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3"/>
  </p:notes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embeddedFontLst>
    <p:embeddedFont>
      <p:font typeface="Poppi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9AA0A6"/>
          </p15:clr>
        </p15:guide>
        <p15:guide id="2" pos="2880">
          <p15:clr>
            <a:srgbClr val="9AA0A6"/>
          </p15:clr>
        </p15:guide>
        <p15:guide id="3" pos="4009">
          <p15:clr>
            <a:srgbClr val="9AA0A6"/>
          </p15:clr>
        </p15:guide>
        <p15:guide id="4" pos="46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2DA1B2-968C-4211-B331-99F46E06C442}">
  <a:tblStyle styleId="{902DA1B2-968C-4211-B331-99F46E06C4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988" y="60"/>
      </p:cViewPr>
      <p:guideLst>
        <p:guide orient="horz" pos="1637"/>
        <p:guide pos="2880"/>
        <p:guide pos="4009"/>
        <p:guide pos="4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148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29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d92bbb4b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d92bbb4b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86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d92bbb4b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d92bbb4b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15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42a18a6d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42a18a6d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52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d92bbb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d92bbb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7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d92bbb4b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d92bbb4b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08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42a18a6df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42a18a6df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54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42a18a6df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42a18a6df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30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42a18a6df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342a18a6df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013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2a18a6df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2a18a6df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54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42a18a6df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42a18a6df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4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264375" y="0"/>
            <a:ext cx="5373900" cy="51435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79025" y="1608550"/>
            <a:ext cx="4944600" cy="13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24527" y="3066950"/>
            <a:ext cx="3453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08625" y="1375525"/>
            <a:ext cx="23838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808625" y="1767200"/>
            <a:ext cx="23838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3380100" y="1375525"/>
            <a:ext cx="23838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3"/>
          </p:nvPr>
        </p:nvSpPr>
        <p:spPr>
          <a:xfrm>
            <a:off x="3380100" y="1767200"/>
            <a:ext cx="23838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4"/>
          </p:nvPr>
        </p:nvSpPr>
        <p:spPr>
          <a:xfrm>
            <a:off x="3380100" y="3648875"/>
            <a:ext cx="23838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>
            <a:off x="3380100" y="4040550"/>
            <a:ext cx="23838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6"/>
          </p:nvPr>
        </p:nvSpPr>
        <p:spPr>
          <a:xfrm>
            <a:off x="5940119" y="3648875"/>
            <a:ext cx="23838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>
            <a:off x="5940117" y="4040550"/>
            <a:ext cx="23838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8" hasCustomPrompt="1"/>
          </p:nvPr>
        </p:nvSpPr>
        <p:spPr>
          <a:xfrm>
            <a:off x="1288175" y="524225"/>
            <a:ext cx="14247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3859650" y="524225"/>
            <a:ext cx="14247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3" hasCustomPrompt="1"/>
          </p:nvPr>
        </p:nvSpPr>
        <p:spPr>
          <a:xfrm>
            <a:off x="3859650" y="2841025"/>
            <a:ext cx="14247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4" hasCustomPrompt="1"/>
          </p:nvPr>
        </p:nvSpPr>
        <p:spPr>
          <a:xfrm>
            <a:off x="6419665" y="2841025"/>
            <a:ext cx="14247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TITLE_AND_DESCRIPTION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210727" y="1809100"/>
            <a:ext cx="19749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210725" y="2124575"/>
            <a:ext cx="19749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2"/>
          </p:nvPr>
        </p:nvSpPr>
        <p:spPr>
          <a:xfrm>
            <a:off x="3584552" y="1809100"/>
            <a:ext cx="19749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3"/>
          </p:nvPr>
        </p:nvSpPr>
        <p:spPr>
          <a:xfrm>
            <a:off x="3584550" y="2124575"/>
            <a:ext cx="19749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4"/>
          </p:nvPr>
        </p:nvSpPr>
        <p:spPr>
          <a:xfrm>
            <a:off x="5958377" y="1809100"/>
            <a:ext cx="19749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5"/>
          </p:nvPr>
        </p:nvSpPr>
        <p:spPr>
          <a:xfrm>
            <a:off x="5958375" y="2124575"/>
            <a:ext cx="19749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6"/>
          </p:nvPr>
        </p:nvSpPr>
        <p:spPr>
          <a:xfrm>
            <a:off x="1210727" y="3699275"/>
            <a:ext cx="19749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7"/>
          </p:nvPr>
        </p:nvSpPr>
        <p:spPr>
          <a:xfrm>
            <a:off x="1210725" y="4014750"/>
            <a:ext cx="19749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8"/>
          </p:nvPr>
        </p:nvSpPr>
        <p:spPr>
          <a:xfrm>
            <a:off x="3584552" y="3699275"/>
            <a:ext cx="19749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9"/>
          </p:nvPr>
        </p:nvSpPr>
        <p:spPr>
          <a:xfrm>
            <a:off x="3584550" y="4014750"/>
            <a:ext cx="19749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13"/>
          </p:nvPr>
        </p:nvSpPr>
        <p:spPr>
          <a:xfrm>
            <a:off x="5958377" y="3699275"/>
            <a:ext cx="19749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4"/>
          </p:nvPr>
        </p:nvSpPr>
        <p:spPr>
          <a:xfrm>
            <a:off x="5958375" y="4014750"/>
            <a:ext cx="1974900" cy="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15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210725" y="2998950"/>
            <a:ext cx="1974900" cy="4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1210725" y="3412550"/>
            <a:ext cx="19749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 idx="2"/>
          </p:nvPr>
        </p:nvSpPr>
        <p:spPr>
          <a:xfrm>
            <a:off x="3584550" y="2998950"/>
            <a:ext cx="1974900" cy="4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>
            <a:off x="3584550" y="3412550"/>
            <a:ext cx="19749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 idx="4"/>
          </p:nvPr>
        </p:nvSpPr>
        <p:spPr>
          <a:xfrm>
            <a:off x="5958375" y="2998950"/>
            <a:ext cx="1974900" cy="4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5"/>
          </p:nvPr>
        </p:nvSpPr>
        <p:spPr>
          <a:xfrm>
            <a:off x="5958375" y="3412550"/>
            <a:ext cx="19749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6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">
  <p:cSld name="SECTION_TITLE_AND_DESCRIPTION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655738" y="24015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25938" y="1234750"/>
            <a:ext cx="28047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21325" y="204400"/>
            <a:ext cx="6679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3"/>
          </p:nvPr>
        </p:nvSpPr>
        <p:spPr>
          <a:xfrm>
            <a:off x="1655738" y="41598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4"/>
          </p:nvPr>
        </p:nvSpPr>
        <p:spPr>
          <a:xfrm>
            <a:off x="825938" y="2993050"/>
            <a:ext cx="28047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5"/>
          </p:nvPr>
        </p:nvSpPr>
        <p:spPr>
          <a:xfrm>
            <a:off x="5513363" y="24015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6"/>
          </p:nvPr>
        </p:nvSpPr>
        <p:spPr>
          <a:xfrm>
            <a:off x="5513363" y="1234750"/>
            <a:ext cx="28047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7"/>
          </p:nvPr>
        </p:nvSpPr>
        <p:spPr>
          <a:xfrm>
            <a:off x="5513363" y="41598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8"/>
          </p:nvPr>
        </p:nvSpPr>
        <p:spPr>
          <a:xfrm>
            <a:off x="5513363" y="2993050"/>
            <a:ext cx="28047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SECTION_TITLE_AND_DESCRIPTION_1_1_1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535529" y="3303750"/>
            <a:ext cx="2238900" cy="4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1535529" y="3717350"/>
            <a:ext cx="22389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2"/>
          </p:nvPr>
        </p:nvSpPr>
        <p:spPr>
          <a:xfrm>
            <a:off x="5369571" y="3303750"/>
            <a:ext cx="2238900" cy="4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5369571" y="3717350"/>
            <a:ext cx="22389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4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1_1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5577624" y="3194181"/>
            <a:ext cx="2674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5577625" y="3509651"/>
            <a:ext cx="2674200" cy="1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2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SECTION_TITLE_AND_DESCRIPTION_1_1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2772150" y="2638975"/>
            <a:ext cx="35997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ctrTitle"/>
          </p:nvPr>
        </p:nvSpPr>
        <p:spPr>
          <a:xfrm>
            <a:off x="4666655" y="844625"/>
            <a:ext cx="3453600" cy="8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4666655" y="1633925"/>
            <a:ext cx="34536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4627050" y="3420225"/>
            <a:ext cx="35328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11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6200" y="-5800"/>
            <a:ext cx="9144000" cy="5143500"/>
          </a:xfrm>
          <a:prstGeom prst="rect">
            <a:avLst/>
          </a:prstGeom>
          <a:solidFill>
            <a:srgbClr val="EEEEEE">
              <a:alpha val="1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0"/>
            <a:ext cx="4065600" cy="51435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9200" y="2273875"/>
            <a:ext cx="39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609200" y="1364275"/>
            <a:ext cx="39390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200" y="3114125"/>
            <a:ext cx="30168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1325" y="1152475"/>
            <a:ext cx="77382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5045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1325" y="1280775"/>
            <a:ext cx="3570900" cy="32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757176" y="1280775"/>
            <a:ext cx="3570900" cy="32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5045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2907450" y="1223000"/>
            <a:ext cx="3329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797350" y="2186825"/>
            <a:ext cx="35493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93825" y="450150"/>
            <a:ext cx="4043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4800"/>
              <a:buNone/>
              <a:defRPr sz="4800">
                <a:solidFill>
                  <a:srgbClr val="EA999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1094000" y="2285525"/>
            <a:ext cx="3350400" cy="11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1094000" y="3290725"/>
            <a:ext cx="3350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 idx="2"/>
          </p:nvPr>
        </p:nvSpPr>
        <p:spPr>
          <a:xfrm>
            <a:off x="721325" y="204400"/>
            <a:ext cx="442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ctrTitle"/>
          </p:nvPr>
        </p:nvSpPr>
        <p:spPr>
          <a:xfrm>
            <a:off x="3479025" y="1608550"/>
            <a:ext cx="4944600" cy="13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FFFFFF"/>
                </a:solidFill>
              </a:rPr>
              <a:t>Hormonal treatment </a:t>
            </a:r>
            <a:r>
              <a:rPr lang="nl-BE" sz="3000" dirty="0">
                <a:solidFill>
                  <a:srgbClr val="FFFFFF"/>
                </a:solidFill>
              </a:rPr>
              <a:t>i</a:t>
            </a:r>
            <a:r>
              <a:rPr lang="en" sz="3000" dirty="0" smtClean="0">
                <a:solidFill>
                  <a:srgbClr val="FFFFFF"/>
                </a:solidFill>
              </a:rPr>
              <a:t>n postmenopausal women with nocturia:</a:t>
            </a:r>
            <a:r>
              <a:rPr lang="en" sz="3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F2F2F2"/>
                </a:solidFill>
              </a:rPr>
              <a:t> </a:t>
            </a:r>
            <a:r>
              <a:rPr lang="en" sz="2300" dirty="0" smtClean="0">
                <a:solidFill>
                  <a:srgbClr val="F2F2F2"/>
                </a:solidFill>
              </a:rPr>
              <a:t>Bladder, kidney or sleep? </a:t>
            </a:r>
            <a:endParaRPr sz="2300" dirty="0">
              <a:solidFill>
                <a:srgbClr val="F2F2F2"/>
              </a:solidFill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1"/>
          </p:nvPr>
        </p:nvSpPr>
        <p:spPr>
          <a:xfrm>
            <a:off x="4224527" y="3972825"/>
            <a:ext cx="3453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2F2F2"/>
                </a:solidFill>
              </a:rPr>
              <a:t>Kim Pauwaert </a:t>
            </a:r>
            <a:endParaRPr>
              <a:solidFill>
                <a:srgbClr val="F2F2F2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7500"/>
            <a:ext cx="1463074" cy="7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7" y="127617"/>
            <a:ext cx="1722350" cy="6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8000" y="4307500"/>
            <a:ext cx="1082911" cy="7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025" y="1145525"/>
            <a:ext cx="3997971" cy="399797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3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title" idx="2"/>
          </p:nvPr>
        </p:nvSpPr>
        <p:spPr>
          <a:xfrm>
            <a:off x="721325" y="204400"/>
            <a:ext cx="8030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Implications on general practice </a:t>
            </a:r>
            <a:endParaRPr dirty="0"/>
          </a:p>
        </p:txBody>
      </p:sp>
      <p:sp>
        <p:nvSpPr>
          <p:cNvPr id="284" name="Google Shape;284;p33"/>
          <p:cNvSpPr/>
          <p:nvPr/>
        </p:nvSpPr>
        <p:spPr>
          <a:xfrm>
            <a:off x="0" y="1901475"/>
            <a:ext cx="5708100" cy="24861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537900" y="2185725"/>
            <a:ext cx="5170200" cy="21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0" dirty="0" smtClean="0"/>
              <a:t>Systemic </a:t>
            </a:r>
            <a:r>
              <a:rPr lang="en" sz="1800" dirty="0" smtClean="0"/>
              <a:t>hormonal treatment </a:t>
            </a:r>
            <a:r>
              <a:rPr lang="en" sz="1800" b="0" dirty="0" smtClean="0"/>
              <a:t>induces a </a:t>
            </a:r>
            <a:r>
              <a:rPr lang="en" sz="1800" dirty="0" smtClean="0"/>
              <a:t>decrease</a:t>
            </a:r>
            <a:r>
              <a:rPr lang="en" sz="1800" b="0" dirty="0" smtClean="0"/>
              <a:t> in nocturia </a:t>
            </a:r>
            <a:r>
              <a:rPr lang="en" sz="1800" dirty="0" smtClean="0"/>
              <a:t>prevalence</a:t>
            </a:r>
            <a:r>
              <a:rPr lang="en" sz="1800" b="0" dirty="0" smtClean="0"/>
              <a:t> </a:t>
            </a:r>
            <a:r>
              <a:rPr lang="nl-BE" sz="1800" b="0" dirty="0" smtClean="0"/>
              <a:t/>
            </a:r>
            <a:br>
              <a:rPr lang="nl-BE" sz="1800" b="0" dirty="0" smtClean="0"/>
            </a:br>
            <a:endParaRPr sz="1700" b="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0" dirty="0" smtClean="0"/>
              <a:t>Systemic hormonal treatment is </a:t>
            </a:r>
            <a:r>
              <a:rPr lang="en" sz="1700" dirty="0" smtClean="0"/>
              <a:t>only</a:t>
            </a:r>
            <a:r>
              <a:rPr lang="en" sz="1700" b="0" dirty="0" smtClean="0"/>
              <a:t> </a:t>
            </a:r>
            <a:r>
              <a:rPr lang="en" sz="1700" dirty="0" smtClean="0"/>
              <a:t>indicated</a:t>
            </a:r>
            <a:r>
              <a:rPr lang="en" sz="1700" b="0" dirty="0" smtClean="0"/>
              <a:t> if nocturia is induced by </a:t>
            </a:r>
            <a:r>
              <a:rPr lang="en" sz="1700" dirty="0" smtClean="0"/>
              <a:t>sleep disorders </a:t>
            </a:r>
            <a:endParaRPr sz="1700" dirty="0"/>
          </a:p>
        </p:txBody>
      </p:sp>
      <p:sp>
        <p:nvSpPr>
          <p:cNvPr id="286" name="Google Shape;286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>
            <a:spLocks noGrp="1"/>
          </p:cNvSpPr>
          <p:nvPr>
            <p:ph type="subTitle" idx="1"/>
          </p:nvPr>
        </p:nvSpPr>
        <p:spPr>
          <a:xfrm>
            <a:off x="517075" y="2401850"/>
            <a:ext cx="3016800" cy="6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Kim Pauwaert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Kim.Pauwaert@ugent.be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4"/>
          <p:cNvSpPr/>
          <p:nvPr/>
        </p:nvSpPr>
        <p:spPr>
          <a:xfrm>
            <a:off x="0" y="0"/>
            <a:ext cx="330000" cy="51435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sldNum" idx="12"/>
          </p:nvPr>
        </p:nvSpPr>
        <p:spPr>
          <a:xfrm>
            <a:off x="8633534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title" idx="2"/>
          </p:nvPr>
        </p:nvSpPr>
        <p:spPr>
          <a:xfrm>
            <a:off x="0" y="284050"/>
            <a:ext cx="4214400" cy="8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dirty="0" smtClean="0"/>
              <a:t>THANKS</a:t>
            </a:r>
            <a:endParaRPr sz="6400" dirty="0"/>
          </a:p>
        </p:txBody>
      </p:sp>
      <p:pic>
        <p:nvPicPr>
          <p:cNvPr id="295" name="Google Shape;2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817" y="4380592"/>
            <a:ext cx="1722350" cy="6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2200" y="4315225"/>
            <a:ext cx="1463074" cy="7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7875" y="4315225"/>
            <a:ext cx="1082911" cy="7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witter Vogel Twitter-Knop - Gratis afbeelding op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3" y="4685042"/>
            <a:ext cx="396242" cy="3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531" y="4685042"/>
            <a:ext cx="1631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@KPauwaert</a:t>
            </a:r>
            <a:endParaRPr lang="nl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7462200" cy="7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Menopause and nocturia: What’s the link? </a:t>
            </a:r>
            <a:endParaRPr sz="2500" dirty="0"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25" y="1471575"/>
            <a:ext cx="2849226" cy="284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658368" y="1589100"/>
            <a:ext cx="211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smtClean="0">
                <a:solidFill>
                  <a:srgbClr val="DA7A7A"/>
                </a:solidFill>
                <a:latin typeface="Poppins"/>
                <a:ea typeface="Poppins"/>
                <a:cs typeface="Poppins"/>
                <a:sym typeface="Poppins"/>
              </a:rPr>
              <a:t>FLUID INTAKE</a:t>
            </a:r>
            <a:endParaRPr sz="1500" b="1" dirty="0">
              <a:solidFill>
                <a:srgbClr val="DA7A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6178750" y="1589100"/>
            <a:ext cx="211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smtClean="0">
                <a:solidFill>
                  <a:srgbClr val="F75757"/>
                </a:solidFill>
                <a:latin typeface="Poppins"/>
                <a:ea typeface="Poppins"/>
                <a:cs typeface="Poppins"/>
                <a:sym typeface="Poppins"/>
              </a:rPr>
              <a:t>SLEEP</a:t>
            </a:r>
            <a:endParaRPr sz="1500" b="1" dirty="0">
              <a:solidFill>
                <a:srgbClr val="F7575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60200" y="3284550"/>
            <a:ext cx="211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smtClean="0">
                <a:solidFill>
                  <a:srgbClr val="984B4B"/>
                </a:solidFill>
                <a:latin typeface="Poppins"/>
                <a:ea typeface="Poppins"/>
                <a:cs typeface="Poppins"/>
                <a:sym typeface="Poppins"/>
              </a:rPr>
              <a:t>UROGENITAL</a:t>
            </a:r>
            <a:endParaRPr sz="1500" b="1" dirty="0">
              <a:solidFill>
                <a:srgbClr val="984B4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178744" y="3284550"/>
            <a:ext cx="211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smtClean="0">
                <a:solidFill>
                  <a:srgbClr val="DA7171"/>
                </a:solidFill>
                <a:latin typeface="Poppins"/>
                <a:ea typeface="Poppins"/>
                <a:cs typeface="Poppins"/>
                <a:sym typeface="Poppins"/>
              </a:rPr>
              <a:t>RENAL</a:t>
            </a:r>
            <a:endParaRPr sz="1500" b="1" dirty="0">
              <a:solidFill>
                <a:srgbClr val="DA71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660200" y="2095775"/>
            <a:ext cx="211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 dirty="0" smtClean="0">
                <a:latin typeface="Poppins"/>
                <a:ea typeface="Poppins"/>
                <a:cs typeface="Poppins"/>
                <a:sym typeface="Poppins"/>
              </a:rPr>
              <a:t>Dry mouth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658368" y="3700050"/>
            <a:ext cx="28491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 dirty="0" smtClean="0">
                <a:latin typeface="Poppins"/>
                <a:ea typeface="Poppins"/>
                <a:cs typeface="Poppins"/>
                <a:sym typeface="Poppins"/>
              </a:rPr>
              <a:t>Vaginal atrophy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 dirty="0" smtClean="0">
                <a:latin typeface="Poppins"/>
                <a:ea typeface="Poppins"/>
                <a:cs typeface="Poppins"/>
                <a:sym typeface="Poppins"/>
              </a:rPr>
              <a:t>Higher prevalance of OAB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5749950" y="2047450"/>
            <a:ext cx="32781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nl-BE" dirty="0" smtClean="0">
                <a:latin typeface="Poppins"/>
                <a:ea typeface="Poppins"/>
                <a:cs typeface="Poppins"/>
                <a:sym typeface="Poppins"/>
              </a:rPr>
              <a:t>Hot</a:t>
            </a:r>
            <a:r>
              <a:rPr lang="en" dirty="0" smtClean="0">
                <a:latin typeface="Poppins"/>
                <a:ea typeface="Poppins"/>
                <a:cs typeface="Poppins"/>
                <a:sym typeface="Poppins"/>
              </a:rPr>
              <a:t> flushes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 dirty="0" smtClean="0">
                <a:latin typeface="Poppins"/>
                <a:ea typeface="Poppins"/>
                <a:cs typeface="Poppins"/>
                <a:sym typeface="Poppins"/>
              </a:rPr>
              <a:t>Isomnia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5751576" y="3703320"/>
            <a:ext cx="32781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 dirty="0" smtClean="0">
                <a:latin typeface="Poppins"/>
                <a:ea typeface="Poppins"/>
                <a:cs typeface="Poppins"/>
                <a:sym typeface="Poppins"/>
              </a:rPr>
              <a:t>Nocturnal polyuria ↑ as ADH 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↓ </a:t>
            </a:r>
            <a:r>
              <a:rPr lang="en" dirty="0" smtClean="0">
                <a:latin typeface="Poppins"/>
                <a:ea typeface="Poppins"/>
                <a:cs typeface="Poppins"/>
                <a:sym typeface="Poppins"/>
              </a:rPr>
              <a:t>and RAAS </a:t>
            </a:r>
            <a:r>
              <a:rPr lang="en" dirty="0">
                <a:latin typeface="Poppins"/>
                <a:ea typeface="Poppins"/>
                <a:cs typeface="Poppins"/>
                <a:sym typeface="Poppins"/>
              </a:rPr>
              <a:t>↓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0" y="4738900"/>
            <a:ext cx="479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9FA0A4"/>
                </a:solidFill>
              </a:rPr>
              <a:t>Pauwaert K</a:t>
            </a:r>
            <a:r>
              <a:rPr lang="en" sz="600">
                <a:solidFill>
                  <a:srgbClr val="9FA0A4"/>
                </a:solidFill>
              </a:rPr>
              <a:t>, Goessaert AS, Ghijselings L, Monaghan TF, Depypere H, Everaert K. 2021. Nocturia through the menopausal transition and beyond: a narrative review [Internet]. International Urogynecology Journal. doi: 10.1007/s00192-020-04640-7</a:t>
            </a:r>
            <a:endParaRPr sz="600">
              <a:solidFill>
                <a:srgbClr val="9FA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 idx="6"/>
          </p:nvPr>
        </p:nvSpPr>
        <p:spPr>
          <a:xfrm>
            <a:off x="721325" y="204400"/>
            <a:ext cx="7999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Menopause and NP: Aim of research</a:t>
            </a:r>
            <a:endParaRPr dirty="0"/>
          </a:p>
        </p:txBody>
      </p:sp>
      <p:sp>
        <p:nvSpPr>
          <p:cNvPr id="184" name="Google Shape;184;p26"/>
          <p:cNvSpPr/>
          <p:nvPr/>
        </p:nvSpPr>
        <p:spPr>
          <a:xfrm>
            <a:off x="1851525" y="1560213"/>
            <a:ext cx="693300" cy="6933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4225350" y="1560213"/>
            <a:ext cx="693300" cy="6933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6599175" y="1560213"/>
            <a:ext cx="693300" cy="6933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7" name="Google Shape;187;p26"/>
          <p:cNvCxnSpPr>
            <a:stCxn id="184" idx="2"/>
            <a:endCxn id="188" idx="0"/>
          </p:cNvCxnSpPr>
          <p:nvPr/>
        </p:nvCxnSpPr>
        <p:spPr>
          <a:xfrm>
            <a:off x="2198175" y="2253513"/>
            <a:ext cx="0" cy="745500"/>
          </a:xfrm>
          <a:prstGeom prst="straightConnector1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9" name="Google Shape;189;p26"/>
          <p:cNvCxnSpPr>
            <a:stCxn id="185" idx="2"/>
            <a:endCxn id="190" idx="0"/>
          </p:cNvCxnSpPr>
          <p:nvPr/>
        </p:nvCxnSpPr>
        <p:spPr>
          <a:xfrm>
            <a:off x="4572000" y="2253513"/>
            <a:ext cx="0" cy="745500"/>
          </a:xfrm>
          <a:prstGeom prst="straightConnector1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1" name="Google Shape;191;p26"/>
          <p:cNvCxnSpPr/>
          <p:nvPr/>
        </p:nvCxnSpPr>
        <p:spPr>
          <a:xfrm>
            <a:off x="6970600" y="2210925"/>
            <a:ext cx="8100" cy="791400"/>
          </a:xfrm>
          <a:prstGeom prst="straightConnector1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083" y="1631725"/>
            <a:ext cx="630190" cy="5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350" y="1582037"/>
            <a:ext cx="693300" cy="64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9175" y="1586700"/>
            <a:ext cx="693300" cy="640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/>
          <p:nvPr/>
        </p:nvSpPr>
        <p:spPr>
          <a:xfrm>
            <a:off x="2402284" y="3949958"/>
            <a:ext cx="6703200" cy="3936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b="1" dirty="0" smtClean="0">
                <a:latin typeface="Poppins"/>
                <a:ea typeface="Poppins"/>
                <a:cs typeface="Poppins"/>
                <a:sym typeface="Poppins"/>
              </a:rPr>
              <a:t>Need</a:t>
            </a:r>
            <a:r>
              <a:rPr lang="en" sz="1600" b="1" dirty="0" smtClean="0">
                <a:latin typeface="Poppins"/>
                <a:ea typeface="Poppins"/>
                <a:cs typeface="Poppins"/>
                <a:sym typeface="Poppins"/>
              </a:rPr>
              <a:t> for research in women with nocturnal polyuria</a:t>
            </a:r>
            <a:endParaRPr sz="1600" b="1" dirty="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7" name="Google Shape;197;p26"/>
          <p:cNvGrpSpPr/>
          <p:nvPr/>
        </p:nvGrpSpPr>
        <p:grpSpPr>
          <a:xfrm>
            <a:off x="1882884" y="3070944"/>
            <a:ext cx="630179" cy="606521"/>
            <a:chOff x="2085525" y="4992125"/>
            <a:chExt cx="481825" cy="481825"/>
          </a:xfrm>
        </p:grpSpPr>
        <p:sp>
          <p:nvSpPr>
            <p:cNvPr id="198" name="Google Shape;198;p26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highlight>
                  <a:srgbClr val="8292A1"/>
                </a:highlight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highlight>
                  <a:srgbClr val="8292A1"/>
                </a:highlight>
              </a:endParaRPr>
            </a:p>
          </p:txBody>
        </p:sp>
      </p:grpSp>
      <p:grpSp>
        <p:nvGrpSpPr>
          <p:cNvPr id="200" name="Google Shape;200;p26"/>
          <p:cNvGrpSpPr/>
          <p:nvPr/>
        </p:nvGrpSpPr>
        <p:grpSpPr>
          <a:xfrm>
            <a:off x="4256521" y="3072474"/>
            <a:ext cx="630950" cy="603486"/>
            <a:chOff x="1492675" y="4992125"/>
            <a:chExt cx="481825" cy="481825"/>
          </a:xfrm>
        </p:grpSpPr>
        <p:sp>
          <p:nvSpPr>
            <p:cNvPr id="201" name="Google Shape;201;p26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3" name="Google Shape;203;p26"/>
          <p:cNvGrpSpPr/>
          <p:nvPr/>
        </p:nvGrpSpPr>
        <p:grpSpPr>
          <a:xfrm>
            <a:off x="6659175" y="3072472"/>
            <a:ext cx="630950" cy="603486"/>
            <a:chOff x="899850" y="4992125"/>
            <a:chExt cx="481825" cy="481825"/>
          </a:xfrm>
        </p:grpSpPr>
        <p:sp>
          <p:nvSpPr>
            <p:cNvPr id="204" name="Google Shape;204;p26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2"/>
          </p:nvPr>
        </p:nvSpPr>
        <p:spPr>
          <a:xfrm>
            <a:off x="721325" y="204400"/>
            <a:ext cx="6679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Menopause and NP</a:t>
            </a:r>
            <a:endParaRPr dirty="0"/>
          </a:p>
        </p:txBody>
      </p:sp>
      <p:sp>
        <p:nvSpPr>
          <p:cNvPr id="213" name="Google Shape;213;p27"/>
          <p:cNvSpPr/>
          <p:nvPr/>
        </p:nvSpPr>
        <p:spPr>
          <a:xfrm>
            <a:off x="0" y="4222575"/>
            <a:ext cx="36585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"/>
          <p:cNvSpPr/>
          <p:nvPr/>
        </p:nvSpPr>
        <p:spPr>
          <a:xfrm>
            <a:off x="0" y="2464800"/>
            <a:ext cx="36585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1655738" y="24015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INCLUSION</a:t>
            </a:r>
            <a:endParaRPr dirty="0"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138178" y="1234750"/>
            <a:ext cx="34926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Prospective, observational study</a:t>
            </a:r>
            <a:endParaRPr dirty="0"/>
          </a:p>
        </p:txBody>
      </p:sp>
      <p:sp>
        <p:nvSpPr>
          <p:cNvPr id="217" name="Google Shape;217;p27"/>
          <p:cNvSpPr/>
          <p:nvPr/>
        </p:nvSpPr>
        <p:spPr>
          <a:xfrm>
            <a:off x="5485500" y="2464800"/>
            <a:ext cx="36585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5485500" y="4222583"/>
            <a:ext cx="36585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title" idx="3"/>
          </p:nvPr>
        </p:nvSpPr>
        <p:spPr>
          <a:xfrm>
            <a:off x="1655738" y="41598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Groups</a:t>
            </a:r>
            <a:endParaRPr dirty="0"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4"/>
          </p:nvPr>
        </p:nvSpPr>
        <p:spPr>
          <a:xfrm>
            <a:off x="77753" y="2993050"/>
            <a:ext cx="35529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Women with </a:t>
            </a:r>
            <a:r>
              <a:rPr lang="en" b="1" dirty="0" smtClean="0"/>
              <a:t>NP</a:t>
            </a:r>
            <a:endParaRPr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Women without </a:t>
            </a:r>
            <a:r>
              <a:rPr lang="en" b="1" dirty="0" smtClean="0"/>
              <a:t>NP</a:t>
            </a:r>
            <a:endParaRPr b="1" dirty="0"/>
          </a:p>
        </p:txBody>
      </p:sp>
      <p:sp>
        <p:nvSpPr>
          <p:cNvPr id="221" name="Google Shape;221;p27"/>
          <p:cNvSpPr txBox="1">
            <a:spLocks noGrp="1"/>
          </p:cNvSpPr>
          <p:nvPr>
            <p:ph type="title" idx="5"/>
          </p:nvPr>
        </p:nvSpPr>
        <p:spPr>
          <a:xfrm>
            <a:off x="5513363" y="24015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INTERVENTION</a:t>
            </a:r>
            <a:endParaRPr dirty="0"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6"/>
          </p:nvPr>
        </p:nvSpPr>
        <p:spPr>
          <a:xfrm>
            <a:off x="5513378" y="1234750"/>
            <a:ext cx="35529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smtClean="0"/>
              <a:t>S</a:t>
            </a:r>
            <a:r>
              <a:rPr lang="en" dirty="0" smtClean="0"/>
              <a:t>ystemic hormonal treatment during 3 months </a:t>
            </a:r>
            <a:endParaRPr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 idx="7"/>
          </p:nvPr>
        </p:nvSpPr>
        <p:spPr>
          <a:xfrm>
            <a:off x="5513363" y="4159823"/>
            <a:ext cx="19749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</a:t>
            </a:r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8"/>
          </p:nvPr>
        </p:nvSpPr>
        <p:spPr>
          <a:xfrm>
            <a:off x="5513378" y="2993050"/>
            <a:ext cx="3552900" cy="11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Frequency Volume Chart </a:t>
            </a:r>
            <a:r>
              <a:rPr lang="en" dirty="0" smtClean="0"/>
              <a:t>during</a:t>
            </a:r>
            <a:r>
              <a:rPr lang="en" b="1" dirty="0" smtClean="0"/>
              <a:t> </a:t>
            </a:r>
            <a:r>
              <a:rPr lang="nl-BE" dirty="0" smtClean="0"/>
              <a:t>72 hours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Renal function profile </a:t>
            </a:r>
            <a:endParaRPr b="1"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7631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Menopause and NP</a:t>
            </a:r>
            <a:r>
              <a:rPr lang="en" dirty="0"/>
              <a:t>: </a:t>
            </a:r>
            <a:r>
              <a:rPr lang="en" dirty="0" smtClean="0"/>
              <a:t>Results</a:t>
            </a:r>
            <a:endParaRPr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721325" y="1152475"/>
            <a:ext cx="77382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 dirty="0"/>
              <a:t>N = 32   → NP </a:t>
            </a:r>
            <a:r>
              <a:rPr lang="en" sz="1650" dirty="0" smtClean="0"/>
              <a:t>in 17/32 women</a:t>
            </a:r>
            <a:endParaRPr sz="1650" dirty="0"/>
          </a:p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 dirty="0" smtClean="0"/>
              <a:t>Median age 52 years</a:t>
            </a:r>
            <a:endParaRPr sz="1650" dirty="0"/>
          </a:p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 dirty="0" smtClean="0"/>
              <a:t>Median BMI </a:t>
            </a:r>
            <a:r>
              <a:rPr lang="en" sz="1650" dirty="0"/>
              <a:t>25,5 kg/m2</a:t>
            </a:r>
            <a:endParaRPr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824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Menopause and NP: Results</a:t>
            </a:r>
            <a:endParaRPr dirty="0"/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41" name="Google Shape;241;p29"/>
          <p:cNvGraphicFramePr/>
          <p:nvPr>
            <p:extLst>
              <p:ext uri="{D42A27DB-BD31-4B8C-83A1-F6EECF244321}">
                <p14:modId xmlns:p14="http://schemas.microsoft.com/office/powerpoint/2010/main" val="1351134015"/>
              </p:ext>
            </p:extLst>
          </p:nvPr>
        </p:nvGraphicFramePr>
        <p:xfrm>
          <a:off x="485200" y="960100"/>
          <a:ext cx="8309200" cy="4057572"/>
        </p:xfrm>
        <a:graphic>
          <a:graphicData uri="http://schemas.openxmlformats.org/drawingml/2006/table">
            <a:tbl>
              <a:tblPr>
                <a:noFill/>
                <a:tableStyleId>{902DA1B2-968C-4211-B331-99F46E06C442}</a:tableStyleId>
              </a:tblPr>
              <a:tblGrid>
                <a:gridCol w="1767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1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1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5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17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6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555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9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nocturnal polyuria</a:t>
                      </a:r>
                      <a:endParaRPr sz="9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 = 15</a:t>
                      </a:r>
                      <a:endParaRPr sz="9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Nocturnal Polyuria</a:t>
                      </a:r>
                      <a:endParaRPr sz="9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  = 17</a:t>
                      </a:r>
                      <a:endParaRPr sz="9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35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Before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After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 – Value*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Before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After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 – Value*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r>
                        <a:rPr lang="en" sz="900" b="1" baseline="0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fluid intake </a:t>
                      </a: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(ml</a:t>
                      </a:r>
                      <a:r>
                        <a:rPr lang="en" sz="9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)</a:t>
                      </a:r>
                      <a:endParaRPr sz="9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2200 (1885 – 2700)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2000 (1228.3 – 2193.3)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0.005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1891 (1575 – 2687)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1549.5 (1354 – 2127.3)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0.008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r>
                        <a:rPr lang="en" sz="900" b="1" baseline="0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urine volume </a:t>
                      </a: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(ml</a:t>
                      </a:r>
                      <a:r>
                        <a:rPr lang="en" sz="9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)</a:t>
                      </a:r>
                      <a:endParaRPr sz="9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2385 (2100 -2988)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2257.5 (1625.8 – 2832.5)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0.5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1771 (1286 – 2379)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1855 (1528.3 -2235.3)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0.7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Nocturnal urine</a:t>
                      </a:r>
                      <a:r>
                        <a:rPr lang="en" sz="900" b="1" baseline="0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volume </a:t>
                      </a: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(ml</a:t>
                      </a:r>
                      <a:r>
                        <a:rPr lang="en" sz="9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)</a:t>
                      </a:r>
                      <a:endParaRPr sz="9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600 (500 – 783)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509.2 (422 – 792.5)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0.5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607 (493- 800)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581.5 (413.8 -712.5)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0.2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NP Index (%)</a:t>
                      </a:r>
                      <a:endParaRPr sz="9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0.8</a:t>
                      </a:r>
                      <a:endParaRPr sz="9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33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31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0.5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1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Nighttime</a:t>
                      </a:r>
                      <a:r>
                        <a:rPr lang="en" sz="900" b="1" baseline="0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frequency</a:t>
                      </a:r>
                      <a:endParaRPr sz="9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 ( 0.7 – 1.7)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0.8 (0.0 – 1.4)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0.1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 (0.7 – 1.2)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1.0 (0.3 – 1.0)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0.3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dirty="0" smtClean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Daytime frequency </a:t>
                      </a:r>
                      <a:endParaRPr sz="9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8.7 ( 7.0 – 9.3)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7.2 (6.5 – 8.1)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0.002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R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7.7 (7.0 – 8.7)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7.0 (6.4 – 8.9)</a:t>
                      </a:r>
                      <a:endParaRPr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0.7</a:t>
                      </a:r>
                      <a:endParaRPr sz="9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2" name="Google Shape;242;p29"/>
          <p:cNvSpPr txBox="1"/>
          <p:nvPr/>
        </p:nvSpPr>
        <p:spPr>
          <a:xfrm>
            <a:off x="2264675" y="1942250"/>
            <a:ext cx="3176700" cy="400200"/>
          </a:xfrm>
          <a:prstGeom prst="rect">
            <a:avLst/>
          </a:prstGeom>
          <a:noFill/>
          <a:ln w="2857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2264675" y="4543575"/>
            <a:ext cx="3176700" cy="400200"/>
          </a:xfrm>
          <a:prstGeom prst="rect">
            <a:avLst/>
          </a:prstGeom>
          <a:noFill/>
          <a:ln w="2857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5441375" y="1942250"/>
            <a:ext cx="3353100" cy="400200"/>
          </a:xfrm>
          <a:prstGeom prst="rect">
            <a:avLst/>
          </a:prstGeom>
          <a:noFill/>
          <a:ln w="28575" cap="flat" cmpd="sng">
            <a:solidFill>
              <a:srgbClr val="FF6B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824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Menopause and NP: </a:t>
            </a:r>
            <a:r>
              <a:rPr lang="en" dirty="0"/>
              <a:t>R</a:t>
            </a:r>
            <a:r>
              <a:rPr lang="en" dirty="0" smtClean="0"/>
              <a:t>esults </a:t>
            </a:r>
            <a:endParaRPr dirty="0"/>
          </a:p>
        </p:txBody>
      </p:sp>
      <p:sp>
        <p:nvSpPr>
          <p:cNvPr id="251" name="Google Shape;25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1328100" y="4068750"/>
            <a:ext cx="54891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NP</a:t>
            </a:r>
            <a:r>
              <a:rPr lang="en" sz="1700" dirty="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700" dirty="0"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1700" dirty="0" smtClean="0">
                <a:latin typeface="Poppins"/>
                <a:ea typeface="Poppins"/>
                <a:cs typeface="Poppins"/>
                <a:sym typeface="Poppins"/>
              </a:rPr>
              <a:t>circadian rhythm </a:t>
            </a:r>
            <a:r>
              <a:rPr lang="nl-BE" sz="1700" b="1" dirty="0" smtClean="0">
                <a:latin typeface="Poppins"/>
                <a:ea typeface="Poppins"/>
                <a:cs typeface="Poppins"/>
                <a:sym typeface="Poppins"/>
              </a:rPr>
              <a:t>stays present </a:t>
            </a:r>
            <a:endParaRPr sz="17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rgbClr val="9FA0A4"/>
                </a:solidFill>
                <a:latin typeface="Poppins"/>
                <a:ea typeface="Poppins"/>
                <a:cs typeface="Poppins"/>
                <a:sym typeface="Poppins"/>
              </a:rPr>
              <a:t>No NP</a:t>
            </a:r>
            <a:r>
              <a:rPr lang="en" sz="17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700" dirty="0"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1700" dirty="0" smtClean="0">
                <a:latin typeface="Poppins"/>
                <a:ea typeface="Poppins"/>
                <a:cs typeface="Poppins"/>
                <a:sym typeface="Poppins"/>
              </a:rPr>
              <a:t>circadian r</a:t>
            </a:r>
            <a:r>
              <a:rPr lang="nl-BE" sz="1700" dirty="0" smtClean="0"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" sz="1700" dirty="0" smtClean="0">
                <a:latin typeface="Poppins"/>
                <a:ea typeface="Poppins"/>
                <a:cs typeface="Poppins"/>
                <a:sym typeface="Poppins"/>
              </a:rPr>
              <a:t>ythm </a:t>
            </a:r>
            <a:r>
              <a:rPr lang="en" sz="1700" b="1" dirty="0" smtClean="0">
                <a:latin typeface="Poppins"/>
                <a:ea typeface="Poppins"/>
                <a:cs typeface="Poppins"/>
                <a:sym typeface="Poppins"/>
              </a:rPr>
              <a:t>disappears</a:t>
            </a:r>
            <a:endParaRPr lang="en" sz="1700" b="1" dirty="0" smtClean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625" y="1112500"/>
            <a:ext cx="3871159" cy="26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12500"/>
            <a:ext cx="4191701" cy="265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/>
          <p:nvPr/>
        </p:nvSpPr>
        <p:spPr>
          <a:xfrm>
            <a:off x="6924550" y="2030550"/>
            <a:ext cx="1051800" cy="1082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824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Menopause and NP: Results </a:t>
            </a:r>
            <a:endParaRPr lang="en" dirty="0"/>
          </a:p>
        </p:txBody>
      </p:sp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64" name="Google Shape;2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2500"/>
            <a:ext cx="4134144" cy="28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728" y="1112500"/>
            <a:ext cx="4082979" cy="28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/>
          <p:nvPr/>
        </p:nvSpPr>
        <p:spPr>
          <a:xfrm>
            <a:off x="6962900" y="1877000"/>
            <a:ext cx="1159200" cy="1186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52;p30"/>
          <p:cNvSpPr txBox="1"/>
          <p:nvPr/>
        </p:nvSpPr>
        <p:spPr>
          <a:xfrm>
            <a:off x="1328100" y="4068750"/>
            <a:ext cx="548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NP</a:t>
            </a:r>
            <a:r>
              <a:rPr lang="en" sz="1700" dirty="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700" dirty="0"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1700" dirty="0" smtClean="0">
                <a:latin typeface="Poppins"/>
                <a:ea typeface="Poppins"/>
                <a:cs typeface="Poppins"/>
                <a:sym typeface="Poppins"/>
              </a:rPr>
              <a:t>circadian rhythm </a:t>
            </a:r>
            <a:r>
              <a:rPr lang="nl-BE" sz="1700" b="1" dirty="0" smtClean="0">
                <a:latin typeface="Poppins"/>
                <a:ea typeface="Poppins"/>
                <a:cs typeface="Poppins"/>
                <a:sym typeface="Poppins"/>
              </a:rPr>
              <a:t>stays present </a:t>
            </a:r>
            <a:endParaRPr sz="17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rgbClr val="9FA0A4"/>
                </a:solidFill>
                <a:latin typeface="Poppins"/>
                <a:ea typeface="Poppins"/>
                <a:cs typeface="Poppins"/>
                <a:sym typeface="Poppins"/>
              </a:rPr>
              <a:t>No NP</a:t>
            </a:r>
            <a:r>
              <a:rPr lang="en" sz="1700" b="1" dirty="0" smtClean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700" dirty="0"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1700" dirty="0" smtClean="0">
                <a:latin typeface="Poppins"/>
                <a:ea typeface="Poppins"/>
                <a:cs typeface="Poppins"/>
                <a:sym typeface="Poppins"/>
              </a:rPr>
              <a:t>circadian r</a:t>
            </a:r>
            <a:r>
              <a:rPr lang="nl-BE" sz="1700" dirty="0" smtClean="0"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" sz="1700" dirty="0" smtClean="0">
                <a:latin typeface="Poppins"/>
                <a:ea typeface="Poppins"/>
                <a:cs typeface="Poppins"/>
                <a:sym typeface="Poppins"/>
              </a:rPr>
              <a:t>ythm </a:t>
            </a:r>
            <a:r>
              <a:rPr lang="en" sz="1700" b="1" dirty="0" smtClean="0">
                <a:latin typeface="Poppins"/>
                <a:ea typeface="Poppins"/>
                <a:cs typeface="Poppins"/>
                <a:sym typeface="Poppins"/>
              </a:rPr>
              <a:t>disappears </a:t>
            </a:r>
            <a:endParaRPr sz="170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/>
          <p:nvPr/>
        </p:nvSpPr>
        <p:spPr>
          <a:xfrm>
            <a:off x="0" y="447850"/>
            <a:ext cx="3119100" cy="268800"/>
          </a:xfrm>
          <a:prstGeom prst="rect">
            <a:avLst/>
          </a:prstGeom>
          <a:solidFill>
            <a:srgbClr val="FF3D3D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721325" y="204400"/>
            <a:ext cx="824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Menopause and NP</a:t>
            </a:r>
            <a:r>
              <a:rPr lang="en" dirty="0"/>
              <a:t>: </a:t>
            </a:r>
            <a:r>
              <a:rPr lang="en" dirty="0" smtClean="0"/>
              <a:t>Results</a:t>
            </a:r>
            <a:endParaRPr dirty="0"/>
          </a:p>
        </p:txBody>
      </p:sp>
      <p:sp>
        <p:nvSpPr>
          <p:cNvPr id="273" name="Google Shape;273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2500"/>
            <a:ext cx="4108250" cy="28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1328100" y="4068750"/>
            <a:ext cx="548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NP</a:t>
            </a:r>
            <a:r>
              <a:rPr lang="en" sz="1700" dirty="0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700" dirty="0"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nl-BE" sz="1700" dirty="0" smtClean="0">
                <a:latin typeface="Poppins"/>
                <a:ea typeface="Poppins"/>
                <a:cs typeface="Poppins"/>
                <a:sym typeface="Poppins"/>
              </a:rPr>
              <a:t>circadian rhythm </a:t>
            </a:r>
            <a:r>
              <a:rPr lang="nl-BE" sz="1700" b="1" dirty="0" smtClean="0">
                <a:latin typeface="Poppins"/>
                <a:ea typeface="Poppins"/>
                <a:cs typeface="Poppins"/>
                <a:sym typeface="Poppins"/>
              </a:rPr>
              <a:t>stays absent </a:t>
            </a:r>
            <a:endParaRPr sz="17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9FA0A4"/>
                </a:solidFill>
                <a:latin typeface="Poppins"/>
                <a:ea typeface="Poppins"/>
                <a:cs typeface="Poppins"/>
                <a:sym typeface="Poppins"/>
              </a:rPr>
              <a:t>Geen NP</a:t>
            </a:r>
            <a:r>
              <a:rPr lang="en" sz="17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700" dirty="0"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1700" dirty="0" smtClean="0">
                <a:latin typeface="Poppins"/>
                <a:ea typeface="Poppins"/>
                <a:cs typeface="Poppins"/>
                <a:sym typeface="Poppins"/>
              </a:rPr>
              <a:t>circadian rhythm </a:t>
            </a:r>
            <a:r>
              <a:rPr lang="en" sz="1700" b="1" dirty="0" smtClean="0">
                <a:latin typeface="Poppins"/>
                <a:ea typeface="Poppins"/>
                <a:cs typeface="Poppins"/>
                <a:sym typeface="Poppins"/>
              </a:rPr>
              <a:t>stays absent </a:t>
            </a:r>
            <a:endParaRPr sz="17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728" y="1112500"/>
            <a:ext cx="3974196" cy="28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bromyalgia Breakthroug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A9999"/>
      </a:accent1>
      <a:accent2>
        <a:srgbClr val="000000"/>
      </a:accent2>
      <a:accent3>
        <a:srgbClr val="FF6B65"/>
      </a:accent3>
      <a:accent4>
        <a:srgbClr val="F4CCCC"/>
      </a:accent4>
      <a:accent5>
        <a:srgbClr val="B7B7B7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14839</TotalTime>
  <Words>435</Words>
  <Application>Microsoft Office PowerPoint</Application>
  <PresentationFormat>On-screen Show (16:9)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Poppins</vt:lpstr>
      <vt:lpstr>Fibromyalgia Breakthrough by Slidesgo</vt:lpstr>
      <vt:lpstr> Hormonal treatment in postmenopausal women with nocturia:    Bladder, kidney or sleep? </vt:lpstr>
      <vt:lpstr>Menopause and nocturia: What’s the link? </vt:lpstr>
      <vt:lpstr>Menopause and NP: Aim of research</vt:lpstr>
      <vt:lpstr>Menopause and NP</vt:lpstr>
      <vt:lpstr>Menopause and NP: Results</vt:lpstr>
      <vt:lpstr>Menopause and NP: Results</vt:lpstr>
      <vt:lpstr>Menopause and NP: Results </vt:lpstr>
      <vt:lpstr>Menopause and NP: Results </vt:lpstr>
      <vt:lpstr>Menopause and NP: Results</vt:lpstr>
      <vt:lpstr>Implications on general practice 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therapy In postmenopausal women with nocturia:    Bladder, kidney or sleep?</dc:title>
  <dc:creator>Kim Pauwaert</dc:creator>
  <cp:lastModifiedBy>Kim Pauwaert</cp:lastModifiedBy>
  <cp:revision>16</cp:revision>
  <dcterms:modified xsi:type="dcterms:W3CDTF">2022-11-18T22:36:34Z</dcterms:modified>
</cp:coreProperties>
</file>