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" saveSubsetFonts="1">
  <p:sldMasterIdLst>
    <p:sldMasterId id="2147483648" r:id="rId1"/>
  </p:sldMasterIdLst>
  <p:notesMasterIdLst>
    <p:notesMasterId r:id="rId9"/>
  </p:notesMasterIdLst>
  <p:sldIdLst>
    <p:sldId id="256" r:id="rId2"/>
    <p:sldId id="312" r:id="rId3"/>
    <p:sldId id="313" r:id="rId4"/>
    <p:sldId id="314" r:id="rId5"/>
    <p:sldId id="316" r:id="rId6"/>
    <p:sldId id="315" r:id="rId7"/>
    <p:sldId id="317" r:id="rId8"/>
  </p:sldIdLst>
  <p:sldSz cx="10693400" cy="7561263"/>
  <p:notesSz cx="9144000" cy="6858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>
      <p:cViewPr varScale="1">
        <p:scale>
          <a:sx n="24" d="100"/>
          <a:sy n="24" d="100"/>
        </p:scale>
        <p:origin x="467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F22E0DF-B60C-75D5-DE10-456E40097E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54BE935-E166-770D-DAA7-CB849556961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3E3D730-D97A-384E-AF70-6427D0138496}" type="datetimeFigureOut">
              <a:rPr lang="nl-BE"/>
              <a:pPr>
                <a:defRPr/>
              </a:pPr>
              <a:t>21/11/2022</a:t>
            </a:fld>
            <a:endParaRPr lang="nl-BE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3E5F33D0-1BE2-284D-E10C-4AFE55CA608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935288" y="857250"/>
            <a:ext cx="32734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BE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A792FE15-CCEF-AA43-7F5D-3AC0BD68A0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BE" noProof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1AF821F-4F07-572F-8234-BD9AE2795B1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1898D2A-1E9F-2869-CA1B-EE52E33AC5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E5DE1D9-B4F5-B446-B312-57D2B7A7810C}" type="slidenum">
              <a:rPr lang="nl-BE"/>
              <a:pPr>
                <a:defRPr/>
              </a:pPr>
              <a:t>‹N°›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>
            <a:extLst>
              <a:ext uri="{FF2B5EF4-FFF2-40B4-BE49-F238E27FC236}">
                <a16:creationId xmlns:a16="http://schemas.microsoft.com/office/drawing/2014/main" id="{98E9329E-90AC-CEBD-74F0-99D4E2FD7E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Tijdelijke aanduiding voor notities 2">
            <a:extLst>
              <a:ext uri="{FF2B5EF4-FFF2-40B4-BE49-F238E27FC236}">
                <a16:creationId xmlns:a16="http://schemas.microsoft.com/office/drawing/2014/main" id="{CD693648-2B8F-F036-A28F-A5C3BC0DD6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BE" altLang="nl-BE"/>
          </a:p>
        </p:txBody>
      </p:sp>
      <p:sp>
        <p:nvSpPr>
          <p:cNvPr id="15363" name="Tijdelijke aanduiding voor dianummer 3">
            <a:extLst>
              <a:ext uri="{FF2B5EF4-FFF2-40B4-BE49-F238E27FC236}">
                <a16:creationId xmlns:a16="http://schemas.microsoft.com/office/drawing/2014/main" id="{1E2DB686-4113-2C62-4307-9C4487EC97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9A9F0A9-848B-4846-BA51-993D669228C2}" type="slidenum">
              <a:rPr lang="nl-BE" altLang="nl-BE" sz="1200"/>
              <a:pPr/>
              <a:t>7</a:t>
            </a:fld>
            <a:endParaRPr lang="nl-BE" altLang="nl-BE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5DE1D9-B4F5-B446-B312-57D2B7A7810C}" type="slidenum">
              <a:rPr lang="nl-BE" smtClean="0"/>
              <a:pPr>
                <a:defRPr/>
              </a:pPr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83908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159 patients received adjuvant AI only therapy. (Table 1)</a:t>
            </a:r>
            <a:endParaRPr lang="nl-B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the AI-only group, median age at the time of the blood sample was 52 years (range=39-56).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121/159 patients (76,1%) had received (neo-) adjuvant chemotherapy prior to starting AI therapy. </a:t>
            </a:r>
          </a:p>
          <a:p>
            <a:endParaRPr lang="nl-BE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Verandering van ET: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patients underwent a bilateral oophorectomy, 4 patients received additional LHRH agonist therapy and 5 patients switched to tamoxifen.</a:t>
            </a:r>
          </a:p>
          <a:p>
            <a:endParaRPr lang="nl-BE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Niet veranderde ET: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3 patients had a control blood sample after 3 months showing postmenopausal levels. And 1 patient had E2 10,7 ng/l and FSH 74 IU/l, which was defined as ‘menopausal’.</a:t>
            </a:r>
            <a:endParaRPr lang="nl-B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5DE1D9-B4F5-B446-B312-57D2B7A7810C}" type="slidenum">
              <a:rPr lang="nl-BE" smtClean="0"/>
              <a:pPr>
                <a:defRPr/>
              </a:pPr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1588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48 patients received AI and LHRH agonist. (Table 2)</a:t>
            </a:r>
            <a:endParaRPr lang="nl-B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Median age at the time of the blood sample was 43 years (range 36-53). 33 patients (68%) received prior (neo)adjuvant chemotherapy. </a:t>
            </a:r>
          </a:p>
          <a:p>
            <a:endParaRPr lang="en-US" sz="120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One patient had a local hematoma after LHRH agonist injection, control blood sample showed postmenopausal values for E2, no treatment adjustments were made.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5DE1D9-B4F5-B446-B312-57D2B7A7810C}" type="slidenum">
              <a:rPr lang="nl-BE" smtClean="0"/>
              <a:pPr>
                <a:defRPr/>
              </a:pPr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68536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 4/17 patients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(23,5%) no treatment changes were made, </a:t>
            </a:r>
          </a:p>
          <a:p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stresses the importance of a clear definition of OFR in our institution and guidelines for monitoring.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5DE1D9-B4F5-B446-B312-57D2B7A7810C}" type="slidenum">
              <a:rPr lang="nl-BE" smtClean="0"/>
              <a:pPr>
                <a:defRPr/>
              </a:pPr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20976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itelblad">
            <a:extLst>
              <a:ext uri="{FF2B5EF4-FFF2-40B4-BE49-F238E27FC236}">
                <a16:creationId xmlns:a16="http://schemas.microsoft.com/office/drawing/2014/main" id="{6F2165B0-42B0-66D6-64B3-462FC25D5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0691812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3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73113" y="4284663"/>
            <a:ext cx="9088437" cy="431800"/>
          </a:xfrm>
        </p:spPr>
        <p:txBody>
          <a:bodyPr lIns="91440" tIns="45720" rIns="91440" bIns="45720"/>
          <a:lstStyle>
            <a:lvl1pPr marL="0" indent="0">
              <a:buFontTx/>
              <a:buNone/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73113" y="3565525"/>
            <a:ext cx="9090025" cy="431800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EEBE929-3E10-1EC9-47DF-103B3E36C8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5173B78-BBED-BFF7-2F6F-DBF3ADB85E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0FB4DF7-553D-3219-7330-13458CBF5E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1993BFB-939A-B74A-B7F1-7F3BC999D607}" type="slidenum">
              <a:rPr lang="nl-NL" altLang="nl-BE"/>
              <a:pPr>
                <a:defRPr/>
              </a:pPr>
              <a:t>‹N°›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66731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3BCBF9-0759-38F3-04A5-11B7E917B9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F66C27-E94D-907B-38C4-BF8EA0A470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077159-C281-7897-BDAB-B51794C6EA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E0FDF-6B60-B448-905C-F77CBA73F11D}" type="slidenum">
              <a:rPr lang="nl-NL" altLang="nl-BE"/>
              <a:pPr>
                <a:defRPr/>
              </a:pPr>
              <a:t>‹N°›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181936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912100" y="1258888"/>
            <a:ext cx="2246313" cy="54737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169988" y="1258888"/>
            <a:ext cx="6589712" cy="54737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4366A0-1024-8750-097B-82B5659DE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E75E7C-1A0C-3375-AF81-BC0397E725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CC4CAB-77FC-2B4A-19EF-BAE499BF9B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E19F3-D774-3D40-94D0-4526004654F5}" type="slidenum">
              <a:rPr lang="nl-NL" altLang="nl-BE"/>
              <a:pPr>
                <a:defRPr/>
              </a:pPr>
              <a:t>‹N°›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4016164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CBDF00-CE1C-8432-9898-0FBF105F63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8CE7DD-A406-EE57-6E4A-52043B1992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F077AC-5B9D-8A68-36B1-A80CF9B397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A41B2-B95B-614A-BD48-37DE9ABC601A}" type="slidenum">
              <a:rPr lang="nl-NL" altLang="nl-BE"/>
              <a:pPr>
                <a:defRPr/>
              </a:pPr>
              <a:t>‹N°›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81821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AA3BF5-003B-47A7-849D-120606CDF1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73376F-CB87-5F18-5CDB-2029BD17D0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CFD442-B037-9354-C567-F281252210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E718B-EF50-0D4D-BEBB-A684DCDAF393}" type="slidenum">
              <a:rPr lang="nl-NL" altLang="nl-BE"/>
              <a:pPr>
                <a:defRPr/>
              </a:pPr>
              <a:t>‹N°›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26782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169988" y="2266950"/>
            <a:ext cx="4418012" cy="4465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740400" y="2266950"/>
            <a:ext cx="4418013" cy="4465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1A6C7-2EF8-CBBE-89ED-4AC812F0D0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1D427B-8E51-8BE3-FC28-2950EB3FF1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41CC79-063F-8D75-97D5-DC9562748F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CA68-E707-7E4E-909E-3A9B666F600A}" type="slidenum">
              <a:rPr lang="nl-NL" altLang="nl-BE"/>
              <a:pPr>
                <a:defRPr/>
              </a:pPr>
              <a:t>‹N°›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52432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97569B9-8B14-B94D-7C3B-2515E0B2BD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1D58317-56DE-2D10-EA10-C1520C68BB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43505B2-7C5F-81A7-A268-F1427504A8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9A61D-00E2-9642-A8E5-2DBF10F6744B}" type="slidenum">
              <a:rPr lang="nl-NL" altLang="nl-BE"/>
              <a:pPr>
                <a:defRPr/>
              </a:pPr>
              <a:t>‹N°›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56328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C08BFE-936C-768F-63B3-14688E7E81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A0E7CCE-6269-1F47-056C-9F713D59D2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5A6018-CFDB-4F93-29CA-02BF182163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D74F3-BC12-BB48-992A-128E95529989}" type="slidenum">
              <a:rPr lang="nl-NL" altLang="nl-BE"/>
              <a:pPr>
                <a:defRPr/>
              </a:pPr>
              <a:t>‹N°›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65697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3919F8E-995B-1531-6915-696A94E274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79687AE-8292-5052-1808-58251FEEC0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1139F84-C73E-AE17-3582-CDCA54103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0B2D2-9297-5440-9CB4-F71D9F396660}" type="slidenum">
              <a:rPr lang="nl-NL" altLang="nl-BE"/>
              <a:pPr>
                <a:defRPr/>
              </a:pPr>
              <a:t>‹N°›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91339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7A60F0-88EE-EFCC-0517-713424CCE8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DD9FFE-E68A-7609-2FA6-53EC27456B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135CC2-AF07-7E3B-92E9-46980E6F4D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45780-A40F-804A-80A1-FAB79D598929}" type="slidenum">
              <a:rPr lang="nl-NL" altLang="nl-BE"/>
              <a:pPr>
                <a:defRPr/>
              </a:pPr>
              <a:t>‹N°›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81891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415975-3E4A-5581-8409-3BFE02451A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434D22-F9BE-B345-CEA0-9859404F3C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C48285-939E-1DC2-ECDF-3EF18D0A53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A7803-E95F-AF4C-A2E5-B0AE1CF949B0}" type="slidenum">
              <a:rPr lang="nl-NL" altLang="nl-BE"/>
              <a:pPr>
                <a:defRPr/>
              </a:pPr>
              <a:t>‹N°›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22307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wit">
            <a:extLst>
              <a:ext uri="{FF2B5EF4-FFF2-40B4-BE49-F238E27FC236}">
                <a16:creationId xmlns:a16="http://schemas.microsoft.com/office/drawing/2014/main" id="{1ACE9148-CE4F-E2A7-1937-6D7EB74A3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1813" cy="755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id="{DB267AC8-2697-90D2-4ADE-5EFAC3E0C3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69988" y="1258888"/>
            <a:ext cx="8988425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 om het opmaakprofiel te bewerken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A1B439DA-D114-3CEA-407E-7B9D88A967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2266950"/>
            <a:ext cx="8988425" cy="446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 om de opmaakprofielen van de modeltekst te bewerken</a:t>
            </a:r>
          </a:p>
          <a:p>
            <a:pPr lvl="1"/>
            <a:r>
              <a:rPr lang="nl-NL" altLang="nl-BE"/>
              <a:t>Tweede niveau</a:t>
            </a:r>
          </a:p>
          <a:p>
            <a:pPr lvl="2"/>
            <a:r>
              <a:rPr lang="nl-NL" altLang="nl-BE"/>
              <a:t>Derde niveau</a:t>
            </a:r>
          </a:p>
          <a:p>
            <a:pPr lvl="3"/>
            <a:r>
              <a:rPr lang="nl-NL" altLang="nl-BE"/>
              <a:t>Vierde niveau</a:t>
            </a:r>
          </a:p>
          <a:p>
            <a:pPr lvl="4"/>
            <a:r>
              <a:rPr lang="nl-NL" altLang="nl-BE"/>
              <a:t>Vijfde niveau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C857C926-D623-C2FC-C570-A04D80B7BD2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01845E5-393C-591C-E9EC-4B47D34A0E9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7725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A85D495-64E7-EE49-1043-53A8FF1032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555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D79772F-6F8C-7841-BF2E-75903A7C1C7D}" type="slidenum">
              <a:rPr lang="nl-NL" altLang="nl-BE"/>
              <a:pPr>
                <a:defRPr/>
              </a:pPr>
              <a:t>‹N°›</a:t>
            </a:fld>
            <a:endParaRPr lang="nl-NL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1042988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+mj-lt"/>
          <a:ea typeface="+mj-ea"/>
          <a:cs typeface="+mj-cs"/>
        </a:defRPr>
      </a:lvl1pPr>
      <a:lvl2pPr algn="l" defTabSz="1042988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Gill Sans Std" pitchFamily="34" charset="0"/>
        </a:defRPr>
      </a:lvl2pPr>
      <a:lvl3pPr algn="l" defTabSz="1042988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Gill Sans Std" pitchFamily="34" charset="0"/>
        </a:defRPr>
      </a:lvl3pPr>
      <a:lvl4pPr algn="l" defTabSz="1042988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Gill Sans Std" pitchFamily="34" charset="0"/>
        </a:defRPr>
      </a:lvl4pPr>
      <a:lvl5pPr algn="l" defTabSz="1042988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Gill Sans Std" pitchFamily="34" charset="0"/>
        </a:defRPr>
      </a:lvl5pPr>
      <a:lvl6pPr marL="457200" algn="l" defTabSz="1042988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Gill Sans Std" pitchFamily="34" charset="0"/>
        </a:defRPr>
      </a:lvl6pPr>
      <a:lvl7pPr marL="914400" algn="l" defTabSz="1042988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Gill Sans Std" pitchFamily="34" charset="0"/>
        </a:defRPr>
      </a:lvl7pPr>
      <a:lvl8pPr marL="1371600" algn="l" defTabSz="1042988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Gill Sans Std" pitchFamily="34" charset="0"/>
        </a:defRPr>
      </a:lvl8pPr>
      <a:lvl9pPr marL="1828800" algn="l" defTabSz="1042988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2"/>
          </a:solidFill>
          <a:latin typeface="Gill Sans Std" pitchFamily="34" charset="0"/>
        </a:defRPr>
      </a:lvl9pPr>
    </p:titleStyle>
    <p:bodyStyle>
      <a:lvl1pPr marL="390525" indent="-390525" algn="l" defTabSz="1042988" rtl="0" eaLnBrk="1" fontAlgn="base" hangingPunct="1">
        <a:spcBef>
          <a:spcPct val="20000"/>
        </a:spcBef>
        <a:spcAft>
          <a:spcPct val="0"/>
        </a:spcAft>
        <a:buChar char="•"/>
        <a:defRPr sz="3700">
          <a:solidFill>
            <a:schemeClr val="bg2"/>
          </a:solidFill>
          <a:latin typeface="+mn-lt"/>
          <a:ea typeface="+mn-ea"/>
          <a:cs typeface="+mn-cs"/>
        </a:defRPr>
      </a:lvl1pPr>
      <a:lvl2pPr marL="847725" indent="-325438" algn="l" defTabSz="1042988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bg2"/>
          </a:solidFill>
          <a:latin typeface="+mn-lt"/>
        </a:defRPr>
      </a:lvl2pPr>
      <a:lvl3pPr marL="1303338" indent="-260350" algn="l" defTabSz="1042988" rtl="0" eaLnBrk="1" fontAlgn="base" hangingPunct="1">
        <a:spcBef>
          <a:spcPct val="20000"/>
        </a:spcBef>
        <a:spcAft>
          <a:spcPct val="0"/>
        </a:spcAft>
        <a:buChar char="•"/>
        <a:defRPr sz="2700">
          <a:solidFill>
            <a:schemeClr val="bg2"/>
          </a:solidFill>
          <a:latin typeface="+mn-lt"/>
        </a:defRPr>
      </a:lvl3pPr>
      <a:lvl4pPr marL="1825625" indent="-260350" algn="l" defTabSz="1042988" rtl="0" eaLnBrk="1" fontAlgn="base" hangingPunct="1">
        <a:spcBef>
          <a:spcPct val="20000"/>
        </a:spcBef>
        <a:spcAft>
          <a:spcPct val="0"/>
        </a:spcAft>
        <a:buChar char="–"/>
        <a:defRPr sz="2300">
          <a:solidFill>
            <a:schemeClr val="bg2"/>
          </a:solidFill>
          <a:latin typeface="+mn-lt"/>
        </a:defRPr>
      </a:lvl4pPr>
      <a:lvl5pPr marL="2346325" indent="-260350" algn="l" defTabSz="1042988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bg2"/>
          </a:solidFill>
          <a:latin typeface="+mn-lt"/>
        </a:defRPr>
      </a:lvl5pPr>
      <a:lvl6pPr marL="2803525" indent="-260350" algn="l" defTabSz="1042988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bg2"/>
          </a:solidFill>
          <a:latin typeface="+mn-lt"/>
        </a:defRPr>
      </a:lvl6pPr>
      <a:lvl7pPr marL="3260725" indent="-260350" algn="l" defTabSz="1042988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bg2"/>
          </a:solidFill>
          <a:latin typeface="+mn-lt"/>
        </a:defRPr>
      </a:lvl7pPr>
      <a:lvl8pPr marL="3717925" indent="-260350" algn="l" defTabSz="1042988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bg2"/>
          </a:solidFill>
          <a:latin typeface="+mn-lt"/>
        </a:defRPr>
      </a:lvl8pPr>
      <a:lvl9pPr marL="4175125" indent="-260350" algn="l" defTabSz="1042988" rtl="0" eaLnBrk="1" fontAlgn="base" hangingPunct="1">
        <a:spcBef>
          <a:spcPct val="20000"/>
        </a:spcBef>
        <a:spcAft>
          <a:spcPct val="0"/>
        </a:spcAft>
        <a:buChar char="»"/>
        <a:defRPr sz="2300">
          <a:solidFill>
            <a:schemeClr val="bg2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Ondertitel 1">
            <a:extLst>
              <a:ext uri="{FF2B5EF4-FFF2-40B4-BE49-F238E27FC236}">
                <a16:creationId xmlns:a16="http://schemas.microsoft.com/office/drawing/2014/main" id="{88071428-BEAB-CA62-AF2C-C125EF9C1D53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66584" y="5364807"/>
            <a:ext cx="9088437" cy="431800"/>
          </a:xfrm>
        </p:spPr>
        <p:txBody>
          <a:bodyPr/>
          <a:lstStyle/>
          <a:p>
            <a:r>
              <a:rPr lang="nl-BE" altLang="nl-BE" dirty="0"/>
              <a:t>BMS meeting 19.11.2022</a:t>
            </a:r>
          </a:p>
        </p:txBody>
      </p:sp>
      <p:sp>
        <p:nvSpPr>
          <p:cNvPr id="14338" name="Titel 2">
            <a:extLst>
              <a:ext uri="{FF2B5EF4-FFF2-40B4-BE49-F238E27FC236}">
                <a16:creationId xmlns:a16="http://schemas.microsoft.com/office/drawing/2014/main" id="{0188A096-E939-91ED-5A99-83053D813D9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4996" y="3003704"/>
            <a:ext cx="9090025" cy="2236837"/>
          </a:xfrm>
        </p:spPr>
        <p:txBody>
          <a:bodyPr/>
          <a:lstStyle/>
          <a:p>
            <a:pPr fontAlgn="ctr">
              <a:lnSpc>
                <a:spcPct val="150000"/>
              </a:lnSpc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Measurable serum estradiol and estrone in women 36-56 years during adjuvant treatment with aromatase inhibitors for a hormone receptor-positive breast cancer. Case studies and Cross-Sectional study using an ultra-sensitive LC-MS/MS-method.</a:t>
            </a:r>
            <a:br>
              <a:rPr lang="nl-B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nl-B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nl-B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Van Houdt M, Han S.N., Pauwels S, Billen J,  Neven P</a:t>
            </a:r>
            <a:br>
              <a:rPr lang="nl-B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nl-BE" altLang="nl-BE" sz="3600" dirty="0"/>
          </a:p>
        </p:txBody>
      </p:sp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9FF50768-0726-F084-F300-0B0D41A50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93BFB-939A-B74A-B7F1-7F3BC999D607}" type="slidenum">
              <a:rPr lang="nl-NL" altLang="nl-BE" smtClean="0"/>
              <a:pPr>
                <a:defRPr/>
              </a:pPr>
              <a:t>7</a:t>
            </a:fld>
            <a:endParaRPr lang="nl-NL" altLang="nl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D3E139-10B2-6854-1FFB-E283BBDFE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Introduction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987EB8-C555-182D-4FDF-5D1C4EE1D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988" y="2124447"/>
            <a:ext cx="8988425" cy="5184576"/>
          </a:xfrm>
        </p:spPr>
        <p:txBody>
          <a:bodyPr/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Definition of menopause in patients with ER positive breast cancer? 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combination of menstrual history (amenorrhea), age, serum gonadotrophin and estrogen levels </a:t>
            </a:r>
          </a:p>
          <a:p>
            <a:pPr marL="522287" lvl="1" indent="0"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        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chemotherapy and tamoxifen pose specific problems like inducing amenorrhea</a:t>
            </a:r>
          </a:p>
          <a:p>
            <a:pPr marL="522287" lvl="1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assessment of permanent menopausal status in ER positive breast cancer patients is challenging</a:t>
            </a:r>
          </a:p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	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Suitable  for AI treatment?</a:t>
            </a: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Recent studies showed an ovarian function recovery (OFR) rate of 12,4-39% in patients with chemo-induced amenorrhea (CIA) receiving adjuvant AI treatment</a:t>
            </a: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 are pharmacologically ineffective and contraindicated in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PREmenopausal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patients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Stimulation of the gonadotropin secretion with an increase of serum E2 levels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abolishes the expected anticancer effect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 stimulation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itchFamily="2" charset="2"/>
              </a:rPr>
              <a:t> unexpected ovulation risk of unplanned pregnancy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9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56C837-54C1-C4D6-4A3A-75F3FECB4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988" y="1258888"/>
            <a:ext cx="8988425" cy="792162"/>
          </a:xfrm>
        </p:spPr>
        <p:txBody>
          <a:bodyPr wrap="square" anchor="ctr">
            <a:normAutofit/>
          </a:bodyPr>
          <a:lstStyle/>
          <a:p>
            <a:r>
              <a:rPr lang="nl-BE" dirty="0"/>
              <a:t>Methods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AEEDC5A-F8D7-2173-B032-66954CAD16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8" y="2331632"/>
            <a:ext cx="5002212" cy="4465638"/>
          </a:xfrm>
          <a:prstGeom prst="rect">
            <a:avLst/>
          </a:prstGeom>
          <a:noFill/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28FAD2-0669-9D70-2966-EB6A7D8EF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40400" y="2266950"/>
            <a:ext cx="4418013" cy="4465638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 dirty="0"/>
              <a:t>C</a:t>
            </a:r>
            <a:r>
              <a:rPr lang="en-US" sz="1300" dirty="0">
                <a:effectLst/>
              </a:rPr>
              <a:t>ross-sectional retrospective study of 207 patients with estrogen receptor-positive breast cancer (age 36-56 y)</a:t>
            </a:r>
          </a:p>
          <a:p>
            <a:pPr>
              <a:lnSpc>
                <a:spcPct val="90000"/>
              </a:lnSpc>
            </a:pPr>
            <a:endParaRPr lang="en-US" sz="13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1300" dirty="0"/>
              <a:t>Estradiol (E2) and Estriol (E1) were measured </a:t>
            </a:r>
            <a:r>
              <a:rPr lang="en-US" sz="1300" dirty="0">
                <a:effectLst/>
              </a:rPr>
              <a:t>during AI treatment with LC-MS/MS.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3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1300" dirty="0">
                <a:effectLst/>
              </a:rPr>
              <a:t>The primary end point = prevalence of OFR during adjuvant therapy of AI in our population. </a:t>
            </a:r>
            <a:endParaRPr lang="nl-BE" sz="13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1300" dirty="0">
                <a:effectLst/>
              </a:rPr>
              <a:t>OFR was considered when </a:t>
            </a:r>
          </a:p>
          <a:p>
            <a:pPr lvl="1">
              <a:lnSpc>
                <a:spcPct val="90000"/>
              </a:lnSpc>
            </a:pPr>
            <a:r>
              <a:rPr lang="en-US" sz="1300" dirty="0">
                <a:effectLst/>
              </a:rPr>
              <a:t>1) return of vaginal bleeding with premenopausal E2 levels or </a:t>
            </a:r>
          </a:p>
          <a:p>
            <a:pPr lvl="1">
              <a:lnSpc>
                <a:spcPct val="90000"/>
              </a:lnSpc>
            </a:pPr>
            <a:r>
              <a:rPr lang="en-US" sz="1300" dirty="0">
                <a:effectLst/>
              </a:rPr>
              <a:t>2) premenopausal E2 levels only (E2 value &gt; 10 ng/l (LC-MS/MS)</a:t>
            </a:r>
          </a:p>
          <a:p>
            <a:pPr marL="522287" lvl="1" indent="0">
              <a:lnSpc>
                <a:spcPct val="90000"/>
              </a:lnSpc>
              <a:buNone/>
            </a:pPr>
            <a:endParaRPr lang="en-US" sz="1300" dirty="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1300" dirty="0">
                <a:effectLst/>
              </a:rPr>
              <a:t>The secondary end point </a:t>
            </a:r>
            <a:r>
              <a:rPr lang="en-US" sz="1300" dirty="0">
                <a:effectLst/>
                <a:sym typeface="Wingdings" pitchFamily="2" charset="2"/>
              </a:rPr>
              <a:t></a:t>
            </a:r>
            <a:r>
              <a:rPr lang="en-US" sz="1300" dirty="0">
                <a:effectLst/>
              </a:rPr>
              <a:t> identifying baseline risk factors for OFR </a:t>
            </a:r>
          </a:p>
          <a:p>
            <a:pPr lvl="1">
              <a:lnSpc>
                <a:spcPct val="90000"/>
              </a:lnSpc>
            </a:pPr>
            <a:r>
              <a:rPr lang="en-US" sz="1300" dirty="0">
                <a:effectLst/>
              </a:rPr>
              <a:t>age, </a:t>
            </a:r>
          </a:p>
          <a:p>
            <a:pPr lvl="1">
              <a:lnSpc>
                <a:spcPct val="90000"/>
              </a:lnSpc>
            </a:pPr>
            <a:r>
              <a:rPr lang="en-US" sz="1300" dirty="0">
                <a:effectLst/>
              </a:rPr>
              <a:t>BMI, </a:t>
            </a:r>
          </a:p>
          <a:p>
            <a:pPr lvl="1">
              <a:lnSpc>
                <a:spcPct val="90000"/>
              </a:lnSpc>
            </a:pPr>
            <a:r>
              <a:rPr lang="en-US" sz="1300" dirty="0">
                <a:effectLst/>
              </a:rPr>
              <a:t>type of chemotherapy and </a:t>
            </a:r>
          </a:p>
          <a:p>
            <a:pPr lvl="1">
              <a:lnSpc>
                <a:spcPct val="90000"/>
              </a:lnSpc>
            </a:pPr>
            <a:r>
              <a:rPr lang="en-US" sz="1300" dirty="0">
                <a:effectLst/>
              </a:rPr>
              <a:t>time of AI use.</a:t>
            </a:r>
            <a:endParaRPr lang="nl-BE" sz="1300" dirty="0">
              <a:effectLst/>
            </a:endParaRPr>
          </a:p>
          <a:p>
            <a:pPr>
              <a:lnSpc>
                <a:spcPct val="90000"/>
              </a:lnSpc>
            </a:pPr>
            <a:endParaRPr lang="nl-BE" sz="1300" dirty="0"/>
          </a:p>
        </p:txBody>
      </p:sp>
    </p:spTree>
    <p:extLst>
      <p:ext uri="{BB962C8B-B14F-4D97-AF65-F5344CB8AC3E}">
        <p14:creationId xmlns:p14="http://schemas.microsoft.com/office/powerpoint/2010/main" val="3400513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A1CEFA-7756-8DCD-0E8E-0E83C5AB0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Results: AI group</a:t>
            </a:r>
          </a:p>
        </p:txBody>
      </p:sp>
      <p:pic>
        <p:nvPicPr>
          <p:cNvPr id="6" name="Tijdelijke aanduiding voor inhoud 5" descr="Afbeelding met tafel&#10;&#10;Automatisch gegenereerde beschrijving">
            <a:extLst>
              <a:ext uri="{FF2B5EF4-FFF2-40B4-BE49-F238E27FC236}">
                <a16:creationId xmlns:a16="http://schemas.microsoft.com/office/drawing/2014/main" id="{52F126C5-9166-38D0-8C99-1AB1DFF3728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37" y="2124447"/>
            <a:ext cx="5928043" cy="4608512"/>
          </a:xfrm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4A4DC66-4F5B-17C2-7BCD-430C9E4643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86302" y="2126788"/>
            <a:ext cx="4418013" cy="4465638"/>
          </a:xfrm>
        </p:spPr>
        <p:txBody>
          <a:bodyPr/>
          <a:lstStyle/>
          <a:p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OFR </a:t>
            </a:r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rate was 10,7% (n=17)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9/17 (52,9%) were &gt; 50 years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Median duration of AI use was 9 months.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Median FSH level was 29,6 IU/l in the OFR group vs 70,8 IU/l in the no-OFR group.</a:t>
            </a:r>
            <a:endParaRPr lang="nl-B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10/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 patients (58,8%) reported vaginal bleeding.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Adjuvant endocrine therapy was adjusted in 13 patients (76,5%): In 4 patients' endocrine therapy was not adjusted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84002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7B6AA2-8175-9FBA-4EA6-1D1694E0D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988" y="1258888"/>
            <a:ext cx="8988425" cy="792162"/>
          </a:xfrm>
        </p:spPr>
        <p:txBody>
          <a:bodyPr wrap="square" anchor="ctr">
            <a:normAutofit/>
          </a:bodyPr>
          <a:lstStyle/>
          <a:p>
            <a:r>
              <a:rPr lang="nl-BE" dirty="0"/>
              <a:t>Results: AI group</a:t>
            </a:r>
          </a:p>
        </p:txBody>
      </p:sp>
      <p:pic>
        <p:nvPicPr>
          <p:cNvPr id="6" name="Tijdelijke aanduiding voor inhoud 5" descr="Afbeelding met tafel&#10;&#10;Automatisch gegenereerde beschrijving">
            <a:extLst>
              <a:ext uri="{FF2B5EF4-FFF2-40B4-BE49-F238E27FC236}">
                <a16:creationId xmlns:a16="http://schemas.microsoft.com/office/drawing/2014/main" id="{EACBF3D9-8ECA-048D-9955-E5D8BA41BB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987" y="2412479"/>
            <a:ext cx="8988425" cy="1752740"/>
          </a:xfrm>
          <a:noFill/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7B68503D-C07B-EAD0-E666-8A4469D493C3}"/>
              </a:ext>
            </a:extLst>
          </p:cNvPr>
          <p:cNvSpPr txBox="1"/>
          <p:nvPr/>
        </p:nvSpPr>
        <p:spPr>
          <a:xfrm>
            <a:off x="1386260" y="4788743"/>
            <a:ext cx="835292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Younger women (&lt;50 y) were more likely to experience OFR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Previous chemotherapy decreased the likelihood of OFR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BMI and duration of AI use were not statistically significant. </a:t>
            </a:r>
            <a:endParaRPr lang="nl-BE" sz="1800" dirty="0">
              <a:solidFill>
                <a:schemeClr val="bg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35132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1569D-34F6-CF45-2451-ED4BDEDC0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Results: AI+OFS group</a:t>
            </a:r>
          </a:p>
        </p:txBody>
      </p:sp>
      <p:pic>
        <p:nvPicPr>
          <p:cNvPr id="6" name="Tijdelijke aanduiding voor inhoud 5" descr="Afbeelding met tafel&#10;&#10;Automatisch gegenereerde beschrijving">
            <a:extLst>
              <a:ext uri="{FF2B5EF4-FFF2-40B4-BE49-F238E27FC236}">
                <a16:creationId xmlns:a16="http://schemas.microsoft.com/office/drawing/2014/main" id="{2222A9F9-1D14-A4FC-70E6-9284A59EF6F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84" y="2321463"/>
            <a:ext cx="5738134" cy="4032744"/>
          </a:xfrm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BDEC910-8D81-4FD7-F0A8-1F574241A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4772" y="2340175"/>
            <a:ext cx="4502844" cy="4682033"/>
          </a:xfrm>
        </p:spPr>
        <p:txBody>
          <a:bodyPr/>
          <a:lstStyle/>
          <a:p>
            <a:r>
              <a:rPr lang="en-US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OFR rate was 6,3 % (n=3).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Median duration of AI use was 13 months.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Median FSH level was 3,3 IU/l in the OFR group vs 7,5 IU/l in the no OFR group.</a:t>
            </a:r>
            <a:endParaRPr lang="nl-B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Only 1/3 patients reported vaginal blood loss.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One patient switched to tamoxifen. No changes in endocrine therapy were made for the two other patients, as a control blood sample 3 months later showed postmenopausal levels.</a:t>
            </a:r>
            <a:endParaRPr lang="nl-B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12490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F68F98-B2D3-D9C4-D382-41B462C50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Conclusion and guidelines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D2E4A0-F7A0-6025-2E5F-7FA956F6C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69988" y="2266950"/>
            <a:ext cx="8713216" cy="4465638"/>
          </a:xfrm>
        </p:spPr>
        <p:txBody>
          <a:bodyPr/>
          <a:lstStyle/>
          <a:p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definition of OFR ‘vaginal bleeding confirmed by premenopausal E2 levels’ or ‘premenopausal E2/FSH levels alone’ with E2 &gt;10 ng/l (LC-MS/MS)</a:t>
            </a:r>
          </a:p>
          <a:p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patients develop OFR they should be advised to start LHRH agonist, undergo bilateral oophorectomy, or switch to tamoxifen.</a:t>
            </a:r>
          </a:p>
          <a:p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Guidelines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erial E2/E1 and FSH monitoring with LC-MS/MS in patients (&lt;57 years) with uncertain menopausal status taking AI</a:t>
            </a:r>
          </a:p>
          <a:p>
            <a:pPr lvl="1"/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in patients already under ovarian suppression with LHRH agonists 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First year: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every 3 months</a:t>
            </a:r>
          </a:p>
          <a:p>
            <a:pPr lvl="1"/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nd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3</a:t>
            </a:r>
            <a:r>
              <a:rPr lang="en-US" sz="2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rd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year: every 6 months</a:t>
            </a:r>
          </a:p>
          <a:p>
            <a:pPr marL="522287" lvl="1" indent="0">
              <a:buNone/>
            </a:pPr>
            <a:endParaRPr lang="nl-BE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901D0F3-A758-F31E-4595-7A7D792D7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6180" y="6884988"/>
            <a:ext cx="9217024" cy="525462"/>
          </a:xfrm>
        </p:spPr>
        <p:txBody>
          <a:bodyPr/>
          <a:lstStyle/>
          <a:p>
            <a:pPr algn="l">
              <a:defRPr/>
            </a:pPr>
            <a:r>
              <a:rPr lang="nl-NL" sz="1200" dirty="0"/>
              <a:t>van Hellemond IEG, Vriens IJH, Peer PGM, Swinkels ACP, </a:t>
            </a:r>
            <a:r>
              <a:rPr lang="nl-NL" sz="1200" dirty="0" err="1"/>
              <a:t>Smorenburg</a:t>
            </a:r>
            <a:r>
              <a:rPr lang="nl-NL" sz="1200" dirty="0"/>
              <a:t> CH, </a:t>
            </a:r>
            <a:r>
              <a:rPr lang="nl-NL" sz="1200" dirty="0" err="1"/>
              <a:t>Seynaeve</a:t>
            </a:r>
            <a:r>
              <a:rPr lang="nl-NL" sz="1200" dirty="0"/>
              <a:t> CM, et al. </a:t>
            </a:r>
            <a:r>
              <a:rPr lang="nl-NL" sz="1200" dirty="0" err="1"/>
              <a:t>Ovarian</a:t>
            </a:r>
            <a:r>
              <a:rPr lang="nl-NL" sz="1200" dirty="0"/>
              <a:t> </a:t>
            </a:r>
            <a:r>
              <a:rPr lang="nl-NL" sz="1200" dirty="0" err="1"/>
              <a:t>Function</a:t>
            </a:r>
            <a:r>
              <a:rPr lang="nl-NL" sz="1200" dirty="0"/>
              <a:t> Recovery </a:t>
            </a:r>
            <a:r>
              <a:rPr lang="nl-NL" sz="1200" dirty="0" err="1"/>
              <a:t>During</a:t>
            </a:r>
            <a:r>
              <a:rPr lang="nl-NL" sz="1200" dirty="0"/>
              <a:t> </a:t>
            </a:r>
            <a:r>
              <a:rPr lang="nl-NL" sz="1200" dirty="0" err="1"/>
              <a:t>Anastrozole</a:t>
            </a:r>
            <a:r>
              <a:rPr lang="nl-NL" sz="1200" dirty="0"/>
              <a:t> in </a:t>
            </a:r>
            <a:r>
              <a:rPr lang="nl-NL" sz="1200" dirty="0" err="1"/>
              <a:t>Breast</a:t>
            </a:r>
            <a:r>
              <a:rPr lang="nl-NL" sz="1200" dirty="0"/>
              <a:t> Cancer </a:t>
            </a:r>
            <a:r>
              <a:rPr lang="nl-NL" sz="1200" dirty="0" err="1"/>
              <a:t>Patients</a:t>
            </a:r>
            <a:r>
              <a:rPr lang="nl-NL" sz="1200" dirty="0"/>
              <a:t> </a:t>
            </a:r>
            <a:r>
              <a:rPr lang="nl-NL" sz="1200" dirty="0" err="1"/>
              <a:t>With</a:t>
            </a:r>
            <a:r>
              <a:rPr lang="nl-NL" sz="1200" dirty="0"/>
              <a:t> </a:t>
            </a:r>
            <a:r>
              <a:rPr lang="nl-NL" sz="1200" dirty="0" err="1"/>
              <a:t>Chemotherapy-Induced</a:t>
            </a:r>
            <a:r>
              <a:rPr lang="nl-NL" sz="1200" dirty="0"/>
              <a:t> </a:t>
            </a:r>
            <a:r>
              <a:rPr lang="nl-NL" sz="1200" dirty="0" err="1"/>
              <a:t>Ovarian</a:t>
            </a:r>
            <a:r>
              <a:rPr lang="nl-NL" sz="1200" dirty="0"/>
              <a:t> </a:t>
            </a:r>
            <a:r>
              <a:rPr lang="nl-NL" sz="1200" dirty="0" err="1"/>
              <a:t>Function</a:t>
            </a:r>
            <a:r>
              <a:rPr lang="nl-NL" sz="1200" dirty="0"/>
              <a:t> Failure. J </a:t>
            </a:r>
            <a:r>
              <a:rPr lang="nl-NL" sz="1200" dirty="0" err="1"/>
              <a:t>Natl</a:t>
            </a:r>
            <a:r>
              <a:rPr lang="nl-NL" sz="1200" dirty="0"/>
              <a:t> Cancer </a:t>
            </a:r>
            <a:r>
              <a:rPr lang="nl-NL" sz="1200" dirty="0" err="1"/>
              <a:t>Inst</a:t>
            </a:r>
            <a:r>
              <a:rPr lang="nl-NL" sz="1200" dirty="0"/>
              <a:t>. 2017;109(12).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AE93F34-D4CF-83FC-4F6C-3D141766A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17CA68-E707-7E4E-909E-3A9B666F600A}" type="slidenum">
              <a:rPr lang="nl-NL" altLang="nl-BE" smtClean="0"/>
              <a:pPr>
                <a:defRPr/>
              </a:pPr>
              <a:t>13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954750974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wit_met logo zonder waterme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Gill Sans Std"/>
        <a:ea typeface=""/>
        <a:cs typeface=""/>
      </a:majorFont>
      <a:minorFont>
        <a:latin typeface="Gill Sans Std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eleid groeirestrictie vrijdagstaf" id="{72C01509-CE49-6046-A47C-7CAFAEDAC236}" vid="{1092DFA9-7C27-CD46-9E59-A06D826417F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powerpoint_wit_met logo zonder watermerk</Template>
  <TotalTime>0</TotalTime>
  <Words>868</Words>
  <Application>Microsoft Office PowerPoint</Application>
  <PresentationFormat>Personnalisé</PresentationFormat>
  <Paragraphs>78</Paragraphs>
  <Slides>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Std</vt:lpstr>
      <vt:lpstr>Times New Roman</vt:lpstr>
      <vt:lpstr>powerpoint_wit_met logo zonder watermerk</vt:lpstr>
      <vt:lpstr>Measurable serum estradiol and estrone in women 36-56 years during adjuvant treatment with aromatase inhibitors for a hormone receptor-positive breast cancer. Case studies and Cross-Sectional study using an ultra-sensitive LC-MS/MS-method.   Van Houdt M, Han S.N., Pauwels S, Billen J,  Neven P </vt:lpstr>
      <vt:lpstr>Introduction</vt:lpstr>
      <vt:lpstr>Methods</vt:lpstr>
      <vt:lpstr>Results: AI group</vt:lpstr>
      <vt:lpstr>Results: AI group</vt:lpstr>
      <vt:lpstr>Results: AI+OFS group</vt:lpstr>
      <vt:lpstr>Conclusion and guidelines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Casus</dc:title>
  <dc:creator>maxime van houdt</dc:creator>
  <cp:lastModifiedBy>serge Rozenberg</cp:lastModifiedBy>
  <cp:revision>78</cp:revision>
  <dcterms:created xsi:type="dcterms:W3CDTF">2022-08-09T17:53:49Z</dcterms:created>
  <dcterms:modified xsi:type="dcterms:W3CDTF">2022-11-21T13:47:29Z</dcterms:modified>
</cp:coreProperties>
</file>