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50" r:id="rId1"/>
    <p:sldMasterId id="2147484762" r:id="rId2"/>
    <p:sldMasterId id="2147484689" r:id="rId3"/>
    <p:sldMasterId id="2147483752" r:id="rId4"/>
    <p:sldMasterId id="2147484749" r:id="rId5"/>
    <p:sldMasterId id="2147483648" r:id="rId6"/>
  </p:sldMasterIdLst>
  <p:notesMasterIdLst>
    <p:notesMasterId r:id="rId13"/>
  </p:notesMasterIdLst>
  <p:sldIdLst>
    <p:sldId id="413" r:id="rId7"/>
    <p:sldId id="1634" r:id="rId8"/>
    <p:sldId id="1628" r:id="rId9"/>
    <p:sldId id="1629" r:id="rId10"/>
    <p:sldId id="1630" r:id="rId11"/>
    <p:sldId id="1631" r:id="rId12"/>
  </p:sldIdLst>
  <p:sldSz cx="9144000" cy="6858000" type="screen4x3"/>
  <p:notesSz cx="6805613" cy="99393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3802F"/>
    <a:srgbClr val="FF3399"/>
    <a:srgbClr val="E8A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035922-4CCF-F76A-567F-B39C554F9BDA}" v="17" dt="2021-09-28T15:01:03.120"/>
    <p1510:client id="{1A5B14EE-0979-436D-BA4D-ED0D5112E706}" v="41" dt="2021-10-15T12:13:56.334"/>
    <p1510:client id="{217D214E-9A79-8F2F-0C64-95A1C16AB880}" v="576" dt="2021-10-19T09:59:05.237"/>
    <p1510:client id="{2642FB85-149C-C801-7C6C-B44BB3A81917}" v="38" dt="2021-10-20T17:21:25.658"/>
    <p1510:client id="{27A82642-95CA-AAC1-ACD8-81EC67E9F574}" v="234" dt="2021-10-20T16:45:43.716"/>
    <p1510:client id="{35244171-13D6-553D-60AF-9C6E9D0B2C04}" v="139" dt="2021-10-19T05:49:14.794"/>
    <p1510:client id="{4A919F54-8EC1-D92B-B4F0-170741ADC5A5}" v="13" dt="2021-09-30T14:49:42.884"/>
    <p1510:client id="{539DDC7C-5668-4E26-9A25-A9E180D011B0}" v="65" dt="2021-10-19T14:00:59.343"/>
    <p1510:client id="{5536B574-BB70-CBFD-0216-3519C3BDA178}" v="7" dt="2021-10-18T14:41:26.799"/>
    <p1510:client id="{74093684-5990-ADCE-EAEC-55D82FADB873}" v="129" dt="2021-10-19T06:31:49.379"/>
    <p1510:client id="{7DE7CE29-D497-EBC8-18A7-C670DC147B13}" v="1" dt="2021-10-17T08:32:06.400"/>
    <p1510:client id="{830E0A08-7BD0-DD40-9367-E0D37468BAE4}" v="7" dt="2022-11-14T08:48:50.226"/>
    <p1510:client id="{8C1D1DBC-9173-021F-44A6-B8FC4BE13A29}" v="2" dt="2021-10-18T14:05:42.913"/>
    <p1510:client id="{93AE50D0-EB92-13DA-8CE0-3FB8B393CFB7}" v="282" dt="2021-10-22T18:48:16.569"/>
    <p1510:client id="{9E429416-6721-2BC0-979F-969A1E55142F}" v="289" dt="2022-11-17T11:41:07.131"/>
    <p1510:client id="{AB00211B-528F-6A78-F24B-4ADA08693DE7}" v="355" dt="2021-10-19T19:59:36.864"/>
    <p1510:client id="{AD0362A8-520D-FE6B-8C25-081415BABCE3}" v="159" dt="2021-09-28T07:42:50.625"/>
    <p1510:client id="{B1A681E0-7B6D-5015-04B9-2E72065366F7}" v="73" dt="2021-10-19T17:31:05.592"/>
    <p1510:client id="{B65B057E-C7BB-4AC0-B269-A959BACA05C2}" v="217" dt="2021-10-18T13:56:09.493"/>
    <p1510:client id="{BAB35E85-5262-D1AA-E4F5-7CCFF6821DB6}" v="15" dt="2021-10-12T15:36:07.942"/>
    <p1510:client id="{C4E1FD21-441D-E20E-1CC6-AD0457668D03}" v="74" dt="2021-10-20T16:50:07.491"/>
    <p1510:client id="{D45FB0C7-3A15-4B0E-8E90-23E3D1573F18}" v="56" dt="2021-09-28T09:05:40.873"/>
    <p1510:client id="{DDC4764D-0A42-7C76-F265-33043C7B3A20}" v="12" dt="2021-10-22T20:56:48.687"/>
    <p1510:client id="{E838EF51-D5A1-0399-A363-60E232E47039}" v="99" dt="2021-10-17T05:25:13.842"/>
    <p1510:client id="{EC650A7F-5FCF-05EA-E1CD-8454A4E55A02}" v="650" dt="2021-10-17T20:05:15.639"/>
    <p1510:client id="{ECA6BEB3-35F9-A10D-3164-ED611247E9D4}" v="43" dt="2021-10-14T09:49:42.5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A843CF0-6602-46BB-B29F-52E9DFC53D43}" type="datetimeFigureOut">
              <a:rPr lang="fr-FR"/>
              <a:pPr>
                <a:defRPr/>
              </a:pPr>
              <a:t>21/11/2022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FF71F9B-11BA-46A0-AE85-36AFF020CE6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7111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logo_soft_inc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1163" y="2205038"/>
            <a:ext cx="3652837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11" descr="suite_valeurs_english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60350"/>
            <a:ext cx="79565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6" descr="logo_chu_umc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6165850"/>
            <a:ext cx="1439863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ous-titre 2"/>
          <p:cNvSpPr txBox="1">
            <a:spLocks/>
          </p:cNvSpPr>
          <p:nvPr userDrawn="1"/>
        </p:nvSpPr>
        <p:spPr>
          <a:xfrm>
            <a:off x="1116013" y="6308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400">
                <a:solidFill>
                  <a:srgbClr val="E3802F"/>
                </a:solidFill>
                <a:latin typeface="+mn-lt"/>
              </a:rPr>
              <a:t>In the center of the city, in the center of life, </a:t>
            </a:r>
            <a:r>
              <a:rPr lang="fr-FR" sz="1400" err="1">
                <a:solidFill>
                  <a:srgbClr val="E3802F"/>
                </a:solidFill>
                <a:latin typeface="+mn-lt"/>
              </a:rPr>
              <a:t>with</a:t>
            </a:r>
            <a:r>
              <a:rPr lang="fr-FR" sz="1400">
                <a:solidFill>
                  <a:srgbClr val="E3802F"/>
                </a:solidFill>
                <a:latin typeface="+mn-lt"/>
              </a:rPr>
              <a:t> passion for care</a:t>
            </a:r>
            <a:endParaRPr lang="fr-BE" sz="1400">
              <a:solidFill>
                <a:srgbClr val="E3802F"/>
              </a:solidFill>
              <a:latin typeface="+mn-lt"/>
            </a:endParaRPr>
          </a:p>
        </p:txBody>
      </p:sp>
      <p:pic>
        <p:nvPicPr>
          <p:cNvPr id="8" name="Image 9" descr="logo_ulb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6092825"/>
            <a:ext cx="56356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0" descr="iris_psd copie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5463" y="6237288"/>
            <a:ext cx="195262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12" descr="LogoVUB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6092825"/>
            <a:ext cx="735012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EC3230-8EDC-4CDC-A129-A4B4668CAA23}" type="datetimeFigureOut">
              <a:rPr lang="fr-BE"/>
              <a:pPr>
                <a:defRPr/>
              </a:pPr>
              <a:t>21-11-22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CC52E6-67AE-4C63-BD6C-72A0CB5708B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B4C5EC6-A121-4FBA-A20A-3F3FB4441FE4}" type="datetimeFigureOut">
              <a:rPr lang="fr-BE"/>
              <a:pPr>
                <a:defRPr/>
              </a:pPr>
              <a:t>21-11-22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317861-CD04-47E9-9CDF-685B071CB54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2400" y="6477000"/>
            <a:ext cx="1135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Copyrights apply</a:t>
            </a:r>
          </a:p>
        </p:txBody>
      </p:sp>
    </p:spTree>
    <p:extLst>
      <p:ext uri="{BB962C8B-B14F-4D97-AF65-F5344CB8AC3E}">
        <p14:creationId xmlns:p14="http://schemas.microsoft.com/office/powerpoint/2010/main" val="641632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FD465A-AEF0-4499-A6AC-0A7726BD0283}" type="datetimeFigureOut">
              <a:rPr lang="fr-FR" smtClean="0"/>
              <a:pPr/>
              <a:t>21/11/2022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774B1F-32B4-4A2C-8E3E-E9080A3BAD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894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9877D-44B5-BB43-8558-E98C33E76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0885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228" y="365593"/>
            <a:ext cx="7885545" cy="1325096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7769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24F727-2E80-41EA-81C6-BE975101C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043FA1A-058F-46AA-899C-E73B3644A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269824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2400" y="6477000"/>
            <a:ext cx="1135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Copyrights apply</a:t>
            </a:r>
          </a:p>
        </p:txBody>
      </p:sp>
    </p:spTree>
    <p:extLst>
      <p:ext uri="{BB962C8B-B14F-4D97-AF65-F5344CB8AC3E}">
        <p14:creationId xmlns:p14="http://schemas.microsoft.com/office/powerpoint/2010/main" val="2217970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84D9026E-BED4-49B7-BFC7-1A051DB93A0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9819" t="17000" r="10316" b="18237"/>
          <a:stretch>
            <a:fillRect/>
          </a:stretch>
        </p:blipFill>
        <p:spPr>
          <a:xfrm>
            <a:off x="5632849" y="0"/>
            <a:ext cx="3511151" cy="180498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EF74A14F-3B51-4202-934D-883B0837BC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3086" t="39025" r="13562" b="39362"/>
          <a:stretch>
            <a:fillRect/>
          </a:stretch>
        </p:blipFill>
        <p:spPr>
          <a:xfrm>
            <a:off x="7062786" y="954084"/>
            <a:ext cx="1970481" cy="15398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230313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logo_soft_inc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1163" y="2276475"/>
            <a:ext cx="3652837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/>
          <a:lstStyle>
            <a:lvl2pPr>
              <a:buClr>
                <a:srgbClr val="FF3399"/>
              </a:buClr>
              <a:buFont typeface="Calibri" pitchFamily="34" charset="0"/>
              <a:buChar char="•"/>
              <a:defRPr>
                <a:solidFill>
                  <a:schemeClr val="tx1"/>
                </a:solidFill>
              </a:defRPr>
            </a:lvl2pPr>
            <a:lvl3pPr>
              <a:buClr>
                <a:srgbClr val="00B0F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Clr>
                <a:srgbClr val="E8A42A"/>
              </a:buClr>
              <a:buFont typeface="Calibri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buClr>
                <a:srgbClr val="92D05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AB7DA0-3401-47FF-A945-5B98869C90C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06426" y="1122361"/>
            <a:ext cx="7931153" cy="2387598"/>
          </a:xfrm>
          <a:prstGeom prst="rect">
            <a:avLst/>
          </a:prstGeom>
        </p:spPr>
        <p:txBody>
          <a:bodyPr anchor="b" anchorCtr="1"/>
          <a:lstStyle>
            <a:lvl1pPr algn="ctr">
              <a:defRPr lang="en-US" sz="3400"/>
            </a:lvl1pPr>
          </a:lstStyle>
          <a:p>
            <a:pPr lvl="0"/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BD87E52-B500-4345-9C42-A2B010D6819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6426" y="3602041"/>
            <a:ext cx="7931153" cy="1655758"/>
          </a:xfrm>
          <a:prstGeom prst="rect">
            <a:avLst/>
          </a:prstGeom>
        </p:spPr>
        <p:txBody>
          <a:bodyPr anchorCtr="1"/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546087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FE132A56-442E-4DCE-A992-68338C9F42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707" t="30549" r="3119" b="32653"/>
          <a:stretch>
            <a:fillRect/>
          </a:stretch>
        </p:blipFill>
        <p:spPr>
          <a:xfrm>
            <a:off x="528634" y="1098551"/>
            <a:ext cx="6201963" cy="1714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1053AF27-F20F-4E1B-B7C1-8D7793439D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6426" y="453606"/>
            <a:ext cx="7931153" cy="573914"/>
          </a:xfrm>
          <a:prstGeom prst="rect">
            <a:avLst/>
          </a:prstGeom>
        </p:spPr>
        <p:txBody>
          <a:bodyPr anchor="b"/>
          <a:lstStyle>
            <a:lvl1pPr>
              <a:defRPr lang="en-US" sz="1500" smtClean="0">
                <a:effectLst/>
                <a:latin typeface="+mj-lt"/>
              </a:defRPr>
            </a:lvl1pPr>
          </a:lstStyle>
          <a:p>
            <a:pPr lvl="0"/>
            <a:endParaRPr lang="sv-SE" dirty="0"/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079DC0C6-4DD8-4F12-A5E5-4D464456448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06424" y="1593663"/>
            <a:ext cx="7931153" cy="4165786"/>
          </a:xfrm>
          <a:prstGeom prst="rect">
            <a:avLst/>
          </a:prstGeom>
        </p:spPr>
        <p:txBody>
          <a:bodyPr/>
          <a:lstStyle>
            <a:lvl1pPr>
              <a:defRPr lang="en-US" sz="17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Calibri" panose="020F0502020204030204" pitchFamily="34" charset="0"/>
              <a:buChar char="‒"/>
              <a:defRPr lang="en-US"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alibri" panose="020F0502020204030204" pitchFamily="34" charset="0"/>
              <a:buChar char="‒"/>
              <a:defRPr lang="en-US"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alibri" panose="020F0502020204030204" pitchFamily="34" charset="0"/>
              <a:buChar char="‒"/>
              <a:defRPr lang="en-US" sz="12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alibri" panose="020F0502020204030204" pitchFamily="34" charset="0"/>
              <a:buChar char="‒"/>
              <a:defRPr lang="en-US" sz="11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5" name="Platshållare för text 16">
            <a:extLst>
              <a:ext uri="{FF2B5EF4-FFF2-40B4-BE49-F238E27FC236}">
                <a16:creationId xmlns:a16="http://schemas.microsoft.com/office/drawing/2014/main" id="{B93FB483-DF49-4542-A6DA-041AFA3380ED}"/>
              </a:ext>
            </a:extLst>
          </p:cNvPr>
          <p:cNvSpPr txBox="1">
            <a:spLocks noGrp="1"/>
          </p:cNvSpPr>
          <p:nvPr>
            <p:ph type="body"/>
          </p:nvPr>
        </p:nvSpPr>
        <p:spPr>
          <a:xfrm>
            <a:off x="3064279" y="6521441"/>
            <a:ext cx="5173319" cy="24511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0"/>
              </a:spcBef>
              <a:buNone/>
              <a:defRPr lang="en-US"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668008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489CB2AA-4D6F-4769-9D40-2C7EC2F162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707" t="30549" r="3119" b="32653"/>
          <a:stretch>
            <a:fillRect/>
          </a:stretch>
        </p:blipFill>
        <p:spPr>
          <a:xfrm>
            <a:off x="528634" y="1098551"/>
            <a:ext cx="6201963" cy="1714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4A7E94C4-0141-46D8-B86F-D3521B7C97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6027" y="435172"/>
            <a:ext cx="7931942" cy="644176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09FA53EE-F725-4A3E-8CC9-BD14FE4147A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2877" y="1411843"/>
            <a:ext cx="3740819" cy="4338965"/>
          </a:xfrm>
          <a:prstGeom prst="rect">
            <a:avLst/>
          </a:prstGeom>
        </p:spPr>
        <p:txBody>
          <a:bodyPr/>
          <a:lstStyle>
            <a:lvl1pPr>
              <a:defRPr lang="en-US">
                <a:solidFill>
                  <a:srgbClr val="7F7F7F"/>
                </a:solidFill>
              </a:defRPr>
            </a:lvl1pPr>
            <a:lvl2pPr>
              <a:defRPr lang="en-US">
                <a:solidFill>
                  <a:srgbClr val="7F7F7F"/>
                </a:solidFill>
              </a:defRPr>
            </a:lvl2pPr>
            <a:lvl3pPr>
              <a:defRPr lang="en-US">
                <a:solidFill>
                  <a:srgbClr val="7F7F7F"/>
                </a:solidFill>
              </a:defRPr>
            </a:lvl3pPr>
            <a:lvl4pPr>
              <a:defRPr lang="en-US">
                <a:solidFill>
                  <a:srgbClr val="7F7F7F"/>
                </a:solidFill>
              </a:defRPr>
            </a:lvl4pPr>
            <a:lvl5pPr>
              <a:defRPr lang="en-US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Platshållare för innehåll 3">
            <a:extLst>
              <a:ext uri="{FF2B5EF4-FFF2-40B4-BE49-F238E27FC236}">
                <a16:creationId xmlns:a16="http://schemas.microsoft.com/office/drawing/2014/main" id="{C23C7E8C-D3EA-49C6-B6E8-7AE64BFC745D}"/>
              </a:ext>
            </a:extLst>
          </p:cNvPr>
          <p:cNvSpPr txBox="1">
            <a:spLocks noGrp="1"/>
          </p:cNvSpPr>
          <p:nvPr>
            <p:ph/>
          </p:nvPr>
        </p:nvSpPr>
        <p:spPr>
          <a:xfrm>
            <a:off x="4770301" y="1411843"/>
            <a:ext cx="3767270" cy="4338965"/>
          </a:xfrm>
          <a:prstGeom prst="rect">
            <a:avLst/>
          </a:prstGeom>
        </p:spPr>
        <p:txBody>
          <a:bodyPr/>
          <a:lstStyle>
            <a:lvl1pPr>
              <a:defRPr lang="en-US">
                <a:solidFill>
                  <a:srgbClr val="7F7F7F"/>
                </a:solidFill>
              </a:defRPr>
            </a:lvl1pPr>
            <a:lvl2pPr>
              <a:defRPr lang="en-US">
                <a:solidFill>
                  <a:srgbClr val="7F7F7F"/>
                </a:solidFill>
              </a:defRPr>
            </a:lvl2pPr>
            <a:lvl3pPr>
              <a:defRPr lang="en-US">
                <a:solidFill>
                  <a:srgbClr val="7F7F7F"/>
                </a:solidFill>
              </a:defRPr>
            </a:lvl3pPr>
            <a:lvl4pPr>
              <a:defRPr lang="en-US">
                <a:solidFill>
                  <a:srgbClr val="7F7F7F"/>
                </a:solidFill>
              </a:defRPr>
            </a:lvl4pPr>
            <a:lvl5pPr>
              <a:defRPr lang="en-US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Platshållare för text 16">
            <a:extLst>
              <a:ext uri="{FF2B5EF4-FFF2-40B4-BE49-F238E27FC236}">
                <a16:creationId xmlns:a16="http://schemas.microsoft.com/office/drawing/2014/main" id="{87E44B07-D1C2-4DAB-A4DB-D8741BBE06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89351" y="6569491"/>
            <a:ext cx="5158409" cy="1714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0"/>
              </a:spcBef>
              <a:buNone/>
              <a:defRPr lang="en-US"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15009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, underrubrik och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3395BED1-25C1-46F8-B13A-9C8C722EDA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707" t="30549" r="3119" b="32653"/>
          <a:stretch>
            <a:fillRect/>
          </a:stretch>
        </p:blipFill>
        <p:spPr>
          <a:xfrm>
            <a:off x="528634" y="1098551"/>
            <a:ext cx="6201963" cy="1714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581BA194-541A-460D-89B2-DA42FD67DD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8400" y="453597"/>
            <a:ext cx="7886700" cy="644606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87E88C1B-7605-461A-A538-ACCA21694F1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9838" y="1519203"/>
            <a:ext cx="7907733" cy="375699"/>
          </a:xfrm>
          <a:prstGeom prst="rect">
            <a:avLst/>
          </a:prstGeom>
        </p:spPr>
        <p:txBody>
          <a:bodyPr anchorCtr="1"/>
          <a:lstStyle>
            <a:lvl1pPr marL="0" indent="0" algn="ctr">
              <a:buNone/>
              <a:defRPr lang="en-US" sz="1700">
                <a:solidFill>
                  <a:srgbClr val="BF135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tshållare för innehåll 3">
            <a:extLst>
              <a:ext uri="{FF2B5EF4-FFF2-40B4-BE49-F238E27FC236}">
                <a16:creationId xmlns:a16="http://schemas.microsoft.com/office/drawing/2014/main" id="{364FAB1A-AF55-46DC-A8D9-F4C431F12D2F}"/>
              </a:ext>
            </a:extLst>
          </p:cNvPr>
          <p:cNvSpPr txBox="1">
            <a:spLocks noGrp="1"/>
          </p:cNvSpPr>
          <p:nvPr>
            <p:ph/>
          </p:nvPr>
        </p:nvSpPr>
        <p:spPr>
          <a:xfrm>
            <a:off x="629845" y="2030398"/>
            <a:ext cx="3743858" cy="3684583"/>
          </a:xfrm>
          <a:prstGeom prst="rect">
            <a:avLst/>
          </a:prstGeom>
        </p:spPr>
        <p:txBody>
          <a:bodyPr/>
          <a:lstStyle>
            <a:lvl1pPr>
              <a:defRPr lang="en-US">
                <a:solidFill>
                  <a:srgbClr val="7F7F7F"/>
                </a:solidFill>
              </a:defRPr>
            </a:lvl1pPr>
            <a:lvl2pPr>
              <a:defRPr lang="en-US">
                <a:solidFill>
                  <a:srgbClr val="7F7F7F"/>
                </a:solidFill>
              </a:defRPr>
            </a:lvl2pPr>
            <a:lvl3pPr>
              <a:defRPr lang="en-US">
                <a:solidFill>
                  <a:srgbClr val="7F7F7F"/>
                </a:solidFill>
              </a:defRPr>
            </a:lvl3pPr>
            <a:lvl4pPr>
              <a:defRPr lang="en-US">
                <a:solidFill>
                  <a:srgbClr val="7F7F7F"/>
                </a:solidFill>
              </a:defRPr>
            </a:lvl4pPr>
            <a:lvl5pPr>
              <a:defRPr lang="en-US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5FF6710-F41A-497F-B5BA-B78EC3753F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70301" y="2030398"/>
            <a:ext cx="3746237" cy="3684583"/>
          </a:xfrm>
          <a:prstGeom prst="rect">
            <a:avLst/>
          </a:prstGeom>
        </p:spPr>
        <p:txBody>
          <a:bodyPr/>
          <a:lstStyle>
            <a:lvl1pPr>
              <a:defRPr lang="en-US">
                <a:solidFill>
                  <a:srgbClr val="7F7F7F"/>
                </a:solidFill>
              </a:defRPr>
            </a:lvl1pPr>
            <a:lvl2pPr>
              <a:defRPr lang="en-US">
                <a:solidFill>
                  <a:srgbClr val="7F7F7F"/>
                </a:solidFill>
              </a:defRPr>
            </a:lvl2pPr>
            <a:lvl3pPr>
              <a:defRPr lang="en-US">
                <a:solidFill>
                  <a:srgbClr val="7F7F7F"/>
                </a:solidFill>
              </a:defRPr>
            </a:lvl3pPr>
            <a:lvl4pPr>
              <a:defRPr lang="en-US">
                <a:solidFill>
                  <a:srgbClr val="7F7F7F"/>
                </a:solidFill>
              </a:defRPr>
            </a:lvl4pPr>
            <a:lvl5pPr>
              <a:defRPr lang="en-US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C1F3B33A-2609-42A7-AF97-529F76F3EEA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063059" y="6578971"/>
            <a:ext cx="5188228" cy="1401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0"/>
              </a:spcBef>
              <a:buNone/>
              <a:defRPr lang="en-US"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617559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,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F8286C79-048D-4037-BF7C-665D4E37FB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707" t="30549" r="3119" b="32653"/>
          <a:stretch>
            <a:fillRect/>
          </a:stretch>
        </p:blipFill>
        <p:spPr>
          <a:xfrm>
            <a:off x="528634" y="1098551"/>
            <a:ext cx="6201963" cy="1714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Platshållare för text 16">
            <a:extLst>
              <a:ext uri="{FF2B5EF4-FFF2-40B4-BE49-F238E27FC236}">
                <a16:creationId xmlns:a16="http://schemas.microsoft.com/office/drawing/2014/main" id="{D423FE39-27FD-4B1B-ACAB-B25D9E16FEE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16729" y="6567055"/>
            <a:ext cx="5143500" cy="193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44EB6B99-2FC8-471E-923D-568549BFAE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6425" y="453597"/>
            <a:ext cx="7931147" cy="644606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DEBAD4D3-85F9-44EE-982C-AF6DE2C92A10}"/>
              </a:ext>
            </a:extLst>
          </p:cNvPr>
          <p:cNvSpPr txBox="1">
            <a:spLocks noGrp="1"/>
          </p:cNvSpPr>
          <p:nvPr>
            <p:ph type="body"/>
          </p:nvPr>
        </p:nvSpPr>
        <p:spPr>
          <a:xfrm>
            <a:off x="606425" y="1519202"/>
            <a:ext cx="7931147" cy="420797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lang="en-US" sz="17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11876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Rubrik,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7ABD4F11-38AC-4A3F-B0E1-477FFA4AEE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707" t="30549" r="3119" b="32653"/>
          <a:stretch>
            <a:fillRect/>
          </a:stretch>
        </p:blipFill>
        <p:spPr>
          <a:xfrm>
            <a:off x="528634" y="1098551"/>
            <a:ext cx="6201963" cy="1714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Platshållare för text 16">
            <a:extLst>
              <a:ext uri="{FF2B5EF4-FFF2-40B4-BE49-F238E27FC236}">
                <a16:creationId xmlns:a16="http://schemas.microsoft.com/office/drawing/2014/main" id="{FE6E53D5-621D-4F65-828A-13114E0CC3D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91791" y="6542116"/>
            <a:ext cx="5143500" cy="235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F0CD9A17-DF17-4A5A-909D-E88B7D5D28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6425" y="453597"/>
            <a:ext cx="7931147" cy="644606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3C2E6540-6DAC-4FD8-941C-C31F08AB5042}"/>
              </a:ext>
            </a:extLst>
          </p:cNvPr>
          <p:cNvSpPr txBox="1">
            <a:spLocks noGrp="1"/>
          </p:cNvSpPr>
          <p:nvPr>
            <p:ph type="body"/>
          </p:nvPr>
        </p:nvSpPr>
        <p:spPr>
          <a:xfrm>
            <a:off x="606425" y="1519202"/>
            <a:ext cx="7931147" cy="420797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lang="en-US" sz="17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48224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,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0B01534F-D939-4D7E-83E1-2F1B9B8277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707" t="30549" r="3119" b="32653"/>
          <a:stretch>
            <a:fillRect/>
          </a:stretch>
        </p:blipFill>
        <p:spPr>
          <a:xfrm>
            <a:off x="528634" y="1098551"/>
            <a:ext cx="6201963" cy="1714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Platshållare för text 14">
            <a:extLst>
              <a:ext uri="{FF2B5EF4-FFF2-40B4-BE49-F238E27FC236}">
                <a16:creationId xmlns:a16="http://schemas.microsoft.com/office/drawing/2014/main" id="{42F301B1-973A-43A6-8B49-770210E8460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6425" y="2209803"/>
            <a:ext cx="2160585" cy="3228974"/>
          </a:xfrm>
          <a:prstGeom prst="rect">
            <a:avLst/>
          </a:prstGeom>
          <a:solidFill>
            <a:srgbClr val="DE4C36"/>
          </a:solidFill>
        </p:spPr>
        <p:txBody>
          <a:bodyPr lIns="179999" tIns="179999" rIns="179999" bIns="179999"/>
          <a:lstStyle>
            <a:lvl1pPr marL="0" indent="0">
              <a:lnSpc>
                <a:spcPct val="100000"/>
              </a:lnSpc>
              <a:spcAft>
                <a:spcPts val="900"/>
              </a:spcAft>
              <a:buNone/>
              <a:defRPr lang="en-US" sz="1400" b="1">
                <a:solidFill>
                  <a:srgbClr val="FFFFFF"/>
                </a:solidFill>
              </a:defRPr>
            </a:lvl1pPr>
            <a:lvl2pPr marL="0" indent="0">
              <a:buNone/>
              <a:defRPr lang="en-US" sz="11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Platshållare för text 16">
            <a:extLst>
              <a:ext uri="{FF2B5EF4-FFF2-40B4-BE49-F238E27FC236}">
                <a16:creationId xmlns:a16="http://schemas.microsoft.com/office/drawing/2014/main" id="{7B2085B5-A4E4-4D58-BE37-00B6DECB5929}"/>
              </a:ext>
            </a:extLst>
          </p:cNvPr>
          <p:cNvSpPr txBox="1">
            <a:spLocks noGrp="1"/>
          </p:cNvSpPr>
          <p:nvPr>
            <p:ph type="body"/>
          </p:nvPr>
        </p:nvSpPr>
        <p:spPr>
          <a:xfrm>
            <a:off x="454137" y="6555985"/>
            <a:ext cx="7561260" cy="171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9F660245-D9D1-420E-86B6-3C1E605943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6425" y="453597"/>
            <a:ext cx="7931147" cy="644606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60F8EA18-9160-49F7-B756-40D3BC36EE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6425" y="1519202"/>
            <a:ext cx="7931147" cy="420797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lang="en-US" sz="17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24151E36-C509-4623-8B5B-B4A50A12D62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76986" y="2209803"/>
            <a:ext cx="2160585" cy="3228974"/>
          </a:xfrm>
          <a:prstGeom prst="rect">
            <a:avLst/>
          </a:prstGeom>
          <a:solidFill>
            <a:srgbClr val="F6BA59"/>
          </a:solidFill>
        </p:spPr>
        <p:txBody>
          <a:bodyPr lIns="179999" tIns="179999" rIns="179999" bIns="179999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None/>
              <a:defRPr lang="en-US" sz="1400" b="1">
                <a:solidFill>
                  <a:srgbClr val="FFFFFF"/>
                </a:solidFill>
              </a:defRPr>
            </a:lvl1pPr>
            <a:lvl2pPr marL="0" indent="0">
              <a:buNone/>
              <a:defRPr lang="en-US" sz="11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latshållare för text 14">
            <a:extLst>
              <a:ext uri="{FF2B5EF4-FFF2-40B4-BE49-F238E27FC236}">
                <a16:creationId xmlns:a16="http://schemas.microsoft.com/office/drawing/2014/main" id="{47B6592F-8258-4AF1-BEBA-B5B39870BE4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3491709" y="2209803"/>
            <a:ext cx="2160585" cy="3228974"/>
          </a:xfrm>
          <a:prstGeom prst="rect">
            <a:avLst/>
          </a:prstGeom>
          <a:solidFill>
            <a:srgbClr val="7EAFA7"/>
          </a:solidFill>
        </p:spPr>
        <p:txBody>
          <a:bodyPr lIns="179999" tIns="179999" rIns="179999" bIns="179999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None/>
              <a:defRPr lang="en-US" sz="1400" b="1">
                <a:solidFill>
                  <a:srgbClr val="FFFFFF"/>
                </a:solidFill>
              </a:defRPr>
            </a:lvl1pPr>
            <a:lvl2pPr marL="0" indent="0">
              <a:buNone/>
              <a:defRPr lang="en-US" sz="11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5570068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9B2F6AFD-C4EE-42F2-8BEB-F0CBAE774F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707" t="30549" r="3119" b="32653"/>
          <a:stretch>
            <a:fillRect/>
          </a:stretch>
        </p:blipFill>
        <p:spPr>
          <a:xfrm>
            <a:off x="528634" y="1098551"/>
            <a:ext cx="6201963" cy="1714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281D73AD-5DDA-4B9F-ADEB-256A2F8F3D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6027" y="454027"/>
            <a:ext cx="7931942" cy="644176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Platshållare för text 16">
            <a:extLst>
              <a:ext uri="{FF2B5EF4-FFF2-40B4-BE49-F238E27FC236}">
                <a16:creationId xmlns:a16="http://schemas.microsoft.com/office/drawing/2014/main" id="{0ABAE983-C970-4D05-ABAB-71AEAE5FA9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79075" y="6542116"/>
            <a:ext cx="5039141" cy="25181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0"/>
              </a:spcBef>
              <a:buNone/>
              <a:defRPr lang="en-US"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21104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6">
            <a:extLst>
              <a:ext uri="{FF2B5EF4-FFF2-40B4-BE49-F238E27FC236}">
                <a16:creationId xmlns:a16="http://schemas.microsoft.com/office/drawing/2014/main" id="{90BFCE77-DA75-4B93-A7F9-1325A1D55B9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93146" y="6550429"/>
            <a:ext cx="5143500" cy="21856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0"/>
              </a:spcBef>
              <a:buNone/>
              <a:defRPr lang="en-US"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805930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59D25-8A2B-4B67-905A-D274AE30B2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6027" y="454027"/>
            <a:ext cx="7931942" cy="750886"/>
          </a:xfrm>
          <a:prstGeom prst="rect">
            <a:avLst/>
          </a:prstGeo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097B7-8C76-4485-A5ED-3170A3B6BA3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6027" y="1536705"/>
            <a:ext cx="7931942" cy="4116391"/>
          </a:xfrm>
          <a:prstGeom prst="rect">
            <a:avLst/>
          </a:prstGeom>
        </p:spPr>
        <p:txBody>
          <a:bodyPr/>
          <a:lstStyle>
            <a:lvl1pPr>
              <a:defRPr lang="de-DE">
                <a:solidFill>
                  <a:srgbClr val="7F7F7F"/>
                </a:solidFill>
              </a:defRPr>
            </a:lvl1pPr>
            <a:lvl2pPr>
              <a:defRPr lang="de-DE">
                <a:solidFill>
                  <a:srgbClr val="7F7F7F"/>
                </a:solidFill>
              </a:defRPr>
            </a:lvl2pPr>
            <a:lvl3pPr>
              <a:defRPr lang="de-DE">
                <a:solidFill>
                  <a:srgbClr val="7F7F7F"/>
                </a:solidFill>
              </a:defRPr>
            </a:lvl3pPr>
            <a:lvl4pPr>
              <a:defRPr lang="de-DE">
                <a:solidFill>
                  <a:srgbClr val="7F7F7F"/>
                </a:solidFill>
              </a:defRPr>
            </a:lvl4pPr>
            <a:lvl5pPr>
              <a:defRPr lang="de-DE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D49515F-23C4-48A8-B0DA-3C8CC4CC138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flipH="1"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60B7D8-4DC0-4E7C-ACEF-A385FFF0EB1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 flipH="1"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9957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738"/>
            <a:ext cx="8229600" cy="9758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chemeClr val="accent2"/>
              </a:buClr>
              <a:buSzPct val="90000"/>
              <a:defRPr sz="2400" baseline="0"/>
            </a:lvl1pPr>
            <a:lvl2pPr marL="541338" indent="-276225">
              <a:buClr>
                <a:schemeClr val="accent3"/>
              </a:buClr>
              <a:buSzPct val="90000"/>
              <a:buFont typeface="Arial"/>
              <a:buChar char="•"/>
              <a:defRPr sz="2000" baseline="0"/>
            </a:lvl2pPr>
            <a:lvl3pPr marL="717550" indent="-176213">
              <a:buClr>
                <a:schemeClr val="accent1"/>
              </a:buClr>
              <a:buSzPct val="90000"/>
              <a:defRPr sz="1800"/>
            </a:lvl3pPr>
            <a:lvl4pPr marL="893763" indent="-176213">
              <a:buClr>
                <a:schemeClr val="accent5"/>
              </a:buClr>
              <a:buSzPct val="90000"/>
              <a:buFont typeface="Arial"/>
              <a:buChar char="•"/>
              <a:defRPr sz="1600"/>
            </a:lvl4pPr>
            <a:lvl5pPr marL="1071563" indent="-177800">
              <a:buClr>
                <a:schemeClr val="accent6"/>
              </a:buClr>
              <a:buSzPct val="90000"/>
              <a:buFont typeface="Arial"/>
              <a:buChar char="•"/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69900" y="6256338"/>
            <a:ext cx="989013" cy="508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AB38414-11FD-4799-AC2F-C63C3A94657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760"/>
            <a:ext cx="9144000" cy="87971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48576" y="222216"/>
            <a:ext cx="8673483" cy="63705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48576" y="979701"/>
            <a:ext cx="8673483" cy="44372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5621" y="6376521"/>
            <a:ext cx="584300" cy="365125"/>
          </a:xfrm>
          <a:prstGeom prst="rect">
            <a:avLst/>
          </a:prstGeom>
        </p:spPr>
        <p:txBody>
          <a:bodyPr vert="horz" lIns="91355" tIns="45678" rIns="91355" bIns="45678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7029727-B188-CB49-8CD6-83216EF712DB}" type="slidenum">
              <a:rPr lang="en-US" sz="900" smtClean="0"/>
              <a:pPr algn="l"/>
              <a:t>‹N°›</a:t>
            </a:fld>
            <a:endParaRPr lang="en-US" sz="9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039" y="6186563"/>
            <a:ext cx="1290706" cy="464046"/>
          </a:xfrm>
          <a:prstGeom prst="rect">
            <a:avLst/>
          </a:prstGeom>
        </p:spPr>
      </p:pic>
      <p:sp>
        <p:nvSpPr>
          <p:cNvPr id="9" name="Footer Placeholder 1"/>
          <p:cNvSpPr txBox="1">
            <a:spLocks/>
          </p:cNvSpPr>
          <p:nvPr userDrawn="1"/>
        </p:nvSpPr>
        <p:spPr>
          <a:xfrm>
            <a:off x="161297" y="5651222"/>
            <a:ext cx="8698885" cy="3430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3442"/>
            <a:endParaRPr lang="en-US" sz="600" b="0" i="0" kern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defTabSz="913442"/>
            <a:r>
              <a:rPr lang="en-US" sz="6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This document contains confidential and proprietary information of Mylan N.V. Unauthorized use, duplication, dissemination or disclosure to third parties is strictly prohibited. © 2018    </a:t>
            </a: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l" defTabSz="913442"/>
            <a:r>
              <a:rPr lang="en-US" sz="6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   </a:t>
            </a: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1D5367A-2D19-4A3E-848D-08DEA5DE9D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175" y="5764976"/>
            <a:ext cx="7969892" cy="9695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12706D-03D8-47A9-AB15-F6040FDCB715}"/>
              </a:ext>
            </a:extLst>
          </p:cNvPr>
          <p:cNvSpPr txBox="1"/>
          <p:nvPr userDrawn="1"/>
        </p:nvSpPr>
        <p:spPr>
          <a:xfrm rot="16200000">
            <a:off x="-875546" y="5002747"/>
            <a:ext cx="19487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October 2018</a:t>
            </a:r>
          </a:p>
        </p:txBody>
      </p:sp>
    </p:spTree>
    <p:extLst>
      <p:ext uri="{BB962C8B-B14F-4D97-AF65-F5344CB8AC3E}">
        <p14:creationId xmlns:p14="http://schemas.microsoft.com/office/powerpoint/2010/main" val="1845240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819674"/>
            <a:ext cx="3008313" cy="615553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227139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3" cy="215444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Slide no </a:t>
            </a:r>
            <a:fld id="{DCCBB3FC-3E18-E54C-934C-76158994341A}" type="slidenum">
              <a:rPr lang="en-US" altLang="de-DE"/>
              <a:pPr>
                <a:defRPr/>
              </a:pPr>
              <a:t>‹N°›</a:t>
            </a:fld>
            <a:r>
              <a:rPr lang="en-US" altLang="de-DE"/>
              <a:t>  •  West London Menopause &amp; PMS Centre  •   </a:t>
            </a:r>
          </a:p>
        </p:txBody>
      </p:sp>
    </p:spTree>
    <p:extLst>
      <p:ext uri="{BB962C8B-B14F-4D97-AF65-F5344CB8AC3E}">
        <p14:creationId xmlns:p14="http://schemas.microsoft.com/office/powerpoint/2010/main" val="994468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2401" y="6477001"/>
            <a:ext cx="8819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Copyrights apply</a:t>
            </a:r>
          </a:p>
        </p:txBody>
      </p:sp>
    </p:spTree>
    <p:extLst>
      <p:ext uri="{BB962C8B-B14F-4D97-AF65-F5344CB8AC3E}">
        <p14:creationId xmlns:p14="http://schemas.microsoft.com/office/powerpoint/2010/main" val="13072324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CCA5433-F105-4B67-8BC7-35C09BB6E5E0}" type="datetimeFigureOut">
              <a:rPr lang="fr-BE"/>
              <a:pPr>
                <a:defRPr/>
              </a:pPr>
              <a:t>21-11-22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ECEB07-4DDE-4838-BFE9-AFAAB1C168E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775997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6FD465A-AEF0-4499-A6AC-0A7726BD0283}" type="datetimeFigureOut">
              <a:rPr lang="fr-FR" smtClean="0"/>
              <a:pPr/>
              <a:t>21/11/2022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E774B1F-32B4-4A2C-8E3E-E9080A3BAD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501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65B25E-8D45-48C1-B9F9-8DBC24C29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34DF0C0-9E8D-4A13-9996-22DDD1C03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EB9514-B663-492B-BDB9-512104ACB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61BF-D800-4E37-A3FA-D30A635A4F37}" type="datetimeFigureOut">
              <a:rPr lang="fr-BE" smtClean="0"/>
              <a:t>21-11-22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BB3525-6A40-472B-9FD4-1553884C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B4AFAC-9F3C-4FC5-97DC-65BC2F9AC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C64F-3504-4AE9-83BB-FC9A88AAF28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43726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AFE2F5-A12C-43F9-B828-B4BF2D7D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60F242-71A9-42C7-BBFF-7132B9406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86FE00-6240-41FD-BC31-F982E2639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61BF-D800-4E37-A3FA-D30A635A4F37}" type="datetimeFigureOut">
              <a:rPr lang="fr-BE" smtClean="0"/>
              <a:t>21-11-22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A0DB51-3248-48DF-BC1F-95F304BA3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5486B0-94C1-42D4-ABC3-1C022D74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C64F-3504-4AE9-83BB-FC9A88AAF28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143351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F6F252-5CD6-4AB3-99DB-DE716CC2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F49D36-DE23-4A37-8A0F-200171744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6EDBBC-7AA7-4149-8852-3F3369588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61BF-D800-4E37-A3FA-D30A635A4F37}" type="datetimeFigureOut">
              <a:rPr lang="fr-BE" smtClean="0"/>
              <a:t>21-11-22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6B9C18-C332-42B5-B51E-C7E1BA914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38EEFD-0DC1-40E6-8105-5B0825C4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C64F-3504-4AE9-83BB-FC9A88AAF28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95686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94FABF-46DE-4CE1-837E-9E9BF3397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0DDDAA-3F4D-4E92-91B8-76B0DBFEBB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2841A9-4D92-43DC-BFC8-459A70E51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31DB59-3AEC-4638-834C-154BC473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61BF-D800-4E37-A3FA-D30A635A4F37}" type="datetimeFigureOut">
              <a:rPr lang="fr-BE" smtClean="0"/>
              <a:t>21-11-22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4B4CAE-D494-482B-B249-00EEE2AE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C3E51A-E6B2-4FC9-83C6-E51B0EC9B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C64F-3504-4AE9-83BB-FC9A88AAF28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8283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D99A66-8E92-42DE-80C6-199EDF338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C65E9D-602E-4C15-AD92-AA03CD6F6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50BEE99-C2C7-43BD-9C27-DB5132955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8C17A67-AA93-4BD6-AEE1-03182BEDF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48D206B-FE92-497D-9CFA-23282AC189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E26283E-7963-42E6-824D-F5854DE1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61BF-D800-4E37-A3FA-D30A635A4F37}" type="datetimeFigureOut">
              <a:rPr lang="fr-BE" smtClean="0"/>
              <a:t>21-11-22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2C1EF79-B113-489E-B5DD-850E86C30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8E16185-0E0E-49F7-BC35-6B4B1494B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C64F-3504-4AE9-83BB-FC9A88AAF28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126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F0FFFB0-E476-4074-B11A-CE5D7ED436DD}" type="datetimeFigureOut">
              <a:rPr lang="fr-BE"/>
              <a:pPr>
                <a:defRPr/>
              </a:pPr>
              <a:t>21-11-22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45784D0-83D0-4455-AA87-484817AA72DE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6A59CA-697C-49E9-BC3F-3837CB638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A994F3E-2B9F-4DB4-8AD8-1C06068E4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61BF-D800-4E37-A3FA-D30A635A4F37}" type="datetimeFigureOut">
              <a:rPr lang="fr-BE" smtClean="0"/>
              <a:t>21-11-22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6DD945-673F-4E05-9FA0-27B3C58EB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4D5AE2-E31B-4924-BDE2-5471536A5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C64F-3504-4AE9-83BB-FC9A88AAF28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85186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3CFCBEB-B6B2-4E6E-A9E0-930CEE24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61BF-D800-4E37-A3FA-D30A635A4F37}" type="datetimeFigureOut">
              <a:rPr lang="fr-BE" smtClean="0"/>
              <a:t>21-11-22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309E8E1-14D7-4BA5-A399-73B4107DE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24D68F-80B0-48C3-BE4E-98AB31EB4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C64F-3504-4AE9-83BB-FC9A88AAF28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45113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92BF70-FF9D-470A-856A-77CDF8A0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3C53A9-B4BB-4B26-9D17-0C8C0FF2A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579B58-728D-4DC5-B1F6-61261FA56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244913-35D1-4037-8AB4-CDF37BB3F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61BF-D800-4E37-A3FA-D30A635A4F37}" type="datetimeFigureOut">
              <a:rPr lang="fr-BE" smtClean="0"/>
              <a:t>21-11-22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3A25D2-97DE-428C-A862-0EC0BDC2B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6A2052-3072-48A3-8CE0-CC0176F98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C64F-3504-4AE9-83BB-FC9A88AAF28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297445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852322-529E-43C7-8EA3-98924326E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9B6855A-5A29-4FDA-9D4D-9A20D86A21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3462CE-8E63-44F2-B851-ADFE3E93B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020590-412D-4484-9C73-AE42EA274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61BF-D800-4E37-A3FA-D30A635A4F37}" type="datetimeFigureOut">
              <a:rPr lang="fr-BE" smtClean="0"/>
              <a:t>21-11-22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8B30C7-7839-4BAE-9C80-454C18452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3378D7-43BF-4202-863B-A2FDCB72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C64F-3504-4AE9-83BB-FC9A88AAF28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09633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D2BFF2-19DA-4C62-AC91-A1DE73C4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8BA5E26-C183-48E3-8769-3EFA76B29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8F4E94-DBE7-4938-BA04-6322F6F67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61BF-D800-4E37-A3FA-D30A635A4F37}" type="datetimeFigureOut">
              <a:rPr lang="fr-BE" smtClean="0"/>
              <a:t>21-11-22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6529D9-3927-402B-BBF4-CA3165314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E3AD4B-BDBA-48E9-9F4B-56FC3F72D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C64F-3504-4AE9-83BB-FC9A88AAF28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90942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8770D51-2347-454B-A9BB-F3E24880E0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FF21FF0-F818-4FEB-8061-7C744264C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13C041-FD6C-4AAF-9126-98696B8F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61BF-D800-4E37-A3FA-D30A635A4F37}" type="datetimeFigureOut">
              <a:rPr lang="fr-BE" smtClean="0"/>
              <a:t>21-11-22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98DFC5-697C-485E-8A22-33A74549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5FB4A6-F5B2-4D8C-9915-B9A04F7CC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C64F-3504-4AE9-83BB-FC9A88AAF28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429661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2401" y="6477001"/>
            <a:ext cx="8819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Copyrights apply</a:t>
            </a:r>
          </a:p>
        </p:txBody>
      </p:sp>
    </p:spTree>
    <p:extLst>
      <p:ext uri="{BB962C8B-B14F-4D97-AF65-F5344CB8AC3E}">
        <p14:creationId xmlns:p14="http://schemas.microsoft.com/office/powerpoint/2010/main" val="838356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C170C25-F071-4F29-AD53-EC99AEB6CF02}" type="datetimeFigureOut">
              <a:rPr lang="fr-BE"/>
              <a:pPr>
                <a:defRPr/>
              </a:pPr>
              <a:t>21-11-22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6FCCA3-F7CB-4EDE-A971-0C36C0575C2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71667F-115C-4D05-AE9A-45FFD13483FC}" type="datetimeFigureOut">
              <a:rPr lang="fr-BE"/>
              <a:pPr>
                <a:defRPr/>
              </a:pPr>
              <a:t>21-11-22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7C28A4-61EB-46BA-B2D9-417803D5468E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CCA5433-F105-4B67-8BC7-35C09BB6E5E0}" type="datetimeFigureOut">
              <a:rPr lang="fr-BE"/>
              <a:pPr>
                <a:defRPr/>
              </a:pPr>
              <a:t>21-11-22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ECEB07-4DDE-4838-BFE9-AFAAB1C168E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A0618B0-C0C4-442D-8AD4-54E4B4567938}" type="datetimeFigureOut">
              <a:rPr lang="fr-BE"/>
              <a:pPr>
                <a:defRPr/>
              </a:pPr>
              <a:t>21-11-22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8BEE227-77BD-4857-84C6-8B37F07F045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D670B8-A9A2-4155-AB82-4312F7C3E172}" type="datetimeFigureOut">
              <a:rPr lang="fr-BE"/>
              <a:pPr>
                <a:defRPr/>
              </a:pPr>
              <a:t>21-11-22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3F0268-26F9-4522-A5B3-D904A778142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gif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4748" r:id="rId14"/>
    <p:sldLayoutId id="2147483687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Merci – Dank u</a:t>
            </a:r>
            <a:endParaRPr lang="fr-BE"/>
          </a:p>
        </p:txBody>
      </p:sp>
      <p:pic>
        <p:nvPicPr>
          <p:cNvPr id="14339" name="Image 6" descr="ST-PIERRE_Values_COLO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205038"/>
            <a:ext cx="6372225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Image 7" descr="logo_chu_umc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5516563"/>
            <a:ext cx="1989138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</p:sldLayoutIdLst>
  <p:transition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BB0B0-7D0B-4081-AF17-E1518D1D8242}" type="datetime1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Copyrights apply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F6622-C519-4C69-9716-EA6F1F6EF4F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3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2AFAD6F2-2598-4019-838B-4235DBEDDB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6027" y="454027"/>
            <a:ext cx="7931942" cy="7508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sv-SE" dirty="0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D81B8FB9-689B-4BCF-AFFE-5D8BABEA1B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6027" y="1536705"/>
            <a:ext cx="7931942" cy="41163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2AAD1306-088A-4E93-9309-35B288E46240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rcRect l="2707" t="30549" r="3119" b="32653"/>
          <a:stretch>
            <a:fillRect/>
          </a:stretch>
        </p:blipFill>
        <p:spPr>
          <a:xfrm>
            <a:off x="371714" y="6181724"/>
            <a:ext cx="6201963" cy="1714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58ADF47-DA92-430A-BC74-C5004B5266D9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530035" y="6178779"/>
            <a:ext cx="2250281" cy="2095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C376A3-2DF3-4B4E-949F-D74A6E6DA83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/>
          <a:srcRect l="2707" t="30549" r="3119" b="32653"/>
          <a:stretch>
            <a:fillRect/>
          </a:stretch>
        </p:blipFill>
        <p:spPr>
          <a:xfrm>
            <a:off x="528634" y="1098551"/>
            <a:ext cx="6201963" cy="17145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51" r:id="rId1"/>
    <p:sldLayoutId id="2147484752" r:id="rId2"/>
    <p:sldLayoutId id="2147484753" r:id="rId3"/>
    <p:sldLayoutId id="2147484754" r:id="rId4"/>
    <p:sldLayoutId id="2147484755" r:id="rId5"/>
    <p:sldLayoutId id="2147484756" r:id="rId6"/>
    <p:sldLayoutId id="2147484757" r:id="rId7"/>
    <p:sldLayoutId id="2147484758" r:id="rId8"/>
    <p:sldLayoutId id="2147484759" r:id="rId9"/>
    <p:sldLayoutId id="2147484760" r:id="rId10"/>
    <p:sldLayoutId id="2147484761" r:id="rId11"/>
    <p:sldLayoutId id="2147483881" r:id="rId12"/>
    <p:sldLayoutId id="2147484045" r:id="rId13"/>
    <p:sldLayoutId id="2147484046" r:id="rId14"/>
    <p:sldLayoutId id="2147484047" r:id="rId15"/>
    <p:sldLayoutId id="2147484048" r:id="rId16"/>
  </p:sldLayoutIdLst>
  <p:transition/>
  <p:txStyles>
    <p:titleStyle>
      <a:lvl1pPr marL="0" marR="0" lvl="0" indent="0" algn="l" defTabSz="514350" rtl="0" eaLnBrk="1" fontAlgn="auto" hangingPunct="1">
        <a:lnSpc>
          <a:spcPct val="90000"/>
        </a:lnSpc>
        <a:spcBef>
          <a:spcPct val="0"/>
        </a:spcBef>
        <a:spcAft>
          <a:spcPct val="0"/>
        </a:spcAft>
        <a:buNone/>
        <a:defRPr lang="sv-SE" sz="2400" b="0" i="0" u="none" strike="noStrike" kern="1200" cap="none" spc="0" baseline="0">
          <a:solidFill>
            <a:srgbClr val="C4135B"/>
          </a:solidFill>
          <a:uFillTx/>
          <a:latin typeface="Calibri"/>
        </a:defRPr>
      </a:lvl1pPr>
    </p:titleStyle>
    <p:bodyStyle>
      <a:lvl1pPr marL="128588" marR="0" lvl="0" indent="-128588" algn="l" defTabSz="514350" rtl="0" eaLnBrk="1" fontAlgn="auto" hangingPunct="1">
        <a:lnSpc>
          <a:spcPct val="90000"/>
        </a:lnSpc>
        <a:spcBef>
          <a:spcPts val="563"/>
        </a:spcBef>
        <a:spcAft>
          <a:spcPct val="0"/>
        </a:spcAft>
        <a:buClr>
          <a:srgbClr val="C4135B"/>
        </a:buClr>
        <a:buSzTx/>
        <a:buFont typeface="Arial" panose="020B0604020202020204" pitchFamily="34" charset="0"/>
        <a:buChar char="•"/>
        <a:defRPr lang="sv-SE" sz="1400" b="0" i="0" u="none" strike="noStrike" kern="1200" cap="none" spc="0" baseline="0">
          <a:solidFill>
            <a:srgbClr val="A6A6A6"/>
          </a:solidFill>
          <a:uFillTx/>
          <a:latin typeface="Calibri"/>
        </a:defRPr>
      </a:lvl1pPr>
      <a:lvl2pPr marL="385763" marR="0" lvl="1" indent="-128588" algn="l" defTabSz="514350" rtl="0" eaLnBrk="1" fontAlgn="auto" hangingPunct="1">
        <a:lnSpc>
          <a:spcPct val="90000"/>
        </a:lnSpc>
        <a:spcBef>
          <a:spcPts val="281"/>
        </a:spcBef>
        <a:spcAft>
          <a:spcPct val="0"/>
        </a:spcAft>
        <a:buClr>
          <a:srgbClr val="C4135B"/>
        </a:buClr>
        <a:buSzTx/>
        <a:buFont typeface="Arial" panose="020B0604020202020204" pitchFamily="34" charset="0"/>
        <a:buChar char="•"/>
        <a:defRPr lang="sv-SE" sz="1400" b="0" i="0" u="none" strike="noStrike" kern="1200" cap="none" spc="0" baseline="0">
          <a:solidFill>
            <a:srgbClr val="A6A6A6"/>
          </a:solidFill>
          <a:uFillTx/>
          <a:latin typeface="Calibri"/>
        </a:defRPr>
      </a:lvl2pPr>
      <a:lvl3pPr marL="642938" marR="0" lvl="2" indent="-128588" algn="l" defTabSz="514350" rtl="0" eaLnBrk="1" fontAlgn="auto" hangingPunct="1">
        <a:lnSpc>
          <a:spcPct val="90000"/>
        </a:lnSpc>
        <a:spcBef>
          <a:spcPts val="281"/>
        </a:spcBef>
        <a:spcAft>
          <a:spcPct val="0"/>
        </a:spcAft>
        <a:buClr>
          <a:srgbClr val="C4135B"/>
        </a:buClr>
        <a:buSzTx/>
        <a:buFont typeface="Arial" panose="020B0604020202020204" pitchFamily="34" charset="0"/>
        <a:buChar char="•"/>
        <a:defRPr lang="sv-SE" sz="1400" b="0" i="0" u="none" strike="noStrike" kern="1200" cap="none" spc="0" baseline="0">
          <a:solidFill>
            <a:srgbClr val="A6A6A6"/>
          </a:solidFill>
          <a:uFillTx/>
          <a:latin typeface="Calibri"/>
        </a:defRPr>
      </a:lvl3pPr>
      <a:lvl4pPr marL="900113" marR="0" lvl="3" indent="-128588" algn="l" defTabSz="514350" rtl="0" eaLnBrk="1" fontAlgn="auto" hangingPunct="1">
        <a:lnSpc>
          <a:spcPct val="90000"/>
        </a:lnSpc>
        <a:spcBef>
          <a:spcPts val="281"/>
        </a:spcBef>
        <a:spcAft>
          <a:spcPct val="0"/>
        </a:spcAft>
        <a:buClr>
          <a:srgbClr val="C4135B"/>
        </a:buClr>
        <a:buSzTx/>
        <a:buFont typeface="Arial" panose="020B0604020202020204" pitchFamily="34" charset="0"/>
        <a:buChar char="•"/>
        <a:defRPr lang="sv-SE" sz="1400" b="0" i="0" u="none" strike="noStrike" kern="1200" cap="none" spc="0" baseline="0">
          <a:solidFill>
            <a:srgbClr val="A6A6A6"/>
          </a:solidFill>
          <a:uFillTx/>
          <a:latin typeface="Calibri"/>
        </a:defRPr>
      </a:lvl4pPr>
      <a:lvl5pPr marL="1157288" marR="0" lvl="4" indent="-128588" algn="l" defTabSz="514350" rtl="0" eaLnBrk="1" fontAlgn="auto" hangingPunct="1">
        <a:lnSpc>
          <a:spcPct val="90000"/>
        </a:lnSpc>
        <a:spcBef>
          <a:spcPts val="281"/>
        </a:spcBef>
        <a:spcAft>
          <a:spcPct val="0"/>
        </a:spcAft>
        <a:buClr>
          <a:srgbClr val="C4135B"/>
        </a:buClr>
        <a:buSzTx/>
        <a:buFont typeface="Arial" panose="020B0604020202020204" pitchFamily="34" charset="0"/>
        <a:buChar char="•"/>
        <a:defRPr lang="sv-SE" sz="1400" b="0" i="0" u="none" strike="noStrike" kern="1200" cap="none" spc="0" baseline="0">
          <a:solidFill>
            <a:srgbClr val="A6A6A6"/>
          </a:solidFill>
          <a:uFillTx/>
          <a:latin typeface="Calibri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AF5CCC-CC3E-41A0-A9E8-B7952E597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95116D-3C1F-4C4B-B4B5-045E91CAD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DDA596-2A6A-4173-BE83-09385D47F4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361BF-D800-4E37-A3FA-D30A635A4F37}" type="datetimeFigureOut">
              <a:rPr lang="fr-BE" smtClean="0"/>
              <a:t>21-11-22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9627A7-73A9-41EB-A905-B465DE395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610B6B-1011-47BE-BA3A-71984D21BE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0C64F-3504-4AE9-83BB-FC9A88AAF28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059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7772400" cy="2305050"/>
          </a:xfrm>
        </p:spPr>
        <p:txBody>
          <a:bodyPr/>
          <a:lstStyle/>
          <a:p>
            <a:br>
              <a:rPr lang="fr-BE" sz="3600" b="1" dirty="0">
                <a:latin typeface="Garamond" pitchFamily="18" charset="0"/>
                <a:cs typeface="Arial" charset="0"/>
              </a:rPr>
            </a:br>
            <a:br>
              <a:rPr lang="fr-BE" sz="3600" b="1" dirty="0">
                <a:latin typeface="Garamond" pitchFamily="18" charset="0"/>
                <a:cs typeface="Arial" charset="0"/>
              </a:rPr>
            </a:br>
            <a:r>
              <a:rPr lang="fr-BE" sz="3600" dirty="0">
                <a:latin typeface="Arial"/>
                <a:cs typeface="Arial"/>
              </a:rPr>
              <a:t> </a:t>
            </a:r>
            <a:r>
              <a:rPr lang="fr-BE" sz="1600" dirty="0">
                <a:latin typeface="Arial"/>
                <a:cs typeface="Arial"/>
              </a:rPr>
              <a:t> </a:t>
            </a:r>
            <a:br>
              <a:rPr lang="nl-NL" sz="1600" b="1" dirty="0">
                <a:latin typeface="Garamond" pitchFamily="18" charset="0"/>
                <a:cs typeface="Arial" charset="0"/>
              </a:rPr>
            </a:br>
            <a:br>
              <a:rPr lang="nl-NL" sz="3600" b="1" dirty="0">
                <a:latin typeface="Garamond" pitchFamily="18" charset="0"/>
                <a:cs typeface="Arial" charset="0"/>
              </a:rPr>
            </a:br>
            <a:endParaRPr lang="fr-BE" sz="3600" b="1">
              <a:solidFill>
                <a:schemeClr val="accent2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4338" name="Sous-titre 2"/>
          <p:cNvSpPr>
            <a:spLocks noGrp="1"/>
          </p:cNvSpPr>
          <p:nvPr>
            <p:ph type="subTitle" idx="1"/>
          </p:nvPr>
        </p:nvSpPr>
        <p:spPr>
          <a:xfrm>
            <a:off x="1141383" y="2086031"/>
            <a:ext cx="6697662" cy="3240088"/>
          </a:xfrm>
        </p:spPr>
        <p:txBody>
          <a:bodyPr rtlCol="0">
            <a:normAutofit fontScale="475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>
              <a:solidFill>
                <a:srgbClr val="FF0000"/>
              </a:solidFill>
            </a:endParaRPr>
          </a:p>
          <a:p>
            <a:pPr>
              <a:defRPr/>
            </a:pPr>
            <a:r>
              <a:rPr lang="en-GB" sz="2800" dirty="0">
                <a:ea typeface="+mn-lt"/>
                <a:cs typeface="+mn-lt"/>
              </a:rPr>
              <a:t>“</a:t>
            </a:r>
            <a:r>
              <a:rPr lang="en-GB" sz="2800" dirty="0" err="1">
                <a:ea typeface="+mn-lt"/>
                <a:cs typeface="+mn-lt"/>
              </a:rPr>
              <a:t>ViViA</a:t>
            </a:r>
            <a:r>
              <a:rPr lang="en-GB" sz="2800" dirty="0">
                <a:ea typeface="+mn-lt"/>
                <a:cs typeface="+mn-lt"/>
              </a:rPr>
              <a:t>”: Thermal Treatment of Vulvo-vaginal atrophy (VVA) using Novel low-energy</a:t>
            </a:r>
            <a:endParaRPr lang="en-GB" dirty="0">
              <a:ea typeface="+mn-lt"/>
              <a:cs typeface="+mn-lt"/>
            </a:endParaRPr>
          </a:p>
          <a:p>
            <a:pPr>
              <a:defRPr/>
            </a:pPr>
            <a:r>
              <a:rPr lang="en-GB" sz="2800" dirty="0">
                <a:ea typeface="+mn-lt"/>
                <a:cs typeface="+mn-lt"/>
              </a:rPr>
              <a:t>dynamic quadripolar radiofrequency (DQRF). </a:t>
            </a:r>
            <a:endParaRPr lang="en-GB" dirty="0">
              <a:ea typeface="+mn-lt"/>
              <a:cs typeface="+mn-lt"/>
            </a:endParaRPr>
          </a:p>
          <a:p>
            <a:pPr>
              <a:defRPr/>
            </a:pPr>
            <a:r>
              <a:rPr lang="en-GB" sz="2800" dirty="0" err="1">
                <a:ea typeface="+mn-lt"/>
                <a:cs typeface="+mn-lt"/>
              </a:rPr>
              <a:t>Aurèlie</a:t>
            </a:r>
            <a:r>
              <a:rPr lang="en-GB" sz="2800" dirty="0">
                <a:ea typeface="+mn-lt"/>
                <a:cs typeface="+mn-lt"/>
              </a:rPr>
              <a:t> Joris (1)(*), Victoria Di Pietrantonio (1)</a:t>
            </a:r>
            <a:endParaRPr lang="en-GB">
              <a:ea typeface="+mn-lt"/>
              <a:cs typeface="+mn-lt"/>
            </a:endParaRPr>
          </a:p>
          <a:p>
            <a:pPr>
              <a:defRPr/>
            </a:pPr>
            <a:r>
              <a:rPr lang="en-GB" sz="2800" dirty="0">
                <a:ea typeface="+mn-lt"/>
                <a:cs typeface="+mn-lt"/>
              </a:rPr>
              <a:t>(*) Julie Praet (1) , Katty Renard (1), Silke Vasseur (1), Anne-Charlotte Verduyn (1), Frederic </a:t>
            </a:r>
            <a:r>
              <a:rPr lang="en-GB" sz="2800" dirty="0" err="1">
                <a:ea typeface="+mn-lt"/>
                <a:cs typeface="+mn-lt"/>
              </a:rPr>
              <a:t>Buxant</a:t>
            </a:r>
            <a:endParaRPr lang="en-GB" dirty="0" err="1">
              <a:ea typeface="+mn-lt"/>
              <a:cs typeface="+mn-lt"/>
            </a:endParaRPr>
          </a:p>
          <a:p>
            <a:pPr>
              <a:defRPr/>
            </a:pPr>
            <a:r>
              <a:rPr lang="en-GB" sz="2800" dirty="0">
                <a:ea typeface="+mn-lt"/>
                <a:cs typeface="+mn-lt"/>
              </a:rPr>
              <a:t>(2), Marianne </a:t>
            </a:r>
            <a:r>
              <a:rPr lang="en-GB" sz="2800" dirty="0" err="1">
                <a:ea typeface="+mn-lt"/>
                <a:cs typeface="+mn-lt"/>
              </a:rPr>
              <a:t>Siozios</a:t>
            </a:r>
            <a:r>
              <a:rPr lang="en-GB" sz="2800" dirty="0">
                <a:ea typeface="+mn-lt"/>
                <a:cs typeface="+mn-lt"/>
              </a:rPr>
              <a:t> (2), Catherine Van </a:t>
            </a:r>
            <a:r>
              <a:rPr lang="en-GB" sz="2800" dirty="0" err="1">
                <a:ea typeface="+mn-lt"/>
                <a:cs typeface="+mn-lt"/>
              </a:rPr>
              <a:t>Pachterbeke</a:t>
            </a:r>
            <a:r>
              <a:rPr lang="en-GB" sz="2800" dirty="0">
                <a:ea typeface="+mn-lt"/>
                <a:cs typeface="+mn-lt"/>
              </a:rPr>
              <a:t> (3), Marianne </a:t>
            </a:r>
            <a:r>
              <a:rPr lang="en-GB" sz="2800" dirty="0" err="1">
                <a:ea typeface="+mn-lt"/>
                <a:cs typeface="+mn-lt"/>
              </a:rPr>
              <a:t>Paesmans</a:t>
            </a:r>
            <a:r>
              <a:rPr lang="en-GB" sz="2800" dirty="0">
                <a:ea typeface="+mn-lt"/>
                <a:cs typeface="+mn-lt"/>
              </a:rPr>
              <a:t> (4), and Serge</a:t>
            </a:r>
            <a:endParaRPr lang="en-GB" dirty="0">
              <a:ea typeface="+mn-lt"/>
              <a:cs typeface="+mn-lt"/>
            </a:endParaRPr>
          </a:p>
          <a:p>
            <a:pPr>
              <a:defRPr/>
            </a:pPr>
            <a:r>
              <a:rPr lang="en-GB" sz="2800" dirty="0">
                <a:ea typeface="+mn-lt"/>
                <a:cs typeface="+mn-lt"/>
              </a:rPr>
              <a:t>Rozenberg (1). </a:t>
            </a:r>
            <a:endParaRPr lang="en-GB" dirty="0">
              <a:ea typeface="+mn-lt"/>
              <a:cs typeface="+mn-lt"/>
            </a:endParaRPr>
          </a:p>
          <a:p>
            <a:pPr>
              <a:defRPr/>
            </a:pPr>
            <a:r>
              <a:rPr lang="en-GB" sz="2800" dirty="0">
                <a:ea typeface="+mn-lt"/>
                <a:cs typeface="+mn-lt"/>
              </a:rPr>
              <a:t>(1) Departments of </a:t>
            </a:r>
            <a:r>
              <a:rPr lang="en-GB" sz="2800" dirty="0" err="1">
                <a:ea typeface="+mn-lt"/>
                <a:cs typeface="+mn-lt"/>
              </a:rPr>
              <a:t>Ob-GYN</a:t>
            </a:r>
            <a:r>
              <a:rPr lang="en-GB" sz="2800" dirty="0">
                <a:ea typeface="+mn-lt"/>
                <a:cs typeface="+mn-lt"/>
              </a:rPr>
              <a:t> CHU St Pierre, (2) HIS, (3) Brugmann, (4)</a:t>
            </a:r>
            <a:endParaRPr lang="en-GB">
              <a:ea typeface="+mn-lt"/>
              <a:cs typeface="+mn-lt"/>
            </a:endParaRPr>
          </a:p>
          <a:p>
            <a:pPr>
              <a:lnSpc>
                <a:spcPct val="80000"/>
              </a:lnSpc>
              <a:spcAft>
                <a:spcPts val="0"/>
              </a:spcAft>
              <a:defRPr/>
            </a:pPr>
            <a:r>
              <a:rPr lang="en-GB" sz="2800" dirty="0" err="1">
                <a:ea typeface="+mn-lt"/>
                <a:cs typeface="+mn-lt"/>
              </a:rPr>
              <a:t>Datacenter</a:t>
            </a:r>
            <a:r>
              <a:rPr lang="en-GB" sz="2800" dirty="0">
                <a:ea typeface="+mn-lt"/>
                <a:cs typeface="+mn-lt"/>
              </a:rPr>
              <a:t> Bordet Institute. Brussels, Université Libre de </a:t>
            </a:r>
            <a:r>
              <a:rPr lang="en-GB" sz="2800" dirty="0" err="1">
                <a:ea typeface="+mn-lt"/>
                <a:cs typeface="+mn-lt"/>
              </a:rPr>
              <a:t>Bruxelles</a:t>
            </a:r>
            <a:r>
              <a:rPr lang="en-GB" sz="2800" dirty="0">
                <a:ea typeface="+mn-lt"/>
                <a:cs typeface="+mn-lt"/>
              </a:rPr>
              <a:t>. Belgium</a:t>
            </a:r>
            <a:endParaRPr lang="fr-BE" sz="2800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lnSpc>
                <a:spcPct val="80000"/>
              </a:lnSpc>
              <a:spcAft>
                <a:spcPts val="0"/>
              </a:spcAft>
              <a:defRPr/>
            </a:pPr>
            <a:endParaRPr lang="en-GB" sz="2800" dirty="0"/>
          </a:p>
          <a:p>
            <a:pPr>
              <a:lnSpc>
                <a:spcPct val="80000"/>
              </a:lnSpc>
              <a:spcAft>
                <a:spcPts val="0"/>
              </a:spcAft>
              <a:defRPr/>
            </a:pPr>
            <a:endParaRPr lang="en-GB" sz="2800" dirty="0"/>
          </a:p>
          <a:p>
            <a:pPr>
              <a:lnSpc>
                <a:spcPct val="80000"/>
              </a:lnSpc>
              <a:spcAft>
                <a:spcPts val="0"/>
              </a:spcAft>
              <a:defRPr/>
            </a:pPr>
            <a:r>
              <a:rPr lang="en-GB" sz="2800" dirty="0"/>
              <a:t>Supported by Vesalius and IRIS Grants </a:t>
            </a:r>
            <a:endParaRPr lang="fr-BE" sz="2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Aft>
                <a:spcPts val="0"/>
              </a:spcAft>
              <a:defRPr/>
            </a:pPr>
            <a:r>
              <a:rPr lang="en-GB" sz="2800" dirty="0"/>
              <a:t>No conflicts of interests declared</a:t>
            </a:r>
            <a:br>
              <a:rPr lang="en-GB" sz="2800" dirty="0"/>
            </a:br>
            <a:br>
              <a:rPr lang="en-GB" sz="2800" dirty="0"/>
            </a:br>
            <a:br>
              <a:rPr lang="fr-FR" sz="2800" dirty="0"/>
            </a:br>
            <a:endParaRPr lang="fr-BE" sz="2800">
              <a:solidFill>
                <a:schemeClr val="tx1"/>
              </a:solidFill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7290" y="2260727"/>
            <a:ext cx="6429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fr-FR" altLang="fr-FR" sz="2800">
                <a:solidFill>
                  <a:srgbClr val="333333"/>
                </a:solidFill>
                <a:latin typeface="Helvetica" panose="020B0604020202020204" pitchFamily="34" charset="0"/>
              </a:rPr>
              <a:t> </a:t>
            </a:r>
            <a:endParaRPr 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986C58-6BB9-24D2-F385-FF6AD4B51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57848"/>
            <a:ext cx="8229600" cy="1143000"/>
          </a:xfrm>
        </p:spPr>
        <p:txBody>
          <a:bodyPr/>
          <a:lstStyle/>
          <a:p>
            <a:r>
              <a:rPr lang="fr-FR" b="1" u="sng" dirty="0">
                <a:latin typeface="Calibri"/>
                <a:cs typeface="Calibri"/>
              </a:rPr>
              <a:t>Introduction &amp; Aim 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3E1745-3317-747E-A4DB-1EFE6F51F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59" y="947780"/>
            <a:ext cx="8229600" cy="4525963"/>
          </a:xfrm>
        </p:spPr>
        <p:txBody>
          <a:bodyPr/>
          <a:lstStyle/>
          <a:p>
            <a:r>
              <a:rPr lang="fr-FR" dirty="0">
                <a:ea typeface="+mn-lt"/>
                <a:cs typeface="+mn-lt"/>
              </a:rPr>
              <a:t>Vulvo-vaginal </a:t>
            </a:r>
            <a:r>
              <a:rPr lang="fr-FR" dirty="0" err="1">
                <a:ea typeface="+mn-lt"/>
                <a:cs typeface="+mn-lt"/>
              </a:rPr>
              <a:t>atrophy</a:t>
            </a:r>
            <a:r>
              <a:rPr lang="fr-FR" dirty="0">
                <a:ea typeface="+mn-lt"/>
                <a:cs typeface="+mn-lt"/>
              </a:rPr>
              <a:t> (VVA) or </a:t>
            </a:r>
            <a:r>
              <a:rPr lang="fr-FR" dirty="0" err="1">
                <a:ea typeface="+mn-lt"/>
                <a:cs typeface="+mn-lt"/>
              </a:rPr>
              <a:t>genitourinary</a:t>
            </a:r>
            <a:r>
              <a:rPr lang="fr-FR" dirty="0">
                <a:ea typeface="+mn-lt"/>
                <a:cs typeface="+mn-lt"/>
              </a:rPr>
              <a:t> syndrome of </a:t>
            </a:r>
            <a:r>
              <a:rPr lang="fr-FR" dirty="0" err="1">
                <a:ea typeface="+mn-lt"/>
                <a:cs typeface="+mn-lt"/>
              </a:rPr>
              <a:t>menopause</a:t>
            </a:r>
            <a:r>
              <a:rPr lang="fr-FR" dirty="0">
                <a:ea typeface="+mn-lt"/>
                <a:cs typeface="+mn-lt"/>
              </a:rPr>
              <a:t> (GSM) affects as </a:t>
            </a:r>
            <a:r>
              <a:rPr lang="fr-FR" dirty="0" err="1">
                <a:ea typeface="+mn-lt"/>
                <a:cs typeface="+mn-lt"/>
              </a:rPr>
              <a:t>many</a:t>
            </a:r>
            <a:r>
              <a:rPr lang="fr-FR" dirty="0">
                <a:ea typeface="+mn-lt"/>
                <a:cs typeface="+mn-lt"/>
              </a:rPr>
              <a:t> as 70% of </a:t>
            </a:r>
            <a:r>
              <a:rPr lang="fr-FR" dirty="0" err="1">
                <a:ea typeface="+mn-lt"/>
                <a:cs typeface="+mn-lt"/>
              </a:rPr>
              <a:t>postmenopausal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women</a:t>
            </a:r>
            <a:r>
              <a:rPr lang="fr-FR" dirty="0">
                <a:ea typeface="+mn-lt"/>
                <a:cs typeface="+mn-lt"/>
              </a:rPr>
              <a:t>.</a:t>
            </a:r>
            <a:endParaRPr lang="fr-FR" dirty="0">
              <a:cs typeface="Calibri"/>
            </a:endParaRPr>
          </a:p>
          <a:p>
            <a:r>
              <a:rPr lang="fr-FR" dirty="0" err="1">
                <a:ea typeface="+mn-lt"/>
                <a:cs typeface="+mn-lt"/>
              </a:rPr>
              <a:t>We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evaluated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safety</a:t>
            </a:r>
            <a:r>
              <a:rPr lang="fr-FR" dirty="0">
                <a:ea typeface="+mn-lt"/>
                <a:cs typeface="+mn-lt"/>
              </a:rPr>
              <a:t> and </a:t>
            </a:r>
            <a:r>
              <a:rPr lang="fr-FR" dirty="0" err="1">
                <a:ea typeface="+mn-lt"/>
                <a:cs typeface="+mn-lt"/>
              </a:rPr>
              <a:t>efficacy</a:t>
            </a:r>
            <a:r>
              <a:rPr lang="fr-FR" dirty="0">
                <a:ea typeface="+mn-lt"/>
                <a:cs typeface="+mn-lt"/>
              </a:rPr>
              <a:t> of “ Dynamic </a:t>
            </a:r>
            <a:r>
              <a:rPr lang="fr-FR" dirty="0" err="1">
                <a:ea typeface="+mn-lt"/>
                <a:cs typeface="+mn-lt"/>
              </a:rPr>
              <a:t>Quadripolar</a:t>
            </a:r>
            <a:r>
              <a:rPr lang="fr-FR" dirty="0">
                <a:ea typeface="+mn-lt"/>
                <a:cs typeface="+mn-lt"/>
              </a:rPr>
              <a:t> Radio-</a:t>
            </a:r>
            <a:r>
              <a:rPr lang="fr-FR" dirty="0" err="1">
                <a:ea typeface="+mn-lt"/>
                <a:cs typeface="+mn-lt"/>
              </a:rPr>
              <a:t>frequency</a:t>
            </a:r>
            <a:r>
              <a:rPr lang="fr-FR" dirty="0">
                <a:ea typeface="+mn-lt"/>
                <a:cs typeface="+mn-lt"/>
              </a:rPr>
              <a:t>” thermal </a:t>
            </a:r>
            <a:r>
              <a:rPr lang="fr-FR" dirty="0" err="1">
                <a:ea typeface="+mn-lt"/>
                <a:cs typeface="+mn-lt"/>
              </a:rPr>
              <a:t>treatment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with</a:t>
            </a:r>
            <a:r>
              <a:rPr lang="fr-FR" dirty="0">
                <a:ea typeface="+mn-lt"/>
                <a:cs typeface="+mn-lt"/>
              </a:rPr>
              <a:t> VDRTM (Vaginal Dynamic Radio-</a:t>
            </a:r>
            <a:r>
              <a:rPr lang="fr-FR" dirty="0" err="1">
                <a:ea typeface="+mn-lt"/>
                <a:cs typeface="+mn-lt"/>
              </a:rPr>
              <a:t>frequency</a:t>
            </a:r>
            <a:r>
              <a:rPr lang="fr-FR" dirty="0">
                <a:ea typeface="+mn-lt"/>
                <a:cs typeface="+mn-lt"/>
              </a:rPr>
              <a:t>) and RSSTM(Radio-</a:t>
            </a:r>
            <a:r>
              <a:rPr lang="fr-FR" dirty="0" err="1">
                <a:ea typeface="+mn-lt"/>
                <a:cs typeface="+mn-lt"/>
              </a:rPr>
              <a:t>frequency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Safety</a:t>
            </a:r>
            <a:r>
              <a:rPr lang="fr-FR" dirty="0">
                <a:ea typeface="+mn-lt"/>
                <a:cs typeface="+mn-lt"/>
              </a:rPr>
              <a:t> System) for the </a:t>
            </a:r>
            <a:r>
              <a:rPr lang="fr-FR" dirty="0" err="1">
                <a:ea typeface="+mn-lt"/>
                <a:cs typeface="+mn-lt"/>
              </a:rPr>
              <a:t>treatment</a:t>
            </a:r>
            <a:r>
              <a:rPr lang="fr-FR" dirty="0">
                <a:ea typeface="+mn-lt"/>
                <a:cs typeface="+mn-lt"/>
              </a:rPr>
              <a:t> of GSM in </a:t>
            </a:r>
            <a:r>
              <a:rPr lang="fr-FR" dirty="0" err="1">
                <a:ea typeface="+mn-lt"/>
                <a:cs typeface="+mn-lt"/>
              </a:rPr>
              <a:t>postmenopausal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women</a:t>
            </a:r>
            <a:r>
              <a:rPr lang="fr-FR" dirty="0">
                <a:ea typeface="+mn-lt"/>
                <a:cs typeface="+mn-lt"/>
              </a:rPr>
              <a:t>, </a:t>
            </a:r>
            <a:r>
              <a:rPr lang="fr-FR" dirty="0" err="1">
                <a:ea typeface="+mn-lt"/>
                <a:cs typeface="+mn-lt"/>
              </a:rPr>
              <a:t>who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presented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contra-indication</a:t>
            </a:r>
            <a:r>
              <a:rPr lang="fr-FR" dirty="0">
                <a:ea typeface="+mn-lt"/>
                <a:cs typeface="+mn-lt"/>
              </a:rPr>
              <a:t> or </a:t>
            </a:r>
            <a:r>
              <a:rPr lang="fr-FR" dirty="0" err="1">
                <a:ea typeface="+mn-lt"/>
                <a:cs typeface="+mn-lt"/>
              </a:rPr>
              <a:t>were</a:t>
            </a:r>
            <a:r>
              <a:rPr lang="fr-FR" dirty="0">
                <a:ea typeface="+mn-lt"/>
                <a:cs typeface="+mn-lt"/>
              </a:rPr>
              <a:t> not </a:t>
            </a:r>
            <a:r>
              <a:rPr lang="fr-FR" dirty="0" err="1">
                <a:ea typeface="+mn-lt"/>
                <a:cs typeface="+mn-lt"/>
              </a:rPr>
              <a:t>willing</a:t>
            </a:r>
            <a:r>
              <a:rPr lang="fr-FR" dirty="0">
                <a:ea typeface="+mn-lt"/>
                <a:cs typeface="+mn-lt"/>
              </a:rPr>
              <a:t> to use </a:t>
            </a:r>
            <a:r>
              <a:rPr lang="fr-FR" dirty="0" err="1">
                <a:ea typeface="+mn-lt"/>
                <a:cs typeface="+mn-lt"/>
              </a:rPr>
              <a:t>menopause</a:t>
            </a:r>
            <a:r>
              <a:rPr lang="fr-FR" dirty="0">
                <a:ea typeface="+mn-lt"/>
                <a:cs typeface="+mn-lt"/>
              </a:rPr>
              <a:t> hormone </a:t>
            </a:r>
            <a:r>
              <a:rPr lang="fr-FR" dirty="0" err="1">
                <a:ea typeface="+mn-lt"/>
                <a:cs typeface="+mn-lt"/>
              </a:rPr>
              <a:t>therapy</a:t>
            </a:r>
            <a:r>
              <a:rPr lang="fr-FR" dirty="0">
                <a:ea typeface="+mn-lt"/>
                <a:cs typeface="+mn-lt"/>
              </a:rPr>
              <a:t> (MHT).</a:t>
            </a:r>
            <a:endParaRPr lang="fr-F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8543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DB0538-3E55-D595-7AEE-F0CD3C1E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err="1">
                <a:latin typeface="Calibri"/>
                <a:cs typeface="Calibri"/>
              </a:rPr>
              <a:t>Material</a:t>
            </a:r>
            <a:r>
              <a:rPr lang="fr-FR" u="sng" dirty="0">
                <a:latin typeface="Calibri"/>
                <a:cs typeface="Calibri"/>
              </a:rPr>
              <a:t> and </a:t>
            </a:r>
            <a:r>
              <a:rPr lang="fr-FR" u="sng" dirty="0" err="1">
                <a:latin typeface="Calibri"/>
                <a:cs typeface="Calibri"/>
              </a:rPr>
              <a:t>method</a:t>
            </a:r>
            <a:r>
              <a:rPr lang="fr-FR" u="sng" dirty="0">
                <a:latin typeface="Calibri"/>
                <a:cs typeface="Calibri"/>
              </a:rPr>
              <a:t> (1):</a:t>
            </a:r>
            <a:endParaRPr lang="fr-FR" u="sng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707CB6-2A52-3BEB-2AC9-D5A633979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ea typeface="+mn-lt"/>
                <a:cs typeface="+mn-lt"/>
              </a:rPr>
              <a:t>Prospective </a:t>
            </a:r>
            <a:r>
              <a:rPr lang="fr-FR" dirty="0" err="1">
                <a:ea typeface="+mn-lt"/>
                <a:cs typeface="+mn-lt"/>
              </a:rPr>
              <a:t>randomized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study</a:t>
            </a:r>
            <a:r>
              <a:rPr lang="fr-FR" dirty="0">
                <a:ea typeface="+mn-lt"/>
                <a:cs typeface="+mn-lt"/>
              </a:rPr>
              <a:t> (Central </a:t>
            </a:r>
            <a:r>
              <a:rPr lang="fr-FR" dirty="0" err="1">
                <a:ea typeface="+mn-lt"/>
                <a:cs typeface="+mn-lt"/>
              </a:rPr>
              <a:t>randomization</a:t>
            </a:r>
            <a:r>
              <a:rPr lang="fr-FR" dirty="0">
                <a:ea typeface="+mn-lt"/>
                <a:cs typeface="+mn-lt"/>
              </a:rPr>
              <a:t>), </a:t>
            </a:r>
            <a:r>
              <a:rPr lang="fr-FR" dirty="0" err="1">
                <a:ea typeface="+mn-lt"/>
                <a:cs typeface="+mn-lt"/>
              </a:rPr>
              <a:t>evaluating</a:t>
            </a:r>
            <a:r>
              <a:rPr lang="fr-FR" dirty="0">
                <a:ea typeface="+mn-lt"/>
                <a:cs typeface="+mn-lt"/>
              </a:rPr>
              <a:t> pH </a:t>
            </a:r>
            <a:r>
              <a:rPr lang="fr-FR" dirty="0" err="1">
                <a:ea typeface="+mn-lt"/>
                <a:cs typeface="+mn-lt"/>
              </a:rPr>
              <a:t>cream</a:t>
            </a:r>
            <a:r>
              <a:rPr lang="fr-FR" dirty="0">
                <a:ea typeface="+mn-lt"/>
                <a:cs typeface="+mn-lt"/>
              </a:rPr>
              <a:t> (control group) </a:t>
            </a:r>
            <a:r>
              <a:rPr lang="fr-FR" dirty="0" err="1">
                <a:ea typeface="+mn-lt"/>
                <a:cs typeface="+mn-lt"/>
              </a:rPr>
              <a:t>therapy</a:t>
            </a:r>
            <a:r>
              <a:rPr lang="fr-FR" dirty="0">
                <a:ea typeface="+mn-lt"/>
                <a:cs typeface="+mn-lt"/>
              </a:rPr>
              <a:t> versus Dynamic </a:t>
            </a:r>
            <a:r>
              <a:rPr lang="fr-FR" dirty="0" err="1">
                <a:ea typeface="+mn-lt"/>
                <a:cs typeface="+mn-lt"/>
              </a:rPr>
              <a:t>Quadripolar</a:t>
            </a:r>
            <a:r>
              <a:rPr lang="fr-FR" dirty="0">
                <a:ea typeface="+mn-lt"/>
                <a:cs typeface="+mn-lt"/>
              </a:rPr>
              <a:t> Radio-</a:t>
            </a:r>
            <a:r>
              <a:rPr lang="fr-FR" dirty="0" err="1">
                <a:ea typeface="+mn-lt"/>
                <a:cs typeface="+mn-lt"/>
              </a:rPr>
              <a:t>frequency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with</a:t>
            </a:r>
            <a:r>
              <a:rPr lang="fr-FR" dirty="0">
                <a:ea typeface="+mn-lt"/>
                <a:cs typeface="+mn-lt"/>
              </a:rPr>
              <a:t> VDR.</a:t>
            </a:r>
            <a:endParaRPr lang="fr-FR">
              <a:cs typeface="Calibri"/>
            </a:endParaRPr>
          </a:p>
          <a:p>
            <a:r>
              <a:rPr lang="fr-FR" dirty="0" err="1">
                <a:ea typeface="+mn-lt"/>
                <a:cs typeface="+mn-lt"/>
              </a:rPr>
              <a:t>Selection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criteria</a:t>
            </a:r>
            <a:r>
              <a:rPr lang="fr-FR" dirty="0">
                <a:ea typeface="+mn-lt"/>
                <a:cs typeface="+mn-lt"/>
              </a:rPr>
              <a:t>: </a:t>
            </a:r>
            <a:r>
              <a:rPr lang="fr-FR" dirty="0" err="1">
                <a:ea typeface="+mn-lt"/>
                <a:cs typeface="+mn-lt"/>
              </a:rPr>
              <a:t>Postmenopausal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women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suffering</a:t>
            </a:r>
            <a:r>
              <a:rPr lang="fr-FR" dirty="0">
                <a:ea typeface="+mn-lt"/>
                <a:cs typeface="+mn-lt"/>
              </a:rPr>
              <a:t> of self-</a:t>
            </a:r>
            <a:r>
              <a:rPr lang="fr-FR" dirty="0" err="1">
                <a:ea typeface="+mn-lt"/>
                <a:cs typeface="+mn-lt"/>
              </a:rPr>
              <a:t>identified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mild</a:t>
            </a:r>
            <a:r>
              <a:rPr lang="fr-FR" dirty="0">
                <a:ea typeface="+mn-lt"/>
                <a:cs typeface="+mn-lt"/>
              </a:rPr>
              <a:t> to </a:t>
            </a:r>
            <a:r>
              <a:rPr lang="fr-FR" dirty="0" err="1">
                <a:ea typeface="+mn-lt"/>
                <a:cs typeface="+mn-lt"/>
              </a:rPr>
              <a:t>severe</a:t>
            </a:r>
            <a:r>
              <a:rPr lang="fr-FR" dirty="0">
                <a:ea typeface="+mn-lt"/>
                <a:cs typeface="+mn-lt"/>
              </a:rPr>
              <a:t> VVA (n=53), but </a:t>
            </a:r>
            <a:r>
              <a:rPr lang="fr-FR" dirty="0" err="1">
                <a:ea typeface="+mn-lt"/>
                <a:cs typeface="+mn-lt"/>
              </a:rPr>
              <a:t>only</a:t>
            </a:r>
            <a:r>
              <a:rPr lang="fr-FR" dirty="0">
                <a:ea typeface="+mn-lt"/>
                <a:cs typeface="+mn-lt"/>
              </a:rPr>
              <a:t> the </a:t>
            </a:r>
            <a:r>
              <a:rPr lang="fr-FR" dirty="0" err="1">
                <a:ea typeface="+mn-lt"/>
                <a:cs typeface="+mn-lt"/>
              </a:rPr>
              <a:t>results</a:t>
            </a:r>
            <a:r>
              <a:rPr lang="fr-FR" dirty="0">
                <a:ea typeface="+mn-lt"/>
                <a:cs typeface="+mn-lt"/>
              </a:rPr>
              <a:t> of 48 patients </a:t>
            </a:r>
            <a:r>
              <a:rPr lang="fr-FR" dirty="0" err="1">
                <a:ea typeface="+mn-lt"/>
                <a:cs typeface="+mn-lt"/>
              </a:rPr>
              <a:t>who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terminated</a:t>
            </a:r>
            <a:r>
              <a:rPr lang="fr-FR" dirty="0">
                <a:ea typeface="+mn-lt"/>
                <a:cs typeface="+mn-lt"/>
              </a:rPr>
              <a:t> the </a:t>
            </a:r>
            <a:r>
              <a:rPr lang="fr-FR" dirty="0" err="1">
                <a:ea typeface="+mn-lt"/>
                <a:cs typeface="+mn-lt"/>
              </a:rPr>
              <a:t>study</a:t>
            </a:r>
            <a:r>
              <a:rPr lang="fr-FR" dirty="0">
                <a:ea typeface="+mn-lt"/>
                <a:cs typeface="+mn-lt"/>
              </a:rPr>
              <a:t>, due to the COVID </a:t>
            </a:r>
            <a:r>
              <a:rPr lang="fr-FR" dirty="0" err="1">
                <a:ea typeface="+mn-lt"/>
                <a:cs typeface="+mn-lt"/>
              </a:rPr>
              <a:t>pandemic</a:t>
            </a:r>
            <a:r>
              <a:rPr lang="fr-FR" dirty="0">
                <a:ea typeface="+mn-lt"/>
                <a:cs typeface="+mn-lt"/>
              </a:rPr>
              <a:t>, </a:t>
            </a:r>
            <a:r>
              <a:rPr lang="fr-FR" dirty="0" err="1">
                <a:ea typeface="+mn-lt"/>
                <a:cs typeface="+mn-lt"/>
              </a:rPr>
              <a:t>were</a:t>
            </a:r>
            <a:r>
              <a:rPr lang="fr-FR" dirty="0">
                <a:ea typeface="+mn-lt"/>
                <a:cs typeface="+mn-lt"/>
              </a:rPr>
              <a:t> </a:t>
            </a:r>
            <a:r>
              <a:rPr lang="fr-FR" dirty="0" err="1">
                <a:ea typeface="+mn-lt"/>
                <a:cs typeface="+mn-lt"/>
              </a:rPr>
              <a:t>analyzed</a:t>
            </a:r>
            <a:r>
              <a:rPr lang="fr-FR" dirty="0">
                <a:ea typeface="+mn-lt"/>
                <a:cs typeface="+mn-lt"/>
              </a:rPr>
              <a:t>.</a:t>
            </a:r>
            <a:endParaRPr lang="fr-FR" dirty="0">
              <a:cs typeface="Calibri"/>
            </a:endParaRPr>
          </a:p>
          <a:p>
            <a:r>
              <a:rPr lang="fr-FR" dirty="0">
                <a:ea typeface="+mn-lt"/>
                <a:cs typeface="+mn-lt"/>
              </a:rPr>
              <a:t>Introduction : Vulvo-vaginal </a:t>
            </a:r>
            <a:r>
              <a:rPr lang="fr-FR" dirty="0" err="1">
                <a:ea typeface="+mn-lt"/>
                <a:cs typeface="+mn-lt"/>
              </a:rPr>
              <a:t>atrophy</a:t>
            </a:r>
            <a:r>
              <a:rPr lang="fr-FR" dirty="0">
                <a:ea typeface="+mn-lt"/>
                <a:cs typeface="+mn-lt"/>
              </a:rPr>
              <a:t> (VVA) or </a:t>
            </a:r>
            <a:r>
              <a:rPr lang="fr-FR" dirty="0" err="1">
                <a:ea typeface="+mn-lt"/>
                <a:cs typeface="+mn-lt"/>
              </a:rPr>
              <a:t>genitourinary</a:t>
            </a:r>
            <a:r>
              <a:rPr lang="fr-FR" dirty="0">
                <a:ea typeface="+mn-lt"/>
                <a:cs typeface="+mn-lt"/>
              </a:rPr>
              <a:t> syndrome of </a:t>
            </a:r>
            <a:r>
              <a:rPr lang="fr-FR" dirty="0" err="1">
                <a:ea typeface="+mn-lt"/>
                <a:cs typeface="+mn-lt"/>
              </a:rPr>
              <a:t>menopause</a:t>
            </a:r>
            <a:r>
              <a:rPr lang="fr-FR" dirty="0">
                <a:ea typeface="+mn-lt"/>
                <a:cs typeface="+mn-lt"/>
              </a:rPr>
              <a:t> (GSM)</a:t>
            </a:r>
            <a:endParaRPr lang="fr-F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349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DB0538-3E55-D595-7AEE-F0CD3C1E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err="1">
                <a:latin typeface="Calibri"/>
                <a:cs typeface="Calibri"/>
              </a:rPr>
              <a:t>Material</a:t>
            </a:r>
            <a:r>
              <a:rPr lang="fr-FR" u="sng" dirty="0">
                <a:latin typeface="Calibri"/>
                <a:cs typeface="Calibri"/>
              </a:rPr>
              <a:t> and </a:t>
            </a:r>
            <a:r>
              <a:rPr lang="fr-FR" u="sng" dirty="0" err="1">
                <a:latin typeface="Calibri"/>
                <a:cs typeface="Calibri"/>
              </a:rPr>
              <a:t>method</a:t>
            </a:r>
            <a:r>
              <a:rPr lang="fr-FR" u="sng" dirty="0">
                <a:latin typeface="Calibri"/>
                <a:cs typeface="Calibri"/>
              </a:rPr>
              <a:t> (2):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707CB6-2A52-3BEB-2AC9-D5A633979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u="sng" dirty="0" err="1">
                <a:ea typeface="+mn-lt"/>
                <a:cs typeface="+mn-lt"/>
              </a:rPr>
              <a:t>Procedure</a:t>
            </a:r>
            <a:r>
              <a:rPr lang="fr-FR" sz="2000" dirty="0">
                <a:ea typeface="+mn-lt"/>
                <a:cs typeface="+mn-lt"/>
              </a:rPr>
              <a:t> : Group I </a:t>
            </a:r>
            <a:r>
              <a:rPr lang="fr-FR" sz="2000" dirty="0" err="1">
                <a:ea typeface="+mn-lt"/>
                <a:cs typeface="+mn-lt"/>
              </a:rPr>
              <a:t>was</a:t>
            </a:r>
            <a:r>
              <a:rPr lang="fr-FR" sz="2000" dirty="0">
                <a:ea typeface="+mn-lt"/>
                <a:cs typeface="+mn-lt"/>
              </a:rPr>
              <a:t> </a:t>
            </a:r>
            <a:r>
              <a:rPr lang="fr-FR" sz="2000" dirty="0" err="1">
                <a:ea typeface="+mn-lt"/>
                <a:cs typeface="+mn-lt"/>
              </a:rPr>
              <a:t>treated</a:t>
            </a:r>
            <a:r>
              <a:rPr lang="fr-FR" sz="2000" dirty="0">
                <a:ea typeface="+mn-lt"/>
                <a:cs typeface="+mn-lt"/>
              </a:rPr>
              <a:t> </a:t>
            </a:r>
            <a:r>
              <a:rPr lang="fr-FR" sz="2000" dirty="0" err="1">
                <a:ea typeface="+mn-lt"/>
                <a:cs typeface="+mn-lt"/>
              </a:rPr>
              <a:t>with</a:t>
            </a:r>
            <a:r>
              <a:rPr lang="fr-FR" sz="2000" dirty="0">
                <a:ea typeface="+mn-lt"/>
                <a:cs typeface="+mn-lt"/>
              </a:rPr>
              <a:t> a </a:t>
            </a:r>
            <a:r>
              <a:rPr lang="fr-FR" sz="2000" dirty="0" err="1">
                <a:ea typeface="+mn-lt"/>
                <a:cs typeface="+mn-lt"/>
              </a:rPr>
              <a:t>fixed</a:t>
            </a:r>
            <a:r>
              <a:rPr lang="fr-FR" sz="2000" dirty="0">
                <a:ea typeface="+mn-lt"/>
                <a:cs typeface="+mn-lt"/>
              </a:rPr>
              <a:t> </a:t>
            </a:r>
            <a:r>
              <a:rPr lang="fr-FR" sz="2000" dirty="0" err="1">
                <a:ea typeface="+mn-lt"/>
                <a:cs typeface="+mn-lt"/>
              </a:rPr>
              <a:t>amount</a:t>
            </a:r>
            <a:r>
              <a:rPr lang="fr-FR" sz="2000" dirty="0">
                <a:ea typeface="+mn-lt"/>
                <a:cs typeface="+mn-lt"/>
              </a:rPr>
              <a:t> of pH </a:t>
            </a:r>
            <a:r>
              <a:rPr lang="fr-FR" sz="2000" dirty="0" err="1">
                <a:ea typeface="+mn-lt"/>
                <a:cs typeface="+mn-lt"/>
              </a:rPr>
              <a:t>cream</a:t>
            </a:r>
            <a:r>
              <a:rPr lang="fr-FR" sz="2000" dirty="0">
                <a:ea typeface="+mn-lt"/>
                <a:cs typeface="+mn-lt"/>
              </a:rPr>
              <a:t> (self-</a:t>
            </a:r>
            <a:r>
              <a:rPr lang="fr-FR" sz="2000" dirty="0" err="1">
                <a:ea typeface="+mn-lt"/>
                <a:cs typeface="+mn-lt"/>
              </a:rPr>
              <a:t>administrated</a:t>
            </a:r>
            <a:r>
              <a:rPr lang="fr-FR" sz="2000" dirty="0">
                <a:ea typeface="+mn-lt"/>
                <a:cs typeface="+mn-lt"/>
              </a:rPr>
              <a:t> </a:t>
            </a:r>
            <a:r>
              <a:rPr lang="fr-FR" sz="2000" dirty="0" err="1">
                <a:ea typeface="+mn-lt"/>
                <a:cs typeface="+mn-lt"/>
              </a:rPr>
              <a:t>twice</a:t>
            </a:r>
            <a:r>
              <a:rPr lang="fr-FR" sz="2000" dirty="0">
                <a:ea typeface="+mn-lt"/>
                <a:cs typeface="+mn-lt"/>
              </a:rPr>
              <a:t> </a:t>
            </a:r>
            <a:r>
              <a:rPr lang="fr-FR" sz="2000" dirty="0" err="1">
                <a:ea typeface="+mn-lt"/>
                <a:cs typeface="+mn-lt"/>
              </a:rPr>
              <a:t>weekly</a:t>
            </a:r>
            <a:r>
              <a:rPr lang="fr-FR" sz="2000" dirty="0">
                <a:ea typeface="+mn-lt"/>
                <a:cs typeface="+mn-lt"/>
              </a:rPr>
              <a:t>)</a:t>
            </a:r>
            <a:endParaRPr lang="fr-FR" sz="2000">
              <a:cs typeface="Calibri"/>
            </a:endParaRPr>
          </a:p>
          <a:p>
            <a:r>
              <a:rPr lang="fr-FR" sz="2000" dirty="0">
                <a:ea typeface="+mn-lt"/>
                <a:cs typeface="+mn-lt"/>
              </a:rPr>
              <a:t>for 10 </a:t>
            </a:r>
            <a:r>
              <a:rPr lang="fr-FR" sz="2000" dirty="0" err="1">
                <a:ea typeface="+mn-lt"/>
                <a:cs typeface="+mn-lt"/>
              </a:rPr>
              <a:t>weeks</a:t>
            </a:r>
            <a:r>
              <a:rPr lang="fr-FR" sz="2000" dirty="0">
                <a:ea typeface="+mn-lt"/>
                <a:cs typeface="+mn-lt"/>
              </a:rPr>
              <a:t> (control group). Group II </a:t>
            </a:r>
            <a:r>
              <a:rPr lang="fr-FR" sz="2000" dirty="0" err="1">
                <a:ea typeface="+mn-lt"/>
                <a:cs typeface="+mn-lt"/>
              </a:rPr>
              <a:t>was</a:t>
            </a:r>
            <a:r>
              <a:rPr lang="fr-FR" sz="2000" dirty="0">
                <a:ea typeface="+mn-lt"/>
                <a:cs typeface="+mn-lt"/>
              </a:rPr>
              <a:t> </a:t>
            </a:r>
            <a:r>
              <a:rPr lang="fr-FR" sz="2000" dirty="0" err="1">
                <a:ea typeface="+mn-lt"/>
                <a:cs typeface="+mn-lt"/>
              </a:rPr>
              <a:t>treated</a:t>
            </a:r>
            <a:r>
              <a:rPr lang="fr-FR" sz="2000" dirty="0">
                <a:ea typeface="+mn-lt"/>
                <a:cs typeface="+mn-lt"/>
              </a:rPr>
              <a:t> </a:t>
            </a:r>
            <a:r>
              <a:rPr lang="fr-FR" sz="2000" dirty="0" err="1">
                <a:ea typeface="+mn-lt"/>
                <a:cs typeface="+mn-lt"/>
              </a:rPr>
              <a:t>with</a:t>
            </a:r>
            <a:r>
              <a:rPr lang="fr-FR" sz="2000" dirty="0">
                <a:ea typeface="+mn-lt"/>
                <a:cs typeface="+mn-lt"/>
              </a:rPr>
              <a:t> Dynamic </a:t>
            </a:r>
            <a:r>
              <a:rPr lang="fr-FR" sz="2000" dirty="0" err="1">
                <a:ea typeface="+mn-lt"/>
                <a:cs typeface="+mn-lt"/>
              </a:rPr>
              <a:t>Quadripolar</a:t>
            </a:r>
            <a:r>
              <a:rPr lang="fr-FR" sz="2000" dirty="0">
                <a:ea typeface="+mn-lt"/>
                <a:cs typeface="+mn-lt"/>
              </a:rPr>
              <a:t> Radio-</a:t>
            </a:r>
            <a:r>
              <a:rPr lang="fr-FR" sz="2000" dirty="0" err="1">
                <a:ea typeface="+mn-lt"/>
                <a:cs typeface="+mn-lt"/>
              </a:rPr>
              <a:t>frequency</a:t>
            </a:r>
            <a:r>
              <a:rPr lang="fr-FR" sz="2000" dirty="0">
                <a:ea typeface="+mn-lt"/>
                <a:cs typeface="+mn-lt"/>
              </a:rPr>
              <a:t> 4 to 6 sessions (one </a:t>
            </a:r>
            <a:r>
              <a:rPr lang="fr-FR" sz="2000" dirty="0" err="1">
                <a:ea typeface="+mn-lt"/>
                <a:cs typeface="+mn-lt"/>
              </a:rPr>
              <a:t>every</a:t>
            </a:r>
            <a:r>
              <a:rPr lang="fr-FR" sz="2000" dirty="0">
                <a:ea typeface="+mn-lt"/>
                <a:cs typeface="+mn-lt"/>
              </a:rPr>
              <a:t> 14-16 </a:t>
            </a:r>
            <a:r>
              <a:rPr lang="fr-FR" sz="2000" dirty="0" err="1">
                <a:ea typeface="+mn-lt"/>
                <a:cs typeface="+mn-lt"/>
              </a:rPr>
              <a:t>days</a:t>
            </a:r>
            <a:r>
              <a:rPr lang="fr-FR" sz="2000" dirty="0">
                <a:ea typeface="+mn-lt"/>
                <a:cs typeface="+mn-lt"/>
              </a:rPr>
              <a:t>) for 10 </a:t>
            </a:r>
            <a:r>
              <a:rPr lang="fr-FR" sz="2000" dirty="0" err="1">
                <a:ea typeface="+mn-lt"/>
                <a:cs typeface="+mn-lt"/>
              </a:rPr>
              <a:t>weeks</a:t>
            </a:r>
            <a:r>
              <a:rPr lang="fr-FR" sz="2000" dirty="0">
                <a:ea typeface="+mn-lt"/>
                <a:cs typeface="+mn-lt"/>
              </a:rPr>
              <a:t>.</a:t>
            </a:r>
            <a:endParaRPr lang="fr-FR" sz="2000">
              <a:cs typeface="Calibri"/>
            </a:endParaRPr>
          </a:p>
          <a:p>
            <a:r>
              <a:rPr lang="fr-FR" sz="2000" u="sng" dirty="0" err="1">
                <a:ea typeface="+mn-lt"/>
                <a:cs typeface="+mn-lt"/>
              </a:rPr>
              <a:t>Outcomes</a:t>
            </a:r>
            <a:r>
              <a:rPr lang="fr-FR" sz="2000" dirty="0">
                <a:ea typeface="+mn-lt"/>
                <a:cs typeface="+mn-lt"/>
              </a:rPr>
              <a:t> : Co-</a:t>
            </a:r>
            <a:r>
              <a:rPr lang="fr-FR" sz="2000" dirty="0" err="1">
                <a:ea typeface="+mn-lt"/>
                <a:cs typeface="+mn-lt"/>
              </a:rPr>
              <a:t>primary</a:t>
            </a:r>
            <a:r>
              <a:rPr lang="fr-FR" sz="2000" dirty="0">
                <a:ea typeface="+mn-lt"/>
                <a:cs typeface="+mn-lt"/>
              </a:rPr>
              <a:t> </a:t>
            </a:r>
            <a:r>
              <a:rPr lang="fr-FR" sz="2000" dirty="0" err="1">
                <a:ea typeface="+mn-lt"/>
                <a:cs typeface="+mn-lt"/>
              </a:rPr>
              <a:t>endpoints</a:t>
            </a:r>
            <a:r>
              <a:rPr lang="fr-FR" sz="2000" dirty="0">
                <a:ea typeface="+mn-lt"/>
                <a:cs typeface="+mn-lt"/>
              </a:rPr>
              <a:t>: change </a:t>
            </a:r>
            <a:r>
              <a:rPr lang="fr-FR" sz="2000" dirty="0" err="1">
                <a:ea typeface="+mn-lt"/>
                <a:cs typeface="+mn-lt"/>
              </a:rPr>
              <a:t>from</a:t>
            </a:r>
            <a:r>
              <a:rPr lang="fr-FR" sz="2000" dirty="0">
                <a:ea typeface="+mn-lt"/>
                <a:cs typeface="+mn-lt"/>
              </a:rPr>
              <a:t> </a:t>
            </a:r>
            <a:r>
              <a:rPr lang="fr-FR" sz="2000" dirty="0" err="1">
                <a:ea typeface="+mn-lt"/>
                <a:cs typeface="+mn-lt"/>
              </a:rPr>
              <a:t>baseline</a:t>
            </a:r>
            <a:r>
              <a:rPr lang="fr-FR" sz="2000" dirty="0">
                <a:ea typeface="+mn-lt"/>
                <a:cs typeface="+mn-lt"/>
              </a:rPr>
              <a:t> to </a:t>
            </a:r>
            <a:r>
              <a:rPr lang="fr-FR" sz="2000" dirty="0" err="1">
                <a:ea typeface="+mn-lt"/>
                <a:cs typeface="+mn-lt"/>
              </a:rPr>
              <a:t>week</a:t>
            </a:r>
            <a:r>
              <a:rPr lang="fr-FR" sz="2000" dirty="0">
                <a:ea typeface="+mn-lt"/>
                <a:cs typeface="+mn-lt"/>
              </a:rPr>
              <a:t> 12 of self-</a:t>
            </a:r>
            <a:r>
              <a:rPr lang="fr-FR" sz="2000" dirty="0" err="1">
                <a:ea typeface="+mn-lt"/>
                <a:cs typeface="+mn-lt"/>
              </a:rPr>
              <a:t>assessment</a:t>
            </a:r>
            <a:r>
              <a:rPr lang="fr-FR" sz="2000" dirty="0">
                <a:ea typeface="+mn-lt"/>
                <a:cs typeface="+mn-lt"/>
              </a:rPr>
              <a:t> of the </a:t>
            </a:r>
            <a:r>
              <a:rPr lang="fr-FR" sz="2000" dirty="0" err="1">
                <a:ea typeface="+mn-lt"/>
                <a:cs typeface="+mn-lt"/>
              </a:rPr>
              <a:t>most</a:t>
            </a:r>
            <a:r>
              <a:rPr lang="fr-FR" sz="2000" dirty="0">
                <a:ea typeface="+mn-lt"/>
                <a:cs typeface="+mn-lt"/>
              </a:rPr>
              <a:t> </a:t>
            </a:r>
            <a:r>
              <a:rPr lang="fr-FR" sz="2000" dirty="0" err="1">
                <a:ea typeface="+mn-lt"/>
                <a:cs typeface="+mn-lt"/>
              </a:rPr>
              <a:t>bothersome</a:t>
            </a:r>
            <a:r>
              <a:rPr lang="fr-FR" sz="2000" dirty="0">
                <a:ea typeface="+mn-lt"/>
                <a:cs typeface="+mn-lt"/>
              </a:rPr>
              <a:t> </a:t>
            </a:r>
            <a:r>
              <a:rPr lang="fr-FR" sz="2000" dirty="0" err="1">
                <a:ea typeface="+mn-lt"/>
                <a:cs typeface="+mn-lt"/>
              </a:rPr>
              <a:t>symptoms</a:t>
            </a:r>
            <a:r>
              <a:rPr lang="fr-FR" sz="2000" dirty="0">
                <a:ea typeface="+mn-lt"/>
                <a:cs typeface="+mn-lt"/>
              </a:rPr>
              <a:t> </a:t>
            </a:r>
            <a:r>
              <a:rPr lang="fr-FR" sz="2000" dirty="0" err="1">
                <a:ea typeface="+mn-lt"/>
                <a:cs typeface="+mn-lt"/>
              </a:rPr>
              <a:t>evaluated</a:t>
            </a:r>
            <a:r>
              <a:rPr lang="fr-FR" sz="2000" dirty="0">
                <a:ea typeface="+mn-lt"/>
                <a:cs typeface="+mn-lt"/>
              </a:rPr>
              <a:t> by questionnaires (Vulvovaginal </a:t>
            </a:r>
            <a:r>
              <a:rPr lang="fr-FR" sz="2000" dirty="0" err="1">
                <a:ea typeface="+mn-lt"/>
                <a:cs typeface="+mn-lt"/>
              </a:rPr>
              <a:t>Symptom</a:t>
            </a:r>
            <a:r>
              <a:rPr lang="fr-FR" sz="2000" dirty="0">
                <a:ea typeface="+mn-lt"/>
                <a:cs typeface="+mn-lt"/>
              </a:rPr>
              <a:t> Questionnaire, VAS, FSFI) and changes in </a:t>
            </a:r>
            <a:r>
              <a:rPr lang="fr-FR" sz="2000" dirty="0" err="1">
                <a:ea typeface="+mn-lt"/>
                <a:cs typeface="+mn-lt"/>
              </a:rPr>
              <a:t>severity</a:t>
            </a:r>
            <a:r>
              <a:rPr lang="fr-FR" sz="2000" dirty="0">
                <a:ea typeface="+mn-lt"/>
                <a:cs typeface="+mn-lt"/>
              </a:rPr>
              <a:t> of </a:t>
            </a:r>
            <a:r>
              <a:rPr lang="fr-FR" sz="2000" dirty="0" err="1">
                <a:ea typeface="+mn-lt"/>
                <a:cs typeface="+mn-lt"/>
              </a:rPr>
              <a:t>dyspareunia</a:t>
            </a:r>
            <a:r>
              <a:rPr lang="fr-FR" sz="2000" dirty="0">
                <a:ea typeface="+mn-lt"/>
                <a:cs typeface="+mn-lt"/>
              </a:rPr>
              <a:t> (Vaginal </a:t>
            </a:r>
            <a:r>
              <a:rPr lang="fr-FR" sz="2000" dirty="0" err="1">
                <a:ea typeface="+mn-lt"/>
                <a:cs typeface="+mn-lt"/>
              </a:rPr>
              <a:t>Health</a:t>
            </a:r>
            <a:r>
              <a:rPr lang="fr-FR" sz="2000" dirty="0">
                <a:ea typeface="+mn-lt"/>
                <a:cs typeface="+mn-lt"/>
              </a:rPr>
              <a:t> Index , VMI). </a:t>
            </a:r>
            <a:r>
              <a:rPr lang="fr-FR" sz="2000" dirty="0" err="1">
                <a:ea typeface="+mn-lt"/>
                <a:cs typeface="+mn-lt"/>
              </a:rPr>
              <a:t>We</a:t>
            </a:r>
            <a:r>
              <a:rPr lang="fr-FR" sz="2000" dirty="0">
                <a:ea typeface="+mn-lt"/>
                <a:cs typeface="+mn-lt"/>
              </a:rPr>
              <a:t> </a:t>
            </a:r>
            <a:r>
              <a:rPr lang="fr-FR" sz="2000" dirty="0" err="1">
                <a:ea typeface="+mn-lt"/>
                <a:cs typeface="+mn-lt"/>
              </a:rPr>
              <a:t>also</a:t>
            </a:r>
            <a:r>
              <a:rPr lang="fr-FR" sz="2000" dirty="0">
                <a:ea typeface="+mn-lt"/>
                <a:cs typeface="+mn-lt"/>
              </a:rPr>
              <a:t> </a:t>
            </a:r>
            <a:r>
              <a:rPr lang="fr-FR" sz="2000" dirty="0" err="1">
                <a:ea typeface="+mn-lt"/>
                <a:cs typeface="+mn-lt"/>
              </a:rPr>
              <a:t>conducted</a:t>
            </a:r>
            <a:r>
              <a:rPr lang="fr-FR" sz="2000" dirty="0">
                <a:ea typeface="+mn-lt"/>
                <a:cs typeface="+mn-lt"/>
              </a:rPr>
              <a:t> </a:t>
            </a:r>
            <a:r>
              <a:rPr lang="fr-FR" sz="2000" dirty="0" err="1">
                <a:ea typeface="+mn-lt"/>
                <a:cs typeface="+mn-lt"/>
              </a:rPr>
              <a:t>exploratory</a:t>
            </a:r>
            <a:r>
              <a:rPr lang="fr-FR" sz="2000" dirty="0">
                <a:ea typeface="+mn-lt"/>
                <a:cs typeface="+mn-lt"/>
              </a:rPr>
              <a:t> analyses in </a:t>
            </a:r>
            <a:r>
              <a:rPr lang="fr-FR" sz="2000" dirty="0" err="1">
                <a:ea typeface="+mn-lt"/>
                <a:cs typeface="+mn-lt"/>
              </a:rPr>
              <a:t>subgroups</a:t>
            </a:r>
            <a:r>
              <a:rPr lang="fr-FR" sz="2000" dirty="0">
                <a:ea typeface="+mn-lt"/>
                <a:cs typeface="+mn-lt"/>
              </a:rPr>
              <a:t> of patients (</a:t>
            </a:r>
            <a:r>
              <a:rPr lang="fr-FR" sz="2000" dirty="0" err="1">
                <a:ea typeface="+mn-lt"/>
                <a:cs typeface="+mn-lt"/>
              </a:rPr>
              <a:t>eg</a:t>
            </a:r>
            <a:r>
              <a:rPr lang="fr-FR" sz="2000" dirty="0">
                <a:ea typeface="+mn-lt"/>
                <a:cs typeface="+mn-lt"/>
              </a:rPr>
              <a:t>. </a:t>
            </a:r>
            <a:r>
              <a:rPr lang="fr-FR" sz="2000" dirty="0" err="1">
                <a:ea typeface="+mn-lt"/>
                <a:cs typeface="+mn-lt"/>
              </a:rPr>
              <a:t>breast</a:t>
            </a:r>
            <a:r>
              <a:rPr lang="fr-FR" sz="2000" dirty="0">
                <a:ea typeface="+mn-lt"/>
                <a:cs typeface="+mn-lt"/>
              </a:rPr>
              <a:t> cancer </a:t>
            </a:r>
            <a:r>
              <a:rPr lang="fr-FR" sz="2000" dirty="0" err="1">
                <a:ea typeface="+mn-lt"/>
                <a:cs typeface="+mn-lt"/>
              </a:rPr>
              <a:t>survivors</a:t>
            </a:r>
            <a:r>
              <a:rPr lang="fr-FR" sz="2000" dirty="0">
                <a:ea typeface="+mn-lt"/>
                <a:cs typeface="+mn-lt"/>
              </a:rPr>
              <a:t>).</a:t>
            </a:r>
            <a:endParaRPr lang="fr-FR" sz="2000">
              <a:cs typeface="Calibri"/>
            </a:endParaRPr>
          </a:p>
          <a:p>
            <a:r>
              <a:rPr lang="fr-FR" sz="2000" u="sng" dirty="0" err="1">
                <a:ea typeface="+mn-lt"/>
                <a:cs typeface="+mn-lt"/>
              </a:rPr>
              <a:t>Statistical</a:t>
            </a:r>
            <a:r>
              <a:rPr lang="fr-FR" sz="2000" u="sng" dirty="0">
                <a:ea typeface="+mn-lt"/>
                <a:cs typeface="+mn-lt"/>
              </a:rPr>
              <a:t> analyses</a:t>
            </a:r>
            <a:r>
              <a:rPr lang="fr-FR" sz="2000" dirty="0">
                <a:ea typeface="+mn-lt"/>
                <a:cs typeface="+mn-lt"/>
              </a:rPr>
              <a:t> : </a:t>
            </a:r>
            <a:r>
              <a:rPr lang="fr-FR" sz="2000" dirty="0" err="1">
                <a:ea typeface="+mn-lt"/>
                <a:cs typeface="+mn-lt"/>
              </a:rPr>
              <a:t>We</a:t>
            </a:r>
            <a:r>
              <a:rPr lang="fr-FR" sz="2000" dirty="0">
                <a:ea typeface="+mn-lt"/>
                <a:cs typeface="+mn-lt"/>
              </a:rPr>
              <a:t> </a:t>
            </a:r>
            <a:r>
              <a:rPr lang="fr-FR" sz="2000" dirty="0" err="1">
                <a:ea typeface="+mn-lt"/>
                <a:cs typeface="+mn-lt"/>
              </a:rPr>
              <a:t>tested</a:t>
            </a:r>
            <a:r>
              <a:rPr lang="fr-FR" sz="2000" dirty="0">
                <a:ea typeface="+mn-lt"/>
                <a:cs typeface="+mn-lt"/>
              </a:rPr>
              <a:t> </a:t>
            </a:r>
            <a:r>
              <a:rPr lang="fr-FR" sz="2000" dirty="0" err="1">
                <a:ea typeface="+mn-lt"/>
                <a:cs typeface="+mn-lt"/>
              </a:rPr>
              <a:t>whether</a:t>
            </a:r>
            <a:r>
              <a:rPr lang="fr-FR" sz="2000" dirty="0">
                <a:ea typeface="+mn-lt"/>
                <a:cs typeface="+mn-lt"/>
              </a:rPr>
              <a:t> the change of </a:t>
            </a:r>
            <a:r>
              <a:rPr lang="fr-FR" sz="2000" dirty="0" err="1">
                <a:ea typeface="+mn-lt"/>
                <a:cs typeface="+mn-lt"/>
              </a:rPr>
              <a:t>outcomes</a:t>
            </a:r>
            <a:r>
              <a:rPr lang="fr-FR" sz="2000" dirty="0">
                <a:ea typeface="+mn-lt"/>
                <a:cs typeface="+mn-lt"/>
              </a:rPr>
              <a:t> </a:t>
            </a:r>
            <a:r>
              <a:rPr lang="fr-FR" sz="2000" dirty="0" err="1">
                <a:ea typeface="+mn-lt"/>
                <a:cs typeface="+mn-lt"/>
              </a:rPr>
              <a:t>between</a:t>
            </a:r>
            <a:r>
              <a:rPr lang="fr-FR" sz="2000" dirty="0">
                <a:ea typeface="+mn-lt"/>
                <a:cs typeface="+mn-lt"/>
              </a:rPr>
              <a:t> </a:t>
            </a:r>
            <a:r>
              <a:rPr lang="fr-FR" sz="2000" dirty="0" err="1">
                <a:ea typeface="+mn-lt"/>
                <a:cs typeface="+mn-lt"/>
              </a:rPr>
              <a:t>baseline</a:t>
            </a:r>
            <a:r>
              <a:rPr lang="fr-FR" sz="2000" dirty="0">
                <a:ea typeface="+mn-lt"/>
                <a:cs typeface="+mn-lt"/>
              </a:rPr>
              <a:t> and </a:t>
            </a:r>
            <a:r>
              <a:rPr lang="fr-FR" sz="2000" dirty="0" err="1">
                <a:ea typeface="+mn-lt"/>
                <a:cs typeface="+mn-lt"/>
              </a:rPr>
              <a:t>week</a:t>
            </a:r>
            <a:r>
              <a:rPr lang="fr-FR" sz="2000" dirty="0">
                <a:ea typeface="+mn-lt"/>
                <a:cs typeface="+mn-lt"/>
              </a:rPr>
              <a:t> 12 </a:t>
            </a:r>
            <a:r>
              <a:rPr lang="fr-FR" sz="2000" dirty="0" err="1">
                <a:ea typeface="+mn-lt"/>
                <a:cs typeface="+mn-lt"/>
              </a:rPr>
              <a:t>varied</a:t>
            </a:r>
            <a:r>
              <a:rPr lang="fr-FR" sz="2000" dirty="0">
                <a:ea typeface="+mn-lt"/>
                <a:cs typeface="+mn-lt"/>
              </a:rPr>
              <a:t> </a:t>
            </a:r>
            <a:r>
              <a:rPr lang="fr-FR" sz="2000" dirty="0" err="1">
                <a:ea typeface="+mn-lt"/>
                <a:cs typeface="+mn-lt"/>
              </a:rPr>
              <a:t>between</a:t>
            </a:r>
            <a:r>
              <a:rPr lang="fr-FR" sz="2000" dirty="0">
                <a:ea typeface="+mn-lt"/>
                <a:cs typeface="+mn-lt"/>
              </a:rPr>
              <a:t> group 1 and 2, </a:t>
            </a:r>
            <a:r>
              <a:rPr lang="fr-FR" sz="2000" dirty="0" err="1">
                <a:ea typeface="+mn-lt"/>
                <a:cs typeface="+mn-lt"/>
              </a:rPr>
              <a:t>using</a:t>
            </a:r>
            <a:r>
              <a:rPr lang="fr-FR" sz="2000" dirty="0">
                <a:ea typeface="+mn-lt"/>
                <a:cs typeface="+mn-lt"/>
              </a:rPr>
              <a:t> </a:t>
            </a:r>
            <a:r>
              <a:rPr lang="fr-FR" sz="2000" dirty="0" err="1">
                <a:ea typeface="+mn-lt"/>
                <a:cs typeface="+mn-lt"/>
              </a:rPr>
              <a:t>two</a:t>
            </a:r>
            <a:r>
              <a:rPr lang="fr-FR" sz="2000" dirty="0">
                <a:ea typeface="+mn-lt"/>
                <a:cs typeface="+mn-lt"/>
              </a:rPr>
              <a:t> </a:t>
            </a:r>
            <a:r>
              <a:rPr lang="fr-FR" sz="2000" dirty="0" err="1">
                <a:ea typeface="+mn-lt"/>
                <a:cs typeface="+mn-lt"/>
              </a:rPr>
              <a:t>sample</a:t>
            </a:r>
            <a:r>
              <a:rPr lang="fr-FR" sz="2000" dirty="0">
                <a:ea typeface="+mn-lt"/>
                <a:cs typeface="+mn-lt"/>
              </a:rPr>
              <a:t> t test and Mann-Whitney test.</a:t>
            </a:r>
            <a:endParaRPr lang="fr-F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3812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DB0538-3E55-D595-7AEE-F0CD3C1E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err="1">
                <a:latin typeface="Arial"/>
                <a:cs typeface="Arial"/>
              </a:rPr>
              <a:t>Results</a:t>
            </a:r>
            <a:r>
              <a:rPr lang="fr-FR" u="sng" dirty="0">
                <a:latin typeface="Arial"/>
                <a:cs typeface="Arial"/>
              </a:rPr>
              <a:t>:</a:t>
            </a:r>
            <a:r>
              <a:rPr lang="fr-FR" dirty="0">
                <a:latin typeface="Arial"/>
                <a:cs typeface="Arial"/>
              </a:rPr>
              <a:t> 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707CB6-2A52-3BEB-2AC9-D5A633979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33" y="1450877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fr-FR" dirty="0">
              <a:solidFill>
                <a:schemeClr val="accent6">
                  <a:lumMod val="75000"/>
                </a:schemeClr>
              </a:solidFill>
              <a:cs typeface="Calibri"/>
            </a:endParaRPr>
          </a:p>
          <a:p>
            <a:r>
              <a:rPr lang="fr-FR" sz="2400" dirty="0">
                <a:ea typeface="+mn-lt"/>
                <a:cs typeface="+mn-lt"/>
              </a:rPr>
              <a:t>The </a:t>
            </a:r>
            <a:r>
              <a:rPr lang="fr-FR" sz="2400" dirty="0" err="1">
                <a:ea typeface="+mn-lt"/>
                <a:cs typeface="+mn-lt"/>
              </a:rPr>
              <a:t>study</a:t>
            </a:r>
            <a:r>
              <a:rPr lang="fr-FR" sz="2400" dirty="0">
                <a:ea typeface="+mn-lt"/>
                <a:cs typeface="+mn-lt"/>
              </a:rPr>
              <a:t> </a:t>
            </a:r>
            <a:r>
              <a:rPr lang="fr-FR" sz="2400" dirty="0" err="1">
                <a:ea typeface="+mn-lt"/>
                <a:cs typeface="+mn-lt"/>
              </a:rPr>
              <a:t>was</a:t>
            </a:r>
            <a:r>
              <a:rPr lang="fr-FR" sz="2400" dirty="0">
                <a:ea typeface="+mn-lt"/>
                <a:cs typeface="+mn-lt"/>
              </a:rPr>
              <a:t> </a:t>
            </a:r>
            <a:r>
              <a:rPr lang="fr-FR" sz="2400" dirty="0" err="1">
                <a:ea typeface="+mn-lt"/>
                <a:cs typeface="+mn-lt"/>
              </a:rPr>
              <a:t>interrupted</a:t>
            </a:r>
            <a:r>
              <a:rPr lang="fr-FR" sz="2400" dirty="0">
                <a:ea typeface="+mn-lt"/>
                <a:cs typeface="+mn-lt"/>
              </a:rPr>
              <a:t> </a:t>
            </a:r>
            <a:r>
              <a:rPr lang="fr-FR" sz="2400" dirty="0" err="1">
                <a:ea typeface="+mn-lt"/>
                <a:cs typeface="+mn-lt"/>
              </a:rPr>
              <a:t>yearly</a:t>
            </a:r>
            <a:r>
              <a:rPr lang="fr-FR" sz="2400" dirty="0">
                <a:ea typeface="+mn-lt"/>
                <a:cs typeface="+mn-lt"/>
              </a:rPr>
              <a:t> due to the Covid </a:t>
            </a:r>
            <a:r>
              <a:rPr lang="fr-FR" sz="2400" dirty="0" err="1">
                <a:ea typeface="+mn-lt"/>
                <a:cs typeface="+mn-lt"/>
              </a:rPr>
              <a:t>Pandemic</a:t>
            </a:r>
            <a:r>
              <a:rPr lang="fr-FR" sz="2400" dirty="0">
                <a:ea typeface="+mn-lt"/>
                <a:cs typeface="+mn-lt"/>
              </a:rPr>
              <a:t>. </a:t>
            </a:r>
          </a:p>
          <a:p>
            <a:r>
              <a:rPr lang="fr-FR" sz="2400" dirty="0">
                <a:ea typeface="+mn-lt"/>
                <a:cs typeface="+mn-lt"/>
              </a:rPr>
              <a:t>No </a:t>
            </a:r>
            <a:r>
              <a:rPr lang="fr-FR" sz="2400" dirty="0" err="1">
                <a:ea typeface="+mn-lt"/>
                <a:cs typeface="+mn-lt"/>
              </a:rPr>
              <a:t>statistical</a:t>
            </a:r>
            <a:r>
              <a:rPr lang="fr-FR" sz="2400" dirty="0">
                <a:ea typeface="+mn-lt"/>
                <a:cs typeface="+mn-lt"/>
              </a:rPr>
              <a:t> </a:t>
            </a:r>
            <a:r>
              <a:rPr lang="fr-FR" sz="2400" dirty="0" err="1">
                <a:ea typeface="+mn-lt"/>
                <a:cs typeface="+mn-lt"/>
              </a:rPr>
              <a:t>differences</a:t>
            </a:r>
            <a:r>
              <a:rPr lang="fr-FR" sz="2400" dirty="0">
                <a:ea typeface="+mn-lt"/>
                <a:cs typeface="+mn-lt"/>
              </a:rPr>
              <a:t> </a:t>
            </a:r>
            <a:r>
              <a:rPr lang="fr-FR" sz="2400" dirty="0" err="1">
                <a:ea typeface="+mn-lt"/>
                <a:cs typeface="+mn-lt"/>
              </a:rPr>
              <a:t>were</a:t>
            </a:r>
            <a:r>
              <a:rPr lang="fr-FR" sz="2400" dirty="0">
                <a:ea typeface="+mn-lt"/>
                <a:cs typeface="+mn-lt"/>
              </a:rPr>
              <a:t> </a:t>
            </a:r>
            <a:r>
              <a:rPr lang="fr-FR" sz="2400" dirty="0" err="1">
                <a:ea typeface="+mn-lt"/>
                <a:cs typeface="+mn-lt"/>
              </a:rPr>
              <a:t>observed</a:t>
            </a:r>
            <a:r>
              <a:rPr lang="fr-FR" sz="2400" dirty="0">
                <a:ea typeface="+mn-lt"/>
                <a:cs typeface="+mn-lt"/>
              </a:rPr>
              <a:t> </a:t>
            </a:r>
            <a:r>
              <a:rPr lang="fr-FR" sz="2400" dirty="0" err="1">
                <a:ea typeface="+mn-lt"/>
                <a:cs typeface="+mn-lt"/>
              </a:rPr>
              <a:t>between</a:t>
            </a:r>
            <a:r>
              <a:rPr lang="fr-FR" sz="2400" dirty="0">
                <a:ea typeface="+mn-lt"/>
                <a:cs typeface="+mn-lt"/>
              </a:rPr>
              <a:t> groups, </a:t>
            </a:r>
            <a:r>
              <a:rPr lang="fr-FR" sz="2400" dirty="0" err="1">
                <a:ea typeface="+mn-lt"/>
                <a:cs typeface="+mn-lt"/>
              </a:rPr>
              <a:t>except</a:t>
            </a:r>
            <a:r>
              <a:rPr lang="fr-FR" sz="2400" dirty="0">
                <a:ea typeface="+mn-lt"/>
                <a:cs typeface="+mn-lt"/>
              </a:rPr>
              <a:t> a </a:t>
            </a:r>
            <a:r>
              <a:rPr lang="fr-FR" sz="2400" dirty="0" err="1">
                <a:ea typeface="+mn-lt"/>
                <a:cs typeface="+mn-lt"/>
              </a:rPr>
              <a:t>moderate</a:t>
            </a:r>
            <a:r>
              <a:rPr lang="fr-FR" sz="2400" dirty="0">
                <a:ea typeface="+mn-lt"/>
                <a:cs typeface="+mn-lt"/>
              </a:rPr>
              <a:t> </a:t>
            </a:r>
            <a:r>
              <a:rPr lang="fr-FR" sz="2400" dirty="0" err="1">
                <a:ea typeface="+mn-lt"/>
                <a:cs typeface="+mn-lt"/>
              </a:rPr>
              <a:t>improvement</a:t>
            </a:r>
            <a:r>
              <a:rPr lang="fr-FR" sz="2400" dirty="0">
                <a:ea typeface="+mn-lt"/>
                <a:cs typeface="+mn-lt"/>
              </a:rPr>
              <a:t> in </a:t>
            </a:r>
            <a:r>
              <a:rPr lang="fr-FR" sz="2400" dirty="0" err="1">
                <a:ea typeface="+mn-lt"/>
                <a:cs typeface="+mn-lt"/>
              </a:rPr>
              <a:t>desire</a:t>
            </a:r>
            <a:r>
              <a:rPr lang="fr-FR" sz="2400" dirty="0">
                <a:ea typeface="+mn-lt"/>
                <a:cs typeface="+mn-lt"/>
              </a:rPr>
              <a:t> </a:t>
            </a:r>
            <a:r>
              <a:rPr lang="fr-FR" sz="2400" dirty="0" err="1">
                <a:ea typeface="+mn-lt"/>
                <a:cs typeface="+mn-lt"/>
              </a:rPr>
              <a:t>among</a:t>
            </a:r>
            <a:r>
              <a:rPr lang="fr-FR" sz="2400" dirty="0">
                <a:ea typeface="+mn-lt"/>
                <a:cs typeface="+mn-lt"/>
              </a:rPr>
              <a:t> patients </a:t>
            </a:r>
            <a:r>
              <a:rPr lang="fr-FR" sz="2400" dirty="0" err="1">
                <a:ea typeface="+mn-lt"/>
                <a:cs typeface="+mn-lt"/>
              </a:rPr>
              <a:t>treated</a:t>
            </a:r>
            <a:r>
              <a:rPr lang="fr-FR" sz="2400" dirty="0">
                <a:ea typeface="+mn-lt"/>
                <a:cs typeface="+mn-lt"/>
              </a:rPr>
              <a:t> by DQRF versus </a:t>
            </a:r>
            <a:r>
              <a:rPr lang="fr-FR" sz="2400" dirty="0" err="1">
                <a:ea typeface="+mn-lt"/>
                <a:cs typeface="+mn-lt"/>
              </a:rPr>
              <a:t>cream</a:t>
            </a:r>
            <a:r>
              <a:rPr lang="fr-FR" sz="2400" dirty="0">
                <a:ea typeface="+mn-lt"/>
                <a:cs typeface="+mn-lt"/>
              </a:rPr>
              <a:t> (</a:t>
            </a:r>
            <a:r>
              <a:rPr lang="fr-FR" sz="2400" dirty="0" err="1">
                <a:ea typeface="+mn-lt"/>
                <a:cs typeface="+mn-lt"/>
              </a:rPr>
              <a:t>median</a:t>
            </a:r>
            <a:r>
              <a:rPr lang="fr-FR" sz="2400" dirty="0">
                <a:ea typeface="+mn-lt"/>
                <a:cs typeface="+mn-lt"/>
              </a:rPr>
              <a:t> </a:t>
            </a:r>
            <a:r>
              <a:rPr lang="fr-FR" sz="2400" dirty="0" err="1">
                <a:ea typeface="+mn-lt"/>
                <a:cs typeface="+mn-lt"/>
              </a:rPr>
              <a:t>difference</a:t>
            </a:r>
            <a:r>
              <a:rPr lang="fr-FR" sz="2400" dirty="0">
                <a:ea typeface="+mn-lt"/>
                <a:cs typeface="+mn-lt"/>
              </a:rPr>
              <a:t> &amp; IQR =1 &amp; IQR 0 to 2 vs 0 &amp; IQR -1 to 1; p=0. 013).</a:t>
            </a:r>
            <a:endParaRPr lang="fr-FR" sz="2400">
              <a:cs typeface="Calibri"/>
            </a:endParaRPr>
          </a:p>
          <a:p>
            <a:r>
              <a:rPr lang="fr-FR" sz="2400" dirty="0" err="1">
                <a:ea typeface="+mn-lt"/>
                <a:cs typeface="+mn-lt"/>
              </a:rPr>
              <a:t>Among</a:t>
            </a:r>
            <a:r>
              <a:rPr lang="fr-FR" sz="2400" dirty="0">
                <a:ea typeface="+mn-lt"/>
                <a:cs typeface="+mn-lt"/>
              </a:rPr>
              <a:t> </a:t>
            </a:r>
            <a:r>
              <a:rPr lang="fr-FR" sz="2400" dirty="0" err="1">
                <a:ea typeface="+mn-lt"/>
                <a:cs typeface="+mn-lt"/>
              </a:rPr>
              <a:t>breast</a:t>
            </a:r>
            <a:r>
              <a:rPr lang="fr-FR" sz="2400" dirty="0">
                <a:ea typeface="+mn-lt"/>
                <a:cs typeface="+mn-lt"/>
              </a:rPr>
              <a:t> cancer </a:t>
            </a:r>
            <a:r>
              <a:rPr lang="fr-FR" sz="2400" dirty="0" err="1">
                <a:ea typeface="+mn-lt"/>
                <a:cs typeface="+mn-lt"/>
              </a:rPr>
              <a:t>survivors</a:t>
            </a:r>
            <a:r>
              <a:rPr lang="fr-FR" sz="2400" dirty="0">
                <a:ea typeface="+mn-lt"/>
                <a:cs typeface="+mn-lt"/>
              </a:rPr>
              <a:t> (n=20), an </a:t>
            </a:r>
            <a:r>
              <a:rPr lang="fr-FR" sz="2400" dirty="0" err="1">
                <a:ea typeface="+mn-lt"/>
                <a:cs typeface="+mn-lt"/>
              </a:rPr>
              <a:t>improvement</a:t>
            </a:r>
            <a:r>
              <a:rPr lang="fr-FR" sz="2400" dirty="0">
                <a:ea typeface="+mn-lt"/>
                <a:cs typeface="+mn-lt"/>
              </a:rPr>
              <a:t> </a:t>
            </a:r>
            <a:r>
              <a:rPr lang="fr-FR" sz="2400" dirty="0" err="1">
                <a:ea typeface="+mn-lt"/>
                <a:cs typeface="+mn-lt"/>
              </a:rPr>
              <a:t>was</a:t>
            </a:r>
            <a:r>
              <a:rPr lang="fr-FR" sz="2400" dirty="0">
                <a:ea typeface="+mn-lt"/>
                <a:cs typeface="+mn-lt"/>
              </a:rPr>
              <a:t> </a:t>
            </a:r>
            <a:r>
              <a:rPr lang="fr-FR" sz="2400" dirty="0" err="1">
                <a:ea typeface="+mn-lt"/>
                <a:cs typeface="+mn-lt"/>
              </a:rPr>
              <a:t>observed</a:t>
            </a:r>
            <a:r>
              <a:rPr lang="fr-FR" sz="2400" dirty="0">
                <a:ea typeface="+mn-lt"/>
                <a:cs typeface="+mn-lt"/>
              </a:rPr>
              <a:t> in </a:t>
            </a:r>
            <a:r>
              <a:rPr lang="fr-FR" sz="2400" dirty="0" err="1">
                <a:ea typeface="+mn-lt"/>
                <a:cs typeface="+mn-lt"/>
              </a:rPr>
              <a:t>desire</a:t>
            </a:r>
            <a:r>
              <a:rPr lang="fr-FR" sz="2400" dirty="0">
                <a:ea typeface="+mn-lt"/>
                <a:cs typeface="+mn-lt"/>
              </a:rPr>
              <a:t> ( 1.5 IQR 0.75 to 4.5 vs 0 IQR -1 to 1; p=0. 01), excitation (4 IQR 0.75 to 8 vs 0 IQR -3 to 0; p=0. 006), </a:t>
            </a:r>
            <a:r>
              <a:rPr lang="fr-FR" sz="2400" dirty="0" err="1">
                <a:ea typeface="+mn-lt"/>
                <a:cs typeface="+mn-lt"/>
              </a:rPr>
              <a:t>orgasm</a:t>
            </a:r>
            <a:r>
              <a:rPr lang="fr-FR" sz="2400" dirty="0">
                <a:ea typeface="+mn-lt"/>
                <a:cs typeface="+mn-lt"/>
              </a:rPr>
              <a:t> (2.5 IQR 0 to 5.75 vs 0 IQR -2 to 0; p=0. 013) and satisfaction (1.5 IQR 0.75 to 4 vs -1 IQR -2 to 0; p=0. 02).</a:t>
            </a:r>
            <a:endParaRPr lang="fr-F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9700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DB0538-3E55-D595-7AEE-F0CD3C1E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latin typeface="Arial"/>
                <a:cs typeface="Arial"/>
              </a:rPr>
              <a:t>Discussion and conclusion: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707CB6-2A52-3BEB-2AC9-D5A633979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>
                <a:ea typeface="+mn-lt"/>
                <a:cs typeface="+mn-lt"/>
              </a:rPr>
              <a:t>We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failed</a:t>
            </a:r>
            <a:r>
              <a:rPr lang="fr-FR" dirty="0">
                <a:ea typeface="+mn-lt"/>
                <a:cs typeface="+mn-lt"/>
              </a:rPr>
              <a:t> to observe </a:t>
            </a:r>
            <a:r>
              <a:rPr lang="fr-FR" dirty="0" err="1">
                <a:ea typeface="+mn-lt"/>
                <a:cs typeface="+mn-lt"/>
              </a:rPr>
              <a:t>overall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differences</a:t>
            </a:r>
            <a:r>
              <a:rPr lang="fr-FR" dirty="0">
                <a:ea typeface="+mn-lt"/>
                <a:cs typeface="+mn-lt"/>
              </a:rPr>
              <a:t> in patient </a:t>
            </a:r>
            <a:r>
              <a:rPr lang="fr-FR" dirty="0" err="1">
                <a:ea typeface="+mn-lt"/>
                <a:cs typeface="+mn-lt"/>
              </a:rPr>
              <a:t>improvements</a:t>
            </a:r>
            <a:r>
              <a:rPr lang="fr-FR" dirty="0">
                <a:ea typeface="+mn-lt"/>
                <a:cs typeface="+mn-lt"/>
              </a:rPr>
              <a:t>, but </a:t>
            </a:r>
            <a:r>
              <a:rPr lang="fr-FR" dirty="0" err="1">
                <a:ea typeface="+mn-lt"/>
                <a:cs typeface="+mn-lt"/>
              </a:rPr>
              <a:t>observed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modest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improvements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among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breast</a:t>
            </a:r>
            <a:r>
              <a:rPr lang="fr-FR" dirty="0">
                <a:ea typeface="+mn-lt"/>
                <a:cs typeface="+mn-lt"/>
              </a:rPr>
              <a:t> cancer patients.</a:t>
            </a:r>
          </a:p>
          <a:p>
            <a:r>
              <a:rPr lang="fr-FR" dirty="0" err="1">
                <a:ea typeface="+mn-lt"/>
                <a:cs typeface="+mn-lt"/>
              </a:rPr>
              <a:t>We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acknowledge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that</a:t>
            </a:r>
            <a:r>
              <a:rPr lang="fr-FR" dirty="0">
                <a:ea typeface="+mn-lt"/>
                <a:cs typeface="+mn-lt"/>
              </a:rPr>
              <a:t> the COVID </a:t>
            </a:r>
            <a:r>
              <a:rPr lang="fr-FR" dirty="0" err="1">
                <a:ea typeface="+mn-lt"/>
                <a:cs typeface="+mn-lt"/>
              </a:rPr>
              <a:t>Pandemic</a:t>
            </a:r>
            <a:r>
              <a:rPr lang="fr-FR" dirty="0">
                <a:ea typeface="+mn-lt"/>
                <a:cs typeface="+mn-lt"/>
              </a:rPr>
              <a:t> and the </a:t>
            </a:r>
            <a:r>
              <a:rPr lang="fr-FR" dirty="0" err="1">
                <a:ea typeface="+mn-lt"/>
                <a:cs typeface="+mn-lt"/>
              </a:rPr>
              <a:t>lack</a:t>
            </a:r>
            <a:r>
              <a:rPr lang="fr-FR" dirty="0">
                <a:ea typeface="+mn-lt"/>
                <a:cs typeface="+mn-lt"/>
              </a:rPr>
              <a:t> of power of </a:t>
            </a:r>
            <a:r>
              <a:rPr lang="fr-FR" dirty="0" err="1">
                <a:ea typeface="+mn-lt"/>
                <a:cs typeface="+mn-lt"/>
              </a:rPr>
              <a:t>our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study</a:t>
            </a:r>
            <a:r>
              <a:rPr lang="fr-FR" dirty="0">
                <a:ea typeface="+mn-lt"/>
                <a:cs typeface="+mn-lt"/>
              </a:rPr>
              <a:t> (</a:t>
            </a:r>
            <a:r>
              <a:rPr lang="fr-FR" dirty="0" err="1">
                <a:ea typeface="+mn-lt"/>
                <a:cs typeface="+mn-lt"/>
              </a:rPr>
              <a:t>we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calculated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that</a:t>
            </a:r>
            <a:r>
              <a:rPr lang="fr-FR" dirty="0">
                <a:ea typeface="+mn-lt"/>
                <a:cs typeface="+mn-lt"/>
              </a:rPr>
              <a:t> 112 patients </a:t>
            </a:r>
            <a:r>
              <a:rPr lang="fr-FR" dirty="0" err="1">
                <a:ea typeface="+mn-lt"/>
                <a:cs typeface="+mn-lt"/>
              </a:rPr>
              <a:t>were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originally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needed</a:t>
            </a:r>
            <a:r>
              <a:rPr lang="fr-FR" dirty="0">
                <a:ea typeface="+mn-lt"/>
                <a:cs typeface="+mn-lt"/>
              </a:rPr>
              <a:t>) </a:t>
            </a:r>
            <a:r>
              <a:rPr lang="fr-FR" dirty="0" err="1">
                <a:ea typeface="+mn-lt"/>
                <a:cs typeface="+mn-lt"/>
              </a:rPr>
              <a:t>may</a:t>
            </a:r>
            <a:r>
              <a:rPr lang="fr-FR" dirty="0">
                <a:ea typeface="+mn-lt"/>
                <a:cs typeface="+mn-lt"/>
              </a:rPr>
              <a:t> have </a:t>
            </a:r>
            <a:r>
              <a:rPr lang="fr-FR" dirty="0" err="1">
                <a:ea typeface="+mn-lt"/>
                <a:cs typeface="+mn-lt"/>
              </a:rPr>
              <a:t>contributed</a:t>
            </a:r>
            <a:r>
              <a:rPr lang="fr-FR" dirty="0">
                <a:ea typeface="+mn-lt"/>
                <a:cs typeface="+mn-lt"/>
              </a:rPr>
              <a:t> to </a:t>
            </a:r>
            <a:r>
              <a:rPr lang="fr-FR" dirty="0" err="1">
                <a:ea typeface="+mn-lt"/>
                <a:cs typeface="+mn-lt"/>
              </a:rPr>
              <a:t>these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negative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results</a:t>
            </a:r>
            <a:r>
              <a:rPr lang="fr-FR" dirty="0">
                <a:ea typeface="+mn-lt"/>
                <a:cs typeface="+mn-lt"/>
              </a:rPr>
              <a:t>.</a:t>
            </a:r>
            <a:endParaRPr lang="fr-F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12378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">
  <a:themeElements>
    <a:clrScheme name="Custom 2">
      <a:dk1>
        <a:srgbClr val="BF135B"/>
      </a:dk1>
      <a:lt1>
        <a:sysClr val="window" lastClr="FFFFFF"/>
      </a:lt1>
      <a:dk2>
        <a:srgbClr val="BF135B"/>
      </a:dk2>
      <a:lt2>
        <a:srgbClr val="E7E6E6"/>
      </a:lt2>
      <a:accent1>
        <a:srgbClr val="BF135B"/>
      </a:accent1>
      <a:accent2>
        <a:srgbClr val="AEABAB"/>
      </a:accent2>
      <a:accent3>
        <a:srgbClr val="ED7D31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 sf Femoston säljbilder demo final juni 2019sv" id="{31501496-92E4-44D4-93A3-04C78F6CA2C8}" vid="{B4F0511A-2CF2-402D-A139-59FA5F617291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652</Words>
  <Application>Microsoft Office PowerPoint</Application>
  <PresentationFormat>Affichage à l'écran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6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Helvetica</vt:lpstr>
      <vt:lpstr>Times New Roman</vt:lpstr>
      <vt:lpstr>Thème Office</vt:lpstr>
      <vt:lpstr>Conception personnalisée</vt:lpstr>
      <vt:lpstr>13_Office Theme</vt:lpstr>
      <vt:lpstr>1_Custom Design</vt:lpstr>
      <vt:lpstr>Office tema</vt:lpstr>
      <vt:lpstr>Thème Office</vt:lpstr>
      <vt:lpstr>      </vt:lpstr>
      <vt:lpstr>Introduction &amp; Aim </vt:lpstr>
      <vt:lpstr>Material and method (1):</vt:lpstr>
      <vt:lpstr>Material and method (2):</vt:lpstr>
      <vt:lpstr>Results: </vt:lpstr>
      <vt:lpstr>Discussion and conclusion:</vt:lpstr>
    </vt:vector>
  </TitlesOfParts>
  <Company>SPBK24F5J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argyraa</dc:creator>
  <cp:lastModifiedBy>serge Rozenberg</cp:lastModifiedBy>
  <cp:revision>1248</cp:revision>
  <dcterms:created xsi:type="dcterms:W3CDTF">2012-12-17T08:21:38Z</dcterms:created>
  <dcterms:modified xsi:type="dcterms:W3CDTF">2022-11-21T13:45:43Z</dcterms:modified>
</cp:coreProperties>
</file>