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52" r:id="rId3"/>
  </p:sldMasterIdLst>
  <p:notesMasterIdLst>
    <p:notesMasterId r:id="rId62"/>
  </p:notesMasterIdLst>
  <p:sldIdLst>
    <p:sldId id="413" r:id="rId4"/>
    <p:sldId id="428" r:id="rId5"/>
    <p:sldId id="1437" r:id="rId6"/>
    <p:sldId id="1455" r:id="rId7"/>
    <p:sldId id="1428" r:id="rId8"/>
    <p:sldId id="1454" r:id="rId9"/>
    <p:sldId id="1452" r:id="rId10"/>
    <p:sldId id="1451" r:id="rId11"/>
    <p:sldId id="1449" r:id="rId12"/>
    <p:sldId id="1435" r:id="rId13"/>
    <p:sldId id="1433" r:id="rId14"/>
    <p:sldId id="1456" r:id="rId15"/>
    <p:sldId id="1414" r:id="rId16"/>
    <p:sldId id="1460" r:id="rId17"/>
    <p:sldId id="1447" r:id="rId18"/>
    <p:sldId id="1446" r:id="rId19"/>
    <p:sldId id="1445" r:id="rId20"/>
    <p:sldId id="1457" r:id="rId21"/>
    <p:sldId id="1444" r:id="rId22"/>
    <p:sldId id="1440" r:id="rId23"/>
    <p:sldId id="1443" r:id="rId24"/>
    <p:sldId id="1438" r:id="rId25"/>
    <p:sldId id="1439" r:id="rId26"/>
    <p:sldId id="1442" r:id="rId27"/>
    <p:sldId id="1441" r:id="rId28"/>
    <p:sldId id="1356" r:id="rId29"/>
    <p:sldId id="1369" r:id="rId30"/>
    <p:sldId id="1413" r:id="rId31"/>
    <p:sldId id="1412" r:id="rId32"/>
    <p:sldId id="1411" r:id="rId33"/>
    <p:sldId id="1407" r:id="rId34"/>
    <p:sldId id="1402" r:id="rId35"/>
    <p:sldId id="1400" r:id="rId36"/>
    <p:sldId id="1466" r:id="rId37"/>
    <p:sldId id="1398" r:id="rId38"/>
    <p:sldId id="1470" r:id="rId39"/>
    <p:sldId id="1120" r:id="rId40"/>
    <p:sldId id="1464" r:id="rId41"/>
    <p:sldId id="1465" r:id="rId42"/>
    <p:sldId id="1461" r:id="rId43"/>
    <p:sldId id="1463" r:id="rId44"/>
    <p:sldId id="1122" r:id="rId45"/>
    <p:sldId id="1469" r:id="rId46"/>
    <p:sldId id="1123" r:id="rId47"/>
    <p:sldId id="1173" r:id="rId48"/>
    <p:sldId id="1384" r:id="rId49"/>
    <p:sldId id="1381" r:id="rId50"/>
    <p:sldId id="1372" r:id="rId51"/>
    <p:sldId id="1371" r:id="rId52"/>
    <p:sldId id="908" r:id="rId53"/>
    <p:sldId id="325" r:id="rId54"/>
    <p:sldId id="441" r:id="rId55"/>
    <p:sldId id="1353" r:id="rId56"/>
    <p:sldId id="1282" r:id="rId57"/>
    <p:sldId id="1362" r:id="rId58"/>
    <p:sldId id="1176" r:id="rId59"/>
    <p:sldId id="1186" r:id="rId60"/>
    <p:sldId id="1262" r:id="rId61"/>
  </p:sldIdLst>
  <p:sldSz cx="9144000" cy="6858000" type="screen4x3"/>
  <p:notesSz cx="6805613" cy="99393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99"/>
    <a:srgbClr val="E8A42A"/>
    <a:srgbClr val="E38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187A2-B622-4A55-8D18-5CC7062C43E0}" v="3" dt="2022-04-26T15:44:56.854"/>
    <p1510:client id="{21136C94-54E9-A3AA-50B3-D0993A663F85}" v="207" dt="2022-04-29T06:33:58.493"/>
    <p1510:client id="{6930C3D1-062C-7A5B-3E7E-43B0F43D6D12}" v="85" dt="2022-04-29T06:04:11.69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BE"/>
          </a:p>
        </p:txBody>
      </p:sp>
      <p:sp>
        <p:nvSpPr>
          <p:cNvPr id="3" name="Espace réservé de la date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A843CF0-6602-46BB-B29F-52E9DFC53D43}" type="datetimeFigureOut">
              <a:rPr lang="fr-FR"/>
              <a:pPr>
                <a:defRPr/>
              </a:pPr>
              <a:t>14/11/2022</a:t>
            </a:fld>
            <a:endParaRPr lang="fr-BE"/>
          </a:p>
        </p:txBody>
      </p:sp>
      <p:sp>
        <p:nvSpPr>
          <p:cNvPr id="4" name="Espace réservé de l'image des diapositives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BE" noProof="0"/>
          </a:p>
        </p:txBody>
      </p:sp>
      <p:sp>
        <p:nvSpPr>
          <p:cNvPr id="6" name="Espace réservé du pied de page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BE"/>
          </a:p>
        </p:txBody>
      </p:sp>
      <p:sp>
        <p:nvSpPr>
          <p:cNvPr id="7" name="Espace réservé du numéro de diapositive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FF71F9B-11BA-46A0-AE85-36AFF020CE6D}" type="slidenum">
              <a:rPr lang="fr-BE"/>
              <a:pPr>
                <a:defRPr/>
              </a:pPr>
              <a:t>‹N°›</a:t>
            </a:fld>
            <a:endParaRPr lang="fr-BE"/>
          </a:p>
        </p:txBody>
      </p:sp>
    </p:spTree>
    <p:extLst>
      <p:ext uri="{BB962C8B-B14F-4D97-AF65-F5344CB8AC3E}">
        <p14:creationId xmlns:p14="http://schemas.microsoft.com/office/powerpoint/2010/main" val="16771119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fr-FR">
                <a:latin typeface="Arial" panose="020B0604020202020204" pitchFamily="34" charset="0"/>
                <a:ea typeface="msgothic" charset="0"/>
                <a:cs typeface="msgothic" charset="0"/>
              </a:rPr>
              <a:t>Adjusted odds ratios for different types of hormone replacement therapy (HRT) and different doses of oestrogen. Odds ratios are adjusted for current use of conjugated equine oestrogen cream, estradiol pessaries, oral progestogen, progesterone cream or vaginal preparations, past use of HRT, smoking status, alcohol consumption, Townsend deprivation fifth (QResearch only), body mass index, comorbidities, recent events, current and past use of antidepressants, antipsychotics, aspirin, oral contraceptives, tamoxifen, and years of data. Cases are matched to controls by age, general practice, and index date. *P&lt;0.01</a:t>
            </a:r>
          </a:p>
        </p:txBody>
      </p:sp>
    </p:spTree>
    <p:extLst>
      <p:ext uri="{BB962C8B-B14F-4D97-AF65-F5344CB8AC3E}">
        <p14:creationId xmlns:p14="http://schemas.microsoft.com/office/powerpoint/2010/main" val="1144380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23992" y="3324376"/>
            <a:ext cx="7454471" cy="3106461"/>
          </a:xfrm>
        </p:spPr>
        <p:txBody>
          <a:bodyPr/>
          <a:lstStyle/>
          <a:p>
            <a:pPr marL="166886" indent="-166886">
              <a:buFontTx/>
              <a:buChar char="•"/>
              <a:defRPr/>
            </a:pPr>
            <a:r>
              <a:rPr lang="en-US"/>
              <a:t>In Study 2, treatment with DUAVEE significantly increased mean lumbar spine BMD at 12 months, compared with placebo, in women who had been postmenopausal for less than 5 years.</a:t>
            </a:r>
          </a:p>
          <a:p>
            <a:pPr marL="167116" indent="-167116">
              <a:buFont typeface="Arial" panose="020B0604020202020204" pitchFamily="34" charset="0"/>
              <a:buChar char="•"/>
              <a:defRPr/>
            </a:pPr>
            <a:r>
              <a:rPr lang="en-US" altLang="en-US"/>
              <a:t>The mean percent change from baseline for lumbar spine BMD was a 0.24% increase for DUAVEE and a 1.28% decrease for placebo at 12 months. This resulted in a statistically significant treatment difference from placebo of 1.51%.</a:t>
            </a:r>
            <a:endParaRPr lang="en-US"/>
          </a:p>
          <a:p>
            <a:pPr marL="166886" indent="-166886">
              <a:buFontTx/>
              <a:buChar char="•"/>
              <a:defRPr/>
            </a:pPr>
            <a:r>
              <a:rPr lang="en-US"/>
              <a:t>DUAVEE also significantly increased mean total hip BMD at 12 months, compared with placebo.</a:t>
            </a:r>
          </a:p>
          <a:p>
            <a:pPr marL="167116" indent="-167116">
              <a:buFont typeface="Arial" panose="020B0604020202020204" pitchFamily="34" charset="0"/>
              <a:buChar char="•"/>
              <a:defRPr/>
            </a:pPr>
            <a:r>
              <a:rPr lang="en-US" altLang="en-US"/>
              <a:t>The mean percent change from baseline for total hip BMD was a 0.50% increase for DUAVEE and a 0.72% decrease for placebo at 12 months. This resulted in a statistically significant treatment difference from placebo of 1.21%.</a:t>
            </a:r>
          </a:p>
          <a:p>
            <a:pPr marL="166886" indent="-166886">
              <a:buFontTx/>
              <a:buChar char="•"/>
              <a:defRPr/>
            </a:pPr>
            <a:r>
              <a:rPr lang="en-US" altLang="en-US"/>
              <a:t>In summary, based on the two studies we have just reviewed, treatment with DUAVEE demonstrated significant increases in lumbar spine and total hip BMD vs placebo in postmenopausal women.</a:t>
            </a:r>
          </a:p>
          <a:p>
            <a:pPr>
              <a:defRPr/>
            </a:pPr>
            <a:endParaRPr lang="en-US"/>
          </a:p>
          <a:p>
            <a:pPr>
              <a:defRPr/>
            </a:pPr>
            <a:r>
              <a:rPr lang="en-US" altLang="en-US"/>
              <a:t>Reference</a:t>
            </a:r>
          </a:p>
          <a:p>
            <a:pPr>
              <a:defRPr/>
            </a:pPr>
            <a:r>
              <a:rPr lang="en-US" altLang="en-US"/>
              <a:t>Data on file. CSR-81040. Protocol 3115A1-3307. Pfizer Inc; New York, NY. </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Gothic" pitchFamily="49" charset="-128"/>
              </a:defRPr>
            </a:lvl1pPr>
            <a:lvl2pPr marL="746712" indent="-286138">
              <a:defRPr>
                <a:solidFill>
                  <a:schemeClr val="tx1"/>
                </a:solidFill>
                <a:latin typeface="Calibri" pitchFamily="34" charset="0"/>
                <a:ea typeface="MS Gothic" pitchFamily="49" charset="-128"/>
              </a:defRPr>
            </a:lvl2pPr>
            <a:lvl3pPr marL="1149141" indent="-227992">
              <a:defRPr>
                <a:solidFill>
                  <a:schemeClr val="tx1"/>
                </a:solidFill>
                <a:latin typeface="Calibri" pitchFamily="34" charset="0"/>
                <a:ea typeface="MS Gothic" pitchFamily="49" charset="-128"/>
              </a:defRPr>
            </a:lvl3pPr>
            <a:lvl4pPr marL="1609714" indent="-227992">
              <a:defRPr>
                <a:solidFill>
                  <a:schemeClr val="tx1"/>
                </a:solidFill>
                <a:latin typeface="Calibri" pitchFamily="34" charset="0"/>
                <a:ea typeface="MS Gothic" pitchFamily="49" charset="-128"/>
              </a:defRPr>
            </a:lvl4pPr>
            <a:lvl5pPr marL="2070289" indent="-227992">
              <a:defRPr>
                <a:solidFill>
                  <a:schemeClr val="tx1"/>
                </a:solidFill>
                <a:latin typeface="Calibri" pitchFamily="34" charset="0"/>
                <a:ea typeface="MS Gothic" pitchFamily="49" charset="-128"/>
              </a:defRPr>
            </a:lvl5pPr>
            <a:lvl6pPr marL="2510972" indent="-227992" eaLnBrk="0" fontAlgn="base" hangingPunct="0">
              <a:spcBef>
                <a:spcPct val="0"/>
              </a:spcBef>
              <a:spcAft>
                <a:spcPct val="0"/>
              </a:spcAft>
              <a:defRPr>
                <a:solidFill>
                  <a:schemeClr val="tx1"/>
                </a:solidFill>
                <a:latin typeface="Calibri" pitchFamily="34" charset="0"/>
                <a:ea typeface="MS Gothic" pitchFamily="49" charset="-128"/>
              </a:defRPr>
            </a:lvl6pPr>
            <a:lvl7pPr marL="2951654" indent="-227992" eaLnBrk="0" fontAlgn="base" hangingPunct="0">
              <a:spcBef>
                <a:spcPct val="0"/>
              </a:spcBef>
              <a:spcAft>
                <a:spcPct val="0"/>
              </a:spcAft>
              <a:defRPr>
                <a:solidFill>
                  <a:schemeClr val="tx1"/>
                </a:solidFill>
                <a:latin typeface="Calibri" pitchFamily="34" charset="0"/>
                <a:ea typeface="MS Gothic" pitchFamily="49" charset="-128"/>
              </a:defRPr>
            </a:lvl7pPr>
            <a:lvl8pPr marL="3392337" indent="-227992" eaLnBrk="0" fontAlgn="base" hangingPunct="0">
              <a:spcBef>
                <a:spcPct val="0"/>
              </a:spcBef>
              <a:spcAft>
                <a:spcPct val="0"/>
              </a:spcAft>
              <a:defRPr>
                <a:solidFill>
                  <a:schemeClr val="tx1"/>
                </a:solidFill>
                <a:latin typeface="Calibri" pitchFamily="34" charset="0"/>
                <a:ea typeface="MS Gothic" pitchFamily="49" charset="-128"/>
              </a:defRPr>
            </a:lvl8pPr>
            <a:lvl9pPr marL="3833018" indent="-227992" eaLnBrk="0" fontAlgn="base" hangingPunct="0">
              <a:spcBef>
                <a:spcPct val="0"/>
              </a:spcBef>
              <a:spcAft>
                <a:spcPct val="0"/>
              </a:spcAft>
              <a:defRPr>
                <a:solidFill>
                  <a:schemeClr val="tx1"/>
                </a:solidFill>
                <a:latin typeface="Calibri" pitchFamily="34" charset="0"/>
                <a:ea typeface="MS Gothic" pitchFamily="49" charset="-128"/>
              </a:defRPr>
            </a:lvl9pPr>
          </a:lstStyle>
          <a:p>
            <a:fld id="{171AB7A2-4E42-4D2C-BB5A-B8E81621BAD6}" type="slidenum">
              <a:rPr lang="en-US" altLang="en-US" smtClean="0"/>
              <a:pPr/>
              <a:t>47</a:t>
            </a:fld>
            <a:endParaRPr lang="en-US" altLang="en-US"/>
          </a:p>
        </p:txBody>
      </p:sp>
    </p:spTree>
    <p:extLst>
      <p:ext uri="{BB962C8B-B14F-4D97-AF65-F5344CB8AC3E}">
        <p14:creationId xmlns:p14="http://schemas.microsoft.com/office/powerpoint/2010/main" val="199389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anchor="b"/>
          <a:lstStyle/>
          <a:p>
            <a:pPr algn="r"/>
            <a:fld id="{73E31ED4-3730-4A10-91BE-C71763C31D92}" type="slidenum">
              <a:rPr lang="en-GB" sz="1200">
                <a:latin typeface="Times New Roman" pitchFamily="18" charset="0"/>
              </a:rPr>
              <a:pPr algn="r"/>
              <a:t>49</a:t>
            </a:fld>
            <a:endParaRPr lang="en-GB" sz="1200">
              <a:latin typeface="Times New Roman" pitchFamily="18" charset="0"/>
            </a:endParaRPr>
          </a:p>
        </p:txBody>
      </p:sp>
      <p:sp>
        <p:nvSpPr>
          <p:cNvPr id="295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59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41623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D3F2A-912B-4CBA-8EEE-7ABF544B8CBF}" type="slidenum">
              <a:rPr lang="fr-FR"/>
              <a:pPr/>
              <a:t>50</a:t>
            </a:fld>
            <a:endParaRPr lang="fr-FR"/>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67340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4653216-6DFA-467A-B43D-BCF5DCADA49C}" type="slidenum">
              <a:rPr lang="nl-BE" smtClean="0"/>
              <a:t>52</a:t>
            </a:fld>
            <a:endParaRPr lang="nl-BE"/>
          </a:p>
        </p:txBody>
      </p:sp>
    </p:spTree>
    <p:extLst>
      <p:ext uri="{BB962C8B-B14F-4D97-AF65-F5344CB8AC3E}">
        <p14:creationId xmlns:p14="http://schemas.microsoft.com/office/powerpoint/2010/main" val="63502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55062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a:p>
        </p:txBody>
      </p:sp>
      <p:sp>
        <p:nvSpPr>
          <p:cNvPr id="4" name="Espace réservé du numéro de diapositive 3"/>
          <p:cNvSpPr>
            <a:spLocks noGrp="1"/>
          </p:cNvSpPr>
          <p:nvPr>
            <p:ph type="sldNum" sz="quarter" idx="10"/>
          </p:nvPr>
        </p:nvSpPr>
        <p:spPr/>
        <p:txBody>
          <a:bodyPr/>
          <a:lstStyle/>
          <a:p>
            <a:fld id="{9A2BDC3A-AA48-49FA-B7BE-7EBBCBDFB921}" type="slidenum">
              <a:rPr lang="fr-BE" smtClean="0"/>
              <a:t>56</a:t>
            </a:fld>
            <a:endParaRPr lang="fr-BE"/>
          </a:p>
        </p:txBody>
      </p:sp>
    </p:spTree>
    <p:extLst>
      <p:ext uri="{BB962C8B-B14F-4D97-AF65-F5344CB8AC3E}">
        <p14:creationId xmlns:p14="http://schemas.microsoft.com/office/powerpoint/2010/main" val="4031222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014413" y="887413"/>
            <a:ext cx="4829175" cy="3622675"/>
          </a:xfrm>
          <a:solidFill>
            <a:srgbClr val="FFFFFF"/>
          </a:solidFill>
          <a:ln/>
        </p:spPr>
      </p:sp>
      <p:sp>
        <p:nvSpPr>
          <p:cNvPr id="38915" name="Rectangle 3"/>
          <p:cNvSpPr>
            <a:spLocks noGrp="1" noChangeArrowheads="1"/>
          </p:cNvSpPr>
          <p:nvPr>
            <p:ph type="body" idx="1"/>
          </p:nvPr>
        </p:nvSpPr>
        <p:spPr>
          <a:solidFill>
            <a:srgbClr val="FFFFFF"/>
          </a:solidFill>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fr-FR" altLang="fr-FR">
              <a:latin typeface="Arial" panose="020B0604020202020204" pitchFamily="34" charset="0"/>
            </a:endParaRPr>
          </a:p>
        </p:txBody>
      </p:sp>
    </p:spTree>
    <p:extLst>
      <p:ext uri="{BB962C8B-B14F-4D97-AF65-F5344CB8AC3E}">
        <p14:creationId xmlns:p14="http://schemas.microsoft.com/office/powerpoint/2010/main" val="374037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anchor="b"/>
          <a:lstStyle/>
          <a:p>
            <a:pPr algn="r"/>
            <a:fld id="{73E31ED4-3730-4A10-91BE-C71763C31D92}" type="slidenum">
              <a:rPr lang="en-GB" sz="1200">
                <a:latin typeface="Times New Roman" pitchFamily="18" charset="0"/>
              </a:rPr>
              <a:pPr algn="r"/>
              <a:t>58</a:t>
            </a:fld>
            <a:endParaRPr lang="en-GB" sz="1200">
              <a:latin typeface="Times New Roman" pitchFamily="18" charset="0"/>
            </a:endParaRPr>
          </a:p>
        </p:txBody>
      </p:sp>
      <p:sp>
        <p:nvSpPr>
          <p:cNvPr id="295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59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48426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fr-FR">
                <a:latin typeface="Arial" panose="020B0604020202020204" pitchFamily="34" charset="0"/>
                <a:ea typeface="msgothic" charset="0"/>
                <a:cs typeface="msgothic" charset="0"/>
              </a:rPr>
              <a:t>Adjusted odds ratios for different types of hormone replacement therapy (HRT) and different doses of oestrogen. Odds ratios are adjusted for current use of conjugated equine oestrogen cream, estradiol pessaries, oral progestogen, progesterone cream or vaginal preparations, past use of HRT, smoking status, alcohol consumption, Townsend deprivation fifth (QResearch only), body mass index, comorbidities, recent events, current and past use of antidepressants, antipsychotics, aspirin, oral contraceptives, tamoxifen, and years of data. Cases are matched to controls by age, general practice, and index date. *P&lt;0.01</a:t>
            </a:r>
          </a:p>
        </p:txBody>
      </p:sp>
    </p:spTree>
    <p:extLst>
      <p:ext uri="{BB962C8B-B14F-4D97-AF65-F5344CB8AC3E}">
        <p14:creationId xmlns:p14="http://schemas.microsoft.com/office/powerpoint/2010/main" val="149538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a:ea typeface="Arial"/>
              </a:rPr>
              <a:t>Figure 1. </a:t>
            </a:r>
            <a:r>
              <a:rPr lang="en-US" altLang="en-US">
                <a:latin typeface="Arial"/>
                <a:ea typeface="Arial"/>
              </a:rPr>
              <a:t>Kaplan-Meier curves for hip fractures.
</a:t>
            </a:r>
          </a:p>
          <a:p>
            <a:pPr marL="0" lvl="0" indent="0"/>
            <a:r>
              <a:rPr lang="en-US" altLang="en-US">
                <a:latin typeface="Arial"/>
                <a:ea typeface="Arial"/>
              </a:rPr>
              <a:t>Unless provided in the caption above, the following copyright applies to the content of this slide: Copyright © 2017 by the Endocrine Society</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marL="0" lvl="0" indent="0" algn="r" eaLnBrk="1" hangingPunct="1"/>
            <a:fld id="{8C00750C-2112-4ADE-A688-2DC94D0F1A6F}" type="slidenum">
              <a:rPr lang="en-US" altLang="en-US" sz="1200"/>
              <a:t>24</a:t>
            </a:fld>
            <a:endParaRPr lang="en-US" altLang="en-US" sz="1200"/>
          </a:p>
        </p:txBody>
      </p:sp>
    </p:spTree>
    <p:extLst>
      <p:ext uri="{BB962C8B-B14F-4D97-AF65-F5344CB8AC3E}">
        <p14:creationId xmlns:p14="http://schemas.microsoft.com/office/powerpoint/2010/main" val="69367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a:ea typeface="Arial"/>
              </a:rPr>
              <a:t>Figure 2. </a:t>
            </a:r>
            <a:r>
              <a:rPr lang="en-US" altLang="en-US">
                <a:latin typeface="Arial"/>
                <a:ea typeface="Arial"/>
              </a:rPr>
              <a:t>Kaplan-Meier curves for total fractures.
</a:t>
            </a:r>
          </a:p>
          <a:p>
            <a:pPr marL="0" lvl="0" indent="0"/>
            <a:r>
              <a:rPr lang="en-US" altLang="en-US">
                <a:latin typeface="Arial"/>
                <a:ea typeface="Arial"/>
              </a:rPr>
              <a:t>Unless provided in the caption above, the following copyright applies to the content of this slide: Copyright © 2017 by the Endocrine Society</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marL="0" lvl="0" indent="0" algn="r" eaLnBrk="1" hangingPunct="1"/>
            <a:fld id="{C2545792-0EFF-45C3-8ED0-89E474E6A1D2}" type="slidenum">
              <a:rPr lang="en-US" altLang="en-US" sz="1200"/>
              <a:t>25</a:t>
            </a:fld>
            <a:endParaRPr lang="en-US" altLang="en-US" sz="1200"/>
          </a:p>
        </p:txBody>
      </p:sp>
    </p:spTree>
    <p:extLst>
      <p:ext uri="{BB962C8B-B14F-4D97-AF65-F5344CB8AC3E}">
        <p14:creationId xmlns:p14="http://schemas.microsoft.com/office/powerpoint/2010/main" val="180893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fr-FR">
                <a:latin typeface="Arial" panose="020B0604020202020204" pitchFamily="34" charset="0"/>
                <a:ea typeface="msgothic" charset="0"/>
                <a:cs typeface="msgothic" charset="0"/>
              </a:rPr>
              <a:t>Adjusted odds ratios for different types of hormone replacement therapy (HRT) and different doses of oestrogen. Odds ratios are adjusted for current use of conjugated equine oestrogen cream, estradiol pessaries, oral progestogen, progesterone cream or vaginal preparations, past use of HRT, smoking status, alcohol consumption, Townsend deprivation fifth (QResearch only), body mass index, comorbidities, recent events, current and past use of antidepressants, antipsychotics, aspirin, oral contraceptives, tamoxifen, and years of data. Cases are matched to controls by age, general practice, and index date. *P&lt;0.01</a:t>
            </a:r>
          </a:p>
        </p:txBody>
      </p:sp>
    </p:spTree>
    <p:extLst>
      <p:ext uri="{BB962C8B-B14F-4D97-AF65-F5344CB8AC3E}">
        <p14:creationId xmlns:p14="http://schemas.microsoft.com/office/powerpoint/2010/main" val="85895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6970" eaLnBrk="0" hangingPunct="0">
              <a:defRPr b="1">
                <a:solidFill>
                  <a:schemeClr val="tx1"/>
                </a:solidFill>
                <a:latin typeface="Arial Narrow" pitchFamily="34" charset="0"/>
              </a:defRPr>
            </a:lvl1pPr>
            <a:lvl2pPr marL="782772" indent="-301066" defTabSz="1026970" eaLnBrk="0" hangingPunct="0">
              <a:defRPr b="1">
                <a:solidFill>
                  <a:schemeClr val="tx1"/>
                </a:solidFill>
                <a:latin typeface="Arial Narrow" pitchFamily="34" charset="0"/>
              </a:defRPr>
            </a:lvl2pPr>
            <a:lvl3pPr marL="1204265" indent="-240853" defTabSz="1026970" eaLnBrk="0" hangingPunct="0">
              <a:defRPr b="1">
                <a:solidFill>
                  <a:schemeClr val="tx1"/>
                </a:solidFill>
                <a:latin typeface="Arial Narrow" pitchFamily="34" charset="0"/>
              </a:defRPr>
            </a:lvl3pPr>
            <a:lvl4pPr marL="1685971" indent="-240853" defTabSz="1026970" eaLnBrk="0" hangingPunct="0">
              <a:defRPr b="1">
                <a:solidFill>
                  <a:schemeClr val="tx1"/>
                </a:solidFill>
                <a:latin typeface="Arial Narrow" pitchFamily="34" charset="0"/>
              </a:defRPr>
            </a:lvl4pPr>
            <a:lvl5pPr marL="2167677" indent="-240853" defTabSz="1026970" eaLnBrk="0" hangingPunct="0">
              <a:defRPr b="1">
                <a:solidFill>
                  <a:schemeClr val="tx1"/>
                </a:solidFill>
                <a:latin typeface="Arial Narrow" pitchFamily="34" charset="0"/>
              </a:defRPr>
            </a:lvl5pPr>
            <a:lvl6pPr marL="2649383" indent="-240853" defTabSz="1026970" eaLnBrk="0" fontAlgn="base" hangingPunct="0">
              <a:spcBef>
                <a:spcPct val="50000"/>
              </a:spcBef>
              <a:spcAft>
                <a:spcPct val="0"/>
              </a:spcAft>
              <a:defRPr b="1">
                <a:solidFill>
                  <a:schemeClr val="tx1"/>
                </a:solidFill>
                <a:latin typeface="Arial Narrow" pitchFamily="34" charset="0"/>
              </a:defRPr>
            </a:lvl6pPr>
            <a:lvl7pPr marL="3131088" indent="-240853" defTabSz="1026970" eaLnBrk="0" fontAlgn="base" hangingPunct="0">
              <a:spcBef>
                <a:spcPct val="50000"/>
              </a:spcBef>
              <a:spcAft>
                <a:spcPct val="0"/>
              </a:spcAft>
              <a:defRPr b="1">
                <a:solidFill>
                  <a:schemeClr val="tx1"/>
                </a:solidFill>
                <a:latin typeface="Arial Narrow" pitchFamily="34" charset="0"/>
              </a:defRPr>
            </a:lvl7pPr>
            <a:lvl8pPr marL="3612794" indent="-240853" defTabSz="1026970" eaLnBrk="0" fontAlgn="base" hangingPunct="0">
              <a:spcBef>
                <a:spcPct val="50000"/>
              </a:spcBef>
              <a:spcAft>
                <a:spcPct val="0"/>
              </a:spcAft>
              <a:defRPr b="1">
                <a:solidFill>
                  <a:schemeClr val="tx1"/>
                </a:solidFill>
                <a:latin typeface="Arial Narrow" pitchFamily="34" charset="0"/>
              </a:defRPr>
            </a:lvl8pPr>
            <a:lvl9pPr marL="4094500" indent="-240853" defTabSz="1026970" eaLnBrk="0" fontAlgn="base" hangingPunct="0">
              <a:spcBef>
                <a:spcPct val="50000"/>
              </a:spcBef>
              <a:spcAft>
                <a:spcPct val="0"/>
              </a:spcAft>
              <a:defRPr b="1">
                <a:solidFill>
                  <a:schemeClr val="tx1"/>
                </a:solidFill>
                <a:latin typeface="Arial Narrow" pitchFamily="34" charset="0"/>
              </a:defRPr>
            </a:lvl9pPr>
          </a:lstStyle>
          <a:p>
            <a:pPr eaLnBrk="1" hangingPunct="1"/>
            <a:fld id="{87EE3695-C405-4479-9D80-0844ECF2D401}" type="slidenum">
              <a:rPr lang="fr-FR" sz="1400" b="0">
                <a:solidFill>
                  <a:srgbClr val="000000"/>
                </a:solidFill>
                <a:latin typeface="Arial" pitchFamily="34" charset="0"/>
              </a:rPr>
              <a:pPr eaLnBrk="1" hangingPunct="1"/>
              <a:t>37</a:t>
            </a:fld>
            <a:endParaRPr lang="fr-FR" sz="1400" b="0">
              <a:solidFill>
                <a:srgbClr val="000000"/>
              </a:solidFill>
              <a:latin typeface="Arial" pitchFamily="34" charset="0"/>
            </a:endParaRPr>
          </a:p>
        </p:txBody>
      </p:sp>
      <p:sp>
        <p:nvSpPr>
          <p:cNvPr id="378883" name="Rectangle 7"/>
          <p:cNvSpPr txBox="1">
            <a:spLocks noGrp="1" noChangeArrowheads="1"/>
          </p:cNvSpPr>
          <p:nvPr/>
        </p:nvSpPr>
        <p:spPr bwMode="auto">
          <a:xfrm>
            <a:off x="3887587" y="9498031"/>
            <a:ext cx="2975144" cy="4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651" tIns="51824" rIns="103651" bIns="51824" anchor="b"/>
          <a:lstStyle>
            <a:lvl1pPr defTabSz="982663" eaLnBrk="0" hangingPunct="0">
              <a:defRPr b="1">
                <a:solidFill>
                  <a:schemeClr val="tx1"/>
                </a:solidFill>
                <a:latin typeface="Arial Narrow" pitchFamily="34" charset="0"/>
              </a:defRPr>
            </a:lvl1pPr>
            <a:lvl2pPr marL="742950" indent="-285750" defTabSz="982663" eaLnBrk="0" hangingPunct="0">
              <a:defRPr b="1">
                <a:solidFill>
                  <a:schemeClr val="tx1"/>
                </a:solidFill>
                <a:latin typeface="Arial Narrow" pitchFamily="34" charset="0"/>
              </a:defRPr>
            </a:lvl2pPr>
            <a:lvl3pPr marL="1143000" indent="-228600" defTabSz="982663" eaLnBrk="0" hangingPunct="0">
              <a:defRPr b="1">
                <a:solidFill>
                  <a:schemeClr val="tx1"/>
                </a:solidFill>
                <a:latin typeface="Arial Narrow" pitchFamily="34" charset="0"/>
              </a:defRPr>
            </a:lvl3pPr>
            <a:lvl4pPr marL="1600200" indent="-228600" defTabSz="982663" eaLnBrk="0" hangingPunct="0">
              <a:defRPr b="1">
                <a:solidFill>
                  <a:schemeClr val="tx1"/>
                </a:solidFill>
                <a:latin typeface="Arial Narrow" pitchFamily="34" charset="0"/>
              </a:defRPr>
            </a:lvl4pPr>
            <a:lvl5pPr marL="2057400" indent="-228600" defTabSz="982663" eaLnBrk="0" hangingPunct="0">
              <a:defRPr b="1">
                <a:solidFill>
                  <a:schemeClr val="tx1"/>
                </a:solidFill>
                <a:latin typeface="Arial Narrow" pitchFamily="34" charset="0"/>
              </a:defRPr>
            </a:lvl5pPr>
            <a:lvl6pPr marL="2514600" indent="-228600" defTabSz="982663" eaLnBrk="0" fontAlgn="base" hangingPunct="0">
              <a:spcBef>
                <a:spcPct val="50000"/>
              </a:spcBef>
              <a:spcAft>
                <a:spcPct val="0"/>
              </a:spcAft>
              <a:defRPr b="1">
                <a:solidFill>
                  <a:schemeClr val="tx1"/>
                </a:solidFill>
                <a:latin typeface="Arial Narrow" pitchFamily="34" charset="0"/>
              </a:defRPr>
            </a:lvl6pPr>
            <a:lvl7pPr marL="2971800" indent="-228600" defTabSz="982663" eaLnBrk="0" fontAlgn="base" hangingPunct="0">
              <a:spcBef>
                <a:spcPct val="50000"/>
              </a:spcBef>
              <a:spcAft>
                <a:spcPct val="0"/>
              </a:spcAft>
              <a:defRPr b="1">
                <a:solidFill>
                  <a:schemeClr val="tx1"/>
                </a:solidFill>
                <a:latin typeface="Arial Narrow" pitchFamily="34" charset="0"/>
              </a:defRPr>
            </a:lvl7pPr>
            <a:lvl8pPr marL="3429000" indent="-228600" defTabSz="982663" eaLnBrk="0" fontAlgn="base" hangingPunct="0">
              <a:spcBef>
                <a:spcPct val="50000"/>
              </a:spcBef>
              <a:spcAft>
                <a:spcPct val="0"/>
              </a:spcAft>
              <a:defRPr b="1">
                <a:solidFill>
                  <a:schemeClr val="tx1"/>
                </a:solidFill>
                <a:latin typeface="Arial Narrow" pitchFamily="34" charset="0"/>
              </a:defRPr>
            </a:lvl8pPr>
            <a:lvl9pPr marL="3886200" indent="-228600" defTabSz="982663" eaLnBrk="0" fontAlgn="base" hangingPunct="0">
              <a:spcBef>
                <a:spcPct val="50000"/>
              </a:spcBef>
              <a:spcAft>
                <a:spcPct val="0"/>
              </a:spcAft>
              <a:defRPr b="1">
                <a:solidFill>
                  <a:schemeClr val="tx1"/>
                </a:solidFill>
                <a:latin typeface="Arial Narrow" pitchFamily="34" charset="0"/>
              </a:defRPr>
            </a:lvl9pPr>
          </a:lstStyle>
          <a:p>
            <a:pPr algn="r" eaLnBrk="1" fontAlgn="base" hangingPunct="1">
              <a:spcBef>
                <a:spcPct val="0"/>
              </a:spcBef>
              <a:spcAft>
                <a:spcPct val="0"/>
              </a:spcAft>
            </a:pPr>
            <a:fld id="{56DFB856-BCB2-4D53-8D7D-4704C0CE0C36}" type="slidenum">
              <a:rPr lang="en-US" sz="1400" b="0">
                <a:solidFill>
                  <a:srgbClr val="000000"/>
                </a:solidFill>
                <a:latin typeface="Arial" pitchFamily="34" charset="0"/>
                <a:ea typeface="MS PGothic" pitchFamily="34" charset="-128"/>
                <a:cs typeface="Arial" pitchFamily="34" charset="0"/>
              </a:rPr>
              <a:pPr algn="r" eaLnBrk="1" fontAlgn="base" hangingPunct="1">
                <a:spcBef>
                  <a:spcPct val="0"/>
                </a:spcBef>
                <a:spcAft>
                  <a:spcPct val="0"/>
                </a:spcAft>
              </a:pPr>
              <a:t>37</a:t>
            </a:fld>
            <a:endParaRPr lang="en-US" sz="1400" b="0">
              <a:solidFill>
                <a:srgbClr val="000000"/>
              </a:solidFill>
              <a:latin typeface="Arial" pitchFamily="34" charset="0"/>
              <a:ea typeface="MS PGothic" pitchFamily="34" charset="-128"/>
              <a:cs typeface="Arial" pitchFamily="34" charset="0"/>
            </a:endParaRPr>
          </a:p>
        </p:txBody>
      </p:sp>
      <p:sp>
        <p:nvSpPr>
          <p:cNvPr id="378884" name="Rectangle 2"/>
          <p:cNvSpPr>
            <a:spLocks noGrp="1" noRot="1" noChangeAspect="1" noChangeArrowheads="1" noTextEdit="1"/>
          </p:cNvSpPr>
          <p:nvPr>
            <p:ph type="sldImg"/>
          </p:nvPr>
        </p:nvSpPr>
        <p:spPr>
          <a:xfrm>
            <a:off x="935038" y="752475"/>
            <a:ext cx="4997450" cy="3748088"/>
          </a:xfrm>
          <a:solidFill>
            <a:srgbClr val="FFFFFF"/>
          </a:solidFill>
          <a:ln/>
        </p:spPr>
      </p:sp>
      <p:sp>
        <p:nvSpPr>
          <p:cNvPr id="378885" name="TextBox 3"/>
          <p:cNvSpPr txBox="1">
            <a:spLocks noChangeArrowheads="1"/>
          </p:cNvSpPr>
          <p:nvPr/>
        </p:nvSpPr>
        <p:spPr bwMode="auto">
          <a:xfrm>
            <a:off x="5911462" y="2759204"/>
            <a:ext cx="952888" cy="3548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7534" tIns="53765" rIns="53765" bIns="53765">
            <a:spAutoFit/>
          </a:bodyPr>
          <a:lstStyle>
            <a:lvl1pPr defTabSz="1019175" eaLnBrk="0" hangingPunct="0">
              <a:defRPr b="1">
                <a:solidFill>
                  <a:schemeClr val="tx1"/>
                </a:solidFill>
                <a:latin typeface="Arial Narrow" pitchFamily="34" charset="0"/>
              </a:defRPr>
            </a:lvl1pPr>
            <a:lvl2pPr marL="742950" indent="-285750" defTabSz="1019175" eaLnBrk="0" hangingPunct="0">
              <a:defRPr b="1">
                <a:solidFill>
                  <a:schemeClr val="tx1"/>
                </a:solidFill>
                <a:latin typeface="Arial Narrow" pitchFamily="34" charset="0"/>
              </a:defRPr>
            </a:lvl2pPr>
            <a:lvl3pPr marL="1143000" indent="-228600" defTabSz="1019175" eaLnBrk="0" hangingPunct="0">
              <a:defRPr b="1">
                <a:solidFill>
                  <a:schemeClr val="tx1"/>
                </a:solidFill>
                <a:latin typeface="Arial Narrow" pitchFamily="34" charset="0"/>
              </a:defRPr>
            </a:lvl3pPr>
            <a:lvl4pPr marL="1600200" indent="-228600" defTabSz="1019175" eaLnBrk="0" hangingPunct="0">
              <a:defRPr b="1">
                <a:solidFill>
                  <a:schemeClr val="tx1"/>
                </a:solidFill>
                <a:latin typeface="Arial Narrow" pitchFamily="34" charset="0"/>
              </a:defRPr>
            </a:lvl4pPr>
            <a:lvl5pPr marL="2057400" indent="-228600" defTabSz="1019175" eaLnBrk="0" hangingPunct="0">
              <a:defRPr b="1">
                <a:solidFill>
                  <a:schemeClr val="tx1"/>
                </a:solidFill>
                <a:latin typeface="Arial Narrow" pitchFamily="34" charset="0"/>
              </a:defRPr>
            </a:lvl5pPr>
            <a:lvl6pPr marL="2514600" indent="-228600" defTabSz="1019175" eaLnBrk="0" fontAlgn="base" hangingPunct="0">
              <a:spcBef>
                <a:spcPct val="50000"/>
              </a:spcBef>
              <a:spcAft>
                <a:spcPct val="0"/>
              </a:spcAft>
              <a:defRPr b="1">
                <a:solidFill>
                  <a:schemeClr val="tx1"/>
                </a:solidFill>
                <a:latin typeface="Arial Narrow" pitchFamily="34" charset="0"/>
              </a:defRPr>
            </a:lvl6pPr>
            <a:lvl7pPr marL="2971800" indent="-228600" defTabSz="1019175" eaLnBrk="0" fontAlgn="base" hangingPunct="0">
              <a:spcBef>
                <a:spcPct val="50000"/>
              </a:spcBef>
              <a:spcAft>
                <a:spcPct val="0"/>
              </a:spcAft>
              <a:defRPr b="1">
                <a:solidFill>
                  <a:schemeClr val="tx1"/>
                </a:solidFill>
                <a:latin typeface="Arial Narrow" pitchFamily="34" charset="0"/>
              </a:defRPr>
            </a:lvl7pPr>
            <a:lvl8pPr marL="3429000" indent="-228600" defTabSz="1019175" eaLnBrk="0" fontAlgn="base" hangingPunct="0">
              <a:spcBef>
                <a:spcPct val="50000"/>
              </a:spcBef>
              <a:spcAft>
                <a:spcPct val="0"/>
              </a:spcAft>
              <a:defRPr b="1">
                <a:solidFill>
                  <a:schemeClr val="tx1"/>
                </a:solidFill>
                <a:latin typeface="Arial Narrow" pitchFamily="34" charset="0"/>
              </a:defRPr>
            </a:lvl8pPr>
            <a:lvl9pPr marL="3886200" indent="-228600" defTabSz="1019175"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800" b="0">
                <a:solidFill>
                  <a:srgbClr val="000000"/>
                </a:solidFill>
                <a:latin typeface="Arial" pitchFamily="34" charset="0"/>
                <a:ea typeface="MS PGothic" pitchFamily="34" charset="-128"/>
                <a:cs typeface="Arial" pitchFamily="34" charset="0"/>
              </a:rPr>
              <a:t>Komm 2001/ p318/ Fig 1</a:t>
            </a:r>
          </a:p>
        </p:txBody>
      </p:sp>
      <p:sp>
        <p:nvSpPr>
          <p:cNvPr id="378886" name="Footer Placeholder 9"/>
          <p:cNvSpPr txBox="1">
            <a:spLocks noGrp="1"/>
          </p:cNvSpPr>
          <p:nvPr/>
        </p:nvSpPr>
        <p:spPr bwMode="auto">
          <a:xfrm>
            <a:off x="1" y="9498031"/>
            <a:ext cx="2975145" cy="4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651" tIns="51824" rIns="103651" bIns="51824" anchor="b"/>
          <a:lstStyle>
            <a:lvl1pPr defTabSz="982663" eaLnBrk="0" hangingPunct="0">
              <a:defRPr b="1">
                <a:solidFill>
                  <a:schemeClr val="tx1"/>
                </a:solidFill>
                <a:latin typeface="Arial Narrow" pitchFamily="34" charset="0"/>
              </a:defRPr>
            </a:lvl1pPr>
            <a:lvl2pPr marL="742950" indent="-285750" defTabSz="982663" eaLnBrk="0" hangingPunct="0">
              <a:defRPr b="1">
                <a:solidFill>
                  <a:schemeClr val="tx1"/>
                </a:solidFill>
                <a:latin typeface="Arial Narrow" pitchFamily="34" charset="0"/>
              </a:defRPr>
            </a:lvl2pPr>
            <a:lvl3pPr marL="1143000" indent="-228600" defTabSz="982663" eaLnBrk="0" hangingPunct="0">
              <a:defRPr b="1">
                <a:solidFill>
                  <a:schemeClr val="tx1"/>
                </a:solidFill>
                <a:latin typeface="Arial Narrow" pitchFamily="34" charset="0"/>
              </a:defRPr>
            </a:lvl3pPr>
            <a:lvl4pPr marL="1600200" indent="-228600" defTabSz="982663" eaLnBrk="0" hangingPunct="0">
              <a:defRPr b="1">
                <a:solidFill>
                  <a:schemeClr val="tx1"/>
                </a:solidFill>
                <a:latin typeface="Arial Narrow" pitchFamily="34" charset="0"/>
              </a:defRPr>
            </a:lvl4pPr>
            <a:lvl5pPr marL="2057400" indent="-228600" defTabSz="982663" eaLnBrk="0" hangingPunct="0">
              <a:defRPr b="1">
                <a:solidFill>
                  <a:schemeClr val="tx1"/>
                </a:solidFill>
                <a:latin typeface="Arial Narrow" pitchFamily="34" charset="0"/>
              </a:defRPr>
            </a:lvl5pPr>
            <a:lvl6pPr marL="2514600" indent="-228600" defTabSz="982663" eaLnBrk="0" fontAlgn="base" hangingPunct="0">
              <a:spcBef>
                <a:spcPct val="50000"/>
              </a:spcBef>
              <a:spcAft>
                <a:spcPct val="0"/>
              </a:spcAft>
              <a:defRPr b="1">
                <a:solidFill>
                  <a:schemeClr val="tx1"/>
                </a:solidFill>
                <a:latin typeface="Arial Narrow" pitchFamily="34" charset="0"/>
              </a:defRPr>
            </a:lvl6pPr>
            <a:lvl7pPr marL="2971800" indent="-228600" defTabSz="982663" eaLnBrk="0" fontAlgn="base" hangingPunct="0">
              <a:spcBef>
                <a:spcPct val="50000"/>
              </a:spcBef>
              <a:spcAft>
                <a:spcPct val="0"/>
              </a:spcAft>
              <a:defRPr b="1">
                <a:solidFill>
                  <a:schemeClr val="tx1"/>
                </a:solidFill>
                <a:latin typeface="Arial Narrow" pitchFamily="34" charset="0"/>
              </a:defRPr>
            </a:lvl7pPr>
            <a:lvl8pPr marL="3429000" indent="-228600" defTabSz="982663" eaLnBrk="0" fontAlgn="base" hangingPunct="0">
              <a:spcBef>
                <a:spcPct val="50000"/>
              </a:spcBef>
              <a:spcAft>
                <a:spcPct val="0"/>
              </a:spcAft>
              <a:defRPr b="1">
                <a:solidFill>
                  <a:schemeClr val="tx1"/>
                </a:solidFill>
                <a:latin typeface="Arial Narrow" pitchFamily="34" charset="0"/>
              </a:defRPr>
            </a:lvl8pPr>
            <a:lvl9pPr marL="3886200" indent="-228600" defTabSz="982663"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1400" b="0">
                <a:solidFill>
                  <a:srgbClr val="000000"/>
                </a:solidFill>
                <a:latin typeface="Arial" pitchFamily="34" charset="0"/>
                <a:ea typeface="MS PGothic" pitchFamily="34" charset="-128"/>
                <a:cs typeface="Arial" pitchFamily="34" charset="0"/>
              </a:rPr>
              <a:t>08SERMs-012011-Med</a:t>
            </a:r>
          </a:p>
        </p:txBody>
      </p:sp>
      <p:sp>
        <p:nvSpPr>
          <p:cNvPr id="378887" name="TextBox 3"/>
          <p:cNvSpPr txBox="1">
            <a:spLocks noChangeArrowheads="1"/>
          </p:cNvSpPr>
          <p:nvPr/>
        </p:nvSpPr>
        <p:spPr bwMode="auto">
          <a:xfrm>
            <a:off x="218404" y="1903788"/>
            <a:ext cx="813756" cy="4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7534" tIns="53765" rIns="53765" bIns="53765">
            <a:spAutoFit/>
          </a:bodyPr>
          <a:lstStyle>
            <a:lvl1pPr defTabSz="1019175" eaLnBrk="0" hangingPunct="0">
              <a:defRPr b="1">
                <a:solidFill>
                  <a:schemeClr val="tx1"/>
                </a:solidFill>
                <a:latin typeface="Arial Narrow" pitchFamily="34" charset="0"/>
              </a:defRPr>
            </a:lvl1pPr>
            <a:lvl2pPr marL="742950" indent="-285750" defTabSz="1019175" eaLnBrk="0" hangingPunct="0">
              <a:defRPr b="1">
                <a:solidFill>
                  <a:schemeClr val="tx1"/>
                </a:solidFill>
                <a:latin typeface="Arial Narrow" pitchFamily="34" charset="0"/>
              </a:defRPr>
            </a:lvl2pPr>
            <a:lvl3pPr marL="1143000" indent="-228600" defTabSz="1019175" eaLnBrk="0" hangingPunct="0">
              <a:defRPr b="1">
                <a:solidFill>
                  <a:schemeClr val="tx1"/>
                </a:solidFill>
                <a:latin typeface="Arial Narrow" pitchFamily="34" charset="0"/>
              </a:defRPr>
            </a:lvl3pPr>
            <a:lvl4pPr marL="1600200" indent="-228600" defTabSz="1019175" eaLnBrk="0" hangingPunct="0">
              <a:defRPr b="1">
                <a:solidFill>
                  <a:schemeClr val="tx1"/>
                </a:solidFill>
                <a:latin typeface="Arial Narrow" pitchFamily="34" charset="0"/>
              </a:defRPr>
            </a:lvl4pPr>
            <a:lvl5pPr marL="2057400" indent="-228600" defTabSz="1019175" eaLnBrk="0" hangingPunct="0">
              <a:defRPr b="1">
                <a:solidFill>
                  <a:schemeClr val="tx1"/>
                </a:solidFill>
                <a:latin typeface="Arial Narrow" pitchFamily="34" charset="0"/>
              </a:defRPr>
            </a:lvl5pPr>
            <a:lvl6pPr marL="2514600" indent="-228600" defTabSz="1019175" eaLnBrk="0" fontAlgn="base" hangingPunct="0">
              <a:spcBef>
                <a:spcPct val="50000"/>
              </a:spcBef>
              <a:spcAft>
                <a:spcPct val="0"/>
              </a:spcAft>
              <a:defRPr b="1">
                <a:solidFill>
                  <a:schemeClr val="tx1"/>
                </a:solidFill>
                <a:latin typeface="Arial Narrow" pitchFamily="34" charset="0"/>
              </a:defRPr>
            </a:lvl6pPr>
            <a:lvl7pPr marL="2971800" indent="-228600" defTabSz="1019175" eaLnBrk="0" fontAlgn="base" hangingPunct="0">
              <a:spcBef>
                <a:spcPct val="50000"/>
              </a:spcBef>
              <a:spcAft>
                <a:spcPct val="0"/>
              </a:spcAft>
              <a:defRPr b="1">
                <a:solidFill>
                  <a:schemeClr val="tx1"/>
                </a:solidFill>
                <a:latin typeface="Arial Narrow" pitchFamily="34" charset="0"/>
              </a:defRPr>
            </a:lvl7pPr>
            <a:lvl8pPr marL="3429000" indent="-228600" defTabSz="1019175" eaLnBrk="0" fontAlgn="base" hangingPunct="0">
              <a:spcBef>
                <a:spcPct val="50000"/>
              </a:spcBef>
              <a:spcAft>
                <a:spcPct val="0"/>
              </a:spcAft>
              <a:defRPr b="1">
                <a:solidFill>
                  <a:schemeClr val="tx1"/>
                </a:solidFill>
                <a:latin typeface="Arial Narrow" pitchFamily="34" charset="0"/>
              </a:defRPr>
            </a:lvl8pPr>
            <a:lvl9pPr marL="3886200" indent="-228600" defTabSz="1019175"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800" b="0">
                <a:solidFill>
                  <a:srgbClr val="000000"/>
                </a:solidFill>
                <a:latin typeface="Arial" pitchFamily="34" charset="0"/>
                <a:ea typeface="MS PGothic" pitchFamily="34" charset="-128"/>
                <a:cs typeface="Arial" pitchFamily="34" charset="0"/>
              </a:rPr>
              <a:t>Hall 2008/pS3/col3/par4/L1-4</a:t>
            </a:r>
          </a:p>
        </p:txBody>
      </p:sp>
      <p:cxnSp>
        <p:nvCxnSpPr>
          <p:cNvPr id="15" name="Straight Arrow Connector 14"/>
          <p:cNvCxnSpPr>
            <a:stCxn id="378885" idx="1"/>
          </p:cNvCxnSpPr>
          <p:nvPr/>
        </p:nvCxnSpPr>
        <p:spPr>
          <a:xfrm flipH="1" flipV="1">
            <a:off x="5105796" y="2735087"/>
            <a:ext cx="805666" cy="2015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78885" idx="1"/>
          </p:cNvCxnSpPr>
          <p:nvPr/>
        </p:nvCxnSpPr>
        <p:spPr>
          <a:xfrm flipH="1" flipV="1">
            <a:off x="4214386" y="2831563"/>
            <a:ext cx="1697076" cy="1050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78885" idx="1"/>
          </p:cNvCxnSpPr>
          <p:nvPr/>
        </p:nvCxnSpPr>
        <p:spPr>
          <a:xfrm flipH="1">
            <a:off x="3246938" y="2936605"/>
            <a:ext cx="2664524" cy="2937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78885" idx="1"/>
          </p:cNvCxnSpPr>
          <p:nvPr/>
        </p:nvCxnSpPr>
        <p:spPr>
          <a:xfrm flipH="1">
            <a:off x="2020642" y="2936605"/>
            <a:ext cx="3890820" cy="766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78887" idx="3"/>
          </p:cNvCxnSpPr>
          <p:nvPr/>
        </p:nvCxnSpPr>
        <p:spPr>
          <a:xfrm>
            <a:off x="1032160" y="2142744"/>
            <a:ext cx="423866" cy="1228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8893" name="TextBox 3"/>
          <p:cNvSpPr txBox="1">
            <a:spLocks noChangeArrowheads="1"/>
          </p:cNvSpPr>
          <p:nvPr/>
        </p:nvSpPr>
        <p:spPr bwMode="auto">
          <a:xfrm>
            <a:off x="3727425" y="191345"/>
            <a:ext cx="813757" cy="4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7534" tIns="53765" rIns="53765" bIns="53765">
            <a:spAutoFit/>
          </a:bodyPr>
          <a:lstStyle>
            <a:lvl1pPr defTabSz="1019175" eaLnBrk="0" hangingPunct="0">
              <a:defRPr b="1">
                <a:solidFill>
                  <a:schemeClr val="tx1"/>
                </a:solidFill>
                <a:latin typeface="Arial Narrow" pitchFamily="34" charset="0"/>
              </a:defRPr>
            </a:lvl1pPr>
            <a:lvl2pPr marL="742950" indent="-285750" defTabSz="1019175" eaLnBrk="0" hangingPunct="0">
              <a:defRPr b="1">
                <a:solidFill>
                  <a:schemeClr val="tx1"/>
                </a:solidFill>
                <a:latin typeface="Arial Narrow" pitchFamily="34" charset="0"/>
              </a:defRPr>
            </a:lvl2pPr>
            <a:lvl3pPr marL="1143000" indent="-228600" defTabSz="1019175" eaLnBrk="0" hangingPunct="0">
              <a:defRPr b="1">
                <a:solidFill>
                  <a:schemeClr val="tx1"/>
                </a:solidFill>
                <a:latin typeface="Arial Narrow" pitchFamily="34" charset="0"/>
              </a:defRPr>
            </a:lvl3pPr>
            <a:lvl4pPr marL="1600200" indent="-228600" defTabSz="1019175" eaLnBrk="0" hangingPunct="0">
              <a:defRPr b="1">
                <a:solidFill>
                  <a:schemeClr val="tx1"/>
                </a:solidFill>
                <a:latin typeface="Arial Narrow" pitchFamily="34" charset="0"/>
              </a:defRPr>
            </a:lvl4pPr>
            <a:lvl5pPr marL="2057400" indent="-228600" defTabSz="1019175" eaLnBrk="0" hangingPunct="0">
              <a:defRPr b="1">
                <a:solidFill>
                  <a:schemeClr val="tx1"/>
                </a:solidFill>
                <a:latin typeface="Arial Narrow" pitchFamily="34" charset="0"/>
              </a:defRPr>
            </a:lvl5pPr>
            <a:lvl6pPr marL="2514600" indent="-228600" defTabSz="1019175" eaLnBrk="0" fontAlgn="base" hangingPunct="0">
              <a:spcBef>
                <a:spcPct val="50000"/>
              </a:spcBef>
              <a:spcAft>
                <a:spcPct val="0"/>
              </a:spcAft>
              <a:defRPr b="1">
                <a:solidFill>
                  <a:schemeClr val="tx1"/>
                </a:solidFill>
                <a:latin typeface="Arial Narrow" pitchFamily="34" charset="0"/>
              </a:defRPr>
            </a:lvl6pPr>
            <a:lvl7pPr marL="2971800" indent="-228600" defTabSz="1019175" eaLnBrk="0" fontAlgn="base" hangingPunct="0">
              <a:spcBef>
                <a:spcPct val="50000"/>
              </a:spcBef>
              <a:spcAft>
                <a:spcPct val="0"/>
              </a:spcAft>
              <a:defRPr b="1">
                <a:solidFill>
                  <a:schemeClr val="tx1"/>
                </a:solidFill>
                <a:latin typeface="Arial Narrow" pitchFamily="34" charset="0"/>
              </a:defRPr>
            </a:lvl7pPr>
            <a:lvl8pPr marL="3429000" indent="-228600" defTabSz="1019175" eaLnBrk="0" fontAlgn="base" hangingPunct="0">
              <a:spcBef>
                <a:spcPct val="50000"/>
              </a:spcBef>
              <a:spcAft>
                <a:spcPct val="0"/>
              </a:spcAft>
              <a:defRPr b="1">
                <a:solidFill>
                  <a:schemeClr val="tx1"/>
                </a:solidFill>
                <a:latin typeface="Arial Narrow" pitchFamily="34" charset="0"/>
              </a:defRPr>
            </a:lvl8pPr>
            <a:lvl9pPr marL="3886200" indent="-228600" defTabSz="1019175"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800" b="0">
                <a:solidFill>
                  <a:srgbClr val="000000"/>
                </a:solidFill>
                <a:latin typeface="Arial" pitchFamily="34" charset="0"/>
                <a:ea typeface="MS PGothic" pitchFamily="34" charset="-128"/>
                <a:cs typeface="Arial" pitchFamily="34" charset="0"/>
              </a:rPr>
              <a:t>Hall 2008/pS4/col3/par2/L12-15</a:t>
            </a:r>
          </a:p>
        </p:txBody>
      </p:sp>
      <p:cxnSp>
        <p:nvCxnSpPr>
          <p:cNvPr id="27" name="Straight Arrow Connector 26"/>
          <p:cNvCxnSpPr>
            <a:stCxn id="378893" idx="2"/>
          </p:cNvCxnSpPr>
          <p:nvPr/>
        </p:nvCxnSpPr>
        <p:spPr>
          <a:xfrm>
            <a:off x="4134304" y="669257"/>
            <a:ext cx="13750" cy="982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8895" name="TextBox 3"/>
          <p:cNvSpPr txBox="1">
            <a:spLocks noChangeArrowheads="1"/>
          </p:cNvSpPr>
          <p:nvPr/>
        </p:nvSpPr>
        <p:spPr bwMode="auto">
          <a:xfrm>
            <a:off x="2467155" y="191345"/>
            <a:ext cx="813756" cy="4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7534" tIns="53765" rIns="53765" bIns="53765">
            <a:spAutoFit/>
          </a:bodyPr>
          <a:lstStyle>
            <a:lvl1pPr defTabSz="1019175" eaLnBrk="0" hangingPunct="0">
              <a:defRPr b="1">
                <a:solidFill>
                  <a:schemeClr val="tx1"/>
                </a:solidFill>
                <a:latin typeface="Arial Narrow" pitchFamily="34" charset="0"/>
              </a:defRPr>
            </a:lvl1pPr>
            <a:lvl2pPr marL="742950" indent="-285750" defTabSz="1019175" eaLnBrk="0" hangingPunct="0">
              <a:defRPr b="1">
                <a:solidFill>
                  <a:schemeClr val="tx1"/>
                </a:solidFill>
                <a:latin typeface="Arial Narrow" pitchFamily="34" charset="0"/>
              </a:defRPr>
            </a:lvl2pPr>
            <a:lvl3pPr marL="1143000" indent="-228600" defTabSz="1019175" eaLnBrk="0" hangingPunct="0">
              <a:defRPr b="1">
                <a:solidFill>
                  <a:schemeClr val="tx1"/>
                </a:solidFill>
                <a:latin typeface="Arial Narrow" pitchFamily="34" charset="0"/>
              </a:defRPr>
            </a:lvl3pPr>
            <a:lvl4pPr marL="1600200" indent="-228600" defTabSz="1019175" eaLnBrk="0" hangingPunct="0">
              <a:defRPr b="1">
                <a:solidFill>
                  <a:schemeClr val="tx1"/>
                </a:solidFill>
                <a:latin typeface="Arial Narrow" pitchFamily="34" charset="0"/>
              </a:defRPr>
            </a:lvl4pPr>
            <a:lvl5pPr marL="2057400" indent="-228600" defTabSz="1019175" eaLnBrk="0" hangingPunct="0">
              <a:defRPr b="1">
                <a:solidFill>
                  <a:schemeClr val="tx1"/>
                </a:solidFill>
                <a:latin typeface="Arial Narrow" pitchFamily="34" charset="0"/>
              </a:defRPr>
            </a:lvl5pPr>
            <a:lvl6pPr marL="2514600" indent="-228600" defTabSz="1019175" eaLnBrk="0" fontAlgn="base" hangingPunct="0">
              <a:spcBef>
                <a:spcPct val="50000"/>
              </a:spcBef>
              <a:spcAft>
                <a:spcPct val="0"/>
              </a:spcAft>
              <a:defRPr b="1">
                <a:solidFill>
                  <a:schemeClr val="tx1"/>
                </a:solidFill>
                <a:latin typeface="Arial Narrow" pitchFamily="34" charset="0"/>
              </a:defRPr>
            </a:lvl6pPr>
            <a:lvl7pPr marL="2971800" indent="-228600" defTabSz="1019175" eaLnBrk="0" fontAlgn="base" hangingPunct="0">
              <a:spcBef>
                <a:spcPct val="50000"/>
              </a:spcBef>
              <a:spcAft>
                <a:spcPct val="0"/>
              </a:spcAft>
              <a:defRPr b="1">
                <a:solidFill>
                  <a:schemeClr val="tx1"/>
                </a:solidFill>
                <a:latin typeface="Arial Narrow" pitchFamily="34" charset="0"/>
              </a:defRPr>
            </a:lvl7pPr>
            <a:lvl8pPr marL="3429000" indent="-228600" defTabSz="1019175" eaLnBrk="0" fontAlgn="base" hangingPunct="0">
              <a:spcBef>
                <a:spcPct val="50000"/>
              </a:spcBef>
              <a:spcAft>
                <a:spcPct val="0"/>
              </a:spcAft>
              <a:defRPr b="1">
                <a:solidFill>
                  <a:schemeClr val="tx1"/>
                </a:solidFill>
                <a:latin typeface="Arial Narrow" pitchFamily="34" charset="0"/>
              </a:defRPr>
            </a:lvl8pPr>
            <a:lvl9pPr marL="3886200" indent="-228600" defTabSz="1019175"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800" b="0">
                <a:solidFill>
                  <a:srgbClr val="000000"/>
                </a:solidFill>
                <a:latin typeface="Arial" pitchFamily="34" charset="0"/>
                <a:ea typeface="MS PGothic" pitchFamily="34" charset="-128"/>
                <a:cs typeface="Arial" pitchFamily="34" charset="0"/>
              </a:rPr>
              <a:t>Hall 2008/pS4/col2/par1/L4-6</a:t>
            </a:r>
          </a:p>
        </p:txBody>
      </p:sp>
      <p:cxnSp>
        <p:nvCxnSpPr>
          <p:cNvPr id="30" name="Straight Arrow Connector 29"/>
          <p:cNvCxnSpPr>
            <a:stCxn id="378893" idx="2"/>
          </p:cNvCxnSpPr>
          <p:nvPr/>
        </p:nvCxnSpPr>
        <p:spPr>
          <a:xfrm>
            <a:off x="4134304" y="669257"/>
            <a:ext cx="623664" cy="9563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78895" idx="2"/>
          </p:cNvCxnSpPr>
          <p:nvPr/>
        </p:nvCxnSpPr>
        <p:spPr>
          <a:xfrm>
            <a:off x="2874033" y="669257"/>
            <a:ext cx="13751" cy="9708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8898" name="TextBox 3"/>
          <p:cNvSpPr txBox="1">
            <a:spLocks noChangeArrowheads="1"/>
          </p:cNvSpPr>
          <p:nvPr/>
        </p:nvSpPr>
        <p:spPr bwMode="auto">
          <a:xfrm>
            <a:off x="5911462" y="3592111"/>
            <a:ext cx="952888" cy="4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7534" tIns="53765" rIns="53765" bIns="53765">
            <a:spAutoFit/>
          </a:bodyPr>
          <a:lstStyle>
            <a:lvl1pPr defTabSz="1019175" eaLnBrk="0" hangingPunct="0">
              <a:defRPr b="1">
                <a:solidFill>
                  <a:schemeClr val="tx1"/>
                </a:solidFill>
                <a:latin typeface="Arial Narrow" pitchFamily="34" charset="0"/>
              </a:defRPr>
            </a:lvl1pPr>
            <a:lvl2pPr marL="742950" indent="-285750" defTabSz="1019175" eaLnBrk="0" hangingPunct="0">
              <a:defRPr b="1">
                <a:solidFill>
                  <a:schemeClr val="tx1"/>
                </a:solidFill>
                <a:latin typeface="Arial Narrow" pitchFamily="34" charset="0"/>
              </a:defRPr>
            </a:lvl2pPr>
            <a:lvl3pPr marL="1143000" indent="-228600" defTabSz="1019175" eaLnBrk="0" hangingPunct="0">
              <a:defRPr b="1">
                <a:solidFill>
                  <a:schemeClr val="tx1"/>
                </a:solidFill>
                <a:latin typeface="Arial Narrow" pitchFamily="34" charset="0"/>
              </a:defRPr>
            </a:lvl3pPr>
            <a:lvl4pPr marL="1600200" indent="-228600" defTabSz="1019175" eaLnBrk="0" hangingPunct="0">
              <a:defRPr b="1">
                <a:solidFill>
                  <a:schemeClr val="tx1"/>
                </a:solidFill>
                <a:latin typeface="Arial Narrow" pitchFamily="34" charset="0"/>
              </a:defRPr>
            </a:lvl4pPr>
            <a:lvl5pPr marL="2057400" indent="-228600" defTabSz="1019175" eaLnBrk="0" hangingPunct="0">
              <a:defRPr b="1">
                <a:solidFill>
                  <a:schemeClr val="tx1"/>
                </a:solidFill>
                <a:latin typeface="Arial Narrow" pitchFamily="34" charset="0"/>
              </a:defRPr>
            </a:lvl5pPr>
            <a:lvl6pPr marL="2514600" indent="-228600" defTabSz="1019175" eaLnBrk="0" fontAlgn="base" hangingPunct="0">
              <a:spcBef>
                <a:spcPct val="50000"/>
              </a:spcBef>
              <a:spcAft>
                <a:spcPct val="0"/>
              </a:spcAft>
              <a:defRPr b="1">
                <a:solidFill>
                  <a:schemeClr val="tx1"/>
                </a:solidFill>
                <a:latin typeface="Arial Narrow" pitchFamily="34" charset="0"/>
              </a:defRPr>
            </a:lvl6pPr>
            <a:lvl7pPr marL="2971800" indent="-228600" defTabSz="1019175" eaLnBrk="0" fontAlgn="base" hangingPunct="0">
              <a:spcBef>
                <a:spcPct val="50000"/>
              </a:spcBef>
              <a:spcAft>
                <a:spcPct val="0"/>
              </a:spcAft>
              <a:defRPr b="1">
                <a:solidFill>
                  <a:schemeClr val="tx1"/>
                </a:solidFill>
                <a:latin typeface="Arial Narrow" pitchFamily="34" charset="0"/>
              </a:defRPr>
            </a:lvl7pPr>
            <a:lvl8pPr marL="3429000" indent="-228600" defTabSz="1019175" eaLnBrk="0" fontAlgn="base" hangingPunct="0">
              <a:spcBef>
                <a:spcPct val="50000"/>
              </a:spcBef>
              <a:spcAft>
                <a:spcPct val="0"/>
              </a:spcAft>
              <a:defRPr b="1">
                <a:solidFill>
                  <a:schemeClr val="tx1"/>
                </a:solidFill>
                <a:latin typeface="Arial Narrow" pitchFamily="34" charset="0"/>
              </a:defRPr>
            </a:lvl8pPr>
            <a:lvl9pPr marL="3886200" indent="-228600" defTabSz="1019175"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800" b="0">
                <a:solidFill>
                  <a:srgbClr val="000000"/>
                </a:solidFill>
                <a:latin typeface="Arial" pitchFamily="34" charset="0"/>
                <a:ea typeface="MS PGothic" pitchFamily="34" charset="-128"/>
                <a:cs typeface="Arial" pitchFamily="34" charset="0"/>
              </a:rPr>
              <a:t>Lilli  press release 2009/par1</a:t>
            </a:r>
          </a:p>
        </p:txBody>
      </p:sp>
    </p:spTree>
    <p:extLst>
      <p:ext uri="{BB962C8B-B14F-4D97-AF65-F5344CB8AC3E}">
        <p14:creationId xmlns:p14="http://schemas.microsoft.com/office/powerpoint/2010/main" val="210483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6970" eaLnBrk="0" hangingPunct="0">
              <a:defRPr b="1">
                <a:solidFill>
                  <a:schemeClr val="tx1"/>
                </a:solidFill>
                <a:latin typeface="Arial Narrow" pitchFamily="34" charset="0"/>
              </a:defRPr>
            </a:lvl1pPr>
            <a:lvl2pPr marL="782772" indent="-301066" defTabSz="1026970" eaLnBrk="0" hangingPunct="0">
              <a:defRPr b="1">
                <a:solidFill>
                  <a:schemeClr val="tx1"/>
                </a:solidFill>
                <a:latin typeface="Arial Narrow" pitchFamily="34" charset="0"/>
              </a:defRPr>
            </a:lvl2pPr>
            <a:lvl3pPr marL="1204265" indent="-240853" defTabSz="1026970" eaLnBrk="0" hangingPunct="0">
              <a:defRPr b="1">
                <a:solidFill>
                  <a:schemeClr val="tx1"/>
                </a:solidFill>
                <a:latin typeface="Arial Narrow" pitchFamily="34" charset="0"/>
              </a:defRPr>
            </a:lvl3pPr>
            <a:lvl4pPr marL="1685971" indent="-240853" defTabSz="1026970" eaLnBrk="0" hangingPunct="0">
              <a:defRPr b="1">
                <a:solidFill>
                  <a:schemeClr val="tx1"/>
                </a:solidFill>
                <a:latin typeface="Arial Narrow" pitchFamily="34" charset="0"/>
              </a:defRPr>
            </a:lvl4pPr>
            <a:lvl5pPr marL="2167677" indent="-240853" defTabSz="1026970" eaLnBrk="0" hangingPunct="0">
              <a:defRPr b="1">
                <a:solidFill>
                  <a:schemeClr val="tx1"/>
                </a:solidFill>
                <a:latin typeface="Arial Narrow" pitchFamily="34" charset="0"/>
              </a:defRPr>
            </a:lvl5pPr>
            <a:lvl6pPr marL="2649383" indent="-240853" defTabSz="1026970" eaLnBrk="0" fontAlgn="base" hangingPunct="0">
              <a:spcBef>
                <a:spcPct val="50000"/>
              </a:spcBef>
              <a:spcAft>
                <a:spcPct val="0"/>
              </a:spcAft>
              <a:defRPr b="1">
                <a:solidFill>
                  <a:schemeClr val="tx1"/>
                </a:solidFill>
                <a:latin typeface="Arial Narrow" pitchFamily="34" charset="0"/>
              </a:defRPr>
            </a:lvl6pPr>
            <a:lvl7pPr marL="3131088" indent="-240853" defTabSz="1026970" eaLnBrk="0" fontAlgn="base" hangingPunct="0">
              <a:spcBef>
                <a:spcPct val="50000"/>
              </a:spcBef>
              <a:spcAft>
                <a:spcPct val="0"/>
              </a:spcAft>
              <a:defRPr b="1">
                <a:solidFill>
                  <a:schemeClr val="tx1"/>
                </a:solidFill>
                <a:latin typeface="Arial Narrow" pitchFamily="34" charset="0"/>
              </a:defRPr>
            </a:lvl7pPr>
            <a:lvl8pPr marL="3612794" indent="-240853" defTabSz="1026970" eaLnBrk="0" fontAlgn="base" hangingPunct="0">
              <a:spcBef>
                <a:spcPct val="50000"/>
              </a:spcBef>
              <a:spcAft>
                <a:spcPct val="0"/>
              </a:spcAft>
              <a:defRPr b="1">
                <a:solidFill>
                  <a:schemeClr val="tx1"/>
                </a:solidFill>
                <a:latin typeface="Arial Narrow" pitchFamily="34" charset="0"/>
              </a:defRPr>
            </a:lvl8pPr>
            <a:lvl9pPr marL="4094500" indent="-240853" defTabSz="1026970" eaLnBrk="0" fontAlgn="base" hangingPunct="0">
              <a:spcBef>
                <a:spcPct val="50000"/>
              </a:spcBef>
              <a:spcAft>
                <a:spcPct val="0"/>
              </a:spcAft>
              <a:defRPr b="1">
                <a:solidFill>
                  <a:schemeClr val="tx1"/>
                </a:solidFill>
                <a:latin typeface="Arial Narrow" pitchFamily="34" charset="0"/>
              </a:defRPr>
            </a:lvl9pPr>
          </a:lstStyle>
          <a:p>
            <a:pPr eaLnBrk="1" hangingPunct="1"/>
            <a:fld id="{87EE3695-C405-4479-9D80-0844ECF2D401}" type="slidenum">
              <a:rPr lang="fr-FR" sz="1400" b="0">
                <a:solidFill>
                  <a:srgbClr val="000000"/>
                </a:solidFill>
                <a:latin typeface="Arial" pitchFamily="34" charset="0"/>
              </a:rPr>
              <a:pPr eaLnBrk="1" hangingPunct="1"/>
              <a:t>39</a:t>
            </a:fld>
            <a:endParaRPr lang="fr-FR" sz="1400" b="0">
              <a:solidFill>
                <a:srgbClr val="000000"/>
              </a:solidFill>
              <a:latin typeface="Arial" pitchFamily="34" charset="0"/>
            </a:endParaRPr>
          </a:p>
        </p:txBody>
      </p:sp>
      <p:sp>
        <p:nvSpPr>
          <p:cNvPr id="378883" name="Rectangle 7"/>
          <p:cNvSpPr txBox="1">
            <a:spLocks noGrp="1" noChangeArrowheads="1"/>
          </p:cNvSpPr>
          <p:nvPr/>
        </p:nvSpPr>
        <p:spPr bwMode="auto">
          <a:xfrm>
            <a:off x="3887587" y="9498031"/>
            <a:ext cx="2975144" cy="4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651" tIns="51824" rIns="103651" bIns="51824" anchor="b"/>
          <a:lstStyle>
            <a:lvl1pPr defTabSz="982663" eaLnBrk="0" hangingPunct="0">
              <a:defRPr b="1">
                <a:solidFill>
                  <a:schemeClr val="tx1"/>
                </a:solidFill>
                <a:latin typeface="Arial Narrow" pitchFamily="34" charset="0"/>
              </a:defRPr>
            </a:lvl1pPr>
            <a:lvl2pPr marL="742950" indent="-285750" defTabSz="982663" eaLnBrk="0" hangingPunct="0">
              <a:defRPr b="1">
                <a:solidFill>
                  <a:schemeClr val="tx1"/>
                </a:solidFill>
                <a:latin typeface="Arial Narrow" pitchFamily="34" charset="0"/>
              </a:defRPr>
            </a:lvl2pPr>
            <a:lvl3pPr marL="1143000" indent="-228600" defTabSz="982663" eaLnBrk="0" hangingPunct="0">
              <a:defRPr b="1">
                <a:solidFill>
                  <a:schemeClr val="tx1"/>
                </a:solidFill>
                <a:latin typeface="Arial Narrow" pitchFamily="34" charset="0"/>
              </a:defRPr>
            </a:lvl3pPr>
            <a:lvl4pPr marL="1600200" indent="-228600" defTabSz="982663" eaLnBrk="0" hangingPunct="0">
              <a:defRPr b="1">
                <a:solidFill>
                  <a:schemeClr val="tx1"/>
                </a:solidFill>
                <a:latin typeface="Arial Narrow" pitchFamily="34" charset="0"/>
              </a:defRPr>
            </a:lvl4pPr>
            <a:lvl5pPr marL="2057400" indent="-228600" defTabSz="982663" eaLnBrk="0" hangingPunct="0">
              <a:defRPr b="1">
                <a:solidFill>
                  <a:schemeClr val="tx1"/>
                </a:solidFill>
                <a:latin typeface="Arial Narrow" pitchFamily="34" charset="0"/>
              </a:defRPr>
            </a:lvl5pPr>
            <a:lvl6pPr marL="2514600" indent="-228600" defTabSz="982663" eaLnBrk="0" fontAlgn="base" hangingPunct="0">
              <a:spcBef>
                <a:spcPct val="50000"/>
              </a:spcBef>
              <a:spcAft>
                <a:spcPct val="0"/>
              </a:spcAft>
              <a:defRPr b="1">
                <a:solidFill>
                  <a:schemeClr val="tx1"/>
                </a:solidFill>
                <a:latin typeface="Arial Narrow" pitchFamily="34" charset="0"/>
              </a:defRPr>
            </a:lvl6pPr>
            <a:lvl7pPr marL="2971800" indent="-228600" defTabSz="982663" eaLnBrk="0" fontAlgn="base" hangingPunct="0">
              <a:spcBef>
                <a:spcPct val="50000"/>
              </a:spcBef>
              <a:spcAft>
                <a:spcPct val="0"/>
              </a:spcAft>
              <a:defRPr b="1">
                <a:solidFill>
                  <a:schemeClr val="tx1"/>
                </a:solidFill>
                <a:latin typeface="Arial Narrow" pitchFamily="34" charset="0"/>
              </a:defRPr>
            </a:lvl7pPr>
            <a:lvl8pPr marL="3429000" indent="-228600" defTabSz="982663" eaLnBrk="0" fontAlgn="base" hangingPunct="0">
              <a:spcBef>
                <a:spcPct val="50000"/>
              </a:spcBef>
              <a:spcAft>
                <a:spcPct val="0"/>
              </a:spcAft>
              <a:defRPr b="1">
                <a:solidFill>
                  <a:schemeClr val="tx1"/>
                </a:solidFill>
                <a:latin typeface="Arial Narrow" pitchFamily="34" charset="0"/>
              </a:defRPr>
            </a:lvl8pPr>
            <a:lvl9pPr marL="3886200" indent="-228600" defTabSz="982663" eaLnBrk="0" fontAlgn="base" hangingPunct="0">
              <a:spcBef>
                <a:spcPct val="50000"/>
              </a:spcBef>
              <a:spcAft>
                <a:spcPct val="0"/>
              </a:spcAft>
              <a:defRPr b="1">
                <a:solidFill>
                  <a:schemeClr val="tx1"/>
                </a:solidFill>
                <a:latin typeface="Arial Narrow" pitchFamily="34" charset="0"/>
              </a:defRPr>
            </a:lvl9pPr>
          </a:lstStyle>
          <a:p>
            <a:pPr algn="r" eaLnBrk="1" fontAlgn="base" hangingPunct="1">
              <a:spcBef>
                <a:spcPct val="0"/>
              </a:spcBef>
              <a:spcAft>
                <a:spcPct val="0"/>
              </a:spcAft>
            </a:pPr>
            <a:fld id="{56DFB856-BCB2-4D53-8D7D-4704C0CE0C36}" type="slidenum">
              <a:rPr lang="en-US" sz="1400" b="0">
                <a:solidFill>
                  <a:srgbClr val="000000"/>
                </a:solidFill>
                <a:latin typeface="Arial" pitchFamily="34" charset="0"/>
                <a:ea typeface="MS PGothic" pitchFamily="34" charset="-128"/>
                <a:cs typeface="Arial" pitchFamily="34" charset="0"/>
              </a:rPr>
              <a:pPr algn="r" eaLnBrk="1" fontAlgn="base" hangingPunct="1">
                <a:spcBef>
                  <a:spcPct val="0"/>
                </a:spcBef>
                <a:spcAft>
                  <a:spcPct val="0"/>
                </a:spcAft>
              </a:pPr>
              <a:t>39</a:t>
            </a:fld>
            <a:endParaRPr lang="en-US" sz="1400" b="0">
              <a:solidFill>
                <a:srgbClr val="000000"/>
              </a:solidFill>
              <a:latin typeface="Arial" pitchFamily="34" charset="0"/>
              <a:ea typeface="MS PGothic" pitchFamily="34" charset="-128"/>
              <a:cs typeface="Arial" pitchFamily="34" charset="0"/>
            </a:endParaRPr>
          </a:p>
        </p:txBody>
      </p:sp>
      <p:sp>
        <p:nvSpPr>
          <p:cNvPr id="378884" name="Rectangle 2"/>
          <p:cNvSpPr>
            <a:spLocks noGrp="1" noRot="1" noChangeAspect="1" noChangeArrowheads="1" noTextEdit="1"/>
          </p:cNvSpPr>
          <p:nvPr>
            <p:ph type="sldImg"/>
          </p:nvPr>
        </p:nvSpPr>
        <p:spPr>
          <a:xfrm>
            <a:off x="935038" y="752475"/>
            <a:ext cx="4997450" cy="3748088"/>
          </a:xfrm>
          <a:solidFill>
            <a:srgbClr val="FFFFFF"/>
          </a:solidFill>
          <a:ln/>
        </p:spPr>
      </p:sp>
      <p:sp>
        <p:nvSpPr>
          <p:cNvPr id="378885" name="TextBox 3"/>
          <p:cNvSpPr txBox="1">
            <a:spLocks noChangeArrowheads="1"/>
          </p:cNvSpPr>
          <p:nvPr/>
        </p:nvSpPr>
        <p:spPr bwMode="auto">
          <a:xfrm>
            <a:off x="5911462" y="2759204"/>
            <a:ext cx="952888" cy="3548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7534" tIns="53765" rIns="53765" bIns="53765">
            <a:spAutoFit/>
          </a:bodyPr>
          <a:lstStyle>
            <a:lvl1pPr defTabSz="1019175" eaLnBrk="0" hangingPunct="0">
              <a:defRPr b="1">
                <a:solidFill>
                  <a:schemeClr val="tx1"/>
                </a:solidFill>
                <a:latin typeface="Arial Narrow" pitchFamily="34" charset="0"/>
              </a:defRPr>
            </a:lvl1pPr>
            <a:lvl2pPr marL="742950" indent="-285750" defTabSz="1019175" eaLnBrk="0" hangingPunct="0">
              <a:defRPr b="1">
                <a:solidFill>
                  <a:schemeClr val="tx1"/>
                </a:solidFill>
                <a:latin typeface="Arial Narrow" pitchFamily="34" charset="0"/>
              </a:defRPr>
            </a:lvl2pPr>
            <a:lvl3pPr marL="1143000" indent="-228600" defTabSz="1019175" eaLnBrk="0" hangingPunct="0">
              <a:defRPr b="1">
                <a:solidFill>
                  <a:schemeClr val="tx1"/>
                </a:solidFill>
                <a:latin typeface="Arial Narrow" pitchFamily="34" charset="0"/>
              </a:defRPr>
            </a:lvl3pPr>
            <a:lvl4pPr marL="1600200" indent="-228600" defTabSz="1019175" eaLnBrk="0" hangingPunct="0">
              <a:defRPr b="1">
                <a:solidFill>
                  <a:schemeClr val="tx1"/>
                </a:solidFill>
                <a:latin typeface="Arial Narrow" pitchFamily="34" charset="0"/>
              </a:defRPr>
            </a:lvl4pPr>
            <a:lvl5pPr marL="2057400" indent="-228600" defTabSz="1019175" eaLnBrk="0" hangingPunct="0">
              <a:defRPr b="1">
                <a:solidFill>
                  <a:schemeClr val="tx1"/>
                </a:solidFill>
                <a:latin typeface="Arial Narrow" pitchFamily="34" charset="0"/>
              </a:defRPr>
            </a:lvl5pPr>
            <a:lvl6pPr marL="2514600" indent="-228600" defTabSz="1019175" eaLnBrk="0" fontAlgn="base" hangingPunct="0">
              <a:spcBef>
                <a:spcPct val="50000"/>
              </a:spcBef>
              <a:spcAft>
                <a:spcPct val="0"/>
              </a:spcAft>
              <a:defRPr b="1">
                <a:solidFill>
                  <a:schemeClr val="tx1"/>
                </a:solidFill>
                <a:latin typeface="Arial Narrow" pitchFamily="34" charset="0"/>
              </a:defRPr>
            </a:lvl6pPr>
            <a:lvl7pPr marL="2971800" indent="-228600" defTabSz="1019175" eaLnBrk="0" fontAlgn="base" hangingPunct="0">
              <a:spcBef>
                <a:spcPct val="50000"/>
              </a:spcBef>
              <a:spcAft>
                <a:spcPct val="0"/>
              </a:spcAft>
              <a:defRPr b="1">
                <a:solidFill>
                  <a:schemeClr val="tx1"/>
                </a:solidFill>
                <a:latin typeface="Arial Narrow" pitchFamily="34" charset="0"/>
              </a:defRPr>
            </a:lvl7pPr>
            <a:lvl8pPr marL="3429000" indent="-228600" defTabSz="1019175" eaLnBrk="0" fontAlgn="base" hangingPunct="0">
              <a:spcBef>
                <a:spcPct val="50000"/>
              </a:spcBef>
              <a:spcAft>
                <a:spcPct val="0"/>
              </a:spcAft>
              <a:defRPr b="1">
                <a:solidFill>
                  <a:schemeClr val="tx1"/>
                </a:solidFill>
                <a:latin typeface="Arial Narrow" pitchFamily="34" charset="0"/>
              </a:defRPr>
            </a:lvl8pPr>
            <a:lvl9pPr marL="3886200" indent="-228600" defTabSz="1019175"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800" b="0">
                <a:solidFill>
                  <a:srgbClr val="000000"/>
                </a:solidFill>
                <a:latin typeface="Arial" pitchFamily="34" charset="0"/>
                <a:ea typeface="MS PGothic" pitchFamily="34" charset="-128"/>
                <a:cs typeface="Arial" pitchFamily="34" charset="0"/>
              </a:rPr>
              <a:t>Komm 2001/ p318/ Fig 1</a:t>
            </a:r>
          </a:p>
        </p:txBody>
      </p:sp>
      <p:sp>
        <p:nvSpPr>
          <p:cNvPr id="378886" name="Footer Placeholder 9"/>
          <p:cNvSpPr txBox="1">
            <a:spLocks noGrp="1"/>
          </p:cNvSpPr>
          <p:nvPr/>
        </p:nvSpPr>
        <p:spPr bwMode="auto">
          <a:xfrm>
            <a:off x="1" y="9498031"/>
            <a:ext cx="2975145" cy="4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651" tIns="51824" rIns="103651" bIns="51824" anchor="b"/>
          <a:lstStyle>
            <a:lvl1pPr defTabSz="982663" eaLnBrk="0" hangingPunct="0">
              <a:defRPr b="1">
                <a:solidFill>
                  <a:schemeClr val="tx1"/>
                </a:solidFill>
                <a:latin typeface="Arial Narrow" pitchFamily="34" charset="0"/>
              </a:defRPr>
            </a:lvl1pPr>
            <a:lvl2pPr marL="742950" indent="-285750" defTabSz="982663" eaLnBrk="0" hangingPunct="0">
              <a:defRPr b="1">
                <a:solidFill>
                  <a:schemeClr val="tx1"/>
                </a:solidFill>
                <a:latin typeface="Arial Narrow" pitchFamily="34" charset="0"/>
              </a:defRPr>
            </a:lvl2pPr>
            <a:lvl3pPr marL="1143000" indent="-228600" defTabSz="982663" eaLnBrk="0" hangingPunct="0">
              <a:defRPr b="1">
                <a:solidFill>
                  <a:schemeClr val="tx1"/>
                </a:solidFill>
                <a:latin typeface="Arial Narrow" pitchFamily="34" charset="0"/>
              </a:defRPr>
            </a:lvl3pPr>
            <a:lvl4pPr marL="1600200" indent="-228600" defTabSz="982663" eaLnBrk="0" hangingPunct="0">
              <a:defRPr b="1">
                <a:solidFill>
                  <a:schemeClr val="tx1"/>
                </a:solidFill>
                <a:latin typeface="Arial Narrow" pitchFamily="34" charset="0"/>
              </a:defRPr>
            </a:lvl4pPr>
            <a:lvl5pPr marL="2057400" indent="-228600" defTabSz="982663" eaLnBrk="0" hangingPunct="0">
              <a:defRPr b="1">
                <a:solidFill>
                  <a:schemeClr val="tx1"/>
                </a:solidFill>
                <a:latin typeface="Arial Narrow" pitchFamily="34" charset="0"/>
              </a:defRPr>
            </a:lvl5pPr>
            <a:lvl6pPr marL="2514600" indent="-228600" defTabSz="982663" eaLnBrk="0" fontAlgn="base" hangingPunct="0">
              <a:spcBef>
                <a:spcPct val="50000"/>
              </a:spcBef>
              <a:spcAft>
                <a:spcPct val="0"/>
              </a:spcAft>
              <a:defRPr b="1">
                <a:solidFill>
                  <a:schemeClr val="tx1"/>
                </a:solidFill>
                <a:latin typeface="Arial Narrow" pitchFamily="34" charset="0"/>
              </a:defRPr>
            </a:lvl6pPr>
            <a:lvl7pPr marL="2971800" indent="-228600" defTabSz="982663" eaLnBrk="0" fontAlgn="base" hangingPunct="0">
              <a:spcBef>
                <a:spcPct val="50000"/>
              </a:spcBef>
              <a:spcAft>
                <a:spcPct val="0"/>
              </a:spcAft>
              <a:defRPr b="1">
                <a:solidFill>
                  <a:schemeClr val="tx1"/>
                </a:solidFill>
                <a:latin typeface="Arial Narrow" pitchFamily="34" charset="0"/>
              </a:defRPr>
            </a:lvl7pPr>
            <a:lvl8pPr marL="3429000" indent="-228600" defTabSz="982663" eaLnBrk="0" fontAlgn="base" hangingPunct="0">
              <a:spcBef>
                <a:spcPct val="50000"/>
              </a:spcBef>
              <a:spcAft>
                <a:spcPct val="0"/>
              </a:spcAft>
              <a:defRPr b="1">
                <a:solidFill>
                  <a:schemeClr val="tx1"/>
                </a:solidFill>
                <a:latin typeface="Arial Narrow" pitchFamily="34" charset="0"/>
              </a:defRPr>
            </a:lvl8pPr>
            <a:lvl9pPr marL="3886200" indent="-228600" defTabSz="982663"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1400" b="0">
                <a:solidFill>
                  <a:srgbClr val="000000"/>
                </a:solidFill>
                <a:latin typeface="Arial" pitchFamily="34" charset="0"/>
                <a:ea typeface="MS PGothic" pitchFamily="34" charset="-128"/>
                <a:cs typeface="Arial" pitchFamily="34" charset="0"/>
              </a:rPr>
              <a:t>08SERMs-012011-Med</a:t>
            </a:r>
          </a:p>
        </p:txBody>
      </p:sp>
      <p:sp>
        <p:nvSpPr>
          <p:cNvPr id="378887" name="TextBox 3"/>
          <p:cNvSpPr txBox="1">
            <a:spLocks noChangeArrowheads="1"/>
          </p:cNvSpPr>
          <p:nvPr/>
        </p:nvSpPr>
        <p:spPr bwMode="auto">
          <a:xfrm>
            <a:off x="218404" y="1903788"/>
            <a:ext cx="813756" cy="4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7534" tIns="53765" rIns="53765" bIns="53765">
            <a:spAutoFit/>
          </a:bodyPr>
          <a:lstStyle>
            <a:lvl1pPr defTabSz="1019175" eaLnBrk="0" hangingPunct="0">
              <a:defRPr b="1">
                <a:solidFill>
                  <a:schemeClr val="tx1"/>
                </a:solidFill>
                <a:latin typeface="Arial Narrow" pitchFamily="34" charset="0"/>
              </a:defRPr>
            </a:lvl1pPr>
            <a:lvl2pPr marL="742950" indent="-285750" defTabSz="1019175" eaLnBrk="0" hangingPunct="0">
              <a:defRPr b="1">
                <a:solidFill>
                  <a:schemeClr val="tx1"/>
                </a:solidFill>
                <a:latin typeface="Arial Narrow" pitchFamily="34" charset="0"/>
              </a:defRPr>
            </a:lvl2pPr>
            <a:lvl3pPr marL="1143000" indent="-228600" defTabSz="1019175" eaLnBrk="0" hangingPunct="0">
              <a:defRPr b="1">
                <a:solidFill>
                  <a:schemeClr val="tx1"/>
                </a:solidFill>
                <a:latin typeface="Arial Narrow" pitchFamily="34" charset="0"/>
              </a:defRPr>
            </a:lvl3pPr>
            <a:lvl4pPr marL="1600200" indent="-228600" defTabSz="1019175" eaLnBrk="0" hangingPunct="0">
              <a:defRPr b="1">
                <a:solidFill>
                  <a:schemeClr val="tx1"/>
                </a:solidFill>
                <a:latin typeface="Arial Narrow" pitchFamily="34" charset="0"/>
              </a:defRPr>
            </a:lvl4pPr>
            <a:lvl5pPr marL="2057400" indent="-228600" defTabSz="1019175" eaLnBrk="0" hangingPunct="0">
              <a:defRPr b="1">
                <a:solidFill>
                  <a:schemeClr val="tx1"/>
                </a:solidFill>
                <a:latin typeface="Arial Narrow" pitchFamily="34" charset="0"/>
              </a:defRPr>
            </a:lvl5pPr>
            <a:lvl6pPr marL="2514600" indent="-228600" defTabSz="1019175" eaLnBrk="0" fontAlgn="base" hangingPunct="0">
              <a:spcBef>
                <a:spcPct val="50000"/>
              </a:spcBef>
              <a:spcAft>
                <a:spcPct val="0"/>
              </a:spcAft>
              <a:defRPr b="1">
                <a:solidFill>
                  <a:schemeClr val="tx1"/>
                </a:solidFill>
                <a:latin typeface="Arial Narrow" pitchFamily="34" charset="0"/>
              </a:defRPr>
            </a:lvl6pPr>
            <a:lvl7pPr marL="2971800" indent="-228600" defTabSz="1019175" eaLnBrk="0" fontAlgn="base" hangingPunct="0">
              <a:spcBef>
                <a:spcPct val="50000"/>
              </a:spcBef>
              <a:spcAft>
                <a:spcPct val="0"/>
              </a:spcAft>
              <a:defRPr b="1">
                <a:solidFill>
                  <a:schemeClr val="tx1"/>
                </a:solidFill>
                <a:latin typeface="Arial Narrow" pitchFamily="34" charset="0"/>
              </a:defRPr>
            </a:lvl7pPr>
            <a:lvl8pPr marL="3429000" indent="-228600" defTabSz="1019175" eaLnBrk="0" fontAlgn="base" hangingPunct="0">
              <a:spcBef>
                <a:spcPct val="50000"/>
              </a:spcBef>
              <a:spcAft>
                <a:spcPct val="0"/>
              </a:spcAft>
              <a:defRPr b="1">
                <a:solidFill>
                  <a:schemeClr val="tx1"/>
                </a:solidFill>
                <a:latin typeface="Arial Narrow" pitchFamily="34" charset="0"/>
              </a:defRPr>
            </a:lvl8pPr>
            <a:lvl9pPr marL="3886200" indent="-228600" defTabSz="1019175"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800" b="0">
                <a:solidFill>
                  <a:srgbClr val="000000"/>
                </a:solidFill>
                <a:latin typeface="Arial" pitchFamily="34" charset="0"/>
                <a:ea typeface="MS PGothic" pitchFamily="34" charset="-128"/>
                <a:cs typeface="Arial" pitchFamily="34" charset="0"/>
              </a:rPr>
              <a:t>Hall 2008/pS3/col3/par4/L1-4</a:t>
            </a:r>
          </a:p>
        </p:txBody>
      </p:sp>
      <p:cxnSp>
        <p:nvCxnSpPr>
          <p:cNvPr id="15" name="Straight Arrow Connector 14"/>
          <p:cNvCxnSpPr>
            <a:stCxn id="378885" idx="1"/>
          </p:cNvCxnSpPr>
          <p:nvPr/>
        </p:nvCxnSpPr>
        <p:spPr>
          <a:xfrm flipH="1" flipV="1">
            <a:off x="5105796" y="2735087"/>
            <a:ext cx="805666" cy="2015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78885" idx="1"/>
          </p:cNvCxnSpPr>
          <p:nvPr/>
        </p:nvCxnSpPr>
        <p:spPr>
          <a:xfrm flipH="1" flipV="1">
            <a:off x="4214386" y="2831563"/>
            <a:ext cx="1697076" cy="1050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78885" idx="1"/>
          </p:cNvCxnSpPr>
          <p:nvPr/>
        </p:nvCxnSpPr>
        <p:spPr>
          <a:xfrm flipH="1">
            <a:off x="3246938" y="2936605"/>
            <a:ext cx="2664524" cy="2937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78885" idx="1"/>
          </p:cNvCxnSpPr>
          <p:nvPr/>
        </p:nvCxnSpPr>
        <p:spPr>
          <a:xfrm flipH="1">
            <a:off x="2020642" y="2936605"/>
            <a:ext cx="3890820" cy="766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78887" idx="3"/>
          </p:cNvCxnSpPr>
          <p:nvPr/>
        </p:nvCxnSpPr>
        <p:spPr>
          <a:xfrm>
            <a:off x="1032160" y="2142744"/>
            <a:ext cx="423866" cy="1228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8893" name="TextBox 3"/>
          <p:cNvSpPr txBox="1">
            <a:spLocks noChangeArrowheads="1"/>
          </p:cNvSpPr>
          <p:nvPr/>
        </p:nvSpPr>
        <p:spPr bwMode="auto">
          <a:xfrm>
            <a:off x="3727425" y="191345"/>
            <a:ext cx="813757" cy="4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7534" tIns="53765" rIns="53765" bIns="53765">
            <a:spAutoFit/>
          </a:bodyPr>
          <a:lstStyle>
            <a:lvl1pPr defTabSz="1019175" eaLnBrk="0" hangingPunct="0">
              <a:defRPr b="1">
                <a:solidFill>
                  <a:schemeClr val="tx1"/>
                </a:solidFill>
                <a:latin typeface="Arial Narrow" pitchFamily="34" charset="0"/>
              </a:defRPr>
            </a:lvl1pPr>
            <a:lvl2pPr marL="742950" indent="-285750" defTabSz="1019175" eaLnBrk="0" hangingPunct="0">
              <a:defRPr b="1">
                <a:solidFill>
                  <a:schemeClr val="tx1"/>
                </a:solidFill>
                <a:latin typeface="Arial Narrow" pitchFamily="34" charset="0"/>
              </a:defRPr>
            </a:lvl2pPr>
            <a:lvl3pPr marL="1143000" indent="-228600" defTabSz="1019175" eaLnBrk="0" hangingPunct="0">
              <a:defRPr b="1">
                <a:solidFill>
                  <a:schemeClr val="tx1"/>
                </a:solidFill>
                <a:latin typeface="Arial Narrow" pitchFamily="34" charset="0"/>
              </a:defRPr>
            </a:lvl3pPr>
            <a:lvl4pPr marL="1600200" indent="-228600" defTabSz="1019175" eaLnBrk="0" hangingPunct="0">
              <a:defRPr b="1">
                <a:solidFill>
                  <a:schemeClr val="tx1"/>
                </a:solidFill>
                <a:latin typeface="Arial Narrow" pitchFamily="34" charset="0"/>
              </a:defRPr>
            </a:lvl4pPr>
            <a:lvl5pPr marL="2057400" indent="-228600" defTabSz="1019175" eaLnBrk="0" hangingPunct="0">
              <a:defRPr b="1">
                <a:solidFill>
                  <a:schemeClr val="tx1"/>
                </a:solidFill>
                <a:latin typeface="Arial Narrow" pitchFamily="34" charset="0"/>
              </a:defRPr>
            </a:lvl5pPr>
            <a:lvl6pPr marL="2514600" indent="-228600" defTabSz="1019175" eaLnBrk="0" fontAlgn="base" hangingPunct="0">
              <a:spcBef>
                <a:spcPct val="50000"/>
              </a:spcBef>
              <a:spcAft>
                <a:spcPct val="0"/>
              </a:spcAft>
              <a:defRPr b="1">
                <a:solidFill>
                  <a:schemeClr val="tx1"/>
                </a:solidFill>
                <a:latin typeface="Arial Narrow" pitchFamily="34" charset="0"/>
              </a:defRPr>
            </a:lvl6pPr>
            <a:lvl7pPr marL="2971800" indent="-228600" defTabSz="1019175" eaLnBrk="0" fontAlgn="base" hangingPunct="0">
              <a:spcBef>
                <a:spcPct val="50000"/>
              </a:spcBef>
              <a:spcAft>
                <a:spcPct val="0"/>
              </a:spcAft>
              <a:defRPr b="1">
                <a:solidFill>
                  <a:schemeClr val="tx1"/>
                </a:solidFill>
                <a:latin typeface="Arial Narrow" pitchFamily="34" charset="0"/>
              </a:defRPr>
            </a:lvl7pPr>
            <a:lvl8pPr marL="3429000" indent="-228600" defTabSz="1019175" eaLnBrk="0" fontAlgn="base" hangingPunct="0">
              <a:spcBef>
                <a:spcPct val="50000"/>
              </a:spcBef>
              <a:spcAft>
                <a:spcPct val="0"/>
              </a:spcAft>
              <a:defRPr b="1">
                <a:solidFill>
                  <a:schemeClr val="tx1"/>
                </a:solidFill>
                <a:latin typeface="Arial Narrow" pitchFamily="34" charset="0"/>
              </a:defRPr>
            </a:lvl8pPr>
            <a:lvl9pPr marL="3886200" indent="-228600" defTabSz="1019175"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800" b="0">
                <a:solidFill>
                  <a:srgbClr val="000000"/>
                </a:solidFill>
                <a:latin typeface="Arial" pitchFamily="34" charset="0"/>
                <a:ea typeface="MS PGothic" pitchFamily="34" charset="-128"/>
                <a:cs typeface="Arial" pitchFamily="34" charset="0"/>
              </a:rPr>
              <a:t>Hall 2008/pS4/col3/par2/L12-15</a:t>
            </a:r>
          </a:p>
        </p:txBody>
      </p:sp>
      <p:cxnSp>
        <p:nvCxnSpPr>
          <p:cNvPr id="27" name="Straight Arrow Connector 26"/>
          <p:cNvCxnSpPr>
            <a:stCxn id="378893" idx="2"/>
          </p:cNvCxnSpPr>
          <p:nvPr/>
        </p:nvCxnSpPr>
        <p:spPr>
          <a:xfrm>
            <a:off x="4134304" y="669257"/>
            <a:ext cx="13750" cy="982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8895" name="TextBox 3"/>
          <p:cNvSpPr txBox="1">
            <a:spLocks noChangeArrowheads="1"/>
          </p:cNvSpPr>
          <p:nvPr/>
        </p:nvSpPr>
        <p:spPr bwMode="auto">
          <a:xfrm>
            <a:off x="2467155" y="191345"/>
            <a:ext cx="813756" cy="4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7534" tIns="53765" rIns="53765" bIns="53765">
            <a:spAutoFit/>
          </a:bodyPr>
          <a:lstStyle>
            <a:lvl1pPr defTabSz="1019175" eaLnBrk="0" hangingPunct="0">
              <a:defRPr b="1">
                <a:solidFill>
                  <a:schemeClr val="tx1"/>
                </a:solidFill>
                <a:latin typeface="Arial Narrow" pitchFamily="34" charset="0"/>
              </a:defRPr>
            </a:lvl1pPr>
            <a:lvl2pPr marL="742950" indent="-285750" defTabSz="1019175" eaLnBrk="0" hangingPunct="0">
              <a:defRPr b="1">
                <a:solidFill>
                  <a:schemeClr val="tx1"/>
                </a:solidFill>
                <a:latin typeface="Arial Narrow" pitchFamily="34" charset="0"/>
              </a:defRPr>
            </a:lvl2pPr>
            <a:lvl3pPr marL="1143000" indent="-228600" defTabSz="1019175" eaLnBrk="0" hangingPunct="0">
              <a:defRPr b="1">
                <a:solidFill>
                  <a:schemeClr val="tx1"/>
                </a:solidFill>
                <a:latin typeface="Arial Narrow" pitchFamily="34" charset="0"/>
              </a:defRPr>
            </a:lvl3pPr>
            <a:lvl4pPr marL="1600200" indent="-228600" defTabSz="1019175" eaLnBrk="0" hangingPunct="0">
              <a:defRPr b="1">
                <a:solidFill>
                  <a:schemeClr val="tx1"/>
                </a:solidFill>
                <a:latin typeface="Arial Narrow" pitchFamily="34" charset="0"/>
              </a:defRPr>
            </a:lvl4pPr>
            <a:lvl5pPr marL="2057400" indent="-228600" defTabSz="1019175" eaLnBrk="0" hangingPunct="0">
              <a:defRPr b="1">
                <a:solidFill>
                  <a:schemeClr val="tx1"/>
                </a:solidFill>
                <a:latin typeface="Arial Narrow" pitchFamily="34" charset="0"/>
              </a:defRPr>
            </a:lvl5pPr>
            <a:lvl6pPr marL="2514600" indent="-228600" defTabSz="1019175" eaLnBrk="0" fontAlgn="base" hangingPunct="0">
              <a:spcBef>
                <a:spcPct val="50000"/>
              </a:spcBef>
              <a:spcAft>
                <a:spcPct val="0"/>
              </a:spcAft>
              <a:defRPr b="1">
                <a:solidFill>
                  <a:schemeClr val="tx1"/>
                </a:solidFill>
                <a:latin typeface="Arial Narrow" pitchFamily="34" charset="0"/>
              </a:defRPr>
            </a:lvl6pPr>
            <a:lvl7pPr marL="2971800" indent="-228600" defTabSz="1019175" eaLnBrk="0" fontAlgn="base" hangingPunct="0">
              <a:spcBef>
                <a:spcPct val="50000"/>
              </a:spcBef>
              <a:spcAft>
                <a:spcPct val="0"/>
              </a:spcAft>
              <a:defRPr b="1">
                <a:solidFill>
                  <a:schemeClr val="tx1"/>
                </a:solidFill>
                <a:latin typeface="Arial Narrow" pitchFamily="34" charset="0"/>
              </a:defRPr>
            </a:lvl7pPr>
            <a:lvl8pPr marL="3429000" indent="-228600" defTabSz="1019175" eaLnBrk="0" fontAlgn="base" hangingPunct="0">
              <a:spcBef>
                <a:spcPct val="50000"/>
              </a:spcBef>
              <a:spcAft>
                <a:spcPct val="0"/>
              </a:spcAft>
              <a:defRPr b="1">
                <a:solidFill>
                  <a:schemeClr val="tx1"/>
                </a:solidFill>
                <a:latin typeface="Arial Narrow" pitchFamily="34" charset="0"/>
              </a:defRPr>
            </a:lvl8pPr>
            <a:lvl9pPr marL="3886200" indent="-228600" defTabSz="1019175"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800" b="0">
                <a:solidFill>
                  <a:srgbClr val="000000"/>
                </a:solidFill>
                <a:latin typeface="Arial" pitchFamily="34" charset="0"/>
                <a:ea typeface="MS PGothic" pitchFamily="34" charset="-128"/>
                <a:cs typeface="Arial" pitchFamily="34" charset="0"/>
              </a:rPr>
              <a:t>Hall 2008/pS4/col2/par1/L4-6</a:t>
            </a:r>
          </a:p>
        </p:txBody>
      </p:sp>
      <p:cxnSp>
        <p:nvCxnSpPr>
          <p:cNvPr id="30" name="Straight Arrow Connector 29"/>
          <p:cNvCxnSpPr>
            <a:stCxn id="378893" idx="2"/>
          </p:cNvCxnSpPr>
          <p:nvPr/>
        </p:nvCxnSpPr>
        <p:spPr>
          <a:xfrm>
            <a:off x="4134304" y="669257"/>
            <a:ext cx="623664" cy="9563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78895" idx="2"/>
          </p:cNvCxnSpPr>
          <p:nvPr/>
        </p:nvCxnSpPr>
        <p:spPr>
          <a:xfrm>
            <a:off x="2874033" y="669257"/>
            <a:ext cx="13751" cy="9708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8898" name="TextBox 3"/>
          <p:cNvSpPr txBox="1">
            <a:spLocks noChangeArrowheads="1"/>
          </p:cNvSpPr>
          <p:nvPr/>
        </p:nvSpPr>
        <p:spPr bwMode="auto">
          <a:xfrm>
            <a:off x="5911462" y="3592111"/>
            <a:ext cx="952888" cy="4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7534" tIns="53765" rIns="53765" bIns="53765">
            <a:spAutoFit/>
          </a:bodyPr>
          <a:lstStyle>
            <a:lvl1pPr defTabSz="1019175" eaLnBrk="0" hangingPunct="0">
              <a:defRPr b="1">
                <a:solidFill>
                  <a:schemeClr val="tx1"/>
                </a:solidFill>
                <a:latin typeface="Arial Narrow" pitchFamily="34" charset="0"/>
              </a:defRPr>
            </a:lvl1pPr>
            <a:lvl2pPr marL="742950" indent="-285750" defTabSz="1019175" eaLnBrk="0" hangingPunct="0">
              <a:defRPr b="1">
                <a:solidFill>
                  <a:schemeClr val="tx1"/>
                </a:solidFill>
                <a:latin typeface="Arial Narrow" pitchFamily="34" charset="0"/>
              </a:defRPr>
            </a:lvl2pPr>
            <a:lvl3pPr marL="1143000" indent="-228600" defTabSz="1019175" eaLnBrk="0" hangingPunct="0">
              <a:defRPr b="1">
                <a:solidFill>
                  <a:schemeClr val="tx1"/>
                </a:solidFill>
                <a:latin typeface="Arial Narrow" pitchFamily="34" charset="0"/>
              </a:defRPr>
            </a:lvl3pPr>
            <a:lvl4pPr marL="1600200" indent="-228600" defTabSz="1019175" eaLnBrk="0" hangingPunct="0">
              <a:defRPr b="1">
                <a:solidFill>
                  <a:schemeClr val="tx1"/>
                </a:solidFill>
                <a:latin typeface="Arial Narrow" pitchFamily="34" charset="0"/>
              </a:defRPr>
            </a:lvl4pPr>
            <a:lvl5pPr marL="2057400" indent="-228600" defTabSz="1019175" eaLnBrk="0" hangingPunct="0">
              <a:defRPr b="1">
                <a:solidFill>
                  <a:schemeClr val="tx1"/>
                </a:solidFill>
                <a:latin typeface="Arial Narrow" pitchFamily="34" charset="0"/>
              </a:defRPr>
            </a:lvl5pPr>
            <a:lvl6pPr marL="2514600" indent="-228600" defTabSz="1019175" eaLnBrk="0" fontAlgn="base" hangingPunct="0">
              <a:spcBef>
                <a:spcPct val="50000"/>
              </a:spcBef>
              <a:spcAft>
                <a:spcPct val="0"/>
              </a:spcAft>
              <a:defRPr b="1">
                <a:solidFill>
                  <a:schemeClr val="tx1"/>
                </a:solidFill>
                <a:latin typeface="Arial Narrow" pitchFamily="34" charset="0"/>
              </a:defRPr>
            </a:lvl6pPr>
            <a:lvl7pPr marL="2971800" indent="-228600" defTabSz="1019175" eaLnBrk="0" fontAlgn="base" hangingPunct="0">
              <a:spcBef>
                <a:spcPct val="50000"/>
              </a:spcBef>
              <a:spcAft>
                <a:spcPct val="0"/>
              </a:spcAft>
              <a:defRPr b="1">
                <a:solidFill>
                  <a:schemeClr val="tx1"/>
                </a:solidFill>
                <a:latin typeface="Arial Narrow" pitchFamily="34" charset="0"/>
              </a:defRPr>
            </a:lvl7pPr>
            <a:lvl8pPr marL="3429000" indent="-228600" defTabSz="1019175" eaLnBrk="0" fontAlgn="base" hangingPunct="0">
              <a:spcBef>
                <a:spcPct val="50000"/>
              </a:spcBef>
              <a:spcAft>
                <a:spcPct val="0"/>
              </a:spcAft>
              <a:defRPr b="1">
                <a:solidFill>
                  <a:schemeClr val="tx1"/>
                </a:solidFill>
                <a:latin typeface="Arial Narrow" pitchFamily="34" charset="0"/>
              </a:defRPr>
            </a:lvl8pPr>
            <a:lvl9pPr marL="3886200" indent="-228600" defTabSz="1019175"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800" b="0">
                <a:solidFill>
                  <a:srgbClr val="000000"/>
                </a:solidFill>
                <a:latin typeface="Arial" pitchFamily="34" charset="0"/>
                <a:ea typeface="MS PGothic" pitchFamily="34" charset="-128"/>
                <a:cs typeface="Arial" pitchFamily="34" charset="0"/>
              </a:rPr>
              <a:t>Lilli  press release 2009/par1</a:t>
            </a:r>
          </a:p>
        </p:txBody>
      </p:sp>
    </p:spTree>
    <p:extLst>
      <p:ext uri="{BB962C8B-B14F-4D97-AF65-F5344CB8AC3E}">
        <p14:creationId xmlns:p14="http://schemas.microsoft.com/office/powerpoint/2010/main" val="423436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AF8762B6-B670-4786-842D-3CE7AB104759}" type="slidenum">
              <a:rPr lang="fr-FR" smtClean="0"/>
              <a:pPr/>
              <a:t>42</a:t>
            </a:fld>
            <a:endParaRPr lang="fr-FR"/>
          </a:p>
        </p:txBody>
      </p:sp>
      <p:sp>
        <p:nvSpPr>
          <p:cNvPr id="114691" name="Rectangle 2"/>
          <p:cNvSpPr>
            <a:spLocks noGrp="1" noRot="1" noChangeAspect="1" noChangeArrowheads="1" noTextEdit="1"/>
          </p:cNvSpPr>
          <p:nvPr>
            <p:ph type="sldImg"/>
          </p:nvPr>
        </p:nvSpPr>
        <p:spPr>
          <a:xfrm>
            <a:off x="874713" y="727075"/>
            <a:ext cx="5013325" cy="3759200"/>
          </a:xfrm>
          <a:ln/>
        </p:spPr>
      </p:sp>
      <p:sp>
        <p:nvSpPr>
          <p:cNvPr id="114692" name="Rectangle 3"/>
          <p:cNvSpPr>
            <a:spLocks noGrp="1" noChangeArrowheads="1"/>
          </p:cNvSpPr>
          <p:nvPr>
            <p:ph type="body" idx="1"/>
          </p:nvPr>
        </p:nvSpPr>
        <p:spPr>
          <a:xfrm>
            <a:off x="897963" y="4726363"/>
            <a:ext cx="4964002" cy="4488232"/>
          </a:xfrm>
          <a:noFill/>
        </p:spPr>
        <p:txBody>
          <a:bodyPr/>
          <a:lstStyle/>
          <a:p>
            <a:pPr defTabSz="892175" eaLnBrk="1" hangingPunct="1"/>
            <a:endParaRPr lang="fr-BE"/>
          </a:p>
        </p:txBody>
      </p:sp>
    </p:spTree>
    <p:extLst>
      <p:ext uri="{BB962C8B-B14F-4D97-AF65-F5344CB8AC3E}">
        <p14:creationId xmlns:p14="http://schemas.microsoft.com/office/powerpoint/2010/main" val="165051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656D0F0E-6779-49CE-BD8C-7E130209B6D6}" type="slidenum">
              <a:rPr lang="fr-FR" smtClean="0"/>
              <a:pPr/>
              <a:t>44</a:t>
            </a:fld>
            <a:endParaRPr lang="fr-F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590766" y="5133600"/>
            <a:ext cx="5951761" cy="4472702"/>
          </a:xfrm>
          <a:noFill/>
        </p:spPr>
        <p:txBody>
          <a:bodyPr/>
          <a:lstStyle/>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p>
        </p:txBody>
      </p:sp>
      <p:sp>
        <p:nvSpPr>
          <p:cNvPr id="142341" name="Text Box 4"/>
          <p:cNvSpPr txBox="1">
            <a:spLocks noChangeArrowheads="1"/>
          </p:cNvSpPr>
          <p:nvPr/>
        </p:nvSpPr>
        <p:spPr bwMode="auto">
          <a:xfrm>
            <a:off x="370214" y="4900646"/>
            <a:ext cx="6014776" cy="4616648"/>
          </a:xfrm>
          <a:prstGeom prst="rect">
            <a:avLst/>
          </a:prstGeom>
          <a:noFill/>
          <a:ln w="12700">
            <a:noFill/>
            <a:miter lim="800000"/>
            <a:headEnd/>
            <a:tailEnd/>
          </a:ln>
        </p:spPr>
        <p:txBody>
          <a:bodyPr lIns="0" tIns="0" rIns="0" bIns="0">
            <a:spAutoFit/>
          </a:bodyPr>
          <a:lstStyle/>
          <a:p>
            <a:pPr defTabSz="898525"/>
            <a:r>
              <a:rPr lang="en-US" sz="1200">
                <a:solidFill>
                  <a:schemeClr val="tx1"/>
                </a:solidFill>
                <a:latin typeface="Arial" pitchFamily="34" charset="0"/>
                <a:cs typeface="Times New Roman" pitchFamily="18" charset="0"/>
              </a:rPr>
              <a:t>8-year MORE plus CORE Results N=7705</a:t>
            </a:r>
          </a:p>
          <a:p>
            <a:pPr defTabSz="898525"/>
            <a:r>
              <a:rPr lang="en-US" sz="1200">
                <a:solidFill>
                  <a:schemeClr val="tx1"/>
                </a:solidFill>
                <a:latin typeface="Arial" pitchFamily="34" charset="0"/>
                <a:cs typeface="Times New Roman" pitchFamily="18" charset="0"/>
              </a:rPr>
              <a:t> </a:t>
            </a:r>
          </a:p>
          <a:p>
            <a:pPr defTabSz="898525"/>
            <a:r>
              <a:rPr lang="en-US" sz="1200">
                <a:solidFill>
                  <a:schemeClr val="tx1"/>
                </a:solidFill>
                <a:latin typeface="Arial" pitchFamily="34" charset="0"/>
                <a:cs typeface="Times New Roman" pitchFamily="18" charset="0"/>
              </a:rPr>
              <a:t>This slide shows the Kaplan-Meier curve for the cumulative breast cancer incidence plotted against time over the 8 years of the MORE plus CORE trials beginning at randomization in MORE to the end of CORE. A total of 98 cases of invasive breast cancer (58 in the placebo group and 40 in the raloxifene group) were reported and confirmed by adjudication.  </a:t>
            </a:r>
          </a:p>
          <a:p>
            <a:pPr defTabSz="898525"/>
            <a:endParaRPr lang="en-US" sz="1200">
              <a:solidFill>
                <a:schemeClr val="tx1"/>
              </a:solidFill>
              <a:latin typeface="Arial" pitchFamily="34" charset="0"/>
              <a:cs typeface="Times New Roman" pitchFamily="18" charset="0"/>
            </a:endParaRPr>
          </a:p>
          <a:p>
            <a:pPr defTabSz="898525"/>
            <a:r>
              <a:rPr lang="en-US" sz="1200">
                <a:solidFill>
                  <a:schemeClr val="tx1"/>
                </a:solidFill>
                <a:latin typeface="Arial" pitchFamily="34" charset="0"/>
                <a:cs typeface="Times New Roman" pitchFamily="18" charset="0"/>
              </a:rPr>
              <a:t>Over the 8-year period, raloxifene reduced the incidence of invasive breast cancer by 66% (p value &lt; 0.001) compared with placebo. Absolute risk in the placebo group was 4.2 cases per 1000 woman-years and 1.4 cases for the raloxifene group.  Thus, in the raloxifene group there was an absolute risk reduction of 2.8 cases per 1000 women-years.</a:t>
            </a:r>
          </a:p>
          <a:p>
            <a:pPr defTabSz="898525"/>
            <a:endParaRPr lang="en-US" sz="1200">
              <a:solidFill>
                <a:schemeClr val="tx1"/>
              </a:solidFill>
              <a:latin typeface="Arial" pitchFamily="34" charset="0"/>
              <a:cs typeface="Times New Roman" pitchFamily="18" charset="0"/>
            </a:endParaRPr>
          </a:p>
          <a:p>
            <a:pPr defTabSz="898525"/>
            <a:endParaRPr lang="en-US" sz="1200">
              <a:solidFill>
                <a:schemeClr val="tx1"/>
              </a:solidFill>
              <a:latin typeface="Arial" pitchFamily="34" charset="0"/>
              <a:cs typeface="Times New Roman" pitchFamily="18" charset="0"/>
            </a:endParaRPr>
          </a:p>
          <a:p>
            <a:pPr defTabSz="898525" eaLnBrk="0" hangingPunct="0"/>
            <a:r>
              <a:rPr lang="en-US" sz="1200">
                <a:solidFill>
                  <a:schemeClr val="tx1"/>
                </a:solidFill>
                <a:latin typeface="Arial" pitchFamily="34" charset="0"/>
              </a:rPr>
              <a:t>Over the 4 years of CORE (N=5213), 52 cases of invasive breast cancer (28 in the placebo group and 24 in the raloxifene group) were reported and confirmed by adjudication.  During the 4 years of the CORE trial, the incidence of invasive breast cancer was reduced in the raloxifene treated group by 59%, compared to the group of women randomized to placebo  (p&lt;0.001). The absolute risk for the placebo groups is 5.2 cases per 1000 women-years and 2.1 for the raloxifene group.  Thus, the absolute risk reduction for the raloxifene group was 3.1 cases per 1000 women-years.</a:t>
            </a:r>
          </a:p>
          <a:p>
            <a:pPr defTabSz="898525"/>
            <a:endParaRPr lang="en-US" sz="1200">
              <a:solidFill>
                <a:schemeClr val="tx1"/>
              </a:solidFill>
              <a:latin typeface="Arial" pitchFamily="34" charset="0"/>
              <a:cs typeface="Times New Roman" pitchFamily="18" charset="0"/>
            </a:endParaRPr>
          </a:p>
          <a:p>
            <a:pPr defTabSz="898525"/>
            <a:endParaRPr lang="en-US" sz="1200">
              <a:solidFill>
                <a:schemeClr val="tx1"/>
              </a:solidFill>
              <a:latin typeface="Arial" pitchFamily="34" charset="0"/>
              <a:cs typeface="Times New Roman" pitchFamily="18" charset="0"/>
            </a:endParaRPr>
          </a:p>
          <a:p>
            <a:pPr defTabSz="898525"/>
            <a:endParaRPr lang="en-US" sz="1200">
              <a:solidFill>
                <a:schemeClr val="tx1"/>
              </a:solidFill>
              <a:latin typeface="Arial" pitchFamily="34" charset="0"/>
            </a:endParaRPr>
          </a:p>
        </p:txBody>
      </p:sp>
    </p:spTree>
    <p:extLst>
      <p:ext uri="{BB962C8B-B14F-4D97-AF65-F5344CB8AC3E}">
        <p14:creationId xmlns:p14="http://schemas.microsoft.com/office/powerpoint/2010/main" val="3606228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Master" Target="../slideMasters/slideMaster1.xml"/><Relationship Id="rId6" Type="http://schemas.openxmlformats.org/officeDocument/2006/relationships/hyperlink" Target="http://www.uzgent.be/" TargetMode="External"/><Relationship Id="rId5" Type="http://schemas.openxmlformats.org/officeDocument/2006/relationships/hyperlink" Target="http://www.twitter.com/uzgent" TargetMode="External"/><Relationship Id="rId4" Type="http://schemas.openxmlformats.org/officeDocument/2006/relationships/hyperlink" Target="http://www.facebook.com/uzgent"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13" descr="logo_soft_incline.png"/>
          <p:cNvPicPr>
            <a:picLocks noChangeAspect="1"/>
          </p:cNvPicPr>
          <p:nvPr userDrawn="1"/>
        </p:nvPicPr>
        <p:blipFill>
          <a:blip r:embed="rId2" cstate="print"/>
          <a:srcRect/>
          <a:stretch>
            <a:fillRect/>
          </a:stretch>
        </p:blipFill>
        <p:spPr bwMode="auto">
          <a:xfrm>
            <a:off x="5491163" y="2205038"/>
            <a:ext cx="3652837" cy="3802062"/>
          </a:xfrm>
          <a:prstGeom prst="rect">
            <a:avLst/>
          </a:prstGeom>
          <a:noFill/>
          <a:ln w="9525">
            <a:noFill/>
            <a:miter lim="800000"/>
            <a:headEnd/>
            <a:tailEnd/>
          </a:ln>
        </p:spPr>
      </p:pic>
      <p:pic>
        <p:nvPicPr>
          <p:cNvPr id="5" name="Image 11" descr="suite_valeurs_english.jpg"/>
          <p:cNvPicPr>
            <a:picLocks noChangeAspect="1"/>
          </p:cNvPicPr>
          <p:nvPr userDrawn="1"/>
        </p:nvPicPr>
        <p:blipFill>
          <a:blip r:embed="rId3" cstate="print"/>
          <a:srcRect/>
          <a:stretch>
            <a:fillRect/>
          </a:stretch>
        </p:blipFill>
        <p:spPr bwMode="auto">
          <a:xfrm>
            <a:off x="611188" y="260350"/>
            <a:ext cx="7956550" cy="1247775"/>
          </a:xfrm>
          <a:prstGeom prst="rect">
            <a:avLst/>
          </a:prstGeom>
          <a:noFill/>
          <a:ln w="9525">
            <a:noFill/>
            <a:miter lim="800000"/>
            <a:headEnd/>
            <a:tailEnd/>
          </a:ln>
        </p:spPr>
      </p:pic>
      <p:pic>
        <p:nvPicPr>
          <p:cNvPr id="6" name="Image 6" descr="logo_chu_umc.gif"/>
          <p:cNvPicPr>
            <a:picLocks noChangeAspect="1"/>
          </p:cNvPicPr>
          <p:nvPr userDrawn="1"/>
        </p:nvPicPr>
        <p:blipFill>
          <a:blip r:embed="rId4" cstate="print"/>
          <a:srcRect/>
          <a:stretch>
            <a:fillRect/>
          </a:stretch>
        </p:blipFill>
        <p:spPr bwMode="auto">
          <a:xfrm>
            <a:off x="7235825" y="6165850"/>
            <a:ext cx="1439863" cy="550863"/>
          </a:xfrm>
          <a:prstGeom prst="rect">
            <a:avLst/>
          </a:prstGeom>
          <a:noFill/>
          <a:ln w="9525">
            <a:noFill/>
            <a:miter lim="800000"/>
            <a:headEnd/>
            <a:tailEnd/>
          </a:ln>
        </p:spPr>
      </p:pic>
      <p:sp>
        <p:nvSpPr>
          <p:cNvPr id="7" name="Sous-titre 2"/>
          <p:cNvSpPr txBox="1">
            <a:spLocks/>
          </p:cNvSpPr>
          <p:nvPr userDrawn="1"/>
        </p:nvSpPr>
        <p:spPr>
          <a:xfrm>
            <a:off x="1116013" y="6308725"/>
            <a:ext cx="6400800" cy="1752600"/>
          </a:xfrm>
          <a:prstGeom prst="rect">
            <a:avLst/>
          </a:prstGeom>
        </p:spPr>
        <p:txBody>
          <a:bodyPr>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fr-FR" sz="1400">
                <a:solidFill>
                  <a:srgbClr val="E3802F"/>
                </a:solidFill>
                <a:latin typeface="+mn-lt"/>
              </a:rPr>
              <a:t>In the center of the city, in the center of life, </a:t>
            </a:r>
            <a:r>
              <a:rPr lang="fr-FR" sz="1400" err="1">
                <a:solidFill>
                  <a:srgbClr val="E3802F"/>
                </a:solidFill>
                <a:latin typeface="+mn-lt"/>
              </a:rPr>
              <a:t>with</a:t>
            </a:r>
            <a:r>
              <a:rPr lang="fr-FR" sz="1400">
                <a:solidFill>
                  <a:srgbClr val="E3802F"/>
                </a:solidFill>
                <a:latin typeface="+mn-lt"/>
              </a:rPr>
              <a:t> passion for care</a:t>
            </a:r>
            <a:endParaRPr lang="fr-BE" sz="1400">
              <a:solidFill>
                <a:srgbClr val="E3802F"/>
              </a:solidFill>
              <a:latin typeface="+mn-lt"/>
            </a:endParaRPr>
          </a:p>
        </p:txBody>
      </p:sp>
      <p:pic>
        <p:nvPicPr>
          <p:cNvPr id="8" name="Image 9" descr="logo_ulb.jpg"/>
          <p:cNvPicPr>
            <a:picLocks noChangeAspect="1"/>
          </p:cNvPicPr>
          <p:nvPr userDrawn="1"/>
        </p:nvPicPr>
        <p:blipFill>
          <a:blip r:embed="rId5" cstate="print"/>
          <a:srcRect/>
          <a:stretch>
            <a:fillRect/>
          </a:stretch>
        </p:blipFill>
        <p:spPr bwMode="auto">
          <a:xfrm>
            <a:off x="250825" y="6092825"/>
            <a:ext cx="563563" cy="563563"/>
          </a:xfrm>
          <a:prstGeom prst="rect">
            <a:avLst/>
          </a:prstGeom>
          <a:noFill/>
          <a:ln w="9525">
            <a:noFill/>
            <a:miter lim="800000"/>
            <a:headEnd/>
            <a:tailEnd/>
          </a:ln>
        </p:spPr>
      </p:pic>
      <p:pic>
        <p:nvPicPr>
          <p:cNvPr id="9" name="Image 10" descr="iris_psd copie.jpg"/>
          <p:cNvPicPr>
            <a:picLocks noChangeAspect="1"/>
          </p:cNvPicPr>
          <p:nvPr userDrawn="1"/>
        </p:nvPicPr>
        <p:blipFill>
          <a:blip r:embed="rId6" cstate="print"/>
          <a:srcRect/>
          <a:stretch>
            <a:fillRect/>
          </a:stretch>
        </p:blipFill>
        <p:spPr bwMode="auto">
          <a:xfrm>
            <a:off x="6875463" y="6237288"/>
            <a:ext cx="195262" cy="376237"/>
          </a:xfrm>
          <a:prstGeom prst="rect">
            <a:avLst/>
          </a:prstGeom>
          <a:noFill/>
          <a:ln w="9525">
            <a:noFill/>
            <a:miter lim="800000"/>
            <a:headEnd/>
            <a:tailEnd/>
          </a:ln>
        </p:spPr>
      </p:pic>
      <p:pic>
        <p:nvPicPr>
          <p:cNvPr id="10" name="Image 12" descr="LogoVUB.jpg"/>
          <p:cNvPicPr>
            <a:picLocks noChangeAspect="1"/>
          </p:cNvPicPr>
          <p:nvPr userDrawn="1"/>
        </p:nvPicPr>
        <p:blipFill>
          <a:blip r:embed="rId7" cstate="print"/>
          <a:srcRect/>
          <a:stretch>
            <a:fillRect/>
          </a:stretch>
        </p:blipFill>
        <p:spPr bwMode="auto">
          <a:xfrm>
            <a:off x="1042988" y="6092825"/>
            <a:ext cx="735012" cy="595313"/>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p:spPr>
        <p:txBody>
          <a:bodyPr/>
          <a:lstStyle>
            <a:lvl1pPr>
              <a:defRPr>
                <a:solidFill>
                  <a:schemeClr val="accent6">
                    <a:lumMod val="75000"/>
                  </a:schemeClr>
                </a:solidFill>
              </a:defRPr>
            </a:lvl1p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2EC3230-8EDC-4CDC-A129-A4B4668CAA23}" type="datetimeFigureOut">
              <a:rPr lang="fr-BE"/>
              <a:pPr>
                <a:defRPr/>
              </a:pPr>
              <a:t>14-11-22</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2CC52E6-67AE-4C63-BD6C-72A0CB5708B0}"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B4C5EC6-A121-4FBA-A20A-3F3FB4441FE4}" type="datetimeFigureOut">
              <a:rPr lang="fr-BE"/>
              <a:pPr>
                <a:defRPr/>
              </a:pPr>
              <a:t>14-11-22</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6317861-CD04-47E9-9CDF-685B071CB54F}" type="slidenum">
              <a:rPr lang="fr-BE"/>
              <a:pPr>
                <a:defRPr/>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a:t>Copyrights apply</a:t>
            </a:r>
          </a:p>
        </p:txBody>
      </p:sp>
    </p:spTree>
    <p:extLst>
      <p:ext uri="{BB962C8B-B14F-4D97-AF65-F5344CB8AC3E}">
        <p14:creationId xmlns:p14="http://schemas.microsoft.com/office/powerpoint/2010/main" val="641632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877D-44B5-BB43-8558-E98C33E76B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088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9228" y="365593"/>
            <a:ext cx="7885545" cy="1325096"/>
          </a:xfrm>
          <a:prstGeom prst="rect">
            <a:avLst/>
          </a:prstGeom>
        </p:spPr>
        <p:txBody>
          <a:bodyPr/>
          <a:lstStyle/>
          <a:p>
            <a:r>
              <a:rPr lang="fr-FR"/>
              <a:t>Modifiez le style du titre</a:t>
            </a:r>
            <a:endParaRPr lang="fr-BE"/>
          </a:p>
        </p:txBody>
      </p:sp>
    </p:spTree>
    <p:extLst>
      <p:ext uri="{BB962C8B-B14F-4D97-AF65-F5344CB8AC3E}">
        <p14:creationId xmlns:p14="http://schemas.microsoft.com/office/powerpoint/2010/main" val="72776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189104E-DF4E-42DC-B0D5-4C89BFF578D9}" type="datetimeFigureOut">
              <a:rPr lang="nl-BE" smtClean="0"/>
              <a:pPr/>
              <a:t>14/11/2022</a:t>
            </a:fld>
            <a:endParaRPr lang="nl-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nl-BE"/>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8EBBF92-1BD8-463A-89FC-32CEA4743EE3}" type="slidenum">
              <a:rPr lang="nl-BE" smtClean="0"/>
              <a:pPr/>
              <a:t>‹N°›</a:t>
            </a:fld>
            <a:endParaRPr lang="nl-BE"/>
          </a:p>
        </p:txBody>
      </p:sp>
    </p:spTree>
    <p:extLst>
      <p:ext uri="{BB962C8B-B14F-4D97-AF65-F5344CB8AC3E}">
        <p14:creationId xmlns:p14="http://schemas.microsoft.com/office/powerpoint/2010/main" val="3848675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98003-1E31-4241-866C-75C5B9575ADD}"/>
              </a:ext>
            </a:extLst>
          </p:cNvPr>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altLang="en-US"/>
              <a:t>Click to edit Master title style</a:t>
            </a:r>
          </a:p>
        </p:txBody>
      </p:sp>
      <p:sp>
        <p:nvSpPr>
          <p:cNvPr id="2054" name="Footer Placeholder 3">
            <a:extLst>
              <a:ext uri="{FF2B5EF4-FFF2-40B4-BE49-F238E27FC236}">
                <a16:creationId xmlns:a16="http://schemas.microsoft.com/office/drawing/2014/main" id="{C6460008-2D95-48E7-AC1C-DA06D43C99CA}"/>
              </a:ext>
            </a:extLst>
          </p:cNvPr>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95961411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6FD465A-AEF0-4499-A6AC-0A7726BD0283}" type="datetimeFigureOut">
              <a:rPr lang="fr-FR" smtClean="0"/>
              <a:pPr/>
              <a:t>14/11/2022</a:t>
            </a:fld>
            <a:endParaRPr lang="fr-F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E774B1F-32B4-4A2C-8E3E-E9080A3BAD90}" type="slidenum">
              <a:rPr lang="fr-FR" smtClean="0"/>
              <a:pPr/>
              <a:t>‹N°›</a:t>
            </a:fld>
            <a:endParaRPr lang="fr-FR"/>
          </a:p>
        </p:txBody>
      </p:sp>
    </p:spTree>
    <p:extLst>
      <p:ext uri="{BB962C8B-B14F-4D97-AF65-F5344CB8AC3E}">
        <p14:creationId xmlns:p14="http://schemas.microsoft.com/office/powerpoint/2010/main" val="3330453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549808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Modifiez le style du titre</a:t>
            </a:r>
            <a:endParaRPr lang="fr-BE"/>
          </a:p>
        </p:txBody>
      </p:sp>
      <p:sp>
        <p:nvSpPr>
          <p:cNvPr id="3" name="Espace réservé du graphique 2"/>
          <p:cNvSpPr>
            <a:spLocks noGrp="1"/>
          </p:cNvSpPr>
          <p:nvPr>
            <p:ph type="chart" idx="1"/>
          </p:nvPr>
        </p:nvSpPr>
        <p:spPr>
          <a:xfrm>
            <a:off x="685800" y="1981200"/>
            <a:ext cx="7772400" cy="4114800"/>
          </a:xfrm>
        </p:spPr>
        <p:txBody>
          <a:bodyPr/>
          <a:lstStyle/>
          <a:p>
            <a:pPr lvl="0"/>
            <a:endParaRPr lang="fr-BE"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BAF8F02-24A9-4EE7-8D79-8DEF2216C44E}" type="slidenum">
              <a:rPr lang="fr-FR"/>
              <a:pPr>
                <a:defRPr/>
              </a:pPr>
              <a:t>‹N°›</a:t>
            </a:fld>
            <a:endParaRPr lang="fr-FR"/>
          </a:p>
        </p:txBody>
      </p:sp>
    </p:spTree>
    <p:extLst>
      <p:ext uri="{BB962C8B-B14F-4D97-AF65-F5344CB8AC3E}">
        <p14:creationId xmlns:p14="http://schemas.microsoft.com/office/powerpoint/2010/main" val="31131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7" descr="logo_soft_incline.png"/>
          <p:cNvPicPr>
            <a:picLocks noChangeAspect="1"/>
          </p:cNvPicPr>
          <p:nvPr userDrawn="1"/>
        </p:nvPicPr>
        <p:blipFill>
          <a:blip r:embed="rId2" cstate="print"/>
          <a:srcRect/>
          <a:stretch>
            <a:fillRect/>
          </a:stretch>
        </p:blipFill>
        <p:spPr bwMode="auto">
          <a:xfrm>
            <a:off x="5491163" y="2276475"/>
            <a:ext cx="3652837" cy="3802063"/>
          </a:xfrm>
          <a:prstGeom prst="rect">
            <a:avLst/>
          </a:prstGeom>
          <a:noFill/>
          <a:ln w="9525">
            <a:noFill/>
            <a:miter lim="800000"/>
            <a:headEnd/>
            <a:tailEnd/>
          </a:ln>
        </p:spPr>
      </p:pic>
      <p:sp>
        <p:nvSpPr>
          <p:cNvPr id="2" name="Titre 1"/>
          <p:cNvSpPr>
            <a:spLocks noGrp="1"/>
          </p:cNvSpPr>
          <p:nvPr>
            <p:ph type="title"/>
          </p:nvPr>
        </p:nvSpPr>
        <p:spPr/>
        <p:txBody>
          <a:bodyPr/>
          <a:lstStyle>
            <a:lvl1pPr>
              <a:defRPr>
                <a:solidFill>
                  <a:schemeClr val="accent6">
                    <a:lumMod val="75000"/>
                  </a:schemeClr>
                </a:solidFill>
              </a:defRPr>
            </a:lvl1pPr>
          </a:lstStyle>
          <a:p>
            <a:r>
              <a:rPr lang="fr-FR"/>
              <a:t>Cliquez pour modifier le style du titre</a:t>
            </a:r>
            <a:endParaRPr lang="fr-BE"/>
          </a:p>
        </p:txBody>
      </p:sp>
      <p:sp>
        <p:nvSpPr>
          <p:cNvPr id="3" name="Espace réservé du contenu 2"/>
          <p:cNvSpPr>
            <a:spLocks noGrp="1"/>
          </p:cNvSpPr>
          <p:nvPr>
            <p:ph idx="1"/>
          </p:nvPr>
        </p:nvSpPr>
        <p:spPr>
          <a:xfrm>
            <a:off x="323528" y="1556792"/>
            <a:ext cx="8229600" cy="4525963"/>
          </a:xfrm>
        </p:spPr>
        <p:txBody>
          <a:bodyPr/>
          <a:lstStyle>
            <a:lvl2pPr>
              <a:buClr>
                <a:srgbClr val="FF3399"/>
              </a:buClr>
              <a:buFont typeface="Calibri" pitchFamily="34" charset="0"/>
              <a:buChar char="•"/>
              <a:defRPr>
                <a:solidFill>
                  <a:schemeClr val="tx1"/>
                </a:solidFill>
              </a:defRPr>
            </a:lvl2pPr>
            <a:lvl3pPr>
              <a:buClr>
                <a:srgbClr val="00B0F0"/>
              </a:buClr>
              <a:buFont typeface="Arial" pitchFamily="34" charset="0"/>
              <a:buChar char="•"/>
              <a:defRPr>
                <a:solidFill>
                  <a:schemeClr val="tx1"/>
                </a:solidFill>
              </a:defRPr>
            </a:lvl3pPr>
            <a:lvl4pPr>
              <a:buClr>
                <a:srgbClr val="E8A42A"/>
              </a:buClr>
              <a:buFont typeface="Calibri" pitchFamily="34" charset="0"/>
              <a:buChar char="•"/>
              <a:defRPr>
                <a:solidFill>
                  <a:schemeClr val="tx1"/>
                </a:solidFill>
              </a:defRPr>
            </a:lvl4pPr>
            <a:lvl5pPr>
              <a:buClr>
                <a:srgbClr val="92D050"/>
              </a:buClr>
              <a:buFont typeface="Arial" pitchFamily="34" charset="0"/>
              <a:buChar cha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extBox 5"/>
          <p:cNvSpPr txBox="1">
            <a:spLocks noChangeArrowheads="1"/>
          </p:cNvSpPr>
          <p:nvPr userDrawn="1"/>
        </p:nvSpPr>
        <p:spPr bwMode="auto">
          <a:xfrm>
            <a:off x="8828088" y="656272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fontAlgn="base" hangingPunct="1">
              <a:spcBef>
                <a:spcPct val="0"/>
              </a:spcBef>
              <a:spcAft>
                <a:spcPct val="0"/>
              </a:spcAft>
            </a:pPr>
            <a:fld id="{4C279F1B-FCF3-4704-8B83-1DCE313607AE}" type="slidenum">
              <a:rPr lang="en-US" altLang="fr-FR" sz="1200">
                <a:solidFill>
                  <a:srgbClr val="FFFFFF"/>
                </a:solidFill>
              </a:rPr>
              <a:pPr eaLnBrk="1" fontAlgn="base" hangingPunct="1">
                <a:spcBef>
                  <a:spcPct val="0"/>
                </a:spcBef>
                <a:spcAft>
                  <a:spcPct val="0"/>
                </a:spcAft>
              </a:pPr>
              <a:t>‹N°›</a:t>
            </a:fld>
            <a:endParaRPr lang="en-US" altLang="fr-FR" sz="1200">
              <a:solidFill>
                <a:srgbClr val="FFFFFF"/>
              </a:solidFill>
            </a:endParaRPr>
          </a:p>
        </p:txBody>
      </p:sp>
    </p:spTree>
    <p:extLst>
      <p:ext uri="{BB962C8B-B14F-4D97-AF65-F5344CB8AC3E}">
        <p14:creationId xmlns:p14="http://schemas.microsoft.com/office/powerpoint/2010/main" val="2153478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extBox 5"/>
          <p:cNvSpPr txBox="1">
            <a:spLocks noChangeArrowheads="1"/>
          </p:cNvSpPr>
          <p:nvPr userDrawn="1"/>
        </p:nvSpPr>
        <p:spPr bwMode="auto">
          <a:xfrm>
            <a:off x="8828088" y="656272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fontAlgn="base" hangingPunct="1">
              <a:spcBef>
                <a:spcPct val="0"/>
              </a:spcBef>
              <a:spcAft>
                <a:spcPct val="0"/>
              </a:spcAft>
            </a:pPr>
            <a:fld id="{13130334-B563-4A82-AF04-276EDE68587D}" type="slidenum">
              <a:rPr lang="en-US" altLang="fr-FR" sz="1200">
                <a:solidFill>
                  <a:srgbClr val="FFFFFF"/>
                </a:solidFill>
              </a:rPr>
              <a:pPr eaLnBrk="1" fontAlgn="base" hangingPunct="1">
                <a:spcBef>
                  <a:spcPct val="0"/>
                </a:spcBef>
                <a:spcAft>
                  <a:spcPct val="0"/>
                </a:spcAft>
              </a:pPr>
              <a:t>‹N°›</a:t>
            </a:fld>
            <a:endParaRPr lang="en-US" altLang="fr-FR" sz="1200">
              <a:solidFill>
                <a:srgbClr val="FFFFFF"/>
              </a:solidFill>
            </a:endParaRPr>
          </a:p>
        </p:txBody>
      </p:sp>
    </p:spTree>
    <p:extLst>
      <p:ext uri="{BB962C8B-B14F-4D97-AF65-F5344CB8AC3E}">
        <p14:creationId xmlns:p14="http://schemas.microsoft.com/office/powerpoint/2010/main" val="32286484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UZ_Slot blauw">
    <p:spTree>
      <p:nvGrpSpPr>
        <p:cNvPr id="1" name=""/>
        <p:cNvGrpSpPr/>
        <p:nvPr/>
      </p:nvGrpSpPr>
      <p:grpSpPr>
        <a:xfrm>
          <a:off x="0" y="0"/>
          <a:ext cx="0" cy="0"/>
          <a:chOff x="0" y="0"/>
          <a:chExt cx="0" cy="0"/>
        </a:xfrm>
      </p:grpSpPr>
      <p:sp>
        <p:nvSpPr>
          <p:cNvPr id="17" name="Rechthoekige driehoek 16">
            <a:extLst>
              <a:ext uri="{FF2B5EF4-FFF2-40B4-BE49-F238E27FC236}">
                <a16:creationId xmlns:a16="http://schemas.microsoft.com/office/drawing/2014/main" id="{F5C0FB24-9753-4E32-B548-9985F26E8849}"/>
              </a:ext>
            </a:extLst>
          </p:cNvPr>
          <p:cNvSpPr/>
          <p:nvPr userDrawn="1"/>
        </p:nvSpPr>
        <p:spPr>
          <a:xfrm flipH="1">
            <a:off x="8115856" y="4121531"/>
            <a:ext cx="1032164" cy="1376218"/>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14252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UZ_Tekst">
    <p:spTree>
      <p:nvGrpSpPr>
        <p:cNvPr id="1" name=""/>
        <p:cNvGrpSpPr/>
        <p:nvPr/>
      </p:nvGrpSpPr>
      <p:grpSpPr>
        <a:xfrm>
          <a:off x="0" y="0"/>
          <a:ext cx="0" cy="0"/>
          <a:chOff x="0" y="0"/>
          <a:chExt cx="0" cy="0"/>
        </a:xfrm>
      </p:grpSpPr>
      <p:sp>
        <p:nvSpPr>
          <p:cNvPr id="28" name="Tijdelijke aanduiding voor tekst 3">
            <a:extLst>
              <a:ext uri="{FF2B5EF4-FFF2-40B4-BE49-F238E27FC236}">
                <a16:creationId xmlns:a16="http://schemas.microsoft.com/office/drawing/2014/main" id="{6FC996DF-10FC-4E4E-86B5-B876316EB5B1}"/>
              </a:ext>
            </a:extLst>
          </p:cNvPr>
          <p:cNvSpPr>
            <a:spLocks noGrp="1"/>
          </p:cNvSpPr>
          <p:nvPr>
            <p:ph type="body" sz="quarter" idx="14" hasCustomPrompt="1"/>
          </p:nvPr>
        </p:nvSpPr>
        <p:spPr>
          <a:xfrm>
            <a:off x="956311" y="1436290"/>
            <a:ext cx="6097191" cy="739981"/>
          </a:xfrm>
        </p:spPr>
        <p:txBody>
          <a:bodyPr anchor="t" anchorCtr="0">
            <a:normAutofit/>
          </a:bodyPr>
          <a:lstStyle>
            <a:lvl1pPr marL="0" indent="0">
              <a:buNone/>
              <a:defRPr sz="1275" b="1"/>
            </a:lvl1pPr>
          </a:lstStyle>
          <a:p>
            <a:pPr lvl="0"/>
            <a:r>
              <a:rPr lang="nl-NL"/>
              <a:t>Subtitel</a:t>
            </a:r>
            <a:endParaRPr lang="nl-BE"/>
          </a:p>
        </p:txBody>
      </p:sp>
      <p:sp>
        <p:nvSpPr>
          <p:cNvPr id="19" name="Tijdelijke aanduiding voor tekst 8">
            <a:extLst>
              <a:ext uri="{FF2B5EF4-FFF2-40B4-BE49-F238E27FC236}">
                <a16:creationId xmlns:a16="http://schemas.microsoft.com/office/drawing/2014/main" id="{5D74E1A5-4F9A-47C9-A75D-092F16064AB9}"/>
              </a:ext>
            </a:extLst>
          </p:cNvPr>
          <p:cNvSpPr>
            <a:spLocks noGrp="1"/>
          </p:cNvSpPr>
          <p:nvPr>
            <p:ph type="body" sz="quarter" idx="13" hasCustomPrompt="1"/>
          </p:nvPr>
        </p:nvSpPr>
        <p:spPr>
          <a:xfrm>
            <a:off x="894397" y="2194560"/>
            <a:ext cx="6408567" cy="3615170"/>
          </a:xfrm>
        </p:spPr>
        <p:txBody>
          <a:bodyPr>
            <a:noAutofit/>
          </a:bodyPr>
          <a:lstStyle>
            <a:lvl1pPr marL="243000" indent="-243000">
              <a:lnSpc>
                <a:spcPct val="100000"/>
              </a:lnSpc>
              <a:buClr>
                <a:schemeClr val="bg2"/>
              </a:buClr>
              <a:buFont typeface="Webdings" panose="05030102010509060703" pitchFamily="18" charset="2"/>
              <a:buChar char="4"/>
              <a:defRPr sz="1350">
                <a:solidFill>
                  <a:schemeClr val="bg1"/>
                </a:solidFill>
              </a:defRPr>
            </a:lvl1pPr>
            <a:lvl2pPr marL="513000" indent="-243000">
              <a:lnSpc>
                <a:spcPct val="100000"/>
              </a:lnSpc>
              <a:buClr>
                <a:schemeClr val="bg2"/>
              </a:buClr>
              <a:buFont typeface="Webdings" panose="05030102010509060703" pitchFamily="18" charset="2"/>
              <a:buChar char="4"/>
              <a:defRPr sz="1350">
                <a:solidFill>
                  <a:schemeClr val="bg1"/>
                </a:solidFill>
              </a:defRPr>
            </a:lvl2pPr>
            <a:lvl3pPr marL="783000" indent="-243000">
              <a:lnSpc>
                <a:spcPct val="100000"/>
              </a:lnSpc>
              <a:buClrTx/>
              <a:buFont typeface="Arial" panose="020B0604020202020204" pitchFamily="34" charset="0"/>
              <a:buChar char="•"/>
              <a:defRPr sz="1350">
                <a:solidFill>
                  <a:schemeClr val="bg1"/>
                </a:solidFill>
              </a:defRPr>
            </a:lvl3pPr>
            <a:lvl4pPr marL="1053000" indent="-243000">
              <a:lnSpc>
                <a:spcPct val="100000"/>
              </a:lnSpc>
              <a:buClrTx/>
              <a:buFont typeface="Arial" panose="020B0604020202020204" pitchFamily="34" charset="0"/>
              <a:buChar char="•"/>
              <a:defRPr sz="1350">
                <a:solidFill>
                  <a:schemeClr val="bg1"/>
                </a:solidFill>
              </a:defRPr>
            </a:lvl4pPr>
            <a:lvl5pPr marL="1323000" indent="-243000">
              <a:lnSpc>
                <a:spcPct val="100000"/>
              </a:lnSpc>
              <a:buClrTx/>
              <a:buFont typeface="Arial" panose="020B0604020202020204" pitchFamily="34" charset="0"/>
              <a:buChar char="•"/>
              <a:defRPr sz="1350">
                <a:solidFill>
                  <a:schemeClr val="bg1"/>
                </a:solidFill>
              </a:defRPr>
            </a:lvl5pPr>
          </a:lstStyle>
          <a:p>
            <a:pPr lvl="0"/>
            <a:r>
              <a:rPr lang="nl-NL" err="1"/>
              <a:t>Bullet</a:t>
            </a:r>
            <a:r>
              <a:rPr lang="nl-NL"/>
              <a:t> 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7" name="Rechthoekige driehoek 26">
            <a:extLst>
              <a:ext uri="{FF2B5EF4-FFF2-40B4-BE49-F238E27FC236}">
                <a16:creationId xmlns:a16="http://schemas.microsoft.com/office/drawing/2014/main" id="{D683BD1F-A29B-443A-8212-0CD2C6ED2DDD}"/>
              </a:ext>
            </a:extLst>
          </p:cNvPr>
          <p:cNvSpPr/>
          <p:nvPr userDrawn="1"/>
        </p:nvSpPr>
        <p:spPr>
          <a:xfrm flipH="1">
            <a:off x="8117681" y="5482800"/>
            <a:ext cx="10314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Tijdelijke aanduiding voor tekst 3">
            <a:extLst>
              <a:ext uri="{FF2B5EF4-FFF2-40B4-BE49-F238E27FC236}">
                <a16:creationId xmlns:a16="http://schemas.microsoft.com/office/drawing/2014/main" id="{F8AAF737-ACAE-4A30-92EA-D1CE76746909}"/>
              </a:ext>
            </a:extLst>
          </p:cNvPr>
          <p:cNvSpPr>
            <a:spLocks noGrp="1"/>
          </p:cNvSpPr>
          <p:nvPr>
            <p:ph type="body" sz="quarter" idx="15" hasCustomPrompt="1"/>
          </p:nvPr>
        </p:nvSpPr>
        <p:spPr>
          <a:xfrm>
            <a:off x="956311" y="1048271"/>
            <a:ext cx="6097191" cy="406307"/>
          </a:xfrm>
        </p:spPr>
        <p:txBody>
          <a:bodyPr>
            <a:normAutofit/>
          </a:bodyPr>
          <a:lstStyle>
            <a:lvl1pPr marL="0" indent="0">
              <a:buNone/>
              <a:defRPr sz="1950" b="1"/>
            </a:lvl1pPr>
          </a:lstStyle>
          <a:p>
            <a:pPr lvl="0"/>
            <a:r>
              <a:rPr lang="nl-NL"/>
              <a:t>Titel</a:t>
            </a:r>
            <a:endParaRPr lang="nl-BE"/>
          </a:p>
        </p:txBody>
      </p:sp>
      <p:sp>
        <p:nvSpPr>
          <p:cNvPr id="8" name="Tijdelijke aanduiding voor voettekst 4">
            <a:extLst>
              <a:ext uri="{FF2B5EF4-FFF2-40B4-BE49-F238E27FC236}">
                <a16:creationId xmlns:a16="http://schemas.microsoft.com/office/drawing/2014/main" id="{81E2A54F-E9CC-4C46-925C-EE8075FE407B}"/>
              </a:ext>
            </a:extLst>
          </p:cNvPr>
          <p:cNvSpPr>
            <a:spLocks noGrp="1"/>
          </p:cNvSpPr>
          <p:nvPr>
            <p:ph type="ftr" sz="quarter" idx="3"/>
          </p:nvPr>
        </p:nvSpPr>
        <p:spPr>
          <a:xfrm>
            <a:off x="980122" y="6265230"/>
            <a:ext cx="3135068" cy="136522"/>
          </a:xfrm>
          <a:prstGeom prst="rect">
            <a:avLst/>
          </a:prstGeom>
        </p:spPr>
        <p:txBody>
          <a:bodyPr vert="horz" lIns="0" tIns="0" rIns="0" bIns="0" rtlCol="0" anchor="ctr"/>
          <a:lstStyle>
            <a:lvl1pPr algn="l">
              <a:defRPr sz="675" cap="all" baseline="0">
                <a:solidFill>
                  <a:schemeClr val="bg1"/>
                </a:solidFill>
              </a:defRPr>
            </a:lvl1pPr>
          </a:lstStyle>
          <a:p>
            <a:r>
              <a:rPr lang="nl-BE"/>
              <a:t>Voettekst</a:t>
            </a:r>
          </a:p>
        </p:txBody>
      </p:sp>
      <p:sp>
        <p:nvSpPr>
          <p:cNvPr id="9" name="Tijdelijke aanduiding voor dianummer 5">
            <a:extLst>
              <a:ext uri="{FF2B5EF4-FFF2-40B4-BE49-F238E27FC236}">
                <a16:creationId xmlns:a16="http://schemas.microsoft.com/office/drawing/2014/main" id="{5D5FF322-4C00-4A00-B5E9-D54C80C18FA9}"/>
              </a:ext>
            </a:extLst>
          </p:cNvPr>
          <p:cNvSpPr>
            <a:spLocks noGrp="1"/>
          </p:cNvSpPr>
          <p:nvPr>
            <p:ph type="sldNum" sz="quarter" idx="4"/>
          </p:nvPr>
        </p:nvSpPr>
        <p:spPr>
          <a:xfrm>
            <a:off x="287179" y="6265233"/>
            <a:ext cx="666751" cy="136521"/>
          </a:xfrm>
          <a:prstGeom prst="rect">
            <a:avLst/>
          </a:prstGeom>
        </p:spPr>
        <p:txBody>
          <a:bodyPr vert="horz" lIns="0" tIns="0" rIns="0" bIns="0" rtlCol="0" anchor="ctr"/>
          <a:lstStyle>
            <a:lvl1pPr algn="r">
              <a:defRPr sz="675">
                <a:solidFill>
                  <a:schemeClr val="bg1"/>
                </a:solidFill>
              </a:defRPr>
            </a:lvl1pPr>
          </a:lstStyle>
          <a:p>
            <a:fld id="{C9A8A351-5C7C-4395-AC7F-763D97B6BE0B}" type="slidenum">
              <a:rPr lang="nl-BE" smtClean="0"/>
              <a:pPr/>
              <a:t>‹N°›</a:t>
            </a:fld>
            <a:r>
              <a:rPr lang="nl-BE"/>
              <a:t>  </a:t>
            </a:r>
            <a:r>
              <a:rPr lang="nl-BE">
                <a:solidFill>
                  <a:schemeClr val="bg2"/>
                </a:solidFill>
              </a:rPr>
              <a:t>/</a:t>
            </a:r>
            <a:r>
              <a:rPr lang="nl-BE"/>
              <a:t> </a:t>
            </a:r>
          </a:p>
        </p:txBody>
      </p:sp>
    </p:spTree>
    <p:extLst>
      <p:ext uri="{BB962C8B-B14F-4D97-AF65-F5344CB8AC3E}">
        <p14:creationId xmlns:p14="http://schemas.microsoft.com/office/powerpoint/2010/main" val="3874150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pPr>
              <a:defRPr/>
            </a:pPr>
            <a:fld id="{15B50890-A35D-4B72-B2F1-B44DE5F82142}" type="slidenum">
              <a:rPr lang="fr-FR"/>
              <a:pPr>
                <a:defRPr/>
              </a:pPr>
              <a:t>‹N°›</a:t>
            </a:fld>
            <a:endParaRPr lang="fr-FR"/>
          </a:p>
        </p:txBody>
      </p:sp>
    </p:spTree>
    <p:extLst>
      <p:ext uri="{BB962C8B-B14F-4D97-AF65-F5344CB8AC3E}">
        <p14:creationId xmlns:p14="http://schemas.microsoft.com/office/powerpoint/2010/main" val="940078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UZ_Slot wi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3DC6E5E-B747-4686-8D45-F6B9F42484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594" y="4987030"/>
            <a:ext cx="401513" cy="218733"/>
          </a:xfrm>
          <a:prstGeom prst="rect">
            <a:avLst/>
          </a:prstGeom>
        </p:spPr>
      </p:pic>
      <p:sp>
        <p:nvSpPr>
          <p:cNvPr id="5" name="Tijdelijke aanduiding voor tekst 4">
            <a:extLst>
              <a:ext uri="{FF2B5EF4-FFF2-40B4-BE49-F238E27FC236}">
                <a16:creationId xmlns:a16="http://schemas.microsoft.com/office/drawing/2014/main" id="{49DF1A7E-6C59-4E1A-AA08-AF4B5F90C628}"/>
              </a:ext>
            </a:extLst>
          </p:cNvPr>
          <p:cNvSpPr>
            <a:spLocks noGrp="1"/>
          </p:cNvSpPr>
          <p:nvPr>
            <p:ph type="body" sz="quarter" idx="13" hasCustomPrompt="1"/>
          </p:nvPr>
        </p:nvSpPr>
        <p:spPr>
          <a:xfrm>
            <a:off x="1034390" y="1431927"/>
            <a:ext cx="3760787" cy="137602"/>
          </a:xfrm>
        </p:spPr>
        <p:txBody>
          <a:bodyPr lIns="0" tIns="0" rIns="0" bIns="0">
            <a:spAutoFit/>
          </a:bodyPr>
          <a:lstStyle>
            <a:lvl1pPr marL="0" indent="0">
              <a:lnSpc>
                <a:spcPct val="70000"/>
              </a:lnSpc>
              <a:buFontTx/>
              <a:buNone/>
              <a:defRPr sz="1200" cap="all" baseline="0">
                <a:solidFill>
                  <a:schemeClr val="bg2"/>
                </a:solidFill>
              </a:defRPr>
            </a:lvl1pPr>
          </a:lstStyle>
          <a:p>
            <a:pPr lvl="0"/>
            <a:r>
              <a:rPr lang="nl-NL"/>
              <a:t>NAAM AUTEUR</a:t>
            </a:r>
          </a:p>
        </p:txBody>
      </p:sp>
      <p:sp>
        <p:nvSpPr>
          <p:cNvPr id="6" name="Rechthoek 5">
            <a:extLst>
              <a:ext uri="{FF2B5EF4-FFF2-40B4-BE49-F238E27FC236}">
                <a16:creationId xmlns:a16="http://schemas.microsoft.com/office/drawing/2014/main" id="{78DE9232-76D5-4D9D-A9C6-901C73CF445B}"/>
              </a:ext>
            </a:extLst>
          </p:cNvPr>
          <p:cNvSpPr/>
          <p:nvPr userDrawn="1"/>
        </p:nvSpPr>
        <p:spPr>
          <a:xfrm>
            <a:off x="1376680" y="1625602"/>
            <a:ext cx="4572000" cy="369973"/>
          </a:xfrm>
          <a:prstGeom prst="rect">
            <a:avLst/>
          </a:prstGeom>
        </p:spPr>
        <p:txBody>
          <a:bodyPr lIns="0" tIns="0" rIns="0" bIns="0">
            <a:spAutoFit/>
          </a:bodyPr>
          <a:lstStyle/>
          <a:p>
            <a:pPr lvl="0">
              <a:lnSpc>
                <a:spcPct val="120000"/>
              </a:lnSpc>
            </a:pPr>
            <a:r>
              <a:rPr lang="nl-NL" sz="1050"/>
              <a:t>Functie</a:t>
            </a:r>
          </a:p>
          <a:p>
            <a:pPr lvl="0">
              <a:lnSpc>
                <a:spcPct val="120000"/>
              </a:lnSpc>
            </a:pPr>
            <a:r>
              <a:rPr lang="nl-NL" sz="1050"/>
              <a:t>Afdeling of dienst</a:t>
            </a:r>
            <a:endParaRPr lang="nl-BE" sz="1050"/>
          </a:p>
        </p:txBody>
      </p:sp>
      <p:sp>
        <p:nvSpPr>
          <p:cNvPr id="22" name="Rechthoek 21">
            <a:extLst>
              <a:ext uri="{FF2B5EF4-FFF2-40B4-BE49-F238E27FC236}">
                <a16:creationId xmlns:a16="http://schemas.microsoft.com/office/drawing/2014/main" id="{3E423A0E-1C27-4821-BFB5-DA3AB0BE4053}"/>
              </a:ext>
            </a:extLst>
          </p:cNvPr>
          <p:cNvSpPr/>
          <p:nvPr userDrawn="1"/>
        </p:nvSpPr>
        <p:spPr>
          <a:xfrm>
            <a:off x="1035428" y="3092460"/>
            <a:ext cx="4572000" cy="757772"/>
          </a:xfrm>
          <a:prstGeom prst="rect">
            <a:avLst/>
          </a:prstGeom>
        </p:spPr>
        <p:txBody>
          <a:bodyPr lIns="0" tIns="0" rIns="0" bIns="0">
            <a:spAutoFit/>
          </a:bodyPr>
          <a:lstStyle/>
          <a:p>
            <a:pPr lvl="0">
              <a:lnSpc>
                <a:spcPct val="120000"/>
              </a:lnSpc>
            </a:pPr>
            <a:r>
              <a:rPr lang="nl-NL" sz="1050">
                <a:solidFill>
                  <a:schemeClr val="bg2"/>
                </a:solidFill>
              </a:rPr>
              <a:t>Universitair Ziekenhuis Gent</a:t>
            </a:r>
          </a:p>
          <a:p>
            <a:pPr lvl="0">
              <a:lnSpc>
                <a:spcPct val="120000"/>
              </a:lnSpc>
            </a:pPr>
            <a:r>
              <a:rPr lang="nl-NL" sz="1050">
                <a:solidFill>
                  <a:schemeClr val="bg2"/>
                </a:solidFill>
              </a:rPr>
              <a:t>C. Heymanslaan 10  |  B 9000 Gent</a:t>
            </a:r>
          </a:p>
          <a:p>
            <a:pPr lvl="0">
              <a:lnSpc>
                <a:spcPct val="120000"/>
              </a:lnSpc>
            </a:pPr>
            <a:r>
              <a:rPr lang="nl-NL" sz="1050">
                <a:solidFill>
                  <a:schemeClr val="bg2"/>
                </a:solidFill>
              </a:rPr>
              <a:t>T +32 (0)9 332 21 11</a:t>
            </a:r>
          </a:p>
          <a:p>
            <a:pPr lvl="0">
              <a:lnSpc>
                <a:spcPct val="120000"/>
              </a:lnSpc>
            </a:pPr>
            <a:r>
              <a:rPr lang="nl-NL" sz="1050">
                <a:solidFill>
                  <a:schemeClr val="bg2"/>
                </a:solidFill>
              </a:rPr>
              <a:t>E info@uzgent.be</a:t>
            </a:r>
          </a:p>
        </p:txBody>
      </p:sp>
      <p:sp>
        <p:nvSpPr>
          <p:cNvPr id="7" name="Rechthoek 6">
            <a:extLst>
              <a:ext uri="{FF2B5EF4-FFF2-40B4-BE49-F238E27FC236}">
                <a16:creationId xmlns:a16="http://schemas.microsoft.com/office/drawing/2014/main" id="{94C19602-7785-4FE6-A34B-64AA73A13D9B}"/>
              </a:ext>
            </a:extLst>
          </p:cNvPr>
          <p:cNvSpPr/>
          <p:nvPr userDrawn="1"/>
        </p:nvSpPr>
        <p:spPr>
          <a:xfrm>
            <a:off x="1035428" y="4350917"/>
            <a:ext cx="4572000" cy="382541"/>
          </a:xfrm>
          <a:prstGeom prst="rect">
            <a:avLst/>
          </a:prstGeom>
        </p:spPr>
        <p:txBody>
          <a:bodyPr lIns="0" tIns="0" rIns="0" bIns="0">
            <a:spAutoFit/>
          </a:bodyPr>
          <a:lstStyle/>
          <a:p>
            <a:pPr lvl="0">
              <a:lnSpc>
                <a:spcPct val="120000"/>
              </a:lnSpc>
            </a:pPr>
            <a:r>
              <a:rPr lang="nl-NL" sz="1050" b="1">
                <a:solidFill>
                  <a:schemeClr val="bg2"/>
                </a:solidFill>
              </a:rPr>
              <a:t>www.uzgent.be</a:t>
            </a:r>
          </a:p>
          <a:p>
            <a:pPr lvl="0">
              <a:lnSpc>
                <a:spcPct val="120000"/>
              </a:lnSpc>
            </a:pPr>
            <a:r>
              <a:rPr lang="nl-NL" sz="1125">
                <a:solidFill>
                  <a:schemeClr val="bg2"/>
                </a:solidFill>
              </a:rPr>
              <a:t>Volg ons op</a:t>
            </a:r>
            <a:endParaRPr lang="nl-BE" sz="1125">
              <a:solidFill>
                <a:schemeClr val="bg2"/>
              </a:solidFill>
            </a:endParaRPr>
          </a:p>
        </p:txBody>
      </p:sp>
      <p:cxnSp>
        <p:nvCxnSpPr>
          <p:cNvPr id="15" name="Rechte verbindingslijn 14">
            <a:extLst>
              <a:ext uri="{FF2B5EF4-FFF2-40B4-BE49-F238E27FC236}">
                <a16:creationId xmlns:a16="http://schemas.microsoft.com/office/drawing/2014/main" id="{B5492530-2A1C-4F57-85A8-EE12DA645473}"/>
              </a:ext>
            </a:extLst>
          </p:cNvPr>
          <p:cNvCxnSpPr/>
          <p:nvPr userDrawn="1"/>
        </p:nvCxnSpPr>
        <p:spPr>
          <a:xfrm>
            <a:off x="1029309" y="2985135"/>
            <a:ext cx="692554" cy="0"/>
          </a:xfrm>
          <a:prstGeom prst="line">
            <a:avLst/>
          </a:prstGeom>
          <a:ln w="3048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ijdelijke aanduiding voor tekst 23">
            <a:extLst>
              <a:ext uri="{FF2B5EF4-FFF2-40B4-BE49-F238E27FC236}">
                <a16:creationId xmlns:a16="http://schemas.microsoft.com/office/drawing/2014/main" id="{1552F705-E01E-4CA1-9D66-FF8766F99923}"/>
              </a:ext>
            </a:extLst>
          </p:cNvPr>
          <p:cNvSpPr>
            <a:spLocks noGrp="1"/>
          </p:cNvSpPr>
          <p:nvPr>
            <p:ph type="body" sz="quarter" idx="14" hasCustomPrompt="1"/>
          </p:nvPr>
        </p:nvSpPr>
        <p:spPr>
          <a:xfrm>
            <a:off x="1034389" y="1665327"/>
            <a:ext cx="3606800" cy="161583"/>
          </a:xfrm>
        </p:spPr>
        <p:txBody>
          <a:bodyPr lIns="0" tIns="0" rIns="0" bIns="0">
            <a:spAutoFit/>
          </a:bodyPr>
          <a:lstStyle>
            <a:lvl1pPr marL="0" indent="0">
              <a:buFontTx/>
              <a:buNone/>
              <a:defRPr sz="1050">
                <a:solidFill>
                  <a:schemeClr val="bg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Functie</a:t>
            </a:r>
          </a:p>
        </p:txBody>
      </p:sp>
      <p:sp>
        <p:nvSpPr>
          <p:cNvPr id="25" name="Tijdelijke aanduiding voor tekst 23">
            <a:extLst>
              <a:ext uri="{FF2B5EF4-FFF2-40B4-BE49-F238E27FC236}">
                <a16:creationId xmlns:a16="http://schemas.microsoft.com/office/drawing/2014/main" id="{1D888951-C946-4A05-B397-97ED8E52FD8C}"/>
              </a:ext>
            </a:extLst>
          </p:cNvPr>
          <p:cNvSpPr>
            <a:spLocks noGrp="1"/>
          </p:cNvSpPr>
          <p:nvPr>
            <p:ph type="body" sz="quarter" idx="15" hasCustomPrompt="1"/>
          </p:nvPr>
        </p:nvSpPr>
        <p:spPr>
          <a:xfrm>
            <a:off x="1034389" y="1923036"/>
            <a:ext cx="3606800" cy="161583"/>
          </a:xfrm>
        </p:spPr>
        <p:txBody>
          <a:bodyPr lIns="0" tIns="0" rIns="0" bIns="0">
            <a:spAutoFit/>
          </a:bodyPr>
          <a:lstStyle>
            <a:lvl1pPr marL="0" indent="0">
              <a:buFontTx/>
              <a:buNone/>
              <a:defRPr sz="1050">
                <a:solidFill>
                  <a:schemeClr val="bg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Afdeling of dienst</a:t>
            </a:r>
          </a:p>
        </p:txBody>
      </p:sp>
      <p:sp>
        <p:nvSpPr>
          <p:cNvPr id="12" name="Rechthoekige driehoek 11">
            <a:extLst>
              <a:ext uri="{FF2B5EF4-FFF2-40B4-BE49-F238E27FC236}">
                <a16:creationId xmlns:a16="http://schemas.microsoft.com/office/drawing/2014/main" id="{05BE4AAA-8A44-41D9-AB70-AEADBBF16257}"/>
              </a:ext>
            </a:extLst>
          </p:cNvPr>
          <p:cNvSpPr/>
          <p:nvPr userDrawn="1"/>
        </p:nvSpPr>
        <p:spPr>
          <a:xfrm flipH="1">
            <a:off x="7086600" y="2754549"/>
            <a:ext cx="2057400" cy="2743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C9EFB101-AE79-4E01-AFCA-A0BE0D5713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638" y="5759571"/>
            <a:ext cx="1966817" cy="551659"/>
          </a:xfrm>
          <a:prstGeom prst="rect">
            <a:avLst/>
          </a:prstGeom>
        </p:spPr>
      </p:pic>
      <p:sp>
        <p:nvSpPr>
          <p:cNvPr id="13" name="Rechthoek 12">
            <a:hlinkClick r:id="rId4"/>
            <a:extLst>
              <a:ext uri="{FF2B5EF4-FFF2-40B4-BE49-F238E27FC236}">
                <a16:creationId xmlns:a16="http://schemas.microsoft.com/office/drawing/2014/main" id="{2B826DB3-001A-40F8-8252-DBC3DAC8AEF3}"/>
              </a:ext>
            </a:extLst>
          </p:cNvPr>
          <p:cNvSpPr/>
          <p:nvPr userDrawn="1"/>
        </p:nvSpPr>
        <p:spPr>
          <a:xfrm>
            <a:off x="954405" y="4884420"/>
            <a:ext cx="217170" cy="44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hlinkClick r:id="rId5"/>
            <a:extLst>
              <a:ext uri="{FF2B5EF4-FFF2-40B4-BE49-F238E27FC236}">
                <a16:creationId xmlns:a16="http://schemas.microsoft.com/office/drawing/2014/main" id="{5C8BB931-9D63-4F62-89C6-19BF86B4F26A}"/>
              </a:ext>
            </a:extLst>
          </p:cNvPr>
          <p:cNvSpPr/>
          <p:nvPr userDrawn="1"/>
        </p:nvSpPr>
        <p:spPr>
          <a:xfrm>
            <a:off x="1224867" y="4873266"/>
            <a:ext cx="217170" cy="44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hlinkClick r:id="rId6"/>
            <a:extLst>
              <a:ext uri="{FF2B5EF4-FFF2-40B4-BE49-F238E27FC236}">
                <a16:creationId xmlns:a16="http://schemas.microsoft.com/office/drawing/2014/main" id="{F1C1FF58-3390-4695-B762-7AA5C3773043}"/>
              </a:ext>
            </a:extLst>
          </p:cNvPr>
          <p:cNvSpPr/>
          <p:nvPr userDrawn="1"/>
        </p:nvSpPr>
        <p:spPr>
          <a:xfrm>
            <a:off x="1007697" y="4316604"/>
            <a:ext cx="1007793" cy="308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22832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27840-BD2F-4CCB-80E8-ECD59831CF56}"/>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729C924-D654-44E8-82C6-15BAEB152BD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2059722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a:t>Copyrights apply</a:t>
            </a:r>
          </a:p>
        </p:txBody>
      </p:sp>
    </p:spTree>
    <p:extLst>
      <p:ext uri="{BB962C8B-B14F-4D97-AF65-F5344CB8AC3E}">
        <p14:creationId xmlns:p14="http://schemas.microsoft.com/office/powerpoint/2010/main" val="221797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41738"/>
            <a:ext cx="8229600" cy="975899"/>
          </a:xfrm>
          <a:prstGeom prst="rect">
            <a:avLst/>
          </a:prstGeom>
        </p:spPr>
        <p:txBody>
          <a:bodyPr>
            <a:normAutofit/>
          </a:bodyPr>
          <a:lstStyle>
            <a:lvl1pPr algn="l">
              <a:defRPr sz="3600" b="1">
                <a:solidFill>
                  <a:schemeClr val="accent6">
                    <a:lumMod val="75000"/>
                  </a:schemeClr>
                </a:solidFill>
              </a:defRPr>
            </a:lvl1pPr>
          </a:lstStyle>
          <a:p>
            <a:r>
              <a:rPr lang="fr-FR"/>
              <a:t>Cliquez pour modifier le style du titre</a:t>
            </a:r>
            <a:endParaRPr lang="en-US"/>
          </a:p>
        </p:txBody>
      </p:sp>
      <p:sp>
        <p:nvSpPr>
          <p:cNvPr id="3" name="Content Placeholder 2"/>
          <p:cNvSpPr>
            <a:spLocks noGrp="1"/>
          </p:cNvSpPr>
          <p:nvPr>
            <p:ph idx="1"/>
          </p:nvPr>
        </p:nvSpPr>
        <p:spPr>
          <a:xfrm>
            <a:off x="467544" y="1556792"/>
            <a:ext cx="8229600" cy="4525963"/>
          </a:xfrm>
          <a:prstGeom prst="rect">
            <a:avLst/>
          </a:prstGeom>
        </p:spPr>
        <p:txBody>
          <a:bodyPr/>
          <a:lstStyle>
            <a:lvl1pPr marL="265113" indent="-265113">
              <a:buClr>
                <a:schemeClr val="accent2"/>
              </a:buClr>
              <a:buSzPct val="90000"/>
              <a:defRPr sz="2400" baseline="0"/>
            </a:lvl1pPr>
            <a:lvl2pPr marL="541338" indent="-276225">
              <a:buClr>
                <a:schemeClr val="accent3"/>
              </a:buClr>
              <a:buSzPct val="90000"/>
              <a:buFont typeface="Arial"/>
              <a:buChar char="•"/>
              <a:defRPr sz="2000" baseline="0"/>
            </a:lvl2pPr>
            <a:lvl3pPr marL="717550" indent="-176213">
              <a:buClr>
                <a:schemeClr val="accent1"/>
              </a:buClr>
              <a:buSzPct val="90000"/>
              <a:defRPr sz="1800"/>
            </a:lvl3pPr>
            <a:lvl4pPr marL="893763" indent="-176213">
              <a:buClr>
                <a:schemeClr val="accent5"/>
              </a:buClr>
              <a:buSzPct val="90000"/>
              <a:buFont typeface="Arial"/>
              <a:buChar char="•"/>
              <a:defRPr sz="1600"/>
            </a:lvl4pPr>
            <a:lvl5pPr marL="1071563" indent="-177800">
              <a:buClr>
                <a:schemeClr val="accent6"/>
              </a:buClr>
              <a:buSzPct val="90000"/>
              <a:buFont typeface="Arial"/>
              <a:buChar cha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xfrm>
            <a:off x="469900" y="6256338"/>
            <a:ext cx="989013" cy="508000"/>
          </a:xfrm>
          <a:prstGeom prst="rect">
            <a:avLst/>
          </a:prstGeom>
        </p:spPr>
        <p:txBody>
          <a:bodyPr/>
          <a:lstStyle>
            <a:lvl1pPr fontAlgn="auto">
              <a:spcBef>
                <a:spcPts val="0"/>
              </a:spcBef>
              <a:spcAft>
                <a:spcPts val="0"/>
              </a:spcAft>
              <a:defRPr>
                <a:latin typeface="+mn-lt"/>
              </a:defRPr>
            </a:lvl1pPr>
          </a:lstStyle>
          <a:p>
            <a:pPr>
              <a:defRPr/>
            </a:pPr>
            <a:fld id="{FAB38414-11FD-4799-AC2F-C63C3A94657A}" type="slidenum">
              <a:rPr lang="en-US"/>
              <a:pPr>
                <a:defRPr/>
              </a:pPr>
              <a:t>‹N°›</a:t>
            </a:fld>
            <a:endParaRPr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F0FFFB0-E476-4074-B11A-CE5D7ED436DD}" type="datetimeFigureOut">
              <a:rPr lang="fr-BE"/>
              <a:pPr>
                <a:defRPr/>
              </a:pPr>
              <a:t>14-11-22</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45784D0-83D0-4455-AA87-484817AA72DE}"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C170C25-F071-4F29-AD53-EC99AEB6CF02}" type="datetimeFigureOut">
              <a:rPr lang="fr-BE"/>
              <a:pPr>
                <a:defRPr/>
              </a:pPr>
              <a:t>14-11-22</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C6FCCA3-F7CB-4EDE-A971-0C36C0575C2B}"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171667F-115C-4D05-AE9A-45FFD13483FC}" type="datetimeFigureOut">
              <a:rPr lang="fr-BE"/>
              <a:pPr>
                <a:defRPr/>
              </a:pPr>
              <a:t>14-11-22</a:t>
            </a:fld>
            <a:endParaRPr lang="fr-BE"/>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BE"/>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87C28A4-61EB-46BA-B2D9-417803D5468E}"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CCA5433-F105-4B67-8BC7-35C09BB6E5E0}" type="datetimeFigureOut">
              <a:rPr lang="fr-BE"/>
              <a:pPr>
                <a:defRPr/>
              </a:pPr>
              <a:t>14-11-22</a:t>
            </a:fld>
            <a:endParaRPr lang="fr-BE"/>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BE"/>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2ECEB07-4DDE-4838-BFE9-AFAAB1C168EB}"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A0618B0-C0C4-442D-8AD4-54E4B4567938}" type="datetimeFigureOut">
              <a:rPr lang="fr-BE"/>
              <a:pPr>
                <a:defRPr/>
              </a:pPr>
              <a:t>14-11-22</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8BEE227-77BD-4857-84C6-8B37F07F0451}"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8D670B8-A9A2-4155-AB82-4312F7C3E172}" type="datetimeFigureOut">
              <a:rPr lang="fr-BE"/>
              <a:pPr>
                <a:defRPr/>
              </a:pPr>
              <a:t>14-11-22</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B3F0268-26F9-4522-A5B3-D904A7781424}"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6.xml"/><Relationship Id="rId4" Type="http://schemas.openxmlformats.org/officeDocument/2006/relationships/image" Target="../media/image3.gi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BE"/>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22" r:id="rId14"/>
    <p:sldLayoutId id="2147483686" r:id="rId15"/>
    <p:sldLayoutId id="2147483687" r:id="rId16"/>
    <p:sldLayoutId id="2147483721" r:id="rId17"/>
    <p:sldLayoutId id="2147483688" r:id="rId18"/>
    <p:sldLayoutId id="2147483689" r:id="rId19"/>
    <p:sldLayoutId id="2147483690" r:id="rId20"/>
    <p:sldLayoutId id="2147483691" r:id="rId21"/>
    <p:sldLayoutId id="2147483693" r:id="rId22"/>
    <p:sldLayoutId id="2147483718" r:id="rId23"/>
    <p:sldLayoutId id="2147483719" r:id="rId24"/>
    <p:sldLayoutId id="2147483720" r:id="rId25"/>
  </p:sldLayoutIdLst>
  <p:txStyles>
    <p:titleStyle>
      <a:lvl1pPr algn="ctr" rtl="0" fontAlgn="base">
        <a:spcBef>
          <a:spcPct val="0"/>
        </a:spcBef>
        <a:spcAft>
          <a:spcPct val="0"/>
        </a:spcAft>
        <a:defRPr sz="4400" kern="1200">
          <a:solidFill>
            <a:srgbClr val="C00000"/>
          </a:solidFill>
          <a:latin typeface="Arial" pitchFamily="34" charset="0"/>
          <a:ea typeface="+mj-ea"/>
          <a:cs typeface="Arial" pitchFamily="34" charset="0"/>
        </a:defRPr>
      </a:lvl1pPr>
      <a:lvl2pPr algn="ctr" rtl="0" fontAlgn="base">
        <a:spcBef>
          <a:spcPct val="0"/>
        </a:spcBef>
        <a:spcAft>
          <a:spcPct val="0"/>
        </a:spcAft>
        <a:defRPr sz="4400">
          <a:solidFill>
            <a:srgbClr val="C00000"/>
          </a:solidFill>
          <a:latin typeface="Arial" charset="0"/>
          <a:cs typeface="Arial" charset="0"/>
        </a:defRPr>
      </a:lvl2pPr>
      <a:lvl3pPr algn="ctr" rtl="0" fontAlgn="base">
        <a:spcBef>
          <a:spcPct val="0"/>
        </a:spcBef>
        <a:spcAft>
          <a:spcPct val="0"/>
        </a:spcAft>
        <a:defRPr sz="4400">
          <a:solidFill>
            <a:srgbClr val="C00000"/>
          </a:solidFill>
          <a:latin typeface="Arial" charset="0"/>
          <a:cs typeface="Arial" charset="0"/>
        </a:defRPr>
      </a:lvl3pPr>
      <a:lvl4pPr algn="ctr" rtl="0" fontAlgn="base">
        <a:spcBef>
          <a:spcPct val="0"/>
        </a:spcBef>
        <a:spcAft>
          <a:spcPct val="0"/>
        </a:spcAft>
        <a:defRPr sz="4400">
          <a:solidFill>
            <a:srgbClr val="C00000"/>
          </a:solidFill>
          <a:latin typeface="Arial" charset="0"/>
          <a:cs typeface="Arial" charset="0"/>
        </a:defRPr>
      </a:lvl4pPr>
      <a:lvl5pPr algn="ctr" rtl="0" fontAlgn="base">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Merci – Dank u</a:t>
            </a:r>
            <a:endParaRPr lang="fr-BE"/>
          </a:p>
        </p:txBody>
      </p:sp>
      <p:pic>
        <p:nvPicPr>
          <p:cNvPr id="14339" name="Image 6" descr="ST-PIERRE_Values_COLOR.png"/>
          <p:cNvPicPr>
            <a:picLocks noChangeAspect="1"/>
          </p:cNvPicPr>
          <p:nvPr userDrawn="1"/>
        </p:nvPicPr>
        <p:blipFill>
          <a:blip r:embed="rId3" cstate="print"/>
          <a:srcRect/>
          <a:stretch>
            <a:fillRect/>
          </a:stretch>
        </p:blipFill>
        <p:spPr bwMode="auto">
          <a:xfrm>
            <a:off x="1476375" y="2205038"/>
            <a:ext cx="6372225" cy="2801937"/>
          </a:xfrm>
          <a:prstGeom prst="rect">
            <a:avLst/>
          </a:prstGeom>
          <a:noFill/>
          <a:ln w="9525">
            <a:noFill/>
            <a:miter lim="800000"/>
            <a:headEnd/>
            <a:tailEnd/>
          </a:ln>
        </p:spPr>
      </p:pic>
      <p:pic>
        <p:nvPicPr>
          <p:cNvPr id="14340" name="Image 7" descr="logo_chu_umc.gif"/>
          <p:cNvPicPr>
            <a:picLocks noChangeAspect="1"/>
          </p:cNvPicPr>
          <p:nvPr userDrawn="1"/>
        </p:nvPicPr>
        <p:blipFill>
          <a:blip r:embed="rId4" cstate="print"/>
          <a:srcRect/>
          <a:stretch>
            <a:fillRect/>
          </a:stretch>
        </p:blipFill>
        <p:spPr bwMode="auto">
          <a:xfrm>
            <a:off x="3851275" y="5516563"/>
            <a:ext cx="1989138" cy="763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Lst>
  <p:txStyles>
    <p:titleStyle>
      <a:lvl1pPr algn="ctr" rtl="0" fontAlgn="base">
        <a:spcBef>
          <a:spcPct val="0"/>
        </a:spcBef>
        <a:spcAft>
          <a:spcPct val="0"/>
        </a:spcAft>
        <a:defRPr sz="4400" kern="1200">
          <a:solidFill>
            <a:srgbClr val="C00000"/>
          </a:solidFill>
          <a:latin typeface="+mj-lt"/>
          <a:ea typeface="+mj-ea"/>
          <a:cs typeface="+mj-cs"/>
        </a:defRPr>
      </a:lvl1pPr>
      <a:lvl2pPr algn="ctr" rtl="0" fontAlgn="base">
        <a:spcBef>
          <a:spcPct val="0"/>
        </a:spcBef>
        <a:spcAft>
          <a:spcPct val="0"/>
        </a:spcAft>
        <a:defRPr sz="4400">
          <a:solidFill>
            <a:srgbClr val="C00000"/>
          </a:solidFill>
          <a:latin typeface="Calibri" pitchFamily="34" charset="0"/>
        </a:defRPr>
      </a:lvl2pPr>
      <a:lvl3pPr algn="ctr" rtl="0" fontAlgn="base">
        <a:spcBef>
          <a:spcPct val="0"/>
        </a:spcBef>
        <a:spcAft>
          <a:spcPct val="0"/>
        </a:spcAft>
        <a:defRPr sz="4400">
          <a:solidFill>
            <a:srgbClr val="C00000"/>
          </a:solidFill>
          <a:latin typeface="Calibri" pitchFamily="34" charset="0"/>
        </a:defRPr>
      </a:lvl3pPr>
      <a:lvl4pPr algn="ctr" rtl="0" fontAlgn="base">
        <a:spcBef>
          <a:spcPct val="0"/>
        </a:spcBef>
        <a:spcAft>
          <a:spcPct val="0"/>
        </a:spcAft>
        <a:defRPr sz="4400">
          <a:solidFill>
            <a:srgbClr val="C00000"/>
          </a:solidFill>
          <a:latin typeface="Calibri" pitchFamily="34" charset="0"/>
        </a:defRPr>
      </a:lvl4pPr>
      <a:lvl5pPr algn="ctr" rtl="0" fontAlgn="base">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BB0B0-7D0B-4081-AF17-E1518D1D8242}" type="datetime1">
              <a:rPr lang="en-US" smtClean="0"/>
              <a:t>11/14/2022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Copyrights apply</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F6622-C519-4C69-9716-EA6F1F6EF4F6}" type="slidenum">
              <a:rPr lang="en-US" smtClean="0"/>
              <a:t>‹N°›</a:t>
            </a:fld>
            <a:endParaRPr lang="en-US"/>
          </a:p>
        </p:txBody>
      </p:sp>
    </p:spTree>
    <p:extLst>
      <p:ext uri="{BB962C8B-B14F-4D97-AF65-F5344CB8AC3E}">
        <p14:creationId xmlns:p14="http://schemas.microsoft.com/office/powerpoint/2010/main" val="3322930899"/>
      </p:ext>
    </p:extLst>
  </p:cSld>
  <p:clrMap bg1="lt1" tx1="dk1" bg2="lt2" tx2="dk2" accent1="accent1" accent2="accent2" accent3="accent3" accent4="accent4" accent5="accent5" accent6="accent6" hlink="hlink" folHlink="folHlink"/>
  <p:sldLayoutIdLst>
    <p:sldLayoutId id="2147483760"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210/jc.2016-3270"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hyperlink" Target="https://doi.org/10.1210/jc.2016-3270" TargetMode="Externa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hyperlink" Target="https://pubmed.ncbi.nlm.nih.gov/?sort=date&amp;term=Cooper+C&amp;cauthor_id=32642851" TargetMode="External"/><Relationship Id="rId13" Type="http://schemas.openxmlformats.org/officeDocument/2006/relationships/hyperlink" Target="https://pubmed.ncbi.nlm.nih.gov/?sort=date&amp;term=Lambrinoudaki+I&amp;cauthor_id=32642851" TargetMode="External"/><Relationship Id="rId18" Type="http://schemas.openxmlformats.org/officeDocument/2006/relationships/hyperlink" Target="https://pubmed.ncbi.nlm.nih.gov/?sort=date&amp;term=Reginster+JY&amp;cauthor_id=32642851" TargetMode="External"/><Relationship Id="rId3" Type="http://schemas.openxmlformats.org/officeDocument/2006/relationships/hyperlink" Target="https://pubmed.ncbi.nlm.nih.gov/?sort=date&amp;term=Al-Daghri+N&amp;cauthor_id=32642851" TargetMode="External"/><Relationship Id="rId21" Type="http://schemas.openxmlformats.org/officeDocument/2006/relationships/hyperlink" Target="https://pubmed.ncbi.nlm.nih.gov/?sort=date&amp;term=Tr%C3%A9mollieres+F&amp;cauthor_id=32642851" TargetMode="External"/><Relationship Id="rId7" Type="http://schemas.openxmlformats.org/officeDocument/2006/relationships/hyperlink" Target="https://pubmed.ncbi.nlm.nih.gov/?sort=date&amp;term=Collins+P&amp;cauthor_id=32642851" TargetMode="External"/><Relationship Id="rId12" Type="http://schemas.openxmlformats.org/officeDocument/2006/relationships/hyperlink" Target="https://pubmed.ncbi.nlm.nih.gov/?sort=date&amp;term=Kaufman+JM&amp;cauthor_id=32642851" TargetMode="External"/><Relationship Id="rId17" Type="http://schemas.openxmlformats.org/officeDocument/2006/relationships/hyperlink" Target="https://pubmed.ncbi.nlm.nih.gov/?sort=date&amp;term=Prieto-Alhambra+D&amp;cauthor_id=32642851" TargetMode="External"/><Relationship Id="rId2" Type="http://schemas.openxmlformats.org/officeDocument/2006/relationships/hyperlink" Target="https://pubmed.ncbi.nlm.nih.gov/?sort=date&amp;term=Rozenberg+S&amp;cauthor_id=32642851" TargetMode="External"/><Relationship Id="rId16" Type="http://schemas.openxmlformats.org/officeDocument/2006/relationships/hyperlink" Target="https://pubmed.ncbi.nlm.nih.gov/?sort=date&amp;term=Palacios+S&amp;cauthor_id=32642851" TargetMode="External"/><Relationship Id="rId20" Type="http://schemas.openxmlformats.org/officeDocument/2006/relationships/hyperlink" Target="https://pubmed.ncbi.nlm.nih.gov/?sort=date&amp;term=Rosano+G&amp;cauthor_id=32642851" TargetMode="External"/><Relationship Id="rId1" Type="http://schemas.openxmlformats.org/officeDocument/2006/relationships/slideLayout" Target="../slideLayouts/slideLayout2.xml"/><Relationship Id="rId6" Type="http://schemas.openxmlformats.org/officeDocument/2006/relationships/hyperlink" Target="https://pubmed.ncbi.nlm.nih.gov/?sort=date&amp;term=Cano+A&amp;cauthor_id=32642851" TargetMode="External"/><Relationship Id="rId11" Type="http://schemas.openxmlformats.org/officeDocument/2006/relationships/hyperlink" Target="https://pubmed.ncbi.nlm.nih.gov/?sort=date&amp;term=Kanis+JA&amp;cauthor_id=32642851" TargetMode="External"/><Relationship Id="rId5" Type="http://schemas.openxmlformats.org/officeDocument/2006/relationships/hyperlink" Target="https://pubmed.ncbi.nlm.nih.gov/?sort=date&amp;term=Brandi+ML&amp;cauthor_id=32642851" TargetMode="External"/><Relationship Id="rId15" Type="http://schemas.openxmlformats.org/officeDocument/2006/relationships/hyperlink" Target="https://pubmed.ncbi.nlm.nih.gov/?sort=date&amp;term=McCloskey+E&amp;cauthor_id=32642851" TargetMode="External"/><Relationship Id="rId10" Type="http://schemas.openxmlformats.org/officeDocument/2006/relationships/hyperlink" Target="https://pubmed.ncbi.nlm.nih.gov/?sort=date&amp;term=Hillard+T&amp;cauthor_id=32642851" TargetMode="External"/><Relationship Id="rId19" Type="http://schemas.openxmlformats.org/officeDocument/2006/relationships/hyperlink" Target="https://pubmed.ncbi.nlm.nih.gov/?sort=date&amp;term=Rizzoli+R&amp;cauthor_id=32642851" TargetMode="External"/><Relationship Id="rId4" Type="http://schemas.openxmlformats.org/officeDocument/2006/relationships/hyperlink" Target="https://pubmed.ncbi.nlm.nih.gov/?sort=date&amp;term=Aubertin-Leheudre+M&amp;cauthor_id=32642851" TargetMode="External"/><Relationship Id="rId9" Type="http://schemas.openxmlformats.org/officeDocument/2006/relationships/hyperlink" Target="https://pubmed.ncbi.nlm.nih.gov/?sort=date&amp;term=Genazzani+AR&amp;cauthor_id=32642851" TargetMode="External"/><Relationship Id="rId14" Type="http://schemas.openxmlformats.org/officeDocument/2006/relationships/hyperlink" Target="https://pubmed.ncbi.nlm.nih.gov/?sort=date&amp;term=Laslop+A&amp;cauthor_id=32642851" TargetMode="External"/><Relationship Id="rId22" Type="http://schemas.openxmlformats.org/officeDocument/2006/relationships/hyperlink" Target="https://pubmed.ncbi.nlm.nih.gov/?sort=date&amp;term=Harvey+NC&amp;cauthor_id=3264285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pubmed.ncbi.nlm.nih.gov/?sort=date&amp;term=Cooper+C&amp;cauthor_id=32642851" TargetMode="External"/><Relationship Id="rId13" Type="http://schemas.openxmlformats.org/officeDocument/2006/relationships/hyperlink" Target="https://pubmed.ncbi.nlm.nih.gov/?sort=date&amp;term=Lambrinoudaki+I&amp;cauthor_id=32642851" TargetMode="External"/><Relationship Id="rId18" Type="http://schemas.openxmlformats.org/officeDocument/2006/relationships/hyperlink" Target="https://pubmed.ncbi.nlm.nih.gov/?sort=date&amp;term=Reginster+JY&amp;cauthor_id=32642851" TargetMode="External"/><Relationship Id="rId3" Type="http://schemas.openxmlformats.org/officeDocument/2006/relationships/hyperlink" Target="https://pubmed.ncbi.nlm.nih.gov/?sort=date&amp;term=Al-Daghri+N&amp;cauthor_id=32642851" TargetMode="External"/><Relationship Id="rId21" Type="http://schemas.openxmlformats.org/officeDocument/2006/relationships/hyperlink" Target="https://pubmed.ncbi.nlm.nih.gov/?sort=date&amp;term=Tr%C3%A9mollieres+F&amp;cauthor_id=32642851" TargetMode="External"/><Relationship Id="rId7" Type="http://schemas.openxmlformats.org/officeDocument/2006/relationships/hyperlink" Target="https://pubmed.ncbi.nlm.nih.gov/?sort=date&amp;term=Collins+P&amp;cauthor_id=32642851" TargetMode="External"/><Relationship Id="rId12" Type="http://schemas.openxmlformats.org/officeDocument/2006/relationships/hyperlink" Target="https://pubmed.ncbi.nlm.nih.gov/?sort=date&amp;term=Kaufman+JM&amp;cauthor_id=32642851" TargetMode="External"/><Relationship Id="rId17" Type="http://schemas.openxmlformats.org/officeDocument/2006/relationships/hyperlink" Target="https://pubmed.ncbi.nlm.nih.gov/?sort=date&amp;term=Prieto-Alhambra+D&amp;cauthor_id=32642851" TargetMode="External"/><Relationship Id="rId2" Type="http://schemas.openxmlformats.org/officeDocument/2006/relationships/hyperlink" Target="https://pubmed.ncbi.nlm.nih.gov/?sort=date&amp;term=Rozenberg+S&amp;cauthor_id=32642851" TargetMode="External"/><Relationship Id="rId16" Type="http://schemas.openxmlformats.org/officeDocument/2006/relationships/hyperlink" Target="https://pubmed.ncbi.nlm.nih.gov/?sort=date&amp;term=Palacios+S&amp;cauthor_id=32642851" TargetMode="External"/><Relationship Id="rId20" Type="http://schemas.openxmlformats.org/officeDocument/2006/relationships/hyperlink" Target="https://pubmed.ncbi.nlm.nih.gov/?sort=date&amp;term=Rosano+G&amp;cauthor_id=32642851" TargetMode="External"/><Relationship Id="rId1" Type="http://schemas.openxmlformats.org/officeDocument/2006/relationships/slideLayout" Target="../slideLayouts/slideLayout2.xml"/><Relationship Id="rId6" Type="http://schemas.openxmlformats.org/officeDocument/2006/relationships/hyperlink" Target="https://pubmed.ncbi.nlm.nih.gov/?sort=date&amp;term=Cano+A&amp;cauthor_id=32642851" TargetMode="External"/><Relationship Id="rId11" Type="http://schemas.openxmlformats.org/officeDocument/2006/relationships/hyperlink" Target="https://pubmed.ncbi.nlm.nih.gov/?sort=date&amp;term=Kanis+JA&amp;cauthor_id=32642851" TargetMode="External"/><Relationship Id="rId5" Type="http://schemas.openxmlformats.org/officeDocument/2006/relationships/hyperlink" Target="https://pubmed.ncbi.nlm.nih.gov/?sort=date&amp;term=Brandi+ML&amp;cauthor_id=32642851" TargetMode="External"/><Relationship Id="rId15" Type="http://schemas.openxmlformats.org/officeDocument/2006/relationships/hyperlink" Target="https://pubmed.ncbi.nlm.nih.gov/?sort=date&amp;term=McCloskey+E&amp;cauthor_id=32642851" TargetMode="External"/><Relationship Id="rId10" Type="http://schemas.openxmlformats.org/officeDocument/2006/relationships/hyperlink" Target="https://pubmed.ncbi.nlm.nih.gov/?sort=date&amp;term=Hillard+T&amp;cauthor_id=32642851" TargetMode="External"/><Relationship Id="rId19" Type="http://schemas.openxmlformats.org/officeDocument/2006/relationships/hyperlink" Target="https://pubmed.ncbi.nlm.nih.gov/?sort=date&amp;term=Rizzoli+R&amp;cauthor_id=32642851" TargetMode="External"/><Relationship Id="rId4" Type="http://schemas.openxmlformats.org/officeDocument/2006/relationships/hyperlink" Target="https://pubmed.ncbi.nlm.nih.gov/?sort=date&amp;term=Aubertin-Leheudre+M&amp;cauthor_id=32642851" TargetMode="External"/><Relationship Id="rId9" Type="http://schemas.openxmlformats.org/officeDocument/2006/relationships/hyperlink" Target="https://pubmed.ncbi.nlm.nih.gov/?sort=date&amp;term=Genazzani+AR&amp;cauthor_id=32642851" TargetMode="External"/><Relationship Id="rId14" Type="http://schemas.openxmlformats.org/officeDocument/2006/relationships/hyperlink" Target="https://pubmed.ncbi.nlm.nih.gov/?sort=date&amp;term=Laslop+A&amp;cauthor_id=32642851" TargetMode="External"/><Relationship Id="rId22" Type="http://schemas.openxmlformats.org/officeDocument/2006/relationships/hyperlink" Target="https://pubmed.ncbi.nlm.nih.gov/?sort=date&amp;term=Harvey+NC&amp;cauthor_id=32642851"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nejm.org/toc/nejm/374/9/"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www.nejm.org/toc/nejm/374/9/"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ous-titre 2"/>
          <p:cNvSpPr>
            <a:spLocks noGrp="1"/>
          </p:cNvSpPr>
          <p:nvPr>
            <p:ph type="subTitle" idx="1"/>
          </p:nvPr>
        </p:nvSpPr>
        <p:spPr>
          <a:xfrm>
            <a:off x="1357290" y="3933056"/>
            <a:ext cx="6697662" cy="3240088"/>
          </a:xfrm>
        </p:spPr>
        <p:txBody>
          <a:bodyPr rtlCol="0">
            <a:normAutofit lnSpcReduction="10000"/>
          </a:bodyPr>
          <a:lstStyle/>
          <a:p>
            <a:pPr fontAlgn="auto">
              <a:lnSpc>
                <a:spcPct val="80000"/>
              </a:lnSpc>
              <a:spcAft>
                <a:spcPts val="0"/>
              </a:spcAft>
              <a:buFont typeface="Arial" pitchFamily="34" charset="0"/>
              <a:buNone/>
              <a:defRPr/>
            </a:pPr>
            <a:endParaRPr lang="fr-FR" sz="1600">
              <a:solidFill>
                <a:schemeClr val="tx1"/>
              </a:solidFill>
            </a:endParaRPr>
          </a:p>
          <a:p>
            <a:pPr fontAlgn="auto">
              <a:lnSpc>
                <a:spcPct val="80000"/>
              </a:lnSpc>
              <a:spcAft>
                <a:spcPts val="0"/>
              </a:spcAft>
              <a:buFont typeface="Arial" pitchFamily="34" charset="0"/>
              <a:buNone/>
              <a:defRPr/>
            </a:pPr>
            <a:endParaRPr lang="en-GB" sz="2800">
              <a:solidFill>
                <a:srgbClr val="FF0000"/>
              </a:solidFill>
            </a:endParaRPr>
          </a:p>
          <a:p>
            <a:pPr fontAlgn="auto">
              <a:lnSpc>
                <a:spcPct val="80000"/>
              </a:lnSpc>
              <a:spcAft>
                <a:spcPts val="0"/>
              </a:spcAft>
              <a:buFont typeface="Arial" pitchFamily="34" charset="0"/>
              <a:buNone/>
              <a:defRPr/>
            </a:pPr>
            <a:r>
              <a:rPr lang="en-GB" sz="2800">
                <a:solidFill>
                  <a:srgbClr val="FF0000"/>
                </a:solidFill>
              </a:rPr>
              <a:t>Serge </a:t>
            </a:r>
            <a:r>
              <a:rPr lang="en-GB" sz="2800" err="1">
                <a:solidFill>
                  <a:srgbClr val="FF0000"/>
                </a:solidFill>
              </a:rPr>
              <a:t>Rozenberg</a:t>
            </a:r>
            <a:r>
              <a:rPr lang="en-GB" sz="2800">
                <a:solidFill>
                  <a:srgbClr val="FF0000"/>
                </a:solidFill>
              </a:rPr>
              <a:t> CHU St Pierre, Brussels</a:t>
            </a:r>
          </a:p>
          <a:p>
            <a:pPr fontAlgn="auto">
              <a:lnSpc>
                <a:spcPct val="80000"/>
              </a:lnSpc>
              <a:spcAft>
                <a:spcPts val="0"/>
              </a:spcAft>
              <a:buFont typeface="Arial" pitchFamily="34" charset="0"/>
              <a:buNone/>
              <a:defRPr/>
            </a:pPr>
            <a:r>
              <a:rPr lang="en-GB" sz="2800">
                <a:solidFill>
                  <a:srgbClr val="FF0000"/>
                </a:solidFill>
              </a:rPr>
              <a:t>ULB-VUB  Belgium</a:t>
            </a:r>
            <a:br>
              <a:rPr lang="en-GB" sz="2800">
                <a:solidFill>
                  <a:srgbClr val="FF0000"/>
                </a:solidFill>
              </a:rPr>
            </a:br>
            <a:br>
              <a:rPr lang="en-GB" sz="2800">
                <a:solidFill>
                  <a:schemeClr val="tx1"/>
                </a:solidFill>
              </a:rPr>
            </a:br>
            <a:r>
              <a:rPr lang="en-GB" sz="2800">
                <a:solidFill>
                  <a:schemeClr val="accent2"/>
                </a:solidFill>
              </a:rPr>
              <a:t>serge_rozenberg@stpierre-bru.be</a:t>
            </a:r>
            <a:br>
              <a:rPr lang="en-GB" sz="2800">
                <a:solidFill>
                  <a:schemeClr val="accent2"/>
                </a:solidFill>
              </a:rPr>
            </a:br>
            <a:r>
              <a:rPr lang="en-GB" sz="2800">
                <a:solidFill>
                  <a:schemeClr val="tx1"/>
                </a:solidFill>
              </a:rPr>
              <a:t> </a:t>
            </a:r>
            <a:br>
              <a:rPr lang="en-GB" sz="2800">
                <a:solidFill>
                  <a:schemeClr val="tx1"/>
                </a:solidFill>
              </a:rPr>
            </a:br>
            <a:br>
              <a:rPr lang="fr-FR" sz="2800">
                <a:solidFill>
                  <a:schemeClr val="tx1"/>
                </a:solidFill>
              </a:rPr>
            </a:br>
            <a:endParaRPr lang="fr-BE" sz="2800">
              <a:solidFill>
                <a:schemeClr val="tx1"/>
              </a:solidFill>
            </a:endParaRPr>
          </a:p>
        </p:txBody>
      </p:sp>
      <p:sp>
        <p:nvSpPr>
          <p:cNvPr id="5" name="Rectangle 4"/>
          <p:cNvSpPr/>
          <p:nvPr/>
        </p:nvSpPr>
        <p:spPr>
          <a:xfrm>
            <a:off x="1435655" y="1257093"/>
            <a:ext cx="6429420" cy="5447645"/>
          </a:xfrm>
          <a:prstGeom prst="rect">
            <a:avLst/>
          </a:prstGeom>
        </p:spPr>
        <p:txBody>
          <a:bodyPr wrap="square" lIns="91440" tIns="45720" rIns="91440" bIns="45720" anchor="t">
            <a:spAutoFit/>
          </a:bodyPr>
          <a:lstStyle/>
          <a:p>
            <a:pPr algn="ctr"/>
            <a:endParaRPr lang="fr-BE" sz="2400" b="1">
              <a:latin typeface="Arial"/>
              <a:cs typeface="Arial"/>
            </a:endParaRPr>
          </a:p>
          <a:p>
            <a:pPr algn="ctr"/>
            <a:endParaRPr lang="fr-BE" sz="2400" b="1">
              <a:latin typeface="Arial"/>
              <a:cs typeface="Arial"/>
            </a:endParaRPr>
          </a:p>
          <a:p>
            <a:pPr algn="ctr"/>
            <a:r>
              <a:rPr lang="fr-BE" sz="2800" b="1">
                <a:solidFill>
                  <a:srgbClr val="FF0000"/>
                </a:solidFill>
                <a:latin typeface="Arial"/>
                <a:cs typeface="Arial"/>
              </a:rPr>
              <a:t>«BMS </a:t>
            </a:r>
            <a:r>
              <a:rPr lang="fr-BE" sz="2800" b="1" err="1">
                <a:solidFill>
                  <a:srgbClr val="FF0000"/>
                </a:solidFill>
                <a:latin typeface="Arial"/>
                <a:cs typeface="Arial"/>
              </a:rPr>
              <a:t>Osteoporosis</a:t>
            </a:r>
            <a:r>
              <a:rPr lang="fr-BE" sz="2800" b="1">
                <a:solidFill>
                  <a:srgbClr val="FF0000"/>
                </a:solidFill>
                <a:latin typeface="Arial"/>
                <a:cs typeface="Arial"/>
              </a:rPr>
              <a:t> management »</a:t>
            </a:r>
            <a:r>
              <a:rPr lang="en-US" sz="2800">
                <a:solidFill>
                  <a:srgbClr val="FF0000"/>
                </a:solidFill>
                <a:latin typeface="Arial"/>
                <a:cs typeface="Arial"/>
              </a:rPr>
              <a:t>  </a:t>
            </a:r>
            <a:endParaRPr lang="en-US" sz="2800">
              <a:solidFill>
                <a:srgbClr val="FF0000"/>
              </a:solidFill>
              <a:cs typeface="Arial"/>
            </a:endParaRPr>
          </a:p>
          <a:p>
            <a:pPr algn="ctr"/>
            <a:r>
              <a:rPr lang="en-US" sz="2800">
                <a:solidFill>
                  <a:srgbClr val="FF0000"/>
                </a:solidFill>
                <a:latin typeface="Arial"/>
                <a:cs typeface="Arial"/>
              </a:rPr>
              <a:t>MHT and SERMS for osteoporosis : do they still have a place ? </a:t>
            </a:r>
            <a:r>
              <a:rPr lang="en-US" sz="2800">
                <a:latin typeface="Arial"/>
                <a:cs typeface="Arial"/>
              </a:rPr>
              <a:t> </a:t>
            </a:r>
            <a:endParaRPr lang="en-US"/>
          </a:p>
          <a:p>
            <a:pPr algn="ctr"/>
            <a:endParaRPr lang="en-US" sz="2800">
              <a:solidFill>
                <a:srgbClr val="FF0000"/>
              </a:solidFill>
              <a:latin typeface="Arial"/>
              <a:cs typeface="Arial"/>
            </a:endParaRPr>
          </a:p>
          <a:p>
            <a:pPr algn="ctr"/>
            <a:r>
              <a:rPr lang="en-US" sz="2800">
                <a:solidFill>
                  <a:srgbClr val="FF0000"/>
                </a:solidFill>
                <a:latin typeface="Arial"/>
                <a:cs typeface="Arial"/>
              </a:rPr>
              <a:t>30.4.22</a:t>
            </a:r>
            <a:endParaRPr lang="en-US" sz="2800">
              <a:solidFill>
                <a:srgbClr val="FF0000"/>
              </a:solidFill>
              <a:cs typeface="Arial" charset="0"/>
            </a:endParaRPr>
          </a:p>
          <a:p>
            <a:pPr algn="ctr"/>
            <a:endParaRPr lang="en-US" sz="3200">
              <a:solidFill>
                <a:srgbClr val="000000"/>
              </a:solidFill>
              <a:cs typeface="Arial" charset="0"/>
            </a:endParaRPr>
          </a:p>
          <a:p>
            <a:pPr algn="ctr"/>
            <a:endParaRPr lang="en-US" sz="3200">
              <a:solidFill>
                <a:srgbClr val="000000"/>
              </a:solidFill>
              <a:cs typeface="Arial" charset="0"/>
            </a:endParaRPr>
          </a:p>
          <a:p>
            <a:pPr algn="ctr"/>
            <a:endParaRPr lang="fr-BE" sz="3200">
              <a:solidFill>
                <a:srgbClr val="FF0000"/>
              </a:solidFill>
              <a:cs typeface="Arial" charset="0"/>
            </a:endParaRPr>
          </a:p>
          <a:p>
            <a:pPr algn="ctr"/>
            <a:endParaRPr lang="en-US" sz="3200">
              <a:solidFill>
                <a:srgbClr val="FF0000"/>
              </a:solidFill>
              <a:cs typeface="Arial" charset="0"/>
            </a:endParaRPr>
          </a:p>
          <a:p>
            <a:pPr algn="ctr"/>
            <a:endParaRPr lang="en-US" sz="3200">
              <a:solidFill>
                <a:srgbClr val="FF0000"/>
              </a:solidFil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stretch>
            <a:fillRect/>
          </a:stretch>
        </p:blipFill>
        <p:spPr>
          <a:xfrm>
            <a:off x="151708" y="1412776"/>
            <a:ext cx="9128615" cy="3683474"/>
          </a:xfrm>
          <a:prstGeom prst="rect">
            <a:avLst/>
          </a:prstGeom>
        </p:spPr>
      </p:pic>
      <p:sp>
        <p:nvSpPr>
          <p:cNvPr id="7" name="ZoneTexte 6"/>
          <p:cNvSpPr txBox="1"/>
          <p:nvPr/>
        </p:nvSpPr>
        <p:spPr>
          <a:xfrm>
            <a:off x="1043608" y="6165304"/>
            <a:ext cx="4237057" cy="369332"/>
          </a:xfrm>
          <a:prstGeom prst="rect">
            <a:avLst/>
          </a:prstGeom>
          <a:noFill/>
        </p:spPr>
        <p:txBody>
          <a:bodyPr wrap="none" rtlCol="0">
            <a:spAutoFit/>
          </a:bodyPr>
          <a:lstStyle/>
          <a:p>
            <a:r>
              <a:rPr lang="en-GB" err="1"/>
              <a:t>Grodstein</a:t>
            </a:r>
            <a:r>
              <a:rPr lang="en-GB"/>
              <a:t> F et al </a:t>
            </a:r>
            <a:r>
              <a:rPr lang="en-GB" i="1"/>
              <a:t>Arch Intern Med</a:t>
            </a:r>
            <a:r>
              <a:rPr lang="en-GB"/>
              <a:t>. 2008</a:t>
            </a:r>
          </a:p>
        </p:txBody>
      </p:sp>
      <p:cxnSp>
        <p:nvCxnSpPr>
          <p:cNvPr id="9" name="Connecteur droit avec flèche 8"/>
          <p:cNvCxnSpPr/>
          <p:nvPr/>
        </p:nvCxnSpPr>
        <p:spPr>
          <a:xfrm flipH="1">
            <a:off x="3851920" y="2636912"/>
            <a:ext cx="1728192" cy="7200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4423516" y="3119265"/>
            <a:ext cx="4881465" cy="523220"/>
          </a:xfrm>
          <a:prstGeom prst="rect">
            <a:avLst/>
          </a:prstGeom>
          <a:noFill/>
        </p:spPr>
        <p:txBody>
          <a:bodyPr wrap="none" rtlCol="0">
            <a:spAutoFit/>
          </a:bodyPr>
          <a:lstStyle/>
          <a:p>
            <a:r>
              <a:rPr lang="en-GB" sz="2800">
                <a:solidFill>
                  <a:srgbClr val="FF0000"/>
                </a:solidFill>
              </a:rPr>
              <a:t>0.3 mg CEE  0.93 (0.62-1.40)</a:t>
            </a:r>
          </a:p>
        </p:txBody>
      </p:sp>
    </p:spTree>
    <p:extLst>
      <p:ext uri="{BB962C8B-B14F-4D97-AF65-F5344CB8AC3E}">
        <p14:creationId xmlns:p14="http://schemas.microsoft.com/office/powerpoint/2010/main" val="326252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fr-FR" sz="1451" b="1">
                <a:latin typeface="Arial" panose="020B0604020202020204" pitchFamily="34" charset="0"/>
              </a:rPr>
              <a:t>Adjusted odds ratios for different types of hormone replacement therapy (HRT) and different doses of oestrogen.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1041" y="5878441"/>
            <a:ext cx="1141920" cy="750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6768" y="954346"/>
            <a:ext cx="4450469" cy="5649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535445" y="662868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fr-FR" sz="1089" b="1">
                <a:latin typeface="Arial" panose="020B0604020202020204" pitchFamily="34" charset="0"/>
              </a:rPr>
              <a:t>Yana </a:t>
            </a:r>
            <a:r>
              <a:rPr lang="en-GB" altLang="fr-FR" sz="1089" b="1" err="1">
                <a:latin typeface="Arial" panose="020B0604020202020204" pitchFamily="34" charset="0"/>
              </a:rPr>
              <a:t>Vinogradova</a:t>
            </a:r>
            <a:r>
              <a:rPr lang="en-GB" altLang="fr-FR" sz="1089" b="1">
                <a:latin typeface="Arial" panose="020B0604020202020204" pitchFamily="34" charset="0"/>
              </a:rPr>
              <a:t> et al. BMJ 2019;364:bmj.k4810</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fr-FR" sz="907">
                <a:latin typeface="Arial" panose="020B0604020202020204" pitchFamily="34" charset="0"/>
              </a:rPr>
              <a:t>©2019 by British Medical Journal Publishing Group</a:t>
            </a:r>
          </a:p>
        </p:txBody>
      </p:sp>
      <p:sp>
        <p:nvSpPr>
          <p:cNvPr id="2" name="Rectangle 1"/>
          <p:cNvSpPr/>
          <p:nvPr/>
        </p:nvSpPr>
        <p:spPr>
          <a:xfrm>
            <a:off x="1979712" y="4005064"/>
            <a:ext cx="424847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46768" y="5878440"/>
            <a:ext cx="4248472" cy="6020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4386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fr-FR" sz="1451" b="1">
                <a:latin typeface="Arial" panose="020B0604020202020204" pitchFamily="34" charset="0"/>
              </a:rPr>
              <a:t>Adjusted odds ratios for different types of hormone replacement therapy (HRT) and different doses of oestrogen.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1041" y="5878441"/>
            <a:ext cx="1141920" cy="750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6768" y="954346"/>
            <a:ext cx="4450469" cy="5649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535445" y="662868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fr-FR" sz="1089" b="1">
                <a:latin typeface="Arial" panose="020B0604020202020204" pitchFamily="34" charset="0"/>
              </a:rPr>
              <a:t>Yana </a:t>
            </a:r>
            <a:r>
              <a:rPr lang="en-GB" altLang="fr-FR" sz="1089" b="1" err="1">
                <a:latin typeface="Arial" panose="020B0604020202020204" pitchFamily="34" charset="0"/>
              </a:rPr>
              <a:t>Vinogradova</a:t>
            </a:r>
            <a:r>
              <a:rPr lang="en-GB" altLang="fr-FR" sz="1089" b="1">
                <a:latin typeface="Arial" panose="020B0604020202020204" pitchFamily="34" charset="0"/>
              </a:rPr>
              <a:t> et al. BMJ 2019;364:bmj.k4810</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fr-FR" sz="907">
                <a:latin typeface="Arial" panose="020B0604020202020204" pitchFamily="34" charset="0"/>
              </a:rPr>
              <a:t>©2019 by British Medical Journal Publishing Group</a:t>
            </a:r>
          </a:p>
        </p:txBody>
      </p:sp>
      <p:sp>
        <p:nvSpPr>
          <p:cNvPr id="2" name="Rectangle 1"/>
          <p:cNvSpPr/>
          <p:nvPr/>
        </p:nvSpPr>
        <p:spPr>
          <a:xfrm>
            <a:off x="1950653" y="4886530"/>
            <a:ext cx="4248472" cy="10481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95638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439797"/>
            <a:ext cx="9138002" cy="6192688"/>
          </a:xfrm>
          <a:prstGeom prst="rect">
            <a:avLst/>
          </a:prstGeom>
        </p:spPr>
      </p:pic>
      <p:sp>
        <p:nvSpPr>
          <p:cNvPr id="3" name="ZoneTexte 2"/>
          <p:cNvSpPr txBox="1"/>
          <p:nvPr/>
        </p:nvSpPr>
        <p:spPr>
          <a:xfrm>
            <a:off x="1187624" y="6309320"/>
            <a:ext cx="8174033" cy="646331"/>
          </a:xfrm>
          <a:prstGeom prst="rect">
            <a:avLst/>
          </a:prstGeom>
          <a:noFill/>
        </p:spPr>
        <p:txBody>
          <a:bodyPr wrap="none" rtlCol="0">
            <a:spAutoFit/>
          </a:bodyPr>
          <a:lstStyle/>
          <a:p>
            <a:r>
              <a:rPr lang="en-US"/>
              <a:t>A. </a:t>
            </a:r>
            <a:r>
              <a:rPr lang="en-US" err="1"/>
              <a:t>Gompel</a:t>
            </a:r>
            <a:r>
              <a:rPr lang="en-US"/>
              <a:t> &amp; G. </a:t>
            </a:r>
            <a:r>
              <a:rPr lang="en-US" err="1"/>
              <a:t>Plu</a:t>
            </a:r>
            <a:r>
              <a:rPr lang="en-US"/>
              <a:t>-Bureau (2018) Progesterone, </a:t>
            </a:r>
            <a:r>
              <a:rPr lang="en-US" err="1"/>
              <a:t>progestins</a:t>
            </a:r>
            <a:r>
              <a:rPr lang="en-US"/>
              <a:t> and the breast in</a:t>
            </a:r>
          </a:p>
          <a:p>
            <a:r>
              <a:rPr lang="en-US"/>
              <a:t>menopause treatment, Climacteric, 21:4, 326-332, DOI</a:t>
            </a:r>
            <a:endParaRPr lang="en-GB"/>
          </a:p>
        </p:txBody>
      </p:sp>
      <p:sp>
        <p:nvSpPr>
          <p:cNvPr id="4" name="ZoneTexte 3">
            <a:extLst>
              <a:ext uri="{FF2B5EF4-FFF2-40B4-BE49-F238E27FC236}">
                <a16:creationId xmlns:a16="http://schemas.microsoft.com/office/drawing/2014/main" id="{07D26093-18C0-CD7E-5155-FBEDDD8B60A5}"/>
              </a:ext>
            </a:extLst>
          </p:cNvPr>
          <p:cNvSpPr txBox="1"/>
          <p:nvPr/>
        </p:nvSpPr>
        <p:spPr>
          <a:xfrm>
            <a:off x="6860097" y="1847675"/>
            <a:ext cx="2187430" cy="147732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rgbClr val="FF0000"/>
                </a:solidFill>
                <a:latin typeface="Arial"/>
                <a:cs typeface="Arial"/>
              </a:rPr>
              <a:t>E+ P 1,0 (95%CI 0.82-1.22)</a:t>
            </a:r>
            <a:endParaRPr lang="fr-FR">
              <a:solidFill>
                <a:srgbClr val="FF0000"/>
              </a:solidFill>
              <a:cs typeface="Arial"/>
            </a:endParaRPr>
          </a:p>
          <a:p>
            <a:r>
              <a:rPr lang="fr-FR">
                <a:solidFill>
                  <a:srgbClr val="FF0000"/>
                </a:solidFill>
                <a:latin typeface="Arial"/>
                <a:cs typeface="Arial"/>
              </a:rPr>
              <a:t>E+ DYD 1.16 (95%CI 0.94-1.43)</a:t>
            </a:r>
            <a:endParaRPr lang="fr-FR">
              <a:solidFill>
                <a:srgbClr val="FF0000"/>
              </a:solidFill>
              <a:cs typeface="Arial"/>
            </a:endParaRPr>
          </a:p>
        </p:txBody>
      </p:sp>
    </p:spTree>
    <p:extLst>
      <p:ext uri="{BB962C8B-B14F-4D97-AF65-F5344CB8AC3E}">
        <p14:creationId xmlns:p14="http://schemas.microsoft.com/office/powerpoint/2010/main" val="175315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latin typeface="Arial"/>
                <a:cs typeface="Arial"/>
              </a:rPr>
              <a:t>Lower dose of </a:t>
            </a:r>
            <a:r>
              <a:rPr lang="en-GB" err="1">
                <a:latin typeface="Arial"/>
                <a:cs typeface="Arial"/>
              </a:rPr>
              <a:t>Estrogen</a:t>
            </a:r>
            <a:r>
              <a:rPr lang="en-GB">
                <a:latin typeface="Arial"/>
                <a:cs typeface="Arial"/>
              </a:rPr>
              <a:t>+ different progestin</a:t>
            </a:r>
            <a:endParaRPr lang="en-GB"/>
          </a:p>
        </p:txBody>
      </p:sp>
      <p:sp>
        <p:nvSpPr>
          <p:cNvPr id="3" name="Espace réservé du contenu 2"/>
          <p:cNvSpPr>
            <a:spLocks noGrp="1"/>
          </p:cNvSpPr>
          <p:nvPr>
            <p:ph idx="1"/>
          </p:nvPr>
        </p:nvSpPr>
        <p:spPr/>
        <p:txBody>
          <a:bodyPr/>
          <a:lstStyle/>
          <a:p>
            <a:r>
              <a:rPr lang="en-GB"/>
              <a:t>Sufficient in most patients for symptom relieve</a:t>
            </a:r>
            <a:endParaRPr lang="en-GB">
              <a:ea typeface="Calibri"/>
              <a:cs typeface="Calibri"/>
            </a:endParaRPr>
          </a:p>
          <a:p>
            <a:r>
              <a:rPr lang="en-GB"/>
              <a:t>Lower risk of DVT</a:t>
            </a:r>
            <a:endParaRPr lang="en-GB">
              <a:ea typeface="Calibri"/>
              <a:cs typeface="Calibri"/>
            </a:endParaRPr>
          </a:p>
          <a:p>
            <a:r>
              <a:rPr lang="en-GB"/>
              <a:t>Lower risk of Stroke</a:t>
            </a:r>
            <a:endParaRPr lang="en-GB">
              <a:ea typeface="Calibri"/>
              <a:cs typeface="Calibri"/>
            </a:endParaRPr>
          </a:p>
          <a:p>
            <a:r>
              <a:rPr lang="en-GB"/>
              <a:t>Less side effects (</a:t>
            </a:r>
            <a:r>
              <a:rPr lang="en-GB" err="1"/>
              <a:t>mastodynia</a:t>
            </a:r>
            <a:r>
              <a:rPr lang="en-GB"/>
              <a:t>, less bleeding)</a:t>
            </a:r>
            <a:endParaRPr lang="en-GB">
              <a:ea typeface="Calibri"/>
              <a:cs typeface="Calibri"/>
            </a:endParaRPr>
          </a:p>
          <a:p>
            <a:r>
              <a:rPr lang="en-GB"/>
              <a:t>Lower risk of breast cancer ? </a:t>
            </a:r>
          </a:p>
          <a:p>
            <a:r>
              <a:rPr lang="en-GB">
                <a:solidFill>
                  <a:srgbClr val="FF0000"/>
                </a:solidFill>
                <a:ea typeface="+mn-lt"/>
                <a:cs typeface="+mn-lt"/>
              </a:rPr>
              <a:t>Sufficient for bone sparing effect</a:t>
            </a:r>
          </a:p>
          <a:p>
            <a:endParaRPr lang="en-GB">
              <a:ea typeface="Calibri"/>
              <a:cs typeface="Calibri"/>
            </a:endParaRPr>
          </a:p>
        </p:txBody>
      </p:sp>
    </p:spTree>
    <p:extLst>
      <p:ext uri="{BB962C8B-B14F-4D97-AF65-F5344CB8AC3E}">
        <p14:creationId xmlns:p14="http://schemas.microsoft.com/office/powerpoint/2010/main" val="3149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600" y="0"/>
            <a:ext cx="7416800" cy="5905500"/>
          </a:xfrm>
          <a:prstGeom prst="rect">
            <a:avLst/>
          </a:prstGeom>
        </p:spPr>
      </p:pic>
    </p:spTree>
    <p:extLst>
      <p:ext uri="{BB962C8B-B14F-4D97-AF65-F5344CB8AC3E}">
        <p14:creationId xmlns:p14="http://schemas.microsoft.com/office/powerpoint/2010/main" val="43475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8500" y="0"/>
            <a:ext cx="5207000" cy="6477000"/>
          </a:xfrm>
          <a:prstGeom prst="rect">
            <a:avLst/>
          </a:prstGeom>
        </p:spPr>
      </p:pic>
    </p:spTree>
    <p:extLst>
      <p:ext uri="{BB962C8B-B14F-4D97-AF65-F5344CB8AC3E}">
        <p14:creationId xmlns:p14="http://schemas.microsoft.com/office/powerpoint/2010/main" val="192000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r-FR" altLang="fr-FR" sz="4000">
                <a:solidFill>
                  <a:schemeClr val="accent1"/>
                </a:solidFill>
              </a:rPr>
              <a:t>Efficacy of 1mg E2 + 0.5mg NETA on BMD</a:t>
            </a:r>
          </a:p>
        </p:txBody>
      </p:sp>
      <p:sp>
        <p:nvSpPr>
          <p:cNvPr id="15365" name="Rectangle 5"/>
          <p:cNvSpPr>
            <a:spLocks noChangeArrowheads="1"/>
          </p:cNvSpPr>
          <p:nvPr/>
        </p:nvSpPr>
        <p:spPr bwMode="auto">
          <a:xfrm>
            <a:off x="990600" y="6324600"/>
            <a:ext cx="3027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i="1">
                <a:solidFill>
                  <a:schemeClr val="accent1"/>
                </a:solidFill>
                <a:latin typeface="Arial" panose="020B0604020202020204" pitchFamily="34" charset="0"/>
              </a:rPr>
              <a:t>Adapted from McClung et al 1998</a:t>
            </a:r>
            <a:endParaRPr lang="fr-FR" altLang="fr-FR" sz="1600">
              <a:solidFill>
                <a:schemeClr val="accent1"/>
              </a:solidFill>
            </a:endParaRPr>
          </a:p>
        </p:txBody>
      </p:sp>
      <p:pic>
        <p:nvPicPr>
          <p:cNvPr id="1536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26" y="1809205"/>
            <a:ext cx="9067800" cy="4273550"/>
          </a:xfrm>
          <a:prstGeom prst="rect">
            <a:avLst/>
          </a:prstGeom>
          <a:solidFill>
            <a:schemeClr val="tx2">
              <a:lumMod val="75000"/>
            </a:schemeClr>
          </a:solidFill>
          <a:ln>
            <a:noFill/>
          </a:ln>
          <a:effectLst/>
        </p:spPr>
      </p:pic>
      <p:cxnSp>
        <p:nvCxnSpPr>
          <p:cNvPr id="3" name="Connecteur droit avec flèche 2"/>
          <p:cNvCxnSpPr/>
          <p:nvPr/>
        </p:nvCxnSpPr>
        <p:spPr>
          <a:xfrm>
            <a:off x="1564478" y="2132856"/>
            <a:ext cx="432048" cy="576064"/>
          </a:xfrm>
          <a:prstGeom prst="straightConnector1">
            <a:avLst/>
          </a:prstGeom>
          <a:ln w="76200">
            <a:solidFill>
              <a:srgbClr val="FFFF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Connecteur droit avec flèche 7"/>
          <p:cNvCxnSpPr/>
          <p:nvPr/>
        </p:nvCxnSpPr>
        <p:spPr>
          <a:xfrm>
            <a:off x="774576" y="2564904"/>
            <a:ext cx="432048" cy="576064"/>
          </a:xfrm>
          <a:prstGeom prst="straightConnector1">
            <a:avLst/>
          </a:prstGeom>
          <a:ln w="76200">
            <a:solidFill>
              <a:srgbClr val="FFFF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37512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B3FE9-B519-3C58-C07E-F29618FCAFCA}"/>
              </a:ext>
            </a:extLst>
          </p:cNvPr>
          <p:cNvSpPr>
            <a:spLocks noGrp="1"/>
          </p:cNvSpPr>
          <p:nvPr>
            <p:ph type="title"/>
          </p:nvPr>
        </p:nvSpPr>
        <p:spPr/>
        <p:txBody>
          <a:bodyPr/>
          <a:lstStyle/>
          <a:p>
            <a:r>
              <a:rPr lang="fr-FR" sz="2800" b="1" err="1">
                <a:latin typeface="Arial"/>
                <a:cs typeface="Arial"/>
              </a:rPr>
              <a:t>Effects</a:t>
            </a:r>
            <a:r>
              <a:rPr lang="fr-FR" sz="2800" b="1">
                <a:latin typeface="Arial"/>
                <a:cs typeface="Arial"/>
              </a:rPr>
              <a:t> of E2/P4 oral capsules on </a:t>
            </a:r>
            <a:r>
              <a:rPr lang="fr-FR" sz="2800" b="1" err="1">
                <a:latin typeface="Arial"/>
                <a:cs typeface="Arial"/>
              </a:rPr>
              <a:t>bone</a:t>
            </a:r>
            <a:r>
              <a:rPr lang="fr-FR" sz="2800" b="1">
                <a:latin typeface="Arial"/>
                <a:cs typeface="Arial"/>
              </a:rPr>
              <a:t> turnover in </a:t>
            </a:r>
            <a:r>
              <a:rPr lang="fr-FR" sz="2800" b="1" err="1">
                <a:latin typeface="Arial"/>
                <a:cs typeface="Arial"/>
              </a:rPr>
              <a:t>women</a:t>
            </a:r>
            <a:r>
              <a:rPr lang="fr-FR" sz="2800" b="1">
                <a:latin typeface="Arial"/>
                <a:cs typeface="Arial"/>
              </a:rPr>
              <a:t> </a:t>
            </a:r>
            <a:r>
              <a:rPr lang="fr-FR" sz="2800" b="1" err="1">
                <a:latin typeface="Arial"/>
                <a:cs typeface="Arial"/>
              </a:rPr>
              <a:t>with</a:t>
            </a:r>
            <a:r>
              <a:rPr lang="fr-FR" sz="2800" b="1">
                <a:latin typeface="Arial"/>
                <a:cs typeface="Arial"/>
              </a:rPr>
              <a:t> </a:t>
            </a:r>
            <a:r>
              <a:rPr lang="fr-FR" sz="2800" b="1" err="1">
                <a:latin typeface="Arial"/>
                <a:cs typeface="Arial"/>
              </a:rPr>
              <a:t>vasomotor</a:t>
            </a:r>
            <a:r>
              <a:rPr lang="fr-FR" sz="2800" b="1">
                <a:latin typeface="Arial"/>
                <a:cs typeface="Arial"/>
              </a:rPr>
              <a:t> </a:t>
            </a:r>
            <a:r>
              <a:rPr lang="fr-FR" sz="2800" b="1" err="1">
                <a:latin typeface="Arial"/>
                <a:cs typeface="Arial"/>
              </a:rPr>
              <a:t>symptoms</a:t>
            </a:r>
            <a:endParaRPr lang="fr-FR" sz="2800" err="1">
              <a:latin typeface="Arial"/>
              <a:cs typeface="Arial"/>
            </a:endParaRPr>
          </a:p>
          <a:p>
            <a:endParaRPr lang="fr-FR" sz="2800"/>
          </a:p>
        </p:txBody>
      </p:sp>
      <p:pic>
        <p:nvPicPr>
          <p:cNvPr id="4" name="Image 4">
            <a:extLst>
              <a:ext uri="{FF2B5EF4-FFF2-40B4-BE49-F238E27FC236}">
                <a16:creationId xmlns:a16="http://schemas.microsoft.com/office/drawing/2014/main" id="{8FF9288E-CCEA-CE7F-4930-1E977510B7FB}"/>
              </a:ext>
            </a:extLst>
          </p:cNvPr>
          <p:cNvPicPr>
            <a:picLocks noGrp="1" noChangeAspect="1"/>
          </p:cNvPicPr>
          <p:nvPr>
            <p:ph idx="1"/>
          </p:nvPr>
        </p:nvPicPr>
        <p:blipFill>
          <a:blip r:embed="rId2"/>
          <a:stretch>
            <a:fillRect/>
          </a:stretch>
        </p:blipFill>
        <p:spPr>
          <a:xfrm>
            <a:off x="647430" y="1353377"/>
            <a:ext cx="7678659" cy="4990911"/>
          </a:xfrm>
        </p:spPr>
      </p:pic>
      <p:sp>
        <p:nvSpPr>
          <p:cNvPr id="5" name="ZoneTexte 4">
            <a:extLst>
              <a:ext uri="{FF2B5EF4-FFF2-40B4-BE49-F238E27FC236}">
                <a16:creationId xmlns:a16="http://schemas.microsoft.com/office/drawing/2014/main" id="{25CCDCD1-00E6-36DC-BC52-BBCA88683BD4}"/>
              </a:ext>
            </a:extLst>
          </p:cNvPr>
          <p:cNvSpPr txBox="1"/>
          <p:nvPr/>
        </p:nvSpPr>
        <p:spPr>
          <a:xfrm>
            <a:off x="1175934" y="6377552"/>
            <a:ext cx="700523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err="1">
                <a:latin typeface="Arial"/>
                <a:cs typeface="Arial"/>
              </a:rPr>
              <a:t>McClung</a:t>
            </a:r>
            <a:r>
              <a:rPr lang="fr-FR">
                <a:latin typeface="Arial"/>
                <a:cs typeface="Arial"/>
              </a:rPr>
              <a:t> et al </a:t>
            </a:r>
            <a:r>
              <a:rPr lang="fr-FR" err="1">
                <a:latin typeface="Arial"/>
                <a:cs typeface="Arial"/>
              </a:rPr>
              <a:t>Menopause</a:t>
            </a:r>
            <a:r>
              <a:rPr lang="fr-FR">
                <a:latin typeface="Arial"/>
                <a:cs typeface="Arial"/>
              </a:rPr>
              <a:t> </a:t>
            </a:r>
            <a:r>
              <a:rPr lang="fr-FR" err="1">
                <a:latin typeface="Arial"/>
                <a:cs typeface="Arial"/>
              </a:rPr>
              <a:t>Feb</a:t>
            </a:r>
            <a:r>
              <a:rPr lang="fr-FR">
                <a:latin typeface="Arial"/>
                <a:cs typeface="Arial"/>
              </a:rPr>
              <a:t> 2022</a:t>
            </a:r>
            <a:endParaRPr lang="fr-FR" err="1"/>
          </a:p>
          <a:p>
            <a:endParaRPr lang="fr-FR"/>
          </a:p>
          <a:p>
            <a:endParaRPr lang="fr-FR"/>
          </a:p>
          <a:p>
            <a:endParaRPr lang="fr-FR"/>
          </a:p>
          <a:p>
            <a:r>
              <a:rPr lang="fr-FR">
                <a:latin typeface="Arial"/>
                <a:cs typeface="Arial"/>
              </a:rPr>
              <a:t>. 2022 </a:t>
            </a:r>
            <a:r>
              <a:rPr lang="fr-FR" err="1">
                <a:latin typeface="Arial"/>
                <a:cs typeface="Arial"/>
              </a:rPr>
              <a:t>Feb</a:t>
            </a:r>
            <a:r>
              <a:rPr lang="fr-FR">
                <a:latin typeface="Arial"/>
                <a:cs typeface="Arial"/>
              </a:rPr>
              <a:t> 14;29(3):304-308.Cliquez pour ajouter du texte</a:t>
            </a:r>
          </a:p>
        </p:txBody>
      </p:sp>
      <p:cxnSp>
        <p:nvCxnSpPr>
          <p:cNvPr id="3" name="Connecteur droit avec flèche 2">
            <a:extLst>
              <a:ext uri="{FF2B5EF4-FFF2-40B4-BE49-F238E27FC236}">
                <a16:creationId xmlns:a16="http://schemas.microsoft.com/office/drawing/2014/main" id="{F2D862FE-6F74-B4E0-69E2-B82808DD4AD7}"/>
              </a:ext>
            </a:extLst>
          </p:cNvPr>
          <p:cNvCxnSpPr/>
          <p:nvPr/>
        </p:nvCxnSpPr>
        <p:spPr>
          <a:xfrm flipH="1">
            <a:off x="7270433" y="2437673"/>
            <a:ext cx="952211" cy="3950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5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8572500" y="6350000"/>
            <a:ext cx="476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fr-FR" sz="900">
                <a:solidFill>
                  <a:srgbClr val="999999"/>
                </a:solidFill>
                <a:latin typeface="Calibri" panose="020F0502020204030204" pitchFamily="34" charset="0"/>
              </a:rPr>
              <a:t>2</a:t>
            </a:r>
          </a:p>
        </p:txBody>
      </p:sp>
      <p:pic>
        <p:nvPicPr>
          <p:cNvPr id="23559"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4758556" cy="60881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61" name="Rectangle 9"/>
          <p:cNvSpPr>
            <a:spLocks noChangeArrowheads="1"/>
          </p:cNvSpPr>
          <p:nvPr/>
        </p:nvSpPr>
        <p:spPr bwMode="auto">
          <a:xfrm>
            <a:off x="6012160" y="1208077"/>
            <a:ext cx="2857500" cy="2031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fr-FR" b="1">
                <a:solidFill>
                  <a:srgbClr val="000000"/>
                </a:solidFill>
                <a:latin typeface="Calibri" panose="020F0502020204030204" pitchFamily="34" charset="0"/>
              </a:rPr>
              <a:t>Effects of Ultralow-Dose Transdermal Estradiol on Bone Mineral Density: A Randomized Clinical Trial.</a:t>
            </a:r>
          </a:p>
          <a:p>
            <a:r>
              <a:rPr lang="en-US" altLang="fr-FR" err="1">
                <a:solidFill>
                  <a:srgbClr val="000000"/>
                </a:solidFill>
                <a:latin typeface="Calibri" panose="020F0502020204030204" pitchFamily="34" charset="0"/>
              </a:rPr>
              <a:t>Ettinger</a:t>
            </a:r>
            <a:r>
              <a:rPr lang="en-US" altLang="fr-FR">
                <a:solidFill>
                  <a:srgbClr val="000000"/>
                </a:solidFill>
                <a:latin typeface="Calibri" panose="020F0502020204030204" pitchFamily="34" charset="0"/>
              </a:rPr>
              <a:t> et al Obstetrics &amp; Gynecology. 104(3):443-451, September 2004.</a:t>
            </a:r>
          </a:p>
        </p:txBody>
      </p:sp>
      <p:sp>
        <p:nvSpPr>
          <p:cNvPr id="23562" name="Rectangle 10"/>
          <p:cNvSpPr>
            <a:spLocks noChangeArrowheads="1"/>
          </p:cNvSpPr>
          <p:nvPr/>
        </p:nvSpPr>
        <p:spPr bwMode="auto">
          <a:xfrm>
            <a:off x="6158851" y="5316899"/>
            <a:ext cx="28575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p>
            <a:r>
              <a:rPr lang="en-US" altLang="fr-FR">
                <a:solidFill>
                  <a:srgbClr val="000000"/>
                </a:solidFill>
                <a:latin typeface="Calibri" panose="020F0502020204030204" pitchFamily="34" charset="0"/>
              </a:rPr>
              <a:t>Fig. 2. Unbroken line, estradiol; dashed line, placebo. </a:t>
            </a:r>
          </a:p>
        </p:txBody>
      </p:sp>
      <p:sp>
        <p:nvSpPr>
          <p:cNvPr id="2" name="Titre 1"/>
          <p:cNvSpPr>
            <a:spLocks noGrp="1"/>
          </p:cNvSpPr>
          <p:nvPr>
            <p:ph type="title"/>
          </p:nvPr>
        </p:nvSpPr>
        <p:spPr>
          <a:xfrm>
            <a:off x="984115" y="0"/>
            <a:ext cx="7885545" cy="1325096"/>
          </a:xfrm>
        </p:spPr>
        <p:txBody>
          <a:bodyPr/>
          <a:lstStyle/>
          <a:p>
            <a:r>
              <a:rPr lang="en-US" sz="1800"/>
              <a:t>unopposed transdermal estradiol at 0.014 mg/d (n = 208) or placebo (n = 209). All participants received calcium and vitamin D supplementation.</a:t>
            </a:r>
            <a:r>
              <a:rPr lang="en-US" sz="2000"/>
              <a:t> </a:t>
            </a:r>
            <a:endParaRPr lang="en-GB" sz="2000"/>
          </a:p>
        </p:txBody>
      </p:sp>
      <p:cxnSp>
        <p:nvCxnSpPr>
          <p:cNvPr id="3" name="Connecteur droit avec flèche 2">
            <a:extLst>
              <a:ext uri="{FF2B5EF4-FFF2-40B4-BE49-F238E27FC236}">
                <a16:creationId xmlns:a16="http://schemas.microsoft.com/office/drawing/2014/main" id="{34531778-5A9A-F86F-BF23-9F8EE51C0D76}"/>
              </a:ext>
            </a:extLst>
          </p:cNvPr>
          <p:cNvCxnSpPr/>
          <p:nvPr/>
        </p:nvCxnSpPr>
        <p:spPr>
          <a:xfrm flipH="1">
            <a:off x="4596443" y="1315645"/>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10CED0A6-DF10-4C4B-8778-79784A8B54B0}"/>
              </a:ext>
            </a:extLst>
          </p:cNvPr>
          <p:cNvCxnSpPr/>
          <p:nvPr/>
        </p:nvCxnSpPr>
        <p:spPr>
          <a:xfrm flipH="1">
            <a:off x="4700354" y="4653034"/>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1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p:txBody>
          <a:bodyPr/>
          <a:lstStyle/>
          <a:p>
            <a:r>
              <a:rPr lang="fr-BE">
                <a:solidFill>
                  <a:schemeClr val="tx2"/>
                </a:solidFill>
                <a:latin typeface="Garamond" pitchFamily="18" charset="0"/>
              </a:rPr>
              <a:t>Conflict of interest &amp; Disclosure </a:t>
            </a:r>
          </a:p>
        </p:txBody>
      </p:sp>
      <p:sp>
        <p:nvSpPr>
          <p:cNvPr id="16386" name="Espace réservé du contenu 2"/>
          <p:cNvSpPr>
            <a:spLocks noGrp="1"/>
          </p:cNvSpPr>
          <p:nvPr>
            <p:ph idx="1"/>
          </p:nvPr>
        </p:nvSpPr>
        <p:spPr/>
        <p:txBody>
          <a:bodyPr>
            <a:normAutofit lnSpcReduction="10000"/>
          </a:bodyPr>
          <a:lstStyle/>
          <a:p>
            <a:pPr marL="0" lvl="0" indent="0" eaLnBrk="0" hangingPunct="0">
              <a:spcBef>
                <a:spcPct val="0"/>
              </a:spcBef>
              <a:buNone/>
            </a:pPr>
            <a:r>
              <a:rPr lang="fr-FR" altLang="fr-FR" b="1">
                <a:solidFill>
                  <a:srgbClr val="000000"/>
                </a:solidFill>
                <a:latin typeface="Calibri"/>
                <a:cs typeface="Calibri"/>
              </a:rPr>
              <a:t>Disclaimer: No </a:t>
            </a:r>
            <a:r>
              <a:rPr lang="fr-FR" altLang="fr-FR" b="1" err="1">
                <a:solidFill>
                  <a:srgbClr val="000000"/>
                </a:solidFill>
                <a:latin typeface="Calibri"/>
                <a:cs typeface="Calibri"/>
              </a:rPr>
              <a:t>conflict</a:t>
            </a:r>
            <a:r>
              <a:rPr lang="fr-FR" altLang="fr-FR" b="1">
                <a:solidFill>
                  <a:srgbClr val="000000"/>
                </a:solidFill>
                <a:latin typeface="Calibri"/>
                <a:cs typeface="Calibri"/>
              </a:rPr>
              <a:t> of </a:t>
            </a:r>
            <a:r>
              <a:rPr lang="fr-FR" altLang="fr-FR" b="1" err="1">
                <a:solidFill>
                  <a:srgbClr val="000000"/>
                </a:solidFill>
                <a:latin typeface="Calibri"/>
                <a:cs typeface="Calibri"/>
              </a:rPr>
              <a:t>interest</a:t>
            </a:r>
            <a:endParaRPr lang="fr-FR">
              <a:solidFill>
                <a:srgbClr val="000000"/>
              </a:solidFill>
              <a:latin typeface="Calibri"/>
              <a:cs typeface="Calibri"/>
            </a:endParaRPr>
          </a:p>
          <a:p>
            <a:pPr>
              <a:spcBef>
                <a:spcPts val="600"/>
              </a:spcBef>
              <a:buFont typeface="Wingdings" pitchFamily="2" charset="2"/>
              <a:buChar char="§"/>
            </a:pPr>
            <a:r>
              <a:rPr lang="da-DK" u="sng">
                <a:solidFill>
                  <a:schemeClr val="tx2"/>
                </a:solidFill>
                <a:latin typeface="Garamond"/>
              </a:rPr>
              <a:t>Disclosure SR </a:t>
            </a:r>
            <a:endParaRPr lang="da-DK" u="sng">
              <a:solidFill>
                <a:schemeClr val="tx2"/>
              </a:solidFill>
              <a:latin typeface="Garamond" pitchFamily="18" charset="0"/>
            </a:endParaRPr>
          </a:p>
          <a:p>
            <a:pPr>
              <a:spcBef>
                <a:spcPts val="600"/>
              </a:spcBef>
              <a:buFont typeface="Wingdings" pitchFamily="2" charset="2"/>
              <a:buChar char="§"/>
            </a:pPr>
            <a:r>
              <a:rPr lang="da-DK">
                <a:latin typeface="Garamond"/>
              </a:rPr>
              <a:t>Research </a:t>
            </a:r>
            <a:r>
              <a:rPr lang="da-DK" err="1">
                <a:latin typeface="Garamond"/>
              </a:rPr>
              <a:t>funding</a:t>
            </a:r>
            <a:r>
              <a:rPr lang="da-DK">
                <a:latin typeface="Garamond"/>
              </a:rPr>
              <a:t> IRIS- King </a:t>
            </a:r>
            <a:r>
              <a:rPr lang="da-DK" err="1">
                <a:latin typeface="Garamond"/>
              </a:rPr>
              <a:t>Baudouin</a:t>
            </a:r>
            <a:r>
              <a:rPr lang="da-DK">
                <a:latin typeface="Garamond"/>
              </a:rPr>
              <a:t> </a:t>
            </a:r>
            <a:r>
              <a:rPr lang="da-DK" err="1">
                <a:latin typeface="Garamond"/>
              </a:rPr>
              <a:t>Fondation</a:t>
            </a:r>
            <a:r>
              <a:rPr lang="da-DK">
                <a:latin typeface="Garamond"/>
              </a:rPr>
              <a:t>, </a:t>
            </a:r>
            <a:r>
              <a:rPr lang="da-DK" err="1">
                <a:latin typeface="Garamond"/>
              </a:rPr>
              <a:t>Vesale</a:t>
            </a:r>
            <a:r>
              <a:rPr lang="da-DK">
                <a:latin typeface="Garamond"/>
              </a:rPr>
              <a:t> research Foundation, Amgen, MSD, </a:t>
            </a:r>
            <a:r>
              <a:rPr lang="da-DK" err="1">
                <a:latin typeface="Garamond"/>
              </a:rPr>
              <a:t>Viatris</a:t>
            </a:r>
            <a:r>
              <a:rPr lang="da-DK">
                <a:latin typeface="Garamond"/>
              </a:rPr>
              <a:t>-Mylan, Bayer, UCB, </a:t>
            </a:r>
            <a:endParaRPr lang="da-DK">
              <a:latin typeface="Garamond" pitchFamily="18" charset="0"/>
            </a:endParaRPr>
          </a:p>
          <a:p>
            <a:pPr>
              <a:spcBef>
                <a:spcPts val="600"/>
              </a:spcBef>
              <a:buFont typeface="Wingdings" pitchFamily="2" charset="2"/>
              <a:buChar char="§"/>
            </a:pPr>
            <a:r>
              <a:rPr lang="da-DK">
                <a:latin typeface="Garamond"/>
              </a:rPr>
              <a:t>Speakers bureau &amp;/or </a:t>
            </a:r>
            <a:r>
              <a:rPr lang="da-DK" err="1">
                <a:latin typeface="Garamond"/>
              </a:rPr>
              <a:t>Advisory</a:t>
            </a:r>
            <a:r>
              <a:rPr lang="da-DK">
                <a:latin typeface="Garamond"/>
              </a:rPr>
              <a:t> Boards  </a:t>
            </a:r>
            <a:endParaRPr lang="da-DK">
              <a:latin typeface="Garamond" pitchFamily="18" charset="0"/>
            </a:endParaRPr>
          </a:p>
          <a:p>
            <a:pPr>
              <a:spcBef>
                <a:spcPts val="600"/>
              </a:spcBef>
              <a:buFont typeface="Wingdings" pitchFamily="2" charset="2"/>
              <a:buChar char="§"/>
            </a:pPr>
            <a:r>
              <a:rPr lang="da-DK">
                <a:latin typeface="Garamond"/>
              </a:rPr>
              <a:t>Abbot, Pfizer, Will, </a:t>
            </a:r>
            <a:r>
              <a:rPr lang="da-DK" err="1">
                <a:latin typeface="Garamond"/>
              </a:rPr>
              <a:t>Gedeon</a:t>
            </a:r>
            <a:r>
              <a:rPr lang="da-DK">
                <a:latin typeface="Garamond"/>
              </a:rPr>
              <a:t> Richter, MSD, Amgen, </a:t>
            </a:r>
            <a:r>
              <a:rPr lang="da-DK" err="1">
                <a:latin typeface="Garamond"/>
              </a:rPr>
              <a:t>Serylis</a:t>
            </a:r>
            <a:r>
              <a:rPr lang="da-DK">
                <a:latin typeface="Garamond"/>
              </a:rPr>
              <a:t> Pharma, </a:t>
            </a:r>
            <a:r>
              <a:rPr lang="da-DK" err="1">
                <a:latin typeface="Garamond"/>
              </a:rPr>
              <a:t>Viatris</a:t>
            </a:r>
            <a:r>
              <a:rPr lang="da-DK">
                <a:latin typeface="Garamond"/>
              </a:rPr>
              <a:t>-Mylan, </a:t>
            </a:r>
            <a:r>
              <a:rPr lang="da-DK" err="1">
                <a:latin typeface="Garamond"/>
              </a:rPr>
              <a:t>Besin</a:t>
            </a:r>
            <a:r>
              <a:rPr lang="da-DK">
                <a:latin typeface="Garamond"/>
              </a:rPr>
              <a:t>, </a:t>
            </a:r>
            <a:r>
              <a:rPr lang="da-DK" err="1">
                <a:latin typeface="Garamond"/>
              </a:rPr>
              <a:t>Theramex</a:t>
            </a:r>
            <a:r>
              <a:rPr lang="da-DK">
                <a:latin typeface="Garamond"/>
              </a:rPr>
              <a:t>,</a:t>
            </a:r>
            <a:r>
              <a:rPr lang="da-DK">
                <a:latin typeface="Garamond"/>
                <a:ea typeface="+mn-lt"/>
                <a:cs typeface="+mn-lt"/>
              </a:rPr>
              <a:t> UCB, </a:t>
            </a:r>
            <a:r>
              <a:rPr lang="da-DK" err="1">
                <a:ea typeface="+mn-lt"/>
                <a:cs typeface="+mn-lt"/>
              </a:rPr>
              <a:t>Orifarm</a:t>
            </a:r>
            <a:r>
              <a:rPr lang="da-DK">
                <a:ea typeface="+mn-lt"/>
                <a:cs typeface="+mn-lt"/>
              </a:rPr>
              <a:t>, </a:t>
            </a:r>
            <a:endParaRPr lang="da-DK" b="1">
              <a:ea typeface="+mn-lt"/>
              <a:cs typeface="+mn-lt"/>
            </a:endParaRPr>
          </a:p>
          <a:p>
            <a:pPr>
              <a:spcBef>
                <a:spcPts val="600"/>
              </a:spcBef>
              <a:buFont typeface="Wingdings" pitchFamily="2" charset="2"/>
              <a:buChar char="§"/>
            </a:pPr>
            <a:endParaRPr lang="da-DK">
              <a:latin typeface="Garamond" pitchFamily="18" charset="0"/>
            </a:endParaRPr>
          </a:p>
          <a:p>
            <a:pPr>
              <a:buFont typeface="Arial" charset="0"/>
              <a:buNone/>
            </a:pPr>
            <a:endParaRPr lang="fr-BE">
              <a:latin typeface="Garamond" pitchFamily="18" charset="0"/>
            </a:endParaRPr>
          </a:p>
        </p:txBody>
      </p:sp>
    </p:spTree>
    <p:extLst>
      <p:ext uri="{BB962C8B-B14F-4D97-AF65-F5344CB8AC3E}">
        <p14:creationId xmlns:p14="http://schemas.microsoft.com/office/powerpoint/2010/main" val="329498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060848"/>
            <a:ext cx="8229600" cy="4391025"/>
          </a:xfrm>
          <a:prstGeom prst="rect">
            <a:avLst/>
          </a:prstGeom>
          <a:solidFill>
            <a:schemeClr val="accent5">
              <a:lumMod val="60000"/>
              <a:lumOff val="40000"/>
            </a:schemeClr>
          </a:solidFill>
          <a:ln>
            <a:noFill/>
          </a:ln>
          <a:effectLst/>
        </p:spPr>
      </p:pic>
      <p:sp>
        <p:nvSpPr>
          <p:cNvPr id="11266" name="Rectangle 2"/>
          <p:cNvSpPr>
            <a:spLocks noGrp="1" noChangeArrowheads="1"/>
          </p:cNvSpPr>
          <p:nvPr>
            <p:ph type="title"/>
          </p:nvPr>
        </p:nvSpPr>
        <p:spPr>
          <a:xfrm>
            <a:off x="471736" y="125686"/>
            <a:ext cx="8229600" cy="1143000"/>
          </a:xfrm>
          <a:solidFill>
            <a:schemeClr val="accent5">
              <a:lumMod val="60000"/>
              <a:lumOff val="40000"/>
            </a:schemeClr>
          </a:solidFill>
        </p:spPr>
        <p:txBody>
          <a:bodyPr/>
          <a:lstStyle/>
          <a:p>
            <a:r>
              <a:rPr lang="fr-FR" altLang="fr-FR" sz="3200" err="1">
                <a:solidFill>
                  <a:srgbClr val="FFFF00"/>
                </a:solidFill>
              </a:rPr>
              <a:t>Endogenous</a:t>
            </a:r>
            <a:r>
              <a:rPr lang="fr-FR" altLang="fr-FR" sz="3200">
                <a:solidFill>
                  <a:srgbClr val="FFFF00"/>
                </a:solidFill>
              </a:rPr>
              <a:t> hormones and </a:t>
            </a:r>
            <a:r>
              <a:rPr lang="fr-FR" altLang="fr-FR" sz="3200" err="1">
                <a:solidFill>
                  <a:srgbClr val="FFFF00"/>
                </a:solidFill>
              </a:rPr>
              <a:t>risk</a:t>
            </a:r>
            <a:r>
              <a:rPr lang="fr-FR" altLang="fr-FR" sz="3200">
                <a:solidFill>
                  <a:srgbClr val="FFFF00"/>
                </a:solidFill>
              </a:rPr>
              <a:t> of Hip &amp; </a:t>
            </a:r>
            <a:r>
              <a:rPr lang="fr-FR" altLang="fr-FR" sz="3200" err="1">
                <a:solidFill>
                  <a:srgbClr val="FFFF00"/>
                </a:solidFill>
              </a:rPr>
              <a:t>vertebral</a:t>
            </a:r>
            <a:r>
              <a:rPr lang="fr-FR" altLang="fr-FR" sz="3200">
                <a:solidFill>
                  <a:srgbClr val="FFFF00"/>
                </a:solidFill>
              </a:rPr>
              <a:t> fractures </a:t>
            </a:r>
            <a:r>
              <a:rPr lang="fr-FR" altLang="fr-FR" sz="3200" err="1">
                <a:solidFill>
                  <a:srgbClr val="FFFF00"/>
                </a:solidFill>
              </a:rPr>
              <a:t>among</a:t>
            </a:r>
            <a:r>
              <a:rPr lang="fr-FR" altLang="fr-FR" sz="3200">
                <a:solidFill>
                  <a:srgbClr val="FFFF00"/>
                </a:solidFill>
              </a:rPr>
              <a:t> </a:t>
            </a:r>
            <a:r>
              <a:rPr lang="fr-FR" altLang="fr-FR" sz="3200" err="1">
                <a:solidFill>
                  <a:srgbClr val="FFFF00"/>
                </a:solidFill>
              </a:rPr>
              <a:t>older</a:t>
            </a:r>
            <a:r>
              <a:rPr lang="fr-FR" altLang="fr-FR" sz="3200">
                <a:solidFill>
                  <a:srgbClr val="FFFF00"/>
                </a:solidFill>
              </a:rPr>
              <a:t> </a:t>
            </a:r>
            <a:r>
              <a:rPr lang="fr-FR" altLang="fr-FR" sz="3200" err="1">
                <a:solidFill>
                  <a:srgbClr val="FFFF00"/>
                </a:solidFill>
              </a:rPr>
              <a:t>women</a:t>
            </a:r>
            <a:r>
              <a:rPr lang="fr-FR" altLang="fr-FR" sz="3200">
                <a:solidFill>
                  <a:srgbClr val="FFFF00"/>
                </a:solidFill>
              </a:rPr>
              <a:t> </a:t>
            </a:r>
          </a:p>
        </p:txBody>
      </p:sp>
      <p:sp>
        <p:nvSpPr>
          <p:cNvPr id="11269" name="Rectangle 5"/>
          <p:cNvSpPr>
            <a:spLocks noChangeArrowheads="1"/>
          </p:cNvSpPr>
          <p:nvPr/>
        </p:nvSpPr>
        <p:spPr bwMode="auto">
          <a:xfrm>
            <a:off x="400299" y="6189936"/>
            <a:ext cx="2495876" cy="246221"/>
          </a:xfrm>
          <a:prstGeom prst="rect">
            <a:avLst/>
          </a:prstGeom>
          <a:solidFill>
            <a:schemeClr val="accent5">
              <a:lumMod val="60000"/>
              <a:lumOff val="40000"/>
            </a:schemeClr>
          </a:solidFill>
          <a:ln>
            <a:noFill/>
          </a:ln>
        </p:spPr>
        <p:txBody>
          <a:bodyPr wrap="none" lIns="0" tIns="0" rIns="0" bIns="0">
            <a:spAutoFit/>
          </a:bodyPr>
          <a:lstStyle/>
          <a:p>
            <a:r>
              <a:rPr lang="fr-FR" altLang="fr-FR" sz="1600" i="1">
                <a:latin typeface="Arial" panose="020B0604020202020204" pitchFamily="34" charset="0"/>
              </a:rPr>
              <a:t>Cummings et al NEJM1998</a:t>
            </a:r>
            <a:endParaRPr lang="fr-FR" altLang="fr-FR" sz="1600"/>
          </a:p>
        </p:txBody>
      </p:sp>
    </p:spTree>
    <p:extLst>
      <p:ext uri="{BB962C8B-B14F-4D97-AF65-F5344CB8AC3E}">
        <p14:creationId xmlns:p14="http://schemas.microsoft.com/office/powerpoint/2010/main" val="3208966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pic>
        <p:nvPicPr>
          <p:cNvPr id="3" name="Image 2"/>
          <p:cNvPicPr>
            <a:picLocks noChangeAspect="1"/>
          </p:cNvPicPr>
          <p:nvPr/>
        </p:nvPicPr>
        <p:blipFill>
          <a:blip r:embed="rId2"/>
          <a:stretch>
            <a:fillRect/>
          </a:stretch>
        </p:blipFill>
        <p:spPr>
          <a:xfrm>
            <a:off x="2267744" y="331446"/>
            <a:ext cx="5702406" cy="6526554"/>
          </a:xfrm>
          <a:prstGeom prst="rect">
            <a:avLst/>
          </a:prstGeom>
        </p:spPr>
      </p:pic>
      <p:sp>
        <p:nvSpPr>
          <p:cNvPr id="4" name="ZoneTexte 3"/>
          <p:cNvSpPr txBox="1"/>
          <p:nvPr/>
        </p:nvSpPr>
        <p:spPr>
          <a:xfrm>
            <a:off x="15445" y="1988840"/>
            <a:ext cx="3147015" cy="1754326"/>
          </a:xfrm>
          <a:prstGeom prst="rect">
            <a:avLst/>
          </a:prstGeom>
          <a:noFill/>
        </p:spPr>
        <p:txBody>
          <a:bodyPr wrap="none" rtlCol="0">
            <a:spAutoFit/>
          </a:bodyPr>
          <a:lstStyle/>
          <a:p>
            <a:r>
              <a:rPr lang="en-US" b="1"/>
              <a:t>WHI: </a:t>
            </a:r>
          </a:p>
          <a:p>
            <a:r>
              <a:rPr lang="en-US" b="1"/>
              <a:t>Interaction of calcium</a:t>
            </a:r>
          </a:p>
          <a:p>
            <a:r>
              <a:rPr lang="en-US" b="1"/>
              <a:t>plus vitamin D &amp; HT</a:t>
            </a:r>
          </a:p>
          <a:p>
            <a:r>
              <a:rPr lang="en-US" b="1"/>
              <a:t>Robbins et al </a:t>
            </a:r>
          </a:p>
          <a:p>
            <a:r>
              <a:rPr lang="en-GB" i="1"/>
              <a:t>Menopause</a:t>
            </a:r>
            <a:r>
              <a:rPr lang="en-GB"/>
              <a:t>. 2014 February ;</a:t>
            </a:r>
          </a:p>
          <a:p>
            <a:r>
              <a:rPr lang="en-GB"/>
              <a:t> 21(2): 116–123</a:t>
            </a:r>
            <a:endParaRPr lang="en-US" b="1"/>
          </a:p>
        </p:txBody>
      </p:sp>
      <p:cxnSp>
        <p:nvCxnSpPr>
          <p:cNvPr id="5" name="Connecteur droit avec flèche 4">
            <a:extLst>
              <a:ext uri="{FF2B5EF4-FFF2-40B4-BE49-F238E27FC236}">
                <a16:creationId xmlns:a16="http://schemas.microsoft.com/office/drawing/2014/main" id="{028F9BDB-CDEE-4925-BFD9-A83159F89B5E}"/>
              </a:ext>
            </a:extLst>
          </p:cNvPr>
          <p:cNvCxnSpPr/>
          <p:nvPr/>
        </p:nvCxnSpPr>
        <p:spPr>
          <a:xfrm flipH="1">
            <a:off x="7401288" y="3494966"/>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409EE652-8550-46B0-9772-DAC52A969A18}"/>
              </a:ext>
            </a:extLst>
          </p:cNvPr>
          <p:cNvCxnSpPr/>
          <p:nvPr/>
        </p:nvCxnSpPr>
        <p:spPr>
          <a:xfrm flipH="1">
            <a:off x="7058593" y="2468727"/>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69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5935" y="241184"/>
            <a:ext cx="7112000" cy="6362700"/>
          </a:xfrm>
          <a:prstGeom prst="rect">
            <a:avLst/>
          </a:prstGeom>
        </p:spPr>
      </p:pic>
      <p:cxnSp>
        <p:nvCxnSpPr>
          <p:cNvPr id="4" name="Connecteur droit avec flèche 3">
            <a:extLst>
              <a:ext uri="{FF2B5EF4-FFF2-40B4-BE49-F238E27FC236}">
                <a16:creationId xmlns:a16="http://schemas.microsoft.com/office/drawing/2014/main" id="{AD466041-C0A0-3199-4227-465FB1617AA1}"/>
              </a:ext>
            </a:extLst>
          </p:cNvPr>
          <p:cNvCxnSpPr/>
          <p:nvPr/>
        </p:nvCxnSpPr>
        <p:spPr>
          <a:xfrm flipH="1">
            <a:off x="7778793" y="1250911"/>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70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6800" y="0"/>
            <a:ext cx="4457700" cy="6477000"/>
          </a:xfrm>
          <a:prstGeom prst="rect">
            <a:avLst/>
          </a:prstGeom>
        </p:spPr>
      </p:pic>
    </p:spTree>
    <p:extLst>
      <p:ext uri="{BB962C8B-B14F-4D97-AF65-F5344CB8AC3E}">
        <p14:creationId xmlns:p14="http://schemas.microsoft.com/office/powerpoint/2010/main" val="1603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Title 1"/>
          <p:cNvSpPr>
            <a:spLocks noGrp="1"/>
          </p:cNvSpPr>
          <p:nvPr>
            <p:ph type="title"/>
          </p:nvPr>
        </p:nvSpPr>
        <p:spPr>
          <a:xfrm>
            <a:off x="548048" y="20422"/>
            <a:ext cx="7885545" cy="1325096"/>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altLang="en-US"/>
              <a:t>No Increase in Fractures After Stopping Hormone Therapy: Results From the Women’s Health Initiative</a:t>
            </a:r>
          </a:p>
        </p:txBody>
      </p:sp>
      <p:sp>
        <p:nvSpPr>
          <p:cNvPr id="5122" name="Footer Placeholder 3"/>
          <p:cNvSpPr>
            <a:spLocks noGrp="1"/>
          </p:cNvSpPr>
          <p:nvPr>
            <p:ph type="ftr" idx="4294967295"/>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FontTx/>
              <a:buNone/>
            </a:pPr>
            <a:r>
              <a:rPr lang="en-US" altLang="en-US" sz="2000" i="1" err="1">
                <a:solidFill>
                  <a:srgbClr val="333333"/>
                </a:solidFill>
              </a:rPr>
              <a:t>Wats</a:t>
            </a:r>
            <a:r>
              <a:rPr lang="en-US" altLang="en-US" sz="2000" i="1">
                <a:solidFill>
                  <a:srgbClr val="333333"/>
                </a:solidFill>
              </a:rPr>
              <a:t> et al JCEM </a:t>
            </a:r>
            <a:r>
              <a:rPr lang="en-US" altLang="en-US" sz="2000">
                <a:solidFill>
                  <a:srgbClr val="333333"/>
                </a:solidFill>
              </a:rPr>
              <a:t>Volume 102, Issue 1, 1 January 2017, Pages 302–308, </a:t>
            </a:r>
            <a:r>
              <a:rPr lang="en-US" altLang="en-US" sz="2000">
                <a:solidFill>
                  <a:srgbClr val="333333"/>
                </a:solidFill>
                <a:hlinkClick r:id="rId3"/>
              </a:rPr>
              <a:t>https://doi.org/10.1210/jc.2016-3270</a:t>
            </a:r>
            <a:endParaRPr lang="en-US" altLang="en-US" sz="2000">
              <a:solidFill>
                <a:srgbClr val="333333"/>
              </a:solidFill>
            </a:endParaRPr>
          </a:p>
          <a:p>
            <a:pPr marL="0" lv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p:cNvPicPr>
            <a:picLocks noChangeAspect="1"/>
          </p:cNvPicPr>
          <p:nvPr/>
        </p:nvPicPr>
        <p:blipFill>
          <a:blip r:embed="rId4"/>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5"/>
          <a:stretch>
            <a:fillRect/>
          </a:stretch>
        </p:blipFill>
        <p:spPr>
          <a:xfrm>
            <a:off x="457200" y="476673"/>
            <a:ext cx="7787208" cy="5040560"/>
          </a:xfrm>
          <a:prstGeom prst="rect">
            <a:avLst/>
          </a:prstGeom>
        </p:spPr>
      </p:pic>
    </p:spTree>
    <p:extLst>
      <p:ext uri="{BB962C8B-B14F-4D97-AF65-F5344CB8AC3E}">
        <p14:creationId xmlns:p14="http://schemas.microsoft.com/office/powerpoint/2010/main" val="73648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30994" y="79921"/>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
</a:t>
            </a:r>
          </a:p>
        </p:txBody>
      </p:sp>
      <p:pic>
        <p:nvPicPr>
          <p:cNvPr id="5124" name="Picture 4"/>
          <p:cNvPicPr>
            <a:picLocks noChangeAspect="1"/>
          </p:cNvPicPr>
          <p:nvPr/>
        </p:nvPicPr>
        <p:blipFill>
          <a:blip r:embed="rId3"/>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4"/>
          <a:stretch>
            <a:fillRect/>
          </a:stretch>
        </p:blipFill>
        <p:spPr>
          <a:xfrm>
            <a:off x="457200" y="692696"/>
            <a:ext cx="7787208" cy="4680520"/>
          </a:xfrm>
          <a:prstGeom prst="rect">
            <a:avLst/>
          </a:prstGeom>
        </p:spPr>
      </p:pic>
      <p:sp>
        <p:nvSpPr>
          <p:cNvPr id="6" name="Footer Placeholder 3"/>
          <p:cNvSpPr txBox="1">
            <a:spLocks/>
          </p:cNvSpPr>
          <p:nvPr/>
        </p:nvSpPr>
        <p:spPr>
          <a:xfrm>
            <a:off x="107504" y="5835650"/>
            <a:ext cx="7677150" cy="863600"/>
          </a:xfrm>
          <a:prstGeom prst="rect">
            <a:avLst/>
          </a:prstGeom>
          <a:noFill/>
          <a:ln>
            <a:noFill/>
            <a:miter lim="800000"/>
          </a:ln>
        </p:spPr>
        <p:txBody>
          <a:bodyPr lIns="180000" tIns="0" rIns="180000" bIns="0" anchor="ctr" anchorCtr="0">
            <a:noAutofit/>
          </a:bodyPr>
          <a:lstStyle>
            <a:defPPr>
              <a:defRPr lang="fr-FR"/>
            </a:defPPr>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FontTx/>
              <a:buNone/>
            </a:pPr>
            <a:r>
              <a:rPr lang="en-US" sz="2000" i="1" err="1">
                <a:solidFill>
                  <a:srgbClr val="333333"/>
                </a:solidFill>
              </a:rPr>
              <a:t>Wats</a:t>
            </a:r>
            <a:r>
              <a:rPr lang="en-US" sz="2000" i="1">
                <a:solidFill>
                  <a:srgbClr val="333333"/>
                </a:solidFill>
              </a:rPr>
              <a:t> et al JCEM </a:t>
            </a:r>
            <a:r>
              <a:rPr lang="en-US" sz="2000">
                <a:solidFill>
                  <a:srgbClr val="333333"/>
                </a:solidFill>
              </a:rPr>
              <a:t>Volume 102, Issue 1, 1 January 2017, Pages 302–308, </a:t>
            </a:r>
            <a:r>
              <a:rPr lang="en-US" sz="2000">
                <a:solidFill>
                  <a:srgbClr val="333333"/>
                </a:solidFill>
                <a:hlinkClick r:id="rId5"/>
              </a:rPr>
              <a:t>https://doi.org/10.1210/jc.2016-3270</a:t>
            </a:r>
            <a:endParaRPr lang="en-US" sz="2000">
              <a:solidFill>
                <a:srgbClr val="333333"/>
              </a:solidFill>
            </a:endParaRPr>
          </a:p>
          <a:p>
            <a:pPr marL="0" indent="0" eaLnBrk="1" hangingPunct="1">
              <a:spcBef>
                <a:spcPct val="0"/>
              </a:spcBef>
              <a:spcAft>
                <a:spcPts val="600"/>
              </a:spcAft>
              <a:buFont typeface="Arial" panose="020B0604020202020204" pitchFamily="34" charset="0"/>
              <a:buNone/>
            </a:pPr>
            <a:r>
              <a:rPr lang="en-US" sz="800">
                <a:solidFill>
                  <a:srgbClr val="2A2A2A"/>
                </a:solidFill>
              </a:rPr>
              <a:t>The content of this slide may be subject to copyright: please see the slide notes for details.</a:t>
            </a:r>
            <a:endParaRPr lang="en-US" sz="800">
              <a:solidFill>
                <a:srgbClr val="333333"/>
              </a:solidFill>
            </a:endParaRPr>
          </a:p>
        </p:txBody>
      </p:sp>
      <p:sp>
        <p:nvSpPr>
          <p:cNvPr id="2" name="Rectangle 1"/>
          <p:cNvSpPr/>
          <p:nvPr/>
        </p:nvSpPr>
        <p:spPr>
          <a:xfrm>
            <a:off x="4716016" y="19576"/>
            <a:ext cx="4572000" cy="923330"/>
          </a:xfrm>
          <a:prstGeom prst="rect">
            <a:avLst/>
          </a:prstGeom>
        </p:spPr>
        <p:txBody>
          <a:bodyPr>
            <a:spAutoFit/>
          </a:bodyPr>
          <a:lstStyle/>
          <a:p>
            <a:r>
              <a:rPr lang="en-US" altLang="en-US"/>
              <a:t>No Increase in Fractures After Stopping Hormone Therapy: Results From the Women’s Health Initiative</a:t>
            </a:r>
            <a:endParaRPr lang="en-GB"/>
          </a:p>
        </p:txBody>
      </p:sp>
    </p:spTree>
    <p:extLst>
      <p:ext uri="{BB962C8B-B14F-4D97-AF65-F5344CB8AC3E}">
        <p14:creationId xmlns:p14="http://schemas.microsoft.com/office/powerpoint/2010/main" val="10992298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b="1"/>
              <a:t>Is there a role for menopausal hormone therapy in the management of postmenopausal osteoporosis?</a:t>
            </a:r>
            <a:br>
              <a:rPr lang="en-US" sz="2400" b="1"/>
            </a:br>
            <a:endParaRPr lang="en-GB" sz="2400"/>
          </a:p>
        </p:txBody>
      </p:sp>
      <p:sp>
        <p:nvSpPr>
          <p:cNvPr id="3" name="Espace réservé du contenu 2"/>
          <p:cNvSpPr>
            <a:spLocks noGrp="1"/>
          </p:cNvSpPr>
          <p:nvPr>
            <p:ph idx="1"/>
          </p:nvPr>
        </p:nvSpPr>
        <p:spPr>
          <a:xfrm>
            <a:off x="448869" y="1196752"/>
            <a:ext cx="8229600" cy="4525963"/>
          </a:xfrm>
        </p:spPr>
        <p:txBody>
          <a:bodyPr/>
          <a:lstStyle/>
          <a:p>
            <a:r>
              <a:rPr lang="en-US" sz="2000">
                <a:solidFill>
                  <a:srgbClr val="FF0000"/>
                </a:solidFill>
              </a:rPr>
              <a:t>We provide an evidence …for the use of MHT for the maintenance of skeletal health and prevention of future fractures in recently menopausal women. ….</a:t>
            </a:r>
            <a:endParaRPr lang="en-US" sz="2000">
              <a:solidFill>
                <a:srgbClr val="FF0000"/>
              </a:solidFill>
              <a:cs typeface="Calibri"/>
            </a:endParaRPr>
          </a:p>
          <a:p>
            <a:endParaRPr lang="fr-BE" sz="1800"/>
          </a:p>
          <a:p>
            <a:endParaRPr lang="fr-BE" sz="1800"/>
          </a:p>
          <a:p>
            <a:endParaRPr lang="fr-BE" sz="1800"/>
          </a:p>
          <a:p>
            <a:endParaRPr lang="fr-BE" sz="1800"/>
          </a:p>
          <a:p>
            <a:endParaRPr lang="fr-BE" sz="1800"/>
          </a:p>
          <a:p>
            <a:endParaRPr lang="fr-BE" sz="1800"/>
          </a:p>
          <a:p>
            <a:endParaRPr lang="fr-BE" sz="1800"/>
          </a:p>
          <a:p>
            <a:endParaRPr lang="fr-BE" sz="1800"/>
          </a:p>
          <a:p>
            <a:r>
              <a:rPr lang="fr-BE" sz="1800">
                <a:hlinkClick r:id="rId2"/>
              </a:rPr>
              <a:t>S Rozenberg</a:t>
            </a:r>
            <a:r>
              <a:rPr lang="fr-BE" sz="1800" baseline="30000"/>
              <a:t> </a:t>
            </a:r>
            <a:r>
              <a:rPr lang="fr-BE" sz="1800"/>
              <a:t>, </a:t>
            </a:r>
            <a:r>
              <a:rPr lang="fr-BE" sz="1800">
                <a:hlinkClick r:id="rId3"/>
              </a:rPr>
              <a:t>N Al-Daghri</a:t>
            </a:r>
            <a:r>
              <a:rPr lang="fr-BE" sz="1800"/>
              <a:t>, </a:t>
            </a:r>
            <a:r>
              <a:rPr lang="fr-BE" sz="1800">
                <a:hlinkClick r:id="rId4"/>
              </a:rPr>
              <a:t>M Aubertin-Leheudre</a:t>
            </a:r>
            <a:r>
              <a:rPr lang="fr-BE" sz="1800" baseline="30000"/>
              <a:t> </a:t>
            </a:r>
            <a:r>
              <a:rPr lang="fr-BE" sz="1800"/>
              <a:t>, </a:t>
            </a:r>
            <a:r>
              <a:rPr lang="fr-BE" sz="1800">
                <a:hlinkClick r:id="rId5"/>
              </a:rPr>
              <a:t>M-L Brandi</a:t>
            </a:r>
            <a:r>
              <a:rPr lang="fr-BE" sz="1800"/>
              <a:t>, </a:t>
            </a:r>
            <a:r>
              <a:rPr lang="fr-BE" sz="1800">
                <a:hlinkClick r:id="rId6"/>
              </a:rPr>
              <a:t>A Cano</a:t>
            </a:r>
            <a:r>
              <a:rPr lang="fr-BE" sz="1800"/>
              <a:t>, </a:t>
            </a:r>
            <a:r>
              <a:rPr lang="fr-BE" sz="1800">
                <a:hlinkClick r:id="rId7"/>
              </a:rPr>
              <a:t>P Collins</a:t>
            </a:r>
            <a:r>
              <a:rPr lang="fr-BE" sz="1800"/>
              <a:t>, </a:t>
            </a:r>
            <a:r>
              <a:rPr lang="fr-BE" sz="1800">
                <a:hlinkClick r:id="rId8"/>
              </a:rPr>
              <a:t>C Cooper</a:t>
            </a:r>
            <a:r>
              <a:rPr lang="fr-BE" sz="1800"/>
              <a:t>, </a:t>
            </a:r>
            <a:r>
              <a:rPr lang="fr-BE" sz="1800">
                <a:hlinkClick r:id="rId9"/>
              </a:rPr>
              <a:t>A R Genazzani</a:t>
            </a:r>
            <a:r>
              <a:rPr lang="fr-BE" sz="1800"/>
              <a:t>, </a:t>
            </a:r>
            <a:r>
              <a:rPr lang="fr-BE" sz="1800">
                <a:hlinkClick r:id="rId10"/>
              </a:rPr>
              <a:t>T Hillard</a:t>
            </a:r>
            <a:r>
              <a:rPr lang="fr-BE" sz="1800"/>
              <a:t>, </a:t>
            </a:r>
            <a:r>
              <a:rPr lang="fr-BE" sz="1800">
                <a:hlinkClick r:id="rId11"/>
              </a:rPr>
              <a:t>J A Kanis</a:t>
            </a:r>
            <a:r>
              <a:rPr lang="fr-BE" sz="1800"/>
              <a:t>, </a:t>
            </a:r>
            <a:r>
              <a:rPr lang="fr-BE" sz="1800">
                <a:hlinkClick r:id="rId12"/>
              </a:rPr>
              <a:t>J-M Kaufman</a:t>
            </a:r>
            <a:r>
              <a:rPr lang="fr-BE" sz="1800"/>
              <a:t>, </a:t>
            </a:r>
            <a:r>
              <a:rPr lang="fr-BE" sz="1800">
                <a:hlinkClick r:id="rId13"/>
              </a:rPr>
              <a:t>I Lambrinoudaki</a:t>
            </a:r>
            <a:r>
              <a:rPr lang="fr-BE" sz="1800"/>
              <a:t>, </a:t>
            </a:r>
            <a:r>
              <a:rPr lang="fr-BE" sz="1800">
                <a:hlinkClick r:id="rId14"/>
              </a:rPr>
              <a:t>A Laslop</a:t>
            </a:r>
            <a:r>
              <a:rPr lang="fr-BE" sz="1800"/>
              <a:t>, </a:t>
            </a:r>
            <a:r>
              <a:rPr lang="fr-BE" sz="1800">
                <a:hlinkClick r:id="rId15"/>
              </a:rPr>
              <a:t>E McCloskey</a:t>
            </a:r>
            <a:r>
              <a:rPr lang="fr-BE" sz="1800"/>
              <a:t>, </a:t>
            </a:r>
            <a:r>
              <a:rPr lang="fr-BE" sz="1800">
                <a:hlinkClick r:id="rId16"/>
              </a:rPr>
              <a:t>S Palacios</a:t>
            </a:r>
            <a:r>
              <a:rPr lang="fr-BE" sz="1800"/>
              <a:t>, </a:t>
            </a:r>
            <a:r>
              <a:rPr lang="fr-BE" sz="1800">
                <a:hlinkClick r:id="rId17"/>
              </a:rPr>
              <a:t>D Prieto-Alhambra</a:t>
            </a:r>
            <a:r>
              <a:rPr lang="fr-BE" sz="1800"/>
              <a:t>, </a:t>
            </a:r>
            <a:r>
              <a:rPr lang="fr-BE" sz="1800">
                <a:hlinkClick r:id="rId18"/>
              </a:rPr>
              <a:t>J-Y Reginster</a:t>
            </a:r>
            <a:r>
              <a:rPr lang="fr-BE" sz="1800"/>
              <a:t>, </a:t>
            </a:r>
            <a:r>
              <a:rPr lang="fr-BE" sz="1800">
                <a:hlinkClick r:id="rId19"/>
              </a:rPr>
              <a:t>R Rizzoli</a:t>
            </a:r>
            <a:r>
              <a:rPr lang="fr-BE" sz="1800"/>
              <a:t>, </a:t>
            </a:r>
            <a:r>
              <a:rPr lang="fr-BE" sz="1800">
                <a:hlinkClick r:id="rId20"/>
              </a:rPr>
              <a:t>G Rosano</a:t>
            </a:r>
            <a:r>
              <a:rPr lang="fr-BE" sz="1800"/>
              <a:t>, </a:t>
            </a:r>
            <a:r>
              <a:rPr lang="fr-BE" sz="1800">
                <a:hlinkClick r:id="rId21"/>
              </a:rPr>
              <a:t>F Trémollieres</a:t>
            </a:r>
            <a:r>
              <a:rPr lang="fr-BE" sz="1800"/>
              <a:t>, </a:t>
            </a:r>
            <a:r>
              <a:rPr lang="fr-BE" sz="1800">
                <a:hlinkClick r:id="rId22"/>
              </a:rPr>
              <a:t>N C Harvey</a:t>
            </a:r>
            <a:r>
              <a:rPr lang="fr-BE" sz="1800"/>
              <a:t> </a:t>
            </a:r>
            <a:r>
              <a:rPr lang="fr-BE" sz="1800" err="1"/>
              <a:t>Osteoporosis</a:t>
            </a:r>
            <a:r>
              <a:rPr lang="fr-BE" sz="1800"/>
              <a:t> Int 2020 </a:t>
            </a:r>
            <a:endParaRPr lang="en-GB" sz="1800">
              <a:solidFill>
                <a:srgbClr val="FF0000"/>
              </a:solidFill>
              <a:cs typeface="Calibri"/>
            </a:endParaRPr>
          </a:p>
        </p:txBody>
      </p:sp>
    </p:spTree>
    <p:extLst>
      <p:ext uri="{BB962C8B-B14F-4D97-AF65-F5344CB8AC3E}">
        <p14:creationId xmlns:p14="http://schemas.microsoft.com/office/powerpoint/2010/main" val="138106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b="1"/>
              <a:t>Is there a role for menopausal hormone therapy in the management of postmenopausal osteoporosis?</a:t>
            </a:r>
            <a:br>
              <a:rPr lang="en-US" sz="2400" b="1"/>
            </a:br>
            <a:endParaRPr lang="en-GB" sz="2400"/>
          </a:p>
        </p:txBody>
      </p:sp>
      <p:sp>
        <p:nvSpPr>
          <p:cNvPr id="3" name="Espace réservé du contenu 2"/>
          <p:cNvSpPr>
            <a:spLocks noGrp="1"/>
          </p:cNvSpPr>
          <p:nvPr>
            <p:ph idx="1"/>
          </p:nvPr>
        </p:nvSpPr>
        <p:spPr>
          <a:xfrm>
            <a:off x="448869" y="1196752"/>
            <a:ext cx="8229600" cy="4525963"/>
          </a:xfrm>
        </p:spPr>
        <p:txBody>
          <a:bodyPr/>
          <a:lstStyle/>
          <a:p>
            <a:r>
              <a:rPr lang="en-US" sz="2000">
                <a:solidFill>
                  <a:srgbClr val="FF0000"/>
                </a:solidFill>
              </a:rPr>
              <a:t>Overall, the benefit-risk profile supports MHT …in women recently (&lt; 10 years) </a:t>
            </a:r>
            <a:r>
              <a:rPr lang="en-US" sz="2000" err="1">
                <a:solidFill>
                  <a:srgbClr val="FF0000"/>
                </a:solidFill>
              </a:rPr>
              <a:t>menopaused</a:t>
            </a:r>
            <a:r>
              <a:rPr lang="en-US" sz="2000">
                <a:solidFill>
                  <a:srgbClr val="FF0000"/>
                </a:solidFill>
              </a:rPr>
              <a:t>, who have menopausal symptoms and who are less than 60 years old, with a low baseline risk for adverse events.</a:t>
            </a:r>
            <a:r>
              <a:rPr lang="en-US" sz="2000"/>
              <a:t> </a:t>
            </a:r>
            <a:endParaRPr lang="fr-FR"/>
          </a:p>
          <a:p>
            <a:endParaRPr lang="fr-BE" sz="1800"/>
          </a:p>
          <a:p>
            <a:endParaRPr lang="fr-BE" sz="1800"/>
          </a:p>
          <a:p>
            <a:endParaRPr lang="fr-BE" sz="1800"/>
          </a:p>
          <a:p>
            <a:endParaRPr lang="fr-BE" sz="1800"/>
          </a:p>
          <a:p>
            <a:endParaRPr lang="fr-BE" sz="1800"/>
          </a:p>
          <a:p>
            <a:endParaRPr lang="fr-BE" sz="1800"/>
          </a:p>
          <a:p>
            <a:r>
              <a:rPr lang="fr-BE" sz="1800">
                <a:hlinkClick r:id="rId2"/>
              </a:rPr>
              <a:t>S Rozenberg</a:t>
            </a:r>
            <a:r>
              <a:rPr lang="fr-BE" sz="1800" baseline="30000"/>
              <a:t> </a:t>
            </a:r>
            <a:r>
              <a:rPr lang="fr-BE" sz="1800"/>
              <a:t>, </a:t>
            </a:r>
            <a:r>
              <a:rPr lang="fr-BE" sz="1800">
                <a:hlinkClick r:id="rId3"/>
              </a:rPr>
              <a:t>N Al-</a:t>
            </a:r>
            <a:r>
              <a:rPr lang="fr-BE" sz="1800" err="1">
                <a:hlinkClick r:id="rId3"/>
              </a:rPr>
              <a:t>Daghri</a:t>
            </a:r>
            <a:r>
              <a:rPr lang="fr-BE" sz="1800"/>
              <a:t>, </a:t>
            </a:r>
            <a:r>
              <a:rPr lang="fr-BE" sz="1800">
                <a:hlinkClick r:id="rId4"/>
              </a:rPr>
              <a:t>M Aubertin-</a:t>
            </a:r>
            <a:r>
              <a:rPr lang="fr-BE" sz="1800" err="1">
                <a:hlinkClick r:id="rId4"/>
              </a:rPr>
              <a:t>Leheudre</a:t>
            </a:r>
            <a:r>
              <a:rPr lang="fr-BE" sz="1800" baseline="30000"/>
              <a:t> </a:t>
            </a:r>
            <a:r>
              <a:rPr lang="fr-BE" sz="1800"/>
              <a:t>, </a:t>
            </a:r>
            <a:r>
              <a:rPr lang="fr-BE" sz="1800">
                <a:hlinkClick r:id="rId5"/>
              </a:rPr>
              <a:t>M-L Brandi</a:t>
            </a:r>
            <a:r>
              <a:rPr lang="fr-BE" sz="1800"/>
              <a:t>, </a:t>
            </a:r>
            <a:r>
              <a:rPr lang="fr-BE" sz="1800">
                <a:hlinkClick r:id="rId6"/>
              </a:rPr>
              <a:t>A Cano</a:t>
            </a:r>
            <a:r>
              <a:rPr lang="fr-BE" sz="1800"/>
              <a:t>, </a:t>
            </a:r>
            <a:r>
              <a:rPr lang="fr-BE" sz="1800">
                <a:hlinkClick r:id="rId7"/>
              </a:rPr>
              <a:t>P Collins</a:t>
            </a:r>
            <a:r>
              <a:rPr lang="fr-BE" sz="1800"/>
              <a:t>, </a:t>
            </a:r>
            <a:r>
              <a:rPr lang="fr-BE" sz="1800">
                <a:hlinkClick r:id="rId8"/>
              </a:rPr>
              <a:t>C Cooper</a:t>
            </a:r>
            <a:r>
              <a:rPr lang="fr-BE" sz="1800"/>
              <a:t>, </a:t>
            </a:r>
            <a:r>
              <a:rPr lang="fr-BE" sz="1800">
                <a:hlinkClick r:id="rId9"/>
              </a:rPr>
              <a:t>A R </a:t>
            </a:r>
            <a:r>
              <a:rPr lang="fr-BE" sz="1800" err="1">
                <a:hlinkClick r:id="rId9"/>
              </a:rPr>
              <a:t>Genazzani</a:t>
            </a:r>
            <a:r>
              <a:rPr lang="fr-BE" sz="1800"/>
              <a:t>, </a:t>
            </a:r>
            <a:r>
              <a:rPr lang="fr-BE" sz="1800">
                <a:hlinkClick r:id="rId10"/>
              </a:rPr>
              <a:t>T </a:t>
            </a:r>
            <a:r>
              <a:rPr lang="fr-BE" sz="1800" err="1">
                <a:hlinkClick r:id="rId10"/>
              </a:rPr>
              <a:t>Hillard</a:t>
            </a:r>
            <a:r>
              <a:rPr lang="fr-BE" sz="1800"/>
              <a:t>, </a:t>
            </a:r>
            <a:r>
              <a:rPr lang="fr-BE" sz="1800">
                <a:hlinkClick r:id="rId11"/>
              </a:rPr>
              <a:t>J A </a:t>
            </a:r>
            <a:r>
              <a:rPr lang="fr-BE" sz="1800" err="1">
                <a:hlinkClick r:id="rId11"/>
              </a:rPr>
              <a:t>Kanis</a:t>
            </a:r>
            <a:r>
              <a:rPr lang="fr-BE" sz="1800"/>
              <a:t>, </a:t>
            </a:r>
            <a:r>
              <a:rPr lang="fr-BE" sz="1800">
                <a:hlinkClick r:id="rId12"/>
              </a:rPr>
              <a:t>J-M Kaufman</a:t>
            </a:r>
            <a:r>
              <a:rPr lang="fr-BE" sz="1800"/>
              <a:t>, </a:t>
            </a:r>
            <a:r>
              <a:rPr lang="fr-BE" sz="1800">
                <a:hlinkClick r:id="rId13"/>
              </a:rPr>
              <a:t>I </a:t>
            </a:r>
            <a:r>
              <a:rPr lang="fr-BE" sz="1800" err="1">
                <a:hlinkClick r:id="rId13"/>
              </a:rPr>
              <a:t>Lambrinoudaki</a:t>
            </a:r>
            <a:r>
              <a:rPr lang="fr-BE" sz="1800"/>
              <a:t>, </a:t>
            </a:r>
            <a:r>
              <a:rPr lang="fr-BE" sz="1800">
                <a:hlinkClick r:id="rId14"/>
              </a:rPr>
              <a:t>A Laslop</a:t>
            </a:r>
            <a:r>
              <a:rPr lang="fr-BE" sz="1800"/>
              <a:t>, </a:t>
            </a:r>
            <a:r>
              <a:rPr lang="fr-BE" sz="1800">
                <a:hlinkClick r:id="rId15"/>
              </a:rPr>
              <a:t>E </a:t>
            </a:r>
            <a:r>
              <a:rPr lang="fr-BE" sz="1800" err="1">
                <a:hlinkClick r:id="rId15"/>
              </a:rPr>
              <a:t>McCloskey</a:t>
            </a:r>
            <a:r>
              <a:rPr lang="fr-BE" sz="1800"/>
              <a:t>, </a:t>
            </a:r>
            <a:r>
              <a:rPr lang="fr-BE" sz="1800">
                <a:hlinkClick r:id="rId16"/>
              </a:rPr>
              <a:t>S </a:t>
            </a:r>
            <a:r>
              <a:rPr lang="fr-BE" sz="1800" err="1">
                <a:hlinkClick r:id="rId16"/>
              </a:rPr>
              <a:t>Palacios</a:t>
            </a:r>
            <a:r>
              <a:rPr lang="fr-BE" sz="1800"/>
              <a:t>, </a:t>
            </a:r>
            <a:r>
              <a:rPr lang="fr-BE" sz="1800">
                <a:hlinkClick r:id="rId17"/>
              </a:rPr>
              <a:t>D </a:t>
            </a:r>
            <a:r>
              <a:rPr lang="fr-BE" sz="1800" err="1">
                <a:hlinkClick r:id="rId17"/>
              </a:rPr>
              <a:t>Prieto</a:t>
            </a:r>
            <a:r>
              <a:rPr lang="fr-BE" sz="1800">
                <a:hlinkClick r:id="rId17"/>
              </a:rPr>
              <a:t>-Alhambra</a:t>
            </a:r>
            <a:r>
              <a:rPr lang="fr-BE" sz="1800"/>
              <a:t>, </a:t>
            </a:r>
            <a:r>
              <a:rPr lang="fr-BE" sz="1800">
                <a:hlinkClick r:id="rId18"/>
              </a:rPr>
              <a:t>J-Y </a:t>
            </a:r>
            <a:r>
              <a:rPr lang="fr-BE" sz="1800" err="1">
                <a:hlinkClick r:id="rId18"/>
              </a:rPr>
              <a:t>Reginster</a:t>
            </a:r>
            <a:r>
              <a:rPr lang="fr-BE" sz="1800"/>
              <a:t>, </a:t>
            </a:r>
            <a:r>
              <a:rPr lang="fr-BE" sz="1800">
                <a:hlinkClick r:id="rId19"/>
              </a:rPr>
              <a:t>R Rizzoli</a:t>
            </a:r>
            <a:r>
              <a:rPr lang="fr-BE" sz="1800"/>
              <a:t>, </a:t>
            </a:r>
            <a:r>
              <a:rPr lang="fr-BE" sz="1800">
                <a:hlinkClick r:id="rId20"/>
              </a:rPr>
              <a:t>G </a:t>
            </a:r>
            <a:r>
              <a:rPr lang="fr-BE" sz="1800" err="1">
                <a:hlinkClick r:id="rId20"/>
              </a:rPr>
              <a:t>Rosano</a:t>
            </a:r>
            <a:r>
              <a:rPr lang="fr-BE" sz="1800"/>
              <a:t>, </a:t>
            </a:r>
            <a:r>
              <a:rPr lang="fr-BE" sz="1800">
                <a:hlinkClick r:id="rId21"/>
              </a:rPr>
              <a:t>F </a:t>
            </a:r>
            <a:r>
              <a:rPr lang="fr-BE" sz="1800" err="1">
                <a:hlinkClick r:id="rId21"/>
              </a:rPr>
              <a:t>Trémollieres</a:t>
            </a:r>
            <a:r>
              <a:rPr lang="fr-BE" sz="1800"/>
              <a:t>, </a:t>
            </a:r>
            <a:r>
              <a:rPr lang="fr-BE" sz="1800">
                <a:hlinkClick r:id="rId22"/>
              </a:rPr>
              <a:t>N C Harvey</a:t>
            </a:r>
            <a:r>
              <a:rPr lang="fr-BE" sz="1800"/>
              <a:t> </a:t>
            </a:r>
            <a:r>
              <a:rPr lang="fr-BE" sz="1800" err="1"/>
              <a:t>Osteoporosis</a:t>
            </a:r>
            <a:r>
              <a:rPr lang="fr-BE" sz="1800"/>
              <a:t> Int 2020 </a:t>
            </a:r>
            <a:endParaRPr lang="en-GB" sz="1800">
              <a:solidFill>
                <a:srgbClr val="FF0000"/>
              </a:solidFill>
              <a:cs typeface="Calibri"/>
            </a:endParaRPr>
          </a:p>
        </p:txBody>
      </p:sp>
    </p:spTree>
    <p:extLst>
      <p:ext uri="{BB962C8B-B14F-4D97-AF65-F5344CB8AC3E}">
        <p14:creationId xmlns:p14="http://schemas.microsoft.com/office/powerpoint/2010/main" val="368932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259" y="279939"/>
            <a:ext cx="8605287" cy="606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6093296"/>
            <a:ext cx="7272808" cy="646331"/>
          </a:xfrm>
          <a:prstGeom prst="rect">
            <a:avLst/>
          </a:prstGeom>
        </p:spPr>
        <p:txBody>
          <a:bodyPr wrap="square">
            <a:spAutoFit/>
          </a:bodyPr>
          <a:lstStyle/>
          <a:p>
            <a:r>
              <a:rPr lang="en-US"/>
              <a:t>From Risk of breast cancer after stopping menopausal hormone therapy </a:t>
            </a:r>
            <a:r>
              <a:rPr lang="fr-BE"/>
              <a:t>in the E3N </a:t>
            </a:r>
            <a:r>
              <a:rPr lang="fr-BE" err="1"/>
              <a:t>cohort</a:t>
            </a:r>
            <a:r>
              <a:rPr lang="fr-BE"/>
              <a:t>  Fournier A et al 2014</a:t>
            </a:r>
          </a:p>
        </p:txBody>
      </p:sp>
      <p:sp>
        <p:nvSpPr>
          <p:cNvPr id="4" name="Flèche droite 3"/>
          <p:cNvSpPr/>
          <p:nvPr/>
        </p:nvSpPr>
        <p:spPr>
          <a:xfrm>
            <a:off x="3347864" y="1808820"/>
            <a:ext cx="720080" cy="18002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droite 7"/>
          <p:cNvSpPr/>
          <p:nvPr/>
        </p:nvSpPr>
        <p:spPr>
          <a:xfrm>
            <a:off x="3351808" y="2564904"/>
            <a:ext cx="720080" cy="18002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36935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259" y="279939"/>
            <a:ext cx="8605287" cy="606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6093296"/>
            <a:ext cx="7272808" cy="646331"/>
          </a:xfrm>
          <a:prstGeom prst="rect">
            <a:avLst/>
          </a:prstGeom>
        </p:spPr>
        <p:txBody>
          <a:bodyPr wrap="square">
            <a:spAutoFit/>
          </a:bodyPr>
          <a:lstStyle/>
          <a:p>
            <a:r>
              <a:rPr lang="en-US"/>
              <a:t>From Risk of breast cancer after stopping menopausal hormone therapy </a:t>
            </a:r>
            <a:r>
              <a:rPr lang="fr-BE"/>
              <a:t>in the E3N </a:t>
            </a:r>
            <a:r>
              <a:rPr lang="fr-BE" err="1"/>
              <a:t>cohort</a:t>
            </a:r>
            <a:r>
              <a:rPr lang="fr-BE"/>
              <a:t>  Fournier A et al 2014</a:t>
            </a:r>
          </a:p>
        </p:txBody>
      </p:sp>
      <p:sp>
        <p:nvSpPr>
          <p:cNvPr id="3" name="Rectangle 2"/>
          <p:cNvSpPr/>
          <p:nvPr/>
        </p:nvSpPr>
        <p:spPr>
          <a:xfrm>
            <a:off x="5580112" y="1772816"/>
            <a:ext cx="10801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 name="Connecteur droit avec flèche 6"/>
          <p:cNvCxnSpPr/>
          <p:nvPr/>
        </p:nvCxnSpPr>
        <p:spPr>
          <a:xfrm flipH="1" flipV="1">
            <a:off x="6649489" y="2780928"/>
            <a:ext cx="576064" cy="72008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21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0"/>
            <a:ext cx="6540500" cy="6083300"/>
          </a:xfrm>
          <a:prstGeom prst="rect">
            <a:avLst/>
          </a:prstGeom>
        </p:spPr>
      </p:pic>
    </p:spTree>
    <p:extLst>
      <p:ext uri="{BB962C8B-B14F-4D97-AF65-F5344CB8AC3E}">
        <p14:creationId xmlns:p14="http://schemas.microsoft.com/office/powerpoint/2010/main" val="1491642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259" y="279939"/>
            <a:ext cx="8605287" cy="606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6093296"/>
            <a:ext cx="7272808" cy="646331"/>
          </a:xfrm>
          <a:prstGeom prst="rect">
            <a:avLst/>
          </a:prstGeom>
        </p:spPr>
        <p:txBody>
          <a:bodyPr wrap="square">
            <a:spAutoFit/>
          </a:bodyPr>
          <a:lstStyle/>
          <a:p>
            <a:r>
              <a:rPr lang="en-US"/>
              <a:t>From Risk of breast cancer after stopping menopausal hormone therapy </a:t>
            </a:r>
            <a:r>
              <a:rPr lang="fr-BE"/>
              <a:t>in the E3N </a:t>
            </a:r>
            <a:r>
              <a:rPr lang="fr-BE" err="1"/>
              <a:t>cohort</a:t>
            </a:r>
            <a:r>
              <a:rPr lang="fr-BE"/>
              <a:t>  Fournier A et al 2014</a:t>
            </a:r>
          </a:p>
        </p:txBody>
      </p:sp>
      <p:sp>
        <p:nvSpPr>
          <p:cNvPr id="5" name="Rectangle 4"/>
          <p:cNvSpPr/>
          <p:nvPr/>
        </p:nvSpPr>
        <p:spPr>
          <a:xfrm>
            <a:off x="7344308" y="1767632"/>
            <a:ext cx="10801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7292153" y="2564904"/>
            <a:ext cx="10801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1860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41400" y="0"/>
            <a:ext cx="7048500" cy="6223000"/>
          </a:xfrm>
          <a:prstGeom prst="rect">
            <a:avLst/>
          </a:prstGeom>
        </p:spPr>
      </p:pic>
    </p:spTree>
    <p:extLst>
      <p:ext uri="{BB962C8B-B14F-4D97-AF65-F5344CB8AC3E}">
        <p14:creationId xmlns:p14="http://schemas.microsoft.com/office/powerpoint/2010/main" val="2966626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b="1">
                <a:solidFill>
                  <a:schemeClr val="tx2"/>
                </a:solidFill>
              </a:rPr>
              <a:t>Postmenopausal Hormone Therapy and Risk of Idiopathic Venous Thromboembolism :Results From the E3N Cohort Study</a:t>
            </a:r>
            <a:endParaRPr lang="fr-BE" sz="2400">
              <a:solidFill>
                <a:schemeClr val="tx2"/>
              </a:solidFill>
            </a:endParaRPr>
          </a:p>
        </p:txBody>
      </p:sp>
      <p:pic>
        <p:nvPicPr>
          <p:cNvPr id="206541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1306" y="1481148"/>
            <a:ext cx="8043426" cy="501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187624" y="6525344"/>
            <a:ext cx="6630790" cy="369332"/>
          </a:xfrm>
          <a:prstGeom prst="rect">
            <a:avLst/>
          </a:prstGeom>
          <a:noFill/>
        </p:spPr>
        <p:txBody>
          <a:bodyPr wrap="none" rtlCol="0">
            <a:spAutoFit/>
          </a:bodyPr>
          <a:lstStyle/>
          <a:p>
            <a:r>
              <a:rPr lang="en-US" i="1" err="1"/>
              <a:t>Canonico</a:t>
            </a:r>
            <a:r>
              <a:rPr lang="en-US" i="1"/>
              <a:t> et al </a:t>
            </a:r>
            <a:r>
              <a:rPr lang="en-US" i="1" err="1"/>
              <a:t>Arterioscler</a:t>
            </a:r>
            <a:r>
              <a:rPr lang="en-US" i="1"/>
              <a:t> </a:t>
            </a:r>
            <a:r>
              <a:rPr lang="en-US" i="1" err="1"/>
              <a:t>Thromb</a:t>
            </a:r>
            <a:r>
              <a:rPr lang="en-US" i="1"/>
              <a:t> </a:t>
            </a:r>
            <a:r>
              <a:rPr lang="en-US" i="1" err="1"/>
              <a:t>Vasc</a:t>
            </a:r>
            <a:r>
              <a:rPr lang="en-US" i="1"/>
              <a:t> Biol. </a:t>
            </a:r>
            <a:r>
              <a:rPr lang="en-US"/>
              <a:t>2010;30:340-345</a:t>
            </a:r>
            <a:endParaRPr lang="fr-BE"/>
          </a:p>
        </p:txBody>
      </p:sp>
      <p:sp>
        <p:nvSpPr>
          <p:cNvPr id="7" name="Rectangle 6"/>
          <p:cNvSpPr/>
          <p:nvPr/>
        </p:nvSpPr>
        <p:spPr>
          <a:xfrm>
            <a:off x="7092280" y="3472384"/>
            <a:ext cx="936104" cy="2160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bg1"/>
              </a:solidFill>
            </a:endParaRPr>
          </a:p>
        </p:txBody>
      </p:sp>
      <p:sp>
        <p:nvSpPr>
          <p:cNvPr id="9" name="Rectangle 8"/>
          <p:cNvSpPr/>
          <p:nvPr/>
        </p:nvSpPr>
        <p:spPr>
          <a:xfrm>
            <a:off x="7092280" y="3140968"/>
            <a:ext cx="936104" cy="331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bg1"/>
              </a:solidFill>
            </a:endParaRPr>
          </a:p>
        </p:txBody>
      </p:sp>
    </p:spTree>
    <p:extLst>
      <p:ext uri="{BB962C8B-B14F-4D97-AF65-F5344CB8AC3E}">
        <p14:creationId xmlns:p14="http://schemas.microsoft.com/office/powerpoint/2010/main" val="2706095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28040" y="123752"/>
            <a:ext cx="8493120" cy="328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r>
              <a:rPr lang="en-GB" altLang="fr-FR" sz="1451" b="1" err="1">
                <a:latin typeface="Arial" panose="020B0604020202020204" pitchFamily="34" charset="0"/>
              </a:rPr>
              <a:t>Adj</a:t>
            </a:r>
            <a:r>
              <a:rPr lang="en-GB" altLang="fr-FR" sz="1451" b="1">
                <a:latin typeface="Arial" panose="020B0604020202020204" pitchFamily="34" charset="0"/>
              </a:rPr>
              <a:t> OR for different </a:t>
            </a:r>
          </a:p>
          <a:p>
            <a:r>
              <a:rPr lang="en-GB" altLang="fr-FR" sz="1451" b="1">
                <a:latin typeface="Arial" panose="020B0604020202020204" pitchFamily="34" charset="0"/>
              </a:rPr>
              <a:t>types of HRT &amp;</a:t>
            </a:r>
          </a:p>
          <a:p>
            <a:r>
              <a:rPr lang="en-GB" altLang="fr-FR" sz="1451" b="1">
                <a:latin typeface="Arial" panose="020B0604020202020204" pitchFamily="34" charset="0"/>
              </a:rPr>
              <a:t>different doses </a:t>
            </a:r>
          </a:p>
          <a:p>
            <a:r>
              <a:rPr lang="en-GB" altLang="fr-FR" sz="1451" b="1">
                <a:latin typeface="Arial" panose="020B0604020202020204" pitchFamily="34" charset="0"/>
              </a:rPr>
              <a:t>of oestrogen.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378" y="18523"/>
            <a:ext cx="5388252" cy="68394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64608" y="3973584"/>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fr-FR" sz="1089" b="1">
                <a:latin typeface="Arial" panose="020B0604020202020204" pitchFamily="34" charset="0"/>
              </a:rPr>
              <a:t>Yana </a:t>
            </a:r>
            <a:r>
              <a:rPr lang="en-GB" altLang="fr-FR" sz="1089" b="1" err="1">
                <a:latin typeface="Arial" panose="020B0604020202020204" pitchFamily="34" charset="0"/>
              </a:rPr>
              <a:t>Vinogradova</a:t>
            </a:r>
            <a:r>
              <a:rPr lang="en-GB" altLang="fr-FR" sz="1089" b="1">
                <a:latin typeface="Arial" panose="020B0604020202020204" pitchFamily="34" charset="0"/>
              </a:rPr>
              <a:t> et al. BMJ </a:t>
            </a:r>
          </a:p>
          <a:p>
            <a:r>
              <a:rPr lang="en-GB" altLang="fr-FR" sz="1089" b="1">
                <a:latin typeface="Arial" panose="020B0604020202020204" pitchFamily="34" charset="0"/>
              </a:rPr>
              <a:t>2019;364:bmj.k4810</a:t>
            </a:r>
          </a:p>
        </p:txBody>
      </p:sp>
      <p:sp>
        <p:nvSpPr>
          <p:cNvPr id="3077" name="Text Box 5"/>
          <p:cNvSpPr txBox="1">
            <a:spLocks noChangeArrowheads="1"/>
          </p:cNvSpPr>
          <p:nvPr/>
        </p:nvSpPr>
        <p:spPr bwMode="auto">
          <a:xfrm>
            <a:off x="128040" y="662868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endParaRPr lang="en-GB" altLang="fr-FR" sz="907">
              <a:latin typeface="Arial" panose="020B0604020202020204" pitchFamily="34" charset="0"/>
            </a:endParaRPr>
          </a:p>
        </p:txBody>
      </p:sp>
      <p:sp>
        <p:nvSpPr>
          <p:cNvPr id="11" name="Rectangle 10"/>
          <p:cNvSpPr/>
          <p:nvPr/>
        </p:nvSpPr>
        <p:spPr>
          <a:xfrm>
            <a:off x="2204313" y="6021288"/>
            <a:ext cx="6799110" cy="708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659540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82808-2086-4C72-94D8-41A61863AA29}"/>
              </a:ext>
            </a:extLst>
          </p:cNvPr>
          <p:cNvSpPr>
            <a:spLocks noGrp="1"/>
          </p:cNvSpPr>
          <p:nvPr>
            <p:ph type="title"/>
          </p:nvPr>
        </p:nvSpPr>
        <p:spPr/>
        <p:txBody>
          <a:bodyPr/>
          <a:lstStyle/>
          <a:p>
            <a:r>
              <a:rPr lang="fr-FR" err="1"/>
              <a:t>What</a:t>
            </a:r>
            <a:r>
              <a:rPr lang="fr-FR"/>
              <a:t> about </a:t>
            </a:r>
            <a:r>
              <a:rPr lang="fr-FR" err="1"/>
              <a:t>other</a:t>
            </a:r>
            <a:r>
              <a:rPr lang="fr-FR"/>
              <a:t> </a:t>
            </a:r>
            <a:r>
              <a:rPr lang="fr-FR" err="1"/>
              <a:t>forms</a:t>
            </a:r>
            <a:r>
              <a:rPr lang="fr-FR"/>
              <a:t> of MHT?</a:t>
            </a:r>
            <a:endParaRPr lang="fr-BE"/>
          </a:p>
        </p:txBody>
      </p:sp>
      <p:sp>
        <p:nvSpPr>
          <p:cNvPr id="3" name="Espace réservé du contenu 2">
            <a:extLst>
              <a:ext uri="{FF2B5EF4-FFF2-40B4-BE49-F238E27FC236}">
                <a16:creationId xmlns:a16="http://schemas.microsoft.com/office/drawing/2014/main" id="{7E6F5625-AC6B-4E58-B30C-22D27FBF14A3}"/>
              </a:ext>
            </a:extLst>
          </p:cNvPr>
          <p:cNvSpPr>
            <a:spLocks noGrp="1"/>
          </p:cNvSpPr>
          <p:nvPr>
            <p:ph idx="1"/>
          </p:nvPr>
        </p:nvSpPr>
        <p:spPr/>
        <p:txBody>
          <a:bodyPr/>
          <a:lstStyle/>
          <a:p>
            <a:r>
              <a:rPr lang="fr-FR" err="1"/>
              <a:t>Topical</a:t>
            </a:r>
            <a:r>
              <a:rPr lang="fr-FR"/>
              <a:t> MHT </a:t>
            </a:r>
          </a:p>
          <a:p>
            <a:r>
              <a:rPr lang="fr-FR" err="1"/>
              <a:t>Tibolone</a:t>
            </a:r>
            <a:endParaRPr lang="fr-FR"/>
          </a:p>
          <a:p>
            <a:r>
              <a:rPr lang="fr-FR"/>
              <a:t>SERMS</a:t>
            </a:r>
          </a:p>
          <a:p>
            <a:r>
              <a:rPr lang="fr-FR"/>
              <a:t>T-SEC</a:t>
            </a:r>
          </a:p>
          <a:p>
            <a:endParaRPr lang="fr-BE"/>
          </a:p>
        </p:txBody>
      </p:sp>
    </p:spTree>
    <p:extLst>
      <p:ext uri="{BB962C8B-B14F-4D97-AF65-F5344CB8AC3E}">
        <p14:creationId xmlns:p14="http://schemas.microsoft.com/office/powerpoint/2010/main" val="254157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8" name="Picture 2" descr="C:\Documents and Settings\sp\My Documents\My Pictures\07f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47879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13699" name="Text Box 3"/>
          <p:cNvSpPr txBox="1">
            <a:spLocks noChangeArrowheads="1"/>
          </p:cNvSpPr>
          <p:nvPr/>
        </p:nvSpPr>
        <p:spPr bwMode="auto">
          <a:xfrm>
            <a:off x="1431925" y="319088"/>
            <a:ext cx="7508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Cumulative Percentages of Patients with Breast Cancer and Stroke.</a:t>
            </a:r>
          </a:p>
          <a:p>
            <a:endParaRPr lang="fr-FR" altLang="fr-FR"/>
          </a:p>
        </p:txBody>
      </p:sp>
      <p:sp>
        <p:nvSpPr>
          <p:cNvPr id="413700" name="Text Box 4"/>
          <p:cNvSpPr txBox="1">
            <a:spLocks noChangeArrowheads="1"/>
          </p:cNvSpPr>
          <p:nvPr/>
        </p:nvSpPr>
        <p:spPr bwMode="auto">
          <a:xfrm>
            <a:off x="4953000" y="1447800"/>
            <a:ext cx="45529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a:t>At 4 years, tibolone was associated </a:t>
            </a:r>
            <a:endParaRPr lang="fr-BE" altLang="fr-FR"/>
          </a:p>
          <a:p>
            <a:r>
              <a:rPr lang="fr-FR" altLang="fr-FR"/>
              <a:t>with a decrease</a:t>
            </a:r>
            <a:r>
              <a:rPr lang="fr-BE" altLang="fr-FR"/>
              <a:t>d</a:t>
            </a:r>
            <a:r>
              <a:rPr lang="fr-FR" altLang="fr-FR"/>
              <a:t> invasive breast </a:t>
            </a:r>
            <a:endParaRPr lang="fr-BE" altLang="fr-FR"/>
          </a:p>
          <a:p>
            <a:r>
              <a:rPr lang="fr-FR" altLang="fr-FR"/>
              <a:t>cancer </a:t>
            </a:r>
            <a:r>
              <a:rPr lang="fr-BE" altLang="fr-FR"/>
              <a:t>risk </a:t>
            </a:r>
            <a:r>
              <a:rPr lang="fr-FR" altLang="fr-FR"/>
              <a:t>(</a:t>
            </a:r>
            <a:r>
              <a:rPr lang="fr-BE" altLang="fr-FR"/>
              <a:t>RH</a:t>
            </a:r>
            <a:r>
              <a:rPr lang="fr-FR" altLang="fr-FR"/>
              <a:t>, 0.32; 95% </a:t>
            </a:r>
            <a:endParaRPr lang="fr-BE" altLang="fr-FR"/>
          </a:p>
          <a:p>
            <a:r>
              <a:rPr lang="fr-FR" altLang="fr-FR"/>
              <a:t>CI, 0.13 to 0.80; P=0.02) (Panel A)</a:t>
            </a:r>
            <a:endParaRPr lang="fr-BE" altLang="fr-FR"/>
          </a:p>
          <a:p>
            <a:r>
              <a:rPr lang="fr-FR" altLang="fr-FR"/>
              <a:t>but with increase</a:t>
            </a:r>
            <a:r>
              <a:rPr lang="fr-BE" altLang="fr-FR"/>
              <a:t>d</a:t>
            </a:r>
            <a:r>
              <a:rPr lang="fr-FR" altLang="fr-FR"/>
              <a:t> stroke </a:t>
            </a:r>
            <a:r>
              <a:rPr lang="fr-BE" altLang="fr-FR"/>
              <a:t>risk</a:t>
            </a:r>
          </a:p>
          <a:p>
            <a:r>
              <a:rPr lang="fr-FR" altLang="fr-FR"/>
              <a:t>(</a:t>
            </a:r>
            <a:r>
              <a:rPr lang="fr-BE" altLang="fr-FR"/>
              <a:t>RH </a:t>
            </a:r>
            <a:r>
              <a:rPr lang="fr-FR" altLang="fr-FR"/>
              <a:t>2.19; 95% CI, 1.14 to 4.23; </a:t>
            </a:r>
            <a:endParaRPr lang="fr-BE" altLang="fr-FR"/>
          </a:p>
          <a:p>
            <a:r>
              <a:rPr lang="fr-FR" altLang="fr-FR"/>
              <a:t>P=0.02) (Panel B).</a:t>
            </a:r>
          </a:p>
          <a:p>
            <a:endParaRPr lang="fr-FR" altLang="fr-FR"/>
          </a:p>
        </p:txBody>
      </p:sp>
      <p:sp>
        <p:nvSpPr>
          <p:cNvPr id="413701" name="Text Box 5"/>
          <p:cNvSpPr txBox="1">
            <a:spLocks noChangeArrowheads="1"/>
          </p:cNvSpPr>
          <p:nvPr/>
        </p:nvSpPr>
        <p:spPr bwMode="auto">
          <a:xfrm>
            <a:off x="5318125" y="5957888"/>
            <a:ext cx="3265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i="1"/>
              <a:t>Cummings,</a:t>
            </a:r>
            <a:r>
              <a:rPr lang="fr-FR" altLang="fr-FR"/>
              <a:t> </a:t>
            </a:r>
            <a:r>
              <a:rPr lang="fr-BE" altLang="fr-FR"/>
              <a:t>et al NEJM 2008</a:t>
            </a:r>
            <a:endParaRPr lang="fr-FR" altLang="fr-FR"/>
          </a:p>
        </p:txBody>
      </p:sp>
    </p:spTree>
    <p:extLst>
      <p:ext uri="{BB962C8B-B14F-4D97-AF65-F5344CB8AC3E}">
        <p14:creationId xmlns:p14="http://schemas.microsoft.com/office/powerpoint/2010/main" val="1507375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108200" y="0"/>
            <a:ext cx="4927600" cy="6477000"/>
          </a:xfrm>
          <a:prstGeom prst="rect">
            <a:avLst/>
          </a:prstGeom>
        </p:spPr>
      </p:pic>
    </p:spTree>
    <p:extLst>
      <p:ext uri="{BB962C8B-B14F-4D97-AF65-F5344CB8AC3E}">
        <p14:creationId xmlns:p14="http://schemas.microsoft.com/office/powerpoint/2010/main" val="3279363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a:xfrm>
            <a:off x="398464" y="2079625"/>
            <a:ext cx="8339137" cy="852488"/>
          </a:xfrm>
          <a:prstGeom prst="rect">
            <a:avLst/>
          </a:prstGeom>
          <a:gradFill flip="none" rotWithShape="1">
            <a:gsLst>
              <a:gs pos="0">
                <a:schemeClr val="accent4">
                  <a:lumMod val="60000"/>
                  <a:lumOff val="40000"/>
                </a:schemeClr>
              </a:gs>
              <a:gs pos="100000">
                <a:schemeClr val="accent5">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b="1">
              <a:solidFill>
                <a:srgbClr val="000000"/>
              </a:solidFill>
              <a:latin typeface="Gill Sans MT" pitchFamily="34" charset="0"/>
            </a:endParaRPr>
          </a:p>
        </p:txBody>
      </p:sp>
      <p:sp>
        <p:nvSpPr>
          <p:cNvPr id="324611" name="Rectangle 2"/>
          <p:cNvSpPr>
            <a:spLocks noGrp="1" noChangeArrowheads="1"/>
          </p:cNvSpPr>
          <p:nvPr>
            <p:ph type="title"/>
          </p:nvPr>
        </p:nvSpPr>
        <p:spPr/>
        <p:txBody>
          <a:bodyPr>
            <a:normAutofit fontScale="90000"/>
          </a:bodyPr>
          <a:lstStyle/>
          <a:p>
            <a:r>
              <a:rPr lang="en-US"/>
              <a:t>Evolution of SERM Development</a:t>
            </a:r>
            <a:r>
              <a:rPr lang="en-US" baseline="30000"/>
              <a:t>1,2</a:t>
            </a:r>
          </a:p>
        </p:txBody>
      </p:sp>
      <p:grpSp>
        <p:nvGrpSpPr>
          <p:cNvPr id="324612" name="Group 1"/>
          <p:cNvGrpSpPr>
            <a:grpSpLocks noChangeAspect="1"/>
          </p:cNvGrpSpPr>
          <p:nvPr/>
        </p:nvGrpSpPr>
        <p:grpSpPr bwMode="auto">
          <a:xfrm rot="5400000">
            <a:off x="453097" y="3514066"/>
            <a:ext cx="1441451" cy="877621"/>
            <a:chOff x="451980" y="3466233"/>
            <a:chExt cx="1441907" cy="877162"/>
          </a:xfrm>
        </p:grpSpPr>
        <p:sp>
          <p:nvSpPr>
            <p:cNvPr id="324708" name="Hexagon 21"/>
            <p:cNvSpPr>
              <a:spLocks noChangeArrowheads="1"/>
            </p:cNvSpPr>
            <p:nvPr/>
          </p:nvSpPr>
          <p:spPr bwMode="auto">
            <a:xfrm rot="-2718800">
              <a:off x="1624012" y="3711574"/>
              <a:ext cx="287337" cy="252413"/>
            </a:xfrm>
            <a:prstGeom prst="hexagon">
              <a:avLst>
                <a:gd name="adj" fmla="val 25018"/>
                <a:gd name="vf" fmla="val 11547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p>
              <a:pPr algn="ctr" fontAlgn="base">
                <a:spcBef>
                  <a:spcPct val="0"/>
                </a:spcBef>
                <a:spcAft>
                  <a:spcPct val="0"/>
                </a:spcAft>
              </a:pPr>
              <a:endParaRPr lang="fr-FR" sz="800" b="1">
                <a:solidFill>
                  <a:srgbClr val="000000"/>
                </a:solidFill>
                <a:latin typeface="Arial" pitchFamily="34" charset="0"/>
                <a:cs typeface="Arial" pitchFamily="34" charset="0"/>
              </a:endParaRPr>
            </a:p>
          </p:txBody>
        </p:sp>
        <p:sp>
          <p:nvSpPr>
            <p:cNvPr id="23" name="Hexagon 22"/>
            <p:cNvSpPr/>
            <p:nvPr/>
          </p:nvSpPr>
          <p:spPr>
            <a:xfrm rot="20553484">
              <a:off x="1034778" y="3724593"/>
              <a:ext cx="285840" cy="252281"/>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24" name="Hexagon 23"/>
            <p:cNvSpPr/>
            <p:nvPr/>
          </p:nvSpPr>
          <p:spPr>
            <a:xfrm rot="19804191">
              <a:off x="974435" y="4091115"/>
              <a:ext cx="312836" cy="252280"/>
            </a:xfrm>
            <a:prstGeom prst="hexagon">
              <a:avLst>
                <a:gd name="adj" fmla="val 31074"/>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4711" name="Freeform 46"/>
            <p:cNvSpPr>
              <a:spLocks/>
            </p:cNvSpPr>
            <p:nvPr/>
          </p:nvSpPr>
          <p:spPr bwMode="auto">
            <a:xfrm>
              <a:off x="614362" y="3555999"/>
              <a:ext cx="290512" cy="119063"/>
            </a:xfrm>
            <a:custGeom>
              <a:avLst/>
              <a:gdLst>
                <a:gd name="T0" fmla="*/ 0 w 183"/>
                <a:gd name="T1" fmla="*/ 2147483647 h 75"/>
                <a:gd name="T2" fmla="*/ 2147483647 w 183"/>
                <a:gd name="T3" fmla="*/ 0 h 75"/>
                <a:gd name="T4" fmla="*/ 2147483647 w 183"/>
                <a:gd name="T5" fmla="*/ 2147483647 h 75"/>
                <a:gd name="T6" fmla="*/ 2147483647 w 183"/>
                <a:gd name="T7" fmla="*/ 2147483647 h 75"/>
                <a:gd name="T8" fmla="*/ 0 60000 65536"/>
                <a:gd name="T9" fmla="*/ 0 60000 65536"/>
                <a:gd name="T10" fmla="*/ 0 60000 65536"/>
                <a:gd name="T11" fmla="*/ 0 60000 65536"/>
                <a:gd name="T12" fmla="*/ 0 w 183"/>
                <a:gd name="T13" fmla="*/ 0 h 75"/>
                <a:gd name="T14" fmla="*/ 183 w 183"/>
                <a:gd name="T15" fmla="*/ 75 h 75"/>
              </a:gdLst>
              <a:ahLst/>
              <a:cxnLst>
                <a:cxn ang="T8">
                  <a:pos x="T0" y="T1"/>
                </a:cxn>
                <a:cxn ang="T9">
                  <a:pos x="T2" y="T3"/>
                </a:cxn>
                <a:cxn ang="T10">
                  <a:pos x="T4" y="T5"/>
                </a:cxn>
                <a:cxn ang="T11">
                  <a:pos x="T6" y="T7"/>
                </a:cxn>
              </a:cxnLst>
              <a:rect l="T12" t="T13" r="T14" b="T15"/>
              <a:pathLst>
                <a:path w="183" h="75">
                  <a:moveTo>
                    <a:pt x="0" y="25"/>
                  </a:moveTo>
                  <a:lnTo>
                    <a:pt x="59" y="0"/>
                  </a:lnTo>
                  <a:lnTo>
                    <a:pt x="126" y="75"/>
                  </a:lnTo>
                  <a:lnTo>
                    <a:pt x="183" y="5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50000"/>
                </a:spcBef>
                <a:spcAft>
                  <a:spcPct val="0"/>
                </a:spcAft>
              </a:pPr>
              <a:endParaRPr lang="fr-BE" b="1">
                <a:solidFill>
                  <a:srgbClr val="000000"/>
                </a:solidFill>
                <a:latin typeface="Arial Narrow" pitchFamily="34" charset="0"/>
              </a:endParaRPr>
            </a:p>
          </p:txBody>
        </p:sp>
        <p:sp>
          <p:nvSpPr>
            <p:cNvPr id="324712" name="Freeform 47"/>
            <p:cNvSpPr>
              <a:spLocks/>
            </p:cNvSpPr>
            <p:nvPr/>
          </p:nvSpPr>
          <p:spPr bwMode="auto">
            <a:xfrm>
              <a:off x="1546224" y="3948112"/>
              <a:ext cx="215900" cy="238125"/>
            </a:xfrm>
            <a:custGeom>
              <a:avLst/>
              <a:gdLst>
                <a:gd name="T0" fmla="*/ 2147483647 w 136"/>
                <a:gd name="T1" fmla="*/ 0 h 150"/>
                <a:gd name="T2" fmla="*/ 0 w 136"/>
                <a:gd name="T3" fmla="*/ 2147483647 h 150"/>
                <a:gd name="T4" fmla="*/ 2147483647 w 136"/>
                <a:gd name="T5" fmla="*/ 2147483647 h 150"/>
                <a:gd name="T6" fmla="*/ 2147483647 w 136"/>
                <a:gd name="T7" fmla="*/ 2147483647 h 150"/>
                <a:gd name="T8" fmla="*/ 0 60000 65536"/>
                <a:gd name="T9" fmla="*/ 0 60000 65536"/>
                <a:gd name="T10" fmla="*/ 0 60000 65536"/>
                <a:gd name="T11" fmla="*/ 0 60000 65536"/>
                <a:gd name="T12" fmla="*/ 0 w 136"/>
                <a:gd name="T13" fmla="*/ 0 h 150"/>
                <a:gd name="T14" fmla="*/ 136 w 136"/>
                <a:gd name="T15" fmla="*/ 150 h 150"/>
              </a:gdLst>
              <a:ahLst/>
              <a:cxnLst>
                <a:cxn ang="T8">
                  <a:pos x="T0" y="T1"/>
                </a:cxn>
                <a:cxn ang="T9">
                  <a:pos x="T2" y="T3"/>
                </a:cxn>
                <a:cxn ang="T10">
                  <a:pos x="T4" y="T5"/>
                </a:cxn>
                <a:cxn ang="T11">
                  <a:pos x="T6" y="T7"/>
                </a:cxn>
              </a:cxnLst>
              <a:rect l="T12" t="T13" r="T14" b="T15"/>
              <a:pathLst>
                <a:path w="136" h="150">
                  <a:moveTo>
                    <a:pt x="72" y="0"/>
                  </a:moveTo>
                  <a:lnTo>
                    <a:pt x="0" y="66"/>
                  </a:lnTo>
                  <a:lnTo>
                    <a:pt x="46" y="150"/>
                  </a:lnTo>
                  <a:lnTo>
                    <a:pt x="136" y="15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50000"/>
                </a:spcBef>
                <a:spcAft>
                  <a:spcPct val="0"/>
                </a:spcAft>
              </a:pPr>
              <a:endParaRPr lang="fr-BE" b="1">
                <a:solidFill>
                  <a:srgbClr val="000000"/>
                </a:solidFill>
                <a:latin typeface="Arial Narrow" pitchFamily="34" charset="0"/>
              </a:endParaRPr>
            </a:p>
          </p:txBody>
        </p:sp>
        <p:sp>
          <p:nvSpPr>
            <p:cNvPr id="324713" name="Freeform 48"/>
            <p:cNvSpPr>
              <a:spLocks/>
            </p:cNvSpPr>
            <p:nvPr/>
          </p:nvSpPr>
          <p:spPr bwMode="auto">
            <a:xfrm>
              <a:off x="1265237" y="3943349"/>
              <a:ext cx="125412" cy="185738"/>
            </a:xfrm>
            <a:custGeom>
              <a:avLst/>
              <a:gdLst>
                <a:gd name="T0" fmla="*/ 0 w 79"/>
                <a:gd name="T1" fmla="*/ 2147483647 h 117"/>
                <a:gd name="T2" fmla="*/ 2147483647 w 79"/>
                <a:gd name="T3" fmla="*/ 2147483647 h 117"/>
                <a:gd name="T4" fmla="*/ 2147483647 w 79"/>
                <a:gd name="T5" fmla="*/ 0 h 117"/>
                <a:gd name="T6" fmla="*/ 0 60000 65536"/>
                <a:gd name="T7" fmla="*/ 0 60000 65536"/>
                <a:gd name="T8" fmla="*/ 0 60000 65536"/>
                <a:gd name="T9" fmla="*/ 0 w 79"/>
                <a:gd name="T10" fmla="*/ 0 h 117"/>
                <a:gd name="T11" fmla="*/ 79 w 79"/>
                <a:gd name="T12" fmla="*/ 117 h 117"/>
              </a:gdLst>
              <a:ahLst/>
              <a:cxnLst>
                <a:cxn ang="T6">
                  <a:pos x="T0" y="T1"/>
                </a:cxn>
                <a:cxn ang="T7">
                  <a:pos x="T2" y="T3"/>
                </a:cxn>
                <a:cxn ang="T8">
                  <a:pos x="T4" y="T5"/>
                </a:cxn>
              </a:cxnLst>
              <a:rect l="T9" t="T10" r="T11" b="T12"/>
              <a:pathLst>
                <a:path w="79" h="117">
                  <a:moveTo>
                    <a:pt x="0" y="117"/>
                  </a:moveTo>
                  <a:lnTo>
                    <a:pt x="79" y="77"/>
                  </a:lnTo>
                  <a:lnTo>
                    <a:pt x="16"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50000"/>
                </a:spcBef>
                <a:spcAft>
                  <a:spcPct val="0"/>
                </a:spcAft>
              </a:pPr>
              <a:endParaRPr lang="fr-BE" b="1">
                <a:solidFill>
                  <a:srgbClr val="000000"/>
                </a:solidFill>
                <a:latin typeface="Arial Narrow" pitchFamily="34" charset="0"/>
              </a:endParaRPr>
            </a:p>
          </p:txBody>
        </p:sp>
        <p:sp>
          <p:nvSpPr>
            <p:cNvPr id="704545" name="Line 49"/>
            <p:cNvSpPr>
              <a:spLocks noChangeShapeType="1"/>
            </p:cNvSpPr>
            <p:nvPr/>
          </p:nvSpPr>
          <p:spPr bwMode="auto">
            <a:xfrm>
              <a:off x="1382551" y="4037168"/>
              <a:ext cx="171504"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46" name="Line 50"/>
            <p:cNvSpPr>
              <a:spLocks noChangeShapeType="1"/>
            </p:cNvSpPr>
            <p:nvPr/>
          </p:nvSpPr>
          <p:spPr bwMode="auto">
            <a:xfrm>
              <a:off x="1379375" y="4084768"/>
              <a:ext cx="181032"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47" name="Line 51"/>
            <p:cNvSpPr>
              <a:spLocks noChangeShapeType="1"/>
            </p:cNvSpPr>
            <p:nvPr/>
          </p:nvSpPr>
          <p:spPr bwMode="auto">
            <a:xfrm flipH="1">
              <a:off x="1660451" y="3727766"/>
              <a:ext cx="69872" cy="6664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48" name="Line 52"/>
            <p:cNvSpPr>
              <a:spLocks noChangeShapeType="1"/>
            </p:cNvSpPr>
            <p:nvPr/>
          </p:nvSpPr>
          <p:spPr bwMode="auto">
            <a:xfrm>
              <a:off x="1682683" y="3919754"/>
              <a:ext cx="114336" cy="4125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49" name="Line 53"/>
            <p:cNvSpPr>
              <a:spLocks noChangeShapeType="1"/>
            </p:cNvSpPr>
            <p:nvPr/>
          </p:nvSpPr>
          <p:spPr bwMode="auto">
            <a:xfrm>
              <a:off x="1851012" y="3778540"/>
              <a:ext cx="28584" cy="9996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0" name="Line 54"/>
            <p:cNvSpPr>
              <a:spLocks noChangeShapeType="1"/>
            </p:cNvSpPr>
            <p:nvPr/>
          </p:nvSpPr>
          <p:spPr bwMode="auto">
            <a:xfrm flipH="1">
              <a:off x="1268215" y="3816620"/>
              <a:ext cx="14293" cy="10313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1" name="Line 55"/>
            <p:cNvSpPr>
              <a:spLocks noChangeShapeType="1"/>
            </p:cNvSpPr>
            <p:nvPr/>
          </p:nvSpPr>
          <p:spPr bwMode="auto">
            <a:xfrm flipH="1">
              <a:off x="1101475" y="3719834"/>
              <a:ext cx="96868" cy="3808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2" name="Line 56"/>
            <p:cNvSpPr>
              <a:spLocks noChangeShapeType="1"/>
            </p:cNvSpPr>
            <p:nvPr/>
          </p:nvSpPr>
          <p:spPr bwMode="auto">
            <a:xfrm>
              <a:off x="1069714" y="3867393"/>
              <a:ext cx="76224" cy="8568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3" name="Line 57"/>
            <p:cNvSpPr>
              <a:spLocks noChangeShapeType="1"/>
            </p:cNvSpPr>
            <p:nvPr/>
          </p:nvSpPr>
          <p:spPr bwMode="auto">
            <a:xfrm>
              <a:off x="1010959" y="3680167"/>
              <a:ext cx="53992" cy="6346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4" name="Line 58"/>
            <p:cNvSpPr>
              <a:spLocks noChangeShapeType="1"/>
            </p:cNvSpPr>
            <p:nvPr/>
          </p:nvSpPr>
          <p:spPr bwMode="auto">
            <a:xfrm>
              <a:off x="456746" y="3499286"/>
              <a:ext cx="63520" cy="6346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5" name="Line 59"/>
            <p:cNvSpPr>
              <a:spLocks noChangeShapeType="1"/>
            </p:cNvSpPr>
            <p:nvPr/>
          </p:nvSpPr>
          <p:spPr bwMode="auto">
            <a:xfrm flipH="1">
              <a:off x="525030" y="3657953"/>
              <a:ext cx="23821" cy="8885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6" name="Line 60"/>
            <p:cNvSpPr>
              <a:spLocks noChangeShapeType="1"/>
            </p:cNvSpPr>
            <p:nvPr/>
          </p:nvSpPr>
          <p:spPr bwMode="auto">
            <a:xfrm>
              <a:off x="1022075" y="4159341"/>
              <a:ext cx="0" cy="10948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7" name="Line 61"/>
            <p:cNvSpPr>
              <a:spLocks noChangeShapeType="1"/>
            </p:cNvSpPr>
            <p:nvPr/>
          </p:nvSpPr>
          <p:spPr bwMode="auto">
            <a:xfrm>
              <a:off x="1145939" y="4105394"/>
              <a:ext cx="85752" cy="4760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8" name="Line 62"/>
            <p:cNvSpPr>
              <a:spLocks noChangeShapeType="1"/>
            </p:cNvSpPr>
            <p:nvPr/>
          </p:nvSpPr>
          <p:spPr bwMode="auto">
            <a:xfrm flipV="1">
              <a:off x="1136411" y="4260888"/>
              <a:ext cx="85752" cy="4442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324728" name="Text Box 110"/>
            <p:cNvSpPr txBox="1">
              <a:spLocks noChangeArrowheads="1"/>
            </p:cNvSpPr>
            <p:nvPr/>
          </p:nvSpPr>
          <p:spPr bwMode="auto">
            <a:xfrm rot="16200000">
              <a:off x="433492" y="3484721"/>
              <a:ext cx="267882" cy="23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N</a:t>
              </a:r>
            </a:p>
          </p:txBody>
        </p:sp>
        <p:sp>
          <p:nvSpPr>
            <p:cNvPr id="324729" name="Text Box 111"/>
            <p:cNvSpPr txBox="1">
              <a:spLocks noChangeArrowheads="1"/>
            </p:cNvSpPr>
            <p:nvPr/>
          </p:nvSpPr>
          <p:spPr bwMode="auto">
            <a:xfrm rot="16200000">
              <a:off x="826853" y="3536050"/>
              <a:ext cx="274290" cy="23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a:t>
              </a:r>
            </a:p>
          </p:txBody>
        </p:sp>
      </p:grpSp>
      <p:grpSp>
        <p:nvGrpSpPr>
          <p:cNvPr id="324613" name="Group 2"/>
          <p:cNvGrpSpPr>
            <a:grpSpLocks noChangeAspect="1"/>
          </p:cNvGrpSpPr>
          <p:nvPr/>
        </p:nvGrpSpPr>
        <p:grpSpPr bwMode="auto">
          <a:xfrm rot="5400000">
            <a:off x="2546520" y="3771736"/>
            <a:ext cx="1893887" cy="811543"/>
            <a:chOff x="2871765" y="3659269"/>
            <a:chExt cx="1893909" cy="811753"/>
          </a:xfrm>
        </p:grpSpPr>
        <p:sp>
          <p:nvSpPr>
            <p:cNvPr id="25" name="Hexagon 24"/>
            <p:cNvSpPr/>
            <p:nvPr/>
          </p:nvSpPr>
          <p:spPr>
            <a:xfrm rot="19978524">
              <a:off x="3151168" y="4029583"/>
              <a:ext cx="287340" cy="252478"/>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26" name="Hexagon 25"/>
            <p:cNvSpPr/>
            <p:nvPr/>
          </p:nvSpPr>
          <p:spPr>
            <a:xfrm rot="20529019">
              <a:off x="3741726" y="3691359"/>
              <a:ext cx="287340" cy="252477"/>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27" name="Hexagon 26"/>
            <p:cNvSpPr/>
            <p:nvPr/>
          </p:nvSpPr>
          <p:spPr>
            <a:xfrm>
              <a:off x="3792525" y="4029583"/>
              <a:ext cx="285753" cy="252478"/>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28" name="Hexagon 27"/>
            <p:cNvSpPr/>
            <p:nvPr/>
          </p:nvSpPr>
          <p:spPr>
            <a:xfrm rot="20672379">
              <a:off x="4478334" y="3864440"/>
              <a:ext cx="287340" cy="252478"/>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4" name="Regular Pentagon 33"/>
            <p:cNvSpPr/>
            <p:nvPr/>
          </p:nvSpPr>
          <p:spPr>
            <a:xfrm rot="900000">
              <a:off x="3405172" y="4027996"/>
              <a:ext cx="231778" cy="227071"/>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4684" name="Freeform 35"/>
            <p:cNvSpPr>
              <a:spLocks/>
            </p:cNvSpPr>
            <p:nvPr/>
          </p:nvSpPr>
          <p:spPr bwMode="auto">
            <a:xfrm>
              <a:off x="3560762" y="3848097"/>
              <a:ext cx="184150" cy="169863"/>
            </a:xfrm>
            <a:custGeom>
              <a:avLst/>
              <a:gdLst>
                <a:gd name="T0" fmla="*/ 0 w 185737"/>
                <a:gd name="T1" fmla="*/ 201071 h 169069"/>
                <a:gd name="T2" fmla="*/ 41603 w 185737"/>
                <a:gd name="T3" fmla="*/ 42482 h 169069"/>
                <a:gd name="T4" fmla="*/ 135212 w 185737"/>
                <a:gd name="T5" fmla="*/ 0 h 169069"/>
                <a:gd name="T6" fmla="*/ 0 60000 65536"/>
                <a:gd name="T7" fmla="*/ 0 60000 65536"/>
                <a:gd name="T8" fmla="*/ 0 60000 65536"/>
                <a:gd name="T9" fmla="*/ 0 w 185737"/>
                <a:gd name="T10" fmla="*/ 0 h 169069"/>
                <a:gd name="T11" fmla="*/ 185737 w 185737"/>
                <a:gd name="T12" fmla="*/ 169069 h 169069"/>
              </a:gdLst>
              <a:ahLst/>
              <a:cxnLst>
                <a:cxn ang="T6">
                  <a:pos x="T0" y="T1"/>
                </a:cxn>
                <a:cxn ang="T7">
                  <a:pos x="T2" y="T3"/>
                </a:cxn>
                <a:cxn ang="T8">
                  <a:pos x="T4" y="T5"/>
                </a:cxn>
              </a:cxnLst>
              <a:rect l="T9" t="T10" r="T11" b="T12"/>
              <a:pathLst>
                <a:path w="185737" h="169069">
                  <a:moveTo>
                    <a:pt x="0" y="169069"/>
                  </a:moveTo>
                  <a:lnTo>
                    <a:pt x="57150" y="35719"/>
                  </a:lnTo>
                  <a:lnTo>
                    <a:pt x="185737"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50000"/>
                </a:spcBef>
                <a:spcAft>
                  <a:spcPct val="0"/>
                </a:spcAft>
              </a:pPr>
              <a:endParaRPr lang="fr-BE" b="1">
                <a:solidFill>
                  <a:srgbClr val="000000"/>
                </a:solidFill>
                <a:latin typeface="Arial Narrow" pitchFamily="34" charset="0"/>
              </a:endParaRPr>
            </a:p>
          </p:txBody>
        </p:sp>
        <p:sp>
          <p:nvSpPr>
            <p:cNvPr id="324685" name="Freeform 36"/>
            <p:cNvSpPr>
              <a:spLocks/>
            </p:cNvSpPr>
            <p:nvPr/>
          </p:nvSpPr>
          <p:spPr bwMode="auto">
            <a:xfrm>
              <a:off x="4202112" y="3770310"/>
              <a:ext cx="260350" cy="79375"/>
            </a:xfrm>
            <a:custGeom>
              <a:avLst/>
              <a:gdLst>
                <a:gd name="T0" fmla="*/ 0 w 259557"/>
                <a:gd name="T1" fmla="*/ 0 h 80962"/>
                <a:gd name="T2" fmla="*/ 77311 w 259557"/>
                <a:gd name="T3" fmla="*/ 32050 h 80962"/>
                <a:gd name="T4" fmla="*/ 213265 w 259557"/>
                <a:gd name="T5" fmla="*/ 17173 h 80962"/>
                <a:gd name="T6" fmla="*/ 290573 w 259557"/>
                <a:gd name="T7" fmla="*/ 38920 h 80962"/>
                <a:gd name="T8" fmla="*/ 0 60000 65536"/>
                <a:gd name="T9" fmla="*/ 0 60000 65536"/>
                <a:gd name="T10" fmla="*/ 0 60000 65536"/>
                <a:gd name="T11" fmla="*/ 0 60000 65536"/>
                <a:gd name="T12" fmla="*/ 0 w 259557"/>
                <a:gd name="T13" fmla="*/ 0 h 80962"/>
                <a:gd name="T14" fmla="*/ 259557 w 259557"/>
                <a:gd name="T15" fmla="*/ 80962 h 80962"/>
              </a:gdLst>
              <a:ahLst/>
              <a:cxnLst>
                <a:cxn ang="T8">
                  <a:pos x="T0" y="T1"/>
                </a:cxn>
                <a:cxn ang="T9">
                  <a:pos x="T2" y="T3"/>
                </a:cxn>
                <a:cxn ang="T10">
                  <a:pos x="T4" y="T5"/>
                </a:cxn>
                <a:cxn ang="T11">
                  <a:pos x="T6" y="T7"/>
                </a:cxn>
              </a:cxnLst>
              <a:rect l="T12" t="T13" r="T14" b="T15"/>
              <a:pathLst>
                <a:path w="259557" h="80962">
                  <a:moveTo>
                    <a:pt x="0" y="0"/>
                  </a:moveTo>
                  <a:lnTo>
                    <a:pt x="69057" y="66675"/>
                  </a:lnTo>
                  <a:lnTo>
                    <a:pt x="190500" y="35719"/>
                  </a:lnTo>
                  <a:lnTo>
                    <a:pt x="259557" y="8096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50000"/>
                </a:spcBef>
                <a:spcAft>
                  <a:spcPct val="0"/>
                </a:spcAft>
              </a:pPr>
              <a:endParaRPr lang="fr-BE" b="1">
                <a:solidFill>
                  <a:srgbClr val="000000"/>
                </a:solidFill>
                <a:latin typeface="Arial Narrow" pitchFamily="34" charset="0"/>
              </a:endParaRPr>
            </a:p>
          </p:txBody>
        </p:sp>
        <p:sp>
          <p:nvSpPr>
            <p:cNvPr id="704559" name="Line 63"/>
            <p:cNvSpPr>
              <a:spLocks noChangeShapeType="1"/>
            </p:cNvSpPr>
            <p:nvPr/>
          </p:nvSpPr>
          <p:spPr bwMode="auto">
            <a:xfrm flipV="1">
              <a:off x="3078142" y="4220132"/>
              <a:ext cx="95251" cy="4446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0" name="Line 64"/>
            <p:cNvSpPr>
              <a:spLocks noChangeShapeType="1"/>
            </p:cNvSpPr>
            <p:nvPr/>
          </p:nvSpPr>
          <p:spPr bwMode="auto">
            <a:xfrm>
              <a:off x="3197205" y="4091512"/>
              <a:ext cx="0" cy="92099"/>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1" name="Line 65"/>
            <p:cNvSpPr>
              <a:spLocks noChangeShapeType="1"/>
            </p:cNvSpPr>
            <p:nvPr/>
          </p:nvSpPr>
          <p:spPr bwMode="auto">
            <a:xfrm>
              <a:off x="3311507" y="4029583"/>
              <a:ext cx="77789" cy="63516"/>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2" name="Line 66"/>
            <p:cNvSpPr>
              <a:spLocks noChangeShapeType="1"/>
            </p:cNvSpPr>
            <p:nvPr/>
          </p:nvSpPr>
          <p:spPr bwMode="auto">
            <a:xfrm flipV="1">
              <a:off x="3294045" y="4218545"/>
              <a:ext cx="88901" cy="4287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3" name="Line 67"/>
            <p:cNvSpPr>
              <a:spLocks noChangeShapeType="1"/>
            </p:cNvSpPr>
            <p:nvPr/>
          </p:nvSpPr>
          <p:spPr bwMode="auto">
            <a:xfrm>
              <a:off x="3549635" y="4088336"/>
              <a:ext cx="52389" cy="61928"/>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4" name="Line 68"/>
            <p:cNvSpPr>
              <a:spLocks noChangeShapeType="1"/>
            </p:cNvSpPr>
            <p:nvPr/>
          </p:nvSpPr>
          <p:spPr bwMode="auto">
            <a:xfrm>
              <a:off x="3640124" y="4140737"/>
              <a:ext cx="158752"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5" name="Line 69"/>
            <p:cNvSpPr>
              <a:spLocks noChangeShapeType="1"/>
            </p:cNvSpPr>
            <p:nvPr/>
          </p:nvSpPr>
          <p:spPr bwMode="auto">
            <a:xfrm>
              <a:off x="3821101" y="4145500"/>
              <a:ext cx="44451" cy="96862"/>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6" name="Line 70"/>
            <p:cNvSpPr>
              <a:spLocks noChangeShapeType="1"/>
            </p:cNvSpPr>
            <p:nvPr/>
          </p:nvSpPr>
          <p:spPr bwMode="auto">
            <a:xfrm>
              <a:off x="3875077" y="4043875"/>
              <a:ext cx="117476"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7" name="Line 71"/>
            <p:cNvSpPr>
              <a:spLocks noChangeShapeType="1"/>
            </p:cNvSpPr>
            <p:nvPr/>
          </p:nvSpPr>
          <p:spPr bwMode="auto">
            <a:xfrm flipH="1">
              <a:off x="3998904" y="4150265"/>
              <a:ext cx="41275" cy="8892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8" name="Line 72"/>
            <p:cNvSpPr>
              <a:spLocks noChangeShapeType="1"/>
            </p:cNvSpPr>
            <p:nvPr/>
          </p:nvSpPr>
          <p:spPr bwMode="auto">
            <a:xfrm>
              <a:off x="4078279" y="4143913"/>
              <a:ext cx="87313"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9" name="Line 73"/>
            <p:cNvSpPr>
              <a:spLocks noChangeShapeType="1"/>
            </p:cNvSpPr>
            <p:nvPr/>
          </p:nvSpPr>
          <p:spPr bwMode="auto">
            <a:xfrm flipV="1">
              <a:off x="4025890" y="3750111"/>
              <a:ext cx="82551" cy="31758"/>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0" name="Line 74"/>
            <p:cNvSpPr>
              <a:spLocks noChangeShapeType="1"/>
            </p:cNvSpPr>
            <p:nvPr/>
          </p:nvSpPr>
          <p:spPr bwMode="auto">
            <a:xfrm flipV="1">
              <a:off x="3821101" y="3713590"/>
              <a:ext cx="87313" cy="3652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1" name="Line 75"/>
            <p:cNvSpPr>
              <a:spLocks noChangeShapeType="1"/>
            </p:cNvSpPr>
            <p:nvPr/>
          </p:nvSpPr>
          <p:spPr bwMode="auto">
            <a:xfrm>
              <a:off x="3779826" y="3839034"/>
              <a:ext cx="71438" cy="7304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2" name="Line 76"/>
            <p:cNvSpPr>
              <a:spLocks noChangeShapeType="1"/>
            </p:cNvSpPr>
            <p:nvPr/>
          </p:nvSpPr>
          <p:spPr bwMode="auto">
            <a:xfrm flipH="1">
              <a:off x="3968740" y="3777106"/>
              <a:ext cx="9525" cy="95275"/>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3" name="Line 77"/>
            <p:cNvSpPr>
              <a:spLocks noChangeShapeType="1"/>
            </p:cNvSpPr>
            <p:nvPr/>
          </p:nvSpPr>
          <p:spPr bwMode="auto">
            <a:xfrm>
              <a:off x="3559160" y="3819979"/>
              <a:ext cx="58739" cy="63516"/>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4" name="Line 78"/>
            <p:cNvSpPr>
              <a:spLocks noChangeShapeType="1"/>
            </p:cNvSpPr>
            <p:nvPr/>
          </p:nvSpPr>
          <p:spPr bwMode="auto">
            <a:xfrm>
              <a:off x="3535348" y="3864440"/>
              <a:ext cx="66676" cy="61929"/>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324702" name="Text Box 112"/>
            <p:cNvSpPr txBox="1">
              <a:spLocks noChangeArrowheads="1"/>
            </p:cNvSpPr>
            <p:nvPr/>
          </p:nvSpPr>
          <p:spPr bwMode="auto">
            <a:xfrm rot="16200000">
              <a:off x="2808241" y="4176663"/>
              <a:ext cx="357883" cy="2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HO</a:t>
              </a:r>
            </a:p>
          </p:txBody>
        </p:sp>
        <p:sp>
          <p:nvSpPr>
            <p:cNvPr id="324703" name="Text Box 113"/>
            <p:cNvSpPr txBox="1">
              <a:spLocks noChangeArrowheads="1"/>
            </p:cNvSpPr>
            <p:nvPr/>
          </p:nvSpPr>
          <p:spPr bwMode="auto">
            <a:xfrm rot="16200000">
              <a:off x="3386725" y="4220166"/>
              <a:ext cx="76964" cy="13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S</a:t>
              </a:r>
            </a:p>
          </p:txBody>
        </p:sp>
        <p:sp>
          <p:nvSpPr>
            <p:cNvPr id="324704" name="Text Box 114"/>
            <p:cNvSpPr txBox="1">
              <a:spLocks noChangeArrowheads="1"/>
            </p:cNvSpPr>
            <p:nvPr/>
          </p:nvSpPr>
          <p:spPr bwMode="auto">
            <a:xfrm rot="16200000">
              <a:off x="3353596" y="3681104"/>
              <a:ext cx="274505" cy="2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a:t>
              </a:r>
            </a:p>
          </p:txBody>
        </p:sp>
        <p:sp>
          <p:nvSpPr>
            <p:cNvPr id="324705" name="Text Box 115"/>
            <p:cNvSpPr txBox="1">
              <a:spLocks noChangeArrowheads="1"/>
            </p:cNvSpPr>
            <p:nvPr/>
          </p:nvSpPr>
          <p:spPr bwMode="auto">
            <a:xfrm rot="16200000">
              <a:off x="4110124" y="3682014"/>
              <a:ext cx="89791" cy="13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a:t>
              </a:r>
            </a:p>
          </p:txBody>
        </p:sp>
        <p:sp>
          <p:nvSpPr>
            <p:cNvPr id="324706" name="Text Box 116"/>
            <p:cNvSpPr txBox="1">
              <a:spLocks noChangeArrowheads="1"/>
            </p:cNvSpPr>
            <p:nvPr/>
          </p:nvSpPr>
          <p:spPr bwMode="auto">
            <a:xfrm rot="16200000">
              <a:off x="4459857" y="3809080"/>
              <a:ext cx="83378" cy="13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N</a:t>
              </a:r>
            </a:p>
          </p:txBody>
        </p:sp>
        <p:sp>
          <p:nvSpPr>
            <p:cNvPr id="324707" name="Text Box 117"/>
            <p:cNvSpPr txBox="1">
              <a:spLocks noChangeArrowheads="1"/>
            </p:cNvSpPr>
            <p:nvPr/>
          </p:nvSpPr>
          <p:spPr bwMode="auto">
            <a:xfrm rot="16200000">
              <a:off x="4097307" y="4024224"/>
              <a:ext cx="357883" cy="2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OH</a:t>
              </a:r>
            </a:p>
          </p:txBody>
        </p:sp>
      </p:grpSp>
      <p:grpSp>
        <p:nvGrpSpPr>
          <p:cNvPr id="324614" name="Group 4"/>
          <p:cNvGrpSpPr>
            <a:grpSpLocks noChangeAspect="1"/>
          </p:cNvGrpSpPr>
          <p:nvPr/>
        </p:nvGrpSpPr>
        <p:grpSpPr bwMode="auto">
          <a:xfrm>
            <a:off x="4745039" y="3232152"/>
            <a:ext cx="1250950" cy="1491307"/>
            <a:chOff x="5000625" y="3478213"/>
            <a:chExt cx="1250950" cy="1491952"/>
          </a:xfrm>
        </p:grpSpPr>
        <p:sp>
          <p:nvSpPr>
            <p:cNvPr id="29" name="Hexagon 28"/>
            <p:cNvSpPr/>
            <p:nvPr/>
          </p:nvSpPr>
          <p:spPr>
            <a:xfrm rot="20041864">
              <a:off x="5337175" y="4613767"/>
              <a:ext cx="285750" cy="252521"/>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0" name="Hexagon 29"/>
            <p:cNvSpPr/>
            <p:nvPr/>
          </p:nvSpPr>
          <p:spPr>
            <a:xfrm rot="20041864">
              <a:off x="5581650" y="4613767"/>
              <a:ext cx="287337" cy="252521"/>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1" name="Hexagon 30"/>
            <p:cNvSpPr/>
            <p:nvPr/>
          </p:nvSpPr>
          <p:spPr>
            <a:xfrm rot="19750462">
              <a:off x="5965825" y="4385068"/>
              <a:ext cx="285750" cy="252521"/>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 name="Hexagon 31"/>
            <p:cNvSpPr/>
            <p:nvPr/>
          </p:nvSpPr>
          <p:spPr>
            <a:xfrm rot="19711407">
              <a:off x="5576887" y="4178604"/>
              <a:ext cx="287338" cy="252521"/>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3" name="Regular Pentagon 32"/>
            <p:cNvSpPr/>
            <p:nvPr/>
          </p:nvSpPr>
          <p:spPr>
            <a:xfrm>
              <a:off x="5915025" y="3478213"/>
              <a:ext cx="242887" cy="238228"/>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4662" name="Freeform 37"/>
            <p:cNvSpPr>
              <a:spLocks/>
            </p:cNvSpPr>
            <p:nvPr/>
          </p:nvSpPr>
          <p:spPr bwMode="auto">
            <a:xfrm>
              <a:off x="5767388" y="3716338"/>
              <a:ext cx="168275" cy="273050"/>
            </a:xfrm>
            <a:custGeom>
              <a:avLst/>
              <a:gdLst>
                <a:gd name="T0" fmla="*/ 0 w 169068"/>
                <a:gd name="T1" fmla="*/ 336802 h 271463"/>
                <a:gd name="T2" fmla="*/ 74038 w 169068"/>
                <a:gd name="T3" fmla="*/ 286576 h 271463"/>
                <a:gd name="T4" fmla="*/ 76039 w 169068"/>
                <a:gd name="T5" fmla="*/ 73861 h 271463"/>
                <a:gd name="T6" fmla="*/ 142074 w 169068"/>
                <a:gd name="T7" fmla="*/ 0 h 271463"/>
                <a:gd name="T8" fmla="*/ 0 60000 65536"/>
                <a:gd name="T9" fmla="*/ 0 60000 65536"/>
                <a:gd name="T10" fmla="*/ 0 60000 65536"/>
                <a:gd name="T11" fmla="*/ 0 60000 65536"/>
                <a:gd name="T12" fmla="*/ 0 w 169068"/>
                <a:gd name="T13" fmla="*/ 0 h 271463"/>
                <a:gd name="T14" fmla="*/ 169068 w 169068"/>
                <a:gd name="T15" fmla="*/ 271463 h 271463"/>
              </a:gdLst>
              <a:ahLst/>
              <a:cxnLst>
                <a:cxn ang="T8">
                  <a:pos x="T0" y="T1"/>
                </a:cxn>
                <a:cxn ang="T9">
                  <a:pos x="T2" y="T3"/>
                </a:cxn>
                <a:cxn ang="T10">
                  <a:pos x="T4" y="T5"/>
                </a:cxn>
                <a:cxn ang="T11">
                  <a:pos x="T6" y="T7"/>
                </a:cxn>
              </a:cxnLst>
              <a:rect l="T12" t="T13" r="T14" b="T15"/>
              <a:pathLst>
                <a:path w="169068" h="271463">
                  <a:moveTo>
                    <a:pt x="0" y="271463"/>
                  </a:moveTo>
                  <a:lnTo>
                    <a:pt x="88106" y="230982"/>
                  </a:lnTo>
                  <a:cubicBezTo>
                    <a:pt x="88900" y="173832"/>
                    <a:pt x="89693" y="116682"/>
                    <a:pt x="90487" y="59532"/>
                  </a:cubicBezTo>
                  <a:lnTo>
                    <a:pt x="169068"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50000"/>
                </a:spcBef>
                <a:spcAft>
                  <a:spcPct val="0"/>
                </a:spcAft>
              </a:pPr>
              <a:endParaRPr lang="fr-BE" b="1">
                <a:solidFill>
                  <a:srgbClr val="000000"/>
                </a:solidFill>
                <a:latin typeface="Arial Narrow" pitchFamily="34" charset="0"/>
              </a:endParaRPr>
            </a:p>
          </p:txBody>
        </p:sp>
        <p:sp>
          <p:nvSpPr>
            <p:cNvPr id="704575" name="Line 79"/>
            <p:cNvSpPr>
              <a:spLocks noChangeShapeType="1"/>
            </p:cNvSpPr>
            <p:nvPr/>
          </p:nvSpPr>
          <p:spPr bwMode="auto">
            <a:xfrm>
              <a:off x="6010275" y="4570885"/>
              <a:ext cx="84137" cy="4923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6" name="Line 80"/>
            <p:cNvSpPr>
              <a:spLocks noChangeShapeType="1"/>
            </p:cNvSpPr>
            <p:nvPr/>
          </p:nvSpPr>
          <p:spPr bwMode="auto">
            <a:xfrm>
              <a:off x="6199187" y="4456536"/>
              <a:ext cx="0" cy="109585"/>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7" name="Line 81"/>
            <p:cNvSpPr>
              <a:spLocks noChangeShapeType="1"/>
            </p:cNvSpPr>
            <p:nvPr/>
          </p:nvSpPr>
          <p:spPr bwMode="auto">
            <a:xfrm flipV="1">
              <a:off x="6013450" y="4399361"/>
              <a:ext cx="95250" cy="5241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8" name="Line 82"/>
            <p:cNvSpPr>
              <a:spLocks noChangeShapeType="1"/>
            </p:cNvSpPr>
            <p:nvPr/>
          </p:nvSpPr>
          <p:spPr bwMode="auto">
            <a:xfrm flipV="1">
              <a:off x="5734050" y="4351716"/>
              <a:ext cx="84137" cy="47646"/>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9" name="Line 83"/>
            <p:cNvSpPr>
              <a:spLocks noChangeShapeType="1"/>
            </p:cNvSpPr>
            <p:nvPr/>
          </p:nvSpPr>
          <p:spPr bwMode="auto">
            <a:xfrm>
              <a:off x="5729287" y="4194486"/>
              <a:ext cx="79375" cy="4923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0" name="Line 84"/>
            <p:cNvSpPr>
              <a:spLocks noChangeShapeType="1"/>
            </p:cNvSpPr>
            <p:nvPr/>
          </p:nvSpPr>
          <p:spPr bwMode="auto">
            <a:xfrm>
              <a:off x="5618162" y="4246895"/>
              <a:ext cx="0" cy="11117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1" name="Line 85"/>
            <p:cNvSpPr>
              <a:spLocks noChangeShapeType="1"/>
            </p:cNvSpPr>
            <p:nvPr/>
          </p:nvSpPr>
          <p:spPr bwMode="auto">
            <a:xfrm>
              <a:off x="5729287" y="4065842"/>
              <a:ext cx="0" cy="9529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2" name="Line 86"/>
            <p:cNvSpPr>
              <a:spLocks noChangeShapeType="1"/>
            </p:cNvSpPr>
            <p:nvPr/>
          </p:nvSpPr>
          <p:spPr bwMode="auto">
            <a:xfrm>
              <a:off x="5719762" y="4451772"/>
              <a:ext cx="0" cy="14929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3" name="Line 87"/>
            <p:cNvSpPr>
              <a:spLocks noChangeShapeType="1"/>
            </p:cNvSpPr>
            <p:nvPr/>
          </p:nvSpPr>
          <p:spPr bwMode="auto">
            <a:xfrm flipV="1">
              <a:off x="5834062" y="4585180"/>
              <a:ext cx="157163" cy="7782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4" name="Line 88"/>
            <p:cNvSpPr>
              <a:spLocks noChangeShapeType="1"/>
            </p:cNvSpPr>
            <p:nvPr/>
          </p:nvSpPr>
          <p:spPr bwMode="auto">
            <a:xfrm>
              <a:off x="5500687" y="4628060"/>
              <a:ext cx="66675" cy="4923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5" name="Line 89"/>
            <p:cNvSpPr>
              <a:spLocks noChangeShapeType="1"/>
            </p:cNvSpPr>
            <p:nvPr/>
          </p:nvSpPr>
          <p:spPr bwMode="auto">
            <a:xfrm flipV="1">
              <a:off x="5472112" y="4804349"/>
              <a:ext cx="93663" cy="3970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6" name="Line 90"/>
            <p:cNvSpPr>
              <a:spLocks noChangeShapeType="1"/>
            </p:cNvSpPr>
            <p:nvPr/>
          </p:nvSpPr>
          <p:spPr bwMode="auto">
            <a:xfrm>
              <a:off x="5384800" y="4672529"/>
              <a:ext cx="0" cy="10799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7" name="Line 91"/>
            <p:cNvSpPr>
              <a:spLocks noChangeShapeType="1"/>
            </p:cNvSpPr>
            <p:nvPr/>
          </p:nvSpPr>
          <p:spPr bwMode="auto">
            <a:xfrm flipH="1">
              <a:off x="5275262" y="4804349"/>
              <a:ext cx="76200" cy="3970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324676" name="Text Box 118"/>
            <p:cNvSpPr txBox="1">
              <a:spLocks noChangeArrowheads="1"/>
            </p:cNvSpPr>
            <p:nvPr/>
          </p:nvSpPr>
          <p:spPr bwMode="auto">
            <a:xfrm>
              <a:off x="5908675" y="3633855"/>
              <a:ext cx="83356" cy="1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N</a:t>
              </a:r>
            </a:p>
          </p:txBody>
        </p:sp>
        <p:sp>
          <p:nvSpPr>
            <p:cNvPr id="324677" name="Text Box 119"/>
            <p:cNvSpPr txBox="1">
              <a:spLocks noChangeArrowheads="1"/>
            </p:cNvSpPr>
            <p:nvPr/>
          </p:nvSpPr>
          <p:spPr bwMode="auto">
            <a:xfrm>
              <a:off x="5686425" y="3951493"/>
              <a:ext cx="89768" cy="1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a:t>
              </a:r>
            </a:p>
          </p:txBody>
        </p:sp>
        <p:sp>
          <p:nvSpPr>
            <p:cNvPr id="324678" name="Text Box 120"/>
            <p:cNvSpPr txBox="1">
              <a:spLocks noChangeArrowheads="1"/>
            </p:cNvSpPr>
            <p:nvPr/>
          </p:nvSpPr>
          <p:spPr bwMode="auto">
            <a:xfrm>
              <a:off x="5000625" y="4739233"/>
              <a:ext cx="357790" cy="2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HO</a:t>
              </a:r>
            </a:p>
          </p:txBody>
        </p:sp>
      </p:grpSp>
      <p:grpSp>
        <p:nvGrpSpPr>
          <p:cNvPr id="324615" name="Group 5"/>
          <p:cNvGrpSpPr>
            <a:grpSpLocks noChangeAspect="1"/>
          </p:cNvGrpSpPr>
          <p:nvPr/>
        </p:nvGrpSpPr>
        <p:grpSpPr bwMode="auto">
          <a:xfrm>
            <a:off x="6362701" y="3232150"/>
            <a:ext cx="1627790" cy="1614488"/>
            <a:chOff x="6772275" y="3260725"/>
            <a:chExt cx="1626805" cy="1614488"/>
          </a:xfrm>
        </p:grpSpPr>
        <p:sp>
          <p:nvSpPr>
            <p:cNvPr id="38" name="Hexagon 37"/>
            <p:cNvSpPr/>
            <p:nvPr/>
          </p:nvSpPr>
          <p:spPr>
            <a:xfrm>
              <a:off x="7134006" y="4518025"/>
              <a:ext cx="285577" cy="252413"/>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4631" name="Hexagon 38"/>
            <p:cNvSpPr>
              <a:spLocks noChangeArrowheads="1"/>
            </p:cNvSpPr>
            <p:nvPr/>
          </p:nvSpPr>
          <p:spPr bwMode="auto">
            <a:xfrm rot="-5400000">
              <a:off x="7781925" y="4505326"/>
              <a:ext cx="293687" cy="258762"/>
            </a:xfrm>
            <a:prstGeom prst="hexagon">
              <a:avLst>
                <a:gd name="adj" fmla="val 24943"/>
                <a:gd name="vf" fmla="val 11547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p>
              <a:pPr algn="ctr" fontAlgn="base">
                <a:spcBef>
                  <a:spcPct val="0"/>
                </a:spcBef>
                <a:spcAft>
                  <a:spcPct val="0"/>
                </a:spcAft>
              </a:pPr>
              <a:endParaRPr lang="fr-FR" sz="800" b="1">
                <a:solidFill>
                  <a:srgbClr val="000000"/>
                </a:solidFill>
                <a:latin typeface="Arial" pitchFamily="34" charset="0"/>
                <a:cs typeface="Arial" pitchFamily="34" charset="0"/>
              </a:endParaRPr>
            </a:p>
          </p:txBody>
        </p:sp>
        <p:sp>
          <p:nvSpPr>
            <p:cNvPr id="324632" name="Hexagon 39"/>
            <p:cNvSpPr>
              <a:spLocks noChangeArrowheads="1"/>
            </p:cNvSpPr>
            <p:nvPr/>
          </p:nvSpPr>
          <p:spPr bwMode="auto">
            <a:xfrm rot="-3052782">
              <a:off x="7657307" y="4037806"/>
              <a:ext cx="285750" cy="252413"/>
            </a:xfrm>
            <a:prstGeom prst="hexagon">
              <a:avLst>
                <a:gd name="adj" fmla="val 24879"/>
                <a:gd name="vf" fmla="val 11547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p>
              <a:pPr algn="ctr" fontAlgn="base">
                <a:spcBef>
                  <a:spcPct val="0"/>
                </a:spcBef>
                <a:spcAft>
                  <a:spcPct val="0"/>
                </a:spcAft>
              </a:pPr>
              <a:endParaRPr lang="fr-FR" sz="800" b="1">
                <a:solidFill>
                  <a:srgbClr val="000000"/>
                </a:solidFill>
                <a:latin typeface="Arial" pitchFamily="34" charset="0"/>
                <a:cs typeface="Arial" pitchFamily="34" charset="0"/>
              </a:endParaRPr>
            </a:p>
          </p:txBody>
        </p:sp>
        <p:sp>
          <p:nvSpPr>
            <p:cNvPr id="41" name="Regular Pentagon 40"/>
            <p:cNvSpPr/>
            <p:nvPr/>
          </p:nvSpPr>
          <p:spPr>
            <a:xfrm rot="20557636">
              <a:off x="7565545" y="4500563"/>
              <a:ext cx="242741" cy="238125"/>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42" name="Octagon 41"/>
            <p:cNvSpPr/>
            <p:nvPr/>
          </p:nvSpPr>
          <p:spPr>
            <a:xfrm rot="20780589">
              <a:off x="7816218" y="3260725"/>
              <a:ext cx="283991" cy="292100"/>
            </a:xfrm>
            <a:prstGeom prst="oc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4635" name="Freeform 46"/>
            <p:cNvSpPr>
              <a:spLocks/>
            </p:cNvSpPr>
            <p:nvPr/>
          </p:nvSpPr>
          <p:spPr bwMode="auto">
            <a:xfrm>
              <a:off x="7940675" y="3613150"/>
              <a:ext cx="104775" cy="288925"/>
            </a:xfrm>
            <a:custGeom>
              <a:avLst/>
              <a:gdLst>
                <a:gd name="T0" fmla="*/ 44450 w 104775"/>
                <a:gd name="T1" fmla="*/ 288925 h 288925"/>
                <a:gd name="T2" fmla="*/ 0 w 104775"/>
                <a:gd name="T3" fmla="*/ 190500 h 288925"/>
                <a:gd name="T4" fmla="*/ 104775 w 104775"/>
                <a:gd name="T5" fmla="*/ 107950 h 288925"/>
                <a:gd name="T6" fmla="*/ 66675 w 104775"/>
                <a:gd name="T7" fmla="*/ 0 h 288925"/>
                <a:gd name="T8" fmla="*/ 0 60000 65536"/>
                <a:gd name="T9" fmla="*/ 0 60000 65536"/>
                <a:gd name="T10" fmla="*/ 0 60000 65536"/>
                <a:gd name="T11" fmla="*/ 0 60000 65536"/>
                <a:gd name="T12" fmla="*/ 0 w 104775"/>
                <a:gd name="T13" fmla="*/ 0 h 288925"/>
                <a:gd name="T14" fmla="*/ 104775 w 104775"/>
                <a:gd name="T15" fmla="*/ 288925 h 288925"/>
              </a:gdLst>
              <a:ahLst/>
              <a:cxnLst>
                <a:cxn ang="T8">
                  <a:pos x="T0" y="T1"/>
                </a:cxn>
                <a:cxn ang="T9">
                  <a:pos x="T2" y="T3"/>
                </a:cxn>
                <a:cxn ang="T10">
                  <a:pos x="T4" y="T5"/>
                </a:cxn>
                <a:cxn ang="T11">
                  <a:pos x="T6" y="T7"/>
                </a:cxn>
              </a:cxnLst>
              <a:rect l="T12" t="T13" r="T14" b="T15"/>
              <a:pathLst>
                <a:path w="104775" h="288925">
                  <a:moveTo>
                    <a:pt x="44450" y="288925"/>
                  </a:moveTo>
                  <a:lnTo>
                    <a:pt x="0" y="190500"/>
                  </a:lnTo>
                  <a:lnTo>
                    <a:pt x="104775" y="107950"/>
                  </a:lnTo>
                  <a:lnTo>
                    <a:pt x="66675"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50000"/>
                </a:spcBef>
                <a:spcAft>
                  <a:spcPct val="0"/>
                </a:spcAft>
              </a:pPr>
              <a:endParaRPr lang="fr-BE" b="1">
                <a:solidFill>
                  <a:srgbClr val="000000"/>
                </a:solidFill>
                <a:latin typeface="Arial Narrow" pitchFamily="34" charset="0"/>
              </a:endParaRPr>
            </a:p>
          </p:txBody>
        </p:sp>
        <p:sp>
          <p:nvSpPr>
            <p:cNvPr id="324636" name="Freeform 47"/>
            <p:cNvSpPr>
              <a:spLocks/>
            </p:cNvSpPr>
            <p:nvPr/>
          </p:nvSpPr>
          <p:spPr bwMode="auto">
            <a:xfrm>
              <a:off x="7604125" y="4279900"/>
              <a:ext cx="95250" cy="177800"/>
            </a:xfrm>
            <a:custGeom>
              <a:avLst/>
              <a:gdLst>
                <a:gd name="T0" fmla="*/ 95250 w 95250"/>
                <a:gd name="T1" fmla="*/ 0 h 177800"/>
                <a:gd name="T2" fmla="*/ 0 w 95250"/>
                <a:gd name="T3" fmla="*/ 98425 h 177800"/>
                <a:gd name="T4" fmla="*/ 22225 w 95250"/>
                <a:gd name="T5" fmla="*/ 177800 h 177800"/>
                <a:gd name="T6" fmla="*/ 0 60000 65536"/>
                <a:gd name="T7" fmla="*/ 0 60000 65536"/>
                <a:gd name="T8" fmla="*/ 0 60000 65536"/>
                <a:gd name="T9" fmla="*/ 0 w 95250"/>
                <a:gd name="T10" fmla="*/ 0 h 177800"/>
                <a:gd name="T11" fmla="*/ 95250 w 95250"/>
                <a:gd name="T12" fmla="*/ 177800 h 177800"/>
              </a:gdLst>
              <a:ahLst/>
              <a:cxnLst>
                <a:cxn ang="T6">
                  <a:pos x="T0" y="T1"/>
                </a:cxn>
                <a:cxn ang="T7">
                  <a:pos x="T2" y="T3"/>
                </a:cxn>
                <a:cxn ang="T8">
                  <a:pos x="T4" y="T5"/>
                </a:cxn>
              </a:cxnLst>
              <a:rect l="T9" t="T10" r="T11" b="T12"/>
              <a:pathLst>
                <a:path w="95250" h="177800">
                  <a:moveTo>
                    <a:pt x="95250" y="0"/>
                  </a:moveTo>
                  <a:lnTo>
                    <a:pt x="0" y="98425"/>
                  </a:lnTo>
                  <a:lnTo>
                    <a:pt x="22225" y="17780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50000"/>
                </a:spcBef>
                <a:spcAft>
                  <a:spcPct val="0"/>
                </a:spcAft>
              </a:pPr>
              <a:endParaRPr lang="fr-BE" b="1">
                <a:solidFill>
                  <a:srgbClr val="000000"/>
                </a:solidFill>
                <a:latin typeface="Arial Narrow" pitchFamily="34" charset="0"/>
              </a:endParaRPr>
            </a:p>
          </p:txBody>
        </p:sp>
        <p:cxnSp>
          <p:nvCxnSpPr>
            <p:cNvPr id="324637" name="Straight Connector 51"/>
            <p:cNvCxnSpPr>
              <a:cxnSpLocks noChangeShapeType="1"/>
              <a:endCxn id="324632" idx="2"/>
            </p:cNvCxnSpPr>
            <p:nvPr/>
          </p:nvCxnSpPr>
          <p:spPr bwMode="auto">
            <a:xfrm rot="10800000" flipV="1">
              <a:off x="7889875" y="3994150"/>
              <a:ext cx="63500" cy="58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24638" name="Straight Connector 57"/>
            <p:cNvCxnSpPr>
              <a:cxnSpLocks noChangeShapeType="1"/>
            </p:cNvCxnSpPr>
            <p:nvPr/>
          </p:nvCxnSpPr>
          <p:spPr bwMode="auto">
            <a:xfrm rot="16200000" flipH="1">
              <a:off x="7594600" y="4648200"/>
              <a:ext cx="82550" cy="57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704588" name="Line 92"/>
            <p:cNvSpPr>
              <a:spLocks noChangeShapeType="1"/>
            </p:cNvSpPr>
            <p:nvPr/>
          </p:nvSpPr>
          <p:spPr bwMode="auto">
            <a:xfrm>
              <a:off x="7866988" y="4081463"/>
              <a:ext cx="41250" cy="10953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9" name="Line 93"/>
            <p:cNvSpPr>
              <a:spLocks noChangeShapeType="1"/>
            </p:cNvSpPr>
            <p:nvPr/>
          </p:nvSpPr>
          <p:spPr bwMode="auto">
            <a:xfrm>
              <a:off x="7733718" y="4243388"/>
              <a:ext cx="99953" cy="2698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0" name="Line 94"/>
            <p:cNvSpPr>
              <a:spLocks noChangeShapeType="1"/>
            </p:cNvSpPr>
            <p:nvPr/>
          </p:nvSpPr>
          <p:spPr bwMode="auto">
            <a:xfrm flipH="1">
              <a:off x="7694055" y="4060825"/>
              <a:ext cx="63462" cy="85725"/>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1" name="Line 95"/>
            <p:cNvSpPr>
              <a:spLocks noChangeShapeType="1"/>
            </p:cNvSpPr>
            <p:nvPr/>
          </p:nvSpPr>
          <p:spPr bwMode="auto">
            <a:xfrm flipH="1">
              <a:off x="7827325" y="4524375"/>
              <a:ext cx="90432" cy="4286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2" name="Line 96"/>
            <p:cNvSpPr>
              <a:spLocks noChangeShapeType="1"/>
            </p:cNvSpPr>
            <p:nvPr/>
          </p:nvSpPr>
          <p:spPr bwMode="auto">
            <a:xfrm>
              <a:off x="8017709" y="4581525"/>
              <a:ext cx="0" cy="10795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3" name="Line 97"/>
            <p:cNvSpPr>
              <a:spLocks noChangeShapeType="1"/>
            </p:cNvSpPr>
            <p:nvPr/>
          </p:nvSpPr>
          <p:spPr bwMode="auto">
            <a:xfrm>
              <a:off x="7822565" y="4686300"/>
              <a:ext cx="92019" cy="46038"/>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4" name="Line 98"/>
            <p:cNvSpPr>
              <a:spLocks noChangeShapeType="1"/>
            </p:cNvSpPr>
            <p:nvPr/>
          </p:nvSpPr>
          <p:spPr bwMode="auto">
            <a:xfrm>
              <a:off x="8055786" y="4722813"/>
              <a:ext cx="60289" cy="3333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5" name="Line 99"/>
            <p:cNvSpPr>
              <a:spLocks noChangeShapeType="1"/>
            </p:cNvSpPr>
            <p:nvPr/>
          </p:nvSpPr>
          <p:spPr bwMode="auto">
            <a:xfrm flipH="1">
              <a:off x="7622660" y="4751388"/>
              <a:ext cx="38077" cy="123825"/>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6" name="Line 100"/>
            <p:cNvSpPr>
              <a:spLocks noChangeShapeType="1"/>
            </p:cNvSpPr>
            <p:nvPr/>
          </p:nvSpPr>
          <p:spPr bwMode="auto">
            <a:xfrm flipH="1">
              <a:off x="7422756" y="4643438"/>
              <a:ext cx="142789"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7" name="Line 101"/>
            <p:cNvSpPr>
              <a:spLocks noChangeShapeType="1"/>
            </p:cNvSpPr>
            <p:nvPr/>
          </p:nvSpPr>
          <p:spPr bwMode="auto">
            <a:xfrm>
              <a:off x="7337083" y="4551363"/>
              <a:ext cx="49183" cy="9048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8" name="Line 102"/>
            <p:cNvSpPr>
              <a:spLocks noChangeShapeType="1"/>
            </p:cNvSpPr>
            <p:nvPr/>
          </p:nvSpPr>
          <p:spPr bwMode="auto">
            <a:xfrm flipH="1">
              <a:off x="7172083" y="4548188"/>
              <a:ext cx="46010" cy="9048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9" name="Line 103"/>
            <p:cNvSpPr>
              <a:spLocks noChangeShapeType="1"/>
            </p:cNvSpPr>
            <p:nvPr/>
          </p:nvSpPr>
          <p:spPr bwMode="auto">
            <a:xfrm>
              <a:off x="7222852" y="4733925"/>
              <a:ext cx="106299"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600" name="Line 104"/>
            <p:cNvSpPr>
              <a:spLocks noChangeShapeType="1"/>
            </p:cNvSpPr>
            <p:nvPr/>
          </p:nvSpPr>
          <p:spPr bwMode="auto">
            <a:xfrm flipH="1">
              <a:off x="7053093" y="4643438"/>
              <a:ext cx="76154"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324652" name="Text Box 121"/>
            <p:cNvSpPr txBox="1">
              <a:spLocks noChangeArrowheads="1"/>
            </p:cNvSpPr>
            <p:nvPr/>
          </p:nvSpPr>
          <p:spPr bwMode="auto">
            <a:xfrm>
              <a:off x="6772275" y="4529138"/>
              <a:ext cx="3575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HO</a:t>
              </a:r>
            </a:p>
          </p:txBody>
        </p:sp>
        <p:sp>
          <p:nvSpPr>
            <p:cNvPr id="324653" name="Text Box 122"/>
            <p:cNvSpPr txBox="1">
              <a:spLocks noChangeArrowheads="1"/>
            </p:cNvSpPr>
            <p:nvPr/>
          </p:nvSpPr>
          <p:spPr bwMode="auto">
            <a:xfrm>
              <a:off x="7946315" y="3868738"/>
              <a:ext cx="897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a:t>
              </a:r>
            </a:p>
          </p:txBody>
        </p:sp>
        <p:sp>
          <p:nvSpPr>
            <p:cNvPr id="324654" name="Text Box 123"/>
            <p:cNvSpPr txBox="1">
              <a:spLocks noChangeArrowheads="1"/>
            </p:cNvSpPr>
            <p:nvPr/>
          </p:nvSpPr>
          <p:spPr bwMode="auto">
            <a:xfrm>
              <a:off x="7959007" y="3494088"/>
              <a:ext cx="833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N</a:t>
              </a:r>
            </a:p>
          </p:txBody>
        </p:sp>
        <p:sp>
          <p:nvSpPr>
            <p:cNvPr id="324655" name="Text Box 124"/>
            <p:cNvSpPr txBox="1">
              <a:spLocks noChangeArrowheads="1"/>
            </p:cNvSpPr>
            <p:nvPr/>
          </p:nvSpPr>
          <p:spPr bwMode="auto">
            <a:xfrm>
              <a:off x="8041507" y="4643438"/>
              <a:ext cx="3575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OH</a:t>
              </a:r>
            </a:p>
          </p:txBody>
        </p:sp>
        <p:sp>
          <p:nvSpPr>
            <p:cNvPr id="324656" name="Text Box 125"/>
            <p:cNvSpPr txBox="1">
              <a:spLocks noChangeArrowheads="1"/>
            </p:cNvSpPr>
            <p:nvPr/>
          </p:nvSpPr>
          <p:spPr bwMode="auto">
            <a:xfrm>
              <a:off x="7597276" y="4383088"/>
              <a:ext cx="833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N</a:t>
              </a:r>
            </a:p>
          </p:txBody>
        </p:sp>
      </p:grpSp>
      <p:sp>
        <p:nvSpPr>
          <p:cNvPr id="130" name="AutoShape 52"/>
          <p:cNvSpPr>
            <a:spLocks noChangeArrowheads="1"/>
          </p:cNvSpPr>
          <p:nvPr/>
        </p:nvSpPr>
        <p:spPr bwMode="auto">
          <a:xfrm>
            <a:off x="398463" y="1702901"/>
            <a:ext cx="8339138" cy="735495"/>
          </a:xfrm>
          <a:prstGeom prst="rightArrow">
            <a:avLst>
              <a:gd name="adj1" fmla="val 60625"/>
              <a:gd name="adj2" fmla="val 87068"/>
            </a:avLst>
          </a:prstGeom>
          <a:solidFill>
            <a:schemeClr val="accent4"/>
          </a:solidFill>
          <a:ln>
            <a:noFill/>
          </a:ln>
          <a:effectLst>
            <a:outerShdw blurRad="127000" dist="88900" dir="3000000" algn="tl" rotWithShape="0">
              <a:schemeClr val="tx1">
                <a:alpha val="38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Gill Sans MT" pitchFamily="34" charset="0"/>
            </a:endParaRPr>
          </a:p>
        </p:txBody>
      </p:sp>
      <p:grpSp>
        <p:nvGrpSpPr>
          <p:cNvPr id="324619" name="Group 3"/>
          <p:cNvGrpSpPr>
            <a:grpSpLocks/>
          </p:cNvGrpSpPr>
          <p:nvPr/>
        </p:nvGrpSpPr>
        <p:grpSpPr bwMode="auto">
          <a:xfrm>
            <a:off x="437957" y="1901826"/>
            <a:ext cx="1484702" cy="1168521"/>
            <a:chOff x="438895" y="1901369"/>
            <a:chExt cx="1483337" cy="1169414"/>
          </a:xfrm>
        </p:grpSpPr>
        <p:sp>
          <p:nvSpPr>
            <p:cNvPr id="324628" name="Text Box 39"/>
            <p:cNvSpPr txBox="1">
              <a:spLocks noChangeArrowheads="1"/>
            </p:cNvSpPr>
            <p:nvPr/>
          </p:nvSpPr>
          <p:spPr bwMode="auto">
            <a:xfrm>
              <a:off x="438895" y="2423958"/>
              <a:ext cx="1483337" cy="6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algn="ctr" eaLnBrk="1" fontAlgn="base" hangingPunct="1">
                <a:spcBef>
                  <a:spcPct val="0"/>
                </a:spcBef>
                <a:spcAft>
                  <a:spcPct val="0"/>
                </a:spcAft>
              </a:pPr>
              <a:r>
                <a:rPr lang="en-US" sz="1600" b="0">
                  <a:solidFill>
                    <a:srgbClr val="000000"/>
                  </a:solidFill>
                  <a:latin typeface="Gill Sans MT" pitchFamily="34" charset="0"/>
                  <a:ea typeface="MS PGothic" pitchFamily="34" charset="-128"/>
                  <a:cs typeface="Arial" pitchFamily="34" charset="0"/>
                </a:rPr>
                <a:t>1st generation</a:t>
              </a:r>
            </a:p>
            <a:p>
              <a:pPr algn="ctr" eaLnBrk="1" fontAlgn="base" hangingPunct="1">
                <a:spcBef>
                  <a:spcPct val="0"/>
                </a:spcBef>
                <a:spcAft>
                  <a:spcPct val="0"/>
                </a:spcAft>
              </a:pPr>
              <a:r>
                <a:rPr lang="en-US" sz="2000" b="0">
                  <a:solidFill>
                    <a:srgbClr val="000000"/>
                  </a:solidFill>
                  <a:latin typeface="Gill Sans MT" pitchFamily="34" charset="0"/>
                  <a:ea typeface="MS PGothic" pitchFamily="34" charset="-128"/>
                  <a:cs typeface="Arial" pitchFamily="34" charset="0"/>
                </a:rPr>
                <a:t>Tamoxifen </a:t>
              </a:r>
            </a:p>
          </p:txBody>
        </p:sp>
        <p:sp>
          <p:nvSpPr>
            <p:cNvPr id="324629" name="Text Box 57"/>
            <p:cNvSpPr txBox="1">
              <a:spLocks noChangeArrowheads="1"/>
            </p:cNvSpPr>
            <p:nvPr/>
          </p:nvSpPr>
          <p:spPr bwMode="auto">
            <a:xfrm>
              <a:off x="860829" y="1901369"/>
              <a:ext cx="639331" cy="3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1600">
                  <a:solidFill>
                    <a:srgbClr val="FFFFFF"/>
                  </a:solidFill>
                  <a:latin typeface="Gill Sans MT" pitchFamily="34" charset="0"/>
                  <a:ea typeface="MS PGothic" pitchFamily="34" charset="-128"/>
                  <a:cs typeface="Arial" pitchFamily="34" charset="0"/>
                </a:rPr>
                <a:t>1971</a:t>
              </a:r>
            </a:p>
          </p:txBody>
        </p:sp>
      </p:grpSp>
      <p:grpSp>
        <p:nvGrpSpPr>
          <p:cNvPr id="324620" name="Group 7"/>
          <p:cNvGrpSpPr>
            <a:grpSpLocks/>
          </p:cNvGrpSpPr>
          <p:nvPr/>
        </p:nvGrpSpPr>
        <p:grpSpPr bwMode="auto">
          <a:xfrm>
            <a:off x="4575298" y="1901825"/>
            <a:ext cx="3585918" cy="1168521"/>
            <a:chOff x="4450531" y="1901369"/>
            <a:chExt cx="3583150" cy="1169414"/>
          </a:xfrm>
        </p:grpSpPr>
        <p:sp>
          <p:nvSpPr>
            <p:cNvPr id="324626" name="Text Box 42"/>
            <p:cNvSpPr txBox="1">
              <a:spLocks noChangeArrowheads="1"/>
            </p:cNvSpPr>
            <p:nvPr/>
          </p:nvSpPr>
          <p:spPr bwMode="auto">
            <a:xfrm>
              <a:off x="4450531" y="2423958"/>
              <a:ext cx="3583150" cy="6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algn="ctr" eaLnBrk="1" fontAlgn="base" hangingPunct="1">
                <a:spcBef>
                  <a:spcPct val="0"/>
                </a:spcBef>
                <a:spcAft>
                  <a:spcPct val="0"/>
                </a:spcAft>
              </a:pPr>
              <a:r>
                <a:rPr lang="en-US" sz="1600" b="0">
                  <a:solidFill>
                    <a:srgbClr val="000000"/>
                  </a:solidFill>
                  <a:latin typeface="Gill Sans MT" pitchFamily="34" charset="0"/>
                  <a:ea typeface="MS PGothic" pitchFamily="34" charset="-128"/>
                  <a:cs typeface="Arial" pitchFamily="34" charset="0"/>
                </a:rPr>
                <a:t>3rd generation</a:t>
              </a:r>
            </a:p>
            <a:p>
              <a:pPr algn="ctr" eaLnBrk="1" fontAlgn="base" hangingPunct="1">
                <a:spcBef>
                  <a:spcPct val="0"/>
                </a:spcBef>
                <a:spcAft>
                  <a:spcPct val="0"/>
                </a:spcAft>
              </a:pPr>
              <a:r>
                <a:rPr lang="en-US" sz="2000" b="0">
                  <a:solidFill>
                    <a:srgbClr val="000000"/>
                  </a:solidFill>
                  <a:latin typeface="Gill Sans MT" pitchFamily="34" charset="0"/>
                  <a:ea typeface="MS PGothic" pitchFamily="34" charset="-128"/>
                  <a:cs typeface="Arial" pitchFamily="34" charset="0"/>
                </a:rPr>
                <a:t>Lasofoxifene</a:t>
              </a:r>
              <a:r>
                <a:rPr lang="en-US" sz="1600" b="0">
                  <a:solidFill>
                    <a:srgbClr val="000000"/>
                  </a:solidFill>
                  <a:latin typeface="Gill Sans MT" pitchFamily="34" charset="0"/>
                  <a:ea typeface="MS PGothic" pitchFamily="34" charset="-128"/>
                  <a:cs typeface="Arial" pitchFamily="34" charset="0"/>
                </a:rPr>
                <a:t>          </a:t>
              </a:r>
              <a:r>
                <a:rPr lang="en-US" sz="2000" b="0">
                  <a:solidFill>
                    <a:srgbClr val="000000"/>
                  </a:solidFill>
                  <a:latin typeface="Gill Sans MT" pitchFamily="34" charset="0"/>
                  <a:ea typeface="MS PGothic" pitchFamily="34" charset="-128"/>
                  <a:cs typeface="Arial" pitchFamily="34" charset="0"/>
                </a:rPr>
                <a:t>Bazedoxifene</a:t>
              </a:r>
            </a:p>
          </p:txBody>
        </p:sp>
        <p:sp>
          <p:nvSpPr>
            <p:cNvPr id="324627" name="Text Box 58"/>
            <p:cNvSpPr txBox="1">
              <a:spLocks noChangeArrowheads="1"/>
            </p:cNvSpPr>
            <p:nvPr/>
          </p:nvSpPr>
          <p:spPr bwMode="auto">
            <a:xfrm>
              <a:off x="5922348" y="1901369"/>
              <a:ext cx="639425" cy="3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1600">
                  <a:solidFill>
                    <a:srgbClr val="FFFFFF"/>
                  </a:solidFill>
                  <a:latin typeface="Gill Sans MT" pitchFamily="34" charset="0"/>
                  <a:ea typeface="MS PGothic" pitchFamily="34" charset="-128"/>
                  <a:cs typeface="Arial" pitchFamily="34" charset="0"/>
                </a:rPr>
                <a:t>2009</a:t>
              </a:r>
            </a:p>
          </p:txBody>
        </p:sp>
      </p:grpSp>
      <p:grpSp>
        <p:nvGrpSpPr>
          <p:cNvPr id="324621" name="Group 6"/>
          <p:cNvGrpSpPr>
            <a:grpSpLocks/>
          </p:cNvGrpSpPr>
          <p:nvPr/>
        </p:nvGrpSpPr>
        <p:grpSpPr bwMode="auto">
          <a:xfrm>
            <a:off x="2718075" y="1901826"/>
            <a:ext cx="1552028" cy="1168521"/>
            <a:chOff x="2718898" y="1901369"/>
            <a:chExt cx="1551896" cy="1169414"/>
          </a:xfrm>
        </p:grpSpPr>
        <p:sp>
          <p:nvSpPr>
            <p:cNvPr id="324624" name="Text Box 41"/>
            <p:cNvSpPr txBox="1">
              <a:spLocks noChangeArrowheads="1"/>
            </p:cNvSpPr>
            <p:nvPr/>
          </p:nvSpPr>
          <p:spPr bwMode="auto">
            <a:xfrm>
              <a:off x="2718898" y="2423958"/>
              <a:ext cx="1551896" cy="6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algn="ctr" eaLnBrk="1" fontAlgn="base" hangingPunct="1">
                <a:spcBef>
                  <a:spcPct val="0"/>
                </a:spcBef>
                <a:spcAft>
                  <a:spcPct val="0"/>
                </a:spcAft>
              </a:pPr>
              <a:r>
                <a:rPr lang="en-US" sz="1600" b="0">
                  <a:solidFill>
                    <a:srgbClr val="000000"/>
                  </a:solidFill>
                  <a:latin typeface="Gill Sans MT" pitchFamily="34" charset="0"/>
                  <a:ea typeface="MS PGothic" pitchFamily="34" charset="-128"/>
                  <a:cs typeface="Arial" pitchFamily="34" charset="0"/>
                </a:rPr>
                <a:t>2nd generation</a:t>
              </a:r>
            </a:p>
            <a:p>
              <a:pPr algn="ctr" eaLnBrk="1" fontAlgn="base" hangingPunct="1">
                <a:spcBef>
                  <a:spcPct val="0"/>
                </a:spcBef>
                <a:spcAft>
                  <a:spcPct val="0"/>
                </a:spcAft>
              </a:pPr>
              <a:r>
                <a:rPr lang="en-US" sz="2000" b="0">
                  <a:solidFill>
                    <a:srgbClr val="000000"/>
                  </a:solidFill>
                  <a:latin typeface="Gill Sans MT" pitchFamily="34" charset="0"/>
                  <a:ea typeface="MS PGothic" pitchFamily="34" charset="-128"/>
                  <a:cs typeface="Arial" pitchFamily="34" charset="0"/>
                </a:rPr>
                <a:t>Raloxifene </a:t>
              </a:r>
            </a:p>
          </p:txBody>
        </p:sp>
        <p:sp>
          <p:nvSpPr>
            <p:cNvPr id="324625" name="Text Box 60"/>
            <p:cNvSpPr txBox="1">
              <a:spLocks noChangeArrowheads="1"/>
            </p:cNvSpPr>
            <p:nvPr/>
          </p:nvSpPr>
          <p:spPr bwMode="auto">
            <a:xfrm>
              <a:off x="3174186" y="1901369"/>
              <a:ext cx="639865" cy="3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1600">
                  <a:solidFill>
                    <a:srgbClr val="FFFFFF"/>
                  </a:solidFill>
                  <a:latin typeface="Gill Sans MT" pitchFamily="34" charset="0"/>
                  <a:ea typeface="MS PGothic" pitchFamily="34" charset="-128"/>
                  <a:cs typeface="Arial" pitchFamily="34" charset="0"/>
                </a:rPr>
                <a:t>1997</a:t>
              </a:r>
            </a:p>
          </p:txBody>
        </p:sp>
      </p:grpSp>
      <p:sp>
        <p:nvSpPr>
          <p:cNvPr id="324623" name="Text Box 4"/>
          <p:cNvSpPr txBox="1">
            <a:spLocks noChangeArrowheads="1"/>
          </p:cNvSpPr>
          <p:nvPr/>
        </p:nvSpPr>
        <p:spPr bwMode="auto">
          <a:xfrm>
            <a:off x="290513" y="6419791"/>
            <a:ext cx="7993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228600" indent="-228600"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fontAlgn="base">
              <a:spcBef>
                <a:spcPct val="0"/>
              </a:spcBef>
              <a:spcAft>
                <a:spcPct val="0"/>
              </a:spcAft>
              <a:buFontTx/>
              <a:buAutoNum type="arabicPeriod"/>
            </a:pPr>
            <a:r>
              <a:rPr lang="en-US" sz="1000" b="0" err="1">
                <a:solidFill>
                  <a:srgbClr val="000000"/>
                </a:solidFill>
                <a:latin typeface="Arial" pitchFamily="34" charset="0"/>
                <a:cs typeface="Arial" pitchFamily="34" charset="0"/>
              </a:rPr>
              <a:t>Komm</a:t>
            </a:r>
            <a:r>
              <a:rPr lang="en-US" sz="1000" b="0">
                <a:solidFill>
                  <a:srgbClr val="000000"/>
                </a:solidFill>
                <a:latin typeface="Arial" pitchFamily="34" charset="0"/>
                <a:cs typeface="Arial" pitchFamily="34" charset="0"/>
              </a:rPr>
              <a:t> BS, et al. </a:t>
            </a:r>
            <a:r>
              <a:rPr lang="en-US" sz="1000" b="0" i="1">
                <a:solidFill>
                  <a:srgbClr val="000000"/>
                </a:solidFill>
                <a:latin typeface="Arial" pitchFamily="34" charset="0"/>
                <a:cs typeface="Arial" pitchFamily="34" charset="0"/>
              </a:rPr>
              <a:t>Ann N Y </a:t>
            </a:r>
            <a:r>
              <a:rPr lang="en-US" sz="1000" b="0" i="1" err="1">
                <a:solidFill>
                  <a:srgbClr val="000000"/>
                </a:solidFill>
                <a:latin typeface="Arial" pitchFamily="34" charset="0"/>
                <a:cs typeface="Arial" pitchFamily="34" charset="0"/>
              </a:rPr>
              <a:t>Acad</a:t>
            </a:r>
            <a:r>
              <a:rPr lang="en-US" sz="1000" b="0" i="1">
                <a:solidFill>
                  <a:srgbClr val="000000"/>
                </a:solidFill>
                <a:latin typeface="Arial" pitchFamily="34" charset="0"/>
                <a:cs typeface="Arial" pitchFamily="34" charset="0"/>
              </a:rPr>
              <a:t> Sci</a:t>
            </a:r>
            <a:r>
              <a:rPr lang="en-US" sz="1000" b="0">
                <a:solidFill>
                  <a:srgbClr val="000000"/>
                </a:solidFill>
                <a:latin typeface="Arial" pitchFamily="34" charset="0"/>
                <a:cs typeface="Arial" pitchFamily="34" charset="0"/>
              </a:rPr>
              <a:t>. 2001;949:317-326. </a:t>
            </a:r>
          </a:p>
          <a:p>
            <a:pPr fontAlgn="base">
              <a:spcBef>
                <a:spcPct val="0"/>
              </a:spcBef>
              <a:spcAft>
                <a:spcPct val="0"/>
              </a:spcAft>
              <a:buFontTx/>
              <a:buAutoNum type="arabicPeriod"/>
            </a:pPr>
            <a:r>
              <a:rPr lang="en-US" sz="1000" b="0">
                <a:solidFill>
                  <a:srgbClr val="000000"/>
                </a:solidFill>
                <a:latin typeface="Arial" pitchFamily="34" charset="0"/>
                <a:cs typeface="Arial" pitchFamily="34" charset="0"/>
              </a:rPr>
              <a:t>Hall JM, McDonnell DP. </a:t>
            </a:r>
            <a:r>
              <a:rPr lang="en-US" sz="1000" b="0" i="1">
                <a:solidFill>
                  <a:srgbClr val="000000"/>
                </a:solidFill>
                <a:latin typeface="Arial" pitchFamily="34" charset="0"/>
                <a:cs typeface="Arial" pitchFamily="34" charset="0"/>
              </a:rPr>
              <a:t>Menopausal Med</a:t>
            </a:r>
            <a:r>
              <a:rPr lang="en-US" sz="1000" b="0">
                <a:solidFill>
                  <a:srgbClr val="000000"/>
                </a:solidFill>
                <a:latin typeface="Arial" pitchFamily="34" charset="0"/>
                <a:cs typeface="Arial" pitchFamily="34" charset="0"/>
              </a:rPr>
              <a:t>. 2008;16:S1,S3-S6.</a:t>
            </a:r>
          </a:p>
        </p:txBody>
      </p:sp>
      <p:sp>
        <p:nvSpPr>
          <p:cNvPr id="2" name="Rectangle 1"/>
          <p:cNvSpPr/>
          <p:nvPr/>
        </p:nvSpPr>
        <p:spPr>
          <a:xfrm>
            <a:off x="394215" y="2444988"/>
            <a:ext cx="1947514" cy="28771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35815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333500" y="0"/>
            <a:ext cx="6477000" cy="6477000"/>
          </a:xfrm>
          <a:prstGeom prst="rect">
            <a:avLst/>
          </a:prstGeom>
        </p:spPr>
      </p:pic>
    </p:spTree>
    <p:extLst>
      <p:ext uri="{BB962C8B-B14F-4D97-AF65-F5344CB8AC3E}">
        <p14:creationId xmlns:p14="http://schemas.microsoft.com/office/powerpoint/2010/main" val="3093754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a:xfrm>
            <a:off x="398464" y="2079625"/>
            <a:ext cx="8339137" cy="852488"/>
          </a:xfrm>
          <a:prstGeom prst="rect">
            <a:avLst/>
          </a:prstGeom>
          <a:gradFill flip="none" rotWithShape="1">
            <a:gsLst>
              <a:gs pos="0">
                <a:schemeClr val="accent4">
                  <a:lumMod val="60000"/>
                  <a:lumOff val="40000"/>
                </a:schemeClr>
              </a:gs>
              <a:gs pos="100000">
                <a:schemeClr val="accent5">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b="1">
              <a:solidFill>
                <a:srgbClr val="000000"/>
              </a:solidFill>
              <a:latin typeface="Gill Sans MT" pitchFamily="34" charset="0"/>
            </a:endParaRPr>
          </a:p>
        </p:txBody>
      </p:sp>
      <p:sp>
        <p:nvSpPr>
          <p:cNvPr id="324611" name="Rectangle 2"/>
          <p:cNvSpPr>
            <a:spLocks noGrp="1" noChangeArrowheads="1"/>
          </p:cNvSpPr>
          <p:nvPr>
            <p:ph type="title"/>
          </p:nvPr>
        </p:nvSpPr>
        <p:spPr/>
        <p:txBody>
          <a:bodyPr>
            <a:normAutofit fontScale="90000"/>
          </a:bodyPr>
          <a:lstStyle/>
          <a:p>
            <a:r>
              <a:rPr lang="en-US"/>
              <a:t>Evolution of SERM Development</a:t>
            </a:r>
            <a:r>
              <a:rPr lang="en-US" baseline="30000"/>
              <a:t>1,2</a:t>
            </a:r>
          </a:p>
        </p:txBody>
      </p:sp>
      <p:grpSp>
        <p:nvGrpSpPr>
          <p:cNvPr id="324612" name="Group 1"/>
          <p:cNvGrpSpPr>
            <a:grpSpLocks noChangeAspect="1"/>
          </p:cNvGrpSpPr>
          <p:nvPr/>
        </p:nvGrpSpPr>
        <p:grpSpPr bwMode="auto">
          <a:xfrm rot="5400000">
            <a:off x="453097" y="3514066"/>
            <a:ext cx="1441451" cy="877621"/>
            <a:chOff x="451980" y="3466233"/>
            <a:chExt cx="1441907" cy="877162"/>
          </a:xfrm>
        </p:grpSpPr>
        <p:sp>
          <p:nvSpPr>
            <p:cNvPr id="324708" name="Hexagon 21"/>
            <p:cNvSpPr>
              <a:spLocks noChangeArrowheads="1"/>
            </p:cNvSpPr>
            <p:nvPr/>
          </p:nvSpPr>
          <p:spPr bwMode="auto">
            <a:xfrm rot="-2718800">
              <a:off x="1624012" y="3711574"/>
              <a:ext cx="287337" cy="252413"/>
            </a:xfrm>
            <a:prstGeom prst="hexagon">
              <a:avLst>
                <a:gd name="adj" fmla="val 25018"/>
                <a:gd name="vf" fmla="val 11547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p>
              <a:pPr algn="ctr" fontAlgn="base">
                <a:spcBef>
                  <a:spcPct val="0"/>
                </a:spcBef>
                <a:spcAft>
                  <a:spcPct val="0"/>
                </a:spcAft>
              </a:pPr>
              <a:endParaRPr lang="fr-FR" sz="800" b="1">
                <a:solidFill>
                  <a:srgbClr val="000000"/>
                </a:solidFill>
                <a:latin typeface="Arial" pitchFamily="34" charset="0"/>
                <a:cs typeface="Arial" pitchFamily="34" charset="0"/>
              </a:endParaRPr>
            </a:p>
          </p:txBody>
        </p:sp>
        <p:sp>
          <p:nvSpPr>
            <p:cNvPr id="23" name="Hexagon 22"/>
            <p:cNvSpPr/>
            <p:nvPr/>
          </p:nvSpPr>
          <p:spPr>
            <a:xfrm rot="20553484">
              <a:off x="1034778" y="3724593"/>
              <a:ext cx="285840" cy="252281"/>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24" name="Hexagon 23"/>
            <p:cNvSpPr/>
            <p:nvPr/>
          </p:nvSpPr>
          <p:spPr>
            <a:xfrm rot="19804191">
              <a:off x="974435" y="4091115"/>
              <a:ext cx="312836" cy="252280"/>
            </a:xfrm>
            <a:prstGeom prst="hexagon">
              <a:avLst>
                <a:gd name="adj" fmla="val 31074"/>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4711" name="Freeform 46"/>
            <p:cNvSpPr>
              <a:spLocks/>
            </p:cNvSpPr>
            <p:nvPr/>
          </p:nvSpPr>
          <p:spPr bwMode="auto">
            <a:xfrm>
              <a:off x="614362" y="3555999"/>
              <a:ext cx="290512" cy="119063"/>
            </a:xfrm>
            <a:custGeom>
              <a:avLst/>
              <a:gdLst>
                <a:gd name="T0" fmla="*/ 0 w 183"/>
                <a:gd name="T1" fmla="*/ 2147483647 h 75"/>
                <a:gd name="T2" fmla="*/ 2147483647 w 183"/>
                <a:gd name="T3" fmla="*/ 0 h 75"/>
                <a:gd name="T4" fmla="*/ 2147483647 w 183"/>
                <a:gd name="T5" fmla="*/ 2147483647 h 75"/>
                <a:gd name="T6" fmla="*/ 2147483647 w 183"/>
                <a:gd name="T7" fmla="*/ 2147483647 h 75"/>
                <a:gd name="T8" fmla="*/ 0 60000 65536"/>
                <a:gd name="T9" fmla="*/ 0 60000 65536"/>
                <a:gd name="T10" fmla="*/ 0 60000 65536"/>
                <a:gd name="T11" fmla="*/ 0 60000 65536"/>
                <a:gd name="T12" fmla="*/ 0 w 183"/>
                <a:gd name="T13" fmla="*/ 0 h 75"/>
                <a:gd name="T14" fmla="*/ 183 w 183"/>
                <a:gd name="T15" fmla="*/ 75 h 75"/>
              </a:gdLst>
              <a:ahLst/>
              <a:cxnLst>
                <a:cxn ang="T8">
                  <a:pos x="T0" y="T1"/>
                </a:cxn>
                <a:cxn ang="T9">
                  <a:pos x="T2" y="T3"/>
                </a:cxn>
                <a:cxn ang="T10">
                  <a:pos x="T4" y="T5"/>
                </a:cxn>
                <a:cxn ang="T11">
                  <a:pos x="T6" y="T7"/>
                </a:cxn>
              </a:cxnLst>
              <a:rect l="T12" t="T13" r="T14" b="T15"/>
              <a:pathLst>
                <a:path w="183" h="75">
                  <a:moveTo>
                    <a:pt x="0" y="25"/>
                  </a:moveTo>
                  <a:lnTo>
                    <a:pt x="59" y="0"/>
                  </a:lnTo>
                  <a:lnTo>
                    <a:pt x="126" y="75"/>
                  </a:lnTo>
                  <a:lnTo>
                    <a:pt x="183" y="5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50000"/>
                </a:spcBef>
                <a:spcAft>
                  <a:spcPct val="0"/>
                </a:spcAft>
              </a:pPr>
              <a:endParaRPr lang="fr-BE" b="1">
                <a:solidFill>
                  <a:srgbClr val="000000"/>
                </a:solidFill>
                <a:latin typeface="Arial Narrow" pitchFamily="34" charset="0"/>
              </a:endParaRPr>
            </a:p>
          </p:txBody>
        </p:sp>
        <p:sp>
          <p:nvSpPr>
            <p:cNvPr id="324712" name="Freeform 47"/>
            <p:cNvSpPr>
              <a:spLocks/>
            </p:cNvSpPr>
            <p:nvPr/>
          </p:nvSpPr>
          <p:spPr bwMode="auto">
            <a:xfrm>
              <a:off x="1546224" y="3948112"/>
              <a:ext cx="215900" cy="238125"/>
            </a:xfrm>
            <a:custGeom>
              <a:avLst/>
              <a:gdLst>
                <a:gd name="T0" fmla="*/ 2147483647 w 136"/>
                <a:gd name="T1" fmla="*/ 0 h 150"/>
                <a:gd name="T2" fmla="*/ 0 w 136"/>
                <a:gd name="T3" fmla="*/ 2147483647 h 150"/>
                <a:gd name="T4" fmla="*/ 2147483647 w 136"/>
                <a:gd name="T5" fmla="*/ 2147483647 h 150"/>
                <a:gd name="T6" fmla="*/ 2147483647 w 136"/>
                <a:gd name="T7" fmla="*/ 2147483647 h 150"/>
                <a:gd name="T8" fmla="*/ 0 60000 65536"/>
                <a:gd name="T9" fmla="*/ 0 60000 65536"/>
                <a:gd name="T10" fmla="*/ 0 60000 65536"/>
                <a:gd name="T11" fmla="*/ 0 60000 65536"/>
                <a:gd name="T12" fmla="*/ 0 w 136"/>
                <a:gd name="T13" fmla="*/ 0 h 150"/>
                <a:gd name="T14" fmla="*/ 136 w 136"/>
                <a:gd name="T15" fmla="*/ 150 h 150"/>
              </a:gdLst>
              <a:ahLst/>
              <a:cxnLst>
                <a:cxn ang="T8">
                  <a:pos x="T0" y="T1"/>
                </a:cxn>
                <a:cxn ang="T9">
                  <a:pos x="T2" y="T3"/>
                </a:cxn>
                <a:cxn ang="T10">
                  <a:pos x="T4" y="T5"/>
                </a:cxn>
                <a:cxn ang="T11">
                  <a:pos x="T6" y="T7"/>
                </a:cxn>
              </a:cxnLst>
              <a:rect l="T12" t="T13" r="T14" b="T15"/>
              <a:pathLst>
                <a:path w="136" h="150">
                  <a:moveTo>
                    <a:pt x="72" y="0"/>
                  </a:moveTo>
                  <a:lnTo>
                    <a:pt x="0" y="66"/>
                  </a:lnTo>
                  <a:lnTo>
                    <a:pt x="46" y="150"/>
                  </a:lnTo>
                  <a:lnTo>
                    <a:pt x="136" y="15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50000"/>
                </a:spcBef>
                <a:spcAft>
                  <a:spcPct val="0"/>
                </a:spcAft>
              </a:pPr>
              <a:endParaRPr lang="fr-BE" b="1">
                <a:solidFill>
                  <a:srgbClr val="000000"/>
                </a:solidFill>
                <a:latin typeface="Arial Narrow" pitchFamily="34" charset="0"/>
              </a:endParaRPr>
            </a:p>
          </p:txBody>
        </p:sp>
        <p:sp>
          <p:nvSpPr>
            <p:cNvPr id="324713" name="Freeform 48"/>
            <p:cNvSpPr>
              <a:spLocks/>
            </p:cNvSpPr>
            <p:nvPr/>
          </p:nvSpPr>
          <p:spPr bwMode="auto">
            <a:xfrm>
              <a:off x="1265237" y="3943349"/>
              <a:ext cx="125412" cy="185738"/>
            </a:xfrm>
            <a:custGeom>
              <a:avLst/>
              <a:gdLst>
                <a:gd name="T0" fmla="*/ 0 w 79"/>
                <a:gd name="T1" fmla="*/ 2147483647 h 117"/>
                <a:gd name="T2" fmla="*/ 2147483647 w 79"/>
                <a:gd name="T3" fmla="*/ 2147483647 h 117"/>
                <a:gd name="T4" fmla="*/ 2147483647 w 79"/>
                <a:gd name="T5" fmla="*/ 0 h 117"/>
                <a:gd name="T6" fmla="*/ 0 60000 65536"/>
                <a:gd name="T7" fmla="*/ 0 60000 65536"/>
                <a:gd name="T8" fmla="*/ 0 60000 65536"/>
                <a:gd name="T9" fmla="*/ 0 w 79"/>
                <a:gd name="T10" fmla="*/ 0 h 117"/>
                <a:gd name="T11" fmla="*/ 79 w 79"/>
                <a:gd name="T12" fmla="*/ 117 h 117"/>
              </a:gdLst>
              <a:ahLst/>
              <a:cxnLst>
                <a:cxn ang="T6">
                  <a:pos x="T0" y="T1"/>
                </a:cxn>
                <a:cxn ang="T7">
                  <a:pos x="T2" y="T3"/>
                </a:cxn>
                <a:cxn ang="T8">
                  <a:pos x="T4" y="T5"/>
                </a:cxn>
              </a:cxnLst>
              <a:rect l="T9" t="T10" r="T11" b="T12"/>
              <a:pathLst>
                <a:path w="79" h="117">
                  <a:moveTo>
                    <a:pt x="0" y="117"/>
                  </a:moveTo>
                  <a:lnTo>
                    <a:pt x="79" y="77"/>
                  </a:lnTo>
                  <a:lnTo>
                    <a:pt x="16"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50000"/>
                </a:spcBef>
                <a:spcAft>
                  <a:spcPct val="0"/>
                </a:spcAft>
              </a:pPr>
              <a:endParaRPr lang="fr-BE" b="1">
                <a:solidFill>
                  <a:srgbClr val="000000"/>
                </a:solidFill>
                <a:latin typeface="Arial Narrow" pitchFamily="34" charset="0"/>
              </a:endParaRPr>
            </a:p>
          </p:txBody>
        </p:sp>
        <p:sp>
          <p:nvSpPr>
            <p:cNvPr id="704545" name="Line 49"/>
            <p:cNvSpPr>
              <a:spLocks noChangeShapeType="1"/>
            </p:cNvSpPr>
            <p:nvPr/>
          </p:nvSpPr>
          <p:spPr bwMode="auto">
            <a:xfrm>
              <a:off x="1382551" y="4037168"/>
              <a:ext cx="171504"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46" name="Line 50"/>
            <p:cNvSpPr>
              <a:spLocks noChangeShapeType="1"/>
            </p:cNvSpPr>
            <p:nvPr/>
          </p:nvSpPr>
          <p:spPr bwMode="auto">
            <a:xfrm>
              <a:off x="1379375" y="4084768"/>
              <a:ext cx="181032"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47" name="Line 51"/>
            <p:cNvSpPr>
              <a:spLocks noChangeShapeType="1"/>
            </p:cNvSpPr>
            <p:nvPr/>
          </p:nvSpPr>
          <p:spPr bwMode="auto">
            <a:xfrm flipH="1">
              <a:off x="1660451" y="3727766"/>
              <a:ext cx="69872" cy="6664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48" name="Line 52"/>
            <p:cNvSpPr>
              <a:spLocks noChangeShapeType="1"/>
            </p:cNvSpPr>
            <p:nvPr/>
          </p:nvSpPr>
          <p:spPr bwMode="auto">
            <a:xfrm>
              <a:off x="1682683" y="3919754"/>
              <a:ext cx="114336" cy="4125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49" name="Line 53"/>
            <p:cNvSpPr>
              <a:spLocks noChangeShapeType="1"/>
            </p:cNvSpPr>
            <p:nvPr/>
          </p:nvSpPr>
          <p:spPr bwMode="auto">
            <a:xfrm>
              <a:off x="1851012" y="3778540"/>
              <a:ext cx="28584" cy="9996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0" name="Line 54"/>
            <p:cNvSpPr>
              <a:spLocks noChangeShapeType="1"/>
            </p:cNvSpPr>
            <p:nvPr/>
          </p:nvSpPr>
          <p:spPr bwMode="auto">
            <a:xfrm flipH="1">
              <a:off x="1268215" y="3816620"/>
              <a:ext cx="14293" cy="10313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1" name="Line 55"/>
            <p:cNvSpPr>
              <a:spLocks noChangeShapeType="1"/>
            </p:cNvSpPr>
            <p:nvPr/>
          </p:nvSpPr>
          <p:spPr bwMode="auto">
            <a:xfrm flipH="1">
              <a:off x="1101475" y="3719834"/>
              <a:ext cx="96868" cy="3808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2" name="Line 56"/>
            <p:cNvSpPr>
              <a:spLocks noChangeShapeType="1"/>
            </p:cNvSpPr>
            <p:nvPr/>
          </p:nvSpPr>
          <p:spPr bwMode="auto">
            <a:xfrm>
              <a:off x="1069714" y="3867393"/>
              <a:ext cx="76224" cy="8568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3" name="Line 57"/>
            <p:cNvSpPr>
              <a:spLocks noChangeShapeType="1"/>
            </p:cNvSpPr>
            <p:nvPr/>
          </p:nvSpPr>
          <p:spPr bwMode="auto">
            <a:xfrm>
              <a:off x="1010959" y="3680167"/>
              <a:ext cx="53992" cy="6346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4" name="Line 58"/>
            <p:cNvSpPr>
              <a:spLocks noChangeShapeType="1"/>
            </p:cNvSpPr>
            <p:nvPr/>
          </p:nvSpPr>
          <p:spPr bwMode="auto">
            <a:xfrm>
              <a:off x="456746" y="3499286"/>
              <a:ext cx="63520" cy="6346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5" name="Line 59"/>
            <p:cNvSpPr>
              <a:spLocks noChangeShapeType="1"/>
            </p:cNvSpPr>
            <p:nvPr/>
          </p:nvSpPr>
          <p:spPr bwMode="auto">
            <a:xfrm flipH="1">
              <a:off x="525030" y="3657953"/>
              <a:ext cx="23821" cy="8885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6" name="Line 60"/>
            <p:cNvSpPr>
              <a:spLocks noChangeShapeType="1"/>
            </p:cNvSpPr>
            <p:nvPr/>
          </p:nvSpPr>
          <p:spPr bwMode="auto">
            <a:xfrm>
              <a:off x="1022075" y="4159341"/>
              <a:ext cx="0" cy="10948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7" name="Line 61"/>
            <p:cNvSpPr>
              <a:spLocks noChangeShapeType="1"/>
            </p:cNvSpPr>
            <p:nvPr/>
          </p:nvSpPr>
          <p:spPr bwMode="auto">
            <a:xfrm>
              <a:off x="1145939" y="4105394"/>
              <a:ext cx="85752" cy="4760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58" name="Line 62"/>
            <p:cNvSpPr>
              <a:spLocks noChangeShapeType="1"/>
            </p:cNvSpPr>
            <p:nvPr/>
          </p:nvSpPr>
          <p:spPr bwMode="auto">
            <a:xfrm flipV="1">
              <a:off x="1136411" y="4260888"/>
              <a:ext cx="85752" cy="4442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324728" name="Text Box 110"/>
            <p:cNvSpPr txBox="1">
              <a:spLocks noChangeArrowheads="1"/>
            </p:cNvSpPr>
            <p:nvPr/>
          </p:nvSpPr>
          <p:spPr bwMode="auto">
            <a:xfrm rot="16200000">
              <a:off x="433492" y="3484721"/>
              <a:ext cx="267882" cy="23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N</a:t>
              </a:r>
            </a:p>
          </p:txBody>
        </p:sp>
        <p:sp>
          <p:nvSpPr>
            <p:cNvPr id="324729" name="Text Box 111"/>
            <p:cNvSpPr txBox="1">
              <a:spLocks noChangeArrowheads="1"/>
            </p:cNvSpPr>
            <p:nvPr/>
          </p:nvSpPr>
          <p:spPr bwMode="auto">
            <a:xfrm rot="16200000">
              <a:off x="826853" y="3536050"/>
              <a:ext cx="274290" cy="23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a:t>
              </a:r>
            </a:p>
          </p:txBody>
        </p:sp>
      </p:grpSp>
      <p:grpSp>
        <p:nvGrpSpPr>
          <p:cNvPr id="324613" name="Group 2"/>
          <p:cNvGrpSpPr>
            <a:grpSpLocks noChangeAspect="1"/>
          </p:cNvGrpSpPr>
          <p:nvPr/>
        </p:nvGrpSpPr>
        <p:grpSpPr bwMode="auto">
          <a:xfrm rot="5400000">
            <a:off x="2546520" y="3771736"/>
            <a:ext cx="1893887" cy="811543"/>
            <a:chOff x="2871765" y="3659269"/>
            <a:chExt cx="1893909" cy="811753"/>
          </a:xfrm>
        </p:grpSpPr>
        <p:sp>
          <p:nvSpPr>
            <p:cNvPr id="25" name="Hexagon 24"/>
            <p:cNvSpPr/>
            <p:nvPr/>
          </p:nvSpPr>
          <p:spPr>
            <a:xfrm rot="19978524">
              <a:off x="3151168" y="4029583"/>
              <a:ext cx="287340" cy="252478"/>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26" name="Hexagon 25"/>
            <p:cNvSpPr/>
            <p:nvPr/>
          </p:nvSpPr>
          <p:spPr>
            <a:xfrm rot="20529019">
              <a:off x="3741726" y="3691359"/>
              <a:ext cx="287340" cy="252477"/>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27" name="Hexagon 26"/>
            <p:cNvSpPr/>
            <p:nvPr/>
          </p:nvSpPr>
          <p:spPr>
            <a:xfrm>
              <a:off x="3792525" y="4029583"/>
              <a:ext cx="285753" cy="252478"/>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28" name="Hexagon 27"/>
            <p:cNvSpPr/>
            <p:nvPr/>
          </p:nvSpPr>
          <p:spPr>
            <a:xfrm rot="20672379">
              <a:off x="4478334" y="3864440"/>
              <a:ext cx="287340" cy="252478"/>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4" name="Regular Pentagon 33"/>
            <p:cNvSpPr/>
            <p:nvPr/>
          </p:nvSpPr>
          <p:spPr>
            <a:xfrm rot="900000">
              <a:off x="3405172" y="4027996"/>
              <a:ext cx="231778" cy="227071"/>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4684" name="Freeform 35"/>
            <p:cNvSpPr>
              <a:spLocks/>
            </p:cNvSpPr>
            <p:nvPr/>
          </p:nvSpPr>
          <p:spPr bwMode="auto">
            <a:xfrm>
              <a:off x="3560762" y="3848097"/>
              <a:ext cx="184150" cy="169863"/>
            </a:xfrm>
            <a:custGeom>
              <a:avLst/>
              <a:gdLst>
                <a:gd name="T0" fmla="*/ 0 w 185737"/>
                <a:gd name="T1" fmla="*/ 201071 h 169069"/>
                <a:gd name="T2" fmla="*/ 41603 w 185737"/>
                <a:gd name="T3" fmla="*/ 42482 h 169069"/>
                <a:gd name="T4" fmla="*/ 135212 w 185737"/>
                <a:gd name="T5" fmla="*/ 0 h 169069"/>
                <a:gd name="T6" fmla="*/ 0 60000 65536"/>
                <a:gd name="T7" fmla="*/ 0 60000 65536"/>
                <a:gd name="T8" fmla="*/ 0 60000 65536"/>
                <a:gd name="T9" fmla="*/ 0 w 185737"/>
                <a:gd name="T10" fmla="*/ 0 h 169069"/>
                <a:gd name="T11" fmla="*/ 185737 w 185737"/>
                <a:gd name="T12" fmla="*/ 169069 h 169069"/>
              </a:gdLst>
              <a:ahLst/>
              <a:cxnLst>
                <a:cxn ang="T6">
                  <a:pos x="T0" y="T1"/>
                </a:cxn>
                <a:cxn ang="T7">
                  <a:pos x="T2" y="T3"/>
                </a:cxn>
                <a:cxn ang="T8">
                  <a:pos x="T4" y="T5"/>
                </a:cxn>
              </a:cxnLst>
              <a:rect l="T9" t="T10" r="T11" b="T12"/>
              <a:pathLst>
                <a:path w="185737" h="169069">
                  <a:moveTo>
                    <a:pt x="0" y="169069"/>
                  </a:moveTo>
                  <a:lnTo>
                    <a:pt x="57150" y="35719"/>
                  </a:lnTo>
                  <a:lnTo>
                    <a:pt x="185737"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50000"/>
                </a:spcBef>
                <a:spcAft>
                  <a:spcPct val="0"/>
                </a:spcAft>
              </a:pPr>
              <a:endParaRPr lang="fr-BE" b="1">
                <a:solidFill>
                  <a:srgbClr val="000000"/>
                </a:solidFill>
                <a:latin typeface="Arial Narrow" pitchFamily="34" charset="0"/>
              </a:endParaRPr>
            </a:p>
          </p:txBody>
        </p:sp>
        <p:sp>
          <p:nvSpPr>
            <p:cNvPr id="324685" name="Freeform 36"/>
            <p:cNvSpPr>
              <a:spLocks/>
            </p:cNvSpPr>
            <p:nvPr/>
          </p:nvSpPr>
          <p:spPr bwMode="auto">
            <a:xfrm>
              <a:off x="4202112" y="3770310"/>
              <a:ext cx="260350" cy="79375"/>
            </a:xfrm>
            <a:custGeom>
              <a:avLst/>
              <a:gdLst>
                <a:gd name="T0" fmla="*/ 0 w 259557"/>
                <a:gd name="T1" fmla="*/ 0 h 80962"/>
                <a:gd name="T2" fmla="*/ 77311 w 259557"/>
                <a:gd name="T3" fmla="*/ 32050 h 80962"/>
                <a:gd name="T4" fmla="*/ 213265 w 259557"/>
                <a:gd name="T5" fmla="*/ 17173 h 80962"/>
                <a:gd name="T6" fmla="*/ 290573 w 259557"/>
                <a:gd name="T7" fmla="*/ 38920 h 80962"/>
                <a:gd name="T8" fmla="*/ 0 60000 65536"/>
                <a:gd name="T9" fmla="*/ 0 60000 65536"/>
                <a:gd name="T10" fmla="*/ 0 60000 65536"/>
                <a:gd name="T11" fmla="*/ 0 60000 65536"/>
                <a:gd name="T12" fmla="*/ 0 w 259557"/>
                <a:gd name="T13" fmla="*/ 0 h 80962"/>
                <a:gd name="T14" fmla="*/ 259557 w 259557"/>
                <a:gd name="T15" fmla="*/ 80962 h 80962"/>
              </a:gdLst>
              <a:ahLst/>
              <a:cxnLst>
                <a:cxn ang="T8">
                  <a:pos x="T0" y="T1"/>
                </a:cxn>
                <a:cxn ang="T9">
                  <a:pos x="T2" y="T3"/>
                </a:cxn>
                <a:cxn ang="T10">
                  <a:pos x="T4" y="T5"/>
                </a:cxn>
                <a:cxn ang="T11">
                  <a:pos x="T6" y="T7"/>
                </a:cxn>
              </a:cxnLst>
              <a:rect l="T12" t="T13" r="T14" b="T15"/>
              <a:pathLst>
                <a:path w="259557" h="80962">
                  <a:moveTo>
                    <a:pt x="0" y="0"/>
                  </a:moveTo>
                  <a:lnTo>
                    <a:pt x="69057" y="66675"/>
                  </a:lnTo>
                  <a:lnTo>
                    <a:pt x="190500" y="35719"/>
                  </a:lnTo>
                  <a:lnTo>
                    <a:pt x="259557" y="8096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50000"/>
                </a:spcBef>
                <a:spcAft>
                  <a:spcPct val="0"/>
                </a:spcAft>
              </a:pPr>
              <a:endParaRPr lang="fr-BE" b="1">
                <a:solidFill>
                  <a:srgbClr val="000000"/>
                </a:solidFill>
                <a:latin typeface="Arial Narrow" pitchFamily="34" charset="0"/>
              </a:endParaRPr>
            </a:p>
          </p:txBody>
        </p:sp>
        <p:sp>
          <p:nvSpPr>
            <p:cNvPr id="704559" name="Line 63"/>
            <p:cNvSpPr>
              <a:spLocks noChangeShapeType="1"/>
            </p:cNvSpPr>
            <p:nvPr/>
          </p:nvSpPr>
          <p:spPr bwMode="auto">
            <a:xfrm flipV="1">
              <a:off x="3078142" y="4220132"/>
              <a:ext cx="95251" cy="4446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0" name="Line 64"/>
            <p:cNvSpPr>
              <a:spLocks noChangeShapeType="1"/>
            </p:cNvSpPr>
            <p:nvPr/>
          </p:nvSpPr>
          <p:spPr bwMode="auto">
            <a:xfrm>
              <a:off x="3197205" y="4091512"/>
              <a:ext cx="0" cy="92099"/>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1" name="Line 65"/>
            <p:cNvSpPr>
              <a:spLocks noChangeShapeType="1"/>
            </p:cNvSpPr>
            <p:nvPr/>
          </p:nvSpPr>
          <p:spPr bwMode="auto">
            <a:xfrm>
              <a:off x="3311507" y="4029583"/>
              <a:ext cx="77789" cy="63516"/>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2" name="Line 66"/>
            <p:cNvSpPr>
              <a:spLocks noChangeShapeType="1"/>
            </p:cNvSpPr>
            <p:nvPr/>
          </p:nvSpPr>
          <p:spPr bwMode="auto">
            <a:xfrm flipV="1">
              <a:off x="3294045" y="4218545"/>
              <a:ext cx="88901" cy="4287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3" name="Line 67"/>
            <p:cNvSpPr>
              <a:spLocks noChangeShapeType="1"/>
            </p:cNvSpPr>
            <p:nvPr/>
          </p:nvSpPr>
          <p:spPr bwMode="auto">
            <a:xfrm>
              <a:off x="3549635" y="4088336"/>
              <a:ext cx="52389" cy="61928"/>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4" name="Line 68"/>
            <p:cNvSpPr>
              <a:spLocks noChangeShapeType="1"/>
            </p:cNvSpPr>
            <p:nvPr/>
          </p:nvSpPr>
          <p:spPr bwMode="auto">
            <a:xfrm>
              <a:off x="3640124" y="4140737"/>
              <a:ext cx="158752"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5" name="Line 69"/>
            <p:cNvSpPr>
              <a:spLocks noChangeShapeType="1"/>
            </p:cNvSpPr>
            <p:nvPr/>
          </p:nvSpPr>
          <p:spPr bwMode="auto">
            <a:xfrm>
              <a:off x="3821101" y="4145500"/>
              <a:ext cx="44451" cy="96862"/>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6" name="Line 70"/>
            <p:cNvSpPr>
              <a:spLocks noChangeShapeType="1"/>
            </p:cNvSpPr>
            <p:nvPr/>
          </p:nvSpPr>
          <p:spPr bwMode="auto">
            <a:xfrm>
              <a:off x="3875077" y="4043875"/>
              <a:ext cx="117476"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7" name="Line 71"/>
            <p:cNvSpPr>
              <a:spLocks noChangeShapeType="1"/>
            </p:cNvSpPr>
            <p:nvPr/>
          </p:nvSpPr>
          <p:spPr bwMode="auto">
            <a:xfrm flipH="1">
              <a:off x="3998904" y="4150265"/>
              <a:ext cx="41275" cy="8892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8" name="Line 72"/>
            <p:cNvSpPr>
              <a:spLocks noChangeShapeType="1"/>
            </p:cNvSpPr>
            <p:nvPr/>
          </p:nvSpPr>
          <p:spPr bwMode="auto">
            <a:xfrm>
              <a:off x="4078279" y="4143913"/>
              <a:ext cx="87313"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69" name="Line 73"/>
            <p:cNvSpPr>
              <a:spLocks noChangeShapeType="1"/>
            </p:cNvSpPr>
            <p:nvPr/>
          </p:nvSpPr>
          <p:spPr bwMode="auto">
            <a:xfrm flipV="1">
              <a:off x="4025890" y="3750111"/>
              <a:ext cx="82551" cy="31758"/>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0" name="Line 74"/>
            <p:cNvSpPr>
              <a:spLocks noChangeShapeType="1"/>
            </p:cNvSpPr>
            <p:nvPr/>
          </p:nvSpPr>
          <p:spPr bwMode="auto">
            <a:xfrm flipV="1">
              <a:off x="3821101" y="3713590"/>
              <a:ext cx="87313" cy="3652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1" name="Line 75"/>
            <p:cNvSpPr>
              <a:spLocks noChangeShapeType="1"/>
            </p:cNvSpPr>
            <p:nvPr/>
          </p:nvSpPr>
          <p:spPr bwMode="auto">
            <a:xfrm>
              <a:off x="3779826" y="3839034"/>
              <a:ext cx="71438" cy="7304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2" name="Line 76"/>
            <p:cNvSpPr>
              <a:spLocks noChangeShapeType="1"/>
            </p:cNvSpPr>
            <p:nvPr/>
          </p:nvSpPr>
          <p:spPr bwMode="auto">
            <a:xfrm flipH="1">
              <a:off x="3968740" y="3777106"/>
              <a:ext cx="9525" cy="95275"/>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3" name="Line 77"/>
            <p:cNvSpPr>
              <a:spLocks noChangeShapeType="1"/>
            </p:cNvSpPr>
            <p:nvPr/>
          </p:nvSpPr>
          <p:spPr bwMode="auto">
            <a:xfrm>
              <a:off x="3559160" y="3819979"/>
              <a:ext cx="58739" cy="63516"/>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4" name="Line 78"/>
            <p:cNvSpPr>
              <a:spLocks noChangeShapeType="1"/>
            </p:cNvSpPr>
            <p:nvPr/>
          </p:nvSpPr>
          <p:spPr bwMode="auto">
            <a:xfrm>
              <a:off x="3535348" y="3864440"/>
              <a:ext cx="66676" cy="61929"/>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324702" name="Text Box 112"/>
            <p:cNvSpPr txBox="1">
              <a:spLocks noChangeArrowheads="1"/>
            </p:cNvSpPr>
            <p:nvPr/>
          </p:nvSpPr>
          <p:spPr bwMode="auto">
            <a:xfrm rot="16200000">
              <a:off x="2808241" y="4176663"/>
              <a:ext cx="357883" cy="2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HO</a:t>
              </a:r>
            </a:p>
          </p:txBody>
        </p:sp>
        <p:sp>
          <p:nvSpPr>
            <p:cNvPr id="324703" name="Text Box 113"/>
            <p:cNvSpPr txBox="1">
              <a:spLocks noChangeArrowheads="1"/>
            </p:cNvSpPr>
            <p:nvPr/>
          </p:nvSpPr>
          <p:spPr bwMode="auto">
            <a:xfrm rot="16200000">
              <a:off x="3386725" y="4220166"/>
              <a:ext cx="76964" cy="13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S</a:t>
              </a:r>
            </a:p>
          </p:txBody>
        </p:sp>
        <p:sp>
          <p:nvSpPr>
            <p:cNvPr id="324704" name="Text Box 114"/>
            <p:cNvSpPr txBox="1">
              <a:spLocks noChangeArrowheads="1"/>
            </p:cNvSpPr>
            <p:nvPr/>
          </p:nvSpPr>
          <p:spPr bwMode="auto">
            <a:xfrm rot="16200000">
              <a:off x="3353596" y="3681104"/>
              <a:ext cx="274505" cy="2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a:t>
              </a:r>
            </a:p>
          </p:txBody>
        </p:sp>
        <p:sp>
          <p:nvSpPr>
            <p:cNvPr id="324705" name="Text Box 115"/>
            <p:cNvSpPr txBox="1">
              <a:spLocks noChangeArrowheads="1"/>
            </p:cNvSpPr>
            <p:nvPr/>
          </p:nvSpPr>
          <p:spPr bwMode="auto">
            <a:xfrm rot="16200000">
              <a:off x="4110124" y="3682014"/>
              <a:ext cx="89791" cy="13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a:t>
              </a:r>
            </a:p>
          </p:txBody>
        </p:sp>
        <p:sp>
          <p:nvSpPr>
            <p:cNvPr id="324706" name="Text Box 116"/>
            <p:cNvSpPr txBox="1">
              <a:spLocks noChangeArrowheads="1"/>
            </p:cNvSpPr>
            <p:nvPr/>
          </p:nvSpPr>
          <p:spPr bwMode="auto">
            <a:xfrm rot="16200000">
              <a:off x="4459857" y="3809080"/>
              <a:ext cx="83378" cy="13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N</a:t>
              </a:r>
            </a:p>
          </p:txBody>
        </p:sp>
        <p:sp>
          <p:nvSpPr>
            <p:cNvPr id="324707" name="Text Box 117"/>
            <p:cNvSpPr txBox="1">
              <a:spLocks noChangeArrowheads="1"/>
            </p:cNvSpPr>
            <p:nvPr/>
          </p:nvSpPr>
          <p:spPr bwMode="auto">
            <a:xfrm rot="16200000">
              <a:off x="4097307" y="4024224"/>
              <a:ext cx="357883" cy="2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OH</a:t>
              </a:r>
            </a:p>
          </p:txBody>
        </p:sp>
      </p:grpSp>
      <p:grpSp>
        <p:nvGrpSpPr>
          <p:cNvPr id="324614" name="Group 4"/>
          <p:cNvGrpSpPr>
            <a:grpSpLocks noChangeAspect="1"/>
          </p:cNvGrpSpPr>
          <p:nvPr/>
        </p:nvGrpSpPr>
        <p:grpSpPr bwMode="auto">
          <a:xfrm>
            <a:off x="4745039" y="3232152"/>
            <a:ext cx="1250950" cy="1491307"/>
            <a:chOff x="5000625" y="3478213"/>
            <a:chExt cx="1250950" cy="1491952"/>
          </a:xfrm>
        </p:grpSpPr>
        <p:sp>
          <p:nvSpPr>
            <p:cNvPr id="29" name="Hexagon 28"/>
            <p:cNvSpPr/>
            <p:nvPr/>
          </p:nvSpPr>
          <p:spPr>
            <a:xfrm rot="20041864">
              <a:off x="5337175" y="4613767"/>
              <a:ext cx="285750" cy="252521"/>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0" name="Hexagon 29"/>
            <p:cNvSpPr/>
            <p:nvPr/>
          </p:nvSpPr>
          <p:spPr>
            <a:xfrm rot="20041864">
              <a:off x="5581650" y="4613767"/>
              <a:ext cx="287337" cy="252521"/>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1" name="Hexagon 30"/>
            <p:cNvSpPr/>
            <p:nvPr/>
          </p:nvSpPr>
          <p:spPr>
            <a:xfrm rot="19750462">
              <a:off x="5965825" y="4385068"/>
              <a:ext cx="285750" cy="252521"/>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 name="Hexagon 31"/>
            <p:cNvSpPr/>
            <p:nvPr/>
          </p:nvSpPr>
          <p:spPr>
            <a:xfrm rot="19711407">
              <a:off x="5576887" y="4178604"/>
              <a:ext cx="287338" cy="252521"/>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3" name="Regular Pentagon 32"/>
            <p:cNvSpPr/>
            <p:nvPr/>
          </p:nvSpPr>
          <p:spPr>
            <a:xfrm>
              <a:off x="5915025" y="3478213"/>
              <a:ext cx="242887" cy="238228"/>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4662" name="Freeform 37"/>
            <p:cNvSpPr>
              <a:spLocks/>
            </p:cNvSpPr>
            <p:nvPr/>
          </p:nvSpPr>
          <p:spPr bwMode="auto">
            <a:xfrm>
              <a:off x="5767388" y="3716338"/>
              <a:ext cx="168275" cy="273050"/>
            </a:xfrm>
            <a:custGeom>
              <a:avLst/>
              <a:gdLst>
                <a:gd name="T0" fmla="*/ 0 w 169068"/>
                <a:gd name="T1" fmla="*/ 336802 h 271463"/>
                <a:gd name="T2" fmla="*/ 74038 w 169068"/>
                <a:gd name="T3" fmla="*/ 286576 h 271463"/>
                <a:gd name="T4" fmla="*/ 76039 w 169068"/>
                <a:gd name="T5" fmla="*/ 73861 h 271463"/>
                <a:gd name="T6" fmla="*/ 142074 w 169068"/>
                <a:gd name="T7" fmla="*/ 0 h 271463"/>
                <a:gd name="T8" fmla="*/ 0 60000 65536"/>
                <a:gd name="T9" fmla="*/ 0 60000 65536"/>
                <a:gd name="T10" fmla="*/ 0 60000 65536"/>
                <a:gd name="T11" fmla="*/ 0 60000 65536"/>
                <a:gd name="T12" fmla="*/ 0 w 169068"/>
                <a:gd name="T13" fmla="*/ 0 h 271463"/>
                <a:gd name="T14" fmla="*/ 169068 w 169068"/>
                <a:gd name="T15" fmla="*/ 271463 h 271463"/>
              </a:gdLst>
              <a:ahLst/>
              <a:cxnLst>
                <a:cxn ang="T8">
                  <a:pos x="T0" y="T1"/>
                </a:cxn>
                <a:cxn ang="T9">
                  <a:pos x="T2" y="T3"/>
                </a:cxn>
                <a:cxn ang="T10">
                  <a:pos x="T4" y="T5"/>
                </a:cxn>
                <a:cxn ang="T11">
                  <a:pos x="T6" y="T7"/>
                </a:cxn>
              </a:cxnLst>
              <a:rect l="T12" t="T13" r="T14" b="T15"/>
              <a:pathLst>
                <a:path w="169068" h="271463">
                  <a:moveTo>
                    <a:pt x="0" y="271463"/>
                  </a:moveTo>
                  <a:lnTo>
                    <a:pt x="88106" y="230982"/>
                  </a:lnTo>
                  <a:cubicBezTo>
                    <a:pt x="88900" y="173832"/>
                    <a:pt x="89693" y="116682"/>
                    <a:pt x="90487" y="59532"/>
                  </a:cubicBezTo>
                  <a:lnTo>
                    <a:pt x="169068"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50000"/>
                </a:spcBef>
                <a:spcAft>
                  <a:spcPct val="0"/>
                </a:spcAft>
              </a:pPr>
              <a:endParaRPr lang="fr-BE" b="1">
                <a:solidFill>
                  <a:srgbClr val="000000"/>
                </a:solidFill>
                <a:latin typeface="Arial Narrow" pitchFamily="34" charset="0"/>
              </a:endParaRPr>
            </a:p>
          </p:txBody>
        </p:sp>
        <p:sp>
          <p:nvSpPr>
            <p:cNvPr id="704575" name="Line 79"/>
            <p:cNvSpPr>
              <a:spLocks noChangeShapeType="1"/>
            </p:cNvSpPr>
            <p:nvPr/>
          </p:nvSpPr>
          <p:spPr bwMode="auto">
            <a:xfrm>
              <a:off x="6010275" y="4570885"/>
              <a:ext cx="84137" cy="4923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6" name="Line 80"/>
            <p:cNvSpPr>
              <a:spLocks noChangeShapeType="1"/>
            </p:cNvSpPr>
            <p:nvPr/>
          </p:nvSpPr>
          <p:spPr bwMode="auto">
            <a:xfrm>
              <a:off x="6199187" y="4456536"/>
              <a:ext cx="0" cy="109585"/>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7" name="Line 81"/>
            <p:cNvSpPr>
              <a:spLocks noChangeShapeType="1"/>
            </p:cNvSpPr>
            <p:nvPr/>
          </p:nvSpPr>
          <p:spPr bwMode="auto">
            <a:xfrm flipV="1">
              <a:off x="6013450" y="4399361"/>
              <a:ext cx="95250" cy="5241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8" name="Line 82"/>
            <p:cNvSpPr>
              <a:spLocks noChangeShapeType="1"/>
            </p:cNvSpPr>
            <p:nvPr/>
          </p:nvSpPr>
          <p:spPr bwMode="auto">
            <a:xfrm flipV="1">
              <a:off x="5734050" y="4351716"/>
              <a:ext cx="84137" cy="47646"/>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79" name="Line 83"/>
            <p:cNvSpPr>
              <a:spLocks noChangeShapeType="1"/>
            </p:cNvSpPr>
            <p:nvPr/>
          </p:nvSpPr>
          <p:spPr bwMode="auto">
            <a:xfrm>
              <a:off x="5729287" y="4194486"/>
              <a:ext cx="79375" cy="4923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0" name="Line 84"/>
            <p:cNvSpPr>
              <a:spLocks noChangeShapeType="1"/>
            </p:cNvSpPr>
            <p:nvPr/>
          </p:nvSpPr>
          <p:spPr bwMode="auto">
            <a:xfrm>
              <a:off x="5618162" y="4246895"/>
              <a:ext cx="0" cy="11117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1" name="Line 85"/>
            <p:cNvSpPr>
              <a:spLocks noChangeShapeType="1"/>
            </p:cNvSpPr>
            <p:nvPr/>
          </p:nvSpPr>
          <p:spPr bwMode="auto">
            <a:xfrm>
              <a:off x="5729287" y="4065842"/>
              <a:ext cx="0" cy="9529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2" name="Line 86"/>
            <p:cNvSpPr>
              <a:spLocks noChangeShapeType="1"/>
            </p:cNvSpPr>
            <p:nvPr/>
          </p:nvSpPr>
          <p:spPr bwMode="auto">
            <a:xfrm>
              <a:off x="5719762" y="4451772"/>
              <a:ext cx="0" cy="14929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3" name="Line 87"/>
            <p:cNvSpPr>
              <a:spLocks noChangeShapeType="1"/>
            </p:cNvSpPr>
            <p:nvPr/>
          </p:nvSpPr>
          <p:spPr bwMode="auto">
            <a:xfrm flipV="1">
              <a:off x="5834062" y="4585180"/>
              <a:ext cx="157163" cy="77821"/>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4" name="Line 88"/>
            <p:cNvSpPr>
              <a:spLocks noChangeShapeType="1"/>
            </p:cNvSpPr>
            <p:nvPr/>
          </p:nvSpPr>
          <p:spPr bwMode="auto">
            <a:xfrm>
              <a:off x="5500687" y="4628060"/>
              <a:ext cx="66675" cy="4923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5" name="Line 89"/>
            <p:cNvSpPr>
              <a:spLocks noChangeShapeType="1"/>
            </p:cNvSpPr>
            <p:nvPr/>
          </p:nvSpPr>
          <p:spPr bwMode="auto">
            <a:xfrm flipV="1">
              <a:off x="5472112" y="4804349"/>
              <a:ext cx="93663" cy="3970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6" name="Line 90"/>
            <p:cNvSpPr>
              <a:spLocks noChangeShapeType="1"/>
            </p:cNvSpPr>
            <p:nvPr/>
          </p:nvSpPr>
          <p:spPr bwMode="auto">
            <a:xfrm>
              <a:off x="5384800" y="4672529"/>
              <a:ext cx="0" cy="10799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7" name="Line 91"/>
            <p:cNvSpPr>
              <a:spLocks noChangeShapeType="1"/>
            </p:cNvSpPr>
            <p:nvPr/>
          </p:nvSpPr>
          <p:spPr bwMode="auto">
            <a:xfrm flipH="1">
              <a:off x="5275262" y="4804349"/>
              <a:ext cx="76200" cy="39704"/>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324676" name="Text Box 118"/>
            <p:cNvSpPr txBox="1">
              <a:spLocks noChangeArrowheads="1"/>
            </p:cNvSpPr>
            <p:nvPr/>
          </p:nvSpPr>
          <p:spPr bwMode="auto">
            <a:xfrm>
              <a:off x="5908675" y="3633855"/>
              <a:ext cx="83356" cy="1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N</a:t>
              </a:r>
            </a:p>
          </p:txBody>
        </p:sp>
        <p:sp>
          <p:nvSpPr>
            <p:cNvPr id="324677" name="Text Box 119"/>
            <p:cNvSpPr txBox="1">
              <a:spLocks noChangeArrowheads="1"/>
            </p:cNvSpPr>
            <p:nvPr/>
          </p:nvSpPr>
          <p:spPr bwMode="auto">
            <a:xfrm>
              <a:off x="5686425" y="3951493"/>
              <a:ext cx="89768" cy="1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a:t>
              </a:r>
            </a:p>
          </p:txBody>
        </p:sp>
        <p:sp>
          <p:nvSpPr>
            <p:cNvPr id="324678" name="Text Box 120"/>
            <p:cNvSpPr txBox="1">
              <a:spLocks noChangeArrowheads="1"/>
            </p:cNvSpPr>
            <p:nvPr/>
          </p:nvSpPr>
          <p:spPr bwMode="auto">
            <a:xfrm>
              <a:off x="5000625" y="4739233"/>
              <a:ext cx="357790" cy="2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HO</a:t>
              </a:r>
            </a:p>
          </p:txBody>
        </p:sp>
      </p:grpSp>
      <p:grpSp>
        <p:nvGrpSpPr>
          <p:cNvPr id="324615" name="Group 5"/>
          <p:cNvGrpSpPr>
            <a:grpSpLocks noChangeAspect="1"/>
          </p:cNvGrpSpPr>
          <p:nvPr/>
        </p:nvGrpSpPr>
        <p:grpSpPr bwMode="auto">
          <a:xfrm>
            <a:off x="6362701" y="3232150"/>
            <a:ext cx="1627790" cy="1614488"/>
            <a:chOff x="6772275" y="3260725"/>
            <a:chExt cx="1626805" cy="1614488"/>
          </a:xfrm>
        </p:grpSpPr>
        <p:sp>
          <p:nvSpPr>
            <p:cNvPr id="38" name="Hexagon 37"/>
            <p:cNvSpPr/>
            <p:nvPr/>
          </p:nvSpPr>
          <p:spPr>
            <a:xfrm>
              <a:off x="7134006" y="4518025"/>
              <a:ext cx="285577" cy="252413"/>
            </a:xfrm>
            <a:prstGeom prst="hexagon">
              <a:avLst>
                <a:gd name="adj" fmla="val 24921"/>
                <a:gd name="vf" fmla="val 11547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4631" name="Hexagon 38"/>
            <p:cNvSpPr>
              <a:spLocks noChangeArrowheads="1"/>
            </p:cNvSpPr>
            <p:nvPr/>
          </p:nvSpPr>
          <p:spPr bwMode="auto">
            <a:xfrm rot="-5400000">
              <a:off x="7781925" y="4505326"/>
              <a:ext cx="293687" cy="258762"/>
            </a:xfrm>
            <a:prstGeom prst="hexagon">
              <a:avLst>
                <a:gd name="adj" fmla="val 24943"/>
                <a:gd name="vf" fmla="val 11547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p>
              <a:pPr algn="ctr" fontAlgn="base">
                <a:spcBef>
                  <a:spcPct val="0"/>
                </a:spcBef>
                <a:spcAft>
                  <a:spcPct val="0"/>
                </a:spcAft>
              </a:pPr>
              <a:endParaRPr lang="fr-FR" sz="800" b="1">
                <a:solidFill>
                  <a:srgbClr val="000000"/>
                </a:solidFill>
                <a:latin typeface="Arial" pitchFamily="34" charset="0"/>
                <a:cs typeface="Arial" pitchFamily="34" charset="0"/>
              </a:endParaRPr>
            </a:p>
          </p:txBody>
        </p:sp>
        <p:sp>
          <p:nvSpPr>
            <p:cNvPr id="324632" name="Hexagon 39"/>
            <p:cNvSpPr>
              <a:spLocks noChangeArrowheads="1"/>
            </p:cNvSpPr>
            <p:nvPr/>
          </p:nvSpPr>
          <p:spPr bwMode="auto">
            <a:xfrm rot="-3052782">
              <a:off x="7657307" y="4037806"/>
              <a:ext cx="285750" cy="252413"/>
            </a:xfrm>
            <a:prstGeom prst="hexagon">
              <a:avLst>
                <a:gd name="adj" fmla="val 24879"/>
                <a:gd name="vf" fmla="val 11547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p>
              <a:pPr algn="ctr" fontAlgn="base">
                <a:spcBef>
                  <a:spcPct val="0"/>
                </a:spcBef>
                <a:spcAft>
                  <a:spcPct val="0"/>
                </a:spcAft>
              </a:pPr>
              <a:endParaRPr lang="fr-FR" sz="800" b="1">
                <a:solidFill>
                  <a:srgbClr val="000000"/>
                </a:solidFill>
                <a:latin typeface="Arial" pitchFamily="34" charset="0"/>
                <a:cs typeface="Arial" pitchFamily="34" charset="0"/>
              </a:endParaRPr>
            </a:p>
          </p:txBody>
        </p:sp>
        <p:sp>
          <p:nvSpPr>
            <p:cNvPr id="41" name="Regular Pentagon 40"/>
            <p:cNvSpPr/>
            <p:nvPr/>
          </p:nvSpPr>
          <p:spPr>
            <a:xfrm rot="20557636">
              <a:off x="7565545" y="4500563"/>
              <a:ext cx="242741" cy="238125"/>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42" name="Octagon 41"/>
            <p:cNvSpPr/>
            <p:nvPr/>
          </p:nvSpPr>
          <p:spPr>
            <a:xfrm rot="20780589">
              <a:off x="7816218" y="3260725"/>
              <a:ext cx="283991" cy="292100"/>
            </a:xfrm>
            <a:prstGeom prst="oc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Arial" pitchFamily="34" charset="0"/>
                <a:cs typeface="Arial" pitchFamily="34" charset="0"/>
              </a:endParaRPr>
            </a:p>
          </p:txBody>
        </p:sp>
        <p:sp>
          <p:nvSpPr>
            <p:cNvPr id="324635" name="Freeform 46"/>
            <p:cNvSpPr>
              <a:spLocks/>
            </p:cNvSpPr>
            <p:nvPr/>
          </p:nvSpPr>
          <p:spPr bwMode="auto">
            <a:xfrm>
              <a:off x="7940675" y="3613150"/>
              <a:ext cx="104775" cy="288925"/>
            </a:xfrm>
            <a:custGeom>
              <a:avLst/>
              <a:gdLst>
                <a:gd name="T0" fmla="*/ 44450 w 104775"/>
                <a:gd name="T1" fmla="*/ 288925 h 288925"/>
                <a:gd name="T2" fmla="*/ 0 w 104775"/>
                <a:gd name="T3" fmla="*/ 190500 h 288925"/>
                <a:gd name="T4" fmla="*/ 104775 w 104775"/>
                <a:gd name="T5" fmla="*/ 107950 h 288925"/>
                <a:gd name="T6" fmla="*/ 66675 w 104775"/>
                <a:gd name="T7" fmla="*/ 0 h 288925"/>
                <a:gd name="T8" fmla="*/ 0 60000 65536"/>
                <a:gd name="T9" fmla="*/ 0 60000 65536"/>
                <a:gd name="T10" fmla="*/ 0 60000 65536"/>
                <a:gd name="T11" fmla="*/ 0 60000 65536"/>
                <a:gd name="T12" fmla="*/ 0 w 104775"/>
                <a:gd name="T13" fmla="*/ 0 h 288925"/>
                <a:gd name="T14" fmla="*/ 104775 w 104775"/>
                <a:gd name="T15" fmla="*/ 288925 h 288925"/>
              </a:gdLst>
              <a:ahLst/>
              <a:cxnLst>
                <a:cxn ang="T8">
                  <a:pos x="T0" y="T1"/>
                </a:cxn>
                <a:cxn ang="T9">
                  <a:pos x="T2" y="T3"/>
                </a:cxn>
                <a:cxn ang="T10">
                  <a:pos x="T4" y="T5"/>
                </a:cxn>
                <a:cxn ang="T11">
                  <a:pos x="T6" y="T7"/>
                </a:cxn>
              </a:cxnLst>
              <a:rect l="T12" t="T13" r="T14" b="T15"/>
              <a:pathLst>
                <a:path w="104775" h="288925">
                  <a:moveTo>
                    <a:pt x="44450" y="288925"/>
                  </a:moveTo>
                  <a:lnTo>
                    <a:pt x="0" y="190500"/>
                  </a:lnTo>
                  <a:lnTo>
                    <a:pt x="104775" y="107950"/>
                  </a:lnTo>
                  <a:lnTo>
                    <a:pt x="66675"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50000"/>
                </a:spcBef>
                <a:spcAft>
                  <a:spcPct val="0"/>
                </a:spcAft>
              </a:pPr>
              <a:endParaRPr lang="fr-BE" b="1">
                <a:solidFill>
                  <a:srgbClr val="000000"/>
                </a:solidFill>
                <a:latin typeface="Arial Narrow" pitchFamily="34" charset="0"/>
              </a:endParaRPr>
            </a:p>
          </p:txBody>
        </p:sp>
        <p:sp>
          <p:nvSpPr>
            <p:cNvPr id="324636" name="Freeform 47"/>
            <p:cNvSpPr>
              <a:spLocks/>
            </p:cNvSpPr>
            <p:nvPr/>
          </p:nvSpPr>
          <p:spPr bwMode="auto">
            <a:xfrm>
              <a:off x="7604125" y="4279900"/>
              <a:ext cx="95250" cy="177800"/>
            </a:xfrm>
            <a:custGeom>
              <a:avLst/>
              <a:gdLst>
                <a:gd name="T0" fmla="*/ 95250 w 95250"/>
                <a:gd name="T1" fmla="*/ 0 h 177800"/>
                <a:gd name="T2" fmla="*/ 0 w 95250"/>
                <a:gd name="T3" fmla="*/ 98425 h 177800"/>
                <a:gd name="T4" fmla="*/ 22225 w 95250"/>
                <a:gd name="T5" fmla="*/ 177800 h 177800"/>
                <a:gd name="T6" fmla="*/ 0 60000 65536"/>
                <a:gd name="T7" fmla="*/ 0 60000 65536"/>
                <a:gd name="T8" fmla="*/ 0 60000 65536"/>
                <a:gd name="T9" fmla="*/ 0 w 95250"/>
                <a:gd name="T10" fmla="*/ 0 h 177800"/>
                <a:gd name="T11" fmla="*/ 95250 w 95250"/>
                <a:gd name="T12" fmla="*/ 177800 h 177800"/>
              </a:gdLst>
              <a:ahLst/>
              <a:cxnLst>
                <a:cxn ang="T6">
                  <a:pos x="T0" y="T1"/>
                </a:cxn>
                <a:cxn ang="T7">
                  <a:pos x="T2" y="T3"/>
                </a:cxn>
                <a:cxn ang="T8">
                  <a:pos x="T4" y="T5"/>
                </a:cxn>
              </a:cxnLst>
              <a:rect l="T9" t="T10" r="T11" b="T12"/>
              <a:pathLst>
                <a:path w="95250" h="177800">
                  <a:moveTo>
                    <a:pt x="95250" y="0"/>
                  </a:moveTo>
                  <a:lnTo>
                    <a:pt x="0" y="98425"/>
                  </a:lnTo>
                  <a:lnTo>
                    <a:pt x="22225" y="17780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50000"/>
                </a:spcBef>
                <a:spcAft>
                  <a:spcPct val="0"/>
                </a:spcAft>
              </a:pPr>
              <a:endParaRPr lang="fr-BE" b="1">
                <a:solidFill>
                  <a:srgbClr val="000000"/>
                </a:solidFill>
                <a:latin typeface="Arial Narrow" pitchFamily="34" charset="0"/>
              </a:endParaRPr>
            </a:p>
          </p:txBody>
        </p:sp>
        <p:cxnSp>
          <p:nvCxnSpPr>
            <p:cNvPr id="324637" name="Straight Connector 51"/>
            <p:cNvCxnSpPr>
              <a:cxnSpLocks noChangeShapeType="1"/>
              <a:endCxn id="324632" idx="2"/>
            </p:cNvCxnSpPr>
            <p:nvPr/>
          </p:nvCxnSpPr>
          <p:spPr bwMode="auto">
            <a:xfrm rot="10800000" flipV="1">
              <a:off x="7889875" y="3994150"/>
              <a:ext cx="63500" cy="58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24638" name="Straight Connector 57"/>
            <p:cNvCxnSpPr>
              <a:cxnSpLocks noChangeShapeType="1"/>
            </p:cNvCxnSpPr>
            <p:nvPr/>
          </p:nvCxnSpPr>
          <p:spPr bwMode="auto">
            <a:xfrm rot="16200000" flipH="1">
              <a:off x="7594600" y="4648200"/>
              <a:ext cx="82550" cy="57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704588" name="Line 92"/>
            <p:cNvSpPr>
              <a:spLocks noChangeShapeType="1"/>
            </p:cNvSpPr>
            <p:nvPr/>
          </p:nvSpPr>
          <p:spPr bwMode="auto">
            <a:xfrm>
              <a:off x="7866988" y="4081463"/>
              <a:ext cx="41250" cy="10953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89" name="Line 93"/>
            <p:cNvSpPr>
              <a:spLocks noChangeShapeType="1"/>
            </p:cNvSpPr>
            <p:nvPr/>
          </p:nvSpPr>
          <p:spPr bwMode="auto">
            <a:xfrm>
              <a:off x="7733718" y="4243388"/>
              <a:ext cx="99953" cy="2698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0" name="Line 94"/>
            <p:cNvSpPr>
              <a:spLocks noChangeShapeType="1"/>
            </p:cNvSpPr>
            <p:nvPr/>
          </p:nvSpPr>
          <p:spPr bwMode="auto">
            <a:xfrm flipH="1">
              <a:off x="7694055" y="4060825"/>
              <a:ext cx="63462" cy="85725"/>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1" name="Line 95"/>
            <p:cNvSpPr>
              <a:spLocks noChangeShapeType="1"/>
            </p:cNvSpPr>
            <p:nvPr/>
          </p:nvSpPr>
          <p:spPr bwMode="auto">
            <a:xfrm flipH="1">
              <a:off x="7827325" y="4524375"/>
              <a:ext cx="90432" cy="42863"/>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2" name="Line 96"/>
            <p:cNvSpPr>
              <a:spLocks noChangeShapeType="1"/>
            </p:cNvSpPr>
            <p:nvPr/>
          </p:nvSpPr>
          <p:spPr bwMode="auto">
            <a:xfrm>
              <a:off x="8017709" y="4581525"/>
              <a:ext cx="0" cy="10795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3" name="Line 97"/>
            <p:cNvSpPr>
              <a:spLocks noChangeShapeType="1"/>
            </p:cNvSpPr>
            <p:nvPr/>
          </p:nvSpPr>
          <p:spPr bwMode="auto">
            <a:xfrm>
              <a:off x="7822565" y="4686300"/>
              <a:ext cx="92019" cy="46038"/>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4" name="Line 98"/>
            <p:cNvSpPr>
              <a:spLocks noChangeShapeType="1"/>
            </p:cNvSpPr>
            <p:nvPr/>
          </p:nvSpPr>
          <p:spPr bwMode="auto">
            <a:xfrm>
              <a:off x="8055786" y="4722813"/>
              <a:ext cx="60289" cy="3333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5" name="Line 99"/>
            <p:cNvSpPr>
              <a:spLocks noChangeShapeType="1"/>
            </p:cNvSpPr>
            <p:nvPr/>
          </p:nvSpPr>
          <p:spPr bwMode="auto">
            <a:xfrm flipH="1">
              <a:off x="7622660" y="4751388"/>
              <a:ext cx="38077" cy="123825"/>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6" name="Line 100"/>
            <p:cNvSpPr>
              <a:spLocks noChangeShapeType="1"/>
            </p:cNvSpPr>
            <p:nvPr/>
          </p:nvSpPr>
          <p:spPr bwMode="auto">
            <a:xfrm flipH="1">
              <a:off x="7422756" y="4643438"/>
              <a:ext cx="142789"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7" name="Line 101"/>
            <p:cNvSpPr>
              <a:spLocks noChangeShapeType="1"/>
            </p:cNvSpPr>
            <p:nvPr/>
          </p:nvSpPr>
          <p:spPr bwMode="auto">
            <a:xfrm>
              <a:off x="7337083" y="4551363"/>
              <a:ext cx="49183" cy="9048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8" name="Line 102"/>
            <p:cNvSpPr>
              <a:spLocks noChangeShapeType="1"/>
            </p:cNvSpPr>
            <p:nvPr/>
          </p:nvSpPr>
          <p:spPr bwMode="auto">
            <a:xfrm flipH="1">
              <a:off x="7172083" y="4548188"/>
              <a:ext cx="46010" cy="90487"/>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599" name="Line 103"/>
            <p:cNvSpPr>
              <a:spLocks noChangeShapeType="1"/>
            </p:cNvSpPr>
            <p:nvPr/>
          </p:nvSpPr>
          <p:spPr bwMode="auto">
            <a:xfrm>
              <a:off x="7222852" y="4733925"/>
              <a:ext cx="106299"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704600" name="Line 104"/>
            <p:cNvSpPr>
              <a:spLocks noChangeShapeType="1"/>
            </p:cNvSpPr>
            <p:nvPr/>
          </p:nvSpPr>
          <p:spPr bwMode="auto">
            <a:xfrm flipH="1">
              <a:off x="7053093" y="4643438"/>
              <a:ext cx="76154" cy="0"/>
            </a:xfrm>
            <a:prstGeom prst="line">
              <a:avLst/>
            </a:prstGeom>
            <a:noFill/>
            <a:ln w="19050">
              <a:solidFill>
                <a:schemeClr val="tx1"/>
              </a:solidFill>
              <a:round/>
              <a:headEnd/>
              <a:tailEnd/>
            </a:ln>
          </p:spPr>
          <p:txBody>
            <a:bodyPr/>
            <a:lstStyle/>
            <a:p>
              <a:pPr eaLnBrk="0" fontAlgn="base" hangingPunct="0">
                <a:spcBef>
                  <a:spcPct val="0"/>
                </a:spcBef>
                <a:spcAft>
                  <a:spcPct val="0"/>
                </a:spcAft>
                <a:defRPr/>
              </a:pPr>
              <a:endParaRPr lang="en-US" sz="2400" b="1">
                <a:solidFill>
                  <a:srgbClr val="000000"/>
                </a:solidFill>
                <a:effectLst>
                  <a:outerShdw blurRad="38100" dist="38100" dir="2700000" algn="tl">
                    <a:srgbClr val="000000">
                      <a:alpha val="43137"/>
                    </a:srgbClr>
                  </a:outerShdw>
                </a:effectLst>
                <a:latin typeface="Arial" pitchFamily="34" charset="0"/>
                <a:ea typeface="ＭＳ Ｐゴシック" pitchFamily="-72" charset="-128"/>
                <a:cs typeface="Arial" pitchFamily="34" charset="0"/>
              </a:endParaRPr>
            </a:p>
          </p:txBody>
        </p:sp>
        <p:sp>
          <p:nvSpPr>
            <p:cNvPr id="324652" name="Text Box 121"/>
            <p:cNvSpPr txBox="1">
              <a:spLocks noChangeArrowheads="1"/>
            </p:cNvSpPr>
            <p:nvPr/>
          </p:nvSpPr>
          <p:spPr bwMode="auto">
            <a:xfrm>
              <a:off x="6772275" y="4529138"/>
              <a:ext cx="3575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HO</a:t>
              </a:r>
            </a:p>
          </p:txBody>
        </p:sp>
        <p:sp>
          <p:nvSpPr>
            <p:cNvPr id="324653" name="Text Box 122"/>
            <p:cNvSpPr txBox="1">
              <a:spLocks noChangeArrowheads="1"/>
            </p:cNvSpPr>
            <p:nvPr/>
          </p:nvSpPr>
          <p:spPr bwMode="auto">
            <a:xfrm>
              <a:off x="7946315" y="3868738"/>
              <a:ext cx="897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a:t>
              </a:r>
            </a:p>
          </p:txBody>
        </p:sp>
        <p:sp>
          <p:nvSpPr>
            <p:cNvPr id="324654" name="Text Box 123"/>
            <p:cNvSpPr txBox="1">
              <a:spLocks noChangeArrowheads="1"/>
            </p:cNvSpPr>
            <p:nvPr/>
          </p:nvSpPr>
          <p:spPr bwMode="auto">
            <a:xfrm>
              <a:off x="7959007" y="3494088"/>
              <a:ext cx="833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N</a:t>
              </a:r>
            </a:p>
          </p:txBody>
        </p:sp>
        <p:sp>
          <p:nvSpPr>
            <p:cNvPr id="324655" name="Text Box 124"/>
            <p:cNvSpPr txBox="1">
              <a:spLocks noChangeArrowheads="1"/>
            </p:cNvSpPr>
            <p:nvPr/>
          </p:nvSpPr>
          <p:spPr bwMode="auto">
            <a:xfrm>
              <a:off x="8041507" y="4643438"/>
              <a:ext cx="3575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OH</a:t>
              </a:r>
            </a:p>
          </p:txBody>
        </p:sp>
        <p:sp>
          <p:nvSpPr>
            <p:cNvPr id="324656" name="Text Box 125"/>
            <p:cNvSpPr txBox="1">
              <a:spLocks noChangeArrowheads="1"/>
            </p:cNvSpPr>
            <p:nvPr/>
          </p:nvSpPr>
          <p:spPr bwMode="auto">
            <a:xfrm>
              <a:off x="7597276" y="4383088"/>
              <a:ext cx="833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900">
                  <a:solidFill>
                    <a:srgbClr val="000000"/>
                  </a:solidFill>
                  <a:latin typeface="Arial" pitchFamily="34" charset="0"/>
                  <a:ea typeface="MS PGothic" pitchFamily="34" charset="-128"/>
                  <a:cs typeface="Arial" pitchFamily="34" charset="0"/>
                </a:rPr>
                <a:t>N</a:t>
              </a:r>
            </a:p>
          </p:txBody>
        </p:sp>
      </p:grpSp>
      <p:sp>
        <p:nvSpPr>
          <p:cNvPr id="130" name="AutoShape 52"/>
          <p:cNvSpPr>
            <a:spLocks noChangeArrowheads="1"/>
          </p:cNvSpPr>
          <p:nvPr/>
        </p:nvSpPr>
        <p:spPr bwMode="auto">
          <a:xfrm>
            <a:off x="398463" y="1702901"/>
            <a:ext cx="8339138" cy="735495"/>
          </a:xfrm>
          <a:prstGeom prst="rightArrow">
            <a:avLst>
              <a:gd name="adj1" fmla="val 60625"/>
              <a:gd name="adj2" fmla="val 87068"/>
            </a:avLst>
          </a:prstGeom>
          <a:solidFill>
            <a:schemeClr val="accent4"/>
          </a:solidFill>
          <a:ln>
            <a:noFill/>
          </a:ln>
          <a:effectLst>
            <a:outerShdw blurRad="127000" dist="88900" dir="3000000" algn="tl" rotWithShape="0">
              <a:schemeClr val="tx1">
                <a:alpha val="38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b="1">
              <a:solidFill>
                <a:srgbClr val="000000"/>
              </a:solidFill>
              <a:latin typeface="Gill Sans MT" pitchFamily="34" charset="0"/>
            </a:endParaRPr>
          </a:p>
        </p:txBody>
      </p:sp>
      <p:grpSp>
        <p:nvGrpSpPr>
          <p:cNvPr id="324619" name="Group 3"/>
          <p:cNvGrpSpPr>
            <a:grpSpLocks/>
          </p:cNvGrpSpPr>
          <p:nvPr/>
        </p:nvGrpSpPr>
        <p:grpSpPr bwMode="auto">
          <a:xfrm>
            <a:off x="437957" y="1901826"/>
            <a:ext cx="1484702" cy="1168521"/>
            <a:chOff x="438895" y="1901369"/>
            <a:chExt cx="1483337" cy="1169414"/>
          </a:xfrm>
        </p:grpSpPr>
        <p:sp>
          <p:nvSpPr>
            <p:cNvPr id="324628" name="Text Box 39"/>
            <p:cNvSpPr txBox="1">
              <a:spLocks noChangeArrowheads="1"/>
            </p:cNvSpPr>
            <p:nvPr/>
          </p:nvSpPr>
          <p:spPr bwMode="auto">
            <a:xfrm>
              <a:off x="438895" y="2423958"/>
              <a:ext cx="1483337" cy="6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algn="ctr" eaLnBrk="1" fontAlgn="base" hangingPunct="1">
                <a:spcBef>
                  <a:spcPct val="0"/>
                </a:spcBef>
                <a:spcAft>
                  <a:spcPct val="0"/>
                </a:spcAft>
              </a:pPr>
              <a:r>
                <a:rPr lang="en-US" sz="1600" b="0">
                  <a:solidFill>
                    <a:srgbClr val="000000"/>
                  </a:solidFill>
                  <a:latin typeface="Gill Sans MT" pitchFamily="34" charset="0"/>
                  <a:ea typeface="MS PGothic" pitchFamily="34" charset="-128"/>
                  <a:cs typeface="Arial" pitchFamily="34" charset="0"/>
                </a:rPr>
                <a:t>1st generation</a:t>
              </a:r>
            </a:p>
            <a:p>
              <a:pPr algn="ctr" eaLnBrk="1" fontAlgn="base" hangingPunct="1">
                <a:spcBef>
                  <a:spcPct val="0"/>
                </a:spcBef>
                <a:spcAft>
                  <a:spcPct val="0"/>
                </a:spcAft>
              </a:pPr>
              <a:r>
                <a:rPr lang="en-US" sz="2000" b="0">
                  <a:solidFill>
                    <a:srgbClr val="000000"/>
                  </a:solidFill>
                  <a:latin typeface="Gill Sans MT" pitchFamily="34" charset="0"/>
                  <a:ea typeface="MS PGothic" pitchFamily="34" charset="-128"/>
                  <a:cs typeface="Arial" pitchFamily="34" charset="0"/>
                </a:rPr>
                <a:t>Tamoxifen </a:t>
              </a:r>
            </a:p>
          </p:txBody>
        </p:sp>
        <p:sp>
          <p:nvSpPr>
            <p:cNvPr id="324629" name="Text Box 57"/>
            <p:cNvSpPr txBox="1">
              <a:spLocks noChangeArrowheads="1"/>
            </p:cNvSpPr>
            <p:nvPr/>
          </p:nvSpPr>
          <p:spPr bwMode="auto">
            <a:xfrm>
              <a:off x="860829" y="1901369"/>
              <a:ext cx="639331" cy="3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1600">
                  <a:solidFill>
                    <a:srgbClr val="FFFFFF"/>
                  </a:solidFill>
                  <a:latin typeface="Gill Sans MT" pitchFamily="34" charset="0"/>
                  <a:ea typeface="MS PGothic" pitchFamily="34" charset="-128"/>
                  <a:cs typeface="Arial" pitchFamily="34" charset="0"/>
                </a:rPr>
                <a:t>1971</a:t>
              </a:r>
            </a:p>
          </p:txBody>
        </p:sp>
      </p:grpSp>
      <p:grpSp>
        <p:nvGrpSpPr>
          <p:cNvPr id="324620" name="Group 7"/>
          <p:cNvGrpSpPr>
            <a:grpSpLocks/>
          </p:cNvGrpSpPr>
          <p:nvPr/>
        </p:nvGrpSpPr>
        <p:grpSpPr bwMode="auto">
          <a:xfrm>
            <a:off x="4575298" y="1901825"/>
            <a:ext cx="3585918" cy="1168521"/>
            <a:chOff x="4450531" y="1901369"/>
            <a:chExt cx="3583150" cy="1169414"/>
          </a:xfrm>
        </p:grpSpPr>
        <p:sp>
          <p:nvSpPr>
            <p:cNvPr id="324626" name="Text Box 42"/>
            <p:cNvSpPr txBox="1">
              <a:spLocks noChangeArrowheads="1"/>
            </p:cNvSpPr>
            <p:nvPr/>
          </p:nvSpPr>
          <p:spPr bwMode="auto">
            <a:xfrm>
              <a:off x="4450531" y="2423958"/>
              <a:ext cx="3583150" cy="6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algn="ctr" eaLnBrk="1" fontAlgn="base" hangingPunct="1">
                <a:spcBef>
                  <a:spcPct val="0"/>
                </a:spcBef>
                <a:spcAft>
                  <a:spcPct val="0"/>
                </a:spcAft>
              </a:pPr>
              <a:r>
                <a:rPr lang="en-US" sz="1600" b="0">
                  <a:solidFill>
                    <a:srgbClr val="000000"/>
                  </a:solidFill>
                  <a:latin typeface="Gill Sans MT" pitchFamily="34" charset="0"/>
                  <a:ea typeface="MS PGothic" pitchFamily="34" charset="-128"/>
                  <a:cs typeface="Arial" pitchFamily="34" charset="0"/>
                </a:rPr>
                <a:t>3rd generation</a:t>
              </a:r>
            </a:p>
            <a:p>
              <a:pPr algn="ctr" eaLnBrk="1" fontAlgn="base" hangingPunct="1">
                <a:spcBef>
                  <a:spcPct val="0"/>
                </a:spcBef>
                <a:spcAft>
                  <a:spcPct val="0"/>
                </a:spcAft>
              </a:pPr>
              <a:r>
                <a:rPr lang="en-US" sz="2000" b="0">
                  <a:solidFill>
                    <a:srgbClr val="000000"/>
                  </a:solidFill>
                  <a:latin typeface="Gill Sans MT" pitchFamily="34" charset="0"/>
                  <a:ea typeface="MS PGothic" pitchFamily="34" charset="-128"/>
                  <a:cs typeface="Arial" pitchFamily="34" charset="0"/>
                </a:rPr>
                <a:t>Lasofoxifene</a:t>
              </a:r>
              <a:r>
                <a:rPr lang="en-US" sz="1600" b="0">
                  <a:solidFill>
                    <a:srgbClr val="000000"/>
                  </a:solidFill>
                  <a:latin typeface="Gill Sans MT" pitchFamily="34" charset="0"/>
                  <a:ea typeface="MS PGothic" pitchFamily="34" charset="-128"/>
                  <a:cs typeface="Arial" pitchFamily="34" charset="0"/>
                </a:rPr>
                <a:t>          </a:t>
              </a:r>
              <a:r>
                <a:rPr lang="en-US" sz="2000" b="0">
                  <a:solidFill>
                    <a:srgbClr val="000000"/>
                  </a:solidFill>
                  <a:latin typeface="Gill Sans MT" pitchFamily="34" charset="0"/>
                  <a:ea typeface="MS PGothic" pitchFamily="34" charset="-128"/>
                  <a:cs typeface="Arial" pitchFamily="34" charset="0"/>
                </a:rPr>
                <a:t>Bazedoxifene</a:t>
              </a:r>
            </a:p>
          </p:txBody>
        </p:sp>
        <p:sp>
          <p:nvSpPr>
            <p:cNvPr id="324627" name="Text Box 58"/>
            <p:cNvSpPr txBox="1">
              <a:spLocks noChangeArrowheads="1"/>
            </p:cNvSpPr>
            <p:nvPr/>
          </p:nvSpPr>
          <p:spPr bwMode="auto">
            <a:xfrm>
              <a:off x="5922348" y="1901369"/>
              <a:ext cx="639425" cy="3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1600">
                  <a:solidFill>
                    <a:srgbClr val="FFFFFF"/>
                  </a:solidFill>
                  <a:latin typeface="Gill Sans MT" pitchFamily="34" charset="0"/>
                  <a:ea typeface="MS PGothic" pitchFamily="34" charset="-128"/>
                  <a:cs typeface="Arial" pitchFamily="34" charset="0"/>
                </a:rPr>
                <a:t>2009</a:t>
              </a:r>
            </a:p>
          </p:txBody>
        </p:sp>
      </p:grpSp>
      <p:grpSp>
        <p:nvGrpSpPr>
          <p:cNvPr id="324621" name="Group 6"/>
          <p:cNvGrpSpPr>
            <a:grpSpLocks/>
          </p:cNvGrpSpPr>
          <p:nvPr/>
        </p:nvGrpSpPr>
        <p:grpSpPr bwMode="auto">
          <a:xfrm>
            <a:off x="2718075" y="1901826"/>
            <a:ext cx="1552028" cy="1168521"/>
            <a:chOff x="2718898" y="1901369"/>
            <a:chExt cx="1551896" cy="1169414"/>
          </a:xfrm>
        </p:grpSpPr>
        <p:sp>
          <p:nvSpPr>
            <p:cNvPr id="324624" name="Text Box 41"/>
            <p:cNvSpPr txBox="1">
              <a:spLocks noChangeArrowheads="1"/>
            </p:cNvSpPr>
            <p:nvPr/>
          </p:nvSpPr>
          <p:spPr bwMode="auto">
            <a:xfrm>
              <a:off x="2718898" y="2423958"/>
              <a:ext cx="1551896" cy="6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algn="ctr" eaLnBrk="1" fontAlgn="base" hangingPunct="1">
                <a:spcBef>
                  <a:spcPct val="0"/>
                </a:spcBef>
                <a:spcAft>
                  <a:spcPct val="0"/>
                </a:spcAft>
              </a:pPr>
              <a:r>
                <a:rPr lang="en-US" sz="1600" b="0">
                  <a:solidFill>
                    <a:srgbClr val="000000"/>
                  </a:solidFill>
                  <a:latin typeface="Gill Sans MT" pitchFamily="34" charset="0"/>
                  <a:ea typeface="MS PGothic" pitchFamily="34" charset="-128"/>
                  <a:cs typeface="Arial" pitchFamily="34" charset="0"/>
                </a:rPr>
                <a:t>2nd generation</a:t>
              </a:r>
            </a:p>
            <a:p>
              <a:pPr algn="ctr" eaLnBrk="1" fontAlgn="base" hangingPunct="1">
                <a:spcBef>
                  <a:spcPct val="0"/>
                </a:spcBef>
                <a:spcAft>
                  <a:spcPct val="0"/>
                </a:spcAft>
              </a:pPr>
              <a:r>
                <a:rPr lang="en-US" sz="2000" b="0">
                  <a:solidFill>
                    <a:srgbClr val="000000"/>
                  </a:solidFill>
                  <a:latin typeface="Gill Sans MT" pitchFamily="34" charset="0"/>
                  <a:ea typeface="MS PGothic" pitchFamily="34" charset="-128"/>
                  <a:cs typeface="Arial" pitchFamily="34" charset="0"/>
                </a:rPr>
                <a:t>Raloxifene </a:t>
              </a:r>
            </a:p>
          </p:txBody>
        </p:sp>
        <p:sp>
          <p:nvSpPr>
            <p:cNvPr id="324625" name="Text Box 60"/>
            <p:cNvSpPr txBox="1">
              <a:spLocks noChangeArrowheads="1"/>
            </p:cNvSpPr>
            <p:nvPr/>
          </p:nvSpPr>
          <p:spPr bwMode="auto">
            <a:xfrm>
              <a:off x="3174186" y="1901369"/>
              <a:ext cx="639865" cy="3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eaLnBrk="1" fontAlgn="base" hangingPunct="1">
                <a:spcBef>
                  <a:spcPct val="0"/>
                </a:spcBef>
                <a:spcAft>
                  <a:spcPct val="0"/>
                </a:spcAft>
              </a:pPr>
              <a:r>
                <a:rPr lang="en-US" sz="1600">
                  <a:solidFill>
                    <a:srgbClr val="FFFFFF"/>
                  </a:solidFill>
                  <a:latin typeface="Gill Sans MT" pitchFamily="34" charset="0"/>
                  <a:ea typeface="MS PGothic" pitchFamily="34" charset="-128"/>
                  <a:cs typeface="Arial" pitchFamily="34" charset="0"/>
                </a:rPr>
                <a:t>1997</a:t>
              </a:r>
            </a:p>
          </p:txBody>
        </p:sp>
      </p:grpSp>
      <p:sp>
        <p:nvSpPr>
          <p:cNvPr id="324623" name="Text Box 4"/>
          <p:cNvSpPr txBox="1">
            <a:spLocks noChangeArrowheads="1"/>
          </p:cNvSpPr>
          <p:nvPr/>
        </p:nvSpPr>
        <p:spPr bwMode="auto">
          <a:xfrm>
            <a:off x="290513" y="6419791"/>
            <a:ext cx="7993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228600" indent="-228600"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50000"/>
              </a:spcBef>
              <a:spcAft>
                <a:spcPct val="0"/>
              </a:spcAft>
              <a:defRPr b="1">
                <a:solidFill>
                  <a:schemeClr val="tx1"/>
                </a:solidFill>
                <a:latin typeface="Arial Narrow" pitchFamily="34" charset="0"/>
              </a:defRPr>
            </a:lvl6pPr>
            <a:lvl7pPr marL="2971800" indent="-228600" eaLnBrk="0" fontAlgn="base" hangingPunct="0">
              <a:spcBef>
                <a:spcPct val="50000"/>
              </a:spcBef>
              <a:spcAft>
                <a:spcPct val="0"/>
              </a:spcAft>
              <a:defRPr b="1">
                <a:solidFill>
                  <a:schemeClr val="tx1"/>
                </a:solidFill>
                <a:latin typeface="Arial Narrow" pitchFamily="34" charset="0"/>
              </a:defRPr>
            </a:lvl7pPr>
            <a:lvl8pPr marL="3429000" indent="-228600" eaLnBrk="0" fontAlgn="base" hangingPunct="0">
              <a:spcBef>
                <a:spcPct val="50000"/>
              </a:spcBef>
              <a:spcAft>
                <a:spcPct val="0"/>
              </a:spcAft>
              <a:defRPr b="1">
                <a:solidFill>
                  <a:schemeClr val="tx1"/>
                </a:solidFill>
                <a:latin typeface="Arial Narrow" pitchFamily="34" charset="0"/>
              </a:defRPr>
            </a:lvl8pPr>
            <a:lvl9pPr marL="3886200" indent="-228600" eaLnBrk="0" fontAlgn="base" hangingPunct="0">
              <a:spcBef>
                <a:spcPct val="50000"/>
              </a:spcBef>
              <a:spcAft>
                <a:spcPct val="0"/>
              </a:spcAft>
              <a:defRPr b="1">
                <a:solidFill>
                  <a:schemeClr val="tx1"/>
                </a:solidFill>
                <a:latin typeface="Arial Narrow" pitchFamily="34" charset="0"/>
              </a:defRPr>
            </a:lvl9pPr>
          </a:lstStyle>
          <a:p>
            <a:pPr fontAlgn="base">
              <a:spcBef>
                <a:spcPct val="0"/>
              </a:spcBef>
              <a:spcAft>
                <a:spcPct val="0"/>
              </a:spcAft>
              <a:buFontTx/>
              <a:buAutoNum type="arabicPeriod"/>
            </a:pPr>
            <a:r>
              <a:rPr lang="en-US" sz="1000" b="0" err="1">
                <a:solidFill>
                  <a:srgbClr val="000000"/>
                </a:solidFill>
                <a:latin typeface="Arial" pitchFamily="34" charset="0"/>
                <a:cs typeface="Arial" pitchFamily="34" charset="0"/>
              </a:rPr>
              <a:t>Komm</a:t>
            </a:r>
            <a:r>
              <a:rPr lang="en-US" sz="1000" b="0">
                <a:solidFill>
                  <a:srgbClr val="000000"/>
                </a:solidFill>
                <a:latin typeface="Arial" pitchFamily="34" charset="0"/>
                <a:cs typeface="Arial" pitchFamily="34" charset="0"/>
              </a:rPr>
              <a:t> BS, et al. </a:t>
            </a:r>
            <a:r>
              <a:rPr lang="en-US" sz="1000" b="0" i="1">
                <a:solidFill>
                  <a:srgbClr val="000000"/>
                </a:solidFill>
                <a:latin typeface="Arial" pitchFamily="34" charset="0"/>
                <a:cs typeface="Arial" pitchFamily="34" charset="0"/>
              </a:rPr>
              <a:t>Ann N Y </a:t>
            </a:r>
            <a:r>
              <a:rPr lang="en-US" sz="1000" b="0" i="1" err="1">
                <a:solidFill>
                  <a:srgbClr val="000000"/>
                </a:solidFill>
                <a:latin typeface="Arial" pitchFamily="34" charset="0"/>
                <a:cs typeface="Arial" pitchFamily="34" charset="0"/>
              </a:rPr>
              <a:t>Acad</a:t>
            </a:r>
            <a:r>
              <a:rPr lang="en-US" sz="1000" b="0" i="1">
                <a:solidFill>
                  <a:srgbClr val="000000"/>
                </a:solidFill>
                <a:latin typeface="Arial" pitchFamily="34" charset="0"/>
                <a:cs typeface="Arial" pitchFamily="34" charset="0"/>
              </a:rPr>
              <a:t> Sci</a:t>
            </a:r>
            <a:r>
              <a:rPr lang="en-US" sz="1000" b="0">
                <a:solidFill>
                  <a:srgbClr val="000000"/>
                </a:solidFill>
                <a:latin typeface="Arial" pitchFamily="34" charset="0"/>
                <a:cs typeface="Arial" pitchFamily="34" charset="0"/>
              </a:rPr>
              <a:t>. 2001;949:317-326. </a:t>
            </a:r>
          </a:p>
          <a:p>
            <a:pPr fontAlgn="base">
              <a:spcBef>
                <a:spcPct val="0"/>
              </a:spcBef>
              <a:spcAft>
                <a:spcPct val="0"/>
              </a:spcAft>
              <a:buFontTx/>
              <a:buAutoNum type="arabicPeriod"/>
            </a:pPr>
            <a:r>
              <a:rPr lang="en-US" sz="1000" b="0">
                <a:solidFill>
                  <a:srgbClr val="000000"/>
                </a:solidFill>
                <a:latin typeface="Arial" pitchFamily="34" charset="0"/>
                <a:cs typeface="Arial" pitchFamily="34" charset="0"/>
              </a:rPr>
              <a:t>Hall JM, McDonnell DP. </a:t>
            </a:r>
            <a:r>
              <a:rPr lang="en-US" sz="1000" b="0" i="1">
                <a:solidFill>
                  <a:srgbClr val="000000"/>
                </a:solidFill>
                <a:latin typeface="Arial" pitchFamily="34" charset="0"/>
                <a:cs typeface="Arial" pitchFamily="34" charset="0"/>
              </a:rPr>
              <a:t>Menopausal Med</a:t>
            </a:r>
            <a:r>
              <a:rPr lang="en-US" sz="1000" b="0">
                <a:solidFill>
                  <a:srgbClr val="000000"/>
                </a:solidFill>
                <a:latin typeface="Arial" pitchFamily="34" charset="0"/>
                <a:cs typeface="Arial" pitchFamily="34" charset="0"/>
              </a:rPr>
              <a:t>. 2008;16:S1,S3-S6.</a:t>
            </a:r>
          </a:p>
        </p:txBody>
      </p:sp>
      <p:sp>
        <p:nvSpPr>
          <p:cNvPr id="120" name="Rectangle 119"/>
          <p:cNvSpPr/>
          <p:nvPr/>
        </p:nvSpPr>
        <p:spPr>
          <a:xfrm>
            <a:off x="6368812" y="2468597"/>
            <a:ext cx="1947514" cy="28771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1" name="Rectangle 120">
            <a:extLst>
              <a:ext uri="{FF2B5EF4-FFF2-40B4-BE49-F238E27FC236}">
                <a16:creationId xmlns:a16="http://schemas.microsoft.com/office/drawing/2014/main" id="{708F5EA4-837A-0ABD-7614-894E3671259F}"/>
              </a:ext>
            </a:extLst>
          </p:cNvPr>
          <p:cNvSpPr/>
          <p:nvPr/>
        </p:nvSpPr>
        <p:spPr>
          <a:xfrm>
            <a:off x="2806050" y="2465960"/>
            <a:ext cx="1947514" cy="28771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3694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0"/>
            <a:ext cx="7143800" cy="5715040"/>
          </a:xfrm>
          <a:prstGeom prst="rect">
            <a:avLst/>
          </a:prstGeom>
          <a:noFill/>
        </p:spPr>
      </p:pic>
      <p:sp>
        <p:nvSpPr>
          <p:cNvPr id="4" name="ZoneTexte 3"/>
          <p:cNvSpPr txBox="1"/>
          <p:nvPr/>
        </p:nvSpPr>
        <p:spPr>
          <a:xfrm>
            <a:off x="1000100" y="5989678"/>
            <a:ext cx="7173823" cy="369332"/>
          </a:xfrm>
          <a:prstGeom prst="rect">
            <a:avLst/>
          </a:prstGeom>
          <a:noFill/>
        </p:spPr>
        <p:txBody>
          <a:bodyPr wrap="none" rtlCol="0">
            <a:spAutoFit/>
          </a:bodyPr>
          <a:lstStyle/>
          <a:p>
            <a:r>
              <a:rPr lang="fr-BE"/>
              <a:t>Antoine, </a:t>
            </a:r>
            <a:r>
              <a:rPr lang="fr-BE" err="1"/>
              <a:t>Ameye</a:t>
            </a:r>
            <a:r>
              <a:rPr lang="fr-BE"/>
              <a:t>, </a:t>
            </a:r>
            <a:r>
              <a:rPr lang="fr-BE" err="1"/>
              <a:t>Paesmans</a:t>
            </a:r>
            <a:r>
              <a:rPr lang="fr-BE"/>
              <a:t> </a:t>
            </a:r>
            <a:r>
              <a:rPr lang="fr-BE" err="1"/>
              <a:t>Rozenberg</a:t>
            </a:r>
            <a:r>
              <a:rPr lang="fr-BE"/>
              <a:t> </a:t>
            </a:r>
            <a:r>
              <a:rPr lang="fr-BE" err="1"/>
              <a:t>Maturitas</a:t>
            </a:r>
            <a:r>
              <a:rPr lang="fr-BE"/>
              <a:t>. 2016 Feb;84:81-8.</a:t>
            </a:r>
          </a:p>
        </p:txBody>
      </p:sp>
    </p:spTree>
    <p:extLst>
      <p:ext uri="{BB962C8B-B14F-4D97-AF65-F5344CB8AC3E}">
        <p14:creationId xmlns:p14="http://schemas.microsoft.com/office/powerpoint/2010/main" val="1844961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349500" y="0"/>
            <a:ext cx="4432300" cy="6477000"/>
          </a:xfrm>
          <a:prstGeom prst="rect">
            <a:avLst/>
          </a:prstGeom>
        </p:spPr>
      </p:pic>
    </p:spTree>
    <p:extLst>
      <p:ext uri="{BB962C8B-B14F-4D97-AF65-F5344CB8AC3E}">
        <p14:creationId xmlns:p14="http://schemas.microsoft.com/office/powerpoint/2010/main" val="3423015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746113" y="0"/>
            <a:ext cx="4805260" cy="10293990"/>
          </a:xfrm>
          <a:prstGeom prst="rect">
            <a:avLst/>
          </a:prstGeom>
        </p:spPr>
      </p:pic>
      <p:sp>
        <p:nvSpPr>
          <p:cNvPr id="3" name="ZoneTexte 2">
            <a:extLst>
              <a:ext uri="{FF2B5EF4-FFF2-40B4-BE49-F238E27FC236}">
                <a16:creationId xmlns:a16="http://schemas.microsoft.com/office/drawing/2014/main" id="{CC912DD2-E714-9E6E-6A9B-D468356B0679}"/>
              </a:ext>
            </a:extLst>
          </p:cNvPr>
          <p:cNvSpPr txBox="1"/>
          <p:nvPr/>
        </p:nvSpPr>
        <p:spPr>
          <a:xfrm>
            <a:off x="243281" y="2508308"/>
            <a:ext cx="2743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a:latin typeface="Arial"/>
                <a:cs typeface="Arial"/>
              </a:rPr>
              <a:t>Delmas PD, et al. </a:t>
            </a:r>
            <a:r>
              <a:rPr lang="fr-FR" i="1" err="1">
                <a:latin typeface="Arial"/>
                <a:cs typeface="Arial"/>
              </a:rPr>
              <a:t>Efficacy</a:t>
            </a:r>
            <a:r>
              <a:rPr lang="fr-FR" i="1">
                <a:latin typeface="Arial"/>
                <a:cs typeface="Arial"/>
              </a:rPr>
              <a:t> of </a:t>
            </a:r>
            <a:r>
              <a:rPr lang="fr-FR" i="1" err="1">
                <a:latin typeface="Arial"/>
                <a:cs typeface="Arial"/>
              </a:rPr>
              <a:t>raloxifene</a:t>
            </a:r>
            <a:r>
              <a:rPr lang="fr-FR" i="1">
                <a:latin typeface="Arial"/>
                <a:cs typeface="Arial"/>
              </a:rPr>
              <a:t> on </a:t>
            </a:r>
            <a:r>
              <a:rPr lang="fr-FR" i="1" err="1">
                <a:latin typeface="Arial"/>
                <a:cs typeface="Arial"/>
              </a:rPr>
              <a:t>vertebral</a:t>
            </a:r>
            <a:r>
              <a:rPr lang="fr-FR" i="1">
                <a:latin typeface="Arial"/>
                <a:cs typeface="Arial"/>
              </a:rPr>
              <a:t> fracture </a:t>
            </a:r>
            <a:r>
              <a:rPr lang="fr-FR" i="1" err="1">
                <a:latin typeface="Arial"/>
                <a:cs typeface="Arial"/>
              </a:rPr>
              <a:t>risk</a:t>
            </a:r>
            <a:r>
              <a:rPr lang="fr-FR" i="1">
                <a:latin typeface="Arial"/>
                <a:cs typeface="Arial"/>
              </a:rPr>
              <a:t> </a:t>
            </a:r>
            <a:r>
              <a:rPr lang="fr-FR" i="1" err="1">
                <a:latin typeface="Arial"/>
                <a:cs typeface="Arial"/>
              </a:rPr>
              <a:t>reduction</a:t>
            </a:r>
            <a:r>
              <a:rPr lang="fr-FR" i="1">
                <a:latin typeface="Arial"/>
                <a:cs typeface="Arial"/>
              </a:rPr>
              <a:t> in </a:t>
            </a:r>
            <a:r>
              <a:rPr lang="fr-FR" i="1" err="1">
                <a:latin typeface="Arial"/>
                <a:cs typeface="Arial"/>
              </a:rPr>
              <a:t>postmenopausal</a:t>
            </a:r>
            <a:r>
              <a:rPr lang="fr-FR" i="1">
                <a:latin typeface="Arial"/>
                <a:cs typeface="Arial"/>
              </a:rPr>
              <a:t> </a:t>
            </a:r>
            <a:r>
              <a:rPr lang="fr-FR" i="1" err="1">
                <a:latin typeface="Arial"/>
                <a:cs typeface="Arial"/>
              </a:rPr>
              <a:t>women</a:t>
            </a:r>
            <a:r>
              <a:rPr lang="fr-FR" i="1">
                <a:latin typeface="Arial"/>
                <a:cs typeface="Arial"/>
              </a:rPr>
              <a:t> </a:t>
            </a:r>
            <a:r>
              <a:rPr lang="fr-FR" i="1" err="1">
                <a:latin typeface="Arial"/>
                <a:cs typeface="Arial"/>
              </a:rPr>
              <a:t>with</a:t>
            </a:r>
            <a:r>
              <a:rPr lang="fr-FR" i="1">
                <a:latin typeface="Arial"/>
                <a:cs typeface="Arial"/>
              </a:rPr>
              <a:t> </a:t>
            </a:r>
            <a:r>
              <a:rPr lang="fr-FR" i="1" err="1">
                <a:latin typeface="Arial"/>
                <a:cs typeface="Arial"/>
              </a:rPr>
              <a:t>osteoporosis</a:t>
            </a:r>
            <a:r>
              <a:rPr lang="fr-FR" i="1">
                <a:latin typeface="Arial"/>
                <a:cs typeface="Arial"/>
              </a:rPr>
              <a:t>: Four-</a:t>
            </a:r>
            <a:r>
              <a:rPr lang="fr-FR" i="1" err="1">
                <a:latin typeface="Arial"/>
                <a:cs typeface="Arial"/>
              </a:rPr>
              <a:t>year</a:t>
            </a:r>
            <a:r>
              <a:rPr lang="fr-FR" i="1">
                <a:latin typeface="Arial"/>
                <a:cs typeface="Arial"/>
              </a:rPr>
              <a:t> </a:t>
            </a:r>
            <a:r>
              <a:rPr lang="fr-FR" i="1" err="1">
                <a:latin typeface="Arial"/>
                <a:cs typeface="Arial"/>
              </a:rPr>
              <a:t>results</a:t>
            </a:r>
            <a:r>
              <a:rPr lang="fr-FR" i="1">
                <a:latin typeface="Arial"/>
                <a:cs typeface="Arial"/>
              </a:rPr>
              <a:t> </a:t>
            </a:r>
            <a:r>
              <a:rPr lang="fr-FR" i="1" err="1">
                <a:latin typeface="Arial"/>
                <a:cs typeface="Arial"/>
              </a:rPr>
              <a:t>from</a:t>
            </a:r>
            <a:r>
              <a:rPr lang="fr-FR" i="1">
                <a:latin typeface="Arial"/>
                <a:cs typeface="Arial"/>
              </a:rPr>
              <a:t> a </a:t>
            </a:r>
            <a:r>
              <a:rPr lang="fr-FR" i="1" err="1">
                <a:latin typeface="Arial"/>
                <a:cs typeface="Arial"/>
              </a:rPr>
              <a:t>randomized</a:t>
            </a:r>
            <a:r>
              <a:rPr lang="fr-FR" i="1">
                <a:latin typeface="Arial"/>
                <a:cs typeface="Arial"/>
              </a:rPr>
              <a:t> </a:t>
            </a:r>
            <a:r>
              <a:rPr lang="fr-FR" i="1" err="1">
                <a:latin typeface="Arial"/>
                <a:cs typeface="Arial"/>
              </a:rPr>
              <a:t>clinical</a:t>
            </a:r>
            <a:r>
              <a:rPr lang="fr-FR" i="1">
                <a:latin typeface="Arial"/>
                <a:cs typeface="Arial"/>
              </a:rPr>
              <a:t> trial. J Clin </a:t>
            </a:r>
            <a:r>
              <a:rPr lang="fr-FR" i="1" err="1">
                <a:latin typeface="Arial"/>
                <a:cs typeface="Arial"/>
              </a:rPr>
              <a:t>Endocrinol</a:t>
            </a:r>
            <a:r>
              <a:rPr lang="fr-FR" i="1">
                <a:latin typeface="Arial"/>
                <a:cs typeface="Arial"/>
              </a:rPr>
              <a:t> </a:t>
            </a:r>
            <a:r>
              <a:rPr lang="fr-FR" i="1" err="1">
                <a:latin typeface="Arial"/>
                <a:cs typeface="Arial"/>
              </a:rPr>
              <a:t>Metab</a:t>
            </a:r>
            <a:r>
              <a:rPr lang="fr-FR" i="1">
                <a:latin typeface="Arial"/>
                <a:cs typeface="Arial"/>
              </a:rPr>
              <a:t> 2002; 87:3609.</a:t>
            </a:r>
            <a:r>
              <a:rPr lang="fr-FR">
                <a:latin typeface="Arial"/>
                <a:cs typeface="Arial"/>
              </a:rPr>
              <a:t>Cliquez pour ajouter du texte</a:t>
            </a:r>
          </a:p>
        </p:txBody>
      </p:sp>
    </p:spTree>
    <p:extLst>
      <p:ext uri="{BB962C8B-B14F-4D97-AF65-F5344CB8AC3E}">
        <p14:creationId xmlns:p14="http://schemas.microsoft.com/office/powerpoint/2010/main" val="4048045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38301" y="1028700"/>
            <a:ext cx="6075760" cy="4886325"/>
            <a:chOff x="468" y="144"/>
            <a:chExt cx="5741" cy="4104"/>
          </a:xfrm>
        </p:grpSpPr>
        <p:sp>
          <p:nvSpPr>
            <p:cNvPr id="42027" name="Rectangle 3"/>
            <p:cNvSpPr>
              <a:spLocks noChangeArrowheads="1"/>
            </p:cNvSpPr>
            <p:nvPr/>
          </p:nvSpPr>
          <p:spPr bwMode="auto">
            <a:xfrm>
              <a:off x="468" y="144"/>
              <a:ext cx="5741" cy="720"/>
            </a:xfrm>
            <a:prstGeom prst="rect">
              <a:avLst/>
            </a:prstGeom>
            <a:noFill/>
            <a:ln w="9525">
              <a:noFill/>
              <a:miter lim="800000"/>
              <a:headEnd/>
              <a:tailEnd/>
            </a:ln>
            <a:effectLst/>
          </p:spPr>
          <p:txBody>
            <a:bodyPr lIns="69056" tIns="34529" rIns="69056" bIns="34529" anchor="ctr"/>
            <a:lstStyle/>
            <a:p>
              <a:pPr algn="ctr" eaLnBrk="0" hangingPunct="0"/>
              <a:r>
                <a:rPr lang="en-US" sz="1350" b="1">
                  <a:solidFill>
                    <a:schemeClr val="tx2"/>
                  </a:solidFill>
                  <a:latin typeface="Arial" pitchFamily="34" charset="0"/>
                </a:rPr>
                <a:t>Effect of Raloxifene in Women With or Without Existing Fractures</a:t>
              </a:r>
            </a:p>
            <a:p>
              <a:pPr algn="ctr" eaLnBrk="0" hangingPunct="0"/>
              <a:r>
                <a:rPr lang="en-US" sz="1350" b="1">
                  <a:solidFill>
                    <a:schemeClr val="tx2"/>
                  </a:solidFill>
                  <a:latin typeface="Arial" pitchFamily="34" charset="0"/>
                </a:rPr>
                <a:t>MORE Trial - 3 Years</a:t>
              </a:r>
            </a:p>
          </p:txBody>
        </p:sp>
        <p:sp>
          <p:nvSpPr>
            <p:cNvPr id="42028" name="Rectangle 4"/>
            <p:cNvSpPr>
              <a:spLocks noChangeArrowheads="1"/>
            </p:cNvSpPr>
            <p:nvPr/>
          </p:nvSpPr>
          <p:spPr bwMode="auto">
            <a:xfrm>
              <a:off x="720" y="4034"/>
              <a:ext cx="132" cy="214"/>
            </a:xfrm>
            <a:prstGeom prst="rect">
              <a:avLst/>
            </a:prstGeom>
            <a:noFill/>
            <a:ln w="9525">
              <a:noFill/>
              <a:miter lim="800000"/>
              <a:headEnd/>
              <a:tailEnd/>
            </a:ln>
            <a:effectLst/>
          </p:spPr>
          <p:txBody>
            <a:bodyPr wrap="none" lIns="69056" tIns="34529" rIns="69056" bIns="34529">
              <a:spAutoFit/>
            </a:bodyPr>
            <a:lstStyle/>
            <a:p>
              <a:pPr eaLnBrk="0" hangingPunct="0"/>
              <a:endParaRPr lang="fr-BE" sz="1200">
                <a:solidFill>
                  <a:schemeClr val="tx2"/>
                </a:solidFill>
                <a:latin typeface="Arial" pitchFamily="34" charset="0"/>
              </a:endParaRPr>
            </a:p>
          </p:txBody>
        </p:sp>
      </p:grpSp>
      <p:sp>
        <p:nvSpPr>
          <p:cNvPr id="41987" name="Rectangle 5"/>
          <p:cNvSpPr>
            <a:spLocks noChangeArrowheads="1"/>
          </p:cNvSpPr>
          <p:nvPr/>
        </p:nvSpPr>
        <p:spPr bwMode="auto">
          <a:xfrm rot="-5400000">
            <a:off x="1035457" y="3254993"/>
            <a:ext cx="2401073" cy="528992"/>
          </a:xfrm>
          <a:prstGeom prst="rect">
            <a:avLst/>
          </a:prstGeom>
          <a:noFill/>
          <a:ln w="9525">
            <a:noFill/>
            <a:miter lim="800000"/>
            <a:headEnd/>
            <a:tailEnd/>
          </a:ln>
          <a:effectLst/>
        </p:spPr>
        <p:txBody>
          <a:bodyPr wrap="none" lIns="65484" tIns="33338" rIns="65484" bIns="33338">
            <a:spAutoFit/>
          </a:bodyPr>
          <a:lstStyle/>
          <a:p>
            <a:pPr algn="ctr" defTabSz="619125" eaLnBrk="0" hangingPunct="0"/>
            <a:r>
              <a:rPr lang="en-US" sz="1500">
                <a:solidFill>
                  <a:schemeClr val="tx2"/>
                </a:solidFill>
                <a:latin typeface="Arial" pitchFamily="34" charset="0"/>
              </a:rPr>
              <a:t>% of Women with</a:t>
            </a:r>
          </a:p>
          <a:p>
            <a:pPr algn="ctr" defTabSz="619125" eaLnBrk="0" hangingPunct="0"/>
            <a:r>
              <a:rPr lang="en-US" sz="1500">
                <a:solidFill>
                  <a:schemeClr val="tx2"/>
                </a:solidFill>
                <a:latin typeface="Arial" pitchFamily="34" charset="0"/>
              </a:rPr>
              <a:t>Incident Vertebral Fracture</a:t>
            </a:r>
          </a:p>
        </p:txBody>
      </p:sp>
      <p:sp>
        <p:nvSpPr>
          <p:cNvPr id="41988" name="Rectangle 6"/>
          <p:cNvSpPr>
            <a:spLocks noChangeArrowheads="1"/>
          </p:cNvSpPr>
          <p:nvPr/>
        </p:nvSpPr>
        <p:spPr bwMode="auto">
          <a:xfrm>
            <a:off x="1215629" y="5719763"/>
            <a:ext cx="2786019" cy="254398"/>
          </a:xfrm>
          <a:prstGeom prst="rect">
            <a:avLst/>
          </a:prstGeom>
          <a:noFill/>
          <a:ln w="9525">
            <a:noFill/>
            <a:miter lim="800000"/>
            <a:headEnd/>
            <a:tailEnd/>
          </a:ln>
          <a:effectLst/>
        </p:spPr>
        <p:txBody>
          <a:bodyPr wrap="none" lIns="69056" tIns="34529" rIns="69056" bIns="34529">
            <a:spAutoFit/>
          </a:bodyPr>
          <a:lstStyle/>
          <a:p>
            <a:pPr eaLnBrk="0" hangingPunct="0"/>
            <a:r>
              <a:rPr lang="en-US" sz="1200">
                <a:solidFill>
                  <a:schemeClr val="tx2"/>
                </a:solidFill>
                <a:latin typeface="Arial" pitchFamily="34" charset="0"/>
              </a:rPr>
              <a:t>Ettinger et al. </a:t>
            </a:r>
            <a:r>
              <a:rPr lang="en-US" sz="1200" i="1">
                <a:solidFill>
                  <a:schemeClr val="tx2"/>
                </a:solidFill>
                <a:latin typeface="Arial" pitchFamily="34" charset="0"/>
              </a:rPr>
              <a:t>JAMA</a:t>
            </a:r>
            <a:r>
              <a:rPr lang="en-US" sz="1200">
                <a:solidFill>
                  <a:schemeClr val="tx2"/>
                </a:solidFill>
                <a:latin typeface="Arial" pitchFamily="34" charset="0"/>
              </a:rPr>
              <a:t> 1999; 282:637-45.</a:t>
            </a:r>
          </a:p>
        </p:txBody>
      </p:sp>
      <p:grpSp>
        <p:nvGrpSpPr>
          <p:cNvPr id="3" name="Group 7"/>
          <p:cNvGrpSpPr>
            <a:grpSpLocks/>
          </p:cNvGrpSpPr>
          <p:nvPr/>
        </p:nvGrpSpPr>
        <p:grpSpPr bwMode="auto">
          <a:xfrm>
            <a:off x="6430565" y="3099199"/>
            <a:ext cx="1451374" cy="432197"/>
            <a:chOff x="4644" y="955"/>
            <a:chExt cx="1371" cy="363"/>
          </a:xfrm>
        </p:grpSpPr>
        <p:sp>
          <p:nvSpPr>
            <p:cNvPr id="42023" name="Rectangle 8"/>
            <p:cNvSpPr>
              <a:spLocks noChangeArrowheads="1"/>
            </p:cNvSpPr>
            <p:nvPr/>
          </p:nvSpPr>
          <p:spPr bwMode="auto">
            <a:xfrm>
              <a:off x="4767" y="1163"/>
              <a:ext cx="1248" cy="155"/>
            </a:xfrm>
            <a:prstGeom prst="rect">
              <a:avLst/>
            </a:prstGeom>
            <a:noFill/>
            <a:ln w="9525">
              <a:noFill/>
              <a:miter lim="800000"/>
              <a:headEnd/>
              <a:tailEnd/>
            </a:ln>
          </p:spPr>
          <p:txBody>
            <a:bodyPr wrap="none" lIns="0" tIns="0" rIns="0" bIns="0">
              <a:spAutoFit/>
            </a:bodyPr>
            <a:lstStyle/>
            <a:p>
              <a:pPr eaLnBrk="0" hangingPunct="0"/>
              <a:r>
                <a:rPr lang="en-US" sz="1200">
                  <a:solidFill>
                    <a:schemeClr val="tx2"/>
                  </a:solidFill>
                  <a:latin typeface="Arial" pitchFamily="34" charset="0"/>
                </a:rPr>
                <a:t>Raloxifene 60 mg/d</a:t>
              </a:r>
              <a:endParaRPr lang="en-US" sz="1200">
                <a:solidFill>
                  <a:schemeClr val="tx2"/>
                </a:solidFill>
              </a:endParaRPr>
            </a:p>
          </p:txBody>
        </p:sp>
        <p:sp>
          <p:nvSpPr>
            <p:cNvPr id="42024" name="Rectangle 9"/>
            <p:cNvSpPr>
              <a:spLocks noChangeArrowheads="1"/>
            </p:cNvSpPr>
            <p:nvPr/>
          </p:nvSpPr>
          <p:spPr bwMode="auto">
            <a:xfrm>
              <a:off x="4644" y="1006"/>
              <a:ext cx="80" cy="81"/>
            </a:xfrm>
            <a:prstGeom prst="rect">
              <a:avLst/>
            </a:prstGeom>
            <a:solidFill>
              <a:srgbClr val="FFFFFF"/>
            </a:solidFill>
            <a:ln w="9525">
              <a:solidFill>
                <a:srgbClr val="000000"/>
              </a:solidFill>
              <a:miter lim="800000"/>
              <a:headEnd/>
              <a:tailEnd/>
            </a:ln>
          </p:spPr>
          <p:txBody>
            <a:bodyPr/>
            <a:lstStyle/>
            <a:p>
              <a:endParaRPr lang="fr-BE" sz="1350">
                <a:solidFill>
                  <a:schemeClr val="tx2"/>
                </a:solidFill>
              </a:endParaRPr>
            </a:p>
          </p:txBody>
        </p:sp>
        <p:sp>
          <p:nvSpPr>
            <p:cNvPr id="42025" name="Rectangle 10"/>
            <p:cNvSpPr>
              <a:spLocks noChangeArrowheads="1"/>
            </p:cNvSpPr>
            <p:nvPr/>
          </p:nvSpPr>
          <p:spPr bwMode="auto">
            <a:xfrm>
              <a:off x="4767" y="955"/>
              <a:ext cx="522" cy="155"/>
            </a:xfrm>
            <a:prstGeom prst="rect">
              <a:avLst/>
            </a:prstGeom>
            <a:noFill/>
            <a:ln w="9525">
              <a:noFill/>
              <a:miter lim="800000"/>
              <a:headEnd/>
              <a:tailEnd/>
            </a:ln>
          </p:spPr>
          <p:txBody>
            <a:bodyPr wrap="none" lIns="0" tIns="0" rIns="0" bIns="0">
              <a:spAutoFit/>
            </a:bodyPr>
            <a:lstStyle/>
            <a:p>
              <a:pPr eaLnBrk="0" hangingPunct="0"/>
              <a:r>
                <a:rPr lang="en-US" sz="1200">
                  <a:solidFill>
                    <a:schemeClr val="tx2"/>
                  </a:solidFill>
                  <a:latin typeface="Arial" pitchFamily="34" charset="0"/>
                </a:rPr>
                <a:t>Placebo</a:t>
              </a:r>
              <a:endParaRPr lang="en-US" sz="1200">
                <a:solidFill>
                  <a:schemeClr val="tx2"/>
                </a:solidFill>
              </a:endParaRPr>
            </a:p>
          </p:txBody>
        </p:sp>
        <p:sp>
          <p:nvSpPr>
            <p:cNvPr id="42026" name="Rectangle 11"/>
            <p:cNvSpPr>
              <a:spLocks noChangeArrowheads="1"/>
            </p:cNvSpPr>
            <p:nvPr/>
          </p:nvSpPr>
          <p:spPr bwMode="auto">
            <a:xfrm>
              <a:off x="4644" y="1213"/>
              <a:ext cx="80" cy="81"/>
            </a:xfrm>
            <a:prstGeom prst="rect">
              <a:avLst/>
            </a:prstGeom>
            <a:solidFill>
              <a:schemeClr val="hlink"/>
            </a:solidFill>
            <a:ln w="9525">
              <a:solidFill>
                <a:srgbClr val="000000"/>
              </a:solidFill>
              <a:miter lim="800000"/>
              <a:headEnd/>
              <a:tailEnd/>
            </a:ln>
          </p:spPr>
          <p:txBody>
            <a:bodyPr/>
            <a:lstStyle/>
            <a:p>
              <a:endParaRPr lang="fr-BE" sz="1350">
                <a:solidFill>
                  <a:schemeClr val="tx2"/>
                </a:solidFill>
              </a:endParaRPr>
            </a:p>
          </p:txBody>
        </p:sp>
      </p:grpSp>
      <p:sp>
        <p:nvSpPr>
          <p:cNvPr id="41990" name="Rectangle 12"/>
          <p:cNvSpPr>
            <a:spLocks noChangeArrowheads="1"/>
          </p:cNvSpPr>
          <p:nvPr/>
        </p:nvSpPr>
        <p:spPr bwMode="auto">
          <a:xfrm>
            <a:off x="3305175" y="4606530"/>
            <a:ext cx="347663" cy="491728"/>
          </a:xfrm>
          <a:prstGeom prst="rect">
            <a:avLst/>
          </a:prstGeom>
          <a:solidFill>
            <a:schemeClr val="bg1"/>
          </a:solidFill>
          <a:ln w="11176">
            <a:solidFill>
              <a:srgbClr val="000000"/>
            </a:solidFill>
            <a:miter lim="800000"/>
            <a:headEnd/>
            <a:tailEnd/>
          </a:ln>
        </p:spPr>
        <p:txBody>
          <a:bodyPr/>
          <a:lstStyle/>
          <a:p>
            <a:endParaRPr lang="fr-BE" sz="1350">
              <a:solidFill>
                <a:schemeClr val="tx2"/>
              </a:solidFill>
            </a:endParaRPr>
          </a:p>
        </p:txBody>
      </p:sp>
      <p:sp>
        <p:nvSpPr>
          <p:cNvPr id="41991" name="Rectangle 13"/>
          <p:cNvSpPr>
            <a:spLocks noChangeArrowheads="1"/>
          </p:cNvSpPr>
          <p:nvPr/>
        </p:nvSpPr>
        <p:spPr bwMode="auto">
          <a:xfrm>
            <a:off x="5183983" y="2778919"/>
            <a:ext cx="346472" cy="2319338"/>
          </a:xfrm>
          <a:prstGeom prst="rect">
            <a:avLst/>
          </a:prstGeom>
          <a:solidFill>
            <a:schemeClr val="bg1"/>
          </a:solidFill>
          <a:ln w="11176">
            <a:solidFill>
              <a:srgbClr val="000000"/>
            </a:solidFill>
            <a:miter lim="800000"/>
            <a:headEnd/>
            <a:tailEnd/>
          </a:ln>
        </p:spPr>
        <p:txBody>
          <a:bodyPr/>
          <a:lstStyle/>
          <a:p>
            <a:endParaRPr lang="fr-BE" sz="1350">
              <a:solidFill>
                <a:schemeClr val="tx2"/>
              </a:solidFill>
            </a:endParaRPr>
          </a:p>
        </p:txBody>
      </p:sp>
      <p:sp>
        <p:nvSpPr>
          <p:cNvPr id="41992" name="Rectangle 14"/>
          <p:cNvSpPr>
            <a:spLocks noChangeArrowheads="1"/>
          </p:cNvSpPr>
          <p:nvPr/>
        </p:nvSpPr>
        <p:spPr bwMode="auto">
          <a:xfrm>
            <a:off x="3795714" y="4879181"/>
            <a:ext cx="346472" cy="219075"/>
          </a:xfrm>
          <a:prstGeom prst="rect">
            <a:avLst/>
          </a:prstGeom>
          <a:solidFill>
            <a:schemeClr val="hlink"/>
          </a:solidFill>
          <a:ln w="11176">
            <a:solidFill>
              <a:srgbClr val="000000"/>
            </a:solidFill>
            <a:miter lim="800000"/>
            <a:headEnd/>
            <a:tailEnd/>
          </a:ln>
        </p:spPr>
        <p:txBody>
          <a:bodyPr/>
          <a:lstStyle/>
          <a:p>
            <a:endParaRPr lang="fr-BE" sz="1350">
              <a:solidFill>
                <a:schemeClr val="tx2"/>
              </a:solidFill>
            </a:endParaRPr>
          </a:p>
        </p:txBody>
      </p:sp>
      <p:sp>
        <p:nvSpPr>
          <p:cNvPr id="41993" name="Rectangle 15"/>
          <p:cNvSpPr>
            <a:spLocks noChangeArrowheads="1"/>
          </p:cNvSpPr>
          <p:nvPr/>
        </p:nvSpPr>
        <p:spPr bwMode="auto">
          <a:xfrm>
            <a:off x="5672137" y="3474244"/>
            <a:ext cx="347663" cy="1624013"/>
          </a:xfrm>
          <a:prstGeom prst="rect">
            <a:avLst/>
          </a:prstGeom>
          <a:solidFill>
            <a:schemeClr val="hlink"/>
          </a:solidFill>
          <a:ln w="11176">
            <a:solidFill>
              <a:srgbClr val="000000"/>
            </a:solidFill>
            <a:miter lim="800000"/>
            <a:headEnd/>
            <a:tailEnd/>
          </a:ln>
        </p:spPr>
        <p:txBody>
          <a:bodyPr/>
          <a:lstStyle/>
          <a:p>
            <a:endParaRPr lang="fr-BE" sz="1350">
              <a:solidFill>
                <a:schemeClr val="tx2"/>
              </a:solidFill>
            </a:endParaRPr>
          </a:p>
        </p:txBody>
      </p:sp>
      <p:sp>
        <p:nvSpPr>
          <p:cNvPr id="41994" name="Line 16"/>
          <p:cNvSpPr>
            <a:spLocks noChangeShapeType="1"/>
          </p:cNvSpPr>
          <p:nvPr/>
        </p:nvSpPr>
        <p:spPr bwMode="auto">
          <a:xfrm>
            <a:off x="2957512" y="5098256"/>
            <a:ext cx="71438" cy="119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1995" name="Freeform 17"/>
          <p:cNvSpPr>
            <a:spLocks noChangeArrowheads="1"/>
          </p:cNvSpPr>
          <p:nvPr/>
        </p:nvSpPr>
        <p:spPr bwMode="auto">
          <a:xfrm>
            <a:off x="3009900" y="2262188"/>
            <a:ext cx="1191" cy="2828925"/>
          </a:xfrm>
          <a:custGeom>
            <a:avLst/>
            <a:gdLst>
              <a:gd name="T0" fmla="*/ 0 w 1"/>
              <a:gd name="T1" fmla="*/ 0 h 2376"/>
              <a:gd name="T2" fmla="*/ 0 w 1"/>
              <a:gd name="T3" fmla="*/ 2147483647 h 2376"/>
              <a:gd name="T4" fmla="*/ 0 60000 65536"/>
              <a:gd name="T5" fmla="*/ 0 60000 65536"/>
            </a:gdLst>
            <a:ahLst/>
            <a:cxnLst>
              <a:cxn ang="T4">
                <a:pos x="T0" y="T1"/>
              </a:cxn>
              <a:cxn ang="T5">
                <a:pos x="T2" y="T3"/>
              </a:cxn>
            </a:cxnLst>
            <a:rect l="0" t="0" r="r" b="b"/>
            <a:pathLst>
              <a:path w="1" h="2376">
                <a:moveTo>
                  <a:pt x="0" y="0"/>
                </a:moveTo>
                <a:lnTo>
                  <a:pt x="0" y="2376"/>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grpSp>
        <p:nvGrpSpPr>
          <p:cNvPr id="4" name="Group 18"/>
          <p:cNvGrpSpPr>
            <a:grpSpLocks/>
          </p:cNvGrpSpPr>
          <p:nvPr/>
        </p:nvGrpSpPr>
        <p:grpSpPr bwMode="auto">
          <a:xfrm>
            <a:off x="2928937" y="2262188"/>
            <a:ext cx="91679" cy="2277666"/>
            <a:chOff x="1696" y="1180"/>
            <a:chExt cx="78" cy="1913"/>
          </a:xfrm>
        </p:grpSpPr>
        <p:sp>
          <p:nvSpPr>
            <p:cNvPr id="42018" name="Line 19"/>
            <p:cNvSpPr>
              <a:spLocks noChangeShapeType="1"/>
            </p:cNvSpPr>
            <p:nvPr/>
          </p:nvSpPr>
          <p:spPr bwMode="auto">
            <a:xfrm>
              <a:off x="1707" y="3092"/>
              <a:ext cx="67" cy="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19" name="Line 20"/>
            <p:cNvSpPr>
              <a:spLocks noChangeShapeType="1"/>
            </p:cNvSpPr>
            <p:nvPr/>
          </p:nvSpPr>
          <p:spPr bwMode="auto">
            <a:xfrm>
              <a:off x="1707" y="2614"/>
              <a:ext cx="67" cy="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20" name="Freeform 21"/>
            <p:cNvSpPr>
              <a:spLocks noChangeArrowheads="1"/>
            </p:cNvSpPr>
            <p:nvPr/>
          </p:nvSpPr>
          <p:spPr bwMode="auto">
            <a:xfrm>
              <a:off x="1696" y="2128"/>
              <a:ext cx="78" cy="1"/>
            </a:xfrm>
            <a:custGeom>
              <a:avLst/>
              <a:gdLst>
                <a:gd name="T0" fmla="*/ 0 w 78"/>
                <a:gd name="T1" fmla="*/ 0 h 1"/>
                <a:gd name="T2" fmla="*/ 78 w 78"/>
                <a:gd name="T3" fmla="*/ 1 h 1"/>
                <a:gd name="T4" fmla="*/ 0 60000 65536"/>
                <a:gd name="T5" fmla="*/ 0 60000 65536"/>
              </a:gdLst>
              <a:ahLst/>
              <a:cxnLst>
                <a:cxn ang="T4">
                  <a:pos x="T0" y="T1"/>
                </a:cxn>
                <a:cxn ang="T5">
                  <a:pos x="T2" y="T3"/>
                </a:cxn>
              </a:cxnLst>
              <a:rect l="0" t="0" r="r" b="b"/>
              <a:pathLst>
                <a:path w="78" h="1">
                  <a:moveTo>
                    <a:pt x="0" y="0"/>
                  </a:moveTo>
                  <a:lnTo>
                    <a:pt x="78" y="1"/>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sp>
          <p:nvSpPr>
            <p:cNvPr id="42021" name="Freeform 22"/>
            <p:cNvSpPr>
              <a:spLocks noChangeArrowheads="1"/>
            </p:cNvSpPr>
            <p:nvPr/>
          </p:nvSpPr>
          <p:spPr bwMode="auto">
            <a:xfrm>
              <a:off x="1710" y="1650"/>
              <a:ext cx="64" cy="2"/>
            </a:xfrm>
            <a:custGeom>
              <a:avLst/>
              <a:gdLst>
                <a:gd name="T0" fmla="*/ 0 w 64"/>
                <a:gd name="T1" fmla="*/ 0 h 2"/>
                <a:gd name="T2" fmla="*/ 64 w 64"/>
                <a:gd name="T3" fmla="*/ 2 h 2"/>
                <a:gd name="T4" fmla="*/ 0 60000 65536"/>
                <a:gd name="T5" fmla="*/ 0 60000 65536"/>
              </a:gdLst>
              <a:ahLst/>
              <a:cxnLst>
                <a:cxn ang="T4">
                  <a:pos x="T0" y="T1"/>
                </a:cxn>
                <a:cxn ang="T5">
                  <a:pos x="T2" y="T3"/>
                </a:cxn>
              </a:cxnLst>
              <a:rect l="0" t="0" r="r" b="b"/>
              <a:pathLst>
                <a:path w="64" h="2">
                  <a:moveTo>
                    <a:pt x="0" y="0"/>
                  </a:moveTo>
                  <a:lnTo>
                    <a:pt x="64" y="2"/>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sp>
          <p:nvSpPr>
            <p:cNvPr id="42022" name="Freeform 23"/>
            <p:cNvSpPr>
              <a:spLocks noChangeArrowheads="1"/>
            </p:cNvSpPr>
            <p:nvPr/>
          </p:nvSpPr>
          <p:spPr bwMode="auto">
            <a:xfrm>
              <a:off x="1724" y="1180"/>
              <a:ext cx="48" cy="1"/>
            </a:xfrm>
            <a:custGeom>
              <a:avLst/>
              <a:gdLst>
                <a:gd name="T0" fmla="*/ 0 w 48"/>
                <a:gd name="T1" fmla="*/ 0 h 1"/>
                <a:gd name="T2" fmla="*/ 48 w 48"/>
                <a:gd name="T3" fmla="*/ 0 h 1"/>
                <a:gd name="T4" fmla="*/ 0 60000 65536"/>
                <a:gd name="T5" fmla="*/ 0 60000 65536"/>
              </a:gdLst>
              <a:ahLst/>
              <a:cxnLst>
                <a:cxn ang="T4">
                  <a:pos x="T0" y="T1"/>
                </a:cxn>
                <a:cxn ang="T5">
                  <a:pos x="T2" y="T3"/>
                </a:cxn>
              </a:cxnLst>
              <a:rect l="0" t="0" r="r" b="b"/>
              <a:pathLst>
                <a:path w="48" h="1">
                  <a:moveTo>
                    <a:pt x="0" y="0"/>
                  </a:moveTo>
                  <a:lnTo>
                    <a:pt x="48" y="0"/>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grpSp>
      <p:sp>
        <p:nvSpPr>
          <p:cNvPr id="41997" name="Line 24"/>
          <p:cNvSpPr>
            <a:spLocks noChangeShapeType="1"/>
          </p:cNvSpPr>
          <p:nvPr/>
        </p:nvSpPr>
        <p:spPr bwMode="auto">
          <a:xfrm>
            <a:off x="3028951" y="5098256"/>
            <a:ext cx="3756422" cy="119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1998" name="Line 25"/>
          <p:cNvSpPr>
            <a:spLocks noChangeShapeType="1"/>
          </p:cNvSpPr>
          <p:nvPr/>
        </p:nvSpPr>
        <p:spPr bwMode="auto">
          <a:xfrm flipV="1">
            <a:off x="3028950" y="5098256"/>
            <a:ext cx="1191" cy="61913"/>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1999" name="Line 26"/>
          <p:cNvSpPr>
            <a:spLocks noChangeShapeType="1"/>
          </p:cNvSpPr>
          <p:nvPr/>
        </p:nvSpPr>
        <p:spPr bwMode="auto">
          <a:xfrm flipV="1">
            <a:off x="4907756" y="5098256"/>
            <a:ext cx="1191" cy="61913"/>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00" name="Line 27"/>
          <p:cNvSpPr>
            <a:spLocks noChangeShapeType="1"/>
          </p:cNvSpPr>
          <p:nvPr/>
        </p:nvSpPr>
        <p:spPr bwMode="auto">
          <a:xfrm flipV="1">
            <a:off x="6785374" y="5098256"/>
            <a:ext cx="1190" cy="61913"/>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01" name="Rectangle 28"/>
          <p:cNvSpPr>
            <a:spLocks noChangeArrowheads="1"/>
          </p:cNvSpPr>
          <p:nvPr/>
        </p:nvSpPr>
        <p:spPr bwMode="auto">
          <a:xfrm>
            <a:off x="2737247" y="4973241"/>
            <a:ext cx="117020"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0</a:t>
            </a:r>
            <a:endParaRPr lang="en-US">
              <a:solidFill>
                <a:schemeClr val="tx2"/>
              </a:solidFill>
            </a:endParaRPr>
          </a:p>
        </p:txBody>
      </p:sp>
      <p:sp>
        <p:nvSpPr>
          <p:cNvPr id="42002" name="Rectangle 29"/>
          <p:cNvSpPr>
            <a:spLocks noChangeArrowheads="1"/>
          </p:cNvSpPr>
          <p:nvPr/>
        </p:nvSpPr>
        <p:spPr bwMode="auto">
          <a:xfrm>
            <a:off x="2737247" y="4394597"/>
            <a:ext cx="117020"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5</a:t>
            </a:r>
            <a:endParaRPr lang="en-US">
              <a:solidFill>
                <a:schemeClr val="tx2"/>
              </a:solidFill>
            </a:endParaRPr>
          </a:p>
        </p:txBody>
      </p:sp>
      <p:sp>
        <p:nvSpPr>
          <p:cNvPr id="42003" name="Rectangle 30"/>
          <p:cNvSpPr>
            <a:spLocks noChangeArrowheads="1"/>
          </p:cNvSpPr>
          <p:nvPr/>
        </p:nvSpPr>
        <p:spPr bwMode="auto">
          <a:xfrm>
            <a:off x="2619376" y="3825479"/>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10</a:t>
            </a:r>
            <a:endParaRPr lang="en-US">
              <a:solidFill>
                <a:schemeClr val="tx2"/>
              </a:solidFill>
            </a:endParaRPr>
          </a:p>
        </p:txBody>
      </p:sp>
      <p:sp>
        <p:nvSpPr>
          <p:cNvPr id="42004" name="Rectangle 31"/>
          <p:cNvSpPr>
            <a:spLocks noChangeArrowheads="1"/>
          </p:cNvSpPr>
          <p:nvPr/>
        </p:nvSpPr>
        <p:spPr bwMode="auto">
          <a:xfrm>
            <a:off x="2619376" y="3246835"/>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15</a:t>
            </a:r>
            <a:endParaRPr lang="en-US">
              <a:solidFill>
                <a:schemeClr val="tx2"/>
              </a:solidFill>
            </a:endParaRPr>
          </a:p>
        </p:txBody>
      </p:sp>
      <p:sp>
        <p:nvSpPr>
          <p:cNvPr id="42005" name="Rectangle 32"/>
          <p:cNvSpPr>
            <a:spLocks noChangeArrowheads="1"/>
          </p:cNvSpPr>
          <p:nvPr/>
        </p:nvSpPr>
        <p:spPr bwMode="auto">
          <a:xfrm>
            <a:off x="2619376" y="2677716"/>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20</a:t>
            </a:r>
            <a:endParaRPr lang="en-US">
              <a:solidFill>
                <a:schemeClr val="tx2"/>
              </a:solidFill>
            </a:endParaRPr>
          </a:p>
        </p:txBody>
      </p:sp>
      <p:sp>
        <p:nvSpPr>
          <p:cNvPr id="42006" name="Rectangle 33"/>
          <p:cNvSpPr>
            <a:spLocks noChangeArrowheads="1"/>
          </p:cNvSpPr>
          <p:nvPr/>
        </p:nvSpPr>
        <p:spPr bwMode="auto">
          <a:xfrm>
            <a:off x="2619376" y="2099072"/>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25</a:t>
            </a:r>
            <a:endParaRPr lang="en-US">
              <a:solidFill>
                <a:schemeClr val="tx2"/>
              </a:solidFill>
            </a:endParaRPr>
          </a:p>
        </p:txBody>
      </p:sp>
      <p:sp>
        <p:nvSpPr>
          <p:cNvPr id="42007" name="Rectangle 34"/>
          <p:cNvSpPr>
            <a:spLocks noChangeArrowheads="1"/>
          </p:cNvSpPr>
          <p:nvPr/>
        </p:nvSpPr>
        <p:spPr bwMode="auto">
          <a:xfrm>
            <a:off x="2845191" y="5149454"/>
            <a:ext cx="1776704" cy="531397"/>
          </a:xfrm>
          <a:prstGeom prst="rect">
            <a:avLst/>
          </a:prstGeom>
          <a:noFill/>
          <a:ln w="9525">
            <a:noFill/>
            <a:miter lim="800000"/>
            <a:headEnd/>
            <a:tailEnd/>
          </a:ln>
          <a:effectLst/>
        </p:spPr>
        <p:txBody>
          <a:bodyPr wrap="none" lIns="69056" tIns="34529" rIns="69056" bIns="34529">
            <a:spAutoFit/>
          </a:bodyPr>
          <a:lstStyle/>
          <a:p>
            <a:pPr algn="ctr" eaLnBrk="0" hangingPunct="0"/>
            <a:r>
              <a:rPr lang="en-US" sz="1500" u="sng">
                <a:solidFill>
                  <a:schemeClr val="tx2"/>
                </a:solidFill>
                <a:latin typeface="Arial" pitchFamily="34" charset="0"/>
              </a:rPr>
              <a:t>Without</a:t>
            </a:r>
            <a:r>
              <a:rPr lang="en-US" sz="1500">
                <a:solidFill>
                  <a:schemeClr val="tx2"/>
                </a:solidFill>
                <a:latin typeface="Arial" pitchFamily="34" charset="0"/>
              </a:rPr>
              <a:t> Prevalent</a:t>
            </a:r>
          </a:p>
          <a:p>
            <a:pPr algn="ctr" eaLnBrk="0" hangingPunct="0"/>
            <a:r>
              <a:rPr lang="en-US" sz="1500">
                <a:solidFill>
                  <a:schemeClr val="tx2"/>
                </a:solidFill>
                <a:latin typeface="Arial" pitchFamily="34" charset="0"/>
              </a:rPr>
              <a:t>Vertebral Fractures</a:t>
            </a:r>
          </a:p>
        </p:txBody>
      </p:sp>
      <p:sp>
        <p:nvSpPr>
          <p:cNvPr id="42008" name="Rectangle 35"/>
          <p:cNvSpPr>
            <a:spLocks noChangeArrowheads="1"/>
          </p:cNvSpPr>
          <p:nvPr/>
        </p:nvSpPr>
        <p:spPr bwMode="auto">
          <a:xfrm>
            <a:off x="4885922" y="5164931"/>
            <a:ext cx="1776704" cy="531397"/>
          </a:xfrm>
          <a:prstGeom prst="rect">
            <a:avLst/>
          </a:prstGeom>
          <a:noFill/>
          <a:ln w="9525">
            <a:noFill/>
            <a:miter lim="800000"/>
            <a:headEnd/>
            <a:tailEnd/>
          </a:ln>
          <a:effectLst/>
        </p:spPr>
        <p:txBody>
          <a:bodyPr wrap="none" lIns="69056" tIns="34529" rIns="69056" bIns="34529">
            <a:spAutoFit/>
          </a:bodyPr>
          <a:lstStyle/>
          <a:p>
            <a:pPr algn="ctr" eaLnBrk="0" hangingPunct="0"/>
            <a:r>
              <a:rPr lang="en-US" sz="1500" u="sng">
                <a:solidFill>
                  <a:schemeClr val="tx2"/>
                </a:solidFill>
                <a:latin typeface="Arial" pitchFamily="34" charset="0"/>
              </a:rPr>
              <a:t>With Prevalent</a:t>
            </a:r>
          </a:p>
          <a:p>
            <a:pPr algn="ctr" eaLnBrk="0" hangingPunct="0"/>
            <a:r>
              <a:rPr lang="en-US" sz="1500" u="sng">
                <a:solidFill>
                  <a:schemeClr val="tx2"/>
                </a:solidFill>
                <a:latin typeface="Arial" pitchFamily="34" charset="0"/>
              </a:rPr>
              <a:t>Vertebral Fractures</a:t>
            </a:r>
            <a:endParaRPr lang="en-US" sz="1500">
              <a:solidFill>
                <a:schemeClr val="tx2"/>
              </a:solidFill>
              <a:latin typeface="Arial" pitchFamily="34" charset="0"/>
            </a:endParaRPr>
          </a:p>
        </p:txBody>
      </p:sp>
      <p:sp>
        <p:nvSpPr>
          <p:cNvPr id="42009" name="Rectangle 36"/>
          <p:cNvSpPr>
            <a:spLocks noChangeArrowheads="1"/>
          </p:cNvSpPr>
          <p:nvPr/>
        </p:nvSpPr>
        <p:spPr bwMode="auto">
          <a:xfrm>
            <a:off x="2979854" y="3963592"/>
            <a:ext cx="1781738" cy="482825"/>
          </a:xfrm>
          <a:prstGeom prst="rect">
            <a:avLst/>
          </a:prstGeom>
          <a:noFill/>
          <a:ln w="9525">
            <a:noFill/>
            <a:miter lim="800000"/>
            <a:headEnd/>
            <a:tailEnd/>
          </a:ln>
          <a:effectLst/>
        </p:spPr>
        <p:txBody>
          <a:bodyPr wrap="none" lIns="65484" tIns="33338" rIns="65484" bIns="33338">
            <a:spAutoFit/>
          </a:bodyPr>
          <a:lstStyle/>
          <a:p>
            <a:pPr algn="ctr" defTabSz="619125" eaLnBrk="0" hangingPunct="0"/>
            <a:r>
              <a:rPr lang="en-US" sz="1350">
                <a:solidFill>
                  <a:schemeClr val="tx2"/>
                </a:solidFill>
                <a:latin typeface="Arial" pitchFamily="34" charset="0"/>
              </a:rPr>
              <a:t>RR 0.50%</a:t>
            </a:r>
          </a:p>
          <a:p>
            <a:pPr algn="ctr" defTabSz="619125" eaLnBrk="0" hangingPunct="0"/>
            <a:r>
              <a:rPr lang="en-US" sz="1350">
                <a:solidFill>
                  <a:schemeClr val="tx2"/>
                </a:solidFill>
                <a:latin typeface="Arial" pitchFamily="34" charset="0"/>
              </a:rPr>
              <a:t>(95% CI = 0.29, 0.71)</a:t>
            </a:r>
          </a:p>
        </p:txBody>
      </p:sp>
      <p:sp>
        <p:nvSpPr>
          <p:cNvPr id="42010" name="Rectangle 37"/>
          <p:cNvSpPr>
            <a:spLocks noChangeArrowheads="1"/>
          </p:cNvSpPr>
          <p:nvPr/>
        </p:nvSpPr>
        <p:spPr bwMode="auto">
          <a:xfrm>
            <a:off x="4734835" y="2184799"/>
            <a:ext cx="1781738" cy="482825"/>
          </a:xfrm>
          <a:prstGeom prst="rect">
            <a:avLst/>
          </a:prstGeom>
          <a:noFill/>
          <a:ln w="9525">
            <a:noFill/>
            <a:miter lim="800000"/>
            <a:headEnd/>
            <a:tailEnd/>
          </a:ln>
          <a:effectLst/>
        </p:spPr>
        <p:txBody>
          <a:bodyPr wrap="none" lIns="65484" tIns="33338" rIns="65484" bIns="33338">
            <a:spAutoFit/>
          </a:bodyPr>
          <a:lstStyle/>
          <a:p>
            <a:pPr algn="ctr" defTabSz="619125" eaLnBrk="0" hangingPunct="0"/>
            <a:r>
              <a:rPr lang="en-US" sz="1350">
                <a:solidFill>
                  <a:schemeClr val="tx2"/>
                </a:solidFill>
                <a:latin typeface="Arial" pitchFamily="34" charset="0"/>
              </a:rPr>
              <a:t>RR 0.70</a:t>
            </a:r>
          </a:p>
          <a:p>
            <a:pPr algn="ctr" defTabSz="619125" eaLnBrk="0" hangingPunct="0"/>
            <a:r>
              <a:rPr lang="en-US" sz="1350">
                <a:solidFill>
                  <a:schemeClr val="tx2"/>
                </a:solidFill>
                <a:latin typeface="Arial" pitchFamily="34" charset="0"/>
              </a:rPr>
              <a:t>(95% CI = 0.56, 0.86)</a:t>
            </a:r>
          </a:p>
        </p:txBody>
      </p:sp>
      <p:sp>
        <p:nvSpPr>
          <p:cNvPr id="42011" name="Freeform 38"/>
          <p:cNvSpPr>
            <a:spLocks/>
          </p:cNvSpPr>
          <p:nvPr/>
        </p:nvSpPr>
        <p:spPr bwMode="auto">
          <a:xfrm>
            <a:off x="3489723" y="4498181"/>
            <a:ext cx="483394" cy="58341"/>
          </a:xfrm>
          <a:custGeom>
            <a:avLst/>
            <a:gdLst>
              <a:gd name="T0" fmla="*/ 0 w 457"/>
              <a:gd name="T1" fmla="*/ 2147483647 h 49"/>
              <a:gd name="T2" fmla="*/ 0 w 457"/>
              <a:gd name="T3" fmla="*/ 0 h 49"/>
              <a:gd name="T4" fmla="*/ 2147483647 w 457"/>
              <a:gd name="T5" fmla="*/ 0 h 49"/>
              <a:gd name="T6" fmla="*/ 2147483647 w 45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49">
                <a:moveTo>
                  <a:pt x="0" y="48"/>
                </a:moveTo>
                <a:lnTo>
                  <a:pt x="0" y="0"/>
                </a:lnTo>
                <a:lnTo>
                  <a:pt x="456" y="0"/>
                </a:lnTo>
                <a:lnTo>
                  <a:pt x="456" y="48"/>
                </a:lnTo>
              </a:path>
            </a:pathLst>
          </a:custGeom>
          <a:noFill/>
          <a:ln w="12700" cap="rnd" cmpd="sng">
            <a:solidFill>
              <a:schemeClr val="tx1"/>
            </a:solidFill>
            <a:prstDash val="solid"/>
            <a:round/>
            <a:headEnd type="none" w="sm" len="sm"/>
            <a:tailEnd type="none" w="sm" len="sm"/>
          </a:ln>
          <a:effectLst/>
        </p:spPr>
        <p:txBody>
          <a:bodyPr/>
          <a:lstStyle/>
          <a:p>
            <a:endParaRPr lang="fr-BE" sz="1350">
              <a:solidFill>
                <a:schemeClr val="tx2"/>
              </a:solidFill>
            </a:endParaRPr>
          </a:p>
        </p:txBody>
      </p:sp>
      <p:sp>
        <p:nvSpPr>
          <p:cNvPr id="42012" name="Freeform 39"/>
          <p:cNvSpPr>
            <a:spLocks/>
          </p:cNvSpPr>
          <p:nvPr/>
        </p:nvSpPr>
        <p:spPr bwMode="auto">
          <a:xfrm>
            <a:off x="5380436" y="2627711"/>
            <a:ext cx="483394" cy="58340"/>
          </a:xfrm>
          <a:custGeom>
            <a:avLst/>
            <a:gdLst>
              <a:gd name="T0" fmla="*/ 0 w 457"/>
              <a:gd name="T1" fmla="*/ 2147483647 h 49"/>
              <a:gd name="T2" fmla="*/ 0 w 457"/>
              <a:gd name="T3" fmla="*/ 0 h 49"/>
              <a:gd name="T4" fmla="*/ 2147483647 w 457"/>
              <a:gd name="T5" fmla="*/ 0 h 49"/>
              <a:gd name="T6" fmla="*/ 2147483647 w 45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49">
                <a:moveTo>
                  <a:pt x="0" y="48"/>
                </a:moveTo>
                <a:lnTo>
                  <a:pt x="0" y="0"/>
                </a:lnTo>
                <a:lnTo>
                  <a:pt x="456" y="0"/>
                </a:lnTo>
                <a:lnTo>
                  <a:pt x="456" y="48"/>
                </a:lnTo>
              </a:path>
            </a:pathLst>
          </a:custGeom>
          <a:noFill/>
          <a:ln w="12700" cap="rnd" cmpd="sng">
            <a:solidFill>
              <a:schemeClr val="tx1"/>
            </a:solidFill>
            <a:prstDash val="solid"/>
            <a:round/>
            <a:headEnd type="none" w="sm" len="sm"/>
            <a:tailEnd type="none" w="sm" len="sm"/>
          </a:ln>
          <a:effectLst/>
        </p:spPr>
        <p:txBody>
          <a:bodyPr/>
          <a:lstStyle/>
          <a:p>
            <a:endParaRPr lang="fr-BE" sz="1350">
              <a:solidFill>
                <a:schemeClr val="tx2"/>
              </a:solidFill>
            </a:endParaRPr>
          </a:p>
        </p:txBody>
      </p:sp>
      <p:sp>
        <p:nvSpPr>
          <p:cNvPr id="42013" name="AutoShape 40"/>
          <p:cNvSpPr>
            <a:spLocks noChangeAspect="1" noChangeArrowheads="1"/>
          </p:cNvSpPr>
          <p:nvPr/>
        </p:nvSpPr>
        <p:spPr bwMode="auto">
          <a:xfrm>
            <a:off x="3894536" y="4602956"/>
            <a:ext cx="140494" cy="223838"/>
          </a:xfrm>
          <a:prstGeom prst="downArrow">
            <a:avLst>
              <a:gd name="adj1" fmla="val 42676"/>
              <a:gd name="adj2" fmla="val 55091"/>
            </a:avLst>
          </a:prstGeom>
          <a:solidFill>
            <a:srgbClr val="00FF00"/>
          </a:solidFill>
          <a:ln w="6350">
            <a:solidFill>
              <a:srgbClr val="000000"/>
            </a:solidFill>
            <a:miter lim="800000"/>
            <a:headEnd type="none" w="sm" len="sm"/>
            <a:tailEnd type="none" w="sm" len="sm"/>
          </a:ln>
          <a:effectLst/>
        </p:spPr>
        <p:txBody>
          <a:bodyPr wrap="none" anchor="ctr"/>
          <a:lstStyle/>
          <a:p>
            <a:endParaRPr lang="fr-BE" sz="1350">
              <a:solidFill>
                <a:schemeClr val="tx2"/>
              </a:solidFill>
            </a:endParaRPr>
          </a:p>
        </p:txBody>
      </p:sp>
      <p:sp>
        <p:nvSpPr>
          <p:cNvPr id="42014" name="AutoShape 41"/>
          <p:cNvSpPr>
            <a:spLocks noChangeAspect="1" noChangeArrowheads="1"/>
          </p:cNvSpPr>
          <p:nvPr/>
        </p:nvSpPr>
        <p:spPr bwMode="auto">
          <a:xfrm>
            <a:off x="5790010" y="2768205"/>
            <a:ext cx="160734" cy="659606"/>
          </a:xfrm>
          <a:prstGeom prst="downArrow">
            <a:avLst>
              <a:gd name="adj1" fmla="val 42676"/>
              <a:gd name="adj2" fmla="val 141901"/>
            </a:avLst>
          </a:prstGeom>
          <a:solidFill>
            <a:srgbClr val="00FF00"/>
          </a:solidFill>
          <a:ln w="6350">
            <a:solidFill>
              <a:srgbClr val="000000"/>
            </a:solidFill>
            <a:miter lim="800000"/>
            <a:headEnd type="none" w="sm" len="sm"/>
            <a:tailEnd type="none" w="sm" len="sm"/>
          </a:ln>
          <a:effectLst/>
        </p:spPr>
        <p:txBody>
          <a:bodyPr wrap="none" anchor="ctr"/>
          <a:lstStyle/>
          <a:p>
            <a:endParaRPr lang="fr-BE" sz="1350">
              <a:solidFill>
                <a:schemeClr val="tx2"/>
              </a:solidFill>
            </a:endParaRPr>
          </a:p>
        </p:txBody>
      </p:sp>
      <p:sp>
        <p:nvSpPr>
          <p:cNvPr id="42015" name="Text Box 42"/>
          <p:cNvSpPr txBox="1">
            <a:spLocks noChangeArrowheads="1"/>
          </p:cNvSpPr>
          <p:nvPr/>
        </p:nvSpPr>
        <p:spPr bwMode="auto">
          <a:xfrm>
            <a:off x="5854559" y="2853082"/>
            <a:ext cx="570990" cy="323165"/>
          </a:xfrm>
          <a:prstGeom prst="rect">
            <a:avLst/>
          </a:prstGeom>
          <a:noFill/>
          <a:ln w="12700">
            <a:noFill/>
            <a:miter lim="800000"/>
            <a:headEnd type="none" w="sm" len="sm"/>
            <a:tailEnd type="none" w="sm" len="sm"/>
          </a:ln>
          <a:effectLst/>
        </p:spPr>
        <p:txBody>
          <a:bodyPr wrap="none" anchor="ctr">
            <a:spAutoFit/>
          </a:bodyPr>
          <a:lstStyle/>
          <a:p>
            <a:pPr algn="ctr" eaLnBrk="0" hangingPunct="0"/>
            <a:r>
              <a:rPr lang="en-US" sz="1500" b="1">
                <a:solidFill>
                  <a:schemeClr val="tx2"/>
                </a:solidFill>
                <a:latin typeface="Arial" pitchFamily="34" charset="0"/>
              </a:rPr>
              <a:t>30%</a:t>
            </a:r>
            <a:endParaRPr lang="en-US" sz="1200">
              <a:solidFill>
                <a:schemeClr val="tx2"/>
              </a:solidFill>
              <a:latin typeface="Arial" pitchFamily="34" charset="0"/>
            </a:endParaRPr>
          </a:p>
        </p:txBody>
      </p:sp>
      <p:sp>
        <p:nvSpPr>
          <p:cNvPr id="42016" name="Text Box 43"/>
          <p:cNvSpPr txBox="1">
            <a:spLocks noChangeArrowheads="1"/>
          </p:cNvSpPr>
          <p:nvPr/>
        </p:nvSpPr>
        <p:spPr bwMode="auto">
          <a:xfrm>
            <a:off x="4003136" y="4558057"/>
            <a:ext cx="570990" cy="323165"/>
          </a:xfrm>
          <a:prstGeom prst="rect">
            <a:avLst/>
          </a:prstGeom>
          <a:noFill/>
          <a:ln w="12700">
            <a:noFill/>
            <a:miter lim="800000"/>
            <a:headEnd type="none" w="sm" len="sm"/>
            <a:tailEnd type="none" w="sm" len="sm"/>
          </a:ln>
          <a:effectLst/>
        </p:spPr>
        <p:txBody>
          <a:bodyPr wrap="none" anchor="ctr">
            <a:spAutoFit/>
          </a:bodyPr>
          <a:lstStyle/>
          <a:p>
            <a:pPr algn="ctr" eaLnBrk="0" hangingPunct="0"/>
            <a:r>
              <a:rPr lang="en-US" sz="1500" b="1">
                <a:solidFill>
                  <a:schemeClr val="tx2"/>
                </a:solidFill>
                <a:latin typeface="Arial" pitchFamily="34" charset="0"/>
              </a:rPr>
              <a:t>50%</a:t>
            </a:r>
            <a:endParaRPr lang="en-US" sz="1200">
              <a:solidFill>
                <a:schemeClr val="tx2"/>
              </a:solidFill>
              <a:latin typeface="Arial" pitchFamily="34" charset="0"/>
            </a:endParaRPr>
          </a:p>
        </p:txBody>
      </p:sp>
      <p:sp>
        <p:nvSpPr>
          <p:cNvPr id="42017" name="Oval 44"/>
          <p:cNvSpPr>
            <a:spLocks noChangeArrowheads="1"/>
          </p:cNvSpPr>
          <p:nvPr/>
        </p:nvSpPr>
        <p:spPr bwMode="auto">
          <a:xfrm>
            <a:off x="4095751" y="4536282"/>
            <a:ext cx="427435" cy="340519"/>
          </a:xfrm>
          <a:prstGeom prst="ellipse">
            <a:avLst/>
          </a:prstGeom>
          <a:noFill/>
          <a:ln w="12700">
            <a:solidFill>
              <a:schemeClr val="bg1"/>
            </a:solidFill>
            <a:round/>
            <a:headEnd type="none" w="sm" len="sm"/>
            <a:tailEnd type="none" w="sm" len="sm"/>
          </a:ln>
          <a:effectLst/>
        </p:spPr>
        <p:txBody>
          <a:bodyPr wrap="none" anchor="ctr"/>
          <a:lstStyle/>
          <a:p>
            <a:endParaRPr lang="fr-BE" sz="1350">
              <a:solidFill>
                <a:schemeClr val="tx2"/>
              </a:solidFill>
            </a:endParaRPr>
          </a:p>
        </p:txBody>
      </p:sp>
    </p:spTree>
    <p:extLst>
      <p:ext uri="{BB962C8B-B14F-4D97-AF65-F5344CB8AC3E}">
        <p14:creationId xmlns:p14="http://schemas.microsoft.com/office/powerpoint/2010/main" val="2412987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BF4D10-C128-1A18-155A-984BA57D8192}"/>
              </a:ext>
            </a:extLst>
          </p:cNvPr>
          <p:cNvSpPr>
            <a:spLocks noGrp="1"/>
          </p:cNvSpPr>
          <p:nvPr>
            <p:ph type="title"/>
          </p:nvPr>
        </p:nvSpPr>
        <p:spPr/>
        <p:txBody>
          <a:bodyPr/>
          <a:lstStyle/>
          <a:p>
            <a:endParaRPr lang="fr-FR"/>
          </a:p>
        </p:txBody>
      </p:sp>
      <p:pic>
        <p:nvPicPr>
          <p:cNvPr id="7" name="Image 7">
            <a:extLst>
              <a:ext uri="{FF2B5EF4-FFF2-40B4-BE49-F238E27FC236}">
                <a16:creationId xmlns:a16="http://schemas.microsoft.com/office/drawing/2014/main" id="{8CD860DC-3D2A-7D38-AC8F-539A7A506C61}"/>
              </a:ext>
            </a:extLst>
          </p:cNvPr>
          <p:cNvPicPr>
            <a:picLocks noGrp="1" noChangeAspect="1"/>
          </p:cNvPicPr>
          <p:nvPr>
            <p:ph idx="1"/>
          </p:nvPr>
        </p:nvPicPr>
        <p:blipFill>
          <a:blip r:embed="rId2"/>
          <a:stretch>
            <a:fillRect/>
          </a:stretch>
        </p:blipFill>
        <p:spPr>
          <a:xfrm>
            <a:off x="461502" y="235527"/>
            <a:ext cx="5741056" cy="6623210"/>
          </a:xfrm>
        </p:spPr>
      </p:pic>
      <p:sp>
        <p:nvSpPr>
          <p:cNvPr id="8" name="ZoneTexte 7">
            <a:extLst>
              <a:ext uri="{FF2B5EF4-FFF2-40B4-BE49-F238E27FC236}">
                <a16:creationId xmlns:a16="http://schemas.microsoft.com/office/drawing/2014/main" id="{A847DB77-FC0C-4B4E-F153-B033E141ECA9}"/>
              </a:ext>
            </a:extLst>
          </p:cNvPr>
          <p:cNvSpPr txBox="1"/>
          <p:nvPr/>
        </p:nvSpPr>
        <p:spPr>
          <a:xfrm>
            <a:off x="6314813" y="296970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err="1">
                <a:latin typeface="Arial"/>
                <a:cs typeface="Arial"/>
              </a:rPr>
              <a:t>Ettinger</a:t>
            </a:r>
            <a:r>
              <a:rPr lang="fr-FR">
                <a:latin typeface="Arial"/>
                <a:cs typeface="Arial"/>
              </a:rPr>
              <a:t> et al JAMA 1999 MORE </a:t>
            </a:r>
            <a:r>
              <a:rPr lang="fr-FR" err="1">
                <a:latin typeface="Arial"/>
                <a:cs typeface="Arial"/>
              </a:rPr>
              <a:t>study</a:t>
            </a:r>
            <a:r>
              <a:rPr lang="fr-FR">
                <a:latin typeface="Arial"/>
                <a:cs typeface="Arial"/>
              </a:rPr>
              <a:t> </a:t>
            </a:r>
          </a:p>
        </p:txBody>
      </p:sp>
    </p:spTree>
    <p:extLst>
      <p:ext uri="{BB962C8B-B14F-4D97-AF65-F5344CB8AC3E}">
        <p14:creationId xmlns:p14="http://schemas.microsoft.com/office/powerpoint/2010/main" val="3180779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47663" y="76200"/>
            <a:ext cx="8458200" cy="1068388"/>
          </a:xfrm>
          <a:prstGeom prst="rect">
            <a:avLst/>
          </a:prstGeom>
          <a:noFill/>
          <a:ln w="9525">
            <a:noFill/>
            <a:miter lim="800000"/>
            <a:headEnd/>
            <a:tailEnd/>
          </a:ln>
        </p:spPr>
        <p:txBody>
          <a:bodyPr>
            <a:spAutoFit/>
          </a:bodyPr>
          <a:lstStyle/>
          <a:p>
            <a:pPr algn="ctr"/>
            <a:r>
              <a:rPr lang="en-US" sz="3600" b="1">
                <a:solidFill>
                  <a:schemeClr val="tx1"/>
                </a:solidFill>
                <a:latin typeface="Arial" pitchFamily="34" charset="0"/>
              </a:rPr>
              <a:t>Incidence of Invasive Breast Cancer</a:t>
            </a:r>
          </a:p>
          <a:p>
            <a:pPr algn="ctr"/>
            <a:r>
              <a:rPr lang="en-US" sz="2800" b="1">
                <a:solidFill>
                  <a:schemeClr val="tx1"/>
                </a:solidFill>
                <a:latin typeface="Arial" pitchFamily="34" charset="0"/>
              </a:rPr>
              <a:t>8 Years of MORE and CORE (N=7705)</a:t>
            </a:r>
          </a:p>
        </p:txBody>
      </p:sp>
      <p:grpSp>
        <p:nvGrpSpPr>
          <p:cNvPr id="2" name="Group 3"/>
          <p:cNvGrpSpPr>
            <a:grpSpLocks/>
          </p:cNvGrpSpPr>
          <p:nvPr/>
        </p:nvGrpSpPr>
        <p:grpSpPr bwMode="auto">
          <a:xfrm>
            <a:off x="25400" y="390525"/>
            <a:ext cx="13335000" cy="7462838"/>
            <a:chOff x="80" y="80"/>
            <a:chExt cx="8400" cy="4701"/>
          </a:xfrm>
        </p:grpSpPr>
        <p:sp>
          <p:nvSpPr>
            <p:cNvPr id="34822" name="Rectangle 4"/>
            <p:cNvSpPr>
              <a:spLocks noChangeArrowheads="1"/>
            </p:cNvSpPr>
            <p:nvPr/>
          </p:nvSpPr>
          <p:spPr bwMode="auto">
            <a:xfrm>
              <a:off x="2468" y="3525"/>
              <a:ext cx="1180" cy="184"/>
            </a:xfrm>
            <a:prstGeom prst="rect">
              <a:avLst/>
            </a:prstGeom>
            <a:noFill/>
            <a:ln w="9525">
              <a:noFill/>
              <a:miter lim="800000"/>
              <a:headEnd/>
              <a:tailEnd/>
            </a:ln>
          </p:spPr>
          <p:txBody>
            <a:bodyPr lIns="0" tIns="0" rIns="0" bIns="0">
              <a:spAutoFit/>
            </a:bodyPr>
            <a:lstStyle/>
            <a:p>
              <a:pPr>
                <a:lnSpc>
                  <a:spcPct val="95000"/>
                </a:lnSpc>
              </a:pPr>
              <a:r>
                <a:rPr lang="en-US" sz="2000" b="1">
                  <a:solidFill>
                    <a:schemeClr val="tx1"/>
                  </a:solidFill>
                  <a:latin typeface="Arial" pitchFamily="34" charset="0"/>
                </a:rPr>
                <a:t>Years in Study</a:t>
              </a:r>
            </a:p>
          </p:txBody>
        </p:sp>
        <p:sp>
          <p:nvSpPr>
            <p:cNvPr id="34823" name="Freeform 5"/>
            <p:cNvSpPr>
              <a:spLocks/>
            </p:cNvSpPr>
            <p:nvPr/>
          </p:nvSpPr>
          <p:spPr bwMode="auto">
            <a:xfrm>
              <a:off x="1349" y="3124"/>
              <a:ext cx="3163" cy="1"/>
            </a:xfrm>
            <a:custGeom>
              <a:avLst/>
              <a:gdLst>
                <a:gd name="T0" fmla="*/ 0 w 3163"/>
                <a:gd name="T1" fmla="*/ 0 h 1"/>
                <a:gd name="T2" fmla="*/ 3163 w 3163"/>
                <a:gd name="T3" fmla="*/ 1 h 1"/>
                <a:gd name="T4" fmla="*/ 0 60000 65536"/>
                <a:gd name="T5" fmla="*/ 0 60000 65536"/>
                <a:gd name="T6" fmla="*/ 0 w 3163"/>
                <a:gd name="T7" fmla="*/ 0 h 1"/>
                <a:gd name="T8" fmla="*/ 3163 w 3163"/>
                <a:gd name="T9" fmla="*/ 1 h 1"/>
              </a:gdLst>
              <a:ahLst/>
              <a:cxnLst>
                <a:cxn ang="T4">
                  <a:pos x="T0" y="T1"/>
                </a:cxn>
                <a:cxn ang="T5">
                  <a:pos x="T2" y="T3"/>
                </a:cxn>
              </a:cxnLst>
              <a:rect l="T6" t="T7" r="T8" b="T9"/>
              <a:pathLst>
                <a:path w="3163" h="1">
                  <a:moveTo>
                    <a:pt x="0" y="0"/>
                  </a:moveTo>
                  <a:lnTo>
                    <a:pt x="3163" y="1"/>
                  </a:lnTo>
                </a:path>
              </a:pathLst>
            </a:custGeom>
            <a:solidFill>
              <a:schemeClr val="bg1"/>
            </a:solidFill>
            <a:ln w="33401">
              <a:solidFill>
                <a:schemeClr val="bg1"/>
              </a:solidFill>
              <a:round/>
              <a:headEnd/>
              <a:tailEnd/>
            </a:ln>
          </p:spPr>
          <p:txBody>
            <a:bodyPr/>
            <a:lstStyle/>
            <a:p>
              <a:endParaRPr lang="fr-BE"/>
            </a:p>
          </p:txBody>
        </p:sp>
        <p:sp>
          <p:nvSpPr>
            <p:cNvPr id="34824" name="Line 6"/>
            <p:cNvSpPr>
              <a:spLocks noChangeShapeType="1"/>
            </p:cNvSpPr>
            <p:nvPr/>
          </p:nvSpPr>
          <p:spPr bwMode="auto">
            <a:xfrm flipV="1">
              <a:off x="1349" y="3124"/>
              <a:ext cx="1" cy="58"/>
            </a:xfrm>
            <a:prstGeom prst="line">
              <a:avLst/>
            </a:prstGeom>
            <a:noFill/>
            <a:ln w="33401">
              <a:solidFill>
                <a:schemeClr val="tx1"/>
              </a:solidFill>
              <a:round/>
              <a:headEnd/>
              <a:tailEnd/>
            </a:ln>
          </p:spPr>
          <p:txBody>
            <a:bodyPr/>
            <a:lstStyle/>
            <a:p>
              <a:endParaRPr lang="fr-BE"/>
            </a:p>
          </p:txBody>
        </p:sp>
        <p:sp>
          <p:nvSpPr>
            <p:cNvPr id="34825" name="Line 7"/>
            <p:cNvSpPr>
              <a:spLocks noChangeShapeType="1"/>
            </p:cNvSpPr>
            <p:nvPr/>
          </p:nvSpPr>
          <p:spPr bwMode="auto">
            <a:xfrm flipV="1">
              <a:off x="1717" y="3124"/>
              <a:ext cx="1" cy="58"/>
            </a:xfrm>
            <a:prstGeom prst="line">
              <a:avLst/>
            </a:prstGeom>
            <a:noFill/>
            <a:ln w="33401">
              <a:solidFill>
                <a:schemeClr val="tx1"/>
              </a:solidFill>
              <a:round/>
              <a:headEnd/>
              <a:tailEnd/>
            </a:ln>
          </p:spPr>
          <p:txBody>
            <a:bodyPr/>
            <a:lstStyle/>
            <a:p>
              <a:endParaRPr lang="fr-BE"/>
            </a:p>
          </p:txBody>
        </p:sp>
        <p:sp>
          <p:nvSpPr>
            <p:cNvPr id="34826" name="Line 8"/>
            <p:cNvSpPr>
              <a:spLocks noChangeShapeType="1"/>
            </p:cNvSpPr>
            <p:nvPr/>
          </p:nvSpPr>
          <p:spPr bwMode="auto">
            <a:xfrm flipV="1">
              <a:off x="2085" y="3124"/>
              <a:ext cx="1" cy="58"/>
            </a:xfrm>
            <a:prstGeom prst="line">
              <a:avLst/>
            </a:prstGeom>
            <a:noFill/>
            <a:ln w="33401">
              <a:solidFill>
                <a:schemeClr val="tx1"/>
              </a:solidFill>
              <a:round/>
              <a:headEnd/>
              <a:tailEnd/>
            </a:ln>
          </p:spPr>
          <p:txBody>
            <a:bodyPr/>
            <a:lstStyle/>
            <a:p>
              <a:endParaRPr lang="fr-BE"/>
            </a:p>
          </p:txBody>
        </p:sp>
        <p:sp>
          <p:nvSpPr>
            <p:cNvPr id="34827" name="Line 9"/>
            <p:cNvSpPr>
              <a:spLocks noChangeShapeType="1"/>
            </p:cNvSpPr>
            <p:nvPr/>
          </p:nvSpPr>
          <p:spPr bwMode="auto">
            <a:xfrm flipV="1">
              <a:off x="2453" y="3124"/>
              <a:ext cx="1" cy="58"/>
            </a:xfrm>
            <a:prstGeom prst="line">
              <a:avLst/>
            </a:prstGeom>
            <a:noFill/>
            <a:ln w="33401">
              <a:solidFill>
                <a:schemeClr val="tx1"/>
              </a:solidFill>
              <a:round/>
              <a:headEnd/>
              <a:tailEnd/>
            </a:ln>
          </p:spPr>
          <p:txBody>
            <a:bodyPr/>
            <a:lstStyle/>
            <a:p>
              <a:endParaRPr lang="fr-BE"/>
            </a:p>
          </p:txBody>
        </p:sp>
        <p:sp>
          <p:nvSpPr>
            <p:cNvPr id="34828" name="Line 10"/>
            <p:cNvSpPr>
              <a:spLocks noChangeShapeType="1"/>
            </p:cNvSpPr>
            <p:nvPr/>
          </p:nvSpPr>
          <p:spPr bwMode="auto">
            <a:xfrm flipV="1">
              <a:off x="2822" y="3124"/>
              <a:ext cx="1" cy="58"/>
            </a:xfrm>
            <a:prstGeom prst="line">
              <a:avLst/>
            </a:prstGeom>
            <a:noFill/>
            <a:ln w="33401">
              <a:solidFill>
                <a:schemeClr val="tx1"/>
              </a:solidFill>
              <a:round/>
              <a:headEnd/>
              <a:tailEnd/>
            </a:ln>
          </p:spPr>
          <p:txBody>
            <a:bodyPr/>
            <a:lstStyle/>
            <a:p>
              <a:endParaRPr lang="fr-BE"/>
            </a:p>
          </p:txBody>
        </p:sp>
        <p:sp>
          <p:nvSpPr>
            <p:cNvPr id="34829" name="Line 11"/>
            <p:cNvSpPr>
              <a:spLocks noChangeShapeType="1"/>
            </p:cNvSpPr>
            <p:nvPr/>
          </p:nvSpPr>
          <p:spPr bwMode="auto">
            <a:xfrm flipV="1">
              <a:off x="3189" y="3124"/>
              <a:ext cx="1" cy="58"/>
            </a:xfrm>
            <a:prstGeom prst="line">
              <a:avLst/>
            </a:prstGeom>
            <a:noFill/>
            <a:ln w="33401">
              <a:solidFill>
                <a:schemeClr val="tx1"/>
              </a:solidFill>
              <a:round/>
              <a:headEnd/>
              <a:tailEnd/>
            </a:ln>
          </p:spPr>
          <p:txBody>
            <a:bodyPr/>
            <a:lstStyle/>
            <a:p>
              <a:endParaRPr lang="fr-BE"/>
            </a:p>
          </p:txBody>
        </p:sp>
        <p:sp>
          <p:nvSpPr>
            <p:cNvPr id="34830" name="Line 12"/>
            <p:cNvSpPr>
              <a:spLocks noChangeShapeType="1"/>
            </p:cNvSpPr>
            <p:nvPr/>
          </p:nvSpPr>
          <p:spPr bwMode="auto">
            <a:xfrm flipV="1">
              <a:off x="3558" y="3124"/>
              <a:ext cx="1" cy="58"/>
            </a:xfrm>
            <a:prstGeom prst="line">
              <a:avLst/>
            </a:prstGeom>
            <a:noFill/>
            <a:ln w="33401">
              <a:solidFill>
                <a:schemeClr val="tx1"/>
              </a:solidFill>
              <a:round/>
              <a:headEnd/>
              <a:tailEnd/>
            </a:ln>
          </p:spPr>
          <p:txBody>
            <a:bodyPr/>
            <a:lstStyle/>
            <a:p>
              <a:endParaRPr lang="fr-BE"/>
            </a:p>
          </p:txBody>
        </p:sp>
        <p:sp>
          <p:nvSpPr>
            <p:cNvPr id="34831" name="Line 13"/>
            <p:cNvSpPr>
              <a:spLocks noChangeShapeType="1"/>
            </p:cNvSpPr>
            <p:nvPr/>
          </p:nvSpPr>
          <p:spPr bwMode="auto">
            <a:xfrm flipV="1">
              <a:off x="3926" y="3124"/>
              <a:ext cx="1" cy="58"/>
            </a:xfrm>
            <a:prstGeom prst="line">
              <a:avLst/>
            </a:prstGeom>
            <a:noFill/>
            <a:ln w="33401">
              <a:solidFill>
                <a:schemeClr val="tx1"/>
              </a:solidFill>
              <a:round/>
              <a:headEnd/>
              <a:tailEnd/>
            </a:ln>
          </p:spPr>
          <p:txBody>
            <a:bodyPr/>
            <a:lstStyle/>
            <a:p>
              <a:endParaRPr lang="fr-BE"/>
            </a:p>
          </p:txBody>
        </p:sp>
        <p:sp>
          <p:nvSpPr>
            <p:cNvPr id="34832" name="Line 14"/>
            <p:cNvSpPr>
              <a:spLocks noChangeShapeType="1"/>
            </p:cNvSpPr>
            <p:nvPr/>
          </p:nvSpPr>
          <p:spPr bwMode="auto">
            <a:xfrm flipV="1">
              <a:off x="4294" y="3124"/>
              <a:ext cx="1" cy="58"/>
            </a:xfrm>
            <a:prstGeom prst="line">
              <a:avLst/>
            </a:prstGeom>
            <a:noFill/>
            <a:ln w="33401">
              <a:solidFill>
                <a:schemeClr val="tx1"/>
              </a:solidFill>
              <a:round/>
              <a:headEnd/>
              <a:tailEnd/>
            </a:ln>
          </p:spPr>
          <p:txBody>
            <a:bodyPr/>
            <a:lstStyle/>
            <a:p>
              <a:endParaRPr lang="fr-BE"/>
            </a:p>
          </p:txBody>
        </p:sp>
        <p:sp>
          <p:nvSpPr>
            <p:cNvPr id="34833" name="Rectangle 15"/>
            <p:cNvSpPr>
              <a:spLocks noChangeArrowheads="1"/>
            </p:cNvSpPr>
            <p:nvPr/>
          </p:nvSpPr>
          <p:spPr bwMode="auto">
            <a:xfrm>
              <a:off x="1303"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0</a:t>
              </a:r>
              <a:endParaRPr lang="en-US" sz="1200" b="1">
                <a:solidFill>
                  <a:schemeClr val="tx1"/>
                </a:solidFill>
                <a:latin typeface="Arial" pitchFamily="34" charset="0"/>
              </a:endParaRPr>
            </a:p>
          </p:txBody>
        </p:sp>
        <p:sp>
          <p:nvSpPr>
            <p:cNvPr id="34834" name="Rectangle 16"/>
            <p:cNvSpPr>
              <a:spLocks noChangeArrowheads="1"/>
            </p:cNvSpPr>
            <p:nvPr/>
          </p:nvSpPr>
          <p:spPr bwMode="auto">
            <a:xfrm>
              <a:off x="1671"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1</a:t>
              </a:r>
              <a:endParaRPr lang="en-US" sz="1200" b="1">
                <a:solidFill>
                  <a:schemeClr val="tx1"/>
                </a:solidFill>
                <a:latin typeface="Arial" pitchFamily="34" charset="0"/>
              </a:endParaRPr>
            </a:p>
          </p:txBody>
        </p:sp>
        <p:sp>
          <p:nvSpPr>
            <p:cNvPr id="34835" name="Rectangle 17"/>
            <p:cNvSpPr>
              <a:spLocks noChangeArrowheads="1"/>
            </p:cNvSpPr>
            <p:nvPr/>
          </p:nvSpPr>
          <p:spPr bwMode="auto">
            <a:xfrm>
              <a:off x="2039"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2</a:t>
              </a:r>
              <a:endParaRPr lang="en-US" sz="1200" b="1">
                <a:solidFill>
                  <a:schemeClr val="tx1"/>
                </a:solidFill>
                <a:latin typeface="Arial" pitchFamily="34" charset="0"/>
              </a:endParaRPr>
            </a:p>
          </p:txBody>
        </p:sp>
        <p:sp>
          <p:nvSpPr>
            <p:cNvPr id="34836" name="Rectangle 18"/>
            <p:cNvSpPr>
              <a:spLocks noChangeArrowheads="1"/>
            </p:cNvSpPr>
            <p:nvPr/>
          </p:nvSpPr>
          <p:spPr bwMode="auto">
            <a:xfrm>
              <a:off x="2407"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3</a:t>
              </a:r>
              <a:endParaRPr lang="en-US" sz="1200" b="1">
                <a:solidFill>
                  <a:schemeClr val="tx1"/>
                </a:solidFill>
                <a:latin typeface="Arial" pitchFamily="34" charset="0"/>
              </a:endParaRPr>
            </a:p>
          </p:txBody>
        </p:sp>
        <p:sp>
          <p:nvSpPr>
            <p:cNvPr id="34837" name="Rectangle 19"/>
            <p:cNvSpPr>
              <a:spLocks noChangeArrowheads="1"/>
            </p:cNvSpPr>
            <p:nvPr/>
          </p:nvSpPr>
          <p:spPr bwMode="auto">
            <a:xfrm>
              <a:off x="2776"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4</a:t>
              </a:r>
              <a:endParaRPr lang="en-US" sz="1200" b="1">
                <a:solidFill>
                  <a:schemeClr val="tx1"/>
                </a:solidFill>
                <a:latin typeface="Arial" pitchFamily="34" charset="0"/>
              </a:endParaRPr>
            </a:p>
          </p:txBody>
        </p:sp>
        <p:sp>
          <p:nvSpPr>
            <p:cNvPr id="34838" name="Rectangle 20"/>
            <p:cNvSpPr>
              <a:spLocks noChangeArrowheads="1"/>
            </p:cNvSpPr>
            <p:nvPr/>
          </p:nvSpPr>
          <p:spPr bwMode="auto">
            <a:xfrm>
              <a:off x="3144"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5</a:t>
              </a:r>
              <a:endParaRPr lang="en-US" sz="1200" b="1">
                <a:solidFill>
                  <a:schemeClr val="tx1"/>
                </a:solidFill>
                <a:latin typeface="Arial" pitchFamily="34" charset="0"/>
              </a:endParaRPr>
            </a:p>
          </p:txBody>
        </p:sp>
        <p:sp>
          <p:nvSpPr>
            <p:cNvPr id="34839" name="Rectangle 21"/>
            <p:cNvSpPr>
              <a:spLocks noChangeArrowheads="1"/>
            </p:cNvSpPr>
            <p:nvPr/>
          </p:nvSpPr>
          <p:spPr bwMode="auto">
            <a:xfrm>
              <a:off x="3512"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6</a:t>
              </a:r>
              <a:endParaRPr lang="en-US" sz="1200" b="1">
                <a:solidFill>
                  <a:schemeClr val="tx1"/>
                </a:solidFill>
                <a:latin typeface="Arial" pitchFamily="34" charset="0"/>
              </a:endParaRPr>
            </a:p>
          </p:txBody>
        </p:sp>
        <p:sp>
          <p:nvSpPr>
            <p:cNvPr id="34840" name="Rectangle 22"/>
            <p:cNvSpPr>
              <a:spLocks noChangeArrowheads="1"/>
            </p:cNvSpPr>
            <p:nvPr/>
          </p:nvSpPr>
          <p:spPr bwMode="auto">
            <a:xfrm>
              <a:off x="3880"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7</a:t>
              </a:r>
              <a:endParaRPr lang="en-US" sz="1200" b="1">
                <a:solidFill>
                  <a:schemeClr val="tx1"/>
                </a:solidFill>
                <a:latin typeface="Arial" pitchFamily="34" charset="0"/>
              </a:endParaRPr>
            </a:p>
          </p:txBody>
        </p:sp>
        <p:sp>
          <p:nvSpPr>
            <p:cNvPr id="34841" name="Rectangle 23"/>
            <p:cNvSpPr>
              <a:spLocks noChangeArrowheads="1"/>
            </p:cNvSpPr>
            <p:nvPr/>
          </p:nvSpPr>
          <p:spPr bwMode="auto">
            <a:xfrm>
              <a:off x="4249"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8</a:t>
              </a:r>
              <a:endParaRPr lang="en-US" sz="1200" b="1">
                <a:solidFill>
                  <a:schemeClr val="tx1"/>
                </a:solidFill>
                <a:latin typeface="Arial" pitchFamily="34" charset="0"/>
              </a:endParaRPr>
            </a:p>
          </p:txBody>
        </p:sp>
        <p:sp>
          <p:nvSpPr>
            <p:cNvPr id="34842" name="Rectangle 24"/>
            <p:cNvSpPr>
              <a:spLocks noChangeArrowheads="1"/>
            </p:cNvSpPr>
            <p:nvPr/>
          </p:nvSpPr>
          <p:spPr bwMode="auto">
            <a:xfrm>
              <a:off x="4848" y="2935"/>
              <a:ext cx="0" cy="111"/>
            </a:xfrm>
            <a:prstGeom prst="rect">
              <a:avLst/>
            </a:prstGeom>
            <a:noFill/>
            <a:ln w="9525">
              <a:noFill/>
              <a:miter lim="800000"/>
              <a:headEnd/>
              <a:tailEnd/>
            </a:ln>
          </p:spPr>
          <p:txBody>
            <a:bodyPr wrap="none" lIns="0" tIns="0" rIns="0" bIns="0">
              <a:spAutoFit/>
            </a:bodyPr>
            <a:lstStyle/>
            <a:p>
              <a:pPr>
                <a:lnSpc>
                  <a:spcPct val="95000"/>
                </a:lnSpc>
              </a:pPr>
              <a:endParaRPr lang="de-DE" sz="1200" b="1">
                <a:solidFill>
                  <a:schemeClr val="tx1"/>
                </a:solidFill>
                <a:latin typeface="Arial" pitchFamily="34" charset="0"/>
              </a:endParaRPr>
            </a:p>
          </p:txBody>
        </p:sp>
        <p:sp>
          <p:nvSpPr>
            <p:cNvPr id="34843" name="Line 25"/>
            <p:cNvSpPr>
              <a:spLocks noChangeShapeType="1"/>
            </p:cNvSpPr>
            <p:nvPr/>
          </p:nvSpPr>
          <p:spPr bwMode="auto">
            <a:xfrm flipV="1">
              <a:off x="1349" y="812"/>
              <a:ext cx="1" cy="2312"/>
            </a:xfrm>
            <a:prstGeom prst="line">
              <a:avLst/>
            </a:prstGeom>
            <a:noFill/>
            <a:ln w="33401">
              <a:solidFill>
                <a:schemeClr val="bg1"/>
              </a:solidFill>
              <a:round/>
              <a:headEnd/>
              <a:tailEnd/>
            </a:ln>
          </p:spPr>
          <p:txBody>
            <a:bodyPr/>
            <a:lstStyle/>
            <a:p>
              <a:endParaRPr lang="fr-BE"/>
            </a:p>
          </p:txBody>
        </p:sp>
        <p:sp>
          <p:nvSpPr>
            <p:cNvPr id="34844" name="Line 26"/>
            <p:cNvSpPr>
              <a:spLocks noChangeShapeType="1"/>
            </p:cNvSpPr>
            <p:nvPr/>
          </p:nvSpPr>
          <p:spPr bwMode="auto">
            <a:xfrm>
              <a:off x="1316" y="3124"/>
              <a:ext cx="33" cy="1"/>
            </a:xfrm>
            <a:prstGeom prst="line">
              <a:avLst/>
            </a:prstGeom>
            <a:noFill/>
            <a:ln w="33338">
              <a:solidFill>
                <a:schemeClr val="tx1"/>
              </a:solidFill>
              <a:round/>
              <a:headEnd/>
              <a:tailEnd/>
            </a:ln>
          </p:spPr>
          <p:txBody>
            <a:bodyPr/>
            <a:lstStyle/>
            <a:p>
              <a:endParaRPr lang="fr-BE"/>
            </a:p>
          </p:txBody>
        </p:sp>
        <p:sp>
          <p:nvSpPr>
            <p:cNvPr id="34845" name="Line 27"/>
            <p:cNvSpPr>
              <a:spLocks noChangeShapeType="1"/>
            </p:cNvSpPr>
            <p:nvPr/>
          </p:nvSpPr>
          <p:spPr bwMode="auto">
            <a:xfrm>
              <a:off x="1316" y="2546"/>
              <a:ext cx="33" cy="1"/>
            </a:xfrm>
            <a:prstGeom prst="line">
              <a:avLst/>
            </a:prstGeom>
            <a:noFill/>
            <a:ln w="33338">
              <a:solidFill>
                <a:schemeClr val="tx1"/>
              </a:solidFill>
              <a:round/>
              <a:headEnd/>
              <a:tailEnd/>
            </a:ln>
          </p:spPr>
          <p:txBody>
            <a:bodyPr/>
            <a:lstStyle/>
            <a:p>
              <a:endParaRPr lang="fr-BE"/>
            </a:p>
          </p:txBody>
        </p:sp>
        <p:sp>
          <p:nvSpPr>
            <p:cNvPr id="34846" name="Line 28"/>
            <p:cNvSpPr>
              <a:spLocks noChangeShapeType="1"/>
            </p:cNvSpPr>
            <p:nvPr/>
          </p:nvSpPr>
          <p:spPr bwMode="auto">
            <a:xfrm>
              <a:off x="1316" y="1968"/>
              <a:ext cx="33" cy="1"/>
            </a:xfrm>
            <a:prstGeom prst="line">
              <a:avLst/>
            </a:prstGeom>
            <a:noFill/>
            <a:ln w="33338">
              <a:solidFill>
                <a:schemeClr val="tx1"/>
              </a:solidFill>
              <a:round/>
              <a:headEnd/>
              <a:tailEnd/>
            </a:ln>
          </p:spPr>
          <p:txBody>
            <a:bodyPr/>
            <a:lstStyle/>
            <a:p>
              <a:endParaRPr lang="fr-BE"/>
            </a:p>
          </p:txBody>
        </p:sp>
        <p:sp>
          <p:nvSpPr>
            <p:cNvPr id="34847" name="Line 29"/>
            <p:cNvSpPr>
              <a:spLocks noChangeShapeType="1"/>
            </p:cNvSpPr>
            <p:nvPr/>
          </p:nvSpPr>
          <p:spPr bwMode="auto">
            <a:xfrm>
              <a:off x="1316" y="1390"/>
              <a:ext cx="33" cy="1"/>
            </a:xfrm>
            <a:prstGeom prst="line">
              <a:avLst/>
            </a:prstGeom>
            <a:noFill/>
            <a:ln w="33338">
              <a:solidFill>
                <a:schemeClr val="tx1"/>
              </a:solidFill>
              <a:round/>
              <a:headEnd/>
              <a:tailEnd/>
            </a:ln>
          </p:spPr>
          <p:txBody>
            <a:bodyPr/>
            <a:lstStyle/>
            <a:p>
              <a:endParaRPr lang="fr-BE"/>
            </a:p>
          </p:txBody>
        </p:sp>
        <p:sp>
          <p:nvSpPr>
            <p:cNvPr id="34848" name="Line 30"/>
            <p:cNvSpPr>
              <a:spLocks noChangeShapeType="1"/>
            </p:cNvSpPr>
            <p:nvPr/>
          </p:nvSpPr>
          <p:spPr bwMode="auto">
            <a:xfrm>
              <a:off x="1316" y="812"/>
              <a:ext cx="33" cy="1"/>
            </a:xfrm>
            <a:prstGeom prst="line">
              <a:avLst/>
            </a:prstGeom>
            <a:noFill/>
            <a:ln w="33338">
              <a:solidFill>
                <a:schemeClr val="tx1"/>
              </a:solidFill>
              <a:round/>
              <a:headEnd/>
              <a:tailEnd/>
            </a:ln>
          </p:spPr>
          <p:txBody>
            <a:bodyPr/>
            <a:lstStyle/>
            <a:p>
              <a:endParaRPr lang="fr-BE"/>
            </a:p>
          </p:txBody>
        </p:sp>
        <p:sp>
          <p:nvSpPr>
            <p:cNvPr id="34849" name="Rectangle 31"/>
            <p:cNvSpPr>
              <a:spLocks noChangeArrowheads="1"/>
            </p:cNvSpPr>
            <p:nvPr/>
          </p:nvSpPr>
          <p:spPr bwMode="auto">
            <a:xfrm>
              <a:off x="1049" y="3033"/>
              <a:ext cx="23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0.0</a:t>
              </a:r>
              <a:endParaRPr lang="en-US" sz="1200" b="1">
                <a:solidFill>
                  <a:schemeClr val="tx1"/>
                </a:solidFill>
                <a:latin typeface="Arial" pitchFamily="34" charset="0"/>
              </a:endParaRPr>
            </a:p>
          </p:txBody>
        </p:sp>
        <p:sp>
          <p:nvSpPr>
            <p:cNvPr id="34850" name="Rectangle 32"/>
            <p:cNvSpPr>
              <a:spLocks noChangeArrowheads="1"/>
            </p:cNvSpPr>
            <p:nvPr/>
          </p:nvSpPr>
          <p:spPr bwMode="auto">
            <a:xfrm>
              <a:off x="1049" y="2454"/>
              <a:ext cx="23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1.0</a:t>
              </a:r>
              <a:endParaRPr lang="en-US" sz="1200" b="1">
                <a:solidFill>
                  <a:schemeClr val="tx1"/>
                </a:solidFill>
                <a:latin typeface="Arial" pitchFamily="34" charset="0"/>
              </a:endParaRPr>
            </a:p>
          </p:txBody>
        </p:sp>
        <p:sp>
          <p:nvSpPr>
            <p:cNvPr id="34851" name="Rectangle 33"/>
            <p:cNvSpPr>
              <a:spLocks noChangeArrowheads="1"/>
            </p:cNvSpPr>
            <p:nvPr/>
          </p:nvSpPr>
          <p:spPr bwMode="auto">
            <a:xfrm>
              <a:off x="1049" y="1876"/>
              <a:ext cx="23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2.0</a:t>
              </a:r>
              <a:endParaRPr lang="en-US" sz="1200" b="1">
                <a:solidFill>
                  <a:schemeClr val="tx1"/>
                </a:solidFill>
                <a:latin typeface="Arial" pitchFamily="34" charset="0"/>
              </a:endParaRPr>
            </a:p>
          </p:txBody>
        </p:sp>
        <p:sp>
          <p:nvSpPr>
            <p:cNvPr id="34852" name="Rectangle 34"/>
            <p:cNvSpPr>
              <a:spLocks noChangeArrowheads="1"/>
            </p:cNvSpPr>
            <p:nvPr/>
          </p:nvSpPr>
          <p:spPr bwMode="auto">
            <a:xfrm>
              <a:off x="1049" y="1298"/>
              <a:ext cx="23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3.0</a:t>
              </a:r>
              <a:endParaRPr lang="en-US" sz="1200" b="1">
                <a:solidFill>
                  <a:schemeClr val="tx1"/>
                </a:solidFill>
                <a:latin typeface="Arial" pitchFamily="34" charset="0"/>
              </a:endParaRPr>
            </a:p>
          </p:txBody>
        </p:sp>
        <p:sp>
          <p:nvSpPr>
            <p:cNvPr id="34853" name="Rectangle 35"/>
            <p:cNvSpPr>
              <a:spLocks noChangeArrowheads="1"/>
            </p:cNvSpPr>
            <p:nvPr/>
          </p:nvSpPr>
          <p:spPr bwMode="auto">
            <a:xfrm>
              <a:off x="1049" y="720"/>
              <a:ext cx="233" cy="192"/>
            </a:xfrm>
            <a:prstGeom prst="rect">
              <a:avLst/>
            </a:prstGeom>
            <a:noFill/>
            <a:ln w="9525">
              <a:noFill/>
              <a:miter lim="800000"/>
              <a:headEnd/>
              <a:tailEnd/>
            </a:ln>
          </p:spPr>
          <p:txBody>
            <a:bodyPr wrap="none" lIns="0" tIns="0" rIns="0" bIns="0">
              <a:spAutoFit/>
            </a:bodyPr>
            <a:lstStyle/>
            <a:p>
              <a:pPr>
                <a:lnSpc>
                  <a:spcPct val="95000"/>
                </a:lnSpc>
              </a:pPr>
              <a:r>
                <a:rPr lang="en-US" sz="2100">
                  <a:solidFill>
                    <a:schemeClr val="tx1"/>
                  </a:solidFill>
                  <a:latin typeface="Arial" pitchFamily="34" charset="0"/>
                </a:rPr>
                <a:t>4.0</a:t>
              </a:r>
              <a:endParaRPr lang="en-US" sz="1200" b="1">
                <a:solidFill>
                  <a:schemeClr val="tx1"/>
                </a:solidFill>
                <a:latin typeface="Arial" pitchFamily="34" charset="0"/>
              </a:endParaRPr>
            </a:p>
          </p:txBody>
        </p:sp>
        <p:sp>
          <p:nvSpPr>
            <p:cNvPr id="34854" name="Line 36"/>
            <p:cNvSpPr>
              <a:spLocks noChangeShapeType="1"/>
            </p:cNvSpPr>
            <p:nvPr/>
          </p:nvSpPr>
          <p:spPr bwMode="auto">
            <a:xfrm>
              <a:off x="1349" y="3124"/>
              <a:ext cx="1" cy="1"/>
            </a:xfrm>
            <a:prstGeom prst="line">
              <a:avLst/>
            </a:prstGeom>
            <a:noFill/>
            <a:ln w="33338">
              <a:solidFill>
                <a:schemeClr val="tx1"/>
              </a:solidFill>
              <a:round/>
              <a:headEnd/>
              <a:tailEnd/>
            </a:ln>
          </p:spPr>
          <p:txBody>
            <a:bodyPr/>
            <a:lstStyle/>
            <a:p>
              <a:endParaRPr lang="fr-BE"/>
            </a:p>
          </p:txBody>
        </p:sp>
        <p:sp>
          <p:nvSpPr>
            <p:cNvPr id="34855" name="Line 37"/>
            <p:cNvSpPr>
              <a:spLocks noChangeShapeType="1"/>
            </p:cNvSpPr>
            <p:nvPr/>
          </p:nvSpPr>
          <p:spPr bwMode="auto">
            <a:xfrm>
              <a:off x="1349" y="3124"/>
              <a:ext cx="1" cy="1"/>
            </a:xfrm>
            <a:prstGeom prst="line">
              <a:avLst/>
            </a:prstGeom>
            <a:noFill/>
            <a:ln w="33338">
              <a:solidFill>
                <a:schemeClr val="tx1"/>
              </a:solidFill>
              <a:round/>
              <a:headEnd/>
              <a:tailEnd/>
            </a:ln>
          </p:spPr>
          <p:txBody>
            <a:bodyPr/>
            <a:lstStyle/>
            <a:p>
              <a:endParaRPr lang="fr-BE"/>
            </a:p>
          </p:txBody>
        </p:sp>
        <p:sp>
          <p:nvSpPr>
            <p:cNvPr id="34856" name="Line 38"/>
            <p:cNvSpPr>
              <a:spLocks noChangeShapeType="1"/>
            </p:cNvSpPr>
            <p:nvPr/>
          </p:nvSpPr>
          <p:spPr bwMode="auto">
            <a:xfrm>
              <a:off x="1349" y="3124"/>
              <a:ext cx="1" cy="1"/>
            </a:xfrm>
            <a:prstGeom prst="line">
              <a:avLst/>
            </a:prstGeom>
            <a:noFill/>
            <a:ln w="33338">
              <a:solidFill>
                <a:schemeClr val="tx1"/>
              </a:solidFill>
              <a:round/>
              <a:headEnd/>
              <a:tailEnd/>
            </a:ln>
          </p:spPr>
          <p:txBody>
            <a:bodyPr/>
            <a:lstStyle/>
            <a:p>
              <a:endParaRPr lang="fr-BE"/>
            </a:p>
          </p:txBody>
        </p:sp>
        <p:sp>
          <p:nvSpPr>
            <p:cNvPr id="34857" name="Line 39"/>
            <p:cNvSpPr>
              <a:spLocks noChangeShapeType="1"/>
            </p:cNvSpPr>
            <p:nvPr/>
          </p:nvSpPr>
          <p:spPr bwMode="auto">
            <a:xfrm>
              <a:off x="1349" y="3124"/>
              <a:ext cx="12" cy="1"/>
            </a:xfrm>
            <a:prstGeom prst="line">
              <a:avLst/>
            </a:prstGeom>
            <a:noFill/>
            <a:ln w="33338">
              <a:solidFill>
                <a:schemeClr val="tx1"/>
              </a:solidFill>
              <a:round/>
              <a:headEnd/>
              <a:tailEnd/>
            </a:ln>
          </p:spPr>
          <p:txBody>
            <a:bodyPr/>
            <a:lstStyle/>
            <a:p>
              <a:endParaRPr lang="fr-BE"/>
            </a:p>
          </p:txBody>
        </p:sp>
        <p:sp>
          <p:nvSpPr>
            <p:cNvPr id="34858" name="Line 40"/>
            <p:cNvSpPr>
              <a:spLocks noChangeShapeType="1"/>
            </p:cNvSpPr>
            <p:nvPr/>
          </p:nvSpPr>
          <p:spPr bwMode="auto">
            <a:xfrm flipV="1">
              <a:off x="1361" y="3101"/>
              <a:ext cx="1" cy="23"/>
            </a:xfrm>
            <a:prstGeom prst="line">
              <a:avLst/>
            </a:prstGeom>
            <a:noFill/>
            <a:ln w="33338">
              <a:solidFill>
                <a:schemeClr val="tx1"/>
              </a:solidFill>
              <a:round/>
              <a:headEnd/>
              <a:tailEnd/>
            </a:ln>
          </p:spPr>
          <p:txBody>
            <a:bodyPr/>
            <a:lstStyle/>
            <a:p>
              <a:endParaRPr lang="fr-BE"/>
            </a:p>
          </p:txBody>
        </p:sp>
        <p:sp>
          <p:nvSpPr>
            <p:cNvPr id="34859" name="Line 41"/>
            <p:cNvSpPr>
              <a:spLocks noChangeShapeType="1"/>
            </p:cNvSpPr>
            <p:nvPr/>
          </p:nvSpPr>
          <p:spPr bwMode="auto">
            <a:xfrm>
              <a:off x="1361" y="3101"/>
              <a:ext cx="2" cy="1"/>
            </a:xfrm>
            <a:prstGeom prst="line">
              <a:avLst/>
            </a:prstGeom>
            <a:noFill/>
            <a:ln w="33338">
              <a:solidFill>
                <a:schemeClr val="tx1"/>
              </a:solidFill>
              <a:round/>
              <a:headEnd/>
              <a:tailEnd/>
            </a:ln>
          </p:spPr>
          <p:txBody>
            <a:bodyPr/>
            <a:lstStyle/>
            <a:p>
              <a:endParaRPr lang="fr-BE"/>
            </a:p>
          </p:txBody>
        </p:sp>
        <p:sp>
          <p:nvSpPr>
            <p:cNvPr id="34860" name="Line 42"/>
            <p:cNvSpPr>
              <a:spLocks noChangeShapeType="1"/>
            </p:cNvSpPr>
            <p:nvPr/>
          </p:nvSpPr>
          <p:spPr bwMode="auto">
            <a:xfrm>
              <a:off x="1363" y="3101"/>
              <a:ext cx="1" cy="1"/>
            </a:xfrm>
            <a:prstGeom prst="line">
              <a:avLst/>
            </a:prstGeom>
            <a:noFill/>
            <a:ln w="33338">
              <a:solidFill>
                <a:schemeClr val="tx1"/>
              </a:solidFill>
              <a:round/>
              <a:headEnd/>
              <a:tailEnd/>
            </a:ln>
          </p:spPr>
          <p:txBody>
            <a:bodyPr/>
            <a:lstStyle/>
            <a:p>
              <a:endParaRPr lang="fr-BE"/>
            </a:p>
          </p:txBody>
        </p:sp>
        <p:sp>
          <p:nvSpPr>
            <p:cNvPr id="34861" name="Line 43"/>
            <p:cNvSpPr>
              <a:spLocks noChangeShapeType="1"/>
            </p:cNvSpPr>
            <p:nvPr/>
          </p:nvSpPr>
          <p:spPr bwMode="auto">
            <a:xfrm>
              <a:off x="1363" y="3101"/>
              <a:ext cx="51" cy="1"/>
            </a:xfrm>
            <a:prstGeom prst="line">
              <a:avLst/>
            </a:prstGeom>
            <a:noFill/>
            <a:ln w="33338">
              <a:solidFill>
                <a:schemeClr val="tx1"/>
              </a:solidFill>
              <a:round/>
              <a:headEnd/>
              <a:tailEnd/>
            </a:ln>
          </p:spPr>
          <p:txBody>
            <a:bodyPr/>
            <a:lstStyle/>
            <a:p>
              <a:endParaRPr lang="fr-BE"/>
            </a:p>
          </p:txBody>
        </p:sp>
        <p:sp>
          <p:nvSpPr>
            <p:cNvPr id="34862" name="Line 44"/>
            <p:cNvSpPr>
              <a:spLocks noChangeShapeType="1"/>
            </p:cNvSpPr>
            <p:nvPr/>
          </p:nvSpPr>
          <p:spPr bwMode="auto">
            <a:xfrm flipV="1">
              <a:off x="1414" y="3079"/>
              <a:ext cx="1" cy="22"/>
            </a:xfrm>
            <a:prstGeom prst="line">
              <a:avLst/>
            </a:prstGeom>
            <a:noFill/>
            <a:ln w="33338">
              <a:solidFill>
                <a:schemeClr val="tx1"/>
              </a:solidFill>
              <a:round/>
              <a:headEnd/>
              <a:tailEnd/>
            </a:ln>
          </p:spPr>
          <p:txBody>
            <a:bodyPr/>
            <a:lstStyle/>
            <a:p>
              <a:endParaRPr lang="fr-BE"/>
            </a:p>
          </p:txBody>
        </p:sp>
        <p:sp>
          <p:nvSpPr>
            <p:cNvPr id="34863" name="Line 45"/>
            <p:cNvSpPr>
              <a:spLocks noChangeShapeType="1"/>
            </p:cNvSpPr>
            <p:nvPr/>
          </p:nvSpPr>
          <p:spPr bwMode="auto">
            <a:xfrm>
              <a:off x="1414" y="3079"/>
              <a:ext cx="1" cy="1"/>
            </a:xfrm>
            <a:prstGeom prst="line">
              <a:avLst/>
            </a:prstGeom>
            <a:noFill/>
            <a:ln w="33338">
              <a:solidFill>
                <a:schemeClr val="tx1"/>
              </a:solidFill>
              <a:round/>
              <a:headEnd/>
              <a:tailEnd/>
            </a:ln>
          </p:spPr>
          <p:txBody>
            <a:bodyPr/>
            <a:lstStyle/>
            <a:p>
              <a:endParaRPr lang="fr-BE"/>
            </a:p>
          </p:txBody>
        </p:sp>
        <p:sp>
          <p:nvSpPr>
            <p:cNvPr id="34864" name="Line 46"/>
            <p:cNvSpPr>
              <a:spLocks noChangeShapeType="1"/>
            </p:cNvSpPr>
            <p:nvPr/>
          </p:nvSpPr>
          <p:spPr bwMode="auto">
            <a:xfrm>
              <a:off x="1415" y="3079"/>
              <a:ext cx="1" cy="1"/>
            </a:xfrm>
            <a:prstGeom prst="line">
              <a:avLst/>
            </a:prstGeom>
            <a:noFill/>
            <a:ln w="33338">
              <a:solidFill>
                <a:schemeClr val="tx1"/>
              </a:solidFill>
              <a:round/>
              <a:headEnd/>
              <a:tailEnd/>
            </a:ln>
          </p:spPr>
          <p:txBody>
            <a:bodyPr/>
            <a:lstStyle/>
            <a:p>
              <a:endParaRPr lang="fr-BE"/>
            </a:p>
          </p:txBody>
        </p:sp>
        <p:sp>
          <p:nvSpPr>
            <p:cNvPr id="34865" name="Line 47"/>
            <p:cNvSpPr>
              <a:spLocks noChangeShapeType="1"/>
            </p:cNvSpPr>
            <p:nvPr/>
          </p:nvSpPr>
          <p:spPr bwMode="auto">
            <a:xfrm>
              <a:off x="1415" y="3079"/>
              <a:ext cx="68" cy="1"/>
            </a:xfrm>
            <a:prstGeom prst="line">
              <a:avLst/>
            </a:prstGeom>
            <a:noFill/>
            <a:ln w="33338">
              <a:solidFill>
                <a:schemeClr val="tx1"/>
              </a:solidFill>
              <a:round/>
              <a:headEnd/>
              <a:tailEnd/>
            </a:ln>
          </p:spPr>
          <p:txBody>
            <a:bodyPr/>
            <a:lstStyle/>
            <a:p>
              <a:endParaRPr lang="fr-BE"/>
            </a:p>
          </p:txBody>
        </p:sp>
        <p:sp>
          <p:nvSpPr>
            <p:cNvPr id="34866" name="Line 48"/>
            <p:cNvSpPr>
              <a:spLocks noChangeShapeType="1"/>
            </p:cNvSpPr>
            <p:nvPr/>
          </p:nvSpPr>
          <p:spPr bwMode="auto">
            <a:xfrm flipV="1">
              <a:off x="1483" y="3056"/>
              <a:ext cx="1" cy="23"/>
            </a:xfrm>
            <a:prstGeom prst="line">
              <a:avLst/>
            </a:prstGeom>
            <a:noFill/>
            <a:ln w="33338">
              <a:solidFill>
                <a:schemeClr val="tx1"/>
              </a:solidFill>
              <a:round/>
              <a:headEnd/>
              <a:tailEnd/>
            </a:ln>
          </p:spPr>
          <p:txBody>
            <a:bodyPr/>
            <a:lstStyle/>
            <a:p>
              <a:endParaRPr lang="fr-BE"/>
            </a:p>
          </p:txBody>
        </p:sp>
        <p:sp>
          <p:nvSpPr>
            <p:cNvPr id="34867" name="Line 49"/>
            <p:cNvSpPr>
              <a:spLocks noChangeShapeType="1"/>
            </p:cNvSpPr>
            <p:nvPr/>
          </p:nvSpPr>
          <p:spPr bwMode="auto">
            <a:xfrm>
              <a:off x="1483" y="3056"/>
              <a:ext cx="2" cy="1"/>
            </a:xfrm>
            <a:prstGeom prst="line">
              <a:avLst/>
            </a:prstGeom>
            <a:noFill/>
            <a:ln w="33338">
              <a:solidFill>
                <a:schemeClr val="tx1"/>
              </a:solidFill>
              <a:round/>
              <a:headEnd/>
              <a:tailEnd/>
            </a:ln>
          </p:spPr>
          <p:txBody>
            <a:bodyPr/>
            <a:lstStyle/>
            <a:p>
              <a:endParaRPr lang="fr-BE"/>
            </a:p>
          </p:txBody>
        </p:sp>
        <p:sp>
          <p:nvSpPr>
            <p:cNvPr id="34868" name="Line 50"/>
            <p:cNvSpPr>
              <a:spLocks noChangeShapeType="1"/>
            </p:cNvSpPr>
            <p:nvPr/>
          </p:nvSpPr>
          <p:spPr bwMode="auto">
            <a:xfrm>
              <a:off x="1485" y="3056"/>
              <a:ext cx="1" cy="1"/>
            </a:xfrm>
            <a:prstGeom prst="line">
              <a:avLst/>
            </a:prstGeom>
            <a:noFill/>
            <a:ln w="33338">
              <a:solidFill>
                <a:schemeClr val="tx1"/>
              </a:solidFill>
              <a:round/>
              <a:headEnd/>
              <a:tailEnd/>
            </a:ln>
          </p:spPr>
          <p:txBody>
            <a:bodyPr/>
            <a:lstStyle/>
            <a:p>
              <a:endParaRPr lang="fr-BE"/>
            </a:p>
          </p:txBody>
        </p:sp>
        <p:sp>
          <p:nvSpPr>
            <p:cNvPr id="34869" name="Line 51"/>
            <p:cNvSpPr>
              <a:spLocks noChangeShapeType="1"/>
            </p:cNvSpPr>
            <p:nvPr/>
          </p:nvSpPr>
          <p:spPr bwMode="auto">
            <a:xfrm>
              <a:off x="1485" y="3056"/>
              <a:ext cx="228" cy="1"/>
            </a:xfrm>
            <a:prstGeom prst="line">
              <a:avLst/>
            </a:prstGeom>
            <a:noFill/>
            <a:ln w="33338">
              <a:solidFill>
                <a:schemeClr val="tx1"/>
              </a:solidFill>
              <a:round/>
              <a:headEnd/>
              <a:tailEnd/>
            </a:ln>
          </p:spPr>
          <p:txBody>
            <a:bodyPr/>
            <a:lstStyle/>
            <a:p>
              <a:endParaRPr lang="fr-BE"/>
            </a:p>
          </p:txBody>
        </p:sp>
        <p:sp>
          <p:nvSpPr>
            <p:cNvPr id="34870" name="Line 52"/>
            <p:cNvSpPr>
              <a:spLocks noChangeShapeType="1"/>
            </p:cNvSpPr>
            <p:nvPr/>
          </p:nvSpPr>
          <p:spPr bwMode="auto">
            <a:xfrm flipV="1">
              <a:off x="1713" y="3031"/>
              <a:ext cx="1" cy="25"/>
            </a:xfrm>
            <a:prstGeom prst="line">
              <a:avLst/>
            </a:prstGeom>
            <a:noFill/>
            <a:ln w="33338">
              <a:solidFill>
                <a:schemeClr val="tx1"/>
              </a:solidFill>
              <a:round/>
              <a:headEnd/>
              <a:tailEnd/>
            </a:ln>
          </p:spPr>
          <p:txBody>
            <a:bodyPr/>
            <a:lstStyle/>
            <a:p>
              <a:endParaRPr lang="fr-BE"/>
            </a:p>
          </p:txBody>
        </p:sp>
        <p:sp>
          <p:nvSpPr>
            <p:cNvPr id="34871" name="Line 53"/>
            <p:cNvSpPr>
              <a:spLocks noChangeShapeType="1"/>
            </p:cNvSpPr>
            <p:nvPr/>
          </p:nvSpPr>
          <p:spPr bwMode="auto">
            <a:xfrm>
              <a:off x="1713" y="3031"/>
              <a:ext cx="2" cy="1"/>
            </a:xfrm>
            <a:prstGeom prst="line">
              <a:avLst/>
            </a:prstGeom>
            <a:noFill/>
            <a:ln w="33338">
              <a:solidFill>
                <a:schemeClr val="tx1"/>
              </a:solidFill>
              <a:round/>
              <a:headEnd/>
              <a:tailEnd/>
            </a:ln>
          </p:spPr>
          <p:txBody>
            <a:bodyPr/>
            <a:lstStyle/>
            <a:p>
              <a:endParaRPr lang="fr-BE"/>
            </a:p>
          </p:txBody>
        </p:sp>
        <p:sp>
          <p:nvSpPr>
            <p:cNvPr id="34872" name="Line 54"/>
            <p:cNvSpPr>
              <a:spLocks noChangeShapeType="1"/>
            </p:cNvSpPr>
            <p:nvPr/>
          </p:nvSpPr>
          <p:spPr bwMode="auto">
            <a:xfrm>
              <a:off x="1715" y="3031"/>
              <a:ext cx="1" cy="1"/>
            </a:xfrm>
            <a:prstGeom prst="line">
              <a:avLst/>
            </a:prstGeom>
            <a:noFill/>
            <a:ln w="33338">
              <a:solidFill>
                <a:schemeClr val="tx1"/>
              </a:solidFill>
              <a:round/>
              <a:headEnd/>
              <a:tailEnd/>
            </a:ln>
          </p:spPr>
          <p:txBody>
            <a:bodyPr/>
            <a:lstStyle/>
            <a:p>
              <a:endParaRPr lang="fr-BE"/>
            </a:p>
          </p:txBody>
        </p:sp>
        <p:sp>
          <p:nvSpPr>
            <p:cNvPr id="34873" name="Line 55"/>
            <p:cNvSpPr>
              <a:spLocks noChangeShapeType="1"/>
            </p:cNvSpPr>
            <p:nvPr/>
          </p:nvSpPr>
          <p:spPr bwMode="auto">
            <a:xfrm>
              <a:off x="1715" y="3031"/>
              <a:ext cx="32" cy="1"/>
            </a:xfrm>
            <a:prstGeom prst="line">
              <a:avLst/>
            </a:prstGeom>
            <a:noFill/>
            <a:ln w="33338">
              <a:solidFill>
                <a:schemeClr val="tx1"/>
              </a:solidFill>
              <a:round/>
              <a:headEnd/>
              <a:tailEnd/>
            </a:ln>
          </p:spPr>
          <p:txBody>
            <a:bodyPr/>
            <a:lstStyle/>
            <a:p>
              <a:endParaRPr lang="fr-BE"/>
            </a:p>
          </p:txBody>
        </p:sp>
        <p:sp>
          <p:nvSpPr>
            <p:cNvPr id="34874" name="Line 56"/>
            <p:cNvSpPr>
              <a:spLocks noChangeShapeType="1"/>
            </p:cNvSpPr>
            <p:nvPr/>
          </p:nvSpPr>
          <p:spPr bwMode="auto">
            <a:xfrm flipV="1">
              <a:off x="1747" y="3007"/>
              <a:ext cx="1" cy="24"/>
            </a:xfrm>
            <a:prstGeom prst="line">
              <a:avLst/>
            </a:prstGeom>
            <a:noFill/>
            <a:ln w="33338">
              <a:solidFill>
                <a:schemeClr val="tx1"/>
              </a:solidFill>
              <a:round/>
              <a:headEnd/>
              <a:tailEnd/>
            </a:ln>
          </p:spPr>
          <p:txBody>
            <a:bodyPr/>
            <a:lstStyle/>
            <a:p>
              <a:endParaRPr lang="fr-BE"/>
            </a:p>
          </p:txBody>
        </p:sp>
        <p:sp>
          <p:nvSpPr>
            <p:cNvPr id="34875" name="Line 57"/>
            <p:cNvSpPr>
              <a:spLocks noChangeShapeType="1"/>
            </p:cNvSpPr>
            <p:nvPr/>
          </p:nvSpPr>
          <p:spPr bwMode="auto">
            <a:xfrm>
              <a:off x="1747" y="3007"/>
              <a:ext cx="1" cy="1"/>
            </a:xfrm>
            <a:prstGeom prst="line">
              <a:avLst/>
            </a:prstGeom>
            <a:noFill/>
            <a:ln w="33338">
              <a:solidFill>
                <a:schemeClr val="tx1"/>
              </a:solidFill>
              <a:round/>
              <a:headEnd/>
              <a:tailEnd/>
            </a:ln>
          </p:spPr>
          <p:txBody>
            <a:bodyPr/>
            <a:lstStyle/>
            <a:p>
              <a:endParaRPr lang="fr-BE"/>
            </a:p>
          </p:txBody>
        </p:sp>
        <p:sp>
          <p:nvSpPr>
            <p:cNvPr id="34876" name="Line 58"/>
            <p:cNvSpPr>
              <a:spLocks noChangeShapeType="1"/>
            </p:cNvSpPr>
            <p:nvPr/>
          </p:nvSpPr>
          <p:spPr bwMode="auto">
            <a:xfrm flipV="1">
              <a:off x="1748" y="2959"/>
              <a:ext cx="1" cy="48"/>
            </a:xfrm>
            <a:prstGeom prst="line">
              <a:avLst/>
            </a:prstGeom>
            <a:noFill/>
            <a:ln w="33338">
              <a:solidFill>
                <a:schemeClr val="tx1"/>
              </a:solidFill>
              <a:round/>
              <a:headEnd/>
              <a:tailEnd/>
            </a:ln>
          </p:spPr>
          <p:txBody>
            <a:bodyPr/>
            <a:lstStyle/>
            <a:p>
              <a:endParaRPr lang="fr-BE"/>
            </a:p>
          </p:txBody>
        </p:sp>
        <p:sp>
          <p:nvSpPr>
            <p:cNvPr id="34877" name="Line 59"/>
            <p:cNvSpPr>
              <a:spLocks noChangeShapeType="1"/>
            </p:cNvSpPr>
            <p:nvPr/>
          </p:nvSpPr>
          <p:spPr bwMode="auto">
            <a:xfrm>
              <a:off x="1748" y="2959"/>
              <a:ext cx="2" cy="1"/>
            </a:xfrm>
            <a:prstGeom prst="line">
              <a:avLst/>
            </a:prstGeom>
            <a:noFill/>
            <a:ln w="33338">
              <a:solidFill>
                <a:schemeClr val="tx1"/>
              </a:solidFill>
              <a:round/>
              <a:headEnd/>
              <a:tailEnd/>
            </a:ln>
          </p:spPr>
          <p:txBody>
            <a:bodyPr/>
            <a:lstStyle/>
            <a:p>
              <a:endParaRPr lang="fr-BE"/>
            </a:p>
          </p:txBody>
        </p:sp>
        <p:sp>
          <p:nvSpPr>
            <p:cNvPr id="34878" name="Line 60"/>
            <p:cNvSpPr>
              <a:spLocks noChangeShapeType="1"/>
            </p:cNvSpPr>
            <p:nvPr/>
          </p:nvSpPr>
          <p:spPr bwMode="auto">
            <a:xfrm>
              <a:off x="1750" y="2959"/>
              <a:ext cx="1" cy="1"/>
            </a:xfrm>
            <a:prstGeom prst="line">
              <a:avLst/>
            </a:prstGeom>
            <a:noFill/>
            <a:ln w="33338">
              <a:solidFill>
                <a:schemeClr val="tx1"/>
              </a:solidFill>
              <a:round/>
              <a:headEnd/>
              <a:tailEnd/>
            </a:ln>
          </p:spPr>
          <p:txBody>
            <a:bodyPr/>
            <a:lstStyle/>
            <a:p>
              <a:endParaRPr lang="fr-BE"/>
            </a:p>
          </p:txBody>
        </p:sp>
        <p:sp>
          <p:nvSpPr>
            <p:cNvPr id="34879" name="Line 61"/>
            <p:cNvSpPr>
              <a:spLocks noChangeShapeType="1"/>
            </p:cNvSpPr>
            <p:nvPr/>
          </p:nvSpPr>
          <p:spPr bwMode="auto">
            <a:xfrm>
              <a:off x="1750" y="2959"/>
              <a:ext cx="25" cy="1"/>
            </a:xfrm>
            <a:prstGeom prst="line">
              <a:avLst/>
            </a:prstGeom>
            <a:noFill/>
            <a:ln w="33338">
              <a:solidFill>
                <a:schemeClr val="tx1"/>
              </a:solidFill>
              <a:round/>
              <a:headEnd/>
              <a:tailEnd/>
            </a:ln>
          </p:spPr>
          <p:txBody>
            <a:bodyPr/>
            <a:lstStyle/>
            <a:p>
              <a:endParaRPr lang="fr-BE"/>
            </a:p>
          </p:txBody>
        </p:sp>
        <p:sp>
          <p:nvSpPr>
            <p:cNvPr id="34880" name="Line 62"/>
            <p:cNvSpPr>
              <a:spLocks noChangeShapeType="1"/>
            </p:cNvSpPr>
            <p:nvPr/>
          </p:nvSpPr>
          <p:spPr bwMode="auto">
            <a:xfrm flipV="1">
              <a:off x="1775" y="2933"/>
              <a:ext cx="1" cy="26"/>
            </a:xfrm>
            <a:prstGeom prst="line">
              <a:avLst/>
            </a:prstGeom>
            <a:noFill/>
            <a:ln w="33338">
              <a:solidFill>
                <a:schemeClr val="tx1"/>
              </a:solidFill>
              <a:round/>
              <a:headEnd/>
              <a:tailEnd/>
            </a:ln>
          </p:spPr>
          <p:txBody>
            <a:bodyPr/>
            <a:lstStyle/>
            <a:p>
              <a:endParaRPr lang="fr-BE"/>
            </a:p>
          </p:txBody>
        </p:sp>
        <p:sp>
          <p:nvSpPr>
            <p:cNvPr id="34881" name="Line 63"/>
            <p:cNvSpPr>
              <a:spLocks noChangeShapeType="1"/>
            </p:cNvSpPr>
            <p:nvPr/>
          </p:nvSpPr>
          <p:spPr bwMode="auto">
            <a:xfrm>
              <a:off x="1775" y="2933"/>
              <a:ext cx="2" cy="1"/>
            </a:xfrm>
            <a:prstGeom prst="line">
              <a:avLst/>
            </a:prstGeom>
            <a:noFill/>
            <a:ln w="33338">
              <a:solidFill>
                <a:schemeClr val="tx1"/>
              </a:solidFill>
              <a:round/>
              <a:headEnd/>
              <a:tailEnd/>
            </a:ln>
          </p:spPr>
          <p:txBody>
            <a:bodyPr/>
            <a:lstStyle/>
            <a:p>
              <a:endParaRPr lang="fr-BE"/>
            </a:p>
          </p:txBody>
        </p:sp>
        <p:sp>
          <p:nvSpPr>
            <p:cNvPr id="34882" name="Line 64"/>
            <p:cNvSpPr>
              <a:spLocks noChangeShapeType="1"/>
            </p:cNvSpPr>
            <p:nvPr/>
          </p:nvSpPr>
          <p:spPr bwMode="auto">
            <a:xfrm>
              <a:off x="1777" y="2933"/>
              <a:ext cx="1" cy="1"/>
            </a:xfrm>
            <a:prstGeom prst="line">
              <a:avLst/>
            </a:prstGeom>
            <a:noFill/>
            <a:ln w="33338">
              <a:solidFill>
                <a:schemeClr val="tx1"/>
              </a:solidFill>
              <a:round/>
              <a:headEnd/>
              <a:tailEnd/>
            </a:ln>
          </p:spPr>
          <p:txBody>
            <a:bodyPr/>
            <a:lstStyle/>
            <a:p>
              <a:endParaRPr lang="fr-BE"/>
            </a:p>
          </p:txBody>
        </p:sp>
        <p:sp>
          <p:nvSpPr>
            <p:cNvPr id="34883" name="Line 65"/>
            <p:cNvSpPr>
              <a:spLocks noChangeShapeType="1"/>
            </p:cNvSpPr>
            <p:nvPr/>
          </p:nvSpPr>
          <p:spPr bwMode="auto">
            <a:xfrm>
              <a:off x="1777" y="2933"/>
              <a:ext cx="233" cy="1"/>
            </a:xfrm>
            <a:prstGeom prst="line">
              <a:avLst/>
            </a:prstGeom>
            <a:noFill/>
            <a:ln w="33338">
              <a:solidFill>
                <a:schemeClr val="tx1"/>
              </a:solidFill>
              <a:round/>
              <a:headEnd/>
              <a:tailEnd/>
            </a:ln>
          </p:spPr>
          <p:txBody>
            <a:bodyPr/>
            <a:lstStyle/>
            <a:p>
              <a:endParaRPr lang="fr-BE"/>
            </a:p>
          </p:txBody>
        </p:sp>
        <p:sp>
          <p:nvSpPr>
            <p:cNvPr id="34884" name="Line 66"/>
            <p:cNvSpPr>
              <a:spLocks noChangeShapeType="1"/>
            </p:cNvSpPr>
            <p:nvPr/>
          </p:nvSpPr>
          <p:spPr bwMode="auto">
            <a:xfrm flipV="1">
              <a:off x="2010" y="2908"/>
              <a:ext cx="1" cy="25"/>
            </a:xfrm>
            <a:prstGeom prst="line">
              <a:avLst/>
            </a:prstGeom>
            <a:noFill/>
            <a:ln w="33338">
              <a:solidFill>
                <a:schemeClr val="tx1"/>
              </a:solidFill>
              <a:round/>
              <a:headEnd/>
              <a:tailEnd/>
            </a:ln>
          </p:spPr>
          <p:txBody>
            <a:bodyPr/>
            <a:lstStyle/>
            <a:p>
              <a:endParaRPr lang="fr-BE"/>
            </a:p>
          </p:txBody>
        </p:sp>
        <p:sp>
          <p:nvSpPr>
            <p:cNvPr id="34885" name="Line 67"/>
            <p:cNvSpPr>
              <a:spLocks noChangeShapeType="1"/>
            </p:cNvSpPr>
            <p:nvPr/>
          </p:nvSpPr>
          <p:spPr bwMode="auto">
            <a:xfrm>
              <a:off x="2010" y="2908"/>
              <a:ext cx="3" cy="1"/>
            </a:xfrm>
            <a:prstGeom prst="line">
              <a:avLst/>
            </a:prstGeom>
            <a:noFill/>
            <a:ln w="33338">
              <a:solidFill>
                <a:schemeClr val="tx1"/>
              </a:solidFill>
              <a:round/>
              <a:headEnd/>
              <a:tailEnd/>
            </a:ln>
          </p:spPr>
          <p:txBody>
            <a:bodyPr/>
            <a:lstStyle/>
            <a:p>
              <a:endParaRPr lang="fr-BE"/>
            </a:p>
          </p:txBody>
        </p:sp>
        <p:sp>
          <p:nvSpPr>
            <p:cNvPr id="34886" name="Line 68"/>
            <p:cNvSpPr>
              <a:spLocks noChangeShapeType="1"/>
            </p:cNvSpPr>
            <p:nvPr/>
          </p:nvSpPr>
          <p:spPr bwMode="auto">
            <a:xfrm>
              <a:off x="2013" y="2908"/>
              <a:ext cx="1" cy="1"/>
            </a:xfrm>
            <a:prstGeom prst="line">
              <a:avLst/>
            </a:prstGeom>
            <a:noFill/>
            <a:ln w="33338">
              <a:solidFill>
                <a:schemeClr val="tx1"/>
              </a:solidFill>
              <a:round/>
              <a:headEnd/>
              <a:tailEnd/>
            </a:ln>
          </p:spPr>
          <p:txBody>
            <a:bodyPr/>
            <a:lstStyle/>
            <a:p>
              <a:endParaRPr lang="fr-BE"/>
            </a:p>
          </p:txBody>
        </p:sp>
        <p:sp>
          <p:nvSpPr>
            <p:cNvPr id="34887" name="Line 69"/>
            <p:cNvSpPr>
              <a:spLocks noChangeShapeType="1"/>
            </p:cNvSpPr>
            <p:nvPr/>
          </p:nvSpPr>
          <p:spPr bwMode="auto">
            <a:xfrm>
              <a:off x="2013" y="2908"/>
              <a:ext cx="20" cy="1"/>
            </a:xfrm>
            <a:prstGeom prst="line">
              <a:avLst/>
            </a:prstGeom>
            <a:noFill/>
            <a:ln w="33338">
              <a:solidFill>
                <a:schemeClr val="tx1"/>
              </a:solidFill>
              <a:round/>
              <a:headEnd/>
              <a:tailEnd/>
            </a:ln>
          </p:spPr>
          <p:txBody>
            <a:bodyPr/>
            <a:lstStyle/>
            <a:p>
              <a:endParaRPr lang="fr-BE"/>
            </a:p>
          </p:txBody>
        </p:sp>
        <p:sp>
          <p:nvSpPr>
            <p:cNvPr id="34888" name="Line 70"/>
            <p:cNvSpPr>
              <a:spLocks noChangeShapeType="1"/>
            </p:cNvSpPr>
            <p:nvPr/>
          </p:nvSpPr>
          <p:spPr bwMode="auto">
            <a:xfrm flipV="1">
              <a:off x="2033" y="2883"/>
              <a:ext cx="1" cy="25"/>
            </a:xfrm>
            <a:prstGeom prst="line">
              <a:avLst/>
            </a:prstGeom>
            <a:noFill/>
            <a:ln w="33338">
              <a:solidFill>
                <a:schemeClr val="tx1"/>
              </a:solidFill>
              <a:round/>
              <a:headEnd/>
              <a:tailEnd/>
            </a:ln>
          </p:spPr>
          <p:txBody>
            <a:bodyPr/>
            <a:lstStyle/>
            <a:p>
              <a:endParaRPr lang="fr-BE"/>
            </a:p>
          </p:txBody>
        </p:sp>
        <p:sp>
          <p:nvSpPr>
            <p:cNvPr id="34889" name="Line 71"/>
            <p:cNvSpPr>
              <a:spLocks noChangeShapeType="1"/>
            </p:cNvSpPr>
            <p:nvPr/>
          </p:nvSpPr>
          <p:spPr bwMode="auto">
            <a:xfrm>
              <a:off x="2033" y="2883"/>
              <a:ext cx="2" cy="1"/>
            </a:xfrm>
            <a:prstGeom prst="line">
              <a:avLst/>
            </a:prstGeom>
            <a:noFill/>
            <a:ln w="33338">
              <a:solidFill>
                <a:schemeClr val="tx1"/>
              </a:solidFill>
              <a:round/>
              <a:headEnd/>
              <a:tailEnd/>
            </a:ln>
          </p:spPr>
          <p:txBody>
            <a:bodyPr/>
            <a:lstStyle/>
            <a:p>
              <a:endParaRPr lang="fr-BE"/>
            </a:p>
          </p:txBody>
        </p:sp>
        <p:sp>
          <p:nvSpPr>
            <p:cNvPr id="34890" name="Line 72"/>
            <p:cNvSpPr>
              <a:spLocks noChangeShapeType="1"/>
            </p:cNvSpPr>
            <p:nvPr/>
          </p:nvSpPr>
          <p:spPr bwMode="auto">
            <a:xfrm>
              <a:off x="2035" y="2883"/>
              <a:ext cx="1" cy="1"/>
            </a:xfrm>
            <a:prstGeom prst="line">
              <a:avLst/>
            </a:prstGeom>
            <a:noFill/>
            <a:ln w="33338">
              <a:solidFill>
                <a:schemeClr val="tx1"/>
              </a:solidFill>
              <a:round/>
              <a:headEnd/>
              <a:tailEnd/>
            </a:ln>
          </p:spPr>
          <p:txBody>
            <a:bodyPr/>
            <a:lstStyle/>
            <a:p>
              <a:endParaRPr lang="fr-BE"/>
            </a:p>
          </p:txBody>
        </p:sp>
        <p:sp>
          <p:nvSpPr>
            <p:cNvPr id="34891" name="Line 73"/>
            <p:cNvSpPr>
              <a:spLocks noChangeShapeType="1"/>
            </p:cNvSpPr>
            <p:nvPr/>
          </p:nvSpPr>
          <p:spPr bwMode="auto">
            <a:xfrm>
              <a:off x="2035" y="2883"/>
              <a:ext cx="15" cy="1"/>
            </a:xfrm>
            <a:prstGeom prst="line">
              <a:avLst/>
            </a:prstGeom>
            <a:noFill/>
            <a:ln w="33338">
              <a:solidFill>
                <a:schemeClr val="tx1"/>
              </a:solidFill>
              <a:round/>
              <a:headEnd/>
              <a:tailEnd/>
            </a:ln>
          </p:spPr>
          <p:txBody>
            <a:bodyPr/>
            <a:lstStyle/>
            <a:p>
              <a:endParaRPr lang="fr-BE"/>
            </a:p>
          </p:txBody>
        </p:sp>
        <p:sp>
          <p:nvSpPr>
            <p:cNvPr id="34892" name="Line 74"/>
            <p:cNvSpPr>
              <a:spLocks noChangeShapeType="1"/>
            </p:cNvSpPr>
            <p:nvPr/>
          </p:nvSpPr>
          <p:spPr bwMode="auto">
            <a:xfrm flipV="1">
              <a:off x="2050" y="2857"/>
              <a:ext cx="1" cy="26"/>
            </a:xfrm>
            <a:prstGeom prst="line">
              <a:avLst/>
            </a:prstGeom>
            <a:noFill/>
            <a:ln w="33338">
              <a:solidFill>
                <a:schemeClr val="tx1"/>
              </a:solidFill>
              <a:round/>
              <a:headEnd/>
              <a:tailEnd/>
            </a:ln>
          </p:spPr>
          <p:txBody>
            <a:bodyPr/>
            <a:lstStyle/>
            <a:p>
              <a:endParaRPr lang="fr-BE"/>
            </a:p>
          </p:txBody>
        </p:sp>
        <p:sp>
          <p:nvSpPr>
            <p:cNvPr id="34893" name="Line 75"/>
            <p:cNvSpPr>
              <a:spLocks noChangeShapeType="1"/>
            </p:cNvSpPr>
            <p:nvPr/>
          </p:nvSpPr>
          <p:spPr bwMode="auto">
            <a:xfrm>
              <a:off x="2050" y="2857"/>
              <a:ext cx="1" cy="1"/>
            </a:xfrm>
            <a:prstGeom prst="line">
              <a:avLst/>
            </a:prstGeom>
            <a:noFill/>
            <a:ln w="33338">
              <a:solidFill>
                <a:schemeClr val="tx1"/>
              </a:solidFill>
              <a:round/>
              <a:headEnd/>
              <a:tailEnd/>
            </a:ln>
          </p:spPr>
          <p:txBody>
            <a:bodyPr/>
            <a:lstStyle/>
            <a:p>
              <a:endParaRPr lang="fr-BE"/>
            </a:p>
          </p:txBody>
        </p:sp>
        <p:sp>
          <p:nvSpPr>
            <p:cNvPr id="34894" name="Line 76"/>
            <p:cNvSpPr>
              <a:spLocks noChangeShapeType="1"/>
            </p:cNvSpPr>
            <p:nvPr/>
          </p:nvSpPr>
          <p:spPr bwMode="auto">
            <a:xfrm>
              <a:off x="2051" y="2857"/>
              <a:ext cx="1" cy="1"/>
            </a:xfrm>
            <a:prstGeom prst="line">
              <a:avLst/>
            </a:prstGeom>
            <a:noFill/>
            <a:ln w="33338">
              <a:solidFill>
                <a:schemeClr val="tx1"/>
              </a:solidFill>
              <a:round/>
              <a:headEnd/>
              <a:tailEnd/>
            </a:ln>
          </p:spPr>
          <p:txBody>
            <a:bodyPr/>
            <a:lstStyle/>
            <a:p>
              <a:endParaRPr lang="fr-BE"/>
            </a:p>
          </p:txBody>
        </p:sp>
        <p:sp>
          <p:nvSpPr>
            <p:cNvPr id="34895" name="Line 77"/>
            <p:cNvSpPr>
              <a:spLocks noChangeShapeType="1"/>
            </p:cNvSpPr>
            <p:nvPr/>
          </p:nvSpPr>
          <p:spPr bwMode="auto">
            <a:xfrm>
              <a:off x="2051" y="2857"/>
              <a:ext cx="30" cy="1"/>
            </a:xfrm>
            <a:prstGeom prst="line">
              <a:avLst/>
            </a:prstGeom>
            <a:noFill/>
            <a:ln w="33338">
              <a:solidFill>
                <a:schemeClr val="tx1"/>
              </a:solidFill>
              <a:round/>
              <a:headEnd/>
              <a:tailEnd/>
            </a:ln>
          </p:spPr>
          <p:txBody>
            <a:bodyPr/>
            <a:lstStyle/>
            <a:p>
              <a:endParaRPr lang="fr-BE"/>
            </a:p>
          </p:txBody>
        </p:sp>
        <p:sp>
          <p:nvSpPr>
            <p:cNvPr id="34896" name="Line 78"/>
            <p:cNvSpPr>
              <a:spLocks noChangeShapeType="1"/>
            </p:cNvSpPr>
            <p:nvPr/>
          </p:nvSpPr>
          <p:spPr bwMode="auto">
            <a:xfrm flipV="1">
              <a:off x="2081" y="2830"/>
              <a:ext cx="1" cy="27"/>
            </a:xfrm>
            <a:prstGeom prst="line">
              <a:avLst/>
            </a:prstGeom>
            <a:noFill/>
            <a:ln w="33338">
              <a:solidFill>
                <a:schemeClr val="tx1"/>
              </a:solidFill>
              <a:round/>
              <a:headEnd/>
              <a:tailEnd/>
            </a:ln>
          </p:spPr>
          <p:txBody>
            <a:bodyPr/>
            <a:lstStyle/>
            <a:p>
              <a:endParaRPr lang="fr-BE"/>
            </a:p>
          </p:txBody>
        </p:sp>
        <p:sp>
          <p:nvSpPr>
            <p:cNvPr id="34897" name="Line 79"/>
            <p:cNvSpPr>
              <a:spLocks noChangeShapeType="1"/>
            </p:cNvSpPr>
            <p:nvPr/>
          </p:nvSpPr>
          <p:spPr bwMode="auto">
            <a:xfrm>
              <a:off x="2081" y="2830"/>
              <a:ext cx="1" cy="1"/>
            </a:xfrm>
            <a:prstGeom prst="line">
              <a:avLst/>
            </a:prstGeom>
            <a:noFill/>
            <a:ln w="33338">
              <a:solidFill>
                <a:schemeClr val="tx1"/>
              </a:solidFill>
              <a:round/>
              <a:headEnd/>
              <a:tailEnd/>
            </a:ln>
          </p:spPr>
          <p:txBody>
            <a:bodyPr/>
            <a:lstStyle/>
            <a:p>
              <a:endParaRPr lang="fr-BE"/>
            </a:p>
          </p:txBody>
        </p:sp>
        <p:sp>
          <p:nvSpPr>
            <p:cNvPr id="34898" name="Line 80"/>
            <p:cNvSpPr>
              <a:spLocks noChangeShapeType="1"/>
            </p:cNvSpPr>
            <p:nvPr/>
          </p:nvSpPr>
          <p:spPr bwMode="auto">
            <a:xfrm flipV="1">
              <a:off x="2081" y="2804"/>
              <a:ext cx="1" cy="26"/>
            </a:xfrm>
            <a:prstGeom prst="line">
              <a:avLst/>
            </a:prstGeom>
            <a:noFill/>
            <a:ln w="33338">
              <a:solidFill>
                <a:schemeClr val="tx1"/>
              </a:solidFill>
              <a:round/>
              <a:headEnd/>
              <a:tailEnd/>
            </a:ln>
          </p:spPr>
          <p:txBody>
            <a:bodyPr/>
            <a:lstStyle/>
            <a:p>
              <a:endParaRPr lang="fr-BE"/>
            </a:p>
          </p:txBody>
        </p:sp>
        <p:sp>
          <p:nvSpPr>
            <p:cNvPr id="34899" name="Line 81"/>
            <p:cNvSpPr>
              <a:spLocks noChangeShapeType="1"/>
            </p:cNvSpPr>
            <p:nvPr/>
          </p:nvSpPr>
          <p:spPr bwMode="auto">
            <a:xfrm>
              <a:off x="2081" y="2804"/>
              <a:ext cx="2" cy="1"/>
            </a:xfrm>
            <a:prstGeom prst="line">
              <a:avLst/>
            </a:prstGeom>
            <a:noFill/>
            <a:ln w="33338">
              <a:solidFill>
                <a:schemeClr val="tx1"/>
              </a:solidFill>
              <a:round/>
              <a:headEnd/>
              <a:tailEnd/>
            </a:ln>
          </p:spPr>
          <p:txBody>
            <a:bodyPr/>
            <a:lstStyle/>
            <a:p>
              <a:endParaRPr lang="fr-BE"/>
            </a:p>
          </p:txBody>
        </p:sp>
        <p:sp>
          <p:nvSpPr>
            <p:cNvPr id="34900" name="Line 82"/>
            <p:cNvSpPr>
              <a:spLocks noChangeShapeType="1"/>
            </p:cNvSpPr>
            <p:nvPr/>
          </p:nvSpPr>
          <p:spPr bwMode="auto">
            <a:xfrm flipV="1">
              <a:off x="2083" y="2752"/>
              <a:ext cx="1" cy="52"/>
            </a:xfrm>
            <a:prstGeom prst="line">
              <a:avLst/>
            </a:prstGeom>
            <a:noFill/>
            <a:ln w="33338">
              <a:solidFill>
                <a:schemeClr val="tx1"/>
              </a:solidFill>
              <a:round/>
              <a:headEnd/>
              <a:tailEnd/>
            </a:ln>
          </p:spPr>
          <p:txBody>
            <a:bodyPr/>
            <a:lstStyle/>
            <a:p>
              <a:endParaRPr lang="fr-BE"/>
            </a:p>
          </p:txBody>
        </p:sp>
        <p:sp>
          <p:nvSpPr>
            <p:cNvPr id="34901" name="Line 83"/>
            <p:cNvSpPr>
              <a:spLocks noChangeShapeType="1"/>
            </p:cNvSpPr>
            <p:nvPr/>
          </p:nvSpPr>
          <p:spPr bwMode="auto">
            <a:xfrm>
              <a:off x="2083" y="2752"/>
              <a:ext cx="1" cy="1"/>
            </a:xfrm>
            <a:prstGeom prst="line">
              <a:avLst/>
            </a:prstGeom>
            <a:noFill/>
            <a:ln w="33338">
              <a:solidFill>
                <a:schemeClr val="tx1"/>
              </a:solidFill>
              <a:round/>
              <a:headEnd/>
              <a:tailEnd/>
            </a:ln>
          </p:spPr>
          <p:txBody>
            <a:bodyPr/>
            <a:lstStyle/>
            <a:p>
              <a:endParaRPr lang="fr-BE"/>
            </a:p>
          </p:txBody>
        </p:sp>
        <p:sp>
          <p:nvSpPr>
            <p:cNvPr id="34902" name="Line 84"/>
            <p:cNvSpPr>
              <a:spLocks noChangeShapeType="1"/>
            </p:cNvSpPr>
            <p:nvPr/>
          </p:nvSpPr>
          <p:spPr bwMode="auto">
            <a:xfrm>
              <a:off x="2083" y="2752"/>
              <a:ext cx="1" cy="1"/>
            </a:xfrm>
            <a:prstGeom prst="line">
              <a:avLst/>
            </a:prstGeom>
            <a:noFill/>
            <a:ln w="33338">
              <a:solidFill>
                <a:schemeClr val="tx1"/>
              </a:solidFill>
              <a:round/>
              <a:headEnd/>
              <a:tailEnd/>
            </a:ln>
          </p:spPr>
          <p:txBody>
            <a:bodyPr/>
            <a:lstStyle/>
            <a:p>
              <a:endParaRPr lang="fr-BE"/>
            </a:p>
          </p:txBody>
        </p:sp>
        <p:sp>
          <p:nvSpPr>
            <p:cNvPr id="34903" name="Line 85"/>
            <p:cNvSpPr>
              <a:spLocks noChangeShapeType="1"/>
            </p:cNvSpPr>
            <p:nvPr/>
          </p:nvSpPr>
          <p:spPr bwMode="auto">
            <a:xfrm>
              <a:off x="2083" y="2752"/>
              <a:ext cx="6" cy="1"/>
            </a:xfrm>
            <a:prstGeom prst="line">
              <a:avLst/>
            </a:prstGeom>
            <a:noFill/>
            <a:ln w="33338">
              <a:solidFill>
                <a:schemeClr val="tx1"/>
              </a:solidFill>
              <a:round/>
              <a:headEnd/>
              <a:tailEnd/>
            </a:ln>
          </p:spPr>
          <p:txBody>
            <a:bodyPr/>
            <a:lstStyle/>
            <a:p>
              <a:endParaRPr lang="fr-BE"/>
            </a:p>
          </p:txBody>
        </p:sp>
        <p:sp>
          <p:nvSpPr>
            <p:cNvPr id="34904" name="Line 86"/>
            <p:cNvSpPr>
              <a:spLocks noChangeShapeType="1"/>
            </p:cNvSpPr>
            <p:nvPr/>
          </p:nvSpPr>
          <p:spPr bwMode="auto">
            <a:xfrm flipV="1">
              <a:off x="2089" y="2725"/>
              <a:ext cx="1" cy="27"/>
            </a:xfrm>
            <a:prstGeom prst="line">
              <a:avLst/>
            </a:prstGeom>
            <a:noFill/>
            <a:ln w="33338">
              <a:solidFill>
                <a:schemeClr val="tx1"/>
              </a:solidFill>
              <a:round/>
              <a:headEnd/>
              <a:tailEnd/>
            </a:ln>
          </p:spPr>
          <p:txBody>
            <a:bodyPr/>
            <a:lstStyle/>
            <a:p>
              <a:endParaRPr lang="fr-BE"/>
            </a:p>
          </p:txBody>
        </p:sp>
        <p:sp>
          <p:nvSpPr>
            <p:cNvPr id="34905" name="Line 87"/>
            <p:cNvSpPr>
              <a:spLocks noChangeShapeType="1"/>
            </p:cNvSpPr>
            <p:nvPr/>
          </p:nvSpPr>
          <p:spPr bwMode="auto">
            <a:xfrm>
              <a:off x="2089" y="2725"/>
              <a:ext cx="5" cy="1"/>
            </a:xfrm>
            <a:prstGeom prst="line">
              <a:avLst/>
            </a:prstGeom>
            <a:noFill/>
            <a:ln w="33338">
              <a:solidFill>
                <a:schemeClr val="tx1"/>
              </a:solidFill>
              <a:round/>
              <a:headEnd/>
              <a:tailEnd/>
            </a:ln>
          </p:spPr>
          <p:txBody>
            <a:bodyPr/>
            <a:lstStyle/>
            <a:p>
              <a:endParaRPr lang="fr-BE"/>
            </a:p>
          </p:txBody>
        </p:sp>
        <p:sp>
          <p:nvSpPr>
            <p:cNvPr id="34906" name="Line 88"/>
            <p:cNvSpPr>
              <a:spLocks noChangeShapeType="1"/>
            </p:cNvSpPr>
            <p:nvPr/>
          </p:nvSpPr>
          <p:spPr bwMode="auto">
            <a:xfrm>
              <a:off x="2094" y="2725"/>
              <a:ext cx="1" cy="1"/>
            </a:xfrm>
            <a:prstGeom prst="line">
              <a:avLst/>
            </a:prstGeom>
            <a:noFill/>
            <a:ln w="33338">
              <a:solidFill>
                <a:schemeClr val="tx1"/>
              </a:solidFill>
              <a:round/>
              <a:headEnd/>
              <a:tailEnd/>
            </a:ln>
          </p:spPr>
          <p:txBody>
            <a:bodyPr/>
            <a:lstStyle/>
            <a:p>
              <a:endParaRPr lang="fr-BE"/>
            </a:p>
          </p:txBody>
        </p:sp>
        <p:sp>
          <p:nvSpPr>
            <p:cNvPr id="34907" name="Line 89"/>
            <p:cNvSpPr>
              <a:spLocks noChangeShapeType="1"/>
            </p:cNvSpPr>
            <p:nvPr/>
          </p:nvSpPr>
          <p:spPr bwMode="auto">
            <a:xfrm>
              <a:off x="2094" y="2725"/>
              <a:ext cx="8" cy="1"/>
            </a:xfrm>
            <a:prstGeom prst="line">
              <a:avLst/>
            </a:prstGeom>
            <a:noFill/>
            <a:ln w="33338">
              <a:solidFill>
                <a:schemeClr val="tx1"/>
              </a:solidFill>
              <a:round/>
              <a:headEnd/>
              <a:tailEnd/>
            </a:ln>
          </p:spPr>
          <p:txBody>
            <a:bodyPr/>
            <a:lstStyle/>
            <a:p>
              <a:endParaRPr lang="fr-BE"/>
            </a:p>
          </p:txBody>
        </p:sp>
        <p:sp>
          <p:nvSpPr>
            <p:cNvPr id="34908" name="Line 90"/>
            <p:cNvSpPr>
              <a:spLocks noChangeShapeType="1"/>
            </p:cNvSpPr>
            <p:nvPr/>
          </p:nvSpPr>
          <p:spPr bwMode="auto">
            <a:xfrm flipV="1">
              <a:off x="2102" y="2699"/>
              <a:ext cx="1" cy="26"/>
            </a:xfrm>
            <a:prstGeom prst="line">
              <a:avLst/>
            </a:prstGeom>
            <a:noFill/>
            <a:ln w="33338">
              <a:solidFill>
                <a:schemeClr val="tx1"/>
              </a:solidFill>
              <a:round/>
              <a:headEnd/>
              <a:tailEnd/>
            </a:ln>
          </p:spPr>
          <p:txBody>
            <a:bodyPr/>
            <a:lstStyle/>
            <a:p>
              <a:endParaRPr lang="fr-BE"/>
            </a:p>
          </p:txBody>
        </p:sp>
        <p:sp>
          <p:nvSpPr>
            <p:cNvPr id="34909" name="Line 91"/>
            <p:cNvSpPr>
              <a:spLocks noChangeShapeType="1"/>
            </p:cNvSpPr>
            <p:nvPr/>
          </p:nvSpPr>
          <p:spPr bwMode="auto">
            <a:xfrm>
              <a:off x="2102" y="2699"/>
              <a:ext cx="2" cy="1"/>
            </a:xfrm>
            <a:prstGeom prst="line">
              <a:avLst/>
            </a:prstGeom>
            <a:noFill/>
            <a:ln w="33338">
              <a:solidFill>
                <a:schemeClr val="tx1"/>
              </a:solidFill>
              <a:round/>
              <a:headEnd/>
              <a:tailEnd/>
            </a:ln>
          </p:spPr>
          <p:txBody>
            <a:bodyPr/>
            <a:lstStyle/>
            <a:p>
              <a:endParaRPr lang="fr-BE"/>
            </a:p>
          </p:txBody>
        </p:sp>
        <p:sp>
          <p:nvSpPr>
            <p:cNvPr id="34910" name="Line 92"/>
            <p:cNvSpPr>
              <a:spLocks noChangeShapeType="1"/>
            </p:cNvSpPr>
            <p:nvPr/>
          </p:nvSpPr>
          <p:spPr bwMode="auto">
            <a:xfrm>
              <a:off x="2104" y="2699"/>
              <a:ext cx="1" cy="1"/>
            </a:xfrm>
            <a:prstGeom prst="line">
              <a:avLst/>
            </a:prstGeom>
            <a:noFill/>
            <a:ln w="33338">
              <a:solidFill>
                <a:schemeClr val="tx1"/>
              </a:solidFill>
              <a:round/>
              <a:headEnd/>
              <a:tailEnd/>
            </a:ln>
          </p:spPr>
          <p:txBody>
            <a:bodyPr/>
            <a:lstStyle/>
            <a:p>
              <a:endParaRPr lang="fr-BE"/>
            </a:p>
          </p:txBody>
        </p:sp>
        <p:sp>
          <p:nvSpPr>
            <p:cNvPr id="34911" name="Line 93"/>
            <p:cNvSpPr>
              <a:spLocks noChangeShapeType="1"/>
            </p:cNvSpPr>
            <p:nvPr/>
          </p:nvSpPr>
          <p:spPr bwMode="auto">
            <a:xfrm>
              <a:off x="2104" y="2699"/>
              <a:ext cx="14" cy="1"/>
            </a:xfrm>
            <a:prstGeom prst="line">
              <a:avLst/>
            </a:prstGeom>
            <a:noFill/>
            <a:ln w="33338">
              <a:solidFill>
                <a:schemeClr val="tx1"/>
              </a:solidFill>
              <a:round/>
              <a:headEnd/>
              <a:tailEnd/>
            </a:ln>
          </p:spPr>
          <p:txBody>
            <a:bodyPr/>
            <a:lstStyle/>
            <a:p>
              <a:endParaRPr lang="fr-BE"/>
            </a:p>
          </p:txBody>
        </p:sp>
        <p:sp>
          <p:nvSpPr>
            <p:cNvPr id="34912" name="Line 94"/>
            <p:cNvSpPr>
              <a:spLocks noChangeShapeType="1"/>
            </p:cNvSpPr>
            <p:nvPr/>
          </p:nvSpPr>
          <p:spPr bwMode="auto">
            <a:xfrm flipV="1">
              <a:off x="2118" y="2672"/>
              <a:ext cx="1" cy="27"/>
            </a:xfrm>
            <a:prstGeom prst="line">
              <a:avLst/>
            </a:prstGeom>
            <a:noFill/>
            <a:ln w="33338">
              <a:solidFill>
                <a:schemeClr val="tx1"/>
              </a:solidFill>
              <a:round/>
              <a:headEnd/>
              <a:tailEnd/>
            </a:ln>
          </p:spPr>
          <p:txBody>
            <a:bodyPr/>
            <a:lstStyle/>
            <a:p>
              <a:endParaRPr lang="fr-BE"/>
            </a:p>
          </p:txBody>
        </p:sp>
        <p:sp>
          <p:nvSpPr>
            <p:cNvPr id="34913" name="Line 95"/>
            <p:cNvSpPr>
              <a:spLocks noChangeShapeType="1"/>
            </p:cNvSpPr>
            <p:nvPr/>
          </p:nvSpPr>
          <p:spPr bwMode="auto">
            <a:xfrm>
              <a:off x="2118" y="2672"/>
              <a:ext cx="1" cy="1"/>
            </a:xfrm>
            <a:prstGeom prst="line">
              <a:avLst/>
            </a:prstGeom>
            <a:noFill/>
            <a:ln w="33338">
              <a:solidFill>
                <a:schemeClr val="tx1"/>
              </a:solidFill>
              <a:round/>
              <a:headEnd/>
              <a:tailEnd/>
            </a:ln>
          </p:spPr>
          <p:txBody>
            <a:bodyPr/>
            <a:lstStyle/>
            <a:p>
              <a:endParaRPr lang="fr-BE"/>
            </a:p>
          </p:txBody>
        </p:sp>
        <p:sp>
          <p:nvSpPr>
            <p:cNvPr id="34914" name="Line 96"/>
            <p:cNvSpPr>
              <a:spLocks noChangeShapeType="1"/>
            </p:cNvSpPr>
            <p:nvPr/>
          </p:nvSpPr>
          <p:spPr bwMode="auto">
            <a:xfrm flipV="1">
              <a:off x="2119" y="2646"/>
              <a:ext cx="1" cy="26"/>
            </a:xfrm>
            <a:prstGeom prst="line">
              <a:avLst/>
            </a:prstGeom>
            <a:noFill/>
            <a:ln w="33338">
              <a:solidFill>
                <a:schemeClr val="tx1"/>
              </a:solidFill>
              <a:round/>
              <a:headEnd/>
              <a:tailEnd/>
            </a:ln>
          </p:spPr>
          <p:txBody>
            <a:bodyPr/>
            <a:lstStyle/>
            <a:p>
              <a:endParaRPr lang="fr-BE"/>
            </a:p>
          </p:txBody>
        </p:sp>
        <p:sp>
          <p:nvSpPr>
            <p:cNvPr id="34915" name="Line 97"/>
            <p:cNvSpPr>
              <a:spLocks noChangeShapeType="1"/>
            </p:cNvSpPr>
            <p:nvPr/>
          </p:nvSpPr>
          <p:spPr bwMode="auto">
            <a:xfrm>
              <a:off x="2119" y="2646"/>
              <a:ext cx="3" cy="1"/>
            </a:xfrm>
            <a:prstGeom prst="line">
              <a:avLst/>
            </a:prstGeom>
            <a:noFill/>
            <a:ln w="33338">
              <a:solidFill>
                <a:schemeClr val="tx1"/>
              </a:solidFill>
              <a:round/>
              <a:headEnd/>
              <a:tailEnd/>
            </a:ln>
          </p:spPr>
          <p:txBody>
            <a:bodyPr/>
            <a:lstStyle/>
            <a:p>
              <a:endParaRPr lang="fr-BE"/>
            </a:p>
          </p:txBody>
        </p:sp>
        <p:sp>
          <p:nvSpPr>
            <p:cNvPr id="34916" name="Line 98"/>
            <p:cNvSpPr>
              <a:spLocks noChangeShapeType="1"/>
            </p:cNvSpPr>
            <p:nvPr/>
          </p:nvSpPr>
          <p:spPr bwMode="auto">
            <a:xfrm>
              <a:off x="2122" y="2646"/>
              <a:ext cx="1" cy="1"/>
            </a:xfrm>
            <a:prstGeom prst="line">
              <a:avLst/>
            </a:prstGeom>
            <a:noFill/>
            <a:ln w="33338">
              <a:solidFill>
                <a:schemeClr val="tx1"/>
              </a:solidFill>
              <a:round/>
              <a:headEnd/>
              <a:tailEnd/>
            </a:ln>
          </p:spPr>
          <p:txBody>
            <a:bodyPr/>
            <a:lstStyle/>
            <a:p>
              <a:endParaRPr lang="fr-BE"/>
            </a:p>
          </p:txBody>
        </p:sp>
        <p:sp>
          <p:nvSpPr>
            <p:cNvPr id="34917" name="Line 99"/>
            <p:cNvSpPr>
              <a:spLocks noChangeShapeType="1"/>
            </p:cNvSpPr>
            <p:nvPr/>
          </p:nvSpPr>
          <p:spPr bwMode="auto">
            <a:xfrm>
              <a:off x="2122" y="2646"/>
              <a:ext cx="9" cy="1"/>
            </a:xfrm>
            <a:prstGeom prst="line">
              <a:avLst/>
            </a:prstGeom>
            <a:noFill/>
            <a:ln w="33338">
              <a:solidFill>
                <a:schemeClr val="tx1"/>
              </a:solidFill>
              <a:round/>
              <a:headEnd/>
              <a:tailEnd/>
            </a:ln>
          </p:spPr>
          <p:txBody>
            <a:bodyPr/>
            <a:lstStyle/>
            <a:p>
              <a:endParaRPr lang="fr-BE"/>
            </a:p>
          </p:txBody>
        </p:sp>
        <p:sp>
          <p:nvSpPr>
            <p:cNvPr id="34918" name="Line 100"/>
            <p:cNvSpPr>
              <a:spLocks noChangeShapeType="1"/>
            </p:cNvSpPr>
            <p:nvPr/>
          </p:nvSpPr>
          <p:spPr bwMode="auto">
            <a:xfrm flipV="1">
              <a:off x="2131" y="2620"/>
              <a:ext cx="1" cy="26"/>
            </a:xfrm>
            <a:prstGeom prst="line">
              <a:avLst/>
            </a:prstGeom>
            <a:noFill/>
            <a:ln w="33338">
              <a:solidFill>
                <a:schemeClr val="tx1"/>
              </a:solidFill>
              <a:round/>
              <a:headEnd/>
              <a:tailEnd/>
            </a:ln>
          </p:spPr>
          <p:txBody>
            <a:bodyPr/>
            <a:lstStyle/>
            <a:p>
              <a:endParaRPr lang="fr-BE"/>
            </a:p>
          </p:txBody>
        </p:sp>
        <p:sp>
          <p:nvSpPr>
            <p:cNvPr id="34919" name="Line 101"/>
            <p:cNvSpPr>
              <a:spLocks noChangeShapeType="1"/>
            </p:cNvSpPr>
            <p:nvPr/>
          </p:nvSpPr>
          <p:spPr bwMode="auto">
            <a:xfrm>
              <a:off x="2131" y="2620"/>
              <a:ext cx="1" cy="1"/>
            </a:xfrm>
            <a:prstGeom prst="line">
              <a:avLst/>
            </a:prstGeom>
            <a:noFill/>
            <a:ln w="33338">
              <a:solidFill>
                <a:schemeClr val="tx1"/>
              </a:solidFill>
              <a:round/>
              <a:headEnd/>
              <a:tailEnd/>
            </a:ln>
          </p:spPr>
          <p:txBody>
            <a:bodyPr/>
            <a:lstStyle/>
            <a:p>
              <a:endParaRPr lang="fr-BE"/>
            </a:p>
          </p:txBody>
        </p:sp>
        <p:sp>
          <p:nvSpPr>
            <p:cNvPr id="34920" name="Line 102"/>
            <p:cNvSpPr>
              <a:spLocks noChangeShapeType="1"/>
            </p:cNvSpPr>
            <p:nvPr/>
          </p:nvSpPr>
          <p:spPr bwMode="auto">
            <a:xfrm>
              <a:off x="2132" y="2620"/>
              <a:ext cx="1" cy="1"/>
            </a:xfrm>
            <a:prstGeom prst="line">
              <a:avLst/>
            </a:prstGeom>
            <a:noFill/>
            <a:ln w="33338">
              <a:solidFill>
                <a:schemeClr val="tx1"/>
              </a:solidFill>
              <a:round/>
              <a:headEnd/>
              <a:tailEnd/>
            </a:ln>
          </p:spPr>
          <p:txBody>
            <a:bodyPr/>
            <a:lstStyle/>
            <a:p>
              <a:endParaRPr lang="fr-BE"/>
            </a:p>
          </p:txBody>
        </p:sp>
        <p:sp>
          <p:nvSpPr>
            <p:cNvPr id="34921" name="Line 103"/>
            <p:cNvSpPr>
              <a:spLocks noChangeShapeType="1"/>
            </p:cNvSpPr>
            <p:nvPr/>
          </p:nvSpPr>
          <p:spPr bwMode="auto">
            <a:xfrm>
              <a:off x="2132" y="2620"/>
              <a:ext cx="9" cy="1"/>
            </a:xfrm>
            <a:prstGeom prst="line">
              <a:avLst/>
            </a:prstGeom>
            <a:noFill/>
            <a:ln w="33338">
              <a:solidFill>
                <a:schemeClr val="tx1"/>
              </a:solidFill>
              <a:round/>
              <a:headEnd/>
              <a:tailEnd/>
            </a:ln>
          </p:spPr>
          <p:txBody>
            <a:bodyPr/>
            <a:lstStyle/>
            <a:p>
              <a:endParaRPr lang="fr-BE"/>
            </a:p>
          </p:txBody>
        </p:sp>
        <p:sp>
          <p:nvSpPr>
            <p:cNvPr id="34922" name="Line 104"/>
            <p:cNvSpPr>
              <a:spLocks noChangeShapeType="1"/>
            </p:cNvSpPr>
            <p:nvPr/>
          </p:nvSpPr>
          <p:spPr bwMode="auto">
            <a:xfrm flipV="1">
              <a:off x="2141" y="2593"/>
              <a:ext cx="1" cy="27"/>
            </a:xfrm>
            <a:prstGeom prst="line">
              <a:avLst/>
            </a:prstGeom>
            <a:noFill/>
            <a:ln w="33338">
              <a:solidFill>
                <a:schemeClr val="tx1"/>
              </a:solidFill>
              <a:round/>
              <a:headEnd/>
              <a:tailEnd/>
            </a:ln>
          </p:spPr>
          <p:txBody>
            <a:bodyPr/>
            <a:lstStyle/>
            <a:p>
              <a:endParaRPr lang="fr-BE"/>
            </a:p>
          </p:txBody>
        </p:sp>
        <p:sp>
          <p:nvSpPr>
            <p:cNvPr id="34923" name="Line 105"/>
            <p:cNvSpPr>
              <a:spLocks noChangeShapeType="1"/>
            </p:cNvSpPr>
            <p:nvPr/>
          </p:nvSpPr>
          <p:spPr bwMode="auto">
            <a:xfrm>
              <a:off x="2141" y="2593"/>
              <a:ext cx="6" cy="1"/>
            </a:xfrm>
            <a:prstGeom prst="line">
              <a:avLst/>
            </a:prstGeom>
            <a:noFill/>
            <a:ln w="33338">
              <a:solidFill>
                <a:schemeClr val="tx1"/>
              </a:solidFill>
              <a:round/>
              <a:headEnd/>
              <a:tailEnd/>
            </a:ln>
          </p:spPr>
          <p:txBody>
            <a:bodyPr/>
            <a:lstStyle/>
            <a:p>
              <a:endParaRPr lang="fr-BE"/>
            </a:p>
          </p:txBody>
        </p:sp>
        <p:sp>
          <p:nvSpPr>
            <p:cNvPr id="34924" name="Line 106"/>
            <p:cNvSpPr>
              <a:spLocks noChangeShapeType="1"/>
            </p:cNvSpPr>
            <p:nvPr/>
          </p:nvSpPr>
          <p:spPr bwMode="auto">
            <a:xfrm>
              <a:off x="2147" y="2593"/>
              <a:ext cx="1" cy="1"/>
            </a:xfrm>
            <a:prstGeom prst="line">
              <a:avLst/>
            </a:prstGeom>
            <a:noFill/>
            <a:ln w="33338">
              <a:solidFill>
                <a:schemeClr val="tx1"/>
              </a:solidFill>
              <a:round/>
              <a:headEnd/>
              <a:tailEnd/>
            </a:ln>
          </p:spPr>
          <p:txBody>
            <a:bodyPr/>
            <a:lstStyle/>
            <a:p>
              <a:endParaRPr lang="fr-BE"/>
            </a:p>
          </p:txBody>
        </p:sp>
        <p:sp>
          <p:nvSpPr>
            <p:cNvPr id="34925" name="Line 107"/>
            <p:cNvSpPr>
              <a:spLocks noChangeShapeType="1"/>
            </p:cNvSpPr>
            <p:nvPr/>
          </p:nvSpPr>
          <p:spPr bwMode="auto">
            <a:xfrm>
              <a:off x="2147" y="2593"/>
              <a:ext cx="75" cy="1"/>
            </a:xfrm>
            <a:prstGeom prst="line">
              <a:avLst/>
            </a:prstGeom>
            <a:noFill/>
            <a:ln w="33338">
              <a:solidFill>
                <a:schemeClr val="tx1"/>
              </a:solidFill>
              <a:round/>
              <a:headEnd/>
              <a:tailEnd/>
            </a:ln>
          </p:spPr>
          <p:txBody>
            <a:bodyPr/>
            <a:lstStyle/>
            <a:p>
              <a:endParaRPr lang="fr-BE"/>
            </a:p>
          </p:txBody>
        </p:sp>
        <p:sp>
          <p:nvSpPr>
            <p:cNvPr id="34926" name="Line 108"/>
            <p:cNvSpPr>
              <a:spLocks noChangeShapeType="1"/>
            </p:cNvSpPr>
            <p:nvPr/>
          </p:nvSpPr>
          <p:spPr bwMode="auto">
            <a:xfrm flipV="1">
              <a:off x="2222" y="2566"/>
              <a:ext cx="1" cy="27"/>
            </a:xfrm>
            <a:prstGeom prst="line">
              <a:avLst/>
            </a:prstGeom>
            <a:noFill/>
            <a:ln w="33338">
              <a:solidFill>
                <a:schemeClr val="tx1"/>
              </a:solidFill>
              <a:round/>
              <a:headEnd/>
              <a:tailEnd/>
            </a:ln>
          </p:spPr>
          <p:txBody>
            <a:bodyPr/>
            <a:lstStyle/>
            <a:p>
              <a:endParaRPr lang="fr-BE"/>
            </a:p>
          </p:txBody>
        </p:sp>
        <p:sp>
          <p:nvSpPr>
            <p:cNvPr id="34927" name="Line 109"/>
            <p:cNvSpPr>
              <a:spLocks noChangeShapeType="1"/>
            </p:cNvSpPr>
            <p:nvPr/>
          </p:nvSpPr>
          <p:spPr bwMode="auto">
            <a:xfrm>
              <a:off x="2222" y="2566"/>
              <a:ext cx="2" cy="1"/>
            </a:xfrm>
            <a:prstGeom prst="line">
              <a:avLst/>
            </a:prstGeom>
            <a:noFill/>
            <a:ln w="33338">
              <a:solidFill>
                <a:schemeClr val="tx1"/>
              </a:solidFill>
              <a:round/>
              <a:headEnd/>
              <a:tailEnd/>
            </a:ln>
          </p:spPr>
          <p:txBody>
            <a:bodyPr/>
            <a:lstStyle/>
            <a:p>
              <a:endParaRPr lang="fr-BE"/>
            </a:p>
          </p:txBody>
        </p:sp>
        <p:sp>
          <p:nvSpPr>
            <p:cNvPr id="34928" name="Line 110"/>
            <p:cNvSpPr>
              <a:spLocks noChangeShapeType="1"/>
            </p:cNvSpPr>
            <p:nvPr/>
          </p:nvSpPr>
          <p:spPr bwMode="auto">
            <a:xfrm>
              <a:off x="2224" y="2566"/>
              <a:ext cx="1" cy="1"/>
            </a:xfrm>
            <a:prstGeom prst="line">
              <a:avLst/>
            </a:prstGeom>
            <a:noFill/>
            <a:ln w="33338">
              <a:solidFill>
                <a:schemeClr val="tx1"/>
              </a:solidFill>
              <a:round/>
              <a:headEnd/>
              <a:tailEnd/>
            </a:ln>
          </p:spPr>
          <p:txBody>
            <a:bodyPr/>
            <a:lstStyle/>
            <a:p>
              <a:endParaRPr lang="fr-BE"/>
            </a:p>
          </p:txBody>
        </p:sp>
        <p:sp>
          <p:nvSpPr>
            <p:cNvPr id="34929" name="Line 111"/>
            <p:cNvSpPr>
              <a:spLocks noChangeShapeType="1"/>
            </p:cNvSpPr>
            <p:nvPr/>
          </p:nvSpPr>
          <p:spPr bwMode="auto">
            <a:xfrm>
              <a:off x="2224" y="2566"/>
              <a:ext cx="22" cy="1"/>
            </a:xfrm>
            <a:prstGeom prst="line">
              <a:avLst/>
            </a:prstGeom>
            <a:noFill/>
            <a:ln w="33338">
              <a:solidFill>
                <a:schemeClr val="tx1"/>
              </a:solidFill>
              <a:round/>
              <a:headEnd/>
              <a:tailEnd/>
            </a:ln>
          </p:spPr>
          <p:txBody>
            <a:bodyPr/>
            <a:lstStyle/>
            <a:p>
              <a:endParaRPr lang="fr-BE"/>
            </a:p>
          </p:txBody>
        </p:sp>
        <p:sp>
          <p:nvSpPr>
            <p:cNvPr id="34930" name="Line 112"/>
            <p:cNvSpPr>
              <a:spLocks noChangeShapeType="1"/>
            </p:cNvSpPr>
            <p:nvPr/>
          </p:nvSpPr>
          <p:spPr bwMode="auto">
            <a:xfrm flipV="1">
              <a:off x="2246" y="2539"/>
              <a:ext cx="1" cy="27"/>
            </a:xfrm>
            <a:prstGeom prst="line">
              <a:avLst/>
            </a:prstGeom>
            <a:noFill/>
            <a:ln w="33338">
              <a:solidFill>
                <a:schemeClr val="tx1"/>
              </a:solidFill>
              <a:round/>
              <a:headEnd/>
              <a:tailEnd/>
            </a:ln>
          </p:spPr>
          <p:txBody>
            <a:bodyPr/>
            <a:lstStyle/>
            <a:p>
              <a:endParaRPr lang="fr-BE"/>
            </a:p>
          </p:txBody>
        </p:sp>
        <p:sp>
          <p:nvSpPr>
            <p:cNvPr id="34931" name="Line 113"/>
            <p:cNvSpPr>
              <a:spLocks noChangeShapeType="1"/>
            </p:cNvSpPr>
            <p:nvPr/>
          </p:nvSpPr>
          <p:spPr bwMode="auto">
            <a:xfrm>
              <a:off x="2246" y="2539"/>
              <a:ext cx="1" cy="1"/>
            </a:xfrm>
            <a:prstGeom prst="line">
              <a:avLst/>
            </a:prstGeom>
            <a:noFill/>
            <a:ln w="33338">
              <a:solidFill>
                <a:schemeClr val="tx1"/>
              </a:solidFill>
              <a:round/>
              <a:headEnd/>
              <a:tailEnd/>
            </a:ln>
          </p:spPr>
          <p:txBody>
            <a:bodyPr/>
            <a:lstStyle/>
            <a:p>
              <a:endParaRPr lang="fr-BE"/>
            </a:p>
          </p:txBody>
        </p:sp>
        <p:sp>
          <p:nvSpPr>
            <p:cNvPr id="34932" name="Line 114"/>
            <p:cNvSpPr>
              <a:spLocks noChangeShapeType="1"/>
            </p:cNvSpPr>
            <p:nvPr/>
          </p:nvSpPr>
          <p:spPr bwMode="auto">
            <a:xfrm>
              <a:off x="2247" y="2539"/>
              <a:ext cx="1" cy="1"/>
            </a:xfrm>
            <a:prstGeom prst="line">
              <a:avLst/>
            </a:prstGeom>
            <a:noFill/>
            <a:ln w="33338">
              <a:solidFill>
                <a:schemeClr val="tx1"/>
              </a:solidFill>
              <a:round/>
              <a:headEnd/>
              <a:tailEnd/>
            </a:ln>
          </p:spPr>
          <p:txBody>
            <a:bodyPr/>
            <a:lstStyle/>
            <a:p>
              <a:endParaRPr lang="fr-BE"/>
            </a:p>
          </p:txBody>
        </p:sp>
        <p:sp>
          <p:nvSpPr>
            <p:cNvPr id="34933" name="Line 115"/>
            <p:cNvSpPr>
              <a:spLocks noChangeShapeType="1"/>
            </p:cNvSpPr>
            <p:nvPr/>
          </p:nvSpPr>
          <p:spPr bwMode="auto">
            <a:xfrm>
              <a:off x="2247" y="2539"/>
              <a:ext cx="192" cy="1"/>
            </a:xfrm>
            <a:prstGeom prst="line">
              <a:avLst/>
            </a:prstGeom>
            <a:noFill/>
            <a:ln w="33338">
              <a:solidFill>
                <a:schemeClr val="tx1"/>
              </a:solidFill>
              <a:round/>
              <a:headEnd/>
              <a:tailEnd/>
            </a:ln>
          </p:spPr>
          <p:txBody>
            <a:bodyPr/>
            <a:lstStyle/>
            <a:p>
              <a:endParaRPr lang="fr-BE"/>
            </a:p>
          </p:txBody>
        </p:sp>
        <p:sp>
          <p:nvSpPr>
            <p:cNvPr id="34934" name="Line 116"/>
            <p:cNvSpPr>
              <a:spLocks noChangeShapeType="1"/>
            </p:cNvSpPr>
            <p:nvPr/>
          </p:nvSpPr>
          <p:spPr bwMode="auto">
            <a:xfrm flipV="1">
              <a:off x="2439" y="2511"/>
              <a:ext cx="1" cy="28"/>
            </a:xfrm>
            <a:prstGeom prst="line">
              <a:avLst/>
            </a:prstGeom>
            <a:noFill/>
            <a:ln w="33338">
              <a:solidFill>
                <a:schemeClr val="tx1"/>
              </a:solidFill>
              <a:round/>
              <a:headEnd/>
              <a:tailEnd/>
            </a:ln>
          </p:spPr>
          <p:txBody>
            <a:bodyPr/>
            <a:lstStyle/>
            <a:p>
              <a:endParaRPr lang="fr-BE"/>
            </a:p>
          </p:txBody>
        </p:sp>
        <p:sp>
          <p:nvSpPr>
            <p:cNvPr id="34935" name="Line 117"/>
            <p:cNvSpPr>
              <a:spLocks noChangeShapeType="1"/>
            </p:cNvSpPr>
            <p:nvPr/>
          </p:nvSpPr>
          <p:spPr bwMode="auto">
            <a:xfrm>
              <a:off x="2439" y="2511"/>
              <a:ext cx="1" cy="1"/>
            </a:xfrm>
            <a:prstGeom prst="line">
              <a:avLst/>
            </a:prstGeom>
            <a:noFill/>
            <a:ln w="33338">
              <a:solidFill>
                <a:schemeClr val="tx1"/>
              </a:solidFill>
              <a:round/>
              <a:headEnd/>
              <a:tailEnd/>
            </a:ln>
          </p:spPr>
          <p:txBody>
            <a:bodyPr/>
            <a:lstStyle/>
            <a:p>
              <a:endParaRPr lang="fr-BE"/>
            </a:p>
          </p:txBody>
        </p:sp>
        <p:sp>
          <p:nvSpPr>
            <p:cNvPr id="34936" name="Line 118"/>
            <p:cNvSpPr>
              <a:spLocks noChangeShapeType="1"/>
            </p:cNvSpPr>
            <p:nvPr/>
          </p:nvSpPr>
          <p:spPr bwMode="auto">
            <a:xfrm>
              <a:off x="2440" y="2511"/>
              <a:ext cx="1" cy="1"/>
            </a:xfrm>
            <a:prstGeom prst="line">
              <a:avLst/>
            </a:prstGeom>
            <a:noFill/>
            <a:ln w="33338">
              <a:solidFill>
                <a:schemeClr val="tx1"/>
              </a:solidFill>
              <a:round/>
              <a:headEnd/>
              <a:tailEnd/>
            </a:ln>
          </p:spPr>
          <p:txBody>
            <a:bodyPr/>
            <a:lstStyle/>
            <a:p>
              <a:endParaRPr lang="fr-BE"/>
            </a:p>
          </p:txBody>
        </p:sp>
        <p:sp>
          <p:nvSpPr>
            <p:cNvPr id="34937" name="Line 119"/>
            <p:cNvSpPr>
              <a:spLocks noChangeShapeType="1"/>
            </p:cNvSpPr>
            <p:nvPr/>
          </p:nvSpPr>
          <p:spPr bwMode="auto">
            <a:xfrm>
              <a:off x="2440" y="2511"/>
              <a:ext cx="7" cy="1"/>
            </a:xfrm>
            <a:prstGeom prst="line">
              <a:avLst/>
            </a:prstGeom>
            <a:noFill/>
            <a:ln w="33338">
              <a:solidFill>
                <a:schemeClr val="tx1"/>
              </a:solidFill>
              <a:round/>
              <a:headEnd/>
              <a:tailEnd/>
            </a:ln>
          </p:spPr>
          <p:txBody>
            <a:bodyPr/>
            <a:lstStyle/>
            <a:p>
              <a:endParaRPr lang="fr-BE"/>
            </a:p>
          </p:txBody>
        </p:sp>
        <p:sp>
          <p:nvSpPr>
            <p:cNvPr id="34938" name="Line 120"/>
            <p:cNvSpPr>
              <a:spLocks noChangeShapeType="1"/>
            </p:cNvSpPr>
            <p:nvPr/>
          </p:nvSpPr>
          <p:spPr bwMode="auto">
            <a:xfrm flipV="1">
              <a:off x="2447" y="2483"/>
              <a:ext cx="1" cy="28"/>
            </a:xfrm>
            <a:prstGeom prst="line">
              <a:avLst/>
            </a:prstGeom>
            <a:noFill/>
            <a:ln w="33338">
              <a:solidFill>
                <a:schemeClr val="tx1"/>
              </a:solidFill>
              <a:round/>
              <a:headEnd/>
              <a:tailEnd/>
            </a:ln>
          </p:spPr>
          <p:txBody>
            <a:bodyPr/>
            <a:lstStyle/>
            <a:p>
              <a:endParaRPr lang="fr-BE"/>
            </a:p>
          </p:txBody>
        </p:sp>
        <p:sp>
          <p:nvSpPr>
            <p:cNvPr id="34939" name="Line 121"/>
            <p:cNvSpPr>
              <a:spLocks noChangeShapeType="1"/>
            </p:cNvSpPr>
            <p:nvPr/>
          </p:nvSpPr>
          <p:spPr bwMode="auto">
            <a:xfrm>
              <a:off x="2447" y="2483"/>
              <a:ext cx="1" cy="1"/>
            </a:xfrm>
            <a:prstGeom prst="line">
              <a:avLst/>
            </a:prstGeom>
            <a:noFill/>
            <a:ln w="33338">
              <a:solidFill>
                <a:schemeClr val="tx1"/>
              </a:solidFill>
              <a:round/>
              <a:headEnd/>
              <a:tailEnd/>
            </a:ln>
          </p:spPr>
          <p:txBody>
            <a:bodyPr/>
            <a:lstStyle/>
            <a:p>
              <a:endParaRPr lang="fr-BE"/>
            </a:p>
          </p:txBody>
        </p:sp>
        <p:sp>
          <p:nvSpPr>
            <p:cNvPr id="34940" name="Line 122"/>
            <p:cNvSpPr>
              <a:spLocks noChangeShapeType="1"/>
            </p:cNvSpPr>
            <p:nvPr/>
          </p:nvSpPr>
          <p:spPr bwMode="auto">
            <a:xfrm>
              <a:off x="2448" y="2483"/>
              <a:ext cx="1" cy="1"/>
            </a:xfrm>
            <a:prstGeom prst="line">
              <a:avLst/>
            </a:prstGeom>
            <a:noFill/>
            <a:ln w="33338">
              <a:solidFill>
                <a:schemeClr val="tx1"/>
              </a:solidFill>
              <a:round/>
              <a:headEnd/>
              <a:tailEnd/>
            </a:ln>
          </p:spPr>
          <p:txBody>
            <a:bodyPr/>
            <a:lstStyle/>
            <a:p>
              <a:endParaRPr lang="fr-BE"/>
            </a:p>
          </p:txBody>
        </p:sp>
        <p:sp>
          <p:nvSpPr>
            <p:cNvPr id="34941" name="Line 123"/>
            <p:cNvSpPr>
              <a:spLocks noChangeShapeType="1"/>
            </p:cNvSpPr>
            <p:nvPr/>
          </p:nvSpPr>
          <p:spPr bwMode="auto">
            <a:xfrm>
              <a:off x="2448" y="2483"/>
              <a:ext cx="36" cy="1"/>
            </a:xfrm>
            <a:prstGeom prst="line">
              <a:avLst/>
            </a:prstGeom>
            <a:noFill/>
            <a:ln w="33338">
              <a:solidFill>
                <a:schemeClr val="tx1"/>
              </a:solidFill>
              <a:round/>
              <a:headEnd/>
              <a:tailEnd/>
            </a:ln>
          </p:spPr>
          <p:txBody>
            <a:bodyPr/>
            <a:lstStyle/>
            <a:p>
              <a:endParaRPr lang="fr-BE"/>
            </a:p>
          </p:txBody>
        </p:sp>
        <p:sp>
          <p:nvSpPr>
            <p:cNvPr id="34942" name="Line 124"/>
            <p:cNvSpPr>
              <a:spLocks noChangeShapeType="1"/>
            </p:cNvSpPr>
            <p:nvPr/>
          </p:nvSpPr>
          <p:spPr bwMode="auto">
            <a:xfrm flipV="1">
              <a:off x="2484" y="2454"/>
              <a:ext cx="1" cy="29"/>
            </a:xfrm>
            <a:prstGeom prst="line">
              <a:avLst/>
            </a:prstGeom>
            <a:noFill/>
            <a:ln w="33338">
              <a:solidFill>
                <a:schemeClr val="tx1"/>
              </a:solidFill>
              <a:round/>
              <a:headEnd/>
              <a:tailEnd/>
            </a:ln>
          </p:spPr>
          <p:txBody>
            <a:bodyPr/>
            <a:lstStyle/>
            <a:p>
              <a:endParaRPr lang="fr-BE"/>
            </a:p>
          </p:txBody>
        </p:sp>
        <p:sp>
          <p:nvSpPr>
            <p:cNvPr id="34943" name="Line 125"/>
            <p:cNvSpPr>
              <a:spLocks noChangeShapeType="1"/>
            </p:cNvSpPr>
            <p:nvPr/>
          </p:nvSpPr>
          <p:spPr bwMode="auto">
            <a:xfrm>
              <a:off x="2484" y="2454"/>
              <a:ext cx="1" cy="1"/>
            </a:xfrm>
            <a:prstGeom prst="line">
              <a:avLst/>
            </a:prstGeom>
            <a:noFill/>
            <a:ln w="33338">
              <a:solidFill>
                <a:schemeClr val="tx1"/>
              </a:solidFill>
              <a:round/>
              <a:headEnd/>
              <a:tailEnd/>
            </a:ln>
          </p:spPr>
          <p:txBody>
            <a:bodyPr/>
            <a:lstStyle/>
            <a:p>
              <a:endParaRPr lang="fr-BE"/>
            </a:p>
          </p:txBody>
        </p:sp>
        <p:sp>
          <p:nvSpPr>
            <p:cNvPr id="34944" name="Line 126"/>
            <p:cNvSpPr>
              <a:spLocks noChangeShapeType="1"/>
            </p:cNvSpPr>
            <p:nvPr/>
          </p:nvSpPr>
          <p:spPr bwMode="auto">
            <a:xfrm>
              <a:off x="2485" y="2454"/>
              <a:ext cx="1" cy="1"/>
            </a:xfrm>
            <a:prstGeom prst="line">
              <a:avLst/>
            </a:prstGeom>
            <a:noFill/>
            <a:ln w="33338">
              <a:solidFill>
                <a:schemeClr val="tx1"/>
              </a:solidFill>
              <a:round/>
              <a:headEnd/>
              <a:tailEnd/>
            </a:ln>
          </p:spPr>
          <p:txBody>
            <a:bodyPr/>
            <a:lstStyle/>
            <a:p>
              <a:endParaRPr lang="fr-BE"/>
            </a:p>
          </p:txBody>
        </p:sp>
        <p:sp>
          <p:nvSpPr>
            <p:cNvPr id="34945" name="Line 127"/>
            <p:cNvSpPr>
              <a:spLocks noChangeShapeType="1"/>
            </p:cNvSpPr>
            <p:nvPr/>
          </p:nvSpPr>
          <p:spPr bwMode="auto">
            <a:xfrm>
              <a:off x="2485" y="2454"/>
              <a:ext cx="1" cy="1"/>
            </a:xfrm>
            <a:prstGeom prst="line">
              <a:avLst/>
            </a:prstGeom>
            <a:noFill/>
            <a:ln w="33338">
              <a:solidFill>
                <a:schemeClr val="tx1"/>
              </a:solidFill>
              <a:round/>
              <a:headEnd/>
              <a:tailEnd/>
            </a:ln>
          </p:spPr>
          <p:txBody>
            <a:bodyPr/>
            <a:lstStyle/>
            <a:p>
              <a:endParaRPr lang="fr-BE"/>
            </a:p>
          </p:txBody>
        </p:sp>
        <p:sp>
          <p:nvSpPr>
            <p:cNvPr id="34946" name="Line 128"/>
            <p:cNvSpPr>
              <a:spLocks noChangeShapeType="1"/>
            </p:cNvSpPr>
            <p:nvPr/>
          </p:nvSpPr>
          <p:spPr bwMode="auto">
            <a:xfrm flipV="1">
              <a:off x="2486" y="2426"/>
              <a:ext cx="1" cy="28"/>
            </a:xfrm>
            <a:prstGeom prst="line">
              <a:avLst/>
            </a:prstGeom>
            <a:noFill/>
            <a:ln w="33338">
              <a:solidFill>
                <a:schemeClr val="tx1"/>
              </a:solidFill>
              <a:round/>
              <a:headEnd/>
              <a:tailEnd/>
            </a:ln>
          </p:spPr>
          <p:txBody>
            <a:bodyPr/>
            <a:lstStyle/>
            <a:p>
              <a:endParaRPr lang="fr-BE"/>
            </a:p>
          </p:txBody>
        </p:sp>
        <p:sp>
          <p:nvSpPr>
            <p:cNvPr id="34947" name="Line 129"/>
            <p:cNvSpPr>
              <a:spLocks noChangeShapeType="1"/>
            </p:cNvSpPr>
            <p:nvPr/>
          </p:nvSpPr>
          <p:spPr bwMode="auto">
            <a:xfrm>
              <a:off x="2486" y="2426"/>
              <a:ext cx="9" cy="1"/>
            </a:xfrm>
            <a:prstGeom prst="line">
              <a:avLst/>
            </a:prstGeom>
            <a:noFill/>
            <a:ln w="33338">
              <a:solidFill>
                <a:schemeClr val="tx1"/>
              </a:solidFill>
              <a:round/>
              <a:headEnd/>
              <a:tailEnd/>
            </a:ln>
          </p:spPr>
          <p:txBody>
            <a:bodyPr/>
            <a:lstStyle/>
            <a:p>
              <a:endParaRPr lang="fr-BE"/>
            </a:p>
          </p:txBody>
        </p:sp>
        <p:sp>
          <p:nvSpPr>
            <p:cNvPr id="34948" name="Line 130"/>
            <p:cNvSpPr>
              <a:spLocks noChangeShapeType="1"/>
            </p:cNvSpPr>
            <p:nvPr/>
          </p:nvSpPr>
          <p:spPr bwMode="auto">
            <a:xfrm>
              <a:off x="2495" y="2426"/>
              <a:ext cx="1" cy="1"/>
            </a:xfrm>
            <a:prstGeom prst="line">
              <a:avLst/>
            </a:prstGeom>
            <a:noFill/>
            <a:ln w="33338">
              <a:solidFill>
                <a:schemeClr val="tx1"/>
              </a:solidFill>
              <a:round/>
              <a:headEnd/>
              <a:tailEnd/>
            </a:ln>
          </p:spPr>
          <p:txBody>
            <a:bodyPr/>
            <a:lstStyle/>
            <a:p>
              <a:endParaRPr lang="fr-BE"/>
            </a:p>
          </p:txBody>
        </p:sp>
        <p:sp>
          <p:nvSpPr>
            <p:cNvPr id="34949" name="Line 131"/>
            <p:cNvSpPr>
              <a:spLocks noChangeShapeType="1"/>
            </p:cNvSpPr>
            <p:nvPr/>
          </p:nvSpPr>
          <p:spPr bwMode="auto">
            <a:xfrm>
              <a:off x="2495" y="2426"/>
              <a:ext cx="54" cy="1"/>
            </a:xfrm>
            <a:prstGeom prst="line">
              <a:avLst/>
            </a:prstGeom>
            <a:noFill/>
            <a:ln w="33338">
              <a:solidFill>
                <a:schemeClr val="tx1"/>
              </a:solidFill>
              <a:round/>
              <a:headEnd/>
              <a:tailEnd/>
            </a:ln>
          </p:spPr>
          <p:txBody>
            <a:bodyPr/>
            <a:lstStyle/>
            <a:p>
              <a:endParaRPr lang="fr-BE"/>
            </a:p>
          </p:txBody>
        </p:sp>
        <p:sp>
          <p:nvSpPr>
            <p:cNvPr id="34950" name="Line 132"/>
            <p:cNvSpPr>
              <a:spLocks noChangeShapeType="1"/>
            </p:cNvSpPr>
            <p:nvPr/>
          </p:nvSpPr>
          <p:spPr bwMode="auto">
            <a:xfrm flipV="1">
              <a:off x="2549" y="2398"/>
              <a:ext cx="1" cy="28"/>
            </a:xfrm>
            <a:prstGeom prst="line">
              <a:avLst/>
            </a:prstGeom>
            <a:noFill/>
            <a:ln w="33338">
              <a:solidFill>
                <a:schemeClr val="tx1"/>
              </a:solidFill>
              <a:round/>
              <a:headEnd/>
              <a:tailEnd/>
            </a:ln>
          </p:spPr>
          <p:txBody>
            <a:bodyPr/>
            <a:lstStyle/>
            <a:p>
              <a:endParaRPr lang="fr-BE"/>
            </a:p>
          </p:txBody>
        </p:sp>
        <p:sp>
          <p:nvSpPr>
            <p:cNvPr id="34951" name="Line 133"/>
            <p:cNvSpPr>
              <a:spLocks noChangeShapeType="1"/>
            </p:cNvSpPr>
            <p:nvPr/>
          </p:nvSpPr>
          <p:spPr bwMode="auto">
            <a:xfrm>
              <a:off x="2549" y="2398"/>
              <a:ext cx="5" cy="1"/>
            </a:xfrm>
            <a:prstGeom prst="line">
              <a:avLst/>
            </a:prstGeom>
            <a:noFill/>
            <a:ln w="33338">
              <a:solidFill>
                <a:schemeClr val="tx1"/>
              </a:solidFill>
              <a:round/>
              <a:headEnd/>
              <a:tailEnd/>
            </a:ln>
          </p:spPr>
          <p:txBody>
            <a:bodyPr/>
            <a:lstStyle/>
            <a:p>
              <a:endParaRPr lang="fr-BE"/>
            </a:p>
          </p:txBody>
        </p:sp>
        <p:sp>
          <p:nvSpPr>
            <p:cNvPr id="34952" name="Line 134"/>
            <p:cNvSpPr>
              <a:spLocks noChangeShapeType="1"/>
            </p:cNvSpPr>
            <p:nvPr/>
          </p:nvSpPr>
          <p:spPr bwMode="auto">
            <a:xfrm>
              <a:off x="2554" y="2398"/>
              <a:ext cx="1" cy="1"/>
            </a:xfrm>
            <a:prstGeom prst="line">
              <a:avLst/>
            </a:prstGeom>
            <a:noFill/>
            <a:ln w="33338">
              <a:solidFill>
                <a:schemeClr val="tx1"/>
              </a:solidFill>
              <a:round/>
              <a:headEnd/>
              <a:tailEnd/>
            </a:ln>
          </p:spPr>
          <p:txBody>
            <a:bodyPr/>
            <a:lstStyle/>
            <a:p>
              <a:endParaRPr lang="fr-BE"/>
            </a:p>
          </p:txBody>
        </p:sp>
        <p:sp>
          <p:nvSpPr>
            <p:cNvPr id="34953" name="Line 135"/>
            <p:cNvSpPr>
              <a:spLocks noChangeShapeType="1"/>
            </p:cNvSpPr>
            <p:nvPr/>
          </p:nvSpPr>
          <p:spPr bwMode="auto">
            <a:xfrm>
              <a:off x="2554" y="2398"/>
              <a:ext cx="179" cy="1"/>
            </a:xfrm>
            <a:prstGeom prst="line">
              <a:avLst/>
            </a:prstGeom>
            <a:noFill/>
            <a:ln w="33338">
              <a:solidFill>
                <a:schemeClr val="tx1"/>
              </a:solidFill>
              <a:round/>
              <a:headEnd/>
              <a:tailEnd/>
            </a:ln>
          </p:spPr>
          <p:txBody>
            <a:bodyPr/>
            <a:lstStyle/>
            <a:p>
              <a:endParaRPr lang="fr-BE"/>
            </a:p>
          </p:txBody>
        </p:sp>
        <p:sp>
          <p:nvSpPr>
            <p:cNvPr id="34954" name="Line 136"/>
            <p:cNvSpPr>
              <a:spLocks noChangeShapeType="1"/>
            </p:cNvSpPr>
            <p:nvPr/>
          </p:nvSpPr>
          <p:spPr bwMode="auto">
            <a:xfrm flipV="1">
              <a:off x="2733" y="2368"/>
              <a:ext cx="1" cy="30"/>
            </a:xfrm>
            <a:prstGeom prst="line">
              <a:avLst/>
            </a:prstGeom>
            <a:noFill/>
            <a:ln w="33338">
              <a:solidFill>
                <a:schemeClr val="tx1"/>
              </a:solidFill>
              <a:round/>
              <a:headEnd/>
              <a:tailEnd/>
            </a:ln>
          </p:spPr>
          <p:txBody>
            <a:bodyPr/>
            <a:lstStyle/>
            <a:p>
              <a:endParaRPr lang="fr-BE"/>
            </a:p>
          </p:txBody>
        </p:sp>
        <p:sp>
          <p:nvSpPr>
            <p:cNvPr id="34955" name="Line 137"/>
            <p:cNvSpPr>
              <a:spLocks noChangeShapeType="1"/>
            </p:cNvSpPr>
            <p:nvPr/>
          </p:nvSpPr>
          <p:spPr bwMode="auto">
            <a:xfrm>
              <a:off x="2733" y="2368"/>
              <a:ext cx="7" cy="1"/>
            </a:xfrm>
            <a:prstGeom prst="line">
              <a:avLst/>
            </a:prstGeom>
            <a:noFill/>
            <a:ln w="33338">
              <a:solidFill>
                <a:schemeClr val="tx1"/>
              </a:solidFill>
              <a:round/>
              <a:headEnd/>
              <a:tailEnd/>
            </a:ln>
          </p:spPr>
          <p:txBody>
            <a:bodyPr/>
            <a:lstStyle/>
            <a:p>
              <a:endParaRPr lang="fr-BE"/>
            </a:p>
          </p:txBody>
        </p:sp>
        <p:sp>
          <p:nvSpPr>
            <p:cNvPr id="34956" name="Line 138"/>
            <p:cNvSpPr>
              <a:spLocks noChangeShapeType="1"/>
            </p:cNvSpPr>
            <p:nvPr/>
          </p:nvSpPr>
          <p:spPr bwMode="auto">
            <a:xfrm>
              <a:off x="2740" y="2368"/>
              <a:ext cx="1" cy="1"/>
            </a:xfrm>
            <a:prstGeom prst="line">
              <a:avLst/>
            </a:prstGeom>
            <a:noFill/>
            <a:ln w="33338">
              <a:solidFill>
                <a:schemeClr val="tx1"/>
              </a:solidFill>
              <a:round/>
              <a:headEnd/>
              <a:tailEnd/>
            </a:ln>
          </p:spPr>
          <p:txBody>
            <a:bodyPr/>
            <a:lstStyle/>
            <a:p>
              <a:endParaRPr lang="fr-BE"/>
            </a:p>
          </p:txBody>
        </p:sp>
        <p:sp>
          <p:nvSpPr>
            <p:cNvPr id="34957" name="Line 139"/>
            <p:cNvSpPr>
              <a:spLocks noChangeShapeType="1"/>
            </p:cNvSpPr>
            <p:nvPr/>
          </p:nvSpPr>
          <p:spPr bwMode="auto">
            <a:xfrm>
              <a:off x="2740" y="2368"/>
              <a:ext cx="76" cy="1"/>
            </a:xfrm>
            <a:prstGeom prst="line">
              <a:avLst/>
            </a:prstGeom>
            <a:noFill/>
            <a:ln w="33338">
              <a:solidFill>
                <a:schemeClr val="tx1"/>
              </a:solidFill>
              <a:round/>
              <a:headEnd/>
              <a:tailEnd/>
            </a:ln>
          </p:spPr>
          <p:txBody>
            <a:bodyPr/>
            <a:lstStyle/>
            <a:p>
              <a:endParaRPr lang="fr-BE"/>
            </a:p>
          </p:txBody>
        </p:sp>
        <p:sp>
          <p:nvSpPr>
            <p:cNvPr id="34958" name="Line 140"/>
            <p:cNvSpPr>
              <a:spLocks noChangeShapeType="1"/>
            </p:cNvSpPr>
            <p:nvPr/>
          </p:nvSpPr>
          <p:spPr bwMode="auto">
            <a:xfrm flipV="1">
              <a:off x="2816" y="2333"/>
              <a:ext cx="1" cy="35"/>
            </a:xfrm>
            <a:prstGeom prst="line">
              <a:avLst/>
            </a:prstGeom>
            <a:noFill/>
            <a:ln w="33338">
              <a:solidFill>
                <a:schemeClr val="tx1"/>
              </a:solidFill>
              <a:round/>
              <a:headEnd/>
              <a:tailEnd/>
            </a:ln>
          </p:spPr>
          <p:txBody>
            <a:bodyPr/>
            <a:lstStyle/>
            <a:p>
              <a:endParaRPr lang="fr-BE"/>
            </a:p>
          </p:txBody>
        </p:sp>
        <p:sp>
          <p:nvSpPr>
            <p:cNvPr id="34959" name="Line 141"/>
            <p:cNvSpPr>
              <a:spLocks noChangeShapeType="1"/>
            </p:cNvSpPr>
            <p:nvPr/>
          </p:nvSpPr>
          <p:spPr bwMode="auto">
            <a:xfrm>
              <a:off x="2816" y="2333"/>
              <a:ext cx="1" cy="1"/>
            </a:xfrm>
            <a:prstGeom prst="line">
              <a:avLst/>
            </a:prstGeom>
            <a:noFill/>
            <a:ln w="33338">
              <a:solidFill>
                <a:schemeClr val="tx1"/>
              </a:solidFill>
              <a:round/>
              <a:headEnd/>
              <a:tailEnd/>
            </a:ln>
          </p:spPr>
          <p:txBody>
            <a:bodyPr/>
            <a:lstStyle/>
            <a:p>
              <a:endParaRPr lang="fr-BE"/>
            </a:p>
          </p:txBody>
        </p:sp>
        <p:sp>
          <p:nvSpPr>
            <p:cNvPr id="34960" name="Line 142"/>
            <p:cNvSpPr>
              <a:spLocks noChangeShapeType="1"/>
            </p:cNvSpPr>
            <p:nvPr/>
          </p:nvSpPr>
          <p:spPr bwMode="auto">
            <a:xfrm>
              <a:off x="2816" y="2333"/>
              <a:ext cx="1" cy="1"/>
            </a:xfrm>
            <a:prstGeom prst="line">
              <a:avLst/>
            </a:prstGeom>
            <a:noFill/>
            <a:ln w="33338">
              <a:solidFill>
                <a:schemeClr val="tx1"/>
              </a:solidFill>
              <a:round/>
              <a:headEnd/>
              <a:tailEnd/>
            </a:ln>
          </p:spPr>
          <p:txBody>
            <a:bodyPr/>
            <a:lstStyle/>
            <a:p>
              <a:endParaRPr lang="fr-BE"/>
            </a:p>
          </p:txBody>
        </p:sp>
        <p:sp>
          <p:nvSpPr>
            <p:cNvPr id="34961" name="Line 143"/>
            <p:cNvSpPr>
              <a:spLocks noChangeShapeType="1"/>
            </p:cNvSpPr>
            <p:nvPr/>
          </p:nvSpPr>
          <p:spPr bwMode="auto">
            <a:xfrm>
              <a:off x="2816" y="2333"/>
              <a:ext cx="4" cy="1"/>
            </a:xfrm>
            <a:prstGeom prst="line">
              <a:avLst/>
            </a:prstGeom>
            <a:noFill/>
            <a:ln w="33338">
              <a:solidFill>
                <a:schemeClr val="tx1"/>
              </a:solidFill>
              <a:round/>
              <a:headEnd/>
              <a:tailEnd/>
            </a:ln>
          </p:spPr>
          <p:txBody>
            <a:bodyPr/>
            <a:lstStyle/>
            <a:p>
              <a:endParaRPr lang="fr-BE"/>
            </a:p>
          </p:txBody>
        </p:sp>
        <p:sp>
          <p:nvSpPr>
            <p:cNvPr id="34962" name="Line 144"/>
            <p:cNvSpPr>
              <a:spLocks noChangeShapeType="1"/>
            </p:cNvSpPr>
            <p:nvPr/>
          </p:nvSpPr>
          <p:spPr bwMode="auto">
            <a:xfrm flipV="1">
              <a:off x="2820" y="2296"/>
              <a:ext cx="1" cy="37"/>
            </a:xfrm>
            <a:prstGeom prst="line">
              <a:avLst/>
            </a:prstGeom>
            <a:noFill/>
            <a:ln w="33338">
              <a:solidFill>
                <a:schemeClr val="tx1"/>
              </a:solidFill>
              <a:round/>
              <a:headEnd/>
              <a:tailEnd/>
            </a:ln>
          </p:spPr>
          <p:txBody>
            <a:bodyPr/>
            <a:lstStyle/>
            <a:p>
              <a:endParaRPr lang="fr-BE"/>
            </a:p>
          </p:txBody>
        </p:sp>
        <p:sp>
          <p:nvSpPr>
            <p:cNvPr id="34963" name="Line 145"/>
            <p:cNvSpPr>
              <a:spLocks noChangeShapeType="1"/>
            </p:cNvSpPr>
            <p:nvPr/>
          </p:nvSpPr>
          <p:spPr bwMode="auto">
            <a:xfrm>
              <a:off x="2820" y="2296"/>
              <a:ext cx="2" cy="1"/>
            </a:xfrm>
            <a:prstGeom prst="line">
              <a:avLst/>
            </a:prstGeom>
            <a:noFill/>
            <a:ln w="33338">
              <a:solidFill>
                <a:schemeClr val="tx1"/>
              </a:solidFill>
              <a:round/>
              <a:headEnd/>
              <a:tailEnd/>
            </a:ln>
          </p:spPr>
          <p:txBody>
            <a:bodyPr/>
            <a:lstStyle/>
            <a:p>
              <a:endParaRPr lang="fr-BE"/>
            </a:p>
          </p:txBody>
        </p:sp>
        <p:sp>
          <p:nvSpPr>
            <p:cNvPr id="34964" name="Line 146"/>
            <p:cNvSpPr>
              <a:spLocks noChangeShapeType="1"/>
            </p:cNvSpPr>
            <p:nvPr/>
          </p:nvSpPr>
          <p:spPr bwMode="auto">
            <a:xfrm flipV="1">
              <a:off x="2822" y="2259"/>
              <a:ext cx="1" cy="37"/>
            </a:xfrm>
            <a:prstGeom prst="line">
              <a:avLst/>
            </a:prstGeom>
            <a:noFill/>
            <a:ln w="33338">
              <a:solidFill>
                <a:schemeClr val="tx1"/>
              </a:solidFill>
              <a:round/>
              <a:headEnd/>
              <a:tailEnd/>
            </a:ln>
          </p:spPr>
          <p:txBody>
            <a:bodyPr/>
            <a:lstStyle/>
            <a:p>
              <a:endParaRPr lang="fr-BE"/>
            </a:p>
          </p:txBody>
        </p:sp>
        <p:sp>
          <p:nvSpPr>
            <p:cNvPr id="34965" name="Line 147"/>
            <p:cNvSpPr>
              <a:spLocks noChangeShapeType="1"/>
            </p:cNvSpPr>
            <p:nvPr/>
          </p:nvSpPr>
          <p:spPr bwMode="auto">
            <a:xfrm>
              <a:off x="2822" y="2259"/>
              <a:ext cx="1" cy="1"/>
            </a:xfrm>
            <a:prstGeom prst="line">
              <a:avLst/>
            </a:prstGeom>
            <a:noFill/>
            <a:ln w="33338">
              <a:solidFill>
                <a:schemeClr val="tx1"/>
              </a:solidFill>
              <a:round/>
              <a:headEnd/>
              <a:tailEnd/>
            </a:ln>
          </p:spPr>
          <p:txBody>
            <a:bodyPr/>
            <a:lstStyle/>
            <a:p>
              <a:endParaRPr lang="fr-BE"/>
            </a:p>
          </p:txBody>
        </p:sp>
        <p:sp>
          <p:nvSpPr>
            <p:cNvPr id="34966" name="Line 148"/>
            <p:cNvSpPr>
              <a:spLocks noChangeShapeType="1"/>
            </p:cNvSpPr>
            <p:nvPr/>
          </p:nvSpPr>
          <p:spPr bwMode="auto">
            <a:xfrm>
              <a:off x="2822" y="2259"/>
              <a:ext cx="1" cy="1"/>
            </a:xfrm>
            <a:prstGeom prst="line">
              <a:avLst/>
            </a:prstGeom>
            <a:noFill/>
            <a:ln w="33338">
              <a:solidFill>
                <a:schemeClr val="tx1"/>
              </a:solidFill>
              <a:round/>
              <a:headEnd/>
              <a:tailEnd/>
            </a:ln>
          </p:spPr>
          <p:txBody>
            <a:bodyPr/>
            <a:lstStyle/>
            <a:p>
              <a:endParaRPr lang="fr-BE"/>
            </a:p>
          </p:txBody>
        </p:sp>
        <p:sp>
          <p:nvSpPr>
            <p:cNvPr id="34967" name="Line 149"/>
            <p:cNvSpPr>
              <a:spLocks noChangeShapeType="1"/>
            </p:cNvSpPr>
            <p:nvPr/>
          </p:nvSpPr>
          <p:spPr bwMode="auto">
            <a:xfrm>
              <a:off x="2822" y="2259"/>
              <a:ext cx="6" cy="1"/>
            </a:xfrm>
            <a:prstGeom prst="line">
              <a:avLst/>
            </a:prstGeom>
            <a:noFill/>
            <a:ln w="33338">
              <a:solidFill>
                <a:schemeClr val="tx1"/>
              </a:solidFill>
              <a:round/>
              <a:headEnd/>
              <a:tailEnd/>
            </a:ln>
          </p:spPr>
          <p:txBody>
            <a:bodyPr/>
            <a:lstStyle/>
            <a:p>
              <a:endParaRPr lang="fr-BE"/>
            </a:p>
          </p:txBody>
        </p:sp>
        <p:sp>
          <p:nvSpPr>
            <p:cNvPr id="34968" name="Line 150"/>
            <p:cNvSpPr>
              <a:spLocks noChangeShapeType="1"/>
            </p:cNvSpPr>
            <p:nvPr/>
          </p:nvSpPr>
          <p:spPr bwMode="auto">
            <a:xfrm flipV="1">
              <a:off x="2828" y="2222"/>
              <a:ext cx="1" cy="37"/>
            </a:xfrm>
            <a:prstGeom prst="line">
              <a:avLst/>
            </a:prstGeom>
            <a:noFill/>
            <a:ln w="33338">
              <a:solidFill>
                <a:schemeClr val="tx1"/>
              </a:solidFill>
              <a:round/>
              <a:headEnd/>
              <a:tailEnd/>
            </a:ln>
          </p:spPr>
          <p:txBody>
            <a:bodyPr/>
            <a:lstStyle/>
            <a:p>
              <a:endParaRPr lang="fr-BE"/>
            </a:p>
          </p:txBody>
        </p:sp>
        <p:sp>
          <p:nvSpPr>
            <p:cNvPr id="34969" name="Line 151"/>
            <p:cNvSpPr>
              <a:spLocks noChangeShapeType="1"/>
            </p:cNvSpPr>
            <p:nvPr/>
          </p:nvSpPr>
          <p:spPr bwMode="auto">
            <a:xfrm>
              <a:off x="2828" y="2222"/>
              <a:ext cx="2" cy="1"/>
            </a:xfrm>
            <a:prstGeom prst="line">
              <a:avLst/>
            </a:prstGeom>
            <a:noFill/>
            <a:ln w="33338">
              <a:solidFill>
                <a:schemeClr val="tx1"/>
              </a:solidFill>
              <a:round/>
              <a:headEnd/>
              <a:tailEnd/>
            </a:ln>
          </p:spPr>
          <p:txBody>
            <a:bodyPr/>
            <a:lstStyle/>
            <a:p>
              <a:endParaRPr lang="fr-BE"/>
            </a:p>
          </p:txBody>
        </p:sp>
        <p:sp>
          <p:nvSpPr>
            <p:cNvPr id="34970" name="Line 152"/>
            <p:cNvSpPr>
              <a:spLocks noChangeShapeType="1"/>
            </p:cNvSpPr>
            <p:nvPr/>
          </p:nvSpPr>
          <p:spPr bwMode="auto">
            <a:xfrm>
              <a:off x="2830" y="2222"/>
              <a:ext cx="1" cy="1"/>
            </a:xfrm>
            <a:prstGeom prst="line">
              <a:avLst/>
            </a:prstGeom>
            <a:noFill/>
            <a:ln w="33338">
              <a:solidFill>
                <a:schemeClr val="tx1"/>
              </a:solidFill>
              <a:round/>
              <a:headEnd/>
              <a:tailEnd/>
            </a:ln>
          </p:spPr>
          <p:txBody>
            <a:bodyPr/>
            <a:lstStyle/>
            <a:p>
              <a:endParaRPr lang="fr-BE"/>
            </a:p>
          </p:txBody>
        </p:sp>
        <p:sp>
          <p:nvSpPr>
            <p:cNvPr id="34971" name="Line 153"/>
            <p:cNvSpPr>
              <a:spLocks noChangeShapeType="1"/>
            </p:cNvSpPr>
            <p:nvPr/>
          </p:nvSpPr>
          <p:spPr bwMode="auto">
            <a:xfrm>
              <a:off x="2830" y="2222"/>
              <a:ext cx="11" cy="1"/>
            </a:xfrm>
            <a:prstGeom prst="line">
              <a:avLst/>
            </a:prstGeom>
            <a:noFill/>
            <a:ln w="33338">
              <a:solidFill>
                <a:schemeClr val="tx1"/>
              </a:solidFill>
              <a:round/>
              <a:headEnd/>
              <a:tailEnd/>
            </a:ln>
          </p:spPr>
          <p:txBody>
            <a:bodyPr/>
            <a:lstStyle/>
            <a:p>
              <a:endParaRPr lang="fr-BE"/>
            </a:p>
          </p:txBody>
        </p:sp>
        <p:sp>
          <p:nvSpPr>
            <p:cNvPr id="34972" name="Line 154"/>
            <p:cNvSpPr>
              <a:spLocks noChangeShapeType="1"/>
            </p:cNvSpPr>
            <p:nvPr/>
          </p:nvSpPr>
          <p:spPr bwMode="auto">
            <a:xfrm flipV="1">
              <a:off x="2841" y="2183"/>
              <a:ext cx="1" cy="39"/>
            </a:xfrm>
            <a:prstGeom prst="line">
              <a:avLst/>
            </a:prstGeom>
            <a:noFill/>
            <a:ln w="33338">
              <a:solidFill>
                <a:schemeClr val="tx1"/>
              </a:solidFill>
              <a:round/>
              <a:headEnd/>
              <a:tailEnd/>
            </a:ln>
          </p:spPr>
          <p:txBody>
            <a:bodyPr/>
            <a:lstStyle/>
            <a:p>
              <a:endParaRPr lang="fr-BE"/>
            </a:p>
          </p:txBody>
        </p:sp>
        <p:sp>
          <p:nvSpPr>
            <p:cNvPr id="34973" name="Line 155"/>
            <p:cNvSpPr>
              <a:spLocks noChangeShapeType="1"/>
            </p:cNvSpPr>
            <p:nvPr/>
          </p:nvSpPr>
          <p:spPr bwMode="auto">
            <a:xfrm>
              <a:off x="2841" y="2183"/>
              <a:ext cx="1" cy="1"/>
            </a:xfrm>
            <a:prstGeom prst="line">
              <a:avLst/>
            </a:prstGeom>
            <a:noFill/>
            <a:ln w="33338">
              <a:solidFill>
                <a:schemeClr val="tx1"/>
              </a:solidFill>
              <a:round/>
              <a:headEnd/>
              <a:tailEnd/>
            </a:ln>
          </p:spPr>
          <p:txBody>
            <a:bodyPr/>
            <a:lstStyle/>
            <a:p>
              <a:endParaRPr lang="fr-BE"/>
            </a:p>
          </p:txBody>
        </p:sp>
        <p:sp>
          <p:nvSpPr>
            <p:cNvPr id="34974" name="Line 156"/>
            <p:cNvSpPr>
              <a:spLocks noChangeShapeType="1"/>
            </p:cNvSpPr>
            <p:nvPr/>
          </p:nvSpPr>
          <p:spPr bwMode="auto">
            <a:xfrm>
              <a:off x="2841" y="2183"/>
              <a:ext cx="1" cy="1"/>
            </a:xfrm>
            <a:prstGeom prst="line">
              <a:avLst/>
            </a:prstGeom>
            <a:noFill/>
            <a:ln w="33338">
              <a:solidFill>
                <a:schemeClr val="tx1"/>
              </a:solidFill>
              <a:round/>
              <a:headEnd/>
              <a:tailEnd/>
            </a:ln>
          </p:spPr>
          <p:txBody>
            <a:bodyPr/>
            <a:lstStyle/>
            <a:p>
              <a:endParaRPr lang="fr-BE"/>
            </a:p>
          </p:txBody>
        </p:sp>
        <p:sp>
          <p:nvSpPr>
            <p:cNvPr id="34975" name="Line 157"/>
            <p:cNvSpPr>
              <a:spLocks noChangeShapeType="1"/>
            </p:cNvSpPr>
            <p:nvPr/>
          </p:nvSpPr>
          <p:spPr bwMode="auto">
            <a:xfrm>
              <a:off x="2841" y="2183"/>
              <a:ext cx="4" cy="1"/>
            </a:xfrm>
            <a:prstGeom prst="line">
              <a:avLst/>
            </a:prstGeom>
            <a:noFill/>
            <a:ln w="33338">
              <a:solidFill>
                <a:schemeClr val="tx1"/>
              </a:solidFill>
              <a:round/>
              <a:headEnd/>
              <a:tailEnd/>
            </a:ln>
          </p:spPr>
          <p:txBody>
            <a:bodyPr/>
            <a:lstStyle/>
            <a:p>
              <a:endParaRPr lang="fr-BE"/>
            </a:p>
          </p:txBody>
        </p:sp>
        <p:sp>
          <p:nvSpPr>
            <p:cNvPr id="34976" name="Line 158"/>
            <p:cNvSpPr>
              <a:spLocks noChangeShapeType="1"/>
            </p:cNvSpPr>
            <p:nvPr/>
          </p:nvSpPr>
          <p:spPr bwMode="auto">
            <a:xfrm flipV="1">
              <a:off x="2845" y="2143"/>
              <a:ext cx="1" cy="40"/>
            </a:xfrm>
            <a:prstGeom prst="line">
              <a:avLst/>
            </a:prstGeom>
            <a:noFill/>
            <a:ln w="33338">
              <a:solidFill>
                <a:schemeClr val="tx1"/>
              </a:solidFill>
              <a:round/>
              <a:headEnd/>
              <a:tailEnd/>
            </a:ln>
          </p:spPr>
          <p:txBody>
            <a:bodyPr/>
            <a:lstStyle/>
            <a:p>
              <a:endParaRPr lang="fr-BE"/>
            </a:p>
          </p:txBody>
        </p:sp>
        <p:sp>
          <p:nvSpPr>
            <p:cNvPr id="34977" name="Line 159"/>
            <p:cNvSpPr>
              <a:spLocks noChangeShapeType="1"/>
            </p:cNvSpPr>
            <p:nvPr/>
          </p:nvSpPr>
          <p:spPr bwMode="auto">
            <a:xfrm>
              <a:off x="2845" y="2143"/>
              <a:ext cx="1" cy="1"/>
            </a:xfrm>
            <a:prstGeom prst="line">
              <a:avLst/>
            </a:prstGeom>
            <a:noFill/>
            <a:ln w="33338">
              <a:solidFill>
                <a:schemeClr val="tx1"/>
              </a:solidFill>
              <a:round/>
              <a:headEnd/>
              <a:tailEnd/>
            </a:ln>
          </p:spPr>
          <p:txBody>
            <a:bodyPr/>
            <a:lstStyle/>
            <a:p>
              <a:endParaRPr lang="fr-BE"/>
            </a:p>
          </p:txBody>
        </p:sp>
        <p:sp>
          <p:nvSpPr>
            <p:cNvPr id="34978" name="Line 160"/>
            <p:cNvSpPr>
              <a:spLocks noChangeShapeType="1"/>
            </p:cNvSpPr>
            <p:nvPr/>
          </p:nvSpPr>
          <p:spPr bwMode="auto">
            <a:xfrm>
              <a:off x="2845" y="2143"/>
              <a:ext cx="1" cy="1"/>
            </a:xfrm>
            <a:prstGeom prst="line">
              <a:avLst/>
            </a:prstGeom>
            <a:noFill/>
            <a:ln w="33338">
              <a:solidFill>
                <a:schemeClr val="tx1"/>
              </a:solidFill>
              <a:round/>
              <a:headEnd/>
              <a:tailEnd/>
            </a:ln>
          </p:spPr>
          <p:txBody>
            <a:bodyPr/>
            <a:lstStyle/>
            <a:p>
              <a:endParaRPr lang="fr-BE"/>
            </a:p>
          </p:txBody>
        </p:sp>
        <p:sp>
          <p:nvSpPr>
            <p:cNvPr id="34979" name="Line 161"/>
            <p:cNvSpPr>
              <a:spLocks noChangeShapeType="1"/>
            </p:cNvSpPr>
            <p:nvPr/>
          </p:nvSpPr>
          <p:spPr bwMode="auto">
            <a:xfrm>
              <a:off x="2845" y="2143"/>
              <a:ext cx="4" cy="1"/>
            </a:xfrm>
            <a:prstGeom prst="line">
              <a:avLst/>
            </a:prstGeom>
            <a:noFill/>
            <a:ln w="33338">
              <a:solidFill>
                <a:schemeClr val="tx1"/>
              </a:solidFill>
              <a:round/>
              <a:headEnd/>
              <a:tailEnd/>
            </a:ln>
          </p:spPr>
          <p:txBody>
            <a:bodyPr/>
            <a:lstStyle/>
            <a:p>
              <a:endParaRPr lang="fr-BE"/>
            </a:p>
          </p:txBody>
        </p:sp>
        <p:sp>
          <p:nvSpPr>
            <p:cNvPr id="34980" name="Line 162"/>
            <p:cNvSpPr>
              <a:spLocks noChangeShapeType="1"/>
            </p:cNvSpPr>
            <p:nvPr/>
          </p:nvSpPr>
          <p:spPr bwMode="auto">
            <a:xfrm flipV="1">
              <a:off x="2849" y="2102"/>
              <a:ext cx="1" cy="41"/>
            </a:xfrm>
            <a:prstGeom prst="line">
              <a:avLst/>
            </a:prstGeom>
            <a:noFill/>
            <a:ln w="33338">
              <a:solidFill>
                <a:schemeClr val="tx1"/>
              </a:solidFill>
              <a:round/>
              <a:headEnd/>
              <a:tailEnd/>
            </a:ln>
          </p:spPr>
          <p:txBody>
            <a:bodyPr/>
            <a:lstStyle/>
            <a:p>
              <a:endParaRPr lang="fr-BE"/>
            </a:p>
          </p:txBody>
        </p:sp>
        <p:sp>
          <p:nvSpPr>
            <p:cNvPr id="34981" name="Line 163"/>
            <p:cNvSpPr>
              <a:spLocks noChangeShapeType="1"/>
            </p:cNvSpPr>
            <p:nvPr/>
          </p:nvSpPr>
          <p:spPr bwMode="auto">
            <a:xfrm>
              <a:off x="2849" y="2102"/>
              <a:ext cx="1" cy="1"/>
            </a:xfrm>
            <a:prstGeom prst="line">
              <a:avLst/>
            </a:prstGeom>
            <a:noFill/>
            <a:ln w="33338">
              <a:solidFill>
                <a:schemeClr val="tx1"/>
              </a:solidFill>
              <a:round/>
              <a:headEnd/>
              <a:tailEnd/>
            </a:ln>
          </p:spPr>
          <p:txBody>
            <a:bodyPr/>
            <a:lstStyle/>
            <a:p>
              <a:endParaRPr lang="fr-BE"/>
            </a:p>
          </p:txBody>
        </p:sp>
        <p:sp>
          <p:nvSpPr>
            <p:cNvPr id="34982" name="Line 164"/>
            <p:cNvSpPr>
              <a:spLocks noChangeShapeType="1"/>
            </p:cNvSpPr>
            <p:nvPr/>
          </p:nvSpPr>
          <p:spPr bwMode="auto">
            <a:xfrm>
              <a:off x="2849" y="2102"/>
              <a:ext cx="1" cy="1"/>
            </a:xfrm>
            <a:prstGeom prst="line">
              <a:avLst/>
            </a:prstGeom>
            <a:noFill/>
            <a:ln w="33338">
              <a:solidFill>
                <a:schemeClr val="tx1"/>
              </a:solidFill>
              <a:round/>
              <a:headEnd/>
              <a:tailEnd/>
            </a:ln>
          </p:spPr>
          <p:txBody>
            <a:bodyPr/>
            <a:lstStyle/>
            <a:p>
              <a:endParaRPr lang="fr-BE"/>
            </a:p>
          </p:txBody>
        </p:sp>
        <p:sp>
          <p:nvSpPr>
            <p:cNvPr id="34983" name="Line 165"/>
            <p:cNvSpPr>
              <a:spLocks noChangeShapeType="1"/>
            </p:cNvSpPr>
            <p:nvPr/>
          </p:nvSpPr>
          <p:spPr bwMode="auto">
            <a:xfrm>
              <a:off x="2849" y="2102"/>
              <a:ext cx="4" cy="1"/>
            </a:xfrm>
            <a:prstGeom prst="line">
              <a:avLst/>
            </a:prstGeom>
            <a:noFill/>
            <a:ln w="33338">
              <a:solidFill>
                <a:schemeClr val="tx1"/>
              </a:solidFill>
              <a:round/>
              <a:headEnd/>
              <a:tailEnd/>
            </a:ln>
          </p:spPr>
          <p:txBody>
            <a:bodyPr/>
            <a:lstStyle/>
            <a:p>
              <a:endParaRPr lang="fr-BE"/>
            </a:p>
          </p:txBody>
        </p:sp>
        <p:sp>
          <p:nvSpPr>
            <p:cNvPr id="34984" name="Line 166"/>
            <p:cNvSpPr>
              <a:spLocks noChangeShapeType="1"/>
            </p:cNvSpPr>
            <p:nvPr/>
          </p:nvSpPr>
          <p:spPr bwMode="auto">
            <a:xfrm flipV="1">
              <a:off x="2853" y="2062"/>
              <a:ext cx="1" cy="40"/>
            </a:xfrm>
            <a:prstGeom prst="line">
              <a:avLst/>
            </a:prstGeom>
            <a:noFill/>
            <a:ln w="33338">
              <a:solidFill>
                <a:schemeClr val="tx1"/>
              </a:solidFill>
              <a:round/>
              <a:headEnd/>
              <a:tailEnd/>
            </a:ln>
          </p:spPr>
          <p:txBody>
            <a:bodyPr/>
            <a:lstStyle/>
            <a:p>
              <a:endParaRPr lang="fr-BE"/>
            </a:p>
          </p:txBody>
        </p:sp>
        <p:sp>
          <p:nvSpPr>
            <p:cNvPr id="34985" name="Line 167"/>
            <p:cNvSpPr>
              <a:spLocks noChangeShapeType="1"/>
            </p:cNvSpPr>
            <p:nvPr/>
          </p:nvSpPr>
          <p:spPr bwMode="auto">
            <a:xfrm>
              <a:off x="2853" y="2062"/>
              <a:ext cx="2" cy="1"/>
            </a:xfrm>
            <a:prstGeom prst="line">
              <a:avLst/>
            </a:prstGeom>
            <a:noFill/>
            <a:ln w="33338">
              <a:solidFill>
                <a:schemeClr val="tx1"/>
              </a:solidFill>
              <a:round/>
              <a:headEnd/>
              <a:tailEnd/>
            </a:ln>
          </p:spPr>
          <p:txBody>
            <a:bodyPr/>
            <a:lstStyle/>
            <a:p>
              <a:endParaRPr lang="fr-BE"/>
            </a:p>
          </p:txBody>
        </p:sp>
        <p:sp>
          <p:nvSpPr>
            <p:cNvPr id="34986" name="Line 168"/>
            <p:cNvSpPr>
              <a:spLocks noChangeShapeType="1"/>
            </p:cNvSpPr>
            <p:nvPr/>
          </p:nvSpPr>
          <p:spPr bwMode="auto">
            <a:xfrm>
              <a:off x="2855" y="2062"/>
              <a:ext cx="1" cy="1"/>
            </a:xfrm>
            <a:prstGeom prst="line">
              <a:avLst/>
            </a:prstGeom>
            <a:noFill/>
            <a:ln w="33338">
              <a:solidFill>
                <a:schemeClr val="tx1"/>
              </a:solidFill>
              <a:round/>
              <a:headEnd/>
              <a:tailEnd/>
            </a:ln>
          </p:spPr>
          <p:txBody>
            <a:bodyPr/>
            <a:lstStyle/>
            <a:p>
              <a:endParaRPr lang="fr-BE"/>
            </a:p>
          </p:txBody>
        </p:sp>
        <p:sp>
          <p:nvSpPr>
            <p:cNvPr id="34987" name="Line 169"/>
            <p:cNvSpPr>
              <a:spLocks noChangeShapeType="1"/>
            </p:cNvSpPr>
            <p:nvPr/>
          </p:nvSpPr>
          <p:spPr bwMode="auto">
            <a:xfrm>
              <a:off x="2855" y="2062"/>
              <a:ext cx="31" cy="1"/>
            </a:xfrm>
            <a:prstGeom prst="line">
              <a:avLst/>
            </a:prstGeom>
            <a:noFill/>
            <a:ln w="33338">
              <a:solidFill>
                <a:schemeClr val="tx1"/>
              </a:solidFill>
              <a:round/>
              <a:headEnd/>
              <a:tailEnd/>
            </a:ln>
          </p:spPr>
          <p:txBody>
            <a:bodyPr/>
            <a:lstStyle/>
            <a:p>
              <a:endParaRPr lang="fr-BE"/>
            </a:p>
          </p:txBody>
        </p:sp>
        <p:sp>
          <p:nvSpPr>
            <p:cNvPr id="34988" name="Line 170"/>
            <p:cNvSpPr>
              <a:spLocks noChangeShapeType="1"/>
            </p:cNvSpPr>
            <p:nvPr/>
          </p:nvSpPr>
          <p:spPr bwMode="auto">
            <a:xfrm flipV="1">
              <a:off x="2886" y="2020"/>
              <a:ext cx="1" cy="42"/>
            </a:xfrm>
            <a:prstGeom prst="line">
              <a:avLst/>
            </a:prstGeom>
            <a:noFill/>
            <a:ln w="33338">
              <a:solidFill>
                <a:schemeClr val="tx1"/>
              </a:solidFill>
              <a:round/>
              <a:headEnd/>
              <a:tailEnd/>
            </a:ln>
          </p:spPr>
          <p:txBody>
            <a:bodyPr/>
            <a:lstStyle/>
            <a:p>
              <a:endParaRPr lang="fr-BE"/>
            </a:p>
          </p:txBody>
        </p:sp>
        <p:sp>
          <p:nvSpPr>
            <p:cNvPr id="34989" name="Line 171"/>
            <p:cNvSpPr>
              <a:spLocks noChangeShapeType="1"/>
            </p:cNvSpPr>
            <p:nvPr/>
          </p:nvSpPr>
          <p:spPr bwMode="auto">
            <a:xfrm>
              <a:off x="2886" y="2020"/>
              <a:ext cx="1" cy="1"/>
            </a:xfrm>
            <a:prstGeom prst="line">
              <a:avLst/>
            </a:prstGeom>
            <a:noFill/>
            <a:ln w="33338">
              <a:solidFill>
                <a:schemeClr val="tx1"/>
              </a:solidFill>
              <a:round/>
              <a:headEnd/>
              <a:tailEnd/>
            </a:ln>
          </p:spPr>
          <p:txBody>
            <a:bodyPr/>
            <a:lstStyle/>
            <a:p>
              <a:endParaRPr lang="fr-BE"/>
            </a:p>
          </p:txBody>
        </p:sp>
        <p:sp>
          <p:nvSpPr>
            <p:cNvPr id="34990" name="Line 172"/>
            <p:cNvSpPr>
              <a:spLocks noChangeShapeType="1"/>
            </p:cNvSpPr>
            <p:nvPr/>
          </p:nvSpPr>
          <p:spPr bwMode="auto">
            <a:xfrm>
              <a:off x="2887" y="2020"/>
              <a:ext cx="1" cy="1"/>
            </a:xfrm>
            <a:prstGeom prst="line">
              <a:avLst/>
            </a:prstGeom>
            <a:noFill/>
            <a:ln w="33338">
              <a:solidFill>
                <a:schemeClr val="tx1"/>
              </a:solidFill>
              <a:round/>
              <a:headEnd/>
              <a:tailEnd/>
            </a:ln>
          </p:spPr>
          <p:txBody>
            <a:bodyPr/>
            <a:lstStyle/>
            <a:p>
              <a:endParaRPr lang="fr-BE"/>
            </a:p>
          </p:txBody>
        </p:sp>
        <p:sp>
          <p:nvSpPr>
            <p:cNvPr id="34991" name="Line 173"/>
            <p:cNvSpPr>
              <a:spLocks noChangeShapeType="1"/>
            </p:cNvSpPr>
            <p:nvPr/>
          </p:nvSpPr>
          <p:spPr bwMode="auto">
            <a:xfrm>
              <a:off x="2887" y="2020"/>
              <a:ext cx="303" cy="1"/>
            </a:xfrm>
            <a:prstGeom prst="line">
              <a:avLst/>
            </a:prstGeom>
            <a:noFill/>
            <a:ln w="33338">
              <a:solidFill>
                <a:schemeClr val="tx1"/>
              </a:solidFill>
              <a:round/>
              <a:headEnd/>
              <a:tailEnd/>
            </a:ln>
          </p:spPr>
          <p:txBody>
            <a:bodyPr/>
            <a:lstStyle/>
            <a:p>
              <a:endParaRPr lang="fr-BE"/>
            </a:p>
          </p:txBody>
        </p:sp>
        <p:sp>
          <p:nvSpPr>
            <p:cNvPr id="34992" name="Line 174"/>
            <p:cNvSpPr>
              <a:spLocks noChangeShapeType="1"/>
            </p:cNvSpPr>
            <p:nvPr/>
          </p:nvSpPr>
          <p:spPr bwMode="auto">
            <a:xfrm flipV="1">
              <a:off x="3190" y="1975"/>
              <a:ext cx="1" cy="45"/>
            </a:xfrm>
            <a:prstGeom prst="line">
              <a:avLst/>
            </a:prstGeom>
            <a:noFill/>
            <a:ln w="33338">
              <a:solidFill>
                <a:schemeClr val="tx1"/>
              </a:solidFill>
              <a:round/>
              <a:headEnd/>
              <a:tailEnd/>
            </a:ln>
          </p:spPr>
          <p:txBody>
            <a:bodyPr/>
            <a:lstStyle/>
            <a:p>
              <a:endParaRPr lang="fr-BE"/>
            </a:p>
          </p:txBody>
        </p:sp>
        <p:sp>
          <p:nvSpPr>
            <p:cNvPr id="34993" name="Line 175"/>
            <p:cNvSpPr>
              <a:spLocks noChangeShapeType="1"/>
            </p:cNvSpPr>
            <p:nvPr/>
          </p:nvSpPr>
          <p:spPr bwMode="auto">
            <a:xfrm>
              <a:off x="3190" y="1975"/>
              <a:ext cx="7" cy="1"/>
            </a:xfrm>
            <a:prstGeom prst="line">
              <a:avLst/>
            </a:prstGeom>
            <a:noFill/>
            <a:ln w="33338">
              <a:solidFill>
                <a:schemeClr val="tx1"/>
              </a:solidFill>
              <a:round/>
              <a:headEnd/>
              <a:tailEnd/>
            </a:ln>
          </p:spPr>
          <p:txBody>
            <a:bodyPr/>
            <a:lstStyle/>
            <a:p>
              <a:endParaRPr lang="fr-BE"/>
            </a:p>
          </p:txBody>
        </p:sp>
        <p:sp>
          <p:nvSpPr>
            <p:cNvPr id="34994" name="Line 176"/>
            <p:cNvSpPr>
              <a:spLocks noChangeShapeType="1"/>
            </p:cNvSpPr>
            <p:nvPr/>
          </p:nvSpPr>
          <p:spPr bwMode="auto">
            <a:xfrm>
              <a:off x="3197" y="1975"/>
              <a:ext cx="1" cy="1"/>
            </a:xfrm>
            <a:prstGeom prst="line">
              <a:avLst/>
            </a:prstGeom>
            <a:noFill/>
            <a:ln w="33338">
              <a:solidFill>
                <a:schemeClr val="tx1"/>
              </a:solidFill>
              <a:round/>
              <a:headEnd/>
              <a:tailEnd/>
            </a:ln>
          </p:spPr>
          <p:txBody>
            <a:bodyPr/>
            <a:lstStyle/>
            <a:p>
              <a:endParaRPr lang="fr-BE"/>
            </a:p>
          </p:txBody>
        </p:sp>
        <p:sp>
          <p:nvSpPr>
            <p:cNvPr id="34995" name="Line 177"/>
            <p:cNvSpPr>
              <a:spLocks noChangeShapeType="1"/>
            </p:cNvSpPr>
            <p:nvPr/>
          </p:nvSpPr>
          <p:spPr bwMode="auto">
            <a:xfrm>
              <a:off x="3197" y="1975"/>
              <a:ext cx="87" cy="1"/>
            </a:xfrm>
            <a:prstGeom prst="line">
              <a:avLst/>
            </a:prstGeom>
            <a:noFill/>
            <a:ln w="33401">
              <a:solidFill>
                <a:schemeClr val="bg1"/>
              </a:solidFill>
              <a:round/>
              <a:headEnd/>
              <a:tailEnd/>
            </a:ln>
          </p:spPr>
          <p:txBody>
            <a:bodyPr/>
            <a:lstStyle/>
            <a:p>
              <a:endParaRPr lang="fr-BE"/>
            </a:p>
          </p:txBody>
        </p:sp>
        <p:sp>
          <p:nvSpPr>
            <p:cNvPr id="34996" name="Line 178"/>
            <p:cNvSpPr>
              <a:spLocks noChangeShapeType="1"/>
            </p:cNvSpPr>
            <p:nvPr/>
          </p:nvSpPr>
          <p:spPr bwMode="auto">
            <a:xfrm flipV="1">
              <a:off x="3284" y="1930"/>
              <a:ext cx="1" cy="45"/>
            </a:xfrm>
            <a:prstGeom prst="line">
              <a:avLst/>
            </a:prstGeom>
            <a:noFill/>
            <a:ln w="33338">
              <a:solidFill>
                <a:schemeClr val="tx1"/>
              </a:solidFill>
              <a:round/>
              <a:headEnd/>
              <a:tailEnd/>
            </a:ln>
          </p:spPr>
          <p:txBody>
            <a:bodyPr/>
            <a:lstStyle/>
            <a:p>
              <a:endParaRPr lang="fr-BE"/>
            </a:p>
          </p:txBody>
        </p:sp>
        <p:sp>
          <p:nvSpPr>
            <p:cNvPr id="34997" name="Line 179"/>
            <p:cNvSpPr>
              <a:spLocks noChangeShapeType="1"/>
            </p:cNvSpPr>
            <p:nvPr/>
          </p:nvSpPr>
          <p:spPr bwMode="auto">
            <a:xfrm>
              <a:off x="3284" y="1930"/>
              <a:ext cx="4" cy="1"/>
            </a:xfrm>
            <a:prstGeom prst="line">
              <a:avLst/>
            </a:prstGeom>
            <a:noFill/>
            <a:ln w="33338">
              <a:solidFill>
                <a:schemeClr val="tx1"/>
              </a:solidFill>
              <a:round/>
              <a:headEnd/>
              <a:tailEnd/>
            </a:ln>
          </p:spPr>
          <p:txBody>
            <a:bodyPr/>
            <a:lstStyle/>
            <a:p>
              <a:endParaRPr lang="fr-BE"/>
            </a:p>
          </p:txBody>
        </p:sp>
        <p:sp>
          <p:nvSpPr>
            <p:cNvPr id="34998" name="Line 180"/>
            <p:cNvSpPr>
              <a:spLocks noChangeShapeType="1"/>
            </p:cNvSpPr>
            <p:nvPr/>
          </p:nvSpPr>
          <p:spPr bwMode="auto">
            <a:xfrm>
              <a:off x="3288" y="1930"/>
              <a:ext cx="1" cy="1"/>
            </a:xfrm>
            <a:prstGeom prst="line">
              <a:avLst/>
            </a:prstGeom>
            <a:noFill/>
            <a:ln w="33338">
              <a:solidFill>
                <a:schemeClr val="tx1"/>
              </a:solidFill>
              <a:round/>
              <a:headEnd/>
              <a:tailEnd/>
            </a:ln>
          </p:spPr>
          <p:txBody>
            <a:bodyPr/>
            <a:lstStyle/>
            <a:p>
              <a:endParaRPr lang="fr-BE"/>
            </a:p>
          </p:txBody>
        </p:sp>
        <p:sp>
          <p:nvSpPr>
            <p:cNvPr id="34999" name="Line 181"/>
            <p:cNvSpPr>
              <a:spLocks noChangeShapeType="1"/>
            </p:cNvSpPr>
            <p:nvPr/>
          </p:nvSpPr>
          <p:spPr bwMode="auto">
            <a:xfrm>
              <a:off x="3288" y="1930"/>
              <a:ext cx="80" cy="1"/>
            </a:xfrm>
            <a:prstGeom prst="line">
              <a:avLst/>
            </a:prstGeom>
            <a:noFill/>
            <a:ln w="33338">
              <a:solidFill>
                <a:schemeClr val="tx1"/>
              </a:solidFill>
              <a:round/>
              <a:headEnd/>
              <a:tailEnd/>
            </a:ln>
          </p:spPr>
          <p:txBody>
            <a:bodyPr/>
            <a:lstStyle/>
            <a:p>
              <a:endParaRPr lang="fr-BE"/>
            </a:p>
          </p:txBody>
        </p:sp>
        <p:sp>
          <p:nvSpPr>
            <p:cNvPr id="35000" name="Line 182"/>
            <p:cNvSpPr>
              <a:spLocks noChangeShapeType="1"/>
            </p:cNvSpPr>
            <p:nvPr/>
          </p:nvSpPr>
          <p:spPr bwMode="auto">
            <a:xfrm flipV="1">
              <a:off x="3368" y="1885"/>
              <a:ext cx="1" cy="45"/>
            </a:xfrm>
            <a:prstGeom prst="line">
              <a:avLst/>
            </a:prstGeom>
            <a:noFill/>
            <a:ln w="33338">
              <a:solidFill>
                <a:schemeClr val="tx1"/>
              </a:solidFill>
              <a:round/>
              <a:headEnd/>
              <a:tailEnd/>
            </a:ln>
          </p:spPr>
          <p:txBody>
            <a:bodyPr/>
            <a:lstStyle/>
            <a:p>
              <a:endParaRPr lang="fr-BE"/>
            </a:p>
          </p:txBody>
        </p:sp>
        <p:sp>
          <p:nvSpPr>
            <p:cNvPr id="35001" name="Line 183"/>
            <p:cNvSpPr>
              <a:spLocks noChangeShapeType="1"/>
            </p:cNvSpPr>
            <p:nvPr/>
          </p:nvSpPr>
          <p:spPr bwMode="auto">
            <a:xfrm>
              <a:off x="3368" y="1885"/>
              <a:ext cx="35" cy="1"/>
            </a:xfrm>
            <a:prstGeom prst="line">
              <a:avLst/>
            </a:prstGeom>
            <a:noFill/>
            <a:ln w="33338">
              <a:solidFill>
                <a:schemeClr val="tx1"/>
              </a:solidFill>
              <a:round/>
              <a:headEnd/>
              <a:tailEnd/>
            </a:ln>
          </p:spPr>
          <p:txBody>
            <a:bodyPr/>
            <a:lstStyle/>
            <a:p>
              <a:endParaRPr lang="fr-BE"/>
            </a:p>
          </p:txBody>
        </p:sp>
        <p:sp>
          <p:nvSpPr>
            <p:cNvPr id="35002" name="Line 184"/>
            <p:cNvSpPr>
              <a:spLocks noChangeShapeType="1"/>
            </p:cNvSpPr>
            <p:nvPr/>
          </p:nvSpPr>
          <p:spPr bwMode="auto">
            <a:xfrm>
              <a:off x="3403" y="1885"/>
              <a:ext cx="1" cy="1"/>
            </a:xfrm>
            <a:prstGeom prst="line">
              <a:avLst/>
            </a:prstGeom>
            <a:noFill/>
            <a:ln w="33338">
              <a:solidFill>
                <a:schemeClr val="tx1"/>
              </a:solidFill>
              <a:round/>
              <a:headEnd/>
              <a:tailEnd/>
            </a:ln>
          </p:spPr>
          <p:txBody>
            <a:bodyPr/>
            <a:lstStyle/>
            <a:p>
              <a:endParaRPr lang="fr-BE"/>
            </a:p>
          </p:txBody>
        </p:sp>
        <p:sp>
          <p:nvSpPr>
            <p:cNvPr id="35003" name="Line 185"/>
            <p:cNvSpPr>
              <a:spLocks noChangeShapeType="1"/>
            </p:cNvSpPr>
            <p:nvPr/>
          </p:nvSpPr>
          <p:spPr bwMode="auto">
            <a:xfrm>
              <a:off x="3403" y="1885"/>
              <a:ext cx="154" cy="1"/>
            </a:xfrm>
            <a:prstGeom prst="line">
              <a:avLst/>
            </a:prstGeom>
            <a:noFill/>
            <a:ln w="33338">
              <a:solidFill>
                <a:schemeClr val="tx1"/>
              </a:solidFill>
              <a:round/>
              <a:headEnd/>
              <a:tailEnd/>
            </a:ln>
          </p:spPr>
          <p:txBody>
            <a:bodyPr/>
            <a:lstStyle/>
            <a:p>
              <a:endParaRPr lang="fr-BE"/>
            </a:p>
          </p:txBody>
        </p:sp>
        <p:sp>
          <p:nvSpPr>
            <p:cNvPr id="35004" name="Line 186"/>
            <p:cNvSpPr>
              <a:spLocks noChangeShapeType="1"/>
            </p:cNvSpPr>
            <p:nvPr/>
          </p:nvSpPr>
          <p:spPr bwMode="auto">
            <a:xfrm flipV="1">
              <a:off x="3557" y="1839"/>
              <a:ext cx="1" cy="46"/>
            </a:xfrm>
            <a:prstGeom prst="line">
              <a:avLst/>
            </a:prstGeom>
            <a:noFill/>
            <a:ln w="33338">
              <a:solidFill>
                <a:schemeClr val="tx1"/>
              </a:solidFill>
              <a:round/>
              <a:headEnd/>
              <a:tailEnd/>
            </a:ln>
          </p:spPr>
          <p:txBody>
            <a:bodyPr/>
            <a:lstStyle/>
            <a:p>
              <a:endParaRPr lang="fr-BE"/>
            </a:p>
          </p:txBody>
        </p:sp>
        <p:sp>
          <p:nvSpPr>
            <p:cNvPr id="35005" name="Line 187"/>
            <p:cNvSpPr>
              <a:spLocks noChangeShapeType="1"/>
            </p:cNvSpPr>
            <p:nvPr/>
          </p:nvSpPr>
          <p:spPr bwMode="auto">
            <a:xfrm>
              <a:off x="3557" y="1839"/>
              <a:ext cx="2" cy="1"/>
            </a:xfrm>
            <a:prstGeom prst="line">
              <a:avLst/>
            </a:prstGeom>
            <a:noFill/>
            <a:ln w="33338">
              <a:solidFill>
                <a:schemeClr val="tx1"/>
              </a:solidFill>
              <a:round/>
              <a:headEnd/>
              <a:tailEnd/>
            </a:ln>
          </p:spPr>
          <p:txBody>
            <a:bodyPr/>
            <a:lstStyle/>
            <a:p>
              <a:endParaRPr lang="fr-BE"/>
            </a:p>
          </p:txBody>
        </p:sp>
        <p:sp>
          <p:nvSpPr>
            <p:cNvPr id="35006" name="Line 188"/>
            <p:cNvSpPr>
              <a:spLocks noChangeShapeType="1"/>
            </p:cNvSpPr>
            <p:nvPr/>
          </p:nvSpPr>
          <p:spPr bwMode="auto">
            <a:xfrm>
              <a:off x="3559" y="1839"/>
              <a:ext cx="1" cy="1"/>
            </a:xfrm>
            <a:prstGeom prst="line">
              <a:avLst/>
            </a:prstGeom>
            <a:noFill/>
            <a:ln w="33338">
              <a:solidFill>
                <a:schemeClr val="tx1"/>
              </a:solidFill>
              <a:round/>
              <a:headEnd/>
              <a:tailEnd/>
            </a:ln>
          </p:spPr>
          <p:txBody>
            <a:bodyPr/>
            <a:lstStyle/>
            <a:p>
              <a:endParaRPr lang="fr-BE"/>
            </a:p>
          </p:txBody>
        </p:sp>
        <p:sp>
          <p:nvSpPr>
            <p:cNvPr id="35007" name="Line 189"/>
            <p:cNvSpPr>
              <a:spLocks noChangeShapeType="1"/>
            </p:cNvSpPr>
            <p:nvPr/>
          </p:nvSpPr>
          <p:spPr bwMode="auto">
            <a:xfrm>
              <a:off x="3559" y="1839"/>
              <a:ext cx="4" cy="1"/>
            </a:xfrm>
            <a:prstGeom prst="line">
              <a:avLst/>
            </a:prstGeom>
            <a:noFill/>
            <a:ln w="33338">
              <a:solidFill>
                <a:schemeClr val="tx1"/>
              </a:solidFill>
              <a:round/>
              <a:headEnd/>
              <a:tailEnd/>
            </a:ln>
          </p:spPr>
          <p:txBody>
            <a:bodyPr/>
            <a:lstStyle/>
            <a:p>
              <a:endParaRPr lang="fr-BE"/>
            </a:p>
          </p:txBody>
        </p:sp>
        <p:sp>
          <p:nvSpPr>
            <p:cNvPr id="35008" name="Line 190"/>
            <p:cNvSpPr>
              <a:spLocks noChangeShapeType="1"/>
            </p:cNvSpPr>
            <p:nvPr/>
          </p:nvSpPr>
          <p:spPr bwMode="auto">
            <a:xfrm flipV="1">
              <a:off x="3563" y="1792"/>
              <a:ext cx="1" cy="47"/>
            </a:xfrm>
            <a:prstGeom prst="line">
              <a:avLst/>
            </a:prstGeom>
            <a:noFill/>
            <a:ln w="33338">
              <a:solidFill>
                <a:schemeClr val="tx1"/>
              </a:solidFill>
              <a:round/>
              <a:headEnd/>
              <a:tailEnd/>
            </a:ln>
          </p:spPr>
          <p:txBody>
            <a:bodyPr/>
            <a:lstStyle/>
            <a:p>
              <a:endParaRPr lang="fr-BE"/>
            </a:p>
          </p:txBody>
        </p:sp>
        <p:sp>
          <p:nvSpPr>
            <p:cNvPr id="35009" name="Line 191"/>
            <p:cNvSpPr>
              <a:spLocks noChangeShapeType="1"/>
            </p:cNvSpPr>
            <p:nvPr/>
          </p:nvSpPr>
          <p:spPr bwMode="auto">
            <a:xfrm>
              <a:off x="3563" y="1792"/>
              <a:ext cx="1" cy="1"/>
            </a:xfrm>
            <a:prstGeom prst="line">
              <a:avLst/>
            </a:prstGeom>
            <a:noFill/>
            <a:ln w="33338">
              <a:solidFill>
                <a:schemeClr val="tx1"/>
              </a:solidFill>
              <a:round/>
              <a:headEnd/>
              <a:tailEnd/>
            </a:ln>
          </p:spPr>
          <p:txBody>
            <a:bodyPr/>
            <a:lstStyle/>
            <a:p>
              <a:endParaRPr lang="fr-BE"/>
            </a:p>
          </p:txBody>
        </p:sp>
        <p:sp>
          <p:nvSpPr>
            <p:cNvPr id="35010" name="Line 192"/>
            <p:cNvSpPr>
              <a:spLocks noChangeShapeType="1"/>
            </p:cNvSpPr>
            <p:nvPr/>
          </p:nvSpPr>
          <p:spPr bwMode="auto">
            <a:xfrm>
              <a:off x="3563" y="1792"/>
              <a:ext cx="1" cy="1"/>
            </a:xfrm>
            <a:prstGeom prst="line">
              <a:avLst/>
            </a:prstGeom>
            <a:noFill/>
            <a:ln w="33338">
              <a:solidFill>
                <a:schemeClr val="tx1"/>
              </a:solidFill>
              <a:round/>
              <a:headEnd/>
              <a:tailEnd/>
            </a:ln>
          </p:spPr>
          <p:txBody>
            <a:bodyPr/>
            <a:lstStyle/>
            <a:p>
              <a:endParaRPr lang="fr-BE"/>
            </a:p>
          </p:txBody>
        </p:sp>
        <p:sp>
          <p:nvSpPr>
            <p:cNvPr id="35011" name="Line 193"/>
            <p:cNvSpPr>
              <a:spLocks noChangeShapeType="1"/>
            </p:cNvSpPr>
            <p:nvPr/>
          </p:nvSpPr>
          <p:spPr bwMode="auto">
            <a:xfrm>
              <a:off x="3563" y="1792"/>
              <a:ext cx="2" cy="1"/>
            </a:xfrm>
            <a:prstGeom prst="line">
              <a:avLst/>
            </a:prstGeom>
            <a:noFill/>
            <a:ln w="33338">
              <a:solidFill>
                <a:schemeClr val="tx1"/>
              </a:solidFill>
              <a:round/>
              <a:headEnd/>
              <a:tailEnd/>
            </a:ln>
          </p:spPr>
          <p:txBody>
            <a:bodyPr/>
            <a:lstStyle/>
            <a:p>
              <a:endParaRPr lang="fr-BE"/>
            </a:p>
          </p:txBody>
        </p:sp>
        <p:sp>
          <p:nvSpPr>
            <p:cNvPr id="35012" name="Line 194"/>
            <p:cNvSpPr>
              <a:spLocks noChangeShapeType="1"/>
            </p:cNvSpPr>
            <p:nvPr/>
          </p:nvSpPr>
          <p:spPr bwMode="auto">
            <a:xfrm flipV="1">
              <a:off x="3565" y="1746"/>
              <a:ext cx="1" cy="46"/>
            </a:xfrm>
            <a:prstGeom prst="line">
              <a:avLst/>
            </a:prstGeom>
            <a:noFill/>
            <a:ln w="33338">
              <a:solidFill>
                <a:schemeClr val="tx1"/>
              </a:solidFill>
              <a:round/>
              <a:headEnd/>
              <a:tailEnd/>
            </a:ln>
          </p:spPr>
          <p:txBody>
            <a:bodyPr/>
            <a:lstStyle/>
            <a:p>
              <a:endParaRPr lang="fr-BE"/>
            </a:p>
          </p:txBody>
        </p:sp>
        <p:sp>
          <p:nvSpPr>
            <p:cNvPr id="35013" name="Line 195"/>
            <p:cNvSpPr>
              <a:spLocks noChangeShapeType="1"/>
            </p:cNvSpPr>
            <p:nvPr/>
          </p:nvSpPr>
          <p:spPr bwMode="auto">
            <a:xfrm>
              <a:off x="3565" y="1746"/>
              <a:ext cx="6" cy="1"/>
            </a:xfrm>
            <a:prstGeom prst="line">
              <a:avLst/>
            </a:prstGeom>
            <a:noFill/>
            <a:ln w="33338">
              <a:solidFill>
                <a:schemeClr val="tx1"/>
              </a:solidFill>
              <a:round/>
              <a:headEnd/>
              <a:tailEnd/>
            </a:ln>
          </p:spPr>
          <p:txBody>
            <a:bodyPr/>
            <a:lstStyle/>
            <a:p>
              <a:endParaRPr lang="fr-BE"/>
            </a:p>
          </p:txBody>
        </p:sp>
        <p:sp>
          <p:nvSpPr>
            <p:cNvPr id="35014" name="Line 196"/>
            <p:cNvSpPr>
              <a:spLocks noChangeShapeType="1"/>
            </p:cNvSpPr>
            <p:nvPr/>
          </p:nvSpPr>
          <p:spPr bwMode="auto">
            <a:xfrm flipV="1">
              <a:off x="3571" y="1700"/>
              <a:ext cx="1" cy="46"/>
            </a:xfrm>
            <a:prstGeom prst="line">
              <a:avLst/>
            </a:prstGeom>
            <a:noFill/>
            <a:ln w="33338">
              <a:solidFill>
                <a:schemeClr val="tx1"/>
              </a:solidFill>
              <a:round/>
              <a:headEnd/>
              <a:tailEnd/>
            </a:ln>
          </p:spPr>
          <p:txBody>
            <a:bodyPr/>
            <a:lstStyle/>
            <a:p>
              <a:endParaRPr lang="fr-BE"/>
            </a:p>
          </p:txBody>
        </p:sp>
        <p:sp>
          <p:nvSpPr>
            <p:cNvPr id="35015" name="Line 197"/>
            <p:cNvSpPr>
              <a:spLocks noChangeShapeType="1"/>
            </p:cNvSpPr>
            <p:nvPr/>
          </p:nvSpPr>
          <p:spPr bwMode="auto">
            <a:xfrm>
              <a:off x="3571" y="1700"/>
              <a:ext cx="6" cy="1"/>
            </a:xfrm>
            <a:prstGeom prst="line">
              <a:avLst/>
            </a:prstGeom>
            <a:noFill/>
            <a:ln w="33338">
              <a:solidFill>
                <a:schemeClr val="tx1"/>
              </a:solidFill>
              <a:round/>
              <a:headEnd/>
              <a:tailEnd/>
            </a:ln>
          </p:spPr>
          <p:txBody>
            <a:bodyPr/>
            <a:lstStyle/>
            <a:p>
              <a:endParaRPr lang="fr-BE"/>
            </a:p>
          </p:txBody>
        </p:sp>
        <p:sp>
          <p:nvSpPr>
            <p:cNvPr id="35016" name="Line 198"/>
            <p:cNvSpPr>
              <a:spLocks noChangeShapeType="1"/>
            </p:cNvSpPr>
            <p:nvPr/>
          </p:nvSpPr>
          <p:spPr bwMode="auto">
            <a:xfrm>
              <a:off x="3577" y="1700"/>
              <a:ext cx="1" cy="1"/>
            </a:xfrm>
            <a:prstGeom prst="line">
              <a:avLst/>
            </a:prstGeom>
            <a:noFill/>
            <a:ln w="33338">
              <a:solidFill>
                <a:schemeClr val="tx1"/>
              </a:solidFill>
              <a:round/>
              <a:headEnd/>
              <a:tailEnd/>
            </a:ln>
          </p:spPr>
          <p:txBody>
            <a:bodyPr/>
            <a:lstStyle/>
            <a:p>
              <a:endParaRPr lang="fr-BE"/>
            </a:p>
          </p:txBody>
        </p:sp>
        <p:sp>
          <p:nvSpPr>
            <p:cNvPr id="35017" name="Line 199"/>
            <p:cNvSpPr>
              <a:spLocks noChangeShapeType="1"/>
            </p:cNvSpPr>
            <p:nvPr/>
          </p:nvSpPr>
          <p:spPr bwMode="auto">
            <a:xfrm>
              <a:off x="3577" y="1700"/>
              <a:ext cx="9" cy="1"/>
            </a:xfrm>
            <a:prstGeom prst="line">
              <a:avLst/>
            </a:prstGeom>
            <a:noFill/>
            <a:ln w="33338">
              <a:solidFill>
                <a:schemeClr val="tx1"/>
              </a:solidFill>
              <a:round/>
              <a:headEnd/>
              <a:tailEnd/>
            </a:ln>
          </p:spPr>
          <p:txBody>
            <a:bodyPr/>
            <a:lstStyle/>
            <a:p>
              <a:endParaRPr lang="fr-BE"/>
            </a:p>
          </p:txBody>
        </p:sp>
        <p:sp>
          <p:nvSpPr>
            <p:cNvPr id="35018" name="Line 200"/>
            <p:cNvSpPr>
              <a:spLocks noChangeShapeType="1"/>
            </p:cNvSpPr>
            <p:nvPr/>
          </p:nvSpPr>
          <p:spPr bwMode="auto">
            <a:xfrm flipV="1">
              <a:off x="3586" y="1653"/>
              <a:ext cx="1" cy="47"/>
            </a:xfrm>
            <a:prstGeom prst="line">
              <a:avLst/>
            </a:prstGeom>
            <a:noFill/>
            <a:ln w="33338">
              <a:solidFill>
                <a:schemeClr val="tx1"/>
              </a:solidFill>
              <a:round/>
              <a:headEnd/>
              <a:tailEnd/>
            </a:ln>
          </p:spPr>
          <p:txBody>
            <a:bodyPr/>
            <a:lstStyle/>
            <a:p>
              <a:endParaRPr lang="fr-BE"/>
            </a:p>
          </p:txBody>
        </p:sp>
        <p:sp>
          <p:nvSpPr>
            <p:cNvPr id="35019" name="Line 201"/>
            <p:cNvSpPr>
              <a:spLocks noChangeShapeType="1"/>
            </p:cNvSpPr>
            <p:nvPr/>
          </p:nvSpPr>
          <p:spPr bwMode="auto">
            <a:xfrm>
              <a:off x="3586" y="1653"/>
              <a:ext cx="6" cy="1"/>
            </a:xfrm>
            <a:prstGeom prst="line">
              <a:avLst/>
            </a:prstGeom>
            <a:noFill/>
            <a:ln w="33338">
              <a:solidFill>
                <a:schemeClr val="tx1"/>
              </a:solidFill>
              <a:round/>
              <a:headEnd/>
              <a:tailEnd/>
            </a:ln>
          </p:spPr>
          <p:txBody>
            <a:bodyPr/>
            <a:lstStyle/>
            <a:p>
              <a:endParaRPr lang="fr-BE"/>
            </a:p>
          </p:txBody>
        </p:sp>
        <p:sp>
          <p:nvSpPr>
            <p:cNvPr id="35020" name="Line 202"/>
            <p:cNvSpPr>
              <a:spLocks noChangeShapeType="1"/>
            </p:cNvSpPr>
            <p:nvPr/>
          </p:nvSpPr>
          <p:spPr bwMode="auto">
            <a:xfrm>
              <a:off x="3592" y="1653"/>
              <a:ext cx="1" cy="1"/>
            </a:xfrm>
            <a:prstGeom prst="line">
              <a:avLst/>
            </a:prstGeom>
            <a:noFill/>
            <a:ln w="33338">
              <a:solidFill>
                <a:schemeClr val="tx1"/>
              </a:solidFill>
              <a:round/>
              <a:headEnd/>
              <a:tailEnd/>
            </a:ln>
          </p:spPr>
          <p:txBody>
            <a:bodyPr/>
            <a:lstStyle/>
            <a:p>
              <a:endParaRPr lang="fr-BE"/>
            </a:p>
          </p:txBody>
        </p:sp>
        <p:sp>
          <p:nvSpPr>
            <p:cNvPr id="35021" name="Line 203"/>
            <p:cNvSpPr>
              <a:spLocks noChangeShapeType="1"/>
            </p:cNvSpPr>
            <p:nvPr/>
          </p:nvSpPr>
          <p:spPr bwMode="auto">
            <a:xfrm>
              <a:off x="3592" y="1653"/>
              <a:ext cx="6" cy="1"/>
            </a:xfrm>
            <a:prstGeom prst="line">
              <a:avLst/>
            </a:prstGeom>
            <a:noFill/>
            <a:ln w="33338">
              <a:solidFill>
                <a:schemeClr val="tx1"/>
              </a:solidFill>
              <a:round/>
              <a:headEnd/>
              <a:tailEnd/>
            </a:ln>
          </p:spPr>
          <p:txBody>
            <a:bodyPr/>
            <a:lstStyle/>
            <a:p>
              <a:endParaRPr lang="fr-BE"/>
            </a:p>
          </p:txBody>
        </p:sp>
        <p:sp>
          <p:nvSpPr>
            <p:cNvPr id="35022" name="Line 204"/>
            <p:cNvSpPr>
              <a:spLocks noChangeShapeType="1"/>
            </p:cNvSpPr>
            <p:nvPr/>
          </p:nvSpPr>
          <p:spPr bwMode="auto">
            <a:xfrm flipV="1">
              <a:off x="3598" y="1607"/>
              <a:ext cx="1" cy="46"/>
            </a:xfrm>
            <a:prstGeom prst="line">
              <a:avLst/>
            </a:prstGeom>
            <a:noFill/>
            <a:ln w="33338">
              <a:solidFill>
                <a:schemeClr val="tx1"/>
              </a:solidFill>
              <a:round/>
              <a:headEnd/>
              <a:tailEnd/>
            </a:ln>
          </p:spPr>
          <p:txBody>
            <a:bodyPr/>
            <a:lstStyle/>
            <a:p>
              <a:endParaRPr lang="fr-BE"/>
            </a:p>
          </p:txBody>
        </p:sp>
        <p:sp>
          <p:nvSpPr>
            <p:cNvPr id="35023" name="Line 205"/>
            <p:cNvSpPr>
              <a:spLocks noChangeShapeType="1"/>
            </p:cNvSpPr>
            <p:nvPr/>
          </p:nvSpPr>
          <p:spPr bwMode="auto">
            <a:xfrm>
              <a:off x="3598" y="1607"/>
              <a:ext cx="6" cy="1"/>
            </a:xfrm>
            <a:prstGeom prst="line">
              <a:avLst/>
            </a:prstGeom>
            <a:noFill/>
            <a:ln w="33338">
              <a:solidFill>
                <a:schemeClr val="tx1"/>
              </a:solidFill>
              <a:round/>
              <a:headEnd/>
              <a:tailEnd/>
            </a:ln>
          </p:spPr>
          <p:txBody>
            <a:bodyPr/>
            <a:lstStyle/>
            <a:p>
              <a:endParaRPr lang="fr-BE"/>
            </a:p>
          </p:txBody>
        </p:sp>
        <p:sp>
          <p:nvSpPr>
            <p:cNvPr id="35024" name="Line 206"/>
            <p:cNvSpPr>
              <a:spLocks noChangeShapeType="1"/>
            </p:cNvSpPr>
            <p:nvPr/>
          </p:nvSpPr>
          <p:spPr bwMode="auto">
            <a:xfrm>
              <a:off x="3604" y="1607"/>
              <a:ext cx="1" cy="1"/>
            </a:xfrm>
            <a:prstGeom prst="line">
              <a:avLst/>
            </a:prstGeom>
            <a:noFill/>
            <a:ln w="33338">
              <a:solidFill>
                <a:schemeClr val="tx1"/>
              </a:solidFill>
              <a:round/>
              <a:headEnd/>
              <a:tailEnd/>
            </a:ln>
          </p:spPr>
          <p:txBody>
            <a:bodyPr/>
            <a:lstStyle/>
            <a:p>
              <a:endParaRPr lang="fr-BE"/>
            </a:p>
          </p:txBody>
        </p:sp>
        <p:sp>
          <p:nvSpPr>
            <p:cNvPr id="35025" name="Line 207"/>
            <p:cNvSpPr>
              <a:spLocks noChangeShapeType="1"/>
            </p:cNvSpPr>
            <p:nvPr/>
          </p:nvSpPr>
          <p:spPr bwMode="auto">
            <a:xfrm>
              <a:off x="3604" y="1607"/>
              <a:ext cx="6" cy="1"/>
            </a:xfrm>
            <a:prstGeom prst="line">
              <a:avLst/>
            </a:prstGeom>
            <a:noFill/>
            <a:ln w="33338">
              <a:solidFill>
                <a:schemeClr val="tx1"/>
              </a:solidFill>
              <a:round/>
              <a:headEnd/>
              <a:tailEnd/>
            </a:ln>
          </p:spPr>
          <p:txBody>
            <a:bodyPr/>
            <a:lstStyle/>
            <a:p>
              <a:endParaRPr lang="fr-BE"/>
            </a:p>
          </p:txBody>
        </p:sp>
        <p:sp>
          <p:nvSpPr>
            <p:cNvPr id="35026" name="Line 208"/>
            <p:cNvSpPr>
              <a:spLocks noChangeShapeType="1"/>
            </p:cNvSpPr>
            <p:nvPr/>
          </p:nvSpPr>
          <p:spPr bwMode="auto">
            <a:xfrm flipV="1">
              <a:off x="3610" y="1560"/>
              <a:ext cx="1" cy="47"/>
            </a:xfrm>
            <a:prstGeom prst="line">
              <a:avLst/>
            </a:prstGeom>
            <a:noFill/>
            <a:ln w="33338">
              <a:solidFill>
                <a:schemeClr val="tx1"/>
              </a:solidFill>
              <a:round/>
              <a:headEnd/>
              <a:tailEnd/>
            </a:ln>
          </p:spPr>
          <p:txBody>
            <a:bodyPr/>
            <a:lstStyle/>
            <a:p>
              <a:endParaRPr lang="fr-BE"/>
            </a:p>
          </p:txBody>
        </p:sp>
        <p:sp>
          <p:nvSpPr>
            <p:cNvPr id="35027" name="Line 209"/>
            <p:cNvSpPr>
              <a:spLocks noChangeShapeType="1"/>
            </p:cNvSpPr>
            <p:nvPr/>
          </p:nvSpPr>
          <p:spPr bwMode="auto">
            <a:xfrm>
              <a:off x="3610" y="1560"/>
              <a:ext cx="3" cy="1"/>
            </a:xfrm>
            <a:prstGeom prst="line">
              <a:avLst/>
            </a:prstGeom>
            <a:noFill/>
            <a:ln w="33338">
              <a:solidFill>
                <a:schemeClr val="tx1"/>
              </a:solidFill>
              <a:round/>
              <a:headEnd/>
              <a:tailEnd/>
            </a:ln>
          </p:spPr>
          <p:txBody>
            <a:bodyPr/>
            <a:lstStyle/>
            <a:p>
              <a:endParaRPr lang="fr-BE"/>
            </a:p>
          </p:txBody>
        </p:sp>
        <p:sp>
          <p:nvSpPr>
            <p:cNvPr id="35028" name="Line 210"/>
            <p:cNvSpPr>
              <a:spLocks noChangeShapeType="1"/>
            </p:cNvSpPr>
            <p:nvPr/>
          </p:nvSpPr>
          <p:spPr bwMode="auto">
            <a:xfrm>
              <a:off x="3613" y="1560"/>
              <a:ext cx="1" cy="1"/>
            </a:xfrm>
            <a:prstGeom prst="line">
              <a:avLst/>
            </a:prstGeom>
            <a:noFill/>
            <a:ln w="33338">
              <a:solidFill>
                <a:schemeClr val="tx1"/>
              </a:solidFill>
              <a:round/>
              <a:headEnd/>
              <a:tailEnd/>
            </a:ln>
          </p:spPr>
          <p:txBody>
            <a:bodyPr/>
            <a:lstStyle/>
            <a:p>
              <a:endParaRPr lang="fr-BE"/>
            </a:p>
          </p:txBody>
        </p:sp>
        <p:sp>
          <p:nvSpPr>
            <p:cNvPr id="35029" name="Line 211"/>
            <p:cNvSpPr>
              <a:spLocks noChangeShapeType="1"/>
            </p:cNvSpPr>
            <p:nvPr/>
          </p:nvSpPr>
          <p:spPr bwMode="auto">
            <a:xfrm>
              <a:off x="3613" y="1560"/>
              <a:ext cx="82" cy="1"/>
            </a:xfrm>
            <a:prstGeom prst="line">
              <a:avLst/>
            </a:prstGeom>
            <a:noFill/>
            <a:ln w="33338">
              <a:solidFill>
                <a:schemeClr val="tx1"/>
              </a:solidFill>
              <a:round/>
              <a:headEnd/>
              <a:tailEnd/>
            </a:ln>
          </p:spPr>
          <p:txBody>
            <a:bodyPr/>
            <a:lstStyle/>
            <a:p>
              <a:endParaRPr lang="fr-BE"/>
            </a:p>
          </p:txBody>
        </p:sp>
        <p:sp>
          <p:nvSpPr>
            <p:cNvPr id="35030" name="Line 212"/>
            <p:cNvSpPr>
              <a:spLocks noChangeShapeType="1"/>
            </p:cNvSpPr>
            <p:nvPr/>
          </p:nvSpPr>
          <p:spPr bwMode="auto">
            <a:xfrm flipV="1">
              <a:off x="3695" y="1513"/>
              <a:ext cx="1" cy="47"/>
            </a:xfrm>
            <a:prstGeom prst="line">
              <a:avLst/>
            </a:prstGeom>
            <a:noFill/>
            <a:ln w="33338">
              <a:solidFill>
                <a:schemeClr val="tx1"/>
              </a:solidFill>
              <a:round/>
              <a:headEnd/>
              <a:tailEnd/>
            </a:ln>
          </p:spPr>
          <p:txBody>
            <a:bodyPr/>
            <a:lstStyle/>
            <a:p>
              <a:endParaRPr lang="fr-BE"/>
            </a:p>
          </p:txBody>
        </p:sp>
        <p:sp>
          <p:nvSpPr>
            <p:cNvPr id="35031" name="Line 213"/>
            <p:cNvSpPr>
              <a:spLocks noChangeShapeType="1"/>
            </p:cNvSpPr>
            <p:nvPr/>
          </p:nvSpPr>
          <p:spPr bwMode="auto">
            <a:xfrm>
              <a:off x="3695" y="1513"/>
              <a:ext cx="11" cy="1"/>
            </a:xfrm>
            <a:prstGeom prst="line">
              <a:avLst/>
            </a:prstGeom>
            <a:noFill/>
            <a:ln w="33338">
              <a:solidFill>
                <a:schemeClr val="tx1"/>
              </a:solidFill>
              <a:round/>
              <a:headEnd/>
              <a:tailEnd/>
            </a:ln>
          </p:spPr>
          <p:txBody>
            <a:bodyPr/>
            <a:lstStyle/>
            <a:p>
              <a:endParaRPr lang="fr-BE"/>
            </a:p>
          </p:txBody>
        </p:sp>
        <p:sp>
          <p:nvSpPr>
            <p:cNvPr id="35032" name="Line 214"/>
            <p:cNvSpPr>
              <a:spLocks noChangeShapeType="1"/>
            </p:cNvSpPr>
            <p:nvPr/>
          </p:nvSpPr>
          <p:spPr bwMode="auto">
            <a:xfrm>
              <a:off x="3706" y="1513"/>
              <a:ext cx="1" cy="1"/>
            </a:xfrm>
            <a:prstGeom prst="line">
              <a:avLst/>
            </a:prstGeom>
            <a:noFill/>
            <a:ln w="33338">
              <a:solidFill>
                <a:schemeClr val="tx1"/>
              </a:solidFill>
              <a:round/>
              <a:headEnd/>
              <a:tailEnd/>
            </a:ln>
          </p:spPr>
          <p:txBody>
            <a:bodyPr/>
            <a:lstStyle/>
            <a:p>
              <a:endParaRPr lang="fr-BE"/>
            </a:p>
          </p:txBody>
        </p:sp>
        <p:sp>
          <p:nvSpPr>
            <p:cNvPr id="35033" name="Line 215"/>
            <p:cNvSpPr>
              <a:spLocks noChangeShapeType="1"/>
            </p:cNvSpPr>
            <p:nvPr/>
          </p:nvSpPr>
          <p:spPr bwMode="auto">
            <a:xfrm>
              <a:off x="3706" y="1513"/>
              <a:ext cx="291" cy="1"/>
            </a:xfrm>
            <a:prstGeom prst="line">
              <a:avLst/>
            </a:prstGeom>
            <a:noFill/>
            <a:ln w="33338">
              <a:solidFill>
                <a:schemeClr val="tx1"/>
              </a:solidFill>
              <a:round/>
              <a:headEnd/>
              <a:tailEnd/>
            </a:ln>
          </p:spPr>
          <p:txBody>
            <a:bodyPr/>
            <a:lstStyle/>
            <a:p>
              <a:endParaRPr lang="fr-BE"/>
            </a:p>
          </p:txBody>
        </p:sp>
        <p:sp>
          <p:nvSpPr>
            <p:cNvPr id="35034" name="Line 216"/>
            <p:cNvSpPr>
              <a:spLocks noChangeShapeType="1"/>
            </p:cNvSpPr>
            <p:nvPr/>
          </p:nvSpPr>
          <p:spPr bwMode="auto">
            <a:xfrm flipV="1">
              <a:off x="3997" y="1464"/>
              <a:ext cx="1" cy="49"/>
            </a:xfrm>
            <a:prstGeom prst="line">
              <a:avLst/>
            </a:prstGeom>
            <a:noFill/>
            <a:ln w="33338">
              <a:solidFill>
                <a:schemeClr val="tx1"/>
              </a:solidFill>
              <a:round/>
              <a:headEnd/>
              <a:tailEnd/>
            </a:ln>
          </p:spPr>
          <p:txBody>
            <a:bodyPr/>
            <a:lstStyle/>
            <a:p>
              <a:endParaRPr lang="fr-BE"/>
            </a:p>
          </p:txBody>
        </p:sp>
        <p:sp>
          <p:nvSpPr>
            <p:cNvPr id="35035" name="Line 217"/>
            <p:cNvSpPr>
              <a:spLocks noChangeShapeType="1"/>
            </p:cNvSpPr>
            <p:nvPr/>
          </p:nvSpPr>
          <p:spPr bwMode="auto">
            <a:xfrm>
              <a:off x="3997" y="1464"/>
              <a:ext cx="1" cy="1"/>
            </a:xfrm>
            <a:prstGeom prst="line">
              <a:avLst/>
            </a:prstGeom>
            <a:noFill/>
            <a:ln w="33338">
              <a:solidFill>
                <a:schemeClr val="tx1"/>
              </a:solidFill>
              <a:round/>
              <a:headEnd/>
              <a:tailEnd/>
            </a:ln>
          </p:spPr>
          <p:txBody>
            <a:bodyPr/>
            <a:lstStyle/>
            <a:p>
              <a:endParaRPr lang="fr-BE"/>
            </a:p>
          </p:txBody>
        </p:sp>
        <p:sp>
          <p:nvSpPr>
            <p:cNvPr id="35036" name="Line 218"/>
            <p:cNvSpPr>
              <a:spLocks noChangeShapeType="1"/>
            </p:cNvSpPr>
            <p:nvPr/>
          </p:nvSpPr>
          <p:spPr bwMode="auto">
            <a:xfrm>
              <a:off x="3998" y="1464"/>
              <a:ext cx="1" cy="1"/>
            </a:xfrm>
            <a:prstGeom prst="line">
              <a:avLst/>
            </a:prstGeom>
            <a:noFill/>
            <a:ln w="33338">
              <a:solidFill>
                <a:schemeClr val="tx1"/>
              </a:solidFill>
              <a:round/>
              <a:headEnd/>
              <a:tailEnd/>
            </a:ln>
          </p:spPr>
          <p:txBody>
            <a:bodyPr/>
            <a:lstStyle/>
            <a:p>
              <a:endParaRPr lang="fr-BE"/>
            </a:p>
          </p:txBody>
        </p:sp>
        <p:sp>
          <p:nvSpPr>
            <p:cNvPr id="35037" name="Line 219"/>
            <p:cNvSpPr>
              <a:spLocks noChangeShapeType="1"/>
            </p:cNvSpPr>
            <p:nvPr/>
          </p:nvSpPr>
          <p:spPr bwMode="auto">
            <a:xfrm>
              <a:off x="3998" y="1464"/>
              <a:ext cx="202" cy="1"/>
            </a:xfrm>
            <a:prstGeom prst="line">
              <a:avLst/>
            </a:prstGeom>
            <a:noFill/>
            <a:ln w="33338">
              <a:solidFill>
                <a:schemeClr val="tx1"/>
              </a:solidFill>
              <a:round/>
              <a:headEnd/>
              <a:tailEnd/>
            </a:ln>
          </p:spPr>
          <p:txBody>
            <a:bodyPr/>
            <a:lstStyle/>
            <a:p>
              <a:endParaRPr lang="fr-BE"/>
            </a:p>
          </p:txBody>
        </p:sp>
        <p:sp>
          <p:nvSpPr>
            <p:cNvPr id="35038" name="Line 220"/>
            <p:cNvSpPr>
              <a:spLocks noChangeShapeType="1"/>
            </p:cNvSpPr>
            <p:nvPr/>
          </p:nvSpPr>
          <p:spPr bwMode="auto">
            <a:xfrm flipV="1">
              <a:off x="4200" y="1414"/>
              <a:ext cx="1" cy="50"/>
            </a:xfrm>
            <a:prstGeom prst="line">
              <a:avLst/>
            </a:prstGeom>
            <a:noFill/>
            <a:ln w="33338">
              <a:solidFill>
                <a:schemeClr val="tx1"/>
              </a:solidFill>
              <a:round/>
              <a:headEnd/>
              <a:tailEnd/>
            </a:ln>
          </p:spPr>
          <p:txBody>
            <a:bodyPr/>
            <a:lstStyle/>
            <a:p>
              <a:endParaRPr lang="fr-BE"/>
            </a:p>
          </p:txBody>
        </p:sp>
        <p:sp>
          <p:nvSpPr>
            <p:cNvPr id="35039" name="Line 221"/>
            <p:cNvSpPr>
              <a:spLocks noChangeShapeType="1"/>
            </p:cNvSpPr>
            <p:nvPr/>
          </p:nvSpPr>
          <p:spPr bwMode="auto">
            <a:xfrm>
              <a:off x="4200" y="1414"/>
              <a:ext cx="7" cy="1"/>
            </a:xfrm>
            <a:prstGeom prst="line">
              <a:avLst/>
            </a:prstGeom>
            <a:noFill/>
            <a:ln w="33338">
              <a:solidFill>
                <a:schemeClr val="tx1"/>
              </a:solidFill>
              <a:round/>
              <a:headEnd/>
              <a:tailEnd/>
            </a:ln>
          </p:spPr>
          <p:txBody>
            <a:bodyPr/>
            <a:lstStyle/>
            <a:p>
              <a:endParaRPr lang="fr-BE"/>
            </a:p>
          </p:txBody>
        </p:sp>
        <p:sp>
          <p:nvSpPr>
            <p:cNvPr id="35040" name="Line 222"/>
            <p:cNvSpPr>
              <a:spLocks noChangeShapeType="1"/>
            </p:cNvSpPr>
            <p:nvPr/>
          </p:nvSpPr>
          <p:spPr bwMode="auto">
            <a:xfrm>
              <a:off x="4207" y="1414"/>
              <a:ext cx="1" cy="1"/>
            </a:xfrm>
            <a:prstGeom prst="line">
              <a:avLst/>
            </a:prstGeom>
            <a:noFill/>
            <a:ln w="33338">
              <a:solidFill>
                <a:schemeClr val="tx1"/>
              </a:solidFill>
              <a:round/>
              <a:headEnd/>
              <a:tailEnd/>
            </a:ln>
          </p:spPr>
          <p:txBody>
            <a:bodyPr/>
            <a:lstStyle/>
            <a:p>
              <a:endParaRPr lang="fr-BE"/>
            </a:p>
          </p:txBody>
        </p:sp>
        <p:sp>
          <p:nvSpPr>
            <p:cNvPr id="35041" name="Line 223"/>
            <p:cNvSpPr>
              <a:spLocks noChangeShapeType="1"/>
            </p:cNvSpPr>
            <p:nvPr/>
          </p:nvSpPr>
          <p:spPr bwMode="auto">
            <a:xfrm>
              <a:off x="4207" y="1414"/>
              <a:ext cx="76" cy="1"/>
            </a:xfrm>
            <a:prstGeom prst="line">
              <a:avLst/>
            </a:prstGeom>
            <a:noFill/>
            <a:ln w="33338">
              <a:solidFill>
                <a:schemeClr val="tx1"/>
              </a:solidFill>
              <a:round/>
              <a:headEnd/>
              <a:tailEnd/>
            </a:ln>
          </p:spPr>
          <p:txBody>
            <a:bodyPr/>
            <a:lstStyle/>
            <a:p>
              <a:endParaRPr lang="fr-BE"/>
            </a:p>
          </p:txBody>
        </p:sp>
        <p:sp>
          <p:nvSpPr>
            <p:cNvPr id="35042" name="Line 224"/>
            <p:cNvSpPr>
              <a:spLocks noChangeShapeType="1"/>
            </p:cNvSpPr>
            <p:nvPr/>
          </p:nvSpPr>
          <p:spPr bwMode="auto">
            <a:xfrm flipV="1">
              <a:off x="4283" y="1275"/>
              <a:ext cx="1" cy="139"/>
            </a:xfrm>
            <a:prstGeom prst="line">
              <a:avLst/>
            </a:prstGeom>
            <a:noFill/>
            <a:ln w="33338">
              <a:solidFill>
                <a:schemeClr val="tx1"/>
              </a:solidFill>
              <a:round/>
              <a:headEnd/>
              <a:tailEnd/>
            </a:ln>
          </p:spPr>
          <p:txBody>
            <a:bodyPr/>
            <a:lstStyle/>
            <a:p>
              <a:endParaRPr lang="fr-BE"/>
            </a:p>
          </p:txBody>
        </p:sp>
        <p:sp>
          <p:nvSpPr>
            <p:cNvPr id="35043" name="Line 225"/>
            <p:cNvSpPr>
              <a:spLocks noChangeShapeType="1"/>
            </p:cNvSpPr>
            <p:nvPr/>
          </p:nvSpPr>
          <p:spPr bwMode="auto">
            <a:xfrm>
              <a:off x="4283" y="1275"/>
              <a:ext cx="1" cy="1"/>
            </a:xfrm>
            <a:prstGeom prst="line">
              <a:avLst/>
            </a:prstGeom>
            <a:noFill/>
            <a:ln w="33338">
              <a:solidFill>
                <a:schemeClr val="tx1"/>
              </a:solidFill>
              <a:round/>
              <a:headEnd/>
              <a:tailEnd/>
            </a:ln>
          </p:spPr>
          <p:txBody>
            <a:bodyPr/>
            <a:lstStyle/>
            <a:p>
              <a:endParaRPr lang="fr-BE"/>
            </a:p>
          </p:txBody>
        </p:sp>
        <p:sp>
          <p:nvSpPr>
            <p:cNvPr id="35044" name="Line 226"/>
            <p:cNvSpPr>
              <a:spLocks noChangeShapeType="1"/>
            </p:cNvSpPr>
            <p:nvPr/>
          </p:nvSpPr>
          <p:spPr bwMode="auto">
            <a:xfrm>
              <a:off x="4284" y="1275"/>
              <a:ext cx="1" cy="1"/>
            </a:xfrm>
            <a:prstGeom prst="line">
              <a:avLst/>
            </a:prstGeom>
            <a:noFill/>
            <a:ln w="33338">
              <a:solidFill>
                <a:schemeClr val="tx1"/>
              </a:solidFill>
              <a:round/>
              <a:headEnd/>
              <a:tailEnd/>
            </a:ln>
          </p:spPr>
          <p:txBody>
            <a:bodyPr/>
            <a:lstStyle/>
            <a:p>
              <a:endParaRPr lang="fr-BE"/>
            </a:p>
          </p:txBody>
        </p:sp>
        <p:sp>
          <p:nvSpPr>
            <p:cNvPr id="35045" name="Line 227"/>
            <p:cNvSpPr>
              <a:spLocks noChangeShapeType="1"/>
            </p:cNvSpPr>
            <p:nvPr/>
          </p:nvSpPr>
          <p:spPr bwMode="auto">
            <a:xfrm>
              <a:off x="4284" y="1275"/>
              <a:ext cx="5" cy="1"/>
            </a:xfrm>
            <a:prstGeom prst="line">
              <a:avLst/>
            </a:prstGeom>
            <a:noFill/>
            <a:ln w="33338">
              <a:solidFill>
                <a:schemeClr val="tx1"/>
              </a:solidFill>
              <a:round/>
              <a:headEnd/>
              <a:tailEnd/>
            </a:ln>
          </p:spPr>
          <p:txBody>
            <a:bodyPr/>
            <a:lstStyle/>
            <a:p>
              <a:endParaRPr lang="fr-BE"/>
            </a:p>
          </p:txBody>
        </p:sp>
        <p:sp>
          <p:nvSpPr>
            <p:cNvPr id="35046" name="Line 228"/>
            <p:cNvSpPr>
              <a:spLocks noChangeShapeType="1"/>
            </p:cNvSpPr>
            <p:nvPr/>
          </p:nvSpPr>
          <p:spPr bwMode="auto">
            <a:xfrm>
              <a:off x="1349" y="3124"/>
              <a:ext cx="31" cy="1"/>
            </a:xfrm>
            <a:prstGeom prst="line">
              <a:avLst/>
            </a:prstGeom>
            <a:noFill/>
            <a:ln w="33338">
              <a:solidFill>
                <a:srgbClr val="FFFF00"/>
              </a:solidFill>
              <a:round/>
              <a:headEnd/>
              <a:tailEnd/>
            </a:ln>
          </p:spPr>
          <p:txBody>
            <a:bodyPr/>
            <a:lstStyle/>
            <a:p>
              <a:endParaRPr lang="fr-BE"/>
            </a:p>
          </p:txBody>
        </p:sp>
        <p:sp>
          <p:nvSpPr>
            <p:cNvPr id="35047" name="Line 229"/>
            <p:cNvSpPr>
              <a:spLocks noChangeShapeType="1"/>
            </p:cNvSpPr>
            <p:nvPr/>
          </p:nvSpPr>
          <p:spPr bwMode="auto">
            <a:xfrm flipV="1">
              <a:off x="1380" y="3112"/>
              <a:ext cx="1" cy="12"/>
            </a:xfrm>
            <a:prstGeom prst="line">
              <a:avLst/>
            </a:prstGeom>
            <a:noFill/>
            <a:ln w="33338">
              <a:solidFill>
                <a:srgbClr val="FFFF00"/>
              </a:solidFill>
              <a:round/>
              <a:headEnd/>
              <a:tailEnd/>
            </a:ln>
          </p:spPr>
          <p:txBody>
            <a:bodyPr/>
            <a:lstStyle/>
            <a:p>
              <a:endParaRPr lang="fr-BE"/>
            </a:p>
          </p:txBody>
        </p:sp>
        <p:sp>
          <p:nvSpPr>
            <p:cNvPr id="35048" name="Line 230"/>
            <p:cNvSpPr>
              <a:spLocks noChangeShapeType="1"/>
            </p:cNvSpPr>
            <p:nvPr/>
          </p:nvSpPr>
          <p:spPr bwMode="auto">
            <a:xfrm>
              <a:off x="1380" y="3112"/>
              <a:ext cx="3" cy="1"/>
            </a:xfrm>
            <a:prstGeom prst="line">
              <a:avLst/>
            </a:prstGeom>
            <a:noFill/>
            <a:ln w="33338">
              <a:solidFill>
                <a:srgbClr val="FFFF00"/>
              </a:solidFill>
              <a:round/>
              <a:headEnd/>
              <a:tailEnd/>
            </a:ln>
          </p:spPr>
          <p:txBody>
            <a:bodyPr/>
            <a:lstStyle/>
            <a:p>
              <a:endParaRPr lang="fr-BE"/>
            </a:p>
          </p:txBody>
        </p:sp>
        <p:sp>
          <p:nvSpPr>
            <p:cNvPr id="35049" name="Line 231"/>
            <p:cNvSpPr>
              <a:spLocks noChangeShapeType="1"/>
            </p:cNvSpPr>
            <p:nvPr/>
          </p:nvSpPr>
          <p:spPr bwMode="auto">
            <a:xfrm>
              <a:off x="1383" y="3112"/>
              <a:ext cx="20" cy="1"/>
            </a:xfrm>
            <a:prstGeom prst="line">
              <a:avLst/>
            </a:prstGeom>
            <a:noFill/>
            <a:ln w="33338">
              <a:solidFill>
                <a:srgbClr val="FFFF00"/>
              </a:solidFill>
              <a:round/>
              <a:headEnd/>
              <a:tailEnd/>
            </a:ln>
          </p:spPr>
          <p:txBody>
            <a:bodyPr/>
            <a:lstStyle/>
            <a:p>
              <a:endParaRPr lang="fr-BE"/>
            </a:p>
          </p:txBody>
        </p:sp>
        <p:sp>
          <p:nvSpPr>
            <p:cNvPr id="35050" name="Line 232"/>
            <p:cNvSpPr>
              <a:spLocks noChangeShapeType="1"/>
            </p:cNvSpPr>
            <p:nvPr/>
          </p:nvSpPr>
          <p:spPr bwMode="auto">
            <a:xfrm flipV="1">
              <a:off x="1403" y="3101"/>
              <a:ext cx="1" cy="11"/>
            </a:xfrm>
            <a:prstGeom prst="line">
              <a:avLst/>
            </a:prstGeom>
            <a:noFill/>
            <a:ln w="33338">
              <a:solidFill>
                <a:srgbClr val="FFFF00"/>
              </a:solidFill>
              <a:round/>
              <a:headEnd/>
              <a:tailEnd/>
            </a:ln>
          </p:spPr>
          <p:txBody>
            <a:bodyPr/>
            <a:lstStyle/>
            <a:p>
              <a:endParaRPr lang="fr-BE"/>
            </a:p>
          </p:txBody>
        </p:sp>
        <p:sp>
          <p:nvSpPr>
            <p:cNvPr id="35051" name="Line 233"/>
            <p:cNvSpPr>
              <a:spLocks noChangeShapeType="1"/>
            </p:cNvSpPr>
            <p:nvPr/>
          </p:nvSpPr>
          <p:spPr bwMode="auto">
            <a:xfrm>
              <a:off x="1403" y="3101"/>
              <a:ext cx="1" cy="1"/>
            </a:xfrm>
            <a:prstGeom prst="line">
              <a:avLst/>
            </a:prstGeom>
            <a:noFill/>
            <a:ln w="33338">
              <a:solidFill>
                <a:srgbClr val="FFFF00"/>
              </a:solidFill>
              <a:round/>
              <a:headEnd/>
              <a:tailEnd/>
            </a:ln>
          </p:spPr>
          <p:txBody>
            <a:bodyPr/>
            <a:lstStyle/>
            <a:p>
              <a:endParaRPr lang="fr-BE"/>
            </a:p>
          </p:txBody>
        </p:sp>
        <p:sp>
          <p:nvSpPr>
            <p:cNvPr id="35052" name="Line 234"/>
            <p:cNvSpPr>
              <a:spLocks noChangeShapeType="1"/>
            </p:cNvSpPr>
            <p:nvPr/>
          </p:nvSpPr>
          <p:spPr bwMode="auto">
            <a:xfrm>
              <a:off x="1404" y="3101"/>
              <a:ext cx="60" cy="1"/>
            </a:xfrm>
            <a:prstGeom prst="line">
              <a:avLst/>
            </a:prstGeom>
            <a:noFill/>
            <a:ln w="33338">
              <a:solidFill>
                <a:srgbClr val="FFFF00"/>
              </a:solidFill>
              <a:round/>
              <a:headEnd/>
              <a:tailEnd/>
            </a:ln>
          </p:spPr>
          <p:txBody>
            <a:bodyPr/>
            <a:lstStyle/>
            <a:p>
              <a:endParaRPr lang="fr-BE"/>
            </a:p>
          </p:txBody>
        </p:sp>
        <p:sp>
          <p:nvSpPr>
            <p:cNvPr id="35053" name="Line 235"/>
            <p:cNvSpPr>
              <a:spLocks noChangeShapeType="1"/>
            </p:cNvSpPr>
            <p:nvPr/>
          </p:nvSpPr>
          <p:spPr bwMode="auto">
            <a:xfrm flipV="1">
              <a:off x="1471" y="3089"/>
              <a:ext cx="1" cy="12"/>
            </a:xfrm>
            <a:prstGeom prst="line">
              <a:avLst/>
            </a:prstGeom>
            <a:noFill/>
            <a:ln w="33338">
              <a:solidFill>
                <a:srgbClr val="FFFF00"/>
              </a:solidFill>
              <a:round/>
              <a:headEnd/>
              <a:tailEnd/>
            </a:ln>
          </p:spPr>
          <p:txBody>
            <a:bodyPr/>
            <a:lstStyle/>
            <a:p>
              <a:endParaRPr lang="fr-BE"/>
            </a:p>
          </p:txBody>
        </p:sp>
        <p:sp>
          <p:nvSpPr>
            <p:cNvPr id="35054" name="Line 236"/>
            <p:cNvSpPr>
              <a:spLocks noChangeShapeType="1"/>
            </p:cNvSpPr>
            <p:nvPr/>
          </p:nvSpPr>
          <p:spPr bwMode="auto">
            <a:xfrm>
              <a:off x="1471" y="3089"/>
              <a:ext cx="2" cy="1"/>
            </a:xfrm>
            <a:prstGeom prst="line">
              <a:avLst/>
            </a:prstGeom>
            <a:noFill/>
            <a:ln w="33338">
              <a:solidFill>
                <a:srgbClr val="FFFF00"/>
              </a:solidFill>
              <a:round/>
              <a:headEnd/>
              <a:tailEnd/>
            </a:ln>
          </p:spPr>
          <p:txBody>
            <a:bodyPr/>
            <a:lstStyle/>
            <a:p>
              <a:endParaRPr lang="fr-BE"/>
            </a:p>
          </p:txBody>
        </p:sp>
        <p:sp>
          <p:nvSpPr>
            <p:cNvPr id="35055" name="Line 237"/>
            <p:cNvSpPr>
              <a:spLocks noChangeShapeType="1"/>
            </p:cNvSpPr>
            <p:nvPr/>
          </p:nvSpPr>
          <p:spPr bwMode="auto">
            <a:xfrm>
              <a:off x="1473" y="3089"/>
              <a:ext cx="59" cy="1"/>
            </a:xfrm>
            <a:prstGeom prst="line">
              <a:avLst/>
            </a:prstGeom>
            <a:noFill/>
            <a:ln w="33338">
              <a:solidFill>
                <a:srgbClr val="FFFF00"/>
              </a:solidFill>
              <a:round/>
              <a:headEnd/>
              <a:tailEnd/>
            </a:ln>
          </p:spPr>
          <p:txBody>
            <a:bodyPr/>
            <a:lstStyle/>
            <a:p>
              <a:endParaRPr lang="fr-BE"/>
            </a:p>
          </p:txBody>
        </p:sp>
        <p:sp>
          <p:nvSpPr>
            <p:cNvPr id="35056" name="Line 238"/>
            <p:cNvSpPr>
              <a:spLocks noChangeShapeType="1"/>
            </p:cNvSpPr>
            <p:nvPr/>
          </p:nvSpPr>
          <p:spPr bwMode="auto">
            <a:xfrm>
              <a:off x="1574" y="3089"/>
              <a:ext cx="59" cy="1"/>
            </a:xfrm>
            <a:prstGeom prst="line">
              <a:avLst/>
            </a:prstGeom>
            <a:noFill/>
            <a:ln w="33338">
              <a:solidFill>
                <a:srgbClr val="FFFF00"/>
              </a:solidFill>
              <a:round/>
              <a:headEnd/>
              <a:tailEnd/>
            </a:ln>
          </p:spPr>
          <p:txBody>
            <a:bodyPr/>
            <a:lstStyle/>
            <a:p>
              <a:endParaRPr lang="fr-BE"/>
            </a:p>
          </p:txBody>
        </p:sp>
        <p:sp>
          <p:nvSpPr>
            <p:cNvPr id="35057" name="Line 239"/>
            <p:cNvSpPr>
              <a:spLocks noChangeShapeType="1"/>
            </p:cNvSpPr>
            <p:nvPr/>
          </p:nvSpPr>
          <p:spPr bwMode="auto">
            <a:xfrm>
              <a:off x="1674" y="3089"/>
              <a:ext cx="30" cy="1"/>
            </a:xfrm>
            <a:prstGeom prst="line">
              <a:avLst/>
            </a:prstGeom>
            <a:noFill/>
            <a:ln w="33338">
              <a:solidFill>
                <a:srgbClr val="FFFF00"/>
              </a:solidFill>
              <a:round/>
              <a:headEnd/>
              <a:tailEnd/>
            </a:ln>
          </p:spPr>
          <p:txBody>
            <a:bodyPr/>
            <a:lstStyle/>
            <a:p>
              <a:endParaRPr lang="fr-BE"/>
            </a:p>
          </p:txBody>
        </p:sp>
        <p:sp>
          <p:nvSpPr>
            <p:cNvPr id="35058" name="Line 240"/>
            <p:cNvSpPr>
              <a:spLocks noChangeShapeType="1"/>
            </p:cNvSpPr>
            <p:nvPr/>
          </p:nvSpPr>
          <p:spPr bwMode="auto">
            <a:xfrm flipV="1">
              <a:off x="1704" y="3077"/>
              <a:ext cx="1" cy="12"/>
            </a:xfrm>
            <a:prstGeom prst="line">
              <a:avLst/>
            </a:prstGeom>
            <a:noFill/>
            <a:ln w="33338">
              <a:solidFill>
                <a:srgbClr val="FFFF00"/>
              </a:solidFill>
              <a:round/>
              <a:headEnd/>
              <a:tailEnd/>
            </a:ln>
          </p:spPr>
          <p:txBody>
            <a:bodyPr/>
            <a:lstStyle/>
            <a:p>
              <a:endParaRPr lang="fr-BE"/>
            </a:p>
          </p:txBody>
        </p:sp>
        <p:sp>
          <p:nvSpPr>
            <p:cNvPr id="35059" name="Line 241"/>
            <p:cNvSpPr>
              <a:spLocks noChangeShapeType="1"/>
            </p:cNvSpPr>
            <p:nvPr/>
          </p:nvSpPr>
          <p:spPr bwMode="auto">
            <a:xfrm>
              <a:off x="1704" y="3077"/>
              <a:ext cx="1" cy="1"/>
            </a:xfrm>
            <a:prstGeom prst="line">
              <a:avLst/>
            </a:prstGeom>
            <a:noFill/>
            <a:ln w="33338">
              <a:solidFill>
                <a:srgbClr val="FFFF00"/>
              </a:solidFill>
              <a:round/>
              <a:headEnd/>
              <a:tailEnd/>
            </a:ln>
          </p:spPr>
          <p:txBody>
            <a:bodyPr/>
            <a:lstStyle/>
            <a:p>
              <a:endParaRPr lang="fr-BE"/>
            </a:p>
          </p:txBody>
        </p:sp>
        <p:sp>
          <p:nvSpPr>
            <p:cNvPr id="35060" name="Line 242"/>
            <p:cNvSpPr>
              <a:spLocks noChangeShapeType="1"/>
            </p:cNvSpPr>
            <p:nvPr/>
          </p:nvSpPr>
          <p:spPr bwMode="auto">
            <a:xfrm>
              <a:off x="1705" y="3077"/>
              <a:ext cx="60" cy="1"/>
            </a:xfrm>
            <a:prstGeom prst="line">
              <a:avLst/>
            </a:prstGeom>
            <a:noFill/>
            <a:ln w="33338">
              <a:solidFill>
                <a:srgbClr val="FFFF00"/>
              </a:solidFill>
              <a:round/>
              <a:headEnd/>
              <a:tailEnd/>
            </a:ln>
          </p:spPr>
          <p:txBody>
            <a:bodyPr/>
            <a:lstStyle/>
            <a:p>
              <a:endParaRPr lang="fr-BE"/>
            </a:p>
          </p:txBody>
        </p:sp>
        <p:sp>
          <p:nvSpPr>
            <p:cNvPr id="35061" name="Line 243"/>
            <p:cNvSpPr>
              <a:spLocks noChangeShapeType="1"/>
            </p:cNvSpPr>
            <p:nvPr/>
          </p:nvSpPr>
          <p:spPr bwMode="auto">
            <a:xfrm>
              <a:off x="1806" y="3077"/>
              <a:ext cx="37" cy="1"/>
            </a:xfrm>
            <a:prstGeom prst="line">
              <a:avLst/>
            </a:prstGeom>
            <a:noFill/>
            <a:ln w="33338">
              <a:solidFill>
                <a:srgbClr val="FFFF00"/>
              </a:solidFill>
              <a:round/>
              <a:headEnd/>
              <a:tailEnd/>
            </a:ln>
          </p:spPr>
          <p:txBody>
            <a:bodyPr/>
            <a:lstStyle/>
            <a:p>
              <a:endParaRPr lang="fr-BE"/>
            </a:p>
          </p:txBody>
        </p:sp>
        <p:sp>
          <p:nvSpPr>
            <p:cNvPr id="35062" name="Line 244"/>
            <p:cNvSpPr>
              <a:spLocks noChangeShapeType="1"/>
            </p:cNvSpPr>
            <p:nvPr/>
          </p:nvSpPr>
          <p:spPr bwMode="auto">
            <a:xfrm flipV="1">
              <a:off x="1843" y="3065"/>
              <a:ext cx="1" cy="12"/>
            </a:xfrm>
            <a:prstGeom prst="line">
              <a:avLst/>
            </a:prstGeom>
            <a:noFill/>
            <a:ln w="33338">
              <a:solidFill>
                <a:srgbClr val="FFFF00"/>
              </a:solidFill>
              <a:round/>
              <a:headEnd/>
              <a:tailEnd/>
            </a:ln>
          </p:spPr>
          <p:txBody>
            <a:bodyPr/>
            <a:lstStyle/>
            <a:p>
              <a:endParaRPr lang="fr-BE"/>
            </a:p>
          </p:txBody>
        </p:sp>
        <p:sp>
          <p:nvSpPr>
            <p:cNvPr id="35063" name="Line 245"/>
            <p:cNvSpPr>
              <a:spLocks noChangeShapeType="1"/>
            </p:cNvSpPr>
            <p:nvPr/>
          </p:nvSpPr>
          <p:spPr bwMode="auto">
            <a:xfrm>
              <a:off x="1843" y="3065"/>
              <a:ext cx="4" cy="1"/>
            </a:xfrm>
            <a:prstGeom prst="line">
              <a:avLst/>
            </a:prstGeom>
            <a:noFill/>
            <a:ln w="33338">
              <a:solidFill>
                <a:srgbClr val="FFFF00"/>
              </a:solidFill>
              <a:round/>
              <a:headEnd/>
              <a:tailEnd/>
            </a:ln>
          </p:spPr>
          <p:txBody>
            <a:bodyPr/>
            <a:lstStyle/>
            <a:p>
              <a:endParaRPr lang="fr-BE"/>
            </a:p>
          </p:txBody>
        </p:sp>
        <p:sp>
          <p:nvSpPr>
            <p:cNvPr id="35064" name="Line 246"/>
            <p:cNvSpPr>
              <a:spLocks noChangeShapeType="1"/>
            </p:cNvSpPr>
            <p:nvPr/>
          </p:nvSpPr>
          <p:spPr bwMode="auto">
            <a:xfrm>
              <a:off x="1847" y="3065"/>
              <a:ext cx="60" cy="1"/>
            </a:xfrm>
            <a:prstGeom prst="line">
              <a:avLst/>
            </a:prstGeom>
            <a:noFill/>
            <a:ln w="33338">
              <a:solidFill>
                <a:srgbClr val="FFFF00"/>
              </a:solidFill>
              <a:round/>
              <a:headEnd/>
              <a:tailEnd/>
            </a:ln>
          </p:spPr>
          <p:txBody>
            <a:bodyPr/>
            <a:lstStyle/>
            <a:p>
              <a:endParaRPr lang="fr-BE"/>
            </a:p>
          </p:txBody>
        </p:sp>
        <p:sp>
          <p:nvSpPr>
            <p:cNvPr id="35065" name="Line 247"/>
            <p:cNvSpPr>
              <a:spLocks noChangeShapeType="1"/>
            </p:cNvSpPr>
            <p:nvPr/>
          </p:nvSpPr>
          <p:spPr bwMode="auto">
            <a:xfrm>
              <a:off x="1948" y="3065"/>
              <a:ext cx="60" cy="1"/>
            </a:xfrm>
            <a:prstGeom prst="line">
              <a:avLst/>
            </a:prstGeom>
            <a:noFill/>
            <a:ln w="33338">
              <a:solidFill>
                <a:srgbClr val="FFFF00"/>
              </a:solidFill>
              <a:round/>
              <a:headEnd/>
              <a:tailEnd/>
            </a:ln>
          </p:spPr>
          <p:txBody>
            <a:bodyPr/>
            <a:lstStyle/>
            <a:p>
              <a:endParaRPr lang="fr-BE"/>
            </a:p>
          </p:txBody>
        </p:sp>
        <p:sp>
          <p:nvSpPr>
            <p:cNvPr id="35066" name="Line 248"/>
            <p:cNvSpPr>
              <a:spLocks noChangeShapeType="1"/>
            </p:cNvSpPr>
            <p:nvPr/>
          </p:nvSpPr>
          <p:spPr bwMode="auto">
            <a:xfrm>
              <a:off x="2049" y="3065"/>
              <a:ext cx="44" cy="1"/>
            </a:xfrm>
            <a:prstGeom prst="line">
              <a:avLst/>
            </a:prstGeom>
            <a:noFill/>
            <a:ln w="33338">
              <a:solidFill>
                <a:srgbClr val="FFFF00"/>
              </a:solidFill>
              <a:round/>
              <a:headEnd/>
              <a:tailEnd/>
            </a:ln>
          </p:spPr>
          <p:txBody>
            <a:bodyPr/>
            <a:lstStyle/>
            <a:p>
              <a:endParaRPr lang="fr-BE"/>
            </a:p>
          </p:txBody>
        </p:sp>
        <p:sp>
          <p:nvSpPr>
            <p:cNvPr id="35067" name="Line 249"/>
            <p:cNvSpPr>
              <a:spLocks noChangeShapeType="1"/>
            </p:cNvSpPr>
            <p:nvPr/>
          </p:nvSpPr>
          <p:spPr bwMode="auto">
            <a:xfrm flipV="1">
              <a:off x="2093" y="3052"/>
              <a:ext cx="1" cy="13"/>
            </a:xfrm>
            <a:prstGeom prst="line">
              <a:avLst/>
            </a:prstGeom>
            <a:noFill/>
            <a:ln w="33338">
              <a:solidFill>
                <a:srgbClr val="FFFF00"/>
              </a:solidFill>
              <a:round/>
              <a:headEnd/>
              <a:tailEnd/>
            </a:ln>
          </p:spPr>
          <p:txBody>
            <a:bodyPr/>
            <a:lstStyle/>
            <a:p>
              <a:endParaRPr lang="fr-BE"/>
            </a:p>
          </p:txBody>
        </p:sp>
        <p:sp>
          <p:nvSpPr>
            <p:cNvPr id="35068" name="Line 250"/>
            <p:cNvSpPr>
              <a:spLocks noChangeShapeType="1"/>
            </p:cNvSpPr>
            <p:nvPr/>
          </p:nvSpPr>
          <p:spPr bwMode="auto">
            <a:xfrm>
              <a:off x="2093" y="3052"/>
              <a:ext cx="1" cy="1"/>
            </a:xfrm>
            <a:prstGeom prst="line">
              <a:avLst/>
            </a:prstGeom>
            <a:noFill/>
            <a:ln w="33338">
              <a:solidFill>
                <a:srgbClr val="FFFF00"/>
              </a:solidFill>
              <a:round/>
              <a:headEnd/>
              <a:tailEnd/>
            </a:ln>
          </p:spPr>
          <p:txBody>
            <a:bodyPr/>
            <a:lstStyle/>
            <a:p>
              <a:endParaRPr lang="fr-BE"/>
            </a:p>
          </p:txBody>
        </p:sp>
        <p:sp>
          <p:nvSpPr>
            <p:cNvPr id="35069" name="Line 251"/>
            <p:cNvSpPr>
              <a:spLocks noChangeShapeType="1"/>
            </p:cNvSpPr>
            <p:nvPr/>
          </p:nvSpPr>
          <p:spPr bwMode="auto">
            <a:xfrm>
              <a:off x="2094" y="3052"/>
              <a:ext cx="1" cy="1"/>
            </a:xfrm>
            <a:prstGeom prst="line">
              <a:avLst/>
            </a:prstGeom>
            <a:noFill/>
            <a:ln w="33338">
              <a:solidFill>
                <a:srgbClr val="FFFF00"/>
              </a:solidFill>
              <a:round/>
              <a:headEnd/>
              <a:tailEnd/>
            </a:ln>
          </p:spPr>
          <p:txBody>
            <a:bodyPr/>
            <a:lstStyle/>
            <a:p>
              <a:endParaRPr lang="fr-BE"/>
            </a:p>
          </p:txBody>
        </p:sp>
        <p:sp>
          <p:nvSpPr>
            <p:cNvPr id="35070" name="Line 252"/>
            <p:cNvSpPr>
              <a:spLocks noChangeShapeType="1"/>
            </p:cNvSpPr>
            <p:nvPr/>
          </p:nvSpPr>
          <p:spPr bwMode="auto">
            <a:xfrm flipV="1">
              <a:off x="2094" y="3038"/>
              <a:ext cx="1" cy="14"/>
            </a:xfrm>
            <a:prstGeom prst="line">
              <a:avLst/>
            </a:prstGeom>
            <a:noFill/>
            <a:ln w="33338">
              <a:solidFill>
                <a:srgbClr val="FFFF00"/>
              </a:solidFill>
              <a:round/>
              <a:headEnd/>
              <a:tailEnd/>
            </a:ln>
          </p:spPr>
          <p:txBody>
            <a:bodyPr/>
            <a:lstStyle/>
            <a:p>
              <a:endParaRPr lang="fr-BE"/>
            </a:p>
          </p:txBody>
        </p:sp>
        <p:sp>
          <p:nvSpPr>
            <p:cNvPr id="35071" name="Line 253"/>
            <p:cNvSpPr>
              <a:spLocks noChangeShapeType="1"/>
            </p:cNvSpPr>
            <p:nvPr/>
          </p:nvSpPr>
          <p:spPr bwMode="auto">
            <a:xfrm>
              <a:off x="2094" y="3038"/>
              <a:ext cx="2" cy="1"/>
            </a:xfrm>
            <a:prstGeom prst="line">
              <a:avLst/>
            </a:prstGeom>
            <a:noFill/>
            <a:ln w="33338">
              <a:solidFill>
                <a:srgbClr val="FFFF00"/>
              </a:solidFill>
              <a:round/>
              <a:headEnd/>
              <a:tailEnd/>
            </a:ln>
          </p:spPr>
          <p:txBody>
            <a:bodyPr/>
            <a:lstStyle/>
            <a:p>
              <a:endParaRPr lang="fr-BE"/>
            </a:p>
          </p:txBody>
        </p:sp>
        <p:sp>
          <p:nvSpPr>
            <p:cNvPr id="35072" name="Line 254"/>
            <p:cNvSpPr>
              <a:spLocks noChangeShapeType="1"/>
            </p:cNvSpPr>
            <p:nvPr/>
          </p:nvSpPr>
          <p:spPr bwMode="auto">
            <a:xfrm>
              <a:off x="2096" y="3038"/>
              <a:ext cx="14" cy="1"/>
            </a:xfrm>
            <a:prstGeom prst="line">
              <a:avLst/>
            </a:prstGeom>
            <a:noFill/>
            <a:ln w="33338">
              <a:solidFill>
                <a:srgbClr val="FFFF00"/>
              </a:solidFill>
              <a:round/>
              <a:headEnd/>
              <a:tailEnd/>
            </a:ln>
          </p:spPr>
          <p:txBody>
            <a:bodyPr/>
            <a:lstStyle/>
            <a:p>
              <a:endParaRPr lang="fr-BE"/>
            </a:p>
          </p:txBody>
        </p:sp>
        <p:sp>
          <p:nvSpPr>
            <p:cNvPr id="35073" name="Line 255"/>
            <p:cNvSpPr>
              <a:spLocks noChangeShapeType="1"/>
            </p:cNvSpPr>
            <p:nvPr/>
          </p:nvSpPr>
          <p:spPr bwMode="auto">
            <a:xfrm flipV="1">
              <a:off x="2110" y="3025"/>
              <a:ext cx="1" cy="13"/>
            </a:xfrm>
            <a:prstGeom prst="line">
              <a:avLst/>
            </a:prstGeom>
            <a:noFill/>
            <a:ln w="33338">
              <a:solidFill>
                <a:srgbClr val="FFFF00"/>
              </a:solidFill>
              <a:round/>
              <a:headEnd/>
              <a:tailEnd/>
            </a:ln>
          </p:spPr>
          <p:txBody>
            <a:bodyPr/>
            <a:lstStyle/>
            <a:p>
              <a:endParaRPr lang="fr-BE"/>
            </a:p>
          </p:txBody>
        </p:sp>
        <p:sp>
          <p:nvSpPr>
            <p:cNvPr id="35074" name="Line 256"/>
            <p:cNvSpPr>
              <a:spLocks noChangeShapeType="1"/>
            </p:cNvSpPr>
            <p:nvPr/>
          </p:nvSpPr>
          <p:spPr bwMode="auto">
            <a:xfrm>
              <a:off x="2110" y="3025"/>
              <a:ext cx="2" cy="1"/>
            </a:xfrm>
            <a:prstGeom prst="line">
              <a:avLst/>
            </a:prstGeom>
            <a:noFill/>
            <a:ln w="33338">
              <a:solidFill>
                <a:srgbClr val="FFFF00"/>
              </a:solidFill>
              <a:round/>
              <a:headEnd/>
              <a:tailEnd/>
            </a:ln>
          </p:spPr>
          <p:txBody>
            <a:bodyPr/>
            <a:lstStyle/>
            <a:p>
              <a:endParaRPr lang="fr-BE"/>
            </a:p>
          </p:txBody>
        </p:sp>
        <p:sp>
          <p:nvSpPr>
            <p:cNvPr id="35075" name="Line 257"/>
            <p:cNvSpPr>
              <a:spLocks noChangeShapeType="1"/>
            </p:cNvSpPr>
            <p:nvPr/>
          </p:nvSpPr>
          <p:spPr bwMode="auto">
            <a:xfrm>
              <a:off x="2112" y="3025"/>
              <a:ext cx="5" cy="1"/>
            </a:xfrm>
            <a:prstGeom prst="line">
              <a:avLst/>
            </a:prstGeom>
            <a:noFill/>
            <a:ln w="33338">
              <a:solidFill>
                <a:srgbClr val="FFFF00"/>
              </a:solidFill>
              <a:round/>
              <a:headEnd/>
              <a:tailEnd/>
            </a:ln>
          </p:spPr>
          <p:txBody>
            <a:bodyPr/>
            <a:lstStyle/>
            <a:p>
              <a:endParaRPr lang="fr-BE"/>
            </a:p>
          </p:txBody>
        </p:sp>
        <p:sp>
          <p:nvSpPr>
            <p:cNvPr id="35076" name="Line 258"/>
            <p:cNvSpPr>
              <a:spLocks noChangeShapeType="1"/>
            </p:cNvSpPr>
            <p:nvPr/>
          </p:nvSpPr>
          <p:spPr bwMode="auto">
            <a:xfrm flipV="1">
              <a:off x="2117" y="3013"/>
              <a:ext cx="1" cy="12"/>
            </a:xfrm>
            <a:prstGeom prst="line">
              <a:avLst/>
            </a:prstGeom>
            <a:noFill/>
            <a:ln w="33338">
              <a:solidFill>
                <a:srgbClr val="FFFF00"/>
              </a:solidFill>
              <a:round/>
              <a:headEnd/>
              <a:tailEnd/>
            </a:ln>
          </p:spPr>
          <p:txBody>
            <a:bodyPr/>
            <a:lstStyle/>
            <a:p>
              <a:endParaRPr lang="fr-BE"/>
            </a:p>
          </p:txBody>
        </p:sp>
        <p:sp>
          <p:nvSpPr>
            <p:cNvPr id="35077" name="Line 259"/>
            <p:cNvSpPr>
              <a:spLocks noChangeShapeType="1"/>
            </p:cNvSpPr>
            <p:nvPr/>
          </p:nvSpPr>
          <p:spPr bwMode="auto">
            <a:xfrm>
              <a:off x="2117" y="3013"/>
              <a:ext cx="1" cy="1"/>
            </a:xfrm>
            <a:prstGeom prst="line">
              <a:avLst/>
            </a:prstGeom>
            <a:noFill/>
            <a:ln w="33338">
              <a:solidFill>
                <a:srgbClr val="FFFF00"/>
              </a:solidFill>
              <a:round/>
              <a:headEnd/>
              <a:tailEnd/>
            </a:ln>
          </p:spPr>
          <p:txBody>
            <a:bodyPr/>
            <a:lstStyle/>
            <a:p>
              <a:endParaRPr lang="fr-BE"/>
            </a:p>
          </p:txBody>
        </p:sp>
        <p:sp>
          <p:nvSpPr>
            <p:cNvPr id="35078" name="Line 260"/>
            <p:cNvSpPr>
              <a:spLocks noChangeShapeType="1"/>
            </p:cNvSpPr>
            <p:nvPr/>
          </p:nvSpPr>
          <p:spPr bwMode="auto">
            <a:xfrm>
              <a:off x="2118" y="3013"/>
              <a:ext cx="41" cy="1"/>
            </a:xfrm>
            <a:prstGeom prst="line">
              <a:avLst/>
            </a:prstGeom>
            <a:noFill/>
            <a:ln w="33338">
              <a:solidFill>
                <a:srgbClr val="FFFF00"/>
              </a:solidFill>
              <a:round/>
              <a:headEnd/>
              <a:tailEnd/>
            </a:ln>
          </p:spPr>
          <p:txBody>
            <a:bodyPr/>
            <a:lstStyle/>
            <a:p>
              <a:endParaRPr lang="fr-BE"/>
            </a:p>
          </p:txBody>
        </p:sp>
        <p:sp>
          <p:nvSpPr>
            <p:cNvPr id="35079" name="Line 261"/>
            <p:cNvSpPr>
              <a:spLocks noChangeShapeType="1"/>
            </p:cNvSpPr>
            <p:nvPr/>
          </p:nvSpPr>
          <p:spPr bwMode="auto">
            <a:xfrm flipV="1">
              <a:off x="2159" y="2999"/>
              <a:ext cx="1" cy="14"/>
            </a:xfrm>
            <a:prstGeom prst="line">
              <a:avLst/>
            </a:prstGeom>
            <a:noFill/>
            <a:ln w="33338">
              <a:solidFill>
                <a:srgbClr val="FFFF00"/>
              </a:solidFill>
              <a:round/>
              <a:headEnd/>
              <a:tailEnd/>
            </a:ln>
          </p:spPr>
          <p:txBody>
            <a:bodyPr/>
            <a:lstStyle/>
            <a:p>
              <a:endParaRPr lang="fr-BE"/>
            </a:p>
          </p:txBody>
        </p:sp>
        <p:sp>
          <p:nvSpPr>
            <p:cNvPr id="35080" name="Line 262"/>
            <p:cNvSpPr>
              <a:spLocks noChangeShapeType="1"/>
            </p:cNvSpPr>
            <p:nvPr/>
          </p:nvSpPr>
          <p:spPr bwMode="auto">
            <a:xfrm>
              <a:off x="2159" y="2999"/>
              <a:ext cx="6" cy="1"/>
            </a:xfrm>
            <a:prstGeom prst="line">
              <a:avLst/>
            </a:prstGeom>
            <a:noFill/>
            <a:ln w="33338">
              <a:solidFill>
                <a:srgbClr val="FFFF00"/>
              </a:solidFill>
              <a:round/>
              <a:headEnd/>
              <a:tailEnd/>
            </a:ln>
          </p:spPr>
          <p:txBody>
            <a:bodyPr/>
            <a:lstStyle/>
            <a:p>
              <a:endParaRPr lang="fr-BE"/>
            </a:p>
          </p:txBody>
        </p:sp>
        <p:sp>
          <p:nvSpPr>
            <p:cNvPr id="35081" name="Line 263"/>
            <p:cNvSpPr>
              <a:spLocks noChangeShapeType="1"/>
            </p:cNvSpPr>
            <p:nvPr/>
          </p:nvSpPr>
          <p:spPr bwMode="auto">
            <a:xfrm>
              <a:off x="2165" y="2999"/>
              <a:ext cx="14" cy="1"/>
            </a:xfrm>
            <a:prstGeom prst="line">
              <a:avLst/>
            </a:prstGeom>
            <a:noFill/>
            <a:ln w="33338">
              <a:solidFill>
                <a:srgbClr val="FFFF00"/>
              </a:solidFill>
              <a:round/>
              <a:headEnd/>
              <a:tailEnd/>
            </a:ln>
          </p:spPr>
          <p:txBody>
            <a:bodyPr/>
            <a:lstStyle/>
            <a:p>
              <a:endParaRPr lang="fr-BE"/>
            </a:p>
          </p:txBody>
        </p:sp>
        <p:sp>
          <p:nvSpPr>
            <p:cNvPr id="35082" name="Line 264"/>
            <p:cNvSpPr>
              <a:spLocks noChangeShapeType="1"/>
            </p:cNvSpPr>
            <p:nvPr/>
          </p:nvSpPr>
          <p:spPr bwMode="auto">
            <a:xfrm flipV="1">
              <a:off x="2179" y="2986"/>
              <a:ext cx="1" cy="13"/>
            </a:xfrm>
            <a:prstGeom prst="line">
              <a:avLst/>
            </a:prstGeom>
            <a:noFill/>
            <a:ln w="33338">
              <a:solidFill>
                <a:srgbClr val="FFFF00"/>
              </a:solidFill>
              <a:round/>
              <a:headEnd/>
              <a:tailEnd/>
            </a:ln>
          </p:spPr>
          <p:txBody>
            <a:bodyPr/>
            <a:lstStyle/>
            <a:p>
              <a:endParaRPr lang="fr-BE"/>
            </a:p>
          </p:txBody>
        </p:sp>
        <p:sp>
          <p:nvSpPr>
            <p:cNvPr id="35083" name="Line 265"/>
            <p:cNvSpPr>
              <a:spLocks noChangeShapeType="1"/>
            </p:cNvSpPr>
            <p:nvPr/>
          </p:nvSpPr>
          <p:spPr bwMode="auto">
            <a:xfrm>
              <a:off x="2179" y="2986"/>
              <a:ext cx="1" cy="1"/>
            </a:xfrm>
            <a:prstGeom prst="line">
              <a:avLst/>
            </a:prstGeom>
            <a:noFill/>
            <a:ln w="33338">
              <a:solidFill>
                <a:srgbClr val="FFFF00"/>
              </a:solidFill>
              <a:round/>
              <a:headEnd/>
              <a:tailEnd/>
            </a:ln>
          </p:spPr>
          <p:txBody>
            <a:bodyPr/>
            <a:lstStyle/>
            <a:p>
              <a:endParaRPr lang="fr-BE"/>
            </a:p>
          </p:txBody>
        </p:sp>
        <p:sp>
          <p:nvSpPr>
            <p:cNvPr id="35084" name="Line 266"/>
            <p:cNvSpPr>
              <a:spLocks noChangeShapeType="1"/>
            </p:cNvSpPr>
            <p:nvPr/>
          </p:nvSpPr>
          <p:spPr bwMode="auto">
            <a:xfrm>
              <a:off x="2180" y="2986"/>
              <a:ext cx="60" cy="1"/>
            </a:xfrm>
            <a:prstGeom prst="line">
              <a:avLst/>
            </a:prstGeom>
            <a:noFill/>
            <a:ln w="33338">
              <a:solidFill>
                <a:srgbClr val="FFFF00"/>
              </a:solidFill>
              <a:round/>
              <a:headEnd/>
              <a:tailEnd/>
            </a:ln>
          </p:spPr>
          <p:txBody>
            <a:bodyPr/>
            <a:lstStyle/>
            <a:p>
              <a:endParaRPr lang="fr-BE"/>
            </a:p>
          </p:txBody>
        </p:sp>
        <p:sp>
          <p:nvSpPr>
            <p:cNvPr id="35085" name="Line 267"/>
            <p:cNvSpPr>
              <a:spLocks noChangeShapeType="1"/>
            </p:cNvSpPr>
            <p:nvPr/>
          </p:nvSpPr>
          <p:spPr bwMode="auto">
            <a:xfrm flipV="1">
              <a:off x="2271" y="2972"/>
              <a:ext cx="1" cy="14"/>
            </a:xfrm>
            <a:prstGeom prst="line">
              <a:avLst/>
            </a:prstGeom>
            <a:noFill/>
            <a:ln w="33338">
              <a:solidFill>
                <a:srgbClr val="FFFF00"/>
              </a:solidFill>
              <a:round/>
              <a:headEnd/>
              <a:tailEnd/>
            </a:ln>
          </p:spPr>
          <p:txBody>
            <a:bodyPr/>
            <a:lstStyle/>
            <a:p>
              <a:endParaRPr lang="fr-BE"/>
            </a:p>
          </p:txBody>
        </p:sp>
        <p:sp>
          <p:nvSpPr>
            <p:cNvPr id="35086" name="Line 268"/>
            <p:cNvSpPr>
              <a:spLocks noChangeShapeType="1"/>
            </p:cNvSpPr>
            <p:nvPr/>
          </p:nvSpPr>
          <p:spPr bwMode="auto">
            <a:xfrm>
              <a:off x="2271" y="2972"/>
              <a:ext cx="1" cy="1"/>
            </a:xfrm>
            <a:prstGeom prst="line">
              <a:avLst/>
            </a:prstGeom>
            <a:noFill/>
            <a:ln w="33338">
              <a:solidFill>
                <a:srgbClr val="FFFF00"/>
              </a:solidFill>
              <a:round/>
              <a:headEnd/>
              <a:tailEnd/>
            </a:ln>
          </p:spPr>
          <p:txBody>
            <a:bodyPr/>
            <a:lstStyle/>
            <a:p>
              <a:endParaRPr lang="fr-BE"/>
            </a:p>
          </p:txBody>
        </p:sp>
        <p:sp>
          <p:nvSpPr>
            <p:cNvPr id="35087" name="Line 269"/>
            <p:cNvSpPr>
              <a:spLocks noChangeShapeType="1"/>
            </p:cNvSpPr>
            <p:nvPr/>
          </p:nvSpPr>
          <p:spPr bwMode="auto">
            <a:xfrm>
              <a:off x="2272" y="2972"/>
              <a:ext cx="27" cy="1"/>
            </a:xfrm>
            <a:prstGeom prst="line">
              <a:avLst/>
            </a:prstGeom>
            <a:noFill/>
            <a:ln w="33338">
              <a:solidFill>
                <a:srgbClr val="FFFF00"/>
              </a:solidFill>
              <a:round/>
              <a:headEnd/>
              <a:tailEnd/>
            </a:ln>
          </p:spPr>
          <p:txBody>
            <a:bodyPr/>
            <a:lstStyle/>
            <a:p>
              <a:endParaRPr lang="fr-BE"/>
            </a:p>
          </p:txBody>
        </p:sp>
        <p:sp>
          <p:nvSpPr>
            <p:cNvPr id="35088" name="Line 270"/>
            <p:cNvSpPr>
              <a:spLocks noChangeShapeType="1"/>
            </p:cNvSpPr>
            <p:nvPr/>
          </p:nvSpPr>
          <p:spPr bwMode="auto">
            <a:xfrm flipV="1">
              <a:off x="2299" y="2959"/>
              <a:ext cx="1" cy="13"/>
            </a:xfrm>
            <a:prstGeom prst="line">
              <a:avLst/>
            </a:prstGeom>
            <a:noFill/>
            <a:ln w="33338">
              <a:solidFill>
                <a:srgbClr val="FFFF00"/>
              </a:solidFill>
              <a:round/>
              <a:headEnd/>
              <a:tailEnd/>
            </a:ln>
          </p:spPr>
          <p:txBody>
            <a:bodyPr/>
            <a:lstStyle/>
            <a:p>
              <a:endParaRPr lang="fr-BE"/>
            </a:p>
          </p:txBody>
        </p:sp>
        <p:sp>
          <p:nvSpPr>
            <p:cNvPr id="35089" name="Line 271"/>
            <p:cNvSpPr>
              <a:spLocks noChangeShapeType="1"/>
            </p:cNvSpPr>
            <p:nvPr/>
          </p:nvSpPr>
          <p:spPr bwMode="auto">
            <a:xfrm>
              <a:off x="2299" y="2959"/>
              <a:ext cx="2" cy="1"/>
            </a:xfrm>
            <a:prstGeom prst="line">
              <a:avLst/>
            </a:prstGeom>
            <a:noFill/>
            <a:ln w="33338">
              <a:solidFill>
                <a:srgbClr val="FFFF00"/>
              </a:solidFill>
              <a:round/>
              <a:headEnd/>
              <a:tailEnd/>
            </a:ln>
          </p:spPr>
          <p:txBody>
            <a:bodyPr/>
            <a:lstStyle/>
            <a:p>
              <a:endParaRPr lang="fr-BE"/>
            </a:p>
          </p:txBody>
        </p:sp>
        <p:sp>
          <p:nvSpPr>
            <p:cNvPr id="35090" name="Line 272"/>
            <p:cNvSpPr>
              <a:spLocks noChangeShapeType="1"/>
            </p:cNvSpPr>
            <p:nvPr/>
          </p:nvSpPr>
          <p:spPr bwMode="auto">
            <a:xfrm>
              <a:off x="2301" y="2959"/>
              <a:ext cx="60" cy="1"/>
            </a:xfrm>
            <a:prstGeom prst="line">
              <a:avLst/>
            </a:prstGeom>
            <a:noFill/>
            <a:ln w="33338">
              <a:solidFill>
                <a:srgbClr val="FFFF00"/>
              </a:solidFill>
              <a:round/>
              <a:headEnd/>
              <a:tailEnd/>
            </a:ln>
          </p:spPr>
          <p:txBody>
            <a:bodyPr/>
            <a:lstStyle/>
            <a:p>
              <a:endParaRPr lang="fr-BE"/>
            </a:p>
          </p:txBody>
        </p:sp>
        <p:sp>
          <p:nvSpPr>
            <p:cNvPr id="35091" name="Line 273"/>
            <p:cNvSpPr>
              <a:spLocks noChangeShapeType="1"/>
            </p:cNvSpPr>
            <p:nvPr/>
          </p:nvSpPr>
          <p:spPr bwMode="auto">
            <a:xfrm>
              <a:off x="2402" y="2959"/>
              <a:ext cx="60" cy="1"/>
            </a:xfrm>
            <a:prstGeom prst="line">
              <a:avLst/>
            </a:prstGeom>
            <a:noFill/>
            <a:ln w="33338">
              <a:solidFill>
                <a:srgbClr val="FFFF00"/>
              </a:solidFill>
              <a:round/>
              <a:headEnd/>
              <a:tailEnd/>
            </a:ln>
          </p:spPr>
          <p:txBody>
            <a:bodyPr/>
            <a:lstStyle/>
            <a:p>
              <a:endParaRPr lang="fr-BE"/>
            </a:p>
          </p:txBody>
        </p:sp>
        <p:sp>
          <p:nvSpPr>
            <p:cNvPr id="35092" name="Line 274"/>
            <p:cNvSpPr>
              <a:spLocks noChangeShapeType="1"/>
            </p:cNvSpPr>
            <p:nvPr/>
          </p:nvSpPr>
          <p:spPr bwMode="auto">
            <a:xfrm flipV="1">
              <a:off x="2500" y="2945"/>
              <a:ext cx="1" cy="14"/>
            </a:xfrm>
            <a:prstGeom prst="line">
              <a:avLst/>
            </a:prstGeom>
            <a:noFill/>
            <a:ln w="33338">
              <a:solidFill>
                <a:srgbClr val="FFFF00"/>
              </a:solidFill>
              <a:round/>
              <a:headEnd/>
              <a:tailEnd/>
            </a:ln>
          </p:spPr>
          <p:txBody>
            <a:bodyPr/>
            <a:lstStyle/>
            <a:p>
              <a:endParaRPr lang="fr-BE"/>
            </a:p>
          </p:txBody>
        </p:sp>
        <p:sp>
          <p:nvSpPr>
            <p:cNvPr id="35093" name="Line 275"/>
            <p:cNvSpPr>
              <a:spLocks noChangeShapeType="1"/>
            </p:cNvSpPr>
            <p:nvPr/>
          </p:nvSpPr>
          <p:spPr bwMode="auto">
            <a:xfrm>
              <a:off x="2500" y="2945"/>
              <a:ext cx="6" cy="1"/>
            </a:xfrm>
            <a:prstGeom prst="line">
              <a:avLst/>
            </a:prstGeom>
            <a:noFill/>
            <a:ln w="33338">
              <a:solidFill>
                <a:srgbClr val="FFFF00"/>
              </a:solidFill>
              <a:round/>
              <a:headEnd/>
              <a:tailEnd/>
            </a:ln>
          </p:spPr>
          <p:txBody>
            <a:bodyPr/>
            <a:lstStyle/>
            <a:p>
              <a:endParaRPr lang="fr-BE"/>
            </a:p>
          </p:txBody>
        </p:sp>
        <p:sp>
          <p:nvSpPr>
            <p:cNvPr id="35094" name="Line 276"/>
            <p:cNvSpPr>
              <a:spLocks noChangeShapeType="1"/>
            </p:cNvSpPr>
            <p:nvPr/>
          </p:nvSpPr>
          <p:spPr bwMode="auto">
            <a:xfrm>
              <a:off x="2506" y="2945"/>
              <a:ext cx="60" cy="1"/>
            </a:xfrm>
            <a:prstGeom prst="line">
              <a:avLst/>
            </a:prstGeom>
            <a:noFill/>
            <a:ln w="33338">
              <a:solidFill>
                <a:srgbClr val="FFFF00"/>
              </a:solidFill>
              <a:round/>
              <a:headEnd/>
              <a:tailEnd/>
            </a:ln>
          </p:spPr>
          <p:txBody>
            <a:bodyPr/>
            <a:lstStyle/>
            <a:p>
              <a:endParaRPr lang="fr-BE"/>
            </a:p>
          </p:txBody>
        </p:sp>
        <p:sp>
          <p:nvSpPr>
            <p:cNvPr id="35095" name="Line 277"/>
            <p:cNvSpPr>
              <a:spLocks noChangeShapeType="1"/>
            </p:cNvSpPr>
            <p:nvPr/>
          </p:nvSpPr>
          <p:spPr bwMode="auto">
            <a:xfrm>
              <a:off x="2607" y="2945"/>
              <a:ext cx="52" cy="1"/>
            </a:xfrm>
            <a:prstGeom prst="line">
              <a:avLst/>
            </a:prstGeom>
            <a:noFill/>
            <a:ln w="33338">
              <a:solidFill>
                <a:srgbClr val="FFFF00"/>
              </a:solidFill>
              <a:round/>
              <a:headEnd/>
              <a:tailEnd/>
            </a:ln>
          </p:spPr>
          <p:txBody>
            <a:bodyPr/>
            <a:lstStyle/>
            <a:p>
              <a:endParaRPr lang="fr-BE"/>
            </a:p>
          </p:txBody>
        </p:sp>
        <p:sp>
          <p:nvSpPr>
            <p:cNvPr id="35096" name="Line 278"/>
            <p:cNvSpPr>
              <a:spLocks noChangeShapeType="1"/>
            </p:cNvSpPr>
            <p:nvPr/>
          </p:nvSpPr>
          <p:spPr bwMode="auto">
            <a:xfrm flipV="1">
              <a:off x="2659" y="2931"/>
              <a:ext cx="1" cy="14"/>
            </a:xfrm>
            <a:prstGeom prst="line">
              <a:avLst/>
            </a:prstGeom>
            <a:noFill/>
            <a:ln w="33338">
              <a:solidFill>
                <a:srgbClr val="FFFF00"/>
              </a:solidFill>
              <a:round/>
              <a:headEnd/>
              <a:tailEnd/>
            </a:ln>
          </p:spPr>
          <p:txBody>
            <a:bodyPr/>
            <a:lstStyle/>
            <a:p>
              <a:endParaRPr lang="fr-BE"/>
            </a:p>
          </p:txBody>
        </p:sp>
        <p:sp>
          <p:nvSpPr>
            <p:cNvPr id="35097" name="Line 279"/>
            <p:cNvSpPr>
              <a:spLocks noChangeShapeType="1"/>
            </p:cNvSpPr>
            <p:nvPr/>
          </p:nvSpPr>
          <p:spPr bwMode="auto">
            <a:xfrm>
              <a:off x="2659" y="2931"/>
              <a:ext cx="1" cy="1"/>
            </a:xfrm>
            <a:prstGeom prst="line">
              <a:avLst/>
            </a:prstGeom>
            <a:noFill/>
            <a:ln w="33338">
              <a:solidFill>
                <a:srgbClr val="FFFF00"/>
              </a:solidFill>
              <a:round/>
              <a:headEnd/>
              <a:tailEnd/>
            </a:ln>
          </p:spPr>
          <p:txBody>
            <a:bodyPr/>
            <a:lstStyle/>
            <a:p>
              <a:endParaRPr lang="fr-BE"/>
            </a:p>
          </p:txBody>
        </p:sp>
        <p:sp>
          <p:nvSpPr>
            <p:cNvPr id="35098" name="Line 280"/>
            <p:cNvSpPr>
              <a:spLocks noChangeShapeType="1"/>
            </p:cNvSpPr>
            <p:nvPr/>
          </p:nvSpPr>
          <p:spPr bwMode="auto">
            <a:xfrm>
              <a:off x="2660" y="2931"/>
              <a:ext cx="60" cy="1"/>
            </a:xfrm>
            <a:prstGeom prst="line">
              <a:avLst/>
            </a:prstGeom>
            <a:noFill/>
            <a:ln w="33338">
              <a:solidFill>
                <a:srgbClr val="FFFF00"/>
              </a:solidFill>
              <a:round/>
              <a:headEnd/>
              <a:tailEnd/>
            </a:ln>
          </p:spPr>
          <p:txBody>
            <a:bodyPr/>
            <a:lstStyle/>
            <a:p>
              <a:endParaRPr lang="fr-BE"/>
            </a:p>
          </p:txBody>
        </p:sp>
        <p:sp>
          <p:nvSpPr>
            <p:cNvPr id="35099" name="Line 281"/>
            <p:cNvSpPr>
              <a:spLocks noChangeShapeType="1"/>
            </p:cNvSpPr>
            <p:nvPr/>
          </p:nvSpPr>
          <p:spPr bwMode="auto">
            <a:xfrm>
              <a:off x="2761" y="2931"/>
              <a:ext cx="47" cy="1"/>
            </a:xfrm>
            <a:prstGeom prst="line">
              <a:avLst/>
            </a:prstGeom>
            <a:noFill/>
            <a:ln w="33338">
              <a:solidFill>
                <a:srgbClr val="FFFF00"/>
              </a:solidFill>
              <a:round/>
              <a:headEnd/>
              <a:tailEnd/>
            </a:ln>
          </p:spPr>
          <p:txBody>
            <a:bodyPr/>
            <a:lstStyle/>
            <a:p>
              <a:endParaRPr lang="fr-BE"/>
            </a:p>
          </p:txBody>
        </p:sp>
        <p:sp>
          <p:nvSpPr>
            <p:cNvPr id="35100" name="Line 282"/>
            <p:cNvSpPr>
              <a:spLocks noChangeShapeType="1"/>
            </p:cNvSpPr>
            <p:nvPr/>
          </p:nvSpPr>
          <p:spPr bwMode="auto">
            <a:xfrm flipV="1">
              <a:off x="2808" y="2915"/>
              <a:ext cx="1" cy="16"/>
            </a:xfrm>
            <a:prstGeom prst="line">
              <a:avLst/>
            </a:prstGeom>
            <a:noFill/>
            <a:ln w="33338">
              <a:solidFill>
                <a:srgbClr val="FFFF00"/>
              </a:solidFill>
              <a:round/>
              <a:headEnd/>
              <a:tailEnd/>
            </a:ln>
          </p:spPr>
          <p:txBody>
            <a:bodyPr/>
            <a:lstStyle/>
            <a:p>
              <a:endParaRPr lang="fr-BE"/>
            </a:p>
          </p:txBody>
        </p:sp>
        <p:sp>
          <p:nvSpPr>
            <p:cNvPr id="35101" name="Line 283"/>
            <p:cNvSpPr>
              <a:spLocks noChangeShapeType="1"/>
            </p:cNvSpPr>
            <p:nvPr/>
          </p:nvSpPr>
          <p:spPr bwMode="auto">
            <a:xfrm>
              <a:off x="2808" y="2915"/>
              <a:ext cx="1" cy="1"/>
            </a:xfrm>
            <a:prstGeom prst="line">
              <a:avLst/>
            </a:prstGeom>
            <a:noFill/>
            <a:ln w="33338">
              <a:solidFill>
                <a:srgbClr val="FFFF00"/>
              </a:solidFill>
              <a:round/>
              <a:headEnd/>
              <a:tailEnd/>
            </a:ln>
          </p:spPr>
          <p:txBody>
            <a:bodyPr/>
            <a:lstStyle/>
            <a:p>
              <a:endParaRPr lang="fr-BE"/>
            </a:p>
          </p:txBody>
        </p:sp>
        <p:sp>
          <p:nvSpPr>
            <p:cNvPr id="35102" name="Line 284"/>
            <p:cNvSpPr>
              <a:spLocks noChangeShapeType="1"/>
            </p:cNvSpPr>
            <p:nvPr/>
          </p:nvSpPr>
          <p:spPr bwMode="auto">
            <a:xfrm>
              <a:off x="2809" y="2915"/>
              <a:ext cx="48" cy="1"/>
            </a:xfrm>
            <a:prstGeom prst="line">
              <a:avLst/>
            </a:prstGeom>
            <a:noFill/>
            <a:ln w="33338">
              <a:solidFill>
                <a:srgbClr val="FFFF00"/>
              </a:solidFill>
              <a:round/>
              <a:headEnd/>
              <a:tailEnd/>
            </a:ln>
          </p:spPr>
          <p:txBody>
            <a:bodyPr/>
            <a:lstStyle/>
            <a:p>
              <a:endParaRPr lang="fr-BE"/>
            </a:p>
          </p:txBody>
        </p:sp>
        <p:sp>
          <p:nvSpPr>
            <p:cNvPr id="35103" name="Line 285"/>
            <p:cNvSpPr>
              <a:spLocks noChangeShapeType="1"/>
            </p:cNvSpPr>
            <p:nvPr/>
          </p:nvSpPr>
          <p:spPr bwMode="auto">
            <a:xfrm flipV="1">
              <a:off x="2857" y="2895"/>
              <a:ext cx="1" cy="20"/>
            </a:xfrm>
            <a:prstGeom prst="line">
              <a:avLst/>
            </a:prstGeom>
            <a:noFill/>
            <a:ln w="33338">
              <a:solidFill>
                <a:srgbClr val="FFFF00"/>
              </a:solidFill>
              <a:round/>
              <a:headEnd/>
              <a:tailEnd/>
            </a:ln>
          </p:spPr>
          <p:txBody>
            <a:bodyPr/>
            <a:lstStyle/>
            <a:p>
              <a:endParaRPr lang="fr-BE"/>
            </a:p>
          </p:txBody>
        </p:sp>
        <p:sp>
          <p:nvSpPr>
            <p:cNvPr id="35104" name="Line 286"/>
            <p:cNvSpPr>
              <a:spLocks noChangeShapeType="1"/>
            </p:cNvSpPr>
            <p:nvPr/>
          </p:nvSpPr>
          <p:spPr bwMode="auto">
            <a:xfrm>
              <a:off x="2857" y="2895"/>
              <a:ext cx="2" cy="1"/>
            </a:xfrm>
            <a:prstGeom prst="line">
              <a:avLst/>
            </a:prstGeom>
            <a:noFill/>
            <a:ln w="33338">
              <a:solidFill>
                <a:srgbClr val="FFFF00"/>
              </a:solidFill>
              <a:round/>
              <a:headEnd/>
              <a:tailEnd/>
            </a:ln>
          </p:spPr>
          <p:txBody>
            <a:bodyPr/>
            <a:lstStyle/>
            <a:p>
              <a:endParaRPr lang="fr-BE"/>
            </a:p>
          </p:txBody>
        </p:sp>
        <p:sp>
          <p:nvSpPr>
            <p:cNvPr id="35105" name="Line 287"/>
            <p:cNvSpPr>
              <a:spLocks noChangeShapeType="1"/>
            </p:cNvSpPr>
            <p:nvPr/>
          </p:nvSpPr>
          <p:spPr bwMode="auto">
            <a:xfrm>
              <a:off x="2859" y="2895"/>
              <a:ext cx="2" cy="1"/>
            </a:xfrm>
            <a:prstGeom prst="line">
              <a:avLst/>
            </a:prstGeom>
            <a:noFill/>
            <a:ln w="33338">
              <a:solidFill>
                <a:srgbClr val="FFFF00"/>
              </a:solidFill>
              <a:round/>
              <a:headEnd/>
              <a:tailEnd/>
            </a:ln>
          </p:spPr>
          <p:txBody>
            <a:bodyPr/>
            <a:lstStyle/>
            <a:p>
              <a:endParaRPr lang="fr-BE"/>
            </a:p>
          </p:txBody>
        </p:sp>
        <p:sp>
          <p:nvSpPr>
            <p:cNvPr id="35106" name="Line 288"/>
            <p:cNvSpPr>
              <a:spLocks noChangeShapeType="1"/>
            </p:cNvSpPr>
            <p:nvPr/>
          </p:nvSpPr>
          <p:spPr bwMode="auto">
            <a:xfrm flipV="1">
              <a:off x="2861" y="2876"/>
              <a:ext cx="1" cy="19"/>
            </a:xfrm>
            <a:prstGeom prst="line">
              <a:avLst/>
            </a:prstGeom>
            <a:noFill/>
            <a:ln w="33338">
              <a:solidFill>
                <a:srgbClr val="FFFF00"/>
              </a:solidFill>
              <a:round/>
              <a:headEnd/>
              <a:tailEnd/>
            </a:ln>
          </p:spPr>
          <p:txBody>
            <a:bodyPr/>
            <a:lstStyle/>
            <a:p>
              <a:endParaRPr lang="fr-BE"/>
            </a:p>
          </p:txBody>
        </p:sp>
        <p:sp>
          <p:nvSpPr>
            <p:cNvPr id="35107" name="Line 289"/>
            <p:cNvSpPr>
              <a:spLocks noChangeShapeType="1"/>
            </p:cNvSpPr>
            <p:nvPr/>
          </p:nvSpPr>
          <p:spPr bwMode="auto">
            <a:xfrm>
              <a:off x="2861" y="2876"/>
              <a:ext cx="1" cy="1"/>
            </a:xfrm>
            <a:prstGeom prst="line">
              <a:avLst/>
            </a:prstGeom>
            <a:noFill/>
            <a:ln w="33338">
              <a:solidFill>
                <a:srgbClr val="FFFF00"/>
              </a:solidFill>
              <a:round/>
              <a:headEnd/>
              <a:tailEnd/>
            </a:ln>
          </p:spPr>
          <p:txBody>
            <a:bodyPr/>
            <a:lstStyle/>
            <a:p>
              <a:endParaRPr lang="fr-BE"/>
            </a:p>
          </p:txBody>
        </p:sp>
        <p:sp>
          <p:nvSpPr>
            <p:cNvPr id="35108" name="Line 290"/>
            <p:cNvSpPr>
              <a:spLocks noChangeShapeType="1"/>
            </p:cNvSpPr>
            <p:nvPr/>
          </p:nvSpPr>
          <p:spPr bwMode="auto">
            <a:xfrm>
              <a:off x="2862" y="2876"/>
              <a:ext cx="4" cy="1"/>
            </a:xfrm>
            <a:prstGeom prst="line">
              <a:avLst/>
            </a:prstGeom>
            <a:noFill/>
            <a:ln w="33338">
              <a:solidFill>
                <a:srgbClr val="FFFF00"/>
              </a:solidFill>
              <a:round/>
              <a:headEnd/>
              <a:tailEnd/>
            </a:ln>
          </p:spPr>
          <p:txBody>
            <a:bodyPr/>
            <a:lstStyle/>
            <a:p>
              <a:endParaRPr lang="fr-BE"/>
            </a:p>
          </p:txBody>
        </p:sp>
        <p:sp>
          <p:nvSpPr>
            <p:cNvPr id="35109" name="Line 291"/>
            <p:cNvSpPr>
              <a:spLocks noChangeShapeType="1"/>
            </p:cNvSpPr>
            <p:nvPr/>
          </p:nvSpPr>
          <p:spPr bwMode="auto">
            <a:xfrm flipV="1">
              <a:off x="2866" y="2856"/>
              <a:ext cx="1" cy="20"/>
            </a:xfrm>
            <a:prstGeom prst="line">
              <a:avLst/>
            </a:prstGeom>
            <a:noFill/>
            <a:ln w="33338">
              <a:solidFill>
                <a:srgbClr val="FFFF00"/>
              </a:solidFill>
              <a:round/>
              <a:headEnd/>
              <a:tailEnd/>
            </a:ln>
          </p:spPr>
          <p:txBody>
            <a:bodyPr/>
            <a:lstStyle/>
            <a:p>
              <a:endParaRPr lang="fr-BE"/>
            </a:p>
          </p:txBody>
        </p:sp>
        <p:sp>
          <p:nvSpPr>
            <p:cNvPr id="35110" name="Line 292"/>
            <p:cNvSpPr>
              <a:spLocks noChangeShapeType="1"/>
            </p:cNvSpPr>
            <p:nvPr/>
          </p:nvSpPr>
          <p:spPr bwMode="auto">
            <a:xfrm>
              <a:off x="2866" y="2856"/>
              <a:ext cx="1" cy="1"/>
            </a:xfrm>
            <a:prstGeom prst="line">
              <a:avLst/>
            </a:prstGeom>
            <a:noFill/>
            <a:ln w="33338">
              <a:solidFill>
                <a:srgbClr val="FFFF00"/>
              </a:solidFill>
              <a:round/>
              <a:headEnd/>
              <a:tailEnd/>
            </a:ln>
          </p:spPr>
          <p:txBody>
            <a:bodyPr/>
            <a:lstStyle/>
            <a:p>
              <a:endParaRPr lang="fr-BE"/>
            </a:p>
          </p:txBody>
        </p:sp>
        <p:sp>
          <p:nvSpPr>
            <p:cNvPr id="35111" name="Line 293"/>
            <p:cNvSpPr>
              <a:spLocks noChangeShapeType="1"/>
            </p:cNvSpPr>
            <p:nvPr/>
          </p:nvSpPr>
          <p:spPr bwMode="auto">
            <a:xfrm>
              <a:off x="2867" y="2856"/>
              <a:ext cx="18" cy="1"/>
            </a:xfrm>
            <a:prstGeom prst="line">
              <a:avLst/>
            </a:prstGeom>
            <a:noFill/>
            <a:ln w="33338">
              <a:solidFill>
                <a:srgbClr val="FFFF00"/>
              </a:solidFill>
              <a:round/>
              <a:headEnd/>
              <a:tailEnd/>
            </a:ln>
          </p:spPr>
          <p:txBody>
            <a:bodyPr/>
            <a:lstStyle/>
            <a:p>
              <a:endParaRPr lang="fr-BE"/>
            </a:p>
          </p:txBody>
        </p:sp>
        <p:sp>
          <p:nvSpPr>
            <p:cNvPr id="35112" name="Line 294"/>
            <p:cNvSpPr>
              <a:spLocks noChangeShapeType="1"/>
            </p:cNvSpPr>
            <p:nvPr/>
          </p:nvSpPr>
          <p:spPr bwMode="auto">
            <a:xfrm flipV="1">
              <a:off x="2885" y="2836"/>
              <a:ext cx="1" cy="20"/>
            </a:xfrm>
            <a:prstGeom prst="line">
              <a:avLst/>
            </a:prstGeom>
            <a:noFill/>
            <a:ln w="33338">
              <a:solidFill>
                <a:srgbClr val="FFFF00"/>
              </a:solidFill>
              <a:round/>
              <a:headEnd/>
              <a:tailEnd/>
            </a:ln>
          </p:spPr>
          <p:txBody>
            <a:bodyPr/>
            <a:lstStyle/>
            <a:p>
              <a:endParaRPr lang="fr-BE"/>
            </a:p>
          </p:txBody>
        </p:sp>
        <p:sp>
          <p:nvSpPr>
            <p:cNvPr id="35113" name="Line 295"/>
            <p:cNvSpPr>
              <a:spLocks noChangeShapeType="1"/>
            </p:cNvSpPr>
            <p:nvPr/>
          </p:nvSpPr>
          <p:spPr bwMode="auto">
            <a:xfrm>
              <a:off x="2885" y="2836"/>
              <a:ext cx="1" cy="1"/>
            </a:xfrm>
            <a:prstGeom prst="line">
              <a:avLst/>
            </a:prstGeom>
            <a:noFill/>
            <a:ln w="33338">
              <a:solidFill>
                <a:srgbClr val="FFFF00"/>
              </a:solidFill>
              <a:round/>
              <a:headEnd/>
              <a:tailEnd/>
            </a:ln>
          </p:spPr>
          <p:txBody>
            <a:bodyPr/>
            <a:lstStyle/>
            <a:p>
              <a:endParaRPr lang="fr-BE"/>
            </a:p>
          </p:txBody>
        </p:sp>
        <p:sp>
          <p:nvSpPr>
            <p:cNvPr id="35114" name="Line 296"/>
            <p:cNvSpPr>
              <a:spLocks noChangeShapeType="1"/>
            </p:cNvSpPr>
            <p:nvPr/>
          </p:nvSpPr>
          <p:spPr bwMode="auto">
            <a:xfrm>
              <a:off x="2886" y="2836"/>
              <a:ext cx="16" cy="1"/>
            </a:xfrm>
            <a:prstGeom prst="line">
              <a:avLst/>
            </a:prstGeom>
            <a:noFill/>
            <a:ln w="33338">
              <a:solidFill>
                <a:srgbClr val="FFFF00"/>
              </a:solidFill>
              <a:round/>
              <a:headEnd/>
              <a:tailEnd/>
            </a:ln>
          </p:spPr>
          <p:txBody>
            <a:bodyPr/>
            <a:lstStyle/>
            <a:p>
              <a:endParaRPr lang="fr-BE"/>
            </a:p>
          </p:txBody>
        </p:sp>
        <p:sp>
          <p:nvSpPr>
            <p:cNvPr id="35115" name="Line 297"/>
            <p:cNvSpPr>
              <a:spLocks noChangeShapeType="1"/>
            </p:cNvSpPr>
            <p:nvPr/>
          </p:nvSpPr>
          <p:spPr bwMode="auto">
            <a:xfrm flipV="1">
              <a:off x="2902" y="2816"/>
              <a:ext cx="1" cy="20"/>
            </a:xfrm>
            <a:prstGeom prst="line">
              <a:avLst/>
            </a:prstGeom>
            <a:noFill/>
            <a:ln w="33338">
              <a:solidFill>
                <a:srgbClr val="FFFF00"/>
              </a:solidFill>
              <a:round/>
              <a:headEnd/>
              <a:tailEnd/>
            </a:ln>
          </p:spPr>
          <p:txBody>
            <a:bodyPr/>
            <a:lstStyle/>
            <a:p>
              <a:endParaRPr lang="fr-BE"/>
            </a:p>
          </p:txBody>
        </p:sp>
        <p:sp>
          <p:nvSpPr>
            <p:cNvPr id="35116" name="Line 298"/>
            <p:cNvSpPr>
              <a:spLocks noChangeShapeType="1"/>
            </p:cNvSpPr>
            <p:nvPr/>
          </p:nvSpPr>
          <p:spPr bwMode="auto">
            <a:xfrm>
              <a:off x="2902" y="2816"/>
              <a:ext cx="2" cy="1"/>
            </a:xfrm>
            <a:prstGeom prst="line">
              <a:avLst/>
            </a:prstGeom>
            <a:noFill/>
            <a:ln w="33338">
              <a:solidFill>
                <a:srgbClr val="FFFF00"/>
              </a:solidFill>
              <a:round/>
              <a:headEnd/>
              <a:tailEnd/>
            </a:ln>
          </p:spPr>
          <p:txBody>
            <a:bodyPr/>
            <a:lstStyle/>
            <a:p>
              <a:endParaRPr lang="fr-BE"/>
            </a:p>
          </p:txBody>
        </p:sp>
        <p:sp>
          <p:nvSpPr>
            <p:cNvPr id="35117" name="Line 299"/>
            <p:cNvSpPr>
              <a:spLocks noChangeShapeType="1"/>
            </p:cNvSpPr>
            <p:nvPr/>
          </p:nvSpPr>
          <p:spPr bwMode="auto">
            <a:xfrm>
              <a:off x="2904" y="2816"/>
              <a:ext cx="59" cy="1"/>
            </a:xfrm>
            <a:prstGeom prst="line">
              <a:avLst/>
            </a:prstGeom>
            <a:noFill/>
            <a:ln w="33338">
              <a:solidFill>
                <a:srgbClr val="FFFF00"/>
              </a:solidFill>
              <a:round/>
              <a:headEnd/>
              <a:tailEnd/>
            </a:ln>
          </p:spPr>
          <p:txBody>
            <a:bodyPr/>
            <a:lstStyle/>
            <a:p>
              <a:endParaRPr lang="fr-BE"/>
            </a:p>
          </p:txBody>
        </p:sp>
        <p:sp>
          <p:nvSpPr>
            <p:cNvPr id="35118" name="Line 300"/>
            <p:cNvSpPr>
              <a:spLocks noChangeShapeType="1"/>
            </p:cNvSpPr>
            <p:nvPr/>
          </p:nvSpPr>
          <p:spPr bwMode="auto">
            <a:xfrm>
              <a:off x="3004" y="2816"/>
              <a:ext cx="60" cy="1"/>
            </a:xfrm>
            <a:prstGeom prst="line">
              <a:avLst/>
            </a:prstGeom>
            <a:noFill/>
            <a:ln w="33338">
              <a:solidFill>
                <a:srgbClr val="FFFF00"/>
              </a:solidFill>
              <a:round/>
              <a:headEnd/>
              <a:tailEnd/>
            </a:ln>
          </p:spPr>
          <p:txBody>
            <a:bodyPr/>
            <a:lstStyle/>
            <a:p>
              <a:endParaRPr lang="fr-BE"/>
            </a:p>
          </p:txBody>
        </p:sp>
        <p:sp>
          <p:nvSpPr>
            <p:cNvPr id="35119" name="Line 301"/>
            <p:cNvSpPr>
              <a:spLocks noChangeShapeType="1"/>
            </p:cNvSpPr>
            <p:nvPr/>
          </p:nvSpPr>
          <p:spPr bwMode="auto">
            <a:xfrm flipV="1">
              <a:off x="3081" y="2795"/>
              <a:ext cx="1" cy="21"/>
            </a:xfrm>
            <a:prstGeom prst="line">
              <a:avLst/>
            </a:prstGeom>
            <a:noFill/>
            <a:ln w="33338">
              <a:solidFill>
                <a:srgbClr val="FFFF00"/>
              </a:solidFill>
              <a:round/>
              <a:headEnd/>
              <a:tailEnd/>
            </a:ln>
          </p:spPr>
          <p:txBody>
            <a:bodyPr/>
            <a:lstStyle/>
            <a:p>
              <a:endParaRPr lang="fr-BE"/>
            </a:p>
          </p:txBody>
        </p:sp>
        <p:sp>
          <p:nvSpPr>
            <p:cNvPr id="35120" name="Line 302"/>
            <p:cNvSpPr>
              <a:spLocks noChangeShapeType="1"/>
            </p:cNvSpPr>
            <p:nvPr/>
          </p:nvSpPr>
          <p:spPr bwMode="auto">
            <a:xfrm>
              <a:off x="3081" y="2795"/>
              <a:ext cx="2" cy="1"/>
            </a:xfrm>
            <a:prstGeom prst="line">
              <a:avLst/>
            </a:prstGeom>
            <a:noFill/>
            <a:ln w="33338">
              <a:solidFill>
                <a:srgbClr val="FFFF00"/>
              </a:solidFill>
              <a:round/>
              <a:headEnd/>
              <a:tailEnd/>
            </a:ln>
          </p:spPr>
          <p:txBody>
            <a:bodyPr/>
            <a:lstStyle/>
            <a:p>
              <a:endParaRPr lang="fr-BE"/>
            </a:p>
          </p:txBody>
        </p:sp>
        <p:sp>
          <p:nvSpPr>
            <p:cNvPr id="35121" name="Line 303"/>
            <p:cNvSpPr>
              <a:spLocks noChangeShapeType="1"/>
            </p:cNvSpPr>
            <p:nvPr/>
          </p:nvSpPr>
          <p:spPr bwMode="auto">
            <a:xfrm>
              <a:off x="3083" y="2795"/>
              <a:ext cx="60" cy="1"/>
            </a:xfrm>
            <a:prstGeom prst="line">
              <a:avLst/>
            </a:prstGeom>
            <a:noFill/>
            <a:ln w="33338">
              <a:solidFill>
                <a:srgbClr val="FFFF00"/>
              </a:solidFill>
              <a:round/>
              <a:headEnd/>
              <a:tailEnd/>
            </a:ln>
          </p:spPr>
          <p:txBody>
            <a:bodyPr/>
            <a:lstStyle/>
            <a:p>
              <a:endParaRPr lang="fr-BE"/>
            </a:p>
          </p:txBody>
        </p:sp>
        <p:sp>
          <p:nvSpPr>
            <p:cNvPr id="35122" name="Line 304"/>
            <p:cNvSpPr>
              <a:spLocks noChangeShapeType="1"/>
            </p:cNvSpPr>
            <p:nvPr/>
          </p:nvSpPr>
          <p:spPr bwMode="auto">
            <a:xfrm>
              <a:off x="3184" y="2795"/>
              <a:ext cx="7" cy="1"/>
            </a:xfrm>
            <a:prstGeom prst="line">
              <a:avLst/>
            </a:prstGeom>
            <a:noFill/>
            <a:ln w="33338">
              <a:solidFill>
                <a:srgbClr val="FFFF00"/>
              </a:solidFill>
              <a:round/>
              <a:headEnd/>
              <a:tailEnd/>
            </a:ln>
          </p:spPr>
          <p:txBody>
            <a:bodyPr/>
            <a:lstStyle/>
            <a:p>
              <a:endParaRPr lang="fr-BE"/>
            </a:p>
          </p:txBody>
        </p:sp>
        <p:sp>
          <p:nvSpPr>
            <p:cNvPr id="35123" name="Line 305"/>
            <p:cNvSpPr>
              <a:spLocks noChangeShapeType="1"/>
            </p:cNvSpPr>
            <p:nvPr/>
          </p:nvSpPr>
          <p:spPr bwMode="auto">
            <a:xfrm flipV="1">
              <a:off x="3191" y="2773"/>
              <a:ext cx="1" cy="22"/>
            </a:xfrm>
            <a:prstGeom prst="line">
              <a:avLst/>
            </a:prstGeom>
            <a:noFill/>
            <a:ln w="33338">
              <a:solidFill>
                <a:srgbClr val="FFFF00"/>
              </a:solidFill>
              <a:round/>
              <a:headEnd/>
              <a:tailEnd/>
            </a:ln>
          </p:spPr>
          <p:txBody>
            <a:bodyPr/>
            <a:lstStyle/>
            <a:p>
              <a:endParaRPr lang="fr-BE"/>
            </a:p>
          </p:txBody>
        </p:sp>
        <p:sp>
          <p:nvSpPr>
            <p:cNvPr id="35124" name="Line 306"/>
            <p:cNvSpPr>
              <a:spLocks noChangeShapeType="1"/>
            </p:cNvSpPr>
            <p:nvPr/>
          </p:nvSpPr>
          <p:spPr bwMode="auto">
            <a:xfrm>
              <a:off x="3191" y="2773"/>
              <a:ext cx="4" cy="1"/>
            </a:xfrm>
            <a:prstGeom prst="line">
              <a:avLst/>
            </a:prstGeom>
            <a:noFill/>
            <a:ln w="33338">
              <a:solidFill>
                <a:srgbClr val="FFFF00"/>
              </a:solidFill>
              <a:round/>
              <a:headEnd/>
              <a:tailEnd/>
            </a:ln>
          </p:spPr>
          <p:txBody>
            <a:bodyPr/>
            <a:lstStyle/>
            <a:p>
              <a:endParaRPr lang="fr-BE"/>
            </a:p>
          </p:txBody>
        </p:sp>
        <p:sp>
          <p:nvSpPr>
            <p:cNvPr id="35125" name="Line 307"/>
            <p:cNvSpPr>
              <a:spLocks noChangeShapeType="1"/>
            </p:cNvSpPr>
            <p:nvPr/>
          </p:nvSpPr>
          <p:spPr bwMode="auto">
            <a:xfrm flipV="1">
              <a:off x="3195" y="2752"/>
              <a:ext cx="1" cy="21"/>
            </a:xfrm>
            <a:prstGeom prst="line">
              <a:avLst/>
            </a:prstGeom>
            <a:noFill/>
            <a:ln w="33338">
              <a:solidFill>
                <a:srgbClr val="FFFF00"/>
              </a:solidFill>
              <a:round/>
              <a:headEnd/>
              <a:tailEnd/>
            </a:ln>
          </p:spPr>
          <p:txBody>
            <a:bodyPr/>
            <a:lstStyle/>
            <a:p>
              <a:endParaRPr lang="fr-BE"/>
            </a:p>
          </p:txBody>
        </p:sp>
        <p:sp>
          <p:nvSpPr>
            <p:cNvPr id="35126" name="Line 308"/>
            <p:cNvSpPr>
              <a:spLocks noChangeShapeType="1"/>
            </p:cNvSpPr>
            <p:nvPr/>
          </p:nvSpPr>
          <p:spPr bwMode="auto">
            <a:xfrm>
              <a:off x="3195" y="2752"/>
              <a:ext cx="2" cy="1"/>
            </a:xfrm>
            <a:prstGeom prst="line">
              <a:avLst/>
            </a:prstGeom>
            <a:noFill/>
            <a:ln w="33338">
              <a:solidFill>
                <a:srgbClr val="FFFF00"/>
              </a:solidFill>
              <a:round/>
              <a:headEnd/>
              <a:tailEnd/>
            </a:ln>
          </p:spPr>
          <p:txBody>
            <a:bodyPr/>
            <a:lstStyle/>
            <a:p>
              <a:endParaRPr lang="fr-BE"/>
            </a:p>
          </p:txBody>
        </p:sp>
        <p:sp>
          <p:nvSpPr>
            <p:cNvPr id="35127" name="Line 309"/>
            <p:cNvSpPr>
              <a:spLocks noChangeShapeType="1"/>
            </p:cNvSpPr>
            <p:nvPr/>
          </p:nvSpPr>
          <p:spPr bwMode="auto">
            <a:xfrm>
              <a:off x="3197" y="2752"/>
              <a:ext cx="28" cy="1"/>
            </a:xfrm>
            <a:prstGeom prst="line">
              <a:avLst/>
            </a:prstGeom>
            <a:noFill/>
            <a:ln w="33338">
              <a:solidFill>
                <a:srgbClr val="FFFF00"/>
              </a:solidFill>
              <a:round/>
              <a:headEnd/>
              <a:tailEnd/>
            </a:ln>
          </p:spPr>
          <p:txBody>
            <a:bodyPr/>
            <a:lstStyle/>
            <a:p>
              <a:endParaRPr lang="fr-BE"/>
            </a:p>
          </p:txBody>
        </p:sp>
        <p:sp>
          <p:nvSpPr>
            <p:cNvPr id="35128" name="Line 310"/>
            <p:cNvSpPr>
              <a:spLocks noChangeShapeType="1"/>
            </p:cNvSpPr>
            <p:nvPr/>
          </p:nvSpPr>
          <p:spPr bwMode="auto">
            <a:xfrm flipV="1">
              <a:off x="3225" y="2731"/>
              <a:ext cx="1" cy="21"/>
            </a:xfrm>
            <a:prstGeom prst="line">
              <a:avLst/>
            </a:prstGeom>
            <a:noFill/>
            <a:ln w="33338">
              <a:solidFill>
                <a:srgbClr val="FFFF00"/>
              </a:solidFill>
              <a:round/>
              <a:headEnd/>
              <a:tailEnd/>
            </a:ln>
          </p:spPr>
          <p:txBody>
            <a:bodyPr/>
            <a:lstStyle/>
            <a:p>
              <a:endParaRPr lang="fr-BE"/>
            </a:p>
          </p:txBody>
        </p:sp>
        <p:sp>
          <p:nvSpPr>
            <p:cNvPr id="35129" name="Line 311"/>
            <p:cNvSpPr>
              <a:spLocks noChangeShapeType="1"/>
            </p:cNvSpPr>
            <p:nvPr/>
          </p:nvSpPr>
          <p:spPr bwMode="auto">
            <a:xfrm>
              <a:off x="3225" y="2731"/>
              <a:ext cx="13" cy="1"/>
            </a:xfrm>
            <a:prstGeom prst="line">
              <a:avLst/>
            </a:prstGeom>
            <a:noFill/>
            <a:ln w="33338">
              <a:solidFill>
                <a:srgbClr val="FFFF00"/>
              </a:solidFill>
              <a:round/>
              <a:headEnd/>
              <a:tailEnd/>
            </a:ln>
          </p:spPr>
          <p:txBody>
            <a:bodyPr/>
            <a:lstStyle/>
            <a:p>
              <a:endParaRPr lang="fr-BE"/>
            </a:p>
          </p:txBody>
        </p:sp>
        <p:sp>
          <p:nvSpPr>
            <p:cNvPr id="35130" name="Line 312"/>
            <p:cNvSpPr>
              <a:spLocks noChangeShapeType="1"/>
            </p:cNvSpPr>
            <p:nvPr/>
          </p:nvSpPr>
          <p:spPr bwMode="auto">
            <a:xfrm>
              <a:off x="3238" y="2731"/>
              <a:ext cx="2" cy="1"/>
            </a:xfrm>
            <a:prstGeom prst="line">
              <a:avLst/>
            </a:prstGeom>
            <a:noFill/>
            <a:ln w="33338">
              <a:solidFill>
                <a:srgbClr val="FFFF00"/>
              </a:solidFill>
              <a:round/>
              <a:headEnd/>
              <a:tailEnd/>
            </a:ln>
          </p:spPr>
          <p:txBody>
            <a:bodyPr/>
            <a:lstStyle/>
            <a:p>
              <a:endParaRPr lang="fr-BE"/>
            </a:p>
          </p:txBody>
        </p:sp>
        <p:sp>
          <p:nvSpPr>
            <p:cNvPr id="35131" name="Line 313"/>
            <p:cNvSpPr>
              <a:spLocks noChangeShapeType="1"/>
            </p:cNvSpPr>
            <p:nvPr/>
          </p:nvSpPr>
          <p:spPr bwMode="auto">
            <a:xfrm flipV="1">
              <a:off x="3240" y="2710"/>
              <a:ext cx="1" cy="21"/>
            </a:xfrm>
            <a:prstGeom prst="line">
              <a:avLst/>
            </a:prstGeom>
            <a:noFill/>
            <a:ln w="33338">
              <a:solidFill>
                <a:srgbClr val="FFFF00"/>
              </a:solidFill>
              <a:round/>
              <a:headEnd/>
              <a:tailEnd/>
            </a:ln>
          </p:spPr>
          <p:txBody>
            <a:bodyPr/>
            <a:lstStyle/>
            <a:p>
              <a:endParaRPr lang="fr-BE"/>
            </a:p>
          </p:txBody>
        </p:sp>
        <p:sp>
          <p:nvSpPr>
            <p:cNvPr id="35132" name="Line 314"/>
            <p:cNvSpPr>
              <a:spLocks noChangeShapeType="1"/>
            </p:cNvSpPr>
            <p:nvPr/>
          </p:nvSpPr>
          <p:spPr bwMode="auto">
            <a:xfrm>
              <a:off x="3240" y="2710"/>
              <a:ext cx="2" cy="1"/>
            </a:xfrm>
            <a:prstGeom prst="line">
              <a:avLst/>
            </a:prstGeom>
            <a:noFill/>
            <a:ln w="33338">
              <a:solidFill>
                <a:srgbClr val="FFFF00"/>
              </a:solidFill>
              <a:round/>
              <a:headEnd/>
              <a:tailEnd/>
            </a:ln>
          </p:spPr>
          <p:txBody>
            <a:bodyPr/>
            <a:lstStyle/>
            <a:p>
              <a:endParaRPr lang="fr-BE"/>
            </a:p>
          </p:txBody>
        </p:sp>
        <p:sp>
          <p:nvSpPr>
            <p:cNvPr id="35133" name="Line 315"/>
            <p:cNvSpPr>
              <a:spLocks noChangeShapeType="1"/>
            </p:cNvSpPr>
            <p:nvPr/>
          </p:nvSpPr>
          <p:spPr bwMode="auto">
            <a:xfrm>
              <a:off x="3242" y="2710"/>
              <a:ext cx="49" cy="1"/>
            </a:xfrm>
            <a:prstGeom prst="line">
              <a:avLst/>
            </a:prstGeom>
            <a:noFill/>
            <a:ln w="33338">
              <a:solidFill>
                <a:srgbClr val="FFFF00"/>
              </a:solidFill>
              <a:round/>
              <a:headEnd/>
              <a:tailEnd/>
            </a:ln>
          </p:spPr>
          <p:txBody>
            <a:bodyPr/>
            <a:lstStyle/>
            <a:p>
              <a:endParaRPr lang="fr-BE"/>
            </a:p>
          </p:txBody>
        </p:sp>
        <p:sp>
          <p:nvSpPr>
            <p:cNvPr id="35134" name="Line 316"/>
            <p:cNvSpPr>
              <a:spLocks noChangeShapeType="1"/>
            </p:cNvSpPr>
            <p:nvPr/>
          </p:nvSpPr>
          <p:spPr bwMode="auto">
            <a:xfrm flipV="1">
              <a:off x="3291" y="2688"/>
              <a:ext cx="1" cy="22"/>
            </a:xfrm>
            <a:prstGeom prst="line">
              <a:avLst/>
            </a:prstGeom>
            <a:noFill/>
            <a:ln w="33338">
              <a:solidFill>
                <a:srgbClr val="FFFF00"/>
              </a:solidFill>
              <a:round/>
              <a:headEnd/>
              <a:tailEnd/>
            </a:ln>
          </p:spPr>
          <p:txBody>
            <a:bodyPr/>
            <a:lstStyle/>
            <a:p>
              <a:endParaRPr lang="fr-BE"/>
            </a:p>
          </p:txBody>
        </p:sp>
        <p:sp>
          <p:nvSpPr>
            <p:cNvPr id="35135" name="Line 317"/>
            <p:cNvSpPr>
              <a:spLocks noChangeShapeType="1"/>
            </p:cNvSpPr>
            <p:nvPr/>
          </p:nvSpPr>
          <p:spPr bwMode="auto">
            <a:xfrm>
              <a:off x="3291" y="2688"/>
              <a:ext cx="3" cy="1"/>
            </a:xfrm>
            <a:prstGeom prst="line">
              <a:avLst/>
            </a:prstGeom>
            <a:noFill/>
            <a:ln w="33338">
              <a:solidFill>
                <a:srgbClr val="FFFF00"/>
              </a:solidFill>
              <a:round/>
              <a:headEnd/>
              <a:tailEnd/>
            </a:ln>
          </p:spPr>
          <p:txBody>
            <a:bodyPr/>
            <a:lstStyle/>
            <a:p>
              <a:endParaRPr lang="fr-BE"/>
            </a:p>
          </p:txBody>
        </p:sp>
        <p:sp>
          <p:nvSpPr>
            <p:cNvPr id="35136" name="Line 318"/>
            <p:cNvSpPr>
              <a:spLocks noChangeShapeType="1"/>
            </p:cNvSpPr>
            <p:nvPr/>
          </p:nvSpPr>
          <p:spPr bwMode="auto">
            <a:xfrm>
              <a:off x="3294" y="2688"/>
              <a:ext cx="3" cy="1"/>
            </a:xfrm>
            <a:prstGeom prst="line">
              <a:avLst/>
            </a:prstGeom>
            <a:noFill/>
            <a:ln w="33338">
              <a:solidFill>
                <a:srgbClr val="FFFF00"/>
              </a:solidFill>
              <a:round/>
              <a:headEnd/>
              <a:tailEnd/>
            </a:ln>
          </p:spPr>
          <p:txBody>
            <a:bodyPr/>
            <a:lstStyle/>
            <a:p>
              <a:endParaRPr lang="fr-BE"/>
            </a:p>
          </p:txBody>
        </p:sp>
        <p:sp>
          <p:nvSpPr>
            <p:cNvPr id="35137" name="Line 319"/>
            <p:cNvSpPr>
              <a:spLocks noChangeShapeType="1"/>
            </p:cNvSpPr>
            <p:nvPr/>
          </p:nvSpPr>
          <p:spPr bwMode="auto">
            <a:xfrm flipV="1">
              <a:off x="3297" y="2667"/>
              <a:ext cx="1" cy="21"/>
            </a:xfrm>
            <a:prstGeom prst="line">
              <a:avLst/>
            </a:prstGeom>
            <a:noFill/>
            <a:ln w="33338">
              <a:solidFill>
                <a:srgbClr val="FFFF00"/>
              </a:solidFill>
              <a:round/>
              <a:headEnd/>
              <a:tailEnd/>
            </a:ln>
          </p:spPr>
          <p:txBody>
            <a:bodyPr/>
            <a:lstStyle/>
            <a:p>
              <a:endParaRPr lang="fr-BE"/>
            </a:p>
          </p:txBody>
        </p:sp>
        <p:sp>
          <p:nvSpPr>
            <p:cNvPr id="35138" name="Line 320"/>
            <p:cNvSpPr>
              <a:spLocks noChangeShapeType="1"/>
            </p:cNvSpPr>
            <p:nvPr/>
          </p:nvSpPr>
          <p:spPr bwMode="auto">
            <a:xfrm>
              <a:off x="3297" y="2667"/>
              <a:ext cx="11" cy="1"/>
            </a:xfrm>
            <a:prstGeom prst="line">
              <a:avLst/>
            </a:prstGeom>
            <a:noFill/>
            <a:ln w="33338">
              <a:solidFill>
                <a:srgbClr val="FFFF00"/>
              </a:solidFill>
              <a:round/>
              <a:headEnd/>
              <a:tailEnd/>
            </a:ln>
          </p:spPr>
          <p:txBody>
            <a:bodyPr/>
            <a:lstStyle/>
            <a:p>
              <a:endParaRPr lang="fr-BE"/>
            </a:p>
          </p:txBody>
        </p:sp>
        <p:sp>
          <p:nvSpPr>
            <p:cNvPr id="35139" name="Line 321"/>
            <p:cNvSpPr>
              <a:spLocks noChangeShapeType="1"/>
            </p:cNvSpPr>
            <p:nvPr/>
          </p:nvSpPr>
          <p:spPr bwMode="auto">
            <a:xfrm>
              <a:off x="3308" y="2667"/>
              <a:ext cx="55" cy="1"/>
            </a:xfrm>
            <a:prstGeom prst="line">
              <a:avLst/>
            </a:prstGeom>
            <a:noFill/>
            <a:ln w="33338">
              <a:solidFill>
                <a:srgbClr val="FFFF00"/>
              </a:solidFill>
              <a:round/>
              <a:headEnd/>
              <a:tailEnd/>
            </a:ln>
          </p:spPr>
          <p:txBody>
            <a:bodyPr/>
            <a:lstStyle/>
            <a:p>
              <a:endParaRPr lang="fr-BE"/>
            </a:p>
          </p:txBody>
        </p:sp>
        <p:sp>
          <p:nvSpPr>
            <p:cNvPr id="35140" name="Line 322"/>
            <p:cNvSpPr>
              <a:spLocks noChangeShapeType="1"/>
            </p:cNvSpPr>
            <p:nvPr/>
          </p:nvSpPr>
          <p:spPr bwMode="auto">
            <a:xfrm flipV="1">
              <a:off x="3363" y="2645"/>
              <a:ext cx="1" cy="22"/>
            </a:xfrm>
            <a:prstGeom prst="line">
              <a:avLst/>
            </a:prstGeom>
            <a:noFill/>
            <a:ln w="33338">
              <a:solidFill>
                <a:srgbClr val="FFFF00"/>
              </a:solidFill>
              <a:round/>
              <a:headEnd/>
              <a:tailEnd/>
            </a:ln>
          </p:spPr>
          <p:txBody>
            <a:bodyPr/>
            <a:lstStyle/>
            <a:p>
              <a:endParaRPr lang="fr-BE"/>
            </a:p>
          </p:txBody>
        </p:sp>
        <p:sp>
          <p:nvSpPr>
            <p:cNvPr id="35141" name="Line 323"/>
            <p:cNvSpPr>
              <a:spLocks noChangeShapeType="1"/>
            </p:cNvSpPr>
            <p:nvPr/>
          </p:nvSpPr>
          <p:spPr bwMode="auto">
            <a:xfrm>
              <a:off x="3363" y="2645"/>
              <a:ext cx="1" cy="1"/>
            </a:xfrm>
            <a:prstGeom prst="line">
              <a:avLst/>
            </a:prstGeom>
            <a:noFill/>
            <a:ln w="33338">
              <a:solidFill>
                <a:srgbClr val="FFFF00"/>
              </a:solidFill>
              <a:round/>
              <a:headEnd/>
              <a:tailEnd/>
            </a:ln>
          </p:spPr>
          <p:txBody>
            <a:bodyPr/>
            <a:lstStyle/>
            <a:p>
              <a:endParaRPr lang="fr-BE"/>
            </a:p>
          </p:txBody>
        </p:sp>
        <p:sp>
          <p:nvSpPr>
            <p:cNvPr id="35142" name="Line 324"/>
            <p:cNvSpPr>
              <a:spLocks noChangeShapeType="1"/>
            </p:cNvSpPr>
            <p:nvPr/>
          </p:nvSpPr>
          <p:spPr bwMode="auto">
            <a:xfrm>
              <a:off x="3364" y="2645"/>
              <a:ext cx="59" cy="1"/>
            </a:xfrm>
            <a:prstGeom prst="line">
              <a:avLst/>
            </a:prstGeom>
            <a:noFill/>
            <a:ln w="33338">
              <a:solidFill>
                <a:srgbClr val="FFFF00"/>
              </a:solidFill>
              <a:round/>
              <a:headEnd/>
              <a:tailEnd/>
            </a:ln>
          </p:spPr>
          <p:txBody>
            <a:bodyPr/>
            <a:lstStyle/>
            <a:p>
              <a:endParaRPr lang="fr-BE"/>
            </a:p>
          </p:txBody>
        </p:sp>
        <p:sp>
          <p:nvSpPr>
            <p:cNvPr id="35143" name="Line 325"/>
            <p:cNvSpPr>
              <a:spLocks noChangeShapeType="1"/>
            </p:cNvSpPr>
            <p:nvPr/>
          </p:nvSpPr>
          <p:spPr bwMode="auto">
            <a:xfrm>
              <a:off x="3464" y="2645"/>
              <a:ext cx="10" cy="1"/>
            </a:xfrm>
            <a:prstGeom prst="line">
              <a:avLst/>
            </a:prstGeom>
            <a:noFill/>
            <a:ln w="33338">
              <a:solidFill>
                <a:srgbClr val="FFFF00"/>
              </a:solidFill>
              <a:round/>
              <a:headEnd/>
              <a:tailEnd/>
            </a:ln>
          </p:spPr>
          <p:txBody>
            <a:bodyPr/>
            <a:lstStyle/>
            <a:p>
              <a:endParaRPr lang="fr-BE"/>
            </a:p>
          </p:txBody>
        </p:sp>
        <p:sp>
          <p:nvSpPr>
            <p:cNvPr id="35144" name="Line 326"/>
            <p:cNvSpPr>
              <a:spLocks noChangeShapeType="1"/>
            </p:cNvSpPr>
            <p:nvPr/>
          </p:nvSpPr>
          <p:spPr bwMode="auto">
            <a:xfrm flipV="1">
              <a:off x="3474" y="2624"/>
              <a:ext cx="1" cy="21"/>
            </a:xfrm>
            <a:prstGeom prst="line">
              <a:avLst/>
            </a:prstGeom>
            <a:noFill/>
            <a:ln w="33338">
              <a:solidFill>
                <a:srgbClr val="FFFF00"/>
              </a:solidFill>
              <a:round/>
              <a:headEnd/>
              <a:tailEnd/>
            </a:ln>
          </p:spPr>
          <p:txBody>
            <a:bodyPr/>
            <a:lstStyle/>
            <a:p>
              <a:endParaRPr lang="fr-BE"/>
            </a:p>
          </p:txBody>
        </p:sp>
        <p:sp>
          <p:nvSpPr>
            <p:cNvPr id="35145" name="Line 327"/>
            <p:cNvSpPr>
              <a:spLocks noChangeShapeType="1"/>
            </p:cNvSpPr>
            <p:nvPr/>
          </p:nvSpPr>
          <p:spPr bwMode="auto">
            <a:xfrm>
              <a:off x="3474" y="2624"/>
              <a:ext cx="11" cy="1"/>
            </a:xfrm>
            <a:prstGeom prst="line">
              <a:avLst/>
            </a:prstGeom>
            <a:noFill/>
            <a:ln w="33338">
              <a:solidFill>
                <a:srgbClr val="FFFF00"/>
              </a:solidFill>
              <a:round/>
              <a:headEnd/>
              <a:tailEnd/>
            </a:ln>
          </p:spPr>
          <p:txBody>
            <a:bodyPr/>
            <a:lstStyle/>
            <a:p>
              <a:endParaRPr lang="fr-BE"/>
            </a:p>
          </p:txBody>
        </p:sp>
        <p:sp>
          <p:nvSpPr>
            <p:cNvPr id="35146" name="Line 328"/>
            <p:cNvSpPr>
              <a:spLocks noChangeShapeType="1"/>
            </p:cNvSpPr>
            <p:nvPr/>
          </p:nvSpPr>
          <p:spPr bwMode="auto">
            <a:xfrm>
              <a:off x="3485" y="2624"/>
              <a:ext cx="60" cy="1"/>
            </a:xfrm>
            <a:prstGeom prst="line">
              <a:avLst/>
            </a:prstGeom>
            <a:noFill/>
            <a:ln w="33338">
              <a:solidFill>
                <a:srgbClr val="FFFF00"/>
              </a:solidFill>
              <a:round/>
              <a:headEnd/>
              <a:tailEnd/>
            </a:ln>
          </p:spPr>
          <p:txBody>
            <a:bodyPr/>
            <a:lstStyle/>
            <a:p>
              <a:endParaRPr lang="fr-BE"/>
            </a:p>
          </p:txBody>
        </p:sp>
        <p:sp>
          <p:nvSpPr>
            <p:cNvPr id="35147" name="Line 329"/>
            <p:cNvSpPr>
              <a:spLocks noChangeShapeType="1"/>
            </p:cNvSpPr>
            <p:nvPr/>
          </p:nvSpPr>
          <p:spPr bwMode="auto">
            <a:xfrm flipV="1">
              <a:off x="3569" y="2602"/>
              <a:ext cx="1" cy="22"/>
            </a:xfrm>
            <a:prstGeom prst="line">
              <a:avLst/>
            </a:prstGeom>
            <a:noFill/>
            <a:ln w="33338">
              <a:solidFill>
                <a:srgbClr val="FFFF00"/>
              </a:solidFill>
              <a:round/>
              <a:headEnd/>
              <a:tailEnd/>
            </a:ln>
          </p:spPr>
          <p:txBody>
            <a:bodyPr/>
            <a:lstStyle/>
            <a:p>
              <a:endParaRPr lang="fr-BE"/>
            </a:p>
          </p:txBody>
        </p:sp>
        <p:sp>
          <p:nvSpPr>
            <p:cNvPr id="35148" name="Line 330"/>
            <p:cNvSpPr>
              <a:spLocks noChangeShapeType="1"/>
            </p:cNvSpPr>
            <p:nvPr/>
          </p:nvSpPr>
          <p:spPr bwMode="auto">
            <a:xfrm>
              <a:off x="3569" y="2602"/>
              <a:ext cx="2" cy="1"/>
            </a:xfrm>
            <a:prstGeom prst="line">
              <a:avLst/>
            </a:prstGeom>
            <a:noFill/>
            <a:ln w="33338">
              <a:solidFill>
                <a:srgbClr val="FFFF00"/>
              </a:solidFill>
              <a:round/>
              <a:headEnd/>
              <a:tailEnd/>
            </a:ln>
          </p:spPr>
          <p:txBody>
            <a:bodyPr/>
            <a:lstStyle/>
            <a:p>
              <a:endParaRPr lang="fr-BE"/>
            </a:p>
          </p:txBody>
        </p:sp>
        <p:sp>
          <p:nvSpPr>
            <p:cNvPr id="35149" name="Line 331"/>
            <p:cNvSpPr>
              <a:spLocks noChangeShapeType="1"/>
            </p:cNvSpPr>
            <p:nvPr/>
          </p:nvSpPr>
          <p:spPr bwMode="auto">
            <a:xfrm>
              <a:off x="3571" y="2602"/>
              <a:ext cx="11" cy="1"/>
            </a:xfrm>
            <a:prstGeom prst="line">
              <a:avLst/>
            </a:prstGeom>
            <a:noFill/>
            <a:ln w="33338">
              <a:solidFill>
                <a:srgbClr val="FFFF00"/>
              </a:solidFill>
              <a:round/>
              <a:headEnd/>
              <a:tailEnd/>
            </a:ln>
          </p:spPr>
          <p:txBody>
            <a:bodyPr/>
            <a:lstStyle/>
            <a:p>
              <a:endParaRPr lang="fr-BE"/>
            </a:p>
          </p:txBody>
        </p:sp>
        <p:sp>
          <p:nvSpPr>
            <p:cNvPr id="35150" name="Line 332"/>
            <p:cNvSpPr>
              <a:spLocks noChangeShapeType="1"/>
            </p:cNvSpPr>
            <p:nvPr/>
          </p:nvSpPr>
          <p:spPr bwMode="auto">
            <a:xfrm flipV="1">
              <a:off x="3582" y="2579"/>
              <a:ext cx="1" cy="23"/>
            </a:xfrm>
            <a:prstGeom prst="line">
              <a:avLst/>
            </a:prstGeom>
            <a:noFill/>
            <a:ln w="33338">
              <a:solidFill>
                <a:srgbClr val="FFFF00"/>
              </a:solidFill>
              <a:round/>
              <a:headEnd/>
              <a:tailEnd/>
            </a:ln>
          </p:spPr>
          <p:txBody>
            <a:bodyPr/>
            <a:lstStyle/>
            <a:p>
              <a:endParaRPr lang="fr-BE"/>
            </a:p>
          </p:txBody>
        </p:sp>
        <p:sp>
          <p:nvSpPr>
            <p:cNvPr id="35151" name="Line 333"/>
            <p:cNvSpPr>
              <a:spLocks noChangeShapeType="1"/>
            </p:cNvSpPr>
            <p:nvPr/>
          </p:nvSpPr>
          <p:spPr bwMode="auto">
            <a:xfrm>
              <a:off x="3582" y="2579"/>
              <a:ext cx="2" cy="1"/>
            </a:xfrm>
            <a:prstGeom prst="line">
              <a:avLst/>
            </a:prstGeom>
            <a:noFill/>
            <a:ln w="33338">
              <a:solidFill>
                <a:srgbClr val="FFFF00"/>
              </a:solidFill>
              <a:round/>
              <a:headEnd/>
              <a:tailEnd/>
            </a:ln>
          </p:spPr>
          <p:txBody>
            <a:bodyPr/>
            <a:lstStyle/>
            <a:p>
              <a:endParaRPr lang="fr-BE"/>
            </a:p>
          </p:txBody>
        </p:sp>
        <p:sp>
          <p:nvSpPr>
            <p:cNvPr id="35152" name="Line 334"/>
            <p:cNvSpPr>
              <a:spLocks noChangeShapeType="1"/>
            </p:cNvSpPr>
            <p:nvPr/>
          </p:nvSpPr>
          <p:spPr bwMode="auto">
            <a:xfrm>
              <a:off x="3584" y="2579"/>
              <a:ext cx="6" cy="1"/>
            </a:xfrm>
            <a:prstGeom prst="line">
              <a:avLst/>
            </a:prstGeom>
            <a:noFill/>
            <a:ln w="33338">
              <a:solidFill>
                <a:srgbClr val="FFFF00"/>
              </a:solidFill>
              <a:round/>
              <a:headEnd/>
              <a:tailEnd/>
            </a:ln>
          </p:spPr>
          <p:txBody>
            <a:bodyPr/>
            <a:lstStyle/>
            <a:p>
              <a:endParaRPr lang="fr-BE"/>
            </a:p>
          </p:txBody>
        </p:sp>
        <p:sp>
          <p:nvSpPr>
            <p:cNvPr id="35153" name="Line 335"/>
            <p:cNvSpPr>
              <a:spLocks noChangeShapeType="1"/>
            </p:cNvSpPr>
            <p:nvPr/>
          </p:nvSpPr>
          <p:spPr bwMode="auto">
            <a:xfrm flipV="1">
              <a:off x="3590" y="2557"/>
              <a:ext cx="1" cy="22"/>
            </a:xfrm>
            <a:prstGeom prst="line">
              <a:avLst/>
            </a:prstGeom>
            <a:noFill/>
            <a:ln w="33338">
              <a:solidFill>
                <a:srgbClr val="FFFF00"/>
              </a:solidFill>
              <a:round/>
              <a:headEnd/>
              <a:tailEnd/>
            </a:ln>
          </p:spPr>
          <p:txBody>
            <a:bodyPr/>
            <a:lstStyle/>
            <a:p>
              <a:endParaRPr lang="fr-BE"/>
            </a:p>
          </p:txBody>
        </p:sp>
        <p:sp>
          <p:nvSpPr>
            <p:cNvPr id="35154" name="Line 336"/>
            <p:cNvSpPr>
              <a:spLocks noChangeShapeType="1"/>
            </p:cNvSpPr>
            <p:nvPr/>
          </p:nvSpPr>
          <p:spPr bwMode="auto">
            <a:xfrm>
              <a:off x="3590" y="2557"/>
              <a:ext cx="2" cy="1"/>
            </a:xfrm>
            <a:prstGeom prst="line">
              <a:avLst/>
            </a:prstGeom>
            <a:noFill/>
            <a:ln w="33338">
              <a:solidFill>
                <a:srgbClr val="FFFF00"/>
              </a:solidFill>
              <a:round/>
              <a:headEnd/>
              <a:tailEnd/>
            </a:ln>
          </p:spPr>
          <p:txBody>
            <a:bodyPr/>
            <a:lstStyle/>
            <a:p>
              <a:endParaRPr lang="fr-BE"/>
            </a:p>
          </p:txBody>
        </p:sp>
        <p:sp>
          <p:nvSpPr>
            <p:cNvPr id="35155" name="Line 337"/>
            <p:cNvSpPr>
              <a:spLocks noChangeShapeType="1"/>
            </p:cNvSpPr>
            <p:nvPr/>
          </p:nvSpPr>
          <p:spPr bwMode="auto">
            <a:xfrm>
              <a:off x="3592" y="2557"/>
              <a:ext cx="14" cy="1"/>
            </a:xfrm>
            <a:prstGeom prst="line">
              <a:avLst/>
            </a:prstGeom>
            <a:noFill/>
            <a:ln w="33338">
              <a:solidFill>
                <a:srgbClr val="FFFF00"/>
              </a:solidFill>
              <a:round/>
              <a:headEnd/>
              <a:tailEnd/>
            </a:ln>
          </p:spPr>
          <p:txBody>
            <a:bodyPr/>
            <a:lstStyle/>
            <a:p>
              <a:endParaRPr lang="fr-BE"/>
            </a:p>
          </p:txBody>
        </p:sp>
        <p:sp>
          <p:nvSpPr>
            <p:cNvPr id="35156" name="Line 338"/>
            <p:cNvSpPr>
              <a:spLocks noChangeShapeType="1"/>
            </p:cNvSpPr>
            <p:nvPr/>
          </p:nvSpPr>
          <p:spPr bwMode="auto">
            <a:xfrm flipV="1">
              <a:off x="3606" y="2534"/>
              <a:ext cx="1" cy="23"/>
            </a:xfrm>
            <a:prstGeom prst="line">
              <a:avLst/>
            </a:prstGeom>
            <a:noFill/>
            <a:ln w="33338">
              <a:solidFill>
                <a:srgbClr val="FFFF00"/>
              </a:solidFill>
              <a:round/>
              <a:headEnd/>
              <a:tailEnd/>
            </a:ln>
          </p:spPr>
          <p:txBody>
            <a:bodyPr/>
            <a:lstStyle/>
            <a:p>
              <a:endParaRPr lang="fr-BE"/>
            </a:p>
          </p:txBody>
        </p:sp>
        <p:sp>
          <p:nvSpPr>
            <p:cNvPr id="35157" name="Line 339"/>
            <p:cNvSpPr>
              <a:spLocks noChangeShapeType="1"/>
            </p:cNvSpPr>
            <p:nvPr/>
          </p:nvSpPr>
          <p:spPr bwMode="auto">
            <a:xfrm>
              <a:off x="3606" y="2534"/>
              <a:ext cx="3" cy="1"/>
            </a:xfrm>
            <a:prstGeom prst="line">
              <a:avLst/>
            </a:prstGeom>
            <a:noFill/>
            <a:ln w="33338">
              <a:solidFill>
                <a:srgbClr val="FFFF00"/>
              </a:solidFill>
              <a:round/>
              <a:headEnd/>
              <a:tailEnd/>
            </a:ln>
          </p:spPr>
          <p:txBody>
            <a:bodyPr/>
            <a:lstStyle/>
            <a:p>
              <a:endParaRPr lang="fr-BE"/>
            </a:p>
          </p:txBody>
        </p:sp>
        <p:sp>
          <p:nvSpPr>
            <p:cNvPr id="35158" name="Line 340"/>
            <p:cNvSpPr>
              <a:spLocks noChangeShapeType="1"/>
            </p:cNvSpPr>
            <p:nvPr/>
          </p:nvSpPr>
          <p:spPr bwMode="auto">
            <a:xfrm>
              <a:off x="3609" y="2534"/>
              <a:ext cx="60" cy="1"/>
            </a:xfrm>
            <a:prstGeom prst="line">
              <a:avLst/>
            </a:prstGeom>
            <a:noFill/>
            <a:ln w="33338">
              <a:solidFill>
                <a:srgbClr val="FFFF00"/>
              </a:solidFill>
              <a:round/>
              <a:headEnd/>
              <a:tailEnd/>
            </a:ln>
          </p:spPr>
          <p:txBody>
            <a:bodyPr/>
            <a:lstStyle/>
            <a:p>
              <a:endParaRPr lang="fr-BE"/>
            </a:p>
          </p:txBody>
        </p:sp>
        <p:sp>
          <p:nvSpPr>
            <p:cNvPr id="35159" name="Line 341"/>
            <p:cNvSpPr>
              <a:spLocks noChangeShapeType="1"/>
            </p:cNvSpPr>
            <p:nvPr/>
          </p:nvSpPr>
          <p:spPr bwMode="auto">
            <a:xfrm>
              <a:off x="3710" y="2534"/>
              <a:ext cx="59" cy="1"/>
            </a:xfrm>
            <a:prstGeom prst="line">
              <a:avLst/>
            </a:prstGeom>
            <a:noFill/>
            <a:ln w="33338">
              <a:solidFill>
                <a:srgbClr val="FFFF00"/>
              </a:solidFill>
              <a:round/>
              <a:headEnd/>
              <a:tailEnd/>
            </a:ln>
          </p:spPr>
          <p:txBody>
            <a:bodyPr/>
            <a:lstStyle/>
            <a:p>
              <a:endParaRPr lang="fr-BE"/>
            </a:p>
          </p:txBody>
        </p:sp>
        <p:sp>
          <p:nvSpPr>
            <p:cNvPr id="35160" name="Line 342"/>
            <p:cNvSpPr>
              <a:spLocks noChangeShapeType="1"/>
            </p:cNvSpPr>
            <p:nvPr/>
          </p:nvSpPr>
          <p:spPr bwMode="auto">
            <a:xfrm>
              <a:off x="3810" y="2534"/>
              <a:ext cx="60" cy="1"/>
            </a:xfrm>
            <a:prstGeom prst="line">
              <a:avLst/>
            </a:prstGeom>
            <a:noFill/>
            <a:ln w="33338">
              <a:solidFill>
                <a:srgbClr val="FFFF00"/>
              </a:solidFill>
              <a:round/>
              <a:headEnd/>
              <a:tailEnd/>
            </a:ln>
          </p:spPr>
          <p:txBody>
            <a:bodyPr/>
            <a:lstStyle/>
            <a:p>
              <a:endParaRPr lang="fr-BE"/>
            </a:p>
          </p:txBody>
        </p:sp>
        <p:sp>
          <p:nvSpPr>
            <p:cNvPr id="35161" name="Line 343"/>
            <p:cNvSpPr>
              <a:spLocks noChangeShapeType="1"/>
            </p:cNvSpPr>
            <p:nvPr/>
          </p:nvSpPr>
          <p:spPr bwMode="auto">
            <a:xfrm>
              <a:off x="3911" y="2534"/>
              <a:ext cx="60" cy="1"/>
            </a:xfrm>
            <a:prstGeom prst="line">
              <a:avLst/>
            </a:prstGeom>
            <a:noFill/>
            <a:ln w="33338">
              <a:solidFill>
                <a:srgbClr val="FFFF00"/>
              </a:solidFill>
              <a:round/>
              <a:headEnd/>
              <a:tailEnd/>
            </a:ln>
          </p:spPr>
          <p:txBody>
            <a:bodyPr/>
            <a:lstStyle/>
            <a:p>
              <a:endParaRPr lang="fr-BE"/>
            </a:p>
          </p:txBody>
        </p:sp>
        <p:sp>
          <p:nvSpPr>
            <p:cNvPr id="35162" name="Line 344"/>
            <p:cNvSpPr>
              <a:spLocks noChangeShapeType="1"/>
            </p:cNvSpPr>
            <p:nvPr/>
          </p:nvSpPr>
          <p:spPr bwMode="auto">
            <a:xfrm flipV="1">
              <a:off x="3971" y="2511"/>
              <a:ext cx="1" cy="23"/>
            </a:xfrm>
            <a:prstGeom prst="line">
              <a:avLst/>
            </a:prstGeom>
            <a:noFill/>
            <a:ln w="33338">
              <a:solidFill>
                <a:srgbClr val="FFFF00"/>
              </a:solidFill>
              <a:round/>
              <a:headEnd/>
              <a:tailEnd/>
            </a:ln>
          </p:spPr>
          <p:txBody>
            <a:bodyPr/>
            <a:lstStyle/>
            <a:p>
              <a:endParaRPr lang="fr-BE"/>
            </a:p>
          </p:txBody>
        </p:sp>
        <p:sp>
          <p:nvSpPr>
            <p:cNvPr id="35163" name="Line 345"/>
            <p:cNvSpPr>
              <a:spLocks noChangeShapeType="1"/>
            </p:cNvSpPr>
            <p:nvPr/>
          </p:nvSpPr>
          <p:spPr bwMode="auto">
            <a:xfrm>
              <a:off x="3971" y="2511"/>
              <a:ext cx="1" cy="1"/>
            </a:xfrm>
            <a:prstGeom prst="line">
              <a:avLst/>
            </a:prstGeom>
            <a:noFill/>
            <a:ln w="33338">
              <a:solidFill>
                <a:srgbClr val="FFFF00"/>
              </a:solidFill>
              <a:round/>
              <a:headEnd/>
              <a:tailEnd/>
            </a:ln>
          </p:spPr>
          <p:txBody>
            <a:bodyPr/>
            <a:lstStyle/>
            <a:p>
              <a:endParaRPr lang="fr-BE"/>
            </a:p>
          </p:txBody>
        </p:sp>
        <p:sp>
          <p:nvSpPr>
            <p:cNvPr id="35164" name="Line 346"/>
            <p:cNvSpPr>
              <a:spLocks noChangeShapeType="1"/>
            </p:cNvSpPr>
            <p:nvPr/>
          </p:nvSpPr>
          <p:spPr bwMode="auto">
            <a:xfrm>
              <a:off x="3972" y="2511"/>
              <a:ext cx="59" cy="1"/>
            </a:xfrm>
            <a:prstGeom prst="line">
              <a:avLst/>
            </a:prstGeom>
            <a:noFill/>
            <a:ln w="33338">
              <a:solidFill>
                <a:srgbClr val="FFFF00"/>
              </a:solidFill>
              <a:round/>
              <a:headEnd/>
              <a:tailEnd/>
            </a:ln>
          </p:spPr>
          <p:txBody>
            <a:bodyPr/>
            <a:lstStyle/>
            <a:p>
              <a:endParaRPr lang="fr-BE"/>
            </a:p>
          </p:txBody>
        </p:sp>
        <p:sp>
          <p:nvSpPr>
            <p:cNvPr id="35165" name="Line 347"/>
            <p:cNvSpPr>
              <a:spLocks noChangeShapeType="1"/>
            </p:cNvSpPr>
            <p:nvPr/>
          </p:nvSpPr>
          <p:spPr bwMode="auto">
            <a:xfrm>
              <a:off x="4072" y="2511"/>
              <a:ext cx="38" cy="1"/>
            </a:xfrm>
            <a:prstGeom prst="line">
              <a:avLst/>
            </a:prstGeom>
            <a:noFill/>
            <a:ln w="33338">
              <a:solidFill>
                <a:srgbClr val="FFFF00"/>
              </a:solidFill>
              <a:round/>
              <a:headEnd/>
              <a:tailEnd/>
            </a:ln>
          </p:spPr>
          <p:txBody>
            <a:bodyPr/>
            <a:lstStyle/>
            <a:p>
              <a:endParaRPr lang="fr-BE"/>
            </a:p>
          </p:txBody>
        </p:sp>
        <p:sp>
          <p:nvSpPr>
            <p:cNvPr id="35166" name="Line 348"/>
            <p:cNvSpPr>
              <a:spLocks noChangeShapeType="1"/>
            </p:cNvSpPr>
            <p:nvPr/>
          </p:nvSpPr>
          <p:spPr bwMode="auto">
            <a:xfrm flipV="1">
              <a:off x="4110" y="2487"/>
              <a:ext cx="1" cy="24"/>
            </a:xfrm>
            <a:prstGeom prst="line">
              <a:avLst/>
            </a:prstGeom>
            <a:noFill/>
            <a:ln w="33338">
              <a:solidFill>
                <a:srgbClr val="FFFF00"/>
              </a:solidFill>
              <a:round/>
              <a:headEnd/>
              <a:tailEnd/>
            </a:ln>
          </p:spPr>
          <p:txBody>
            <a:bodyPr/>
            <a:lstStyle/>
            <a:p>
              <a:endParaRPr lang="fr-BE"/>
            </a:p>
          </p:txBody>
        </p:sp>
        <p:sp>
          <p:nvSpPr>
            <p:cNvPr id="35167" name="Line 349"/>
            <p:cNvSpPr>
              <a:spLocks noChangeShapeType="1"/>
            </p:cNvSpPr>
            <p:nvPr/>
          </p:nvSpPr>
          <p:spPr bwMode="auto">
            <a:xfrm>
              <a:off x="4110" y="2487"/>
              <a:ext cx="3" cy="1"/>
            </a:xfrm>
            <a:prstGeom prst="line">
              <a:avLst/>
            </a:prstGeom>
            <a:noFill/>
            <a:ln w="33338">
              <a:solidFill>
                <a:srgbClr val="FFFF00"/>
              </a:solidFill>
              <a:round/>
              <a:headEnd/>
              <a:tailEnd/>
            </a:ln>
          </p:spPr>
          <p:txBody>
            <a:bodyPr/>
            <a:lstStyle/>
            <a:p>
              <a:endParaRPr lang="fr-BE"/>
            </a:p>
          </p:txBody>
        </p:sp>
        <p:sp>
          <p:nvSpPr>
            <p:cNvPr id="35168" name="Line 350"/>
            <p:cNvSpPr>
              <a:spLocks noChangeShapeType="1"/>
            </p:cNvSpPr>
            <p:nvPr/>
          </p:nvSpPr>
          <p:spPr bwMode="auto">
            <a:xfrm>
              <a:off x="4113" y="2487"/>
              <a:ext cx="59" cy="1"/>
            </a:xfrm>
            <a:prstGeom prst="line">
              <a:avLst/>
            </a:prstGeom>
            <a:noFill/>
            <a:ln w="33338">
              <a:solidFill>
                <a:srgbClr val="FFFF00"/>
              </a:solidFill>
              <a:round/>
              <a:headEnd/>
              <a:tailEnd/>
            </a:ln>
          </p:spPr>
          <p:txBody>
            <a:bodyPr/>
            <a:lstStyle/>
            <a:p>
              <a:endParaRPr lang="fr-BE"/>
            </a:p>
          </p:txBody>
        </p:sp>
        <p:sp>
          <p:nvSpPr>
            <p:cNvPr id="35169" name="Line 351"/>
            <p:cNvSpPr>
              <a:spLocks noChangeShapeType="1"/>
            </p:cNvSpPr>
            <p:nvPr/>
          </p:nvSpPr>
          <p:spPr bwMode="auto">
            <a:xfrm flipV="1">
              <a:off x="4198" y="2463"/>
              <a:ext cx="1" cy="24"/>
            </a:xfrm>
            <a:prstGeom prst="line">
              <a:avLst/>
            </a:prstGeom>
            <a:noFill/>
            <a:ln w="33338">
              <a:solidFill>
                <a:srgbClr val="FFFF00"/>
              </a:solidFill>
              <a:round/>
              <a:headEnd/>
              <a:tailEnd/>
            </a:ln>
          </p:spPr>
          <p:txBody>
            <a:bodyPr/>
            <a:lstStyle/>
            <a:p>
              <a:endParaRPr lang="fr-BE"/>
            </a:p>
          </p:txBody>
        </p:sp>
        <p:sp>
          <p:nvSpPr>
            <p:cNvPr id="35170" name="Line 352"/>
            <p:cNvSpPr>
              <a:spLocks noChangeShapeType="1"/>
            </p:cNvSpPr>
            <p:nvPr/>
          </p:nvSpPr>
          <p:spPr bwMode="auto">
            <a:xfrm>
              <a:off x="4198" y="2463"/>
              <a:ext cx="2" cy="1"/>
            </a:xfrm>
            <a:prstGeom prst="line">
              <a:avLst/>
            </a:prstGeom>
            <a:noFill/>
            <a:ln w="33338">
              <a:solidFill>
                <a:srgbClr val="FFFF00"/>
              </a:solidFill>
              <a:round/>
              <a:headEnd/>
              <a:tailEnd/>
            </a:ln>
          </p:spPr>
          <p:txBody>
            <a:bodyPr/>
            <a:lstStyle/>
            <a:p>
              <a:endParaRPr lang="fr-BE"/>
            </a:p>
          </p:txBody>
        </p:sp>
        <p:sp>
          <p:nvSpPr>
            <p:cNvPr id="35171" name="Line 353"/>
            <p:cNvSpPr>
              <a:spLocks noChangeShapeType="1"/>
            </p:cNvSpPr>
            <p:nvPr/>
          </p:nvSpPr>
          <p:spPr bwMode="auto">
            <a:xfrm>
              <a:off x="4200" y="2463"/>
              <a:ext cx="59" cy="1"/>
            </a:xfrm>
            <a:prstGeom prst="line">
              <a:avLst/>
            </a:prstGeom>
            <a:noFill/>
            <a:ln w="33338">
              <a:solidFill>
                <a:srgbClr val="FFFF00"/>
              </a:solidFill>
              <a:round/>
              <a:headEnd/>
              <a:tailEnd/>
            </a:ln>
          </p:spPr>
          <p:txBody>
            <a:bodyPr/>
            <a:lstStyle/>
            <a:p>
              <a:endParaRPr lang="fr-BE"/>
            </a:p>
          </p:txBody>
        </p:sp>
        <p:sp>
          <p:nvSpPr>
            <p:cNvPr id="35172" name="Text Box 354"/>
            <p:cNvSpPr txBox="1">
              <a:spLocks noChangeArrowheads="1"/>
            </p:cNvSpPr>
            <p:nvPr/>
          </p:nvSpPr>
          <p:spPr bwMode="auto">
            <a:xfrm>
              <a:off x="1460" y="1251"/>
              <a:ext cx="2056" cy="231"/>
            </a:xfrm>
            <a:prstGeom prst="rect">
              <a:avLst/>
            </a:prstGeom>
            <a:noFill/>
            <a:ln w="9525">
              <a:noFill/>
              <a:miter lim="800000"/>
              <a:headEnd/>
              <a:tailEnd/>
            </a:ln>
          </p:spPr>
          <p:txBody>
            <a:bodyPr wrap="none">
              <a:spAutoFit/>
            </a:bodyPr>
            <a:lstStyle/>
            <a:p>
              <a:pPr algn="ctr"/>
              <a:r>
                <a:rPr lang="en-US" sz="1800" b="1">
                  <a:solidFill>
                    <a:schemeClr val="tx1"/>
                  </a:solidFill>
                  <a:latin typeface="Arial" pitchFamily="34" charset="0"/>
                </a:rPr>
                <a:t>HR 0.34 (95% CI = 0.22, 0.50)</a:t>
              </a:r>
            </a:p>
          </p:txBody>
        </p:sp>
        <p:sp>
          <p:nvSpPr>
            <p:cNvPr id="35173" name="Text Box 355"/>
            <p:cNvSpPr txBox="1">
              <a:spLocks noChangeArrowheads="1"/>
            </p:cNvSpPr>
            <p:nvPr/>
          </p:nvSpPr>
          <p:spPr bwMode="auto">
            <a:xfrm>
              <a:off x="3552" y="837"/>
              <a:ext cx="1776" cy="346"/>
            </a:xfrm>
            <a:prstGeom prst="rect">
              <a:avLst/>
            </a:prstGeom>
            <a:noFill/>
            <a:ln w="12700">
              <a:noFill/>
              <a:miter lim="800000"/>
              <a:headEnd/>
              <a:tailEnd/>
            </a:ln>
          </p:spPr>
          <p:txBody>
            <a:bodyPr lIns="0" tIns="0" rIns="0" bIns="0">
              <a:spAutoFit/>
            </a:bodyPr>
            <a:lstStyle/>
            <a:p>
              <a:r>
                <a:rPr lang="en-US" sz="1800" b="1">
                  <a:solidFill>
                    <a:schemeClr val="tx1"/>
                  </a:solidFill>
                  <a:latin typeface="Arial" pitchFamily="34" charset="0"/>
                </a:rPr>
                <a:t>Placebo</a:t>
              </a:r>
            </a:p>
            <a:p>
              <a:r>
                <a:rPr lang="en-US" sz="1800" b="1">
                  <a:solidFill>
                    <a:schemeClr val="tx1"/>
                  </a:solidFill>
                  <a:latin typeface="Arial" pitchFamily="34" charset="0"/>
                </a:rPr>
                <a:t>4.2 per 1000 Women-Yrs</a:t>
              </a:r>
            </a:p>
          </p:txBody>
        </p:sp>
        <p:sp>
          <p:nvSpPr>
            <p:cNvPr id="35174" name="Text Box 356"/>
            <p:cNvSpPr txBox="1">
              <a:spLocks noChangeArrowheads="1"/>
            </p:cNvSpPr>
            <p:nvPr/>
          </p:nvSpPr>
          <p:spPr bwMode="auto">
            <a:xfrm>
              <a:off x="3504" y="2709"/>
              <a:ext cx="1678" cy="332"/>
            </a:xfrm>
            <a:prstGeom prst="rect">
              <a:avLst/>
            </a:prstGeom>
            <a:noFill/>
            <a:ln w="12700">
              <a:noFill/>
              <a:miter lim="800000"/>
              <a:headEnd/>
              <a:tailEnd/>
            </a:ln>
          </p:spPr>
          <p:txBody>
            <a:bodyPr wrap="none" lIns="0" tIns="0" rIns="0" bIns="0">
              <a:spAutoFit/>
            </a:bodyPr>
            <a:lstStyle/>
            <a:p>
              <a:pPr>
                <a:lnSpc>
                  <a:spcPct val="95000"/>
                </a:lnSpc>
              </a:pPr>
              <a:r>
                <a:rPr lang="en-US" sz="1800" b="1">
                  <a:solidFill>
                    <a:schemeClr val="tx1"/>
                  </a:solidFill>
                  <a:latin typeface="Arial" pitchFamily="34" charset="0"/>
                </a:rPr>
                <a:t>Raloxifene</a:t>
              </a:r>
            </a:p>
            <a:p>
              <a:pPr>
                <a:lnSpc>
                  <a:spcPct val="95000"/>
                </a:lnSpc>
              </a:pPr>
              <a:r>
                <a:rPr lang="en-US" sz="1800" b="1">
                  <a:solidFill>
                    <a:schemeClr val="tx1"/>
                  </a:solidFill>
                  <a:latin typeface="Arial" pitchFamily="34" charset="0"/>
                </a:rPr>
                <a:t>1.4 per 1000 Women-Yrs</a:t>
              </a:r>
            </a:p>
          </p:txBody>
        </p:sp>
        <p:sp>
          <p:nvSpPr>
            <p:cNvPr id="35175" name="Text Box 357"/>
            <p:cNvSpPr txBox="1">
              <a:spLocks noChangeArrowheads="1"/>
            </p:cNvSpPr>
            <p:nvPr/>
          </p:nvSpPr>
          <p:spPr bwMode="auto">
            <a:xfrm>
              <a:off x="1465" y="1525"/>
              <a:ext cx="572" cy="173"/>
            </a:xfrm>
            <a:prstGeom prst="rect">
              <a:avLst/>
            </a:prstGeom>
            <a:noFill/>
            <a:ln w="12700">
              <a:noFill/>
              <a:miter lim="800000"/>
              <a:headEnd/>
              <a:tailEnd/>
            </a:ln>
          </p:spPr>
          <p:txBody>
            <a:bodyPr wrap="none" lIns="0" tIns="0" rIns="0" bIns="0">
              <a:spAutoFit/>
            </a:bodyPr>
            <a:lstStyle/>
            <a:p>
              <a:pPr algn="ctr"/>
              <a:r>
                <a:rPr lang="en-US" sz="1800" b="1" i="1">
                  <a:solidFill>
                    <a:schemeClr val="tx1"/>
                  </a:solidFill>
                  <a:latin typeface="Arial" pitchFamily="34" charset="0"/>
                </a:rPr>
                <a:t>p</a:t>
              </a:r>
              <a:r>
                <a:rPr lang="en-US" sz="1800" b="1">
                  <a:solidFill>
                    <a:schemeClr val="tx1"/>
                  </a:solidFill>
                  <a:latin typeface="Arial" pitchFamily="34" charset="0"/>
                </a:rPr>
                <a:t> &lt;0.001</a:t>
              </a:r>
            </a:p>
          </p:txBody>
        </p:sp>
        <p:sp>
          <p:nvSpPr>
            <p:cNvPr id="35176" name="Text Box 358"/>
            <p:cNvSpPr txBox="1">
              <a:spLocks noChangeArrowheads="1"/>
            </p:cNvSpPr>
            <p:nvPr/>
          </p:nvSpPr>
          <p:spPr bwMode="auto">
            <a:xfrm rot="-5400000">
              <a:off x="-134" y="1844"/>
              <a:ext cx="1955" cy="184"/>
            </a:xfrm>
            <a:prstGeom prst="rect">
              <a:avLst/>
            </a:prstGeom>
            <a:noFill/>
            <a:ln w="12700">
              <a:noFill/>
              <a:miter lim="800000"/>
              <a:headEnd/>
              <a:tailEnd/>
            </a:ln>
          </p:spPr>
          <p:txBody>
            <a:bodyPr wrap="none" lIns="0" tIns="0" rIns="0" bIns="0">
              <a:spAutoFit/>
            </a:bodyPr>
            <a:lstStyle/>
            <a:p>
              <a:pPr algn="ctr">
                <a:lnSpc>
                  <a:spcPct val="95000"/>
                </a:lnSpc>
              </a:pPr>
              <a:r>
                <a:rPr lang="en-US" sz="2000" b="1">
                  <a:solidFill>
                    <a:schemeClr val="tx1"/>
                  </a:solidFill>
                  <a:latin typeface="Arial" pitchFamily="34" charset="0"/>
                </a:rPr>
                <a:t>Cumulative Incidence (%)</a:t>
              </a:r>
            </a:p>
          </p:txBody>
        </p:sp>
        <p:sp>
          <p:nvSpPr>
            <p:cNvPr id="35177" name="Slide Modified"/>
            <p:cNvSpPr txBox="1">
              <a:spLocks noChangeArrowheads="1"/>
            </p:cNvSpPr>
            <p:nvPr/>
          </p:nvSpPr>
          <p:spPr bwMode="auto">
            <a:xfrm>
              <a:off x="80" y="4560"/>
              <a:ext cx="2400" cy="111"/>
            </a:xfrm>
            <a:prstGeom prst="rect">
              <a:avLst/>
            </a:prstGeom>
            <a:solidFill>
              <a:srgbClr val="000000"/>
            </a:solidFill>
            <a:ln w="12700">
              <a:noFill/>
              <a:miter lim="800000"/>
              <a:headEnd/>
              <a:tailEnd/>
            </a:ln>
          </p:spPr>
          <p:txBody>
            <a:bodyPr lIns="0" tIns="0" rIns="0" bIns="0">
              <a:spAutoFit/>
            </a:bodyPr>
            <a:lstStyle/>
            <a:p>
              <a:pPr>
                <a:lnSpc>
                  <a:spcPct val="95000"/>
                </a:lnSpc>
              </a:pPr>
              <a:r>
                <a:rPr lang="en-US" sz="1200" b="1">
                  <a:solidFill>
                    <a:schemeClr val="tx1"/>
                  </a:solidFill>
                  <a:latin typeface="Arial" pitchFamily="34" charset="0"/>
                </a:rPr>
                <a:t>Slide Modified: </a:t>
              </a:r>
            </a:p>
          </p:txBody>
        </p:sp>
        <p:sp>
          <p:nvSpPr>
            <p:cNvPr id="35178" name="Review"/>
            <p:cNvSpPr txBox="1">
              <a:spLocks noChangeArrowheads="1"/>
            </p:cNvSpPr>
            <p:nvPr/>
          </p:nvSpPr>
          <p:spPr bwMode="auto">
            <a:xfrm>
              <a:off x="6080" y="720"/>
              <a:ext cx="2400" cy="111"/>
            </a:xfrm>
            <a:prstGeom prst="rect">
              <a:avLst/>
            </a:prstGeom>
            <a:solidFill>
              <a:srgbClr val="000000"/>
            </a:solidFill>
            <a:ln w="12700">
              <a:noFill/>
              <a:miter lim="800000"/>
              <a:headEnd/>
              <a:tailEnd/>
            </a:ln>
          </p:spPr>
          <p:txBody>
            <a:bodyPr lIns="0" tIns="0" rIns="0" bIns="0">
              <a:spAutoFit/>
            </a:bodyPr>
            <a:lstStyle/>
            <a:p>
              <a:pPr>
                <a:lnSpc>
                  <a:spcPct val="95000"/>
                </a:lnSpc>
              </a:pPr>
              <a:r>
                <a:rPr lang="en-US" sz="1200" b="1">
                  <a:solidFill>
                    <a:schemeClr val="tx1"/>
                  </a:solidFill>
                  <a:latin typeface="Arial" pitchFamily="34" charset="0"/>
                </a:rPr>
                <a:t>Review: </a:t>
              </a:r>
            </a:p>
          </p:txBody>
        </p:sp>
        <p:sp>
          <p:nvSpPr>
            <p:cNvPr id="35179" name="ReviewerMemo"/>
            <p:cNvSpPr txBox="1">
              <a:spLocks noChangeArrowheads="1"/>
            </p:cNvSpPr>
            <p:nvPr/>
          </p:nvSpPr>
          <p:spPr bwMode="auto">
            <a:xfrm>
              <a:off x="6080" y="1760"/>
              <a:ext cx="2400" cy="111"/>
            </a:xfrm>
            <a:prstGeom prst="rect">
              <a:avLst/>
            </a:prstGeom>
            <a:solidFill>
              <a:srgbClr val="000000"/>
            </a:solidFill>
            <a:ln w="12700">
              <a:noFill/>
              <a:miter lim="800000"/>
              <a:headEnd/>
              <a:tailEnd/>
            </a:ln>
          </p:spPr>
          <p:txBody>
            <a:bodyPr lIns="0" tIns="0" rIns="0" bIns="0">
              <a:spAutoFit/>
            </a:bodyPr>
            <a:lstStyle/>
            <a:p>
              <a:pPr>
                <a:lnSpc>
                  <a:spcPct val="95000"/>
                </a:lnSpc>
              </a:pPr>
              <a:r>
                <a:rPr lang="en-US" sz="1200" b="1">
                  <a:solidFill>
                    <a:schemeClr val="tx1"/>
                  </a:solidFill>
                  <a:latin typeface="Arial" pitchFamily="34" charset="0"/>
                </a:rPr>
                <a:t>Reviewer Memo: </a:t>
              </a:r>
            </a:p>
          </p:txBody>
        </p:sp>
        <p:sp>
          <p:nvSpPr>
            <p:cNvPr id="35180" name="Source"/>
            <p:cNvSpPr txBox="1">
              <a:spLocks noChangeArrowheads="1"/>
            </p:cNvSpPr>
            <p:nvPr/>
          </p:nvSpPr>
          <p:spPr bwMode="auto">
            <a:xfrm>
              <a:off x="6080" y="80"/>
              <a:ext cx="1600" cy="111"/>
            </a:xfrm>
            <a:prstGeom prst="rect">
              <a:avLst/>
            </a:prstGeom>
            <a:solidFill>
              <a:srgbClr val="000000"/>
            </a:solidFill>
            <a:ln w="12700">
              <a:noFill/>
              <a:miter lim="800000"/>
              <a:headEnd/>
              <a:tailEnd/>
            </a:ln>
          </p:spPr>
          <p:txBody>
            <a:bodyPr lIns="0" tIns="0" rIns="0" bIns="0">
              <a:spAutoFit/>
            </a:bodyPr>
            <a:lstStyle/>
            <a:p>
              <a:pPr>
                <a:lnSpc>
                  <a:spcPct val="95000"/>
                </a:lnSpc>
              </a:pPr>
              <a:r>
                <a:rPr lang="en-US" sz="1200" b="1">
                  <a:solidFill>
                    <a:schemeClr val="tx1"/>
                  </a:solidFill>
                  <a:latin typeface="Arial" pitchFamily="34" charset="0"/>
                </a:rPr>
                <a:t>Source: </a:t>
              </a:r>
            </a:p>
          </p:txBody>
        </p:sp>
        <p:sp>
          <p:nvSpPr>
            <p:cNvPr id="35181" name="Memo"/>
            <p:cNvSpPr txBox="1">
              <a:spLocks noChangeArrowheads="1"/>
            </p:cNvSpPr>
            <p:nvPr/>
          </p:nvSpPr>
          <p:spPr bwMode="auto">
            <a:xfrm>
              <a:off x="3000" y="4560"/>
              <a:ext cx="3200" cy="221"/>
            </a:xfrm>
            <a:prstGeom prst="rect">
              <a:avLst/>
            </a:prstGeom>
            <a:solidFill>
              <a:srgbClr val="000000"/>
            </a:solidFill>
            <a:ln w="12700">
              <a:noFill/>
              <a:miter lim="800000"/>
              <a:headEnd/>
              <a:tailEnd/>
            </a:ln>
          </p:spPr>
          <p:txBody>
            <a:bodyPr lIns="0" tIns="0" rIns="0" bIns="0">
              <a:spAutoFit/>
            </a:bodyPr>
            <a:lstStyle/>
            <a:p>
              <a:pPr>
                <a:lnSpc>
                  <a:spcPct val="95000"/>
                </a:lnSpc>
              </a:pPr>
              <a:r>
                <a:rPr lang="en-US" sz="1200" b="1">
                  <a:solidFill>
                    <a:schemeClr val="tx1"/>
                  </a:solidFill>
                  <a:latin typeface="Arial" pitchFamily="34" charset="0"/>
                </a:rPr>
                <a:t>Memo: </a:t>
              </a:r>
            </a:p>
            <a:p>
              <a:pPr>
                <a:lnSpc>
                  <a:spcPct val="95000"/>
                </a:lnSpc>
              </a:pPr>
              <a:r>
                <a:rPr lang="en-US" sz="1200" b="1">
                  <a:solidFill>
                    <a:schemeClr val="tx1"/>
                  </a:solidFill>
                  <a:latin typeface="Arial" pitchFamily="34" charset="0"/>
                </a:rPr>
                <a:t>Feb 2006 – new slide from ms slide kit.</a:t>
              </a:r>
            </a:p>
          </p:txBody>
        </p:sp>
        <p:sp>
          <p:nvSpPr>
            <p:cNvPr id="35182" name="Line 364"/>
            <p:cNvSpPr>
              <a:spLocks noChangeShapeType="1"/>
            </p:cNvSpPr>
            <p:nvPr/>
          </p:nvSpPr>
          <p:spPr bwMode="auto">
            <a:xfrm>
              <a:off x="4416" y="1413"/>
              <a:ext cx="0" cy="960"/>
            </a:xfrm>
            <a:prstGeom prst="line">
              <a:avLst/>
            </a:prstGeom>
            <a:noFill/>
            <a:ln w="38100">
              <a:solidFill>
                <a:srgbClr val="66FF33"/>
              </a:solidFill>
              <a:round/>
              <a:headEnd/>
              <a:tailEnd type="triangle" w="med" len="med"/>
            </a:ln>
          </p:spPr>
          <p:txBody>
            <a:bodyPr wrap="none" lIns="0" tIns="0" rIns="0" bIns="0" anchor="ctr"/>
            <a:lstStyle/>
            <a:p>
              <a:endParaRPr lang="fr-BE"/>
            </a:p>
          </p:txBody>
        </p:sp>
        <p:sp>
          <p:nvSpPr>
            <p:cNvPr id="35183" name="Text Box 365"/>
            <p:cNvSpPr txBox="1">
              <a:spLocks noChangeArrowheads="1"/>
            </p:cNvSpPr>
            <p:nvPr/>
          </p:nvSpPr>
          <p:spPr bwMode="auto">
            <a:xfrm>
              <a:off x="4512" y="1812"/>
              <a:ext cx="291" cy="166"/>
            </a:xfrm>
            <a:prstGeom prst="rect">
              <a:avLst/>
            </a:prstGeom>
            <a:noFill/>
            <a:ln w="12700">
              <a:noFill/>
              <a:miter lim="800000"/>
              <a:headEnd/>
              <a:tailEnd/>
            </a:ln>
          </p:spPr>
          <p:txBody>
            <a:bodyPr wrap="none" lIns="0" tIns="0" rIns="0" bIns="0">
              <a:spAutoFit/>
            </a:bodyPr>
            <a:lstStyle/>
            <a:p>
              <a:pPr>
                <a:lnSpc>
                  <a:spcPct val="95000"/>
                </a:lnSpc>
              </a:pPr>
              <a:r>
                <a:rPr lang="en-US" sz="1800" b="1">
                  <a:solidFill>
                    <a:schemeClr val="tx1"/>
                  </a:solidFill>
                  <a:latin typeface="Arial" pitchFamily="34" charset="0"/>
                </a:rPr>
                <a:t>66%</a:t>
              </a:r>
            </a:p>
          </p:txBody>
        </p:sp>
      </p:grpSp>
      <p:sp>
        <p:nvSpPr>
          <p:cNvPr id="34820" name="Text Box 366"/>
          <p:cNvSpPr txBox="1">
            <a:spLocks noChangeArrowheads="1"/>
          </p:cNvSpPr>
          <p:nvPr/>
        </p:nvSpPr>
        <p:spPr bwMode="auto">
          <a:xfrm>
            <a:off x="0" y="6575425"/>
            <a:ext cx="4087813" cy="274638"/>
          </a:xfrm>
          <a:prstGeom prst="rect">
            <a:avLst/>
          </a:prstGeom>
          <a:noFill/>
          <a:ln w="28575">
            <a:noFill/>
            <a:miter lim="800000"/>
            <a:headEnd/>
            <a:tailEnd/>
          </a:ln>
        </p:spPr>
        <p:txBody>
          <a:bodyPr wrap="none">
            <a:spAutoFit/>
          </a:bodyPr>
          <a:lstStyle/>
          <a:p>
            <a:pPr eaLnBrk="0" hangingPunct="0"/>
            <a:r>
              <a:rPr lang="en-US" sz="1200">
                <a:solidFill>
                  <a:schemeClr val="tx1"/>
                </a:solidFill>
                <a:latin typeface="Arial" pitchFamily="34" charset="0"/>
              </a:rPr>
              <a:t>Martino S et al. </a:t>
            </a:r>
            <a:r>
              <a:rPr lang="en-US" sz="1200" i="1">
                <a:solidFill>
                  <a:schemeClr val="tx1"/>
                </a:solidFill>
                <a:latin typeface="Arial" pitchFamily="34" charset="0"/>
              </a:rPr>
              <a:t>J Natl Cancer Inst</a:t>
            </a:r>
            <a:r>
              <a:rPr lang="en-US" sz="1200">
                <a:solidFill>
                  <a:schemeClr val="tx1"/>
                </a:solidFill>
                <a:latin typeface="Arial" pitchFamily="34" charset="0"/>
              </a:rPr>
              <a:t> 2004;96(23):1751-1761</a:t>
            </a:r>
          </a:p>
        </p:txBody>
      </p:sp>
      <p:sp>
        <p:nvSpPr>
          <p:cNvPr id="34821" name="Rectangle 367"/>
          <p:cNvSpPr>
            <a:spLocks noChangeArrowheads="1"/>
          </p:cNvSpPr>
          <p:nvPr/>
        </p:nvSpPr>
        <p:spPr bwMode="auto">
          <a:xfrm>
            <a:off x="0" y="6140450"/>
            <a:ext cx="8580438" cy="336550"/>
          </a:xfrm>
          <a:prstGeom prst="rect">
            <a:avLst/>
          </a:prstGeom>
          <a:noFill/>
          <a:ln w="9525">
            <a:noFill/>
            <a:miter lim="800000"/>
            <a:headEnd/>
            <a:tailEnd/>
          </a:ln>
        </p:spPr>
        <p:txBody>
          <a:bodyPr wrap="none">
            <a:spAutoFit/>
          </a:bodyPr>
          <a:lstStyle/>
          <a:p>
            <a:pPr eaLnBrk="0" hangingPunct="0"/>
            <a:r>
              <a:rPr lang="en-US" sz="1600">
                <a:solidFill>
                  <a:schemeClr val="tx1"/>
                </a:solidFill>
                <a:latin typeface="Arial" pitchFamily="34" charset="0"/>
              </a:rPr>
              <a:t>*Women in the raloxifene arm received rlx 60 or 120 mg/d in MORE and rlx 60 mg/d in CORE</a:t>
            </a:r>
          </a:p>
        </p:txBody>
      </p:sp>
    </p:spTree>
    <p:extLst>
      <p:ext uri="{BB962C8B-B14F-4D97-AF65-F5344CB8AC3E}">
        <p14:creationId xmlns:p14="http://schemas.microsoft.com/office/powerpoint/2010/main" val="3344625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GB" sz="3200">
                <a:solidFill>
                  <a:srgbClr val="FF0000"/>
                </a:solidFill>
              </a:rPr>
              <a:t>SERM</a:t>
            </a:r>
          </a:p>
        </p:txBody>
      </p:sp>
      <p:sp>
        <p:nvSpPr>
          <p:cNvPr id="3" name="Espace réservé du contenu 2"/>
          <p:cNvSpPr>
            <a:spLocks noGrp="1"/>
          </p:cNvSpPr>
          <p:nvPr>
            <p:ph idx="1"/>
          </p:nvPr>
        </p:nvSpPr>
        <p:spPr/>
        <p:txBody>
          <a:bodyPr>
            <a:normAutofit/>
          </a:bodyPr>
          <a:lstStyle/>
          <a:p>
            <a:r>
              <a:rPr lang="en-GB" b="1" u="sng"/>
              <a:t>Indication for </a:t>
            </a:r>
            <a:r>
              <a:rPr lang="en-GB" b="1" u="sng" err="1"/>
              <a:t>Raloxifene</a:t>
            </a:r>
            <a:r>
              <a:rPr lang="en-GB"/>
              <a:t> </a:t>
            </a:r>
          </a:p>
          <a:p>
            <a:r>
              <a:rPr lang="en-US"/>
              <a:t>Younger postmenopausal women with osteoporosis </a:t>
            </a:r>
            <a:r>
              <a:rPr lang="en-US">
                <a:solidFill>
                  <a:srgbClr val="FF0000"/>
                </a:solidFill>
              </a:rPr>
              <a:t>without pronounced vasomotor </a:t>
            </a:r>
            <a:r>
              <a:rPr lang="en-GB">
                <a:solidFill>
                  <a:srgbClr val="FF0000"/>
                </a:solidFill>
              </a:rPr>
              <a:t>menopausal </a:t>
            </a:r>
            <a:r>
              <a:rPr lang="en-US">
                <a:solidFill>
                  <a:srgbClr val="FF0000"/>
                </a:solidFill>
              </a:rPr>
              <a:t>symptoms</a:t>
            </a:r>
          </a:p>
          <a:p>
            <a:r>
              <a:rPr lang="en-US">
                <a:solidFill>
                  <a:srgbClr val="FF0000"/>
                </a:solidFill>
              </a:rPr>
              <a:t>Risk for vertebral but not hip fractures</a:t>
            </a:r>
          </a:p>
          <a:p>
            <a:r>
              <a:rPr lang="en-US"/>
              <a:t>No risk factors for VTE venous thrombosis</a:t>
            </a:r>
          </a:p>
          <a:p>
            <a:r>
              <a:rPr lang="en-US"/>
              <a:t>Additional benefit : Reduces breast cancer risk. </a:t>
            </a:r>
          </a:p>
        </p:txBody>
      </p:sp>
    </p:spTree>
    <p:extLst>
      <p:ext uri="{BB962C8B-B14F-4D97-AF65-F5344CB8AC3E}">
        <p14:creationId xmlns:p14="http://schemas.microsoft.com/office/powerpoint/2010/main" val="30459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29600" cy="1452385"/>
          </a:xfrm>
        </p:spPr>
        <p:txBody>
          <a:bodyPr/>
          <a:lstStyle/>
          <a:p>
            <a:r>
              <a:rPr lang="en-GB" sz="3200"/>
              <a:t>Agenda</a:t>
            </a:r>
            <a:r>
              <a:rPr lang="en-GB"/>
              <a:t> </a:t>
            </a:r>
          </a:p>
        </p:txBody>
      </p:sp>
      <p:sp>
        <p:nvSpPr>
          <p:cNvPr id="3" name="Espace réservé du contenu 2"/>
          <p:cNvSpPr>
            <a:spLocks noGrp="1"/>
          </p:cNvSpPr>
          <p:nvPr>
            <p:ph idx="1"/>
          </p:nvPr>
        </p:nvSpPr>
        <p:spPr>
          <a:xfrm>
            <a:off x="323528" y="764704"/>
            <a:ext cx="8229600" cy="4525963"/>
          </a:xfrm>
        </p:spPr>
        <p:txBody>
          <a:bodyPr/>
          <a:lstStyle/>
          <a:p>
            <a:pPr lvl="0"/>
            <a:r>
              <a:rPr lang="en-US" sz="2800"/>
              <a:t>WHI = CEE 0,625 mg (+ MPA 2,5 mg)</a:t>
            </a:r>
          </a:p>
          <a:p>
            <a:pPr lvl="0"/>
            <a:r>
              <a:rPr lang="en-US" sz="2800"/>
              <a:t>What steps have been taken ? </a:t>
            </a:r>
            <a:endParaRPr lang="en-US" sz="2000"/>
          </a:p>
          <a:p>
            <a:r>
              <a:rPr lang="en-US">
                <a:solidFill>
                  <a:srgbClr val="FF0000"/>
                </a:solidFill>
              </a:rPr>
              <a:t>T-SEC: SERM combined with estrogens (BASO + CEE)</a:t>
            </a:r>
          </a:p>
        </p:txBody>
      </p:sp>
    </p:spTree>
    <p:extLst>
      <p:ext uri="{BB962C8B-B14F-4D97-AF65-F5344CB8AC3E}">
        <p14:creationId xmlns:p14="http://schemas.microsoft.com/office/powerpoint/2010/main" val="74807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3175" y="1787525"/>
            <a:ext cx="488156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1"/>
          <p:cNvSpPr>
            <a:spLocks noGrp="1"/>
          </p:cNvSpPr>
          <p:nvPr>
            <p:ph type="title"/>
          </p:nvPr>
        </p:nvSpPr>
        <p:spPr>
          <a:xfrm>
            <a:off x="628650" y="457200"/>
            <a:ext cx="8366858" cy="956043"/>
          </a:xfrm>
        </p:spPr>
        <p:txBody>
          <a:bodyPr>
            <a:noAutofit/>
          </a:bodyPr>
          <a:lstStyle/>
          <a:p>
            <a:pPr>
              <a:defRPr/>
            </a:pPr>
            <a:r>
              <a:rPr lang="en-US" altLang="en-US" sz="3200"/>
              <a:t>CE/BZA Significantly Increased Lumbar Spine and Total Hip BMD vs Placebo at 12 Months </a:t>
            </a:r>
          </a:p>
        </p:txBody>
      </p:sp>
      <p:sp>
        <p:nvSpPr>
          <p:cNvPr id="84997" name="TextBox 4"/>
          <p:cNvSpPr txBox="1">
            <a:spLocks noChangeArrowheads="1"/>
          </p:cNvSpPr>
          <p:nvPr/>
        </p:nvSpPr>
        <p:spPr bwMode="auto">
          <a:xfrm rot="-5400000">
            <a:off x="389732" y="3296444"/>
            <a:ext cx="3219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gn="ctr">
              <a:lnSpc>
                <a:spcPct val="100000"/>
              </a:lnSpc>
              <a:spcBef>
                <a:spcPct val="0"/>
              </a:spcBef>
              <a:buClrTx/>
              <a:buFontTx/>
              <a:buNone/>
            </a:pPr>
            <a:r>
              <a:rPr lang="en-US" altLang="en-US" sz="1600" b="1">
                <a:solidFill>
                  <a:srgbClr val="000000"/>
                </a:solidFill>
              </a:rPr>
              <a:t>% Mean change from baseline</a:t>
            </a:r>
            <a:endParaRPr lang="en-US" altLang="en-US" sz="1600" b="1" baseline="30000">
              <a:solidFill>
                <a:srgbClr val="000000"/>
              </a:solidFill>
            </a:endParaRPr>
          </a:p>
        </p:txBody>
      </p:sp>
      <p:cxnSp>
        <p:nvCxnSpPr>
          <p:cNvPr id="11" name="Straight Arrow Connector 10"/>
          <p:cNvCxnSpPr/>
          <p:nvPr/>
        </p:nvCxnSpPr>
        <p:spPr>
          <a:xfrm>
            <a:off x="3778250" y="2752725"/>
            <a:ext cx="1588" cy="17287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4999" name="Rectangle 2"/>
          <p:cNvSpPr>
            <a:spLocks noChangeArrowheads="1"/>
          </p:cNvSpPr>
          <p:nvPr/>
        </p:nvSpPr>
        <p:spPr bwMode="auto">
          <a:xfrm>
            <a:off x="2995613" y="2092325"/>
            <a:ext cx="1566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600" b="1">
                <a:solidFill>
                  <a:srgbClr val="000000"/>
                </a:solidFill>
                <a:ea typeface="MS PGothic" pitchFamily="34" charset="-128"/>
              </a:rPr>
              <a:t>Lumbar Spine</a:t>
            </a:r>
          </a:p>
        </p:txBody>
      </p:sp>
      <p:sp>
        <p:nvSpPr>
          <p:cNvPr id="85000" name="Rectangle 2"/>
          <p:cNvSpPr>
            <a:spLocks noChangeArrowheads="1"/>
          </p:cNvSpPr>
          <p:nvPr/>
        </p:nvSpPr>
        <p:spPr bwMode="auto">
          <a:xfrm>
            <a:off x="5726113" y="2079625"/>
            <a:ext cx="1135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600" b="1">
                <a:solidFill>
                  <a:srgbClr val="000000"/>
                </a:solidFill>
                <a:ea typeface="MS PGothic" pitchFamily="34" charset="-128"/>
              </a:rPr>
              <a:t>Total Hip</a:t>
            </a:r>
          </a:p>
        </p:txBody>
      </p:sp>
      <p:cxnSp>
        <p:nvCxnSpPr>
          <p:cNvPr id="14" name="Straight Connector 13"/>
          <p:cNvCxnSpPr/>
          <p:nvPr/>
        </p:nvCxnSpPr>
        <p:spPr>
          <a:xfrm>
            <a:off x="3681413" y="2749550"/>
            <a:ext cx="196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02" name="TextBox 16"/>
          <p:cNvSpPr txBox="1">
            <a:spLocks noChangeArrowheads="1"/>
          </p:cNvSpPr>
          <p:nvPr/>
        </p:nvSpPr>
        <p:spPr bwMode="auto">
          <a:xfrm>
            <a:off x="5629275" y="3203575"/>
            <a:ext cx="639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600" b="1">
                <a:solidFill>
                  <a:srgbClr val="000000"/>
                </a:solidFill>
              </a:rPr>
              <a:t>1.21% </a:t>
            </a:r>
          </a:p>
        </p:txBody>
      </p:sp>
      <p:cxnSp>
        <p:nvCxnSpPr>
          <p:cNvPr id="16" name="Straight Arrow Connector 15"/>
          <p:cNvCxnSpPr/>
          <p:nvPr/>
        </p:nvCxnSpPr>
        <p:spPr>
          <a:xfrm>
            <a:off x="6340475" y="2443163"/>
            <a:ext cx="0" cy="14097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40463" y="2443163"/>
            <a:ext cx="196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43638" y="3846513"/>
            <a:ext cx="190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06" name="TextBox 34"/>
          <p:cNvSpPr txBox="1">
            <a:spLocks noChangeArrowheads="1"/>
          </p:cNvSpPr>
          <p:nvPr/>
        </p:nvSpPr>
        <p:spPr bwMode="auto">
          <a:xfrm>
            <a:off x="2994025" y="3201988"/>
            <a:ext cx="582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600" b="1">
                <a:solidFill>
                  <a:srgbClr val="000000"/>
                </a:solidFill>
              </a:rPr>
              <a:t>1.51%</a:t>
            </a:r>
            <a:endParaRPr lang="en-US" altLang="en-US" sz="1200" b="1">
              <a:solidFill>
                <a:srgbClr val="000000"/>
              </a:solidFill>
            </a:endParaRPr>
          </a:p>
        </p:txBody>
      </p:sp>
      <p:cxnSp>
        <p:nvCxnSpPr>
          <p:cNvPr id="20" name="Straight Connector 19"/>
          <p:cNvCxnSpPr/>
          <p:nvPr/>
        </p:nvCxnSpPr>
        <p:spPr>
          <a:xfrm>
            <a:off x="3681413" y="4481513"/>
            <a:ext cx="196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08" name="TextBox 16"/>
          <p:cNvSpPr txBox="1">
            <a:spLocks noChangeArrowheads="1"/>
          </p:cNvSpPr>
          <p:nvPr/>
        </p:nvSpPr>
        <p:spPr bwMode="auto">
          <a:xfrm>
            <a:off x="5453063" y="3409950"/>
            <a:ext cx="83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200" b="1"/>
              <a:t>Treatment difference</a:t>
            </a:r>
            <a:endParaRPr lang="en-US" altLang="en-US" sz="1200" b="1" baseline="30000"/>
          </a:p>
        </p:txBody>
      </p:sp>
      <p:sp>
        <p:nvSpPr>
          <p:cNvPr id="85009" name="TextBox 16"/>
          <p:cNvSpPr txBox="1">
            <a:spLocks noChangeArrowheads="1"/>
          </p:cNvSpPr>
          <p:nvPr/>
        </p:nvSpPr>
        <p:spPr bwMode="auto">
          <a:xfrm>
            <a:off x="2895600" y="3440113"/>
            <a:ext cx="833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200" b="1"/>
              <a:t>Treatment difference</a:t>
            </a:r>
            <a:endParaRPr lang="en-US" altLang="en-US" sz="1200" b="1" baseline="30000"/>
          </a:p>
        </p:txBody>
      </p:sp>
      <p:sp>
        <p:nvSpPr>
          <p:cNvPr id="85010" name="Rectangle 39"/>
          <p:cNvSpPr>
            <a:spLocks noChangeArrowheads="1"/>
          </p:cNvSpPr>
          <p:nvPr/>
        </p:nvSpPr>
        <p:spPr bwMode="auto">
          <a:xfrm>
            <a:off x="114300" y="6619875"/>
            <a:ext cx="7292975" cy="29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spcBef>
                <a:spcPct val="0"/>
              </a:spcBef>
              <a:buClrTx/>
              <a:buNone/>
            </a:pPr>
            <a:r>
              <a:rPr lang="en-US" altLang="en-US" sz="1400"/>
              <a:t>Pinkerton JV, et al . J Clin Endocrinol Metab. 2014 Feb;99(2):E189-98. </a:t>
            </a:r>
          </a:p>
        </p:txBody>
      </p:sp>
      <p:sp>
        <p:nvSpPr>
          <p:cNvPr id="85011" name="Slide Number Placeholder 1"/>
          <p:cNvSpPr>
            <a:spLocks noGrp="1"/>
          </p:cNvSpPr>
          <p:nvPr>
            <p:ph type="sldNum" sz="quarter" idx="4294967295"/>
          </p:nvPr>
        </p:nvSpPr>
        <p:spPr bwMode="auto">
          <a:xfrm>
            <a:off x="8561388" y="6788150"/>
            <a:ext cx="582612" cy="277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000">
                <a:solidFill>
                  <a:srgbClr val="898989"/>
                </a:solidFill>
                <a:latin typeface="Calibri" pitchFamily="34" charset="0"/>
              </a:rPr>
              <a:t>30</a:t>
            </a:r>
          </a:p>
        </p:txBody>
      </p:sp>
      <p:sp>
        <p:nvSpPr>
          <p:cNvPr id="85012" name="Text Box 4"/>
          <p:cNvSpPr txBox="1">
            <a:spLocks noChangeArrowheads="1"/>
          </p:cNvSpPr>
          <p:nvPr/>
        </p:nvSpPr>
        <p:spPr bwMode="auto">
          <a:xfrm>
            <a:off x="114300" y="5564070"/>
            <a:ext cx="8537575"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tIns="36576" rIns="0" bIns="36576" anchor="b">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eaLnBrk="1" hangingPunct="1">
              <a:spcBef>
                <a:spcPct val="0"/>
              </a:spcBef>
              <a:buClrTx/>
              <a:buFontTx/>
              <a:buNone/>
            </a:pPr>
            <a:r>
              <a:rPr lang="en-US" altLang="en-US" sz="1200" b="1"/>
              <a:t>*P&lt;.001 vs placebo</a:t>
            </a:r>
            <a:r>
              <a:rPr lang="en-US" altLang="en-US" sz="1000"/>
              <a:t>.</a:t>
            </a:r>
          </a:p>
          <a:p>
            <a:pPr eaLnBrk="1" hangingPunct="1">
              <a:spcBef>
                <a:spcPct val="0"/>
              </a:spcBef>
              <a:buClrTx/>
              <a:buFont typeface="Arial" charset="0"/>
              <a:buNone/>
            </a:pPr>
            <a:r>
              <a:rPr lang="en-US" altLang="en-US" sz="1200"/>
              <a:t>Adjusted mean changes and </a:t>
            </a:r>
            <a:r>
              <a:rPr lang="en-US" altLang="en-US" sz="1200" i="1"/>
              <a:t>P</a:t>
            </a:r>
            <a:r>
              <a:rPr lang="en-US" altLang="en-US" sz="1200"/>
              <a:t>-values based on an ANCOVA model with treatment and region (US or non-US) as factors and baseline BMD value and years since menopause as covariates using the modified intention to treat population with last observation carried forward. </a:t>
            </a:r>
          </a:p>
          <a:p>
            <a:pPr>
              <a:spcBef>
                <a:spcPct val="0"/>
              </a:spcBef>
              <a:buClrTx/>
              <a:buNone/>
            </a:pPr>
            <a:r>
              <a:rPr lang="it-IT" sz="1200" b="1" i="1" u="sng"/>
              <a:t>In EU CE/BZA is not </a:t>
            </a:r>
            <a:r>
              <a:rPr lang="it-IT" sz="1200" b="1" i="1" u="sng" err="1"/>
              <a:t>indicated</a:t>
            </a:r>
            <a:r>
              <a:rPr lang="it-IT" sz="1200" b="1" i="1" u="sng"/>
              <a:t> for </a:t>
            </a:r>
            <a:r>
              <a:rPr lang="en-US" sz="1200" b="1" i="1" u="sng"/>
              <a:t>the prevention of postmenopausal osteoporosis</a:t>
            </a:r>
            <a:endParaRPr lang="it-IT" sz="1200" b="1" i="1" u="sng"/>
          </a:p>
        </p:txBody>
      </p:sp>
      <p:sp>
        <p:nvSpPr>
          <p:cNvPr id="21" name="TextBox 20"/>
          <p:cNvSpPr txBox="1"/>
          <p:nvPr/>
        </p:nvSpPr>
        <p:spPr>
          <a:xfrm>
            <a:off x="3602038" y="4843046"/>
            <a:ext cx="960438" cy="338554"/>
          </a:xfrm>
          <a:prstGeom prst="rect">
            <a:avLst/>
          </a:prstGeom>
          <a:solidFill>
            <a:schemeClr val="bg1"/>
          </a:solidFill>
        </p:spPr>
        <p:txBody>
          <a:bodyPr wrap="square" rtlCol="0">
            <a:spAutoFit/>
          </a:bodyPr>
          <a:lstStyle/>
          <a:p>
            <a:r>
              <a:rPr lang="en-US" sz="1600" b="1"/>
              <a:t>CE/BZA</a:t>
            </a:r>
            <a:endParaRPr lang="fr-FR" sz="1600" b="1"/>
          </a:p>
        </p:txBody>
      </p:sp>
    </p:spTree>
    <p:extLst>
      <p:ext uri="{BB962C8B-B14F-4D97-AF65-F5344CB8AC3E}">
        <p14:creationId xmlns:p14="http://schemas.microsoft.com/office/powerpoint/2010/main" val="3470422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71400"/>
            <a:ext cx="8229600" cy="1143000"/>
          </a:xfrm>
        </p:spPr>
        <p:txBody>
          <a:bodyPr/>
          <a:lstStyle/>
          <a:p>
            <a:r>
              <a:rPr lang="fr-BE"/>
              <a:t>Conclusions </a:t>
            </a:r>
          </a:p>
        </p:txBody>
      </p:sp>
      <p:sp>
        <p:nvSpPr>
          <p:cNvPr id="3" name="Espace réservé du contenu 2"/>
          <p:cNvSpPr>
            <a:spLocks noGrp="1"/>
          </p:cNvSpPr>
          <p:nvPr>
            <p:ph idx="1"/>
          </p:nvPr>
        </p:nvSpPr>
        <p:spPr>
          <a:xfrm>
            <a:off x="323528" y="692696"/>
            <a:ext cx="8229600" cy="4525963"/>
          </a:xfrm>
        </p:spPr>
        <p:txBody>
          <a:bodyPr/>
          <a:lstStyle/>
          <a:p>
            <a:r>
              <a:rPr lang="fr-BE" sz="2800" dirty="0" err="1"/>
              <a:t>Lower</a:t>
            </a:r>
            <a:r>
              <a:rPr lang="fr-BE" sz="2800" dirty="0"/>
              <a:t> doses of </a:t>
            </a:r>
            <a:r>
              <a:rPr lang="fr-BE" sz="2800" dirty="0" err="1"/>
              <a:t>estrogens</a:t>
            </a:r>
            <a:r>
              <a:rPr lang="fr-BE" sz="2800" dirty="0"/>
              <a:t> </a:t>
            </a:r>
            <a:r>
              <a:rPr lang="fr-BE" sz="2800" dirty="0">
                <a:ea typeface="+mn-lt"/>
                <a:cs typeface="+mn-lt"/>
              </a:rPr>
              <a:t>&amp; p</a:t>
            </a:r>
            <a:r>
              <a:rPr lang="en-GB" sz="2800" dirty="0" err="1">
                <a:ea typeface="+mn-lt"/>
                <a:cs typeface="+mn-lt"/>
              </a:rPr>
              <a:t>rogestins</a:t>
            </a:r>
            <a:r>
              <a:rPr lang="en-GB" sz="2800" dirty="0">
                <a:ea typeface="+mn-lt"/>
                <a:cs typeface="+mn-lt"/>
              </a:rPr>
              <a:t> with safer profile</a:t>
            </a:r>
            <a:endParaRPr lang="fr-BE" sz="2800">
              <a:cs typeface="Calibri"/>
            </a:endParaRPr>
          </a:p>
          <a:p>
            <a:pPr lvl="1"/>
            <a:r>
              <a:rPr lang="en-GB" dirty="0"/>
              <a:t>Sufficient in most patients for symptom relieve</a:t>
            </a:r>
            <a:endParaRPr lang="en-GB" dirty="0">
              <a:cs typeface="Calibri"/>
            </a:endParaRPr>
          </a:p>
          <a:p>
            <a:pPr lvl="1"/>
            <a:r>
              <a:rPr lang="en-GB" dirty="0"/>
              <a:t>Sufficient for bone sparing effect</a:t>
            </a:r>
            <a:endParaRPr lang="en-GB" dirty="0">
              <a:cs typeface="Calibri"/>
            </a:endParaRPr>
          </a:p>
          <a:p>
            <a:pPr lvl="1"/>
            <a:r>
              <a:rPr lang="en-GB" dirty="0"/>
              <a:t>Lower risk of DVT, stroke and less side effects</a:t>
            </a:r>
            <a:endParaRPr lang="fr-BE">
              <a:cs typeface="Calibri"/>
            </a:endParaRPr>
          </a:p>
          <a:p>
            <a:pPr>
              <a:buFont typeface="Arial" pitchFamily="34" charset="0"/>
            </a:pPr>
            <a:r>
              <a:rPr lang="en-GB" sz="2800" dirty="0">
                <a:cs typeface="Calibri"/>
              </a:rPr>
              <a:t>Indication: menopause patients with osteoporosis/</a:t>
            </a:r>
            <a:r>
              <a:rPr lang="en-GB" sz="2800" dirty="0" err="1">
                <a:cs typeface="Calibri"/>
              </a:rPr>
              <a:t>penia</a:t>
            </a:r>
            <a:r>
              <a:rPr lang="en-GB" sz="2800" dirty="0">
                <a:cs typeface="Calibri"/>
              </a:rPr>
              <a:t> &amp; symptoms within 10 years of menopause</a:t>
            </a:r>
          </a:p>
          <a:p>
            <a:pPr>
              <a:buFont typeface="Arial" pitchFamily="34" charset="0"/>
            </a:pPr>
            <a:r>
              <a:rPr lang="en-GB" sz="2800" dirty="0">
                <a:cs typeface="Calibri"/>
              </a:rPr>
              <a:t>POI and AN (results not shown)</a:t>
            </a:r>
          </a:p>
          <a:p>
            <a:r>
              <a:rPr lang="en-GB" sz="2800" dirty="0"/>
              <a:t>SERMs : Vertebral Osteoporosis &amp; high breast cancer profile</a:t>
            </a:r>
            <a:endParaRPr lang="en-GB" sz="2800" dirty="0">
              <a:cs typeface="Calibri"/>
            </a:endParaRPr>
          </a:p>
        </p:txBody>
      </p:sp>
    </p:spTree>
    <p:extLst>
      <p:ext uri="{BB962C8B-B14F-4D97-AF65-F5344CB8AC3E}">
        <p14:creationId xmlns:p14="http://schemas.microsoft.com/office/powerpoint/2010/main" val="371047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3" cstate="print"/>
          <a:srcRect/>
          <a:stretch>
            <a:fillRect/>
          </a:stretch>
        </p:blipFill>
        <p:spPr bwMode="auto">
          <a:xfrm>
            <a:off x="2227263" y="0"/>
            <a:ext cx="4686300" cy="6858000"/>
          </a:xfrm>
          <a:prstGeom prst="rect">
            <a:avLst/>
          </a:prstGeom>
          <a:noFill/>
          <a:ln w="9525">
            <a:noFill/>
            <a:miter lim="800000"/>
            <a:headEnd/>
            <a:tailEnd/>
          </a:ln>
        </p:spPr>
      </p:pic>
    </p:spTree>
    <p:extLst>
      <p:ext uri="{BB962C8B-B14F-4D97-AF65-F5344CB8AC3E}">
        <p14:creationId xmlns:p14="http://schemas.microsoft.com/office/powerpoint/2010/main" val="397015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BE" sz="2400"/>
              <a:t>Perspective </a:t>
            </a:r>
            <a:r>
              <a:rPr lang="fr-BE" sz="2400" err="1"/>
              <a:t>Menopause</a:t>
            </a:r>
            <a:r>
              <a:rPr lang="fr-BE" sz="2400"/>
              <a:t> Management — </a:t>
            </a:r>
            <a:br>
              <a:rPr lang="fr-BE" sz="2400"/>
            </a:br>
            <a:r>
              <a:rPr lang="fr-BE" sz="2400" err="1"/>
              <a:t>Getting</a:t>
            </a:r>
            <a:r>
              <a:rPr lang="fr-BE" sz="2400"/>
              <a:t> </a:t>
            </a:r>
            <a:r>
              <a:rPr lang="fr-BE" sz="2400" err="1"/>
              <a:t>Clinical</a:t>
            </a:r>
            <a:r>
              <a:rPr lang="fr-BE" sz="2400"/>
              <a:t> Care Back on </a:t>
            </a:r>
            <a:r>
              <a:rPr lang="fr-BE" sz="2400" err="1"/>
              <a:t>Track</a:t>
            </a:r>
            <a:br>
              <a:rPr lang="fr-BE" sz="2800" b="1"/>
            </a:br>
            <a:endParaRPr lang="fr-BE" sz="2800"/>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cstate="print"/>
          <a:stretch>
            <a:fillRect/>
          </a:stretch>
        </p:blipFill>
        <p:spPr>
          <a:xfrm>
            <a:off x="-108520" y="908720"/>
            <a:ext cx="6668202" cy="6115186"/>
          </a:xfrm>
          <a:prstGeom prst="rect">
            <a:avLst/>
          </a:prstGeom>
        </p:spPr>
      </p:pic>
      <p:sp>
        <p:nvSpPr>
          <p:cNvPr id="5" name="ZoneTexte 4"/>
          <p:cNvSpPr txBox="1"/>
          <p:nvPr/>
        </p:nvSpPr>
        <p:spPr>
          <a:xfrm>
            <a:off x="6372200" y="4653136"/>
            <a:ext cx="2634119" cy="1200329"/>
          </a:xfrm>
          <a:prstGeom prst="rect">
            <a:avLst/>
          </a:prstGeom>
          <a:noFill/>
        </p:spPr>
        <p:txBody>
          <a:bodyPr wrap="none" rtlCol="0">
            <a:spAutoFit/>
          </a:bodyPr>
          <a:lstStyle/>
          <a:p>
            <a:r>
              <a:rPr lang="fr-BE"/>
              <a:t>JE </a:t>
            </a:r>
            <a:r>
              <a:rPr lang="fr-BE" err="1"/>
              <a:t>Manson</a:t>
            </a:r>
            <a:r>
              <a:rPr lang="fr-BE"/>
              <a:t>, AM </a:t>
            </a:r>
            <a:r>
              <a:rPr lang="fr-BE" err="1"/>
              <a:t>Kaunitz</a:t>
            </a:r>
            <a:endParaRPr lang="fr-BE"/>
          </a:p>
          <a:p>
            <a:r>
              <a:rPr lang="fr-BE"/>
              <a:t>N </a:t>
            </a:r>
            <a:r>
              <a:rPr lang="fr-BE" err="1"/>
              <a:t>Engl</a:t>
            </a:r>
            <a:r>
              <a:rPr lang="fr-BE"/>
              <a:t> J Med</a:t>
            </a:r>
          </a:p>
          <a:p>
            <a:r>
              <a:rPr lang="fr-BE"/>
              <a:t> </a:t>
            </a:r>
            <a:r>
              <a:rPr lang="fr-BE">
                <a:hlinkClick r:id="rId3"/>
              </a:rPr>
              <a:t>March 3, 2016</a:t>
            </a:r>
            <a:endParaRPr lang="fr-BE"/>
          </a:p>
          <a:p>
            <a:endParaRPr lang="fr-BE"/>
          </a:p>
        </p:txBody>
      </p:sp>
      <p:cxnSp>
        <p:nvCxnSpPr>
          <p:cNvPr id="6" name="Connecteur droit avec flèche 5"/>
          <p:cNvCxnSpPr/>
          <p:nvPr/>
        </p:nvCxnSpPr>
        <p:spPr>
          <a:xfrm flipV="1">
            <a:off x="4072735" y="3212259"/>
            <a:ext cx="565720" cy="5760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4010786" y="4396563"/>
            <a:ext cx="626701" cy="5040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cstate="print"/>
          <a:srcRect/>
          <a:stretch>
            <a:fillRect/>
          </a:stretch>
        </p:blipFill>
        <p:spPr bwMode="auto">
          <a:xfrm>
            <a:off x="228600" y="1263255"/>
            <a:ext cx="8610600" cy="4287440"/>
          </a:xfrm>
          <a:prstGeom prst="rect">
            <a:avLst/>
          </a:prstGeom>
          <a:noFill/>
          <a:ln w="9525">
            <a:noFill/>
            <a:miter lim="800000"/>
            <a:headEnd/>
            <a:tailEnd/>
          </a:ln>
          <a:effectLst/>
        </p:spPr>
      </p:pic>
    </p:spTree>
    <p:extLst>
      <p:ext uri="{BB962C8B-B14F-4D97-AF65-F5344CB8AC3E}">
        <p14:creationId xmlns:p14="http://schemas.microsoft.com/office/powerpoint/2010/main" val="110660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82" name="Picture 2"/>
          <p:cNvPicPr>
            <a:picLocks noChangeAspect="1" noChangeArrowheads="1"/>
          </p:cNvPicPr>
          <p:nvPr/>
        </p:nvPicPr>
        <p:blipFill>
          <a:blip r:embed="rId2"/>
          <a:srcRect/>
          <a:stretch>
            <a:fillRect/>
          </a:stretch>
        </p:blipFill>
        <p:spPr bwMode="auto">
          <a:xfrm>
            <a:off x="2116138" y="0"/>
            <a:ext cx="4918075" cy="6858000"/>
          </a:xfrm>
          <a:prstGeom prst="rect">
            <a:avLst/>
          </a:prstGeom>
          <a:noFill/>
          <a:ln w="9525">
            <a:noFill/>
            <a:miter lim="800000"/>
            <a:headEnd/>
            <a:tailEnd/>
          </a:ln>
          <a:effectLst/>
        </p:spPr>
      </p:pic>
    </p:spTree>
    <p:extLst>
      <p:ext uri="{BB962C8B-B14F-4D97-AF65-F5344CB8AC3E}">
        <p14:creationId xmlns:p14="http://schemas.microsoft.com/office/powerpoint/2010/main" val="1489132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5"/>
          </p:nvPr>
        </p:nvSpPr>
        <p:spPr>
          <a:xfrm>
            <a:off x="956310" y="1643453"/>
            <a:ext cx="6738598" cy="520083"/>
          </a:xfrm>
        </p:spPr>
        <p:txBody>
          <a:bodyPr>
            <a:normAutofit fontScale="85000" lnSpcReduction="20000"/>
          </a:bodyPr>
          <a:lstStyle/>
          <a:p>
            <a:pPr>
              <a:defRPr/>
            </a:pPr>
            <a:r>
              <a:rPr lang="en" altLang="nl-BE" sz="1800" kern="0">
                <a:solidFill>
                  <a:srgbClr val="174A7C"/>
                </a:solidFill>
              </a:rPr>
              <a:t>Osteoporosis in 2021 – management considerations</a:t>
            </a:r>
          </a:p>
          <a:p>
            <a:pPr>
              <a:defRPr/>
            </a:pPr>
            <a:r>
              <a:rPr lang="en" altLang="nl-BE" sz="1800" kern="0">
                <a:solidFill>
                  <a:srgbClr val="174A7C"/>
                </a:solidFill>
              </a:rPr>
              <a:t>BBC 2020 Guidelines</a:t>
            </a:r>
          </a:p>
        </p:txBody>
      </p:sp>
      <p:sp>
        <p:nvSpPr>
          <p:cNvPr id="6" name="Tijdelijke aanduiding voor dianummer 5"/>
          <p:cNvSpPr>
            <a:spLocks noGrp="1"/>
          </p:cNvSpPr>
          <p:nvPr>
            <p:ph type="sldNum" sz="quarter" idx="4"/>
          </p:nvPr>
        </p:nvSpPr>
        <p:spPr/>
        <p:txBody>
          <a:bodyPr/>
          <a:lstStyle/>
          <a:p>
            <a:fld id="{C9A8A351-5C7C-4395-AC7F-763D97B6BE0B}" type="slidenum">
              <a:rPr lang="nl-BE" smtClean="0"/>
              <a:pPr/>
              <a:t>52</a:t>
            </a:fld>
            <a:r>
              <a:rPr lang="nl-BE"/>
              <a:t>  </a:t>
            </a:r>
            <a:r>
              <a:rPr lang="nl-BE">
                <a:solidFill>
                  <a:schemeClr val="bg2"/>
                </a:solidFill>
              </a:rPr>
              <a:t>/</a:t>
            </a:r>
            <a:r>
              <a:rPr lang="nl-BE"/>
              <a:t> </a:t>
            </a:r>
          </a:p>
        </p:txBody>
      </p:sp>
      <p:sp>
        <p:nvSpPr>
          <p:cNvPr id="7" name="Tijdelijke aanduiding voor tekst 3">
            <a:extLst>
              <a:ext uri="{FF2B5EF4-FFF2-40B4-BE49-F238E27FC236}">
                <a16:creationId xmlns:a16="http://schemas.microsoft.com/office/drawing/2014/main" id="{9BC54D37-4CFA-41C5-822D-C6D73459CB67}"/>
              </a:ext>
            </a:extLst>
          </p:cNvPr>
          <p:cNvSpPr txBox="1">
            <a:spLocks/>
          </p:cNvSpPr>
          <p:nvPr/>
        </p:nvSpPr>
        <p:spPr>
          <a:xfrm>
            <a:off x="894397" y="2239198"/>
            <a:ext cx="7318874" cy="2975350"/>
          </a:xfrm>
          <a:prstGeom prst="rect">
            <a:avLst/>
          </a:prstGeom>
        </p:spPr>
        <p:txBody>
          <a:bodyPr vert="horz" lIns="68580" tIns="34290" rIns="68580" bIns="34290" rtlCol="0">
            <a:noAutofit/>
          </a:bodyPr>
          <a:lstStyle>
            <a:lvl1pPr marL="324000" indent="-324000" algn="l" defTabSz="685800" rtl="0" eaLnBrk="1" latinLnBrk="0" hangingPunct="1">
              <a:lnSpc>
                <a:spcPct val="100000"/>
              </a:lnSpc>
              <a:spcBef>
                <a:spcPts val="750"/>
              </a:spcBef>
              <a:buClr>
                <a:schemeClr val="bg2"/>
              </a:buClr>
              <a:buFont typeface="Webdings" panose="05030102010509060703" pitchFamily="18" charset="2"/>
              <a:buChar char="4"/>
              <a:defRPr sz="1800" kern="1200">
                <a:solidFill>
                  <a:schemeClr val="bg1"/>
                </a:solidFill>
                <a:latin typeface="+mn-lt"/>
                <a:ea typeface="+mn-ea"/>
                <a:cs typeface="+mn-cs"/>
              </a:defRPr>
            </a:lvl1pPr>
            <a:lvl2pPr marL="684000" indent="-324000" algn="l" defTabSz="685800" rtl="0" eaLnBrk="1" latinLnBrk="0" hangingPunct="1">
              <a:lnSpc>
                <a:spcPct val="100000"/>
              </a:lnSpc>
              <a:spcBef>
                <a:spcPts val="375"/>
              </a:spcBef>
              <a:buClr>
                <a:schemeClr val="bg2"/>
              </a:buClr>
              <a:buFont typeface="Webdings" panose="05030102010509060703" pitchFamily="18" charset="2"/>
              <a:buChar char="4"/>
              <a:defRPr sz="1800" kern="1200">
                <a:solidFill>
                  <a:schemeClr val="bg1"/>
                </a:solidFill>
                <a:latin typeface="+mn-lt"/>
                <a:ea typeface="+mn-ea"/>
                <a:cs typeface="+mn-cs"/>
              </a:defRPr>
            </a:lvl2pPr>
            <a:lvl3pPr marL="1044000" indent="-324000" algn="l" defTabSz="685800" rtl="0" eaLnBrk="1" latinLnBrk="0" hangingPunct="1">
              <a:lnSpc>
                <a:spcPct val="100000"/>
              </a:lnSpc>
              <a:spcBef>
                <a:spcPts val="375"/>
              </a:spcBef>
              <a:buClrTx/>
              <a:buFont typeface="Arial" panose="020B0604020202020204" pitchFamily="34" charset="0"/>
              <a:buChar char="•"/>
              <a:defRPr sz="1800" kern="1200">
                <a:solidFill>
                  <a:schemeClr val="bg1"/>
                </a:solidFill>
                <a:latin typeface="+mn-lt"/>
                <a:ea typeface="+mn-ea"/>
                <a:cs typeface="+mn-cs"/>
              </a:defRPr>
            </a:lvl3pPr>
            <a:lvl4pPr marL="1404000" indent="-324000" algn="l" defTabSz="685800" rtl="0" eaLnBrk="1" latinLnBrk="0" hangingPunct="1">
              <a:lnSpc>
                <a:spcPct val="100000"/>
              </a:lnSpc>
              <a:spcBef>
                <a:spcPts val="375"/>
              </a:spcBef>
              <a:buClrTx/>
              <a:buFont typeface="Arial" panose="020B0604020202020204" pitchFamily="34" charset="0"/>
              <a:buChar char="•"/>
              <a:defRPr sz="1800" kern="1200">
                <a:solidFill>
                  <a:schemeClr val="bg1"/>
                </a:solidFill>
                <a:latin typeface="+mn-lt"/>
                <a:ea typeface="+mn-ea"/>
                <a:cs typeface="+mn-cs"/>
              </a:defRPr>
            </a:lvl4pPr>
            <a:lvl5pPr marL="1764000" indent="-324000" algn="l" defTabSz="685800" rtl="0" eaLnBrk="1" latinLnBrk="0" hangingPunct="1">
              <a:lnSpc>
                <a:spcPct val="100000"/>
              </a:lnSpc>
              <a:spcBef>
                <a:spcPts val="375"/>
              </a:spcBef>
              <a:buClrTx/>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BE" altLang="nl-BE" sz="1600" b="1">
                <a:solidFill>
                  <a:schemeClr val="tx1"/>
                </a:solidFill>
              </a:rPr>
              <a:t>Q5: Which non-pharmacological treatment?</a:t>
            </a:r>
          </a:p>
          <a:p>
            <a:pPr lvl="1"/>
            <a:r>
              <a:rPr lang="en-US" altLang="nl-BE" sz="1600">
                <a:solidFill>
                  <a:srgbClr val="FF0000"/>
                </a:solidFill>
              </a:rPr>
              <a:t>Patient education </a:t>
            </a:r>
            <a:r>
              <a:rPr lang="en-US" altLang="nl-BE" sz="1600">
                <a:solidFill>
                  <a:schemeClr val="tx1"/>
                </a:solidFill>
              </a:rPr>
              <a:t>should be encouraged regardless of the fracture risk of the patient</a:t>
            </a:r>
          </a:p>
          <a:p>
            <a:pPr lvl="1"/>
            <a:r>
              <a:rPr lang="en-US" altLang="nl-BE" sz="1600">
                <a:solidFill>
                  <a:srgbClr val="FF0000"/>
                </a:solidFill>
              </a:rPr>
              <a:t>Physical activity </a:t>
            </a:r>
            <a:r>
              <a:rPr lang="en-US" altLang="nl-BE" sz="1600">
                <a:solidFill>
                  <a:schemeClr val="tx1"/>
                </a:solidFill>
              </a:rPr>
              <a:t>with a focus on body balance, strength and resistance training tailored to the needs and abilities of the individual patient is recommended. In patients with fracture, physiotherapy and rehabilitation could also be proposed.</a:t>
            </a:r>
          </a:p>
          <a:p>
            <a:pPr lvl="1"/>
            <a:endParaRPr lang="en-US" altLang="nl-BE" sz="1600">
              <a:solidFill>
                <a:schemeClr val="tx1"/>
              </a:solidFill>
            </a:endParaRPr>
          </a:p>
          <a:p>
            <a:pPr lvl="1"/>
            <a:r>
              <a:rPr lang="en-US" altLang="nl-BE" sz="1600">
                <a:solidFill>
                  <a:schemeClr val="tx1"/>
                </a:solidFill>
              </a:rPr>
              <a:t>Regardless of the severity of osteoporosis, a </a:t>
            </a:r>
            <a:r>
              <a:rPr lang="en-US" altLang="nl-BE" sz="1600">
                <a:solidFill>
                  <a:srgbClr val="FF0000"/>
                </a:solidFill>
              </a:rPr>
              <a:t>total dietary calcium intake of 1,200 mg/day is recommended</a:t>
            </a:r>
            <a:r>
              <a:rPr lang="en-US" altLang="nl-BE" sz="1600">
                <a:solidFill>
                  <a:schemeClr val="tx1"/>
                </a:solidFill>
              </a:rPr>
              <a:t>, preferably from food and dairy products. </a:t>
            </a:r>
          </a:p>
          <a:p>
            <a:pPr lvl="1"/>
            <a:r>
              <a:rPr lang="en-US" altLang="nl-BE" sz="1600">
                <a:solidFill>
                  <a:schemeClr val="tx1"/>
                </a:solidFill>
              </a:rPr>
              <a:t>In subjects receiving a pharmacological treatment, supplementation with vitamin D between 800 and 1,000UI per day is recommended, with monitoring of the 25OHD level. 		</a:t>
            </a:r>
          </a:p>
          <a:p>
            <a:pPr lvl="1"/>
            <a:r>
              <a:rPr lang="en-US" altLang="nl-BE" sz="1600">
                <a:solidFill>
                  <a:schemeClr val="tx1"/>
                </a:solidFill>
              </a:rPr>
              <a:t>In women at low fracture risk who do not require a pharmacological treatment, a minimal level of 25OHD ≥20 ng/mL should be reached.</a:t>
            </a:r>
          </a:p>
        </p:txBody>
      </p:sp>
      <p:sp>
        <p:nvSpPr>
          <p:cNvPr id="8" name="Tekstvak 7">
            <a:extLst>
              <a:ext uri="{FF2B5EF4-FFF2-40B4-BE49-F238E27FC236}">
                <a16:creationId xmlns:a16="http://schemas.microsoft.com/office/drawing/2014/main" id="{AD258AF6-1D5F-3A41-8AB4-7E3617C27EC1}"/>
              </a:ext>
            </a:extLst>
          </p:cNvPr>
          <p:cNvSpPr txBox="1"/>
          <p:nvPr/>
        </p:nvSpPr>
        <p:spPr>
          <a:xfrm>
            <a:off x="5221733" y="6401754"/>
            <a:ext cx="3199542" cy="293607"/>
          </a:xfrm>
          <a:prstGeom prst="rect">
            <a:avLst/>
          </a:prstGeom>
          <a:noFill/>
        </p:spPr>
        <p:txBody>
          <a:bodyPr wrap="square" rtlCol="0">
            <a:spAutoFit/>
          </a:bodyPr>
          <a:lstStyle/>
          <a:p>
            <a:pPr>
              <a:lnSpc>
                <a:spcPct val="120000"/>
              </a:lnSpc>
              <a:defRPr/>
            </a:pPr>
            <a:r>
              <a:rPr lang="nl-NL" sz="1200" kern="0">
                <a:solidFill>
                  <a:prstClr val="black"/>
                </a:solidFill>
              </a:rPr>
              <a:t>Sanchez-</a:t>
            </a:r>
            <a:r>
              <a:rPr lang="nl-NL" sz="1200" kern="0" err="1">
                <a:solidFill>
                  <a:prstClr val="black"/>
                </a:solidFill>
              </a:rPr>
              <a:t>Rodriguez</a:t>
            </a:r>
            <a:r>
              <a:rPr lang="nl-NL" sz="1200" kern="0">
                <a:solidFill>
                  <a:prstClr val="black"/>
                </a:solidFill>
              </a:rPr>
              <a:t>, </a:t>
            </a:r>
            <a:r>
              <a:rPr lang="nl-NL" sz="1200" kern="0" err="1">
                <a:solidFill>
                  <a:prstClr val="black"/>
                </a:solidFill>
              </a:rPr>
              <a:t>Maturitas</a:t>
            </a:r>
            <a:r>
              <a:rPr lang="nl-NL" sz="1200" kern="0">
                <a:solidFill>
                  <a:prstClr val="black"/>
                </a:solidFill>
              </a:rPr>
              <a:t> 2020</a:t>
            </a:r>
          </a:p>
        </p:txBody>
      </p:sp>
    </p:spTree>
    <p:extLst>
      <p:ext uri="{BB962C8B-B14F-4D97-AF65-F5344CB8AC3E}">
        <p14:creationId xmlns:p14="http://schemas.microsoft.com/office/powerpoint/2010/main" val="34026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01770" y="683695"/>
            <a:ext cx="6435715" cy="5625625"/>
          </a:xfrm>
        </p:spPr>
        <p:txBody>
          <a:bodyPr>
            <a:noAutofit/>
          </a:bodyPr>
          <a:lstStyle/>
          <a:p>
            <a:pPr marL="0" indent="0">
              <a:buNone/>
            </a:pPr>
            <a:r>
              <a:rPr lang="en-GB" sz="1400" b="1">
                <a:latin typeface="Times New Roman" panose="02020603050405020304" pitchFamily="18" charset="0"/>
                <a:cs typeface="Times New Roman" panose="02020603050405020304" pitchFamily="18" charset="0"/>
              </a:rPr>
              <a:t>Q1. HOW </a:t>
            </a:r>
            <a:r>
              <a:rPr lang="en-GB" sz="1400">
                <a:latin typeface="Times New Roman" panose="02020603050405020304" pitchFamily="18" charset="0"/>
                <a:cs typeface="Times New Roman" panose="02020603050405020304" pitchFamily="18" charset="0"/>
              </a:rPr>
              <a:t>should osteoporosis be screened in postmenopausal women?</a:t>
            </a:r>
            <a:endParaRPr lang="fr-BE" sz="1400">
              <a:latin typeface="Times New Roman" panose="02020603050405020304" pitchFamily="18" charset="0"/>
              <a:cs typeface="Times New Roman" panose="02020603050405020304" pitchFamily="18" charset="0"/>
            </a:endParaRPr>
          </a:p>
          <a:p>
            <a:pPr marL="0" indent="0">
              <a:buNone/>
            </a:pPr>
            <a:r>
              <a:rPr lang="en-GB" sz="1400" b="1">
                <a:latin typeface="Times New Roman" panose="02020603050405020304" pitchFamily="18" charset="0"/>
                <a:cs typeface="Times New Roman" panose="02020603050405020304" pitchFamily="18" charset="0"/>
              </a:rPr>
              <a:t>Q2. WHEN and HOW OFTEN </a:t>
            </a:r>
            <a:r>
              <a:rPr lang="en-GB" sz="1400">
                <a:latin typeface="Times New Roman" panose="02020603050405020304" pitchFamily="18" charset="0"/>
                <a:cs typeface="Times New Roman" panose="02020603050405020304" pitchFamily="18" charset="0"/>
              </a:rPr>
              <a:t>should postmenopausal women be screened for osteoporosis?</a:t>
            </a:r>
            <a:endParaRPr lang="fr-BE" sz="1400">
              <a:latin typeface="Times New Roman" panose="02020603050405020304" pitchFamily="18" charset="0"/>
              <a:cs typeface="Times New Roman" panose="02020603050405020304" pitchFamily="18" charset="0"/>
            </a:endParaRPr>
          </a:p>
          <a:p>
            <a:pPr marL="0" indent="0">
              <a:buNone/>
            </a:pPr>
            <a:endParaRPr lang="en-GB" sz="1400">
              <a:latin typeface="Times New Roman" panose="02020603050405020304" pitchFamily="18" charset="0"/>
              <a:cs typeface="Times New Roman" panose="02020603050405020304" pitchFamily="18" charset="0"/>
            </a:endParaRPr>
          </a:p>
          <a:p>
            <a:pPr marL="0" indent="0">
              <a:buNone/>
            </a:pPr>
            <a:endParaRPr lang="en-GB" sz="1400">
              <a:latin typeface="Times New Roman" panose="02020603050405020304" pitchFamily="18" charset="0"/>
              <a:cs typeface="Times New Roman" panose="02020603050405020304" pitchFamily="18" charset="0"/>
            </a:endParaRPr>
          </a:p>
          <a:p>
            <a:pPr marL="0" indent="0">
              <a:buNone/>
            </a:pPr>
            <a:r>
              <a:rPr lang="en-GB" sz="1400" b="1">
                <a:latin typeface="Times New Roman" panose="02020603050405020304" pitchFamily="18" charset="0"/>
                <a:cs typeface="Times New Roman" panose="02020603050405020304" pitchFamily="18" charset="0"/>
              </a:rPr>
              <a:t>Q3: WHICH TOOLS </a:t>
            </a:r>
            <a:r>
              <a:rPr lang="en-GB" sz="1400">
                <a:latin typeface="Times New Roman" panose="02020603050405020304" pitchFamily="18" charset="0"/>
                <a:cs typeface="Times New Roman" panose="02020603050405020304" pitchFamily="18" charset="0"/>
              </a:rPr>
              <a:t>should be used to diagnose osteoporosis and assess fracture risk in postmenopausal women?</a:t>
            </a:r>
            <a:endParaRPr lang="fr-BE" sz="1400">
              <a:latin typeface="Times New Roman" panose="02020603050405020304" pitchFamily="18" charset="0"/>
              <a:cs typeface="Times New Roman" panose="02020603050405020304" pitchFamily="18" charset="0"/>
            </a:endParaRPr>
          </a:p>
          <a:p>
            <a:pPr marL="0" indent="0">
              <a:buNone/>
            </a:pPr>
            <a:r>
              <a:rPr lang="en-GB" sz="1400" b="1">
                <a:latin typeface="Times New Roman" panose="02020603050405020304" pitchFamily="18" charset="0"/>
                <a:cs typeface="Times New Roman" panose="02020603050405020304" pitchFamily="18" charset="0"/>
              </a:rPr>
              <a:t>Q4. WHICH THRESHOLDS </a:t>
            </a:r>
            <a:r>
              <a:rPr lang="en-GB" sz="1400">
                <a:latin typeface="Times New Roman" panose="02020603050405020304" pitchFamily="18" charset="0"/>
                <a:cs typeface="Times New Roman" panose="02020603050405020304" pitchFamily="18" charset="0"/>
              </a:rPr>
              <a:t>should be used to diagnose and assess the severity of osteoporosis in postmenopausal women?</a:t>
            </a:r>
            <a:endParaRPr lang="fr-BE" sz="1400">
              <a:latin typeface="Times New Roman" panose="02020603050405020304" pitchFamily="18" charset="0"/>
              <a:cs typeface="Times New Roman" panose="02020603050405020304" pitchFamily="18" charset="0"/>
            </a:endParaRPr>
          </a:p>
          <a:p>
            <a:pPr marL="0" indent="0">
              <a:buNone/>
            </a:pPr>
            <a:endParaRPr lang="en-GB" sz="1400">
              <a:latin typeface="Times New Roman" panose="02020603050405020304" pitchFamily="18" charset="0"/>
              <a:cs typeface="Times New Roman" panose="02020603050405020304" pitchFamily="18" charset="0"/>
            </a:endParaRPr>
          </a:p>
          <a:p>
            <a:pPr marL="0" indent="0">
              <a:buNone/>
            </a:pPr>
            <a:endParaRPr lang="en-GB" sz="1400">
              <a:latin typeface="Times New Roman" panose="02020603050405020304" pitchFamily="18" charset="0"/>
              <a:cs typeface="Times New Roman" panose="02020603050405020304" pitchFamily="18" charset="0"/>
            </a:endParaRPr>
          </a:p>
          <a:p>
            <a:pPr marL="0" indent="0">
              <a:buNone/>
            </a:pPr>
            <a:r>
              <a:rPr lang="en-GB" sz="1400" b="1">
                <a:latin typeface="Times New Roman" panose="02020603050405020304" pitchFamily="18" charset="0"/>
                <a:cs typeface="Times New Roman" panose="02020603050405020304" pitchFamily="18" charset="0"/>
              </a:rPr>
              <a:t>Q6. WHICH PHARMACOLOGICAL TREATMENT </a:t>
            </a:r>
            <a:r>
              <a:rPr lang="en-GB" sz="1400">
                <a:latin typeface="Times New Roman" panose="02020603050405020304" pitchFamily="18" charset="0"/>
                <a:cs typeface="Times New Roman" panose="02020603050405020304" pitchFamily="18" charset="0"/>
              </a:rPr>
              <a:t>should be recommended in postmenopausal women with osteoporosis, according to their risk of fracture?</a:t>
            </a:r>
            <a:endParaRPr lang="fr-BE" sz="1400">
              <a:latin typeface="Times New Roman" panose="02020603050405020304" pitchFamily="18" charset="0"/>
              <a:cs typeface="Times New Roman" panose="02020603050405020304" pitchFamily="18" charset="0"/>
            </a:endParaRPr>
          </a:p>
          <a:p>
            <a:pPr marL="0" indent="0">
              <a:buNone/>
            </a:pPr>
            <a:endParaRPr lang="en-GB" sz="1400">
              <a:latin typeface="Times New Roman" panose="02020603050405020304" pitchFamily="18" charset="0"/>
              <a:cs typeface="Times New Roman" panose="02020603050405020304" pitchFamily="18" charset="0"/>
            </a:endParaRPr>
          </a:p>
          <a:p>
            <a:pPr marL="0" indent="0">
              <a:buNone/>
            </a:pPr>
            <a:endParaRPr lang="en-GB" sz="1400" b="1">
              <a:latin typeface="Times New Roman" panose="02020603050405020304" pitchFamily="18" charset="0"/>
              <a:cs typeface="Times New Roman" panose="02020603050405020304" pitchFamily="18" charset="0"/>
            </a:endParaRPr>
          </a:p>
          <a:p>
            <a:pPr marL="0" indent="0">
              <a:buNone/>
            </a:pPr>
            <a:r>
              <a:rPr lang="en-GB" sz="1400" b="1">
                <a:latin typeface="Times New Roman" panose="02020603050405020304" pitchFamily="18" charset="0"/>
                <a:cs typeface="Times New Roman" panose="02020603050405020304" pitchFamily="18" charset="0"/>
              </a:rPr>
              <a:t>Q7: HOW </a:t>
            </a:r>
            <a:r>
              <a:rPr lang="en-GB" sz="1400">
                <a:latin typeface="Times New Roman" panose="02020603050405020304" pitchFamily="18" charset="0"/>
                <a:cs typeface="Times New Roman" panose="02020603050405020304" pitchFamily="18" charset="0"/>
              </a:rPr>
              <a:t>should the treatment of osteoporosis be monitored in postmenopausal women?</a:t>
            </a:r>
            <a:endParaRPr lang="fr-BE" sz="1400">
              <a:latin typeface="Times New Roman" panose="02020603050405020304" pitchFamily="18" charset="0"/>
              <a:cs typeface="Times New Roman" panose="02020603050405020304" pitchFamily="18" charset="0"/>
            </a:endParaRPr>
          </a:p>
          <a:p>
            <a:pPr marL="0" indent="0">
              <a:buNone/>
            </a:pPr>
            <a:r>
              <a:rPr lang="en-GB" sz="1400" b="1">
                <a:latin typeface="Times New Roman" panose="02020603050405020304" pitchFamily="18" charset="0"/>
                <a:cs typeface="Times New Roman" panose="02020603050405020304" pitchFamily="18" charset="0"/>
              </a:rPr>
              <a:t>Q8. WHEN </a:t>
            </a:r>
            <a:r>
              <a:rPr lang="en-GB" sz="1400">
                <a:latin typeface="Times New Roman" panose="02020603050405020304" pitchFamily="18" charset="0"/>
                <a:cs typeface="Times New Roman" panose="02020603050405020304" pitchFamily="18" charset="0"/>
              </a:rPr>
              <a:t>should monitoring of treatment for osteoporosis be performed in postmenopausal women?</a:t>
            </a:r>
            <a:endParaRPr lang="fr-BE" sz="1400">
              <a:latin typeface="Times New Roman" panose="02020603050405020304" pitchFamily="18" charset="0"/>
              <a:cs typeface="Times New Roman" panose="02020603050405020304" pitchFamily="18" charset="0"/>
            </a:endParaRPr>
          </a:p>
          <a:p>
            <a:pPr marL="0" indent="0">
              <a:buNone/>
            </a:pPr>
            <a:r>
              <a:rPr lang="en-GB" sz="1400" b="1">
                <a:latin typeface="Times New Roman" panose="02020603050405020304" pitchFamily="18" charset="0"/>
                <a:cs typeface="Times New Roman" panose="02020603050405020304" pitchFamily="18" charset="0"/>
              </a:rPr>
              <a:t>Q9. </a:t>
            </a:r>
            <a:r>
              <a:rPr lang="en-GB" sz="1400">
                <a:latin typeface="Times New Roman" panose="02020603050405020304" pitchFamily="18" charset="0"/>
                <a:cs typeface="Times New Roman" panose="02020603050405020304" pitchFamily="18" charset="0"/>
              </a:rPr>
              <a:t>What are the indications for </a:t>
            </a:r>
            <a:r>
              <a:rPr lang="en-GB" sz="1400" b="1">
                <a:latin typeface="Times New Roman" panose="02020603050405020304" pitchFamily="18" charset="0"/>
                <a:cs typeface="Times New Roman" panose="02020603050405020304" pitchFamily="18" charset="0"/>
              </a:rPr>
              <a:t>CONTINUING, MODIFYING, and STOPPING </a:t>
            </a:r>
            <a:r>
              <a:rPr lang="en-GB" sz="1400">
                <a:latin typeface="Times New Roman" panose="02020603050405020304" pitchFamily="18" charset="0"/>
                <a:cs typeface="Times New Roman" panose="02020603050405020304" pitchFamily="18" charset="0"/>
              </a:rPr>
              <a:t>the pharmacological treatment of osteoporosis in postmenopausal women? </a:t>
            </a:r>
            <a:endParaRPr lang="fr-BE" sz="1400">
              <a:latin typeface="Times New Roman" panose="02020603050405020304" pitchFamily="18" charset="0"/>
              <a:cs typeface="Times New Roman" panose="02020603050405020304" pitchFamily="18" charset="0"/>
            </a:endParaRPr>
          </a:p>
          <a:p>
            <a:pPr marL="0" indent="0">
              <a:lnSpc>
                <a:spcPct val="150000"/>
              </a:lnSpc>
              <a:buNone/>
            </a:pPr>
            <a:endParaRPr lang="es-ES_tradnl" sz="1400">
              <a:latin typeface="Times New Roman" panose="02020603050405020304" pitchFamily="18" charset="0"/>
              <a:cs typeface="Times New Roman" panose="02020603050405020304" pitchFamily="18" charset="0"/>
            </a:endParaRPr>
          </a:p>
        </p:txBody>
      </p:sp>
      <p:grpSp>
        <p:nvGrpSpPr>
          <p:cNvPr id="2" name="Groupe 1"/>
          <p:cNvGrpSpPr/>
          <p:nvPr/>
        </p:nvGrpSpPr>
        <p:grpSpPr>
          <a:xfrm>
            <a:off x="431540" y="638690"/>
            <a:ext cx="1960909" cy="5310590"/>
            <a:chOff x="1882999" y="800708"/>
            <a:chExt cx="1960909" cy="5310590"/>
          </a:xfrm>
        </p:grpSpPr>
        <p:sp>
          <p:nvSpPr>
            <p:cNvPr id="5" name="Flèche vers le bas 4"/>
            <p:cNvSpPr/>
            <p:nvPr/>
          </p:nvSpPr>
          <p:spPr>
            <a:xfrm>
              <a:off x="2685530" y="1655803"/>
              <a:ext cx="346322" cy="3474385"/>
            </a:xfrm>
            <a:prstGeom prst="downArrow">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 de texte 2"/>
            <p:cNvSpPr txBox="1">
              <a:spLocks noChangeArrowheads="1"/>
            </p:cNvSpPr>
            <p:nvPr/>
          </p:nvSpPr>
          <p:spPr bwMode="auto">
            <a:xfrm flipH="1">
              <a:off x="1882999" y="800708"/>
              <a:ext cx="1936204" cy="9361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1200"/>
                </a:spcBef>
                <a:spcAft>
                  <a:spcPts val="800"/>
                </a:spcAft>
              </a:pPr>
              <a:endParaRPr lang="es-ES" sz="300" b="1">
                <a:effectLst/>
                <a:latin typeface="Times New Roman"/>
                <a:ea typeface="Calibri"/>
                <a:cs typeface="Myanmar Text"/>
              </a:endParaRPr>
            </a:p>
            <a:p>
              <a:pPr algn="ctr">
                <a:spcBef>
                  <a:spcPts val="1200"/>
                </a:spcBef>
                <a:spcAft>
                  <a:spcPts val="800"/>
                </a:spcAft>
              </a:pPr>
              <a:r>
                <a:rPr lang="es-ES" sz="1600" b="1">
                  <a:effectLst/>
                  <a:latin typeface="Times New Roman" panose="02020603050405020304" pitchFamily="18" charset="0"/>
                  <a:ea typeface="Calibri"/>
                  <a:cs typeface="Times New Roman" panose="02020603050405020304" pitchFamily="18" charset="0"/>
                </a:rPr>
                <a:t>Screening</a:t>
              </a:r>
              <a:endParaRPr lang="fr-BE" sz="1600">
                <a:effectLst/>
                <a:latin typeface="Times New Roman" panose="02020603050405020304" pitchFamily="18" charset="0"/>
                <a:ea typeface="Calibri"/>
                <a:cs typeface="Times New Roman" panose="02020603050405020304" pitchFamily="18" charset="0"/>
              </a:endParaRPr>
            </a:p>
          </p:txBody>
        </p:sp>
        <p:sp>
          <p:nvSpPr>
            <p:cNvPr id="15" name="Zone de texte 2"/>
            <p:cNvSpPr txBox="1">
              <a:spLocks noChangeArrowheads="1"/>
            </p:cNvSpPr>
            <p:nvPr/>
          </p:nvSpPr>
          <p:spPr bwMode="auto">
            <a:xfrm flipH="1">
              <a:off x="1882999" y="2105853"/>
              <a:ext cx="1936204" cy="9361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100" b="1">
                  <a:effectLst/>
                  <a:latin typeface="Calibri"/>
                  <a:ea typeface="Calibri"/>
                  <a:cs typeface="Myanmar Text"/>
                </a:rPr>
                <a:t> </a:t>
              </a:r>
              <a:endParaRPr lang="fr-BE" sz="1100">
                <a:effectLst/>
                <a:latin typeface="Calibri"/>
                <a:ea typeface="Calibri"/>
                <a:cs typeface="Myanmar Text"/>
              </a:endParaRPr>
            </a:p>
            <a:p>
              <a:pPr algn="ctr">
                <a:lnSpc>
                  <a:spcPct val="107000"/>
                </a:lnSpc>
                <a:spcAft>
                  <a:spcPts val="800"/>
                </a:spcAft>
              </a:pPr>
              <a:r>
                <a:rPr lang="es-ES" sz="1600" b="1">
                  <a:effectLst/>
                  <a:latin typeface="Times New Roman" panose="02020603050405020304" pitchFamily="18" charset="0"/>
                  <a:ea typeface="Calibri"/>
                  <a:cs typeface="Times New Roman" panose="02020603050405020304" pitchFamily="18" charset="0"/>
                </a:rPr>
                <a:t>Diagnosis</a:t>
              </a:r>
              <a:endParaRPr lang="fr-BE" sz="1600">
                <a:effectLst/>
                <a:latin typeface="Times New Roman" panose="02020603050405020304" pitchFamily="18" charset="0"/>
                <a:ea typeface="Calibri"/>
                <a:cs typeface="Times New Roman" panose="02020603050405020304" pitchFamily="18" charset="0"/>
              </a:endParaRPr>
            </a:p>
          </p:txBody>
        </p:sp>
        <p:sp>
          <p:nvSpPr>
            <p:cNvPr id="16" name="Zone de texte 2"/>
            <p:cNvSpPr txBox="1">
              <a:spLocks noChangeArrowheads="1"/>
            </p:cNvSpPr>
            <p:nvPr/>
          </p:nvSpPr>
          <p:spPr bwMode="auto">
            <a:xfrm flipH="1">
              <a:off x="1907704" y="3546013"/>
              <a:ext cx="1936204" cy="9361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ES" sz="1100" b="1">
                  <a:effectLst/>
                  <a:latin typeface="Calibri"/>
                  <a:ea typeface="Calibri"/>
                  <a:cs typeface="Myanmar Text"/>
                </a:rPr>
                <a:t>  </a:t>
              </a:r>
              <a:endParaRPr lang="fr-BE" sz="1100">
                <a:effectLst/>
                <a:latin typeface="Calibri"/>
                <a:ea typeface="Calibri"/>
                <a:cs typeface="Myanmar Text"/>
              </a:endParaRPr>
            </a:p>
            <a:p>
              <a:pPr algn="ctr">
                <a:lnSpc>
                  <a:spcPct val="107000"/>
                </a:lnSpc>
                <a:spcAft>
                  <a:spcPts val="800"/>
                </a:spcAft>
              </a:pPr>
              <a:r>
                <a:rPr lang="es-ES" sz="500" b="1">
                  <a:effectLst/>
                  <a:latin typeface="Times New Roman"/>
                  <a:ea typeface="Calibri"/>
                  <a:cs typeface="Myanmar Text"/>
                </a:rPr>
                <a:t> </a:t>
              </a:r>
              <a:r>
                <a:rPr lang="es-ES" sz="1600" b="1">
                  <a:effectLst/>
                  <a:latin typeface="Times New Roman" panose="02020603050405020304" pitchFamily="18" charset="0"/>
                  <a:ea typeface="Calibri"/>
                  <a:cs typeface="Times New Roman" panose="02020603050405020304" pitchFamily="18" charset="0"/>
                </a:rPr>
                <a:t>Treatment</a:t>
              </a:r>
              <a:endParaRPr lang="fr-BE" sz="1600">
                <a:effectLst/>
                <a:latin typeface="Times New Roman" panose="02020603050405020304" pitchFamily="18" charset="0"/>
                <a:ea typeface="Calibri"/>
                <a:cs typeface="Times New Roman" panose="02020603050405020304" pitchFamily="18" charset="0"/>
              </a:endParaRPr>
            </a:p>
          </p:txBody>
        </p:sp>
        <p:sp>
          <p:nvSpPr>
            <p:cNvPr id="17" name="Zone de texte 2"/>
            <p:cNvSpPr txBox="1">
              <a:spLocks noChangeArrowheads="1"/>
            </p:cNvSpPr>
            <p:nvPr/>
          </p:nvSpPr>
          <p:spPr bwMode="auto">
            <a:xfrm flipH="1">
              <a:off x="1890589" y="5175193"/>
              <a:ext cx="1936204" cy="9361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ES" sz="1100" b="1">
                  <a:effectLst/>
                  <a:latin typeface="Times New Roman"/>
                  <a:ea typeface="Calibri"/>
                  <a:cs typeface="Myanmar Text"/>
                </a:rPr>
                <a:t> </a:t>
              </a:r>
              <a:endParaRPr lang="fr-BE" sz="1100">
                <a:effectLst/>
                <a:latin typeface="Calibri"/>
                <a:ea typeface="Calibri"/>
                <a:cs typeface="Myanmar Text"/>
              </a:endParaRPr>
            </a:p>
            <a:p>
              <a:pPr algn="ctr">
                <a:lnSpc>
                  <a:spcPct val="107000"/>
                </a:lnSpc>
                <a:spcAft>
                  <a:spcPts val="800"/>
                </a:spcAft>
              </a:pPr>
              <a:r>
                <a:rPr lang="es-ES" sz="200" b="1">
                  <a:effectLst/>
                  <a:latin typeface="Times New Roman"/>
                  <a:ea typeface="Calibri"/>
                  <a:cs typeface="Myanmar Text"/>
                </a:rPr>
                <a:t> </a:t>
              </a:r>
              <a:r>
                <a:rPr lang="es-ES" sz="1600" b="1">
                  <a:effectLst/>
                  <a:latin typeface="Times New Roman" panose="02020603050405020304" pitchFamily="18" charset="0"/>
                  <a:ea typeface="Calibri"/>
                  <a:cs typeface="Times New Roman" panose="02020603050405020304" pitchFamily="18" charset="0"/>
                </a:rPr>
                <a:t>Monitoring</a:t>
              </a:r>
              <a:endParaRPr lang="fr-BE" sz="1600">
                <a:effectLst/>
                <a:latin typeface="Times New Roman" panose="02020603050405020304" pitchFamily="18" charset="0"/>
                <a:ea typeface="Calibri"/>
                <a:cs typeface="Times New Roman" panose="02020603050405020304" pitchFamily="18" charset="0"/>
              </a:endParaRPr>
            </a:p>
            <a:p>
              <a:pPr algn="ctr">
                <a:lnSpc>
                  <a:spcPct val="107000"/>
                </a:lnSpc>
                <a:spcAft>
                  <a:spcPts val="800"/>
                </a:spcAft>
              </a:pPr>
              <a:r>
                <a:rPr lang="es-ES" sz="1000" b="1">
                  <a:effectLst/>
                  <a:latin typeface="Times New Roman"/>
                  <a:ea typeface="Calibri"/>
                  <a:cs typeface="Myanmar Text"/>
                </a:rPr>
                <a:t> </a:t>
              </a:r>
              <a:endParaRPr lang="fr-BE" sz="1100">
                <a:effectLst/>
                <a:latin typeface="Calibri"/>
                <a:ea typeface="Calibri"/>
                <a:cs typeface="Myanmar Text"/>
              </a:endParaRPr>
            </a:p>
            <a:p>
              <a:pPr algn="ctr">
                <a:lnSpc>
                  <a:spcPct val="107000"/>
                </a:lnSpc>
                <a:spcAft>
                  <a:spcPts val="800"/>
                </a:spcAft>
              </a:pPr>
              <a:r>
                <a:rPr lang="es-ES" sz="1000" b="1">
                  <a:effectLst/>
                  <a:latin typeface="Times New Roman"/>
                  <a:ea typeface="Calibri"/>
                  <a:cs typeface="Myanmar Text"/>
                </a:rPr>
                <a:t> </a:t>
              </a:r>
              <a:endParaRPr lang="fr-BE" sz="1100">
                <a:effectLst/>
                <a:latin typeface="Calibri"/>
                <a:ea typeface="Calibri"/>
                <a:cs typeface="Myanmar Text"/>
              </a:endParaRPr>
            </a:p>
          </p:txBody>
        </p:sp>
      </p:grpSp>
      <p:sp>
        <p:nvSpPr>
          <p:cNvPr id="9" name="Rectangle 8"/>
          <p:cNvSpPr/>
          <p:nvPr/>
        </p:nvSpPr>
        <p:spPr>
          <a:xfrm>
            <a:off x="2501770" y="368659"/>
            <a:ext cx="6529316" cy="2745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2501770" y="4869160"/>
            <a:ext cx="6529316" cy="1727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138957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xfrm>
            <a:off x="1485900" y="1289447"/>
            <a:ext cx="6172200" cy="484584"/>
          </a:xfrm>
        </p:spPr>
        <p:txBody>
          <a:bodyPr>
            <a:normAutofit fontScale="90000"/>
          </a:bodyPr>
          <a:lstStyle/>
          <a:p>
            <a:r>
              <a:rPr lang="en-US" altLang="en-US"/>
              <a:t>Current Therapies for Osteoporosis</a:t>
            </a:r>
          </a:p>
        </p:txBody>
      </p:sp>
      <p:sp>
        <p:nvSpPr>
          <p:cNvPr id="3" name="Content Placeholder 2"/>
          <p:cNvSpPr>
            <a:spLocks noGrp="1"/>
          </p:cNvSpPr>
          <p:nvPr>
            <p:ph sz="half" idx="1"/>
          </p:nvPr>
        </p:nvSpPr>
        <p:spPr>
          <a:xfrm>
            <a:off x="1473994" y="2065735"/>
            <a:ext cx="3028950" cy="3394472"/>
          </a:xfrm>
        </p:spPr>
        <p:txBody>
          <a:bodyPr>
            <a:normAutofit fontScale="77500" lnSpcReduction="20000"/>
          </a:bodyPr>
          <a:lstStyle/>
          <a:p>
            <a:pPr marL="0" indent="0">
              <a:buNone/>
              <a:defRPr/>
            </a:pPr>
            <a:r>
              <a:rPr lang="en-US" u="sng"/>
              <a:t>‘Classical’ </a:t>
            </a:r>
            <a:r>
              <a:rPr lang="en-US" u="sng" err="1"/>
              <a:t>Antiresorptives</a:t>
            </a:r>
            <a:r>
              <a:rPr lang="en-US" u="sng"/>
              <a:t>:</a:t>
            </a:r>
          </a:p>
          <a:p>
            <a:pPr>
              <a:defRPr/>
            </a:pPr>
            <a:r>
              <a:rPr lang="en-US">
                <a:solidFill>
                  <a:schemeClr val="accent1"/>
                </a:solidFill>
              </a:rPr>
              <a:t>SERMS</a:t>
            </a:r>
            <a:endParaRPr lang="en-US">
              <a:solidFill>
                <a:schemeClr val="accent1"/>
              </a:solidFill>
              <a:cs typeface="Calibri"/>
            </a:endParaRPr>
          </a:p>
          <a:p>
            <a:pPr>
              <a:defRPr/>
            </a:pPr>
            <a:r>
              <a:rPr lang="en-US">
                <a:solidFill>
                  <a:schemeClr val="accent1"/>
                </a:solidFill>
              </a:rPr>
              <a:t>Bisphosphonates</a:t>
            </a:r>
            <a:endParaRPr lang="en-US">
              <a:solidFill>
                <a:schemeClr val="accent1"/>
              </a:solidFill>
              <a:cs typeface="Calibri"/>
            </a:endParaRPr>
          </a:p>
          <a:p>
            <a:pPr>
              <a:defRPr/>
            </a:pPr>
            <a:r>
              <a:rPr lang="en-US">
                <a:solidFill>
                  <a:schemeClr val="accent1"/>
                </a:solidFill>
              </a:rPr>
              <a:t>Denosumab</a:t>
            </a:r>
            <a:endParaRPr lang="en-US">
              <a:solidFill>
                <a:schemeClr val="accent1"/>
              </a:solidFill>
              <a:cs typeface="Calibri"/>
            </a:endParaRPr>
          </a:p>
          <a:p>
            <a:pPr>
              <a:defRPr/>
            </a:pPr>
            <a:r>
              <a:rPr lang="en-US">
                <a:solidFill>
                  <a:schemeClr val="accent1"/>
                </a:solidFill>
              </a:rPr>
              <a:t>Estrogen</a:t>
            </a:r>
            <a:endParaRPr lang="en-US">
              <a:solidFill>
                <a:schemeClr val="accent1"/>
              </a:solidFill>
              <a:cs typeface="Calibri"/>
            </a:endParaRPr>
          </a:p>
          <a:p>
            <a:pPr>
              <a:defRPr/>
            </a:pPr>
            <a:r>
              <a:rPr lang="en-US">
                <a:solidFill>
                  <a:schemeClr val="bg2">
                    <a:lumMod val="90000"/>
                  </a:schemeClr>
                </a:solidFill>
              </a:rPr>
              <a:t>Calcitonin</a:t>
            </a:r>
            <a:endParaRPr lang="en-US">
              <a:solidFill>
                <a:schemeClr val="bg2">
                  <a:lumMod val="90000"/>
                </a:schemeClr>
              </a:solidFill>
              <a:cs typeface="Calibri"/>
            </a:endParaRPr>
          </a:p>
          <a:p>
            <a:pPr marL="0" indent="0">
              <a:buNone/>
              <a:defRPr/>
            </a:pPr>
            <a:r>
              <a:rPr lang="en-US">
                <a:solidFill>
                  <a:schemeClr val="accent1"/>
                </a:solidFill>
              </a:rPr>
              <a:t>Decrease bone resorption and decrease bone formation</a:t>
            </a:r>
            <a:endParaRPr lang="en-US">
              <a:solidFill>
                <a:schemeClr val="accent1"/>
              </a:solidFill>
              <a:cs typeface="Calibri"/>
            </a:endParaRPr>
          </a:p>
        </p:txBody>
      </p:sp>
      <p:sp>
        <p:nvSpPr>
          <p:cNvPr id="4" name="Content Placeholder 3"/>
          <p:cNvSpPr>
            <a:spLocks noGrp="1"/>
          </p:cNvSpPr>
          <p:nvPr>
            <p:ph sz="half" idx="2"/>
          </p:nvPr>
        </p:nvSpPr>
        <p:spPr>
          <a:xfrm>
            <a:off x="4641057" y="2101453"/>
            <a:ext cx="3265885" cy="3462338"/>
          </a:xfrm>
        </p:spPr>
        <p:txBody>
          <a:bodyPr>
            <a:normAutofit fontScale="77500" lnSpcReduction="20000"/>
          </a:bodyPr>
          <a:lstStyle/>
          <a:p>
            <a:pPr marL="0" indent="0">
              <a:buNone/>
              <a:defRPr/>
            </a:pPr>
            <a:r>
              <a:rPr lang="en-US" u="sng" err="1"/>
              <a:t>Anabolics</a:t>
            </a:r>
            <a:r>
              <a:rPr lang="en-US" u="sng"/>
              <a:t>:</a:t>
            </a:r>
          </a:p>
          <a:p>
            <a:pPr>
              <a:defRPr/>
            </a:pPr>
            <a:r>
              <a:rPr lang="en-US" err="1"/>
              <a:t>Teriparatide</a:t>
            </a:r>
            <a:r>
              <a:rPr lang="en-US"/>
              <a:t> (PTH 1-34)</a:t>
            </a:r>
          </a:p>
          <a:p>
            <a:pPr>
              <a:defRPr/>
            </a:pPr>
            <a:r>
              <a:rPr lang="en-US"/>
              <a:t>Intact PTH 1-84</a:t>
            </a:r>
          </a:p>
          <a:p>
            <a:pPr>
              <a:defRPr/>
            </a:pPr>
            <a:r>
              <a:rPr lang="en-US"/>
              <a:t>[</a:t>
            </a:r>
            <a:r>
              <a:rPr lang="en-US" err="1"/>
              <a:t>Abaloparatide</a:t>
            </a:r>
            <a:r>
              <a:rPr lang="en-US"/>
              <a:t>] (</a:t>
            </a:r>
            <a:r>
              <a:rPr lang="en-US" err="1"/>
              <a:t>PTHrP</a:t>
            </a:r>
            <a:r>
              <a:rPr lang="en-US"/>
              <a:t> 1-34)</a:t>
            </a:r>
          </a:p>
          <a:p>
            <a:pPr>
              <a:defRPr/>
            </a:pPr>
            <a:r>
              <a:rPr lang="en-US"/>
              <a:t>[</a:t>
            </a:r>
            <a:r>
              <a:rPr lang="en-US" err="1"/>
              <a:t>Romozosumab</a:t>
            </a:r>
            <a:r>
              <a:rPr lang="en-US"/>
              <a:t>] (Anti-</a:t>
            </a:r>
            <a:r>
              <a:rPr lang="en-US" err="1"/>
              <a:t>Sclerostin</a:t>
            </a:r>
            <a:r>
              <a:rPr lang="en-US"/>
              <a:t> Ab)</a:t>
            </a:r>
          </a:p>
          <a:p>
            <a:pPr marL="0" indent="0">
              <a:buNone/>
              <a:defRPr/>
            </a:pPr>
            <a:r>
              <a:rPr lang="en-US">
                <a:solidFill>
                  <a:schemeClr val="accent1"/>
                </a:solidFill>
              </a:rPr>
              <a:t>Increase bone formation and increase bone resorption</a:t>
            </a:r>
          </a:p>
        </p:txBody>
      </p:sp>
    </p:spTree>
    <p:extLst>
      <p:ext uri="{BB962C8B-B14F-4D97-AF65-F5344CB8AC3E}">
        <p14:creationId xmlns:p14="http://schemas.microsoft.com/office/powerpoint/2010/main" val="3469850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BE" sz="2400"/>
              <a:t>Perspective </a:t>
            </a:r>
            <a:r>
              <a:rPr lang="fr-BE" sz="2400" err="1"/>
              <a:t>Menopause</a:t>
            </a:r>
            <a:r>
              <a:rPr lang="fr-BE" sz="2400"/>
              <a:t> Management — </a:t>
            </a:r>
            <a:br>
              <a:rPr lang="fr-BE" sz="2400"/>
            </a:br>
            <a:r>
              <a:rPr lang="fr-BE" sz="2400" err="1"/>
              <a:t>Getting</a:t>
            </a:r>
            <a:r>
              <a:rPr lang="fr-BE" sz="2400"/>
              <a:t> </a:t>
            </a:r>
            <a:r>
              <a:rPr lang="fr-BE" sz="2400" err="1"/>
              <a:t>Clinical</a:t>
            </a:r>
            <a:r>
              <a:rPr lang="fr-BE" sz="2400"/>
              <a:t> Care Back on </a:t>
            </a:r>
            <a:r>
              <a:rPr lang="fr-BE" sz="2400" err="1"/>
              <a:t>Track</a:t>
            </a:r>
            <a:br>
              <a:rPr lang="fr-BE" sz="2800" b="1"/>
            </a:br>
            <a:endParaRPr lang="fr-BE" sz="2800"/>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cstate="print"/>
          <a:stretch>
            <a:fillRect/>
          </a:stretch>
        </p:blipFill>
        <p:spPr>
          <a:xfrm>
            <a:off x="-40943" y="764554"/>
            <a:ext cx="6668202" cy="6115186"/>
          </a:xfrm>
          <a:prstGeom prst="rect">
            <a:avLst/>
          </a:prstGeom>
        </p:spPr>
      </p:pic>
      <p:sp>
        <p:nvSpPr>
          <p:cNvPr id="5" name="ZoneTexte 4"/>
          <p:cNvSpPr txBox="1"/>
          <p:nvPr/>
        </p:nvSpPr>
        <p:spPr>
          <a:xfrm>
            <a:off x="6372200" y="4653136"/>
            <a:ext cx="2634119" cy="1200329"/>
          </a:xfrm>
          <a:prstGeom prst="rect">
            <a:avLst/>
          </a:prstGeom>
          <a:noFill/>
        </p:spPr>
        <p:txBody>
          <a:bodyPr wrap="none" rtlCol="0">
            <a:spAutoFit/>
          </a:bodyPr>
          <a:lstStyle/>
          <a:p>
            <a:r>
              <a:rPr lang="fr-BE"/>
              <a:t>JE </a:t>
            </a:r>
            <a:r>
              <a:rPr lang="fr-BE" err="1"/>
              <a:t>Manson</a:t>
            </a:r>
            <a:r>
              <a:rPr lang="fr-BE"/>
              <a:t>, AM </a:t>
            </a:r>
            <a:r>
              <a:rPr lang="fr-BE" err="1"/>
              <a:t>Kaunitz</a:t>
            </a:r>
            <a:endParaRPr lang="fr-BE"/>
          </a:p>
          <a:p>
            <a:r>
              <a:rPr lang="fr-BE"/>
              <a:t>N </a:t>
            </a:r>
            <a:r>
              <a:rPr lang="fr-BE" err="1"/>
              <a:t>Engl</a:t>
            </a:r>
            <a:r>
              <a:rPr lang="fr-BE"/>
              <a:t> J Med</a:t>
            </a:r>
          </a:p>
          <a:p>
            <a:r>
              <a:rPr lang="fr-BE"/>
              <a:t> </a:t>
            </a:r>
            <a:r>
              <a:rPr lang="fr-BE">
                <a:hlinkClick r:id="rId3"/>
              </a:rPr>
              <a:t>March 3, 2016</a:t>
            </a:r>
            <a:endParaRPr lang="fr-BE"/>
          </a:p>
          <a:p>
            <a:endParaRPr lang="fr-BE"/>
          </a:p>
        </p:txBody>
      </p:sp>
      <p:cxnSp>
        <p:nvCxnSpPr>
          <p:cNvPr id="6" name="Connecteur droit avec flèche 5"/>
          <p:cNvCxnSpPr/>
          <p:nvPr/>
        </p:nvCxnSpPr>
        <p:spPr>
          <a:xfrm flipV="1">
            <a:off x="4006280" y="3140968"/>
            <a:ext cx="565720" cy="5760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4057600" y="5386775"/>
            <a:ext cx="514400" cy="6959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58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9694" y="1763815"/>
            <a:ext cx="7902785" cy="1477328"/>
          </a:xfrm>
          <a:prstGeom prst="rect">
            <a:avLst/>
          </a:prstGeom>
        </p:spPr>
        <p:txBody>
          <a:bodyPr wrap="square">
            <a:spAutoFit/>
          </a:bodyPr>
          <a:lstStyle/>
          <a:p>
            <a:r>
              <a:rPr lang="en-US" b="1">
                <a:latin typeface="Calibri Light" panose="020F0302020204030204" pitchFamily="34" charset="0"/>
              </a:rPr>
              <a:t>         </a:t>
            </a:r>
          </a:p>
          <a:p>
            <a:endParaRPr lang="en-US" b="1">
              <a:latin typeface="Calibri Light" panose="020F0302020204030204" pitchFamily="34" charset="0"/>
            </a:endParaRPr>
          </a:p>
          <a:p>
            <a:endParaRPr lang="en-US" b="1">
              <a:latin typeface="Calibri Light" panose="020F0302020204030204" pitchFamily="34" charset="0"/>
            </a:endParaRPr>
          </a:p>
          <a:p>
            <a:endParaRPr lang="en-US" b="1">
              <a:latin typeface="Calibri Light" panose="020F0302020204030204" pitchFamily="34" charset="0"/>
            </a:endParaRPr>
          </a:p>
          <a:p>
            <a:endParaRPr lang="fr-BE">
              <a:latin typeface="Calibri Light" panose="020F0302020204030204" pitchFamily="34" charset="0"/>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76" t="24596" r="24676" b="10032"/>
          <a:stretch/>
        </p:blipFill>
        <p:spPr bwMode="auto">
          <a:xfrm>
            <a:off x="179512" y="404664"/>
            <a:ext cx="8349220" cy="596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6147174" y="6527376"/>
            <a:ext cx="2745305" cy="276999"/>
          </a:xfrm>
          <a:prstGeom prst="rect">
            <a:avLst/>
          </a:prstGeom>
          <a:noFill/>
        </p:spPr>
        <p:txBody>
          <a:bodyPr wrap="square" rtlCol="0">
            <a:spAutoFit/>
          </a:bodyPr>
          <a:lstStyle/>
          <a:p>
            <a:r>
              <a:rPr lang="es-ES_tradnl" sz="1200">
                <a:latin typeface="Times New Roman" panose="02020603050405020304" pitchFamily="18" charset="0"/>
                <a:cs typeface="Times New Roman" panose="02020603050405020304" pitchFamily="18" charset="0"/>
              </a:rPr>
              <a:t>Kanis et al., 2019; Eastell et al., 2019</a:t>
            </a:r>
            <a:endParaRPr lang="fr-BE"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288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8"/>
          <p:cNvSpPr>
            <a:spLocks noChangeArrowheads="1"/>
          </p:cNvSpPr>
          <p:nvPr/>
        </p:nvSpPr>
        <p:spPr bwMode="auto">
          <a:xfrm>
            <a:off x="404990" y="6002867"/>
            <a:ext cx="8479366" cy="303389"/>
          </a:xfrm>
          <a:prstGeom prst="rect">
            <a:avLst/>
          </a:prstGeo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16200000" scaled="1"/>
            <a:tileRect/>
          </a:gradFill>
          <a:ln w="9525">
            <a:solidFill>
              <a:schemeClr val="bg1"/>
            </a:solidFill>
            <a:miter lim="800000"/>
            <a:headEnd/>
            <a:tailEnd/>
          </a:ln>
          <a:effectLst/>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fr-FR" sz="1750" i="1">
                <a:solidFill>
                  <a:srgbClr val="000000"/>
                </a:solidFill>
                <a:latin typeface="Calibri"/>
                <a:cs typeface="Calibri"/>
              </a:rPr>
              <a:t>General measures + Calcium +  Vitamine D </a:t>
            </a:r>
          </a:p>
        </p:txBody>
      </p:sp>
      <p:grpSp>
        <p:nvGrpSpPr>
          <p:cNvPr id="43010" name="Group 39"/>
          <p:cNvGrpSpPr>
            <a:grpSpLocks/>
          </p:cNvGrpSpPr>
          <p:nvPr/>
        </p:nvGrpSpPr>
        <p:grpSpPr bwMode="auto">
          <a:xfrm>
            <a:off x="23881" y="3462520"/>
            <a:ext cx="4172977" cy="1909233"/>
            <a:chOff x="-197" y="2022"/>
            <a:chExt cx="2848" cy="1353"/>
          </a:xfrm>
        </p:grpSpPr>
        <p:sp>
          <p:nvSpPr>
            <p:cNvPr id="419880" name="Oval 40"/>
            <p:cNvSpPr>
              <a:spLocks noChangeArrowheads="1"/>
            </p:cNvSpPr>
            <p:nvPr/>
          </p:nvSpPr>
          <p:spPr bwMode="auto">
            <a:xfrm>
              <a:off x="163" y="2751"/>
              <a:ext cx="2488" cy="62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Arial" panose="020B0604020202020204" pitchFamily="34" charset="0"/>
                </a:defRPr>
              </a:lvl1pPr>
              <a:lvl2pPr marL="742950" indent="-285750">
                <a:defRPr sz="2800" b="1">
                  <a:solidFill>
                    <a:schemeClr val="accent2"/>
                  </a:solidFill>
                  <a:latin typeface="Arial" panose="020B0604020202020204" pitchFamily="34" charset="0"/>
                </a:defRPr>
              </a:lvl2pPr>
              <a:lvl3pPr marL="1143000" indent="-228600">
                <a:defRPr sz="2800" b="1">
                  <a:solidFill>
                    <a:schemeClr val="accent2"/>
                  </a:solidFill>
                  <a:latin typeface="Arial" panose="020B0604020202020204" pitchFamily="34" charset="0"/>
                </a:defRPr>
              </a:lvl3pPr>
              <a:lvl4pPr marL="1600200" indent="-228600">
                <a:defRPr sz="2800" b="1">
                  <a:solidFill>
                    <a:schemeClr val="accent2"/>
                  </a:solidFill>
                  <a:latin typeface="Arial" panose="020B0604020202020204" pitchFamily="34" charset="0"/>
                </a:defRPr>
              </a:lvl4pPr>
              <a:lvl5pPr marL="2057400" indent="-228600">
                <a:defRPr sz="2800" b="1">
                  <a:solidFill>
                    <a:schemeClr val="accent2"/>
                  </a:solidFill>
                  <a:latin typeface="Arial" panose="020B0604020202020204" pitchFamily="34" charset="0"/>
                </a:defRPr>
              </a:lvl5pPr>
              <a:lvl6pPr marL="2514600" indent="-228600" eaLnBrk="0" fontAlgn="base" hangingPunct="0">
                <a:spcBef>
                  <a:spcPct val="0"/>
                </a:spcBef>
                <a:spcAft>
                  <a:spcPct val="0"/>
                </a:spcAft>
                <a:defRPr sz="2800" b="1">
                  <a:solidFill>
                    <a:schemeClr val="accent2"/>
                  </a:solidFill>
                  <a:latin typeface="Arial" panose="020B0604020202020204" pitchFamily="34" charset="0"/>
                </a:defRPr>
              </a:lvl6pPr>
              <a:lvl7pPr marL="2971800" indent="-228600" eaLnBrk="0" fontAlgn="base" hangingPunct="0">
                <a:spcBef>
                  <a:spcPct val="0"/>
                </a:spcBef>
                <a:spcAft>
                  <a:spcPct val="0"/>
                </a:spcAft>
                <a:defRPr sz="2800" b="1">
                  <a:solidFill>
                    <a:schemeClr val="accent2"/>
                  </a:solidFill>
                  <a:latin typeface="Arial" panose="020B0604020202020204" pitchFamily="34" charset="0"/>
                </a:defRPr>
              </a:lvl7pPr>
              <a:lvl8pPr marL="3429000" indent="-228600" eaLnBrk="0" fontAlgn="base" hangingPunct="0">
                <a:spcBef>
                  <a:spcPct val="0"/>
                </a:spcBef>
                <a:spcAft>
                  <a:spcPct val="0"/>
                </a:spcAft>
                <a:defRPr sz="2800" b="1">
                  <a:solidFill>
                    <a:schemeClr val="accent2"/>
                  </a:solidFill>
                  <a:latin typeface="Arial" panose="020B0604020202020204" pitchFamily="34" charset="0"/>
                </a:defRPr>
              </a:lvl8pPr>
              <a:lvl9pPr marL="3886200" indent="-228600" eaLnBrk="0" fontAlgn="base" hangingPunct="0">
                <a:spcBef>
                  <a:spcPct val="0"/>
                </a:spcBef>
                <a:spcAft>
                  <a:spcPct val="0"/>
                </a:spcAft>
                <a:defRPr sz="2800" b="1">
                  <a:solidFill>
                    <a:schemeClr val="accent2"/>
                  </a:solidFill>
                  <a:latin typeface="Arial" panose="020B0604020202020204" pitchFamily="34" charset="0"/>
                </a:defRPr>
              </a:lvl9pPr>
            </a:lstStyle>
            <a:p>
              <a:pPr algn="ctr"/>
              <a:r>
                <a:rPr lang="fr-FR" altLang="fr-FR" sz="2844">
                  <a:solidFill>
                    <a:srgbClr val="000000"/>
                  </a:solidFill>
                  <a:effectLst>
                    <a:outerShdw blurRad="38100" dist="38100" dir="2700000" algn="tl">
                      <a:srgbClr val="FFFFFF"/>
                    </a:outerShdw>
                  </a:effectLst>
                  <a:latin typeface="Calibri" panose="020F0502020204030204" pitchFamily="34" charset="0"/>
                </a:rPr>
                <a:t>MHT</a:t>
              </a:r>
              <a:endParaRPr lang="fr-FR" altLang="fr-FR" sz="2133">
                <a:solidFill>
                  <a:srgbClr val="000000"/>
                </a:solidFill>
                <a:effectLst>
                  <a:outerShdw blurRad="38100" dist="38100" dir="2700000" algn="tl">
                    <a:srgbClr val="FFFFFF"/>
                  </a:outerShdw>
                </a:effectLst>
                <a:latin typeface="Calibri" panose="020F0502020204030204" pitchFamily="34" charset="0"/>
              </a:endParaRPr>
            </a:p>
          </p:txBody>
        </p:sp>
        <p:sp>
          <p:nvSpPr>
            <p:cNvPr id="32797" name="Rectangle 41"/>
            <p:cNvSpPr>
              <a:spLocks noChangeArrowheads="1"/>
            </p:cNvSpPr>
            <p:nvPr/>
          </p:nvSpPr>
          <p:spPr bwMode="auto">
            <a:xfrm>
              <a:off x="-197" y="2022"/>
              <a:ext cx="1585" cy="453"/>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778" i="1"/>
                <a:t>Climacteric symptoms</a:t>
              </a:r>
            </a:p>
            <a:p>
              <a:pPr>
                <a:spcBef>
                  <a:spcPct val="0"/>
                </a:spcBef>
                <a:buFontTx/>
                <a:buNone/>
              </a:pPr>
              <a:r>
                <a:rPr lang="fr-FR" altLang="fr-FR" sz="1778" i="1"/>
                <a:t>Prevention of bone loss</a:t>
              </a:r>
              <a:endParaRPr lang="fr-FR" altLang="fr-FR" sz="1778"/>
            </a:p>
          </p:txBody>
        </p:sp>
      </p:grpSp>
      <p:sp>
        <p:nvSpPr>
          <p:cNvPr id="419882" name="Rectangle 42"/>
          <p:cNvSpPr>
            <a:spLocks noChangeArrowheads="1"/>
          </p:cNvSpPr>
          <p:nvPr/>
        </p:nvSpPr>
        <p:spPr bwMode="auto">
          <a:xfrm>
            <a:off x="136878" y="5611989"/>
            <a:ext cx="46038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2133">
                <a:latin typeface="+mn-lt"/>
              </a:rPr>
              <a:t>50</a:t>
            </a:r>
          </a:p>
        </p:txBody>
      </p:sp>
      <p:sp>
        <p:nvSpPr>
          <p:cNvPr id="419883" name="Rectangle 43"/>
          <p:cNvSpPr>
            <a:spLocks noChangeArrowheads="1"/>
          </p:cNvSpPr>
          <p:nvPr/>
        </p:nvSpPr>
        <p:spPr bwMode="auto">
          <a:xfrm>
            <a:off x="1501422" y="5611989"/>
            <a:ext cx="46038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2133">
                <a:latin typeface="+mn-lt"/>
              </a:rPr>
              <a:t>55</a:t>
            </a:r>
          </a:p>
        </p:txBody>
      </p:sp>
      <p:sp>
        <p:nvSpPr>
          <p:cNvPr id="419884" name="Rectangle 44"/>
          <p:cNvSpPr>
            <a:spLocks noChangeArrowheads="1"/>
          </p:cNvSpPr>
          <p:nvPr/>
        </p:nvSpPr>
        <p:spPr bwMode="auto">
          <a:xfrm>
            <a:off x="2908301" y="5611989"/>
            <a:ext cx="46038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2133">
                <a:latin typeface="+mn-lt"/>
              </a:rPr>
              <a:t>60</a:t>
            </a:r>
          </a:p>
        </p:txBody>
      </p:sp>
      <p:sp>
        <p:nvSpPr>
          <p:cNvPr id="419885" name="Rectangle 45"/>
          <p:cNvSpPr>
            <a:spLocks noChangeArrowheads="1"/>
          </p:cNvSpPr>
          <p:nvPr/>
        </p:nvSpPr>
        <p:spPr bwMode="auto">
          <a:xfrm>
            <a:off x="4244622" y="5611989"/>
            <a:ext cx="46038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2133">
                <a:latin typeface="+mn-lt"/>
              </a:rPr>
              <a:t>65</a:t>
            </a:r>
          </a:p>
        </p:txBody>
      </p:sp>
      <p:sp>
        <p:nvSpPr>
          <p:cNvPr id="419886" name="Rectangle 46"/>
          <p:cNvSpPr>
            <a:spLocks noChangeArrowheads="1"/>
          </p:cNvSpPr>
          <p:nvPr/>
        </p:nvSpPr>
        <p:spPr bwMode="auto">
          <a:xfrm>
            <a:off x="5651501" y="5611989"/>
            <a:ext cx="46038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2133">
                <a:latin typeface="+mn-lt"/>
              </a:rPr>
              <a:t>70</a:t>
            </a:r>
          </a:p>
        </p:txBody>
      </p:sp>
      <p:sp>
        <p:nvSpPr>
          <p:cNvPr id="419887" name="Rectangle 47"/>
          <p:cNvSpPr>
            <a:spLocks noChangeArrowheads="1"/>
          </p:cNvSpPr>
          <p:nvPr/>
        </p:nvSpPr>
        <p:spPr bwMode="auto">
          <a:xfrm>
            <a:off x="6987822" y="5611989"/>
            <a:ext cx="46038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2133">
                <a:latin typeface="+mn-lt"/>
              </a:rPr>
              <a:t>75</a:t>
            </a:r>
          </a:p>
        </p:txBody>
      </p:sp>
      <p:grpSp>
        <p:nvGrpSpPr>
          <p:cNvPr id="43017" name="Group 48"/>
          <p:cNvGrpSpPr>
            <a:grpSpLocks/>
          </p:cNvGrpSpPr>
          <p:nvPr/>
        </p:nvGrpSpPr>
        <p:grpSpPr bwMode="auto">
          <a:xfrm>
            <a:off x="376767" y="5428545"/>
            <a:ext cx="8651522" cy="135467"/>
            <a:chOff x="384" y="3408"/>
            <a:chExt cx="5472" cy="96"/>
          </a:xfrm>
        </p:grpSpPr>
        <p:sp>
          <p:nvSpPr>
            <p:cNvPr id="43031" name="Freeform 49"/>
            <p:cNvSpPr>
              <a:spLocks/>
            </p:cNvSpPr>
            <p:nvPr/>
          </p:nvSpPr>
          <p:spPr bwMode="auto">
            <a:xfrm>
              <a:off x="384" y="3408"/>
              <a:ext cx="864" cy="96"/>
            </a:xfrm>
            <a:custGeom>
              <a:avLst/>
              <a:gdLst>
                <a:gd name="T0" fmla="*/ 0 w 864"/>
                <a:gd name="T1" fmla="*/ 96 h 96"/>
                <a:gd name="T2" fmla="*/ 0 w 864"/>
                <a:gd name="T3" fmla="*/ 0 h 96"/>
                <a:gd name="T4" fmla="*/ 864 w 864"/>
                <a:gd name="T5" fmla="*/ 0 h 96"/>
                <a:gd name="T6" fmla="*/ 864 w 864"/>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96">
                  <a:moveTo>
                    <a:pt x="0" y="96"/>
                  </a:moveTo>
                  <a:lnTo>
                    <a:pt x="0" y="0"/>
                  </a:lnTo>
                  <a:lnTo>
                    <a:pt x="864" y="0"/>
                  </a:lnTo>
                  <a:lnTo>
                    <a:pt x="864" y="96"/>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32" name="Freeform 50"/>
            <p:cNvSpPr>
              <a:spLocks/>
            </p:cNvSpPr>
            <p:nvPr/>
          </p:nvSpPr>
          <p:spPr bwMode="auto">
            <a:xfrm>
              <a:off x="1248" y="3408"/>
              <a:ext cx="864" cy="96"/>
            </a:xfrm>
            <a:custGeom>
              <a:avLst/>
              <a:gdLst>
                <a:gd name="T0" fmla="*/ 0 w 864"/>
                <a:gd name="T1" fmla="*/ 96 h 96"/>
                <a:gd name="T2" fmla="*/ 0 w 864"/>
                <a:gd name="T3" fmla="*/ 0 h 96"/>
                <a:gd name="T4" fmla="*/ 864 w 864"/>
                <a:gd name="T5" fmla="*/ 0 h 96"/>
                <a:gd name="T6" fmla="*/ 864 w 864"/>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96">
                  <a:moveTo>
                    <a:pt x="0" y="96"/>
                  </a:moveTo>
                  <a:lnTo>
                    <a:pt x="0" y="0"/>
                  </a:lnTo>
                  <a:lnTo>
                    <a:pt x="864" y="0"/>
                  </a:lnTo>
                  <a:lnTo>
                    <a:pt x="864" y="96"/>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33" name="Freeform 51"/>
            <p:cNvSpPr>
              <a:spLocks/>
            </p:cNvSpPr>
            <p:nvPr/>
          </p:nvSpPr>
          <p:spPr bwMode="auto">
            <a:xfrm>
              <a:off x="2112" y="3408"/>
              <a:ext cx="864" cy="96"/>
            </a:xfrm>
            <a:custGeom>
              <a:avLst/>
              <a:gdLst>
                <a:gd name="T0" fmla="*/ 0 w 864"/>
                <a:gd name="T1" fmla="*/ 96 h 96"/>
                <a:gd name="T2" fmla="*/ 0 w 864"/>
                <a:gd name="T3" fmla="*/ 0 h 96"/>
                <a:gd name="T4" fmla="*/ 864 w 864"/>
                <a:gd name="T5" fmla="*/ 0 h 96"/>
                <a:gd name="T6" fmla="*/ 864 w 864"/>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96">
                  <a:moveTo>
                    <a:pt x="0" y="96"/>
                  </a:moveTo>
                  <a:lnTo>
                    <a:pt x="0" y="0"/>
                  </a:lnTo>
                  <a:lnTo>
                    <a:pt x="864" y="0"/>
                  </a:lnTo>
                  <a:lnTo>
                    <a:pt x="864" y="96"/>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34" name="Freeform 52"/>
            <p:cNvSpPr>
              <a:spLocks/>
            </p:cNvSpPr>
            <p:nvPr/>
          </p:nvSpPr>
          <p:spPr bwMode="auto">
            <a:xfrm>
              <a:off x="2976" y="3408"/>
              <a:ext cx="864" cy="96"/>
            </a:xfrm>
            <a:custGeom>
              <a:avLst/>
              <a:gdLst>
                <a:gd name="T0" fmla="*/ 0 w 864"/>
                <a:gd name="T1" fmla="*/ 96 h 96"/>
                <a:gd name="T2" fmla="*/ 0 w 864"/>
                <a:gd name="T3" fmla="*/ 0 h 96"/>
                <a:gd name="T4" fmla="*/ 864 w 864"/>
                <a:gd name="T5" fmla="*/ 0 h 96"/>
                <a:gd name="T6" fmla="*/ 864 w 864"/>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96">
                  <a:moveTo>
                    <a:pt x="0" y="96"/>
                  </a:moveTo>
                  <a:lnTo>
                    <a:pt x="0" y="0"/>
                  </a:lnTo>
                  <a:lnTo>
                    <a:pt x="864" y="0"/>
                  </a:lnTo>
                  <a:lnTo>
                    <a:pt x="864" y="96"/>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35" name="Freeform 53"/>
            <p:cNvSpPr>
              <a:spLocks/>
            </p:cNvSpPr>
            <p:nvPr/>
          </p:nvSpPr>
          <p:spPr bwMode="auto">
            <a:xfrm>
              <a:off x="3840" y="3408"/>
              <a:ext cx="864" cy="96"/>
            </a:xfrm>
            <a:custGeom>
              <a:avLst/>
              <a:gdLst>
                <a:gd name="T0" fmla="*/ 0 w 864"/>
                <a:gd name="T1" fmla="*/ 96 h 96"/>
                <a:gd name="T2" fmla="*/ 0 w 864"/>
                <a:gd name="T3" fmla="*/ 0 h 96"/>
                <a:gd name="T4" fmla="*/ 864 w 864"/>
                <a:gd name="T5" fmla="*/ 0 h 96"/>
                <a:gd name="T6" fmla="*/ 864 w 864"/>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96">
                  <a:moveTo>
                    <a:pt x="0" y="96"/>
                  </a:moveTo>
                  <a:lnTo>
                    <a:pt x="0" y="0"/>
                  </a:lnTo>
                  <a:lnTo>
                    <a:pt x="864" y="0"/>
                  </a:lnTo>
                  <a:lnTo>
                    <a:pt x="864" y="96"/>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36" name="Freeform 54"/>
            <p:cNvSpPr>
              <a:spLocks/>
            </p:cNvSpPr>
            <p:nvPr/>
          </p:nvSpPr>
          <p:spPr bwMode="auto">
            <a:xfrm>
              <a:off x="4704" y="3408"/>
              <a:ext cx="864" cy="96"/>
            </a:xfrm>
            <a:custGeom>
              <a:avLst/>
              <a:gdLst>
                <a:gd name="T0" fmla="*/ 0 w 864"/>
                <a:gd name="T1" fmla="*/ 96 h 96"/>
                <a:gd name="T2" fmla="*/ 0 w 864"/>
                <a:gd name="T3" fmla="*/ 0 h 96"/>
                <a:gd name="T4" fmla="*/ 864 w 864"/>
                <a:gd name="T5" fmla="*/ 0 h 96"/>
                <a:gd name="T6" fmla="*/ 864 w 864"/>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96">
                  <a:moveTo>
                    <a:pt x="0" y="96"/>
                  </a:moveTo>
                  <a:lnTo>
                    <a:pt x="0" y="0"/>
                  </a:lnTo>
                  <a:lnTo>
                    <a:pt x="864" y="0"/>
                  </a:lnTo>
                  <a:lnTo>
                    <a:pt x="864" y="96"/>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895" name="Line 55"/>
            <p:cNvSpPr>
              <a:spLocks noChangeShapeType="1"/>
            </p:cNvSpPr>
            <p:nvPr/>
          </p:nvSpPr>
          <p:spPr bwMode="auto">
            <a:xfrm>
              <a:off x="5568" y="3408"/>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19897" name="Group 57"/>
          <p:cNvGrpSpPr>
            <a:grpSpLocks/>
          </p:cNvGrpSpPr>
          <p:nvPr/>
        </p:nvGrpSpPr>
        <p:grpSpPr bwMode="auto">
          <a:xfrm>
            <a:off x="2023534" y="2940756"/>
            <a:ext cx="3457222" cy="1555044"/>
            <a:chOff x="1335" y="1693"/>
            <a:chExt cx="2359" cy="1102"/>
          </a:xfrm>
        </p:grpSpPr>
        <p:sp>
          <p:nvSpPr>
            <p:cNvPr id="32787" name="Oval 58"/>
            <p:cNvSpPr>
              <a:spLocks noChangeArrowheads="1"/>
            </p:cNvSpPr>
            <p:nvPr/>
          </p:nvSpPr>
          <p:spPr bwMode="auto">
            <a:xfrm>
              <a:off x="1438" y="2219"/>
              <a:ext cx="2256" cy="576"/>
            </a:xfrm>
            <a:prstGeom prst="ellipse">
              <a:avLst/>
            </a:prstGeom>
            <a:solidFill>
              <a:srgbClr val="FF9999"/>
            </a:solidFill>
            <a:ln w="9525">
              <a:solidFill>
                <a:srgbClr val="FF7C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89">
                  <a:solidFill>
                    <a:srgbClr val="000000"/>
                  </a:solidFill>
                </a:rPr>
                <a:t>Raloxifene</a:t>
              </a:r>
              <a:endParaRPr lang="fr-FR" altLang="fr-FR" sz="2133"/>
            </a:p>
          </p:txBody>
        </p:sp>
        <p:sp>
          <p:nvSpPr>
            <p:cNvPr id="419899" name="Rectangle 59"/>
            <p:cNvSpPr>
              <a:spLocks noChangeArrowheads="1"/>
            </p:cNvSpPr>
            <p:nvPr/>
          </p:nvSpPr>
          <p:spPr bwMode="auto">
            <a:xfrm>
              <a:off x="1335" y="1693"/>
              <a:ext cx="1798" cy="434"/>
            </a:xfrm>
            <a:prstGeom prst="rect">
              <a:avLst/>
            </a:prstGeom>
            <a:solidFill>
              <a:srgbClr val="FF9999"/>
            </a:soli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accent2"/>
                  </a:solidFill>
                  <a:latin typeface="Arial" panose="020B0604020202020204" pitchFamily="34" charset="0"/>
                </a:defRPr>
              </a:lvl1pPr>
              <a:lvl2pPr marL="742950" indent="-285750">
                <a:defRPr sz="2800" b="1">
                  <a:solidFill>
                    <a:schemeClr val="accent2"/>
                  </a:solidFill>
                  <a:latin typeface="Arial" panose="020B0604020202020204" pitchFamily="34" charset="0"/>
                </a:defRPr>
              </a:lvl2pPr>
              <a:lvl3pPr marL="1143000" indent="-228600">
                <a:defRPr sz="2800" b="1">
                  <a:solidFill>
                    <a:schemeClr val="accent2"/>
                  </a:solidFill>
                  <a:latin typeface="Arial" panose="020B0604020202020204" pitchFamily="34" charset="0"/>
                </a:defRPr>
              </a:lvl3pPr>
              <a:lvl4pPr marL="1600200" indent="-228600">
                <a:defRPr sz="2800" b="1">
                  <a:solidFill>
                    <a:schemeClr val="accent2"/>
                  </a:solidFill>
                  <a:latin typeface="Arial" panose="020B0604020202020204" pitchFamily="34" charset="0"/>
                </a:defRPr>
              </a:lvl4pPr>
              <a:lvl5pPr marL="2057400" indent="-228600">
                <a:defRPr sz="2800" b="1">
                  <a:solidFill>
                    <a:schemeClr val="accent2"/>
                  </a:solidFill>
                  <a:latin typeface="Arial" panose="020B0604020202020204" pitchFamily="34" charset="0"/>
                </a:defRPr>
              </a:lvl5pPr>
              <a:lvl6pPr marL="2514600" indent="-228600" eaLnBrk="0" fontAlgn="base" hangingPunct="0">
                <a:spcBef>
                  <a:spcPct val="0"/>
                </a:spcBef>
                <a:spcAft>
                  <a:spcPct val="0"/>
                </a:spcAft>
                <a:defRPr sz="2800" b="1">
                  <a:solidFill>
                    <a:schemeClr val="accent2"/>
                  </a:solidFill>
                  <a:latin typeface="Arial" panose="020B0604020202020204" pitchFamily="34" charset="0"/>
                </a:defRPr>
              </a:lvl6pPr>
              <a:lvl7pPr marL="2971800" indent="-228600" eaLnBrk="0" fontAlgn="base" hangingPunct="0">
                <a:spcBef>
                  <a:spcPct val="0"/>
                </a:spcBef>
                <a:spcAft>
                  <a:spcPct val="0"/>
                </a:spcAft>
                <a:defRPr sz="2800" b="1">
                  <a:solidFill>
                    <a:schemeClr val="accent2"/>
                  </a:solidFill>
                  <a:latin typeface="Arial" panose="020B0604020202020204" pitchFamily="34" charset="0"/>
                </a:defRPr>
              </a:lvl7pPr>
              <a:lvl8pPr marL="3429000" indent="-228600" eaLnBrk="0" fontAlgn="base" hangingPunct="0">
                <a:spcBef>
                  <a:spcPct val="0"/>
                </a:spcBef>
                <a:spcAft>
                  <a:spcPct val="0"/>
                </a:spcAft>
                <a:defRPr sz="2800" b="1">
                  <a:solidFill>
                    <a:schemeClr val="accent2"/>
                  </a:solidFill>
                  <a:latin typeface="Arial" panose="020B0604020202020204" pitchFamily="34" charset="0"/>
                </a:defRPr>
              </a:lvl8pPr>
              <a:lvl9pPr marL="3886200" indent="-228600" eaLnBrk="0" fontAlgn="base" hangingPunct="0">
                <a:spcBef>
                  <a:spcPct val="0"/>
                </a:spcBef>
                <a:spcAft>
                  <a:spcPct val="0"/>
                </a:spcAft>
                <a:defRPr sz="2800" b="1">
                  <a:solidFill>
                    <a:schemeClr val="accent2"/>
                  </a:solidFill>
                  <a:latin typeface="Arial" panose="020B0604020202020204" pitchFamily="34" charset="0"/>
                </a:defRPr>
              </a:lvl9pPr>
            </a:lstStyle>
            <a:p>
              <a:pPr>
                <a:lnSpc>
                  <a:spcPct val="70000"/>
                </a:lnSpc>
                <a:spcBef>
                  <a:spcPct val="50000"/>
                </a:spcBef>
              </a:pPr>
              <a:r>
                <a:rPr lang="fr-FR" altLang="fr-FR" sz="1778">
                  <a:solidFill>
                    <a:schemeClr val="tx1"/>
                  </a:solidFill>
                  <a:latin typeface="Calibri" panose="020F0502020204030204" pitchFamily="34" charset="0"/>
                </a:rPr>
                <a:t>Prevention of vertebral Fx</a:t>
              </a:r>
              <a:endParaRPr lang="fr-FR" altLang="fr-FR" sz="1778">
                <a:solidFill>
                  <a:schemeClr val="tx1"/>
                </a:solidFill>
                <a:effectLst>
                  <a:outerShdw blurRad="38100" dist="38100" dir="2700000" algn="tl">
                    <a:srgbClr val="FFFFFF"/>
                  </a:outerShdw>
                </a:effectLst>
                <a:latin typeface="Calibri" panose="020F0502020204030204" pitchFamily="34" charset="0"/>
              </a:endParaRPr>
            </a:p>
            <a:p>
              <a:pPr>
                <a:lnSpc>
                  <a:spcPct val="70000"/>
                </a:lnSpc>
                <a:spcBef>
                  <a:spcPct val="50000"/>
                </a:spcBef>
              </a:pPr>
              <a:r>
                <a:rPr lang="fr-FR" altLang="fr-FR" sz="1778" i="1">
                  <a:solidFill>
                    <a:schemeClr val="tx1"/>
                  </a:solidFill>
                  <a:latin typeface="Calibri" panose="020F0502020204030204" pitchFamily="34" charset="0"/>
                </a:rPr>
                <a:t>Breast cancer risk</a:t>
              </a:r>
              <a:endParaRPr lang="fr-FR" altLang="fr-FR" sz="1600">
                <a:solidFill>
                  <a:schemeClr val="tx1"/>
                </a:solidFill>
                <a:latin typeface="Calibri" panose="020F0502020204030204" pitchFamily="34" charset="0"/>
              </a:endParaRPr>
            </a:p>
          </p:txBody>
        </p:sp>
      </p:grpSp>
      <p:sp>
        <p:nvSpPr>
          <p:cNvPr id="419896" name="Rectangle 56"/>
          <p:cNvSpPr>
            <a:spLocks noChangeArrowheads="1"/>
          </p:cNvSpPr>
          <p:nvPr/>
        </p:nvSpPr>
        <p:spPr bwMode="auto">
          <a:xfrm>
            <a:off x="8394701" y="5611989"/>
            <a:ext cx="46038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2133">
                <a:latin typeface="+mn-lt"/>
              </a:rPr>
              <a:t>80</a:t>
            </a:r>
          </a:p>
        </p:txBody>
      </p:sp>
      <p:grpSp>
        <p:nvGrpSpPr>
          <p:cNvPr id="2" name="Groupe 1"/>
          <p:cNvGrpSpPr>
            <a:grpSpLocks/>
          </p:cNvGrpSpPr>
          <p:nvPr/>
        </p:nvGrpSpPr>
        <p:grpSpPr bwMode="auto">
          <a:xfrm>
            <a:off x="4374445" y="2166056"/>
            <a:ext cx="4769556" cy="2540000"/>
            <a:chOff x="4921250" y="2008188"/>
            <a:chExt cx="5365750" cy="2857500"/>
          </a:xfrm>
        </p:grpSpPr>
        <p:sp>
          <p:nvSpPr>
            <p:cNvPr id="32783" name="Oval 62"/>
            <p:cNvSpPr>
              <a:spLocks noChangeArrowheads="1"/>
            </p:cNvSpPr>
            <p:nvPr/>
          </p:nvSpPr>
          <p:spPr bwMode="auto">
            <a:xfrm>
              <a:off x="5113008" y="3951288"/>
              <a:ext cx="4727904" cy="914400"/>
            </a:xfrm>
            <a:prstGeom prst="ellipse">
              <a:avLst/>
            </a:prstGeo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50000" t="50000" r="50000" b="50000"/>
              </a:path>
              <a:tileRect/>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Monotype Sorts" pitchFamily="92" charset="2"/>
                <a:buChar char=""/>
                <a:defRPr sz="3200">
                  <a:solidFill>
                    <a:schemeClr val="tx1"/>
                  </a:solidFill>
                  <a:latin typeface="Arial" charset="0"/>
                </a:defRPr>
              </a:lvl1pPr>
              <a:lvl2pPr marL="742950" indent="-285750">
                <a:spcBef>
                  <a:spcPct val="20000"/>
                </a:spcBef>
                <a:buClr>
                  <a:schemeClr val="folHlink"/>
                </a:buClr>
                <a:buSzPct val="100000"/>
                <a:buChar char="»"/>
                <a:defRPr sz="2800">
                  <a:solidFill>
                    <a:schemeClr val="tx1"/>
                  </a:solidFill>
                  <a:latin typeface="Arial" charset="0"/>
                </a:defRPr>
              </a:lvl2pPr>
              <a:lvl3pPr marL="1143000" indent="-228600">
                <a:spcBef>
                  <a:spcPct val="20000"/>
                </a:spcBef>
                <a:buClr>
                  <a:schemeClr val="tx1"/>
                </a:buClr>
                <a:buSzPct val="100000"/>
                <a:buChar char="–"/>
                <a:defRPr sz="2400">
                  <a:solidFill>
                    <a:schemeClr val="tx1"/>
                  </a:solidFill>
                  <a:latin typeface="Arial" charset="0"/>
                </a:defRPr>
              </a:lvl3pPr>
              <a:lvl4pPr marL="1600200" indent="-228600">
                <a:spcBef>
                  <a:spcPct val="20000"/>
                </a:spcBef>
                <a:buClr>
                  <a:schemeClr val="accent2"/>
                </a:buClr>
                <a:buSzPct val="65000"/>
                <a:buFont typeface="Monotype Sorts" pitchFamily="92" charset="2"/>
                <a:buChar char=""/>
                <a:defRPr sz="2000">
                  <a:solidFill>
                    <a:schemeClr val="tx1"/>
                  </a:solidFill>
                  <a:latin typeface="Arial" charset="0"/>
                </a:defRPr>
              </a:lvl4pPr>
              <a:lvl5pPr marL="2057400" indent="-228600">
                <a:spcBef>
                  <a:spcPct val="20000"/>
                </a:spcBef>
                <a:buClr>
                  <a:schemeClr val="folHlink"/>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charset="0"/>
                </a:defRPr>
              </a:lvl9pPr>
            </a:lstStyle>
            <a:p>
              <a:pPr algn="ctr" eaLnBrk="1" hangingPunct="1">
                <a:spcBef>
                  <a:spcPct val="0"/>
                </a:spcBef>
                <a:buClrTx/>
                <a:buSzTx/>
                <a:buFontTx/>
                <a:buNone/>
                <a:defRPr/>
              </a:pPr>
              <a:r>
                <a:rPr lang="fr-FR" altLang="fr-FR" sz="2133" err="1">
                  <a:solidFill>
                    <a:srgbClr val="000000"/>
                  </a:solidFill>
                  <a:latin typeface="+mn-lt"/>
                </a:rPr>
                <a:t>Denosumab</a:t>
              </a:r>
              <a:endParaRPr lang="fr-FR" altLang="fr-FR" sz="2133">
                <a:solidFill>
                  <a:srgbClr val="000000"/>
                </a:solidFill>
                <a:latin typeface="+mn-lt"/>
              </a:endParaRPr>
            </a:p>
          </p:txBody>
        </p:sp>
        <p:grpSp>
          <p:nvGrpSpPr>
            <p:cNvPr id="43026" name="Group 63"/>
            <p:cNvGrpSpPr>
              <a:grpSpLocks/>
            </p:cNvGrpSpPr>
            <p:nvPr/>
          </p:nvGrpSpPr>
          <p:grpSpPr bwMode="auto">
            <a:xfrm>
              <a:off x="4921250" y="2008188"/>
              <a:ext cx="5365750" cy="2044700"/>
              <a:chOff x="3100" y="1265"/>
              <a:chExt cx="3380" cy="1288"/>
            </a:xfrm>
          </p:grpSpPr>
          <p:sp>
            <p:nvSpPr>
              <p:cNvPr id="419904" name="Rectangle 64"/>
              <p:cNvSpPr>
                <a:spLocks noChangeArrowheads="1"/>
              </p:cNvSpPr>
              <p:nvPr/>
            </p:nvSpPr>
            <p:spPr bwMode="auto">
              <a:xfrm>
                <a:off x="4308" y="1265"/>
                <a:ext cx="1547" cy="4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fr-FR" altLang="fr-FR" sz="2133">
                    <a:solidFill>
                      <a:srgbClr val="008080"/>
                    </a:solidFill>
                    <a:latin typeface="+mn-lt"/>
                  </a:rPr>
                  <a:t>High Fracture </a:t>
                </a:r>
                <a:r>
                  <a:rPr lang="fr-FR" altLang="fr-FR" sz="2133" err="1">
                    <a:solidFill>
                      <a:srgbClr val="008080"/>
                    </a:solidFill>
                    <a:latin typeface="+mn-lt"/>
                  </a:rPr>
                  <a:t>Risk</a:t>
                </a:r>
                <a:endParaRPr lang="fr-FR" altLang="fr-FR" sz="2133">
                  <a:solidFill>
                    <a:srgbClr val="008080"/>
                  </a:solidFill>
                  <a:latin typeface="+mn-lt"/>
                </a:endParaRPr>
              </a:p>
              <a:p>
                <a:pPr algn="ctr">
                  <a:defRPr/>
                </a:pPr>
                <a:r>
                  <a:rPr lang="fr-FR" altLang="fr-FR" sz="1778" err="1">
                    <a:solidFill>
                      <a:srgbClr val="008080"/>
                    </a:solidFill>
                    <a:latin typeface="+mn-lt"/>
                  </a:rPr>
                  <a:t>Femoral</a:t>
                </a:r>
                <a:r>
                  <a:rPr lang="fr-FR" altLang="fr-FR" sz="1778">
                    <a:solidFill>
                      <a:srgbClr val="008080"/>
                    </a:solidFill>
                    <a:latin typeface="+mn-lt"/>
                  </a:rPr>
                  <a:t> Fx +++</a:t>
                </a:r>
              </a:p>
            </p:txBody>
          </p:sp>
          <p:sp>
            <p:nvSpPr>
              <p:cNvPr id="32786" name="Oval 65"/>
              <p:cNvSpPr>
                <a:spLocks noChangeArrowheads="1"/>
              </p:cNvSpPr>
              <p:nvPr/>
            </p:nvSpPr>
            <p:spPr bwMode="auto">
              <a:xfrm>
                <a:off x="3100" y="1834"/>
                <a:ext cx="3380" cy="719"/>
              </a:xfrm>
              <a:prstGeom prst="ellipse">
                <a:avLst/>
              </a:prstGeom>
              <a:solidFill>
                <a:srgbClr val="008080"/>
              </a:soli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89">
                    <a:solidFill>
                      <a:schemeClr val="bg1"/>
                    </a:solidFill>
                  </a:rPr>
                  <a:t>Bisphosphonates</a:t>
                </a:r>
                <a:endParaRPr lang="fr-FR" altLang="fr-FR" sz="2133">
                  <a:solidFill>
                    <a:schemeClr val="bg1"/>
                  </a:solidFill>
                </a:endParaRPr>
              </a:p>
            </p:txBody>
          </p:sp>
        </p:grpSp>
      </p:grpSp>
      <p:sp>
        <p:nvSpPr>
          <p:cNvPr id="32782" name="Rectangle 75"/>
          <p:cNvSpPr>
            <a:spLocks noChangeArrowheads="1"/>
          </p:cNvSpPr>
          <p:nvPr/>
        </p:nvSpPr>
        <p:spPr bwMode="auto">
          <a:xfrm>
            <a:off x="475917" y="484012"/>
            <a:ext cx="8231677" cy="118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92" charset="2"/>
              <a:buChar char=""/>
              <a:defRPr sz="3200">
                <a:solidFill>
                  <a:schemeClr val="tx1"/>
                </a:solidFill>
                <a:latin typeface="Arial" charset="0"/>
              </a:defRPr>
            </a:lvl1pPr>
            <a:lvl2pPr marL="742950" indent="-285750">
              <a:spcBef>
                <a:spcPct val="20000"/>
              </a:spcBef>
              <a:buClr>
                <a:schemeClr val="folHlink"/>
              </a:buClr>
              <a:buSzPct val="100000"/>
              <a:buChar char="»"/>
              <a:defRPr sz="2800">
                <a:solidFill>
                  <a:schemeClr val="tx1"/>
                </a:solidFill>
                <a:latin typeface="Arial" charset="0"/>
              </a:defRPr>
            </a:lvl2pPr>
            <a:lvl3pPr marL="1143000" indent="-228600">
              <a:spcBef>
                <a:spcPct val="20000"/>
              </a:spcBef>
              <a:buClr>
                <a:schemeClr val="tx1"/>
              </a:buClr>
              <a:buSzPct val="100000"/>
              <a:buChar char="–"/>
              <a:defRPr sz="2400">
                <a:solidFill>
                  <a:schemeClr val="tx1"/>
                </a:solidFill>
                <a:latin typeface="Arial" charset="0"/>
              </a:defRPr>
            </a:lvl3pPr>
            <a:lvl4pPr marL="1600200" indent="-228600">
              <a:spcBef>
                <a:spcPct val="20000"/>
              </a:spcBef>
              <a:buClr>
                <a:schemeClr val="accent2"/>
              </a:buClr>
              <a:buSzPct val="65000"/>
              <a:buFont typeface="Monotype Sorts" pitchFamily="92" charset="2"/>
              <a:buChar char=""/>
              <a:defRPr sz="2000">
                <a:solidFill>
                  <a:schemeClr val="tx1"/>
                </a:solidFill>
                <a:latin typeface="Arial" charset="0"/>
              </a:defRPr>
            </a:lvl4pPr>
            <a:lvl5pPr marL="2057400" indent="-228600">
              <a:spcBef>
                <a:spcPct val="20000"/>
              </a:spcBef>
              <a:buClr>
                <a:schemeClr val="folHlink"/>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charset="0"/>
              </a:defRPr>
            </a:lvl9pPr>
          </a:lstStyle>
          <a:p>
            <a:pPr algn="ctr">
              <a:spcBef>
                <a:spcPct val="0"/>
              </a:spcBef>
              <a:buClrTx/>
              <a:buSzTx/>
              <a:buFontTx/>
              <a:buNone/>
              <a:defRPr/>
            </a:pPr>
            <a:r>
              <a:rPr lang="fr-FR" altLang="fr-FR" sz="3556">
                <a:solidFill>
                  <a:srgbClr val="008080"/>
                </a:solidFill>
                <a:latin typeface="+mn-lt"/>
              </a:rPr>
              <a:t>A </a:t>
            </a:r>
            <a:r>
              <a:rPr lang="fr-FR" altLang="fr-FR" sz="3556" err="1">
                <a:solidFill>
                  <a:srgbClr val="008080"/>
                </a:solidFill>
                <a:latin typeface="+mn-lt"/>
              </a:rPr>
              <a:t>Choice</a:t>
            </a:r>
            <a:r>
              <a:rPr lang="fr-FR" altLang="fr-FR" sz="3556">
                <a:solidFill>
                  <a:srgbClr val="008080"/>
                </a:solidFill>
                <a:latin typeface="+mn-lt"/>
              </a:rPr>
              <a:t> of </a:t>
            </a:r>
            <a:r>
              <a:rPr lang="fr-FR" altLang="fr-FR" sz="3556" err="1">
                <a:solidFill>
                  <a:srgbClr val="008080"/>
                </a:solidFill>
                <a:latin typeface="+mn-lt"/>
              </a:rPr>
              <a:t>Treatment</a:t>
            </a:r>
            <a:r>
              <a:rPr lang="fr-FR" altLang="fr-FR" sz="3556">
                <a:solidFill>
                  <a:srgbClr val="008080"/>
                </a:solidFill>
                <a:latin typeface="+mn-lt"/>
              </a:rPr>
              <a:t> as a </a:t>
            </a:r>
            <a:r>
              <a:rPr lang="fr-FR" altLang="fr-FR" sz="3556" err="1">
                <a:solidFill>
                  <a:srgbClr val="008080"/>
                </a:solidFill>
                <a:latin typeface="+mn-lt"/>
              </a:rPr>
              <a:t>Function</a:t>
            </a:r>
            <a:r>
              <a:rPr lang="fr-FR" altLang="fr-FR" sz="3556">
                <a:solidFill>
                  <a:srgbClr val="008080"/>
                </a:solidFill>
                <a:latin typeface="+mn-lt"/>
              </a:rPr>
              <a:t> of Age </a:t>
            </a:r>
          </a:p>
          <a:p>
            <a:pPr algn="ctr">
              <a:spcBef>
                <a:spcPct val="0"/>
              </a:spcBef>
              <a:buClrTx/>
              <a:buSzTx/>
              <a:buFontTx/>
              <a:buNone/>
              <a:defRPr/>
            </a:pPr>
            <a:r>
              <a:rPr lang="fr-FR" altLang="fr-FR" sz="3556">
                <a:solidFill>
                  <a:srgbClr val="008080"/>
                </a:solidFill>
                <a:latin typeface="+mn-lt"/>
              </a:rPr>
              <a:t>and Fracture </a:t>
            </a:r>
            <a:r>
              <a:rPr lang="fr-FR" altLang="fr-FR" sz="3556" err="1">
                <a:solidFill>
                  <a:srgbClr val="008080"/>
                </a:solidFill>
                <a:latin typeface="+mn-lt"/>
              </a:rPr>
              <a:t>Risk</a:t>
            </a:r>
            <a:endParaRPr lang="fr-FR" altLang="fr-FR" sz="3556">
              <a:solidFill>
                <a:srgbClr val="008080"/>
              </a:solidFill>
              <a:latin typeface="+mn-lt"/>
            </a:endParaRPr>
          </a:p>
        </p:txBody>
      </p:sp>
      <p:sp>
        <p:nvSpPr>
          <p:cNvPr id="4" name="Oval 65">
            <a:extLst>
              <a:ext uri="{FF2B5EF4-FFF2-40B4-BE49-F238E27FC236}">
                <a16:creationId xmlns:a16="http://schemas.microsoft.com/office/drawing/2014/main" id="{B5F95A26-D1EB-4495-A0D8-E436612681D2}"/>
              </a:ext>
            </a:extLst>
          </p:cNvPr>
          <p:cNvSpPr>
            <a:spLocks noChangeArrowheads="1"/>
          </p:cNvSpPr>
          <p:nvPr/>
        </p:nvSpPr>
        <p:spPr bwMode="auto">
          <a:xfrm>
            <a:off x="4201917" y="4605122"/>
            <a:ext cx="4769556" cy="1014589"/>
          </a:xfrm>
          <a:prstGeom prst="ellipse">
            <a:avLst/>
          </a:prstGeom>
          <a:solidFill>
            <a:srgbClr val="008080"/>
          </a:soli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fr-FR" sz="2450">
                <a:solidFill>
                  <a:schemeClr val="bg1"/>
                </a:solidFill>
                <a:latin typeface="Calibri"/>
                <a:cs typeface="Calibri"/>
              </a:rPr>
              <a:t>Romososumab </a:t>
            </a:r>
            <a:endParaRPr lang="fr-FR" altLang="fr-FR" sz="2450">
              <a:solidFill>
                <a:schemeClr val="bg1"/>
              </a:solidFill>
              <a:cs typeface="Calibri"/>
            </a:endParaRPr>
          </a:p>
        </p:txBody>
      </p:sp>
    </p:spTree>
    <p:extLst>
      <p:ext uri="{BB962C8B-B14F-4D97-AF65-F5344CB8AC3E}">
        <p14:creationId xmlns:p14="http://schemas.microsoft.com/office/powerpoint/2010/main" val="406643207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3" cstate="print"/>
          <a:srcRect/>
          <a:stretch>
            <a:fillRect/>
          </a:stretch>
        </p:blipFill>
        <p:spPr bwMode="auto">
          <a:xfrm>
            <a:off x="2227263" y="0"/>
            <a:ext cx="4686300" cy="6858000"/>
          </a:xfrm>
          <a:prstGeom prst="rect">
            <a:avLst/>
          </a:prstGeom>
          <a:noFill/>
          <a:ln w="9525">
            <a:noFill/>
            <a:miter lim="800000"/>
            <a:headEnd/>
            <a:tailEnd/>
          </a:ln>
        </p:spPr>
      </p:pic>
    </p:spTree>
    <p:extLst>
      <p:ext uri="{BB962C8B-B14F-4D97-AF65-F5344CB8AC3E}">
        <p14:creationId xmlns:p14="http://schemas.microsoft.com/office/powerpoint/2010/main" val="215932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29600" cy="1452385"/>
          </a:xfrm>
        </p:spPr>
        <p:txBody>
          <a:bodyPr/>
          <a:lstStyle/>
          <a:p>
            <a:r>
              <a:rPr lang="en-GB" sz="3200"/>
              <a:t>Agenda</a:t>
            </a:r>
            <a:r>
              <a:rPr lang="en-GB"/>
              <a:t> </a:t>
            </a:r>
          </a:p>
        </p:txBody>
      </p:sp>
      <p:sp>
        <p:nvSpPr>
          <p:cNvPr id="3" name="Espace réservé du contenu 2"/>
          <p:cNvSpPr>
            <a:spLocks noGrp="1"/>
          </p:cNvSpPr>
          <p:nvPr>
            <p:ph idx="1"/>
          </p:nvPr>
        </p:nvSpPr>
        <p:spPr>
          <a:xfrm>
            <a:off x="323528" y="764704"/>
            <a:ext cx="8229600" cy="4525963"/>
          </a:xfrm>
        </p:spPr>
        <p:txBody>
          <a:bodyPr/>
          <a:lstStyle/>
          <a:p>
            <a:pPr lvl="0"/>
            <a:r>
              <a:rPr lang="en-US" sz="2800"/>
              <a:t>WHI = CEE 0,625 mg (+ MPA 2,5 mg)</a:t>
            </a:r>
          </a:p>
          <a:p>
            <a:pPr lvl="1"/>
            <a:r>
              <a:rPr lang="en-US" sz="2400">
                <a:solidFill>
                  <a:srgbClr val="FF0000"/>
                </a:solidFill>
              </a:rPr>
              <a:t>Which estrogens ? </a:t>
            </a:r>
          </a:p>
        </p:txBody>
      </p:sp>
    </p:spTree>
    <p:extLst>
      <p:ext uri="{BB962C8B-B14F-4D97-AF65-F5344CB8AC3E}">
        <p14:creationId xmlns:p14="http://schemas.microsoft.com/office/powerpoint/2010/main" val="42769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29600" cy="1452385"/>
          </a:xfrm>
        </p:spPr>
        <p:txBody>
          <a:bodyPr/>
          <a:lstStyle/>
          <a:p>
            <a:r>
              <a:rPr lang="en-GB" sz="3200"/>
              <a:t>Agenda</a:t>
            </a:r>
            <a:r>
              <a:rPr lang="en-GB"/>
              <a:t> </a:t>
            </a:r>
          </a:p>
        </p:txBody>
      </p:sp>
      <p:sp>
        <p:nvSpPr>
          <p:cNvPr id="3" name="Espace réservé du contenu 2"/>
          <p:cNvSpPr>
            <a:spLocks noGrp="1"/>
          </p:cNvSpPr>
          <p:nvPr>
            <p:ph idx="1"/>
          </p:nvPr>
        </p:nvSpPr>
        <p:spPr>
          <a:xfrm>
            <a:off x="323528" y="764704"/>
            <a:ext cx="8229600" cy="4525963"/>
          </a:xfrm>
        </p:spPr>
        <p:txBody>
          <a:bodyPr/>
          <a:lstStyle/>
          <a:p>
            <a:pPr lvl="0"/>
            <a:r>
              <a:rPr lang="en-US" sz="2800"/>
              <a:t>WHI = CEE 0,625 mg (+ MPA 2,5 mg)</a:t>
            </a:r>
          </a:p>
          <a:p>
            <a:r>
              <a:rPr lang="en-US" sz="2800">
                <a:solidFill>
                  <a:srgbClr val="FF0000"/>
                </a:solidFill>
              </a:rPr>
              <a:t>What steps have been taken ? </a:t>
            </a:r>
            <a:endParaRPr lang="en-US" sz="2800">
              <a:solidFill>
                <a:srgbClr val="FF0000"/>
              </a:solidFill>
              <a:cs typeface="Calibri"/>
            </a:endParaRPr>
          </a:p>
          <a:p>
            <a:pPr lvl="1"/>
            <a:r>
              <a:rPr lang="en-US" sz="2400">
                <a:solidFill>
                  <a:srgbClr val="FF0000"/>
                </a:solidFill>
              </a:rPr>
              <a:t>Lower dosage of estrogens</a:t>
            </a:r>
            <a:endParaRPr lang="en-US" sz="2400">
              <a:solidFill>
                <a:srgbClr val="FF0000"/>
              </a:solidFill>
              <a:cs typeface="Calibri"/>
            </a:endParaRPr>
          </a:p>
          <a:p>
            <a:pPr lvl="1"/>
            <a:r>
              <a:rPr lang="en-US" sz="2400">
                <a:solidFill>
                  <a:srgbClr val="FF0000"/>
                </a:solidFill>
                <a:cs typeface="Calibri"/>
              </a:rPr>
              <a:t>Different progestins </a:t>
            </a:r>
          </a:p>
        </p:txBody>
      </p:sp>
    </p:spTree>
    <p:extLst>
      <p:ext uri="{BB962C8B-B14F-4D97-AF65-F5344CB8AC3E}">
        <p14:creationId xmlns:p14="http://schemas.microsoft.com/office/powerpoint/2010/main" val="322404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latin typeface="Arial"/>
                <a:cs typeface="Arial"/>
              </a:rPr>
              <a:t>Lower dose of </a:t>
            </a:r>
            <a:r>
              <a:rPr lang="en-GB" err="1">
                <a:latin typeface="Arial"/>
                <a:cs typeface="Arial"/>
              </a:rPr>
              <a:t>Estrogen</a:t>
            </a:r>
            <a:r>
              <a:rPr lang="en-GB">
                <a:latin typeface="Arial"/>
                <a:cs typeface="Arial"/>
              </a:rPr>
              <a:t>+ different progestin</a:t>
            </a:r>
            <a:endParaRPr lang="en-GB"/>
          </a:p>
        </p:txBody>
      </p:sp>
      <p:sp>
        <p:nvSpPr>
          <p:cNvPr id="3" name="Espace réservé du contenu 2"/>
          <p:cNvSpPr>
            <a:spLocks noGrp="1"/>
          </p:cNvSpPr>
          <p:nvPr>
            <p:ph idx="1"/>
          </p:nvPr>
        </p:nvSpPr>
        <p:spPr/>
        <p:txBody>
          <a:bodyPr/>
          <a:lstStyle/>
          <a:p>
            <a:r>
              <a:rPr lang="en-GB"/>
              <a:t>Sufficient in most patients for symptom relieve</a:t>
            </a:r>
            <a:endParaRPr lang="en-GB">
              <a:ea typeface="Calibri"/>
              <a:cs typeface="Calibri"/>
            </a:endParaRPr>
          </a:p>
          <a:p>
            <a:r>
              <a:rPr lang="en-GB"/>
              <a:t>Lower risk of DVT</a:t>
            </a:r>
            <a:endParaRPr lang="en-GB">
              <a:ea typeface="Calibri"/>
              <a:cs typeface="Calibri"/>
            </a:endParaRPr>
          </a:p>
          <a:p>
            <a:r>
              <a:rPr lang="en-GB"/>
              <a:t>Lower risk of Stroke</a:t>
            </a:r>
            <a:endParaRPr lang="en-GB">
              <a:ea typeface="Calibri"/>
              <a:cs typeface="Calibri"/>
            </a:endParaRPr>
          </a:p>
          <a:p>
            <a:r>
              <a:rPr lang="en-GB"/>
              <a:t>Less side effects (</a:t>
            </a:r>
            <a:r>
              <a:rPr lang="en-GB" err="1"/>
              <a:t>mastodynia</a:t>
            </a:r>
            <a:r>
              <a:rPr lang="en-GB"/>
              <a:t>, less bleeding)</a:t>
            </a:r>
            <a:endParaRPr lang="en-GB">
              <a:ea typeface="Calibri"/>
              <a:cs typeface="Calibri"/>
            </a:endParaRPr>
          </a:p>
          <a:p>
            <a:r>
              <a:rPr lang="en-GB"/>
              <a:t>Lower risk of breast cancer  </a:t>
            </a:r>
            <a:endParaRPr lang="en-GB">
              <a:cs typeface="Calibri"/>
            </a:endParaRPr>
          </a:p>
          <a:p>
            <a:pPr marL="0" indent="0">
              <a:buNone/>
            </a:pPr>
            <a:endParaRPr lang="en-GB">
              <a:ea typeface="Calibri"/>
              <a:cs typeface="Calibri"/>
            </a:endParaRPr>
          </a:p>
        </p:txBody>
      </p:sp>
    </p:spTree>
    <p:extLst>
      <p:ext uri="{BB962C8B-B14F-4D97-AF65-F5344CB8AC3E}">
        <p14:creationId xmlns:p14="http://schemas.microsoft.com/office/powerpoint/2010/main" val="3479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6310313"/>
            <a:ext cx="238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2857500" y="6350000"/>
            <a:ext cx="55562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fr-FR" sz="900">
                <a:solidFill>
                  <a:srgbClr val="999999"/>
                </a:solidFill>
                <a:latin typeface="Calibri" panose="020F0502020204030204" pitchFamily="34" charset="0"/>
              </a:rPr>
              <a:t>© 2018 by The American College of Obstetricians and Gynecologists. Published by Wolters Kluwer Health, Inc.  All rights reserved.  Published by Lippincott Williams &amp; Wilkins, Inc.</a:t>
            </a:r>
          </a:p>
        </p:txBody>
      </p:sp>
      <p:sp>
        <p:nvSpPr>
          <p:cNvPr id="33798" name="Rectangle 6"/>
          <p:cNvSpPr>
            <a:spLocks noChangeArrowheads="1"/>
          </p:cNvSpPr>
          <p:nvPr/>
        </p:nvSpPr>
        <p:spPr bwMode="auto">
          <a:xfrm>
            <a:off x="8572500" y="6350000"/>
            <a:ext cx="476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fr-FR" sz="900">
                <a:solidFill>
                  <a:srgbClr val="999999"/>
                </a:solidFill>
                <a:latin typeface="Calibri" panose="020F0502020204030204" pitchFamily="34" charset="0"/>
              </a:rPr>
              <a:t>7</a:t>
            </a:r>
          </a:p>
        </p:txBody>
      </p:sp>
      <p:pic>
        <p:nvPicPr>
          <p:cNvPr id="33799"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02" y="699772"/>
            <a:ext cx="5720810" cy="55400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800" name="Rectangle 8"/>
          <p:cNvSpPr>
            <a:spLocks noChangeArrowheads="1"/>
          </p:cNvSpPr>
          <p:nvPr/>
        </p:nvSpPr>
        <p:spPr bwMode="auto">
          <a:xfrm>
            <a:off x="0" y="79375"/>
            <a:ext cx="91281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fr-FR" sz="2300">
                <a:solidFill>
                  <a:srgbClr val="000000"/>
                </a:solidFill>
                <a:latin typeface="Calibri" panose="020F0502020204030204" pitchFamily="34" charset="0"/>
              </a:rPr>
              <a:t>Change in VMS</a:t>
            </a:r>
          </a:p>
        </p:txBody>
      </p:sp>
      <p:sp>
        <p:nvSpPr>
          <p:cNvPr id="33801" name="Rectangle 9"/>
          <p:cNvSpPr>
            <a:spLocks noChangeArrowheads="1"/>
          </p:cNvSpPr>
          <p:nvPr/>
        </p:nvSpPr>
        <p:spPr bwMode="auto">
          <a:xfrm>
            <a:off x="6178303" y="1842180"/>
            <a:ext cx="2857500" cy="1739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fr-FR" sz="900" b="1">
                <a:solidFill>
                  <a:srgbClr val="000000"/>
                </a:solidFill>
                <a:latin typeface="Calibri" panose="020F0502020204030204" pitchFamily="34" charset="0"/>
              </a:rPr>
              <a:t>A 17[beta]-Estradiol-Progesterone Oral Capsule for Vasomotor Symptoms in Postmenopausal Women: A Randomized Controlled Trial.</a:t>
            </a:r>
          </a:p>
          <a:p>
            <a:r>
              <a:rPr lang="en-US" altLang="fr-FR" sz="900">
                <a:solidFill>
                  <a:srgbClr val="000000"/>
                </a:solidFill>
                <a:latin typeface="Calibri" panose="020F0502020204030204" pitchFamily="34" charset="0"/>
              </a:rPr>
              <a:t>Lobo, Rogerio; Archer, David; Kagan, Risa; Kaunitz, Andrew; Constantine, Ginger; Pickar, James; Graham, Shelli; Bernick, Brian; Mirkin, Sebastian</a:t>
            </a:r>
          </a:p>
          <a:p>
            <a:endParaRPr lang="en-US" altLang="fr-FR" sz="900">
              <a:solidFill>
                <a:srgbClr val="000000"/>
              </a:solidFill>
              <a:latin typeface="Calibri" panose="020F0502020204030204" pitchFamily="34" charset="0"/>
            </a:endParaRPr>
          </a:p>
          <a:p>
            <a:r>
              <a:rPr lang="en-US" altLang="fr-FR" sz="900">
                <a:solidFill>
                  <a:srgbClr val="000000"/>
                </a:solidFill>
                <a:latin typeface="Calibri" panose="020F0502020204030204" pitchFamily="34" charset="0"/>
              </a:rPr>
              <a:t>Obstetrics &amp; Gynecology. 132(1):161-170, July 2018.</a:t>
            </a:r>
          </a:p>
          <a:p>
            <a:r>
              <a:rPr lang="en-US" altLang="fr-FR" sz="900">
                <a:solidFill>
                  <a:srgbClr val="000000"/>
                </a:solidFill>
                <a:latin typeface="Calibri" panose="020F0502020204030204" pitchFamily="34" charset="0"/>
              </a:rPr>
              <a:t>DOI: 10.1097/AOG.0000000000002645</a:t>
            </a:r>
          </a:p>
        </p:txBody>
      </p:sp>
      <p:sp>
        <p:nvSpPr>
          <p:cNvPr id="33802" name="Rectangle 10"/>
          <p:cNvSpPr>
            <a:spLocks noChangeArrowheads="1"/>
          </p:cNvSpPr>
          <p:nvPr/>
        </p:nvSpPr>
        <p:spPr bwMode="auto">
          <a:xfrm>
            <a:off x="6178303" y="4528679"/>
            <a:ext cx="28575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p>
            <a:r>
              <a:rPr lang="en-US" altLang="fr-FR" sz="900">
                <a:solidFill>
                  <a:srgbClr val="000000"/>
                </a:solidFill>
                <a:latin typeface="Calibri" panose="020F0502020204030204" pitchFamily="34" charset="0"/>
              </a:rPr>
              <a:t>Change in frequency ( A) and severity (B) of moderate-to-severe vasomotor symptoms up to week 12 vs placebo (</a:t>
            </a:r>
            <a:r>
              <a:rPr lang="en-US" altLang="fr-FR" sz="900" err="1">
                <a:solidFill>
                  <a:srgbClr val="000000"/>
                </a:solidFill>
                <a:latin typeface="Calibri" panose="020F0502020204030204" pitchFamily="34" charset="0"/>
              </a:rPr>
              <a:t>coprimary</a:t>
            </a:r>
            <a:r>
              <a:rPr lang="en-US" altLang="fr-FR" sz="900">
                <a:solidFill>
                  <a:srgbClr val="000000"/>
                </a:solidFill>
                <a:latin typeface="Calibri" panose="020F0502020204030204" pitchFamily="34" charset="0"/>
              </a:rPr>
              <a:t> endpoints are at weeks 4 and 12). Frequency significantly different from placebo (</a:t>
            </a:r>
            <a:r>
              <a:rPr lang="en-US" altLang="fr-FR" sz="900" err="1">
                <a:solidFill>
                  <a:srgbClr val="000000"/>
                </a:solidFill>
                <a:latin typeface="Calibri" panose="020F0502020204030204" pitchFamily="34" charset="0"/>
              </a:rPr>
              <a:t>P+weeks</a:t>
            </a:r>
            <a:r>
              <a:rPr lang="en-US" altLang="fr-FR" sz="900">
                <a:solidFill>
                  <a:srgbClr val="000000"/>
                </a:solidFill>
                <a:latin typeface="Calibri" panose="020F0502020204030204" pitchFamily="34" charset="0"/>
              </a:rPr>
              <a:t> 4-12; ++weeks 6-12. Severity significantly different from placebo (P +weeks 7, 9-12; ++weeks 6, 7, 9.Fig. 3. Lobo. Oral 17[beta]-Estradiol-Progesterone. </a:t>
            </a:r>
            <a:r>
              <a:rPr lang="en-US" altLang="fr-FR" sz="900" err="1">
                <a:solidFill>
                  <a:srgbClr val="000000"/>
                </a:solidFill>
                <a:latin typeface="Calibri" panose="020F0502020204030204" pitchFamily="34" charset="0"/>
              </a:rPr>
              <a:t>Obstet</a:t>
            </a:r>
            <a:r>
              <a:rPr lang="en-US" altLang="fr-FR" sz="900">
                <a:solidFill>
                  <a:srgbClr val="000000"/>
                </a:solidFill>
                <a:latin typeface="Calibri" panose="020F0502020204030204" pitchFamily="34" charset="0"/>
              </a:rPr>
              <a:t> </a:t>
            </a:r>
            <a:r>
              <a:rPr lang="en-US" altLang="fr-FR" sz="900" err="1">
                <a:solidFill>
                  <a:srgbClr val="000000"/>
                </a:solidFill>
                <a:latin typeface="Calibri" panose="020F0502020204030204" pitchFamily="34" charset="0"/>
              </a:rPr>
              <a:t>Gynecol</a:t>
            </a:r>
            <a:r>
              <a:rPr lang="en-US" altLang="fr-FR" sz="900">
                <a:solidFill>
                  <a:srgbClr val="000000"/>
                </a:solidFill>
                <a:latin typeface="Calibri" panose="020F0502020204030204" pitchFamily="34" charset="0"/>
              </a:rPr>
              <a:t> 2018.</a:t>
            </a:r>
          </a:p>
        </p:txBody>
      </p:sp>
      <p:cxnSp>
        <p:nvCxnSpPr>
          <p:cNvPr id="14" name="Connecteur droit avec flèche 13"/>
          <p:cNvCxnSpPr/>
          <p:nvPr/>
        </p:nvCxnSpPr>
        <p:spPr>
          <a:xfrm flipH="1">
            <a:off x="3885621" y="1980387"/>
            <a:ext cx="367978" cy="418264"/>
          </a:xfrm>
          <a:prstGeom prst="straightConnector1">
            <a:avLst/>
          </a:prstGeom>
          <a:ln w="76200">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5" name="Connecteur droit avec flèche 14"/>
          <p:cNvCxnSpPr/>
          <p:nvPr/>
        </p:nvCxnSpPr>
        <p:spPr>
          <a:xfrm flipH="1">
            <a:off x="3756656" y="4439915"/>
            <a:ext cx="367978" cy="418264"/>
          </a:xfrm>
          <a:prstGeom prst="straightConnector1">
            <a:avLst/>
          </a:prstGeom>
          <a:ln w="76200">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898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Affichage à l'écran (4:3)</PresentationFormat>
  <Slides>58</Slides>
  <Notes>17</Notes>
  <HiddenSlides>10</HiddenSlides>
  <ScaleCrop>false</ScaleCrop>
  <HeadingPairs>
    <vt:vector size="4" baseType="variant">
      <vt:variant>
        <vt:lpstr>Thème</vt:lpstr>
      </vt:variant>
      <vt:variant>
        <vt:i4>3</vt:i4>
      </vt:variant>
      <vt:variant>
        <vt:lpstr>Titres des diapositives</vt:lpstr>
      </vt:variant>
      <vt:variant>
        <vt:i4>58</vt:i4>
      </vt:variant>
    </vt:vector>
  </HeadingPairs>
  <TitlesOfParts>
    <vt:vector size="61" baseType="lpstr">
      <vt:lpstr>Thème Office</vt:lpstr>
      <vt:lpstr>Conception personnalisée</vt:lpstr>
      <vt:lpstr>1_Custom Design</vt:lpstr>
      <vt:lpstr>Présentation PowerPoint</vt:lpstr>
      <vt:lpstr>Conflict of interest &amp; Disclosure </vt:lpstr>
      <vt:lpstr>Présentation PowerPoint</vt:lpstr>
      <vt:lpstr>Présentation PowerPoint</vt:lpstr>
      <vt:lpstr>Perspective Menopause Management —  Getting Clinical Care Back on Track </vt:lpstr>
      <vt:lpstr>Agenda </vt:lpstr>
      <vt:lpstr>Agenda </vt:lpstr>
      <vt:lpstr>Lower dose of Estrogen+ different progestin</vt:lpstr>
      <vt:lpstr>Présentation PowerPoint</vt:lpstr>
      <vt:lpstr>Présentation PowerPoint</vt:lpstr>
      <vt:lpstr>Présentation PowerPoint</vt:lpstr>
      <vt:lpstr>Présentation PowerPoint</vt:lpstr>
      <vt:lpstr>Présentation PowerPoint</vt:lpstr>
      <vt:lpstr>Lower dose of Estrogen+ different progestin</vt:lpstr>
      <vt:lpstr>Présentation PowerPoint</vt:lpstr>
      <vt:lpstr>Présentation PowerPoint</vt:lpstr>
      <vt:lpstr>Efficacy of 1mg E2 + 0.5mg NETA on BMD</vt:lpstr>
      <vt:lpstr>Effects of E2/P4 oral capsules on bone turnover in women with vasomotor symptoms </vt:lpstr>
      <vt:lpstr>unopposed transdermal estradiol at 0.014 mg/d (n = 208) or placebo (n = 209). All participants received calcium and vitamin D supplementation. </vt:lpstr>
      <vt:lpstr>Endogenous hormones and risk of Hip &amp; vertebral fractures among older women </vt:lpstr>
      <vt:lpstr>Présentation PowerPoint</vt:lpstr>
      <vt:lpstr>Présentation PowerPoint</vt:lpstr>
      <vt:lpstr>Présentation PowerPoint</vt:lpstr>
      <vt:lpstr>No Increase in Fractures After Stopping Hormone Therapy: Results From the Women’s Health Initiative</vt:lpstr>
      <vt:lpstr>
</vt:lpstr>
      <vt:lpstr>Is there a role for menopausal hormone therapy in the management of postmenopausal osteoporosis? </vt:lpstr>
      <vt:lpstr>Is there a role for menopausal hormone therapy in the management of postmenopausal osteoporosis? </vt:lpstr>
      <vt:lpstr>Présentation PowerPoint</vt:lpstr>
      <vt:lpstr>Présentation PowerPoint</vt:lpstr>
      <vt:lpstr>Présentation PowerPoint</vt:lpstr>
      <vt:lpstr>Présentation PowerPoint</vt:lpstr>
      <vt:lpstr>Postmenopausal Hormone Therapy and Risk of Idiopathic Venous Thromboembolism :Results From the E3N Cohort Study</vt:lpstr>
      <vt:lpstr>Présentation PowerPoint</vt:lpstr>
      <vt:lpstr>What about other forms of MHT?</vt:lpstr>
      <vt:lpstr>Présentation PowerPoint</vt:lpstr>
      <vt:lpstr>Présentation PowerPoint</vt:lpstr>
      <vt:lpstr>Evolution of SERM Development1,2</vt:lpstr>
      <vt:lpstr>Présentation PowerPoint</vt:lpstr>
      <vt:lpstr>Evolution of SERM Development1,2</vt:lpstr>
      <vt:lpstr>Présentation PowerPoint</vt:lpstr>
      <vt:lpstr>Présentation PowerPoint</vt:lpstr>
      <vt:lpstr>Présentation PowerPoint</vt:lpstr>
      <vt:lpstr>Présentation PowerPoint</vt:lpstr>
      <vt:lpstr>Présentation PowerPoint</vt:lpstr>
      <vt:lpstr>SERM</vt:lpstr>
      <vt:lpstr>Agenda </vt:lpstr>
      <vt:lpstr>CE/BZA Significantly Increased Lumbar Spine and Total Hip BMD vs Placebo at 12 Months </vt:lpstr>
      <vt:lpstr>Conclusions </vt:lpstr>
      <vt:lpstr>Présentation PowerPoint</vt:lpstr>
      <vt:lpstr>Présentation PowerPoint</vt:lpstr>
      <vt:lpstr>Présentation PowerPoint</vt:lpstr>
      <vt:lpstr>Présentation PowerPoint</vt:lpstr>
      <vt:lpstr>Présentation PowerPoint</vt:lpstr>
      <vt:lpstr>Current Therapies for Osteoporosis</vt:lpstr>
      <vt:lpstr>Perspective Menopause Management —  Getting Clinical Care Back on Track </vt:lpstr>
      <vt:lpstr>Présentation PowerPoint</vt:lpstr>
      <vt:lpstr>Présentation PowerPoint</vt:lpstr>
      <vt:lpstr>Présentation PowerPoint</vt:lpstr>
    </vt:vector>
  </TitlesOfParts>
  <Company>SPBK24F5J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argyraa</dc:creator>
  <cp:revision>16</cp:revision>
  <dcterms:created xsi:type="dcterms:W3CDTF">2012-12-17T08:21:38Z</dcterms:created>
  <dcterms:modified xsi:type="dcterms:W3CDTF">2022-11-14T08:43:20Z</dcterms:modified>
</cp:coreProperties>
</file>