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  <p:sldMasterId id="2147483945" r:id="rId2"/>
    <p:sldMasterId id="2147483957" r:id="rId3"/>
  </p:sldMasterIdLst>
  <p:notesMasterIdLst>
    <p:notesMasterId r:id="rId32"/>
  </p:notesMasterIdLst>
  <p:handoutMasterIdLst>
    <p:handoutMasterId r:id="rId33"/>
  </p:handoutMasterIdLst>
  <p:sldIdLst>
    <p:sldId id="306" r:id="rId4"/>
    <p:sldId id="274" r:id="rId5"/>
    <p:sldId id="275" r:id="rId6"/>
    <p:sldId id="277" r:id="rId7"/>
    <p:sldId id="280" r:id="rId8"/>
    <p:sldId id="287" r:id="rId9"/>
    <p:sldId id="288" r:id="rId10"/>
    <p:sldId id="286" r:id="rId11"/>
    <p:sldId id="285" r:id="rId12"/>
    <p:sldId id="284" r:id="rId13"/>
    <p:sldId id="283" r:id="rId14"/>
    <p:sldId id="290" r:id="rId15"/>
    <p:sldId id="289" r:id="rId16"/>
    <p:sldId id="296" r:id="rId17"/>
    <p:sldId id="295" r:id="rId18"/>
    <p:sldId id="294" r:id="rId19"/>
    <p:sldId id="293" r:id="rId20"/>
    <p:sldId id="298" r:id="rId21"/>
    <p:sldId id="297" r:id="rId22"/>
    <p:sldId id="281" r:id="rId23"/>
    <p:sldId id="282" r:id="rId24"/>
    <p:sldId id="292" r:id="rId25"/>
    <p:sldId id="301" r:id="rId26"/>
    <p:sldId id="302" r:id="rId27"/>
    <p:sldId id="303" r:id="rId28"/>
    <p:sldId id="305" r:id="rId29"/>
    <p:sldId id="307" r:id="rId30"/>
    <p:sldId id="30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247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052CCA-98D7-40FC-B072-8504FD02E671}" v="150" dt="2022-10-13T01:30:42.560"/>
  </p1510:revLst>
</p1510:revInfo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2" autoAdjust="0"/>
    <p:restoredTop sz="94660"/>
  </p:normalViewPr>
  <p:slideViewPr>
    <p:cSldViewPr snapToGrid="0">
      <p:cViewPr varScale="1">
        <p:scale>
          <a:sx n="78" d="100"/>
          <a:sy n="78" d="100"/>
        </p:scale>
        <p:origin x="90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9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microsoft.com/office/2015/10/relationships/revisionInfo" Target="revisionInfo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ane Bula-Ibula" userId="60cdd5e2d09a8b88" providerId="LiveId" clId="{D1052CCA-98D7-40FC-B072-8504FD02E671}"/>
    <pc:docChg chg="undo redo custSel addSld delSld modSld sldOrd">
      <pc:chgData name="Diane Bula-Ibula" userId="60cdd5e2d09a8b88" providerId="LiveId" clId="{D1052CCA-98D7-40FC-B072-8504FD02E671}" dt="2022-10-13T02:13:13.691" v="1339"/>
      <pc:docMkLst>
        <pc:docMk/>
      </pc:docMkLst>
      <pc:sldChg chg="addSp delSp modSp del mod modShow">
        <pc:chgData name="Diane Bula-Ibula" userId="60cdd5e2d09a8b88" providerId="LiveId" clId="{D1052CCA-98D7-40FC-B072-8504FD02E671}" dt="2022-10-12T16:45:26.580" v="722" actId="2696"/>
        <pc:sldMkLst>
          <pc:docMk/>
          <pc:sldMk cId="3549628654" sldId="272"/>
        </pc:sldMkLst>
        <pc:spChg chg="del mod">
          <ac:chgData name="Diane Bula-Ibula" userId="60cdd5e2d09a8b88" providerId="LiveId" clId="{D1052CCA-98D7-40FC-B072-8504FD02E671}" dt="2022-10-12T16:06:20.658" v="274" actId="478"/>
          <ac:spMkLst>
            <pc:docMk/>
            <pc:sldMk cId="3549628654" sldId="272"/>
            <ac:spMk id="4" creationId="{00000000-0000-0000-0000-000000000000}"/>
          </ac:spMkLst>
        </pc:spChg>
        <pc:spChg chg="add del mod ord">
          <ac:chgData name="Diane Bula-Ibula" userId="60cdd5e2d09a8b88" providerId="LiveId" clId="{D1052CCA-98D7-40FC-B072-8504FD02E671}" dt="2022-10-12T16:17:22.619" v="474" actId="21"/>
          <ac:spMkLst>
            <pc:docMk/>
            <pc:sldMk cId="3549628654" sldId="272"/>
            <ac:spMk id="5" creationId="{00000000-0000-0000-0000-000000000000}"/>
          </ac:spMkLst>
        </pc:spChg>
        <pc:spChg chg="add del mod ord">
          <ac:chgData name="Diane Bula-Ibula" userId="60cdd5e2d09a8b88" providerId="LiveId" clId="{D1052CCA-98D7-40FC-B072-8504FD02E671}" dt="2022-10-12T16:11:25.001" v="424" actId="26606"/>
          <ac:spMkLst>
            <pc:docMk/>
            <pc:sldMk cId="3549628654" sldId="272"/>
            <ac:spMk id="8" creationId="{D3818CA1-87E8-3BAA-E957-94E33A5E4006}"/>
          </ac:spMkLst>
        </pc:spChg>
        <pc:spChg chg="add del mod">
          <ac:chgData name="Diane Bula-Ibula" userId="60cdd5e2d09a8b88" providerId="LiveId" clId="{D1052CCA-98D7-40FC-B072-8504FD02E671}" dt="2022-10-12T16:08:37.742" v="389" actId="21"/>
          <ac:spMkLst>
            <pc:docMk/>
            <pc:sldMk cId="3549628654" sldId="272"/>
            <ac:spMk id="11" creationId="{0F70969B-F8AE-98B3-1C65-7A18C5D7C60C}"/>
          </ac:spMkLst>
        </pc:spChg>
        <pc:spChg chg="add del">
          <ac:chgData name="Diane Bula-Ibula" userId="60cdd5e2d09a8b88" providerId="LiveId" clId="{D1052CCA-98D7-40FC-B072-8504FD02E671}" dt="2022-10-12T16:11:25.001" v="424" actId="26606"/>
          <ac:spMkLst>
            <pc:docMk/>
            <pc:sldMk cId="3549628654" sldId="272"/>
            <ac:spMk id="21" creationId="{D8CF7905-56DB-4950-ABDD-540F2F8372E9}"/>
          </ac:spMkLst>
        </pc:spChg>
        <pc:spChg chg="add del">
          <ac:chgData name="Diane Bula-Ibula" userId="60cdd5e2d09a8b88" providerId="LiveId" clId="{D1052CCA-98D7-40FC-B072-8504FD02E671}" dt="2022-10-12T16:11:25.001" v="424" actId="26606"/>
          <ac:spMkLst>
            <pc:docMk/>
            <pc:sldMk cId="3549628654" sldId="272"/>
            <ac:spMk id="23" creationId="{9A0E0D8E-B442-45FE-887A-5103CCD238BC}"/>
          </ac:spMkLst>
        </pc:spChg>
        <pc:spChg chg="add del">
          <ac:chgData name="Diane Bula-Ibula" userId="60cdd5e2d09a8b88" providerId="LiveId" clId="{D1052CCA-98D7-40FC-B072-8504FD02E671}" dt="2022-10-12T16:08:18.104" v="380" actId="26606"/>
          <ac:spMkLst>
            <pc:docMk/>
            <pc:sldMk cId="3549628654" sldId="272"/>
            <ac:spMk id="30" creationId="{7F23EF37-19EC-4973-A7AF-4BBF68646D7D}"/>
          </ac:spMkLst>
        </pc:spChg>
        <pc:spChg chg="add del">
          <ac:chgData name="Diane Bula-Ibula" userId="60cdd5e2d09a8b88" providerId="LiveId" clId="{D1052CCA-98D7-40FC-B072-8504FD02E671}" dt="2022-10-12T16:08:30.187" v="382" actId="26606"/>
          <ac:spMkLst>
            <pc:docMk/>
            <pc:sldMk cId="3549628654" sldId="272"/>
            <ac:spMk id="32" creationId="{D2B82E2D-5822-450E-85CC-AE5EDD01ECD9}"/>
          </ac:spMkLst>
        </pc:spChg>
        <pc:spChg chg="add del">
          <ac:chgData name="Diane Bula-Ibula" userId="60cdd5e2d09a8b88" providerId="LiveId" clId="{D1052CCA-98D7-40FC-B072-8504FD02E671}" dt="2022-10-12T16:11:16.587" v="421" actId="26606"/>
          <ac:spMkLst>
            <pc:docMk/>
            <pc:sldMk cId="3549628654" sldId="272"/>
            <ac:spMk id="33" creationId="{04C9EC4B-7AC1-4C30-9582-FCF185FE5D80}"/>
          </ac:spMkLst>
        </pc:spChg>
        <pc:spChg chg="add del">
          <ac:chgData name="Diane Bula-Ibula" userId="60cdd5e2d09a8b88" providerId="LiveId" clId="{D1052CCA-98D7-40FC-B072-8504FD02E671}" dt="2022-10-12T16:11:16.587" v="421" actId="26606"/>
          <ac:spMkLst>
            <pc:docMk/>
            <pc:sldMk cId="3549628654" sldId="272"/>
            <ac:spMk id="34" creationId="{7B5A972B-FA62-4B8A-86FD-875DF2CF50CB}"/>
          </ac:spMkLst>
        </pc:spChg>
        <pc:spChg chg="add del">
          <ac:chgData name="Diane Bula-Ibula" userId="60cdd5e2d09a8b88" providerId="LiveId" clId="{D1052CCA-98D7-40FC-B072-8504FD02E671}" dt="2022-10-12T16:11:16.587" v="421" actId="26606"/>
          <ac:spMkLst>
            <pc:docMk/>
            <pc:sldMk cId="3549628654" sldId="272"/>
            <ac:spMk id="36" creationId="{4F997AEE-DE0C-47D0-A517-19D27A60861F}"/>
          </ac:spMkLst>
        </pc:spChg>
        <pc:spChg chg="add del">
          <ac:chgData name="Diane Bula-Ibula" userId="60cdd5e2d09a8b88" providerId="LiveId" clId="{D1052CCA-98D7-40FC-B072-8504FD02E671}" dt="2022-10-12T16:11:16.587" v="421" actId="26606"/>
          <ac:spMkLst>
            <pc:docMk/>
            <pc:sldMk cId="3549628654" sldId="272"/>
            <ac:spMk id="38" creationId="{0BB555EB-E3FE-40A3-9789-7F044DF1367A}"/>
          </ac:spMkLst>
        </pc:spChg>
        <pc:spChg chg="add del">
          <ac:chgData name="Diane Bula-Ibula" userId="60cdd5e2d09a8b88" providerId="LiveId" clId="{D1052CCA-98D7-40FC-B072-8504FD02E671}" dt="2022-10-12T16:11:16.587" v="421" actId="26606"/>
          <ac:spMkLst>
            <pc:docMk/>
            <pc:sldMk cId="3549628654" sldId="272"/>
            <ac:spMk id="40" creationId="{BC9053C4-E873-4D52-ADC6-FDFBBB2BBC86}"/>
          </ac:spMkLst>
        </pc:spChg>
        <pc:spChg chg="add del">
          <ac:chgData name="Diane Bula-Ibula" userId="60cdd5e2d09a8b88" providerId="LiveId" clId="{D1052CCA-98D7-40FC-B072-8504FD02E671}" dt="2022-10-12T16:11:16.587" v="421" actId="26606"/>
          <ac:spMkLst>
            <pc:docMk/>
            <pc:sldMk cId="3549628654" sldId="272"/>
            <ac:spMk id="42" creationId="{8872E7A1-BA9F-4D76-A51D-1823A754EA3E}"/>
          </ac:spMkLst>
        </pc:spChg>
        <pc:spChg chg="add del">
          <ac:chgData name="Diane Bula-Ibula" userId="60cdd5e2d09a8b88" providerId="LiveId" clId="{D1052CCA-98D7-40FC-B072-8504FD02E671}" dt="2022-10-12T16:11:25" v="423" actId="26606"/>
          <ac:spMkLst>
            <pc:docMk/>
            <pc:sldMk cId="3549628654" sldId="272"/>
            <ac:spMk id="44" creationId="{FA4CECB3-C22E-4C8B-BAF3-FF4CF5B40DBA}"/>
          </ac:spMkLst>
        </pc:spChg>
        <pc:spChg chg="add del">
          <ac:chgData name="Diane Bula-Ibula" userId="60cdd5e2d09a8b88" providerId="LiveId" clId="{D1052CCA-98D7-40FC-B072-8504FD02E671}" dt="2022-10-12T16:11:25" v="423" actId="26606"/>
          <ac:spMkLst>
            <pc:docMk/>
            <pc:sldMk cId="3549628654" sldId="272"/>
            <ac:spMk id="45" creationId="{B267D0C5-73F7-42FF-B095-8F1E57AD9568}"/>
          </ac:spMkLst>
        </pc:spChg>
        <pc:spChg chg="add">
          <ac:chgData name="Diane Bula-Ibula" userId="60cdd5e2d09a8b88" providerId="LiveId" clId="{D1052CCA-98D7-40FC-B072-8504FD02E671}" dt="2022-10-12T16:11:25.001" v="424" actId="26606"/>
          <ac:spMkLst>
            <pc:docMk/>
            <pc:sldMk cId="3549628654" sldId="272"/>
            <ac:spMk id="50" creationId="{6E039C7D-A523-4912-B3A2-6144DB1AC695}"/>
          </ac:spMkLst>
        </pc:spChg>
        <pc:spChg chg="add">
          <ac:chgData name="Diane Bula-Ibula" userId="60cdd5e2d09a8b88" providerId="LiveId" clId="{D1052CCA-98D7-40FC-B072-8504FD02E671}" dt="2022-10-12T16:11:25.001" v="424" actId="26606"/>
          <ac:spMkLst>
            <pc:docMk/>
            <pc:sldMk cId="3549628654" sldId="272"/>
            <ac:spMk id="51" creationId="{A49D93EC-2D05-4681-A2EE-7D7A25EAFA8B}"/>
          </ac:spMkLst>
        </pc:spChg>
        <pc:picChg chg="add del mod ord">
          <ac:chgData name="Diane Bula-Ibula" userId="60cdd5e2d09a8b88" providerId="LiveId" clId="{D1052CCA-98D7-40FC-B072-8504FD02E671}" dt="2022-10-12T16:16:10.752" v="465" actId="21"/>
          <ac:picMkLst>
            <pc:docMk/>
            <pc:sldMk cId="3549628654" sldId="272"/>
            <ac:picMk id="3" creationId="{7E076E21-7A69-C6C0-601B-50ED4C40C105}"/>
          </ac:picMkLst>
        </pc:picChg>
        <pc:picChg chg="add del mod ord">
          <ac:chgData name="Diane Bula-Ibula" userId="60cdd5e2d09a8b88" providerId="LiveId" clId="{D1052CCA-98D7-40FC-B072-8504FD02E671}" dt="2022-10-12T16:08:44.046" v="393" actId="21"/>
          <ac:picMkLst>
            <pc:docMk/>
            <pc:sldMk cId="3549628654" sldId="272"/>
            <ac:picMk id="6" creationId="{1A3C7A6B-B4CA-EC7F-5979-58C0CA8CB610}"/>
          </ac:picMkLst>
        </pc:picChg>
        <pc:picChg chg="add del mod">
          <ac:chgData name="Diane Bula-Ibula" userId="60cdd5e2d09a8b88" providerId="LiveId" clId="{D1052CCA-98D7-40FC-B072-8504FD02E671}" dt="2022-10-08T19:41:11.914" v="42"/>
          <ac:picMkLst>
            <pc:docMk/>
            <pc:sldMk cId="3549628654" sldId="272"/>
            <ac:picMk id="7" creationId="{F54EC54A-8423-52FC-A9DC-2177737AA4A1}"/>
          </ac:picMkLst>
        </pc:picChg>
        <pc:picChg chg="del mod">
          <ac:chgData name="Diane Bula-Ibula" userId="60cdd5e2d09a8b88" providerId="LiveId" clId="{D1052CCA-98D7-40FC-B072-8504FD02E671}" dt="2022-10-08T19:32:31.418" v="22" actId="478"/>
          <ac:picMkLst>
            <pc:docMk/>
            <pc:sldMk cId="3549628654" sldId="272"/>
            <ac:picMk id="8" creationId="{EC1DB2F7-CE60-4225-B352-3DC1582C5503}"/>
          </ac:picMkLst>
        </pc:picChg>
        <pc:picChg chg="add del mod ord">
          <ac:chgData name="Diane Bula-Ibula" userId="60cdd5e2d09a8b88" providerId="LiveId" clId="{D1052CCA-98D7-40FC-B072-8504FD02E671}" dt="2022-10-12T16:11:25.001" v="424" actId="26606"/>
          <ac:picMkLst>
            <pc:docMk/>
            <pc:sldMk cId="3549628654" sldId="272"/>
            <ac:picMk id="9" creationId="{EA67E66C-8588-4472-AF06-6310E272C3D2}"/>
          </ac:picMkLst>
        </pc:picChg>
        <pc:picChg chg="add del mod">
          <ac:chgData name="Diane Bula-Ibula" userId="60cdd5e2d09a8b88" providerId="LiveId" clId="{D1052CCA-98D7-40FC-B072-8504FD02E671}" dt="2022-10-08T19:41:10.435" v="40"/>
          <ac:picMkLst>
            <pc:docMk/>
            <pc:sldMk cId="3549628654" sldId="272"/>
            <ac:picMk id="11" creationId="{D6579A10-776D-68A8-02CD-639218ED57F3}"/>
          </ac:picMkLst>
        </pc:picChg>
        <pc:picChg chg="add del mod">
          <ac:chgData name="Diane Bula-Ibula" userId="60cdd5e2d09a8b88" providerId="LiveId" clId="{D1052CCA-98D7-40FC-B072-8504FD02E671}" dt="2022-10-12T16:09:19.175" v="395"/>
          <ac:picMkLst>
            <pc:docMk/>
            <pc:sldMk cId="3549628654" sldId="272"/>
            <ac:picMk id="12" creationId="{217D5C4B-505A-8017-2E89-365FFCDA274A}"/>
          </ac:picMkLst>
        </pc:picChg>
        <pc:picChg chg="del mod ord">
          <ac:chgData name="Diane Bula-Ibula" userId="60cdd5e2d09a8b88" providerId="LiveId" clId="{D1052CCA-98D7-40FC-B072-8504FD02E671}" dt="2022-10-12T16:15:48.128" v="460" actId="21"/>
          <ac:picMkLst>
            <pc:docMk/>
            <pc:sldMk cId="3549628654" sldId="272"/>
            <ac:picMk id="13" creationId="{4ED00F73-A0CA-4319-A33D-A8C7E9E32252}"/>
          </ac:picMkLst>
        </pc:picChg>
        <pc:picChg chg="add del mod">
          <ac:chgData name="Diane Bula-Ibula" userId="60cdd5e2d09a8b88" providerId="LiveId" clId="{D1052CCA-98D7-40FC-B072-8504FD02E671}" dt="2022-10-12T16:10:02.030" v="400"/>
          <ac:picMkLst>
            <pc:docMk/>
            <pc:sldMk cId="3549628654" sldId="272"/>
            <ac:picMk id="14" creationId="{C62DF7DF-44BE-76BB-84B8-1496FEF27C30}"/>
          </ac:picMkLst>
        </pc:picChg>
        <pc:picChg chg="add del mod">
          <ac:chgData name="Diane Bula-Ibula" userId="60cdd5e2d09a8b88" providerId="LiveId" clId="{D1052CCA-98D7-40FC-B072-8504FD02E671}" dt="2022-10-12T16:10:53.938" v="413"/>
          <ac:picMkLst>
            <pc:docMk/>
            <pc:sldMk cId="3549628654" sldId="272"/>
            <ac:picMk id="15" creationId="{E21D6A08-E362-A044-8C88-BAEE4835B227}"/>
          </ac:picMkLst>
        </pc:picChg>
        <pc:picChg chg="add del mod">
          <ac:chgData name="Diane Bula-Ibula" userId="60cdd5e2d09a8b88" providerId="LiveId" clId="{D1052CCA-98D7-40FC-B072-8504FD02E671}" dt="2022-10-12T16:15:08.297" v="451" actId="21"/>
          <ac:picMkLst>
            <pc:docMk/>
            <pc:sldMk cId="3549628654" sldId="272"/>
            <ac:picMk id="16" creationId="{2E7C7E0D-30B6-C378-AD30-638F239E818A}"/>
          </ac:picMkLst>
        </pc:picChg>
        <pc:cxnChg chg="add del">
          <ac:chgData name="Diane Bula-Ibula" userId="60cdd5e2d09a8b88" providerId="LiveId" clId="{D1052CCA-98D7-40FC-B072-8504FD02E671}" dt="2022-10-12T16:11:25.001" v="424" actId="26606"/>
          <ac:cxnSpMkLst>
            <pc:docMk/>
            <pc:sldMk cId="3549628654" sldId="272"/>
            <ac:cxnSpMk id="25" creationId="{2B5BB601-08A7-443A-BDC2-A0C7DA66949B}"/>
          </ac:cxnSpMkLst>
        </pc:cxnChg>
        <pc:cxnChg chg="add del">
          <ac:chgData name="Diane Bula-Ibula" userId="60cdd5e2d09a8b88" providerId="LiveId" clId="{D1052CCA-98D7-40FC-B072-8504FD02E671}" dt="2022-10-12T16:11:08.599" v="419" actId="26606"/>
          <ac:cxnSpMkLst>
            <pc:docMk/>
            <pc:sldMk cId="3549628654" sldId="272"/>
            <ac:cxnSpMk id="27" creationId="{CEDA5F56-7306-4BF0-8E72-2DD4081A187E}"/>
          </ac:cxnSpMkLst>
        </pc:cxnChg>
        <pc:cxnChg chg="add del">
          <ac:chgData name="Diane Bula-Ibula" userId="60cdd5e2d09a8b88" providerId="LiveId" clId="{D1052CCA-98D7-40FC-B072-8504FD02E671}" dt="2022-10-12T16:11:08.599" v="419" actId="26606"/>
          <ac:cxnSpMkLst>
            <pc:docMk/>
            <pc:sldMk cId="3549628654" sldId="272"/>
            <ac:cxnSpMk id="28" creationId="{920FB216-68C6-4BA4-BE3A-D150792A21A0}"/>
          </ac:cxnSpMkLst>
        </pc:cxnChg>
        <pc:cxnChg chg="add del">
          <ac:chgData name="Diane Bula-Ibula" userId="60cdd5e2d09a8b88" providerId="LiveId" clId="{D1052CCA-98D7-40FC-B072-8504FD02E671}" dt="2022-10-12T16:11:16.587" v="421" actId="26606"/>
          <ac:cxnSpMkLst>
            <pc:docMk/>
            <pc:sldMk cId="3549628654" sldId="272"/>
            <ac:cxnSpMk id="31" creationId="{4FF57890-95DF-44E6-AF9F-51E8504975CF}"/>
          </ac:cxnSpMkLst>
        </pc:cxnChg>
        <pc:cxnChg chg="add del">
          <ac:chgData name="Diane Bula-Ibula" userId="60cdd5e2d09a8b88" providerId="LiveId" clId="{D1052CCA-98D7-40FC-B072-8504FD02E671}" dt="2022-10-12T16:11:25" v="423" actId="26606"/>
          <ac:cxnSpMkLst>
            <pc:docMk/>
            <pc:sldMk cId="3549628654" sldId="272"/>
            <ac:cxnSpMk id="46" creationId="{8E17E5BA-9A68-4F5E-8C0E-C94E4402B23A}"/>
          </ac:cxnSpMkLst>
        </pc:cxnChg>
        <pc:cxnChg chg="add del">
          <ac:chgData name="Diane Bula-Ibula" userId="60cdd5e2d09a8b88" providerId="LiveId" clId="{D1052CCA-98D7-40FC-B072-8504FD02E671}" dt="2022-10-12T16:11:25" v="423" actId="26606"/>
          <ac:cxnSpMkLst>
            <pc:docMk/>
            <pc:sldMk cId="3549628654" sldId="272"/>
            <ac:cxnSpMk id="47" creationId="{214C73F2-6925-4D25-B019-A2AAF3B39FF8}"/>
          </ac:cxnSpMkLst>
        </pc:cxnChg>
        <pc:cxnChg chg="add del">
          <ac:chgData name="Diane Bula-Ibula" userId="60cdd5e2d09a8b88" providerId="LiveId" clId="{D1052CCA-98D7-40FC-B072-8504FD02E671}" dt="2022-10-12T16:11:25" v="423" actId="26606"/>
          <ac:cxnSpMkLst>
            <pc:docMk/>
            <pc:sldMk cId="3549628654" sldId="272"/>
            <ac:cxnSpMk id="48" creationId="{0F24C92C-BD4D-4E7A-A2A2-38D6CE2C9C59}"/>
          </ac:cxnSpMkLst>
        </pc:cxnChg>
        <pc:cxnChg chg="add">
          <ac:chgData name="Diane Bula-Ibula" userId="60cdd5e2d09a8b88" providerId="LiveId" clId="{D1052CCA-98D7-40FC-B072-8504FD02E671}" dt="2022-10-12T16:11:25.001" v="424" actId="26606"/>
          <ac:cxnSpMkLst>
            <pc:docMk/>
            <pc:sldMk cId="3549628654" sldId="272"/>
            <ac:cxnSpMk id="52" creationId="{2442687C-F41B-4C0D-9F5D-4EDE18A5563A}"/>
          </ac:cxnSpMkLst>
        </pc:cxnChg>
      </pc:sldChg>
      <pc:sldChg chg="delSp modSp mod modShow">
        <pc:chgData name="Diane Bula-Ibula" userId="60cdd5e2d09a8b88" providerId="LiveId" clId="{D1052CCA-98D7-40FC-B072-8504FD02E671}" dt="2022-10-12T17:18:21.111" v="791" actId="729"/>
        <pc:sldMkLst>
          <pc:docMk/>
          <pc:sldMk cId="1508910272" sldId="273"/>
        </pc:sldMkLst>
        <pc:graphicFrameChg chg="mod">
          <ac:chgData name="Diane Bula-Ibula" userId="60cdd5e2d09a8b88" providerId="LiveId" clId="{D1052CCA-98D7-40FC-B072-8504FD02E671}" dt="2022-10-12T15:06:55.113" v="269" actId="20577"/>
          <ac:graphicFrameMkLst>
            <pc:docMk/>
            <pc:sldMk cId="1508910272" sldId="273"/>
            <ac:graphicFrameMk id="6" creationId="{C92FA81C-39B1-4F50-8453-BE45694B3BDD}"/>
          </ac:graphicFrameMkLst>
        </pc:graphicFrameChg>
        <pc:picChg chg="del">
          <ac:chgData name="Diane Bula-Ibula" userId="60cdd5e2d09a8b88" providerId="LiveId" clId="{D1052CCA-98D7-40FC-B072-8504FD02E671}" dt="2022-10-12T16:46:01.226" v="723" actId="21"/>
          <ac:picMkLst>
            <pc:docMk/>
            <pc:sldMk cId="1508910272" sldId="273"/>
            <ac:picMk id="4" creationId="{F26BA191-7582-4A33-B3B5-7D4719E14296}"/>
          </ac:picMkLst>
        </pc:picChg>
      </pc:sldChg>
      <pc:sldChg chg="delSp modSp mod">
        <pc:chgData name="Diane Bula-Ibula" userId="60cdd5e2d09a8b88" providerId="LiveId" clId="{D1052CCA-98D7-40FC-B072-8504FD02E671}" dt="2022-10-13T00:56:00.543" v="911" actId="207"/>
        <pc:sldMkLst>
          <pc:docMk/>
          <pc:sldMk cId="3339554045" sldId="274"/>
        </pc:sldMkLst>
        <pc:spChg chg="mod">
          <ac:chgData name="Diane Bula-Ibula" userId="60cdd5e2d09a8b88" providerId="LiveId" clId="{D1052CCA-98D7-40FC-B072-8504FD02E671}" dt="2022-10-13T00:56:00.543" v="911" actId="207"/>
          <ac:spMkLst>
            <pc:docMk/>
            <pc:sldMk cId="3339554045" sldId="274"/>
            <ac:spMk id="2" creationId="{00000000-0000-0000-0000-000000000000}"/>
          </ac:spMkLst>
        </pc:spChg>
        <pc:picChg chg="del">
          <ac:chgData name="Diane Bula-Ibula" userId="60cdd5e2d09a8b88" providerId="LiveId" clId="{D1052CCA-98D7-40FC-B072-8504FD02E671}" dt="2022-10-12T16:46:11.264" v="724" actId="21"/>
          <ac:picMkLst>
            <pc:docMk/>
            <pc:sldMk cId="3339554045" sldId="274"/>
            <ac:picMk id="9" creationId="{04F03358-1F45-4603-A32E-33C058F45C50}"/>
          </ac:picMkLst>
        </pc:picChg>
      </pc:sldChg>
      <pc:sldChg chg="delSp modSp mod">
        <pc:chgData name="Diane Bula-Ibula" userId="60cdd5e2d09a8b88" providerId="LiveId" clId="{D1052CCA-98D7-40FC-B072-8504FD02E671}" dt="2022-10-12T20:29:16.733" v="824" actId="1076"/>
        <pc:sldMkLst>
          <pc:docMk/>
          <pc:sldMk cId="115085417" sldId="275"/>
        </pc:sldMkLst>
        <pc:spChg chg="mod">
          <ac:chgData name="Diane Bula-Ibula" userId="60cdd5e2d09a8b88" providerId="LiveId" clId="{D1052CCA-98D7-40FC-B072-8504FD02E671}" dt="2022-10-08T19:59:28.870" v="83" actId="20577"/>
          <ac:spMkLst>
            <pc:docMk/>
            <pc:sldMk cId="115085417" sldId="275"/>
            <ac:spMk id="2" creationId="{00000000-0000-0000-0000-000000000000}"/>
          </ac:spMkLst>
        </pc:spChg>
        <pc:spChg chg="mod">
          <ac:chgData name="Diane Bula-Ibula" userId="60cdd5e2d09a8b88" providerId="LiveId" clId="{D1052CCA-98D7-40FC-B072-8504FD02E671}" dt="2022-10-12T20:29:16.733" v="824" actId="1076"/>
          <ac:spMkLst>
            <pc:docMk/>
            <pc:sldMk cId="115085417" sldId="275"/>
            <ac:spMk id="7" creationId="{F93FB7F9-12D5-4230-A2B7-5C37F00C18A7}"/>
          </ac:spMkLst>
        </pc:spChg>
        <pc:picChg chg="del mod">
          <ac:chgData name="Diane Bula-Ibula" userId="60cdd5e2d09a8b88" providerId="LiveId" clId="{D1052CCA-98D7-40FC-B072-8504FD02E671}" dt="2022-10-12T20:26:48.218" v="823" actId="21"/>
          <ac:picMkLst>
            <pc:docMk/>
            <pc:sldMk cId="115085417" sldId="275"/>
            <ac:picMk id="5" creationId="{2FD95B65-9FD8-4AEF-8227-06114093A105}"/>
          </ac:picMkLst>
        </pc:picChg>
        <pc:picChg chg="del">
          <ac:chgData name="Diane Bula-Ibula" userId="60cdd5e2d09a8b88" providerId="LiveId" clId="{D1052CCA-98D7-40FC-B072-8504FD02E671}" dt="2022-10-12T16:46:18.615" v="725" actId="21"/>
          <ac:picMkLst>
            <pc:docMk/>
            <pc:sldMk cId="115085417" sldId="275"/>
            <ac:picMk id="6" creationId="{27EE3D03-7089-4D26-BA88-12D049DA7292}"/>
          </ac:picMkLst>
        </pc:picChg>
      </pc:sldChg>
      <pc:sldChg chg="delSp modSp mod modAnim">
        <pc:chgData name="Diane Bula-Ibula" userId="60cdd5e2d09a8b88" providerId="LiveId" clId="{D1052CCA-98D7-40FC-B072-8504FD02E671}" dt="2022-10-12T21:14:26.666" v="866" actId="20577"/>
        <pc:sldMkLst>
          <pc:docMk/>
          <pc:sldMk cId="3252008090" sldId="276"/>
        </pc:sldMkLst>
        <pc:spChg chg="mod">
          <ac:chgData name="Diane Bula-Ibula" userId="60cdd5e2d09a8b88" providerId="LiveId" clId="{D1052CCA-98D7-40FC-B072-8504FD02E671}" dt="2022-10-12T21:14:26.666" v="866" actId="20577"/>
          <ac:spMkLst>
            <pc:docMk/>
            <pc:sldMk cId="3252008090" sldId="276"/>
            <ac:spMk id="2" creationId="{00000000-0000-0000-0000-000000000000}"/>
          </ac:spMkLst>
        </pc:spChg>
        <pc:picChg chg="del">
          <ac:chgData name="Diane Bula-Ibula" userId="60cdd5e2d09a8b88" providerId="LiveId" clId="{D1052CCA-98D7-40FC-B072-8504FD02E671}" dt="2022-10-12T16:46:24.698" v="726" actId="21"/>
          <ac:picMkLst>
            <pc:docMk/>
            <pc:sldMk cId="3252008090" sldId="276"/>
            <ac:picMk id="6" creationId="{335FC096-65DD-4B3E-A3BB-68EAC269050B}"/>
          </ac:picMkLst>
        </pc:picChg>
      </pc:sldChg>
      <pc:sldChg chg="delSp modSp mod modAnim">
        <pc:chgData name="Diane Bula-Ibula" userId="60cdd5e2d09a8b88" providerId="LiveId" clId="{D1052CCA-98D7-40FC-B072-8504FD02E671}" dt="2022-10-12T21:04:13.847" v="825" actId="20577"/>
        <pc:sldMkLst>
          <pc:docMk/>
          <pc:sldMk cId="1419453836" sldId="277"/>
        </pc:sldMkLst>
        <pc:spChg chg="mod">
          <ac:chgData name="Diane Bula-Ibula" userId="60cdd5e2d09a8b88" providerId="LiveId" clId="{D1052CCA-98D7-40FC-B072-8504FD02E671}" dt="2022-10-08T20:03:41.498" v="92" actId="255"/>
          <ac:spMkLst>
            <pc:docMk/>
            <pc:sldMk cId="1419453836" sldId="277"/>
            <ac:spMk id="2" creationId="{00000000-0000-0000-0000-000000000000}"/>
          </ac:spMkLst>
        </pc:spChg>
        <pc:spChg chg="mod">
          <ac:chgData name="Diane Bula-Ibula" userId="60cdd5e2d09a8b88" providerId="LiveId" clId="{D1052CCA-98D7-40FC-B072-8504FD02E671}" dt="2022-10-12T21:04:13.847" v="825" actId="20577"/>
          <ac:spMkLst>
            <pc:docMk/>
            <pc:sldMk cId="1419453836" sldId="277"/>
            <ac:spMk id="3" creationId="{00000000-0000-0000-0000-000000000000}"/>
          </ac:spMkLst>
        </pc:spChg>
        <pc:picChg chg="del">
          <ac:chgData name="Diane Bula-Ibula" userId="60cdd5e2d09a8b88" providerId="LiveId" clId="{D1052CCA-98D7-40FC-B072-8504FD02E671}" dt="2022-10-12T16:46:30.761" v="727" actId="21"/>
          <ac:picMkLst>
            <pc:docMk/>
            <pc:sldMk cId="1419453836" sldId="277"/>
            <ac:picMk id="9" creationId="{E837E75E-E9E7-4167-BA9E-340641D0F38F}"/>
          </ac:picMkLst>
        </pc:picChg>
      </pc:sldChg>
      <pc:sldChg chg="delSp modSp mod modShow">
        <pc:chgData name="Diane Bula-Ibula" userId="60cdd5e2d09a8b88" providerId="LiveId" clId="{D1052CCA-98D7-40FC-B072-8504FD02E671}" dt="2022-10-12T21:04:22.287" v="826" actId="20577"/>
        <pc:sldMkLst>
          <pc:docMk/>
          <pc:sldMk cId="2054880847" sldId="278"/>
        </pc:sldMkLst>
        <pc:spChg chg="mod">
          <ac:chgData name="Diane Bula-Ibula" userId="60cdd5e2d09a8b88" providerId="LiveId" clId="{D1052CCA-98D7-40FC-B072-8504FD02E671}" dt="2022-10-12T21:04:22.287" v="826" actId="20577"/>
          <ac:spMkLst>
            <pc:docMk/>
            <pc:sldMk cId="2054880847" sldId="278"/>
            <ac:spMk id="3" creationId="{00000000-0000-0000-0000-000000000000}"/>
          </ac:spMkLst>
        </pc:spChg>
        <pc:picChg chg="del">
          <ac:chgData name="Diane Bula-Ibula" userId="60cdd5e2d09a8b88" providerId="LiveId" clId="{D1052CCA-98D7-40FC-B072-8504FD02E671}" dt="2022-10-12T16:46:37.831" v="728" actId="21"/>
          <ac:picMkLst>
            <pc:docMk/>
            <pc:sldMk cId="2054880847" sldId="278"/>
            <ac:picMk id="4" creationId="{BCAD6E7D-245C-40D4-A55E-25E2CA9DF233}"/>
          </ac:picMkLst>
        </pc:picChg>
      </pc:sldChg>
      <pc:sldChg chg="modSp mod modShow">
        <pc:chgData name="Diane Bula-Ibula" userId="60cdd5e2d09a8b88" providerId="LiveId" clId="{D1052CCA-98D7-40FC-B072-8504FD02E671}" dt="2022-10-12T21:04:27.036" v="827" actId="20577"/>
        <pc:sldMkLst>
          <pc:docMk/>
          <pc:sldMk cId="112606551" sldId="279"/>
        </pc:sldMkLst>
        <pc:spChg chg="mod">
          <ac:chgData name="Diane Bula-Ibula" userId="60cdd5e2d09a8b88" providerId="LiveId" clId="{D1052CCA-98D7-40FC-B072-8504FD02E671}" dt="2022-10-12T21:04:27.036" v="827" actId="20577"/>
          <ac:spMkLst>
            <pc:docMk/>
            <pc:sldMk cId="112606551" sldId="279"/>
            <ac:spMk id="3" creationId="{00000000-0000-0000-0000-000000000000}"/>
          </ac:spMkLst>
        </pc:spChg>
      </pc:sldChg>
      <pc:sldChg chg="delSp modSp mod">
        <pc:chgData name="Diane Bula-Ibula" userId="60cdd5e2d09a8b88" providerId="LiveId" clId="{D1052CCA-98D7-40FC-B072-8504FD02E671}" dt="2022-10-12T16:46:58.076" v="730" actId="21"/>
        <pc:sldMkLst>
          <pc:docMk/>
          <pc:sldMk cId="3017089779" sldId="280"/>
        </pc:sldMkLst>
        <pc:spChg chg="mod">
          <ac:chgData name="Diane Bula-Ibula" userId="60cdd5e2d09a8b88" providerId="LiveId" clId="{D1052CCA-98D7-40FC-B072-8504FD02E671}" dt="2022-10-12T16:46:54.082" v="729" actId="20577"/>
          <ac:spMkLst>
            <pc:docMk/>
            <pc:sldMk cId="3017089779" sldId="280"/>
            <ac:spMk id="2" creationId="{6957511C-0509-4AA0-BC94-BE062C9A4038}"/>
          </ac:spMkLst>
        </pc:spChg>
        <pc:spChg chg="mod">
          <ac:chgData name="Diane Bula-Ibula" userId="60cdd5e2d09a8b88" providerId="LiveId" clId="{D1052CCA-98D7-40FC-B072-8504FD02E671}" dt="2022-10-08T20:10:18.072" v="193" actId="20577"/>
          <ac:spMkLst>
            <pc:docMk/>
            <pc:sldMk cId="3017089779" sldId="280"/>
            <ac:spMk id="3" creationId="{692E3457-309E-4B64-9F57-B436D89D14CB}"/>
          </ac:spMkLst>
        </pc:spChg>
        <pc:spChg chg="del mod">
          <ac:chgData name="Diane Bula-Ibula" userId="60cdd5e2d09a8b88" providerId="LiveId" clId="{D1052CCA-98D7-40FC-B072-8504FD02E671}" dt="2022-10-08T20:08:30.271" v="188" actId="21"/>
          <ac:spMkLst>
            <pc:docMk/>
            <pc:sldMk cId="3017089779" sldId="280"/>
            <ac:spMk id="5" creationId="{EF455F62-DDBA-4D2B-9DBE-7EA311F3508E}"/>
          </ac:spMkLst>
        </pc:spChg>
        <pc:picChg chg="del">
          <ac:chgData name="Diane Bula-Ibula" userId="60cdd5e2d09a8b88" providerId="LiveId" clId="{D1052CCA-98D7-40FC-B072-8504FD02E671}" dt="2022-10-12T16:46:58.076" v="730" actId="21"/>
          <ac:picMkLst>
            <pc:docMk/>
            <pc:sldMk cId="3017089779" sldId="280"/>
            <ac:picMk id="4" creationId="{0EB9F80F-59D7-4AD7-8E08-5977C63A796E}"/>
          </ac:picMkLst>
        </pc:picChg>
      </pc:sldChg>
      <pc:sldChg chg="addSp delSp modSp mod ord modShow">
        <pc:chgData name="Diane Bula-Ibula" userId="60cdd5e2d09a8b88" providerId="LiveId" clId="{D1052CCA-98D7-40FC-B072-8504FD02E671}" dt="2022-10-13T01:30:55.519" v="1146" actId="1076"/>
        <pc:sldMkLst>
          <pc:docMk/>
          <pc:sldMk cId="1574265316" sldId="281"/>
        </pc:sldMkLst>
        <pc:spChg chg="mod">
          <ac:chgData name="Diane Bula-Ibula" userId="60cdd5e2d09a8b88" providerId="LiveId" clId="{D1052CCA-98D7-40FC-B072-8504FD02E671}" dt="2022-10-13T01:27:30.343" v="1118" actId="20577"/>
          <ac:spMkLst>
            <pc:docMk/>
            <pc:sldMk cId="1574265316" sldId="281"/>
            <ac:spMk id="3" creationId="{692E3457-309E-4B64-9F57-B436D89D14CB}"/>
          </ac:spMkLst>
        </pc:spChg>
        <pc:spChg chg="add del mod">
          <ac:chgData name="Diane Bula-Ibula" userId="60cdd5e2d09a8b88" providerId="LiveId" clId="{D1052CCA-98D7-40FC-B072-8504FD02E671}" dt="2022-10-13T01:30:41.264" v="1142" actId="478"/>
          <ac:spMkLst>
            <pc:docMk/>
            <pc:sldMk cId="1574265316" sldId="281"/>
            <ac:spMk id="5" creationId="{3E25D313-8D76-8B63-BC85-BA93491D752B}"/>
          </ac:spMkLst>
        </pc:spChg>
        <pc:spChg chg="add mod">
          <ac:chgData name="Diane Bula-Ibula" userId="60cdd5e2d09a8b88" providerId="LiveId" clId="{D1052CCA-98D7-40FC-B072-8504FD02E671}" dt="2022-10-13T01:30:55.519" v="1146" actId="1076"/>
          <ac:spMkLst>
            <pc:docMk/>
            <pc:sldMk cId="1574265316" sldId="281"/>
            <ac:spMk id="7" creationId="{2AE11A18-ED7C-6055-F604-4013CB9E30F6}"/>
          </ac:spMkLst>
        </pc:spChg>
        <pc:picChg chg="del">
          <ac:chgData name="Diane Bula-Ibula" userId="60cdd5e2d09a8b88" providerId="LiveId" clId="{D1052CCA-98D7-40FC-B072-8504FD02E671}" dt="2022-10-12T16:48:58.449" v="741" actId="478"/>
          <ac:picMkLst>
            <pc:docMk/>
            <pc:sldMk cId="1574265316" sldId="281"/>
            <ac:picMk id="4" creationId="{0EB9F80F-59D7-4AD7-8E08-5977C63A796E}"/>
          </ac:picMkLst>
        </pc:picChg>
        <pc:picChg chg="add mod">
          <ac:chgData name="Diane Bula-Ibula" userId="60cdd5e2d09a8b88" providerId="LiveId" clId="{D1052CCA-98D7-40FC-B072-8504FD02E671}" dt="2022-10-13T01:16:55.484" v="1033"/>
          <ac:picMkLst>
            <pc:docMk/>
            <pc:sldMk cId="1574265316" sldId="281"/>
            <ac:picMk id="6" creationId="{5E1D4273-C3A1-A880-4650-E259A54D6191}"/>
          </ac:picMkLst>
        </pc:picChg>
      </pc:sldChg>
      <pc:sldChg chg="addSp delSp modSp mod ord">
        <pc:chgData name="Diane Bula-Ibula" userId="60cdd5e2d09a8b88" providerId="LiveId" clId="{D1052CCA-98D7-40FC-B072-8504FD02E671}" dt="2022-10-13T02:08:27.251" v="1316" actId="20577"/>
        <pc:sldMkLst>
          <pc:docMk/>
          <pc:sldMk cId="719249582" sldId="282"/>
        </pc:sldMkLst>
        <pc:spChg chg="mod">
          <ac:chgData name="Diane Bula-Ibula" userId="60cdd5e2d09a8b88" providerId="LiveId" clId="{D1052CCA-98D7-40FC-B072-8504FD02E671}" dt="2022-10-13T02:08:27.251" v="1316" actId="20577"/>
          <ac:spMkLst>
            <pc:docMk/>
            <pc:sldMk cId="719249582" sldId="282"/>
            <ac:spMk id="3" creationId="{692E3457-309E-4B64-9F57-B436D89D14CB}"/>
          </ac:spMkLst>
        </pc:spChg>
        <pc:spChg chg="del">
          <ac:chgData name="Diane Bula-Ibula" userId="60cdd5e2d09a8b88" providerId="LiveId" clId="{D1052CCA-98D7-40FC-B072-8504FD02E671}" dt="2022-10-13T01:30:32.202" v="1141" actId="21"/>
          <ac:spMkLst>
            <pc:docMk/>
            <pc:sldMk cId="719249582" sldId="282"/>
            <ac:spMk id="6" creationId="{F98AB4DC-6A88-4075-9BC2-A5C73974EA12}"/>
          </ac:spMkLst>
        </pc:spChg>
        <pc:picChg chg="del">
          <ac:chgData name="Diane Bula-Ibula" userId="60cdd5e2d09a8b88" providerId="LiveId" clId="{D1052CCA-98D7-40FC-B072-8504FD02E671}" dt="2022-10-13T01:29:29.446" v="1123" actId="478"/>
          <ac:picMkLst>
            <pc:docMk/>
            <pc:sldMk cId="719249582" sldId="282"/>
            <ac:picMk id="4" creationId="{0EB9F80F-59D7-4AD7-8E08-5977C63A796E}"/>
          </ac:picMkLst>
        </pc:picChg>
        <pc:picChg chg="del">
          <ac:chgData name="Diane Bula-Ibula" userId="60cdd5e2d09a8b88" providerId="LiveId" clId="{D1052CCA-98D7-40FC-B072-8504FD02E671}" dt="2022-10-13T01:29:27.024" v="1122" actId="478"/>
          <ac:picMkLst>
            <pc:docMk/>
            <pc:sldMk cId="719249582" sldId="282"/>
            <ac:picMk id="5" creationId="{4ADC0FD9-C60D-43B3-B08E-10A61E770DF6}"/>
          </ac:picMkLst>
        </pc:picChg>
        <pc:picChg chg="add mod">
          <ac:chgData name="Diane Bula-Ibula" userId="60cdd5e2d09a8b88" providerId="LiveId" clId="{D1052CCA-98D7-40FC-B072-8504FD02E671}" dt="2022-10-13T01:29:38.151" v="1124"/>
          <ac:picMkLst>
            <pc:docMk/>
            <pc:sldMk cId="719249582" sldId="282"/>
            <ac:picMk id="7" creationId="{CEA4DBF7-5F95-2961-1D1E-CE5A54153A81}"/>
          </ac:picMkLst>
        </pc:picChg>
      </pc:sldChg>
      <pc:sldChg chg="delSp modSp mod">
        <pc:chgData name="Diane Bula-Ibula" userId="60cdd5e2d09a8b88" providerId="LiveId" clId="{D1052CCA-98D7-40FC-B072-8504FD02E671}" dt="2022-10-12T16:48:17.545" v="736" actId="478"/>
        <pc:sldMkLst>
          <pc:docMk/>
          <pc:sldMk cId="2517887414" sldId="283"/>
        </pc:sldMkLst>
        <pc:graphicFrameChg chg="modGraphic">
          <ac:chgData name="Diane Bula-Ibula" userId="60cdd5e2d09a8b88" providerId="LiveId" clId="{D1052CCA-98D7-40FC-B072-8504FD02E671}" dt="2022-10-08T20:24:20.543" v="220" actId="20577"/>
          <ac:graphicFrameMkLst>
            <pc:docMk/>
            <pc:sldMk cId="2517887414" sldId="283"/>
            <ac:graphicFrameMk id="5" creationId="{5A65DEDF-96A6-4A66-BE3E-FF861A9793C5}"/>
          </ac:graphicFrameMkLst>
        </pc:graphicFrameChg>
        <pc:picChg chg="del">
          <ac:chgData name="Diane Bula-Ibula" userId="60cdd5e2d09a8b88" providerId="LiveId" clId="{D1052CCA-98D7-40FC-B072-8504FD02E671}" dt="2022-10-12T16:48:17.545" v="736" actId="478"/>
          <ac:picMkLst>
            <pc:docMk/>
            <pc:sldMk cId="2517887414" sldId="283"/>
            <ac:picMk id="4" creationId="{0EB9F80F-59D7-4AD7-8E08-5977C63A796E}"/>
          </ac:picMkLst>
        </pc:picChg>
      </pc:sldChg>
      <pc:sldChg chg="delSp modSp mod delAnim">
        <pc:chgData name="Diane Bula-Ibula" userId="60cdd5e2d09a8b88" providerId="LiveId" clId="{D1052CCA-98D7-40FC-B072-8504FD02E671}" dt="2022-10-12T23:32:27.228" v="884" actId="478"/>
        <pc:sldMkLst>
          <pc:docMk/>
          <pc:sldMk cId="2420970186" sldId="284"/>
        </pc:sldMkLst>
        <pc:graphicFrameChg chg="modGraphic">
          <ac:chgData name="Diane Bula-Ibula" userId="60cdd5e2d09a8b88" providerId="LiveId" clId="{D1052CCA-98D7-40FC-B072-8504FD02E671}" dt="2022-10-09T15:48:14.601" v="236" actId="20577"/>
          <ac:graphicFrameMkLst>
            <pc:docMk/>
            <pc:sldMk cId="2420970186" sldId="284"/>
            <ac:graphicFrameMk id="5" creationId="{0F7AAACA-48F1-415F-AB3B-4B589011D16F}"/>
          </ac:graphicFrameMkLst>
        </pc:graphicFrameChg>
        <pc:picChg chg="del">
          <ac:chgData name="Diane Bula-Ibula" userId="60cdd5e2d09a8b88" providerId="LiveId" clId="{D1052CCA-98D7-40FC-B072-8504FD02E671}" dt="2022-10-12T16:48:13.085" v="735" actId="478"/>
          <ac:picMkLst>
            <pc:docMk/>
            <pc:sldMk cId="2420970186" sldId="284"/>
            <ac:picMk id="4" creationId="{0EB9F80F-59D7-4AD7-8E08-5977C63A796E}"/>
          </ac:picMkLst>
        </pc:picChg>
        <pc:cxnChg chg="del">
          <ac:chgData name="Diane Bula-Ibula" userId="60cdd5e2d09a8b88" providerId="LiveId" clId="{D1052CCA-98D7-40FC-B072-8504FD02E671}" dt="2022-10-12T23:32:27.228" v="884" actId="478"/>
          <ac:cxnSpMkLst>
            <pc:docMk/>
            <pc:sldMk cId="2420970186" sldId="284"/>
            <ac:cxnSpMk id="24" creationId="{71723026-2113-4606-B842-9A1D733442D0}"/>
          </ac:cxnSpMkLst>
        </pc:cxnChg>
      </pc:sldChg>
      <pc:sldChg chg="delSp mod">
        <pc:chgData name="Diane Bula-Ibula" userId="60cdd5e2d09a8b88" providerId="LiveId" clId="{D1052CCA-98D7-40FC-B072-8504FD02E671}" dt="2022-10-12T16:48:07.003" v="734" actId="478"/>
        <pc:sldMkLst>
          <pc:docMk/>
          <pc:sldMk cId="2653165624" sldId="285"/>
        </pc:sldMkLst>
        <pc:picChg chg="del">
          <ac:chgData name="Diane Bula-Ibula" userId="60cdd5e2d09a8b88" providerId="LiveId" clId="{D1052CCA-98D7-40FC-B072-8504FD02E671}" dt="2022-10-12T16:48:07.003" v="734" actId="478"/>
          <ac:picMkLst>
            <pc:docMk/>
            <pc:sldMk cId="2653165624" sldId="285"/>
            <ac:picMk id="4" creationId="{0EB9F80F-59D7-4AD7-8E08-5977C63A796E}"/>
          </ac:picMkLst>
        </pc:picChg>
      </pc:sldChg>
      <pc:sldChg chg="delSp modSp mod">
        <pc:chgData name="Diane Bula-Ibula" userId="60cdd5e2d09a8b88" providerId="LiveId" clId="{D1052CCA-98D7-40FC-B072-8504FD02E671}" dt="2022-10-12T21:04:45.642" v="830" actId="20577"/>
        <pc:sldMkLst>
          <pc:docMk/>
          <pc:sldMk cId="568619377" sldId="286"/>
        </pc:sldMkLst>
        <pc:spChg chg="mod">
          <ac:chgData name="Diane Bula-Ibula" userId="60cdd5e2d09a8b88" providerId="LiveId" clId="{D1052CCA-98D7-40FC-B072-8504FD02E671}" dt="2022-10-12T21:04:45.642" v="830" actId="20577"/>
          <ac:spMkLst>
            <pc:docMk/>
            <pc:sldMk cId="568619377" sldId="286"/>
            <ac:spMk id="2" creationId="{6957511C-0509-4AA0-BC94-BE062C9A4038}"/>
          </ac:spMkLst>
        </pc:spChg>
        <pc:spChg chg="mod">
          <ac:chgData name="Diane Bula-Ibula" userId="60cdd5e2d09a8b88" providerId="LiveId" clId="{D1052CCA-98D7-40FC-B072-8504FD02E671}" dt="2022-10-08T20:18:36.263" v="202" actId="27636"/>
          <ac:spMkLst>
            <pc:docMk/>
            <pc:sldMk cId="568619377" sldId="286"/>
            <ac:spMk id="3" creationId="{692E3457-309E-4B64-9F57-B436D89D14CB}"/>
          </ac:spMkLst>
        </pc:spChg>
        <pc:picChg chg="del">
          <ac:chgData name="Diane Bula-Ibula" userId="60cdd5e2d09a8b88" providerId="LiveId" clId="{D1052CCA-98D7-40FC-B072-8504FD02E671}" dt="2022-10-12T16:47:56.093" v="733" actId="21"/>
          <ac:picMkLst>
            <pc:docMk/>
            <pc:sldMk cId="568619377" sldId="286"/>
            <ac:picMk id="4" creationId="{0EB9F80F-59D7-4AD7-8E08-5977C63A796E}"/>
          </ac:picMkLst>
        </pc:picChg>
      </pc:sldChg>
      <pc:sldChg chg="delSp modSp mod">
        <pc:chgData name="Diane Bula-Ibula" userId="60cdd5e2d09a8b88" providerId="LiveId" clId="{D1052CCA-98D7-40FC-B072-8504FD02E671}" dt="2022-10-12T21:04:32.231" v="828" actId="20577"/>
        <pc:sldMkLst>
          <pc:docMk/>
          <pc:sldMk cId="2196672037" sldId="287"/>
        </pc:sldMkLst>
        <pc:spChg chg="mod">
          <ac:chgData name="Diane Bula-Ibula" userId="60cdd5e2d09a8b88" providerId="LiveId" clId="{D1052CCA-98D7-40FC-B072-8504FD02E671}" dt="2022-10-12T21:04:32.231" v="828" actId="20577"/>
          <ac:spMkLst>
            <pc:docMk/>
            <pc:sldMk cId="2196672037" sldId="287"/>
            <ac:spMk id="2" creationId="{6957511C-0509-4AA0-BC94-BE062C9A4038}"/>
          </ac:spMkLst>
        </pc:spChg>
        <pc:spChg chg="mod">
          <ac:chgData name="Diane Bula-Ibula" userId="60cdd5e2d09a8b88" providerId="LiveId" clId="{D1052CCA-98D7-40FC-B072-8504FD02E671}" dt="2022-10-08T20:16:46.438" v="194" actId="1076"/>
          <ac:spMkLst>
            <pc:docMk/>
            <pc:sldMk cId="2196672037" sldId="287"/>
            <ac:spMk id="7" creationId="{ADE09691-5E4C-44F9-8AA7-3820BA39494E}"/>
          </ac:spMkLst>
        </pc:spChg>
        <pc:picChg chg="del">
          <ac:chgData name="Diane Bula-Ibula" userId="60cdd5e2d09a8b88" providerId="LiveId" clId="{D1052CCA-98D7-40FC-B072-8504FD02E671}" dt="2022-10-12T16:47:04.757" v="731" actId="21"/>
          <ac:picMkLst>
            <pc:docMk/>
            <pc:sldMk cId="2196672037" sldId="287"/>
            <ac:picMk id="4" creationId="{0EB9F80F-59D7-4AD7-8E08-5977C63A796E}"/>
          </ac:picMkLst>
        </pc:picChg>
      </pc:sldChg>
      <pc:sldChg chg="delSp modSp mod">
        <pc:chgData name="Diane Bula-Ibula" userId="60cdd5e2d09a8b88" providerId="LiveId" clId="{D1052CCA-98D7-40FC-B072-8504FD02E671}" dt="2022-10-12T21:04:38.218" v="829" actId="20577"/>
        <pc:sldMkLst>
          <pc:docMk/>
          <pc:sldMk cId="2641880647" sldId="288"/>
        </pc:sldMkLst>
        <pc:spChg chg="mod">
          <ac:chgData name="Diane Bula-Ibula" userId="60cdd5e2d09a8b88" providerId="LiveId" clId="{D1052CCA-98D7-40FC-B072-8504FD02E671}" dt="2022-10-12T21:04:38.218" v="829" actId="20577"/>
          <ac:spMkLst>
            <pc:docMk/>
            <pc:sldMk cId="2641880647" sldId="288"/>
            <ac:spMk id="2" creationId="{6957511C-0509-4AA0-BC94-BE062C9A4038}"/>
          </ac:spMkLst>
        </pc:spChg>
        <pc:picChg chg="del">
          <ac:chgData name="Diane Bula-Ibula" userId="60cdd5e2d09a8b88" providerId="LiveId" clId="{D1052CCA-98D7-40FC-B072-8504FD02E671}" dt="2022-10-12T16:47:11.775" v="732" actId="21"/>
          <ac:picMkLst>
            <pc:docMk/>
            <pc:sldMk cId="2641880647" sldId="288"/>
            <ac:picMk id="4" creationId="{0EB9F80F-59D7-4AD7-8E08-5977C63A796E}"/>
          </ac:picMkLst>
        </pc:picChg>
        <pc:picChg chg="mod">
          <ac:chgData name="Diane Bula-Ibula" userId="60cdd5e2d09a8b88" providerId="LiveId" clId="{D1052CCA-98D7-40FC-B072-8504FD02E671}" dt="2022-10-08T20:17:19.488" v="195" actId="1076"/>
          <ac:picMkLst>
            <pc:docMk/>
            <pc:sldMk cId="2641880647" sldId="288"/>
            <ac:picMk id="8" creationId="{AB50358E-8792-4143-A96F-8FAD497BA21C}"/>
          </ac:picMkLst>
        </pc:picChg>
      </pc:sldChg>
      <pc:sldChg chg="delSp modSp mod delAnim">
        <pc:chgData name="Diane Bula-Ibula" userId="60cdd5e2d09a8b88" providerId="LiveId" clId="{D1052CCA-98D7-40FC-B072-8504FD02E671}" dt="2022-10-13T00:12:50.919" v="889" actId="478"/>
        <pc:sldMkLst>
          <pc:docMk/>
          <pc:sldMk cId="1395905007" sldId="289"/>
        </pc:sldMkLst>
        <pc:graphicFrameChg chg="modGraphic">
          <ac:chgData name="Diane Bula-Ibula" userId="60cdd5e2d09a8b88" providerId="LiveId" clId="{D1052CCA-98D7-40FC-B072-8504FD02E671}" dt="2022-10-09T15:49:02.111" v="247" actId="20577"/>
          <ac:graphicFrameMkLst>
            <pc:docMk/>
            <pc:sldMk cId="1395905007" sldId="289"/>
            <ac:graphicFrameMk id="5" creationId="{DB80D881-5D9A-47AA-9B11-A5D8E6E1DFBA}"/>
          </ac:graphicFrameMkLst>
        </pc:graphicFrameChg>
        <pc:picChg chg="del">
          <ac:chgData name="Diane Bula-Ibula" userId="60cdd5e2d09a8b88" providerId="LiveId" clId="{D1052CCA-98D7-40FC-B072-8504FD02E671}" dt="2022-10-12T16:48:25.624" v="738" actId="478"/>
          <ac:picMkLst>
            <pc:docMk/>
            <pc:sldMk cId="1395905007" sldId="289"/>
            <ac:picMk id="4" creationId="{0EB9F80F-59D7-4AD7-8E08-5977C63A796E}"/>
          </ac:picMkLst>
        </pc:picChg>
        <pc:cxnChg chg="del">
          <ac:chgData name="Diane Bula-Ibula" userId="60cdd5e2d09a8b88" providerId="LiveId" clId="{D1052CCA-98D7-40FC-B072-8504FD02E671}" dt="2022-10-13T00:12:50.919" v="889" actId="478"/>
          <ac:cxnSpMkLst>
            <pc:docMk/>
            <pc:sldMk cId="1395905007" sldId="289"/>
            <ac:cxnSpMk id="11" creationId="{ECDF1327-6C15-414E-A47A-952D23E49201}"/>
          </ac:cxnSpMkLst>
        </pc:cxnChg>
      </pc:sldChg>
      <pc:sldChg chg="delSp modSp mod">
        <pc:chgData name="Diane Bula-Ibula" userId="60cdd5e2d09a8b88" providerId="LiveId" clId="{D1052CCA-98D7-40FC-B072-8504FD02E671}" dt="2022-10-12T16:48:21.502" v="737" actId="478"/>
        <pc:sldMkLst>
          <pc:docMk/>
          <pc:sldMk cId="4077829438" sldId="290"/>
        </pc:sldMkLst>
        <pc:graphicFrameChg chg="modGraphic">
          <ac:chgData name="Diane Bula-Ibula" userId="60cdd5e2d09a8b88" providerId="LiveId" clId="{D1052CCA-98D7-40FC-B072-8504FD02E671}" dt="2022-10-09T15:48:47.867" v="244" actId="20577"/>
          <ac:graphicFrameMkLst>
            <pc:docMk/>
            <pc:sldMk cId="4077829438" sldId="290"/>
            <ac:graphicFrameMk id="5" creationId="{5B852377-14E2-45FD-BF3E-9480B49F589F}"/>
          </ac:graphicFrameMkLst>
        </pc:graphicFrameChg>
        <pc:picChg chg="del">
          <ac:chgData name="Diane Bula-Ibula" userId="60cdd5e2d09a8b88" providerId="LiveId" clId="{D1052CCA-98D7-40FC-B072-8504FD02E671}" dt="2022-10-12T16:48:21.502" v="737" actId="478"/>
          <ac:picMkLst>
            <pc:docMk/>
            <pc:sldMk cId="4077829438" sldId="290"/>
            <ac:picMk id="4" creationId="{0EB9F80F-59D7-4AD7-8E08-5977C63A796E}"/>
          </ac:picMkLst>
        </pc:picChg>
      </pc:sldChg>
      <pc:sldChg chg="del">
        <pc:chgData name="Diane Bula-Ibula" userId="60cdd5e2d09a8b88" providerId="LiveId" clId="{D1052CCA-98D7-40FC-B072-8504FD02E671}" dt="2022-10-13T01:39:10.351" v="1291" actId="2696"/>
        <pc:sldMkLst>
          <pc:docMk/>
          <pc:sldMk cId="748302506" sldId="291"/>
        </pc:sldMkLst>
      </pc:sldChg>
      <pc:sldChg chg="modSp mod">
        <pc:chgData name="Diane Bula-Ibula" userId="60cdd5e2d09a8b88" providerId="LiveId" clId="{D1052CCA-98D7-40FC-B072-8504FD02E671}" dt="2022-10-13T02:09:43.526" v="1321" actId="1076"/>
        <pc:sldMkLst>
          <pc:docMk/>
          <pc:sldMk cId="2596161149" sldId="292"/>
        </pc:sldMkLst>
        <pc:spChg chg="mod">
          <ac:chgData name="Diane Bula-Ibula" userId="60cdd5e2d09a8b88" providerId="LiveId" clId="{D1052CCA-98D7-40FC-B072-8504FD02E671}" dt="2022-10-13T02:09:43.526" v="1321" actId="1076"/>
          <ac:spMkLst>
            <pc:docMk/>
            <pc:sldMk cId="2596161149" sldId="292"/>
            <ac:spMk id="6" creationId="{73CE6034-0265-4833-88D7-C79B004A9A4B}"/>
          </ac:spMkLst>
        </pc:spChg>
      </pc:sldChg>
      <pc:sldChg chg="delSp modSp mod">
        <pc:chgData name="Diane Bula-Ibula" userId="60cdd5e2d09a8b88" providerId="LiveId" clId="{D1052CCA-98D7-40FC-B072-8504FD02E671}" dt="2022-10-12T23:54:14.332" v="887" actId="478"/>
        <pc:sldMkLst>
          <pc:docMk/>
          <pc:sldMk cId="3323157938" sldId="293"/>
        </pc:sldMkLst>
        <pc:graphicFrameChg chg="modGraphic">
          <ac:chgData name="Diane Bula-Ibula" userId="60cdd5e2d09a8b88" providerId="LiveId" clId="{D1052CCA-98D7-40FC-B072-8504FD02E671}" dt="2022-10-12T22:31:21.773" v="883" actId="20577"/>
          <ac:graphicFrameMkLst>
            <pc:docMk/>
            <pc:sldMk cId="3323157938" sldId="293"/>
            <ac:graphicFrameMk id="5" creationId="{CF7E06C1-39D2-49F6-8170-2DCDEA0D47A7}"/>
          </ac:graphicFrameMkLst>
        </pc:graphicFrameChg>
        <pc:picChg chg="del mod">
          <ac:chgData name="Diane Bula-Ibula" userId="60cdd5e2d09a8b88" providerId="LiveId" clId="{D1052CCA-98D7-40FC-B072-8504FD02E671}" dt="2022-10-12T23:54:14.332" v="887" actId="478"/>
          <ac:picMkLst>
            <pc:docMk/>
            <pc:sldMk cId="3323157938" sldId="293"/>
            <ac:picMk id="4" creationId="{0EB9F80F-59D7-4AD7-8E08-5977C63A796E}"/>
          </ac:picMkLst>
        </pc:picChg>
      </pc:sldChg>
      <pc:sldChg chg="delSp modSp mod">
        <pc:chgData name="Diane Bula-Ibula" userId="60cdd5e2d09a8b88" providerId="LiveId" clId="{D1052CCA-98D7-40FC-B072-8504FD02E671}" dt="2022-10-12T23:54:10.255" v="885" actId="478"/>
        <pc:sldMkLst>
          <pc:docMk/>
          <pc:sldMk cId="3886832982" sldId="294"/>
        </pc:sldMkLst>
        <pc:graphicFrameChg chg="modGraphic">
          <ac:chgData name="Diane Bula-Ibula" userId="60cdd5e2d09a8b88" providerId="LiveId" clId="{D1052CCA-98D7-40FC-B072-8504FD02E671}" dt="2022-10-12T22:31:00.660" v="874" actId="20577"/>
          <ac:graphicFrameMkLst>
            <pc:docMk/>
            <pc:sldMk cId="3886832982" sldId="294"/>
            <ac:graphicFrameMk id="6" creationId="{9E97D428-37D8-4A78-8838-92553630A408}"/>
          </ac:graphicFrameMkLst>
        </pc:graphicFrameChg>
        <pc:picChg chg="del">
          <ac:chgData name="Diane Bula-Ibula" userId="60cdd5e2d09a8b88" providerId="LiveId" clId="{D1052CCA-98D7-40FC-B072-8504FD02E671}" dt="2022-10-12T23:54:10.255" v="885" actId="478"/>
          <ac:picMkLst>
            <pc:docMk/>
            <pc:sldMk cId="3886832982" sldId="294"/>
            <ac:picMk id="4" creationId="{0EB9F80F-59D7-4AD7-8E08-5977C63A796E}"/>
          </ac:picMkLst>
        </pc:picChg>
      </pc:sldChg>
      <pc:sldChg chg="delSp modSp mod">
        <pc:chgData name="Diane Bula-Ibula" userId="60cdd5e2d09a8b88" providerId="LiveId" clId="{D1052CCA-98D7-40FC-B072-8504FD02E671}" dt="2022-10-12T16:48:33.734" v="740" actId="478"/>
        <pc:sldMkLst>
          <pc:docMk/>
          <pc:sldMk cId="2219078907" sldId="295"/>
        </pc:sldMkLst>
        <pc:graphicFrameChg chg="modGraphic">
          <ac:chgData name="Diane Bula-Ibula" userId="60cdd5e2d09a8b88" providerId="LiveId" clId="{D1052CCA-98D7-40FC-B072-8504FD02E671}" dt="2022-10-09T15:58:13.854" v="268" actId="20577"/>
          <ac:graphicFrameMkLst>
            <pc:docMk/>
            <pc:sldMk cId="2219078907" sldId="295"/>
            <ac:graphicFrameMk id="6" creationId="{0B7CB4EA-A3BF-4684-A0F8-F6F67DDA8EDB}"/>
          </ac:graphicFrameMkLst>
        </pc:graphicFrameChg>
        <pc:picChg chg="del">
          <ac:chgData name="Diane Bula-Ibula" userId="60cdd5e2d09a8b88" providerId="LiveId" clId="{D1052CCA-98D7-40FC-B072-8504FD02E671}" dt="2022-10-12T16:48:33.734" v="740" actId="478"/>
          <ac:picMkLst>
            <pc:docMk/>
            <pc:sldMk cId="2219078907" sldId="295"/>
            <ac:picMk id="4" creationId="{0EB9F80F-59D7-4AD7-8E08-5977C63A796E}"/>
          </ac:picMkLst>
        </pc:picChg>
      </pc:sldChg>
      <pc:sldChg chg="delSp modSp mod">
        <pc:chgData name="Diane Bula-Ibula" userId="60cdd5e2d09a8b88" providerId="LiveId" clId="{D1052CCA-98D7-40FC-B072-8504FD02E671}" dt="2022-10-12T16:48:30.114" v="739" actId="478"/>
        <pc:sldMkLst>
          <pc:docMk/>
          <pc:sldMk cId="2764515802" sldId="296"/>
        </pc:sldMkLst>
        <pc:graphicFrameChg chg="modGraphic">
          <ac:chgData name="Diane Bula-Ibula" userId="60cdd5e2d09a8b88" providerId="LiveId" clId="{D1052CCA-98D7-40FC-B072-8504FD02E671}" dt="2022-10-09T15:49:59.618" v="265" actId="20577"/>
          <ac:graphicFrameMkLst>
            <pc:docMk/>
            <pc:sldMk cId="2764515802" sldId="296"/>
            <ac:graphicFrameMk id="5" creationId="{9188D25E-2AC0-48AA-841B-A2CC077B79A8}"/>
          </ac:graphicFrameMkLst>
        </pc:graphicFrameChg>
        <pc:picChg chg="del">
          <ac:chgData name="Diane Bula-Ibula" userId="60cdd5e2d09a8b88" providerId="LiveId" clId="{D1052CCA-98D7-40FC-B072-8504FD02E671}" dt="2022-10-12T16:48:30.114" v="739" actId="478"/>
          <ac:picMkLst>
            <pc:docMk/>
            <pc:sldMk cId="2764515802" sldId="296"/>
            <ac:picMk id="4" creationId="{0EB9F80F-59D7-4AD7-8E08-5977C63A796E}"/>
          </ac:picMkLst>
        </pc:picChg>
      </pc:sldChg>
      <pc:sldChg chg="delSp modSp mod ord">
        <pc:chgData name="Diane Bula-Ibula" userId="60cdd5e2d09a8b88" providerId="LiveId" clId="{D1052CCA-98D7-40FC-B072-8504FD02E671}" dt="2022-10-13T01:23:24.010" v="1060" actId="403"/>
        <pc:sldMkLst>
          <pc:docMk/>
          <pc:sldMk cId="3796926915" sldId="297"/>
        </pc:sldMkLst>
        <pc:spChg chg="mod">
          <ac:chgData name="Diane Bula-Ibula" userId="60cdd5e2d09a8b88" providerId="LiveId" clId="{D1052CCA-98D7-40FC-B072-8504FD02E671}" dt="2022-10-13T01:19:14.337" v="1047" actId="1076"/>
          <ac:spMkLst>
            <pc:docMk/>
            <pc:sldMk cId="3796926915" sldId="297"/>
            <ac:spMk id="2" creationId="{6957511C-0509-4AA0-BC94-BE062C9A4038}"/>
          </ac:spMkLst>
        </pc:spChg>
        <pc:spChg chg="mod">
          <ac:chgData name="Diane Bula-Ibula" userId="60cdd5e2d09a8b88" providerId="LiveId" clId="{D1052CCA-98D7-40FC-B072-8504FD02E671}" dt="2022-10-13T01:23:24.010" v="1060" actId="403"/>
          <ac:spMkLst>
            <pc:docMk/>
            <pc:sldMk cId="3796926915" sldId="297"/>
            <ac:spMk id="3" creationId="{692E3457-309E-4B64-9F57-B436D89D14CB}"/>
          </ac:spMkLst>
        </pc:spChg>
        <pc:picChg chg="del">
          <ac:chgData name="Diane Bula-Ibula" userId="60cdd5e2d09a8b88" providerId="LiveId" clId="{D1052CCA-98D7-40FC-B072-8504FD02E671}" dt="2022-10-12T16:49:05.699" v="742" actId="478"/>
          <ac:picMkLst>
            <pc:docMk/>
            <pc:sldMk cId="3796926915" sldId="297"/>
            <ac:picMk id="4" creationId="{0EB9F80F-59D7-4AD7-8E08-5977C63A796E}"/>
          </ac:picMkLst>
        </pc:picChg>
      </pc:sldChg>
      <pc:sldChg chg="addSp delSp modSp mod ord">
        <pc:chgData name="Diane Bula-Ibula" userId="60cdd5e2d09a8b88" providerId="LiveId" clId="{D1052CCA-98D7-40FC-B072-8504FD02E671}" dt="2022-10-13T02:06:10.640" v="1303" actId="20577"/>
        <pc:sldMkLst>
          <pc:docMk/>
          <pc:sldMk cId="3710111265" sldId="298"/>
        </pc:sldMkLst>
        <pc:spChg chg="mod">
          <ac:chgData name="Diane Bula-Ibula" userId="60cdd5e2d09a8b88" providerId="LiveId" clId="{D1052CCA-98D7-40FC-B072-8504FD02E671}" dt="2022-10-13T02:06:10.640" v="1303" actId="20577"/>
          <ac:spMkLst>
            <pc:docMk/>
            <pc:sldMk cId="3710111265" sldId="298"/>
            <ac:spMk id="3" creationId="{692E3457-309E-4B64-9F57-B436D89D14CB}"/>
          </ac:spMkLst>
        </pc:spChg>
        <pc:picChg chg="del">
          <ac:chgData name="Diane Bula-Ibula" userId="60cdd5e2d09a8b88" providerId="LiveId" clId="{D1052CCA-98D7-40FC-B072-8504FD02E671}" dt="2022-10-12T16:49:31.817" v="743" actId="478"/>
          <ac:picMkLst>
            <pc:docMk/>
            <pc:sldMk cId="3710111265" sldId="298"/>
            <ac:picMk id="4" creationId="{0EB9F80F-59D7-4AD7-8E08-5977C63A796E}"/>
          </ac:picMkLst>
        </pc:picChg>
        <pc:picChg chg="add mod">
          <ac:chgData name="Diane Bula-Ibula" userId="60cdd5e2d09a8b88" providerId="LiveId" clId="{D1052CCA-98D7-40FC-B072-8504FD02E671}" dt="2022-10-13T01:13:32.634" v="1007"/>
          <ac:picMkLst>
            <pc:docMk/>
            <pc:sldMk cId="3710111265" sldId="298"/>
            <ac:picMk id="6" creationId="{0E5205F5-9324-CFD7-C5D4-727482BE2DD5}"/>
          </ac:picMkLst>
        </pc:picChg>
      </pc:sldChg>
      <pc:sldChg chg="del">
        <pc:chgData name="Diane Bula-Ibula" userId="60cdd5e2d09a8b88" providerId="LiveId" clId="{D1052CCA-98D7-40FC-B072-8504FD02E671}" dt="2022-10-13T01:39:15.308" v="1292" actId="2696"/>
        <pc:sldMkLst>
          <pc:docMk/>
          <pc:sldMk cId="3429599896" sldId="299"/>
        </pc:sldMkLst>
      </pc:sldChg>
      <pc:sldChg chg="delSp modSp del mod modShow">
        <pc:chgData name="Diane Bula-Ibula" userId="60cdd5e2d09a8b88" providerId="LiveId" clId="{D1052CCA-98D7-40FC-B072-8504FD02E671}" dt="2022-10-13T01:39:26.172" v="1293" actId="2696"/>
        <pc:sldMkLst>
          <pc:docMk/>
          <pc:sldMk cId="3324858502" sldId="300"/>
        </pc:sldMkLst>
        <pc:picChg chg="del mod">
          <ac:chgData name="Diane Bula-Ibula" userId="60cdd5e2d09a8b88" providerId="LiveId" clId="{D1052CCA-98D7-40FC-B072-8504FD02E671}" dt="2022-10-12T16:49:47.550" v="746" actId="478"/>
          <ac:picMkLst>
            <pc:docMk/>
            <pc:sldMk cId="3324858502" sldId="300"/>
            <ac:picMk id="4" creationId="{0EB9F80F-59D7-4AD7-8E08-5977C63A796E}"/>
          </ac:picMkLst>
        </pc:picChg>
      </pc:sldChg>
      <pc:sldChg chg="delSp modSp mod">
        <pc:chgData name="Diane Bula-Ibula" userId="60cdd5e2d09a8b88" providerId="LiveId" clId="{D1052CCA-98D7-40FC-B072-8504FD02E671}" dt="2022-10-12T21:07:33.801" v="849" actId="20577"/>
        <pc:sldMkLst>
          <pc:docMk/>
          <pc:sldMk cId="3424183627" sldId="301"/>
        </pc:sldMkLst>
        <pc:spChg chg="mod">
          <ac:chgData name="Diane Bula-Ibula" userId="60cdd5e2d09a8b88" providerId="LiveId" clId="{D1052CCA-98D7-40FC-B072-8504FD02E671}" dt="2022-10-12T21:07:33.801" v="849" actId="20577"/>
          <ac:spMkLst>
            <pc:docMk/>
            <pc:sldMk cId="3424183627" sldId="301"/>
            <ac:spMk id="3" creationId="{692E3457-309E-4B64-9F57-B436D89D14CB}"/>
          </ac:spMkLst>
        </pc:spChg>
        <pc:picChg chg="del">
          <ac:chgData name="Diane Bula-Ibula" userId="60cdd5e2d09a8b88" providerId="LiveId" clId="{D1052CCA-98D7-40FC-B072-8504FD02E671}" dt="2022-10-12T16:49:52.069" v="747" actId="478"/>
          <ac:picMkLst>
            <pc:docMk/>
            <pc:sldMk cId="3424183627" sldId="301"/>
            <ac:picMk id="4" creationId="{0EB9F80F-59D7-4AD7-8E08-5977C63A796E}"/>
          </ac:picMkLst>
        </pc:picChg>
      </pc:sldChg>
      <pc:sldChg chg="delSp modSp mod">
        <pc:chgData name="Diane Bula-Ibula" userId="60cdd5e2d09a8b88" providerId="LiveId" clId="{D1052CCA-98D7-40FC-B072-8504FD02E671}" dt="2022-10-13T02:13:13.691" v="1339"/>
        <pc:sldMkLst>
          <pc:docMk/>
          <pc:sldMk cId="2134881629" sldId="302"/>
        </pc:sldMkLst>
        <pc:spChg chg="mod">
          <ac:chgData name="Diane Bula-Ibula" userId="60cdd5e2d09a8b88" providerId="LiveId" clId="{D1052CCA-98D7-40FC-B072-8504FD02E671}" dt="2022-10-13T02:13:13.691" v="1339"/>
          <ac:spMkLst>
            <pc:docMk/>
            <pc:sldMk cId="2134881629" sldId="302"/>
            <ac:spMk id="3" creationId="{692E3457-309E-4B64-9F57-B436D89D14CB}"/>
          </ac:spMkLst>
        </pc:spChg>
        <pc:picChg chg="del mod">
          <ac:chgData name="Diane Bula-Ibula" userId="60cdd5e2d09a8b88" providerId="LiveId" clId="{D1052CCA-98D7-40FC-B072-8504FD02E671}" dt="2022-10-12T16:50:10.331" v="749" actId="478"/>
          <ac:picMkLst>
            <pc:docMk/>
            <pc:sldMk cId="2134881629" sldId="302"/>
            <ac:picMk id="4" creationId="{0EB9F80F-59D7-4AD7-8E08-5977C63A796E}"/>
          </ac:picMkLst>
        </pc:picChg>
      </pc:sldChg>
      <pc:sldChg chg="delSp modSp mod">
        <pc:chgData name="Diane Bula-Ibula" userId="60cdd5e2d09a8b88" providerId="LiveId" clId="{D1052CCA-98D7-40FC-B072-8504FD02E671}" dt="2022-10-13T01:41:40.630" v="1297" actId="20577"/>
        <pc:sldMkLst>
          <pc:docMk/>
          <pc:sldMk cId="3340947077" sldId="303"/>
        </pc:sldMkLst>
        <pc:spChg chg="mod">
          <ac:chgData name="Diane Bula-Ibula" userId="60cdd5e2d09a8b88" providerId="LiveId" clId="{D1052CCA-98D7-40FC-B072-8504FD02E671}" dt="2022-10-13T01:41:40.630" v="1297" actId="20577"/>
          <ac:spMkLst>
            <pc:docMk/>
            <pc:sldMk cId="3340947077" sldId="303"/>
            <ac:spMk id="5" creationId="{BF106AD7-6AA8-4F60-A035-2CE84C4479E9}"/>
          </ac:spMkLst>
        </pc:spChg>
        <pc:picChg chg="del">
          <ac:chgData name="Diane Bula-Ibula" userId="60cdd5e2d09a8b88" providerId="LiveId" clId="{D1052CCA-98D7-40FC-B072-8504FD02E671}" dt="2022-10-12T16:50:36.451" v="750" actId="478"/>
          <ac:picMkLst>
            <pc:docMk/>
            <pc:sldMk cId="3340947077" sldId="303"/>
            <ac:picMk id="4" creationId="{0EB9F80F-59D7-4AD7-8E08-5977C63A796E}"/>
          </ac:picMkLst>
        </pc:picChg>
      </pc:sldChg>
      <pc:sldChg chg="delSp mod modShow">
        <pc:chgData name="Diane Bula-Ibula" userId="60cdd5e2d09a8b88" providerId="LiveId" clId="{D1052CCA-98D7-40FC-B072-8504FD02E671}" dt="2022-10-12T23:54:24.454" v="888" actId="478"/>
        <pc:sldMkLst>
          <pc:docMk/>
          <pc:sldMk cId="2659937493" sldId="304"/>
        </pc:sldMkLst>
        <pc:picChg chg="del">
          <ac:chgData name="Diane Bula-Ibula" userId="60cdd5e2d09a8b88" providerId="LiveId" clId="{D1052CCA-98D7-40FC-B072-8504FD02E671}" dt="2022-10-12T23:54:24.454" v="888" actId="478"/>
          <ac:picMkLst>
            <pc:docMk/>
            <pc:sldMk cId="2659937493" sldId="304"/>
            <ac:picMk id="4" creationId="{0EB9F80F-59D7-4AD7-8E08-5977C63A796E}"/>
          </ac:picMkLst>
        </pc:picChg>
      </pc:sldChg>
      <pc:sldChg chg="addSp delSp modSp mod">
        <pc:chgData name="Diane Bula-Ibula" userId="60cdd5e2d09a8b88" providerId="LiveId" clId="{D1052CCA-98D7-40FC-B072-8504FD02E671}" dt="2022-10-12T16:57:56.020" v="758" actId="1076"/>
        <pc:sldMkLst>
          <pc:docMk/>
          <pc:sldMk cId="4155563459" sldId="305"/>
        </pc:sldMkLst>
        <pc:spChg chg="mod">
          <ac:chgData name="Diane Bula-Ibula" userId="60cdd5e2d09a8b88" providerId="LiveId" clId="{D1052CCA-98D7-40FC-B072-8504FD02E671}" dt="2022-10-12T16:52:13.448" v="752" actId="1076"/>
          <ac:spMkLst>
            <pc:docMk/>
            <pc:sldMk cId="4155563459" sldId="305"/>
            <ac:spMk id="3" creationId="{55FF29F9-90BA-4F07-BA1A-C15B3D559082}"/>
          </ac:spMkLst>
        </pc:spChg>
        <pc:picChg chg="add mod">
          <ac:chgData name="Diane Bula-Ibula" userId="60cdd5e2d09a8b88" providerId="LiveId" clId="{D1052CCA-98D7-40FC-B072-8504FD02E671}" dt="2022-10-12T16:57:56.020" v="758" actId="1076"/>
          <ac:picMkLst>
            <pc:docMk/>
            <pc:sldMk cId="4155563459" sldId="305"/>
            <ac:picMk id="4" creationId="{F48F2B22-EFEA-941E-D18A-6111811BF049}"/>
          </ac:picMkLst>
        </pc:picChg>
        <pc:picChg chg="del">
          <ac:chgData name="Diane Bula-Ibula" userId="60cdd5e2d09a8b88" providerId="LiveId" clId="{D1052CCA-98D7-40FC-B072-8504FD02E671}" dt="2022-10-12T16:52:06.223" v="751" actId="478"/>
          <ac:picMkLst>
            <pc:docMk/>
            <pc:sldMk cId="4155563459" sldId="305"/>
            <ac:picMk id="14340" creationId="{34AB66BE-F231-41FD-8134-0DB02C831545}"/>
          </ac:picMkLst>
        </pc:picChg>
      </pc:sldChg>
      <pc:sldChg chg="addSp delSp modSp new mod setBg modClrScheme chgLayout">
        <pc:chgData name="Diane Bula-Ibula" userId="60cdd5e2d09a8b88" providerId="LiveId" clId="{D1052CCA-98D7-40FC-B072-8504FD02E671}" dt="2022-10-12T17:09:46.977" v="790" actId="1076"/>
        <pc:sldMkLst>
          <pc:docMk/>
          <pc:sldMk cId="3904126603" sldId="306"/>
        </pc:sldMkLst>
        <pc:spChg chg="add mod ord">
          <ac:chgData name="Diane Bula-Ibula" userId="60cdd5e2d09a8b88" providerId="LiveId" clId="{D1052CCA-98D7-40FC-B072-8504FD02E671}" dt="2022-10-12T16:43:32.233" v="717" actId="121"/>
          <ac:spMkLst>
            <pc:docMk/>
            <pc:sldMk cId="3904126603" sldId="306"/>
            <ac:spMk id="6" creationId="{FFD23123-041C-11F4-E295-10C4FE256903}"/>
          </ac:spMkLst>
        </pc:spChg>
        <pc:spChg chg="add del mod ord">
          <ac:chgData name="Diane Bula-Ibula" userId="60cdd5e2d09a8b88" providerId="LiveId" clId="{D1052CCA-98D7-40FC-B072-8504FD02E671}" dt="2022-10-12T16:25:11.503" v="514" actId="21"/>
          <ac:spMkLst>
            <pc:docMk/>
            <pc:sldMk cId="3904126603" sldId="306"/>
            <ac:spMk id="10" creationId="{1E6A90E0-127A-3005-3148-1B502DD53EAD}"/>
          </ac:spMkLst>
        </pc:spChg>
        <pc:spChg chg="add del mod ord">
          <ac:chgData name="Diane Bula-Ibula" userId="60cdd5e2d09a8b88" providerId="LiveId" clId="{D1052CCA-98D7-40FC-B072-8504FD02E671}" dt="2022-10-12T16:24:49.328" v="509" actId="931"/>
          <ac:spMkLst>
            <pc:docMk/>
            <pc:sldMk cId="3904126603" sldId="306"/>
            <ac:spMk id="12" creationId="{2EBC0150-E2EF-C854-7543-1E4F6EAF78F2}"/>
          </ac:spMkLst>
        </pc:spChg>
        <pc:spChg chg="add del">
          <ac:chgData name="Diane Bula-Ibula" userId="60cdd5e2d09a8b88" providerId="LiveId" clId="{D1052CCA-98D7-40FC-B072-8504FD02E671}" dt="2022-10-12T16:22:03.833" v="506" actId="26606"/>
          <ac:spMkLst>
            <pc:docMk/>
            <pc:sldMk cId="3904126603" sldId="306"/>
            <ac:spMk id="13" creationId="{B69A5A27-DEBD-4ADC-8177-58AD77CB4F5A}"/>
          </ac:spMkLst>
        </pc:spChg>
        <pc:spChg chg="add del mod ord">
          <ac:chgData name="Diane Bula-Ibula" userId="60cdd5e2d09a8b88" providerId="LiveId" clId="{D1052CCA-98D7-40FC-B072-8504FD02E671}" dt="2022-10-12T16:34:50.778" v="611" actId="21"/>
          <ac:spMkLst>
            <pc:docMk/>
            <pc:sldMk cId="3904126603" sldId="306"/>
            <ac:spMk id="14" creationId="{B0444969-8042-AA60-FB6A-1249861AD3CE}"/>
          </ac:spMkLst>
        </pc:spChg>
        <pc:spChg chg="add del">
          <ac:chgData name="Diane Bula-Ibula" userId="60cdd5e2d09a8b88" providerId="LiveId" clId="{D1052CCA-98D7-40FC-B072-8504FD02E671}" dt="2022-10-12T16:22:03.833" v="506" actId="26606"/>
          <ac:spMkLst>
            <pc:docMk/>
            <pc:sldMk cId="3904126603" sldId="306"/>
            <ac:spMk id="15" creationId="{63DE60A5-C0A6-4A97-AD0A-ED4DECB8BA18}"/>
          </ac:spMkLst>
        </pc:spChg>
        <pc:spChg chg="add del mod">
          <ac:chgData name="Diane Bula-Ibula" userId="60cdd5e2d09a8b88" providerId="LiveId" clId="{D1052CCA-98D7-40FC-B072-8504FD02E671}" dt="2022-10-12T16:29:23.567" v="537"/>
          <ac:spMkLst>
            <pc:docMk/>
            <pc:sldMk cId="3904126603" sldId="306"/>
            <ac:spMk id="19" creationId="{DF6454F7-CE8E-BE58-6933-FCC211F666FD}"/>
          </ac:spMkLst>
        </pc:spChg>
        <pc:spChg chg="add del mod">
          <ac:chgData name="Diane Bula-Ibula" userId="60cdd5e2d09a8b88" providerId="LiveId" clId="{D1052CCA-98D7-40FC-B072-8504FD02E671}" dt="2022-10-12T16:35:06.818" v="613" actId="21"/>
          <ac:spMkLst>
            <pc:docMk/>
            <pc:sldMk cId="3904126603" sldId="306"/>
            <ac:spMk id="21" creationId="{4619CCB6-F4F4-3E43-6570-7808DA2892E0}"/>
          </ac:spMkLst>
        </pc:spChg>
        <pc:spChg chg="add del mod ord">
          <ac:chgData name="Diane Bula-Ibula" userId="60cdd5e2d09a8b88" providerId="LiveId" clId="{D1052CCA-98D7-40FC-B072-8504FD02E671}" dt="2022-10-12T16:44:02.359" v="719" actId="700"/>
          <ac:spMkLst>
            <pc:docMk/>
            <pc:sldMk cId="3904126603" sldId="306"/>
            <ac:spMk id="22" creationId="{89F4DDD3-FA2A-9140-C9FE-B91492CFEF61}"/>
          </ac:spMkLst>
        </pc:spChg>
        <pc:spChg chg="add del mod ord">
          <ac:chgData name="Diane Bula-Ibula" userId="60cdd5e2d09a8b88" providerId="LiveId" clId="{D1052CCA-98D7-40FC-B072-8504FD02E671}" dt="2022-10-12T16:44:02.359" v="719" actId="700"/>
          <ac:spMkLst>
            <pc:docMk/>
            <pc:sldMk cId="3904126603" sldId="306"/>
            <ac:spMk id="23" creationId="{C404507F-D644-D1B2-72D8-C05FA6E815D5}"/>
          </ac:spMkLst>
        </pc:spChg>
        <pc:spChg chg="add mod">
          <ac:chgData name="Diane Bula-Ibula" userId="60cdd5e2d09a8b88" providerId="LiveId" clId="{D1052CCA-98D7-40FC-B072-8504FD02E671}" dt="2022-10-12T17:09:46.977" v="790" actId="1076"/>
          <ac:spMkLst>
            <pc:docMk/>
            <pc:sldMk cId="3904126603" sldId="306"/>
            <ac:spMk id="24" creationId="{83BD229F-5D11-6790-1A5A-D97164723BC3}"/>
          </ac:spMkLst>
        </pc:spChg>
        <pc:picChg chg="add del mod ord">
          <ac:chgData name="Diane Bula-Ibula" userId="60cdd5e2d09a8b88" providerId="LiveId" clId="{D1052CCA-98D7-40FC-B072-8504FD02E671}" dt="2022-10-12T16:27:00.492" v="526" actId="478"/>
          <ac:picMkLst>
            <pc:docMk/>
            <pc:sldMk cId="3904126603" sldId="306"/>
            <ac:picMk id="2" creationId="{5AF517B6-F90F-28A0-8A02-3EBBCB9AF23B}"/>
          </ac:picMkLst>
        </pc:picChg>
        <pc:picChg chg="add mod ord">
          <ac:chgData name="Diane Bula-Ibula" userId="60cdd5e2d09a8b88" providerId="LiveId" clId="{D1052CCA-98D7-40FC-B072-8504FD02E671}" dt="2022-10-12T16:40:07.047" v="680" actId="14100"/>
          <ac:picMkLst>
            <pc:docMk/>
            <pc:sldMk cId="3904126603" sldId="306"/>
            <ac:picMk id="3" creationId="{A77DB262-9331-7C70-62B1-A29E3F79C328}"/>
          </ac:picMkLst>
        </pc:picChg>
        <pc:picChg chg="add mod modCrop">
          <ac:chgData name="Diane Bula-Ibula" userId="60cdd5e2d09a8b88" providerId="LiveId" clId="{D1052CCA-98D7-40FC-B072-8504FD02E671}" dt="2022-10-12T16:39:36.747" v="672" actId="14100"/>
          <ac:picMkLst>
            <pc:docMk/>
            <pc:sldMk cId="3904126603" sldId="306"/>
            <ac:picMk id="4" creationId="{77A4477B-4B3B-4C9B-8729-E15AD4465D51}"/>
          </ac:picMkLst>
        </pc:picChg>
        <pc:picChg chg="add del mod ord">
          <ac:chgData name="Diane Bula-Ibula" userId="60cdd5e2d09a8b88" providerId="LiveId" clId="{D1052CCA-98D7-40FC-B072-8504FD02E671}" dt="2022-10-12T16:28:17.610" v="534" actId="478"/>
          <ac:picMkLst>
            <pc:docMk/>
            <pc:sldMk cId="3904126603" sldId="306"/>
            <ac:picMk id="5" creationId="{FB848BCC-8664-889B-DAD9-27FBDA2C7521}"/>
          </ac:picMkLst>
        </pc:picChg>
        <pc:picChg chg="add mod ord modCrop">
          <ac:chgData name="Diane Bula-Ibula" userId="60cdd5e2d09a8b88" providerId="LiveId" clId="{D1052CCA-98D7-40FC-B072-8504FD02E671}" dt="2022-10-12T16:44:02.359" v="719" actId="700"/>
          <ac:picMkLst>
            <pc:docMk/>
            <pc:sldMk cId="3904126603" sldId="306"/>
            <ac:picMk id="18" creationId="{C64829E4-E763-84CD-5565-52E63EA672BE}"/>
          </ac:picMkLst>
        </pc:picChg>
        <pc:cxnChg chg="add del">
          <ac:chgData name="Diane Bula-Ibula" userId="60cdd5e2d09a8b88" providerId="LiveId" clId="{D1052CCA-98D7-40FC-B072-8504FD02E671}" dt="2022-10-12T16:22:03.833" v="506" actId="26606"/>
          <ac:cxnSpMkLst>
            <pc:docMk/>
            <pc:sldMk cId="3904126603" sldId="306"/>
            <ac:cxnSpMk id="11" creationId="{CEDA5F56-7306-4BF0-8E72-2DD4081A187E}"/>
          </ac:cxnSpMkLst>
        </pc:cxnChg>
        <pc:cxnChg chg="add del">
          <ac:chgData name="Diane Bula-Ibula" userId="60cdd5e2d09a8b88" providerId="LiveId" clId="{D1052CCA-98D7-40FC-B072-8504FD02E671}" dt="2022-10-12T16:22:03.833" v="506" actId="26606"/>
          <ac:cxnSpMkLst>
            <pc:docMk/>
            <pc:sldMk cId="3904126603" sldId="306"/>
            <ac:cxnSpMk id="17" creationId="{4E42D6A6-C789-4DAD-90DA-114992677D53}"/>
          </ac:cxnSpMkLst>
        </pc:cxnChg>
      </pc:sldChg>
      <pc:sldChg chg="addSp delSp modSp new mod modClrScheme chgLayout">
        <pc:chgData name="Diane Bula-Ibula" userId="60cdd5e2d09a8b88" providerId="LiveId" clId="{D1052CCA-98D7-40FC-B072-8504FD02E671}" dt="2022-10-12T18:01:10.707" v="819" actId="14100"/>
        <pc:sldMkLst>
          <pc:docMk/>
          <pc:sldMk cId="3023536650" sldId="307"/>
        </pc:sldMkLst>
        <pc:spChg chg="del">
          <ac:chgData name="Diane Bula-Ibula" userId="60cdd5e2d09a8b88" providerId="LiveId" clId="{D1052CCA-98D7-40FC-B072-8504FD02E671}" dt="2022-10-12T17:39:11.509" v="793" actId="700"/>
          <ac:spMkLst>
            <pc:docMk/>
            <pc:sldMk cId="3023536650" sldId="307"/>
            <ac:spMk id="2" creationId="{07B0C36F-E9E9-A395-705A-4A8FAF218749}"/>
          </ac:spMkLst>
        </pc:spChg>
        <pc:spChg chg="del">
          <ac:chgData name="Diane Bula-Ibula" userId="60cdd5e2d09a8b88" providerId="LiveId" clId="{D1052CCA-98D7-40FC-B072-8504FD02E671}" dt="2022-10-12T17:39:11.509" v="793" actId="700"/>
          <ac:spMkLst>
            <pc:docMk/>
            <pc:sldMk cId="3023536650" sldId="307"/>
            <ac:spMk id="3" creationId="{4E8C0BCA-DAA8-837A-E050-7A2CEA2C67F6}"/>
          </ac:spMkLst>
        </pc:spChg>
        <pc:spChg chg="add mod">
          <ac:chgData name="Diane Bula-Ibula" userId="60cdd5e2d09a8b88" providerId="LiveId" clId="{D1052CCA-98D7-40FC-B072-8504FD02E671}" dt="2022-10-12T17:54:13.552" v="813" actId="20577"/>
          <ac:spMkLst>
            <pc:docMk/>
            <pc:sldMk cId="3023536650" sldId="307"/>
            <ac:spMk id="8" creationId="{676EF7FD-8A20-33C7-5E30-AB16B16BA6AB}"/>
          </ac:spMkLst>
        </pc:spChg>
        <pc:picChg chg="add mod">
          <ac:chgData name="Diane Bula-Ibula" userId="60cdd5e2d09a8b88" providerId="LiveId" clId="{D1052CCA-98D7-40FC-B072-8504FD02E671}" dt="2022-10-12T17:48:17.836" v="796" actId="1076"/>
          <ac:picMkLst>
            <pc:docMk/>
            <pc:sldMk cId="3023536650" sldId="307"/>
            <ac:picMk id="5" creationId="{8AC0861F-8B43-5DE3-DC4D-9D9EF0CBBE37}"/>
          </ac:picMkLst>
        </pc:picChg>
        <pc:picChg chg="add del mod">
          <ac:chgData name="Diane Bula-Ibula" userId="60cdd5e2d09a8b88" providerId="LiveId" clId="{D1052CCA-98D7-40FC-B072-8504FD02E671}" dt="2022-10-12T17:59:50.372" v="814" actId="478"/>
          <ac:picMkLst>
            <pc:docMk/>
            <pc:sldMk cId="3023536650" sldId="307"/>
            <ac:picMk id="7" creationId="{B88C25DC-59AE-0C12-CC43-09274791F9B1}"/>
          </ac:picMkLst>
        </pc:picChg>
        <pc:picChg chg="add mod">
          <ac:chgData name="Diane Bula-Ibula" userId="60cdd5e2d09a8b88" providerId="LiveId" clId="{D1052CCA-98D7-40FC-B072-8504FD02E671}" dt="2022-10-12T18:01:10.707" v="819" actId="14100"/>
          <ac:picMkLst>
            <pc:docMk/>
            <pc:sldMk cId="3023536650" sldId="307"/>
            <ac:picMk id="10" creationId="{804B487C-B1D2-1C7C-9E82-A934987C696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35B99-2BE6-4901-A900-2D427A85D9D5}" type="datetime1">
              <a:rPr lang="fr-FR" smtClean="0"/>
              <a:t>28/11/2022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81BC8B-4E6F-4308-999C-819B7856421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8055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597D5-E44B-4BCF-8896-530F5382E068}" type="datetime1">
              <a:rPr lang="fr-FR" smtClean="0"/>
              <a:pPr/>
              <a:t>28/11/2022</a:t>
            </a:fld>
            <a:endParaRPr lang="fr-FR" dirty="0"/>
          </a:p>
        </p:txBody>
      </p:sp>
      <p:sp>
        <p:nvSpPr>
          <p:cNvPr id="4" name="Espace réservé d’image de diapositive 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 dirty="0"/>
          </a:p>
        </p:txBody>
      </p:sp>
      <p:sp>
        <p:nvSpPr>
          <p:cNvPr id="5" name="Espace réservé des not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9482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6718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8021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Analyse multivariée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fr-FR" noProof="0" smtClean="0"/>
              <a:t>8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006562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Entourez les résultats les plus pertinents!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fr-FR" noProof="0" smtClean="0"/>
              <a:t>11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934384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fr-FR" noProof="0" smtClean="0"/>
              <a:t>14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341275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fr-FR" noProof="0" smtClean="0"/>
              <a:t>21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189969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fr-FR" noProof="0" smtClean="0"/>
              <a:t>25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83306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BC17325-7F6F-46F3-B274-634CDE795A6B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 dirty="0"/>
          </a:p>
        </p:txBody>
      </p:sp>
      <p:cxnSp>
        <p:nvCxnSpPr>
          <p:cNvPr id="7" name="Connecteur droit 4">
            <a:extLst>
              <a:ext uri="{FF2B5EF4-FFF2-40B4-BE49-F238E27FC236}">
                <a16:creationId xmlns:a16="http://schemas.microsoft.com/office/drawing/2014/main" id="{00388C83-D33F-4B5D-A7B7-FDD777F8CAD7}"/>
              </a:ext>
            </a:extLst>
          </p:cNvPr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 10">
            <a:extLst>
              <a:ext uri="{FF2B5EF4-FFF2-40B4-BE49-F238E27FC236}">
                <a16:creationId xmlns:a16="http://schemas.microsoft.com/office/drawing/2014/main" id="{0D2A4DC8-C063-4A90-88BA-16BB1CC3A9A9}"/>
              </a:ext>
            </a:extLst>
          </p:cNvPr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70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7066334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38502726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BC17325-7F6F-46F3-B274-634CDE795A6B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 dirty="0"/>
          </a:p>
        </p:txBody>
      </p:sp>
      <p:cxnSp>
        <p:nvCxnSpPr>
          <p:cNvPr id="7" name="Connecteur droit 4">
            <a:extLst>
              <a:ext uri="{FF2B5EF4-FFF2-40B4-BE49-F238E27FC236}">
                <a16:creationId xmlns:a16="http://schemas.microsoft.com/office/drawing/2014/main" id="{5CB5645D-9A53-4FAF-BB73-47206A912ADA}"/>
              </a:ext>
            </a:extLst>
          </p:cNvPr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 10">
            <a:extLst>
              <a:ext uri="{FF2B5EF4-FFF2-40B4-BE49-F238E27FC236}">
                <a16:creationId xmlns:a16="http://schemas.microsoft.com/office/drawing/2014/main" id="{C71AD0F6-329F-481A-B8A1-D032DAB667EE}"/>
              </a:ext>
            </a:extLst>
          </p:cNvPr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12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47096018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78878402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29139173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94816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45580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FF7478-2DF3-4DE0-B522-7178A9A2C7E0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405411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98993963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967551182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8704CB1-556E-45D1-BEAF-1F724198DB9D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387070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851198970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268082659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 rtl="0"/>
            <a:fld id="{FBC17325-7F6F-46F3-B274-634CDE795A6B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 4">
            <a:extLst>
              <a:ext uri="{FF2B5EF4-FFF2-40B4-BE49-F238E27FC236}">
                <a16:creationId xmlns:a16="http://schemas.microsoft.com/office/drawing/2014/main" id="{630D6750-5C7F-4DB7-A045-8EA8AE31D134}"/>
              </a:ext>
            </a:extLst>
          </p:cNvPr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 10">
            <a:extLst>
              <a:ext uri="{FF2B5EF4-FFF2-40B4-BE49-F238E27FC236}">
                <a16:creationId xmlns:a16="http://schemas.microsoft.com/office/drawing/2014/main" id="{6ADEA003-B63A-4FF0-9DE0-0C2C774C8B26}"/>
              </a:ext>
            </a:extLst>
          </p:cNvPr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853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639198649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406184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970137292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006616567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378975051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FF7478-2DF3-4DE0-B522-7178A9A2C7E0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11144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267430663"/>
      </p:ext>
    </p:extLst>
  </p:cSld>
  <p:clrMapOvr>
    <a:masterClrMapping/>
  </p:clrMapOvr>
  <p:hf sldNum="0"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675631978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8704CB1-556E-45D1-BEAF-1F724198DB9D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299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021280920"/>
      </p:ext>
    </p:extLst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37608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28227257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37813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76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FF7478-2DF3-4DE0-B522-7178A9A2C7E0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62042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00039904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8704CB1-556E-45D1-BEAF-1F724198DB9D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526445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552248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54549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A1F0232E-DA62-4F98-A375-D0E7F0C496FE}" type="datetime1">
              <a:rPr lang="fr-FR" noProof="0" smtClean="0"/>
              <a:t>28/11/2022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401CF334-2D5C-4859-84A6-CA7E6E43FAE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34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" TargetMode="External"/><Relationship Id="rId2" Type="http://schemas.openxmlformats.org/officeDocument/2006/relationships/hyperlink" Target="https://doi.org/" TargetMode="External"/><Relationship Id="rId1" Type="http://schemas.openxmlformats.org/officeDocument/2006/relationships/slideLayout" Target="../slideLayouts/slideLayout29.xml"/><Relationship Id="rId5" Type="http://schemas.openxmlformats.org/officeDocument/2006/relationships/hyperlink" Target="https://doi.org/10.1016/" TargetMode="External"/><Relationship Id="rId4" Type="http://schemas.openxmlformats.org/officeDocument/2006/relationships/hyperlink" Target="https://doi/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accent1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77A4477B-4B3B-4C9B-8729-E15AD4465D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8" t="31570" r="-98" b="32041"/>
          <a:stretch/>
        </p:blipFill>
        <p:spPr>
          <a:xfrm>
            <a:off x="-5700" y="591347"/>
            <a:ext cx="1654127" cy="814665"/>
          </a:xfrm>
          <a:prstGeom prst="rect">
            <a:avLst/>
          </a:prstGeom>
        </p:spPr>
      </p:pic>
      <p:pic>
        <p:nvPicPr>
          <p:cNvPr id="18" name="Espace réservé pour une image  17" descr="Une image contenant texte&#10;&#10;Description générée automatiquement">
            <a:extLst>
              <a:ext uri="{FF2B5EF4-FFF2-40B4-BE49-F238E27FC236}">
                <a16:creationId xmlns:a16="http://schemas.microsoft.com/office/drawing/2014/main" id="{C64829E4-E763-84CD-5565-52E63EA672B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" r="1190" b="19885"/>
          <a:stretch/>
        </p:blipFill>
        <p:spPr>
          <a:xfrm>
            <a:off x="1648427" y="591348"/>
            <a:ext cx="10543573" cy="3019789"/>
          </a:xfr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A77DB262-9331-7C70-62B1-A29E3F79C32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164" t="699" r="20544"/>
          <a:stretch/>
        </p:blipFill>
        <p:spPr>
          <a:xfrm>
            <a:off x="-5700" y="1406012"/>
            <a:ext cx="1785339" cy="220512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FD23123-041C-11F4-E295-10C4FE256903}"/>
              </a:ext>
            </a:extLst>
          </p:cNvPr>
          <p:cNvSpPr txBox="1"/>
          <p:nvPr/>
        </p:nvSpPr>
        <p:spPr>
          <a:xfrm flipH="1">
            <a:off x="8845787" y="2964806"/>
            <a:ext cx="3395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b="1" dirty="0">
                <a:latin typeface="Calibri" panose="020F0502020204030204" pitchFamily="34" charset="0"/>
                <a:cs typeface="Calibri" panose="020F0502020204030204" pitchFamily="34" charset="0"/>
              </a:rPr>
              <a:t>Clinique du sein – Centre ISALA</a:t>
            </a:r>
          </a:p>
          <a:p>
            <a:pPr algn="r"/>
            <a:r>
              <a:rPr lang="fr-FR" sz="1600" b="1" dirty="0">
                <a:latin typeface="Calibri" panose="020F0502020204030204" pitchFamily="34" charset="0"/>
                <a:cs typeface="Calibri" panose="020F0502020204030204" pitchFamily="34" charset="0"/>
              </a:rPr>
              <a:t>CHU Saint-Pierre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83BD229F-5D11-6790-1A5A-D97164723BC3}"/>
              </a:ext>
            </a:extLst>
          </p:cNvPr>
          <p:cNvSpPr txBox="1"/>
          <p:nvPr/>
        </p:nvSpPr>
        <p:spPr>
          <a:xfrm flipH="1">
            <a:off x="-5700" y="6550223"/>
            <a:ext cx="31520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dirty="0"/>
              <a:t>Bula-Ibula Diane, 11/2022</a:t>
            </a:r>
          </a:p>
        </p:txBody>
      </p:sp>
    </p:spTree>
    <p:extLst>
      <p:ext uri="{BB962C8B-B14F-4D97-AF65-F5344CB8AC3E}">
        <p14:creationId xmlns:p14="http://schemas.microsoft.com/office/powerpoint/2010/main" val="3904126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2351"/>
            <a:ext cx="9720072" cy="1499616"/>
          </a:xfrm>
        </p:spPr>
        <p:txBody>
          <a:bodyPr>
            <a:normAutofit/>
          </a:bodyPr>
          <a:lstStyle/>
          <a:p>
            <a:r>
              <a:rPr lang="fr-BE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endParaRPr lang="fr-BE" sz="4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2E3457-309E-4B64-9F57-B436D89D1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78268"/>
            <a:ext cx="2545550" cy="4016853"/>
          </a:xfrm>
        </p:spPr>
        <p:txBody>
          <a:bodyPr/>
          <a:lstStyle/>
          <a:p>
            <a:pPr marL="457200" lvl="0" indent="-457200"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itchFamily="18" charset="2"/>
              <a:buAutoNum type="arabicParenR"/>
            </a:pPr>
            <a:r>
              <a:rPr lang="en-US" sz="1800" b="1" u="sng" dirty="0">
                <a:solidFill>
                  <a:srgbClr val="00B0F0"/>
                </a:solidFill>
                <a:latin typeface="Calibri"/>
              </a:rPr>
              <a:t>Characteristics of patients,</a:t>
            </a:r>
            <a:r>
              <a:rPr lang="fr-FR" sz="1800" b="1" u="sng" dirty="0" err="1">
                <a:solidFill>
                  <a:srgbClr val="FF0066"/>
                </a:solidFill>
                <a:latin typeface="Calibri"/>
              </a:rPr>
              <a:t>tumors</a:t>
            </a:r>
            <a:r>
              <a:rPr lang="en-US" sz="1800" b="1" u="sng" dirty="0">
                <a:solidFill>
                  <a:srgbClr val="00B0F0"/>
                </a:solidFill>
                <a:latin typeface="Calibri"/>
              </a:rPr>
              <a:t> and received treatments</a:t>
            </a:r>
            <a:r>
              <a:rPr lang="fr-FR" sz="1800" b="1" u="sng" dirty="0">
                <a:solidFill>
                  <a:srgbClr val="00B0F0"/>
                </a:solidFill>
                <a:latin typeface="Calibri"/>
              </a:rPr>
              <a:t> </a:t>
            </a:r>
            <a:r>
              <a:rPr lang="en-US" sz="1800" b="1" u="sng" dirty="0">
                <a:solidFill>
                  <a:srgbClr val="00B0F0"/>
                </a:solidFill>
                <a:latin typeface="Calibri"/>
              </a:rPr>
              <a:t>(Global analysis of screened versus diagnosed patients)</a:t>
            </a:r>
            <a:endParaRPr lang="fr-FR" sz="1800" b="1" u="sng" dirty="0">
              <a:solidFill>
                <a:srgbClr val="00B0F0"/>
              </a:solidFill>
              <a:latin typeface="Calibri"/>
            </a:endParaRPr>
          </a:p>
          <a:p>
            <a:pPr marL="0" indent="0">
              <a:buNone/>
            </a:pPr>
            <a:endParaRPr lang="fr-FR" sz="2000" b="1" u="sng" dirty="0">
              <a:solidFill>
                <a:srgbClr val="00B0F0"/>
              </a:solidFill>
              <a:latin typeface="Calibri"/>
            </a:endParaRPr>
          </a:p>
          <a:p>
            <a:pPr marL="0" indent="0">
              <a:buNone/>
            </a:pPr>
            <a:endParaRPr lang="fr-FR" sz="2000" b="1" u="sng" dirty="0">
              <a:solidFill>
                <a:srgbClr val="00B0F0"/>
              </a:solidFill>
              <a:latin typeface="Calibri"/>
            </a:endParaRPr>
          </a:p>
          <a:p>
            <a:endParaRPr lang="fr-BE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F7AAACA-48F1-415F-AB3B-4B589011D1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207561"/>
              </p:ext>
            </p:extLst>
          </p:nvPr>
        </p:nvGraphicFramePr>
        <p:xfrm>
          <a:off x="3805992" y="1332159"/>
          <a:ext cx="7877908" cy="5210728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993773">
                  <a:extLst>
                    <a:ext uri="{9D8B030D-6E8A-4147-A177-3AD203B41FA5}">
                      <a16:colId xmlns:a16="http://schemas.microsoft.com/office/drawing/2014/main" val="2687665816"/>
                    </a:ext>
                  </a:extLst>
                </a:gridCol>
                <a:gridCol w="1752918">
                  <a:extLst>
                    <a:ext uri="{9D8B030D-6E8A-4147-A177-3AD203B41FA5}">
                      <a16:colId xmlns:a16="http://schemas.microsoft.com/office/drawing/2014/main" val="2333812488"/>
                    </a:ext>
                  </a:extLst>
                </a:gridCol>
                <a:gridCol w="1879261">
                  <a:extLst>
                    <a:ext uri="{9D8B030D-6E8A-4147-A177-3AD203B41FA5}">
                      <a16:colId xmlns:a16="http://schemas.microsoft.com/office/drawing/2014/main" val="3995354704"/>
                    </a:ext>
                  </a:extLst>
                </a:gridCol>
                <a:gridCol w="1251956">
                  <a:extLst>
                    <a:ext uri="{9D8B030D-6E8A-4147-A177-3AD203B41FA5}">
                      <a16:colId xmlns:a16="http://schemas.microsoft.com/office/drawing/2014/main" val="2979339459"/>
                    </a:ext>
                  </a:extLst>
                </a:gridCol>
              </a:tblGrid>
              <a:tr h="5938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Characteristics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04" marR="3330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Screened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 = 279)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304" marR="3330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Clinically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diagnosed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 = 387)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304" marR="3330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endParaRPr lang="fr-BE" sz="12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304" marR="3330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089382"/>
                  </a:ext>
                </a:extLst>
              </a:tr>
              <a:tr h="3713103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2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’ </a:t>
                      </a:r>
                      <a:r>
                        <a:rPr lang="fr-BE" sz="1200" dirty="0" err="1"/>
                        <a:t>characteristics</a:t>
                      </a:r>
                      <a:endParaRPr lang="fr-BE" sz="1200" b="1" dirty="0">
                        <a:effectLst/>
                        <a:latin typeface="+mn-lt"/>
                        <a:cs typeface="+mn-cs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dirty="0" err="1"/>
                        <a:t>Mean</a:t>
                      </a:r>
                      <a:r>
                        <a:rPr lang="fr-BE" sz="1200" dirty="0"/>
                        <a:t> size (mm) [SD]</a:t>
                      </a: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Grade (%) :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  <a:p>
                      <a:pPr marL="91440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2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91440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invasive </a:t>
                      </a:r>
                      <a:r>
                        <a:rPr lang="fr-BE" sz="1200" b="1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carcinoma</a:t>
                      </a:r>
                      <a:endParaRPr lang="fr-BE" sz="12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carcinomes in situ</a:t>
                      </a:r>
                    </a:p>
                    <a:p>
                      <a:pPr marL="45720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fr-BE" sz="1200" dirty="0" err="1"/>
                        <a:t>ductal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carcinoma</a:t>
                      </a:r>
                      <a:endParaRPr lang="fr-BE" sz="1200" dirty="0"/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fr-BE" sz="1200" dirty="0" err="1"/>
                        <a:t>lobular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carcinoma</a:t>
                      </a:r>
                      <a:endParaRPr lang="fr-BE" sz="1200" dirty="0"/>
                    </a:p>
                    <a:p>
                      <a:pPr marL="0" lvl="0" indent="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None/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fr-BE" sz="1200" dirty="0" err="1"/>
                        <a:t>node</a:t>
                      </a:r>
                      <a:r>
                        <a:rPr lang="fr-BE" sz="1200" dirty="0"/>
                        <a:t> positive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ER positive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PR positive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 67 &gt;15%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HER2 </a:t>
                      </a:r>
                      <a:r>
                        <a:rPr lang="fr-BE" sz="1200" b="1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</a:t>
                      </a: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amplification (%)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Metastasis</a:t>
                      </a: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(%)</a:t>
                      </a:r>
                    </a:p>
                    <a:p>
                      <a:pPr marL="45720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2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304" marR="33304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16,46 [15,40]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25.4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45.9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19.7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74.2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79.9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18,3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79.9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74.2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13.6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2.9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304" marR="33304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22,62 [19,27]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29.7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87.4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83.5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71.8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66.9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14.0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304" marR="33304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//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//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//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0.480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//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0.017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0.043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  <a:endParaRPr lang="fr-BE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304" marR="33304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480420"/>
                  </a:ext>
                </a:extLst>
              </a:tr>
            </a:tbl>
          </a:graphicData>
        </a:graphic>
      </p:graphicFrame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4B05D6E4-6369-4E28-AC58-4DE27CD2EE63}"/>
              </a:ext>
            </a:extLst>
          </p:cNvPr>
          <p:cNvCxnSpPr/>
          <p:nvPr/>
        </p:nvCxnSpPr>
        <p:spPr>
          <a:xfrm>
            <a:off x="4096139" y="2715208"/>
            <a:ext cx="176348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C8BF0963-CB89-4136-B12A-64F59FE447CB}"/>
              </a:ext>
            </a:extLst>
          </p:cNvPr>
          <p:cNvCxnSpPr>
            <a:cxnSpLocks/>
          </p:cNvCxnSpPr>
          <p:nvPr/>
        </p:nvCxnSpPr>
        <p:spPr>
          <a:xfrm>
            <a:off x="4096139" y="3116425"/>
            <a:ext cx="74644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5EAA14F5-E9CA-4EE3-8822-81FDFA385AD2}"/>
              </a:ext>
            </a:extLst>
          </p:cNvPr>
          <p:cNvCxnSpPr/>
          <p:nvPr/>
        </p:nvCxnSpPr>
        <p:spPr>
          <a:xfrm>
            <a:off x="4096139" y="4348065"/>
            <a:ext cx="151155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1D00A5D9-6702-477F-832C-BBCEB53391EC}"/>
              </a:ext>
            </a:extLst>
          </p:cNvPr>
          <p:cNvCxnSpPr/>
          <p:nvPr/>
        </p:nvCxnSpPr>
        <p:spPr>
          <a:xfrm>
            <a:off x="4096139" y="4963886"/>
            <a:ext cx="144624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D06F6A55-4B4B-4BAA-A28F-D2FD8C0F4759}"/>
              </a:ext>
            </a:extLst>
          </p:cNvPr>
          <p:cNvCxnSpPr>
            <a:cxnSpLocks/>
          </p:cNvCxnSpPr>
          <p:nvPr/>
        </p:nvCxnSpPr>
        <p:spPr>
          <a:xfrm>
            <a:off x="4096139" y="5728996"/>
            <a:ext cx="139026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97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endParaRPr lang="fr-BE" sz="4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2E3457-309E-4B64-9F57-B436D89D1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1802423"/>
            <a:ext cx="9720073" cy="940776"/>
          </a:xfrm>
        </p:spPr>
        <p:txBody>
          <a:bodyPr/>
          <a:lstStyle/>
          <a:p>
            <a:pPr marL="457200" lvl="0" indent="-457200"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itchFamily="18" charset="2"/>
              <a:buAutoNum type="arabicParenR"/>
            </a:pPr>
            <a:r>
              <a:rPr lang="en-US" sz="2000" b="1" u="sng" dirty="0">
                <a:solidFill>
                  <a:srgbClr val="00B0F0"/>
                </a:solidFill>
                <a:latin typeface="Calibri"/>
              </a:rPr>
              <a:t>Characteristics of patients, tumors and </a:t>
            </a:r>
            <a:r>
              <a:rPr lang="fr-FR" sz="2000" b="1" u="sng" dirty="0" err="1">
                <a:solidFill>
                  <a:srgbClr val="FF0066"/>
                </a:solidFill>
                <a:latin typeface="Calibri"/>
              </a:rPr>
              <a:t>received</a:t>
            </a:r>
            <a:r>
              <a:rPr lang="fr-FR" sz="2000" b="1" u="sng" dirty="0">
                <a:solidFill>
                  <a:srgbClr val="FF0066"/>
                </a:solidFill>
                <a:latin typeface="Calibri"/>
              </a:rPr>
              <a:t> </a:t>
            </a:r>
            <a:r>
              <a:rPr lang="fr-FR" sz="2000" b="1" u="sng" dirty="0" err="1">
                <a:solidFill>
                  <a:srgbClr val="FF0066"/>
                </a:solidFill>
                <a:latin typeface="Calibri"/>
              </a:rPr>
              <a:t>treatments</a:t>
            </a:r>
            <a:r>
              <a:rPr lang="en-US" sz="2000" b="1" u="sng" dirty="0">
                <a:solidFill>
                  <a:srgbClr val="00B0F0"/>
                </a:solidFill>
                <a:latin typeface="Calibri"/>
              </a:rPr>
              <a:t> (Global analysis of screened versus diagnosed patients)</a:t>
            </a:r>
            <a:endParaRPr lang="fr-FR" sz="2000" b="1" u="sng" dirty="0">
              <a:solidFill>
                <a:srgbClr val="00B0F0"/>
              </a:solidFill>
              <a:latin typeface="Calibri"/>
            </a:endParaRPr>
          </a:p>
          <a:p>
            <a:pPr marL="0" indent="0">
              <a:buNone/>
            </a:pPr>
            <a:endParaRPr lang="fr-FR" sz="2400" b="1" u="sng" dirty="0">
              <a:solidFill>
                <a:srgbClr val="00B0F0"/>
              </a:solidFill>
              <a:latin typeface="Calibri"/>
            </a:endParaRPr>
          </a:p>
          <a:p>
            <a:endParaRPr lang="fr-FR" sz="2400" b="1" u="sng" dirty="0">
              <a:solidFill>
                <a:srgbClr val="00B0F0"/>
              </a:solidFill>
              <a:latin typeface="Calibri"/>
            </a:endParaRPr>
          </a:p>
          <a:p>
            <a:endParaRPr lang="fr-BE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A65DEDF-96A6-4A66-BE3E-FF861A9793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212985"/>
              </p:ext>
            </p:extLst>
          </p:nvPr>
        </p:nvGraphicFramePr>
        <p:xfrm>
          <a:off x="2635399" y="2878213"/>
          <a:ext cx="7062515" cy="3357431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823012">
                  <a:extLst>
                    <a:ext uri="{9D8B030D-6E8A-4147-A177-3AD203B41FA5}">
                      <a16:colId xmlns:a16="http://schemas.microsoft.com/office/drawing/2014/main" val="1406738064"/>
                    </a:ext>
                  </a:extLst>
                </a:gridCol>
                <a:gridCol w="1521559">
                  <a:extLst>
                    <a:ext uri="{9D8B030D-6E8A-4147-A177-3AD203B41FA5}">
                      <a16:colId xmlns:a16="http://schemas.microsoft.com/office/drawing/2014/main" val="2528896914"/>
                    </a:ext>
                  </a:extLst>
                </a:gridCol>
                <a:gridCol w="1631227">
                  <a:extLst>
                    <a:ext uri="{9D8B030D-6E8A-4147-A177-3AD203B41FA5}">
                      <a16:colId xmlns:a16="http://schemas.microsoft.com/office/drawing/2014/main" val="3646971591"/>
                    </a:ext>
                  </a:extLst>
                </a:gridCol>
                <a:gridCol w="1086717">
                  <a:extLst>
                    <a:ext uri="{9D8B030D-6E8A-4147-A177-3AD203B41FA5}">
                      <a16:colId xmlns:a16="http://schemas.microsoft.com/office/drawing/2014/main" val="4247994478"/>
                    </a:ext>
                  </a:extLst>
                </a:gridCol>
              </a:tblGrid>
              <a:tr h="88989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Characteristics</a:t>
                      </a:r>
                      <a:endParaRPr lang="fr-B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304" marR="3330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400" dirty="0" err="1"/>
                        <a:t>Screened</a:t>
                      </a:r>
                      <a:r>
                        <a:rPr lang="fr-BE" sz="1400" dirty="0"/>
                        <a:t> </a:t>
                      </a:r>
                      <a:r>
                        <a:rPr lang="fr-BE" sz="1400" dirty="0" err="1"/>
                        <a:t>tumors</a:t>
                      </a:r>
                      <a:r>
                        <a:rPr lang="fr-BE" sz="1400" dirty="0"/>
                        <a:t> 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 = 279)</a:t>
                      </a:r>
                      <a:endParaRPr lang="fr-B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304" marR="3330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400" dirty="0" err="1"/>
                        <a:t>Clinically</a:t>
                      </a:r>
                      <a:r>
                        <a:rPr lang="fr-BE" sz="1400" dirty="0"/>
                        <a:t> </a:t>
                      </a:r>
                      <a:r>
                        <a:rPr lang="fr-BE" sz="1400" dirty="0" err="1"/>
                        <a:t>diagnosed</a:t>
                      </a:r>
                      <a:r>
                        <a:rPr lang="fr-BE" sz="1400" dirty="0"/>
                        <a:t> </a:t>
                      </a:r>
                      <a:r>
                        <a:rPr lang="fr-BE" sz="1400" dirty="0" err="1"/>
                        <a:t>tumors</a:t>
                      </a:r>
                      <a:r>
                        <a:rPr lang="fr-BE" sz="1400" dirty="0"/>
                        <a:t> 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 = 387)</a:t>
                      </a:r>
                      <a:endParaRPr lang="fr-B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304" marR="3330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endParaRPr lang="fr-BE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304" marR="3330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883274"/>
                  </a:ext>
                </a:extLst>
              </a:tr>
              <a:tr h="2467534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Treatments</a:t>
                      </a: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’ </a:t>
                      </a:r>
                      <a:r>
                        <a:rPr lang="fr-BE" sz="14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characteristics</a:t>
                      </a:r>
                      <a:endParaRPr lang="fr-BE" sz="14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      </a:t>
                      </a:r>
                      <a:r>
                        <a:rPr lang="fr-BE" sz="14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Lumpectomies</a:t>
                      </a: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(%)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Mastectomies (%)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Removal </a:t>
                      </a:r>
                      <a:r>
                        <a:rPr lang="fr-BE" sz="14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sentinel</a:t>
                      </a: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BE" sz="14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node</a:t>
                      </a: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(%)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4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Axillary</a:t>
                      </a: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LND (%)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4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Chemotherapy</a:t>
                      </a: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(%)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4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Hormonotherapy</a:t>
                      </a: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(%)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4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Radiotherapy</a:t>
                      </a: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(%)</a:t>
                      </a:r>
                    </a:p>
                    <a:p>
                      <a:pPr marL="45720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304" marR="33304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82.8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75.6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77.1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83.5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304" marR="33304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35.4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62.5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74.9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304" marR="33304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304" marR="33304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35062"/>
                  </a:ext>
                </a:extLst>
              </a:tr>
            </a:tbl>
          </a:graphicData>
        </a:graphic>
      </p:graphicFrame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44A426-E2B3-4D40-912C-B45FC5BF4013}"/>
              </a:ext>
            </a:extLst>
          </p:cNvPr>
          <p:cNvCxnSpPr/>
          <p:nvPr/>
        </p:nvCxnSpPr>
        <p:spPr>
          <a:xfrm>
            <a:off x="7595118" y="4730620"/>
            <a:ext cx="39188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15ED935D-A7FE-4E0A-97FE-ED77B8BF641F}"/>
              </a:ext>
            </a:extLst>
          </p:cNvPr>
          <p:cNvCxnSpPr/>
          <p:nvPr/>
        </p:nvCxnSpPr>
        <p:spPr>
          <a:xfrm>
            <a:off x="7595118" y="5169159"/>
            <a:ext cx="39188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57242405-D63D-4CFA-81CF-F5ABAFDF907F}"/>
              </a:ext>
            </a:extLst>
          </p:cNvPr>
          <p:cNvCxnSpPr/>
          <p:nvPr/>
        </p:nvCxnSpPr>
        <p:spPr>
          <a:xfrm>
            <a:off x="7595118" y="5421086"/>
            <a:ext cx="39188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88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71987"/>
            <a:ext cx="9720072" cy="1499616"/>
          </a:xfrm>
        </p:spPr>
        <p:txBody>
          <a:bodyPr>
            <a:normAutofit/>
          </a:bodyPr>
          <a:lstStyle/>
          <a:p>
            <a:r>
              <a:rPr lang="fr-BE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endParaRPr lang="fr-BE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2E3457-309E-4B64-9F57-B436D89D1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1149572"/>
            <a:ext cx="9720073" cy="844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1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en-US" sz="18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Characteristics of screened and diagnosed tumors in patients without familial or personal BC history, </a:t>
            </a:r>
            <a:r>
              <a:rPr lang="en-US" sz="1800" b="1" u="sng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stratifed</a:t>
            </a:r>
            <a:r>
              <a:rPr lang="en-US" sz="18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by age and by mode of presentation</a:t>
            </a:r>
            <a:endParaRPr lang="fr-BE" sz="2000" b="1" u="sng" dirty="0">
              <a:solidFill>
                <a:srgbClr val="00B0F0"/>
              </a:solidFill>
            </a:endParaRPr>
          </a:p>
          <a:p>
            <a:endParaRPr lang="fr-BE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B852377-14E2-45FD-BF3E-9480B49F58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116205"/>
              </p:ext>
            </p:extLst>
          </p:nvPr>
        </p:nvGraphicFramePr>
        <p:xfrm>
          <a:off x="1197865" y="1916898"/>
          <a:ext cx="9372595" cy="4869115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546062">
                  <a:extLst>
                    <a:ext uri="{9D8B030D-6E8A-4147-A177-3AD203B41FA5}">
                      <a16:colId xmlns:a16="http://schemas.microsoft.com/office/drawing/2014/main" val="2164655683"/>
                    </a:ext>
                  </a:extLst>
                </a:gridCol>
                <a:gridCol w="993869">
                  <a:extLst>
                    <a:ext uri="{9D8B030D-6E8A-4147-A177-3AD203B41FA5}">
                      <a16:colId xmlns:a16="http://schemas.microsoft.com/office/drawing/2014/main" val="235150611"/>
                    </a:ext>
                  </a:extLst>
                </a:gridCol>
                <a:gridCol w="993869">
                  <a:extLst>
                    <a:ext uri="{9D8B030D-6E8A-4147-A177-3AD203B41FA5}">
                      <a16:colId xmlns:a16="http://schemas.microsoft.com/office/drawing/2014/main" val="3073549093"/>
                    </a:ext>
                  </a:extLst>
                </a:gridCol>
                <a:gridCol w="712678">
                  <a:extLst>
                    <a:ext uri="{9D8B030D-6E8A-4147-A177-3AD203B41FA5}">
                      <a16:colId xmlns:a16="http://schemas.microsoft.com/office/drawing/2014/main" val="699820532"/>
                    </a:ext>
                  </a:extLst>
                </a:gridCol>
                <a:gridCol w="993869">
                  <a:extLst>
                    <a:ext uri="{9D8B030D-6E8A-4147-A177-3AD203B41FA5}">
                      <a16:colId xmlns:a16="http://schemas.microsoft.com/office/drawing/2014/main" val="655657962"/>
                    </a:ext>
                  </a:extLst>
                </a:gridCol>
                <a:gridCol w="993869">
                  <a:extLst>
                    <a:ext uri="{9D8B030D-6E8A-4147-A177-3AD203B41FA5}">
                      <a16:colId xmlns:a16="http://schemas.microsoft.com/office/drawing/2014/main" val="826260924"/>
                    </a:ext>
                  </a:extLst>
                </a:gridCol>
                <a:gridCol w="688946">
                  <a:extLst>
                    <a:ext uri="{9D8B030D-6E8A-4147-A177-3AD203B41FA5}">
                      <a16:colId xmlns:a16="http://schemas.microsoft.com/office/drawing/2014/main" val="1903398246"/>
                    </a:ext>
                  </a:extLst>
                </a:gridCol>
                <a:gridCol w="993869">
                  <a:extLst>
                    <a:ext uri="{9D8B030D-6E8A-4147-A177-3AD203B41FA5}">
                      <a16:colId xmlns:a16="http://schemas.microsoft.com/office/drawing/2014/main" val="4032310853"/>
                    </a:ext>
                  </a:extLst>
                </a:gridCol>
                <a:gridCol w="993869">
                  <a:extLst>
                    <a:ext uri="{9D8B030D-6E8A-4147-A177-3AD203B41FA5}">
                      <a16:colId xmlns:a16="http://schemas.microsoft.com/office/drawing/2014/main" val="1841286107"/>
                    </a:ext>
                  </a:extLst>
                </a:gridCol>
                <a:gridCol w="461695">
                  <a:extLst>
                    <a:ext uri="{9D8B030D-6E8A-4147-A177-3AD203B41FA5}">
                      <a16:colId xmlns:a16="http://schemas.microsoft.com/office/drawing/2014/main" val="3083024176"/>
                    </a:ext>
                  </a:extLst>
                </a:gridCol>
              </a:tblGrid>
              <a:tr h="224914">
                <a:tc row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Characteristics</a:t>
                      </a:r>
                      <a:endParaRPr lang="fr-B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40-49 </a:t>
                      </a:r>
                      <a:r>
                        <a:rPr lang="fr-BE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years</a:t>
                      </a: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BE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old</a:t>
                      </a:r>
                      <a:endParaRPr lang="fr-B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50-69 </a:t>
                      </a:r>
                      <a:r>
                        <a:rPr lang="fr-BE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years</a:t>
                      </a: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BE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old</a:t>
                      </a:r>
                      <a:endParaRPr lang="fr-B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70-75 </a:t>
                      </a:r>
                      <a:r>
                        <a:rPr lang="fr-BE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years</a:t>
                      </a: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BE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old</a:t>
                      </a:r>
                      <a:endParaRPr lang="fr-B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127710"/>
                  </a:ext>
                </a:extLst>
              </a:tr>
              <a:tr h="1254444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Screened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(n=37)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fr-BE" sz="1200" dirty="0" err="1"/>
                        <a:t>Clinically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diagnosed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(n=38)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i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endParaRPr lang="fr-BE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Screened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(n=104)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Clinically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diagnosed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(n=98)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i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endParaRPr lang="fr-BE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Screened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(n=15)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Clinically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diagnosed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(n=27)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i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endParaRPr lang="fr-BE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103776"/>
                  </a:ext>
                </a:extLst>
              </a:tr>
              <a:tr h="1184725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Stade T (%) :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Tis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T1a-T1b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T1c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T2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T3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T4</a:t>
                      </a:r>
                    </a:p>
                    <a:p>
                      <a:pPr marL="45720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30.4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4.3</a:t>
                      </a:r>
                      <a:endParaRPr lang="fr-B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  <a:endParaRPr lang="fr-BE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18.9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29.6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5.6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6.1</a:t>
                      </a:r>
                      <a:endParaRPr lang="fr-B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  <a:endParaRPr lang="fr-BE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7.4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3.7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10.6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31.9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6.4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6.4</a:t>
                      </a:r>
                      <a:endParaRPr lang="fr-B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0.001</a:t>
                      </a:r>
                      <a:endParaRPr lang="fr-BE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/>
                </a:tc>
                <a:extLst>
                  <a:ext uri="{0D108BD9-81ED-4DB2-BD59-A6C34878D82A}">
                    <a16:rowId xmlns:a16="http://schemas.microsoft.com/office/drawing/2014/main" val="4134151902"/>
                  </a:ext>
                </a:extLst>
              </a:tr>
              <a:tr h="886451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Stade N (%) :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N0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N1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N2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N3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72.5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15.9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1.4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0.029</a:t>
                      </a:r>
                      <a:endParaRPr lang="fr-BE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0.036</a:t>
                      </a:r>
                      <a:endParaRPr lang="fr-BE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81.5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7.4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68.1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0.359</a:t>
                      </a:r>
                      <a:endParaRPr lang="fr-BE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489182"/>
                  </a:ext>
                </a:extLst>
              </a:tr>
              <a:tr h="43903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Stade M (%) :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M1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  <a:endParaRPr lang="fr-B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10.1</a:t>
                      </a:r>
                      <a:endParaRPr lang="fr-B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0.040</a:t>
                      </a:r>
                      <a:endParaRPr lang="fr-BE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  <a:endParaRPr lang="fr-B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3.9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0.027</a:t>
                      </a:r>
                      <a:endParaRPr lang="fr-BE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3.7</a:t>
                      </a:r>
                      <a:endParaRPr lang="fr-B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12.8</a:t>
                      </a:r>
                      <a:endParaRPr lang="fr-B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0.436</a:t>
                      </a:r>
                      <a:endParaRPr lang="fr-BE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extLst>
                  <a:ext uri="{0D108BD9-81ED-4DB2-BD59-A6C34878D82A}">
                    <a16:rowId xmlns:a16="http://schemas.microsoft.com/office/drawing/2014/main" val="1462568070"/>
                  </a:ext>
                </a:extLst>
              </a:tr>
            </a:tbl>
          </a:graphicData>
        </a:graphic>
      </p:graphicFrame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E8FB53C3-AE41-45AD-B920-18275F262551}"/>
              </a:ext>
            </a:extLst>
          </p:cNvPr>
          <p:cNvCxnSpPr>
            <a:cxnSpLocks/>
          </p:cNvCxnSpPr>
          <p:nvPr/>
        </p:nvCxnSpPr>
        <p:spPr>
          <a:xfrm>
            <a:off x="4879910" y="4282751"/>
            <a:ext cx="39188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0F8E57D9-C448-4B97-A18B-5B4F730A6B2D}"/>
              </a:ext>
            </a:extLst>
          </p:cNvPr>
          <p:cNvCxnSpPr/>
          <p:nvPr/>
        </p:nvCxnSpPr>
        <p:spPr>
          <a:xfrm>
            <a:off x="7548465" y="4282751"/>
            <a:ext cx="40121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FFB596C7-A82D-4309-902B-63A8FD5A7785}"/>
              </a:ext>
            </a:extLst>
          </p:cNvPr>
          <p:cNvCxnSpPr/>
          <p:nvPr/>
        </p:nvCxnSpPr>
        <p:spPr>
          <a:xfrm>
            <a:off x="10151706" y="4282751"/>
            <a:ext cx="34523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1F68EAE4-01BF-4B2C-B8CB-D609A6C6E675}"/>
              </a:ext>
            </a:extLst>
          </p:cNvPr>
          <p:cNvCxnSpPr>
            <a:cxnSpLocks/>
          </p:cNvCxnSpPr>
          <p:nvPr/>
        </p:nvCxnSpPr>
        <p:spPr>
          <a:xfrm>
            <a:off x="10151706" y="5691673"/>
            <a:ext cx="34523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54F0B299-97B8-4930-8A41-EB9D52BA5249}"/>
              </a:ext>
            </a:extLst>
          </p:cNvPr>
          <p:cNvCxnSpPr/>
          <p:nvPr/>
        </p:nvCxnSpPr>
        <p:spPr>
          <a:xfrm>
            <a:off x="10151706" y="6615404"/>
            <a:ext cx="34523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82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50626"/>
          </a:xfrm>
        </p:spPr>
        <p:txBody>
          <a:bodyPr>
            <a:normAutofit/>
          </a:bodyPr>
          <a:lstStyle/>
          <a:p>
            <a:r>
              <a:rPr lang="fr-BE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endParaRPr lang="fr-BE" sz="4000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DB80D881-5D9A-47AA-9B11-A5D8E6E1DF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398609"/>
              </p:ext>
            </p:extLst>
          </p:nvPr>
        </p:nvGraphicFramePr>
        <p:xfrm>
          <a:off x="1085204" y="1498469"/>
          <a:ext cx="10379965" cy="4889011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547799">
                  <a:extLst>
                    <a:ext uri="{9D8B030D-6E8A-4147-A177-3AD203B41FA5}">
                      <a16:colId xmlns:a16="http://schemas.microsoft.com/office/drawing/2014/main" val="1584029147"/>
                    </a:ext>
                  </a:extLst>
                </a:gridCol>
                <a:gridCol w="1101474">
                  <a:extLst>
                    <a:ext uri="{9D8B030D-6E8A-4147-A177-3AD203B41FA5}">
                      <a16:colId xmlns:a16="http://schemas.microsoft.com/office/drawing/2014/main" val="1080243294"/>
                    </a:ext>
                  </a:extLst>
                </a:gridCol>
                <a:gridCol w="1101474">
                  <a:extLst>
                    <a:ext uri="{9D8B030D-6E8A-4147-A177-3AD203B41FA5}">
                      <a16:colId xmlns:a16="http://schemas.microsoft.com/office/drawing/2014/main" val="3755781267"/>
                    </a:ext>
                  </a:extLst>
                </a:gridCol>
                <a:gridCol w="789839">
                  <a:extLst>
                    <a:ext uri="{9D8B030D-6E8A-4147-A177-3AD203B41FA5}">
                      <a16:colId xmlns:a16="http://schemas.microsoft.com/office/drawing/2014/main" val="3227220599"/>
                    </a:ext>
                  </a:extLst>
                </a:gridCol>
                <a:gridCol w="1101474">
                  <a:extLst>
                    <a:ext uri="{9D8B030D-6E8A-4147-A177-3AD203B41FA5}">
                      <a16:colId xmlns:a16="http://schemas.microsoft.com/office/drawing/2014/main" val="1950309889"/>
                    </a:ext>
                  </a:extLst>
                </a:gridCol>
                <a:gridCol w="1101474">
                  <a:extLst>
                    <a:ext uri="{9D8B030D-6E8A-4147-A177-3AD203B41FA5}">
                      <a16:colId xmlns:a16="http://schemas.microsoft.com/office/drawing/2014/main" val="1787825815"/>
                    </a:ext>
                  </a:extLst>
                </a:gridCol>
                <a:gridCol w="763538">
                  <a:extLst>
                    <a:ext uri="{9D8B030D-6E8A-4147-A177-3AD203B41FA5}">
                      <a16:colId xmlns:a16="http://schemas.microsoft.com/office/drawing/2014/main" val="3599544165"/>
                    </a:ext>
                  </a:extLst>
                </a:gridCol>
                <a:gridCol w="1101474">
                  <a:extLst>
                    <a:ext uri="{9D8B030D-6E8A-4147-A177-3AD203B41FA5}">
                      <a16:colId xmlns:a16="http://schemas.microsoft.com/office/drawing/2014/main" val="3861818350"/>
                    </a:ext>
                  </a:extLst>
                </a:gridCol>
                <a:gridCol w="1101474">
                  <a:extLst>
                    <a:ext uri="{9D8B030D-6E8A-4147-A177-3AD203B41FA5}">
                      <a16:colId xmlns:a16="http://schemas.microsoft.com/office/drawing/2014/main" val="1323624238"/>
                    </a:ext>
                  </a:extLst>
                </a:gridCol>
                <a:gridCol w="669945">
                  <a:extLst>
                    <a:ext uri="{9D8B030D-6E8A-4147-A177-3AD203B41FA5}">
                      <a16:colId xmlns:a16="http://schemas.microsoft.com/office/drawing/2014/main" val="2119191033"/>
                    </a:ext>
                  </a:extLst>
                </a:gridCol>
              </a:tblGrid>
              <a:tr h="282213">
                <a:tc row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Characteristics</a:t>
                      </a:r>
                      <a:endParaRPr lang="fr-B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40-49 </a:t>
                      </a:r>
                      <a:r>
                        <a:rPr lang="fr-BE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years</a:t>
                      </a: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BE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old</a:t>
                      </a:r>
                      <a:endParaRPr lang="fr-B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50-69 </a:t>
                      </a:r>
                      <a:r>
                        <a:rPr lang="fr-BE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years</a:t>
                      </a: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BE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old</a:t>
                      </a:r>
                      <a:endParaRPr lang="fr-B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70-75 </a:t>
                      </a:r>
                      <a:r>
                        <a:rPr lang="fr-BE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years</a:t>
                      </a: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BE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old</a:t>
                      </a:r>
                      <a:endParaRPr lang="fr-B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985348"/>
                  </a:ext>
                </a:extLst>
              </a:tr>
              <a:tr h="926905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Screened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(n=37)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Clinically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diagnosed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(n=38)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i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endParaRPr lang="fr-BE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Screened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(n=104)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Clinically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diagnosed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(n=98)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i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endParaRPr lang="fr-BE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Screened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(n=15)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Clinically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diagnosed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(n=27)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i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endParaRPr lang="fr-BE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/>
                </a:tc>
                <a:extLst>
                  <a:ext uri="{0D108BD9-81ED-4DB2-BD59-A6C34878D82A}">
                    <a16:rowId xmlns:a16="http://schemas.microsoft.com/office/drawing/2014/main" val="859450897"/>
                  </a:ext>
                </a:extLst>
              </a:tr>
              <a:tr h="2858939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</a:t>
                      </a: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BE" sz="12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tumors</a:t>
                      </a: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’ </a:t>
                      </a:r>
                      <a:r>
                        <a:rPr lang="fr-BE" sz="12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characteristics</a:t>
                      </a: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Mean</a:t>
                      </a: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size (mm) 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[SD]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fr-BE" sz="12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ductal</a:t>
                      </a: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BE" sz="12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tumors</a:t>
                      </a:r>
                      <a:endParaRPr lang="fr-BE" sz="12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 </a:t>
                      </a:r>
                      <a:r>
                        <a:rPr lang="fr-BE" sz="12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lobular</a:t>
                      </a: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BE" sz="12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tumors</a:t>
                      </a:r>
                      <a:endParaRPr lang="fr-BE" sz="12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ER positive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PR positive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fr-BE" sz="12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</a:t>
                      </a: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Ki 67 &gt;15%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HER2 </a:t>
                      </a:r>
                      <a:r>
                        <a:rPr lang="fr-BE" sz="12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</a:t>
                      </a: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BE" sz="12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amplific</a:t>
                      </a: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(%)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Grade (%) :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Metastasis</a:t>
                      </a:r>
                      <a:r>
                        <a:rPr lang="fr-BE" sz="12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(%)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18.34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[15.29]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3.3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32.4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21.6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18.05 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[14.22]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81.6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72.5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65.2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30.4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14.5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2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0.703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0,205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0,327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0.158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0.209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0.012 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0.363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0.009</a:t>
                      </a:r>
                      <a:endParaRPr lang="fr-BE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16.27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[16.13]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77.9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13.6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26.9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45.2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14.4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3.0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22.76 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[18.21]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72.6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26.8 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12.3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0,298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0,268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0.146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0.073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0.022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0.038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0.003</a:t>
                      </a:r>
                      <a:endParaRPr lang="fr-BE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9,87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[5,64]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85.2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74.1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7.4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25,42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[17,75]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77.8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63.8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29.8 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25.9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17.0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0,002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0,746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0,746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0.073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0.365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0.020 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0.078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0.302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0.023</a:t>
                      </a:r>
                      <a:endParaRPr lang="fr-BE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/>
                </a:tc>
                <a:extLst>
                  <a:ext uri="{0D108BD9-81ED-4DB2-BD59-A6C34878D82A}">
                    <a16:rowId xmlns:a16="http://schemas.microsoft.com/office/drawing/2014/main" val="880196708"/>
                  </a:ext>
                </a:extLst>
              </a:tr>
            </a:tbl>
          </a:graphicData>
        </a:graphic>
      </p:graphicFrame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DFE8930D-0451-43C4-8466-8A0CD5222411}"/>
              </a:ext>
            </a:extLst>
          </p:cNvPr>
          <p:cNvCxnSpPr/>
          <p:nvPr/>
        </p:nvCxnSpPr>
        <p:spPr>
          <a:xfrm>
            <a:off x="4991878" y="3760237"/>
            <a:ext cx="41054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BD79A11B-1C35-4F99-AF2C-8DC3F1AAD42B}"/>
              </a:ext>
            </a:extLst>
          </p:cNvPr>
          <p:cNvCxnSpPr/>
          <p:nvPr/>
        </p:nvCxnSpPr>
        <p:spPr>
          <a:xfrm>
            <a:off x="1085204" y="4786604"/>
            <a:ext cx="123811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590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endParaRPr lang="fr-BE" sz="4000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9188D25E-2AC0-48AA-841B-A2CC077B79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4716270"/>
              </p:ext>
            </p:extLst>
          </p:nvPr>
        </p:nvGraphicFramePr>
        <p:xfrm>
          <a:off x="1024128" y="1660031"/>
          <a:ext cx="10421815" cy="455809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196669">
                  <a:extLst>
                    <a:ext uri="{9D8B030D-6E8A-4147-A177-3AD203B41FA5}">
                      <a16:colId xmlns:a16="http://schemas.microsoft.com/office/drawing/2014/main" val="574127082"/>
                    </a:ext>
                  </a:extLst>
                </a:gridCol>
                <a:gridCol w="1021345">
                  <a:extLst>
                    <a:ext uri="{9D8B030D-6E8A-4147-A177-3AD203B41FA5}">
                      <a16:colId xmlns:a16="http://schemas.microsoft.com/office/drawing/2014/main" val="900881474"/>
                    </a:ext>
                  </a:extLst>
                </a:gridCol>
                <a:gridCol w="1021345">
                  <a:extLst>
                    <a:ext uri="{9D8B030D-6E8A-4147-A177-3AD203B41FA5}">
                      <a16:colId xmlns:a16="http://schemas.microsoft.com/office/drawing/2014/main" val="1575183447"/>
                    </a:ext>
                  </a:extLst>
                </a:gridCol>
                <a:gridCol w="732382">
                  <a:extLst>
                    <a:ext uri="{9D8B030D-6E8A-4147-A177-3AD203B41FA5}">
                      <a16:colId xmlns:a16="http://schemas.microsoft.com/office/drawing/2014/main" val="76635722"/>
                    </a:ext>
                  </a:extLst>
                </a:gridCol>
                <a:gridCol w="1021345">
                  <a:extLst>
                    <a:ext uri="{9D8B030D-6E8A-4147-A177-3AD203B41FA5}">
                      <a16:colId xmlns:a16="http://schemas.microsoft.com/office/drawing/2014/main" val="3154084245"/>
                    </a:ext>
                  </a:extLst>
                </a:gridCol>
                <a:gridCol w="1021345">
                  <a:extLst>
                    <a:ext uri="{9D8B030D-6E8A-4147-A177-3AD203B41FA5}">
                      <a16:colId xmlns:a16="http://schemas.microsoft.com/office/drawing/2014/main" val="3302018994"/>
                    </a:ext>
                  </a:extLst>
                </a:gridCol>
                <a:gridCol w="707994">
                  <a:extLst>
                    <a:ext uri="{9D8B030D-6E8A-4147-A177-3AD203B41FA5}">
                      <a16:colId xmlns:a16="http://schemas.microsoft.com/office/drawing/2014/main" val="2803969946"/>
                    </a:ext>
                  </a:extLst>
                </a:gridCol>
                <a:gridCol w="1021345">
                  <a:extLst>
                    <a:ext uri="{9D8B030D-6E8A-4147-A177-3AD203B41FA5}">
                      <a16:colId xmlns:a16="http://schemas.microsoft.com/office/drawing/2014/main" val="2337903227"/>
                    </a:ext>
                  </a:extLst>
                </a:gridCol>
                <a:gridCol w="1021345">
                  <a:extLst>
                    <a:ext uri="{9D8B030D-6E8A-4147-A177-3AD203B41FA5}">
                      <a16:colId xmlns:a16="http://schemas.microsoft.com/office/drawing/2014/main" val="3524113234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395768897"/>
                    </a:ext>
                  </a:extLst>
                </a:gridCol>
              </a:tblGrid>
              <a:tr h="124700">
                <a:tc row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Characteristics</a:t>
                      </a:r>
                      <a:endParaRPr lang="fr-B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40-49 </a:t>
                      </a:r>
                      <a:r>
                        <a:rPr lang="fr-BE" sz="16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years</a:t>
                      </a:r>
                      <a:r>
                        <a:rPr lang="fr-BE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BE" sz="16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old</a:t>
                      </a:r>
                      <a:endParaRPr lang="fr-BE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50-69 </a:t>
                      </a:r>
                      <a:r>
                        <a:rPr lang="fr-BE" sz="16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years</a:t>
                      </a:r>
                      <a:r>
                        <a:rPr lang="fr-BE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BE" sz="16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old</a:t>
                      </a:r>
                      <a:endParaRPr lang="fr-BE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70-75 </a:t>
                      </a:r>
                      <a:r>
                        <a:rPr lang="fr-BE" sz="16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years</a:t>
                      </a:r>
                      <a:r>
                        <a:rPr lang="fr-BE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BE" sz="16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old</a:t>
                      </a:r>
                      <a:endParaRPr lang="fr-BE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042788"/>
                  </a:ext>
                </a:extLst>
              </a:tr>
              <a:tr h="858704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Screened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(n=37)</a:t>
                      </a:r>
                      <a:endParaRPr lang="fr-B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Clinically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diagnosed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(n=38)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endParaRPr lang="fr-BE" sz="12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Screened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(n=104)</a:t>
                      </a:r>
                      <a:endParaRPr lang="fr-B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Clinically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diagnosed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(n=98)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endParaRPr lang="fr-BE" sz="12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Screened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(n=15)</a:t>
                      </a:r>
                      <a:endParaRPr lang="fr-B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err="1"/>
                        <a:t>Clinically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diagnosed</a:t>
                      </a:r>
                      <a:r>
                        <a:rPr lang="fr-BE" sz="1200" dirty="0"/>
                        <a:t> </a:t>
                      </a:r>
                      <a:r>
                        <a:rPr lang="fr-BE" sz="1200" dirty="0" err="1"/>
                        <a:t>tumors</a:t>
                      </a:r>
                      <a:r>
                        <a:rPr lang="fr-BE" sz="1200" dirty="0"/>
                        <a:t>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(n=27)</a:t>
                      </a:r>
                      <a:endParaRPr lang="fr-B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2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endParaRPr lang="fr-BE" sz="12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 anchor="ctr"/>
                </a:tc>
                <a:extLst>
                  <a:ext uri="{0D108BD9-81ED-4DB2-BD59-A6C34878D82A}">
                    <a16:rowId xmlns:a16="http://schemas.microsoft.com/office/drawing/2014/main" val="590417167"/>
                  </a:ext>
                </a:extLst>
              </a:tr>
              <a:tr h="1831868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Treatments</a:t>
                      </a: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’ </a:t>
                      </a:r>
                      <a:r>
                        <a:rPr lang="fr-BE" sz="14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characteristics</a:t>
                      </a: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fr-BE" sz="14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Lumpectomies</a:t>
                      </a: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(%)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Mastectomies (%)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Removal SNL </a:t>
                      </a:r>
                      <a:r>
                        <a:rPr lang="fr-BE" sz="14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node</a:t>
                      </a: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(%)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fr-BE" sz="14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Axillary</a:t>
                      </a: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LND (%)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fr-BE" sz="14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Chemotherapy</a:t>
                      </a: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(%)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fr-BE" sz="14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Hormonotherapy</a:t>
                      </a: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(%)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13.3 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31.6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76.7</a:t>
                      </a:r>
                    </a:p>
                  </a:txBody>
                  <a:tcPr marL="25502" marR="25502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72.5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23.2 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47.8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65.2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53.6</a:t>
                      </a:r>
                    </a:p>
                  </a:txBody>
                  <a:tcPr marL="25502" marR="25502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0.085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0.151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0.016</a:t>
                      </a:r>
                    </a:p>
                  </a:txBody>
                  <a:tcPr marL="25502" marR="25502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17.8 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75.1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16.0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63.1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32.4 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48.3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38.8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65.9</a:t>
                      </a:r>
                    </a:p>
                  </a:txBody>
                  <a:tcPr marL="25502" marR="25502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0.005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92.6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7.4 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81.5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77.8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57.4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25.5 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17.4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27.7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57.4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502" marR="25502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0.001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0.055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0.012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0.469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0.378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0.078</a:t>
                      </a:r>
                    </a:p>
                  </a:txBody>
                  <a:tcPr marL="25502" marR="25502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878406"/>
                  </a:ext>
                </a:extLst>
              </a:tr>
            </a:tbl>
          </a:graphicData>
        </a:graphic>
      </p:graphicFrame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11C3841-608E-416F-8965-EF21C29E4E68}"/>
              </a:ext>
            </a:extLst>
          </p:cNvPr>
          <p:cNvCxnSpPr>
            <a:cxnSpLocks/>
          </p:cNvCxnSpPr>
          <p:nvPr/>
        </p:nvCxnSpPr>
        <p:spPr>
          <a:xfrm>
            <a:off x="5393094" y="4801161"/>
            <a:ext cx="49107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FFFD9182-B9E3-4FED-8C23-16DCC8FCAFDB}"/>
              </a:ext>
            </a:extLst>
          </p:cNvPr>
          <p:cNvCxnSpPr>
            <a:cxnSpLocks/>
          </p:cNvCxnSpPr>
          <p:nvPr/>
        </p:nvCxnSpPr>
        <p:spPr>
          <a:xfrm>
            <a:off x="5393094" y="5038531"/>
            <a:ext cx="49107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451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endParaRPr lang="fr-BE" sz="4000" dirty="0"/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0B7CB4EA-A3BF-4684-A0F8-F6F67DDA8E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011936"/>
              </p:ext>
            </p:extLst>
          </p:nvPr>
        </p:nvGraphicFramePr>
        <p:xfrm>
          <a:off x="2699239" y="2708031"/>
          <a:ext cx="6611816" cy="3403582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506305">
                  <a:extLst>
                    <a:ext uri="{9D8B030D-6E8A-4147-A177-3AD203B41FA5}">
                      <a16:colId xmlns:a16="http://schemas.microsoft.com/office/drawing/2014/main" val="2303106814"/>
                    </a:ext>
                  </a:extLst>
                </a:gridCol>
                <a:gridCol w="1506305">
                  <a:extLst>
                    <a:ext uri="{9D8B030D-6E8A-4147-A177-3AD203B41FA5}">
                      <a16:colId xmlns:a16="http://schemas.microsoft.com/office/drawing/2014/main" val="230060713"/>
                    </a:ext>
                  </a:extLst>
                </a:gridCol>
                <a:gridCol w="1799603">
                  <a:extLst>
                    <a:ext uri="{9D8B030D-6E8A-4147-A177-3AD203B41FA5}">
                      <a16:colId xmlns:a16="http://schemas.microsoft.com/office/drawing/2014/main" val="3931709903"/>
                    </a:ext>
                  </a:extLst>
                </a:gridCol>
                <a:gridCol w="1799603">
                  <a:extLst>
                    <a:ext uri="{9D8B030D-6E8A-4147-A177-3AD203B41FA5}">
                      <a16:colId xmlns:a16="http://schemas.microsoft.com/office/drawing/2014/main" val="3254657900"/>
                    </a:ext>
                  </a:extLst>
                </a:gridCol>
              </a:tblGrid>
              <a:tr h="873420">
                <a:tc rowSpan="6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According to the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mode of BC detection (screened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 clinically diagnosed)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groups</a:t>
                      </a:r>
                      <a:endParaRPr lang="fr-B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err="1">
                          <a:solidFill>
                            <a:srgbClr val="FF0066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Lumpectomy</a:t>
                      </a:r>
                      <a:r>
                        <a:rPr lang="fr-BE" sz="1600" dirty="0">
                          <a:solidFill>
                            <a:srgbClr val="FF0066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vs </a:t>
                      </a:r>
                      <a:r>
                        <a:rPr lang="fr-BE" sz="1600" dirty="0" err="1">
                          <a:solidFill>
                            <a:srgbClr val="FF0066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mastectomy</a:t>
                      </a:r>
                      <a:endParaRPr lang="fr-BE" sz="1800" dirty="0">
                        <a:solidFill>
                          <a:srgbClr val="FF0066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845662"/>
                  </a:ext>
                </a:extLst>
              </a:tr>
              <a:tr h="550704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i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endParaRPr lang="fr-BE" sz="1600" b="1" i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 (IC 95%)</a:t>
                      </a:r>
                      <a:endParaRPr lang="fr-BE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82868825"/>
                  </a:ext>
                </a:extLst>
              </a:tr>
              <a:tr h="497721">
                <a:tc vMerge="1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All</a:t>
                      </a:r>
                      <a:endParaRPr lang="fr-BE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  <a:endParaRPr lang="fr-BE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2.61</a:t>
                      </a: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(1.72-3.95)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362267"/>
                  </a:ext>
                </a:extLst>
              </a:tr>
              <a:tr h="460258">
                <a:tc vMerge="1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40-49 y-o</a:t>
                      </a:r>
                      <a:endParaRPr lang="fr-BE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0.454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204423"/>
                  </a:ext>
                </a:extLst>
              </a:tr>
              <a:tr h="436710">
                <a:tc vMerge="1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50-69 y-o</a:t>
                      </a:r>
                      <a:endParaRPr lang="fr-BE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0.002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2.63 </a:t>
                      </a: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(1.53-4.54)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528094"/>
                  </a:ext>
                </a:extLst>
              </a:tr>
              <a:tr h="443132">
                <a:tc vMerge="1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70-75 y-o</a:t>
                      </a:r>
                      <a:endParaRPr lang="fr-BE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0.132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230902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B4E6BAF4-6E79-4521-8952-813C5CD6109A}"/>
              </a:ext>
            </a:extLst>
          </p:cNvPr>
          <p:cNvSpPr/>
          <p:nvPr/>
        </p:nvSpPr>
        <p:spPr>
          <a:xfrm>
            <a:off x="1024128" y="1900166"/>
            <a:ext cx="2453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b="1" dirty="0">
                <a:solidFill>
                  <a:srgbClr val="00B0F0"/>
                </a:solidFill>
              </a:rPr>
              <a:t>3) </a:t>
            </a:r>
            <a:r>
              <a:rPr lang="fr-BE" b="1" dirty="0" err="1">
                <a:solidFill>
                  <a:srgbClr val="00B0F0"/>
                </a:solidFill>
              </a:rPr>
              <a:t>Multivariate</a:t>
            </a:r>
            <a:r>
              <a:rPr lang="fr-BE" b="1" dirty="0">
                <a:solidFill>
                  <a:srgbClr val="00B0F0"/>
                </a:solidFill>
              </a:rPr>
              <a:t> </a:t>
            </a:r>
            <a:r>
              <a:rPr lang="fr-BE" b="1" dirty="0" err="1">
                <a:solidFill>
                  <a:srgbClr val="00B0F0"/>
                </a:solidFill>
              </a:rPr>
              <a:t>analysis</a:t>
            </a:r>
            <a:endParaRPr lang="fr-BE" b="1" dirty="0">
              <a:solidFill>
                <a:srgbClr val="00B0F0"/>
              </a:solidFill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F4F5DA0-8ACF-406B-BCF5-BCB948302088}"/>
              </a:ext>
            </a:extLst>
          </p:cNvPr>
          <p:cNvCxnSpPr/>
          <p:nvPr/>
        </p:nvCxnSpPr>
        <p:spPr>
          <a:xfrm>
            <a:off x="7828384" y="4646645"/>
            <a:ext cx="44786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07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endParaRPr lang="fr-BE" sz="4000" dirty="0"/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9E97D428-37D8-4A78-8838-92553630A4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126877"/>
              </p:ext>
            </p:extLst>
          </p:nvPr>
        </p:nvGraphicFramePr>
        <p:xfrm>
          <a:off x="2584938" y="2666027"/>
          <a:ext cx="6814040" cy="3457287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565032">
                  <a:extLst>
                    <a:ext uri="{9D8B030D-6E8A-4147-A177-3AD203B41FA5}">
                      <a16:colId xmlns:a16="http://schemas.microsoft.com/office/drawing/2014/main" val="2927888728"/>
                    </a:ext>
                  </a:extLst>
                </a:gridCol>
                <a:gridCol w="1499206">
                  <a:extLst>
                    <a:ext uri="{9D8B030D-6E8A-4147-A177-3AD203B41FA5}">
                      <a16:colId xmlns:a16="http://schemas.microsoft.com/office/drawing/2014/main" val="2166263714"/>
                    </a:ext>
                  </a:extLst>
                </a:gridCol>
                <a:gridCol w="1668281">
                  <a:extLst>
                    <a:ext uri="{9D8B030D-6E8A-4147-A177-3AD203B41FA5}">
                      <a16:colId xmlns:a16="http://schemas.microsoft.com/office/drawing/2014/main" val="3328466182"/>
                    </a:ext>
                  </a:extLst>
                </a:gridCol>
                <a:gridCol w="2081521">
                  <a:extLst>
                    <a:ext uri="{9D8B030D-6E8A-4147-A177-3AD203B41FA5}">
                      <a16:colId xmlns:a16="http://schemas.microsoft.com/office/drawing/2014/main" val="1166297380"/>
                    </a:ext>
                  </a:extLst>
                </a:gridCol>
              </a:tblGrid>
              <a:tr h="1139746">
                <a:tc rowSpan="6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According to the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mode of BC detection (screened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 clinically diagnosed)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Age groups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66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SNL node removal vs 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66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Axillary LND</a:t>
                      </a:r>
                      <a:endParaRPr lang="fr-BE" sz="1600" dirty="0">
                        <a:solidFill>
                          <a:srgbClr val="FF0066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434469"/>
                  </a:ext>
                </a:extLst>
              </a:tr>
              <a:tr h="522675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i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endParaRPr lang="fr-BE" sz="14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 (IC 95%)</a:t>
                      </a:r>
                      <a:endParaRPr lang="fr-BE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266435"/>
                  </a:ext>
                </a:extLst>
              </a:tr>
              <a:tr h="486088">
                <a:tc vMerge="1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All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4.46</a:t>
                      </a: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(2.88-6.91)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321392"/>
                  </a:ext>
                </a:extLst>
              </a:tr>
              <a:tr h="449500">
                <a:tc vMerge="1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40-49 y-o</a:t>
                      </a:r>
                      <a:endParaRPr lang="fr-BE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0.004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4.18</a:t>
                      </a: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(1.56-11.17)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875031"/>
                  </a:ext>
                </a:extLst>
              </a:tr>
              <a:tr h="426503">
                <a:tc vMerge="1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50-69 y-o</a:t>
                      </a:r>
                      <a:endParaRPr lang="fr-BE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4.64</a:t>
                      </a: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(2.62-8.21)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314157"/>
                  </a:ext>
                </a:extLst>
              </a:tr>
              <a:tr h="432775">
                <a:tc vMerge="1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70-75 y-o</a:t>
                      </a:r>
                      <a:endParaRPr lang="fr-BE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0.085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172139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C150838-946C-4E4E-91FF-72917B20B141}"/>
              </a:ext>
            </a:extLst>
          </p:cNvPr>
          <p:cNvSpPr/>
          <p:nvPr/>
        </p:nvSpPr>
        <p:spPr>
          <a:xfrm>
            <a:off x="1024128" y="1900166"/>
            <a:ext cx="2453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b="1" dirty="0">
                <a:solidFill>
                  <a:srgbClr val="00B0F0"/>
                </a:solidFill>
              </a:rPr>
              <a:t>3) </a:t>
            </a:r>
            <a:r>
              <a:rPr lang="fr-BE" b="1" dirty="0" err="1">
                <a:solidFill>
                  <a:srgbClr val="00B0F0"/>
                </a:solidFill>
              </a:rPr>
              <a:t>Multivariate</a:t>
            </a:r>
            <a:r>
              <a:rPr lang="fr-BE" b="1" dirty="0">
                <a:solidFill>
                  <a:srgbClr val="00B0F0"/>
                </a:solidFill>
              </a:rPr>
              <a:t> </a:t>
            </a:r>
            <a:r>
              <a:rPr lang="fr-BE" b="1" dirty="0" err="1">
                <a:solidFill>
                  <a:srgbClr val="00B0F0"/>
                </a:solidFill>
              </a:rPr>
              <a:t>analysis</a:t>
            </a:r>
            <a:endParaRPr lang="fr-BE" b="1" dirty="0">
              <a:solidFill>
                <a:srgbClr val="00B0F0"/>
              </a:solidFill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D0D4773-F209-48D7-94E5-0E23F95D75EF}"/>
              </a:ext>
            </a:extLst>
          </p:cNvPr>
          <p:cNvCxnSpPr/>
          <p:nvPr/>
        </p:nvCxnSpPr>
        <p:spPr>
          <a:xfrm>
            <a:off x="7753739" y="4702629"/>
            <a:ext cx="3452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6832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endParaRPr lang="fr-BE" sz="4000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CF7E06C1-39D2-49F6-8170-2DCDEA0D47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131934"/>
              </p:ext>
            </p:extLst>
          </p:nvPr>
        </p:nvGraphicFramePr>
        <p:xfrm>
          <a:off x="2646485" y="2608602"/>
          <a:ext cx="6764215" cy="3502051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528939">
                  <a:extLst>
                    <a:ext uri="{9D8B030D-6E8A-4147-A177-3AD203B41FA5}">
                      <a16:colId xmlns:a16="http://schemas.microsoft.com/office/drawing/2014/main" val="1232382796"/>
                    </a:ext>
                  </a:extLst>
                </a:gridCol>
                <a:gridCol w="1439308">
                  <a:extLst>
                    <a:ext uri="{9D8B030D-6E8A-4147-A177-3AD203B41FA5}">
                      <a16:colId xmlns:a16="http://schemas.microsoft.com/office/drawing/2014/main" val="1730317655"/>
                    </a:ext>
                  </a:extLst>
                </a:gridCol>
                <a:gridCol w="1897984">
                  <a:extLst>
                    <a:ext uri="{9D8B030D-6E8A-4147-A177-3AD203B41FA5}">
                      <a16:colId xmlns:a16="http://schemas.microsoft.com/office/drawing/2014/main" val="3660782414"/>
                    </a:ext>
                  </a:extLst>
                </a:gridCol>
                <a:gridCol w="1897984">
                  <a:extLst>
                    <a:ext uri="{9D8B030D-6E8A-4147-A177-3AD203B41FA5}">
                      <a16:colId xmlns:a16="http://schemas.microsoft.com/office/drawing/2014/main" val="3747604880"/>
                    </a:ext>
                  </a:extLst>
                </a:gridCol>
              </a:tblGrid>
              <a:tr h="942194">
                <a:tc rowSpan="6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According to the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mode of BC detection (screened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 clinically diagnosed)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600" dirty="0">
                        <a:solidFill>
                          <a:srgbClr val="FF0066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Age groups</a:t>
                      </a:r>
                      <a:endParaRPr lang="fr-B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err="1">
                          <a:solidFill>
                            <a:srgbClr val="FF0066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Chemotherapy</a:t>
                      </a:r>
                      <a:r>
                        <a:rPr lang="fr-BE" sz="1600" dirty="0">
                          <a:solidFill>
                            <a:srgbClr val="FF0066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vs no </a:t>
                      </a:r>
                      <a:r>
                        <a:rPr lang="fr-BE" sz="1600" dirty="0" err="1">
                          <a:solidFill>
                            <a:srgbClr val="FF0066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chemotherapy</a:t>
                      </a:r>
                      <a:endParaRPr lang="fr-BE" sz="1800" dirty="0">
                        <a:solidFill>
                          <a:srgbClr val="FF0066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154859"/>
                  </a:ext>
                </a:extLst>
              </a:tr>
              <a:tr h="577325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i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endParaRPr lang="fr-BE" sz="16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 (IC 95%)</a:t>
                      </a:r>
                      <a:endParaRPr lang="fr-BE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720561"/>
                  </a:ext>
                </a:extLst>
              </a:tr>
              <a:tr h="536911">
                <a:tc vMerge="1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All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4.79</a:t>
                      </a: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(3.19-7.18)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4186247"/>
                  </a:ext>
                </a:extLst>
              </a:tr>
              <a:tr h="496499">
                <a:tc vMerge="1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40-49 y-o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4.47</a:t>
                      </a: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(1.97-10.15)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508266"/>
                  </a:ext>
                </a:extLst>
              </a:tr>
              <a:tr h="471097">
                <a:tc vMerge="1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50-69 y-o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&lt;0.001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5.27  </a:t>
                      </a: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(3.07-9.04)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728249"/>
                  </a:ext>
                </a:extLst>
              </a:tr>
              <a:tr h="478025">
                <a:tc vMerge="1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70-75 y-o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0.148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7668059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6248B415-2F1F-44C2-B767-2CF736D2FB87}"/>
              </a:ext>
            </a:extLst>
          </p:cNvPr>
          <p:cNvSpPr/>
          <p:nvPr/>
        </p:nvSpPr>
        <p:spPr>
          <a:xfrm>
            <a:off x="1024128" y="1900166"/>
            <a:ext cx="2453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b="1" dirty="0">
                <a:solidFill>
                  <a:srgbClr val="00B0F0"/>
                </a:solidFill>
              </a:rPr>
              <a:t>3) </a:t>
            </a:r>
            <a:r>
              <a:rPr lang="fr-BE" b="1" dirty="0" err="1">
                <a:solidFill>
                  <a:srgbClr val="00B0F0"/>
                </a:solidFill>
              </a:rPr>
              <a:t>Multivariate</a:t>
            </a:r>
            <a:r>
              <a:rPr lang="fr-BE" b="1" dirty="0">
                <a:solidFill>
                  <a:srgbClr val="00B0F0"/>
                </a:solidFill>
              </a:rPr>
              <a:t> </a:t>
            </a:r>
            <a:r>
              <a:rPr lang="fr-BE" b="1" dirty="0" err="1">
                <a:solidFill>
                  <a:srgbClr val="00B0F0"/>
                </a:solidFill>
              </a:rPr>
              <a:t>analysis</a:t>
            </a:r>
            <a:endParaRPr lang="fr-BE" b="1" dirty="0">
              <a:solidFill>
                <a:srgbClr val="00B0F0"/>
              </a:solidFill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5BCE43F8-4155-4B17-8959-05E4B6C2CC78}"/>
              </a:ext>
            </a:extLst>
          </p:cNvPr>
          <p:cNvCxnSpPr/>
          <p:nvPr/>
        </p:nvCxnSpPr>
        <p:spPr>
          <a:xfrm>
            <a:off x="7828384" y="4506686"/>
            <a:ext cx="38255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3157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dirty="0">
                <a:latin typeface="Calibri" panose="020F0502020204030204" pitchFamily="34" charset="0"/>
                <a:cs typeface="Calibri" panose="020F0502020204030204" pitchFamily="34" charset="0"/>
              </a:rPr>
              <a:t>Discussion</a:t>
            </a:r>
            <a:endParaRPr lang="fr-BE" sz="4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2E3457-309E-4B64-9F57-B436D89D1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89255"/>
            <a:ext cx="9720073" cy="4519246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Several studies have shown that screened tumors: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 - smaller</a:t>
            </a:r>
          </a:p>
          <a:p>
            <a:r>
              <a:rPr lang="en-US" dirty="0">
                <a:latin typeface="Calibri" panose="020F0502020204030204" pitchFamily="34" charset="0"/>
              </a:rPr>
              <a:t>- Earlier stages</a:t>
            </a:r>
          </a:p>
          <a:p>
            <a:r>
              <a:rPr lang="en-US" dirty="0">
                <a:latin typeface="Calibri" panose="020F0502020204030204" pitchFamily="34" charset="0"/>
              </a:rPr>
              <a:t>- lower grade</a:t>
            </a:r>
          </a:p>
          <a:p>
            <a:endParaRPr lang="en-US" dirty="0">
              <a:latin typeface="Calibri" panose="020F0502020204030204" pitchFamily="34" charset="0"/>
            </a:endParaRPr>
          </a:p>
          <a:p>
            <a:r>
              <a:rPr lang="en-US" b="1" dirty="0">
                <a:solidFill>
                  <a:srgbClr val="DC247C"/>
                </a:solidFill>
                <a:latin typeface="Calibri" panose="020F0502020204030204" pitchFamily="34" charset="0"/>
              </a:rPr>
              <a:t>+ of our study</a:t>
            </a:r>
            <a:r>
              <a:rPr lang="en-US" dirty="0">
                <a:latin typeface="Calibri" panose="020F0502020204030204" pitchFamily="34" charset="0"/>
              </a:rPr>
              <a:t>: takes into account the history of breast cancer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1 in 3 + patients had a family and/or personal history of breast cancer</a:t>
            </a:r>
          </a:p>
          <a:p>
            <a:endParaRPr lang="fr-BE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E179F29-F00F-4638-8329-EAF370510172}"/>
              </a:ext>
            </a:extLst>
          </p:cNvPr>
          <p:cNvSpPr txBox="1"/>
          <p:nvPr/>
        </p:nvSpPr>
        <p:spPr>
          <a:xfrm>
            <a:off x="0" y="6490692"/>
            <a:ext cx="113740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500" dirty="0"/>
              <a:t>Barth RJ, Gibson GR, </a:t>
            </a:r>
            <a:r>
              <a:rPr lang="fr-BE" sz="500" dirty="0" err="1"/>
              <a:t>Carney</a:t>
            </a:r>
            <a:r>
              <a:rPr lang="fr-BE" sz="500" dirty="0"/>
              <a:t> PA, </a:t>
            </a:r>
            <a:r>
              <a:rPr lang="fr-BE" sz="500" dirty="0" err="1"/>
              <a:t>Mott</a:t>
            </a:r>
            <a:r>
              <a:rPr lang="fr-BE" sz="500" dirty="0"/>
              <a:t> LA, Becher RD, </a:t>
            </a:r>
            <a:r>
              <a:rPr lang="fr-BE" sz="500" dirty="0" err="1"/>
              <a:t>Poplack</a:t>
            </a:r>
            <a:r>
              <a:rPr lang="fr-BE" sz="500" dirty="0"/>
              <a:t> SP. </a:t>
            </a:r>
            <a:r>
              <a:rPr lang="fr-BE" sz="500" dirty="0" err="1"/>
              <a:t>Detection</a:t>
            </a:r>
            <a:r>
              <a:rPr lang="fr-BE" sz="500" dirty="0"/>
              <a:t> of </a:t>
            </a:r>
            <a:r>
              <a:rPr lang="fr-BE" sz="500" dirty="0" err="1"/>
              <a:t>breast</a:t>
            </a:r>
            <a:r>
              <a:rPr lang="fr-BE" sz="500" dirty="0"/>
              <a:t> cancer on screening </a:t>
            </a:r>
            <a:r>
              <a:rPr lang="fr-BE" sz="500" dirty="0" err="1"/>
              <a:t>mammography</a:t>
            </a:r>
            <a:r>
              <a:rPr lang="fr-BE" sz="500" dirty="0"/>
              <a:t> </a:t>
            </a:r>
            <a:r>
              <a:rPr lang="fr-BE" sz="500" dirty="0" err="1"/>
              <a:t>allows</a:t>
            </a:r>
            <a:r>
              <a:rPr lang="fr-BE" sz="500" dirty="0"/>
              <a:t> patients to </a:t>
            </a:r>
            <a:r>
              <a:rPr lang="fr-BE" sz="500" dirty="0" err="1"/>
              <a:t>be</a:t>
            </a:r>
            <a:r>
              <a:rPr lang="fr-BE" sz="500" dirty="0"/>
              <a:t> </a:t>
            </a:r>
            <a:r>
              <a:rPr lang="fr-BE" sz="500" dirty="0" err="1"/>
              <a:t>treated</a:t>
            </a:r>
            <a:r>
              <a:rPr lang="fr-BE" sz="500" dirty="0"/>
              <a:t> </a:t>
            </a:r>
            <a:r>
              <a:rPr lang="fr-BE" sz="500" dirty="0" err="1"/>
              <a:t>with</a:t>
            </a:r>
            <a:r>
              <a:rPr lang="fr-BE" sz="500" dirty="0"/>
              <a:t> </a:t>
            </a:r>
            <a:r>
              <a:rPr lang="fr-BE" sz="500" dirty="0" err="1"/>
              <a:t>less-toxic</a:t>
            </a:r>
            <a:r>
              <a:rPr lang="fr-BE" sz="500" dirty="0"/>
              <a:t> </a:t>
            </a:r>
            <a:r>
              <a:rPr lang="fr-BE" sz="500" dirty="0" err="1"/>
              <a:t>therapy</a:t>
            </a:r>
            <a:r>
              <a:rPr lang="fr-BE" sz="500" dirty="0"/>
              <a:t>. AJR Am J </a:t>
            </a:r>
            <a:r>
              <a:rPr lang="fr-BE" sz="500" dirty="0" err="1"/>
              <a:t>Roentgenol</a:t>
            </a:r>
            <a:r>
              <a:rPr lang="fr-BE" sz="500" dirty="0"/>
              <a:t>. </a:t>
            </a:r>
            <a:r>
              <a:rPr lang="fr-BE" sz="500" dirty="0" err="1"/>
              <a:t>janv</a:t>
            </a:r>
            <a:r>
              <a:rPr lang="fr-BE" sz="500" dirty="0"/>
              <a:t> 2005;184(1):324‑9.</a:t>
            </a:r>
          </a:p>
          <a:p>
            <a:r>
              <a:rPr lang="fr-BE" sz="500" dirty="0"/>
              <a:t>Cowan WK, Kelly P, </a:t>
            </a:r>
            <a:r>
              <a:rPr lang="fr-BE" sz="500" dirty="0" err="1"/>
              <a:t>Sawan</a:t>
            </a:r>
            <a:r>
              <a:rPr lang="fr-BE" sz="500" dirty="0"/>
              <a:t> A, </a:t>
            </a:r>
            <a:r>
              <a:rPr lang="fr-BE" sz="500" dirty="0" err="1"/>
              <a:t>Cunliffe</a:t>
            </a:r>
            <a:r>
              <a:rPr lang="fr-BE" sz="500" dirty="0"/>
              <a:t> WJ, Henry L, Higgs MJ, et al. The </a:t>
            </a:r>
            <a:r>
              <a:rPr lang="fr-BE" sz="500" dirty="0" err="1"/>
              <a:t>pathological</a:t>
            </a:r>
            <a:r>
              <a:rPr lang="fr-BE" sz="500" dirty="0"/>
              <a:t> and </a:t>
            </a:r>
            <a:r>
              <a:rPr lang="fr-BE" sz="500" dirty="0" err="1"/>
              <a:t>biological</a:t>
            </a:r>
            <a:r>
              <a:rPr lang="fr-BE" sz="500" dirty="0"/>
              <a:t> nature of screen-</a:t>
            </a:r>
            <a:r>
              <a:rPr lang="fr-BE" sz="500" dirty="0" err="1"/>
              <a:t>detected</a:t>
            </a:r>
            <a:r>
              <a:rPr lang="fr-BE" sz="500" dirty="0"/>
              <a:t> </a:t>
            </a:r>
            <a:r>
              <a:rPr lang="fr-BE" sz="500" dirty="0" err="1"/>
              <a:t>breast</a:t>
            </a:r>
            <a:r>
              <a:rPr lang="fr-BE" sz="500" dirty="0"/>
              <a:t> </a:t>
            </a:r>
            <a:r>
              <a:rPr lang="fr-BE" sz="500" dirty="0" err="1"/>
              <a:t>carcinomas</a:t>
            </a:r>
            <a:r>
              <a:rPr lang="fr-BE" sz="500" dirty="0"/>
              <a:t>: a </a:t>
            </a:r>
            <a:r>
              <a:rPr lang="fr-BE" sz="500" dirty="0" err="1"/>
              <a:t>morphological</a:t>
            </a:r>
            <a:r>
              <a:rPr lang="fr-BE" sz="500" dirty="0"/>
              <a:t> and </a:t>
            </a:r>
            <a:r>
              <a:rPr lang="fr-BE" sz="500" dirty="0" err="1"/>
              <a:t>immunohistochemical</a:t>
            </a:r>
            <a:r>
              <a:rPr lang="fr-BE" sz="500" dirty="0"/>
              <a:t> </a:t>
            </a:r>
            <a:r>
              <a:rPr lang="fr-BE" sz="500" dirty="0" err="1"/>
              <a:t>study</a:t>
            </a:r>
            <a:r>
              <a:rPr lang="fr-BE" sz="500" dirty="0"/>
              <a:t>. J </a:t>
            </a:r>
            <a:r>
              <a:rPr lang="fr-BE" sz="500" dirty="0" err="1"/>
              <a:t>Pathol</a:t>
            </a:r>
            <a:r>
              <a:rPr lang="fr-BE" sz="500" dirty="0"/>
              <a:t>. mai 1997;182(1):29‑35. </a:t>
            </a:r>
          </a:p>
          <a:p>
            <a:r>
              <a:rPr lang="fr-BE" sz="500" dirty="0" err="1"/>
              <a:t>Spillane</a:t>
            </a:r>
            <a:r>
              <a:rPr lang="fr-BE" sz="500" dirty="0"/>
              <a:t> AJ, Kennedy CW, </a:t>
            </a:r>
            <a:r>
              <a:rPr lang="fr-BE" sz="500" dirty="0" err="1"/>
              <a:t>Gillett</a:t>
            </a:r>
            <a:r>
              <a:rPr lang="fr-BE" sz="500" dirty="0"/>
              <a:t> DJ, </a:t>
            </a:r>
            <a:r>
              <a:rPr lang="fr-BE" sz="500" dirty="0" err="1"/>
              <a:t>Carmalt</a:t>
            </a:r>
            <a:r>
              <a:rPr lang="fr-BE" sz="500" dirty="0"/>
              <a:t> HL, </a:t>
            </a:r>
            <a:r>
              <a:rPr lang="fr-BE" sz="500" dirty="0" err="1"/>
              <a:t>Janu</a:t>
            </a:r>
            <a:r>
              <a:rPr lang="fr-BE" sz="500" dirty="0"/>
              <a:t> NC, </a:t>
            </a:r>
            <a:r>
              <a:rPr lang="fr-BE" sz="500" dirty="0" err="1"/>
              <a:t>Rickard</a:t>
            </a:r>
            <a:r>
              <a:rPr lang="fr-BE" sz="500" dirty="0"/>
              <a:t> MT, et al. Screen-</a:t>
            </a:r>
            <a:r>
              <a:rPr lang="fr-BE" sz="500" dirty="0" err="1"/>
              <a:t>detected</a:t>
            </a:r>
            <a:r>
              <a:rPr lang="fr-BE" sz="500" dirty="0"/>
              <a:t> </a:t>
            </a:r>
            <a:r>
              <a:rPr lang="fr-BE" sz="500" dirty="0" err="1"/>
              <a:t>breast</a:t>
            </a:r>
            <a:r>
              <a:rPr lang="fr-BE" sz="500" dirty="0"/>
              <a:t> cancer </a:t>
            </a:r>
            <a:r>
              <a:rPr lang="fr-BE" sz="500" dirty="0" err="1"/>
              <a:t>compared</a:t>
            </a:r>
            <a:r>
              <a:rPr lang="fr-BE" sz="500" dirty="0"/>
              <a:t> to </a:t>
            </a:r>
            <a:r>
              <a:rPr lang="fr-BE" sz="500" dirty="0" err="1"/>
              <a:t>symptomatic</a:t>
            </a:r>
            <a:r>
              <a:rPr lang="fr-BE" sz="500" dirty="0"/>
              <a:t> </a:t>
            </a:r>
            <a:r>
              <a:rPr lang="fr-BE" sz="500" dirty="0" err="1"/>
              <a:t>presentation</a:t>
            </a:r>
            <a:r>
              <a:rPr lang="fr-BE" sz="500" dirty="0"/>
              <a:t>: an </a:t>
            </a:r>
            <a:r>
              <a:rPr lang="fr-BE" sz="500" dirty="0" err="1"/>
              <a:t>analysis</a:t>
            </a:r>
            <a:r>
              <a:rPr lang="fr-BE" sz="500" dirty="0"/>
              <a:t> of </a:t>
            </a:r>
            <a:r>
              <a:rPr lang="fr-BE" sz="500" dirty="0" err="1"/>
              <a:t>surgical</a:t>
            </a:r>
            <a:r>
              <a:rPr lang="fr-BE" sz="500" dirty="0"/>
              <a:t> </a:t>
            </a:r>
            <a:r>
              <a:rPr lang="fr-BE" sz="500" dirty="0" err="1"/>
              <a:t>treatment</a:t>
            </a:r>
            <a:r>
              <a:rPr lang="fr-BE" sz="500" dirty="0"/>
              <a:t> and end-points of effective </a:t>
            </a:r>
            <a:r>
              <a:rPr lang="fr-BE" sz="500" dirty="0" err="1"/>
              <a:t>mammographic</a:t>
            </a:r>
            <a:r>
              <a:rPr lang="fr-BE" sz="500" dirty="0"/>
              <a:t> screening. ANZ J </a:t>
            </a:r>
            <a:r>
              <a:rPr lang="fr-BE" sz="500" dirty="0" err="1"/>
              <a:t>Surg</a:t>
            </a:r>
            <a:r>
              <a:rPr lang="fr-BE" sz="500" dirty="0"/>
              <a:t>. </a:t>
            </a:r>
            <a:r>
              <a:rPr lang="fr-BE" sz="500" dirty="0" err="1"/>
              <a:t>juill</a:t>
            </a:r>
            <a:r>
              <a:rPr lang="fr-BE" sz="500" dirty="0"/>
              <a:t> 2001;71(7):398‑402.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E5205F5-9324-CFD7-C5D4-727482BE2D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157" b="7843"/>
          <a:stretch/>
        </p:blipFill>
        <p:spPr>
          <a:xfrm flipH="1">
            <a:off x="8987305" y="0"/>
            <a:ext cx="3204695" cy="180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111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dirty="0">
                <a:latin typeface="Calibri" panose="020F0502020204030204" pitchFamily="34" charset="0"/>
                <a:cs typeface="Calibri" panose="020F0502020204030204" pitchFamily="34" charset="0"/>
              </a:rPr>
              <a:t>Discussion</a:t>
            </a:r>
            <a:endParaRPr lang="fr-BE" sz="4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2E3457-309E-4B64-9F57-B436D89D1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2084832"/>
            <a:ext cx="9720073" cy="4023360"/>
          </a:xfrm>
        </p:spPr>
        <p:txBody>
          <a:bodyPr/>
          <a:lstStyle/>
          <a:p>
            <a:r>
              <a:rPr lang="fr-BE" sz="24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Women</a:t>
            </a:r>
            <a:r>
              <a:rPr lang="fr-BE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40-49 </a:t>
            </a:r>
            <a:r>
              <a:rPr lang="fr-BE" sz="24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years</a:t>
            </a:r>
            <a:r>
              <a:rPr lang="fr-BE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4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old</a:t>
            </a:r>
            <a:endParaRPr lang="fr-BE" sz="24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 fewer mastectomies for screened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tumours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than for diagnosed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tumours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4x times more likely not to receive chemotherapy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4x times more likely not to have an axillary dissection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79692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 2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fr-FR" sz="40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2" name="Espace réservé du contenu 1"/>
          <p:cNvSpPr>
            <a:spLocks noGrp="1"/>
          </p:cNvSpPr>
          <p:nvPr>
            <p:ph idx="1"/>
          </p:nvPr>
        </p:nvSpPr>
        <p:spPr>
          <a:xfrm>
            <a:off x="1024127" y="2084832"/>
            <a:ext cx="9720073" cy="4023360"/>
          </a:xfrm>
        </p:spPr>
        <p:txBody>
          <a:bodyPr rtlCol="0">
            <a:normAutofit/>
          </a:bodyPr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</a:pPr>
            <a:r>
              <a:rPr lang="fr-BE" dirty="0" err="1">
                <a:solidFill>
                  <a:prstClr val="black"/>
                </a:solidFill>
                <a:latin typeface="Calibri"/>
              </a:rPr>
              <a:t>Breast</a:t>
            </a:r>
            <a:r>
              <a:rPr lang="fr-BE" dirty="0">
                <a:solidFill>
                  <a:prstClr val="black"/>
                </a:solidFill>
                <a:latin typeface="Calibri"/>
              </a:rPr>
              <a:t> cancer: </a:t>
            </a:r>
            <a:r>
              <a:rPr lang="fr-BE" sz="2200" dirty="0">
                <a:solidFill>
                  <a:prstClr val="black"/>
                </a:solidFill>
                <a:latin typeface="Calibri"/>
              </a:rPr>
              <a:t>the </a:t>
            </a:r>
            <a:r>
              <a:rPr lang="fr-BE" sz="2200" dirty="0" err="1">
                <a:solidFill>
                  <a:prstClr val="black"/>
                </a:solidFill>
                <a:latin typeface="Calibri"/>
              </a:rPr>
              <a:t>most</a:t>
            </a:r>
            <a:r>
              <a:rPr lang="fr-BE" sz="2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fr-BE" sz="2200" dirty="0" err="1">
                <a:solidFill>
                  <a:prstClr val="black"/>
                </a:solidFill>
                <a:latin typeface="Calibri"/>
              </a:rPr>
              <a:t>frequent</a:t>
            </a:r>
            <a:r>
              <a:rPr lang="fr-BE" sz="2200" dirty="0">
                <a:solidFill>
                  <a:prstClr val="black"/>
                </a:solidFill>
                <a:latin typeface="Calibri"/>
              </a:rPr>
              <a:t> cancer in </a:t>
            </a:r>
            <a:r>
              <a:rPr lang="fr-BE" sz="2200" dirty="0" err="1">
                <a:solidFill>
                  <a:prstClr val="black"/>
                </a:solidFill>
                <a:latin typeface="Calibri"/>
              </a:rPr>
              <a:t>women</a:t>
            </a:r>
            <a:r>
              <a:rPr lang="fr-BE" sz="2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fr-BE" sz="2200" dirty="0" err="1">
                <a:solidFill>
                  <a:prstClr val="black"/>
                </a:solidFill>
                <a:latin typeface="Calibri"/>
              </a:rPr>
              <a:t>worldwide</a:t>
            </a:r>
            <a:endParaRPr lang="fr-BE" sz="2200" dirty="0">
              <a:solidFill>
                <a:prstClr val="black"/>
              </a:solidFill>
              <a:latin typeface="Calibri"/>
            </a:endParaRPr>
          </a:p>
          <a:p>
            <a:pPr marL="457200" lvl="1" indent="0">
              <a:spcBef>
                <a:spcPts val="500"/>
              </a:spcBef>
              <a:spcAft>
                <a:spcPts val="0"/>
              </a:spcAft>
              <a:buClrTx/>
              <a:buNone/>
            </a:pPr>
            <a:endParaRPr lang="fr-BE" sz="2200" dirty="0">
              <a:solidFill>
                <a:prstClr val="black"/>
              </a:solidFill>
              <a:latin typeface="Calibri"/>
            </a:endParaRPr>
          </a:p>
          <a:p>
            <a:pPr marL="457200" lvl="1" indent="0">
              <a:spcBef>
                <a:spcPts val="500"/>
              </a:spcBef>
              <a:spcAft>
                <a:spcPts val="0"/>
              </a:spcAft>
              <a:buClrTx/>
              <a:buNone/>
            </a:pPr>
            <a:endParaRPr lang="fr-BE" sz="2200" dirty="0">
              <a:solidFill>
                <a:prstClr val="black"/>
              </a:solidFill>
              <a:latin typeface="Calibri"/>
            </a:endParaRP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</a:pPr>
            <a:r>
              <a:rPr lang="fr-BE" dirty="0">
                <a:solidFill>
                  <a:prstClr val="black"/>
                </a:solidFill>
                <a:latin typeface="Calibri"/>
              </a:rPr>
              <a:t>↓ </a:t>
            </a:r>
            <a:r>
              <a:rPr lang="fr-BE" dirty="0" err="1">
                <a:solidFill>
                  <a:prstClr val="black"/>
                </a:solidFill>
                <a:latin typeface="Calibri"/>
              </a:rPr>
              <a:t>mortality</a:t>
            </a:r>
            <a:r>
              <a:rPr lang="fr-BE" dirty="0">
                <a:solidFill>
                  <a:prstClr val="black"/>
                </a:solidFill>
                <a:latin typeface="Calibri"/>
              </a:rPr>
              <a:t>:</a:t>
            </a: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Tx/>
              <a:buChar char="-"/>
            </a:pPr>
            <a:r>
              <a:rPr lang="fr-BE" sz="2200" dirty="0" err="1">
                <a:solidFill>
                  <a:prstClr val="black"/>
                </a:solidFill>
                <a:latin typeface="Calibri"/>
              </a:rPr>
              <a:t>Treatment</a:t>
            </a:r>
            <a:r>
              <a:rPr lang="fr-BE" sz="2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fr-BE" sz="2200" dirty="0" err="1">
                <a:solidFill>
                  <a:prstClr val="black"/>
                </a:solidFill>
                <a:latin typeface="Calibri"/>
              </a:rPr>
              <a:t>improvement</a:t>
            </a:r>
            <a:endParaRPr lang="fr-BE" sz="2200" dirty="0">
              <a:solidFill>
                <a:prstClr val="black"/>
              </a:solidFill>
              <a:latin typeface="Calibri"/>
            </a:endParaRP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Tx/>
              <a:buChar char="-"/>
            </a:pPr>
            <a:r>
              <a:rPr lang="fr-BE" sz="2200" dirty="0">
                <a:solidFill>
                  <a:prstClr val="black"/>
                </a:solidFill>
                <a:latin typeface="Calibri"/>
              </a:rPr>
              <a:t>Screening </a:t>
            </a:r>
          </a:p>
          <a:p>
            <a:pPr marL="457200" lvl="1" indent="0">
              <a:spcBef>
                <a:spcPts val="500"/>
              </a:spcBef>
              <a:spcAft>
                <a:spcPts val="0"/>
              </a:spcAft>
              <a:buClrTx/>
              <a:buNone/>
            </a:pPr>
            <a:endParaRPr lang="fr-BE" sz="2200" dirty="0">
              <a:solidFill>
                <a:prstClr val="black"/>
              </a:solidFill>
              <a:latin typeface="Calibri"/>
            </a:endParaRP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</a:pPr>
            <a:r>
              <a:rPr lang="fr-BE" sz="1900" dirty="0">
                <a:solidFill>
                  <a:schemeClr val="bg1"/>
                </a:solidFill>
                <a:latin typeface="Calibri"/>
              </a:rPr>
              <a:t> </a:t>
            </a:r>
            <a:r>
              <a:rPr lang="fr-BE" sz="19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2971800" lvl="6" indent="-2286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 typeface="Symbol" panose="05050102010706020507" pitchFamily="18" charset="2"/>
              <a:buChar char="Þ"/>
            </a:pPr>
            <a:r>
              <a:rPr lang="fr-BE" sz="3500" dirty="0">
                <a:solidFill>
                  <a:prstClr val="black"/>
                </a:solidFill>
                <a:latin typeface="Calibri"/>
              </a:rPr>
              <a:t> </a:t>
            </a:r>
            <a:r>
              <a:rPr lang="fr-BE" sz="3000" dirty="0">
                <a:solidFill>
                  <a:srgbClr val="FF0066"/>
                </a:solidFill>
                <a:latin typeface="Calibri"/>
              </a:rPr>
              <a:t>Screening</a:t>
            </a:r>
          </a:p>
          <a:p>
            <a:pPr rtl="0"/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31EFDF8-7462-4E59-8185-F053F0FE3B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891" t="15290" r="9261" b="25263"/>
          <a:stretch/>
        </p:blipFill>
        <p:spPr>
          <a:xfrm>
            <a:off x="8582422" y="2741061"/>
            <a:ext cx="2161778" cy="1997349"/>
          </a:xfrm>
          <a:prstGeom prst="ellipse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16B93428-344C-4B42-84C5-38B70F801085}"/>
              </a:ext>
            </a:extLst>
          </p:cNvPr>
          <p:cNvSpPr txBox="1"/>
          <p:nvPr/>
        </p:nvSpPr>
        <p:spPr>
          <a:xfrm>
            <a:off x="-65314" y="6504057"/>
            <a:ext cx="1176590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dirty="0" err="1"/>
              <a:t>Oeffinger</a:t>
            </a:r>
            <a:r>
              <a:rPr lang="fr-BE" sz="700" dirty="0"/>
              <a:t> KC, </a:t>
            </a:r>
            <a:r>
              <a:rPr lang="fr-BE" sz="700" dirty="0" err="1"/>
              <a:t>Fontham</a:t>
            </a:r>
            <a:r>
              <a:rPr lang="fr-BE" sz="700" dirty="0"/>
              <a:t> ETH, </a:t>
            </a:r>
            <a:r>
              <a:rPr lang="fr-BE" sz="700" dirty="0" err="1"/>
              <a:t>Etzioni</a:t>
            </a:r>
            <a:r>
              <a:rPr lang="fr-BE" sz="700" dirty="0"/>
              <a:t> R, </a:t>
            </a:r>
            <a:r>
              <a:rPr lang="fr-BE" sz="700" dirty="0" err="1"/>
              <a:t>Herzig</a:t>
            </a:r>
            <a:r>
              <a:rPr lang="fr-BE" sz="700" dirty="0"/>
              <a:t> A, </a:t>
            </a:r>
            <a:r>
              <a:rPr lang="fr-BE" sz="700" dirty="0" err="1"/>
              <a:t>Michaelson</a:t>
            </a:r>
            <a:r>
              <a:rPr lang="fr-BE" sz="700" dirty="0"/>
              <a:t> JS, </a:t>
            </a:r>
            <a:r>
              <a:rPr lang="fr-BE" sz="700" dirty="0" err="1"/>
              <a:t>Shih</a:t>
            </a:r>
            <a:r>
              <a:rPr lang="fr-BE" sz="700" dirty="0"/>
              <a:t> Y-CT, et al. </a:t>
            </a:r>
            <a:r>
              <a:rPr lang="fr-BE" sz="700" dirty="0" err="1"/>
              <a:t>Breast</a:t>
            </a:r>
            <a:r>
              <a:rPr lang="fr-BE" sz="700" dirty="0"/>
              <a:t> Cancer Screening for </a:t>
            </a:r>
            <a:r>
              <a:rPr lang="fr-BE" sz="700" dirty="0" err="1"/>
              <a:t>Women</a:t>
            </a:r>
            <a:r>
              <a:rPr lang="fr-BE" sz="700" dirty="0"/>
              <a:t> at </a:t>
            </a:r>
            <a:r>
              <a:rPr lang="fr-BE" sz="700" dirty="0" err="1"/>
              <a:t>Average</a:t>
            </a:r>
            <a:r>
              <a:rPr lang="fr-BE" sz="700" dirty="0"/>
              <a:t> Risk: 2015 Guideline Update </a:t>
            </a:r>
            <a:r>
              <a:rPr lang="fr-BE" sz="700" dirty="0" err="1"/>
              <a:t>From</a:t>
            </a:r>
            <a:r>
              <a:rPr lang="fr-BE" sz="700" dirty="0"/>
              <a:t> the American Cancer Society. JAMA. 20 </a:t>
            </a:r>
            <a:r>
              <a:rPr lang="fr-BE" sz="700" dirty="0" err="1"/>
              <a:t>oct</a:t>
            </a:r>
            <a:r>
              <a:rPr lang="fr-BE" sz="700" dirty="0"/>
              <a:t> 2015;314(15):1599‑614</a:t>
            </a:r>
          </a:p>
          <a:p>
            <a:r>
              <a:rPr lang="fr-BE" sz="800" dirty="0"/>
              <a:t>Autier P, </a:t>
            </a:r>
            <a:r>
              <a:rPr lang="fr-BE" sz="800" dirty="0" err="1"/>
              <a:t>Boniol</a:t>
            </a:r>
            <a:r>
              <a:rPr lang="fr-BE" sz="800" dirty="0"/>
              <a:t> M. </a:t>
            </a:r>
            <a:r>
              <a:rPr lang="fr-BE" sz="800" dirty="0" err="1"/>
              <a:t>Mammography</a:t>
            </a:r>
            <a:r>
              <a:rPr lang="fr-BE" sz="800" dirty="0"/>
              <a:t> screening: A major issue in </a:t>
            </a:r>
            <a:r>
              <a:rPr lang="fr-BE" sz="800" dirty="0" err="1"/>
              <a:t>medicine</a:t>
            </a:r>
            <a:r>
              <a:rPr lang="fr-BE" sz="800" dirty="0"/>
              <a:t>. </a:t>
            </a:r>
            <a:r>
              <a:rPr lang="fr-BE" sz="800" dirty="0" err="1"/>
              <a:t>Eur</a:t>
            </a:r>
            <a:r>
              <a:rPr lang="fr-BE" sz="800" dirty="0"/>
              <a:t> J Cancer </a:t>
            </a:r>
            <a:r>
              <a:rPr lang="fr-BE" sz="800" dirty="0" err="1"/>
              <a:t>Oxf</a:t>
            </a:r>
            <a:r>
              <a:rPr lang="fr-BE" sz="800" dirty="0"/>
              <a:t> </a:t>
            </a:r>
            <a:r>
              <a:rPr lang="fr-BE" sz="800" dirty="0" err="1"/>
              <a:t>Engl</a:t>
            </a:r>
            <a:r>
              <a:rPr lang="fr-BE" sz="800" dirty="0"/>
              <a:t> 1990. 19 </a:t>
            </a:r>
            <a:r>
              <a:rPr lang="fr-BE" sz="800" dirty="0" err="1"/>
              <a:t>déc</a:t>
            </a:r>
            <a:r>
              <a:rPr lang="fr-BE" sz="800" dirty="0"/>
              <a:t> 2017;90:34‑62</a:t>
            </a:r>
            <a:endParaRPr lang="fr-BE" sz="100" dirty="0"/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dirty="0">
                <a:latin typeface="Calibri" panose="020F0502020204030204" pitchFamily="34" charset="0"/>
                <a:cs typeface="Calibri" panose="020F0502020204030204" pitchFamily="34" charset="0"/>
              </a:rPr>
              <a:t>Discussion</a:t>
            </a:r>
            <a:endParaRPr lang="fr-BE" sz="4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2E3457-309E-4B64-9F57-B436D89D1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3921751"/>
          </a:xfrm>
        </p:spPr>
        <p:txBody>
          <a:bodyPr>
            <a:normAutofit/>
          </a:bodyPr>
          <a:lstStyle/>
          <a:p>
            <a:r>
              <a:rPr lang="fr-BE" sz="24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Women</a:t>
            </a:r>
            <a:r>
              <a:rPr lang="fr-BE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50-69 </a:t>
            </a:r>
            <a:r>
              <a:rPr lang="fr-BE" sz="24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years</a:t>
            </a:r>
            <a:r>
              <a:rPr lang="fr-BE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4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old</a:t>
            </a:r>
            <a:endParaRPr lang="fr-BE" sz="24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 sz="24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Tumors screened: 81.7% lumpectomies </a:t>
            </a:r>
          </a:p>
          <a:p>
            <a:pPr>
              <a:buFontTx/>
              <a:buChar char="-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Clinically diagnosed tumors: 63.1% lumpectomies</a:t>
            </a:r>
          </a:p>
          <a:p>
            <a:pPr>
              <a:buFontTx/>
              <a:buChar char="-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5x more likely to be treated with chemotherapy if clinically diagnosed (OR: 5.27). </a:t>
            </a:r>
          </a:p>
          <a:p>
            <a:pPr>
              <a:buFontTx/>
              <a:buChar char="-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=&gt; ES: neurotoxicity, cardiomyopathy, increased thromboembolic risk, etc. </a:t>
            </a:r>
          </a:p>
          <a:p>
            <a:pPr>
              <a:buFontTx/>
              <a:buChar char="-"/>
            </a:pPr>
            <a:endParaRPr lang="fr-B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24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E1D4273-C3A1-A880-4650-E259A54D61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157" b="7843"/>
          <a:stretch/>
        </p:blipFill>
        <p:spPr>
          <a:xfrm flipH="1">
            <a:off x="8987305" y="0"/>
            <a:ext cx="3204695" cy="1802641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2AE11A18-ED7C-6055-F604-4013CB9E30F6}"/>
              </a:ext>
            </a:extLst>
          </p:cNvPr>
          <p:cNvSpPr txBox="1"/>
          <p:nvPr/>
        </p:nvSpPr>
        <p:spPr>
          <a:xfrm>
            <a:off x="0" y="6457890"/>
            <a:ext cx="9720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err="1"/>
              <a:t>Azim</a:t>
            </a:r>
            <a:r>
              <a:rPr lang="fr-BE" sz="1000" dirty="0"/>
              <a:t> HA, de </a:t>
            </a:r>
            <a:r>
              <a:rPr lang="fr-BE" sz="1000" dirty="0" err="1"/>
              <a:t>Azambuja</a:t>
            </a:r>
            <a:r>
              <a:rPr lang="fr-BE" sz="1000" dirty="0"/>
              <a:t> E, </a:t>
            </a:r>
            <a:r>
              <a:rPr lang="fr-BE" sz="1000" dirty="0" err="1"/>
              <a:t>Colozza</a:t>
            </a:r>
            <a:r>
              <a:rPr lang="fr-BE" sz="1000" dirty="0"/>
              <a:t> M, Bines J, </a:t>
            </a:r>
            <a:r>
              <a:rPr lang="fr-BE" sz="1000" dirty="0" err="1"/>
              <a:t>Piccart</a:t>
            </a:r>
            <a:r>
              <a:rPr lang="fr-BE" sz="1000" dirty="0"/>
              <a:t> MJ. Long-</a:t>
            </a:r>
            <a:r>
              <a:rPr lang="fr-BE" sz="1000" dirty="0" err="1"/>
              <a:t>term</a:t>
            </a:r>
            <a:r>
              <a:rPr lang="fr-BE" sz="1000" dirty="0"/>
              <a:t> </a:t>
            </a:r>
            <a:r>
              <a:rPr lang="fr-BE" sz="1000" dirty="0" err="1"/>
              <a:t>toxic</a:t>
            </a:r>
            <a:r>
              <a:rPr lang="fr-BE" sz="1000" dirty="0"/>
              <a:t> </a:t>
            </a:r>
            <a:r>
              <a:rPr lang="fr-BE" sz="1000" dirty="0" err="1"/>
              <a:t>effects</a:t>
            </a:r>
            <a:r>
              <a:rPr lang="fr-BE" sz="1000" dirty="0"/>
              <a:t> of adjuvant </a:t>
            </a:r>
            <a:r>
              <a:rPr lang="fr-BE" sz="1000" dirty="0" err="1"/>
              <a:t>chemotherapy</a:t>
            </a:r>
            <a:r>
              <a:rPr lang="fr-BE" sz="1000" dirty="0"/>
              <a:t> in </a:t>
            </a:r>
            <a:r>
              <a:rPr lang="fr-BE" sz="1000" dirty="0" err="1"/>
              <a:t>breast</a:t>
            </a:r>
            <a:r>
              <a:rPr lang="fr-BE" sz="1000" dirty="0"/>
              <a:t> cancer. Ann </a:t>
            </a:r>
            <a:r>
              <a:rPr lang="fr-BE" sz="1000" dirty="0" err="1"/>
              <a:t>Oncol</a:t>
            </a:r>
            <a:r>
              <a:rPr lang="fr-BE" sz="1000" dirty="0"/>
              <a:t>. 1 sept 2011;22(9):1939‑47. </a:t>
            </a:r>
          </a:p>
          <a:p>
            <a:r>
              <a:rPr lang="fr-BE" sz="1000" dirty="0"/>
              <a:t>Cameron AC, </a:t>
            </a:r>
            <a:r>
              <a:rPr lang="fr-BE" sz="1000" dirty="0" err="1"/>
              <a:t>Touyz</a:t>
            </a:r>
            <a:r>
              <a:rPr lang="fr-BE" sz="1000" dirty="0"/>
              <a:t> RM, Lang NN. </a:t>
            </a:r>
            <a:r>
              <a:rPr lang="fr-BE" sz="1000" dirty="0" err="1"/>
              <a:t>Vascular</a:t>
            </a:r>
            <a:r>
              <a:rPr lang="fr-BE" sz="1000" dirty="0"/>
              <a:t> Complications of Cancer </a:t>
            </a:r>
            <a:r>
              <a:rPr lang="fr-BE" sz="1000" dirty="0" err="1"/>
              <a:t>Chemotherapy</a:t>
            </a:r>
            <a:r>
              <a:rPr lang="fr-BE" sz="1000" dirty="0"/>
              <a:t>. Can J </a:t>
            </a:r>
            <a:r>
              <a:rPr lang="fr-BE" sz="1000" dirty="0" err="1"/>
              <a:t>Cardiol</a:t>
            </a:r>
            <a:r>
              <a:rPr lang="fr-BE" sz="1000" dirty="0"/>
              <a:t>. </a:t>
            </a:r>
            <a:r>
              <a:rPr lang="fr-BE" sz="1000" dirty="0" err="1"/>
              <a:t>juill</a:t>
            </a:r>
            <a:r>
              <a:rPr lang="fr-BE" sz="1000" dirty="0"/>
              <a:t> 2016;32(7):852‑62. </a:t>
            </a:r>
          </a:p>
        </p:txBody>
      </p:sp>
    </p:spTree>
    <p:extLst>
      <p:ext uri="{BB962C8B-B14F-4D97-AF65-F5344CB8AC3E}">
        <p14:creationId xmlns:p14="http://schemas.microsoft.com/office/powerpoint/2010/main" val="1574265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fr-BE" sz="4000" dirty="0">
                <a:latin typeface="Calibri" panose="020F0502020204030204" pitchFamily="34" charset="0"/>
                <a:cs typeface="Calibri" panose="020F0502020204030204" pitchFamily="34" charset="0"/>
              </a:rPr>
              <a:t>Discussion</a:t>
            </a:r>
            <a:endParaRPr lang="fr-BE" sz="4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2E3457-309E-4B64-9F57-B436D89D1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72762"/>
            <a:ext cx="9720073" cy="4023360"/>
          </a:xfrm>
        </p:spPr>
        <p:txBody>
          <a:bodyPr>
            <a:normAutofit/>
          </a:bodyPr>
          <a:lstStyle/>
          <a:p>
            <a:r>
              <a:rPr lang="fr-BE" sz="24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Women</a:t>
            </a:r>
            <a:r>
              <a:rPr lang="fr-BE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70-75 </a:t>
            </a:r>
            <a:r>
              <a:rPr lang="fr-BE" sz="24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years</a:t>
            </a:r>
            <a:r>
              <a:rPr lang="fr-BE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4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old</a:t>
            </a:r>
            <a:endParaRPr lang="fr-BE" sz="24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24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24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BE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 difference in treatment between screened women and clinically diagnosed women </a:t>
            </a:r>
          </a:p>
          <a:p>
            <a:pPr marL="0" indent="0">
              <a:buNone/>
            </a:pPr>
            <a:endParaRPr lang="fr-B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EA4DBF7-5F95-2961-1D1E-CE5A54153A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157" b="7843"/>
          <a:stretch/>
        </p:blipFill>
        <p:spPr>
          <a:xfrm flipH="1">
            <a:off x="8987305" y="0"/>
            <a:ext cx="3204695" cy="1802641"/>
          </a:xfrm>
          <a:prstGeom prst="rect">
            <a:avLst/>
          </a:prstGeom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2495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dirty="0">
                <a:latin typeface="Calibri" panose="020F0502020204030204" pitchFamily="34" charset="0"/>
                <a:cs typeface="Calibri" panose="020F0502020204030204" pitchFamily="34" charset="0"/>
              </a:rPr>
              <a:t>Discussion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EB9F80F-59D7-4AD7-8E08-5977C63A79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7872" y="205725"/>
            <a:ext cx="892331" cy="89233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3CE6034-0265-4833-88D7-C79B004A9A4B}"/>
              </a:ext>
            </a:extLst>
          </p:cNvPr>
          <p:cNvSpPr/>
          <p:nvPr/>
        </p:nvSpPr>
        <p:spPr>
          <a:xfrm>
            <a:off x="1024128" y="2254053"/>
            <a:ext cx="91134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B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Informed choice</a:t>
            </a:r>
          </a:p>
          <a:p>
            <a:pPr algn="ctr"/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ctr">
              <a:buFont typeface="Symbol" panose="05050102010706020507" pitchFamily="18" charset="2"/>
              <a:buChar char="Þ"/>
            </a:pPr>
            <a:r>
              <a:rPr lang="en-US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Advantages and benefits sometimes not enough </a:t>
            </a:r>
          </a:p>
          <a:p>
            <a:pPr lvl="1" algn="ctr">
              <a:buFont typeface="Symbol" panose="05050102010706020507" pitchFamily="18" charset="2"/>
              <a:buChar char="Þ"/>
            </a:pPr>
            <a:endParaRPr lang="en-US" sz="24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ctr">
              <a:buFont typeface="Symbol" panose="05050102010706020507" pitchFamily="18" charset="2"/>
              <a:buChar char="Þ"/>
            </a:pPr>
            <a:r>
              <a:rPr lang="en-US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Inform about the extent of these effects</a:t>
            </a:r>
          </a:p>
          <a:p>
            <a:pPr lvl="1" algn="ctr">
              <a:buFont typeface="Symbol" panose="05050102010706020507" pitchFamily="18" charset="2"/>
              <a:buChar char="Þ"/>
            </a:pPr>
            <a:endParaRPr lang="fr-BE" sz="32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Symbol" panose="05050102010706020507" pitchFamily="18" charset="2"/>
              <a:buChar char="Þ"/>
            </a:pPr>
            <a:endParaRPr lang="fr-BE" sz="24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1CE964B-05D9-47FF-94DD-27B71E4F9F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157" b="7843"/>
          <a:stretch/>
        </p:blipFill>
        <p:spPr>
          <a:xfrm flipH="1">
            <a:off x="8987305" y="0"/>
            <a:ext cx="3204695" cy="180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1611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dirty="0">
                <a:latin typeface="Calibri" panose="020F0502020204030204" pitchFamily="34" charset="0"/>
                <a:cs typeface="Calibri" panose="020F0502020204030204" pitchFamily="34" charset="0"/>
              </a:rPr>
              <a:t>Discussion</a:t>
            </a:r>
            <a:endParaRPr lang="fr-BE" sz="4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2E3457-309E-4B64-9F57-B436D89D1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90346"/>
            <a:ext cx="9720073" cy="4023360"/>
          </a:xfrm>
        </p:spPr>
        <p:txBody>
          <a:bodyPr/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</a:pPr>
            <a:r>
              <a:rPr lang="fr-BE" sz="2000" b="1" dirty="0">
                <a:solidFill>
                  <a:srgbClr val="00B0F0"/>
                </a:solidFill>
                <a:latin typeface="Calibri"/>
              </a:rPr>
              <a:t>Limitations of the </a:t>
            </a:r>
            <a:r>
              <a:rPr lang="fr-BE" sz="2000" b="1" dirty="0" err="1">
                <a:solidFill>
                  <a:srgbClr val="00B0F0"/>
                </a:solidFill>
                <a:latin typeface="Calibri"/>
              </a:rPr>
              <a:t>study</a:t>
            </a:r>
            <a:endParaRPr lang="fr-BE" sz="2000" b="1" dirty="0">
              <a:solidFill>
                <a:srgbClr val="00B0F0"/>
              </a:solidFill>
              <a:latin typeface="Calibri"/>
            </a:endParaRP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endParaRPr lang="fr-BE" sz="2400" b="1" dirty="0">
              <a:solidFill>
                <a:srgbClr val="0070C0"/>
              </a:solidFill>
              <a:latin typeface="Calibri"/>
            </a:endParaRP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No separation between opportunistic and systematic screening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</a:pPr>
            <a:endParaRPr lang="en-US" sz="2000" dirty="0">
              <a:solidFill>
                <a:prstClr val="black"/>
              </a:solidFill>
              <a:latin typeface="Calibri"/>
            </a:endParaRP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Cancers of undifferentiated intervals from other cancers diagnosed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</a:pPr>
            <a:endParaRPr lang="en-US" sz="2000" dirty="0">
              <a:solidFill>
                <a:prstClr val="black"/>
              </a:solidFill>
              <a:latin typeface="Calibri"/>
            </a:endParaRP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No information on other factors such as HRT intake, BMI, breast density.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</a:pPr>
            <a:endParaRPr lang="en-US" sz="20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41836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dirty="0"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2E3457-309E-4B64-9F57-B436D89D1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35370"/>
            <a:ext cx="9720073" cy="5064368"/>
          </a:xfrm>
        </p:spPr>
        <p:txBody>
          <a:bodyPr>
            <a:normAutofit/>
          </a:bodyPr>
          <a:lstStyle/>
          <a:p>
            <a:pPr marL="310896" lvl="2" indent="0">
              <a:buNone/>
            </a:pPr>
            <a:endParaRPr lang="fr-B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fr-B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Overdiagnosed</a:t>
            </a: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 BC: </a:t>
            </a:r>
            <a:r>
              <a:rPr lang="en-US" altLang="en-US" sz="1600" dirty="0">
                <a:solidFill>
                  <a:srgbClr val="202124"/>
                </a:solidFill>
                <a:latin typeface="inherit"/>
              </a:rPr>
              <a:t>No marker to date to identify them and the rest of the tumors are evolving</a:t>
            </a:r>
            <a:r>
              <a:rPr lang="en-US" altLang="en-US" sz="500" dirty="0"/>
              <a:t> </a:t>
            </a:r>
            <a:endParaRPr lang="fr-B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B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Screening: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smaller</a:t>
            </a: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less</a:t>
            </a: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 agressive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tumors</a:t>
            </a:r>
            <a:endParaRPr lang="fr-B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100000"/>
              </a:lnSpc>
              <a:buFont typeface="Symbol" panose="05050102010706020507" pitchFamily="18" charset="2"/>
              <a:buChar char="Þ"/>
            </a:pPr>
            <a:r>
              <a:rPr lang="fr-BE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800" dirty="0">
                <a:solidFill>
                  <a:srgbClr val="202124"/>
                </a:solidFill>
                <a:latin typeface="inherit"/>
              </a:rPr>
              <a:t>Less mutilating treatments</a:t>
            </a:r>
            <a:r>
              <a:rPr lang="en-US" altLang="en-US" sz="600" dirty="0"/>
              <a:t> </a:t>
            </a:r>
            <a:endParaRPr lang="fr-B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100000"/>
              </a:lnSpc>
              <a:buFont typeface="Symbol" panose="05050102010706020507" pitchFamily="18" charset="2"/>
              <a:buChar char="Þ"/>
            </a:pPr>
            <a:r>
              <a:rPr lang="fr-BE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Lower</a:t>
            </a: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morbidity</a:t>
            </a:r>
            <a:endParaRPr lang="fr-B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fr-B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Symbol" panose="05050102010706020507" pitchFamily="18" charset="2"/>
              <a:buChar char="Þ"/>
            </a:pPr>
            <a:endParaRPr lang="fr-B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8" algn="ctr">
              <a:buFont typeface="Symbol" panose="05050102010706020507" pitchFamily="18" charset="2"/>
              <a:buChar char="Þ"/>
            </a:pPr>
            <a:r>
              <a:rPr lang="en-US" sz="20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 patients about </a:t>
            </a:r>
            <a:r>
              <a:rPr lang="en-US" sz="2000" dirty="0" err="1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overdiagnosis</a:t>
            </a:r>
            <a:r>
              <a:rPr lang="en-US" sz="20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its uncertainty but also about the benefits on morbidity conferred on them by screening </a:t>
            </a:r>
          </a:p>
          <a:p>
            <a:pPr lvl="8" algn="ctr">
              <a:buFont typeface="Symbol" panose="05050102010706020507" pitchFamily="18" charset="2"/>
              <a:buChar char="Þ"/>
            </a:pPr>
            <a:endParaRPr lang="fr-BE" sz="2800" dirty="0">
              <a:solidFill>
                <a:srgbClr val="FF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1480" indent="-457200">
              <a:buFont typeface="Courier New" panose="02070309020205020404" pitchFamily="49" charset="0"/>
              <a:buChar char="o"/>
            </a:pPr>
            <a:endParaRPr lang="fr-B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2400" y="2553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8816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fr-BE" sz="3600" dirty="0">
                <a:latin typeface="Calibri" panose="020F0502020204030204" pitchFamily="34" charset="0"/>
                <a:cs typeface="Calibri" panose="020F0502020204030204" pitchFamily="34" charset="0"/>
              </a:rPr>
              <a:t>For the future…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2E3457-309E-4B64-9F57-B436D89D1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25516"/>
            <a:ext cx="9720073" cy="4413738"/>
          </a:xfrm>
        </p:spPr>
        <p:txBody>
          <a:bodyPr>
            <a:normAutofit/>
          </a:bodyPr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</a:pPr>
            <a:r>
              <a:rPr lang="fr-BE" sz="2400" b="1" u="sng" dirty="0" err="1">
                <a:solidFill>
                  <a:srgbClr val="00B0F0"/>
                </a:solidFill>
                <a:latin typeface="Calibri"/>
              </a:rPr>
              <a:t>Taking</a:t>
            </a:r>
            <a:r>
              <a:rPr lang="fr-BE" sz="2400" b="1" u="sng" dirty="0">
                <a:solidFill>
                  <a:srgbClr val="00B0F0"/>
                </a:solidFill>
                <a:latin typeface="Calibri"/>
              </a:rPr>
              <a:t> action: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</a:pPr>
            <a:endParaRPr lang="fr-BE" sz="2800" dirty="0">
              <a:solidFill>
                <a:prstClr val="black"/>
              </a:solidFill>
              <a:latin typeface="Calibri"/>
            </a:endParaRP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fr-BE" sz="2400" dirty="0" err="1">
                <a:solidFill>
                  <a:prstClr val="black"/>
                </a:solidFill>
                <a:latin typeface="Calibri"/>
              </a:rPr>
              <a:t>Before</a:t>
            </a:r>
            <a:r>
              <a:rPr lang="fr-BE" sz="2400" dirty="0">
                <a:solidFill>
                  <a:prstClr val="black"/>
                </a:solidFill>
                <a:latin typeface="Calibri"/>
              </a:rPr>
              <a:t> screening</a:t>
            </a: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rgbClr val="202124"/>
                </a:solidFill>
                <a:latin typeface="inherit"/>
              </a:rPr>
              <a:t>By selecting the women to be screened on the basis of factors other than age</a:t>
            </a:r>
            <a:r>
              <a:rPr lang="en-US" altLang="en-US" sz="600" dirty="0"/>
              <a:t> </a:t>
            </a:r>
            <a:endParaRPr lang="en-US" altLang="en-US" sz="1400" dirty="0">
              <a:latin typeface="Arial" panose="020B0604020202020204" pitchFamily="34" charset="0"/>
            </a:endParaRP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endParaRPr lang="fr-BE" sz="2000" dirty="0">
              <a:solidFill>
                <a:prstClr val="black"/>
              </a:solidFill>
              <a:latin typeface="Calibri"/>
            </a:endParaRPr>
          </a:p>
          <a:p>
            <a:pPr marL="457200" lvl="1" indent="0">
              <a:spcBef>
                <a:spcPts val="500"/>
              </a:spcBef>
              <a:spcAft>
                <a:spcPts val="0"/>
              </a:spcAft>
              <a:buClrTx/>
              <a:buNone/>
            </a:pPr>
            <a:endParaRPr lang="fr-BE" sz="2000" dirty="0">
              <a:solidFill>
                <a:prstClr val="black"/>
              </a:solidFill>
              <a:latin typeface="Calibri"/>
            </a:endParaRP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fr-BE" sz="2400" dirty="0" err="1">
                <a:solidFill>
                  <a:prstClr val="black"/>
                </a:solidFill>
                <a:latin typeface="Calibri"/>
              </a:rPr>
              <a:t>After</a:t>
            </a:r>
            <a:r>
              <a:rPr lang="fr-BE" sz="2400" dirty="0">
                <a:solidFill>
                  <a:prstClr val="black"/>
                </a:solidFill>
                <a:latin typeface="Calibri"/>
              </a:rPr>
              <a:t> screening</a:t>
            </a: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rgbClr val="202124"/>
                </a:solidFill>
                <a:latin typeface="inherit"/>
              </a:rPr>
              <a:t>By detecting tumors at risk of being </a:t>
            </a:r>
            <a:r>
              <a:rPr lang="en-US" altLang="en-US" dirty="0" err="1">
                <a:solidFill>
                  <a:srgbClr val="202124"/>
                </a:solidFill>
                <a:latin typeface="inherit"/>
              </a:rPr>
              <a:t>overdiagnosed</a:t>
            </a:r>
            <a:r>
              <a:rPr lang="en-US" altLang="en-US" sz="600" dirty="0"/>
              <a:t> </a:t>
            </a:r>
            <a:endParaRPr lang="en-US" altLang="en-US" sz="1400" dirty="0">
              <a:latin typeface="Arial" panose="020B0604020202020204" pitchFamily="34" charset="0"/>
            </a:endParaRP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endParaRPr lang="fr-BE" sz="2000" dirty="0">
              <a:solidFill>
                <a:prstClr val="black"/>
              </a:solidFill>
              <a:latin typeface="Calibri"/>
            </a:endParaRPr>
          </a:p>
          <a:p>
            <a:pPr marL="411480" indent="-457200">
              <a:buFont typeface="Courier New" panose="02070309020205020404" pitchFamily="49" charset="0"/>
              <a:buChar char="o"/>
            </a:pPr>
            <a:endParaRPr lang="fr-B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314" name="Picture 2" descr="Résultat de recherche d'images pour &quot;le futur image&quot;">
            <a:extLst>
              <a:ext uri="{FF2B5EF4-FFF2-40B4-BE49-F238E27FC236}">
                <a16:creationId xmlns:a16="http://schemas.microsoft.com/office/drawing/2014/main" id="{BAD2827A-C8F8-44E3-8380-7D38573B7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446" y="4649724"/>
            <a:ext cx="3786554" cy="220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F106AD7-6AA8-4F60-A035-2CE84C4479E9}"/>
              </a:ext>
            </a:extLst>
          </p:cNvPr>
          <p:cNvSpPr txBox="1"/>
          <p:nvPr/>
        </p:nvSpPr>
        <p:spPr>
          <a:xfrm>
            <a:off x="0" y="6272784"/>
            <a:ext cx="8341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900" dirty="0"/>
              <a:t>Our </a:t>
            </a:r>
            <a:r>
              <a:rPr lang="fr-BE" sz="900" dirty="0" err="1"/>
              <a:t>Projects</a:t>
            </a:r>
            <a:r>
              <a:rPr lang="fr-BE" sz="900" dirty="0"/>
              <a:t>: </a:t>
            </a:r>
            <a:r>
              <a:rPr lang="fr-BE" sz="900" dirty="0" err="1"/>
              <a:t>MyPeBS</a:t>
            </a:r>
            <a:r>
              <a:rPr lang="fr-BE" sz="900" dirty="0"/>
              <a:t> – Association of </a:t>
            </a:r>
            <a:r>
              <a:rPr lang="fr-BE" sz="900" dirty="0" err="1"/>
              <a:t>European</a:t>
            </a:r>
            <a:r>
              <a:rPr lang="fr-BE" sz="900" dirty="0"/>
              <a:t> Cancer </a:t>
            </a:r>
            <a:r>
              <a:rPr lang="fr-BE" sz="900" dirty="0" err="1"/>
              <a:t>Leagues</a:t>
            </a:r>
            <a:r>
              <a:rPr lang="fr-BE" sz="900" dirty="0"/>
              <a:t> – ECL [Internet]. [cité 13 mai 2018]. Disponible sur: https://www.europeancancerleagues.org/our-projects-mypebs/</a:t>
            </a:r>
          </a:p>
          <a:p>
            <a:r>
              <a:rPr lang="fr-BE" sz="900" dirty="0" err="1"/>
              <a:t>Groen</a:t>
            </a:r>
            <a:r>
              <a:rPr lang="fr-BE" sz="900" dirty="0"/>
              <a:t> EJ, </a:t>
            </a:r>
            <a:r>
              <a:rPr lang="fr-BE" sz="900" dirty="0" err="1"/>
              <a:t>Elshof</a:t>
            </a:r>
            <a:r>
              <a:rPr lang="fr-BE" sz="900" dirty="0"/>
              <a:t> LE, Visser LL, </a:t>
            </a:r>
            <a:r>
              <a:rPr lang="fr-BE" sz="900" dirty="0" err="1"/>
              <a:t>Rutgers</a:t>
            </a:r>
            <a:r>
              <a:rPr lang="fr-BE" sz="900" dirty="0"/>
              <a:t> EJT, Winter-</a:t>
            </a:r>
            <a:r>
              <a:rPr lang="fr-BE" sz="900" dirty="0" err="1"/>
              <a:t>Warnars</a:t>
            </a:r>
            <a:r>
              <a:rPr lang="fr-BE" sz="900" dirty="0"/>
              <a:t> HAO, </a:t>
            </a:r>
            <a:r>
              <a:rPr lang="fr-BE" sz="900" dirty="0" err="1"/>
              <a:t>Lips</a:t>
            </a:r>
            <a:r>
              <a:rPr lang="fr-BE" sz="900" dirty="0"/>
              <a:t> EH, et al. </a:t>
            </a:r>
            <a:r>
              <a:rPr lang="fr-BE" sz="900" dirty="0" err="1"/>
              <a:t>Finding</a:t>
            </a:r>
            <a:r>
              <a:rPr lang="fr-BE" sz="900" dirty="0"/>
              <a:t> the balance </a:t>
            </a:r>
            <a:r>
              <a:rPr lang="fr-BE" sz="900" dirty="0" err="1"/>
              <a:t>between</a:t>
            </a:r>
            <a:r>
              <a:rPr lang="fr-BE" sz="900" dirty="0"/>
              <a:t> over- and </a:t>
            </a:r>
            <a:r>
              <a:rPr lang="fr-BE" sz="900" dirty="0" err="1"/>
              <a:t>under-treatment</a:t>
            </a:r>
            <a:r>
              <a:rPr lang="fr-BE" sz="900" dirty="0"/>
              <a:t> of </a:t>
            </a:r>
            <a:r>
              <a:rPr lang="fr-BE" sz="900" dirty="0" err="1"/>
              <a:t>ductal</a:t>
            </a:r>
            <a:r>
              <a:rPr lang="fr-BE" sz="900" dirty="0"/>
              <a:t> </a:t>
            </a:r>
            <a:r>
              <a:rPr lang="fr-BE" sz="900" dirty="0" err="1"/>
              <a:t>carcinoma</a:t>
            </a:r>
            <a:r>
              <a:rPr lang="fr-BE" sz="900" dirty="0"/>
              <a:t> in situ (DCIS). </a:t>
            </a:r>
            <a:r>
              <a:rPr lang="fr-BE" sz="900" dirty="0" err="1"/>
              <a:t>Breast</a:t>
            </a:r>
            <a:r>
              <a:rPr lang="fr-BE" sz="900" dirty="0"/>
              <a:t> </a:t>
            </a:r>
            <a:r>
              <a:rPr lang="fr-BE" sz="900" dirty="0" err="1"/>
              <a:t>Edinb</a:t>
            </a:r>
            <a:r>
              <a:rPr lang="fr-BE" sz="900" dirty="0"/>
              <a:t> </a:t>
            </a:r>
            <a:r>
              <a:rPr lang="fr-BE" sz="900" dirty="0" err="1"/>
              <a:t>Scotl</a:t>
            </a:r>
            <a:r>
              <a:rPr lang="fr-BE" sz="900" dirty="0"/>
              <a:t>. </a:t>
            </a:r>
            <a:r>
              <a:rPr lang="fr-BE" sz="900" dirty="0" err="1"/>
              <a:t>févr</a:t>
            </a:r>
            <a:r>
              <a:rPr lang="fr-BE" sz="900" dirty="0"/>
              <a:t> 2017;31:274‑83.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9470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FF29F9-90BA-4F07-BA1A-C15B3D559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971" y="935860"/>
            <a:ext cx="9720073" cy="1749669"/>
          </a:xfrm>
        </p:spPr>
        <p:txBody>
          <a:bodyPr>
            <a:normAutofit/>
          </a:bodyPr>
          <a:lstStyle/>
          <a:p>
            <a:pPr algn="ctr"/>
            <a:r>
              <a:rPr lang="fr-BE" sz="4400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</a:t>
            </a:r>
            <a:r>
              <a:rPr lang="fr-BE" sz="4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4400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endParaRPr lang="fr-BE" sz="4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age 3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F48F2B22-EFEA-941E-D18A-6111811BF0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672" y="1810695"/>
            <a:ext cx="5656653" cy="394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5634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847" y="302359"/>
            <a:ext cx="1188426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1200" b="1" u="sng" dirty="0"/>
              <a:t>Bibliographie:</a:t>
            </a:r>
            <a:endParaRPr lang="en-US" sz="1200" b="1" u="sng" dirty="0"/>
          </a:p>
          <a:p>
            <a:endParaRPr lang="en-US" sz="1200" dirty="0"/>
          </a:p>
          <a:p>
            <a:r>
              <a:rPr lang="en-US" sz="1200" dirty="0"/>
              <a:t>1. </a:t>
            </a:r>
            <a:r>
              <a:rPr lang="en-US" sz="1200" dirty="0" err="1"/>
              <a:t>Oefnger</a:t>
            </a:r>
            <a:r>
              <a:rPr lang="en-US" sz="1200" dirty="0"/>
              <a:t> KC, </a:t>
            </a:r>
            <a:r>
              <a:rPr lang="en-US" sz="1200" dirty="0" err="1"/>
              <a:t>Fontham</a:t>
            </a:r>
            <a:r>
              <a:rPr lang="en-US" sz="1200" dirty="0"/>
              <a:t> ETH, </a:t>
            </a:r>
            <a:r>
              <a:rPr lang="en-US" sz="1200" dirty="0" err="1"/>
              <a:t>Etzioni</a:t>
            </a:r>
            <a:r>
              <a:rPr lang="en-US" sz="1200" dirty="0"/>
              <a:t> R, </a:t>
            </a:r>
            <a:r>
              <a:rPr lang="en-US" sz="1200" dirty="0" err="1"/>
              <a:t>Herzig</a:t>
            </a:r>
            <a:r>
              <a:rPr lang="en-US" sz="1200" dirty="0"/>
              <a:t> A, Michaelson JS, Shih Y-CT et al (2015) Breast cancer screening for women at average risk: 2015 guideline update from the American cancer</a:t>
            </a:r>
          </a:p>
          <a:p>
            <a:r>
              <a:rPr lang="en-US" sz="1200" dirty="0"/>
              <a:t>society. JAMA. 314(15):1599–614</a:t>
            </a:r>
          </a:p>
          <a:p>
            <a:endParaRPr lang="en-US" sz="1200" dirty="0"/>
          </a:p>
          <a:p>
            <a:r>
              <a:rPr lang="en-US" sz="1200" dirty="0"/>
              <a:t>2. </a:t>
            </a:r>
            <a:r>
              <a:rPr lang="en-US" sz="1200" dirty="0" err="1"/>
              <a:t>Autier</a:t>
            </a:r>
            <a:r>
              <a:rPr lang="en-US" sz="1200" dirty="0"/>
              <a:t> P, </a:t>
            </a:r>
            <a:r>
              <a:rPr lang="en-US" sz="1200" dirty="0" err="1"/>
              <a:t>Boniol</a:t>
            </a:r>
            <a:r>
              <a:rPr lang="en-US" sz="1200" dirty="0"/>
              <a:t> M (2017) Mammography screening: A major issue in medicine. </a:t>
            </a:r>
            <a:r>
              <a:rPr lang="en-US" sz="1200" dirty="0" err="1"/>
              <a:t>Eur</a:t>
            </a:r>
            <a:r>
              <a:rPr lang="en-US" sz="1200" dirty="0"/>
              <a:t> J Cancer (</a:t>
            </a:r>
            <a:r>
              <a:rPr lang="en-US" sz="1200" dirty="0" err="1"/>
              <a:t>Oxf</a:t>
            </a:r>
            <a:r>
              <a:rPr lang="en-US" sz="1200" dirty="0"/>
              <a:t> </a:t>
            </a:r>
            <a:r>
              <a:rPr lang="en-US" sz="1200" dirty="0" err="1"/>
              <a:t>Engl</a:t>
            </a:r>
            <a:r>
              <a:rPr lang="en-US" sz="1200" dirty="0"/>
              <a:t> 1990). 90:34–62</a:t>
            </a:r>
          </a:p>
          <a:p>
            <a:endParaRPr lang="en-US" sz="1200" dirty="0"/>
          </a:p>
          <a:p>
            <a:r>
              <a:rPr lang="en-US" sz="1200" dirty="0"/>
              <a:t>3. </a:t>
            </a:r>
            <a:r>
              <a:rPr lang="en-US" sz="1200" dirty="0" err="1"/>
              <a:t>Depypere</a:t>
            </a:r>
            <a:r>
              <a:rPr lang="en-US" sz="1200" dirty="0"/>
              <a:t> H, </a:t>
            </a:r>
            <a:r>
              <a:rPr lang="en-US" sz="1200" dirty="0" err="1"/>
              <a:t>Desreux</a:t>
            </a:r>
            <a:r>
              <a:rPr lang="en-US" sz="1200" dirty="0"/>
              <a:t> J, Pérez-</a:t>
            </a:r>
            <a:r>
              <a:rPr lang="en-US" sz="1200" dirty="0" err="1"/>
              <a:t>López</a:t>
            </a:r>
            <a:r>
              <a:rPr lang="en-US" sz="1200" dirty="0"/>
              <a:t> FR, </a:t>
            </a:r>
            <a:r>
              <a:rPr lang="en-US" sz="1200" dirty="0" err="1"/>
              <a:t>Ceausu</a:t>
            </a:r>
            <a:r>
              <a:rPr lang="en-US" sz="1200" dirty="0"/>
              <a:t> I, </a:t>
            </a:r>
            <a:r>
              <a:rPr lang="en-US" sz="1200" dirty="0" err="1"/>
              <a:t>Erel</a:t>
            </a:r>
            <a:r>
              <a:rPr lang="en-US" sz="1200" dirty="0"/>
              <a:t> CT, </a:t>
            </a:r>
            <a:r>
              <a:rPr lang="en-US" sz="1200" dirty="0" err="1"/>
              <a:t>Lambrinoudaki</a:t>
            </a:r>
            <a:r>
              <a:rPr lang="en-US" sz="1200" dirty="0"/>
              <a:t> I, </a:t>
            </a:r>
            <a:r>
              <a:rPr lang="en-US" sz="1200" dirty="0" err="1"/>
              <a:t>Schenck-Gustafsson</a:t>
            </a:r>
            <a:r>
              <a:rPr lang="en-US" sz="1200" dirty="0"/>
              <a:t> K, van der Schouw YT, </a:t>
            </a:r>
            <a:r>
              <a:rPr lang="en-US" sz="1200" dirty="0" err="1"/>
              <a:t>Simoncini</a:t>
            </a:r>
            <a:r>
              <a:rPr lang="en-US" sz="1200" dirty="0"/>
              <a:t> T, </a:t>
            </a:r>
            <a:r>
              <a:rPr lang="en-US" sz="1200" dirty="0" err="1"/>
              <a:t>Tremollieres</a:t>
            </a:r>
            <a:r>
              <a:rPr lang="en-US" sz="1200" dirty="0"/>
              <a:t> F, Rees M (2014) EMAS </a:t>
            </a:r>
            <a:r>
              <a:rPr lang="en-US" sz="1200" dirty="0" err="1"/>
              <a:t>EMAS</a:t>
            </a:r>
            <a:r>
              <a:rPr lang="en-US" sz="1200" dirty="0"/>
              <a:t> position statement: individualized breast cancer screening versus population-based mammography screening </a:t>
            </a:r>
            <a:r>
              <a:rPr lang="en-US" sz="1200" dirty="0" err="1"/>
              <a:t>programmes</a:t>
            </a:r>
            <a:r>
              <a:rPr lang="en-US" sz="1200" dirty="0"/>
              <a:t>. </a:t>
            </a:r>
            <a:r>
              <a:rPr lang="en-US" sz="1200" dirty="0" err="1"/>
              <a:t>Maturitas</a:t>
            </a:r>
            <a:r>
              <a:rPr lang="en-US" sz="1200" dirty="0"/>
              <a:t> 79(4):481–486. https://doi.org/10.1016/j.maturitas.2014.09.002</a:t>
            </a:r>
          </a:p>
          <a:p>
            <a:r>
              <a:rPr lang="en-US" sz="1200" dirty="0"/>
              <a:t>(</a:t>
            </a:r>
            <a:r>
              <a:rPr lang="en-US" sz="1200" dirty="0" err="1"/>
              <a:t>Epub</a:t>
            </a:r>
            <a:r>
              <a:rPr lang="en-US" sz="1200" dirty="0"/>
              <a:t> 2014 Sep 16PMID: 25277123)</a:t>
            </a:r>
          </a:p>
          <a:p>
            <a:r>
              <a:rPr lang="en-US" sz="1200" dirty="0"/>
              <a:t>4. </a:t>
            </a:r>
            <a:r>
              <a:rPr lang="en-US" sz="1200" dirty="0" err="1"/>
              <a:t>Sultova</a:t>
            </a:r>
            <a:r>
              <a:rPr lang="en-US" sz="1200" dirty="0"/>
              <a:t> E, </a:t>
            </a:r>
            <a:r>
              <a:rPr lang="en-US" sz="1200" dirty="0" err="1"/>
              <a:t>Westphalen</a:t>
            </a:r>
            <a:r>
              <a:rPr lang="en-US" sz="1200" dirty="0"/>
              <a:t> CB, Jung A et al (2021) NGS-guided precision oncology in metastatic breast and gynecological cancer: </a:t>
            </a:r>
            <a:r>
              <a:rPr lang="en-US" sz="1200" dirty="0" err="1"/>
              <a:t>frst</a:t>
            </a:r>
            <a:r>
              <a:rPr lang="en-US" sz="1200" dirty="0"/>
              <a:t> experiences at the CCC Munich LMU. Arch </a:t>
            </a:r>
            <a:r>
              <a:rPr lang="en-US" sz="1200" dirty="0" err="1"/>
              <a:t>Gynecol</a:t>
            </a:r>
            <a:r>
              <a:rPr lang="en-US" sz="1200" dirty="0"/>
              <a:t> </a:t>
            </a:r>
            <a:r>
              <a:rPr lang="en-US" sz="1200" dirty="0" err="1"/>
              <a:t>Obstet</a:t>
            </a:r>
            <a:endParaRPr lang="en-US" sz="1200" dirty="0"/>
          </a:p>
          <a:p>
            <a:r>
              <a:rPr lang="en-US" sz="1200" dirty="0"/>
              <a:t>303(5):1331–1345</a:t>
            </a:r>
          </a:p>
          <a:p>
            <a:r>
              <a:rPr lang="en-US" sz="1200" dirty="0"/>
              <a:t>5. Marmot MG, Altman DG, Cameron DA, Dewar JA, Thompson SG, Wilcox M (2013) The </a:t>
            </a:r>
            <a:r>
              <a:rPr lang="en-US" sz="1200" dirty="0" err="1"/>
              <a:t>benefts</a:t>
            </a:r>
            <a:r>
              <a:rPr lang="en-US" sz="1200" dirty="0"/>
              <a:t> and harms of breast cancer screening: an independent review. Br J Cancer. 108(11):2205–40</a:t>
            </a:r>
          </a:p>
          <a:p>
            <a:r>
              <a:rPr lang="en-US" sz="1200" dirty="0"/>
              <a:t>6. </a:t>
            </a:r>
            <a:r>
              <a:rPr lang="en-US" sz="1200" dirty="0" err="1"/>
              <a:t>Gøtzsche</a:t>
            </a:r>
            <a:r>
              <a:rPr lang="en-US" sz="1200" dirty="0"/>
              <a:t> PC, </a:t>
            </a:r>
            <a:r>
              <a:rPr lang="en-US" sz="1200" dirty="0" err="1"/>
              <a:t>Jørgensen</a:t>
            </a:r>
            <a:r>
              <a:rPr lang="en-US" sz="1200" dirty="0"/>
              <a:t> KJ (2013) Screening for breast cancer with mammography. Cochrane Database </a:t>
            </a:r>
            <a:r>
              <a:rPr lang="en-US" sz="1200" dirty="0" err="1"/>
              <a:t>Syst</a:t>
            </a:r>
            <a:r>
              <a:rPr lang="en-US" sz="1200" dirty="0"/>
              <a:t> Rev. </a:t>
            </a:r>
            <a:r>
              <a:rPr lang="en-US" sz="1200" dirty="0">
                <a:hlinkClick r:id="rId2"/>
              </a:rPr>
              <a:t>https://doi.org/</a:t>
            </a:r>
            <a:r>
              <a:rPr lang="en-US" sz="1200" dirty="0"/>
              <a:t> 10.1002/14651858.CD001877.pub5</a:t>
            </a:r>
          </a:p>
          <a:p>
            <a:r>
              <a:rPr lang="en-US" sz="1200" dirty="0"/>
              <a:t>7. Bleyer A, Welch HG (2012) </a:t>
            </a:r>
            <a:r>
              <a:rPr lang="en-US" sz="1200" dirty="0" err="1"/>
              <a:t>Efect</a:t>
            </a:r>
            <a:r>
              <a:rPr lang="en-US" sz="1200" dirty="0"/>
              <a:t> of three decades of screening mammography on breast-cancer incidence. N </a:t>
            </a:r>
            <a:r>
              <a:rPr lang="en-US" sz="1200" dirty="0" err="1"/>
              <a:t>Engl</a:t>
            </a:r>
            <a:r>
              <a:rPr lang="en-US" sz="1200" dirty="0"/>
              <a:t> J Med. 367(21):1998–2005</a:t>
            </a:r>
          </a:p>
          <a:p>
            <a:r>
              <a:rPr lang="en-US" sz="1200" dirty="0"/>
              <a:t>8. Leung JWT (2005) Screening mammography reduces morbidity of breast cancer treatment. AJR Am J </a:t>
            </a:r>
            <a:r>
              <a:rPr lang="en-US" sz="1200" dirty="0" err="1"/>
              <a:t>Roentgenol</a:t>
            </a:r>
            <a:r>
              <a:rPr lang="en-US" sz="1200" dirty="0"/>
              <a:t> 184(5):1508–1509</a:t>
            </a:r>
          </a:p>
          <a:p>
            <a:r>
              <a:rPr lang="en-US" sz="1200" dirty="0"/>
              <a:t>9. </a:t>
            </a:r>
            <a:r>
              <a:rPr lang="en-US" sz="1200" dirty="0" err="1"/>
              <a:t>Paesmans</a:t>
            </a:r>
            <a:r>
              <a:rPr lang="en-US" sz="1200" dirty="0"/>
              <a:t> M, </a:t>
            </a:r>
            <a:r>
              <a:rPr lang="en-US" sz="1200" dirty="0" err="1"/>
              <a:t>Ameye</a:t>
            </a:r>
            <a:r>
              <a:rPr lang="en-US" sz="1200" dirty="0"/>
              <a:t> L, Moreau M, </a:t>
            </a:r>
            <a:r>
              <a:rPr lang="en-US" sz="1200" dirty="0" err="1"/>
              <a:t>Rozenberg</a:t>
            </a:r>
            <a:r>
              <a:rPr lang="en-US" sz="1200" dirty="0"/>
              <a:t> S (2010) Breast cancer screening in the older woman: an </a:t>
            </a:r>
            <a:r>
              <a:rPr lang="en-US" sz="1200" dirty="0" err="1"/>
              <a:t>efective</a:t>
            </a:r>
            <a:r>
              <a:rPr lang="en-US" sz="1200" dirty="0"/>
              <a:t> way to reduce mortality? </a:t>
            </a:r>
            <a:r>
              <a:rPr lang="en-US" sz="1200" dirty="0" err="1"/>
              <a:t>Maturitas</a:t>
            </a:r>
            <a:r>
              <a:rPr lang="en-US" sz="1200" dirty="0"/>
              <a:t> 66(3):263–267. </a:t>
            </a:r>
            <a:r>
              <a:rPr lang="en-US" sz="1200" dirty="0">
                <a:hlinkClick r:id="rId3"/>
              </a:rPr>
              <a:t>https://doi.org/10.1016/j</a:t>
            </a:r>
            <a:r>
              <a:rPr lang="en-US" sz="1200" dirty="0"/>
              <a:t>. maturitas.2010.03.016 (</a:t>
            </a:r>
            <a:r>
              <a:rPr lang="en-US" sz="1200" dirty="0" err="1"/>
              <a:t>Epub</a:t>
            </a:r>
            <a:r>
              <a:rPr lang="en-US" sz="1200" dirty="0"/>
              <a:t> 2010 May 6PMID: 20451335)</a:t>
            </a:r>
          </a:p>
          <a:p>
            <a:r>
              <a:rPr lang="en-US" sz="1200" dirty="0"/>
              <a:t>10. Brennan M, </a:t>
            </a:r>
            <a:r>
              <a:rPr lang="en-US" sz="1200" dirty="0" err="1"/>
              <a:t>Houssami</a:t>
            </a:r>
            <a:r>
              <a:rPr lang="en-US" sz="1200" dirty="0"/>
              <a:t> N (2016) Discussing the </a:t>
            </a:r>
            <a:r>
              <a:rPr lang="en-US" sz="1200" dirty="0" err="1"/>
              <a:t>benefts</a:t>
            </a:r>
            <a:r>
              <a:rPr lang="en-US" sz="1200" dirty="0"/>
              <a:t> and harms of screening mammography. </a:t>
            </a:r>
            <a:r>
              <a:rPr lang="en-US" sz="1200" dirty="0" err="1"/>
              <a:t>Maturitas</a:t>
            </a:r>
            <a:r>
              <a:rPr lang="en-US" sz="1200" dirty="0"/>
              <a:t> 92:150–153. </a:t>
            </a:r>
            <a:r>
              <a:rPr lang="en-US" sz="1200" dirty="0">
                <a:hlinkClick r:id="rId4"/>
              </a:rPr>
              <a:t>https://doi</a:t>
            </a:r>
            <a:r>
              <a:rPr lang="en-US" sz="1200" dirty="0"/>
              <a:t>. org/10.1016/j.maturitas.2016.08.003 (</a:t>
            </a:r>
            <a:r>
              <a:rPr lang="en-US" sz="1200" dirty="0" err="1"/>
              <a:t>Epub</a:t>
            </a:r>
            <a:r>
              <a:rPr lang="en-US" sz="1200" dirty="0"/>
              <a:t> 2016 Aug 11 PMID: 27621253)</a:t>
            </a:r>
          </a:p>
          <a:p>
            <a:r>
              <a:rPr lang="en-US" sz="1200" dirty="0"/>
              <a:t>11. Independent UK Panel on Breast Cancer Screening (2012) The </a:t>
            </a:r>
            <a:r>
              <a:rPr lang="en-US" sz="1200" dirty="0" err="1"/>
              <a:t>benefts</a:t>
            </a:r>
            <a:r>
              <a:rPr lang="en-US" sz="1200" dirty="0"/>
              <a:t> and harms of breast cancer screening: an independent review. Lancet 380(9855):1778–1786. </a:t>
            </a:r>
            <a:r>
              <a:rPr lang="en-US" sz="1200" dirty="0">
                <a:hlinkClick r:id="rId5"/>
              </a:rPr>
              <a:t>https://doi.org/10.1016/</a:t>
            </a:r>
            <a:r>
              <a:rPr lang="en-US" sz="1200" dirty="0"/>
              <a:t> S0140-6736(12)61611-0 (</a:t>
            </a:r>
            <a:r>
              <a:rPr lang="en-US" sz="1200" dirty="0" err="1"/>
              <a:t>Epub</a:t>
            </a:r>
            <a:r>
              <a:rPr lang="en-US" sz="1200" dirty="0"/>
              <a:t> 2012 Oct 30 PMID: 23117178)</a:t>
            </a:r>
          </a:p>
          <a:p>
            <a:r>
              <a:rPr lang="en-US" sz="1200" dirty="0"/>
              <a:t>12. Barth RJ, Gibson GR, Carney PA, Mott LA, Becher RD, </a:t>
            </a:r>
            <a:r>
              <a:rPr lang="en-US" sz="1200" dirty="0" err="1"/>
              <a:t>Poplack</a:t>
            </a:r>
            <a:r>
              <a:rPr lang="en-US" sz="1200" dirty="0"/>
              <a:t> SP (2005) Detection of breast cancer on screening mammography allows patients to be treated with less-toxic therapy. AJR Am J </a:t>
            </a:r>
            <a:r>
              <a:rPr lang="en-US" sz="1200" dirty="0" err="1"/>
              <a:t>Roentgenol</a:t>
            </a:r>
            <a:r>
              <a:rPr lang="en-US" sz="1200" dirty="0"/>
              <a:t> 184(1):324–329</a:t>
            </a:r>
          </a:p>
          <a:p>
            <a:r>
              <a:rPr lang="en-US" sz="1200" dirty="0"/>
              <a:t>13. Cowan WK, Kelly P, </a:t>
            </a:r>
            <a:r>
              <a:rPr lang="en-US" sz="1200" dirty="0" err="1"/>
              <a:t>Sawan</a:t>
            </a:r>
            <a:r>
              <a:rPr lang="en-US" sz="1200" dirty="0"/>
              <a:t> A, </a:t>
            </a:r>
            <a:r>
              <a:rPr lang="en-US" sz="1200" dirty="0" err="1"/>
              <a:t>Cunlife</a:t>
            </a:r>
            <a:r>
              <a:rPr lang="en-US" sz="1200" dirty="0"/>
              <a:t> WJ, Henry L, Higgs MJ et al (1997) The pathological and biological nature of </a:t>
            </a:r>
            <a:r>
              <a:rPr lang="en-US" sz="1200" dirty="0" err="1"/>
              <a:t>screendetected</a:t>
            </a:r>
            <a:r>
              <a:rPr lang="en-US" sz="1200" dirty="0"/>
              <a:t> breast carcinomas: a morphological and </a:t>
            </a:r>
            <a:r>
              <a:rPr lang="en-US" sz="1200" dirty="0" err="1"/>
              <a:t>immunohistochemical</a:t>
            </a:r>
            <a:r>
              <a:rPr lang="en-US" sz="1200" dirty="0"/>
              <a:t> study. J </a:t>
            </a:r>
            <a:r>
              <a:rPr lang="en-US" sz="1200" dirty="0" err="1"/>
              <a:t>Pathol</a:t>
            </a:r>
            <a:r>
              <a:rPr lang="en-US" sz="1200" dirty="0"/>
              <a:t> 182(1):29–35</a:t>
            </a:r>
          </a:p>
          <a:p>
            <a:r>
              <a:rPr lang="en-US" sz="1200" dirty="0"/>
              <a:t>14. Spillane AJ, Kennedy CW, Gillett DJ, </a:t>
            </a:r>
            <a:r>
              <a:rPr lang="en-US" sz="1200" dirty="0" err="1"/>
              <a:t>Carmalt</a:t>
            </a:r>
            <a:r>
              <a:rPr lang="en-US" sz="1200" dirty="0"/>
              <a:t> HL, </a:t>
            </a:r>
            <a:r>
              <a:rPr lang="en-US" sz="1200" dirty="0" err="1"/>
              <a:t>Janu</a:t>
            </a:r>
            <a:r>
              <a:rPr lang="en-US" sz="1200" dirty="0"/>
              <a:t> NC, Rickard MT et al (2001) Screen-detected breast cancer compared to symptomatic presentation: an analysis of surgical treatment and end-points of </a:t>
            </a:r>
            <a:r>
              <a:rPr lang="en-US" sz="1200" dirty="0" err="1"/>
              <a:t>efective</a:t>
            </a:r>
            <a:r>
              <a:rPr lang="en-US" sz="1200" dirty="0"/>
              <a:t> mammographic screening. ANZ J </a:t>
            </a:r>
            <a:r>
              <a:rPr lang="en-US" sz="1200" dirty="0" err="1"/>
              <a:t>Surg</a:t>
            </a:r>
            <a:r>
              <a:rPr lang="en-US" sz="1200" dirty="0"/>
              <a:t> 71(7):398–402</a:t>
            </a:r>
          </a:p>
          <a:p>
            <a:r>
              <a:rPr lang="en-US" sz="1200" dirty="0"/>
              <a:t>15. </a:t>
            </a:r>
            <a:r>
              <a:rPr lang="en-US" sz="1200" dirty="0" err="1"/>
              <a:t>Chuwa</a:t>
            </a:r>
            <a:r>
              <a:rPr lang="en-US" sz="1200" dirty="0"/>
              <a:t> EWL, Yeo AWY, </a:t>
            </a:r>
            <a:r>
              <a:rPr lang="en-US" sz="1200" dirty="0" err="1"/>
              <a:t>Koong</a:t>
            </a:r>
            <a:r>
              <a:rPr lang="en-US" sz="1200" dirty="0"/>
              <a:t> HN, Wong CY, Yong WS, Tan PH et al (2009) Early detection of breast cancer through population-based mammographic screening in Asian women: a comparison study between screen-detected and symptomatic breast cancers. Breast J 15(2):133–139</a:t>
            </a:r>
          </a:p>
          <a:p>
            <a:r>
              <a:rPr lang="en-US" sz="1200" dirty="0"/>
              <a:t>16. </a:t>
            </a:r>
            <a:r>
              <a:rPr lang="en-US" sz="1200" dirty="0" err="1"/>
              <a:t>Taubenhansl</a:t>
            </a:r>
            <a:r>
              <a:rPr lang="en-US" sz="1200" dirty="0"/>
              <a:t> C, </a:t>
            </a:r>
            <a:r>
              <a:rPr lang="en-US" sz="1200" dirty="0" err="1"/>
              <a:t>Ortmann</a:t>
            </a:r>
            <a:r>
              <a:rPr lang="en-US" sz="1200" dirty="0"/>
              <a:t> O, </a:t>
            </a:r>
            <a:r>
              <a:rPr lang="en-US" sz="1200" dirty="0" err="1"/>
              <a:t>Gerken</a:t>
            </a:r>
            <a:r>
              <a:rPr lang="en-US" sz="1200" dirty="0"/>
              <a:t> M, </a:t>
            </a:r>
            <a:r>
              <a:rPr lang="en-US" sz="1200" dirty="0" err="1"/>
              <a:t>Inwald</a:t>
            </a:r>
            <a:r>
              <a:rPr lang="en-US" sz="1200" dirty="0"/>
              <a:t> EC, </a:t>
            </a:r>
            <a:r>
              <a:rPr lang="en-US" sz="1200" dirty="0" err="1"/>
              <a:t>Klinkhammer-Schalke</a:t>
            </a:r>
            <a:r>
              <a:rPr lang="en-US" sz="1200" dirty="0"/>
              <a:t> M (2020) Guideline-concordant chemotherapy in patients with hormone receptor-positive and node-positive, early</a:t>
            </a:r>
          </a:p>
          <a:p>
            <a:r>
              <a:rPr lang="en-US" sz="1200" dirty="0"/>
              <a:t>breast cancer leads to better overall and metastases-free survival with limited </a:t>
            </a:r>
            <a:r>
              <a:rPr lang="en-US" sz="1200" dirty="0" err="1"/>
              <a:t>beneft</a:t>
            </a:r>
            <a:r>
              <a:rPr lang="en-US" sz="1200" dirty="0"/>
              <a:t> in elderly patients. Arch </a:t>
            </a:r>
            <a:r>
              <a:rPr lang="en-US" sz="1200" dirty="0" err="1"/>
              <a:t>Gynecol</a:t>
            </a:r>
            <a:r>
              <a:rPr lang="en-US" sz="1200" dirty="0"/>
              <a:t> </a:t>
            </a:r>
            <a:r>
              <a:rPr lang="en-US" sz="1200" dirty="0" err="1"/>
              <a:t>Obstet</a:t>
            </a:r>
            <a:r>
              <a:rPr lang="en-US" sz="1200" dirty="0"/>
              <a:t> 301(2):573–583</a:t>
            </a:r>
          </a:p>
          <a:p>
            <a:r>
              <a:rPr lang="en-US" sz="1200" dirty="0"/>
              <a:t>17. Azim HA, de </a:t>
            </a:r>
            <a:r>
              <a:rPr lang="en-US" sz="1200" dirty="0" err="1"/>
              <a:t>Azambuja</a:t>
            </a:r>
            <a:r>
              <a:rPr lang="en-US" sz="1200" dirty="0"/>
              <a:t> E, </a:t>
            </a:r>
            <a:r>
              <a:rPr lang="en-US" sz="1200" dirty="0" err="1"/>
              <a:t>Colozza</a:t>
            </a:r>
            <a:r>
              <a:rPr lang="en-US" sz="1200" dirty="0"/>
              <a:t> M, Bines J, </a:t>
            </a:r>
            <a:r>
              <a:rPr lang="en-US" sz="1200" dirty="0" err="1"/>
              <a:t>Piccart</a:t>
            </a:r>
            <a:r>
              <a:rPr lang="en-US" sz="1200" dirty="0"/>
              <a:t> MJ (2011) Long-term toxic </a:t>
            </a:r>
            <a:r>
              <a:rPr lang="en-US" sz="1200" dirty="0" err="1"/>
              <a:t>efects</a:t>
            </a:r>
            <a:r>
              <a:rPr lang="en-US" sz="1200" dirty="0"/>
              <a:t> of adjuvant chemotherapy in breast cancer. Ann </a:t>
            </a:r>
            <a:r>
              <a:rPr lang="en-US" sz="1200" dirty="0" err="1"/>
              <a:t>Oncol</a:t>
            </a:r>
            <a:r>
              <a:rPr lang="en-US" sz="1200" dirty="0"/>
              <a:t>. 22(9):1939–47</a:t>
            </a:r>
          </a:p>
          <a:p>
            <a:r>
              <a:rPr lang="en-US" sz="1200" dirty="0"/>
              <a:t>18. Cameron AC, </a:t>
            </a:r>
            <a:r>
              <a:rPr lang="en-US" sz="1200" dirty="0" err="1"/>
              <a:t>Touyz</a:t>
            </a:r>
            <a:r>
              <a:rPr lang="en-US" sz="1200" dirty="0"/>
              <a:t> RM, Lang NN (2016) Vascular complications of cancer chemotherapy. Can J </a:t>
            </a:r>
            <a:r>
              <a:rPr lang="en-US" sz="1200" dirty="0" err="1"/>
              <a:t>Cardiol</a:t>
            </a:r>
            <a:r>
              <a:rPr lang="en-US" sz="1200" dirty="0"/>
              <a:t> 32(7):852–862</a:t>
            </a:r>
          </a:p>
        </p:txBody>
      </p:sp>
    </p:spTree>
    <p:extLst>
      <p:ext uri="{BB962C8B-B14F-4D97-AF65-F5344CB8AC3E}">
        <p14:creationId xmlns:p14="http://schemas.microsoft.com/office/powerpoint/2010/main" val="302353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108" y="193432"/>
            <a:ext cx="11465169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19. Swenson KK, </a:t>
            </a:r>
            <a:r>
              <a:rPr lang="en-US" sz="1100" dirty="0" err="1"/>
              <a:t>Nissen</a:t>
            </a:r>
            <a:r>
              <a:rPr lang="en-US" sz="1100" dirty="0"/>
              <a:t> MJ, </a:t>
            </a:r>
            <a:r>
              <a:rPr lang="en-US" sz="1100" dirty="0" err="1"/>
              <a:t>Ceronsky</a:t>
            </a:r>
            <a:r>
              <a:rPr lang="en-US" sz="1100" dirty="0"/>
              <a:t> C, Swenson L, Lee MW, Tuttle TM (2002) Comparison of side </a:t>
            </a:r>
            <a:r>
              <a:rPr lang="en-US" sz="1100" dirty="0" err="1"/>
              <a:t>efects</a:t>
            </a:r>
            <a:r>
              <a:rPr lang="en-US" sz="1100" dirty="0"/>
              <a:t> between sentinel lymph node and axillary lymph node dissection for breast cancer. Ann </a:t>
            </a:r>
            <a:r>
              <a:rPr lang="en-US" sz="1100" dirty="0" err="1"/>
              <a:t>Surg</a:t>
            </a:r>
            <a:r>
              <a:rPr lang="en-US" sz="1100" dirty="0"/>
              <a:t> </a:t>
            </a:r>
            <a:r>
              <a:rPr lang="en-US" sz="1100" dirty="0" err="1"/>
              <a:t>Oncol</a:t>
            </a:r>
            <a:r>
              <a:rPr lang="en-US" sz="1100" dirty="0"/>
              <a:t> 9(8):745–753 </a:t>
            </a:r>
          </a:p>
          <a:p>
            <a:endParaRPr lang="en-US" sz="1100" dirty="0"/>
          </a:p>
          <a:p>
            <a:r>
              <a:rPr lang="en-US" sz="1100" dirty="0"/>
              <a:t>20. </a:t>
            </a:r>
            <a:r>
              <a:rPr lang="en-US" sz="1100" dirty="0" err="1"/>
              <a:t>Brar</a:t>
            </a:r>
            <a:r>
              <a:rPr lang="en-US" sz="1100" dirty="0"/>
              <a:t> P, Jain S, Singh I (2011) Complications of axillary lymph node dissection in treatment of early breast cancer: a comparison of MRM and BCS. Indian J </a:t>
            </a:r>
            <a:r>
              <a:rPr lang="en-US" sz="1100" dirty="0" err="1"/>
              <a:t>Surg</a:t>
            </a:r>
            <a:r>
              <a:rPr lang="en-US" sz="1100" dirty="0"/>
              <a:t> </a:t>
            </a:r>
            <a:r>
              <a:rPr lang="en-US" sz="1100" dirty="0" err="1"/>
              <a:t>Oncol</a:t>
            </a:r>
            <a:r>
              <a:rPr lang="en-US" sz="1100" dirty="0"/>
              <a:t> 2(2):126–132 </a:t>
            </a:r>
          </a:p>
          <a:p>
            <a:endParaRPr lang="en-US" sz="1100" dirty="0"/>
          </a:p>
          <a:p>
            <a:r>
              <a:rPr lang="en-US" sz="1100" dirty="0"/>
              <a:t>21. Shieh Y, </a:t>
            </a:r>
            <a:r>
              <a:rPr lang="en-US" sz="1100" dirty="0" err="1"/>
              <a:t>Eklund</a:t>
            </a:r>
            <a:r>
              <a:rPr lang="en-US" sz="1100" dirty="0"/>
              <a:t> M, </a:t>
            </a:r>
            <a:r>
              <a:rPr lang="en-US" sz="1100" dirty="0" err="1"/>
              <a:t>Sawaya</a:t>
            </a:r>
            <a:r>
              <a:rPr lang="en-US" sz="1100" dirty="0"/>
              <a:t> GF, Black WC, Kramer BS, </a:t>
            </a:r>
            <a:r>
              <a:rPr lang="en-US" sz="1100" dirty="0" err="1"/>
              <a:t>Esserman</a:t>
            </a:r>
            <a:r>
              <a:rPr lang="en-US" sz="1100" dirty="0"/>
              <a:t> LJ (2016) Population-based screening for cancer: hope and hype. Nat Rev </a:t>
            </a:r>
            <a:r>
              <a:rPr lang="en-US" sz="1100" dirty="0" err="1"/>
              <a:t>Clin</a:t>
            </a:r>
            <a:r>
              <a:rPr lang="en-US" sz="1100" dirty="0"/>
              <a:t> </a:t>
            </a:r>
            <a:r>
              <a:rPr lang="en-US" sz="1100" dirty="0" err="1"/>
              <a:t>Oncol</a:t>
            </a:r>
            <a:r>
              <a:rPr lang="en-US" sz="1100" dirty="0"/>
              <a:t> 13(9):550–565 </a:t>
            </a:r>
          </a:p>
          <a:p>
            <a:endParaRPr lang="fr-BE" sz="1100" dirty="0"/>
          </a:p>
          <a:p>
            <a:endParaRPr lang="en-US" sz="1100" dirty="0"/>
          </a:p>
          <a:p>
            <a:r>
              <a:rPr lang="en-US" sz="1100" dirty="0"/>
              <a:t>22. McWilliams L, Woof VG, Donnelly LS et al (2020) Risk </a:t>
            </a:r>
            <a:r>
              <a:rPr lang="en-US" sz="1100" dirty="0" err="1"/>
              <a:t>stratifed</a:t>
            </a:r>
            <a:r>
              <a:rPr lang="en-US" sz="1100" dirty="0"/>
              <a:t> breast cancer screening: UK healthcare policy decision-making stakeholders’ views on a low-risk breast screening pathway. BMC Cancer 20:680 </a:t>
            </a:r>
          </a:p>
          <a:p>
            <a:endParaRPr lang="en-US" sz="1100" dirty="0"/>
          </a:p>
          <a:p>
            <a:r>
              <a:rPr lang="en-US" sz="1100" dirty="0"/>
              <a:t>23. </a:t>
            </a:r>
            <a:r>
              <a:rPr lang="en-US" sz="1100" dirty="0" err="1"/>
              <a:t>Delaloge</a:t>
            </a:r>
            <a:r>
              <a:rPr lang="en-US" sz="1100" dirty="0"/>
              <a:t> S, Giorgi Rossi P, </a:t>
            </a:r>
            <a:r>
              <a:rPr lang="en-US" sz="1100" dirty="0" err="1"/>
              <a:t>Guindy</a:t>
            </a:r>
            <a:r>
              <a:rPr lang="en-US" sz="1100" dirty="0"/>
              <a:t> M, Gilbert F, </a:t>
            </a:r>
            <a:r>
              <a:rPr lang="en-US" sz="1100" dirty="0" err="1"/>
              <a:t>Burrion</a:t>
            </a:r>
            <a:r>
              <a:rPr lang="en-US" sz="1100" dirty="0"/>
              <a:t> JB et al (2022) Abstract OT2–10–02: </a:t>
            </a:r>
            <a:r>
              <a:rPr lang="en-US" sz="1100" dirty="0" err="1"/>
              <a:t>mypebs</a:t>
            </a:r>
            <a:r>
              <a:rPr lang="en-US" sz="1100" dirty="0"/>
              <a:t>: an international randomized study comparing personalized, risk-</a:t>
            </a:r>
            <a:r>
              <a:rPr lang="en-US" sz="1100" dirty="0" err="1"/>
              <a:t>stratifed</a:t>
            </a:r>
            <a:r>
              <a:rPr lang="en-US" sz="1100" dirty="0"/>
              <a:t> to standard breast cancer screening in women aged 40–70. Cancer Res 82:OT2-10–02 </a:t>
            </a:r>
          </a:p>
          <a:p>
            <a:endParaRPr lang="en-US" sz="1100" dirty="0"/>
          </a:p>
          <a:p>
            <a:r>
              <a:rPr lang="en-US" sz="1100" dirty="0"/>
              <a:t>24. Nelson HD, Tyne K, </a:t>
            </a:r>
            <a:r>
              <a:rPr lang="en-US" sz="1100" dirty="0" err="1"/>
              <a:t>Naik</a:t>
            </a:r>
            <a:r>
              <a:rPr lang="en-US" sz="1100" dirty="0"/>
              <a:t> A et al (2009) Screening for breast cancer: an update for the U.S. preventive services task force. Ann Intern Med. 151(10):727-37-W237-42 </a:t>
            </a:r>
          </a:p>
          <a:p>
            <a:endParaRPr lang="en-US" sz="1100" dirty="0"/>
          </a:p>
          <a:p>
            <a:r>
              <a:rPr lang="en-US" sz="1100" dirty="0"/>
              <a:t>25. </a:t>
            </a:r>
            <a:r>
              <a:rPr lang="en-US" sz="1100" dirty="0" err="1"/>
              <a:t>Brouckaert</a:t>
            </a:r>
            <a:r>
              <a:rPr lang="en-US" sz="1100" dirty="0"/>
              <a:t> O, </a:t>
            </a:r>
            <a:r>
              <a:rPr lang="en-US" sz="1100" dirty="0" err="1"/>
              <a:t>Schoneveld</a:t>
            </a:r>
            <a:r>
              <a:rPr lang="en-US" sz="1100" dirty="0"/>
              <a:t> A, </a:t>
            </a:r>
            <a:r>
              <a:rPr lang="en-US" sz="1100" dirty="0" err="1"/>
              <a:t>Truyers</a:t>
            </a:r>
            <a:r>
              <a:rPr lang="en-US" sz="1100" dirty="0"/>
              <a:t> C, Kellen E, Van </a:t>
            </a:r>
            <a:r>
              <a:rPr lang="en-US" sz="1100" dirty="0" err="1"/>
              <a:t>Ongeval</a:t>
            </a:r>
            <a:r>
              <a:rPr lang="en-US" sz="1100" dirty="0"/>
              <a:t> C, </a:t>
            </a:r>
            <a:r>
              <a:rPr lang="en-US" sz="1100" dirty="0" err="1"/>
              <a:t>Vergote</a:t>
            </a:r>
            <a:r>
              <a:rPr lang="en-US" sz="1100" dirty="0"/>
              <a:t> I et al (2013) Breast cancer phenotype, nodal status and palpability may be useful in the detection of </a:t>
            </a:r>
            <a:r>
              <a:rPr lang="en-US" sz="1100" dirty="0" err="1"/>
              <a:t>overdiagnosed</a:t>
            </a:r>
            <a:r>
              <a:rPr lang="en-US" sz="1100" dirty="0"/>
              <a:t> screening-detected breast cancers. Ann </a:t>
            </a:r>
            <a:r>
              <a:rPr lang="en-US" sz="1100" dirty="0" err="1"/>
              <a:t>Oncol</a:t>
            </a:r>
            <a:r>
              <a:rPr lang="en-US" sz="1100" dirty="0"/>
              <a:t> Of J </a:t>
            </a:r>
            <a:r>
              <a:rPr lang="en-US" sz="1100" dirty="0" err="1"/>
              <a:t>Eur</a:t>
            </a:r>
            <a:r>
              <a:rPr lang="en-US" sz="1100" dirty="0"/>
              <a:t> </a:t>
            </a:r>
            <a:r>
              <a:rPr lang="en-US" sz="1100" dirty="0" err="1"/>
              <a:t>Soc</a:t>
            </a:r>
            <a:r>
              <a:rPr lang="en-US" sz="1100" dirty="0"/>
              <a:t> Med </a:t>
            </a:r>
            <a:r>
              <a:rPr lang="en-US" sz="1100" dirty="0" err="1"/>
              <a:t>Oncol</a:t>
            </a:r>
            <a:r>
              <a:rPr lang="en-US" sz="1100" dirty="0"/>
              <a:t>. 24(7):1847–52 </a:t>
            </a:r>
          </a:p>
          <a:p>
            <a:endParaRPr lang="en-US" sz="1100" dirty="0"/>
          </a:p>
          <a:p>
            <a:r>
              <a:rPr lang="en-US" sz="1100" dirty="0"/>
              <a:t>26. Dawson SJ, Dufy SW, Blows FM, Driver KE, </a:t>
            </a:r>
            <a:r>
              <a:rPr lang="en-US" sz="1100" dirty="0" err="1"/>
              <a:t>Provenzano</a:t>
            </a:r>
            <a:r>
              <a:rPr lang="en-US" sz="1100" dirty="0"/>
              <a:t> E, </a:t>
            </a:r>
            <a:r>
              <a:rPr lang="en-US" sz="1100" dirty="0" err="1"/>
              <a:t>LeQuesne</a:t>
            </a:r>
            <a:r>
              <a:rPr lang="en-US" sz="1100" dirty="0"/>
              <a:t> J et al (2019) Molecular characteristics of </a:t>
            </a:r>
            <a:r>
              <a:rPr lang="en-US" sz="1100" dirty="0" err="1"/>
              <a:t>screendetected</a:t>
            </a:r>
            <a:r>
              <a:rPr lang="en-US" sz="1100" dirty="0"/>
              <a:t> vs symptomatic breast cancers and their impact on survival. Br J Cancer. 101(8):1338–44 </a:t>
            </a:r>
          </a:p>
          <a:p>
            <a:endParaRPr lang="en-US" sz="1100" dirty="0"/>
          </a:p>
          <a:p>
            <a:r>
              <a:rPr lang="en-US" sz="1100" dirty="0"/>
              <a:t>27. </a:t>
            </a:r>
            <a:r>
              <a:rPr lang="en-US" sz="1100" dirty="0" err="1"/>
              <a:t>Løberg</a:t>
            </a:r>
            <a:r>
              <a:rPr lang="en-US" sz="1100" dirty="0"/>
              <a:t> M, </a:t>
            </a:r>
            <a:r>
              <a:rPr lang="en-US" sz="1100" dirty="0" err="1"/>
              <a:t>Lousdal</a:t>
            </a:r>
            <a:r>
              <a:rPr lang="en-US" sz="1100" dirty="0"/>
              <a:t> ML, </a:t>
            </a:r>
            <a:r>
              <a:rPr lang="en-US" sz="1100" dirty="0" err="1"/>
              <a:t>Bretthauer</a:t>
            </a:r>
            <a:r>
              <a:rPr lang="en-US" sz="1100" dirty="0"/>
              <a:t> M, </a:t>
            </a:r>
            <a:r>
              <a:rPr lang="en-US" sz="1100" dirty="0" err="1"/>
              <a:t>Kalager</a:t>
            </a:r>
            <a:r>
              <a:rPr lang="en-US" sz="1100" dirty="0"/>
              <a:t> M (2015) </a:t>
            </a:r>
            <a:r>
              <a:rPr lang="en-US" sz="1100" dirty="0" err="1"/>
              <a:t>Benefts</a:t>
            </a:r>
            <a:r>
              <a:rPr lang="en-US" sz="1100" dirty="0"/>
              <a:t> and harms of mammography screening. Breast Cancer Res BCR [</a:t>
            </a:r>
            <a:r>
              <a:rPr lang="en-US" sz="1100" dirty="0" err="1"/>
              <a:t>Intenet</a:t>
            </a:r>
            <a:r>
              <a:rPr lang="en-US" sz="1100" dirty="0"/>
              <a:t>]. https://doi.org/10.1186/s13058-015-0525-z </a:t>
            </a:r>
          </a:p>
          <a:p>
            <a:endParaRPr lang="en-US" sz="1100" dirty="0"/>
          </a:p>
          <a:p>
            <a:r>
              <a:rPr lang="en-US" sz="1100" dirty="0"/>
              <a:t>28. </a:t>
            </a:r>
            <a:r>
              <a:rPr lang="en-US" sz="1100" dirty="0" err="1"/>
              <a:t>Heinig</a:t>
            </a:r>
            <a:r>
              <a:rPr lang="en-US" sz="1100" dirty="0"/>
              <a:t> M, Schwarz S, </a:t>
            </a:r>
            <a:r>
              <a:rPr lang="en-US" sz="1100" dirty="0" err="1"/>
              <a:t>Haug</a:t>
            </a:r>
            <a:r>
              <a:rPr lang="en-US" sz="1100" dirty="0"/>
              <a:t> U (2021) Self-selection for mammography screening according to use of hormone replacement therapy: a systematic literature review. Cancer </a:t>
            </a:r>
            <a:r>
              <a:rPr lang="en-US" sz="1100" dirty="0" err="1"/>
              <a:t>Epidemiol</a:t>
            </a:r>
            <a:r>
              <a:rPr lang="en-US" sz="1100" dirty="0"/>
              <a:t>. https://doi. org/10.1016/j.canep.2020.101812 (</a:t>
            </a:r>
            <a:r>
              <a:rPr lang="en-US" sz="1100" dirty="0" err="1"/>
              <a:t>Epub</a:t>
            </a:r>
            <a:r>
              <a:rPr lang="en-US" sz="1100" dirty="0"/>
              <a:t> 2021 Feb 16. PMID: 33608235) </a:t>
            </a:r>
          </a:p>
          <a:p>
            <a:endParaRPr lang="en-US" sz="1100" dirty="0"/>
          </a:p>
          <a:p>
            <a:r>
              <a:rPr lang="en-US" sz="1100" dirty="0"/>
              <a:t>29. Baird J, </a:t>
            </a:r>
            <a:r>
              <a:rPr lang="en-US" sz="1100" dirty="0" err="1"/>
              <a:t>Yogeswaran</a:t>
            </a:r>
            <a:r>
              <a:rPr lang="en-US" sz="1100" dirty="0"/>
              <a:t> G, Oni G, Wilson EE (2021) What can be done to encourage women from Black, Asian and minority ethnic backgrounds to attend breast screening? A qualitative synthesis of barriers and facilitators. Public Health 190:152–159. https:// doi.org/10.1016/j.puhe.2020.10.013 (</a:t>
            </a:r>
            <a:r>
              <a:rPr lang="en-US" sz="1100" dirty="0" err="1"/>
              <a:t>Epub</a:t>
            </a:r>
            <a:r>
              <a:rPr lang="en-US" sz="1100" dirty="0"/>
              <a:t> 2021 Jan 6 PMID: 33419526) </a:t>
            </a:r>
          </a:p>
          <a:p>
            <a:endParaRPr lang="en-US" sz="1100" dirty="0"/>
          </a:p>
          <a:p>
            <a:r>
              <a:rPr lang="en-US" sz="1100" dirty="0"/>
              <a:t>30. Bakker MF, de Lange SV, </a:t>
            </a:r>
            <a:r>
              <a:rPr lang="en-US" sz="1100" dirty="0" err="1"/>
              <a:t>Pijnappel</a:t>
            </a:r>
            <a:r>
              <a:rPr lang="en-US" sz="1100" dirty="0"/>
              <a:t> RM, Mann RM, </a:t>
            </a:r>
            <a:r>
              <a:rPr lang="en-US" sz="1100" dirty="0" err="1"/>
              <a:t>Peeters</a:t>
            </a:r>
            <a:r>
              <a:rPr lang="en-US" sz="1100" dirty="0"/>
              <a:t> PHM, DENSE Trial Study Group et al (2019) Supplemental MRI screening for women with extremely dense breast tissue. N </a:t>
            </a:r>
            <a:r>
              <a:rPr lang="en-US" sz="1100" dirty="0" err="1"/>
              <a:t>Engl</a:t>
            </a:r>
            <a:r>
              <a:rPr lang="en-US" sz="1100" dirty="0"/>
              <a:t> J Med. 381(22):2091–2102. https://doi.org/10.1056/NEJMoa1903 986 (PMID: 31774954) </a:t>
            </a:r>
          </a:p>
          <a:p>
            <a:endParaRPr lang="en-US" sz="1100" dirty="0"/>
          </a:p>
          <a:p>
            <a:r>
              <a:rPr lang="en-US" sz="1100" dirty="0"/>
              <a:t>31. </a:t>
            </a:r>
            <a:r>
              <a:rPr lang="en-US" sz="1100" dirty="0" err="1"/>
              <a:t>Desreux</a:t>
            </a:r>
            <a:r>
              <a:rPr lang="en-US" sz="1100" dirty="0"/>
              <a:t> J, </a:t>
            </a:r>
            <a:r>
              <a:rPr lang="en-US" sz="1100" dirty="0" err="1"/>
              <a:t>Bleret</a:t>
            </a:r>
            <a:r>
              <a:rPr lang="en-US" sz="1100" dirty="0"/>
              <a:t> V, </a:t>
            </a:r>
            <a:r>
              <a:rPr lang="en-US" sz="1100" dirty="0" err="1"/>
              <a:t>Lifrange</a:t>
            </a:r>
            <a:r>
              <a:rPr lang="en-US" sz="1100" dirty="0"/>
              <a:t> E (2012) Should we individualize breast cancer screening? </a:t>
            </a:r>
            <a:r>
              <a:rPr lang="en-US" sz="1100" dirty="0" err="1"/>
              <a:t>Maturitas</a:t>
            </a:r>
            <a:r>
              <a:rPr lang="en-US" sz="1100" dirty="0"/>
              <a:t> 73(3):202–205 </a:t>
            </a:r>
          </a:p>
          <a:p>
            <a:endParaRPr lang="en-US" sz="1100" dirty="0"/>
          </a:p>
          <a:p>
            <a:r>
              <a:rPr lang="en-US" sz="1100" dirty="0"/>
              <a:t>32. https://www.bruprev.be/fr/le-depistage-du-cancer-du-sein/ le-cancer-du-sein </a:t>
            </a:r>
          </a:p>
          <a:p>
            <a:endParaRPr lang="en-US" sz="1100" dirty="0"/>
          </a:p>
          <a:p>
            <a:r>
              <a:rPr lang="en-US" sz="1100" dirty="0"/>
              <a:t>33. https://ccref.org/pdf/Mammotest_broch_jan12_HR.pdf </a:t>
            </a:r>
          </a:p>
        </p:txBody>
      </p:sp>
    </p:spTree>
    <p:extLst>
      <p:ext uri="{BB962C8B-B14F-4D97-AF65-F5344CB8AC3E}">
        <p14:creationId xmlns:p14="http://schemas.microsoft.com/office/powerpoint/2010/main" val="423164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 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fr-FR" sz="40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Introduction</a:t>
            </a:r>
            <a:endParaRPr lang="fr-FR" sz="4000" dirty="0"/>
          </a:p>
        </p:txBody>
      </p:sp>
      <p:sp>
        <p:nvSpPr>
          <p:cNvPr id="2" name="Espace réservé du contenu 1"/>
          <p:cNvSpPr>
            <a:spLocks noGrp="1"/>
          </p:cNvSpPr>
          <p:nvPr>
            <p:ph idx="1"/>
          </p:nvPr>
        </p:nvSpPr>
        <p:spPr>
          <a:xfrm>
            <a:off x="836559" y="1856232"/>
            <a:ext cx="9582326" cy="4439060"/>
          </a:xfrm>
        </p:spPr>
        <p:txBody>
          <a:bodyPr rtlCol="0">
            <a:normAutofit/>
          </a:bodyPr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r-BE" sz="1800" b="1" dirty="0">
                <a:solidFill>
                  <a:prstClr val="black"/>
                </a:solidFill>
                <a:latin typeface="Calibri"/>
              </a:rPr>
              <a:t>Screening</a:t>
            </a:r>
            <a:endParaRPr lang="en-US" sz="1800" b="1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endParaRPr lang="en-US" sz="1800" dirty="0">
              <a:solidFill>
                <a:prstClr val="black"/>
              </a:solidFill>
              <a:latin typeface="Calibri"/>
            </a:endParaRP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Calibri"/>
              </a:rPr>
              <a:t>Benefit ➝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20% reduction in BC mortality in some studies</a:t>
            </a: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r>
              <a:rPr lang="en-US" sz="1100" dirty="0">
                <a:solidFill>
                  <a:schemeClr val="bg1"/>
                </a:solidFill>
                <a:latin typeface="Calibri"/>
              </a:rPr>
              <a:t> </a:t>
            </a: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Tx/>
              <a:buChar char="-"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Calibri"/>
              </a:rPr>
              <a:t>Harm ➝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30-50% BC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overdiagnosis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from screening in other studies</a:t>
            </a: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457200" lvl="1" indent="0">
              <a:spcBef>
                <a:spcPts val="500"/>
              </a:spcBef>
              <a:spcAft>
                <a:spcPts val="0"/>
              </a:spcAft>
              <a:buClrTx/>
              <a:buNone/>
            </a:pPr>
            <a:endParaRPr lang="en-US" b="1" dirty="0">
              <a:solidFill>
                <a:prstClr val="black"/>
              </a:solidFill>
              <a:latin typeface="Calibri"/>
            </a:endParaRP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Tx/>
              <a:buChar char="-"/>
            </a:pPr>
            <a:endParaRPr lang="en-US" b="1" i="1" dirty="0">
              <a:solidFill>
                <a:srgbClr val="00B0F0"/>
              </a:solidFill>
              <a:latin typeface="Calibri"/>
            </a:endParaRPr>
          </a:p>
          <a:p>
            <a:r>
              <a:rPr lang="fr-FR" dirty="0"/>
              <a:t>All </a:t>
            </a:r>
            <a:r>
              <a:rPr lang="fr-FR" dirty="0" err="1"/>
              <a:t>breast</a:t>
            </a:r>
            <a:r>
              <a:rPr lang="fr-FR" dirty="0"/>
              <a:t> cancers 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➝ physical and psychological morbidity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 2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fr-BE" sz="4000" dirty="0">
                <a:latin typeface="Calibri" panose="020F0502020204030204" pitchFamily="34" charset="0"/>
                <a:cs typeface="Calibri" panose="020F0502020204030204" pitchFamily="34" charset="0"/>
              </a:rPr>
              <a:t>AIM</a:t>
            </a:r>
            <a:endParaRPr lang="fr-FR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Espace réservé du contenu 1"/>
          <p:cNvSpPr>
            <a:spLocks noGrp="1"/>
          </p:cNvSpPr>
          <p:nvPr>
            <p:ph idx="1"/>
          </p:nvPr>
        </p:nvSpPr>
        <p:spPr>
          <a:xfrm>
            <a:off x="1024128" y="2769687"/>
            <a:ext cx="7586472" cy="2378818"/>
          </a:xfrm>
        </p:spPr>
        <p:txBody>
          <a:bodyPr rtlCol="0">
            <a:normAutofit/>
          </a:bodyPr>
          <a:lstStyle/>
          <a:p>
            <a:pPr mar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latin typeface="Calibri"/>
              </a:rPr>
              <a:t>To assess the contribution of screening to morbidity reduction by comparing:</a:t>
            </a:r>
          </a:p>
          <a:p>
            <a:pPr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sz="2400" dirty="0">
              <a:latin typeface="Calibri"/>
            </a:endParaRPr>
          </a:p>
          <a:p>
            <a:pPr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>
                <a:latin typeface="Calibri"/>
              </a:rPr>
              <a:t>Women screened</a:t>
            </a:r>
          </a:p>
          <a:p>
            <a:pPr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>
                <a:latin typeface="Calibri"/>
              </a:rPr>
              <a:t>Clinically diagnosed women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endParaRPr lang="fr-BE" sz="2400" dirty="0">
              <a:latin typeface="Calibri"/>
            </a:endParaRP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endParaRPr lang="fr-BE" sz="2400" dirty="0">
              <a:latin typeface="Calibri"/>
            </a:endParaRPr>
          </a:p>
          <a:p>
            <a:pPr rtl="0"/>
            <a:endParaRPr lang="fr-FR" dirty="0"/>
          </a:p>
        </p:txBody>
      </p:sp>
      <p:pic>
        <p:nvPicPr>
          <p:cNvPr id="11" name="Picture 2" descr="Résultat de recherche d'images pour &quot;objectif&quot;">
            <a:extLst>
              <a:ext uri="{FF2B5EF4-FFF2-40B4-BE49-F238E27FC236}">
                <a16:creationId xmlns:a16="http://schemas.microsoft.com/office/drawing/2014/main" id="{DFE3D65D-958A-415A-90E1-4894F266C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5162" y="2084833"/>
            <a:ext cx="2053564" cy="2378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Materials</a:t>
            </a:r>
            <a:r>
              <a:rPr lang="fr-BE" sz="4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fr-BE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  <a:endParaRPr lang="fr-BE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2E3457-309E-4B64-9F57-B436D89D1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1870045"/>
            <a:ext cx="9720073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BE" sz="1800" b="1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 </a:t>
            </a:r>
            <a:r>
              <a:rPr lang="fr-BE" sz="20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retrospective</a:t>
            </a: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study</a:t>
            </a:r>
            <a:endParaRPr lang="fr-B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fr-B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BE" sz="2000" b="1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Recruitment</a:t>
            </a:r>
            <a:r>
              <a:rPr lang="fr-BE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endParaRPr lang="fr-B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 666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 BC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 2010 to 2013 in CHU Saint-Pierre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17089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fr-BE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Materials</a:t>
            </a:r>
            <a:r>
              <a:rPr lang="fr-BE" sz="4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fr-BE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  <a:endParaRPr lang="fr-BE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2E3457-309E-4B64-9F57-B436D89D1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2084832"/>
            <a:ext cx="9720073" cy="4791807"/>
          </a:xfrm>
        </p:spPr>
        <p:txBody>
          <a:bodyPr>
            <a:normAutofit/>
          </a:bodyPr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</a:pPr>
            <a:r>
              <a:rPr lang="fr-BE" sz="1800" b="1" u="sng" dirty="0">
                <a:solidFill>
                  <a:srgbClr val="FF0066"/>
                </a:solidFill>
                <a:latin typeface="Calibri"/>
              </a:rPr>
              <a:t>1</a:t>
            </a:r>
            <a:r>
              <a:rPr lang="fr-BE" sz="1800" b="1" u="sng" baseline="30000" dirty="0">
                <a:solidFill>
                  <a:srgbClr val="FF0066"/>
                </a:solidFill>
                <a:latin typeface="Calibri"/>
              </a:rPr>
              <a:t>st</a:t>
            </a:r>
            <a:r>
              <a:rPr lang="fr-BE" sz="1800" b="1" u="sng" dirty="0">
                <a:solidFill>
                  <a:srgbClr val="FF0066"/>
                </a:solidFill>
                <a:latin typeface="Calibri"/>
              </a:rPr>
              <a:t> </a:t>
            </a:r>
            <a:r>
              <a:rPr lang="fr-BE" sz="1800" b="1" u="sng" dirty="0" err="1">
                <a:solidFill>
                  <a:srgbClr val="FF0066"/>
                </a:solidFill>
                <a:latin typeface="Calibri"/>
              </a:rPr>
              <a:t>analysis</a:t>
            </a:r>
            <a:r>
              <a:rPr lang="fr-BE" sz="1800" b="1" dirty="0">
                <a:solidFill>
                  <a:srgbClr val="FF0066"/>
                </a:solidFill>
                <a:latin typeface="Calibri"/>
              </a:rPr>
              <a:t>:</a:t>
            </a:r>
            <a:endParaRPr lang="fr-BE" sz="1800" dirty="0">
              <a:solidFill>
                <a:srgbClr val="FF0066"/>
              </a:solidFill>
              <a:latin typeface="Calibri"/>
            </a:endParaRP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r>
              <a:rPr lang="fr-BE" sz="1800" dirty="0">
                <a:solidFill>
                  <a:prstClr val="black"/>
                </a:solidFill>
                <a:latin typeface="Calibri"/>
              </a:rPr>
              <a:t>666 patients in 2 groups:</a:t>
            </a: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endParaRPr lang="fr-BE" sz="1800" dirty="0">
              <a:solidFill>
                <a:prstClr val="black"/>
              </a:solidFill>
              <a:latin typeface="Calibri"/>
            </a:endParaRPr>
          </a:p>
          <a:p>
            <a:pPr marL="1143000" lvl="2" indent="-228600">
              <a:spcBef>
                <a:spcPts val="5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endParaRPr lang="fr-BE" sz="1800" dirty="0">
              <a:solidFill>
                <a:prstClr val="black"/>
              </a:solidFill>
              <a:latin typeface="Calibri"/>
            </a:endParaRPr>
          </a:p>
          <a:p>
            <a:pPr marL="1143000" lvl="2" indent="-228600">
              <a:spcBef>
                <a:spcPts val="5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endParaRPr lang="fr-BE" sz="1800" dirty="0">
              <a:solidFill>
                <a:prstClr val="black"/>
              </a:solidFill>
              <a:latin typeface="Calibri"/>
            </a:endParaRPr>
          </a:p>
          <a:p>
            <a:pPr marL="1143000" lvl="2" indent="-228600">
              <a:spcBef>
                <a:spcPts val="5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endParaRPr lang="fr-BE" sz="1800" dirty="0">
              <a:solidFill>
                <a:prstClr val="black"/>
              </a:solidFill>
              <a:latin typeface="Calibri"/>
            </a:endParaRPr>
          </a:p>
          <a:p>
            <a:pPr marL="1143000" lvl="2" indent="-228600">
              <a:spcBef>
                <a:spcPts val="5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endParaRPr lang="fr-BE" sz="1800" dirty="0">
              <a:solidFill>
                <a:prstClr val="black"/>
              </a:solidFill>
              <a:latin typeface="Calibri"/>
            </a:endParaRPr>
          </a:p>
          <a:p>
            <a:pPr marL="1143000" lvl="2" indent="-228600">
              <a:spcBef>
                <a:spcPts val="5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endParaRPr lang="fr-BE" sz="1800" dirty="0">
              <a:solidFill>
                <a:prstClr val="black"/>
              </a:solidFill>
              <a:latin typeface="Calibri"/>
            </a:endParaRPr>
          </a:p>
          <a:p>
            <a:pPr marL="1143000" lvl="2" indent="-228600">
              <a:spcBef>
                <a:spcPts val="5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endParaRPr lang="fr-BE" sz="1800" dirty="0">
              <a:solidFill>
                <a:prstClr val="black"/>
              </a:solidFill>
              <a:latin typeface="Calibri"/>
            </a:endParaRPr>
          </a:p>
          <a:p>
            <a:pPr marL="1143000" lvl="2" indent="-228600">
              <a:spcBef>
                <a:spcPts val="5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endParaRPr lang="fr-BE" sz="1800" dirty="0">
              <a:solidFill>
                <a:prstClr val="black"/>
              </a:solidFill>
              <a:latin typeface="Calibri"/>
            </a:endParaRPr>
          </a:p>
          <a:p>
            <a:pPr marL="1143000" lvl="2" indent="-228600">
              <a:spcBef>
                <a:spcPts val="5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endParaRPr lang="fr-BE" sz="1800" dirty="0">
              <a:solidFill>
                <a:prstClr val="black"/>
              </a:solidFill>
              <a:latin typeface="Calibri"/>
            </a:endParaRPr>
          </a:p>
          <a:p>
            <a:pPr marL="914400" lvl="2" indent="0">
              <a:spcBef>
                <a:spcPts val="500"/>
              </a:spcBef>
              <a:spcAft>
                <a:spcPts val="0"/>
              </a:spcAft>
              <a:buClrTx/>
              <a:buNone/>
            </a:pPr>
            <a:endParaRPr lang="fr-BE" sz="1800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endParaRPr lang="fr-BE" sz="1800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endParaRPr lang="fr-BE" sz="1800" dirty="0">
              <a:solidFill>
                <a:prstClr val="black"/>
              </a:solidFill>
              <a:latin typeface="Calibri"/>
            </a:endParaRPr>
          </a:p>
          <a:p>
            <a:endParaRPr lang="fr-BE" dirty="0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ADE09691-5E4C-44F9-8AA7-3820BA39494E}"/>
              </a:ext>
            </a:extLst>
          </p:cNvPr>
          <p:cNvSpPr/>
          <p:nvPr/>
        </p:nvSpPr>
        <p:spPr>
          <a:xfrm>
            <a:off x="6858002" y="2986043"/>
            <a:ext cx="3351510" cy="2989385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r>
              <a:rPr lang="fr-FR" b="1" dirty="0" err="1">
                <a:latin typeface="Calibri" panose="020F0502020204030204" pitchFamily="34" charset="0"/>
                <a:cs typeface="Calibri" panose="020F0502020204030204" pitchFamily="34" charset="0"/>
              </a:rPr>
              <a:t>Clinically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1" dirty="0" err="1">
                <a:latin typeface="Calibri" panose="020F0502020204030204" pitchFamily="34" charset="0"/>
                <a:cs typeface="Calibri" panose="020F0502020204030204" pitchFamily="34" charset="0"/>
              </a:rPr>
              <a:t>diagnosed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ctr"/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Mass</a:t>
            </a:r>
          </a:p>
          <a:p>
            <a:pPr marL="285750" indent="-285750">
              <a:buFontTx/>
              <a:buChar char="-"/>
            </a:pPr>
            <a:r>
              <a:rPr lang="fr-FR" b="1" dirty="0" err="1">
                <a:latin typeface="Calibri" panose="020F0502020204030204" pitchFamily="34" charset="0"/>
                <a:cs typeface="Calibri" panose="020F0502020204030204" pitchFamily="34" charset="0"/>
              </a:rPr>
              <a:t>Axillar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1" dirty="0" err="1">
                <a:latin typeface="Calibri" panose="020F0502020204030204" pitchFamily="34" charset="0"/>
                <a:cs typeface="Calibri" panose="020F0502020204030204" pitchFamily="34" charset="0"/>
              </a:rPr>
              <a:t>adenopathy</a:t>
            </a:r>
            <a:endParaRPr lang="fr-FR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b="1" dirty="0" err="1">
                <a:latin typeface="Calibri" panose="020F0502020204030204" pitchFamily="34" charset="0"/>
                <a:cs typeface="Calibri" panose="020F0502020204030204" pitchFamily="34" charset="0"/>
              </a:rPr>
              <a:t>Mammary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1" dirty="0" err="1">
                <a:latin typeface="Calibri" panose="020F0502020204030204" pitchFamily="34" charset="0"/>
                <a:cs typeface="Calibri" panose="020F0502020204030204" pitchFamily="34" charset="0"/>
              </a:rPr>
              <a:t>discharge</a:t>
            </a:r>
            <a:endParaRPr lang="fr-FR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Pain</a:t>
            </a:r>
          </a:p>
          <a:p>
            <a:pPr marL="285750" indent="-285750">
              <a:buFontTx/>
              <a:buChar char="-"/>
            </a:pP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algn="ctr"/>
            <a:endParaRPr lang="fr-BE" dirty="0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D6B4CAB9-11B9-4167-B5ED-25B7A512E521}"/>
              </a:ext>
            </a:extLst>
          </p:cNvPr>
          <p:cNvSpPr/>
          <p:nvPr/>
        </p:nvSpPr>
        <p:spPr>
          <a:xfrm>
            <a:off x="1982490" y="2975005"/>
            <a:ext cx="3351510" cy="302455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Screened</a:t>
            </a:r>
            <a:r>
              <a:rPr lang="fr-FR" sz="20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ctr"/>
            <a:endParaRPr lang="fr-F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Mammography</a:t>
            </a:r>
            <a:r>
              <a:rPr lang="fr-FR" sz="2000" b="1" dirty="0">
                <a:latin typeface="Calibri" panose="020F0502020204030204" pitchFamily="34" charset="0"/>
                <a:cs typeface="Calibri" panose="020F0502020204030204" pitchFamily="34" charset="0"/>
              </a:rPr>
              <a:t> and/or</a:t>
            </a:r>
          </a:p>
          <a:p>
            <a:pPr marL="285750" indent="-285750">
              <a:buFontTx/>
              <a:buChar char="-"/>
            </a:pPr>
            <a:endParaRPr lang="fr-F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sonography</a:t>
            </a:r>
            <a:endParaRPr lang="fr-F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dirty="0"/>
          </a:p>
          <a:p>
            <a:pPr algn="ctr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19667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3133581" cy="1499616"/>
          </a:xfrm>
        </p:spPr>
        <p:txBody>
          <a:bodyPr>
            <a:normAutofit/>
          </a:bodyPr>
          <a:lstStyle/>
          <a:p>
            <a:r>
              <a:rPr lang="fr-B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Materials</a:t>
            </a:r>
            <a:r>
              <a:rPr lang="fr-BE" sz="32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fr-B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  <a:endParaRPr lang="fr-BE" sz="32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BBF2923-AC4A-4F06-97D8-BC9613677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3133580" cy="413308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BE" sz="1800" b="1" u="sng" dirty="0">
                <a:solidFill>
                  <a:srgbClr val="FF0066"/>
                </a:solidFill>
                <a:latin typeface="Calibri"/>
              </a:rPr>
              <a:t>2</a:t>
            </a:r>
            <a:r>
              <a:rPr lang="fr-BE" sz="1800" b="1" u="sng" baseline="30000" dirty="0">
                <a:solidFill>
                  <a:srgbClr val="FF0066"/>
                </a:solidFill>
                <a:latin typeface="Calibri"/>
              </a:rPr>
              <a:t>nd</a:t>
            </a:r>
            <a:r>
              <a:rPr lang="fr-BE" sz="1800" b="1" u="sng" dirty="0">
                <a:solidFill>
                  <a:srgbClr val="FF0066"/>
                </a:solidFill>
                <a:latin typeface="Calibri"/>
              </a:rPr>
              <a:t>  </a:t>
            </a:r>
            <a:r>
              <a:rPr lang="fr-BE" sz="1800" b="1" u="sng" dirty="0" err="1">
                <a:solidFill>
                  <a:srgbClr val="FF0066"/>
                </a:solidFill>
                <a:latin typeface="Calibri"/>
              </a:rPr>
              <a:t>analysis</a:t>
            </a:r>
            <a:r>
              <a:rPr lang="fr-BE" sz="1800" b="1" dirty="0">
                <a:solidFill>
                  <a:srgbClr val="FF0066"/>
                </a:solidFill>
                <a:latin typeface="Calibri"/>
              </a:rPr>
              <a:t>:</a:t>
            </a:r>
          </a:p>
          <a:p>
            <a:pPr marL="0" indent="0">
              <a:buNone/>
            </a:pPr>
            <a:endParaRPr lang="fr-BE" sz="1800" dirty="0">
              <a:solidFill>
                <a:srgbClr val="FF0066"/>
              </a:solidFill>
              <a:latin typeface="Calibri"/>
            </a:endParaRPr>
          </a:p>
          <a:p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253" y="1608666"/>
            <a:ext cx="8970100" cy="5085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880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Materials</a:t>
            </a:r>
            <a:r>
              <a:rPr lang="fr-BE" sz="4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fr-BE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  <a:endParaRPr lang="fr-BE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2E3457-309E-4B64-9F57-B436D89D1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959" y="1960684"/>
            <a:ext cx="9720073" cy="4158761"/>
          </a:xfrm>
        </p:spPr>
        <p:txBody>
          <a:bodyPr>
            <a:normAutofit/>
          </a:bodyPr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</a:pPr>
            <a:r>
              <a:rPr lang="fr-BE" sz="1900" b="1" u="sng" dirty="0">
                <a:solidFill>
                  <a:srgbClr val="FF0066"/>
                </a:solidFill>
                <a:latin typeface="Calibri"/>
              </a:rPr>
              <a:t>3</a:t>
            </a:r>
            <a:r>
              <a:rPr lang="fr-BE" sz="1900" b="1" u="sng" baseline="30000" dirty="0">
                <a:solidFill>
                  <a:srgbClr val="FF0066"/>
                </a:solidFill>
                <a:latin typeface="Calibri"/>
              </a:rPr>
              <a:t>rd</a:t>
            </a:r>
            <a:r>
              <a:rPr lang="fr-BE" sz="1900" b="1" u="sng" dirty="0">
                <a:solidFill>
                  <a:srgbClr val="FF0066"/>
                </a:solidFill>
                <a:latin typeface="Calibri"/>
              </a:rPr>
              <a:t> </a:t>
            </a:r>
            <a:r>
              <a:rPr lang="fr-BE" sz="1900" b="1" u="sng" dirty="0" err="1">
                <a:solidFill>
                  <a:srgbClr val="FF0066"/>
                </a:solidFill>
                <a:latin typeface="Calibri"/>
              </a:rPr>
              <a:t>analysis</a:t>
            </a:r>
            <a:endParaRPr lang="fr-BE" sz="1900" b="1" u="sng" dirty="0">
              <a:solidFill>
                <a:srgbClr val="FF0066"/>
              </a:solidFill>
              <a:latin typeface="Calibri"/>
            </a:endParaRP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</a:pPr>
            <a:endParaRPr lang="fr-BE" sz="1900" b="1" u="sng" dirty="0">
              <a:solidFill>
                <a:srgbClr val="FF0066"/>
              </a:solidFill>
              <a:latin typeface="Calibri"/>
            </a:endParaRP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r>
              <a:rPr lang="en-US" sz="1900" dirty="0">
                <a:solidFill>
                  <a:prstClr val="black"/>
                </a:solidFill>
                <a:latin typeface="Calibri"/>
              </a:rPr>
              <a:t>Multivariate analysis to examine the effect of diagnostic mode on benefiting:</a:t>
            </a: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endParaRPr lang="en-US" sz="1900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r>
              <a:rPr lang="en-US" sz="1900" dirty="0">
                <a:solidFill>
                  <a:prstClr val="black"/>
                </a:solidFill>
                <a:latin typeface="Calibri"/>
              </a:rPr>
              <a:t>- mastectomy or lumpectomy</a:t>
            </a: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r>
              <a:rPr lang="en-US" sz="1900" dirty="0">
                <a:solidFill>
                  <a:prstClr val="black"/>
                </a:solidFill>
                <a:latin typeface="Calibri"/>
              </a:rPr>
              <a:t>- axillary dissection or removal of the sentinel lymph node </a:t>
            </a: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r>
              <a:rPr lang="en-US" sz="1900" dirty="0">
                <a:solidFill>
                  <a:prstClr val="black"/>
                </a:solidFill>
                <a:latin typeface="Calibri"/>
              </a:rPr>
              <a:t>- whether or not to receive chemotherapy</a:t>
            </a: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endParaRPr lang="fr-BE" sz="1900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endParaRPr lang="fr-BE" sz="1900" u="sng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568619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7511C-0509-4AA0-BC94-BE062C9A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endParaRPr lang="fr-BE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2E3457-309E-4B64-9F57-B436D89D1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1758461"/>
            <a:ext cx="9720073" cy="931985"/>
          </a:xfrm>
        </p:spPr>
        <p:txBody>
          <a:bodyPr>
            <a:normAutofit/>
          </a:bodyPr>
          <a:lstStyle/>
          <a:p>
            <a:pPr marL="457200" lvl="0" indent="-457200"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itchFamily="18" charset="2"/>
              <a:buAutoNum type="arabicParenR"/>
            </a:pPr>
            <a:r>
              <a:rPr lang="en-US" sz="2000" b="1" u="sng" dirty="0">
                <a:solidFill>
                  <a:srgbClr val="00B0F0"/>
                </a:solidFill>
                <a:latin typeface="Calibri"/>
              </a:rPr>
              <a:t>Characteristics of </a:t>
            </a:r>
            <a:r>
              <a:rPr lang="fr-FR" sz="2000" b="1" u="sng" dirty="0">
                <a:solidFill>
                  <a:srgbClr val="FF0066"/>
                </a:solidFill>
                <a:latin typeface="Calibri"/>
              </a:rPr>
              <a:t>patients</a:t>
            </a:r>
            <a:r>
              <a:rPr lang="en-US" sz="2000" b="1" u="sng" dirty="0">
                <a:solidFill>
                  <a:srgbClr val="00B0F0"/>
                </a:solidFill>
                <a:latin typeface="Calibri"/>
              </a:rPr>
              <a:t>, tumors and received treatments</a:t>
            </a:r>
            <a:r>
              <a:rPr lang="fr-FR" sz="2000" b="1" u="sng" dirty="0">
                <a:solidFill>
                  <a:srgbClr val="00B0F0"/>
                </a:solidFill>
                <a:latin typeface="Calibri"/>
              </a:rPr>
              <a:t> </a:t>
            </a:r>
            <a:r>
              <a:rPr lang="en-US" sz="2000" b="1" u="sng" dirty="0">
                <a:solidFill>
                  <a:srgbClr val="00B0F0"/>
                </a:solidFill>
                <a:latin typeface="Calibri"/>
              </a:rPr>
              <a:t>(Global analysis of screened versus diagnosed patients)</a:t>
            </a:r>
            <a:endParaRPr lang="fr-FR" sz="2000" b="1" u="sng" dirty="0">
              <a:solidFill>
                <a:srgbClr val="00B0F0"/>
              </a:solidFill>
              <a:latin typeface="Calibri"/>
            </a:endParaRPr>
          </a:p>
          <a:p>
            <a:endParaRPr lang="fr-BE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F4F490E-1B9C-4CBF-980D-F89C8921AA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9469"/>
              </p:ext>
            </p:extLst>
          </p:nvPr>
        </p:nvGraphicFramePr>
        <p:xfrm>
          <a:off x="1546698" y="2840477"/>
          <a:ext cx="9056453" cy="3103123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3620024">
                  <a:extLst>
                    <a:ext uri="{9D8B030D-6E8A-4147-A177-3AD203B41FA5}">
                      <a16:colId xmlns:a16="http://schemas.microsoft.com/office/drawing/2014/main" val="1328237196"/>
                    </a:ext>
                  </a:extLst>
                </a:gridCol>
                <a:gridCol w="1951136">
                  <a:extLst>
                    <a:ext uri="{9D8B030D-6E8A-4147-A177-3AD203B41FA5}">
                      <a16:colId xmlns:a16="http://schemas.microsoft.com/office/drawing/2014/main" val="1916465522"/>
                    </a:ext>
                  </a:extLst>
                </a:gridCol>
                <a:gridCol w="2091765">
                  <a:extLst>
                    <a:ext uri="{9D8B030D-6E8A-4147-A177-3AD203B41FA5}">
                      <a16:colId xmlns:a16="http://schemas.microsoft.com/office/drawing/2014/main" val="1893026402"/>
                    </a:ext>
                  </a:extLst>
                </a:gridCol>
                <a:gridCol w="1393528">
                  <a:extLst>
                    <a:ext uri="{9D8B030D-6E8A-4147-A177-3AD203B41FA5}">
                      <a16:colId xmlns:a16="http://schemas.microsoft.com/office/drawing/2014/main" val="2275420860"/>
                    </a:ext>
                  </a:extLst>
                </a:gridCol>
              </a:tblGrid>
              <a:tr h="12165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err="1"/>
                        <a:t>Characteristics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4" marR="3602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err="1"/>
                        <a:t>Screened</a:t>
                      </a:r>
                      <a:r>
                        <a:rPr lang="fr-BE" sz="1400" dirty="0"/>
                        <a:t> </a:t>
                      </a:r>
                      <a:r>
                        <a:rPr lang="fr-BE" sz="1400" dirty="0" err="1"/>
                        <a:t>tumors</a:t>
                      </a:r>
                      <a:r>
                        <a:rPr lang="fr-BE" sz="1400" dirty="0"/>
                        <a:t> 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(n = 279)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4" marR="3602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err="1"/>
                        <a:t>Clinically</a:t>
                      </a:r>
                      <a:r>
                        <a:rPr lang="fr-BE" sz="1400" dirty="0"/>
                        <a:t> </a:t>
                      </a:r>
                      <a:r>
                        <a:rPr lang="fr-BE" sz="1400" dirty="0" err="1"/>
                        <a:t>diagnosed</a:t>
                      </a:r>
                      <a:r>
                        <a:rPr lang="fr-BE" sz="1400" dirty="0"/>
                        <a:t> </a:t>
                      </a:r>
                      <a:r>
                        <a:rPr lang="fr-BE" sz="1400" dirty="0" err="1"/>
                        <a:t>tumors</a:t>
                      </a:r>
                      <a:r>
                        <a:rPr lang="fr-BE" sz="1400" dirty="0"/>
                        <a:t> 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(n = 387)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4" marR="3602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effectLst/>
                        </a:rPr>
                        <a:t>p</a:t>
                      </a:r>
                      <a:endParaRPr lang="fr-BE" sz="16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4" marR="3602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710463"/>
                  </a:ext>
                </a:extLst>
              </a:tr>
              <a:tr h="18865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600" dirty="0">
                        <a:effectLst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 err="1">
                          <a:effectLst/>
                        </a:rPr>
                        <a:t>Women’s</a:t>
                      </a:r>
                      <a:r>
                        <a:rPr lang="fr-BE" sz="1400" b="0" dirty="0">
                          <a:effectLst/>
                        </a:rPr>
                        <a:t> </a:t>
                      </a:r>
                      <a:r>
                        <a:rPr lang="fr-BE" sz="1400" b="0" dirty="0" err="1">
                          <a:effectLst/>
                        </a:rPr>
                        <a:t>characteristics</a:t>
                      </a:r>
                      <a:endParaRPr lang="fr-BE" sz="1400" b="0" dirty="0">
                        <a:effectLst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effectLst/>
                        </a:rPr>
                        <a:t> </a:t>
                      </a:r>
                      <a:endParaRPr lang="fr-BE" sz="16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BE" sz="1400" b="0" dirty="0" err="1">
                          <a:effectLst/>
                        </a:rPr>
                        <a:t>Mean</a:t>
                      </a:r>
                      <a:r>
                        <a:rPr lang="fr-BE" sz="1400" b="0" dirty="0">
                          <a:effectLst/>
                        </a:rPr>
                        <a:t> </a:t>
                      </a:r>
                      <a:r>
                        <a:rPr lang="fr-BE" sz="1400" b="0" dirty="0" err="1">
                          <a:effectLst/>
                        </a:rPr>
                        <a:t>age</a:t>
                      </a:r>
                      <a:r>
                        <a:rPr lang="fr-BE" sz="1400" b="0" dirty="0">
                          <a:effectLst/>
                        </a:rPr>
                        <a:t> (</a:t>
                      </a:r>
                      <a:r>
                        <a:rPr lang="fr-BE" sz="1400" b="0" dirty="0" err="1">
                          <a:effectLst/>
                        </a:rPr>
                        <a:t>years-old</a:t>
                      </a:r>
                      <a:r>
                        <a:rPr lang="fr-BE" sz="1400" b="0" dirty="0">
                          <a:effectLst/>
                        </a:rPr>
                        <a:t>) [SD]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1400" b="0" dirty="0">
                          <a:effectLst/>
                        </a:rPr>
                        <a:t>% with personal and/or familial BC </a:t>
                      </a:r>
                      <a:r>
                        <a:rPr lang="en-US" sz="1400" b="0" dirty="0" err="1">
                          <a:effectLst/>
                        </a:rPr>
                        <a:t>histoy</a:t>
                      </a:r>
                      <a:r>
                        <a:rPr lang="fr-BE" sz="12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4" marR="36024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600" dirty="0">
                        <a:effectLst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600" dirty="0">
                        <a:effectLst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600" dirty="0">
                        <a:effectLst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57 [11]</a:t>
                      </a:r>
                      <a:endParaRPr lang="fr-BE" sz="1600" dirty="0">
                        <a:effectLst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34.6</a:t>
                      </a:r>
                      <a:endParaRPr lang="fr-BE" sz="1600" dirty="0">
                        <a:effectLst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4" marR="36024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600" dirty="0">
                        <a:effectLst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600" dirty="0">
                        <a:effectLst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600" dirty="0">
                        <a:effectLst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59 [15]</a:t>
                      </a:r>
                      <a:endParaRPr lang="fr-BE" sz="1600" dirty="0">
                        <a:effectLst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37.7 </a:t>
                      </a:r>
                      <a:endParaRPr lang="fr-BE" sz="1600" dirty="0">
                        <a:effectLst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4" marR="36024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600" dirty="0">
                        <a:effectLst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600" dirty="0">
                        <a:effectLst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600" dirty="0">
                        <a:effectLst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i="1" dirty="0">
                          <a:effectLst/>
                        </a:rPr>
                        <a:t>0.196</a:t>
                      </a:r>
                      <a:endParaRPr lang="fr-BE" sz="1600" b="1" i="1" dirty="0">
                        <a:effectLst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b="1" i="1" dirty="0">
                          <a:effectLst/>
                        </a:rPr>
                        <a:t>0.436</a:t>
                      </a:r>
                      <a:endParaRPr lang="fr-BE" sz="1600" b="1" i="1" dirty="0">
                        <a:effectLst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4" marR="36024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984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165624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Secteur</Template>
  <TotalTime>2355</TotalTime>
  <Words>3403</Words>
  <Application>Microsoft Office PowerPoint</Application>
  <PresentationFormat>Grand écran</PresentationFormat>
  <Paragraphs>909</Paragraphs>
  <Slides>28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28</vt:i4>
      </vt:variant>
    </vt:vector>
  </HeadingPairs>
  <TitlesOfParts>
    <vt:vector size="43" baseType="lpstr">
      <vt:lpstr>Arial</vt:lpstr>
      <vt:lpstr>Calibri</vt:lpstr>
      <vt:lpstr>Calibri Light</vt:lpstr>
      <vt:lpstr>Courier New</vt:lpstr>
      <vt:lpstr>inherit</vt:lpstr>
      <vt:lpstr>Symbol</vt:lpstr>
      <vt:lpstr>Times New Roman</vt:lpstr>
      <vt:lpstr>Tw Cen MT</vt:lpstr>
      <vt:lpstr>Tw Cen MT Condensed</vt:lpstr>
      <vt:lpstr>Wingdings</vt:lpstr>
      <vt:lpstr>Wingdings 2</vt:lpstr>
      <vt:lpstr>Wingdings 3</vt:lpstr>
      <vt:lpstr>HDOfficeLightV0</vt:lpstr>
      <vt:lpstr>1_HDOfficeLightV0</vt:lpstr>
      <vt:lpstr>Intégral</vt:lpstr>
      <vt:lpstr>Présentation PowerPoint</vt:lpstr>
      <vt:lpstr>Introduction</vt:lpstr>
      <vt:lpstr>Introduction</vt:lpstr>
      <vt:lpstr>AIM</vt:lpstr>
      <vt:lpstr>Materials and methods</vt:lpstr>
      <vt:lpstr>Materials and methods</vt:lpstr>
      <vt:lpstr>Materials and methods</vt:lpstr>
      <vt:lpstr>Materials and methods</vt:lpstr>
      <vt:lpstr>Results</vt:lpstr>
      <vt:lpstr>Results</vt:lpstr>
      <vt:lpstr>Results</vt:lpstr>
      <vt:lpstr>Results</vt:lpstr>
      <vt:lpstr>Results</vt:lpstr>
      <vt:lpstr>Results</vt:lpstr>
      <vt:lpstr>Results</vt:lpstr>
      <vt:lpstr>Results</vt:lpstr>
      <vt:lpstr>Results</vt:lpstr>
      <vt:lpstr>Discussion</vt:lpstr>
      <vt:lpstr>Discussion</vt:lpstr>
      <vt:lpstr>Discussion</vt:lpstr>
      <vt:lpstr>Discussion</vt:lpstr>
      <vt:lpstr>Discussion</vt:lpstr>
      <vt:lpstr>Discussion</vt:lpstr>
      <vt:lpstr>Conclusion</vt:lpstr>
      <vt:lpstr>For the future…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de créativité</dc:title>
  <dc:creator>Diane B.</dc:creator>
  <cp:lastModifiedBy>Diane Bula-Ibula</cp:lastModifiedBy>
  <cp:revision>116</cp:revision>
  <dcterms:created xsi:type="dcterms:W3CDTF">2018-05-18T21:06:35Z</dcterms:created>
  <dcterms:modified xsi:type="dcterms:W3CDTF">2022-11-28T23:56:41Z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