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351" r:id="rId2"/>
    <p:sldId id="257" r:id="rId3"/>
    <p:sldId id="338" r:id="rId4"/>
    <p:sldId id="339" r:id="rId5"/>
    <p:sldId id="352" r:id="rId6"/>
    <p:sldId id="342" r:id="rId7"/>
    <p:sldId id="343" r:id="rId8"/>
    <p:sldId id="345" r:id="rId9"/>
    <p:sldId id="353" r:id="rId10"/>
    <p:sldId id="346" r:id="rId11"/>
    <p:sldId id="347" r:id="rId12"/>
    <p:sldId id="354" r:id="rId13"/>
    <p:sldId id="348" r:id="rId14"/>
    <p:sldId id="356" r:id="rId15"/>
    <p:sldId id="361" r:id="rId16"/>
    <p:sldId id="380" r:id="rId17"/>
    <p:sldId id="357" r:id="rId18"/>
    <p:sldId id="349" r:id="rId19"/>
    <p:sldId id="358" r:id="rId20"/>
    <p:sldId id="362" r:id="rId21"/>
    <p:sldId id="363" r:id="rId22"/>
    <p:sldId id="378" r:id="rId23"/>
    <p:sldId id="350" r:id="rId24"/>
    <p:sldId id="379" r:id="rId25"/>
    <p:sldId id="366" r:id="rId26"/>
    <p:sldId id="365" r:id="rId27"/>
    <p:sldId id="355" r:id="rId28"/>
    <p:sldId id="341" r:id="rId29"/>
    <p:sldId id="370" r:id="rId30"/>
    <p:sldId id="367" r:id="rId31"/>
    <p:sldId id="371" r:id="rId32"/>
    <p:sldId id="368" r:id="rId33"/>
    <p:sldId id="372" r:id="rId34"/>
    <p:sldId id="369" r:id="rId35"/>
    <p:sldId id="374" r:id="rId36"/>
    <p:sldId id="373" r:id="rId37"/>
    <p:sldId id="337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A571E-D2E4-46D5-9CF7-A4E7E5CC55BD}" type="datetimeFigureOut">
              <a:rPr lang="fr-BE" smtClean="0"/>
              <a:t>30-04-22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016A3-F9A6-46D9-94E8-0C626AF14BC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4453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329-9308-4ABC-818F-DB16B3CC8B00}" type="datetimeFigureOut">
              <a:rPr lang="fr-BE" smtClean="0"/>
              <a:t>30-04-22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616C-EC71-4E35-9472-BD763B95C2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5382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329-9308-4ABC-818F-DB16B3CC8B00}" type="datetimeFigureOut">
              <a:rPr lang="fr-BE" smtClean="0"/>
              <a:t>30-04-22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616C-EC71-4E35-9472-BD763B95C2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1174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329-9308-4ABC-818F-DB16B3CC8B00}" type="datetimeFigureOut">
              <a:rPr lang="fr-BE" smtClean="0"/>
              <a:t>30-04-22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616C-EC71-4E35-9472-BD763B95C2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64321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329-9308-4ABC-818F-DB16B3CC8B00}" type="datetimeFigureOut">
              <a:rPr lang="fr-BE" smtClean="0"/>
              <a:t>30-04-22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616C-EC71-4E35-9472-BD763B95C2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047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329-9308-4ABC-818F-DB16B3CC8B00}" type="datetimeFigureOut">
              <a:rPr lang="fr-BE" smtClean="0"/>
              <a:t>30-04-22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616C-EC71-4E35-9472-BD763B95C2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18263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329-9308-4ABC-818F-DB16B3CC8B00}" type="datetimeFigureOut">
              <a:rPr lang="fr-BE" smtClean="0"/>
              <a:t>30-04-22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616C-EC71-4E35-9472-BD763B95C2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4100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329-9308-4ABC-818F-DB16B3CC8B00}" type="datetimeFigureOut">
              <a:rPr lang="fr-BE" smtClean="0"/>
              <a:t>30-04-22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616C-EC71-4E35-9472-BD763B95C2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295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329-9308-4ABC-818F-DB16B3CC8B00}" type="datetimeFigureOut">
              <a:rPr lang="fr-BE" smtClean="0"/>
              <a:t>30-04-22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616C-EC71-4E35-9472-BD763B95C2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7588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329-9308-4ABC-818F-DB16B3CC8B00}" type="datetimeFigureOut">
              <a:rPr lang="fr-BE" smtClean="0"/>
              <a:t>30-04-22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616C-EC71-4E35-9472-BD763B95C2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8237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329-9308-4ABC-818F-DB16B3CC8B00}" type="datetimeFigureOut">
              <a:rPr lang="fr-BE" smtClean="0"/>
              <a:t>30-04-22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616C-EC71-4E35-9472-BD763B95C2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355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31329-9308-4ABC-818F-DB16B3CC8B00}" type="datetimeFigureOut">
              <a:rPr lang="fr-BE" smtClean="0"/>
              <a:t>30-04-22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D616C-EC71-4E35-9472-BD763B95C2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43961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31329-9308-4ABC-818F-DB16B3CC8B00}" type="datetimeFigureOut">
              <a:rPr lang="fr-BE" smtClean="0"/>
              <a:t>30-04-22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D616C-EC71-4E35-9472-BD763B95C2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258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6081" y="1305696"/>
            <a:ext cx="7311838" cy="1210479"/>
          </a:xfrm>
        </p:spPr>
        <p:txBody>
          <a:bodyPr>
            <a:normAutofit/>
          </a:bodyPr>
          <a:lstStyle/>
          <a:p>
            <a:r>
              <a:rPr lang="en-US" sz="4000" dirty="0"/>
              <a:t>Why we should use tools to evaluate osteoporosis risk ? </a:t>
            </a:r>
            <a:endParaRPr lang="fr-BE" sz="33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Olivier Bruyère, PhD</a:t>
            </a:r>
          </a:p>
          <a:p>
            <a:r>
              <a:rPr lang="fr-FR" sz="2000" dirty="0" smtClean="0"/>
              <a:t>Université de Liège</a:t>
            </a:r>
            <a:endParaRPr lang="fr-BE" sz="2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94" y="5183220"/>
            <a:ext cx="2088797" cy="11604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947" y="5671860"/>
            <a:ext cx="1783235" cy="4252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8937" y="5183220"/>
            <a:ext cx="2095922" cy="1136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r>
              <a:rPr lang="fr-BE" sz="3200" dirty="0" err="1" smtClean="0"/>
              <a:t>When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/>
          <a:lstStyle/>
          <a:p>
            <a:r>
              <a:rPr lang="en-US" dirty="0" smtClean="0"/>
              <a:t>Most </a:t>
            </a:r>
            <a:r>
              <a:rPr lang="en-US" dirty="0"/>
              <a:t>of the studies included in two SR that assessed the </a:t>
            </a:r>
            <a:r>
              <a:rPr lang="en-US" dirty="0" smtClean="0"/>
              <a:t>performance of </a:t>
            </a:r>
            <a:r>
              <a:rPr lang="en-US" dirty="0"/>
              <a:t>risk assessment instruments to predict fracture risk </a:t>
            </a:r>
            <a:r>
              <a:rPr lang="en-US" dirty="0" smtClean="0"/>
              <a:t>included participants </a:t>
            </a:r>
            <a:r>
              <a:rPr lang="en-US" dirty="0"/>
              <a:t>≥50 </a:t>
            </a:r>
            <a:r>
              <a:rPr lang="en-US" dirty="0" smtClean="0"/>
              <a:t>years</a:t>
            </a:r>
          </a:p>
          <a:p>
            <a:r>
              <a:rPr lang="en-US" dirty="0"/>
              <a:t>Individual studies have suggested that screening at an age of 65 or over could be more </a:t>
            </a:r>
            <a:r>
              <a:rPr lang="en-US" dirty="0" smtClean="0"/>
              <a:t>relevant</a:t>
            </a:r>
          </a:p>
          <a:p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Screening </a:t>
            </a:r>
            <a:r>
              <a:rPr lang="en-US" dirty="0" smtClean="0"/>
              <a:t>at </a:t>
            </a:r>
            <a:r>
              <a:rPr lang="en-US" dirty="0"/>
              <a:t>the </a:t>
            </a:r>
            <a:r>
              <a:rPr lang="en-US" dirty="0" smtClean="0"/>
              <a:t>age of </a:t>
            </a:r>
            <a:r>
              <a:rPr lang="en-US" dirty="0"/>
              <a:t>50 years, or at the age of menopause if it occurs earlier, should </a:t>
            </a:r>
            <a:r>
              <a:rPr lang="en-US" dirty="0" smtClean="0"/>
              <a:t>be considered</a:t>
            </a:r>
            <a:r>
              <a:rPr lang="en-US" dirty="0"/>
              <a:t>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0175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r>
              <a:rPr lang="fr-BE" sz="3200" dirty="0" smtClean="0"/>
              <a:t>How </a:t>
            </a:r>
            <a:r>
              <a:rPr lang="fr-BE" sz="3200" dirty="0" err="1" smtClean="0"/>
              <a:t>often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>
            <a:normAutofit/>
          </a:bodyPr>
          <a:lstStyle/>
          <a:p>
            <a:r>
              <a:rPr lang="en-US" dirty="0"/>
              <a:t>S</a:t>
            </a:r>
            <a:r>
              <a:rPr lang="en-US" dirty="0" smtClean="0"/>
              <a:t>creening policy is an unmet need.  But:</a:t>
            </a:r>
          </a:p>
          <a:p>
            <a:pPr lvl="1"/>
            <a:r>
              <a:rPr lang="en-US" dirty="0" smtClean="0"/>
              <a:t>Two years is generally </a:t>
            </a:r>
            <a:r>
              <a:rPr lang="en-US" dirty="0"/>
              <a:t>taken as </a:t>
            </a:r>
            <a:r>
              <a:rPr lang="en-US" dirty="0" smtClean="0"/>
              <a:t>the timeframe </a:t>
            </a:r>
            <a:r>
              <a:rPr lang="en-US" dirty="0"/>
              <a:t>to consider a fracture as recent. </a:t>
            </a:r>
            <a:endParaRPr lang="en-US" dirty="0" smtClean="0"/>
          </a:p>
          <a:p>
            <a:pPr lvl="1"/>
            <a:r>
              <a:rPr lang="en-US" dirty="0" smtClean="0"/>
              <a:t>It leads </a:t>
            </a:r>
            <a:r>
              <a:rPr lang="en-US" dirty="0"/>
              <a:t>to the emerging concept of “imminent </a:t>
            </a:r>
            <a:r>
              <a:rPr lang="en-US" dirty="0" smtClean="0"/>
              <a:t>fracture risk</a:t>
            </a:r>
            <a:r>
              <a:rPr lang="en-US" dirty="0"/>
              <a:t>”. </a:t>
            </a:r>
            <a:endParaRPr lang="en-US" dirty="0" smtClean="0"/>
          </a:p>
          <a:p>
            <a:pPr lvl="2"/>
            <a:r>
              <a:rPr lang="en-US" dirty="0" smtClean="0"/>
              <a:t>During </a:t>
            </a:r>
            <a:r>
              <a:rPr lang="en-US" dirty="0"/>
              <a:t>this 2-year period of time following a fracture, </a:t>
            </a:r>
            <a:r>
              <a:rPr lang="en-US" dirty="0" smtClean="0"/>
              <a:t>individuals have </a:t>
            </a:r>
            <a:r>
              <a:rPr lang="en-US" dirty="0"/>
              <a:t>the highest risk for a new fracture </a:t>
            </a:r>
            <a:endParaRPr lang="en-US" dirty="0" smtClean="0"/>
          </a:p>
          <a:p>
            <a:pPr lvl="2"/>
            <a:r>
              <a:rPr lang="en-US" dirty="0" smtClean="0"/>
              <a:t>Detection </a:t>
            </a:r>
            <a:r>
              <a:rPr lang="en-US" dirty="0"/>
              <a:t>and early </a:t>
            </a:r>
            <a:r>
              <a:rPr lang="en-US" dirty="0" smtClean="0"/>
              <a:t>treatment might </a:t>
            </a:r>
            <a:r>
              <a:rPr lang="en-US" dirty="0"/>
              <a:t>involve the highest benefits.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165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>
            <a:normAutofit/>
          </a:bodyPr>
          <a:lstStyle/>
          <a:p>
            <a:r>
              <a:rPr lang="en-US" dirty="0"/>
              <a:t>Q1. HOW should osteoporosis be screened in postmenopausal women</a:t>
            </a:r>
            <a:r>
              <a:rPr lang="en-US" dirty="0" smtClean="0"/>
              <a:t>?</a:t>
            </a:r>
          </a:p>
          <a:p>
            <a:r>
              <a:rPr lang="en-US" dirty="0"/>
              <a:t>Q2. WHEN and HOW OFTEN should postmenopausal women be </a:t>
            </a:r>
            <a:r>
              <a:rPr lang="en-US" dirty="0" smtClean="0"/>
              <a:t>screened for </a:t>
            </a:r>
            <a:r>
              <a:rPr lang="en-US" dirty="0"/>
              <a:t>osteoporosis</a:t>
            </a:r>
            <a:r>
              <a:rPr lang="en-US" dirty="0" smtClean="0"/>
              <a:t>?</a:t>
            </a:r>
          </a:p>
          <a:p>
            <a:r>
              <a:rPr lang="en-US" dirty="0">
                <a:solidFill>
                  <a:srgbClr val="FF0000"/>
                </a:solidFill>
              </a:rPr>
              <a:t>Q3: WHICH TOOLS should be used to diagnose osteoporosis and </a:t>
            </a:r>
            <a:r>
              <a:rPr lang="en-US" dirty="0" smtClean="0">
                <a:solidFill>
                  <a:srgbClr val="FF0000"/>
                </a:solidFill>
              </a:rPr>
              <a:t>assess fracture </a:t>
            </a:r>
            <a:r>
              <a:rPr lang="en-US" dirty="0">
                <a:solidFill>
                  <a:srgbClr val="FF0000"/>
                </a:solidFill>
              </a:rPr>
              <a:t>risk in postmenopausal women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/>
              <a:t>Q4. WHICH THRESHOLDS should be used to diagnose and assess </a:t>
            </a:r>
            <a:r>
              <a:rPr lang="en-US" dirty="0" smtClean="0"/>
              <a:t>the severity </a:t>
            </a:r>
            <a:r>
              <a:rPr lang="en-US" dirty="0"/>
              <a:t>of osteoporosis in postmenopausal women?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75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r>
              <a:rPr lang="fr-BE" sz="3200" dirty="0"/>
              <a:t>WHICH TOOLS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/>
          <a:lstStyle/>
          <a:p>
            <a:r>
              <a:rPr lang="en-US" dirty="0"/>
              <a:t>Existing tools for the identification of previous fragility </a:t>
            </a:r>
            <a:r>
              <a:rPr lang="en-US" dirty="0" smtClean="0"/>
              <a:t>fractures</a:t>
            </a:r>
          </a:p>
          <a:p>
            <a:r>
              <a:rPr lang="en-US" dirty="0"/>
              <a:t>Existing tools for BMD </a:t>
            </a:r>
            <a:r>
              <a:rPr lang="en-US" dirty="0" smtClean="0"/>
              <a:t>assessment</a:t>
            </a:r>
          </a:p>
          <a:p>
            <a:r>
              <a:rPr lang="en-US" dirty="0"/>
              <a:t>Existing fracture risk assessment tools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989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r>
              <a:rPr lang="fr-BE" sz="3200" dirty="0"/>
              <a:t>WHICH TOOLS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/>
          <a:lstStyle/>
          <a:p>
            <a:r>
              <a:rPr lang="en-US" b="1" dirty="0"/>
              <a:t>Existing tools for the identification of previous fragility </a:t>
            </a:r>
            <a:r>
              <a:rPr lang="en-US" b="1" dirty="0" smtClean="0"/>
              <a:t>fractures</a:t>
            </a:r>
          </a:p>
          <a:p>
            <a:r>
              <a:rPr lang="en-US" dirty="0"/>
              <a:t>Existing tools for BMD </a:t>
            </a:r>
            <a:r>
              <a:rPr lang="en-US" dirty="0" smtClean="0"/>
              <a:t>assessment</a:t>
            </a:r>
          </a:p>
          <a:p>
            <a:r>
              <a:rPr lang="en-US" dirty="0"/>
              <a:t>Existing fracture risk assessment tools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8086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>
            <a:normAutofit/>
          </a:bodyPr>
          <a:lstStyle/>
          <a:p>
            <a:r>
              <a:rPr lang="en-US" dirty="0"/>
              <a:t>X-ray radiography is the recommended imaging technique to </a:t>
            </a:r>
            <a:r>
              <a:rPr lang="en-US" dirty="0" smtClean="0"/>
              <a:t>confirm a </a:t>
            </a:r>
            <a:r>
              <a:rPr lang="en-US" dirty="0"/>
              <a:t>fracture</a:t>
            </a:r>
            <a:r>
              <a:rPr lang="en-US" dirty="0" smtClean="0"/>
              <a:t>.</a:t>
            </a:r>
          </a:p>
          <a:p>
            <a:r>
              <a:rPr lang="fr-BE" dirty="0" err="1"/>
              <a:t>Vertebral</a:t>
            </a:r>
            <a:r>
              <a:rPr lang="fr-BE" dirty="0"/>
              <a:t>, pelvis, hip, </a:t>
            </a:r>
            <a:r>
              <a:rPr lang="fr-BE" dirty="0" err="1"/>
              <a:t>femur</a:t>
            </a:r>
            <a:r>
              <a:rPr lang="fr-BE" dirty="0"/>
              <a:t>, </a:t>
            </a:r>
            <a:r>
              <a:rPr lang="fr-BE" dirty="0" err="1"/>
              <a:t>humerus</a:t>
            </a:r>
            <a:r>
              <a:rPr lang="fr-BE" dirty="0"/>
              <a:t>, </a:t>
            </a:r>
            <a:r>
              <a:rPr lang="fr-BE" dirty="0" smtClean="0"/>
              <a:t>and </a:t>
            </a:r>
            <a:r>
              <a:rPr lang="fr-BE" dirty="0" err="1" smtClean="0"/>
              <a:t>forearm</a:t>
            </a:r>
            <a:r>
              <a:rPr lang="fr-BE" dirty="0" smtClean="0"/>
              <a:t> are </a:t>
            </a:r>
            <a:r>
              <a:rPr lang="fr-BE" dirty="0" err="1"/>
              <a:t>considered</a:t>
            </a:r>
            <a:r>
              <a:rPr lang="fr-BE" dirty="0"/>
              <a:t> major </a:t>
            </a:r>
            <a:r>
              <a:rPr lang="fr-BE" dirty="0" err="1" smtClean="0"/>
              <a:t>osteoporotic</a:t>
            </a:r>
            <a:r>
              <a:rPr lang="fr-BE" dirty="0" smtClean="0"/>
              <a:t> fractures </a:t>
            </a:r>
            <a:r>
              <a:rPr lang="fr-BE" dirty="0"/>
              <a:t>(</a:t>
            </a:r>
            <a:r>
              <a:rPr lang="fr-BE" dirty="0" err="1"/>
              <a:t>MOFs</a:t>
            </a:r>
            <a:r>
              <a:rPr lang="fr-BE" dirty="0" smtClean="0"/>
              <a:t>).</a:t>
            </a:r>
          </a:p>
          <a:p>
            <a:pPr lvl="1"/>
            <a:r>
              <a:rPr lang="en-US" dirty="0" smtClean="0"/>
              <a:t>However, persons </a:t>
            </a:r>
            <a:r>
              <a:rPr lang="en-US" dirty="0"/>
              <a:t>aged ≥75 </a:t>
            </a:r>
            <a:r>
              <a:rPr lang="en-US" dirty="0" smtClean="0"/>
              <a:t>years with </a:t>
            </a:r>
            <a:r>
              <a:rPr lang="en-US" dirty="0"/>
              <a:t>a previous recent forearm fracture should be considered at </a:t>
            </a:r>
            <a:r>
              <a:rPr lang="en-US" dirty="0" smtClean="0"/>
              <a:t>very high </a:t>
            </a:r>
            <a:r>
              <a:rPr lang="en-US" dirty="0"/>
              <a:t>risk, but this is not correct for younger persons, as their </a:t>
            </a:r>
            <a:r>
              <a:rPr lang="en-US" dirty="0" smtClean="0"/>
              <a:t>imminent risk </a:t>
            </a:r>
            <a:r>
              <a:rPr lang="en-US" dirty="0"/>
              <a:t>after an index forearm fracture is lower</a:t>
            </a:r>
            <a:endParaRPr lang="fr-BE" dirty="0" smtClean="0"/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145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776549"/>
            <a:ext cx="6403917" cy="4400414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use of VFA in patients with low clinical suspicion of </a:t>
            </a:r>
            <a:r>
              <a:rPr lang="en-US" dirty="0" smtClean="0"/>
              <a:t>vertebral fractures </a:t>
            </a:r>
            <a:r>
              <a:rPr lang="en-US" dirty="0"/>
              <a:t>could be considered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VFA can </a:t>
            </a:r>
            <a:r>
              <a:rPr lang="en-US" dirty="0"/>
              <a:t>be performed simultaneously with </a:t>
            </a:r>
            <a:r>
              <a:rPr lang="en-US" dirty="0" smtClean="0"/>
              <a:t>DXA</a:t>
            </a:r>
          </a:p>
          <a:p>
            <a:pPr lvl="1"/>
            <a:r>
              <a:rPr lang="en-US" dirty="0"/>
              <a:t>Compared to X-ray spinal </a:t>
            </a:r>
            <a:r>
              <a:rPr lang="en-US" dirty="0" smtClean="0"/>
              <a:t>radiography, </a:t>
            </a:r>
            <a:r>
              <a:rPr lang="en-US" dirty="0"/>
              <a:t>VFA presented </a:t>
            </a:r>
            <a:r>
              <a:rPr lang="en-US" dirty="0" smtClean="0"/>
              <a:t> moderate </a:t>
            </a:r>
            <a:r>
              <a:rPr lang="en-US" dirty="0"/>
              <a:t>sensitivity </a:t>
            </a:r>
            <a:r>
              <a:rPr lang="en-US" dirty="0" smtClean="0"/>
              <a:t>0.84 and </a:t>
            </a:r>
            <a:r>
              <a:rPr lang="en-US" dirty="0"/>
              <a:t>high specificity </a:t>
            </a:r>
            <a:r>
              <a:rPr lang="en-US" dirty="0" smtClean="0"/>
              <a:t>0.90</a:t>
            </a:r>
          </a:p>
          <a:p>
            <a:pPr lvl="1"/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567" y="1197033"/>
            <a:ext cx="1709601" cy="427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r>
              <a:rPr lang="fr-BE" sz="3200" dirty="0"/>
              <a:t>WHICH TOOLS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/>
          <a:lstStyle/>
          <a:p>
            <a:r>
              <a:rPr lang="en-US" dirty="0"/>
              <a:t>Existing tools for the identification of previous fragility </a:t>
            </a:r>
            <a:r>
              <a:rPr lang="en-US" dirty="0" smtClean="0"/>
              <a:t>fractures</a:t>
            </a:r>
          </a:p>
          <a:p>
            <a:r>
              <a:rPr lang="en-US" b="1" dirty="0"/>
              <a:t>Existing tools for BMD </a:t>
            </a:r>
            <a:r>
              <a:rPr lang="en-US" b="1" dirty="0" smtClean="0"/>
              <a:t>assessment</a:t>
            </a:r>
          </a:p>
          <a:p>
            <a:r>
              <a:rPr lang="en-US" dirty="0"/>
              <a:t>Existing fracture risk assessment tools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680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>
            <a:normAutofit/>
          </a:bodyPr>
          <a:lstStyle/>
          <a:p>
            <a:r>
              <a:rPr lang="en-US" dirty="0" smtClean="0"/>
              <a:t>BMD measured </a:t>
            </a:r>
            <a:r>
              <a:rPr lang="en-US" dirty="0"/>
              <a:t>by DXA has been the international gold standard to </a:t>
            </a:r>
            <a:r>
              <a:rPr lang="en-US" dirty="0" smtClean="0"/>
              <a:t>diagnose osteoporosis </a:t>
            </a:r>
            <a:r>
              <a:rPr lang="en-US" dirty="0"/>
              <a:t>since 1994</a:t>
            </a:r>
            <a:r>
              <a:rPr lang="en-US" dirty="0" smtClean="0"/>
              <a:t>.</a:t>
            </a:r>
          </a:p>
          <a:p>
            <a:r>
              <a:rPr lang="en-US" dirty="0" smtClean="0"/>
              <a:t>Other techniques not recommended</a:t>
            </a:r>
          </a:p>
          <a:p>
            <a:pPr lvl="1"/>
            <a:r>
              <a:rPr lang="fr-BE" dirty="0" err="1" smtClean="0"/>
              <a:t>Ultrasound</a:t>
            </a:r>
            <a:endParaRPr lang="fr-BE" dirty="0" smtClean="0"/>
          </a:p>
          <a:p>
            <a:pPr lvl="1"/>
            <a:r>
              <a:rPr lang="fr-BE" dirty="0" err="1"/>
              <a:t>computed</a:t>
            </a:r>
            <a:r>
              <a:rPr lang="fr-BE" dirty="0"/>
              <a:t> </a:t>
            </a:r>
            <a:r>
              <a:rPr lang="fr-BE" dirty="0" err="1"/>
              <a:t>tomography</a:t>
            </a:r>
            <a:r>
              <a:rPr lang="fr-BE" dirty="0"/>
              <a:t> (</a:t>
            </a:r>
            <a:r>
              <a:rPr lang="fr-BE" dirty="0" smtClean="0"/>
              <a:t>CT) </a:t>
            </a:r>
            <a:r>
              <a:rPr lang="fr-BE" dirty="0" err="1" smtClean="0"/>
              <a:t>imaging</a:t>
            </a:r>
            <a:endParaRPr lang="fr-BE" dirty="0" smtClean="0"/>
          </a:p>
          <a:p>
            <a:pPr lvl="1"/>
            <a:r>
              <a:rPr lang="fr-BE" dirty="0" err="1"/>
              <a:t>Trabecular</a:t>
            </a:r>
            <a:r>
              <a:rPr lang="fr-BE" dirty="0"/>
              <a:t> </a:t>
            </a:r>
            <a:r>
              <a:rPr lang="fr-BE" dirty="0" err="1"/>
              <a:t>bone</a:t>
            </a:r>
            <a:r>
              <a:rPr lang="fr-BE" dirty="0"/>
              <a:t> </a:t>
            </a:r>
            <a:r>
              <a:rPr lang="fr-BE" dirty="0" smtClean="0"/>
              <a:t>score</a:t>
            </a:r>
          </a:p>
          <a:p>
            <a:r>
              <a:rPr lang="en-US" dirty="0" smtClean="0"/>
              <a:t>Emerging tools </a:t>
            </a:r>
          </a:p>
          <a:p>
            <a:pPr lvl="1"/>
            <a:r>
              <a:rPr lang="en-US" dirty="0" smtClean="0"/>
              <a:t>central </a:t>
            </a:r>
            <a:r>
              <a:rPr lang="en-US" dirty="0"/>
              <a:t>and peripheral (high-resolution) quantitative </a:t>
            </a:r>
            <a:r>
              <a:rPr lang="en-US" dirty="0" smtClean="0"/>
              <a:t>CT</a:t>
            </a:r>
          </a:p>
          <a:p>
            <a:pPr lvl="1"/>
            <a:r>
              <a:rPr lang="en-US" dirty="0" err="1" smtClean="0"/>
              <a:t>nanoindentation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adiofrequency </a:t>
            </a:r>
            <a:r>
              <a:rPr lang="en-US" dirty="0" err="1"/>
              <a:t>echographic</a:t>
            </a:r>
            <a:r>
              <a:rPr lang="en-US" dirty="0"/>
              <a:t> multi </a:t>
            </a:r>
            <a:r>
              <a:rPr lang="en-US" dirty="0" smtClean="0"/>
              <a:t>spectrometry (REMS)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55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r>
              <a:rPr lang="fr-BE" sz="3200" dirty="0"/>
              <a:t>WHICH TOOLS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/>
          <a:lstStyle/>
          <a:p>
            <a:r>
              <a:rPr lang="en-US" dirty="0"/>
              <a:t>Existing tools for the identification of previous fragility </a:t>
            </a:r>
            <a:r>
              <a:rPr lang="en-US" dirty="0" smtClean="0"/>
              <a:t>fractures</a:t>
            </a:r>
          </a:p>
          <a:p>
            <a:r>
              <a:rPr lang="en-US" dirty="0"/>
              <a:t>Existing tools for BMD </a:t>
            </a:r>
            <a:r>
              <a:rPr lang="en-US" dirty="0" smtClean="0"/>
              <a:t>assessment</a:t>
            </a:r>
          </a:p>
          <a:p>
            <a:r>
              <a:rPr lang="en-US" b="1" dirty="0"/>
              <a:t>Existing fracture risk assessment tools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69311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 err="1" smtClean="0"/>
              <a:t>Competing</a:t>
            </a:r>
            <a:r>
              <a:rPr lang="fr-BE" sz="3600" dirty="0" smtClean="0"/>
              <a:t> </a:t>
            </a:r>
            <a:r>
              <a:rPr lang="fr-BE" sz="3600" dirty="0" err="1" smtClean="0"/>
              <a:t>interests</a:t>
            </a:r>
            <a:endParaRPr lang="fr-BE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None for </a:t>
            </a:r>
            <a:r>
              <a:rPr lang="fr-BE" dirty="0" err="1" smtClean="0"/>
              <a:t>this</a:t>
            </a:r>
            <a:r>
              <a:rPr lang="fr-BE" dirty="0" smtClean="0"/>
              <a:t> lecture</a:t>
            </a:r>
          </a:p>
          <a:p>
            <a:r>
              <a:rPr lang="fr-BE" dirty="0" smtClean="0"/>
              <a:t>General CI</a:t>
            </a:r>
          </a:p>
          <a:p>
            <a:pPr lvl="1"/>
            <a:r>
              <a:rPr lang="fr-BE" dirty="0"/>
              <a:t>Grant </a:t>
            </a:r>
            <a:r>
              <a:rPr lang="fr-BE" dirty="0" err="1" smtClean="0"/>
              <a:t>research</a:t>
            </a:r>
            <a:r>
              <a:rPr lang="fr-BE" dirty="0" smtClean="0"/>
              <a:t>: </a:t>
            </a:r>
            <a:r>
              <a:rPr lang="fr-BE" dirty="0" err="1"/>
              <a:t>Biophytis</a:t>
            </a:r>
            <a:r>
              <a:rPr lang="fr-BE" dirty="0"/>
              <a:t>, IBSA, MEDA, </a:t>
            </a:r>
            <a:r>
              <a:rPr lang="fr-BE" dirty="0" smtClean="0"/>
              <a:t>SMB</a:t>
            </a:r>
            <a:r>
              <a:rPr lang="fr-BE" dirty="0"/>
              <a:t>.</a:t>
            </a:r>
          </a:p>
          <a:p>
            <a:pPr lvl="1"/>
            <a:r>
              <a:rPr lang="fr-BE" dirty="0" smtClean="0"/>
              <a:t>Consulting </a:t>
            </a:r>
            <a:r>
              <a:rPr lang="fr-BE" dirty="0"/>
              <a:t>or lecture </a:t>
            </a:r>
            <a:r>
              <a:rPr lang="fr-BE" dirty="0" err="1" smtClean="0"/>
              <a:t>fees</a:t>
            </a:r>
            <a:r>
              <a:rPr lang="fr-BE" dirty="0" smtClean="0"/>
              <a:t>: </a:t>
            </a:r>
            <a:r>
              <a:rPr lang="fr-BE" dirty="0"/>
              <a:t>Amgen, Aptissen, </a:t>
            </a:r>
            <a:r>
              <a:rPr lang="fr-BE" dirty="0" err="1"/>
              <a:t>Biophytis</a:t>
            </a:r>
            <a:r>
              <a:rPr lang="fr-BE" dirty="0"/>
              <a:t>, IBSA, MEDA, </a:t>
            </a:r>
            <a:r>
              <a:rPr lang="fr-BE" dirty="0" err="1"/>
              <a:t>Mylan</a:t>
            </a:r>
            <a:r>
              <a:rPr lang="fr-BE" dirty="0"/>
              <a:t>, Novartis, Sanofi, </a:t>
            </a:r>
            <a:r>
              <a:rPr lang="fr-BE" dirty="0" smtClean="0"/>
              <a:t>SMB</a:t>
            </a:r>
            <a:r>
              <a:rPr lang="fr-BE" dirty="0"/>
              <a:t>, TRB </a:t>
            </a:r>
            <a:r>
              <a:rPr lang="fr-BE" dirty="0" err="1"/>
              <a:t>Chemedica</a:t>
            </a:r>
            <a:r>
              <a:rPr lang="fr-BE" dirty="0"/>
              <a:t>, UCB, </a:t>
            </a:r>
            <a:r>
              <a:rPr lang="fr-BE" dirty="0" err="1"/>
              <a:t>Viatris</a:t>
            </a:r>
            <a:r>
              <a:rPr lang="fr-BE" dirty="0"/>
              <a:t>.</a:t>
            </a:r>
          </a:p>
          <a:p>
            <a:pPr lvl="1"/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197420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2078251"/>
            <a:ext cx="7886700" cy="4098712"/>
          </a:xfrm>
        </p:spPr>
        <p:txBody>
          <a:bodyPr/>
          <a:lstStyle/>
          <a:p>
            <a:r>
              <a:rPr lang="en-US" dirty="0"/>
              <a:t>A total of 48 tools were </a:t>
            </a:r>
            <a:r>
              <a:rPr lang="en-US" dirty="0" smtClean="0"/>
              <a:t>identified</a:t>
            </a:r>
          </a:p>
          <a:p>
            <a:pPr lvl="1"/>
            <a:r>
              <a:rPr lang="en-US" dirty="0" smtClean="0"/>
              <a:t>20 </a:t>
            </a:r>
            <a:r>
              <a:rPr lang="en-US" dirty="0"/>
              <a:t>had been externally validated, </a:t>
            </a:r>
            <a:endParaRPr lang="en-US" dirty="0" smtClean="0"/>
          </a:p>
          <a:p>
            <a:pPr lvl="1"/>
            <a:r>
              <a:rPr lang="en-US" dirty="0" smtClean="0"/>
              <a:t>6 </a:t>
            </a:r>
            <a:r>
              <a:rPr lang="en-US" dirty="0"/>
              <a:t>had been tested more than once in </a:t>
            </a:r>
            <a:r>
              <a:rPr lang="en-US" dirty="0" smtClean="0"/>
              <a:t>a population‐based </a:t>
            </a:r>
            <a:r>
              <a:rPr lang="en-US" dirty="0"/>
              <a:t>setting with acceptable methodological quality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3 for BMD</a:t>
            </a:r>
          </a:p>
          <a:p>
            <a:pPr lvl="2"/>
            <a:r>
              <a:rPr lang="en-US" dirty="0" smtClean="0"/>
              <a:t>3 for fracture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27096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4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2095" t="25353" r="23123" b="8876"/>
          <a:stretch/>
        </p:blipFill>
        <p:spPr>
          <a:xfrm>
            <a:off x="1537855" y="365127"/>
            <a:ext cx="5444835" cy="57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8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548" t="19941" r="31517" b="50448"/>
          <a:stretch/>
        </p:blipFill>
        <p:spPr>
          <a:xfrm>
            <a:off x="0" y="74814"/>
            <a:ext cx="3940233" cy="12884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7587" t="20867" r="31238" b="52116"/>
          <a:stretch/>
        </p:blipFill>
        <p:spPr>
          <a:xfrm>
            <a:off x="220753" y="1981001"/>
            <a:ext cx="8221363" cy="24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r>
              <a:rPr lang="fr-BE" sz="3200" dirty="0" smtClean="0"/>
              <a:t>10-year fracture </a:t>
            </a:r>
            <a:r>
              <a:rPr lang="fr-BE" sz="3200" dirty="0" err="1" smtClean="0"/>
              <a:t>risk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>
            <a:normAutofit/>
          </a:bodyPr>
          <a:lstStyle/>
          <a:p>
            <a:r>
              <a:rPr lang="en-US" dirty="0"/>
              <a:t>Q-fracture </a:t>
            </a:r>
            <a:r>
              <a:rPr lang="en-US" dirty="0" smtClean="0"/>
              <a:t>is </a:t>
            </a:r>
            <a:r>
              <a:rPr lang="en-US" dirty="0"/>
              <a:t>validated only in the UK and recommended </a:t>
            </a:r>
            <a:r>
              <a:rPr lang="en-US" dirty="0" smtClean="0"/>
              <a:t>only in </a:t>
            </a:r>
            <a:r>
              <a:rPr lang="en-US" dirty="0"/>
              <a:t>the UK and Scottish guidelines </a:t>
            </a:r>
            <a:endParaRPr lang="en-US" dirty="0" smtClean="0"/>
          </a:p>
          <a:p>
            <a:r>
              <a:rPr lang="en-US" dirty="0" smtClean="0"/>
              <a:t>FRAX</a:t>
            </a:r>
            <a:r>
              <a:rPr lang="en-US" dirty="0"/>
              <a:t>® and </a:t>
            </a:r>
            <a:r>
              <a:rPr lang="en-US" dirty="0" err="1"/>
              <a:t>Garvan</a:t>
            </a:r>
            <a:r>
              <a:rPr lang="en-US" dirty="0"/>
              <a:t> could </a:t>
            </a:r>
            <a:r>
              <a:rPr lang="en-US" dirty="0" smtClean="0"/>
              <a:t>be considered </a:t>
            </a:r>
            <a:r>
              <a:rPr lang="en-US" dirty="0"/>
              <a:t>in Belgium. </a:t>
            </a:r>
            <a:endParaRPr lang="en-US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144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339" t="21279" r="21523" b="51212"/>
          <a:stretch/>
        </p:blipFill>
        <p:spPr>
          <a:xfrm>
            <a:off x="0" y="74815"/>
            <a:ext cx="5503027" cy="119703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2075" t="51804" r="51298" b="27184"/>
          <a:stretch/>
        </p:blipFill>
        <p:spPr>
          <a:xfrm>
            <a:off x="895627" y="2135448"/>
            <a:ext cx="7209281" cy="319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73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210" t="6568" r="24962" b="38031"/>
          <a:stretch/>
        </p:blipFill>
        <p:spPr>
          <a:xfrm>
            <a:off x="461842" y="814647"/>
            <a:ext cx="8183394" cy="50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7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887" t="6760" r="24532" b="28478"/>
          <a:stretch/>
        </p:blipFill>
        <p:spPr>
          <a:xfrm>
            <a:off x="628650" y="551582"/>
            <a:ext cx="7886699" cy="55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>
            <a:normAutofit/>
          </a:bodyPr>
          <a:lstStyle/>
          <a:p>
            <a:r>
              <a:rPr lang="en-US" dirty="0"/>
              <a:t>Q1. HOW should osteoporosis be screened in postmenopausal women</a:t>
            </a:r>
            <a:r>
              <a:rPr lang="en-US" dirty="0" smtClean="0"/>
              <a:t>?</a:t>
            </a:r>
          </a:p>
          <a:p>
            <a:r>
              <a:rPr lang="en-US" dirty="0"/>
              <a:t>Q2. WHEN and HOW OFTEN should postmenopausal women be </a:t>
            </a:r>
            <a:r>
              <a:rPr lang="en-US" dirty="0" smtClean="0"/>
              <a:t>screened for </a:t>
            </a:r>
            <a:r>
              <a:rPr lang="en-US" dirty="0"/>
              <a:t>osteoporosis</a:t>
            </a:r>
            <a:r>
              <a:rPr lang="en-US" dirty="0" smtClean="0"/>
              <a:t>?</a:t>
            </a:r>
          </a:p>
          <a:p>
            <a:r>
              <a:rPr lang="en-US" dirty="0"/>
              <a:t>Q3: WHICH TOOLS should be used to diagnose osteoporosis and </a:t>
            </a:r>
            <a:r>
              <a:rPr lang="en-US" dirty="0" smtClean="0"/>
              <a:t>assess fracture </a:t>
            </a:r>
            <a:r>
              <a:rPr lang="en-US" dirty="0"/>
              <a:t>risk in postmenopausal women</a:t>
            </a:r>
            <a:r>
              <a:rPr lang="en-US" dirty="0" smtClean="0"/>
              <a:t>?</a:t>
            </a:r>
          </a:p>
          <a:p>
            <a:r>
              <a:rPr lang="en-US" dirty="0">
                <a:solidFill>
                  <a:srgbClr val="FF0000"/>
                </a:solidFill>
              </a:rPr>
              <a:t>Q4. WHICH THRESHOLDS should be used to diagnose and assess </a:t>
            </a:r>
            <a:r>
              <a:rPr lang="en-US" dirty="0" smtClean="0">
                <a:solidFill>
                  <a:srgbClr val="FF0000"/>
                </a:solidFill>
              </a:rPr>
              <a:t>the severity </a:t>
            </a:r>
            <a:r>
              <a:rPr lang="en-US" dirty="0">
                <a:solidFill>
                  <a:srgbClr val="FF0000"/>
                </a:solidFill>
              </a:rPr>
              <a:t>of osteoporosis in postmenopausal women?</a:t>
            </a:r>
            <a:endParaRPr lang="fr-B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r>
              <a:rPr lang="fr-BE" sz="3200" dirty="0"/>
              <a:t>WHICH THRESHOLDS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/>
          <a:lstStyle/>
          <a:p>
            <a:r>
              <a:rPr lang="fr-BE" dirty="0"/>
              <a:t>Identification of </a:t>
            </a:r>
            <a:r>
              <a:rPr lang="fr-BE" dirty="0" err="1"/>
              <a:t>fragility</a:t>
            </a:r>
            <a:r>
              <a:rPr lang="fr-BE" dirty="0"/>
              <a:t> </a:t>
            </a:r>
            <a:r>
              <a:rPr lang="fr-BE" dirty="0" smtClean="0"/>
              <a:t>fracture</a:t>
            </a:r>
          </a:p>
          <a:p>
            <a:r>
              <a:rPr lang="fr-BE" dirty="0" smtClean="0"/>
              <a:t>BMD</a:t>
            </a:r>
          </a:p>
          <a:p>
            <a:r>
              <a:rPr lang="fr-BE" dirty="0"/>
              <a:t>Fracture </a:t>
            </a:r>
            <a:r>
              <a:rPr lang="fr-BE" dirty="0" err="1"/>
              <a:t>risk</a:t>
            </a:r>
            <a:r>
              <a:rPr lang="fr-BE" dirty="0"/>
              <a:t> </a:t>
            </a:r>
            <a:r>
              <a:rPr lang="fr-BE" dirty="0" err="1"/>
              <a:t>assessment</a:t>
            </a:r>
            <a:r>
              <a:rPr lang="fr-BE" dirty="0"/>
              <a:t> </a:t>
            </a:r>
            <a:r>
              <a:rPr lang="fr-BE" dirty="0" err="1"/>
              <a:t>tools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643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r>
              <a:rPr lang="fr-BE" sz="3200" dirty="0"/>
              <a:t>WHICH THRESHOLDS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/>
          <a:lstStyle/>
          <a:p>
            <a:r>
              <a:rPr lang="fr-BE" b="1" dirty="0"/>
              <a:t>Identification of </a:t>
            </a:r>
            <a:r>
              <a:rPr lang="fr-BE" b="1" dirty="0" err="1"/>
              <a:t>fragility</a:t>
            </a:r>
            <a:r>
              <a:rPr lang="fr-BE" b="1" dirty="0"/>
              <a:t> </a:t>
            </a:r>
            <a:r>
              <a:rPr lang="fr-BE" b="1" dirty="0" smtClean="0"/>
              <a:t>fracture</a:t>
            </a:r>
          </a:p>
          <a:p>
            <a:r>
              <a:rPr lang="fr-BE" dirty="0" smtClean="0"/>
              <a:t>BMD</a:t>
            </a:r>
          </a:p>
          <a:p>
            <a:r>
              <a:rPr lang="fr-BE" dirty="0"/>
              <a:t>Fracture </a:t>
            </a:r>
            <a:r>
              <a:rPr lang="fr-BE" dirty="0" err="1"/>
              <a:t>risk</a:t>
            </a:r>
            <a:r>
              <a:rPr lang="fr-BE" dirty="0"/>
              <a:t> </a:t>
            </a:r>
            <a:r>
              <a:rPr lang="fr-BE" dirty="0" err="1"/>
              <a:t>assessment</a:t>
            </a:r>
            <a:r>
              <a:rPr lang="fr-BE" dirty="0"/>
              <a:t> </a:t>
            </a:r>
            <a:r>
              <a:rPr lang="fr-BE" dirty="0" err="1"/>
              <a:t>tools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589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86" t="17670" r="20172" b="33797"/>
          <a:stretch/>
        </p:blipFill>
        <p:spPr>
          <a:xfrm>
            <a:off x="357113" y="1446416"/>
            <a:ext cx="8429773" cy="315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dirty="0" smtClean="0"/>
              <a:t>ertebral </a:t>
            </a:r>
            <a:r>
              <a:rPr lang="en-US" dirty="0"/>
              <a:t>fracture </a:t>
            </a:r>
            <a:r>
              <a:rPr lang="en-US" dirty="0" smtClean="0"/>
              <a:t>is defined </a:t>
            </a:r>
            <a:r>
              <a:rPr lang="en-US" dirty="0"/>
              <a:t>as at least a 20 % reduction in vertebral height </a:t>
            </a:r>
            <a:r>
              <a:rPr lang="en-US" dirty="0" smtClean="0"/>
              <a:t>on </a:t>
            </a:r>
            <a:r>
              <a:rPr lang="en-US" dirty="0"/>
              <a:t>X-ray spinal radiography using the </a:t>
            </a:r>
            <a:r>
              <a:rPr lang="en-US" dirty="0" err="1"/>
              <a:t>Genant</a:t>
            </a:r>
            <a:r>
              <a:rPr lang="en-US" dirty="0"/>
              <a:t> </a:t>
            </a:r>
            <a:r>
              <a:rPr lang="en-US" dirty="0" smtClean="0"/>
              <a:t>semi-quantitative method </a:t>
            </a:r>
          </a:p>
          <a:p>
            <a:r>
              <a:rPr lang="en-US" dirty="0" smtClean="0"/>
              <a:t>It </a:t>
            </a:r>
            <a:r>
              <a:rPr lang="en-US" dirty="0"/>
              <a:t>confers a 2.5-fold greater risk of </a:t>
            </a:r>
            <a:r>
              <a:rPr lang="en-US" dirty="0" smtClean="0"/>
              <a:t>subsequent vertebral </a:t>
            </a:r>
            <a:r>
              <a:rPr lang="en-US" dirty="0"/>
              <a:t>fractures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4396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r>
              <a:rPr lang="fr-BE" sz="3200" dirty="0"/>
              <a:t>WHICH THRESHOLDS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/>
          <a:lstStyle/>
          <a:p>
            <a:r>
              <a:rPr lang="fr-BE" dirty="0"/>
              <a:t>Identification of </a:t>
            </a:r>
            <a:r>
              <a:rPr lang="fr-BE" dirty="0" err="1"/>
              <a:t>fragility</a:t>
            </a:r>
            <a:r>
              <a:rPr lang="fr-BE" dirty="0"/>
              <a:t> </a:t>
            </a:r>
            <a:r>
              <a:rPr lang="fr-BE" dirty="0" smtClean="0"/>
              <a:t>fracture</a:t>
            </a:r>
          </a:p>
          <a:p>
            <a:r>
              <a:rPr lang="fr-BE" b="1" dirty="0" smtClean="0"/>
              <a:t>BMD</a:t>
            </a:r>
          </a:p>
          <a:p>
            <a:r>
              <a:rPr lang="fr-BE" dirty="0"/>
              <a:t>Fracture </a:t>
            </a:r>
            <a:r>
              <a:rPr lang="fr-BE" dirty="0" err="1"/>
              <a:t>risk</a:t>
            </a:r>
            <a:r>
              <a:rPr lang="fr-BE" dirty="0"/>
              <a:t> </a:t>
            </a:r>
            <a:r>
              <a:rPr lang="fr-BE" dirty="0" err="1"/>
              <a:t>assessment</a:t>
            </a:r>
            <a:r>
              <a:rPr lang="fr-BE" dirty="0"/>
              <a:t> </a:t>
            </a:r>
            <a:r>
              <a:rPr lang="fr-BE" dirty="0" err="1"/>
              <a:t>tools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6406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threshold </a:t>
            </a:r>
            <a:r>
              <a:rPr lang="en-US" dirty="0" smtClean="0"/>
              <a:t>considered in </a:t>
            </a:r>
            <a:r>
              <a:rPr lang="en-US" dirty="0"/>
              <a:t>the majority of references is a BMD (assessed by DXA) of </a:t>
            </a:r>
            <a:r>
              <a:rPr lang="en-US" dirty="0" smtClean="0"/>
              <a:t>at least </a:t>
            </a:r>
            <a:r>
              <a:rPr lang="en-US" dirty="0"/>
              <a:t>2.5 SDs (i.e., T score ≤−2.5) below the reference </a:t>
            </a:r>
            <a:r>
              <a:rPr lang="en-US" dirty="0" smtClean="0"/>
              <a:t>population</a:t>
            </a:r>
          </a:p>
          <a:p>
            <a:r>
              <a:rPr lang="en-US" dirty="0"/>
              <a:t>P</a:t>
            </a:r>
            <a:r>
              <a:rPr lang="en-US" dirty="0" smtClean="0"/>
              <a:t>atients </a:t>
            </a:r>
            <a:r>
              <a:rPr lang="en-US" dirty="0"/>
              <a:t>with a T-score ≤-3.5 should be </a:t>
            </a:r>
            <a:r>
              <a:rPr lang="en-US" dirty="0" smtClean="0"/>
              <a:t>considered at </a:t>
            </a:r>
            <a:r>
              <a:rPr lang="en-US" dirty="0"/>
              <a:t>“very high risk</a:t>
            </a:r>
            <a:r>
              <a:rPr lang="en-US" dirty="0" smtClean="0"/>
              <a:t>”.</a:t>
            </a:r>
            <a:endParaRPr lang="fr-BE" dirty="0"/>
          </a:p>
          <a:p>
            <a:r>
              <a:rPr lang="en-US" dirty="0"/>
              <a:t>L</a:t>
            </a:r>
            <a:r>
              <a:rPr lang="en-US" dirty="0" smtClean="0"/>
              <a:t>ow bone mass </a:t>
            </a:r>
            <a:r>
              <a:rPr lang="en-US" dirty="0"/>
              <a:t>(osteopenia) should not be considered a disease </a:t>
            </a:r>
            <a:r>
              <a:rPr lang="en-US" dirty="0" smtClean="0"/>
              <a:t>category BUT</a:t>
            </a:r>
          </a:p>
          <a:p>
            <a:pPr lvl="1"/>
            <a:r>
              <a:rPr lang="en-US" dirty="0"/>
              <a:t>DXA has great specificity (</a:t>
            </a:r>
            <a:r>
              <a:rPr lang="en-US" dirty="0" smtClean="0"/>
              <a:t>when other </a:t>
            </a:r>
            <a:r>
              <a:rPr lang="en-US" dirty="0"/>
              <a:t>metabolic bone diseases have been excluded) but low </a:t>
            </a:r>
            <a:r>
              <a:rPr lang="en-US" dirty="0" smtClean="0"/>
              <a:t>sensitivity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majority of osteoporotic fractures occur in patients with a </a:t>
            </a:r>
            <a:r>
              <a:rPr lang="en-US" dirty="0" smtClean="0"/>
              <a:t>T-score &gt;-2.5</a:t>
            </a:r>
            <a:endParaRPr lang="en-US" dirty="0"/>
          </a:p>
          <a:p>
            <a:pPr lvl="1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058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r>
              <a:rPr lang="fr-BE" sz="3200" dirty="0"/>
              <a:t>WHICH THRESHOLDS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/>
          <a:lstStyle/>
          <a:p>
            <a:r>
              <a:rPr lang="fr-BE" dirty="0"/>
              <a:t>Identification of </a:t>
            </a:r>
            <a:r>
              <a:rPr lang="fr-BE" dirty="0" err="1"/>
              <a:t>fragility</a:t>
            </a:r>
            <a:r>
              <a:rPr lang="fr-BE" dirty="0"/>
              <a:t> </a:t>
            </a:r>
            <a:r>
              <a:rPr lang="fr-BE" dirty="0" smtClean="0"/>
              <a:t>fracture</a:t>
            </a:r>
          </a:p>
          <a:p>
            <a:r>
              <a:rPr lang="fr-BE" dirty="0" smtClean="0"/>
              <a:t>BMD</a:t>
            </a:r>
          </a:p>
          <a:p>
            <a:r>
              <a:rPr lang="fr-BE" b="1" dirty="0"/>
              <a:t>Fracture </a:t>
            </a:r>
            <a:r>
              <a:rPr lang="fr-BE" b="1" dirty="0" err="1"/>
              <a:t>risk</a:t>
            </a:r>
            <a:r>
              <a:rPr lang="fr-BE" b="1" dirty="0"/>
              <a:t> </a:t>
            </a:r>
            <a:r>
              <a:rPr lang="fr-BE" b="1" dirty="0" err="1"/>
              <a:t>assessment</a:t>
            </a:r>
            <a:r>
              <a:rPr lang="fr-BE" b="1" dirty="0"/>
              <a:t> </a:t>
            </a:r>
            <a:r>
              <a:rPr lang="fr-BE" b="1" dirty="0" err="1"/>
              <a:t>tools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341751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>
            <a:normAutofit/>
          </a:bodyPr>
          <a:lstStyle/>
          <a:p>
            <a:r>
              <a:rPr lang="en-US" dirty="0"/>
              <a:t>120 guidelines used FRAX® worldwide, </a:t>
            </a:r>
            <a:r>
              <a:rPr lang="en-US" dirty="0" smtClean="0"/>
              <a:t>of which </a:t>
            </a:r>
            <a:r>
              <a:rPr lang="en-US" dirty="0"/>
              <a:t>38 did not provide intervention thresholds. </a:t>
            </a:r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no </a:t>
            </a:r>
            <a:r>
              <a:rPr lang="en-US" dirty="0" smtClean="0"/>
              <a:t>randomized trials </a:t>
            </a:r>
            <a:r>
              <a:rPr lang="en-US" dirty="0"/>
              <a:t>specifically designed to validate FRAX® thresholds.</a:t>
            </a:r>
          </a:p>
          <a:p>
            <a:r>
              <a:rPr lang="en-US" dirty="0" smtClean="0"/>
              <a:t>Belgian </a:t>
            </a:r>
            <a:r>
              <a:rPr lang="en-US" dirty="0"/>
              <a:t>country-specific fracture risk assessment tools are </a:t>
            </a:r>
            <a:r>
              <a:rPr lang="en-US" dirty="0" smtClean="0"/>
              <a:t>available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130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2069" t="16172" r="37668" b="18807"/>
          <a:stretch/>
        </p:blipFill>
        <p:spPr>
          <a:xfrm>
            <a:off x="1496291" y="365127"/>
            <a:ext cx="6267797" cy="56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55" t="21418" r="30184" b="33236"/>
          <a:stretch/>
        </p:blipFill>
        <p:spPr>
          <a:xfrm>
            <a:off x="184360" y="1122218"/>
            <a:ext cx="8688685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6946" y="1919864"/>
            <a:ext cx="3990108" cy="298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2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r>
              <a:rPr lang="fr-BE" sz="3200" dirty="0" smtClean="0"/>
              <a:t>Questions</a:t>
            </a:r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>
            <a:normAutofit/>
          </a:bodyPr>
          <a:lstStyle/>
          <a:p>
            <a:r>
              <a:rPr lang="en-US" dirty="0"/>
              <a:t>Q1. HOW should osteoporosis be screened in postmenopausal women</a:t>
            </a:r>
            <a:r>
              <a:rPr lang="en-US" dirty="0" smtClean="0"/>
              <a:t>?</a:t>
            </a:r>
          </a:p>
          <a:p>
            <a:r>
              <a:rPr lang="en-US" dirty="0"/>
              <a:t>Q2. WHEN and HOW OFTEN should postmenopausal women be </a:t>
            </a:r>
            <a:r>
              <a:rPr lang="en-US" dirty="0" smtClean="0"/>
              <a:t>screened for </a:t>
            </a:r>
            <a:r>
              <a:rPr lang="en-US" dirty="0"/>
              <a:t>osteoporosis</a:t>
            </a:r>
            <a:r>
              <a:rPr lang="en-US" dirty="0" smtClean="0"/>
              <a:t>?</a:t>
            </a:r>
          </a:p>
          <a:p>
            <a:r>
              <a:rPr lang="en-US" dirty="0"/>
              <a:t>Q3: WHICH TOOLS should be used to diagnose osteoporosis and </a:t>
            </a:r>
            <a:r>
              <a:rPr lang="en-US" dirty="0" smtClean="0"/>
              <a:t>assess fracture </a:t>
            </a:r>
            <a:r>
              <a:rPr lang="en-US" dirty="0"/>
              <a:t>risk in postmenopausal women</a:t>
            </a:r>
            <a:r>
              <a:rPr lang="en-US" dirty="0" smtClean="0"/>
              <a:t>?</a:t>
            </a:r>
          </a:p>
          <a:p>
            <a:r>
              <a:rPr lang="en-US" dirty="0"/>
              <a:t>Q4. WHICH THRESHOLDS should be used to diagnose and assess </a:t>
            </a:r>
            <a:r>
              <a:rPr lang="en-US" dirty="0" smtClean="0"/>
              <a:t>the severity </a:t>
            </a:r>
            <a:r>
              <a:rPr lang="en-US" dirty="0"/>
              <a:t>of osteoporosis in postmenopausal women?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539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Q1. HOW should osteoporosis be screened in postmenopausal women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/>
              <a:t>Q2. WHEN and HOW OFTEN should postmenopausal women be </a:t>
            </a:r>
            <a:r>
              <a:rPr lang="en-US" dirty="0" smtClean="0"/>
              <a:t>screened for </a:t>
            </a:r>
            <a:r>
              <a:rPr lang="en-US" dirty="0"/>
              <a:t>osteoporosis</a:t>
            </a:r>
            <a:r>
              <a:rPr lang="en-US" dirty="0" smtClean="0"/>
              <a:t>?</a:t>
            </a:r>
          </a:p>
          <a:p>
            <a:r>
              <a:rPr lang="en-US" dirty="0"/>
              <a:t>Q3: WHICH TOOLS should be used to diagnose osteoporosis and </a:t>
            </a:r>
            <a:r>
              <a:rPr lang="en-US" dirty="0" smtClean="0"/>
              <a:t>assess fracture </a:t>
            </a:r>
            <a:r>
              <a:rPr lang="en-US" dirty="0"/>
              <a:t>risk in postmenopausal women</a:t>
            </a:r>
            <a:r>
              <a:rPr lang="en-US" dirty="0" smtClean="0"/>
              <a:t>?</a:t>
            </a:r>
          </a:p>
          <a:p>
            <a:r>
              <a:rPr lang="en-US" dirty="0"/>
              <a:t>Q4. WHICH THRESHOLDS should be used to diagnose and assess </a:t>
            </a:r>
            <a:r>
              <a:rPr lang="en-US" dirty="0" smtClean="0"/>
              <a:t>the severity </a:t>
            </a:r>
            <a:r>
              <a:rPr lang="en-US" dirty="0"/>
              <a:t>of osteoporosis in postmenopausal women?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326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/>
          <a:lstStyle/>
          <a:p>
            <a:r>
              <a:rPr lang="en-US" dirty="0"/>
              <a:t>15 screening </a:t>
            </a:r>
            <a:r>
              <a:rPr lang="en-US" dirty="0" smtClean="0"/>
              <a:t>questionnaires composed </a:t>
            </a:r>
            <a:r>
              <a:rPr lang="en-US" dirty="0"/>
              <a:t>of a varying number of clinical risk factors have been published.</a:t>
            </a:r>
          </a:p>
          <a:p>
            <a:r>
              <a:rPr lang="en-US" dirty="0"/>
              <a:t>The diagnostic accuracy (i.e., sensitivity and specificity) of </a:t>
            </a:r>
            <a:r>
              <a:rPr lang="en-US" dirty="0" smtClean="0"/>
              <a:t>the screening </a:t>
            </a:r>
            <a:r>
              <a:rPr lang="en-US" dirty="0"/>
              <a:t>tools for osteoporosis varied depending on the target </a:t>
            </a:r>
            <a:r>
              <a:rPr lang="en-US" dirty="0" smtClean="0"/>
              <a:t>populations assessed</a:t>
            </a:r>
            <a:r>
              <a:rPr lang="en-US" dirty="0"/>
              <a:t>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771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898" t="18230" r="45541" b="63779"/>
          <a:stretch/>
        </p:blipFill>
        <p:spPr>
          <a:xfrm>
            <a:off x="124691" y="58190"/>
            <a:ext cx="2839474" cy="85621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22441" t="11777" r="49893" b="20550"/>
          <a:stretch/>
        </p:blipFill>
        <p:spPr>
          <a:xfrm>
            <a:off x="3192086" y="355193"/>
            <a:ext cx="4588626" cy="6313769"/>
          </a:xfrm>
          <a:prstGeom prst="rect">
            <a:avLst/>
          </a:prstGeom>
        </p:spPr>
      </p:pic>
      <p:sp>
        <p:nvSpPr>
          <p:cNvPr id="6" name="Flèche droite 5"/>
          <p:cNvSpPr/>
          <p:nvPr/>
        </p:nvSpPr>
        <p:spPr>
          <a:xfrm>
            <a:off x="1911927" y="6035040"/>
            <a:ext cx="989215" cy="2743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3919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Postmenopausal women with ≥1 major risk factor or ≥2 additional risk factors should receive a formal fracture risk evaluation (Q3-Q4).</a:t>
            </a:r>
            <a:endParaRPr lang="fr-BE" sz="20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2191261"/>
              </p:ext>
            </p:extLst>
          </p:nvPr>
        </p:nvGraphicFramePr>
        <p:xfrm>
          <a:off x="2269375" y="1230286"/>
          <a:ext cx="5619403" cy="55991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19403">
                  <a:extLst>
                    <a:ext uri="{9D8B030D-6E8A-4147-A177-3AD203B41FA5}">
                      <a16:colId xmlns:a16="http://schemas.microsoft.com/office/drawing/2014/main" val="2890804023"/>
                    </a:ext>
                  </a:extLst>
                </a:gridCol>
              </a:tblGrid>
              <a:tr h="4124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Major risk factors</a:t>
                      </a:r>
                      <a:endParaRPr lang="fr-BE" sz="1800" kern="5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 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2864377991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Age (≥65 years)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287825461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Low body mass index (&lt;20 kg/m²)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3159270901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Prior fragility fractures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2430040614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Hip fracture history in a first-degree relative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2483047197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Frequent falls (≥1/year)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974996541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Measured height loss ≥4 cm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366402251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Secondary osteoporosis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1747011012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Early menopause (&lt;45 years)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1082195400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Diabetes mellitus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2903106916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Glucocorticoid therapy 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4156222165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Rheumatic inflammatory diseases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2751948281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Excessive alcohol (≥3 units of alcohol/day)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3530195274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Current tobacco use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1015960927"/>
                  </a:ext>
                </a:extLst>
              </a:tr>
              <a:tr h="4124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Additional risk factors</a:t>
                      </a:r>
                      <a:endParaRPr lang="fr-BE" sz="1800" kern="5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 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168906355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Family history of osteoporosis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2472617424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Absence of a healthy balanced diet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1310252525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Diseases involving clinical nutrition and metabolism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2433041315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Thyroid and parathyroid diseases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4101301521"/>
                  </a:ext>
                </a:extLst>
              </a:tr>
              <a:tr h="201732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Psychiatric, mental, and eating disorders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765983513"/>
                  </a:ext>
                </a:extLst>
              </a:tr>
              <a:tr h="62308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50" dirty="0">
                          <a:effectLst/>
                        </a:rPr>
                        <a:t>Drugs: Antidepressants, antiepileptic drugs, benzodiazepines, loop diuretics, opioids, proton-pump inhibitors, zolpidem, etc.</a:t>
                      </a:r>
                      <a:endParaRPr lang="fr-BE" sz="1800" kern="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71755" marR="68580" marT="0" marB="0"/>
                </a:tc>
                <a:extLst>
                  <a:ext uri="{0D108BD9-81ED-4DB2-BD59-A6C34878D82A}">
                    <a16:rowId xmlns:a16="http://schemas.microsoft.com/office/drawing/2014/main" val="290039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25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0714"/>
          </a:xfrm>
        </p:spPr>
        <p:txBody>
          <a:bodyPr>
            <a:normAutofit/>
          </a:bodyPr>
          <a:lstStyle/>
          <a:p>
            <a:endParaRPr lang="fr-BE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197033"/>
            <a:ext cx="7886700" cy="4979930"/>
          </a:xfrm>
        </p:spPr>
        <p:txBody>
          <a:bodyPr>
            <a:normAutofit/>
          </a:bodyPr>
          <a:lstStyle/>
          <a:p>
            <a:r>
              <a:rPr lang="en-US" dirty="0"/>
              <a:t>Q1. HOW should osteoporosis be screened in postmenopausal women</a:t>
            </a:r>
            <a:r>
              <a:rPr lang="en-US" dirty="0" smtClean="0"/>
              <a:t>?</a:t>
            </a:r>
          </a:p>
          <a:p>
            <a:r>
              <a:rPr lang="en-US" dirty="0">
                <a:solidFill>
                  <a:srgbClr val="FF0000"/>
                </a:solidFill>
              </a:rPr>
              <a:t>Q2. WHEN and HOW OFTEN should postmenopausal women be </a:t>
            </a:r>
            <a:r>
              <a:rPr lang="en-US" dirty="0" smtClean="0">
                <a:solidFill>
                  <a:srgbClr val="FF0000"/>
                </a:solidFill>
              </a:rPr>
              <a:t>screened for </a:t>
            </a:r>
            <a:r>
              <a:rPr lang="en-US" dirty="0">
                <a:solidFill>
                  <a:srgbClr val="FF0000"/>
                </a:solidFill>
              </a:rPr>
              <a:t>osteoporosis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dirty="0"/>
              <a:t>Q3: WHICH TOOLS should be used to diagnose osteoporosis and </a:t>
            </a:r>
            <a:r>
              <a:rPr lang="en-US" dirty="0" smtClean="0"/>
              <a:t>assess fracture </a:t>
            </a:r>
            <a:r>
              <a:rPr lang="en-US" dirty="0"/>
              <a:t>risk in postmenopausal women</a:t>
            </a:r>
            <a:r>
              <a:rPr lang="en-US" dirty="0" smtClean="0"/>
              <a:t>?</a:t>
            </a:r>
          </a:p>
          <a:p>
            <a:r>
              <a:rPr lang="en-US" dirty="0"/>
              <a:t>Q4. WHICH THRESHOLDS should be used to diagnose and assess </a:t>
            </a:r>
            <a:r>
              <a:rPr lang="en-US" dirty="0" smtClean="0"/>
              <a:t>the severity </a:t>
            </a:r>
            <a:r>
              <a:rPr lang="en-US" dirty="0"/>
              <a:t>of osteoporosis in postmenopausal women?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987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335</TotalTime>
  <Words>1206</Words>
  <Application>Microsoft Office PowerPoint</Application>
  <PresentationFormat>Affichage à l'écran (4:3)</PresentationFormat>
  <Paragraphs>131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Wingdings</vt:lpstr>
      <vt:lpstr>Thème Office</vt:lpstr>
      <vt:lpstr>Why we should use tools to evaluate osteoporosis risk ? </vt:lpstr>
      <vt:lpstr>Competing interests</vt:lpstr>
      <vt:lpstr>Présentation PowerPoint</vt:lpstr>
      <vt:lpstr>Questions</vt:lpstr>
      <vt:lpstr>Présentation PowerPoint</vt:lpstr>
      <vt:lpstr>Présentation PowerPoint</vt:lpstr>
      <vt:lpstr>Présentation PowerPoint</vt:lpstr>
      <vt:lpstr>Postmenopausal women with ≥1 major risk factor or ≥2 additional risk factors should receive a formal fracture risk evaluation (Q3-Q4).</vt:lpstr>
      <vt:lpstr>Présentation PowerPoint</vt:lpstr>
      <vt:lpstr>When</vt:lpstr>
      <vt:lpstr>How often</vt:lpstr>
      <vt:lpstr>Présentation PowerPoint</vt:lpstr>
      <vt:lpstr>WHICH TOOLS </vt:lpstr>
      <vt:lpstr>WHICH TOOLS </vt:lpstr>
      <vt:lpstr>Présentation PowerPoint</vt:lpstr>
      <vt:lpstr>Présentation PowerPoint</vt:lpstr>
      <vt:lpstr>WHICH TOOLS </vt:lpstr>
      <vt:lpstr>Présentation PowerPoint</vt:lpstr>
      <vt:lpstr>WHICH TOOLS </vt:lpstr>
      <vt:lpstr>Présentation PowerPoint</vt:lpstr>
      <vt:lpstr>Présentation PowerPoint</vt:lpstr>
      <vt:lpstr>Présentation PowerPoint</vt:lpstr>
      <vt:lpstr>10-year fracture risk</vt:lpstr>
      <vt:lpstr>Présentation PowerPoint</vt:lpstr>
      <vt:lpstr>Présentation PowerPoint</vt:lpstr>
      <vt:lpstr>Présentation PowerPoint</vt:lpstr>
      <vt:lpstr>Présentation PowerPoint</vt:lpstr>
      <vt:lpstr>WHICH THRESHOLDS </vt:lpstr>
      <vt:lpstr>WHICH THRESHOLDS </vt:lpstr>
      <vt:lpstr>Présentation PowerPoint</vt:lpstr>
      <vt:lpstr>WHICH THRESHOLDS </vt:lpstr>
      <vt:lpstr>Présentation PowerPoint</vt:lpstr>
      <vt:lpstr>WHICH THRESHOLDS </vt:lpstr>
      <vt:lpstr>Présentation PowerPoint</vt:lpstr>
      <vt:lpstr>Présentation PowerPoint</vt:lpstr>
      <vt:lpstr>Présentation PowerPoint</vt:lpstr>
      <vt:lpstr>Présentation PowerPoint</vt:lpstr>
    </vt:vector>
  </TitlesOfParts>
  <Company>ULiège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essai</dc:title>
  <dc:creator>Olivier BRUYÈRE</dc:creator>
  <cp:lastModifiedBy>Olivier Bruyere</cp:lastModifiedBy>
  <cp:revision>52</cp:revision>
  <dcterms:created xsi:type="dcterms:W3CDTF">2022-04-26T13:51:27Z</dcterms:created>
  <dcterms:modified xsi:type="dcterms:W3CDTF">2022-04-30T05:42:07Z</dcterms:modified>
</cp:coreProperties>
</file>