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6"/>
  </p:notesMasterIdLst>
  <p:sldIdLst>
    <p:sldId id="259" r:id="rId7"/>
    <p:sldId id="313" r:id="rId8"/>
    <p:sldId id="321" r:id="rId9"/>
    <p:sldId id="318" r:id="rId10"/>
    <p:sldId id="320" r:id="rId11"/>
    <p:sldId id="316" r:id="rId12"/>
    <p:sldId id="323" r:id="rId13"/>
    <p:sldId id="335" r:id="rId14"/>
    <p:sldId id="326" r:id="rId15"/>
    <p:sldId id="338" r:id="rId16"/>
    <p:sldId id="340" r:id="rId17"/>
    <p:sldId id="339" r:id="rId18"/>
    <p:sldId id="341" r:id="rId19"/>
    <p:sldId id="332" r:id="rId20"/>
    <p:sldId id="342" r:id="rId21"/>
    <p:sldId id="343" r:id="rId22"/>
    <p:sldId id="346" r:id="rId23"/>
    <p:sldId id="344" r:id="rId24"/>
    <p:sldId id="262" r:id="rId2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A64"/>
    <a:srgbClr val="D4ACFD"/>
    <a:srgbClr val="FD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061" autoAdjust="0"/>
  </p:normalViewPr>
  <p:slideViewPr>
    <p:cSldViewPr snapToGrid="0">
      <p:cViewPr varScale="1">
        <p:scale>
          <a:sx n="91" d="100"/>
          <a:sy n="91" d="100"/>
        </p:scale>
        <p:origin x="216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7"/>
    </p:cViewPr>
  </p:sorterViewPr>
  <p:notesViewPr>
    <p:cSldViewPr snapToGrid="0">
      <p:cViewPr varScale="1">
        <p:scale>
          <a:sx n="63" d="100"/>
          <a:sy n="63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C51F1-7D73-4085-B72D-0ED1F28A5762}" type="datetimeFigureOut">
              <a:rPr lang="nl-BE" smtClean="0"/>
              <a:t>2/05/2022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53216-6DFA-467A-B43D-BCF5DCADA49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9894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53216-6DFA-467A-B43D-BCF5DCADA49C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25644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FB94C-BAA2-4F63-AD12-29234C64CF5B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0574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FB94C-BAA2-4F63-AD12-29234C64CF5B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8323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FB94C-BAA2-4F63-AD12-29234C64CF5B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9355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FB94C-BAA2-4F63-AD12-29234C64CF5B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8696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FB94C-BAA2-4F63-AD12-29234C64CF5B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3694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FB94C-BAA2-4F63-AD12-29234C64CF5B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7628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FB94C-BAA2-4F63-AD12-29234C64CF5B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0592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FB94C-BAA2-4F63-AD12-29234C64CF5B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771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53216-6DFA-467A-B43D-BCF5DCADA49C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2294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FB94C-BAA2-4F63-AD12-29234C64CF5B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1763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FB94C-BAA2-4F63-AD12-29234C64CF5B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115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53216-6DFA-467A-B43D-BCF5DCADA49C}" type="slidenum">
              <a:rPr lang="nl-BE" smtClean="0"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0502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FB94C-BAA2-4F63-AD12-29234C64CF5B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5786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FB94C-BAA2-4F63-AD12-29234C64CF5B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8287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53216-6DFA-467A-B43D-BCF5DCADA49C}" type="slidenum">
              <a:rPr lang="nl-BE" smtClean="0"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21708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FB94C-BAA2-4F63-AD12-29234C64CF5B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708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uzgent.be/" TargetMode="External"/><Relationship Id="rId5" Type="http://schemas.openxmlformats.org/officeDocument/2006/relationships/hyperlink" Target="http://www.twitter.com/uzgent" TargetMode="External"/><Relationship Id="rId4" Type="http://schemas.openxmlformats.org/officeDocument/2006/relationships/hyperlink" Target="http://www.facebook.com/uzgent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>
            <a:extLst>
              <a:ext uri="{FF2B5EF4-FFF2-40B4-BE49-F238E27FC236}">
                <a16:creationId xmlns="" xmlns:a16="http://schemas.microsoft.com/office/drawing/2014/main" id="{BABE9B95-5AA3-4C36-AFAA-BD673BC55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743200"/>
            <a:ext cx="6622473" cy="1393117"/>
          </a:xfrm>
          <a:prstGeom prst="rect">
            <a:avLst/>
          </a:prstGeom>
        </p:spPr>
      </p:pic>
      <p:sp>
        <p:nvSpPr>
          <p:cNvPr id="5" name="Rechthoekige driehoek 4">
            <a:extLst>
              <a:ext uri="{FF2B5EF4-FFF2-40B4-BE49-F238E27FC236}">
                <a16:creationId xmlns="" xmlns:a16="http://schemas.microsoft.com/office/drawing/2014/main" id="{CEE03905-7E75-4335-ADD6-3B457D33CF26}"/>
              </a:ext>
            </a:extLst>
          </p:cNvPr>
          <p:cNvSpPr/>
          <p:nvPr userDrawn="1"/>
        </p:nvSpPr>
        <p:spPr>
          <a:xfrm flipH="1">
            <a:off x="6400800" y="4114800"/>
            <a:ext cx="2743200" cy="2743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839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Z_Slot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F7643565-A0FE-41BA-8EE9-EAA03E258A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81" y="4988960"/>
            <a:ext cx="535350" cy="218733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49DF1A7E-6C59-4E1A-AA08-AF4B5F90C6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5641" y="1431925"/>
            <a:ext cx="3760787" cy="17235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70000"/>
              </a:lnSpc>
              <a:buFontTx/>
              <a:buNone/>
              <a:defRPr sz="16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="" xmlns:a16="http://schemas.microsoft.com/office/drawing/2014/main" id="{78DE9232-76D5-4D9D-A9C6-901C73CF445B}"/>
              </a:ext>
            </a:extLst>
          </p:cNvPr>
          <p:cNvSpPr/>
          <p:nvPr userDrawn="1"/>
        </p:nvSpPr>
        <p:spPr>
          <a:xfrm>
            <a:off x="1376680" y="1625600"/>
            <a:ext cx="4572000" cy="4932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400" dirty="0"/>
              <a:t>Functie</a:t>
            </a:r>
          </a:p>
          <a:p>
            <a:pPr lvl="0">
              <a:lnSpc>
                <a:spcPct val="120000"/>
              </a:lnSpc>
            </a:pPr>
            <a:r>
              <a:rPr lang="nl-NL" sz="1400" dirty="0"/>
              <a:t>Afdeling of dienst</a:t>
            </a:r>
            <a:endParaRPr lang="nl-BE" sz="1400" dirty="0"/>
          </a:p>
        </p:txBody>
      </p:sp>
      <p:sp>
        <p:nvSpPr>
          <p:cNvPr id="22" name="Rechthoek 21">
            <a:extLst>
              <a:ext uri="{FF2B5EF4-FFF2-40B4-BE49-F238E27FC236}">
                <a16:creationId xmlns="" xmlns:a16="http://schemas.microsoft.com/office/drawing/2014/main" id="{3E423A0E-1C27-4821-BFB5-DA3AB0BE4053}"/>
              </a:ext>
            </a:extLst>
          </p:cNvPr>
          <p:cNvSpPr/>
          <p:nvPr userDrawn="1"/>
        </p:nvSpPr>
        <p:spPr>
          <a:xfrm>
            <a:off x="1376680" y="3092459"/>
            <a:ext cx="4572000" cy="103412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bg2"/>
                </a:solidFill>
              </a:rPr>
              <a:t>Universitair Ziekenhuis Gent</a:t>
            </a:r>
          </a:p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bg2"/>
                </a:solidFill>
              </a:rPr>
              <a:t>C. Heymanslaan 10  |  B 9000 Gent</a:t>
            </a:r>
          </a:p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bg2"/>
                </a:solidFill>
              </a:rPr>
              <a:t>T +32 (0)9 332 21 11</a:t>
            </a:r>
          </a:p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bg2"/>
                </a:solidFill>
              </a:rPr>
              <a:t>E info@uzgent.be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="" xmlns:a16="http://schemas.microsoft.com/office/drawing/2014/main" id="{94C19602-7785-4FE6-A34B-64AA73A13D9B}"/>
              </a:ext>
            </a:extLst>
          </p:cNvPr>
          <p:cNvSpPr/>
          <p:nvPr userDrawn="1"/>
        </p:nvSpPr>
        <p:spPr>
          <a:xfrm>
            <a:off x="1376680" y="4350915"/>
            <a:ext cx="4572000" cy="53553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400" b="1" dirty="0">
                <a:solidFill>
                  <a:schemeClr val="bg2"/>
                </a:solidFill>
              </a:rPr>
              <a:t>www.uzgent.be</a:t>
            </a:r>
          </a:p>
          <a:p>
            <a:pPr lvl="0">
              <a:lnSpc>
                <a:spcPct val="120000"/>
              </a:lnSpc>
            </a:pPr>
            <a:r>
              <a:rPr lang="nl-NL" sz="1500" dirty="0">
                <a:solidFill>
                  <a:schemeClr val="bg2"/>
                </a:solidFill>
              </a:rPr>
              <a:t>Volg ons op</a:t>
            </a:r>
            <a:endParaRPr lang="nl-BE" sz="1500" dirty="0">
              <a:solidFill>
                <a:schemeClr val="bg2"/>
              </a:solidFill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="" xmlns:a16="http://schemas.microsoft.com/office/drawing/2014/main" id="{B5492530-2A1C-4F57-85A8-EE12DA645473}"/>
              </a:ext>
            </a:extLst>
          </p:cNvPr>
          <p:cNvCxnSpPr/>
          <p:nvPr userDrawn="1"/>
        </p:nvCxnSpPr>
        <p:spPr>
          <a:xfrm>
            <a:off x="1370561" y="2985135"/>
            <a:ext cx="692554" cy="0"/>
          </a:xfrm>
          <a:prstGeom prst="line">
            <a:avLst/>
          </a:prstGeom>
          <a:ln w="3048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jdelijke aanduiding voor tekst 23">
            <a:extLst>
              <a:ext uri="{FF2B5EF4-FFF2-40B4-BE49-F238E27FC236}">
                <a16:creationId xmlns="" xmlns:a16="http://schemas.microsoft.com/office/drawing/2014/main" id="{1552F705-E01E-4CA1-9D66-FF8766F999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5641" y="1665327"/>
            <a:ext cx="3606800" cy="193899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="" xmlns:a16="http://schemas.microsoft.com/office/drawing/2014/main" id="{1D888951-C946-4A05-B397-97ED8E52F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5641" y="1923034"/>
            <a:ext cx="3606800" cy="193899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Afdeling of dienst</a:t>
            </a:r>
          </a:p>
        </p:txBody>
      </p:sp>
      <p:sp>
        <p:nvSpPr>
          <p:cNvPr id="19" name="Rechthoekige driehoek 18">
            <a:extLst>
              <a:ext uri="{FF2B5EF4-FFF2-40B4-BE49-F238E27FC236}">
                <a16:creationId xmlns="" xmlns:a16="http://schemas.microsoft.com/office/drawing/2014/main" id="{9F026071-6481-4126-BDDE-3B7E49DF5006}"/>
              </a:ext>
            </a:extLst>
          </p:cNvPr>
          <p:cNvSpPr/>
          <p:nvPr userDrawn="1"/>
        </p:nvSpPr>
        <p:spPr>
          <a:xfrm flipH="1">
            <a:off x="6400800" y="2743200"/>
            <a:ext cx="2743200" cy="2743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="" xmlns:a16="http://schemas.microsoft.com/office/drawing/2014/main" id="{49CD2D2F-2334-48C5-AF32-775815E69A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5760240"/>
            <a:ext cx="2622423" cy="551659"/>
          </a:xfrm>
          <a:prstGeom prst="rect">
            <a:avLst/>
          </a:prstGeom>
        </p:spPr>
      </p:pic>
      <p:sp>
        <p:nvSpPr>
          <p:cNvPr id="13" name="Rechthoek 12">
            <a:hlinkClick r:id="rId4"/>
            <a:extLst>
              <a:ext uri="{FF2B5EF4-FFF2-40B4-BE49-F238E27FC236}">
                <a16:creationId xmlns="" xmlns:a16="http://schemas.microsoft.com/office/drawing/2014/main" id="{91321540-4610-4C0D-9051-A26A9A6DEC58}"/>
              </a:ext>
            </a:extLst>
          </p:cNvPr>
          <p:cNvSpPr/>
          <p:nvPr userDrawn="1"/>
        </p:nvSpPr>
        <p:spPr>
          <a:xfrm>
            <a:off x="1272540" y="4884420"/>
            <a:ext cx="289560" cy="44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hlinkClick r:id="rId5"/>
            <a:extLst>
              <a:ext uri="{FF2B5EF4-FFF2-40B4-BE49-F238E27FC236}">
                <a16:creationId xmlns="" xmlns:a16="http://schemas.microsoft.com/office/drawing/2014/main" id="{2A4532B1-6A07-4728-9F4C-862AF3F3C5F9}"/>
              </a:ext>
            </a:extLst>
          </p:cNvPr>
          <p:cNvSpPr/>
          <p:nvPr userDrawn="1"/>
        </p:nvSpPr>
        <p:spPr>
          <a:xfrm>
            <a:off x="1633156" y="4873266"/>
            <a:ext cx="289560" cy="44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>
            <a:hlinkClick r:id="rId6"/>
            <a:extLst>
              <a:ext uri="{FF2B5EF4-FFF2-40B4-BE49-F238E27FC236}">
                <a16:creationId xmlns="" xmlns:a16="http://schemas.microsoft.com/office/drawing/2014/main" id="{7A2028F2-981B-4C28-97F8-AF16040810FC}"/>
              </a:ext>
            </a:extLst>
          </p:cNvPr>
          <p:cNvSpPr/>
          <p:nvPr userDrawn="1"/>
        </p:nvSpPr>
        <p:spPr>
          <a:xfrm>
            <a:off x="1343596" y="4316603"/>
            <a:ext cx="1343724" cy="308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968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="" xmlns:a16="http://schemas.microsoft.com/office/drawing/2014/main" id="{1294BA53-9EB0-4DAF-A372-35173EC9D229}"/>
              </a:ext>
            </a:extLst>
          </p:cNvPr>
          <p:cNvGrpSpPr/>
          <p:nvPr userDrawn="1"/>
        </p:nvGrpSpPr>
        <p:grpSpPr>
          <a:xfrm>
            <a:off x="-2136" y="0"/>
            <a:ext cx="9146136" cy="6869347"/>
            <a:chOff x="-2136" y="0"/>
            <a:chExt cx="9146136" cy="6869347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="" xmlns:a16="http://schemas.microsoft.com/office/drawing/2014/main" id="{D42A86B7-80FC-487A-8662-62A5C04D30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" y="2738437"/>
              <a:ext cx="9143999" cy="1134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="" xmlns:a16="http://schemas.microsoft.com/office/drawing/2014/main" id="{D5B91EC1-0DDF-4D65-983D-336877976A0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4119562"/>
              <a:ext cx="9144000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="" xmlns:a16="http://schemas.microsoft.com/office/drawing/2014/main" id="{A9FA28E8-8341-4906-84C0-289B20F0C9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10586" y="0"/>
              <a:ext cx="0" cy="68693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="" xmlns:a16="http://schemas.microsoft.com/office/drawing/2014/main" id="{1837D6F0-C163-46AA-BA87-AC7D28B690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1147" y="0"/>
              <a:ext cx="0" cy="68693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="" xmlns:a16="http://schemas.microsoft.com/office/drawing/2014/main" id="{DEDD781A-44CD-4C6C-890E-BA3258D6B66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51708" y="0"/>
              <a:ext cx="0" cy="68693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="" xmlns:a16="http://schemas.microsoft.com/office/drawing/2014/main" id="{49213238-676E-4BD0-886F-F1EFC2EB2E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21230" y="0"/>
              <a:ext cx="0" cy="6858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="" xmlns:a16="http://schemas.microsoft.com/office/drawing/2014/main" id="{B25EA1D0-4BEA-4186-8508-B281221EEAD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134" y="5497748"/>
              <a:ext cx="9146134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="" xmlns:a16="http://schemas.microsoft.com/office/drawing/2014/main" id="{30650C39-ABC2-4DBF-A76C-7655580580F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136" y="1375451"/>
              <a:ext cx="9143999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="" xmlns:a16="http://schemas.microsoft.com/office/drawing/2014/main" id="{A282D957-295C-48BF-B437-C1EF25F7DB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68425" y="0"/>
              <a:ext cx="0" cy="6858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="" xmlns:a16="http://schemas.microsoft.com/office/drawing/2014/main" id="{F79E2A12-1473-4C20-8217-F311D71D1C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0025" y="0"/>
              <a:ext cx="0" cy="68693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216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ige driehoek 7">
            <a:extLst>
              <a:ext uri="{FF2B5EF4-FFF2-40B4-BE49-F238E27FC236}">
                <a16:creationId xmlns="" xmlns:a16="http://schemas.microsoft.com/office/drawing/2014/main" id="{39038B22-173E-44A1-B4BC-5641BF3D8926}"/>
              </a:ext>
            </a:extLst>
          </p:cNvPr>
          <p:cNvSpPr/>
          <p:nvPr userDrawn="1"/>
        </p:nvSpPr>
        <p:spPr>
          <a:xfrm flipH="1">
            <a:off x="7773439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697F551B-624A-4B10-BA5D-03FE73B7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D20B0FE-C19C-45D9-A418-3BA4E387A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=""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217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Voettekst</a:t>
            </a:r>
            <a:endParaRPr lang="nl-BE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=""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297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796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ige driehoek 4">
            <a:extLst>
              <a:ext uri="{FF2B5EF4-FFF2-40B4-BE49-F238E27FC236}">
                <a16:creationId xmlns="" xmlns:a16="http://schemas.microsoft.com/office/drawing/2014/main" id="{D5B2E568-C1C5-468D-80A6-C4EBC94E77B1}"/>
              </a:ext>
            </a:extLst>
          </p:cNvPr>
          <p:cNvSpPr/>
          <p:nvPr userDrawn="1"/>
        </p:nvSpPr>
        <p:spPr>
          <a:xfrm flipH="1">
            <a:off x="7773439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=""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217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Voettekst</a:t>
            </a:r>
            <a:endParaRPr lang="nl-BE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=""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297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716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ige driehoek 6">
            <a:extLst>
              <a:ext uri="{FF2B5EF4-FFF2-40B4-BE49-F238E27FC236}">
                <a16:creationId xmlns="" xmlns:a16="http://schemas.microsoft.com/office/drawing/2014/main" id="{DE146DAA-5C9F-4F77-AE45-0BE3D6461AAE}"/>
              </a:ext>
            </a:extLst>
          </p:cNvPr>
          <p:cNvSpPr/>
          <p:nvPr userDrawn="1"/>
        </p:nvSpPr>
        <p:spPr>
          <a:xfrm flipH="1">
            <a:off x="7773439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A48D9CF5-3DFB-4849-B91C-D2EA7669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2AA244AE-C3C7-497B-8949-F31BD6D37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=""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217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Voettekst</a:t>
            </a:r>
            <a:endParaRPr lang="nl-BE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=""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297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2870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ige driehoek 7">
            <a:extLst>
              <a:ext uri="{FF2B5EF4-FFF2-40B4-BE49-F238E27FC236}">
                <a16:creationId xmlns="" xmlns:a16="http://schemas.microsoft.com/office/drawing/2014/main" id="{4745870A-CE9F-4F71-8AE2-8E7A7316C875}"/>
              </a:ext>
            </a:extLst>
          </p:cNvPr>
          <p:cNvSpPr/>
          <p:nvPr userDrawn="1"/>
        </p:nvSpPr>
        <p:spPr>
          <a:xfrm flipH="1">
            <a:off x="7773439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8CF06110-9DF9-4873-ADFF-3C31A7A6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EB7C342D-F7DB-45BA-85FD-1045787D9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AB324D0F-F4CB-44B9-94BB-86F6B593E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=""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217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Voettekst</a:t>
            </a:r>
            <a:endParaRPr lang="nl-BE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=""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297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669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>
            <a:extLst>
              <a:ext uri="{FF2B5EF4-FFF2-40B4-BE49-F238E27FC236}">
                <a16:creationId xmlns="" xmlns:a16="http://schemas.microsoft.com/office/drawing/2014/main" id="{EDA0A67D-B4E5-4B89-9A74-6F36AA892407}"/>
              </a:ext>
            </a:extLst>
          </p:cNvPr>
          <p:cNvSpPr/>
          <p:nvPr userDrawn="1"/>
        </p:nvSpPr>
        <p:spPr>
          <a:xfrm flipH="1">
            <a:off x="7773439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04C066-E7EF-4DDF-A237-60EA6AA7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F9AACC16-C5F8-4101-845F-F7B7304C3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3DD475D6-D267-4BE1-B33C-D054586F0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0624C883-BC98-472E-A4E1-627ADD261B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Tekststijl van het model </a:t>
            </a:r>
            <a:br>
              <a:rPr lang="nl-NL" dirty="0"/>
            </a:br>
            <a:r>
              <a:rPr lang="nl-NL" dirty="0"/>
              <a:t>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19C27014-33F4-4844-976B-89242CB8B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=""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27217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Voettekst</a:t>
            </a:r>
            <a:endParaRPr lang="nl-BE" dirty="0"/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=""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3297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3142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ige driehoek 5">
            <a:extLst>
              <a:ext uri="{FF2B5EF4-FFF2-40B4-BE49-F238E27FC236}">
                <a16:creationId xmlns="" xmlns:a16="http://schemas.microsoft.com/office/drawing/2014/main" id="{8F83D843-ED12-43D8-A973-1F136524DFB1}"/>
              </a:ext>
            </a:extLst>
          </p:cNvPr>
          <p:cNvSpPr/>
          <p:nvPr userDrawn="1"/>
        </p:nvSpPr>
        <p:spPr>
          <a:xfrm flipH="1">
            <a:off x="7773439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4257515F-B06F-45C6-A8E1-1DFA43AF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=""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217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Voettekst</a:t>
            </a:r>
            <a:endParaRPr lang="nl-BE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=""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297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8420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ige driehoek 7">
            <a:extLst>
              <a:ext uri="{FF2B5EF4-FFF2-40B4-BE49-F238E27FC236}">
                <a16:creationId xmlns="" xmlns:a16="http://schemas.microsoft.com/office/drawing/2014/main" id="{2AC7586E-2DE7-4A6E-A949-6669A8E5B8C6}"/>
              </a:ext>
            </a:extLst>
          </p:cNvPr>
          <p:cNvSpPr/>
          <p:nvPr userDrawn="1"/>
        </p:nvSpPr>
        <p:spPr>
          <a:xfrm flipH="1">
            <a:off x="7773439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90A58DF0-07CF-4CB2-B2CB-791D25D5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0D7950A-756F-4D2B-9394-8365A46B0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848529"/>
            <a:ext cx="4629150" cy="4873625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 sz="2400"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106E317B-6381-4719-8AA3-00AE99C12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=""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217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Voettekst</a:t>
            </a:r>
            <a:endParaRPr lang="nl-BE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=""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297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856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 userDrawn="1">
          <p15:clr>
            <a:srgbClr val="FBAE40"/>
          </p15:clr>
        </p15:guide>
        <p15:guide id="2" pos="86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ige driehoek 7">
            <a:extLst>
              <a:ext uri="{FF2B5EF4-FFF2-40B4-BE49-F238E27FC236}">
                <a16:creationId xmlns="" xmlns:a16="http://schemas.microsoft.com/office/drawing/2014/main" id="{DC847103-9F61-408E-AC18-E27C6C43D4AA}"/>
              </a:ext>
            </a:extLst>
          </p:cNvPr>
          <p:cNvSpPr/>
          <p:nvPr userDrawn="1"/>
        </p:nvSpPr>
        <p:spPr>
          <a:xfrm flipH="1">
            <a:off x="7773439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EA12FEEC-3B0D-44E6-8E65-20A8C3B1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61179298-3A59-4D6B-AC8B-498E1F08A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B802F07B-EC4D-4A33-9E15-3C5C155D5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=""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217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Voettekst</a:t>
            </a:r>
            <a:endParaRPr lang="nl-BE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=""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297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944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Z_Titel Wi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4D550A85-F61E-4534-B263-F4BEE8348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391A295C-09DF-4C53-A163-3A00F597DE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73214"/>
            <a:ext cx="5119255" cy="2005839"/>
          </a:xfr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 van presentatie op verschillende tekstregels</a:t>
            </a:r>
            <a:endParaRPr lang="nl-BE" dirty="0"/>
          </a:p>
        </p:txBody>
      </p:sp>
      <p:sp>
        <p:nvSpPr>
          <p:cNvPr id="7" name="Ondertitel 2">
            <a:extLst>
              <a:ext uri="{FF2B5EF4-FFF2-40B4-BE49-F238E27FC236}">
                <a16:creationId xmlns="" xmlns:a16="http://schemas.microsoft.com/office/drawing/2014/main" id="{1B5D981F-21B2-473E-86D4-7BCD623F95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528000"/>
            <a:ext cx="3641436" cy="646331"/>
          </a:xfrm>
          <a:noFill/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Hier komt ondertitel</a:t>
            </a:r>
          </a:p>
          <a:p>
            <a:r>
              <a:rPr lang="nl-NL" dirty="0"/>
              <a:t>Eventueel over meerdere regels</a:t>
            </a:r>
            <a:endParaRPr lang="nl-BE" dirty="0"/>
          </a:p>
        </p:txBody>
      </p:sp>
      <p:sp>
        <p:nvSpPr>
          <p:cNvPr id="8" name="Rechthoekige driehoek 7">
            <a:extLst>
              <a:ext uri="{FF2B5EF4-FFF2-40B4-BE49-F238E27FC236}">
                <a16:creationId xmlns="" xmlns:a16="http://schemas.microsoft.com/office/drawing/2014/main" id="{B9551135-794A-4C56-B334-B7B0556D7BB3}"/>
              </a:ext>
            </a:extLst>
          </p:cNvPr>
          <p:cNvSpPr/>
          <p:nvPr userDrawn="1"/>
        </p:nvSpPr>
        <p:spPr>
          <a:xfrm flipH="1">
            <a:off x="6400800" y="2743200"/>
            <a:ext cx="2743200" cy="2743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="" xmlns:a16="http://schemas.microsoft.com/office/drawing/2014/main" id="{165B6443-50F3-4065-AAF1-81B30F97A9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7274" y="518487"/>
            <a:ext cx="3975100" cy="2215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Naam Auteur</a:t>
            </a:r>
            <a:endParaRPr lang="nl-BE" dirty="0"/>
          </a:p>
        </p:txBody>
      </p:sp>
      <p:pic>
        <p:nvPicPr>
          <p:cNvPr id="23" name="Afbeelding 22">
            <a:extLst>
              <a:ext uri="{FF2B5EF4-FFF2-40B4-BE49-F238E27FC236}">
                <a16:creationId xmlns="" xmlns:a16="http://schemas.microsoft.com/office/drawing/2014/main" id="{E097236C-D669-40BA-8C97-97285113E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5760240"/>
            <a:ext cx="2622423" cy="5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14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ige driehoek 6">
            <a:extLst>
              <a:ext uri="{FF2B5EF4-FFF2-40B4-BE49-F238E27FC236}">
                <a16:creationId xmlns="" xmlns:a16="http://schemas.microsoft.com/office/drawing/2014/main" id="{65EDB988-1F24-451E-958B-0F15FBD5BA0C}"/>
              </a:ext>
            </a:extLst>
          </p:cNvPr>
          <p:cNvSpPr/>
          <p:nvPr userDrawn="1"/>
        </p:nvSpPr>
        <p:spPr>
          <a:xfrm flipH="1">
            <a:off x="7773439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56441B85-C6B0-4FB4-A126-8BD9F56A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65DF9BA0-12A7-4A81-A1AE-D3597363A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=""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217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Voettekst</a:t>
            </a:r>
            <a:endParaRPr lang="nl-BE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=""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297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4134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ige driehoek 6">
            <a:extLst>
              <a:ext uri="{FF2B5EF4-FFF2-40B4-BE49-F238E27FC236}">
                <a16:creationId xmlns="" xmlns:a16="http://schemas.microsoft.com/office/drawing/2014/main" id="{788C8EDE-263A-4A40-8ABD-42B2439629BE}"/>
              </a:ext>
            </a:extLst>
          </p:cNvPr>
          <p:cNvSpPr/>
          <p:nvPr userDrawn="1"/>
        </p:nvSpPr>
        <p:spPr>
          <a:xfrm flipH="1">
            <a:off x="7773439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567D8189-FE43-4F54-9BB7-C99F43F45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C0203492-6C36-4405-902E-E5366849D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=""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217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Voettekst</a:t>
            </a:r>
            <a:endParaRPr lang="nl-BE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=""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297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4567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Z_Slo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="" xmlns:a16="http://schemas.microsoft.com/office/drawing/2014/main" id="{BCBCEB5F-2668-4F65-8FF6-B4B0AD77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31" y="4987275"/>
            <a:ext cx="535350" cy="218733"/>
          </a:xfrm>
          <a:prstGeom prst="rect">
            <a:avLst/>
          </a:prstGeom>
        </p:spPr>
      </p:pic>
      <p:sp>
        <p:nvSpPr>
          <p:cNvPr id="22" name="Rechthoek 21">
            <a:extLst>
              <a:ext uri="{FF2B5EF4-FFF2-40B4-BE49-F238E27FC236}">
                <a16:creationId xmlns="" xmlns:a16="http://schemas.microsoft.com/office/drawing/2014/main" id="{3E423A0E-1C27-4821-BFB5-DA3AB0BE4053}"/>
              </a:ext>
            </a:extLst>
          </p:cNvPr>
          <p:cNvSpPr/>
          <p:nvPr userDrawn="1"/>
        </p:nvSpPr>
        <p:spPr>
          <a:xfrm>
            <a:off x="1376680" y="3092459"/>
            <a:ext cx="4572000" cy="103412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tx1"/>
                </a:solidFill>
              </a:rPr>
              <a:t>Universitair Ziekenhuis Gent</a:t>
            </a:r>
          </a:p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tx1"/>
                </a:solidFill>
              </a:rPr>
              <a:t>C. Heymanslaan 10  |  B 9000 Gent</a:t>
            </a:r>
          </a:p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tx1"/>
                </a:solidFill>
              </a:rPr>
              <a:t>T +32 (0)9 332 21 11</a:t>
            </a:r>
          </a:p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tx1"/>
                </a:solidFill>
              </a:rPr>
              <a:t>E info@uzgent.be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="" xmlns:a16="http://schemas.microsoft.com/office/drawing/2014/main" id="{94C19602-7785-4FE6-A34B-64AA73A13D9B}"/>
              </a:ext>
            </a:extLst>
          </p:cNvPr>
          <p:cNvSpPr/>
          <p:nvPr userDrawn="1"/>
        </p:nvSpPr>
        <p:spPr>
          <a:xfrm>
            <a:off x="1376680" y="4350915"/>
            <a:ext cx="4572000" cy="53553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400" b="1" dirty="0">
                <a:solidFill>
                  <a:schemeClr val="tx1"/>
                </a:solidFill>
              </a:rPr>
              <a:t>www.uzgent.be</a:t>
            </a:r>
          </a:p>
          <a:p>
            <a:pPr lvl="0">
              <a:lnSpc>
                <a:spcPct val="120000"/>
              </a:lnSpc>
            </a:pPr>
            <a:r>
              <a:rPr lang="nl-NL" sz="1500" dirty="0">
                <a:solidFill>
                  <a:schemeClr val="tx1"/>
                </a:solidFill>
              </a:rPr>
              <a:t>Volg ons op</a:t>
            </a:r>
            <a:endParaRPr lang="nl-BE" sz="1500" dirty="0">
              <a:solidFill>
                <a:schemeClr val="tx1"/>
              </a:solidFill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="" xmlns:a16="http://schemas.microsoft.com/office/drawing/2014/main" id="{B5492530-2A1C-4F57-85A8-EE12DA645473}"/>
              </a:ext>
            </a:extLst>
          </p:cNvPr>
          <p:cNvCxnSpPr/>
          <p:nvPr userDrawn="1"/>
        </p:nvCxnSpPr>
        <p:spPr>
          <a:xfrm>
            <a:off x="1370561" y="2985135"/>
            <a:ext cx="692554" cy="0"/>
          </a:xfrm>
          <a:prstGeom prst="line">
            <a:avLst/>
          </a:prstGeom>
          <a:ln w="304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91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Hoofdstuk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BABDA45-64E4-4636-BD51-246B50137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7746" y="1854776"/>
            <a:ext cx="6634018" cy="140580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 hoofdstuk</a:t>
            </a:r>
            <a:br>
              <a:rPr lang="nl-NL" dirty="0"/>
            </a:br>
            <a:r>
              <a:rPr lang="nl-NL" dirty="0"/>
              <a:t>op verschillende</a:t>
            </a:r>
            <a:br>
              <a:rPr lang="nl-NL" dirty="0"/>
            </a:br>
            <a:r>
              <a:rPr lang="nl-NL" dirty="0"/>
              <a:t>tekstregels</a:t>
            </a:r>
            <a:endParaRPr lang="nl-BE" dirty="0"/>
          </a:p>
        </p:txBody>
      </p:sp>
      <p:sp>
        <p:nvSpPr>
          <p:cNvPr id="14" name="Rechthoekige driehoek 13">
            <a:extLst>
              <a:ext uri="{FF2B5EF4-FFF2-40B4-BE49-F238E27FC236}">
                <a16:creationId xmlns="" xmlns:a16="http://schemas.microsoft.com/office/drawing/2014/main" id="{3712CBFD-B9BC-4824-9045-11A7C4AD41B7}"/>
              </a:ext>
            </a:extLst>
          </p:cNvPr>
          <p:cNvSpPr/>
          <p:nvPr userDrawn="1"/>
        </p:nvSpPr>
        <p:spPr>
          <a:xfrm rot="10800000" flipH="1">
            <a:off x="1357746" y="0"/>
            <a:ext cx="1376218" cy="1376218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8" name="Afbeelding 17">
            <a:extLst>
              <a:ext uri="{FF2B5EF4-FFF2-40B4-BE49-F238E27FC236}">
                <a16:creationId xmlns="" xmlns:a16="http://schemas.microsoft.com/office/drawing/2014/main" id="{AF759EBC-8470-4AAC-82AB-EAB1FA93F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5760240"/>
            <a:ext cx="2622423" cy="5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4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afbeelding 26">
            <a:extLst>
              <a:ext uri="{FF2B5EF4-FFF2-40B4-BE49-F238E27FC236}">
                <a16:creationId xmlns="" xmlns:a16="http://schemas.microsoft.com/office/drawing/2014/main" id="{BF75AEFD-D78C-4B92-AAA2-E8CE125E77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7643" y="0"/>
            <a:ext cx="8616357" cy="5486400"/>
          </a:xfrm>
          <a:custGeom>
            <a:avLst/>
            <a:gdLst>
              <a:gd name="connsiteX0" fmla="*/ 9664 w 8616357"/>
              <a:gd name="connsiteY0" fmla="*/ 0 h 5486400"/>
              <a:gd name="connsiteX1" fmla="*/ 8608723 w 8616357"/>
              <a:gd name="connsiteY1" fmla="*/ 0 h 5486400"/>
              <a:gd name="connsiteX2" fmla="*/ 8608723 w 8616357"/>
              <a:gd name="connsiteY2" fmla="*/ 1191202 h 5486400"/>
              <a:gd name="connsiteX3" fmla="*/ 8616357 w 8616357"/>
              <a:gd name="connsiteY3" fmla="*/ 1191202 h 5486400"/>
              <a:gd name="connsiteX4" fmla="*/ 8608723 w 8616357"/>
              <a:gd name="connsiteY4" fmla="*/ 1922477 h 5486400"/>
              <a:gd name="connsiteX5" fmla="*/ 8608723 w 8616357"/>
              <a:gd name="connsiteY5" fmla="*/ 5486400 h 5486400"/>
              <a:gd name="connsiteX6" fmla="*/ 9236 w 8616357"/>
              <a:gd name="connsiteY6" fmla="*/ 5486400 h 5486400"/>
              <a:gd name="connsiteX7" fmla="*/ 0 w 8616357"/>
              <a:gd name="connsiteY7" fmla="*/ 4148442 h 5486400"/>
              <a:gd name="connsiteX8" fmla="*/ 2776839 w 8616357"/>
              <a:gd name="connsiteY8" fmla="*/ 1371601 h 5486400"/>
              <a:gd name="connsiteX9" fmla="*/ 9664 w 8616357"/>
              <a:gd name="connsiteY9" fmla="*/ 1371601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16357" h="5486400">
                <a:moveTo>
                  <a:pt x="9664" y="0"/>
                </a:moveTo>
                <a:lnTo>
                  <a:pt x="8608723" y="0"/>
                </a:lnTo>
                <a:lnTo>
                  <a:pt x="8608723" y="1191202"/>
                </a:lnTo>
                <a:lnTo>
                  <a:pt x="8616357" y="1191202"/>
                </a:lnTo>
                <a:cubicBezTo>
                  <a:pt x="8613812" y="1434960"/>
                  <a:pt x="8611268" y="1678719"/>
                  <a:pt x="8608723" y="1922477"/>
                </a:cubicBezTo>
                <a:lnTo>
                  <a:pt x="8608723" y="5486400"/>
                </a:lnTo>
                <a:lnTo>
                  <a:pt x="9236" y="5486400"/>
                </a:lnTo>
                <a:cubicBezTo>
                  <a:pt x="6157" y="4957286"/>
                  <a:pt x="3079" y="4677556"/>
                  <a:pt x="0" y="4148442"/>
                </a:cubicBezTo>
                <a:lnTo>
                  <a:pt x="2776839" y="1371601"/>
                </a:lnTo>
                <a:lnTo>
                  <a:pt x="9664" y="137160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 sz="1500"/>
            </a:lvl1pPr>
          </a:lstStyle>
          <a:p>
            <a:r>
              <a:rPr lang="nl-BE" dirty="0"/>
              <a:t>Klik om afbeelding in te voegen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="" xmlns:a16="http://schemas.microsoft.com/office/drawing/2014/main" id="{D198C786-18B1-4045-8027-E2CB280325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5760240"/>
            <a:ext cx="2622423" cy="5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Z_Afbeelding zonder hoek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="" xmlns:a16="http://schemas.microsoft.com/office/drawing/2014/main" id="{D198C786-18B1-4045-8027-E2CB280325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5760240"/>
            <a:ext cx="2622423" cy="551659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787B4441-477B-4F78-8816-6735A8D07D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9200" y="0"/>
            <a:ext cx="8614800" cy="5486400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l-BE" dirty="0"/>
              <a:t>Klik om afbeelding in te voegen </a:t>
            </a:r>
          </a:p>
        </p:txBody>
      </p:sp>
    </p:spTree>
    <p:extLst>
      <p:ext uri="{BB962C8B-B14F-4D97-AF65-F5344CB8AC3E}">
        <p14:creationId xmlns:p14="http://schemas.microsoft.com/office/powerpoint/2010/main" val="351572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Titel+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BABDA45-64E4-4636-BD51-246B50137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24728" y="1302328"/>
            <a:ext cx="5257800" cy="129309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 hoofdstuk</a:t>
            </a:r>
            <a:br>
              <a:rPr lang="nl-NL" dirty="0"/>
            </a:br>
            <a:r>
              <a:rPr lang="nl-NL" dirty="0"/>
              <a:t>als je geen afzonderlijke</a:t>
            </a:r>
            <a:br>
              <a:rPr lang="nl-NL" dirty="0"/>
            </a:br>
            <a:r>
              <a:rPr lang="nl-NL" dirty="0"/>
              <a:t>hoofdstukslide wil</a:t>
            </a:r>
            <a:endParaRPr lang="nl-BE" dirty="0"/>
          </a:p>
        </p:txBody>
      </p:sp>
      <p:sp>
        <p:nvSpPr>
          <p:cNvPr id="14" name="Rechthoekige driehoek 13">
            <a:extLst>
              <a:ext uri="{FF2B5EF4-FFF2-40B4-BE49-F238E27FC236}">
                <a16:creationId xmlns="" xmlns:a16="http://schemas.microsoft.com/office/drawing/2014/main" id="{3712CBFD-B9BC-4824-9045-11A7C4AD41B7}"/>
              </a:ext>
            </a:extLst>
          </p:cNvPr>
          <p:cNvSpPr/>
          <p:nvPr userDrawn="1"/>
        </p:nvSpPr>
        <p:spPr>
          <a:xfrm rot="10800000" flipH="1">
            <a:off x="1357746" y="0"/>
            <a:ext cx="1376218" cy="1376218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="" xmlns:a16="http://schemas.microsoft.com/office/drawing/2014/main" id="{721C625F-0FAB-4A1F-B5AD-3EAD2B5AB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7345" y="3897746"/>
            <a:ext cx="6097587" cy="1588654"/>
          </a:xfrm>
        </p:spPr>
        <p:txBody>
          <a:bodyPr>
            <a:noAutofit/>
          </a:bodyPr>
          <a:lstStyle>
            <a:lvl1pPr marL="32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1pPr>
            <a:lvl2pPr marL="68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2pPr>
            <a:lvl3pPr marL="104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40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76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Bullet</a:t>
            </a:r>
            <a:r>
              <a:rPr lang="nl-NL" dirty="0"/>
              <a:t> 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3" name="Tijdelijke aanduiding voor tekst 3">
            <a:extLst>
              <a:ext uri="{FF2B5EF4-FFF2-40B4-BE49-F238E27FC236}">
                <a16:creationId xmlns="" xmlns:a16="http://schemas.microsoft.com/office/drawing/2014/main" id="{8270D712-BDCF-4B1B-8A5C-77DC33B69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1449" y="3192030"/>
            <a:ext cx="4960938" cy="6032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600" b="1"/>
            </a:lvl1pPr>
          </a:lstStyle>
          <a:p>
            <a:pPr lvl="0"/>
            <a:r>
              <a:rPr lang="nl-BE" dirty="0"/>
              <a:t>Titel</a:t>
            </a:r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=""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217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Voettekst</a:t>
            </a:r>
            <a:endParaRPr lang="nl-BE" dirty="0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=""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297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678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ige driehoek 15">
            <a:extLst>
              <a:ext uri="{FF2B5EF4-FFF2-40B4-BE49-F238E27FC236}">
                <a16:creationId xmlns="" xmlns:a16="http://schemas.microsoft.com/office/drawing/2014/main" id="{B9D1387B-57D3-4A3E-BAB5-0E40403ACCF5}"/>
              </a:ext>
            </a:extLst>
          </p:cNvPr>
          <p:cNvSpPr/>
          <p:nvPr userDrawn="1"/>
        </p:nvSpPr>
        <p:spPr>
          <a:xfrm flipH="1">
            <a:off x="7773439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="" xmlns:a16="http://schemas.microsoft.com/office/drawing/2014/main" id="{5D74E1A5-4F9A-47C9-A75D-092F16064A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5377" y="2194560"/>
            <a:ext cx="6097587" cy="3615170"/>
          </a:xfrm>
        </p:spPr>
        <p:txBody>
          <a:bodyPr>
            <a:noAutofit/>
          </a:bodyPr>
          <a:lstStyle>
            <a:lvl1pPr marL="32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1pPr>
            <a:lvl2pPr marL="68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2pPr>
            <a:lvl3pPr marL="104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40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76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Bullet</a:t>
            </a:r>
            <a:r>
              <a:rPr lang="nl-NL" dirty="0"/>
              <a:t> 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="" xmlns:a16="http://schemas.microsoft.com/office/drawing/2014/main" id="{EC5AD3DA-1A12-4753-8A58-12A2B9113B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7692" y="618836"/>
            <a:ext cx="6035272" cy="817355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600" b="1"/>
            </a:lvl1pPr>
          </a:lstStyle>
          <a:p>
            <a:pPr lvl="0"/>
            <a:r>
              <a:rPr lang="nl-BE" dirty="0"/>
              <a:t>Titel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="" xmlns:a16="http://schemas.microsoft.com/office/drawing/2014/main" id="{5912E9DC-6561-498E-ABF6-13A2315FDC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7692" y="1450109"/>
            <a:ext cx="6035272" cy="58933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700" b="1"/>
            </a:lvl1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=""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217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Voettekst</a:t>
            </a:r>
            <a:endParaRPr lang="nl-BE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=""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297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641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Tekst+Beeld staa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tekst 8">
            <a:extLst>
              <a:ext uri="{FF2B5EF4-FFF2-40B4-BE49-F238E27FC236}">
                <a16:creationId xmlns="" xmlns:a16="http://schemas.microsoft.com/office/drawing/2014/main" id="{5D74E1A5-4F9A-47C9-A75D-092F16064A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5377" y="1666240"/>
            <a:ext cx="3366623" cy="4143490"/>
          </a:xfrm>
        </p:spPr>
        <p:txBody>
          <a:bodyPr>
            <a:noAutofit/>
          </a:bodyPr>
          <a:lstStyle>
            <a:lvl1pPr marL="32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1pPr>
            <a:lvl2pPr marL="68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2pPr>
            <a:lvl3pPr marL="104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40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76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Bullet</a:t>
            </a:r>
            <a:r>
              <a:rPr lang="nl-NL" dirty="0"/>
              <a:t> 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="" xmlns:a16="http://schemas.microsoft.com/office/drawing/2014/main" id="{6A72E035-F141-419E-8599-ABDBB6E125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5360" y="-1"/>
            <a:ext cx="4359076" cy="68477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77 w 10000"/>
              <a:gd name="connsiteY2" fmla="*/ 7659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54 w 10000"/>
              <a:gd name="connsiteY2" fmla="*/ 8029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54 w 10000"/>
              <a:gd name="connsiteY2" fmla="*/ 7836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54 w 10000"/>
              <a:gd name="connsiteY2" fmla="*/ 7969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77 w 10000"/>
              <a:gd name="connsiteY2" fmla="*/ 7984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77 w 10000"/>
              <a:gd name="connsiteY2" fmla="*/ 7984 h 10000"/>
              <a:gd name="connsiteX3" fmla="*/ 688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9985"/>
              <a:gd name="connsiteX1" fmla="*/ 10000 w 10000"/>
              <a:gd name="connsiteY1" fmla="*/ 0 h 9985"/>
              <a:gd name="connsiteX2" fmla="*/ 9977 w 10000"/>
              <a:gd name="connsiteY2" fmla="*/ 7984 h 9985"/>
              <a:gd name="connsiteX3" fmla="*/ 6888 w 10000"/>
              <a:gd name="connsiteY3" fmla="*/ 9985 h 9985"/>
              <a:gd name="connsiteX4" fmla="*/ 47 w 10000"/>
              <a:gd name="connsiteY4" fmla="*/ 9985 h 9985"/>
              <a:gd name="connsiteX5" fmla="*/ 0 w 10000"/>
              <a:gd name="connsiteY5" fmla="*/ 0 h 9985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77 w 10000"/>
              <a:gd name="connsiteY2" fmla="*/ 7996 h 10000"/>
              <a:gd name="connsiteX3" fmla="*/ 6911 w 10000"/>
              <a:gd name="connsiteY3" fmla="*/ 10000 h 10000"/>
              <a:gd name="connsiteX4" fmla="*/ 47 w 10000"/>
              <a:gd name="connsiteY4" fmla="*/ 10000 h 10000"/>
              <a:gd name="connsiteX5" fmla="*/ 0 w 10000"/>
              <a:gd name="connsiteY5" fmla="*/ 0 h 10000"/>
              <a:gd name="connsiteX0" fmla="*/ 0 w 10001"/>
              <a:gd name="connsiteY0" fmla="*/ 0 h 10000"/>
              <a:gd name="connsiteX1" fmla="*/ 10000 w 10001"/>
              <a:gd name="connsiteY1" fmla="*/ 0 h 10000"/>
              <a:gd name="connsiteX2" fmla="*/ 9999 w 10001"/>
              <a:gd name="connsiteY2" fmla="*/ 7996 h 10000"/>
              <a:gd name="connsiteX3" fmla="*/ 6911 w 10001"/>
              <a:gd name="connsiteY3" fmla="*/ 10000 h 10000"/>
              <a:gd name="connsiteX4" fmla="*/ 47 w 10001"/>
              <a:gd name="connsiteY4" fmla="*/ 10000 h 10000"/>
              <a:gd name="connsiteX5" fmla="*/ 0 w 10001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1" h="10000">
                <a:moveTo>
                  <a:pt x="0" y="0"/>
                </a:moveTo>
                <a:lnTo>
                  <a:pt x="10000" y="0"/>
                </a:lnTo>
                <a:cubicBezTo>
                  <a:pt x="9992" y="2557"/>
                  <a:pt x="10007" y="5439"/>
                  <a:pt x="9999" y="7996"/>
                </a:cubicBezTo>
                <a:lnTo>
                  <a:pt x="6911" y="10000"/>
                </a:lnTo>
                <a:lnTo>
                  <a:pt x="47" y="10000"/>
                </a:lnTo>
                <a:cubicBezTo>
                  <a:pt x="31" y="6667"/>
                  <a:pt x="16" y="3333"/>
                  <a:pt x="0" y="0"/>
                </a:cubicBezTo>
                <a:close/>
              </a:path>
            </a:pathLst>
          </a:custGeom>
          <a:pattFill prst="pct90">
            <a:fgClr>
              <a:schemeClr val="tx1"/>
            </a:fgClr>
            <a:bgClr>
              <a:schemeClr val="accent3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l-BE" dirty="0"/>
              <a:t>Klik om afbeelding toe te voegen</a:t>
            </a: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="" xmlns:a16="http://schemas.microsoft.com/office/drawing/2014/main" id="{73B9EFC8-071E-4EB4-9B47-781FA2EDCF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0241" y="733070"/>
            <a:ext cx="3221759" cy="817355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/>
            </a:lvl1pPr>
          </a:lstStyle>
          <a:p>
            <a:pPr lvl="0"/>
            <a:r>
              <a:rPr lang="nl-BE" dirty="0"/>
              <a:t>Titel op meerdere</a:t>
            </a:r>
          </a:p>
          <a:p>
            <a:pPr lvl="0"/>
            <a:r>
              <a:rPr lang="nl-BE" dirty="0"/>
              <a:t>tekstregels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=""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217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Voettekst</a:t>
            </a:r>
            <a:endParaRPr lang="nl-BE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=""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297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268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Z_Tekst+Beeld staa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4035A2AF-D366-4E5A-B96C-91BD3DE6B21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84925" y="0"/>
            <a:ext cx="4359076" cy="2286000"/>
          </a:xfrm>
          <a:noFill/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nl-BE" dirty="0"/>
              <a:t>Klik om afbeelding toe te voegen</a:t>
            </a:r>
          </a:p>
        </p:txBody>
      </p:sp>
      <p:sp>
        <p:nvSpPr>
          <p:cNvPr id="22" name="Tijdelijke aanduiding voor tekst 8">
            <a:extLst>
              <a:ext uri="{FF2B5EF4-FFF2-40B4-BE49-F238E27FC236}">
                <a16:creationId xmlns="" xmlns:a16="http://schemas.microsoft.com/office/drawing/2014/main" id="{CE3F9331-8338-4E3D-89C9-CBC7BE0FE2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5377" y="1666240"/>
            <a:ext cx="3366623" cy="4143490"/>
          </a:xfrm>
        </p:spPr>
        <p:txBody>
          <a:bodyPr>
            <a:noAutofit/>
          </a:bodyPr>
          <a:lstStyle>
            <a:lvl1pPr marL="32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1pPr>
            <a:lvl2pPr marL="68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2pPr>
            <a:lvl3pPr marL="104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40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76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Bullet</a:t>
            </a:r>
            <a:r>
              <a:rPr lang="nl-NL" dirty="0"/>
              <a:t> 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="" xmlns:a16="http://schemas.microsoft.com/office/drawing/2014/main" id="{05A20DFB-BB3E-4D88-8725-1739CA7408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0241" y="733070"/>
            <a:ext cx="3221759" cy="817355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/>
            </a:lvl1pPr>
          </a:lstStyle>
          <a:p>
            <a:pPr lvl="0"/>
            <a:r>
              <a:rPr lang="nl-BE" dirty="0"/>
              <a:t>Titel op meerdere</a:t>
            </a:r>
          </a:p>
          <a:p>
            <a:pPr lvl="0"/>
            <a:r>
              <a:rPr lang="nl-BE" dirty="0"/>
              <a:t>tekstregels</a:t>
            </a:r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="" xmlns:a16="http://schemas.microsoft.com/office/drawing/2014/main" id="{73553E10-F4EB-433A-B506-A3FE44BBB39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84924" y="2286001"/>
            <a:ext cx="4359076" cy="2286000"/>
          </a:xfrm>
          <a:noFill/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Klik om afbeelding toe te voegen</a:t>
            </a:r>
          </a:p>
          <a:p>
            <a:endParaRPr lang="nl-BE" dirty="0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="" xmlns:a16="http://schemas.microsoft.com/office/drawing/2014/main" id="{E3C16BF3-F658-494D-B2B0-CA7B3885B6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84924" y="4572001"/>
            <a:ext cx="4359076" cy="2286000"/>
          </a:xfrm>
          <a:noFill/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Klik om afbeelding toe te voegen</a:t>
            </a:r>
          </a:p>
          <a:p>
            <a:endParaRPr lang="nl-BE" dirty="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=""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217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Voettekst</a:t>
            </a:r>
            <a:endParaRPr lang="nl-BE" dirty="0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=""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297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968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D2B1E8DE-6B5A-4920-80C9-DBF572F2D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5DE56721-5C70-4255-BB49-52312734A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FE89F18C-31A7-4F9E-A3A2-314A0BC21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41523" y="777599"/>
            <a:ext cx="1960851" cy="24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bg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=""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217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Voettekst</a:t>
            </a:r>
            <a:endParaRPr lang="nl-BE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=""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297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4345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85" r:id="rId2"/>
    <p:sldLayoutId id="2147483677" r:id="rId3"/>
    <p:sldLayoutId id="2147483678" r:id="rId4"/>
    <p:sldLayoutId id="2147483687" r:id="rId5"/>
    <p:sldLayoutId id="2147483679" r:id="rId6"/>
    <p:sldLayoutId id="2147483674" r:id="rId7"/>
    <p:sldLayoutId id="2147483682" r:id="rId8"/>
    <p:sldLayoutId id="2147483683" r:id="rId9"/>
    <p:sldLayoutId id="2147483684" r:id="rId10"/>
    <p:sldLayoutId id="2147483686" r:id="rId11"/>
    <p:sldLayoutId id="2147483662" r:id="rId12"/>
    <p:sldLayoutId id="2147483672" r:id="rId13"/>
    <p:sldLayoutId id="2147483663" r:id="rId14"/>
    <p:sldLayoutId id="2147483664" r:id="rId15"/>
    <p:sldLayoutId id="2147483665" r:id="rId16"/>
    <p:sldLayoutId id="2147483666" r:id="rId17"/>
    <p:sldLayoutId id="2147483668" r:id="rId18"/>
    <p:sldLayoutId id="2147483669" r:id="rId19"/>
    <p:sldLayoutId id="2147483670" r:id="rId20"/>
    <p:sldLayoutId id="2147483671" r:id="rId21"/>
    <p:sldLayoutId id="2147483681" r:id="rId2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4000" indent="-32400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ebdings" panose="05030102010509060703" pitchFamily="18" charset="2"/>
        <a:buChar char="4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684000" indent="-32400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ebdings" panose="05030102010509060703" pitchFamily="18" charset="2"/>
        <a:buChar char="4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44000" indent="-324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404000" indent="-324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764000" indent="-324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42301"/>
            <a:ext cx="3641436" cy="923330"/>
          </a:xfrm>
        </p:spPr>
        <p:txBody>
          <a:bodyPr/>
          <a:lstStyle/>
          <a:p>
            <a:r>
              <a:rPr lang="nl-BE" dirty="0"/>
              <a:t>Charlotte </a:t>
            </a:r>
            <a:r>
              <a:rPr lang="nl-BE" dirty="0" smtClean="0"/>
              <a:t>Verroken</a:t>
            </a:r>
            <a:endParaRPr lang="nl-BE" dirty="0"/>
          </a:p>
          <a:p>
            <a:r>
              <a:rPr lang="nl-BE" b="0" dirty="0" err="1" smtClean="0"/>
              <a:t>Department</a:t>
            </a:r>
            <a:r>
              <a:rPr lang="nl-BE" b="0" dirty="0" smtClean="0"/>
              <a:t> of </a:t>
            </a:r>
            <a:r>
              <a:rPr lang="nl-BE" b="0" dirty="0" err="1" smtClean="0"/>
              <a:t>Endocrinology</a:t>
            </a:r>
            <a:endParaRPr lang="nl-BE" b="0" dirty="0" smtClean="0"/>
          </a:p>
          <a:p>
            <a:r>
              <a:rPr lang="nl-BE" b="0" dirty="0" smtClean="0"/>
              <a:t>UZ Gent</a:t>
            </a:r>
            <a:endParaRPr lang="nl-BE" b="0" dirty="0"/>
          </a:p>
        </p:txBody>
      </p:sp>
      <p:sp>
        <p:nvSpPr>
          <p:cNvPr id="11" name="Titel 11">
            <a:extLst>
              <a:ext uri="{FF2B5EF4-FFF2-40B4-BE49-F238E27FC236}">
                <a16:creationId xmlns="" xmlns:a16="http://schemas.microsoft.com/office/drawing/2014/main" id="{006ED6CF-A26C-45CD-B41F-01E5C7BE581E}"/>
              </a:ext>
            </a:extLst>
          </p:cNvPr>
          <p:cNvSpPr txBox="1">
            <a:spLocks/>
          </p:cNvSpPr>
          <p:nvPr/>
        </p:nvSpPr>
        <p:spPr>
          <a:xfrm>
            <a:off x="1215737" y="1269745"/>
            <a:ext cx="7543800" cy="200583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 smtClean="0"/>
              <a:t>Bisphosphonates vs. </a:t>
            </a:r>
            <a:r>
              <a:rPr lang="en-US" dirty="0" err="1" smtClean="0"/>
              <a:t>denosumab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2400" dirty="0" smtClean="0"/>
              <a:t>Advantages and risks </a:t>
            </a:r>
            <a:endParaRPr lang="nl-BE" sz="2400" dirty="0"/>
          </a:p>
        </p:txBody>
      </p:sp>
      <p:pic>
        <p:nvPicPr>
          <p:cNvPr id="15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92" y="264853"/>
            <a:ext cx="231584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1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Risks</a:t>
            </a:r>
            <a:r>
              <a:rPr lang="nl-BE" dirty="0" smtClean="0"/>
              <a:t>: </a:t>
            </a:r>
            <a:r>
              <a:rPr lang="nl-BE" dirty="0" err="1" smtClean="0"/>
              <a:t>atypical</a:t>
            </a:r>
            <a:r>
              <a:rPr lang="nl-BE" dirty="0" smtClean="0"/>
              <a:t> </a:t>
            </a:r>
            <a:r>
              <a:rPr lang="nl-BE" dirty="0" err="1" smtClean="0"/>
              <a:t>femoral</a:t>
            </a:r>
            <a:r>
              <a:rPr lang="nl-BE" dirty="0" smtClean="0"/>
              <a:t> </a:t>
            </a:r>
            <a:r>
              <a:rPr lang="nl-BE" dirty="0" err="1" smtClean="0"/>
              <a:t>fracture</a:t>
            </a:r>
            <a:r>
              <a:rPr lang="nl-BE" dirty="0" smtClean="0"/>
              <a:t> (AFF)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5504521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3.2–50 / 100.000 </a:t>
            </a:r>
            <a:r>
              <a:rPr lang="en-US" sz="2000" dirty="0"/>
              <a:t>patient </a:t>
            </a:r>
            <a:r>
              <a:rPr lang="en-US" sz="2000" dirty="0" smtClean="0"/>
              <a:t>years for bisphosphonates, similar for </a:t>
            </a:r>
            <a:r>
              <a:rPr lang="en-US" sz="2000" dirty="0" err="1" smtClean="0"/>
              <a:t>denosumab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Risk factors:</a:t>
            </a:r>
          </a:p>
          <a:p>
            <a:pPr lvl="1"/>
            <a:r>
              <a:rPr lang="en-US" sz="1700" dirty="0" smtClean="0"/>
              <a:t>Prolonged </a:t>
            </a:r>
            <a:r>
              <a:rPr lang="en-US" sz="1700" dirty="0" err="1" smtClean="0"/>
              <a:t>antiresorptive</a:t>
            </a:r>
            <a:r>
              <a:rPr lang="en-US" sz="1700" dirty="0" smtClean="0"/>
              <a:t> use</a:t>
            </a:r>
          </a:p>
          <a:p>
            <a:pPr lvl="1"/>
            <a:r>
              <a:rPr lang="en-US" sz="1700" dirty="0" smtClean="0"/>
              <a:t>Glucocorticoid treatment</a:t>
            </a:r>
          </a:p>
          <a:p>
            <a:pPr lvl="1"/>
            <a:r>
              <a:rPr lang="en-US" sz="1700" dirty="0" smtClean="0"/>
              <a:t>Chemotherapy</a:t>
            </a:r>
          </a:p>
          <a:p>
            <a:pPr lvl="1"/>
            <a:r>
              <a:rPr lang="en-US" sz="1700" dirty="0" smtClean="0"/>
              <a:t>Older age</a:t>
            </a:r>
          </a:p>
          <a:p>
            <a:pPr lvl="1"/>
            <a:r>
              <a:rPr lang="en-US" sz="1700" dirty="0" smtClean="0"/>
              <a:t>For </a:t>
            </a:r>
            <a:r>
              <a:rPr lang="en-US" sz="1700" dirty="0" err="1" smtClean="0"/>
              <a:t>denosumab</a:t>
            </a:r>
            <a:r>
              <a:rPr lang="en-US" sz="1700" dirty="0"/>
              <a:t>:</a:t>
            </a:r>
            <a:r>
              <a:rPr lang="en-US" sz="1700" dirty="0" smtClean="0"/>
              <a:t> previous BP use</a:t>
            </a:r>
            <a:endParaRPr lang="en-US" sz="1700" dirty="0"/>
          </a:p>
          <a:p>
            <a:endParaRPr lang="nl-BE" sz="2000" dirty="0" smtClean="0"/>
          </a:p>
        </p:txBody>
      </p:sp>
      <p:sp>
        <p:nvSpPr>
          <p:cNvPr id="4" name="Rechthoek 3"/>
          <p:cNvSpPr/>
          <p:nvPr/>
        </p:nvSpPr>
        <p:spPr>
          <a:xfrm>
            <a:off x="7305963" y="5347854"/>
            <a:ext cx="1847273" cy="151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r="69634"/>
          <a:stretch/>
        </p:blipFill>
        <p:spPr>
          <a:xfrm>
            <a:off x="6378497" y="2339027"/>
            <a:ext cx="2698595" cy="44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Risks</a:t>
            </a:r>
            <a:r>
              <a:rPr lang="nl-BE" dirty="0" smtClean="0"/>
              <a:t>: </a:t>
            </a:r>
            <a:r>
              <a:rPr lang="nl-BE" dirty="0" err="1" smtClean="0"/>
              <a:t>osteonecrosis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jaw</a:t>
            </a:r>
            <a:r>
              <a:rPr lang="nl-BE" dirty="0" smtClean="0"/>
              <a:t> (ONJ)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doses used for osteoporosis: 1-10 / 100.000 </a:t>
            </a:r>
            <a:r>
              <a:rPr lang="en-US" sz="2000" dirty="0"/>
              <a:t>patient years </a:t>
            </a:r>
            <a:r>
              <a:rPr lang="en-US" sz="2000" dirty="0" smtClean="0"/>
              <a:t>for bisphosphonates, similar for </a:t>
            </a:r>
            <a:r>
              <a:rPr lang="en-US" sz="2000" dirty="0" err="1" smtClean="0"/>
              <a:t>denosumab</a:t>
            </a:r>
            <a:endParaRPr lang="en-US" sz="2000" dirty="0" smtClean="0"/>
          </a:p>
          <a:p>
            <a:pPr lvl="1"/>
            <a:r>
              <a:rPr lang="en-US" sz="1700" dirty="0"/>
              <a:t>O</a:t>
            </a:r>
            <a:r>
              <a:rPr lang="en-US" sz="1700" dirty="0" smtClean="0"/>
              <a:t>nly marginally higher than general population!</a:t>
            </a:r>
            <a:endParaRPr lang="en-US" sz="1700" dirty="0"/>
          </a:p>
          <a:p>
            <a:pPr lvl="1"/>
            <a:endParaRPr lang="nl-BE" sz="1700" dirty="0" smtClean="0"/>
          </a:p>
          <a:p>
            <a:r>
              <a:rPr lang="nl-BE" sz="2000" dirty="0" smtClean="0"/>
              <a:t>Risk factors: </a:t>
            </a:r>
          </a:p>
          <a:p>
            <a:pPr lvl="1"/>
            <a:r>
              <a:rPr lang="nl-BE" sz="1700" dirty="0" err="1" smtClean="0"/>
              <a:t>Potency</a:t>
            </a:r>
            <a:r>
              <a:rPr lang="nl-BE" sz="1700" dirty="0" smtClean="0"/>
              <a:t> of </a:t>
            </a:r>
            <a:r>
              <a:rPr lang="nl-BE" sz="1700" dirty="0" err="1" smtClean="0"/>
              <a:t>antiresorptive</a:t>
            </a:r>
            <a:endParaRPr lang="nl-BE" sz="1700" dirty="0" smtClean="0"/>
          </a:p>
          <a:p>
            <a:pPr lvl="1"/>
            <a:r>
              <a:rPr lang="nl-BE" sz="1700" dirty="0" err="1" smtClean="0"/>
              <a:t>Prolonged</a:t>
            </a:r>
            <a:r>
              <a:rPr lang="nl-BE" sz="1700" dirty="0" smtClean="0"/>
              <a:t> </a:t>
            </a:r>
            <a:r>
              <a:rPr lang="nl-BE" sz="1700" dirty="0" err="1" smtClean="0"/>
              <a:t>antiresorptive</a:t>
            </a:r>
            <a:r>
              <a:rPr lang="nl-BE" sz="1700" dirty="0" smtClean="0"/>
              <a:t> </a:t>
            </a:r>
            <a:r>
              <a:rPr lang="nl-BE" sz="1700" dirty="0" err="1" smtClean="0"/>
              <a:t>use</a:t>
            </a:r>
            <a:endParaRPr lang="nl-BE" sz="1700" dirty="0" smtClean="0"/>
          </a:p>
          <a:p>
            <a:pPr lvl="1"/>
            <a:r>
              <a:rPr lang="nl-BE" sz="1700" dirty="0" err="1" smtClean="0"/>
              <a:t>Glucocorticoid</a:t>
            </a:r>
            <a:r>
              <a:rPr lang="nl-BE" sz="1700" dirty="0" smtClean="0"/>
              <a:t> </a:t>
            </a:r>
            <a:r>
              <a:rPr lang="nl-BE" sz="1700" dirty="0" err="1" smtClean="0"/>
              <a:t>use</a:t>
            </a:r>
            <a:endParaRPr lang="nl-BE" sz="1700" dirty="0" smtClean="0"/>
          </a:p>
          <a:p>
            <a:pPr lvl="1"/>
            <a:r>
              <a:rPr lang="nl-BE" sz="1700" dirty="0" err="1" smtClean="0"/>
              <a:t>Chemotherapy</a:t>
            </a:r>
            <a:endParaRPr lang="nl-BE" sz="1700" dirty="0" smtClean="0"/>
          </a:p>
          <a:p>
            <a:pPr lvl="1"/>
            <a:r>
              <a:rPr lang="nl-BE" sz="1700" dirty="0" err="1" smtClean="0"/>
              <a:t>Older</a:t>
            </a:r>
            <a:r>
              <a:rPr lang="nl-BE" sz="1700" dirty="0" smtClean="0"/>
              <a:t> </a:t>
            </a:r>
            <a:r>
              <a:rPr lang="nl-BE" sz="1700" dirty="0" err="1" smtClean="0"/>
              <a:t>age</a:t>
            </a:r>
            <a:endParaRPr lang="nl-BE" sz="1700" dirty="0" smtClean="0"/>
          </a:p>
          <a:p>
            <a:pPr lvl="1"/>
            <a:r>
              <a:rPr lang="nl-BE" sz="1700" dirty="0" smtClean="0"/>
              <a:t>Pre-</a:t>
            </a:r>
            <a:r>
              <a:rPr lang="nl-BE" sz="1700" dirty="0" err="1" smtClean="0"/>
              <a:t>existing</a:t>
            </a:r>
            <a:r>
              <a:rPr lang="nl-BE" sz="1700" dirty="0" smtClean="0"/>
              <a:t> </a:t>
            </a:r>
            <a:r>
              <a:rPr lang="nl-BE" sz="1700" dirty="0" err="1" smtClean="0"/>
              <a:t>oral</a:t>
            </a:r>
            <a:r>
              <a:rPr lang="nl-BE" sz="1700" dirty="0" smtClean="0"/>
              <a:t> </a:t>
            </a:r>
            <a:r>
              <a:rPr lang="nl-BE" sz="1700" dirty="0" err="1" smtClean="0"/>
              <a:t>infection</a:t>
            </a:r>
            <a:endParaRPr lang="nl-BE" sz="1700" dirty="0" smtClean="0"/>
          </a:p>
          <a:p>
            <a:pPr lvl="1"/>
            <a:r>
              <a:rPr lang="nl-BE" sz="1700" dirty="0" err="1" smtClean="0"/>
              <a:t>Invasive</a:t>
            </a:r>
            <a:r>
              <a:rPr lang="nl-BE" sz="1700" dirty="0" smtClean="0"/>
              <a:t> </a:t>
            </a:r>
            <a:r>
              <a:rPr lang="nl-BE" sz="1700" dirty="0" err="1" smtClean="0"/>
              <a:t>dental</a:t>
            </a:r>
            <a:r>
              <a:rPr lang="nl-BE" sz="1700" dirty="0" smtClean="0"/>
              <a:t> procedures</a:t>
            </a:r>
          </a:p>
          <a:p>
            <a:pPr lvl="1"/>
            <a:r>
              <a:rPr lang="nl-BE" sz="1700" dirty="0" smtClean="0"/>
              <a:t>Smoking</a:t>
            </a:r>
            <a:endParaRPr lang="nl-BE" sz="1400" dirty="0"/>
          </a:p>
        </p:txBody>
      </p:sp>
      <p:sp>
        <p:nvSpPr>
          <p:cNvPr id="4" name="Rechthoek 3"/>
          <p:cNvSpPr/>
          <p:nvPr/>
        </p:nvSpPr>
        <p:spPr>
          <a:xfrm>
            <a:off x="7305963" y="5347854"/>
            <a:ext cx="1847273" cy="151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6" name="Picture 2" descr="Oral Bisphosphonates Linked to 6-Fold Increase in Risk for Osteonecrosis of  the Jaw - Endocrinology Advis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7"/>
          <a:stretch/>
        </p:blipFill>
        <p:spPr bwMode="auto">
          <a:xfrm>
            <a:off x="6051449" y="4343619"/>
            <a:ext cx="3014492" cy="236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2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Risks</a:t>
            </a:r>
            <a:r>
              <a:rPr lang="nl-BE" dirty="0" smtClean="0"/>
              <a:t>: hypocalcemia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More frequent with </a:t>
            </a:r>
            <a:r>
              <a:rPr lang="en-US" sz="2000" dirty="0" err="1" smtClean="0"/>
              <a:t>denosumab</a:t>
            </a:r>
            <a:endParaRPr lang="en-US" sz="1400" dirty="0"/>
          </a:p>
          <a:p>
            <a:pPr lvl="1"/>
            <a:r>
              <a:rPr lang="nl-BE" sz="1700" dirty="0" smtClean="0"/>
              <a:t>Risk factor: CKD</a:t>
            </a:r>
          </a:p>
          <a:p>
            <a:pPr lvl="1"/>
            <a:r>
              <a:rPr lang="nl-BE" sz="1700" dirty="0" smtClean="0"/>
              <a:t>Most frequent in first 1 – 2 </a:t>
            </a:r>
            <a:r>
              <a:rPr lang="nl-BE" sz="1700" dirty="0" err="1" smtClean="0"/>
              <a:t>months</a:t>
            </a:r>
            <a:r>
              <a:rPr lang="nl-BE" sz="1700" dirty="0" smtClean="0"/>
              <a:t> </a:t>
            </a:r>
            <a:r>
              <a:rPr lang="nl-BE" sz="1700" dirty="0" err="1" smtClean="0"/>
              <a:t>after</a:t>
            </a:r>
            <a:r>
              <a:rPr lang="nl-BE" sz="1700" dirty="0" smtClean="0"/>
              <a:t> </a:t>
            </a:r>
            <a:r>
              <a:rPr lang="nl-BE" sz="1700" dirty="0" err="1" smtClean="0"/>
              <a:t>injection</a:t>
            </a:r>
            <a:endParaRPr lang="nl-BE" sz="1700" dirty="0" smtClean="0"/>
          </a:p>
          <a:p>
            <a:pPr lvl="1"/>
            <a:r>
              <a:rPr lang="nl-BE" sz="1700" dirty="0" smtClean="0"/>
              <a:t>Ensure adequate calcium </a:t>
            </a:r>
            <a:r>
              <a:rPr lang="nl-BE" sz="1700" dirty="0" err="1" smtClean="0"/>
              <a:t>and</a:t>
            </a:r>
            <a:r>
              <a:rPr lang="nl-BE" sz="1700" dirty="0" smtClean="0"/>
              <a:t> </a:t>
            </a:r>
            <a:r>
              <a:rPr lang="nl-BE" sz="1700" dirty="0" err="1" smtClean="0"/>
              <a:t>vitamin</a:t>
            </a:r>
            <a:r>
              <a:rPr lang="nl-BE" sz="1700" dirty="0" smtClean="0"/>
              <a:t> D </a:t>
            </a:r>
            <a:r>
              <a:rPr lang="nl-BE" sz="1700" dirty="0" err="1" smtClean="0"/>
              <a:t>suppletion</a:t>
            </a:r>
            <a:r>
              <a:rPr lang="nl-BE" sz="1700" dirty="0" smtClean="0"/>
              <a:t>	</a:t>
            </a:r>
            <a:endParaRPr lang="nl-BE" sz="1400" dirty="0"/>
          </a:p>
        </p:txBody>
      </p:sp>
      <p:sp>
        <p:nvSpPr>
          <p:cNvPr id="4" name="Rechthoek 3"/>
          <p:cNvSpPr/>
          <p:nvPr/>
        </p:nvSpPr>
        <p:spPr>
          <a:xfrm>
            <a:off x="7305963" y="5347854"/>
            <a:ext cx="1847273" cy="151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8" name="Picture 4" descr="Trousseau's sign | definition of Trousseau's sign by Medical dictionary |  Medical dictionary, Medical terms, Med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96" y="4409844"/>
            <a:ext cx="21050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305963" y="5347854"/>
            <a:ext cx="1847273" cy="151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Denosumab</a:t>
            </a:r>
            <a:r>
              <a:rPr lang="nl-BE" dirty="0" smtClean="0"/>
              <a:t>: rebound </a:t>
            </a:r>
            <a:r>
              <a:rPr lang="nl-BE" dirty="0" err="1" smtClean="0"/>
              <a:t>phenomenon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21464" t="15853" r="22073" b="44168"/>
          <a:stretch/>
        </p:blipFill>
        <p:spPr>
          <a:xfrm>
            <a:off x="2230245" y="4104429"/>
            <a:ext cx="6913755" cy="27535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/>
          <a:srcRect l="35610" t="39051" r="16219" b="28862"/>
          <a:stretch/>
        </p:blipFill>
        <p:spPr>
          <a:xfrm>
            <a:off x="133815" y="1426736"/>
            <a:ext cx="6787322" cy="2543098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ACE1442D-40F8-4DFE-90E8-EC873CCF6AB9}"/>
              </a:ext>
            </a:extLst>
          </p:cNvPr>
          <p:cNvSpPr txBox="1"/>
          <p:nvPr/>
        </p:nvSpPr>
        <p:spPr>
          <a:xfrm>
            <a:off x="0" y="6596390"/>
            <a:ext cx="1390124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sz="11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Tsourdi</a:t>
            </a:r>
            <a:r>
              <a:rPr lang="nl-BE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nl-BE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al., </a:t>
            </a:r>
            <a:r>
              <a:rPr lang="nl-BE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nl-BE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Vrije vorm 11"/>
          <p:cNvSpPr/>
          <p:nvPr/>
        </p:nvSpPr>
        <p:spPr>
          <a:xfrm>
            <a:off x="690634" y="2832410"/>
            <a:ext cx="1171620" cy="691375"/>
          </a:xfrm>
          <a:custGeom>
            <a:avLst/>
            <a:gdLst>
              <a:gd name="connsiteX0" fmla="*/ 34195 w 1171620"/>
              <a:gd name="connsiteY0" fmla="*/ 0 h 691375"/>
              <a:gd name="connsiteX1" fmla="*/ 23044 w 1171620"/>
              <a:gd name="connsiteY1" fmla="*/ 55756 h 691375"/>
              <a:gd name="connsiteX2" fmla="*/ 742 w 1171620"/>
              <a:gd name="connsiteY2" fmla="*/ 111512 h 691375"/>
              <a:gd name="connsiteX3" fmla="*/ 11893 w 1171620"/>
              <a:gd name="connsiteY3" fmla="*/ 301083 h 691375"/>
              <a:gd name="connsiteX4" fmla="*/ 56498 w 1171620"/>
              <a:gd name="connsiteY4" fmla="*/ 401444 h 691375"/>
              <a:gd name="connsiteX5" fmla="*/ 78800 w 1171620"/>
              <a:gd name="connsiteY5" fmla="*/ 457200 h 691375"/>
              <a:gd name="connsiteX6" fmla="*/ 89951 w 1171620"/>
              <a:gd name="connsiteY6" fmla="*/ 669073 h 691375"/>
              <a:gd name="connsiteX7" fmla="*/ 156859 w 1171620"/>
              <a:gd name="connsiteY7" fmla="*/ 646770 h 691375"/>
              <a:gd name="connsiteX8" fmla="*/ 190312 w 1171620"/>
              <a:gd name="connsiteY8" fmla="*/ 635619 h 691375"/>
              <a:gd name="connsiteX9" fmla="*/ 279522 w 1171620"/>
              <a:gd name="connsiteY9" fmla="*/ 613317 h 691375"/>
              <a:gd name="connsiteX10" fmla="*/ 312976 w 1171620"/>
              <a:gd name="connsiteY10" fmla="*/ 602166 h 691375"/>
              <a:gd name="connsiteX11" fmla="*/ 346429 w 1171620"/>
              <a:gd name="connsiteY11" fmla="*/ 579863 h 691375"/>
              <a:gd name="connsiteX12" fmla="*/ 379883 w 1171620"/>
              <a:gd name="connsiteY12" fmla="*/ 591014 h 691375"/>
              <a:gd name="connsiteX13" fmla="*/ 424488 w 1171620"/>
              <a:gd name="connsiteY13" fmla="*/ 646770 h 691375"/>
              <a:gd name="connsiteX14" fmla="*/ 435639 w 1171620"/>
              <a:gd name="connsiteY14" fmla="*/ 680224 h 691375"/>
              <a:gd name="connsiteX15" fmla="*/ 469093 w 1171620"/>
              <a:gd name="connsiteY15" fmla="*/ 691375 h 691375"/>
              <a:gd name="connsiteX16" fmla="*/ 591756 w 1171620"/>
              <a:gd name="connsiteY16" fmla="*/ 680224 h 691375"/>
              <a:gd name="connsiteX17" fmla="*/ 602907 w 1171620"/>
              <a:gd name="connsiteY17" fmla="*/ 646770 h 691375"/>
              <a:gd name="connsiteX18" fmla="*/ 625210 w 1171620"/>
              <a:gd name="connsiteY18" fmla="*/ 624468 h 691375"/>
              <a:gd name="connsiteX19" fmla="*/ 636361 w 1171620"/>
              <a:gd name="connsiteY19" fmla="*/ 546410 h 691375"/>
              <a:gd name="connsiteX20" fmla="*/ 692117 w 1171620"/>
              <a:gd name="connsiteY20" fmla="*/ 602166 h 691375"/>
              <a:gd name="connsiteX21" fmla="*/ 714420 w 1171620"/>
              <a:gd name="connsiteY21" fmla="*/ 624468 h 691375"/>
              <a:gd name="connsiteX22" fmla="*/ 747873 w 1171620"/>
              <a:gd name="connsiteY22" fmla="*/ 646770 h 691375"/>
              <a:gd name="connsiteX23" fmla="*/ 759025 w 1171620"/>
              <a:gd name="connsiteY23" fmla="*/ 613317 h 691375"/>
              <a:gd name="connsiteX24" fmla="*/ 781327 w 1171620"/>
              <a:gd name="connsiteY24" fmla="*/ 591014 h 691375"/>
              <a:gd name="connsiteX25" fmla="*/ 1037805 w 1171620"/>
              <a:gd name="connsiteY25" fmla="*/ 579863 h 691375"/>
              <a:gd name="connsiteX26" fmla="*/ 1071259 w 1171620"/>
              <a:gd name="connsiteY26" fmla="*/ 557561 h 691375"/>
              <a:gd name="connsiteX27" fmla="*/ 1127015 w 1171620"/>
              <a:gd name="connsiteY27" fmla="*/ 512956 h 691375"/>
              <a:gd name="connsiteX28" fmla="*/ 1171620 w 1171620"/>
              <a:gd name="connsiteY28" fmla="*/ 479502 h 69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71620" h="691375">
                <a:moveTo>
                  <a:pt x="34195" y="0"/>
                </a:moveTo>
                <a:cubicBezTo>
                  <a:pt x="30478" y="18585"/>
                  <a:pt x="28490" y="37602"/>
                  <a:pt x="23044" y="55756"/>
                </a:cubicBezTo>
                <a:cubicBezTo>
                  <a:pt x="17292" y="74929"/>
                  <a:pt x="1651" y="91516"/>
                  <a:pt x="742" y="111512"/>
                </a:cubicBezTo>
                <a:cubicBezTo>
                  <a:pt x="-2132" y="174746"/>
                  <a:pt x="3706" y="238315"/>
                  <a:pt x="11893" y="301083"/>
                </a:cubicBezTo>
                <a:cubicBezTo>
                  <a:pt x="22047" y="378931"/>
                  <a:pt x="30496" y="349441"/>
                  <a:pt x="56498" y="401444"/>
                </a:cubicBezTo>
                <a:cubicBezTo>
                  <a:pt x="65450" y="419348"/>
                  <a:pt x="71366" y="438615"/>
                  <a:pt x="78800" y="457200"/>
                </a:cubicBezTo>
                <a:cubicBezTo>
                  <a:pt x="82517" y="527824"/>
                  <a:pt x="63023" y="603678"/>
                  <a:pt x="89951" y="669073"/>
                </a:cubicBezTo>
                <a:cubicBezTo>
                  <a:pt x="98902" y="690811"/>
                  <a:pt x="134556" y="654204"/>
                  <a:pt x="156859" y="646770"/>
                </a:cubicBezTo>
                <a:cubicBezTo>
                  <a:pt x="168010" y="643053"/>
                  <a:pt x="178909" y="638470"/>
                  <a:pt x="190312" y="635619"/>
                </a:cubicBezTo>
                <a:cubicBezTo>
                  <a:pt x="220049" y="628185"/>
                  <a:pt x="250443" y="623010"/>
                  <a:pt x="279522" y="613317"/>
                </a:cubicBezTo>
                <a:lnTo>
                  <a:pt x="312976" y="602166"/>
                </a:lnTo>
                <a:cubicBezTo>
                  <a:pt x="324127" y="594732"/>
                  <a:pt x="333209" y="582066"/>
                  <a:pt x="346429" y="579863"/>
                </a:cubicBezTo>
                <a:cubicBezTo>
                  <a:pt x="358024" y="577930"/>
                  <a:pt x="369804" y="584966"/>
                  <a:pt x="379883" y="591014"/>
                </a:cubicBezTo>
                <a:cubicBezTo>
                  <a:pt x="397538" y="601607"/>
                  <a:pt x="414358" y="631575"/>
                  <a:pt x="424488" y="646770"/>
                </a:cubicBezTo>
                <a:cubicBezTo>
                  <a:pt x="428205" y="657921"/>
                  <a:pt x="427327" y="671912"/>
                  <a:pt x="435639" y="680224"/>
                </a:cubicBezTo>
                <a:cubicBezTo>
                  <a:pt x="443951" y="688536"/>
                  <a:pt x="457338" y="691375"/>
                  <a:pt x="469093" y="691375"/>
                </a:cubicBezTo>
                <a:cubicBezTo>
                  <a:pt x="510149" y="691375"/>
                  <a:pt x="550868" y="683941"/>
                  <a:pt x="591756" y="680224"/>
                </a:cubicBezTo>
                <a:cubicBezTo>
                  <a:pt x="595473" y="669073"/>
                  <a:pt x="596859" y="656849"/>
                  <a:pt x="602907" y="646770"/>
                </a:cubicBezTo>
                <a:cubicBezTo>
                  <a:pt x="608316" y="637755"/>
                  <a:pt x="621885" y="634442"/>
                  <a:pt x="625210" y="624468"/>
                </a:cubicBezTo>
                <a:cubicBezTo>
                  <a:pt x="633522" y="599533"/>
                  <a:pt x="632644" y="572429"/>
                  <a:pt x="636361" y="546410"/>
                </a:cubicBezTo>
                <a:lnTo>
                  <a:pt x="692117" y="602166"/>
                </a:lnTo>
                <a:cubicBezTo>
                  <a:pt x="699551" y="609600"/>
                  <a:pt x="705672" y="618636"/>
                  <a:pt x="714420" y="624468"/>
                </a:cubicBezTo>
                <a:lnTo>
                  <a:pt x="747873" y="646770"/>
                </a:lnTo>
                <a:cubicBezTo>
                  <a:pt x="751590" y="635619"/>
                  <a:pt x="752977" y="623396"/>
                  <a:pt x="759025" y="613317"/>
                </a:cubicBezTo>
                <a:cubicBezTo>
                  <a:pt x="764434" y="604302"/>
                  <a:pt x="770888" y="592267"/>
                  <a:pt x="781327" y="591014"/>
                </a:cubicBezTo>
                <a:cubicBezTo>
                  <a:pt x="866291" y="580818"/>
                  <a:pt x="952312" y="583580"/>
                  <a:pt x="1037805" y="579863"/>
                </a:cubicBezTo>
                <a:cubicBezTo>
                  <a:pt x="1048956" y="572429"/>
                  <a:pt x="1060794" y="565933"/>
                  <a:pt x="1071259" y="557561"/>
                </a:cubicBezTo>
                <a:cubicBezTo>
                  <a:pt x="1105837" y="529899"/>
                  <a:pt x="1081245" y="535841"/>
                  <a:pt x="1127015" y="512956"/>
                </a:cubicBezTo>
                <a:cubicBezTo>
                  <a:pt x="1172947" y="489991"/>
                  <a:pt x="1151963" y="518814"/>
                  <a:pt x="1171620" y="479502"/>
                </a:cubicBezTo>
              </a:path>
            </a:pathLst>
          </a:custGeom>
          <a:noFill/>
          <a:ln w="57150">
            <a:solidFill>
              <a:srgbClr val="D4AC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Vrije vorm 13"/>
          <p:cNvSpPr/>
          <p:nvPr/>
        </p:nvSpPr>
        <p:spPr>
          <a:xfrm>
            <a:off x="1826715" y="2330605"/>
            <a:ext cx="304645" cy="992458"/>
          </a:xfrm>
          <a:custGeom>
            <a:avLst/>
            <a:gdLst>
              <a:gd name="connsiteX0" fmla="*/ 13236 w 304645"/>
              <a:gd name="connsiteY0" fmla="*/ 992458 h 992458"/>
              <a:gd name="connsiteX1" fmla="*/ 13236 w 304645"/>
              <a:gd name="connsiteY1" fmla="*/ 802888 h 992458"/>
              <a:gd name="connsiteX2" fmla="*/ 24387 w 304645"/>
              <a:gd name="connsiteY2" fmla="*/ 769434 h 992458"/>
              <a:gd name="connsiteX3" fmla="*/ 46690 w 304645"/>
              <a:gd name="connsiteY3" fmla="*/ 735980 h 992458"/>
              <a:gd name="connsiteX4" fmla="*/ 68992 w 304645"/>
              <a:gd name="connsiteY4" fmla="*/ 657922 h 992458"/>
              <a:gd name="connsiteX5" fmla="*/ 80144 w 304645"/>
              <a:gd name="connsiteY5" fmla="*/ 591015 h 992458"/>
              <a:gd name="connsiteX6" fmla="*/ 91295 w 304645"/>
              <a:gd name="connsiteY6" fmla="*/ 546410 h 992458"/>
              <a:gd name="connsiteX7" fmla="*/ 102446 w 304645"/>
              <a:gd name="connsiteY7" fmla="*/ 479502 h 992458"/>
              <a:gd name="connsiteX8" fmla="*/ 124748 w 304645"/>
              <a:gd name="connsiteY8" fmla="*/ 434897 h 992458"/>
              <a:gd name="connsiteX9" fmla="*/ 147051 w 304645"/>
              <a:gd name="connsiteY9" fmla="*/ 334536 h 992458"/>
              <a:gd name="connsiteX10" fmla="*/ 169353 w 304645"/>
              <a:gd name="connsiteY10" fmla="*/ 267629 h 992458"/>
              <a:gd name="connsiteX11" fmla="*/ 191656 w 304645"/>
              <a:gd name="connsiteY11" fmla="*/ 245327 h 992458"/>
              <a:gd name="connsiteX12" fmla="*/ 213958 w 304645"/>
              <a:gd name="connsiteY12" fmla="*/ 178419 h 992458"/>
              <a:gd name="connsiteX13" fmla="*/ 225109 w 304645"/>
              <a:gd name="connsiteY13" fmla="*/ 144966 h 992458"/>
              <a:gd name="connsiteX14" fmla="*/ 247412 w 304645"/>
              <a:gd name="connsiteY14" fmla="*/ 122663 h 992458"/>
              <a:gd name="connsiteX15" fmla="*/ 258563 w 304645"/>
              <a:gd name="connsiteY15" fmla="*/ 78058 h 992458"/>
              <a:gd name="connsiteX16" fmla="*/ 280865 w 304645"/>
              <a:gd name="connsiteY16" fmla="*/ 44605 h 992458"/>
              <a:gd name="connsiteX17" fmla="*/ 303168 w 304645"/>
              <a:gd name="connsiteY17" fmla="*/ 22302 h 992458"/>
              <a:gd name="connsiteX18" fmla="*/ 303168 w 304645"/>
              <a:gd name="connsiteY18" fmla="*/ 0 h 99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4645" h="992458">
                <a:moveTo>
                  <a:pt x="13236" y="992458"/>
                </a:moveTo>
                <a:cubicBezTo>
                  <a:pt x="-4753" y="902511"/>
                  <a:pt x="-4070" y="932685"/>
                  <a:pt x="13236" y="802888"/>
                </a:cubicBezTo>
                <a:cubicBezTo>
                  <a:pt x="14789" y="791237"/>
                  <a:pt x="19130" y="779948"/>
                  <a:pt x="24387" y="769434"/>
                </a:cubicBezTo>
                <a:cubicBezTo>
                  <a:pt x="30381" y="757447"/>
                  <a:pt x="39256" y="747131"/>
                  <a:pt x="46690" y="735980"/>
                </a:cubicBezTo>
                <a:cubicBezTo>
                  <a:pt x="57319" y="704093"/>
                  <a:pt x="61990" y="692931"/>
                  <a:pt x="68992" y="657922"/>
                </a:cubicBezTo>
                <a:cubicBezTo>
                  <a:pt x="73426" y="635751"/>
                  <a:pt x="75710" y="613186"/>
                  <a:pt x="80144" y="591015"/>
                </a:cubicBezTo>
                <a:cubicBezTo>
                  <a:pt x="83150" y="575987"/>
                  <a:pt x="88289" y="561438"/>
                  <a:pt x="91295" y="546410"/>
                </a:cubicBezTo>
                <a:cubicBezTo>
                  <a:pt x="95729" y="524239"/>
                  <a:pt x="95949" y="501159"/>
                  <a:pt x="102446" y="479502"/>
                </a:cubicBezTo>
                <a:cubicBezTo>
                  <a:pt x="107223" y="463580"/>
                  <a:pt x="117314" y="449765"/>
                  <a:pt x="124748" y="434897"/>
                </a:cubicBezTo>
                <a:cubicBezTo>
                  <a:pt x="131113" y="403072"/>
                  <a:pt x="137604" y="366026"/>
                  <a:pt x="147051" y="334536"/>
                </a:cubicBezTo>
                <a:cubicBezTo>
                  <a:pt x="153806" y="312019"/>
                  <a:pt x="152729" y="284252"/>
                  <a:pt x="169353" y="267629"/>
                </a:cubicBezTo>
                <a:lnTo>
                  <a:pt x="191656" y="245327"/>
                </a:lnTo>
                <a:lnTo>
                  <a:pt x="213958" y="178419"/>
                </a:lnTo>
                <a:cubicBezTo>
                  <a:pt x="217675" y="167268"/>
                  <a:pt x="216798" y="153277"/>
                  <a:pt x="225109" y="144966"/>
                </a:cubicBezTo>
                <a:lnTo>
                  <a:pt x="247412" y="122663"/>
                </a:lnTo>
                <a:cubicBezTo>
                  <a:pt x="251129" y="107795"/>
                  <a:pt x="252526" y="92145"/>
                  <a:pt x="258563" y="78058"/>
                </a:cubicBezTo>
                <a:cubicBezTo>
                  <a:pt x="263842" y="65740"/>
                  <a:pt x="272493" y="55070"/>
                  <a:pt x="280865" y="44605"/>
                </a:cubicBezTo>
                <a:cubicBezTo>
                  <a:pt x="287433" y="36395"/>
                  <a:pt x="298466" y="31706"/>
                  <a:pt x="303168" y="22302"/>
                </a:cubicBezTo>
                <a:cubicBezTo>
                  <a:pt x="306493" y="15653"/>
                  <a:pt x="303168" y="7434"/>
                  <a:pt x="303168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Vrije vorm 15"/>
          <p:cNvSpPr/>
          <p:nvPr/>
        </p:nvSpPr>
        <p:spPr>
          <a:xfrm>
            <a:off x="2665141" y="4761572"/>
            <a:ext cx="837366" cy="1148575"/>
          </a:xfrm>
          <a:custGeom>
            <a:avLst/>
            <a:gdLst>
              <a:gd name="connsiteX0" fmla="*/ 22303 w 837366"/>
              <a:gd name="connsiteY0" fmla="*/ 1148575 h 1148575"/>
              <a:gd name="connsiteX1" fmla="*/ 11152 w 837366"/>
              <a:gd name="connsiteY1" fmla="*/ 1059365 h 1148575"/>
              <a:gd name="connsiteX2" fmla="*/ 0 w 837366"/>
              <a:gd name="connsiteY2" fmla="*/ 1025912 h 1148575"/>
              <a:gd name="connsiteX3" fmla="*/ 22303 w 837366"/>
              <a:gd name="connsiteY3" fmla="*/ 869795 h 1148575"/>
              <a:gd name="connsiteX4" fmla="*/ 66908 w 837366"/>
              <a:gd name="connsiteY4" fmla="*/ 814039 h 1148575"/>
              <a:gd name="connsiteX5" fmla="*/ 78059 w 837366"/>
              <a:gd name="connsiteY5" fmla="*/ 780585 h 1148575"/>
              <a:gd name="connsiteX6" fmla="*/ 133815 w 837366"/>
              <a:gd name="connsiteY6" fmla="*/ 702526 h 1148575"/>
              <a:gd name="connsiteX7" fmla="*/ 156118 w 837366"/>
              <a:gd name="connsiteY7" fmla="*/ 669073 h 1148575"/>
              <a:gd name="connsiteX8" fmla="*/ 178420 w 837366"/>
              <a:gd name="connsiteY8" fmla="*/ 646770 h 1148575"/>
              <a:gd name="connsiteX9" fmla="*/ 223025 w 837366"/>
              <a:gd name="connsiteY9" fmla="*/ 579863 h 1148575"/>
              <a:gd name="connsiteX10" fmla="*/ 256479 w 837366"/>
              <a:gd name="connsiteY10" fmla="*/ 546409 h 1148575"/>
              <a:gd name="connsiteX11" fmla="*/ 301083 w 837366"/>
              <a:gd name="connsiteY11" fmla="*/ 490653 h 1148575"/>
              <a:gd name="connsiteX12" fmla="*/ 345688 w 837366"/>
              <a:gd name="connsiteY12" fmla="*/ 468351 h 1148575"/>
              <a:gd name="connsiteX13" fmla="*/ 367991 w 837366"/>
              <a:gd name="connsiteY13" fmla="*/ 434897 h 1148575"/>
              <a:gd name="connsiteX14" fmla="*/ 412596 w 837366"/>
              <a:gd name="connsiteY14" fmla="*/ 412595 h 1148575"/>
              <a:gd name="connsiteX15" fmla="*/ 479503 w 837366"/>
              <a:gd name="connsiteY15" fmla="*/ 379141 h 1148575"/>
              <a:gd name="connsiteX16" fmla="*/ 591015 w 837366"/>
              <a:gd name="connsiteY16" fmla="*/ 301083 h 1148575"/>
              <a:gd name="connsiteX17" fmla="*/ 624469 w 837366"/>
              <a:gd name="connsiteY17" fmla="*/ 278780 h 1148575"/>
              <a:gd name="connsiteX18" fmla="*/ 657922 w 837366"/>
              <a:gd name="connsiteY18" fmla="*/ 256478 h 1148575"/>
              <a:gd name="connsiteX19" fmla="*/ 735981 w 837366"/>
              <a:gd name="connsiteY19" fmla="*/ 178419 h 1148575"/>
              <a:gd name="connsiteX20" fmla="*/ 769435 w 837366"/>
              <a:gd name="connsiteY20" fmla="*/ 144965 h 1148575"/>
              <a:gd name="connsiteX21" fmla="*/ 802888 w 837366"/>
              <a:gd name="connsiteY21" fmla="*/ 122663 h 1148575"/>
              <a:gd name="connsiteX22" fmla="*/ 836342 w 837366"/>
              <a:gd name="connsiteY22" fmla="*/ 55756 h 1148575"/>
              <a:gd name="connsiteX23" fmla="*/ 836342 w 837366"/>
              <a:gd name="connsiteY23" fmla="*/ 0 h 114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37366" h="1148575">
                <a:moveTo>
                  <a:pt x="22303" y="1148575"/>
                </a:moveTo>
                <a:cubicBezTo>
                  <a:pt x="18586" y="1118838"/>
                  <a:pt x="16513" y="1088850"/>
                  <a:pt x="11152" y="1059365"/>
                </a:cubicBezTo>
                <a:cubicBezTo>
                  <a:pt x="9049" y="1047800"/>
                  <a:pt x="0" y="1037666"/>
                  <a:pt x="0" y="1025912"/>
                </a:cubicBezTo>
                <a:cubicBezTo>
                  <a:pt x="0" y="1015597"/>
                  <a:pt x="12009" y="897246"/>
                  <a:pt x="22303" y="869795"/>
                </a:cubicBezTo>
                <a:cubicBezTo>
                  <a:pt x="30744" y="847285"/>
                  <a:pt x="50576" y="830370"/>
                  <a:pt x="66908" y="814039"/>
                </a:cubicBezTo>
                <a:cubicBezTo>
                  <a:pt x="70625" y="802888"/>
                  <a:pt x="72802" y="791099"/>
                  <a:pt x="78059" y="780585"/>
                </a:cubicBezTo>
                <a:cubicBezTo>
                  <a:pt x="86821" y="763061"/>
                  <a:pt x="125393" y="714316"/>
                  <a:pt x="133815" y="702526"/>
                </a:cubicBezTo>
                <a:cubicBezTo>
                  <a:pt x="141605" y="691620"/>
                  <a:pt x="147746" y="679538"/>
                  <a:pt x="156118" y="669073"/>
                </a:cubicBezTo>
                <a:cubicBezTo>
                  <a:pt x="162686" y="660863"/>
                  <a:pt x="172112" y="655181"/>
                  <a:pt x="178420" y="646770"/>
                </a:cubicBezTo>
                <a:cubicBezTo>
                  <a:pt x="194502" y="625327"/>
                  <a:pt x="204072" y="598816"/>
                  <a:pt x="223025" y="579863"/>
                </a:cubicBezTo>
                <a:cubicBezTo>
                  <a:pt x="234176" y="568712"/>
                  <a:pt x="246383" y="558524"/>
                  <a:pt x="256479" y="546409"/>
                </a:cubicBezTo>
                <a:cubicBezTo>
                  <a:pt x="275117" y="524043"/>
                  <a:pt x="276754" y="506873"/>
                  <a:pt x="301083" y="490653"/>
                </a:cubicBezTo>
                <a:cubicBezTo>
                  <a:pt x="314914" y="481432"/>
                  <a:pt x="330820" y="475785"/>
                  <a:pt x="345688" y="468351"/>
                </a:cubicBezTo>
                <a:cubicBezTo>
                  <a:pt x="353122" y="457200"/>
                  <a:pt x="357695" y="443477"/>
                  <a:pt x="367991" y="434897"/>
                </a:cubicBezTo>
                <a:cubicBezTo>
                  <a:pt x="380761" y="424255"/>
                  <a:pt x="398163" y="420842"/>
                  <a:pt x="412596" y="412595"/>
                </a:cubicBezTo>
                <a:cubicBezTo>
                  <a:pt x="473126" y="378006"/>
                  <a:pt x="418164" y="399587"/>
                  <a:pt x="479503" y="379141"/>
                </a:cubicBezTo>
                <a:cubicBezTo>
                  <a:pt x="545556" y="329601"/>
                  <a:pt x="508637" y="356001"/>
                  <a:pt x="591015" y="301083"/>
                </a:cubicBezTo>
                <a:lnTo>
                  <a:pt x="624469" y="278780"/>
                </a:lnTo>
                <a:cubicBezTo>
                  <a:pt x="635620" y="271346"/>
                  <a:pt x="648445" y="265954"/>
                  <a:pt x="657922" y="256478"/>
                </a:cubicBezTo>
                <a:lnTo>
                  <a:pt x="735981" y="178419"/>
                </a:lnTo>
                <a:cubicBezTo>
                  <a:pt x="747132" y="167268"/>
                  <a:pt x="756313" y="153713"/>
                  <a:pt x="769435" y="144965"/>
                </a:cubicBezTo>
                <a:lnTo>
                  <a:pt x="802888" y="122663"/>
                </a:lnTo>
                <a:cubicBezTo>
                  <a:pt x="818213" y="99675"/>
                  <a:pt x="832791" y="84167"/>
                  <a:pt x="836342" y="55756"/>
                </a:cubicBezTo>
                <a:cubicBezTo>
                  <a:pt x="838647" y="37314"/>
                  <a:pt x="836342" y="18585"/>
                  <a:pt x="836342" y="0"/>
                </a:cubicBezTo>
              </a:path>
            </a:pathLst>
          </a:custGeom>
          <a:noFill/>
          <a:ln w="57150">
            <a:solidFill>
              <a:srgbClr val="D4AC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Vrije vorm 16"/>
          <p:cNvSpPr/>
          <p:nvPr/>
        </p:nvSpPr>
        <p:spPr>
          <a:xfrm>
            <a:off x="3534937" y="4761571"/>
            <a:ext cx="379141" cy="1137424"/>
          </a:xfrm>
          <a:custGeom>
            <a:avLst/>
            <a:gdLst>
              <a:gd name="connsiteX0" fmla="*/ 0 w 379141"/>
              <a:gd name="connsiteY0" fmla="*/ 0 h 1137424"/>
              <a:gd name="connsiteX1" fmla="*/ 22302 w 379141"/>
              <a:gd name="connsiteY1" fmla="*/ 167268 h 1137424"/>
              <a:gd name="connsiteX2" fmla="*/ 44604 w 379141"/>
              <a:gd name="connsiteY2" fmla="*/ 234175 h 1137424"/>
              <a:gd name="connsiteX3" fmla="*/ 55756 w 379141"/>
              <a:gd name="connsiteY3" fmla="*/ 267629 h 1137424"/>
              <a:gd name="connsiteX4" fmla="*/ 66907 w 379141"/>
              <a:gd name="connsiteY4" fmla="*/ 446049 h 1137424"/>
              <a:gd name="connsiteX5" fmla="*/ 78058 w 379141"/>
              <a:gd name="connsiteY5" fmla="*/ 535258 h 1137424"/>
              <a:gd name="connsiteX6" fmla="*/ 100361 w 379141"/>
              <a:gd name="connsiteY6" fmla="*/ 557561 h 1137424"/>
              <a:gd name="connsiteX7" fmla="*/ 122663 w 379141"/>
              <a:gd name="connsiteY7" fmla="*/ 680224 h 1137424"/>
              <a:gd name="connsiteX8" fmla="*/ 144965 w 379141"/>
              <a:gd name="connsiteY8" fmla="*/ 747131 h 1137424"/>
              <a:gd name="connsiteX9" fmla="*/ 156117 w 379141"/>
              <a:gd name="connsiteY9" fmla="*/ 780585 h 1137424"/>
              <a:gd name="connsiteX10" fmla="*/ 167268 w 379141"/>
              <a:gd name="connsiteY10" fmla="*/ 814039 h 1137424"/>
              <a:gd name="connsiteX11" fmla="*/ 189570 w 379141"/>
              <a:gd name="connsiteY11" fmla="*/ 869795 h 1137424"/>
              <a:gd name="connsiteX12" fmla="*/ 200722 w 379141"/>
              <a:gd name="connsiteY12" fmla="*/ 914400 h 1137424"/>
              <a:gd name="connsiteX13" fmla="*/ 234175 w 379141"/>
              <a:gd name="connsiteY13" fmla="*/ 936702 h 1137424"/>
              <a:gd name="connsiteX14" fmla="*/ 256478 w 379141"/>
              <a:gd name="connsiteY14" fmla="*/ 959005 h 1137424"/>
              <a:gd name="connsiteX15" fmla="*/ 301083 w 379141"/>
              <a:gd name="connsiteY15" fmla="*/ 1025912 h 1137424"/>
              <a:gd name="connsiteX16" fmla="*/ 312234 w 379141"/>
              <a:gd name="connsiteY16" fmla="*/ 1059366 h 1137424"/>
              <a:gd name="connsiteX17" fmla="*/ 356839 w 379141"/>
              <a:gd name="connsiteY17" fmla="*/ 1115122 h 1137424"/>
              <a:gd name="connsiteX18" fmla="*/ 379141 w 379141"/>
              <a:gd name="connsiteY18" fmla="*/ 1137424 h 113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9141" h="1137424">
                <a:moveTo>
                  <a:pt x="0" y="0"/>
                </a:moveTo>
                <a:cubicBezTo>
                  <a:pt x="5370" y="53702"/>
                  <a:pt x="7715" y="113781"/>
                  <a:pt x="22302" y="167268"/>
                </a:cubicBezTo>
                <a:cubicBezTo>
                  <a:pt x="28487" y="189948"/>
                  <a:pt x="37170" y="211873"/>
                  <a:pt x="44604" y="234175"/>
                </a:cubicBezTo>
                <a:lnTo>
                  <a:pt x="55756" y="267629"/>
                </a:lnTo>
                <a:cubicBezTo>
                  <a:pt x="59473" y="327102"/>
                  <a:pt x="61958" y="386665"/>
                  <a:pt x="66907" y="446049"/>
                </a:cubicBezTo>
                <a:cubicBezTo>
                  <a:pt x="69396" y="475913"/>
                  <a:pt x="69447" y="506554"/>
                  <a:pt x="78058" y="535258"/>
                </a:cubicBezTo>
                <a:cubicBezTo>
                  <a:pt x="81079" y="545328"/>
                  <a:pt x="92927" y="550127"/>
                  <a:pt x="100361" y="557561"/>
                </a:cubicBezTo>
                <a:cubicBezTo>
                  <a:pt x="104004" y="579418"/>
                  <a:pt x="115984" y="655733"/>
                  <a:pt x="122663" y="680224"/>
                </a:cubicBezTo>
                <a:cubicBezTo>
                  <a:pt x="128848" y="702904"/>
                  <a:pt x="137531" y="724829"/>
                  <a:pt x="144965" y="747131"/>
                </a:cubicBezTo>
                <a:lnTo>
                  <a:pt x="156117" y="780585"/>
                </a:lnTo>
                <a:cubicBezTo>
                  <a:pt x="159834" y="791736"/>
                  <a:pt x="162903" y="803125"/>
                  <a:pt x="167268" y="814039"/>
                </a:cubicBezTo>
                <a:cubicBezTo>
                  <a:pt x="174702" y="832624"/>
                  <a:pt x="183240" y="850805"/>
                  <a:pt x="189570" y="869795"/>
                </a:cubicBezTo>
                <a:cubicBezTo>
                  <a:pt x="194417" y="884334"/>
                  <a:pt x="192221" y="901648"/>
                  <a:pt x="200722" y="914400"/>
                </a:cubicBezTo>
                <a:cubicBezTo>
                  <a:pt x="208156" y="925551"/>
                  <a:pt x="223710" y="928330"/>
                  <a:pt x="234175" y="936702"/>
                </a:cubicBezTo>
                <a:cubicBezTo>
                  <a:pt x="242385" y="943270"/>
                  <a:pt x="249044" y="951571"/>
                  <a:pt x="256478" y="959005"/>
                </a:cubicBezTo>
                <a:cubicBezTo>
                  <a:pt x="282087" y="1061443"/>
                  <a:pt x="245076" y="955902"/>
                  <a:pt x="301083" y="1025912"/>
                </a:cubicBezTo>
                <a:cubicBezTo>
                  <a:pt x="308426" y="1035091"/>
                  <a:pt x="306977" y="1048852"/>
                  <a:pt x="312234" y="1059366"/>
                </a:cubicBezTo>
                <a:cubicBezTo>
                  <a:pt x="326301" y="1087500"/>
                  <a:pt x="336095" y="1094378"/>
                  <a:pt x="356839" y="1115122"/>
                </a:cubicBezTo>
                <a:lnTo>
                  <a:pt x="379141" y="1137424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kstvak 17"/>
          <p:cNvSpPr txBox="1"/>
          <p:nvPr/>
        </p:nvSpPr>
        <p:spPr>
          <a:xfrm>
            <a:off x="7114063" y="245750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bg2"/>
                </a:solidFill>
              </a:rPr>
              <a:t>Bone turnover</a:t>
            </a:r>
            <a:endParaRPr lang="nl-BE" dirty="0">
              <a:solidFill>
                <a:schemeClr val="bg2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927630" y="516318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bg2"/>
                </a:solidFill>
              </a:rPr>
              <a:t>BMD</a:t>
            </a:r>
            <a:endParaRPr lang="nl-B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305963" y="5347854"/>
            <a:ext cx="1847273" cy="151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Denosumab</a:t>
            </a:r>
            <a:r>
              <a:rPr lang="nl-BE" dirty="0" smtClean="0"/>
              <a:t>: rebound </a:t>
            </a:r>
            <a:r>
              <a:rPr lang="nl-BE" dirty="0" err="1" smtClean="0"/>
              <a:t>phenomenon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l="21586" t="11735" r="36829" b="52059"/>
          <a:stretch/>
        </p:blipFill>
        <p:spPr>
          <a:xfrm>
            <a:off x="184444" y="1496230"/>
            <a:ext cx="4476448" cy="219227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/>
          <a:srcRect l="21586" t="47797" r="36829" b="15202"/>
          <a:stretch/>
        </p:blipFill>
        <p:spPr>
          <a:xfrm>
            <a:off x="2422668" y="3494048"/>
            <a:ext cx="6721332" cy="33639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CE1442D-40F8-4DFE-90E8-EC873CCF6AB9}"/>
              </a:ext>
            </a:extLst>
          </p:cNvPr>
          <p:cNvSpPr txBox="1"/>
          <p:nvPr/>
        </p:nvSpPr>
        <p:spPr>
          <a:xfrm>
            <a:off x="7399612" y="6596390"/>
            <a:ext cx="174438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nl-BE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Anastasilakis</a:t>
            </a:r>
            <a:r>
              <a:rPr lang="nl-BE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nl-BE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nl-BE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305963" y="5347854"/>
            <a:ext cx="1847273" cy="151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Denosumab</a:t>
            </a:r>
            <a:r>
              <a:rPr lang="nl-BE" dirty="0" smtClean="0"/>
              <a:t>: rebound </a:t>
            </a:r>
            <a:r>
              <a:rPr lang="nl-BE" dirty="0" err="1" smtClean="0"/>
              <a:t>phenomenon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err="1" smtClean="0"/>
              <a:t>Increase</a:t>
            </a:r>
            <a:r>
              <a:rPr lang="nl-BE" dirty="0" smtClean="0"/>
              <a:t> in </a:t>
            </a:r>
            <a:r>
              <a:rPr lang="nl-BE" dirty="0" err="1" smtClean="0"/>
              <a:t>bone</a:t>
            </a:r>
            <a:r>
              <a:rPr lang="nl-BE" dirty="0" smtClean="0"/>
              <a:t> turnover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loss</a:t>
            </a:r>
            <a:r>
              <a:rPr lang="nl-BE" dirty="0" smtClean="0"/>
              <a:t> of </a:t>
            </a:r>
            <a:r>
              <a:rPr lang="nl-BE" dirty="0" err="1" smtClean="0"/>
              <a:t>bone</a:t>
            </a:r>
            <a:r>
              <a:rPr lang="nl-BE" dirty="0" smtClean="0"/>
              <a:t> </a:t>
            </a:r>
            <a:r>
              <a:rPr lang="nl-BE" dirty="0" err="1" smtClean="0"/>
              <a:t>mineral</a:t>
            </a:r>
            <a:r>
              <a:rPr lang="nl-BE" dirty="0" smtClean="0"/>
              <a:t> </a:t>
            </a:r>
            <a:r>
              <a:rPr lang="nl-BE" dirty="0" err="1" smtClean="0"/>
              <a:t>density</a:t>
            </a:r>
            <a:r>
              <a:rPr lang="nl-BE" dirty="0" smtClean="0"/>
              <a:t> </a:t>
            </a:r>
            <a:r>
              <a:rPr lang="nl-BE" dirty="0" err="1" smtClean="0"/>
              <a:t>early</a:t>
            </a:r>
            <a:r>
              <a:rPr lang="nl-BE" dirty="0" smtClean="0"/>
              <a:t> </a:t>
            </a:r>
            <a:r>
              <a:rPr lang="nl-BE" dirty="0" err="1" smtClean="0"/>
              <a:t>after</a:t>
            </a:r>
            <a:r>
              <a:rPr lang="nl-BE" dirty="0" smtClean="0"/>
              <a:t> </a:t>
            </a:r>
            <a:r>
              <a:rPr lang="nl-BE" dirty="0" err="1" smtClean="0"/>
              <a:t>denosumab</a:t>
            </a:r>
            <a:r>
              <a:rPr lang="nl-BE" dirty="0" smtClean="0"/>
              <a:t> </a:t>
            </a:r>
            <a:r>
              <a:rPr lang="nl-BE" dirty="0" err="1" smtClean="0"/>
              <a:t>discontinuation</a:t>
            </a:r>
            <a:r>
              <a:rPr lang="nl-BE" dirty="0" smtClean="0"/>
              <a:t> </a:t>
            </a:r>
          </a:p>
          <a:p>
            <a:endParaRPr lang="nl-BE" dirty="0" smtClean="0"/>
          </a:p>
          <a:p>
            <a:r>
              <a:rPr lang="nl-BE" dirty="0" smtClean="0">
                <a:solidFill>
                  <a:schemeClr val="bg2"/>
                </a:solidFill>
              </a:rPr>
              <a:t>Risk of multiple </a:t>
            </a:r>
            <a:r>
              <a:rPr lang="nl-BE" dirty="0" err="1" smtClean="0">
                <a:solidFill>
                  <a:schemeClr val="bg2"/>
                </a:solidFill>
              </a:rPr>
              <a:t>clinical</a:t>
            </a:r>
            <a:r>
              <a:rPr lang="nl-BE" dirty="0" smtClean="0">
                <a:solidFill>
                  <a:schemeClr val="bg2"/>
                </a:solidFill>
              </a:rPr>
              <a:t> </a:t>
            </a:r>
            <a:r>
              <a:rPr lang="nl-BE" dirty="0" err="1" smtClean="0">
                <a:solidFill>
                  <a:schemeClr val="bg2"/>
                </a:solidFill>
              </a:rPr>
              <a:t>vertebral</a:t>
            </a:r>
            <a:r>
              <a:rPr lang="nl-BE" dirty="0" smtClean="0">
                <a:solidFill>
                  <a:schemeClr val="bg2"/>
                </a:solidFill>
              </a:rPr>
              <a:t> </a:t>
            </a:r>
            <a:r>
              <a:rPr lang="nl-BE" dirty="0" err="1" smtClean="0">
                <a:solidFill>
                  <a:schemeClr val="bg2"/>
                </a:solidFill>
              </a:rPr>
              <a:t>fractures</a:t>
            </a:r>
            <a:endParaRPr lang="nl-BE" dirty="0" smtClean="0">
              <a:solidFill>
                <a:schemeClr val="bg2"/>
              </a:solidFill>
            </a:endParaRPr>
          </a:p>
          <a:p>
            <a:pPr lvl="1"/>
            <a:r>
              <a:rPr lang="nl-BE" dirty="0" smtClean="0"/>
              <a:t>1.2 - 7.1 / 100.000 </a:t>
            </a:r>
            <a:r>
              <a:rPr lang="nl-BE" dirty="0" err="1" smtClean="0"/>
              <a:t>patient</a:t>
            </a:r>
            <a:r>
              <a:rPr lang="nl-BE" dirty="0" smtClean="0"/>
              <a:t> </a:t>
            </a:r>
            <a:r>
              <a:rPr lang="nl-BE" dirty="0" err="1" smtClean="0"/>
              <a:t>years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single VF, </a:t>
            </a:r>
            <a:r>
              <a:rPr lang="nl-BE" dirty="0" err="1" smtClean="0"/>
              <a:t>much</a:t>
            </a:r>
            <a:r>
              <a:rPr lang="nl-BE" dirty="0" smtClean="0"/>
              <a:t> </a:t>
            </a:r>
            <a:r>
              <a:rPr lang="nl-BE" dirty="0" err="1" smtClean="0"/>
              <a:t>higher</a:t>
            </a:r>
            <a:r>
              <a:rPr lang="nl-BE" dirty="0" smtClean="0"/>
              <a:t> risk </a:t>
            </a:r>
            <a:r>
              <a:rPr lang="nl-BE" dirty="0" err="1" smtClean="0"/>
              <a:t>for</a:t>
            </a:r>
            <a:r>
              <a:rPr lang="nl-BE" dirty="0" smtClean="0"/>
              <a:t> multiple VF</a:t>
            </a:r>
          </a:p>
          <a:p>
            <a:pPr lvl="1"/>
            <a:r>
              <a:rPr lang="nl-BE" dirty="0" smtClean="0"/>
              <a:t>Low </a:t>
            </a:r>
            <a:r>
              <a:rPr lang="nl-BE" dirty="0" err="1" smtClean="0"/>
              <a:t>thoracic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high </a:t>
            </a:r>
            <a:r>
              <a:rPr lang="nl-BE" dirty="0" err="1" smtClean="0"/>
              <a:t>lumbar</a:t>
            </a:r>
            <a:r>
              <a:rPr lang="nl-BE" dirty="0" smtClean="0"/>
              <a:t> </a:t>
            </a:r>
            <a:r>
              <a:rPr lang="nl-BE" dirty="0" err="1" smtClean="0"/>
              <a:t>spine</a:t>
            </a:r>
            <a:endParaRPr lang="nl-BE" dirty="0" smtClean="0"/>
          </a:p>
          <a:p>
            <a:pPr lvl="1"/>
            <a:r>
              <a:rPr lang="nl-BE" dirty="0" smtClean="0"/>
              <a:t>Even in </a:t>
            </a:r>
            <a:r>
              <a:rPr lang="nl-BE" dirty="0" err="1" smtClean="0"/>
              <a:t>those</a:t>
            </a:r>
            <a:r>
              <a:rPr lang="nl-BE" dirty="0" smtClean="0"/>
              <a:t> at ‘low risk’ in </a:t>
            </a:r>
            <a:r>
              <a:rPr lang="nl-BE" dirty="0" err="1" smtClean="0"/>
              <a:t>terms</a:t>
            </a:r>
            <a:r>
              <a:rPr lang="nl-BE" dirty="0" smtClean="0"/>
              <a:t> of BMD </a:t>
            </a:r>
            <a:r>
              <a:rPr lang="nl-BE" dirty="0" err="1" smtClean="0"/>
              <a:t>and</a:t>
            </a:r>
            <a:r>
              <a:rPr lang="nl-BE" dirty="0" smtClean="0"/>
              <a:t> absence of </a:t>
            </a:r>
            <a:r>
              <a:rPr lang="nl-BE" dirty="0" err="1" smtClean="0"/>
              <a:t>previous</a:t>
            </a:r>
            <a:r>
              <a:rPr lang="nl-BE" dirty="0" smtClean="0"/>
              <a:t> </a:t>
            </a:r>
            <a:r>
              <a:rPr lang="nl-BE" dirty="0" err="1" smtClean="0"/>
              <a:t>fractures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Risk factors:</a:t>
            </a:r>
          </a:p>
          <a:p>
            <a:pPr lvl="1"/>
            <a:r>
              <a:rPr lang="nl-BE" dirty="0" smtClean="0"/>
              <a:t>Long </a:t>
            </a:r>
            <a:r>
              <a:rPr lang="nl-BE" dirty="0" err="1" smtClean="0"/>
              <a:t>duration</a:t>
            </a:r>
            <a:r>
              <a:rPr lang="nl-BE" dirty="0" smtClean="0"/>
              <a:t> of treatment  </a:t>
            </a:r>
          </a:p>
          <a:p>
            <a:pPr lvl="1"/>
            <a:r>
              <a:rPr lang="nl-BE" dirty="0" smtClean="0"/>
              <a:t>Prevalent </a:t>
            </a:r>
            <a:r>
              <a:rPr lang="nl-BE" dirty="0" err="1" smtClean="0"/>
              <a:t>VFs</a:t>
            </a:r>
            <a:endParaRPr lang="nl-BE" dirty="0" smtClean="0"/>
          </a:p>
          <a:p>
            <a:pPr lvl="1"/>
            <a:r>
              <a:rPr lang="nl-BE" dirty="0" smtClean="0"/>
              <a:t>No </a:t>
            </a:r>
            <a:r>
              <a:rPr lang="nl-BE" dirty="0" err="1" smtClean="0"/>
              <a:t>other</a:t>
            </a:r>
            <a:r>
              <a:rPr lang="nl-BE" dirty="0" smtClean="0"/>
              <a:t> treatment </a:t>
            </a:r>
            <a:r>
              <a:rPr lang="nl-BE" dirty="0" err="1" smtClean="0"/>
              <a:t>before</a:t>
            </a:r>
            <a:r>
              <a:rPr lang="nl-BE" dirty="0" smtClean="0"/>
              <a:t> </a:t>
            </a:r>
            <a:r>
              <a:rPr lang="nl-BE" dirty="0" err="1" smtClean="0"/>
              <a:t>denosumab</a:t>
            </a:r>
            <a:endParaRPr lang="nl-BE" dirty="0" smtClean="0"/>
          </a:p>
          <a:p>
            <a:pPr lvl="1"/>
            <a:r>
              <a:rPr lang="nl-BE" dirty="0" smtClean="0"/>
              <a:t>BMD </a:t>
            </a:r>
            <a:r>
              <a:rPr lang="nl-BE" dirty="0" err="1" smtClean="0"/>
              <a:t>loss</a:t>
            </a:r>
            <a:r>
              <a:rPr lang="nl-BE" dirty="0" smtClean="0"/>
              <a:t> </a:t>
            </a:r>
            <a:r>
              <a:rPr lang="nl-BE" dirty="0" err="1" smtClean="0"/>
              <a:t>upon</a:t>
            </a:r>
            <a:r>
              <a:rPr lang="nl-BE" dirty="0" smtClean="0"/>
              <a:t> </a:t>
            </a:r>
            <a:r>
              <a:rPr lang="nl-BE" dirty="0" err="1" smtClean="0"/>
              <a:t>discontinuation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21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305963" y="5347854"/>
            <a:ext cx="1847273" cy="151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Denosumab</a:t>
            </a:r>
            <a:r>
              <a:rPr lang="nl-BE" dirty="0" smtClean="0"/>
              <a:t>: rebound </a:t>
            </a:r>
            <a:r>
              <a:rPr lang="nl-BE" dirty="0" err="1" smtClean="0"/>
              <a:t>phenomenon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err="1" smtClean="0"/>
              <a:t>Increase</a:t>
            </a:r>
            <a:r>
              <a:rPr lang="nl-BE" dirty="0" smtClean="0"/>
              <a:t> in </a:t>
            </a:r>
            <a:r>
              <a:rPr lang="nl-BE" dirty="0" err="1" smtClean="0"/>
              <a:t>bone</a:t>
            </a:r>
            <a:r>
              <a:rPr lang="nl-BE" dirty="0" smtClean="0"/>
              <a:t> turnover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loss</a:t>
            </a:r>
            <a:r>
              <a:rPr lang="nl-BE" dirty="0" smtClean="0"/>
              <a:t> of </a:t>
            </a:r>
            <a:r>
              <a:rPr lang="nl-BE" dirty="0" err="1" smtClean="0"/>
              <a:t>bone</a:t>
            </a:r>
            <a:r>
              <a:rPr lang="nl-BE" dirty="0" smtClean="0"/>
              <a:t> </a:t>
            </a:r>
            <a:r>
              <a:rPr lang="nl-BE" dirty="0" err="1" smtClean="0"/>
              <a:t>mineral</a:t>
            </a:r>
            <a:r>
              <a:rPr lang="nl-BE" dirty="0" smtClean="0"/>
              <a:t> </a:t>
            </a:r>
            <a:r>
              <a:rPr lang="nl-BE" dirty="0" err="1" smtClean="0"/>
              <a:t>density</a:t>
            </a:r>
            <a:r>
              <a:rPr lang="nl-BE" dirty="0" smtClean="0"/>
              <a:t> </a:t>
            </a:r>
            <a:r>
              <a:rPr lang="nl-BE" dirty="0" err="1" smtClean="0"/>
              <a:t>early</a:t>
            </a:r>
            <a:r>
              <a:rPr lang="nl-BE" dirty="0" smtClean="0"/>
              <a:t> </a:t>
            </a:r>
            <a:r>
              <a:rPr lang="nl-BE" dirty="0" err="1" smtClean="0"/>
              <a:t>after</a:t>
            </a:r>
            <a:r>
              <a:rPr lang="nl-BE" dirty="0" smtClean="0"/>
              <a:t> </a:t>
            </a:r>
            <a:r>
              <a:rPr lang="nl-BE" dirty="0" err="1" smtClean="0"/>
              <a:t>denosumab</a:t>
            </a:r>
            <a:r>
              <a:rPr lang="nl-BE" dirty="0" smtClean="0"/>
              <a:t> </a:t>
            </a:r>
            <a:r>
              <a:rPr lang="nl-BE" dirty="0" err="1" smtClean="0"/>
              <a:t>discontinuation</a:t>
            </a:r>
            <a:r>
              <a:rPr lang="nl-BE" dirty="0" smtClean="0"/>
              <a:t> </a:t>
            </a:r>
          </a:p>
          <a:p>
            <a:endParaRPr lang="nl-BE" dirty="0" smtClean="0"/>
          </a:p>
          <a:p>
            <a:r>
              <a:rPr lang="nl-BE" dirty="0" smtClean="0">
                <a:solidFill>
                  <a:schemeClr val="bg2"/>
                </a:solidFill>
              </a:rPr>
              <a:t>Risk of multiple </a:t>
            </a:r>
            <a:r>
              <a:rPr lang="nl-BE" dirty="0" err="1" smtClean="0">
                <a:solidFill>
                  <a:schemeClr val="bg2"/>
                </a:solidFill>
              </a:rPr>
              <a:t>clinical</a:t>
            </a:r>
            <a:r>
              <a:rPr lang="nl-BE" dirty="0" smtClean="0">
                <a:solidFill>
                  <a:schemeClr val="bg2"/>
                </a:solidFill>
              </a:rPr>
              <a:t> </a:t>
            </a:r>
            <a:r>
              <a:rPr lang="nl-BE" dirty="0" err="1" smtClean="0">
                <a:solidFill>
                  <a:schemeClr val="bg2"/>
                </a:solidFill>
              </a:rPr>
              <a:t>vertebral</a:t>
            </a:r>
            <a:r>
              <a:rPr lang="nl-BE" dirty="0" smtClean="0">
                <a:solidFill>
                  <a:schemeClr val="bg2"/>
                </a:solidFill>
              </a:rPr>
              <a:t> </a:t>
            </a:r>
            <a:r>
              <a:rPr lang="nl-BE" dirty="0" err="1" smtClean="0">
                <a:solidFill>
                  <a:schemeClr val="bg2"/>
                </a:solidFill>
              </a:rPr>
              <a:t>fractures</a:t>
            </a:r>
            <a:endParaRPr lang="nl-BE" dirty="0" smtClean="0">
              <a:solidFill>
                <a:schemeClr val="bg2"/>
              </a:solidFill>
            </a:endParaRPr>
          </a:p>
          <a:p>
            <a:pPr lvl="1"/>
            <a:r>
              <a:rPr lang="nl-BE" dirty="0" smtClean="0"/>
              <a:t>1.2 - 7.1 / 100.000 </a:t>
            </a:r>
            <a:r>
              <a:rPr lang="nl-BE" dirty="0" err="1" smtClean="0"/>
              <a:t>patient</a:t>
            </a:r>
            <a:r>
              <a:rPr lang="nl-BE" dirty="0" smtClean="0"/>
              <a:t> </a:t>
            </a:r>
            <a:r>
              <a:rPr lang="nl-BE" dirty="0" err="1" smtClean="0"/>
              <a:t>years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single VF, </a:t>
            </a:r>
            <a:r>
              <a:rPr lang="nl-BE" dirty="0" err="1" smtClean="0"/>
              <a:t>much</a:t>
            </a:r>
            <a:r>
              <a:rPr lang="nl-BE" dirty="0" smtClean="0"/>
              <a:t> </a:t>
            </a:r>
            <a:r>
              <a:rPr lang="nl-BE" dirty="0" err="1" smtClean="0"/>
              <a:t>higher</a:t>
            </a:r>
            <a:r>
              <a:rPr lang="nl-BE" dirty="0" smtClean="0"/>
              <a:t> risk </a:t>
            </a:r>
            <a:r>
              <a:rPr lang="nl-BE" dirty="0" err="1" smtClean="0"/>
              <a:t>for</a:t>
            </a:r>
            <a:r>
              <a:rPr lang="nl-BE" dirty="0" smtClean="0"/>
              <a:t> multiple VF</a:t>
            </a:r>
          </a:p>
          <a:p>
            <a:pPr lvl="1"/>
            <a:r>
              <a:rPr lang="nl-BE" dirty="0" smtClean="0"/>
              <a:t>Low </a:t>
            </a:r>
            <a:r>
              <a:rPr lang="nl-BE" dirty="0" err="1" smtClean="0"/>
              <a:t>thoracic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high </a:t>
            </a:r>
            <a:r>
              <a:rPr lang="nl-BE" dirty="0" err="1" smtClean="0"/>
              <a:t>lumbar</a:t>
            </a:r>
            <a:r>
              <a:rPr lang="nl-BE" dirty="0" smtClean="0"/>
              <a:t> </a:t>
            </a:r>
            <a:r>
              <a:rPr lang="nl-BE" dirty="0" err="1" smtClean="0"/>
              <a:t>spine</a:t>
            </a:r>
            <a:endParaRPr lang="nl-BE" dirty="0" smtClean="0"/>
          </a:p>
          <a:p>
            <a:pPr lvl="1"/>
            <a:r>
              <a:rPr lang="nl-BE" dirty="0" smtClean="0"/>
              <a:t>Even in </a:t>
            </a:r>
            <a:r>
              <a:rPr lang="nl-BE" dirty="0" err="1" smtClean="0"/>
              <a:t>those</a:t>
            </a:r>
            <a:r>
              <a:rPr lang="nl-BE" dirty="0" smtClean="0"/>
              <a:t> at ‘low risk’ in </a:t>
            </a:r>
            <a:r>
              <a:rPr lang="nl-BE" dirty="0" err="1" smtClean="0"/>
              <a:t>terms</a:t>
            </a:r>
            <a:r>
              <a:rPr lang="nl-BE" dirty="0" smtClean="0"/>
              <a:t> of BMD </a:t>
            </a:r>
            <a:r>
              <a:rPr lang="nl-BE" dirty="0" err="1" smtClean="0"/>
              <a:t>and</a:t>
            </a:r>
            <a:r>
              <a:rPr lang="nl-BE" dirty="0" smtClean="0"/>
              <a:t> absence of </a:t>
            </a:r>
            <a:r>
              <a:rPr lang="nl-BE" dirty="0" err="1" smtClean="0"/>
              <a:t>previous</a:t>
            </a:r>
            <a:r>
              <a:rPr lang="nl-BE" dirty="0" smtClean="0"/>
              <a:t> </a:t>
            </a:r>
            <a:r>
              <a:rPr lang="nl-BE" dirty="0" err="1" smtClean="0"/>
              <a:t>fractures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Risk factors:</a:t>
            </a:r>
          </a:p>
          <a:p>
            <a:pPr lvl="1"/>
            <a:r>
              <a:rPr lang="nl-BE" dirty="0" smtClean="0"/>
              <a:t>Long </a:t>
            </a:r>
            <a:r>
              <a:rPr lang="nl-BE" dirty="0" err="1" smtClean="0"/>
              <a:t>duration</a:t>
            </a:r>
            <a:r>
              <a:rPr lang="nl-BE" dirty="0" smtClean="0"/>
              <a:t> of treatment  </a:t>
            </a:r>
          </a:p>
          <a:p>
            <a:pPr lvl="1"/>
            <a:r>
              <a:rPr lang="nl-BE" dirty="0" smtClean="0"/>
              <a:t>Prevalent </a:t>
            </a:r>
            <a:r>
              <a:rPr lang="nl-BE" dirty="0" err="1" smtClean="0"/>
              <a:t>VFs</a:t>
            </a:r>
            <a:endParaRPr lang="nl-BE" dirty="0" smtClean="0"/>
          </a:p>
          <a:p>
            <a:pPr lvl="1"/>
            <a:r>
              <a:rPr lang="nl-BE" dirty="0" smtClean="0"/>
              <a:t>No </a:t>
            </a:r>
            <a:r>
              <a:rPr lang="nl-BE" dirty="0" err="1" smtClean="0"/>
              <a:t>other</a:t>
            </a:r>
            <a:r>
              <a:rPr lang="nl-BE" dirty="0" smtClean="0"/>
              <a:t> treatment </a:t>
            </a:r>
            <a:r>
              <a:rPr lang="nl-BE" dirty="0" err="1" smtClean="0"/>
              <a:t>before</a:t>
            </a:r>
            <a:r>
              <a:rPr lang="nl-BE" dirty="0" smtClean="0"/>
              <a:t> </a:t>
            </a:r>
            <a:r>
              <a:rPr lang="nl-BE" dirty="0" err="1" smtClean="0"/>
              <a:t>denosumab</a:t>
            </a:r>
            <a:endParaRPr lang="nl-BE" dirty="0" smtClean="0"/>
          </a:p>
          <a:p>
            <a:pPr lvl="1"/>
            <a:r>
              <a:rPr lang="nl-BE" dirty="0" smtClean="0"/>
              <a:t>BMD </a:t>
            </a:r>
            <a:r>
              <a:rPr lang="nl-BE" dirty="0" err="1" smtClean="0"/>
              <a:t>loss</a:t>
            </a:r>
            <a:r>
              <a:rPr lang="nl-BE" dirty="0" smtClean="0"/>
              <a:t> </a:t>
            </a:r>
            <a:r>
              <a:rPr lang="nl-BE" dirty="0" err="1" smtClean="0"/>
              <a:t>upon</a:t>
            </a:r>
            <a:r>
              <a:rPr lang="nl-BE" dirty="0" smtClean="0"/>
              <a:t> </a:t>
            </a:r>
            <a:r>
              <a:rPr lang="nl-BE" dirty="0" err="1" smtClean="0"/>
              <a:t>discontinuation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17859" y="6176963"/>
            <a:ext cx="796884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Denosumab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should not be stopped without considering alternative </a:t>
            </a:r>
            <a:r>
              <a:rPr lang="en-US" dirty="0" smtClean="0">
                <a:solidFill>
                  <a:srgbClr val="FF0000"/>
                </a:solidFill>
              </a:rPr>
              <a:t>treatment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305963" y="5347854"/>
            <a:ext cx="1847273" cy="151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Reimbursement</a:t>
            </a:r>
            <a:r>
              <a:rPr lang="nl-BE" dirty="0" smtClean="0"/>
              <a:t> criteria – </a:t>
            </a:r>
            <a:r>
              <a:rPr lang="nl-BE" dirty="0" err="1" smtClean="0"/>
              <a:t>postmenopausal</a:t>
            </a:r>
            <a:r>
              <a:rPr lang="nl-BE" dirty="0" smtClean="0"/>
              <a:t> </a:t>
            </a:r>
            <a:r>
              <a:rPr lang="nl-BE" dirty="0" err="1" smtClean="0"/>
              <a:t>osteoporosis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>
                <a:solidFill>
                  <a:schemeClr val="bg2"/>
                </a:solidFill>
              </a:rPr>
              <a:t>Zoledronate</a:t>
            </a:r>
            <a:endParaRPr lang="nl-BE" dirty="0">
              <a:solidFill>
                <a:schemeClr val="bg2"/>
              </a:solidFill>
            </a:endParaRPr>
          </a:p>
          <a:p>
            <a:pPr marL="342900" lvl="1" indent="0">
              <a:buNone/>
            </a:pPr>
            <a:r>
              <a:rPr lang="nl-BE" dirty="0"/>
              <a:t>1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following</a:t>
            </a:r>
            <a:r>
              <a:rPr lang="nl-BE" dirty="0"/>
              <a:t>:</a:t>
            </a:r>
          </a:p>
          <a:p>
            <a:pPr lvl="1"/>
            <a:r>
              <a:rPr lang="nl-BE" dirty="0"/>
              <a:t>VF (≥25% </a:t>
            </a:r>
            <a:r>
              <a:rPr lang="nl-BE" dirty="0" err="1"/>
              <a:t>and</a:t>
            </a:r>
            <a:r>
              <a:rPr lang="nl-BE" dirty="0"/>
              <a:t> ≥4mm) </a:t>
            </a:r>
          </a:p>
          <a:p>
            <a:pPr lvl="1"/>
            <a:r>
              <a:rPr lang="nl-BE" dirty="0"/>
              <a:t>Hip </a:t>
            </a:r>
            <a:r>
              <a:rPr lang="nl-BE" dirty="0" err="1"/>
              <a:t>fracture</a:t>
            </a:r>
            <a:endParaRPr lang="nl-BE" dirty="0"/>
          </a:p>
          <a:p>
            <a:pPr lvl="1"/>
            <a:r>
              <a:rPr lang="nl-BE" dirty="0"/>
              <a:t>T-score &lt; -2.5 at LS / hip / </a:t>
            </a:r>
            <a:r>
              <a:rPr lang="nl-BE" dirty="0" err="1"/>
              <a:t>femoral</a:t>
            </a:r>
            <a:r>
              <a:rPr lang="nl-BE" dirty="0"/>
              <a:t> </a:t>
            </a:r>
            <a:r>
              <a:rPr lang="nl-BE" dirty="0" err="1"/>
              <a:t>neck</a:t>
            </a:r>
            <a:r>
              <a:rPr lang="nl-BE" dirty="0"/>
              <a:t> </a:t>
            </a:r>
          </a:p>
          <a:p>
            <a:pPr lvl="1"/>
            <a:endParaRPr lang="nl-BE" dirty="0"/>
          </a:p>
          <a:p>
            <a:r>
              <a:rPr lang="nl-BE" dirty="0" err="1" smtClean="0">
                <a:solidFill>
                  <a:schemeClr val="bg2"/>
                </a:solidFill>
              </a:rPr>
              <a:t>Denosumab</a:t>
            </a:r>
            <a:endParaRPr lang="nl-BE" dirty="0" smtClean="0">
              <a:solidFill>
                <a:schemeClr val="bg2"/>
              </a:solidFill>
            </a:endParaRPr>
          </a:p>
          <a:p>
            <a:pPr lvl="1"/>
            <a:r>
              <a:rPr lang="nl-BE" dirty="0" err="1" smtClean="0"/>
              <a:t>Previous</a:t>
            </a:r>
            <a:r>
              <a:rPr lang="nl-BE" dirty="0" smtClean="0"/>
              <a:t> treatment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bisphosphonate</a:t>
            </a:r>
            <a:r>
              <a:rPr lang="nl-BE" dirty="0" smtClean="0"/>
              <a:t> or contra-</a:t>
            </a:r>
            <a:r>
              <a:rPr lang="nl-BE" dirty="0" err="1" smtClean="0"/>
              <a:t>indication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bisphosphonate</a:t>
            </a:r>
            <a:endParaRPr lang="nl-BE" dirty="0" smtClean="0"/>
          </a:p>
          <a:p>
            <a:pPr marL="342900" lvl="1" indent="0">
              <a:buNone/>
            </a:pPr>
            <a:r>
              <a:rPr lang="nl-BE" dirty="0" smtClean="0"/>
              <a:t>AND 1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following</a:t>
            </a:r>
            <a:r>
              <a:rPr lang="nl-BE" dirty="0" smtClean="0"/>
              <a:t>:</a:t>
            </a:r>
            <a:endParaRPr lang="nl-BE" dirty="0"/>
          </a:p>
          <a:p>
            <a:pPr lvl="1"/>
            <a:r>
              <a:rPr lang="nl-BE" dirty="0" smtClean="0"/>
              <a:t>VF (≥25% </a:t>
            </a:r>
            <a:r>
              <a:rPr lang="nl-BE" dirty="0" err="1" smtClean="0"/>
              <a:t>and</a:t>
            </a:r>
            <a:r>
              <a:rPr lang="nl-BE" dirty="0" smtClean="0"/>
              <a:t> ≥4mm)</a:t>
            </a:r>
          </a:p>
          <a:p>
            <a:pPr lvl="1"/>
            <a:r>
              <a:rPr lang="nl-BE" dirty="0" smtClean="0"/>
              <a:t>T-score &lt; -2.5 at LS / hip / </a:t>
            </a:r>
            <a:r>
              <a:rPr lang="nl-BE" dirty="0" err="1" smtClean="0"/>
              <a:t>femoral</a:t>
            </a:r>
            <a:r>
              <a:rPr lang="nl-BE" dirty="0" smtClean="0"/>
              <a:t> </a:t>
            </a:r>
            <a:r>
              <a:rPr lang="nl-BE" dirty="0" err="1" smtClean="0"/>
              <a:t>neck</a:t>
            </a:r>
            <a:r>
              <a:rPr lang="nl-BE" dirty="0" smtClean="0"/>
              <a:t> on DXA &lt; 6 </a:t>
            </a:r>
            <a:r>
              <a:rPr lang="nl-BE" dirty="0" err="1" smtClean="0"/>
              <a:t>months</a:t>
            </a:r>
            <a:r>
              <a:rPr lang="nl-BE" dirty="0" smtClean="0"/>
              <a:t> </a:t>
            </a:r>
            <a:r>
              <a:rPr lang="nl-BE" dirty="0" err="1" smtClean="0"/>
              <a:t>old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2015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305963" y="5347854"/>
            <a:ext cx="1847273" cy="151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Summary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36829" t="32021" r="18049" b="37053"/>
          <a:stretch/>
        </p:blipFill>
        <p:spPr>
          <a:xfrm>
            <a:off x="0" y="1445199"/>
            <a:ext cx="9131548" cy="3520440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="" xmlns:a16="http://schemas.microsoft.com/office/drawing/2014/main" id="{ACE1442D-40F8-4DFE-90E8-EC873CCF6AB9}"/>
              </a:ext>
            </a:extLst>
          </p:cNvPr>
          <p:cNvSpPr txBox="1"/>
          <p:nvPr/>
        </p:nvSpPr>
        <p:spPr>
          <a:xfrm>
            <a:off x="7399612" y="6596390"/>
            <a:ext cx="174438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nl-BE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Anastasilakis</a:t>
            </a:r>
            <a:r>
              <a:rPr lang="nl-BE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nl-BE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nl-BE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074127" y="1550020"/>
            <a:ext cx="1304693" cy="345687"/>
          </a:xfrm>
          <a:prstGeom prst="rect">
            <a:avLst/>
          </a:prstGeom>
          <a:solidFill>
            <a:srgbClr val="D4ACF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D4ACFD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468030" y="1550020"/>
            <a:ext cx="5452946" cy="345687"/>
          </a:xfrm>
          <a:prstGeom prst="rect">
            <a:avLst/>
          </a:prstGeom>
          <a:solidFill>
            <a:srgbClr val="FCBA6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D4ACFD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6144322" y="2642839"/>
            <a:ext cx="245327" cy="189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17087" y="1906859"/>
            <a:ext cx="8803889" cy="925552"/>
          </a:xfrm>
          <a:prstGeom prst="rect">
            <a:avLst/>
          </a:prstGeom>
          <a:solidFill>
            <a:schemeClr val="bg2">
              <a:lumMod val="40000"/>
              <a:lumOff val="6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117086" y="3032733"/>
            <a:ext cx="8803889" cy="879750"/>
          </a:xfrm>
          <a:prstGeom prst="rect">
            <a:avLst/>
          </a:prstGeom>
          <a:solidFill>
            <a:schemeClr val="bg2">
              <a:lumMod val="40000"/>
              <a:lumOff val="6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761894" y="4419945"/>
            <a:ext cx="1694986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nl-BE" sz="1050" dirty="0" err="1" smtClean="0">
                <a:solidFill>
                  <a:schemeClr val="bg1"/>
                </a:solidFill>
              </a:rPr>
              <a:t>VFx</a:t>
            </a:r>
            <a:r>
              <a:rPr lang="nl-BE" sz="1050" dirty="0" smtClean="0">
                <a:solidFill>
                  <a:schemeClr val="bg1"/>
                </a:solidFill>
              </a:rPr>
              <a:t> </a:t>
            </a:r>
            <a:r>
              <a:rPr lang="nl-BE" sz="1050" dirty="0" err="1" smtClean="0">
                <a:solidFill>
                  <a:schemeClr val="bg1"/>
                </a:solidFill>
              </a:rPr>
              <a:t>after</a:t>
            </a:r>
            <a:r>
              <a:rPr lang="nl-BE" sz="1050" dirty="0" smtClean="0">
                <a:solidFill>
                  <a:schemeClr val="bg1"/>
                </a:solidFill>
              </a:rPr>
              <a:t> </a:t>
            </a:r>
            <a:r>
              <a:rPr lang="nl-BE" sz="1050" dirty="0" err="1" smtClean="0">
                <a:solidFill>
                  <a:schemeClr val="bg1"/>
                </a:solidFill>
              </a:rPr>
              <a:t>discontinuation</a:t>
            </a:r>
            <a:endParaRPr lang="nl-BE" sz="1050" dirty="0">
              <a:solidFill>
                <a:schemeClr val="bg1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84189" y="4419945"/>
            <a:ext cx="445956" cy="25391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nl-BE" sz="1050" dirty="0" smtClean="0">
                <a:solidFill>
                  <a:schemeClr val="bg1"/>
                </a:solidFill>
              </a:rPr>
              <a:t>(AF)</a:t>
            </a:r>
            <a:endParaRPr lang="nl-BE" sz="1050" dirty="0">
              <a:solidFill>
                <a:schemeClr val="bg1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117086" y="4630585"/>
            <a:ext cx="8803889" cy="197893"/>
          </a:xfrm>
          <a:prstGeom prst="rect">
            <a:avLst/>
          </a:prstGeom>
          <a:solidFill>
            <a:schemeClr val="bg2">
              <a:lumMod val="40000"/>
              <a:lumOff val="6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3453" y="4896111"/>
            <a:ext cx="1694986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BE" sz="1050" b="1" dirty="0" err="1" smtClean="0">
                <a:solidFill>
                  <a:schemeClr val="bg1"/>
                </a:solidFill>
              </a:rPr>
              <a:t>Other</a:t>
            </a:r>
            <a:r>
              <a:rPr lang="nl-BE" sz="1050" b="1" dirty="0" smtClean="0">
                <a:solidFill>
                  <a:schemeClr val="bg1"/>
                </a:solidFill>
              </a:rPr>
              <a:t> </a:t>
            </a:r>
            <a:r>
              <a:rPr lang="nl-BE" sz="1050" b="1" dirty="0" err="1" smtClean="0">
                <a:solidFill>
                  <a:schemeClr val="bg1"/>
                </a:solidFill>
              </a:rPr>
              <a:t>advantages</a:t>
            </a:r>
            <a:endParaRPr lang="nl-BE" sz="1050" b="1" dirty="0">
              <a:solidFill>
                <a:schemeClr val="bg1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806497" y="4902830"/>
            <a:ext cx="191801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BE" sz="1050" dirty="0" err="1" smtClean="0">
                <a:solidFill>
                  <a:schemeClr val="bg1"/>
                </a:solidFill>
              </a:rPr>
              <a:t>Can</a:t>
            </a:r>
            <a:r>
              <a:rPr lang="nl-BE" sz="1050" dirty="0" smtClean="0">
                <a:solidFill>
                  <a:schemeClr val="bg1"/>
                </a:solidFill>
              </a:rPr>
              <a:t> </a:t>
            </a:r>
            <a:r>
              <a:rPr lang="nl-BE" sz="1050" dirty="0" err="1" smtClean="0">
                <a:solidFill>
                  <a:schemeClr val="bg1"/>
                </a:solidFill>
              </a:rPr>
              <a:t>be</a:t>
            </a:r>
            <a:r>
              <a:rPr lang="nl-BE" sz="1050" dirty="0" smtClean="0">
                <a:solidFill>
                  <a:schemeClr val="bg1"/>
                </a:solidFill>
              </a:rPr>
              <a:t> </a:t>
            </a:r>
            <a:r>
              <a:rPr lang="nl-BE" sz="1050" dirty="0" err="1" smtClean="0">
                <a:solidFill>
                  <a:schemeClr val="bg1"/>
                </a:solidFill>
              </a:rPr>
              <a:t>used</a:t>
            </a:r>
            <a:r>
              <a:rPr lang="nl-BE" sz="1050" dirty="0" smtClean="0">
                <a:solidFill>
                  <a:schemeClr val="bg1"/>
                </a:solidFill>
              </a:rPr>
              <a:t> in CKD</a:t>
            </a:r>
            <a:endParaRPr lang="nl-BE" sz="1050" dirty="0">
              <a:solidFill>
                <a:schemeClr val="bg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285241" y="4912160"/>
            <a:ext cx="4020722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050" dirty="0" smtClean="0">
                <a:solidFill>
                  <a:schemeClr val="bg1"/>
                </a:solidFill>
              </a:rPr>
              <a:t>No </a:t>
            </a:r>
            <a:r>
              <a:rPr lang="nl-BE" sz="1050" dirty="0" err="1" smtClean="0">
                <a:solidFill>
                  <a:schemeClr val="bg1"/>
                </a:solidFill>
              </a:rPr>
              <a:t>reimbursement</a:t>
            </a:r>
            <a:r>
              <a:rPr lang="nl-BE" sz="1050" dirty="0" smtClean="0">
                <a:solidFill>
                  <a:schemeClr val="bg1"/>
                </a:solidFill>
              </a:rPr>
              <a:t> </a:t>
            </a:r>
            <a:r>
              <a:rPr lang="nl-BE" sz="1050" dirty="0" err="1" smtClean="0">
                <a:solidFill>
                  <a:schemeClr val="bg1"/>
                </a:solidFill>
              </a:rPr>
              <a:t>restrictions</a:t>
            </a:r>
            <a:endParaRPr lang="nl-BE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 b="192"/>
          <a:stretch/>
        </p:blipFill>
        <p:spPr/>
      </p:pic>
      <p:sp>
        <p:nvSpPr>
          <p:cNvPr id="2" name="Tekstvak 1"/>
          <p:cNvSpPr txBox="1"/>
          <p:nvPr/>
        </p:nvSpPr>
        <p:spPr>
          <a:xfrm>
            <a:off x="624468" y="691375"/>
            <a:ext cx="2810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 err="1" smtClean="0"/>
              <a:t>Questions</a:t>
            </a:r>
            <a:r>
              <a:rPr lang="nl-BE" sz="3600" b="1" dirty="0" smtClean="0"/>
              <a:t>?</a:t>
            </a:r>
            <a:endParaRPr lang="nl-BE" sz="3600" b="1" dirty="0"/>
          </a:p>
        </p:txBody>
      </p:sp>
    </p:spTree>
    <p:extLst>
      <p:ext uri="{BB962C8B-B14F-4D97-AF65-F5344CB8AC3E}">
        <p14:creationId xmlns:p14="http://schemas.microsoft.com/office/powerpoint/2010/main" val="23234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571269" y="750382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err="1" smtClean="0"/>
              <a:t>Osteoporosis</a:t>
            </a:r>
            <a:r>
              <a:rPr lang="nl-BE" dirty="0" smtClean="0"/>
              <a:t> in Belgium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/>
          <a:srcRect l="35682" t="37071" r="16022" b="32184"/>
          <a:stretch/>
        </p:blipFill>
        <p:spPr>
          <a:xfrm>
            <a:off x="332277" y="1413164"/>
            <a:ext cx="8521007" cy="3051260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="" xmlns:a16="http://schemas.microsoft.com/office/drawing/2014/main" id="{ACE1442D-40F8-4DFE-90E8-EC873CCF6AB9}"/>
              </a:ext>
            </a:extLst>
          </p:cNvPr>
          <p:cNvSpPr txBox="1"/>
          <p:nvPr/>
        </p:nvSpPr>
        <p:spPr>
          <a:xfrm>
            <a:off x="6719938" y="6596390"/>
            <a:ext cx="2424062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nl-BE" sz="11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nl-BE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1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BE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osteopolicynetwork.org</a:t>
            </a:r>
            <a:endParaRPr lang="nl-BE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anchor="b"/>
          <a:lstStyle>
            <a:lvl1pPr marL="324000" indent="-324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ebdings" panose="05030102010509060703" pitchFamily="18" charset="2"/>
              <a:buChar char="4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ebdings" panose="05030102010509060703" pitchFamily="18" charset="2"/>
              <a:buChar char="4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4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0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6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000" dirty="0" smtClean="0"/>
          </a:p>
          <a:p>
            <a:endParaRPr lang="nl-BE" sz="2000" dirty="0" smtClean="0"/>
          </a:p>
          <a:p>
            <a:r>
              <a:rPr lang="nl-BE" sz="2000" dirty="0" err="1" smtClean="0"/>
              <a:t>Importance</a:t>
            </a:r>
            <a:r>
              <a:rPr lang="nl-BE" sz="2000" dirty="0" smtClean="0"/>
              <a:t> of </a:t>
            </a:r>
            <a:r>
              <a:rPr lang="nl-BE" sz="2000" dirty="0" err="1" smtClean="0"/>
              <a:t>timely</a:t>
            </a:r>
            <a:r>
              <a:rPr lang="nl-BE" sz="2000" dirty="0" smtClean="0"/>
              <a:t> diagnosis </a:t>
            </a:r>
            <a:r>
              <a:rPr lang="nl-BE" sz="2000" dirty="0" err="1" smtClean="0"/>
              <a:t>and</a:t>
            </a:r>
            <a:r>
              <a:rPr lang="nl-BE" sz="2000" dirty="0" smtClean="0"/>
              <a:t> treatment of </a:t>
            </a:r>
            <a:r>
              <a:rPr lang="nl-BE" sz="2000" dirty="0" err="1" smtClean="0"/>
              <a:t>women</a:t>
            </a:r>
            <a:r>
              <a:rPr lang="nl-BE" sz="2000" dirty="0" smtClean="0"/>
              <a:t> </a:t>
            </a:r>
            <a:r>
              <a:rPr lang="nl-BE" sz="2000" dirty="0" err="1" smtClean="0"/>
              <a:t>with</a:t>
            </a:r>
            <a:r>
              <a:rPr lang="nl-BE" sz="2000" dirty="0" smtClean="0"/>
              <a:t> high </a:t>
            </a:r>
            <a:r>
              <a:rPr lang="nl-BE" sz="2000" dirty="0" err="1" smtClean="0"/>
              <a:t>fracture</a:t>
            </a:r>
            <a:r>
              <a:rPr lang="nl-BE" sz="2000" dirty="0" smtClean="0"/>
              <a:t> risk </a:t>
            </a:r>
            <a:r>
              <a:rPr lang="nl-BE" sz="2000" dirty="0" smtClean="0">
                <a:cs typeface="Times New Roman" panose="02020603050405020304" pitchFamily="18" charset="0"/>
              </a:rPr>
              <a:t>↔ life </a:t>
            </a:r>
            <a:r>
              <a:rPr lang="nl-BE" sz="2000" dirty="0" err="1" smtClean="0">
                <a:cs typeface="Times New Roman" panose="02020603050405020304" pitchFamily="18" charset="0"/>
              </a:rPr>
              <a:t>expectancy</a:t>
            </a:r>
            <a:r>
              <a:rPr lang="nl-BE" sz="2000" dirty="0" smtClean="0">
                <a:cs typeface="Times New Roman" panose="02020603050405020304" pitchFamily="18" charset="0"/>
              </a:rPr>
              <a:t> </a:t>
            </a:r>
            <a:r>
              <a:rPr lang="nl-BE" sz="2000" dirty="0" smtClean="0"/>
              <a:t>± 80y </a:t>
            </a:r>
          </a:p>
          <a:p>
            <a:r>
              <a:rPr lang="nl-BE" sz="2000" dirty="0" err="1" smtClean="0"/>
              <a:t>Need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en-US" sz="2000" dirty="0" err="1" smtClean="0"/>
              <a:t>antiosteoporotic</a:t>
            </a:r>
            <a:r>
              <a:rPr lang="en-US" sz="2000" dirty="0" smtClean="0"/>
              <a:t> agents that can be administered for prolonged periods with both efficacy and safety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6812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571269" y="750382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err="1" smtClean="0"/>
              <a:t>Antiresorptives</a:t>
            </a:r>
            <a:endParaRPr lang="nl-BE" dirty="0"/>
          </a:p>
        </p:txBody>
      </p:sp>
      <p:sp>
        <p:nvSpPr>
          <p:cNvPr id="12" name="TextBox 9">
            <a:extLst>
              <a:ext uri="{FF2B5EF4-FFF2-40B4-BE49-F238E27FC236}">
                <a16:creationId xmlns="" xmlns:a16="http://schemas.microsoft.com/office/drawing/2014/main" id="{ACE1442D-40F8-4DFE-90E8-EC873CCF6AB9}"/>
              </a:ext>
            </a:extLst>
          </p:cNvPr>
          <p:cNvSpPr txBox="1"/>
          <p:nvPr/>
        </p:nvSpPr>
        <p:spPr>
          <a:xfrm>
            <a:off x="7399612" y="6596390"/>
            <a:ext cx="174438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nl-BE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Anastasilakis</a:t>
            </a:r>
            <a:r>
              <a:rPr lang="nl-BE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nl-BE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nl-BE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38510" t="19012" r="19166" b="26647"/>
          <a:stretch/>
        </p:blipFill>
        <p:spPr>
          <a:xfrm>
            <a:off x="1054446" y="1267204"/>
            <a:ext cx="6920346" cy="4998028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5590309" y="1413163"/>
            <a:ext cx="1870364" cy="322119"/>
          </a:xfrm>
          <a:prstGeom prst="rect">
            <a:avLst/>
          </a:prstGeom>
          <a:noFill/>
          <a:ln w="57150">
            <a:solidFill>
              <a:srgbClr val="FD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57150">
                <a:solidFill>
                  <a:srgbClr val="FCBA64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293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Bisphosphonates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 err="1" smtClean="0">
                <a:solidFill>
                  <a:schemeClr val="bg2"/>
                </a:solidFill>
              </a:rPr>
              <a:t>Alendronate</a:t>
            </a:r>
            <a:r>
              <a:rPr lang="nl-BE" sz="2000" dirty="0" smtClean="0">
                <a:solidFill>
                  <a:schemeClr val="bg2"/>
                </a:solidFill>
              </a:rPr>
              <a:t> 70mg / week (ALN - </a:t>
            </a:r>
            <a:r>
              <a:rPr lang="nl-BE" sz="2000" dirty="0" err="1" smtClean="0">
                <a:solidFill>
                  <a:schemeClr val="bg2"/>
                </a:solidFill>
              </a:rPr>
              <a:t>Fosamax</a:t>
            </a:r>
            <a:r>
              <a:rPr lang="nl-BE" sz="2000" baseline="30000" dirty="0" smtClean="0">
                <a:solidFill>
                  <a:schemeClr val="bg2"/>
                </a:solidFill>
              </a:rPr>
              <a:t>®</a:t>
            </a:r>
            <a:r>
              <a:rPr lang="nl-BE" sz="2000" dirty="0" smtClean="0">
                <a:solidFill>
                  <a:schemeClr val="bg2"/>
                </a:solidFill>
              </a:rPr>
              <a:t>)</a:t>
            </a:r>
          </a:p>
          <a:p>
            <a:r>
              <a:rPr lang="nl-BE" sz="2000" dirty="0" err="1" smtClean="0">
                <a:solidFill>
                  <a:schemeClr val="bg2"/>
                </a:solidFill>
              </a:rPr>
              <a:t>Risedronate</a:t>
            </a:r>
            <a:r>
              <a:rPr lang="nl-BE" sz="2000" dirty="0" smtClean="0">
                <a:solidFill>
                  <a:schemeClr val="bg2"/>
                </a:solidFill>
              </a:rPr>
              <a:t> 35mg / week </a:t>
            </a:r>
            <a:r>
              <a:rPr lang="nl-BE" sz="2000" dirty="0">
                <a:solidFill>
                  <a:schemeClr val="bg2"/>
                </a:solidFill>
              </a:rPr>
              <a:t>(RIS - </a:t>
            </a:r>
            <a:r>
              <a:rPr lang="nl-BE" sz="2000" dirty="0" err="1" smtClean="0">
                <a:solidFill>
                  <a:schemeClr val="bg2"/>
                </a:solidFill>
              </a:rPr>
              <a:t>Bonviva</a:t>
            </a:r>
            <a:r>
              <a:rPr lang="nl-BE" sz="2000" baseline="30000" dirty="0" smtClean="0">
                <a:solidFill>
                  <a:schemeClr val="bg2"/>
                </a:solidFill>
              </a:rPr>
              <a:t>®</a:t>
            </a:r>
            <a:r>
              <a:rPr lang="nl-BE" sz="2000" dirty="0" smtClean="0">
                <a:solidFill>
                  <a:schemeClr val="bg2"/>
                </a:solidFill>
              </a:rPr>
              <a:t>)</a:t>
            </a:r>
          </a:p>
          <a:p>
            <a:r>
              <a:rPr lang="nl-BE" sz="2000" dirty="0" err="1" smtClean="0">
                <a:solidFill>
                  <a:schemeClr val="bg2"/>
                </a:solidFill>
              </a:rPr>
              <a:t>Ibandronate</a:t>
            </a:r>
            <a:r>
              <a:rPr lang="nl-BE" sz="2000" dirty="0" smtClean="0">
                <a:solidFill>
                  <a:schemeClr val="bg2"/>
                </a:solidFill>
              </a:rPr>
              <a:t> 150mg / </a:t>
            </a:r>
            <a:r>
              <a:rPr lang="nl-BE" sz="2000" dirty="0" err="1" smtClean="0">
                <a:solidFill>
                  <a:schemeClr val="bg2"/>
                </a:solidFill>
              </a:rPr>
              <a:t>month</a:t>
            </a:r>
            <a:r>
              <a:rPr lang="nl-BE" sz="2000" dirty="0" smtClean="0">
                <a:solidFill>
                  <a:schemeClr val="bg2"/>
                </a:solidFill>
              </a:rPr>
              <a:t> </a:t>
            </a:r>
            <a:r>
              <a:rPr lang="nl-BE" sz="2000" dirty="0">
                <a:solidFill>
                  <a:schemeClr val="bg2"/>
                </a:solidFill>
              </a:rPr>
              <a:t>(IBN - </a:t>
            </a:r>
            <a:r>
              <a:rPr lang="nl-BE" sz="2000" dirty="0" err="1" smtClean="0">
                <a:solidFill>
                  <a:schemeClr val="bg2"/>
                </a:solidFill>
              </a:rPr>
              <a:t>Actonel</a:t>
            </a:r>
            <a:r>
              <a:rPr lang="nl-BE" sz="2000" baseline="30000" dirty="0" smtClean="0">
                <a:solidFill>
                  <a:schemeClr val="bg2"/>
                </a:solidFill>
              </a:rPr>
              <a:t>®</a:t>
            </a:r>
            <a:r>
              <a:rPr lang="nl-BE" sz="2000" dirty="0" smtClean="0">
                <a:solidFill>
                  <a:schemeClr val="bg2"/>
                </a:solidFill>
              </a:rPr>
              <a:t>)</a:t>
            </a:r>
          </a:p>
          <a:p>
            <a:r>
              <a:rPr lang="nl-BE" sz="2000" dirty="0" err="1" smtClean="0">
                <a:solidFill>
                  <a:schemeClr val="bg2"/>
                </a:solidFill>
              </a:rPr>
              <a:t>Zoledronate</a:t>
            </a:r>
            <a:r>
              <a:rPr lang="nl-BE" sz="2000" dirty="0" smtClean="0">
                <a:solidFill>
                  <a:schemeClr val="bg2"/>
                </a:solidFill>
              </a:rPr>
              <a:t> 5mg / </a:t>
            </a:r>
            <a:r>
              <a:rPr lang="nl-BE" sz="2000" dirty="0" err="1" smtClean="0">
                <a:solidFill>
                  <a:schemeClr val="bg2"/>
                </a:solidFill>
              </a:rPr>
              <a:t>year</a:t>
            </a:r>
            <a:r>
              <a:rPr lang="nl-BE" sz="2000" dirty="0" smtClean="0">
                <a:solidFill>
                  <a:schemeClr val="bg2"/>
                </a:solidFill>
              </a:rPr>
              <a:t> </a:t>
            </a:r>
            <a:r>
              <a:rPr lang="nl-BE" sz="2000" dirty="0">
                <a:solidFill>
                  <a:schemeClr val="bg2"/>
                </a:solidFill>
              </a:rPr>
              <a:t>(ZOL - </a:t>
            </a:r>
            <a:r>
              <a:rPr lang="nl-BE" sz="2000" dirty="0" err="1" smtClean="0">
                <a:solidFill>
                  <a:schemeClr val="bg2"/>
                </a:solidFill>
              </a:rPr>
              <a:t>Aclasta</a:t>
            </a:r>
            <a:r>
              <a:rPr lang="nl-BE" sz="2000" baseline="30000" dirty="0" smtClean="0">
                <a:solidFill>
                  <a:schemeClr val="bg2"/>
                </a:solidFill>
              </a:rPr>
              <a:t>®</a:t>
            </a:r>
            <a:r>
              <a:rPr lang="nl-BE" sz="2000" dirty="0" smtClean="0">
                <a:solidFill>
                  <a:schemeClr val="bg2"/>
                </a:solidFill>
              </a:rPr>
              <a:t>)</a:t>
            </a:r>
          </a:p>
          <a:p>
            <a:endParaRPr lang="nl-BE" sz="2000" dirty="0"/>
          </a:p>
          <a:p>
            <a:r>
              <a:rPr lang="nl-BE" sz="2000" dirty="0" err="1" smtClean="0"/>
              <a:t>Potency</a:t>
            </a:r>
            <a:r>
              <a:rPr lang="nl-BE" sz="2000" dirty="0" smtClean="0"/>
              <a:t> ~ </a:t>
            </a:r>
            <a:r>
              <a:rPr lang="nl-BE" sz="2000" dirty="0" err="1" smtClean="0"/>
              <a:t>degree</a:t>
            </a:r>
            <a:r>
              <a:rPr lang="nl-BE" sz="2000" dirty="0" smtClean="0"/>
              <a:t> of </a:t>
            </a:r>
            <a:r>
              <a:rPr lang="nl-BE" sz="2000" dirty="0" err="1" smtClean="0"/>
              <a:t>bone</a:t>
            </a:r>
            <a:r>
              <a:rPr lang="nl-BE" sz="2000" dirty="0" smtClean="0"/>
              <a:t> </a:t>
            </a:r>
            <a:r>
              <a:rPr lang="nl-BE" sz="2000" dirty="0" err="1" smtClean="0"/>
              <a:t>remodeling</a:t>
            </a:r>
            <a:r>
              <a:rPr lang="nl-BE" sz="2000" dirty="0" smtClean="0"/>
              <a:t> </a:t>
            </a:r>
            <a:r>
              <a:rPr lang="nl-BE" sz="2000" dirty="0" err="1" smtClean="0"/>
              <a:t>inhibition</a:t>
            </a:r>
            <a:endParaRPr lang="nl-BE" sz="2000" dirty="0" smtClean="0"/>
          </a:p>
          <a:p>
            <a:r>
              <a:rPr lang="nl-BE" sz="2000" dirty="0"/>
              <a:t>New </a:t>
            </a:r>
            <a:r>
              <a:rPr lang="nl-BE" sz="2000" dirty="0" err="1"/>
              <a:t>bone</a:t>
            </a:r>
            <a:r>
              <a:rPr lang="nl-BE" sz="2000" dirty="0"/>
              <a:t> turnover equilibrium </a:t>
            </a:r>
            <a:r>
              <a:rPr lang="nl-BE" sz="2000" dirty="0" err="1"/>
              <a:t>after</a:t>
            </a:r>
            <a:r>
              <a:rPr lang="nl-BE" sz="2000" dirty="0"/>
              <a:t> 3-6 </a:t>
            </a:r>
            <a:r>
              <a:rPr lang="nl-BE" sz="2000" dirty="0" err="1"/>
              <a:t>months</a:t>
            </a:r>
            <a:r>
              <a:rPr lang="nl-BE" sz="2000" dirty="0"/>
              <a:t> (IV </a:t>
            </a:r>
            <a:r>
              <a:rPr lang="nl-BE" sz="2000" dirty="0" err="1"/>
              <a:t>faster</a:t>
            </a:r>
            <a:r>
              <a:rPr lang="nl-BE" sz="2000" dirty="0" smtClean="0"/>
              <a:t>)</a:t>
            </a:r>
            <a:endParaRPr lang="nl-BE" sz="2000" dirty="0"/>
          </a:p>
        </p:txBody>
      </p:sp>
      <p:sp>
        <p:nvSpPr>
          <p:cNvPr id="4" name="Rechthoek 3"/>
          <p:cNvSpPr/>
          <p:nvPr/>
        </p:nvSpPr>
        <p:spPr>
          <a:xfrm>
            <a:off x="7305963" y="5347854"/>
            <a:ext cx="1847273" cy="151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34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7305963" y="5347854"/>
            <a:ext cx="1847273" cy="151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Bisphosphonates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 err="1" smtClean="0"/>
              <a:t>Relative</a:t>
            </a:r>
            <a:r>
              <a:rPr lang="nl-BE" sz="2000" dirty="0" smtClean="0"/>
              <a:t> </a:t>
            </a:r>
            <a:r>
              <a:rPr lang="nl-BE" sz="2000" dirty="0" err="1" smtClean="0"/>
              <a:t>fracture</a:t>
            </a:r>
            <a:r>
              <a:rPr lang="nl-BE" sz="2000" dirty="0" smtClean="0"/>
              <a:t> risk </a:t>
            </a:r>
            <a:r>
              <a:rPr lang="nl-BE" sz="2000" dirty="0" err="1" smtClean="0"/>
              <a:t>reduction</a:t>
            </a:r>
            <a:endParaRPr lang="nl-BE" sz="2000" dirty="0" smtClean="0"/>
          </a:p>
          <a:p>
            <a:endParaRPr lang="nl-BE" sz="2000" dirty="0"/>
          </a:p>
          <a:p>
            <a:endParaRPr lang="nl-BE" sz="2000" dirty="0" smtClean="0"/>
          </a:p>
          <a:p>
            <a:endParaRPr lang="nl-BE" sz="2000" dirty="0" smtClean="0"/>
          </a:p>
          <a:p>
            <a:endParaRPr lang="nl-BE" sz="2000" dirty="0"/>
          </a:p>
          <a:p>
            <a:endParaRPr lang="nl-BE" sz="2000" dirty="0" smtClean="0"/>
          </a:p>
          <a:p>
            <a:endParaRPr lang="nl-BE" sz="2000" dirty="0" smtClean="0"/>
          </a:p>
          <a:p>
            <a:r>
              <a:rPr lang="nl-BE" sz="2000" dirty="0" smtClean="0"/>
              <a:t>BMD </a:t>
            </a:r>
            <a:r>
              <a:rPr lang="nl-BE" sz="2000" dirty="0" err="1" smtClean="0"/>
              <a:t>increase</a:t>
            </a:r>
            <a:endParaRPr lang="nl-BE" sz="2000" dirty="0" smtClean="0"/>
          </a:p>
          <a:p>
            <a:pPr lvl="1"/>
            <a:r>
              <a:rPr lang="en-US" sz="1700" dirty="0"/>
              <a:t>Greater BMD gain in those with high baseline bone remodeling</a:t>
            </a:r>
          </a:p>
          <a:p>
            <a:pPr lvl="1"/>
            <a:r>
              <a:rPr lang="nl-BE" sz="1700" dirty="0" smtClean="0"/>
              <a:t>Plateau </a:t>
            </a:r>
            <a:r>
              <a:rPr lang="nl-BE" sz="1700" dirty="0" err="1" smtClean="0"/>
              <a:t>after</a:t>
            </a:r>
            <a:r>
              <a:rPr lang="nl-BE" sz="1700" dirty="0" smtClean="0"/>
              <a:t> 2-3 </a:t>
            </a:r>
            <a:r>
              <a:rPr lang="nl-BE" sz="1700" dirty="0" err="1" smtClean="0"/>
              <a:t>years</a:t>
            </a:r>
            <a:r>
              <a:rPr lang="nl-BE" sz="1700" dirty="0" smtClean="0"/>
              <a:t> (esp. at hip)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01474"/>
              </p:ext>
            </p:extLst>
          </p:nvPr>
        </p:nvGraphicFramePr>
        <p:xfrm>
          <a:off x="960579" y="2255981"/>
          <a:ext cx="7204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421"/>
                <a:gridCol w="1330036"/>
                <a:gridCol w="1376219"/>
                <a:gridCol w="1200727"/>
                <a:gridCol w="1209962"/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ALN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RIS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IBN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ZOL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24-48</a:t>
                      </a:r>
                      <a:r>
                        <a:rPr lang="nl-BE" b="1" baseline="0" dirty="0" smtClean="0"/>
                        <a:t> </a:t>
                      </a:r>
                      <a:r>
                        <a:rPr lang="nl-BE" b="1" baseline="0" dirty="0" err="1" smtClean="0"/>
                        <a:t>months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  </a:t>
                      </a:r>
                      <a:r>
                        <a:rPr lang="nl-BE" b="1" dirty="0" err="1" smtClean="0"/>
                        <a:t>Vertebral</a:t>
                      </a:r>
                      <a:r>
                        <a:rPr lang="nl-BE" b="1" baseline="0" dirty="0" smtClean="0"/>
                        <a:t> </a:t>
                      </a:r>
                      <a:r>
                        <a:rPr lang="nl-BE" b="1" baseline="0" dirty="0" err="1" smtClean="0"/>
                        <a:t>fracture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49%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41-43%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36-51%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63-72%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  Non-</a:t>
                      </a:r>
                      <a:r>
                        <a:rPr lang="nl-BE" b="1" dirty="0" err="1" smtClean="0"/>
                        <a:t>vertebral</a:t>
                      </a:r>
                      <a:r>
                        <a:rPr lang="nl-BE" b="1" baseline="0" dirty="0" smtClean="0"/>
                        <a:t> </a:t>
                      </a:r>
                      <a:r>
                        <a:rPr lang="nl-BE" b="1" baseline="0" dirty="0" err="1" smtClean="0"/>
                        <a:t>fracture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17-20%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21%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26-31%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  Hip </a:t>
                      </a:r>
                      <a:r>
                        <a:rPr lang="nl-BE" b="1" dirty="0" err="1" smtClean="0"/>
                        <a:t>fracture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38-40%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26-37%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39-41%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9">
            <a:extLst>
              <a:ext uri="{FF2B5EF4-FFF2-40B4-BE49-F238E27FC236}">
                <a16:creationId xmlns="" xmlns:a16="http://schemas.microsoft.com/office/drawing/2014/main" id="{ACE1442D-40F8-4DFE-90E8-EC873CCF6AB9}"/>
              </a:ext>
            </a:extLst>
          </p:cNvPr>
          <p:cNvSpPr txBox="1"/>
          <p:nvPr/>
        </p:nvSpPr>
        <p:spPr>
          <a:xfrm>
            <a:off x="6580478" y="6596390"/>
            <a:ext cx="2563522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nl-BE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Hopkins et al., 2011. </a:t>
            </a:r>
            <a:r>
              <a:rPr lang="nl-BE" sz="11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Zhou</a:t>
            </a:r>
            <a:r>
              <a:rPr lang="nl-BE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nl-BE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al., </a:t>
            </a:r>
            <a:r>
              <a:rPr lang="nl-BE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nl-BE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571269" y="750382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err="1" smtClean="0"/>
              <a:t>Antiresorptives</a:t>
            </a:r>
            <a:endParaRPr lang="nl-BE" dirty="0"/>
          </a:p>
        </p:txBody>
      </p:sp>
      <p:sp>
        <p:nvSpPr>
          <p:cNvPr id="12" name="TextBox 9">
            <a:extLst>
              <a:ext uri="{FF2B5EF4-FFF2-40B4-BE49-F238E27FC236}">
                <a16:creationId xmlns="" xmlns:a16="http://schemas.microsoft.com/office/drawing/2014/main" id="{ACE1442D-40F8-4DFE-90E8-EC873CCF6AB9}"/>
              </a:ext>
            </a:extLst>
          </p:cNvPr>
          <p:cNvSpPr txBox="1"/>
          <p:nvPr/>
        </p:nvSpPr>
        <p:spPr>
          <a:xfrm>
            <a:off x="7399612" y="6596390"/>
            <a:ext cx="174438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nl-BE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Anastasilakis</a:t>
            </a:r>
            <a:r>
              <a:rPr lang="nl-BE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nl-BE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nl-BE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38510" t="19012" r="19166" b="26647"/>
          <a:stretch/>
        </p:blipFill>
        <p:spPr>
          <a:xfrm>
            <a:off x="1054446" y="1267204"/>
            <a:ext cx="6920346" cy="4998028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1918855" y="1402012"/>
            <a:ext cx="1188027" cy="322119"/>
          </a:xfrm>
          <a:prstGeom prst="rect">
            <a:avLst/>
          </a:prstGeom>
          <a:noFill/>
          <a:ln w="57150">
            <a:solidFill>
              <a:srgbClr val="D4AC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57150">
                <a:solidFill>
                  <a:srgbClr val="FCBA64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587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Denosumab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 err="1" smtClean="0">
                <a:solidFill>
                  <a:schemeClr val="bg2"/>
                </a:solidFill>
              </a:rPr>
              <a:t>Denosumab</a:t>
            </a:r>
            <a:r>
              <a:rPr lang="nl-BE" sz="2000" dirty="0" smtClean="0">
                <a:solidFill>
                  <a:schemeClr val="bg2"/>
                </a:solidFill>
              </a:rPr>
              <a:t> 60mg / 6 </a:t>
            </a:r>
            <a:r>
              <a:rPr lang="nl-BE" sz="2000" dirty="0" err="1" smtClean="0">
                <a:solidFill>
                  <a:schemeClr val="bg2"/>
                </a:solidFill>
              </a:rPr>
              <a:t>months</a:t>
            </a:r>
            <a:r>
              <a:rPr lang="nl-BE" sz="2000" dirty="0" smtClean="0">
                <a:solidFill>
                  <a:schemeClr val="bg2"/>
                </a:solidFill>
              </a:rPr>
              <a:t> (</a:t>
            </a:r>
            <a:r>
              <a:rPr lang="nl-BE" sz="2000" dirty="0" err="1" smtClean="0">
                <a:solidFill>
                  <a:schemeClr val="bg2"/>
                </a:solidFill>
              </a:rPr>
              <a:t>Dmab</a:t>
            </a:r>
            <a:r>
              <a:rPr lang="nl-BE" sz="2000" dirty="0" smtClean="0">
                <a:solidFill>
                  <a:schemeClr val="bg2"/>
                </a:solidFill>
              </a:rPr>
              <a:t> - </a:t>
            </a:r>
            <a:r>
              <a:rPr lang="nl-BE" sz="2000" dirty="0" err="1" smtClean="0">
                <a:solidFill>
                  <a:schemeClr val="bg2"/>
                </a:solidFill>
              </a:rPr>
              <a:t>Prolia</a:t>
            </a:r>
            <a:r>
              <a:rPr lang="nl-BE" sz="2000" baseline="30000" dirty="0" smtClean="0">
                <a:solidFill>
                  <a:schemeClr val="bg2"/>
                </a:solidFill>
              </a:rPr>
              <a:t>®</a:t>
            </a:r>
            <a:r>
              <a:rPr lang="nl-BE" sz="2000" dirty="0" smtClean="0">
                <a:solidFill>
                  <a:schemeClr val="bg2"/>
                </a:solidFill>
              </a:rPr>
              <a:t>)</a:t>
            </a:r>
          </a:p>
          <a:p>
            <a:endParaRPr lang="nl-BE" sz="2000" dirty="0"/>
          </a:p>
          <a:p>
            <a:r>
              <a:rPr lang="nl-BE" sz="2000" dirty="0"/>
              <a:t>Rapid </a:t>
            </a:r>
            <a:r>
              <a:rPr lang="nl-BE" sz="2000" dirty="0" err="1"/>
              <a:t>decline</a:t>
            </a:r>
            <a:r>
              <a:rPr lang="nl-BE" sz="2000" dirty="0"/>
              <a:t> in </a:t>
            </a:r>
            <a:r>
              <a:rPr lang="nl-BE" sz="2000" dirty="0" err="1"/>
              <a:t>bone</a:t>
            </a:r>
            <a:r>
              <a:rPr lang="nl-BE" sz="2000" dirty="0"/>
              <a:t> </a:t>
            </a:r>
            <a:r>
              <a:rPr lang="nl-BE" sz="2000" dirty="0" err="1"/>
              <a:t>resorption</a:t>
            </a:r>
            <a:r>
              <a:rPr lang="nl-BE" sz="2000" dirty="0"/>
              <a:t> (nadir </a:t>
            </a:r>
            <a:r>
              <a:rPr lang="nl-BE" sz="2000" dirty="0" err="1" smtClean="0"/>
              <a:t>after</a:t>
            </a:r>
            <a:r>
              <a:rPr lang="nl-BE" sz="2000" dirty="0" smtClean="0"/>
              <a:t> 1 </a:t>
            </a:r>
            <a:r>
              <a:rPr lang="nl-BE" sz="2000" dirty="0" err="1"/>
              <a:t>month</a:t>
            </a:r>
            <a:r>
              <a:rPr lang="nl-BE" sz="2000" dirty="0" smtClean="0"/>
              <a:t>)</a:t>
            </a:r>
          </a:p>
          <a:p>
            <a:endParaRPr lang="nl-BE" sz="2000" dirty="0"/>
          </a:p>
          <a:p>
            <a:r>
              <a:rPr lang="nl-BE" sz="2000" dirty="0" err="1" smtClean="0"/>
              <a:t>Relative</a:t>
            </a:r>
            <a:r>
              <a:rPr lang="nl-BE" sz="2000" dirty="0" smtClean="0"/>
              <a:t> </a:t>
            </a:r>
            <a:r>
              <a:rPr lang="nl-BE" sz="2000" dirty="0" err="1" smtClean="0"/>
              <a:t>fracture</a:t>
            </a:r>
            <a:r>
              <a:rPr lang="nl-BE" sz="2000" dirty="0" smtClean="0"/>
              <a:t> risk </a:t>
            </a:r>
            <a:r>
              <a:rPr lang="nl-BE" sz="2000" dirty="0" err="1" smtClean="0"/>
              <a:t>reduction</a:t>
            </a:r>
            <a:endParaRPr lang="nl-BE" sz="2000" dirty="0" smtClean="0"/>
          </a:p>
          <a:p>
            <a:pPr lvl="1"/>
            <a:r>
              <a:rPr lang="nl-BE" sz="1700" dirty="0" err="1" smtClean="0"/>
              <a:t>Vertebral</a:t>
            </a:r>
            <a:r>
              <a:rPr lang="nl-BE" sz="1700" dirty="0" smtClean="0"/>
              <a:t> </a:t>
            </a:r>
            <a:r>
              <a:rPr lang="nl-BE" sz="1700" dirty="0" err="1" smtClean="0"/>
              <a:t>fracture</a:t>
            </a:r>
            <a:r>
              <a:rPr lang="nl-BE" sz="1700" dirty="0" smtClean="0"/>
              <a:t>: - 68%</a:t>
            </a:r>
          </a:p>
          <a:p>
            <a:pPr lvl="1"/>
            <a:r>
              <a:rPr lang="nl-BE" sz="1700" dirty="0" smtClean="0"/>
              <a:t>Non-</a:t>
            </a:r>
            <a:r>
              <a:rPr lang="nl-BE" sz="1700" dirty="0" err="1" smtClean="0"/>
              <a:t>vertebral</a:t>
            </a:r>
            <a:r>
              <a:rPr lang="nl-BE" sz="1700" dirty="0" smtClean="0"/>
              <a:t> </a:t>
            </a:r>
            <a:r>
              <a:rPr lang="nl-BE" sz="1700" dirty="0" err="1" smtClean="0"/>
              <a:t>fracture</a:t>
            </a:r>
            <a:r>
              <a:rPr lang="nl-BE" sz="1700" dirty="0" smtClean="0"/>
              <a:t>: - 20%</a:t>
            </a:r>
          </a:p>
          <a:p>
            <a:pPr lvl="1"/>
            <a:r>
              <a:rPr lang="nl-BE" sz="1700" dirty="0" smtClean="0"/>
              <a:t>Hip </a:t>
            </a:r>
            <a:r>
              <a:rPr lang="nl-BE" sz="1700" dirty="0" err="1" smtClean="0"/>
              <a:t>fracture</a:t>
            </a:r>
            <a:r>
              <a:rPr lang="nl-BE" sz="1700" dirty="0" smtClean="0"/>
              <a:t>: - 40%</a:t>
            </a:r>
          </a:p>
          <a:p>
            <a:endParaRPr lang="nl-BE" sz="2000" dirty="0"/>
          </a:p>
          <a:p>
            <a:r>
              <a:rPr lang="nl-BE" sz="2000" dirty="0" smtClean="0"/>
              <a:t>BMD </a:t>
            </a:r>
            <a:r>
              <a:rPr lang="nl-BE" sz="2000" dirty="0" err="1" smtClean="0"/>
              <a:t>increase</a:t>
            </a:r>
            <a:endParaRPr lang="nl-BE" sz="2000" dirty="0" smtClean="0"/>
          </a:p>
          <a:p>
            <a:pPr lvl="1"/>
            <a:r>
              <a:rPr lang="nl-BE" sz="1700" dirty="0" smtClean="0"/>
              <a:t>No plateau</a:t>
            </a:r>
          </a:p>
          <a:p>
            <a:pPr lvl="1"/>
            <a:r>
              <a:rPr lang="nl-BE" sz="1700" dirty="0" err="1" smtClean="0"/>
              <a:t>Greater</a:t>
            </a:r>
            <a:r>
              <a:rPr lang="nl-BE" sz="1700" dirty="0" smtClean="0"/>
              <a:t> </a:t>
            </a:r>
            <a:r>
              <a:rPr lang="nl-BE" sz="1700" dirty="0" err="1" smtClean="0"/>
              <a:t>than</a:t>
            </a:r>
            <a:r>
              <a:rPr lang="nl-BE" sz="1700" dirty="0" smtClean="0"/>
              <a:t> </a:t>
            </a:r>
            <a:r>
              <a:rPr lang="nl-BE" sz="1700" dirty="0" err="1" smtClean="0"/>
              <a:t>with</a:t>
            </a:r>
            <a:r>
              <a:rPr lang="nl-BE" sz="1700" dirty="0" smtClean="0"/>
              <a:t> </a:t>
            </a:r>
            <a:r>
              <a:rPr lang="nl-BE" sz="1700" dirty="0" err="1" smtClean="0"/>
              <a:t>bisphosphonates</a:t>
            </a:r>
            <a:endParaRPr lang="nl-BE" sz="2000" dirty="0"/>
          </a:p>
        </p:txBody>
      </p:sp>
      <p:sp>
        <p:nvSpPr>
          <p:cNvPr id="4" name="Rechthoek 3"/>
          <p:cNvSpPr/>
          <p:nvPr/>
        </p:nvSpPr>
        <p:spPr>
          <a:xfrm>
            <a:off x="7305963" y="5347854"/>
            <a:ext cx="1847273" cy="151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524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7305963" y="5347854"/>
            <a:ext cx="1847273" cy="151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Dmab</a:t>
            </a:r>
            <a:r>
              <a:rPr lang="nl-BE" dirty="0" smtClean="0"/>
              <a:t> vs. BP: </a:t>
            </a:r>
            <a:r>
              <a:rPr lang="nl-BE" dirty="0" err="1" smtClean="0"/>
              <a:t>fracture</a:t>
            </a:r>
            <a:r>
              <a:rPr lang="nl-BE" dirty="0" smtClean="0"/>
              <a:t> risk </a:t>
            </a:r>
            <a:r>
              <a:rPr lang="nl-BE" dirty="0" err="1" smtClean="0"/>
              <a:t>reduction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44025" t="15380" r="23536" b="47071"/>
          <a:stretch/>
        </p:blipFill>
        <p:spPr>
          <a:xfrm>
            <a:off x="0" y="2096429"/>
            <a:ext cx="4605930" cy="299901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44025" t="52669" r="25192" b="16938"/>
          <a:stretch/>
        </p:blipFill>
        <p:spPr>
          <a:xfrm>
            <a:off x="4596694" y="2317481"/>
            <a:ext cx="4547306" cy="2525552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170878" y="2228272"/>
            <a:ext cx="501804" cy="2525552"/>
          </a:xfrm>
          <a:prstGeom prst="rect">
            <a:avLst/>
          </a:prstGeom>
          <a:noFill/>
          <a:ln w="57150">
            <a:solidFill>
              <a:srgbClr val="D4AC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57150">
                <a:solidFill>
                  <a:srgbClr val="FCBA64"/>
                </a:solidFill>
              </a:ln>
              <a:noFill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789155" y="2542997"/>
            <a:ext cx="557561" cy="2051305"/>
          </a:xfrm>
          <a:prstGeom prst="rect">
            <a:avLst/>
          </a:prstGeom>
          <a:noFill/>
          <a:ln w="57150">
            <a:solidFill>
              <a:srgbClr val="D4AC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57150">
                <a:solidFill>
                  <a:srgbClr val="FCBA64"/>
                </a:solidFill>
              </a:ln>
              <a:noFill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799410" y="2228272"/>
            <a:ext cx="453136" cy="2525552"/>
          </a:xfrm>
          <a:prstGeom prst="rect">
            <a:avLst/>
          </a:prstGeom>
          <a:noFill/>
          <a:ln w="57150">
            <a:solidFill>
              <a:srgbClr val="FD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57150">
                <a:solidFill>
                  <a:srgbClr val="FCBA64"/>
                </a:solidFill>
              </a:ln>
              <a:noFill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6421829" y="2542997"/>
            <a:ext cx="453136" cy="2051305"/>
          </a:xfrm>
          <a:prstGeom prst="rect">
            <a:avLst/>
          </a:prstGeom>
          <a:noFill/>
          <a:ln w="57150">
            <a:solidFill>
              <a:srgbClr val="FD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57150">
                <a:solidFill>
                  <a:srgbClr val="FCBA64"/>
                </a:solidFill>
              </a:ln>
              <a:noFill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="" xmlns:a16="http://schemas.microsoft.com/office/drawing/2014/main" id="{ACE1442D-40F8-4DFE-90E8-EC873CCF6AB9}"/>
              </a:ext>
            </a:extLst>
          </p:cNvPr>
          <p:cNvSpPr txBox="1"/>
          <p:nvPr/>
        </p:nvSpPr>
        <p:spPr>
          <a:xfrm>
            <a:off x="7997531" y="6596390"/>
            <a:ext cx="1146469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nl-BE" sz="11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Lyu</a:t>
            </a:r>
            <a:r>
              <a:rPr lang="nl-BE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nl-BE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al., </a:t>
            </a:r>
            <a:r>
              <a:rPr lang="nl-BE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nl-BE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305963" y="5347854"/>
            <a:ext cx="1847273" cy="151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Bisphosphonates</a:t>
            </a:r>
            <a:r>
              <a:rPr lang="nl-BE" dirty="0" smtClean="0"/>
              <a:t>: </a:t>
            </a:r>
            <a:r>
              <a:rPr lang="nl-BE" dirty="0" err="1" smtClean="0"/>
              <a:t>residual</a:t>
            </a:r>
            <a:r>
              <a:rPr lang="nl-BE" dirty="0" smtClean="0"/>
              <a:t> effect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After</a:t>
            </a:r>
            <a:r>
              <a:rPr lang="nl-BE" dirty="0" smtClean="0"/>
              <a:t> </a:t>
            </a:r>
            <a:r>
              <a:rPr lang="nl-BE" dirty="0" err="1" smtClean="0"/>
              <a:t>initial</a:t>
            </a:r>
            <a:r>
              <a:rPr lang="nl-BE" dirty="0" smtClean="0"/>
              <a:t> binding in </a:t>
            </a:r>
            <a:r>
              <a:rPr lang="nl-BE" dirty="0" err="1" smtClean="0"/>
              <a:t>bone</a:t>
            </a:r>
            <a:r>
              <a:rPr lang="nl-BE" dirty="0" smtClean="0"/>
              <a:t> </a:t>
            </a:r>
            <a:r>
              <a:rPr lang="nl-B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nl-BE" dirty="0" err="1" smtClean="0"/>
              <a:t>inactive</a:t>
            </a:r>
            <a:r>
              <a:rPr lang="nl-BE" dirty="0" smtClean="0"/>
              <a:t> state </a:t>
            </a:r>
          </a:p>
          <a:p>
            <a:r>
              <a:rPr lang="nl-BE" dirty="0" err="1" smtClean="0"/>
              <a:t>Reactivation</a:t>
            </a:r>
            <a:r>
              <a:rPr lang="nl-BE" dirty="0" smtClean="0"/>
              <a:t> </a:t>
            </a:r>
            <a:r>
              <a:rPr lang="nl-BE" dirty="0" err="1" smtClean="0"/>
              <a:t>when</a:t>
            </a:r>
            <a:r>
              <a:rPr lang="nl-BE" dirty="0" smtClean="0"/>
              <a:t> </a:t>
            </a:r>
            <a:r>
              <a:rPr lang="nl-BE" dirty="0" err="1" smtClean="0"/>
              <a:t>burial</a:t>
            </a:r>
            <a:r>
              <a:rPr lang="nl-BE" dirty="0" smtClean="0"/>
              <a:t> site is </a:t>
            </a:r>
            <a:r>
              <a:rPr lang="nl-BE" dirty="0" err="1" smtClean="0"/>
              <a:t>subjected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remodeling</a:t>
            </a:r>
            <a:r>
              <a:rPr lang="nl-BE" dirty="0" smtClean="0"/>
              <a:t> </a:t>
            </a:r>
            <a:r>
              <a:rPr lang="nl-BE" dirty="0" err="1" smtClean="0"/>
              <a:t>again</a:t>
            </a:r>
            <a:endParaRPr lang="nl-BE" dirty="0" smtClean="0"/>
          </a:p>
          <a:p>
            <a:r>
              <a:rPr lang="nl-BE" dirty="0" err="1" smtClean="0"/>
              <a:t>Elimination</a:t>
            </a:r>
            <a:r>
              <a:rPr lang="nl-BE" dirty="0" smtClean="0"/>
              <a:t> </a:t>
            </a:r>
            <a:r>
              <a:rPr lang="nl-BE" dirty="0" err="1" smtClean="0"/>
              <a:t>half-time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skeleton</a:t>
            </a:r>
            <a:r>
              <a:rPr lang="nl-BE" dirty="0" smtClean="0"/>
              <a:t> up </a:t>
            </a:r>
            <a:r>
              <a:rPr lang="nl-BE" dirty="0" err="1" smtClean="0"/>
              <a:t>to</a:t>
            </a:r>
            <a:r>
              <a:rPr lang="nl-BE" dirty="0" smtClean="0"/>
              <a:t> 8-10 </a:t>
            </a:r>
            <a:r>
              <a:rPr lang="nl-BE" dirty="0" err="1" smtClean="0"/>
              <a:t>years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Possibility</a:t>
            </a:r>
            <a:r>
              <a:rPr lang="nl-BE" dirty="0" smtClean="0"/>
              <a:t> of </a:t>
            </a:r>
            <a:r>
              <a:rPr lang="nl-BE" dirty="0" smtClean="0">
                <a:solidFill>
                  <a:schemeClr val="bg2"/>
                </a:solidFill>
              </a:rPr>
              <a:t>drug </a:t>
            </a:r>
            <a:r>
              <a:rPr lang="nl-BE" dirty="0" err="1" smtClean="0">
                <a:solidFill>
                  <a:schemeClr val="bg2"/>
                </a:solidFill>
              </a:rPr>
              <a:t>holiday</a:t>
            </a:r>
            <a:endParaRPr lang="nl-BE" dirty="0" smtClean="0">
              <a:solidFill>
                <a:schemeClr val="bg2"/>
              </a:solidFill>
            </a:endParaRPr>
          </a:p>
          <a:p>
            <a:pPr lvl="1"/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36951" t="36588" r="19147" b="37553"/>
          <a:stretch/>
        </p:blipFill>
        <p:spPr>
          <a:xfrm>
            <a:off x="769435" y="4091134"/>
            <a:ext cx="7337502" cy="2430966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="" xmlns:a16="http://schemas.microsoft.com/office/drawing/2014/main" id="{ACE1442D-40F8-4DFE-90E8-EC873CCF6AB9}"/>
              </a:ext>
            </a:extLst>
          </p:cNvPr>
          <p:cNvSpPr txBox="1"/>
          <p:nvPr/>
        </p:nvSpPr>
        <p:spPr>
          <a:xfrm>
            <a:off x="7878910" y="6596390"/>
            <a:ext cx="1265090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nl-BE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et </a:t>
            </a:r>
            <a:r>
              <a:rPr lang="nl-BE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al., </a:t>
            </a:r>
            <a:r>
              <a:rPr lang="nl-BE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nl-BE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Z_Gent">
  <a:themeElements>
    <a:clrScheme name="UZ_Gent">
      <a:dk1>
        <a:sysClr val="windowText" lastClr="000000"/>
      </a:dk1>
      <a:lt1>
        <a:sysClr val="window" lastClr="FFFFFF"/>
      </a:lt1>
      <a:dk2>
        <a:srgbClr val="1E64C8"/>
      </a:dk2>
      <a:lt2>
        <a:srgbClr val="E7E6E6"/>
      </a:lt2>
      <a:accent1>
        <a:srgbClr val="1E64C8"/>
      </a:accent1>
      <a:accent2>
        <a:srgbClr val="E7E6E6"/>
      </a:accent2>
      <a:accent3>
        <a:srgbClr val="1E64C8"/>
      </a:accent3>
      <a:accent4>
        <a:srgbClr val="F2F2F2"/>
      </a:accent4>
      <a:accent5>
        <a:srgbClr val="1E64C8"/>
      </a:accent5>
      <a:accent6>
        <a:srgbClr val="7F7F7F"/>
      </a:accent6>
      <a:hlink>
        <a:srgbClr val="000000"/>
      </a:hlink>
      <a:folHlink>
        <a:srgbClr val="000000"/>
      </a:folHlink>
    </a:clrScheme>
    <a:fontScheme name="UZ_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z_standaard.potx" id="{87269848-2B6B-4FED-86ED-425AAA9A4EC1}" vid="{67736F45-CF55-48D5-9531-9DC59EA7DE7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ZG Document" ma:contentTypeID="0x0101005811507AE97540BE9341F835BA50A44700CFD78B7E2B8DDE44A6ED38A06DBF5AA5" ma:contentTypeVersion="29" ma:contentTypeDescription="Een nieuw document maken." ma:contentTypeScope="" ma:versionID="875dae390347d21ec759f44b7ba8c8d1">
  <xsd:schema xmlns:xsd="http://www.w3.org/2001/XMLSchema" xmlns:xs="http://www.w3.org/2001/XMLSchema" xmlns:p="http://schemas.microsoft.com/office/2006/metadata/properties" xmlns:ns2="5414dcef-00a9-4546-bb64-f540b7816a02" xmlns:ns3="05a9a014-8e83-4b81-a09e-90a8e79c7c6a" targetNamespace="http://schemas.microsoft.com/office/2006/metadata/properties" ma:root="true" ma:fieldsID="03c35221d559cf85ee892d5046053f26" ns2:_="" ns3:_="">
    <xsd:import namespace="5414dcef-00a9-4546-bb64-f540b7816a02"/>
    <xsd:import namespace="05a9a014-8e83-4b81-a09e-90a8e79c7c6a"/>
    <xsd:element name="properties">
      <xsd:complexType>
        <xsd:sequence>
          <xsd:element name="documentManagement">
            <xsd:complexType>
              <xsd:all>
                <xsd:element ref="ns2:UZGDescription" minOccurs="0"/>
                <xsd:element ref="ns3:TaxKeywordTaxHTField" minOccurs="0"/>
                <xsd:element ref="ns3:_dlc_DocId" minOccurs="0"/>
                <xsd:element ref="ns3:_dlc_DocIdUrl" minOccurs="0"/>
                <xsd:element ref="ns3:_dlc_DocIdPersistI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4dcef-00a9-4546-bb64-f540b7816a02" elementFormDefault="qualified">
    <xsd:import namespace="http://schemas.microsoft.com/office/2006/documentManagement/types"/>
    <xsd:import namespace="http://schemas.microsoft.com/office/infopath/2007/PartnerControls"/>
    <xsd:element name="UZGDescription" ma:index="8" nillable="true" ma:displayName="Beschrijving" ma:internalName="UZG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9a014-8e83-4b81-a09e-90a8e79c7c6a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Trefwoorden" ma:fieldId="{23f27201-bee3-471e-b2e7-b64fd8b7ca38}" ma:taxonomyMulti="true" ma:sspId="d827be2f-2bae-4375-8dba-54ae5ec4153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11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2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777de36d-bb78-4281-bcbb-1cc4ae77640a}" ma:internalName="TaxCatchAll" ma:showField="CatchAllData" ma:web="5414dcef-00a9-4546-bb64-f540b7816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ZGDescription xmlns="5414dcef-00a9-4546-bb64-f540b7816a02" xsi:nil="true"/>
    <TaxKeywordTaxHTField xmlns="05a9a014-8e83-4b81-a09e-90a8e79c7c6a">
      <Terms xmlns="http://schemas.microsoft.com/office/infopath/2007/PartnerControls"/>
    </TaxKeywordTaxHTField>
    <TaxCatchAll xmlns="05a9a014-8e83-4b81-a09e-90a8e79c7c6a"/>
  </documentManagement>
</p:properties>
</file>

<file path=customXml/item4.xml><?xml version="1.0" encoding="utf-8"?>
<?mso-contentType ?>
<SharedContentType xmlns="Microsoft.SharePoint.Taxonomy.ContentTypeSync" SourceId="d827be2f-2bae-4375-8dba-54ae5ec41532" ContentTypeId="0x0101005811507AE97540BE9341F835BA50A447" PreviousValue="false"/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64BC3F08-10E9-4EA3-A99C-85A30C2325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143EAF-B3E6-4891-8E9E-541CD750B5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14dcef-00a9-4546-bb64-f540b7816a02"/>
    <ds:schemaRef ds:uri="05a9a014-8e83-4b81-a09e-90a8e79c7c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9A5734-59EC-44F1-8CBC-D260D154CB6B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414dcef-00a9-4546-bb64-f540b7816a02"/>
    <ds:schemaRef ds:uri="http://schemas.microsoft.com/office/infopath/2007/PartnerControls"/>
    <ds:schemaRef ds:uri="http://purl.org/dc/terms/"/>
    <ds:schemaRef ds:uri="http://schemas.microsoft.com/office/2006/documentManagement/types"/>
    <ds:schemaRef ds:uri="05a9a014-8e83-4b81-a09e-90a8e79c7c6a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A4F8545-23ED-40FE-8226-C60689FD888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6EAD155D-0378-4C44-9AE6-FD30CC92693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uz_standaard</Template>
  <TotalTime>2023</TotalTime>
  <Words>722</Words>
  <Application>Microsoft Office PowerPoint</Application>
  <PresentationFormat>Diavoorstelling (4:3)</PresentationFormat>
  <Paragraphs>171</Paragraphs>
  <Slides>19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Webdings</vt:lpstr>
      <vt:lpstr>UZ_Gent</vt:lpstr>
      <vt:lpstr>PowerPoint-presentatie</vt:lpstr>
      <vt:lpstr>PowerPoint-presentatie</vt:lpstr>
      <vt:lpstr>PowerPoint-presentatie</vt:lpstr>
      <vt:lpstr>Bisphosphonates</vt:lpstr>
      <vt:lpstr>Bisphosphonates</vt:lpstr>
      <vt:lpstr>PowerPoint-presentatie</vt:lpstr>
      <vt:lpstr>Denosumab</vt:lpstr>
      <vt:lpstr>Dmab vs. BP: fracture risk reduction</vt:lpstr>
      <vt:lpstr>Bisphosphonates: residual effect</vt:lpstr>
      <vt:lpstr>Risks: atypical femoral fracture (AFF)</vt:lpstr>
      <vt:lpstr>Risks: osteonecrosis of the jaw (ONJ)</vt:lpstr>
      <vt:lpstr>Risks: hypocalcemia</vt:lpstr>
      <vt:lpstr>Denosumab: rebound phenomenon</vt:lpstr>
      <vt:lpstr>Denosumab: rebound phenomenon</vt:lpstr>
      <vt:lpstr>Denosumab: rebound phenomenon</vt:lpstr>
      <vt:lpstr>Denosumab: rebound phenomenon</vt:lpstr>
      <vt:lpstr>Reimbursement criteria – postmenopausal osteoporosis</vt:lpstr>
      <vt:lpstr>Summary</vt:lpstr>
      <vt:lpstr>PowerPoint-presentatie</vt:lpstr>
    </vt:vector>
  </TitlesOfParts>
  <Company>UZ Gent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Verroken Charlotte</dc:creator>
  <cp:lastModifiedBy>Verroken Charlotte</cp:lastModifiedBy>
  <cp:revision>83</cp:revision>
  <dcterms:created xsi:type="dcterms:W3CDTF">2021-11-30T10:05:40Z</dcterms:created>
  <dcterms:modified xsi:type="dcterms:W3CDTF">2022-05-02T07:56:25Z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0x0101005811507AE97540BE9341F835BA50A44700CFD78B7E2B8DDE44A6ED38A06DBF5AA5</vt:lpwstr>
  </property>
  <property fmtid="{D5CDD505-2E9C-101B-9397-08002B2CF9AE}" pid="4" name="Soort">
    <vt:lpwstr>PowerPoint</vt:lpwstr>
  </property>
</Properties>
</file>