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fr-BE" dirty="0" err="1" smtClean="0"/>
              <a:t>Array</a:t>
            </a:r>
            <a:r>
              <a:rPr lang="fr-BE" baseline="0" dirty="0" smtClean="0"/>
              <a:t> CHG</a:t>
            </a:r>
            <a:endParaRPr lang="fr-B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CHG array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2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0-41AF-BD62-21A8FF7DAC7B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0-41AF-BD62-21A8FF7DAC7B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0-41AF-BD62-21A8FF7DAC7B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20-41AF-BD62-21A8FF7DAC7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</a:p>
                  <a:p>
                    <a:r>
                      <a:rPr lang="en-US" smtClean="0"/>
                      <a:t>Positive</a:t>
                    </a:r>
                    <a:r>
                      <a:rPr lang="en-US" baseline="0" smtClean="0"/>
                      <a:t> </a:t>
                    </a:r>
                  </a:p>
                  <a:p>
                    <a:r>
                      <a:rPr lang="en-US" baseline="0" smtClean="0"/>
                      <a:t>Results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20-41AF-BD62-21A8FF7DAC7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59% Negative </a:t>
                    </a:r>
                  </a:p>
                  <a:p>
                    <a:r>
                      <a:rPr lang="en-US" baseline="0" smtClean="0"/>
                      <a:t>Results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20-41AF-BD62-21A8FF7DA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Analyse positive</c:v>
                </c:pt>
                <c:pt idx="1">
                  <c:v>Analyse négative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41.18</c:v>
                </c:pt>
                <c:pt idx="1">
                  <c:v>58.82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20-41AF-BD62-21A8FF7DAC7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6699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Panel BRIGHTcore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2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F1-44F2-93AD-42B8C9049CA3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F1-44F2-93AD-42B8C9049CA3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F1-44F2-93AD-42B8C9049CA3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F1-44F2-93AD-42B8C9049CA3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50%</a:t>
                    </a:r>
                  </a:p>
                  <a:p>
                    <a:pPr>
                      <a:defRPr/>
                    </a:pPr>
                    <a:r>
                      <a:rPr lang="en-US" baseline="0" dirty="0" smtClean="0"/>
                      <a:t>Negative</a:t>
                    </a:r>
                    <a:endParaRPr lang="en-US" baseline="0" dirty="0"/>
                  </a:p>
                  <a:p>
                    <a:pPr>
                      <a:defRPr/>
                    </a:pPr>
                    <a:r>
                      <a:rPr lang="en-US" baseline="0" dirty="0" smtClean="0"/>
                      <a:t>Results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B4F1-44F2-93AD-42B8C9049CA3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50% </a:t>
                    </a:r>
                  </a:p>
                  <a:p>
                    <a:pPr>
                      <a:defRPr/>
                    </a:pPr>
                    <a:r>
                      <a:rPr lang="en-US" baseline="0" dirty="0" smtClean="0"/>
                      <a:t>Positive</a:t>
                    </a:r>
                  </a:p>
                  <a:p>
                    <a:pPr>
                      <a:defRPr/>
                    </a:pPr>
                    <a:r>
                      <a:rPr lang="en-US" baseline="0" dirty="0" smtClean="0"/>
                      <a:t>results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B4F1-44F2-93AD-42B8C9049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Analyse positive</c:v>
                </c:pt>
                <c:pt idx="1">
                  <c:v>Analyse négative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F1-44F2-93AD-42B8C9049CA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3300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 err="1" smtClean="0"/>
              <a:t>Variants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analysis</a:t>
            </a:r>
            <a:endParaRPr lang="fr-BE" dirty="0"/>
          </a:p>
        </c:rich>
      </c:tx>
      <c:layout>
        <c:manualLayout>
          <c:xMode val="edge"/>
          <c:yMode val="edge"/>
          <c:x val="0.26638289531297793"/>
          <c:y val="2.8363039460730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7173538203557888"/>
          <c:y val="0.23740538656734297"/>
          <c:w val="0.58183526538349373"/>
          <c:h val="0.41544200128510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genes of interest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Genes unveiled by array CGH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B-4BED-BF7F-17324C8585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Unrelated genes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7C4E976-D3EB-4416-9F0B-5592F7E1C6BF}" type="VALUE">
                      <a:rPr lang="en-US" smtClean="0"/>
                      <a:pPr/>
                      <a:t>[VALEUR]</a:t>
                    </a:fld>
                    <a:endParaRPr lang="fr-B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EE-4846-A818-22EC9026E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Genes unveiled by array CGH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B-4BED-BF7F-17324C8585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Known responsible genes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Genes unveiled by array CGH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3FB-4BED-BF7F-17324C8585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54954976"/>
        <c:axId val="354955960"/>
      </c:barChart>
      <c:catAx>
        <c:axId val="35495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4955960"/>
        <c:crosses val="autoZero"/>
        <c:auto val="1"/>
        <c:lblAlgn val="ctr"/>
        <c:lblOffset val="100"/>
        <c:noMultiLvlLbl val="0"/>
      </c:catAx>
      <c:valAx>
        <c:axId val="3549559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495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703229804607759E-2"/>
          <c:y val="0.82797290380196253"/>
          <c:w val="0.80450094779819192"/>
          <c:h val="0.1167020616198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8BB32-285D-43F3-9BB5-F73B48AC65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B2EBBBE-9156-4393-8DFF-D5E8BAADD9D3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3F4D42C-8189-4B66-B01A-01F1AC3A3D8B}" type="parTrans" cxnId="{B5FADF28-3E36-41CB-9903-E567B3927CA6}">
      <dgm:prSet/>
      <dgm:spPr/>
      <dgm:t>
        <a:bodyPr/>
        <a:lstStyle/>
        <a:p>
          <a:endParaRPr lang="en-US"/>
        </a:p>
      </dgm:t>
    </dgm:pt>
    <dgm:pt modelId="{DCDDEEBB-6023-44D2-91DB-EBD77B354915}" type="sibTrans" cxnId="{B5FADF28-3E36-41CB-9903-E567B3927CA6}">
      <dgm:prSet/>
      <dgm:spPr/>
      <dgm:t>
        <a:bodyPr/>
        <a:lstStyle/>
        <a:p>
          <a:endParaRPr lang="en-US"/>
        </a:p>
      </dgm:t>
    </dgm:pt>
    <dgm:pt modelId="{E875A788-2DDD-46B4-97D1-0D36F024E6F0}">
      <dgm:prSet phldrT="[Text]"/>
      <dgm:spPr/>
      <dgm:t>
        <a:bodyPr/>
        <a:lstStyle/>
        <a:p>
          <a:r>
            <a:rPr lang="en-US" dirty="0" smtClean="0"/>
            <a:t>POI: reminder</a:t>
          </a:r>
          <a:endParaRPr lang="en-US" dirty="0"/>
        </a:p>
      </dgm:t>
    </dgm:pt>
    <dgm:pt modelId="{BDDDCF7A-CE53-4B51-A260-7FCB90CA2244}" type="parTrans" cxnId="{72D862BF-3EF7-49CF-B9E6-660EF9317072}">
      <dgm:prSet/>
      <dgm:spPr/>
      <dgm:t>
        <a:bodyPr/>
        <a:lstStyle/>
        <a:p>
          <a:endParaRPr lang="en-US"/>
        </a:p>
      </dgm:t>
    </dgm:pt>
    <dgm:pt modelId="{C714C26F-52DB-416F-B96D-64329F1254D3}" type="sibTrans" cxnId="{72D862BF-3EF7-49CF-B9E6-660EF9317072}">
      <dgm:prSet/>
      <dgm:spPr/>
      <dgm:t>
        <a:bodyPr/>
        <a:lstStyle/>
        <a:p>
          <a:endParaRPr lang="en-US"/>
        </a:p>
      </dgm:t>
    </dgm:pt>
    <dgm:pt modelId="{8A8018B1-3665-4049-941A-B2C59A3CF905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438DC442-0F95-4657-A878-88E644C3DF48}" type="parTrans" cxnId="{C71D4C25-10E0-416B-A926-2735739AFE2C}">
      <dgm:prSet/>
      <dgm:spPr/>
      <dgm:t>
        <a:bodyPr/>
        <a:lstStyle/>
        <a:p>
          <a:endParaRPr lang="en-US"/>
        </a:p>
      </dgm:t>
    </dgm:pt>
    <dgm:pt modelId="{365B029F-F2A1-401D-A7FA-C1075F91D0CB}" type="sibTrans" cxnId="{C71D4C25-10E0-416B-A926-2735739AFE2C}">
      <dgm:prSet/>
      <dgm:spPr/>
      <dgm:t>
        <a:bodyPr/>
        <a:lstStyle/>
        <a:p>
          <a:endParaRPr lang="en-US"/>
        </a:p>
      </dgm:t>
    </dgm:pt>
    <dgm:pt modelId="{5E93E83E-A22E-44DA-9952-9256332AE60C}">
      <dgm:prSet/>
      <dgm:spPr/>
      <dgm:t>
        <a:bodyPr/>
        <a:lstStyle/>
        <a:p>
          <a:r>
            <a:rPr lang="en-US" dirty="0" smtClean="0"/>
            <a:t>Method and results of research</a:t>
          </a:r>
          <a:endParaRPr lang="en-US" dirty="0"/>
        </a:p>
      </dgm:t>
    </dgm:pt>
    <dgm:pt modelId="{6E9929AB-F191-4A5E-ABC2-F54C3A7CB55F}" type="parTrans" cxnId="{E79EE4EA-7F0F-4EA0-9A8B-0B9A15F8E4C2}">
      <dgm:prSet/>
      <dgm:spPr/>
      <dgm:t>
        <a:bodyPr/>
        <a:lstStyle/>
        <a:p>
          <a:endParaRPr lang="en-US"/>
        </a:p>
      </dgm:t>
    </dgm:pt>
    <dgm:pt modelId="{AE40CEA7-A6A8-4413-8D62-654D1D2E1DB9}" type="sibTrans" cxnId="{E79EE4EA-7F0F-4EA0-9A8B-0B9A15F8E4C2}">
      <dgm:prSet/>
      <dgm:spPr/>
      <dgm:t>
        <a:bodyPr/>
        <a:lstStyle/>
        <a:p>
          <a:endParaRPr lang="en-US"/>
        </a:p>
      </dgm:t>
    </dgm:pt>
    <dgm:pt modelId="{0506329E-5910-4216-BA67-E5582D1A2DB8}" type="pres">
      <dgm:prSet presAssocID="{DF08BB32-285D-43F3-9BB5-F73B48AC6547}" presName="Name0" presStyleCnt="0">
        <dgm:presLayoutVars>
          <dgm:dir/>
          <dgm:animLvl val="lvl"/>
          <dgm:resizeHandles val="exact"/>
        </dgm:presLayoutVars>
      </dgm:prSet>
      <dgm:spPr/>
    </dgm:pt>
    <dgm:pt modelId="{0EE2450D-C18F-4115-ABF8-097A1E6D6CB3}" type="pres">
      <dgm:prSet presAssocID="{EB2EBBBE-9156-4393-8DFF-D5E8BAADD9D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AF3D-213C-414F-8E89-6006E151E50A}" type="pres">
      <dgm:prSet presAssocID="{DCDDEEBB-6023-44D2-91DB-EBD77B354915}" presName="parTxOnlySpace" presStyleCnt="0"/>
      <dgm:spPr/>
    </dgm:pt>
    <dgm:pt modelId="{5A4C052C-27EA-4590-8CAD-CE2181D95496}" type="pres">
      <dgm:prSet presAssocID="{E875A788-2DDD-46B4-97D1-0D36F024E6F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33C53-85D9-42E6-A406-DA7F11545912}" type="pres">
      <dgm:prSet presAssocID="{C714C26F-52DB-416F-B96D-64329F1254D3}" presName="parTxOnlySpace" presStyleCnt="0"/>
      <dgm:spPr/>
    </dgm:pt>
    <dgm:pt modelId="{02B18170-C59C-4EC1-AB83-5E2A92B03105}" type="pres">
      <dgm:prSet presAssocID="{5E93E83E-A22E-44DA-9952-9256332AE60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B7E9E-F7E8-42BE-BD3E-783F2C6F8934}" type="pres">
      <dgm:prSet presAssocID="{AE40CEA7-A6A8-4413-8D62-654D1D2E1DB9}" presName="parTxOnlySpace" presStyleCnt="0"/>
      <dgm:spPr/>
    </dgm:pt>
    <dgm:pt modelId="{E54DC5DD-46C7-4058-85A1-3523B89FB95A}" type="pres">
      <dgm:prSet presAssocID="{8A8018B1-3665-4049-941A-B2C59A3CF9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E0AFB-955C-40D2-8179-9682118F06AB}" type="presOf" srcId="{EB2EBBBE-9156-4393-8DFF-D5E8BAADD9D3}" destId="{0EE2450D-C18F-4115-ABF8-097A1E6D6CB3}" srcOrd="0" destOrd="0" presId="urn:microsoft.com/office/officeart/2005/8/layout/chevron1"/>
    <dgm:cxn modelId="{B5FADF28-3E36-41CB-9903-E567B3927CA6}" srcId="{DF08BB32-285D-43F3-9BB5-F73B48AC6547}" destId="{EB2EBBBE-9156-4393-8DFF-D5E8BAADD9D3}" srcOrd="0" destOrd="0" parTransId="{33F4D42C-8189-4B66-B01A-01F1AC3A3D8B}" sibTransId="{DCDDEEBB-6023-44D2-91DB-EBD77B354915}"/>
    <dgm:cxn modelId="{E79EE4EA-7F0F-4EA0-9A8B-0B9A15F8E4C2}" srcId="{DF08BB32-285D-43F3-9BB5-F73B48AC6547}" destId="{5E93E83E-A22E-44DA-9952-9256332AE60C}" srcOrd="2" destOrd="0" parTransId="{6E9929AB-F191-4A5E-ABC2-F54C3A7CB55F}" sibTransId="{AE40CEA7-A6A8-4413-8D62-654D1D2E1DB9}"/>
    <dgm:cxn modelId="{37331503-40D8-46FA-B85E-9D514500D8D0}" type="presOf" srcId="{8A8018B1-3665-4049-941A-B2C59A3CF905}" destId="{E54DC5DD-46C7-4058-85A1-3523B89FB95A}" srcOrd="0" destOrd="0" presId="urn:microsoft.com/office/officeart/2005/8/layout/chevron1"/>
    <dgm:cxn modelId="{8521254C-D937-4A12-9A9B-CEDC8768E0D5}" type="presOf" srcId="{DF08BB32-285D-43F3-9BB5-F73B48AC6547}" destId="{0506329E-5910-4216-BA67-E5582D1A2DB8}" srcOrd="0" destOrd="0" presId="urn:microsoft.com/office/officeart/2005/8/layout/chevron1"/>
    <dgm:cxn modelId="{C71D4C25-10E0-416B-A926-2735739AFE2C}" srcId="{DF08BB32-285D-43F3-9BB5-F73B48AC6547}" destId="{8A8018B1-3665-4049-941A-B2C59A3CF905}" srcOrd="3" destOrd="0" parTransId="{438DC442-0F95-4657-A878-88E644C3DF48}" sibTransId="{365B029F-F2A1-401D-A7FA-C1075F91D0CB}"/>
    <dgm:cxn modelId="{72D862BF-3EF7-49CF-B9E6-660EF9317072}" srcId="{DF08BB32-285D-43F3-9BB5-F73B48AC6547}" destId="{E875A788-2DDD-46B4-97D1-0D36F024E6F0}" srcOrd="1" destOrd="0" parTransId="{BDDDCF7A-CE53-4B51-A260-7FCB90CA2244}" sibTransId="{C714C26F-52DB-416F-B96D-64329F1254D3}"/>
    <dgm:cxn modelId="{ACBC15A1-C124-43B2-8FA5-4D242692D373}" type="presOf" srcId="{E875A788-2DDD-46B4-97D1-0D36F024E6F0}" destId="{5A4C052C-27EA-4590-8CAD-CE2181D95496}" srcOrd="0" destOrd="0" presId="urn:microsoft.com/office/officeart/2005/8/layout/chevron1"/>
    <dgm:cxn modelId="{16C06615-7E87-4325-AEF7-E0D5F8EBDFBF}" type="presOf" srcId="{5E93E83E-A22E-44DA-9952-9256332AE60C}" destId="{02B18170-C59C-4EC1-AB83-5E2A92B03105}" srcOrd="0" destOrd="0" presId="urn:microsoft.com/office/officeart/2005/8/layout/chevron1"/>
    <dgm:cxn modelId="{17009811-2998-4CD8-89DC-A9E314DE5BA9}" type="presParOf" srcId="{0506329E-5910-4216-BA67-E5582D1A2DB8}" destId="{0EE2450D-C18F-4115-ABF8-097A1E6D6CB3}" srcOrd="0" destOrd="0" presId="urn:microsoft.com/office/officeart/2005/8/layout/chevron1"/>
    <dgm:cxn modelId="{40617CC0-944E-44F1-8424-9A067F38DB0E}" type="presParOf" srcId="{0506329E-5910-4216-BA67-E5582D1A2DB8}" destId="{A3BFAF3D-213C-414F-8E89-6006E151E50A}" srcOrd="1" destOrd="0" presId="urn:microsoft.com/office/officeart/2005/8/layout/chevron1"/>
    <dgm:cxn modelId="{869AF5A3-AA5B-44B0-B6A2-367F2EDC35D6}" type="presParOf" srcId="{0506329E-5910-4216-BA67-E5582D1A2DB8}" destId="{5A4C052C-27EA-4590-8CAD-CE2181D95496}" srcOrd="2" destOrd="0" presId="urn:microsoft.com/office/officeart/2005/8/layout/chevron1"/>
    <dgm:cxn modelId="{DDE0E07A-4826-496F-8916-74F694EFA405}" type="presParOf" srcId="{0506329E-5910-4216-BA67-E5582D1A2DB8}" destId="{19D33C53-85D9-42E6-A406-DA7F11545912}" srcOrd="3" destOrd="0" presId="urn:microsoft.com/office/officeart/2005/8/layout/chevron1"/>
    <dgm:cxn modelId="{F720CBEF-9023-4ADA-817C-E40904F50352}" type="presParOf" srcId="{0506329E-5910-4216-BA67-E5582D1A2DB8}" destId="{02B18170-C59C-4EC1-AB83-5E2A92B03105}" srcOrd="4" destOrd="0" presId="urn:microsoft.com/office/officeart/2005/8/layout/chevron1"/>
    <dgm:cxn modelId="{D0B11068-1DA7-4197-9109-B90C83B41FED}" type="presParOf" srcId="{0506329E-5910-4216-BA67-E5582D1A2DB8}" destId="{366B7E9E-F7E8-42BE-BD3E-783F2C6F8934}" srcOrd="5" destOrd="0" presId="urn:microsoft.com/office/officeart/2005/8/layout/chevron1"/>
    <dgm:cxn modelId="{83B36104-C9AC-44C9-8399-4340D4E039BC}" type="presParOf" srcId="{0506329E-5910-4216-BA67-E5582D1A2DB8}" destId="{E54DC5DD-46C7-4058-85A1-3523B89FB95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6D014-BB02-4E7E-A8DD-926ED731A9B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9F5AC-A8D0-4CE8-A342-339DC8EF987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10-30</a:t>
          </a:r>
          <a:r>
            <a:rPr lang="en-US" dirty="0" smtClean="0">
              <a:solidFill>
                <a:schemeClr val="tx1"/>
              </a:solidFill>
            </a:rPr>
            <a:t>% </a:t>
          </a:r>
        </a:p>
        <a:p>
          <a:r>
            <a:rPr lang="en-US" dirty="0" smtClean="0"/>
            <a:t> 1D° family members</a:t>
          </a:r>
          <a:endParaRPr lang="en-US" dirty="0" smtClean="0"/>
        </a:p>
      </dgm:t>
    </dgm:pt>
    <dgm:pt modelId="{72B955DE-4988-4C3F-8C8C-91A210BFC004}" type="parTrans" cxnId="{C17D53F6-8457-48B1-842A-B54631A8032D}">
      <dgm:prSet/>
      <dgm:spPr/>
      <dgm:t>
        <a:bodyPr/>
        <a:lstStyle/>
        <a:p>
          <a:endParaRPr lang="en-US"/>
        </a:p>
      </dgm:t>
    </dgm:pt>
    <dgm:pt modelId="{F5F187AE-33DF-4A0C-B34C-5C785754E5EE}" type="sibTrans" cxnId="{C17D53F6-8457-48B1-842A-B54631A8032D}">
      <dgm:prSet/>
      <dgm:spPr/>
      <dgm:t>
        <a:bodyPr/>
        <a:lstStyle/>
        <a:p>
          <a:endParaRPr lang="en-US"/>
        </a:p>
      </dgm:t>
    </dgm:pt>
    <dgm:pt modelId="{0036DEC6-87DD-4E62-AF87-05C9FF2BCF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70 % </a:t>
          </a:r>
          <a:r>
            <a:rPr lang="en-US" dirty="0" smtClean="0"/>
            <a:t>idiopathic</a:t>
          </a:r>
          <a:endParaRPr lang="en-US" dirty="0"/>
        </a:p>
      </dgm:t>
    </dgm:pt>
    <dgm:pt modelId="{BAEE16BC-D3DB-4B7B-9674-63D86F96D13F}" type="parTrans" cxnId="{EDC64631-4C2D-46C9-B022-5598C58D7DAB}">
      <dgm:prSet/>
      <dgm:spPr/>
      <dgm:t>
        <a:bodyPr/>
        <a:lstStyle/>
        <a:p>
          <a:endParaRPr lang="en-US"/>
        </a:p>
      </dgm:t>
    </dgm:pt>
    <dgm:pt modelId="{9D82DF9D-322F-4F69-A9AB-572864FEAFAE}" type="sibTrans" cxnId="{EDC64631-4C2D-46C9-B022-5598C58D7DAB}">
      <dgm:prSet/>
      <dgm:spPr/>
      <dgm:t>
        <a:bodyPr/>
        <a:lstStyle/>
        <a:p>
          <a:endParaRPr lang="en-US"/>
        </a:p>
      </dgm:t>
    </dgm:pt>
    <dgm:pt modelId="{B07EFEAA-F4F5-42D1-9993-5FB5DC4CA8B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1% </a:t>
          </a:r>
        </a:p>
        <a:p>
          <a:r>
            <a:rPr lang="en-US" dirty="0" smtClean="0"/>
            <a:t>women </a:t>
          </a:r>
          <a:r>
            <a:rPr lang="en-US" dirty="0" smtClean="0"/>
            <a:t>&lt;</a:t>
          </a:r>
          <a:r>
            <a:rPr lang="en-US" dirty="0" smtClean="0"/>
            <a:t>40 </a:t>
          </a:r>
          <a:r>
            <a:rPr lang="en-US" dirty="0" err="1" smtClean="0"/>
            <a:t>yo</a:t>
          </a:r>
          <a:endParaRPr lang="en-US" dirty="0"/>
        </a:p>
      </dgm:t>
    </dgm:pt>
    <dgm:pt modelId="{B2520B46-9607-4B56-95E5-F30FD99F4B43}" type="parTrans" cxnId="{F5FEF5BE-912D-4328-B1C5-BC835FC052B8}">
      <dgm:prSet/>
      <dgm:spPr/>
      <dgm:t>
        <a:bodyPr/>
        <a:lstStyle/>
        <a:p>
          <a:endParaRPr lang="en-US"/>
        </a:p>
      </dgm:t>
    </dgm:pt>
    <dgm:pt modelId="{4EBB1305-DA2C-40B9-8227-603D5B018DAE}" type="sibTrans" cxnId="{F5FEF5BE-912D-4328-B1C5-BC835FC052B8}">
      <dgm:prSet/>
      <dgm:spPr/>
      <dgm:t>
        <a:bodyPr/>
        <a:lstStyle/>
        <a:p>
          <a:endParaRPr lang="en-US"/>
        </a:p>
      </dgm:t>
    </dgm:pt>
    <dgm:pt modelId="{6B5B3FD4-2BEA-4142-9ADE-2E038822C0E6}">
      <dgm:prSet phldrT="[Text]"/>
      <dgm:spPr/>
      <dgm:t>
        <a:bodyPr/>
        <a:lstStyle/>
        <a:p>
          <a:endParaRPr lang="en-US"/>
        </a:p>
      </dgm:t>
    </dgm:pt>
    <dgm:pt modelId="{C8685CFB-DE5B-4E01-8709-3DCF6DB475B0}" type="parTrans" cxnId="{5AAB0EA3-3AAC-48BD-952B-B4177CA3462B}">
      <dgm:prSet/>
      <dgm:spPr/>
      <dgm:t>
        <a:bodyPr/>
        <a:lstStyle/>
        <a:p>
          <a:endParaRPr lang="en-US"/>
        </a:p>
      </dgm:t>
    </dgm:pt>
    <dgm:pt modelId="{9D2C61F0-489B-4AF4-92CC-69B58C29F1EF}" type="sibTrans" cxnId="{5AAB0EA3-3AAC-48BD-952B-B4177CA3462B}">
      <dgm:prSet/>
      <dgm:spPr/>
      <dgm:t>
        <a:bodyPr/>
        <a:lstStyle/>
        <a:p>
          <a:endParaRPr lang="en-US"/>
        </a:p>
      </dgm:t>
    </dgm:pt>
    <dgm:pt modelId="{8CFCB4AD-0901-4F83-B370-28D501612C70}" type="pres">
      <dgm:prSet presAssocID="{D386D014-BB02-4E7E-A8DD-926ED731A9B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7C986-5099-40C7-B3B2-DAFE667A5C31}" type="pres">
      <dgm:prSet presAssocID="{A6B9F5AC-A8D0-4CE8-A342-339DC8EF98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C20D8-C766-4A4D-B3E1-AC235597E21D}" type="pres">
      <dgm:prSet presAssocID="{A6B9F5AC-A8D0-4CE8-A342-339DC8EF9879}" presName="gear1srcNode" presStyleLbl="node1" presStyleIdx="0" presStyleCnt="3"/>
      <dgm:spPr/>
      <dgm:t>
        <a:bodyPr/>
        <a:lstStyle/>
        <a:p>
          <a:endParaRPr lang="en-US"/>
        </a:p>
      </dgm:t>
    </dgm:pt>
    <dgm:pt modelId="{B9ACEF40-E9E9-4BF2-9E8F-343992B5A6F7}" type="pres">
      <dgm:prSet presAssocID="{A6B9F5AC-A8D0-4CE8-A342-339DC8EF9879}" presName="gear1dstNode" presStyleLbl="node1" presStyleIdx="0" presStyleCnt="3"/>
      <dgm:spPr/>
      <dgm:t>
        <a:bodyPr/>
        <a:lstStyle/>
        <a:p>
          <a:endParaRPr lang="en-US"/>
        </a:p>
      </dgm:t>
    </dgm:pt>
    <dgm:pt modelId="{2AF50EBE-6287-4344-A18D-BB265A0E931B}" type="pres">
      <dgm:prSet presAssocID="{0036DEC6-87DD-4E62-AF87-05C9FF2BCFA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3F03-AF21-4241-8C4C-32327A54BE97}" type="pres">
      <dgm:prSet presAssocID="{0036DEC6-87DD-4E62-AF87-05C9FF2BCFA4}" presName="gear2srcNode" presStyleLbl="node1" presStyleIdx="1" presStyleCnt="3"/>
      <dgm:spPr/>
      <dgm:t>
        <a:bodyPr/>
        <a:lstStyle/>
        <a:p>
          <a:endParaRPr lang="en-US"/>
        </a:p>
      </dgm:t>
    </dgm:pt>
    <dgm:pt modelId="{C7F07024-E107-4803-97F4-F37629C3FB93}" type="pres">
      <dgm:prSet presAssocID="{0036DEC6-87DD-4E62-AF87-05C9FF2BCFA4}" presName="gear2dstNode" presStyleLbl="node1" presStyleIdx="1" presStyleCnt="3"/>
      <dgm:spPr/>
      <dgm:t>
        <a:bodyPr/>
        <a:lstStyle/>
        <a:p>
          <a:endParaRPr lang="en-US"/>
        </a:p>
      </dgm:t>
    </dgm:pt>
    <dgm:pt modelId="{70FE9E04-10FE-4782-B2E7-73BD40AA4C5C}" type="pres">
      <dgm:prSet presAssocID="{B07EFEAA-F4F5-42D1-9993-5FB5DC4CA8B9}" presName="gear3" presStyleLbl="node1" presStyleIdx="2" presStyleCnt="3" custLinFactNeighborX="7369"/>
      <dgm:spPr/>
      <dgm:t>
        <a:bodyPr/>
        <a:lstStyle/>
        <a:p>
          <a:endParaRPr lang="en-US"/>
        </a:p>
      </dgm:t>
    </dgm:pt>
    <dgm:pt modelId="{A61F8E27-9452-480E-85A8-C90F38D0FDEC}" type="pres">
      <dgm:prSet presAssocID="{B07EFEAA-F4F5-42D1-9993-5FB5DC4CA8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5C8D9-5958-45CC-8933-9EC51F621A5D}" type="pres">
      <dgm:prSet presAssocID="{B07EFEAA-F4F5-42D1-9993-5FB5DC4CA8B9}" presName="gear3srcNode" presStyleLbl="node1" presStyleIdx="2" presStyleCnt="3"/>
      <dgm:spPr/>
      <dgm:t>
        <a:bodyPr/>
        <a:lstStyle/>
        <a:p>
          <a:endParaRPr lang="en-US"/>
        </a:p>
      </dgm:t>
    </dgm:pt>
    <dgm:pt modelId="{DA99CCD6-E85A-485A-9817-05C54E128DAF}" type="pres">
      <dgm:prSet presAssocID="{B07EFEAA-F4F5-42D1-9993-5FB5DC4CA8B9}" presName="gear3dstNode" presStyleLbl="node1" presStyleIdx="2" presStyleCnt="3"/>
      <dgm:spPr/>
      <dgm:t>
        <a:bodyPr/>
        <a:lstStyle/>
        <a:p>
          <a:endParaRPr lang="en-US"/>
        </a:p>
      </dgm:t>
    </dgm:pt>
    <dgm:pt modelId="{E726DC4A-C009-4979-A3EB-0F6F009DFA9A}" type="pres">
      <dgm:prSet presAssocID="{F5F187AE-33DF-4A0C-B34C-5C785754E5EE}" presName="connector1" presStyleLbl="sibTrans2D1" presStyleIdx="0" presStyleCnt="3" custLinFactNeighborX="628" custLinFactNeighborY="96"/>
      <dgm:spPr/>
      <dgm:t>
        <a:bodyPr/>
        <a:lstStyle/>
        <a:p>
          <a:endParaRPr lang="en-US"/>
        </a:p>
      </dgm:t>
    </dgm:pt>
    <dgm:pt modelId="{BB8F237B-E668-4E83-890F-B31130E72681}" type="pres">
      <dgm:prSet presAssocID="{9D82DF9D-322F-4F69-A9AB-572864FEAFAE}" presName="connector2" presStyleLbl="sibTrans2D1" presStyleIdx="1" presStyleCnt="3" custLinFactNeighborX="49560" custLinFactNeighborY="-48696"/>
      <dgm:spPr/>
      <dgm:t>
        <a:bodyPr/>
        <a:lstStyle/>
        <a:p>
          <a:endParaRPr lang="en-US"/>
        </a:p>
      </dgm:t>
    </dgm:pt>
    <dgm:pt modelId="{5660493F-CFE3-49FB-8EC1-FE5FCC798951}" type="pres">
      <dgm:prSet presAssocID="{4EBB1305-DA2C-40B9-8227-603D5B018DAE}" presName="connector3" presStyleLbl="sibTrans2D1" presStyleIdx="2" presStyleCnt="3" custLinFactY="16863" custLinFactNeighborX="-43512" custLinFactNeighborY="100000"/>
      <dgm:spPr/>
      <dgm:t>
        <a:bodyPr/>
        <a:lstStyle/>
        <a:p>
          <a:endParaRPr lang="en-US"/>
        </a:p>
      </dgm:t>
    </dgm:pt>
  </dgm:ptLst>
  <dgm:cxnLst>
    <dgm:cxn modelId="{EDC64631-4C2D-46C9-B022-5598C58D7DAB}" srcId="{D386D014-BB02-4E7E-A8DD-926ED731A9B1}" destId="{0036DEC6-87DD-4E62-AF87-05C9FF2BCFA4}" srcOrd="1" destOrd="0" parTransId="{BAEE16BC-D3DB-4B7B-9674-63D86F96D13F}" sibTransId="{9D82DF9D-322F-4F69-A9AB-572864FEAFAE}"/>
    <dgm:cxn modelId="{3FA13698-043B-4777-810F-640550330122}" type="presOf" srcId="{0036DEC6-87DD-4E62-AF87-05C9FF2BCFA4}" destId="{2AF50EBE-6287-4344-A18D-BB265A0E931B}" srcOrd="0" destOrd="0" presId="urn:microsoft.com/office/officeart/2005/8/layout/gear1"/>
    <dgm:cxn modelId="{1FC7D2F3-3F50-45DE-B259-70A946B3FC97}" type="presOf" srcId="{4EBB1305-DA2C-40B9-8227-603D5B018DAE}" destId="{5660493F-CFE3-49FB-8EC1-FE5FCC798951}" srcOrd="0" destOrd="0" presId="urn:microsoft.com/office/officeart/2005/8/layout/gear1"/>
    <dgm:cxn modelId="{E39D7183-3172-4279-8512-8ACE356A5E3C}" type="presOf" srcId="{A6B9F5AC-A8D0-4CE8-A342-339DC8EF9879}" destId="{C587C986-5099-40C7-B3B2-DAFE667A5C31}" srcOrd="0" destOrd="0" presId="urn:microsoft.com/office/officeart/2005/8/layout/gear1"/>
    <dgm:cxn modelId="{26B43A79-B19D-4ADE-ABB9-3E82E1B2252B}" type="presOf" srcId="{A6B9F5AC-A8D0-4CE8-A342-339DC8EF9879}" destId="{589C20D8-C766-4A4D-B3E1-AC235597E21D}" srcOrd="1" destOrd="0" presId="urn:microsoft.com/office/officeart/2005/8/layout/gear1"/>
    <dgm:cxn modelId="{46748E1D-D18C-47A6-95E7-8E889F43F2E9}" type="presOf" srcId="{B07EFEAA-F4F5-42D1-9993-5FB5DC4CA8B9}" destId="{70FE9E04-10FE-4782-B2E7-73BD40AA4C5C}" srcOrd="0" destOrd="0" presId="urn:microsoft.com/office/officeart/2005/8/layout/gear1"/>
    <dgm:cxn modelId="{5AAB0EA3-3AAC-48BD-952B-B4177CA3462B}" srcId="{D386D014-BB02-4E7E-A8DD-926ED731A9B1}" destId="{6B5B3FD4-2BEA-4142-9ADE-2E038822C0E6}" srcOrd="3" destOrd="0" parTransId="{C8685CFB-DE5B-4E01-8709-3DCF6DB475B0}" sibTransId="{9D2C61F0-489B-4AF4-92CC-69B58C29F1EF}"/>
    <dgm:cxn modelId="{A1C392F1-BD60-443C-A7C3-11137D7D0D16}" type="presOf" srcId="{B07EFEAA-F4F5-42D1-9993-5FB5DC4CA8B9}" destId="{A61F8E27-9452-480E-85A8-C90F38D0FDEC}" srcOrd="1" destOrd="0" presId="urn:microsoft.com/office/officeart/2005/8/layout/gear1"/>
    <dgm:cxn modelId="{BB224F29-3EA4-444B-8FD7-9F64676CAD26}" type="presOf" srcId="{A6B9F5AC-A8D0-4CE8-A342-339DC8EF9879}" destId="{B9ACEF40-E9E9-4BF2-9E8F-343992B5A6F7}" srcOrd="2" destOrd="0" presId="urn:microsoft.com/office/officeart/2005/8/layout/gear1"/>
    <dgm:cxn modelId="{AB6D19E4-2AA5-4867-8986-90DFD81B3252}" type="presOf" srcId="{F5F187AE-33DF-4A0C-B34C-5C785754E5EE}" destId="{E726DC4A-C009-4979-A3EB-0F6F009DFA9A}" srcOrd="0" destOrd="0" presId="urn:microsoft.com/office/officeart/2005/8/layout/gear1"/>
    <dgm:cxn modelId="{C17D53F6-8457-48B1-842A-B54631A8032D}" srcId="{D386D014-BB02-4E7E-A8DD-926ED731A9B1}" destId="{A6B9F5AC-A8D0-4CE8-A342-339DC8EF9879}" srcOrd="0" destOrd="0" parTransId="{72B955DE-4988-4C3F-8C8C-91A210BFC004}" sibTransId="{F5F187AE-33DF-4A0C-B34C-5C785754E5EE}"/>
    <dgm:cxn modelId="{4E73A81A-253F-4E5B-B09C-3BFE0247EEB2}" type="presOf" srcId="{D386D014-BB02-4E7E-A8DD-926ED731A9B1}" destId="{8CFCB4AD-0901-4F83-B370-28D501612C70}" srcOrd="0" destOrd="0" presId="urn:microsoft.com/office/officeart/2005/8/layout/gear1"/>
    <dgm:cxn modelId="{C172AC4E-BEEC-4FA4-9A3C-24BA15621E66}" type="presOf" srcId="{B07EFEAA-F4F5-42D1-9993-5FB5DC4CA8B9}" destId="{7275C8D9-5958-45CC-8933-9EC51F621A5D}" srcOrd="2" destOrd="0" presId="urn:microsoft.com/office/officeart/2005/8/layout/gear1"/>
    <dgm:cxn modelId="{C5BE2D27-3C13-4ECB-B885-0F0DC8E49727}" type="presOf" srcId="{0036DEC6-87DD-4E62-AF87-05C9FF2BCFA4}" destId="{C7F07024-E107-4803-97F4-F37629C3FB93}" srcOrd="2" destOrd="0" presId="urn:microsoft.com/office/officeart/2005/8/layout/gear1"/>
    <dgm:cxn modelId="{7D4AE22F-6EAD-4E4B-B734-A3B3806E0566}" type="presOf" srcId="{B07EFEAA-F4F5-42D1-9993-5FB5DC4CA8B9}" destId="{DA99CCD6-E85A-485A-9817-05C54E128DAF}" srcOrd="3" destOrd="0" presId="urn:microsoft.com/office/officeart/2005/8/layout/gear1"/>
    <dgm:cxn modelId="{35B2DE25-4028-48B0-89F6-A23C12710086}" type="presOf" srcId="{9D82DF9D-322F-4F69-A9AB-572864FEAFAE}" destId="{BB8F237B-E668-4E83-890F-B31130E72681}" srcOrd="0" destOrd="0" presId="urn:microsoft.com/office/officeart/2005/8/layout/gear1"/>
    <dgm:cxn modelId="{97DC470C-F43B-423F-BFC0-F0484BF1D4BF}" type="presOf" srcId="{0036DEC6-87DD-4E62-AF87-05C9FF2BCFA4}" destId="{4FC23F03-AF21-4241-8C4C-32327A54BE97}" srcOrd="1" destOrd="0" presId="urn:microsoft.com/office/officeart/2005/8/layout/gear1"/>
    <dgm:cxn modelId="{F5FEF5BE-912D-4328-B1C5-BC835FC052B8}" srcId="{D386D014-BB02-4E7E-A8DD-926ED731A9B1}" destId="{B07EFEAA-F4F5-42D1-9993-5FB5DC4CA8B9}" srcOrd="2" destOrd="0" parTransId="{B2520B46-9607-4B56-95E5-F30FD99F4B43}" sibTransId="{4EBB1305-DA2C-40B9-8227-603D5B018DAE}"/>
    <dgm:cxn modelId="{CC523A13-DB71-4059-8A7A-A355FD3A2952}" type="presParOf" srcId="{8CFCB4AD-0901-4F83-B370-28D501612C70}" destId="{C587C986-5099-40C7-B3B2-DAFE667A5C31}" srcOrd="0" destOrd="0" presId="urn:microsoft.com/office/officeart/2005/8/layout/gear1"/>
    <dgm:cxn modelId="{53B828F2-6423-4F43-9F07-FB3E46C0EAC9}" type="presParOf" srcId="{8CFCB4AD-0901-4F83-B370-28D501612C70}" destId="{589C20D8-C766-4A4D-B3E1-AC235597E21D}" srcOrd="1" destOrd="0" presId="urn:microsoft.com/office/officeart/2005/8/layout/gear1"/>
    <dgm:cxn modelId="{86E16F56-4BFD-4618-962F-259F7858B454}" type="presParOf" srcId="{8CFCB4AD-0901-4F83-B370-28D501612C70}" destId="{B9ACEF40-E9E9-4BF2-9E8F-343992B5A6F7}" srcOrd="2" destOrd="0" presId="urn:microsoft.com/office/officeart/2005/8/layout/gear1"/>
    <dgm:cxn modelId="{37DCD67C-465A-4FBF-84C0-7FEFF042B3B0}" type="presParOf" srcId="{8CFCB4AD-0901-4F83-B370-28D501612C70}" destId="{2AF50EBE-6287-4344-A18D-BB265A0E931B}" srcOrd="3" destOrd="0" presId="urn:microsoft.com/office/officeart/2005/8/layout/gear1"/>
    <dgm:cxn modelId="{AB0E9042-CAE6-48EE-9469-D15E6CE6B02A}" type="presParOf" srcId="{8CFCB4AD-0901-4F83-B370-28D501612C70}" destId="{4FC23F03-AF21-4241-8C4C-32327A54BE97}" srcOrd="4" destOrd="0" presId="urn:microsoft.com/office/officeart/2005/8/layout/gear1"/>
    <dgm:cxn modelId="{702CF8E9-CE92-4C7B-ADA5-6470369115AA}" type="presParOf" srcId="{8CFCB4AD-0901-4F83-B370-28D501612C70}" destId="{C7F07024-E107-4803-97F4-F37629C3FB93}" srcOrd="5" destOrd="0" presId="urn:microsoft.com/office/officeart/2005/8/layout/gear1"/>
    <dgm:cxn modelId="{96E68D6C-FA07-446B-B273-414416D80EC3}" type="presParOf" srcId="{8CFCB4AD-0901-4F83-B370-28D501612C70}" destId="{70FE9E04-10FE-4782-B2E7-73BD40AA4C5C}" srcOrd="6" destOrd="0" presId="urn:microsoft.com/office/officeart/2005/8/layout/gear1"/>
    <dgm:cxn modelId="{3BC1C4E0-2DED-4CD3-8036-0E03EF6468EF}" type="presParOf" srcId="{8CFCB4AD-0901-4F83-B370-28D501612C70}" destId="{A61F8E27-9452-480E-85A8-C90F38D0FDEC}" srcOrd="7" destOrd="0" presId="urn:microsoft.com/office/officeart/2005/8/layout/gear1"/>
    <dgm:cxn modelId="{315A4784-FD3F-48DE-9FD6-89944B372DF0}" type="presParOf" srcId="{8CFCB4AD-0901-4F83-B370-28D501612C70}" destId="{7275C8D9-5958-45CC-8933-9EC51F621A5D}" srcOrd="8" destOrd="0" presId="urn:microsoft.com/office/officeart/2005/8/layout/gear1"/>
    <dgm:cxn modelId="{E6F5391D-7F1D-4BA5-A5FC-771754DA04E0}" type="presParOf" srcId="{8CFCB4AD-0901-4F83-B370-28D501612C70}" destId="{DA99CCD6-E85A-485A-9817-05C54E128DAF}" srcOrd="9" destOrd="0" presId="urn:microsoft.com/office/officeart/2005/8/layout/gear1"/>
    <dgm:cxn modelId="{A4A52BC7-D4E1-485D-A937-CA9D7EC77FC8}" type="presParOf" srcId="{8CFCB4AD-0901-4F83-B370-28D501612C70}" destId="{E726DC4A-C009-4979-A3EB-0F6F009DFA9A}" srcOrd="10" destOrd="0" presId="urn:microsoft.com/office/officeart/2005/8/layout/gear1"/>
    <dgm:cxn modelId="{6040BB4A-6DA3-47B4-A93C-EECA41CE46B9}" type="presParOf" srcId="{8CFCB4AD-0901-4F83-B370-28D501612C70}" destId="{BB8F237B-E668-4E83-890F-B31130E72681}" srcOrd="11" destOrd="0" presId="urn:microsoft.com/office/officeart/2005/8/layout/gear1"/>
    <dgm:cxn modelId="{CD2ED19A-39BD-4EDF-8E20-1EF37FB414D7}" type="presParOf" srcId="{8CFCB4AD-0901-4F83-B370-28D501612C70}" destId="{5660493F-CFE3-49FB-8EC1-FE5FCC79895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7373E-BD40-453C-A3CC-A850F92D1B6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BCE25-E394-4489-88AF-AF3D1914859A}">
      <dgm:prSet phldrT="[Text]" custT="1"/>
      <dgm:spPr>
        <a:solidFill>
          <a:srgbClr val="FF6699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Research goal:</a:t>
          </a:r>
          <a:endParaRPr lang="en-US" sz="28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Understanding the genetics of POI</a:t>
          </a:r>
          <a:endParaRPr lang="en-US" sz="2800" dirty="0">
            <a:solidFill>
              <a:schemeClr val="tx1"/>
            </a:solidFill>
          </a:endParaRPr>
        </a:p>
      </dgm:t>
    </dgm:pt>
    <dgm:pt modelId="{7ED7C407-A884-4207-916B-74E89830AF5E}" type="parTrans" cxnId="{4B83DB7B-5E78-4829-826B-4B388448595A}">
      <dgm:prSet/>
      <dgm:spPr/>
      <dgm:t>
        <a:bodyPr/>
        <a:lstStyle/>
        <a:p>
          <a:endParaRPr lang="en-US"/>
        </a:p>
      </dgm:t>
    </dgm:pt>
    <dgm:pt modelId="{186A4248-A323-4169-B564-B9F3D271C791}" type="sibTrans" cxnId="{4B83DB7B-5E78-4829-826B-4B388448595A}">
      <dgm:prSet/>
      <dgm:spPr>
        <a:solidFill>
          <a:srgbClr val="FF3300">
            <a:alpha val="90000"/>
          </a:srgbClr>
        </a:solidFill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</a:rPr>
            <a:t>Why </a:t>
          </a:r>
          <a:r>
            <a:rPr lang="en-US" dirty="0" smtClean="0">
              <a:solidFill>
                <a:schemeClr val="bg1"/>
              </a:solidFill>
            </a:rPr>
            <a:t>?</a:t>
          </a:r>
          <a:endParaRPr lang="en-US" dirty="0">
            <a:solidFill>
              <a:schemeClr val="bg1"/>
            </a:solidFill>
          </a:endParaRPr>
        </a:p>
      </dgm:t>
    </dgm:pt>
    <dgm:pt modelId="{B718B14F-F18E-4D7B-9DE0-776E8DB46A1C}">
      <dgm:prSet phldrT="[Text]" custT="1"/>
      <dgm:spPr>
        <a:solidFill>
          <a:srgbClr val="FF6699"/>
        </a:solidFill>
      </dgm:spPr>
      <dgm:t>
        <a:bodyPr/>
        <a:lstStyle/>
        <a:p>
          <a:pPr algn="ctr"/>
          <a:r>
            <a:rPr lang="en-US" sz="1600" dirty="0" err="1" smtClean="0">
              <a:solidFill>
                <a:schemeClr val="tx1"/>
              </a:solidFill>
            </a:rPr>
            <a:t>Pronostic</a:t>
          </a:r>
          <a:r>
            <a:rPr lang="en-US" sz="1600" dirty="0" smtClean="0">
              <a:solidFill>
                <a:schemeClr val="tx1"/>
              </a:solidFill>
            </a:rPr>
            <a:t> et </a:t>
          </a:r>
          <a:r>
            <a:rPr lang="en-US" sz="1600" dirty="0" smtClean="0">
              <a:solidFill>
                <a:schemeClr val="tx1"/>
              </a:solidFill>
            </a:rPr>
            <a:t>fertility potential</a:t>
          </a:r>
          <a:endParaRPr lang="en-US" sz="1600" dirty="0">
            <a:solidFill>
              <a:schemeClr val="tx1"/>
            </a:solidFill>
          </a:endParaRPr>
        </a:p>
      </dgm:t>
    </dgm:pt>
    <dgm:pt modelId="{4082FE5C-AEF7-4C34-AAC4-215FD0882176}" type="parTrans" cxnId="{FC0D0BB7-272F-4486-9392-D94902EF42FC}">
      <dgm:prSet/>
      <dgm:spPr/>
      <dgm:t>
        <a:bodyPr/>
        <a:lstStyle/>
        <a:p>
          <a:endParaRPr lang="en-US"/>
        </a:p>
      </dgm:t>
    </dgm:pt>
    <dgm:pt modelId="{47B22A7E-2D6D-4F28-8D1E-9E129C41BAB7}" type="sibTrans" cxnId="{FC0D0BB7-272F-4486-9392-D94902EF42FC}">
      <dgm:prSet custT="1"/>
      <dgm:spPr>
        <a:solidFill>
          <a:srgbClr val="FF3300">
            <a:alpha val="90000"/>
          </a:srgbClr>
        </a:solidFill>
      </dgm:spPr>
      <dgm:t>
        <a:bodyPr/>
        <a:lstStyle/>
        <a:p>
          <a:pPr algn="ctr"/>
          <a:r>
            <a:rPr lang="en-US" sz="1400" dirty="0" smtClean="0">
              <a:solidFill>
                <a:schemeClr val="bg1"/>
              </a:solidFill>
            </a:rPr>
            <a:t>Better genetic </a:t>
          </a:r>
          <a:r>
            <a:rPr lang="en-US" sz="1400" dirty="0" err="1" smtClean="0">
              <a:solidFill>
                <a:schemeClr val="bg1"/>
              </a:solidFill>
            </a:rPr>
            <a:t>counceling</a:t>
          </a:r>
          <a:r>
            <a:rPr lang="en-US" sz="1400" dirty="0" smtClean="0">
              <a:solidFill>
                <a:schemeClr val="bg1"/>
              </a:solidFill>
            </a:rPr>
            <a:t> + fertility treatment</a:t>
          </a:r>
          <a:endParaRPr lang="en-US" sz="1400" dirty="0">
            <a:solidFill>
              <a:schemeClr val="bg1"/>
            </a:solidFill>
          </a:endParaRPr>
        </a:p>
      </dgm:t>
    </dgm:pt>
    <dgm:pt modelId="{3F8F63F6-688A-4C0D-9E09-1D10CB76437F}">
      <dgm:prSet phldrT="[Text]" custT="1"/>
      <dgm:spPr>
        <a:solidFill>
          <a:srgbClr val="FF6699"/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Key steps in the ovarian function’s </a:t>
          </a:r>
          <a:r>
            <a:rPr lang="en-US" sz="1600" dirty="0" err="1" smtClean="0">
              <a:solidFill>
                <a:schemeClr val="tx1"/>
              </a:solidFill>
            </a:rPr>
            <a:t>developement</a:t>
          </a:r>
          <a:endParaRPr lang="en-US" sz="1600" dirty="0">
            <a:solidFill>
              <a:schemeClr val="tx1"/>
            </a:solidFill>
          </a:endParaRPr>
        </a:p>
      </dgm:t>
    </dgm:pt>
    <dgm:pt modelId="{75C3740E-F8EC-4F91-B6BC-5B2C94216915}" type="parTrans" cxnId="{A7A825E6-4610-4FA7-9295-168A809D6E1F}">
      <dgm:prSet/>
      <dgm:spPr/>
      <dgm:t>
        <a:bodyPr/>
        <a:lstStyle/>
        <a:p>
          <a:endParaRPr lang="en-US"/>
        </a:p>
      </dgm:t>
    </dgm:pt>
    <dgm:pt modelId="{F1596E3B-099E-4747-8C20-E14E9D24A15B}" type="sibTrans" cxnId="{A7A825E6-4610-4FA7-9295-168A809D6E1F}">
      <dgm:prSet custT="1"/>
      <dgm:spPr>
        <a:solidFill>
          <a:srgbClr val="FF3300">
            <a:alpha val="90000"/>
          </a:srgbClr>
        </a:solidFill>
      </dgm:spPr>
      <dgm:t>
        <a:bodyPr/>
        <a:lstStyle/>
        <a:p>
          <a:pPr algn="ctr"/>
          <a:r>
            <a:rPr lang="en-US" sz="1400" dirty="0" smtClean="0">
              <a:solidFill>
                <a:schemeClr val="bg1"/>
              </a:solidFill>
            </a:rPr>
            <a:t>New targeted therapy</a:t>
          </a:r>
          <a:endParaRPr lang="en-US" sz="1400" dirty="0">
            <a:solidFill>
              <a:schemeClr val="bg1"/>
            </a:solidFill>
          </a:endParaRPr>
        </a:p>
      </dgm:t>
    </dgm:pt>
    <dgm:pt modelId="{5B58F557-4825-42CA-B434-00A756E03099}">
      <dgm:prSet phldrT="[Text]" custT="1"/>
      <dgm:spPr>
        <a:solidFill>
          <a:srgbClr val="FF6699"/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Implication of genetic variants</a:t>
          </a:r>
          <a:endParaRPr lang="en-US" sz="1600" dirty="0">
            <a:solidFill>
              <a:schemeClr val="tx1"/>
            </a:solidFill>
          </a:endParaRPr>
        </a:p>
      </dgm:t>
    </dgm:pt>
    <dgm:pt modelId="{347B633A-C7DA-4D87-A8BC-B9E98D1AC140}" type="parTrans" cxnId="{BCEDDA56-CA2C-4D32-A2F6-F889A4B7C9BA}">
      <dgm:prSet/>
      <dgm:spPr/>
      <dgm:t>
        <a:bodyPr/>
        <a:lstStyle/>
        <a:p>
          <a:endParaRPr lang="en-US"/>
        </a:p>
      </dgm:t>
    </dgm:pt>
    <dgm:pt modelId="{4BF43DD8-8910-4507-BA0E-D54DF96B9170}" type="sibTrans" cxnId="{BCEDDA56-CA2C-4D32-A2F6-F889A4B7C9BA}">
      <dgm:prSet custT="1"/>
      <dgm:spPr>
        <a:solidFill>
          <a:srgbClr val="FF3300">
            <a:alpha val="90000"/>
          </a:srgbClr>
        </a:solidFill>
      </dgm:spPr>
      <dgm:t>
        <a:bodyPr/>
        <a:lstStyle/>
        <a:p>
          <a:pPr algn="ctr"/>
          <a:r>
            <a:rPr lang="en-US" sz="1400" dirty="0" smtClean="0">
              <a:solidFill>
                <a:schemeClr val="bg1"/>
              </a:solidFill>
            </a:rPr>
            <a:t>Different treatment for different phenotypes</a:t>
          </a:r>
          <a:endParaRPr lang="en-US" sz="1400" dirty="0">
            <a:solidFill>
              <a:schemeClr val="bg1"/>
            </a:solidFill>
          </a:endParaRPr>
        </a:p>
      </dgm:t>
    </dgm:pt>
    <dgm:pt modelId="{F16F7AE5-7AEF-4877-8947-660B6F95F4D0}">
      <dgm:prSet custT="1"/>
      <dgm:spPr>
        <a:solidFill>
          <a:srgbClr val="FF6699"/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Family screening</a:t>
          </a:r>
          <a:endParaRPr lang="en-US" sz="1600" dirty="0">
            <a:solidFill>
              <a:schemeClr val="tx1"/>
            </a:solidFill>
          </a:endParaRPr>
        </a:p>
      </dgm:t>
    </dgm:pt>
    <dgm:pt modelId="{424E16AF-3CFB-46CE-905B-635EE1B7700C}" type="parTrans" cxnId="{0A59E1FD-69FE-4451-B979-D918FAA0F7A3}">
      <dgm:prSet/>
      <dgm:spPr/>
      <dgm:t>
        <a:bodyPr/>
        <a:lstStyle/>
        <a:p>
          <a:endParaRPr lang="en-US"/>
        </a:p>
      </dgm:t>
    </dgm:pt>
    <dgm:pt modelId="{F9EF3053-6E81-4B38-9516-C204223DAC9B}" type="sibTrans" cxnId="{0A59E1FD-69FE-4451-B979-D918FAA0F7A3}">
      <dgm:prSet custT="1"/>
      <dgm:spPr>
        <a:solidFill>
          <a:srgbClr val="FF3300">
            <a:alpha val="90000"/>
          </a:srgbClr>
        </a:solidFill>
      </dgm:spPr>
      <dgm:t>
        <a:bodyPr/>
        <a:lstStyle/>
        <a:p>
          <a:pPr algn="ctr"/>
          <a:r>
            <a:rPr lang="en-US" sz="1400" dirty="0" smtClean="0">
              <a:solidFill>
                <a:schemeClr val="bg1"/>
              </a:solidFill>
            </a:rPr>
            <a:t>Prevention ?</a:t>
          </a:r>
        </a:p>
        <a:p>
          <a:pPr algn="ctr"/>
          <a:r>
            <a:rPr lang="en-US" sz="1400" dirty="0" smtClean="0">
              <a:solidFill>
                <a:schemeClr val="bg1"/>
              </a:solidFill>
            </a:rPr>
            <a:t>Cryopreservation ?</a:t>
          </a:r>
          <a:endParaRPr lang="en-US" sz="1400" dirty="0">
            <a:solidFill>
              <a:schemeClr val="bg1"/>
            </a:solidFill>
          </a:endParaRPr>
        </a:p>
      </dgm:t>
    </dgm:pt>
    <dgm:pt modelId="{2232D66B-683E-4218-A949-3218D6AFC3B2}" type="pres">
      <dgm:prSet presAssocID="{9057373E-BD40-453C-A3CC-A850F92D1B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FB433A-3FCB-4207-9D3C-330DD7D2E0C1}" type="pres">
      <dgm:prSet presAssocID="{729BCE25-E394-4489-88AF-AF3D1914859A}" presName="hierRoot1" presStyleCnt="0">
        <dgm:presLayoutVars>
          <dgm:hierBranch val="init"/>
        </dgm:presLayoutVars>
      </dgm:prSet>
      <dgm:spPr/>
    </dgm:pt>
    <dgm:pt modelId="{1BC24271-053E-454D-BEF3-3564BA5AA8C0}" type="pres">
      <dgm:prSet presAssocID="{729BCE25-E394-4489-88AF-AF3D1914859A}" presName="rootComposite1" presStyleCnt="0"/>
      <dgm:spPr/>
    </dgm:pt>
    <dgm:pt modelId="{69264C91-2439-4564-969A-2C6C1DDA551C}" type="pres">
      <dgm:prSet presAssocID="{729BCE25-E394-4489-88AF-AF3D1914859A}" presName="rootText1" presStyleLbl="node0" presStyleIdx="0" presStyleCnt="1" custScaleX="253702" custScaleY="300644" custLinFactNeighborX="3026" custLinFactNeighborY="210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1506C89-7209-456F-9198-001EDC83B229}" type="pres">
      <dgm:prSet presAssocID="{729BCE25-E394-4489-88AF-AF3D1914859A}" presName="titleText1" presStyleLbl="fgAcc0" presStyleIdx="0" presStyleCnt="1" custScaleX="122709" custScaleY="170889" custLinFactY="100000" custLinFactNeighborX="-14835" custLinFactNeighborY="1909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241DD59-905F-4FC0-B705-EDA6AC366B4B}" type="pres">
      <dgm:prSet presAssocID="{729BCE25-E394-4489-88AF-AF3D1914859A}" presName="rootConnector1" presStyleLbl="node1" presStyleIdx="0" presStyleCnt="4"/>
      <dgm:spPr/>
      <dgm:t>
        <a:bodyPr/>
        <a:lstStyle/>
        <a:p>
          <a:endParaRPr lang="en-US"/>
        </a:p>
      </dgm:t>
    </dgm:pt>
    <dgm:pt modelId="{30BC4ECA-EC13-4F6A-B844-7D56CDE4791B}" type="pres">
      <dgm:prSet presAssocID="{729BCE25-E394-4489-88AF-AF3D1914859A}" presName="hierChild2" presStyleCnt="0"/>
      <dgm:spPr/>
    </dgm:pt>
    <dgm:pt modelId="{73BCA207-1B42-40FF-A700-FEFA2105A608}" type="pres">
      <dgm:prSet presAssocID="{4082FE5C-AEF7-4C34-AAC4-215FD088217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52296CA-9FE7-4945-B51F-9737D32C6C3A}" type="pres">
      <dgm:prSet presAssocID="{B718B14F-F18E-4D7B-9DE0-776E8DB46A1C}" presName="hierRoot2" presStyleCnt="0">
        <dgm:presLayoutVars>
          <dgm:hierBranch val="init"/>
        </dgm:presLayoutVars>
      </dgm:prSet>
      <dgm:spPr/>
    </dgm:pt>
    <dgm:pt modelId="{26826D3D-F7D8-437E-81AD-BFCB364CA68A}" type="pres">
      <dgm:prSet presAssocID="{B718B14F-F18E-4D7B-9DE0-776E8DB46A1C}" presName="rootComposite" presStyleCnt="0"/>
      <dgm:spPr/>
    </dgm:pt>
    <dgm:pt modelId="{F4142080-A3A9-4C27-A5A8-C9F5C7A7A4C2}" type="pres">
      <dgm:prSet presAssocID="{B718B14F-F18E-4D7B-9DE0-776E8DB46A1C}" presName="rootText" presStyleLbl="node1" presStyleIdx="0" presStyleCnt="4" custScaleX="259687" custScaleY="147792" custLinFactNeighborX="21106" custLinFactNeighborY="8153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E8B80AC-404C-46C2-ADC4-054FD4E3BCE3}" type="pres">
      <dgm:prSet presAssocID="{B718B14F-F18E-4D7B-9DE0-776E8DB46A1C}" presName="titleText2" presStyleLbl="fgAcc1" presStyleIdx="0" presStyleCnt="4" custScaleX="218336" custScaleY="308128" custLinFactX="23019" custLinFactY="167664" custLinFactNeighborX="100000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8ABE5CB-23B2-4A21-9CA2-AA815AFC51AE}" type="pres">
      <dgm:prSet presAssocID="{B718B14F-F18E-4D7B-9DE0-776E8DB46A1C}" presName="rootConnector" presStyleLbl="node2" presStyleIdx="0" presStyleCnt="0"/>
      <dgm:spPr/>
      <dgm:t>
        <a:bodyPr/>
        <a:lstStyle/>
        <a:p>
          <a:endParaRPr lang="en-US"/>
        </a:p>
      </dgm:t>
    </dgm:pt>
    <dgm:pt modelId="{3B9405BF-E836-4EA0-B648-73CC0A97A03B}" type="pres">
      <dgm:prSet presAssocID="{B718B14F-F18E-4D7B-9DE0-776E8DB46A1C}" presName="hierChild4" presStyleCnt="0"/>
      <dgm:spPr/>
    </dgm:pt>
    <dgm:pt modelId="{2DBD8397-32B3-4050-852F-5CEDEA2E5646}" type="pres">
      <dgm:prSet presAssocID="{B718B14F-F18E-4D7B-9DE0-776E8DB46A1C}" presName="hierChild5" presStyleCnt="0"/>
      <dgm:spPr/>
    </dgm:pt>
    <dgm:pt modelId="{B583E778-51C2-4917-84F3-B25D1D23F0C7}" type="pres">
      <dgm:prSet presAssocID="{75C3740E-F8EC-4F91-B6BC-5B2C9421691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F00D4DF-26B4-4242-85CB-4EF63A8D978E}" type="pres">
      <dgm:prSet presAssocID="{3F8F63F6-688A-4C0D-9E09-1D10CB76437F}" presName="hierRoot2" presStyleCnt="0">
        <dgm:presLayoutVars>
          <dgm:hierBranch val="init"/>
        </dgm:presLayoutVars>
      </dgm:prSet>
      <dgm:spPr/>
    </dgm:pt>
    <dgm:pt modelId="{55D7123C-256B-4626-A0BA-010F7C92C467}" type="pres">
      <dgm:prSet presAssocID="{3F8F63F6-688A-4C0D-9E09-1D10CB76437F}" presName="rootComposite" presStyleCnt="0"/>
      <dgm:spPr/>
    </dgm:pt>
    <dgm:pt modelId="{AB8B80E0-F934-46AC-B67F-F726EA1CAC7F}" type="pres">
      <dgm:prSet presAssocID="{3F8F63F6-688A-4C0D-9E09-1D10CB76437F}" presName="rootText" presStyleLbl="node1" presStyleIdx="1" presStyleCnt="4" custScaleX="180558" custScaleY="146047" custLinFactX="-84724" custLinFactY="-200000" custLinFactNeighborX="-100000" custLinFactNeighborY="-25337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19D0983-EDAE-43BD-B3C0-FDAEB5B1B1EB}" type="pres">
      <dgm:prSet presAssocID="{3F8F63F6-688A-4C0D-9E09-1D10CB76437F}" presName="titleText2" presStyleLbl="fgAcc1" presStyleIdx="1" presStyleCnt="4" custScaleX="191048" custScaleY="289403" custLinFactX="-100000" custLinFactY="-579987" custLinFactNeighborX="-185090" custLinFactNeighborY="-6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7107132-1FBE-40C6-9993-249BBBF0E548}" type="pres">
      <dgm:prSet presAssocID="{3F8F63F6-688A-4C0D-9E09-1D10CB76437F}" presName="rootConnector" presStyleLbl="node2" presStyleIdx="0" presStyleCnt="0"/>
      <dgm:spPr/>
      <dgm:t>
        <a:bodyPr/>
        <a:lstStyle/>
        <a:p>
          <a:endParaRPr lang="en-US"/>
        </a:p>
      </dgm:t>
    </dgm:pt>
    <dgm:pt modelId="{9BFEFDB9-0795-45B6-A8B4-D7ECFFA06A49}" type="pres">
      <dgm:prSet presAssocID="{3F8F63F6-688A-4C0D-9E09-1D10CB76437F}" presName="hierChild4" presStyleCnt="0"/>
      <dgm:spPr/>
    </dgm:pt>
    <dgm:pt modelId="{8BE3C6E1-DD51-44C5-85A1-19E7EA32C27F}" type="pres">
      <dgm:prSet presAssocID="{3F8F63F6-688A-4C0D-9E09-1D10CB76437F}" presName="hierChild5" presStyleCnt="0"/>
      <dgm:spPr/>
    </dgm:pt>
    <dgm:pt modelId="{7F7A4E47-D223-4489-ABE4-96246F3BC9CC}" type="pres">
      <dgm:prSet presAssocID="{424E16AF-3CFB-46CE-905B-635EE1B7700C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00C69CD-2CAB-4F8A-ABC3-5F2D4E2BB53C}" type="pres">
      <dgm:prSet presAssocID="{F16F7AE5-7AEF-4877-8947-660B6F95F4D0}" presName="hierRoot2" presStyleCnt="0">
        <dgm:presLayoutVars>
          <dgm:hierBranch val="init"/>
        </dgm:presLayoutVars>
      </dgm:prSet>
      <dgm:spPr/>
    </dgm:pt>
    <dgm:pt modelId="{D7369DBB-8AE9-4957-A71A-DC3B26A2FCD7}" type="pres">
      <dgm:prSet presAssocID="{F16F7AE5-7AEF-4877-8947-660B6F95F4D0}" presName="rootComposite" presStyleCnt="0"/>
      <dgm:spPr/>
    </dgm:pt>
    <dgm:pt modelId="{E325A336-6F1A-4B84-A6B4-82502C3D3554}" type="pres">
      <dgm:prSet presAssocID="{F16F7AE5-7AEF-4877-8947-660B6F95F4D0}" presName="rootText" presStyleLbl="node1" presStyleIdx="2" presStyleCnt="4" custScaleX="249185" custScaleY="146579" custLinFactX="100000" custLinFactNeighborX="111010" custLinFactNeighborY="812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6ECEFD5-23C3-43A8-921D-EE32C4659CB4}" type="pres">
      <dgm:prSet presAssocID="{F16F7AE5-7AEF-4877-8947-660B6F95F4D0}" presName="titleText2" presStyleLbl="fgAcc1" presStyleIdx="2" presStyleCnt="4" custScaleX="182109" custScaleY="352264" custLinFactX="1786" custLinFactY="176635" custLinFactNeighborX="100000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D4461E-05D6-4701-8E32-79544657BD06}" type="pres">
      <dgm:prSet presAssocID="{F16F7AE5-7AEF-4877-8947-660B6F95F4D0}" presName="rootConnector" presStyleLbl="node2" presStyleIdx="0" presStyleCnt="0"/>
      <dgm:spPr/>
      <dgm:t>
        <a:bodyPr/>
        <a:lstStyle/>
        <a:p>
          <a:endParaRPr lang="en-US"/>
        </a:p>
      </dgm:t>
    </dgm:pt>
    <dgm:pt modelId="{A46620C4-1504-488B-AC2A-A86E7D5F2CFE}" type="pres">
      <dgm:prSet presAssocID="{F16F7AE5-7AEF-4877-8947-660B6F95F4D0}" presName="hierChild4" presStyleCnt="0"/>
      <dgm:spPr/>
    </dgm:pt>
    <dgm:pt modelId="{80BF847B-2F26-409C-ABBE-9CC5F2437652}" type="pres">
      <dgm:prSet presAssocID="{F16F7AE5-7AEF-4877-8947-660B6F95F4D0}" presName="hierChild5" presStyleCnt="0"/>
      <dgm:spPr/>
    </dgm:pt>
    <dgm:pt modelId="{96AA998C-143D-4732-B382-987A876DAAC8}" type="pres">
      <dgm:prSet presAssocID="{347B633A-C7DA-4D87-A8BC-B9E98D1AC140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578F3B8-2C94-4F68-B033-29D3830D96D5}" type="pres">
      <dgm:prSet presAssocID="{5B58F557-4825-42CA-B434-00A756E03099}" presName="hierRoot2" presStyleCnt="0">
        <dgm:presLayoutVars>
          <dgm:hierBranch val="init"/>
        </dgm:presLayoutVars>
      </dgm:prSet>
      <dgm:spPr/>
    </dgm:pt>
    <dgm:pt modelId="{3894A671-4A8F-4645-B584-E40BAD5A0AAC}" type="pres">
      <dgm:prSet presAssocID="{5B58F557-4825-42CA-B434-00A756E03099}" presName="rootComposite" presStyleCnt="0"/>
      <dgm:spPr/>
    </dgm:pt>
    <dgm:pt modelId="{3730288E-CD4C-4352-B9B0-A2AA400DFF26}" type="pres">
      <dgm:prSet presAssocID="{5B58F557-4825-42CA-B434-00A756E03099}" presName="rootText" presStyleLbl="node1" presStyleIdx="3" presStyleCnt="4" custScaleX="221959" custScaleY="163616" custLinFactY="-200000" custLinFactNeighborX="-48338" custLinFactNeighborY="-24880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14262D6-950F-4D1F-874B-DABEF40DEF7D}" type="pres">
      <dgm:prSet presAssocID="{5B58F557-4825-42CA-B434-00A756E03099}" presName="titleText2" presStyleLbl="fgAcc1" presStyleIdx="3" presStyleCnt="4" custScaleX="180592" custScaleY="397327" custLinFactY="-534406" custLinFactNeighborX="12647" custLinFactNeighborY="-6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BFDAB9A-D563-4B80-A942-E478F6528EC1}" type="pres">
      <dgm:prSet presAssocID="{5B58F557-4825-42CA-B434-00A756E03099}" presName="rootConnector" presStyleLbl="node2" presStyleIdx="0" presStyleCnt="0"/>
      <dgm:spPr/>
      <dgm:t>
        <a:bodyPr/>
        <a:lstStyle/>
        <a:p>
          <a:endParaRPr lang="en-US"/>
        </a:p>
      </dgm:t>
    </dgm:pt>
    <dgm:pt modelId="{FD3CF800-14A0-4D2F-93A6-FEEC7FA6EB52}" type="pres">
      <dgm:prSet presAssocID="{5B58F557-4825-42CA-B434-00A756E03099}" presName="hierChild4" presStyleCnt="0"/>
      <dgm:spPr/>
    </dgm:pt>
    <dgm:pt modelId="{6B038F1B-C7E7-45BF-A1B0-00B4BDEA95AF}" type="pres">
      <dgm:prSet presAssocID="{5B58F557-4825-42CA-B434-00A756E03099}" presName="hierChild5" presStyleCnt="0"/>
      <dgm:spPr/>
    </dgm:pt>
    <dgm:pt modelId="{9EA2F4EA-4F52-48CF-8906-5BC16CC40C7A}" type="pres">
      <dgm:prSet presAssocID="{729BCE25-E394-4489-88AF-AF3D1914859A}" presName="hierChild3" presStyleCnt="0"/>
      <dgm:spPr/>
    </dgm:pt>
  </dgm:ptLst>
  <dgm:cxnLst>
    <dgm:cxn modelId="{0268D004-22B9-4851-973C-5D7769C3FFA7}" type="presOf" srcId="{F9EF3053-6E81-4B38-9516-C204223DAC9B}" destId="{26ECEFD5-23C3-43A8-921D-EE32C4659CB4}" srcOrd="0" destOrd="0" presId="urn:microsoft.com/office/officeart/2008/layout/NameandTitleOrganizationalChart"/>
    <dgm:cxn modelId="{89369E9C-CDCA-43DB-8254-621DAC9E0E7D}" type="presOf" srcId="{B718B14F-F18E-4D7B-9DE0-776E8DB46A1C}" destId="{78ABE5CB-23B2-4A21-9CA2-AA815AFC51AE}" srcOrd="1" destOrd="0" presId="urn:microsoft.com/office/officeart/2008/layout/NameandTitleOrganizationalChart"/>
    <dgm:cxn modelId="{A7A825E6-4610-4FA7-9295-168A809D6E1F}" srcId="{729BCE25-E394-4489-88AF-AF3D1914859A}" destId="{3F8F63F6-688A-4C0D-9E09-1D10CB76437F}" srcOrd="1" destOrd="0" parTransId="{75C3740E-F8EC-4F91-B6BC-5B2C94216915}" sibTransId="{F1596E3B-099E-4747-8C20-E14E9D24A15B}"/>
    <dgm:cxn modelId="{4B83DB7B-5E78-4829-826B-4B388448595A}" srcId="{9057373E-BD40-453C-A3CC-A850F92D1B63}" destId="{729BCE25-E394-4489-88AF-AF3D1914859A}" srcOrd="0" destOrd="0" parTransId="{7ED7C407-A884-4207-916B-74E89830AF5E}" sibTransId="{186A4248-A323-4169-B564-B9F3D271C791}"/>
    <dgm:cxn modelId="{18B50BE8-2F9B-4EB9-A449-B4A96EFED21A}" type="presOf" srcId="{B718B14F-F18E-4D7B-9DE0-776E8DB46A1C}" destId="{F4142080-A3A9-4C27-A5A8-C9F5C7A7A4C2}" srcOrd="0" destOrd="0" presId="urn:microsoft.com/office/officeart/2008/layout/NameandTitleOrganizationalChart"/>
    <dgm:cxn modelId="{4AF0AE57-287C-41EF-A559-1BB60B30A8B9}" type="presOf" srcId="{9057373E-BD40-453C-A3CC-A850F92D1B63}" destId="{2232D66B-683E-4218-A949-3218D6AFC3B2}" srcOrd="0" destOrd="0" presId="urn:microsoft.com/office/officeart/2008/layout/NameandTitleOrganizationalChart"/>
    <dgm:cxn modelId="{CC66F5CE-293E-41D3-9C6F-83BB3B7E0554}" type="presOf" srcId="{4BF43DD8-8910-4507-BA0E-D54DF96B9170}" destId="{514262D6-950F-4D1F-874B-DABEF40DEF7D}" srcOrd="0" destOrd="0" presId="urn:microsoft.com/office/officeart/2008/layout/NameandTitleOrganizationalChart"/>
    <dgm:cxn modelId="{976D2BEC-EF0D-41B3-BAB6-32C78CCA0F57}" type="presOf" srcId="{75C3740E-F8EC-4F91-B6BC-5B2C94216915}" destId="{B583E778-51C2-4917-84F3-B25D1D23F0C7}" srcOrd="0" destOrd="0" presId="urn:microsoft.com/office/officeart/2008/layout/NameandTitleOrganizationalChart"/>
    <dgm:cxn modelId="{88F7D156-ED73-4269-9A23-C6EEDF367DCD}" type="presOf" srcId="{3F8F63F6-688A-4C0D-9E09-1D10CB76437F}" destId="{87107132-1FBE-40C6-9993-249BBBF0E548}" srcOrd="1" destOrd="0" presId="urn:microsoft.com/office/officeart/2008/layout/NameandTitleOrganizationalChart"/>
    <dgm:cxn modelId="{40FC891E-6A17-4ABC-9950-63EF2B8526B1}" type="presOf" srcId="{3F8F63F6-688A-4C0D-9E09-1D10CB76437F}" destId="{AB8B80E0-F934-46AC-B67F-F726EA1CAC7F}" srcOrd="0" destOrd="0" presId="urn:microsoft.com/office/officeart/2008/layout/NameandTitleOrganizationalChart"/>
    <dgm:cxn modelId="{66C0C886-64D2-4E83-94FA-7C034FAE39C8}" type="presOf" srcId="{347B633A-C7DA-4D87-A8BC-B9E98D1AC140}" destId="{96AA998C-143D-4732-B382-987A876DAAC8}" srcOrd="0" destOrd="0" presId="urn:microsoft.com/office/officeart/2008/layout/NameandTitleOrganizationalChart"/>
    <dgm:cxn modelId="{058C0DB9-ED75-4237-BB87-5AB62AE1808F}" type="presOf" srcId="{186A4248-A323-4169-B564-B9F3D271C791}" destId="{E1506C89-7209-456F-9198-001EDC83B229}" srcOrd="0" destOrd="0" presId="urn:microsoft.com/office/officeart/2008/layout/NameandTitleOrganizationalChart"/>
    <dgm:cxn modelId="{FB854669-AA6B-4055-BBFA-9AB2E6E74F30}" type="presOf" srcId="{F16F7AE5-7AEF-4877-8947-660B6F95F4D0}" destId="{B3D4461E-05D6-4701-8E32-79544657BD06}" srcOrd="1" destOrd="0" presId="urn:microsoft.com/office/officeart/2008/layout/NameandTitleOrganizationalChart"/>
    <dgm:cxn modelId="{FC0D0BB7-272F-4486-9392-D94902EF42FC}" srcId="{729BCE25-E394-4489-88AF-AF3D1914859A}" destId="{B718B14F-F18E-4D7B-9DE0-776E8DB46A1C}" srcOrd="0" destOrd="0" parTransId="{4082FE5C-AEF7-4C34-AAC4-215FD0882176}" sibTransId="{47B22A7E-2D6D-4F28-8D1E-9E129C41BAB7}"/>
    <dgm:cxn modelId="{5B7557C1-70EC-480F-99FD-E5B2C8F97EC1}" type="presOf" srcId="{F1596E3B-099E-4747-8C20-E14E9D24A15B}" destId="{519D0983-EDAE-43BD-B3C0-FDAEB5B1B1EB}" srcOrd="0" destOrd="0" presId="urn:microsoft.com/office/officeart/2008/layout/NameandTitleOrganizationalChart"/>
    <dgm:cxn modelId="{C7D9C958-AD61-4A35-AEB6-CF2A84B294E9}" type="presOf" srcId="{424E16AF-3CFB-46CE-905B-635EE1B7700C}" destId="{7F7A4E47-D223-4489-ABE4-96246F3BC9CC}" srcOrd="0" destOrd="0" presId="urn:microsoft.com/office/officeart/2008/layout/NameandTitleOrganizationalChart"/>
    <dgm:cxn modelId="{0A59E1FD-69FE-4451-B979-D918FAA0F7A3}" srcId="{729BCE25-E394-4489-88AF-AF3D1914859A}" destId="{F16F7AE5-7AEF-4877-8947-660B6F95F4D0}" srcOrd="2" destOrd="0" parTransId="{424E16AF-3CFB-46CE-905B-635EE1B7700C}" sibTransId="{F9EF3053-6E81-4B38-9516-C204223DAC9B}"/>
    <dgm:cxn modelId="{384090E0-568C-4E96-86F0-433815F8A282}" type="presOf" srcId="{F16F7AE5-7AEF-4877-8947-660B6F95F4D0}" destId="{E325A336-6F1A-4B84-A6B4-82502C3D3554}" srcOrd="0" destOrd="0" presId="urn:microsoft.com/office/officeart/2008/layout/NameandTitleOrganizationalChart"/>
    <dgm:cxn modelId="{28B682C1-6301-410D-BDEA-07B601A9500F}" type="presOf" srcId="{729BCE25-E394-4489-88AF-AF3D1914859A}" destId="{F241DD59-905F-4FC0-B705-EDA6AC366B4B}" srcOrd="1" destOrd="0" presId="urn:microsoft.com/office/officeart/2008/layout/NameandTitleOrganizationalChart"/>
    <dgm:cxn modelId="{B20C76F4-2CD1-4232-9923-3173F2E6DB8E}" type="presOf" srcId="{5B58F557-4825-42CA-B434-00A756E03099}" destId="{3730288E-CD4C-4352-B9B0-A2AA400DFF26}" srcOrd="0" destOrd="0" presId="urn:microsoft.com/office/officeart/2008/layout/NameandTitleOrganizationalChart"/>
    <dgm:cxn modelId="{BCEDDA56-CA2C-4D32-A2F6-F889A4B7C9BA}" srcId="{729BCE25-E394-4489-88AF-AF3D1914859A}" destId="{5B58F557-4825-42CA-B434-00A756E03099}" srcOrd="3" destOrd="0" parTransId="{347B633A-C7DA-4D87-A8BC-B9E98D1AC140}" sibTransId="{4BF43DD8-8910-4507-BA0E-D54DF96B9170}"/>
    <dgm:cxn modelId="{F0E6868A-AA28-492D-8446-3A78270DEAE9}" type="presOf" srcId="{729BCE25-E394-4489-88AF-AF3D1914859A}" destId="{69264C91-2439-4564-969A-2C6C1DDA551C}" srcOrd="0" destOrd="0" presId="urn:microsoft.com/office/officeart/2008/layout/NameandTitleOrganizationalChart"/>
    <dgm:cxn modelId="{55B06C75-A7B3-4FF2-80CB-2AD7A041C9C9}" type="presOf" srcId="{4082FE5C-AEF7-4C34-AAC4-215FD0882176}" destId="{73BCA207-1B42-40FF-A700-FEFA2105A608}" srcOrd="0" destOrd="0" presId="urn:microsoft.com/office/officeart/2008/layout/NameandTitleOrganizationalChart"/>
    <dgm:cxn modelId="{18C764EF-28FA-4FD2-9DD7-E453FABFE78A}" type="presOf" srcId="{5B58F557-4825-42CA-B434-00A756E03099}" destId="{3BFDAB9A-D563-4B80-A942-E478F6528EC1}" srcOrd="1" destOrd="0" presId="urn:microsoft.com/office/officeart/2008/layout/NameandTitleOrganizationalChart"/>
    <dgm:cxn modelId="{CFD287E7-8F1B-4CFE-9240-A14FC150DFA3}" type="presOf" srcId="{47B22A7E-2D6D-4F28-8D1E-9E129C41BAB7}" destId="{6E8B80AC-404C-46C2-ADC4-054FD4E3BCE3}" srcOrd="0" destOrd="0" presId="urn:microsoft.com/office/officeart/2008/layout/NameandTitleOrganizationalChart"/>
    <dgm:cxn modelId="{3E8B5CC6-080D-4A52-A8AD-CE8FCCF1C65F}" type="presParOf" srcId="{2232D66B-683E-4218-A949-3218D6AFC3B2}" destId="{38FB433A-3FCB-4207-9D3C-330DD7D2E0C1}" srcOrd="0" destOrd="0" presId="urn:microsoft.com/office/officeart/2008/layout/NameandTitleOrganizationalChart"/>
    <dgm:cxn modelId="{C2337BA2-2CFB-4810-9CE9-46C59F1E0648}" type="presParOf" srcId="{38FB433A-3FCB-4207-9D3C-330DD7D2E0C1}" destId="{1BC24271-053E-454D-BEF3-3564BA5AA8C0}" srcOrd="0" destOrd="0" presId="urn:microsoft.com/office/officeart/2008/layout/NameandTitleOrganizationalChart"/>
    <dgm:cxn modelId="{9927DE99-2DC8-4958-86BF-4367E37CC60E}" type="presParOf" srcId="{1BC24271-053E-454D-BEF3-3564BA5AA8C0}" destId="{69264C91-2439-4564-969A-2C6C1DDA551C}" srcOrd="0" destOrd="0" presId="urn:microsoft.com/office/officeart/2008/layout/NameandTitleOrganizationalChart"/>
    <dgm:cxn modelId="{8DED3F44-80D8-4F1B-854E-FE3006CB5B1A}" type="presParOf" srcId="{1BC24271-053E-454D-BEF3-3564BA5AA8C0}" destId="{E1506C89-7209-456F-9198-001EDC83B229}" srcOrd="1" destOrd="0" presId="urn:microsoft.com/office/officeart/2008/layout/NameandTitleOrganizationalChart"/>
    <dgm:cxn modelId="{BC28F83F-F1A5-4C01-8772-15C06AEAE0A3}" type="presParOf" srcId="{1BC24271-053E-454D-BEF3-3564BA5AA8C0}" destId="{F241DD59-905F-4FC0-B705-EDA6AC366B4B}" srcOrd="2" destOrd="0" presId="urn:microsoft.com/office/officeart/2008/layout/NameandTitleOrganizationalChart"/>
    <dgm:cxn modelId="{A9B4F6AF-2C9F-49D5-A7D0-E6D6124EE716}" type="presParOf" srcId="{38FB433A-3FCB-4207-9D3C-330DD7D2E0C1}" destId="{30BC4ECA-EC13-4F6A-B844-7D56CDE4791B}" srcOrd="1" destOrd="0" presId="urn:microsoft.com/office/officeart/2008/layout/NameandTitleOrganizationalChart"/>
    <dgm:cxn modelId="{AE6E4B03-A3F4-4647-A344-1B25FA1E482C}" type="presParOf" srcId="{30BC4ECA-EC13-4F6A-B844-7D56CDE4791B}" destId="{73BCA207-1B42-40FF-A700-FEFA2105A608}" srcOrd="0" destOrd="0" presId="urn:microsoft.com/office/officeart/2008/layout/NameandTitleOrganizationalChart"/>
    <dgm:cxn modelId="{F985D478-ADEF-4F1B-8C8C-ACB28AF95E70}" type="presParOf" srcId="{30BC4ECA-EC13-4F6A-B844-7D56CDE4791B}" destId="{C52296CA-9FE7-4945-B51F-9737D32C6C3A}" srcOrd="1" destOrd="0" presId="urn:microsoft.com/office/officeart/2008/layout/NameandTitleOrganizationalChart"/>
    <dgm:cxn modelId="{87882D5C-2E45-4BDF-85F3-84550B41457F}" type="presParOf" srcId="{C52296CA-9FE7-4945-B51F-9737D32C6C3A}" destId="{26826D3D-F7D8-437E-81AD-BFCB364CA68A}" srcOrd="0" destOrd="0" presId="urn:microsoft.com/office/officeart/2008/layout/NameandTitleOrganizationalChart"/>
    <dgm:cxn modelId="{AF09BA1F-5B0E-440C-A65D-876BC92759D6}" type="presParOf" srcId="{26826D3D-F7D8-437E-81AD-BFCB364CA68A}" destId="{F4142080-A3A9-4C27-A5A8-C9F5C7A7A4C2}" srcOrd="0" destOrd="0" presId="urn:microsoft.com/office/officeart/2008/layout/NameandTitleOrganizationalChart"/>
    <dgm:cxn modelId="{30E41B2D-AD03-4943-8532-EE3402685C43}" type="presParOf" srcId="{26826D3D-F7D8-437E-81AD-BFCB364CA68A}" destId="{6E8B80AC-404C-46C2-ADC4-054FD4E3BCE3}" srcOrd="1" destOrd="0" presId="urn:microsoft.com/office/officeart/2008/layout/NameandTitleOrganizationalChart"/>
    <dgm:cxn modelId="{699D20D6-B946-4F88-B57A-63E3ED60408D}" type="presParOf" srcId="{26826D3D-F7D8-437E-81AD-BFCB364CA68A}" destId="{78ABE5CB-23B2-4A21-9CA2-AA815AFC51AE}" srcOrd="2" destOrd="0" presId="urn:microsoft.com/office/officeart/2008/layout/NameandTitleOrganizationalChart"/>
    <dgm:cxn modelId="{D92A1E77-83C4-423A-A9D1-74FDC4B5D963}" type="presParOf" srcId="{C52296CA-9FE7-4945-B51F-9737D32C6C3A}" destId="{3B9405BF-E836-4EA0-B648-73CC0A97A03B}" srcOrd="1" destOrd="0" presId="urn:microsoft.com/office/officeart/2008/layout/NameandTitleOrganizationalChart"/>
    <dgm:cxn modelId="{5361AB36-6C74-469E-8D82-FCCF7D14C903}" type="presParOf" srcId="{C52296CA-9FE7-4945-B51F-9737D32C6C3A}" destId="{2DBD8397-32B3-4050-852F-5CEDEA2E5646}" srcOrd="2" destOrd="0" presId="urn:microsoft.com/office/officeart/2008/layout/NameandTitleOrganizationalChart"/>
    <dgm:cxn modelId="{D74123F6-4204-4813-BEEC-6778CC832C24}" type="presParOf" srcId="{30BC4ECA-EC13-4F6A-B844-7D56CDE4791B}" destId="{B583E778-51C2-4917-84F3-B25D1D23F0C7}" srcOrd="2" destOrd="0" presId="urn:microsoft.com/office/officeart/2008/layout/NameandTitleOrganizationalChart"/>
    <dgm:cxn modelId="{12F5D882-763F-41C2-BDE3-035EECDDAE3C}" type="presParOf" srcId="{30BC4ECA-EC13-4F6A-B844-7D56CDE4791B}" destId="{2F00D4DF-26B4-4242-85CB-4EF63A8D978E}" srcOrd="3" destOrd="0" presId="urn:microsoft.com/office/officeart/2008/layout/NameandTitleOrganizationalChart"/>
    <dgm:cxn modelId="{1EE8CE43-A047-4060-8822-6043F5054A72}" type="presParOf" srcId="{2F00D4DF-26B4-4242-85CB-4EF63A8D978E}" destId="{55D7123C-256B-4626-A0BA-010F7C92C467}" srcOrd="0" destOrd="0" presId="urn:microsoft.com/office/officeart/2008/layout/NameandTitleOrganizationalChart"/>
    <dgm:cxn modelId="{6808E0B8-3B25-44B4-AE15-D9BFCB733D28}" type="presParOf" srcId="{55D7123C-256B-4626-A0BA-010F7C92C467}" destId="{AB8B80E0-F934-46AC-B67F-F726EA1CAC7F}" srcOrd="0" destOrd="0" presId="urn:microsoft.com/office/officeart/2008/layout/NameandTitleOrganizationalChart"/>
    <dgm:cxn modelId="{45ACF4FD-8BF6-4E5D-ACBB-C9B2391AADFE}" type="presParOf" srcId="{55D7123C-256B-4626-A0BA-010F7C92C467}" destId="{519D0983-EDAE-43BD-B3C0-FDAEB5B1B1EB}" srcOrd="1" destOrd="0" presId="urn:microsoft.com/office/officeart/2008/layout/NameandTitleOrganizationalChart"/>
    <dgm:cxn modelId="{2770259B-4FE5-4D73-98C0-0B1662EEF7E5}" type="presParOf" srcId="{55D7123C-256B-4626-A0BA-010F7C92C467}" destId="{87107132-1FBE-40C6-9993-249BBBF0E548}" srcOrd="2" destOrd="0" presId="urn:microsoft.com/office/officeart/2008/layout/NameandTitleOrganizationalChart"/>
    <dgm:cxn modelId="{77A58B3A-4ED1-4551-A0F9-DBD39193603A}" type="presParOf" srcId="{2F00D4DF-26B4-4242-85CB-4EF63A8D978E}" destId="{9BFEFDB9-0795-45B6-A8B4-D7ECFFA06A49}" srcOrd="1" destOrd="0" presId="urn:microsoft.com/office/officeart/2008/layout/NameandTitleOrganizationalChart"/>
    <dgm:cxn modelId="{3ED0BE97-FDCA-49A6-89E5-6A8CA387E2EC}" type="presParOf" srcId="{2F00D4DF-26B4-4242-85CB-4EF63A8D978E}" destId="{8BE3C6E1-DD51-44C5-85A1-19E7EA32C27F}" srcOrd="2" destOrd="0" presId="urn:microsoft.com/office/officeart/2008/layout/NameandTitleOrganizationalChart"/>
    <dgm:cxn modelId="{22CC5DE4-614D-417E-8A77-99ED484BF29C}" type="presParOf" srcId="{30BC4ECA-EC13-4F6A-B844-7D56CDE4791B}" destId="{7F7A4E47-D223-4489-ABE4-96246F3BC9CC}" srcOrd="4" destOrd="0" presId="urn:microsoft.com/office/officeart/2008/layout/NameandTitleOrganizationalChart"/>
    <dgm:cxn modelId="{DA80EF1E-1039-4D00-81B7-01ADDDCD430F}" type="presParOf" srcId="{30BC4ECA-EC13-4F6A-B844-7D56CDE4791B}" destId="{800C69CD-2CAB-4F8A-ABC3-5F2D4E2BB53C}" srcOrd="5" destOrd="0" presId="urn:microsoft.com/office/officeart/2008/layout/NameandTitleOrganizationalChart"/>
    <dgm:cxn modelId="{E1BAE95C-E2F0-4594-B967-72782841A656}" type="presParOf" srcId="{800C69CD-2CAB-4F8A-ABC3-5F2D4E2BB53C}" destId="{D7369DBB-8AE9-4957-A71A-DC3B26A2FCD7}" srcOrd="0" destOrd="0" presId="urn:microsoft.com/office/officeart/2008/layout/NameandTitleOrganizationalChart"/>
    <dgm:cxn modelId="{6852894E-E48D-410E-9229-3FA3F075EB04}" type="presParOf" srcId="{D7369DBB-8AE9-4957-A71A-DC3B26A2FCD7}" destId="{E325A336-6F1A-4B84-A6B4-82502C3D3554}" srcOrd="0" destOrd="0" presId="urn:microsoft.com/office/officeart/2008/layout/NameandTitleOrganizationalChart"/>
    <dgm:cxn modelId="{6183E11C-A5FE-480F-83CF-3247F9C3C77F}" type="presParOf" srcId="{D7369DBB-8AE9-4957-A71A-DC3B26A2FCD7}" destId="{26ECEFD5-23C3-43A8-921D-EE32C4659CB4}" srcOrd="1" destOrd="0" presId="urn:microsoft.com/office/officeart/2008/layout/NameandTitleOrganizationalChart"/>
    <dgm:cxn modelId="{80BF2269-681D-4D62-BC35-37BE94DEA14A}" type="presParOf" srcId="{D7369DBB-8AE9-4957-A71A-DC3B26A2FCD7}" destId="{B3D4461E-05D6-4701-8E32-79544657BD06}" srcOrd="2" destOrd="0" presId="urn:microsoft.com/office/officeart/2008/layout/NameandTitleOrganizationalChart"/>
    <dgm:cxn modelId="{1521B10F-8FB3-430A-92EA-9A91FA28CDE2}" type="presParOf" srcId="{800C69CD-2CAB-4F8A-ABC3-5F2D4E2BB53C}" destId="{A46620C4-1504-488B-AC2A-A86E7D5F2CFE}" srcOrd="1" destOrd="0" presId="urn:microsoft.com/office/officeart/2008/layout/NameandTitleOrganizationalChart"/>
    <dgm:cxn modelId="{D9F258B1-0BE0-4D75-A838-CE54DD7472BD}" type="presParOf" srcId="{800C69CD-2CAB-4F8A-ABC3-5F2D4E2BB53C}" destId="{80BF847B-2F26-409C-ABBE-9CC5F2437652}" srcOrd="2" destOrd="0" presId="urn:microsoft.com/office/officeart/2008/layout/NameandTitleOrganizationalChart"/>
    <dgm:cxn modelId="{6B73227E-92EA-471B-AAC8-1F8A66874A42}" type="presParOf" srcId="{30BC4ECA-EC13-4F6A-B844-7D56CDE4791B}" destId="{96AA998C-143D-4732-B382-987A876DAAC8}" srcOrd="6" destOrd="0" presId="urn:microsoft.com/office/officeart/2008/layout/NameandTitleOrganizationalChart"/>
    <dgm:cxn modelId="{30B42D53-13A8-47E3-8B30-ABC08F1C5171}" type="presParOf" srcId="{30BC4ECA-EC13-4F6A-B844-7D56CDE4791B}" destId="{B578F3B8-2C94-4F68-B033-29D3830D96D5}" srcOrd="7" destOrd="0" presId="urn:microsoft.com/office/officeart/2008/layout/NameandTitleOrganizationalChart"/>
    <dgm:cxn modelId="{BE265077-000A-4E3D-A7B4-3AB221523F99}" type="presParOf" srcId="{B578F3B8-2C94-4F68-B033-29D3830D96D5}" destId="{3894A671-4A8F-4645-B584-E40BAD5A0AAC}" srcOrd="0" destOrd="0" presId="urn:microsoft.com/office/officeart/2008/layout/NameandTitleOrganizationalChart"/>
    <dgm:cxn modelId="{BA5713DE-3A7D-4B5F-87F4-05833B6B47F9}" type="presParOf" srcId="{3894A671-4A8F-4645-B584-E40BAD5A0AAC}" destId="{3730288E-CD4C-4352-B9B0-A2AA400DFF26}" srcOrd="0" destOrd="0" presId="urn:microsoft.com/office/officeart/2008/layout/NameandTitleOrganizationalChart"/>
    <dgm:cxn modelId="{160B3709-4816-42A8-B50A-F0880DACAD26}" type="presParOf" srcId="{3894A671-4A8F-4645-B584-E40BAD5A0AAC}" destId="{514262D6-950F-4D1F-874B-DABEF40DEF7D}" srcOrd="1" destOrd="0" presId="urn:microsoft.com/office/officeart/2008/layout/NameandTitleOrganizationalChart"/>
    <dgm:cxn modelId="{5F723287-5AD3-4569-9BA7-56ED03DB88D4}" type="presParOf" srcId="{3894A671-4A8F-4645-B584-E40BAD5A0AAC}" destId="{3BFDAB9A-D563-4B80-A942-E478F6528EC1}" srcOrd="2" destOrd="0" presId="urn:microsoft.com/office/officeart/2008/layout/NameandTitleOrganizationalChart"/>
    <dgm:cxn modelId="{F9AE7994-FBAF-4012-8240-B55E35389B25}" type="presParOf" srcId="{B578F3B8-2C94-4F68-B033-29D3830D96D5}" destId="{FD3CF800-14A0-4D2F-93A6-FEEC7FA6EB52}" srcOrd="1" destOrd="0" presId="urn:microsoft.com/office/officeart/2008/layout/NameandTitleOrganizationalChart"/>
    <dgm:cxn modelId="{F9E208C8-62D5-4D21-8B72-E216836A3415}" type="presParOf" srcId="{B578F3B8-2C94-4F68-B033-29D3830D96D5}" destId="{6B038F1B-C7E7-45BF-A1B0-00B4BDEA95AF}" srcOrd="2" destOrd="0" presId="urn:microsoft.com/office/officeart/2008/layout/NameandTitleOrganizationalChart"/>
    <dgm:cxn modelId="{0F336766-ED11-4810-8D25-82DC760ADD0A}" type="presParOf" srcId="{38FB433A-3FCB-4207-9D3C-330DD7D2E0C1}" destId="{9EA2F4EA-4F52-48CF-8906-5BC16CC40C7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2450D-C18F-4115-ABF8-097A1E6D6CB3}">
      <dsp:nvSpPr>
        <dsp:cNvPr id="0" name=""/>
        <dsp:cNvSpPr/>
      </dsp:nvSpPr>
      <dsp:spPr>
        <a:xfrm>
          <a:off x="5399" y="0"/>
          <a:ext cx="3143111" cy="8646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Introduction</a:t>
          </a:r>
          <a:endParaRPr lang="en-US" sz="2000" kern="1200" dirty="0"/>
        </a:p>
      </dsp:txBody>
      <dsp:txXfrm>
        <a:off x="437723" y="0"/>
        <a:ext cx="2278463" cy="864648"/>
      </dsp:txXfrm>
    </dsp:sp>
    <dsp:sp modelId="{5A4C052C-27EA-4590-8CAD-CE2181D95496}">
      <dsp:nvSpPr>
        <dsp:cNvPr id="0" name=""/>
        <dsp:cNvSpPr/>
      </dsp:nvSpPr>
      <dsp:spPr>
        <a:xfrm>
          <a:off x="2834199" y="0"/>
          <a:ext cx="3143111" cy="8646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POI: reminder</a:t>
          </a:r>
          <a:endParaRPr lang="en-US" sz="2000" kern="1200" dirty="0"/>
        </a:p>
      </dsp:txBody>
      <dsp:txXfrm>
        <a:off x="3266523" y="0"/>
        <a:ext cx="2278463" cy="864648"/>
      </dsp:txXfrm>
    </dsp:sp>
    <dsp:sp modelId="{02B18170-C59C-4EC1-AB83-5E2A92B03105}">
      <dsp:nvSpPr>
        <dsp:cNvPr id="0" name=""/>
        <dsp:cNvSpPr/>
      </dsp:nvSpPr>
      <dsp:spPr>
        <a:xfrm>
          <a:off x="5663000" y="0"/>
          <a:ext cx="3143111" cy="8646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Method and results of research</a:t>
          </a:r>
          <a:endParaRPr lang="en-US" sz="2000" kern="1200" dirty="0"/>
        </a:p>
      </dsp:txBody>
      <dsp:txXfrm>
        <a:off x="6095324" y="0"/>
        <a:ext cx="2278463" cy="864648"/>
      </dsp:txXfrm>
    </dsp:sp>
    <dsp:sp modelId="{E54DC5DD-46C7-4058-85A1-3523B89FB95A}">
      <dsp:nvSpPr>
        <dsp:cNvPr id="0" name=""/>
        <dsp:cNvSpPr/>
      </dsp:nvSpPr>
      <dsp:spPr>
        <a:xfrm>
          <a:off x="8491800" y="0"/>
          <a:ext cx="3143111" cy="8646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</a:t>
          </a:r>
          <a:endParaRPr lang="en-US" sz="2000" kern="1200" dirty="0"/>
        </a:p>
      </dsp:txBody>
      <dsp:txXfrm>
        <a:off x="8924124" y="0"/>
        <a:ext cx="2278463" cy="86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7C986-5099-40C7-B3B2-DAFE667A5C31}">
      <dsp:nvSpPr>
        <dsp:cNvPr id="0" name=""/>
        <dsp:cNvSpPr/>
      </dsp:nvSpPr>
      <dsp:spPr>
        <a:xfrm>
          <a:off x="2974630" y="2658944"/>
          <a:ext cx="3249820" cy="324982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10-30</a:t>
          </a:r>
          <a:r>
            <a:rPr lang="en-US" sz="1700" kern="1200" dirty="0" smtClean="0">
              <a:solidFill>
                <a:schemeClr val="tx1"/>
              </a:solidFill>
            </a:rPr>
            <a:t>%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1D° family members</a:t>
          </a:r>
          <a:endParaRPr lang="en-US" sz="1700" kern="1200" dirty="0" smtClean="0"/>
        </a:p>
      </dsp:txBody>
      <dsp:txXfrm>
        <a:off x="3627988" y="3420199"/>
        <a:ext cx="1943104" cy="1670474"/>
      </dsp:txXfrm>
    </dsp:sp>
    <dsp:sp modelId="{2AF50EBE-6287-4344-A18D-BB265A0E931B}">
      <dsp:nvSpPr>
        <dsp:cNvPr id="0" name=""/>
        <dsp:cNvSpPr/>
      </dsp:nvSpPr>
      <dsp:spPr>
        <a:xfrm>
          <a:off x="1083825" y="1890804"/>
          <a:ext cx="2363506" cy="236350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70 % </a:t>
          </a:r>
          <a:r>
            <a:rPr lang="en-US" sz="1700" kern="1200" dirty="0" smtClean="0"/>
            <a:t>idiopathic</a:t>
          </a:r>
          <a:endParaRPr lang="en-US" sz="1700" kern="1200" dirty="0"/>
        </a:p>
      </dsp:txBody>
      <dsp:txXfrm>
        <a:off x="1678845" y="2489420"/>
        <a:ext cx="1173466" cy="1166274"/>
      </dsp:txXfrm>
    </dsp:sp>
    <dsp:sp modelId="{70FE9E04-10FE-4782-B2E7-73BD40AA4C5C}">
      <dsp:nvSpPr>
        <dsp:cNvPr id="0" name=""/>
        <dsp:cNvSpPr/>
      </dsp:nvSpPr>
      <dsp:spPr>
        <a:xfrm rot="20700000">
          <a:off x="2616630" y="260226"/>
          <a:ext cx="2315753" cy="23157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1%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women </a:t>
          </a:r>
          <a:r>
            <a:rPr lang="en-US" sz="1700" kern="1200" dirty="0" smtClean="0"/>
            <a:t>&lt;</a:t>
          </a:r>
          <a:r>
            <a:rPr lang="en-US" sz="1700" kern="1200" dirty="0" smtClean="0"/>
            <a:t>40 </a:t>
          </a:r>
          <a:r>
            <a:rPr lang="en-US" sz="1700" kern="1200" dirty="0" err="1" smtClean="0"/>
            <a:t>yo</a:t>
          </a:r>
          <a:endParaRPr lang="en-US" sz="1700" kern="1200" dirty="0"/>
        </a:p>
      </dsp:txBody>
      <dsp:txXfrm rot="-20700000">
        <a:off x="3124542" y="768139"/>
        <a:ext cx="1299928" cy="1299928"/>
      </dsp:txXfrm>
    </dsp:sp>
    <dsp:sp modelId="{E726DC4A-C009-4979-A3EB-0F6F009DFA9A}">
      <dsp:nvSpPr>
        <dsp:cNvPr id="0" name=""/>
        <dsp:cNvSpPr/>
      </dsp:nvSpPr>
      <dsp:spPr>
        <a:xfrm>
          <a:off x="2770122" y="2161514"/>
          <a:ext cx="4159770" cy="4159770"/>
        </a:xfrm>
        <a:prstGeom prst="circularArrow">
          <a:avLst>
            <a:gd name="adj1" fmla="val 4688"/>
            <a:gd name="adj2" fmla="val 299029"/>
            <a:gd name="adj3" fmla="val 2546099"/>
            <a:gd name="adj4" fmla="val 1579823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F237B-E668-4E83-890F-B31130E72681}">
      <dsp:nvSpPr>
        <dsp:cNvPr id="0" name=""/>
        <dsp:cNvSpPr/>
      </dsp:nvSpPr>
      <dsp:spPr>
        <a:xfrm>
          <a:off x="2163121" y="-111262"/>
          <a:ext cx="3022333" cy="30223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493F-CFE3-49FB-8EC1-FE5FCC798951}">
      <dsp:nvSpPr>
        <dsp:cNvPr id="0" name=""/>
        <dsp:cNvSpPr/>
      </dsp:nvSpPr>
      <dsp:spPr>
        <a:xfrm>
          <a:off x="454053" y="3553827"/>
          <a:ext cx="3258683" cy="32586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A998C-143D-4732-B382-987A876DAAC8}">
      <dsp:nvSpPr>
        <dsp:cNvPr id="0" name=""/>
        <dsp:cNvSpPr/>
      </dsp:nvSpPr>
      <dsp:spPr>
        <a:xfrm>
          <a:off x="6084778" y="1080514"/>
          <a:ext cx="3987263" cy="2491558"/>
        </a:xfrm>
        <a:custGeom>
          <a:avLst/>
          <a:gdLst/>
          <a:ahLst/>
          <a:cxnLst/>
          <a:rect l="0" t="0" r="0" b="0"/>
          <a:pathLst>
            <a:path>
              <a:moveTo>
                <a:pt x="0" y="2491558"/>
              </a:moveTo>
              <a:lnTo>
                <a:pt x="398726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A4E47-D223-4489-ABE4-96246F3BC9CC}">
      <dsp:nvSpPr>
        <dsp:cNvPr id="0" name=""/>
        <dsp:cNvSpPr/>
      </dsp:nvSpPr>
      <dsp:spPr>
        <a:xfrm>
          <a:off x="6084778" y="3572073"/>
          <a:ext cx="3982669" cy="775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799"/>
              </a:lnTo>
              <a:lnTo>
                <a:pt x="3982669" y="631799"/>
              </a:lnTo>
              <a:lnTo>
                <a:pt x="3982669" y="7756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3E778-51C2-4917-84F3-B25D1D23F0C7}">
      <dsp:nvSpPr>
        <dsp:cNvPr id="0" name=""/>
        <dsp:cNvSpPr/>
      </dsp:nvSpPr>
      <dsp:spPr>
        <a:xfrm>
          <a:off x="2383630" y="1052328"/>
          <a:ext cx="3701148" cy="2519744"/>
        </a:xfrm>
        <a:custGeom>
          <a:avLst/>
          <a:gdLst/>
          <a:ahLst/>
          <a:cxnLst/>
          <a:rect l="0" t="0" r="0" b="0"/>
          <a:pathLst>
            <a:path>
              <a:moveTo>
                <a:pt x="3701148" y="2519744"/>
              </a:move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CA207-1B42-40FF-A700-FEFA2105A608}">
      <dsp:nvSpPr>
        <dsp:cNvPr id="0" name=""/>
        <dsp:cNvSpPr/>
      </dsp:nvSpPr>
      <dsp:spPr>
        <a:xfrm>
          <a:off x="1925853" y="3572073"/>
          <a:ext cx="4158925" cy="777187"/>
        </a:xfrm>
        <a:custGeom>
          <a:avLst/>
          <a:gdLst/>
          <a:ahLst/>
          <a:cxnLst/>
          <a:rect l="0" t="0" r="0" b="0"/>
          <a:pathLst>
            <a:path>
              <a:moveTo>
                <a:pt x="4158925" y="0"/>
              </a:moveTo>
              <a:lnTo>
                <a:pt x="4158925" y="633370"/>
              </a:lnTo>
              <a:lnTo>
                <a:pt x="0" y="633370"/>
              </a:lnTo>
              <a:lnTo>
                <a:pt x="0" y="7771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64C91-2439-4564-969A-2C6C1DDA551C}">
      <dsp:nvSpPr>
        <dsp:cNvPr id="0" name=""/>
        <dsp:cNvSpPr/>
      </dsp:nvSpPr>
      <dsp:spPr>
        <a:xfrm>
          <a:off x="4574693" y="1719032"/>
          <a:ext cx="3020171" cy="1853041"/>
        </a:xfrm>
        <a:prstGeom prst="rect">
          <a:avLst/>
        </a:prstGeom>
        <a:solidFill>
          <a:srgbClr val="FF66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8697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Research goal:</a:t>
          </a: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Understanding the genetics of POI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574693" y="1719032"/>
        <a:ext cx="3020171" cy="1853041"/>
      </dsp:txXfrm>
    </dsp:sp>
    <dsp:sp modelId="{E1506C89-7209-456F-9198-001EDC83B229}">
      <dsp:nvSpPr>
        <dsp:cNvPr id="0" name=""/>
        <dsp:cNvSpPr/>
      </dsp:nvSpPr>
      <dsp:spPr>
        <a:xfrm>
          <a:off x="5411030" y="3328661"/>
          <a:ext cx="1314699" cy="351095"/>
        </a:xfrm>
        <a:prstGeom prst="rect">
          <a:avLst/>
        </a:prstGeom>
        <a:solidFill>
          <a:srgbClr val="FF33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Why </a:t>
          </a:r>
          <a:r>
            <a:rPr lang="en-US" sz="2200" kern="1200" dirty="0" smtClean="0">
              <a:solidFill>
                <a:schemeClr val="bg1"/>
              </a:solidFill>
            </a:rPr>
            <a:t>?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411030" y="3328661"/>
        <a:ext cx="1314699" cy="351095"/>
      </dsp:txXfrm>
    </dsp:sp>
    <dsp:sp modelId="{F4142080-A3A9-4C27-A5A8-C9F5C7A7A4C2}">
      <dsp:nvSpPr>
        <dsp:cNvPr id="0" name=""/>
        <dsp:cNvSpPr/>
      </dsp:nvSpPr>
      <dsp:spPr>
        <a:xfrm>
          <a:off x="380144" y="4349261"/>
          <a:ext cx="3091419" cy="910926"/>
        </a:xfrm>
        <a:prstGeom prst="rect">
          <a:avLst/>
        </a:prstGeom>
        <a:solidFill>
          <a:srgbClr val="FF66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69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Pronostic</a:t>
          </a:r>
          <a:r>
            <a:rPr lang="en-US" sz="1600" kern="1200" dirty="0" smtClean="0">
              <a:solidFill>
                <a:schemeClr val="tx1"/>
              </a:solidFill>
            </a:rPr>
            <a:t> et </a:t>
          </a:r>
          <a:r>
            <a:rPr lang="en-US" sz="1600" kern="1200" dirty="0" smtClean="0">
              <a:solidFill>
                <a:schemeClr val="tx1"/>
              </a:solidFill>
            </a:rPr>
            <a:t>fertility potential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80144" y="4349261"/>
        <a:ext cx="3091419" cy="910926"/>
      </dsp:txXfrm>
    </dsp:sp>
    <dsp:sp modelId="{6E8B80AC-404C-46C2-ADC4-054FD4E3BCE3}">
      <dsp:nvSpPr>
        <dsp:cNvPr id="0" name=""/>
        <dsp:cNvSpPr/>
      </dsp:nvSpPr>
      <dsp:spPr>
        <a:xfrm>
          <a:off x="2001564" y="5014985"/>
          <a:ext cx="2339244" cy="633056"/>
        </a:xfrm>
        <a:prstGeom prst="rect">
          <a:avLst/>
        </a:prstGeom>
        <a:solidFill>
          <a:srgbClr val="FF33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Better genetic </a:t>
          </a:r>
          <a:r>
            <a:rPr lang="en-US" sz="1400" kern="1200" dirty="0" err="1" smtClean="0">
              <a:solidFill>
                <a:schemeClr val="bg1"/>
              </a:solidFill>
            </a:rPr>
            <a:t>counceling</a:t>
          </a:r>
          <a:r>
            <a:rPr lang="en-US" sz="1400" kern="1200" dirty="0" smtClean="0">
              <a:solidFill>
                <a:schemeClr val="bg1"/>
              </a:solidFill>
            </a:rPr>
            <a:t> + fertility treatment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001564" y="5014985"/>
        <a:ext cx="2339244" cy="633056"/>
      </dsp:txXfrm>
    </dsp:sp>
    <dsp:sp modelId="{AB8B80E0-F934-46AC-B67F-F726EA1CAC7F}">
      <dsp:nvSpPr>
        <dsp:cNvPr id="0" name=""/>
        <dsp:cNvSpPr/>
      </dsp:nvSpPr>
      <dsp:spPr>
        <a:xfrm>
          <a:off x="1308912" y="1052328"/>
          <a:ext cx="2149435" cy="900171"/>
        </a:xfrm>
        <a:prstGeom prst="rect">
          <a:avLst/>
        </a:prstGeom>
        <a:solidFill>
          <a:srgbClr val="FF66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69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Key steps in the ovarian function’s </a:t>
          </a:r>
          <a:r>
            <a:rPr lang="en-US" sz="1600" kern="1200" dirty="0" err="1" smtClean="0">
              <a:solidFill>
                <a:schemeClr val="tx1"/>
              </a:solidFill>
            </a:rPr>
            <a:t>developement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308912" y="1052328"/>
        <a:ext cx="2149435" cy="900171"/>
      </dsp:txXfrm>
    </dsp:sp>
    <dsp:sp modelId="{519D0983-EDAE-43BD-B3C0-FDAEB5B1B1EB}">
      <dsp:nvSpPr>
        <dsp:cNvPr id="0" name=""/>
        <dsp:cNvSpPr/>
      </dsp:nvSpPr>
      <dsp:spPr>
        <a:xfrm>
          <a:off x="683341" y="1849156"/>
          <a:ext cx="2046881" cy="594585"/>
        </a:xfrm>
        <a:prstGeom prst="rect">
          <a:avLst/>
        </a:prstGeom>
        <a:solidFill>
          <a:srgbClr val="FF33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New targeted therapy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83341" y="1849156"/>
        <a:ext cx="2046881" cy="594585"/>
      </dsp:txXfrm>
    </dsp:sp>
    <dsp:sp modelId="{E325A336-6F1A-4B84-A6B4-82502C3D3554}">
      <dsp:nvSpPr>
        <dsp:cNvPr id="0" name=""/>
        <dsp:cNvSpPr/>
      </dsp:nvSpPr>
      <dsp:spPr>
        <a:xfrm>
          <a:off x="8584248" y="4347689"/>
          <a:ext cx="2966399" cy="903450"/>
        </a:xfrm>
        <a:prstGeom prst="rect">
          <a:avLst/>
        </a:prstGeom>
        <a:solidFill>
          <a:srgbClr val="FF66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69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Family screening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584248" y="4347689"/>
        <a:ext cx="2966399" cy="903450"/>
      </dsp:txXfrm>
    </dsp:sp>
    <dsp:sp modelId="{26ECEFD5-23C3-43A8-921D-EE32C4659CB4}">
      <dsp:nvSpPr>
        <dsp:cNvPr id="0" name=""/>
        <dsp:cNvSpPr/>
      </dsp:nvSpPr>
      <dsp:spPr>
        <a:xfrm>
          <a:off x="7849042" y="4984338"/>
          <a:ext cx="1951109" cy="723734"/>
        </a:xfrm>
        <a:prstGeom prst="rect">
          <a:avLst/>
        </a:prstGeom>
        <a:solidFill>
          <a:srgbClr val="FF33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Prevention 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Cryopreservation ?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849042" y="4984338"/>
        <a:ext cx="1951109" cy="723734"/>
      </dsp:txXfrm>
    </dsp:sp>
    <dsp:sp modelId="{3730288E-CD4C-4352-B9B0-A2AA400DFF26}">
      <dsp:nvSpPr>
        <dsp:cNvPr id="0" name=""/>
        <dsp:cNvSpPr/>
      </dsp:nvSpPr>
      <dsp:spPr>
        <a:xfrm>
          <a:off x="8750897" y="1080514"/>
          <a:ext cx="2642289" cy="1008459"/>
        </a:xfrm>
        <a:prstGeom prst="rect">
          <a:avLst/>
        </a:prstGeom>
        <a:solidFill>
          <a:srgbClr val="FF66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6975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Implication of genetic variants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750897" y="1080514"/>
        <a:ext cx="2642289" cy="1008459"/>
      </dsp:txXfrm>
    </dsp:sp>
    <dsp:sp modelId="{514262D6-950F-4D1F-874B-DABEF40DEF7D}">
      <dsp:nvSpPr>
        <dsp:cNvPr id="0" name=""/>
        <dsp:cNvSpPr/>
      </dsp:nvSpPr>
      <dsp:spPr>
        <a:xfrm>
          <a:off x="9994114" y="1886081"/>
          <a:ext cx="1934856" cy="816318"/>
        </a:xfrm>
        <a:prstGeom prst="rect">
          <a:avLst/>
        </a:prstGeom>
        <a:solidFill>
          <a:srgbClr val="FF33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Different treatment for different phenotypes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994114" y="1886081"/>
        <a:ext cx="1934856" cy="816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499" y="2264228"/>
            <a:ext cx="8679915" cy="1859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Could </a:t>
            </a:r>
            <a:r>
              <a:rPr lang="en-US" dirty="0"/>
              <a:t>elucidating the genetics of POI be just around the corner?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Alix </a:t>
            </a:r>
            <a:r>
              <a:rPr lang="fr-BE" dirty="0" smtClean="0"/>
              <a:t>SENTERRE</a:t>
            </a:r>
          </a:p>
          <a:p>
            <a:endParaRPr lang="fr-BE" dirty="0" smtClean="0"/>
          </a:p>
          <a:p>
            <a:r>
              <a:rPr lang="fr-BE" dirty="0" err="1" smtClean="0"/>
              <a:t>Uliege</a:t>
            </a:r>
            <a:r>
              <a:rPr lang="fr-BE" dirty="0" smtClean="0"/>
              <a:t> – CHR of Huy 1 </a:t>
            </a:r>
            <a:r>
              <a:rPr lang="fr-BE" dirty="0" err="1" smtClean="0"/>
              <a:t>year</a:t>
            </a:r>
            <a:r>
              <a:rPr lang="fr-BE" dirty="0" smtClean="0"/>
              <a:t> </a:t>
            </a:r>
            <a:r>
              <a:rPr lang="fr-BE" dirty="0" err="1" smtClean="0"/>
              <a:t>intern</a:t>
            </a:r>
            <a:endParaRPr lang="fr-B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4561194"/>
              </p:ext>
            </p:extLst>
          </p:nvPr>
        </p:nvGraphicFramePr>
        <p:xfrm>
          <a:off x="265176" y="5808617"/>
          <a:ext cx="11640312" cy="86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5">
            <a:extLst>
              <a:ext uri="{FF2B5EF4-FFF2-40B4-BE49-F238E27FC236}">
                <a16:creationId xmlns:a16="http://schemas.microsoft.com/office/drawing/2014/main" id="{CEDD9316-480C-3845-9E61-8A9AC75B8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758" y1="38603" x2="34165" y2="31884"/>
                        <a14:foregroundMark x1="44978" y1="31094" x2="44978" y2="42819"/>
                        <a14:foregroundMark x1="54511" y1="28986" x2="55278" y2="41502"/>
                        <a14:foregroundMark x1="60653" y1="28327" x2="60909" y2="40448"/>
                        <a14:foregroundMark x1="61484" y1="16864" x2="62252" y2="18577"/>
                        <a14:foregroundMark x1="68842" y1="35441" x2="71977" y2="25692"/>
                        <a14:foregroundMark x1="71977" y1="46904" x2="75624" y2="47036"/>
                        <a14:foregroundMark x1="81702" y1="28195" x2="82278" y2="44664"/>
                        <a14:foregroundMark x1="78055" y1="55863" x2="78055" y2="55863"/>
                        <a14:foregroundMark x1="78247" y1="55599" x2="78247" y2="55599"/>
                        <a14:foregroundMark x1="55662" y1="55599" x2="55662" y2="55599"/>
                        <a14:foregroundMark x1="55662" y1="55599" x2="55662" y2="55599"/>
                        <a14:foregroundMark x1="55982" y1="62846" x2="55982" y2="62846"/>
                        <a14:foregroundMark x1="55982" y1="62846" x2="55982" y2="62846"/>
                        <a14:foregroundMark x1="52847" y1="61528" x2="52847" y2="61528"/>
                        <a14:foregroundMark x1="52847" y1="61528" x2="52847" y2="61528"/>
                        <a14:foregroundMark x1="47089" y1="63373" x2="47089" y2="63373"/>
                        <a14:foregroundMark x1="47089" y1="63373" x2="47089" y2="63373"/>
                        <a14:foregroundMark x1="47345" y1="61792" x2="47345" y2="61792"/>
                        <a14:foregroundMark x1="47345" y1="61792" x2="47345" y2="61792"/>
                        <a14:foregroundMark x1="49648" y1="62582" x2="49648" y2="62582"/>
                        <a14:foregroundMark x1="49648" y1="62582" x2="49648" y2="62582"/>
                        <a14:foregroundMark x1="49648" y1="62451" x2="49648" y2="62451"/>
                        <a14:foregroundMark x1="49648" y1="62451" x2="49648" y2="62451"/>
                        <a14:foregroundMark x1="49776" y1="62451" x2="49776" y2="62451"/>
                        <a14:foregroundMark x1="49776" y1="62451" x2="49776" y2="62451"/>
                        <a14:foregroundMark x1="49776" y1="62451" x2="49776" y2="62451"/>
                        <a14:foregroundMark x1="58861" y1="62451" x2="58861" y2="62451"/>
                        <a14:foregroundMark x1="58861" y1="62451" x2="58861" y2="62451"/>
                        <a14:foregroundMark x1="63596" y1="63900" x2="63596" y2="63900"/>
                        <a14:foregroundMark x1="63596" y1="63900" x2="63596" y2="63900"/>
                        <a14:foregroundMark x1="69482" y1="63241" x2="69482" y2="63241"/>
                        <a14:foregroundMark x1="69482" y1="63241" x2="69482" y2="63241"/>
                        <a14:foregroundMark x1="73065" y1="61792" x2="73065" y2="61792"/>
                        <a14:foregroundMark x1="73065" y1="61792" x2="73065" y2="61792"/>
                        <a14:foregroundMark x1="78247" y1="61924" x2="78247" y2="61924"/>
                        <a14:foregroundMark x1="78247" y1="61924" x2="78247" y2="61924"/>
                        <a14:foregroundMark x1="81510" y1="62055" x2="81510" y2="62055"/>
                        <a14:foregroundMark x1="81510" y1="62055" x2="81510" y2="62055"/>
                        <a14:foregroundMark x1="84773" y1="62582" x2="84773" y2="62582"/>
                        <a14:foregroundMark x1="84773" y1="62582" x2="84773" y2="62582"/>
                        <a14:foregroundMark x1="86692" y1="55599" x2="86692" y2="55599"/>
                        <a14:foregroundMark x1="86692" y1="55599" x2="86692" y2="55599"/>
                        <a14:foregroundMark x1="43762" y1="61924" x2="43762" y2="61924"/>
                        <a14:foregroundMark x1="43762" y1="61924" x2="43762" y2="619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2707" y="331391"/>
            <a:ext cx="1172781" cy="568800"/>
          </a:xfrm>
          <a:prstGeom prst="rect">
            <a:avLst/>
          </a:prstGeom>
          <a:noFill/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C436EAB8-6D94-624C-B46C-2B69BF9968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0481" y1="36364" x2="10481" y2="36364"/>
                        <a14:foregroundMark x1="25027" y1="38636" x2="25027" y2="38636"/>
                        <a14:foregroundMark x1="33690" y1="30398" x2="33690" y2="30398"/>
                        <a14:foregroundMark x1="38824" y1="30398" x2="38824" y2="30398"/>
                        <a14:foregroundMark x1="40642" y1="32102" x2="40642" y2="32102"/>
                        <a14:foregroundMark x1="41711" y1="21023" x2="41711" y2="21023"/>
                        <a14:foregroundMark x1="45027" y1="28409" x2="45027" y2="28409"/>
                        <a14:foregroundMark x1="50481" y1="27841" x2="50481" y2="27841"/>
                        <a14:foregroundMark x1="56364" y1="33523" x2="56364" y2="33523"/>
                        <a14:foregroundMark x1="61176" y1="33807" x2="61176" y2="33807"/>
                        <a14:foregroundMark x1="65561" y1="33523" x2="65561" y2="33523"/>
                        <a14:foregroundMark x1="65882" y1="25852" x2="65882" y2="25852"/>
                        <a14:foregroundMark x1="68128" y1="34943" x2="68128" y2="34943"/>
                        <a14:foregroundMark x1="71658" y1="33523" x2="71658" y2="33523"/>
                        <a14:foregroundMark x1="76150" y1="32955" x2="76150" y2="32955"/>
                        <a14:foregroundMark x1="79144" y1="31250" x2="79144" y2="31250"/>
                        <a14:foregroundMark x1="82888" y1="31250" x2="82888" y2="31250"/>
                        <a14:foregroundMark x1="83102" y1="25284" x2="83102" y2="25284"/>
                        <a14:foregroundMark x1="85455" y1="28693" x2="85455" y2="28693"/>
                        <a14:foregroundMark x1="88235" y1="30966" x2="88235" y2="30966"/>
                        <a14:foregroundMark x1="89305" y1="25852" x2="89305" y2="25852"/>
                        <a14:foregroundMark x1="75829" y1="60227" x2="75829" y2="60227"/>
                        <a14:foregroundMark x1="71551" y1="57102" x2="71551" y2="57102"/>
                        <a14:foregroundMark x1="65882" y1="57102" x2="65882" y2="57102"/>
                        <a14:foregroundMark x1="65989" y1="50568" x2="65989" y2="50568"/>
                        <a14:foregroundMark x1="61176" y1="58523" x2="61176" y2="58523"/>
                        <a14:foregroundMark x1="55829" y1="56534" x2="55829" y2="56534"/>
                        <a14:foregroundMark x1="52299" y1="54830" x2="52299" y2="54830"/>
                        <a14:foregroundMark x1="43636" y1="56534" x2="43636" y2="56534"/>
                        <a14:foregroundMark x1="44706" y1="49432" x2="44706" y2="49432"/>
                        <a14:foregroundMark x1="38610" y1="55114" x2="38610" y2="55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44" y="235596"/>
            <a:ext cx="1488745" cy="5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717" y="2092775"/>
            <a:ext cx="742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7200" dirty="0" err="1" smtClean="0">
                <a:solidFill>
                  <a:srgbClr val="FF6699"/>
                </a:solidFill>
              </a:rPr>
              <a:t>Thank</a:t>
            </a:r>
            <a:r>
              <a:rPr lang="fr-BE" sz="7200" dirty="0" smtClean="0">
                <a:solidFill>
                  <a:srgbClr val="FF6699"/>
                </a:solidFill>
              </a:rPr>
              <a:t> </a:t>
            </a:r>
            <a:r>
              <a:rPr lang="fr-BE" sz="7200" dirty="0" err="1" smtClean="0">
                <a:solidFill>
                  <a:srgbClr val="FF6699"/>
                </a:solidFill>
              </a:rPr>
              <a:t>you</a:t>
            </a:r>
            <a:r>
              <a:rPr lang="fr-BE" sz="7200" dirty="0" smtClean="0">
                <a:solidFill>
                  <a:srgbClr val="FF6699"/>
                </a:solidFill>
              </a:rPr>
              <a:t> </a:t>
            </a:r>
            <a:r>
              <a:rPr lang="fr-BE" sz="7200" dirty="0" smtClean="0">
                <a:solidFill>
                  <a:srgbClr val="FF6699"/>
                </a:solidFill>
              </a:rPr>
              <a:t>!</a:t>
            </a:r>
            <a:endParaRPr lang="fr-BE" sz="7200" dirty="0">
              <a:solidFill>
                <a:srgbClr val="FF66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234" r="-498"/>
          <a:stretch/>
        </p:blipFill>
        <p:spPr>
          <a:xfrm>
            <a:off x="4969269" y="4166556"/>
            <a:ext cx="2122397" cy="1379228"/>
          </a:xfrm>
          <a:prstGeom prst="rect">
            <a:avLst/>
          </a:prstGeom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CEDD9316-480C-3845-9E61-8A9AC75B8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758" y1="38603" x2="34165" y2="31884"/>
                        <a14:foregroundMark x1="44978" y1="31094" x2="44978" y2="42819"/>
                        <a14:foregroundMark x1="54511" y1="28986" x2="55278" y2="41502"/>
                        <a14:foregroundMark x1="60653" y1="28327" x2="60909" y2="40448"/>
                        <a14:foregroundMark x1="61484" y1="16864" x2="62252" y2="18577"/>
                        <a14:foregroundMark x1="68842" y1="35441" x2="71977" y2="25692"/>
                        <a14:foregroundMark x1="71977" y1="46904" x2="75624" y2="47036"/>
                        <a14:foregroundMark x1="81702" y1="28195" x2="82278" y2="44664"/>
                        <a14:foregroundMark x1="78055" y1="55863" x2="78055" y2="55863"/>
                        <a14:foregroundMark x1="78247" y1="55599" x2="78247" y2="55599"/>
                        <a14:foregroundMark x1="55662" y1="55599" x2="55662" y2="55599"/>
                        <a14:foregroundMark x1="55662" y1="55599" x2="55662" y2="55599"/>
                        <a14:foregroundMark x1="55982" y1="62846" x2="55982" y2="62846"/>
                        <a14:foregroundMark x1="55982" y1="62846" x2="55982" y2="62846"/>
                        <a14:foregroundMark x1="52847" y1="61528" x2="52847" y2="61528"/>
                        <a14:foregroundMark x1="52847" y1="61528" x2="52847" y2="61528"/>
                        <a14:foregroundMark x1="47089" y1="63373" x2="47089" y2="63373"/>
                        <a14:foregroundMark x1="47089" y1="63373" x2="47089" y2="63373"/>
                        <a14:foregroundMark x1="47345" y1="61792" x2="47345" y2="61792"/>
                        <a14:foregroundMark x1="47345" y1="61792" x2="47345" y2="61792"/>
                        <a14:foregroundMark x1="49648" y1="62582" x2="49648" y2="62582"/>
                        <a14:foregroundMark x1="49648" y1="62582" x2="49648" y2="62582"/>
                        <a14:foregroundMark x1="49648" y1="62451" x2="49648" y2="62451"/>
                        <a14:foregroundMark x1="49648" y1="62451" x2="49648" y2="62451"/>
                        <a14:foregroundMark x1="49776" y1="62451" x2="49776" y2="62451"/>
                        <a14:foregroundMark x1="49776" y1="62451" x2="49776" y2="62451"/>
                        <a14:foregroundMark x1="49776" y1="62451" x2="49776" y2="62451"/>
                        <a14:foregroundMark x1="58861" y1="62451" x2="58861" y2="62451"/>
                        <a14:foregroundMark x1="58861" y1="62451" x2="58861" y2="62451"/>
                        <a14:foregroundMark x1="63596" y1="63900" x2="63596" y2="63900"/>
                        <a14:foregroundMark x1="63596" y1="63900" x2="63596" y2="63900"/>
                        <a14:foregroundMark x1="69482" y1="63241" x2="69482" y2="63241"/>
                        <a14:foregroundMark x1="69482" y1="63241" x2="69482" y2="63241"/>
                        <a14:foregroundMark x1="73065" y1="61792" x2="73065" y2="61792"/>
                        <a14:foregroundMark x1="73065" y1="61792" x2="73065" y2="61792"/>
                        <a14:foregroundMark x1="78247" y1="61924" x2="78247" y2="61924"/>
                        <a14:foregroundMark x1="78247" y1="61924" x2="78247" y2="61924"/>
                        <a14:foregroundMark x1="81510" y1="62055" x2="81510" y2="62055"/>
                        <a14:foregroundMark x1="81510" y1="62055" x2="81510" y2="62055"/>
                        <a14:foregroundMark x1="84773" y1="62582" x2="84773" y2="62582"/>
                        <a14:foregroundMark x1="84773" y1="62582" x2="84773" y2="62582"/>
                        <a14:foregroundMark x1="86692" y1="55599" x2="86692" y2="55599"/>
                        <a14:foregroundMark x1="86692" y1="55599" x2="86692" y2="55599"/>
                        <a14:foregroundMark x1="43762" y1="61924" x2="43762" y2="61924"/>
                        <a14:foregroundMark x1="43762" y1="61924" x2="43762" y2="619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8752" y="270431"/>
            <a:ext cx="1172781" cy="568800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36EAB8-6D94-624C-B46C-2B69BF99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481" y1="36364" x2="10481" y2="36364"/>
                        <a14:foregroundMark x1="25027" y1="38636" x2="25027" y2="38636"/>
                        <a14:foregroundMark x1="33690" y1="30398" x2="33690" y2="30398"/>
                        <a14:foregroundMark x1="38824" y1="30398" x2="38824" y2="30398"/>
                        <a14:foregroundMark x1="40642" y1="32102" x2="40642" y2="32102"/>
                        <a14:foregroundMark x1="41711" y1="21023" x2="41711" y2="21023"/>
                        <a14:foregroundMark x1="45027" y1="28409" x2="45027" y2="28409"/>
                        <a14:foregroundMark x1="50481" y1="27841" x2="50481" y2="27841"/>
                        <a14:foregroundMark x1="56364" y1="33523" x2="56364" y2="33523"/>
                        <a14:foregroundMark x1="61176" y1="33807" x2="61176" y2="33807"/>
                        <a14:foregroundMark x1="65561" y1="33523" x2="65561" y2="33523"/>
                        <a14:foregroundMark x1="65882" y1="25852" x2="65882" y2="25852"/>
                        <a14:foregroundMark x1="68128" y1="34943" x2="68128" y2="34943"/>
                        <a14:foregroundMark x1="71658" y1="33523" x2="71658" y2="33523"/>
                        <a14:foregroundMark x1="76150" y1="32955" x2="76150" y2="32955"/>
                        <a14:foregroundMark x1="79144" y1="31250" x2="79144" y2="31250"/>
                        <a14:foregroundMark x1="82888" y1="31250" x2="82888" y2="31250"/>
                        <a14:foregroundMark x1="83102" y1="25284" x2="83102" y2="25284"/>
                        <a14:foregroundMark x1="85455" y1="28693" x2="85455" y2="28693"/>
                        <a14:foregroundMark x1="88235" y1="30966" x2="88235" y2="30966"/>
                        <a14:foregroundMark x1="89305" y1="25852" x2="89305" y2="25852"/>
                        <a14:foregroundMark x1="75829" y1="60227" x2="75829" y2="60227"/>
                        <a14:foregroundMark x1="71551" y1="57102" x2="71551" y2="57102"/>
                        <a14:foregroundMark x1="65882" y1="57102" x2="65882" y2="57102"/>
                        <a14:foregroundMark x1="65989" y1="50568" x2="65989" y2="50568"/>
                        <a14:foregroundMark x1="61176" y1="58523" x2="61176" y2="58523"/>
                        <a14:foregroundMark x1="55829" y1="56534" x2="55829" y2="56534"/>
                        <a14:foregroundMark x1="52299" y1="54830" x2="52299" y2="54830"/>
                        <a14:foregroundMark x1="43636" y1="56534" x2="43636" y2="56534"/>
                        <a14:foregroundMark x1="44706" y1="49432" x2="44706" y2="49432"/>
                        <a14:foregroundMark x1="38610" y1="55114" x2="38610" y2="551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419" y="270431"/>
            <a:ext cx="1488745" cy="5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56366" y="4615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00673" y="2409679"/>
            <a:ext cx="5490224" cy="1689390"/>
          </a:xfrm>
        </p:spPr>
        <p:txBody>
          <a:bodyPr>
            <a:normAutofit/>
          </a:bodyPr>
          <a:lstStyle/>
          <a:p>
            <a:r>
              <a:rPr lang="fr-BE" sz="9600" b="1" dirty="0" smtClean="0"/>
              <a:t>?</a:t>
            </a:r>
            <a:endParaRPr lang="fr-BE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15945" y="1301684"/>
            <a:ext cx="505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Patients </a:t>
            </a:r>
            <a:r>
              <a:rPr lang="fr-BE" sz="2400" dirty="0" err="1" smtClean="0">
                <a:solidFill>
                  <a:schemeClr val="bg1"/>
                </a:solidFill>
              </a:rPr>
              <a:t>below</a:t>
            </a:r>
            <a:r>
              <a:rPr lang="fr-BE" sz="2400" dirty="0" smtClean="0">
                <a:solidFill>
                  <a:schemeClr val="bg1"/>
                </a:solidFill>
              </a:rPr>
              <a:t> the </a:t>
            </a:r>
            <a:r>
              <a:rPr lang="fr-BE" sz="2400" dirty="0" err="1" smtClean="0">
                <a:solidFill>
                  <a:schemeClr val="bg1"/>
                </a:solidFill>
              </a:rPr>
              <a:t>age</a:t>
            </a:r>
            <a:r>
              <a:rPr lang="fr-BE" sz="2400" dirty="0" smtClean="0">
                <a:solidFill>
                  <a:schemeClr val="bg1"/>
                </a:solidFill>
              </a:rPr>
              <a:t> of 40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7733" y="3019614"/>
            <a:ext cx="24209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Heat</a:t>
            </a:r>
            <a:r>
              <a:rPr lang="fr-BE" dirty="0" smtClean="0"/>
              <a:t> </a:t>
            </a:r>
            <a:r>
              <a:rPr lang="fr-BE" dirty="0" err="1" smtClean="0"/>
              <a:t>waves</a:t>
            </a:r>
            <a:endParaRPr lang="fr-BE" dirty="0"/>
          </a:p>
        </p:txBody>
      </p:sp>
      <p:sp>
        <p:nvSpPr>
          <p:cNvPr id="15" name="TextBox 14"/>
          <p:cNvSpPr txBox="1"/>
          <p:nvPr/>
        </p:nvSpPr>
        <p:spPr>
          <a:xfrm>
            <a:off x="112355" y="1874699"/>
            <a:ext cx="24209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Dyspareunia</a:t>
            </a:r>
            <a:endParaRPr lang="fr-BE" dirty="0" smtClean="0"/>
          </a:p>
          <a:p>
            <a:pPr algn="ctr"/>
            <a:r>
              <a:rPr lang="fr-BE" dirty="0" err="1" smtClean="0"/>
              <a:t>Loss</a:t>
            </a:r>
            <a:r>
              <a:rPr lang="fr-BE" dirty="0" smtClean="0"/>
              <a:t> of </a:t>
            </a:r>
            <a:r>
              <a:rPr lang="fr-BE" dirty="0" err="1" smtClean="0"/>
              <a:t>sex</a:t>
            </a:r>
            <a:r>
              <a:rPr lang="fr-BE" dirty="0" smtClean="0"/>
              <a:t> drive</a:t>
            </a:r>
            <a:endParaRPr lang="fr-BE" dirty="0"/>
          </a:p>
        </p:txBody>
      </p:sp>
      <p:sp>
        <p:nvSpPr>
          <p:cNvPr id="17" name="TextBox 16"/>
          <p:cNvSpPr txBox="1"/>
          <p:nvPr/>
        </p:nvSpPr>
        <p:spPr>
          <a:xfrm>
            <a:off x="3948570" y="377157"/>
            <a:ext cx="24209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Infertility</a:t>
            </a:r>
            <a:endParaRPr lang="fr-BE" dirty="0"/>
          </a:p>
        </p:txBody>
      </p:sp>
      <p:sp>
        <p:nvSpPr>
          <p:cNvPr id="13" name="TextBox 12"/>
          <p:cNvSpPr txBox="1"/>
          <p:nvPr/>
        </p:nvSpPr>
        <p:spPr>
          <a:xfrm>
            <a:off x="7363384" y="216150"/>
            <a:ext cx="27867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Primary</a:t>
            </a:r>
            <a:r>
              <a:rPr lang="fr-BE" dirty="0" smtClean="0"/>
              <a:t> or </a:t>
            </a:r>
            <a:r>
              <a:rPr lang="fr-BE" dirty="0" err="1" smtClean="0"/>
              <a:t>secondary</a:t>
            </a:r>
            <a:r>
              <a:rPr lang="fr-BE" dirty="0" smtClean="0"/>
              <a:t> </a:t>
            </a:r>
            <a:r>
              <a:rPr lang="fr-BE" dirty="0" err="1" smtClean="0"/>
              <a:t>amenorrhea</a:t>
            </a:r>
            <a:endParaRPr lang="fr-BE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659340" y="1610915"/>
            <a:ext cx="24209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Mood</a:t>
            </a:r>
            <a:r>
              <a:rPr lang="fr-BE" dirty="0" smtClean="0"/>
              <a:t> swings</a:t>
            </a:r>
            <a:endParaRPr lang="fr-BE" dirty="0"/>
          </a:p>
        </p:txBody>
      </p:sp>
      <p:sp>
        <p:nvSpPr>
          <p:cNvPr id="26" name="TextBox 25"/>
          <p:cNvSpPr txBox="1"/>
          <p:nvPr/>
        </p:nvSpPr>
        <p:spPr>
          <a:xfrm>
            <a:off x="811216" y="507720"/>
            <a:ext cx="24209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Puberty</a:t>
            </a:r>
            <a:r>
              <a:rPr lang="fr-BE" dirty="0" smtClean="0"/>
              <a:t> </a:t>
            </a:r>
            <a:r>
              <a:rPr lang="fr-BE" dirty="0" err="1" smtClean="0"/>
              <a:t>delay</a:t>
            </a:r>
            <a:endParaRPr lang="fr-BE" dirty="0" smtClean="0"/>
          </a:p>
          <a:p>
            <a:pPr algn="ctr"/>
            <a:r>
              <a:rPr lang="fr-BE" dirty="0" smtClean="0"/>
              <a:t>Stop of </a:t>
            </a:r>
            <a:r>
              <a:rPr lang="fr-BE" dirty="0" err="1" smtClean="0"/>
              <a:t>growth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4520531" y="6071952"/>
            <a:ext cx="3090672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Pregnancy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370683" y="3342779"/>
            <a:ext cx="2574556" cy="646331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Hypogonadotropic</a:t>
            </a:r>
            <a:endParaRPr lang="fr-BE" dirty="0" smtClean="0"/>
          </a:p>
          <a:p>
            <a:pPr algn="ctr"/>
            <a:r>
              <a:rPr lang="fr-BE" dirty="0" err="1" smtClean="0"/>
              <a:t>hypogonadism</a:t>
            </a:r>
            <a:endParaRPr lang="fr-B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57903" y="5470304"/>
            <a:ext cx="2984441" cy="646331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Hypergonadotropic</a:t>
            </a:r>
            <a:r>
              <a:rPr lang="fr-BE" dirty="0" smtClean="0"/>
              <a:t> </a:t>
            </a:r>
            <a:r>
              <a:rPr lang="fr-BE" dirty="0" err="1" smtClean="0"/>
              <a:t>hypogonadism</a:t>
            </a:r>
            <a:endParaRPr lang="fr-B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0025" y="5164574"/>
            <a:ext cx="1035872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PCOS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3725121" y="2113354"/>
            <a:ext cx="506577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BE" dirty="0" smtClean="0"/>
          </a:p>
          <a:p>
            <a:pPr algn="ctr"/>
            <a:endParaRPr lang="fr-BE" dirty="0" smtClean="0"/>
          </a:p>
          <a:p>
            <a:pPr algn="ctr"/>
            <a:endParaRPr lang="fr-BE" dirty="0" smtClean="0"/>
          </a:p>
          <a:p>
            <a:pPr algn="ctr"/>
            <a:endParaRPr lang="fr-BE" dirty="0"/>
          </a:p>
          <a:p>
            <a:pPr algn="ctr"/>
            <a:r>
              <a:rPr lang="fr-BE" sz="3600" dirty="0" err="1" smtClean="0"/>
              <a:t>Anamnesis</a:t>
            </a:r>
            <a:endParaRPr lang="fr-BE" sz="3600" dirty="0" smtClean="0"/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endParaRPr lang="fr-BE" dirty="0" smtClean="0"/>
          </a:p>
          <a:p>
            <a:pPr algn="ctr"/>
            <a:endParaRPr lang="fr-BE" dirty="0"/>
          </a:p>
        </p:txBody>
      </p:sp>
      <p:sp>
        <p:nvSpPr>
          <p:cNvPr id="2" name="TextBox 1"/>
          <p:cNvSpPr txBox="1"/>
          <p:nvPr/>
        </p:nvSpPr>
        <p:spPr>
          <a:xfrm>
            <a:off x="3409124" y="2041589"/>
            <a:ext cx="5381773" cy="3170099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endParaRPr lang="fr-BE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BE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Which</a:t>
            </a:r>
            <a:r>
              <a:rPr lang="fr-B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BE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  <a:r>
              <a:rPr lang="fr-B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</a:p>
          <a:p>
            <a:pPr algn="ctr"/>
            <a:endParaRPr lang="fr-BE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fr-BE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fr-BE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494" y="1980247"/>
            <a:ext cx="5677032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B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BE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Primary</a:t>
            </a:r>
            <a:r>
              <a:rPr lang="fr-B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BE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ovarian</a:t>
            </a:r>
            <a:r>
              <a:rPr lang="fr-B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fr-BE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insufficancy</a:t>
            </a:r>
            <a:endParaRPr lang="fr-BE" sz="3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B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fr-B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POI</a:t>
            </a:r>
            <a:r>
              <a:rPr lang="fr-BE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fr-BE" sz="3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fr-BE" sz="3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fr-BE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3" grpId="0" animBg="1"/>
      <p:bldP spid="16" grpId="0" animBg="1"/>
      <p:bldP spid="26" grpId="0" animBg="1"/>
      <p:bldP spid="4" grpId="0" animBg="1"/>
      <p:bldP spid="5" grpId="0" animBg="1"/>
      <p:bldP spid="6" grpId="0" animBg="1"/>
      <p:bldP spid="7" grpId="0" animBg="1"/>
      <p:bldP spid="1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567" y="1741715"/>
            <a:ext cx="33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Definition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smtClean="0"/>
              <a:t>ESHRE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975362" y="2464525"/>
            <a:ext cx="3396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 smtClean="0"/>
              <a:t>Amenorrhea</a:t>
            </a:r>
            <a:r>
              <a:rPr lang="fr-BE" dirty="0" smtClean="0"/>
              <a:t> of at least 4 </a:t>
            </a:r>
            <a:r>
              <a:rPr lang="fr-BE" dirty="0" err="1" smtClean="0"/>
              <a:t>months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 smtClean="0"/>
              <a:t>Elevated</a:t>
            </a:r>
            <a:r>
              <a:rPr lang="fr-BE" dirty="0" smtClean="0"/>
              <a:t> FSH </a:t>
            </a:r>
            <a:r>
              <a:rPr lang="fr-BE" dirty="0" err="1" smtClean="0"/>
              <a:t>levels</a:t>
            </a:r>
            <a:r>
              <a:rPr lang="fr-BE" dirty="0" smtClean="0"/>
              <a:t>: </a:t>
            </a:r>
            <a:r>
              <a:rPr lang="fr-BE" dirty="0" err="1" smtClean="0"/>
              <a:t>above</a:t>
            </a:r>
            <a:r>
              <a:rPr lang="fr-BE" dirty="0" smtClean="0"/>
              <a:t> 25 </a:t>
            </a:r>
            <a:r>
              <a:rPr lang="fr-BE" dirty="0"/>
              <a:t>UI/L </a:t>
            </a:r>
            <a:r>
              <a:rPr lang="fr-BE" dirty="0" smtClean="0"/>
              <a:t>on </a:t>
            </a:r>
            <a:r>
              <a:rPr lang="fr-BE" dirty="0" err="1" smtClean="0"/>
              <a:t>two</a:t>
            </a:r>
            <a:r>
              <a:rPr lang="fr-BE" dirty="0" smtClean="0"/>
              <a:t> dosages 4 </a:t>
            </a:r>
            <a:r>
              <a:rPr lang="fr-BE" dirty="0" err="1" smtClean="0"/>
              <a:t>weeks</a:t>
            </a:r>
            <a:r>
              <a:rPr lang="fr-BE" dirty="0" smtClean="0"/>
              <a:t> </a:t>
            </a:r>
            <a:r>
              <a:rPr lang="fr-BE" dirty="0" err="1" smtClean="0"/>
              <a:t>apart</a:t>
            </a:r>
            <a:r>
              <a:rPr lang="fr-BE" dirty="0" smtClean="0"/>
              <a:t> 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 smtClean="0"/>
          </a:p>
          <a:p>
            <a:endParaRPr lang="fr-BE" dirty="0"/>
          </a:p>
        </p:txBody>
      </p:sp>
      <p:sp>
        <p:nvSpPr>
          <p:cNvPr id="5" name="Pentagon 4"/>
          <p:cNvSpPr/>
          <p:nvPr/>
        </p:nvSpPr>
        <p:spPr>
          <a:xfrm>
            <a:off x="4654732" y="2177142"/>
            <a:ext cx="2534194" cy="2153971"/>
          </a:xfrm>
          <a:prstGeom prst="homePlate">
            <a:avLst>
              <a:gd name="adj" fmla="val 346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err="1" smtClean="0">
                <a:solidFill>
                  <a:schemeClr val="tx1"/>
                </a:solidFill>
              </a:rPr>
              <a:t>Methods</a:t>
            </a:r>
            <a:r>
              <a:rPr lang="fr-BE" sz="2000" b="1" dirty="0" smtClean="0">
                <a:solidFill>
                  <a:schemeClr val="tx1"/>
                </a:solidFill>
              </a:rPr>
              <a:t> of investigation</a:t>
            </a:r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3245" y="524683"/>
            <a:ext cx="31263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FF6699"/>
                </a:solidFill>
              </a:rPr>
              <a:t>Hormonal dosage</a:t>
            </a:r>
            <a:endParaRPr lang="fr-BE" sz="2400" dirty="0" smtClean="0">
              <a:solidFill>
                <a:srgbClr val="FF6699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fr-BE" sz="1600" dirty="0" smtClean="0">
                <a:solidFill>
                  <a:srgbClr val="FF6699"/>
                </a:solidFill>
              </a:rPr>
              <a:t>FSH </a:t>
            </a:r>
          </a:p>
          <a:p>
            <a:pPr marL="342900" indent="-342900" algn="ctr">
              <a:buFontTx/>
              <a:buChar char="-"/>
            </a:pPr>
            <a:r>
              <a:rPr lang="fr-BE" sz="1600" dirty="0" smtClean="0">
                <a:solidFill>
                  <a:srgbClr val="FF6699"/>
                </a:solidFill>
              </a:rPr>
              <a:t>Œstradiol</a:t>
            </a:r>
          </a:p>
          <a:p>
            <a:pPr marL="342900" indent="-342900" algn="ctr">
              <a:buFontTx/>
              <a:buChar char="-"/>
            </a:pPr>
            <a:r>
              <a:rPr lang="fr-BE" sz="1600" dirty="0" err="1" smtClean="0">
                <a:solidFill>
                  <a:srgbClr val="FF6699"/>
                </a:solidFill>
              </a:rPr>
              <a:t>bHCG</a:t>
            </a:r>
            <a:endParaRPr lang="fr-BE" sz="1600" dirty="0" smtClean="0">
              <a:solidFill>
                <a:srgbClr val="FF6699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fr-BE" sz="1600" dirty="0" smtClean="0">
                <a:solidFill>
                  <a:srgbClr val="FF6699"/>
                </a:solidFill>
              </a:rPr>
              <a:t>AMH</a:t>
            </a:r>
          </a:p>
          <a:p>
            <a:pPr marL="342900" indent="-342900" algn="ctr">
              <a:buFontTx/>
              <a:buChar char="-"/>
            </a:pPr>
            <a:r>
              <a:rPr lang="fr-BE" sz="1600" dirty="0" smtClean="0">
                <a:solidFill>
                  <a:srgbClr val="FF6699"/>
                </a:solidFill>
              </a:rPr>
              <a:t>Prolactine</a:t>
            </a:r>
            <a:endParaRPr lang="fr-BE" sz="1600" dirty="0">
              <a:solidFill>
                <a:srgbClr val="FF66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3245" y="2907921"/>
            <a:ext cx="351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FF6699"/>
                </a:solidFill>
              </a:rPr>
              <a:t>Pelvis US </a:t>
            </a:r>
            <a:r>
              <a:rPr lang="fr-BE" sz="2400" dirty="0" err="1" smtClean="0">
                <a:solidFill>
                  <a:srgbClr val="FF6699"/>
                </a:solidFill>
              </a:rPr>
              <a:t>study</a:t>
            </a:r>
            <a:endParaRPr lang="fr-BE" sz="2400" dirty="0" smtClean="0">
              <a:solidFill>
                <a:srgbClr val="FF66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1954" y="4331113"/>
            <a:ext cx="351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FF6699"/>
                </a:solidFill>
              </a:rPr>
              <a:t>Etiologies</a:t>
            </a:r>
            <a:endParaRPr lang="fr-BE" sz="2400" dirty="0" smtClean="0">
              <a:solidFill>
                <a:srgbClr val="FF66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45" y="5878285"/>
            <a:ext cx="2194560" cy="58477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Chromosomal</a:t>
            </a:r>
            <a:r>
              <a:rPr lang="fr-BE" sz="1600" dirty="0" smtClean="0"/>
              <a:t> ?</a:t>
            </a:r>
          </a:p>
          <a:p>
            <a:pPr algn="ctr"/>
            <a:endParaRPr lang="fr-B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73682" y="5878285"/>
            <a:ext cx="1667690" cy="58477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fr-BE" sz="1600" dirty="0" err="1" smtClean="0"/>
              <a:t>Autoimmune</a:t>
            </a:r>
            <a:endParaRPr lang="fr-BE" sz="1600" dirty="0" smtClean="0"/>
          </a:p>
          <a:p>
            <a:pPr algn="ctr"/>
            <a:r>
              <a:rPr lang="fr-BE" sz="1600" dirty="0" smtClean="0"/>
              <a:t> </a:t>
            </a:r>
            <a:r>
              <a:rPr lang="fr-BE" sz="1600" dirty="0" smtClean="0"/>
              <a:t>?</a:t>
            </a:r>
            <a:endParaRPr lang="fr-B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2149" y="5869577"/>
            <a:ext cx="2791096" cy="338554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Chimio-/</a:t>
            </a:r>
            <a:r>
              <a:rPr lang="fr-BE" sz="1600" dirty="0" smtClean="0"/>
              <a:t>Radio-</a:t>
            </a:r>
            <a:r>
              <a:rPr lang="fr-BE" sz="1600" dirty="0" err="1" smtClean="0"/>
              <a:t>toxicity</a:t>
            </a:r>
            <a:r>
              <a:rPr lang="fr-BE" sz="1600" dirty="0" smtClean="0"/>
              <a:t> </a:t>
            </a:r>
            <a:r>
              <a:rPr lang="fr-BE" sz="1600" dirty="0" smtClean="0"/>
              <a:t>?</a:t>
            </a:r>
            <a:endParaRPr lang="fr-B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4022" y="5868706"/>
            <a:ext cx="1554483" cy="338554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Surgical</a:t>
            </a:r>
            <a:r>
              <a:rPr lang="fr-BE" sz="1600" dirty="0" smtClean="0"/>
              <a:t> </a:t>
            </a:r>
            <a:r>
              <a:rPr lang="fr-BE" sz="1600" dirty="0" smtClean="0"/>
              <a:t>?</a:t>
            </a:r>
            <a:endParaRPr lang="fr-BE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441265" y="4894217"/>
            <a:ext cx="6849296" cy="82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39896" y="4894217"/>
            <a:ext cx="4550665" cy="857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67697" y="4894217"/>
            <a:ext cx="2222863" cy="82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90560" y="4903251"/>
            <a:ext cx="112776" cy="818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96544" y="5722183"/>
            <a:ext cx="2646104" cy="58477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err="1" smtClean="0"/>
              <a:t>Genetic</a:t>
            </a:r>
            <a:r>
              <a:rPr lang="fr-BE" sz="3200" dirty="0" smtClean="0"/>
              <a:t> </a:t>
            </a:r>
            <a:r>
              <a:rPr lang="fr-BE" sz="3200" dirty="0" smtClean="0"/>
              <a:t>?</a:t>
            </a:r>
            <a:endParaRPr lang="fr-BE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75279" y="1571123"/>
            <a:ext cx="372683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Hypergonadotropic</a:t>
            </a:r>
            <a:endParaRPr lang="fr-BE" dirty="0" smtClean="0"/>
          </a:p>
          <a:p>
            <a:pPr algn="ctr"/>
            <a:r>
              <a:rPr lang="fr-BE" dirty="0" err="1" smtClean="0"/>
              <a:t>hypogonadism</a:t>
            </a:r>
            <a:endParaRPr lang="fr-BE" dirty="0"/>
          </a:p>
        </p:txBody>
      </p:sp>
      <p:sp>
        <p:nvSpPr>
          <p:cNvPr id="14" name="TextBox 13"/>
          <p:cNvSpPr txBox="1"/>
          <p:nvPr/>
        </p:nvSpPr>
        <p:spPr>
          <a:xfrm>
            <a:off x="809896" y="2293274"/>
            <a:ext cx="3657597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/>
              <a:t>Follicular</a:t>
            </a:r>
            <a:r>
              <a:rPr lang="fr-BE" dirty="0" smtClean="0"/>
              <a:t> pool </a:t>
            </a:r>
            <a:r>
              <a:rPr lang="fr-BE" dirty="0" err="1" smtClean="0"/>
              <a:t>impairement</a:t>
            </a:r>
            <a:r>
              <a:rPr lang="fr-BE" dirty="0" smtClean="0"/>
              <a:t> </a:t>
            </a:r>
            <a:r>
              <a:rPr lang="fr-BE" dirty="0" err="1" smtClean="0"/>
              <a:t>during</a:t>
            </a:r>
            <a:r>
              <a:rPr lang="fr-BE" dirty="0" smtClean="0"/>
              <a:t> </a:t>
            </a:r>
            <a:r>
              <a:rPr lang="fr-BE" dirty="0" err="1" smtClean="0"/>
              <a:t>embryonic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r>
              <a:rPr lang="fr-BE" dirty="0" smtClean="0"/>
              <a:t>, </a:t>
            </a:r>
            <a:endParaRPr lang="fr-BE" dirty="0" smtClean="0"/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 err="1" smtClean="0"/>
              <a:t>Accelerated</a:t>
            </a:r>
            <a:r>
              <a:rPr lang="fr-BE" dirty="0" smtClean="0"/>
              <a:t> </a:t>
            </a:r>
            <a:r>
              <a:rPr lang="fr-BE" dirty="0" err="1" smtClean="0"/>
              <a:t>follicular</a:t>
            </a:r>
            <a:r>
              <a:rPr lang="fr-BE" dirty="0" smtClean="0"/>
              <a:t> </a:t>
            </a:r>
            <a:r>
              <a:rPr lang="fr-BE" dirty="0" err="1" smtClean="0"/>
              <a:t>atresia</a:t>
            </a:r>
            <a:r>
              <a:rPr lang="fr-BE" dirty="0" smtClean="0"/>
              <a:t>, </a:t>
            </a:r>
            <a:endParaRPr lang="fr-BE" dirty="0" smtClean="0"/>
          </a:p>
          <a:p>
            <a:pPr marL="285750" indent="-285750">
              <a:buFontTx/>
              <a:buChar char="-"/>
            </a:pPr>
            <a:endParaRPr lang="fr-BE" dirty="0" smtClean="0"/>
          </a:p>
          <a:p>
            <a:pPr marL="285750" indent="-285750">
              <a:buFontTx/>
              <a:buChar char="-"/>
            </a:pPr>
            <a:r>
              <a:rPr lang="fr-BE" dirty="0" smtClean="0"/>
              <a:t>Blocage of follicule maturation</a:t>
            </a:r>
            <a:endParaRPr lang="fr-BE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290559" y="4894217"/>
            <a:ext cx="2117929" cy="660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28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172926"/>
            <a:ext cx="10223861" cy="58477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200" dirty="0" err="1" smtClean="0"/>
              <a:t>Why</a:t>
            </a:r>
            <a:r>
              <a:rPr lang="fr-BE" sz="3200" dirty="0" smtClean="0"/>
              <a:t> the </a:t>
            </a:r>
            <a:r>
              <a:rPr lang="fr-BE" sz="3200" dirty="0" err="1" smtClean="0"/>
              <a:t>interest</a:t>
            </a:r>
            <a:r>
              <a:rPr lang="fr-BE" sz="3200" dirty="0" smtClean="0"/>
              <a:t> in </a:t>
            </a:r>
            <a:r>
              <a:rPr lang="fr-BE" sz="3200" dirty="0" err="1" smtClean="0"/>
              <a:t>genetics</a:t>
            </a:r>
            <a:r>
              <a:rPr lang="fr-BE" sz="3200" dirty="0" smtClean="0"/>
              <a:t> </a:t>
            </a:r>
            <a:r>
              <a:rPr lang="fr-BE" sz="3200" dirty="0" err="1" smtClean="0"/>
              <a:t>regarding</a:t>
            </a:r>
            <a:r>
              <a:rPr lang="fr-BE" sz="3200" dirty="0" smtClean="0"/>
              <a:t> POI</a:t>
            </a:r>
            <a:r>
              <a:rPr lang="fr-BE" sz="3200" dirty="0" smtClean="0"/>
              <a:t> </a:t>
            </a:r>
            <a:r>
              <a:rPr lang="fr-BE" sz="3200" dirty="0" smtClean="0"/>
              <a:t>?</a:t>
            </a:r>
            <a:endParaRPr lang="fr-BE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115808"/>
              </p:ext>
            </p:extLst>
          </p:nvPr>
        </p:nvGraphicFramePr>
        <p:xfrm>
          <a:off x="241777" y="757701"/>
          <a:ext cx="6540137" cy="590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36616" y="4824549"/>
            <a:ext cx="1950721" cy="1956887"/>
            <a:chOff x="2407630" y="260226"/>
            <a:chExt cx="2315753" cy="2315753"/>
          </a:xfrm>
        </p:grpSpPr>
        <p:sp>
          <p:nvSpPr>
            <p:cNvPr id="6" name="Shape 5"/>
            <p:cNvSpPr/>
            <p:nvPr/>
          </p:nvSpPr>
          <p:spPr>
            <a:xfrm rot="20700000">
              <a:off x="2407630" y="260226"/>
              <a:ext cx="2315753" cy="231575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hape 4"/>
            <p:cNvSpPr txBox="1"/>
            <p:nvPr/>
          </p:nvSpPr>
          <p:spPr>
            <a:xfrm>
              <a:off x="2915542" y="768139"/>
              <a:ext cx="1299928" cy="129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chemeClr val="tx1"/>
                  </a:solidFill>
                </a:rPr>
                <a:t>20-25% </a:t>
              </a:r>
              <a:r>
                <a:rPr lang="en-US" sz="1400" dirty="0" smtClean="0"/>
                <a:t>genetic</a:t>
              </a:r>
              <a:endParaRPr lang="en-US" sz="1400" kern="1200" dirty="0"/>
            </a:p>
          </p:txBody>
        </p:sp>
      </p:grpSp>
      <p:sp>
        <p:nvSpPr>
          <p:cNvPr id="9" name="Right Brace 8"/>
          <p:cNvSpPr/>
          <p:nvPr/>
        </p:nvSpPr>
        <p:spPr>
          <a:xfrm>
            <a:off x="7025524" y="1023312"/>
            <a:ext cx="531223" cy="5643154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66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747" y="1271451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6699"/>
                </a:solidFill>
              </a:rPr>
              <a:t>Understanding</a:t>
            </a:r>
            <a:r>
              <a:rPr lang="fr-BE" dirty="0" smtClean="0">
                <a:solidFill>
                  <a:srgbClr val="FF6699"/>
                </a:solidFill>
              </a:rPr>
              <a:t> the </a:t>
            </a:r>
            <a:r>
              <a:rPr lang="fr-BE" dirty="0" err="1" smtClean="0">
                <a:solidFill>
                  <a:srgbClr val="FF6699"/>
                </a:solidFill>
              </a:rPr>
              <a:t>genetics</a:t>
            </a:r>
            <a:r>
              <a:rPr lang="fr-BE" dirty="0" smtClean="0">
                <a:solidFill>
                  <a:srgbClr val="FF6699"/>
                </a:solidFill>
              </a:rPr>
              <a:t> of POI</a:t>
            </a:r>
            <a:endParaRPr lang="fr-BE" dirty="0">
              <a:solidFill>
                <a:srgbClr val="FF6699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309463" y="1785257"/>
            <a:ext cx="853440" cy="670560"/>
          </a:xfrm>
          <a:prstGeom prst="down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7884732" y="2600291"/>
            <a:ext cx="376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rgbClr val="FF6699"/>
                </a:solidFill>
              </a:rPr>
              <a:t>Understanding</a:t>
            </a:r>
            <a:r>
              <a:rPr lang="fr-BE" dirty="0" smtClean="0">
                <a:solidFill>
                  <a:srgbClr val="FF6699"/>
                </a:solidFill>
              </a:rPr>
              <a:t> of the </a:t>
            </a:r>
            <a:r>
              <a:rPr lang="fr-BE" dirty="0" err="1" smtClean="0">
                <a:solidFill>
                  <a:srgbClr val="FF6699"/>
                </a:solidFill>
              </a:rPr>
              <a:t>pathogenic</a:t>
            </a:r>
            <a:r>
              <a:rPr lang="fr-BE" dirty="0" smtClean="0">
                <a:solidFill>
                  <a:srgbClr val="FF6699"/>
                </a:solidFill>
              </a:rPr>
              <a:t> </a:t>
            </a:r>
            <a:r>
              <a:rPr lang="fr-BE" dirty="0" err="1" smtClean="0">
                <a:solidFill>
                  <a:srgbClr val="FF6699"/>
                </a:solidFill>
              </a:rPr>
              <a:t>mechanisms</a:t>
            </a:r>
            <a:endParaRPr lang="fr-BE" dirty="0">
              <a:solidFill>
                <a:srgbClr val="FF6699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309463" y="3391096"/>
            <a:ext cx="853440" cy="670560"/>
          </a:xfrm>
          <a:prstGeom prst="down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8932923" y="4206130"/>
            <a:ext cx="1669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>
                <a:solidFill>
                  <a:srgbClr val="FF6699"/>
                </a:solidFill>
              </a:rPr>
              <a:t>Prevention</a:t>
            </a:r>
            <a:r>
              <a:rPr lang="fr-BE" dirty="0" smtClean="0">
                <a:solidFill>
                  <a:srgbClr val="FF6699"/>
                </a:solidFill>
              </a:rPr>
              <a:t> </a:t>
            </a:r>
            <a:r>
              <a:rPr lang="fr-BE" dirty="0" smtClean="0">
                <a:solidFill>
                  <a:srgbClr val="FF6699"/>
                </a:solidFill>
              </a:rPr>
              <a:t>?</a:t>
            </a:r>
          </a:p>
          <a:p>
            <a:pPr algn="ctr"/>
            <a:r>
              <a:rPr lang="fr-BE" dirty="0" smtClean="0">
                <a:solidFill>
                  <a:srgbClr val="FF6699"/>
                </a:solidFill>
              </a:rPr>
              <a:t>Screening</a:t>
            </a:r>
            <a:r>
              <a:rPr lang="fr-BE" dirty="0" smtClean="0">
                <a:solidFill>
                  <a:srgbClr val="FF6699"/>
                </a:solidFill>
              </a:rPr>
              <a:t> </a:t>
            </a:r>
            <a:r>
              <a:rPr lang="fr-BE" dirty="0" smtClean="0">
                <a:solidFill>
                  <a:srgbClr val="FF6699"/>
                </a:solidFill>
              </a:rPr>
              <a:t>?</a:t>
            </a:r>
          </a:p>
          <a:p>
            <a:pPr algn="ctr"/>
            <a:r>
              <a:rPr lang="fr-BE" dirty="0" smtClean="0">
                <a:solidFill>
                  <a:srgbClr val="FF6699"/>
                </a:solidFill>
              </a:rPr>
              <a:t>Cure</a:t>
            </a:r>
            <a:r>
              <a:rPr lang="fr-BE" dirty="0" smtClean="0">
                <a:solidFill>
                  <a:srgbClr val="FF6699"/>
                </a:solidFill>
              </a:rPr>
              <a:t> </a:t>
            </a:r>
            <a:r>
              <a:rPr lang="fr-BE" dirty="0" smtClean="0">
                <a:solidFill>
                  <a:srgbClr val="FF6699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4915" y="5705903"/>
            <a:ext cx="41825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Major </a:t>
            </a:r>
            <a:r>
              <a:rPr lang="fr-BE" dirty="0" err="1" smtClean="0"/>
              <a:t>clinical</a:t>
            </a:r>
            <a:r>
              <a:rPr lang="fr-BE" dirty="0" smtClean="0"/>
              <a:t> implications</a:t>
            </a:r>
            <a:r>
              <a:rPr lang="fr-BE" dirty="0" smtClean="0"/>
              <a:t>: </a:t>
            </a:r>
            <a:endParaRPr lang="fr-BE" dirty="0" smtClean="0"/>
          </a:p>
          <a:p>
            <a:pPr marL="285750" indent="-285750" algn="ctr">
              <a:buFontTx/>
              <a:buChar char="-"/>
            </a:pPr>
            <a:r>
              <a:rPr lang="fr-BE" dirty="0" smtClean="0"/>
              <a:t>New </a:t>
            </a:r>
            <a:r>
              <a:rPr lang="fr-BE" dirty="0" err="1" smtClean="0"/>
              <a:t>opportunities</a:t>
            </a:r>
            <a:r>
              <a:rPr lang="fr-BE" dirty="0" smtClean="0"/>
              <a:t> of </a:t>
            </a:r>
            <a:r>
              <a:rPr lang="fr-BE" dirty="0" err="1" smtClean="0"/>
              <a:t>treatment</a:t>
            </a:r>
            <a:endParaRPr lang="fr-BE" dirty="0" smtClean="0"/>
          </a:p>
          <a:p>
            <a:pPr marL="285750" indent="-285750" algn="ctr">
              <a:buFontTx/>
              <a:buChar char="-"/>
            </a:pPr>
            <a:r>
              <a:rPr lang="fr-BE" dirty="0" err="1" smtClean="0"/>
              <a:t>Optimization</a:t>
            </a:r>
            <a:r>
              <a:rPr lang="fr-BE" dirty="0" smtClean="0"/>
              <a:t> of patient care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0173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4" grpId="0" animBg="1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7952" y="1316736"/>
            <a:ext cx="351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Indeed</a:t>
            </a:r>
            <a:r>
              <a:rPr lang="fr-BE" dirty="0" smtClean="0"/>
              <a:t>: actuel </a:t>
            </a:r>
            <a:r>
              <a:rPr lang="fr-BE" dirty="0" err="1" smtClean="0"/>
              <a:t>treatment</a:t>
            </a:r>
            <a:r>
              <a:rPr lang="fr-BE" dirty="0" smtClean="0"/>
              <a:t> ….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4002363" y="2340638"/>
            <a:ext cx="452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ONLY SYMPTOMATIC</a:t>
            </a:r>
            <a:endParaRPr lang="fr-B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30042" y="3203079"/>
            <a:ext cx="522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>
                <a:solidFill>
                  <a:srgbClr val="FF6699"/>
                </a:solidFill>
              </a:rPr>
              <a:t>Treatment</a:t>
            </a:r>
            <a:r>
              <a:rPr lang="fr-BE" sz="2400" b="1" dirty="0" smtClean="0">
                <a:solidFill>
                  <a:srgbClr val="FF6699"/>
                </a:solidFill>
              </a:rPr>
              <a:t> </a:t>
            </a:r>
            <a:r>
              <a:rPr lang="fr-BE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of the </a:t>
            </a:r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oestrogen</a:t>
            </a:r>
            <a:r>
              <a:rPr lang="fr-BE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deprivation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434" y="2201918"/>
            <a:ext cx="20024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CV </a:t>
            </a:r>
            <a:r>
              <a:rPr lang="fr-BE" dirty="0" err="1" smtClean="0"/>
              <a:t>imparement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9107424" y="1901952"/>
            <a:ext cx="2771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Impaired</a:t>
            </a:r>
            <a:r>
              <a:rPr lang="fr-BE" dirty="0" smtClean="0"/>
              <a:t> </a:t>
            </a:r>
            <a:r>
              <a:rPr lang="fr-BE" dirty="0" err="1" smtClean="0"/>
              <a:t>bone</a:t>
            </a:r>
            <a:r>
              <a:rPr lang="fr-BE" dirty="0" smtClean="0"/>
              <a:t> </a:t>
            </a:r>
            <a:r>
              <a:rPr lang="fr-BE" dirty="0" err="1" smtClean="0"/>
              <a:t>mineralisation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128016" y="3136392"/>
            <a:ext cx="21275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dirty="0" err="1" smtClean="0"/>
              <a:t>Sexual</a:t>
            </a:r>
            <a:r>
              <a:rPr lang="fr-BE" dirty="0" smtClean="0"/>
              <a:t> </a:t>
            </a:r>
            <a:r>
              <a:rPr lang="fr-BE" dirty="0" err="1" smtClean="0"/>
              <a:t>functions</a:t>
            </a:r>
            <a:endParaRPr lang="fr-BE" dirty="0"/>
          </a:p>
        </p:txBody>
      </p:sp>
      <p:sp>
        <p:nvSpPr>
          <p:cNvPr id="11" name="TextBox 10"/>
          <p:cNvSpPr txBox="1"/>
          <p:nvPr/>
        </p:nvSpPr>
        <p:spPr>
          <a:xfrm>
            <a:off x="9803792" y="3664077"/>
            <a:ext cx="15007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dirty="0" err="1" smtClean="0"/>
              <a:t>Depression</a:t>
            </a:r>
            <a:endParaRPr lang="fr-BE" dirty="0"/>
          </a:p>
        </p:txBody>
      </p:sp>
      <p:sp>
        <p:nvSpPr>
          <p:cNvPr id="12" name="TextBox 11"/>
          <p:cNvSpPr txBox="1"/>
          <p:nvPr/>
        </p:nvSpPr>
        <p:spPr>
          <a:xfrm>
            <a:off x="4231615" y="4265796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Infertility</a:t>
            </a:r>
            <a:r>
              <a:rPr lang="fr-BE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BE" sz="2400" b="1" dirty="0" err="1" smtClean="0">
                <a:solidFill>
                  <a:srgbClr val="FF6699"/>
                </a:solidFill>
              </a:rPr>
              <a:t>treatment</a:t>
            </a:r>
            <a:r>
              <a:rPr lang="fr-BE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fr-BE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9855" y="2570357"/>
            <a:ext cx="652743" cy="369332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HST</a:t>
            </a:r>
            <a:endParaRPr lang="fr-BE" dirty="0"/>
          </a:p>
        </p:txBody>
      </p:sp>
      <p:sp>
        <p:nvSpPr>
          <p:cNvPr id="15" name="TextBox 14"/>
          <p:cNvSpPr txBox="1"/>
          <p:nvPr/>
        </p:nvSpPr>
        <p:spPr>
          <a:xfrm>
            <a:off x="1558893" y="3505724"/>
            <a:ext cx="652743" cy="369332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HST</a:t>
            </a:r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>
            <a:off x="11226144" y="2556081"/>
            <a:ext cx="652743" cy="369332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HST</a:t>
            </a:r>
            <a:endParaRPr lang="fr-BE" dirty="0"/>
          </a:p>
        </p:txBody>
      </p:sp>
      <p:sp>
        <p:nvSpPr>
          <p:cNvPr id="17" name="TextBox 16"/>
          <p:cNvSpPr txBox="1"/>
          <p:nvPr/>
        </p:nvSpPr>
        <p:spPr>
          <a:xfrm>
            <a:off x="10651781" y="4041207"/>
            <a:ext cx="652743" cy="369332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HST</a:t>
            </a:r>
            <a:endParaRPr lang="fr-BE" dirty="0"/>
          </a:p>
        </p:txBody>
      </p:sp>
      <p:sp>
        <p:nvSpPr>
          <p:cNvPr id="18" name="TextBox 17"/>
          <p:cNvSpPr txBox="1"/>
          <p:nvPr/>
        </p:nvSpPr>
        <p:spPr>
          <a:xfrm>
            <a:off x="5419231" y="188899"/>
            <a:ext cx="13083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dirty="0" err="1" smtClean="0"/>
              <a:t>Infertility</a:t>
            </a:r>
            <a:endParaRPr lang="fr-BE" dirty="0"/>
          </a:p>
        </p:txBody>
      </p:sp>
      <p:sp>
        <p:nvSpPr>
          <p:cNvPr id="19" name="TextBox 18"/>
          <p:cNvSpPr txBox="1"/>
          <p:nvPr/>
        </p:nvSpPr>
        <p:spPr>
          <a:xfrm>
            <a:off x="1971359" y="548209"/>
            <a:ext cx="8582799" cy="369332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fr-BE" dirty="0" smtClean="0"/>
              <a:t>Oocyte </a:t>
            </a:r>
            <a:r>
              <a:rPr lang="fr-BE" dirty="0" err="1" smtClean="0"/>
              <a:t>bank</a:t>
            </a:r>
            <a:r>
              <a:rPr lang="fr-BE" dirty="0" smtClean="0"/>
              <a:t>. </a:t>
            </a:r>
            <a:r>
              <a:rPr lang="fr-BE" dirty="0" smtClean="0"/>
              <a:t>Adoption. </a:t>
            </a:r>
            <a:r>
              <a:rPr lang="fr-BE" dirty="0" err="1" smtClean="0"/>
              <a:t>Cryopreservation</a:t>
            </a:r>
            <a:r>
              <a:rPr lang="fr-BE" dirty="0" smtClean="0"/>
              <a:t> impossible: </a:t>
            </a:r>
            <a:r>
              <a:rPr lang="fr-BE" dirty="0" err="1" smtClean="0"/>
              <a:t>too</a:t>
            </a:r>
            <a:r>
              <a:rPr lang="fr-BE" dirty="0" smtClean="0"/>
              <a:t> few follicules</a:t>
            </a:r>
            <a:endParaRPr lang="fr-BE" dirty="0"/>
          </a:p>
        </p:txBody>
      </p:sp>
      <p:sp>
        <p:nvSpPr>
          <p:cNvPr id="22" name="TextBox 21"/>
          <p:cNvSpPr txBox="1"/>
          <p:nvPr/>
        </p:nvSpPr>
        <p:spPr>
          <a:xfrm>
            <a:off x="5303726" y="5716564"/>
            <a:ext cx="167385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Today</a:t>
            </a:r>
            <a:r>
              <a:rPr lang="fr-BE" dirty="0" smtClean="0"/>
              <a:t>:</a:t>
            </a:r>
            <a:endParaRPr lang="fr-BE" dirty="0" smtClean="0"/>
          </a:p>
          <a:p>
            <a:pPr algn="ctr"/>
            <a:r>
              <a:rPr lang="fr-BE" strike="sngStrike" dirty="0" smtClean="0"/>
              <a:t>PREVENTION</a:t>
            </a:r>
            <a:endParaRPr lang="fr-BE" strike="sngStrike" dirty="0" smtClean="0"/>
          </a:p>
          <a:p>
            <a:pPr algn="ctr"/>
            <a:r>
              <a:rPr lang="fr-BE" strike="sngStrike" dirty="0" smtClean="0"/>
              <a:t>CURE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2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0393571"/>
              </p:ext>
            </p:extLst>
          </p:nvPr>
        </p:nvGraphicFramePr>
        <p:xfrm>
          <a:off x="36576" y="0"/>
          <a:ext cx="12097512" cy="673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9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665" y="1719879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Research</a:t>
            </a:r>
            <a:r>
              <a:rPr lang="fr-BE" sz="2400" dirty="0" smtClean="0"/>
              <a:t> </a:t>
            </a:r>
            <a:r>
              <a:rPr lang="fr-BE" sz="2400" dirty="0" err="1" smtClean="0"/>
              <a:t>method</a:t>
            </a:r>
            <a:endParaRPr lang="fr-B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9732" y="2294965"/>
            <a:ext cx="38133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1600" dirty="0" smtClean="0"/>
              <a:t>Prospective </a:t>
            </a:r>
            <a:r>
              <a:rPr lang="fr-BE" sz="1600" dirty="0" err="1" smtClean="0"/>
              <a:t>study</a:t>
            </a:r>
            <a:r>
              <a:rPr lang="fr-BE" sz="1600" dirty="0" smtClean="0"/>
              <a:t>, patients </a:t>
            </a:r>
            <a:r>
              <a:rPr lang="fr-BE" sz="1600" dirty="0" err="1" smtClean="0"/>
              <a:t>selected</a:t>
            </a:r>
            <a:r>
              <a:rPr lang="fr-BE" sz="1600" dirty="0" smtClean="0"/>
              <a:t> </a:t>
            </a:r>
            <a:r>
              <a:rPr lang="fr-BE" sz="1600" dirty="0" err="1" smtClean="0"/>
              <a:t>between</a:t>
            </a:r>
            <a:r>
              <a:rPr lang="fr-BE" sz="1600" dirty="0" smtClean="0"/>
              <a:t> </a:t>
            </a:r>
            <a:r>
              <a:rPr lang="fr-BE" sz="1600" dirty="0" smtClean="0"/>
              <a:t>2014 et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1600" dirty="0" smtClean="0"/>
              <a:t>Initial </a:t>
            </a:r>
            <a:r>
              <a:rPr lang="fr-BE" sz="1600" dirty="0" err="1" smtClean="0"/>
              <a:t>cohort</a:t>
            </a:r>
            <a:r>
              <a:rPr lang="fr-BE" sz="1600" dirty="0" smtClean="0"/>
              <a:t> of 42 patients, </a:t>
            </a:r>
            <a:r>
              <a:rPr lang="fr-BE" sz="1600" dirty="0" err="1" smtClean="0"/>
              <a:t>other</a:t>
            </a:r>
            <a:r>
              <a:rPr lang="fr-BE" sz="1600" dirty="0" smtClean="0"/>
              <a:t> causes of POI </a:t>
            </a:r>
            <a:r>
              <a:rPr lang="fr-BE" sz="1600" dirty="0" err="1" smtClean="0"/>
              <a:t>excluded</a:t>
            </a:r>
            <a:endParaRPr lang="fr-B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1600" dirty="0" smtClean="0"/>
              <a:t>Fragile X </a:t>
            </a:r>
            <a:r>
              <a:rPr lang="fr-BE" sz="1600" dirty="0" err="1" smtClean="0"/>
              <a:t>premutations</a:t>
            </a:r>
            <a:r>
              <a:rPr lang="fr-BE" sz="1600" dirty="0" smtClean="0"/>
              <a:t> and caryotype </a:t>
            </a:r>
            <a:r>
              <a:rPr lang="fr-BE" sz="1600" dirty="0" err="1" smtClean="0"/>
              <a:t>abnormalities</a:t>
            </a:r>
            <a:r>
              <a:rPr lang="fr-BE" sz="1600" dirty="0" smtClean="0"/>
              <a:t> </a:t>
            </a:r>
            <a:r>
              <a:rPr lang="fr-BE" sz="1600" dirty="0" err="1" smtClean="0"/>
              <a:t>were</a:t>
            </a:r>
            <a:r>
              <a:rPr lang="fr-BE" sz="1600" dirty="0" smtClean="0"/>
              <a:t> </a:t>
            </a:r>
            <a:r>
              <a:rPr lang="fr-BE" sz="1600" dirty="0" err="1" smtClean="0"/>
              <a:t>ruled</a:t>
            </a:r>
            <a:r>
              <a:rPr lang="fr-BE" sz="1600" dirty="0" smtClean="0"/>
              <a:t> out</a:t>
            </a:r>
            <a:r>
              <a:rPr lang="fr-BE" sz="1600" dirty="0" smtClean="0"/>
              <a:t>: </a:t>
            </a:r>
            <a:r>
              <a:rPr lang="fr-BE" sz="1600" dirty="0" smtClean="0"/>
              <a:t>40 </a:t>
            </a:r>
            <a:r>
              <a:rPr lang="fr-BE" sz="1600" dirty="0" smtClean="0"/>
              <a:t>patients </a:t>
            </a:r>
            <a:r>
              <a:rPr lang="fr-BE" sz="1600" dirty="0" err="1" smtClean="0"/>
              <a:t>remaining</a:t>
            </a:r>
            <a:endParaRPr lang="fr-B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6385573" y="3849131"/>
            <a:ext cx="47595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15 patients: </a:t>
            </a:r>
            <a:r>
              <a:rPr lang="fr-BE" dirty="0" err="1" smtClean="0"/>
              <a:t>gene</a:t>
            </a:r>
            <a:r>
              <a:rPr lang="fr-BE" dirty="0" smtClean="0"/>
              <a:t> </a:t>
            </a:r>
            <a:r>
              <a:rPr lang="fr-BE" dirty="0" err="1" smtClean="0"/>
              <a:t>pannel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73" y="623953"/>
            <a:ext cx="4726974" cy="2999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5573" y="266105"/>
            <a:ext cx="47269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17 patients: </a:t>
            </a:r>
            <a:r>
              <a:rPr lang="fr-BE" dirty="0" err="1" smtClean="0"/>
              <a:t>array</a:t>
            </a:r>
            <a:r>
              <a:rPr lang="fr-BE" dirty="0" smtClean="0"/>
              <a:t>-CHG analyses</a:t>
            </a:r>
            <a:endParaRPr lang="fr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" b="9737"/>
          <a:stretch/>
        </p:blipFill>
        <p:spPr>
          <a:xfrm>
            <a:off x="6453603" y="4396527"/>
            <a:ext cx="4590915" cy="17622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563035" y="2123895"/>
            <a:ext cx="1658471" cy="157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4563035" y="3710737"/>
            <a:ext cx="1658471" cy="1575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8471" y="59256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9592007" y="1766046"/>
            <a:ext cx="3369215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Deletions</a:t>
            </a:r>
            <a:r>
              <a:rPr lang="fr-BE" dirty="0" smtClean="0"/>
              <a:t> </a:t>
            </a:r>
            <a:r>
              <a:rPr lang="fr-BE" dirty="0" smtClean="0"/>
              <a:t>- Duplications</a:t>
            </a:r>
            <a:endParaRPr lang="fr-BE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9950414" y="5043865"/>
            <a:ext cx="2758800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Nucleotidic</a:t>
            </a:r>
            <a:r>
              <a:rPr lang="fr-BE" dirty="0" smtClean="0"/>
              <a:t> variation</a:t>
            </a:r>
            <a:endParaRPr lang="fr-BE" dirty="0"/>
          </a:p>
        </p:txBody>
      </p:sp>
      <p:sp>
        <p:nvSpPr>
          <p:cNvPr id="18" name="TextBox 17"/>
          <p:cNvSpPr txBox="1"/>
          <p:nvPr/>
        </p:nvSpPr>
        <p:spPr>
          <a:xfrm>
            <a:off x="7052358" y="6295003"/>
            <a:ext cx="3426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Panel </a:t>
            </a:r>
            <a:r>
              <a:rPr lang="fr-BE" sz="1200" dirty="0" err="1" smtClean="0"/>
              <a:t>BRIGHTcore</a:t>
            </a:r>
            <a:r>
              <a:rPr lang="fr-BE" sz="1200" dirty="0" smtClean="0"/>
              <a:t> évaluant 32 gènes d’</a:t>
            </a:r>
            <a:r>
              <a:rPr lang="fr-BE" sz="1200" dirty="0" err="1" smtClean="0"/>
              <a:t>interet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3465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099" y="134301"/>
            <a:ext cx="11155680" cy="369332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Results</a:t>
            </a:r>
            <a:endParaRPr lang="fr-B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5841885"/>
              </p:ext>
            </p:extLst>
          </p:nvPr>
        </p:nvGraphicFramePr>
        <p:xfrm>
          <a:off x="7628710" y="775061"/>
          <a:ext cx="4032069" cy="30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4606839"/>
              </p:ext>
            </p:extLst>
          </p:nvPr>
        </p:nvGraphicFramePr>
        <p:xfrm>
          <a:off x="505099" y="775060"/>
          <a:ext cx="4032069" cy="30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2" y="1575835"/>
            <a:ext cx="20726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7 </a:t>
            </a:r>
            <a:r>
              <a:rPr lang="fr-BE" dirty="0" err="1" smtClean="0"/>
              <a:t>genes</a:t>
            </a:r>
            <a:r>
              <a:rPr lang="fr-BE" dirty="0" smtClean="0"/>
              <a:t> of </a:t>
            </a:r>
            <a:r>
              <a:rPr lang="fr-BE" dirty="0" err="1" smtClean="0"/>
              <a:t>interest</a:t>
            </a:r>
            <a:endParaRPr lang="fr-BE" dirty="0"/>
          </a:p>
        </p:txBody>
      </p:sp>
      <p:sp>
        <p:nvSpPr>
          <p:cNvPr id="8" name="TextBox 7"/>
          <p:cNvSpPr txBox="1"/>
          <p:nvPr/>
        </p:nvSpPr>
        <p:spPr>
          <a:xfrm>
            <a:off x="5458751" y="2698925"/>
            <a:ext cx="28999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27 </a:t>
            </a:r>
            <a:r>
              <a:rPr lang="fr-BE" dirty="0" err="1" smtClean="0"/>
              <a:t>genes</a:t>
            </a:r>
            <a:r>
              <a:rPr lang="fr-BE" dirty="0" smtClean="0"/>
              <a:t> =&gt; 9 </a:t>
            </a:r>
            <a:r>
              <a:rPr lang="fr-BE" dirty="0" err="1" smtClean="0"/>
              <a:t>protein</a:t>
            </a:r>
            <a:r>
              <a:rPr lang="fr-BE" dirty="0" smtClean="0"/>
              <a:t> </a:t>
            </a:r>
            <a:r>
              <a:rPr lang="fr-BE" dirty="0" err="1" smtClean="0"/>
              <a:t>coding</a:t>
            </a:r>
            <a:endParaRPr lang="fr-BE" dirty="0"/>
          </a:p>
        </p:txBody>
      </p:sp>
      <p:sp>
        <p:nvSpPr>
          <p:cNvPr id="10" name="Down Arrow 9"/>
          <p:cNvSpPr/>
          <p:nvPr/>
        </p:nvSpPr>
        <p:spPr>
          <a:xfrm>
            <a:off x="6437377" y="3487779"/>
            <a:ext cx="942701" cy="5834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10866989"/>
              </p:ext>
            </p:extLst>
          </p:nvPr>
        </p:nvGraphicFramePr>
        <p:xfrm>
          <a:off x="4014218" y="4050944"/>
          <a:ext cx="6152606" cy="268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23377"/>
              </p:ext>
            </p:extLst>
          </p:nvPr>
        </p:nvGraphicFramePr>
        <p:xfrm>
          <a:off x="467735" y="4050944"/>
          <a:ext cx="3418467" cy="2502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571">
                  <a:extLst>
                    <a:ext uri="{9D8B030D-6E8A-4147-A177-3AD203B41FA5}">
                      <a16:colId xmlns:a16="http://schemas.microsoft.com/office/drawing/2014/main" val="696654511"/>
                    </a:ext>
                  </a:extLst>
                </a:gridCol>
                <a:gridCol w="2443896">
                  <a:extLst>
                    <a:ext uri="{9D8B030D-6E8A-4147-A177-3AD203B41FA5}">
                      <a16:colId xmlns:a16="http://schemas.microsoft.com/office/drawing/2014/main" val="783498883"/>
                    </a:ext>
                  </a:extLst>
                </a:gridCol>
              </a:tblGrid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TUSC3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b="0" dirty="0" err="1">
                          <a:solidFill>
                            <a:schemeClr val="tx1"/>
                          </a:solidFill>
                          <a:effectLst/>
                        </a:rPr>
                        <a:t>Tumor</a:t>
                      </a:r>
                      <a:r>
                        <a:rPr lang="fr-BE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BE" sz="1100" b="0" dirty="0" err="1">
                          <a:solidFill>
                            <a:schemeClr val="tx1"/>
                          </a:solidFill>
                          <a:effectLst/>
                        </a:rPr>
                        <a:t>Suppressor</a:t>
                      </a:r>
                      <a:r>
                        <a:rPr lang="fr-BE" sz="1100" b="0" dirty="0">
                          <a:solidFill>
                            <a:schemeClr val="tx1"/>
                          </a:solidFill>
                          <a:effectLst/>
                        </a:rPr>
                        <a:t> Candidate 3</a:t>
                      </a:r>
                      <a:endParaRPr lang="fr-BE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78392"/>
                  </a:ext>
                </a:extLst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MSR1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Macrophage </a:t>
                      </a:r>
                      <a:r>
                        <a:rPr lang="fr-BE" sz="1100" dirty="0" err="1">
                          <a:effectLst/>
                        </a:rPr>
                        <a:t>Scavenger</a:t>
                      </a:r>
                      <a:r>
                        <a:rPr lang="fr-BE" sz="1100" dirty="0">
                          <a:effectLst/>
                        </a:rPr>
                        <a:t> </a:t>
                      </a:r>
                      <a:r>
                        <a:rPr lang="fr-BE" sz="1100" dirty="0" err="1">
                          <a:effectLst/>
                        </a:rPr>
                        <a:t>Receptor</a:t>
                      </a:r>
                      <a:r>
                        <a:rPr lang="fr-BE" sz="1100" dirty="0">
                          <a:effectLst/>
                        </a:rPr>
                        <a:t> 1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104668"/>
                  </a:ext>
                </a:extLst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NRXN1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Neurexin</a:t>
                      </a:r>
                      <a:r>
                        <a:rPr lang="en-US" sz="1100" dirty="0">
                          <a:effectLst/>
                        </a:rPr>
                        <a:t> 1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608008"/>
                  </a:ext>
                </a:extLst>
              </a:tr>
              <a:tr h="483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AKR1C2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Aldo-</a:t>
                      </a:r>
                      <a:r>
                        <a:rPr lang="en-US" sz="1100" dirty="0" err="1">
                          <a:effectLst/>
                        </a:rPr>
                        <a:t>keto</a:t>
                      </a:r>
                      <a:r>
                        <a:rPr lang="en-US" sz="1100" dirty="0">
                          <a:effectLst/>
                        </a:rPr>
                        <a:t> reductase family 1 member C2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858422"/>
                  </a:ext>
                </a:extLst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AC007682.1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Long </a:t>
                      </a:r>
                      <a:r>
                        <a:rPr lang="fr-BE" sz="1100" dirty="0" err="1">
                          <a:effectLst/>
                        </a:rPr>
                        <a:t>intergenic</a:t>
                      </a:r>
                      <a:r>
                        <a:rPr lang="fr-BE" sz="1100" dirty="0">
                          <a:effectLst/>
                        </a:rPr>
                        <a:t> </a:t>
                      </a:r>
                      <a:r>
                        <a:rPr lang="fr-BE" sz="1100" dirty="0" err="1">
                          <a:effectLst/>
                        </a:rPr>
                        <a:t>noncoding</a:t>
                      </a:r>
                      <a:r>
                        <a:rPr lang="fr-BE" sz="1100" dirty="0">
                          <a:effectLst/>
                        </a:rPr>
                        <a:t> ARN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412301"/>
                  </a:ext>
                </a:extLst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AC092578.1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Long </a:t>
                      </a:r>
                      <a:r>
                        <a:rPr lang="fr-BE" sz="1100" dirty="0" err="1">
                          <a:effectLst/>
                        </a:rPr>
                        <a:t>intergenic</a:t>
                      </a:r>
                      <a:r>
                        <a:rPr lang="fr-BE" sz="1100" dirty="0">
                          <a:effectLst/>
                        </a:rPr>
                        <a:t> </a:t>
                      </a:r>
                      <a:r>
                        <a:rPr lang="fr-BE" sz="1100" dirty="0" err="1">
                          <a:effectLst/>
                        </a:rPr>
                        <a:t>noncoding</a:t>
                      </a:r>
                      <a:r>
                        <a:rPr lang="fr-BE" sz="1100" dirty="0">
                          <a:effectLst/>
                        </a:rPr>
                        <a:t> ARN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585340"/>
                  </a:ext>
                </a:extLst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MIR4733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100">
                          <a:effectLst/>
                        </a:rPr>
                        <a:t>microRNA 4733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611254"/>
                  </a:ext>
                </a:extLst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PALB2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Partner and localizer of BRCA2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90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3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1460" y="1118775"/>
            <a:ext cx="494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smtClean="0"/>
              <a:t>Conclusion</a:t>
            </a:r>
            <a:endParaRPr lang="fr-BE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75464" y="3146574"/>
            <a:ext cx="6838460" cy="120032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/>
              <a:t>Cytogenomics</a:t>
            </a:r>
            <a:r>
              <a:rPr lang="fr-BE" sz="2400" dirty="0" smtClean="0"/>
              <a:t> and </a:t>
            </a:r>
            <a:r>
              <a:rPr lang="fr-BE" sz="2400" dirty="0" err="1" smtClean="0"/>
              <a:t>next</a:t>
            </a:r>
            <a:r>
              <a:rPr lang="fr-BE" sz="2400" dirty="0" smtClean="0"/>
              <a:t> </a:t>
            </a:r>
            <a:r>
              <a:rPr lang="fr-BE" sz="2400" dirty="0" err="1" smtClean="0"/>
              <a:t>generation</a:t>
            </a:r>
            <a:r>
              <a:rPr lang="fr-BE" sz="2400" dirty="0" smtClean="0"/>
              <a:t> </a:t>
            </a:r>
            <a:r>
              <a:rPr lang="fr-BE" sz="2400" dirty="0" err="1" smtClean="0"/>
              <a:t>sequencing</a:t>
            </a:r>
            <a:r>
              <a:rPr lang="fr-BE" sz="2400" dirty="0" smtClean="0"/>
              <a:t> are the </a:t>
            </a:r>
            <a:r>
              <a:rPr lang="fr-BE" sz="2400" dirty="0" err="1" smtClean="0"/>
              <a:t>most</a:t>
            </a:r>
            <a:r>
              <a:rPr lang="fr-BE" sz="2400" dirty="0" smtClean="0"/>
              <a:t> efficient </a:t>
            </a:r>
            <a:r>
              <a:rPr lang="fr-BE" sz="2400" dirty="0" err="1" smtClean="0"/>
              <a:t>methods</a:t>
            </a:r>
            <a:r>
              <a:rPr lang="fr-BE" sz="2400" dirty="0" smtClean="0"/>
              <a:t> to </a:t>
            </a:r>
            <a:r>
              <a:rPr lang="fr-BE" sz="2400" dirty="0" err="1" smtClean="0"/>
              <a:t>unveil</a:t>
            </a:r>
            <a:r>
              <a:rPr lang="fr-BE" sz="2400" dirty="0" smtClean="0"/>
              <a:t> </a:t>
            </a:r>
            <a:r>
              <a:rPr lang="fr-BE" sz="2400" dirty="0" err="1" smtClean="0"/>
              <a:t>genetics</a:t>
            </a:r>
            <a:r>
              <a:rPr lang="fr-BE" sz="2400" dirty="0" smtClean="0"/>
              <a:t> of POI.</a:t>
            </a:r>
            <a:endParaRPr lang="fr-B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75464" y="1946245"/>
            <a:ext cx="6838460" cy="120032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The </a:t>
            </a:r>
            <a:r>
              <a:rPr lang="fr-BE" sz="2400" dirty="0" err="1" smtClean="0">
                <a:solidFill>
                  <a:schemeClr val="bg1"/>
                </a:solidFill>
              </a:rPr>
              <a:t>genetic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approach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is</a:t>
            </a:r>
            <a:r>
              <a:rPr lang="fr-BE" sz="2400" dirty="0" smtClean="0">
                <a:solidFill>
                  <a:schemeClr val="bg1"/>
                </a:solidFill>
              </a:rPr>
              <a:t> essential to the </a:t>
            </a:r>
            <a:r>
              <a:rPr lang="fr-BE" sz="2400" dirty="0" err="1" smtClean="0">
                <a:solidFill>
                  <a:schemeClr val="bg1"/>
                </a:solidFill>
              </a:rPr>
              <a:t>understanding</a:t>
            </a:r>
            <a:r>
              <a:rPr lang="fr-BE" sz="2400" dirty="0" smtClean="0">
                <a:solidFill>
                  <a:schemeClr val="bg1"/>
                </a:solidFill>
              </a:rPr>
              <a:t> of the </a:t>
            </a:r>
            <a:r>
              <a:rPr lang="fr-BE" sz="2400" dirty="0" err="1" smtClean="0">
                <a:solidFill>
                  <a:schemeClr val="bg1"/>
                </a:solidFill>
              </a:rPr>
              <a:t>pathogenesis</a:t>
            </a:r>
            <a:r>
              <a:rPr lang="fr-BE" sz="2400" dirty="0" smtClean="0">
                <a:solidFill>
                  <a:schemeClr val="bg1"/>
                </a:solidFill>
              </a:rPr>
              <a:t> of </a:t>
            </a:r>
            <a:r>
              <a:rPr lang="fr-BE" sz="2400" dirty="0" err="1" smtClean="0">
                <a:solidFill>
                  <a:schemeClr val="bg1"/>
                </a:solidFill>
              </a:rPr>
              <a:t>heterogeneous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disease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such</a:t>
            </a:r>
            <a:r>
              <a:rPr lang="fr-BE" sz="2400" dirty="0" smtClean="0">
                <a:solidFill>
                  <a:schemeClr val="bg1"/>
                </a:solidFill>
              </a:rPr>
              <a:t> as POI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5464" y="4271612"/>
            <a:ext cx="6838460" cy="156966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chemeClr val="bg1"/>
                </a:solidFill>
              </a:rPr>
              <a:t>Limitation: </a:t>
            </a:r>
            <a:r>
              <a:rPr lang="fr-BE" sz="2400" dirty="0" err="1" smtClean="0">
                <a:solidFill>
                  <a:schemeClr val="bg1"/>
                </a:solidFill>
              </a:rPr>
              <a:t>these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study</a:t>
            </a:r>
            <a:r>
              <a:rPr lang="fr-BE" sz="2400" dirty="0" smtClean="0">
                <a:solidFill>
                  <a:schemeClr val="bg1"/>
                </a:solidFill>
              </a:rPr>
              <a:t> NEED </a:t>
            </a:r>
            <a:r>
              <a:rPr lang="fr-BE" sz="2400" dirty="0" err="1" smtClean="0">
                <a:solidFill>
                  <a:schemeClr val="bg1"/>
                </a:solidFill>
              </a:rPr>
              <a:t>replication</a:t>
            </a:r>
            <a:r>
              <a:rPr lang="fr-BE" sz="2400" dirty="0" smtClean="0">
                <a:solidFill>
                  <a:schemeClr val="bg1"/>
                </a:solidFill>
              </a:rPr>
              <a:t>, </a:t>
            </a:r>
            <a:r>
              <a:rPr lang="fr-BE" sz="2400" dirty="0" err="1" smtClean="0">
                <a:solidFill>
                  <a:schemeClr val="bg1"/>
                </a:solidFill>
              </a:rPr>
              <a:t>rendomization</a:t>
            </a:r>
            <a:r>
              <a:rPr lang="fr-BE" sz="2400" dirty="0" smtClean="0">
                <a:solidFill>
                  <a:schemeClr val="bg1"/>
                </a:solidFill>
              </a:rPr>
              <a:t> and case control population for </a:t>
            </a:r>
            <a:r>
              <a:rPr lang="fr-BE" sz="2400" dirty="0" err="1" smtClean="0">
                <a:solidFill>
                  <a:schemeClr val="bg1"/>
                </a:solidFill>
              </a:rPr>
              <a:t>reliable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results</a:t>
            </a:r>
            <a:r>
              <a:rPr lang="fr-BE" sz="2400" dirty="0" smtClean="0">
                <a:solidFill>
                  <a:schemeClr val="bg1"/>
                </a:solidFill>
              </a:rPr>
              <a:t>.</a:t>
            </a:r>
            <a:endParaRPr lang="fr-BE" sz="2400" dirty="0" smtClean="0">
              <a:solidFill>
                <a:schemeClr val="bg1"/>
              </a:solidFill>
            </a:endParaRPr>
          </a:p>
          <a:p>
            <a:pPr algn="ctr"/>
            <a:endParaRPr lang="fr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20795</TotalTime>
  <Words>453</Words>
  <Application>Microsoft Office PowerPoint</Application>
  <PresentationFormat>Grand écran</PresentationFormat>
  <Paragraphs>157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Rockwell</vt:lpstr>
      <vt:lpstr>Times New Roman</vt:lpstr>
      <vt:lpstr>Wingdings</vt:lpstr>
      <vt:lpstr>Atlas</vt:lpstr>
      <vt:lpstr> Could elucidating the genetics of POI be just around the corner? </vt:lpstr>
      <vt:lpstr>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Belgian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 elucidating the genetics of POI be just around the corner?</dc:title>
  <dc:creator>Sante Luca</dc:creator>
  <cp:lastModifiedBy>SENTERRE Alix Alienor</cp:lastModifiedBy>
  <cp:revision>75</cp:revision>
  <dcterms:created xsi:type="dcterms:W3CDTF">2022-03-28T19:13:52Z</dcterms:created>
  <dcterms:modified xsi:type="dcterms:W3CDTF">2022-11-22T18:05:13Z</dcterms:modified>
</cp:coreProperties>
</file>