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4"/>
  </p:sldMasterIdLst>
  <p:notesMasterIdLst>
    <p:notesMasterId r:id="rId38"/>
  </p:notesMasterIdLst>
  <p:handoutMasterIdLst>
    <p:handoutMasterId r:id="rId39"/>
  </p:handoutMasterIdLst>
  <p:sldIdLst>
    <p:sldId id="690" r:id="rId5"/>
    <p:sldId id="638" r:id="rId6"/>
    <p:sldId id="291" r:id="rId7"/>
    <p:sldId id="339" r:id="rId8"/>
    <p:sldId id="643" r:id="rId9"/>
    <p:sldId id="639" r:id="rId10"/>
    <p:sldId id="660" r:id="rId11"/>
    <p:sldId id="691" r:id="rId12"/>
    <p:sldId id="692" r:id="rId13"/>
    <p:sldId id="663" r:id="rId14"/>
    <p:sldId id="664" r:id="rId15"/>
    <p:sldId id="669" r:id="rId16"/>
    <p:sldId id="677" r:id="rId17"/>
    <p:sldId id="670" r:id="rId18"/>
    <p:sldId id="678" r:id="rId19"/>
    <p:sldId id="694" r:id="rId20"/>
    <p:sldId id="671" r:id="rId21"/>
    <p:sldId id="672" r:id="rId22"/>
    <p:sldId id="695" r:id="rId23"/>
    <p:sldId id="674" r:id="rId24"/>
    <p:sldId id="675" r:id="rId25"/>
    <p:sldId id="683" r:id="rId26"/>
    <p:sldId id="696" r:id="rId27"/>
    <p:sldId id="688" r:id="rId28"/>
    <p:sldId id="687" r:id="rId29"/>
    <p:sldId id="684" r:id="rId30"/>
    <p:sldId id="686" r:id="rId31"/>
    <p:sldId id="693" r:id="rId32"/>
    <p:sldId id="685" r:id="rId33"/>
    <p:sldId id="697" r:id="rId34"/>
    <p:sldId id="659" r:id="rId35"/>
    <p:sldId id="698" r:id="rId36"/>
    <p:sldId id="636" r:id="rId37"/>
  </p:sldIdLst>
  <p:sldSz cx="9144000" cy="5143500" type="screen16x9"/>
  <p:notesSz cx="6865938" cy="9540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>
          <p15:clr>
            <a:srgbClr val="A4A3A4"/>
          </p15:clr>
        </p15:guide>
        <p15:guide id="2" orient="horz" pos="2813">
          <p15:clr>
            <a:srgbClr val="A4A3A4"/>
          </p15:clr>
        </p15:guide>
        <p15:guide id="3" orient="horz" pos="1371">
          <p15:clr>
            <a:srgbClr val="A4A3A4"/>
          </p15:clr>
        </p15:guide>
        <p15:guide id="4" orient="horz" pos="921">
          <p15:clr>
            <a:srgbClr val="A4A3A4"/>
          </p15:clr>
        </p15:guide>
        <p15:guide id="5" orient="horz" pos="685">
          <p15:clr>
            <a:srgbClr val="A4A3A4"/>
          </p15:clr>
        </p15:guide>
        <p15:guide id="6" pos="2005">
          <p15:clr>
            <a:srgbClr val="A4A3A4"/>
          </p15:clr>
        </p15:guide>
        <p15:guide id="7" pos="5416">
          <p15:clr>
            <a:srgbClr val="A4A3A4"/>
          </p15:clr>
        </p15:guide>
        <p15:guide id="8" pos="1169">
          <p15:clr>
            <a:srgbClr val="A4A3A4"/>
          </p15:clr>
        </p15:guide>
        <p15:guide id="9" pos="3671">
          <p15:clr>
            <a:srgbClr val="A4A3A4"/>
          </p15:clr>
        </p15:guide>
        <p15:guide id="10" pos="338">
          <p15:clr>
            <a:srgbClr val="A4A3A4"/>
          </p15:clr>
        </p15:guide>
        <p15:guide id="11" pos="37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E9F3F4"/>
    <a:srgbClr val="37B9C2"/>
    <a:srgbClr val="44B8BE"/>
    <a:srgbClr val="4D1642"/>
    <a:srgbClr val="B4E3E5"/>
    <a:srgbClr val="000080"/>
    <a:srgbClr val="99FF99"/>
    <a:srgbClr val="00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3" autoAdjust="0"/>
    <p:restoredTop sz="92996" autoAdjust="0"/>
  </p:normalViewPr>
  <p:slideViewPr>
    <p:cSldViewPr snapToGrid="0" snapToObjects="1">
      <p:cViewPr varScale="1">
        <p:scale>
          <a:sx n="78" d="100"/>
          <a:sy n="78" d="100"/>
        </p:scale>
        <p:origin x="1560" y="48"/>
      </p:cViewPr>
      <p:guideLst>
        <p:guide orient="horz" pos="2886"/>
        <p:guide orient="horz" pos="2813"/>
        <p:guide orient="horz" pos="1371"/>
        <p:guide orient="horz" pos="921"/>
        <p:guide orient="horz" pos="685"/>
        <p:guide pos="2005"/>
        <p:guide pos="5416"/>
        <p:guide pos="1169"/>
        <p:guide pos="3671"/>
        <p:guide pos="338"/>
        <p:guide pos="379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U:\AA-Workfile\menopauze\analyses\work%20files\grafieken%20menopauz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groepen'!$D$3</c:f>
              <c:strCache>
                <c:ptCount val="1"/>
                <c:pt idx="0">
                  <c:v>sickness absence during the past 12 months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groepen'!$C$4:$C$10</c:f>
              <c:strCache>
                <c:ptCount val="7"/>
                <c:pt idx="0">
                  <c:v>men &lt;45 yr (n=1601)</c:v>
                </c:pt>
                <c:pt idx="1">
                  <c:v>men &gt;=45 yr (n=1389)</c:v>
                </c:pt>
                <c:pt idx="2">
                  <c:v>women no menopause (n=1320)</c:v>
                </c:pt>
                <c:pt idx="3">
                  <c:v>menopause never complaints (n=88)</c:v>
                </c:pt>
                <c:pt idx="4">
                  <c:v>menopausal complaints in the past (n=232)</c:v>
                </c:pt>
                <c:pt idx="5">
                  <c:v>menopausal complaints without problems (n=147)</c:v>
                </c:pt>
                <c:pt idx="6">
                  <c:v>menopausal complaints with problems (n=180)</c:v>
                </c:pt>
              </c:strCache>
            </c:strRef>
          </c:cat>
          <c:val>
            <c:numRef>
              <c:f>'7 groepen'!$D$4:$D$10</c:f>
              <c:numCache>
                <c:formatCode>General</c:formatCode>
                <c:ptCount val="7"/>
                <c:pt idx="0">
                  <c:v>62.7</c:v>
                </c:pt>
                <c:pt idx="1">
                  <c:v>55.1</c:v>
                </c:pt>
                <c:pt idx="2">
                  <c:v>64.5</c:v>
                </c:pt>
                <c:pt idx="3">
                  <c:v>47.7</c:v>
                </c:pt>
                <c:pt idx="4">
                  <c:v>57.3</c:v>
                </c:pt>
                <c:pt idx="5">
                  <c:v>57.1</c:v>
                </c:pt>
                <c:pt idx="6">
                  <c:v>76.099999999999994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B-42B6-9873-40E4D9C0F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7941456"/>
        <c:axId val="437931288"/>
      </c:barChart>
      <c:catAx>
        <c:axId val="437941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7931288"/>
        <c:crosses val="autoZero"/>
        <c:auto val="1"/>
        <c:lblAlgn val="ctr"/>
        <c:lblOffset val="100"/>
        <c:noMultiLvlLbl val="0"/>
      </c:catAx>
      <c:valAx>
        <c:axId val="43793128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7941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groepen'!$D$309</c:f>
              <c:strCache>
                <c:ptCount val="1"/>
                <c:pt idx="0">
                  <c:v>social support from supervisor (0-10)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groepen'!$C$310:$C$316</c:f>
              <c:strCache>
                <c:ptCount val="7"/>
                <c:pt idx="0">
                  <c:v>men &lt;45 yr (n=1586)</c:v>
                </c:pt>
                <c:pt idx="1">
                  <c:v>men &gt;=45 yr (n=1379)</c:v>
                </c:pt>
                <c:pt idx="2">
                  <c:v>women no menopause (n=1312)</c:v>
                </c:pt>
                <c:pt idx="3">
                  <c:v>menopause never complaints (n=87)</c:v>
                </c:pt>
                <c:pt idx="4">
                  <c:v>menopausal complaints in the past (n=229)</c:v>
                </c:pt>
                <c:pt idx="5">
                  <c:v>menopausal complaints without problems (n=146)</c:v>
                </c:pt>
                <c:pt idx="6">
                  <c:v>menopausal complaints with problems (n=175)</c:v>
                </c:pt>
              </c:strCache>
            </c:strRef>
          </c:cat>
          <c:val>
            <c:numRef>
              <c:f>'7 groepen'!$D$310:$D$316</c:f>
              <c:numCache>
                <c:formatCode>General</c:formatCode>
                <c:ptCount val="7"/>
                <c:pt idx="0" formatCode="0.00">
                  <c:v>7.21</c:v>
                </c:pt>
                <c:pt idx="1">
                  <c:v>6.92</c:v>
                </c:pt>
                <c:pt idx="2">
                  <c:v>7.17</c:v>
                </c:pt>
                <c:pt idx="3">
                  <c:v>7.03</c:v>
                </c:pt>
                <c:pt idx="4" formatCode="0.00">
                  <c:v>7.42</c:v>
                </c:pt>
                <c:pt idx="5">
                  <c:v>7.45</c:v>
                </c:pt>
                <c:pt idx="6">
                  <c:v>6.66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D9-4F17-B144-C4C1395DE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38838264"/>
        <c:axId val="638840888"/>
      </c:barChart>
      <c:catAx>
        <c:axId val="63883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8840888"/>
        <c:crosses val="autoZero"/>
        <c:auto val="1"/>
        <c:lblAlgn val="ctr"/>
        <c:lblOffset val="100"/>
        <c:noMultiLvlLbl val="0"/>
      </c:catAx>
      <c:valAx>
        <c:axId val="638840888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8838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groepen'!$D$330</c:f>
              <c:strCache>
                <c:ptCount val="1"/>
                <c:pt idx="0">
                  <c:v>social support from colleagues (0-10)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groepen'!$C$331:$C$337</c:f>
              <c:strCache>
                <c:ptCount val="7"/>
                <c:pt idx="0">
                  <c:v>men &lt;45 yr (n=1586)</c:v>
                </c:pt>
                <c:pt idx="1">
                  <c:v>men &gt;=45 yr (n=1379)</c:v>
                </c:pt>
                <c:pt idx="2">
                  <c:v>women no menopause (n=1312)</c:v>
                </c:pt>
                <c:pt idx="3">
                  <c:v>menopause never complaints (n=87)</c:v>
                </c:pt>
                <c:pt idx="4">
                  <c:v>menopausal complaints in the past (n=229)</c:v>
                </c:pt>
                <c:pt idx="5">
                  <c:v>menopausal complaints without problems (n=146)</c:v>
                </c:pt>
                <c:pt idx="6">
                  <c:v>menopausal complaints with problems (n=175)</c:v>
                </c:pt>
              </c:strCache>
            </c:strRef>
          </c:cat>
          <c:val>
            <c:numRef>
              <c:f>'7 groepen'!$D$331:$D$337</c:f>
              <c:numCache>
                <c:formatCode>General</c:formatCode>
                <c:ptCount val="7"/>
                <c:pt idx="0" formatCode="0.00">
                  <c:v>7.06</c:v>
                </c:pt>
                <c:pt idx="1">
                  <c:v>6.76</c:v>
                </c:pt>
                <c:pt idx="2" formatCode="0.00">
                  <c:v>7.1</c:v>
                </c:pt>
                <c:pt idx="3">
                  <c:v>7.36</c:v>
                </c:pt>
                <c:pt idx="4" formatCode="0.00">
                  <c:v>7.08</c:v>
                </c:pt>
                <c:pt idx="5">
                  <c:v>7.21</c:v>
                </c:pt>
                <c:pt idx="6">
                  <c:v>6.24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2F-4F1B-8220-82E47B64A5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83967712"/>
        <c:axId val="683969024"/>
      </c:barChart>
      <c:catAx>
        <c:axId val="683967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3969024"/>
        <c:crosses val="autoZero"/>
        <c:auto val="1"/>
        <c:lblAlgn val="ctr"/>
        <c:lblOffset val="100"/>
        <c:noMultiLvlLbl val="0"/>
      </c:catAx>
      <c:valAx>
        <c:axId val="683969024"/>
        <c:scaling>
          <c:orientation val="minMax"/>
          <c:max val="1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3967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groepen'!$D$370</c:f>
              <c:strCache>
                <c:ptCount val="1"/>
                <c:pt idx="0">
                  <c:v>work-private life imbalance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groepen'!$C$371:$C$377</c:f>
              <c:strCache>
                <c:ptCount val="7"/>
                <c:pt idx="0">
                  <c:v>men &lt;45 yr (n=1644)</c:v>
                </c:pt>
                <c:pt idx="1">
                  <c:v>men &gt;=45 yr (n=1431)</c:v>
                </c:pt>
                <c:pt idx="2">
                  <c:v>women no menopause (n=1363)</c:v>
                </c:pt>
                <c:pt idx="3">
                  <c:v>menopause never complaints (n=92)</c:v>
                </c:pt>
                <c:pt idx="4">
                  <c:v>menopausal complaints in the past (n=241)</c:v>
                </c:pt>
                <c:pt idx="5">
                  <c:v>menopausal complaints without problems (n=154)</c:v>
                </c:pt>
                <c:pt idx="6">
                  <c:v>menopausal complaints with problems (n=187)</c:v>
                </c:pt>
              </c:strCache>
            </c:strRef>
          </c:cat>
          <c:val>
            <c:numRef>
              <c:f>'7 groepen'!$D$371:$D$377</c:f>
              <c:numCache>
                <c:formatCode>General</c:formatCode>
                <c:ptCount val="7"/>
                <c:pt idx="0">
                  <c:v>18.7</c:v>
                </c:pt>
                <c:pt idx="1">
                  <c:v>16.399999999999999</c:v>
                </c:pt>
                <c:pt idx="2">
                  <c:v>18.899999999999999</c:v>
                </c:pt>
                <c:pt idx="3">
                  <c:v>6.5</c:v>
                </c:pt>
                <c:pt idx="4">
                  <c:v>13.7</c:v>
                </c:pt>
                <c:pt idx="5">
                  <c:v>13.6</c:v>
                </c:pt>
                <c:pt idx="6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BE-4F8E-9672-23F030860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2593960"/>
        <c:axId val="622592648"/>
      </c:barChart>
      <c:catAx>
        <c:axId val="622593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22592648"/>
        <c:crosses val="autoZero"/>
        <c:auto val="1"/>
        <c:lblAlgn val="ctr"/>
        <c:lblOffset val="100"/>
        <c:noMultiLvlLbl val="0"/>
      </c:catAx>
      <c:valAx>
        <c:axId val="622592648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225939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/>
              <a:t>menopause discussable at work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'4 groepen'!$D$372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 groepen'!$C$373:$C$376</c:f>
              <c:strCache>
                <c:ptCount val="4"/>
                <c:pt idx="0">
                  <c:v>never complaints (n=93)</c:v>
                </c:pt>
                <c:pt idx="1">
                  <c:v>complaints in the past (n=251)</c:v>
                </c:pt>
                <c:pt idx="2">
                  <c:v>complaints without problems (n=159)</c:v>
                </c:pt>
                <c:pt idx="3">
                  <c:v>complaints with problems (n=197)</c:v>
                </c:pt>
              </c:strCache>
            </c:strRef>
          </c:cat>
          <c:val>
            <c:numRef>
              <c:f>'4 groepen'!$D$373:$D$376</c:f>
              <c:numCache>
                <c:formatCode>General</c:formatCode>
                <c:ptCount val="4"/>
                <c:pt idx="0">
                  <c:v>15.1</c:v>
                </c:pt>
                <c:pt idx="1">
                  <c:v>15.5</c:v>
                </c:pt>
                <c:pt idx="2">
                  <c:v>10.7</c:v>
                </c:pt>
                <c:pt idx="3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77-483E-8C7A-C4AAED6CD6A4}"/>
            </c:ext>
          </c:extLst>
        </c:ser>
        <c:ser>
          <c:idx val="1"/>
          <c:order val="1"/>
          <c:tx>
            <c:strRef>
              <c:f>'4 groepen'!$E$372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 groepen'!$C$373:$C$376</c:f>
              <c:strCache>
                <c:ptCount val="4"/>
                <c:pt idx="0">
                  <c:v>never complaints (n=93)</c:v>
                </c:pt>
                <c:pt idx="1">
                  <c:v>complaints in the past (n=251)</c:v>
                </c:pt>
                <c:pt idx="2">
                  <c:v>complaints without problems (n=159)</c:v>
                </c:pt>
                <c:pt idx="3">
                  <c:v>complaints with problems (n=197)</c:v>
                </c:pt>
              </c:strCache>
            </c:strRef>
          </c:cat>
          <c:val>
            <c:numRef>
              <c:f>'4 groepen'!$E$373:$E$376</c:f>
              <c:numCache>
                <c:formatCode>General</c:formatCode>
                <c:ptCount val="4"/>
                <c:pt idx="0">
                  <c:v>19.399999999999999</c:v>
                </c:pt>
                <c:pt idx="1">
                  <c:v>14.3</c:v>
                </c:pt>
                <c:pt idx="2">
                  <c:v>9.4</c:v>
                </c:pt>
                <c:pt idx="3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77-483E-8C7A-C4AAED6CD6A4}"/>
            </c:ext>
          </c:extLst>
        </c:ser>
        <c:ser>
          <c:idx val="2"/>
          <c:order val="2"/>
          <c:tx>
            <c:strRef>
              <c:f>'4 groepen'!$F$372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 groepen'!$C$373:$C$376</c:f>
              <c:strCache>
                <c:ptCount val="4"/>
                <c:pt idx="0">
                  <c:v>never complaints (n=93)</c:v>
                </c:pt>
                <c:pt idx="1">
                  <c:v>complaints in the past (n=251)</c:v>
                </c:pt>
                <c:pt idx="2">
                  <c:v>complaints without problems (n=159)</c:v>
                </c:pt>
                <c:pt idx="3">
                  <c:v>complaints with problems (n=197)</c:v>
                </c:pt>
              </c:strCache>
            </c:strRef>
          </c:cat>
          <c:val>
            <c:numRef>
              <c:f>'4 groepen'!$F$373:$F$376</c:f>
              <c:numCache>
                <c:formatCode>General</c:formatCode>
                <c:ptCount val="4"/>
                <c:pt idx="0">
                  <c:v>65.599999999999994</c:v>
                </c:pt>
                <c:pt idx="1">
                  <c:v>70.099999999999994</c:v>
                </c:pt>
                <c:pt idx="2">
                  <c:v>79.900000000000006</c:v>
                </c:pt>
                <c:pt idx="3" formatCode="0.0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77-483E-8C7A-C4AAED6CD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7476776"/>
        <c:axId val="437469560"/>
      </c:barChart>
      <c:catAx>
        <c:axId val="437476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7469560"/>
        <c:crosses val="autoZero"/>
        <c:auto val="1"/>
        <c:lblAlgn val="ctr"/>
        <c:lblOffset val="100"/>
        <c:noMultiLvlLbl val="0"/>
      </c:catAx>
      <c:valAx>
        <c:axId val="43746956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747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'4 groepen'!$D$407:$D$415</c:f>
              <c:numCache>
                <c:formatCode>General</c:formatCode>
                <c:ptCount val="9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</c:numCache>
            </c:numRef>
          </c:xVal>
          <c:yVal>
            <c:numRef>
              <c:f>'4 groepen'!$E$407:$E$415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8.5</c:v>
                </c:pt>
                <c:pt idx="4">
                  <c:v>7</c:v>
                </c:pt>
                <c:pt idx="5">
                  <c:v>8.1999999999999993</c:v>
                </c:pt>
                <c:pt idx="6">
                  <c:v>18.100000000000001</c:v>
                </c:pt>
                <c:pt idx="7">
                  <c:v>23.4</c:v>
                </c:pt>
                <c:pt idx="8">
                  <c:v>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F54-4F73-9EED-FEFDBA222953}"/>
            </c:ext>
          </c:extLst>
        </c:ser>
        <c:ser>
          <c:idx val="1"/>
          <c:order val="1"/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'4 groepen'!$D$407:$D$415</c:f>
              <c:numCache>
                <c:formatCode>General</c:formatCode>
                <c:ptCount val="9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</c:numCache>
            </c:numRef>
          </c:xVal>
          <c:yVal>
            <c:numRef>
              <c:f>'4 groepen'!$F$407:$F$415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7.7</c:v>
                </c:pt>
                <c:pt idx="3">
                  <c:v>0</c:v>
                </c:pt>
                <c:pt idx="4">
                  <c:v>4.4000000000000004</c:v>
                </c:pt>
                <c:pt idx="5">
                  <c:v>7.5</c:v>
                </c:pt>
                <c:pt idx="6">
                  <c:v>12.4</c:v>
                </c:pt>
                <c:pt idx="7">
                  <c:v>13.5</c:v>
                </c:pt>
                <c:pt idx="8">
                  <c:v>27.1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F54-4F73-9EED-FEFDBA222953}"/>
            </c:ext>
          </c:extLst>
        </c:ser>
        <c:ser>
          <c:idx val="2"/>
          <c:order val="2"/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'4 groepen'!$D$407:$D$415</c:f>
              <c:numCache>
                <c:formatCode>General</c:formatCode>
                <c:ptCount val="9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</c:numCache>
            </c:numRef>
          </c:xVal>
          <c:yVal>
            <c:numRef>
              <c:f>'4 groepen'!$G$407:$G$415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0</c:v>
                </c:pt>
                <c:pt idx="3">
                  <c:v>2.8</c:v>
                </c:pt>
                <c:pt idx="4">
                  <c:v>4.2</c:v>
                </c:pt>
                <c:pt idx="5">
                  <c:v>4.4000000000000004</c:v>
                </c:pt>
                <c:pt idx="6">
                  <c:v>8.6</c:v>
                </c:pt>
                <c:pt idx="7">
                  <c:v>11.4</c:v>
                </c:pt>
                <c:pt idx="8">
                  <c:v>17.2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F54-4F73-9EED-FEFDBA222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2627744"/>
        <c:axId val="622621512"/>
      </c:scatterChart>
      <c:valAx>
        <c:axId val="622627744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organizational justice (0-10) - red</a:t>
                </a:r>
              </a:p>
              <a:p>
                <a:pPr>
                  <a:defRPr sz="1400"/>
                </a:pPr>
                <a:r>
                  <a:rPr lang="en-GB" sz="1400" dirty="0"/>
                  <a:t>vertical trust (0-10) - blue</a:t>
                </a:r>
              </a:p>
              <a:p>
                <a:pPr>
                  <a:defRPr sz="1400"/>
                </a:pPr>
                <a:r>
                  <a:rPr lang="en-GB" sz="1400" dirty="0"/>
                  <a:t>sense of community (0-10) - </a:t>
                </a:r>
                <a:r>
                  <a:rPr lang="en-GB" sz="1400" dirty="0" err="1"/>
                  <a:t>gray</a:t>
                </a:r>
                <a:endParaRPr lang="en-GB" sz="1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22621512"/>
        <c:crosses val="autoZero"/>
        <c:crossBetween val="midCat"/>
      </c:valAx>
      <c:valAx>
        <c:axId val="62262151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% discussable at work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22627744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 groepen'!$E$458</c:f>
              <c:strCache>
                <c:ptCount val="1"/>
                <c:pt idx="0">
                  <c:v>% high need for recovery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 groepen'!$D$459:$D$460</c:f>
              <c:strCache>
                <c:ptCount val="2"/>
                <c:pt idx="0">
                  <c:v>yes (n=83)</c:v>
                </c:pt>
                <c:pt idx="1">
                  <c:v>no (n=113)</c:v>
                </c:pt>
              </c:strCache>
            </c:strRef>
          </c:cat>
          <c:val>
            <c:numRef>
              <c:f>'4 groepen'!$E$459:$E$460</c:f>
              <c:numCache>
                <c:formatCode>General</c:formatCode>
                <c:ptCount val="2"/>
                <c:pt idx="0">
                  <c:v>31.3</c:v>
                </c:pt>
                <c:pt idx="1">
                  <c:v>58.4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0-40BF-A052-728E05871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9008416"/>
        <c:axId val="639008088"/>
      </c:barChart>
      <c:catAx>
        <c:axId val="639008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discussable at work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9008088"/>
        <c:crosses val="autoZero"/>
        <c:auto val="1"/>
        <c:lblAlgn val="ctr"/>
        <c:lblOffset val="100"/>
        <c:noMultiLvlLbl val="0"/>
      </c:catAx>
      <c:valAx>
        <c:axId val="639008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90084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 groepen'!$E$443</c:f>
              <c:strCache>
                <c:ptCount val="1"/>
                <c:pt idx="0">
                  <c:v>mean burnout score (0-100)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 groepen'!$D$444:$D$445</c:f>
              <c:strCache>
                <c:ptCount val="2"/>
                <c:pt idx="0">
                  <c:v>yes (n=76)</c:v>
                </c:pt>
                <c:pt idx="1">
                  <c:v>no (n=104)</c:v>
                </c:pt>
              </c:strCache>
            </c:strRef>
          </c:cat>
          <c:val>
            <c:numRef>
              <c:f>'4 groepen'!$E$444:$E$445</c:f>
              <c:numCache>
                <c:formatCode>General</c:formatCode>
                <c:ptCount val="2"/>
                <c:pt idx="0">
                  <c:v>28.4</c:v>
                </c:pt>
                <c:pt idx="1">
                  <c:v>50.6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25-4EFD-8954-C9C9DF13B9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9028424"/>
        <c:axId val="639026784"/>
      </c:barChart>
      <c:catAx>
        <c:axId val="6390284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/>
                  <a:t>discussable at</a:t>
                </a:r>
                <a:r>
                  <a:rPr lang="en-GB" sz="1600" baseline="0" dirty="0"/>
                  <a:t> work</a:t>
                </a:r>
                <a:endParaRPr lang="en-GB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9026784"/>
        <c:crosses val="autoZero"/>
        <c:auto val="1"/>
        <c:lblAlgn val="ctr"/>
        <c:lblOffset val="100"/>
        <c:noMultiLvlLbl val="0"/>
      </c:catAx>
      <c:valAx>
        <c:axId val="639026784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902842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494585120943107"/>
          <c:y val="3.3375047763109691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groepen'!$D$82</c:f>
              <c:strCache>
                <c:ptCount val="1"/>
                <c:pt idx="0">
                  <c:v>high need for recovery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groepen'!$C$83:$C$89</c:f>
              <c:strCache>
                <c:ptCount val="7"/>
                <c:pt idx="0">
                  <c:v>men &lt;45 yr (n=1667)</c:v>
                </c:pt>
                <c:pt idx="1">
                  <c:v>men &gt;=45 yr (n=1445)</c:v>
                </c:pt>
                <c:pt idx="2">
                  <c:v>women no menopause (n=1386)</c:v>
                </c:pt>
                <c:pt idx="3">
                  <c:v>menopause never complaints (n=93)</c:v>
                </c:pt>
                <c:pt idx="4">
                  <c:v>menopausal complaints in the past (n=246)</c:v>
                </c:pt>
                <c:pt idx="5">
                  <c:v>menopausal complaints without problems (n=156)</c:v>
                </c:pt>
                <c:pt idx="6">
                  <c:v>menopausal complaints with problems (n=190)</c:v>
                </c:pt>
              </c:strCache>
            </c:strRef>
          </c:cat>
          <c:val>
            <c:numRef>
              <c:f>'7 groepen'!$D$83:$D$89</c:f>
              <c:numCache>
                <c:formatCode>General</c:formatCode>
                <c:ptCount val="7"/>
                <c:pt idx="0">
                  <c:v>30.8</c:v>
                </c:pt>
                <c:pt idx="1">
                  <c:v>32.200000000000003</c:v>
                </c:pt>
                <c:pt idx="2">
                  <c:v>40.299999999999997</c:v>
                </c:pt>
                <c:pt idx="3">
                  <c:v>23.7</c:v>
                </c:pt>
                <c:pt idx="4">
                  <c:v>36.6</c:v>
                </c:pt>
                <c:pt idx="5">
                  <c:v>34.6</c:v>
                </c:pt>
                <c:pt idx="6">
                  <c:v>62.1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BC-4765-82AA-ED79C9BBD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38858032"/>
        <c:axId val="638856064"/>
      </c:barChart>
      <c:catAx>
        <c:axId val="63885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8856064"/>
        <c:crosses val="autoZero"/>
        <c:auto val="1"/>
        <c:lblAlgn val="ctr"/>
        <c:lblOffset val="100"/>
        <c:noMultiLvlLbl val="0"/>
      </c:catAx>
      <c:valAx>
        <c:axId val="63885606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885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groepen'!$D$109</c:f>
              <c:strCache>
                <c:ptCount val="1"/>
                <c:pt idx="0">
                  <c:v>burnout score (0-100)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groepen'!$C$110:$C$116</c:f>
              <c:strCache>
                <c:ptCount val="7"/>
                <c:pt idx="0">
                  <c:v>men &lt;45 yr (n=1572)</c:v>
                </c:pt>
                <c:pt idx="1">
                  <c:v>men &gt;=45 yr (n=1370)</c:v>
                </c:pt>
                <c:pt idx="2">
                  <c:v>women no menopause (n=1304)</c:v>
                </c:pt>
                <c:pt idx="3">
                  <c:v>menopause never complaints (n=86)</c:v>
                </c:pt>
                <c:pt idx="4">
                  <c:v>menopausal complaints in the past (n=226)</c:v>
                </c:pt>
                <c:pt idx="5">
                  <c:v>menopausal complaints without problems (n=146)</c:v>
                </c:pt>
                <c:pt idx="6">
                  <c:v>menopausal complaints with problems (n=171)</c:v>
                </c:pt>
              </c:strCache>
            </c:strRef>
          </c:cat>
          <c:val>
            <c:numRef>
              <c:f>'7 groepen'!$D$110:$D$116</c:f>
              <c:numCache>
                <c:formatCode>General</c:formatCode>
                <c:ptCount val="7"/>
                <c:pt idx="0">
                  <c:v>37.6</c:v>
                </c:pt>
                <c:pt idx="1">
                  <c:v>32.700000000000003</c:v>
                </c:pt>
                <c:pt idx="2">
                  <c:v>44.9</c:v>
                </c:pt>
                <c:pt idx="3">
                  <c:v>29.5</c:v>
                </c:pt>
                <c:pt idx="4">
                  <c:v>35.6</c:v>
                </c:pt>
                <c:pt idx="5" formatCode="0.0">
                  <c:v>35</c:v>
                </c:pt>
                <c:pt idx="6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16-4125-84A4-D41261127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8634152"/>
        <c:axId val="288048872"/>
      </c:barChart>
      <c:catAx>
        <c:axId val="348634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8048872"/>
        <c:crosses val="autoZero"/>
        <c:auto val="1"/>
        <c:lblAlgn val="ctr"/>
        <c:lblOffset val="100"/>
        <c:noMultiLvlLbl val="0"/>
      </c:catAx>
      <c:valAx>
        <c:axId val="28804887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8634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groepen'!$D$181</c:f>
              <c:strCache>
                <c:ptCount val="1"/>
                <c:pt idx="0">
                  <c:v>physical work load (0-10)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groepen'!$C$182:$C$188</c:f>
              <c:strCache>
                <c:ptCount val="7"/>
                <c:pt idx="0">
                  <c:v>men &lt;45 jr (n=1660)</c:v>
                </c:pt>
                <c:pt idx="1">
                  <c:v>men &gt;=45 jr (n=1442)</c:v>
                </c:pt>
                <c:pt idx="2">
                  <c:v>women no menopause (n=1379)</c:v>
                </c:pt>
                <c:pt idx="3">
                  <c:v>menopause never complaints (n=93)</c:v>
                </c:pt>
                <c:pt idx="4">
                  <c:v>menopausal complaints in the past (n=244)</c:v>
                </c:pt>
                <c:pt idx="5">
                  <c:v>menopausal complaints without problems (n=154)</c:v>
                </c:pt>
                <c:pt idx="6">
                  <c:v>menopausal complaints with problems (n=189)</c:v>
                </c:pt>
              </c:strCache>
            </c:strRef>
          </c:cat>
          <c:val>
            <c:numRef>
              <c:f>'7 groepen'!$D$182:$D$188</c:f>
              <c:numCache>
                <c:formatCode>General</c:formatCode>
                <c:ptCount val="7"/>
                <c:pt idx="0">
                  <c:v>3.18</c:v>
                </c:pt>
                <c:pt idx="1">
                  <c:v>3.02</c:v>
                </c:pt>
                <c:pt idx="2">
                  <c:v>2.72</c:v>
                </c:pt>
                <c:pt idx="3">
                  <c:v>3.05</c:v>
                </c:pt>
                <c:pt idx="4" formatCode="0.00">
                  <c:v>2.9</c:v>
                </c:pt>
                <c:pt idx="5">
                  <c:v>3.17</c:v>
                </c:pt>
                <c:pt idx="6">
                  <c:v>4.57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99-4653-B4D4-70613C333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0909624"/>
        <c:axId val="650903720"/>
      </c:barChart>
      <c:catAx>
        <c:axId val="650909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03720"/>
        <c:crosses val="autoZero"/>
        <c:auto val="1"/>
        <c:lblAlgn val="ctr"/>
        <c:lblOffset val="100"/>
        <c:noMultiLvlLbl val="0"/>
      </c:catAx>
      <c:valAx>
        <c:axId val="650903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09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groepen'!$D$353</c:f>
              <c:strCache>
                <c:ptCount val="1"/>
                <c:pt idx="0">
                  <c:v>quantitative work demands (0-10)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groepen'!$C$354:$C$360</c:f>
              <c:strCache>
                <c:ptCount val="7"/>
                <c:pt idx="0">
                  <c:v>men &lt;45 yr (n=1644)</c:v>
                </c:pt>
                <c:pt idx="1">
                  <c:v>men &gt;=45 yr (n=1431)</c:v>
                </c:pt>
                <c:pt idx="2">
                  <c:v>women no menopause (n=1363)</c:v>
                </c:pt>
                <c:pt idx="3">
                  <c:v>menopause never complaints (n=92)</c:v>
                </c:pt>
                <c:pt idx="4">
                  <c:v>menopausal complaints in the past (n=241)</c:v>
                </c:pt>
                <c:pt idx="5">
                  <c:v>menopausal complaints without problems (n=154)</c:v>
                </c:pt>
                <c:pt idx="6">
                  <c:v>menopausal complaints with problems (n=187)</c:v>
                </c:pt>
              </c:strCache>
            </c:strRef>
          </c:cat>
          <c:val>
            <c:numRef>
              <c:f>'7 groepen'!$D$354:$D$360</c:f>
              <c:numCache>
                <c:formatCode>General</c:formatCode>
                <c:ptCount val="7"/>
                <c:pt idx="0">
                  <c:v>4.82</c:v>
                </c:pt>
                <c:pt idx="1">
                  <c:v>4.84</c:v>
                </c:pt>
                <c:pt idx="2">
                  <c:v>4.74</c:v>
                </c:pt>
                <c:pt idx="3">
                  <c:v>4.6900000000000004</c:v>
                </c:pt>
                <c:pt idx="4" formatCode="0.00">
                  <c:v>4.78</c:v>
                </c:pt>
                <c:pt idx="5">
                  <c:v>4.72</c:v>
                </c:pt>
                <c:pt idx="6">
                  <c:v>4.55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5-4CD0-B4B9-6527AD551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35442536"/>
        <c:axId val="635442864"/>
      </c:barChart>
      <c:catAx>
        <c:axId val="635442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5442864"/>
        <c:crosses val="autoZero"/>
        <c:auto val="1"/>
        <c:lblAlgn val="ctr"/>
        <c:lblOffset val="100"/>
        <c:noMultiLvlLbl val="0"/>
      </c:catAx>
      <c:valAx>
        <c:axId val="635442864"/>
        <c:scaling>
          <c:orientation val="minMax"/>
          <c:max val="1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544253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groepen'!$D$201</c:f>
              <c:strCache>
                <c:ptCount val="1"/>
                <c:pt idx="0">
                  <c:v>emotional work demands (0-10)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groepen'!$C$202:$C$208</c:f>
              <c:strCache>
                <c:ptCount val="7"/>
                <c:pt idx="0">
                  <c:v>men &lt;45 yr (n=1664)</c:v>
                </c:pt>
                <c:pt idx="1">
                  <c:v>men &gt;=45 yr (n=1431)</c:v>
                </c:pt>
                <c:pt idx="2">
                  <c:v>women no menopause (n=1363)</c:v>
                </c:pt>
                <c:pt idx="3">
                  <c:v>menopause never complaints (n=92)</c:v>
                </c:pt>
                <c:pt idx="4">
                  <c:v>menopausal complaints in the past (n=241)</c:v>
                </c:pt>
                <c:pt idx="5">
                  <c:v>menopausal complaints without problems (n=154)</c:v>
                </c:pt>
                <c:pt idx="6">
                  <c:v>menopausal complaints with problems (n=187)</c:v>
                </c:pt>
              </c:strCache>
            </c:strRef>
          </c:cat>
          <c:val>
            <c:numRef>
              <c:f>'7 groepen'!$D$202:$D$208</c:f>
              <c:numCache>
                <c:formatCode>General</c:formatCode>
                <c:ptCount val="7"/>
                <c:pt idx="0">
                  <c:v>3.82</c:v>
                </c:pt>
                <c:pt idx="1">
                  <c:v>4.1399999999999997</c:v>
                </c:pt>
                <c:pt idx="2">
                  <c:v>4.46</c:v>
                </c:pt>
                <c:pt idx="3">
                  <c:v>3.93</c:v>
                </c:pt>
                <c:pt idx="4" formatCode="0.00">
                  <c:v>4.33</c:v>
                </c:pt>
                <c:pt idx="5">
                  <c:v>4.05</c:v>
                </c:pt>
                <c:pt idx="6">
                  <c:v>5.52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E1-43FD-A805-42ACAB998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0907000"/>
        <c:axId val="650905032"/>
      </c:barChart>
      <c:catAx>
        <c:axId val="650907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05032"/>
        <c:crosses val="autoZero"/>
        <c:auto val="1"/>
        <c:lblAlgn val="ctr"/>
        <c:lblOffset val="100"/>
        <c:noMultiLvlLbl val="0"/>
      </c:catAx>
      <c:valAx>
        <c:axId val="650905032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07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groepen'!$D$221</c:f>
              <c:strCache>
                <c:ptCount val="1"/>
                <c:pt idx="0">
                  <c:v>discomfort cognitive work demands (0-10)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groepen'!$C$222:$C$228</c:f>
              <c:strCache>
                <c:ptCount val="7"/>
                <c:pt idx="0">
                  <c:v>men &lt;45 yr (n=1575)</c:v>
                </c:pt>
                <c:pt idx="1">
                  <c:v>men &gt;=45 yr (n=1374)</c:v>
                </c:pt>
                <c:pt idx="2">
                  <c:v>women no menopause (n=1306)</c:v>
                </c:pt>
                <c:pt idx="3">
                  <c:v>menopause never complaints (n=86)</c:v>
                </c:pt>
                <c:pt idx="4">
                  <c:v>menopausal complaints in the past (n=227)</c:v>
                </c:pt>
                <c:pt idx="5">
                  <c:v>menopausal complaints without problems (n=146)</c:v>
                </c:pt>
                <c:pt idx="6">
                  <c:v>menopausal complaints with problems (n=173)</c:v>
                </c:pt>
              </c:strCache>
            </c:strRef>
          </c:cat>
          <c:val>
            <c:numRef>
              <c:f>'7 groepen'!$D$222:$D$228</c:f>
              <c:numCache>
                <c:formatCode>General</c:formatCode>
                <c:ptCount val="7"/>
                <c:pt idx="0" formatCode="0.00">
                  <c:v>2.6</c:v>
                </c:pt>
                <c:pt idx="1">
                  <c:v>2.44</c:v>
                </c:pt>
                <c:pt idx="2">
                  <c:v>2.1800000000000002</c:v>
                </c:pt>
                <c:pt idx="3">
                  <c:v>2.0099999999999998</c:v>
                </c:pt>
                <c:pt idx="4" formatCode="0.00">
                  <c:v>2.06</c:v>
                </c:pt>
                <c:pt idx="5">
                  <c:v>1.78</c:v>
                </c:pt>
                <c:pt idx="6">
                  <c:v>2.73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3C-4516-A684-2524BC0F53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0932584"/>
        <c:axId val="650932912"/>
      </c:barChart>
      <c:catAx>
        <c:axId val="650932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32912"/>
        <c:crosses val="autoZero"/>
        <c:auto val="1"/>
        <c:lblAlgn val="ctr"/>
        <c:lblOffset val="100"/>
        <c:noMultiLvlLbl val="0"/>
      </c:catAx>
      <c:valAx>
        <c:axId val="650932912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3258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groepen'!$D$244</c:f>
              <c:strCache>
                <c:ptCount val="1"/>
                <c:pt idx="0">
                  <c:v>discomfort from inadequate temperature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groepen'!$C$245:$C$251</c:f>
              <c:strCache>
                <c:ptCount val="7"/>
                <c:pt idx="0">
                  <c:v>men &lt;45 yr (n=1617)</c:v>
                </c:pt>
                <c:pt idx="1">
                  <c:v>men &gt;=45 yr (n=1397)</c:v>
                </c:pt>
                <c:pt idx="2">
                  <c:v>women no menopause (n=1337)</c:v>
                </c:pt>
                <c:pt idx="3">
                  <c:v>menopause never complaints (n=89)</c:v>
                </c:pt>
                <c:pt idx="4">
                  <c:v>menopausal complaints in the past (n=235)</c:v>
                </c:pt>
                <c:pt idx="5">
                  <c:v>menopausal complaints without problems (n=150)</c:v>
                </c:pt>
                <c:pt idx="6">
                  <c:v>menopausal complaints with problems (n=181)</c:v>
                </c:pt>
              </c:strCache>
            </c:strRef>
          </c:cat>
          <c:val>
            <c:numRef>
              <c:f>'7 groepen'!$D$245:$D$251</c:f>
              <c:numCache>
                <c:formatCode>General</c:formatCode>
                <c:ptCount val="7"/>
                <c:pt idx="0" formatCode="0.0">
                  <c:v>42.3</c:v>
                </c:pt>
                <c:pt idx="1">
                  <c:v>33.9</c:v>
                </c:pt>
                <c:pt idx="2">
                  <c:v>42.4</c:v>
                </c:pt>
                <c:pt idx="3">
                  <c:v>34.799999999999997</c:v>
                </c:pt>
                <c:pt idx="4" formatCode="0.0">
                  <c:v>43</c:v>
                </c:pt>
                <c:pt idx="5">
                  <c:v>44.7</c:v>
                </c:pt>
                <c:pt idx="6">
                  <c:v>59.1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BF-43BF-9DB7-16B84A990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0919464"/>
        <c:axId val="650919792"/>
      </c:barChart>
      <c:catAx>
        <c:axId val="650919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19792"/>
        <c:crosses val="autoZero"/>
        <c:auto val="1"/>
        <c:lblAlgn val="ctr"/>
        <c:lblOffset val="100"/>
        <c:noMultiLvlLbl val="0"/>
      </c:catAx>
      <c:valAx>
        <c:axId val="65091979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19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groepen'!$D$264</c:f>
              <c:strCache>
                <c:ptCount val="1"/>
                <c:pt idx="0">
                  <c:v>discomfort from insufficient fresh air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groepen'!$C$265:$C$271</c:f>
              <c:strCache>
                <c:ptCount val="7"/>
                <c:pt idx="0">
                  <c:v>men &lt;45 yr (n=1617)</c:v>
                </c:pt>
                <c:pt idx="1">
                  <c:v>men &gt;=45 yr (n=1397)</c:v>
                </c:pt>
                <c:pt idx="2">
                  <c:v>women no menopause (n=1337)</c:v>
                </c:pt>
                <c:pt idx="3">
                  <c:v>menopause never complaints (n=89)</c:v>
                </c:pt>
                <c:pt idx="4">
                  <c:v>menopausal complaints in the past (n=235)</c:v>
                </c:pt>
                <c:pt idx="5">
                  <c:v>menopausal complaints without problems (n=150)</c:v>
                </c:pt>
                <c:pt idx="6">
                  <c:v>menopausal complaints with problems (n=181)</c:v>
                </c:pt>
              </c:strCache>
            </c:strRef>
          </c:cat>
          <c:val>
            <c:numRef>
              <c:f>'7 groepen'!$D$265:$D$271</c:f>
              <c:numCache>
                <c:formatCode>General</c:formatCode>
                <c:ptCount val="7"/>
                <c:pt idx="0" formatCode="0.0">
                  <c:v>28.7</c:v>
                </c:pt>
                <c:pt idx="1">
                  <c:v>25.1</c:v>
                </c:pt>
                <c:pt idx="2">
                  <c:v>34.6</c:v>
                </c:pt>
                <c:pt idx="3">
                  <c:v>31.5</c:v>
                </c:pt>
                <c:pt idx="4" formatCode="0.0">
                  <c:v>34</c:v>
                </c:pt>
                <c:pt idx="5">
                  <c:v>30.7</c:v>
                </c:pt>
                <c:pt idx="6">
                  <c:v>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25-4691-8831-C830BCC290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0908640"/>
        <c:axId val="650908968"/>
      </c:barChart>
      <c:catAx>
        <c:axId val="650908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08968"/>
        <c:crosses val="autoZero"/>
        <c:auto val="1"/>
        <c:lblAlgn val="ctr"/>
        <c:lblOffset val="100"/>
        <c:noMultiLvlLbl val="0"/>
      </c:catAx>
      <c:valAx>
        <c:axId val="65090896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090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5240" cy="4770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770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1BD27-72D8-404C-9E7A-02C95540FD4D}" type="datetime1">
              <a:rPr lang="fr-BE" smtClean="0"/>
              <a:pPr/>
              <a:t>11-03-23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062175"/>
            <a:ext cx="2975240" cy="477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062175"/>
            <a:ext cx="2975240" cy="477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BC8FF-AB82-EB4E-8270-0C1CBB0EEBE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58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5240" cy="4770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770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F54C5-0DBB-9445-A2E1-56E3208975E8}" type="datetime1">
              <a:rPr lang="fr-BE" smtClean="0"/>
              <a:pPr/>
              <a:t>11-03-23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2413" y="715963"/>
            <a:ext cx="6361112" cy="3578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5" y="4531916"/>
            <a:ext cx="5492750" cy="429339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062175"/>
            <a:ext cx="2975240" cy="477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9062175"/>
            <a:ext cx="2975240" cy="477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57A5C-D737-FC40-9B05-E0EDB9686AD6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614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0"/>
            <a:ext cx="5045075" cy="283845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5745" y="3106147"/>
            <a:ext cx="5327575" cy="6743605"/>
          </a:xfrm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  <a:ea typeface="ＭＳ Ｐゴシック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28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57A5C-D737-FC40-9B05-E0EDB9686A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8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. PAGE DE GARDE PRÉ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701"/>
          <a:stretch/>
        </p:blipFill>
        <p:spPr>
          <a:xfrm>
            <a:off x="-3176" y="0"/>
            <a:ext cx="9147176" cy="3050077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14752" y="1525038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 sz="2800" b="0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Title of the presentation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6349872" y="374036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B4949F-5785-4522-BAA8-DF8A79C418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05087" y="343897"/>
            <a:ext cx="1632626" cy="74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52" r="30595"/>
          <a:stretch/>
        </p:blipFill>
        <p:spPr>
          <a:xfrm>
            <a:off x="-512944" y="1233508"/>
            <a:ext cx="2404774" cy="2037894"/>
          </a:xfrm>
          <a:prstGeom prst="rect">
            <a:avLst/>
          </a:prstGeom>
        </p:spPr>
      </p:pic>
      <p:sp>
        <p:nvSpPr>
          <p:cNvPr id="1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29325" y="0"/>
            <a:ext cx="3114675" cy="438361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tIns="180000"/>
          <a:lstStyle>
            <a:lvl1pPr algn="ctr">
              <a:defRPr sz="2000">
                <a:latin typeface="Morebi Rounded Medium"/>
                <a:cs typeface="Morebi Rounded Medium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65240" y="1384565"/>
            <a:ext cx="1828002" cy="807244"/>
          </a:xfrm>
          <a:prstGeom prst="rect">
            <a:avLst/>
          </a:prstGeom>
        </p:spPr>
        <p:txBody>
          <a:bodyPr vert="horz" tIns="0" bIns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4000" b="0" kern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536575" y="2237815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400" b="0" i="0" cap="none" spc="100" baseline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Title of the chapter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‹N°›</a:t>
            </a:fld>
            <a:endParaRPr lang="nl-BE" dirty="0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9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4"/>
          <a:srcRect r="20352"/>
          <a:stretch/>
        </p:blipFill>
        <p:spPr>
          <a:xfrm>
            <a:off x="1636800" y="406888"/>
            <a:ext cx="809644" cy="760740"/>
          </a:xfrm>
          <a:prstGeom prst="rect">
            <a:avLst/>
          </a:prstGeom>
          <a:solidFill>
            <a:srgbClr val="B4E3E5">
              <a:alpha val="50196"/>
            </a:srgbClr>
          </a:solidFill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C88C3C-4F82-411A-A8EC-2FE7DF8053C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7375" y="560410"/>
            <a:ext cx="1300137" cy="41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1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.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65240" y="1384565"/>
            <a:ext cx="1828002" cy="807244"/>
          </a:xfrm>
          <a:prstGeom prst="rect">
            <a:avLst/>
          </a:prstGeom>
        </p:spPr>
        <p:txBody>
          <a:bodyPr vert="horz" tIns="0" bIns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4000" b="0" kern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536575" y="2237815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400" b="0" i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Title of the chapter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‹N°›</a:t>
            </a:fld>
            <a:endParaRPr lang="nl-BE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55EC04-C4B0-4E43-AF6F-EE0637A5587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5" y="535420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4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.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3947" y="293567"/>
            <a:ext cx="6744266" cy="557893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i="0" kern="0" cap="none" spc="50" baseline="0">
                <a:solidFill>
                  <a:srgbClr val="4D164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2pPr>
            <a:lvl3pPr marL="9144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3pPr>
            <a:lvl4pPr marL="13716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4pPr>
            <a:lvl5pPr marL="18288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5pPr>
          </a:lstStyle>
          <a:p>
            <a:pPr lvl="0"/>
            <a:r>
              <a:rPr lang="en-US" noProof="0" dirty="0"/>
              <a:t>Title of the slide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543947" y="1487488"/>
            <a:ext cx="7987278" cy="2811462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44B8BE"/>
              </a:buClr>
              <a:buSzPct val="2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A1556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</a:defRPr>
            </a:lvl4pPr>
            <a:lvl5pPr marL="2057400" indent="-22860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endParaRPr lang="en-US" dirty="0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rgbClr val="37B9C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rgbClr val="37B9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9AFA87-5D99-4745-8DAA-7173D6536A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3314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67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9.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3947" y="293567"/>
            <a:ext cx="6744266" cy="557893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i="0" kern="0" cap="none" spc="50" baseline="0">
                <a:solidFill>
                  <a:srgbClr val="4D164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2pPr>
            <a:lvl3pPr marL="9144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3pPr>
            <a:lvl4pPr marL="13716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4pPr>
            <a:lvl5pPr marL="18288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5pPr>
          </a:lstStyle>
          <a:p>
            <a:pPr lvl="0"/>
            <a:r>
              <a:rPr lang="en-US" noProof="0" dirty="0"/>
              <a:t>Title of the slide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rgbClr val="37B9C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rgbClr val="37B9C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F51EEF-66CE-4CD2-82C4-7CD1D0A25C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3313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6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.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‹N°›</a:t>
            </a:fld>
            <a:endParaRPr lang="nl-BE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B66483-10C3-4E85-B2C5-FB3CC0E76D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9117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6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. 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3" name="Oval 2"/>
          <p:cNvSpPr/>
          <p:nvPr userDrawn="1"/>
        </p:nvSpPr>
        <p:spPr>
          <a:xfrm>
            <a:off x="655092" y="1072693"/>
            <a:ext cx="1119116" cy="1119116"/>
          </a:xfrm>
          <a:prstGeom prst="ellipse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429901" y="2562613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3600" b="0" i="0" cap="all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Thank you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‹N°›</a:t>
            </a:fld>
            <a:endParaRPr lang="nl-BE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F57A8A-A5CE-4304-B126-8B36E6F814C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5" y="535420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88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. 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3" name="Oval 2"/>
          <p:cNvSpPr/>
          <p:nvPr userDrawn="1"/>
        </p:nvSpPr>
        <p:spPr>
          <a:xfrm>
            <a:off x="655092" y="1072693"/>
            <a:ext cx="1119116" cy="1119116"/>
          </a:xfrm>
          <a:prstGeom prst="ellipse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429901" y="2562613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3600" b="0" i="0" cap="all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Thank you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92275" y="3340982"/>
            <a:ext cx="2544763" cy="37870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5pPr>
          </a:lstStyle>
          <a:p>
            <a:pPr lvl="0"/>
            <a:r>
              <a:rPr lang="fr-FR" dirty="0"/>
              <a:t>Contacts: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597140" y="3867894"/>
            <a:ext cx="2007716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331028" y="3867894"/>
            <a:ext cx="951706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/>
              <a:t>02 729 xx xx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4695534" y="3867894"/>
            <a:ext cx="2183805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 err="1"/>
              <a:t>Contact@securex.be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6965390" y="3867894"/>
            <a:ext cx="1770875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 err="1"/>
              <a:t>www.securex.be</a:t>
            </a:r>
            <a:endParaRPr lang="en-US" dirty="0"/>
          </a:p>
        </p:txBody>
      </p:sp>
      <p:sp>
        <p:nvSpPr>
          <p:cNvPr id="17" name="Oval 16"/>
          <p:cNvSpPr/>
          <p:nvPr userDrawn="1"/>
        </p:nvSpPr>
        <p:spPr>
          <a:xfrm>
            <a:off x="3027580" y="3874218"/>
            <a:ext cx="242711" cy="24271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8" name="Oval 17"/>
          <p:cNvSpPr/>
          <p:nvPr userDrawn="1"/>
        </p:nvSpPr>
        <p:spPr>
          <a:xfrm>
            <a:off x="4395614" y="3874218"/>
            <a:ext cx="242711" cy="24271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‹N°›</a:t>
            </a:fld>
            <a:endParaRPr lang="nl-BE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E211367-6F5F-41A5-96D1-C2AB0F4BD48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92" y="554228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4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purp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5FE7CF4-9699-4922-BE0D-8522110D27A4}"/>
              </a:ext>
            </a:extLst>
          </p:cNvPr>
          <p:cNvSpPr/>
          <p:nvPr userDrawn="1"/>
        </p:nvSpPr>
        <p:spPr>
          <a:xfrm>
            <a:off x="1563347" y="-2065468"/>
            <a:ext cx="6876028" cy="6876028"/>
          </a:xfrm>
          <a:prstGeom prst="ellipse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805B1D-0989-46BB-AF40-B7A29460E428}"/>
              </a:ext>
            </a:extLst>
          </p:cNvPr>
          <p:cNvSpPr/>
          <p:nvPr userDrawn="1"/>
        </p:nvSpPr>
        <p:spPr>
          <a:xfrm>
            <a:off x="591669" y="-588981"/>
            <a:ext cx="6876028" cy="6876028"/>
          </a:xfrm>
          <a:prstGeom prst="ellipse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4A17A677-217D-4DAD-A8AC-CDA7600EC9A5}"/>
              </a:ext>
            </a:extLst>
          </p:cNvPr>
          <p:cNvSpPr/>
          <p:nvPr userDrawn="1"/>
        </p:nvSpPr>
        <p:spPr>
          <a:xfrm>
            <a:off x="-3112460" y="-2815815"/>
            <a:ext cx="6225821" cy="5367087"/>
          </a:xfrm>
          <a:prstGeom prst="hexagon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3BD30E-3424-4772-A239-FCE218217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051" y="2073818"/>
            <a:ext cx="291899" cy="9832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72CEF48-7535-4147-801D-73B1EB87BF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932" y="4496896"/>
            <a:ext cx="1231899" cy="411307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7D7A878-40B2-439D-A94D-97BF951143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7565" y="2172408"/>
            <a:ext cx="7188868" cy="994264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1241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2pPr>
            <a:lvl3pPr marL="401241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3pPr>
            <a:lvl4pPr marL="606029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4pPr>
            <a:lvl5pPr marL="606029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FCF6883-3565-49F9-B0BA-05DECD6F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565" y="3215897"/>
            <a:ext cx="7188868" cy="13245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EBF6FB-1967-4B92-92B7-1927812936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rgbClr val="0070C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718626" y="4368567"/>
            <a:ext cx="816935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98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9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2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464851"/>
            <a:ext cx="9146800" cy="116681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590" y="4383618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kern="0" cap="all" spc="5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9248" y="4383618"/>
            <a:ext cx="5389843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kern="0" cap="all" spc="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40158" y="4486275"/>
            <a:ext cx="0" cy="7620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3188108" y="4486275"/>
            <a:ext cx="0" cy="7620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 SECUREX RVB-O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05" y="4713521"/>
            <a:ext cx="1147670" cy="36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9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2" r:id="rId3"/>
    <p:sldLayoutId id="2147483691" r:id="rId4"/>
    <p:sldLayoutId id="2147483695" r:id="rId5"/>
    <p:sldLayoutId id="2147483692" r:id="rId6"/>
    <p:sldLayoutId id="2147483681" r:id="rId7"/>
    <p:sldLayoutId id="2147483687" r:id="rId8"/>
    <p:sldLayoutId id="2147483699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DBCAB2-BE60-4F7D-9551-C8DCCEE8D5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828" y="688157"/>
            <a:ext cx="8993171" cy="1224751"/>
          </a:xfrm>
        </p:spPr>
        <p:txBody>
          <a:bodyPr/>
          <a:lstStyle/>
          <a:p>
            <a:r>
              <a:rPr lang="en-GB" sz="2800" dirty="0">
                <a:solidFill>
                  <a:prstClr val="whit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Relation between Burnout, Menopause and Hormones</a:t>
            </a:r>
          </a:p>
          <a:p>
            <a:r>
              <a:rPr lang="en-GB" sz="2800" dirty="0">
                <a:solidFill>
                  <a:prstClr val="whit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First results of a study project</a:t>
            </a:r>
            <a:endParaRPr lang="nl-BE" b="1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E0C0E28E-8ED8-4EE4-AC82-FD04ED4A8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2363" y="1933673"/>
            <a:ext cx="6217827" cy="2317815"/>
          </a:xfrm>
        </p:spPr>
        <p:txBody>
          <a:bodyPr/>
          <a:lstStyle/>
          <a:p>
            <a:pPr algn="l"/>
            <a:r>
              <a:rPr lang="nl-BE" sz="1800" dirty="0">
                <a:latin typeface="Arial" panose="020B0604020202020204" pitchFamily="34" charset="0"/>
                <a:cs typeface="Arial" panose="020B0604020202020204" pitchFamily="34" charset="0"/>
              </a:rPr>
              <a:t>Philippe Kiss</a:t>
            </a:r>
            <a:r>
              <a:rPr lang="nl-BE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  <a:endParaRPr lang="nl-B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Marc De Meester</a:t>
            </a:r>
            <a:r>
              <a:rPr lang="nl-BE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1,3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Herman Depypere</a:t>
            </a:r>
            <a:r>
              <a:rPr lang="nl-BE" sz="1800" baseline="30000" dirty="0"/>
              <a:t>2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Lutgart Braeckman</a:t>
            </a:r>
            <a:r>
              <a:rPr lang="nl-BE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nl-BE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Securex Occup</a:t>
            </a:r>
            <a:r>
              <a:rPr lang="en-GB" sz="1600" i="1" dirty="0"/>
              <a:t>ational Health Service</a:t>
            </a:r>
            <a:endParaRPr lang="en-GB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nl-BE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Department of Human Structure and Repair</a:t>
            </a:r>
            <a:r>
              <a:rPr lang="nl-BE" sz="1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Ghent University</a:t>
            </a:r>
          </a:p>
          <a:p>
            <a:pPr algn="r"/>
            <a:r>
              <a:rPr lang="nl-BE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Department of Public Health and Primary Care, Ghent University</a:t>
            </a:r>
          </a:p>
          <a:p>
            <a:pPr algn="r"/>
            <a:endParaRPr lang="en-GB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9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F225F8-AD38-4903-B24F-44F81E566E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946" y="190721"/>
            <a:ext cx="8472038" cy="557893"/>
          </a:xfrm>
          <a:solidFill>
            <a:schemeClr val="bg1"/>
          </a:solidFill>
        </p:spPr>
        <p:txBody>
          <a:bodyPr/>
          <a:lstStyle/>
          <a:p>
            <a:r>
              <a:rPr lang="nl-BE" dirty="0" err="1"/>
              <a:t>Menopause</a:t>
            </a:r>
            <a:r>
              <a:rPr lang="nl-BE" dirty="0"/>
              <a:t> and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recovery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EB446-1623-44BB-BD86-4F047469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354F0A-1BD5-4B04-839A-75F23AF6F448}"/>
              </a:ext>
            </a:extLst>
          </p:cNvPr>
          <p:cNvSpPr txBox="1"/>
          <p:nvPr/>
        </p:nvSpPr>
        <p:spPr>
          <a:xfrm>
            <a:off x="755187" y="4221838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0E7FA1-5F07-40C3-9A64-B28D063BA7ED}"/>
              </a:ext>
            </a:extLst>
          </p:cNvPr>
          <p:cNvSpPr txBox="1"/>
          <p:nvPr/>
        </p:nvSpPr>
        <p:spPr>
          <a:xfrm>
            <a:off x="7478360" y="803860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DBA3F5-84BC-4CCE-B006-AE3DFC558D0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E09C6C3-6EBC-4909-91EA-970114FF8B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330383"/>
              </p:ext>
            </p:extLst>
          </p:nvPr>
        </p:nvGraphicFramePr>
        <p:xfrm>
          <a:off x="286327" y="669131"/>
          <a:ext cx="8102486" cy="3805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EF16A9D-D6AF-48F0-AC94-93C8D97A0E11}"/>
              </a:ext>
            </a:extLst>
          </p:cNvPr>
          <p:cNvSpPr/>
          <p:nvPr/>
        </p:nvSpPr>
        <p:spPr>
          <a:xfrm>
            <a:off x="350983" y="1095237"/>
            <a:ext cx="8102486" cy="178308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12" name="Arrow: Curved Left 11">
            <a:extLst>
              <a:ext uri="{FF2B5EF4-FFF2-40B4-BE49-F238E27FC236}">
                <a16:creationId xmlns:a16="http://schemas.microsoft.com/office/drawing/2014/main" id="{5127CB85-3193-47A8-BA7B-D586C4E6D5C3}"/>
              </a:ext>
            </a:extLst>
          </p:cNvPr>
          <p:cNvSpPr/>
          <p:nvPr/>
        </p:nvSpPr>
        <p:spPr>
          <a:xfrm flipV="1">
            <a:off x="7027899" y="1281464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03CC489B-663E-46BC-8382-D864EA96226F}"/>
              </a:ext>
            </a:extLst>
          </p:cNvPr>
          <p:cNvSpPr/>
          <p:nvPr/>
        </p:nvSpPr>
        <p:spPr>
          <a:xfrm>
            <a:off x="5815584" y="2566675"/>
            <a:ext cx="827492" cy="208026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313369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E7A2070-1251-47FE-8126-0140E77B90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68208"/>
              </p:ext>
            </p:extLst>
          </p:nvPr>
        </p:nvGraphicFramePr>
        <p:xfrm>
          <a:off x="273299" y="723097"/>
          <a:ext cx="8210058" cy="3804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6F185CF-3DCD-4FD6-8CB7-5B82DF595B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Menopause</a:t>
            </a:r>
            <a:r>
              <a:rPr lang="nl-BE" dirty="0"/>
              <a:t> and </a:t>
            </a:r>
            <a:r>
              <a:rPr lang="nl-BE" dirty="0" err="1"/>
              <a:t>burnout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8D044-E160-4F8D-8F22-B362C4AC2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C50E48-0E18-4560-8B44-60894EE77F9E}"/>
              </a:ext>
            </a:extLst>
          </p:cNvPr>
          <p:cNvSpPr txBox="1"/>
          <p:nvPr/>
        </p:nvSpPr>
        <p:spPr>
          <a:xfrm>
            <a:off x="885080" y="4112626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p&lt;0.05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D7B58E-CD31-479F-BF50-53A23D3FB672}"/>
              </a:ext>
            </a:extLst>
          </p:cNvPr>
          <p:cNvSpPr txBox="1"/>
          <p:nvPr/>
        </p:nvSpPr>
        <p:spPr>
          <a:xfrm>
            <a:off x="7746717" y="950078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D8952E-7304-45DB-AA18-D64E73C2538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27CA6A-3A06-49E8-9028-46EF479D9C5F}"/>
              </a:ext>
            </a:extLst>
          </p:cNvPr>
          <p:cNvSpPr/>
          <p:nvPr/>
        </p:nvSpPr>
        <p:spPr>
          <a:xfrm>
            <a:off x="273299" y="1318731"/>
            <a:ext cx="8329190" cy="1565667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12" name="Arrow: Curved Left 11">
            <a:extLst>
              <a:ext uri="{FF2B5EF4-FFF2-40B4-BE49-F238E27FC236}">
                <a16:creationId xmlns:a16="http://schemas.microsoft.com/office/drawing/2014/main" id="{A4B844A2-A67A-418B-BBF4-16CC02EF6EB4}"/>
              </a:ext>
            </a:extLst>
          </p:cNvPr>
          <p:cNvSpPr/>
          <p:nvPr/>
        </p:nvSpPr>
        <p:spPr>
          <a:xfrm flipV="1">
            <a:off x="6330919" y="1337019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C18DB419-13D3-4298-950B-913449A393F3}"/>
              </a:ext>
            </a:extLst>
          </p:cNvPr>
          <p:cNvSpPr/>
          <p:nvPr/>
        </p:nvSpPr>
        <p:spPr>
          <a:xfrm>
            <a:off x="5685532" y="2606656"/>
            <a:ext cx="827492" cy="208026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373019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B61D31C-26F6-4F74-B46B-461234CEE2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392471"/>
              </p:ext>
            </p:extLst>
          </p:nvPr>
        </p:nvGraphicFramePr>
        <p:xfrm>
          <a:off x="417374" y="758952"/>
          <a:ext cx="8304451" cy="351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491E86-9325-4D92-91C8-129E4A1BBF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sz="2400" dirty="0"/>
              <a:t>hysical work load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82935-96A0-486D-BAAE-66D91B702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D17D56-104F-43BA-9356-BD6F81C39E56}"/>
              </a:ext>
            </a:extLst>
          </p:cNvPr>
          <p:cNvSpPr txBox="1"/>
          <p:nvPr/>
        </p:nvSpPr>
        <p:spPr>
          <a:xfrm>
            <a:off x="635698" y="4292040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007F1C-3D6E-4106-A9A1-B489B20421D9}"/>
              </a:ext>
            </a:extLst>
          </p:cNvPr>
          <p:cNvSpPr/>
          <p:nvPr/>
        </p:nvSpPr>
        <p:spPr>
          <a:xfrm>
            <a:off x="182880" y="1216461"/>
            <a:ext cx="8604504" cy="1627323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05015D-527A-4F96-9552-6183E5027645}"/>
              </a:ext>
            </a:extLst>
          </p:cNvPr>
          <p:cNvSpPr txBox="1"/>
          <p:nvPr/>
        </p:nvSpPr>
        <p:spPr>
          <a:xfrm>
            <a:off x="7110472" y="942078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56A109-EBDB-4DCB-88CA-A37AB29B658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9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85611F4-AFC1-49EE-99C6-4D2878A3E0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9298237"/>
              </p:ext>
            </p:extLst>
          </p:nvPr>
        </p:nvGraphicFramePr>
        <p:xfrm>
          <a:off x="339818" y="630936"/>
          <a:ext cx="8238743" cy="3767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E9C4FB-445E-47AF-8AE8-5AD2513E4D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sz="2400" dirty="0"/>
              <a:t>uantitative work demands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E1920-9AE4-4CCD-B281-F0F3795D6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8C0F62-EBA8-4F03-AF82-85EAE1B2854F}"/>
              </a:ext>
            </a:extLst>
          </p:cNvPr>
          <p:cNvSpPr txBox="1"/>
          <p:nvPr/>
        </p:nvSpPr>
        <p:spPr>
          <a:xfrm>
            <a:off x="635698" y="4199147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830CD8-2040-43DE-A5EC-1CE1915324E1}"/>
              </a:ext>
            </a:extLst>
          </p:cNvPr>
          <p:cNvSpPr/>
          <p:nvPr/>
        </p:nvSpPr>
        <p:spPr>
          <a:xfrm>
            <a:off x="256032" y="1124251"/>
            <a:ext cx="7708391" cy="1764792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8FA66A-39C2-467A-A5E5-EEAA059CC6FD}"/>
              </a:ext>
            </a:extLst>
          </p:cNvPr>
          <p:cNvSpPr txBox="1"/>
          <p:nvPr/>
        </p:nvSpPr>
        <p:spPr>
          <a:xfrm>
            <a:off x="7192768" y="826196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p&lt;0.05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C5545-67DF-4B63-8BFC-858E72A045E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1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798982C-6C4C-4377-BAFF-598A9DEB38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910046"/>
              </p:ext>
            </p:extLst>
          </p:nvPr>
        </p:nvGraphicFramePr>
        <p:xfrm>
          <a:off x="182880" y="722376"/>
          <a:ext cx="8394192" cy="3732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E06E6C-9DBF-4074-9E5D-118D8F95AB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Emotional</a:t>
            </a:r>
            <a:r>
              <a:rPr lang="nl-BE" dirty="0"/>
              <a:t> </a:t>
            </a:r>
            <a:r>
              <a:rPr lang="nl-BE" dirty="0" err="1"/>
              <a:t>work</a:t>
            </a:r>
            <a:r>
              <a:rPr lang="nl-BE" dirty="0"/>
              <a:t> </a:t>
            </a:r>
            <a:r>
              <a:rPr lang="nl-BE" dirty="0" err="1"/>
              <a:t>demands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C232A-4A0C-42F6-8B07-0C1E13AB8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7660C5-3D6B-465F-AB33-A8C8C1B4BB63}"/>
              </a:ext>
            </a:extLst>
          </p:cNvPr>
          <p:cNvSpPr txBox="1"/>
          <p:nvPr/>
        </p:nvSpPr>
        <p:spPr>
          <a:xfrm>
            <a:off x="758898" y="4237412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554A3F-83FD-4727-AEB9-35D2B54B4F95}"/>
              </a:ext>
            </a:extLst>
          </p:cNvPr>
          <p:cNvSpPr txBox="1"/>
          <p:nvPr/>
        </p:nvSpPr>
        <p:spPr>
          <a:xfrm>
            <a:off x="7110472" y="942078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FAC345-57E0-469E-848E-301BC56706DC}"/>
              </a:ext>
            </a:extLst>
          </p:cNvPr>
          <p:cNvSpPr/>
          <p:nvPr/>
        </p:nvSpPr>
        <p:spPr>
          <a:xfrm>
            <a:off x="182880" y="1249855"/>
            <a:ext cx="7902701" cy="1694513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98278A-8840-4165-B148-65E7F85ED98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11" name="Arrow: Curved Left 10">
            <a:extLst>
              <a:ext uri="{FF2B5EF4-FFF2-40B4-BE49-F238E27FC236}">
                <a16:creationId xmlns:a16="http://schemas.microsoft.com/office/drawing/2014/main" id="{234826AA-B53D-4CB4-9DA3-089E7F4B36A7}"/>
              </a:ext>
            </a:extLst>
          </p:cNvPr>
          <p:cNvSpPr/>
          <p:nvPr/>
        </p:nvSpPr>
        <p:spPr>
          <a:xfrm flipV="1">
            <a:off x="6845794" y="1366025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F74BDB5C-CA2C-4EA1-92C1-408F1AA9E932}"/>
              </a:ext>
            </a:extLst>
          </p:cNvPr>
          <p:cNvSpPr/>
          <p:nvPr/>
        </p:nvSpPr>
        <p:spPr>
          <a:xfrm>
            <a:off x="6200407" y="2592647"/>
            <a:ext cx="827492" cy="208026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22666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AF6537-8276-44D1-ABA3-6EAEDF4594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Discomfort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cognitive</a:t>
            </a:r>
            <a:r>
              <a:rPr lang="nl-BE" dirty="0"/>
              <a:t> </a:t>
            </a:r>
            <a:r>
              <a:rPr lang="nl-BE" dirty="0" err="1"/>
              <a:t>work</a:t>
            </a:r>
            <a:r>
              <a:rPr lang="nl-BE" dirty="0"/>
              <a:t> </a:t>
            </a:r>
            <a:r>
              <a:rPr lang="nl-BE" dirty="0" err="1"/>
              <a:t>demands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7CE77-DBB3-41DF-8ACF-C27010706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D50038-574E-4838-8722-612AB68FDD57}"/>
              </a:ext>
            </a:extLst>
          </p:cNvPr>
          <p:cNvSpPr txBox="1"/>
          <p:nvPr/>
        </p:nvSpPr>
        <p:spPr>
          <a:xfrm>
            <a:off x="7110472" y="942078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71841-35E9-4E57-A93F-4D55C4347412}"/>
              </a:ext>
            </a:extLst>
          </p:cNvPr>
          <p:cNvSpPr txBox="1"/>
          <p:nvPr/>
        </p:nvSpPr>
        <p:spPr>
          <a:xfrm>
            <a:off x="543947" y="4370164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24AB6B-035B-4CB2-9B38-35C80B4D2A9E}"/>
              </a:ext>
            </a:extLst>
          </p:cNvPr>
          <p:cNvSpPr/>
          <p:nvPr/>
        </p:nvSpPr>
        <p:spPr>
          <a:xfrm>
            <a:off x="341310" y="1241020"/>
            <a:ext cx="7624605" cy="1764792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5B763-54AE-437B-BF9D-BE5F855AA3D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AC609B9-F5D0-496D-B4AB-29B9B2BC98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310948"/>
              </p:ext>
            </p:extLst>
          </p:nvPr>
        </p:nvGraphicFramePr>
        <p:xfrm>
          <a:off x="341310" y="840580"/>
          <a:ext cx="8162610" cy="3694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18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DD4100-F0D1-4A22-8D20-06F9D37496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Work </a:t>
            </a:r>
            <a:r>
              <a:rPr lang="nl-BE" dirty="0" err="1"/>
              <a:t>demands</a:t>
            </a:r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580A677-A9BB-4F6B-B76B-CD213ED4F842}"/>
              </a:ext>
            </a:extLst>
          </p:cNvPr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4162583929"/>
              </p:ext>
            </p:extLst>
          </p:nvPr>
        </p:nvGraphicFramePr>
        <p:xfrm>
          <a:off x="173736" y="1487488"/>
          <a:ext cx="8257032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9776">
                  <a:extLst>
                    <a:ext uri="{9D8B030D-6E8A-4147-A177-3AD203B41FA5}">
                      <a16:colId xmlns:a16="http://schemas.microsoft.com/office/drawing/2014/main" val="212538246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76406752"/>
                    </a:ext>
                  </a:extLst>
                </a:gridCol>
                <a:gridCol w="1323963">
                  <a:extLst>
                    <a:ext uri="{9D8B030D-6E8A-4147-A177-3AD203B41FA5}">
                      <a16:colId xmlns:a16="http://schemas.microsoft.com/office/drawing/2014/main" val="2426280917"/>
                    </a:ext>
                  </a:extLst>
                </a:gridCol>
                <a:gridCol w="1268108">
                  <a:extLst>
                    <a:ext uri="{9D8B030D-6E8A-4147-A177-3AD203B41FA5}">
                      <a16:colId xmlns:a16="http://schemas.microsoft.com/office/drawing/2014/main" val="3773205061"/>
                    </a:ext>
                  </a:extLst>
                </a:gridCol>
                <a:gridCol w="1422145">
                  <a:extLst>
                    <a:ext uri="{9D8B030D-6E8A-4147-A177-3AD203B41FA5}">
                      <a16:colId xmlns:a16="http://schemas.microsoft.com/office/drawing/2014/main" val="1553996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nl-BE" sz="1600" i="1" dirty="0"/>
                        <a:t>(scores 0-10)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err="1"/>
                        <a:t>physical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workload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err="1"/>
                        <a:t>quantitative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work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demands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err="1"/>
                        <a:t>emotional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work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demands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discomfort </a:t>
                      </a:r>
                      <a:r>
                        <a:rPr lang="nl-BE" sz="1600" dirty="0" err="1"/>
                        <a:t>cognitive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demands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487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with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problems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4.55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5.52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2.73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941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without </a:t>
                      </a:r>
                      <a:r>
                        <a:rPr lang="nl-BE" sz="1600" dirty="0" err="1"/>
                        <a:t>problems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3.17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4.72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4.05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1.87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63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in </a:t>
                      </a:r>
                      <a:r>
                        <a:rPr lang="nl-BE" sz="1600" dirty="0" err="1"/>
                        <a:t>the</a:t>
                      </a:r>
                      <a:r>
                        <a:rPr lang="nl-BE" sz="1600" dirty="0"/>
                        <a:t> past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2.90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4.78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4.33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2.06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7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/>
                        <a:t>never </a:t>
                      </a:r>
                      <a:r>
                        <a:rPr lang="nl-BE" sz="1600" dirty="0" err="1"/>
                        <a:t>complaints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3.05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4.69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3.93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2.01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808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nl-BE" sz="1400" i="1" dirty="0"/>
                        <a:t>p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&lt;0.001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&lt;0.05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&lt;0.001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&lt;0.01</a:t>
                      </a:r>
                      <a:endParaRPr lang="en-GB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2179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99AD9-673A-4EDD-AFF1-A438B16CD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C8324-6265-4B78-A6E5-46E95C01AB6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3C7450-41B6-4E38-9AE8-EBBBE1CD577B}"/>
              </a:ext>
            </a:extLst>
          </p:cNvPr>
          <p:cNvSpPr/>
          <p:nvPr/>
        </p:nvSpPr>
        <p:spPr>
          <a:xfrm>
            <a:off x="97312" y="2313432"/>
            <a:ext cx="8424895" cy="73152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9" name="Arrow: Curved Left 8">
            <a:extLst>
              <a:ext uri="{FF2B5EF4-FFF2-40B4-BE49-F238E27FC236}">
                <a16:creationId xmlns:a16="http://schemas.microsoft.com/office/drawing/2014/main" id="{99B6D9C4-C328-4F98-8819-B77D2F0C5354}"/>
              </a:ext>
            </a:extLst>
          </p:cNvPr>
          <p:cNvSpPr/>
          <p:nvPr/>
        </p:nvSpPr>
        <p:spPr>
          <a:xfrm flipV="1">
            <a:off x="8598631" y="2414016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88569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BFE1820-F823-4374-A7E1-09B768D36E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227515"/>
              </p:ext>
            </p:extLst>
          </p:nvPr>
        </p:nvGraphicFramePr>
        <p:xfrm>
          <a:off x="221645" y="845343"/>
          <a:ext cx="8378408" cy="3696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C8A336A-6321-4737-AACE-6E2630946C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Discomfort </a:t>
            </a:r>
            <a:r>
              <a:rPr lang="nl-BE" dirty="0" err="1"/>
              <a:t>from</a:t>
            </a:r>
            <a:r>
              <a:rPr lang="nl-BE" dirty="0"/>
              <a:t> inadequate </a:t>
            </a:r>
            <a:r>
              <a:rPr lang="nl-BE" dirty="0" err="1"/>
              <a:t>temperature</a:t>
            </a:r>
            <a:r>
              <a:rPr lang="nl-BE" dirty="0"/>
              <a:t> (%)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8A012-FD3A-45AF-9E2B-2FAC0E3C2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57624A-DBB3-4B82-924A-F899619C1EA8}"/>
              </a:ext>
            </a:extLst>
          </p:cNvPr>
          <p:cNvSpPr txBox="1"/>
          <p:nvPr/>
        </p:nvSpPr>
        <p:spPr>
          <a:xfrm>
            <a:off x="612594" y="4280679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134D6D-9A66-4CE6-9B17-DBEAFC774F93}"/>
              </a:ext>
            </a:extLst>
          </p:cNvPr>
          <p:cNvSpPr txBox="1"/>
          <p:nvPr/>
        </p:nvSpPr>
        <p:spPr>
          <a:xfrm>
            <a:off x="7110472" y="942078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455A6-CCF6-4C88-9903-07A8A537A55F}"/>
              </a:ext>
            </a:extLst>
          </p:cNvPr>
          <p:cNvSpPr/>
          <p:nvPr/>
        </p:nvSpPr>
        <p:spPr>
          <a:xfrm>
            <a:off x="341310" y="1241020"/>
            <a:ext cx="7624605" cy="1764792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C5CDF8-15CF-4F93-94F4-CE48108E34B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0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0AC6FE9-D152-4249-B332-0E8ACBF764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821249"/>
              </p:ext>
            </p:extLst>
          </p:nvPr>
        </p:nvGraphicFramePr>
        <p:xfrm>
          <a:off x="173736" y="859630"/>
          <a:ext cx="8548090" cy="3682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B149CD-EAE2-4FCC-9376-9D42D4D6E1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Discomfort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insufficient</a:t>
            </a:r>
            <a:r>
              <a:rPr lang="nl-BE" dirty="0"/>
              <a:t> </a:t>
            </a:r>
            <a:r>
              <a:rPr lang="nl-BE" dirty="0" err="1"/>
              <a:t>fresh</a:t>
            </a:r>
            <a:r>
              <a:rPr lang="nl-BE" dirty="0"/>
              <a:t> air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A3C2B-E22E-4D92-9C57-02D28EC31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B7B1BE-EFF0-42B8-849F-9DEE38DEE1FE}"/>
              </a:ext>
            </a:extLst>
          </p:cNvPr>
          <p:cNvSpPr txBox="1"/>
          <p:nvPr/>
        </p:nvSpPr>
        <p:spPr>
          <a:xfrm>
            <a:off x="694890" y="4542156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925DD-D256-485E-90A8-F660A3BE8B26}"/>
              </a:ext>
            </a:extLst>
          </p:cNvPr>
          <p:cNvSpPr txBox="1"/>
          <p:nvPr/>
        </p:nvSpPr>
        <p:spPr>
          <a:xfrm>
            <a:off x="7447298" y="1010743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103516-B49B-41E2-B20A-2D807E055C5A}"/>
              </a:ext>
            </a:extLst>
          </p:cNvPr>
          <p:cNvSpPr/>
          <p:nvPr/>
        </p:nvSpPr>
        <p:spPr>
          <a:xfrm>
            <a:off x="173737" y="1258025"/>
            <a:ext cx="8038686" cy="1764792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78FD2-9DFD-4B9F-9A9C-1BB39B2265B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10" name="Arrow: Curved Left 9">
            <a:extLst>
              <a:ext uri="{FF2B5EF4-FFF2-40B4-BE49-F238E27FC236}">
                <a16:creationId xmlns:a16="http://schemas.microsoft.com/office/drawing/2014/main" id="{226F24E1-0035-4E97-8DDB-43B4566A9020}"/>
              </a:ext>
            </a:extLst>
          </p:cNvPr>
          <p:cNvSpPr/>
          <p:nvPr/>
        </p:nvSpPr>
        <p:spPr>
          <a:xfrm flipV="1">
            <a:off x="6655854" y="1472792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234546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DD4100-F0D1-4A22-8D20-06F9D37496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Physical</a:t>
            </a:r>
            <a:r>
              <a:rPr lang="nl-BE" dirty="0"/>
              <a:t> </a:t>
            </a:r>
            <a:r>
              <a:rPr lang="nl-BE" dirty="0" err="1"/>
              <a:t>work</a:t>
            </a:r>
            <a:r>
              <a:rPr lang="nl-BE" dirty="0"/>
              <a:t> environment</a:t>
            </a:r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580A677-A9BB-4F6B-B76B-CD213ED4F842}"/>
              </a:ext>
            </a:extLst>
          </p:cNvPr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219759721"/>
              </p:ext>
            </p:extLst>
          </p:nvPr>
        </p:nvGraphicFramePr>
        <p:xfrm>
          <a:off x="1132690" y="1355090"/>
          <a:ext cx="5566779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9776">
                  <a:extLst>
                    <a:ext uri="{9D8B030D-6E8A-4147-A177-3AD203B41FA5}">
                      <a16:colId xmlns:a16="http://schemas.microsoft.com/office/drawing/2014/main" val="212538246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76406752"/>
                    </a:ext>
                  </a:extLst>
                </a:gridCol>
                <a:gridCol w="1323963">
                  <a:extLst>
                    <a:ext uri="{9D8B030D-6E8A-4147-A177-3AD203B41FA5}">
                      <a16:colId xmlns:a16="http://schemas.microsoft.com/office/drawing/2014/main" val="2426280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nl-BE" sz="1600" i="1" dirty="0"/>
                        <a:t>(%)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inadequate </a:t>
                      </a:r>
                      <a:r>
                        <a:rPr lang="nl-BE" sz="1600" dirty="0" err="1"/>
                        <a:t>temperature</a:t>
                      </a:r>
                      <a:r>
                        <a:rPr lang="nl-BE" sz="1600" dirty="0"/>
                        <a:t>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err="1"/>
                        <a:t>insufficient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fresh</a:t>
                      </a:r>
                      <a:r>
                        <a:rPr lang="nl-BE" sz="1600" dirty="0"/>
                        <a:t> air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487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with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problems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59.1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52.5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941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without </a:t>
                      </a:r>
                      <a:r>
                        <a:rPr lang="nl-BE" sz="1600" dirty="0" err="1"/>
                        <a:t>problems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44.7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30.7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63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in </a:t>
                      </a:r>
                      <a:r>
                        <a:rPr lang="nl-BE" sz="1600" dirty="0" err="1"/>
                        <a:t>the</a:t>
                      </a:r>
                      <a:r>
                        <a:rPr lang="nl-BE" sz="1600" dirty="0"/>
                        <a:t> past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43.0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34.0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7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/>
                        <a:t>never </a:t>
                      </a:r>
                      <a:r>
                        <a:rPr lang="nl-BE" sz="1600" dirty="0" err="1"/>
                        <a:t>complaints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34.8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31,5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808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nl-BE" sz="1400" i="1" dirty="0"/>
                        <a:t>p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&lt;0.001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&lt;0.001</a:t>
                      </a:r>
                      <a:endParaRPr lang="en-GB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2179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99AD9-673A-4EDD-AFF1-A438B16CD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C8324-6265-4B78-A6E5-46E95C01AB6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589ED4-1924-4F3A-AC01-1D8A4132075F}"/>
              </a:ext>
            </a:extLst>
          </p:cNvPr>
          <p:cNvSpPr/>
          <p:nvPr/>
        </p:nvSpPr>
        <p:spPr>
          <a:xfrm>
            <a:off x="911129" y="1947672"/>
            <a:ext cx="5882864" cy="73152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8A506A48-CAAE-4EFE-A808-9FF192E07A03}"/>
              </a:ext>
            </a:extLst>
          </p:cNvPr>
          <p:cNvSpPr/>
          <p:nvPr/>
        </p:nvSpPr>
        <p:spPr>
          <a:xfrm flipV="1">
            <a:off x="6921030" y="1984552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176761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774450-DDAF-4DA9-A14A-0A551EACDF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Background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AB8E7-1359-45DA-B918-5AFD782DE86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731520"/>
            <a:ext cx="7987278" cy="1143000"/>
          </a:xfrm>
        </p:spPr>
        <p:txBody>
          <a:bodyPr/>
          <a:lstStyle/>
          <a:p>
            <a:r>
              <a:rPr lang="nl-BE" dirty="0" err="1"/>
              <a:t>increasing</a:t>
            </a:r>
            <a:r>
              <a:rPr lang="nl-BE" dirty="0"/>
              <a:t> </a:t>
            </a:r>
            <a:r>
              <a:rPr lang="nl-BE" dirty="0" err="1"/>
              <a:t>retirement</a:t>
            </a:r>
            <a:r>
              <a:rPr lang="nl-BE" dirty="0"/>
              <a:t> </a:t>
            </a:r>
            <a:r>
              <a:rPr lang="nl-BE" dirty="0" err="1"/>
              <a:t>age</a:t>
            </a:r>
            <a:endParaRPr lang="nl-BE" dirty="0"/>
          </a:p>
          <a:p>
            <a:r>
              <a:rPr lang="nl-BE" dirty="0" err="1"/>
              <a:t>increasing</a:t>
            </a:r>
            <a:r>
              <a:rPr lang="nl-BE" dirty="0"/>
              <a:t> </a:t>
            </a:r>
            <a:r>
              <a:rPr lang="nl-BE" dirty="0" err="1"/>
              <a:t>proportion</a:t>
            </a:r>
            <a:r>
              <a:rPr lang="nl-BE" dirty="0"/>
              <a:t> “</a:t>
            </a:r>
            <a:r>
              <a:rPr lang="nl-BE" dirty="0" err="1"/>
              <a:t>older</a:t>
            </a:r>
            <a:r>
              <a:rPr lang="nl-BE" dirty="0"/>
              <a:t>” </a:t>
            </a:r>
            <a:r>
              <a:rPr lang="nl-BE" dirty="0" err="1"/>
              <a:t>women</a:t>
            </a:r>
            <a:r>
              <a:rPr lang="nl-BE" dirty="0"/>
              <a:t> on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workfloor</a:t>
            </a:r>
            <a:endParaRPr lang="nl-BE" dirty="0"/>
          </a:p>
          <a:p>
            <a:r>
              <a:rPr lang="nl-BE" dirty="0" err="1"/>
              <a:t>increasing</a:t>
            </a:r>
            <a:r>
              <a:rPr lang="nl-BE" dirty="0"/>
              <a:t> </a:t>
            </a:r>
            <a:r>
              <a:rPr lang="nl-BE" dirty="0" err="1"/>
              <a:t>proportion</a:t>
            </a:r>
            <a:r>
              <a:rPr lang="nl-BE" dirty="0"/>
              <a:t> of </a:t>
            </a:r>
            <a:r>
              <a:rPr lang="nl-BE" dirty="0" err="1"/>
              <a:t>menopausal</a:t>
            </a:r>
            <a:r>
              <a:rPr lang="nl-BE" dirty="0"/>
              <a:t> </a:t>
            </a:r>
            <a:r>
              <a:rPr lang="nl-BE" dirty="0" err="1"/>
              <a:t>women</a:t>
            </a:r>
            <a:r>
              <a:rPr lang="nl-BE" dirty="0"/>
              <a:t> on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workfloor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34206-2601-4715-A4CB-C55A3EC0A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FB317-9466-4D10-8D18-778B3F055C0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4626D88-068D-4812-8995-7A715BD6E4DE}"/>
              </a:ext>
            </a:extLst>
          </p:cNvPr>
          <p:cNvSpPr txBox="1">
            <a:spLocks/>
          </p:cNvSpPr>
          <p:nvPr/>
        </p:nvSpPr>
        <p:spPr>
          <a:xfrm>
            <a:off x="578361" y="3036615"/>
            <a:ext cx="7987278" cy="1572159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44B8BE"/>
              </a:buClr>
              <a:buSzPct val="2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4A1556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explore</a:t>
            </a:r>
            <a:r>
              <a:rPr lang="nl-BE" dirty="0"/>
              <a:t> </a:t>
            </a:r>
            <a:r>
              <a:rPr lang="nl-BE" dirty="0" err="1"/>
              <a:t>relationships</a:t>
            </a:r>
            <a:r>
              <a:rPr lang="nl-BE" dirty="0"/>
              <a:t> </a:t>
            </a:r>
            <a:r>
              <a:rPr lang="nl-BE" dirty="0" err="1"/>
              <a:t>between</a:t>
            </a:r>
            <a:r>
              <a:rPr lang="nl-BE" dirty="0"/>
              <a:t> </a:t>
            </a:r>
            <a:r>
              <a:rPr lang="nl-BE" dirty="0" err="1"/>
              <a:t>menopause</a:t>
            </a:r>
            <a:r>
              <a:rPr lang="nl-BE" dirty="0"/>
              <a:t> and </a:t>
            </a:r>
            <a:r>
              <a:rPr lang="nl-BE" dirty="0" err="1"/>
              <a:t>work</a:t>
            </a:r>
            <a:endParaRPr lang="nl-BE" dirty="0"/>
          </a:p>
          <a:p>
            <a:pPr lvl="1"/>
            <a:r>
              <a:rPr lang="nl-BE" dirty="0" err="1"/>
              <a:t>associations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hormone</a:t>
            </a:r>
            <a:r>
              <a:rPr lang="nl-BE" dirty="0"/>
              <a:t> </a:t>
            </a:r>
            <a:r>
              <a:rPr lang="nl-BE" dirty="0" err="1"/>
              <a:t>use</a:t>
            </a:r>
            <a:endParaRPr lang="nl-BE" dirty="0"/>
          </a:p>
          <a:p>
            <a:pPr lvl="1"/>
            <a:r>
              <a:rPr lang="nl-BE" dirty="0" err="1"/>
              <a:t>associations</a:t>
            </a:r>
            <a:r>
              <a:rPr lang="nl-BE" dirty="0"/>
              <a:t> </a:t>
            </a:r>
            <a:r>
              <a:rPr lang="en-GB" dirty="0"/>
              <a:t>within occupational medicine</a:t>
            </a:r>
            <a:endParaRPr lang="nl-BE" dirty="0"/>
          </a:p>
          <a:p>
            <a:pPr lvl="1"/>
            <a:endParaRPr lang="en-GB" dirty="0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8CF44F53-396D-4D27-ACDB-54B33EEEAC23}"/>
              </a:ext>
            </a:extLst>
          </p:cNvPr>
          <p:cNvSpPr txBox="1">
            <a:spLocks/>
          </p:cNvSpPr>
          <p:nvPr/>
        </p:nvSpPr>
        <p:spPr>
          <a:xfrm>
            <a:off x="543947" y="2569661"/>
            <a:ext cx="6744266" cy="557893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i="0" kern="0" cap="none" spc="50" baseline="0">
                <a:solidFill>
                  <a:srgbClr val="4D164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 cap="all">
                <a:solidFill>
                  <a:schemeClr val="accent3"/>
                </a:solidFill>
                <a:latin typeface="Morebi Rounded Medium Stencil"/>
                <a:ea typeface="+mn-ea"/>
                <a:cs typeface="Morebi Rounded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 cap="all">
                <a:solidFill>
                  <a:schemeClr val="accent3"/>
                </a:solidFill>
                <a:latin typeface="Morebi Rounded Medium Stencil"/>
                <a:ea typeface="+mn-ea"/>
                <a:cs typeface="Morebi Rounded Medium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 cap="all">
                <a:solidFill>
                  <a:schemeClr val="accent3"/>
                </a:solidFill>
                <a:latin typeface="Morebi Rounded Medium Stencil"/>
                <a:ea typeface="+mn-ea"/>
                <a:cs typeface="Morebi Rounded Medium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 cap="all">
                <a:solidFill>
                  <a:schemeClr val="accent3"/>
                </a:solidFill>
                <a:latin typeface="Morebi Rounded Medium Stencil"/>
                <a:ea typeface="+mn-ea"/>
                <a:cs typeface="Morebi Rounded Medium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err="1"/>
              <a:t>Aims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13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D129973-165D-4822-9A1A-55D22402D9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70321"/>
              </p:ext>
            </p:extLst>
          </p:nvPr>
        </p:nvGraphicFramePr>
        <p:xfrm>
          <a:off x="310896" y="768096"/>
          <a:ext cx="8410930" cy="3727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00ED10-192B-4B03-8523-F7284F50DC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sz="2400" dirty="0"/>
              <a:t>ocial support from supervisor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0E445-CEEB-4266-8E57-0EFE0AB13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DC0D46-02F4-4F0B-8010-E87A371DCF3E}"/>
              </a:ext>
            </a:extLst>
          </p:cNvPr>
          <p:cNvSpPr txBox="1"/>
          <p:nvPr/>
        </p:nvSpPr>
        <p:spPr>
          <a:xfrm>
            <a:off x="877770" y="4188203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FDD84F-B270-480C-A516-9318F4569633}"/>
              </a:ext>
            </a:extLst>
          </p:cNvPr>
          <p:cNvSpPr txBox="1"/>
          <p:nvPr/>
        </p:nvSpPr>
        <p:spPr>
          <a:xfrm>
            <a:off x="7110472" y="942078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388F36-128F-4987-B67F-D2823BCA6B69}"/>
              </a:ext>
            </a:extLst>
          </p:cNvPr>
          <p:cNvSpPr/>
          <p:nvPr/>
        </p:nvSpPr>
        <p:spPr>
          <a:xfrm>
            <a:off x="310896" y="1249854"/>
            <a:ext cx="7913941" cy="1751801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AFC4D7-C1BA-422B-962A-4B5E2A980A7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1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93C64A1-8041-491C-AF53-BBAC300705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353367"/>
              </p:ext>
            </p:extLst>
          </p:nvPr>
        </p:nvGraphicFramePr>
        <p:xfrm>
          <a:off x="371600" y="654843"/>
          <a:ext cx="8228453" cy="397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8DA31C-BE2B-4EDE-96E1-69DDD8C605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sz="2400" dirty="0"/>
              <a:t>ocial support from colleagues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1A9DB-CAFB-4AFD-B71B-65952315D1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162604-689A-4446-BC5C-A83CF4EED7BB}"/>
              </a:ext>
            </a:extLst>
          </p:cNvPr>
          <p:cNvSpPr txBox="1"/>
          <p:nvPr/>
        </p:nvSpPr>
        <p:spPr>
          <a:xfrm>
            <a:off x="951802" y="4326979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9E4376-5C11-42FE-9D02-6063337302DE}"/>
              </a:ext>
            </a:extLst>
          </p:cNvPr>
          <p:cNvSpPr txBox="1"/>
          <p:nvPr/>
        </p:nvSpPr>
        <p:spPr>
          <a:xfrm>
            <a:off x="7478360" y="929087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B6B9F1-97FD-4A25-B3F7-1AE0A8CE08EE}"/>
              </a:ext>
            </a:extLst>
          </p:cNvPr>
          <p:cNvSpPr/>
          <p:nvPr/>
        </p:nvSpPr>
        <p:spPr>
          <a:xfrm>
            <a:off x="417376" y="1212736"/>
            <a:ext cx="7807462" cy="1764792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D6D19C-A828-4CA4-8474-64E1AE85B82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EEC19FE-EA3C-4C82-8D9F-F5BADEDBBB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475799"/>
              </p:ext>
            </p:extLst>
          </p:nvPr>
        </p:nvGraphicFramePr>
        <p:xfrm>
          <a:off x="417375" y="745331"/>
          <a:ext cx="8036094" cy="365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9F058D-4423-411D-AC94-794A78F0C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Work-private life </a:t>
            </a:r>
            <a:r>
              <a:rPr lang="nl-BE" dirty="0" err="1"/>
              <a:t>imbalance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CCA20-C8FB-46CC-B656-71D4292D1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0AFB2A-9E38-48AD-9A3B-6588D22808B6}"/>
              </a:ext>
            </a:extLst>
          </p:cNvPr>
          <p:cNvSpPr txBox="1"/>
          <p:nvPr/>
        </p:nvSpPr>
        <p:spPr>
          <a:xfrm>
            <a:off x="1107250" y="4209082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795698-FCA7-43BA-9457-8AEE926A4505}"/>
              </a:ext>
            </a:extLst>
          </p:cNvPr>
          <p:cNvSpPr txBox="1"/>
          <p:nvPr/>
        </p:nvSpPr>
        <p:spPr>
          <a:xfrm>
            <a:off x="7478360" y="929087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D59C02-5E20-43E1-BD17-5E8FA12AF3DE}"/>
              </a:ext>
            </a:extLst>
          </p:cNvPr>
          <p:cNvSpPr/>
          <p:nvPr/>
        </p:nvSpPr>
        <p:spPr>
          <a:xfrm>
            <a:off x="292608" y="1212736"/>
            <a:ext cx="7932229" cy="1640192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2FD1FB9-AFFB-4577-BE99-71CDB663927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EA715C15-7945-43BD-BBF4-9E48B2C64367}"/>
              </a:ext>
            </a:extLst>
          </p:cNvPr>
          <p:cNvSpPr/>
          <p:nvPr/>
        </p:nvSpPr>
        <p:spPr>
          <a:xfrm>
            <a:off x="5555020" y="2563619"/>
            <a:ext cx="827492" cy="208026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12" name="Arrow: Curved Left 11">
            <a:extLst>
              <a:ext uri="{FF2B5EF4-FFF2-40B4-BE49-F238E27FC236}">
                <a16:creationId xmlns:a16="http://schemas.microsoft.com/office/drawing/2014/main" id="{C05968F5-FB82-4123-A2B5-135D2CE4D133}"/>
              </a:ext>
            </a:extLst>
          </p:cNvPr>
          <p:cNvSpPr/>
          <p:nvPr/>
        </p:nvSpPr>
        <p:spPr>
          <a:xfrm flipV="1">
            <a:off x="6859470" y="1358904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79059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DD4100-F0D1-4A22-8D20-06F9D37496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779" y="234107"/>
            <a:ext cx="6744266" cy="557893"/>
          </a:xfrm>
        </p:spPr>
        <p:txBody>
          <a:bodyPr/>
          <a:lstStyle/>
          <a:p>
            <a:r>
              <a:rPr lang="nl-BE" dirty="0" err="1"/>
              <a:t>Social</a:t>
            </a:r>
            <a:r>
              <a:rPr lang="nl-BE" dirty="0"/>
              <a:t> support and </a:t>
            </a:r>
            <a:r>
              <a:rPr lang="nl-BE" dirty="0" err="1"/>
              <a:t>work</a:t>
            </a:r>
            <a:r>
              <a:rPr lang="nl-BE" dirty="0"/>
              <a:t>-private life </a:t>
            </a:r>
            <a:r>
              <a:rPr lang="nl-BE" dirty="0" err="1"/>
              <a:t>imbalance</a:t>
            </a:r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580A677-A9BB-4F6B-B76B-CD213ED4F842}"/>
              </a:ext>
            </a:extLst>
          </p:cNvPr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1458154980"/>
              </p:ext>
            </p:extLst>
          </p:nvPr>
        </p:nvGraphicFramePr>
        <p:xfrm>
          <a:off x="743112" y="1233170"/>
          <a:ext cx="7334795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090">
                  <a:extLst>
                    <a:ext uri="{9D8B030D-6E8A-4147-A177-3AD203B41FA5}">
                      <a16:colId xmlns:a16="http://schemas.microsoft.com/office/drawing/2014/main" val="2125382460"/>
                    </a:ext>
                  </a:extLst>
                </a:gridCol>
                <a:gridCol w="1570048">
                  <a:extLst>
                    <a:ext uri="{9D8B030D-6E8A-4147-A177-3AD203B41FA5}">
                      <a16:colId xmlns:a16="http://schemas.microsoft.com/office/drawing/2014/main" val="76406752"/>
                    </a:ext>
                  </a:extLst>
                </a:gridCol>
                <a:gridCol w="1420799">
                  <a:extLst>
                    <a:ext uri="{9D8B030D-6E8A-4147-A177-3AD203B41FA5}">
                      <a16:colId xmlns:a16="http://schemas.microsoft.com/office/drawing/2014/main" val="2426280917"/>
                    </a:ext>
                  </a:extLst>
                </a:gridCol>
                <a:gridCol w="1360858">
                  <a:extLst>
                    <a:ext uri="{9D8B030D-6E8A-4147-A177-3AD203B41FA5}">
                      <a16:colId xmlns:a16="http://schemas.microsoft.com/office/drawing/2014/main" val="37732050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err="1"/>
                        <a:t>social</a:t>
                      </a:r>
                      <a:r>
                        <a:rPr lang="nl-BE" sz="1600" dirty="0"/>
                        <a:t> support supervisor</a:t>
                      </a:r>
                    </a:p>
                    <a:p>
                      <a:pPr algn="ctr"/>
                      <a:r>
                        <a:rPr lang="nl-BE" sz="1600" dirty="0"/>
                        <a:t>(0-10)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err="1"/>
                        <a:t>social</a:t>
                      </a:r>
                      <a:r>
                        <a:rPr lang="nl-BE" sz="1600" dirty="0"/>
                        <a:t> support </a:t>
                      </a:r>
                      <a:r>
                        <a:rPr lang="nl-BE" sz="1600" dirty="0" err="1"/>
                        <a:t>colleagues</a:t>
                      </a:r>
                      <a:endParaRPr lang="nl-BE" sz="1600" dirty="0"/>
                    </a:p>
                    <a:p>
                      <a:pPr algn="ctr"/>
                      <a:r>
                        <a:rPr lang="nl-BE" sz="1600" dirty="0"/>
                        <a:t>(0-10)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err="1"/>
                        <a:t>work</a:t>
                      </a:r>
                      <a:r>
                        <a:rPr lang="nl-BE" sz="1600" dirty="0"/>
                        <a:t>-private life </a:t>
                      </a:r>
                      <a:r>
                        <a:rPr lang="nl-BE" sz="1600" dirty="0" err="1"/>
                        <a:t>imbalance</a:t>
                      </a:r>
                      <a:r>
                        <a:rPr lang="nl-BE" sz="1600" dirty="0"/>
                        <a:t> (%)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487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with</a:t>
                      </a:r>
                      <a:r>
                        <a:rPr lang="nl-BE" sz="1600" dirty="0"/>
                        <a:t> </a:t>
                      </a:r>
                      <a:r>
                        <a:rPr lang="nl-BE" sz="1600" dirty="0" err="1"/>
                        <a:t>problems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6.66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6.24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27.3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941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without </a:t>
                      </a:r>
                      <a:r>
                        <a:rPr lang="nl-BE" sz="1600" dirty="0" err="1"/>
                        <a:t>problems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7.45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7.21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13.6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63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 err="1"/>
                        <a:t>complaints</a:t>
                      </a:r>
                      <a:r>
                        <a:rPr lang="nl-BE" sz="1600" dirty="0"/>
                        <a:t> in </a:t>
                      </a:r>
                      <a:r>
                        <a:rPr lang="nl-BE" sz="1600" dirty="0" err="1"/>
                        <a:t>the</a:t>
                      </a:r>
                      <a:r>
                        <a:rPr lang="nl-BE" sz="1600" dirty="0"/>
                        <a:t> past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7.42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7.08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13.7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7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1600" dirty="0"/>
                        <a:t>never </a:t>
                      </a:r>
                      <a:r>
                        <a:rPr lang="nl-BE" sz="1600" dirty="0" err="1"/>
                        <a:t>complaints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7.03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7.36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/>
                        <a:t>6.5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808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nl-BE" sz="1400" i="1" dirty="0"/>
                        <a:t>p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&lt;0.01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&lt;0.001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400" i="1" dirty="0"/>
                        <a:t>&lt;0.001</a:t>
                      </a:r>
                      <a:endParaRPr lang="en-GB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2179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99AD9-673A-4EDD-AFF1-A438B16CD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C8324-6265-4B78-A6E5-46E95C01AB6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3" name="Arrow: Curved Left 2">
            <a:extLst>
              <a:ext uri="{FF2B5EF4-FFF2-40B4-BE49-F238E27FC236}">
                <a16:creationId xmlns:a16="http://schemas.microsoft.com/office/drawing/2014/main" id="{3D890475-483C-4E41-8697-997015AF9728}"/>
              </a:ext>
            </a:extLst>
          </p:cNvPr>
          <p:cNvSpPr/>
          <p:nvPr/>
        </p:nvSpPr>
        <p:spPr>
          <a:xfrm flipV="1">
            <a:off x="8257032" y="2185416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37396F-2246-49EC-96E3-D831252D6379}"/>
              </a:ext>
            </a:extLst>
          </p:cNvPr>
          <p:cNvSpPr/>
          <p:nvPr/>
        </p:nvSpPr>
        <p:spPr>
          <a:xfrm>
            <a:off x="600232" y="2075688"/>
            <a:ext cx="7624605" cy="73152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342048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1C3634-67EA-45FC-8CF8-C0DE3E3388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Multivariate analyses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30D93-68EB-4D0D-B2D1-793443FE7CE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685800"/>
            <a:ext cx="7987278" cy="4343400"/>
          </a:xfrm>
        </p:spPr>
        <p:txBody>
          <a:bodyPr/>
          <a:lstStyle/>
          <a:p>
            <a:r>
              <a:rPr lang="nl-BE" dirty="0"/>
              <a:t>in </a:t>
            </a:r>
            <a:r>
              <a:rPr lang="nl-BE" dirty="0" err="1"/>
              <a:t>women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menopausal</a:t>
            </a:r>
            <a:r>
              <a:rPr lang="nl-BE" dirty="0"/>
              <a:t> </a:t>
            </a:r>
            <a:r>
              <a:rPr lang="nl-BE" dirty="0" err="1"/>
              <a:t>complaints</a:t>
            </a:r>
            <a:endParaRPr lang="nl-BE" dirty="0"/>
          </a:p>
          <a:p>
            <a:endParaRPr lang="nl-BE" dirty="0"/>
          </a:p>
          <a:p>
            <a:r>
              <a:rPr lang="nl-BE" dirty="0" err="1"/>
              <a:t>logistic</a:t>
            </a:r>
            <a:r>
              <a:rPr lang="nl-BE" dirty="0"/>
              <a:t> </a:t>
            </a:r>
            <a:r>
              <a:rPr lang="nl-BE" dirty="0" err="1"/>
              <a:t>regression</a:t>
            </a:r>
            <a:endParaRPr lang="nl-BE" dirty="0"/>
          </a:p>
          <a:p>
            <a:pPr lvl="1"/>
            <a:r>
              <a:rPr lang="nl-BE" dirty="0"/>
              <a:t>OR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having</a:t>
            </a:r>
            <a:r>
              <a:rPr lang="nl-BE" dirty="0"/>
              <a:t> </a:t>
            </a:r>
            <a:r>
              <a:rPr lang="nl-BE" dirty="0" err="1"/>
              <a:t>problems</a:t>
            </a:r>
            <a:r>
              <a:rPr lang="nl-BE" dirty="0"/>
              <a:t> </a:t>
            </a:r>
            <a:r>
              <a:rPr lang="nl-BE" dirty="0" err="1"/>
              <a:t>during</a:t>
            </a:r>
            <a:r>
              <a:rPr lang="nl-BE" dirty="0"/>
              <a:t> </a:t>
            </a:r>
            <a:r>
              <a:rPr lang="nl-BE" dirty="0" err="1"/>
              <a:t>work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menopausal</a:t>
            </a:r>
            <a:r>
              <a:rPr lang="nl-BE" dirty="0"/>
              <a:t> </a:t>
            </a:r>
            <a:r>
              <a:rPr lang="nl-BE" dirty="0" err="1"/>
              <a:t>complaints</a:t>
            </a:r>
            <a:endParaRPr lang="nl-BE" dirty="0"/>
          </a:p>
          <a:p>
            <a:endParaRPr lang="nl-BE" dirty="0"/>
          </a:p>
          <a:p>
            <a:r>
              <a:rPr lang="nl-BE" dirty="0"/>
              <a:t>variables </a:t>
            </a:r>
            <a:r>
              <a:rPr lang="nl-BE" dirty="0" err="1"/>
              <a:t>entered</a:t>
            </a:r>
            <a:endParaRPr lang="nl-BE" dirty="0"/>
          </a:p>
          <a:p>
            <a:pPr lvl="1"/>
            <a:r>
              <a:rPr lang="nl-BE" dirty="0" err="1"/>
              <a:t>work</a:t>
            </a:r>
            <a:r>
              <a:rPr lang="nl-BE" dirty="0"/>
              <a:t> </a:t>
            </a:r>
            <a:r>
              <a:rPr lang="nl-BE" dirty="0" err="1"/>
              <a:t>demands</a:t>
            </a:r>
            <a:r>
              <a:rPr lang="nl-BE" dirty="0"/>
              <a:t> (</a:t>
            </a:r>
            <a:r>
              <a:rPr lang="nl-BE" dirty="0" err="1"/>
              <a:t>physical</a:t>
            </a:r>
            <a:r>
              <a:rPr lang="nl-BE" dirty="0"/>
              <a:t>, </a:t>
            </a:r>
            <a:r>
              <a:rPr lang="nl-BE" dirty="0" err="1"/>
              <a:t>quantitative</a:t>
            </a:r>
            <a:r>
              <a:rPr lang="nl-BE" dirty="0"/>
              <a:t>, </a:t>
            </a:r>
            <a:r>
              <a:rPr lang="nl-BE" dirty="0" err="1"/>
              <a:t>emotional</a:t>
            </a:r>
            <a:r>
              <a:rPr lang="nl-BE" dirty="0"/>
              <a:t>, </a:t>
            </a:r>
            <a:r>
              <a:rPr lang="nl-BE" dirty="0" err="1"/>
              <a:t>cognitive</a:t>
            </a:r>
            <a:r>
              <a:rPr lang="nl-BE" dirty="0"/>
              <a:t>)</a:t>
            </a:r>
          </a:p>
          <a:p>
            <a:pPr lvl="1"/>
            <a:r>
              <a:rPr lang="nl-BE" dirty="0" err="1"/>
              <a:t>physical</a:t>
            </a:r>
            <a:r>
              <a:rPr lang="nl-BE" dirty="0"/>
              <a:t> </a:t>
            </a:r>
            <a:r>
              <a:rPr lang="nl-BE" dirty="0" err="1"/>
              <a:t>work</a:t>
            </a:r>
            <a:r>
              <a:rPr lang="nl-BE" dirty="0"/>
              <a:t> environment (</a:t>
            </a:r>
            <a:r>
              <a:rPr lang="en-US">
                <a:latin typeface="Arial" pitchFamily="34" charset="0"/>
                <a:cs typeface="Arial" pitchFamily="34" charset="0"/>
              </a:rPr>
              <a:t>inadequate temperature, </a:t>
            </a:r>
            <a:r>
              <a:rPr lang="en-US" dirty="0">
                <a:latin typeface="Arial" pitchFamily="34" charset="0"/>
                <a:cs typeface="Arial" pitchFamily="34" charset="0"/>
              </a:rPr>
              <a:t>insufficient fresh air</a:t>
            </a:r>
            <a:r>
              <a:rPr lang="nl-BE" dirty="0"/>
              <a:t>)</a:t>
            </a:r>
          </a:p>
          <a:p>
            <a:pPr lvl="1"/>
            <a:r>
              <a:rPr lang="nl-BE" dirty="0" err="1"/>
              <a:t>social</a:t>
            </a:r>
            <a:r>
              <a:rPr lang="nl-BE" dirty="0"/>
              <a:t> support at </a:t>
            </a:r>
            <a:r>
              <a:rPr lang="nl-BE" dirty="0" err="1"/>
              <a:t>work</a:t>
            </a:r>
            <a:r>
              <a:rPr lang="nl-BE" dirty="0"/>
              <a:t> (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colleagues</a:t>
            </a:r>
            <a:r>
              <a:rPr lang="nl-BE" dirty="0"/>
              <a:t> and supervisors)</a:t>
            </a:r>
          </a:p>
          <a:p>
            <a:pPr lvl="1"/>
            <a:r>
              <a:rPr lang="nl-BE" dirty="0" err="1"/>
              <a:t>work</a:t>
            </a:r>
            <a:r>
              <a:rPr lang="nl-BE" dirty="0"/>
              <a:t> private life (</a:t>
            </a:r>
            <a:r>
              <a:rPr lang="nl-BE" dirty="0" err="1"/>
              <a:t>im</a:t>
            </a:r>
            <a:r>
              <a:rPr lang="nl-BE" dirty="0"/>
              <a:t>)</a:t>
            </a:r>
            <a:r>
              <a:rPr lang="nl-BE" dirty="0" err="1"/>
              <a:t>balance</a:t>
            </a:r>
            <a:endParaRPr lang="nl-BE" dirty="0"/>
          </a:p>
          <a:p>
            <a:pPr lvl="1"/>
            <a:r>
              <a:rPr lang="en-GB" dirty="0"/>
              <a:t>individual health status (high need for recovery)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49E3B-7D15-4E58-A844-2E704CF2A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C4923-9EB1-4C9D-AD77-F430729B826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29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BD53DD-C0A1-43BD-BC65-7AB060FCE7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946" y="155449"/>
            <a:ext cx="8408030" cy="1292288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Final multivariate logistic regression model for having problems at work by menopause complaints (n=320)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394E5-BAA9-45F7-B10E-0BB5AB5FF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25</a:t>
            </a:fld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3967DA6-30B5-48FF-B270-8A55494BB591}"/>
              </a:ext>
            </a:extLst>
          </p:cNvPr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1869509294"/>
              </p:ext>
            </p:extLst>
          </p:nvPr>
        </p:nvGraphicFramePr>
        <p:xfrm>
          <a:off x="429650" y="1465325"/>
          <a:ext cx="830071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3851">
                  <a:extLst>
                    <a:ext uri="{9D8B030D-6E8A-4147-A177-3AD203B41FA5}">
                      <a16:colId xmlns:a16="http://schemas.microsoft.com/office/drawing/2014/main" val="2940784135"/>
                    </a:ext>
                  </a:extLst>
                </a:gridCol>
                <a:gridCol w="3096862">
                  <a:extLst>
                    <a:ext uri="{9D8B030D-6E8A-4147-A177-3AD203B41FA5}">
                      <a16:colId xmlns:a16="http://schemas.microsoft.com/office/drawing/2014/main" val="1094369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(95% CI)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804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emotional work demands (score 0-10)</a:t>
                      </a:r>
                      <a:endParaRPr lang="en-GB" sz="1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2709" marR="42709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nl-BE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1.19 (1.08-1.31)***</a:t>
                      </a:r>
                      <a:endParaRPr lang="en-GB" sz="1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709" marR="42709" marT="0" marB="0"/>
                </a:tc>
                <a:extLst>
                  <a:ext uri="{0D108BD9-81ED-4DB2-BD59-A6C34878D82A}">
                    <a16:rowId xmlns:a16="http://schemas.microsoft.com/office/drawing/2014/main" val="230006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discomfort from </a:t>
                      </a:r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insufficient fresh air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1.80 (1.10-2.94)*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348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/>
                      <a:r>
                        <a:rPr lang="en-GB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 support from colleagues (score 0-10)</a:t>
                      </a:r>
                      <a:endParaRPr lang="en-GB" sz="1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nl-BE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0.88 (0.78-0.98)*</a:t>
                      </a:r>
                      <a:endParaRPr lang="en-GB" sz="1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249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high </a:t>
                      </a:r>
                      <a:r>
                        <a:rPr lang="nl-BE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need</a:t>
                      </a:r>
                      <a:r>
                        <a:rPr lang="nl-B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BE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nl-B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recovery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2.10 (1.28-3.44)**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33558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52A81C1-DA6A-46EF-BD11-F92369745E19}"/>
              </a:ext>
            </a:extLst>
          </p:cNvPr>
          <p:cNvSpPr txBox="1"/>
          <p:nvPr/>
        </p:nvSpPr>
        <p:spPr>
          <a:xfrm>
            <a:off x="429650" y="3337326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998554-6A27-4405-85F5-34111BB8C3E9}"/>
              </a:ext>
            </a:extLst>
          </p:cNvPr>
          <p:cNvSpPr txBox="1"/>
          <p:nvPr/>
        </p:nvSpPr>
        <p:spPr>
          <a:xfrm>
            <a:off x="423512" y="4186125"/>
            <a:ext cx="8306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(no significant associations with physical workload, quantitative work demands, discomfort from cognitive workload, inadequate temperature, social support supervisor, work-private life imbalance) 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388B4-3715-4F5C-A08C-B82B9B1D0E2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624A43-DADB-4239-9065-C793A1101C6E}"/>
              </a:ext>
            </a:extLst>
          </p:cNvPr>
          <p:cNvSpPr/>
          <p:nvPr/>
        </p:nvSpPr>
        <p:spPr>
          <a:xfrm>
            <a:off x="413637" y="2955637"/>
            <a:ext cx="8300713" cy="37224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7054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68BCFB-895A-4056-8213-E19B7FCE6D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7059" y="155393"/>
            <a:ext cx="6744266" cy="557893"/>
          </a:xfrm>
        </p:spPr>
        <p:txBody>
          <a:bodyPr/>
          <a:lstStyle/>
          <a:p>
            <a:r>
              <a:rPr lang="nl-BE" dirty="0"/>
              <a:t>Multivariate </a:t>
            </a:r>
            <a:r>
              <a:rPr lang="nl-BE" dirty="0" err="1"/>
              <a:t>logistic</a:t>
            </a:r>
            <a:r>
              <a:rPr lang="nl-BE" dirty="0"/>
              <a:t> </a:t>
            </a:r>
            <a:r>
              <a:rPr lang="nl-BE" dirty="0" err="1"/>
              <a:t>regression</a:t>
            </a:r>
            <a:r>
              <a:rPr lang="nl-BE" dirty="0"/>
              <a:t> </a:t>
            </a:r>
            <a:r>
              <a:rPr lang="nl-BE" dirty="0" err="1"/>
              <a:t>models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having</a:t>
            </a:r>
            <a:r>
              <a:rPr lang="nl-BE" dirty="0"/>
              <a:t> a high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recovery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2F765BB-1368-4122-9C5E-5E58F22E1C6F}"/>
              </a:ext>
            </a:extLst>
          </p:cNvPr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4242054487"/>
              </p:ext>
            </p:extLst>
          </p:nvPr>
        </p:nvGraphicFramePr>
        <p:xfrm>
          <a:off x="0" y="826987"/>
          <a:ext cx="9079992" cy="3882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178">
                  <a:extLst>
                    <a:ext uri="{9D8B030D-6E8A-4147-A177-3AD203B41FA5}">
                      <a16:colId xmlns:a16="http://schemas.microsoft.com/office/drawing/2014/main" val="3423514234"/>
                    </a:ext>
                  </a:extLst>
                </a:gridCol>
                <a:gridCol w="1431317">
                  <a:extLst>
                    <a:ext uri="{9D8B030D-6E8A-4147-A177-3AD203B41FA5}">
                      <a16:colId xmlns:a16="http://schemas.microsoft.com/office/drawing/2014/main" val="2697032184"/>
                    </a:ext>
                  </a:extLst>
                </a:gridCol>
                <a:gridCol w="1592981">
                  <a:extLst>
                    <a:ext uri="{9D8B030D-6E8A-4147-A177-3AD203B41FA5}">
                      <a16:colId xmlns:a16="http://schemas.microsoft.com/office/drawing/2014/main" val="2569606126"/>
                    </a:ext>
                  </a:extLst>
                </a:gridCol>
                <a:gridCol w="1499276">
                  <a:extLst>
                    <a:ext uri="{9D8B030D-6E8A-4147-A177-3AD203B41FA5}">
                      <a16:colId xmlns:a16="http://schemas.microsoft.com/office/drawing/2014/main" val="2517142987"/>
                    </a:ext>
                  </a:extLst>
                </a:gridCol>
                <a:gridCol w="1574240">
                  <a:extLst>
                    <a:ext uri="{9D8B030D-6E8A-4147-A177-3AD203B41FA5}">
                      <a16:colId xmlns:a16="http://schemas.microsoft.com/office/drawing/2014/main" val="3118039979"/>
                    </a:ext>
                  </a:extLst>
                </a:gridCol>
              </a:tblGrid>
              <a:tr h="404744"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menopausal</a:t>
                      </a:r>
                      <a:endParaRPr lang="nl-B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(n=632)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currently</a:t>
                      </a:r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 </a:t>
                      </a:r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complaints</a:t>
                      </a:r>
                      <a:endParaRPr lang="nl-B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(n=313)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complaints</a:t>
                      </a:r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without </a:t>
                      </a:r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problems</a:t>
                      </a:r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(n=146)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complaints</a:t>
                      </a:r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B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problems</a:t>
                      </a:r>
                      <a:endParaRPr lang="nl-B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nl-B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(n=173)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263239"/>
                  </a:ext>
                </a:extLst>
              </a:tr>
              <a:tr h="40474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work private life balance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8.62 (4.62-16.07)***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8.79 (3.77-20.52)***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13.80 (2.85-66.88)**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6.05 (1.93-18.97)**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43855462"/>
                  </a:ext>
                </a:extLst>
              </a:tr>
              <a:tr h="40474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discomfort cognitive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demands (score 0-10)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1.15 (1.07-1.24)***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1.22 (1.03-1.46)*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200000"/>
                        </a:lnSpc>
                      </a:pPr>
                      <a:r>
                        <a:rPr lang="nl-BE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1.22 (1.06-1.41)**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15085427"/>
                  </a:ext>
                </a:extLst>
              </a:tr>
              <a:tr h="40474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emotional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demands (score 0-10)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1.14 (1.02-1.28)*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81372185"/>
                  </a:ext>
                </a:extLst>
              </a:tr>
              <a:tr h="40474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discomfort physical work environment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1.52 (1.01-2.29)*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1.81 (1.03-3.18)*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4343574"/>
                  </a:ext>
                </a:extLst>
              </a:tr>
              <a:tr h="40474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nl-BE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BE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workload</a:t>
                      </a: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(score 0-10)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1.19 (1.09-1.29)***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70423192"/>
                  </a:ext>
                </a:extLst>
              </a:tr>
              <a:tr h="40474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sense of community (score 0-10)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0.81 (1.03-3.18)**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51323784"/>
                  </a:ext>
                </a:extLst>
              </a:tr>
              <a:tr h="40474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nl-BE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vertical</a:t>
                      </a: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trust (score 0-10)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0.71 (0.55-0.91)**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1881372"/>
                  </a:ext>
                </a:extLst>
              </a:tr>
              <a:tr h="40888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organizational justice (score 0-10)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0.84 (0.77-0.91)***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nl-BE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0.75 (0.64-0.88)***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7493772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DACFE-D6C4-456E-8032-D9A9B7458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982E79-3055-4F3A-AA5F-AE95ED76E4D3}"/>
              </a:ext>
            </a:extLst>
          </p:cNvPr>
          <p:cNvSpPr txBox="1"/>
          <p:nvPr/>
        </p:nvSpPr>
        <p:spPr>
          <a:xfrm>
            <a:off x="100584" y="4774048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10E16-B550-4B39-BB2D-7189025C4EF6}"/>
              </a:ext>
            </a:extLst>
          </p:cNvPr>
          <p:cNvSpPr txBox="1"/>
          <p:nvPr/>
        </p:nvSpPr>
        <p:spPr>
          <a:xfrm>
            <a:off x="3499221" y="4812239"/>
            <a:ext cx="4385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(no significant associations with quantitative work demands)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548398-EB10-45E6-9C59-C743B2F7181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FE7973-5A47-41AF-8BD0-8941FA2E96C4}"/>
              </a:ext>
            </a:extLst>
          </p:cNvPr>
          <p:cNvSpPr/>
          <p:nvPr/>
        </p:nvSpPr>
        <p:spPr>
          <a:xfrm>
            <a:off x="0" y="3602181"/>
            <a:ext cx="9079992" cy="1133675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1DED72-7CBF-4604-8595-F4D31E588413}"/>
              </a:ext>
            </a:extLst>
          </p:cNvPr>
          <p:cNvSpPr/>
          <p:nvPr/>
        </p:nvSpPr>
        <p:spPr>
          <a:xfrm>
            <a:off x="0" y="1522797"/>
            <a:ext cx="9079992" cy="796891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322893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B55C184-9705-4008-97A4-6F9F3BD515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Menopause</a:t>
            </a:r>
            <a:r>
              <a:rPr lang="nl-BE" dirty="0"/>
              <a:t> </a:t>
            </a:r>
            <a:r>
              <a:rPr lang="nl-BE" dirty="0" err="1"/>
              <a:t>discussable</a:t>
            </a:r>
            <a:r>
              <a:rPr lang="nl-BE" dirty="0"/>
              <a:t> at </a:t>
            </a:r>
            <a:r>
              <a:rPr lang="nl-BE" dirty="0" err="1"/>
              <a:t>work</a:t>
            </a:r>
            <a:r>
              <a:rPr lang="nl-BE" dirty="0"/>
              <a:t>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D652F-1541-4ABB-ADB8-EDE6D730E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27</a:t>
            </a:fld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136A1E2-8509-4371-BB67-81FCA39029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016044"/>
              </p:ext>
            </p:extLst>
          </p:nvPr>
        </p:nvGraphicFramePr>
        <p:xfrm>
          <a:off x="389629" y="1033368"/>
          <a:ext cx="8332197" cy="3602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558F4D0-463A-4B85-9ECD-28FED3C928E3}"/>
              </a:ext>
            </a:extLst>
          </p:cNvPr>
          <p:cNvSpPr txBox="1"/>
          <p:nvPr/>
        </p:nvSpPr>
        <p:spPr>
          <a:xfrm>
            <a:off x="7965915" y="1113680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p&lt;0.005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D2296B3-EB85-4441-A0E5-B765AB8EA27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78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916C5F-4E61-4C77-B3FB-46B44C3E78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Association </a:t>
            </a:r>
            <a:r>
              <a:rPr lang="nl-BE" dirty="0" err="1"/>
              <a:t>between</a:t>
            </a:r>
            <a:r>
              <a:rPr lang="nl-BE" dirty="0"/>
              <a:t> </a:t>
            </a:r>
            <a:r>
              <a:rPr lang="nl-BE" dirty="0" err="1"/>
              <a:t>discussability</a:t>
            </a:r>
            <a:r>
              <a:rPr lang="nl-BE" dirty="0"/>
              <a:t> and </a:t>
            </a:r>
            <a:r>
              <a:rPr lang="nl-BE" dirty="0" err="1"/>
              <a:t>workplace</a:t>
            </a:r>
            <a:r>
              <a:rPr lang="nl-BE" dirty="0"/>
              <a:t>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capital</a:t>
            </a:r>
            <a:r>
              <a:rPr lang="nl-BE" dirty="0"/>
              <a:t> </a:t>
            </a:r>
            <a:r>
              <a:rPr lang="nl-BE" dirty="0" err="1"/>
              <a:t>components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18C60-4A89-41F3-BC31-CE213702C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4EAAF41-0AEA-4BB2-8009-D5927E640A8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659C4A1-CED5-4107-A1F8-388083F4EA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2701591"/>
              </p:ext>
            </p:extLst>
          </p:nvPr>
        </p:nvGraphicFramePr>
        <p:xfrm>
          <a:off x="794326" y="1006764"/>
          <a:ext cx="7841673" cy="390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726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150973-7A1D-4DAE-A213-1262B85B93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947" y="233315"/>
            <a:ext cx="6744266" cy="618146"/>
          </a:xfrm>
        </p:spPr>
        <p:txBody>
          <a:bodyPr/>
          <a:lstStyle/>
          <a:p>
            <a:r>
              <a:rPr lang="nl-BE" dirty="0" err="1"/>
              <a:t>Discussability</a:t>
            </a:r>
            <a:r>
              <a:rPr lang="nl-BE" dirty="0"/>
              <a:t> and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recovery and </a:t>
            </a:r>
            <a:r>
              <a:rPr lang="nl-BE" dirty="0" err="1"/>
              <a:t>burnout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1600A-3DA7-42AC-9476-648A5FE3E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29</a:t>
            </a:fld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B12A740-7FAC-4E42-B7E3-8732BD5483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233060"/>
              </p:ext>
            </p:extLst>
          </p:nvPr>
        </p:nvGraphicFramePr>
        <p:xfrm>
          <a:off x="369455" y="924494"/>
          <a:ext cx="4414981" cy="3638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4BB3E2E-D921-4652-8F67-D79ADA2ECB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679110"/>
              </p:ext>
            </p:extLst>
          </p:nvPr>
        </p:nvGraphicFramePr>
        <p:xfrm>
          <a:off x="4784435" y="924495"/>
          <a:ext cx="4174837" cy="3638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405193C-428D-42BC-9C3C-031421DE965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602C64-172D-4992-A438-FBB27C9DC33B}"/>
              </a:ext>
            </a:extLst>
          </p:cNvPr>
          <p:cNvSpPr txBox="1"/>
          <p:nvPr/>
        </p:nvSpPr>
        <p:spPr>
          <a:xfrm>
            <a:off x="2351026" y="4408626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5F8F12-15CF-470E-B54C-0F279FA79638}"/>
              </a:ext>
            </a:extLst>
          </p:cNvPr>
          <p:cNvSpPr txBox="1"/>
          <p:nvPr/>
        </p:nvSpPr>
        <p:spPr>
          <a:xfrm>
            <a:off x="6650553" y="4407137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364976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9"/>
          </p:nvPr>
        </p:nvSpPr>
        <p:spPr>
          <a:xfrm>
            <a:off x="417375" y="851460"/>
            <a:ext cx="7987278" cy="3693108"/>
          </a:xfrm>
        </p:spPr>
        <p:txBody>
          <a:bodyPr/>
          <a:lstStyle/>
          <a:p>
            <a:r>
              <a:rPr lang="nl-BE" dirty="0"/>
              <a:t>s</a:t>
            </a:r>
            <a:r>
              <a:rPr lang="nl-BE" sz="1800" dirty="0"/>
              <a:t>creening “Well-</a:t>
            </a:r>
            <a:r>
              <a:rPr lang="nl-BE" sz="1800" dirty="0" err="1"/>
              <a:t>being</a:t>
            </a:r>
            <a:r>
              <a:rPr lang="nl-BE" sz="1800" dirty="0"/>
              <a:t> Indicator”</a:t>
            </a:r>
          </a:p>
          <a:p>
            <a:pPr lvl="1"/>
            <a:r>
              <a:rPr lang="nl-BE" dirty="0"/>
              <a:t>assessment tool</a:t>
            </a:r>
            <a:endParaRPr lang="nl-BE" sz="1600" dirty="0"/>
          </a:p>
          <a:p>
            <a:pPr lvl="1"/>
            <a:r>
              <a:rPr lang="nl-BE" dirty="0"/>
              <a:t>prevention and well-</a:t>
            </a:r>
            <a:r>
              <a:rPr lang="nl-BE" dirty="0" err="1"/>
              <a:t>being</a:t>
            </a:r>
            <a:r>
              <a:rPr lang="nl-BE" dirty="0"/>
              <a:t> at </a:t>
            </a:r>
            <a:r>
              <a:rPr lang="nl-BE" dirty="0" err="1"/>
              <a:t>work</a:t>
            </a:r>
            <a:endParaRPr lang="nl-BE" dirty="0"/>
          </a:p>
          <a:p>
            <a:pPr lvl="1"/>
            <a:r>
              <a:rPr lang="nl-BE" dirty="0"/>
              <a:t>o</a:t>
            </a:r>
            <a:r>
              <a:rPr lang="nl-BE" sz="1600" dirty="0"/>
              <a:t>nline questionnaire</a:t>
            </a:r>
          </a:p>
          <a:p>
            <a:endParaRPr lang="nl-BE" dirty="0"/>
          </a:p>
          <a:p>
            <a:r>
              <a:rPr lang="nl-BE" dirty="0" err="1"/>
              <a:t>primary</a:t>
            </a:r>
            <a:r>
              <a:rPr lang="nl-BE" dirty="0"/>
              <a:t> </a:t>
            </a:r>
            <a:r>
              <a:rPr lang="nl-BE" dirty="0" err="1"/>
              <a:t>aim</a:t>
            </a:r>
            <a:endParaRPr lang="nl-BE" dirty="0"/>
          </a:p>
          <a:p>
            <a:pPr lvl="1"/>
            <a:r>
              <a:rPr lang="en-US" dirty="0"/>
              <a:t>mapping bottlenecks on well-being at work</a:t>
            </a:r>
          </a:p>
          <a:p>
            <a:pPr lvl="1"/>
            <a:r>
              <a:rPr lang="en-US" dirty="0"/>
              <a:t>identify priority action areas / employee groups</a:t>
            </a:r>
          </a:p>
          <a:p>
            <a:pPr lvl="1"/>
            <a:r>
              <a:rPr lang="en-US" dirty="0"/>
              <a:t>starting point for preventive actions in the company</a:t>
            </a:r>
          </a:p>
          <a:p>
            <a:endParaRPr lang="nl-BE" dirty="0"/>
          </a:p>
          <a:p>
            <a:r>
              <a:rPr lang="nl-BE" dirty="0" err="1"/>
              <a:t>secundary</a:t>
            </a:r>
            <a:r>
              <a:rPr lang="nl-BE" dirty="0"/>
              <a:t> </a:t>
            </a:r>
            <a:r>
              <a:rPr lang="nl-BE" dirty="0" err="1"/>
              <a:t>aim</a:t>
            </a:r>
            <a:endParaRPr lang="nl-BE" dirty="0"/>
          </a:p>
          <a:p>
            <a:pPr lvl="1"/>
            <a:r>
              <a:rPr lang="nl-BE" dirty="0" err="1"/>
              <a:t>use</a:t>
            </a:r>
            <a:r>
              <a:rPr lang="nl-BE" dirty="0"/>
              <a:t> </a:t>
            </a:r>
            <a:r>
              <a:rPr lang="nl-BE" dirty="0" err="1"/>
              <a:t>pooled</a:t>
            </a:r>
            <a:r>
              <a:rPr lang="nl-BE" dirty="0"/>
              <a:t> data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scientific</a:t>
            </a:r>
            <a:r>
              <a:rPr lang="nl-BE" dirty="0"/>
              <a:t> research</a:t>
            </a:r>
            <a:endParaRPr lang="nl-BE" sz="1600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nl-BE" smtClean="0"/>
              <a:pPr/>
              <a:t>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Data </a:t>
            </a:r>
            <a:r>
              <a:rPr lang="nl-BE" dirty="0" err="1"/>
              <a:t>collection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938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03465A-77AC-4244-ADF1-776CB1E56B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Caveats</a:t>
            </a:r>
            <a:r>
              <a:rPr lang="nl-BE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32BD4-6688-43A7-BA1B-FF00B04CB064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nl-BE" dirty="0"/>
              <a:t>cross-</a:t>
            </a:r>
            <a:r>
              <a:rPr lang="nl-BE" dirty="0" err="1"/>
              <a:t>sectional</a:t>
            </a:r>
            <a:endParaRPr lang="nl-BE" dirty="0"/>
          </a:p>
          <a:p>
            <a:endParaRPr lang="nl-BE" dirty="0"/>
          </a:p>
          <a:p>
            <a:r>
              <a:rPr lang="nl-BE" dirty="0" err="1"/>
              <a:t>composition</a:t>
            </a:r>
            <a:r>
              <a:rPr lang="nl-BE" dirty="0"/>
              <a:t> of </a:t>
            </a:r>
            <a:r>
              <a:rPr lang="nl-BE" dirty="0" err="1"/>
              <a:t>study</a:t>
            </a:r>
            <a:r>
              <a:rPr lang="nl-BE" dirty="0"/>
              <a:t> </a:t>
            </a:r>
            <a:r>
              <a:rPr lang="nl-BE" dirty="0" err="1"/>
              <a:t>population</a:t>
            </a:r>
            <a:endParaRPr lang="nl-BE" dirty="0"/>
          </a:p>
          <a:p>
            <a:endParaRPr lang="nl-BE" dirty="0"/>
          </a:p>
          <a:p>
            <a:r>
              <a:rPr lang="nl-BE" dirty="0"/>
              <a:t>first </a:t>
            </a:r>
            <a:r>
              <a:rPr lang="nl-BE" dirty="0" err="1"/>
              <a:t>exploratory</a:t>
            </a:r>
            <a:r>
              <a:rPr lang="nl-BE" dirty="0"/>
              <a:t> </a:t>
            </a:r>
            <a:r>
              <a:rPr lang="nl-BE" dirty="0" err="1"/>
              <a:t>results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8A858-E33B-4C16-9FEF-79E4CC923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06021-BE33-4628-BABE-70B77FFBA25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1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895A07-096E-4B4D-AA07-6ACAB339DE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Summary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C2170-D153-4682-B548-05C616CBADD3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1096490"/>
            <a:ext cx="7987278" cy="295051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dirty="0"/>
              <a:t>87.6% of </a:t>
            </a:r>
            <a:r>
              <a:rPr lang="nl-BE" dirty="0" err="1"/>
              <a:t>menopausal</a:t>
            </a:r>
            <a:r>
              <a:rPr lang="nl-BE" dirty="0"/>
              <a:t> </a:t>
            </a:r>
            <a:r>
              <a:rPr lang="nl-BE" dirty="0" err="1"/>
              <a:t>women</a:t>
            </a:r>
            <a:r>
              <a:rPr lang="nl-BE" dirty="0"/>
              <a:t> had (35.8%) or </a:t>
            </a:r>
            <a:r>
              <a:rPr lang="nl-BE" dirty="0" err="1"/>
              <a:t>were</a:t>
            </a:r>
            <a:r>
              <a:rPr lang="nl-BE" dirty="0"/>
              <a:t> </a:t>
            </a:r>
            <a:r>
              <a:rPr lang="nl-BE" dirty="0" err="1"/>
              <a:t>currently</a:t>
            </a:r>
            <a:r>
              <a:rPr lang="nl-BE" dirty="0"/>
              <a:t> </a:t>
            </a:r>
            <a:r>
              <a:rPr lang="nl-BE" dirty="0" err="1"/>
              <a:t>having</a:t>
            </a:r>
            <a:r>
              <a:rPr lang="nl-BE" dirty="0"/>
              <a:t> </a:t>
            </a:r>
            <a:r>
              <a:rPr lang="nl-BE" dirty="0" err="1"/>
              <a:t>complaints</a:t>
            </a:r>
            <a:r>
              <a:rPr lang="nl-BE" dirty="0"/>
              <a:t> (50.8%) </a:t>
            </a:r>
          </a:p>
          <a:p>
            <a:pPr>
              <a:lnSpc>
                <a:spcPct val="150000"/>
              </a:lnSpc>
            </a:pPr>
            <a:endParaRPr lang="nl-BE" dirty="0"/>
          </a:p>
          <a:p>
            <a:pPr>
              <a:lnSpc>
                <a:spcPct val="150000"/>
              </a:lnSpc>
            </a:pPr>
            <a:r>
              <a:rPr lang="nl-BE" dirty="0"/>
              <a:t>55.3%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women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current</a:t>
            </a:r>
            <a:r>
              <a:rPr lang="nl-BE" dirty="0"/>
              <a:t> </a:t>
            </a:r>
            <a:r>
              <a:rPr lang="nl-BE" dirty="0" err="1"/>
              <a:t>complaints</a:t>
            </a:r>
            <a:r>
              <a:rPr lang="nl-BE" dirty="0"/>
              <a:t> had </a:t>
            </a:r>
            <a:r>
              <a:rPr lang="nl-BE" dirty="0" err="1"/>
              <a:t>problems</a:t>
            </a:r>
            <a:r>
              <a:rPr lang="nl-BE" dirty="0"/>
              <a:t> </a:t>
            </a:r>
            <a:r>
              <a:rPr lang="nl-BE" dirty="0" err="1"/>
              <a:t>during</a:t>
            </a:r>
            <a:r>
              <a:rPr lang="nl-BE" dirty="0"/>
              <a:t> </a:t>
            </a:r>
            <a:r>
              <a:rPr lang="nl-BE" dirty="0" err="1"/>
              <a:t>work</a:t>
            </a:r>
            <a:endParaRPr lang="nl-BE" dirty="0"/>
          </a:p>
          <a:p>
            <a:pPr lvl="1">
              <a:lnSpc>
                <a:spcPct val="150000"/>
              </a:lnSpc>
            </a:pPr>
            <a:r>
              <a:rPr lang="nl-BE" dirty="0"/>
              <a:t>worst </a:t>
            </a:r>
            <a:r>
              <a:rPr lang="nl-BE" dirty="0" err="1"/>
              <a:t>figures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recovery, </a:t>
            </a:r>
            <a:r>
              <a:rPr lang="nl-BE" dirty="0" err="1"/>
              <a:t>burnout</a:t>
            </a:r>
            <a:r>
              <a:rPr lang="nl-BE" dirty="0"/>
              <a:t> and sickness absence</a:t>
            </a:r>
          </a:p>
          <a:p>
            <a:pPr lvl="1">
              <a:lnSpc>
                <a:spcPct val="150000"/>
              </a:lnSpc>
            </a:pPr>
            <a:r>
              <a:rPr lang="nl-BE" dirty="0"/>
              <a:t>worst scores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occupational</a:t>
            </a:r>
            <a:r>
              <a:rPr lang="nl-BE" dirty="0"/>
              <a:t> factors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pPr lvl="1"/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56528-31C9-4857-9321-FD20E779C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31292-DBE3-469E-86A4-FAE3D45CD90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5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3407E3-4A14-4CF0-91BB-B737FBDAB3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Work </a:t>
            </a:r>
            <a:r>
              <a:rPr lang="nl-BE" dirty="0" err="1"/>
              <a:t>related</a:t>
            </a:r>
            <a:r>
              <a:rPr lang="nl-BE" dirty="0"/>
              <a:t> </a:t>
            </a:r>
            <a:r>
              <a:rPr lang="nl-BE" dirty="0" err="1"/>
              <a:t>measures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CBC21-1827-4586-82CA-76B6F126B79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943276"/>
            <a:ext cx="7987278" cy="3355674"/>
          </a:xfrm>
        </p:spPr>
        <p:txBody>
          <a:bodyPr/>
          <a:lstStyle/>
          <a:p>
            <a:r>
              <a:rPr lang="nl-BE" dirty="0"/>
              <a:t>monitor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recovery</a:t>
            </a:r>
          </a:p>
          <a:p>
            <a:endParaRPr lang="nl-BE" dirty="0"/>
          </a:p>
          <a:p>
            <a:r>
              <a:rPr lang="nl-BE" dirty="0" err="1"/>
              <a:t>maintain</a:t>
            </a:r>
            <a:r>
              <a:rPr lang="nl-BE" dirty="0"/>
              <a:t> </a:t>
            </a:r>
            <a:r>
              <a:rPr lang="nl-BE" dirty="0" err="1"/>
              <a:t>good</a:t>
            </a:r>
            <a:r>
              <a:rPr lang="nl-BE" dirty="0"/>
              <a:t> </a:t>
            </a:r>
            <a:r>
              <a:rPr lang="nl-BE" dirty="0" err="1"/>
              <a:t>work</a:t>
            </a:r>
            <a:r>
              <a:rPr lang="nl-BE" dirty="0"/>
              <a:t>-private life </a:t>
            </a:r>
            <a:r>
              <a:rPr lang="nl-BE" dirty="0" err="1"/>
              <a:t>balance</a:t>
            </a:r>
            <a:endParaRPr lang="nl-BE" dirty="0"/>
          </a:p>
          <a:p>
            <a:r>
              <a:rPr lang="nl-BE" dirty="0" err="1"/>
              <a:t>pay</a:t>
            </a:r>
            <a:r>
              <a:rPr lang="nl-BE" dirty="0"/>
              <a:t> attention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physical</a:t>
            </a:r>
            <a:r>
              <a:rPr lang="nl-BE" dirty="0"/>
              <a:t> </a:t>
            </a:r>
            <a:r>
              <a:rPr lang="nl-BE" dirty="0" err="1"/>
              <a:t>work</a:t>
            </a:r>
            <a:r>
              <a:rPr lang="nl-BE" dirty="0"/>
              <a:t> environment</a:t>
            </a:r>
          </a:p>
          <a:p>
            <a:r>
              <a:rPr lang="nl-BE" dirty="0" err="1"/>
              <a:t>measures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make </a:t>
            </a:r>
            <a:r>
              <a:rPr lang="nl-BE" dirty="0" err="1"/>
              <a:t>cognitive</a:t>
            </a:r>
            <a:r>
              <a:rPr lang="nl-BE" dirty="0"/>
              <a:t> </a:t>
            </a:r>
            <a:r>
              <a:rPr lang="nl-BE" dirty="0" err="1"/>
              <a:t>demands</a:t>
            </a:r>
            <a:r>
              <a:rPr lang="nl-BE" dirty="0"/>
              <a:t> </a:t>
            </a:r>
            <a:r>
              <a:rPr lang="nl-BE" dirty="0" err="1"/>
              <a:t>less</a:t>
            </a:r>
            <a:r>
              <a:rPr lang="nl-BE" dirty="0"/>
              <a:t> </a:t>
            </a:r>
            <a:r>
              <a:rPr lang="nl-BE" dirty="0" err="1"/>
              <a:t>incomfortable</a:t>
            </a:r>
            <a:endParaRPr lang="nl-BE" dirty="0"/>
          </a:p>
          <a:p>
            <a:r>
              <a:rPr lang="nl-BE" dirty="0" err="1"/>
              <a:t>measures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reduce</a:t>
            </a:r>
            <a:r>
              <a:rPr lang="nl-BE" dirty="0"/>
              <a:t> or </a:t>
            </a:r>
            <a:r>
              <a:rPr lang="nl-BE" dirty="0" err="1"/>
              <a:t>cope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emotional</a:t>
            </a:r>
            <a:r>
              <a:rPr lang="nl-BE" dirty="0"/>
              <a:t> </a:t>
            </a:r>
            <a:r>
              <a:rPr lang="nl-BE" dirty="0" err="1"/>
              <a:t>work</a:t>
            </a:r>
            <a:r>
              <a:rPr lang="nl-BE" dirty="0"/>
              <a:t> </a:t>
            </a:r>
            <a:r>
              <a:rPr lang="nl-BE" dirty="0" err="1"/>
              <a:t>demands</a:t>
            </a:r>
            <a:r>
              <a:rPr lang="nl-BE" dirty="0"/>
              <a:t> (support, </a:t>
            </a:r>
            <a:r>
              <a:rPr lang="nl-BE" dirty="0" err="1"/>
              <a:t>psychosocial</a:t>
            </a:r>
            <a:r>
              <a:rPr lang="nl-BE"/>
              <a:t> safety</a:t>
            </a:r>
            <a:r>
              <a:rPr lang="nl-BE" dirty="0"/>
              <a:t> </a:t>
            </a:r>
            <a:r>
              <a:rPr lang="nl-BE" dirty="0" err="1"/>
              <a:t>climate</a:t>
            </a:r>
            <a:r>
              <a:rPr lang="nl-BE" dirty="0"/>
              <a:t>, …)</a:t>
            </a:r>
          </a:p>
          <a:p>
            <a:r>
              <a:rPr lang="nl-BE" dirty="0" err="1"/>
              <a:t>importance</a:t>
            </a:r>
            <a:r>
              <a:rPr lang="nl-BE" dirty="0"/>
              <a:t> of </a:t>
            </a:r>
            <a:r>
              <a:rPr lang="nl-BE" dirty="0" err="1"/>
              <a:t>organisational</a:t>
            </a:r>
            <a:r>
              <a:rPr lang="nl-BE" dirty="0"/>
              <a:t> </a:t>
            </a:r>
            <a:r>
              <a:rPr lang="nl-BE" dirty="0" err="1"/>
              <a:t>justice</a:t>
            </a:r>
            <a:r>
              <a:rPr lang="nl-BE" dirty="0"/>
              <a:t> (</a:t>
            </a:r>
            <a:r>
              <a:rPr lang="nl-BE" dirty="0" err="1"/>
              <a:t>workplace</a:t>
            </a:r>
            <a:r>
              <a:rPr lang="nl-BE" dirty="0"/>
              <a:t>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capital</a:t>
            </a:r>
            <a:r>
              <a:rPr lang="nl-BE" dirty="0"/>
              <a:t>)</a:t>
            </a:r>
          </a:p>
          <a:p>
            <a:r>
              <a:rPr lang="nl-BE" dirty="0"/>
              <a:t>make </a:t>
            </a:r>
            <a:r>
              <a:rPr lang="nl-BE" dirty="0" err="1"/>
              <a:t>menopause</a:t>
            </a:r>
            <a:r>
              <a:rPr lang="nl-BE" dirty="0"/>
              <a:t> </a:t>
            </a:r>
            <a:r>
              <a:rPr lang="nl-BE" dirty="0" err="1"/>
              <a:t>discussable</a:t>
            </a:r>
            <a:r>
              <a:rPr lang="nl-BE" dirty="0"/>
              <a:t> at </a:t>
            </a:r>
            <a:r>
              <a:rPr lang="nl-BE" dirty="0" err="1"/>
              <a:t>work</a:t>
            </a:r>
            <a:endParaRPr lang="nl-BE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F3393-5416-4BC6-868E-E57D12592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DB45E-109E-43F8-8ECE-5242F0BD45F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2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7CFA2B2-227B-4993-AE1B-5B7D6282D7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 err="1"/>
              <a:t>Thank</a:t>
            </a:r>
            <a:r>
              <a:rPr lang="nl-BE" dirty="0"/>
              <a:t> </a:t>
            </a:r>
            <a:r>
              <a:rPr lang="nl-BE" dirty="0" err="1"/>
              <a:t>you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166F4-2A5E-460D-8DBF-13BF9A4C1D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14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43947" y="245985"/>
            <a:ext cx="6744266" cy="557893"/>
          </a:xfrm>
        </p:spPr>
        <p:txBody>
          <a:bodyPr/>
          <a:lstStyle/>
          <a:p>
            <a:r>
              <a:rPr lang="nl-BE" dirty="0" err="1"/>
              <a:t>Study</a:t>
            </a:r>
            <a:r>
              <a:rPr lang="nl-BE" dirty="0"/>
              <a:t> </a:t>
            </a:r>
            <a:r>
              <a:rPr lang="nl-BE" dirty="0" err="1"/>
              <a:t>population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9"/>
          </p:nvPr>
        </p:nvSpPr>
        <p:spPr>
          <a:xfrm>
            <a:off x="543947" y="804672"/>
            <a:ext cx="7987278" cy="3830083"/>
          </a:xfrm>
        </p:spPr>
        <p:txBody>
          <a:bodyPr/>
          <a:lstStyle/>
          <a:p>
            <a:r>
              <a:rPr lang="nl-BE" dirty="0"/>
              <a:t>cross-</a:t>
            </a:r>
            <a:r>
              <a:rPr lang="nl-BE" dirty="0" err="1"/>
              <a:t>sectional</a:t>
            </a:r>
            <a:r>
              <a:rPr lang="nl-BE" dirty="0"/>
              <a:t> questionnaire </a:t>
            </a:r>
            <a:r>
              <a:rPr lang="nl-BE" dirty="0" err="1"/>
              <a:t>study</a:t>
            </a:r>
            <a:endParaRPr lang="nl-BE" dirty="0"/>
          </a:p>
          <a:p>
            <a:r>
              <a:rPr lang="nl-BE" dirty="0" err="1"/>
              <a:t>datacollection</a:t>
            </a:r>
            <a:r>
              <a:rPr lang="nl-BE" dirty="0"/>
              <a:t> (2020)-2021-2022</a:t>
            </a:r>
          </a:p>
          <a:p>
            <a:r>
              <a:rPr lang="nl-BE" dirty="0"/>
              <a:t>44 </a:t>
            </a:r>
            <a:r>
              <a:rPr lang="nl-BE" dirty="0" err="1"/>
              <a:t>organizations</a:t>
            </a:r>
            <a:r>
              <a:rPr lang="nl-BE" dirty="0"/>
              <a:t> (</a:t>
            </a:r>
            <a:r>
              <a:rPr lang="nl-BE" dirty="0" err="1"/>
              <a:t>both</a:t>
            </a:r>
            <a:r>
              <a:rPr lang="nl-BE" dirty="0"/>
              <a:t> public and private sector)</a:t>
            </a:r>
          </a:p>
          <a:p>
            <a:r>
              <a:rPr lang="nl-BE" dirty="0" err="1"/>
              <a:t>total</a:t>
            </a:r>
            <a:r>
              <a:rPr lang="nl-BE" dirty="0"/>
              <a:t> n: 6525</a:t>
            </a:r>
          </a:p>
          <a:p>
            <a:endParaRPr lang="nl-BE" dirty="0"/>
          </a:p>
          <a:p>
            <a:r>
              <a:rPr lang="nl-BE" dirty="0" err="1"/>
              <a:t>women</a:t>
            </a:r>
            <a:r>
              <a:rPr lang="nl-BE" dirty="0"/>
              <a:t>: 3253 (49.9%)</a:t>
            </a:r>
          </a:p>
          <a:p>
            <a:r>
              <a:rPr lang="nl-BE" dirty="0" err="1"/>
              <a:t>participation</a:t>
            </a:r>
            <a:r>
              <a:rPr lang="nl-BE" dirty="0"/>
              <a:t> in </a:t>
            </a:r>
            <a:r>
              <a:rPr lang="nl-BE" dirty="0" err="1"/>
              <a:t>menopause</a:t>
            </a:r>
            <a:r>
              <a:rPr lang="nl-BE" dirty="0"/>
              <a:t> </a:t>
            </a:r>
            <a:r>
              <a:rPr lang="nl-BE" dirty="0" err="1"/>
              <a:t>study</a:t>
            </a:r>
            <a:r>
              <a:rPr lang="nl-BE" dirty="0"/>
              <a:t>: 2408 (74.0%)</a:t>
            </a:r>
          </a:p>
          <a:p>
            <a:pPr lvl="1"/>
            <a:r>
              <a:rPr lang="nl-BE" dirty="0"/>
              <a:t>no </a:t>
            </a:r>
            <a:r>
              <a:rPr lang="nl-BE" dirty="0" err="1"/>
              <a:t>menopause</a:t>
            </a:r>
            <a:r>
              <a:rPr lang="nl-BE" dirty="0"/>
              <a:t>: 1427 (59.3%)</a:t>
            </a:r>
          </a:p>
          <a:p>
            <a:pPr lvl="1"/>
            <a:r>
              <a:rPr lang="nl-BE" dirty="0" err="1"/>
              <a:t>don’t</a:t>
            </a:r>
            <a:r>
              <a:rPr lang="nl-BE" dirty="0"/>
              <a:t> </a:t>
            </a:r>
            <a:r>
              <a:rPr lang="nl-BE" dirty="0" err="1"/>
              <a:t>know</a:t>
            </a:r>
            <a:r>
              <a:rPr lang="nl-BE" dirty="0"/>
              <a:t>: 277 (11.5%)</a:t>
            </a:r>
          </a:p>
          <a:p>
            <a:pPr lvl="1"/>
            <a:r>
              <a:rPr lang="nl-BE" b="1" dirty="0" err="1">
                <a:highlight>
                  <a:srgbClr val="FFFF00"/>
                </a:highlight>
              </a:rPr>
              <a:t>menopause</a:t>
            </a:r>
            <a:r>
              <a:rPr lang="nl-BE" b="1" dirty="0">
                <a:highlight>
                  <a:srgbClr val="FFFF00"/>
                </a:highlight>
              </a:rPr>
              <a:t>: 704 (29.2%)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nl-BE" smtClean="0"/>
              <a:pPr/>
              <a:t>4</a:t>
            </a:fld>
            <a:endParaRPr lang="nl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7C66F-9B99-4F35-9831-A265123910D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74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7C9FF6-FDD2-4DF2-B9D4-788031FD26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Study</a:t>
            </a:r>
            <a:r>
              <a:rPr lang="nl-BE" dirty="0"/>
              <a:t> </a:t>
            </a:r>
            <a:r>
              <a:rPr lang="nl-BE" dirty="0" err="1"/>
              <a:t>population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B876D-5412-43CA-898B-B14B725F104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758951"/>
            <a:ext cx="7987278" cy="3876597"/>
          </a:xfrm>
        </p:spPr>
        <p:txBody>
          <a:bodyPr/>
          <a:lstStyle/>
          <a:p>
            <a:r>
              <a:rPr lang="nl-BE" dirty="0"/>
              <a:t>704 </a:t>
            </a:r>
            <a:r>
              <a:rPr lang="nl-BE" dirty="0" err="1"/>
              <a:t>working</a:t>
            </a:r>
            <a:r>
              <a:rPr lang="nl-BE" dirty="0"/>
              <a:t> </a:t>
            </a:r>
            <a:r>
              <a:rPr lang="nl-BE" dirty="0" err="1"/>
              <a:t>menopausal</a:t>
            </a:r>
            <a:r>
              <a:rPr lang="nl-BE" dirty="0"/>
              <a:t> </a:t>
            </a:r>
            <a:r>
              <a:rPr lang="nl-BE" dirty="0" err="1"/>
              <a:t>women</a:t>
            </a:r>
            <a:endParaRPr lang="nl-BE" dirty="0"/>
          </a:p>
          <a:p>
            <a:endParaRPr lang="nl-BE" dirty="0"/>
          </a:p>
          <a:p>
            <a:r>
              <a:rPr lang="nl-BE" dirty="0" err="1"/>
              <a:t>mean</a:t>
            </a:r>
            <a:r>
              <a:rPr lang="nl-BE" dirty="0"/>
              <a:t> </a:t>
            </a:r>
            <a:r>
              <a:rPr lang="nl-BE" dirty="0" err="1"/>
              <a:t>age</a:t>
            </a:r>
            <a:r>
              <a:rPr lang="nl-BE" dirty="0"/>
              <a:t>: 55.1 </a:t>
            </a:r>
            <a:r>
              <a:rPr lang="nl-BE" dirty="0" err="1"/>
              <a:t>yr</a:t>
            </a:r>
            <a:r>
              <a:rPr lang="nl-BE" dirty="0"/>
              <a:t> (SD 4.6 </a:t>
            </a:r>
            <a:r>
              <a:rPr lang="nl-BE" dirty="0" err="1"/>
              <a:t>yr</a:t>
            </a:r>
            <a:r>
              <a:rPr lang="nl-BE" dirty="0"/>
              <a:t>)</a:t>
            </a:r>
          </a:p>
          <a:p>
            <a:r>
              <a:rPr lang="nl-BE" dirty="0" err="1"/>
              <a:t>employment</a:t>
            </a:r>
            <a:r>
              <a:rPr lang="nl-BE" dirty="0"/>
              <a:t> contract</a:t>
            </a:r>
          </a:p>
          <a:p>
            <a:pPr lvl="1"/>
            <a:r>
              <a:rPr lang="nl-BE" dirty="0" err="1"/>
              <a:t>statutory</a:t>
            </a:r>
            <a:r>
              <a:rPr lang="nl-BE" dirty="0"/>
              <a:t>: 16.4%</a:t>
            </a:r>
          </a:p>
          <a:p>
            <a:pPr lvl="1"/>
            <a:r>
              <a:rPr lang="nl-BE" dirty="0"/>
              <a:t>open-</a:t>
            </a:r>
            <a:r>
              <a:rPr lang="nl-BE" dirty="0" err="1"/>
              <a:t>ended</a:t>
            </a:r>
            <a:r>
              <a:rPr lang="nl-BE" dirty="0"/>
              <a:t> contract: 79.3%</a:t>
            </a:r>
          </a:p>
          <a:p>
            <a:r>
              <a:rPr lang="nl-BE" dirty="0" err="1"/>
              <a:t>jobtype</a:t>
            </a:r>
            <a:endParaRPr lang="nl-BE" dirty="0"/>
          </a:p>
          <a:p>
            <a:pPr lvl="1"/>
            <a:r>
              <a:rPr lang="nl-BE" dirty="0"/>
              <a:t>office </a:t>
            </a:r>
            <a:r>
              <a:rPr lang="nl-BE" dirty="0" err="1"/>
              <a:t>work</a:t>
            </a:r>
            <a:r>
              <a:rPr lang="nl-BE" dirty="0"/>
              <a:t>: 52.4%</a:t>
            </a:r>
          </a:p>
          <a:p>
            <a:pPr lvl="1"/>
            <a:r>
              <a:rPr lang="en-GB" dirty="0"/>
              <a:t>indoor work, but no office work</a:t>
            </a:r>
            <a:r>
              <a:rPr lang="nl-BE" dirty="0"/>
              <a:t>: 37.2%</a:t>
            </a:r>
          </a:p>
          <a:p>
            <a:pPr lvl="1"/>
            <a:r>
              <a:rPr lang="nl-BE" dirty="0" err="1"/>
              <a:t>with</a:t>
            </a:r>
            <a:r>
              <a:rPr lang="nl-BE" dirty="0"/>
              <a:t> private </a:t>
            </a:r>
            <a:r>
              <a:rPr lang="nl-BE" dirty="0" err="1"/>
              <a:t>individuals</a:t>
            </a:r>
            <a:r>
              <a:rPr lang="nl-BE" dirty="0"/>
              <a:t>: 8.6%</a:t>
            </a:r>
          </a:p>
          <a:p>
            <a:r>
              <a:rPr lang="nl-BE" dirty="0"/>
              <a:t>managerial </a:t>
            </a:r>
            <a:r>
              <a:rPr lang="nl-BE" dirty="0" err="1"/>
              <a:t>role</a:t>
            </a:r>
            <a:endParaRPr lang="nl-BE" dirty="0"/>
          </a:p>
          <a:p>
            <a:pPr lvl="1"/>
            <a:r>
              <a:rPr lang="nl-BE" dirty="0"/>
              <a:t>no: 85.8%</a:t>
            </a:r>
          </a:p>
          <a:p>
            <a:pPr lvl="1"/>
            <a:endParaRPr lang="nl-BE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198D98-3ABA-4CE8-8959-0069D5F24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8990E-5155-4D19-A0E0-1F475147C96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12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Menopausal</a:t>
            </a:r>
            <a:r>
              <a:rPr lang="nl-BE" dirty="0"/>
              <a:t> </a:t>
            </a:r>
            <a:r>
              <a:rPr lang="nl-BE" dirty="0" err="1"/>
              <a:t>symptoms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361654"/>
              </p:ext>
            </p:extLst>
          </p:nvPr>
        </p:nvGraphicFramePr>
        <p:xfrm>
          <a:off x="170487" y="1753853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i="1" dirty="0"/>
                        <a:t>%</a:t>
                      </a:r>
                      <a:endParaRPr lang="en-GB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400" dirty="0"/>
                        <a:t>never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94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i="1" dirty="0"/>
                        <a:t>13.4</a:t>
                      </a:r>
                      <a:endParaRPr lang="en-GB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400" dirty="0"/>
                        <a:t>in </a:t>
                      </a:r>
                      <a:r>
                        <a:rPr lang="nl-BE" sz="2400" dirty="0" err="1"/>
                        <a:t>the</a:t>
                      </a:r>
                      <a:r>
                        <a:rPr lang="nl-BE" sz="2400" dirty="0"/>
                        <a:t> past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251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i="1" dirty="0"/>
                        <a:t>35.8</a:t>
                      </a:r>
                      <a:endParaRPr lang="en-GB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400" dirty="0" err="1"/>
                        <a:t>now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356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i="1" dirty="0"/>
                        <a:t>50.8</a:t>
                      </a:r>
                      <a:endParaRPr lang="en-GB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5FA30BF5-AC10-4D8B-8FAE-EC5CDDA590CA}"/>
              </a:ext>
            </a:extLst>
          </p:cNvPr>
          <p:cNvGrpSpPr/>
          <p:nvPr/>
        </p:nvGrpSpPr>
        <p:grpSpPr>
          <a:xfrm>
            <a:off x="2697154" y="3124111"/>
            <a:ext cx="5464067" cy="1883943"/>
            <a:chOff x="2697154" y="3124111"/>
            <a:chExt cx="5464067" cy="188394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F54078A-DFBC-4114-AEBA-1BA43A876524}"/>
                </a:ext>
              </a:extLst>
            </p:cNvPr>
            <p:cNvGrpSpPr/>
            <p:nvPr/>
          </p:nvGrpSpPr>
          <p:grpSpPr>
            <a:xfrm>
              <a:off x="4572000" y="3785481"/>
              <a:ext cx="3589221" cy="1222573"/>
              <a:chOff x="4018587" y="3267131"/>
              <a:chExt cx="3589221" cy="1222573"/>
            </a:xfrm>
            <a:noFill/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E359BF3-30EB-4D11-B2BE-F1889A52DCB0}"/>
                  </a:ext>
                </a:extLst>
              </p:cNvPr>
              <p:cNvSpPr txBox="1"/>
              <p:nvPr/>
            </p:nvSpPr>
            <p:spPr>
              <a:xfrm>
                <a:off x="4084772" y="3267131"/>
                <a:ext cx="3454489" cy="107721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BE" sz="2400" b="1" i="1" dirty="0">
                    <a:latin typeface="Morebi Rounded Medium"/>
                    <a:cs typeface="Morebi Rounded Medium"/>
                  </a:rPr>
                  <a:t>55.3%</a:t>
                </a:r>
                <a:endParaRPr lang="en-GB" sz="2400" b="1" i="1" dirty="0">
                  <a:latin typeface="Morebi Rounded Medium"/>
                  <a:cs typeface="Morebi Rounded Medium"/>
                </a:endParaRPr>
              </a:p>
              <a:p>
                <a:pPr algn="ctr"/>
                <a:r>
                  <a:rPr lang="en-GB" sz="2000" dirty="0">
                    <a:latin typeface="Morebi Rounded Medium"/>
                    <a:cs typeface="Morebi Rounded Medium"/>
                  </a:rPr>
                  <a:t>problems at work due to menopausal complaints</a:t>
                </a:r>
                <a:endParaRPr lang="nl-BE" sz="2000" dirty="0">
                  <a:latin typeface="Morebi Rounded Medium"/>
                  <a:cs typeface="Morebi Rounded Medium"/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187D024-DB5A-4A49-8FCD-7D9A0AC32683}"/>
                  </a:ext>
                </a:extLst>
              </p:cNvPr>
              <p:cNvSpPr/>
              <p:nvPr/>
            </p:nvSpPr>
            <p:spPr>
              <a:xfrm>
                <a:off x="4018587" y="3267924"/>
                <a:ext cx="3589221" cy="1221780"/>
              </a:xfrm>
              <a:prstGeom prst="ellipse">
                <a:avLst/>
              </a:prstGeom>
              <a:grpFill/>
              <a:ln w="381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 err="1">
                  <a:latin typeface="Morebi Rounded Medium"/>
                  <a:cs typeface="Morebi Rounded Medium"/>
                </a:endParaRPr>
              </a:p>
            </p:txBody>
          </p:sp>
        </p:grp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C18472F-4B73-4F31-A7CF-689F26F48AB9}"/>
                </a:ext>
              </a:extLst>
            </p:cNvPr>
            <p:cNvSpPr/>
            <p:nvPr/>
          </p:nvSpPr>
          <p:spPr>
            <a:xfrm>
              <a:off x="2697154" y="3124111"/>
              <a:ext cx="1106424" cy="51206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latin typeface="Morebi Rounded Medium"/>
                <a:cs typeface="Morebi Rounded Medium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59D6B2F-9C15-4150-9904-8353C64BFD1E}"/>
                </a:ext>
              </a:extLst>
            </p:cNvPr>
            <p:cNvCxnSpPr>
              <a:cxnSpLocks/>
            </p:cNvCxnSpPr>
            <p:nvPr/>
          </p:nvCxnSpPr>
          <p:spPr>
            <a:xfrm>
              <a:off x="3465576" y="3636175"/>
              <a:ext cx="1243584" cy="53044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5A3AECE-7621-4F5C-BE41-D6132F71B27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17375" y="976885"/>
            <a:ext cx="7987278" cy="388484"/>
          </a:xfrm>
        </p:spPr>
        <p:txBody>
          <a:bodyPr/>
          <a:lstStyle/>
          <a:p>
            <a:r>
              <a:rPr lang="en-GB" dirty="0"/>
              <a:t>hot flushes, joint stiffness, fatigue, poor sleep</a:t>
            </a:r>
            <a:endParaRPr lang="nl-BE" dirty="0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C7E9E34B-8024-4E02-A42A-2A6FF1BE7491}"/>
              </a:ext>
            </a:extLst>
          </p:cNvPr>
          <p:cNvSpPr/>
          <p:nvPr/>
        </p:nvSpPr>
        <p:spPr>
          <a:xfrm>
            <a:off x="6318146" y="2709627"/>
            <a:ext cx="401131" cy="82896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2BE832-936F-4C76-BD8D-674D3CE79C71}"/>
              </a:ext>
            </a:extLst>
          </p:cNvPr>
          <p:cNvSpPr txBox="1"/>
          <p:nvPr/>
        </p:nvSpPr>
        <p:spPr>
          <a:xfrm>
            <a:off x="6770936" y="2899971"/>
            <a:ext cx="1117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b="1" i="1" dirty="0">
                <a:latin typeface="Morebi Rounded Medium"/>
              </a:rPr>
              <a:t>87.6 %</a:t>
            </a:r>
            <a:endParaRPr lang="en-GB" sz="2400" b="1" i="1" dirty="0" err="1">
              <a:latin typeface="Morebi Rounded Medium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245029-FE1A-42F0-83D5-A8BB4074604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9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8B933C0-08E4-4AE1-A0A7-2B05B43B9E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174783"/>
              </p:ext>
            </p:extLst>
          </p:nvPr>
        </p:nvGraphicFramePr>
        <p:xfrm>
          <a:off x="417375" y="717563"/>
          <a:ext cx="7793937" cy="398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622435-9F99-4DD6-915A-7F16AAFD6C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159" y="185382"/>
            <a:ext cx="7189057" cy="557893"/>
          </a:xfrm>
          <a:solidFill>
            <a:schemeClr val="bg1"/>
          </a:solidFill>
        </p:spPr>
        <p:txBody>
          <a:bodyPr/>
          <a:lstStyle/>
          <a:p>
            <a:r>
              <a:rPr lang="nl-BE" dirty="0"/>
              <a:t>Sickness absence in </a:t>
            </a:r>
            <a:r>
              <a:rPr lang="nl-BE" dirty="0" err="1"/>
              <a:t>the</a:t>
            </a:r>
            <a:r>
              <a:rPr lang="nl-BE" dirty="0"/>
              <a:t> past 12 </a:t>
            </a:r>
            <a:r>
              <a:rPr lang="nl-BE" dirty="0" err="1"/>
              <a:t>months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EAA4A-B68A-4179-B8CB-0F3303A11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5E0580-741B-4616-94E8-25D820B295AD}"/>
              </a:ext>
            </a:extLst>
          </p:cNvPr>
          <p:cNvSpPr txBox="1"/>
          <p:nvPr/>
        </p:nvSpPr>
        <p:spPr>
          <a:xfrm>
            <a:off x="932688" y="4199804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0070C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0070C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54216C-F43C-445B-876C-8047B90F645C}"/>
              </a:ext>
            </a:extLst>
          </p:cNvPr>
          <p:cNvSpPr txBox="1"/>
          <p:nvPr/>
        </p:nvSpPr>
        <p:spPr>
          <a:xfrm>
            <a:off x="7478360" y="955646"/>
            <a:ext cx="975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p&lt;0.001</a:t>
            </a:r>
            <a:endParaRPr lang="en-GB" sz="1400" i="1" dirty="0" err="1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E24D77-4CBC-4125-A2E2-3E7BA9F245F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AD7126-84D5-4EDE-B31D-AB35AA82E427}"/>
              </a:ext>
            </a:extLst>
          </p:cNvPr>
          <p:cNvSpPr/>
          <p:nvPr/>
        </p:nvSpPr>
        <p:spPr>
          <a:xfrm>
            <a:off x="254159" y="1206436"/>
            <a:ext cx="8187877" cy="178308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sp>
        <p:nvSpPr>
          <p:cNvPr id="11" name="Arrow: Curved Left 10">
            <a:extLst>
              <a:ext uri="{FF2B5EF4-FFF2-40B4-BE49-F238E27FC236}">
                <a16:creationId xmlns:a16="http://schemas.microsoft.com/office/drawing/2014/main" id="{7AC95658-062A-42D5-8FDD-D469FAE2E2C0}"/>
              </a:ext>
            </a:extLst>
          </p:cNvPr>
          <p:cNvSpPr/>
          <p:nvPr/>
        </p:nvSpPr>
        <p:spPr>
          <a:xfrm flipV="1">
            <a:off x="7489377" y="1391391"/>
            <a:ext cx="364210" cy="5303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tx1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E7B08B67-ED5E-48F3-9E54-849A4EB18025}"/>
              </a:ext>
            </a:extLst>
          </p:cNvPr>
          <p:cNvSpPr/>
          <p:nvPr/>
        </p:nvSpPr>
        <p:spPr>
          <a:xfrm>
            <a:off x="6382512" y="2710669"/>
            <a:ext cx="827492" cy="208026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0843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 animBg="1"/>
      <p:bldP spid="11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recovery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BED53-FAEC-496C-958B-ADBC09C24CA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3412436" y="3779353"/>
            <a:ext cx="2114550" cy="369332"/>
          </a:xfrm>
          <a:prstGeom prst="rect">
            <a:avLst/>
          </a:prstGeom>
          <a:solidFill>
            <a:srgbClr val="99FF99"/>
          </a:solidFill>
          <a:ln w="9525">
            <a:solidFill>
              <a:srgbClr val="99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b="1" i="1" dirty="0" err="1">
                <a:latin typeface="PT Sans" panose="020B0503020203020204" pitchFamily="34" charset="0"/>
              </a:rPr>
              <a:t>need</a:t>
            </a:r>
            <a:r>
              <a:rPr lang="fr-BE" b="1" i="1" dirty="0">
                <a:latin typeface="PT Sans" panose="020B0503020203020204" pitchFamily="34" charset="0"/>
              </a:rPr>
              <a:t> for </a:t>
            </a:r>
            <a:r>
              <a:rPr lang="fr-BE" b="1" i="1" dirty="0" err="1">
                <a:latin typeface="PT Sans" panose="020B0503020203020204" pitchFamily="34" charset="0"/>
              </a:rPr>
              <a:t>recovery</a:t>
            </a:r>
            <a:endParaRPr lang="nl-NL" b="1" i="1" dirty="0">
              <a:latin typeface="PT Sans" panose="020B0503020203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7886" y="1727906"/>
            <a:ext cx="4157663" cy="1955007"/>
            <a:chOff x="216" y="1349"/>
            <a:chExt cx="3492" cy="1642"/>
          </a:xfrm>
        </p:grpSpPr>
        <p:sp>
          <p:nvSpPr>
            <p:cNvPr id="47119" name="AutoShape 5"/>
            <p:cNvSpPr>
              <a:spLocks noChangeArrowheads="1"/>
            </p:cNvSpPr>
            <p:nvPr/>
          </p:nvSpPr>
          <p:spPr bwMode="auto">
            <a:xfrm>
              <a:off x="1656" y="1757"/>
              <a:ext cx="480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325 h 21600"/>
                <a:gd name="T14" fmla="*/ 18540 w 21600"/>
                <a:gd name="T15" fmla="*/ 162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5586" y="0"/>
                  </a:moveTo>
                  <a:lnTo>
                    <a:pt x="15586" y="5325"/>
                  </a:lnTo>
                  <a:lnTo>
                    <a:pt x="3375" y="5325"/>
                  </a:lnTo>
                  <a:lnTo>
                    <a:pt x="3375" y="16275"/>
                  </a:lnTo>
                  <a:lnTo>
                    <a:pt x="15586" y="16275"/>
                  </a:lnTo>
                  <a:lnTo>
                    <a:pt x="15586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25"/>
                  </a:moveTo>
                  <a:lnTo>
                    <a:pt x="1350" y="16275"/>
                  </a:lnTo>
                  <a:lnTo>
                    <a:pt x="2700" y="16275"/>
                  </a:lnTo>
                  <a:lnTo>
                    <a:pt x="2700" y="5325"/>
                  </a:lnTo>
                  <a:close/>
                </a:path>
                <a:path w="21600" h="21600">
                  <a:moveTo>
                    <a:pt x="0" y="5325"/>
                  </a:moveTo>
                  <a:lnTo>
                    <a:pt x="0" y="16275"/>
                  </a:lnTo>
                  <a:lnTo>
                    <a:pt x="675" y="16275"/>
                  </a:lnTo>
                  <a:lnTo>
                    <a:pt x="675" y="532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BE">
                <a:latin typeface="PT Sans" panose="020B0503020203020204" pitchFamily="34" charset="0"/>
              </a:endParaRPr>
            </a:p>
          </p:txBody>
        </p:sp>
        <p:sp>
          <p:nvSpPr>
            <p:cNvPr id="47120" name="Rectangle 6"/>
            <p:cNvSpPr>
              <a:spLocks noChangeArrowheads="1"/>
            </p:cNvSpPr>
            <p:nvPr/>
          </p:nvSpPr>
          <p:spPr bwMode="auto">
            <a:xfrm>
              <a:off x="264" y="1349"/>
              <a:ext cx="1296" cy="1104"/>
            </a:xfrm>
            <a:prstGeom prst="round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nl-BE">
                <a:latin typeface="PT Sans" panose="020B0503020203020204" pitchFamily="34" charset="0"/>
              </a:endParaRPr>
            </a:p>
          </p:txBody>
        </p:sp>
        <p:sp>
          <p:nvSpPr>
            <p:cNvPr id="47121" name="Text Box 7"/>
            <p:cNvSpPr txBox="1">
              <a:spLocks noChangeArrowheads="1"/>
            </p:cNvSpPr>
            <p:nvPr/>
          </p:nvSpPr>
          <p:spPr bwMode="auto">
            <a:xfrm>
              <a:off x="407" y="1650"/>
              <a:ext cx="1008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BE" b="1" dirty="0">
                  <a:latin typeface="PT Sans" panose="020B0503020203020204" pitchFamily="34" charset="0"/>
                </a:rPr>
                <a:t>stress </a:t>
              </a:r>
              <a:r>
                <a:rPr lang="fr-BE" b="1" dirty="0" err="1">
                  <a:latin typeface="PT Sans" panose="020B0503020203020204" pitchFamily="34" charset="0"/>
                </a:rPr>
                <a:t>factors</a:t>
              </a:r>
              <a:endParaRPr lang="nl-NL" b="1" dirty="0">
                <a:latin typeface="PT Sans" panose="020B0503020203020204" pitchFamily="34" charset="0"/>
              </a:endParaRPr>
            </a:p>
          </p:txBody>
        </p:sp>
        <p:sp>
          <p:nvSpPr>
            <p:cNvPr id="47122" name="Rectangle 8"/>
            <p:cNvSpPr>
              <a:spLocks noChangeArrowheads="1"/>
            </p:cNvSpPr>
            <p:nvPr/>
          </p:nvSpPr>
          <p:spPr bwMode="auto">
            <a:xfrm>
              <a:off x="2208" y="1349"/>
              <a:ext cx="1296" cy="1104"/>
            </a:xfrm>
            <a:prstGeom prst="round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nl-BE">
                <a:latin typeface="PT Sans" panose="020B0503020203020204" pitchFamily="34" charset="0"/>
              </a:endParaRPr>
            </a:p>
          </p:txBody>
        </p:sp>
        <p:sp>
          <p:nvSpPr>
            <p:cNvPr id="47123" name="Text Box 9"/>
            <p:cNvSpPr txBox="1">
              <a:spLocks noChangeArrowheads="1"/>
            </p:cNvSpPr>
            <p:nvPr/>
          </p:nvSpPr>
          <p:spPr bwMode="auto">
            <a:xfrm>
              <a:off x="2215" y="1651"/>
              <a:ext cx="129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BE" b="1" dirty="0">
                  <a:latin typeface="PT Sans" panose="020B0503020203020204" pitchFamily="34" charset="0"/>
                </a:rPr>
                <a:t>short </a:t>
              </a:r>
              <a:r>
                <a:rPr lang="fr-BE" b="1" dirty="0" err="1">
                  <a:latin typeface="PT Sans" panose="020B0503020203020204" pitchFamily="34" charset="0"/>
                </a:rPr>
                <a:t>term</a:t>
              </a:r>
              <a:r>
                <a:rPr lang="fr-BE" b="1" dirty="0">
                  <a:latin typeface="PT Sans" panose="020B0503020203020204" pitchFamily="34" charset="0"/>
                </a:rPr>
                <a:t> </a:t>
              </a:r>
              <a:r>
                <a:rPr lang="fr-BE" b="1" dirty="0" err="1">
                  <a:latin typeface="PT Sans" panose="020B0503020203020204" pitchFamily="34" charset="0"/>
                </a:rPr>
                <a:t>effects</a:t>
              </a:r>
              <a:endParaRPr lang="nl-NL" b="1" dirty="0">
                <a:latin typeface="PT Sans" panose="020B0503020203020204" pitchFamily="34" charset="0"/>
              </a:endParaRPr>
            </a:p>
          </p:txBody>
        </p:sp>
        <p:sp>
          <p:nvSpPr>
            <p:cNvPr id="47124" name="Text Box 10"/>
            <p:cNvSpPr txBox="1">
              <a:spLocks noChangeArrowheads="1"/>
            </p:cNvSpPr>
            <p:nvPr/>
          </p:nvSpPr>
          <p:spPr bwMode="auto">
            <a:xfrm>
              <a:off x="216" y="2453"/>
              <a:ext cx="148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BE" dirty="0">
                  <a:latin typeface="PT Sans" panose="020B0503020203020204" pitchFamily="34" charset="0"/>
                </a:rPr>
                <a:t>high </a:t>
              </a:r>
              <a:r>
                <a:rPr lang="fr-BE" dirty="0" err="1">
                  <a:latin typeface="PT Sans" panose="020B0503020203020204" pitchFamily="34" charset="0"/>
                </a:rPr>
                <a:t>workload</a:t>
              </a:r>
              <a:endParaRPr lang="nl-NL" dirty="0">
                <a:latin typeface="PT Sans" panose="020B0503020203020204" pitchFamily="34" charset="0"/>
              </a:endParaRPr>
            </a:p>
          </p:txBody>
        </p:sp>
        <p:sp>
          <p:nvSpPr>
            <p:cNvPr id="47125" name="Text Box 11"/>
            <p:cNvSpPr txBox="1">
              <a:spLocks noChangeArrowheads="1"/>
            </p:cNvSpPr>
            <p:nvPr/>
          </p:nvSpPr>
          <p:spPr bwMode="auto">
            <a:xfrm>
              <a:off x="2052" y="2448"/>
              <a:ext cx="165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BE" dirty="0">
                  <a:latin typeface="PT Sans" panose="020B0503020203020204" pitchFamily="34" charset="0"/>
                </a:rPr>
                <a:t>fatigue at the end of a </a:t>
              </a:r>
              <a:r>
                <a:rPr lang="fr-BE" dirty="0" err="1">
                  <a:latin typeface="PT Sans" panose="020B0503020203020204" pitchFamily="34" charset="0"/>
                </a:rPr>
                <a:t>working</a:t>
              </a:r>
              <a:r>
                <a:rPr lang="fr-BE" dirty="0">
                  <a:latin typeface="PT Sans" panose="020B0503020203020204" pitchFamily="34" charset="0"/>
                </a:rPr>
                <a:t> </a:t>
              </a:r>
              <a:r>
                <a:rPr lang="fr-BE" dirty="0" err="1">
                  <a:latin typeface="PT Sans" panose="020B0503020203020204" pitchFamily="34" charset="0"/>
                </a:rPr>
                <a:t>day</a:t>
              </a:r>
              <a:endParaRPr lang="nl-NL" dirty="0">
                <a:latin typeface="PT Sans" panose="020B0503020203020204" pitchFamily="34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812612" y="921853"/>
            <a:ext cx="3128963" cy="2767013"/>
            <a:chOff x="3168" y="672"/>
            <a:chExt cx="2628" cy="2324"/>
          </a:xfrm>
        </p:grpSpPr>
        <p:sp>
          <p:nvSpPr>
            <p:cNvPr id="47112" name="AutoShape 13"/>
            <p:cNvSpPr>
              <a:spLocks noChangeArrowheads="1"/>
            </p:cNvSpPr>
            <p:nvPr/>
          </p:nvSpPr>
          <p:spPr bwMode="auto">
            <a:xfrm>
              <a:off x="3576" y="1757"/>
              <a:ext cx="480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325 h 21600"/>
                <a:gd name="T14" fmla="*/ 18540 w 21600"/>
                <a:gd name="T15" fmla="*/ 1627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5586" y="0"/>
                  </a:moveTo>
                  <a:lnTo>
                    <a:pt x="15586" y="5325"/>
                  </a:lnTo>
                  <a:lnTo>
                    <a:pt x="3375" y="5325"/>
                  </a:lnTo>
                  <a:lnTo>
                    <a:pt x="3375" y="16275"/>
                  </a:lnTo>
                  <a:lnTo>
                    <a:pt x="15586" y="16275"/>
                  </a:lnTo>
                  <a:lnTo>
                    <a:pt x="15586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325"/>
                  </a:moveTo>
                  <a:lnTo>
                    <a:pt x="1350" y="16275"/>
                  </a:lnTo>
                  <a:lnTo>
                    <a:pt x="2700" y="16275"/>
                  </a:lnTo>
                  <a:lnTo>
                    <a:pt x="2700" y="5325"/>
                  </a:lnTo>
                  <a:close/>
                </a:path>
                <a:path w="21600" h="21600">
                  <a:moveTo>
                    <a:pt x="0" y="5325"/>
                  </a:moveTo>
                  <a:lnTo>
                    <a:pt x="0" y="16275"/>
                  </a:lnTo>
                  <a:lnTo>
                    <a:pt x="675" y="16275"/>
                  </a:lnTo>
                  <a:lnTo>
                    <a:pt x="675" y="532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BE">
                <a:latin typeface="PT Sans" panose="020B0503020203020204" pitchFamily="34" charset="0"/>
              </a:endParaRPr>
            </a:p>
          </p:txBody>
        </p:sp>
        <p:sp>
          <p:nvSpPr>
            <p:cNvPr id="47113" name="Rectangle 14"/>
            <p:cNvSpPr>
              <a:spLocks noChangeArrowheads="1"/>
            </p:cNvSpPr>
            <p:nvPr/>
          </p:nvSpPr>
          <p:spPr bwMode="auto">
            <a:xfrm>
              <a:off x="4152" y="1349"/>
              <a:ext cx="1296" cy="1104"/>
            </a:xfrm>
            <a:prstGeom prst="round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nl-BE">
                <a:latin typeface="PT Sans" panose="020B0503020203020204" pitchFamily="34" charset="0"/>
              </a:endParaRPr>
            </a:p>
          </p:txBody>
        </p:sp>
        <p:sp>
          <p:nvSpPr>
            <p:cNvPr id="47114" name="Text Box 15"/>
            <p:cNvSpPr txBox="1">
              <a:spLocks noChangeArrowheads="1"/>
            </p:cNvSpPr>
            <p:nvPr/>
          </p:nvSpPr>
          <p:spPr bwMode="auto">
            <a:xfrm>
              <a:off x="4128" y="1642"/>
              <a:ext cx="1392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BE" b="1" dirty="0">
                  <a:latin typeface="PT Sans" panose="020B0503020203020204" pitchFamily="34" charset="0"/>
                </a:rPr>
                <a:t>long </a:t>
              </a:r>
              <a:r>
                <a:rPr lang="fr-BE" b="1" dirty="0" err="1">
                  <a:latin typeface="PT Sans" panose="020B0503020203020204" pitchFamily="34" charset="0"/>
                </a:rPr>
                <a:t>term</a:t>
              </a:r>
              <a:r>
                <a:rPr lang="fr-BE" b="1" dirty="0">
                  <a:latin typeface="PT Sans" panose="020B0503020203020204" pitchFamily="34" charset="0"/>
                </a:rPr>
                <a:t> </a:t>
              </a:r>
              <a:r>
                <a:rPr lang="fr-BE" b="1" dirty="0" err="1">
                  <a:latin typeface="PT Sans" panose="020B0503020203020204" pitchFamily="34" charset="0"/>
                </a:rPr>
                <a:t>effects</a:t>
              </a:r>
              <a:endParaRPr lang="nl-NL" b="1" dirty="0">
                <a:latin typeface="PT Sans" panose="020B0503020203020204" pitchFamily="34" charset="0"/>
              </a:endParaRPr>
            </a:p>
          </p:txBody>
        </p:sp>
        <p:sp>
          <p:nvSpPr>
            <p:cNvPr id="47115" name="Text Box 16"/>
            <p:cNvSpPr txBox="1">
              <a:spLocks noChangeArrowheads="1"/>
            </p:cNvSpPr>
            <p:nvPr/>
          </p:nvSpPr>
          <p:spPr bwMode="auto">
            <a:xfrm>
              <a:off x="3852" y="2453"/>
              <a:ext cx="1944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BE" dirty="0">
                  <a:latin typeface="PT Sans" panose="020B0503020203020204" pitchFamily="34" charset="0"/>
                </a:rPr>
                <a:t>mental </a:t>
              </a:r>
              <a:r>
                <a:rPr lang="fr-BE" dirty="0" err="1">
                  <a:latin typeface="PT Sans" panose="020B0503020203020204" pitchFamily="34" charset="0"/>
                </a:rPr>
                <a:t>health</a:t>
              </a:r>
              <a:r>
                <a:rPr lang="fr-BE" dirty="0">
                  <a:latin typeface="PT Sans" panose="020B0503020203020204" pitchFamily="34" charset="0"/>
                </a:rPr>
                <a:t> complaints</a:t>
              </a:r>
              <a:endParaRPr lang="nl-NL" dirty="0">
                <a:latin typeface="PT Sans" panose="020B0503020203020204" pitchFamily="34" charset="0"/>
              </a:endParaRP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168" y="672"/>
              <a:ext cx="1248" cy="979"/>
              <a:chOff x="3168" y="672"/>
              <a:chExt cx="1248" cy="979"/>
            </a:xfrm>
          </p:grpSpPr>
          <p:sp>
            <p:nvSpPr>
              <p:cNvPr id="47117" name="AutoShape 18"/>
              <p:cNvSpPr>
                <a:spLocks noChangeArrowheads="1"/>
              </p:cNvSpPr>
              <p:nvPr/>
            </p:nvSpPr>
            <p:spPr bwMode="auto">
              <a:xfrm>
                <a:off x="3168" y="672"/>
                <a:ext cx="1248" cy="979"/>
              </a:xfrm>
              <a:prstGeom prst="downArrowCallout">
                <a:avLst>
                  <a:gd name="adj1" fmla="val 20361"/>
                  <a:gd name="adj2" fmla="val 21907"/>
                  <a:gd name="adj3" fmla="val 21130"/>
                  <a:gd name="adj4" fmla="val 57815"/>
                </a:avLst>
              </a:prstGeom>
              <a:solidFill>
                <a:srgbClr val="FFD175"/>
              </a:solidFill>
              <a:ln w="9525">
                <a:solidFill>
                  <a:srgbClr val="FFD175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nl-BE">
                  <a:latin typeface="PT Sans" panose="020B0503020203020204" pitchFamily="34" charset="0"/>
                </a:endParaRPr>
              </a:p>
            </p:txBody>
          </p:sp>
          <p:sp>
            <p:nvSpPr>
              <p:cNvPr id="47118" name="Text Box 19"/>
              <p:cNvSpPr txBox="1">
                <a:spLocks noChangeArrowheads="1"/>
              </p:cNvSpPr>
              <p:nvPr/>
            </p:nvSpPr>
            <p:spPr bwMode="auto">
              <a:xfrm>
                <a:off x="3168" y="678"/>
                <a:ext cx="1248" cy="5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nl-BE" dirty="0" err="1">
                    <a:latin typeface="PT Sans" panose="020B0503020203020204" pitchFamily="34" charset="0"/>
                  </a:rPr>
                  <a:t>insufficient</a:t>
                </a:r>
                <a:r>
                  <a:rPr lang="nl-BE" dirty="0">
                    <a:latin typeface="PT Sans" panose="020B0503020203020204" pitchFamily="34" charset="0"/>
                  </a:rPr>
                  <a:t> recovery</a:t>
                </a:r>
                <a:endParaRPr lang="nl-NL" dirty="0">
                  <a:latin typeface="PT Sans" panose="020B0503020203020204" pitchFamily="34" charset="0"/>
                </a:endParaRPr>
              </a:p>
            </p:txBody>
          </p:sp>
        </p:grpSp>
      </p:grpSp>
      <p:sp>
        <p:nvSpPr>
          <p:cNvPr id="47111" name="Text Box 22"/>
          <p:cNvSpPr txBox="1">
            <a:spLocks noChangeArrowheads="1"/>
          </p:cNvSpPr>
          <p:nvPr/>
        </p:nvSpPr>
        <p:spPr bwMode="auto">
          <a:xfrm>
            <a:off x="2580529" y="4258866"/>
            <a:ext cx="465847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500" i="1" dirty="0">
                <a:latin typeface="PT Sans" panose="020B0503020203020204" pitchFamily="34" charset="0"/>
                <a:cs typeface="Times New Roman" pitchFamily="18" charset="0"/>
              </a:rPr>
              <a:t>(</a:t>
            </a:r>
            <a:r>
              <a:rPr lang="en-GB" sz="1500" i="1" dirty="0" err="1">
                <a:latin typeface="PT Sans" panose="020B0503020203020204" pitchFamily="34" charset="0"/>
                <a:cs typeface="Times New Roman" pitchFamily="18" charset="0"/>
              </a:rPr>
              <a:t>Ursin</a:t>
            </a:r>
            <a:r>
              <a:rPr lang="en-GB" sz="1500" i="1" dirty="0">
                <a:latin typeface="PT Sans" panose="020B0503020203020204" pitchFamily="34" charset="0"/>
                <a:cs typeface="Times New Roman" pitchFamily="18" charset="0"/>
              </a:rPr>
              <a:t> &amp; </a:t>
            </a:r>
            <a:r>
              <a:rPr lang="en-GB" sz="1500" i="1" dirty="0" err="1">
                <a:latin typeface="PT Sans" panose="020B0503020203020204" pitchFamily="34" charset="0"/>
                <a:cs typeface="Times New Roman" pitchFamily="18" charset="0"/>
              </a:rPr>
              <a:t>Eriksen</a:t>
            </a:r>
            <a:r>
              <a:rPr lang="en-GB" sz="1500" i="1" dirty="0">
                <a:latin typeface="PT Sans" panose="020B0503020203020204" pitchFamily="34" charset="0"/>
                <a:cs typeface="Times New Roman" pitchFamily="18" charset="0"/>
              </a:rPr>
              <a:t> 2004; </a:t>
            </a:r>
            <a:r>
              <a:rPr lang="en-GB" sz="1500" i="1" dirty="0" err="1">
                <a:latin typeface="PT Sans" panose="020B0503020203020204" pitchFamily="34" charset="0"/>
                <a:cs typeface="Times New Roman" pitchFamily="18" charset="0"/>
              </a:rPr>
              <a:t>Sluiter</a:t>
            </a:r>
            <a:r>
              <a:rPr lang="en-GB" sz="1500" i="1" dirty="0">
                <a:latin typeface="PT Sans" panose="020B0503020203020204" pitchFamily="34" charset="0"/>
                <a:cs typeface="Times New Roman" pitchFamily="18" charset="0"/>
              </a:rPr>
              <a:t> et al. 1999 en 2001)</a:t>
            </a:r>
            <a:endParaRPr lang="nl-NL" sz="1500" i="1" dirty="0">
              <a:latin typeface="PT Sans" panose="020B0503020203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50D03-4F54-4A65-8483-CD1DAB0421C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4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err="1"/>
              <a:t>Need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recovery </a:t>
            </a:r>
            <a:r>
              <a:rPr lang="nl-NL" dirty="0" err="1"/>
              <a:t>scale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9"/>
          </p:nvPr>
        </p:nvSpPr>
        <p:spPr>
          <a:xfrm>
            <a:off x="543947" y="1183821"/>
            <a:ext cx="7987278" cy="3115129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nl-BE" dirty="0" err="1"/>
              <a:t>reliable</a:t>
            </a:r>
            <a:r>
              <a:rPr lang="nl-BE" dirty="0"/>
              <a:t> instrument</a:t>
            </a:r>
          </a:p>
          <a:p>
            <a:pPr>
              <a:lnSpc>
                <a:spcPct val="90000"/>
              </a:lnSpc>
            </a:pPr>
            <a:r>
              <a:rPr lang="nl-BE" dirty="0" err="1"/>
              <a:t>good</a:t>
            </a:r>
            <a:r>
              <a:rPr lang="nl-BE" dirty="0"/>
              <a:t> predictor of health </a:t>
            </a:r>
            <a:r>
              <a:rPr lang="nl-BE" dirty="0" err="1"/>
              <a:t>complaints</a:t>
            </a:r>
            <a:r>
              <a:rPr lang="nl-BE" dirty="0"/>
              <a:t> (</a:t>
            </a:r>
            <a:r>
              <a:rPr lang="nl-BE" dirty="0" err="1"/>
              <a:t>psychosomatic</a:t>
            </a:r>
            <a:r>
              <a:rPr lang="nl-BE" dirty="0"/>
              <a:t> </a:t>
            </a:r>
            <a:r>
              <a:rPr lang="nl-BE" dirty="0" err="1"/>
              <a:t>complaints</a:t>
            </a:r>
            <a:r>
              <a:rPr lang="nl-BE" dirty="0"/>
              <a:t>, </a:t>
            </a:r>
            <a:r>
              <a:rPr lang="nl-BE" dirty="0" err="1"/>
              <a:t>burnout</a:t>
            </a:r>
            <a:r>
              <a:rPr lang="nl-BE" dirty="0"/>
              <a:t>, </a:t>
            </a:r>
            <a:r>
              <a:rPr lang="nl-BE" dirty="0" err="1"/>
              <a:t>depression</a:t>
            </a:r>
            <a:r>
              <a:rPr lang="nl-BE" dirty="0"/>
              <a:t>) and sickness absence</a:t>
            </a:r>
          </a:p>
          <a:p>
            <a:pPr>
              <a:lnSpc>
                <a:spcPct val="90000"/>
              </a:lnSpc>
            </a:pPr>
            <a:r>
              <a:rPr lang="nl-BE" dirty="0" err="1">
                <a:solidFill>
                  <a:srgbClr val="FF0000"/>
                </a:solidFill>
              </a:rPr>
              <a:t>detection</a:t>
            </a:r>
            <a:r>
              <a:rPr lang="nl-BE" dirty="0">
                <a:solidFill>
                  <a:srgbClr val="FF0000"/>
                </a:solidFill>
              </a:rPr>
              <a:t> of health </a:t>
            </a:r>
            <a:r>
              <a:rPr lang="nl-BE" dirty="0" err="1">
                <a:solidFill>
                  <a:srgbClr val="FF0000"/>
                </a:solidFill>
              </a:rPr>
              <a:t>effects</a:t>
            </a:r>
            <a:r>
              <a:rPr lang="nl-BE" dirty="0">
                <a:solidFill>
                  <a:srgbClr val="FF0000"/>
                </a:solidFill>
              </a:rPr>
              <a:t> in </a:t>
            </a:r>
            <a:r>
              <a:rPr lang="nl-BE" dirty="0" err="1">
                <a:solidFill>
                  <a:srgbClr val="FF0000"/>
                </a:solidFill>
              </a:rPr>
              <a:t>an</a:t>
            </a:r>
            <a:r>
              <a:rPr lang="nl-BE" dirty="0">
                <a:solidFill>
                  <a:srgbClr val="FF0000"/>
                </a:solidFill>
              </a:rPr>
              <a:t> </a:t>
            </a:r>
            <a:r>
              <a:rPr lang="nl-BE" dirty="0" err="1">
                <a:solidFill>
                  <a:srgbClr val="FF0000"/>
                </a:solidFill>
              </a:rPr>
              <a:t>early</a:t>
            </a:r>
            <a:r>
              <a:rPr lang="nl-BE" dirty="0">
                <a:solidFill>
                  <a:srgbClr val="FF0000"/>
                </a:solidFill>
              </a:rPr>
              <a:t> stage</a:t>
            </a:r>
            <a:endParaRPr lang="nl-NL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nl-BE" dirty="0" err="1"/>
              <a:t>scale</a:t>
            </a:r>
            <a:r>
              <a:rPr lang="nl-BE" dirty="0"/>
              <a:t> 0 – 11</a:t>
            </a:r>
          </a:p>
          <a:p>
            <a:pPr>
              <a:lnSpc>
                <a:spcPct val="90000"/>
              </a:lnSpc>
            </a:pP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higher</a:t>
            </a:r>
            <a:r>
              <a:rPr lang="nl-BE" dirty="0"/>
              <a:t>,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worse</a:t>
            </a:r>
            <a:endParaRPr lang="nl-BE" dirty="0"/>
          </a:p>
          <a:p>
            <a:pPr>
              <a:lnSpc>
                <a:spcPct val="90000"/>
              </a:lnSpc>
            </a:pPr>
            <a:r>
              <a:rPr lang="nl-BE" dirty="0"/>
              <a:t>high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recovery: &gt; 5/11</a:t>
            </a:r>
          </a:p>
          <a:p>
            <a:pPr>
              <a:lnSpc>
                <a:spcPct val="130000"/>
              </a:lnSpc>
            </a:pP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BED53-FAEC-496C-958B-ADBC09C24CA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E5074E-1497-4AD6-910D-0B2EC0E80F7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Cognitive disorders, depression and work ability at the menopause - 11 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7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SECUREX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44B8BE"/>
      </a:accent1>
      <a:accent2>
        <a:srgbClr val="E00030"/>
      </a:accent2>
      <a:accent3>
        <a:srgbClr val="4A1556"/>
      </a:accent3>
      <a:accent4>
        <a:srgbClr val="220638"/>
      </a:accent4>
      <a:accent5>
        <a:srgbClr val="000000"/>
      </a:accent5>
      <a:accent6>
        <a:srgbClr val="87888A"/>
      </a:accent6>
      <a:hlink>
        <a:srgbClr val="0000F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 dirty="0" err="1" smtClean="0">
            <a:latin typeface="Morebi Rounded Medium"/>
            <a:cs typeface="Morebi Rounded Medium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Morebi Rounded Medium"/>
            <a:cs typeface="Morebi Rounded Medium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ecurex Corporate.pptx" id="{C17F1B64-B963-491C-BE87-94F3DCC7415A}" vid="{D854099C-9744-4117-B814-87588ABAC4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7EA849B35B6B45BAAA61D3EEB03C80" ma:contentTypeVersion="7" ma:contentTypeDescription="Create a new document." ma:contentTypeScope="" ma:versionID="4fd94e3f242aff8275c9af0d560053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4e796ed11bc68b2aafd98099b16ee1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3473DE-DAE3-4162-9DD3-DBF9EEB9F4D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1162E2A-6AAF-4ECC-988F-C9116D319B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C868DB-D64C-49A3-B83A-7B1831056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Securex Corporate</Template>
  <TotalTime>0</TotalTime>
  <Words>1671</Words>
  <Application>Microsoft Office PowerPoint</Application>
  <PresentationFormat>Affichage à l'écran (16:9)</PresentationFormat>
  <Paragraphs>377</Paragraphs>
  <Slides>33</Slides>
  <Notes>2</Notes>
  <HiddenSlides>6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0" baseType="lpstr">
      <vt:lpstr>Arial</vt:lpstr>
      <vt:lpstr>Calibri</vt:lpstr>
      <vt:lpstr>Morebi Rounded Bold</vt:lpstr>
      <vt:lpstr>Morebi Rounded Medium</vt:lpstr>
      <vt:lpstr>Morebi Rounded Medium Stencil</vt:lpstr>
      <vt:lpstr>PT Sans</vt:lpstr>
      <vt:lpstr>1_Custom Design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Philippe Kiss</dc:creator>
  <cp:lastModifiedBy>ROZENBERG Serge</cp:lastModifiedBy>
  <cp:revision>813</cp:revision>
  <cp:lastPrinted>2023-03-10T14:48:01Z</cp:lastPrinted>
  <dcterms:created xsi:type="dcterms:W3CDTF">2017-04-26T13:53:49Z</dcterms:created>
  <dcterms:modified xsi:type="dcterms:W3CDTF">2023-03-11T07:55:16Z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0x010100D27EA849B35B6B45BAAA61D3EEB03C80</vt:lpwstr>
  </property>
</Properties>
</file>