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2" r:id="rId2"/>
    <p:sldId id="273" r:id="rId3"/>
    <p:sldId id="296" r:id="rId4"/>
    <p:sldId id="394" r:id="rId5"/>
    <p:sldId id="398" r:id="rId6"/>
    <p:sldId id="396" r:id="rId7"/>
    <p:sldId id="397" r:id="rId8"/>
    <p:sldId id="399" r:id="rId9"/>
    <p:sldId id="400" r:id="rId10"/>
    <p:sldId id="401" r:id="rId11"/>
    <p:sldId id="402" r:id="rId12"/>
    <p:sldId id="403" r:id="rId13"/>
    <p:sldId id="404" r:id="rId14"/>
    <p:sldId id="405" r:id="rId15"/>
    <p:sldId id="406" r:id="rId16"/>
    <p:sldId id="407" r:id="rId17"/>
    <p:sldId id="423" r:id="rId18"/>
    <p:sldId id="428" r:id="rId19"/>
    <p:sldId id="424" r:id="rId20"/>
    <p:sldId id="426" r:id="rId21"/>
    <p:sldId id="427" r:id="rId22"/>
    <p:sldId id="429" r:id="rId23"/>
    <p:sldId id="425" r:id="rId24"/>
    <p:sldId id="430" r:id="rId25"/>
    <p:sldId id="431" r:id="rId26"/>
    <p:sldId id="432" r:id="rId27"/>
    <p:sldId id="433" r:id="rId28"/>
    <p:sldId id="434" r:id="rId29"/>
    <p:sldId id="435" r:id="rId30"/>
    <p:sldId id="436" r:id="rId31"/>
    <p:sldId id="437"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650"/>
    <a:srgbClr val="003741"/>
    <a:srgbClr val="009CB4"/>
    <a:srgbClr val="F07814"/>
    <a:srgbClr val="E89E00"/>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5274" autoAdjust="0"/>
  </p:normalViewPr>
  <p:slideViewPr>
    <p:cSldViewPr snapToGrid="0">
      <p:cViewPr varScale="1">
        <p:scale>
          <a:sx n="59" d="100"/>
          <a:sy n="59" d="100"/>
        </p:scale>
        <p:origin x="97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11-3-2023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112340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09397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282494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patient car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598714"/>
            <a:ext cx="12192000" cy="2943610"/>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60" name="Groep 59">
            <a:extLst>
              <a:ext uri="{FF2B5EF4-FFF2-40B4-BE49-F238E27FC236}">
                <a16:creationId xmlns:a16="http://schemas.microsoft.com/office/drawing/2014/main" id="{23432A2F-9573-4D30-A457-51313B3F8441}"/>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8C8C806-1C8D-4CAE-B87E-C4933CC01D6B}"/>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93F361E0-61C0-45A7-B38F-0F04302A487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58" name="Afbeelding 57">
              <a:extLst>
                <a:ext uri="{FF2B5EF4-FFF2-40B4-BE49-F238E27FC236}">
                  <a16:creationId xmlns:a16="http://schemas.microsoft.com/office/drawing/2014/main" id="{7FA52067-A26A-4DC2-9C65-6AA60AED6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
        <p:nvSpPr>
          <p:cNvPr id="10" name="Titel 1">
            <a:extLst>
              <a:ext uri="{FF2B5EF4-FFF2-40B4-BE49-F238E27FC236}">
                <a16:creationId xmlns:a16="http://schemas.microsoft.com/office/drawing/2014/main" id="{1CAAE213-2384-4B05-822C-4E2B7D823658}"/>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12" name="Ondertitel 2">
            <a:extLst>
              <a:ext uri="{FF2B5EF4-FFF2-40B4-BE49-F238E27FC236}">
                <a16:creationId xmlns:a16="http://schemas.microsoft.com/office/drawing/2014/main" id="{F8916971-DD3E-4173-80E9-A5B8E4B78642}"/>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it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a:t>
            </a:r>
            <a:r>
              <a:rPr lang="nl-NL" dirty="0" err="1"/>
              <a:t>goes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scape colored bg - research">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tekst or </a:t>
            </a:r>
            <a:r>
              <a:rPr lang="nl-NL" dirty="0" err="1"/>
              <a:t>bullet</a:t>
            </a:r>
            <a:r>
              <a:rPr lang="nl-NL" dirty="0"/>
              <a:t> tekst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 educatio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13" name="Groep 12">
            <a:extLst>
              <a:ext uri="{FF2B5EF4-FFF2-40B4-BE49-F238E27FC236}">
                <a16:creationId xmlns:a16="http://schemas.microsoft.com/office/drawing/2014/main" id="{8744D87F-F65F-4818-B6A9-319B33602989}"/>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255AD987-97B1-46C2-B7B7-AFED11E03D18}"/>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8C0AF222-F84B-4A7F-989F-B00781BA91C5}"/>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242ABA24-DA60-4A2C-B5AD-3FD2D6AC5A0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colored bg - educatio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colored bg - educatio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 corporat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7" name="Groep 6">
            <a:extLst>
              <a:ext uri="{FF2B5EF4-FFF2-40B4-BE49-F238E27FC236}">
                <a16:creationId xmlns:a16="http://schemas.microsoft.com/office/drawing/2014/main" id="{23C544A4-2E78-48AB-AE0E-D3A4C53372B3}"/>
              </a:ext>
            </a:extLst>
          </p:cNvPr>
          <p:cNvGrpSpPr/>
          <p:nvPr userDrawn="1"/>
        </p:nvGrpSpPr>
        <p:grpSpPr>
          <a:xfrm>
            <a:off x="4309680" y="-733"/>
            <a:ext cx="3565908" cy="992921"/>
            <a:chOff x="4309680" y="-733"/>
            <a:chExt cx="3565908" cy="992921"/>
          </a:xfrm>
        </p:grpSpPr>
        <p:sp>
          <p:nvSpPr>
            <p:cNvPr id="8" name="AutoShape 3">
              <a:extLst>
                <a:ext uri="{FF2B5EF4-FFF2-40B4-BE49-F238E27FC236}">
                  <a16:creationId xmlns:a16="http://schemas.microsoft.com/office/drawing/2014/main" id="{8D339B49-063C-47AB-8D1E-FF2E6986F1BA}"/>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3F26F29A-AFED-4F5D-A512-F938D5C34FAB}"/>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347BE6D8-7723-4362-BBF6-20F5AE089B3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Regular</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 </a:t>
            </a:r>
            <a:r>
              <a:rPr lang="nl-NL" dirty="0" err="1"/>
              <a:t>bullet</a:t>
            </a:r>
            <a:r>
              <a:rPr lang="nl-NL" dirty="0"/>
              <a:t> list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rait colored bg - corporat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cape colored bg - corporat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4" name="Groep 3">
            <a:extLst>
              <a:ext uri="{FF2B5EF4-FFF2-40B4-BE49-F238E27FC236}">
                <a16:creationId xmlns:a16="http://schemas.microsoft.com/office/drawing/2014/main" id="{968198D8-F9D5-466F-B081-D48DCE325626}"/>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F68AFAE-ACDE-45F8-9005-12041EE103F6}"/>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BDBC6344-822B-41DC-A605-CFB48858EEA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588EF8EA-60D8-4FF4-9BF9-DEBB3A6B0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2"/>
          <p:cNvSpPr>
            <a:spLocks noGrp="1" noChangeArrowheads="1"/>
          </p:cNvSpPr>
          <p:nvPr>
            <p:ph type="sldNum" sz="quarter" idx="10"/>
          </p:nvPr>
        </p:nvSpPr>
        <p:spPr>
          <a:ln/>
        </p:spPr>
        <p:txBody>
          <a:bodyPr/>
          <a:lstStyle>
            <a:lvl1pPr>
              <a:defRPr/>
            </a:lvl1pPr>
          </a:lstStyle>
          <a:p>
            <a:pPr>
              <a:defRPr/>
            </a:pPr>
            <a:fld id="{0210C74D-67F4-40C0-ADFF-017E2162DB10}" type="slidenum">
              <a:rPr lang="en-US"/>
              <a:pPr>
                <a:defRPr/>
              </a:pPr>
              <a:t>‹N°›</a:t>
            </a:fld>
            <a:endParaRPr lang="en-US"/>
          </a:p>
        </p:txBody>
      </p:sp>
    </p:spTree>
    <p:extLst>
      <p:ext uri="{BB962C8B-B14F-4D97-AF65-F5344CB8AC3E}">
        <p14:creationId xmlns:p14="http://schemas.microsoft.com/office/powerpoint/2010/main" val="4254935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204325" y="2257778"/>
            <a:ext cx="4946335" cy="4064000"/>
          </a:xfrm>
        </p:spPr>
        <p:txBody>
          <a:bodyPr/>
          <a:lstStyle>
            <a:lvl1pPr>
              <a:defRPr sz="2370"/>
            </a:lvl1pPr>
            <a:lvl2pPr>
              <a:defRPr sz="2032"/>
            </a:lvl2pPr>
            <a:lvl3pPr>
              <a:defRPr sz="1693"/>
            </a:lvl3pPr>
            <a:lvl4pPr>
              <a:defRPr sz="1524"/>
            </a:lvl4pPr>
            <a:lvl5pPr>
              <a:defRPr sz="1524"/>
            </a:lvl5pPr>
            <a:lvl6pPr>
              <a:defRPr sz="1524"/>
            </a:lvl6pPr>
            <a:lvl7pPr>
              <a:defRPr sz="1524"/>
            </a:lvl7pPr>
            <a:lvl8pPr>
              <a:defRPr sz="1524"/>
            </a:lvl8pPr>
            <a:lvl9pPr>
              <a:defRPr sz="1524"/>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2707" y="2257778"/>
            <a:ext cx="4946335" cy="4064000"/>
          </a:xfrm>
        </p:spPr>
        <p:txBody>
          <a:bodyPr/>
          <a:lstStyle>
            <a:lvl1pPr>
              <a:defRPr sz="2370"/>
            </a:lvl1pPr>
            <a:lvl2pPr>
              <a:defRPr sz="2032"/>
            </a:lvl2pPr>
            <a:lvl3pPr>
              <a:defRPr sz="1693"/>
            </a:lvl3pPr>
            <a:lvl4pPr>
              <a:defRPr sz="1524"/>
            </a:lvl4pPr>
            <a:lvl5pPr>
              <a:defRPr sz="1524"/>
            </a:lvl5pPr>
            <a:lvl6pPr>
              <a:defRPr sz="1524"/>
            </a:lvl6pPr>
            <a:lvl7pPr>
              <a:defRPr sz="1524"/>
            </a:lvl7pPr>
            <a:lvl8pPr>
              <a:defRPr sz="1524"/>
            </a:lvl8pPr>
            <a:lvl9pPr>
              <a:defRPr sz="1524"/>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2"/>
          <p:cNvSpPr>
            <a:spLocks noGrp="1" noChangeArrowheads="1"/>
          </p:cNvSpPr>
          <p:nvPr>
            <p:ph type="sldNum" sz="quarter" idx="10"/>
          </p:nvPr>
        </p:nvSpPr>
        <p:spPr>
          <a:ln/>
        </p:spPr>
        <p:txBody>
          <a:bodyPr/>
          <a:lstStyle>
            <a:lvl1pPr>
              <a:defRPr/>
            </a:lvl1pPr>
          </a:lstStyle>
          <a:p>
            <a:pPr>
              <a:defRPr/>
            </a:pPr>
            <a:fld id="{B5DBCD33-B9F7-4FEF-AFAF-A4BE2C8D2FE7}" type="slidenum">
              <a:rPr lang="en-US"/>
              <a:pPr>
                <a:defRPr/>
              </a:pPr>
              <a:t>‹N°›</a:t>
            </a:fld>
            <a:endParaRPr lang="en-US"/>
          </a:p>
        </p:txBody>
      </p:sp>
    </p:spTree>
    <p:extLst>
      <p:ext uri="{BB962C8B-B14F-4D97-AF65-F5344CB8AC3E}">
        <p14:creationId xmlns:p14="http://schemas.microsoft.com/office/powerpoint/2010/main" val="26075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it colored bg - patient car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colored bg - patient car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bullets</a:t>
            </a:r>
            <a:r>
              <a:rPr lang="nl-NL" dirty="0"/>
              <a:t> here</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 research">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13" name="Groep 12">
            <a:extLst>
              <a:ext uri="{FF2B5EF4-FFF2-40B4-BE49-F238E27FC236}">
                <a16:creationId xmlns:a16="http://schemas.microsoft.com/office/drawing/2014/main" id="{455BB8EC-FD7C-4339-9B77-EF3A7A679195}"/>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41C2ED93-ADB9-4842-B417-6FB7F6480FF3}"/>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77C4B3ED-6D5B-4985-91AE-C722381822A6}"/>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0949537F-98A9-4146-8DF4-81598976B81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Onderzoekers: Elena Bendien, Ijoya van Gemert, Yolande Appelman, Anke Heijsman, Aletta Oosten, Petra Verdonk</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Onderzoekers: Elena Bendien, Ijoya van Gemert, Yolande Appelman, Anke Heijsman, Aletta Oosten, Petra Verdonk</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3" r:id="rId26"/>
    <p:sldLayoutId id="214748368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p.verdonk@amsterdamumc.nl"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3390/ijerph17186462" TargetMode="External"/><Relationship Id="rId2" Type="http://schemas.openxmlformats.org/officeDocument/2006/relationships/hyperlink" Target="https://www.mdpi.com/1660-4601/17/18/6462"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vitaliteit-op-de-werkvloer.nl/over-vitaliteit-op-de-werkvloer/empirisch-onderzoek-amsterdam-umc-vrouwspecifieke-levensfasen/" TargetMode="External"/><Relationship Id="rId2" Type="http://schemas.openxmlformats.org/officeDocument/2006/relationships/hyperlink" Target="https://www.researchgate.net/deref/http%3A%2F%2Fdx.doi.org%2F10.13140%2FRG.2.2.18172.49284?_sg%5B0%5D=_Q_h83FjSNtU20fHZQFSkbQ9zncxMZoAwPX4l6RauT3dHyZRaUtaGDruko3vApVffQUNpIGJInkkNqph5ow_-Beleg.GnZCj6-GMTQw_kBj7T8nrKQM0ROsnPTrsyfsBCAIfpD23nMBHQHD8-3bIFzcC53eSPHtvLvA0TccxvSpuFuVBw" TargetMode="External"/><Relationship Id="rId1" Type="http://schemas.openxmlformats.org/officeDocument/2006/relationships/slideLayout" Target="../slideLayouts/slideLayout15.xml"/><Relationship Id="rId5" Type="http://schemas.openxmlformats.org/officeDocument/2006/relationships/hyperlink" Target="https://www.vitaliteit-op-de-werkvloer.nl/overgang-en-werk/literatuurstudie-amsterdam-umc/" TargetMode="External"/><Relationship Id="rId4" Type="http://schemas.openxmlformats.org/officeDocument/2006/relationships/hyperlink" Target="https://www.researchgate.net/deref/http%3A%2F%2Fdx.doi.org%2F10.13140%2FRG.2.2.17688.03841?_sg%5B0%5D=W9OI3kTu8ioGWoSLwNrxi7Y_egxoUomGuQ8HEIm3pXpq16spuPwE0NqsmTePqH3ihJEJTeLQ2hCPezewdq-9SeQr2g.VnxG48iyEmF3pU_2YqI5zRC-SLSYukLhsW91U7CGeCUlU_x0o27NT7lUFxTRMVQxT3AiuH0V8wzm2zmanuhfT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592183" y="1483767"/>
            <a:ext cx="10776857" cy="1152751"/>
          </a:xfrm>
        </p:spPr>
        <p:txBody>
          <a:bodyPr>
            <a:noAutofit/>
          </a:bodyPr>
          <a:lstStyle/>
          <a:p>
            <a:pPr algn="ctr"/>
            <a:r>
              <a:rPr lang="en-US" sz="2800" noProof="0" dirty="0"/>
              <a:t>Menopause and Work</a:t>
            </a:r>
            <a:br>
              <a:rPr lang="en-US" sz="2800" noProof="0" dirty="0"/>
            </a:br>
            <a:r>
              <a:rPr lang="en-US" sz="1600" b="0" i="1" dirty="0"/>
              <a:t>Project </a:t>
            </a:r>
            <a:r>
              <a:rPr lang="en-US" sz="1600" b="0" i="1" dirty="0" err="1"/>
              <a:t>Vitaliteit</a:t>
            </a:r>
            <a:r>
              <a:rPr lang="en-US" sz="1600" b="0" i="1" dirty="0"/>
              <a:t> op het </a:t>
            </a:r>
            <a:r>
              <a:rPr lang="en-US" sz="1600" b="0" i="1" dirty="0" err="1"/>
              <a:t>Werk</a:t>
            </a:r>
            <a:r>
              <a:rPr lang="en-US" sz="1600" b="0" i="1" dirty="0"/>
              <a:t> </a:t>
            </a:r>
            <a:r>
              <a:rPr lang="en-US" sz="1600" b="0" i="1" noProof="0" dirty="0"/>
              <a:t>funded </a:t>
            </a:r>
            <a:r>
              <a:rPr lang="en-US" sz="1600" b="0" i="1" noProof="0" dirty="0" err="1"/>
              <a:t>byWOMEN</a:t>
            </a:r>
            <a:r>
              <a:rPr lang="en-US" sz="1600" b="0" i="1" noProof="0" dirty="0"/>
              <a:t> Inc., </a:t>
            </a:r>
            <a:r>
              <a:rPr lang="en-US" sz="1600" b="0" i="1" noProof="0" dirty="0" err="1"/>
              <a:t>ProudWoman</a:t>
            </a:r>
            <a:r>
              <a:rPr lang="en-US" sz="1600" b="0" i="1" noProof="0" dirty="0"/>
              <a:t> (</a:t>
            </a:r>
            <a:r>
              <a:rPr lang="en-US" sz="1600" b="0" i="1" noProof="0" dirty="0" err="1"/>
              <a:t>ZonMw</a:t>
            </a:r>
            <a:r>
              <a:rPr lang="en-US" sz="1600" b="0" i="1" noProof="0" dirty="0"/>
              <a:t>)</a:t>
            </a:r>
            <a:endParaRPr lang="en-US" sz="3200" b="0" i="1" noProof="0" dirty="0"/>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a:xfrm>
            <a:off x="707571" y="2775857"/>
            <a:ext cx="10776857" cy="653143"/>
          </a:xfrm>
        </p:spPr>
        <p:txBody>
          <a:bodyPr>
            <a:normAutofit/>
          </a:bodyPr>
          <a:lstStyle/>
          <a:p>
            <a:r>
              <a:rPr lang="en-US" sz="1600" dirty="0"/>
              <a:t>Dr. P. Verdonk</a:t>
            </a:r>
            <a:r>
              <a:rPr lang="en-US" sz="1400" dirty="0"/>
              <a:t>, dpt. Ethics, Law &amp; Humanities, Amsterdam UMC-</a:t>
            </a:r>
            <a:r>
              <a:rPr lang="en-US" sz="1400" dirty="0" err="1"/>
              <a:t>VUmc</a:t>
            </a:r>
            <a:r>
              <a:rPr lang="en-US" sz="1400" dirty="0"/>
              <a:t>, </a:t>
            </a:r>
            <a:r>
              <a:rPr lang="en-US" sz="1600" dirty="0">
                <a:hlinkClick r:id="rId2"/>
              </a:rPr>
              <a:t>p.verdonk@amsterdamumc.nl</a:t>
            </a:r>
            <a:r>
              <a:rPr lang="en-US" sz="1600" dirty="0"/>
              <a:t> </a:t>
            </a:r>
          </a:p>
        </p:txBody>
      </p:sp>
      <p:pic>
        <p:nvPicPr>
          <p:cNvPr id="6" name="Picture 2" descr="opvlieger">
            <a:extLst>
              <a:ext uri="{FF2B5EF4-FFF2-40B4-BE49-F238E27FC236}">
                <a16:creationId xmlns:a16="http://schemas.microsoft.com/office/drawing/2014/main" id="{0B9F3CDC-8AD2-4F77-8C08-875644D6A23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79520" y="3570978"/>
            <a:ext cx="4399279" cy="264383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3BB5DA45-63E9-4F40-ABBB-C625897AC679}"/>
              </a:ext>
            </a:extLst>
          </p:cNvPr>
          <p:cNvSpPr txBox="1"/>
          <p:nvPr/>
        </p:nvSpPr>
        <p:spPr>
          <a:xfrm>
            <a:off x="3714474" y="5937810"/>
            <a:ext cx="5153975" cy="276999"/>
          </a:xfrm>
          <a:prstGeom prst="rect">
            <a:avLst/>
          </a:prstGeom>
          <a:noFill/>
        </p:spPr>
        <p:txBody>
          <a:bodyPr wrap="none" rtlCol="0">
            <a:spAutoFit/>
          </a:bodyPr>
          <a:lstStyle/>
          <a:p>
            <a:r>
              <a:rPr lang="nl-NL" sz="1200" dirty="0"/>
              <a:t>https://dedietisten.nl/vrouwen-en-hormonen/voeding-en-de-overgang/</a:t>
            </a:r>
          </a:p>
        </p:txBody>
      </p:sp>
    </p:spTree>
    <p:extLst>
      <p:ext uri="{BB962C8B-B14F-4D97-AF65-F5344CB8AC3E}">
        <p14:creationId xmlns:p14="http://schemas.microsoft.com/office/powerpoint/2010/main" val="14460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F35EF-4FA6-4313-A516-7C847E9E2975}"/>
              </a:ext>
            </a:extLst>
          </p:cNvPr>
          <p:cNvSpPr>
            <a:spLocks noGrp="1"/>
          </p:cNvSpPr>
          <p:nvPr>
            <p:ph type="title"/>
          </p:nvPr>
        </p:nvSpPr>
        <p:spPr/>
        <p:txBody>
          <a:bodyPr/>
          <a:lstStyle/>
          <a:p>
            <a:r>
              <a:rPr lang="nl-NL" sz="3600" dirty="0"/>
              <a:t>5. </a:t>
            </a:r>
            <a:r>
              <a:rPr lang="nl-NL" sz="3600" dirty="0" err="1"/>
              <a:t>Other</a:t>
            </a:r>
            <a:r>
              <a:rPr lang="nl-NL" sz="3600" dirty="0"/>
              <a:t> </a:t>
            </a:r>
            <a:r>
              <a:rPr lang="nl-NL" sz="3600" dirty="0" err="1"/>
              <a:t>psychosocial</a:t>
            </a:r>
            <a:r>
              <a:rPr lang="nl-NL" sz="3600" dirty="0"/>
              <a:t> &amp; </a:t>
            </a:r>
            <a:r>
              <a:rPr lang="nl-NL" sz="3600" dirty="0" err="1"/>
              <a:t>cultural</a:t>
            </a:r>
            <a:r>
              <a:rPr lang="nl-NL" sz="3600" dirty="0"/>
              <a:t> factors</a:t>
            </a:r>
          </a:p>
        </p:txBody>
      </p:sp>
      <p:sp>
        <p:nvSpPr>
          <p:cNvPr id="3" name="Tijdelijke aanduiding voor inhoud 2">
            <a:extLst>
              <a:ext uri="{FF2B5EF4-FFF2-40B4-BE49-F238E27FC236}">
                <a16:creationId xmlns:a16="http://schemas.microsoft.com/office/drawing/2014/main" id="{44BF7CE0-FECD-48A5-B9D2-D6CC4055EE1C}"/>
              </a:ext>
            </a:extLst>
          </p:cNvPr>
          <p:cNvSpPr>
            <a:spLocks noGrp="1"/>
          </p:cNvSpPr>
          <p:nvPr>
            <p:ph sz="half" idx="2"/>
          </p:nvPr>
        </p:nvSpPr>
        <p:spPr/>
        <p:txBody>
          <a:bodyPr/>
          <a:lstStyle/>
          <a:p>
            <a:r>
              <a:rPr lang="nl-NL" sz="2000" dirty="0" err="1"/>
              <a:t>Menopausal</a:t>
            </a:r>
            <a:r>
              <a:rPr lang="nl-NL" sz="2000" dirty="0"/>
              <a:t> </a:t>
            </a:r>
            <a:r>
              <a:rPr lang="nl-NL" sz="2000" dirty="0" err="1"/>
              <a:t>complaints</a:t>
            </a:r>
            <a:r>
              <a:rPr lang="nl-NL" sz="2000" dirty="0"/>
              <a:t> as a source of </a:t>
            </a:r>
            <a:r>
              <a:rPr lang="nl-NL" sz="2000" dirty="0" err="1"/>
              <a:t>shame</a:t>
            </a:r>
            <a:r>
              <a:rPr lang="nl-NL" sz="2000" dirty="0"/>
              <a:t>, </a:t>
            </a:r>
            <a:r>
              <a:rPr lang="nl-NL" sz="2000" dirty="0" err="1"/>
              <a:t>insecurity</a:t>
            </a:r>
            <a:r>
              <a:rPr lang="nl-NL" sz="2000" dirty="0"/>
              <a:t>, </a:t>
            </a:r>
            <a:r>
              <a:rPr lang="nl-NL" sz="2000" dirty="0" err="1"/>
              <a:t>fear</a:t>
            </a:r>
            <a:r>
              <a:rPr lang="nl-NL" sz="2000" dirty="0"/>
              <a:t>, in </a:t>
            </a:r>
            <a:r>
              <a:rPr lang="nl-NL" sz="2000" dirty="0" err="1"/>
              <a:t>particular</a:t>
            </a:r>
            <a:r>
              <a:rPr lang="nl-NL" sz="2000" dirty="0"/>
              <a:t> hot flashes at </a:t>
            </a:r>
            <a:r>
              <a:rPr lang="nl-NL" sz="2000" dirty="0" err="1"/>
              <a:t>work</a:t>
            </a:r>
            <a:r>
              <a:rPr lang="nl-NL" sz="2000" dirty="0"/>
              <a:t>, </a:t>
            </a:r>
            <a:r>
              <a:rPr lang="nl-NL" sz="2000" dirty="0" err="1"/>
              <a:t>and</a:t>
            </a:r>
            <a:r>
              <a:rPr lang="nl-NL" sz="2000" dirty="0"/>
              <a:t> in </a:t>
            </a:r>
            <a:r>
              <a:rPr lang="nl-NL" sz="2000" dirty="0" err="1"/>
              <a:t>particular</a:t>
            </a:r>
            <a:r>
              <a:rPr lang="nl-NL" sz="2000" dirty="0"/>
              <a:t> </a:t>
            </a:r>
            <a:r>
              <a:rPr lang="nl-NL" sz="2000" dirty="0" err="1"/>
              <a:t>women</a:t>
            </a:r>
            <a:r>
              <a:rPr lang="nl-NL" sz="2000" dirty="0"/>
              <a:t> at </a:t>
            </a:r>
            <a:r>
              <a:rPr lang="nl-NL" sz="2000" dirty="0" err="1"/>
              <a:t>higher</a:t>
            </a:r>
            <a:r>
              <a:rPr lang="nl-NL" sz="2000" dirty="0"/>
              <a:t> </a:t>
            </a:r>
            <a:r>
              <a:rPr lang="nl-NL" sz="2000" dirty="0" err="1"/>
              <a:t>hierarchical</a:t>
            </a:r>
            <a:r>
              <a:rPr lang="nl-NL" sz="2000" dirty="0"/>
              <a:t> levels  </a:t>
            </a:r>
          </a:p>
          <a:p>
            <a:r>
              <a:rPr lang="nl-NL" sz="2000" dirty="0" err="1"/>
              <a:t>Complaints</a:t>
            </a:r>
            <a:r>
              <a:rPr lang="nl-NL" sz="2000" dirty="0"/>
              <a:t> as a stress factor </a:t>
            </a:r>
            <a:r>
              <a:rPr lang="nl-NL" sz="2000" dirty="0" err="1"/>
              <a:t>themselves</a:t>
            </a:r>
            <a:endParaRPr lang="nl-NL" sz="2000" dirty="0"/>
          </a:p>
          <a:p>
            <a:r>
              <a:rPr lang="nl-NL" sz="2000" dirty="0" err="1"/>
              <a:t>Perceptions</a:t>
            </a:r>
            <a:r>
              <a:rPr lang="nl-NL" sz="2000" dirty="0"/>
              <a:t> of </a:t>
            </a:r>
            <a:r>
              <a:rPr lang="nl-NL" sz="2000" dirty="0" err="1"/>
              <a:t>women</a:t>
            </a:r>
            <a:r>
              <a:rPr lang="nl-NL" sz="2000" dirty="0"/>
              <a:t> </a:t>
            </a:r>
            <a:r>
              <a:rPr lang="nl-NL" sz="2000" dirty="0" err="1"/>
              <a:t>about</a:t>
            </a:r>
            <a:r>
              <a:rPr lang="nl-NL" sz="2000" dirty="0"/>
              <a:t> </a:t>
            </a:r>
            <a:r>
              <a:rPr lang="nl-NL" sz="2000" dirty="0" err="1"/>
              <a:t>how</a:t>
            </a:r>
            <a:r>
              <a:rPr lang="nl-NL" sz="2000" dirty="0"/>
              <a:t> </a:t>
            </a:r>
            <a:r>
              <a:rPr lang="nl-NL" sz="2000" dirty="0" err="1"/>
              <a:t>social</a:t>
            </a:r>
            <a:r>
              <a:rPr lang="nl-NL" sz="2000" dirty="0"/>
              <a:t> </a:t>
            </a:r>
            <a:r>
              <a:rPr lang="nl-NL" sz="2000" dirty="0" err="1"/>
              <a:t>and</a:t>
            </a:r>
            <a:r>
              <a:rPr lang="nl-NL" sz="2000" dirty="0"/>
              <a:t> </a:t>
            </a:r>
            <a:r>
              <a:rPr lang="nl-NL" sz="2000" dirty="0" err="1"/>
              <a:t>work</a:t>
            </a:r>
            <a:r>
              <a:rPr lang="nl-NL" sz="2000" dirty="0"/>
              <a:t> environment views </a:t>
            </a:r>
            <a:r>
              <a:rPr lang="nl-NL" sz="2000" dirty="0" err="1"/>
              <a:t>menopausal</a:t>
            </a:r>
            <a:r>
              <a:rPr lang="nl-NL" sz="2000" dirty="0"/>
              <a:t> </a:t>
            </a:r>
            <a:r>
              <a:rPr lang="nl-NL" sz="2000" dirty="0" err="1"/>
              <a:t>complaints</a:t>
            </a:r>
            <a:r>
              <a:rPr lang="nl-NL" sz="2000" dirty="0"/>
              <a:t> are </a:t>
            </a:r>
            <a:r>
              <a:rPr lang="nl-NL" sz="2000" dirty="0" err="1"/>
              <a:t>not</a:t>
            </a:r>
            <a:r>
              <a:rPr lang="nl-NL" sz="2000" dirty="0"/>
              <a:t> </a:t>
            </a:r>
            <a:r>
              <a:rPr lang="nl-NL" sz="2000" dirty="0" err="1"/>
              <a:t>always</a:t>
            </a:r>
            <a:r>
              <a:rPr lang="nl-NL" sz="2000" dirty="0"/>
              <a:t> in line </a:t>
            </a:r>
            <a:r>
              <a:rPr lang="nl-NL" sz="2000" dirty="0" err="1"/>
              <a:t>with</a:t>
            </a:r>
            <a:r>
              <a:rPr lang="nl-NL" sz="2000" dirty="0"/>
              <a:t> </a:t>
            </a:r>
            <a:r>
              <a:rPr lang="nl-NL" sz="2000" dirty="0" err="1"/>
              <a:t>the</a:t>
            </a:r>
            <a:r>
              <a:rPr lang="nl-NL" sz="2000" dirty="0"/>
              <a:t> </a:t>
            </a:r>
            <a:r>
              <a:rPr lang="nl-NL" sz="2000" dirty="0" err="1"/>
              <a:t>environment’s</a:t>
            </a:r>
            <a:r>
              <a:rPr lang="nl-NL" sz="2000" dirty="0"/>
              <a:t> </a:t>
            </a:r>
            <a:r>
              <a:rPr lang="nl-NL" sz="2000" dirty="0" err="1"/>
              <a:t>perceptions</a:t>
            </a:r>
            <a:r>
              <a:rPr lang="nl-NL" sz="2000" dirty="0"/>
              <a:t>…  </a:t>
            </a:r>
          </a:p>
          <a:p>
            <a:r>
              <a:rPr lang="nl-NL" sz="2000" dirty="0"/>
              <a:t>‘</a:t>
            </a:r>
            <a:r>
              <a:rPr lang="nl-NL" sz="2000" dirty="0" err="1"/>
              <a:t>Felt</a:t>
            </a:r>
            <a:r>
              <a:rPr lang="nl-NL" sz="2000" dirty="0"/>
              <a:t>-stigma’ – </a:t>
            </a:r>
            <a:r>
              <a:rPr lang="nl-NL" sz="2000" dirty="0" err="1"/>
              <a:t>self-stigmatization</a:t>
            </a:r>
            <a:endParaRPr lang="nl-NL" sz="2000" dirty="0"/>
          </a:p>
        </p:txBody>
      </p:sp>
    </p:spTree>
    <p:extLst>
      <p:ext uri="{BB962C8B-B14F-4D97-AF65-F5344CB8AC3E}">
        <p14:creationId xmlns:p14="http://schemas.microsoft.com/office/powerpoint/2010/main" val="422187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1C718-BE17-4BCD-B239-1ED4DF03F651}"/>
              </a:ext>
            </a:extLst>
          </p:cNvPr>
          <p:cNvSpPr>
            <a:spLocks noGrp="1"/>
          </p:cNvSpPr>
          <p:nvPr>
            <p:ph type="title"/>
          </p:nvPr>
        </p:nvSpPr>
        <p:spPr/>
        <p:txBody>
          <a:bodyPr/>
          <a:lstStyle/>
          <a:p>
            <a:r>
              <a:rPr lang="nl-NL" dirty="0"/>
              <a:t>6. Health </a:t>
            </a:r>
            <a:r>
              <a:rPr lang="nl-NL" dirty="0" err="1"/>
              <a:t>and</a:t>
            </a:r>
            <a:r>
              <a:rPr lang="nl-NL" dirty="0"/>
              <a:t> </a:t>
            </a:r>
            <a:r>
              <a:rPr lang="nl-NL" dirty="0" err="1"/>
              <a:t>menopause</a:t>
            </a:r>
            <a:r>
              <a:rPr lang="nl-NL" dirty="0"/>
              <a:t> </a:t>
            </a:r>
          </a:p>
        </p:txBody>
      </p:sp>
      <p:sp>
        <p:nvSpPr>
          <p:cNvPr id="3" name="Tijdelijke aanduiding voor inhoud 2">
            <a:extLst>
              <a:ext uri="{FF2B5EF4-FFF2-40B4-BE49-F238E27FC236}">
                <a16:creationId xmlns:a16="http://schemas.microsoft.com/office/drawing/2014/main" id="{9C76E9EB-B4E1-4FD4-8DD8-1692E2930A91}"/>
              </a:ext>
            </a:extLst>
          </p:cNvPr>
          <p:cNvSpPr>
            <a:spLocks noGrp="1"/>
          </p:cNvSpPr>
          <p:nvPr>
            <p:ph sz="half" idx="2"/>
          </p:nvPr>
        </p:nvSpPr>
        <p:spPr/>
        <p:txBody>
          <a:bodyPr/>
          <a:lstStyle/>
          <a:p>
            <a:r>
              <a:rPr lang="nl-NL" sz="2000" dirty="0" err="1"/>
              <a:t>Unclear</a:t>
            </a:r>
            <a:endParaRPr lang="nl-NL" sz="2000" dirty="0"/>
          </a:p>
          <a:p>
            <a:r>
              <a:rPr lang="nl-NL" sz="2000" dirty="0"/>
              <a:t>VMS </a:t>
            </a:r>
            <a:r>
              <a:rPr lang="nl-NL" sz="2000" dirty="0" err="1"/>
              <a:t>and</a:t>
            </a:r>
            <a:r>
              <a:rPr lang="nl-NL" sz="2000" dirty="0"/>
              <a:t> </a:t>
            </a:r>
            <a:r>
              <a:rPr lang="nl-NL" sz="2000" dirty="0" err="1"/>
              <a:t>depression</a:t>
            </a:r>
            <a:r>
              <a:rPr lang="nl-NL" sz="2000" dirty="0"/>
              <a:t>, sleeping disorders, </a:t>
            </a:r>
            <a:r>
              <a:rPr lang="nl-NL" sz="2000" dirty="0" err="1"/>
              <a:t>anxiety</a:t>
            </a:r>
            <a:r>
              <a:rPr lang="nl-NL" sz="2000" dirty="0"/>
              <a:t>, </a:t>
            </a:r>
            <a:r>
              <a:rPr lang="nl-NL" sz="2000" dirty="0" err="1"/>
              <a:t>panic</a:t>
            </a:r>
            <a:r>
              <a:rPr lang="nl-NL" sz="2000" dirty="0"/>
              <a:t>  </a:t>
            </a:r>
          </a:p>
          <a:p>
            <a:r>
              <a:rPr lang="nl-NL" sz="2000" dirty="0" err="1"/>
              <a:t>Menopause</a:t>
            </a:r>
            <a:r>
              <a:rPr lang="nl-NL" sz="2000" dirty="0"/>
              <a:t> </a:t>
            </a:r>
            <a:r>
              <a:rPr lang="nl-NL" sz="2000" dirty="0" err="1"/>
              <a:t>and</a:t>
            </a:r>
            <a:r>
              <a:rPr lang="nl-NL" sz="2000" dirty="0"/>
              <a:t> </a:t>
            </a:r>
            <a:r>
              <a:rPr lang="nl-NL" sz="2000" dirty="0" err="1"/>
              <a:t>cardiovascular</a:t>
            </a:r>
            <a:r>
              <a:rPr lang="nl-NL" sz="2000" dirty="0"/>
              <a:t> risk profile – </a:t>
            </a:r>
            <a:r>
              <a:rPr lang="nl-NL" sz="2000" dirty="0" err="1"/>
              <a:t>early</a:t>
            </a:r>
            <a:r>
              <a:rPr lang="nl-NL" sz="2000" dirty="0"/>
              <a:t> </a:t>
            </a:r>
            <a:r>
              <a:rPr lang="nl-NL" sz="2000" dirty="0" err="1"/>
              <a:t>menopause</a:t>
            </a:r>
            <a:r>
              <a:rPr lang="nl-NL" sz="2000" dirty="0"/>
              <a:t>! </a:t>
            </a:r>
          </a:p>
          <a:p>
            <a:endParaRPr lang="nl-NL" sz="2000" dirty="0"/>
          </a:p>
        </p:txBody>
      </p:sp>
      <p:pic>
        <p:nvPicPr>
          <p:cNvPr id="5" name="Afbeelding 4">
            <a:extLst>
              <a:ext uri="{FF2B5EF4-FFF2-40B4-BE49-F238E27FC236}">
                <a16:creationId xmlns:a16="http://schemas.microsoft.com/office/drawing/2014/main" id="{C9166A09-F1AC-4858-9982-8E5B63D43955}"/>
              </a:ext>
            </a:extLst>
          </p:cNvPr>
          <p:cNvPicPr>
            <a:picLocks noChangeAspect="1"/>
          </p:cNvPicPr>
          <p:nvPr/>
        </p:nvPicPr>
        <p:blipFill>
          <a:blip r:embed="rId2"/>
          <a:stretch>
            <a:fillRect/>
          </a:stretch>
        </p:blipFill>
        <p:spPr>
          <a:xfrm>
            <a:off x="8626244" y="372855"/>
            <a:ext cx="3132431" cy="4432345"/>
          </a:xfrm>
          <a:prstGeom prst="rect">
            <a:avLst/>
          </a:prstGeom>
        </p:spPr>
      </p:pic>
      <p:sp>
        <p:nvSpPr>
          <p:cNvPr id="7" name="Tekstvak 6">
            <a:extLst>
              <a:ext uri="{FF2B5EF4-FFF2-40B4-BE49-F238E27FC236}">
                <a16:creationId xmlns:a16="http://schemas.microsoft.com/office/drawing/2014/main" id="{AB70B886-8B9F-4232-80B3-50D06A128514}"/>
              </a:ext>
            </a:extLst>
          </p:cNvPr>
          <p:cNvSpPr txBox="1"/>
          <p:nvPr/>
        </p:nvSpPr>
        <p:spPr>
          <a:xfrm>
            <a:off x="8626244" y="4872053"/>
            <a:ext cx="3162917" cy="738664"/>
          </a:xfrm>
          <a:prstGeom prst="rect">
            <a:avLst/>
          </a:prstGeom>
          <a:noFill/>
        </p:spPr>
        <p:txBody>
          <a:bodyPr wrap="none" rtlCol="0">
            <a:spAutoFit/>
          </a:bodyPr>
          <a:lstStyle/>
          <a:p>
            <a:r>
              <a:rPr lang="nl-NL" sz="1400" dirty="0"/>
              <a:t>Uit: Oomen, F. Oomen stroomt over. </a:t>
            </a:r>
          </a:p>
          <a:p>
            <a:r>
              <a:rPr lang="nl-NL" sz="1400" dirty="0"/>
              <a:t>Hoe overleef ik de overgang, </a:t>
            </a:r>
          </a:p>
          <a:p>
            <a:r>
              <a:rPr lang="nl-NL" sz="1400" dirty="0"/>
              <a:t>2017</a:t>
            </a:r>
          </a:p>
        </p:txBody>
      </p:sp>
    </p:spTree>
    <p:extLst>
      <p:ext uri="{BB962C8B-B14F-4D97-AF65-F5344CB8AC3E}">
        <p14:creationId xmlns:p14="http://schemas.microsoft.com/office/powerpoint/2010/main" val="8999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13C93-2D4F-4E99-A11A-EAA734686BEC}"/>
              </a:ext>
            </a:extLst>
          </p:cNvPr>
          <p:cNvSpPr>
            <a:spLocks noGrp="1"/>
          </p:cNvSpPr>
          <p:nvPr>
            <p:ph type="title"/>
          </p:nvPr>
        </p:nvSpPr>
        <p:spPr/>
        <p:txBody>
          <a:bodyPr/>
          <a:lstStyle/>
          <a:p>
            <a:r>
              <a:rPr lang="nl-NL" sz="3600" dirty="0"/>
              <a:t>7. Stress, </a:t>
            </a:r>
            <a:r>
              <a:rPr lang="nl-NL" sz="3600" dirty="0" err="1"/>
              <a:t>fatigue</a:t>
            </a:r>
            <a:r>
              <a:rPr lang="nl-NL" sz="3600" dirty="0"/>
              <a:t>, </a:t>
            </a:r>
            <a:r>
              <a:rPr lang="nl-NL" sz="3600" dirty="0" err="1"/>
              <a:t>exhaustion</a:t>
            </a:r>
            <a:r>
              <a:rPr lang="nl-NL" sz="3600" dirty="0"/>
              <a:t> </a:t>
            </a:r>
            <a:r>
              <a:rPr lang="nl-NL" sz="3600" dirty="0" err="1"/>
              <a:t>during</a:t>
            </a:r>
            <a:r>
              <a:rPr lang="nl-NL" sz="3600" dirty="0"/>
              <a:t> </a:t>
            </a:r>
            <a:r>
              <a:rPr lang="nl-NL" sz="3600" dirty="0" err="1"/>
              <a:t>menopausal</a:t>
            </a:r>
            <a:r>
              <a:rPr lang="nl-NL" sz="3600" dirty="0"/>
              <a:t> </a:t>
            </a:r>
            <a:r>
              <a:rPr lang="nl-NL" sz="3600" dirty="0" err="1"/>
              <a:t>transition</a:t>
            </a:r>
            <a:r>
              <a:rPr lang="nl-NL" sz="3600" dirty="0"/>
              <a:t>  </a:t>
            </a:r>
          </a:p>
        </p:txBody>
      </p:sp>
      <p:sp>
        <p:nvSpPr>
          <p:cNvPr id="3" name="Tijdelijke aanduiding voor inhoud 2">
            <a:extLst>
              <a:ext uri="{FF2B5EF4-FFF2-40B4-BE49-F238E27FC236}">
                <a16:creationId xmlns:a16="http://schemas.microsoft.com/office/drawing/2014/main" id="{FC96574F-F02A-4989-8BEE-B7EE4136FD0B}"/>
              </a:ext>
            </a:extLst>
          </p:cNvPr>
          <p:cNvSpPr>
            <a:spLocks noGrp="1"/>
          </p:cNvSpPr>
          <p:nvPr>
            <p:ph sz="half" idx="2"/>
          </p:nvPr>
        </p:nvSpPr>
        <p:spPr/>
        <p:txBody>
          <a:bodyPr/>
          <a:lstStyle/>
          <a:p>
            <a:r>
              <a:rPr lang="nl-NL" dirty="0"/>
              <a:t>Few studies, </a:t>
            </a:r>
            <a:r>
              <a:rPr lang="nl-NL" dirty="0" err="1"/>
              <a:t>relationship</a:t>
            </a:r>
            <a:r>
              <a:rPr lang="nl-NL" dirty="0"/>
              <a:t> </a:t>
            </a:r>
            <a:r>
              <a:rPr lang="nl-NL" dirty="0" err="1"/>
              <a:t>unclear</a:t>
            </a:r>
            <a:endParaRPr lang="nl-NL" dirty="0"/>
          </a:p>
          <a:p>
            <a:r>
              <a:rPr lang="nl-NL" dirty="0" err="1"/>
              <a:t>Confusion</a:t>
            </a:r>
            <a:r>
              <a:rPr lang="nl-NL" dirty="0"/>
              <a:t> </a:t>
            </a:r>
            <a:r>
              <a:rPr lang="nl-NL" dirty="0" err="1"/>
              <a:t>menopausal</a:t>
            </a:r>
            <a:r>
              <a:rPr lang="nl-NL" dirty="0"/>
              <a:t> </a:t>
            </a:r>
            <a:r>
              <a:rPr lang="nl-NL" dirty="0" err="1"/>
              <a:t>complaints</a:t>
            </a:r>
            <a:r>
              <a:rPr lang="nl-NL" dirty="0"/>
              <a:t> </a:t>
            </a:r>
            <a:r>
              <a:rPr lang="nl-NL" dirty="0" err="1"/>
              <a:t>and</a:t>
            </a:r>
            <a:r>
              <a:rPr lang="nl-NL" dirty="0"/>
              <a:t> </a:t>
            </a:r>
            <a:r>
              <a:rPr lang="nl-NL" dirty="0" err="1"/>
              <a:t>work-related</a:t>
            </a:r>
            <a:r>
              <a:rPr lang="nl-NL" dirty="0"/>
              <a:t> </a:t>
            </a:r>
            <a:r>
              <a:rPr lang="nl-NL" dirty="0" err="1"/>
              <a:t>psychological</a:t>
            </a:r>
            <a:r>
              <a:rPr lang="nl-NL" dirty="0"/>
              <a:t> </a:t>
            </a:r>
            <a:r>
              <a:rPr lang="nl-NL" dirty="0" err="1"/>
              <a:t>complaints</a:t>
            </a:r>
            <a:endParaRPr lang="nl-NL" dirty="0"/>
          </a:p>
          <a:p>
            <a:r>
              <a:rPr lang="nl-NL" dirty="0"/>
              <a:t>Long-term </a:t>
            </a:r>
            <a:r>
              <a:rPr lang="nl-NL" dirty="0" err="1"/>
              <a:t>work-related</a:t>
            </a:r>
            <a:r>
              <a:rPr lang="nl-NL" dirty="0"/>
              <a:t> </a:t>
            </a:r>
            <a:r>
              <a:rPr lang="nl-NL" dirty="0" err="1"/>
              <a:t>fatigue</a:t>
            </a:r>
            <a:r>
              <a:rPr lang="nl-NL" dirty="0"/>
              <a:t> </a:t>
            </a:r>
            <a:r>
              <a:rPr lang="nl-NL" dirty="0" err="1"/>
              <a:t>associated</a:t>
            </a:r>
            <a:r>
              <a:rPr lang="nl-NL" dirty="0"/>
              <a:t> </a:t>
            </a:r>
            <a:r>
              <a:rPr lang="nl-NL" dirty="0" err="1"/>
              <a:t>with</a:t>
            </a:r>
            <a:r>
              <a:rPr lang="nl-NL" dirty="0"/>
              <a:t> adverse </a:t>
            </a:r>
            <a:r>
              <a:rPr lang="nl-NL" dirty="0" err="1"/>
              <a:t>working</a:t>
            </a:r>
            <a:r>
              <a:rPr lang="nl-NL" dirty="0"/>
              <a:t> </a:t>
            </a:r>
            <a:r>
              <a:rPr lang="nl-NL" dirty="0" err="1"/>
              <a:t>conditions</a:t>
            </a:r>
            <a:r>
              <a:rPr lang="nl-NL" dirty="0"/>
              <a:t> </a:t>
            </a:r>
            <a:r>
              <a:rPr lang="nl-NL" dirty="0" err="1"/>
              <a:t>and</a:t>
            </a:r>
            <a:r>
              <a:rPr lang="nl-NL" dirty="0"/>
              <a:t> </a:t>
            </a:r>
            <a:r>
              <a:rPr lang="nl-NL" dirty="0" err="1"/>
              <a:t>worse</a:t>
            </a:r>
            <a:r>
              <a:rPr lang="nl-NL" dirty="0"/>
              <a:t> health </a:t>
            </a:r>
            <a:r>
              <a:rPr lang="nl-NL" dirty="0" err="1"/>
              <a:t>outcomes</a:t>
            </a:r>
            <a:endParaRPr lang="nl-NL" dirty="0"/>
          </a:p>
        </p:txBody>
      </p:sp>
    </p:spTree>
    <p:extLst>
      <p:ext uri="{BB962C8B-B14F-4D97-AF65-F5344CB8AC3E}">
        <p14:creationId xmlns:p14="http://schemas.microsoft.com/office/powerpoint/2010/main" val="270570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6F628-062E-4D0C-8FFD-B5E384F5ADD4}"/>
              </a:ext>
            </a:extLst>
          </p:cNvPr>
          <p:cNvSpPr>
            <a:spLocks noGrp="1"/>
          </p:cNvSpPr>
          <p:nvPr>
            <p:ph type="title"/>
          </p:nvPr>
        </p:nvSpPr>
        <p:spPr/>
        <p:txBody>
          <a:bodyPr/>
          <a:lstStyle/>
          <a:p>
            <a:r>
              <a:rPr lang="nl-NL" sz="3600" dirty="0"/>
              <a:t>8. Coping </a:t>
            </a:r>
            <a:r>
              <a:rPr lang="nl-NL" sz="3600" dirty="0" err="1"/>
              <a:t>with</a:t>
            </a:r>
            <a:r>
              <a:rPr lang="nl-NL" sz="3600" dirty="0"/>
              <a:t> </a:t>
            </a:r>
            <a:r>
              <a:rPr lang="nl-NL" sz="3600" dirty="0" err="1"/>
              <a:t>menopausal</a:t>
            </a:r>
            <a:r>
              <a:rPr lang="nl-NL" sz="3600" dirty="0"/>
              <a:t> </a:t>
            </a:r>
            <a:r>
              <a:rPr lang="nl-NL" sz="3600" dirty="0" err="1"/>
              <a:t>complaints</a:t>
            </a:r>
            <a:r>
              <a:rPr lang="nl-NL" sz="3600" dirty="0"/>
              <a:t> (I)</a:t>
            </a:r>
          </a:p>
        </p:txBody>
      </p:sp>
      <p:sp>
        <p:nvSpPr>
          <p:cNvPr id="3" name="Tijdelijke aanduiding voor inhoud 2">
            <a:extLst>
              <a:ext uri="{FF2B5EF4-FFF2-40B4-BE49-F238E27FC236}">
                <a16:creationId xmlns:a16="http://schemas.microsoft.com/office/drawing/2014/main" id="{60234459-A61E-4E6B-A221-8FE561E08C36}"/>
              </a:ext>
            </a:extLst>
          </p:cNvPr>
          <p:cNvSpPr>
            <a:spLocks noGrp="1"/>
          </p:cNvSpPr>
          <p:nvPr>
            <p:ph sz="half" idx="2"/>
          </p:nvPr>
        </p:nvSpPr>
        <p:spPr/>
        <p:txBody>
          <a:bodyPr/>
          <a:lstStyle/>
          <a:p>
            <a:r>
              <a:rPr lang="nl-NL" dirty="0" err="1"/>
              <a:t>Individual</a:t>
            </a:r>
            <a:r>
              <a:rPr lang="nl-NL" dirty="0"/>
              <a:t> coping </a:t>
            </a:r>
            <a:r>
              <a:rPr lang="nl-NL" dirty="0" err="1"/>
              <a:t>strategies</a:t>
            </a:r>
            <a:endParaRPr lang="nl-NL" dirty="0"/>
          </a:p>
          <a:p>
            <a:pPr lvl="1"/>
            <a:r>
              <a:rPr lang="nl-NL" dirty="0" err="1"/>
              <a:t>Favorable</a:t>
            </a:r>
            <a:r>
              <a:rPr lang="nl-NL" dirty="0"/>
              <a:t>: </a:t>
            </a:r>
            <a:r>
              <a:rPr lang="nl-NL" dirty="0" err="1"/>
              <a:t>acceptation</a:t>
            </a:r>
            <a:r>
              <a:rPr lang="nl-NL" dirty="0"/>
              <a:t>, </a:t>
            </a:r>
            <a:r>
              <a:rPr lang="nl-NL" dirty="0" err="1"/>
              <a:t>openness</a:t>
            </a:r>
            <a:r>
              <a:rPr lang="nl-NL" dirty="0"/>
              <a:t> </a:t>
            </a:r>
          </a:p>
          <a:p>
            <a:pPr lvl="2"/>
            <a:r>
              <a:rPr lang="nl-NL" sz="2000" dirty="0"/>
              <a:t>Hot flashes: extra </a:t>
            </a:r>
            <a:r>
              <a:rPr lang="nl-NL" sz="2000" dirty="0" err="1"/>
              <a:t>layers</a:t>
            </a:r>
            <a:r>
              <a:rPr lang="nl-NL" sz="2000" dirty="0"/>
              <a:t> </a:t>
            </a:r>
            <a:r>
              <a:rPr lang="nl-NL" sz="2000" dirty="0" err="1"/>
              <a:t>clothing</a:t>
            </a:r>
            <a:r>
              <a:rPr lang="nl-NL" sz="2000" dirty="0"/>
              <a:t>, ventilators, </a:t>
            </a:r>
            <a:r>
              <a:rPr lang="nl-NL" sz="2000" dirty="0" err="1"/>
              <a:t>temperature</a:t>
            </a:r>
            <a:r>
              <a:rPr lang="nl-NL" sz="2000" dirty="0"/>
              <a:t> </a:t>
            </a:r>
          </a:p>
          <a:p>
            <a:pPr lvl="2"/>
            <a:r>
              <a:rPr lang="nl-NL" sz="2000" dirty="0" err="1"/>
              <a:t>Concentration</a:t>
            </a:r>
            <a:r>
              <a:rPr lang="nl-NL" sz="2000" dirty="0"/>
              <a:t>: </a:t>
            </a:r>
            <a:r>
              <a:rPr lang="nl-NL" sz="2000" dirty="0" err="1"/>
              <a:t>to</a:t>
            </a:r>
            <a:r>
              <a:rPr lang="nl-NL" sz="2000" dirty="0"/>
              <a:t> do </a:t>
            </a:r>
            <a:r>
              <a:rPr lang="nl-NL" sz="2000" dirty="0" err="1"/>
              <a:t>lists</a:t>
            </a:r>
            <a:r>
              <a:rPr lang="nl-NL" sz="2000" dirty="0"/>
              <a:t>, extra check</a:t>
            </a:r>
          </a:p>
          <a:p>
            <a:pPr lvl="2"/>
            <a:r>
              <a:rPr lang="nl-NL" sz="2000" dirty="0"/>
              <a:t>Lifestyle: </a:t>
            </a:r>
            <a:r>
              <a:rPr lang="nl-NL" sz="2000" dirty="0" err="1"/>
              <a:t>nutrition</a:t>
            </a:r>
            <a:r>
              <a:rPr lang="nl-NL" sz="2000" dirty="0"/>
              <a:t>/alcohol, </a:t>
            </a:r>
            <a:r>
              <a:rPr lang="nl-NL" sz="2000" dirty="0" err="1"/>
              <a:t>exercise</a:t>
            </a:r>
            <a:r>
              <a:rPr lang="nl-NL" sz="2000" dirty="0"/>
              <a:t>, sleep</a:t>
            </a:r>
          </a:p>
          <a:p>
            <a:pPr lvl="2"/>
            <a:r>
              <a:rPr lang="nl-NL" sz="2000" dirty="0"/>
              <a:t>Communication: humor, </a:t>
            </a:r>
            <a:r>
              <a:rPr lang="nl-NL" sz="2000" dirty="0" err="1"/>
              <a:t>sharing</a:t>
            </a:r>
            <a:r>
              <a:rPr lang="nl-NL" sz="2000" dirty="0"/>
              <a:t> </a:t>
            </a:r>
          </a:p>
          <a:p>
            <a:pPr lvl="1"/>
            <a:r>
              <a:rPr lang="nl-NL" dirty="0" err="1"/>
              <a:t>Unfavorable</a:t>
            </a:r>
            <a:r>
              <a:rPr lang="nl-NL" dirty="0"/>
              <a:t>: extra </a:t>
            </a:r>
            <a:r>
              <a:rPr lang="nl-NL" dirty="0" err="1"/>
              <a:t>work</a:t>
            </a:r>
            <a:r>
              <a:rPr lang="nl-NL" dirty="0"/>
              <a:t>, </a:t>
            </a:r>
            <a:r>
              <a:rPr lang="nl-NL" dirty="0" err="1"/>
              <a:t>hiding</a:t>
            </a:r>
            <a:r>
              <a:rPr lang="nl-NL" dirty="0"/>
              <a:t>, sick </a:t>
            </a:r>
            <a:r>
              <a:rPr lang="nl-NL" dirty="0" err="1"/>
              <a:t>leave</a:t>
            </a:r>
            <a:r>
              <a:rPr lang="nl-NL" dirty="0"/>
              <a:t>, </a:t>
            </a:r>
            <a:r>
              <a:rPr lang="nl-NL" dirty="0" err="1"/>
              <a:t>taking</a:t>
            </a:r>
            <a:r>
              <a:rPr lang="nl-NL" dirty="0"/>
              <a:t> </a:t>
            </a:r>
            <a:r>
              <a:rPr lang="nl-NL" dirty="0" err="1"/>
              <a:t>holiday</a:t>
            </a:r>
            <a:r>
              <a:rPr lang="nl-NL" dirty="0"/>
              <a:t> off</a:t>
            </a:r>
          </a:p>
        </p:txBody>
      </p:sp>
      <p:pic>
        <p:nvPicPr>
          <p:cNvPr id="5" name="Afbeelding 4">
            <a:extLst>
              <a:ext uri="{FF2B5EF4-FFF2-40B4-BE49-F238E27FC236}">
                <a16:creationId xmlns:a16="http://schemas.microsoft.com/office/drawing/2014/main" id="{95D007E5-9BB0-467C-8026-A678FAAAAF43}"/>
              </a:ext>
            </a:extLst>
          </p:cNvPr>
          <p:cNvPicPr>
            <a:picLocks noChangeAspect="1"/>
          </p:cNvPicPr>
          <p:nvPr/>
        </p:nvPicPr>
        <p:blipFill>
          <a:blip r:embed="rId3"/>
          <a:stretch>
            <a:fillRect/>
          </a:stretch>
        </p:blipFill>
        <p:spPr>
          <a:xfrm>
            <a:off x="10163584" y="1"/>
            <a:ext cx="2028416" cy="2763520"/>
          </a:xfrm>
          <a:prstGeom prst="rect">
            <a:avLst/>
          </a:prstGeom>
        </p:spPr>
      </p:pic>
      <p:sp>
        <p:nvSpPr>
          <p:cNvPr id="6" name="Tekstvak 5">
            <a:extLst>
              <a:ext uri="{FF2B5EF4-FFF2-40B4-BE49-F238E27FC236}">
                <a16:creationId xmlns:a16="http://schemas.microsoft.com/office/drawing/2014/main" id="{01D9DC47-D4D1-4362-A0F3-2BF1264D839F}"/>
              </a:ext>
            </a:extLst>
          </p:cNvPr>
          <p:cNvSpPr txBox="1"/>
          <p:nvPr/>
        </p:nvSpPr>
        <p:spPr>
          <a:xfrm>
            <a:off x="7887744" y="147010"/>
            <a:ext cx="2275840" cy="646331"/>
          </a:xfrm>
          <a:prstGeom prst="rect">
            <a:avLst/>
          </a:prstGeom>
          <a:noFill/>
        </p:spPr>
        <p:txBody>
          <a:bodyPr wrap="square" rtlCol="0">
            <a:spAutoFit/>
          </a:bodyPr>
          <a:lstStyle/>
          <a:p>
            <a:r>
              <a:rPr lang="nl-NL" sz="1200" dirty="0"/>
              <a:t>https://gezondidee.mumc.nl/hoe-overleef-je-de-overgang-menopauze</a:t>
            </a:r>
          </a:p>
        </p:txBody>
      </p:sp>
    </p:spTree>
    <p:extLst>
      <p:ext uri="{BB962C8B-B14F-4D97-AF65-F5344CB8AC3E}">
        <p14:creationId xmlns:p14="http://schemas.microsoft.com/office/powerpoint/2010/main" val="323326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5CD18-5A5B-4E9E-9F3C-9D57F77DF330}"/>
              </a:ext>
            </a:extLst>
          </p:cNvPr>
          <p:cNvSpPr>
            <a:spLocks noGrp="1"/>
          </p:cNvSpPr>
          <p:nvPr>
            <p:ph type="title"/>
          </p:nvPr>
        </p:nvSpPr>
        <p:spPr/>
        <p:txBody>
          <a:bodyPr/>
          <a:lstStyle/>
          <a:p>
            <a:r>
              <a:rPr lang="nl-NL" dirty="0"/>
              <a:t>Coping </a:t>
            </a:r>
            <a:r>
              <a:rPr lang="nl-NL" dirty="0" err="1"/>
              <a:t>with</a:t>
            </a:r>
            <a:r>
              <a:rPr lang="nl-NL" dirty="0"/>
              <a:t> </a:t>
            </a:r>
            <a:r>
              <a:rPr lang="nl-NL" dirty="0" err="1"/>
              <a:t>menopause</a:t>
            </a:r>
            <a:r>
              <a:rPr lang="nl-NL" dirty="0"/>
              <a:t> II </a:t>
            </a:r>
          </a:p>
        </p:txBody>
      </p:sp>
      <p:sp>
        <p:nvSpPr>
          <p:cNvPr id="3" name="Tijdelijke aanduiding voor inhoud 2">
            <a:extLst>
              <a:ext uri="{FF2B5EF4-FFF2-40B4-BE49-F238E27FC236}">
                <a16:creationId xmlns:a16="http://schemas.microsoft.com/office/drawing/2014/main" id="{4C95799B-864A-4C58-B685-FC6F14CC772E}"/>
              </a:ext>
            </a:extLst>
          </p:cNvPr>
          <p:cNvSpPr>
            <a:spLocks noGrp="1"/>
          </p:cNvSpPr>
          <p:nvPr>
            <p:ph sz="half" idx="2"/>
          </p:nvPr>
        </p:nvSpPr>
        <p:spPr/>
        <p:txBody>
          <a:bodyPr/>
          <a:lstStyle/>
          <a:p>
            <a:r>
              <a:rPr lang="nl-NL" dirty="0" err="1"/>
              <a:t>Interventions</a:t>
            </a:r>
            <a:r>
              <a:rPr lang="nl-NL" dirty="0"/>
              <a:t> </a:t>
            </a:r>
            <a:r>
              <a:rPr lang="nl-NL" dirty="0" err="1"/>
              <a:t>for</a:t>
            </a:r>
            <a:r>
              <a:rPr lang="nl-NL" dirty="0"/>
              <a:t> </a:t>
            </a:r>
            <a:r>
              <a:rPr lang="nl-NL" dirty="0" err="1"/>
              <a:t>women</a:t>
            </a:r>
            <a:r>
              <a:rPr lang="nl-NL" dirty="0"/>
              <a:t> </a:t>
            </a:r>
          </a:p>
          <a:p>
            <a:pPr lvl="1"/>
            <a:r>
              <a:rPr lang="nl-NL" sz="2000" dirty="0" err="1"/>
              <a:t>Hormonal</a:t>
            </a:r>
            <a:r>
              <a:rPr lang="nl-NL" sz="2000" dirty="0"/>
              <a:t> </a:t>
            </a:r>
            <a:r>
              <a:rPr lang="nl-NL" sz="2000" dirty="0" err="1"/>
              <a:t>therapy</a:t>
            </a:r>
            <a:r>
              <a:rPr lang="nl-NL" sz="2000" dirty="0"/>
              <a:t> – HRT!</a:t>
            </a:r>
          </a:p>
          <a:p>
            <a:pPr lvl="1"/>
            <a:r>
              <a:rPr lang="nl-NL" sz="2000" dirty="0"/>
              <a:t>Lifestyle e.g. </a:t>
            </a:r>
            <a:r>
              <a:rPr lang="nl-NL" sz="2000" dirty="0" err="1"/>
              <a:t>sports</a:t>
            </a:r>
            <a:r>
              <a:rPr lang="nl-NL" sz="2000" dirty="0"/>
              <a:t>/</a:t>
            </a:r>
            <a:r>
              <a:rPr lang="nl-NL" sz="2000" dirty="0" err="1"/>
              <a:t>exercise</a:t>
            </a:r>
            <a:endParaRPr lang="nl-NL" sz="2000" dirty="0"/>
          </a:p>
          <a:p>
            <a:pPr lvl="1"/>
            <a:r>
              <a:rPr lang="nl-NL" sz="2000" dirty="0" err="1"/>
              <a:t>Cognitive</a:t>
            </a:r>
            <a:r>
              <a:rPr lang="nl-NL" sz="2000" dirty="0"/>
              <a:t>- &amp; </a:t>
            </a:r>
            <a:r>
              <a:rPr lang="nl-NL" sz="2000" dirty="0" err="1"/>
              <a:t>behavioral</a:t>
            </a:r>
            <a:r>
              <a:rPr lang="nl-NL" sz="2000" dirty="0"/>
              <a:t> </a:t>
            </a:r>
            <a:r>
              <a:rPr lang="nl-NL" sz="2000" dirty="0" err="1"/>
              <a:t>therapy</a:t>
            </a:r>
            <a:r>
              <a:rPr lang="nl-NL" sz="2000" dirty="0"/>
              <a:t>, mindfulness-</a:t>
            </a:r>
            <a:r>
              <a:rPr lang="nl-NL" sz="2000" dirty="0" err="1"/>
              <a:t>based</a:t>
            </a:r>
            <a:r>
              <a:rPr lang="nl-NL" sz="2000" dirty="0"/>
              <a:t> </a:t>
            </a:r>
          </a:p>
          <a:p>
            <a:pPr lvl="1"/>
            <a:r>
              <a:rPr lang="nl-NL" sz="2000" dirty="0"/>
              <a:t>Coaching </a:t>
            </a:r>
            <a:r>
              <a:rPr lang="nl-NL" sz="2000" dirty="0" err="1"/>
              <a:t>personalized</a:t>
            </a:r>
            <a:r>
              <a:rPr lang="nl-NL" sz="2000" dirty="0"/>
              <a:t> </a:t>
            </a:r>
          </a:p>
          <a:p>
            <a:r>
              <a:rPr lang="nl-NL" dirty="0" err="1"/>
              <a:t>Interventions</a:t>
            </a:r>
            <a:r>
              <a:rPr lang="nl-NL" dirty="0"/>
              <a:t> </a:t>
            </a:r>
            <a:r>
              <a:rPr lang="nl-NL" dirty="0" err="1"/>
              <a:t>for</a:t>
            </a:r>
            <a:r>
              <a:rPr lang="nl-NL" dirty="0"/>
              <a:t> </a:t>
            </a:r>
            <a:r>
              <a:rPr lang="nl-NL" dirty="0" err="1"/>
              <a:t>work</a:t>
            </a:r>
            <a:r>
              <a:rPr lang="nl-NL" dirty="0"/>
              <a:t> </a:t>
            </a:r>
            <a:r>
              <a:rPr lang="nl-NL" dirty="0" err="1"/>
              <a:t>organization</a:t>
            </a:r>
            <a:r>
              <a:rPr lang="nl-NL" dirty="0"/>
              <a:t> </a:t>
            </a:r>
          </a:p>
          <a:p>
            <a:pPr lvl="1"/>
            <a:r>
              <a:rPr lang="nl-NL" sz="2000" dirty="0"/>
              <a:t>Awareness </a:t>
            </a:r>
            <a:r>
              <a:rPr lang="nl-NL" sz="2000" dirty="0" err="1"/>
              <a:t>among</a:t>
            </a:r>
            <a:r>
              <a:rPr lang="nl-NL" sz="2000" dirty="0"/>
              <a:t> supervisors: </a:t>
            </a:r>
            <a:r>
              <a:rPr lang="nl-NL" sz="2000" dirty="0" err="1"/>
              <a:t>knowledge</a:t>
            </a:r>
            <a:r>
              <a:rPr lang="nl-NL" sz="2000" dirty="0"/>
              <a:t>, </a:t>
            </a:r>
            <a:r>
              <a:rPr lang="nl-NL" sz="2000" dirty="0" err="1"/>
              <a:t>openness</a:t>
            </a:r>
            <a:r>
              <a:rPr lang="nl-NL" sz="2000" dirty="0"/>
              <a:t>, open culture</a:t>
            </a:r>
          </a:p>
          <a:p>
            <a:pPr lvl="1"/>
            <a:r>
              <a:rPr lang="nl-NL" sz="2000" dirty="0" err="1"/>
              <a:t>Flexible</a:t>
            </a:r>
            <a:r>
              <a:rPr lang="nl-NL" sz="2000" dirty="0"/>
              <a:t> start (of </a:t>
            </a:r>
            <a:r>
              <a:rPr lang="nl-NL" sz="2000" dirty="0" err="1"/>
              <a:t>day</a:t>
            </a:r>
            <a:r>
              <a:rPr lang="nl-NL" sz="2000" dirty="0"/>
              <a:t>) </a:t>
            </a:r>
          </a:p>
          <a:p>
            <a:pPr lvl="1"/>
            <a:r>
              <a:rPr lang="nl-NL" sz="2000" dirty="0"/>
              <a:t>Access </a:t>
            </a:r>
            <a:r>
              <a:rPr lang="nl-NL" sz="2000" dirty="0" err="1"/>
              <a:t>to</a:t>
            </a:r>
            <a:r>
              <a:rPr lang="nl-NL" sz="2000" dirty="0"/>
              <a:t> information </a:t>
            </a:r>
            <a:r>
              <a:rPr lang="nl-NL" sz="2000" dirty="0" err="1"/>
              <a:t>and</a:t>
            </a:r>
            <a:r>
              <a:rPr lang="nl-NL" sz="2000" dirty="0"/>
              <a:t> support </a:t>
            </a:r>
            <a:r>
              <a:rPr lang="nl-NL" sz="2000" dirty="0" err="1"/>
              <a:t>from</a:t>
            </a:r>
            <a:r>
              <a:rPr lang="nl-NL" sz="2000" dirty="0"/>
              <a:t> </a:t>
            </a:r>
            <a:r>
              <a:rPr lang="nl-NL" sz="2000" dirty="0" err="1"/>
              <a:t>employer</a:t>
            </a:r>
            <a:endParaRPr lang="nl-NL" sz="2000" dirty="0"/>
          </a:p>
          <a:p>
            <a:pPr lvl="1"/>
            <a:r>
              <a:rPr lang="nl-NL" sz="2000" dirty="0" err="1"/>
              <a:t>Temperature</a:t>
            </a:r>
            <a:r>
              <a:rPr lang="nl-NL" sz="2000" dirty="0"/>
              <a:t>, </a:t>
            </a:r>
            <a:r>
              <a:rPr lang="nl-NL" sz="2000" dirty="0" err="1"/>
              <a:t>ventilation</a:t>
            </a:r>
            <a:endParaRPr lang="nl-NL" sz="2000" dirty="0"/>
          </a:p>
        </p:txBody>
      </p:sp>
    </p:spTree>
    <p:extLst>
      <p:ext uri="{BB962C8B-B14F-4D97-AF65-F5344CB8AC3E}">
        <p14:creationId xmlns:p14="http://schemas.microsoft.com/office/powerpoint/2010/main" val="132164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4A4A0-CB09-4026-B51F-51C231A636A3}"/>
              </a:ext>
            </a:extLst>
          </p:cNvPr>
          <p:cNvSpPr>
            <a:spLocks noGrp="1"/>
          </p:cNvSpPr>
          <p:nvPr>
            <p:ph type="title"/>
          </p:nvPr>
        </p:nvSpPr>
        <p:spPr/>
        <p:txBody>
          <a:bodyPr/>
          <a:lstStyle/>
          <a:p>
            <a:r>
              <a:rPr lang="nl-NL" dirty="0" err="1"/>
              <a:t>Concluding</a:t>
            </a:r>
            <a:r>
              <a:rPr lang="nl-NL" dirty="0"/>
              <a:t> </a:t>
            </a:r>
            <a:r>
              <a:rPr lang="nl-NL" dirty="0" err="1"/>
              <a:t>from</a:t>
            </a:r>
            <a:r>
              <a:rPr lang="nl-NL" dirty="0"/>
              <a:t> </a:t>
            </a:r>
            <a:r>
              <a:rPr lang="nl-NL" dirty="0" err="1"/>
              <a:t>the</a:t>
            </a:r>
            <a:r>
              <a:rPr lang="nl-NL" dirty="0"/>
              <a:t> </a:t>
            </a:r>
            <a:r>
              <a:rPr lang="nl-NL" dirty="0" err="1"/>
              <a:t>literature</a:t>
            </a:r>
            <a:r>
              <a:rPr lang="nl-NL" dirty="0"/>
              <a:t> </a:t>
            </a:r>
            <a:r>
              <a:rPr lang="nl-NL" dirty="0" err="1"/>
              <a:t>study</a:t>
            </a:r>
            <a:endParaRPr lang="nl-NL" dirty="0"/>
          </a:p>
        </p:txBody>
      </p:sp>
      <p:sp>
        <p:nvSpPr>
          <p:cNvPr id="3" name="Tijdelijke aanduiding voor inhoud 2">
            <a:extLst>
              <a:ext uri="{FF2B5EF4-FFF2-40B4-BE49-F238E27FC236}">
                <a16:creationId xmlns:a16="http://schemas.microsoft.com/office/drawing/2014/main" id="{9DE663F8-553C-4C23-A15B-C66D73ADF6F6}"/>
              </a:ext>
            </a:extLst>
          </p:cNvPr>
          <p:cNvSpPr>
            <a:spLocks noGrp="1"/>
          </p:cNvSpPr>
          <p:nvPr>
            <p:ph sz="half" idx="2"/>
          </p:nvPr>
        </p:nvSpPr>
        <p:spPr/>
        <p:txBody>
          <a:bodyPr/>
          <a:lstStyle/>
          <a:p>
            <a:r>
              <a:rPr lang="nl-NL" dirty="0" err="1"/>
              <a:t>Epistemological</a:t>
            </a:r>
            <a:r>
              <a:rPr lang="nl-NL" dirty="0"/>
              <a:t> gap, </a:t>
            </a:r>
            <a:r>
              <a:rPr lang="nl-NL" dirty="0" err="1"/>
              <a:t>increasing</a:t>
            </a:r>
            <a:r>
              <a:rPr lang="nl-NL" dirty="0"/>
              <a:t> interest</a:t>
            </a:r>
          </a:p>
          <a:p>
            <a:r>
              <a:rPr lang="nl-NL" dirty="0"/>
              <a:t>State of </a:t>
            </a:r>
            <a:r>
              <a:rPr lang="nl-NL" dirty="0" err="1"/>
              <a:t>the</a:t>
            </a:r>
            <a:r>
              <a:rPr lang="nl-NL" dirty="0"/>
              <a:t> art, </a:t>
            </a:r>
            <a:r>
              <a:rPr lang="nl-NL" dirty="0" err="1"/>
              <a:t>cautious</a:t>
            </a:r>
            <a:r>
              <a:rPr lang="nl-NL" dirty="0"/>
              <a:t> </a:t>
            </a:r>
            <a:r>
              <a:rPr lang="nl-NL" dirty="0" err="1"/>
              <a:t>conclusion</a:t>
            </a:r>
            <a:r>
              <a:rPr lang="nl-NL" dirty="0"/>
              <a:t> </a:t>
            </a:r>
          </a:p>
          <a:p>
            <a:pPr lvl="1"/>
            <a:r>
              <a:rPr lang="nl-NL" sz="2000" dirty="0" err="1"/>
              <a:t>Menopause</a:t>
            </a:r>
            <a:r>
              <a:rPr lang="nl-NL" sz="2000" dirty="0"/>
              <a:t> </a:t>
            </a:r>
            <a:r>
              <a:rPr lang="nl-NL" sz="2000" dirty="0" err="1"/>
              <a:t>and</a:t>
            </a:r>
            <a:r>
              <a:rPr lang="nl-NL" sz="2000" dirty="0"/>
              <a:t> </a:t>
            </a:r>
            <a:r>
              <a:rPr lang="nl-NL" sz="2000" dirty="0" err="1"/>
              <a:t>decreased</a:t>
            </a:r>
            <a:r>
              <a:rPr lang="nl-NL" sz="2000" dirty="0"/>
              <a:t> </a:t>
            </a:r>
            <a:r>
              <a:rPr lang="nl-NL" sz="2000" dirty="0" err="1"/>
              <a:t>work</a:t>
            </a:r>
            <a:r>
              <a:rPr lang="nl-NL" sz="2000" dirty="0"/>
              <a:t> </a:t>
            </a:r>
            <a:r>
              <a:rPr lang="nl-NL" sz="2000" dirty="0" err="1"/>
              <a:t>ability</a:t>
            </a:r>
            <a:r>
              <a:rPr lang="nl-NL" sz="2000" dirty="0"/>
              <a:t>/performance </a:t>
            </a:r>
            <a:r>
              <a:rPr lang="nl-NL" sz="2000" dirty="0" err="1"/>
              <a:t>seems</a:t>
            </a:r>
            <a:r>
              <a:rPr lang="nl-NL" sz="2000" dirty="0"/>
              <a:t> </a:t>
            </a:r>
            <a:r>
              <a:rPr lang="nl-NL" sz="2000" dirty="0" err="1"/>
              <a:t>likely</a:t>
            </a:r>
            <a:endParaRPr lang="nl-NL" sz="2000" dirty="0"/>
          </a:p>
          <a:p>
            <a:pPr lvl="1"/>
            <a:r>
              <a:rPr lang="nl-NL" sz="2000" dirty="0" err="1"/>
              <a:t>Could</a:t>
            </a:r>
            <a:r>
              <a:rPr lang="nl-NL" sz="2000" dirty="0"/>
              <a:t> </a:t>
            </a:r>
            <a:r>
              <a:rPr lang="nl-NL" sz="2000" dirty="0" err="1"/>
              <a:t>explain</a:t>
            </a:r>
            <a:r>
              <a:rPr lang="nl-NL" sz="2000" dirty="0"/>
              <a:t> </a:t>
            </a:r>
            <a:r>
              <a:rPr lang="nl-NL" sz="2000" dirty="0" err="1"/>
              <a:t>higher</a:t>
            </a:r>
            <a:r>
              <a:rPr lang="nl-NL" sz="2000" dirty="0"/>
              <a:t> sickness absence </a:t>
            </a:r>
          </a:p>
          <a:p>
            <a:pPr lvl="1"/>
            <a:r>
              <a:rPr lang="nl-NL" sz="2000" dirty="0" err="1"/>
              <a:t>Presenteeism</a:t>
            </a:r>
            <a:r>
              <a:rPr lang="nl-NL" sz="2000" dirty="0"/>
              <a:t>, </a:t>
            </a:r>
            <a:r>
              <a:rPr lang="nl-NL" sz="2000" dirty="0" err="1"/>
              <a:t>taboo</a:t>
            </a:r>
            <a:r>
              <a:rPr lang="nl-NL" sz="2000" dirty="0"/>
              <a:t>, </a:t>
            </a:r>
            <a:r>
              <a:rPr lang="nl-NL" sz="2000" dirty="0" err="1"/>
              <a:t>individual</a:t>
            </a:r>
            <a:r>
              <a:rPr lang="nl-NL" sz="2000" dirty="0"/>
              <a:t> </a:t>
            </a:r>
            <a:r>
              <a:rPr lang="nl-NL" sz="2000" dirty="0" err="1"/>
              <a:t>solutions</a:t>
            </a:r>
            <a:r>
              <a:rPr lang="nl-NL" sz="2000" dirty="0"/>
              <a:t> </a:t>
            </a:r>
          </a:p>
          <a:p>
            <a:r>
              <a:rPr lang="nl-NL" dirty="0"/>
              <a:t>Knowledge </a:t>
            </a:r>
            <a:r>
              <a:rPr lang="nl-NL" dirty="0" err="1"/>
              <a:t>gaps</a:t>
            </a:r>
            <a:r>
              <a:rPr lang="nl-NL" dirty="0"/>
              <a:t> </a:t>
            </a:r>
          </a:p>
          <a:p>
            <a:pPr lvl="1"/>
            <a:r>
              <a:rPr lang="nl-NL" sz="2000" dirty="0" err="1"/>
              <a:t>Mechanisms</a:t>
            </a:r>
            <a:r>
              <a:rPr lang="nl-NL" sz="2000" dirty="0"/>
              <a:t> </a:t>
            </a:r>
            <a:r>
              <a:rPr lang="nl-NL" sz="2000" dirty="0" err="1"/>
              <a:t>behind</a:t>
            </a:r>
            <a:r>
              <a:rPr lang="nl-NL" sz="2000" dirty="0"/>
              <a:t> </a:t>
            </a:r>
            <a:r>
              <a:rPr lang="nl-NL" sz="2000" dirty="0" err="1"/>
              <a:t>lack</a:t>
            </a:r>
            <a:r>
              <a:rPr lang="nl-NL" sz="2000" dirty="0"/>
              <a:t> of research  </a:t>
            </a:r>
          </a:p>
          <a:p>
            <a:pPr lvl="1"/>
            <a:r>
              <a:rPr lang="nl-NL" sz="2000" dirty="0" err="1"/>
              <a:t>Physical</a:t>
            </a:r>
            <a:r>
              <a:rPr lang="nl-NL" sz="2000" dirty="0"/>
              <a:t> </a:t>
            </a:r>
            <a:r>
              <a:rPr lang="nl-NL" sz="2000" dirty="0" err="1"/>
              <a:t>and</a:t>
            </a:r>
            <a:r>
              <a:rPr lang="nl-NL" sz="2000" dirty="0"/>
              <a:t> </a:t>
            </a:r>
            <a:r>
              <a:rPr lang="nl-NL" sz="2000" dirty="0" err="1"/>
              <a:t>psychological</a:t>
            </a:r>
            <a:r>
              <a:rPr lang="nl-NL" sz="2000" dirty="0"/>
              <a:t> </a:t>
            </a:r>
            <a:r>
              <a:rPr lang="nl-NL" sz="2000" dirty="0" err="1"/>
              <a:t>working</a:t>
            </a:r>
            <a:r>
              <a:rPr lang="nl-NL" sz="2000" dirty="0"/>
              <a:t> </a:t>
            </a:r>
            <a:r>
              <a:rPr lang="nl-NL" sz="2000" dirty="0" err="1"/>
              <a:t>conditions</a:t>
            </a:r>
            <a:r>
              <a:rPr lang="nl-NL" sz="2000" dirty="0"/>
              <a:t> in </a:t>
            </a:r>
            <a:r>
              <a:rPr lang="nl-NL" sz="2000" dirty="0" err="1"/>
              <a:t>relation</a:t>
            </a:r>
            <a:r>
              <a:rPr lang="nl-NL" sz="2000" dirty="0"/>
              <a:t> </a:t>
            </a:r>
            <a:r>
              <a:rPr lang="nl-NL" sz="2000" dirty="0" err="1"/>
              <a:t>to</a:t>
            </a:r>
            <a:r>
              <a:rPr lang="nl-NL" sz="2000" dirty="0"/>
              <a:t> </a:t>
            </a:r>
            <a:r>
              <a:rPr lang="nl-NL" sz="2000" dirty="0" err="1"/>
              <a:t>menopause</a:t>
            </a:r>
            <a:endParaRPr lang="nl-NL" sz="2000" dirty="0"/>
          </a:p>
          <a:p>
            <a:pPr lvl="1"/>
            <a:r>
              <a:rPr lang="nl-NL" sz="2000" dirty="0" err="1"/>
              <a:t>Organization</a:t>
            </a:r>
            <a:r>
              <a:rPr lang="nl-NL" sz="2000" dirty="0"/>
              <a:t> </a:t>
            </a:r>
            <a:r>
              <a:rPr lang="nl-NL" sz="2000" dirty="0" err="1"/>
              <a:t>and</a:t>
            </a:r>
            <a:r>
              <a:rPr lang="nl-NL" sz="2000" dirty="0"/>
              <a:t> policy</a:t>
            </a:r>
          </a:p>
          <a:p>
            <a:endParaRPr lang="nl-NL" dirty="0"/>
          </a:p>
        </p:txBody>
      </p:sp>
    </p:spTree>
    <p:extLst>
      <p:ext uri="{BB962C8B-B14F-4D97-AF65-F5344CB8AC3E}">
        <p14:creationId xmlns:p14="http://schemas.microsoft.com/office/powerpoint/2010/main" val="15896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1EAE2-303B-4E1B-BA51-FAC118DB7301}"/>
              </a:ext>
            </a:extLst>
          </p:cNvPr>
          <p:cNvSpPr>
            <a:spLocks noGrp="1"/>
          </p:cNvSpPr>
          <p:nvPr>
            <p:ph type="title"/>
          </p:nvPr>
        </p:nvSpPr>
        <p:spPr/>
        <p:txBody>
          <a:bodyPr/>
          <a:lstStyle/>
          <a:p>
            <a:r>
              <a:rPr lang="nl-NL" dirty="0"/>
              <a:t>Knowledge agenda </a:t>
            </a:r>
          </a:p>
        </p:txBody>
      </p:sp>
      <p:sp>
        <p:nvSpPr>
          <p:cNvPr id="3" name="Tijdelijke aanduiding voor inhoud 2">
            <a:extLst>
              <a:ext uri="{FF2B5EF4-FFF2-40B4-BE49-F238E27FC236}">
                <a16:creationId xmlns:a16="http://schemas.microsoft.com/office/drawing/2014/main" id="{01343EC6-BE67-422C-B055-CB9C86D4DD5B}"/>
              </a:ext>
            </a:extLst>
          </p:cNvPr>
          <p:cNvSpPr>
            <a:spLocks noGrp="1"/>
          </p:cNvSpPr>
          <p:nvPr>
            <p:ph sz="half" idx="2"/>
          </p:nvPr>
        </p:nvSpPr>
        <p:spPr>
          <a:xfrm>
            <a:off x="694944" y="2425655"/>
            <a:ext cx="10744200" cy="3751308"/>
          </a:xfrm>
        </p:spPr>
        <p:txBody>
          <a:bodyPr/>
          <a:lstStyle/>
          <a:p>
            <a:pPr lvl="0"/>
            <a:r>
              <a:rPr lang="nl-NL" dirty="0"/>
              <a:t>Awareness of </a:t>
            </a:r>
            <a:r>
              <a:rPr lang="nl-NL" dirty="0" err="1"/>
              <a:t>menopause</a:t>
            </a:r>
            <a:r>
              <a:rPr lang="nl-NL" dirty="0"/>
              <a:t> in </a:t>
            </a:r>
            <a:r>
              <a:rPr lang="nl-NL" dirty="0" err="1"/>
              <a:t>relation</a:t>
            </a:r>
            <a:r>
              <a:rPr lang="nl-NL" dirty="0"/>
              <a:t> </a:t>
            </a:r>
            <a:r>
              <a:rPr lang="nl-NL" dirty="0" err="1"/>
              <a:t>to</a:t>
            </a:r>
            <a:r>
              <a:rPr lang="nl-NL" dirty="0"/>
              <a:t> </a:t>
            </a:r>
            <a:r>
              <a:rPr lang="nl-NL" dirty="0" err="1"/>
              <a:t>work</a:t>
            </a:r>
            <a:r>
              <a:rPr lang="nl-NL" dirty="0"/>
              <a:t> in </a:t>
            </a:r>
            <a:r>
              <a:rPr lang="nl-NL" dirty="0" err="1"/>
              <a:t>occupational</a:t>
            </a:r>
            <a:r>
              <a:rPr lang="nl-NL" dirty="0"/>
              <a:t> health</a:t>
            </a:r>
          </a:p>
          <a:p>
            <a:pPr lvl="1"/>
            <a:r>
              <a:rPr lang="nl-NL" sz="2000" dirty="0"/>
              <a:t>Guideline </a:t>
            </a:r>
            <a:r>
              <a:rPr lang="nl-NL" sz="2000" dirty="0" err="1"/>
              <a:t>menopause</a:t>
            </a:r>
            <a:r>
              <a:rPr lang="nl-NL" sz="2000" dirty="0"/>
              <a:t> </a:t>
            </a:r>
            <a:r>
              <a:rPr lang="nl-NL" sz="2000" dirty="0" err="1"/>
              <a:t>and</a:t>
            </a:r>
            <a:r>
              <a:rPr lang="nl-NL" sz="2000" dirty="0"/>
              <a:t> </a:t>
            </a:r>
            <a:r>
              <a:rPr lang="nl-NL" sz="2000" dirty="0" err="1"/>
              <a:t>work</a:t>
            </a:r>
            <a:r>
              <a:rPr lang="nl-NL" sz="2000" dirty="0"/>
              <a:t> (NVAB) </a:t>
            </a:r>
          </a:p>
          <a:p>
            <a:pPr lvl="1"/>
            <a:r>
              <a:rPr lang="nl-NL" sz="2000" dirty="0"/>
              <a:t>Sickness absence in </a:t>
            </a:r>
            <a:r>
              <a:rPr lang="nl-NL" sz="2000" dirty="0" err="1"/>
              <a:t>relation</a:t>
            </a:r>
            <a:r>
              <a:rPr lang="nl-NL" sz="2000" dirty="0"/>
              <a:t> </a:t>
            </a:r>
            <a:r>
              <a:rPr lang="nl-NL" sz="2000" dirty="0" err="1"/>
              <a:t>to</a:t>
            </a:r>
            <a:r>
              <a:rPr lang="nl-NL" sz="2000" dirty="0"/>
              <a:t> </a:t>
            </a:r>
            <a:r>
              <a:rPr lang="nl-NL" sz="2000" dirty="0" err="1"/>
              <a:t>female-specific</a:t>
            </a:r>
            <a:r>
              <a:rPr lang="nl-NL" sz="2000" dirty="0"/>
              <a:t> </a:t>
            </a:r>
            <a:r>
              <a:rPr lang="nl-NL" sz="2000" dirty="0" err="1"/>
              <a:t>lifestages</a:t>
            </a:r>
            <a:endParaRPr lang="nl-NL" sz="2000" dirty="0"/>
          </a:p>
          <a:p>
            <a:pPr lvl="1"/>
            <a:r>
              <a:rPr lang="nl-NL" sz="2000" dirty="0"/>
              <a:t>Awareness </a:t>
            </a:r>
            <a:r>
              <a:rPr lang="nl-NL" sz="2000" dirty="0" err="1"/>
              <a:t>raising</a:t>
            </a:r>
            <a:r>
              <a:rPr lang="nl-NL" sz="2000" dirty="0"/>
              <a:t> </a:t>
            </a:r>
            <a:r>
              <a:rPr lang="nl-NL" sz="2000" dirty="0" err="1"/>
              <a:t>programmes</a:t>
            </a:r>
            <a:r>
              <a:rPr lang="nl-NL" sz="2000" dirty="0"/>
              <a:t> </a:t>
            </a:r>
            <a:r>
              <a:rPr lang="nl-NL" sz="2000" dirty="0" err="1"/>
              <a:t>for</a:t>
            </a:r>
            <a:r>
              <a:rPr lang="nl-NL" sz="2000" dirty="0"/>
              <a:t> </a:t>
            </a:r>
            <a:r>
              <a:rPr lang="nl-NL" sz="2000" dirty="0" err="1"/>
              <a:t>employers</a:t>
            </a:r>
            <a:r>
              <a:rPr lang="nl-NL" sz="2000" dirty="0"/>
              <a:t>, employees, public  </a:t>
            </a:r>
          </a:p>
          <a:p>
            <a:r>
              <a:rPr lang="nl-NL" dirty="0" err="1"/>
              <a:t>Women’s</a:t>
            </a:r>
            <a:r>
              <a:rPr lang="nl-NL" dirty="0"/>
              <a:t> health </a:t>
            </a:r>
            <a:r>
              <a:rPr lang="nl-NL" dirty="0" err="1"/>
              <a:t>and</a:t>
            </a:r>
            <a:r>
              <a:rPr lang="nl-NL" dirty="0"/>
              <a:t> </a:t>
            </a:r>
            <a:r>
              <a:rPr lang="nl-NL" dirty="0" err="1"/>
              <a:t>menopause</a:t>
            </a:r>
            <a:r>
              <a:rPr lang="nl-NL" dirty="0"/>
              <a:t> </a:t>
            </a:r>
          </a:p>
          <a:p>
            <a:pPr lvl="1"/>
            <a:r>
              <a:rPr lang="nl-NL" sz="2000" dirty="0" err="1"/>
              <a:t>Across</a:t>
            </a:r>
            <a:r>
              <a:rPr lang="nl-NL" sz="2000" dirty="0"/>
              <a:t> diverse </a:t>
            </a:r>
            <a:r>
              <a:rPr lang="nl-NL" sz="2000" dirty="0" err="1"/>
              <a:t>professions</a:t>
            </a:r>
            <a:r>
              <a:rPr lang="nl-NL" sz="2000" dirty="0"/>
              <a:t> </a:t>
            </a:r>
            <a:r>
              <a:rPr lang="nl-NL" sz="2000" dirty="0" err="1"/>
              <a:t>and</a:t>
            </a:r>
            <a:r>
              <a:rPr lang="nl-NL" sz="2000" dirty="0"/>
              <a:t> sectors </a:t>
            </a:r>
          </a:p>
          <a:p>
            <a:pPr lvl="1"/>
            <a:r>
              <a:rPr lang="nl-NL" sz="2000" dirty="0"/>
              <a:t>Cross-</a:t>
            </a:r>
            <a:r>
              <a:rPr lang="nl-NL" sz="2000" dirty="0" err="1"/>
              <a:t>cultural</a:t>
            </a:r>
            <a:r>
              <a:rPr lang="nl-NL" sz="2000" dirty="0"/>
              <a:t> </a:t>
            </a:r>
            <a:r>
              <a:rPr lang="nl-NL" sz="2000" dirty="0" err="1"/>
              <a:t>comparative</a:t>
            </a:r>
            <a:r>
              <a:rPr lang="nl-NL" sz="2000" dirty="0"/>
              <a:t> research, </a:t>
            </a:r>
            <a:r>
              <a:rPr lang="nl-NL" sz="2000" dirty="0" err="1"/>
              <a:t>international</a:t>
            </a:r>
            <a:r>
              <a:rPr lang="nl-NL" sz="2000" dirty="0"/>
              <a:t> </a:t>
            </a:r>
          </a:p>
          <a:p>
            <a:r>
              <a:rPr lang="nl-NL" dirty="0" err="1"/>
              <a:t>Methodological</a:t>
            </a:r>
            <a:r>
              <a:rPr lang="nl-NL" dirty="0"/>
              <a:t> </a:t>
            </a:r>
            <a:r>
              <a:rPr lang="nl-NL" dirty="0" err="1"/>
              <a:t>and</a:t>
            </a:r>
            <a:r>
              <a:rPr lang="nl-NL" dirty="0"/>
              <a:t> </a:t>
            </a:r>
            <a:r>
              <a:rPr lang="nl-NL" dirty="0" err="1"/>
              <a:t>theoretical</a:t>
            </a:r>
            <a:r>
              <a:rPr lang="nl-NL" dirty="0"/>
              <a:t> </a:t>
            </a:r>
            <a:r>
              <a:rPr lang="nl-NL" dirty="0" err="1"/>
              <a:t>frameworks</a:t>
            </a:r>
            <a:r>
              <a:rPr lang="nl-NL" dirty="0"/>
              <a:t> </a:t>
            </a:r>
          </a:p>
          <a:p>
            <a:pPr lvl="1"/>
            <a:r>
              <a:rPr lang="nl-NL" sz="2000" dirty="0"/>
              <a:t>Multi- </a:t>
            </a:r>
            <a:r>
              <a:rPr lang="nl-NL" sz="2000" dirty="0" err="1"/>
              <a:t>and</a:t>
            </a:r>
            <a:r>
              <a:rPr lang="nl-NL" sz="2000" dirty="0"/>
              <a:t> </a:t>
            </a:r>
            <a:r>
              <a:rPr lang="nl-NL" sz="2000" dirty="0" err="1"/>
              <a:t>transdisciplinary</a:t>
            </a:r>
            <a:r>
              <a:rPr lang="nl-NL" sz="2000" dirty="0"/>
              <a:t> research </a:t>
            </a:r>
          </a:p>
          <a:p>
            <a:endParaRPr lang="nl-NL" dirty="0"/>
          </a:p>
          <a:p>
            <a:endParaRPr lang="nl-NL" dirty="0"/>
          </a:p>
        </p:txBody>
      </p:sp>
    </p:spTree>
    <p:extLst>
      <p:ext uri="{BB962C8B-B14F-4D97-AF65-F5344CB8AC3E}">
        <p14:creationId xmlns:p14="http://schemas.microsoft.com/office/powerpoint/2010/main" val="34936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AFDB7-1966-4FEA-AEB7-2E4550E67A93}"/>
              </a:ext>
            </a:extLst>
          </p:cNvPr>
          <p:cNvSpPr>
            <a:spLocks noGrp="1"/>
          </p:cNvSpPr>
          <p:nvPr>
            <p:ph type="title"/>
          </p:nvPr>
        </p:nvSpPr>
        <p:spPr/>
        <p:txBody>
          <a:bodyPr/>
          <a:lstStyle/>
          <a:p>
            <a:r>
              <a:rPr lang="nl-NL" dirty="0" err="1"/>
              <a:t>Qualitative</a:t>
            </a:r>
            <a:r>
              <a:rPr lang="nl-NL" dirty="0"/>
              <a:t> </a:t>
            </a:r>
            <a:r>
              <a:rPr lang="nl-NL" dirty="0" err="1"/>
              <a:t>study</a:t>
            </a:r>
            <a:r>
              <a:rPr lang="nl-NL" dirty="0"/>
              <a:t> </a:t>
            </a:r>
            <a:r>
              <a:rPr lang="nl-NL" u="sng" dirty="0" err="1"/>
              <a:t>pregnancy</a:t>
            </a:r>
            <a:r>
              <a:rPr lang="nl-NL" u="sng" dirty="0"/>
              <a:t> </a:t>
            </a:r>
            <a:r>
              <a:rPr lang="nl-NL" u="sng" dirty="0" err="1"/>
              <a:t>and</a:t>
            </a:r>
            <a:r>
              <a:rPr lang="nl-NL" u="sng" dirty="0"/>
              <a:t> </a:t>
            </a:r>
            <a:r>
              <a:rPr lang="nl-NL" u="sng" dirty="0" err="1"/>
              <a:t>menopause</a:t>
            </a:r>
            <a:r>
              <a:rPr lang="nl-NL" dirty="0"/>
              <a:t>: </a:t>
            </a:r>
            <a:r>
              <a:rPr lang="nl-NL" dirty="0" err="1"/>
              <a:t>lifecourse</a:t>
            </a:r>
            <a:r>
              <a:rPr lang="nl-NL" dirty="0"/>
              <a:t> </a:t>
            </a:r>
            <a:r>
              <a:rPr lang="nl-NL" dirty="0" err="1"/>
              <a:t>perspective</a:t>
            </a:r>
            <a:r>
              <a:rPr lang="nl-NL" dirty="0"/>
              <a:t>  </a:t>
            </a:r>
          </a:p>
        </p:txBody>
      </p:sp>
      <p:sp>
        <p:nvSpPr>
          <p:cNvPr id="3" name="Tijdelijke aanduiding voor inhoud 2">
            <a:extLst>
              <a:ext uri="{FF2B5EF4-FFF2-40B4-BE49-F238E27FC236}">
                <a16:creationId xmlns:a16="http://schemas.microsoft.com/office/drawing/2014/main" id="{9A81A652-80A5-46DC-804F-657BB39B047E}"/>
              </a:ext>
            </a:extLst>
          </p:cNvPr>
          <p:cNvSpPr>
            <a:spLocks noGrp="1"/>
          </p:cNvSpPr>
          <p:nvPr>
            <p:ph sz="half" idx="2"/>
          </p:nvPr>
        </p:nvSpPr>
        <p:spPr/>
        <p:txBody>
          <a:bodyPr/>
          <a:lstStyle/>
          <a:p>
            <a:r>
              <a:rPr lang="nl-NL" sz="2000" dirty="0" err="1"/>
              <a:t>Embodied</a:t>
            </a:r>
            <a:r>
              <a:rPr lang="nl-NL" sz="2000" dirty="0"/>
              <a:t> </a:t>
            </a:r>
            <a:r>
              <a:rPr lang="nl-NL" sz="2000" dirty="0" err="1"/>
              <a:t>lifecourse</a:t>
            </a:r>
            <a:r>
              <a:rPr lang="nl-NL" sz="2000" dirty="0"/>
              <a:t> (Bendien et al., 2019c)</a:t>
            </a:r>
          </a:p>
          <a:p>
            <a:pPr lvl="1"/>
            <a:r>
              <a:rPr lang="nl-NL" sz="2000" dirty="0"/>
              <a:t>‘The </a:t>
            </a:r>
            <a:r>
              <a:rPr lang="nl-NL" sz="2000" dirty="0" err="1"/>
              <a:t>maternal</a:t>
            </a:r>
            <a:r>
              <a:rPr lang="nl-NL" sz="2000" dirty="0"/>
              <a:t> body’ </a:t>
            </a:r>
            <a:r>
              <a:rPr lang="nl-NL" sz="2000" dirty="0" err="1"/>
              <a:t>and</a:t>
            </a:r>
            <a:r>
              <a:rPr lang="nl-NL" sz="2000" dirty="0"/>
              <a:t> </a:t>
            </a:r>
            <a:r>
              <a:rPr lang="nl-NL" sz="2000" dirty="0" err="1"/>
              <a:t>possible</a:t>
            </a:r>
            <a:r>
              <a:rPr lang="nl-NL" sz="2000" dirty="0"/>
              <a:t> </a:t>
            </a:r>
            <a:r>
              <a:rPr lang="nl-NL" sz="2000" dirty="0" err="1"/>
              <a:t>reproductive</a:t>
            </a:r>
            <a:r>
              <a:rPr lang="nl-NL" sz="2000" dirty="0"/>
              <a:t> </a:t>
            </a:r>
            <a:r>
              <a:rPr lang="nl-NL" sz="2000" dirty="0" err="1"/>
              <a:t>role</a:t>
            </a:r>
            <a:r>
              <a:rPr lang="nl-NL" sz="2000" dirty="0"/>
              <a:t> of </a:t>
            </a:r>
            <a:r>
              <a:rPr lang="nl-NL" sz="2000" dirty="0" err="1"/>
              <a:t>women</a:t>
            </a:r>
            <a:r>
              <a:rPr lang="nl-NL" sz="2000" dirty="0"/>
              <a:t> </a:t>
            </a:r>
            <a:r>
              <a:rPr lang="nl-NL" sz="2000" dirty="0" err="1"/>
              <a:t>vs</a:t>
            </a:r>
            <a:r>
              <a:rPr lang="nl-NL" sz="2000" dirty="0"/>
              <a:t> </a:t>
            </a:r>
            <a:r>
              <a:rPr lang="nl-NL" sz="2000" dirty="0" err="1"/>
              <a:t>the</a:t>
            </a:r>
            <a:r>
              <a:rPr lang="nl-NL" sz="2000" dirty="0"/>
              <a:t> ‘</a:t>
            </a:r>
            <a:r>
              <a:rPr lang="nl-NL" sz="2000" dirty="0" err="1"/>
              <a:t>one-dimensional</a:t>
            </a:r>
            <a:r>
              <a:rPr lang="nl-NL" sz="2000" dirty="0"/>
              <a:t> employee’</a:t>
            </a:r>
          </a:p>
          <a:p>
            <a:pPr lvl="2"/>
            <a:r>
              <a:rPr lang="nl-NL" sz="2000" dirty="0" err="1"/>
              <a:t>Lifecourse</a:t>
            </a:r>
            <a:r>
              <a:rPr lang="nl-NL" sz="2000" dirty="0"/>
              <a:t> </a:t>
            </a:r>
            <a:r>
              <a:rPr lang="nl-NL" sz="2000" dirty="0" err="1"/>
              <a:t>and</a:t>
            </a:r>
            <a:r>
              <a:rPr lang="nl-NL" sz="2000" dirty="0"/>
              <a:t> </a:t>
            </a:r>
            <a:r>
              <a:rPr lang="nl-NL" sz="2000" dirty="0" err="1"/>
              <a:t>career</a:t>
            </a:r>
            <a:r>
              <a:rPr lang="nl-NL" sz="2000" dirty="0"/>
              <a:t> </a:t>
            </a:r>
            <a:r>
              <a:rPr lang="nl-NL" sz="2000" dirty="0" err="1"/>
              <a:t>not</a:t>
            </a:r>
            <a:r>
              <a:rPr lang="nl-NL" sz="2000" dirty="0"/>
              <a:t> </a:t>
            </a:r>
            <a:r>
              <a:rPr lang="nl-NL" sz="2000" dirty="0" err="1"/>
              <a:t>always</a:t>
            </a:r>
            <a:r>
              <a:rPr lang="nl-NL" sz="2000" dirty="0"/>
              <a:t> </a:t>
            </a:r>
            <a:r>
              <a:rPr lang="nl-NL" sz="2000" dirty="0" err="1"/>
              <a:t>aligned</a:t>
            </a:r>
            <a:r>
              <a:rPr lang="nl-NL" sz="2000" dirty="0"/>
              <a:t> </a:t>
            </a:r>
          </a:p>
          <a:p>
            <a:pPr lvl="2"/>
            <a:r>
              <a:rPr lang="nl-NL" sz="2000" dirty="0" err="1"/>
              <a:t>Neither</a:t>
            </a:r>
            <a:r>
              <a:rPr lang="nl-NL" sz="2000" dirty="0"/>
              <a:t> are </a:t>
            </a:r>
            <a:r>
              <a:rPr lang="nl-NL" sz="2000" dirty="0" err="1"/>
              <a:t>the</a:t>
            </a:r>
            <a:r>
              <a:rPr lang="nl-NL" sz="2000" dirty="0"/>
              <a:t> body </a:t>
            </a:r>
            <a:r>
              <a:rPr lang="nl-NL" sz="2000" dirty="0" err="1"/>
              <a:t>and</a:t>
            </a:r>
            <a:r>
              <a:rPr lang="nl-NL" sz="2000" dirty="0"/>
              <a:t> </a:t>
            </a:r>
            <a:r>
              <a:rPr lang="nl-NL" sz="2000" dirty="0" err="1"/>
              <a:t>the</a:t>
            </a:r>
            <a:r>
              <a:rPr lang="nl-NL" sz="2000" dirty="0"/>
              <a:t> </a:t>
            </a:r>
            <a:r>
              <a:rPr lang="nl-NL" sz="2000" dirty="0" err="1"/>
              <a:t>work</a:t>
            </a:r>
            <a:r>
              <a:rPr lang="nl-NL" sz="2000" dirty="0"/>
              <a:t> </a:t>
            </a:r>
            <a:r>
              <a:rPr lang="nl-NL" sz="2000" dirty="0" err="1"/>
              <a:t>schedule</a:t>
            </a:r>
            <a:r>
              <a:rPr lang="nl-NL" sz="2000" dirty="0"/>
              <a:t> </a:t>
            </a:r>
          </a:p>
          <a:p>
            <a:pPr lvl="1"/>
            <a:r>
              <a:rPr lang="nl-NL" sz="2000" dirty="0" err="1"/>
              <a:t>Bodily</a:t>
            </a:r>
            <a:r>
              <a:rPr lang="nl-NL" sz="2000" dirty="0"/>
              <a:t> politics of </a:t>
            </a:r>
            <a:r>
              <a:rPr lang="nl-NL" sz="2000" dirty="0" err="1"/>
              <a:t>the</a:t>
            </a:r>
            <a:r>
              <a:rPr lang="nl-NL" sz="2000" dirty="0"/>
              <a:t> </a:t>
            </a:r>
            <a:r>
              <a:rPr lang="nl-NL" sz="2000" dirty="0" err="1"/>
              <a:t>unexpected</a:t>
            </a:r>
            <a:r>
              <a:rPr lang="nl-NL" sz="2000" dirty="0"/>
              <a:t> </a:t>
            </a:r>
          </a:p>
          <a:p>
            <a:pPr lvl="2"/>
            <a:r>
              <a:rPr lang="nl-NL" sz="2000" dirty="0" err="1"/>
              <a:t>Unpredictable</a:t>
            </a:r>
            <a:r>
              <a:rPr lang="nl-NL" sz="2000" dirty="0"/>
              <a:t> </a:t>
            </a:r>
            <a:r>
              <a:rPr lang="nl-NL" sz="2000" dirty="0" err="1"/>
              <a:t>and</a:t>
            </a:r>
            <a:r>
              <a:rPr lang="nl-NL" sz="2000" dirty="0"/>
              <a:t> </a:t>
            </a:r>
            <a:r>
              <a:rPr lang="nl-NL" sz="2000" dirty="0" err="1"/>
              <a:t>uncontrollable</a:t>
            </a:r>
            <a:endParaRPr lang="nl-NL" sz="2000" dirty="0"/>
          </a:p>
          <a:p>
            <a:pPr lvl="2"/>
            <a:r>
              <a:rPr lang="nl-NL" sz="2000" dirty="0"/>
              <a:t>Body has </a:t>
            </a:r>
            <a:r>
              <a:rPr lang="nl-NL" sz="2000" dirty="0" err="1"/>
              <a:t>to</a:t>
            </a:r>
            <a:r>
              <a:rPr lang="nl-NL" sz="2000" dirty="0"/>
              <a:t> </a:t>
            </a:r>
            <a:r>
              <a:rPr lang="nl-NL" sz="2000" dirty="0" err="1"/>
              <a:t>to</a:t>
            </a:r>
            <a:r>
              <a:rPr lang="nl-NL" sz="2000" dirty="0"/>
              <a:t> </a:t>
            </a:r>
            <a:r>
              <a:rPr lang="nl-NL" sz="2000" dirty="0" err="1"/>
              <a:t>bodily</a:t>
            </a:r>
            <a:r>
              <a:rPr lang="nl-NL" sz="2000" dirty="0"/>
              <a:t> </a:t>
            </a:r>
            <a:r>
              <a:rPr lang="nl-NL" sz="2000" dirty="0" err="1"/>
              <a:t>work</a:t>
            </a:r>
            <a:r>
              <a:rPr lang="nl-NL" sz="2000" dirty="0"/>
              <a:t> </a:t>
            </a:r>
          </a:p>
          <a:p>
            <a:r>
              <a:rPr lang="nl-NL" sz="2000" dirty="0" err="1"/>
              <a:t>Female</a:t>
            </a:r>
            <a:r>
              <a:rPr lang="nl-NL" sz="2000" dirty="0"/>
              <a:t> </a:t>
            </a:r>
            <a:r>
              <a:rPr lang="nl-NL" sz="2000" dirty="0" err="1"/>
              <a:t>physicians</a:t>
            </a:r>
            <a:r>
              <a:rPr lang="nl-NL" sz="2000" dirty="0"/>
              <a:t> </a:t>
            </a:r>
            <a:r>
              <a:rPr lang="nl-NL" sz="2000" dirty="0" err="1"/>
              <a:t>and</a:t>
            </a:r>
            <a:r>
              <a:rPr lang="nl-NL" sz="2000" dirty="0"/>
              <a:t> nurses, supervisors, HRM in Amsterdam UMC</a:t>
            </a:r>
          </a:p>
          <a:p>
            <a:r>
              <a:rPr lang="nl-NL" sz="2000" dirty="0"/>
              <a:t>21 semi-</a:t>
            </a:r>
            <a:r>
              <a:rPr lang="nl-NL" sz="2000" dirty="0" err="1"/>
              <a:t>structured</a:t>
            </a:r>
            <a:r>
              <a:rPr lang="nl-NL" sz="2000" dirty="0"/>
              <a:t> interviews, 2 </a:t>
            </a:r>
            <a:r>
              <a:rPr lang="nl-NL" sz="2000" dirty="0" err="1"/>
              <a:t>focusgroups</a:t>
            </a:r>
            <a:r>
              <a:rPr lang="nl-NL" sz="2000" dirty="0"/>
              <a:t>, 3 </a:t>
            </a:r>
            <a:r>
              <a:rPr lang="nl-NL" sz="2000" dirty="0" err="1"/>
              <a:t>dialogue</a:t>
            </a:r>
            <a:r>
              <a:rPr lang="nl-NL" sz="2000" dirty="0"/>
              <a:t> </a:t>
            </a:r>
            <a:r>
              <a:rPr lang="nl-NL" sz="2000" dirty="0" err="1"/>
              <a:t>sessions</a:t>
            </a:r>
            <a:r>
              <a:rPr lang="nl-NL" sz="2000" dirty="0"/>
              <a:t> </a:t>
            </a:r>
          </a:p>
        </p:txBody>
      </p:sp>
    </p:spTree>
    <p:extLst>
      <p:ext uri="{BB962C8B-B14F-4D97-AF65-F5344CB8AC3E}">
        <p14:creationId xmlns:p14="http://schemas.microsoft.com/office/powerpoint/2010/main" val="369520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C8EA2-6EDF-4F8E-B766-D33F42C0B843}"/>
              </a:ext>
            </a:extLst>
          </p:cNvPr>
          <p:cNvSpPr>
            <a:spLocks noGrp="1"/>
          </p:cNvSpPr>
          <p:nvPr>
            <p:ph type="title"/>
          </p:nvPr>
        </p:nvSpPr>
        <p:spPr/>
        <p:txBody>
          <a:bodyPr/>
          <a:lstStyle/>
          <a:p>
            <a:r>
              <a:rPr lang="nl-NL" dirty="0"/>
              <a:t>1. </a:t>
            </a:r>
            <a:r>
              <a:rPr lang="nl-NL" dirty="0" err="1"/>
              <a:t>Disembodiment</a:t>
            </a:r>
            <a:r>
              <a:rPr lang="nl-NL" dirty="0"/>
              <a:t> of </a:t>
            </a:r>
            <a:r>
              <a:rPr lang="nl-NL" dirty="0" err="1"/>
              <a:t>the</a:t>
            </a:r>
            <a:r>
              <a:rPr lang="nl-NL" dirty="0"/>
              <a:t> </a:t>
            </a:r>
            <a:r>
              <a:rPr lang="nl-NL" dirty="0" err="1"/>
              <a:t>maternal</a:t>
            </a:r>
            <a:r>
              <a:rPr lang="nl-NL" dirty="0"/>
              <a:t> body</a:t>
            </a:r>
            <a:br>
              <a:rPr lang="nl-NL" dirty="0"/>
            </a:br>
            <a:endParaRPr lang="nl-NL" dirty="0"/>
          </a:p>
        </p:txBody>
      </p:sp>
      <p:sp>
        <p:nvSpPr>
          <p:cNvPr id="3" name="Tijdelijke aanduiding voor inhoud 2">
            <a:extLst>
              <a:ext uri="{FF2B5EF4-FFF2-40B4-BE49-F238E27FC236}">
                <a16:creationId xmlns:a16="http://schemas.microsoft.com/office/drawing/2014/main" id="{ED561D7D-AAA9-4A12-B6F7-DA2FD275714C}"/>
              </a:ext>
            </a:extLst>
          </p:cNvPr>
          <p:cNvSpPr>
            <a:spLocks noGrp="1"/>
          </p:cNvSpPr>
          <p:nvPr>
            <p:ph sz="half" idx="2"/>
          </p:nvPr>
        </p:nvSpPr>
        <p:spPr/>
        <p:txBody>
          <a:bodyPr/>
          <a:lstStyle/>
          <a:p>
            <a:endParaRPr lang="nl-NL" dirty="0"/>
          </a:p>
        </p:txBody>
      </p:sp>
    </p:spTree>
    <p:extLst>
      <p:ext uri="{BB962C8B-B14F-4D97-AF65-F5344CB8AC3E}">
        <p14:creationId xmlns:p14="http://schemas.microsoft.com/office/powerpoint/2010/main" val="99669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FAB2F-EDC5-4311-BA3A-26F40BF96F1B}"/>
              </a:ext>
            </a:extLst>
          </p:cNvPr>
          <p:cNvSpPr>
            <a:spLocks noGrp="1"/>
          </p:cNvSpPr>
          <p:nvPr>
            <p:ph type="title"/>
          </p:nvPr>
        </p:nvSpPr>
        <p:spPr/>
        <p:txBody>
          <a:bodyPr/>
          <a:lstStyle/>
          <a:p>
            <a:r>
              <a:rPr lang="nl-NL" sz="2800" dirty="0"/>
              <a:t>1a. </a:t>
            </a:r>
            <a:r>
              <a:rPr lang="nl-NL" sz="2800" dirty="0" err="1"/>
              <a:t>Work</a:t>
            </a:r>
            <a:r>
              <a:rPr lang="nl-NL" sz="2800" dirty="0"/>
              <a:t> ethos </a:t>
            </a:r>
            <a:r>
              <a:rPr lang="nl-NL" sz="2800" dirty="0" err="1"/>
              <a:t>above</a:t>
            </a:r>
            <a:r>
              <a:rPr lang="nl-NL" sz="2800" dirty="0"/>
              <a:t> </a:t>
            </a:r>
            <a:r>
              <a:rPr lang="nl-NL" sz="2800" dirty="0" err="1"/>
              <a:t>selfcare</a:t>
            </a:r>
            <a:r>
              <a:rPr lang="nl-NL" sz="2800" dirty="0"/>
              <a:t>, </a:t>
            </a:r>
            <a:r>
              <a:rPr lang="nl-NL" sz="2800" dirty="0" err="1"/>
              <a:t>work</a:t>
            </a:r>
            <a:r>
              <a:rPr lang="nl-NL" sz="2800" dirty="0"/>
              <a:t> </a:t>
            </a:r>
            <a:r>
              <a:rPr lang="nl-NL" sz="2800" dirty="0" err="1"/>
              <a:t>above</a:t>
            </a:r>
            <a:r>
              <a:rPr lang="nl-NL" sz="2800" dirty="0"/>
              <a:t> private life</a:t>
            </a:r>
            <a:br>
              <a:rPr lang="nl-NL" dirty="0"/>
            </a:br>
            <a:endParaRPr lang="nl-NL" dirty="0"/>
          </a:p>
        </p:txBody>
      </p:sp>
      <p:sp>
        <p:nvSpPr>
          <p:cNvPr id="3" name="Tijdelijke aanduiding voor inhoud 2">
            <a:extLst>
              <a:ext uri="{FF2B5EF4-FFF2-40B4-BE49-F238E27FC236}">
                <a16:creationId xmlns:a16="http://schemas.microsoft.com/office/drawing/2014/main" id="{0CE9ED74-6C45-4D2F-9879-4CA601B4B4FB}"/>
              </a:ext>
            </a:extLst>
          </p:cNvPr>
          <p:cNvSpPr>
            <a:spLocks noGrp="1"/>
          </p:cNvSpPr>
          <p:nvPr>
            <p:ph sz="half" idx="2"/>
          </p:nvPr>
        </p:nvSpPr>
        <p:spPr/>
        <p:txBody>
          <a:bodyPr/>
          <a:lstStyle/>
          <a:p>
            <a:r>
              <a:rPr lang="nl-NL" sz="2000" dirty="0" err="1"/>
              <a:t>Ignoring</a:t>
            </a:r>
            <a:r>
              <a:rPr lang="nl-NL" sz="2000" dirty="0"/>
              <a:t> </a:t>
            </a:r>
            <a:r>
              <a:rPr lang="nl-NL" sz="2000" dirty="0" err="1"/>
              <a:t>own</a:t>
            </a:r>
            <a:r>
              <a:rPr lang="nl-NL" sz="2000" dirty="0"/>
              <a:t> </a:t>
            </a:r>
            <a:r>
              <a:rPr lang="nl-NL" sz="2000" dirty="0" err="1"/>
              <a:t>physical</a:t>
            </a:r>
            <a:r>
              <a:rPr lang="nl-NL" sz="2000" dirty="0"/>
              <a:t> </a:t>
            </a:r>
            <a:r>
              <a:rPr lang="nl-NL" sz="2000" dirty="0" err="1"/>
              <a:t>signals</a:t>
            </a:r>
            <a:endParaRPr lang="nl-NL" sz="2000" dirty="0"/>
          </a:p>
          <a:p>
            <a:pPr marL="0" indent="0">
              <a:buNone/>
            </a:pPr>
            <a:r>
              <a:rPr lang="nl-NL" sz="2000" i="1" dirty="0"/>
              <a:t>	“</a:t>
            </a:r>
            <a:r>
              <a:rPr lang="nl-NL" sz="2000" i="1" dirty="0" err="1"/>
              <a:t>You</a:t>
            </a:r>
            <a:r>
              <a:rPr lang="nl-NL" sz="2000" i="1" dirty="0"/>
              <a:t> </a:t>
            </a:r>
            <a:r>
              <a:rPr lang="nl-NL" sz="2000" i="1" dirty="0" err="1"/>
              <a:t>cannot</a:t>
            </a:r>
            <a:r>
              <a:rPr lang="nl-NL" sz="2000" i="1" dirty="0"/>
              <a:t> </a:t>
            </a:r>
            <a:r>
              <a:rPr lang="nl-NL" sz="2000" i="1" dirty="0" err="1"/>
              <a:t>just</a:t>
            </a:r>
            <a:r>
              <a:rPr lang="nl-NL" sz="2000" i="1" dirty="0"/>
              <a:t> say: let </a:t>
            </a:r>
            <a:r>
              <a:rPr lang="nl-NL" sz="2000" i="1" dirty="0" err="1"/>
              <a:t>the</a:t>
            </a:r>
            <a:r>
              <a:rPr lang="nl-NL" sz="2000" i="1" dirty="0"/>
              <a:t> </a:t>
            </a:r>
            <a:r>
              <a:rPr lang="nl-NL" sz="2000" i="1" dirty="0" err="1"/>
              <a:t>patient</a:t>
            </a:r>
            <a:r>
              <a:rPr lang="nl-NL" sz="2000" i="1" dirty="0"/>
              <a:t> down, I </a:t>
            </a:r>
            <a:r>
              <a:rPr lang="nl-NL" sz="2000" i="1" dirty="0" err="1"/>
              <a:t>am</a:t>
            </a:r>
            <a:r>
              <a:rPr lang="nl-NL" sz="2000" i="1" dirty="0"/>
              <a:t> </a:t>
            </a:r>
            <a:r>
              <a:rPr lang="nl-NL" sz="2000" i="1" dirty="0" err="1"/>
              <a:t>leaving</a:t>
            </a:r>
            <a:r>
              <a:rPr lang="nl-NL" sz="2000" i="1" dirty="0"/>
              <a:t>” (nurse)</a:t>
            </a:r>
          </a:p>
          <a:p>
            <a:pPr marL="0" indent="0">
              <a:buNone/>
            </a:pPr>
            <a:endParaRPr lang="nl-NL" sz="2000" i="1" dirty="0"/>
          </a:p>
          <a:p>
            <a:r>
              <a:rPr lang="nl-NL" sz="2000" dirty="0" err="1"/>
              <a:t>Individual</a:t>
            </a:r>
            <a:r>
              <a:rPr lang="nl-NL" sz="2000" dirty="0"/>
              <a:t> </a:t>
            </a:r>
            <a:r>
              <a:rPr lang="nl-NL" sz="2000" dirty="0" err="1"/>
              <a:t>responsibility</a:t>
            </a:r>
            <a:r>
              <a:rPr lang="nl-NL" sz="2000" dirty="0"/>
              <a:t> </a:t>
            </a:r>
            <a:r>
              <a:rPr lang="nl-NL" sz="2000" dirty="0" err="1"/>
              <a:t>for</a:t>
            </a:r>
            <a:r>
              <a:rPr lang="nl-NL" sz="2000" dirty="0"/>
              <a:t> setting </a:t>
            </a:r>
            <a:r>
              <a:rPr lang="nl-NL" sz="2000" dirty="0" err="1"/>
              <a:t>boundaries</a:t>
            </a:r>
            <a:r>
              <a:rPr lang="nl-NL" sz="2000" dirty="0"/>
              <a:t> </a:t>
            </a:r>
            <a:r>
              <a:rPr lang="nl-NL" sz="2000" dirty="0" err="1"/>
              <a:t>internalized</a:t>
            </a:r>
            <a:r>
              <a:rPr lang="nl-NL" sz="2000" dirty="0"/>
              <a:t>  </a:t>
            </a:r>
          </a:p>
          <a:p>
            <a:r>
              <a:rPr lang="nl-NL" sz="2000" dirty="0" err="1"/>
              <a:t>Simultaneously</a:t>
            </a:r>
            <a:r>
              <a:rPr lang="nl-NL" sz="2000" dirty="0"/>
              <a:t>, </a:t>
            </a:r>
            <a:r>
              <a:rPr lang="nl-NL" sz="2000" dirty="0" err="1"/>
              <a:t>the</a:t>
            </a:r>
            <a:r>
              <a:rPr lang="nl-NL" sz="2000" dirty="0"/>
              <a:t> </a:t>
            </a:r>
            <a:r>
              <a:rPr lang="nl-NL" sz="2000" dirty="0" err="1"/>
              <a:t>organization</a:t>
            </a:r>
            <a:r>
              <a:rPr lang="nl-NL" sz="2000" dirty="0"/>
              <a:t> claims on crossing these </a:t>
            </a:r>
            <a:r>
              <a:rPr lang="nl-NL" sz="2000" dirty="0" err="1"/>
              <a:t>boundaries</a:t>
            </a:r>
            <a:endParaRPr lang="nl-NL" sz="2000" dirty="0"/>
          </a:p>
          <a:p>
            <a:r>
              <a:rPr lang="nl-NL" sz="2000" dirty="0" err="1"/>
              <a:t>Questions</a:t>
            </a:r>
            <a:r>
              <a:rPr lang="nl-NL" sz="2000" dirty="0"/>
              <a:t> </a:t>
            </a:r>
            <a:r>
              <a:rPr lang="nl-NL" sz="2000" dirty="0" err="1"/>
              <a:t>about</a:t>
            </a:r>
            <a:r>
              <a:rPr lang="nl-NL" sz="2000" dirty="0"/>
              <a:t> </a:t>
            </a:r>
            <a:r>
              <a:rPr lang="nl-NL" sz="2000" dirty="0" err="1"/>
              <a:t>sustainability</a:t>
            </a:r>
            <a:r>
              <a:rPr lang="nl-NL" sz="2000" dirty="0"/>
              <a:t> in long term, </a:t>
            </a:r>
            <a:r>
              <a:rPr lang="nl-NL" sz="2000" dirty="0" err="1"/>
              <a:t>work</a:t>
            </a:r>
            <a:r>
              <a:rPr lang="nl-NL" sz="2000" dirty="0"/>
              <a:t>-life </a:t>
            </a:r>
            <a:r>
              <a:rPr lang="nl-NL" sz="2000" dirty="0" err="1"/>
              <a:t>balance</a:t>
            </a:r>
            <a:r>
              <a:rPr lang="nl-NL" sz="2000" dirty="0"/>
              <a:t>, </a:t>
            </a:r>
            <a:r>
              <a:rPr lang="nl-NL" sz="2000" dirty="0" err="1"/>
              <a:t>patient</a:t>
            </a:r>
            <a:r>
              <a:rPr lang="nl-NL" sz="2000" dirty="0"/>
              <a:t> </a:t>
            </a:r>
            <a:r>
              <a:rPr lang="nl-NL" sz="2000" dirty="0" err="1"/>
              <a:t>safety</a:t>
            </a:r>
            <a:endParaRPr lang="nl-NL" sz="2000" dirty="0"/>
          </a:p>
          <a:p>
            <a:pPr lvl="1"/>
            <a:endParaRPr lang="nl-NL" sz="2000" i="1" dirty="0"/>
          </a:p>
        </p:txBody>
      </p:sp>
    </p:spTree>
    <p:extLst>
      <p:ext uri="{BB962C8B-B14F-4D97-AF65-F5344CB8AC3E}">
        <p14:creationId xmlns:p14="http://schemas.microsoft.com/office/powerpoint/2010/main" val="130245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r>
              <a:rPr lang="en-US" noProof="0" dirty="0"/>
              <a:t>Introduction</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2"/>
          </p:nvPr>
        </p:nvSpPr>
        <p:spPr/>
        <p:txBody>
          <a:bodyPr/>
          <a:lstStyle/>
          <a:p>
            <a:r>
              <a:rPr lang="en-US" noProof="0" dirty="0"/>
              <a:t>“Vitality at work” </a:t>
            </a:r>
            <a:r>
              <a:rPr lang="en-US" dirty="0"/>
              <a:t>funded </a:t>
            </a:r>
            <a:r>
              <a:rPr lang="en-US" noProof="0" dirty="0"/>
              <a:t>WOMEN Inc., 2018-2019</a:t>
            </a:r>
          </a:p>
          <a:p>
            <a:r>
              <a:rPr lang="en-US" dirty="0"/>
              <a:t>Proud Woman (</a:t>
            </a:r>
            <a:r>
              <a:rPr lang="en-US" dirty="0" err="1"/>
              <a:t>ZonMw</a:t>
            </a:r>
            <a:r>
              <a:rPr lang="en-US" dirty="0"/>
              <a:t>) – intervention</a:t>
            </a:r>
          </a:p>
          <a:p>
            <a:r>
              <a:rPr lang="en-US" noProof="0" dirty="0" err="1"/>
              <a:t>Wome</a:t>
            </a:r>
            <a:r>
              <a:rPr lang="en-US" dirty="0"/>
              <a:t>n in the military police (2021-)</a:t>
            </a:r>
            <a:r>
              <a:rPr lang="en-US" noProof="0" dirty="0"/>
              <a:t> </a:t>
            </a:r>
          </a:p>
          <a:p>
            <a:r>
              <a:rPr lang="en-US" dirty="0"/>
              <a:t>Female specific-</a:t>
            </a:r>
            <a:r>
              <a:rPr lang="en-US" dirty="0" err="1"/>
              <a:t>lifestages</a:t>
            </a:r>
            <a:r>
              <a:rPr lang="en-US" dirty="0"/>
              <a:t> and work</a:t>
            </a:r>
          </a:p>
          <a:p>
            <a:pPr lvl="1"/>
            <a:r>
              <a:rPr lang="en-US" sz="2000" noProof="0" dirty="0" err="1"/>
              <a:t>Literaturestudies</a:t>
            </a:r>
            <a:r>
              <a:rPr lang="en-US" sz="2000" noProof="0" dirty="0"/>
              <a:t>, knowledge gaps</a:t>
            </a:r>
            <a:endParaRPr lang="en-US" sz="2000" dirty="0"/>
          </a:p>
          <a:p>
            <a:pPr lvl="1"/>
            <a:r>
              <a:rPr lang="en-US" sz="2000" noProof="0" dirty="0"/>
              <a:t>Qualitative research project </a:t>
            </a:r>
          </a:p>
          <a:p>
            <a:pPr lvl="2"/>
            <a:r>
              <a:rPr lang="en-US" sz="1800" noProof="0" dirty="0"/>
              <a:t>Interviews nurses and physicians</a:t>
            </a:r>
            <a:endParaRPr lang="en-US" sz="1800" dirty="0"/>
          </a:p>
          <a:p>
            <a:pPr lvl="2"/>
            <a:r>
              <a:rPr lang="en-US" sz="1800" dirty="0"/>
              <a:t>Interviews supervisors/stakeholders HRM </a:t>
            </a:r>
          </a:p>
          <a:p>
            <a:pPr lvl="2"/>
            <a:r>
              <a:rPr lang="en-US" sz="1800" dirty="0" err="1"/>
              <a:t>Focusgroups</a:t>
            </a:r>
            <a:endParaRPr lang="en-US" sz="1800" dirty="0"/>
          </a:p>
        </p:txBody>
      </p:sp>
      <p:pic>
        <p:nvPicPr>
          <p:cNvPr id="1026" name="Picture 2" descr="Gerelateerde afbeelding">
            <a:extLst>
              <a:ext uri="{FF2B5EF4-FFF2-40B4-BE49-F238E27FC236}">
                <a16:creationId xmlns:a16="http://schemas.microsoft.com/office/drawing/2014/main" id="{CF55AE5A-C7FB-4F06-9D1E-E379BFEEFB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09659" y="277878"/>
            <a:ext cx="3468261" cy="429555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15F995A6-44DA-4627-B678-2B8453E92650}"/>
              </a:ext>
            </a:extLst>
          </p:cNvPr>
          <p:cNvSpPr txBox="1"/>
          <p:nvPr/>
        </p:nvSpPr>
        <p:spPr>
          <a:xfrm>
            <a:off x="8559209" y="4678325"/>
            <a:ext cx="3162917" cy="738664"/>
          </a:xfrm>
          <a:prstGeom prst="rect">
            <a:avLst/>
          </a:prstGeom>
          <a:noFill/>
        </p:spPr>
        <p:txBody>
          <a:bodyPr wrap="none" rtlCol="0">
            <a:spAutoFit/>
          </a:bodyPr>
          <a:lstStyle/>
          <a:p>
            <a:r>
              <a:rPr lang="nl-NL" sz="1400" dirty="0"/>
              <a:t>Uit: Oomen, F. Oomen stroomt over. </a:t>
            </a:r>
          </a:p>
          <a:p>
            <a:r>
              <a:rPr lang="nl-NL" sz="1400" dirty="0"/>
              <a:t>Hoe overleef ik de overgang, </a:t>
            </a:r>
          </a:p>
          <a:p>
            <a:r>
              <a:rPr lang="nl-NL" sz="1400" dirty="0"/>
              <a:t>2017</a:t>
            </a:r>
          </a:p>
        </p:txBody>
      </p:sp>
    </p:spTree>
    <p:extLst>
      <p:ext uri="{BB962C8B-B14F-4D97-AF65-F5344CB8AC3E}">
        <p14:creationId xmlns:p14="http://schemas.microsoft.com/office/powerpoint/2010/main" val="10559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63466-7E6A-40D7-A9A2-C83385D70A8D}"/>
              </a:ext>
            </a:extLst>
          </p:cNvPr>
          <p:cNvSpPr>
            <a:spLocks noGrp="1"/>
          </p:cNvSpPr>
          <p:nvPr>
            <p:ph type="title"/>
          </p:nvPr>
        </p:nvSpPr>
        <p:spPr/>
        <p:txBody>
          <a:bodyPr/>
          <a:lstStyle/>
          <a:p>
            <a:r>
              <a:rPr lang="nl-NL" sz="2800" dirty="0"/>
              <a:t>1b. Coping </a:t>
            </a:r>
            <a:r>
              <a:rPr lang="nl-NL" sz="2800" dirty="0" err="1"/>
              <a:t>and</a:t>
            </a:r>
            <a:r>
              <a:rPr lang="nl-NL" sz="2800" dirty="0"/>
              <a:t> </a:t>
            </a:r>
            <a:r>
              <a:rPr lang="nl-NL" sz="2800" dirty="0" err="1"/>
              <a:t>surviving</a:t>
            </a:r>
            <a:r>
              <a:rPr lang="nl-NL" sz="2800" dirty="0"/>
              <a:t> in health care</a:t>
            </a:r>
            <a:br>
              <a:rPr lang="nl-NL" dirty="0"/>
            </a:br>
            <a:endParaRPr lang="nl-NL" dirty="0"/>
          </a:p>
        </p:txBody>
      </p:sp>
      <p:sp>
        <p:nvSpPr>
          <p:cNvPr id="3" name="Tijdelijke aanduiding voor inhoud 2">
            <a:extLst>
              <a:ext uri="{FF2B5EF4-FFF2-40B4-BE49-F238E27FC236}">
                <a16:creationId xmlns:a16="http://schemas.microsoft.com/office/drawing/2014/main" id="{499103BC-2ACE-45A5-BACA-59CF40F259B9}"/>
              </a:ext>
            </a:extLst>
          </p:cNvPr>
          <p:cNvSpPr>
            <a:spLocks noGrp="1"/>
          </p:cNvSpPr>
          <p:nvPr>
            <p:ph sz="half" idx="2"/>
          </p:nvPr>
        </p:nvSpPr>
        <p:spPr/>
        <p:txBody>
          <a:bodyPr/>
          <a:lstStyle/>
          <a:p>
            <a:r>
              <a:rPr lang="nl-NL" sz="2000" dirty="0" err="1"/>
              <a:t>Fulfillment</a:t>
            </a:r>
            <a:r>
              <a:rPr lang="nl-NL" sz="2000" dirty="0"/>
              <a:t>, </a:t>
            </a:r>
            <a:r>
              <a:rPr lang="nl-NL" sz="2000" dirty="0" err="1"/>
              <a:t>inspiration</a:t>
            </a:r>
            <a:r>
              <a:rPr lang="nl-NL" sz="2000" dirty="0"/>
              <a:t>, pride, </a:t>
            </a:r>
            <a:r>
              <a:rPr lang="nl-NL" sz="2000" dirty="0" err="1"/>
              <a:t>self-esteem</a:t>
            </a:r>
            <a:r>
              <a:rPr lang="nl-NL" sz="2000" dirty="0"/>
              <a:t>, </a:t>
            </a:r>
            <a:r>
              <a:rPr lang="nl-NL" sz="2000" dirty="0" err="1"/>
              <a:t>autonomy</a:t>
            </a:r>
            <a:r>
              <a:rPr lang="nl-NL" sz="2000" dirty="0"/>
              <a:t> </a:t>
            </a:r>
          </a:p>
          <a:p>
            <a:r>
              <a:rPr lang="nl-NL" sz="2000" dirty="0" err="1"/>
              <a:t>Demanding</a:t>
            </a:r>
            <a:r>
              <a:rPr lang="nl-NL" sz="2000" dirty="0"/>
              <a:t> context: </a:t>
            </a:r>
            <a:r>
              <a:rPr lang="nl-NL" sz="2000" dirty="0" err="1"/>
              <a:t>staff</a:t>
            </a:r>
            <a:r>
              <a:rPr lang="nl-NL" sz="2000" dirty="0"/>
              <a:t> </a:t>
            </a:r>
            <a:r>
              <a:rPr lang="nl-NL" sz="2000" dirty="0" err="1"/>
              <a:t>shortages</a:t>
            </a:r>
            <a:r>
              <a:rPr lang="nl-NL" sz="2000" dirty="0"/>
              <a:t>, job </a:t>
            </a:r>
            <a:r>
              <a:rPr lang="nl-NL" sz="2000" dirty="0" err="1"/>
              <a:t>demands</a:t>
            </a:r>
            <a:r>
              <a:rPr lang="nl-NL" sz="2000" dirty="0"/>
              <a:t>, </a:t>
            </a:r>
            <a:r>
              <a:rPr lang="nl-NL" sz="2000" dirty="0" err="1"/>
              <a:t>intensification</a:t>
            </a:r>
            <a:r>
              <a:rPr lang="nl-NL" sz="2000" dirty="0"/>
              <a:t>, </a:t>
            </a:r>
            <a:r>
              <a:rPr lang="nl-NL" sz="2000" dirty="0" err="1"/>
              <a:t>increasing</a:t>
            </a:r>
            <a:r>
              <a:rPr lang="nl-NL" sz="2000" dirty="0"/>
              <a:t> </a:t>
            </a:r>
            <a:r>
              <a:rPr lang="nl-NL" sz="2000" dirty="0" err="1"/>
              <a:t>retirement</a:t>
            </a:r>
            <a:r>
              <a:rPr lang="nl-NL" sz="2000" dirty="0"/>
              <a:t> </a:t>
            </a:r>
            <a:r>
              <a:rPr lang="nl-NL" sz="2000" dirty="0" err="1"/>
              <a:t>age</a:t>
            </a:r>
            <a:endParaRPr lang="nl-NL" sz="2000" dirty="0"/>
          </a:p>
          <a:p>
            <a:r>
              <a:rPr lang="nl-NL" sz="2000" dirty="0" err="1"/>
              <a:t>Decoupling</a:t>
            </a:r>
            <a:r>
              <a:rPr lang="nl-NL" sz="2000" dirty="0"/>
              <a:t> </a:t>
            </a:r>
            <a:r>
              <a:rPr lang="nl-NL" sz="2000" dirty="0" err="1"/>
              <a:t>from</a:t>
            </a:r>
            <a:r>
              <a:rPr lang="nl-NL" sz="2000" dirty="0"/>
              <a:t> </a:t>
            </a:r>
            <a:r>
              <a:rPr lang="nl-NL" sz="2000" dirty="0" err="1"/>
              <a:t>the</a:t>
            </a:r>
            <a:r>
              <a:rPr lang="nl-NL" sz="2000" dirty="0"/>
              <a:t> body, </a:t>
            </a:r>
            <a:r>
              <a:rPr lang="nl-NL" sz="2000" dirty="0" err="1"/>
              <a:t>shame</a:t>
            </a:r>
            <a:r>
              <a:rPr lang="nl-NL" sz="2000" dirty="0"/>
              <a:t>, </a:t>
            </a:r>
            <a:r>
              <a:rPr lang="nl-NL" sz="2000" dirty="0" err="1"/>
              <a:t>continuing</a:t>
            </a:r>
            <a:r>
              <a:rPr lang="nl-NL" sz="2000" dirty="0"/>
              <a:t> </a:t>
            </a:r>
            <a:r>
              <a:rPr lang="nl-NL" sz="2000" dirty="0" err="1"/>
              <a:t>to</a:t>
            </a:r>
            <a:r>
              <a:rPr lang="nl-NL" sz="2000" dirty="0"/>
              <a:t> </a:t>
            </a:r>
            <a:r>
              <a:rPr lang="nl-NL" sz="2000" dirty="0" err="1"/>
              <a:t>work</a:t>
            </a:r>
            <a:r>
              <a:rPr lang="nl-NL" sz="2000" dirty="0"/>
              <a:t> </a:t>
            </a:r>
            <a:r>
              <a:rPr lang="nl-NL" sz="2000" dirty="0" err="1"/>
              <a:t>exhausting</a:t>
            </a:r>
            <a:r>
              <a:rPr lang="nl-NL" sz="2000" dirty="0"/>
              <a:t> reserves:</a:t>
            </a:r>
          </a:p>
          <a:p>
            <a:pPr marL="457200" lvl="1" indent="0">
              <a:buNone/>
            </a:pPr>
            <a:endParaRPr lang="nl-NL" sz="2000" i="1" dirty="0"/>
          </a:p>
          <a:p>
            <a:pPr marL="457200" lvl="1" indent="0">
              <a:buNone/>
            </a:pPr>
            <a:r>
              <a:rPr lang="nl-NL" sz="2000" i="1" dirty="0"/>
              <a:t>“</a:t>
            </a:r>
            <a:r>
              <a:rPr lang="nl-NL" sz="2000" i="1" dirty="0" err="1"/>
              <a:t>And</a:t>
            </a:r>
            <a:r>
              <a:rPr lang="nl-NL" sz="2000" i="1" dirty="0"/>
              <a:t> I had </a:t>
            </a:r>
            <a:r>
              <a:rPr lang="nl-NL" sz="2000" i="1" dirty="0" err="1"/>
              <a:t>such</a:t>
            </a:r>
            <a:r>
              <a:rPr lang="nl-NL" sz="2000" i="1" dirty="0"/>
              <a:t> a heavy </a:t>
            </a:r>
            <a:r>
              <a:rPr lang="nl-NL" sz="2000" i="1" dirty="0" err="1"/>
              <a:t>menstruation</a:t>
            </a:r>
            <a:r>
              <a:rPr lang="nl-NL" sz="2000" i="1" dirty="0"/>
              <a:t> I was </a:t>
            </a:r>
            <a:r>
              <a:rPr lang="nl-NL" sz="2000" i="1" dirty="0" err="1"/>
              <a:t>doing</a:t>
            </a:r>
            <a:r>
              <a:rPr lang="nl-NL" sz="2000" i="1" dirty="0"/>
              <a:t> </a:t>
            </a:r>
            <a:r>
              <a:rPr lang="nl-NL" sz="2000" i="1" dirty="0" err="1"/>
              <a:t>surgery</a:t>
            </a:r>
            <a:r>
              <a:rPr lang="nl-NL" sz="2000" i="1" dirty="0"/>
              <a:t> here </a:t>
            </a:r>
            <a:r>
              <a:rPr lang="nl-NL" sz="2000" i="1" dirty="0" err="1"/>
              <a:t>once</a:t>
            </a:r>
            <a:r>
              <a:rPr lang="nl-NL" sz="2000" i="1" dirty="0"/>
              <a:t>, …. </a:t>
            </a:r>
            <a:r>
              <a:rPr lang="nl-NL" sz="2000" i="1" dirty="0" err="1"/>
              <a:t>And</a:t>
            </a:r>
            <a:r>
              <a:rPr lang="nl-NL" sz="2000" i="1" dirty="0"/>
              <a:t> </a:t>
            </a:r>
            <a:r>
              <a:rPr lang="nl-NL" sz="2000" i="1" dirty="0" err="1"/>
              <a:t>they</a:t>
            </a:r>
            <a:r>
              <a:rPr lang="nl-NL" sz="2000" i="1" dirty="0"/>
              <a:t> </a:t>
            </a:r>
            <a:r>
              <a:rPr lang="nl-NL" sz="2000" i="1" dirty="0" err="1"/>
              <a:t>said</a:t>
            </a:r>
            <a:r>
              <a:rPr lang="nl-NL" sz="2000" i="1" dirty="0"/>
              <a:t> </a:t>
            </a:r>
            <a:r>
              <a:rPr lang="nl-NL" sz="2000" i="1" dirty="0" err="1"/>
              <a:t>geez</a:t>
            </a:r>
            <a:r>
              <a:rPr lang="nl-NL" sz="2000" i="1" dirty="0"/>
              <a:t> [name]. </a:t>
            </a:r>
            <a:r>
              <a:rPr lang="nl-NL" sz="2000" i="1" dirty="0" err="1"/>
              <a:t>You</a:t>
            </a:r>
            <a:r>
              <a:rPr lang="nl-NL" sz="2000" i="1" dirty="0"/>
              <a:t> </a:t>
            </a:r>
            <a:r>
              <a:rPr lang="nl-NL" sz="2000" i="1" dirty="0" err="1"/>
              <a:t>should</a:t>
            </a:r>
            <a:r>
              <a:rPr lang="nl-NL" sz="2000" i="1" dirty="0"/>
              <a:t> </a:t>
            </a:r>
            <a:r>
              <a:rPr lang="nl-NL" sz="2000" i="1" dirty="0" err="1"/>
              <a:t>not</a:t>
            </a:r>
            <a:r>
              <a:rPr lang="nl-NL" sz="2000" i="1" dirty="0"/>
              <a:t> make </a:t>
            </a:r>
            <a:r>
              <a:rPr lang="nl-NL" sz="2000" i="1" dirty="0" err="1"/>
              <a:t>such</a:t>
            </a:r>
            <a:r>
              <a:rPr lang="nl-NL" sz="2000" i="1" dirty="0"/>
              <a:t> a mess, </a:t>
            </a:r>
            <a:r>
              <a:rPr lang="nl-NL" sz="2000" i="1" dirty="0" err="1"/>
              <a:t>because</a:t>
            </a:r>
            <a:r>
              <a:rPr lang="nl-NL" sz="2000" i="1" dirty="0"/>
              <a:t> </a:t>
            </a:r>
            <a:r>
              <a:rPr lang="nl-NL" sz="2000" i="1" dirty="0" err="1"/>
              <a:t>there</a:t>
            </a:r>
            <a:r>
              <a:rPr lang="nl-NL" sz="2000" i="1" dirty="0"/>
              <a:t> was </a:t>
            </a:r>
            <a:r>
              <a:rPr lang="nl-NL" sz="2000" i="1" dirty="0" err="1"/>
              <a:t>blood</a:t>
            </a:r>
            <a:r>
              <a:rPr lang="nl-NL" sz="2000" i="1" dirty="0"/>
              <a:t> </a:t>
            </a:r>
            <a:r>
              <a:rPr lang="nl-NL" sz="2000" i="1" dirty="0" err="1"/>
              <a:t>everywhere</a:t>
            </a:r>
            <a:r>
              <a:rPr lang="nl-NL" sz="2000" i="1" dirty="0"/>
              <a:t> on </a:t>
            </a:r>
            <a:r>
              <a:rPr lang="nl-NL" sz="2000" i="1" dirty="0" err="1"/>
              <a:t>the</a:t>
            </a:r>
            <a:r>
              <a:rPr lang="nl-NL" sz="2000" i="1" dirty="0"/>
              <a:t> floor </a:t>
            </a:r>
            <a:r>
              <a:rPr lang="nl-NL" sz="2000" i="1" dirty="0" err="1"/>
              <a:t>and</a:t>
            </a:r>
            <a:r>
              <a:rPr lang="nl-NL" sz="2000" i="1" dirty="0"/>
              <a:t> </a:t>
            </a:r>
            <a:r>
              <a:rPr lang="nl-NL" sz="2000" i="1" dirty="0" err="1"/>
              <a:t>that</a:t>
            </a:r>
            <a:r>
              <a:rPr lang="nl-NL" sz="2000" i="1" dirty="0"/>
              <a:t> </a:t>
            </a:r>
            <a:r>
              <a:rPr lang="nl-NL" sz="2000" i="1" dirty="0" err="1"/>
              <a:t>happened</a:t>
            </a:r>
            <a:r>
              <a:rPr lang="nl-NL" sz="2000" i="1" dirty="0"/>
              <a:t> </a:t>
            </a:r>
            <a:r>
              <a:rPr lang="nl-NL" sz="2000" i="1" dirty="0" err="1"/>
              <a:t>to</a:t>
            </a:r>
            <a:r>
              <a:rPr lang="nl-NL" sz="2000" i="1" dirty="0"/>
              <a:t> </a:t>
            </a:r>
            <a:r>
              <a:rPr lang="nl-NL" sz="2000" i="1" dirty="0" err="1"/>
              <a:t>be</a:t>
            </a:r>
            <a:r>
              <a:rPr lang="nl-NL" sz="2000" i="1" dirty="0"/>
              <a:t> mine. I had </a:t>
            </a:r>
            <a:r>
              <a:rPr lang="nl-NL" sz="2000" i="1" dirty="0" err="1"/>
              <a:t>not</a:t>
            </a:r>
            <a:r>
              <a:rPr lang="nl-NL" sz="2000" i="1" dirty="0"/>
              <a:t> </a:t>
            </a:r>
            <a:r>
              <a:rPr lang="nl-NL" sz="2000" i="1" dirty="0" err="1"/>
              <a:t>noticed</a:t>
            </a:r>
            <a:r>
              <a:rPr lang="nl-NL" sz="2000" i="1" dirty="0"/>
              <a:t> it.” (</a:t>
            </a:r>
            <a:r>
              <a:rPr lang="nl-NL" sz="2000" i="1" dirty="0" err="1"/>
              <a:t>Physician</a:t>
            </a:r>
            <a:r>
              <a:rPr lang="nl-NL" sz="2000" i="1" dirty="0"/>
              <a:t>)</a:t>
            </a:r>
            <a:endParaRPr lang="nl-NL" sz="2000" dirty="0"/>
          </a:p>
        </p:txBody>
      </p:sp>
    </p:spTree>
    <p:extLst>
      <p:ext uri="{BB962C8B-B14F-4D97-AF65-F5344CB8AC3E}">
        <p14:creationId xmlns:p14="http://schemas.microsoft.com/office/powerpoint/2010/main" val="102301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73DE5-08B3-4510-BADF-C41BBD4599B4}"/>
              </a:ext>
            </a:extLst>
          </p:cNvPr>
          <p:cNvSpPr>
            <a:spLocks noGrp="1"/>
          </p:cNvSpPr>
          <p:nvPr>
            <p:ph type="title"/>
          </p:nvPr>
        </p:nvSpPr>
        <p:spPr/>
        <p:txBody>
          <a:bodyPr/>
          <a:lstStyle/>
          <a:p>
            <a:r>
              <a:rPr lang="nl-NL" sz="2800" dirty="0"/>
              <a:t>1c. Flexibility </a:t>
            </a:r>
            <a:r>
              <a:rPr lang="nl-NL" sz="2800" dirty="0" err="1"/>
              <a:t>and</a:t>
            </a:r>
            <a:r>
              <a:rPr lang="nl-NL" sz="2800" dirty="0"/>
              <a:t> </a:t>
            </a:r>
            <a:r>
              <a:rPr lang="nl-NL" sz="2800" dirty="0" err="1"/>
              <a:t>collegiality</a:t>
            </a:r>
            <a:endParaRPr lang="nl-NL" sz="2800" dirty="0"/>
          </a:p>
        </p:txBody>
      </p:sp>
      <p:sp>
        <p:nvSpPr>
          <p:cNvPr id="3" name="Tijdelijke aanduiding voor inhoud 2">
            <a:extLst>
              <a:ext uri="{FF2B5EF4-FFF2-40B4-BE49-F238E27FC236}">
                <a16:creationId xmlns:a16="http://schemas.microsoft.com/office/drawing/2014/main" id="{1BA00E39-BED8-43FF-A370-F11A8EE65532}"/>
              </a:ext>
            </a:extLst>
          </p:cNvPr>
          <p:cNvSpPr>
            <a:spLocks noGrp="1"/>
          </p:cNvSpPr>
          <p:nvPr>
            <p:ph sz="half" idx="2"/>
          </p:nvPr>
        </p:nvSpPr>
        <p:spPr/>
        <p:txBody>
          <a:bodyPr/>
          <a:lstStyle/>
          <a:p>
            <a:r>
              <a:rPr lang="nl-NL" sz="2000" dirty="0"/>
              <a:t>Flexibility as norm – </a:t>
            </a:r>
            <a:r>
              <a:rPr lang="nl-NL" sz="2000" dirty="0" err="1"/>
              <a:t>for</a:t>
            </a:r>
            <a:r>
              <a:rPr lang="nl-NL" sz="2000" dirty="0"/>
              <a:t> employees, </a:t>
            </a:r>
            <a:r>
              <a:rPr lang="nl-NL" sz="2000" dirty="0" err="1"/>
              <a:t>not</a:t>
            </a:r>
            <a:r>
              <a:rPr lang="nl-NL" sz="2000" dirty="0"/>
              <a:t> </a:t>
            </a:r>
            <a:r>
              <a:rPr lang="nl-NL" sz="2000" dirty="0" err="1"/>
              <a:t>the</a:t>
            </a:r>
            <a:r>
              <a:rPr lang="nl-NL" sz="2000" dirty="0"/>
              <a:t> </a:t>
            </a:r>
            <a:r>
              <a:rPr lang="nl-NL" sz="2000" dirty="0" err="1"/>
              <a:t>organization</a:t>
            </a:r>
            <a:r>
              <a:rPr lang="nl-NL" sz="2000" dirty="0"/>
              <a:t>  </a:t>
            </a:r>
          </a:p>
          <a:p>
            <a:r>
              <a:rPr lang="nl-NL" sz="2000" dirty="0" err="1"/>
              <a:t>Collegiality</a:t>
            </a:r>
            <a:r>
              <a:rPr lang="nl-NL" sz="2000" dirty="0"/>
              <a:t> </a:t>
            </a:r>
            <a:r>
              <a:rPr lang="nl-NL" sz="2000" dirty="0" err="1"/>
              <a:t>under</a:t>
            </a:r>
            <a:r>
              <a:rPr lang="nl-NL" sz="2000" dirty="0"/>
              <a:t> </a:t>
            </a:r>
            <a:r>
              <a:rPr lang="nl-NL" sz="2000" dirty="0" err="1"/>
              <a:t>pressure</a:t>
            </a:r>
            <a:r>
              <a:rPr lang="nl-NL" sz="2000" dirty="0"/>
              <a:t>, a </a:t>
            </a:r>
            <a:r>
              <a:rPr lang="nl-NL" sz="2000" dirty="0" err="1"/>
              <a:t>moral</a:t>
            </a:r>
            <a:r>
              <a:rPr lang="nl-NL" sz="2000" dirty="0"/>
              <a:t> issue </a:t>
            </a:r>
            <a:r>
              <a:rPr lang="nl-NL" sz="2000" dirty="0" err="1"/>
              <a:t>to</a:t>
            </a:r>
            <a:r>
              <a:rPr lang="nl-NL" sz="2000" dirty="0"/>
              <a:t> report sick </a:t>
            </a:r>
          </a:p>
          <a:p>
            <a:r>
              <a:rPr lang="nl-NL" sz="2000" dirty="0"/>
              <a:t>Efficiency, </a:t>
            </a:r>
            <a:r>
              <a:rPr lang="nl-NL" sz="2000" dirty="0" err="1"/>
              <a:t>cost</a:t>
            </a:r>
            <a:r>
              <a:rPr lang="nl-NL" sz="2000" dirty="0"/>
              <a:t> </a:t>
            </a:r>
            <a:r>
              <a:rPr lang="nl-NL" sz="2000" dirty="0" err="1"/>
              <a:t>reduction</a:t>
            </a:r>
            <a:r>
              <a:rPr lang="nl-NL" sz="2000" dirty="0"/>
              <a:t>, </a:t>
            </a:r>
            <a:r>
              <a:rPr lang="nl-NL" sz="2000" dirty="0" err="1"/>
              <a:t>staff</a:t>
            </a:r>
            <a:r>
              <a:rPr lang="nl-NL" sz="2000" dirty="0"/>
              <a:t> </a:t>
            </a:r>
            <a:r>
              <a:rPr lang="nl-NL" sz="2000" dirty="0" err="1"/>
              <a:t>shortages</a:t>
            </a:r>
            <a:endParaRPr lang="nl-NL" sz="2000" dirty="0"/>
          </a:p>
          <a:p>
            <a:endParaRPr lang="nl-NL" sz="2000" dirty="0"/>
          </a:p>
          <a:p>
            <a:r>
              <a:rPr lang="nl-NL" sz="2000" i="1" dirty="0"/>
              <a:t>“Yes, </a:t>
            </a:r>
            <a:r>
              <a:rPr lang="nl-NL" sz="2000" i="1" dirty="0" err="1"/>
              <a:t>you</a:t>
            </a:r>
            <a:r>
              <a:rPr lang="nl-NL" sz="2000" i="1" dirty="0"/>
              <a:t> </a:t>
            </a:r>
            <a:r>
              <a:rPr lang="nl-NL" sz="2000" i="1" dirty="0" err="1"/>
              <a:t>notice</a:t>
            </a:r>
            <a:r>
              <a:rPr lang="nl-NL" sz="2000" i="1" dirty="0"/>
              <a:t> </a:t>
            </a:r>
            <a:r>
              <a:rPr lang="nl-NL" sz="2000" i="1" dirty="0" err="1"/>
              <a:t>that</a:t>
            </a:r>
            <a:r>
              <a:rPr lang="nl-NL" sz="2000" i="1" dirty="0"/>
              <a:t> </a:t>
            </a:r>
            <a:r>
              <a:rPr lang="nl-NL" sz="2000" i="1" dirty="0" err="1"/>
              <a:t>people</a:t>
            </a:r>
            <a:r>
              <a:rPr lang="nl-NL" sz="2000" i="1" dirty="0"/>
              <a:t> </a:t>
            </a:r>
            <a:r>
              <a:rPr lang="nl-NL" sz="2000" i="1" dirty="0" err="1"/>
              <a:t>lose</a:t>
            </a:r>
            <a:r>
              <a:rPr lang="nl-NL" sz="2000" i="1" dirty="0"/>
              <a:t> credit,… It </a:t>
            </a:r>
            <a:r>
              <a:rPr lang="nl-NL" sz="2000" i="1" dirty="0" err="1"/>
              <a:t>happens</a:t>
            </a:r>
            <a:r>
              <a:rPr lang="nl-NL" sz="2000" i="1" dirty="0"/>
              <a:t> in </a:t>
            </a:r>
            <a:r>
              <a:rPr lang="nl-NL" sz="2000" i="1" dirty="0" err="1"/>
              <a:t>every</a:t>
            </a:r>
            <a:r>
              <a:rPr lang="nl-NL" sz="2000" i="1" dirty="0"/>
              <a:t> </a:t>
            </a:r>
            <a:r>
              <a:rPr lang="nl-NL" sz="2000" i="1" dirty="0" err="1"/>
              <a:t>workplace</a:t>
            </a:r>
            <a:r>
              <a:rPr lang="nl-NL" sz="2000" i="1" dirty="0"/>
              <a:t>, I </a:t>
            </a:r>
            <a:r>
              <a:rPr lang="nl-NL" sz="2000" i="1" dirty="0" err="1"/>
              <a:t>think</a:t>
            </a:r>
            <a:r>
              <a:rPr lang="nl-NL" sz="2000" i="1" dirty="0"/>
              <a:t>, I </a:t>
            </a:r>
            <a:r>
              <a:rPr lang="nl-NL" sz="2000" i="1" dirty="0" err="1"/>
              <a:t>know</a:t>
            </a:r>
            <a:r>
              <a:rPr lang="nl-NL" sz="2000" i="1" dirty="0"/>
              <a:t> </a:t>
            </a:r>
            <a:r>
              <a:rPr lang="nl-NL" sz="2000" i="1" dirty="0" err="1"/>
              <a:t>someone</a:t>
            </a:r>
            <a:r>
              <a:rPr lang="nl-NL" sz="2000" i="1" dirty="0"/>
              <a:t> </a:t>
            </a:r>
            <a:r>
              <a:rPr lang="nl-NL" sz="2000" i="1" dirty="0" err="1"/>
              <a:t>who</a:t>
            </a:r>
            <a:r>
              <a:rPr lang="nl-NL" sz="2000" i="1" dirty="0"/>
              <a:t> is </a:t>
            </a:r>
            <a:r>
              <a:rPr lang="nl-NL" sz="2000" i="1" dirty="0" err="1"/>
              <a:t>valued</a:t>
            </a:r>
            <a:r>
              <a:rPr lang="nl-NL" sz="2000" i="1" dirty="0"/>
              <a:t> </a:t>
            </a:r>
            <a:r>
              <a:rPr lang="nl-NL" sz="2000" i="1" dirty="0" err="1"/>
              <a:t>less</a:t>
            </a:r>
            <a:r>
              <a:rPr lang="nl-NL" sz="2000" i="1" dirty="0"/>
              <a:t>.” (FG: supervisor)</a:t>
            </a:r>
          </a:p>
        </p:txBody>
      </p:sp>
    </p:spTree>
    <p:extLst>
      <p:ext uri="{BB962C8B-B14F-4D97-AF65-F5344CB8AC3E}">
        <p14:creationId xmlns:p14="http://schemas.microsoft.com/office/powerpoint/2010/main" val="355187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13649-0752-457E-9F56-5191658C072C}"/>
              </a:ext>
            </a:extLst>
          </p:cNvPr>
          <p:cNvSpPr>
            <a:spLocks noGrp="1"/>
          </p:cNvSpPr>
          <p:nvPr>
            <p:ph type="title"/>
          </p:nvPr>
        </p:nvSpPr>
        <p:spPr>
          <a:xfrm>
            <a:off x="673100" y="1100092"/>
            <a:ext cx="10766044" cy="1325563"/>
          </a:xfrm>
        </p:spPr>
        <p:txBody>
          <a:bodyPr/>
          <a:lstStyle/>
          <a:p>
            <a:r>
              <a:rPr lang="nl-NL" sz="2800" dirty="0"/>
              <a:t>1d. </a:t>
            </a:r>
            <a:r>
              <a:rPr lang="nl-NL" sz="2800" dirty="0" err="1"/>
              <a:t>Legitimacy</a:t>
            </a:r>
            <a:r>
              <a:rPr lang="nl-NL" sz="2800" dirty="0"/>
              <a:t> of </a:t>
            </a:r>
            <a:r>
              <a:rPr lang="nl-NL" sz="2800" dirty="0" err="1"/>
              <a:t>the</a:t>
            </a:r>
            <a:r>
              <a:rPr lang="nl-NL" sz="2800" dirty="0"/>
              <a:t> body </a:t>
            </a:r>
          </a:p>
        </p:txBody>
      </p:sp>
      <p:sp>
        <p:nvSpPr>
          <p:cNvPr id="3" name="Tijdelijke aanduiding voor inhoud 2">
            <a:extLst>
              <a:ext uri="{FF2B5EF4-FFF2-40B4-BE49-F238E27FC236}">
                <a16:creationId xmlns:a16="http://schemas.microsoft.com/office/drawing/2014/main" id="{B8B6E976-8C9B-49BA-BB78-0AE7D71E1B76}"/>
              </a:ext>
            </a:extLst>
          </p:cNvPr>
          <p:cNvSpPr>
            <a:spLocks noGrp="1"/>
          </p:cNvSpPr>
          <p:nvPr>
            <p:ph sz="half" idx="2"/>
          </p:nvPr>
        </p:nvSpPr>
        <p:spPr/>
        <p:txBody>
          <a:bodyPr/>
          <a:lstStyle/>
          <a:p>
            <a:r>
              <a:rPr lang="nl-NL" sz="2000" dirty="0" err="1"/>
              <a:t>Pregnancy</a:t>
            </a:r>
            <a:r>
              <a:rPr lang="nl-NL" sz="2000" dirty="0"/>
              <a:t> is </a:t>
            </a:r>
            <a:r>
              <a:rPr lang="nl-NL" sz="2000" dirty="0" err="1"/>
              <a:t>also</a:t>
            </a:r>
            <a:r>
              <a:rPr lang="nl-NL" sz="2000" dirty="0"/>
              <a:t> </a:t>
            </a:r>
            <a:r>
              <a:rPr lang="nl-NL" sz="2000" dirty="0" err="1"/>
              <a:t>positive</a:t>
            </a:r>
            <a:r>
              <a:rPr lang="nl-NL" sz="2000" dirty="0"/>
              <a:t> - but </a:t>
            </a:r>
            <a:r>
              <a:rPr lang="nl-NL" sz="2000" dirty="0" err="1"/>
              <a:t>tension</a:t>
            </a:r>
            <a:r>
              <a:rPr lang="nl-NL" sz="2000" dirty="0"/>
              <a:t> </a:t>
            </a:r>
            <a:r>
              <a:rPr lang="nl-NL" sz="2000" dirty="0" err="1"/>
              <a:t>within</a:t>
            </a:r>
            <a:r>
              <a:rPr lang="nl-NL" sz="2000" dirty="0"/>
              <a:t> teams </a:t>
            </a:r>
            <a:r>
              <a:rPr lang="nl-NL" sz="2000" dirty="0" err="1"/>
              <a:t>because</a:t>
            </a:r>
            <a:r>
              <a:rPr lang="nl-NL" sz="2000" dirty="0"/>
              <a:t> of high job </a:t>
            </a:r>
            <a:r>
              <a:rPr lang="nl-NL" sz="2000" dirty="0" err="1"/>
              <a:t>demands</a:t>
            </a:r>
            <a:r>
              <a:rPr lang="nl-NL" sz="2000" dirty="0"/>
              <a:t> </a:t>
            </a:r>
          </a:p>
          <a:p>
            <a:endParaRPr lang="nl-NL" sz="2000" dirty="0"/>
          </a:p>
          <a:p>
            <a:pPr marL="0" indent="0">
              <a:buNone/>
            </a:pPr>
            <a:r>
              <a:rPr lang="nl-NL" sz="2000" i="1" dirty="0"/>
              <a:t>“</a:t>
            </a:r>
            <a:r>
              <a:rPr lang="nl-NL" sz="2000" i="1" dirty="0" err="1"/>
              <a:t>And</a:t>
            </a:r>
            <a:r>
              <a:rPr lang="nl-NL" sz="2000" i="1" dirty="0"/>
              <a:t> in </a:t>
            </a:r>
            <a:r>
              <a:rPr lang="nl-NL" sz="2000" i="1" dirty="0" err="1"/>
              <a:t>the</a:t>
            </a:r>
            <a:r>
              <a:rPr lang="nl-NL" sz="2000" i="1" dirty="0"/>
              <a:t> </a:t>
            </a:r>
            <a:r>
              <a:rPr lang="nl-NL" sz="2000" i="1" dirty="0" err="1"/>
              <a:t>meantime</a:t>
            </a:r>
            <a:r>
              <a:rPr lang="nl-NL" sz="2000" i="1" dirty="0"/>
              <a:t> </a:t>
            </a:r>
            <a:r>
              <a:rPr lang="nl-NL" sz="2000" i="1" dirty="0" err="1"/>
              <a:t>everybody</a:t>
            </a:r>
            <a:r>
              <a:rPr lang="nl-NL" sz="2000" i="1" dirty="0"/>
              <a:t> </a:t>
            </a:r>
            <a:r>
              <a:rPr lang="nl-NL" sz="2000" i="1" dirty="0" err="1"/>
              <a:t>thinks</a:t>
            </a:r>
            <a:r>
              <a:rPr lang="nl-NL" sz="2000" i="1" dirty="0"/>
              <a:t>: shit! </a:t>
            </a:r>
            <a:r>
              <a:rPr lang="nl-NL" sz="2000" i="1" dirty="0" err="1"/>
              <a:t>And</a:t>
            </a:r>
            <a:r>
              <a:rPr lang="nl-NL" sz="2000" i="1" dirty="0"/>
              <a:t> </a:t>
            </a:r>
            <a:r>
              <a:rPr lang="nl-NL" sz="2000" i="1" dirty="0" err="1"/>
              <a:t>that</a:t>
            </a:r>
            <a:r>
              <a:rPr lang="nl-NL" sz="2000" i="1" dirty="0"/>
              <a:t> </a:t>
            </a:r>
            <a:r>
              <a:rPr lang="nl-NL" sz="2000" i="1" dirty="0" err="1"/>
              <a:t>makes</a:t>
            </a:r>
            <a:r>
              <a:rPr lang="nl-NL" sz="2000" i="1" dirty="0"/>
              <a:t> sense </a:t>
            </a:r>
            <a:r>
              <a:rPr lang="nl-NL" sz="2000" i="1" dirty="0" err="1"/>
              <a:t>because</a:t>
            </a:r>
            <a:r>
              <a:rPr lang="nl-NL" sz="2000" i="1" dirty="0"/>
              <a:t>…. </a:t>
            </a:r>
            <a:r>
              <a:rPr lang="nl-NL" sz="2000" i="1" dirty="0" err="1"/>
              <a:t>That</a:t>
            </a:r>
            <a:r>
              <a:rPr lang="nl-NL" sz="2000" i="1" dirty="0"/>
              <a:t> ‘shit’ means </a:t>
            </a:r>
            <a:r>
              <a:rPr lang="nl-NL" sz="2000" i="1" dirty="0" err="1"/>
              <a:t>that</a:t>
            </a:r>
            <a:r>
              <a:rPr lang="nl-NL" sz="2000" i="1" dirty="0"/>
              <a:t> </a:t>
            </a:r>
            <a:r>
              <a:rPr lang="nl-NL" sz="2000" i="1" dirty="0" err="1"/>
              <a:t>someone</a:t>
            </a:r>
            <a:r>
              <a:rPr lang="nl-NL" sz="2000" i="1" dirty="0"/>
              <a:t> is </a:t>
            </a:r>
            <a:r>
              <a:rPr lang="nl-NL" sz="2000" i="1" dirty="0" err="1"/>
              <a:t>not</a:t>
            </a:r>
            <a:r>
              <a:rPr lang="nl-NL" sz="2000" i="1" dirty="0"/>
              <a:t> </a:t>
            </a:r>
            <a:r>
              <a:rPr lang="nl-NL" sz="2000" i="1" dirty="0" err="1"/>
              <a:t>available</a:t>
            </a:r>
            <a:r>
              <a:rPr lang="nl-NL" sz="2000" i="1" dirty="0"/>
              <a:t> on </a:t>
            </a:r>
            <a:r>
              <a:rPr lang="nl-NL" sz="2000" i="1" dirty="0" err="1"/>
              <a:t>the</a:t>
            </a:r>
            <a:r>
              <a:rPr lang="nl-NL" sz="2000" i="1" dirty="0"/>
              <a:t> </a:t>
            </a:r>
            <a:r>
              <a:rPr lang="nl-NL" sz="2000" i="1" dirty="0" err="1"/>
              <a:t>workfloor</a:t>
            </a:r>
            <a:r>
              <a:rPr lang="nl-NL" sz="2000" i="1" dirty="0"/>
              <a:t> </a:t>
            </a:r>
            <a:r>
              <a:rPr lang="nl-NL" sz="2000" i="1" dirty="0" err="1"/>
              <a:t>while</a:t>
            </a:r>
            <a:r>
              <a:rPr lang="nl-NL" sz="2000" i="1" dirty="0"/>
              <a:t> </a:t>
            </a:r>
            <a:r>
              <a:rPr lang="nl-NL" sz="2000" i="1" dirty="0" err="1"/>
              <a:t>the</a:t>
            </a:r>
            <a:r>
              <a:rPr lang="nl-NL" sz="2000" i="1" dirty="0"/>
              <a:t> </a:t>
            </a:r>
            <a:r>
              <a:rPr lang="nl-NL" sz="2000" i="1" dirty="0" err="1"/>
              <a:t>work</a:t>
            </a:r>
            <a:r>
              <a:rPr lang="nl-NL" sz="2000" i="1" dirty="0"/>
              <a:t> </a:t>
            </a:r>
            <a:r>
              <a:rPr lang="nl-NL" sz="2000" i="1" dirty="0" err="1"/>
              <a:t>continues</a:t>
            </a:r>
            <a:r>
              <a:rPr lang="nl-NL" sz="2000" i="1" dirty="0"/>
              <a:t>.” (</a:t>
            </a:r>
            <a:r>
              <a:rPr lang="nl-NL" sz="2000" i="1" dirty="0" err="1"/>
              <a:t>Physician</a:t>
            </a:r>
            <a:r>
              <a:rPr lang="nl-NL" sz="2000" i="1" dirty="0"/>
              <a:t>)</a:t>
            </a:r>
          </a:p>
          <a:p>
            <a:pPr marL="0" indent="0">
              <a:buNone/>
            </a:pPr>
            <a:endParaRPr lang="nl-NL" sz="2000" i="1" dirty="0"/>
          </a:p>
          <a:p>
            <a:r>
              <a:rPr lang="nl-NL" sz="2000" dirty="0" err="1"/>
              <a:t>Lack</a:t>
            </a:r>
            <a:r>
              <a:rPr lang="nl-NL" sz="2000" dirty="0"/>
              <a:t> of </a:t>
            </a:r>
            <a:r>
              <a:rPr lang="nl-NL" sz="2000" dirty="0" err="1"/>
              <a:t>knowledge</a:t>
            </a:r>
            <a:r>
              <a:rPr lang="nl-NL" sz="2000" dirty="0"/>
              <a:t> </a:t>
            </a:r>
            <a:r>
              <a:rPr lang="nl-NL" sz="2000" dirty="0" err="1"/>
              <a:t>and</a:t>
            </a:r>
            <a:r>
              <a:rPr lang="nl-NL" sz="2000" dirty="0"/>
              <a:t> </a:t>
            </a:r>
            <a:r>
              <a:rPr lang="nl-NL" sz="2000" dirty="0" err="1"/>
              <a:t>insight</a:t>
            </a:r>
            <a:r>
              <a:rPr lang="nl-NL" sz="2000" dirty="0"/>
              <a:t> in </a:t>
            </a:r>
            <a:r>
              <a:rPr lang="nl-NL" sz="2000" dirty="0" err="1"/>
              <a:t>what</a:t>
            </a:r>
            <a:r>
              <a:rPr lang="nl-NL" sz="2000" dirty="0"/>
              <a:t> </a:t>
            </a:r>
            <a:r>
              <a:rPr lang="nl-NL" sz="2000" dirty="0" err="1"/>
              <a:t>pregnancy</a:t>
            </a:r>
            <a:r>
              <a:rPr lang="nl-NL" sz="2000" dirty="0"/>
              <a:t> means </a:t>
            </a:r>
            <a:r>
              <a:rPr lang="nl-NL" sz="2000" dirty="0" err="1"/>
              <a:t>for</a:t>
            </a:r>
            <a:r>
              <a:rPr lang="nl-NL" sz="2000" dirty="0"/>
              <a:t> a </a:t>
            </a:r>
            <a:r>
              <a:rPr lang="nl-NL" sz="2000" dirty="0" err="1"/>
              <a:t>woman</a:t>
            </a:r>
            <a:r>
              <a:rPr lang="nl-NL" sz="2000" dirty="0"/>
              <a:t> </a:t>
            </a:r>
          </a:p>
          <a:p>
            <a:r>
              <a:rPr lang="nl-NL" sz="2000" dirty="0" err="1"/>
              <a:t>Pregnancy</a:t>
            </a:r>
            <a:r>
              <a:rPr lang="nl-NL" sz="2000" dirty="0"/>
              <a:t> </a:t>
            </a:r>
            <a:r>
              <a:rPr lang="nl-NL" sz="2000" dirty="0" err="1"/>
              <a:t>complications</a:t>
            </a:r>
            <a:r>
              <a:rPr lang="nl-NL" sz="2000" dirty="0"/>
              <a:t> </a:t>
            </a:r>
            <a:r>
              <a:rPr lang="nl-NL" sz="2000" dirty="0" err="1"/>
              <a:t>legitimize</a:t>
            </a:r>
            <a:r>
              <a:rPr lang="nl-NL" sz="2000" dirty="0"/>
              <a:t> absence or job </a:t>
            </a:r>
            <a:r>
              <a:rPr lang="nl-NL" sz="2000" dirty="0" err="1"/>
              <a:t>accommodations</a:t>
            </a:r>
            <a:r>
              <a:rPr lang="nl-NL" sz="2000" dirty="0"/>
              <a:t>, but </a:t>
            </a:r>
            <a:r>
              <a:rPr lang="nl-NL" sz="2000" dirty="0" err="1"/>
              <a:t>not</a:t>
            </a:r>
            <a:r>
              <a:rPr lang="nl-NL" sz="2000" dirty="0"/>
              <a:t> health </a:t>
            </a:r>
            <a:r>
              <a:rPr lang="nl-NL" sz="2000" dirty="0" err="1"/>
              <a:t>complaints</a:t>
            </a:r>
            <a:r>
              <a:rPr lang="nl-NL" sz="2000" dirty="0"/>
              <a:t> – </a:t>
            </a:r>
            <a:r>
              <a:rPr lang="nl-NL" sz="2000" dirty="0" err="1"/>
              <a:t>and</a:t>
            </a:r>
            <a:r>
              <a:rPr lang="nl-NL" sz="2000" dirty="0"/>
              <a:t> </a:t>
            </a:r>
            <a:r>
              <a:rPr lang="nl-NL" sz="2000" dirty="0" err="1"/>
              <a:t>also</a:t>
            </a:r>
            <a:r>
              <a:rPr lang="nl-NL" sz="2000" dirty="0"/>
              <a:t> </a:t>
            </a:r>
            <a:r>
              <a:rPr lang="nl-NL" sz="2000" dirty="0" err="1"/>
              <a:t>not</a:t>
            </a:r>
            <a:r>
              <a:rPr lang="nl-NL" sz="2000" dirty="0"/>
              <a:t> </a:t>
            </a:r>
            <a:r>
              <a:rPr lang="nl-NL" sz="2000" dirty="0" err="1"/>
              <a:t>menopausal</a:t>
            </a:r>
            <a:r>
              <a:rPr lang="nl-NL" sz="2000" dirty="0"/>
              <a:t> </a:t>
            </a:r>
            <a:r>
              <a:rPr lang="nl-NL" sz="2000" dirty="0" err="1"/>
              <a:t>complaints</a:t>
            </a:r>
            <a:endParaRPr lang="nl-NL" sz="2000" dirty="0"/>
          </a:p>
          <a:p>
            <a:pPr marL="0" indent="0">
              <a:buNone/>
            </a:pPr>
            <a:endParaRPr lang="nl-NL" sz="2000" i="1" dirty="0"/>
          </a:p>
        </p:txBody>
      </p:sp>
    </p:spTree>
    <p:extLst>
      <p:ext uri="{BB962C8B-B14F-4D97-AF65-F5344CB8AC3E}">
        <p14:creationId xmlns:p14="http://schemas.microsoft.com/office/powerpoint/2010/main" val="196901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839F7-C35A-4EB9-B02A-35A81C88CB1A}"/>
              </a:ext>
            </a:extLst>
          </p:cNvPr>
          <p:cNvSpPr>
            <a:spLocks noGrp="1"/>
          </p:cNvSpPr>
          <p:nvPr>
            <p:ph type="title"/>
          </p:nvPr>
        </p:nvSpPr>
        <p:spPr/>
        <p:txBody>
          <a:bodyPr/>
          <a:lstStyle/>
          <a:p>
            <a:r>
              <a:rPr lang="nl-NL" dirty="0" err="1"/>
              <a:t>Theme</a:t>
            </a:r>
            <a:r>
              <a:rPr lang="nl-NL" dirty="0"/>
              <a:t> 2 The </a:t>
            </a:r>
            <a:r>
              <a:rPr lang="nl-NL" dirty="0" err="1"/>
              <a:t>maternal</a:t>
            </a:r>
            <a:r>
              <a:rPr lang="nl-NL" dirty="0"/>
              <a:t> body </a:t>
            </a:r>
            <a:r>
              <a:rPr lang="nl-NL" dirty="0" err="1"/>
              <a:t>silenced</a:t>
            </a:r>
            <a:r>
              <a:rPr lang="nl-NL" dirty="0"/>
              <a:t> </a:t>
            </a:r>
          </a:p>
        </p:txBody>
      </p:sp>
      <p:sp>
        <p:nvSpPr>
          <p:cNvPr id="3" name="Tijdelijke aanduiding voor inhoud 2">
            <a:extLst>
              <a:ext uri="{FF2B5EF4-FFF2-40B4-BE49-F238E27FC236}">
                <a16:creationId xmlns:a16="http://schemas.microsoft.com/office/drawing/2014/main" id="{4C64DBD3-264C-49BC-A51F-0649498D50B0}"/>
              </a:ext>
            </a:extLst>
          </p:cNvPr>
          <p:cNvSpPr>
            <a:spLocks noGrp="1"/>
          </p:cNvSpPr>
          <p:nvPr>
            <p:ph sz="half" idx="2"/>
          </p:nvPr>
        </p:nvSpPr>
        <p:spPr/>
        <p:txBody>
          <a:bodyPr/>
          <a:lstStyle/>
          <a:p>
            <a:endParaRPr lang="nl-NL" sz="2000" dirty="0"/>
          </a:p>
        </p:txBody>
      </p:sp>
    </p:spTree>
    <p:extLst>
      <p:ext uri="{BB962C8B-B14F-4D97-AF65-F5344CB8AC3E}">
        <p14:creationId xmlns:p14="http://schemas.microsoft.com/office/powerpoint/2010/main" val="380414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839F7-C35A-4EB9-B02A-35A81C88CB1A}"/>
              </a:ext>
            </a:extLst>
          </p:cNvPr>
          <p:cNvSpPr>
            <a:spLocks noGrp="1"/>
          </p:cNvSpPr>
          <p:nvPr>
            <p:ph type="title"/>
          </p:nvPr>
        </p:nvSpPr>
        <p:spPr/>
        <p:txBody>
          <a:bodyPr/>
          <a:lstStyle/>
          <a:p>
            <a:r>
              <a:rPr lang="nl-NL" sz="2800" dirty="0"/>
              <a:t>2a. </a:t>
            </a:r>
            <a:r>
              <a:rPr lang="nl-NL" sz="2800" dirty="0" err="1"/>
              <a:t>Laughing</a:t>
            </a:r>
            <a:r>
              <a:rPr lang="nl-NL" sz="2800" dirty="0"/>
              <a:t> </a:t>
            </a:r>
            <a:r>
              <a:rPr lang="nl-NL" sz="2800" dirty="0" err="1"/>
              <a:t>away</a:t>
            </a:r>
            <a:r>
              <a:rPr lang="nl-NL" sz="2800" dirty="0"/>
              <a:t> </a:t>
            </a:r>
            <a:r>
              <a:rPr lang="nl-NL" sz="2800" dirty="0" err="1"/>
              <a:t>the</a:t>
            </a:r>
            <a:r>
              <a:rPr lang="nl-NL" sz="2800" dirty="0"/>
              <a:t> discomfort</a:t>
            </a:r>
          </a:p>
        </p:txBody>
      </p:sp>
      <p:sp>
        <p:nvSpPr>
          <p:cNvPr id="3" name="Tijdelijke aanduiding voor inhoud 2">
            <a:extLst>
              <a:ext uri="{FF2B5EF4-FFF2-40B4-BE49-F238E27FC236}">
                <a16:creationId xmlns:a16="http://schemas.microsoft.com/office/drawing/2014/main" id="{4C64DBD3-264C-49BC-A51F-0649498D50B0}"/>
              </a:ext>
            </a:extLst>
          </p:cNvPr>
          <p:cNvSpPr>
            <a:spLocks noGrp="1"/>
          </p:cNvSpPr>
          <p:nvPr>
            <p:ph sz="half" idx="2"/>
          </p:nvPr>
        </p:nvSpPr>
        <p:spPr/>
        <p:txBody>
          <a:bodyPr/>
          <a:lstStyle/>
          <a:p>
            <a:pPr>
              <a:lnSpc>
                <a:spcPct val="100000"/>
              </a:lnSpc>
            </a:pPr>
            <a:r>
              <a:rPr lang="nl-NL" sz="2000" dirty="0" err="1"/>
              <a:t>Sometimes</a:t>
            </a:r>
            <a:r>
              <a:rPr lang="nl-NL" sz="2000" dirty="0"/>
              <a:t> </a:t>
            </a:r>
            <a:r>
              <a:rPr lang="nl-NL" sz="2000" dirty="0" err="1"/>
              <a:t>funny</a:t>
            </a:r>
            <a:r>
              <a:rPr lang="nl-NL" sz="2000" dirty="0"/>
              <a:t>, </a:t>
            </a:r>
            <a:r>
              <a:rPr lang="nl-NL" sz="2000" dirty="0" err="1"/>
              <a:t>often</a:t>
            </a:r>
            <a:r>
              <a:rPr lang="nl-NL" sz="2000" dirty="0"/>
              <a:t> crossing </a:t>
            </a:r>
            <a:r>
              <a:rPr lang="nl-NL" sz="2000" dirty="0" err="1"/>
              <a:t>limits</a:t>
            </a:r>
            <a:r>
              <a:rPr lang="nl-NL" sz="2000" dirty="0"/>
              <a:t> </a:t>
            </a:r>
            <a:r>
              <a:rPr lang="nl-NL" sz="2000" dirty="0" err="1"/>
              <a:t>and</a:t>
            </a:r>
            <a:r>
              <a:rPr lang="nl-NL" sz="2000" dirty="0"/>
              <a:t> </a:t>
            </a:r>
            <a:r>
              <a:rPr lang="nl-NL" sz="2000" dirty="0" err="1"/>
              <a:t>disqualifying</a:t>
            </a:r>
            <a:r>
              <a:rPr lang="nl-NL" sz="2000" dirty="0"/>
              <a:t> </a:t>
            </a:r>
          </a:p>
          <a:p>
            <a:pPr marL="457200" lvl="1" indent="0">
              <a:lnSpc>
                <a:spcPct val="100000"/>
              </a:lnSpc>
              <a:buNone/>
            </a:pPr>
            <a:r>
              <a:rPr lang="nl-NL" sz="2000" i="1" dirty="0"/>
              <a:t>“In </a:t>
            </a:r>
            <a:r>
              <a:rPr lang="nl-NL" sz="2000" i="1" dirty="0" err="1"/>
              <a:t>fact</a:t>
            </a:r>
            <a:r>
              <a:rPr lang="nl-NL" sz="2000" i="1" dirty="0"/>
              <a:t> </a:t>
            </a:r>
            <a:r>
              <a:rPr lang="nl-NL" sz="2000" i="1" dirty="0" err="1"/>
              <a:t>menopause</a:t>
            </a:r>
            <a:r>
              <a:rPr lang="nl-NL" sz="2000" i="1" dirty="0"/>
              <a:t> is </a:t>
            </a:r>
            <a:r>
              <a:rPr lang="nl-NL" sz="2000" i="1" dirty="0" err="1"/>
              <a:t>being</a:t>
            </a:r>
            <a:r>
              <a:rPr lang="nl-NL" sz="2000" i="1" dirty="0"/>
              <a:t> </a:t>
            </a:r>
            <a:r>
              <a:rPr lang="nl-NL" sz="2000" i="1" dirty="0" err="1"/>
              <a:t>used</a:t>
            </a:r>
            <a:r>
              <a:rPr lang="nl-NL" sz="2000" i="1" dirty="0"/>
              <a:t> as </a:t>
            </a:r>
            <a:r>
              <a:rPr lang="nl-NL" sz="2000" i="1" dirty="0" err="1"/>
              <a:t>some</a:t>
            </a:r>
            <a:r>
              <a:rPr lang="nl-NL" sz="2000" i="1" dirty="0"/>
              <a:t> </a:t>
            </a:r>
            <a:r>
              <a:rPr lang="nl-NL" sz="2000" i="1" dirty="0" err="1"/>
              <a:t>sort</a:t>
            </a:r>
            <a:r>
              <a:rPr lang="nl-NL" sz="2000" i="1" dirty="0"/>
              <a:t> of </a:t>
            </a:r>
            <a:r>
              <a:rPr lang="nl-NL" sz="2000" i="1" dirty="0" err="1"/>
              <a:t>disqualification</a:t>
            </a:r>
            <a:r>
              <a:rPr lang="nl-NL" sz="2000" i="1" dirty="0"/>
              <a:t>. </a:t>
            </a:r>
            <a:r>
              <a:rPr lang="nl-NL" sz="2000" i="1" dirty="0" err="1"/>
              <a:t>That</a:t>
            </a:r>
            <a:r>
              <a:rPr lang="nl-NL" sz="2000" i="1" dirty="0"/>
              <a:t> is </a:t>
            </a:r>
            <a:r>
              <a:rPr lang="nl-NL" sz="2000" i="1" dirty="0" err="1"/>
              <a:t>how</a:t>
            </a:r>
            <a:r>
              <a:rPr lang="nl-NL" sz="2000" i="1" dirty="0"/>
              <a:t> I </a:t>
            </a:r>
            <a:r>
              <a:rPr lang="nl-NL" sz="2000" i="1" dirty="0" err="1"/>
              <a:t>experienced</a:t>
            </a:r>
            <a:r>
              <a:rPr lang="nl-NL" sz="2000" i="1" dirty="0"/>
              <a:t> </a:t>
            </a:r>
            <a:r>
              <a:rPr lang="nl-NL" sz="2000" i="1" dirty="0" err="1"/>
              <a:t>it</a:t>
            </a:r>
            <a:r>
              <a:rPr lang="nl-NL" sz="2000" i="1" dirty="0"/>
              <a:t>, like, </a:t>
            </a:r>
            <a:r>
              <a:rPr lang="nl-NL" sz="2000" i="1" dirty="0" err="1"/>
              <a:t>you</a:t>
            </a:r>
            <a:r>
              <a:rPr lang="nl-NL" sz="2000" i="1" dirty="0"/>
              <a:t> do </a:t>
            </a:r>
            <a:r>
              <a:rPr lang="nl-NL" sz="2000" i="1" dirty="0" err="1"/>
              <a:t>not</a:t>
            </a:r>
            <a:r>
              <a:rPr lang="nl-NL" sz="2000" i="1" dirty="0"/>
              <a:t> </a:t>
            </a:r>
            <a:r>
              <a:rPr lang="nl-NL" sz="2000" i="1" dirty="0" err="1"/>
              <a:t>adhere</a:t>
            </a:r>
            <a:r>
              <a:rPr lang="nl-NL" sz="2000" i="1" dirty="0"/>
              <a:t> </a:t>
            </a:r>
            <a:r>
              <a:rPr lang="nl-NL" sz="2000" i="1" dirty="0" err="1"/>
              <a:t>to</a:t>
            </a:r>
            <a:r>
              <a:rPr lang="nl-NL" sz="2000" i="1" dirty="0"/>
              <a:t>, </a:t>
            </a:r>
            <a:r>
              <a:rPr lang="nl-NL" sz="2000" i="1" dirty="0" err="1"/>
              <a:t>what</a:t>
            </a:r>
            <a:r>
              <a:rPr lang="nl-NL" sz="2000" i="1" dirty="0"/>
              <a:t> is </a:t>
            </a:r>
            <a:r>
              <a:rPr lang="nl-NL" sz="2000" i="1" dirty="0" err="1"/>
              <a:t>expected</a:t>
            </a:r>
            <a:r>
              <a:rPr lang="nl-NL" sz="2000" i="1" dirty="0"/>
              <a:t>. </a:t>
            </a:r>
            <a:r>
              <a:rPr lang="nl-NL" sz="2000" i="1" dirty="0" err="1"/>
              <a:t>Actually</a:t>
            </a:r>
            <a:r>
              <a:rPr lang="nl-NL" sz="2000" i="1" dirty="0"/>
              <a:t> </a:t>
            </a:r>
            <a:r>
              <a:rPr lang="nl-NL" sz="2000" i="1" dirty="0" err="1"/>
              <a:t>it</a:t>
            </a:r>
            <a:r>
              <a:rPr lang="nl-NL" sz="2000" i="1" dirty="0"/>
              <a:t> is </a:t>
            </a:r>
            <a:r>
              <a:rPr lang="nl-NL" sz="2000" i="1" dirty="0" err="1"/>
              <a:t>being</a:t>
            </a:r>
            <a:r>
              <a:rPr lang="nl-NL" sz="2000" i="1" dirty="0"/>
              <a:t> held </a:t>
            </a:r>
            <a:r>
              <a:rPr lang="nl-NL" sz="2000" i="1" dirty="0" err="1"/>
              <a:t>against</a:t>
            </a:r>
            <a:r>
              <a:rPr lang="nl-NL" sz="2000" i="1" dirty="0"/>
              <a:t> </a:t>
            </a:r>
            <a:r>
              <a:rPr lang="nl-NL" sz="2000" i="1" dirty="0" err="1"/>
              <a:t>you</a:t>
            </a:r>
            <a:r>
              <a:rPr lang="nl-NL" sz="2000" i="1" dirty="0"/>
              <a:t>, in </a:t>
            </a:r>
            <a:r>
              <a:rPr lang="nl-NL" sz="2000" i="1" dirty="0" err="1"/>
              <a:t>fact</a:t>
            </a:r>
            <a:r>
              <a:rPr lang="nl-NL" sz="2000" i="1" dirty="0"/>
              <a:t>. </a:t>
            </a:r>
            <a:r>
              <a:rPr lang="nl-NL" sz="2000" i="1" dirty="0" err="1"/>
              <a:t>That</a:t>
            </a:r>
            <a:r>
              <a:rPr lang="nl-NL" sz="2000" i="1" dirty="0"/>
              <a:t> is </a:t>
            </a:r>
            <a:r>
              <a:rPr lang="nl-NL" sz="2000" i="1" dirty="0" err="1"/>
              <a:t>how</a:t>
            </a:r>
            <a:r>
              <a:rPr lang="nl-NL" sz="2000" i="1" dirty="0"/>
              <a:t> I </a:t>
            </a:r>
            <a:r>
              <a:rPr lang="nl-NL" sz="2000" i="1" dirty="0" err="1"/>
              <a:t>experienced</a:t>
            </a:r>
            <a:r>
              <a:rPr lang="nl-NL" sz="2000" i="1" dirty="0"/>
              <a:t> it.” (</a:t>
            </a:r>
            <a:r>
              <a:rPr lang="nl-NL" sz="2000" i="1" dirty="0" err="1"/>
              <a:t>Physician</a:t>
            </a:r>
            <a:r>
              <a:rPr lang="nl-NL" sz="2000" i="1" dirty="0"/>
              <a:t>)</a:t>
            </a:r>
            <a:endParaRPr lang="nl-NL" sz="2000" dirty="0"/>
          </a:p>
          <a:p>
            <a:pPr>
              <a:lnSpc>
                <a:spcPct val="100000"/>
              </a:lnSpc>
            </a:pPr>
            <a:r>
              <a:rPr lang="nl-NL" sz="2000" dirty="0" err="1"/>
              <a:t>Symbolizes</a:t>
            </a:r>
            <a:r>
              <a:rPr lang="nl-NL" sz="2000" dirty="0"/>
              <a:t> </a:t>
            </a:r>
            <a:r>
              <a:rPr lang="nl-NL" sz="2000" dirty="0" err="1"/>
              <a:t>ageing</a:t>
            </a:r>
            <a:r>
              <a:rPr lang="nl-NL" sz="2000" dirty="0"/>
              <a:t> </a:t>
            </a:r>
          </a:p>
          <a:p>
            <a:pPr marL="457200" lvl="1" indent="0">
              <a:lnSpc>
                <a:spcPct val="100000"/>
              </a:lnSpc>
              <a:buNone/>
            </a:pPr>
            <a:r>
              <a:rPr lang="nl-NL" sz="2000" i="1" dirty="0"/>
              <a:t>“Yes, </a:t>
            </a:r>
            <a:r>
              <a:rPr lang="nl-NL" sz="2000" i="1" dirty="0" err="1"/>
              <a:t>and</a:t>
            </a:r>
            <a:r>
              <a:rPr lang="nl-NL" sz="2000" i="1" dirty="0"/>
              <a:t> </a:t>
            </a:r>
            <a:r>
              <a:rPr lang="nl-NL" sz="2000" i="1" dirty="0" err="1"/>
              <a:t>that</a:t>
            </a:r>
            <a:r>
              <a:rPr lang="nl-NL" sz="2000" i="1" dirty="0"/>
              <a:t> </a:t>
            </a:r>
            <a:r>
              <a:rPr lang="nl-NL" sz="2000" i="1" dirty="0" err="1"/>
              <a:t>you</a:t>
            </a:r>
            <a:r>
              <a:rPr lang="nl-NL" sz="2000" i="1" dirty="0"/>
              <a:t> </a:t>
            </a:r>
            <a:r>
              <a:rPr lang="nl-NL" sz="2000" i="1" dirty="0" err="1"/>
              <a:t>should</a:t>
            </a:r>
            <a:r>
              <a:rPr lang="nl-NL" sz="2000" i="1" dirty="0"/>
              <a:t> </a:t>
            </a:r>
            <a:r>
              <a:rPr lang="nl-NL" sz="2000" i="1" dirty="0" err="1"/>
              <a:t>just</a:t>
            </a:r>
            <a:r>
              <a:rPr lang="nl-NL" sz="2000" i="1" dirty="0"/>
              <a:t> say </a:t>
            </a:r>
            <a:r>
              <a:rPr lang="nl-NL" sz="2000" i="1" dirty="0" err="1"/>
              <a:t>it</a:t>
            </a:r>
            <a:r>
              <a:rPr lang="nl-NL" sz="2000" i="1" dirty="0"/>
              <a:t> </a:t>
            </a:r>
            <a:r>
              <a:rPr lang="nl-NL" sz="2000" i="1" dirty="0" err="1"/>
              <a:t>when</a:t>
            </a:r>
            <a:r>
              <a:rPr lang="nl-NL" sz="2000" i="1" dirty="0"/>
              <a:t> </a:t>
            </a:r>
            <a:r>
              <a:rPr lang="nl-NL" sz="2000" i="1" dirty="0" err="1"/>
              <a:t>you’re</a:t>
            </a:r>
            <a:r>
              <a:rPr lang="nl-NL" sz="2000" i="1" dirty="0"/>
              <a:t> </a:t>
            </a:r>
            <a:r>
              <a:rPr lang="nl-NL" sz="2000" i="1" dirty="0" err="1"/>
              <a:t>having</a:t>
            </a:r>
            <a:r>
              <a:rPr lang="nl-NL" sz="2000" i="1" dirty="0"/>
              <a:t> a hot flash. </a:t>
            </a:r>
            <a:r>
              <a:rPr lang="nl-NL" sz="2000" i="1" dirty="0" err="1"/>
              <a:t>Because</a:t>
            </a:r>
            <a:r>
              <a:rPr lang="nl-NL" sz="2000" i="1" dirty="0"/>
              <a:t> </a:t>
            </a:r>
            <a:r>
              <a:rPr lang="nl-NL" sz="2000" i="1" dirty="0" err="1"/>
              <a:t>you</a:t>
            </a:r>
            <a:r>
              <a:rPr lang="nl-NL" sz="2000" i="1" dirty="0"/>
              <a:t> </a:t>
            </a:r>
            <a:r>
              <a:rPr lang="nl-NL" sz="2000" i="1" dirty="0" err="1"/>
              <a:t>see</a:t>
            </a:r>
            <a:r>
              <a:rPr lang="nl-NL" sz="2000" i="1" dirty="0"/>
              <a:t>, </a:t>
            </a:r>
            <a:r>
              <a:rPr lang="nl-NL" sz="2000" i="1" dirty="0" err="1"/>
              <a:t>the</a:t>
            </a:r>
            <a:r>
              <a:rPr lang="nl-NL" sz="2000" i="1" dirty="0"/>
              <a:t> point is </a:t>
            </a:r>
            <a:r>
              <a:rPr lang="nl-NL" sz="2000" i="1" dirty="0" err="1"/>
              <a:t>you</a:t>
            </a:r>
            <a:r>
              <a:rPr lang="nl-NL" sz="2000" i="1" dirty="0"/>
              <a:t> do </a:t>
            </a:r>
            <a:r>
              <a:rPr lang="nl-NL" sz="2000" i="1" dirty="0" err="1"/>
              <a:t>not</a:t>
            </a:r>
            <a:r>
              <a:rPr lang="nl-NL" sz="2000" i="1" dirty="0"/>
              <a:t> want </a:t>
            </a:r>
            <a:r>
              <a:rPr lang="nl-NL" sz="2000" i="1" dirty="0" err="1"/>
              <a:t>to</a:t>
            </a:r>
            <a:r>
              <a:rPr lang="nl-NL" sz="2000" i="1" dirty="0"/>
              <a:t> </a:t>
            </a:r>
            <a:r>
              <a:rPr lang="nl-NL" sz="2000" i="1" dirty="0" err="1"/>
              <a:t>be</a:t>
            </a:r>
            <a:r>
              <a:rPr lang="nl-NL" sz="2000" i="1" dirty="0"/>
              <a:t> </a:t>
            </a:r>
            <a:r>
              <a:rPr lang="nl-NL" sz="2000" i="1" dirty="0" err="1"/>
              <a:t>seen</a:t>
            </a:r>
            <a:r>
              <a:rPr lang="nl-NL" sz="2000" i="1" dirty="0"/>
              <a:t>  as </a:t>
            </a:r>
            <a:r>
              <a:rPr lang="nl-NL" sz="2000" i="1" dirty="0" err="1"/>
              <a:t>an</a:t>
            </a:r>
            <a:r>
              <a:rPr lang="nl-NL" sz="2000" i="1" dirty="0"/>
              <a:t> </a:t>
            </a:r>
            <a:r>
              <a:rPr lang="nl-NL" sz="2000" i="1" dirty="0" err="1"/>
              <a:t>old</a:t>
            </a:r>
            <a:r>
              <a:rPr lang="nl-NL" sz="2000" i="1" dirty="0"/>
              <a:t> </a:t>
            </a:r>
            <a:r>
              <a:rPr lang="nl-NL" sz="2000" i="1" dirty="0" err="1"/>
              <a:t>woman</a:t>
            </a:r>
            <a:r>
              <a:rPr lang="nl-NL" sz="2000" i="1" dirty="0"/>
              <a:t>, like </a:t>
            </a:r>
            <a:r>
              <a:rPr lang="nl-NL" sz="2000" i="1" dirty="0" err="1"/>
              <a:t>an</a:t>
            </a:r>
            <a:r>
              <a:rPr lang="nl-NL" sz="2000" i="1" dirty="0"/>
              <a:t> </a:t>
            </a:r>
            <a:r>
              <a:rPr lang="nl-NL" sz="2000" i="1" dirty="0" err="1"/>
              <a:t>old</a:t>
            </a:r>
            <a:r>
              <a:rPr lang="nl-NL" sz="2000" i="1" dirty="0"/>
              <a:t> tart </a:t>
            </a:r>
            <a:r>
              <a:rPr lang="nl-NL" sz="2000" i="1" dirty="0" err="1"/>
              <a:t>with</a:t>
            </a:r>
            <a:r>
              <a:rPr lang="nl-NL" sz="2000" i="1" dirty="0"/>
              <a:t> </a:t>
            </a:r>
            <a:r>
              <a:rPr lang="nl-NL" sz="2000" i="1" dirty="0" err="1"/>
              <a:t>problems</a:t>
            </a:r>
            <a:r>
              <a:rPr lang="nl-NL" sz="2000" i="1" dirty="0"/>
              <a:t>. </a:t>
            </a:r>
            <a:r>
              <a:rPr lang="nl-NL" sz="2000" i="1" dirty="0" err="1"/>
              <a:t>You</a:t>
            </a:r>
            <a:r>
              <a:rPr lang="nl-NL" sz="2000" i="1" dirty="0"/>
              <a:t> want </a:t>
            </a:r>
            <a:r>
              <a:rPr lang="nl-NL" sz="2000" i="1" dirty="0" err="1"/>
              <a:t>to</a:t>
            </a:r>
            <a:r>
              <a:rPr lang="nl-NL" sz="2000" i="1" dirty="0"/>
              <a:t> </a:t>
            </a:r>
            <a:r>
              <a:rPr lang="nl-NL" sz="2000" i="1" dirty="0" err="1"/>
              <a:t>be</a:t>
            </a:r>
            <a:r>
              <a:rPr lang="nl-NL" sz="2000" i="1" dirty="0"/>
              <a:t> taken </a:t>
            </a:r>
            <a:r>
              <a:rPr lang="nl-NL" sz="2000" i="1" dirty="0" err="1"/>
              <a:t>seriously</a:t>
            </a:r>
            <a:r>
              <a:rPr lang="nl-NL" sz="2000" i="1" dirty="0"/>
              <a:t>, </a:t>
            </a:r>
            <a:r>
              <a:rPr lang="nl-NL" sz="2000" i="1" dirty="0" err="1"/>
              <a:t>and</a:t>
            </a:r>
            <a:r>
              <a:rPr lang="nl-NL" sz="2000" i="1" dirty="0"/>
              <a:t> </a:t>
            </a:r>
            <a:r>
              <a:rPr lang="nl-NL" sz="2000" i="1" dirty="0" err="1"/>
              <a:t>that</a:t>
            </a:r>
            <a:r>
              <a:rPr lang="nl-NL" sz="2000" i="1" dirty="0"/>
              <a:t> </a:t>
            </a:r>
            <a:r>
              <a:rPr lang="nl-NL" sz="2000" i="1" dirty="0" err="1"/>
              <a:t>the</a:t>
            </a:r>
            <a:r>
              <a:rPr lang="nl-NL" sz="2000" i="1" dirty="0"/>
              <a:t> </a:t>
            </a:r>
            <a:r>
              <a:rPr lang="nl-NL" sz="2000" i="1" dirty="0" err="1"/>
              <a:t>transition</a:t>
            </a:r>
            <a:r>
              <a:rPr lang="nl-NL" sz="2000" i="1" dirty="0"/>
              <a:t> </a:t>
            </a:r>
            <a:r>
              <a:rPr lang="nl-NL" sz="2000" i="1" dirty="0" err="1"/>
              <a:t>should</a:t>
            </a:r>
            <a:r>
              <a:rPr lang="nl-NL" sz="2000" i="1" dirty="0"/>
              <a:t> </a:t>
            </a:r>
            <a:r>
              <a:rPr lang="nl-NL" sz="2000" i="1" dirty="0" err="1"/>
              <a:t>be</a:t>
            </a:r>
            <a:r>
              <a:rPr lang="nl-NL" sz="2000" i="1" dirty="0"/>
              <a:t> </a:t>
            </a:r>
            <a:r>
              <a:rPr lang="nl-NL" sz="2000" i="1" dirty="0" err="1"/>
              <a:t>visible</a:t>
            </a:r>
            <a:r>
              <a:rPr lang="nl-NL" sz="2000" i="1" dirty="0"/>
              <a:t> </a:t>
            </a:r>
            <a:r>
              <a:rPr lang="nl-NL" sz="2000" i="1" dirty="0" err="1"/>
              <a:t>and</a:t>
            </a:r>
            <a:r>
              <a:rPr lang="nl-NL" sz="2000" i="1" dirty="0"/>
              <a:t> </a:t>
            </a:r>
            <a:r>
              <a:rPr lang="nl-NL" sz="2000" i="1" dirty="0" err="1"/>
              <a:t>that</a:t>
            </a:r>
            <a:r>
              <a:rPr lang="nl-NL" sz="2000" i="1" dirty="0"/>
              <a:t> </a:t>
            </a:r>
            <a:r>
              <a:rPr lang="nl-NL" sz="2000" i="1" dirty="0" err="1"/>
              <a:t>there</a:t>
            </a:r>
            <a:r>
              <a:rPr lang="nl-NL" sz="2000" i="1" dirty="0"/>
              <a:t> is time </a:t>
            </a:r>
            <a:r>
              <a:rPr lang="nl-NL" sz="2000" i="1" dirty="0" err="1"/>
              <a:t>and</a:t>
            </a:r>
            <a:r>
              <a:rPr lang="nl-NL" sz="2000" i="1" dirty="0"/>
              <a:t> </a:t>
            </a:r>
            <a:r>
              <a:rPr lang="nl-NL" sz="2000" i="1" dirty="0" err="1"/>
              <a:t>space</a:t>
            </a:r>
            <a:r>
              <a:rPr lang="nl-NL" sz="2000" i="1" dirty="0"/>
              <a:t> </a:t>
            </a:r>
            <a:r>
              <a:rPr lang="nl-NL" sz="2000" i="1" dirty="0" err="1"/>
              <a:t>for</a:t>
            </a:r>
            <a:r>
              <a:rPr lang="nl-NL" sz="2000" i="1" dirty="0"/>
              <a:t> it.” </a:t>
            </a:r>
            <a:r>
              <a:rPr lang="nl-NL" sz="2000" dirty="0"/>
              <a:t>(</a:t>
            </a:r>
            <a:r>
              <a:rPr lang="nl-NL" sz="2000" dirty="0" err="1"/>
              <a:t>Physician</a:t>
            </a:r>
            <a:r>
              <a:rPr lang="nl-NL" sz="2000" dirty="0"/>
              <a:t>)</a:t>
            </a:r>
          </a:p>
        </p:txBody>
      </p:sp>
    </p:spTree>
    <p:extLst>
      <p:ext uri="{BB962C8B-B14F-4D97-AF65-F5344CB8AC3E}">
        <p14:creationId xmlns:p14="http://schemas.microsoft.com/office/powerpoint/2010/main" val="42360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60F33-54DB-457F-8485-D88B2BB3339A}"/>
              </a:ext>
            </a:extLst>
          </p:cNvPr>
          <p:cNvSpPr>
            <a:spLocks noGrp="1"/>
          </p:cNvSpPr>
          <p:nvPr>
            <p:ph type="title"/>
          </p:nvPr>
        </p:nvSpPr>
        <p:spPr/>
        <p:txBody>
          <a:bodyPr/>
          <a:lstStyle/>
          <a:p>
            <a:r>
              <a:rPr lang="nl-NL" sz="2800" dirty="0"/>
              <a:t>2b. </a:t>
            </a:r>
            <a:r>
              <a:rPr lang="nl-NL" sz="2800" dirty="0" err="1"/>
              <a:t>Lacking</a:t>
            </a:r>
            <a:r>
              <a:rPr lang="nl-NL" sz="2800" dirty="0"/>
              <a:t> </a:t>
            </a:r>
            <a:r>
              <a:rPr lang="nl-NL" sz="2800" dirty="0" err="1"/>
              <a:t>knowledge</a:t>
            </a:r>
            <a:r>
              <a:rPr lang="nl-NL" sz="2800" dirty="0"/>
              <a:t> </a:t>
            </a:r>
          </a:p>
        </p:txBody>
      </p:sp>
      <p:sp>
        <p:nvSpPr>
          <p:cNvPr id="3" name="Tijdelijke aanduiding voor inhoud 2">
            <a:extLst>
              <a:ext uri="{FF2B5EF4-FFF2-40B4-BE49-F238E27FC236}">
                <a16:creationId xmlns:a16="http://schemas.microsoft.com/office/drawing/2014/main" id="{04D57C85-B74D-4B17-AE9E-991685AE5B9C}"/>
              </a:ext>
            </a:extLst>
          </p:cNvPr>
          <p:cNvSpPr>
            <a:spLocks noGrp="1"/>
          </p:cNvSpPr>
          <p:nvPr>
            <p:ph sz="half" idx="2"/>
          </p:nvPr>
        </p:nvSpPr>
        <p:spPr/>
        <p:txBody>
          <a:bodyPr/>
          <a:lstStyle/>
          <a:p>
            <a:r>
              <a:rPr lang="nl-NL" sz="2000" dirty="0" err="1"/>
              <a:t>Female-specific</a:t>
            </a:r>
            <a:r>
              <a:rPr lang="nl-NL" sz="2000" dirty="0"/>
              <a:t> </a:t>
            </a:r>
            <a:r>
              <a:rPr lang="nl-NL" sz="2000" dirty="0" err="1"/>
              <a:t>lifestage</a:t>
            </a:r>
            <a:r>
              <a:rPr lang="nl-NL" sz="2000" dirty="0"/>
              <a:t> in </a:t>
            </a:r>
            <a:r>
              <a:rPr lang="nl-NL" sz="2000" dirty="0" err="1"/>
              <a:t>relation</a:t>
            </a:r>
            <a:r>
              <a:rPr lang="nl-NL" sz="2000" dirty="0"/>
              <a:t> </a:t>
            </a:r>
            <a:r>
              <a:rPr lang="nl-NL" sz="2000" dirty="0" err="1"/>
              <a:t>to</a:t>
            </a:r>
            <a:r>
              <a:rPr lang="nl-NL" sz="2000" dirty="0"/>
              <a:t> </a:t>
            </a:r>
            <a:r>
              <a:rPr lang="nl-NL" sz="2000" dirty="0" err="1"/>
              <a:t>work</a:t>
            </a:r>
            <a:r>
              <a:rPr lang="nl-NL" sz="2000" dirty="0"/>
              <a:t>: </a:t>
            </a:r>
            <a:r>
              <a:rPr lang="nl-NL" sz="2000" dirty="0" err="1"/>
              <a:t>unknown</a:t>
            </a:r>
            <a:r>
              <a:rPr lang="nl-NL" sz="2000" dirty="0"/>
              <a:t> </a:t>
            </a:r>
            <a:r>
              <a:rPr lang="nl-NL" sz="2000" dirty="0" err="1"/>
              <a:t>and</a:t>
            </a:r>
            <a:r>
              <a:rPr lang="nl-NL" sz="2000" dirty="0"/>
              <a:t> </a:t>
            </a:r>
            <a:r>
              <a:rPr lang="nl-NL" sz="2000" dirty="0" err="1"/>
              <a:t>uncomfortable</a:t>
            </a:r>
            <a:r>
              <a:rPr lang="nl-NL" sz="2000" dirty="0"/>
              <a:t>, </a:t>
            </a:r>
            <a:r>
              <a:rPr lang="nl-NL" sz="2000" dirty="0" err="1"/>
              <a:t>also</a:t>
            </a:r>
            <a:r>
              <a:rPr lang="nl-NL" sz="2000" dirty="0"/>
              <a:t> </a:t>
            </a:r>
            <a:r>
              <a:rPr lang="nl-NL" sz="2000" dirty="0" err="1"/>
              <a:t>for</a:t>
            </a:r>
            <a:r>
              <a:rPr lang="nl-NL" sz="2000" dirty="0"/>
              <a:t> </a:t>
            </a:r>
            <a:r>
              <a:rPr lang="nl-NL" sz="2000" dirty="0" err="1"/>
              <a:t>medically</a:t>
            </a:r>
            <a:r>
              <a:rPr lang="nl-NL" sz="2000" dirty="0"/>
              <a:t> </a:t>
            </a:r>
            <a:r>
              <a:rPr lang="nl-NL" sz="2000" dirty="0" err="1"/>
              <a:t>trained</a:t>
            </a:r>
            <a:r>
              <a:rPr lang="nl-NL" sz="2000" dirty="0"/>
              <a:t> </a:t>
            </a:r>
            <a:r>
              <a:rPr lang="nl-NL" sz="2000" dirty="0" err="1"/>
              <a:t>women</a:t>
            </a:r>
            <a:r>
              <a:rPr lang="nl-NL" sz="2000" dirty="0"/>
              <a:t> </a:t>
            </a:r>
          </a:p>
          <a:p>
            <a:r>
              <a:rPr lang="nl-NL" sz="2000" dirty="0" err="1"/>
              <a:t>Especially</a:t>
            </a:r>
            <a:r>
              <a:rPr lang="nl-NL" sz="2000" dirty="0"/>
              <a:t> but </a:t>
            </a:r>
            <a:r>
              <a:rPr lang="nl-NL" sz="2000" dirty="0" err="1"/>
              <a:t>not</a:t>
            </a:r>
            <a:r>
              <a:rPr lang="nl-NL" sz="2000" dirty="0"/>
              <a:t> </a:t>
            </a:r>
            <a:r>
              <a:rPr lang="nl-NL" sz="2000" dirty="0" err="1"/>
              <a:t>only</a:t>
            </a:r>
            <a:r>
              <a:rPr lang="nl-NL" sz="2000" dirty="0"/>
              <a:t> </a:t>
            </a:r>
            <a:r>
              <a:rPr lang="nl-NL" sz="2000" dirty="0" err="1"/>
              <a:t>menopause</a:t>
            </a:r>
            <a:r>
              <a:rPr lang="nl-NL" sz="2000" dirty="0"/>
              <a:t> </a:t>
            </a:r>
          </a:p>
          <a:p>
            <a:r>
              <a:rPr lang="nl-NL" sz="2000" dirty="0"/>
              <a:t>Even </a:t>
            </a:r>
            <a:r>
              <a:rPr lang="nl-NL" sz="2000" dirty="0" err="1"/>
              <a:t>women</a:t>
            </a:r>
            <a:r>
              <a:rPr lang="nl-NL" sz="2000" dirty="0"/>
              <a:t> </a:t>
            </a:r>
            <a:r>
              <a:rPr lang="nl-NL" sz="2000" dirty="0" err="1"/>
              <a:t>themselves</a:t>
            </a:r>
            <a:r>
              <a:rPr lang="nl-NL" sz="2000" dirty="0"/>
              <a:t> </a:t>
            </a:r>
            <a:r>
              <a:rPr lang="nl-NL" sz="2000" dirty="0" err="1"/>
              <a:t>seem</a:t>
            </a:r>
            <a:r>
              <a:rPr lang="nl-NL" sz="2000" dirty="0"/>
              <a:t> </a:t>
            </a:r>
            <a:r>
              <a:rPr lang="nl-NL" sz="2000" dirty="0" err="1"/>
              <a:t>surprised</a:t>
            </a:r>
            <a:r>
              <a:rPr lang="nl-NL" sz="2000" dirty="0"/>
              <a:t> </a:t>
            </a:r>
            <a:r>
              <a:rPr lang="nl-NL" sz="2000" dirty="0" err="1"/>
              <a:t>by</a:t>
            </a:r>
            <a:r>
              <a:rPr lang="nl-NL" sz="2000" dirty="0"/>
              <a:t> </a:t>
            </a:r>
            <a:r>
              <a:rPr lang="nl-NL" sz="2000" dirty="0" err="1"/>
              <a:t>menopause</a:t>
            </a:r>
            <a:r>
              <a:rPr lang="nl-NL" sz="2000" dirty="0"/>
              <a:t> – </a:t>
            </a:r>
            <a:r>
              <a:rPr lang="nl-NL" sz="2000" dirty="0" err="1"/>
              <a:t>acknowledging</a:t>
            </a:r>
            <a:r>
              <a:rPr lang="nl-NL" sz="2000" dirty="0"/>
              <a:t> </a:t>
            </a:r>
            <a:r>
              <a:rPr lang="nl-NL" sz="2000" dirty="0" err="1"/>
              <a:t>the</a:t>
            </a:r>
            <a:r>
              <a:rPr lang="nl-NL" sz="2000" dirty="0"/>
              <a:t> life stage</a:t>
            </a:r>
          </a:p>
          <a:p>
            <a:r>
              <a:rPr lang="nl-NL" sz="2000" i="1" dirty="0"/>
              <a:t>“Yes, </a:t>
            </a:r>
            <a:r>
              <a:rPr lang="nl-NL" sz="2000" i="1" dirty="0" err="1"/>
              <a:t>and</a:t>
            </a:r>
            <a:r>
              <a:rPr lang="nl-NL" sz="2000" i="1" dirty="0"/>
              <a:t> </a:t>
            </a:r>
            <a:r>
              <a:rPr lang="nl-NL" sz="2000" i="1" dirty="0" err="1"/>
              <a:t>every</a:t>
            </a:r>
            <a:r>
              <a:rPr lang="nl-NL" sz="2000" i="1" dirty="0"/>
              <a:t> </a:t>
            </a:r>
            <a:r>
              <a:rPr lang="nl-NL" sz="2000" i="1" dirty="0" err="1"/>
              <a:t>once</a:t>
            </a:r>
            <a:r>
              <a:rPr lang="nl-NL" sz="2000" i="1" dirty="0"/>
              <a:t> in a </a:t>
            </a:r>
            <a:r>
              <a:rPr lang="nl-NL" sz="2000" i="1" dirty="0" err="1"/>
              <a:t>while</a:t>
            </a:r>
            <a:r>
              <a:rPr lang="nl-NL" sz="2000" i="1" dirty="0"/>
              <a:t> a </a:t>
            </a:r>
            <a:r>
              <a:rPr lang="nl-NL" sz="2000" i="1" dirty="0" err="1"/>
              <a:t>conversation</a:t>
            </a:r>
            <a:r>
              <a:rPr lang="nl-NL" sz="2000" i="1" dirty="0"/>
              <a:t> </a:t>
            </a:r>
            <a:r>
              <a:rPr lang="nl-NL" sz="2000" i="1" dirty="0" err="1"/>
              <a:t>with</a:t>
            </a:r>
            <a:r>
              <a:rPr lang="nl-NL" sz="2000" i="1" dirty="0"/>
              <a:t> </a:t>
            </a:r>
            <a:r>
              <a:rPr lang="nl-NL" sz="2000" i="1" dirty="0" err="1"/>
              <a:t>other</a:t>
            </a:r>
            <a:r>
              <a:rPr lang="nl-NL" sz="2000" i="1" dirty="0"/>
              <a:t> </a:t>
            </a:r>
            <a:r>
              <a:rPr lang="nl-NL" sz="2000" i="1" dirty="0" err="1"/>
              <a:t>and</a:t>
            </a:r>
            <a:r>
              <a:rPr lang="nl-NL" sz="2000" i="1" dirty="0"/>
              <a:t> </a:t>
            </a:r>
            <a:r>
              <a:rPr lang="nl-NL" sz="2000" i="1" dirty="0" err="1"/>
              <a:t>then</a:t>
            </a:r>
            <a:r>
              <a:rPr lang="nl-NL" sz="2000" i="1" dirty="0"/>
              <a:t> </a:t>
            </a:r>
            <a:r>
              <a:rPr lang="nl-NL" sz="2000" i="1" dirty="0" err="1"/>
              <a:t>you</a:t>
            </a:r>
            <a:r>
              <a:rPr lang="nl-NL" sz="2000" i="1" dirty="0"/>
              <a:t> </a:t>
            </a:r>
            <a:r>
              <a:rPr lang="nl-NL" sz="2000" i="1" dirty="0" err="1"/>
              <a:t>hear</a:t>
            </a:r>
            <a:r>
              <a:rPr lang="nl-NL" sz="2000" i="1" dirty="0"/>
              <a:t> oh God, oh </a:t>
            </a:r>
            <a:r>
              <a:rPr lang="nl-NL" sz="2000" i="1" dirty="0" err="1"/>
              <a:t>those</a:t>
            </a:r>
            <a:r>
              <a:rPr lang="nl-NL" sz="2000" i="1" dirty="0"/>
              <a:t> </a:t>
            </a:r>
            <a:r>
              <a:rPr lang="nl-NL" sz="2000" i="1" dirty="0" err="1"/>
              <a:t>and</a:t>
            </a:r>
            <a:r>
              <a:rPr lang="nl-NL" sz="2000" i="1" dirty="0"/>
              <a:t> </a:t>
            </a:r>
            <a:r>
              <a:rPr lang="nl-NL" sz="2000" i="1" dirty="0" err="1"/>
              <a:t>those</a:t>
            </a:r>
            <a:r>
              <a:rPr lang="nl-NL" sz="2000" i="1" dirty="0"/>
              <a:t> </a:t>
            </a:r>
            <a:r>
              <a:rPr lang="nl-NL" sz="2000" i="1" dirty="0" err="1"/>
              <a:t>complaints</a:t>
            </a:r>
            <a:r>
              <a:rPr lang="nl-NL" sz="2000" i="1" dirty="0"/>
              <a:t> I have </a:t>
            </a:r>
            <a:r>
              <a:rPr lang="nl-NL" sz="2000" i="1" dirty="0" err="1"/>
              <a:t>them</a:t>
            </a:r>
            <a:r>
              <a:rPr lang="nl-NL" sz="2000" i="1" dirty="0"/>
              <a:t> </a:t>
            </a:r>
            <a:r>
              <a:rPr lang="nl-NL" sz="2000" i="1" dirty="0" err="1"/>
              <a:t>myself</a:t>
            </a:r>
            <a:r>
              <a:rPr lang="nl-NL" sz="2000" i="1" dirty="0"/>
              <a:t>. </a:t>
            </a:r>
            <a:r>
              <a:rPr lang="nl-NL" sz="2000" i="1" dirty="0" err="1"/>
              <a:t>Only</a:t>
            </a:r>
            <a:r>
              <a:rPr lang="nl-NL" sz="2000" i="1" dirty="0"/>
              <a:t> </a:t>
            </a:r>
            <a:r>
              <a:rPr lang="nl-NL" sz="2000" i="1" dirty="0" err="1"/>
              <a:t>that’s</a:t>
            </a:r>
            <a:r>
              <a:rPr lang="nl-NL" sz="2000" i="1" dirty="0"/>
              <a:t> </a:t>
            </a:r>
            <a:r>
              <a:rPr lang="nl-NL" sz="2000" i="1" dirty="0" err="1"/>
              <a:t>when</a:t>
            </a:r>
            <a:r>
              <a:rPr lang="nl-NL" sz="2000" i="1" dirty="0"/>
              <a:t> </a:t>
            </a:r>
            <a:r>
              <a:rPr lang="nl-NL" sz="2000" i="1" dirty="0" err="1"/>
              <a:t>the</a:t>
            </a:r>
            <a:r>
              <a:rPr lang="nl-NL" sz="2000" i="1" dirty="0"/>
              <a:t> penny </a:t>
            </a:r>
            <a:r>
              <a:rPr lang="nl-NL" sz="2000" i="1" dirty="0" err="1"/>
              <a:t>drops</a:t>
            </a:r>
            <a:r>
              <a:rPr lang="nl-NL" sz="2000" i="1" dirty="0"/>
              <a:t>.” (</a:t>
            </a:r>
            <a:r>
              <a:rPr lang="nl-NL" sz="2000" i="1" dirty="0" err="1"/>
              <a:t>Physician</a:t>
            </a:r>
            <a:r>
              <a:rPr lang="nl-NL" sz="2000" i="1" dirty="0"/>
              <a:t>) </a:t>
            </a:r>
          </a:p>
          <a:p>
            <a:r>
              <a:rPr lang="nl-NL" sz="2000" dirty="0" err="1"/>
              <a:t>Distinguishing</a:t>
            </a:r>
            <a:r>
              <a:rPr lang="nl-NL" sz="2000" dirty="0"/>
              <a:t> </a:t>
            </a:r>
            <a:r>
              <a:rPr lang="nl-NL" sz="2000" dirty="0" err="1"/>
              <a:t>other</a:t>
            </a:r>
            <a:r>
              <a:rPr lang="nl-NL" sz="2000" dirty="0"/>
              <a:t> (health) </a:t>
            </a:r>
            <a:r>
              <a:rPr lang="nl-NL" sz="2000" dirty="0" err="1"/>
              <a:t>problems</a:t>
            </a:r>
            <a:r>
              <a:rPr lang="nl-NL" sz="2000" dirty="0"/>
              <a:t>: life-events, </a:t>
            </a:r>
            <a:r>
              <a:rPr lang="nl-NL" sz="2000" dirty="0" err="1"/>
              <a:t>cardiovascular</a:t>
            </a:r>
            <a:r>
              <a:rPr lang="nl-NL" sz="2000" dirty="0"/>
              <a:t> </a:t>
            </a:r>
            <a:r>
              <a:rPr lang="nl-NL" sz="2000" dirty="0" err="1"/>
              <a:t>problems</a:t>
            </a:r>
            <a:r>
              <a:rPr lang="nl-NL" sz="2000" dirty="0"/>
              <a:t>, stress/</a:t>
            </a:r>
            <a:r>
              <a:rPr lang="nl-NL" sz="2000" dirty="0" err="1"/>
              <a:t>burnout</a:t>
            </a:r>
            <a:endParaRPr lang="nl-NL" sz="2000" dirty="0"/>
          </a:p>
        </p:txBody>
      </p:sp>
    </p:spTree>
    <p:extLst>
      <p:ext uri="{BB962C8B-B14F-4D97-AF65-F5344CB8AC3E}">
        <p14:creationId xmlns:p14="http://schemas.microsoft.com/office/powerpoint/2010/main" val="167162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B4C1B-C259-4036-ADEB-447306D9FA95}"/>
              </a:ext>
            </a:extLst>
          </p:cNvPr>
          <p:cNvSpPr>
            <a:spLocks noGrp="1"/>
          </p:cNvSpPr>
          <p:nvPr>
            <p:ph type="title"/>
          </p:nvPr>
        </p:nvSpPr>
        <p:spPr/>
        <p:txBody>
          <a:bodyPr/>
          <a:lstStyle/>
          <a:p>
            <a:r>
              <a:rPr lang="nl-NL" sz="2800" dirty="0"/>
              <a:t>2c. </a:t>
            </a:r>
            <a:r>
              <a:rPr lang="nl-NL" sz="2800" dirty="0" err="1"/>
              <a:t>Talking</a:t>
            </a:r>
            <a:r>
              <a:rPr lang="nl-NL" sz="2800" dirty="0"/>
              <a:t> </a:t>
            </a:r>
            <a:r>
              <a:rPr lang="nl-NL" sz="2800" dirty="0" err="1"/>
              <a:t>about</a:t>
            </a:r>
            <a:r>
              <a:rPr lang="nl-NL" sz="2800" dirty="0"/>
              <a:t> </a:t>
            </a:r>
            <a:r>
              <a:rPr lang="nl-NL" sz="2800" dirty="0" err="1"/>
              <a:t>the</a:t>
            </a:r>
            <a:r>
              <a:rPr lang="nl-NL" sz="2800" dirty="0"/>
              <a:t> </a:t>
            </a:r>
            <a:r>
              <a:rPr lang="nl-NL" sz="2800" dirty="0" err="1"/>
              <a:t>changing</a:t>
            </a:r>
            <a:r>
              <a:rPr lang="nl-NL" sz="2800" dirty="0"/>
              <a:t> body</a:t>
            </a:r>
          </a:p>
        </p:txBody>
      </p:sp>
      <p:sp>
        <p:nvSpPr>
          <p:cNvPr id="3" name="Tijdelijke aanduiding voor inhoud 2">
            <a:extLst>
              <a:ext uri="{FF2B5EF4-FFF2-40B4-BE49-F238E27FC236}">
                <a16:creationId xmlns:a16="http://schemas.microsoft.com/office/drawing/2014/main" id="{E5D7DF7F-2531-403E-909F-7E3DC671128D}"/>
              </a:ext>
            </a:extLst>
          </p:cNvPr>
          <p:cNvSpPr>
            <a:spLocks noGrp="1"/>
          </p:cNvSpPr>
          <p:nvPr>
            <p:ph sz="half" idx="2"/>
          </p:nvPr>
        </p:nvSpPr>
        <p:spPr/>
        <p:txBody>
          <a:bodyPr/>
          <a:lstStyle/>
          <a:p>
            <a:r>
              <a:rPr lang="nl-NL" sz="2000" dirty="0" err="1"/>
              <a:t>Lack</a:t>
            </a:r>
            <a:r>
              <a:rPr lang="nl-NL" sz="2000" dirty="0"/>
              <a:t> of </a:t>
            </a:r>
            <a:r>
              <a:rPr lang="nl-NL" sz="2000" dirty="0" err="1"/>
              <a:t>knowledge</a:t>
            </a:r>
            <a:r>
              <a:rPr lang="nl-NL" sz="2000" dirty="0"/>
              <a:t> </a:t>
            </a:r>
            <a:r>
              <a:rPr lang="nl-NL" sz="2000" dirty="0" err="1"/>
              <a:t>among</a:t>
            </a:r>
            <a:r>
              <a:rPr lang="nl-NL" sz="2000" dirty="0"/>
              <a:t> supervisors, </a:t>
            </a:r>
            <a:r>
              <a:rPr lang="nl-NL" sz="2000" dirty="0" err="1"/>
              <a:t>need</a:t>
            </a:r>
            <a:r>
              <a:rPr lang="nl-NL" sz="2000" dirty="0"/>
              <a:t> </a:t>
            </a:r>
            <a:r>
              <a:rPr lang="nl-NL" sz="2000" dirty="0" err="1"/>
              <a:t>for</a:t>
            </a:r>
            <a:r>
              <a:rPr lang="nl-NL" sz="2000" dirty="0"/>
              <a:t> tools </a:t>
            </a:r>
            <a:r>
              <a:rPr lang="nl-NL" sz="2000" dirty="0" err="1"/>
              <a:t>to</a:t>
            </a:r>
            <a:r>
              <a:rPr lang="nl-NL" sz="2000" dirty="0"/>
              <a:t> have a </a:t>
            </a:r>
            <a:r>
              <a:rPr lang="nl-NL" sz="2000" dirty="0" err="1"/>
              <a:t>conversation</a:t>
            </a:r>
            <a:r>
              <a:rPr lang="nl-NL" sz="2000" dirty="0"/>
              <a:t> </a:t>
            </a:r>
          </a:p>
          <a:p>
            <a:r>
              <a:rPr lang="nl-NL" sz="2000" dirty="0"/>
              <a:t>Impact of </a:t>
            </a:r>
            <a:r>
              <a:rPr lang="nl-NL" sz="2000" dirty="0" err="1"/>
              <a:t>menopause</a:t>
            </a:r>
            <a:r>
              <a:rPr lang="nl-NL" sz="2000" dirty="0"/>
              <a:t> </a:t>
            </a:r>
            <a:r>
              <a:rPr lang="nl-NL" sz="2000" dirty="0" err="1"/>
              <a:t>seems</a:t>
            </a:r>
            <a:r>
              <a:rPr lang="nl-NL" sz="2000" dirty="0"/>
              <a:t> </a:t>
            </a:r>
            <a:r>
              <a:rPr lang="nl-NL" sz="2000" dirty="0" err="1"/>
              <a:t>to</a:t>
            </a:r>
            <a:r>
              <a:rPr lang="nl-NL" sz="2000" dirty="0"/>
              <a:t> </a:t>
            </a:r>
            <a:r>
              <a:rPr lang="nl-NL" sz="2000" dirty="0" err="1"/>
              <a:t>be</a:t>
            </a:r>
            <a:r>
              <a:rPr lang="nl-NL" sz="2000" dirty="0"/>
              <a:t> </a:t>
            </a:r>
            <a:r>
              <a:rPr lang="nl-NL" sz="2000" dirty="0" err="1"/>
              <a:t>especially</a:t>
            </a:r>
            <a:r>
              <a:rPr lang="nl-NL" sz="2000" dirty="0"/>
              <a:t> hard </a:t>
            </a:r>
            <a:r>
              <a:rPr lang="nl-NL" sz="2000" dirty="0" err="1"/>
              <a:t>to</a:t>
            </a:r>
            <a:r>
              <a:rPr lang="nl-NL" sz="2000" dirty="0"/>
              <a:t> </a:t>
            </a:r>
            <a:r>
              <a:rPr lang="nl-NL" sz="2000" dirty="0" err="1"/>
              <a:t>understand</a:t>
            </a:r>
            <a:r>
              <a:rPr lang="nl-NL" sz="2000" dirty="0"/>
              <a:t> </a:t>
            </a:r>
            <a:r>
              <a:rPr lang="nl-NL" sz="2000" dirty="0" err="1"/>
              <a:t>for</a:t>
            </a:r>
            <a:r>
              <a:rPr lang="nl-NL" sz="2000" dirty="0"/>
              <a:t> male </a:t>
            </a:r>
            <a:r>
              <a:rPr lang="nl-NL" sz="2000" dirty="0" err="1"/>
              <a:t>and</a:t>
            </a:r>
            <a:r>
              <a:rPr lang="nl-NL" sz="2000" dirty="0"/>
              <a:t>/or </a:t>
            </a:r>
            <a:r>
              <a:rPr lang="nl-NL" sz="2000" dirty="0" err="1"/>
              <a:t>younger</a:t>
            </a:r>
            <a:r>
              <a:rPr lang="nl-NL" sz="2000" dirty="0"/>
              <a:t> supervisors</a:t>
            </a:r>
          </a:p>
          <a:p>
            <a:endParaRPr lang="nl-NL" sz="2000" dirty="0"/>
          </a:p>
          <a:p>
            <a:endParaRPr lang="nl-NL" sz="2000" dirty="0"/>
          </a:p>
        </p:txBody>
      </p:sp>
    </p:spTree>
    <p:extLst>
      <p:ext uri="{BB962C8B-B14F-4D97-AF65-F5344CB8AC3E}">
        <p14:creationId xmlns:p14="http://schemas.microsoft.com/office/powerpoint/2010/main" val="160568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8E8BD-363D-49E3-98ED-8094B44E1907}"/>
              </a:ext>
            </a:extLst>
          </p:cNvPr>
          <p:cNvSpPr>
            <a:spLocks noGrp="1"/>
          </p:cNvSpPr>
          <p:nvPr>
            <p:ph type="title"/>
          </p:nvPr>
        </p:nvSpPr>
        <p:spPr/>
        <p:txBody>
          <a:bodyPr/>
          <a:lstStyle/>
          <a:p>
            <a:r>
              <a:rPr lang="nl-NL" sz="2800" dirty="0"/>
              <a:t>2c. </a:t>
            </a:r>
            <a:r>
              <a:rPr lang="nl-NL" sz="2800" dirty="0" err="1"/>
              <a:t>Asking</a:t>
            </a:r>
            <a:r>
              <a:rPr lang="nl-NL" sz="2800" dirty="0"/>
              <a:t> </a:t>
            </a:r>
            <a:r>
              <a:rPr lang="nl-NL" sz="2800" dirty="0" err="1"/>
              <a:t>for</a:t>
            </a:r>
            <a:r>
              <a:rPr lang="nl-NL" sz="2800" dirty="0"/>
              <a:t> support, or </a:t>
            </a:r>
            <a:r>
              <a:rPr lang="nl-NL" sz="2800" dirty="0" err="1"/>
              <a:t>asking</a:t>
            </a:r>
            <a:r>
              <a:rPr lang="nl-NL" sz="2800" dirty="0"/>
              <a:t> </a:t>
            </a:r>
            <a:r>
              <a:rPr lang="nl-NL" sz="2800" dirty="0" err="1"/>
              <a:t>for</a:t>
            </a:r>
            <a:r>
              <a:rPr lang="nl-NL" sz="2800" dirty="0"/>
              <a:t> </a:t>
            </a:r>
            <a:r>
              <a:rPr lang="nl-NL" sz="2800" dirty="0" err="1"/>
              <a:t>trouble</a:t>
            </a:r>
            <a:r>
              <a:rPr lang="nl-NL" sz="2800" dirty="0"/>
              <a:t>?!</a:t>
            </a:r>
          </a:p>
        </p:txBody>
      </p:sp>
      <p:sp>
        <p:nvSpPr>
          <p:cNvPr id="3" name="Tijdelijke aanduiding voor inhoud 2">
            <a:extLst>
              <a:ext uri="{FF2B5EF4-FFF2-40B4-BE49-F238E27FC236}">
                <a16:creationId xmlns:a16="http://schemas.microsoft.com/office/drawing/2014/main" id="{5B0BC42D-A03E-497B-8C85-1A6714CC882B}"/>
              </a:ext>
            </a:extLst>
          </p:cNvPr>
          <p:cNvSpPr>
            <a:spLocks noGrp="1"/>
          </p:cNvSpPr>
          <p:nvPr>
            <p:ph sz="half" idx="2"/>
          </p:nvPr>
        </p:nvSpPr>
        <p:spPr/>
        <p:txBody>
          <a:bodyPr/>
          <a:lstStyle/>
          <a:p>
            <a:r>
              <a:rPr lang="nl-NL" sz="2000" dirty="0"/>
              <a:t>It is hard </a:t>
            </a:r>
            <a:r>
              <a:rPr lang="nl-NL" sz="2000" dirty="0" err="1"/>
              <a:t>for</a:t>
            </a:r>
            <a:r>
              <a:rPr lang="nl-NL" sz="2000" dirty="0"/>
              <a:t> </a:t>
            </a:r>
            <a:r>
              <a:rPr lang="nl-NL" sz="2000" dirty="0" err="1"/>
              <a:t>women</a:t>
            </a:r>
            <a:r>
              <a:rPr lang="nl-NL" sz="2000" dirty="0"/>
              <a:t> </a:t>
            </a:r>
            <a:r>
              <a:rPr lang="nl-NL" sz="2000" dirty="0" err="1"/>
              <a:t>to</a:t>
            </a:r>
            <a:r>
              <a:rPr lang="nl-NL" sz="2000" dirty="0"/>
              <a:t> </a:t>
            </a:r>
            <a:r>
              <a:rPr lang="nl-NL" sz="2000" dirty="0" err="1"/>
              <a:t>assess</a:t>
            </a:r>
            <a:r>
              <a:rPr lang="nl-NL" sz="2000" dirty="0"/>
              <a:t> </a:t>
            </a:r>
            <a:r>
              <a:rPr lang="nl-NL" sz="2000" dirty="0" err="1"/>
              <a:t>when</a:t>
            </a:r>
            <a:r>
              <a:rPr lang="nl-NL" sz="2000" dirty="0"/>
              <a:t> </a:t>
            </a:r>
            <a:r>
              <a:rPr lang="nl-NL" sz="2000" dirty="0" err="1"/>
              <a:t>to</a:t>
            </a:r>
            <a:r>
              <a:rPr lang="nl-NL" sz="2000" dirty="0"/>
              <a:t> start </a:t>
            </a:r>
            <a:r>
              <a:rPr lang="nl-NL" sz="2000" dirty="0" err="1"/>
              <a:t>the</a:t>
            </a:r>
            <a:r>
              <a:rPr lang="nl-NL" sz="2000" dirty="0"/>
              <a:t> </a:t>
            </a:r>
            <a:r>
              <a:rPr lang="nl-NL" sz="2000" dirty="0" err="1"/>
              <a:t>conversation</a:t>
            </a:r>
            <a:r>
              <a:rPr lang="nl-NL" sz="2000" dirty="0"/>
              <a:t> </a:t>
            </a:r>
          </a:p>
          <a:p>
            <a:r>
              <a:rPr lang="nl-NL" sz="2000" dirty="0"/>
              <a:t>But </a:t>
            </a:r>
            <a:r>
              <a:rPr lang="nl-NL" sz="2000" dirty="0" err="1"/>
              <a:t>when</a:t>
            </a:r>
            <a:r>
              <a:rPr lang="nl-NL" sz="2000" dirty="0"/>
              <a:t> </a:t>
            </a:r>
            <a:r>
              <a:rPr lang="nl-NL" sz="2000" dirty="0" err="1"/>
              <a:t>they</a:t>
            </a:r>
            <a:r>
              <a:rPr lang="nl-NL" sz="2000" dirty="0"/>
              <a:t> do, </a:t>
            </a:r>
            <a:r>
              <a:rPr lang="nl-NL" sz="2000" dirty="0" err="1"/>
              <a:t>there</a:t>
            </a:r>
            <a:r>
              <a:rPr lang="nl-NL" sz="2000" dirty="0"/>
              <a:t> is a next </a:t>
            </a:r>
            <a:r>
              <a:rPr lang="nl-NL" sz="2000" dirty="0" err="1"/>
              <a:t>hurdle</a:t>
            </a:r>
            <a:r>
              <a:rPr lang="nl-NL" sz="2000" dirty="0"/>
              <a:t>, </a:t>
            </a:r>
            <a:r>
              <a:rPr lang="nl-NL" sz="2000" dirty="0" err="1"/>
              <a:t>also</a:t>
            </a:r>
            <a:r>
              <a:rPr lang="nl-NL" sz="2000" dirty="0"/>
              <a:t> </a:t>
            </a:r>
            <a:r>
              <a:rPr lang="nl-NL" sz="2000" dirty="0" err="1"/>
              <a:t>with</a:t>
            </a:r>
            <a:r>
              <a:rPr lang="nl-NL" sz="2000" dirty="0"/>
              <a:t> </a:t>
            </a:r>
            <a:r>
              <a:rPr lang="nl-NL" sz="2000" dirty="0" err="1"/>
              <a:t>the</a:t>
            </a:r>
            <a:r>
              <a:rPr lang="nl-NL" sz="2000" dirty="0"/>
              <a:t> </a:t>
            </a:r>
            <a:r>
              <a:rPr lang="nl-NL" sz="2000" dirty="0" err="1"/>
              <a:t>occupational</a:t>
            </a:r>
            <a:r>
              <a:rPr lang="nl-NL" sz="2000" dirty="0"/>
              <a:t> health </a:t>
            </a:r>
            <a:r>
              <a:rPr lang="nl-NL" sz="2000" dirty="0" err="1"/>
              <a:t>physician</a:t>
            </a:r>
            <a:endParaRPr lang="nl-NL" sz="2000" dirty="0"/>
          </a:p>
          <a:p>
            <a:pPr lvl="1"/>
            <a:r>
              <a:rPr lang="nl-NL" sz="2000" dirty="0" err="1"/>
              <a:t>Referral</a:t>
            </a:r>
            <a:r>
              <a:rPr lang="nl-NL" sz="2000" dirty="0"/>
              <a:t> </a:t>
            </a:r>
            <a:r>
              <a:rPr lang="nl-NL" sz="2000" dirty="0" err="1"/>
              <a:t>to</a:t>
            </a:r>
            <a:r>
              <a:rPr lang="nl-NL" sz="2000" dirty="0"/>
              <a:t> GP, </a:t>
            </a:r>
            <a:r>
              <a:rPr lang="nl-NL" sz="2000" dirty="0" err="1"/>
              <a:t>lack</a:t>
            </a:r>
            <a:r>
              <a:rPr lang="nl-NL" sz="2000" dirty="0"/>
              <a:t> of </a:t>
            </a:r>
            <a:r>
              <a:rPr lang="nl-NL" sz="2000" dirty="0" err="1"/>
              <a:t>protocols</a:t>
            </a:r>
            <a:r>
              <a:rPr lang="nl-NL" sz="2000" dirty="0"/>
              <a:t>/</a:t>
            </a:r>
            <a:r>
              <a:rPr lang="nl-NL" sz="2000" dirty="0" err="1"/>
              <a:t>guidelines</a:t>
            </a:r>
            <a:r>
              <a:rPr lang="nl-NL" sz="2000" dirty="0"/>
              <a:t>, </a:t>
            </a:r>
            <a:r>
              <a:rPr lang="nl-NL" sz="2000" dirty="0" err="1"/>
              <a:t>not</a:t>
            </a:r>
            <a:r>
              <a:rPr lang="nl-NL" sz="2000" dirty="0"/>
              <a:t> </a:t>
            </a:r>
            <a:r>
              <a:rPr lang="nl-NL" sz="2000" dirty="0" err="1"/>
              <a:t>familiar</a:t>
            </a:r>
            <a:r>
              <a:rPr lang="nl-NL" sz="2000" dirty="0"/>
              <a:t> </a:t>
            </a:r>
            <a:r>
              <a:rPr lang="nl-NL" sz="2000" dirty="0" err="1"/>
              <a:t>with</a:t>
            </a:r>
            <a:r>
              <a:rPr lang="nl-NL" sz="2000" dirty="0"/>
              <a:t> </a:t>
            </a:r>
            <a:r>
              <a:rPr lang="nl-NL" sz="2000" dirty="0" err="1"/>
              <a:t>menopausal</a:t>
            </a:r>
            <a:r>
              <a:rPr lang="nl-NL" sz="2000" dirty="0"/>
              <a:t> care/coaching</a:t>
            </a:r>
          </a:p>
          <a:p>
            <a:pPr lvl="1"/>
            <a:r>
              <a:rPr lang="nl-NL" sz="2000" dirty="0" err="1"/>
              <a:t>Need</a:t>
            </a:r>
            <a:r>
              <a:rPr lang="nl-NL" sz="2000" dirty="0"/>
              <a:t> </a:t>
            </a:r>
            <a:r>
              <a:rPr lang="nl-NL" sz="2000" dirty="0" err="1"/>
              <a:t>for</a:t>
            </a:r>
            <a:r>
              <a:rPr lang="nl-NL" sz="2000" dirty="0"/>
              <a:t> </a:t>
            </a:r>
            <a:r>
              <a:rPr lang="nl-NL" sz="2000" dirty="0" err="1"/>
              <a:t>guidelines</a:t>
            </a:r>
            <a:endParaRPr lang="nl-NL" sz="2000" dirty="0"/>
          </a:p>
          <a:p>
            <a:pPr lvl="1"/>
            <a:r>
              <a:rPr lang="nl-NL" sz="2000" dirty="0" err="1"/>
              <a:t>And</a:t>
            </a:r>
            <a:r>
              <a:rPr lang="nl-NL" sz="2000" dirty="0"/>
              <a:t> </a:t>
            </a:r>
            <a:r>
              <a:rPr lang="nl-NL" sz="2000" dirty="0" err="1"/>
              <a:t>when</a:t>
            </a:r>
            <a:r>
              <a:rPr lang="nl-NL" sz="2000" dirty="0"/>
              <a:t> </a:t>
            </a:r>
            <a:r>
              <a:rPr lang="nl-NL" sz="2000" dirty="0" err="1"/>
              <a:t>they</a:t>
            </a:r>
            <a:r>
              <a:rPr lang="nl-NL" sz="2000" dirty="0"/>
              <a:t> are </a:t>
            </a:r>
            <a:r>
              <a:rPr lang="nl-NL" sz="2000" dirty="0" err="1"/>
              <a:t>not</a:t>
            </a:r>
            <a:r>
              <a:rPr lang="nl-NL" sz="2000" dirty="0"/>
              <a:t> </a:t>
            </a:r>
            <a:r>
              <a:rPr lang="nl-NL" sz="2000" dirty="0" err="1"/>
              <a:t>there</a:t>
            </a:r>
            <a:r>
              <a:rPr lang="nl-NL" sz="2000" dirty="0"/>
              <a:t>, </a:t>
            </a:r>
            <a:r>
              <a:rPr lang="nl-NL" sz="2000" dirty="0" err="1"/>
              <a:t>the</a:t>
            </a:r>
            <a:r>
              <a:rPr lang="nl-NL" sz="2000" dirty="0"/>
              <a:t> </a:t>
            </a:r>
            <a:r>
              <a:rPr lang="nl-NL" sz="2000" dirty="0" err="1"/>
              <a:t>perspective</a:t>
            </a:r>
            <a:r>
              <a:rPr lang="nl-NL" sz="2000" dirty="0"/>
              <a:t> is ‘</a:t>
            </a:r>
            <a:r>
              <a:rPr lang="nl-NL" sz="2000" dirty="0" err="1"/>
              <a:t>psychological</a:t>
            </a:r>
            <a:r>
              <a:rPr lang="nl-NL" sz="2000" dirty="0"/>
              <a:t> </a:t>
            </a:r>
            <a:r>
              <a:rPr lang="nl-NL" sz="2000" dirty="0" err="1"/>
              <a:t>complaints</a:t>
            </a:r>
            <a:r>
              <a:rPr lang="nl-NL" sz="2000" dirty="0"/>
              <a:t>’ </a:t>
            </a:r>
          </a:p>
          <a:p>
            <a:r>
              <a:rPr lang="nl-NL" sz="2000" dirty="0"/>
              <a:t>Both </a:t>
            </a:r>
            <a:r>
              <a:rPr lang="nl-NL" sz="2000" dirty="0" err="1"/>
              <a:t>pregancy</a:t>
            </a:r>
            <a:r>
              <a:rPr lang="nl-NL" sz="2000" dirty="0"/>
              <a:t> </a:t>
            </a:r>
            <a:r>
              <a:rPr lang="nl-NL" sz="2000" dirty="0" err="1"/>
              <a:t>and</a:t>
            </a:r>
            <a:r>
              <a:rPr lang="nl-NL" sz="2000" dirty="0"/>
              <a:t> </a:t>
            </a:r>
            <a:r>
              <a:rPr lang="nl-NL" sz="2000" dirty="0" err="1"/>
              <a:t>menopause</a:t>
            </a:r>
            <a:r>
              <a:rPr lang="nl-NL" sz="2000" dirty="0"/>
              <a:t> risk of </a:t>
            </a:r>
            <a:r>
              <a:rPr lang="nl-NL" sz="2000" dirty="0" err="1"/>
              <a:t>losing</a:t>
            </a:r>
            <a:r>
              <a:rPr lang="nl-NL" sz="2000" dirty="0"/>
              <a:t> jobs</a:t>
            </a:r>
          </a:p>
        </p:txBody>
      </p:sp>
    </p:spTree>
    <p:extLst>
      <p:ext uri="{BB962C8B-B14F-4D97-AF65-F5344CB8AC3E}">
        <p14:creationId xmlns:p14="http://schemas.microsoft.com/office/powerpoint/2010/main" val="59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22ACE-BD11-4B97-9D8B-20634287601A}"/>
              </a:ext>
            </a:extLst>
          </p:cNvPr>
          <p:cNvSpPr>
            <a:spLocks noGrp="1"/>
          </p:cNvSpPr>
          <p:nvPr>
            <p:ph type="title"/>
          </p:nvPr>
        </p:nvSpPr>
        <p:spPr/>
        <p:txBody>
          <a:bodyPr/>
          <a:lstStyle/>
          <a:p>
            <a:r>
              <a:rPr lang="nl-NL" sz="2800" dirty="0"/>
              <a:t>2d. Life stages: </a:t>
            </a:r>
            <a:r>
              <a:rPr lang="nl-NL" sz="2800" dirty="0" err="1"/>
              <a:t>expectation</a:t>
            </a:r>
            <a:r>
              <a:rPr lang="nl-NL" sz="2800" dirty="0"/>
              <a:t> vs. </a:t>
            </a:r>
            <a:r>
              <a:rPr lang="nl-NL" sz="2800" dirty="0" err="1"/>
              <a:t>experience</a:t>
            </a:r>
            <a:endParaRPr lang="nl-NL" sz="2800" dirty="0"/>
          </a:p>
        </p:txBody>
      </p:sp>
      <p:sp>
        <p:nvSpPr>
          <p:cNvPr id="3" name="Tijdelijke aanduiding voor inhoud 2">
            <a:extLst>
              <a:ext uri="{FF2B5EF4-FFF2-40B4-BE49-F238E27FC236}">
                <a16:creationId xmlns:a16="http://schemas.microsoft.com/office/drawing/2014/main" id="{A990D71D-4B17-4F8C-8891-EABD9EACEF56}"/>
              </a:ext>
            </a:extLst>
          </p:cNvPr>
          <p:cNvSpPr>
            <a:spLocks noGrp="1"/>
          </p:cNvSpPr>
          <p:nvPr>
            <p:ph sz="half" idx="2"/>
          </p:nvPr>
        </p:nvSpPr>
        <p:spPr/>
        <p:txBody>
          <a:bodyPr/>
          <a:lstStyle/>
          <a:p>
            <a:r>
              <a:rPr lang="nl-NL" sz="2000" dirty="0"/>
              <a:t>A </a:t>
            </a:r>
            <a:r>
              <a:rPr lang="nl-NL" sz="2000" dirty="0" err="1"/>
              <a:t>woman’s</a:t>
            </a:r>
            <a:r>
              <a:rPr lang="nl-NL" sz="2000" dirty="0"/>
              <a:t> body is </a:t>
            </a:r>
            <a:r>
              <a:rPr lang="nl-NL" sz="2000" dirty="0" err="1"/>
              <a:t>trouble</a:t>
            </a:r>
            <a:r>
              <a:rPr lang="nl-NL" sz="2000" dirty="0"/>
              <a:t>, </a:t>
            </a:r>
            <a:r>
              <a:rPr lang="nl-NL" sz="2000" dirty="0" err="1"/>
              <a:t>pregnancy</a:t>
            </a:r>
            <a:r>
              <a:rPr lang="nl-NL" sz="2000" dirty="0"/>
              <a:t> is </a:t>
            </a:r>
            <a:r>
              <a:rPr lang="nl-NL" sz="2000" dirty="0" err="1"/>
              <a:t>acceptable</a:t>
            </a:r>
            <a:r>
              <a:rPr lang="nl-NL" sz="2000" dirty="0"/>
              <a:t>, </a:t>
            </a:r>
            <a:r>
              <a:rPr lang="nl-NL" sz="2000" dirty="0" err="1"/>
              <a:t>menopause</a:t>
            </a:r>
            <a:r>
              <a:rPr lang="nl-NL" sz="2000" dirty="0"/>
              <a:t> </a:t>
            </a:r>
            <a:r>
              <a:rPr lang="nl-NL" sz="2000" dirty="0" err="1"/>
              <a:t>not</a:t>
            </a:r>
            <a:r>
              <a:rPr lang="nl-NL" sz="2000" dirty="0"/>
              <a:t> </a:t>
            </a:r>
            <a:r>
              <a:rPr lang="nl-NL" sz="2000" dirty="0" err="1"/>
              <a:t>so</a:t>
            </a:r>
            <a:r>
              <a:rPr lang="nl-NL" sz="2000" dirty="0"/>
              <a:t> </a:t>
            </a:r>
            <a:r>
              <a:rPr lang="nl-NL" sz="2000" dirty="0" err="1"/>
              <a:t>much</a:t>
            </a:r>
            <a:endParaRPr lang="nl-NL" sz="2000" dirty="0"/>
          </a:p>
          <a:p>
            <a:r>
              <a:rPr lang="nl-NL" sz="2000" dirty="0" err="1"/>
              <a:t>Menopause</a:t>
            </a:r>
            <a:r>
              <a:rPr lang="nl-NL" sz="2000" dirty="0"/>
              <a:t> is </a:t>
            </a:r>
            <a:r>
              <a:rPr lang="nl-NL" sz="2000" dirty="0" err="1"/>
              <a:t>associated</a:t>
            </a:r>
            <a:r>
              <a:rPr lang="nl-NL" sz="2000" dirty="0"/>
              <a:t> </a:t>
            </a:r>
            <a:r>
              <a:rPr lang="nl-NL" sz="2000" dirty="0" err="1"/>
              <a:t>with</a:t>
            </a:r>
            <a:r>
              <a:rPr lang="nl-NL" sz="2000" dirty="0"/>
              <a:t> </a:t>
            </a:r>
            <a:r>
              <a:rPr lang="nl-NL" sz="2000" dirty="0" err="1"/>
              <a:t>ageing</a:t>
            </a:r>
            <a:r>
              <a:rPr lang="nl-NL" sz="2000" dirty="0"/>
              <a:t> </a:t>
            </a:r>
            <a:r>
              <a:rPr lang="nl-NL" sz="2000" dirty="0" err="1"/>
              <a:t>and</a:t>
            </a:r>
            <a:r>
              <a:rPr lang="nl-NL" sz="2000" dirty="0"/>
              <a:t> </a:t>
            </a:r>
            <a:r>
              <a:rPr lang="nl-NL" sz="2000" dirty="0" err="1"/>
              <a:t>being</a:t>
            </a:r>
            <a:r>
              <a:rPr lang="nl-NL" sz="2000" dirty="0"/>
              <a:t> </a:t>
            </a:r>
            <a:r>
              <a:rPr lang="nl-NL" sz="2000" dirty="0" err="1"/>
              <a:t>sidelined</a:t>
            </a:r>
            <a:endParaRPr lang="nl-NL" sz="2000" dirty="0"/>
          </a:p>
          <a:p>
            <a:r>
              <a:rPr lang="nl-NL" sz="2000" b="1" u="sng" dirty="0"/>
              <a:t>But has </a:t>
            </a:r>
            <a:r>
              <a:rPr lang="nl-NL" sz="2000" dirty="0" err="1"/>
              <a:t>attractive</a:t>
            </a:r>
            <a:r>
              <a:rPr lang="nl-NL" sz="2000" dirty="0"/>
              <a:t> sides: </a:t>
            </a:r>
            <a:r>
              <a:rPr lang="nl-NL" sz="2000" dirty="0" err="1"/>
              <a:t>taking</a:t>
            </a:r>
            <a:r>
              <a:rPr lang="nl-NL" sz="2000" dirty="0"/>
              <a:t> </a:t>
            </a:r>
            <a:r>
              <a:rPr lang="nl-NL" sz="2000" dirty="0" err="1"/>
              <a:t>space</a:t>
            </a:r>
            <a:r>
              <a:rPr lang="nl-NL" sz="2000" dirty="0"/>
              <a:t>, </a:t>
            </a:r>
            <a:r>
              <a:rPr lang="nl-NL" sz="2000" dirty="0" err="1"/>
              <a:t>work</a:t>
            </a:r>
            <a:r>
              <a:rPr lang="nl-NL" sz="2000" dirty="0"/>
              <a:t> </a:t>
            </a:r>
            <a:r>
              <a:rPr lang="nl-NL" sz="2000" dirty="0" err="1"/>
              <a:t>experiences</a:t>
            </a:r>
            <a:r>
              <a:rPr lang="nl-NL" sz="2000" dirty="0"/>
              <a:t>, </a:t>
            </a:r>
            <a:r>
              <a:rPr lang="nl-NL" sz="2000" dirty="0" err="1"/>
              <a:t>maturity</a:t>
            </a:r>
            <a:endParaRPr lang="nl-NL" sz="2000" dirty="0"/>
          </a:p>
          <a:p>
            <a:endParaRPr lang="nl-NL" sz="2000" dirty="0"/>
          </a:p>
          <a:p>
            <a:r>
              <a:rPr lang="nl-NL" sz="2000" dirty="0" err="1"/>
              <a:t>Pregnancy</a:t>
            </a:r>
            <a:r>
              <a:rPr lang="nl-NL" sz="2000" dirty="0"/>
              <a:t> is </a:t>
            </a:r>
            <a:r>
              <a:rPr lang="nl-NL" sz="2000" dirty="0" err="1"/>
              <a:t>difficult</a:t>
            </a:r>
            <a:r>
              <a:rPr lang="nl-NL" sz="2000" dirty="0"/>
              <a:t> but </a:t>
            </a:r>
            <a:r>
              <a:rPr lang="nl-NL" sz="2000" dirty="0" err="1"/>
              <a:t>also</a:t>
            </a:r>
            <a:r>
              <a:rPr lang="nl-NL" sz="2000" dirty="0"/>
              <a:t> a </a:t>
            </a:r>
            <a:r>
              <a:rPr lang="nl-NL" sz="2000" dirty="0" err="1"/>
              <a:t>phase</a:t>
            </a:r>
            <a:r>
              <a:rPr lang="nl-NL" sz="2000" dirty="0"/>
              <a:t> of hope, </a:t>
            </a:r>
            <a:r>
              <a:rPr lang="nl-NL" sz="2000" dirty="0" err="1"/>
              <a:t>natural</a:t>
            </a:r>
            <a:r>
              <a:rPr lang="nl-NL" sz="2000" dirty="0"/>
              <a:t>, part of life</a:t>
            </a:r>
          </a:p>
          <a:p>
            <a:pPr lvl="1"/>
            <a:r>
              <a:rPr lang="nl-NL" sz="2000" dirty="0"/>
              <a:t>Absence of </a:t>
            </a:r>
            <a:r>
              <a:rPr lang="nl-NL" sz="2000" dirty="0" err="1"/>
              <a:t>the</a:t>
            </a:r>
            <a:r>
              <a:rPr lang="nl-NL" sz="2000" dirty="0"/>
              <a:t> </a:t>
            </a:r>
            <a:r>
              <a:rPr lang="nl-NL" sz="2000" dirty="0" err="1"/>
              <a:t>desire</a:t>
            </a:r>
            <a:r>
              <a:rPr lang="nl-NL" sz="2000" dirty="0"/>
              <a:t> </a:t>
            </a:r>
            <a:r>
              <a:rPr lang="nl-NL" sz="2000" dirty="0" err="1"/>
              <a:t>to</a:t>
            </a:r>
            <a:r>
              <a:rPr lang="nl-NL" sz="2000" dirty="0"/>
              <a:t> have </a:t>
            </a:r>
            <a:r>
              <a:rPr lang="nl-NL" sz="2000" dirty="0" err="1"/>
              <a:t>children</a:t>
            </a:r>
            <a:r>
              <a:rPr lang="nl-NL" sz="2000" dirty="0"/>
              <a:t>, </a:t>
            </a:r>
            <a:r>
              <a:rPr lang="nl-NL" sz="2000" dirty="0" err="1"/>
              <a:t>miscarriage</a:t>
            </a:r>
            <a:r>
              <a:rPr lang="nl-NL" sz="2000" dirty="0"/>
              <a:t>, or </a:t>
            </a:r>
            <a:r>
              <a:rPr lang="nl-NL" sz="2000" dirty="0" err="1"/>
              <a:t>being</a:t>
            </a:r>
            <a:r>
              <a:rPr lang="nl-NL" sz="2000" dirty="0"/>
              <a:t> </a:t>
            </a:r>
            <a:r>
              <a:rPr lang="nl-NL" sz="2000" dirty="0" err="1"/>
              <a:t>unhappy</a:t>
            </a:r>
            <a:r>
              <a:rPr lang="nl-NL" sz="2000" dirty="0"/>
              <a:t> is </a:t>
            </a:r>
            <a:r>
              <a:rPr lang="nl-NL" sz="2000" dirty="0" err="1"/>
              <a:t>taboo</a:t>
            </a:r>
            <a:endParaRPr lang="nl-NL" sz="2000" dirty="0"/>
          </a:p>
          <a:p>
            <a:pPr marL="457200" lvl="1" indent="0">
              <a:buNone/>
            </a:pPr>
            <a:r>
              <a:rPr lang="nl-NL" sz="2000" i="1" dirty="0"/>
              <a:t>“</a:t>
            </a:r>
            <a:r>
              <a:rPr lang="nl-NL" sz="2000" i="1" dirty="0" err="1"/>
              <a:t>Everyone</a:t>
            </a:r>
            <a:r>
              <a:rPr lang="nl-NL" sz="2000" i="1" dirty="0"/>
              <a:t> </a:t>
            </a:r>
            <a:r>
              <a:rPr lang="nl-NL" sz="2000" i="1" dirty="0" err="1"/>
              <a:t>says</a:t>
            </a:r>
            <a:r>
              <a:rPr lang="nl-NL" sz="2000" i="1" dirty="0"/>
              <a:t> </a:t>
            </a:r>
            <a:r>
              <a:rPr lang="nl-NL" sz="2000" i="1" dirty="0" err="1"/>
              <a:t>you</a:t>
            </a:r>
            <a:r>
              <a:rPr lang="nl-NL" sz="2000" i="1" dirty="0"/>
              <a:t> are on </a:t>
            </a:r>
            <a:r>
              <a:rPr lang="nl-NL" sz="2000" i="1" dirty="0" err="1"/>
              <a:t>this</a:t>
            </a:r>
            <a:r>
              <a:rPr lang="nl-NL" sz="2000" i="1" dirty="0"/>
              <a:t> pink </a:t>
            </a:r>
            <a:r>
              <a:rPr lang="nl-NL" sz="2000" i="1" dirty="0" err="1"/>
              <a:t>cloud</a:t>
            </a:r>
            <a:r>
              <a:rPr lang="nl-NL" sz="2000" i="1" dirty="0"/>
              <a:t> </a:t>
            </a:r>
            <a:r>
              <a:rPr lang="nl-NL" sz="2000" i="1" dirty="0" err="1"/>
              <a:t>after</a:t>
            </a:r>
            <a:r>
              <a:rPr lang="nl-NL" sz="2000" i="1" dirty="0"/>
              <a:t> </a:t>
            </a:r>
            <a:r>
              <a:rPr lang="nl-NL" sz="2000" i="1" dirty="0" err="1"/>
              <a:t>pregnancy</a:t>
            </a:r>
            <a:r>
              <a:rPr lang="nl-NL" sz="2000" i="1" dirty="0"/>
              <a:t>. I </a:t>
            </a:r>
            <a:r>
              <a:rPr lang="nl-NL" sz="2000" i="1" dirty="0" err="1"/>
              <a:t>thought</a:t>
            </a:r>
            <a:r>
              <a:rPr lang="nl-NL" sz="2000" i="1" dirty="0"/>
              <a:t>: </a:t>
            </a:r>
            <a:r>
              <a:rPr lang="nl-NL" sz="2000" i="1" dirty="0" err="1"/>
              <a:t>where</a:t>
            </a:r>
            <a:r>
              <a:rPr lang="nl-NL" sz="2000" i="1" dirty="0"/>
              <a:t> is </a:t>
            </a:r>
            <a:r>
              <a:rPr lang="nl-NL" sz="2000" i="1" dirty="0" err="1"/>
              <a:t>this</a:t>
            </a:r>
            <a:r>
              <a:rPr lang="nl-NL" sz="2000" i="1" dirty="0"/>
              <a:t> pink </a:t>
            </a:r>
            <a:r>
              <a:rPr lang="nl-NL" sz="2000" i="1" dirty="0" err="1"/>
              <a:t>cloud</a:t>
            </a:r>
            <a:r>
              <a:rPr lang="nl-NL" sz="2000" i="1" dirty="0"/>
              <a:t>? </a:t>
            </a:r>
            <a:r>
              <a:rPr lang="nl-NL" sz="2000" i="1" dirty="0" err="1"/>
              <a:t>Because</a:t>
            </a:r>
            <a:r>
              <a:rPr lang="nl-NL" sz="2000" i="1" dirty="0"/>
              <a:t> </a:t>
            </a:r>
            <a:r>
              <a:rPr lang="nl-NL" sz="2000" i="1" dirty="0" err="1"/>
              <a:t>this</a:t>
            </a:r>
            <a:r>
              <a:rPr lang="nl-NL" sz="2000" i="1" dirty="0"/>
              <a:t> is </a:t>
            </a:r>
            <a:r>
              <a:rPr lang="nl-NL" sz="2000" i="1" dirty="0" err="1"/>
              <a:t>not</a:t>
            </a:r>
            <a:r>
              <a:rPr lang="nl-NL" sz="2000" i="1" dirty="0"/>
              <a:t> a pink </a:t>
            </a:r>
            <a:r>
              <a:rPr lang="nl-NL" sz="2000" i="1" dirty="0" err="1"/>
              <a:t>cloud</a:t>
            </a:r>
            <a:r>
              <a:rPr lang="nl-NL" sz="2000" i="1" dirty="0"/>
              <a:t>, </a:t>
            </a:r>
            <a:r>
              <a:rPr lang="nl-NL" sz="2000" i="1" dirty="0" err="1"/>
              <a:t>because</a:t>
            </a:r>
            <a:r>
              <a:rPr lang="nl-NL" sz="2000" i="1" dirty="0"/>
              <a:t> I </a:t>
            </a:r>
            <a:r>
              <a:rPr lang="nl-NL" sz="2000" i="1" dirty="0" err="1"/>
              <a:t>don’t</a:t>
            </a:r>
            <a:r>
              <a:rPr lang="nl-NL" sz="2000" i="1" dirty="0"/>
              <a:t> </a:t>
            </a:r>
            <a:r>
              <a:rPr lang="nl-NL" sz="2000" i="1" dirty="0" err="1"/>
              <a:t>know</a:t>
            </a:r>
            <a:r>
              <a:rPr lang="nl-NL" sz="2000" i="1" dirty="0"/>
              <a:t> </a:t>
            </a:r>
            <a:r>
              <a:rPr lang="nl-NL" sz="2000" i="1" dirty="0" err="1"/>
              <a:t>what</a:t>
            </a:r>
            <a:r>
              <a:rPr lang="nl-NL" sz="2000" i="1" dirty="0"/>
              <a:t> </a:t>
            </a:r>
            <a:r>
              <a:rPr lang="nl-NL" sz="2000" i="1" dirty="0" err="1"/>
              <a:t>to</a:t>
            </a:r>
            <a:r>
              <a:rPr lang="nl-NL" sz="2000" i="1" dirty="0"/>
              <a:t> do. I </a:t>
            </a:r>
            <a:r>
              <a:rPr lang="nl-NL" sz="2000" i="1" dirty="0" err="1"/>
              <a:t>am</a:t>
            </a:r>
            <a:r>
              <a:rPr lang="nl-NL" sz="2000" i="1" dirty="0"/>
              <a:t> </a:t>
            </a:r>
            <a:r>
              <a:rPr lang="nl-NL" sz="2000" i="1" dirty="0" err="1"/>
              <a:t>not</a:t>
            </a:r>
            <a:r>
              <a:rPr lang="nl-NL" sz="2000" i="1" dirty="0"/>
              <a:t> sleeping, I do </a:t>
            </a:r>
            <a:r>
              <a:rPr lang="nl-NL" sz="2000" i="1" dirty="0" err="1"/>
              <a:t>not</a:t>
            </a:r>
            <a:r>
              <a:rPr lang="nl-NL" sz="2000" i="1" dirty="0"/>
              <a:t> </a:t>
            </a:r>
            <a:r>
              <a:rPr lang="nl-NL" sz="2000" i="1" dirty="0" err="1"/>
              <a:t>know</a:t>
            </a:r>
            <a:r>
              <a:rPr lang="nl-NL" sz="2000" i="1" dirty="0"/>
              <a:t> </a:t>
            </a:r>
            <a:r>
              <a:rPr lang="nl-NL" sz="2000" i="1" dirty="0" err="1"/>
              <a:t>that</a:t>
            </a:r>
            <a:r>
              <a:rPr lang="nl-NL" sz="2000" i="1" dirty="0"/>
              <a:t> </a:t>
            </a:r>
            <a:r>
              <a:rPr lang="nl-NL" sz="2000" i="1" dirty="0" err="1"/>
              <a:t>child</a:t>
            </a:r>
            <a:r>
              <a:rPr lang="nl-NL" sz="2000" i="1" dirty="0"/>
              <a:t>, </a:t>
            </a:r>
            <a:r>
              <a:rPr lang="nl-NL" sz="2000" i="1" dirty="0" err="1"/>
              <a:t>where</a:t>
            </a:r>
            <a:r>
              <a:rPr lang="nl-NL" sz="2000" i="1" dirty="0"/>
              <a:t> is </a:t>
            </a:r>
            <a:r>
              <a:rPr lang="nl-NL" sz="2000" i="1" dirty="0" err="1"/>
              <a:t>that</a:t>
            </a:r>
            <a:r>
              <a:rPr lang="nl-NL" sz="2000" i="1" dirty="0"/>
              <a:t> feeling?” (nurse)</a:t>
            </a:r>
          </a:p>
        </p:txBody>
      </p:sp>
    </p:spTree>
    <p:extLst>
      <p:ext uri="{BB962C8B-B14F-4D97-AF65-F5344CB8AC3E}">
        <p14:creationId xmlns:p14="http://schemas.microsoft.com/office/powerpoint/2010/main" val="181768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8CA60-1513-4566-BEE6-072E4D83F0D8}"/>
              </a:ext>
            </a:extLst>
          </p:cNvPr>
          <p:cNvSpPr>
            <a:spLocks noGrp="1"/>
          </p:cNvSpPr>
          <p:nvPr>
            <p:ph type="title"/>
          </p:nvPr>
        </p:nvSpPr>
        <p:spPr/>
        <p:txBody>
          <a:bodyPr/>
          <a:lstStyle/>
          <a:p>
            <a:r>
              <a:rPr lang="nl-NL" sz="2800" dirty="0"/>
              <a:t>2d. </a:t>
            </a:r>
            <a:r>
              <a:rPr lang="nl-NL" sz="2800" dirty="0" err="1"/>
              <a:t>Sustainable</a:t>
            </a:r>
            <a:r>
              <a:rPr lang="nl-NL" sz="2800" dirty="0"/>
              <a:t> </a:t>
            </a:r>
            <a:r>
              <a:rPr lang="nl-NL" sz="2800" dirty="0" err="1"/>
              <a:t>employment</a:t>
            </a:r>
            <a:r>
              <a:rPr lang="nl-NL" sz="2800" dirty="0"/>
              <a:t> in policy</a:t>
            </a:r>
          </a:p>
        </p:txBody>
      </p:sp>
      <p:sp>
        <p:nvSpPr>
          <p:cNvPr id="3" name="Tijdelijke aanduiding voor inhoud 2">
            <a:extLst>
              <a:ext uri="{FF2B5EF4-FFF2-40B4-BE49-F238E27FC236}">
                <a16:creationId xmlns:a16="http://schemas.microsoft.com/office/drawing/2014/main" id="{816A1A3D-F6A1-4191-B774-872A5C8E9D28}"/>
              </a:ext>
            </a:extLst>
          </p:cNvPr>
          <p:cNvSpPr>
            <a:spLocks noGrp="1"/>
          </p:cNvSpPr>
          <p:nvPr>
            <p:ph sz="half" idx="2"/>
          </p:nvPr>
        </p:nvSpPr>
        <p:spPr/>
        <p:txBody>
          <a:bodyPr/>
          <a:lstStyle/>
          <a:p>
            <a:r>
              <a:rPr lang="nl-NL" sz="1800" dirty="0" err="1"/>
              <a:t>Lifecourse</a:t>
            </a:r>
            <a:r>
              <a:rPr lang="nl-NL" sz="1800" dirty="0"/>
              <a:t> </a:t>
            </a:r>
            <a:r>
              <a:rPr lang="nl-NL" sz="1800" dirty="0" err="1"/>
              <a:t>perspective</a:t>
            </a:r>
            <a:r>
              <a:rPr lang="nl-NL" sz="1800" dirty="0"/>
              <a:t> – </a:t>
            </a:r>
            <a:r>
              <a:rPr lang="nl-NL" sz="1800" dirty="0" err="1"/>
              <a:t>the</a:t>
            </a:r>
            <a:r>
              <a:rPr lang="nl-NL" sz="1800" dirty="0"/>
              <a:t> </a:t>
            </a:r>
            <a:r>
              <a:rPr lang="nl-NL" sz="1800" dirty="0" err="1"/>
              <a:t>same</a:t>
            </a:r>
            <a:r>
              <a:rPr lang="nl-NL" sz="1800" dirty="0"/>
              <a:t> </a:t>
            </a:r>
            <a:r>
              <a:rPr lang="nl-NL" sz="1800" dirty="0" err="1"/>
              <a:t>bodies</a:t>
            </a:r>
            <a:r>
              <a:rPr lang="nl-NL" sz="1800" dirty="0"/>
              <a:t> go </a:t>
            </a:r>
            <a:r>
              <a:rPr lang="nl-NL" sz="1800" dirty="0" err="1"/>
              <a:t>through</a:t>
            </a:r>
            <a:r>
              <a:rPr lang="nl-NL" sz="1800" dirty="0"/>
              <a:t> </a:t>
            </a:r>
            <a:r>
              <a:rPr lang="nl-NL" sz="1800" dirty="0" err="1"/>
              <a:t>pregnancy</a:t>
            </a:r>
            <a:r>
              <a:rPr lang="nl-NL" sz="1800" dirty="0"/>
              <a:t> </a:t>
            </a:r>
            <a:r>
              <a:rPr lang="nl-NL" sz="1800" dirty="0" err="1"/>
              <a:t>and</a:t>
            </a:r>
            <a:r>
              <a:rPr lang="nl-NL" sz="1800" dirty="0"/>
              <a:t> </a:t>
            </a:r>
            <a:r>
              <a:rPr lang="nl-NL" sz="1800" dirty="0" err="1"/>
              <a:t>through</a:t>
            </a:r>
            <a:r>
              <a:rPr lang="nl-NL" sz="1800" dirty="0"/>
              <a:t>  </a:t>
            </a:r>
            <a:r>
              <a:rPr lang="nl-NL" sz="1800" dirty="0" err="1"/>
              <a:t>menopause</a:t>
            </a:r>
            <a:r>
              <a:rPr lang="nl-NL" sz="1800" dirty="0"/>
              <a:t>…! </a:t>
            </a:r>
          </a:p>
          <a:p>
            <a:r>
              <a:rPr lang="nl-NL" sz="1800" dirty="0" err="1"/>
              <a:t>Sufficient</a:t>
            </a:r>
            <a:r>
              <a:rPr lang="nl-NL" sz="1800" dirty="0"/>
              <a:t> recovery time, breaks, </a:t>
            </a:r>
            <a:r>
              <a:rPr lang="nl-NL" sz="1800" dirty="0" err="1"/>
              <a:t>adaptations</a:t>
            </a:r>
            <a:r>
              <a:rPr lang="nl-NL" sz="1800" dirty="0"/>
              <a:t>  </a:t>
            </a:r>
          </a:p>
          <a:p>
            <a:r>
              <a:rPr lang="nl-NL" sz="1800" dirty="0" err="1"/>
              <a:t>Education</a:t>
            </a:r>
            <a:r>
              <a:rPr lang="nl-NL" sz="1800" dirty="0"/>
              <a:t> </a:t>
            </a:r>
            <a:r>
              <a:rPr lang="nl-NL" sz="1800" dirty="0" err="1"/>
              <a:t>and</a:t>
            </a:r>
            <a:r>
              <a:rPr lang="nl-NL" sz="1800" dirty="0"/>
              <a:t> tools </a:t>
            </a:r>
            <a:r>
              <a:rPr lang="nl-NL" sz="1800" dirty="0" err="1"/>
              <a:t>for</a:t>
            </a:r>
            <a:r>
              <a:rPr lang="nl-NL" sz="1800" dirty="0"/>
              <a:t> supervisors </a:t>
            </a:r>
          </a:p>
          <a:p>
            <a:r>
              <a:rPr lang="nl-NL" sz="1800" dirty="0"/>
              <a:t>Shared </a:t>
            </a:r>
            <a:r>
              <a:rPr lang="nl-NL" sz="1800" dirty="0" err="1"/>
              <a:t>responsibility</a:t>
            </a:r>
            <a:r>
              <a:rPr lang="nl-NL" sz="1800" dirty="0"/>
              <a:t> </a:t>
            </a:r>
            <a:r>
              <a:rPr lang="nl-NL" sz="1800" dirty="0" err="1"/>
              <a:t>and</a:t>
            </a:r>
            <a:r>
              <a:rPr lang="nl-NL" sz="1800" dirty="0"/>
              <a:t> </a:t>
            </a:r>
            <a:r>
              <a:rPr lang="nl-NL" sz="1800" dirty="0" err="1"/>
              <a:t>protection</a:t>
            </a:r>
            <a:r>
              <a:rPr lang="nl-NL" sz="1800" dirty="0"/>
              <a:t> of </a:t>
            </a:r>
            <a:r>
              <a:rPr lang="nl-NL" sz="1800" dirty="0" err="1"/>
              <a:t>female</a:t>
            </a:r>
            <a:r>
              <a:rPr lang="nl-NL" sz="1800" dirty="0"/>
              <a:t> </a:t>
            </a:r>
            <a:r>
              <a:rPr lang="nl-NL" sz="1800" dirty="0" err="1"/>
              <a:t>workers</a:t>
            </a:r>
            <a:endParaRPr lang="nl-NL" sz="1800" dirty="0"/>
          </a:p>
          <a:p>
            <a:r>
              <a:rPr lang="nl-NL" sz="1800" i="1" dirty="0"/>
              <a:t>“</a:t>
            </a:r>
            <a:r>
              <a:rPr lang="nl-NL" sz="1800" i="1" dirty="0" err="1"/>
              <a:t>Hire</a:t>
            </a:r>
            <a:r>
              <a:rPr lang="nl-NL" sz="1800" i="1" dirty="0"/>
              <a:t> </a:t>
            </a:r>
            <a:r>
              <a:rPr lang="nl-NL" sz="1800" i="1" dirty="0" err="1"/>
              <a:t>good</a:t>
            </a:r>
            <a:r>
              <a:rPr lang="nl-NL" sz="1800" i="1" dirty="0"/>
              <a:t> supervisors”:</a:t>
            </a:r>
            <a:r>
              <a:rPr lang="nl-NL" sz="1800" dirty="0"/>
              <a:t> </a:t>
            </a:r>
            <a:r>
              <a:rPr lang="nl-NL" sz="1800" dirty="0" err="1"/>
              <a:t>knowledge</a:t>
            </a:r>
            <a:r>
              <a:rPr lang="nl-NL" sz="1800" dirty="0"/>
              <a:t>, </a:t>
            </a:r>
            <a:r>
              <a:rPr lang="nl-NL" sz="1800" dirty="0" err="1"/>
              <a:t>openness</a:t>
            </a:r>
            <a:r>
              <a:rPr lang="nl-NL" sz="1800" dirty="0"/>
              <a:t>, </a:t>
            </a:r>
            <a:r>
              <a:rPr lang="nl-NL" sz="1800" dirty="0" err="1"/>
              <a:t>involving</a:t>
            </a:r>
            <a:r>
              <a:rPr lang="nl-NL" sz="1800" dirty="0"/>
              <a:t> men </a:t>
            </a:r>
            <a:r>
              <a:rPr lang="nl-NL" sz="1800" dirty="0" err="1"/>
              <a:t>and</a:t>
            </a:r>
            <a:r>
              <a:rPr lang="nl-NL" sz="1800" dirty="0"/>
              <a:t> </a:t>
            </a:r>
            <a:r>
              <a:rPr lang="nl-NL" sz="1800" dirty="0" err="1"/>
              <a:t>women</a:t>
            </a:r>
            <a:r>
              <a:rPr lang="nl-NL" sz="1800" dirty="0"/>
              <a:t>, time </a:t>
            </a:r>
            <a:r>
              <a:rPr lang="nl-NL" sz="1800" dirty="0" err="1"/>
              <a:t>to</a:t>
            </a:r>
            <a:r>
              <a:rPr lang="nl-NL" sz="1800" dirty="0"/>
              <a:t> </a:t>
            </a:r>
            <a:r>
              <a:rPr lang="nl-NL" sz="1800" dirty="0" err="1"/>
              <a:t>supervise</a:t>
            </a:r>
            <a:endParaRPr lang="nl-NL" sz="1800" dirty="0"/>
          </a:p>
          <a:p>
            <a:r>
              <a:rPr lang="nl-NL" sz="1800" dirty="0"/>
              <a:t>Understanding </a:t>
            </a:r>
            <a:r>
              <a:rPr lang="nl-NL" sz="1800" dirty="0" err="1"/>
              <a:t>for</a:t>
            </a:r>
            <a:r>
              <a:rPr lang="nl-NL" sz="1800" dirty="0"/>
              <a:t> </a:t>
            </a:r>
            <a:r>
              <a:rPr lang="nl-NL" sz="1800" dirty="0" err="1"/>
              <a:t>the</a:t>
            </a:r>
            <a:r>
              <a:rPr lang="nl-NL" sz="1800" dirty="0"/>
              <a:t> </a:t>
            </a:r>
            <a:r>
              <a:rPr lang="nl-NL" sz="1800" dirty="0" err="1"/>
              <a:t>difficult</a:t>
            </a:r>
            <a:r>
              <a:rPr lang="nl-NL" sz="1800" dirty="0"/>
              <a:t> </a:t>
            </a:r>
            <a:r>
              <a:rPr lang="nl-NL" sz="1800" dirty="0" err="1"/>
              <a:t>position</a:t>
            </a:r>
            <a:r>
              <a:rPr lang="nl-NL" sz="1800" dirty="0"/>
              <a:t> in-</a:t>
            </a:r>
            <a:r>
              <a:rPr lang="nl-NL" sz="1800" dirty="0" err="1"/>
              <a:t>between</a:t>
            </a:r>
            <a:r>
              <a:rPr lang="nl-NL" sz="1800" dirty="0"/>
              <a:t> </a:t>
            </a:r>
            <a:r>
              <a:rPr lang="nl-NL" sz="1800" dirty="0" err="1"/>
              <a:t>for</a:t>
            </a:r>
            <a:r>
              <a:rPr lang="nl-NL" sz="1800" dirty="0"/>
              <a:t> supervisors/managers </a:t>
            </a:r>
          </a:p>
          <a:p>
            <a:r>
              <a:rPr lang="nl-NL" sz="1800" dirty="0"/>
              <a:t>Training, </a:t>
            </a:r>
            <a:r>
              <a:rPr lang="nl-NL" sz="1800" dirty="0" err="1"/>
              <a:t>flexible</a:t>
            </a:r>
            <a:r>
              <a:rPr lang="nl-NL" sz="1800" dirty="0"/>
              <a:t> </a:t>
            </a:r>
            <a:r>
              <a:rPr lang="nl-NL" sz="1800" dirty="0" err="1"/>
              <a:t>schedules</a:t>
            </a:r>
            <a:r>
              <a:rPr lang="nl-NL" sz="1800" dirty="0"/>
              <a:t> (start/end of </a:t>
            </a:r>
            <a:r>
              <a:rPr lang="nl-NL" sz="1800" dirty="0" err="1"/>
              <a:t>the</a:t>
            </a:r>
            <a:r>
              <a:rPr lang="nl-NL" sz="1800" dirty="0"/>
              <a:t> </a:t>
            </a:r>
            <a:r>
              <a:rPr lang="nl-NL" sz="1800" dirty="0" err="1"/>
              <a:t>day</a:t>
            </a:r>
            <a:r>
              <a:rPr lang="nl-NL" sz="1800" dirty="0"/>
              <a:t>), professional health </a:t>
            </a:r>
            <a:r>
              <a:rPr lang="nl-NL" sz="1800" dirty="0" err="1"/>
              <a:t>advice</a:t>
            </a:r>
            <a:r>
              <a:rPr lang="nl-NL" sz="1800" dirty="0"/>
              <a:t>, financial means </a:t>
            </a:r>
            <a:r>
              <a:rPr lang="nl-NL" sz="1800" dirty="0" err="1"/>
              <a:t>to</a:t>
            </a:r>
            <a:r>
              <a:rPr lang="nl-NL" sz="1800" dirty="0"/>
              <a:t> support </a:t>
            </a:r>
            <a:r>
              <a:rPr lang="nl-NL" sz="1800" dirty="0" err="1"/>
              <a:t>healthy</a:t>
            </a:r>
            <a:r>
              <a:rPr lang="nl-NL" sz="1800" dirty="0"/>
              <a:t> lifestyle, </a:t>
            </a:r>
            <a:r>
              <a:rPr lang="nl-NL" sz="1800" dirty="0" err="1"/>
              <a:t>relaxation</a:t>
            </a:r>
            <a:r>
              <a:rPr lang="nl-NL" sz="1800" dirty="0"/>
              <a:t>… </a:t>
            </a:r>
          </a:p>
        </p:txBody>
      </p:sp>
    </p:spTree>
    <p:extLst>
      <p:ext uri="{BB962C8B-B14F-4D97-AF65-F5344CB8AC3E}">
        <p14:creationId xmlns:p14="http://schemas.microsoft.com/office/powerpoint/2010/main" val="9399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57B00-AD4F-45F6-ABA5-03E14B79FE98}"/>
              </a:ext>
            </a:extLst>
          </p:cNvPr>
          <p:cNvSpPr>
            <a:spLocks noGrp="1"/>
          </p:cNvSpPr>
          <p:nvPr>
            <p:ph type="title"/>
          </p:nvPr>
        </p:nvSpPr>
        <p:spPr/>
        <p:txBody>
          <a:bodyPr/>
          <a:lstStyle/>
          <a:p>
            <a:r>
              <a:rPr lang="nl-NL" sz="3600" dirty="0" err="1"/>
              <a:t>Literature</a:t>
            </a:r>
            <a:r>
              <a:rPr lang="nl-NL" sz="3600" dirty="0"/>
              <a:t> </a:t>
            </a:r>
            <a:r>
              <a:rPr lang="nl-NL" sz="3600" dirty="0" err="1"/>
              <a:t>study</a:t>
            </a:r>
            <a:r>
              <a:rPr lang="nl-NL" sz="3600" dirty="0"/>
              <a:t> </a:t>
            </a:r>
            <a:r>
              <a:rPr lang="nl-NL" sz="3600" dirty="0" err="1"/>
              <a:t>Menopause</a:t>
            </a:r>
            <a:r>
              <a:rPr lang="nl-NL" sz="3600" dirty="0"/>
              <a:t> &amp; </a:t>
            </a:r>
            <a:r>
              <a:rPr lang="nl-NL" sz="3600" dirty="0" err="1"/>
              <a:t>Work</a:t>
            </a:r>
            <a:endParaRPr lang="nl-NL" sz="3600" dirty="0"/>
          </a:p>
        </p:txBody>
      </p:sp>
      <p:sp>
        <p:nvSpPr>
          <p:cNvPr id="5" name="Tijdelijke aanduiding voor inhoud 4">
            <a:extLst>
              <a:ext uri="{FF2B5EF4-FFF2-40B4-BE49-F238E27FC236}">
                <a16:creationId xmlns:a16="http://schemas.microsoft.com/office/drawing/2014/main" id="{ED5E12E4-8864-4563-A02A-4A48DB642255}"/>
              </a:ext>
            </a:extLst>
          </p:cNvPr>
          <p:cNvSpPr>
            <a:spLocks noGrp="1"/>
          </p:cNvSpPr>
          <p:nvPr>
            <p:ph sz="half" idx="2"/>
          </p:nvPr>
        </p:nvSpPr>
        <p:spPr/>
        <p:txBody>
          <a:bodyPr/>
          <a:lstStyle/>
          <a:p>
            <a:r>
              <a:rPr lang="nl-NL" dirty="0"/>
              <a:t>In Nl ~ 1,8 </a:t>
            </a:r>
            <a:r>
              <a:rPr lang="nl-NL" dirty="0" err="1"/>
              <a:t>million</a:t>
            </a:r>
            <a:r>
              <a:rPr lang="nl-NL" dirty="0"/>
              <a:t> </a:t>
            </a:r>
            <a:r>
              <a:rPr lang="nl-NL" dirty="0" err="1"/>
              <a:t>women</a:t>
            </a:r>
            <a:r>
              <a:rPr lang="nl-NL" dirty="0"/>
              <a:t> in </a:t>
            </a:r>
            <a:r>
              <a:rPr lang="nl-NL" dirty="0" err="1"/>
              <a:t>lifestage</a:t>
            </a:r>
            <a:r>
              <a:rPr lang="nl-NL" dirty="0"/>
              <a:t> of </a:t>
            </a:r>
            <a:r>
              <a:rPr lang="nl-NL" dirty="0" err="1"/>
              <a:t>menopause</a:t>
            </a:r>
            <a:r>
              <a:rPr lang="nl-NL" dirty="0"/>
              <a:t> </a:t>
            </a:r>
          </a:p>
          <a:p>
            <a:r>
              <a:rPr lang="nl-NL" dirty="0"/>
              <a:t>Labour market </a:t>
            </a:r>
            <a:r>
              <a:rPr lang="nl-NL" dirty="0" err="1"/>
              <a:t>participation</a:t>
            </a:r>
            <a:r>
              <a:rPr lang="nl-NL" dirty="0"/>
              <a:t> of </a:t>
            </a:r>
            <a:r>
              <a:rPr lang="nl-NL" dirty="0" err="1"/>
              <a:t>women</a:t>
            </a:r>
            <a:r>
              <a:rPr lang="nl-NL" dirty="0"/>
              <a:t> in NL ~63% (&gt;12 uur p.w.) </a:t>
            </a:r>
          </a:p>
          <a:p>
            <a:r>
              <a:rPr lang="nl-NL" dirty="0" err="1"/>
              <a:t>Increase</a:t>
            </a:r>
            <a:r>
              <a:rPr lang="nl-NL" dirty="0"/>
              <a:t> </a:t>
            </a:r>
          </a:p>
          <a:p>
            <a:pPr lvl="1"/>
            <a:r>
              <a:rPr lang="nl-NL" dirty="0"/>
              <a:t>fulltime </a:t>
            </a:r>
            <a:r>
              <a:rPr lang="nl-NL" dirty="0" err="1"/>
              <a:t>work</a:t>
            </a:r>
            <a:r>
              <a:rPr lang="nl-NL" dirty="0"/>
              <a:t> </a:t>
            </a:r>
            <a:r>
              <a:rPr lang="nl-NL" dirty="0" err="1"/>
              <a:t>among</a:t>
            </a:r>
            <a:r>
              <a:rPr lang="nl-NL" dirty="0"/>
              <a:t> </a:t>
            </a:r>
            <a:r>
              <a:rPr lang="nl-NL" dirty="0" err="1"/>
              <a:t>women</a:t>
            </a:r>
            <a:endParaRPr lang="nl-NL" dirty="0"/>
          </a:p>
          <a:p>
            <a:pPr lvl="1"/>
            <a:r>
              <a:rPr lang="nl-NL" dirty="0" err="1"/>
              <a:t>retirement</a:t>
            </a:r>
            <a:r>
              <a:rPr lang="nl-NL" dirty="0"/>
              <a:t> </a:t>
            </a:r>
            <a:r>
              <a:rPr lang="nl-NL" dirty="0" err="1"/>
              <a:t>age</a:t>
            </a:r>
            <a:r>
              <a:rPr lang="nl-NL" dirty="0"/>
              <a:t> </a:t>
            </a:r>
          </a:p>
          <a:p>
            <a:pPr lvl="1"/>
            <a:r>
              <a:rPr lang="nl-NL" dirty="0" err="1"/>
              <a:t>older</a:t>
            </a:r>
            <a:r>
              <a:rPr lang="nl-NL" dirty="0"/>
              <a:t> </a:t>
            </a:r>
            <a:r>
              <a:rPr lang="nl-NL" dirty="0" err="1"/>
              <a:t>women</a:t>
            </a:r>
            <a:r>
              <a:rPr lang="nl-NL" dirty="0"/>
              <a:t> in </a:t>
            </a:r>
            <a:r>
              <a:rPr lang="nl-NL" dirty="0" err="1"/>
              <a:t>the</a:t>
            </a:r>
            <a:r>
              <a:rPr lang="nl-NL" dirty="0"/>
              <a:t> </a:t>
            </a:r>
            <a:r>
              <a:rPr lang="nl-NL" dirty="0" err="1"/>
              <a:t>labour</a:t>
            </a:r>
            <a:r>
              <a:rPr lang="nl-NL" dirty="0"/>
              <a:t> market </a:t>
            </a:r>
          </a:p>
          <a:p>
            <a:pPr lvl="1"/>
            <a:r>
              <a:rPr lang="nl-NL" dirty="0"/>
              <a:t>migrant background/</a:t>
            </a:r>
            <a:r>
              <a:rPr lang="nl-NL" dirty="0" err="1"/>
              <a:t>cultural</a:t>
            </a:r>
            <a:r>
              <a:rPr lang="nl-NL" dirty="0"/>
              <a:t> </a:t>
            </a:r>
            <a:r>
              <a:rPr lang="nl-NL" dirty="0" err="1"/>
              <a:t>diversity</a:t>
            </a:r>
            <a:endParaRPr lang="nl-NL" dirty="0"/>
          </a:p>
          <a:p>
            <a:endParaRPr lang="nl-NL" dirty="0"/>
          </a:p>
        </p:txBody>
      </p:sp>
    </p:spTree>
    <p:extLst>
      <p:ext uri="{BB962C8B-B14F-4D97-AF65-F5344CB8AC3E}">
        <p14:creationId xmlns:p14="http://schemas.microsoft.com/office/powerpoint/2010/main" val="4906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3352B-8AEA-4473-A7EC-31D33D18659C}"/>
              </a:ext>
            </a:extLst>
          </p:cNvPr>
          <p:cNvSpPr>
            <a:spLocks noGrp="1"/>
          </p:cNvSpPr>
          <p:nvPr>
            <p:ph type="title"/>
          </p:nvPr>
        </p:nvSpPr>
        <p:spPr/>
        <p:txBody>
          <a:bodyPr/>
          <a:lstStyle/>
          <a:p>
            <a:r>
              <a:rPr lang="nl-NL" dirty="0" err="1"/>
              <a:t>Discussion</a:t>
            </a:r>
            <a:endParaRPr lang="nl-NL" dirty="0"/>
          </a:p>
        </p:txBody>
      </p:sp>
      <p:sp>
        <p:nvSpPr>
          <p:cNvPr id="3" name="Tijdelijke aanduiding voor inhoud 2">
            <a:extLst>
              <a:ext uri="{FF2B5EF4-FFF2-40B4-BE49-F238E27FC236}">
                <a16:creationId xmlns:a16="http://schemas.microsoft.com/office/drawing/2014/main" id="{70625B89-A3DC-43F2-9C03-1A2210FA6906}"/>
              </a:ext>
            </a:extLst>
          </p:cNvPr>
          <p:cNvSpPr>
            <a:spLocks noGrp="1"/>
          </p:cNvSpPr>
          <p:nvPr>
            <p:ph sz="half" idx="2"/>
          </p:nvPr>
        </p:nvSpPr>
        <p:spPr/>
        <p:txBody>
          <a:bodyPr/>
          <a:lstStyle/>
          <a:p>
            <a:r>
              <a:rPr lang="nl-NL" dirty="0" err="1"/>
              <a:t>Working</a:t>
            </a:r>
            <a:r>
              <a:rPr lang="nl-NL" dirty="0"/>
              <a:t> </a:t>
            </a:r>
            <a:r>
              <a:rPr lang="nl-NL" dirty="0" err="1"/>
              <a:t>women’s</a:t>
            </a:r>
            <a:r>
              <a:rPr lang="nl-NL" dirty="0"/>
              <a:t> </a:t>
            </a:r>
            <a:r>
              <a:rPr lang="nl-NL" dirty="0" err="1"/>
              <a:t>bodies</a:t>
            </a:r>
            <a:r>
              <a:rPr lang="nl-NL" dirty="0"/>
              <a:t> are </a:t>
            </a:r>
            <a:r>
              <a:rPr lang="nl-NL" dirty="0" err="1"/>
              <a:t>neglected</a:t>
            </a:r>
            <a:r>
              <a:rPr lang="nl-NL" dirty="0"/>
              <a:t> </a:t>
            </a:r>
            <a:r>
              <a:rPr lang="nl-NL" dirty="0" err="1"/>
              <a:t>bodies</a:t>
            </a:r>
            <a:endParaRPr lang="nl-NL" dirty="0"/>
          </a:p>
          <a:p>
            <a:pPr lvl="1"/>
            <a:r>
              <a:rPr lang="nl-NL" dirty="0"/>
              <a:t>In health care </a:t>
            </a:r>
            <a:r>
              <a:rPr lang="nl-NL" dirty="0" err="1"/>
              <a:t>and</a:t>
            </a:r>
            <a:r>
              <a:rPr lang="nl-NL" dirty="0"/>
              <a:t> in research</a:t>
            </a:r>
          </a:p>
          <a:p>
            <a:r>
              <a:rPr lang="nl-NL" dirty="0" err="1"/>
              <a:t>Organizations</a:t>
            </a:r>
            <a:r>
              <a:rPr lang="nl-NL" dirty="0"/>
              <a:t> have no </a:t>
            </a:r>
            <a:r>
              <a:rPr lang="nl-NL" dirty="0" err="1"/>
              <a:t>framework</a:t>
            </a:r>
            <a:r>
              <a:rPr lang="nl-NL" dirty="0"/>
              <a:t> </a:t>
            </a:r>
            <a:r>
              <a:rPr lang="nl-NL" dirty="0" err="1"/>
              <a:t>to</a:t>
            </a:r>
            <a:r>
              <a:rPr lang="nl-NL" dirty="0"/>
              <a:t> </a:t>
            </a:r>
            <a:r>
              <a:rPr lang="nl-NL" dirty="0" err="1"/>
              <a:t>provide</a:t>
            </a:r>
            <a:r>
              <a:rPr lang="nl-NL" dirty="0"/>
              <a:t> </a:t>
            </a:r>
            <a:r>
              <a:rPr lang="nl-NL" dirty="0" err="1"/>
              <a:t>sufficient</a:t>
            </a:r>
            <a:r>
              <a:rPr lang="nl-NL" dirty="0"/>
              <a:t>                               room, rest, </a:t>
            </a:r>
            <a:r>
              <a:rPr lang="nl-NL" dirty="0" err="1"/>
              <a:t>and</a:t>
            </a:r>
            <a:r>
              <a:rPr lang="nl-NL" dirty="0"/>
              <a:t> </a:t>
            </a:r>
            <a:r>
              <a:rPr lang="nl-NL" dirty="0" err="1"/>
              <a:t>meaning</a:t>
            </a:r>
            <a:r>
              <a:rPr lang="nl-NL" dirty="0"/>
              <a:t> </a:t>
            </a:r>
            <a:r>
              <a:rPr lang="nl-NL" dirty="0" err="1"/>
              <a:t>to</a:t>
            </a:r>
            <a:r>
              <a:rPr lang="nl-NL" dirty="0"/>
              <a:t> </a:t>
            </a:r>
            <a:r>
              <a:rPr lang="nl-NL" dirty="0" err="1"/>
              <a:t>bodies</a:t>
            </a:r>
            <a:endParaRPr lang="nl-NL" dirty="0"/>
          </a:p>
          <a:p>
            <a:r>
              <a:rPr lang="nl-NL" dirty="0" err="1"/>
              <a:t>Openness</a:t>
            </a:r>
            <a:r>
              <a:rPr lang="nl-NL" dirty="0"/>
              <a:t> </a:t>
            </a:r>
            <a:r>
              <a:rPr lang="nl-NL" dirty="0" err="1"/>
              <a:t>requires</a:t>
            </a:r>
            <a:r>
              <a:rPr lang="nl-NL" dirty="0"/>
              <a:t> awareness </a:t>
            </a:r>
            <a:r>
              <a:rPr lang="nl-NL" dirty="0" err="1"/>
              <a:t>and</a:t>
            </a:r>
            <a:r>
              <a:rPr lang="nl-NL" dirty="0"/>
              <a:t> action </a:t>
            </a:r>
          </a:p>
          <a:p>
            <a:r>
              <a:rPr lang="nl-NL" dirty="0"/>
              <a:t>Space </a:t>
            </a:r>
            <a:r>
              <a:rPr lang="nl-NL" dirty="0" err="1"/>
              <a:t>for</a:t>
            </a:r>
            <a:r>
              <a:rPr lang="nl-NL" dirty="0"/>
              <a:t> </a:t>
            </a:r>
            <a:r>
              <a:rPr lang="nl-NL" dirty="0" err="1"/>
              <a:t>selfcare</a:t>
            </a:r>
            <a:r>
              <a:rPr lang="nl-NL" dirty="0"/>
              <a:t> – </a:t>
            </a:r>
            <a:r>
              <a:rPr lang="nl-NL" dirty="0" err="1"/>
              <a:t>the</a:t>
            </a:r>
            <a:r>
              <a:rPr lang="nl-NL" dirty="0"/>
              <a:t> body has </a:t>
            </a:r>
            <a:r>
              <a:rPr lang="nl-NL" dirty="0" err="1"/>
              <a:t>its</a:t>
            </a:r>
            <a:r>
              <a:rPr lang="nl-NL" dirty="0"/>
              <a:t> </a:t>
            </a:r>
            <a:r>
              <a:rPr lang="nl-NL" dirty="0" err="1"/>
              <a:t>own</a:t>
            </a:r>
            <a:r>
              <a:rPr lang="nl-NL" dirty="0"/>
              <a:t> </a:t>
            </a:r>
            <a:r>
              <a:rPr lang="nl-NL" dirty="0" err="1"/>
              <a:t>temporalities</a:t>
            </a:r>
            <a:endParaRPr lang="nl-NL" dirty="0"/>
          </a:p>
          <a:p>
            <a:r>
              <a:rPr lang="nl-NL" dirty="0" err="1"/>
              <a:t>Women</a:t>
            </a:r>
            <a:r>
              <a:rPr lang="nl-NL" dirty="0"/>
              <a:t> in </a:t>
            </a:r>
            <a:r>
              <a:rPr lang="nl-NL" dirty="0" err="1"/>
              <a:t>female</a:t>
            </a:r>
            <a:r>
              <a:rPr lang="nl-NL" dirty="0"/>
              <a:t> </a:t>
            </a:r>
            <a:r>
              <a:rPr lang="nl-NL" dirty="0" err="1"/>
              <a:t>specific</a:t>
            </a:r>
            <a:r>
              <a:rPr lang="nl-NL" dirty="0"/>
              <a:t> </a:t>
            </a:r>
            <a:r>
              <a:rPr lang="nl-NL" dirty="0" err="1"/>
              <a:t>lifestages</a:t>
            </a:r>
            <a:r>
              <a:rPr lang="nl-NL" dirty="0"/>
              <a:t> </a:t>
            </a:r>
            <a:r>
              <a:rPr lang="nl-NL" dirty="0" err="1"/>
              <a:t>deserve</a:t>
            </a:r>
            <a:r>
              <a:rPr lang="nl-NL" dirty="0"/>
              <a:t> more, </a:t>
            </a:r>
            <a:r>
              <a:rPr lang="nl-NL" dirty="0" err="1"/>
              <a:t>not</a:t>
            </a:r>
            <a:r>
              <a:rPr lang="nl-NL" dirty="0"/>
              <a:t> </a:t>
            </a:r>
            <a:r>
              <a:rPr lang="nl-NL" dirty="0" err="1"/>
              <a:t>less</a:t>
            </a:r>
            <a:r>
              <a:rPr lang="nl-NL" dirty="0"/>
              <a:t>, attention</a:t>
            </a:r>
          </a:p>
        </p:txBody>
      </p:sp>
      <p:pic>
        <p:nvPicPr>
          <p:cNvPr id="4" name="Picture 2" descr="Afbeeldingsresultaat voor nana niki de saint phalle">
            <a:extLst>
              <a:ext uri="{FF2B5EF4-FFF2-40B4-BE49-F238E27FC236}">
                <a16:creationId xmlns:a16="http://schemas.microsoft.com/office/drawing/2014/main" id="{CA6EEE37-6392-F2FC-7A93-C9314CA4694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322000" y="142493"/>
            <a:ext cx="2662682" cy="341126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F2AE8AA-6D64-D571-F5A0-DCC656A04584}"/>
              </a:ext>
            </a:extLst>
          </p:cNvPr>
          <p:cNvSpPr txBox="1"/>
          <p:nvPr/>
        </p:nvSpPr>
        <p:spPr>
          <a:xfrm>
            <a:off x="9462052" y="3553758"/>
            <a:ext cx="2328596" cy="584775"/>
          </a:xfrm>
          <a:prstGeom prst="rect">
            <a:avLst/>
          </a:prstGeom>
          <a:noFill/>
        </p:spPr>
        <p:txBody>
          <a:bodyPr wrap="square" rtlCol="0">
            <a:spAutoFit/>
          </a:bodyPr>
          <a:lstStyle/>
          <a:p>
            <a:r>
              <a:rPr lang="nl-NL" sz="1600" dirty="0"/>
              <a:t>Black Standing Nana, Niki de Saint-</a:t>
            </a:r>
            <a:r>
              <a:rPr lang="nl-NL" sz="1600" dirty="0" err="1"/>
              <a:t>Phalle</a:t>
            </a:r>
            <a:endParaRPr lang="nl-NL" sz="1600" dirty="0"/>
          </a:p>
        </p:txBody>
      </p:sp>
    </p:spTree>
    <p:extLst>
      <p:ext uri="{BB962C8B-B14F-4D97-AF65-F5344CB8AC3E}">
        <p14:creationId xmlns:p14="http://schemas.microsoft.com/office/powerpoint/2010/main" val="354961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674E355-FF2C-4747-BB9A-DF26E647C2DF}"/>
              </a:ext>
            </a:extLst>
          </p:cNvPr>
          <p:cNvSpPr>
            <a:spLocks noGrp="1"/>
          </p:cNvSpPr>
          <p:nvPr>
            <p:ph type="title"/>
          </p:nvPr>
        </p:nvSpPr>
        <p:spPr/>
        <p:txBody>
          <a:bodyPr/>
          <a:lstStyle/>
          <a:p>
            <a:r>
              <a:rPr lang="nl-NL" dirty="0" err="1"/>
              <a:t>Literature</a:t>
            </a:r>
            <a:endParaRPr lang="nl-NL" dirty="0"/>
          </a:p>
        </p:txBody>
      </p:sp>
      <p:sp>
        <p:nvSpPr>
          <p:cNvPr id="7" name="Tijdelijke aanduiding voor inhoud 6">
            <a:extLst>
              <a:ext uri="{FF2B5EF4-FFF2-40B4-BE49-F238E27FC236}">
                <a16:creationId xmlns:a16="http://schemas.microsoft.com/office/drawing/2014/main" id="{102CCBB5-D008-46AE-B9B8-D8B7A3B3E489}"/>
              </a:ext>
            </a:extLst>
          </p:cNvPr>
          <p:cNvSpPr>
            <a:spLocks noGrp="1"/>
          </p:cNvSpPr>
          <p:nvPr>
            <p:ph sz="half" idx="2"/>
          </p:nvPr>
        </p:nvSpPr>
        <p:spPr/>
        <p:txBody>
          <a:bodyPr/>
          <a:lstStyle/>
          <a:p>
            <a:pPr marL="0" indent="0">
              <a:buNone/>
            </a:pPr>
            <a:r>
              <a:rPr lang="nl-NL" sz="1200" dirty="0"/>
              <a:t>Bendien, E., Van Gemert, I., Appelman, Y., Verdonk, P. (2019). Werken aan de overgang. Een uitgebreide literatuurstudie naar overgang, menopauze, gezondheid, en werk. In opdracht van WOMEN Inc. Amsterdam: Amsterdam UMC-</a:t>
            </a:r>
            <a:r>
              <a:rPr lang="nl-NL" sz="1200" dirty="0" err="1"/>
              <a:t>VUmc</a:t>
            </a:r>
            <a:r>
              <a:rPr lang="nl-NL" sz="1200" dirty="0"/>
              <a:t>, maart 2019.</a:t>
            </a:r>
          </a:p>
          <a:p>
            <a:pPr marL="0" indent="0">
              <a:buNone/>
            </a:pPr>
            <a:r>
              <a:rPr lang="nl-NL" sz="1200" dirty="0"/>
              <a:t>Bendien, E., Oosten, A., Van Gemert, I., Verdonk, P. (2019). Vol verwachting. Een uitgebreide literatuurstudie naar zwangerschap, gezondheid en werk. In opdracht van WOMEN Inc. Amsterdam: Amsterdam UMC-</a:t>
            </a:r>
            <a:r>
              <a:rPr lang="nl-NL" sz="1200" dirty="0" err="1"/>
              <a:t>VUmc</a:t>
            </a:r>
            <a:r>
              <a:rPr lang="nl-NL" sz="1200" dirty="0"/>
              <a:t>, april 2019. </a:t>
            </a:r>
          </a:p>
          <a:p>
            <a:pPr marL="0" indent="0">
              <a:buNone/>
            </a:pPr>
            <a:r>
              <a:rPr lang="nl-NL" sz="1200" dirty="0"/>
              <a:t>Bendien, E., Van Gemert, I., </a:t>
            </a:r>
            <a:r>
              <a:rPr lang="nl-NL" sz="1200" dirty="0" err="1"/>
              <a:t>Heijsman</a:t>
            </a:r>
            <a:r>
              <a:rPr lang="nl-NL" sz="1200" dirty="0"/>
              <a:t>, A., Verdonk, P. (2019). Zwoegen, zweten en zwijgen in de zorg. Een kwalitatieve empirische studie naar ervaringen met vrouwspecifieke levensfasen van verpleegkundigen en artsen in een academisch ziekenhuis. In opdracht van WOMEN Inc. Amsterdam: Amsterdam UMC-</a:t>
            </a:r>
            <a:r>
              <a:rPr lang="nl-NL" sz="1200" dirty="0" err="1"/>
              <a:t>VUmc</a:t>
            </a:r>
            <a:r>
              <a:rPr lang="nl-NL" sz="1200" dirty="0"/>
              <a:t>, mei 2019.</a:t>
            </a:r>
          </a:p>
          <a:p>
            <a:pPr marL="0" indent="0">
              <a:buNone/>
            </a:pPr>
            <a:r>
              <a:rPr lang="nl-NL" sz="1200" dirty="0">
                <a:solidFill>
                  <a:srgbClr val="000000"/>
                </a:solidFill>
                <a:effectLst/>
                <a:ea typeface="Times New Roman" panose="02020603050405020304" pitchFamily="18" charset="0"/>
                <a:cs typeface="Calibri" panose="020F0502020204030204" pitchFamily="34" charset="0"/>
              </a:rPr>
              <a:t>Oude Hengel, K., et al. (2022). De overgang: klachten en de invloed op het werk. Verdiepend onderzoek van de Nationale Enquête Arbeidsomstandigheden (NEA). Leiden: TNO. </a:t>
            </a:r>
          </a:p>
          <a:p>
            <a:pPr marL="0" indent="0">
              <a:buNone/>
            </a:pPr>
            <a:r>
              <a:rPr lang="en-US" sz="1200" b="0" dirty="0" err="1">
                <a:solidFill>
                  <a:srgbClr val="333333"/>
                </a:solidFill>
                <a:effectLst/>
                <a:ea typeface="Times New Roman" panose="02020603050405020304" pitchFamily="18" charset="0"/>
                <a:cs typeface="Times New Roman" panose="02020603050405020304" pitchFamily="18" charset="0"/>
              </a:rPr>
              <a:t>Verburgh</a:t>
            </a:r>
            <a:r>
              <a:rPr lang="en-US" sz="1200" b="0" dirty="0">
                <a:solidFill>
                  <a:srgbClr val="333333"/>
                </a:solidFill>
                <a:effectLst/>
                <a:ea typeface="Times New Roman" panose="02020603050405020304" pitchFamily="18" charset="0"/>
                <a:cs typeface="Times New Roman" panose="02020603050405020304" pitchFamily="18" charset="0"/>
              </a:rPr>
              <a:t>, M.J., Verdonk, P., </a:t>
            </a:r>
            <a:r>
              <a:rPr lang="nl-NL" sz="1200" b="0" dirty="0">
                <a:solidFill>
                  <a:srgbClr val="000000"/>
                </a:solidFill>
                <a:effectLst/>
                <a:ea typeface="Times New Roman" panose="02020603050405020304" pitchFamily="18" charset="0"/>
                <a:cs typeface="Times New Roman" panose="02020603050405020304" pitchFamily="18" charset="0"/>
              </a:rPr>
              <a:t>Appelman, Y., Brood-van Zanten, M., </a:t>
            </a:r>
            <a:r>
              <a:rPr lang="nl-NL" sz="1200" b="0" dirty="0" err="1">
                <a:solidFill>
                  <a:srgbClr val="000000"/>
                </a:solidFill>
                <a:effectLst/>
                <a:ea typeface="Times New Roman" panose="02020603050405020304" pitchFamily="18" charset="0"/>
                <a:cs typeface="Times New Roman" panose="02020603050405020304" pitchFamily="18" charset="0"/>
              </a:rPr>
              <a:t>Nieuwenhuijsen</a:t>
            </a:r>
            <a:r>
              <a:rPr lang="nl-NL" sz="1200" b="0" dirty="0">
                <a:solidFill>
                  <a:srgbClr val="000000"/>
                </a:solidFill>
                <a:effectLst/>
                <a:ea typeface="Times New Roman" panose="02020603050405020304" pitchFamily="18" charset="0"/>
                <a:cs typeface="Times New Roman" panose="02020603050405020304" pitchFamily="18" charset="0"/>
              </a:rPr>
              <a:t>, K. (2020). </a:t>
            </a:r>
            <a:r>
              <a:rPr lang="en-US" sz="1200" b="0" dirty="0">
                <a:solidFill>
                  <a:srgbClr val="000000"/>
                </a:solidFill>
                <a:effectLst/>
                <a:ea typeface="Times New Roman" panose="02020603050405020304" pitchFamily="18" charset="0"/>
                <a:cs typeface="Times New Roman" panose="02020603050405020304" pitchFamily="18" charset="0"/>
              </a:rPr>
              <a:t>“I Get That Spirit in Me”—  Mentally Empowering Workplace Health Promotion for Female Workers in Low-Paid Jobs During Menopause and Midlife. </a:t>
            </a:r>
            <a:r>
              <a:rPr lang="en-US" sz="1200" b="0" i="1" u="sng" dirty="0">
                <a:solidFill>
                  <a:srgbClr val="000000"/>
                </a:solidFill>
                <a:effectLst/>
                <a:ea typeface="Times New Roman" panose="02020603050405020304" pitchFamily="18" charset="0"/>
                <a:cs typeface="Times New Roman" panose="02020603050405020304" pitchFamily="18" charset="0"/>
                <a:hlinkClick r:id="rId2"/>
              </a:rPr>
              <a:t>International Journal of Environmental Research and Public Health</a:t>
            </a:r>
            <a:r>
              <a:rPr lang="en-US" sz="1200" b="0" i="1" dirty="0">
                <a:solidFill>
                  <a:srgbClr val="000000"/>
                </a:solidFill>
                <a:effectLst/>
                <a:ea typeface="Times New Roman" panose="02020603050405020304" pitchFamily="18" charset="0"/>
                <a:cs typeface="Times New Roman" panose="02020603050405020304" pitchFamily="18" charset="0"/>
              </a:rPr>
              <a:t>,</a:t>
            </a:r>
            <a:r>
              <a:rPr lang="en-US" sz="1200" b="0" dirty="0">
                <a:solidFill>
                  <a:srgbClr val="000000"/>
                </a:solidFill>
                <a:effectLst/>
                <a:ea typeface="Times New Roman" panose="02020603050405020304" pitchFamily="18" charset="0"/>
                <a:cs typeface="Times New Roman" panose="02020603050405020304" pitchFamily="18" charset="0"/>
              </a:rPr>
              <a:t> </a:t>
            </a:r>
            <a:r>
              <a:rPr lang="en-US" sz="1200" b="0" i="1" dirty="0">
                <a:solidFill>
                  <a:srgbClr val="222222"/>
                </a:solidFill>
                <a:effectLst/>
                <a:ea typeface="Times New Roman" panose="02020603050405020304" pitchFamily="18" charset="0"/>
                <a:cs typeface="Times New Roman" panose="02020603050405020304" pitchFamily="18" charset="0"/>
              </a:rPr>
              <a:t>17</a:t>
            </a:r>
            <a:r>
              <a:rPr lang="en-US" sz="1200" b="0" dirty="0">
                <a:solidFill>
                  <a:srgbClr val="222222"/>
                </a:solidFill>
                <a:effectLst/>
                <a:ea typeface="Times New Roman" panose="02020603050405020304" pitchFamily="18" charset="0"/>
                <a:cs typeface="Times New Roman" panose="02020603050405020304" pitchFamily="18" charset="0"/>
              </a:rPr>
              <a:t>(18), 6462. </a:t>
            </a:r>
            <a:r>
              <a:rPr lang="en-US" sz="1200" b="0" u="sng" dirty="0">
                <a:solidFill>
                  <a:srgbClr val="000000"/>
                </a:solidFill>
                <a:effectLst/>
                <a:ea typeface="Times New Roman" panose="02020603050405020304" pitchFamily="18" charset="0"/>
                <a:cs typeface="Times New Roman" panose="02020603050405020304" pitchFamily="18" charset="0"/>
                <a:hlinkClick r:id="rId3"/>
              </a:rPr>
              <a:t>Https://doi.org/10.3390/ijerph17186462</a:t>
            </a:r>
            <a:r>
              <a:rPr lang="en-US" sz="1200" b="0" dirty="0">
                <a:solidFill>
                  <a:srgbClr val="222222"/>
                </a:solidFill>
                <a:effectLst/>
                <a:ea typeface="Times New Roman" panose="02020603050405020304" pitchFamily="18" charset="0"/>
                <a:cs typeface="Times New Roman" panose="02020603050405020304" pitchFamily="18" charset="0"/>
              </a:rPr>
              <a:t> </a:t>
            </a:r>
            <a:r>
              <a:rPr lang="en-US" sz="1200" b="0" dirty="0">
                <a:solidFill>
                  <a:srgbClr val="000000"/>
                </a:solidFill>
                <a:effectLst/>
                <a:ea typeface="Times New Roman" panose="02020603050405020304" pitchFamily="18" charset="0"/>
                <a:cs typeface="Times New Roman" panose="02020603050405020304" pitchFamily="18" charset="0"/>
              </a:rPr>
              <a:t> </a:t>
            </a:r>
            <a:endParaRPr lang="nl-NL" sz="1200" b="1" dirty="0">
              <a:solidFill>
                <a:srgbClr val="000000"/>
              </a:solidFill>
              <a:effectLst/>
              <a:ea typeface="Times New Roman" panose="02020603050405020304" pitchFamily="18" charset="0"/>
              <a:cs typeface="Times New Roman" panose="02020603050405020304" pitchFamily="18" charset="0"/>
            </a:endParaRPr>
          </a:p>
          <a:p>
            <a:pPr marL="0" indent="0">
              <a:buNone/>
            </a:pPr>
            <a:r>
              <a:rPr lang="nl-NL" sz="1200" dirty="0"/>
              <a:t>Verdonk, P. (2019). Gender en arbeid. Werkstress, overspannenheid en </a:t>
            </a:r>
            <a:r>
              <a:rPr lang="nl-NL" sz="1200" dirty="0" err="1"/>
              <a:t>burnout</a:t>
            </a:r>
            <a:r>
              <a:rPr lang="nl-NL" sz="1200" dirty="0"/>
              <a:t>. Hoofdstuk 30 in: </a:t>
            </a:r>
            <a:r>
              <a:rPr lang="nl-NL" sz="1200" i="1" dirty="0"/>
              <a:t>Handboek Psychopathologie bij Vrouwen en Mannen</a:t>
            </a:r>
            <a:r>
              <a:rPr lang="nl-NL" sz="1200" dirty="0"/>
              <a:t>. Red T. van </a:t>
            </a:r>
            <a:r>
              <a:rPr lang="nl-NL" sz="1200" dirty="0" err="1"/>
              <a:t>Amelsvoort</a:t>
            </a:r>
            <a:r>
              <a:rPr lang="nl-NL" sz="1200" dirty="0"/>
              <a:t>, M. Bekker, J. van Mens-Verhulst, M. </a:t>
            </a:r>
            <a:r>
              <a:rPr lang="nl-NL" sz="1200" dirty="0" err="1"/>
              <a:t>Olff</a:t>
            </a:r>
            <a:r>
              <a:rPr lang="nl-NL" sz="1200" dirty="0"/>
              <a:t>. Amsterdam: BOOM Uitgeverij, pp. 379-390.</a:t>
            </a:r>
          </a:p>
          <a:p>
            <a:pPr marL="0" indent="0">
              <a:buNone/>
            </a:pPr>
            <a:r>
              <a:rPr lang="en-US" sz="1200" dirty="0">
                <a:solidFill>
                  <a:srgbClr val="201F1D"/>
                </a:solidFill>
                <a:effectLst/>
                <a:ea typeface="Times New Roman" panose="02020603050405020304" pitchFamily="18" charset="0"/>
              </a:rPr>
              <a:t>Verdonk, P., </a:t>
            </a:r>
            <a:r>
              <a:rPr lang="en-US" sz="1200" dirty="0" err="1">
                <a:solidFill>
                  <a:srgbClr val="201F1D"/>
                </a:solidFill>
                <a:effectLst/>
                <a:ea typeface="Times New Roman" panose="02020603050405020304" pitchFamily="18" charset="0"/>
              </a:rPr>
              <a:t>Bendien</a:t>
            </a:r>
            <a:r>
              <a:rPr lang="en-US" sz="1200" dirty="0">
                <a:solidFill>
                  <a:srgbClr val="201F1D"/>
                </a:solidFill>
                <a:effectLst/>
                <a:ea typeface="Times New Roman" panose="02020603050405020304" pitchFamily="18" charset="0"/>
              </a:rPr>
              <a:t>, E., Appelman, Y. (2021). Menopause and work. A narrative literature review about menopause, work and health. Work</a:t>
            </a:r>
            <a:r>
              <a:rPr lang="en-US" sz="1200" dirty="0">
                <a:solidFill>
                  <a:srgbClr val="201F1D"/>
                </a:solidFill>
                <a:ea typeface="Times New Roman" panose="02020603050405020304" pitchFamily="18" charset="0"/>
              </a:rPr>
              <a:t>, 77(2), 483-496.</a:t>
            </a:r>
          </a:p>
          <a:p>
            <a:pPr marL="0" indent="0">
              <a:buNone/>
            </a:pPr>
            <a:endParaRPr lang="nl-NL" sz="1200" b="1" dirty="0"/>
          </a:p>
          <a:p>
            <a:pPr marL="0" indent="0">
              <a:buNone/>
            </a:pPr>
            <a:endParaRPr lang="nl-NL" sz="1200" dirty="0"/>
          </a:p>
          <a:p>
            <a:pPr marL="0" indent="0">
              <a:buNone/>
            </a:pPr>
            <a:endParaRPr lang="nl-NL" sz="1200" dirty="0"/>
          </a:p>
        </p:txBody>
      </p:sp>
    </p:spTree>
    <p:extLst>
      <p:ext uri="{BB962C8B-B14F-4D97-AF65-F5344CB8AC3E}">
        <p14:creationId xmlns:p14="http://schemas.microsoft.com/office/powerpoint/2010/main" val="325506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6784E-4DAC-4E96-B177-A7EE3644A69A}"/>
              </a:ext>
            </a:extLst>
          </p:cNvPr>
          <p:cNvSpPr>
            <a:spLocks noGrp="1"/>
          </p:cNvSpPr>
          <p:nvPr>
            <p:ph type="title"/>
          </p:nvPr>
        </p:nvSpPr>
        <p:spPr/>
        <p:txBody>
          <a:bodyPr/>
          <a:lstStyle/>
          <a:p>
            <a:r>
              <a:rPr lang="nl-NL" dirty="0" err="1"/>
              <a:t>Menopause</a:t>
            </a:r>
            <a:r>
              <a:rPr lang="nl-NL" dirty="0"/>
              <a:t>: </a:t>
            </a:r>
            <a:r>
              <a:rPr lang="nl-NL" i="1" dirty="0"/>
              <a:t>menopauze &amp; overgang </a:t>
            </a:r>
          </a:p>
        </p:txBody>
      </p:sp>
      <p:sp>
        <p:nvSpPr>
          <p:cNvPr id="3" name="Tijdelijke aanduiding voor inhoud 2">
            <a:extLst>
              <a:ext uri="{FF2B5EF4-FFF2-40B4-BE49-F238E27FC236}">
                <a16:creationId xmlns:a16="http://schemas.microsoft.com/office/drawing/2014/main" id="{A0F50441-090C-4B34-A766-D1DD39482B2F}"/>
              </a:ext>
            </a:extLst>
          </p:cNvPr>
          <p:cNvSpPr>
            <a:spLocks noGrp="1"/>
          </p:cNvSpPr>
          <p:nvPr>
            <p:ph sz="half" idx="2"/>
          </p:nvPr>
        </p:nvSpPr>
        <p:spPr/>
        <p:txBody>
          <a:bodyPr/>
          <a:lstStyle/>
          <a:p>
            <a:r>
              <a:rPr lang="nl-NL" dirty="0" err="1"/>
              <a:t>Menopause</a:t>
            </a:r>
            <a:r>
              <a:rPr lang="nl-NL" dirty="0"/>
              <a:t> as a </a:t>
            </a:r>
            <a:r>
              <a:rPr lang="nl-NL" dirty="0" err="1"/>
              <a:t>biomedical</a:t>
            </a:r>
            <a:r>
              <a:rPr lang="nl-NL" dirty="0"/>
              <a:t> concept </a:t>
            </a:r>
          </a:p>
          <a:p>
            <a:pPr lvl="1"/>
            <a:r>
              <a:rPr lang="nl-NL" sz="2000" dirty="0"/>
              <a:t>Three </a:t>
            </a:r>
            <a:r>
              <a:rPr lang="nl-NL" sz="2000" dirty="0" err="1"/>
              <a:t>phases</a:t>
            </a:r>
            <a:r>
              <a:rPr lang="nl-NL" sz="2000" dirty="0"/>
              <a:t>: pre-, peri-, </a:t>
            </a:r>
            <a:r>
              <a:rPr lang="nl-NL" sz="2000" dirty="0" err="1"/>
              <a:t>postmenopause</a:t>
            </a:r>
            <a:r>
              <a:rPr lang="nl-NL" sz="2000" dirty="0"/>
              <a:t> </a:t>
            </a:r>
          </a:p>
          <a:p>
            <a:pPr lvl="1"/>
            <a:r>
              <a:rPr lang="nl-NL" sz="2000" dirty="0"/>
              <a:t>Hard </a:t>
            </a:r>
            <a:r>
              <a:rPr lang="nl-NL" sz="2000" dirty="0" err="1"/>
              <a:t>to</a:t>
            </a:r>
            <a:r>
              <a:rPr lang="nl-NL" sz="2000" dirty="0"/>
              <a:t> </a:t>
            </a:r>
            <a:r>
              <a:rPr lang="nl-NL" sz="2000" dirty="0" err="1"/>
              <a:t>distinguish</a:t>
            </a:r>
            <a:endParaRPr lang="nl-NL" sz="2000" dirty="0"/>
          </a:p>
          <a:p>
            <a:pPr lvl="1"/>
            <a:r>
              <a:rPr lang="nl-NL" sz="1800" i="1" dirty="0"/>
              <a:t>Hot flashes </a:t>
            </a:r>
            <a:r>
              <a:rPr lang="nl-NL" sz="1800" i="1" dirty="0" err="1"/>
              <a:t>and</a:t>
            </a:r>
            <a:r>
              <a:rPr lang="nl-NL" sz="1800" i="1" dirty="0"/>
              <a:t> </a:t>
            </a:r>
            <a:r>
              <a:rPr lang="nl-NL" sz="1800" i="1" dirty="0" err="1"/>
              <a:t>nightsweat</a:t>
            </a:r>
            <a:r>
              <a:rPr lang="nl-NL" sz="1800" i="1" dirty="0"/>
              <a:t>, </a:t>
            </a:r>
            <a:r>
              <a:rPr lang="nl-NL" sz="1800" i="1" dirty="0" err="1"/>
              <a:t>vaginal</a:t>
            </a:r>
            <a:r>
              <a:rPr lang="nl-NL" sz="1800" i="1" dirty="0"/>
              <a:t> </a:t>
            </a:r>
            <a:r>
              <a:rPr lang="nl-NL" sz="1800" i="1" dirty="0" err="1"/>
              <a:t>dryness</a:t>
            </a:r>
            <a:r>
              <a:rPr lang="nl-NL" sz="1800" i="1" dirty="0"/>
              <a:t> -&gt; </a:t>
            </a:r>
            <a:r>
              <a:rPr lang="nl-NL" sz="1800" i="1" dirty="0" err="1"/>
              <a:t>hormonal</a:t>
            </a:r>
            <a:r>
              <a:rPr lang="nl-NL" sz="1800" i="1" dirty="0"/>
              <a:t> changes</a:t>
            </a:r>
          </a:p>
          <a:p>
            <a:pPr lvl="1"/>
            <a:r>
              <a:rPr lang="nl-NL" sz="1800" i="1" dirty="0"/>
              <a:t>Sleeping </a:t>
            </a:r>
            <a:r>
              <a:rPr lang="nl-NL" sz="1800" i="1" dirty="0" err="1"/>
              <a:t>problems</a:t>
            </a:r>
            <a:r>
              <a:rPr lang="nl-NL" sz="1800" i="1" dirty="0"/>
              <a:t>, </a:t>
            </a:r>
            <a:r>
              <a:rPr lang="nl-NL" sz="1800" i="1" dirty="0" err="1"/>
              <a:t>mood</a:t>
            </a:r>
            <a:r>
              <a:rPr lang="nl-NL" sz="1800" i="1" dirty="0"/>
              <a:t> swings, </a:t>
            </a:r>
            <a:r>
              <a:rPr lang="nl-NL" sz="1800" i="1" dirty="0" err="1"/>
              <a:t>irritability</a:t>
            </a:r>
            <a:r>
              <a:rPr lang="nl-NL" sz="1800" i="1" dirty="0"/>
              <a:t>, </a:t>
            </a:r>
            <a:r>
              <a:rPr lang="nl-NL" sz="1800" i="1" dirty="0" err="1"/>
              <a:t>anxiety</a:t>
            </a:r>
            <a:r>
              <a:rPr lang="nl-NL" sz="1800" i="1" dirty="0"/>
              <a:t>, </a:t>
            </a:r>
            <a:r>
              <a:rPr lang="nl-NL" sz="1800" i="1" dirty="0" err="1"/>
              <a:t>heart</a:t>
            </a:r>
            <a:r>
              <a:rPr lang="nl-NL" sz="1800" i="1" dirty="0"/>
              <a:t> </a:t>
            </a:r>
            <a:r>
              <a:rPr lang="nl-NL" sz="1800" i="1" dirty="0" err="1"/>
              <a:t>palpitations</a:t>
            </a:r>
            <a:r>
              <a:rPr lang="nl-NL" sz="1800" i="1" dirty="0"/>
              <a:t>, </a:t>
            </a:r>
            <a:r>
              <a:rPr lang="nl-NL" sz="1800" i="1" dirty="0" err="1"/>
              <a:t>concentration</a:t>
            </a:r>
            <a:r>
              <a:rPr lang="nl-NL" sz="1800" i="1" dirty="0"/>
              <a:t>- </a:t>
            </a:r>
            <a:r>
              <a:rPr lang="nl-NL" sz="1800" i="1" dirty="0" err="1"/>
              <a:t>and</a:t>
            </a:r>
            <a:r>
              <a:rPr lang="nl-NL" sz="1800" i="1" dirty="0"/>
              <a:t> </a:t>
            </a:r>
            <a:r>
              <a:rPr lang="nl-NL" sz="1800" i="1" dirty="0" err="1"/>
              <a:t>memoryproblems</a:t>
            </a:r>
            <a:r>
              <a:rPr lang="nl-NL" sz="1800" i="1" dirty="0"/>
              <a:t>, </a:t>
            </a:r>
            <a:r>
              <a:rPr lang="nl-NL" sz="1800" i="1" dirty="0" err="1"/>
              <a:t>loss</a:t>
            </a:r>
            <a:r>
              <a:rPr lang="nl-NL" sz="1800" i="1" dirty="0"/>
              <a:t> of libido, </a:t>
            </a:r>
            <a:r>
              <a:rPr lang="nl-NL" sz="1800" i="1" dirty="0" err="1"/>
              <a:t>etc</a:t>
            </a:r>
            <a:r>
              <a:rPr lang="nl-NL" sz="1800" i="1" dirty="0"/>
              <a:t>…  </a:t>
            </a:r>
          </a:p>
          <a:p>
            <a:r>
              <a:rPr lang="nl-NL" dirty="0"/>
              <a:t>Overgang/</a:t>
            </a:r>
            <a:r>
              <a:rPr lang="nl-NL" dirty="0" err="1"/>
              <a:t>menopause</a:t>
            </a:r>
            <a:r>
              <a:rPr lang="nl-NL" dirty="0"/>
              <a:t> as a (bio)</a:t>
            </a:r>
            <a:r>
              <a:rPr lang="nl-NL" dirty="0" err="1"/>
              <a:t>psychosocial</a:t>
            </a:r>
            <a:r>
              <a:rPr lang="nl-NL" dirty="0"/>
              <a:t> concept </a:t>
            </a:r>
          </a:p>
          <a:p>
            <a:pPr lvl="1"/>
            <a:r>
              <a:rPr lang="nl-NL" sz="2000" dirty="0" err="1"/>
              <a:t>Transitional</a:t>
            </a:r>
            <a:r>
              <a:rPr lang="nl-NL" sz="2000" dirty="0"/>
              <a:t> </a:t>
            </a:r>
            <a:r>
              <a:rPr lang="nl-NL" sz="2000" dirty="0" err="1"/>
              <a:t>phase</a:t>
            </a:r>
            <a:r>
              <a:rPr lang="nl-NL" sz="2000" dirty="0"/>
              <a:t>: </a:t>
            </a:r>
            <a:r>
              <a:rPr lang="nl-NL" sz="2000" dirty="0" err="1"/>
              <a:t>fertility</a:t>
            </a:r>
            <a:r>
              <a:rPr lang="nl-NL" sz="2000" dirty="0"/>
              <a:t>, adolescent </a:t>
            </a:r>
            <a:r>
              <a:rPr lang="nl-NL" sz="2000" dirty="0" err="1"/>
              <a:t>children</a:t>
            </a:r>
            <a:r>
              <a:rPr lang="nl-NL" sz="2000" dirty="0"/>
              <a:t>, </a:t>
            </a:r>
            <a:r>
              <a:rPr lang="nl-NL" sz="2000" dirty="0" err="1"/>
              <a:t>ageing</a:t>
            </a:r>
            <a:r>
              <a:rPr lang="nl-NL" sz="2000" dirty="0"/>
              <a:t> </a:t>
            </a:r>
            <a:r>
              <a:rPr lang="nl-NL" sz="2000" dirty="0" err="1"/>
              <a:t>parents</a:t>
            </a:r>
            <a:r>
              <a:rPr lang="nl-NL" sz="2000" dirty="0"/>
              <a:t>, </a:t>
            </a:r>
            <a:r>
              <a:rPr lang="nl-NL" sz="2000" dirty="0" err="1"/>
              <a:t>relationships</a:t>
            </a:r>
            <a:r>
              <a:rPr lang="nl-NL" sz="2000" dirty="0"/>
              <a:t>, health, stigma on </a:t>
            </a:r>
            <a:r>
              <a:rPr lang="nl-NL" sz="2000" dirty="0" err="1"/>
              <a:t>ageing</a:t>
            </a:r>
            <a:r>
              <a:rPr lang="nl-NL" sz="2000" dirty="0"/>
              <a:t> (</a:t>
            </a:r>
            <a:r>
              <a:rPr lang="nl-NL" sz="2000" dirty="0" err="1"/>
              <a:t>especially</a:t>
            </a:r>
            <a:r>
              <a:rPr lang="nl-NL" sz="2000" dirty="0"/>
              <a:t> </a:t>
            </a:r>
            <a:r>
              <a:rPr lang="nl-NL" sz="2000" dirty="0" err="1"/>
              <a:t>women</a:t>
            </a:r>
            <a:r>
              <a:rPr lang="nl-NL" sz="2000" dirty="0"/>
              <a:t>), </a:t>
            </a:r>
            <a:r>
              <a:rPr lang="nl-NL" sz="2000" dirty="0" err="1"/>
              <a:t>leisure</a:t>
            </a:r>
            <a:r>
              <a:rPr lang="nl-NL" sz="2000" dirty="0"/>
              <a:t> time, </a:t>
            </a:r>
            <a:r>
              <a:rPr lang="nl-NL" sz="2000" dirty="0" err="1"/>
              <a:t>renewed</a:t>
            </a:r>
            <a:r>
              <a:rPr lang="nl-NL" sz="2000" dirty="0"/>
              <a:t> focus, </a:t>
            </a:r>
            <a:r>
              <a:rPr lang="nl-NL" sz="2000" dirty="0" err="1"/>
              <a:t>renewed</a:t>
            </a:r>
            <a:r>
              <a:rPr lang="nl-NL" sz="2000" dirty="0"/>
              <a:t> </a:t>
            </a:r>
            <a:r>
              <a:rPr lang="nl-NL" sz="2000" dirty="0" err="1"/>
              <a:t>ambitions</a:t>
            </a:r>
            <a:r>
              <a:rPr lang="nl-NL" sz="2000" dirty="0"/>
              <a:t>… </a:t>
            </a:r>
          </a:p>
        </p:txBody>
      </p:sp>
      <p:pic>
        <p:nvPicPr>
          <p:cNvPr id="2050" name="Picture 2" descr="https://images3.persgroep.net/rcs/TsVSttrr64-x1n13osPCmYvE-Uc/diocontent/112781966/_crop/62/64/1439/1923/_fitwidth/1240?appId=93a17a8fd81db0de025c8abd1cca1279&amp;quality=0.9">
            <a:extLst>
              <a:ext uri="{FF2B5EF4-FFF2-40B4-BE49-F238E27FC236}">
                <a16:creationId xmlns:a16="http://schemas.microsoft.com/office/drawing/2014/main" id="{0C05BB5C-4325-438B-B157-7ABC07F6EEE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54362" y="278783"/>
            <a:ext cx="2251621" cy="300866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CFD0DEEA-70FB-494C-BC37-CC04E93557DE}"/>
              </a:ext>
            </a:extLst>
          </p:cNvPr>
          <p:cNvSpPr txBox="1"/>
          <p:nvPr/>
        </p:nvSpPr>
        <p:spPr>
          <a:xfrm>
            <a:off x="6592186" y="238302"/>
            <a:ext cx="3162917" cy="738664"/>
          </a:xfrm>
          <a:prstGeom prst="rect">
            <a:avLst/>
          </a:prstGeom>
          <a:noFill/>
        </p:spPr>
        <p:txBody>
          <a:bodyPr wrap="none" rtlCol="0">
            <a:spAutoFit/>
          </a:bodyPr>
          <a:lstStyle/>
          <a:p>
            <a:r>
              <a:rPr lang="nl-NL" sz="1400" dirty="0"/>
              <a:t>Uit: Oomen, F. Oomen stroomt over. </a:t>
            </a:r>
          </a:p>
          <a:p>
            <a:r>
              <a:rPr lang="nl-NL" sz="1400" dirty="0"/>
              <a:t>Hoe overleef ik de overgang, </a:t>
            </a:r>
          </a:p>
          <a:p>
            <a:r>
              <a:rPr lang="nl-NL" sz="1400" dirty="0"/>
              <a:t>2017</a:t>
            </a:r>
          </a:p>
        </p:txBody>
      </p:sp>
    </p:spTree>
    <p:extLst>
      <p:ext uri="{BB962C8B-B14F-4D97-AF65-F5344CB8AC3E}">
        <p14:creationId xmlns:p14="http://schemas.microsoft.com/office/powerpoint/2010/main" val="89257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989C2-0520-487E-AC76-E6F65B096B12}"/>
              </a:ext>
            </a:extLst>
          </p:cNvPr>
          <p:cNvSpPr>
            <a:spLocks noGrp="1"/>
          </p:cNvSpPr>
          <p:nvPr>
            <p:ph type="title"/>
          </p:nvPr>
        </p:nvSpPr>
        <p:spPr/>
        <p:txBody>
          <a:bodyPr/>
          <a:lstStyle/>
          <a:p>
            <a:r>
              <a:rPr lang="nl-NL" sz="3200" dirty="0" err="1"/>
              <a:t>Results</a:t>
            </a:r>
            <a:r>
              <a:rPr lang="nl-NL" sz="3200" dirty="0"/>
              <a:t> 2 studies: </a:t>
            </a:r>
            <a:r>
              <a:rPr lang="nl-NL" sz="3200" dirty="0" err="1"/>
              <a:t>literature</a:t>
            </a:r>
            <a:r>
              <a:rPr lang="nl-NL" sz="3200" dirty="0"/>
              <a:t> </a:t>
            </a:r>
            <a:r>
              <a:rPr lang="nl-NL" sz="3200" dirty="0" err="1"/>
              <a:t>study</a:t>
            </a:r>
            <a:r>
              <a:rPr lang="nl-NL" sz="3200" dirty="0"/>
              <a:t>, interview </a:t>
            </a:r>
            <a:r>
              <a:rPr lang="nl-NL" sz="3200" dirty="0" err="1"/>
              <a:t>study</a:t>
            </a:r>
            <a:endParaRPr lang="nl-NL" sz="3200" dirty="0"/>
          </a:p>
        </p:txBody>
      </p:sp>
      <p:sp>
        <p:nvSpPr>
          <p:cNvPr id="3" name="Tijdelijke aanduiding voor inhoud 2">
            <a:extLst>
              <a:ext uri="{FF2B5EF4-FFF2-40B4-BE49-F238E27FC236}">
                <a16:creationId xmlns:a16="http://schemas.microsoft.com/office/drawing/2014/main" id="{F9B7A043-B69B-8E5E-14BF-A9E8AFF7D691}"/>
              </a:ext>
            </a:extLst>
          </p:cNvPr>
          <p:cNvSpPr>
            <a:spLocks noGrp="1"/>
          </p:cNvSpPr>
          <p:nvPr>
            <p:ph sz="half" idx="2"/>
          </p:nvPr>
        </p:nvSpPr>
        <p:spPr/>
        <p:txBody>
          <a:bodyPr/>
          <a:lstStyle/>
          <a:p>
            <a:pPr marL="0" lvl="0" indent="0">
              <a:buNone/>
            </a:pPr>
            <a:r>
              <a:rPr lang="nl-NL" sz="1400" dirty="0" err="1">
                <a:solidFill>
                  <a:srgbClr val="000000"/>
                </a:solidFill>
                <a:effectLst/>
                <a:ea typeface="Times New Roman" panose="02020603050405020304" pitchFamily="18" charset="0"/>
              </a:rPr>
              <a:t>Bendien</a:t>
            </a:r>
            <a:r>
              <a:rPr lang="nl-NL" sz="1400" dirty="0">
                <a:solidFill>
                  <a:srgbClr val="000000"/>
                </a:solidFill>
                <a:effectLst/>
                <a:ea typeface="Times New Roman" panose="02020603050405020304" pitchFamily="18" charset="0"/>
              </a:rPr>
              <a:t>, E., Van Gemert, I., </a:t>
            </a:r>
            <a:r>
              <a:rPr lang="nl-NL" sz="1400" dirty="0" err="1">
                <a:solidFill>
                  <a:srgbClr val="000000"/>
                </a:solidFill>
                <a:effectLst/>
                <a:ea typeface="Times New Roman" panose="02020603050405020304" pitchFamily="18" charset="0"/>
              </a:rPr>
              <a:t>Heijsman</a:t>
            </a:r>
            <a:r>
              <a:rPr lang="nl-NL" sz="1400" dirty="0">
                <a:solidFill>
                  <a:srgbClr val="000000"/>
                </a:solidFill>
                <a:effectLst/>
                <a:ea typeface="Times New Roman" panose="02020603050405020304" pitchFamily="18" charset="0"/>
              </a:rPr>
              <a:t>, A.,</a:t>
            </a:r>
            <a:r>
              <a:rPr lang="nl-NL" sz="1400" dirty="0">
                <a:solidFill>
                  <a:srgbClr val="000000"/>
                </a:solidFill>
                <a:effectLst/>
                <a:ea typeface="Times New Roman" panose="02020603050405020304" pitchFamily="18" charset="0"/>
                <a:cs typeface="Arial" panose="020B0604020202020204" pitchFamily="34" charset="0"/>
              </a:rPr>
              <a:t> Verdonk, P. (2019). Zwoegen, zweten en zwijgen in de zorg. Een </a:t>
            </a:r>
            <a:r>
              <a:rPr lang="nl-NL" sz="1400" dirty="0">
                <a:solidFill>
                  <a:srgbClr val="000000"/>
                </a:solidFill>
                <a:effectLst/>
                <a:ea typeface="Times New Roman" panose="02020603050405020304" pitchFamily="18" charset="0"/>
              </a:rPr>
              <a:t>kwalitatieve empirische studie naar ervaringen met vrouwspecifieke levensfasen van verpleegkundigen en artsen in een academisch ziekenhuis. In opdracht van WOMEN Inc. Amsterdam: Amsterdam UMC-</a:t>
            </a:r>
            <a:r>
              <a:rPr lang="nl-NL" sz="1400" dirty="0" err="1">
                <a:solidFill>
                  <a:srgbClr val="000000"/>
                </a:solidFill>
                <a:effectLst/>
                <a:ea typeface="Times New Roman" panose="02020603050405020304" pitchFamily="18" charset="0"/>
              </a:rPr>
              <a:t>VUmc</a:t>
            </a:r>
            <a:r>
              <a:rPr lang="nl-NL" sz="1400" dirty="0">
                <a:solidFill>
                  <a:srgbClr val="000000"/>
                </a:solidFill>
                <a:effectLst/>
                <a:ea typeface="Times New Roman" panose="02020603050405020304" pitchFamily="18" charset="0"/>
              </a:rPr>
              <a:t>, mei 2019.</a:t>
            </a:r>
            <a:r>
              <a:rPr lang="nl-NL" sz="1400" dirty="0">
                <a:solidFill>
                  <a:srgbClr val="777777"/>
                </a:solidFill>
                <a:effectLst/>
                <a:ea typeface="Times New Roman" panose="02020603050405020304" pitchFamily="18" charset="0"/>
              </a:rPr>
              <a:t> </a:t>
            </a:r>
            <a:r>
              <a:rPr lang="nl-NL" sz="1400" dirty="0">
                <a:solidFill>
                  <a:srgbClr val="000000"/>
                </a:solidFill>
                <a:effectLst/>
                <a:ea typeface="Times New Roman" panose="02020603050405020304" pitchFamily="18" charset="0"/>
              </a:rPr>
              <a:t>DOI:</a:t>
            </a:r>
            <a:r>
              <a:rPr lang="nl-NL" sz="1400" dirty="0">
                <a:solidFill>
                  <a:srgbClr val="777777"/>
                </a:solidFill>
                <a:effectLst/>
                <a:ea typeface="Times New Roman" panose="02020603050405020304" pitchFamily="18" charset="0"/>
              </a:rPr>
              <a:t> </a:t>
            </a:r>
            <a:r>
              <a:rPr lang="nl-NL" sz="1400" u="sng" dirty="0">
                <a:solidFill>
                  <a:srgbClr val="000000"/>
                </a:solidFill>
                <a:effectLst/>
                <a:ea typeface="Times New Roman" panose="02020603050405020304" pitchFamily="18" charset="0"/>
                <a:hlinkClick r:id="rId2"/>
              </a:rPr>
              <a:t>10.13140/RG.2.2.18172.49284</a:t>
            </a:r>
            <a:r>
              <a:rPr lang="nl-NL" sz="1400" dirty="0">
                <a:solidFill>
                  <a:srgbClr val="777777"/>
                </a:solidFill>
                <a:effectLst/>
                <a:ea typeface="Times New Roman" panose="02020603050405020304" pitchFamily="18" charset="0"/>
              </a:rPr>
              <a:t>. </a:t>
            </a:r>
            <a:r>
              <a:rPr lang="nl-NL" sz="1400" dirty="0">
                <a:solidFill>
                  <a:srgbClr val="000000"/>
                </a:solidFill>
                <a:effectLst/>
                <a:ea typeface="Times New Roman" panose="02020603050405020304" pitchFamily="18" charset="0"/>
              </a:rPr>
              <a:t>Download </a:t>
            </a:r>
            <a:r>
              <a:rPr lang="nl-NL" sz="1400" u="sng" dirty="0">
                <a:solidFill>
                  <a:srgbClr val="000000"/>
                </a:solidFill>
                <a:effectLst/>
                <a:ea typeface="Times New Roman" panose="02020603050405020304" pitchFamily="18" charset="0"/>
                <a:hlinkClick r:id="rId3"/>
              </a:rPr>
              <a:t>https://www.vitaliteit-op-de-werkvloer.nl/over-vitaliteit-op-de-werkvloer/empirisch-onderzoek-amsterdam-umc-vrouwspecifieke-levensfasen/</a:t>
            </a:r>
            <a:endParaRPr lang="nl-NL" sz="1400" u="sng" dirty="0">
              <a:solidFill>
                <a:srgbClr val="000000"/>
              </a:solidFill>
              <a:effectLst/>
              <a:ea typeface="Times New Roman" panose="02020603050405020304" pitchFamily="18" charset="0"/>
            </a:endParaRPr>
          </a:p>
          <a:p>
            <a:pPr marL="0" lvl="0" indent="0">
              <a:buNone/>
            </a:pPr>
            <a:endParaRPr lang="nl-NL" sz="1400" dirty="0">
              <a:effectLst/>
              <a:ea typeface="Times New Roman" panose="02020603050405020304" pitchFamily="18" charset="0"/>
            </a:endParaRPr>
          </a:p>
          <a:p>
            <a:pPr marL="0" lvl="0" indent="0">
              <a:buNone/>
            </a:pPr>
            <a:r>
              <a:rPr lang="nl-NL" sz="1400" dirty="0" err="1">
                <a:solidFill>
                  <a:srgbClr val="000000"/>
                </a:solidFill>
                <a:effectLst/>
                <a:ea typeface="Times New Roman" panose="02020603050405020304" pitchFamily="18" charset="0"/>
              </a:rPr>
              <a:t>Bendien</a:t>
            </a:r>
            <a:r>
              <a:rPr lang="nl-NL" sz="1400" dirty="0">
                <a:solidFill>
                  <a:srgbClr val="000000"/>
                </a:solidFill>
                <a:effectLst/>
                <a:ea typeface="Times New Roman" panose="02020603050405020304" pitchFamily="18" charset="0"/>
              </a:rPr>
              <a:t>, E., Van Gemert, I., Appelman, Y., Verdonk, P. (2019). Werken aan de overgang. Een uitgebreide literatuurstudie naar overgang, menopauze, gezondheid, en werk. In opdracht van WOMEN Inc. Amsterdam: Amsterdam UMC-</a:t>
            </a:r>
            <a:r>
              <a:rPr lang="nl-NL" sz="1400" dirty="0" err="1">
                <a:solidFill>
                  <a:srgbClr val="000000"/>
                </a:solidFill>
                <a:effectLst/>
                <a:ea typeface="Times New Roman" panose="02020603050405020304" pitchFamily="18" charset="0"/>
              </a:rPr>
              <a:t>VUmc</a:t>
            </a:r>
            <a:r>
              <a:rPr lang="nl-NL" sz="1400" dirty="0">
                <a:solidFill>
                  <a:srgbClr val="000000"/>
                </a:solidFill>
                <a:effectLst/>
                <a:ea typeface="Times New Roman" panose="02020603050405020304" pitchFamily="18" charset="0"/>
              </a:rPr>
              <a:t>, maart 2019. DOI: </a:t>
            </a:r>
            <a:r>
              <a:rPr lang="nl-NL" sz="1400" u="sng" dirty="0">
                <a:solidFill>
                  <a:srgbClr val="000000"/>
                </a:solidFill>
                <a:effectLst/>
                <a:ea typeface="Times New Roman" panose="02020603050405020304" pitchFamily="18" charset="0"/>
                <a:hlinkClick r:id="rId4"/>
              </a:rPr>
              <a:t>10.13140/RG.2.2.17688.03841</a:t>
            </a:r>
            <a:r>
              <a:rPr lang="nl-NL" sz="1400" dirty="0">
                <a:solidFill>
                  <a:srgbClr val="777777"/>
                </a:solidFill>
                <a:effectLst/>
                <a:ea typeface="Times New Roman" panose="02020603050405020304" pitchFamily="18" charset="0"/>
              </a:rPr>
              <a:t>. </a:t>
            </a:r>
            <a:r>
              <a:rPr lang="nl-NL" sz="1400" dirty="0">
                <a:solidFill>
                  <a:srgbClr val="000000"/>
                </a:solidFill>
                <a:effectLst/>
                <a:ea typeface="Times New Roman" panose="02020603050405020304" pitchFamily="18" charset="0"/>
              </a:rPr>
              <a:t>Download </a:t>
            </a:r>
            <a:r>
              <a:rPr lang="nl-NL" sz="1400" u="sng" dirty="0">
                <a:solidFill>
                  <a:srgbClr val="000000"/>
                </a:solidFill>
                <a:effectLst/>
                <a:ea typeface="Times New Roman" panose="02020603050405020304" pitchFamily="18" charset="0"/>
                <a:hlinkClick r:id="rId5"/>
              </a:rPr>
              <a:t>https://www.vitaliteit-op-de-werkvloer.nl/overgang-en-werk/literatuurstudie-amsterdam-umc/</a:t>
            </a:r>
            <a:endParaRPr lang="nl-NL" sz="1400" dirty="0">
              <a:effectLst/>
              <a:ea typeface="Times New Roman" panose="02020603050405020304" pitchFamily="18" charset="0"/>
            </a:endParaRPr>
          </a:p>
          <a:p>
            <a:pPr marL="0" indent="0">
              <a:buNone/>
            </a:pPr>
            <a:r>
              <a:rPr lang="en-US" sz="1400" dirty="0">
                <a:solidFill>
                  <a:srgbClr val="201F1D"/>
                </a:solidFill>
                <a:effectLst/>
                <a:ea typeface="Times New Roman" panose="02020603050405020304" pitchFamily="18" charset="0"/>
              </a:rPr>
              <a:t>Verdonk, P., </a:t>
            </a:r>
            <a:r>
              <a:rPr lang="en-US" sz="1400" dirty="0" err="1">
                <a:solidFill>
                  <a:srgbClr val="201F1D"/>
                </a:solidFill>
                <a:effectLst/>
                <a:ea typeface="Times New Roman" panose="02020603050405020304" pitchFamily="18" charset="0"/>
              </a:rPr>
              <a:t>Bendien</a:t>
            </a:r>
            <a:r>
              <a:rPr lang="en-US" sz="1400" dirty="0">
                <a:solidFill>
                  <a:srgbClr val="201F1D"/>
                </a:solidFill>
                <a:effectLst/>
                <a:ea typeface="Times New Roman" panose="02020603050405020304" pitchFamily="18" charset="0"/>
              </a:rPr>
              <a:t>, E., Appelman, Y. (2021). Menopause and work. A narrative literature review about menopause, work and health. Work</a:t>
            </a:r>
            <a:r>
              <a:rPr lang="en-US" sz="1400" dirty="0">
                <a:solidFill>
                  <a:srgbClr val="201F1D"/>
                </a:solidFill>
                <a:ea typeface="Times New Roman" panose="02020603050405020304" pitchFamily="18" charset="0"/>
              </a:rPr>
              <a:t>, 77(2), 483-496.</a:t>
            </a:r>
          </a:p>
          <a:p>
            <a:pPr marL="0" indent="0">
              <a:buNone/>
            </a:pPr>
            <a:endParaRPr lang="nl-NL" dirty="0"/>
          </a:p>
        </p:txBody>
      </p:sp>
    </p:spTree>
    <p:extLst>
      <p:ext uri="{BB962C8B-B14F-4D97-AF65-F5344CB8AC3E}">
        <p14:creationId xmlns:p14="http://schemas.microsoft.com/office/powerpoint/2010/main" val="9559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155AF-ED8C-4785-BCC3-35C44490137F}"/>
              </a:ext>
            </a:extLst>
          </p:cNvPr>
          <p:cNvSpPr>
            <a:spLocks noGrp="1"/>
          </p:cNvSpPr>
          <p:nvPr>
            <p:ph type="title"/>
          </p:nvPr>
        </p:nvSpPr>
        <p:spPr/>
        <p:txBody>
          <a:bodyPr/>
          <a:lstStyle/>
          <a:p>
            <a:r>
              <a:rPr lang="nl-NL" dirty="0"/>
              <a:t> 1. </a:t>
            </a:r>
            <a:r>
              <a:rPr lang="nl-NL" dirty="0" err="1"/>
              <a:t>Lack</a:t>
            </a:r>
            <a:r>
              <a:rPr lang="nl-NL" dirty="0"/>
              <a:t> of </a:t>
            </a:r>
            <a:r>
              <a:rPr lang="nl-NL" dirty="0" err="1"/>
              <a:t>recognition</a:t>
            </a:r>
            <a:r>
              <a:rPr lang="nl-NL" dirty="0"/>
              <a:t> </a:t>
            </a:r>
            <a:r>
              <a:rPr lang="nl-NL" dirty="0" err="1"/>
              <a:t>for</a:t>
            </a:r>
            <a:r>
              <a:rPr lang="nl-NL" dirty="0"/>
              <a:t> </a:t>
            </a:r>
            <a:r>
              <a:rPr lang="nl-NL" dirty="0" err="1"/>
              <a:t>menopause</a:t>
            </a:r>
            <a:r>
              <a:rPr lang="nl-NL" dirty="0"/>
              <a:t> </a:t>
            </a:r>
            <a:br>
              <a:rPr lang="nl-NL" dirty="0"/>
            </a:br>
            <a:endParaRPr lang="nl-NL" dirty="0"/>
          </a:p>
        </p:txBody>
      </p:sp>
      <p:sp>
        <p:nvSpPr>
          <p:cNvPr id="3" name="Tijdelijke aanduiding voor inhoud 2">
            <a:extLst>
              <a:ext uri="{FF2B5EF4-FFF2-40B4-BE49-F238E27FC236}">
                <a16:creationId xmlns:a16="http://schemas.microsoft.com/office/drawing/2014/main" id="{D6D57730-373D-4DDE-BD64-99880F789D65}"/>
              </a:ext>
            </a:extLst>
          </p:cNvPr>
          <p:cNvSpPr>
            <a:spLocks noGrp="1"/>
          </p:cNvSpPr>
          <p:nvPr>
            <p:ph sz="half" idx="2"/>
          </p:nvPr>
        </p:nvSpPr>
        <p:spPr/>
        <p:txBody>
          <a:bodyPr/>
          <a:lstStyle/>
          <a:p>
            <a:pPr>
              <a:buFontTx/>
              <a:buChar char="-"/>
            </a:pPr>
            <a:r>
              <a:rPr lang="nl-NL" sz="2000" dirty="0" err="1"/>
              <a:t>Phenomena</a:t>
            </a:r>
            <a:r>
              <a:rPr lang="nl-NL" sz="2000" dirty="0"/>
              <a:t> </a:t>
            </a:r>
            <a:r>
              <a:rPr lang="nl-NL" sz="2000" dirty="0" err="1"/>
              <a:t>not</a:t>
            </a:r>
            <a:r>
              <a:rPr lang="nl-NL" sz="2000" dirty="0"/>
              <a:t> </a:t>
            </a:r>
            <a:r>
              <a:rPr lang="nl-NL" sz="2000" dirty="0" err="1"/>
              <a:t>recognized</a:t>
            </a:r>
            <a:r>
              <a:rPr lang="nl-NL" sz="2000" dirty="0"/>
              <a:t> </a:t>
            </a:r>
            <a:r>
              <a:rPr lang="nl-NL" sz="2000" dirty="0" err="1"/>
              <a:t>and</a:t>
            </a:r>
            <a:r>
              <a:rPr lang="nl-NL" sz="2000" dirty="0"/>
              <a:t> </a:t>
            </a:r>
            <a:r>
              <a:rPr lang="nl-NL" sz="2000" dirty="0" err="1"/>
              <a:t>acknowledged</a:t>
            </a:r>
            <a:r>
              <a:rPr lang="nl-NL" sz="2000" dirty="0"/>
              <a:t> </a:t>
            </a:r>
            <a:r>
              <a:rPr lang="nl-NL" sz="2000" dirty="0" err="1"/>
              <a:t>by</a:t>
            </a:r>
            <a:r>
              <a:rPr lang="nl-NL" sz="2000" dirty="0"/>
              <a:t> </a:t>
            </a:r>
            <a:r>
              <a:rPr lang="nl-NL" sz="2000" dirty="0" err="1"/>
              <a:t>women</a:t>
            </a:r>
            <a:r>
              <a:rPr lang="nl-NL" sz="2000" dirty="0"/>
              <a:t> </a:t>
            </a:r>
            <a:r>
              <a:rPr lang="nl-NL" sz="2000" dirty="0" err="1"/>
              <a:t>and</a:t>
            </a:r>
            <a:r>
              <a:rPr lang="nl-NL" sz="2000" dirty="0"/>
              <a:t> </a:t>
            </a:r>
            <a:r>
              <a:rPr lang="nl-NL" sz="2000" dirty="0" err="1"/>
              <a:t>the</a:t>
            </a:r>
            <a:r>
              <a:rPr lang="nl-NL" sz="2000" dirty="0"/>
              <a:t> </a:t>
            </a:r>
            <a:r>
              <a:rPr lang="nl-NL" sz="2000" dirty="0" err="1"/>
              <a:t>work</a:t>
            </a:r>
            <a:r>
              <a:rPr lang="nl-NL" sz="2000" dirty="0"/>
              <a:t> environment</a:t>
            </a:r>
          </a:p>
          <a:p>
            <a:pPr>
              <a:buFontTx/>
              <a:buChar char="-"/>
            </a:pPr>
            <a:r>
              <a:rPr lang="nl-NL" sz="2000" dirty="0" err="1"/>
              <a:t>Lack</a:t>
            </a:r>
            <a:r>
              <a:rPr lang="nl-NL" sz="2000" dirty="0"/>
              <a:t> of </a:t>
            </a:r>
            <a:r>
              <a:rPr lang="nl-NL" sz="2000" dirty="0" err="1"/>
              <a:t>education</a:t>
            </a:r>
            <a:r>
              <a:rPr lang="nl-NL" sz="2000" dirty="0"/>
              <a:t> (</a:t>
            </a:r>
            <a:r>
              <a:rPr lang="nl-NL" sz="2000" dirty="0" err="1"/>
              <a:t>allover</a:t>
            </a:r>
            <a:r>
              <a:rPr lang="nl-NL" sz="2000" dirty="0"/>
              <a:t>) </a:t>
            </a:r>
          </a:p>
          <a:p>
            <a:pPr>
              <a:buFontTx/>
              <a:buChar char="-"/>
            </a:pPr>
            <a:r>
              <a:rPr lang="nl-NL" sz="2000" dirty="0" err="1"/>
              <a:t>Menopause</a:t>
            </a:r>
            <a:r>
              <a:rPr lang="nl-NL" sz="2000" dirty="0"/>
              <a:t> </a:t>
            </a:r>
            <a:r>
              <a:rPr lang="nl-NL" sz="2000" dirty="0" err="1"/>
              <a:t>not</a:t>
            </a:r>
            <a:r>
              <a:rPr lang="nl-NL" sz="2000" dirty="0"/>
              <a:t> </a:t>
            </a:r>
            <a:r>
              <a:rPr lang="nl-NL" sz="2000" dirty="0" err="1"/>
              <a:t>discussed</a:t>
            </a:r>
            <a:r>
              <a:rPr lang="nl-NL" sz="2000" dirty="0"/>
              <a:t>, </a:t>
            </a:r>
            <a:r>
              <a:rPr lang="nl-NL" sz="2000" dirty="0" err="1"/>
              <a:t>barriers</a:t>
            </a:r>
            <a:r>
              <a:rPr lang="nl-NL" sz="2000" dirty="0"/>
              <a:t> </a:t>
            </a:r>
            <a:r>
              <a:rPr lang="nl-NL" sz="2000" dirty="0" err="1"/>
              <a:t>and</a:t>
            </a:r>
            <a:r>
              <a:rPr lang="nl-NL" sz="2000" dirty="0"/>
              <a:t> facilitators:</a:t>
            </a:r>
          </a:p>
          <a:p>
            <a:pPr lvl="1">
              <a:buFontTx/>
              <a:buChar char="-"/>
            </a:pPr>
            <a:r>
              <a:rPr lang="nl-NL" sz="1800" dirty="0"/>
              <a:t>Gender of </a:t>
            </a:r>
            <a:r>
              <a:rPr lang="nl-NL" sz="1800" dirty="0" err="1"/>
              <a:t>the</a:t>
            </a:r>
            <a:r>
              <a:rPr lang="nl-NL" sz="1800" dirty="0"/>
              <a:t> supervisor, </a:t>
            </a:r>
            <a:r>
              <a:rPr lang="nl-NL" sz="1800" dirty="0" err="1"/>
              <a:t>dominance</a:t>
            </a:r>
            <a:r>
              <a:rPr lang="nl-NL" sz="1800" dirty="0"/>
              <a:t> of men on </a:t>
            </a:r>
            <a:r>
              <a:rPr lang="nl-NL" sz="1800" dirty="0" err="1"/>
              <a:t>the</a:t>
            </a:r>
            <a:r>
              <a:rPr lang="nl-NL" sz="1800" dirty="0"/>
              <a:t> </a:t>
            </a:r>
            <a:r>
              <a:rPr lang="nl-NL" sz="1800" dirty="0" err="1"/>
              <a:t>workfloor</a:t>
            </a:r>
            <a:r>
              <a:rPr lang="nl-NL" sz="1800" dirty="0"/>
              <a:t>, </a:t>
            </a:r>
            <a:r>
              <a:rPr lang="nl-NL" sz="1800" dirty="0" err="1"/>
              <a:t>stigmatization</a:t>
            </a:r>
            <a:endParaRPr lang="nl-NL" sz="1800" dirty="0"/>
          </a:p>
          <a:p>
            <a:pPr lvl="1">
              <a:buFontTx/>
              <a:buChar char="-"/>
            </a:pPr>
            <a:r>
              <a:rPr lang="nl-NL" sz="1800" dirty="0"/>
              <a:t>(</a:t>
            </a:r>
            <a:r>
              <a:rPr lang="nl-NL" sz="1800" dirty="0" err="1"/>
              <a:t>Lack</a:t>
            </a:r>
            <a:r>
              <a:rPr lang="nl-NL" sz="1800" dirty="0"/>
              <a:t> of) </a:t>
            </a:r>
            <a:r>
              <a:rPr lang="nl-NL" sz="1800" dirty="0" err="1"/>
              <a:t>communicationskills</a:t>
            </a:r>
            <a:r>
              <a:rPr lang="nl-NL" sz="1800" dirty="0"/>
              <a:t>, humor, </a:t>
            </a:r>
            <a:r>
              <a:rPr lang="nl-NL" sz="1800" dirty="0" err="1"/>
              <a:t>understanding</a:t>
            </a:r>
            <a:endParaRPr lang="nl-NL" sz="1800" dirty="0"/>
          </a:p>
          <a:p>
            <a:pPr lvl="1">
              <a:buFontTx/>
              <a:buChar char="-"/>
            </a:pPr>
            <a:endParaRPr lang="nl-NL" sz="1800" dirty="0"/>
          </a:p>
          <a:p>
            <a:pPr marL="0" indent="0">
              <a:buNone/>
            </a:pPr>
            <a:r>
              <a:rPr lang="en-US" sz="1400" i="1" dirty="0"/>
              <a:t>“If you’ve got a manager and head of department who are female, who perhaps have been there or who are sharing their experience with you, then naturally there’s more acceptance and understanding of it. Whereas if you’ve got a male head of department and perhaps male manager, I think you’d suffer more in silence and you wouldn’t share as much.” (Beth, 40–50, Professional, Pre-Menopausal). </a:t>
            </a:r>
            <a:r>
              <a:rPr lang="en-US" sz="1800" dirty="0"/>
              <a:t> </a:t>
            </a:r>
          </a:p>
          <a:p>
            <a:pPr marL="0" indent="0">
              <a:buNone/>
            </a:pPr>
            <a:r>
              <a:rPr lang="nl-NL" sz="1200" dirty="0"/>
              <a:t>https://www.menopause.org.au/hp/studies-published/856-women-work-and-the-menopause-project</a:t>
            </a:r>
          </a:p>
          <a:p>
            <a:pPr lvl="8">
              <a:buFontTx/>
              <a:buChar char="-"/>
            </a:pPr>
            <a:endParaRPr lang="nl-NL" sz="1300" dirty="0"/>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13773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1C9E6-9173-4102-A3AA-DDBD05096E50}"/>
              </a:ext>
            </a:extLst>
          </p:cNvPr>
          <p:cNvSpPr>
            <a:spLocks noGrp="1"/>
          </p:cNvSpPr>
          <p:nvPr>
            <p:ph type="title"/>
          </p:nvPr>
        </p:nvSpPr>
        <p:spPr/>
        <p:txBody>
          <a:bodyPr/>
          <a:lstStyle/>
          <a:p>
            <a:r>
              <a:rPr lang="nl-NL" dirty="0"/>
              <a:t>2. </a:t>
            </a:r>
            <a:r>
              <a:rPr lang="nl-NL" dirty="0" err="1"/>
              <a:t>Costs</a:t>
            </a:r>
            <a:r>
              <a:rPr lang="nl-NL" dirty="0"/>
              <a:t> </a:t>
            </a:r>
            <a:r>
              <a:rPr lang="nl-NL" dirty="0" err="1"/>
              <a:t>and</a:t>
            </a:r>
            <a:r>
              <a:rPr lang="nl-NL" dirty="0"/>
              <a:t> sickness </a:t>
            </a:r>
            <a:r>
              <a:rPr lang="nl-NL" dirty="0" err="1"/>
              <a:t>abence</a:t>
            </a:r>
            <a:br>
              <a:rPr lang="nl-NL" dirty="0"/>
            </a:br>
            <a:endParaRPr lang="nl-NL" dirty="0"/>
          </a:p>
        </p:txBody>
      </p:sp>
      <p:sp>
        <p:nvSpPr>
          <p:cNvPr id="3" name="Tijdelijke aanduiding voor inhoud 2">
            <a:extLst>
              <a:ext uri="{FF2B5EF4-FFF2-40B4-BE49-F238E27FC236}">
                <a16:creationId xmlns:a16="http://schemas.microsoft.com/office/drawing/2014/main" id="{FC99F09D-2E4F-422D-90C5-903A1A54155A}"/>
              </a:ext>
            </a:extLst>
          </p:cNvPr>
          <p:cNvSpPr>
            <a:spLocks noGrp="1"/>
          </p:cNvSpPr>
          <p:nvPr>
            <p:ph sz="half" idx="2"/>
          </p:nvPr>
        </p:nvSpPr>
        <p:spPr/>
        <p:txBody>
          <a:bodyPr/>
          <a:lstStyle/>
          <a:p>
            <a:pPr>
              <a:buFontTx/>
              <a:buChar char="-"/>
            </a:pPr>
            <a:r>
              <a:rPr lang="nl-NL" sz="2000" dirty="0" err="1"/>
              <a:t>Hardly</a:t>
            </a:r>
            <a:r>
              <a:rPr lang="nl-NL" sz="2000" dirty="0"/>
              <a:t> </a:t>
            </a:r>
            <a:r>
              <a:rPr lang="nl-NL" sz="2000" dirty="0" err="1"/>
              <a:t>studied</a:t>
            </a:r>
            <a:r>
              <a:rPr lang="nl-NL" sz="2000" dirty="0"/>
              <a:t>!</a:t>
            </a:r>
          </a:p>
          <a:p>
            <a:pPr>
              <a:buFontTx/>
              <a:buChar char="-"/>
            </a:pPr>
            <a:r>
              <a:rPr lang="nl-NL" sz="2000" dirty="0" err="1"/>
              <a:t>Women</a:t>
            </a:r>
            <a:r>
              <a:rPr lang="nl-NL" sz="2000" dirty="0"/>
              <a:t> 45-65 </a:t>
            </a:r>
            <a:r>
              <a:rPr lang="nl-NL" sz="2000" dirty="0" err="1"/>
              <a:t>years</a:t>
            </a:r>
            <a:r>
              <a:rPr lang="nl-NL" sz="2000" dirty="0"/>
              <a:t> </a:t>
            </a:r>
            <a:r>
              <a:rPr lang="nl-NL" sz="2000" dirty="0" err="1"/>
              <a:t>higher</a:t>
            </a:r>
            <a:r>
              <a:rPr lang="nl-NL" sz="2000" dirty="0"/>
              <a:t> sick </a:t>
            </a:r>
            <a:r>
              <a:rPr lang="nl-NL" sz="2000" dirty="0" err="1"/>
              <a:t>leave</a:t>
            </a:r>
            <a:r>
              <a:rPr lang="nl-NL" sz="2000" dirty="0"/>
              <a:t> percentages </a:t>
            </a:r>
            <a:r>
              <a:rPr lang="nl-NL" sz="2000" dirty="0" err="1"/>
              <a:t>than</a:t>
            </a:r>
            <a:r>
              <a:rPr lang="nl-NL" sz="2000" dirty="0"/>
              <a:t> men </a:t>
            </a:r>
          </a:p>
          <a:p>
            <a:pPr>
              <a:buFontTx/>
              <a:buChar char="-"/>
            </a:pPr>
            <a:r>
              <a:rPr lang="nl-NL" sz="2000" dirty="0" err="1"/>
              <a:t>Lower</a:t>
            </a:r>
            <a:r>
              <a:rPr lang="nl-NL" sz="2000" dirty="0"/>
              <a:t> </a:t>
            </a:r>
            <a:r>
              <a:rPr lang="nl-NL" sz="2000" dirty="0" err="1"/>
              <a:t>productivity</a:t>
            </a:r>
            <a:r>
              <a:rPr lang="nl-NL" sz="2000" dirty="0"/>
              <a:t>, short term sickness absence</a:t>
            </a:r>
          </a:p>
          <a:p>
            <a:pPr>
              <a:buFontTx/>
              <a:buChar char="-"/>
            </a:pPr>
            <a:r>
              <a:rPr lang="nl-NL" sz="2000" dirty="0" err="1"/>
              <a:t>Presenteeism</a:t>
            </a:r>
            <a:r>
              <a:rPr lang="nl-NL" sz="2000" dirty="0"/>
              <a:t> </a:t>
            </a:r>
          </a:p>
          <a:p>
            <a:pPr>
              <a:buFontTx/>
              <a:buChar char="-"/>
            </a:pPr>
            <a:r>
              <a:rPr lang="nl-NL" sz="2000" dirty="0" err="1"/>
              <a:t>Costs</a:t>
            </a:r>
            <a:r>
              <a:rPr lang="nl-NL" sz="2000" dirty="0"/>
              <a:t> </a:t>
            </a:r>
            <a:r>
              <a:rPr lang="nl-NL" sz="2000" dirty="0" err="1"/>
              <a:t>possibly</a:t>
            </a:r>
            <a:r>
              <a:rPr lang="nl-NL" sz="2000" dirty="0"/>
              <a:t> </a:t>
            </a:r>
            <a:r>
              <a:rPr lang="nl-NL" sz="2000" dirty="0" err="1"/>
              <a:t>underestimated</a:t>
            </a:r>
            <a:r>
              <a:rPr lang="nl-NL" sz="2000" dirty="0"/>
              <a:t>  </a:t>
            </a:r>
          </a:p>
          <a:p>
            <a:endParaRPr lang="nl-NL" sz="2000" dirty="0"/>
          </a:p>
        </p:txBody>
      </p:sp>
    </p:spTree>
    <p:extLst>
      <p:ext uri="{BB962C8B-B14F-4D97-AF65-F5344CB8AC3E}">
        <p14:creationId xmlns:p14="http://schemas.microsoft.com/office/powerpoint/2010/main" val="301238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9329D-085E-4D36-8979-6913C66D5B7C}"/>
              </a:ext>
            </a:extLst>
          </p:cNvPr>
          <p:cNvSpPr>
            <a:spLocks noGrp="1"/>
          </p:cNvSpPr>
          <p:nvPr>
            <p:ph type="title"/>
          </p:nvPr>
        </p:nvSpPr>
        <p:spPr/>
        <p:txBody>
          <a:bodyPr/>
          <a:lstStyle/>
          <a:p>
            <a:r>
              <a:rPr lang="nl-NL" dirty="0"/>
              <a:t>3. </a:t>
            </a:r>
            <a:r>
              <a:rPr lang="nl-NL" dirty="0" err="1"/>
              <a:t>Menopause</a:t>
            </a:r>
            <a:r>
              <a:rPr lang="nl-NL" dirty="0"/>
              <a:t> </a:t>
            </a:r>
            <a:r>
              <a:rPr lang="nl-NL" dirty="0" err="1"/>
              <a:t>and</a:t>
            </a:r>
            <a:r>
              <a:rPr lang="nl-NL" dirty="0"/>
              <a:t> </a:t>
            </a:r>
            <a:r>
              <a:rPr lang="nl-NL" dirty="0" err="1"/>
              <a:t>work</a:t>
            </a:r>
            <a:r>
              <a:rPr lang="nl-NL" dirty="0"/>
              <a:t> </a:t>
            </a:r>
            <a:r>
              <a:rPr lang="nl-NL" dirty="0" err="1"/>
              <a:t>ability</a:t>
            </a:r>
            <a:endParaRPr lang="nl-NL" dirty="0"/>
          </a:p>
        </p:txBody>
      </p:sp>
      <p:sp>
        <p:nvSpPr>
          <p:cNvPr id="3" name="Tijdelijke aanduiding voor inhoud 2">
            <a:extLst>
              <a:ext uri="{FF2B5EF4-FFF2-40B4-BE49-F238E27FC236}">
                <a16:creationId xmlns:a16="http://schemas.microsoft.com/office/drawing/2014/main" id="{90B3F81D-6F25-41BA-907F-77611E37A3E9}"/>
              </a:ext>
            </a:extLst>
          </p:cNvPr>
          <p:cNvSpPr>
            <a:spLocks noGrp="1"/>
          </p:cNvSpPr>
          <p:nvPr>
            <p:ph sz="half" idx="2"/>
          </p:nvPr>
        </p:nvSpPr>
        <p:spPr/>
        <p:txBody>
          <a:bodyPr/>
          <a:lstStyle/>
          <a:p>
            <a:r>
              <a:rPr lang="nl-NL" sz="2000" dirty="0" err="1"/>
              <a:t>Work</a:t>
            </a:r>
            <a:r>
              <a:rPr lang="nl-NL" sz="2000" dirty="0"/>
              <a:t> </a:t>
            </a:r>
            <a:r>
              <a:rPr lang="nl-NL" sz="2000" dirty="0" err="1"/>
              <a:t>ability</a:t>
            </a:r>
            <a:r>
              <a:rPr lang="nl-NL" sz="2000" dirty="0"/>
              <a:t>: </a:t>
            </a:r>
            <a:r>
              <a:rPr lang="nl-NL" sz="2000" i="1" dirty="0" err="1"/>
              <a:t>individual</a:t>
            </a:r>
            <a:r>
              <a:rPr lang="nl-NL" sz="2000" i="1" dirty="0"/>
              <a:t> assessment of </a:t>
            </a:r>
            <a:r>
              <a:rPr lang="nl-NL" sz="2000" i="1" dirty="0" err="1"/>
              <a:t>work</a:t>
            </a:r>
            <a:r>
              <a:rPr lang="nl-NL" sz="2000" i="1" dirty="0"/>
              <a:t> performance, </a:t>
            </a:r>
            <a:r>
              <a:rPr lang="nl-NL" sz="2000" i="1" dirty="0" err="1"/>
              <a:t>physically</a:t>
            </a:r>
            <a:r>
              <a:rPr lang="nl-NL" sz="2000" i="1" dirty="0"/>
              <a:t> </a:t>
            </a:r>
            <a:r>
              <a:rPr lang="nl-NL" sz="2000" i="1" dirty="0" err="1"/>
              <a:t>and</a:t>
            </a:r>
            <a:r>
              <a:rPr lang="nl-NL" sz="2000" i="1" dirty="0"/>
              <a:t> </a:t>
            </a:r>
            <a:r>
              <a:rPr lang="nl-NL" sz="2000" i="1" dirty="0" err="1"/>
              <a:t>mentally</a:t>
            </a:r>
            <a:r>
              <a:rPr lang="nl-NL" sz="2000" i="1" dirty="0"/>
              <a:t> </a:t>
            </a:r>
            <a:r>
              <a:rPr lang="nl-NL" sz="2000" dirty="0"/>
              <a:t>(</a:t>
            </a:r>
            <a:r>
              <a:rPr lang="nl-NL" sz="2000" dirty="0" err="1"/>
              <a:t>Ilmarinen</a:t>
            </a:r>
            <a:r>
              <a:rPr lang="nl-NL" sz="2000" dirty="0"/>
              <a:t> et al., 1997), </a:t>
            </a:r>
            <a:r>
              <a:rPr lang="nl-NL" sz="2000" dirty="0" err="1"/>
              <a:t>Work</a:t>
            </a:r>
            <a:r>
              <a:rPr lang="nl-NL" sz="2000" dirty="0"/>
              <a:t> </a:t>
            </a:r>
            <a:r>
              <a:rPr lang="nl-NL" sz="2000" dirty="0" err="1"/>
              <a:t>Ability</a:t>
            </a:r>
            <a:r>
              <a:rPr lang="nl-NL" sz="2000" dirty="0"/>
              <a:t> Index (WAI) </a:t>
            </a:r>
          </a:p>
          <a:p>
            <a:r>
              <a:rPr lang="nl-NL" sz="2000" dirty="0" err="1"/>
              <a:t>Negative</a:t>
            </a:r>
            <a:r>
              <a:rPr lang="nl-NL" sz="2000" dirty="0"/>
              <a:t> </a:t>
            </a:r>
            <a:r>
              <a:rPr lang="nl-NL" sz="2000" dirty="0" err="1"/>
              <a:t>association</a:t>
            </a:r>
            <a:r>
              <a:rPr lang="nl-NL" sz="2000" dirty="0"/>
              <a:t> </a:t>
            </a:r>
            <a:r>
              <a:rPr lang="nl-NL" sz="2000" dirty="0" err="1"/>
              <a:t>work</a:t>
            </a:r>
            <a:r>
              <a:rPr lang="nl-NL" sz="2000" dirty="0"/>
              <a:t> </a:t>
            </a:r>
            <a:r>
              <a:rPr lang="nl-NL" sz="2000" dirty="0" err="1"/>
              <a:t>ability</a:t>
            </a:r>
            <a:r>
              <a:rPr lang="nl-NL" sz="2000" dirty="0"/>
              <a:t> </a:t>
            </a:r>
            <a:r>
              <a:rPr lang="nl-NL" sz="2000" dirty="0" err="1"/>
              <a:t>and</a:t>
            </a:r>
            <a:r>
              <a:rPr lang="nl-NL" sz="2000" dirty="0"/>
              <a:t> </a:t>
            </a:r>
            <a:r>
              <a:rPr lang="nl-NL" sz="2000" dirty="0" err="1"/>
              <a:t>age</a:t>
            </a:r>
            <a:r>
              <a:rPr lang="nl-NL" sz="2000" dirty="0"/>
              <a:t>, </a:t>
            </a:r>
            <a:r>
              <a:rPr lang="nl-NL" sz="2000" dirty="0" err="1"/>
              <a:t>adapting</a:t>
            </a:r>
            <a:r>
              <a:rPr lang="nl-NL" sz="2000" dirty="0"/>
              <a:t> </a:t>
            </a:r>
            <a:r>
              <a:rPr lang="nl-NL" sz="2000" dirty="0" err="1"/>
              <a:t>work</a:t>
            </a:r>
            <a:r>
              <a:rPr lang="nl-NL" sz="2000" dirty="0"/>
              <a:t> </a:t>
            </a:r>
          </a:p>
          <a:p>
            <a:r>
              <a:rPr lang="nl-NL" sz="2000" dirty="0"/>
              <a:t>Dutch studies Marije </a:t>
            </a:r>
            <a:r>
              <a:rPr lang="nl-NL" sz="2000" dirty="0" err="1"/>
              <a:t>Geukes</a:t>
            </a:r>
            <a:r>
              <a:rPr lang="nl-NL" sz="2000" dirty="0"/>
              <a:t>, MD: </a:t>
            </a:r>
            <a:r>
              <a:rPr lang="nl-NL" sz="2000" dirty="0" err="1"/>
              <a:t>association</a:t>
            </a:r>
            <a:r>
              <a:rPr lang="nl-NL" sz="2000" dirty="0"/>
              <a:t> </a:t>
            </a:r>
            <a:r>
              <a:rPr lang="nl-NL" sz="2000" dirty="0" err="1"/>
              <a:t>menopausal</a:t>
            </a:r>
            <a:r>
              <a:rPr lang="nl-NL" sz="2000" dirty="0"/>
              <a:t> </a:t>
            </a:r>
            <a:r>
              <a:rPr lang="nl-NL" sz="2000" dirty="0" err="1"/>
              <a:t>complaints</a:t>
            </a:r>
            <a:r>
              <a:rPr lang="nl-NL" sz="2000" dirty="0"/>
              <a:t> </a:t>
            </a:r>
            <a:r>
              <a:rPr lang="nl-NL" sz="2000" dirty="0" err="1"/>
              <a:t>and</a:t>
            </a:r>
            <a:r>
              <a:rPr lang="nl-NL" sz="2000" dirty="0"/>
              <a:t> </a:t>
            </a:r>
            <a:r>
              <a:rPr lang="nl-NL" sz="2000" dirty="0" err="1"/>
              <a:t>work</a:t>
            </a:r>
            <a:r>
              <a:rPr lang="nl-NL" sz="2000" dirty="0"/>
              <a:t> </a:t>
            </a:r>
            <a:r>
              <a:rPr lang="nl-NL" sz="2000" dirty="0" err="1"/>
              <a:t>ability</a:t>
            </a:r>
            <a:r>
              <a:rPr lang="nl-NL" sz="2000" dirty="0"/>
              <a:t> in </a:t>
            </a:r>
            <a:r>
              <a:rPr lang="nl-NL" sz="2000" dirty="0" err="1"/>
              <a:t>particular</a:t>
            </a:r>
            <a:r>
              <a:rPr lang="nl-NL" sz="2000" dirty="0"/>
              <a:t> </a:t>
            </a:r>
            <a:r>
              <a:rPr lang="nl-NL" sz="2000" dirty="0" err="1"/>
              <a:t>for</a:t>
            </a:r>
            <a:r>
              <a:rPr lang="nl-NL" sz="2000" dirty="0"/>
              <a:t> </a:t>
            </a:r>
            <a:r>
              <a:rPr lang="nl-NL" sz="2000" dirty="0" err="1"/>
              <a:t>women</a:t>
            </a:r>
            <a:r>
              <a:rPr lang="nl-NL" sz="2000" dirty="0"/>
              <a:t> </a:t>
            </a:r>
            <a:r>
              <a:rPr lang="nl-NL" sz="2000" dirty="0" err="1"/>
              <a:t>with</a:t>
            </a:r>
            <a:r>
              <a:rPr lang="nl-NL" sz="2000" dirty="0"/>
              <a:t> severe </a:t>
            </a:r>
            <a:r>
              <a:rPr lang="nl-NL" sz="2000" dirty="0" err="1"/>
              <a:t>menopausal</a:t>
            </a:r>
            <a:r>
              <a:rPr lang="nl-NL" sz="2000" dirty="0"/>
              <a:t> </a:t>
            </a:r>
            <a:r>
              <a:rPr lang="nl-NL" sz="2000" dirty="0" err="1"/>
              <a:t>complaints</a:t>
            </a:r>
            <a:r>
              <a:rPr lang="nl-NL" sz="2000" dirty="0"/>
              <a:t> (VMS, </a:t>
            </a:r>
            <a:r>
              <a:rPr lang="nl-NL" sz="2000" dirty="0" err="1"/>
              <a:t>somatic</a:t>
            </a:r>
            <a:r>
              <a:rPr lang="nl-NL" sz="2000" dirty="0"/>
              <a:t> </a:t>
            </a:r>
            <a:r>
              <a:rPr lang="nl-NL" sz="2000" dirty="0" err="1"/>
              <a:t>and</a:t>
            </a:r>
            <a:r>
              <a:rPr lang="nl-NL" sz="2000" dirty="0"/>
              <a:t> </a:t>
            </a:r>
            <a:r>
              <a:rPr lang="nl-NL" sz="2000" dirty="0" err="1"/>
              <a:t>psychological</a:t>
            </a:r>
            <a:r>
              <a:rPr lang="nl-NL" sz="2000" dirty="0"/>
              <a:t>) </a:t>
            </a:r>
          </a:p>
          <a:p>
            <a:pPr marL="0" indent="0">
              <a:buNone/>
            </a:pPr>
            <a:endParaRPr lang="nl-NL" sz="2000" dirty="0"/>
          </a:p>
          <a:p>
            <a:pPr marL="0" indent="0">
              <a:buNone/>
            </a:pPr>
            <a:r>
              <a:rPr lang="nl-NL" sz="2000" dirty="0"/>
              <a:t>Recent </a:t>
            </a:r>
            <a:r>
              <a:rPr lang="nl-NL" sz="2000" dirty="0" err="1"/>
              <a:t>study</a:t>
            </a:r>
            <a:r>
              <a:rPr lang="nl-NL" sz="2000" dirty="0"/>
              <a:t> on </a:t>
            </a:r>
            <a:r>
              <a:rPr lang="nl-NL" sz="2000" dirty="0" err="1"/>
              <a:t>work</a:t>
            </a:r>
            <a:r>
              <a:rPr lang="nl-NL" sz="2000" dirty="0"/>
              <a:t>(Oude Hengel et al., 2022)</a:t>
            </a:r>
          </a:p>
          <a:p>
            <a:pPr lvl="1"/>
            <a:r>
              <a:rPr lang="nl-NL" sz="2000" dirty="0"/>
              <a:t>80% of </a:t>
            </a:r>
            <a:r>
              <a:rPr lang="nl-NL" sz="2000" dirty="0" err="1"/>
              <a:t>perimenopausal</a:t>
            </a:r>
            <a:r>
              <a:rPr lang="nl-NL" sz="2000" dirty="0"/>
              <a:t> </a:t>
            </a:r>
            <a:r>
              <a:rPr lang="nl-NL" sz="2000" dirty="0" err="1"/>
              <a:t>women</a:t>
            </a:r>
            <a:r>
              <a:rPr lang="nl-NL" sz="2000" dirty="0"/>
              <a:t> 45-55 </a:t>
            </a:r>
            <a:r>
              <a:rPr lang="nl-NL" sz="2000" dirty="0" err="1"/>
              <a:t>yrs</a:t>
            </a:r>
            <a:r>
              <a:rPr lang="nl-NL" sz="2000" dirty="0"/>
              <a:t> has </a:t>
            </a:r>
            <a:r>
              <a:rPr lang="nl-NL" sz="2000" dirty="0" err="1"/>
              <a:t>menopausal</a:t>
            </a:r>
            <a:r>
              <a:rPr lang="nl-NL" sz="2000" dirty="0"/>
              <a:t> </a:t>
            </a:r>
            <a:r>
              <a:rPr lang="nl-NL" sz="2000" dirty="0" err="1"/>
              <a:t>complaints</a:t>
            </a:r>
            <a:r>
              <a:rPr lang="nl-NL" sz="2000" dirty="0"/>
              <a:t> </a:t>
            </a:r>
            <a:r>
              <a:rPr lang="nl-NL" sz="2000" dirty="0" err="1"/>
              <a:t>that</a:t>
            </a:r>
            <a:r>
              <a:rPr lang="nl-NL" sz="2000" dirty="0"/>
              <a:t> </a:t>
            </a:r>
            <a:r>
              <a:rPr lang="nl-NL" sz="2000" dirty="0" err="1"/>
              <a:t>bother</a:t>
            </a:r>
            <a:r>
              <a:rPr lang="nl-NL" sz="2000" dirty="0"/>
              <a:t> </a:t>
            </a:r>
            <a:r>
              <a:rPr lang="nl-NL" sz="2000" dirty="0" err="1"/>
              <a:t>them</a:t>
            </a:r>
            <a:r>
              <a:rPr lang="nl-NL" sz="2000" dirty="0"/>
              <a:t> at </a:t>
            </a:r>
            <a:r>
              <a:rPr lang="nl-NL" sz="2000" dirty="0" err="1"/>
              <a:t>work</a:t>
            </a:r>
            <a:r>
              <a:rPr lang="nl-NL" sz="2000" dirty="0"/>
              <a:t>, 2/3 </a:t>
            </a:r>
            <a:r>
              <a:rPr lang="nl-NL" sz="2000" dirty="0" err="1"/>
              <a:t>lower</a:t>
            </a:r>
            <a:r>
              <a:rPr lang="nl-NL" sz="2000" dirty="0"/>
              <a:t> performance  </a:t>
            </a:r>
          </a:p>
          <a:p>
            <a:endParaRPr lang="nl-NL" sz="2000" dirty="0"/>
          </a:p>
        </p:txBody>
      </p:sp>
    </p:spTree>
    <p:extLst>
      <p:ext uri="{BB962C8B-B14F-4D97-AF65-F5344CB8AC3E}">
        <p14:creationId xmlns:p14="http://schemas.microsoft.com/office/powerpoint/2010/main" val="98661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B802B-1EAB-4843-AD9E-438335E80538}"/>
              </a:ext>
            </a:extLst>
          </p:cNvPr>
          <p:cNvSpPr>
            <a:spLocks noGrp="1"/>
          </p:cNvSpPr>
          <p:nvPr>
            <p:ph type="title"/>
          </p:nvPr>
        </p:nvSpPr>
        <p:spPr/>
        <p:txBody>
          <a:bodyPr/>
          <a:lstStyle/>
          <a:p>
            <a:r>
              <a:rPr lang="nl-NL" dirty="0"/>
              <a:t>4. </a:t>
            </a:r>
            <a:r>
              <a:rPr lang="nl-NL" dirty="0" err="1"/>
              <a:t>Menopause</a:t>
            </a:r>
            <a:r>
              <a:rPr lang="nl-NL" dirty="0"/>
              <a:t> </a:t>
            </a:r>
            <a:r>
              <a:rPr lang="nl-NL" dirty="0" err="1"/>
              <a:t>and</a:t>
            </a:r>
            <a:r>
              <a:rPr lang="nl-NL" dirty="0"/>
              <a:t> </a:t>
            </a:r>
            <a:r>
              <a:rPr lang="nl-NL" dirty="0" err="1"/>
              <a:t>working</a:t>
            </a:r>
            <a:r>
              <a:rPr lang="nl-NL" dirty="0"/>
              <a:t> </a:t>
            </a:r>
            <a:r>
              <a:rPr lang="nl-NL" dirty="0" err="1"/>
              <a:t>conditions</a:t>
            </a:r>
            <a:endParaRPr lang="nl-NL" dirty="0"/>
          </a:p>
        </p:txBody>
      </p:sp>
      <p:sp>
        <p:nvSpPr>
          <p:cNvPr id="3" name="Tijdelijke aanduiding voor inhoud 2">
            <a:extLst>
              <a:ext uri="{FF2B5EF4-FFF2-40B4-BE49-F238E27FC236}">
                <a16:creationId xmlns:a16="http://schemas.microsoft.com/office/drawing/2014/main" id="{035B7D2E-48AF-4E4D-84E6-60EF5CAC0F4D}"/>
              </a:ext>
            </a:extLst>
          </p:cNvPr>
          <p:cNvSpPr>
            <a:spLocks noGrp="1"/>
          </p:cNvSpPr>
          <p:nvPr>
            <p:ph sz="half" idx="2"/>
          </p:nvPr>
        </p:nvSpPr>
        <p:spPr/>
        <p:txBody>
          <a:bodyPr/>
          <a:lstStyle/>
          <a:p>
            <a:r>
              <a:rPr lang="nl-NL" sz="2000" dirty="0" err="1"/>
              <a:t>Hardly</a:t>
            </a:r>
            <a:r>
              <a:rPr lang="nl-NL" sz="2000" dirty="0"/>
              <a:t> </a:t>
            </a:r>
            <a:r>
              <a:rPr lang="nl-NL" sz="2000" dirty="0" err="1"/>
              <a:t>any</a:t>
            </a:r>
            <a:r>
              <a:rPr lang="nl-NL" sz="2000" dirty="0"/>
              <a:t> studies</a:t>
            </a:r>
          </a:p>
          <a:p>
            <a:r>
              <a:rPr lang="nl-NL" sz="2000" dirty="0" err="1"/>
              <a:t>Psychosocial</a:t>
            </a:r>
            <a:r>
              <a:rPr lang="nl-NL" sz="2000" dirty="0"/>
              <a:t> job </a:t>
            </a:r>
            <a:r>
              <a:rPr lang="nl-NL" sz="2000" dirty="0" err="1"/>
              <a:t>characteristics</a:t>
            </a:r>
            <a:r>
              <a:rPr lang="nl-NL" sz="2000" dirty="0"/>
              <a:t> </a:t>
            </a:r>
            <a:r>
              <a:rPr lang="nl-NL" sz="2000" dirty="0" err="1"/>
              <a:t>such</a:t>
            </a:r>
            <a:r>
              <a:rPr lang="nl-NL" sz="2000" dirty="0"/>
              <a:t> as job </a:t>
            </a:r>
            <a:r>
              <a:rPr lang="nl-NL" sz="2000" dirty="0" err="1"/>
              <a:t>demands</a:t>
            </a:r>
            <a:r>
              <a:rPr lang="nl-NL" sz="2000" dirty="0"/>
              <a:t>, </a:t>
            </a:r>
            <a:r>
              <a:rPr lang="nl-NL" sz="2000" dirty="0" err="1"/>
              <a:t>social</a:t>
            </a:r>
            <a:r>
              <a:rPr lang="nl-NL" sz="2000" dirty="0"/>
              <a:t> support, </a:t>
            </a:r>
            <a:r>
              <a:rPr lang="nl-NL" sz="2000" dirty="0" err="1"/>
              <a:t>autonomy</a:t>
            </a:r>
            <a:endParaRPr lang="nl-NL" sz="2000" dirty="0"/>
          </a:p>
          <a:p>
            <a:r>
              <a:rPr lang="nl-NL" sz="2000" dirty="0"/>
              <a:t>In </a:t>
            </a:r>
            <a:r>
              <a:rPr lang="nl-NL" sz="2000" dirty="0" err="1"/>
              <a:t>particular</a:t>
            </a:r>
            <a:r>
              <a:rPr lang="nl-NL" sz="2000" dirty="0"/>
              <a:t> </a:t>
            </a:r>
            <a:r>
              <a:rPr lang="nl-NL" sz="2000" dirty="0" err="1"/>
              <a:t>autonomy</a:t>
            </a:r>
            <a:r>
              <a:rPr lang="nl-NL" sz="2000" dirty="0"/>
              <a:t> </a:t>
            </a:r>
            <a:r>
              <a:rPr lang="nl-NL" sz="2000" dirty="0" err="1"/>
              <a:t>an</a:t>
            </a:r>
            <a:r>
              <a:rPr lang="nl-NL" sz="2000" dirty="0"/>
              <a:t> important predictor </a:t>
            </a:r>
            <a:r>
              <a:rPr lang="nl-NL" sz="2000" dirty="0" err="1"/>
              <a:t>for</a:t>
            </a:r>
            <a:r>
              <a:rPr lang="nl-NL" sz="2000" dirty="0"/>
              <a:t> health </a:t>
            </a:r>
            <a:r>
              <a:rPr lang="nl-NL" sz="2000" dirty="0" err="1"/>
              <a:t>outcomes</a:t>
            </a:r>
            <a:r>
              <a:rPr lang="nl-NL" sz="2000" dirty="0"/>
              <a:t> in </a:t>
            </a:r>
            <a:r>
              <a:rPr lang="nl-NL" sz="2000" dirty="0" err="1"/>
              <a:t>women</a:t>
            </a:r>
            <a:r>
              <a:rPr lang="nl-NL" sz="2000" dirty="0"/>
              <a:t> (cholesterol, </a:t>
            </a:r>
            <a:r>
              <a:rPr lang="nl-NL" sz="2000" dirty="0" err="1"/>
              <a:t>cardiovascular</a:t>
            </a:r>
            <a:r>
              <a:rPr lang="nl-NL" sz="2000" dirty="0"/>
              <a:t> risk, </a:t>
            </a:r>
            <a:r>
              <a:rPr lang="nl-NL" sz="2000" dirty="0" err="1"/>
              <a:t>mental</a:t>
            </a:r>
            <a:r>
              <a:rPr lang="nl-NL" sz="2000" dirty="0"/>
              <a:t> health) </a:t>
            </a:r>
            <a:r>
              <a:rPr lang="nl-NL" sz="2000" dirty="0" err="1"/>
              <a:t>and</a:t>
            </a:r>
            <a:r>
              <a:rPr lang="nl-NL" sz="2000" dirty="0"/>
              <a:t> </a:t>
            </a:r>
            <a:r>
              <a:rPr lang="nl-NL" sz="2000" dirty="0" err="1"/>
              <a:t>work-related</a:t>
            </a:r>
            <a:r>
              <a:rPr lang="nl-NL" sz="2000" dirty="0"/>
              <a:t> health </a:t>
            </a:r>
            <a:r>
              <a:rPr lang="nl-NL" sz="2000" dirty="0" err="1"/>
              <a:t>outcomes</a:t>
            </a:r>
            <a:r>
              <a:rPr lang="nl-NL" sz="2000" dirty="0"/>
              <a:t> (sickness </a:t>
            </a:r>
            <a:r>
              <a:rPr lang="nl-NL" sz="2000" dirty="0" err="1"/>
              <a:t>absenteeism</a:t>
            </a:r>
            <a:r>
              <a:rPr lang="nl-NL" sz="2000" dirty="0"/>
              <a:t>, turnover, job performance) </a:t>
            </a:r>
          </a:p>
          <a:p>
            <a:r>
              <a:rPr lang="nl-NL" sz="2000" dirty="0" err="1"/>
              <a:t>Quality</a:t>
            </a:r>
            <a:r>
              <a:rPr lang="nl-NL" sz="2000" dirty="0"/>
              <a:t> of </a:t>
            </a:r>
            <a:r>
              <a:rPr lang="nl-NL" sz="2000" dirty="0" err="1"/>
              <a:t>work</a:t>
            </a:r>
            <a:r>
              <a:rPr lang="nl-NL" sz="2000" dirty="0"/>
              <a:t> </a:t>
            </a:r>
            <a:r>
              <a:rPr lang="nl-NL" sz="2000" dirty="0" err="1"/>
              <a:t>for</a:t>
            </a:r>
            <a:r>
              <a:rPr lang="nl-NL" sz="2000" dirty="0"/>
              <a:t> </a:t>
            </a:r>
            <a:r>
              <a:rPr lang="nl-NL" sz="2000" dirty="0" err="1"/>
              <a:t>women</a:t>
            </a:r>
            <a:endParaRPr lang="nl-NL" sz="2000" dirty="0"/>
          </a:p>
        </p:txBody>
      </p:sp>
    </p:spTree>
    <p:extLst>
      <p:ext uri="{BB962C8B-B14F-4D97-AF65-F5344CB8AC3E}">
        <p14:creationId xmlns:p14="http://schemas.microsoft.com/office/powerpoint/2010/main" val="169180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2602</Words>
  <Application>Microsoft Office PowerPoint</Application>
  <PresentationFormat>Grand écran</PresentationFormat>
  <Paragraphs>219</Paragraphs>
  <Slides>31</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Calibri</vt:lpstr>
      <vt:lpstr>Trebuchet MS</vt:lpstr>
      <vt:lpstr>Kantoorthema</vt:lpstr>
      <vt:lpstr>Menopause and Work Project Vitaliteit op het Werk funded byWOMEN Inc., ProudWoman (ZonMw)</vt:lpstr>
      <vt:lpstr>Introduction</vt:lpstr>
      <vt:lpstr>Literature study Menopause &amp; Work</vt:lpstr>
      <vt:lpstr>Menopause: menopauze &amp; overgang </vt:lpstr>
      <vt:lpstr>Results 2 studies: literature study, interview study</vt:lpstr>
      <vt:lpstr> 1. Lack of recognition for menopause  </vt:lpstr>
      <vt:lpstr>2. Costs and sickness abence </vt:lpstr>
      <vt:lpstr>3. Menopause and work ability</vt:lpstr>
      <vt:lpstr>4. Menopause and working conditions</vt:lpstr>
      <vt:lpstr>5. Other psychosocial &amp; cultural factors</vt:lpstr>
      <vt:lpstr>6. Health and menopause </vt:lpstr>
      <vt:lpstr>7. Stress, fatigue, exhaustion during menopausal transition  </vt:lpstr>
      <vt:lpstr>8. Coping with menopausal complaints (I)</vt:lpstr>
      <vt:lpstr>Coping with menopause II </vt:lpstr>
      <vt:lpstr>Concluding from the literature study</vt:lpstr>
      <vt:lpstr>Knowledge agenda </vt:lpstr>
      <vt:lpstr>Qualitative study pregnancy and menopause: lifecourse perspective  </vt:lpstr>
      <vt:lpstr>1. Disembodiment of the maternal body </vt:lpstr>
      <vt:lpstr>1a. Work ethos above selfcare, work above private life </vt:lpstr>
      <vt:lpstr>1b. Coping and surviving in health care </vt:lpstr>
      <vt:lpstr>1c. Flexibility and collegiality</vt:lpstr>
      <vt:lpstr>1d. Legitimacy of the body </vt:lpstr>
      <vt:lpstr>Theme 2 The maternal body silenced </vt:lpstr>
      <vt:lpstr>2a. Laughing away the discomfort</vt:lpstr>
      <vt:lpstr>2b. Lacking knowledge </vt:lpstr>
      <vt:lpstr>2c. Talking about the changing body</vt:lpstr>
      <vt:lpstr>2c. Asking for support, or asking for trouble?!</vt:lpstr>
      <vt:lpstr>2d. Life stages: expectation vs. experience</vt:lpstr>
      <vt:lpstr>2d. Sustainable employment in policy</vt:lpstr>
      <vt:lpstr>Discussion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Zweten, zwoegen, en zwijgen – werken  tijdens zwangerschap en overgang Project Vitaliteit op het Werk I.o.v. WOMEN Inc.</dc:title>
  <dc:creator>Petra Verdonk</dc:creator>
  <cp:lastModifiedBy>ROZENBERG Serge</cp:lastModifiedBy>
  <cp:revision>112</cp:revision>
  <dcterms:created xsi:type="dcterms:W3CDTF">2019-09-11T10:21:27Z</dcterms:created>
  <dcterms:modified xsi:type="dcterms:W3CDTF">2023-03-11T09:05:58Z</dcterms:modified>
</cp:coreProperties>
</file>