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0" r:id="rId5"/>
    <p:sldId id="277" r:id="rId6"/>
    <p:sldId id="257" r:id="rId7"/>
    <p:sldId id="261" r:id="rId8"/>
    <p:sldId id="260" r:id="rId9"/>
    <p:sldId id="262" r:id="rId10"/>
    <p:sldId id="278" r:id="rId11"/>
    <p:sldId id="263" r:id="rId12"/>
    <p:sldId id="264" r:id="rId13"/>
    <p:sldId id="266" r:id="rId14"/>
    <p:sldId id="269" r:id="rId15"/>
    <p:sldId id="270" r:id="rId16"/>
    <p:sldId id="271" r:id="rId17"/>
    <p:sldId id="268" r:id="rId18"/>
    <p:sldId id="267" r:id="rId19"/>
    <p:sldId id="274" r:id="rId20"/>
    <p:sldId id="272" r:id="rId21"/>
    <p:sldId id="273" r:id="rId22"/>
    <p:sldId id="27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649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759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4519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769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392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776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98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50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0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1954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597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7363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/>
        </p:nvCxnSpPr>
        <p:spPr>
          <a:xfrm>
            <a:off x="406401" y="806450"/>
            <a:ext cx="802216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Brugmann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17" y="422276"/>
            <a:ext cx="29612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06400" y="282336"/>
            <a:ext cx="5902667" cy="428869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tx1">
                    <a:alpha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06400" y="914401"/>
            <a:ext cx="5902667" cy="428869"/>
          </a:xfrm>
          <a:prstGeom prst="rect">
            <a:avLst/>
          </a:prstGeom>
        </p:spPr>
        <p:txBody>
          <a:bodyPr/>
          <a:lstStyle>
            <a:lvl1pPr>
              <a:buNone/>
              <a:defRPr sz="1500" baseline="0">
                <a:solidFill>
                  <a:schemeClr val="tx1">
                    <a:alpha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3"/>
          </p:nvPr>
        </p:nvSpPr>
        <p:spPr>
          <a:xfrm>
            <a:off x="5786967" y="6407150"/>
            <a:ext cx="2844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6802-124A-4E83-8A23-81D08686D858}" type="datetimeFigureOut">
              <a:rPr lang="fr-BE"/>
              <a:pPr>
                <a:defRPr/>
              </a:pPr>
              <a:t>11-03-23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25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830B-EFC0-4D25-8220-7B2905316F6F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553A-9ABE-44BD-A374-D6CB8EA67E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73D4-0A0F-4A5B-82DC-A53C76A7B2A4}" type="datetimeFigureOut">
              <a:rPr lang="fr-BE" smtClean="0"/>
              <a:t>11-03-23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6BAE-C775-4E6E-9589-68D5EE6906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12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603387"/>
            <a:ext cx="4885112" cy="62546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092" y="423025"/>
            <a:ext cx="5932516" cy="2387600"/>
          </a:xfrm>
        </p:spPr>
        <p:txBody>
          <a:bodyPr>
            <a:normAutofit fontScale="90000"/>
          </a:bodyPr>
          <a:lstStyle/>
          <a:p>
            <a:r>
              <a:rPr lang="fr-BE" dirty="0" err="1"/>
              <a:t>When</a:t>
            </a:r>
            <a:r>
              <a:rPr lang="fr-BE" dirty="0"/>
              <a:t> to </a:t>
            </a:r>
            <a:r>
              <a:rPr lang="fr-BE" dirty="0" err="1"/>
              <a:t>refer</a:t>
            </a:r>
            <a:r>
              <a:rPr lang="fr-BE" dirty="0"/>
              <a:t> a patient to a memory </a:t>
            </a:r>
            <a:r>
              <a:rPr lang="fr-BE" dirty="0" err="1"/>
              <a:t>clinic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7092" y="3809855"/>
            <a:ext cx="521208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K. </a:t>
            </a:r>
            <a:r>
              <a:rPr lang="en-US" dirty="0" err="1"/>
              <a:t>Segers</a:t>
            </a:r>
            <a:endParaRPr lang="en-US" dirty="0"/>
          </a:p>
          <a:p>
            <a:r>
              <a:rPr lang="en-US" dirty="0"/>
              <a:t>Memory Clinic</a:t>
            </a:r>
          </a:p>
          <a:p>
            <a:r>
              <a:rPr lang="en-US" dirty="0"/>
              <a:t>Neurology </a:t>
            </a:r>
            <a:r>
              <a:rPr lang="en-US" dirty="0" err="1"/>
              <a:t>Dept</a:t>
            </a:r>
            <a:endParaRPr lang="en-US" dirty="0"/>
          </a:p>
          <a:p>
            <a:r>
              <a:rPr lang="en-US" dirty="0"/>
              <a:t>CHU </a:t>
            </a:r>
            <a:r>
              <a:rPr lang="en-US" dirty="0" err="1"/>
              <a:t>Brugmann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64" y="5823064"/>
            <a:ext cx="2818335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15" y="1822347"/>
            <a:ext cx="3533968" cy="47119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Cerebral amyloid </a:t>
            </a:r>
            <a:r>
              <a:rPr lang="en-US" dirty="0" err="1"/>
              <a:t>angiopathy</a:t>
            </a:r>
            <a:r>
              <a:rPr lang="en-US" dirty="0"/>
              <a:t>: absolute contra-indication for anticoagulation and even anti-aggregation</a:t>
            </a:r>
          </a:p>
        </p:txBody>
      </p:sp>
    </p:spTree>
    <p:extLst>
      <p:ext uri="{BB962C8B-B14F-4D97-AF65-F5344CB8AC3E}">
        <p14:creationId xmlns:p14="http://schemas.microsoft.com/office/powerpoint/2010/main" val="255840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with </a:t>
            </a:r>
            <a:r>
              <a:rPr lang="en-US" dirty="0" err="1"/>
              <a:t>Lewy</a:t>
            </a:r>
            <a:r>
              <a:rPr lang="en-US" dirty="0"/>
              <a:t>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Inversed Parkinson disease: cognitive and behavioral changes before extrapyramidal signs </a:t>
            </a:r>
          </a:p>
          <a:p>
            <a:r>
              <a:rPr lang="en-US" dirty="0"/>
              <a:t>Younger patients -&gt; often mistaken for depression and other psychiatric disorders</a:t>
            </a:r>
          </a:p>
          <a:p>
            <a:r>
              <a:rPr lang="en-US" dirty="0"/>
              <a:t>Think LBD when</a:t>
            </a:r>
          </a:p>
          <a:p>
            <a:pPr lvl="2"/>
            <a:r>
              <a:rPr lang="en-US" dirty="0"/>
              <a:t>(Visual) hallucinations</a:t>
            </a:r>
          </a:p>
          <a:p>
            <a:pPr lvl="2"/>
            <a:r>
              <a:rPr lang="en-US" dirty="0"/>
              <a:t>Cognitive fluctuation</a:t>
            </a:r>
          </a:p>
          <a:p>
            <a:pPr lvl="2"/>
            <a:r>
              <a:rPr lang="en-US" dirty="0"/>
              <a:t>Parkinsonism</a:t>
            </a:r>
          </a:p>
          <a:p>
            <a:pPr lvl="2"/>
            <a:r>
              <a:rPr lang="en-US" dirty="0"/>
              <a:t>Parasomnia</a:t>
            </a:r>
          </a:p>
          <a:p>
            <a:pPr lvl="2"/>
            <a:r>
              <a:rPr lang="en-US" dirty="0" err="1"/>
              <a:t>Hypophonia</a:t>
            </a:r>
            <a:endParaRPr lang="en-US" dirty="0"/>
          </a:p>
          <a:p>
            <a:pPr lvl="2"/>
            <a:r>
              <a:rPr lang="en-US" dirty="0"/>
              <a:t>Anxiety needing medical care</a:t>
            </a:r>
          </a:p>
          <a:p>
            <a:pPr lvl="2"/>
            <a:r>
              <a:rPr lang="en-US" dirty="0"/>
              <a:t>Intolerance to neuroleptics (if necessary: clozapine)</a:t>
            </a:r>
          </a:p>
          <a:p>
            <a:pPr lvl="2"/>
            <a:r>
              <a:rPr lang="en-US" dirty="0"/>
              <a:t>Orthostatic hypotension</a:t>
            </a:r>
          </a:p>
          <a:p>
            <a:pPr lvl="2"/>
            <a:r>
              <a:rPr lang="en-US" dirty="0"/>
              <a:t>Constipation</a:t>
            </a:r>
          </a:p>
          <a:p>
            <a:pPr lvl="2"/>
            <a:r>
              <a:rPr lang="en-US" dirty="0"/>
              <a:t>Delusions (pregnancy delusion: ¼ are men)</a:t>
            </a:r>
          </a:p>
          <a:p>
            <a:pPr lvl="2"/>
            <a:r>
              <a:rPr lang="en-US" dirty="0"/>
              <a:t>Cognitive slowing</a:t>
            </a:r>
          </a:p>
          <a:p>
            <a:pPr lvl="2"/>
            <a:r>
              <a:rPr lang="en-US" dirty="0"/>
              <a:t>Early spatial disorientation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59" y="3220278"/>
            <a:ext cx="1884371" cy="181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30" y="3220278"/>
            <a:ext cx="1860785" cy="181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998421" y="3220278"/>
            <a:ext cx="482139" cy="8446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5749" y="3457935"/>
            <a:ext cx="13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criteria</a:t>
            </a:r>
          </a:p>
        </p:txBody>
      </p:sp>
    </p:spTree>
    <p:extLst>
      <p:ext uri="{BB962C8B-B14F-4D97-AF65-F5344CB8AC3E}">
        <p14:creationId xmlns:p14="http://schemas.microsoft.com/office/powerpoint/2010/main" val="13044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lobe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specific: AD, </a:t>
            </a:r>
            <a:r>
              <a:rPr lang="en-US" dirty="0" err="1"/>
              <a:t>vasc</a:t>
            </a:r>
            <a:r>
              <a:rPr lang="en-US" dirty="0"/>
              <a:t>, LBD, FTD, alcohol, trauma</a:t>
            </a:r>
          </a:p>
          <a:p>
            <a:r>
              <a:rPr lang="en-US" dirty="0"/>
              <a:t>Inappropriate behavior during consultation: intolerance to waiting, misplaced familiarity, jocularity (</a:t>
            </a:r>
            <a:r>
              <a:rPr lang="en-US" dirty="0" err="1"/>
              <a:t>Witzensucht</a:t>
            </a:r>
            <a:r>
              <a:rPr lang="en-US" dirty="0"/>
              <a:t>), </a:t>
            </a:r>
            <a:r>
              <a:rPr lang="en-US" dirty="0" err="1"/>
              <a:t>hypersexuality</a:t>
            </a:r>
            <a:r>
              <a:rPr lang="en-US" dirty="0"/>
              <a:t>, need to touch objects on your desk (utilization behavior)</a:t>
            </a:r>
          </a:p>
          <a:p>
            <a:r>
              <a:rPr lang="en-US" dirty="0"/>
              <a:t>Imitation (test visual fields)</a:t>
            </a:r>
          </a:p>
          <a:p>
            <a:r>
              <a:rPr lang="en-US" dirty="0"/>
              <a:t>Head turning sign: AD</a:t>
            </a:r>
          </a:p>
          <a:p>
            <a:r>
              <a:rPr lang="en-US" dirty="0"/>
              <a:t>“Emotional incontinence”</a:t>
            </a:r>
          </a:p>
        </p:txBody>
      </p:sp>
    </p:spTree>
    <p:extLst>
      <p:ext uri="{BB962C8B-B14F-4D97-AF65-F5344CB8AC3E}">
        <p14:creationId xmlns:p14="http://schemas.microsoft.com/office/powerpoint/2010/main" val="246760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err="1"/>
              <a:t>Albanian</a:t>
            </a:r>
            <a:r>
              <a:rPr lang="fr-BE" sz="3200" dirty="0"/>
              <a:t> construction </a:t>
            </a:r>
            <a:r>
              <a:rPr lang="fr-BE" sz="3200" dirty="0" err="1"/>
              <a:t>worker</a:t>
            </a:r>
            <a:r>
              <a:rPr lang="fr-BE" sz="3200" dirty="0"/>
              <a:t>, 48 y, cries </a:t>
            </a:r>
            <a:r>
              <a:rPr lang="fr-BE" sz="3200" i="1" dirty="0" err="1"/>
              <a:t>since</a:t>
            </a:r>
            <a:r>
              <a:rPr lang="fr-BE" sz="3200" i="1" dirty="0"/>
              <a:t> </a:t>
            </a:r>
            <a:r>
              <a:rPr lang="fr-BE" sz="3200" i="1" dirty="0" err="1"/>
              <a:t>recently</a:t>
            </a:r>
            <a:r>
              <a:rPr lang="fr-BE" sz="3200" i="1" dirty="0"/>
              <a:t> </a:t>
            </a:r>
            <a:r>
              <a:rPr lang="fr-BE" sz="3200" dirty="0" err="1"/>
              <a:t>when</a:t>
            </a:r>
            <a:r>
              <a:rPr lang="fr-BE" sz="3200" dirty="0"/>
              <a:t> </a:t>
            </a:r>
            <a:r>
              <a:rPr lang="fr-BE" sz="3200" dirty="0" err="1"/>
              <a:t>he</a:t>
            </a:r>
            <a:r>
              <a:rPr lang="fr-BE" sz="3200" dirty="0"/>
              <a:t> </a:t>
            </a:r>
            <a:r>
              <a:rPr lang="fr-BE" sz="3200" dirty="0" err="1"/>
              <a:t>sees</a:t>
            </a:r>
            <a:r>
              <a:rPr lang="fr-BE" sz="3200" dirty="0"/>
              <a:t> a </a:t>
            </a:r>
            <a:r>
              <a:rPr lang="fr-BE" sz="3200" dirty="0" err="1"/>
              <a:t>romantic</a:t>
            </a:r>
            <a:r>
              <a:rPr lang="fr-BE" sz="3200" dirty="0"/>
              <a:t> film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24" y="1781021"/>
            <a:ext cx="6402395" cy="47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9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0"/>
            <a:ext cx="5040560" cy="67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Anosognosia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Inability to perceive one’s own cognitive </a:t>
            </a:r>
            <a:r>
              <a:rPr lang="en-US" dirty="0" err="1"/>
              <a:t>dysfunctioning</a:t>
            </a:r>
            <a:endParaRPr lang="en-US" dirty="0"/>
          </a:p>
          <a:p>
            <a:r>
              <a:rPr lang="fr-BE" dirty="0"/>
              <a:t>NOT a </a:t>
            </a:r>
            <a:r>
              <a:rPr lang="fr-BE" dirty="0" err="1"/>
              <a:t>psychological</a:t>
            </a:r>
            <a:r>
              <a:rPr lang="fr-BE" dirty="0"/>
              <a:t> </a:t>
            </a:r>
            <a:r>
              <a:rPr lang="fr-BE" dirty="0" err="1"/>
              <a:t>defense</a:t>
            </a:r>
            <a:r>
              <a:rPr lang="fr-BE" dirty="0"/>
              <a:t> </a:t>
            </a:r>
            <a:r>
              <a:rPr lang="fr-BE" dirty="0" err="1"/>
              <a:t>mechanism</a:t>
            </a:r>
            <a:endParaRPr lang="fr-BE" dirty="0"/>
          </a:p>
          <a:p>
            <a:r>
              <a:rPr lang="fr-BE" dirty="0"/>
              <a:t>It </a:t>
            </a:r>
            <a:r>
              <a:rPr lang="fr-BE" dirty="0" err="1"/>
              <a:t>will</a:t>
            </a:r>
            <a:r>
              <a:rPr lang="fr-BE" dirty="0"/>
              <a:t> not </a:t>
            </a:r>
            <a:r>
              <a:rPr lang="fr-BE" dirty="0" err="1"/>
              <a:t>disappear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reasoning</a:t>
            </a:r>
            <a:endParaRPr lang="en-US" dirty="0"/>
          </a:p>
          <a:p>
            <a:r>
              <a:rPr lang="en-US" dirty="0"/>
              <a:t>Always pathological (frontal lobe dysfunction)</a:t>
            </a:r>
          </a:p>
          <a:p>
            <a:r>
              <a:rPr lang="en-US" dirty="0"/>
              <a:t>Even present in prodromal Alzheimer’s disease (40%)</a:t>
            </a:r>
          </a:p>
          <a:p>
            <a:r>
              <a:rPr lang="en-US" dirty="0"/>
              <a:t>Interferes with treatment compliance +++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609" y="2821650"/>
            <a:ext cx="2604237" cy="24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the patient in the waiting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Extrapyramidal walking difficulties are not exclusively a motor problem </a:t>
            </a:r>
          </a:p>
          <a:p>
            <a:pPr lvl="1"/>
            <a:r>
              <a:rPr lang="en-US" dirty="0"/>
              <a:t>Improves with attention </a:t>
            </a:r>
          </a:p>
          <a:p>
            <a:pPr lvl="1"/>
            <a:r>
              <a:rPr lang="en-US" dirty="0"/>
              <a:t>Might deteriorate when thinking about other things (risk falls)</a:t>
            </a:r>
          </a:p>
          <a:p>
            <a:pPr lvl="1"/>
            <a:r>
              <a:rPr lang="en-US" dirty="0"/>
              <a:t>Might deteriorate when passing a door</a:t>
            </a:r>
          </a:p>
          <a:p>
            <a:endParaRPr lang="en-US" dirty="0"/>
          </a:p>
          <a:p>
            <a:r>
              <a:rPr lang="en-US" dirty="0"/>
              <a:t>Sleep apnea syndrome?</a:t>
            </a:r>
          </a:p>
        </p:txBody>
      </p:sp>
    </p:spTree>
    <p:extLst>
      <p:ext uri="{BB962C8B-B14F-4D97-AF65-F5344CB8AC3E}">
        <p14:creationId xmlns:p14="http://schemas.microsoft.com/office/powerpoint/2010/main" val="65049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function and treatment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the pharmacist, not the GP.</a:t>
            </a:r>
          </a:p>
          <a:p>
            <a:r>
              <a:rPr lang="en-US" dirty="0"/>
              <a:t>Temporal disorientation? A pillbox for the week won’t help</a:t>
            </a:r>
          </a:p>
          <a:p>
            <a:r>
              <a:rPr lang="en-US" dirty="0"/>
              <a:t>Avoid polypharmacy and multiple intakes a day</a:t>
            </a:r>
          </a:p>
          <a:p>
            <a:r>
              <a:rPr lang="en-US" dirty="0"/>
              <a:t>Avoid cascades (amlodipine -&gt; furosemide -&gt; anticholinergics)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7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 with screening tools (MMSE)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Underdiagnosis</a:t>
            </a:r>
            <a:r>
              <a:rPr lang="en-US" dirty="0"/>
              <a:t> (high MMSE)</a:t>
            </a:r>
          </a:p>
          <a:p>
            <a:pPr marL="0" indent="0">
              <a:buNone/>
            </a:pPr>
            <a:r>
              <a:rPr lang="en-US" dirty="0"/>
              <a:t>	- highly educated patients</a:t>
            </a:r>
          </a:p>
          <a:p>
            <a:pPr marL="0" indent="0">
              <a:buNone/>
            </a:pPr>
            <a:r>
              <a:rPr lang="en-US" dirty="0"/>
              <a:t>	- vascular cognitive disorder: use </a:t>
            </a:r>
            <a:r>
              <a:rPr lang="en-US" dirty="0" err="1"/>
              <a:t>MoCA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Overdiagnosis</a:t>
            </a:r>
            <a:r>
              <a:rPr lang="en-US" dirty="0"/>
              <a:t> (low MMSE)</a:t>
            </a:r>
          </a:p>
          <a:p>
            <a:pPr marL="0" indent="0">
              <a:buNone/>
            </a:pPr>
            <a:r>
              <a:rPr lang="en-US" dirty="0"/>
              <a:t>	- unschooled patients (</a:t>
            </a:r>
            <a:r>
              <a:rPr lang="en-US" dirty="0" err="1"/>
              <a:t>Ardilla</a:t>
            </a:r>
            <a:r>
              <a:rPr lang="en-US" dirty="0"/>
              <a:t> effect)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153" y="1431259"/>
            <a:ext cx="4175414" cy="54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refer a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treatment?</a:t>
            </a:r>
          </a:p>
          <a:p>
            <a:r>
              <a:rPr lang="en-US" dirty="0"/>
              <a:t>Consider asking MRI to speed up workout</a:t>
            </a:r>
          </a:p>
          <a:p>
            <a:r>
              <a:rPr lang="en-US" dirty="0"/>
              <a:t>No neuropsychological tests </a:t>
            </a:r>
          </a:p>
          <a:p>
            <a:pPr lvl="1"/>
            <a:r>
              <a:rPr lang="en-US" dirty="0"/>
              <a:t>During use of anticholinergics</a:t>
            </a:r>
          </a:p>
          <a:p>
            <a:pPr lvl="1"/>
            <a:r>
              <a:rPr lang="en-US" dirty="0"/>
              <a:t>For advanced dementia </a:t>
            </a:r>
          </a:p>
          <a:p>
            <a:pPr lvl="1"/>
            <a:r>
              <a:rPr lang="en-US" dirty="0"/>
              <a:t>In the acute phase of a disease</a:t>
            </a:r>
          </a:p>
          <a:p>
            <a:pPr lvl="1"/>
            <a:r>
              <a:rPr lang="fr-BE" dirty="0" err="1"/>
              <a:t>Untreated</a:t>
            </a:r>
            <a:r>
              <a:rPr lang="fr-BE" dirty="0"/>
              <a:t> but </a:t>
            </a:r>
            <a:r>
              <a:rPr lang="fr-BE" dirty="0" err="1"/>
              <a:t>treatable</a:t>
            </a:r>
            <a:r>
              <a:rPr lang="fr-BE" dirty="0"/>
              <a:t> SAS</a:t>
            </a:r>
            <a:endParaRPr lang="en-US" dirty="0"/>
          </a:p>
          <a:p>
            <a:r>
              <a:rPr lang="en-US" dirty="0"/>
              <a:t>Ask someone to come with them</a:t>
            </a:r>
          </a:p>
        </p:txBody>
      </p:sp>
    </p:spTree>
    <p:extLst>
      <p:ext uri="{BB962C8B-B14F-4D97-AF65-F5344CB8AC3E}">
        <p14:creationId xmlns:p14="http://schemas.microsoft.com/office/powerpoint/2010/main" val="181142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135" cy="1325563"/>
          </a:xfrm>
        </p:spPr>
        <p:txBody>
          <a:bodyPr>
            <a:normAutofit/>
          </a:bodyPr>
          <a:lstStyle/>
          <a:p>
            <a:r>
              <a:rPr lang="fr-BE" dirty="0" err="1"/>
              <a:t>Dementia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not a </a:t>
            </a:r>
            <a:r>
              <a:rPr lang="fr-BE" dirty="0" err="1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0810"/>
            <a:ext cx="4781204" cy="45086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Acquired</a:t>
            </a:r>
          </a:p>
          <a:p>
            <a:r>
              <a:rPr lang="fr-BE" dirty="0"/>
              <a:t>Progressive </a:t>
            </a:r>
          </a:p>
          <a:p>
            <a:r>
              <a:rPr lang="fr-BE" dirty="0"/>
              <a:t>Cognitive </a:t>
            </a:r>
            <a:r>
              <a:rPr lang="fr-BE" dirty="0" err="1"/>
              <a:t>decline</a:t>
            </a:r>
            <a:r>
              <a:rPr lang="fr-BE" dirty="0"/>
              <a:t> (not </a:t>
            </a:r>
            <a:r>
              <a:rPr lang="fr-BE" dirty="0" err="1"/>
              <a:t>always</a:t>
            </a:r>
            <a:r>
              <a:rPr lang="fr-BE" dirty="0"/>
              <a:t> memory) </a:t>
            </a:r>
          </a:p>
          <a:p>
            <a:r>
              <a:rPr lang="fr-BE" dirty="0" err="1"/>
              <a:t>Loss</a:t>
            </a:r>
            <a:r>
              <a:rPr lang="fr-BE" dirty="0"/>
              <a:t> of </a:t>
            </a:r>
            <a:r>
              <a:rPr lang="fr-BE" dirty="0" err="1"/>
              <a:t>autonomy</a:t>
            </a:r>
            <a:endParaRPr lang="en-US" dirty="0"/>
          </a:p>
          <a:p>
            <a:pPr marL="0" indent="0">
              <a:buNone/>
            </a:pPr>
            <a:r>
              <a:rPr lang="fr-BE" dirty="0"/>
              <a:t>	Never </a:t>
            </a:r>
            <a:r>
              <a:rPr lang="fr-BE" dirty="0" err="1"/>
              <a:t>explained</a:t>
            </a:r>
            <a:r>
              <a:rPr lang="fr-BE" dirty="0"/>
              <a:t> by </a:t>
            </a:r>
            <a:r>
              <a:rPr lang="fr-BE" dirty="0" err="1"/>
              <a:t>age</a:t>
            </a:r>
            <a:r>
              <a:rPr lang="fr-BE" dirty="0"/>
              <a:t>	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err="1"/>
              <a:t>early</a:t>
            </a:r>
            <a:r>
              <a:rPr lang="fr-BE" sz="1600" dirty="0"/>
              <a:t> on: </a:t>
            </a:r>
            <a:r>
              <a:rPr lang="fr-BE" sz="1600" dirty="0" err="1"/>
              <a:t>difficulties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</a:p>
          <a:p>
            <a:pPr marL="0" indent="0">
              <a:buNone/>
            </a:pPr>
            <a:r>
              <a:rPr lang="fr-BE" sz="1600" dirty="0"/>
              <a:t>		administration</a:t>
            </a:r>
          </a:p>
          <a:p>
            <a:pPr marL="0" indent="0">
              <a:buNone/>
            </a:pPr>
            <a:r>
              <a:rPr lang="fr-BE" sz="1600" dirty="0"/>
              <a:t>		</a:t>
            </a:r>
            <a:r>
              <a:rPr lang="fr-BE" sz="1600" dirty="0" err="1"/>
              <a:t>drug</a:t>
            </a:r>
            <a:r>
              <a:rPr lang="fr-BE" sz="1600" dirty="0"/>
              <a:t> compliance</a:t>
            </a:r>
          </a:p>
          <a:p>
            <a:pPr marL="0" indent="0">
              <a:buNone/>
            </a:pPr>
            <a:r>
              <a:rPr lang="fr-BE" sz="1600" dirty="0"/>
              <a:t>		</a:t>
            </a:r>
            <a:r>
              <a:rPr lang="fr-BE" sz="1600" dirty="0" err="1"/>
              <a:t>appointments</a:t>
            </a:r>
            <a:endParaRPr lang="fr-BE" sz="1600" dirty="0"/>
          </a:p>
          <a:p>
            <a:pPr marL="0" indent="0">
              <a:buNone/>
            </a:pPr>
            <a:r>
              <a:rPr lang="fr-BE" sz="1600" dirty="0"/>
              <a:t>		</a:t>
            </a:r>
            <a:r>
              <a:rPr lang="fr-BE" sz="1600" dirty="0" err="1"/>
              <a:t>electronic</a:t>
            </a:r>
            <a:r>
              <a:rPr lang="fr-BE" sz="1600" dirty="0"/>
              <a:t> </a:t>
            </a:r>
            <a:r>
              <a:rPr lang="fr-BE" sz="1600" dirty="0" err="1"/>
              <a:t>devices</a:t>
            </a:r>
            <a:endParaRPr lang="fr-BE" sz="1600" dirty="0"/>
          </a:p>
          <a:p>
            <a:pPr marL="0" indent="0">
              <a:buNone/>
            </a:pPr>
            <a:r>
              <a:rPr lang="fr-BE" sz="1600" dirty="0"/>
              <a:t>		use of public transport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60" y="2309438"/>
            <a:ext cx="5744375" cy="323408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550429" y="925270"/>
            <a:ext cx="3399906" cy="1823359"/>
          </a:xfrm>
          <a:prstGeom prst="wedgeEllipseCallout">
            <a:avLst>
              <a:gd name="adj1" fmla="val 33231"/>
              <a:gd name="adj2" fmla="val 507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2"/>
                </a:solidFill>
              </a:rPr>
              <a:t>We</a:t>
            </a:r>
            <a:r>
              <a:rPr lang="fr-BE" dirty="0">
                <a:solidFill>
                  <a:schemeClr val="tx2"/>
                </a:solidFill>
              </a:rPr>
              <a:t> have </a:t>
            </a:r>
            <a:r>
              <a:rPr lang="fr-BE" dirty="0" err="1">
                <a:solidFill>
                  <a:schemeClr val="tx2"/>
                </a:solidFill>
              </a:rPr>
              <a:t>found</a:t>
            </a:r>
            <a:r>
              <a:rPr lang="fr-BE" dirty="0">
                <a:solidFill>
                  <a:schemeClr val="tx2"/>
                </a:solidFill>
              </a:rPr>
              <a:t> out </a:t>
            </a:r>
            <a:r>
              <a:rPr lang="fr-BE" dirty="0" err="1">
                <a:solidFill>
                  <a:schemeClr val="tx2"/>
                </a:solidFill>
              </a:rPr>
              <a:t>why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you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can’t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walk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anymore</a:t>
            </a:r>
            <a:r>
              <a:rPr lang="fr-BE" dirty="0">
                <a:solidFill>
                  <a:schemeClr val="tx2"/>
                </a:solidFill>
              </a:rPr>
              <a:t>: </a:t>
            </a:r>
            <a:r>
              <a:rPr lang="fr-BE" dirty="0" err="1">
                <a:solidFill>
                  <a:schemeClr val="tx2"/>
                </a:solidFill>
              </a:rPr>
              <a:t>it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is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because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you’re</a:t>
            </a:r>
            <a:r>
              <a:rPr lang="fr-BE" dirty="0">
                <a:solidFill>
                  <a:schemeClr val="tx2"/>
                </a:solidFill>
              </a:rPr>
              <a:t> in a </a:t>
            </a:r>
            <a:r>
              <a:rPr lang="fr-BE" dirty="0" err="1">
                <a:solidFill>
                  <a:schemeClr val="tx2"/>
                </a:solidFill>
              </a:rPr>
              <a:t>wheelchair</a:t>
            </a:r>
            <a:r>
              <a:rPr lang="fr-BE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595781" y="4552674"/>
            <a:ext cx="3399906" cy="741800"/>
          </a:xfrm>
          <a:prstGeom prst="wedgeEllipseCallout">
            <a:avLst>
              <a:gd name="adj1" fmla="val -60627"/>
              <a:gd name="adj2" fmla="val -1001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2"/>
                </a:solidFill>
              </a:rPr>
              <a:t>Who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would</a:t>
            </a:r>
            <a:r>
              <a:rPr lang="fr-BE" dirty="0">
                <a:solidFill>
                  <a:schemeClr val="tx2"/>
                </a:solidFill>
              </a:rPr>
              <a:t> have </a:t>
            </a:r>
            <a:r>
              <a:rPr lang="fr-BE" dirty="0" err="1">
                <a:solidFill>
                  <a:schemeClr val="tx2"/>
                </a:solidFill>
              </a:rPr>
              <a:t>thought</a:t>
            </a:r>
            <a:r>
              <a:rPr lang="fr-BE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142356" y="3435773"/>
            <a:ext cx="598516" cy="29094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6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65" y="260007"/>
            <a:ext cx="4675987" cy="619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4589" y="2202873"/>
            <a:ext cx="2169622" cy="365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35" y="1463040"/>
            <a:ext cx="1371600" cy="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when should you refer?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15" y="2842953"/>
            <a:ext cx="5513770" cy="2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Suggested</a:t>
            </a:r>
            <a:r>
              <a:rPr lang="fr-BE" dirty="0"/>
              <a:t> </a:t>
            </a:r>
            <a:r>
              <a:rPr lang="fr-BE" dirty="0" err="1"/>
              <a:t>reading</a:t>
            </a:r>
            <a:r>
              <a:rPr lang="fr-BE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Johnson JCS, </a:t>
            </a:r>
            <a:r>
              <a:rPr lang="en-US" dirty="0" err="1"/>
              <a:t>McWhirter</a:t>
            </a:r>
            <a:r>
              <a:rPr lang="en-US" dirty="0"/>
              <a:t> L, Hardy CJD, et al. Suspecting dementia: canaries, chameleons and zebras. Practical Neurology 2021;21:300-312.</a:t>
            </a:r>
          </a:p>
        </p:txBody>
      </p:sp>
    </p:spTree>
    <p:extLst>
      <p:ext uri="{BB962C8B-B14F-4D97-AF65-F5344CB8AC3E}">
        <p14:creationId xmlns:p14="http://schemas.microsoft.com/office/powerpoint/2010/main" val="310209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idx="4294967295"/>
          </p:nvPr>
        </p:nvGraphicFramePr>
        <p:xfrm>
          <a:off x="1847850" y="333375"/>
          <a:ext cx="8496300" cy="6297612"/>
        </p:xfrm>
        <a:graphic>
          <a:graphicData uri="http://schemas.openxmlformats.org/drawingml/2006/table">
            <a:tbl>
              <a:tblPr/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6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Neurologie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Antiparkinsoniens anticholinergiques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Trihexyphénidyle (Artane)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Bipirédène (Akineton)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Procyclidine (Kemadrin)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0">
                <a:tc rowSpan="5"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Psychiatrie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Antidépresseur 3C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Clomipramine (Anafranil)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Amytryptiline (Redomex)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Neuroleptique phénothiazinique/thioxanthène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Prothipendil (Dominal)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Lévomépromazine (Nozinan) 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Flupenthixol (Deanxit)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Paroxetine (Seroxat)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Neuroleptique atypique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Clozapine (Leponex)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Olanzapine (Zyprexa)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Myorelaxant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Tizanidine (Sirdalud)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87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Gastroentérologie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Antiémétiques (neuroleptiques)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Metoclopramide (Primperan)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29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Antispasmodiques dans l’instabilité vésicale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Oxybutinine (Ditropan)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Tolterodine (Detrusitol)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Solifenacine (Vesicare)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Darifénacine (Emselex)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Fesoterodine (Toviaz)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Flavoxat (Urispass)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Tous : strong anticholinergic properties (BEERS)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59">
                <a:tc rowSpan="2"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Immuno-allergologie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Antihistaminiques phénothiaziniques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Prométhazine (Phenergan)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Alimémazine (Theralène)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Antihistaminiques H1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Cétirizine (Zyrtec)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Desloratadine (Aerius)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Dimetendène (Fenistil)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Hydroxyzine (Atarax)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76">
                <a:tc rowSpan="2"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Pneumologie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Antitussifs antihistaminiques H1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Oxomémazine (Toplexil sirop)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Bronchodilatateurs anticholinergiques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Ipratopium (Atrovent)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Tioptropium (Spiriva)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87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Cardiologie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Troubles du rythme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Dysopiramide (Rythmodan)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Divers</a:t>
                      </a:r>
                      <a:endParaRPr kumimoji="0" lang="fr-B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Antispasmodiques anticholinergiques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Atropine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Scopolamine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6682" name="Text Box 59"/>
          <p:cNvSpPr txBox="1">
            <a:spLocks noChangeArrowheads="1"/>
          </p:cNvSpPr>
          <p:nvPr/>
        </p:nvSpPr>
        <p:spPr bwMode="auto">
          <a:xfrm>
            <a:off x="1558926" y="-3175"/>
            <a:ext cx="82509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2787B"/>
              </a:buClr>
              <a:buFont typeface="Century Gothic" pitchFamily="34" charset="0"/>
              <a:buChar char="•"/>
              <a:defRPr sz="2000" b="1">
                <a:solidFill>
                  <a:srgbClr val="E2787B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4BDAE"/>
              </a:buClr>
              <a:buChar char="•"/>
              <a:defRPr b="1">
                <a:solidFill>
                  <a:srgbClr val="B2B2B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4BDAE"/>
              </a:buClr>
              <a:buFont typeface="Arial" charset="0"/>
              <a:buBlip>
                <a:blip r:embed="rId2"/>
              </a:buBlip>
              <a:defRPr sz="1600">
                <a:solidFill>
                  <a:srgbClr val="969696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BE" altLang="en-US" sz="1600" i="1" dirty="0">
                <a:solidFill>
                  <a:prstClr val="black"/>
                </a:solidFill>
              </a:rPr>
              <a:t>Médicaments pouvant entrainer une confusion par leurs effets anticholinergiques</a:t>
            </a:r>
            <a:endParaRPr lang="en-US" alt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autonomy implies knowledge about past autonomy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85" y="2643448"/>
            <a:ext cx="10386445" cy="3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Most </a:t>
            </a:r>
            <a:r>
              <a:rPr lang="fr-BE" dirty="0" err="1"/>
              <a:t>common</a:t>
            </a:r>
            <a:r>
              <a:rPr lang="fr-BE" dirty="0"/>
              <a:t> </a:t>
            </a:r>
            <a:r>
              <a:rPr lang="fr-BE" dirty="0" err="1"/>
              <a:t>dementias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Alzheimer’s</a:t>
            </a:r>
            <a:r>
              <a:rPr lang="fr-BE" dirty="0"/>
              <a:t> </a:t>
            </a:r>
            <a:r>
              <a:rPr lang="fr-BE" dirty="0" err="1"/>
              <a:t>disease</a:t>
            </a:r>
            <a:r>
              <a:rPr lang="fr-BE" dirty="0"/>
              <a:t>: accumulation of </a:t>
            </a:r>
            <a:r>
              <a:rPr lang="fr-BE" dirty="0" err="1"/>
              <a:t>amyloid</a:t>
            </a:r>
            <a:r>
              <a:rPr lang="fr-BE" dirty="0"/>
              <a:t> </a:t>
            </a:r>
            <a:r>
              <a:rPr lang="el-GR" dirty="0"/>
              <a:t>β</a:t>
            </a:r>
            <a:r>
              <a:rPr lang="fr-BE" dirty="0"/>
              <a:t>42</a:t>
            </a:r>
          </a:p>
          <a:p>
            <a:r>
              <a:rPr lang="fr-BE" dirty="0" err="1"/>
              <a:t>Vascular</a:t>
            </a:r>
            <a:r>
              <a:rPr lang="fr-BE" dirty="0"/>
              <a:t> </a:t>
            </a:r>
            <a:r>
              <a:rPr lang="fr-BE" dirty="0" err="1"/>
              <a:t>dementia</a:t>
            </a:r>
            <a:endParaRPr lang="fr-BE" dirty="0"/>
          </a:p>
          <a:p>
            <a:r>
              <a:rPr lang="fr-BE" dirty="0" err="1"/>
              <a:t>Dementia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Lewy</a:t>
            </a:r>
            <a:r>
              <a:rPr lang="fr-BE" dirty="0"/>
              <a:t> bodies: accumulation of </a:t>
            </a:r>
            <a:r>
              <a:rPr lang="el-GR" dirty="0"/>
              <a:t>α</a:t>
            </a:r>
            <a:r>
              <a:rPr lang="fr-BE" dirty="0"/>
              <a:t>-</a:t>
            </a:r>
            <a:r>
              <a:rPr lang="fr-BE" dirty="0" err="1"/>
              <a:t>synuclein</a:t>
            </a:r>
            <a:endParaRPr lang="fr-BE" dirty="0"/>
          </a:p>
          <a:p>
            <a:r>
              <a:rPr lang="fr-BE" dirty="0" err="1"/>
              <a:t>Frontotemporal</a:t>
            </a:r>
            <a:r>
              <a:rPr lang="fr-BE" dirty="0"/>
              <a:t> </a:t>
            </a:r>
            <a:r>
              <a:rPr lang="fr-BE" dirty="0" err="1"/>
              <a:t>dementias</a:t>
            </a:r>
            <a:r>
              <a:rPr lang="fr-BE" dirty="0"/>
              <a:t>: </a:t>
            </a:r>
            <a:r>
              <a:rPr lang="fr-BE" dirty="0" err="1"/>
              <a:t>many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rare </a:t>
            </a:r>
            <a:r>
              <a:rPr lang="fr-BE" dirty="0" err="1"/>
              <a:t>diseases</a:t>
            </a:r>
            <a:r>
              <a:rPr lang="fr-BE" dirty="0"/>
              <a:t>, </a:t>
            </a:r>
            <a:r>
              <a:rPr lang="fr-BE" dirty="0" err="1"/>
              <a:t>language</a:t>
            </a:r>
            <a:r>
              <a:rPr lang="fr-BE" dirty="0"/>
              <a:t> and </a:t>
            </a:r>
            <a:r>
              <a:rPr lang="fr-BE" dirty="0" err="1"/>
              <a:t>behavioral</a:t>
            </a:r>
            <a:r>
              <a:rPr lang="fr-BE" dirty="0"/>
              <a:t> </a:t>
            </a:r>
            <a:r>
              <a:rPr lang="fr-BE" dirty="0" err="1"/>
              <a:t>difficulties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948076" y="5197994"/>
            <a:ext cx="82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patients, even the young, have multiple pathologies (+ alcohol, drugs, SAS...)  </a:t>
            </a:r>
          </a:p>
        </p:txBody>
      </p:sp>
    </p:spTree>
    <p:extLst>
      <p:ext uri="{BB962C8B-B14F-4D97-AF65-F5344CB8AC3E}">
        <p14:creationId xmlns:p14="http://schemas.microsoft.com/office/powerpoint/2010/main" val="193478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Alzheimer’s disease is not curable, but treatable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098" y="1690688"/>
            <a:ext cx="7636329" cy="4772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1241" y="6386031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Lopez OL et al, JNNP 2009</a:t>
            </a:r>
          </a:p>
        </p:txBody>
      </p:sp>
    </p:spTree>
    <p:extLst>
      <p:ext uri="{BB962C8B-B14F-4D97-AF65-F5344CB8AC3E}">
        <p14:creationId xmlns:p14="http://schemas.microsoft.com/office/powerpoint/2010/main" val="27083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Alzheimer is not a disease of short time memory but of encoding of new memories in the episodic long term memory</a:t>
            </a:r>
          </a:p>
        </p:txBody>
      </p:sp>
      <p:pic>
        <p:nvPicPr>
          <p:cNvPr id="4" name="Content Placeholder 3" descr="Seahorse Free Stock Photo - Public Domain Pictur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47011"/>
          <a:stretch/>
        </p:blipFill>
        <p:spPr>
          <a:xfrm>
            <a:off x="3610168" y="1984245"/>
            <a:ext cx="2448000" cy="3763412"/>
          </a:xfrm>
        </p:spPr>
      </p:pic>
      <p:sp>
        <p:nvSpPr>
          <p:cNvPr id="5" name="Right Arrow 4"/>
          <p:cNvSpPr/>
          <p:nvPr/>
        </p:nvSpPr>
        <p:spPr>
          <a:xfrm>
            <a:off x="4010354" y="4544008"/>
            <a:ext cx="1464906" cy="75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5616" y="2565918"/>
            <a:ext cx="236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Banana</a:t>
            </a:r>
          </a:p>
          <a:p>
            <a:r>
              <a:rPr lang="en-US" dirty="0"/>
              <a:t>Taxi</a:t>
            </a:r>
          </a:p>
          <a:p>
            <a:r>
              <a:rPr lang="en-US" dirty="0"/>
              <a:t>Sheep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498" y="3666931"/>
            <a:ext cx="2845837" cy="175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Short term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7257" y="3666931"/>
            <a:ext cx="2845837" cy="175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Long term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5187" y="2565918"/>
            <a:ext cx="236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Banana</a:t>
            </a:r>
          </a:p>
          <a:p>
            <a:r>
              <a:rPr lang="en-US" dirty="0"/>
              <a:t>Taxi</a:t>
            </a:r>
          </a:p>
          <a:p>
            <a:r>
              <a:rPr lang="en-US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94" y="3796428"/>
            <a:ext cx="2885716" cy="162465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904005" y="3128531"/>
            <a:ext cx="2322984" cy="980428"/>
          </a:xfrm>
          <a:prstGeom prst="wedgeEllipseCallout">
            <a:avLst>
              <a:gd name="adj1" fmla="val 33231"/>
              <a:gd name="adj2" fmla="val 507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2"/>
                </a:solidFill>
              </a:rPr>
              <a:t>The </a:t>
            </a:r>
            <a:r>
              <a:rPr lang="fr-BE" dirty="0" err="1">
                <a:solidFill>
                  <a:schemeClr val="tx2"/>
                </a:solidFill>
              </a:rPr>
              <a:t>third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word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was</a:t>
            </a:r>
            <a:r>
              <a:rPr lang="fr-BE" dirty="0">
                <a:solidFill>
                  <a:schemeClr val="tx2"/>
                </a:solidFill>
              </a:rPr>
              <a:t> an animal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314212" y="5229676"/>
            <a:ext cx="1498343" cy="634251"/>
          </a:xfrm>
          <a:prstGeom prst="wedgeEllipseCallout">
            <a:avLst>
              <a:gd name="adj1" fmla="val -60627"/>
              <a:gd name="adj2" fmla="val -1001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2"/>
                </a:solidFill>
              </a:rPr>
              <a:t>Cat?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1847" y="1598676"/>
            <a:ext cx="3322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help of semantic </a:t>
            </a:r>
          </a:p>
          <a:p>
            <a:r>
              <a:rPr lang="en-US" dirty="0"/>
              <a:t>cueing = hippocampus problem:</a:t>
            </a:r>
          </a:p>
          <a:p>
            <a:pPr marL="285750" indent="-285750">
              <a:buFontTx/>
              <a:buChar char="-"/>
            </a:pPr>
            <a:r>
              <a:rPr lang="en-US" dirty="0"/>
              <a:t>AD</a:t>
            </a:r>
          </a:p>
          <a:p>
            <a:pPr marL="285750" indent="-285750">
              <a:buFontTx/>
              <a:buChar char="-"/>
            </a:pPr>
            <a:r>
              <a:rPr lang="en-US" dirty="0"/>
              <a:t>Anticholinergics: not rare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Stroke in hippocampus: rare</a:t>
            </a:r>
          </a:p>
        </p:txBody>
      </p:sp>
    </p:spTree>
    <p:extLst>
      <p:ext uri="{BB962C8B-B14F-4D97-AF65-F5344CB8AC3E}">
        <p14:creationId xmlns:p14="http://schemas.microsoft.com/office/powerpoint/2010/main" val="296328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subcortical infarcts</a:t>
            </a:r>
          </a:p>
          <a:p>
            <a:r>
              <a:rPr lang="en-US" dirty="0" err="1"/>
              <a:t>Dysexecutive</a:t>
            </a:r>
            <a:r>
              <a:rPr lang="en-US" dirty="0"/>
              <a:t> functioning, frontal behavior, early urinary incontinence and walking difficulties</a:t>
            </a:r>
          </a:p>
          <a:p>
            <a:r>
              <a:rPr lang="en-US" dirty="0"/>
              <a:t>Memory is spared (MMSE often high)</a:t>
            </a:r>
          </a:p>
          <a:p>
            <a:r>
              <a:rPr lang="en-US" dirty="0"/>
              <a:t>Choose MRI, not CT: you might</a:t>
            </a:r>
          </a:p>
          <a:p>
            <a:pPr marL="0" indent="0">
              <a:buNone/>
            </a:pPr>
            <a:r>
              <a:rPr lang="en-US" dirty="0"/>
              <a:t>miss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48" y="2799182"/>
            <a:ext cx="3737958" cy="37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451" y="2124883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Grand écran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1_Office Theme</vt:lpstr>
      <vt:lpstr>When to refer a patient to a memory clinic?</vt:lpstr>
      <vt:lpstr>Dementia is not a diagnosis </vt:lpstr>
      <vt:lpstr>Présentation PowerPoint</vt:lpstr>
      <vt:lpstr>Loss of autonomy implies knowledge about past autonomy</vt:lpstr>
      <vt:lpstr>Most common dementias</vt:lpstr>
      <vt:lpstr>Alzheimer’s disease is not curable, but treatable</vt:lpstr>
      <vt:lpstr>Alzheimer is not a disease of short time memory but of encoding of new memories in the episodic long term memory</vt:lpstr>
      <vt:lpstr>Vascular dementia</vt:lpstr>
      <vt:lpstr>Présentation PowerPoint</vt:lpstr>
      <vt:lpstr>Cerebral amyloid angiopathy: absolute contra-indication for anticoagulation and even anti-aggregation</vt:lpstr>
      <vt:lpstr>Dementia with Lewy bodies</vt:lpstr>
      <vt:lpstr>Frontal lobe behavior</vt:lpstr>
      <vt:lpstr>Albanian construction worker, 48 y, cries since recently when he sees a romantic film</vt:lpstr>
      <vt:lpstr>Présentation PowerPoint</vt:lpstr>
      <vt:lpstr>Anosognosia</vt:lpstr>
      <vt:lpstr>Observe the patient in the waiting room</vt:lpstr>
      <vt:lpstr>Cognitive function and treatment compliance</vt:lpstr>
      <vt:lpstr>Careful with screening tools (MMSE)</vt:lpstr>
      <vt:lpstr>When you refer a patient</vt:lpstr>
      <vt:lpstr>Présentation PowerPoint</vt:lpstr>
      <vt:lpstr>So when should you refer?</vt:lpstr>
      <vt:lpstr>Suggested reading:</vt:lpstr>
    </vt:vector>
  </TitlesOfParts>
  <Company>Chu-Brugmann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gynecologists should know about dementia</dc:title>
  <dc:creator>SEGERS, Kurt (CHU-Brugmann)</dc:creator>
  <cp:lastModifiedBy>ROZENBERG Serge</cp:lastModifiedBy>
  <cp:revision>37</cp:revision>
  <dcterms:created xsi:type="dcterms:W3CDTF">2023-01-12T12:12:32Z</dcterms:created>
  <dcterms:modified xsi:type="dcterms:W3CDTF">2023-03-11T07:59:51Z</dcterms:modified>
</cp:coreProperties>
</file>