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9" r:id="rId2"/>
    <p:sldId id="305" r:id="rId3"/>
    <p:sldId id="377" r:id="rId4"/>
    <p:sldId id="258" r:id="rId5"/>
    <p:sldId id="30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136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4DEFE-8E1E-4E1D-B5B9-D3BE5D99D012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D1D1-3FE1-40F2-B71D-805F289CC1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23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10B1425-395E-CC96-FB40-C093D90D4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C65108-C0A3-46B4-90F7-BAE07FBF381B}" type="slidenum">
              <a:rPr lang="fr-FR" altLang="fr-FR" sz="1200"/>
              <a:pPr/>
              <a:t>4</a:t>
            </a:fld>
            <a:endParaRPr lang="fr-FR" altLang="fr-FR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BD75B4E-70F4-55C3-C923-AF41DE539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B2CFAC0-B8E1-7B20-7A9F-9F1BFFD7E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5969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989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727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869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263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196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4427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61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03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769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511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30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926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868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677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863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568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73F28D-86FD-45B0-B919-6914449F7775}" type="datetimeFigureOut">
              <a:rPr lang="fr-BE" smtClean="0"/>
              <a:t>14-10-23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326B72-241F-45AD-9B1B-1789440DD9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1798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0B3DDD21-C843-034B-396E-A92063045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/>
              <a:t>Background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1723919B-4856-9F49-96D9-2C80B8AA1E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fr-FR" sz="2800" dirty="0">
                <a:solidFill>
                  <a:srgbClr val="FFFF00"/>
                </a:solidFill>
              </a:rPr>
              <a:t>The use of menopause hormone therapy has dramatically decreased in all countries since the initial findings of the Women’s </a:t>
            </a:r>
            <a:r>
              <a:rPr lang="fr-BE" altLang="fr-FR" sz="2800" dirty="0" err="1">
                <a:solidFill>
                  <a:srgbClr val="FFFF00"/>
                </a:solidFill>
              </a:rPr>
              <a:t>Health</a:t>
            </a:r>
            <a:r>
              <a:rPr lang="fr-BE" altLang="fr-FR" sz="2800" dirty="0">
                <a:solidFill>
                  <a:srgbClr val="FFFF00"/>
                </a:solidFill>
              </a:rPr>
              <a:t> Initiative (WHI) </a:t>
            </a:r>
            <a:r>
              <a:rPr lang="fr-BE" altLang="fr-FR" sz="2800" dirty="0" err="1">
                <a:solidFill>
                  <a:srgbClr val="FFFF00"/>
                </a:solidFill>
              </a:rPr>
              <a:t>were</a:t>
            </a:r>
            <a:r>
              <a:rPr lang="fr-BE" altLang="fr-FR" sz="2800" dirty="0">
                <a:solidFill>
                  <a:srgbClr val="FFFF00"/>
                </a:solidFill>
              </a:rPr>
              <a:t> </a:t>
            </a:r>
            <a:r>
              <a:rPr lang="fr-BE" altLang="fr-FR" sz="2800" dirty="0" err="1">
                <a:solidFill>
                  <a:srgbClr val="FFFF00"/>
                </a:solidFill>
              </a:rPr>
              <a:t>published</a:t>
            </a:r>
            <a:r>
              <a:rPr lang="fr-BE" altLang="fr-FR" sz="2800" dirty="0">
                <a:solidFill>
                  <a:srgbClr val="FFFF00"/>
                </a:solidFill>
              </a:rPr>
              <a:t> in 2002.</a:t>
            </a:r>
          </a:p>
          <a:p>
            <a:r>
              <a:rPr lang="en-GB" altLang="fr-FR" sz="2800" dirty="0">
                <a:solidFill>
                  <a:srgbClr val="FFFF00"/>
                </a:solidFill>
              </a:rPr>
              <a:t>Physicians</a:t>
            </a:r>
            <a:r>
              <a:rPr lang="fr-BE" altLang="fr-FR" sz="2800" dirty="0">
                <a:solidFill>
                  <a:srgbClr val="FFFF00"/>
                </a:solidFill>
              </a:rPr>
              <a:t>’ </a:t>
            </a:r>
            <a:r>
              <a:rPr lang="en-GB" altLang="fr-FR" sz="2800" dirty="0">
                <a:solidFill>
                  <a:srgbClr val="FFFF00"/>
                </a:solidFill>
              </a:rPr>
              <a:t>advices</a:t>
            </a:r>
            <a:r>
              <a:rPr lang="fr-BE" altLang="fr-FR" sz="2800" dirty="0">
                <a:solidFill>
                  <a:srgbClr val="FFFF00"/>
                </a:solidFill>
              </a:rPr>
              <a:t> and </a:t>
            </a:r>
            <a:r>
              <a:rPr lang="fr-BE" altLang="fr-FR" sz="2800" dirty="0" err="1">
                <a:solidFill>
                  <a:srgbClr val="FFFF00"/>
                </a:solidFill>
              </a:rPr>
              <a:t>women’s</a:t>
            </a:r>
            <a:r>
              <a:rPr lang="fr-BE" altLang="fr-FR" sz="2800" dirty="0">
                <a:solidFill>
                  <a:srgbClr val="FFFF00"/>
                </a:solidFill>
              </a:rPr>
              <a:t> </a:t>
            </a:r>
            <a:r>
              <a:rPr lang="fr-BE" altLang="fr-FR" sz="2800" dirty="0" err="1">
                <a:solidFill>
                  <a:srgbClr val="FFFF00"/>
                </a:solidFill>
              </a:rPr>
              <a:t>decisions</a:t>
            </a:r>
            <a:r>
              <a:rPr lang="fr-BE" altLang="fr-FR" sz="2800" dirty="0">
                <a:solidFill>
                  <a:srgbClr val="FFFF00"/>
                </a:solidFill>
              </a:rPr>
              <a:t> </a:t>
            </a:r>
            <a:r>
              <a:rPr lang="fr-BE" altLang="fr-FR" sz="2800" dirty="0" err="1">
                <a:solidFill>
                  <a:srgbClr val="FFFF00"/>
                </a:solidFill>
              </a:rPr>
              <a:t>regarding</a:t>
            </a:r>
            <a:r>
              <a:rPr lang="fr-BE" altLang="fr-FR" sz="2800" dirty="0">
                <a:solidFill>
                  <a:srgbClr val="FFFF00"/>
                </a:solidFill>
              </a:rPr>
              <a:t> </a:t>
            </a:r>
            <a:r>
              <a:rPr lang="fr-BE" altLang="fr-FR" sz="2800" dirty="0" err="1">
                <a:solidFill>
                  <a:srgbClr val="FFFF00"/>
                </a:solidFill>
              </a:rPr>
              <a:t>such</a:t>
            </a:r>
            <a:r>
              <a:rPr lang="fr-BE" altLang="fr-FR" sz="2800" dirty="0">
                <a:solidFill>
                  <a:srgbClr val="FFFF00"/>
                </a:solidFill>
              </a:rPr>
              <a:t> </a:t>
            </a:r>
            <a:r>
              <a:rPr lang="fr-BE" altLang="fr-FR" sz="2800" dirty="0" err="1">
                <a:solidFill>
                  <a:srgbClr val="FFFF00"/>
                </a:solidFill>
              </a:rPr>
              <a:t>therapy</a:t>
            </a:r>
            <a:r>
              <a:rPr lang="fr-BE" altLang="fr-FR" sz="2800" dirty="0">
                <a:solidFill>
                  <a:srgbClr val="FFFF00"/>
                </a:solidFill>
              </a:rPr>
              <a:t> have been </a:t>
            </a:r>
            <a:r>
              <a:rPr lang="en-US" altLang="fr-FR" sz="2800" dirty="0">
                <a:solidFill>
                  <a:srgbClr val="FFFF00"/>
                </a:solidFill>
              </a:rPr>
              <a:t>surrounded by anxiety </a:t>
            </a:r>
            <a:r>
              <a:rPr lang="fr-BE" altLang="fr-FR" sz="2800" dirty="0">
                <a:solidFill>
                  <a:srgbClr val="FFFF00"/>
                </a:solidFill>
              </a:rPr>
              <a:t>and confusion for the last </a:t>
            </a:r>
            <a:r>
              <a:rPr lang="fr-BE" altLang="fr-FR" sz="2800" dirty="0" err="1">
                <a:solidFill>
                  <a:srgbClr val="FFFF00"/>
                </a:solidFill>
              </a:rPr>
              <a:t>decades</a:t>
            </a:r>
            <a:r>
              <a:rPr lang="fr-BE" altLang="fr-FR" sz="2800" dirty="0">
                <a:solidFill>
                  <a:srgbClr val="FFFF00"/>
                </a:solidFill>
              </a:rPr>
              <a:t>.</a:t>
            </a:r>
          </a:p>
          <a:p>
            <a:r>
              <a:rPr lang="fr-BE" altLang="fr-FR" sz="2800" dirty="0" err="1">
                <a:solidFill>
                  <a:srgbClr val="FFFF00"/>
                </a:solidFill>
              </a:rPr>
              <a:t>Moreover</a:t>
            </a:r>
            <a:r>
              <a:rPr lang="fr-BE" altLang="fr-FR" sz="2800" dirty="0">
                <a:solidFill>
                  <a:srgbClr val="FFFF00"/>
                </a:solidFill>
              </a:rPr>
              <a:t> </a:t>
            </a:r>
            <a:r>
              <a:rPr lang="fr-BE" altLang="fr-FR" sz="2800" dirty="0" err="1">
                <a:solidFill>
                  <a:srgbClr val="FFFF00"/>
                </a:solidFill>
              </a:rPr>
              <a:t>two</a:t>
            </a:r>
            <a:r>
              <a:rPr lang="fr-BE" altLang="fr-FR" sz="2800" dirty="0">
                <a:solidFill>
                  <a:srgbClr val="FFFF00"/>
                </a:solidFill>
              </a:rPr>
              <a:t> </a:t>
            </a:r>
            <a:r>
              <a:rPr lang="fr-BE" altLang="fr-FR" sz="2800" dirty="0" err="1">
                <a:solidFill>
                  <a:srgbClr val="FFFF00"/>
                </a:solidFill>
              </a:rPr>
              <a:t>generations</a:t>
            </a:r>
            <a:r>
              <a:rPr lang="fr-BE" altLang="fr-FR" sz="2800" dirty="0">
                <a:solidFill>
                  <a:srgbClr val="FFFF00"/>
                </a:solidFill>
              </a:rPr>
              <a:t> of </a:t>
            </a:r>
            <a:r>
              <a:rPr lang="fr-BE" altLang="fr-FR" sz="2800" dirty="0" err="1">
                <a:solidFill>
                  <a:srgbClr val="FFFF00"/>
                </a:solidFill>
              </a:rPr>
              <a:t>physicians</a:t>
            </a:r>
            <a:r>
              <a:rPr lang="fr-BE" altLang="fr-FR" sz="2800" dirty="0">
                <a:solidFill>
                  <a:srgbClr val="FFFF00"/>
                </a:solidFill>
              </a:rPr>
              <a:t> have not been </a:t>
            </a:r>
            <a:r>
              <a:rPr lang="fr-BE" altLang="fr-FR" sz="2800" dirty="0" err="1">
                <a:solidFill>
                  <a:srgbClr val="FFFF00"/>
                </a:solidFill>
              </a:rPr>
              <a:t>trained</a:t>
            </a:r>
            <a:r>
              <a:rPr lang="fr-BE" altLang="fr-FR" sz="2800" dirty="0">
                <a:solidFill>
                  <a:srgbClr val="FFFF00"/>
                </a:solidFill>
              </a:rPr>
              <a:t> about </a:t>
            </a:r>
            <a:r>
              <a:rPr lang="fr-BE" altLang="fr-FR" sz="2800" dirty="0" err="1">
                <a:solidFill>
                  <a:srgbClr val="FFFF00"/>
                </a:solidFill>
              </a:rPr>
              <a:t>menopause</a:t>
            </a:r>
            <a:r>
              <a:rPr lang="fr-BE" altLang="fr-FR" sz="2800" dirty="0">
                <a:solidFill>
                  <a:srgbClr val="FFFF00"/>
                </a:solidFill>
              </a:rPr>
              <a:t> management</a:t>
            </a:r>
            <a:r>
              <a:rPr lang="fr-BE" altLang="fr-FR" dirty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5F06026C-3CBF-74AA-6CE2-75852C7B1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Background</a:t>
            </a:r>
            <a:endParaRPr lang="fr-BE" altLang="fr-FR"/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0338F5DC-5F2A-C5C9-EF76-7488026370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sz="2800" dirty="0" err="1"/>
              <a:t>Reanalyses</a:t>
            </a:r>
            <a:r>
              <a:rPr lang="fr-FR" altLang="fr-FR" sz="2800" dirty="0"/>
              <a:t> and long follow-up of WHI data and new </a:t>
            </a:r>
            <a:r>
              <a:rPr lang="fr-FR" altLang="fr-FR" sz="2800" dirty="0" err="1"/>
              <a:t>evidence</a:t>
            </a:r>
            <a:r>
              <a:rPr lang="fr-FR" altLang="fr-FR" sz="2800" dirty="0"/>
              <a:t> </a:t>
            </a:r>
            <a:r>
              <a:rPr lang="fr-FR" altLang="fr-FR" sz="2800" dirty="0" err="1"/>
              <a:t>emerging</a:t>
            </a:r>
            <a:r>
              <a:rPr lang="fr-FR" altLang="fr-FR" sz="2800" dirty="0"/>
              <a:t> </a:t>
            </a:r>
            <a:r>
              <a:rPr lang="fr-FR" altLang="fr-FR" sz="2800" dirty="0" err="1"/>
              <a:t>from</a:t>
            </a:r>
            <a:r>
              <a:rPr lang="fr-FR" altLang="fr-FR" sz="2800" dirty="0"/>
              <a:t> </a:t>
            </a:r>
            <a:r>
              <a:rPr lang="fr-FR" altLang="fr-FR" sz="2800" dirty="0" err="1"/>
              <a:t>other</a:t>
            </a:r>
            <a:r>
              <a:rPr lang="fr-FR" altLang="fr-FR" sz="2800" dirty="0"/>
              <a:t> high </a:t>
            </a:r>
            <a:r>
              <a:rPr lang="fr-FR" altLang="fr-FR" sz="2800" dirty="0" err="1"/>
              <a:t>quality</a:t>
            </a:r>
            <a:r>
              <a:rPr lang="fr-FR" altLang="fr-FR" sz="2800" dirty="0"/>
              <a:t> </a:t>
            </a:r>
            <a:r>
              <a:rPr lang="fr-FR" altLang="fr-FR" sz="2800" dirty="0" err="1"/>
              <a:t>studies</a:t>
            </a:r>
            <a:r>
              <a:rPr lang="fr-FR" altLang="fr-FR" sz="2800" dirty="0"/>
              <a:t> are </a:t>
            </a:r>
            <a:r>
              <a:rPr lang="fr-FR" altLang="fr-FR" sz="2800" dirty="0" err="1"/>
              <a:t>globally</a:t>
            </a:r>
            <a:r>
              <a:rPr lang="fr-FR" altLang="fr-FR" sz="2800" dirty="0"/>
              <a:t> </a:t>
            </a:r>
            <a:r>
              <a:rPr lang="fr-FR" altLang="fr-FR" sz="2800" dirty="0" err="1"/>
              <a:t>reassuring</a:t>
            </a:r>
            <a:r>
              <a:rPr lang="fr-FR" altLang="fr-FR" sz="2800" dirty="0"/>
              <a:t>. </a:t>
            </a:r>
          </a:p>
          <a:p>
            <a:r>
              <a:rPr lang="fr-FR" altLang="fr-FR" sz="2800" dirty="0"/>
              <a:t>This </a:t>
            </a:r>
            <a:r>
              <a:rPr lang="fr-FR" altLang="fr-FR" sz="2800" dirty="0" err="1"/>
              <a:t>concensus</a:t>
            </a:r>
            <a:r>
              <a:rPr lang="fr-FR" altLang="fr-FR" sz="2800" dirty="0"/>
              <a:t> </a:t>
            </a:r>
            <a:r>
              <a:rPr lang="fr-FR" altLang="fr-FR" sz="2800" dirty="0" err="1"/>
              <a:t>aims</a:t>
            </a:r>
            <a:r>
              <a:rPr lang="fr-FR" altLang="fr-FR" sz="2800" dirty="0"/>
              <a:t> to update </a:t>
            </a:r>
            <a:r>
              <a:rPr lang="fr-FR" altLang="fr-FR" sz="2800" dirty="0" err="1"/>
              <a:t>these</a:t>
            </a:r>
            <a:r>
              <a:rPr lang="fr-FR" altLang="fr-FR" sz="2800" dirty="0"/>
              <a:t> date. </a:t>
            </a:r>
            <a:endParaRPr lang="fr-BE" alt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5B881-02CC-F827-68BD-BD0B8480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B72A7248-8982-AACB-2293-A8DFF8CC6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700" y="274507"/>
            <a:ext cx="6360600" cy="2445873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72C05F-A17A-A440-E679-00AA6B9845FA}"/>
              </a:ext>
            </a:extLst>
          </p:cNvPr>
          <p:cNvSpPr txBox="1"/>
          <p:nvPr/>
        </p:nvSpPr>
        <p:spPr>
          <a:xfrm>
            <a:off x="2963488" y="21122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NY times 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7EDD63-3433-E718-8163-B3A023063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79" y="2947779"/>
            <a:ext cx="2431009" cy="3726480"/>
          </a:xfrm>
          <a:prstGeom prst="rect">
            <a:avLst/>
          </a:prstGeom>
        </p:spPr>
      </p:pic>
      <p:pic>
        <p:nvPicPr>
          <p:cNvPr id="8" name="Image 7" descr="Une image contenant texte, affiche, livre, Couverture de livre&#10;&#10;Description générée automatiquement">
            <a:extLst>
              <a:ext uri="{FF2B5EF4-FFF2-40B4-BE49-F238E27FC236}">
                <a16:creationId xmlns:a16="http://schemas.microsoft.com/office/drawing/2014/main" id="{3B8A2256-643C-892C-25C4-12898FA89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14" y="2841171"/>
            <a:ext cx="2763148" cy="38330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AC6011-4EBE-01FA-8B3A-AD1BE11DD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276" y="2822599"/>
            <a:ext cx="2763148" cy="38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7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9EEE52-874E-C283-D3E4-101693E2D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2013" y="414338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fr-FR">
                <a:solidFill>
                  <a:srgbClr val="FFFF00"/>
                </a:solidFill>
              </a:rPr>
              <a:t>Definition</a:t>
            </a:r>
            <a:r>
              <a:rPr lang="fr-BE" altLang="fr-FR">
                <a:solidFill>
                  <a:srgbClr val="FFFF00"/>
                </a:solidFill>
              </a:rPr>
              <a:t>s</a:t>
            </a:r>
            <a:endParaRPr lang="en-GB" altLang="fr-FR">
              <a:solidFill>
                <a:srgbClr val="FFFF0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FCF376C-C753-FD0E-3E0E-B83E7B5BC7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2013" y="1923098"/>
            <a:ext cx="77724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fr-FR" sz="2400" dirty="0"/>
              <a:t>By </a:t>
            </a:r>
            <a:r>
              <a:rPr lang="en-GB" altLang="fr-FR" sz="2400" dirty="0" err="1"/>
              <a:t>estrogen</a:t>
            </a:r>
            <a:r>
              <a:rPr lang="en-GB" altLang="fr-FR" sz="2400" dirty="0"/>
              <a:t> therapy (ET), we </a:t>
            </a:r>
            <a:r>
              <a:rPr lang="fr-BE" altLang="fr-FR" sz="2400" dirty="0" err="1"/>
              <a:t>mean</a:t>
            </a:r>
            <a:r>
              <a:rPr lang="fr-BE" altLang="fr-FR" sz="2400" dirty="0"/>
              <a:t> </a:t>
            </a:r>
            <a:r>
              <a:rPr lang="en-GB" altLang="fr-FR" sz="2400" dirty="0"/>
              <a:t>all systemic </a:t>
            </a:r>
            <a:r>
              <a:rPr lang="en-GB" altLang="fr-FR" sz="2400" dirty="0" err="1"/>
              <a:t>estrogen</a:t>
            </a:r>
            <a:r>
              <a:rPr lang="en-GB" altLang="fr-FR" sz="2400" dirty="0"/>
              <a:t> provided orally or parenterally</a:t>
            </a:r>
            <a:r>
              <a:rPr lang="fr-BE" altLang="fr-FR" sz="2400" dirty="0"/>
              <a:t> (</a:t>
            </a:r>
            <a:r>
              <a:rPr lang="en-US" altLang="fr-FR" sz="2400" dirty="0"/>
              <a:t>transdermal, percutaneous, spray)</a:t>
            </a:r>
            <a:r>
              <a:rPr lang="en-GB" altLang="fr-FR" sz="2400" dirty="0"/>
              <a:t>. The </a:t>
            </a:r>
            <a:r>
              <a:rPr lang="en-GB" altLang="fr-FR" sz="2400" dirty="0" err="1"/>
              <a:t>Estrogen</a:t>
            </a:r>
            <a:r>
              <a:rPr lang="en-GB" altLang="fr-FR" sz="2400" dirty="0"/>
              <a:t>-progestin therapy (EPT) include</a:t>
            </a:r>
            <a:r>
              <a:rPr lang="fr-BE" altLang="fr-FR" sz="2400" dirty="0"/>
              <a:t>s</a:t>
            </a:r>
            <a:r>
              <a:rPr lang="en-GB" altLang="fr-FR" sz="2400" dirty="0"/>
              <a:t> regimens combining </a:t>
            </a:r>
            <a:r>
              <a:rPr lang="en-GB" altLang="fr-FR" sz="2400" dirty="0" err="1"/>
              <a:t>estrogen</a:t>
            </a:r>
            <a:r>
              <a:rPr lang="fr-BE" altLang="fr-FR" sz="2400" dirty="0"/>
              <a:t>s</a:t>
            </a:r>
            <a:r>
              <a:rPr lang="en-GB" altLang="fr-FR" sz="2400" dirty="0"/>
              <a:t> and progestins. </a:t>
            </a:r>
            <a:r>
              <a:rPr lang="fr-BE" altLang="fr-FR" sz="2400" dirty="0"/>
              <a:t>H</a:t>
            </a:r>
            <a:r>
              <a:rPr lang="en-GB" altLang="fr-FR" sz="2400" dirty="0" err="1"/>
              <a:t>ormone</a:t>
            </a:r>
            <a:r>
              <a:rPr lang="en-GB" altLang="fr-FR" sz="2400" dirty="0"/>
              <a:t> (replacement) therapy </a:t>
            </a:r>
            <a:r>
              <a:rPr lang="fr-BE" altLang="fr-FR" sz="2400" dirty="0"/>
              <a:t>(</a:t>
            </a:r>
            <a:r>
              <a:rPr lang="en-GB" altLang="fr-FR" sz="2400" dirty="0"/>
              <a:t>HRT or HT</a:t>
            </a:r>
            <a:r>
              <a:rPr lang="fr-BE" altLang="fr-FR" sz="2400" dirty="0"/>
              <a:t>), or </a:t>
            </a:r>
            <a:r>
              <a:rPr lang="fr-BE" altLang="fr-FR" sz="2400" dirty="0" err="1"/>
              <a:t>menopause</a:t>
            </a:r>
            <a:r>
              <a:rPr lang="fr-BE" altLang="fr-FR" sz="2400" dirty="0"/>
              <a:t> hormone </a:t>
            </a:r>
            <a:r>
              <a:rPr lang="fr-BE" altLang="fr-FR" sz="2400" dirty="0" err="1"/>
              <a:t>therapy</a:t>
            </a:r>
            <a:r>
              <a:rPr lang="fr-BE" altLang="fr-FR" sz="2400" dirty="0"/>
              <a:t> (MHT) </a:t>
            </a:r>
            <a:r>
              <a:rPr lang="en-GB" altLang="fr-FR" sz="2400" dirty="0"/>
              <a:t>includes all regimens containing steroids for the treatment of menopausal symptoms with inclusion of </a:t>
            </a:r>
            <a:r>
              <a:rPr lang="fr-BE" altLang="fr-FR" sz="2400" dirty="0"/>
              <a:t>ET, EPT and </a:t>
            </a:r>
            <a:r>
              <a:rPr lang="en-GB" altLang="fr-FR" sz="2400" dirty="0"/>
              <a:t>tibolone. TSEC consists in the combination of CEE and a SERM.  (</a:t>
            </a:r>
            <a:r>
              <a:rPr lang="en-GB" altLang="fr-FR" sz="2400" dirty="0" err="1"/>
              <a:t>Bazedoxifene</a:t>
            </a:r>
            <a:r>
              <a:rPr lang="en-GB" altLang="fr-FR" sz="2400" dirty="0"/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fr-FR" sz="2400" dirty="0"/>
              <a:t>Other routes of administration of </a:t>
            </a:r>
            <a:r>
              <a:rPr lang="en-GB" altLang="fr-FR" sz="2400" dirty="0" err="1"/>
              <a:t>estrogens</a:t>
            </a:r>
            <a:r>
              <a:rPr lang="en-GB" altLang="fr-FR" sz="2400" dirty="0"/>
              <a:t> and progestins (vaginal forms, and Intra Uterine delivery Systems) will be discussed separately.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fr-FR" sz="2400" dirty="0"/>
              <a:t>Other drugs such as SERMS (selective </a:t>
            </a:r>
            <a:r>
              <a:rPr lang="en-GB" altLang="fr-FR" sz="2400" dirty="0" err="1"/>
              <a:t>estrogen</a:t>
            </a:r>
            <a:r>
              <a:rPr lang="en-GB" altLang="fr-FR" sz="2400" dirty="0"/>
              <a:t> receptor modulators) also called </a:t>
            </a:r>
            <a:r>
              <a:rPr lang="en-GB" altLang="fr-FR" sz="2400" dirty="0" err="1"/>
              <a:t>estrogen</a:t>
            </a:r>
            <a:r>
              <a:rPr lang="en-GB" altLang="fr-FR" sz="2400" dirty="0"/>
              <a:t> agonists-antagonists, SPRM (selective progestin receptors modulators), bone drugs, lipid lowering drugs, androgens, vitamin D, calcium etc. will be discussed separately.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F91944BD-939F-205D-323B-60FE5A640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Definitions</a:t>
            </a:r>
            <a:endParaRPr lang="fr-BE" altLang="fr-FR"/>
          </a:p>
        </p:txBody>
      </p:sp>
      <p:sp>
        <p:nvSpPr>
          <p:cNvPr id="15363" name="Espace réservé du contenu 2">
            <a:extLst>
              <a:ext uri="{FF2B5EF4-FFF2-40B4-BE49-F238E27FC236}">
                <a16:creationId xmlns:a16="http://schemas.microsoft.com/office/drawing/2014/main" id="{06C5010A-9BE5-E889-4FED-9DF341FA72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sz="3200" dirty="0"/>
              <a:t>New </a:t>
            </a:r>
            <a:r>
              <a:rPr lang="fr-FR" altLang="fr-FR" sz="3200" dirty="0" err="1"/>
              <a:t>drugs</a:t>
            </a:r>
            <a:r>
              <a:rPr lang="fr-FR" altLang="fr-FR" sz="3200" dirty="0"/>
              <a:t> </a:t>
            </a:r>
            <a:r>
              <a:rPr lang="fr-FR" altLang="fr-FR" sz="3200" dirty="0" err="1"/>
              <a:t>might</a:t>
            </a:r>
            <a:r>
              <a:rPr lang="fr-FR" altLang="fr-FR" sz="3200" dirty="0"/>
              <a:t> </a:t>
            </a:r>
            <a:r>
              <a:rPr lang="fr-FR" altLang="fr-FR" sz="3200" dirty="0" err="1"/>
              <a:t>emerge</a:t>
            </a:r>
            <a:r>
              <a:rPr lang="fr-FR" altLang="fr-FR" sz="3200" dirty="0"/>
              <a:t> </a:t>
            </a:r>
            <a:r>
              <a:rPr lang="fr-FR" altLang="fr-FR" sz="3200" dirty="0" err="1"/>
              <a:t>soon</a:t>
            </a:r>
            <a:r>
              <a:rPr lang="fr-FR" altLang="fr-FR" sz="3200" dirty="0"/>
              <a:t>, but are not </a:t>
            </a:r>
            <a:r>
              <a:rPr lang="fr-FR" altLang="fr-FR" sz="3200" dirty="0" err="1"/>
              <a:t>marketed</a:t>
            </a:r>
            <a:r>
              <a:rPr lang="fr-FR" altLang="fr-FR" sz="3200" dirty="0"/>
              <a:t> </a:t>
            </a:r>
            <a:r>
              <a:rPr lang="fr-FR" altLang="fr-FR" sz="3200" dirty="0" err="1"/>
              <a:t>yet</a:t>
            </a:r>
            <a:r>
              <a:rPr lang="fr-FR" altLang="fr-FR" sz="3200" dirty="0"/>
              <a:t> and </a:t>
            </a:r>
            <a:r>
              <a:rPr lang="fr-FR" altLang="fr-FR" sz="3200" dirty="0" err="1"/>
              <a:t>will</a:t>
            </a:r>
            <a:r>
              <a:rPr lang="fr-FR" altLang="fr-FR" sz="3200" dirty="0"/>
              <a:t>, </a:t>
            </a:r>
            <a:r>
              <a:rPr lang="fr-FR" altLang="fr-FR" sz="3200" dirty="0" err="1"/>
              <a:t>therefore</a:t>
            </a:r>
            <a:r>
              <a:rPr lang="fr-FR" altLang="fr-FR" sz="3200" dirty="0"/>
              <a:t>, </a:t>
            </a:r>
            <a:r>
              <a:rPr lang="fr-FR" altLang="fr-FR" sz="3200" dirty="0" err="1"/>
              <a:t>be</a:t>
            </a:r>
            <a:r>
              <a:rPr lang="fr-FR" altLang="fr-FR" sz="3200" dirty="0"/>
              <a:t> </a:t>
            </a:r>
            <a:r>
              <a:rPr lang="fr-FR" altLang="fr-FR" sz="3200" dirty="0" err="1"/>
              <a:t>discussed</a:t>
            </a:r>
            <a:r>
              <a:rPr lang="fr-FR" altLang="fr-FR" sz="3200" dirty="0"/>
              <a:t> </a:t>
            </a:r>
            <a:r>
              <a:rPr lang="fr-FR" altLang="fr-FR" sz="3200" dirty="0" err="1"/>
              <a:t>later</a:t>
            </a:r>
            <a:r>
              <a:rPr lang="fr-FR" altLang="fr-FR" sz="3200" dirty="0"/>
              <a:t> </a:t>
            </a:r>
            <a:r>
              <a:rPr lang="fr-FR" altLang="fr-FR" sz="3200" dirty="0" err="1"/>
              <a:t>separately</a:t>
            </a:r>
            <a:r>
              <a:rPr lang="fr-FR" altLang="fr-FR" sz="3200" dirty="0"/>
              <a:t> (</a:t>
            </a:r>
            <a:r>
              <a:rPr lang="fr-FR" altLang="fr-FR" sz="3200" dirty="0" err="1"/>
              <a:t>Estetrol</a:t>
            </a:r>
            <a:r>
              <a:rPr lang="fr-FR" altLang="fr-FR" sz="3200" dirty="0"/>
              <a:t>, NK3 </a:t>
            </a:r>
            <a:r>
              <a:rPr lang="fr-FR" altLang="fr-FR" sz="3200" dirty="0" err="1"/>
              <a:t>Antagonists</a:t>
            </a:r>
            <a:r>
              <a:rPr lang="fr-FR" altLang="fr-FR" sz="3200" dirty="0"/>
              <a:t>).  </a:t>
            </a:r>
            <a:endParaRPr lang="fr-BE" altLang="fr-FR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Grand écran</PresentationFormat>
  <Paragraphs>15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Céleste</vt:lpstr>
      <vt:lpstr>Background</vt:lpstr>
      <vt:lpstr>Background</vt:lpstr>
      <vt:lpstr>Présentation PowerPoint</vt:lpstr>
      <vt:lpstr>Definitions</vt:lpstr>
      <vt:lpstr>Definitions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ROZENBERG Serge</dc:creator>
  <cp:lastModifiedBy>ROZENBERG Serge</cp:lastModifiedBy>
  <cp:revision>1</cp:revision>
  <dcterms:created xsi:type="dcterms:W3CDTF">2023-10-14T18:12:48Z</dcterms:created>
  <dcterms:modified xsi:type="dcterms:W3CDTF">2023-10-14T18:16:56Z</dcterms:modified>
</cp:coreProperties>
</file>