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  <p:sldMasterId id="2147483721" r:id="rId5"/>
  </p:sldMasterIdLst>
  <p:notesMasterIdLst>
    <p:notesMasterId r:id="rId22"/>
  </p:notesMasterIdLst>
  <p:handoutMasterIdLst>
    <p:handoutMasterId r:id="rId23"/>
  </p:handoutMasterIdLst>
  <p:sldIdLst>
    <p:sldId id="5927" r:id="rId6"/>
    <p:sldId id="5929" r:id="rId7"/>
    <p:sldId id="5931" r:id="rId8"/>
    <p:sldId id="5944" r:id="rId9"/>
    <p:sldId id="5930" r:id="rId10"/>
    <p:sldId id="5935" r:id="rId11"/>
    <p:sldId id="5933" r:id="rId12"/>
    <p:sldId id="5949" r:id="rId13"/>
    <p:sldId id="5950" r:id="rId14"/>
    <p:sldId id="5932" r:id="rId15"/>
    <p:sldId id="5936" r:id="rId16"/>
    <p:sldId id="5937" r:id="rId17"/>
    <p:sldId id="5947" r:id="rId18"/>
    <p:sldId id="5938" r:id="rId19"/>
    <p:sldId id="5948" r:id="rId20"/>
    <p:sldId id="5928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5518" userDrawn="1">
          <p15:clr>
            <a:srgbClr val="A4A3A4"/>
          </p15:clr>
        </p15:guide>
        <p15:guide id="3" orient="horz" pos="4110" userDrawn="1">
          <p15:clr>
            <a:srgbClr val="A4A3A4"/>
          </p15:clr>
        </p15:guide>
        <p15:guide id="4" orient="horz" pos="1548" userDrawn="1">
          <p15:clr>
            <a:srgbClr val="A4A3A4"/>
          </p15:clr>
        </p15:guide>
        <p15:guide id="5" pos="3046" userDrawn="1">
          <p15:clr>
            <a:srgbClr val="A4A3A4"/>
          </p15:clr>
        </p15:guide>
        <p15:guide id="6" orient="horz" pos="2659" userDrawn="1">
          <p15:clr>
            <a:srgbClr val="A4A3A4"/>
          </p15:clr>
        </p15:guide>
        <p15:guide id="7" pos="5519">
          <p15:clr>
            <a:srgbClr val="A4A3A4"/>
          </p15:clr>
        </p15:guide>
        <p15:guide id="8" pos="30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us Frédérique" initials="MF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7B6"/>
    <a:srgbClr val="E6E6E6"/>
    <a:srgbClr val="143E74"/>
    <a:srgbClr val="C3D69B"/>
    <a:srgbClr val="153E74"/>
    <a:srgbClr val="009938"/>
    <a:srgbClr val="62C2CC"/>
    <a:srgbClr val="EBB928"/>
    <a:srgbClr val="C85A23"/>
    <a:srgbClr val="E4E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A663A-E3E4-4AB2-902E-914B310F03D9}" v="1" dt="2022-12-15T09:07:15.8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 autoAdjust="0"/>
    <p:restoredTop sz="89165" autoAdjust="0"/>
  </p:normalViewPr>
  <p:slideViewPr>
    <p:cSldViewPr snapToGrid="0">
      <p:cViewPr>
        <p:scale>
          <a:sx n="72" d="100"/>
          <a:sy n="72" d="100"/>
        </p:scale>
        <p:origin x="-360" y="-72"/>
      </p:cViewPr>
      <p:guideLst>
        <p:guide orient="horz" pos="4110"/>
        <p:guide orient="horz" pos="1548"/>
        <p:guide orient="horz" pos="2659"/>
        <p:guide pos="5518"/>
        <p:guide pos="3046"/>
        <p:guide pos="5519"/>
        <p:guide pos="3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10308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048989D1-F6E3-4433-BF61-180DDE385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7788A37-8FCD-4F24-9467-09E4691326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478A8-AC19-41D5-AF9A-ECCA1A35823C}" type="datetimeFigureOut">
              <a:rPr lang="fr-BE" smtClean="0"/>
              <a:t>13/10/2023</a:t>
            </a:fld>
            <a:endParaRPr lang="fr-BE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AA84F1BE-1E18-43D3-91D0-DF103BAD8B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DC4B4A3-A09C-47AA-B5B6-2DF8832F57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237D-AB03-4722-B9A3-ACE119669616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140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DE3A4-AE87-44C1-92ED-69EB39C8CD94}" type="datetimeFigureOut">
              <a:rPr lang="fr-BE" smtClean="0"/>
              <a:t>13/10/2023</a:t>
            </a:fld>
            <a:endParaRPr lang="fr-BE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F81C-0636-44C8-8DC9-52974018D57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07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F81C-0636-44C8-8DC9-52974018D570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8705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="" xmlns:a16="http://schemas.microsoft.com/office/drawing/2014/main" id="{1F1B34F2-616F-6F97-165A-E5E7F682B2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6FFC6BB-C5DE-452B-B11F-2F4A5D5004C5}" type="slidenum">
              <a:rPr lang="fr-FR" altLang="fr-FR" sz="1200">
                <a:solidFill>
                  <a:prstClr val="black"/>
                </a:solidFill>
              </a:rPr>
              <a:pPr/>
              <a:t>6</a:t>
            </a:fld>
            <a:endParaRPr lang="fr-FR" altLang="fr-FR" sz="1200" dirty="0">
              <a:solidFill>
                <a:prstClr val="black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="" xmlns:a16="http://schemas.microsoft.com/office/drawing/2014/main" id="{37013BBF-93DB-08F6-4FBE-62EA841DF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="" xmlns:a16="http://schemas.microsoft.com/office/drawing/2014/main" id="{3C203ECF-3052-DFCA-C270-90C39D7F1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F81C-0636-44C8-8DC9-52974018D570}" type="slidenum">
              <a:rPr lang="fr-BE" smtClean="0"/>
              <a:t>7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8705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F81C-0636-44C8-8DC9-52974018D570}" type="slidenum">
              <a:rPr lang="fr-BE" smtClean="0"/>
              <a:t>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7303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5F81C-0636-44C8-8DC9-52974018D570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40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="" xmlns:a16="http://schemas.microsoft.com/office/drawing/2014/main" id="{DB9CECC1-2ED1-6A68-873E-1C86B7AB35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1FDA5E-5D0C-4795-9465-6E30CA897257}" type="slidenum">
              <a:rPr lang="fr-FR" altLang="fr-FR" sz="1200">
                <a:solidFill>
                  <a:prstClr val="black"/>
                </a:solidFill>
              </a:rPr>
              <a:pPr/>
              <a:t>11</a:t>
            </a:fld>
            <a:endParaRPr lang="fr-FR" altLang="fr-FR" sz="1200" dirty="0">
              <a:solidFill>
                <a:prstClr val="black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="" xmlns:a16="http://schemas.microsoft.com/office/drawing/2014/main" id="{E98BED1A-2AD0-999B-FF17-9E1131EBF8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="" xmlns:a16="http://schemas.microsoft.com/office/drawing/2014/main" id="{5E3444DD-593A-B6D4-5A3D-D0DC4D7AE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="" xmlns:a16="http://schemas.microsoft.com/office/drawing/2014/main" id="{5A52AFFE-2524-071D-77AF-2A939FC47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506" indent="-2905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317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243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170" indent="-2324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709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2023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6950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1877" indent="-23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D4C2AC-B112-43E7-BAAD-8070092919DF}" type="slidenum">
              <a:rPr lang="fr-FR" altLang="fr-FR" sz="1200">
                <a:solidFill>
                  <a:prstClr val="black"/>
                </a:solidFill>
              </a:rPr>
              <a:pPr/>
              <a:t>12</a:t>
            </a:fld>
            <a:endParaRPr lang="fr-FR" altLang="fr-FR" sz="1200" dirty="0">
              <a:solidFill>
                <a:prstClr val="black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="" xmlns:a16="http://schemas.microsoft.com/office/drawing/2014/main" id="{C28F486E-BCFD-113F-5900-0DE1283CE7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="" xmlns:a16="http://schemas.microsoft.com/office/drawing/2014/main" id="{CB731A76-8933-46E7-34A7-60B35EE1F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C481D3-6827-4492-99AA-EE9B5F127218}"/>
              </a:ext>
            </a:extLst>
          </p:cNvPr>
          <p:cNvSpPr/>
          <p:nvPr userDrawn="1"/>
        </p:nvSpPr>
        <p:spPr>
          <a:xfrm>
            <a:off x="10058401" y="6571716"/>
            <a:ext cx="1692067" cy="286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8576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341" y="2607733"/>
            <a:ext cx="11141928" cy="3569230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56D404-CAC1-45E5-A1C9-FA93DB2F2356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412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1095021"/>
            <a:ext cx="2628900" cy="5081942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095024"/>
            <a:ext cx="7734300" cy="5081941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86C2DF-CB88-4BD8-8B72-2AE122956BE2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954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userDrawn="1">
  <p:cSld name="1_Titre seul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134EC0E-0745-4B14-ABC7-3A68E30C8B24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84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60473E8-C2E0-E089-C51D-BB86F3093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BB30C-686B-FFEB-023C-CAD51210B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2634D2D-5FEF-7705-B291-CC6FBC823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69F1-13A2-42B4-8E09-05C185009AE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2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446D879-49EA-7148-6A90-935325224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73E52B-20D9-6CAE-53C4-89F445029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9106549-6AD3-3D3C-1061-1D97A05F1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18B0-3D11-4F67-94E4-B84147ED3330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4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7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50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31354C-BCCC-0A73-D02E-A65CF8B09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EEF9C8-B542-2747-922F-B7918260B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E01C55F-216E-0F4D-DCB6-2D7821462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989E-9CBD-4192-851C-FA2D7FA3F47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C7F0E3-AFDC-766E-750A-6D608BFA9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CF7D0E-D46B-E275-781B-684989A71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D8EEDD-8D4F-4A2B-6851-53C10D079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490-5BE0-4E0E-A27F-49B055A248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7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D5A04AA-EF69-F9A9-5357-715DCE89E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EE68AB9-42A2-F5EA-301F-0E2A05D67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B179726-1F2E-317E-B913-A86E65A03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CC6C-B558-4099-A32E-CA6EA0437B8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61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6160FB7-CE16-C693-2767-5462DD8ED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F155BE9-BC1B-C43E-B589-E351414D8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24C5D6A-B4DD-B2D9-813C-B7220C4D5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DFCE-A268-4C39-B2CF-CB5D8AA6534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0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80668BB-F8DE-6A32-A7B4-1D7A1C805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BE0676B-3149-2F51-AF3C-A89D8B819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4973BBA-73A4-DE4B-B3F4-B6C7FBA83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C37D-88B0-459F-8C61-D02EA22997C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2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71344F9-16FB-4801-873B-4F65EC13D993}"/>
              </a:ext>
            </a:extLst>
          </p:cNvPr>
          <p:cNvSpPr/>
          <p:nvPr userDrawn="1"/>
        </p:nvSpPr>
        <p:spPr>
          <a:xfrm>
            <a:off x="9972945" y="6554664"/>
            <a:ext cx="1768979" cy="239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41592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45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6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45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AF418A6-7E70-A4BF-9B6F-3C63537AF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83E503-3BE9-7C87-EC28-8312C0E9E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AD4674-6293-1979-4D7C-A711E0816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E9E5-FE92-4DAB-8F13-950B2092D7C2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6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45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6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45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C6EEA1-0D61-DAB8-C8BA-3686A9431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03AC67-8103-1AFF-2538-A85480701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E72019-9642-0EBB-D077-86E09D0AF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D111-DA04-4DE7-BD9E-55E2C3EB374F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64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F0FEC04-570C-D56E-4982-5765BC4C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0358173-446E-9593-3155-991375DFA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AE9358-1494-0B9E-DD0B-340EDB025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D9DA-48FC-43A1-9167-FBC3317941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8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9618E9F-B06E-6494-2924-6A81FE260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47491B9-D059-5C97-67B5-8452CDFBD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C815824-90DB-B3D4-BC53-35FC35512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2585-674D-4652-8E3A-0A92D9B509E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49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60473E8-C2E0-E089-C51D-BB86F3093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BB30C-686B-FFEB-023C-CAD51210B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2634D2D-5FEF-7705-B291-CC6FBC823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69F1-13A2-42B4-8E09-05C185009AE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95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446D879-49EA-7148-6A90-935325224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73E52B-20D9-6CAE-53C4-89F445029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9106549-6AD3-3D3C-1061-1D97A05F1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18B0-3D11-4F67-94E4-B84147ED3330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15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7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500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31354C-BCCC-0A73-D02E-A65CF8B09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EEF9C8-B542-2747-922F-B7918260B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E01C55F-216E-0F4D-DCB6-2D7821462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989E-9CBD-4192-851C-FA2D7FA3F47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96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C7F0E3-AFDC-766E-750A-6D608BFA9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CF7D0E-D46B-E275-781B-684989A71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D8EEDD-8D4F-4A2B-6851-53C10D079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490-5BE0-4E0E-A27F-49B055A248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D5A04AA-EF69-F9A9-5357-715DCE89E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EE68AB9-42A2-F5EA-301F-0E2A05D67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B179726-1F2E-317E-B913-A86E65A03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CC6C-B558-4099-A32E-CA6EA0437B8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49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6160FB7-CE16-C693-2767-5462DD8ED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F155BE9-BC1B-C43E-B589-E351414D8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24C5D6A-B4DD-B2D9-813C-B7220C4D5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DFCE-A268-4C39-B2CF-CB5D8AA6534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0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8E9CAD-04EB-43B1-9DA3-3534168F6EF5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625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80668BB-F8DE-6A32-A7B4-1D7A1C805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BE0676B-3149-2F51-AF3C-A89D8B819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4973BBA-73A4-DE4B-B3F4-B6C7FBA83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C37D-88B0-459F-8C61-D02EA22997C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09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4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4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AF418A6-7E70-A4BF-9B6F-3C63537AF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83E503-3BE9-7C87-EC28-8312C0E9E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AD4674-6293-1979-4D7C-A711E0816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E9E5-FE92-4DAB-8F13-950B2092D7C2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04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42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42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C6EEA1-0D61-DAB8-C8BA-3686A9431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03AC67-8103-1AFF-2538-A85480701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E72019-9642-0EBB-D077-86E09D0AF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D111-DA04-4DE7-BD9E-55E2C3EB374F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8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F0FEC04-570C-D56E-4982-5765BC4C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0358173-446E-9593-3155-991375DFA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AE9358-1494-0B9E-DD0B-340EDB025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D9DA-48FC-43A1-9167-FBC3317941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29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9618E9F-B06E-6494-2924-6A81FE260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47491B9-D059-5C97-67B5-8452CDFBD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C815824-90DB-B3D4-BC53-35FC35512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2585-674D-4652-8E3A-0A92D9B509E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65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60473E8-C2E0-E089-C51D-BB86F3093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BB30C-686B-FFEB-023C-CAD51210B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2634D2D-5FEF-7705-B291-CC6FBC823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69F1-13A2-42B4-8E09-05C185009AE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47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446D879-49EA-7148-6A90-935325224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73E52B-20D9-6CAE-53C4-89F445029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9106549-6AD3-3D3C-1061-1D97A05F1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18B0-3D11-4F67-94E4-B84147ED3330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64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9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31354C-BCCC-0A73-D02E-A65CF8B09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EEF9C8-B542-2747-922F-B7918260B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E01C55F-216E-0F4D-DCB6-2D7821462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989E-9CBD-4192-851C-FA2D7FA3F47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6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C7F0E3-AFDC-766E-750A-6D608BFA9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CF7D0E-D46B-E275-781B-684989A71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D8EEDD-8D4F-4A2B-6851-53C10D079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490-5BE0-4E0E-A27F-49B055A248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066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D5A04AA-EF69-F9A9-5357-715DCE89E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EE68AB9-42A2-F5EA-301F-0E2A05D67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B179726-1F2E-317E-B913-A86E65A03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CC6C-B558-4099-A32E-CA6EA0437B8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8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67" y="1089026"/>
            <a:ext cx="11055623" cy="1353092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341" y="2621707"/>
            <a:ext cx="5259659" cy="355529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3324" y="2621667"/>
            <a:ext cx="5208665" cy="355529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659628B-4ADE-490A-B600-4E25A83D773E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96154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6160FB7-CE16-C693-2767-5462DD8ED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F155BE9-BC1B-C43E-B589-E351414D8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24C5D6A-B4DD-B2D9-813C-B7220C4D5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DFCE-A268-4C39-B2CF-CB5D8AA6534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69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80668BB-F8DE-6A32-A7B4-1D7A1C805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BE0676B-3149-2F51-AF3C-A89D8B819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4973BBA-73A4-DE4B-B3F4-B6C7FBA83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C37D-88B0-459F-8C61-D02EA22997C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82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3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3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AF418A6-7E70-A4BF-9B6F-3C63537AF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83E503-3BE9-7C87-EC28-8312C0E9E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AD4674-6293-1979-4D7C-A711E0816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E9E5-FE92-4DAB-8F13-950B2092D7C2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4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3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5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3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C6EEA1-0D61-DAB8-C8BA-3686A9431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03AC67-8103-1AFF-2538-A85480701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E72019-9642-0EBB-D077-86E09D0AF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D111-DA04-4DE7-BD9E-55E2C3EB374F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9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F0FEC04-570C-D56E-4982-5765BC4C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0358173-446E-9593-3155-991375DFA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AE9358-1494-0B9E-DD0B-340EDB025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D9DA-48FC-43A1-9167-FBC3317941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05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9618E9F-B06E-6494-2924-6A81FE260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47491B9-D059-5C97-67B5-8452CDFBD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C815824-90DB-B3D4-BC53-35FC35512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2585-674D-4652-8E3A-0A92D9B509E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87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60473E8-C2E0-E089-C51D-BB86F3093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BB30C-686B-FFEB-023C-CAD51210B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2634D2D-5FEF-7705-B291-CC6FBC823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69F1-13A2-42B4-8E09-05C185009AE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4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446D879-49EA-7148-6A90-935325224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773E52B-20D9-6CAE-53C4-89F445029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9106549-6AD3-3D3C-1061-1D97A05F1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18B0-3D11-4F67-94E4-B84147ED3330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39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8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F31354C-BCCC-0A73-D02E-A65CF8B09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6EEF9C8-B542-2747-922F-B7918260BB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E01C55F-216E-0F4D-DCB6-2D7821462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989E-9CBD-4192-851C-FA2D7FA3F47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12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C7F0E3-AFDC-766E-750A-6D608BFA9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6CF7D0E-D46B-E275-781B-684989A71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D8EEDD-8D4F-4A2B-6851-53C10D079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8490-5BE0-4E0E-A27F-49B055A2484B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43" y="1089025"/>
            <a:ext cx="11028556" cy="941474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341" y="2197187"/>
            <a:ext cx="52727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341" y="3187786"/>
            <a:ext cx="5272747" cy="30018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1711" y="219718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1711" y="3187825"/>
            <a:ext cx="5183188" cy="300187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FBE254-9750-4F7E-A2BD-64D102FC826B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2198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D5A04AA-EF69-F9A9-5357-715DCE89E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CEE68AB9-42A2-F5EA-301F-0E2A05D67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B179726-1F2E-317E-B913-A86E65A03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CC6C-B558-4099-A32E-CA6EA0437B8D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6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A6160FB7-CE16-C693-2767-5462DD8ED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F155BE9-BC1B-C43E-B589-E351414D8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24C5D6A-B4DD-B2D9-813C-B7220C4D5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DFCE-A268-4C39-B2CF-CB5D8AA6534A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6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480668BB-F8DE-6A32-A7B4-1D7A1C805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EBE0676B-3149-2F51-AF3C-A89D8B819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4973BBA-73A4-DE4B-B3F4-B6C7FBA83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4C37D-88B0-459F-8C61-D02EA22997C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50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3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717" y="98744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3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AF418A6-7E70-A4BF-9B6F-3C63537AF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83E503-3BE9-7C87-EC28-8312C0E9E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6AD4674-6293-1979-4D7C-A711E0816F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E9E5-FE92-4DAB-8F13-950B2092D7C2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6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033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717" y="98744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033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C6EEA1-0D61-DAB8-C8BA-3686A94312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603AC67-8103-1AFF-2538-A85480701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E72019-9642-0EBB-D077-86E09D0AF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8D111-DA04-4DE7-BD9E-55E2C3EB374F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14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F0FEC04-570C-D56E-4982-5765BC4C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0358173-446E-9593-3155-991375DFA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8AE9358-1494-0B9E-DD0B-340EDB025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D9DA-48FC-43A1-9167-FBC331794169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53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9618E9F-B06E-6494-2924-6A81FE260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47491B9-D059-5C97-67B5-8452CDFBD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C815824-90DB-B3D4-BC53-35FC35512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2585-674D-4652-8E3A-0A92D9B509E8}" type="slidenum">
              <a:rPr lang="fr-FR" alt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83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67" y="1095023"/>
            <a:ext cx="11055623" cy="1347259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E5C27BF-75B0-4BFE-9E7D-3372C0D0D164}"/>
              </a:ext>
            </a:extLst>
          </p:cNvPr>
          <p:cNvSpPr/>
          <p:nvPr userDrawn="1"/>
        </p:nvSpPr>
        <p:spPr>
          <a:xfrm>
            <a:off x="9878965" y="6494804"/>
            <a:ext cx="1948441" cy="36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677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7D8C5C-AA22-4E41-882C-39600B7B2365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2648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43" y="1095022"/>
            <a:ext cx="3646448" cy="9623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49" y="1095022"/>
            <a:ext cx="6846851" cy="47660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369" y="2156185"/>
            <a:ext cx="3646449" cy="37128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7AA53F0-8208-4348-A540-F0884E7EC780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866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43" y="1095022"/>
            <a:ext cx="3657600" cy="9623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11687" y="1095022"/>
            <a:ext cx="6880303" cy="476602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368" y="2156178"/>
            <a:ext cx="3657601" cy="37128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A407C0B-7E73-431A-9B76-39E3EDD9DCC3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639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343" y="1095022"/>
            <a:ext cx="11028557" cy="1280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343" y="2607733"/>
            <a:ext cx="11028557" cy="3569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BAFBBBA-066B-415C-9680-F5F4C65591A1}"/>
              </a:ext>
            </a:extLst>
          </p:cNvPr>
          <p:cNvSpPr txBox="1"/>
          <p:nvPr userDrawn="1"/>
        </p:nvSpPr>
        <p:spPr>
          <a:xfrm>
            <a:off x="11104919" y="6589144"/>
            <a:ext cx="869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528FF23-8384-4E17-9AD1-918F9B41DB4A}" type="slidenum">
              <a:rPr lang="fr-BE" sz="900" i="0" smtClean="0">
                <a:solidFill>
                  <a:schemeClr val="bg1"/>
                </a:solidFill>
                <a:latin typeface="Bookman Old Style" panose="02050604050505020204" pitchFamily="18" charset="0"/>
              </a:rPr>
              <a:pPr algn="r"/>
              <a:t>‹N°›</a:t>
            </a:fld>
            <a:endParaRPr lang="fr-BE" sz="900" i="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455CEA5-D825-4C1E-ACED-706015E17A6E}"/>
              </a:ext>
            </a:extLst>
          </p:cNvPr>
          <p:cNvSpPr/>
          <p:nvPr userDrawn="1"/>
        </p:nvSpPr>
        <p:spPr>
          <a:xfrm>
            <a:off x="5454865" y="659477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BE" sz="900" i="1" dirty="0">
                <a:solidFill>
                  <a:schemeClr val="bg1"/>
                </a:solidFill>
                <a:latin typeface="+mn-lt"/>
              </a:rPr>
              <a:t>Plan stratégique 2022-2026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F93AE7-FD56-4260-9C6F-3EB8376D72B9}"/>
              </a:ext>
            </a:extLst>
          </p:cNvPr>
          <p:cNvSpPr/>
          <p:nvPr userDrawn="1"/>
        </p:nvSpPr>
        <p:spPr>
          <a:xfrm>
            <a:off x="10084039" y="6614445"/>
            <a:ext cx="1504060" cy="179462"/>
          </a:xfrm>
          <a:prstGeom prst="rect">
            <a:avLst/>
          </a:prstGeom>
          <a:solidFill>
            <a:srgbClr val="153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2073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59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91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D0FE851-764C-D382-0B11-5DF83C795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28C0456-41A2-9FCF-7AE6-515F8A9E5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1A999B2-F51D-8B3F-DD23-9A8CA7FC7C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964FB86-A331-5D39-6EF3-F1FA022EE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D664089-ADE6-CA64-72EE-F923837D63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FC91E5-16D9-4138-AA65-7820742509D1}" type="slidenum">
              <a:rPr lang="fr-FR" altLang="fr-FR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402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D0FE851-764C-D382-0B11-5DF83C795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28C0456-41A2-9FCF-7AE6-515F8A9E5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1A999B2-F51D-8B3F-DD23-9A8CA7FC7C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964FB86-A331-5D39-6EF3-F1FA022EE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D664089-ADE6-CA64-72EE-F923837D63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FC91E5-16D9-4138-AA65-7820742509D1}" type="slidenum">
              <a:rPr lang="fr-FR" altLang="fr-FR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822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D0FE851-764C-D382-0B11-5DF83C795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28C0456-41A2-9FCF-7AE6-515F8A9E5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1A999B2-F51D-8B3F-DD23-9A8CA7FC7C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964FB86-A331-5D39-6EF3-F1FA022EE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D664089-ADE6-CA64-72EE-F923837D63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FC91E5-16D9-4138-AA65-7820742509D1}" type="slidenum">
              <a:rPr lang="fr-FR" altLang="fr-FR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523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6D0FE851-764C-D382-0B11-5DF83C795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E28C0456-41A2-9FCF-7AE6-515F8A9E5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81A999B2-F51D-8B3F-DD23-9A8CA7FC7C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F964FB86-A331-5D39-6EF3-F1FA022EE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srgbClr val="FFFFFF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DD664089-ADE6-CA64-72EE-F923837D63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FC91E5-16D9-4138-AA65-7820742509D1}" type="slidenum">
              <a:rPr lang="fr-FR" altLang="fr-FR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680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563DA5-BB3B-1610-3251-F00F722D0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EC8FA7F7-1544-2E02-7FFD-C423AC04C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9807" y="4008349"/>
            <a:ext cx="5320145" cy="646325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Marième Sy, MD, HUB</a:t>
            </a:r>
          </a:p>
        </p:txBody>
      </p:sp>
      <p:pic>
        <p:nvPicPr>
          <p:cNvPr id="5" name="Picture 7" descr="http://www.menopausesociety.be/LogoMenoAnimTransp.gif">
            <a:extLst>
              <a:ext uri="{FF2B5EF4-FFF2-40B4-BE49-F238E27FC236}">
                <a16:creationId xmlns="" xmlns:a16="http://schemas.microsoft.com/office/drawing/2014/main" id="{05F1A1C0-80EA-BE72-4C0E-4F92632B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75" y="379413"/>
            <a:ext cx="126694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6DBC9A3-E40C-F28D-ECD1-5D7312044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599" y="575945"/>
            <a:ext cx="2810500" cy="8230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2" r="26455"/>
          <a:stretch/>
        </p:blipFill>
        <p:spPr>
          <a:xfrm>
            <a:off x="540327" y="3077488"/>
            <a:ext cx="1995055" cy="216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/>
          <a:srcRect t="6472"/>
          <a:stretch/>
        </p:blipFill>
        <p:spPr>
          <a:xfrm>
            <a:off x="2135559" y="881291"/>
            <a:ext cx="7920880" cy="509541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267329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Comic Sans MS" panose="030F0702030302020204" pitchFamily="66" charset="0"/>
              </a:rPr>
              <a:t>JE Manson, AM Kaunitz N Engl J Med </a:t>
            </a:r>
            <a:r>
              <a:rPr lang="fr-BE" sz="1400" dirty="0"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2016</a:t>
            </a:r>
            <a:endParaRPr lang="fr-BE" sz="1400" dirty="0">
              <a:latin typeface="Comic Sans MS" panose="030F0702030302020204" pitchFamily="66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929162" y="1085515"/>
            <a:ext cx="191407" cy="5957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6095999" y="4421449"/>
            <a:ext cx="51650" cy="4017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10F2B7C-962E-23B2-2E98-8BF089D6702E}"/>
              </a:ext>
            </a:extLst>
          </p:cNvPr>
          <p:cNvSpPr txBox="1"/>
          <p:nvPr/>
        </p:nvSpPr>
        <p:spPr>
          <a:xfrm>
            <a:off x="2216727" y="180105"/>
            <a:ext cx="590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factors</a:t>
            </a:r>
          </a:p>
        </p:txBody>
      </p:sp>
    </p:spTree>
    <p:extLst>
      <p:ext uri="{BB962C8B-B14F-4D97-AF65-F5344CB8AC3E}">
        <p14:creationId xmlns:p14="http://schemas.microsoft.com/office/powerpoint/2010/main" val="2268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E6988269-7EE2-9776-5F9D-795337FE1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844" y="1689843"/>
            <a:ext cx="1076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fr-FR" sz="2400" dirty="0">
                <a:latin typeface="Comic Sans MS" panose="030F0702030302020204" pitchFamily="66" charset="0"/>
              </a:rPr>
              <a:t>EPT: Randomized data using one regimen (CEE+MPA) of EPT show an increased risk of breast cancer beyond 5 years of use (WHI) </a:t>
            </a:r>
            <a:r>
              <a:rPr lang="en-US" altLang="fr-FR" sz="2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(level 1b of evidence).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fr-FR" sz="24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This means for example using the WHI data, that in a cohort of 1000 postmenopausal women aged 50-59 years, using EPT the calculated attributable risk of BC is 0.6 cases / 1000 women-year, without increased mortality. This is likely, associated with a proliferation of already preexisting tumors, rather than an induction of tumors. </a:t>
            </a:r>
            <a:r>
              <a:rPr lang="en-US" altLang="fr-FR" sz="2400" dirty="0">
                <a:latin typeface="Comic Sans MS" panose="030F0702030302020204" pitchFamily="66" charset="0"/>
              </a:rPr>
              <a:t>This additional risk is comparable to that of some life style factors.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fr-F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fr-FR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Sequential EPT as well as tibolone, and TSEC </a:t>
            </a:r>
            <a:r>
              <a:rPr lang="en-US" altLang="fr-FR" sz="2400" dirty="0">
                <a:latin typeface="Comic Sans MS" panose="030F0702030302020204" pitchFamily="66" charset="0"/>
              </a:rPr>
              <a:t>may entail lower risk than continuous combined regimens (LIFT) </a:t>
            </a:r>
            <a:r>
              <a:rPr lang="en-US" altLang="fr-FR" sz="2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(level 1b evidence).</a:t>
            </a:r>
          </a:p>
        </p:txBody>
      </p:sp>
      <p:sp>
        <p:nvSpPr>
          <p:cNvPr id="60420" name="Text Box 4">
            <a:extLst>
              <a:ext uri="{FF2B5EF4-FFF2-40B4-BE49-F238E27FC236}">
                <a16:creationId xmlns="" xmlns:a16="http://schemas.microsoft.com/office/drawing/2014/main" id="{0C18771F-2713-E2CB-7F9A-74566075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9259" y="683419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fr-FR" sz="2400" dirty="0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67AE8EF2-5C92-DAF2-BA13-B447781B6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917" y="0"/>
            <a:ext cx="10363200" cy="1143000"/>
          </a:xfrm>
        </p:spPr>
        <p:txBody>
          <a:bodyPr/>
          <a:lstStyle/>
          <a:p>
            <a:pPr eaLnBrk="1" hangingPunct="1"/>
            <a:r>
              <a:rPr lang="fr-BE" altLang="fr-FR" b="1" dirty="0">
                <a:latin typeface="Comic Sans MS" panose="030F0702030302020204" pitchFamily="66" charset="0"/>
              </a:rPr>
              <a:t>Breast cancer risk</a:t>
            </a:r>
            <a:endParaRPr lang="en-GB" alt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="" xmlns:a16="http://schemas.microsoft.com/office/drawing/2014/main" id="{8327A5FB-F65D-6EFE-00B2-C02123E9A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fr-FR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ET: Standard ET doses, decreased breast cancer incidence in some prospective randomised studies, as well as breast cancer related mortality (WHI, DOPS) (level 2a of evidence),but not in all.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fr-FR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fr-FR" sz="2800" dirty="0">
                <a:latin typeface="Comic Sans MS" panose="030F0702030302020204" pitchFamily="66" charset="0"/>
              </a:rPr>
              <a:t>The addition of a progestin is not indicated in hysterectomised women.</a:t>
            </a:r>
            <a:r>
              <a:rPr lang="en-GB" altLang="fr-FR" sz="2400" dirty="0">
                <a:latin typeface="Comic Sans MS" panose="030F0702030302020204" pitchFamily="66" charset="0"/>
              </a:rPr>
              <a:t> </a:t>
            </a:r>
            <a:endParaRPr lang="en-US" altLang="fr-FR" sz="28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fr-FR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9998D27-7D54-E3BF-583B-59B258FDD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17" y="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/>
            <a:r>
              <a:rPr lang="fr-BE" altLang="fr-FR" b="1" dirty="0">
                <a:latin typeface="Comic Sans MS" panose="030F0702030302020204" pitchFamily="66" charset="0"/>
              </a:rPr>
              <a:t>Breast cancer risk</a:t>
            </a:r>
            <a:endParaRPr lang="en-GB" altLang="fr-F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4764" y="2041176"/>
            <a:ext cx="10322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Studies have found  that MHT with 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estrogen in combination with synthetic progestins 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(medroxyprogesteroneacetat, norethisterone, levonorgestrel and norgestrel) is associated with a 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greater risk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of breast cancer.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In contrast, MHT consisting of 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estrogen in combination with micronized progesterone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may have a 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lower risk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of breast cancer.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Estrogen, either bioidentical or animal-derived does not appear to be independently associated with  an increase  risk of breast cancer.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5841239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latin typeface="Comic Sans MS" panose="030F0702030302020204" pitchFamily="66" charset="0"/>
              </a:rPr>
              <a:t>Fournier A et alInt J Cancer 2005</a:t>
            </a:r>
          </a:p>
          <a:p>
            <a:r>
              <a:rPr lang="fr-BE" sz="1400" dirty="0">
                <a:latin typeface="Comic Sans MS" panose="030F0702030302020204" pitchFamily="66" charset="0"/>
              </a:rPr>
              <a:t>Asi net al Syst Rev 2016</a:t>
            </a:r>
          </a:p>
          <a:p>
            <a:r>
              <a:rPr lang="fr-BE" sz="1400" dirty="0">
                <a:latin typeface="Comic Sans MS" panose="030F0702030302020204" pitchFamily="66" charset="0"/>
              </a:rPr>
              <a:t>Haim AA et al Obstet Gynecol 2022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B74663B-D072-0CE4-8CB5-082824FBB2FD}"/>
              </a:ext>
            </a:extLst>
          </p:cNvPr>
          <p:cNvSpPr txBox="1"/>
          <p:nvPr/>
        </p:nvSpPr>
        <p:spPr>
          <a:xfrm>
            <a:off x="2216727" y="180105"/>
            <a:ext cx="590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factors</a:t>
            </a:r>
          </a:p>
        </p:txBody>
      </p:sp>
    </p:spTree>
    <p:extLst>
      <p:ext uri="{BB962C8B-B14F-4D97-AF65-F5344CB8AC3E}">
        <p14:creationId xmlns:p14="http://schemas.microsoft.com/office/powerpoint/2010/main" val="19058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="" xmlns:a16="http://schemas.microsoft.com/office/drawing/2014/main" id="{01597784-A2E8-373F-D7B8-2D48EB5F7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296" y="410817"/>
            <a:ext cx="11767930" cy="1351721"/>
          </a:xfrm>
        </p:spPr>
        <p:txBody>
          <a:bodyPr/>
          <a:lstStyle/>
          <a:p>
            <a:pPr eaLnBrk="1" hangingPunct="1"/>
            <a:r>
              <a:rPr lang="fr-BE" altLang="fr-FR" sz="3600" b="1" dirty="0">
                <a:latin typeface="Comic Sans MS" panose="030F0702030302020204" pitchFamily="66" charset="0"/>
              </a:rPr>
              <a:t>Menopause management of breast cancer patients</a:t>
            </a:r>
            <a:endParaRPr lang="en-US" altLang="fr-FR" sz="3600" b="1" dirty="0">
              <a:latin typeface="Comic Sans MS" panose="030F0702030302020204" pitchFamily="66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="" xmlns:a16="http://schemas.microsoft.com/office/drawing/2014/main" id="{1FB3B538-8BEB-F59D-CAC7-D9D0E3BE3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BE" altLang="fr-FR" sz="2400" dirty="0">
                <a:latin typeface="Comic Sans MS" panose="030F0702030302020204" pitchFamily="66" charset="0"/>
              </a:rPr>
              <a:t>MHT and tibolone are contra-indicated in breast cancer patients (level 1b). </a:t>
            </a:r>
          </a:p>
          <a:p>
            <a:pPr eaLnBrk="1" hangingPunct="1">
              <a:lnSpc>
                <a:spcPct val="80000"/>
              </a:lnSpc>
            </a:pPr>
            <a:r>
              <a:rPr lang="fr-BE" altLang="fr-FR" sz="2400" dirty="0">
                <a:latin typeface="Comic Sans MS" panose="030F0702030302020204" pitchFamily="66" charset="0"/>
              </a:rPr>
              <a:t>Hot flushes can be relieved in some patients with clonidine, venlafaxin and GABA-pentin (level 2a). </a:t>
            </a:r>
            <a:r>
              <a:rPr lang="en-US" altLang="fr-FR" sz="2400" dirty="0">
                <a:latin typeface="Comic Sans MS" panose="030F0702030302020204" pitchFamily="66" charset="0"/>
              </a:rPr>
              <a:t>Some SSRIs lower tamoxifen/endoxifen levels but whether it interferes with its efficacy is controversial. Oxybutidine and other anti-cholinergica have been also used, although these drugs may increase cognitive problems. NK3 –antagonists may be a future alternative for such patients. </a:t>
            </a:r>
            <a:endParaRPr lang="fr-BE" altLang="fr-F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fr-FR" sz="2400" dirty="0">
                <a:latin typeface="Comic Sans MS" panose="030F0702030302020204" pitchFamily="66" charset="0"/>
              </a:rPr>
              <a:t>In hormone-dependent breast cancer patients suffering from vaginal atrophy on aromatase inhibitors, topical non hormonal products should be administered before using topical hormone therapy. If needed, estriol should be preferred </a:t>
            </a:r>
            <a:r>
              <a:rPr lang="en-GB" altLang="fr-FR" sz="2400" i="1" dirty="0">
                <a:latin typeface="Comic Sans MS" panose="030F0702030302020204" pitchFamily="66" charset="0"/>
              </a:rPr>
              <a:t>(Level 3).</a:t>
            </a:r>
          </a:p>
          <a:p>
            <a:pPr eaLnBrk="1" hangingPunct="1">
              <a:lnSpc>
                <a:spcPct val="80000"/>
              </a:lnSpc>
            </a:pPr>
            <a:endParaRPr lang="fr-BE" altLang="fr-FR" sz="2800" dirty="0"/>
          </a:p>
          <a:p>
            <a:pPr eaLnBrk="1" hangingPunct="1">
              <a:lnSpc>
                <a:spcPct val="80000"/>
              </a:lnSpc>
            </a:pPr>
            <a:endParaRPr lang="en-US" altLang="fr-FR" sz="2800" dirty="0"/>
          </a:p>
        </p:txBody>
      </p:sp>
    </p:spTree>
    <p:extLst>
      <p:ext uri="{BB962C8B-B14F-4D97-AF65-F5344CB8AC3E}">
        <p14:creationId xmlns:p14="http://schemas.microsoft.com/office/powerpoint/2010/main" val="34121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33650" y="3124200"/>
            <a:ext cx="433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latin typeface="Comic Sans MS" panose="030F0702030302020204" pitchFamily="66" charset="0"/>
              </a:rPr>
              <a:t>Thank you for your attention</a:t>
            </a:r>
          </a:p>
        </p:txBody>
      </p:sp>
      <p:pic>
        <p:nvPicPr>
          <p:cNvPr id="3" name="Picture 2" descr="OCTOBRE ROSE 2021 - Lège Cap Fer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80" y="1918247"/>
            <a:ext cx="4103856" cy="26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02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6727" y="180105"/>
            <a:ext cx="590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factors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52948" y="1122207"/>
            <a:ext cx="103216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 number of risk factors for breast cancer have been identified:</a:t>
            </a:r>
          </a:p>
          <a:p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b="1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Age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the main risk factor since the incidence of this cancer has an age-dependent curve, increasing steadily from the age of 45.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Family history of breast cancer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: second main risk factor.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	3 questions to ask: how many, who, when?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	In the 2 branches of the family, as genetic mutations are transmitted in an autosomal 	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	dominant fashion.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Personal history of thoracic irradiation before the age of 30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: the level of risk after thoracic irradiation is equivalent to that of a woman with BRCA1 mutation.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Personal history of borderline lesions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Atypical ductal hyperplasia, atypical lobular hyperplasia, lobular carcinoma in situ.</a:t>
            </a: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6727" y="180105"/>
            <a:ext cx="590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factors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1" y="826436"/>
            <a:ext cx="1219199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density: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Multifactorial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: genetic, biological, hormonal and societal (lifestyle).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Independent and significant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factor.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All mammography reports must specify the degree of breast density and clearly inform women with dense breast of the benefits of additional screening tests (1).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Mac Cormack et al in 2006: the average relative risk (RR) of the density category above 75p. 100(ACR’s type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D)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is 4.64 (95% CI: 3.64-5.91).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Cummings  et al meta-analysis  (2009): RR=4.20 (95% CI: 3.61-4.89) compared with a density category of less than 5p. 100.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Difficult to quantify precisely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density. To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harmonize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the language used by radiologists, the American College of Radiology (ACR) has proposed a classification of breast density which includes 4 types: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A: 25% of glandular tissue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B: 25 to 50% of glandular tissue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C: 50 to 75% of glandular tissue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D: &gt;75% of glandular tissue</a:t>
            </a: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endParaRPr lang="fr-BE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096034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Comic Sans MS" panose="030F0702030302020204" pitchFamily="66" charset="0"/>
              </a:rPr>
              <a:t>Mac Cormac VA, Dos Santos Silva I et al ,Cancer Epidemiol Biomarkers Prev 2006</a:t>
            </a:r>
          </a:p>
          <a:p>
            <a:pPr algn="ctr"/>
            <a:r>
              <a:rPr lang="fr-BE" sz="1400" dirty="0">
                <a:latin typeface="Comic Sans MS" panose="030F0702030302020204" pitchFamily="66" charset="0"/>
              </a:rPr>
              <a:t>Cummngs SR et al: J Natl Cancer Inst, 2009</a:t>
            </a:r>
          </a:p>
        </p:txBody>
      </p:sp>
    </p:spTree>
    <p:extLst>
      <p:ext uri="{BB962C8B-B14F-4D97-AF65-F5344CB8AC3E}">
        <p14:creationId xmlns:p14="http://schemas.microsoft.com/office/powerpoint/2010/main" val="34460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eins adipeux axi gh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5"/>
          <a:stretch/>
        </p:blipFill>
        <p:spPr>
          <a:xfrm>
            <a:off x="568054" y="1025207"/>
            <a:ext cx="2382973" cy="390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seins denses g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31" b="22252"/>
          <a:stretch/>
        </p:blipFill>
        <p:spPr>
          <a:xfrm>
            <a:off x="8765141" y="1005028"/>
            <a:ext cx="2847497" cy="392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seins hn axi gh 2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50" b="21009"/>
          <a:stretch/>
        </p:blipFill>
        <p:spPr>
          <a:xfrm>
            <a:off x="5769867" y="1018280"/>
            <a:ext cx="2995274" cy="390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seins ilp axi gh"/>
          <p:cNvPicPr>
            <a:picLocks noGrp="1" noChangeAspect="1"/>
          </p:cNvPicPr>
          <p:nvPr isPhoto="1"/>
        </p:nvPicPr>
        <p:blipFill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" t="-8985" r="25064" b="17971"/>
          <a:stretch/>
        </p:blipFill>
        <p:spPr>
          <a:xfrm>
            <a:off x="2907510" y="581890"/>
            <a:ext cx="2862357" cy="43502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410691" y="141316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167745" y="1390005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46473" y="141316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096625" y="139000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6183819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Comic Sans MS" panose="030F0702030302020204" pitchFamily="66" charset="0"/>
              </a:rPr>
              <a:t>BI-RADS (Breast Imaging Reporting and Data System) classification  of breast density of the ACR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4A2B1C93-37A7-4091-B7D6-224A182A39BE}"/>
              </a:ext>
            </a:extLst>
          </p:cNvPr>
          <p:cNvSpPr txBox="1"/>
          <p:nvPr/>
        </p:nvSpPr>
        <p:spPr>
          <a:xfrm>
            <a:off x="9847220" y="5083192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Dense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90744204-2C2B-5BDD-E7CB-1DFB2E1EE6FB}"/>
              </a:ext>
            </a:extLst>
          </p:cNvPr>
          <p:cNvSpPr txBox="1"/>
          <p:nvPr/>
        </p:nvSpPr>
        <p:spPr>
          <a:xfrm>
            <a:off x="3219762" y="4953540"/>
            <a:ext cx="2237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Scattered area of  fibroglanular tissue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FC60AC77-8000-2FCF-237D-081454016EA4}"/>
              </a:ext>
            </a:extLst>
          </p:cNvPr>
          <p:cNvSpPr txBox="1"/>
          <p:nvPr/>
        </p:nvSpPr>
        <p:spPr>
          <a:xfrm>
            <a:off x="600410" y="5057101"/>
            <a:ext cx="231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Almost entirely fatty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64713FF3-6A9C-7DE6-F6B9-640C13BD0B4D}"/>
              </a:ext>
            </a:extLst>
          </p:cNvPr>
          <p:cNvSpPr txBox="1"/>
          <p:nvPr/>
        </p:nvSpPr>
        <p:spPr>
          <a:xfrm>
            <a:off x="6130528" y="5076650"/>
            <a:ext cx="2339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16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Heterogenously dense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="" xmlns:a16="http://schemas.microsoft.com/office/drawing/2014/main" id="{3CCF9A37-6F8E-6A23-F4C5-C15BAD19F3CF}"/>
              </a:ext>
            </a:extLst>
          </p:cNvPr>
          <p:cNvCxnSpPr>
            <a:cxnSpLocks/>
          </p:cNvCxnSpPr>
          <p:nvPr/>
        </p:nvCxnSpPr>
        <p:spPr>
          <a:xfrm flipH="1">
            <a:off x="10446904" y="3578087"/>
            <a:ext cx="64972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21748"/>
          <a:stretch/>
        </p:blipFill>
        <p:spPr bwMode="auto">
          <a:xfrm>
            <a:off x="2423189" y="449003"/>
            <a:ext cx="7345621" cy="471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E6239323-CF94-406E-85AB-2C4495930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8252"/>
          <a:stretch/>
        </p:blipFill>
        <p:spPr bwMode="auto">
          <a:xfrm>
            <a:off x="2423189" y="5167074"/>
            <a:ext cx="7345621" cy="13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necteur droit avec flèche 3"/>
          <p:cNvCxnSpPr>
            <a:cxnSpLocks/>
          </p:cNvCxnSpPr>
          <p:nvPr/>
        </p:nvCxnSpPr>
        <p:spPr>
          <a:xfrm>
            <a:off x="3458817" y="379644"/>
            <a:ext cx="409995" cy="5970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6913278" y="1842655"/>
            <a:ext cx="353185" cy="8007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="" xmlns:a16="http://schemas.microsoft.com/office/drawing/2014/main" id="{601F6AED-F10F-BAF4-9933-21B726F17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917" y="0"/>
            <a:ext cx="10363200" cy="1143000"/>
          </a:xfrm>
        </p:spPr>
        <p:txBody>
          <a:bodyPr/>
          <a:lstStyle/>
          <a:p>
            <a:pPr eaLnBrk="1" hangingPunct="1"/>
            <a:r>
              <a:rPr lang="fr-BE" altLang="fr-FR" b="1" dirty="0">
                <a:latin typeface="Comic Sans MS" panose="030F0702030302020204" pitchFamily="66" charset="0"/>
              </a:rPr>
              <a:t>Breast cancer risk</a:t>
            </a:r>
            <a:endParaRPr lang="en-GB" altLang="fr-FR" b="1" dirty="0">
              <a:latin typeface="Comic Sans MS" panose="030F0702030302020204" pitchFamily="66" charset="0"/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="" xmlns:a16="http://schemas.microsoft.com/office/drawing/2014/main" id="{068E6FEC-DD40-DEC5-0AFE-613FE21EB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995" y="1548130"/>
            <a:ext cx="10750551" cy="4616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fr-FR" sz="2400" dirty="0">
                <a:latin typeface="Comic Sans MS" panose="030F0702030302020204" pitchFamily="66" charset="0"/>
              </a:rPr>
              <a:t>Women should be counseled that</a:t>
            </a:r>
            <a:r>
              <a:rPr lang="en-US" altLang="fr-FR" sz="2400" b="1" dirty="0">
                <a:latin typeface="Comic Sans MS" panose="030F0702030302020204" pitchFamily="66" charset="0"/>
              </a:rPr>
              <a:t> </a:t>
            </a:r>
            <a:r>
              <a:rPr lang="en-US" altLang="fr-FR" sz="2400" b="1" u="sng" dirty="0">
                <a:latin typeface="Comic Sans MS" panose="030F0702030302020204" pitchFamily="66" charset="0"/>
              </a:rPr>
              <a:t>life style</a:t>
            </a:r>
            <a:r>
              <a:rPr lang="en-US" altLang="fr-FR" sz="2400" b="1" dirty="0">
                <a:latin typeface="Comic Sans MS" panose="030F0702030302020204" pitchFamily="66" charset="0"/>
              </a:rPr>
              <a:t> </a:t>
            </a:r>
            <a:r>
              <a:rPr lang="en-US" altLang="fr-FR" sz="2400" dirty="0">
                <a:latin typeface="Comic Sans MS" panose="030F0702030302020204" pitchFamily="66" charset="0"/>
              </a:rPr>
              <a:t>factors influence the breast cancer risk (post-menopausal obesity and alcohol intake increase it and physical exercise decreases it) </a:t>
            </a:r>
            <a:r>
              <a:rPr lang="en-US" altLang="fr-FR" sz="2400" i="1" dirty="0">
                <a:solidFill>
                  <a:schemeClr val="accent2"/>
                </a:solidFill>
                <a:latin typeface="Comic Sans MS" panose="030F0702030302020204" pitchFamily="66" charset="0"/>
              </a:rPr>
              <a:t>(level 1b  evidence).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fr-FR" sz="2400" i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fr-FR" sz="2400" dirty="0">
                <a:latin typeface="Comic Sans MS" panose="030F0702030302020204" pitchFamily="66" charset="0"/>
              </a:rPr>
              <a:t>Screening for breast cancer should occur, at the same frequency, whether or not women are using MHT after </a:t>
            </a:r>
            <a:r>
              <a:rPr lang="en-US" sz="2400" dirty="0">
                <a:latin typeface="Comic Sans MS" panose="030F0702030302020204" pitchFamily="66" charset="0"/>
              </a:rPr>
              <a:t>informed consent considering pro and con’s of screening.</a:t>
            </a:r>
            <a:r>
              <a:rPr lang="en-US" altLang="fr-FR" sz="2400" dirty="0">
                <a:latin typeface="Comic Sans MS" panose="030F0702030302020204" pitchFamily="66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altLang="fr-FR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fr-FR" sz="2400" dirty="0">
                <a:latin typeface="Comic Sans MS" panose="030F0702030302020204" pitchFamily="66" charset="0"/>
              </a:rPr>
              <a:t>Some regimens (EPT) increase mammographic density</a:t>
            </a:r>
            <a:r>
              <a:rPr lang="en-US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. In women with a high baseline mammographic density, regimens not increasing mammographic density should be favoured such as </a:t>
            </a:r>
            <a:r>
              <a:rPr lang="en-US" altLang="fr-FR" sz="2400" dirty="0">
                <a:latin typeface="Comic Sans MS" panose="030F0702030302020204" pitchFamily="66" charset="0"/>
              </a:rPr>
              <a:t>(</a:t>
            </a:r>
            <a:r>
              <a:rPr lang="en-US" altLang="fr-FR" sz="2400" dirty="0">
                <a:solidFill>
                  <a:srgbClr val="FFC000"/>
                </a:solidFill>
                <a:latin typeface="Comic Sans MS" panose="030F0702030302020204" pitchFamily="66" charset="0"/>
              </a:rPr>
              <a:t>TSEC, </a:t>
            </a:r>
            <a:r>
              <a:rPr lang="en-US" altLang="fr-FR" sz="2400" dirty="0">
                <a:latin typeface="Comic Sans MS" panose="030F0702030302020204" pitchFamily="66" charset="0"/>
              </a:rPr>
              <a:t>SERMS, ET, tibolone, and low dose EPT).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fr-FR" sz="24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fr-FR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fr-FR" sz="2400" dirty="0"/>
          </a:p>
        </p:txBody>
      </p:sp>
      <p:sp>
        <p:nvSpPr>
          <p:cNvPr id="58372" name="Text Box 4">
            <a:extLst>
              <a:ext uri="{FF2B5EF4-FFF2-40B4-BE49-F238E27FC236}">
                <a16:creationId xmlns="" xmlns:a16="http://schemas.microsoft.com/office/drawing/2014/main" id="{7F1F0944-1CA0-CD86-DCB6-99B8EDE8F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9262" y="683419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fr-F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6727" y="180105"/>
            <a:ext cx="590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factors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45604" y="953262"/>
            <a:ext cx="1130079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u="sng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Menopausal hormone therapy (MHT)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Most effective treatment for vasomotor symptoms in menopausal women.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The influence of menopause hormone therapy (MHT) on breast cancer incidence is still </a:t>
            </a: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controversial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The first Women’s Health Initiative (WHI) </a:t>
            </a:r>
            <a:r>
              <a:rPr lang="fr-BE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publication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(2002)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has considerably modified the prescription of oestrogens and progesterone in menopausal women.</a:t>
            </a: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Discordant findings between results </a:t>
            </a:r>
            <a:r>
              <a:rPr lang="fr-BE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of prospective observationnal studies and randomized clinical trials.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Long-term follow-up study of 2 randomized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trials have shown:.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Prior randomized use of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CEE alone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compared with placebo, among women who had a previous hysterectomy,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was significantly associated with lower breast cancer incidence and lower breast cancer mortality.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Whereas prior randomized use of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CEE plus MPA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, compared with placebo, among women who had an intact uterus, was significantly associated with a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higher breast cancer incidence but no significant difference in breast cancer mortality.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3591" y="5846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/>
          </a:p>
          <a:p>
            <a:endParaRPr lang="fr-BE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626920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Comic Sans MS" panose="030F0702030302020204" pitchFamily="66" charset="0"/>
              </a:rPr>
              <a:t>Chlebowski et al JAMA July 2020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156" y="846296"/>
            <a:ext cx="11275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Association of Menopausal Hormone Therapy With Breast Cancer Incidence and Mortality During Long-term Follow-up of the Women's Health Initiative Randomized Clinical Trials</a:t>
            </a:r>
            <a:endParaRPr lang="fr-BE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56" y="1731288"/>
            <a:ext cx="7276854" cy="4525962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4634043" y="2121640"/>
            <a:ext cx="626701" cy="3780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4328388" y="2593892"/>
            <a:ext cx="626701" cy="3780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0" y="6309361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Comic Sans MS" panose="030F0702030302020204" pitchFamily="66" charset="0"/>
              </a:rPr>
              <a:t>Chlebowski et al JAMA July 2020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B7E23CBF-95BD-F356-1376-0EB4973E0967}"/>
              </a:ext>
            </a:extLst>
          </p:cNvPr>
          <p:cNvSpPr txBox="1"/>
          <p:nvPr/>
        </p:nvSpPr>
        <p:spPr>
          <a:xfrm>
            <a:off x="2216727" y="180105"/>
            <a:ext cx="590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factors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05010" y="2347664"/>
            <a:ext cx="433711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Statistically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significant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lower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cancer incidence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significant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difference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cancer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mortality</a:t>
            </a:r>
            <a:endParaRPr lang="fr-BE" sz="1600" b="1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Association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with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lower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cancer incidence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greater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among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women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without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first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degree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relative and no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previous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biopsy</a:t>
            </a:r>
            <a:endParaRPr lang="fr-BE" sz="1600" b="1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Association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with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lower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risk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strongest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for 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ER+, PR- cancers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Stronger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associations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with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CEE-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alone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and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cancer incidence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seen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for 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HER2+  and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negative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lymph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node</a:t>
            </a:r>
            <a:endParaRPr lang="fr-BE" sz="1600" b="1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9999" y="793741"/>
            <a:ext cx="1115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Association of Menopausal Hormone Therapy With Breast Cancer Incidence and Mortality During Long-term Follow-up of the Women's Health Initiative Randomized Clinical Trials</a:t>
            </a:r>
            <a:endParaRPr lang="fr-BE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Espace réservé du conten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99" y="1717071"/>
            <a:ext cx="7484305" cy="46549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34585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latin typeface="Comic Sans MS" panose="030F0702030302020204" pitchFamily="66" charset="0"/>
              </a:rPr>
              <a:t>Chlebowski et al JAMA July 2020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619606" y="2051281"/>
            <a:ext cx="617581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4568425" y="2522520"/>
            <a:ext cx="617581" cy="3600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B001B92F-6511-638F-DDEB-0D953560547F}"/>
              </a:ext>
            </a:extLst>
          </p:cNvPr>
          <p:cNvSpPr txBox="1"/>
          <p:nvPr/>
        </p:nvSpPr>
        <p:spPr>
          <a:xfrm>
            <a:off x="2216727" y="180105"/>
            <a:ext cx="5907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 cancer risk factors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64305" y="2951959"/>
            <a:ext cx="38866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Higher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incidence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became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statiscally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significant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year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6 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and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remains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significant</a:t>
            </a:r>
            <a:endParaRPr lang="fr-BE" sz="1600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Cancer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diagnosed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higher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stage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with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lymph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node</a:t>
            </a:r>
            <a:r>
              <a:rPr lang="fr-BE" sz="16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involvement</a:t>
            </a:r>
            <a:endParaRPr lang="fr-BE" sz="1600" b="1" dirty="0" smtClean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No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significant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difference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breast</a:t>
            </a:r>
            <a:r>
              <a:rPr lang="fr-BE" sz="16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cancer </a:t>
            </a:r>
            <a:r>
              <a:rPr lang="fr-BE" sz="1600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mortality</a:t>
            </a:r>
            <a:endParaRPr lang="fr-BE" sz="1600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2">
      <a:dk1>
        <a:srgbClr val="595959"/>
      </a:dk1>
      <a:lt1>
        <a:sysClr val="window" lastClr="FFFFFF"/>
      </a:lt1>
      <a:dk2>
        <a:srgbClr val="747CA5"/>
      </a:dk2>
      <a:lt2>
        <a:srgbClr val="D0D0E1"/>
      </a:lt2>
      <a:accent1>
        <a:srgbClr val="009938"/>
      </a:accent1>
      <a:accent2>
        <a:srgbClr val="BCCF00"/>
      </a:accent2>
      <a:accent3>
        <a:srgbClr val="009BA9"/>
      </a:accent3>
      <a:accent4>
        <a:srgbClr val="E35A1D"/>
      </a:accent4>
      <a:accent5>
        <a:srgbClr val="FBBA00"/>
      </a:accent5>
      <a:accent6>
        <a:srgbClr val="DF1D80"/>
      </a:accent6>
      <a:hlink>
        <a:srgbClr val="8B1878"/>
      </a:hlink>
      <a:folHlink>
        <a:srgbClr val="224D91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1151</Words>
  <Application>Microsoft Office PowerPoint</Application>
  <PresentationFormat>Personnalisé</PresentationFormat>
  <Paragraphs>104</Paragraphs>
  <Slides>16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Office Theme</vt:lpstr>
      <vt:lpstr>Modèle par défaut</vt:lpstr>
      <vt:lpstr>1_Modèle par défaut</vt:lpstr>
      <vt:lpstr>2_Modèle par défaut</vt:lpstr>
      <vt:lpstr>3_Modèle par défaut</vt:lpstr>
      <vt:lpstr>Breast cancer risk  </vt:lpstr>
      <vt:lpstr>Présentation PowerPoint</vt:lpstr>
      <vt:lpstr>Présentation PowerPoint</vt:lpstr>
      <vt:lpstr>Présentation PowerPoint</vt:lpstr>
      <vt:lpstr>Présentation PowerPoint</vt:lpstr>
      <vt:lpstr>Breast cancer risk</vt:lpstr>
      <vt:lpstr>Présentation PowerPoint</vt:lpstr>
      <vt:lpstr>Présentation PowerPoint</vt:lpstr>
      <vt:lpstr>Présentation PowerPoint</vt:lpstr>
      <vt:lpstr>Présentation PowerPoint</vt:lpstr>
      <vt:lpstr>Breast cancer risk</vt:lpstr>
      <vt:lpstr>Présentation PowerPoint</vt:lpstr>
      <vt:lpstr>Présentation PowerPoint</vt:lpstr>
      <vt:lpstr>Menopause management of breast cancer patients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Cornil Stéphanie</dc:creator>
  <cp:lastModifiedBy>Sy Marieme</cp:lastModifiedBy>
  <cp:revision>452</cp:revision>
  <cp:lastPrinted>2023-03-08T09:20:19Z</cp:lastPrinted>
  <dcterms:created xsi:type="dcterms:W3CDTF">2022-05-18T12:05:09Z</dcterms:created>
  <dcterms:modified xsi:type="dcterms:W3CDTF">2023-10-13T16:49:23Z</dcterms:modified>
</cp:coreProperties>
</file>