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404" r:id="rId2"/>
    <p:sldId id="403" r:id="rId3"/>
    <p:sldId id="402" r:id="rId4"/>
    <p:sldId id="397" r:id="rId5"/>
    <p:sldId id="395" r:id="rId6"/>
    <p:sldId id="394" r:id="rId7"/>
    <p:sldId id="387" r:id="rId8"/>
    <p:sldId id="385" r:id="rId9"/>
    <p:sldId id="381" r:id="rId10"/>
    <p:sldId id="380" r:id="rId11"/>
    <p:sldId id="37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xelle"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4" autoAdjust="0"/>
    <p:restoredTop sz="94660"/>
  </p:normalViewPr>
  <p:slideViewPr>
    <p:cSldViewPr snapToGrid="0">
      <p:cViewPr varScale="1">
        <p:scale>
          <a:sx n="37" d="100"/>
          <a:sy n="37" d="100"/>
        </p:scale>
        <p:origin x="936"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5-17T18:58:32.663" idx="1">
    <p:pos x="10" y="10"/>
    <p:text>If estrogens are contraindicated, progestins alone may be helpfull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FC756-336E-47B7-B6E0-03FD455E66DC}" type="datetimeFigureOut">
              <a:rPr lang="fr-BE" smtClean="0"/>
              <a:t>14-10-23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3790F-2DAF-4CFC-B646-76285721E5DB}" type="slidenum">
              <a:rPr lang="fr-BE" smtClean="0"/>
              <a:t>‹N°›</a:t>
            </a:fld>
            <a:endParaRPr lang="fr-BE"/>
          </a:p>
        </p:txBody>
      </p:sp>
    </p:spTree>
    <p:extLst>
      <p:ext uri="{BB962C8B-B14F-4D97-AF65-F5344CB8AC3E}">
        <p14:creationId xmlns:p14="http://schemas.microsoft.com/office/powerpoint/2010/main" val="311943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EC6BAB4-4637-1B8C-63AD-74A2EE4E12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E4D3C1-8FE5-4E82-8C4B-F700419CBEB8}" type="slidenum">
              <a:rPr lang="fr-FR" altLang="fr-FR" sz="1200" smtClean="0"/>
              <a:pPr/>
              <a:t>1</a:t>
            </a:fld>
            <a:endParaRPr lang="fr-FR" altLang="fr-FR" sz="1200"/>
          </a:p>
        </p:txBody>
      </p:sp>
      <p:sp>
        <p:nvSpPr>
          <p:cNvPr id="18435" name="Rectangle 2">
            <a:extLst>
              <a:ext uri="{FF2B5EF4-FFF2-40B4-BE49-F238E27FC236}">
                <a16:creationId xmlns:a16="http://schemas.microsoft.com/office/drawing/2014/main" id="{12E89BB9-6FC1-950E-C1C7-F4C873180C61}"/>
              </a:ext>
            </a:extLst>
          </p:cNvPr>
          <p:cNvSpPr>
            <a:spLocks noGrp="1" noRot="1" noChangeAspect="1" noChangeArrowheads="1" noTextEdit="1"/>
          </p:cNvSpPr>
          <p:nvPr>
            <p:ph type="sldImg"/>
          </p:nvPr>
        </p:nvSpPr>
        <p:spPr>
          <a:xfrm>
            <a:off x="685800" y="1143000"/>
            <a:ext cx="5486400" cy="3086100"/>
          </a:xfrm>
          <a:ln/>
        </p:spPr>
      </p:sp>
      <p:sp>
        <p:nvSpPr>
          <p:cNvPr id="18436" name="Rectangle 3">
            <a:extLst>
              <a:ext uri="{FF2B5EF4-FFF2-40B4-BE49-F238E27FC236}">
                <a16:creationId xmlns:a16="http://schemas.microsoft.com/office/drawing/2014/main" id="{4BA335CA-63C9-22CC-DFF0-DA12D11615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216635D-8FC8-ABEA-AC9B-8E10093BB6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5BC8A2-D93F-4A56-8989-262B4B3D6678}" type="slidenum">
              <a:rPr lang="fr-FR" altLang="fr-FR" sz="1200" smtClean="0"/>
              <a:pPr/>
              <a:t>2</a:t>
            </a:fld>
            <a:endParaRPr lang="fr-FR" altLang="fr-FR" sz="1200"/>
          </a:p>
        </p:txBody>
      </p:sp>
      <p:sp>
        <p:nvSpPr>
          <p:cNvPr id="28675" name="Rectangle 2">
            <a:extLst>
              <a:ext uri="{FF2B5EF4-FFF2-40B4-BE49-F238E27FC236}">
                <a16:creationId xmlns:a16="http://schemas.microsoft.com/office/drawing/2014/main" id="{5AFE8E70-D8B9-F84E-1960-4345957F7B53}"/>
              </a:ext>
            </a:extLst>
          </p:cNvPr>
          <p:cNvSpPr>
            <a:spLocks noGrp="1" noRot="1" noChangeAspect="1" noChangeArrowheads="1" noTextEdit="1"/>
          </p:cNvSpPr>
          <p:nvPr>
            <p:ph type="sldImg"/>
          </p:nvPr>
        </p:nvSpPr>
        <p:spPr>
          <a:xfrm>
            <a:off x="685800" y="1143000"/>
            <a:ext cx="5486400" cy="3086100"/>
          </a:xfrm>
          <a:ln/>
        </p:spPr>
      </p:sp>
      <p:sp>
        <p:nvSpPr>
          <p:cNvPr id="28676" name="Rectangle 3">
            <a:extLst>
              <a:ext uri="{FF2B5EF4-FFF2-40B4-BE49-F238E27FC236}">
                <a16:creationId xmlns:a16="http://schemas.microsoft.com/office/drawing/2014/main" id="{1AC1C729-F292-77B5-7526-8768D67C47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B14B8F7-3F56-C58D-1909-7D73642449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4D0487-9364-45FD-9F92-F1398CA36D73}" type="slidenum">
              <a:rPr lang="fr-FR" altLang="fr-FR" sz="1200" smtClean="0"/>
              <a:pPr/>
              <a:t>3</a:t>
            </a:fld>
            <a:endParaRPr lang="fr-FR" altLang="fr-FR" sz="1200"/>
          </a:p>
        </p:txBody>
      </p:sp>
      <p:sp>
        <p:nvSpPr>
          <p:cNvPr id="31747" name="Rectangle 2">
            <a:extLst>
              <a:ext uri="{FF2B5EF4-FFF2-40B4-BE49-F238E27FC236}">
                <a16:creationId xmlns:a16="http://schemas.microsoft.com/office/drawing/2014/main" id="{42F61271-8AD6-EF09-054E-90A248DE2FD1}"/>
              </a:ext>
            </a:extLst>
          </p:cNvPr>
          <p:cNvSpPr>
            <a:spLocks noGrp="1" noRot="1" noChangeAspect="1" noChangeArrowheads="1" noTextEdit="1"/>
          </p:cNvSpPr>
          <p:nvPr>
            <p:ph type="sldImg"/>
          </p:nvPr>
        </p:nvSpPr>
        <p:spPr>
          <a:xfrm>
            <a:off x="685800" y="1143000"/>
            <a:ext cx="5486400" cy="3086100"/>
          </a:xfrm>
          <a:ln/>
        </p:spPr>
      </p:sp>
      <p:sp>
        <p:nvSpPr>
          <p:cNvPr id="31748" name="Rectangle 3">
            <a:extLst>
              <a:ext uri="{FF2B5EF4-FFF2-40B4-BE49-F238E27FC236}">
                <a16:creationId xmlns:a16="http://schemas.microsoft.com/office/drawing/2014/main" id="{06BBC9AC-452D-6D71-168A-F7A42B330A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Longitudinals</a:t>
            </a:r>
            <a:r>
              <a:rPr lang="en-GB" dirty="0"/>
              <a:t> studies indicate that women follow distinct patterns of VMS</a:t>
            </a:r>
          </a:p>
          <a:p>
            <a:r>
              <a:rPr lang="en-GB" dirty="0"/>
              <a:t>Both the SWAN study (US° and an Australian study ( Aus </a:t>
            </a:r>
            <a:r>
              <a:rPr lang="en-GB" dirty="0" err="1"/>
              <a:t>Longit</a:t>
            </a:r>
            <a:r>
              <a:rPr lang="en-GB" dirty="0"/>
              <a:t> Study of women’s health) found that VMS follow 4 trajectories in approx. equal proportions across 4 groups</a:t>
            </a:r>
          </a:p>
          <a:p>
            <a:r>
              <a:rPr lang="en-GB" dirty="0"/>
              <a:t>4 types:	</a:t>
            </a:r>
          </a:p>
          <a:p>
            <a:pPr lvl="1"/>
            <a:r>
              <a:rPr lang="en-GB" dirty="0"/>
              <a:t>Mild                  : mild/ no HF</a:t>
            </a:r>
          </a:p>
          <a:p>
            <a:pPr lvl="1"/>
            <a:r>
              <a:rPr lang="en-GB" dirty="0"/>
              <a:t>Late onset       : start </a:t>
            </a:r>
            <a:r>
              <a:rPr lang="en-GB" dirty="0" err="1"/>
              <a:t>na</a:t>
            </a:r>
            <a:r>
              <a:rPr lang="en-GB" dirty="0"/>
              <a:t> </a:t>
            </a:r>
            <a:r>
              <a:rPr lang="en-GB" dirty="0" err="1"/>
              <a:t>laatste</a:t>
            </a:r>
            <a:r>
              <a:rPr lang="en-GB" dirty="0"/>
              <a:t> </a:t>
            </a:r>
            <a:r>
              <a:rPr lang="en-GB" dirty="0" err="1"/>
              <a:t>menstruatie</a:t>
            </a:r>
            <a:r>
              <a:rPr lang="en-GB" dirty="0"/>
              <a:t> </a:t>
            </a:r>
            <a:r>
              <a:rPr lang="en-GB" dirty="0">
                <a:sym typeface="Wingdings" panose="05000000000000000000" pitchFamily="2" charset="2"/>
              </a:rPr>
              <a:t> </a:t>
            </a:r>
            <a:r>
              <a:rPr lang="en-GB" dirty="0" err="1"/>
              <a:t>blijven</a:t>
            </a:r>
            <a:r>
              <a:rPr lang="en-GB" dirty="0"/>
              <a:t> tot  late MP</a:t>
            </a:r>
          </a:p>
          <a:p>
            <a:pPr lvl="1"/>
            <a:r>
              <a:rPr lang="en-GB" b="1" dirty="0"/>
              <a:t>Early onset      : start reeds </a:t>
            </a:r>
            <a:r>
              <a:rPr lang="en-GB" b="1" dirty="0" err="1"/>
              <a:t>vroeg</a:t>
            </a:r>
            <a:r>
              <a:rPr lang="en-GB" b="1" dirty="0"/>
              <a:t> in de </a:t>
            </a:r>
            <a:r>
              <a:rPr lang="en-GB" b="1" dirty="0" err="1"/>
              <a:t>overgang</a:t>
            </a:r>
            <a:r>
              <a:rPr lang="en-GB" b="1" dirty="0"/>
              <a:t> maar↓ </a:t>
            </a:r>
            <a:r>
              <a:rPr lang="en-GB" b="1" dirty="0" err="1"/>
              <a:t>na</a:t>
            </a:r>
            <a:r>
              <a:rPr lang="en-GB" b="1" dirty="0"/>
              <a:t> </a:t>
            </a:r>
            <a:r>
              <a:rPr lang="en-GB" b="1" dirty="0" err="1"/>
              <a:t>laatste</a:t>
            </a:r>
            <a:r>
              <a:rPr lang="en-GB" b="1" dirty="0"/>
              <a:t> menses</a:t>
            </a:r>
          </a:p>
          <a:p>
            <a:pPr lvl="1"/>
            <a:r>
              <a:rPr lang="en-GB" b="1" dirty="0"/>
              <a:t>Super flushers </a:t>
            </a:r>
            <a:r>
              <a:rPr lang="en-GB" sz="1950" b="1" dirty="0"/>
              <a:t>: </a:t>
            </a:r>
            <a:r>
              <a:rPr lang="en-GB" b="1" dirty="0"/>
              <a:t>start </a:t>
            </a:r>
            <a:r>
              <a:rPr lang="en-GB" b="1" dirty="0" err="1"/>
              <a:t>vroeg</a:t>
            </a:r>
            <a:r>
              <a:rPr lang="en-GB" b="1" dirty="0"/>
              <a:t> in de </a:t>
            </a:r>
            <a:r>
              <a:rPr lang="en-GB" b="1" dirty="0" err="1"/>
              <a:t>overgang</a:t>
            </a:r>
            <a:r>
              <a:rPr lang="en-GB" b="1" dirty="0"/>
              <a:t> </a:t>
            </a:r>
            <a:r>
              <a:rPr lang="en-GB" b="1" dirty="0">
                <a:sym typeface="Wingdings" panose="05000000000000000000" pitchFamily="2" charset="2"/>
              </a:rPr>
              <a:t> </a:t>
            </a:r>
            <a:r>
              <a:rPr lang="en-GB" b="1" dirty="0" err="1">
                <a:sym typeface="Wingdings" panose="05000000000000000000" pitchFamily="2" charset="2"/>
              </a:rPr>
              <a:t>blijven</a:t>
            </a:r>
            <a:r>
              <a:rPr lang="en-GB" b="1" dirty="0">
                <a:sym typeface="Wingdings" panose="05000000000000000000" pitchFamily="2" charset="2"/>
              </a:rPr>
              <a:t> tot late MP</a:t>
            </a:r>
            <a:endParaRPr lang="en-GB" b="1" dirty="0"/>
          </a:p>
          <a:p>
            <a:pPr marL="685800" lvl="2" indent="0">
              <a:buNone/>
            </a:pPr>
            <a:r>
              <a:rPr lang="en-GB" dirty="0"/>
              <a:t>RF </a:t>
            </a:r>
            <a:r>
              <a:rPr lang="en-GB" dirty="0" err="1"/>
              <a:t>voor</a:t>
            </a:r>
            <a:r>
              <a:rPr lang="en-GB" dirty="0"/>
              <a:t> HF </a:t>
            </a:r>
            <a:r>
              <a:rPr lang="en-GB" b="1" u="sng" dirty="0" err="1"/>
              <a:t>vroege</a:t>
            </a:r>
            <a:r>
              <a:rPr lang="en-GB" dirty="0"/>
              <a:t> flushers</a:t>
            </a:r>
          </a:p>
          <a:p>
            <a:pPr lvl="2"/>
            <a:r>
              <a:rPr lang="en-GB" dirty="0"/>
              <a:t>↑ BMI</a:t>
            </a:r>
          </a:p>
          <a:p>
            <a:pPr lvl="2"/>
            <a:r>
              <a:rPr lang="en-GB" dirty="0"/>
              <a:t>Centrale </a:t>
            </a:r>
            <a:r>
              <a:rPr lang="en-GB" dirty="0" err="1"/>
              <a:t>obesitas</a:t>
            </a:r>
            <a:r>
              <a:rPr lang="en-GB" dirty="0"/>
              <a:t> </a:t>
            </a:r>
          </a:p>
          <a:p>
            <a:r>
              <a:rPr lang="en-GB" dirty="0"/>
              <a:t>↓ </a:t>
            </a:r>
            <a:r>
              <a:rPr lang="en-GB" dirty="0" err="1"/>
              <a:t>slaapkwaliteit</a:t>
            </a:r>
            <a:endParaRPr lang="en-GB" dirty="0"/>
          </a:p>
          <a:p>
            <a:r>
              <a:rPr lang="en-GB" dirty="0"/>
              <a:t>↓ Quality of life</a:t>
            </a:r>
          </a:p>
          <a:p>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pPr>
              <a:defRPr/>
            </a:pPr>
            <a:fld id="{983D6636-B049-49B0-B88E-10274A1369E5}" type="slidenum">
              <a:rPr lang="fr-FR" altLang="fr-FR" smtClean="0"/>
              <a:pPr>
                <a:defRPr/>
              </a:pPr>
              <a:t>5</a:t>
            </a:fld>
            <a:endParaRPr lang="fr-FR" altLang="fr-FR"/>
          </a:p>
        </p:txBody>
      </p:sp>
    </p:spTree>
    <p:extLst>
      <p:ext uri="{BB962C8B-B14F-4D97-AF65-F5344CB8AC3E}">
        <p14:creationId xmlns:p14="http://schemas.microsoft.com/office/powerpoint/2010/main" val="3996244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VMS are among the strongest predictors of subclinical CVD</a:t>
            </a:r>
          </a:p>
          <a:p>
            <a:endParaRPr lang="en-GB" dirty="0"/>
          </a:p>
          <a:p>
            <a:r>
              <a:rPr lang="en-GB" dirty="0"/>
              <a:t>VMS are associated with a more adverse CVD risk profile</a:t>
            </a:r>
          </a:p>
          <a:p>
            <a:endParaRPr lang="en-GB" dirty="0"/>
          </a:p>
          <a:p>
            <a:endParaRPr lang="en-GB" dirty="0"/>
          </a:p>
          <a:p>
            <a:r>
              <a:rPr lang="en-GB" dirty="0" err="1"/>
              <a:t>Endotheeldysfunctie</a:t>
            </a:r>
            <a:r>
              <a:rPr lang="en-GB" dirty="0"/>
              <a:t>: </a:t>
            </a:r>
            <a:r>
              <a:rPr lang="en-GB" dirty="0" err="1"/>
              <a:t>endotheel</a:t>
            </a:r>
            <a:r>
              <a:rPr lang="en-GB" dirty="0"/>
              <a:t>: 3 </a:t>
            </a:r>
            <a:r>
              <a:rPr lang="en-GB" dirty="0" err="1"/>
              <a:t>lagen</a:t>
            </a:r>
            <a:r>
              <a:rPr lang="en-GB" dirty="0"/>
              <a:t>: </a:t>
            </a:r>
            <a:r>
              <a:rPr lang="en-GB" dirty="0" err="1"/>
              <a:t>buitenste</a:t>
            </a:r>
            <a:r>
              <a:rPr lang="en-GB" dirty="0"/>
              <a:t> BW/</a:t>
            </a:r>
            <a:r>
              <a:rPr lang="en-GB" dirty="0" err="1"/>
              <a:t>middenste</a:t>
            </a:r>
            <a:r>
              <a:rPr lang="en-GB" dirty="0"/>
              <a:t> </a:t>
            </a:r>
            <a:r>
              <a:rPr lang="en-GB" dirty="0" err="1"/>
              <a:t>gl</a:t>
            </a:r>
            <a:r>
              <a:rPr lang="en-GB" dirty="0"/>
              <a:t> </a:t>
            </a:r>
            <a:r>
              <a:rPr lang="en-GB" dirty="0" err="1"/>
              <a:t>spierweefsel</a:t>
            </a:r>
            <a:r>
              <a:rPr lang="en-GB" dirty="0"/>
              <a:t>/ </a:t>
            </a:r>
            <a:r>
              <a:rPr lang="en-GB" dirty="0" err="1"/>
              <a:t>binnenste</a:t>
            </a:r>
            <a:r>
              <a:rPr lang="en-GB" dirty="0"/>
              <a:t> 1 </a:t>
            </a:r>
            <a:r>
              <a:rPr lang="en-GB" dirty="0" err="1"/>
              <a:t>laag</a:t>
            </a:r>
            <a:r>
              <a:rPr lang="en-GB" dirty="0"/>
              <a:t> </a:t>
            </a:r>
            <a:r>
              <a:rPr lang="en-GB" dirty="0" err="1"/>
              <a:t>endotheel</a:t>
            </a:r>
            <a:endParaRPr lang="en-GB" dirty="0"/>
          </a:p>
          <a:p>
            <a:r>
              <a:rPr lang="en-GB" dirty="0" err="1"/>
              <a:t>Endotheel</a:t>
            </a:r>
            <a:r>
              <a:rPr lang="en-GB" dirty="0"/>
              <a:t> : </a:t>
            </a:r>
            <a:r>
              <a:rPr lang="en-GB" dirty="0" err="1"/>
              <a:t>behoud</a:t>
            </a:r>
            <a:r>
              <a:rPr lang="en-GB" dirty="0"/>
              <a:t> </a:t>
            </a:r>
            <a:r>
              <a:rPr lang="en-GB" dirty="0" err="1"/>
              <a:t>lage</a:t>
            </a:r>
            <a:r>
              <a:rPr lang="en-GB" dirty="0"/>
              <a:t> </a:t>
            </a:r>
            <a:r>
              <a:rPr lang="en-GB" dirty="0" err="1"/>
              <a:t>vasc</a:t>
            </a:r>
            <a:r>
              <a:rPr lang="en-GB" dirty="0"/>
              <a:t> tonus</a:t>
            </a:r>
          </a:p>
          <a:p>
            <a:r>
              <a:rPr lang="en-GB" dirty="0"/>
              <a:t>                   </a:t>
            </a:r>
            <a:r>
              <a:rPr lang="en-GB" dirty="0" err="1"/>
              <a:t>bron</a:t>
            </a:r>
            <a:r>
              <a:rPr lang="en-GB" dirty="0"/>
              <a:t> v NO (!! VD, </a:t>
            </a:r>
            <a:r>
              <a:rPr lang="en-GB" dirty="0" err="1"/>
              <a:t>verminderd</a:t>
            </a:r>
            <a:r>
              <a:rPr lang="en-GB" dirty="0"/>
              <a:t> OX stress, </a:t>
            </a:r>
            <a:r>
              <a:rPr lang="en-GB" dirty="0" err="1"/>
              <a:t>inflamm</a:t>
            </a:r>
            <a:r>
              <a:rPr lang="en-GB" dirty="0"/>
              <a:t>, WBC adhesive, </a:t>
            </a:r>
            <a:r>
              <a:rPr lang="en-GB" dirty="0" err="1"/>
              <a:t>Plaatjes</a:t>
            </a:r>
            <a:r>
              <a:rPr lang="en-GB" baseline="0" dirty="0"/>
              <a:t> </a:t>
            </a:r>
            <a:r>
              <a:rPr lang="en-GB" baseline="0" dirty="0" err="1"/>
              <a:t>aggregatie</a:t>
            </a:r>
            <a:r>
              <a:rPr lang="en-GB" baseline="0" dirty="0"/>
              <a:t> </a:t>
            </a:r>
            <a:r>
              <a:rPr lang="en-GB" baseline="0" dirty="0" err="1"/>
              <a:t>en</a:t>
            </a:r>
            <a:r>
              <a:rPr lang="en-GB" baseline="0" dirty="0"/>
              <a:t> </a:t>
            </a:r>
            <a:r>
              <a:rPr lang="en-GB" baseline="0" dirty="0" err="1"/>
              <a:t>gl</a:t>
            </a:r>
            <a:r>
              <a:rPr lang="en-GB" baseline="0" dirty="0"/>
              <a:t> </a:t>
            </a:r>
            <a:r>
              <a:rPr lang="en-GB" baseline="0" dirty="0" err="1"/>
              <a:t>spiercelprolif</a:t>
            </a:r>
            <a:endParaRPr lang="en-GB" baseline="0" dirty="0"/>
          </a:p>
          <a:p>
            <a:r>
              <a:rPr lang="en-GB" baseline="0" dirty="0"/>
              <a:t>                              </a:t>
            </a:r>
            <a:r>
              <a:rPr lang="en-GB" baseline="0" dirty="0" err="1"/>
              <a:t>endotheline</a:t>
            </a:r>
            <a:r>
              <a:rPr lang="en-GB" baseline="0" dirty="0"/>
              <a:t>, </a:t>
            </a:r>
            <a:r>
              <a:rPr lang="en-GB" baseline="0" dirty="0" err="1"/>
              <a:t>prostacycline</a:t>
            </a:r>
            <a:r>
              <a:rPr lang="en-GB" baseline="0" dirty="0"/>
              <a:t> (ox stress </a:t>
            </a:r>
            <a:r>
              <a:rPr lang="en-GB" baseline="0" dirty="0" err="1"/>
              <a:t>mediatoren</a:t>
            </a:r>
            <a:r>
              <a:rPr lang="en-GB" baseline="0" dirty="0"/>
              <a:t>)</a:t>
            </a:r>
          </a:p>
          <a:p>
            <a:r>
              <a:rPr lang="en-GB" baseline="0" dirty="0" err="1"/>
              <a:t>Endotheeldysfunctie</a:t>
            </a:r>
            <a:r>
              <a:rPr lang="en-GB" baseline="0" dirty="0"/>
              <a:t> </a:t>
            </a:r>
            <a:r>
              <a:rPr lang="en-GB" baseline="0" dirty="0" err="1"/>
              <a:t>agv</a:t>
            </a:r>
            <a:r>
              <a:rPr lang="en-GB" baseline="0" dirty="0"/>
              <a:t>: </a:t>
            </a:r>
            <a:r>
              <a:rPr lang="en-GB" baseline="0" dirty="0" err="1"/>
              <a:t>verminderde</a:t>
            </a:r>
            <a:r>
              <a:rPr lang="en-GB" baseline="0" dirty="0"/>
              <a:t> NO(!!), </a:t>
            </a:r>
            <a:r>
              <a:rPr lang="en-GB" baseline="0" dirty="0" err="1"/>
              <a:t>meer</a:t>
            </a:r>
            <a:r>
              <a:rPr lang="en-GB" baseline="0" dirty="0"/>
              <a:t> ox stress, AHT, </a:t>
            </a:r>
            <a:r>
              <a:rPr lang="en-GB" baseline="0" dirty="0" err="1"/>
              <a:t>inflamm</a:t>
            </a:r>
            <a:r>
              <a:rPr lang="en-GB" baseline="0" dirty="0"/>
              <a:t>, </a:t>
            </a:r>
            <a:r>
              <a:rPr lang="en-GB" baseline="0" dirty="0" err="1"/>
              <a:t>obesitas</a:t>
            </a:r>
            <a:r>
              <a:rPr lang="en-GB" baseline="0" dirty="0"/>
              <a:t>, </a:t>
            </a:r>
            <a:r>
              <a:rPr lang="en-GB" baseline="0" dirty="0" err="1"/>
              <a:t>tabak</a:t>
            </a:r>
            <a:endParaRPr lang="en-GB" baseline="0" dirty="0"/>
          </a:p>
          <a:p>
            <a:r>
              <a:rPr lang="en-GB" baseline="0" dirty="0"/>
              <a:t>                                  </a:t>
            </a:r>
            <a:r>
              <a:rPr lang="en-GB" baseline="0" dirty="0" err="1"/>
              <a:t>gevolg</a:t>
            </a:r>
            <a:r>
              <a:rPr lang="en-GB" baseline="0" dirty="0"/>
              <a:t>: </a:t>
            </a:r>
            <a:r>
              <a:rPr lang="en-GB" baseline="0" dirty="0" err="1"/>
              <a:t>dalen</a:t>
            </a:r>
            <a:r>
              <a:rPr lang="en-GB" baseline="0" dirty="0"/>
              <a:t> flow mediated dilatation: </a:t>
            </a:r>
            <a:r>
              <a:rPr lang="en-GB" baseline="0" dirty="0" err="1"/>
              <a:t>behouden</a:t>
            </a:r>
            <a:r>
              <a:rPr lang="en-GB" baseline="0" dirty="0"/>
              <a:t> v flow </a:t>
            </a:r>
            <a:r>
              <a:rPr lang="en-GB" baseline="0" dirty="0" err="1"/>
              <a:t>dmv</a:t>
            </a:r>
            <a:r>
              <a:rPr lang="en-GB" baseline="0" dirty="0"/>
              <a:t> VD/VC</a:t>
            </a:r>
          </a:p>
          <a:p>
            <a:r>
              <a:rPr lang="en-GB" baseline="0" dirty="0"/>
              <a:t>                                 is </a:t>
            </a:r>
            <a:r>
              <a:rPr lang="en-GB" baseline="0" dirty="0" err="1"/>
              <a:t>belangrijke</a:t>
            </a:r>
            <a:r>
              <a:rPr lang="en-GB" baseline="0" dirty="0"/>
              <a:t> </a:t>
            </a:r>
            <a:r>
              <a:rPr lang="en-GB" baseline="0" dirty="0" err="1"/>
              <a:t>voorloper</a:t>
            </a:r>
            <a:r>
              <a:rPr lang="en-GB" baseline="0" dirty="0"/>
              <a:t> v </a:t>
            </a:r>
            <a:r>
              <a:rPr lang="en-GB" baseline="0" dirty="0" err="1"/>
              <a:t>arteriosclerose</a:t>
            </a:r>
            <a:r>
              <a:rPr lang="en-GB" baseline="0" dirty="0"/>
              <a:t> </a:t>
            </a:r>
            <a:r>
              <a:rPr lang="en-GB" baseline="0" dirty="0" err="1"/>
              <a:t>ontwikkeling</a:t>
            </a:r>
            <a:r>
              <a:rPr lang="en-GB" baseline="0" dirty="0"/>
              <a:t>: </a:t>
            </a:r>
            <a:r>
              <a:rPr lang="en-GB" baseline="0" dirty="0" err="1"/>
              <a:t>onder</a:t>
            </a:r>
            <a:r>
              <a:rPr lang="en-GB" baseline="0" dirty="0"/>
              <a:t> </a:t>
            </a:r>
            <a:r>
              <a:rPr lang="en-GB" baseline="0" dirty="0" err="1"/>
              <a:t>beschadigd</a:t>
            </a:r>
            <a:r>
              <a:rPr lang="en-GB" baseline="0" dirty="0"/>
              <a:t> </a:t>
            </a:r>
            <a:r>
              <a:rPr lang="en-GB" baseline="0" dirty="0" err="1"/>
              <a:t>endotheel</a:t>
            </a:r>
            <a:r>
              <a:rPr lang="en-GB" baseline="0" dirty="0"/>
              <a:t> </a:t>
            </a:r>
            <a:r>
              <a:rPr lang="en-GB" baseline="0" dirty="0" err="1"/>
              <a:t>nestelen</a:t>
            </a:r>
            <a:r>
              <a:rPr lang="en-GB" baseline="0" dirty="0"/>
              <a:t> </a:t>
            </a:r>
            <a:r>
              <a:rPr lang="en-GB" baseline="0" dirty="0" err="1"/>
              <a:t>zich</a:t>
            </a:r>
            <a:r>
              <a:rPr lang="en-GB" baseline="0" dirty="0"/>
              <a:t> LDL+ WBC</a:t>
            </a:r>
            <a:r>
              <a:rPr lang="en-GB" baseline="0" dirty="0">
                <a:sym typeface="Wingdings" panose="05000000000000000000" pitchFamily="2" charset="2"/>
              </a:rPr>
              <a:t> ox/</a:t>
            </a:r>
            <a:r>
              <a:rPr lang="en-GB" baseline="0" dirty="0" err="1">
                <a:sym typeface="Wingdings" panose="05000000000000000000" pitchFamily="2" charset="2"/>
              </a:rPr>
              <a:t>inflamm</a:t>
            </a:r>
            <a:r>
              <a:rPr lang="en-GB" baseline="0" dirty="0">
                <a:sym typeface="Wingdings" panose="05000000000000000000" pitchFamily="2" charset="2"/>
              </a:rPr>
              <a:t>  plaque</a:t>
            </a:r>
          </a:p>
          <a:p>
            <a:r>
              <a:rPr lang="en-GB" baseline="0" dirty="0">
                <a:sym typeface="Wingdings" panose="05000000000000000000" pitchFamily="2" charset="2"/>
              </a:rPr>
              <a:t>IMT (intima media thickness): meting v </a:t>
            </a:r>
            <a:r>
              <a:rPr lang="en-GB" baseline="0" dirty="0" err="1">
                <a:sym typeface="Wingdings" panose="05000000000000000000" pitchFamily="2" charset="2"/>
              </a:rPr>
              <a:t>binnenste</a:t>
            </a:r>
            <a:r>
              <a:rPr lang="en-GB" baseline="0" dirty="0">
                <a:sym typeface="Wingdings" panose="05000000000000000000" pitchFamily="2" charset="2"/>
              </a:rPr>
              <a:t>/</a:t>
            </a:r>
            <a:r>
              <a:rPr lang="en-GB" baseline="0" dirty="0" err="1">
                <a:sym typeface="Wingdings" panose="05000000000000000000" pitchFamily="2" charset="2"/>
              </a:rPr>
              <a:t>middenste</a:t>
            </a:r>
            <a:r>
              <a:rPr lang="en-GB" baseline="0" dirty="0">
                <a:sym typeface="Wingdings" panose="05000000000000000000" pitchFamily="2" charset="2"/>
              </a:rPr>
              <a:t> lag </a:t>
            </a:r>
            <a:r>
              <a:rPr lang="en-GB" baseline="0" dirty="0" err="1">
                <a:sym typeface="Wingdings" panose="05000000000000000000" pitchFamily="2" charset="2"/>
              </a:rPr>
              <a:t>carotis</a:t>
            </a:r>
            <a:r>
              <a:rPr lang="en-GB" baseline="0" dirty="0">
                <a:sym typeface="Wingdings" panose="05000000000000000000" pitchFamily="2" charset="2"/>
              </a:rPr>
              <a:t>: ! Marker </a:t>
            </a:r>
            <a:r>
              <a:rPr lang="en-GB" baseline="0" dirty="0" err="1">
                <a:sym typeface="Wingdings" panose="05000000000000000000" pitchFamily="2" charset="2"/>
              </a:rPr>
              <a:t>voor</a:t>
            </a:r>
            <a:r>
              <a:rPr lang="en-GB" baseline="0" dirty="0">
                <a:sym typeface="Wingdings" panose="05000000000000000000" pitchFamily="2" charset="2"/>
              </a:rPr>
              <a:t> </a:t>
            </a:r>
            <a:r>
              <a:rPr lang="en-GB" baseline="0" dirty="0" err="1">
                <a:sym typeface="Wingdings" panose="05000000000000000000" pitchFamily="2" charset="2"/>
              </a:rPr>
              <a:t>cor</a:t>
            </a:r>
            <a:r>
              <a:rPr lang="en-GB" baseline="0" dirty="0">
                <a:sym typeface="Wingdings" panose="05000000000000000000" pitchFamily="2" charset="2"/>
              </a:rPr>
              <a:t> plaque </a:t>
            </a:r>
            <a:r>
              <a:rPr lang="en-GB" baseline="0" dirty="0" err="1">
                <a:sym typeface="Wingdings" panose="05000000000000000000" pitchFamily="2" charset="2"/>
              </a:rPr>
              <a:t>en</a:t>
            </a:r>
            <a:r>
              <a:rPr lang="en-GB" baseline="0" dirty="0">
                <a:sym typeface="Wingdings" panose="05000000000000000000" pitchFamily="2" charset="2"/>
              </a:rPr>
              <a:t> CVD !!</a:t>
            </a:r>
            <a:endParaRPr lang="en-GB" baseline="0" dirty="0"/>
          </a:p>
          <a:p>
            <a:endParaRPr lang="en-GB" dirty="0"/>
          </a:p>
        </p:txBody>
      </p:sp>
      <p:sp>
        <p:nvSpPr>
          <p:cNvPr id="4" name="Slide Number Placeholder 3"/>
          <p:cNvSpPr>
            <a:spLocks noGrp="1"/>
          </p:cNvSpPr>
          <p:nvPr>
            <p:ph type="sldNum" sz="quarter" idx="10"/>
          </p:nvPr>
        </p:nvSpPr>
        <p:spPr/>
        <p:txBody>
          <a:bodyPr/>
          <a:lstStyle/>
          <a:p>
            <a:fld id="{97978DEC-29D3-4A43-A83D-536A403C5A9E}" type="slidenum">
              <a:rPr lang="en-GB" smtClean="0"/>
              <a:t>6</a:t>
            </a:fld>
            <a:endParaRPr lang="en-GB"/>
          </a:p>
        </p:txBody>
      </p:sp>
    </p:spTree>
    <p:extLst>
      <p:ext uri="{BB962C8B-B14F-4D97-AF65-F5344CB8AC3E}">
        <p14:creationId xmlns:p14="http://schemas.microsoft.com/office/powerpoint/2010/main" val="675912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studies show a role for E2 in mediating MP related changes in cognition</a:t>
            </a:r>
          </a:p>
          <a:p>
            <a:r>
              <a:rPr lang="en-GB" dirty="0"/>
              <a:t> removal of ovaries or suppression of E2 leads to declines in verbal learning which is reversed by E treatment</a:t>
            </a:r>
          </a:p>
          <a:p>
            <a:r>
              <a:rPr lang="en-GB" dirty="0"/>
              <a:t>E receptors are replete in brain areas subserving memory and other cognitive functions (hippocampus and prefrontal cortex)</a:t>
            </a:r>
          </a:p>
          <a:p>
            <a:r>
              <a:rPr lang="en-GB" dirty="0"/>
              <a:t>In addition: MP related </a:t>
            </a:r>
            <a:r>
              <a:rPr lang="en-GB" dirty="0" err="1"/>
              <a:t>sympt</a:t>
            </a:r>
            <a:r>
              <a:rPr lang="en-GB" dirty="0"/>
              <a:t> : VMS, sleep disturbances and mood changes contribute to cognitive difficulties</a:t>
            </a:r>
          </a:p>
          <a:p>
            <a:endParaRPr lang="en-GB" dirty="0"/>
          </a:p>
          <a:p>
            <a:r>
              <a:rPr lang="en-GB" dirty="0" err="1"/>
              <a:t>Mp</a:t>
            </a:r>
            <a:r>
              <a:rPr lang="en-GB" dirty="0"/>
              <a:t> </a:t>
            </a:r>
            <a:r>
              <a:rPr lang="en-GB" dirty="0" err="1"/>
              <a:t>sympt</a:t>
            </a:r>
            <a:r>
              <a:rPr lang="en-GB" dirty="0"/>
              <a:t> also appear to contribute tot memory difficulties</a:t>
            </a:r>
          </a:p>
          <a:p>
            <a:r>
              <a:rPr lang="en-GB" b="1" dirty="0"/>
              <a:t>Brain imaging studies </a:t>
            </a:r>
            <a:r>
              <a:rPr lang="en-GB" dirty="0"/>
              <a:t>link </a:t>
            </a:r>
            <a:r>
              <a:rPr lang="en-GB" b="1" dirty="0"/>
              <a:t>VMS</a:t>
            </a:r>
            <a:r>
              <a:rPr lang="en-GB" dirty="0"/>
              <a:t> to adverse changes in brain structure and function</a:t>
            </a:r>
          </a:p>
          <a:p>
            <a:r>
              <a:rPr lang="en-GB" dirty="0"/>
              <a:t>A study done by Rebecca </a:t>
            </a:r>
            <a:r>
              <a:rPr lang="en-GB" dirty="0" err="1"/>
              <a:t>thurstona</a:t>
            </a:r>
            <a:r>
              <a:rPr lang="en-GB" dirty="0"/>
              <a:t> and Pauline Maki showed</a:t>
            </a:r>
          </a:p>
          <a:p>
            <a:r>
              <a:rPr lang="en-GB" dirty="0"/>
              <a:t>That more frequent physiologically detected VMS were associated with </a:t>
            </a:r>
            <a:r>
              <a:rPr lang="en-GB" b="1" dirty="0"/>
              <a:t>greater white matter hyperintensities</a:t>
            </a:r>
            <a:r>
              <a:rPr lang="en-GB" dirty="0"/>
              <a:t>, </a:t>
            </a:r>
            <a:r>
              <a:rPr lang="en-GB" b="1" dirty="0"/>
              <a:t>a measure of small vessel disease in the brain</a:t>
            </a:r>
            <a:r>
              <a:rPr lang="en-GB" dirty="0"/>
              <a:t>. They also found </a:t>
            </a:r>
            <a:r>
              <a:rPr lang="en-GB" b="1" dirty="0"/>
              <a:t>greater default network connectivity </a:t>
            </a:r>
            <a:r>
              <a:rPr lang="en-GB" dirty="0"/>
              <a:t>with more frequent VMS</a:t>
            </a:r>
          </a:p>
          <a:p>
            <a:endParaRPr lang="en-GB" dirty="0"/>
          </a:p>
        </p:txBody>
      </p:sp>
      <p:sp>
        <p:nvSpPr>
          <p:cNvPr id="4" name="Slide Number Placeholder 3"/>
          <p:cNvSpPr>
            <a:spLocks noGrp="1"/>
          </p:cNvSpPr>
          <p:nvPr>
            <p:ph type="sldNum" sz="quarter" idx="5"/>
          </p:nvPr>
        </p:nvSpPr>
        <p:spPr/>
        <p:txBody>
          <a:bodyPr/>
          <a:lstStyle/>
          <a:p>
            <a:fld id="{D0A1B2AC-4BCC-4E57-9E73-764F39B711EF}" type="slidenum">
              <a:rPr lang="en-GB" smtClean="0"/>
              <a:t>8</a:t>
            </a:fld>
            <a:endParaRPr lang="en-GB"/>
          </a:p>
        </p:txBody>
      </p:sp>
    </p:spTree>
    <p:extLst>
      <p:ext uri="{BB962C8B-B14F-4D97-AF65-F5344CB8AC3E}">
        <p14:creationId xmlns:p14="http://schemas.microsoft.com/office/powerpoint/2010/main" val="93304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Estrogen</a:t>
            </a:r>
            <a:r>
              <a:rPr lang="en-GB" dirty="0"/>
              <a:t> lowers </a:t>
            </a:r>
            <a:r>
              <a:rPr lang="en-GB" dirty="0" err="1"/>
              <a:t>serotonine</a:t>
            </a:r>
            <a:r>
              <a:rPr lang="en-GB" dirty="0"/>
              <a:t> and </a:t>
            </a:r>
            <a:r>
              <a:rPr lang="en-GB" dirty="0" err="1"/>
              <a:t>endorphines</a:t>
            </a:r>
            <a:endParaRPr lang="en-GB" dirty="0"/>
          </a:p>
        </p:txBody>
      </p:sp>
      <p:sp>
        <p:nvSpPr>
          <p:cNvPr id="4" name="Slide Number Placeholder 3"/>
          <p:cNvSpPr>
            <a:spLocks noGrp="1"/>
          </p:cNvSpPr>
          <p:nvPr>
            <p:ph type="sldNum" sz="quarter" idx="5"/>
          </p:nvPr>
        </p:nvSpPr>
        <p:spPr/>
        <p:txBody>
          <a:bodyPr/>
          <a:lstStyle/>
          <a:p>
            <a:fld id="{D0A1B2AC-4BCC-4E57-9E73-764F39B711EF}" type="slidenum">
              <a:rPr lang="en-GB" smtClean="0"/>
              <a:t>9</a:t>
            </a:fld>
            <a:endParaRPr lang="en-GB"/>
          </a:p>
        </p:txBody>
      </p:sp>
    </p:spTree>
    <p:extLst>
      <p:ext uri="{BB962C8B-B14F-4D97-AF65-F5344CB8AC3E}">
        <p14:creationId xmlns:p14="http://schemas.microsoft.com/office/powerpoint/2010/main" val="379984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707FA9E-D9C1-7BC2-E5D6-D6D9CE58E1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1B153A-B959-4F42-A946-E8CF46624621}" type="slidenum">
              <a:rPr lang="fr-FR" altLang="fr-FR" sz="1200" smtClean="0"/>
              <a:pPr/>
              <a:t>10</a:t>
            </a:fld>
            <a:endParaRPr lang="fr-FR" altLang="fr-FR" sz="1200"/>
          </a:p>
        </p:txBody>
      </p:sp>
      <p:sp>
        <p:nvSpPr>
          <p:cNvPr id="35843" name="Rectangle 2">
            <a:extLst>
              <a:ext uri="{FF2B5EF4-FFF2-40B4-BE49-F238E27FC236}">
                <a16:creationId xmlns:a16="http://schemas.microsoft.com/office/drawing/2014/main" id="{9395EE29-9942-5A84-5EFA-EA95682BB40F}"/>
              </a:ext>
            </a:extLst>
          </p:cNvPr>
          <p:cNvSpPr>
            <a:spLocks noGrp="1" noRot="1" noChangeAspect="1" noChangeArrowheads="1" noTextEdit="1"/>
          </p:cNvSpPr>
          <p:nvPr>
            <p:ph type="sldImg"/>
          </p:nvPr>
        </p:nvSpPr>
        <p:spPr>
          <a:xfrm>
            <a:off x="685800" y="1143000"/>
            <a:ext cx="5486400" cy="3086100"/>
          </a:xfrm>
          <a:ln/>
        </p:spPr>
      </p:sp>
      <p:sp>
        <p:nvSpPr>
          <p:cNvPr id="35844" name="Rectangle 3">
            <a:extLst>
              <a:ext uri="{FF2B5EF4-FFF2-40B4-BE49-F238E27FC236}">
                <a16:creationId xmlns:a16="http://schemas.microsoft.com/office/drawing/2014/main" id="{CA99042A-3CD9-5A23-293C-D494453CA8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fr-FR" dirty="0"/>
              <a:t>Studies have not found a </a:t>
            </a:r>
            <a:r>
              <a:rPr lang="en-US" altLang="fr-FR" dirty="0" err="1"/>
              <a:t>signif</a:t>
            </a:r>
            <a:r>
              <a:rPr lang="en-US" altLang="fr-FR" dirty="0"/>
              <a:t> effect on sexual interest, arousal and orgasmic response</a:t>
            </a:r>
          </a:p>
          <a:p>
            <a:pPr eaLnBrk="1" hangingPunct="1"/>
            <a:r>
              <a:rPr lang="en-US" altLang="fr-FR" dirty="0"/>
              <a:t>If systemic HRT is indicated in women with low libido, TD ET is preferred given increased SHBG and reduced bioavailability of </a:t>
            </a:r>
            <a:r>
              <a:rPr lang="en-US" altLang="fr-FR" dirty="0" err="1"/>
              <a:t>testost</a:t>
            </a:r>
            <a:r>
              <a:rPr lang="en-US" altLang="fr-FR" dirty="0"/>
              <a:t> with oral ET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AADA52A-0727-45D1-9D43-238870D5AA84}" type="datetimeFigureOut">
              <a:rPr lang="fr-BE" smtClean="0"/>
              <a:t>14-10-23</a:t>
            </a:fld>
            <a:endParaRPr lang="fr-BE"/>
          </a:p>
        </p:txBody>
      </p:sp>
      <p:sp>
        <p:nvSpPr>
          <p:cNvPr id="5" name="Footer Placeholder 4"/>
          <p:cNvSpPr>
            <a:spLocks noGrp="1"/>
          </p:cNvSpPr>
          <p:nvPr>
            <p:ph type="ftr" sz="quarter" idx="11"/>
          </p:nvPr>
        </p:nvSpPr>
        <p:spPr>
          <a:xfrm>
            <a:off x="3962399" y="5870575"/>
            <a:ext cx="4893958" cy="377825"/>
          </a:xfrm>
        </p:spPr>
        <p:txBody>
          <a:bodyPr/>
          <a:lstStyle/>
          <a:p>
            <a:endParaRPr lang="fr-BE"/>
          </a:p>
        </p:txBody>
      </p:sp>
      <p:sp>
        <p:nvSpPr>
          <p:cNvPr id="6" name="Slide Number Placeholder 5"/>
          <p:cNvSpPr>
            <a:spLocks noGrp="1"/>
          </p:cNvSpPr>
          <p:nvPr>
            <p:ph type="sldNum" sz="quarter" idx="12"/>
          </p:nvPr>
        </p:nvSpPr>
        <p:spPr>
          <a:xfrm>
            <a:off x="10608958" y="5870575"/>
            <a:ext cx="551167" cy="377825"/>
          </a:xfrm>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38822001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ADA52A-0727-45D1-9D43-238870D5AA84}"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254127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ADA52A-0727-45D1-9D43-238870D5AA84}"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322947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ADA52A-0727-45D1-9D43-238870D5AA84}"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597891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ADA52A-0727-45D1-9D43-238870D5AA84}"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68210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ADA52A-0727-45D1-9D43-238870D5AA84}"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3897808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ADA52A-0727-45D1-9D43-238870D5AA84}"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699839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ADA52A-0727-45D1-9D43-238870D5AA84}"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1244B2B-2E09-4794-9DB6-21EF411DE905}" type="slidenum">
              <a:rPr lang="fr-BE" smtClean="0"/>
              <a:t>‹N°›</a:t>
            </a:fld>
            <a:endParaRPr lang="fr-BE"/>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extLst>
      <p:ext uri="{BB962C8B-B14F-4D97-AF65-F5344CB8AC3E}">
        <p14:creationId xmlns:p14="http://schemas.microsoft.com/office/powerpoint/2010/main" val="1199123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ADA52A-0727-45D1-9D43-238870D5AA84}"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3806214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170210-A8C0-BFAC-D5CA-6AF11B9DA758}"/>
              </a:ext>
            </a:extLst>
          </p:cNvPr>
          <p:cNvSpPr txBox="1">
            <a:spLocks noChangeArrowheads="1"/>
          </p:cNvSpPr>
          <p:nvPr userDrawn="1"/>
        </p:nvSpPr>
        <p:spPr bwMode="auto">
          <a:xfrm>
            <a:off x="203202" y="6477003"/>
            <a:ext cx="85151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750"/>
              <a:t>Copyrights apply</a:t>
            </a:r>
          </a:p>
        </p:txBody>
      </p:sp>
    </p:spTree>
    <p:extLst>
      <p:ext uri="{BB962C8B-B14F-4D97-AF65-F5344CB8AC3E}">
        <p14:creationId xmlns:p14="http://schemas.microsoft.com/office/powerpoint/2010/main" val="381732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ADA52A-0727-45D1-9D43-238870D5AA84}"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375428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ADA52A-0727-45D1-9D43-238870D5AA84}"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343420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ADA52A-0727-45D1-9D43-238870D5AA84}"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244674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ADA52A-0727-45D1-9D43-238870D5AA84}" type="datetimeFigureOut">
              <a:rPr lang="fr-BE" smtClean="0"/>
              <a:t>14-10-23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27680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ADA52A-0727-45D1-9D43-238870D5AA84}" type="datetimeFigureOut">
              <a:rPr lang="fr-BE" smtClean="0"/>
              <a:t>14-10-23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30261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AADA52A-0727-45D1-9D43-238870D5AA84}" type="datetimeFigureOut">
              <a:rPr lang="fr-BE" smtClean="0"/>
              <a:t>14-10-23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115794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ADA52A-0727-45D1-9D43-238870D5AA84}"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205703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ADA52A-0727-45D1-9D43-238870D5AA84}"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1244B2B-2E09-4794-9DB6-21EF411DE905}" type="slidenum">
              <a:rPr lang="fr-BE" smtClean="0"/>
              <a:t>‹N°›</a:t>
            </a:fld>
            <a:endParaRPr lang="fr-BE"/>
          </a:p>
        </p:txBody>
      </p:sp>
    </p:spTree>
    <p:extLst>
      <p:ext uri="{BB962C8B-B14F-4D97-AF65-F5344CB8AC3E}">
        <p14:creationId xmlns:p14="http://schemas.microsoft.com/office/powerpoint/2010/main" val="66521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ADA52A-0727-45D1-9D43-238870D5AA84}" type="datetimeFigureOut">
              <a:rPr lang="fr-BE" smtClean="0"/>
              <a:t>14-10-23</a:t>
            </a:fld>
            <a:endParaRPr lang="fr-BE"/>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BE"/>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244B2B-2E09-4794-9DB6-21EF411DE905}" type="slidenum">
              <a:rPr lang="fr-BE" smtClean="0"/>
              <a:t>‹N°›</a:t>
            </a:fld>
            <a:endParaRPr lang="fr-BE"/>
          </a:p>
        </p:txBody>
      </p:sp>
    </p:spTree>
    <p:extLst>
      <p:ext uri="{BB962C8B-B14F-4D97-AF65-F5344CB8AC3E}">
        <p14:creationId xmlns:p14="http://schemas.microsoft.com/office/powerpoint/2010/main" val="197447116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4D4A652-209D-22AE-36D9-BAB4EBB77AA1}"/>
              </a:ext>
            </a:extLst>
          </p:cNvPr>
          <p:cNvSpPr>
            <a:spLocks noGrp="1" noChangeArrowheads="1"/>
          </p:cNvSpPr>
          <p:nvPr>
            <p:ph type="title"/>
          </p:nvPr>
        </p:nvSpPr>
        <p:spPr/>
        <p:txBody>
          <a:bodyPr/>
          <a:lstStyle/>
          <a:p>
            <a:pPr eaLnBrk="1" hangingPunct="1"/>
            <a:r>
              <a:rPr lang="fr-BE" altLang="fr-FR"/>
              <a:t>Climacteric symptoms</a:t>
            </a:r>
            <a:br>
              <a:rPr lang="fr-BE" altLang="fr-FR"/>
            </a:br>
            <a:endParaRPr lang="en-GB" altLang="fr-FR"/>
          </a:p>
        </p:txBody>
      </p:sp>
      <p:sp>
        <p:nvSpPr>
          <p:cNvPr id="17411" name="Rectangle 3">
            <a:extLst>
              <a:ext uri="{FF2B5EF4-FFF2-40B4-BE49-F238E27FC236}">
                <a16:creationId xmlns:a16="http://schemas.microsoft.com/office/drawing/2014/main" id="{3EE846E6-7BE1-30BA-B946-66FF00F7485A}"/>
              </a:ext>
            </a:extLst>
          </p:cNvPr>
          <p:cNvSpPr>
            <a:spLocks noGrp="1" noChangeArrowheads="1"/>
          </p:cNvSpPr>
          <p:nvPr>
            <p:ph idx="1"/>
          </p:nvPr>
        </p:nvSpPr>
        <p:spPr/>
        <p:txBody>
          <a:bodyPr/>
          <a:lstStyle/>
          <a:p>
            <a:pPr eaLnBrk="1" hangingPunct="1">
              <a:lnSpc>
                <a:spcPct val="90000"/>
              </a:lnSpc>
            </a:pPr>
            <a:r>
              <a:rPr lang="fr-BE" altLang="fr-FR"/>
              <a:t>Symptoms directly or indirectly related to menopause include :</a:t>
            </a:r>
          </a:p>
          <a:p>
            <a:pPr lvl="1" eaLnBrk="1" hangingPunct="1">
              <a:lnSpc>
                <a:spcPct val="90000"/>
              </a:lnSpc>
            </a:pPr>
            <a:r>
              <a:rPr lang="fr-BE" altLang="fr-FR"/>
              <a:t>Vasomotor symptoms  (hot flushes and night sweats and their consequences)</a:t>
            </a:r>
          </a:p>
          <a:p>
            <a:pPr lvl="1" eaLnBrk="1" hangingPunct="1">
              <a:lnSpc>
                <a:spcPct val="90000"/>
              </a:lnSpc>
            </a:pPr>
            <a:r>
              <a:rPr lang="fr-BE" altLang="fr-FR"/>
              <a:t>Insomnia,</a:t>
            </a:r>
          </a:p>
          <a:p>
            <a:pPr lvl="1" eaLnBrk="1" hangingPunct="1">
              <a:lnSpc>
                <a:spcPct val="90000"/>
              </a:lnSpc>
            </a:pPr>
            <a:r>
              <a:rPr lang="fr-BE" altLang="fr-FR"/>
              <a:t>Mood changes, psychological symptoms</a:t>
            </a:r>
          </a:p>
          <a:p>
            <a:pPr lvl="1" eaLnBrk="1" hangingPunct="1">
              <a:lnSpc>
                <a:spcPct val="90000"/>
              </a:lnSpc>
            </a:pPr>
            <a:r>
              <a:rPr lang="fr-BE" altLang="fr-FR"/>
              <a:t>Impaired concentration and memory</a:t>
            </a:r>
          </a:p>
          <a:p>
            <a:pPr lvl="1" eaLnBrk="1" hangingPunct="1">
              <a:lnSpc>
                <a:spcPct val="90000"/>
              </a:lnSpc>
            </a:pPr>
            <a:r>
              <a:rPr lang="fr-BE" altLang="fr-FR"/>
              <a:t>Some patients suffer from a fog, resulting in impaired work capacity</a:t>
            </a:r>
          </a:p>
          <a:p>
            <a:pPr lvl="1" eaLnBrk="1" hangingPunct="1">
              <a:lnSpc>
                <a:spcPct val="90000"/>
              </a:lnSpc>
            </a:pPr>
            <a:r>
              <a:rPr lang="fr-BE" altLang="fr-FR"/>
              <a:t>Sexual dysfunction </a:t>
            </a:r>
          </a:p>
          <a:p>
            <a:pPr lvl="1" eaLnBrk="1" hangingPunct="1">
              <a:lnSpc>
                <a:spcPct val="90000"/>
              </a:lnSpc>
            </a:pPr>
            <a:r>
              <a:rPr lang="fr-BE" altLang="fr-FR"/>
              <a:t>Urogenital symptoms </a:t>
            </a:r>
          </a:p>
          <a:p>
            <a:pPr lvl="1" eaLnBrk="1" hangingPunct="1">
              <a:lnSpc>
                <a:spcPct val="90000"/>
              </a:lnSpc>
            </a:pPr>
            <a:r>
              <a:rPr lang="fr-BE" altLang="fr-FR"/>
              <a:t>Arthralgia  </a:t>
            </a:r>
          </a:p>
        </p:txBody>
      </p:sp>
    </p:spTree>
    <p:extLst>
      <p:ext uri="{BB962C8B-B14F-4D97-AF65-F5344CB8AC3E}">
        <p14:creationId xmlns:p14="http://schemas.microsoft.com/office/powerpoint/2010/main" val="224389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3F646A1-A9E2-40A9-97FC-F1226DA3F07B}"/>
              </a:ext>
            </a:extLst>
          </p:cNvPr>
          <p:cNvSpPr>
            <a:spLocks noGrp="1" noChangeArrowheads="1"/>
          </p:cNvSpPr>
          <p:nvPr>
            <p:ph type="title"/>
          </p:nvPr>
        </p:nvSpPr>
        <p:spPr>
          <a:xfrm>
            <a:off x="1723748" y="1052513"/>
            <a:ext cx="8868792" cy="857250"/>
          </a:xfrm>
        </p:spPr>
        <p:txBody>
          <a:bodyPr>
            <a:normAutofit fontScale="90000"/>
          </a:bodyPr>
          <a:lstStyle/>
          <a:p>
            <a:pPr eaLnBrk="1" hangingPunct="1"/>
            <a:r>
              <a:rPr lang="fr-BE" altLang="fr-FR" sz="3675" b="1" dirty="0" err="1"/>
              <a:t>Urogenital</a:t>
            </a:r>
            <a:r>
              <a:rPr lang="fr-BE" altLang="fr-FR" sz="3675" b="1" dirty="0"/>
              <a:t> </a:t>
            </a:r>
            <a:r>
              <a:rPr lang="fr-BE" altLang="fr-FR" sz="3675" b="1" dirty="0" err="1"/>
              <a:t>atrophy</a:t>
            </a:r>
            <a:r>
              <a:rPr lang="fr-BE" altLang="fr-FR" sz="3675" b="1" dirty="0"/>
              <a:t> or </a:t>
            </a:r>
            <a:r>
              <a:rPr lang="fr-BE" altLang="fr-FR" sz="3675" b="1" dirty="0" err="1"/>
              <a:t>Genito-urninary</a:t>
            </a:r>
            <a:r>
              <a:rPr lang="fr-BE" altLang="fr-FR" sz="3675" b="1" dirty="0"/>
              <a:t> syndrome of the </a:t>
            </a:r>
            <a:r>
              <a:rPr lang="fr-BE" altLang="fr-FR" sz="3675" b="1" dirty="0" err="1"/>
              <a:t>menopause</a:t>
            </a:r>
            <a:r>
              <a:rPr lang="fr-BE" altLang="fr-FR" sz="3675" b="1" dirty="0"/>
              <a:t> (GSM)</a:t>
            </a:r>
            <a:br>
              <a:rPr lang="fr-BE" altLang="fr-FR" dirty="0"/>
            </a:br>
            <a:endParaRPr lang="en-GB" altLang="fr-FR" dirty="0"/>
          </a:p>
        </p:txBody>
      </p:sp>
      <p:sp>
        <p:nvSpPr>
          <p:cNvPr id="34819" name="Rectangle 3">
            <a:extLst>
              <a:ext uri="{FF2B5EF4-FFF2-40B4-BE49-F238E27FC236}">
                <a16:creationId xmlns:a16="http://schemas.microsoft.com/office/drawing/2014/main" id="{1C0B406B-822C-98D3-A2E9-2BDEE1B10A06}"/>
              </a:ext>
            </a:extLst>
          </p:cNvPr>
          <p:cNvSpPr>
            <a:spLocks noGrp="1" noChangeArrowheads="1"/>
          </p:cNvSpPr>
          <p:nvPr>
            <p:ph idx="1"/>
          </p:nvPr>
        </p:nvSpPr>
        <p:spPr>
          <a:xfrm>
            <a:off x="2482788" y="1323328"/>
            <a:ext cx="7910004" cy="4677422"/>
          </a:xfrm>
        </p:spPr>
        <p:txBody>
          <a:bodyPr>
            <a:normAutofit/>
          </a:bodyPr>
          <a:lstStyle/>
          <a:p>
            <a:pPr eaLnBrk="1" hangingPunct="1">
              <a:lnSpc>
                <a:spcPct val="90000"/>
              </a:lnSpc>
            </a:pPr>
            <a:endParaRPr lang="en-GB" altLang="fr-FR" sz="1800" dirty="0"/>
          </a:p>
          <a:p>
            <a:pPr eaLnBrk="1" hangingPunct="1">
              <a:lnSpc>
                <a:spcPct val="90000"/>
              </a:lnSpc>
            </a:pPr>
            <a:endParaRPr lang="en-GB" altLang="fr-FR" sz="1800" dirty="0"/>
          </a:p>
          <a:p>
            <a:pPr eaLnBrk="1" hangingPunct="1">
              <a:lnSpc>
                <a:spcPct val="90000"/>
              </a:lnSpc>
            </a:pPr>
            <a:r>
              <a:rPr lang="en-GB" altLang="fr-FR" sz="1800" dirty="0" err="1"/>
              <a:t>Vulvo</a:t>
            </a:r>
            <a:r>
              <a:rPr lang="en-GB" altLang="fr-FR" sz="1800" dirty="0"/>
              <a:t>-Vaginal (Urogenital) atrophy occurs (VVA) in up to 70-90% of women. One should systematically inquire whether these symptoms are present. Treatment should be encouraged.</a:t>
            </a:r>
          </a:p>
          <a:p>
            <a:pPr eaLnBrk="1" hangingPunct="1">
              <a:lnSpc>
                <a:spcPct val="90000"/>
              </a:lnSpc>
            </a:pPr>
            <a:r>
              <a:rPr lang="en-GB" altLang="fr-FR" sz="1800" dirty="0"/>
              <a:t>MHT and regular sexual activity improves genital atrophy and its symptoms. </a:t>
            </a:r>
          </a:p>
          <a:p>
            <a:pPr eaLnBrk="1" hangingPunct="1">
              <a:lnSpc>
                <a:spcPct val="90000"/>
              </a:lnSpc>
            </a:pPr>
            <a:r>
              <a:rPr lang="en-GB" altLang="fr-FR" sz="1800" dirty="0"/>
              <a:t>Local (topical) treatments with </a:t>
            </a:r>
            <a:r>
              <a:rPr lang="en-GB" altLang="fr-FR" sz="1800" dirty="0" err="1"/>
              <a:t>estradiol</a:t>
            </a:r>
            <a:r>
              <a:rPr lang="en-GB" altLang="fr-FR" sz="1800" dirty="0"/>
              <a:t>, estriol and DHEAS may be used in the absence of other indications, For these treatments, there is no age or time limit.</a:t>
            </a:r>
          </a:p>
          <a:p>
            <a:pPr eaLnBrk="1" hangingPunct="1">
              <a:lnSpc>
                <a:spcPct val="90000"/>
              </a:lnSpc>
            </a:pPr>
            <a:r>
              <a:rPr lang="en-GB" altLang="fr-FR" sz="1800" dirty="0"/>
              <a:t>Local treatments should be administered for long periods of time (Level 1a) and does not require generally concomitant administration of a progestin. </a:t>
            </a:r>
          </a:p>
          <a:p>
            <a:pPr eaLnBrk="1" hangingPunct="1">
              <a:lnSpc>
                <a:spcPct val="90000"/>
              </a:lnSpc>
            </a:pPr>
            <a:r>
              <a:rPr lang="en-GB" altLang="fr-FR" sz="1800" dirty="0"/>
              <a:t>Local treatment reduces the incidence of recurrent urinary tract infections and nycturia. (</a:t>
            </a:r>
            <a:r>
              <a:rPr lang="en-GB" altLang="fr-FR" sz="1800" i="1" dirty="0"/>
              <a:t>Level 1b of evidence)</a:t>
            </a:r>
          </a:p>
          <a:p>
            <a:pPr eaLnBrk="1" hangingPunct="1">
              <a:lnSpc>
                <a:spcPct val="90000"/>
              </a:lnSpc>
            </a:pPr>
            <a:r>
              <a:rPr lang="en-GB" altLang="fr-FR" sz="1800" dirty="0"/>
              <a:t>Urinary incontinence is not an indication for MHT</a:t>
            </a:r>
            <a:r>
              <a:rPr lang="fr-BE" altLang="fr-FR" sz="1800" dirty="0"/>
              <a:t>, </a:t>
            </a:r>
            <a:r>
              <a:rPr lang="fr-BE" altLang="fr-FR" sz="1800" dirty="0" err="1"/>
              <a:t>although</a:t>
            </a:r>
            <a:r>
              <a:rPr lang="fr-BE" altLang="fr-FR" sz="1800" dirty="0"/>
              <a:t> data </a:t>
            </a:r>
            <a:r>
              <a:rPr lang="fr-BE" altLang="fr-FR" sz="1800" dirty="0" err="1"/>
              <a:t>reported</a:t>
            </a:r>
            <a:r>
              <a:rPr lang="fr-BE" altLang="fr-FR" sz="1800" dirty="0"/>
              <a:t> </a:t>
            </a:r>
            <a:r>
              <a:rPr lang="fr-BE" altLang="fr-FR" sz="1800" dirty="0" err="1"/>
              <a:t>improved</a:t>
            </a:r>
            <a:r>
              <a:rPr lang="fr-BE" altLang="fr-FR" sz="1800" dirty="0"/>
              <a:t> </a:t>
            </a:r>
            <a:r>
              <a:rPr lang="fr-BE" altLang="fr-FR" sz="1800" dirty="0" err="1"/>
              <a:t>urgency</a:t>
            </a:r>
            <a:r>
              <a:rPr lang="fr-BE" altLang="fr-FR" sz="1800" dirty="0"/>
              <a:t> </a:t>
            </a:r>
            <a:r>
              <a:rPr lang="fr-BE" altLang="fr-FR" sz="1800" dirty="0" err="1"/>
              <a:t>using</a:t>
            </a:r>
            <a:r>
              <a:rPr lang="fr-BE" altLang="fr-FR" sz="1800" dirty="0"/>
              <a:t> </a:t>
            </a:r>
            <a:r>
              <a:rPr lang="fr-BE" altLang="fr-FR" sz="1800" dirty="0" err="1"/>
              <a:t>topical</a:t>
            </a:r>
            <a:r>
              <a:rPr lang="fr-BE" altLang="fr-FR" sz="1800" dirty="0"/>
              <a:t> </a:t>
            </a:r>
            <a:r>
              <a:rPr lang="fr-BE" altLang="fr-FR" sz="1800" dirty="0" err="1"/>
              <a:t>estrogen</a:t>
            </a:r>
            <a:r>
              <a:rPr lang="fr-BE" altLang="fr-FR" sz="1800" dirty="0"/>
              <a:t> (</a:t>
            </a:r>
            <a:r>
              <a:rPr lang="fr-BE" altLang="fr-FR" sz="1800" dirty="0" err="1"/>
              <a:t>Level</a:t>
            </a:r>
            <a:r>
              <a:rPr lang="fr-BE" altLang="fr-FR" sz="1800" dirty="0"/>
              <a:t> 1b). </a:t>
            </a:r>
            <a:endParaRPr lang="en-GB" altLang="fr-FR" sz="1800" dirty="0"/>
          </a:p>
        </p:txBody>
      </p:sp>
    </p:spTree>
    <p:extLst>
      <p:ext uri="{BB962C8B-B14F-4D97-AF65-F5344CB8AC3E}">
        <p14:creationId xmlns:p14="http://schemas.microsoft.com/office/powerpoint/2010/main" val="2051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a:extLst>
              <a:ext uri="{FF2B5EF4-FFF2-40B4-BE49-F238E27FC236}">
                <a16:creationId xmlns:a16="http://schemas.microsoft.com/office/drawing/2014/main" id="{3A75BAFB-2BB7-FDE6-16D9-D95A585E2DC5}"/>
              </a:ext>
            </a:extLst>
          </p:cNvPr>
          <p:cNvSpPr>
            <a:spLocks noGrp="1" noChangeArrowheads="1"/>
          </p:cNvSpPr>
          <p:nvPr>
            <p:ph type="title"/>
          </p:nvPr>
        </p:nvSpPr>
        <p:spPr/>
        <p:txBody>
          <a:bodyPr/>
          <a:lstStyle/>
          <a:p>
            <a:r>
              <a:rPr lang="fr-BE" altLang="fr-FR" sz="1800"/>
              <a:t>Urogenital atrophy or Genito-urninary syndrom of the menopause (GSM)</a:t>
            </a:r>
            <a:br>
              <a:rPr lang="fr-BE" altLang="fr-FR"/>
            </a:br>
            <a:endParaRPr lang="fr-BE" altLang="en-US"/>
          </a:p>
        </p:txBody>
      </p:sp>
      <p:sp>
        <p:nvSpPr>
          <p:cNvPr id="36867" name="Espace réservé du contenu 2">
            <a:extLst>
              <a:ext uri="{FF2B5EF4-FFF2-40B4-BE49-F238E27FC236}">
                <a16:creationId xmlns:a16="http://schemas.microsoft.com/office/drawing/2014/main" id="{7806418E-A5C2-79FD-E0C5-45D051240A92}"/>
              </a:ext>
            </a:extLst>
          </p:cNvPr>
          <p:cNvSpPr>
            <a:spLocks noGrp="1" noChangeArrowheads="1"/>
          </p:cNvSpPr>
          <p:nvPr>
            <p:ph idx="1"/>
          </p:nvPr>
        </p:nvSpPr>
        <p:spPr/>
        <p:txBody>
          <a:bodyPr/>
          <a:lstStyle/>
          <a:p>
            <a:r>
              <a:rPr lang="fr-FR" altLang="en-US"/>
              <a:t>Although, Laser and radiofrequency have gained popularity, clinical evidence on efficacy and long-term safety is lacking (2C). </a:t>
            </a:r>
            <a:endParaRPr lang="fr-BE" altLang="en-US"/>
          </a:p>
        </p:txBody>
      </p:sp>
    </p:spTree>
    <p:extLst>
      <p:ext uri="{BB962C8B-B14F-4D97-AF65-F5344CB8AC3E}">
        <p14:creationId xmlns:p14="http://schemas.microsoft.com/office/powerpoint/2010/main" val="188512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B806A2E-F515-ED06-6930-1907260CB029}"/>
              </a:ext>
            </a:extLst>
          </p:cNvPr>
          <p:cNvSpPr>
            <a:spLocks noGrp="1" noChangeArrowheads="1"/>
          </p:cNvSpPr>
          <p:nvPr>
            <p:ph type="title"/>
          </p:nvPr>
        </p:nvSpPr>
        <p:spPr/>
        <p:txBody>
          <a:bodyPr/>
          <a:lstStyle/>
          <a:p>
            <a:pPr eaLnBrk="1" hangingPunct="1"/>
            <a:r>
              <a:rPr lang="fr-BE" altLang="fr-FR"/>
              <a:t>Climacteric symptoms</a:t>
            </a:r>
            <a:br>
              <a:rPr lang="fr-BE" altLang="fr-FR"/>
            </a:br>
            <a:endParaRPr lang="en-GB" altLang="fr-FR"/>
          </a:p>
        </p:txBody>
      </p:sp>
      <p:sp>
        <p:nvSpPr>
          <p:cNvPr id="27651" name="Rectangle 3">
            <a:extLst>
              <a:ext uri="{FF2B5EF4-FFF2-40B4-BE49-F238E27FC236}">
                <a16:creationId xmlns:a16="http://schemas.microsoft.com/office/drawing/2014/main" id="{680110E9-73B2-2425-F881-192137D23C3E}"/>
              </a:ext>
            </a:extLst>
          </p:cNvPr>
          <p:cNvSpPr>
            <a:spLocks noGrp="1" noChangeArrowheads="1"/>
          </p:cNvSpPr>
          <p:nvPr>
            <p:ph idx="1"/>
          </p:nvPr>
        </p:nvSpPr>
        <p:spPr/>
        <p:txBody>
          <a:bodyPr/>
          <a:lstStyle/>
          <a:p>
            <a:pPr eaLnBrk="1" hangingPunct="1">
              <a:lnSpc>
                <a:spcPct val="90000"/>
              </a:lnSpc>
            </a:pPr>
            <a:r>
              <a:rPr lang="fr-BE" altLang="fr-FR"/>
              <a:t>Moderate to severe symptoms disturb women’s health-related quality of life for variable (short to very long) durations.  </a:t>
            </a:r>
          </a:p>
          <a:p>
            <a:pPr eaLnBrk="1" hangingPunct="1">
              <a:lnSpc>
                <a:spcPct val="90000"/>
              </a:lnSpc>
            </a:pPr>
            <a:r>
              <a:rPr lang="fr-BE" altLang="fr-FR"/>
              <a:t>In women suffering from such symptoms, MHT is the most effective treatment. In these women, it improves their quality of life.</a:t>
            </a:r>
          </a:p>
          <a:p>
            <a:pPr eaLnBrk="1" hangingPunct="1">
              <a:lnSpc>
                <a:spcPct val="90000"/>
              </a:lnSpc>
            </a:pPr>
            <a:r>
              <a:rPr lang="fr-BE" altLang="fr-FR" i="1">
                <a:solidFill>
                  <a:schemeClr val="tx2"/>
                </a:solidFill>
              </a:rPr>
              <a:t>(Level of evidence Ia )</a:t>
            </a:r>
            <a:endParaRPr lang="en-GB" altLang="fr-FR" i="1">
              <a:solidFill>
                <a:schemeClr val="tx2"/>
              </a:solidFill>
            </a:endParaRPr>
          </a:p>
        </p:txBody>
      </p:sp>
    </p:spTree>
    <p:extLst>
      <p:ext uri="{BB962C8B-B14F-4D97-AF65-F5344CB8AC3E}">
        <p14:creationId xmlns:p14="http://schemas.microsoft.com/office/powerpoint/2010/main" val="289800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40BD7BB-DFB6-B66B-EF11-62DB335B2E8C}"/>
              </a:ext>
            </a:extLst>
          </p:cNvPr>
          <p:cNvSpPr>
            <a:spLocks noGrp="1" noChangeArrowheads="1"/>
          </p:cNvSpPr>
          <p:nvPr>
            <p:ph type="title"/>
          </p:nvPr>
        </p:nvSpPr>
        <p:spPr/>
        <p:txBody>
          <a:bodyPr/>
          <a:lstStyle/>
          <a:p>
            <a:pPr eaLnBrk="1" hangingPunct="1"/>
            <a:r>
              <a:rPr lang="fr-BE" altLang="fr-FR"/>
              <a:t>Climacteric symptoms</a:t>
            </a:r>
            <a:br>
              <a:rPr lang="fr-BE" altLang="fr-FR"/>
            </a:br>
            <a:endParaRPr lang="en-GB" altLang="fr-FR"/>
          </a:p>
        </p:txBody>
      </p:sp>
      <p:sp>
        <p:nvSpPr>
          <p:cNvPr id="30723" name="Rectangle 3">
            <a:extLst>
              <a:ext uri="{FF2B5EF4-FFF2-40B4-BE49-F238E27FC236}">
                <a16:creationId xmlns:a16="http://schemas.microsoft.com/office/drawing/2014/main" id="{02EC978F-569C-909B-BC63-C36F7012916A}"/>
              </a:ext>
            </a:extLst>
          </p:cNvPr>
          <p:cNvSpPr>
            <a:spLocks noGrp="1" noChangeArrowheads="1"/>
          </p:cNvSpPr>
          <p:nvPr>
            <p:ph idx="1"/>
          </p:nvPr>
        </p:nvSpPr>
        <p:spPr/>
        <p:txBody>
          <a:bodyPr/>
          <a:lstStyle/>
          <a:p>
            <a:pPr eaLnBrk="1" hangingPunct="1"/>
            <a:r>
              <a:rPr lang="fr-BE" altLang="fr-FR"/>
              <a:t>Some symptoms are attributed to the climacteric but may result from other etiologies (such as iatrogenic causes). </a:t>
            </a:r>
          </a:p>
          <a:p>
            <a:pPr eaLnBrk="1" hangingPunct="1"/>
            <a:r>
              <a:rPr lang="fr-BE" altLang="fr-FR"/>
              <a:t>In </a:t>
            </a:r>
            <a:r>
              <a:rPr lang="fr-BE" altLang="fr-FR" u="sng"/>
              <a:t>asymptomatic</a:t>
            </a:r>
            <a:r>
              <a:rPr lang="fr-BE" altLang="fr-FR"/>
              <a:t> women, MHT usually does not ameliorate objectively the overall quality of life.</a:t>
            </a:r>
          </a:p>
          <a:p>
            <a:pPr eaLnBrk="1" hangingPunct="1"/>
            <a:r>
              <a:rPr lang="fr-BE" altLang="fr-FR" i="1">
                <a:solidFill>
                  <a:schemeClr val="tx2"/>
                </a:solidFill>
              </a:rPr>
              <a:t>(level 1b of evidence)</a:t>
            </a:r>
            <a:endParaRPr lang="en-GB" altLang="fr-FR" i="1">
              <a:solidFill>
                <a:schemeClr val="tx2"/>
              </a:solidFill>
            </a:endParaRPr>
          </a:p>
        </p:txBody>
      </p:sp>
    </p:spTree>
    <p:extLst>
      <p:ext uri="{BB962C8B-B14F-4D97-AF65-F5344CB8AC3E}">
        <p14:creationId xmlns:p14="http://schemas.microsoft.com/office/powerpoint/2010/main" val="13852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a:extLst>
              <a:ext uri="{FF2B5EF4-FFF2-40B4-BE49-F238E27FC236}">
                <a16:creationId xmlns:a16="http://schemas.microsoft.com/office/drawing/2014/main" id="{AC6008C2-A63A-C856-473E-9C6FD7781F3C}"/>
              </a:ext>
            </a:extLst>
          </p:cNvPr>
          <p:cNvSpPr>
            <a:spLocks noGrp="1" noChangeArrowheads="1"/>
          </p:cNvSpPr>
          <p:nvPr>
            <p:ph type="title"/>
          </p:nvPr>
        </p:nvSpPr>
        <p:spPr/>
        <p:txBody>
          <a:bodyPr/>
          <a:lstStyle/>
          <a:p>
            <a:r>
              <a:rPr lang="fr-FR" altLang="en-US"/>
              <a:t>Hot flushes </a:t>
            </a:r>
            <a:endParaRPr lang="fr-BE" altLang="en-US"/>
          </a:p>
        </p:txBody>
      </p:sp>
      <p:sp>
        <p:nvSpPr>
          <p:cNvPr id="32771" name="Espace réservé du contenu 2">
            <a:extLst>
              <a:ext uri="{FF2B5EF4-FFF2-40B4-BE49-F238E27FC236}">
                <a16:creationId xmlns:a16="http://schemas.microsoft.com/office/drawing/2014/main" id="{AEEDED0C-8A7A-51FA-3EC3-E5CFAFC43BD2}"/>
              </a:ext>
            </a:extLst>
          </p:cNvPr>
          <p:cNvSpPr>
            <a:spLocks noGrp="1" noChangeArrowheads="1"/>
          </p:cNvSpPr>
          <p:nvPr>
            <p:ph idx="1"/>
          </p:nvPr>
        </p:nvSpPr>
        <p:spPr/>
        <p:txBody>
          <a:bodyPr/>
          <a:lstStyle/>
          <a:p>
            <a:r>
              <a:rPr lang="fr-FR" altLang="en-US" dirty="0"/>
              <a:t>In </a:t>
            </a:r>
            <a:r>
              <a:rPr lang="fr-FR" altLang="en-US" dirty="0" err="1"/>
              <a:t>some</a:t>
            </a:r>
            <a:r>
              <a:rPr lang="fr-FR" altLang="en-US" dirty="0"/>
              <a:t> patients </a:t>
            </a:r>
            <a:r>
              <a:rPr lang="fr-FR" altLang="en-US" dirty="0" err="1"/>
              <a:t>other</a:t>
            </a:r>
            <a:r>
              <a:rPr lang="fr-FR" altLang="en-US" dirty="0"/>
              <a:t> </a:t>
            </a:r>
            <a:r>
              <a:rPr lang="fr-FR" altLang="en-US" dirty="0" err="1"/>
              <a:t>etiologies</a:t>
            </a:r>
            <a:r>
              <a:rPr lang="fr-FR" altLang="en-US" dirty="0"/>
              <a:t> of Hot flushes </a:t>
            </a:r>
            <a:r>
              <a:rPr lang="fr-FR" altLang="en-US" dirty="0" err="1"/>
              <a:t>should</a:t>
            </a:r>
            <a:r>
              <a:rPr lang="fr-FR" altLang="en-US" dirty="0"/>
              <a:t> </a:t>
            </a:r>
            <a:r>
              <a:rPr lang="fr-FR" altLang="en-US" dirty="0" err="1"/>
              <a:t>be</a:t>
            </a:r>
            <a:r>
              <a:rPr lang="fr-FR" altLang="en-US" dirty="0"/>
              <a:t> </a:t>
            </a:r>
            <a:r>
              <a:rPr lang="fr-FR" altLang="en-US" dirty="0" err="1"/>
              <a:t>excluded</a:t>
            </a:r>
            <a:endParaRPr lang="fr-FR" altLang="en-US" dirty="0"/>
          </a:p>
          <a:p>
            <a:pPr lvl="1"/>
            <a:r>
              <a:rPr lang="fr-FR" altLang="en-US" dirty="0" err="1"/>
              <a:t>Thyroid</a:t>
            </a:r>
            <a:r>
              <a:rPr lang="fr-FR" altLang="en-US" dirty="0"/>
              <a:t> </a:t>
            </a:r>
            <a:r>
              <a:rPr lang="fr-FR" altLang="en-US" dirty="0" err="1"/>
              <a:t>disease</a:t>
            </a:r>
            <a:endParaRPr lang="fr-FR" altLang="en-US" dirty="0"/>
          </a:p>
          <a:p>
            <a:pPr lvl="1"/>
            <a:r>
              <a:rPr lang="fr-FR" altLang="en-US" dirty="0"/>
              <a:t>Hypo/</a:t>
            </a:r>
            <a:r>
              <a:rPr lang="fr-FR" altLang="en-US" dirty="0" err="1"/>
              <a:t>hyper-glycemia</a:t>
            </a:r>
            <a:endParaRPr lang="fr-FR" altLang="en-US" dirty="0"/>
          </a:p>
          <a:p>
            <a:pPr lvl="1"/>
            <a:r>
              <a:rPr lang="fr-FR" altLang="en-US" dirty="0" err="1"/>
              <a:t>Obesity</a:t>
            </a:r>
            <a:endParaRPr lang="fr-FR" altLang="en-US" dirty="0"/>
          </a:p>
          <a:p>
            <a:pPr lvl="1"/>
            <a:r>
              <a:rPr lang="fr-FR" altLang="en-US" dirty="0"/>
              <a:t>Cancers </a:t>
            </a:r>
          </a:p>
          <a:p>
            <a:pPr lvl="1"/>
            <a:r>
              <a:rPr lang="fr-FR" altLang="en-US" dirty="0"/>
              <a:t>High / </a:t>
            </a:r>
            <a:r>
              <a:rPr lang="fr-FR" altLang="en-US" dirty="0" err="1"/>
              <a:t>low</a:t>
            </a:r>
            <a:r>
              <a:rPr lang="fr-FR" altLang="en-US" dirty="0"/>
              <a:t> </a:t>
            </a:r>
            <a:r>
              <a:rPr lang="fr-FR" altLang="en-US" dirty="0" err="1"/>
              <a:t>blood</a:t>
            </a:r>
            <a:r>
              <a:rPr lang="fr-FR" altLang="en-US" dirty="0"/>
              <a:t> pressure </a:t>
            </a:r>
          </a:p>
          <a:p>
            <a:pPr lvl="1"/>
            <a:endParaRPr lang="fr-BE" altLang="en-US" dirty="0"/>
          </a:p>
        </p:txBody>
      </p:sp>
    </p:spTree>
    <p:extLst>
      <p:ext uri="{BB962C8B-B14F-4D97-AF65-F5344CB8AC3E}">
        <p14:creationId xmlns:p14="http://schemas.microsoft.com/office/powerpoint/2010/main" val="384349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5029AF84-CDE6-419F-5948-D50F14E34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857250"/>
            <a:ext cx="571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avec flèche 2">
            <a:extLst>
              <a:ext uri="{FF2B5EF4-FFF2-40B4-BE49-F238E27FC236}">
                <a16:creationId xmlns:a16="http://schemas.microsoft.com/office/drawing/2014/main" id="{3B7CB71D-5261-7A52-1200-CFCFFD1C9744}"/>
              </a:ext>
            </a:extLst>
          </p:cNvPr>
          <p:cNvCxnSpPr/>
          <p:nvPr/>
        </p:nvCxnSpPr>
        <p:spPr>
          <a:xfrm flipV="1">
            <a:off x="6822282" y="2769394"/>
            <a:ext cx="423863" cy="3238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E8DABB69-D709-677C-6C2D-3E5713D77FC3}"/>
              </a:ext>
            </a:extLst>
          </p:cNvPr>
          <p:cNvCxnSpPr/>
          <p:nvPr/>
        </p:nvCxnSpPr>
        <p:spPr>
          <a:xfrm flipV="1">
            <a:off x="7439026" y="1887141"/>
            <a:ext cx="423863" cy="3238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13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a hot flush trivial ?? </a:t>
            </a:r>
          </a:p>
        </p:txBody>
      </p:sp>
      <p:sp>
        <p:nvSpPr>
          <p:cNvPr id="3" name="Content Placeholder 2"/>
          <p:cNvSpPr>
            <a:spLocks noGrp="1"/>
          </p:cNvSpPr>
          <p:nvPr>
            <p:ph idx="1"/>
          </p:nvPr>
        </p:nvSpPr>
        <p:spPr>
          <a:xfrm>
            <a:off x="3138489" y="2527104"/>
            <a:ext cx="6238142" cy="2777957"/>
          </a:xfrm>
        </p:spPr>
        <p:txBody>
          <a:bodyPr>
            <a:normAutofit fontScale="55000" lnSpcReduction="20000"/>
          </a:bodyPr>
          <a:lstStyle/>
          <a:p>
            <a:r>
              <a:rPr lang="en-GB" dirty="0"/>
              <a:t>Increasing amount of studies show  that ↑ HF //</a:t>
            </a:r>
          </a:p>
          <a:p>
            <a:pPr lvl="1"/>
            <a:r>
              <a:rPr lang="en-GB" dirty="0"/>
              <a:t>↑ Cardio vascular disease (CVD)</a:t>
            </a:r>
          </a:p>
          <a:p>
            <a:pPr lvl="1"/>
            <a:r>
              <a:rPr lang="en-GB" dirty="0"/>
              <a:t>The strongest predictor of underlying CVD are </a:t>
            </a:r>
            <a:r>
              <a:rPr lang="en-GB" b="1" dirty="0"/>
              <a:t>early flushers/ </a:t>
            </a:r>
            <a:r>
              <a:rPr lang="en-GB" b="1" dirty="0" err="1"/>
              <a:t>superflushers</a:t>
            </a:r>
            <a:endParaRPr lang="en-GB" b="1" dirty="0"/>
          </a:p>
          <a:p>
            <a:pPr lvl="1"/>
            <a:r>
              <a:rPr lang="en-GB" dirty="0"/>
              <a:t>↑ other precursors v CVD</a:t>
            </a:r>
          </a:p>
          <a:p>
            <a:pPr lvl="2"/>
            <a:r>
              <a:rPr lang="en-GB" dirty="0"/>
              <a:t>Abnormal endothelial function</a:t>
            </a:r>
          </a:p>
          <a:p>
            <a:pPr lvl="2"/>
            <a:r>
              <a:rPr lang="en-GB" dirty="0"/>
              <a:t>↑ coronary / Aorta calcification = arteriosclerosis</a:t>
            </a:r>
          </a:p>
          <a:p>
            <a:pPr lvl="2"/>
            <a:r>
              <a:rPr lang="en-GB" dirty="0"/>
              <a:t>↑ carotid intima media thickness</a:t>
            </a:r>
          </a:p>
          <a:p>
            <a:pPr lvl="2"/>
            <a:r>
              <a:rPr lang="en-GB" dirty="0"/>
              <a:t>↑ central obesity </a:t>
            </a:r>
            <a:r>
              <a:rPr lang="en-GB" dirty="0" err="1"/>
              <a:t>en</a:t>
            </a:r>
            <a:r>
              <a:rPr lang="en-GB" dirty="0"/>
              <a:t> BMI  </a:t>
            </a:r>
          </a:p>
          <a:p>
            <a:pPr lvl="2"/>
            <a:r>
              <a:rPr lang="en-GB" dirty="0"/>
              <a:t>↑ hypertension</a:t>
            </a:r>
          </a:p>
          <a:p>
            <a:pPr lvl="2"/>
            <a:r>
              <a:rPr lang="en-GB" dirty="0"/>
              <a:t>↑LDL cholesterol </a:t>
            </a:r>
            <a:r>
              <a:rPr lang="en-GB" dirty="0" err="1"/>
              <a:t>en</a:t>
            </a:r>
            <a:r>
              <a:rPr lang="en-GB" dirty="0"/>
              <a:t> </a:t>
            </a:r>
            <a:r>
              <a:rPr lang="en-GB" dirty="0" err="1"/>
              <a:t>Triglicerides</a:t>
            </a:r>
            <a:endParaRPr lang="en-GB" dirty="0"/>
          </a:p>
          <a:p>
            <a:pPr lvl="2"/>
            <a:r>
              <a:rPr lang="en-GB" dirty="0"/>
              <a:t>↑ insulin </a:t>
            </a:r>
            <a:r>
              <a:rPr lang="en-GB" dirty="0" err="1"/>
              <a:t>resistentance</a:t>
            </a:r>
            <a:r>
              <a:rPr lang="en-GB" dirty="0"/>
              <a:t> </a:t>
            </a:r>
            <a:r>
              <a:rPr lang="en-GB" dirty="0" err="1"/>
              <a:t>en</a:t>
            </a:r>
            <a:r>
              <a:rPr lang="en-GB" dirty="0"/>
              <a:t> (pre)diabetes</a:t>
            </a:r>
          </a:p>
          <a:p>
            <a:pPr lvl="2"/>
            <a:r>
              <a:rPr lang="en-GB" dirty="0"/>
              <a:t>↑</a:t>
            </a:r>
            <a:r>
              <a:rPr lang="en-GB" dirty="0" err="1"/>
              <a:t>orthosympatic</a:t>
            </a:r>
            <a:r>
              <a:rPr lang="en-GB" dirty="0"/>
              <a:t> activity</a:t>
            </a:r>
          </a:p>
          <a:p>
            <a:pPr lvl="2"/>
            <a:r>
              <a:rPr lang="en-GB" dirty="0"/>
              <a:t>↑ hypothalamic – </a:t>
            </a:r>
            <a:r>
              <a:rPr lang="en-GB" dirty="0" err="1"/>
              <a:t>hypofyse</a:t>
            </a:r>
            <a:r>
              <a:rPr lang="en-GB" dirty="0"/>
              <a:t>- adrenal axis : ↑cortisol</a:t>
            </a:r>
          </a:p>
          <a:p>
            <a:pPr lvl="2"/>
            <a:r>
              <a:rPr lang="en-GB" dirty="0"/>
              <a:t>↑inflammation </a:t>
            </a:r>
            <a:r>
              <a:rPr lang="en-GB" dirty="0" err="1"/>
              <a:t>en</a:t>
            </a:r>
            <a:r>
              <a:rPr lang="en-GB" dirty="0"/>
              <a:t> cytokines</a:t>
            </a:r>
          </a:p>
          <a:p>
            <a:pPr lvl="1"/>
            <a:endParaRPr lang="en-GB" dirty="0"/>
          </a:p>
        </p:txBody>
      </p:sp>
      <p:sp>
        <p:nvSpPr>
          <p:cNvPr id="6" name="AutoShape 2" descr="Image result for chicken and the egg problem"/>
          <p:cNvSpPr>
            <a:spLocks noChangeAspect="1" noChangeArrowheads="1"/>
          </p:cNvSpPr>
          <p:nvPr/>
        </p:nvSpPr>
        <p:spPr bwMode="auto">
          <a:xfrm>
            <a:off x="275451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GB" sz="1350"/>
          </a:p>
        </p:txBody>
      </p:sp>
      <p:sp>
        <p:nvSpPr>
          <p:cNvPr id="7" name="AutoShape 4" descr="Image result for chicken and the egg problem"/>
          <p:cNvSpPr>
            <a:spLocks noChangeAspect="1" noChangeArrowheads="1"/>
          </p:cNvSpPr>
          <p:nvPr/>
        </p:nvSpPr>
        <p:spPr bwMode="auto">
          <a:xfrm>
            <a:off x="2840236" y="1504654"/>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GB" sz="1350"/>
          </a:p>
        </p:txBody>
      </p:sp>
      <p:sp>
        <p:nvSpPr>
          <p:cNvPr id="8" name="AutoShape 6" descr="Image result for chicken and the egg problem"/>
          <p:cNvSpPr>
            <a:spLocks noChangeAspect="1" noChangeArrowheads="1"/>
          </p:cNvSpPr>
          <p:nvPr/>
        </p:nvSpPr>
        <p:spPr bwMode="auto">
          <a:xfrm>
            <a:off x="2925961" y="159037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GB" sz="1350"/>
          </a:p>
        </p:txBody>
      </p:sp>
      <p:pic>
        <p:nvPicPr>
          <p:cNvPr id="2058"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826" y="1676103"/>
            <a:ext cx="1554956" cy="116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33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fade">
                                      <p:cBhvr>
                                        <p:cTn id="50" dur="500"/>
                                        <p:tgtEl>
                                          <p:spTgt spid="3">
                                            <p:txEl>
                                              <p:pRg st="12" end="1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fade">
                                      <p:cBhvr>
                                        <p:cTn id="53" dur="500"/>
                                        <p:tgtEl>
                                          <p:spTgt spid="3">
                                            <p:txEl>
                                              <p:pRg st="13" end="1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058"/>
                                        </p:tgtEl>
                                        <p:attrNameLst>
                                          <p:attrName>style.visibility</p:attrName>
                                        </p:attrNameLst>
                                      </p:cBhvr>
                                      <p:to>
                                        <p:strVal val="visible"/>
                                      </p:to>
                                    </p:set>
                                    <p:animEffect transition="in" filter="fade">
                                      <p:cBhvr>
                                        <p:cTn id="58" dur="1000"/>
                                        <p:tgtEl>
                                          <p:spTgt spid="2058"/>
                                        </p:tgtEl>
                                      </p:cBhvr>
                                    </p:animEffect>
                                    <p:anim calcmode="lin" valueType="num">
                                      <p:cBhvr>
                                        <p:cTn id="59" dur="1000" fill="hold"/>
                                        <p:tgtEl>
                                          <p:spTgt spid="2058"/>
                                        </p:tgtEl>
                                        <p:attrNameLst>
                                          <p:attrName>ppt_x</p:attrName>
                                        </p:attrNameLst>
                                      </p:cBhvr>
                                      <p:tavLst>
                                        <p:tav tm="0">
                                          <p:val>
                                            <p:strVal val="#ppt_x"/>
                                          </p:val>
                                        </p:tav>
                                        <p:tav tm="100000">
                                          <p:val>
                                            <p:strVal val="#ppt_x"/>
                                          </p:val>
                                        </p:tav>
                                      </p:tavLst>
                                    </p:anim>
                                    <p:anim calcmode="lin" valueType="num">
                                      <p:cBhvr>
                                        <p:cTn id="60"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0549-BC01-9278-01D9-1D3F0D69104E}"/>
              </a:ext>
            </a:extLst>
          </p:cNvPr>
          <p:cNvSpPr>
            <a:spLocks noGrp="1"/>
          </p:cNvSpPr>
          <p:nvPr>
            <p:ph type="title"/>
          </p:nvPr>
        </p:nvSpPr>
        <p:spPr/>
        <p:txBody>
          <a:bodyPr/>
          <a:lstStyle/>
          <a:p>
            <a:r>
              <a:rPr lang="en-GB" dirty="0"/>
              <a:t>Sleep and HRT</a:t>
            </a:r>
          </a:p>
        </p:txBody>
      </p:sp>
      <p:sp>
        <p:nvSpPr>
          <p:cNvPr id="3" name="Content Placeholder 2">
            <a:extLst>
              <a:ext uri="{FF2B5EF4-FFF2-40B4-BE49-F238E27FC236}">
                <a16:creationId xmlns:a16="http://schemas.microsoft.com/office/drawing/2014/main" id="{F6213CC4-DC60-7BE5-8543-7AF4896CA84C}"/>
              </a:ext>
            </a:extLst>
          </p:cNvPr>
          <p:cNvSpPr>
            <a:spLocks noGrp="1"/>
          </p:cNvSpPr>
          <p:nvPr>
            <p:ph idx="1"/>
          </p:nvPr>
        </p:nvSpPr>
        <p:spPr/>
        <p:txBody>
          <a:bodyPr/>
          <a:lstStyle/>
          <a:p>
            <a:pPr>
              <a:lnSpc>
                <a:spcPct val="100000"/>
              </a:lnSpc>
              <a:spcBef>
                <a:spcPts val="0"/>
              </a:spcBef>
              <a:defRPr/>
            </a:pP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Improves</a:t>
            </a:r>
            <a:r>
              <a:rPr lang="nl-BE" dirty="0">
                <a:latin typeface="Calibri" panose="020F0502020204030204" pitchFamily="34" charset="0"/>
                <a:ea typeface="Calibri" panose="020F0502020204030204" pitchFamily="34" charset="0"/>
                <a:cs typeface="Times New Roman" panose="02020603050405020304" pitchFamily="18" charset="0"/>
              </a:rPr>
              <a:t> sleep esp in </a:t>
            </a:r>
            <a:r>
              <a:rPr lang="nl-BE" dirty="0" err="1">
                <a:latin typeface="Calibri" panose="020F0502020204030204" pitchFamily="34" charset="0"/>
                <a:ea typeface="Calibri" panose="020F0502020204030204" pitchFamily="34" charset="0"/>
                <a:cs typeface="Times New Roman" panose="02020603050405020304" pitchFamily="18" charset="0"/>
              </a:rPr>
              <a:t>women</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with</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nighttime</a:t>
            </a:r>
            <a:r>
              <a:rPr lang="nl-BE" dirty="0">
                <a:latin typeface="Calibri" panose="020F0502020204030204" pitchFamily="34" charset="0"/>
                <a:ea typeface="Calibri" panose="020F0502020204030204" pitchFamily="34" charset="0"/>
                <a:cs typeface="Times New Roman" panose="02020603050405020304" pitchFamily="18" charset="0"/>
              </a:rPr>
              <a:t> VMS </a:t>
            </a:r>
            <a:r>
              <a:rPr lang="nl-BE" dirty="0" err="1">
                <a:latin typeface="Calibri" panose="020F0502020204030204" pitchFamily="34" charset="0"/>
                <a:ea typeface="Calibri" panose="020F0502020204030204" pitchFamily="34" charset="0"/>
                <a:cs typeface="Times New Roman" panose="02020603050405020304" pitchFamily="18" charset="0"/>
              </a:rPr>
              <a:t>by</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reducing</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awakenings</a:t>
            </a:r>
            <a:endParaRPr lang="nl-BE"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defRPr/>
            </a:pPr>
            <a:r>
              <a:rPr lang="nl-BE" dirty="0">
                <a:latin typeface="Calibri" panose="020F0502020204030204" pitchFamily="34" charset="0"/>
                <a:ea typeface="Calibri" panose="020F0502020204030204" pitchFamily="34" charset="0"/>
                <a:cs typeface="Times New Roman" panose="02020603050405020304" pitchFamily="18" charset="0"/>
              </a:rPr>
              <a:t>ET or PT </a:t>
            </a:r>
            <a:r>
              <a:rPr lang="nl-BE" dirty="0" err="1">
                <a:latin typeface="Calibri" panose="020F0502020204030204" pitchFamily="34" charset="0"/>
                <a:ea typeface="Calibri" panose="020F0502020204030204" pitchFamily="34" charset="0"/>
                <a:cs typeface="Times New Roman" panose="02020603050405020304" pitchFamily="18" charset="0"/>
              </a:rPr>
              <a:t>may</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improve</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chronic</a:t>
            </a:r>
            <a:r>
              <a:rPr lang="nl-BE" dirty="0">
                <a:latin typeface="Calibri" panose="020F0502020204030204" pitchFamily="34" charset="0"/>
                <a:ea typeface="Calibri" panose="020F0502020204030204" pitchFamily="34" charset="0"/>
                <a:cs typeface="Times New Roman" panose="02020603050405020304" pitchFamily="18" charset="0"/>
              </a:rPr>
              <a:t> insomnia in MP </a:t>
            </a:r>
            <a:r>
              <a:rPr lang="nl-BE" dirty="0" err="1">
                <a:latin typeface="Calibri" panose="020F0502020204030204" pitchFamily="34" charset="0"/>
                <a:ea typeface="Calibri" panose="020F0502020204030204" pitchFamily="34" charset="0"/>
                <a:cs typeface="Times New Roman" panose="02020603050405020304" pitchFamily="18" charset="0"/>
              </a:rPr>
              <a:t>women</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independant</a:t>
            </a:r>
            <a:r>
              <a:rPr lang="nl-BE" dirty="0">
                <a:latin typeface="Calibri" panose="020F0502020204030204" pitchFamily="34" charset="0"/>
                <a:ea typeface="Calibri" panose="020F0502020204030204" pitchFamily="34" charset="0"/>
                <a:cs typeface="Times New Roman" panose="02020603050405020304" pitchFamily="18" charset="0"/>
              </a:rPr>
              <a:t> of VMS</a:t>
            </a:r>
          </a:p>
          <a:p>
            <a:pPr>
              <a:lnSpc>
                <a:spcPct val="100000"/>
              </a:lnSpc>
              <a:spcBef>
                <a:spcPts val="0"/>
              </a:spcBef>
              <a:defRPr/>
            </a:pPr>
            <a:r>
              <a:rPr lang="nl-BE" dirty="0">
                <a:latin typeface="Calibri" panose="020F0502020204030204" pitchFamily="34" charset="0"/>
                <a:ea typeface="Calibri" panose="020F0502020204030204" pitchFamily="34" charset="0"/>
                <a:cs typeface="Times New Roman" panose="02020603050405020304" pitchFamily="18" charset="0"/>
              </a:rPr>
              <a:t>Oral </a:t>
            </a:r>
            <a:r>
              <a:rPr lang="nl-BE" dirty="0" err="1">
                <a:latin typeface="Calibri" panose="020F0502020204030204" pitchFamily="34" charset="0"/>
                <a:ea typeface="Calibri" panose="020F0502020204030204" pitchFamily="34" charset="0"/>
                <a:cs typeface="Times New Roman" panose="02020603050405020304" pitchFamily="18" charset="0"/>
              </a:rPr>
              <a:t>progesterone</a:t>
            </a:r>
            <a:r>
              <a:rPr lang="nl-BE" dirty="0">
                <a:latin typeface="Calibri" panose="020F0502020204030204" pitchFamily="34" charset="0"/>
                <a:ea typeface="Calibri" panose="020F0502020204030204" pitchFamily="34" charset="0"/>
                <a:cs typeface="Times New Roman" panose="02020603050405020304" pitchFamily="18" charset="0"/>
              </a:rPr>
              <a:t> has mild </a:t>
            </a:r>
            <a:r>
              <a:rPr lang="nl-BE" dirty="0" err="1">
                <a:latin typeface="Calibri" panose="020F0502020204030204" pitchFamily="34" charset="0"/>
                <a:ea typeface="Calibri" panose="020F0502020204030204" pitchFamily="34" charset="0"/>
                <a:cs typeface="Times New Roman" panose="02020603050405020304" pitchFamily="18" charset="0"/>
              </a:rPr>
              <a:t>sedating</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effects</a:t>
            </a:r>
            <a:r>
              <a:rPr lang="nl-BE" dirty="0">
                <a:latin typeface="Calibri" panose="020F0502020204030204" pitchFamily="34" charset="0"/>
                <a:ea typeface="Calibri" panose="020F0502020204030204" pitchFamily="34" charset="0"/>
                <a:cs typeface="Times New Roman" panose="02020603050405020304" pitchFamily="18" charset="0"/>
              </a:rPr>
              <a:t> (GABA </a:t>
            </a:r>
            <a:r>
              <a:rPr lang="nl-BE" dirty="0" err="1">
                <a:latin typeface="Calibri" panose="020F0502020204030204" pitchFamily="34" charset="0"/>
                <a:ea typeface="Calibri" panose="020F0502020204030204" pitchFamily="34" charset="0"/>
                <a:cs typeface="Times New Roman" panose="02020603050405020304" pitchFamily="18" charset="0"/>
              </a:rPr>
              <a:t>agonistic</a:t>
            </a:r>
            <a:r>
              <a:rPr lang="nl-BE" dirty="0">
                <a:latin typeface="Calibri" panose="020F0502020204030204" pitchFamily="34" charset="0"/>
                <a:ea typeface="Calibri" panose="020F0502020204030204" pitchFamily="34" charset="0"/>
                <a:cs typeface="Times New Roman" panose="02020603050405020304" pitchFamily="18" charset="0"/>
              </a:rPr>
              <a:t> effect). </a:t>
            </a:r>
          </a:p>
          <a:p>
            <a:pPr>
              <a:lnSpc>
                <a:spcPct val="100000"/>
              </a:lnSpc>
              <a:spcBef>
                <a:spcPts val="0"/>
              </a:spcBef>
              <a:defRPr/>
            </a:pPr>
            <a:r>
              <a:rPr lang="nl-BE" dirty="0">
                <a:latin typeface="Calibri" panose="020F0502020204030204" pitchFamily="34" charset="0"/>
                <a:ea typeface="Calibri" panose="020F0502020204030204" pitchFamily="34" charset="0"/>
                <a:cs typeface="Times New Roman" panose="02020603050405020304" pitchFamily="18" charset="0"/>
              </a:rPr>
              <a:t>Oral </a:t>
            </a:r>
            <a:r>
              <a:rPr lang="nl-BE" dirty="0" err="1">
                <a:latin typeface="Calibri" panose="020F0502020204030204" pitchFamily="34" charset="0"/>
                <a:ea typeface="Calibri" panose="020F0502020204030204" pitchFamily="34" charset="0"/>
                <a:cs typeface="Times New Roman" panose="02020603050405020304" pitchFamily="18" charset="0"/>
              </a:rPr>
              <a:t>progesterone</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improves</a:t>
            </a:r>
            <a:r>
              <a:rPr lang="nl-BE" dirty="0">
                <a:latin typeface="Calibri" panose="020F0502020204030204" pitchFamily="34" charset="0"/>
                <a:ea typeface="Calibri" panose="020F0502020204030204" pitchFamily="34" charset="0"/>
                <a:cs typeface="Times New Roman" panose="02020603050405020304" pitchFamily="18" charset="0"/>
              </a:rPr>
              <a:t> sleep </a:t>
            </a:r>
            <a:r>
              <a:rPr lang="nl-BE" dirty="0" err="1">
                <a:latin typeface="Calibri" panose="020F0502020204030204" pitchFamily="34" charset="0"/>
                <a:ea typeface="Calibri" panose="020F0502020204030204" pitchFamily="34" charset="0"/>
                <a:cs typeface="Times New Roman" panose="02020603050405020304" pitchFamily="18" charset="0"/>
              </a:rPr>
              <a:t>onset</a:t>
            </a:r>
            <a:r>
              <a:rPr lang="nl-BE" dirty="0">
                <a:latin typeface="Calibri" panose="020F0502020204030204" pitchFamily="34" charset="0"/>
                <a:ea typeface="Calibri" panose="020F0502020204030204" pitchFamily="34" charset="0"/>
                <a:cs typeface="Times New Roman" panose="02020603050405020304" pitchFamily="18" charset="0"/>
              </a:rPr>
              <a:t> </a:t>
            </a:r>
            <a:r>
              <a:rPr lang="nl-BE" dirty="0" err="1">
                <a:latin typeface="Calibri" panose="020F0502020204030204" pitchFamily="34" charset="0"/>
                <a:ea typeface="Calibri" panose="020F0502020204030204" pitchFamily="34" charset="0"/>
                <a:cs typeface="Times New Roman" panose="02020603050405020304" pitchFamily="18" charset="0"/>
              </a:rPr>
              <a:t>latency</a:t>
            </a:r>
            <a:r>
              <a:rPr lang="nl-BE" dirty="0">
                <a:latin typeface="Calibri" panose="020F0502020204030204" pitchFamily="34" charset="0"/>
                <a:ea typeface="Calibri" panose="020F0502020204030204" pitchFamily="34" charset="0"/>
                <a:cs typeface="Times New Roman" panose="02020603050405020304" pitchFamily="18" charset="0"/>
              </a:rPr>
              <a:t> but </a:t>
            </a:r>
            <a:r>
              <a:rPr lang="nl-BE" dirty="0" err="1">
                <a:latin typeface="Calibri" panose="020F0502020204030204" pitchFamily="34" charset="0"/>
                <a:ea typeface="Calibri" panose="020F0502020204030204" pitchFamily="34" charset="0"/>
                <a:cs typeface="Times New Roman" panose="02020603050405020304" pitchFamily="18" charset="0"/>
              </a:rPr>
              <a:t>not</a:t>
            </a:r>
            <a:r>
              <a:rPr lang="nl-BE" dirty="0">
                <a:latin typeface="Calibri" panose="020F0502020204030204" pitchFamily="34" charset="0"/>
                <a:ea typeface="Calibri" panose="020F0502020204030204" pitchFamily="34" charset="0"/>
                <a:cs typeface="Times New Roman" panose="02020603050405020304" pitchFamily="18" charset="0"/>
              </a:rPr>
              <a:t> sleep </a:t>
            </a:r>
            <a:r>
              <a:rPr lang="nl-BE" dirty="0" err="1">
                <a:latin typeface="Calibri" panose="020F0502020204030204" pitchFamily="34" charset="0"/>
                <a:ea typeface="Calibri" panose="020F0502020204030204" pitchFamily="34" charset="0"/>
                <a:cs typeface="Times New Roman" panose="02020603050405020304" pitchFamily="18" charset="0"/>
              </a:rPr>
              <a:t>duration</a:t>
            </a:r>
            <a:r>
              <a:rPr lang="nl-BE" dirty="0">
                <a:latin typeface="Calibri" panose="020F0502020204030204" pitchFamily="34" charset="0"/>
                <a:ea typeface="Calibri" panose="020F0502020204030204" pitchFamily="34" charset="0"/>
                <a:cs typeface="Times New Roman" panose="02020603050405020304" pitchFamily="18" charset="0"/>
              </a:rPr>
              <a:t> efficiency in RCT in post MP ( </a:t>
            </a:r>
            <a:r>
              <a:rPr lang="nl-BE" dirty="0" err="1">
                <a:latin typeface="Calibri" panose="020F0502020204030204" pitchFamily="34" charset="0"/>
                <a:ea typeface="Calibri" panose="020F0502020204030204" pitchFamily="34" charset="0"/>
                <a:cs typeface="Times New Roman" panose="02020603050405020304" pitchFamily="18" charset="0"/>
              </a:rPr>
              <a:t>syst</a:t>
            </a:r>
            <a:r>
              <a:rPr lang="nl-BE" dirty="0">
                <a:latin typeface="Calibri" panose="020F0502020204030204" pitchFamily="34" charset="0"/>
                <a:ea typeface="Calibri" panose="020F0502020204030204" pitchFamily="34" charset="0"/>
                <a:cs typeface="Times New Roman" panose="02020603050405020304" pitchFamily="18" charset="0"/>
              </a:rPr>
              <a:t> RV, </a:t>
            </a:r>
            <a:r>
              <a:rPr lang="nl-BE">
                <a:latin typeface="Calibri" panose="020F0502020204030204" pitchFamily="34" charset="0"/>
                <a:ea typeface="Calibri" panose="020F0502020204030204" pitchFamily="34" charset="0"/>
                <a:cs typeface="Times New Roman" panose="02020603050405020304" pitchFamily="18" charset="0"/>
              </a:rPr>
              <a:t>meta analysis)</a:t>
            </a:r>
            <a:endParaRPr lang="nl-BE"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403074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6C78-2EFA-9A66-B7C4-22CC3747BF16}"/>
              </a:ext>
            </a:extLst>
          </p:cNvPr>
          <p:cNvSpPr>
            <a:spLocks noGrp="1"/>
          </p:cNvSpPr>
          <p:nvPr>
            <p:ph type="title"/>
          </p:nvPr>
        </p:nvSpPr>
        <p:spPr>
          <a:xfrm>
            <a:off x="2152650" y="932676"/>
            <a:ext cx="7886700" cy="994172"/>
          </a:xfrm>
        </p:spPr>
        <p:txBody>
          <a:bodyPr/>
          <a:lstStyle/>
          <a:p>
            <a:r>
              <a:rPr lang="en-GB" dirty="0"/>
              <a:t>Cognitive complaints</a:t>
            </a:r>
          </a:p>
        </p:txBody>
      </p:sp>
      <p:sp>
        <p:nvSpPr>
          <p:cNvPr id="3" name="Content Placeholder 2">
            <a:extLst>
              <a:ext uri="{FF2B5EF4-FFF2-40B4-BE49-F238E27FC236}">
                <a16:creationId xmlns:a16="http://schemas.microsoft.com/office/drawing/2014/main" id="{3EE22053-4C6B-0286-22B8-2D3176562D24}"/>
              </a:ext>
            </a:extLst>
          </p:cNvPr>
          <p:cNvSpPr>
            <a:spLocks noGrp="1"/>
          </p:cNvSpPr>
          <p:nvPr>
            <p:ph idx="1"/>
          </p:nvPr>
        </p:nvSpPr>
        <p:spPr>
          <a:xfrm>
            <a:off x="2152650" y="1926847"/>
            <a:ext cx="7886700" cy="3263504"/>
          </a:xfrm>
        </p:spPr>
        <p:txBody>
          <a:bodyPr/>
          <a:lstStyle/>
          <a:p>
            <a:r>
              <a:rPr lang="en-GB" dirty="0"/>
              <a:t>Frequent in midlife women and across MP transition</a:t>
            </a:r>
          </a:p>
          <a:p>
            <a:r>
              <a:rPr lang="en-GB" dirty="0"/>
              <a:t>Role of E2 </a:t>
            </a:r>
          </a:p>
          <a:p>
            <a:r>
              <a:rPr lang="en-GB" dirty="0"/>
              <a:t>Role of VMS, sleep disturbances and mood changes</a:t>
            </a:r>
          </a:p>
        </p:txBody>
      </p:sp>
      <p:pic>
        <p:nvPicPr>
          <p:cNvPr id="5" name="Picture 4" descr="A screenshot of a computer&#10;&#10;Description automatically generated">
            <a:extLst>
              <a:ext uri="{FF2B5EF4-FFF2-40B4-BE49-F238E27FC236}">
                <a16:creationId xmlns:a16="http://schemas.microsoft.com/office/drawing/2014/main" id="{A83A084D-0833-2BD7-657F-C9C3CB5B7343}"/>
              </a:ext>
            </a:extLst>
          </p:cNvPr>
          <p:cNvPicPr>
            <a:picLocks noChangeAspect="1"/>
          </p:cNvPicPr>
          <p:nvPr/>
        </p:nvPicPr>
        <p:blipFill rotWithShape="1">
          <a:blip r:embed="rId3">
            <a:extLst>
              <a:ext uri="{28A0092B-C50C-407E-A947-70E740481C1C}">
                <a14:useLocalDpi xmlns:a14="http://schemas.microsoft.com/office/drawing/2010/main" val="0"/>
              </a:ext>
            </a:extLst>
          </a:blip>
          <a:srcRect l="20112" t="47073" r="33450" b="25400"/>
          <a:stretch/>
        </p:blipFill>
        <p:spPr>
          <a:xfrm>
            <a:off x="2063319" y="3046953"/>
            <a:ext cx="6609329" cy="2953798"/>
          </a:xfrm>
          <a:prstGeom prst="rect">
            <a:avLst/>
          </a:prstGeom>
        </p:spPr>
      </p:pic>
    </p:spTree>
    <p:extLst>
      <p:ext uri="{BB962C8B-B14F-4D97-AF65-F5344CB8AC3E}">
        <p14:creationId xmlns:p14="http://schemas.microsoft.com/office/powerpoint/2010/main" val="248074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9F9D168-AECD-2A20-0E78-D1C9AA80F12A}"/>
              </a:ext>
            </a:extLst>
          </p:cNvPr>
          <p:cNvSpPr>
            <a:spLocks noGrp="1" noChangeArrowheads="1"/>
          </p:cNvSpPr>
          <p:nvPr>
            <p:ph type="title"/>
          </p:nvPr>
        </p:nvSpPr>
        <p:spPr/>
        <p:txBody>
          <a:bodyPr/>
          <a:lstStyle/>
          <a:p>
            <a:pPr eaLnBrk="1" hangingPunct="1"/>
            <a:r>
              <a:rPr lang="fr-BE" altLang="fr-FR"/>
              <a:t>Mood disturbances</a:t>
            </a:r>
            <a:endParaRPr lang="en-US" altLang="fr-FR"/>
          </a:p>
        </p:txBody>
      </p:sp>
      <p:sp>
        <p:nvSpPr>
          <p:cNvPr id="33795" name="Rectangle 3">
            <a:extLst>
              <a:ext uri="{FF2B5EF4-FFF2-40B4-BE49-F238E27FC236}">
                <a16:creationId xmlns:a16="http://schemas.microsoft.com/office/drawing/2014/main" id="{7446C528-BA14-3EFD-E0C7-F08E9A77D314}"/>
              </a:ext>
            </a:extLst>
          </p:cNvPr>
          <p:cNvSpPr>
            <a:spLocks noGrp="1" noChangeArrowheads="1"/>
          </p:cNvSpPr>
          <p:nvPr>
            <p:ph idx="1"/>
          </p:nvPr>
        </p:nvSpPr>
        <p:spPr>
          <a:xfrm>
            <a:off x="2496106" y="2015786"/>
            <a:ext cx="7284128" cy="3711120"/>
          </a:xfrm>
        </p:spPr>
        <p:txBody>
          <a:bodyPr/>
          <a:lstStyle/>
          <a:p>
            <a:pPr eaLnBrk="1" hangingPunct="1"/>
            <a:r>
              <a:rPr lang="fr-BE" altLang="fr-FR" sz="1800"/>
              <a:t>Menopause transition as well as early menopause may increase vulnerability for some women.</a:t>
            </a:r>
          </a:p>
          <a:p>
            <a:pPr eaLnBrk="1" hangingPunct="1"/>
            <a:r>
              <a:rPr lang="fr-BE" altLang="fr-FR" sz="1800"/>
              <a:t>Women who have experienced previous periods of depression associated with PMS or postpartum, are more susceptible to depression at the menopause. These women should probably be treated with MHT first before using anti-depressant drugs </a:t>
            </a:r>
            <a:r>
              <a:rPr lang="fr-BE" altLang="fr-FR" sz="1800" i="1"/>
              <a:t>(grade IIC)</a:t>
            </a:r>
          </a:p>
          <a:p>
            <a:pPr eaLnBrk="1" hangingPunct="1"/>
            <a:r>
              <a:rPr lang="fr-BE" altLang="fr-FR" sz="1800"/>
              <a:t>Mood disturbances and depression as such are not an indication of MHT. However, it may help women who have mood disturbances associated with climacteric symptoms.</a:t>
            </a:r>
            <a:endParaRPr lang="en-US" altLang="fr-FR" sz="1800"/>
          </a:p>
        </p:txBody>
      </p:sp>
    </p:spTree>
    <p:extLst>
      <p:ext uri="{BB962C8B-B14F-4D97-AF65-F5344CB8AC3E}">
        <p14:creationId xmlns:p14="http://schemas.microsoft.com/office/powerpoint/2010/main" val="2787551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TM03457452[[fn=Céleste]]</Template>
  <TotalTime>0</TotalTime>
  <Words>1068</Words>
  <Application>Microsoft Office PowerPoint</Application>
  <PresentationFormat>Grand écran</PresentationFormat>
  <Paragraphs>109</Paragraphs>
  <Slides>11</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Light</vt:lpstr>
      <vt:lpstr>Tahoma</vt:lpstr>
      <vt:lpstr>Times New Roman</vt:lpstr>
      <vt:lpstr>Céleste</vt:lpstr>
      <vt:lpstr>Climacteric symptoms </vt:lpstr>
      <vt:lpstr>Climacteric symptoms </vt:lpstr>
      <vt:lpstr>Climacteric symptoms </vt:lpstr>
      <vt:lpstr>Hot flushes </vt:lpstr>
      <vt:lpstr>Présentation PowerPoint</vt:lpstr>
      <vt:lpstr>Is a hot flush trivial ?? </vt:lpstr>
      <vt:lpstr>Sleep and HRT</vt:lpstr>
      <vt:lpstr>Cognitive complaints</vt:lpstr>
      <vt:lpstr>Mood disturbances</vt:lpstr>
      <vt:lpstr>Urogenital atrophy or Genito-urninary syndrome of the menopause (GSM) </vt:lpstr>
      <vt:lpstr>Urogenital atrophy or Genito-urninary syndrom of the menopause (GSM)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Climacteric symptoms</dc:title>
  <dc:creator>ROZENBERG Serge</dc:creator>
  <cp:lastModifiedBy>ROZENBERG Serge</cp:lastModifiedBy>
  <cp:revision>2</cp:revision>
  <dcterms:created xsi:type="dcterms:W3CDTF">2023-10-14T18:40:36Z</dcterms:created>
  <dcterms:modified xsi:type="dcterms:W3CDTF">2023-10-14T20:57:24Z</dcterms:modified>
</cp:coreProperties>
</file>