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2"/>
  </p:notesMasterIdLst>
  <p:sldIdLst>
    <p:sldId id="413" r:id="rId6"/>
    <p:sldId id="1055" r:id="rId7"/>
    <p:sldId id="1438" r:id="rId8"/>
    <p:sldId id="1462" r:id="rId9"/>
    <p:sldId id="1461" r:id="rId10"/>
    <p:sldId id="1450" r:id="rId11"/>
    <p:sldId id="1428" r:id="rId12"/>
    <p:sldId id="1430" r:id="rId13"/>
    <p:sldId id="1429" r:id="rId14"/>
    <p:sldId id="1426" r:id="rId15"/>
    <p:sldId id="1459" r:id="rId16"/>
    <p:sldId id="1447" r:id="rId17"/>
    <p:sldId id="1460" r:id="rId18"/>
    <p:sldId id="1446" r:id="rId19"/>
    <p:sldId id="1454" r:id="rId20"/>
    <p:sldId id="1436" r:id="rId21"/>
    <p:sldId id="1439" r:id="rId22"/>
    <p:sldId id="1455" r:id="rId23"/>
    <p:sldId id="1456" r:id="rId24"/>
    <p:sldId id="1449" r:id="rId25"/>
    <p:sldId id="1442" r:id="rId26"/>
    <p:sldId id="1441" r:id="rId27"/>
    <p:sldId id="1467" r:id="rId28"/>
    <p:sldId id="1457" r:id="rId29"/>
    <p:sldId id="1465" r:id="rId30"/>
    <p:sldId id="1464" r:id="rId31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3802F"/>
    <a:srgbClr val="FF3399"/>
    <a:srgbClr val="E8A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7B6ED-BF2D-015D-760D-27AA3E73F7DA}" v="235" dt="2023-05-25T15:21:39.188"/>
    <p1510:client id="{1A9FBE79-C9C8-8F90-79A1-B1F8FC699C7A}" v="149" dt="2023-05-25T12:38:21.209"/>
    <p1510:client id="{2E55C43C-777B-F6F0-6004-FAB74E77D2F4}" v="153" dt="2023-06-05T06:32:53.039"/>
    <p1510:client id="{36732B9B-921B-A5A5-02DA-0B65A419E1DB}" v="35" dt="2023-06-05T06:21:17.076"/>
    <p1510:client id="{40488637-897D-97E6-59F4-0435A103C5E8}" v="514" dt="2023-06-05T07:12:45.421"/>
    <p1510:client id="{419456AA-BACB-5D36-1A8C-D9913C4636CC}" v="94" dt="2023-05-26T07:09:38.528"/>
    <p1510:client id="{44A1645B-8288-4494-3C0C-CA65F665E341}" v="204" dt="2023-05-30T11:58:46.262"/>
    <p1510:client id="{50253643-8298-87C0-135C-FD1D63ACAFE7}" v="4" dt="2023-05-29T07:56:24.514"/>
    <p1510:client id="{6540979C-1A01-282B-687A-062EB6F1B9D6}" v="230" dt="2023-05-26T06:57:39.611"/>
    <p1510:client id="{77F2D601-3C05-4056-632D-AB6B4BAF4D17}" v="174" dt="2023-06-02T09:55:35.388"/>
    <p1510:client id="{8DA9187C-0FCF-4D2F-16F8-CBB6F6B22F41}" v="26" dt="2023-06-05T06:49:42.820"/>
    <p1510:client id="{92C7F17E-659B-C1D0-4F09-00D4D27831EC}" v="7" dt="2023-05-26T06:49:56.502"/>
    <p1510:client id="{A3EF5506-260A-F3BD-92F0-F5C5EE1343DE}" v="84" dt="2023-05-30T08:20:56.641"/>
    <p1510:client id="{B38857B8-D03B-5A56-B22E-6D7FAD26027C}" v="84" dt="2023-05-25T14:50:28.447"/>
    <p1510:client id="{BC71128B-92CA-8FF7-35E9-1295F6C67B41}" v="23" dt="2023-06-05T06:39:38.174"/>
    <p1510:client id="{CA01C42E-90A2-9A59-337B-A53CBDB2E787}" v="7" dt="2023-06-05T06:41:44.223"/>
    <p1510:client id="{E2A01609-7A56-1AA3-CE68-96E6E49B2822}" v="43" dt="2023-05-29T07:52:56.413"/>
    <p1510:client id="{E537C648-C654-3568-57AF-198EC61256CE}" v="4" dt="2023-05-26T07:00:06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843CF0-6602-46BB-B29F-52E9DFC53D43}" type="datetimeFigureOut">
              <a:rPr lang="fr-FR"/>
              <a:pPr>
                <a:defRPr/>
              </a:pPr>
              <a:t>27/06/2023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F71F9B-11BA-46A0-AE85-36AFF020CE6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711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uzgent.be/" TargetMode="External"/><Relationship Id="rId5" Type="http://schemas.openxmlformats.org/officeDocument/2006/relationships/hyperlink" Target="http://www.twitter.com/uzgent" TargetMode="External"/><Relationship Id="rId4" Type="http://schemas.openxmlformats.org/officeDocument/2006/relationships/hyperlink" Target="http://www.facebook.com/uzgent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logo_soft_inc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163" y="2205038"/>
            <a:ext cx="3652837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 descr="suite_valeurs_english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79565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_chu_umc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6165850"/>
            <a:ext cx="14398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us-titre 2"/>
          <p:cNvSpPr txBox="1">
            <a:spLocks/>
          </p:cNvSpPr>
          <p:nvPr userDrawn="1"/>
        </p:nvSpPr>
        <p:spPr>
          <a:xfrm>
            <a:off x="1116013" y="6308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>
                <a:solidFill>
                  <a:srgbClr val="E3802F"/>
                </a:solidFill>
                <a:latin typeface="+mn-lt"/>
              </a:rPr>
              <a:t>In the center of the city, in the center of life, </a:t>
            </a:r>
            <a:r>
              <a:rPr lang="fr-FR" sz="1400" err="1">
                <a:solidFill>
                  <a:srgbClr val="E3802F"/>
                </a:solidFill>
                <a:latin typeface="+mn-lt"/>
              </a:rPr>
              <a:t>with</a:t>
            </a:r>
            <a:r>
              <a:rPr lang="fr-FR" sz="1400">
                <a:solidFill>
                  <a:srgbClr val="E3802F"/>
                </a:solidFill>
                <a:latin typeface="+mn-lt"/>
              </a:rPr>
              <a:t> passion for care</a:t>
            </a:r>
            <a:endParaRPr lang="fr-BE" sz="1400">
              <a:solidFill>
                <a:srgbClr val="E3802F"/>
              </a:solidFill>
              <a:latin typeface="+mn-lt"/>
            </a:endParaRPr>
          </a:p>
        </p:txBody>
      </p:sp>
      <p:pic>
        <p:nvPicPr>
          <p:cNvPr id="8" name="Image 9" descr="logo_ulb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092825"/>
            <a:ext cx="5635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0" descr="iris_psd copi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6237288"/>
            <a:ext cx="19526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2" descr="LogoVUB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6092825"/>
            <a:ext cx="73501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D670B8-A9A2-4155-AB82-4312F7C3E172}" type="datetimeFigureOut">
              <a:rPr lang="fr-BE"/>
              <a:pPr>
                <a:defRPr/>
              </a:pPr>
              <a:t>27-06-23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3F0268-26F9-4522-A5B3-D904A778142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EC3230-8EDC-4CDC-A129-A4B4668CAA23}" type="datetimeFigureOut">
              <a:rPr lang="fr-BE"/>
              <a:pPr>
                <a:defRPr/>
              </a:pPr>
              <a:t>27-06-23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CC52E6-67AE-4C63-BD6C-72A0CB5708B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4C5EC6-A121-4FBA-A20A-3F3FB4441FE4}" type="datetimeFigureOut">
              <a:rPr lang="fr-BE"/>
              <a:pPr>
                <a:defRPr/>
              </a:pPr>
              <a:t>27-06-23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317861-CD04-47E9-9CDF-685B071CB54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64163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FD465A-AEF0-4499-A6AC-0A7726BD0283}" type="datetimeFigureOut">
              <a:rPr lang="fr-FR" smtClean="0"/>
              <a:pPr/>
              <a:t>27/06/2023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774B1F-32B4-4A2C-8E3E-E9080A3BAD9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89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808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F8F02-24A9-4EE7-8D79-8DEF2216C4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15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8828088" y="65627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279F1B-FCF3-4704-8B83-1DCE313607AE}" type="slidenum">
              <a:rPr lang="en-US" altLang="fr-FR" sz="120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altLang="fr-FR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78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8828088" y="65627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130334-B563-4A82-AF04-276EDE68587D}" type="slidenum">
              <a:rPr lang="en-US" altLang="fr-FR" sz="120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altLang="fr-FR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484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Z_Slo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ige driehoek 16">
            <a:extLst>
              <a:ext uri="{FF2B5EF4-FFF2-40B4-BE49-F238E27FC236}">
                <a16:creationId xmlns:a16="http://schemas.microsoft.com/office/drawing/2014/main" id="{F5C0FB24-9753-4E32-B548-9985F26E8849}"/>
              </a:ext>
            </a:extLst>
          </p:cNvPr>
          <p:cNvSpPr/>
          <p:nvPr userDrawn="1"/>
        </p:nvSpPr>
        <p:spPr>
          <a:xfrm flipH="1">
            <a:off x="8115856" y="4121531"/>
            <a:ext cx="1032164" cy="1376218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425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logo_soft_inc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163" y="2205038"/>
            <a:ext cx="3652837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 descr="suite_valeurs_english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79565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_chu_umc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6165850"/>
            <a:ext cx="14398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us-titre 2"/>
          <p:cNvSpPr txBox="1">
            <a:spLocks/>
          </p:cNvSpPr>
          <p:nvPr userDrawn="1"/>
        </p:nvSpPr>
        <p:spPr>
          <a:xfrm>
            <a:off x="1116013" y="6308725"/>
            <a:ext cx="6400800" cy="347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>
                <a:solidFill>
                  <a:srgbClr val="E3802F"/>
                </a:solidFill>
                <a:latin typeface="+mn-lt"/>
              </a:rPr>
              <a:t>In the center of the city, in the center of life, </a:t>
            </a:r>
            <a:r>
              <a:rPr lang="fr-FR" sz="1400" err="1">
                <a:solidFill>
                  <a:srgbClr val="E3802F"/>
                </a:solidFill>
                <a:latin typeface="+mn-lt"/>
              </a:rPr>
              <a:t>with</a:t>
            </a:r>
            <a:r>
              <a:rPr lang="fr-FR" sz="1400">
                <a:solidFill>
                  <a:srgbClr val="E3802F"/>
                </a:solidFill>
                <a:latin typeface="+mn-lt"/>
              </a:rPr>
              <a:t> passion for care</a:t>
            </a:r>
            <a:endParaRPr lang="fr-BE" sz="1400">
              <a:solidFill>
                <a:srgbClr val="E3802F"/>
              </a:solidFill>
              <a:latin typeface="+mn-lt"/>
            </a:endParaRPr>
          </a:p>
        </p:txBody>
      </p:sp>
      <p:pic>
        <p:nvPicPr>
          <p:cNvPr id="8" name="Image 9" descr="logo_ulb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092825"/>
            <a:ext cx="5635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0" descr="iris_psd copi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6237288"/>
            <a:ext cx="19526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2" descr="LogoVUB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6092825"/>
            <a:ext cx="73501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50890-A35D-4B72-B2F1-B44DE5F821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07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Z_Slo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3DC6E5E-B747-4686-8D45-F6B9F4248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94" y="4987030"/>
            <a:ext cx="401513" cy="218733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DF1A7E-6C59-4E1A-AA08-AF4B5F90C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390" y="1431927"/>
            <a:ext cx="3760787" cy="137602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70000"/>
              </a:lnSpc>
              <a:buFontTx/>
              <a:buNone/>
              <a:defRPr sz="12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NAAM AUTEUR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8DE9232-76D5-4D9D-A9C6-901C73CF445B}"/>
              </a:ext>
            </a:extLst>
          </p:cNvPr>
          <p:cNvSpPr/>
          <p:nvPr userDrawn="1"/>
        </p:nvSpPr>
        <p:spPr>
          <a:xfrm>
            <a:off x="1376680" y="1625602"/>
            <a:ext cx="4572000" cy="36997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050"/>
              <a:t>Functie</a:t>
            </a:r>
          </a:p>
          <a:p>
            <a:pPr lvl="0">
              <a:lnSpc>
                <a:spcPct val="120000"/>
              </a:lnSpc>
            </a:pPr>
            <a:r>
              <a:rPr lang="nl-NL" sz="1050"/>
              <a:t>Afdeling of dienst</a:t>
            </a:r>
            <a:endParaRPr lang="nl-BE" sz="105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E423A0E-1C27-4821-BFB5-DA3AB0BE4053}"/>
              </a:ext>
            </a:extLst>
          </p:cNvPr>
          <p:cNvSpPr/>
          <p:nvPr userDrawn="1"/>
        </p:nvSpPr>
        <p:spPr>
          <a:xfrm>
            <a:off x="1035428" y="3092460"/>
            <a:ext cx="4572000" cy="75777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050">
                <a:solidFill>
                  <a:schemeClr val="bg2"/>
                </a:solidFill>
              </a:rPr>
              <a:t>Universitair Ziekenhuis Gent</a:t>
            </a:r>
          </a:p>
          <a:p>
            <a:pPr lvl="0">
              <a:lnSpc>
                <a:spcPct val="120000"/>
              </a:lnSpc>
            </a:pPr>
            <a:r>
              <a:rPr lang="nl-NL" sz="1050">
                <a:solidFill>
                  <a:schemeClr val="bg2"/>
                </a:solidFill>
              </a:rPr>
              <a:t>C. Heymanslaan 10  |  B 9000 Gent</a:t>
            </a:r>
          </a:p>
          <a:p>
            <a:pPr lvl="0">
              <a:lnSpc>
                <a:spcPct val="120000"/>
              </a:lnSpc>
            </a:pPr>
            <a:r>
              <a:rPr lang="nl-NL" sz="1050">
                <a:solidFill>
                  <a:schemeClr val="bg2"/>
                </a:solidFill>
              </a:rPr>
              <a:t>T +32 (0)9 332 21 11</a:t>
            </a:r>
          </a:p>
          <a:p>
            <a:pPr lvl="0">
              <a:lnSpc>
                <a:spcPct val="120000"/>
              </a:lnSpc>
            </a:pPr>
            <a:r>
              <a:rPr lang="nl-NL" sz="1050">
                <a:solidFill>
                  <a:schemeClr val="bg2"/>
                </a:solidFill>
              </a:rPr>
              <a:t>E info@uzgent.be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4C19602-7785-4FE6-A34B-64AA73A13D9B}"/>
              </a:ext>
            </a:extLst>
          </p:cNvPr>
          <p:cNvSpPr/>
          <p:nvPr userDrawn="1"/>
        </p:nvSpPr>
        <p:spPr>
          <a:xfrm>
            <a:off x="1035428" y="4350917"/>
            <a:ext cx="4572000" cy="38254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nl-NL" sz="1050" b="1">
                <a:solidFill>
                  <a:schemeClr val="bg2"/>
                </a:solidFill>
              </a:rPr>
              <a:t>www.uzgent.be</a:t>
            </a:r>
          </a:p>
          <a:p>
            <a:pPr lvl="0">
              <a:lnSpc>
                <a:spcPct val="120000"/>
              </a:lnSpc>
            </a:pPr>
            <a:r>
              <a:rPr lang="nl-NL" sz="1125">
                <a:solidFill>
                  <a:schemeClr val="bg2"/>
                </a:solidFill>
              </a:rPr>
              <a:t>Volg ons op</a:t>
            </a:r>
            <a:endParaRPr lang="nl-BE" sz="1125">
              <a:solidFill>
                <a:schemeClr val="bg2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5492530-2A1C-4F57-85A8-EE12DA645473}"/>
              </a:ext>
            </a:extLst>
          </p:cNvPr>
          <p:cNvCxnSpPr/>
          <p:nvPr userDrawn="1"/>
        </p:nvCxnSpPr>
        <p:spPr>
          <a:xfrm>
            <a:off x="1029309" y="2985135"/>
            <a:ext cx="692554" cy="0"/>
          </a:xfrm>
          <a:prstGeom prst="line">
            <a:avLst/>
          </a:prstGeom>
          <a:ln w="3048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1552F705-E01E-4CA1-9D66-FF8766F99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389" y="1665327"/>
            <a:ext cx="3606800" cy="161583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050"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1D888951-C946-4A05-B397-97ED8E52F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389" y="1923036"/>
            <a:ext cx="3606800" cy="161583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050"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Afdeling of dienst</a:t>
            </a:r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05BE4AAA-8A44-41D9-AB70-AEADBBF16257}"/>
              </a:ext>
            </a:extLst>
          </p:cNvPr>
          <p:cNvSpPr/>
          <p:nvPr userDrawn="1"/>
        </p:nvSpPr>
        <p:spPr>
          <a:xfrm flipH="1">
            <a:off x="7086600" y="2754549"/>
            <a:ext cx="2057400" cy="27432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9EFB101-AE79-4E01-AFCA-A0BE0D5713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" y="5759571"/>
            <a:ext cx="1966817" cy="551659"/>
          </a:xfrm>
          <a:prstGeom prst="rect">
            <a:avLst/>
          </a:prstGeom>
        </p:spPr>
      </p:pic>
      <p:sp>
        <p:nvSpPr>
          <p:cNvPr id="13" name="Rechthoek 12">
            <a:hlinkClick r:id="rId4"/>
            <a:extLst>
              <a:ext uri="{FF2B5EF4-FFF2-40B4-BE49-F238E27FC236}">
                <a16:creationId xmlns:a16="http://schemas.microsoft.com/office/drawing/2014/main" id="{2B826DB3-001A-40F8-8252-DBC3DAC8AEF3}"/>
              </a:ext>
            </a:extLst>
          </p:cNvPr>
          <p:cNvSpPr/>
          <p:nvPr userDrawn="1"/>
        </p:nvSpPr>
        <p:spPr>
          <a:xfrm>
            <a:off x="954405" y="4884420"/>
            <a:ext cx="217170" cy="44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hlinkClick r:id="rId5"/>
            <a:extLst>
              <a:ext uri="{FF2B5EF4-FFF2-40B4-BE49-F238E27FC236}">
                <a16:creationId xmlns:a16="http://schemas.microsoft.com/office/drawing/2014/main" id="{5C8BB931-9D63-4F62-89C6-19BF86B4F26A}"/>
              </a:ext>
            </a:extLst>
          </p:cNvPr>
          <p:cNvSpPr/>
          <p:nvPr userDrawn="1"/>
        </p:nvSpPr>
        <p:spPr>
          <a:xfrm>
            <a:off x="1224867" y="4873266"/>
            <a:ext cx="217170" cy="44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hlinkClick r:id="rId6"/>
            <a:extLst>
              <a:ext uri="{FF2B5EF4-FFF2-40B4-BE49-F238E27FC236}">
                <a16:creationId xmlns:a16="http://schemas.microsoft.com/office/drawing/2014/main" id="{F1C1FF58-3390-4695-B762-7AA5C3773043}"/>
              </a:ext>
            </a:extLst>
          </p:cNvPr>
          <p:cNvSpPr/>
          <p:nvPr userDrawn="1"/>
        </p:nvSpPr>
        <p:spPr>
          <a:xfrm>
            <a:off x="1007697" y="4316604"/>
            <a:ext cx="1007793" cy="308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2832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F19D3D-6186-E34D-AC6A-FC62E8825CDF}"/>
              </a:ext>
            </a:extLst>
          </p:cNvPr>
          <p:cNvSpPr/>
          <p:nvPr userDrawn="1"/>
        </p:nvSpPr>
        <p:spPr bwMode="auto">
          <a:xfrm>
            <a:off x="0" y="1056290"/>
            <a:ext cx="9144000" cy="1891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: Rounded Corners 14">
            <a:extLst>
              <a:ext uri="{FF2B5EF4-FFF2-40B4-BE49-F238E27FC236}">
                <a16:creationId xmlns:a16="http://schemas.microsoft.com/office/drawing/2014/main" id="{BF70B3C1-969F-904E-B93A-750AC6A67813}"/>
              </a:ext>
            </a:extLst>
          </p:cNvPr>
          <p:cNvSpPr/>
          <p:nvPr userDrawn="1"/>
        </p:nvSpPr>
        <p:spPr bwMode="auto">
          <a:xfrm>
            <a:off x="514350" y="220975"/>
            <a:ext cx="8115300" cy="28052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72691A4-428B-A746-AC5D-272E7A5C12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4350" y="791570"/>
            <a:ext cx="8116888" cy="1709738"/>
          </a:xfrm>
        </p:spPr>
        <p:txBody>
          <a:bodyPr anchor="ctr"/>
          <a:lstStyle>
            <a:lvl1pPr algn="ctr">
              <a:spcBef>
                <a:spcPct val="20000"/>
              </a:spcBef>
              <a:defRPr sz="3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47E0AC0-FC3A-694B-9B1B-B0F4A0E328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4350" y="3120433"/>
            <a:ext cx="8116888" cy="1054100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12025E4-4515-924B-931E-7A0893EF82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>
                <a:solidFill>
                  <a:srgbClr val="77777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2644962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B8C70-D0B0-B94E-A9E6-64371F6E5A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764" y="1461600"/>
            <a:ext cx="8118000" cy="448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EC0EAE-DF41-B247-AA50-EF1435431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1689740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30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77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9E02B7-A5A9-47B3-8EC6-9026BB62DA2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428626" y="1652400"/>
            <a:ext cx="7980975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noProof="0"/>
              <a:t>First </a:t>
            </a:r>
            <a:r>
              <a:rPr lang="fr-FR" noProof="0" err="1"/>
              <a:t>level</a:t>
            </a:r>
            <a:endParaRPr lang="en-US" noProof="0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3"/>
            <a:r>
              <a:rPr lang="fr-FR" err="1"/>
              <a:t>Fourth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4"/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level</a:t>
            </a:r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31800" y="5546730"/>
            <a:ext cx="4140201" cy="593725"/>
          </a:xfrm>
        </p:spPr>
        <p:txBody>
          <a:bodyPr anchor="b"/>
          <a:lstStyle>
            <a:lvl1pPr>
              <a:defRPr sz="600" b="0">
                <a:solidFill>
                  <a:schemeClr val="tx1"/>
                </a:solidFill>
              </a:defRPr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endParaRPr lang="en-GB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863206" y="5546730"/>
            <a:ext cx="3852863" cy="593725"/>
          </a:xfrm>
        </p:spPr>
        <p:txBody>
          <a:bodyPr anchor="b"/>
          <a:lstStyle>
            <a:lvl1pPr algn="r">
              <a:defRPr sz="600" b="0">
                <a:solidFill>
                  <a:schemeClr val="tx1"/>
                </a:solidFill>
              </a:defRPr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70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B8C70-D0B0-B94E-A9E6-64371F6E5A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764" y="1461600"/>
            <a:ext cx="8118000" cy="448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EC0EAE-DF41-B247-AA50-EF1435431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2392033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B8C70-D0B0-B94E-A9E6-64371F6E5A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764" y="1461600"/>
            <a:ext cx="8118000" cy="448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EC0EAE-DF41-B247-AA50-EF1435431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41998542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985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logo_soft_inc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163" y="2276475"/>
            <a:ext cx="3652837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>
            <a:lvl2pPr>
              <a:buClr>
                <a:srgbClr val="FF3399"/>
              </a:buClr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Clr>
                <a:srgbClr val="00B0F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Clr>
                <a:srgbClr val="E8A42A"/>
              </a:buClr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Clr>
                <a:srgbClr val="92D05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4398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9645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874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B8C70-D0B0-B94E-A9E6-64371F6E5A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764" y="1461600"/>
            <a:ext cx="8118000" cy="448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EC0EAE-DF41-B247-AA50-EF1435431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39590316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5" y="1462088"/>
            <a:ext cx="3983037" cy="44815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3983038" cy="44815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09B06F-017F-6342-A3A3-26F0F2243F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8334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06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460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0254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580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5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738"/>
            <a:ext cx="8229600" cy="9758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chemeClr val="accent2"/>
              </a:buClr>
              <a:buSzPct val="90000"/>
              <a:defRPr sz="2400" baseline="0"/>
            </a:lvl1pPr>
            <a:lvl2pPr marL="541338" indent="-276225">
              <a:buClr>
                <a:schemeClr val="accent3"/>
              </a:buClr>
              <a:buSzPct val="90000"/>
              <a:buFont typeface="Arial"/>
              <a:buChar char="•"/>
              <a:defRPr sz="2000" baseline="0"/>
            </a:lvl2pPr>
            <a:lvl3pPr marL="717550" indent="-176213">
              <a:buClr>
                <a:schemeClr val="accent1"/>
              </a:buClr>
              <a:buSzPct val="90000"/>
              <a:defRPr sz="1800"/>
            </a:lvl3pPr>
            <a:lvl4pPr marL="893763" indent="-176213">
              <a:buClr>
                <a:schemeClr val="accent5"/>
              </a:buClr>
              <a:buSzPct val="90000"/>
              <a:buFont typeface="Arial"/>
              <a:buChar char="•"/>
              <a:defRPr sz="1600"/>
            </a:lvl4pPr>
            <a:lvl5pPr marL="1071563" indent="-177800">
              <a:buClr>
                <a:schemeClr val="accent6"/>
              </a:buClr>
              <a:buSzPct val="90000"/>
              <a:buFont typeface="Arial"/>
              <a:buChar char="•"/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9900" y="6256338"/>
            <a:ext cx="989013" cy="508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B38414-11FD-4799-AC2F-C63C3A94657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7166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05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562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918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742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7867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091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681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6938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213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0FFFB0-E476-4074-B11A-CE5D7ED436DD}" type="datetimeFigureOut">
              <a:rPr lang="fr-BE"/>
              <a:pPr>
                <a:defRPr/>
              </a:pPr>
              <a:t>27-06-23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5784D0-83D0-4455-AA87-484817AA72D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714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4285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3774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272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39971A-9015-DD43-B3F9-A5FF5ACCE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GB"/>
              <a:t>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58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B8C70-D0B0-B94E-A9E6-64371F6E5A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764" y="1461600"/>
            <a:ext cx="8118000" cy="448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EC0EAE-DF41-B247-AA50-EF1435431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82783910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B8C70-D0B0-B94E-A9E6-64371F6E5A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764" y="1461600"/>
            <a:ext cx="8118000" cy="448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EC0EAE-DF41-B247-AA50-EF1435431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17913454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B8C70-D0B0-B94E-A9E6-64371F6E5A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764" y="1461600"/>
            <a:ext cx="8118000" cy="448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EC0EAE-DF41-B247-AA50-EF1435431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69838251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B8C70-D0B0-B94E-A9E6-64371F6E5A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764" y="1461600"/>
            <a:ext cx="8118000" cy="448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EC0EAE-DF41-B247-AA50-EF1435431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97680806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9B8C70-D0B0-B94E-A9E6-64371F6E5A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764" y="1461600"/>
            <a:ext cx="8118000" cy="448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EC0EAE-DF41-B247-AA50-EF14354310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6408000"/>
            <a:ext cx="8628455" cy="22390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9766133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170C25-F071-4F29-AD53-EC99AEB6CF02}" type="datetimeFigureOut">
              <a:rPr lang="fr-BE"/>
              <a:pPr>
                <a:defRPr/>
              </a:pPr>
              <a:t>27-06-23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6FCCA3-F7CB-4EDE-A971-0C36C0575C2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877D-44B5-BB43-8558-E98C33E7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08852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7769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89104E-DF4E-42DC-B0D5-4C89BFF578D9}" type="datetimeFigureOut">
              <a:rPr lang="nl-BE" smtClean="0"/>
              <a:pPr/>
              <a:t>27/06/2023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BBF92-1BD8-463A-89FC-32CEA4743EE3}" type="slidenum">
              <a:rPr lang="nl-BE" smtClean="0"/>
              <a:pPr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86752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8003-1E31-4241-866C-75C5B9575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>
            <a:extLst>
              <a:ext uri="{FF2B5EF4-FFF2-40B4-BE49-F238E27FC236}">
                <a16:creationId xmlns:a16="http://schemas.microsoft.com/office/drawing/2014/main" id="{C6460008-2D95-48E7-AC1C-DA06D43C9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61411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524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722CC-F9B4-49E8-BEAC-ADD51266E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AE445B-599B-47D7-B82E-2587C8162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15431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71667F-115C-4D05-AE9A-45FFD13483FC}" type="datetimeFigureOut">
              <a:rPr lang="fr-BE"/>
              <a:pPr>
                <a:defRPr/>
              </a:pPr>
              <a:t>27-06-23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7C28A4-61EB-46BA-B2D9-417803D5468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CA5433-F105-4B67-8BC7-35C09BB6E5E0}" type="datetimeFigureOut">
              <a:rPr lang="fr-BE"/>
              <a:pPr>
                <a:defRPr/>
              </a:pPr>
              <a:t>27-06-23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ECEB07-4DDE-4838-BFE9-AFAAB1C168E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0618B0-C0C4-442D-8AD4-54E4B4567938}" type="datetimeFigureOut">
              <a:rPr lang="fr-BE"/>
              <a:pPr>
                <a:defRPr/>
              </a:pPr>
              <a:t>27-06-23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BEE227-77BD-4857-84C6-8B37F07F045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8" r:id="rId15"/>
    <p:sldLayoutId id="2147483689" r:id="rId16"/>
    <p:sldLayoutId id="2147483690" r:id="rId17"/>
    <p:sldLayoutId id="2147483691" r:id="rId18"/>
    <p:sldLayoutId id="2147483693" r:id="rId19"/>
    <p:sldLayoutId id="2147483719" r:id="rId20"/>
    <p:sldLayoutId id="2147483720" r:id="rId21"/>
    <p:sldLayoutId id="2147484750" r:id="rId22"/>
    <p:sldLayoutId id="2147484751" r:id="rId23"/>
    <p:sldLayoutId id="2147484752" r:id="rId24"/>
    <p:sldLayoutId id="2147484753" r:id="rId25"/>
    <p:sldLayoutId id="2147484754" r:id="rId26"/>
    <p:sldLayoutId id="2147484755" r:id="rId27"/>
    <p:sldLayoutId id="2147484756" r:id="rId28"/>
    <p:sldLayoutId id="2147484757" r:id="rId29"/>
    <p:sldLayoutId id="2147484758" r:id="rId30"/>
    <p:sldLayoutId id="2147484759" r:id="rId31"/>
    <p:sldLayoutId id="2147484760" r:id="rId32"/>
    <p:sldLayoutId id="2147484761" r:id="rId33"/>
    <p:sldLayoutId id="2147484762" r:id="rId34"/>
    <p:sldLayoutId id="2147484763" r:id="rId35"/>
    <p:sldLayoutId id="2147484764" r:id="rId36"/>
    <p:sldLayoutId id="2147484765" r:id="rId37"/>
    <p:sldLayoutId id="2147484766" r:id="rId38"/>
    <p:sldLayoutId id="2147484767" r:id="rId39"/>
    <p:sldLayoutId id="2147484768" r:id="rId40"/>
    <p:sldLayoutId id="2147484769" r:id="rId41"/>
    <p:sldLayoutId id="2147484770" r:id="rId42"/>
    <p:sldLayoutId id="2147484771" r:id="rId43"/>
    <p:sldLayoutId id="2147484772" r:id="rId44"/>
    <p:sldLayoutId id="2147484773" r:id="rId45"/>
    <p:sldLayoutId id="2147484774" r:id="rId46"/>
    <p:sldLayoutId id="2147484775" r:id="rId47"/>
    <p:sldLayoutId id="2147484776" r:id="rId48"/>
    <p:sldLayoutId id="2147484777" r:id="rId49"/>
    <p:sldLayoutId id="2147484778" r:id="rId50"/>
    <p:sldLayoutId id="2147484779" r:id="rId51"/>
    <p:sldLayoutId id="2147484780" r:id="rId52"/>
    <p:sldLayoutId id="2147484781" r:id="rId53"/>
    <p:sldLayoutId id="2147484782" r:id="rId54"/>
    <p:sldLayoutId id="2147484783" r:id="rId55"/>
    <p:sldLayoutId id="2147484784" r:id="rId56"/>
    <p:sldLayoutId id="2147484785" r:id="rId57"/>
    <p:sldLayoutId id="2147484786" r:id="rId58"/>
    <p:sldLayoutId id="2147484787" r:id="rId59"/>
    <p:sldLayoutId id="2147484748" r:id="rId60"/>
    <p:sldLayoutId id="2147484789" r:id="rId61"/>
    <p:sldLayoutId id="2147483686" r:id="rId62"/>
    <p:sldLayoutId id="2147483687" r:id="rId63"/>
    <p:sldLayoutId id="2147484792" r:id="rId6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Merci – Dank u</a:t>
            </a:r>
            <a:endParaRPr lang="fr-BE"/>
          </a:p>
        </p:txBody>
      </p:sp>
      <p:pic>
        <p:nvPicPr>
          <p:cNvPr id="14339" name="Image 6" descr="ST-PIERRE_Values_COLOR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205038"/>
            <a:ext cx="63722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Image 7" descr="logo_chu_umc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5516563"/>
            <a:ext cx="198913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sort=date&amp;term=Cooper+C&amp;cauthor_id=32642851" TargetMode="External"/><Relationship Id="rId13" Type="http://schemas.openxmlformats.org/officeDocument/2006/relationships/hyperlink" Target="https://pubmed.ncbi.nlm.nih.gov/?sort=date&amp;term=Lambrinoudaki+I&amp;cauthor_id=32642851" TargetMode="External"/><Relationship Id="rId18" Type="http://schemas.openxmlformats.org/officeDocument/2006/relationships/hyperlink" Target="https://pubmed.ncbi.nlm.nih.gov/?sort=date&amp;term=Reginster+JY&amp;cauthor_id=32642851" TargetMode="External"/><Relationship Id="rId3" Type="http://schemas.openxmlformats.org/officeDocument/2006/relationships/hyperlink" Target="https://pubmed.ncbi.nlm.nih.gov/?sort=date&amp;term=Al-Daghri+N&amp;cauthor_id=32642851" TargetMode="External"/><Relationship Id="rId21" Type="http://schemas.openxmlformats.org/officeDocument/2006/relationships/hyperlink" Target="https://pubmed.ncbi.nlm.nih.gov/?sort=date&amp;term=Tr%C3%A9mollieres+F&amp;cauthor_id=32642851" TargetMode="External"/><Relationship Id="rId7" Type="http://schemas.openxmlformats.org/officeDocument/2006/relationships/hyperlink" Target="https://pubmed.ncbi.nlm.nih.gov/?sort=date&amp;term=Collins+P&amp;cauthor_id=32642851" TargetMode="External"/><Relationship Id="rId12" Type="http://schemas.openxmlformats.org/officeDocument/2006/relationships/hyperlink" Target="https://pubmed.ncbi.nlm.nih.gov/?sort=date&amp;term=Kaufman+JM&amp;cauthor_id=32642851" TargetMode="External"/><Relationship Id="rId17" Type="http://schemas.openxmlformats.org/officeDocument/2006/relationships/hyperlink" Target="https://pubmed.ncbi.nlm.nih.gov/?sort=date&amp;term=Prieto-Alhambra+D&amp;cauthor_id=32642851" TargetMode="External"/><Relationship Id="rId2" Type="http://schemas.openxmlformats.org/officeDocument/2006/relationships/hyperlink" Target="https://pubmed.ncbi.nlm.nih.gov/?sort=date&amp;term=Rozenberg+S&amp;cauthor_id=32642851" TargetMode="External"/><Relationship Id="rId16" Type="http://schemas.openxmlformats.org/officeDocument/2006/relationships/hyperlink" Target="https://pubmed.ncbi.nlm.nih.gov/?sort=date&amp;term=Palacios+S&amp;cauthor_id=32642851" TargetMode="External"/><Relationship Id="rId20" Type="http://schemas.openxmlformats.org/officeDocument/2006/relationships/hyperlink" Target="https://pubmed.ncbi.nlm.nih.gov/?sort=date&amp;term=Rosano+G&amp;cauthor_id=3264285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med.ncbi.nlm.nih.gov/?sort=date&amp;term=Cano+A&amp;cauthor_id=32642851" TargetMode="External"/><Relationship Id="rId11" Type="http://schemas.openxmlformats.org/officeDocument/2006/relationships/hyperlink" Target="https://pubmed.ncbi.nlm.nih.gov/?sort=date&amp;term=Kanis+JA&amp;cauthor_id=32642851" TargetMode="External"/><Relationship Id="rId5" Type="http://schemas.openxmlformats.org/officeDocument/2006/relationships/hyperlink" Target="https://pubmed.ncbi.nlm.nih.gov/?sort=date&amp;term=Brandi+ML&amp;cauthor_id=32642851" TargetMode="External"/><Relationship Id="rId15" Type="http://schemas.openxmlformats.org/officeDocument/2006/relationships/hyperlink" Target="https://pubmed.ncbi.nlm.nih.gov/?sort=date&amp;term=McCloskey+E&amp;cauthor_id=32642851" TargetMode="External"/><Relationship Id="rId10" Type="http://schemas.openxmlformats.org/officeDocument/2006/relationships/hyperlink" Target="https://pubmed.ncbi.nlm.nih.gov/?sort=date&amp;term=Hillard+T&amp;cauthor_id=32642851" TargetMode="External"/><Relationship Id="rId19" Type="http://schemas.openxmlformats.org/officeDocument/2006/relationships/hyperlink" Target="https://pubmed.ncbi.nlm.nih.gov/?sort=date&amp;term=Rizzoli+R&amp;cauthor_id=32642851" TargetMode="External"/><Relationship Id="rId4" Type="http://schemas.openxmlformats.org/officeDocument/2006/relationships/hyperlink" Target="https://pubmed.ncbi.nlm.nih.gov/?sort=date&amp;term=Aubertin-Leheudre+M&amp;cauthor_id=32642851" TargetMode="External"/><Relationship Id="rId9" Type="http://schemas.openxmlformats.org/officeDocument/2006/relationships/hyperlink" Target="https://pubmed.ncbi.nlm.nih.gov/?sort=date&amp;term=Genazzani+AR&amp;cauthor_id=32642851" TargetMode="External"/><Relationship Id="rId14" Type="http://schemas.openxmlformats.org/officeDocument/2006/relationships/hyperlink" Target="https://pubmed.ncbi.nlm.nih.gov/?sort=date&amp;term=Laslop+A&amp;cauthor_id=32642851" TargetMode="External"/><Relationship Id="rId22" Type="http://schemas.openxmlformats.org/officeDocument/2006/relationships/hyperlink" Target="https://pubmed.ncbi.nlm.nih.gov/?sort=date&amp;term=Harvey+NC&amp;cauthor_id=3264285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4000" b="1">
                <a:latin typeface="Garamond"/>
                <a:cs typeface="Arial"/>
              </a:rPr>
              <a:t>MENOPAUSE</a:t>
            </a:r>
            <a:br>
              <a:rPr lang="en-US" sz="3200">
                <a:latin typeface="Arial"/>
                <a:cs typeface="Arial"/>
              </a:rPr>
            </a:br>
            <a:r>
              <a:rPr lang="en-US" sz="3200" err="1">
                <a:latin typeface="Arial"/>
                <a:cs typeface="Arial"/>
              </a:rPr>
              <a:t>Sénat</a:t>
            </a:r>
            <a:r>
              <a:rPr lang="en-US" sz="3200">
                <a:latin typeface="Arial"/>
                <a:cs typeface="Arial"/>
              </a:rPr>
              <a:t> 5.6.23</a:t>
            </a:r>
            <a:r>
              <a:rPr lang="en-BE" sz="3200">
                <a:latin typeface="Arial"/>
                <a:cs typeface="Arial"/>
              </a:rPr>
              <a:t> </a:t>
            </a:r>
            <a:endParaRPr lang="en-US" sz="2400">
              <a:solidFill>
                <a:srgbClr val="FF0000"/>
              </a:solidFill>
              <a:latin typeface="Google Sans"/>
              <a:cs typeface="Arial"/>
            </a:endParaRPr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160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7200">
              <a:solidFill>
                <a:srgbClr val="FF0000"/>
              </a:solidFill>
              <a:latin typeface="Helvetica"/>
              <a:ea typeface="Calibri"/>
              <a:cs typeface="Calibri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7200">
                <a:solidFill>
                  <a:srgbClr val="FF0000"/>
                </a:solidFill>
                <a:latin typeface="Helvetica"/>
                <a:cs typeface="Helvetica"/>
              </a:rPr>
              <a:t>Serge Rozenberg</a:t>
            </a:r>
            <a:endParaRPr lang="en-GB" sz="7200">
              <a:solidFill>
                <a:srgbClr val="FF0000"/>
              </a:solidFill>
              <a:latin typeface="Helvetica"/>
              <a:ea typeface="Calibri"/>
              <a:cs typeface="Helvetica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7200">
                <a:solidFill>
                  <a:srgbClr val="FF0000"/>
                </a:solidFill>
                <a:latin typeface="Helvetica"/>
                <a:cs typeface="Helvetica"/>
              </a:rPr>
              <a:t> CHU St Pierre</a:t>
            </a:r>
            <a:endParaRPr lang="en-GB" sz="7200">
              <a:solidFill>
                <a:srgbClr val="FF0000"/>
              </a:solidFill>
              <a:latin typeface="Helvetica"/>
              <a:ea typeface="Calibri"/>
              <a:cs typeface="Helvetica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7200">
                <a:solidFill>
                  <a:srgbClr val="FF0000"/>
                </a:solidFill>
                <a:latin typeface="Helvetica"/>
                <a:cs typeface="Helvetica"/>
              </a:rPr>
              <a:t>ULB-VUB  Belgium</a:t>
            </a:r>
            <a:br>
              <a:rPr lang="en-GB" sz="7200">
                <a:latin typeface="Helvetica"/>
              </a:rPr>
            </a:br>
            <a:br>
              <a:rPr lang="en-GB" sz="7200">
                <a:latin typeface="Helvetica"/>
              </a:rPr>
            </a:br>
            <a:r>
              <a:rPr lang="en-GB" sz="7200">
                <a:solidFill>
                  <a:schemeClr val="accent2"/>
                </a:solidFill>
                <a:latin typeface="Helvetica"/>
                <a:cs typeface="Helvetica"/>
              </a:rPr>
              <a:t>serge_rozenberg@stpierre-bru.be</a:t>
            </a:r>
            <a:br>
              <a:rPr lang="en-GB" sz="2800"/>
            </a:br>
            <a:r>
              <a:rPr lang="en-GB" sz="2800">
                <a:solidFill>
                  <a:schemeClr val="tx1"/>
                </a:solidFill>
              </a:rPr>
              <a:t> </a:t>
            </a:r>
            <a:br>
              <a:rPr lang="en-GB" sz="2800"/>
            </a:br>
            <a:br>
              <a:rPr lang="fr-FR" sz="2800"/>
            </a:br>
            <a:endParaRPr lang="fr-BE" sz="28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290" y="2260727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fr-FR" altLang="fr-FR" sz="2800">
                <a:solidFill>
                  <a:srgbClr val="333333"/>
                </a:solidFill>
                <a:latin typeface="Helvetica" panose="020B0604020202020204" pitchFamily="34" charset="0"/>
              </a:rPr>
              <a:t> 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620000" cy="6477000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F09F8A0-BDBB-95CA-C3DE-265FABB0F80D}"/>
              </a:ext>
            </a:extLst>
          </p:cNvPr>
          <p:cNvCxnSpPr/>
          <p:nvPr/>
        </p:nvCxnSpPr>
        <p:spPr>
          <a:xfrm flipV="1">
            <a:off x="4395140" y="3652840"/>
            <a:ext cx="565720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7581878-669F-E552-4B23-ED143E1E6394}"/>
              </a:ext>
            </a:extLst>
          </p:cNvPr>
          <p:cNvCxnSpPr/>
          <p:nvPr/>
        </p:nvCxnSpPr>
        <p:spPr>
          <a:xfrm flipV="1">
            <a:off x="4396483" y="2596782"/>
            <a:ext cx="565720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E10EDD4-99EE-93FA-D024-73DA2652C24B}"/>
              </a:ext>
            </a:extLst>
          </p:cNvPr>
          <p:cNvCxnSpPr/>
          <p:nvPr/>
        </p:nvCxnSpPr>
        <p:spPr>
          <a:xfrm flipV="1">
            <a:off x="5394804" y="1983825"/>
            <a:ext cx="565720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984C0A6-A23B-9E7A-C426-9ABC49DA992E}"/>
              </a:ext>
            </a:extLst>
          </p:cNvPr>
          <p:cNvCxnSpPr/>
          <p:nvPr/>
        </p:nvCxnSpPr>
        <p:spPr>
          <a:xfrm flipV="1">
            <a:off x="6371641" y="1238609"/>
            <a:ext cx="565720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AE18D-FCB7-ACCC-6257-31355B71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>
                <a:solidFill>
                  <a:srgbClr val="FF0000"/>
                </a:solidFill>
                <a:latin typeface="Calibri"/>
                <a:cs typeface="Calibri"/>
              </a:rPr>
              <a:t>Global cross-sectional </a:t>
            </a:r>
            <a:r>
              <a:rPr lang="fr-FR" sz="2800" err="1">
                <a:solidFill>
                  <a:srgbClr val="FF0000"/>
                </a:solidFill>
                <a:latin typeface="Calibri"/>
                <a:cs typeface="Calibri"/>
              </a:rPr>
              <a:t>survey</a:t>
            </a:r>
            <a:r>
              <a:rPr lang="fr-FR" sz="2800">
                <a:solidFill>
                  <a:srgbClr val="FF0000"/>
                </a:solidFill>
                <a:latin typeface="Calibri"/>
                <a:cs typeface="Calibri"/>
              </a:rPr>
              <a:t> of </a:t>
            </a:r>
            <a:r>
              <a:rPr lang="fr-FR" sz="2800" err="1">
                <a:solidFill>
                  <a:srgbClr val="FF0000"/>
                </a:solidFill>
                <a:latin typeface="Calibri"/>
                <a:cs typeface="Calibri"/>
              </a:rPr>
              <a:t>women</a:t>
            </a:r>
            <a:r>
              <a:rPr lang="fr-FR" sz="280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fr-FR" sz="2800" err="1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lang="fr-FR" sz="280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fr-FR" sz="2800" err="1">
                <a:solidFill>
                  <a:srgbClr val="FF0000"/>
                </a:solidFill>
                <a:latin typeface="Calibri"/>
                <a:cs typeface="Calibri"/>
              </a:rPr>
              <a:t>vasomotor</a:t>
            </a:r>
            <a:r>
              <a:rPr lang="fr-FR" sz="280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fr-FR" sz="2800" err="1">
                <a:solidFill>
                  <a:srgbClr val="FF0000"/>
                </a:solidFill>
                <a:latin typeface="Calibri"/>
                <a:cs typeface="Calibri"/>
              </a:rPr>
              <a:t>symptoms</a:t>
            </a:r>
            <a:r>
              <a:rPr lang="fr-FR" sz="280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fr-FR" sz="2800" err="1">
                <a:solidFill>
                  <a:srgbClr val="FF0000"/>
                </a:solidFill>
                <a:latin typeface="Calibri"/>
                <a:cs typeface="Calibri"/>
              </a:rPr>
              <a:t>associated</a:t>
            </a:r>
            <a:r>
              <a:rPr lang="fr-FR" sz="280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fr-FR" sz="2800" err="1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lang="fr-FR" sz="280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fr-FR" sz="2800" err="1">
                <a:solidFill>
                  <a:srgbClr val="FF0000"/>
                </a:solidFill>
                <a:latin typeface="Calibri"/>
                <a:cs typeface="Calibri"/>
              </a:rPr>
              <a:t>menopause</a:t>
            </a:r>
            <a:r>
              <a:rPr lang="fr-FR" sz="2800">
                <a:solidFill>
                  <a:srgbClr val="FF0000"/>
                </a:solidFill>
                <a:latin typeface="Calibri"/>
                <a:cs typeface="Calibri"/>
              </a:rPr>
              <a:t>: </a:t>
            </a:r>
            <a:r>
              <a:rPr lang="fr-FR" sz="2800" err="1">
                <a:solidFill>
                  <a:srgbClr val="FF0000"/>
                </a:solidFill>
                <a:latin typeface="Calibri"/>
                <a:cs typeface="Calibri"/>
              </a:rPr>
              <a:t>prevalence</a:t>
            </a:r>
            <a:r>
              <a:rPr lang="fr-FR" sz="2800">
                <a:solidFill>
                  <a:srgbClr val="FF0000"/>
                </a:solidFill>
                <a:latin typeface="Calibri"/>
                <a:cs typeface="Calibri"/>
              </a:rPr>
              <a:t> and </a:t>
            </a:r>
            <a:r>
              <a:rPr lang="fr-FR" sz="2800" err="1">
                <a:solidFill>
                  <a:srgbClr val="FF0000"/>
                </a:solidFill>
                <a:latin typeface="Calibri"/>
                <a:cs typeface="Calibri"/>
              </a:rPr>
              <a:t>quality</a:t>
            </a:r>
            <a:r>
              <a:rPr lang="fr-FR" sz="2800">
                <a:solidFill>
                  <a:srgbClr val="FF0000"/>
                </a:solidFill>
                <a:latin typeface="Calibri"/>
                <a:cs typeface="Calibri"/>
              </a:rPr>
              <a:t> of life </a:t>
            </a:r>
            <a:r>
              <a:rPr lang="fr-FR" sz="2800" err="1">
                <a:solidFill>
                  <a:srgbClr val="FF0000"/>
                </a:solidFill>
                <a:latin typeface="Calibri"/>
                <a:cs typeface="Calibri"/>
              </a:rPr>
              <a:t>burden</a:t>
            </a:r>
            <a:r>
              <a:rPr lang="fr-FR" sz="280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lang="fr-FR" sz="280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91439-34A0-DAB9-4391-4F47CE94F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err="1">
                <a:solidFill>
                  <a:srgbClr val="232323"/>
                </a:solidFill>
                <a:ea typeface="+mn-lt"/>
                <a:cs typeface="+mn-lt"/>
              </a:rPr>
              <a:t>Prevalence</a:t>
            </a:r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 of </a:t>
            </a:r>
            <a:r>
              <a:rPr lang="fr-FR" sz="2400" err="1">
                <a:solidFill>
                  <a:srgbClr val="232323"/>
                </a:solidFill>
                <a:ea typeface="+mn-lt"/>
                <a:cs typeface="+mn-lt"/>
              </a:rPr>
              <a:t>moderate</a:t>
            </a:r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-to-</a:t>
            </a:r>
            <a:r>
              <a:rPr lang="fr-FR" sz="2400" err="1">
                <a:solidFill>
                  <a:srgbClr val="232323"/>
                </a:solidFill>
                <a:ea typeface="+mn-lt"/>
                <a:cs typeface="+mn-lt"/>
              </a:rPr>
              <a:t>severe</a:t>
            </a:r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 VMS</a:t>
            </a:r>
            <a:endParaRPr lang="fr-FR" sz="240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fr-FR" sz="2400">
                <a:solidFill>
                  <a:srgbClr val="FF0000"/>
                </a:solidFill>
                <a:ea typeface="+mn-lt"/>
                <a:cs typeface="+mn-lt"/>
              </a:rPr>
              <a:t>Europe : 40% </a:t>
            </a:r>
          </a:p>
          <a:p>
            <a:pPr lvl="1"/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US 34%, </a:t>
            </a:r>
            <a:endParaRPr lang="fr-FR" sz="240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Japan 16% </a:t>
            </a:r>
          </a:p>
          <a:p>
            <a:r>
              <a:rPr lang="fr-FR" sz="2400" err="1">
                <a:solidFill>
                  <a:srgbClr val="232323"/>
                </a:solidFill>
                <a:ea typeface="+mn-lt"/>
                <a:cs typeface="+mn-lt"/>
              </a:rPr>
              <a:t>Which</a:t>
            </a:r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232323"/>
                </a:solidFill>
                <a:ea typeface="+mn-lt"/>
                <a:cs typeface="+mn-lt"/>
              </a:rPr>
              <a:t>symptoms</a:t>
            </a:r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 </a:t>
            </a:r>
          </a:p>
          <a:p>
            <a:pPr lvl="1"/>
            <a:r>
              <a:rPr lang="fr-FR" sz="2400" err="1">
                <a:solidFill>
                  <a:srgbClr val="232323"/>
                </a:solidFill>
                <a:ea typeface="+mn-lt"/>
                <a:cs typeface="+mn-lt"/>
              </a:rPr>
              <a:t>Tired</a:t>
            </a:r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 or </a:t>
            </a:r>
            <a:r>
              <a:rPr lang="fr-FR" sz="2400" err="1">
                <a:solidFill>
                  <a:srgbClr val="232323"/>
                </a:solidFill>
                <a:ea typeface="+mn-lt"/>
                <a:cs typeface="+mn-lt"/>
              </a:rPr>
              <a:t>worn</a:t>
            </a:r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 out (75%)</a:t>
            </a:r>
          </a:p>
          <a:p>
            <a:pPr lvl="1"/>
            <a:r>
              <a:rPr lang="fr-FR" sz="2400" err="1">
                <a:solidFill>
                  <a:srgbClr val="232323"/>
                </a:solidFill>
                <a:ea typeface="+mn-lt"/>
                <a:cs typeface="+mn-lt"/>
              </a:rPr>
              <a:t>Aching</a:t>
            </a:r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 muscles &amp; joints (60-70%)</a:t>
            </a:r>
          </a:p>
          <a:p>
            <a:pPr lvl="1"/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Sleeping </a:t>
            </a:r>
            <a:r>
              <a:rPr lang="fr-FR" sz="2400" err="1">
                <a:solidFill>
                  <a:srgbClr val="232323"/>
                </a:solidFill>
                <a:ea typeface="+mn-lt"/>
                <a:cs typeface="+mn-lt"/>
              </a:rPr>
              <a:t>difficulty</a:t>
            </a:r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 (60%-70%) </a:t>
            </a:r>
            <a:endParaRPr lang="fr-FR" sz="240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Hot flashes (60Europe 67%, US 68%, Japan 62%).  </a:t>
            </a:r>
            <a:endParaRPr lang="fr-FR" sz="240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fr-FR" sz="2400" err="1">
                <a:solidFill>
                  <a:srgbClr val="232323"/>
                </a:solidFill>
                <a:ea typeface="+mn-lt"/>
                <a:cs typeface="+mn-lt"/>
              </a:rPr>
              <a:t>Weight</a:t>
            </a:r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 gain.</a:t>
            </a:r>
            <a:endParaRPr lang="fr-FR" sz="240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Impact on </a:t>
            </a:r>
            <a:r>
              <a:rPr lang="fr-FR" sz="2400" err="1">
                <a:solidFill>
                  <a:srgbClr val="232323"/>
                </a:solidFill>
                <a:ea typeface="+mn-lt"/>
                <a:cs typeface="+mn-lt"/>
              </a:rPr>
              <a:t>daily</a:t>
            </a:r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 &amp; </a:t>
            </a:r>
            <a:r>
              <a:rPr lang="fr-FR" sz="2400" err="1">
                <a:solidFill>
                  <a:srgbClr val="232323"/>
                </a:solidFill>
                <a:ea typeface="+mn-lt"/>
                <a:cs typeface="+mn-lt"/>
              </a:rPr>
              <a:t>working</a:t>
            </a:r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 </a:t>
            </a:r>
            <a:r>
              <a:rPr lang="fr-FR" sz="2400" err="1">
                <a:solidFill>
                  <a:srgbClr val="232323"/>
                </a:solidFill>
                <a:ea typeface="+mn-lt"/>
                <a:cs typeface="+mn-lt"/>
              </a:rPr>
              <a:t>activities</a:t>
            </a:r>
            <a:r>
              <a:rPr lang="fr-FR" sz="2400">
                <a:solidFill>
                  <a:srgbClr val="232323"/>
                </a:solidFill>
                <a:ea typeface="+mn-lt"/>
                <a:cs typeface="+mn-lt"/>
              </a:rPr>
              <a:t> </a:t>
            </a:r>
            <a:endParaRPr lang="fr-FR" sz="2400">
              <a:solidFill>
                <a:srgbClr val="232323"/>
              </a:solidFill>
              <a:cs typeface="Calibri"/>
            </a:endParaRPr>
          </a:p>
          <a:p>
            <a:r>
              <a:rPr lang="fr-FR" sz="2400" err="1">
                <a:solidFill>
                  <a:srgbClr val="232323"/>
                </a:solidFill>
                <a:cs typeface="Calibri"/>
              </a:rPr>
              <a:t>Nappi</a:t>
            </a:r>
            <a:r>
              <a:rPr lang="fr-FR" sz="2400">
                <a:solidFill>
                  <a:srgbClr val="232323"/>
                </a:solidFill>
                <a:cs typeface="Calibri"/>
              </a:rPr>
              <a:t> RE, et al  </a:t>
            </a:r>
            <a:r>
              <a:rPr lang="fr-FR" sz="2400" err="1">
                <a:solidFill>
                  <a:srgbClr val="232323"/>
                </a:solidFill>
                <a:cs typeface="Calibri"/>
              </a:rPr>
              <a:t>Menopause</a:t>
            </a:r>
            <a:r>
              <a:rPr lang="fr-FR" sz="2400">
                <a:solidFill>
                  <a:srgbClr val="232323"/>
                </a:solidFill>
                <a:cs typeface="Calibri"/>
              </a:rPr>
              <a:t>. 2021;28(8):875. Epub 2021 May 24. </a:t>
            </a:r>
            <a:endParaRPr lang="fr-FR" sz="2400">
              <a:solidFill>
                <a:srgbClr val="232323"/>
              </a:solidFill>
              <a:ea typeface="Calibri"/>
              <a:cs typeface="Calibri"/>
            </a:endParaRPr>
          </a:p>
          <a:p>
            <a:endParaRPr lang="fr-FR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Clinical indications</a:t>
            </a:r>
            <a:endParaRPr lang="en-GB" sz="3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92480"/>
            <a:ext cx="8229600" cy="4525963"/>
          </a:xfrm>
        </p:spPr>
        <p:txBody>
          <a:bodyPr/>
          <a:lstStyle/>
          <a:p>
            <a:r>
              <a:rPr lang="en-US" sz="2800"/>
              <a:t>Women with mild symptoms do not typically seek hormonal therapy. </a:t>
            </a:r>
          </a:p>
          <a:p>
            <a:r>
              <a:rPr lang="en-US" sz="2800">
                <a:solidFill>
                  <a:srgbClr val="FF0000"/>
                </a:solidFill>
              </a:rPr>
              <a:t>Between 25-50% have moderate and severe symptoms affecting their quality of life</a:t>
            </a:r>
            <a:endParaRPr lang="en-US" sz="2800">
              <a:solidFill>
                <a:srgbClr val="FF0000"/>
              </a:solidFill>
              <a:cs typeface="Calibri"/>
            </a:endParaRPr>
          </a:p>
          <a:p>
            <a:r>
              <a:rPr lang="en-US" sz="2800">
                <a:solidFill>
                  <a:srgbClr val="FF0000"/>
                </a:solidFill>
              </a:rPr>
              <a:t>Concerns between 325.000 and 750.000 Belgian women </a:t>
            </a:r>
            <a:endParaRPr lang="en-US" sz="2800">
              <a:solidFill>
                <a:srgbClr val="FF0000"/>
              </a:solidFill>
              <a:cs typeface="Calibri"/>
            </a:endParaRPr>
          </a:p>
          <a:p>
            <a:r>
              <a:rPr lang="en-US" sz="2800">
                <a:solidFill>
                  <a:srgbClr val="FF0000"/>
                </a:solidFill>
              </a:rPr>
              <a:t>Women underestimate VMS</a:t>
            </a:r>
            <a:endParaRPr lang="en-US" sz="2800">
              <a:solidFill>
                <a:srgbClr val="FF0000"/>
              </a:solidFill>
              <a:cs typeface="Calibri"/>
            </a:endParaRPr>
          </a:p>
          <a:p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Only </a:t>
            </a:r>
            <a:r>
              <a:rPr lang="en-US" sz="2400" u="sng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 25 % </a:t>
            </a:r>
            <a:r>
              <a:rPr lang="en-US" sz="2800">
                <a:solidFill>
                  <a:srgbClr val="FF0000"/>
                </a:solidFill>
              </a:rPr>
              <a:t>women with moderate to severe symptoms 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seek treatment.</a:t>
            </a:r>
            <a:r>
              <a:rPr lang="en-US" sz="2800">
                <a:solidFill>
                  <a:srgbClr val="FF0000"/>
                </a:solidFill>
              </a:rPr>
              <a:t> </a:t>
            </a:r>
            <a:endParaRPr lang="en-US" sz="2800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5852577"/>
            <a:ext cx="184731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93C8B-FDA2-F011-E3B7-AFF093199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0EF4B0-FABC-872D-1892-248BFC149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err="1">
                <a:ea typeface="+mn-lt"/>
                <a:cs typeface="+mn-lt"/>
              </a:rPr>
              <a:t>Menopausal</a:t>
            </a:r>
            <a:r>
              <a:rPr lang="fr-FR" sz="2800">
                <a:ea typeface="+mn-lt"/>
                <a:cs typeface="+mn-lt"/>
              </a:rPr>
              <a:t> </a:t>
            </a:r>
            <a:r>
              <a:rPr lang="fr-FR" sz="2800" err="1">
                <a:ea typeface="+mn-lt"/>
                <a:cs typeface="+mn-lt"/>
              </a:rPr>
              <a:t>symptoms</a:t>
            </a:r>
            <a:r>
              <a:rPr lang="fr-FR" sz="2800">
                <a:ea typeface="+mn-lt"/>
                <a:cs typeface="+mn-lt"/>
              </a:rPr>
              <a:t> </a:t>
            </a:r>
            <a:r>
              <a:rPr lang="fr-FR" sz="2800" err="1">
                <a:ea typeface="+mn-lt"/>
                <a:cs typeface="+mn-lt"/>
              </a:rPr>
              <a:t>might</a:t>
            </a:r>
            <a:r>
              <a:rPr lang="fr-FR" sz="2800">
                <a:ea typeface="+mn-lt"/>
                <a:cs typeface="+mn-lt"/>
              </a:rPr>
              <a:t> serve as markers for future </a:t>
            </a:r>
            <a:r>
              <a:rPr lang="fr-FR" sz="2800" err="1">
                <a:ea typeface="+mn-lt"/>
                <a:cs typeface="+mn-lt"/>
              </a:rPr>
              <a:t>health</a:t>
            </a:r>
            <a:r>
              <a:rPr lang="fr-FR" sz="2800">
                <a:ea typeface="+mn-lt"/>
                <a:cs typeface="+mn-lt"/>
              </a:rPr>
              <a:t>; </a:t>
            </a:r>
            <a:endParaRPr lang="fr-FR" sz="2800" err="1">
              <a:ea typeface="+mn-lt"/>
              <a:cs typeface="+mn-lt"/>
            </a:endParaRPr>
          </a:p>
          <a:p>
            <a:pPr lvl="1"/>
            <a:r>
              <a:rPr lang="fr-FR" sz="2400" err="1">
                <a:ea typeface="+mn-lt"/>
                <a:cs typeface="+mn-lt"/>
              </a:rPr>
              <a:t>severe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vasomotor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symptoms</a:t>
            </a:r>
            <a:r>
              <a:rPr lang="fr-FR" sz="2400">
                <a:ea typeface="+mn-lt"/>
                <a:cs typeface="+mn-lt"/>
              </a:rPr>
              <a:t> and </a:t>
            </a:r>
            <a:r>
              <a:rPr lang="fr-FR" sz="2400" err="1">
                <a:ea typeface="+mn-lt"/>
                <a:cs typeface="+mn-lt"/>
              </a:rPr>
              <a:t>sleep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disorders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might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increase</a:t>
            </a:r>
            <a:r>
              <a:rPr lang="fr-FR" sz="24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cardiovascular</a:t>
            </a:r>
            <a:r>
              <a:rPr lang="fr-FR" sz="24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risk</a:t>
            </a:r>
            <a:r>
              <a:rPr lang="fr-FR" sz="2400">
                <a:solidFill>
                  <a:srgbClr val="FF0000"/>
                </a:solidFill>
                <a:ea typeface="+mn-lt"/>
                <a:cs typeface="+mn-lt"/>
              </a:rPr>
              <a:t>, </a:t>
            </a:r>
          </a:p>
          <a:p>
            <a:pPr lvl="1"/>
            <a:r>
              <a:rPr lang="fr-FR" sz="2400" err="1">
                <a:ea typeface="+mn-lt"/>
                <a:cs typeface="+mn-lt"/>
              </a:rPr>
              <a:t>whereas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severe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vasomotor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symptoms</a:t>
            </a:r>
            <a:r>
              <a:rPr lang="fr-FR" sz="2400">
                <a:ea typeface="+mn-lt"/>
                <a:cs typeface="+mn-lt"/>
              </a:rPr>
              <a:t> and </a:t>
            </a:r>
            <a:r>
              <a:rPr lang="fr-FR" sz="2400" err="1">
                <a:ea typeface="+mn-lt"/>
                <a:cs typeface="+mn-lt"/>
              </a:rPr>
              <a:t>depression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might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>
                <a:solidFill>
                  <a:srgbClr val="FF0000"/>
                </a:solidFill>
                <a:ea typeface="+mn-lt"/>
                <a:cs typeface="+mn-lt"/>
              </a:rPr>
              <a:t>affect cognitive </a:t>
            </a:r>
            <a:r>
              <a:rPr lang="fr-FR" sz="2400" err="1">
                <a:solidFill>
                  <a:srgbClr val="FF0000"/>
                </a:solidFill>
                <a:ea typeface="+mn-lt"/>
                <a:cs typeface="+mn-lt"/>
              </a:rPr>
              <a:t>function</a:t>
            </a:r>
            <a:endParaRPr lang="fr-FR" sz="2400">
              <a:solidFill>
                <a:srgbClr val="FF0000"/>
              </a:solidFill>
              <a:ea typeface="+mn-lt"/>
              <a:cs typeface="+mn-lt"/>
            </a:endParaRPr>
          </a:p>
          <a:p>
            <a:pPr lvl="1"/>
            <a:endParaRPr lang="fr-FR" sz="2400">
              <a:solidFill>
                <a:srgbClr val="FF0000"/>
              </a:solidFill>
              <a:ea typeface="Calibri"/>
              <a:cs typeface="Calibri"/>
            </a:endParaRPr>
          </a:p>
          <a:p>
            <a:pPr lvl="1"/>
            <a:endParaRPr lang="fr-FR" sz="2400">
              <a:solidFill>
                <a:srgbClr val="FF0000"/>
              </a:solidFill>
              <a:ea typeface="Calibri"/>
              <a:cs typeface="Calibri"/>
            </a:endParaRPr>
          </a:p>
          <a:p>
            <a:pPr lvl="1"/>
            <a:endParaRPr lang="fr-FR" sz="2400">
              <a:solidFill>
                <a:srgbClr val="FF0000"/>
              </a:solidFill>
              <a:ea typeface="Calibri"/>
              <a:cs typeface="Calibri"/>
            </a:endParaRPr>
          </a:p>
          <a:p>
            <a:pPr lvl="1"/>
            <a:r>
              <a:rPr lang="fr-FR" sz="2000" err="1">
                <a:ea typeface="+mn-lt"/>
                <a:cs typeface="+mn-lt"/>
              </a:rPr>
              <a:t>Rozenberg</a:t>
            </a:r>
            <a:r>
              <a:rPr lang="fr-FR" sz="2000">
                <a:ea typeface="+mn-lt"/>
                <a:cs typeface="+mn-lt"/>
              </a:rPr>
              <a:t> et al Nature </a:t>
            </a:r>
            <a:r>
              <a:rPr lang="fr-FR" sz="2000" err="1">
                <a:ea typeface="+mn-lt"/>
                <a:cs typeface="+mn-lt"/>
              </a:rPr>
              <a:t>Endocrinology</a:t>
            </a:r>
            <a:r>
              <a:rPr lang="fr-FR" sz="2000">
                <a:ea typeface="+mn-lt"/>
                <a:cs typeface="+mn-lt"/>
              </a:rPr>
              <a:t> 2013, </a:t>
            </a:r>
            <a:endParaRPr lang="fr-FR" sz="2000">
              <a:solidFill>
                <a:srgbClr val="FF0000"/>
              </a:solidFill>
              <a:ea typeface="+mn-lt"/>
              <a:cs typeface="+mn-lt"/>
            </a:endParaRPr>
          </a:p>
          <a:p>
            <a:pPr lvl="1"/>
            <a:r>
              <a:rPr lang="fr-FR" sz="2000" err="1">
                <a:ea typeface="+mn-lt"/>
                <a:cs typeface="+mn-lt"/>
              </a:rPr>
              <a:t>Monteleone</a:t>
            </a:r>
            <a:r>
              <a:rPr lang="fr-FR" sz="2000">
                <a:ea typeface="+mn-lt"/>
                <a:cs typeface="+mn-lt"/>
              </a:rPr>
              <a:t>, et al Nature </a:t>
            </a:r>
            <a:r>
              <a:rPr lang="fr-FR" sz="2000" err="1">
                <a:ea typeface="+mn-lt"/>
                <a:cs typeface="+mn-lt"/>
              </a:rPr>
              <a:t>Endocrinology</a:t>
            </a:r>
            <a:r>
              <a:rPr lang="fr-FR" sz="2000">
                <a:ea typeface="+mn-lt"/>
                <a:cs typeface="+mn-lt"/>
              </a:rPr>
              <a:t> 2018</a:t>
            </a:r>
            <a:endParaRPr lang="fr-FR" sz="2000">
              <a:solidFill>
                <a:srgbClr val="FF0000"/>
              </a:solidFill>
              <a:ea typeface="Calibri"/>
              <a:cs typeface="Calibri"/>
            </a:endParaRPr>
          </a:p>
          <a:p>
            <a:pPr lvl="1"/>
            <a:endParaRPr lang="fr-FR" sz="2400">
              <a:solidFill>
                <a:srgbClr val="FF0000"/>
              </a:solidFill>
              <a:ea typeface="Calibri"/>
              <a:cs typeface="Calibri"/>
            </a:endParaRPr>
          </a:p>
          <a:p>
            <a:pPr lvl="1"/>
            <a:endParaRPr lang="fr-FR" sz="2400">
              <a:solidFill>
                <a:srgbClr val="FF0000"/>
              </a:solidFill>
              <a:ea typeface="Calibri"/>
              <a:cs typeface="Calibri"/>
            </a:endParaRPr>
          </a:p>
          <a:p>
            <a:pPr lvl="1"/>
            <a:endParaRPr lang="fr-FR" sz="2400">
              <a:solidFill>
                <a:srgbClr val="FF0000"/>
              </a:solidFill>
              <a:ea typeface="Calibri"/>
              <a:cs typeface="Calibri"/>
            </a:endParaRPr>
          </a:p>
          <a:p>
            <a:pPr lvl="1"/>
            <a:endParaRPr lang="fr-FR" sz="240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35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C705F-56F9-D209-0B33-41EDFFA7C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>
                <a:solidFill>
                  <a:srgbClr val="FF0000"/>
                </a:solidFill>
                <a:latin typeface="Helvetica"/>
                <a:cs typeface="Helvetica"/>
              </a:rPr>
              <a:t>Impact of </a:t>
            </a:r>
            <a:r>
              <a:rPr lang="fr-FR" sz="2800" err="1">
                <a:solidFill>
                  <a:srgbClr val="FF0000"/>
                </a:solidFill>
                <a:latin typeface="Helvetica"/>
                <a:cs typeface="Helvetica"/>
              </a:rPr>
              <a:t>Menopause</a:t>
            </a:r>
            <a:r>
              <a:rPr lang="fr-FR" sz="280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fr-FR" sz="2800" err="1">
                <a:solidFill>
                  <a:srgbClr val="FF0000"/>
                </a:solidFill>
                <a:latin typeface="Helvetica"/>
                <a:cs typeface="Helvetica"/>
              </a:rPr>
              <a:t>Symptoms</a:t>
            </a:r>
            <a:r>
              <a:rPr lang="fr-FR" sz="2800">
                <a:solidFill>
                  <a:srgbClr val="FF0000"/>
                </a:solidFill>
                <a:latin typeface="Helvetica"/>
                <a:cs typeface="Helvetica"/>
              </a:rPr>
              <a:t> on </a:t>
            </a:r>
            <a:r>
              <a:rPr lang="fr-FR" sz="2800" err="1">
                <a:solidFill>
                  <a:srgbClr val="FF0000"/>
                </a:solidFill>
                <a:latin typeface="Helvetica"/>
                <a:cs typeface="Helvetica"/>
              </a:rPr>
              <a:t>Women</a:t>
            </a:r>
            <a:r>
              <a:rPr lang="fr-FR" sz="2800">
                <a:solidFill>
                  <a:srgbClr val="FF0000"/>
                </a:solidFill>
                <a:latin typeface="Helvetica"/>
                <a:cs typeface="Helvetica"/>
              </a:rPr>
              <a:t> in the Workplace</a:t>
            </a:r>
            <a:endParaRPr lang="fr-FR" sz="2800">
              <a:solidFill>
                <a:srgbClr val="FF0000"/>
              </a:solidFill>
            </a:endParaRPr>
          </a:p>
          <a:p>
            <a:endParaRPr lang="fr-FR" sz="2800">
              <a:solidFill>
                <a:srgbClr val="FF0000"/>
              </a:solidFill>
            </a:endParaRPr>
          </a:p>
        </p:txBody>
      </p:sp>
      <p:pic>
        <p:nvPicPr>
          <p:cNvPr id="5" name="Image 5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080F1ADF-68D4-D3EC-5050-F62113BAB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126" y="1184184"/>
            <a:ext cx="4971055" cy="494892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19667D8-D678-90D1-E18D-6EE907EB3D39}"/>
              </a:ext>
            </a:extLst>
          </p:cNvPr>
          <p:cNvSpPr txBox="1"/>
          <p:nvPr/>
        </p:nvSpPr>
        <p:spPr>
          <a:xfrm>
            <a:off x="1057400" y="6283982"/>
            <a:ext cx="73051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err="1">
                <a:solidFill>
                  <a:srgbClr val="212121"/>
                </a:solidFill>
                <a:latin typeface="Arial"/>
                <a:cs typeface="Arial"/>
              </a:rPr>
              <a:t>Faubion</a:t>
            </a:r>
            <a:r>
              <a:rPr lang="fr-FR" sz="1200">
                <a:solidFill>
                  <a:srgbClr val="212121"/>
                </a:solidFill>
                <a:latin typeface="Arial"/>
                <a:cs typeface="Arial"/>
              </a:rPr>
              <a:t> SS et al  Impact of </a:t>
            </a:r>
            <a:r>
              <a:rPr lang="fr-FR" sz="1200" err="1">
                <a:solidFill>
                  <a:srgbClr val="212121"/>
                </a:solidFill>
                <a:latin typeface="Arial"/>
                <a:cs typeface="Arial"/>
              </a:rPr>
              <a:t>Menopause</a:t>
            </a:r>
            <a:r>
              <a:rPr lang="fr-FR" sz="12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fr-FR" sz="1200" err="1">
                <a:solidFill>
                  <a:srgbClr val="212121"/>
                </a:solidFill>
                <a:latin typeface="Arial"/>
                <a:cs typeface="Arial"/>
              </a:rPr>
              <a:t>Symptoms</a:t>
            </a:r>
            <a:r>
              <a:rPr lang="fr-FR" sz="1200">
                <a:solidFill>
                  <a:srgbClr val="212121"/>
                </a:solidFill>
                <a:latin typeface="Arial"/>
                <a:cs typeface="Arial"/>
              </a:rPr>
              <a:t> on </a:t>
            </a:r>
            <a:r>
              <a:rPr lang="fr-FR" sz="1200" err="1">
                <a:solidFill>
                  <a:srgbClr val="212121"/>
                </a:solidFill>
                <a:latin typeface="Arial"/>
                <a:cs typeface="Arial"/>
              </a:rPr>
              <a:t>Women</a:t>
            </a:r>
            <a:r>
              <a:rPr lang="fr-FR" sz="1200">
                <a:solidFill>
                  <a:srgbClr val="212121"/>
                </a:solidFill>
                <a:latin typeface="Arial"/>
                <a:cs typeface="Arial"/>
              </a:rPr>
              <a:t> in the Workplace. Mayo Clin Proc. 2023 </a:t>
            </a:r>
            <a:r>
              <a:rPr lang="fr-FR" sz="1200" err="1">
                <a:solidFill>
                  <a:srgbClr val="212121"/>
                </a:solidFill>
                <a:latin typeface="Arial"/>
                <a:cs typeface="Arial"/>
              </a:rPr>
              <a:t>Apr</a:t>
            </a:r>
            <a:r>
              <a:rPr lang="fr-FR" sz="1200">
                <a:solidFill>
                  <a:srgbClr val="212121"/>
                </a:solidFill>
                <a:latin typeface="Arial"/>
                <a:cs typeface="Arial"/>
              </a:rPr>
              <a:t> 20:S0025-6196(23)00112-X.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0942261-5376-F79F-F28C-6CD93CE271F7}"/>
              </a:ext>
            </a:extLst>
          </p:cNvPr>
          <p:cNvCxnSpPr/>
          <p:nvPr/>
        </p:nvCxnSpPr>
        <p:spPr>
          <a:xfrm flipH="1">
            <a:off x="4579796" y="1996474"/>
            <a:ext cx="1392330" cy="1852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4A714C2-8F20-F7AA-D28D-B9EBCA5DD4EF}"/>
              </a:ext>
            </a:extLst>
          </p:cNvPr>
          <p:cNvCxnSpPr/>
          <p:nvPr/>
        </p:nvCxnSpPr>
        <p:spPr>
          <a:xfrm flipH="1">
            <a:off x="7269958" y="1766196"/>
            <a:ext cx="1392330" cy="1852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65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B4E33-87DC-0DCD-F6D8-79577A90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>
                <a:solidFill>
                  <a:srgbClr val="FF0000"/>
                </a:solidFill>
                <a:latin typeface="Helvetica"/>
                <a:cs typeface="Helvetica"/>
              </a:rPr>
              <a:t>Impact of </a:t>
            </a:r>
            <a:r>
              <a:rPr lang="fr-FR" sz="2800" err="1">
                <a:solidFill>
                  <a:srgbClr val="FF0000"/>
                </a:solidFill>
                <a:latin typeface="Helvetica"/>
                <a:cs typeface="Helvetica"/>
              </a:rPr>
              <a:t>Menopause</a:t>
            </a:r>
            <a:r>
              <a:rPr lang="fr-FR" sz="2800">
                <a:solidFill>
                  <a:srgbClr val="FF0000"/>
                </a:solidFill>
                <a:latin typeface="Helvetica"/>
                <a:cs typeface="Helvetica"/>
              </a:rPr>
              <a:t> </a:t>
            </a:r>
            <a:r>
              <a:rPr lang="fr-FR" sz="2800" err="1">
                <a:solidFill>
                  <a:srgbClr val="FF0000"/>
                </a:solidFill>
                <a:latin typeface="Helvetica"/>
                <a:cs typeface="Helvetica"/>
              </a:rPr>
              <a:t>Symptoms</a:t>
            </a:r>
            <a:r>
              <a:rPr lang="fr-FR" sz="2800">
                <a:solidFill>
                  <a:srgbClr val="FF0000"/>
                </a:solidFill>
                <a:latin typeface="Helvetica"/>
                <a:cs typeface="Helvetica"/>
              </a:rPr>
              <a:t> on </a:t>
            </a:r>
            <a:r>
              <a:rPr lang="fr-FR" sz="2800" err="1">
                <a:solidFill>
                  <a:srgbClr val="FF0000"/>
                </a:solidFill>
                <a:latin typeface="Helvetica"/>
                <a:cs typeface="Helvetica"/>
              </a:rPr>
              <a:t>Women</a:t>
            </a:r>
            <a:r>
              <a:rPr lang="fr-FR" sz="2800">
                <a:solidFill>
                  <a:srgbClr val="FF0000"/>
                </a:solidFill>
                <a:latin typeface="Helvetica"/>
                <a:cs typeface="Helvetica"/>
              </a:rPr>
              <a:t> in the Workplace</a:t>
            </a:r>
          </a:p>
          <a:p>
            <a:endParaRPr lang="fr-FR" sz="2800">
              <a:solidFill>
                <a:srgbClr val="FF0000"/>
              </a:solidFill>
            </a:endParaRPr>
          </a:p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BE5EF3-CE22-32C3-D132-545CDC92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>
                <a:cs typeface="Calibri"/>
              </a:rPr>
              <a:t>Work </a:t>
            </a:r>
            <a:r>
              <a:rPr lang="fr-FR" sz="2800" err="1">
                <a:cs typeface="Calibri"/>
              </a:rPr>
              <a:t>days</a:t>
            </a:r>
            <a:r>
              <a:rPr lang="fr-FR" sz="2800">
                <a:cs typeface="Calibri"/>
              </a:rPr>
              <a:t> </a:t>
            </a:r>
            <a:r>
              <a:rPr lang="fr-FR" sz="2800" err="1">
                <a:cs typeface="Calibri"/>
              </a:rPr>
              <a:t>missed</a:t>
            </a:r>
            <a:r>
              <a:rPr lang="fr-FR" sz="2800">
                <a:cs typeface="Calibri"/>
              </a:rPr>
              <a:t> due to </a:t>
            </a:r>
            <a:r>
              <a:rPr lang="fr-FR" sz="2800" err="1">
                <a:cs typeface="Calibri"/>
              </a:rPr>
              <a:t>menopause</a:t>
            </a:r>
            <a:r>
              <a:rPr lang="fr-FR" sz="2800">
                <a:cs typeface="Calibri"/>
              </a:rPr>
              <a:t> </a:t>
            </a:r>
            <a:r>
              <a:rPr lang="fr-FR" sz="2800" err="1">
                <a:cs typeface="Calibri"/>
              </a:rPr>
              <a:t>symptoms</a:t>
            </a:r>
            <a:r>
              <a:rPr lang="fr-FR" sz="2800">
                <a:cs typeface="Calibri"/>
              </a:rPr>
              <a:t> </a:t>
            </a:r>
            <a:endParaRPr lang="fr-FR"/>
          </a:p>
          <a:p>
            <a:r>
              <a:rPr lang="fr-FR" sz="2800" err="1">
                <a:cs typeface="Calibri"/>
              </a:rPr>
              <a:t>Annual</a:t>
            </a:r>
            <a:r>
              <a:rPr lang="fr-FR" sz="2800">
                <a:cs typeface="Calibri"/>
              </a:rPr>
              <a:t> </a:t>
            </a:r>
            <a:r>
              <a:rPr lang="fr-FR" sz="2800" err="1">
                <a:cs typeface="Calibri"/>
              </a:rPr>
              <a:t>loss</a:t>
            </a:r>
            <a:r>
              <a:rPr lang="fr-FR" sz="2800">
                <a:cs typeface="Calibri"/>
              </a:rPr>
              <a:t> of $1.8 billion in 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452FB7-66D4-958D-5761-6B5E48516CCE}"/>
              </a:ext>
            </a:extLst>
          </p:cNvPr>
          <p:cNvSpPr txBox="1"/>
          <p:nvPr/>
        </p:nvSpPr>
        <p:spPr>
          <a:xfrm>
            <a:off x="1025176" y="6030206"/>
            <a:ext cx="54320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solidFill>
                  <a:srgbClr val="212121"/>
                </a:solidFill>
              </a:rPr>
              <a:t>Faubion SS et al  Impact of Menopause Symptoms on Women in the Workplace. Mayo Clin Proc. 2023 Apr 20:S0025-6196(23)00112-X. </a:t>
            </a:r>
            <a:r>
              <a:rPr lang="fr-FR" sz="1200">
                <a:solidFill>
                  <a:srgbClr val="212121"/>
                </a:solidFill>
                <a:cs typeface="Arial"/>
              </a:rPr>
              <a:t>​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94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65E56-4FF6-23AB-CD4C-2E58A3C0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46" y="499611"/>
            <a:ext cx="8229600" cy="975899"/>
          </a:xfrm>
        </p:spPr>
        <p:txBody>
          <a:bodyPr>
            <a:normAutofit fontScale="90000"/>
          </a:bodyPr>
          <a:lstStyle/>
          <a:p>
            <a:r>
              <a:rPr lang="fr-FR" b="0">
                <a:latin typeface="Arial"/>
                <a:cs typeface="Arial"/>
              </a:rPr>
              <a:t>News </a:t>
            </a:r>
            <a:r>
              <a:rPr lang="fr-FR" b="0" err="1">
                <a:latin typeface="Arial"/>
                <a:cs typeface="Arial"/>
              </a:rPr>
              <a:t>from</a:t>
            </a:r>
            <a:r>
              <a:rPr lang="fr-FR" b="0">
                <a:latin typeface="Arial"/>
                <a:cs typeface="Arial"/>
              </a:rPr>
              <a:t> the WHI </a:t>
            </a:r>
            <a:r>
              <a:rPr lang="fr-FR" b="0" err="1">
                <a:latin typeface="Arial"/>
                <a:cs typeface="Arial"/>
              </a:rPr>
              <a:t>Study</a:t>
            </a:r>
            <a:endParaRPr lang="fr-FR" err="1">
              <a:latin typeface="Arial"/>
              <a:cs typeface="Arial"/>
            </a:endParaRPr>
          </a:p>
          <a:p>
            <a:r>
              <a:rPr lang="fr-FR" sz="1200" b="0">
                <a:solidFill>
                  <a:srgbClr val="999999"/>
                </a:solidFill>
                <a:latin typeface="Arial"/>
                <a:cs typeface="Arial"/>
              </a:rPr>
              <a:t>15/02/2023</a:t>
            </a:r>
            <a:endParaRPr lang="fr-FR">
              <a:latin typeface="Arial"/>
              <a:cs typeface="Arial"/>
            </a:endParaRPr>
          </a:p>
          <a:p>
            <a:r>
              <a:rPr lang="fr-FR" b="0">
                <a:solidFill>
                  <a:srgbClr val="000000"/>
                </a:solidFill>
                <a:latin typeface="Arial"/>
                <a:cs typeface="Arial"/>
              </a:rPr>
              <a:t>WHI </a:t>
            </a:r>
            <a:r>
              <a:rPr lang="fr-FR" b="0" err="1">
                <a:solidFill>
                  <a:srgbClr val="000000"/>
                </a:solidFill>
                <a:latin typeface="Arial"/>
                <a:cs typeface="Arial"/>
              </a:rPr>
              <a:t>Response</a:t>
            </a:r>
            <a:r>
              <a:rPr lang="fr-FR" b="0">
                <a:solidFill>
                  <a:srgbClr val="000000"/>
                </a:solidFill>
                <a:latin typeface="Arial"/>
                <a:cs typeface="Arial"/>
              </a:rPr>
              <a:t> to NYT article "</a:t>
            </a:r>
            <a:r>
              <a:rPr lang="fr-FR" b="0" err="1">
                <a:solidFill>
                  <a:srgbClr val="000000"/>
                </a:solidFill>
                <a:latin typeface="Arial"/>
                <a:cs typeface="Arial"/>
              </a:rPr>
              <a:t>Women</a:t>
            </a:r>
            <a:r>
              <a:rPr lang="fr-FR" b="0">
                <a:solidFill>
                  <a:srgbClr val="000000"/>
                </a:solidFill>
                <a:latin typeface="Arial"/>
                <a:cs typeface="Arial"/>
              </a:rPr>
              <a:t> have been </a:t>
            </a:r>
            <a:r>
              <a:rPr lang="fr-FR" b="0" err="1">
                <a:solidFill>
                  <a:srgbClr val="000000"/>
                </a:solidFill>
                <a:latin typeface="Arial"/>
                <a:cs typeface="Arial"/>
              </a:rPr>
              <a:t>misled</a:t>
            </a:r>
            <a:r>
              <a:rPr lang="fr-FR" b="0">
                <a:solidFill>
                  <a:srgbClr val="000000"/>
                </a:solidFill>
                <a:latin typeface="Arial"/>
                <a:cs typeface="Arial"/>
              </a:rPr>
              <a:t> about </a:t>
            </a:r>
            <a:r>
              <a:rPr lang="fr-FR" b="0" err="1">
                <a:solidFill>
                  <a:srgbClr val="000000"/>
                </a:solidFill>
                <a:latin typeface="Arial"/>
                <a:cs typeface="Arial"/>
              </a:rPr>
              <a:t>menopause</a:t>
            </a:r>
            <a:r>
              <a:rPr lang="fr-FR" b="0">
                <a:solidFill>
                  <a:srgbClr val="000000"/>
                </a:solidFill>
                <a:latin typeface="Arial"/>
                <a:cs typeface="Arial"/>
              </a:rPr>
              <a:t>"</a:t>
            </a:r>
            <a:endParaRPr lang="fr-FR">
              <a:latin typeface="Arial"/>
              <a:cs typeface="Arial"/>
            </a:endParaRPr>
          </a:p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EFA5DD-0B0E-F580-72F7-427CCA8D1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4795" indent="-264795"/>
            <a:r>
              <a:rPr lang="fr-FR" sz="2800">
                <a:ea typeface="+mn-lt"/>
                <a:cs typeface="+mn-lt"/>
              </a:rPr>
              <a:t>….. </a:t>
            </a:r>
            <a:r>
              <a:rPr lang="fr-FR" sz="2800" err="1">
                <a:ea typeface="+mn-lt"/>
                <a:cs typeface="+mn-lt"/>
              </a:rPr>
              <a:t>Therefore</a:t>
            </a:r>
            <a:r>
              <a:rPr lang="fr-FR" sz="2800">
                <a:ea typeface="+mn-lt"/>
                <a:cs typeface="+mn-lt"/>
              </a:rPr>
              <a:t>,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we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agree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that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the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benefit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of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symptom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relief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may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well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outweigh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any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small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risks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in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perimenopausal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sz="2800" err="1">
                <a:solidFill>
                  <a:srgbClr val="FF0000"/>
                </a:solidFill>
                <a:ea typeface="+mn-lt"/>
                <a:cs typeface="+mn-lt"/>
              </a:rPr>
              <a:t>women</a:t>
            </a:r>
            <a:r>
              <a:rPr lang="fr-FR" sz="2800">
                <a:solidFill>
                  <a:srgbClr val="FF0000"/>
                </a:solidFill>
                <a:ea typeface="+mn-lt"/>
                <a:cs typeface="+mn-lt"/>
              </a:rPr>
              <a:t>.</a:t>
            </a:r>
            <a:r>
              <a:rPr lang="fr-FR" sz="2800">
                <a:ea typeface="+mn-lt"/>
                <a:cs typeface="+mn-lt"/>
              </a:rPr>
              <a:t> This </a:t>
            </a:r>
            <a:r>
              <a:rPr lang="fr-FR" sz="2800" err="1">
                <a:ea typeface="+mn-lt"/>
                <a:cs typeface="+mn-lt"/>
              </a:rPr>
              <a:t>is</a:t>
            </a:r>
            <a:r>
              <a:rPr lang="fr-FR" sz="2800">
                <a:ea typeface="+mn-lt"/>
                <a:cs typeface="+mn-lt"/>
              </a:rPr>
              <a:t> </a:t>
            </a:r>
            <a:r>
              <a:rPr lang="fr-FR" sz="2800" err="1">
                <a:ea typeface="+mn-lt"/>
                <a:cs typeface="+mn-lt"/>
              </a:rPr>
              <a:t>especially</a:t>
            </a:r>
            <a:r>
              <a:rPr lang="fr-FR" sz="2800">
                <a:ea typeface="+mn-lt"/>
                <a:cs typeface="+mn-lt"/>
              </a:rPr>
              <a:t> </a:t>
            </a:r>
            <a:r>
              <a:rPr lang="fr-FR" sz="2800" err="1">
                <a:ea typeface="+mn-lt"/>
                <a:cs typeface="+mn-lt"/>
              </a:rPr>
              <a:t>so</a:t>
            </a:r>
            <a:r>
              <a:rPr lang="fr-FR" sz="2800">
                <a:ea typeface="+mn-lt"/>
                <a:cs typeface="+mn-lt"/>
              </a:rPr>
              <a:t> for </a:t>
            </a:r>
            <a:r>
              <a:rPr lang="fr-FR" sz="2800" err="1">
                <a:ea typeface="+mn-lt"/>
                <a:cs typeface="+mn-lt"/>
              </a:rPr>
              <a:t>estrogen</a:t>
            </a:r>
            <a:r>
              <a:rPr lang="fr-FR" sz="2800">
                <a:ea typeface="+mn-lt"/>
                <a:cs typeface="+mn-lt"/>
              </a:rPr>
              <a:t> </a:t>
            </a:r>
            <a:r>
              <a:rPr lang="fr-FR" sz="2800" err="1">
                <a:ea typeface="+mn-lt"/>
                <a:cs typeface="+mn-lt"/>
              </a:rPr>
              <a:t>alone</a:t>
            </a:r>
            <a:r>
              <a:rPr lang="fr-FR" sz="2800">
                <a:ea typeface="+mn-lt"/>
                <a:cs typeface="+mn-lt"/>
              </a:rPr>
              <a:t>, but </a:t>
            </a:r>
            <a:r>
              <a:rPr lang="fr-FR" sz="2800" err="1">
                <a:ea typeface="+mn-lt"/>
                <a:cs typeface="+mn-lt"/>
              </a:rPr>
              <a:t>even</a:t>
            </a:r>
            <a:r>
              <a:rPr lang="fr-FR" sz="2800">
                <a:ea typeface="+mn-lt"/>
                <a:cs typeface="+mn-lt"/>
              </a:rPr>
              <a:t> for </a:t>
            </a:r>
            <a:r>
              <a:rPr lang="fr-FR" sz="2800" err="1">
                <a:ea typeface="+mn-lt"/>
                <a:cs typeface="+mn-lt"/>
              </a:rPr>
              <a:t>combined</a:t>
            </a:r>
            <a:r>
              <a:rPr lang="fr-FR" sz="2800">
                <a:ea typeface="+mn-lt"/>
                <a:cs typeface="+mn-lt"/>
              </a:rPr>
              <a:t> hormone </a:t>
            </a:r>
            <a:r>
              <a:rPr lang="fr-FR" sz="2800" err="1">
                <a:ea typeface="+mn-lt"/>
                <a:cs typeface="+mn-lt"/>
              </a:rPr>
              <a:t>therapy</a:t>
            </a:r>
            <a:r>
              <a:rPr lang="fr-FR" sz="2800">
                <a:ea typeface="+mn-lt"/>
                <a:cs typeface="+mn-lt"/>
              </a:rPr>
              <a:t>, the short-</a:t>
            </a:r>
            <a:r>
              <a:rPr lang="fr-FR" sz="2800" err="1">
                <a:ea typeface="+mn-lt"/>
                <a:cs typeface="+mn-lt"/>
              </a:rPr>
              <a:t>term</a:t>
            </a:r>
            <a:r>
              <a:rPr lang="fr-FR" sz="2800">
                <a:ea typeface="+mn-lt"/>
                <a:cs typeface="+mn-lt"/>
              </a:rPr>
              <a:t> </a:t>
            </a:r>
            <a:r>
              <a:rPr lang="fr-FR" sz="2800" err="1">
                <a:ea typeface="+mn-lt"/>
                <a:cs typeface="+mn-lt"/>
              </a:rPr>
              <a:t>risks</a:t>
            </a:r>
            <a:r>
              <a:rPr lang="fr-FR" sz="2800">
                <a:ea typeface="+mn-lt"/>
                <a:cs typeface="+mn-lt"/>
              </a:rPr>
              <a:t> are </a:t>
            </a:r>
            <a:r>
              <a:rPr lang="fr-FR" sz="2800" err="1">
                <a:ea typeface="+mn-lt"/>
                <a:cs typeface="+mn-lt"/>
              </a:rPr>
              <a:t>low</a:t>
            </a:r>
            <a:r>
              <a:rPr lang="fr-FR" sz="2800">
                <a:ea typeface="+mn-lt"/>
                <a:cs typeface="+mn-lt"/>
              </a:rPr>
              <a:t>. Of course, </a:t>
            </a:r>
            <a:r>
              <a:rPr lang="fr-FR" sz="2800" err="1">
                <a:ea typeface="+mn-lt"/>
                <a:cs typeface="+mn-lt"/>
              </a:rPr>
              <a:t>treatment</a:t>
            </a:r>
            <a:r>
              <a:rPr lang="fr-FR" sz="2800">
                <a:ea typeface="+mn-lt"/>
                <a:cs typeface="+mn-lt"/>
              </a:rPr>
              <a:t> </a:t>
            </a:r>
            <a:r>
              <a:rPr lang="fr-FR" sz="2800" err="1">
                <a:ea typeface="+mn-lt"/>
                <a:cs typeface="+mn-lt"/>
              </a:rPr>
              <a:t>decisions</a:t>
            </a:r>
            <a:r>
              <a:rPr lang="fr-FR" sz="2800">
                <a:ea typeface="+mn-lt"/>
                <a:cs typeface="+mn-lt"/>
              </a:rPr>
              <a:t> </a:t>
            </a:r>
            <a:r>
              <a:rPr lang="fr-FR" sz="2800" err="1">
                <a:ea typeface="+mn-lt"/>
                <a:cs typeface="+mn-lt"/>
              </a:rPr>
              <a:t>should</a:t>
            </a:r>
            <a:r>
              <a:rPr lang="fr-FR" sz="2800">
                <a:ea typeface="+mn-lt"/>
                <a:cs typeface="+mn-lt"/>
              </a:rPr>
              <a:t> </a:t>
            </a:r>
            <a:r>
              <a:rPr lang="fr-FR" sz="2800" err="1">
                <a:ea typeface="+mn-lt"/>
                <a:cs typeface="+mn-lt"/>
              </a:rPr>
              <a:t>consider</a:t>
            </a:r>
            <a:r>
              <a:rPr lang="fr-FR" sz="2800">
                <a:ea typeface="+mn-lt"/>
                <a:cs typeface="+mn-lt"/>
              </a:rPr>
              <a:t> a </a:t>
            </a:r>
            <a:r>
              <a:rPr lang="fr-FR" sz="2800" err="1">
                <a:ea typeface="+mn-lt"/>
                <a:cs typeface="+mn-lt"/>
              </a:rPr>
              <a:t>woman’s</a:t>
            </a:r>
            <a:r>
              <a:rPr lang="fr-FR" sz="2800">
                <a:ea typeface="+mn-lt"/>
                <a:cs typeface="+mn-lt"/>
              </a:rPr>
              <a:t> </a:t>
            </a:r>
            <a:r>
              <a:rPr lang="fr-FR" sz="2800" err="1">
                <a:ea typeface="+mn-lt"/>
                <a:cs typeface="+mn-lt"/>
              </a:rPr>
              <a:t>individual</a:t>
            </a:r>
            <a:r>
              <a:rPr lang="fr-FR" sz="2800">
                <a:ea typeface="+mn-lt"/>
                <a:cs typeface="+mn-lt"/>
              </a:rPr>
              <a:t> profile, </a:t>
            </a:r>
            <a:r>
              <a:rPr lang="fr-FR" sz="2800" err="1">
                <a:ea typeface="+mn-lt"/>
                <a:cs typeface="+mn-lt"/>
              </a:rPr>
              <a:t>such</a:t>
            </a:r>
            <a:r>
              <a:rPr lang="fr-FR" sz="2800">
                <a:ea typeface="+mn-lt"/>
                <a:cs typeface="+mn-lt"/>
              </a:rPr>
              <a:t> as </a:t>
            </a:r>
            <a:r>
              <a:rPr lang="fr-FR" sz="2800" err="1">
                <a:ea typeface="+mn-lt"/>
                <a:cs typeface="+mn-lt"/>
              </a:rPr>
              <a:t>severity</a:t>
            </a:r>
            <a:r>
              <a:rPr lang="fr-FR" sz="2800">
                <a:ea typeface="+mn-lt"/>
                <a:cs typeface="+mn-lt"/>
              </a:rPr>
              <a:t> of </a:t>
            </a:r>
            <a:r>
              <a:rPr lang="fr-FR" sz="2800" err="1">
                <a:ea typeface="+mn-lt"/>
                <a:cs typeface="+mn-lt"/>
              </a:rPr>
              <a:t>symptoms</a:t>
            </a:r>
            <a:r>
              <a:rPr lang="fr-FR" sz="2800">
                <a:ea typeface="+mn-lt"/>
                <a:cs typeface="+mn-lt"/>
              </a:rPr>
              <a:t> and </a:t>
            </a:r>
            <a:r>
              <a:rPr lang="fr-FR" sz="2800" err="1">
                <a:ea typeface="+mn-lt"/>
                <a:cs typeface="+mn-lt"/>
              </a:rPr>
              <a:t>presence</a:t>
            </a:r>
            <a:r>
              <a:rPr lang="fr-FR" sz="2800">
                <a:ea typeface="+mn-lt"/>
                <a:cs typeface="+mn-lt"/>
              </a:rPr>
              <a:t> of </a:t>
            </a:r>
            <a:r>
              <a:rPr lang="fr-FR" sz="2800" err="1">
                <a:ea typeface="+mn-lt"/>
                <a:cs typeface="+mn-lt"/>
              </a:rPr>
              <a:t>risk</a:t>
            </a:r>
            <a:r>
              <a:rPr lang="fr-FR" sz="2800">
                <a:ea typeface="+mn-lt"/>
                <a:cs typeface="+mn-lt"/>
              </a:rPr>
              <a:t> </a:t>
            </a:r>
            <a:r>
              <a:rPr lang="fr-FR" sz="2800" err="1">
                <a:ea typeface="+mn-lt"/>
                <a:cs typeface="+mn-lt"/>
              </a:rPr>
              <a:t>factors</a:t>
            </a:r>
            <a:r>
              <a:rPr lang="fr-FR" sz="2800">
                <a:ea typeface="+mn-lt"/>
                <a:cs typeface="+mn-lt"/>
              </a:rPr>
              <a:t> for </a:t>
            </a:r>
            <a:r>
              <a:rPr lang="fr-FR" sz="2800" err="1">
                <a:ea typeface="+mn-lt"/>
                <a:cs typeface="+mn-lt"/>
              </a:rPr>
              <a:t>heart</a:t>
            </a:r>
            <a:r>
              <a:rPr lang="fr-FR" sz="2800">
                <a:ea typeface="+mn-lt"/>
                <a:cs typeface="+mn-lt"/>
              </a:rPr>
              <a:t> </a:t>
            </a:r>
            <a:r>
              <a:rPr lang="fr-FR" sz="2800" err="1">
                <a:ea typeface="+mn-lt"/>
                <a:cs typeface="+mn-lt"/>
              </a:rPr>
              <a:t>disease</a:t>
            </a:r>
            <a:r>
              <a:rPr lang="fr-FR" sz="2800">
                <a:ea typeface="+mn-lt"/>
                <a:cs typeface="+mn-lt"/>
              </a:rPr>
              <a:t>, stroke, </a:t>
            </a:r>
            <a:r>
              <a:rPr lang="fr-FR" sz="2800" err="1">
                <a:ea typeface="+mn-lt"/>
                <a:cs typeface="+mn-lt"/>
              </a:rPr>
              <a:t>breast</a:t>
            </a:r>
            <a:r>
              <a:rPr lang="fr-FR" sz="2800">
                <a:ea typeface="+mn-lt"/>
                <a:cs typeface="+mn-lt"/>
              </a:rPr>
              <a:t> cancer, and </a:t>
            </a:r>
            <a:r>
              <a:rPr lang="fr-FR" sz="2800" err="1">
                <a:ea typeface="+mn-lt"/>
                <a:cs typeface="+mn-lt"/>
              </a:rPr>
              <a:t>bone</a:t>
            </a:r>
            <a:r>
              <a:rPr lang="fr-FR" sz="2800">
                <a:ea typeface="+mn-lt"/>
                <a:cs typeface="+mn-lt"/>
              </a:rPr>
              <a:t> fractures...... </a:t>
            </a:r>
            <a:endParaRPr lang="fr-FR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82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AFC206-2E24-B78E-BA1B-24E2598D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4044"/>
            <a:ext cx="8229600" cy="1143000"/>
          </a:xfrm>
        </p:spPr>
        <p:txBody>
          <a:bodyPr/>
          <a:lstStyle/>
          <a:p>
            <a:br>
              <a:rPr lang="en-US" sz="3200"/>
            </a:br>
            <a:r>
              <a:rPr lang="fr-FR" sz="3200" b="1" cap="all">
                <a:solidFill>
                  <a:srgbClr val="FF0000"/>
                </a:solidFill>
                <a:latin typeface="Arial"/>
                <a:cs typeface="Arial"/>
              </a:rPr>
              <a:t>POSITION STATEMENTS</a:t>
            </a:r>
            <a:endParaRPr lang="fr-FR" sz="3200">
              <a:solidFill>
                <a:srgbClr val="FF0000"/>
              </a:solidFill>
              <a:latin typeface="Arial"/>
              <a:cs typeface="Arial"/>
            </a:endParaRPr>
          </a:p>
          <a:p>
            <a:endParaRPr lang="fr-FR" sz="3200">
              <a:solidFill>
                <a:srgbClr val="FF0000"/>
              </a:solidFill>
              <a:latin typeface="Arial"/>
              <a:cs typeface="Arial"/>
            </a:endParaRPr>
          </a:p>
          <a:p>
            <a:endParaRPr lang="fr-FR" sz="320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7DF553-EC31-103E-7490-E88CD80EA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88" y="2754696"/>
            <a:ext cx="8229600" cy="4525963"/>
          </a:xfrm>
        </p:spPr>
        <p:txBody>
          <a:bodyPr/>
          <a:lstStyle/>
          <a:p>
            <a:r>
              <a:rPr lang="fr-FR">
                <a:cs typeface="Calibri"/>
              </a:rPr>
              <a:t>….. </a:t>
            </a:r>
            <a:r>
              <a:rPr lang="fr-FR">
                <a:ea typeface="+mn-lt"/>
                <a:cs typeface="+mn-lt"/>
              </a:rPr>
              <a:t>For </a:t>
            </a:r>
            <a:r>
              <a:rPr lang="fr-FR" err="1">
                <a:ea typeface="+mn-lt"/>
                <a:cs typeface="+mn-lt"/>
              </a:rPr>
              <a:t>women</a:t>
            </a:r>
            <a:r>
              <a:rPr lang="fr-FR">
                <a:ea typeface="+mn-lt"/>
                <a:cs typeface="+mn-lt"/>
              </a:rPr>
              <a:t> </a:t>
            </a:r>
            <a:r>
              <a:rPr lang="fr-FR" err="1">
                <a:ea typeface="+mn-lt"/>
                <a:cs typeface="+mn-lt"/>
              </a:rPr>
              <a:t>aged</a:t>
            </a:r>
            <a:r>
              <a:rPr lang="fr-FR">
                <a:ea typeface="+mn-lt"/>
                <a:cs typeface="+mn-lt"/>
              </a:rPr>
              <a:t> </a:t>
            </a:r>
            <a:r>
              <a:rPr lang="fr-FR" err="1">
                <a:ea typeface="+mn-lt"/>
                <a:cs typeface="+mn-lt"/>
              </a:rPr>
              <a:t>y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ounger</a:t>
            </a:r>
            <a:r>
              <a:rPr lang="fr-FR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than</a:t>
            </a:r>
            <a:r>
              <a:rPr lang="fr-FR">
                <a:solidFill>
                  <a:srgbClr val="FF0000"/>
                </a:solidFill>
                <a:ea typeface="+mn-lt"/>
                <a:cs typeface="+mn-lt"/>
              </a:rPr>
              <a:t> 60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years</a:t>
            </a:r>
            <a:r>
              <a:rPr lang="fr-FR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>
                <a:ea typeface="+mn-lt"/>
                <a:cs typeface="+mn-lt"/>
              </a:rPr>
              <a:t>or </a:t>
            </a:r>
            <a:r>
              <a:rPr lang="fr-FR" err="1">
                <a:ea typeface="+mn-lt"/>
                <a:cs typeface="+mn-lt"/>
              </a:rPr>
              <a:t>who</a:t>
            </a:r>
            <a:r>
              <a:rPr lang="fr-FR">
                <a:ea typeface="+mn-lt"/>
                <a:cs typeface="+mn-lt"/>
              </a:rPr>
              <a:t> are</a:t>
            </a:r>
            <a:r>
              <a:rPr lang="fr-FR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within</a:t>
            </a:r>
            <a:r>
              <a:rPr lang="fr-FR">
                <a:solidFill>
                  <a:srgbClr val="FF0000"/>
                </a:solidFill>
                <a:ea typeface="+mn-lt"/>
                <a:cs typeface="+mn-lt"/>
              </a:rPr>
              <a:t> 10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years</a:t>
            </a:r>
            <a:r>
              <a:rPr lang="fr-FR">
                <a:solidFill>
                  <a:srgbClr val="FF0000"/>
                </a:solidFill>
                <a:ea typeface="+mn-lt"/>
                <a:cs typeface="+mn-lt"/>
              </a:rPr>
              <a:t> of 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menopause</a:t>
            </a:r>
            <a:r>
              <a:rPr lang="fr-FR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fr-FR" err="1">
                <a:ea typeface="+mn-lt"/>
                <a:cs typeface="+mn-lt"/>
              </a:rPr>
              <a:t>onset</a:t>
            </a:r>
            <a:r>
              <a:rPr lang="fr-FR">
                <a:ea typeface="+mn-lt"/>
                <a:cs typeface="+mn-lt"/>
              </a:rPr>
              <a:t> and have no </a:t>
            </a:r>
            <a:r>
              <a:rPr lang="fr-FR" err="1">
                <a:ea typeface="+mn-lt"/>
                <a:cs typeface="+mn-lt"/>
              </a:rPr>
              <a:t>contraindications</a:t>
            </a:r>
            <a:r>
              <a:rPr lang="fr-FR">
                <a:ea typeface="+mn-lt"/>
                <a:cs typeface="+mn-lt"/>
              </a:rPr>
              <a:t>, the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benefit-risk</a:t>
            </a:r>
            <a:r>
              <a:rPr lang="fr-FR">
                <a:solidFill>
                  <a:srgbClr val="FF0000"/>
                </a:solidFill>
                <a:ea typeface="+mn-lt"/>
                <a:cs typeface="+mn-lt"/>
              </a:rPr>
              <a:t> ratio </a:t>
            </a: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is</a:t>
            </a:r>
            <a:r>
              <a:rPr lang="fr-FR">
                <a:solidFill>
                  <a:srgbClr val="FF0000"/>
                </a:solidFill>
                <a:ea typeface="+mn-lt"/>
                <a:cs typeface="+mn-lt"/>
              </a:rPr>
              <a:t> favorable </a:t>
            </a:r>
            <a:r>
              <a:rPr lang="fr-FR">
                <a:ea typeface="+mn-lt"/>
                <a:cs typeface="+mn-lt"/>
              </a:rPr>
              <a:t>for </a:t>
            </a:r>
            <a:r>
              <a:rPr lang="fr-FR" err="1">
                <a:ea typeface="+mn-lt"/>
                <a:cs typeface="+mn-lt"/>
              </a:rPr>
              <a:t>treatment</a:t>
            </a:r>
            <a:r>
              <a:rPr lang="fr-FR">
                <a:ea typeface="+mn-lt"/>
                <a:cs typeface="+mn-lt"/>
              </a:rPr>
              <a:t> of </a:t>
            </a:r>
            <a:r>
              <a:rPr lang="fr-FR" err="1">
                <a:ea typeface="+mn-lt"/>
                <a:cs typeface="+mn-lt"/>
              </a:rPr>
              <a:t>bothersome</a:t>
            </a:r>
            <a:r>
              <a:rPr lang="fr-FR">
                <a:ea typeface="+mn-lt"/>
                <a:cs typeface="+mn-lt"/>
              </a:rPr>
              <a:t> VMS and </a:t>
            </a:r>
            <a:r>
              <a:rPr lang="fr-FR" err="1">
                <a:ea typeface="+mn-lt"/>
                <a:cs typeface="+mn-lt"/>
              </a:rPr>
              <a:t>prevention</a:t>
            </a:r>
            <a:r>
              <a:rPr lang="fr-FR">
                <a:ea typeface="+mn-lt"/>
                <a:cs typeface="+mn-lt"/>
              </a:rPr>
              <a:t> of </a:t>
            </a:r>
            <a:r>
              <a:rPr lang="fr-FR" err="1">
                <a:ea typeface="+mn-lt"/>
                <a:cs typeface="+mn-lt"/>
              </a:rPr>
              <a:t>bone</a:t>
            </a:r>
            <a:r>
              <a:rPr lang="fr-FR">
                <a:ea typeface="+mn-lt"/>
                <a:cs typeface="+mn-lt"/>
              </a:rPr>
              <a:t> </a:t>
            </a:r>
            <a:r>
              <a:rPr lang="fr-FR" err="1">
                <a:ea typeface="+mn-lt"/>
                <a:cs typeface="+mn-lt"/>
              </a:rPr>
              <a:t>loss</a:t>
            </a:r>
            <a:r>
              <a:rPr lang="fr-FR">
                <a:solidFill>
                  <a:srgbClr val="333333"/>
                </a:solidFill>
                <a:ea typeface="+mn-lt"/>
                <a:cs typeface="+mn-lt"/>
              </a:rPr>
              <a:t>..... </a:t>
            </a:r>
          </a:p>
          <a:p>
            <a:pPr algn="ctr">
              <a:spcBef>
                <a:spcPct val="0"/>
              </a:spcBef>
            </a:pPr>
            <a:endParaRPr lang="fr-FR"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spcBef>
                <a:spcPct val="0"/>
              </a:spcBef>
            </a:pPr>
            <a:r>
              <a:rPr lang="fr-FR">
                <a:solidFill>
                  <a:srgbClr val="FF0000"/>
                </a:solidFill>
                <a:latin typeface="Arial"/>
                <a:cs typeface="Arial"/>
              </a:rPr>
              <a:t>IMS, EMAS, NAMS, Endo Soc, Nice, </a:t>
            </a:r>
          </a:p>
          <a:p>
            <a:pPr algn="ctr">
              <a:spcBef>
                <a:spcPct val="0"/>
              </a:spcBef>
            </a:pPr>
            <a:r>
              <a:rPr lang="fr-FR">
                <a:solidFill>
                  <a:srgbClr val="FF0000"/>
                </a:solidFill>
                <a:latin typeface="Arial"/>
                <a:cs typeface="Arial"/>
              </a:rPr>
              <a:t>Most </a:t>
            </a:r>
            <a:r>
              <a:rPr lang="fr-FR" err="1">
                <a:solidFill>
                  <a:srgbClr val="FF0000"/>
                </a:solidFill>
                <a:latin typeface="Arial"/>
                <a:cs typeface="Arial"/>
              </a:rPr>
              <a:t>recent</a:t>
            </a:r>
            <a:r>
              <a:rPr lang="fr-FR">
                <a:solidFill>
                  <a:srgbClr val="FF0000"/>
                </a:solidFill>
                <a:latin typeface="Arial"/>
                <a:cs typeface="Arial"/>
              </a:rPr>
              <a:t> HMT position </a:t>
            </a:r>
            <a:r>
              <a:rPr lang="fr-FR" err="1">
                <a:solidFill>
                  <a:srgbClr val="FF0000"/>
                </a:solidFill>
                <a:latin typeface="Arial"/>
                <a:cs typeface="Arial"/>
              </a:rPr>
              <a:t>statements</a:t>
            </a:r>
            <a:r>
              <a:rPr lang="fr-FR">
                <a:solidFill>
                  <a:srgbClr val="FF0000"/>
                </a:solidFill>
                <a:latin typeface="Arial"/>
                <a:cs typeface="Arial"/>
              </a:rPr>
              <a:t>  </a:t>
            </a:r>
          </a:p>
          <a:p>
            <a:endParaRPr lang="fr-FR">
              <a:solidFill>
                <a:srgbClr val="333333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228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Lifetime fracture risk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A 50-year-old white woman </a:t>
            </a:r>
            <a:r>
              <a:rPr lang="en-US"/>
              <a:t>has a </a:t>
            </a:r>
            <a:r>
              <a:rPr lang="en-US">
                <a:solidFill>
                  <a:srgbClr val="FF0000"/>
                </a:solidFill>
              </a:rPr>
              <a:t>15 - 20% of hip</a:t>
            </a:r>
            <a:r>
              <a:rPr lang="en-US"/>
              <a:t> fracture and a </a:t>
            </a:r>
            <a:r>
              <a:rPr lang="en-US">
                <a:solidFill>
                  <a:srgbClr val="FF0000"/>
                </a:solidFill>
              </a:rPr>
              <a:t>50% risk of any osteoporotic fracture. </a:t>
            </a:r>
            <a:endParaRPr lang="en-US">
              <a:solidFill>
                <a:srgbClr val="FF0000"/>
              </a:solidFill>
              <a:cs typeface="Calibri"/>
            </a:endParaRPr>
          </a:p>
          <a:p>
            <a:r>
              <a:rPr lang="en-US"/>
              <a:t>Black &amp; Rosen NEJM 2016</a:t>
            </a:r>
            <a:endParaRPr lang="en-US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Is there a role for menopausal hormone therapy in the management of postmenopausal osteoporosis?</a:t>
            </a:r>
            <a:br>
              <a:rPr lang="en-US" sz="2400" b="1"/>
            </a:br>
            <a:endParaRPr lang="en-GB" sz="24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8869" y="1196752"/>
            <a:ext cx="8229600" cy="4525963"/>
          </a:xfrm>
        </p:spPr>
        <p:txBody>
          <a:bodyPr/>
          <a:lstStyle/>
          <a:p>
            <a:r>
              <a:rPr lang="en-US" sz="2000">
                <a:solidFill>
                  <a:schemeClr val="bg2"/>
                </a:solidFill>
              </a:rPr>
              <a:t>We provide an evidence …for the use of MHT for the maintenance of skeletal health and prevention of future fractures in recently menopausal women. ….</a:t>
            </a:r>
          </a:p>
          <a:p>
            <a:r>
              <a:rPr lang="en-US" sz="2000">
                <a:solidFill>
                  <a:schemeClr val="bg2"/>
                </a:solidFill>
              </a:rPr>
              <a:t>Potential role for MHT soon after menopause in the management of postmenopausal osteoporosis is increasingly recognized. </a:t>
            </a:r>
          </a:p>
          <a:p>
            <a:r>
              <a:rPr lang="en-US" sz="2000">
                <a:solidFill>
                  <a:schemeClr val="bg2"/>
                </a:solidFill>
              </a:rPr>
              <a:t>Overall, </a:t>
            </a:r>
            <a:r>
              <a:rPr lang="en-US" sz="2000">
                <a:solidFill>
                  <a:srgbClr val="FF0000"/>
                </a:solidFill>
              </a:rPr>
              <a:t>the benefit-risk profile supports MHT …in women recently (&lt; 10 years) </a:t>
            </a:r>
            <a:r>
              <a:rPr lang="en-US" sz="2000" err="1">
                <a:solidFill>
                  <a:srgbClr val="FF0000"/>
                </a:solidFill>
              </a:rPr>
              <a:t>menopaused</a:t>
            </a:r>
            <a:r>
              <a:rPr lang="en-US" sz="2000">
                <a:solidFill>
                  <a:schemeClr val="bg2"/>
                </a:solidFill>
              </a:rPr>
              <a:t>, who have menopausal symptoms and who are less than 60 years old, with a low baseline risk for adverse events. </a:t>
            </a:r>
          </a:p>
          <a:p>
            <a:r>
              <a:rPr lang="en-US" sz="2000">
                <a:solidFill>
                  <a:srgbClr val="FF0000"/>
                </a:solidFill>
              </a:rPr>
              <a:t>MHT should be considered as an option for the maintenance of skeletal health in women, </a:t>
            </a:r>
            <a:r>
              <a:rPr lang="en-US" sz="2000">
                <a:solidFill>
                  <a:schemeClr val="bg2"/>
                </a:solidFill>
              </a:rPr>
              <a:t>specifically as an additional benefit in the context of treatment of menopausal symptoms, when commenced at the menopause, or shortly thereafter, in the context of a personalized benefit-risk evaluation.</a:t>
            </a:r>
          </a:p>
          <a:p>
            <a:r>
              <a:rPr lang="fr-BE" sz="1800">
                <a:hlinkClick r:id="rId2"/>
              </a:rPr>
              <a:t>S Rozenberg</a:t>
            </a:r>
            <a:r>
              <a:rPr lang="fr-BE" sz="1800" baseline="30000"/>
              <a:t> </a:t>
            </a:r>
            <a:r>
              <a:rPr lang="fr-BE" sz="1800"/>
              <a:t>, </a:t>
            </a:r>
            <a:r>
              <a:rPr lang="fr-BE" sz="1800">
                <a:hlinkClick r:id="rId3"/>
              </a:rPr>
              <a:t>N Al-</a:t>
            </a:r>
            <a:r>
              <a:rPr lang="fr-BE" sz="1800" err="1">
                <a:hlinkClick r:id="rId3"/>
              </a:rPr>
              <a:t>Daghri</a:t>
            </a:r>
            <a:r>
              <a:rPr lang="fr-BE" sz="1800"/>
              <a:t>, </a:t>
            </a:r>
            <a:r>
              <a:rPr lang="fr-BE" sz="1800">
                <a:hlinkClick r:id="rId4"/>
              </a:rPr>
              <a:t>M Aubertin-</a:t>
            </a:r>
            <a:r>
              <a:rPr lang="fr-BE" sz="1800" err="1">
                <a:hlinkClick r:id="rId4"/>
              </a:rPr>
              <a:t>Leheudre</a:t>
            </a:r>
            <a:r>
              <a:rPr lang="fr-BE" sz="1800" baseline="30000"/>
              <a:t> </a:t>
            </a:r>
            <a:r>
              <a:rPr lang="fr-BE" sz="1800"/>
              <a:t>, </a:t>
            </a:r>
            <a:r>
              <a:rPr lang="fr-BE" sz="1800">
                <a:hlinkClick r:id="rId5"/>
              </a:rPr>
              <a:t>M-L Brandi</a:t>
            </a:r>
            <a:r>
              <a:rPr lang="fr-BE" sz="1800"/>
              <a:t>, </a:t>
            </a:r>
            <a:r>
              <a:rPr lang="fr-BE" sz="1800">
                <a:hlinkClick r:id="rId6"/>
              </a:rPr>
              <a:t>A Cano</a:t>
            </a:r>
            <a:r>
              <a:rPr lang="fr-BE" sz="1800"/>
              <a:t>, </a:t>
            </a:r>
            <a:r>
              <a:rPr lang="fr-BE" sz="1800">
                <a:hlinkClick r:id="rId7"/>
              </a:rPr>
              <a:t>P Collins</a:t>
            </a:r>
            <a:r>
              <a:rPr lang="fr-BE" sz="1800"/>
              <a:t>, </a:t>
            </a:r>
            <a:r>
              <a:rPr lang="fr-BE" sz="1800">
                <a:hlinkClick r:id="rId8"/>
              </a:rPr>
              <a:t>C Cooper</a:t>
            </a:r>
            <a:r>
              <a:rPr lang="fr-BE" sz="1800"/>
              <a:t>, </a:t>
            </a:r>
            <a:r>
              <a:rPr lang="fr-BE" sz="1800">
                <a:hlinkClick r:id="rId9"/>
              </a:rPr>
              <a:t>A R </a:t>
            </a:r>
            <a:r>
              <a:rPr lang="fr-BE" sz="1800" err="1">
                <a:hlinkClick r:id="rId9"/>
              </a:rPr>
              <a:t>Genazzani</a:t>
            </a:r>
            <a:r>
              <a:rPr lang="fr-BE" sz="1800"/>
              <a:t>, </a:t>
            </a:r>
            <a:r>
              <a:rPr lang="fr-BE" sz="1800">
                <a:hlinkClick r:id="rId10"/>
              </a:rPr>
              <a:t>T </a:t>
            </a:r>
            <a:r>
              <a:rPr lang="fr-BE" sz="1800" err="1">
                <a:hlinkClick r:id="rId10"/>
              </a:rPr>
              <a:t>Hillard</a:t>
            </a:r>
            <a:r>
              <a:rPr lang="fr-BE" sz="1800"/>
              <a:t>, </a:t>
            </a:r>
            <a:r>
              <a:rPr lang="fr-BE" sz="1800">
                <a:hlinkClick r:id="rId11"/>
              </a:rPr>
              <a:t>J A </a:t>
            </a:r>
            <a:r>
              <a:rPr lang="fr-BE" sz="1800" err="1">
                <a:hlinkClick r:id="rId11"/>
              </a:rPr>
              <a:t>Kanis</a:t>
            </a:r>
            <a:r>
              <a:rPr lang="fr-BE" sz="1800"/>
              <a:t>, </a:t>
            </a:r>
            <a:r>
              <a:rPr lang="fr-BE" sz="1800">
                <a:hlinkClick r:id="rId12"/>
              </a:rPr>
              <a:t>J-M Kaufman</a:t>
            </a:r>
            <a:r>
              <a:rPr lang="fr-BE" sz="1800"/>
              <a:t>, </a:t>
            </a:r>
            <a:r>
              <a:rPr lang="fr-BE" sz="1800">
                <a:hlinkClick r:id="rId13"/>
              </a:rPr>
              <a:t>I </a:t>
            </a:r>
            <a:r>
              <a:rPr lang="fr-BE" sz="1800" err="1">
                <a:hlinkClick r:id="rId13"/>
              </a:rPr>
              <a:t>Lambrinoudaki</a:t>
            </a:r>
            <a:r>
              <a:rPr lang="fr-BE" sz="1800"/>
              <a:t>, </a:t>
            </a:r>
            <a:r>
              <a:rPr lang="fr-BE" sz="1800">
                <a:hlinkClick r:id="rId14"/>
              </a:rPr>
              <a:t>A Laslop</a:t>
            </a:r>
            <a:r>
              <a:rPr lang="fr-BE" sz="1800"/>
              <a:t>, </a:t>
            </a:r>
            <a:r>
              <a:rPr lang="fr-BE" sz="1800">
                <a:hlinkClick r:id="rId15"/>
              </a:rPr>
              <a:t>E </a:t>
            </a:r>
            <a:r>
              <a:rPr lang="fr-BE" sz="1800" err="1">
                <a:hlinkClick r:id="rId15"/>
              </a:rPr>
              <a:t>McCloskey</a:t>
            </a:r>
            <a:r>
              <a:rPr lang="fr-BE" sz="1800"/>
              <a:t>, </a:t>
            </a:r>
            <a:r>
              <a:rPr lang="fr-BE" sz="1800">
                <a:hlinkClick r:id="rId16"/>
              </a:rPr>
              <a:t>S </a:t>
            </a:r>
            <a:r>
              <a:rPr lang="fr-BE" sz="1800" err="1">
                <a:hlinkClick r:id="rId16"/>
              </a:rPr>
              <a:t>Palacios</a:t>
            </a:r>
            <a:r>
              <a:rPr lang="fr-BE" sz="1800"/>
              <a:t>, </a:t>
            </a:r>
            <a:r>
              <a:rPr lang="fr-BE" sz="1800">
                <a:hlinkClick r:id="rId17"/>
              </a:rPr>
              <a:t>D </a:t>
            </a:r>
            <a:r>
              <a:rPr lang="fr-BE" sz="1800" err="1">
                <a:hlinkClick r:id="rId17"/>
              </a:rPr>
              <a:t>Prieto</a:t>
            </a:r>
            <a:r>
              <a:rPr lang="fr-BE" sz="1800">
                <a:hlinkClick r:id="rId17"/>
              </a:rPr>
              <a:t>-Alhambra</a:t>
            </a:r>
            <a:r>
              <a:rPr lang="fr-BE" sz="1800"/>
              <a:t>, </a:t>
            </a:r>
            <a:r>
              <a:rPr lang="fr-BE" sz="1800">
                <a:hlinkClick r:id="rId18"/>
              </a:rPr>
              <a:t>J-Y </a:t>
            </a:r>
            <a:r>
              <a:rPr lang="fr-BE" sz="1800" err="1">
                <a:hlinkClick r:id="rId18"/>
              </a:rPr>
              <a:t>Reginster</a:t>
            </a:r>
            <a:r>
              <a:rPr lang="fr-BE" sz="1800"/>
              <a:t>, </a:t>
            </a:r>
            <a:r>
              <a:rPr lang="fr-BE" sz="1800">
                <a:hlinkClick r:id="rId19"/>
              </a:rPr>
              <a:t>R Rizzoli</a:t>
            </a:r>
            <a:r>
              <a:rPr lang="fr-BE" sz="1800"/>
              <a:t>, </a:t>
            </a:r>
            <a:r>
              <a:rPr lang="fr-BE" sz="1800">
                <a:hlinkClick r:id="rId20"/>
              </a:rPr>
              <a:t>G </a:t>
            </a:r>
            <a:r>
              <a:rPr lang="fr-BE" sz="1800" err="1">
                <a:hlinkClick r:id="rId20"/>
              </a:rPr>
              <a:t>Rosano</a:t>
            </a:r>
            <a:r>
              <a:rPr lang="fr-BE" sz="1800"/>
              <a:t>, </a:t>
            </a:r>
            <a:r>
              <a:rPr lang="fr-BE" sz="1800">
                <a:hlinkClick r:id="rId21"/>
              </a:rPr>
              <a:t>F </a:t>
            </a:r>
            <a:r>
              <a:rPr lang="fr-BE" sz="1800" err="1">
                <a:hlinkClick r:id="rId21"/>
              </a:rPr>
              <a:t>Trémollieres</a:t>
            </a:r>
            <a:r>
              <a:rPr lang="fr-BE" sz="1800"/>
              <a:t>, </a:t>
            </a:r>
            <a:r>
              <a:rPr lang="fr-BE" sz="1800">
                <a:hlinkClick r:id="rId22"/>
              </a:rPr>
              <a:t>N C Harvey</a:t>
            </a:r>
            <a:r>
              <a:rPr lang="fr-BE" sz="1800"/>
              <a:t> </a:t>
            </a:r>
            <a:r>
              <a:rPr lang="fr-BE" sz="1800" err="1"/>
              <a:t>Osteoporosis</a:t>
            </a:r>
            <a:r>
              <a:rPr lang="fr-BE" sz="1800"/>
              <a:t> Int 2020 </a:t>
            </a:r>
            <a:endParaRPr lang="en-GB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1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>
                <a:solidFill>
                  <a:schemeClr val="tx2"/>
                </a:solidFill>
                <a:latin typeface="Garamond" pitchFamily="18" charset="0"/>
              </a:rPr>
              <a:t>Conflict</a:t>
            </a:r>
            <a:r>
              <a:rPr lang="fr-BE">
                <a:solidFill>
                  <a:schemeClr val="tx2"/>
                </a:solidFill>
                <a:latin typeface="Garamond" pitchFamily="18" charset="0"/>
              </a:rPr>
              <a:t> of </a:t>
            </a:r>
            <a:r>
              <a:rPr lang="fr-BE" err="1">
                <a:solidFill>
                  <a:schemeClr val="tx2"/>
                </a:solidFill>
                <a:latin typeface="Garamond" pitchFamily="18" charset="0"/>
              </a:rPr>
              <a:t>interest</a:t>
            </a:r>
            <a:r>
              <a:rPr lang="fr-BE">
                <a:solidFill>
                  <a:schemeClr val="tx2"/>
                </a:solidFill>
                <a:latin typeface="Garamond" pitchFamily="18" charset="0"/>
              </a:rPr>
              <a:t> &amp; </a:t>
            </a:r>
            <a:r>
              <a:rPr lang="fr-BE" err="1">
                <a:solidFill>
                  <a:schemeClr val="tx2"/>
                </a:solidFill>
                <a:latin typeface="Garamond" pitchFamily="18" charset="0"/>
              </a:rPr>
              <a:t>Disclosure</a:t>
            </a:r>
            <a:r>
              <a:rPr lang="fr-BE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a-DK" u="sng">
                <a:solidFill>
                  <a:schemeClr val="tx2"/>
                </a:solidFill>
                <a:latin typeface="Garamond"/>
              </a:rPr>
              <a:t>No </a:t>
            </a:r>
            <a:r>
              <a:rPr lang="da-DK" u="sng" err="1">
                <a:solidFill>
                  <a:schemeClr val="tx2"/>
                </a:solidFill>
                <a:latin typeface="Garamond"/>
              </a:rPr>
              <a:t>conflict</a:t>
            </a:r>
            <a:r>
              <a:rPr lang="da-DK" u="sng">
                <a:solidFill>
                  <a:schemeClr val="tx2"/>
                </a:solidFill>
                <a:latin typeface="Garamond"/>
              </a:rPr>
              <a:t> of </a:t>
            </a:r>
            <a:r>
              <a:rPr lang="da-DK" u="sng" err="1">
                <a:solidFill>
                  <a:schemeClr val="tx2"/>
                </a:solidFill>
                <a:latin typeface="Garamond"/>
              </a:rPr>
              <a:t>interest</a:t>
            </a:r>
            <a:r>
              <a:rPr lang="da-DK" u="sng">
                <a:solidFill>
                  <a:schemeClr val="tx2"/>
                </a:solidFill>
                <a:latin typeface="Garamond"/>
              </a:rPr>
              <a:t> </a:t>
            </a:r>
            <a:r>
              <a:rPr lang="da-DK" u="sng" err="1">
                <a:solidFill>
                  <a:schemeClr val="tx2"/>
                </a:solidFill>
                <a:latin typeface="Garamond"/>
              </a:rPr>
              <a:t>declared</a:t>
            </a:r>
            <a:r>
              <a:rPr lang="da-DK" u="sng">
                <a:solidFill>
                  <a:schemeClr val="tx2"/>
                </a:solidFill>
                <a:latin typeface="Garamond"/>
              </a:rPr>
              <a:t> </a:t>
            </a:r>
            <a:endParaRPr lang="da-DK" u="sng">
              <a:solidFill>
                <a:schemeClr val="tx2"/>
              </a:solidFill>
              <a:latin typeface="Garamond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a-DK" u="sng">
                <a:solidFill>
                  <a:schemeClr val="tx2"/>
                </a:solidFill>
                <a:latin typeface="Garamond"/>
              </a:rPr>
              <a:t>Disclosures SR </a:t>
            </a:r>
            <a:endParaRPr lang="da-DK" u="sng">
              <a:solidFill>
                <a:schemeClr val="tx2"/>
              </a:solidFill>
              <a:latin typeface="Garamond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a-DK">
                <a:latin typeface="Garamond" pitchFamily="18" charset="0"/>
              </a:rPr>
              <a:t>Research funding IRIS- King Baudouin Fondation, Vesale research Foundation, Amgen, MSD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a-DK">
                <a:latin typeface="Garamond"/>
              </a:rPr>
              <a:t>Speakers bureau &amp;/or </a:t>
            </a:r>
            <a:r>
              <a:rPr lang="da-DK" err="1">
                <a:latin typeface="Garamond"/>
              </a:rPr>
              <a:t>Advisory</a:t>
            </a:r>
            <a:r>
              <a:rPr lang="da-DK">
                <a:latin typeface="Garamond"/>
              </a:rPr>
              <a:t> Boards/ &amp; or research </a:t>
            </a:r>
            <a:r>
              <a:rPr lang="da-DK" err="1">
                <a:latin typeface="Garamond"/>
              </a:rPr>
              <a:t>grants</a:t>
            </a:r>
            <a:r>
              <a:rPr lang="da-DK">
                <a:latin typeface="Garamond"/>
              </a:rPr>
              <a:t> </a:t>
            </a:r>
            <a:r>
              <a:rPr lang="da-DK" err="1">
                <a:latin typeface="Garamond"/>
              </a:rPr>
              <a:t>obtained</a:t>
            </a:r>
            <a:r>
              <a:rPr lang="da-DK">
                <a:latin typeface="Garamond"/>
              </a:rPr>
              <a:t>  </a:t>
            </a:r>
            <a:endParaRPr lang="da-DK">
              <a:latin typeface="Garamond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da-DK" err="1">
                <a:latin typeface="Garamond"/>
              </a:rPr>
              <a:t>Viatris</a:t>
            </a:r>
            <a:r>
              <a:rPr lang="da-DK">
                <a:latin typeface="Garamond"/>
              </a:rPr>
              <a:t>, Abbott, Pfizer, </a:t>
            </a:r>
            <a:r>
              <a:rPr lang="da-DK" err="1">
                <a:latin typeface="Garamond"/>
              </a:rPr>
              <a:t>Gedeon</a:t>
            </a:r>
            <a:r>
              <a:rPr lang="da-DK">
                <a:latin typeface="Garamond"/>
              </a:rPr>
              <a:t> Richter, MSD, Amgen,  Bayer,  </a:t>
            </a:r>
            <a:r>
              <a:rPr lang="da-DK" err="1">
                <a:latin typeface="Garamond"/>
              </a:rPr>
              <a:t>Theramex</a:t>
            </a:r>
            <a:r>
              <a:rPr lang="da-DK">
                <a:latin typeface="Garamond"/>
              </a:rPr>
              <a:t> </a:t>
            </a:r>
            <a:endParaRPr lang="da-DK">
              <a:latin typeface="Garamond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endParaRPr lang="da-DK">
              <a:latin typeface="Garamond" pitchFamily="18" charset="0"/>
            </a:endParaRPr>
          </a:p>
          <a:p>
            <a:pPr>
              <a:buFont typeface="Arial" charset="0"/>
              <a:buNone/>
            </a:pPr>
            <a:endParaRPr lang="fr-BE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15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A24F3-A3CF-AEFD-700E-6F18F03C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FFC4C-E8E0-CA3B-E9FE-6593F5EF9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err="1">
                <a:cs typeface="Calibri"/>
              </a:rPr>
              <a:t>Early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menopause</a:t>
            </a:r>
            <a:r>
              <a:rPr lang="fr-FR">
                <a:cs typeface="Calibri"/>
              </a:rPr>
              <a:t> : &lt; 45 </a:t>
            </a:r>
            <a:r>
              <a:rPr lang="fr-FR" err="1">
                <a:cs typeface="Calibri"/>
              </a:rPr>
              <a:t>years</a:t>
            </a:r>
            <a:endParaRPr lang="fr-FR">
              <a:cs typeface="Calibri"/>
            </a:endParaRPr>
          </a:p>
          <a:p>
            <a:r>
              <a:rPr lang="fr-FR" err="1">
                <a:cs typeface="Calibri"/>
              </a:rPr>
              <a:t>Premature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menopause</a:t>
            </a:r>
            <a:r>
              <a:rPr lang="fr-FR">
                <a:cs typeface="Calibri"/>
              </a:rPr>
              <a:t> : &lt; 40 </a:t>
            </a:r>
            <a:r>
              <a:rPr lang="fr-FR" err="1">
                <a:cs typeface="Calibri"/>
              </a:rPr>
              <a:t>years</a:t>
            </a:r>
          </a:p>
          <a:p>
            <a:pPr lvl="1"/>
            <a:r>
              <a:rPr lang="fr-FR" err="1">
                <a:cs typeface="Calibri"/>
              </a:rPr>
              <a:t>Dramatic</a:t>
            </a:r>
            <a:r>
              <a:rPr lang="fr-FR">
                <a:cs typeface="Calibri"/>
              </a:rPr>
              <a:t> reproduction </a:t>
            </a:r>
            <a:r>
              <a:rPr lang="fr-FR" err="1">
                <a:cs typeface="Calibri"/>
              </a:rPr>
              <a:t>consequences</a:t>
            </a:r>
            <a:r>
              <a:rPr lang="fr-FR">
                <a:cs typeface="Calibri"/>
              </a:rPr>
              <a:t>  </a:t>
            </a:r>
          </a:p>
          <a:p>
            <a:pPr lvl="1"/>
            <a:r>
              <a:rPr lang="fr-FR">
                <a:cs typeface="Calibri"/>
              </a:rPr>
              <a:t>Psychosocial support</a:t>
            </a:r>
          </a:p>
          <a:p>
            <a:pPr>
              <a:buFont typeface="Arial" pitchFamily="34" charset="0"/>
            </a:pPr>
            <a:r>
              <a:rPr lang="fr-FR" err="1">
                <a:cs typeface="Calibri"/>
              </a:rPr>
              <a:t>Higher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mortality</a:t>
            </a:r>
            <a:r>
              <a:rPr lang="fr-FR">
                <a:cs typeface="Calibri"/>
              </a:rPr>
              <a:t> </a:t>
            </a:r>
          </a:p>
          <a:p>
            <a:pPr marL="0" indent="0">
              <a:buNone/>
            </a:pPr>
            <a:endParaRPr lang="fr-F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28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BE" sz="2800"/>
              <a:t>Timing </a:t>
            </a:r>
            <a:r>
              <a:rPr lang="fr-BE" sz="2800" err="1"/>
              <a:t>hypothesis</a:t>
            </a:r>
            <a:r>
              <a:rPr lang="fr-BE" sz="2800"/>
              <a:t> &amp; </a:t>
            </a:r>
            <a:r>
              <a:rPr lang="fr-BE" sz="2800" err="1"/>
              <a:t>window</a:t>
            </a:r>
            <a:r>
              <a:rPr lang="fr-BE" sz="2800"/>
              <a:t> of </a:t>
            </a:r>
            <a:r>
              <a:rPr lang="fr-BE" sz="2800" err="1"/>
              <a:t>opportunity</a:t>
            </a:r>
            <a:endParaRPr lang="fr-BE" sz="28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8" y="1156891"/>
            <a:ext cx="7215811" cy="51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15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Early menopause &amp; CVD </a:t>
            </a:r>
            <a:br>
              <a:rPr lang="en-US" sz="3200"/>
            </a:br>
            <a:r>
              <a:rPr lang="en-US" sz="3200"/>
              <a:t>meta-analysis</a:t>
            </a:r>
            <a:endParaRPr lang="fr-BE" sz="3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Menopause before age 45 have a 50% higher risk of coronary heart disease, cardiovascular mortality, and overall mortality compared with women who experienced menopause after age 50</a:t>
            </a:r>
          </a:p>
          <a:p>
            <a:endParaRPr lang="en-US"/>
          </a:p>
          <a:p>
            <a:endParaRPr lang="en-US"/>
          </a:p>
          <a:p>
            <a:r>
              <a:rPr lang="fr-BE" sz="1800"/>
              <a:t>T. </a:t>
            </a:r>
            <a:r>
              <a:rPr lang="fr-BE" sz="1800" err="1"/>
              <a:t>Muka</a:t>
            </a:r>
            <a:r>
              <a:rPr lang="fr-BE" sz="1800"/>
              <a:t>, </a:t>
            </a:r>
            <a:r>
              <a:rPr lang="fr-BE" sz="1800" i="1"/>
              <a:t>et </a:t>
            </a:r>
            <a:r>
              <a:rPr lang="fr-BE" sz="1800" i="1" err="1"/>
              <a:t>al.</a:t>
            </a:r>
            <a:r>
              <a:rPr lang="fr-BE" sz="1800" b="1" err="1"/>
              <a:t>Association</a:t>
            </a:r>
            <a:r>
              <a:rPr lang="fr-BE" sz="1800" b="1"/>
              <a:t> of </a:t>
            </a:r>
            <a:r>
              <a:rPr lang="fr-BE" sz="1800" b="1" err="1"/>
              <a:t>age</a:t>
            </a:r>
            <a:r>
              <a:rPr lang="fr-BE" sz="1800" b="1"/>
              <a:t> at </a:t>
            </a:r>
            <a:r>
              <a:rPr lang="fr-BE" sz="1800" b="1" err="1"/>
              <a:t>onset</a:t>
            </a:r>
            <a:r>
              <a:rPr lang="fr-BE" sz="1800" b="1"/>
              <a:t> of </a:t>
            </a:r>
            <a:r>
              <a:rPr lang="fr-BE" sz="1800" b="1" err="1"/>
              <a:t>menopause</a:t>
            </a:r>
            <a:r>
              <a:rPr lang="fr-BE" sz="1800" b="1"/>
              <a:t> and time </a:t>
            </a:r>
            <a:r>
              <a:rPr lang="fr-BE" sz="1800" b="1" err="1"/>
              <a:t>since</a:t>
            </a:r>
            <a:r>
              <a:rPr lang="fr-BE" sz="1800" b="1"/>
              <a:t> </a:t>
            </a:r>
            <a:r>
              <a:rPr lang="fr-BE" sz="1800" b="1" err="1"/>
              <a:t>onset</a:t>
            </a:r>
            <a:r>
              <a:rPr lang="fr-BE" sz="1800" b="1"/>
              <a:t> of </a:t>
            </a:r>
            <a:r>
              <a:rPr lang="fr-BE" sz="1800" b="1" err="1"/>
              <a:t>menopause</a:t>
            </a:r>
            <a:r>
              <a:rPr lang="fr-BE" sz="1800" b="1"/>
              <a:t> </a:t>
            </a:r>
            <a:r>
              <a:rPr lang="fr-BE" sz="1800" b="1" err="1"/>
              <a:t>with</a:t>
            </a:r>
            <a:r>
              <a:rPr lang="fr-BE" sz="1800" b="1"/>
              <a:t> </a:t>
            </a:r>
            <a:r>
              <a:rPr lang="fr-BE" sz="1800" b="1" err="1"/>
              <a:t>cardiovascular</a:t>
            </a:r>
            <a:r>
              <a:rPr lang="fr-BE" sz="1800" b="1"/>
              <a:t> </a:t>
            </a:r>
            <a:r>
              <a:rPr lang="fr-BE" sz="1800" b="1" err="1"/>
              <a:t>outcomes</a:t>
            </a:r>
            <a:r>
              <a:rPr lang="fr-BE" sz="1800" b="1"/>
              <a:t>, </a:t>
            </a:r>
            <a:r>
              <a:rPr lang="fr-BE" sz="1800" b="1" err="1"/>
              <a:t>intermediate</a:t>
            </a:r>
            <a:r>
              <a:rPr lang="fr-BE" sz="1800" b="1"/>
              <a:t> </a:t>
            </a:r>
            <a:r>
              <a:rPr lang="fr-BE" sz="1800" b="1" err="1"/>
              <a:t>vascular</a:t>
            </a:r>
            <a:r>
              <a:rPr lang="fr-BE" sz="1800" b="1"/>
              <a:t> traits, and all-cause </a:t>
            </a:r>
            <a:r>
              <a:rPr lang="fr-BE" sz="1800" b="1" err="1"/>
              <a:t>mortality</a:t>
            </a:r>
            <a:r>
              <a:rPr lang="fr-BE" sz="1800" b="1"/>
              <a:t>: a </a:t>
            </a:r>
            <a:r>
              <a:rPr lang="fr-BE" sz="1800" b="1" err="1"/>
              <a:t>systematic</a:t>
            </a:r>
            <a:r>
              <a:rPr lang="fr-BE" sz="1800" b="1"/>
              <a:t> </a:t>
            </a:r>
            <a:r>
              <a:rPr lang="fr-BE" sz="1800" b="1" err="1"/>
              <a:t>review</a:t>
            </a:r>
            <a:r>
              <a:rPr lang="fr-BE" sz="1800" b="1"/>
              <a:t> and </a:t>
            </a:r>
            <a:r>
              <a:rPr lang="fr-BE" sz="1800" b="1" err="1"/>
              <a:t>meta-analysis</a:t>
            </a:r>
            <a:r>
              <a:rPr lang="fr-BE" sz="1800" b="1"/>
              <a:t> </a:t>
            </a:r>
            <a:r>
              <a:rPr lang="fr-BE" sz="1800"/>
              <a:t>JAMA </a:t>
            </a:r>
            <a:r>
              <a:rPr lang="fr-BE" sz="1800" err="1"/>
              <a:t>Cardiol</a:t>
            </a:r>
            <a:r>
              <a:rPr lang="fr-BE" sz="1800"/>
              <a:t> (2016)</a:t>
            </a:r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3748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err="1"/>
              <a:t>Take</a:t>
            </a:r>
            <a:r>
              <a:rPr lang="fr-BE"/>
              <a:t> home messages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4795" indent="-264795"/>
            <a:r>
              <a:rPr lang="en-US"/>
              <a:t>Each patient is different </a:t>
            </a:r>
            <a:endParaRPr lang="fr-FR"/>
          </a:p>
          <a:p>
            <a:pPr marL="264795" indent="-264795"/>
            <a:r>
              <a:rPr lang="en-US"/>
              <a:t>Menopause is an opportunity for correcting risk factors</a:t>
            </a:r>
          </a:p>
          <a:p>
            <a:pPr marL="264795" indent="-264795"/>
            <a:r>
              <a:rPr lang="en-US"/>
              <a:t>Indications for MHT and individual risk assessment and should be evaluated </a:t>
            </a:r>
            <a:endParaRPr lang="en-US">
              <a:cs typeface="Calibri"/>
            </a:endParaRPr>
          </a:p>
          <a:p>
            <a:pPr marL="264795" indent="-264795"/>
            <a:r>
              <a:rPr lang="en-US">
                <a:cs typeface="Calibri"/>
              </a:rPr>
              <a:t>Early menopause is a risk factor for other health issues</a:t>
            </a:r>
          </a:p>
          <a:p>
            <a:pPr marL="264795" indent="-264795"/>
            <a:r>
              <a:rPr lang="en-US"/>
              <a:t>For most patients with moderate-severe VMS &lt; 60 years of age, MHT is indicated</a:t>
            </a:r>
          </a:p>
          <a:p>
            <a:pPr marL="264795" indent="-264795"/>
            <a:r>
              <a:rPr lang="en-US">
                <a:cs typeface="Calibri"/>
              </a:rPr>
              <a:t>For most patients &lt; 40 years, MHT is indicated</a:t>
            </a:r>
            <a:endParaRPr lang="en-US"/>
          </a:p>
          <a:p>
            <a:pPr marL="264795" indent="-264795"/>
            <a:r>
              <a:rPr lang="en-US"/>
              <a:t>Favor regimens with a low risk profile </a:t>
            </a:r>
            <a:endParaRPr lang="en-US">
              <a:cs typeface="Calibri"/>
            </a:endParaRPr>
          </a:p>
          <a:p>
            <a:pPr marL="264795" indent="-264795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1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2EE0F-01F3-7AC0-0142-F3895A61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0000"/>
                </a:solidFill>
                <a:latin typeface="Garamond"/>
                <a:cs typeface="Arial"/>
              </a:rPr>
              <a:t>Unmet needs</a:t>
            </a:r>
            <a:r>
              <a:rPr lang="en-US" sz="3600">
                <a:solidFill>
                  <a:srgbClr val="FF0000"/>
                </a:solidFill>
                <a:latin typeface="Garamond"/>
                <a:cs typeface="Arial"/>
              </a:rPr>
              <a:t> </a:t>
            </a:r>
            <a:endParaRPr lang="fr-FR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277BE-85E1-3436-241A-EBBE647C0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fr-FR" sz="3600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Create a </a:t>
            </a:r>
            <a:r>
              <a:rPr lang="fr-FR" sz="3600" err="1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favourable</a:t>
            </a:r>
            <a:r>
              <a:rPr lang="fr-FR" sz="3600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 </a:t>
            </a:r>
            <a:r>
              <a:rPr lang="fr-FR" sz="3600" err="1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work</a:t>
            </a:r>
            <a:r>
              <a:rPr lang="fr-FR" sz="3600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 </a:t>
            </a:r>
            <a:r>
              <a:rPr lang="fr-FR" sz="3600" err="1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environment</a:t>
            </a:r>
            <a:r>
              <a:rPr lang="fr-FR" sz="3600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 </a:t>
            </a:r>
            <a:endParaRPr lang="fr-FR">
              <a:cs typeface="Calibri"/>
            </a:endParaRPr>
          </a:p>
          <a:p>
            <a:pPr marL="0" indent="0">
              <a:buNone/>
            </a:pPr>
            <a:endParaRPr lang="fr-FR" sz="3600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  <a:p>
            <a:endParaRPr lang="fr-FR" sz="3600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352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2EE0F-01F3-7AC0-0142-F3895A61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0000"/>
                </a:solidFill>
                <a:latin typeface="Garamond"/>
                <a:cs typeface="Arial"/>
              </a:rPr>
              <a:t>Unmet needs</a:t>
            </a:r>
            <a:r>
              <a:rPr lang="en-US" sz="3600">
                <a:solidFill>
                  <a:srgbClr val="FF0000"/>
                </a:solidFill>
                <a:latin typeface="Garamond"/>
                <a:cs typeface="Arial"/>
              </a:rPr>
              <a:t> </a:t>
            </a:r>
            <a:endParaRPr lang="fr-FR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277BE-85E1-3436-241A-EBBE647C0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>
                <a:solidFill>
                  <a:srgbClr val="212121"/>
                </a:solidFill>
                <a:latin typeface="Cambria"/>
                <a:ea typeface="Cambria"/>
              </a:rPr>
              <a:t>A </a:t>
            </a:r>
            <a:r>
              <a:rPr lang="fr-FR" sz="3600" err="1">
                <a:solidFill>
                  <a:srgbClr val="212121"/>
                </a:solidFill>
                <a:latin typeface="Cambria"/>
                <a:ea typeface="Cambria"/>
              </a:rPr>
              <a:t>registry</a:t>
            </a:r>
            <a:r>
              <a:rPr lang="fr-FR" sz="3600">
                <a:solidFill>
                  <a:srgbClr val="212121"/>
                </a:solidFill>
                <a:latin typeface="Cambria"/>
                <a:ea typeface="Cambria"/>
              </a:rPr>
              <a:t> of </a:t>
            </a:r>
            <a:r>
              <a:rPr lang="fr-FR" sz="3600" err="1">
                <a:solidFill>
                  <a:srgbClr val="212121"/>
                </a:solidFill>
                <a:latin typeface="Cambria"/>
                <a:ea typeface="Cambria"/>
              </a:rPr>
              <a:t>women</a:t>
            </a:r>
            <a:r>
              <a:rPr lang="fr-FR" sz="3600">
                <a:solidFill>
                  <a:srgbClr val="212121"/>
                </a:solidFill>
                <a:latin typeface="Cambria"/>
                <a:ea typeface="Cambria"/>
              </a:rPr>
              <a:t> </a:t>
            </a:r>
            <a:r>
              <a:rPr lang="fr-FR" sz="3600" err="1">
                <a:solidFill>
                  <a:srgbClr val="212121"/>
                </a:solidFill>
                <a:latin typeface="Cambria"/>
                <a:ea typeface="Cambria"/>
              </a:rPr>
              <a:t>with</a:t>
            </a:r>
            <a:r>
              <a:rPr lang="fr-FR" sz="3600">
                <a:solidFill>
                  <a:srgbClr val="212121"/>
                </a:solidFill>
                <a:latin typeface="Cambria"/>
                <a:ea typeface="Cambria"/>
              </a:rPr>
              <a:t> POI</a:t>
            </a:r>
            <a:endParaRPr lang="fr-FR"/>
          </a:p>
          <a:p>
            <a:pPr lvl="1">
              <a:buFont typeface="Calibri" charset="0"/>
            </a:pPr>
            <a:r>
              <a:rPr lang="fr-FR" err="1">
                <a:cs typeface="Calibri"/>
              </a:rPr>
              <a:t>According</a:t>
            </a:r>
            <a:r>
              <a:rPr lang="fr-FR">
                <a:cs typeface="Calibri"/>
              </a:rPr>
              <a:t> to </a:t>
            </a:r>
            <a:r>
              <a:rPr lang="fr-FR" err="1">
                <a:cs typeface="Calibri"/>
              </a:rPr>
              <a:t>etiologies</a:t>
            </a:r>
            <a:endParaRPr lang="fr-FR">
              <a:cs typeface="Calibri"/>
            </a:endParaRPr>
          </a:p>
          <a:p>
            <a:pPr lvl="1"/>
            <a:r>
              <a:rPr lang="fr-FR" sz="3200" err="1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Add</a:t>
            </a:r>
            <a:r>
              <a:rPr lang="fr-FR" sz="3200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 </a:t>
            </a:r>
            <a:r>
              <a:rPr lang="fr-FR" sz="3200" err="1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psychological</a:t>
            </a:r>
            <a:r>
              <a:rPr lang="fr-FR" sz="3200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 support </a:t>
            </a:r>
          </a:p>
          <a:p>
            <a:pPr lvl="1"/>
            <a:endParaRPr lang="fr-FR" sz="3200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  <a:p>
            <a:pPr lvl="1"/>
            <a:r>
              <a:rPr lang="fr-FR" sz="3200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Collaboration</a:t>
            </a:r>
          </a:p>
          <a:p>
            <a:pPr lvl="2"/>
            <a:r>
              <a:rPr lang="fr-FR" sz="2800" err="1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Menopause</a:t>
            </a:r>
            <a:r>
              <a:rPr lang="fr-FR" sz="2800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 consultation</a:t>
            </a:r>
          </a:p>
          <a:p>
            <a:pPr lvl="2"/>
            <a:r>
              <a:rPr lang="fr-FR" sz="2800" err="1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Fertility</a:t>
            </a:r>
          </a:p>
          <a:p>
            <a:pPr lvl="2"/>
            <a:r>
              <a:rPr lang="fr-FR" sz="2800" err="1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Oncology</a:t>
            </a:r>
          </a:p>
          <a:p>
            <a:pPr marL="0" indent="0">
              <a:buNone/>
            </a:pPr>
            <a:endParaRPr lang="fr-FR" sz="3600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  <a:p>
            <a:endParaRPr lang="fr-FR" sz="3600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385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2EE0F-01F3-7AC0-0142-F3895A61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0000"/>
                </a:solidFill>
                <a:latin typeface="Garamond"/>
                <a:cs typeface="Arial"/>
              </a:rPr>
              <a:t>Unmet needs</a:t>
            </a:r>
            <a:r>
              <a:rPr lang="en-US" sz="3600">
                <a:solidFill>
                  <a:srgbClr val="FF0000"/>
                </a:solidFill>
                <a:latin typeface="Garamond"/>
                <a:cs typeface="Arial"/>
              </a:rPr>
              <a:t> </a:t>
            </a:r>
            <a:endParaRPr lang="fr-FR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277BE-85E1-3436-241A-EBBE647C0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err="1">
                <a:solidFill>
                  <a:srgbClr val="212121"/>
                </a:solidFill>
                <a:latin typeface="Cambria"/>
                <a:ea typeface="Cambria"/>
              </a:rPr>
              <a:t>Cohort</a:t>
            </a:r>
            <a:r>
              <a:rPr lang="fr-FR" sz="2800">
                <a:solidFill>
                  <a:srgbClr val="212121"/>
                </a:solidFill>
                <a:latin typeface="Cambria"/>
                <a:ea typeface="Cambria"/>
              </a:rPr>
              <a:t> </a:t>
            </a:r>
            <a:r>
              <a:rPr lang="fr-FR" sz="2800" err="1">
                <a:solidFill>
                  <a:srgbClr val="212121"/>
                </a:solidFill>
                <a:latin typeface="Cambria"/>
                <a:ea typeface="Cambria"/>
              </a:rPr>
              <a:t>studies</a:t>
            </a:r>
            <a:r>
              <a:rPr lang="fr-FR" sz="2800">
                <a:solidFill>
                  <a:srgbClr val="212121"/>
                </a:solidFill>
                <a:latin typeface="Cambria"/>
                <a:ea typeface="Cambria"/>
              </a:rPr>
              <a:t> </a:t>
            </a:r>
            <a:r>
              <a:rPr lang="fr-FR" sz="2800" err="1">
                <a:solidFill>
                  <a:srgbClr val="212121"/>
                </a:solidFill>
                <a:latin typeface="Cambria"/>
                <a:ea typeface="Cambria"/>
              </a:rPr>
              <a:t>menopause</a:t>
            </a:r>
            <a:r>
              <a:rPr lang="fr-FR" sz="2800">
                <a:solidFill>
                  <a:srgbClr val="212121"/>
                </a:solidFill>
                <a:latin typeface="Cambria"/>
                <a:ea typeface="Cambria"/>
              </a:rPr>
              <a:t> </a:t>
            </a:r>
            <a:r>
              <a:rPr lang="fr-FR" sz="2800" err="1">
                <a:solidFill>
                  <a:srgbClr val="212121"/>
                </a:solidFill>
                <a:latin typeface="Cambria"/>
                <a:ea typeface="Cambria"/>
              </a:rPr>
              <a:t>consequences</a:t>
            </a:r>
            <a:r>
              <a:rPr lang="fr-FR" sz="2800">
                <a:solidFill>
                  <a:srgbClr val="212121"/>
                </a:solidFill>
                <a:latin typeface="Cambria"/>
                <a:ea typeface="Cambria"/>
              </a:rPr>
              <a:t> </a:t>
            </a:r>
            <a:endParaRPr lang="fr-FR" sz="2800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  <a:p>
            <a:pPr lvl="1"/>
            <a:r>
              <a:rPr lang="fr-FR" sz="3200" err="1">
                <a:solidFill>
                  <a:srgbClr val="212121"/>
                </a:solidFill>
                <a:latin typeface="Cambria"/>
                <a:ea typeface="Cambria"/>
              </a:rPr>
              <a:t>Menopause</a:t>
            </a:r>
            <a:r>
              <a:rPr lang="fr-FR" sz="3200">
                <a:solidFill>
                  <a:srgbClr val="212121"/>
                </a:solidFill>
                <a:latin typeface="Cambria"/>
                <a:ea typeface="Cambria"/>
              </a:rPr>
              <a:t> consultations</a:t>
            </a:r>
            <a:endParaRPr lang="fr-FR" sz="3200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  <a:p>
            <a:pPr lvl="1"/>
            <a:r>
              <a:rPr lang="fr-FR" sz="3200" err="1">
                <a:solidFill>
                  <a:srgbClr val="212121"/>
                </a:solidFill>
                <a:latin typeface="Cambria"/>
                <a:ea typeface="Cambria"/>
              </a:rPr>
              <a:t>Obgyn</a:t>
            </a:r>
            <a:endParaRPr lang="fr-FR" sz="3200" err="1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  <a:p>
            <a:pPr lvl="1"/>
            <a:r>
              <a:rPr lang="fr-FR" sz="3200">
                <a:solidFill>
                  <a:srgbClr val="212121"/>
                </a:solidFill>
                <a:latin typeface="Cambria"/>
                <a:ea typeface="Cambria"/>
              </a:rPr>
              <a:t>Familly planning</a:t>
            </a:r>
            <a:endParaRPr lang="fr-FR" sz="3200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  <a:p>
            <a:pPr lvl="1"/>
            <a:r>
              <a:rPr lang="fr-FR" sz="3200">
                <a:solidFill>
                  <a:srgbClr val="212121"/>
                </a:solidFill>
                <a:latin typeface="Cambria"/>
                <a:ea typeface="Cambria"/>
                <a:cs typeface="Calibri"/>
              </a:rPr>
              <a:t>GP</a:t>
            </a:r>
          </a:p>
          <a:p>
            <a:pPr lvl="1"/>
            <a:endParaRPr lang="fr-FR" sz="3200">
              <a:solidFill>
                <a:srgbClr val="212121"/>
              </a:solidFill>
              <a:latin typeface="Cambria"/>
              <a:ea typeface="Cambr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91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9CB7E-E575-594F-499D-E2EBA194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rial"/>
                <a:cs typeface="Arial"/>
              </a:rPr>
              <a:t>Agenda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3C3385-49C5-DA45-00BB-DDFDF49B9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Garamond"/>
              </a:rPr>
              <a:t>Clinical</a:t>
            </a:r>
            <a:r>
              <a:rPr lang="en-US" sz="3200">
                <a:solidFill>
                  <a:srgbClr val="FF0000"/>
                </a:solidFill>
                <a:latin typeface="Garamond"/>
              </a:rPr>
              <a:t> situation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3600">
                <a:solidFill>
                  <a:srgbClr val="FF0000"/>
                </a:solidFill>
                <a:latin typeface="Garamond"/>
              </a:rPr>
              <a:t>WHI impact on MHT</a:t>
            </a:r>
            <a:endParaRPr lang="en-US"/>
          </a:p>
          <a:p>
            <a:r>
              <a:rPr lang="en-US" sz="3600">
                <a:solidFill>
                  <a:srgbClr val="FF0000"/>
                </a:solidFill>
                <a:latin typeface="Garamond"/>
              </a:rPr>
              <a:t>Menopause nowadays</a:t>
            </a:r>
          </a:p>
          <a:p>
            <a:r>
              <a:rPr lang="en-US" sz="3600">
                <a:solidFill>
                  <a:srgbClr val="FF0000"/>
                </a:solidFill>
                <a:latin typeface="Garamond"/>
              </a:rPr>
              <a:t>Early menopause </a:t>
            </a:r>
          </a:p>
          <a:p>
            <a:pPr lvl="1"/>
            <a:r>
              <a:rPr lang="en-US" sz="3200">
                <a:solidFill>
                  <a:srgbClr val="FF0000"/>
                </a:solidFill>
                <a:latin typeface="Garamond"/>
              </a:rPr>
              <a:t>Consequences </a:t>
            </a:r>
          </a:p>
          <a:p>
            <a:pPr>
              <a:buFont typeface="Arial" pitchFamily="34" charset="0"/>
            </a:pPr>
            <a:r>
              <a:rPr lang="en-US" sz="3600">
                <a:solidFill>
                  <a:srgbClr val="FF0000"/>
                </a:solidFill>
                <a:latin typeface="Garamond"/>
              </a:rPr>
              <a:t>Unmet needs </a:t>
            </a:r>
          </a:p>
        </p:txBody>
      </p:sp>
    </p:spTree>
    <p:extLst>
      <p:ext uri="{BB962C8B-B14F-4D97-AF65-F5344CB8AC3E}">
        <p14:creationId xmlns:p14="http://schemas.microsoft.com/office/powerpoint/2010/main" val="16483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30FA2E-31F9-3F16-66C4-F578B2A5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936E0CAA-BC25-04A1-8EB6-82F077B18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3" y="1258030"/>
            <a:ext cx="9135944" cy="4680385"/>
          </a:xfrm>
        </p:spPr>
      </p:pic>
    </p:spTree>
    <p:extLst>
      <p:ext uri="{BB962C8B-B14F-4D97-AF65-F5344CB8AC3E}">
        <p14:creationId xmlns:p14="http://schemas.microsoft.com/office/powerpoint/2010/main" val="259422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D2A54-121C-AC26-A8FD-38CA880D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3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5D537C15-F701-04FF-547A-A1396EB9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094" y="273918"/>
            <a:ext cx="5793364" cy="90694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CAE307A-1DB0-3DC4-BBCB-597A7E03BA26}"/>
              </a:ext>
            </a:extLst>
          </p:cNvPr>
          <p:cNvSpPr txBox="1"/>
          <p:nvPr/>
        </p:nvSpPr>
        <p:spPr>
          <a:xfrm>
            <a:off x="1752264" y="1797581"/>
            <a:ext cx="135951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Arial"/>
                <a:cs typeface="Arial"/>
              </a:rPr>
              <a:t>VMS </a:t>
            </a:r>
          </a:p>
          <a:p>
            <a:r>
              <a:rPr lang="fr-FR">
                <a:solidFill>
                  <a:srgbClr val="FF0000"/>
                </a:solidFill>
                <a:latin typeface="Arial"/>
                <a:cs typeface="Arial"/>
              </a:rPr>
              <a:t>HF</a:t>
            </a:r>
          </a:p>
          <a:p>
            <a:r>
              <a:rPr lang="fr-FR" err="1">
                <a:solidFill>
                  <a:srgbClr val="FF0000"/>
                </a:solidFill>
                <a:latin typeface="Arial"/>
                <a:cs typeface="Arial"/>
              </a:rPr>
              <a:t>Mood</a:t>
            </a:r>
            <a:endParaRPr lang="fr-FR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fr-FR">
                <a:solidFill>
                  <a:srgbClr val="FF0000"/>
                </a:solidFill>
                <a:latin typeface="Arial"/>
                <a:cs typeface="Arial"/>
              </a:rPr>
              <a:t>Cognition</a:t>
            </a:r>
            <a:endParaRPr lang="fr-FR">
              <a:solidFill>
                <a:srgbClr val="FF0000"/>
              </a:solidFill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424C93-32BA-9B33-6305-43055CA7DE5A}"/>
              </a:ext>
            </a:extLst>
          </p:cNvPr>
          <p:cNvSpPr txBox="1"/>
          <p:nvPr/>
        </p:nvSpPr>
        <p:spPr>
          <a:xfrm>
            <a:off x="5664647" y="472809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err="1">
                <a:solidFill>
                  <a:srgbClr val="FF0000"/>
                </a:solidFill>
                <a:latin typeface="Arial"/>
                <a:cs typeface="Arial"/>
              </a:rPr>
              <a:t>Osteoporosis</a:t>
            </a:r>
            <a:endParaRPr lang="fr-FR" err="1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F040B3-9BE9-C75F-D670-2F41CEF57A7A}"/>
              </a:ext>
            </a:extLst>
          </p:cNvPr>
          <p:cNvSpPr txBox="1"/>
          <p:nvPr/>
        </p:nvSpPr>
        <p:spPr>
          <a:xfrm>
            <a:off x="5755281" y="203927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err="1">
                <a:solidFill>
                  <a:srgbClr val="FF0000"/>
                </a:solidFill>
                <a:latin typeface="Arial"/>
                <a:cs typeface="Arial"/>
              </a:rPr>
              <a:t>Cardiovascular</a:t>
            </a:r>
            <a:endParaRPr lang="fr-FR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86F86-D7D6-AC4E-F740-A28588C0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3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9DF012DA-C0F8-7761-E681-72368FC74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35" y="-91919"/>
            <a:ext cx="6902308" cy="681021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6BE109F-6F27-E0A5-570E-20B68C3F8C83}"/>
              </a:ext>
            </a:extLst>
          </p:cNvPr>
          <p:cNvSpPr txBox="1"/>
          <p:nvPr/>
        </p:nvSpPr>
        <p:spPr>
          <a:xfrm>
            <a:off x="876132" y="72507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fr-FR">
                <a:latin typeface="Arial"/>
                <a:cs typeface="Arial"/>
              </a:rPr>
              <a:t>1.5 Million </a:t>
            </a:r>
            <a:r>
              <a:rPr lang="fr-FR" err="1">
                <a:latin typeface="Arial"/>
                <a:cs typeface="Arial"/>
              </a:rPr>
              <a:t>women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 err="1">
                <a:latin typeface="Arial"/>
                <a:cs typeface="Arial"/>
              </a:rPr>
              <a:t>aged</a:t>
            </a:r>
            <a:r>
              <a:rPr lang="fr-FR">
                <a:latin typeface="Arial"/>
                <a:cs typeface="Arial"/>
              </a:rPr>
              <a:t> 45-60 </a:t>
            </a:r>
            <a:r>
              <a:rPr lang="fr-FR" err="1">
                <a:latin typeface="Arial"/>
                <a:cs typeface="Arial"/>
              </a:rPr>
              <a:t>yrs</a:t>
            </a:r>
            <a:endParaRPr lang="fr-FR">
              <a:cs typeface="Arial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E53E047-EA35-EAD3-EE8F-E990C81732E6}"/>
              </a:ext>
            </a:extLst>
          </p:cNvPr>
          <p:cNvSpPr/>
          <p:nvPr/>
        </p:nvSpPr>
        <p:spPr>
          <a:xfrm>
            <a:off x="5015100" y="2628396"/>
            <a:ext cx="2145013" cy="60422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F3C7F-1220-AEFE-8D5D-6BD5EE6C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>
                <a:solidFill>
                  <a:srgbClr val="FF0000"/>
                </a:solidFill>
                <a:latin typeface="Arial"/>
                <a:cs typeface="Arial"/>
              </a:rPr>
              <a:t>WHI ≠ Real life</a:t>
            </a:r>
            <a:r>
              <a:rPr lang="fr-FR" sz="3200" b="1">
                <a:solidFill>
                  <a:srgbClr val="FF0000"/>
                </a:solidFill>
                <a:latin typeface="Arial"/>
                <a:cs typeface="Arial"/>
              </a:rPr>
              <a:t> </a:t>
            </a:r>
            <a:endParaRPr lang="fr-FR" sz="3200">
              <a:solidFill>
                <a:srgbClr val="FF0000"/>
              </a:solidFill>
              <a:latin typeface="Arial"/>
              <a:cs typeface="Arial"/>
            </a:endParaRPr>
          </a:p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2F6BC5-E888-1EA6-166E-3E498F242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err="1">
                <a:cs typeface="Calibri"/>
              </a:rPr>
              <a:t>Older</a:t>
            </a:r>
            <a:r>
              <a:rPr lang="fr-FR">
                <a:cs typeface="Calibri"/>
              </a:rPr>
              <a:t> patients ( </a:t>
            </a:r>
            <a:r>
              <a:rPr lang="fr-FR" u="sng">
                <a:cs typeface="Calibri"/>
              </a:rPr>
              <a:t>+</a:t>
            </a:r>
            <a:r>
              <a:rPr lang="fr-FR">
                <a:cs typeface="Calibri"/>
              </a:rPr>
              <a:t> 65 </a:t>
            </a:r>
            <a:r>
              <a:rPr lang="fr-FR" err="1">
                <a:cs typeface="Calibri"/>
              </a:rPr>
              <a:t>yrs</a:t>
            </a:r>
            <a:r>
              <a:rPr lang="fr-FR">
                <a:cs typeface="Calibri"/>
              </a:rPr>
              <a:t> in WHI; </a:t>
            </a:r>
            <a:r>
              <a:rPr lang="fr-FR" u="sng">
                <a:cs typeface="Calibri"/>
              </a:rPr>
              <a:t>+</a:t>
            </a:r>
            <a:r>
              <a:rPr lang="fr-FR">
                <a:cs typeface="Calibri"/>
              </a:rPr>
              <a:t> 50 real life)</a:t>
            </a:r>
          </a:p>
          <a:p>
            <a:r>
              <a:rPr lang="fr-FR" err="1">
                <a:cs typeface="Calibri"/>
              </a:rPr>
              <a:t>Presumably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asymptomatic</a:t>
            </a:r>
            <a:r>
              <a:rPr lang="fr-FR">
                <a:cs typeface="Calibri"/>
              </a:rPr>
              <a:t> in WHI &lt;&gt; VMS </a:t>
            </a:r>
          </a:p>
          <a:p>
            <a:r>
              <a:rPr lang="fr-FR" err="1">
                <a:cs typeface="Calibri"/>
              </a:rPr>
              <a:t>Unfavourable</a:t>
            </a:r>
            <a:r>
              <a:rPr lang="fr-FR">
                <a:cs typeface="Calibri"/>
              </a:rPr>
              <a:t> MHT </a:t>
            </a:r>
            <a:r>
              <a:rPr lang="fr-FR" err="1">
                <a:cs typeface="Calibri"/>
              </a:rPr>
              <a:t>regimen</a:t>
            </a:r>
            <a:r>
              <a:rPr lang="fr-FR">
                <a:cs typeface="Calibri"/>
              </a:rPr>
              <a:t> </a:t>
            </a:r>
          </a:p>
          <a:p>
            <a:endParaRPr lang="fr-FR">
              <a:solidFill>
                <a:srgbClr val="000000"/>
              </a:solidFill>
              <a:cs typeface="Calibri"/>
            </a:endParaRPr>
          </a:p>
          <a:p>
            <a:pPr lvl="1"/>
            <a:r>
              <a:rPr lang="fr-FR" err="1">
                <a:solidFill>
                  <a:srgbClr val="000000"/>
                </a:solidFill>
                <a:cs typeface="Calibri"/>
              </a:rPr>
              <a:t>Unfavourable</a:t>
            </a:r>
            <a:r>
              <a:rPr lang="fr-FR">
                <a:solidFill>
                  <a:srgbClr val="000000"/>
                </a:solidFill>
                <a:cs typeface="Calibri"/>
              </a:rPr>
              <a:t> </a:t>
            </a:r>
            <a:r>
              <a:rPr lang="fr-FR" err="1">
                <a:solidFill>
                  <a:srgbClr val="000000"/>
                </a:solidFill>
                <a:cs typeface="Calibri"/>
              </a:rPr>
              <a:t>benefit-risk</a:t>
            </a:r>
            <a:r>
              <a:rPr lang="fr-FR">
                <a:solidFill>
                  <a:srgbClr val="000000"/>
                </a:solidFill>
                <a:cs typeface="Calibri"/>
              </a:rPr>
              <a:t> ratio</a:t>
            </a:r>
          </a:p>
          <a:p>
            <a:pPr lvl="1"/>
            <a:endParaRPr lang="fr-FR">
              <a:solidFill>
                <a:srgbClr val="000000"/>
              </a:solidFill>
              <a:cs typeface="Calibri"/>
            </a:endParaRPr>
          </a:p>
          <a:p>
            <a:pPr lvl="1"/>
            <a:r>
              <a:rPr lang="fr-FR" err="1">
                <a:solidFill>
                  <a:srgbClr val="000000"/>
                </a:solidFill>
                <a:cs typeface="Calibri"/>
              </a:rPr>
              <a:t>Breast</a:t>
            </a:r>
            <a:r>
              <a:rPr lang="fr-FR">
                <a:solidFill>
                  <a:srgbClr val="000000"/>
                </a:solidFill>
                <a:cs typeface="Calibri"/>
              </a:rPr>
              <a:t> cancer </a:t>
            </a:r>
          </a:p>
        </p:txBody>
      </p:sp>
    </p:spTree>
    <p:extLst>
      <p:ext uri="{BB962C8B-B14F-4D97-AF65-F5344CB8AC3E}">
        <p14:creationId xmlns:p14="http://schemas.microsoft.com/office/powerpoint/2010/main" val="148710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0"/>
            <a:ext cx="7143800" cy="571504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928794" y="5929330"/>
            <a:ext cx="580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Antoine, </a:t>
            </a:r>
            <a:r>
              <a:rPr lang="fr-BE" err="1"/>
              <a:t>Ameye</a:t>
            </a:r>
            <a:r>
              <a:rPr lang="fr-BE"/>
              <a:t>, </a:t>
            </a:r>
            <a:r>
              <a:rPr lang="fr-BE" err="1"/>
              <a:t>Paesmans</a:t>
            </a:r>
            <a:r>
              <a:rPr lang="fr-BE"/>
              <a:t> Rozenberg </a:t>
            </a:r>
            <a:r>
              <a:rPr lang="fr-BE" err="1"/>
              <a:t>Maturitas</a:t>
            </a:r>
            <a:r>
              <a:rPr lang="fr-BE"/>
              <a:t> 2016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00E043E-41A0-C032-88EE-AEF94451B219}"/>
              </a:ext>
            </a:extLst>
          </p:cNvPr>
          <p:cNvCxnSpPr/>
          <p:nvPr/>
        </p:nvCxnSpPr>
        <p:spPr>
          <a:xfrm flipH="1">
            <a:off x="3602959" y="3184791"/>
            <a:ext cx="1392330" cy="1852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37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1693B-01F7-2E09-B140-5AFBDB4B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i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Fig. 2</a:t>
            </a:r>
            <a:r>
              <a:rPr lang="en-US" sz="2000" b="1" i="0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Map of Europe indicating the proportion of women 45–69 years old using MHT in the years 2002 and 2010. (A) MHT in 2002. (B) MHT in 2010. </a:t>
            </a:r>
            <a:endParaRPr lang="fr-BE" sz="2000"/>
          </a:p>
        </p:txBody>
      </p:sp>
      <p:pic>
        <p:nvPicPr>
          <p:cNvPr id="3" name="Main graphic">
            <a:extLst>
              <a:ext uri="{FF2B5EF4-FFF2-40B4-BE49-F238E27FC236}">
                <a16:creationId xmlns:a16="http://schemas.microsoft.com/office/drawing/2014/main" id="{5CB248F2-0F42-AED6-87F2-25C6814375E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627784" y="1450430"/>
            <a:ext cx="2779920" cy="4984200"/>
          </a:xfrm>
          <a:prstGeom prst="rect">
            <a:avLst/>
          </a:prstGeom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8B2A8E8-BA09-DDB6-9BAE-0D33D479EF47}"/>
              </a:ext>
            </a:extLst>
          </p:cNvPr>
          <p:cNvSpPr txBox="1"/>
          <p:nvPr/>
        </p:nvSpPr>
        <p:spPr>
          <a:xfrm>
            <a:off x="827584" y="5949280"/>
            <a:ext cx="7264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err="1"/>
              <a:t>Ameye</a:t>
            </a:r>
            <a:r>
              <a:rPr lang="fr-BE"/>
              <a:t>, Antoine, </a:t>
            </a:r>
            <a:r>
              <a:rPr lang="fr-BE" err="1"/>
              <a:t>Paesmans</a:t>
            </a:r>
            <a:r>
              <a:rPr lang="fr-BE"/>
              <a:t> Rozenberg </a:t>
            </a:r>
            <a:r>
              <a:rPr lang="fr-BE" err="1"/>
              <a:t>Maturitas</a:t>
            </a:r>
            <a:r>
              <a:rPr lang="fr-BE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4947131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4755c5b-6c6a-4a3b-9a41-e9c232a578c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9B966D0FF1C54ABF8B0380EBD851BA" ma:contentTypeVersion="16" ma:contentTypeDescription="Crée un document." ma:contentTypeScope="" ma:versionID="9bc4f8596915c47d6d12afcf0990edf2">
  <xsd:schema xmlns:xsd="http://www.w3.org/2001/XMLSchema" xmlns:xs="http://www.w3.org/2001/XMLSchema" xmlns:p="http://schemas.microsoft.com/office/2006/metadata/properties" xmlns:ns3="64755c5b-6c6a-4a3b-9a41-e9c232a578c3" xmlns:ns4="84b5d8c8-3f19-42fd-b52e-747ed9c00393" targetNamespace="http://schemas.microsoft.com/office/2006/metadata/properties" ma:root="true" ma:fieldsID="330ee533e25b5c8c13acbcd662114323" ns3:_="" ns4:_="">
    <xsd:import namespace="64755c5b-6c6a-4a3b-9a41-e9c232a578c3"/>
    <xsd:import namespace="84b5d8c8-3f19-42fd-b52e-747ed9c003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55c5b-6c6a-4a3b-9a41-e9c232a578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5d8c8-3f19-42fd-b52e-747ed9c003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F0AEB1-15EF-4908-8DED-E624C1B064EA}">
  <ds:schemaRefs>
    <ds:schemaRef ds:uri="64755c5b-6c6a-4a3b-9a41-e9c232a578c3"/>
    <ds:schemaRef ds:uri="84b5d8c8-3f19-42fd-b52e-747ed9c003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4C536D-8ED2-4AD0-BBC5-8575D483E8D9}">
  <ds:schemaRefs>
    <ds:schemaRef ds:uri="64755c5b-6c6a-4a3b-9a41-e9c232a578c3"/>
    <ds:schemaRef ds:uri="84b5d8c8-3f19-42fd-b52e-747ed9c003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2775D8F-59D2-4E76-9343-A4687EB359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Affichage à l'écran (4:3)</PresentationFormat>
  <Paragraphs>127</Paragraphs>
  <Slides>26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</vt:lpstr>
      <vt:lpstr>Garamond</vt:lpstr>
      <vt:lpstr>Google Sans</vt:lpstr>
      <vt:lpstr>Helvetica</vt:lpstr>
      <vt:lpstr>Helvetica</vt:lpstr>
      <vt:lpstr>Wingdings</vt:lpstr>
      <vt:lpstr>Thème Office</vt:lpstr>
      <vt:lpstr>Conception personnalisée</vt:lpstr>
      <vt:lpstr>MENOPAUSE Sénat 5.6.23 </vt:lpstr>
      <vt:lpstr>Conflict of interest &amp; Disclosure </vt:lpstr>
      <vt:lpstr>Agenda</vt:lpstr>
      <vt:lpstr>Présentation PowerPoint</vt:lpstr>
      <vt:lpstr>Présentation PowerPoint</vt:lpstr>
      <vt:lpstr>Présentation PowerPoint</vt:lpstr>
      <vt:lpstr>WHI ≠ Real life  </vt:lpstr>
      <vt:lpstr>Présentation PowerPoint</vt:lpstr>
      <vt:lpstr>Fig. 2Map of Europe indicating the proportion of women 45–69 years old using MHT in the years 2002 and 2010. (A) MHT in 2002. (B) MHT in 2010. </vt:lpstr>
      <vt:lpstr>Présentation PowerPoint</vt:lpstr>
      <vt:lpstr>Global cross-sectional survey of women with vasomotor symptoms associated with menopause: prevalence and quality of life burden.</vt:lpstr>
      <vt:lpstr>Clinical indications</vt:lpstr>
      <vt:lpstr>Présentation PowerPoint</vt:lpstr>
      <vt:lpstr>Impact of Menopause Symptoms on Women in the Workplace </vt:lpstr>
      <vt:lpstr>Impact of Menopause Symptoms on Women in the Workplace  </vt:lpstr>
      <vt:lpstr>News from the WHI Study 15/02/2023 WHI Response to NYT article "Women have been misled about menopause" </vt:lpstr>
      <vt:lpstr> POSITION STATEMENTS  </vt:lpstr>
      <vt:lpstr>Lifetime fracture risk</vt:lpstr>
      <vt:lpstr>Is there a role for menopausal hormone therapy in the management of postmenopausal osteoporosis? </vt:lpstr>
      <vt:lpstr>Présentation PowerPoint</vt:lpstr>
      <vt:lpstr>Timing hypothesis &amp; window of opportunity</vt:lpstr>
      <vt:lpstr>Early menopause &amp; CVD  meta-analysis</vt:lpstr>
      <vt:lpstr>Take home messages </vt:lpstr>
      <vt:lpstr>Unmet needs </vt:lpstr>
      <vt:lpstr>Unmet needs </vt:lpstr>
      <vt:lpstr>Unmet needs </vt:lpstr>
    </vt:vector>
  </TitlesOfParts>
  <Company>SPBK24F5J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argyraa</dc:creator>
  <cp:lastModifiedBy>serge Rozenberg</cp:lastModifiedBy>
  <cp:revision>3</cp:revision>
  <dcterms:created xsi:type="dcterms:W3CDTF">2012-12-17T08:21:38Z</dcterms:created>
  <dcterms:modified xsi:type="dcterms:W3CDTF">2023-06-27T07:07:18Z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0x010100FC9B966D0FF1C54ABF8B0380EBD851BA</vt:lpwstr>
  </property>
</Properties>
</file>