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0" r:id="rId2"/>
    <p:sldMasterId id="2147483720" r:id="rId3"/>
    <p:sldMasterId id="2147483755" r:id="rId4"/>
    <p:sldMasterId id="2147483767" r:id="rId5"/>
  </p:sldMasterIdLst>
  <p:notesMasterIdLst>
    <p:notesMasterId r:id="rId25"/>
  </p:notesMasterIdLst>
  <p:sldIdLst>
    <p:sldId id="264" r:id="rId6"/>
    <p:sldId id="355" r:id="rId7"/>
    <p:sldId id="372" r:id="rId8"/>
    <p:sldId id="351" r:id="rId9"/>
    <p:sldId id="371" r:id="rId10"/>
    <p:sldId id="366" r:id="rId11"/>
    <p:sldId id="364" r:id="rId12"/>
    <p:sldId id="373" r:id="rId13"/>
    <p:sldId id="312" r:id="rId14"/>
    <p:sldId id="374" r:id="rId15"/>
    <p:sldId id="376" r:id="rId16"/>
    <p:sldId id="375" r:id="rId17"/>
    <p:sldId id="286" r:id="rId18"/>
    <p:sldId id="369" r:id="rId19"/>
    <p:sldId id="368" r:id="rId20"/>
    <p:sldId id="367" r:id="rId21"/>
    <p:sldId id="370" r:id="rId22"/>
    <p:sldId id="294" r:id="rId23"/>
    <p:sldId id="31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elle" initials="A" lastIdx="2" clrIdx="0"/>
  <p:cmAuthor id="2" name="serge Rozenberg" initials="s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sorterViewPr>
    <p:cViewPr>
      <p:scale>
        <a:sx n="100" d="100"/>
        <a:sy n="100" d="100"/>
      </p:scale>
      <p:origin x="0" y="-56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AE128-E477-4317-8E00-79ED329BBD21}" type="datetimeFigureOut">
              <a:rPr lang="fr-BE" smtClean="0"/>
              <a:t>14-10-23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A20DF-5395-453E-BB46-EF82A4EB1959}" type="slidenum">
              <a:rPr lang="fr-BE" smtClean="0"/>
              <a:t>‹N°›</a:t>
            </a:fld>
            <a:endParaRPr lang="fr-BE"/>
          </a:p>
        </p:txBody>
      </p:sp>
    </p:spTree>
    <p:extLst>
      <p:ext uri="{BB962C8B-B14F-4D97-AF65-F5344CB8AC3E}">
        <p14:creationId xmlns:p14="http://schemas.microsoft.com/office/powerpoint/2010/main" val="146994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0471495-C267-43C0-4810-C1E0549CC7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901DEE-15A1-4C53-AF25-7D98FB9EED14}" type="slidenum">
              <a:rPr lang="fr-FR" altLang="fr-FR" sz="1200"/>
              <a:pPr/>
              <a:t>1</a:t>
            </a:fld>
            <a:endParaRPr lang="fr-FR" altLang="fr-FR" sz="1200"/>
          </a:p>
        </p:txBody>
      </p:sp>
      <p:sp>
        <p:nvSpPr>
          <p:cNvPr id="36867" name="Rectangle 2">
            <a:extLst>
              <a:ext uri="{FF2B5EF4-FFF2-40B4-BE49-F238E27FC236}">
                <a16:creationId xmlns:a16="http://schemas.microsoft.com/office/drawing/2014/main" id="{F4FFA0AB-E047-B1F5-F17F-BD75BBE604D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461076F-2EE9-4D5A-1BF9-6E606A19BB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25C5CC6A-1939-179A-B07C-6C39A2F0579C}"/>
              </a:ext>
            </a:extLst>
          </p:cNvPr>
          <p:cNvSpPr>
            <a:spLocks noGrp="1" noRot="1" noChangeAspect="1" noChangeArrowheads="1" noTextEdit="1"/>
          </p:cNvSpPr>
          <p:nvPr>
            <p:ph type="sldImg"/>
          </p:nvPr>
        </p:nvSpPr>
        <p:spPr>
          <a:ln/>
        </p:spPr>
      </p:sp>
      <p:sp>
        <p:nvSpPr>
          <p:cNvPr id="44035" name="Espace réservé des commentaires 2">
            <a:extLst>
              <a:ext uri="{FF2B5EF4-FFF2-40B4-BE49-F238E27FC236}">
                <a16:creationId xmlns:a16="http://schemas.microsoft.com/office/drawing/2014/main" id="{AB3F6154-24E5-79C2-C03D-543285DBAA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ltLang="fr-FR"/>
          </a:p>
        </p:txBody>
      </p:sp>
      <p:sp>
        <p:nvSpPr>
          <p:cNvPr id="44036" name="Espace réservé du numéro de diapositive 3">
            <a:extLst>
              <a:ext uri="{FF2B5EF4-FFF2-40B4-BE49-F238E27FC236}">
                <a16:creationId xmlns:a16="http://schemas.microsoft.com/office/drawing/2014/main" id="{9760B47F-9B55-7885-AE21-7C6D369D783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903FE4D-BB5F-4B18-B78D-7D7AE5142218}" type="slidenum">
              <a:rPr lang="fr-FR" altLang="fr-FR" sz="1200"/>
              <a:pPr/>
              <a:t>18</a:t>
            </a:fld>
            <a:endParaRPr lang="fr-FR"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0471495-C267-43C0-4810-C1E0549CC7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901DEE-15A1-4C53-AF25-7D98FB9EED14}" type="slidenum">
              <a:rPr lang="fr-FR" altLang="fr-FR" sz="1200"/>
              <a:pPr/>
              <a:t>5</a:t>
            </a:fld>
            <a:endParaRPr lang="fr-FR" altLang="fr-FR" sz="1200"/>
          </a:p>
        </p:txBody>
      </p:sp>
      <p:sp>
        <p:nvSpPr>
          <p:cNvPr id="36867" name="Rectangle 2">
            <a:extLst>
              <a:ext uri="{FF2B5EF4-FFF2-40B4-BE49-F238E27FC236}">
                <a16:creationId xmlns:a16="http://schemas.microsoft.com/office/drawing/2014/main" id="{F4FFA0AB-E047-B1F5-F17F-BD75BBE604D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461076F-2EE9-4D5A-1BF9-6E606A19BB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extLst>
      <p:ext uri="{BB962C8B-B14F-4D97-AF65-F5344CB8AC3E}">
        <p14:creationId xmlns:p14="http://schemas.microsoft.com/office/powerpoint/2010/main" val="73750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0471495-C267-43C0-4810-C1E0549CC7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901DEE-15A1-4C53-AF25-7D98FB9EED14}" type="slidenum">
              <a:rPr lang="fr-FR" altLang="fr-FR" sz="1200"/>
              <a:pPr/>
              <a:t>8</a:t>
            </a:fld>
            <a:endParaRPr lang="fr-FR" altLang="fr-FR" sz="1200"/>
          </a:p>
        </p:txBody>
      </p:sp>
      <p:sp>
        <p:nvSpPr>
          <p:cNvPr id="36867" name="Rectangle 2">
            <a:extLst>
              <a:ext uri="{FF2B5EF4-FFF2-40B4-BE49-F238E27FC236}">
                <a16:creationId xmlns:a16="http://schemas.microsoft.com/office/drawing/2014/main" id="{F4FFA0AB-E047-B1F5-F17F-BD75BBE604D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461076F-2EE9-4D5A-1BF9-6E606A19BB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extLst>
      <p:ext uri="{BB962C8B-B14F-4D97-AF65-F5344CB8AC3E}">
        <p14:creationId xmlns:p14="http://schemas.microsoft.com/office/powerpoint/2010/main" val="90216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647B042-16F5-7A22-E8D2-94EC73FA9B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854532-761F-4DFD-9952-E7E36CBF028B}" type="slidenum">
              <a:rPr lang="fr-FR" altLang="fr-FR" sz="1200"/>
              <a:pPr/>
              <a:t>9</a:t>
            </a:fld>
            <a:endParaRPr lang="fr-FR" altLang="fr-FR" sz="1200"/>
          </a:p>
        </p:txBody>
      </p:sp>
      <p:sp>
        <p:nvSpPr>
          <p:cNvPr id="38915" name="Rectangle 2">
            <a:extLst>
              <a:ext uri="{FF2B5EF4-FFF2-40B4-BE49-F238E27FC236}">
                <a16:creationId xmlns:a16="http://schemas.microsoft.com/office/drawing/2014/main" id="{1F090E09-ABEE-4857-698E-53E64CD59DE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11FE5719-36B5-C3FD-D8B0-81B0A9DEFE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647B042-16F5-7A22-E8D2-94EC73FA9B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854532-761F-4DFD-9952-E7E36CBF028B}" type="slidenum">
              <a:rPr lang="fr-FR" altLang="fr-FR" sz="1200"/>
              <a:pPr/>
              <a:t>12</a:t>
            </a:fld>
            <a:endParaRPr lang="fr-FR" altLang="fr-FR" sz="1200"/>
          </a:p>
        </p:txBody>
      </p:sp>
      <p:sp>
        <p:nvSpPr>
          <p:cNvPr id="38915" name="Rectangle 2">
            <a:extLst>
              <a:ext uri="{FF2B5EF4-FFF2-40B4-BE49-F238E27FC236}">
                <a16:creationId xmlns:a16="http://schemas.microsoft.com/office/drawing/2014/main" id="{1F090E09-ABEE-4857-698E-53E64CD59DE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11FE5719-36B5-C3FD-D8B0-81B0A9DEFE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extLst>
      <p:ext uri="{BB962C8B-B14F-4D97-AF65-F5344CB8AC3E}">
        <p14:creationId xmlns:p14="http://schemas.microsoft.com/office/powerpoint/2010/main" val="424145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8B8BCF9-A420-E116-FEFB-F166548672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9960ED-8C57-439B-94C8-18C2E96F6A88}" type="slidenum">
              <a:rPr lang="fr-FR" altLang="fr-FR" sz="1200"/>
              <a:pPr/>
              <a:t>13</a:t>
            </a:fld>
            <a:endParaRPr lang="fr-FR" altLang="fr-FR" sz="1200"/>
          </a:p>
        </p:txBody>
      </p:sp>
      <p:sp>
        <p:nvSpPr>
          <p:cNvPr id="41987" name="Rectangle 2">
            <a:extLst>
              <a:ext uri="{FF2B5EF4-FFF2-40B4-BE49-F238E27FC236}">
                <a16:creationId xmlns:a16="http://schemas.microsoft.com/office/drawing/2014/main" id="{6336FC16-38D0-B84A-49D4-7094209638E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7B253AE-D0C9-7A2A-AF0F-2B0E49359D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AF8762B6-B670-4786-842D-3CE7AB104759}" type="slidenum">
              <a:rPr lang="fr-FR" smtClean="0"/>
              <a:pPr/>
              <a:t>14</a:t>
            </a:fld>
            <a:endParaRPr lang="fr-FR"/>
          </a:p>
        </p:txBody>
      </p:sp>
      <p:sp>
        <p:nvSpPr>
          <p:cNvPr id="114691" name="Rectangle 2"/>
          <p:cNvSpPr>
            <a:spLocks noGrp="1" noRot="1" noChangeAspect="1" noChangeArrowheads="1" noTextEdit="1"/>
          </p:cNvSpPr>
          <p:nvPr>
            <p:ph type="sldImg"/>
          </p:nvPr>
        </p:nvSpPr>
        <p:spPr>
          <a:xfrm>
            <a:off x="41275" y="727075"/>
            <a:ext cx="6680200" cy="3759200"/>
          </a:xfrm>
          <a:ln/>
        </p:spPr>
      </p:sp>
      <p:sp>
        <p:nvSpPr>
          <p:cNvPr id="114692" name="Rectangle 3"/>
          <p:cNvSpPr>
            <a:spLocks noGrp="1" noChangeArrowheads="1"/>
          </p:cNvSpPr>
          <p:nvPr>
            <p:ph type="body" idx="1"/>
          </p:nvPr>
        </p:nvSpPr>
        <p:spPr>
          <a:xfrm>
            <a:off x="897963" y="4726363"/>
            <a:ext cx="4964002" cy="4488232"/>
          </a:xfrm>
          <a:noFill/>
        </p:spPr>
        <p:txBody>
          <a:bodyPr/>
          <a:lstStyle/>
          <a:p>
            <a:pPr defTabSz="892175" eaLnBrk="1" hangingPunct="1"/>
            <a:endParaRPr lang="fr-BE"/>
          </a:p>
        </p:txBody>
      </p:sp>
    </p:spTree>
    <p:extLst>
      <p:ext uri="{BB962C8B-B14F-4D97-AF65-F5344CB8AC3E}">
        <p14:creationId xmlns:p14="http://schemas.microsoft.com/office/powerpoint/2010/main" val="165051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656D0F0E-6779-49CE-BD8C-7E130209B6D6}" type="slidenum">
              <a:rPr lang="fr-FR" smtClean="0"/>
              <a:pPr/>
              <a:t>16</a:t>
            </a:fld>
            <a:endParaRPr lang="fr-F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590766" y="5133600"/>
            <a:ext cx="5951761" cy="4472702"/>
          </a:xfrm>
          <a:noFill/>
        </p:spPr>
        <p:txBody>
          <a:bodyPr/>
          <a:lstStyle/>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cs typeface="Times New Roman" pitchFamily="18" charset="0"/>
            </a:endParaRPr>
          </a:p>
          <a:p>
            <a:pPr eaLnBrk="1" hangingPunct="1">
              <a:spcBef>
                <a:spcPct val="0"/>
              </a:spcBef>
            </a:pPr>
            <a:endParaRPr lang="en-US"/>
          </a:p>
        </p:txBody>
      </p:sp>
      <p:sp>
        <p:nvSpPr>
          <p:cNvPr id="142341" name="Text Box 4"/>
          <p:cNvSpPr txBox="1">
            <a:spLocks noChangeArrowheads="1"/>
          </p:cNvSpPr>
          <p:nvPr/>
        </p:nvSpPr>
        <p:spPr bwMode="auto">
          <a:xfrm>
            <a:off x="370214" y="4900646"/>
            <a:ext cx="6014776" cy="4616648"/>
          </a:xfrm>
          <a:prstGeom prst="rect">
            <a:avLst/>
          </a:prstGeom>
          <a:noFill/>
          <a:ln w="12700">
            <a:noFill/>
            <a:miter lim="800000"/>
            <a:headEnd/>
            <a:tailEnd/>
          </a:ln>
        </p:spPr>
        <p:txBody>
          <a:bodyPr lIns="0" tIns="0" rIns="0" bIns="0">
            <a:spAutoFit/>
          </a:bodyPr>
          <a:lstStyle/>
          <a:p>
            <a:pPr defTabSz="898525"/>
            <a:r>
              <a:rPr lang="en-US" sz="1200">
                <a:solidFill>
                  <a:schemeClr val="tx1"/>
                </a:solidFill>
                <a:latin typeface="Arial" pitchFamily="34" charset="0"/>
                <a:cs typeface="Times New Roman" pitchFamily="18" charset="0"/>
              </a:rPr>
              <a:t>8-year MORE plus CORE Results N=7705</a:t>
            </a:r>
          </a:p>
          <a:p>
            <a:pPr defTabSz="898525"/>
            <a:r>
              <a:rPr lang="en-US" sz="1200">
                <a:solidFill>
                  <a:schemeClr val="tx1"/>
                </a:solidFill>
                <a:latin typeface="Arial" pitchFamily="34" charset="0"/>
                <a:cs typeface="Times New Roman" pitchFamily="18" charset="0"/>
              </a:rPr>
              <a:t> </a:t>
            </a:r>
          </a:p>
          <a:p>
            <a:pPr defTabSz="898525"/>
            <a:r>
              <a:rPr lang="en-US" sz="1200">
                <a:solidFill>
                  <a:schemeClr val="tx1"/>
                </a:solidFill>
                <a:latin typeface="Arial" pitchFamily="34" charset="0"/>
                <a:cs typeface="Times New Roman" pitchFamily="18" charset="0"/>
              </a:rPr>
              <a:t>This slide shows the Kaplan-Meier curve for the cumulative breast cancer incidence plotted against time over the 8 years of the MORE plus CORE trials beginning at randomization in MORE to the end of CORE. A total of 98 cases of invasive breast cancer (58 in the placebo group and 40 in the raloxifene group) were reported and confirmed by adjudication.  </a:t>
            </a:r>
          </a:p>
          <a:p>
            <a:pPr defTabSz="898525"/>
            <a:endParaRPr lang="en-US" sz="1200">
              <a:solidFill>
                <a:schemeClr val="tx1"/>
              </a:solidFill>
              <a:latin typeface="Arial" pitchFamily="34" charset="0"/>
              <a:cs typeface="Times New Roman" pitchFamily="18" charset="0"/>
            </a:endParaRPr>
          </a:p>
          <a:p>
            <a:pPr defTabSz="898525"/>
            <a:r>
              <a:rPr lang="en-US" sz="1200">
                <a:solidFill>
                  <a:schemeClr val="tx1"/>
                </a:solidFill>
                <a:latin typeface="Arial" pitchFamily="34" charset="0"/>
                <a:cs typeface="Times New Roman" pitchFamily="18" charset="0"/>
              </a:rPr>
              <a:t>Over the 8-year period, raloxifene reduced the incidence of invasive breast cancer by 66% (p value &lt; 0.001) compared with placebo. Absolute risk in the placebo group was 4.2 cases per 1000 woman-years and 1.4 cases for the raloxifene group.  Thus, in the raloxifene group there was an absolute risk reduction of 2.8 cases per 1000 women-years.</a:t>
            </a:r>
          </a:p>
          <a:p>
            <a:pPr defTabSz="898525"/>
            <a:endParaRPr lang="en-US" sz="1200">
              <a:solidFill>
                <a:schemeClr val="tx1"/>
              </a:solidFill>
              <a:latin typeface="Arial" pitchFamily="34" charset="0"/>
              <a:cs typeface="Times New Roman" pitchFamily="18" charset="0"/>
            </a:endParaRPr>
          </a:p>
          <a:p>
            <a:pPr defTabSz="898525"/>
            <a:endParaRPr lang="en-US" sz="1200">
              <a:solidFill>
                <a:schemeClr val="tx1"/>
              </a:solidFill>
              <a:latin typeface="Arial" pitchFamily="34" charset="0"/>
              <a:cs typeface="Times New Roman" pitchFamily="18" charset="0"/>
            </a:endParaRPr>
          </a:p>
          <a:p>
            <a:pPr defTabSz="898525" eaLnBrk="0" hangingPunct="0"/>
            <a:r>
              <a:rPr lang="en-US" sz="1200">
                <a:solidFill>
                  <a:schemeClr val="tx1"/>
                </a:solidFill>
                <a:latin typeface="Arial" pitchFamily="34" charset="0"/>
              </a:rPr>
              <a:t>Over the 4 years of CORE (N=5213), 52 cases of invasive breast cancer (28 in the placebo group and 24 in the raloxifene group) were reported and confirmed by adjudication.  During the 4 years of the CORE trial, the incidence of invasive breast cancer was reduced in the raloxifene treated group by 59%, compared to the group of women randomized to placebo  (p&lt;0.001). The absolute risk for the placebo groups is 5.2 cases per 1000 women-years and 2.1 for the raloxifene group.  Thus, the absolute risk reduction for the raloxifene group was 3.1 cases per 1000 women-years.</a:t>
            </a:r>
          </a:p>
          <a:p>
            <a:pPr defTabSz="898525"/>
            <a:endParaRPr lang="en-US" sz="1200">
              <a:solidFill>
                <a:schemeClr val="tx1"/>
              </a:solidFill>
              <a:latin typeface="Arial" pitchFamily="34" charset="0"/>
              <a:cs typeface="Times New Roman" pitchFamily="18" charset="0"/>
            </a:endParaRPr>
          </a:p>
          <a:p>
            <a:pPr defTabSz="898525"/>
            <a:endParaRPr lang="en-US" sz="1200">
              <a:solidFill>
                <a:schemeClr val="tx1"/>
              </a:solidFill>
              <a:latin typeface="Arial" pitchFamily="34" charset="0"/>
              <a:cs typeface="Times New Roman" pitchFamily="18" charset="0"/>
            </a:endParaRPr>
          </a:p>
          <a:p>
            <a:pPr defTabSz="898525"/>
            <a:endParaRPr lang="en-US" sz="1200">
              <a:solidFill>
                <a:schemeClr val="tx1"/>
              </a:solidFill>
              <a:latin typeface="Arial" pitchFamily="34" charset="0"/>
            </a:endParaRPr>
          </a:p>
        </p:txBody>
      </p:sp>
    </p:spTree>
    <p:extLst>
      <p:ext uri="{BB962C8B-B14F-4D97-AF65-F5344CB8AC3E}">
        <p14:creationId xmlns:p14="http://schemas.microsoft.com/office/powerpoint/2010/main" val="360622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23992" y="3324376"/>
            <a:ext cx="7454471" cy="3106461"/>
          </a:xfrm>
        </p:spPr>
        <p:txBody>
          <a:bodyPr/>
          <a:lstStyle/>
          <a:p>
            <a:pPr marL="166886" indent="-166886">
              <a:buFontTx/>
              <a:buChar char="•"/>
              <a:defRPr/>
            </a:pPr>
            <a:r>
              <a:rPr lang="en-US"/>
              <a:t>In Study 2, treatment with DUAVEE significantly increased mean lumbar spine BMD at 12 months, compared with placebo, in women who had been postmenopausal for less than 5 years.</a:t>
            </a:r>
          </a:p>
          <a:p>
            <a:pPr marL="167116" indent="-167116">
              <a:buFont typeface="Arial" panose="020B0604020202020204" pitchFamily="34" charset="0"/>
              <a:buChar char="•"/>
              <a:defRPr/>
            </a:pPr>
            <a:r>
              <a:rPr lang="en-US" altLang="en-US"/>
              <a:t>The mean percent change from baseline for lumbar spine BMD was a 0.24% increase for DUAVEE and a 1.28% decrease for placebo at 12 months. This resulted in a statistically significant treatment difference from placebo of 1.51%.</a:t>
            </a:r>
            <a:endParaRPr lang="en-US"/>
          </a:p>
          <a:p>
            <a:pPr marL="166886" indent="-166886">
              <a:buFontTx/>
              <a:buChar char="•"/>
              <a:defRPr/>
            </a:pPr>
            <a:r>
              <a:rPr lang="en-US"/>
              <a:t>DUAVEE also significantly increased mean total hip BMD at 12 months, compared with placebo.</a:t>
            </a:r>
          </a:p>
          <a:p>
            <a:pPr marL="167116" indent="-167116">
              <a:buFont typeface="Arial" panose="020B0604020202020204" pitchFamily="34" charset="0"/>
              <a:buChar char="•"/>
              <a:defRPr/>
            </a:pPr>
            <a:r>
              <a:rPr lang="en-US" altLang="en-US"/>
              <a:t>The mean percent change from baseline for total hip BMD was a 0.50% increase for DUAVEE and a 0.72% decrease for placebo at 12 months. This resulted in a statistically significant treatment difference from placebo of 1.21%.</a:t>
            </a:r>
          </a:p>
          <a:p>
            <a:pPr marL="166886" indent="-166886">
              <a:buFontTx/>
              <a:buChar char="•"/>
              <a:defRPr/>
            </a:pPr>
            <a:r>
              <a:rPr lang="en-US" altLang="en-US"/>
              <a:t>In summary, based on the two studies we have just reviewed, treatment with DUAVEE demonstrated significant increases in lumbar spine and total hip BMD vs placebo in postmenopausal women.</a:t>
            </a:r>
          </a:p>
          <a:p>
            <a:pPr>
              <a:defRPr/>
            </a:pPr>
            <a:endParaRPr lang="en-US"/>
          </a:p>
          <a:p>
            <a:pPr>
              <a:defRPr/>
            </a:pPr>
            <a:r>
              <a:rPr lang="en-US" altLang="en-US"/>
              <a:t>Reference</a:t>
            </a:r>
          </a:p>
          <a:p>
            <a:pPr>
              <a:defRPr/>
            </a:pPr>
            <a:r>
              <a:rPr lang="en-US" altLang="en-US"/>
              <a:t>Data on file. CSR-81040. Protocol 3115A1-3307. Pfizer Inc; New York, NY. </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Gothic" pitchFamily="49" charset="-128"/>
              </a:defRPr>
            </a:lvl1pPr>
            <a:lvl2pPr marL="746712" indent="-286138">
              <a:defRPr>
                <a:solidFill>
                  <a:schemeClr val="tx1"/>
                </a:solidFill>
                <a:latin typeface="Calibri" pitchFamily="34" charset="0"/>
                <a:ea typeface="MS Gothic" pitchFamily="49" charset="-128"/>
              </a:defRPr>
            </a:lvl2pPr>
            <a:lvl3pPr marL="1149141" indent="-227992">
              <a:defRPr>
                <a:solidFill>
                  <a:schemeClr val="tx1"/>
                </a:solidFill>
                <a:latin typeface="Calibri" pitchFamily="34" charset="0"/>
                <a:ea typeface="MS Gothic" pitchFamily="49" charset="-128"/>
              </a:defRPr>
            </a:lvl3pPr>
            <a:lvl4pPr marL="1609714" indent="-227992">
              <a:defRPr>
                <a:solidFill>
                  <a:schemeClr val="tx1"/>
                </a:solidFill>
                <a:latin typeface="Calibri" pitchFamily="34" charset="0"/>
                <a:ea typeface="MS Gothic" pitchFamily="49" charset="-128"/>
              </a:defRPr>
            </a:lvl4pPr>
            <a:lvl5pPr marL="2070289" indent="-227992">
              <a:defRPr>
                <a:solidFill>
                  <a:schemeClr val="tx1"/>
                </a:solidFill>
                <a:latin typeface="Calibri" pitchFamily="34" charset="0"/>
                <a:ea typeface="MS Gothic" pitchFamily="49" charset="-128"/>
              </a:defRPr>
            </a:lvl5pPr>
            <a:lvl6pPr marL="2510972" indent="-227992" eaLnBrk="0" fontAlgn="base" hangingPunct="0">
              <a:spcBef>
                <a:spcPct val="0"/>
              </a:spcBef>
              <a:spcAft>
                <a:spcPct val="0"/>
              </a:spcAft>
              <a:defRPr>
                <a:solidFill>
                  <a:schemeClr val="tx1"/>
                </a:solidFill>
                <a:latin typeface="Calibri" pitchFamily="34" charset="0"/>
                <a:ea typeface="MS Gothic" pitchFamily="49" charset="-128"/>
              </a:defRPr>
            </a:lvl6pPr>
            <a:lvl7pPr marL="2951654" indent="-227992" eaLnBrk="0" fontAlgn="base" hangingPunct="0">
              <a:spcBef>
                <a:spcPct val="0"/>
              </a:spcBef>
              <a:spcAft>
                <a:spcPct val="0"/>
              </a:spcAft>
              <a:defRPr>
                <a:solidFill>
                  <a:schemeClr val="tx1"/>
                </a:solidFill>
                <a:latin typeface="Calibri" pitchFamily="34" charset="0"/>
                <a:ea typeface="MS Gothic" pitchFamily="49" charset="-128"/>
              </a:defRPr>
            </a:lvl7pPr>
            <a:lvl8pPr marL="3392337" indent="-227992" eaLnBrk="0" fontAlgn="base" hangingPunct="0">
              <a:spcBef>
                <a:spcPct val="0"/>
              </a:spcBef>
              <a:spcAft>
                <a:spcPct val="0"/>
              </a:spcAft>
              <a:defRPr>
                <a:solidFill>
                  <a:schemeClr val="tx1"/>
                </a:solidFill>
                <a:latin typeface="Calibri" pitchFamily="34" charset="0"/>
                <a:ea typeface="MS Gothic" pitchFamily="49" charset="-128"/>
              </a:defRPr>
            </a:lvl8pPr>
            <a:lvl9pPr marL="3833018" indent="-227992" eaLnBrk="0" fontAlgn="base" hangingPunct="0">
              <a:spcBef>
                <a:spcPct val="0"/>
              </a:spcBef>
              <a:spcAft>
                <a:spcPct val="0"/>
              </a:spcAft>
              <a:defRPr>
                <a:solidFill>
                  <a:schemeClr val="tx1"/>
                </a:solidFill>
                <a:latin typeface="Calibri" pitchFamily="34" charset="0"/>
                <a:ea typeface="MS Gothic" pitchFamily="49" charset="-128"/>
              </a:defRPr>
            </a:lvl9pPr>
          </a:lstStyle>
          <a:p>
            <a:fld id="{171AB7A2-4E42-4D2C-BB5A-B8E81621BAD6}" type="slidenum">
              <a:rPr lang="en-US" altLang="en-US" smtClean="0"/>
              <a:pPr/>
              <a:t>17</a:t>
            </a:fld>
            <a:endParaRPr lang="en-US" altLang="en-US"/>
          </a:p>
        </p:txBody>
      </p:sp>
    </p:spTree>
    <p:extLst>
      <p:ext uri="{BB962C8B-B14F-4D97-AF65-F5344CB8AC3E}">
        <p14:creationId xmlns:p14="http://schemas.microsoft.com/office/powerpoint/2010/main" val="1000246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a:xfrm>
            <a:off x="3962399" y="5870575"/>
            <a:ext cx="4893958" cy="377825"/>
          </a:xfrm>
        </p:spPr>
        <p:txBody>
          <a:bodyPr/>
          <a:lstStyle/>
          <a:p>
            <a:endParaRPr lang="fr-BE"/>
          </a:p>
        </p:txBody>
      </p:sp>
      <p:sp>
        <p:nvSpPr>
          <p:cNvPr id="6" name="Slide Number Placeholder 5"/>
          <p:cNvSpPr>
            <a:spLocks noGrp="1"/>
          </p:cNvSpPr>
          <p:nvPr>
            <p:ph type="sldNum" sz="quarter" idx="12"/>
          </p:nvPr>
        </p:nvSpPr>
        <p:spPr>
          <a:xfrm>
            <a:off x="10608958" y="5870575"/>
            <a:ext cx="551167" cy="3778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2427734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72259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11189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01657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53227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79561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761243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extLst>
      <p:ext uri="{BB962C8B-B14F-4D97-AF65-F5344CB8AC3E}">
        <p14:creationId xmlns:p14="http://schemas.microsoft.com/office/powerpoint/2010/main" val="80586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221729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145956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44457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61403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737684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148135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781137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1C087C1-548C-42D7-84D0-ECAFEA7FA787}" type="datetimeFigureOut">
              <a:rPr lang="fr-BE" smtClean="0"/>
              <a:t>14-10-23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999393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1C087C1-548C-42D7-84D0-ECAFEA7FA787}" type="datetimeFigureOut">
              <a:rPr lang="fr-BE" smtClean="0"/>
              <a:t>14-10-23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676866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1C087C1-548C-42D7-84D0-ECAFEA7FA787}" type="datetimeFigureOut">
              <a:rPr lang="fr-BE" smtClean="0"/>
              <a:t>14-10-23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09316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307521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70281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061871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22187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896302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3386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261381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01C087C1-548C-42D7-84D0-ECAFEA7FA787}" type="datetimeFigureOut">
              <a:rPr lang="fr-BE" smtClean="0"/>
              <a:t>14-10-23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44466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01C087C1-548C-42D7-84D0-ECAFEA7FA787}" type="datetimeFigureOut">
              <a:rPr lang="fr-BE" smtClean="0"/>
              <a:t>14-10-23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425181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879557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838592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2454188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935883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726002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74963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357889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718914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762717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1C087C1-548C-42D7-84D0-ECAFEA7FA787}" type="datetimeFigureOut">
              <a:rPr lang="fr-BE" smtClean="0"/>
              <a:t>14-10-23</a:t>
            </a:fld>
            <a:endParaRPr lang="fr-BE"/>
          </a:p>
        </p:txBody>
      </p:sp>
      <p:sp>
        <p:nvSpPr>
          <p:cNvPr id="8" name="Footer Placeholder 7"/>
          <p:cNvSpPr>
            <a:spLocks noGrp="1"/>
          </p:cNvSpPr>
          <p:nvPr>
            <p:ph type="ftr" sz="quarter" idx="11"/>
          </p:nvPr>
        </p:nvSpPr>
        <p:spPr/>
        <p:txBody>
          <a:bodyPr/>
          <a:lstStyle/>
          <a:p>
            <a:endParaRPr lang="fr-B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61153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1C087C1-548C-42D7-84D0-ECAFEA7FA787}" type="datetimeFigureOut">
              <a:rPr lang="fr-BE" smtClean="0"/>
              <a:t>14-10-23</a:t>
            </a:fld>
            <a:endParaRPr lang="fr-BE"/>
          </a:p>
        </p:txBody>
      </p:sp>
      <p:sp>
        <p:nvSpPr>
          <p:cNvPr id="4" name="Footer Placeholder 3"/>
          <p:cNvSpPr>
            <a:spLocks noGrp="1"/>
          </p:cNvSpPr>
          <p:nvPr>
            <p:ph type="ftr" sz="quarter" idx="11"/>
          </p:nvPr>
        </p:nvSpPr>
        <p:spPr/>
        <p:txBody>
          <a:bodyPr/>
          <a:lstStyle/>
          <a:p>
            <a:endParaRPr lang="fr-B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519184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087C1-548C-42D7-84D0-ECAFEA7FA787}" type="datetimeFigureOut">
              <a:rPr lang="fr-BE" smtClean="0"/>
              <a:t>14-10-23</a:t>
            </a:fld>
            <a:endParaRPr lang="fr-BE"/>
          </a:p>
        </p:txBody>
      </p:sp>
      <p:sp>
        <p:nvSpPr>
          <p:cNvPr id="3" name="Footer Placeholder 2"/>
          <p:cNvSpPr>
            <a:spLocks noGrp="1"/>
          </p:cNvSpPr>
          <p:nvPr>
            <p:ph type="ftr" sz="quarter" idx="11"/>
          </p:nvPr>
        </p:nvSpPr>
        <p:spPr/>
        <p:txBody>
          <a:bodyPr/>
          <a:lstStyle/>
          <a:p>
            <a:endParaRPr lang="fr-B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121559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598213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175159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653954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F2922B-F253-43EA-BA54-B682C450DD6B}" type="slidenum">
              <a:rPr lang="fr-BE" smtClean="0"/>
              <a:t>‹N°›</a:t>
            </a:fld>
            <a:endParaRPr lang="fr-B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4170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88329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1C087C1-548C-42D7-84D0-ECAFEA7FA787}" type="datetimeFigureOut">
              <a:rPr lang="fr-BE" smtClean="0"/>
              <a:t>14-10-23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548752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F2922B-F253-43EA-BA54-B682C450DD6B}" type="slidenum">
              <a:rPr lang="fr-BE" smtClean="0"/>
              <a:t>‹N°›</a:t>
            </a:fld>
            <a:endParaRPr lang="fr-B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9121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32684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788028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099060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1819353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a:xfrm>
            <a:off x="2416500" y="329307"/>
            <a:ext cx="4973915" cy="309201"/>
          </a:xfrm>
        </p:spPr>
        <p:txBody>
          <a:bodyPr/>
          <a:lstStyle/>
          <a:p>
            <a:endParaRPr lang="fr-BE"/>
          </a:p>
        </p:txBody>
      </p:sp>
      <p:sp>
        <p:nvSpPr>
          <p:cNvPr id="6" name="Slide Number Placeholder 5"/>
          <p:cNvSpPr>
            <a:spLocks noGrp="1"/>
          </p:cNvSpPr>
          <p:nvPr>
            <p:ph type="sldNum" sz="quarter" idx="12"/>
          </p:nvPr>
        </p:nvSpPr>
        <p:spPr>
          <a:xfrm>
            <a:off x="1437664" y="798973"/>
            <a:ext cx="811019" cy="503578"/>
          </a:xfrm>
        </p:spPr>
        <p:txBody>
          <a:bodyPr/>
          <a:lstStyle/>
          <a:p>
            <a:fld id="{8DF2922B-F253-43EA-BA54-B682C450DD6B}" type="slidenum">
              <a:rPr lang="fr-BE" smtClean="0"/>
              <a:t>‹N°›</a:t>
            </a:fld>
            <a:endParaRPr lang="fr-B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3828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0418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719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1669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1C087C1-548C-42D7-84D0-ECAFEA7FA787}" type="datetimeFigureOut">
              <a:rPr lang="fr-BE" smtClean="0"/>
              <a:t>14-10-23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DF2922B-F253-43EA-BA54-B682C450DD6B}" type="slidenum">
              <a:rPr lang="fr-BE" smtClean="0"/>
              <a:t>‹N°›</a:t>
            </a:fld>
            <a:endParaRPr lang="fr-B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542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1C087C1-548C-42D7-84D0-ECAFEA7FA787}" type="datetimeFigureOut">
              <a:rPr lang="fr-BE" smtClean="0"/>
              <a:t>14-10-23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1385021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1C087C1-548C-42D7-84D0-ECAFEA7FA787}" type="datetimeFigureOut">
              <a:rPr lang="fr-BE" smtClean="0"/>
              <a:t>14-10-23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DF2922B-F253-43EA-BA54-B682C450DD6B}" type="slidenum">
              <a:rPr lang="fr-BE" smtClean="0"/>
              <a:t>‹N°›</a:t>
            </a:fld>
            <a:endParaRPr lang="fr-B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4273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087C1-548C-42D7-84D0-ECAFEA7FA787}" type="datetimeFigureOut">
              <a:rPr lang="fr-BE" smtClean="0"/>
              <a:t>14-10-23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269963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7929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a:xfrm>
            <a:off x="1447382" y="318640"/>
            <a:ext cx="5541004" cy="320931"/>
          </a:xfrm>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7482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8811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C087C1-548C-42D7-84D0-ECAFEA7FA787}" type="datetimeFigureOut">
              <a:rPr lang="fr-BE" smtClean="0"/>
              <a:t>14-10-23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DF2922B-F253-43EA-BA54-B682C450DD6B}" type="slidenum">
              <a:rPr lang="fr-BE" smtClean="0"/>
              <a:t>‹N°›</a:t>
            </a:fld>
            <a:endParaRPr lang="fr-B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06889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811FF-D33E-C482-44BC-F6CF171E681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4F957C88-A956-0559-E202-3774590FBD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64C7B376-BBF5-556E-1554-B04C1C22EB0C}"/>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5" name="Espace réservé du pied de page 4">
            <a:extLst>
              <a:ext uri="{FF2B5EF4-FFF2-40B4-BE49-F238E27FC236}">
                <a16:creationId xmlns:a16="http://schemas.microsoft.com/office/drawing/2014/main" id="{FABABF30-32F9-F281-6F24-50DF0315BF3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DB48941-F11F-5FAF-1525-915594DBA182}"/>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004059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03D901-D3AC-FBA7-CF22-B6CF409CBF62}"/>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BF907B3-E784-2468-D936-8728D57BF21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9B14B01-F773-FCDC-0A0F-008E142D3075}"/>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5" name="Espace réservé du pied de page 4">
            <a:extLst>
              <a:ext uri="{FF2B5EF4-FFF2-40B4-BE49-F238E27FC236}">
                <a16:creationId xmlns:a16="http://schemas.microsoft.com/office/drawing/2014/main" id="{36CD98EE-950E-5334-829B-8CEBE89E9C4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CAE7C69-FA7A-FCC3-6FD9-ABF427CCBA9B}"/>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866047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82459-46CA-6E86-3D8B-B863750E20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0D82540A-CC35-CB05-0ED4-A057CC3EE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DD2AD0-C988-CB70-B1F2-7260467A3AB4}"/>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5" name="Espace réservé du pied de page 4">
            <a:extLst>
              <a:ext uri="{FF2B5EF4-FFF2-40B4-BE49-F238E27FC236}">
                <a16:creationId xmlns:a16="http://schemas.microsoft.com/office/drawing/2014/main" id="{32080AB7-5ECF-4CAC-B169-F267DB532BC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7FA3752-BE8D-1388-A989-046FB7B4B6F6}"/>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888267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07592-986A-66A5-EFE3-35796BE4E1A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144F857-ECDD-56B8-93B2-51BA7ACFB90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7B97C560-C1ED-F20F-6009-DD7CC047036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48E4C5C1-BFFA-DC72-51ED-10899BCC66C1}"/>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6" name="Espace réservé du pied de page 5">
            <a:extLst>
              <a:ext uri="{FF2B5EF4-FFF2-40B4-BE49-F238E27FC236}">
                <a16:creationId xmlns:a16="http://schemas.microsoft.com/office/drawing/2014/main" id="{4FC17429-F1CF-9D65-985E-4203F82CC71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47CB715-11E3-07AE-B1FA-ECEFC768397D}"/>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92972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1C087C1-548C-42D7-84D0-ECAFEA7FA787}" type="datetimeFigureOut">
              <a:rPr lang="fr-BE" smtClean="0"/>
              <a:t>14-10-23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706663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0660E7-8126-B32C-2F11-3C19FB7E8B2A}"/>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199C071-41ED-2DD0-301E-F793C7DE3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68A327-4ACB-ED25-324E-5EFB00F80F9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6FCCAC6-8C77-1E57-A34B-11BA6F60F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6A2FA9-83B5-FC32-8813-F62DCB7180B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D82F534E-84BE-3088-5597-A1004D70172D}"/>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8" name="Espace réservé du pied de page 7">
            <a:extLst>
              <a:ext uri="{FF2B5EF4-FFF2-40B4-BE49-F238E27FC236}">
                <a16:creationId xmlns:a16="http://schemas.microsoft.com/office/drawing/2014/main" id="{C6AA3193-2AB1-1C6D-CC1E-96F0F3A23F44}"/>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68E4549C-B15E-7C49-C647-A8BA813BCACE}"/>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2758318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FC712-6C13-42CC-5CCC-1C5D240F3639}"/>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F9C842C6-5AE3-7B2A-E98F-36BE628507A2}"/>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4" name="Espace réservé du pied de page 3">
            <a:extLst>
              <a:ext uri="{FF2B5EF4-FFF2-40B4-BE49-F238E27FC236}">
                <a16:creationId xmlns:a16="http://schemas.microsoft.com/office/drawing/2014/main" id="{9F38437B-2107-97C7-BB61-55351FFC050F}"/>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AD8F5D2D-4192-1596-EFD4-C5EF43448FD4}"/>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1250821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0DC8B4-31E4-8B18-54DD-B8B2F86E9BE8}"/>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3" name="Espace réservé du pied de page 2">
            <a:extLst>
              <a:ext uri="{FF2B5EF4-FFF2-40B4-BE49-F238E27FC236}">
                <a16:creationId xmlns:a16="http://schemas.microsoft.com/office/drawing/2014/main" id="{A765BFEC-13D6-17BA-67AA-C1296F7CCCC2}"/>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C086054B-79D4-544E-0031-D7015985D7CC}"/>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41390181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0044-5C48-E063-6BFC-19EBC3D151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98F9BF47-F336-B36B-FAE0-F1AD2BB2E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5A3F50E-763A-B54B-666B-C3DE58CA4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B88E84-5DC9-969A-9B1D-E831A1773C30}"/>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6" name="Espace réservé du pied de page 5">
            <a:extLst>
              <a:ext uri="{FF2B5EF4-FFF2-40B4-BE49-F238E27FC236}">
                <a16:creationId xmlns:a16="http://schemas.microsoft.com/office/drawing/2014/main" id="{C861F5B5-718F-F6F2-BE14-3871D44F7E4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C48A861-0965-0D8C-D442-0CFC42BF6434}"/>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797769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3C72E-B616-EEF7-373E-31E6BD8F8D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F479CC9E-07EC-3F04-27AD-26378EED6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F0C19A3-BAF7-592E-1645-BDDE01B4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615580E-B1A6-C317-9FFB-ACA9AB1E39DF}"/>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6" name="Espace réservé du pied de page 5">
            <a:extLst>
              <a:ext uri="{FF2B5EF4-FFF2-40B4-BE49-F238E27FC236}">
                <a16:creationId xmlns:a16="http://schemas.microsoft.com/office/drawing/2014/main" id="{8FFAA608-B4B7-8314-B4F5-B3F5B055B9F0}"/>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32EDF25-4B39-75C1-9D99-30119B9B664E}"/>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638044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4F461-CA08-178A-5EDA-D302A39616CB}"/>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CE36813-2F6D-94A3-690C-E6B09B5F6A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E38B311-DD20-205F-4CAC-87005AAA9A1D}"/>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5" name="Espace réservé du pied de page 4">
            <a:extLst>
              <a:ext uri="{FF2B5EF4-FFF2-40B4-BE49-F238E27FC236}">
                <a16:creationId xmlns:a16="http://schemas.microsoft.com/office/drawing/2014/main" id="{7FB4D8B7-008E-8830-977F-1F455EC5393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568C5EC-887B-94C2-1610-D0E3A9467830}"/>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8563646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44539C8-8F96-DF68-99B6-993FF9F9378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FCC1A25-1E63-5FD3-5B11-FF8C2626D38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B33F5F3-ED11-CA89-AF90-3FAA607976D1}"/>
              </a:ext>
            </a:extLst>
          </p:cNvPr>
          <p:cNvSpPr>
            <a:spLocks noGrp="1"/>
          </p:cNvSpPr>
          <p:nvPr>
            <p:ph type="dt" sz="half" idx="10"/>
          </p:nvPr>
        </p:nvSpPr>
        <p:spPr/>
        <p:txBody>
          <a:bodyPr/>
          <a:lstStyle/>
          <a:p>
            <a:fld id="{01C087C1-548C-42D7-84D0-ECAFEA7FA787}" type="datetimeFigureOut">
              <a:rPr lang="fr-BE" smtClean="0"/>
              <a:t>14-10-23</a:t>
            </a:fld>
            <a:endParaRPr lang="fr-BE"/>
          </a:p>
        </p:txBody>
      </p:sp>
      <p:sp>
        <p:nvSpPr>
          <p:cNvPr id="5" name="Espace réservé du pied de page 4">
            <a:extLst>
              <a:ext uri="{FF2B5EF4-FFF2-40B4-BE49-F238E27FC236}">
                <a16:creationId xmlns:a16="http://schemas.microsoft.com/office/drawing/2014/main" id="{6A4CF313-F8A3-F888-6E3D-DA704A73B4E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30CE1FE-5C0A-86DF-2340-79A2AE8649A0}"/>
              </a:ext>
            </a:extLst>
          </p:cNvPr>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22637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320999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C087C1-548C-42D7-84D0-ECAFEA7FA787}" type="datetimeFigureOut">
              <a:rPr lang="fr-BE" smtClean="0"/>
              <a:t>14-10-23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DF2922B-F253-43EA-BA54-B682C450DD6B}" type="slidenum">
              <a:rPr lang="fr-BE" smtClean="0"/>
              <a:t>‹N°›</a:t>
            </a:fld>
            <a:endParaRPr lang="fr-BE"/>
          </a:p>
        </p:txBody>
      </p:sp>
    </p:spTree>
    <p:extLst>
      <p:ext uri="{BB962C8B-B14F-4D97-AF65-F5344CB8AC3E}">
        <p14:creationId xmlns:p14="http://schemas.microsoft.com/office/powerpoint/2010/main" val="128103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4.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7.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C087C1-548C-42D7-84D0-ECAFEA7FA787}" type="datetimeFigureOut">
              <a:rPr lang="fr-BE" smtClean="0"/>
              <a:t>14-10-23</a:t>
            </a:fld>
            <a:endParaRPr lang="fr-BE"/>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BE"/>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F2922B-F253-43EA-BA54-B682C450DD6B}" type="slidenum">
              <a:rPr lang="fr-BE" smtClean="0"/>
              <a:t>‹N°›</a:t>
            </a:fld>
            <a:endParaRPr lang="fr-BE"/>
          </a:p>
        </p:txBody>
      </p:sp>
    </p:spTree>
    <p:extLst>
      <p:ext uri="{BB962C8B-B14F-4D97-AF65-F5344CB8AC3E}">
        <p14:creationId xmlns:p14="http://schemas.microsoft.com/office/powerpoint/2010/main" val="223460924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1C087C1-548C-42D7-84D0-ECAFEA7FA787}" type="datetimeFigureOut">
              <a:rPr lang="fr-BE" smtClean="0"/>
              <a:t>14-10-23</a:t>
            </a:fld>
            <a:endParaRPr lang="fr-B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B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DF2922B-F253-43EA-BA54-B682C450DD6B}" type="slidenum">
              <a:rPr lang="fr-BE" smtClean="0"/>
              <a:t>‹N°›</a:t>
            </a:fld>
            <a:endParaRPr lang="fr-BE"/>
          </a:p>
        </p:txBody>
      </p:sp>
    </p:spTree>
    <p:extLst>
      <p:ext uri="{BB962C8B-B14F-4D97-AF65-F5344CB8AC3E}">
        <p14:creationId xmlns:p14="http://schemas.microsoft.com/office/powerpoint/2010/main" val="162358427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1C087C1-548C-42D7-84D0-ECAFEA7FA787}" type="datetimeFigureOut">
              <a:rPr lang="fr-BE" smtClean="0"/>
              <a:t>14-10-23</a:t>
            </a:fld>
            <a:endParaRPr lang="fr-B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DF2922B-F253-43EA-BA54-B682C450DD6B}" type="slidenum">
              <a:rPr lang="fr-BE" smtClean="0"/>
              <a:t>‹N°›</a:t>
            </a:fld>
            <a:endParaRPr lang="fr-BE"/>
          </a:p>
        </p:txBody>
      </p:sp>
    </p:spTree>
    <p:extLst>
      <p:ext uri="{BB962C8B-B14F-4D97-AF65-F5344CB8AC3E}">
        <p14:creationId xmlns:p14="http://schemas.microsoft.com/office/powerpoint/2010/main" val="19749896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1C087C1-548C-42D7-84D0-ECAFEA7FA787}" type="datetimeFigureOut">
              <a:rPr lang="fr-BE" smtClean="0"/>
              <a:t>14-10-23</a:t>
            </a:fld>
            <a:endParaRPr lang="fr-B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DF2922B-F253-43EA-BA54-B682C450DD6B}" type="slidenum">
              <a:rPr lang="fr-BE" smtClean="0"/>
              <a:t>‹N°›</a:t>
            </a:fld>
            <a:endParaRPr lang="fr-B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9419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FDC1C7-F988-BF47-34A2-F9C36B023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6AF8E8C-FBFD-D735-8E86-ECAE89E81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7C8FCE2-CCDF-F6CE-79DE-379AA1A607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087C1-548C-42D7-84D0-ECAFEA7FA787}" type="datetimeFigureOut">
              <a:rPr lang="fr-BE" smtClean="0"/>
              <a:t>14-10-23</a:t>
            </a:fld>
            <a:endParaRPr lang="fr-BE"/>
          </a:p>
        </p:txBody>
      </p:sp>
      <p:sp>
        <p:nvSpPr>
          <p:cNvPr id="5" name="Espace réservé du pied de page 4">
            <a:extLst>
              <a:ext uri="{FF2B5EF4-FFF2-40B4-BE49-F238E27FC236}">
                <a16:creationId xmlns:a16="http://schemas.microsoft.com/office/drawing/2014/main" id="{D2776367-B955-C674-CC2F-F5BA98D7D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54A72207-0B7A-9B47-0D40-D683075C7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2922B-F253-43EA-BA54-B682C450DD6B}" type="slidenum">
              <a:rPr lang="fr-BE" smtClean="0"/>
              <a:t>‹N°›</a:t>
            </a:fld>
            <a:endParaRPr lang="fr-BE"/>
          </a:p>
        </p:txBody>
      </p:sp>
    </p:spTree>
    <p:extLst>
      <p:ext uri="{BB962C8B-B14F-4D97-AF65-F5344CB8AC3E}">
        <p14:creationId xmlns:p14="http://schemas.microsoft.com/office/powerpoint/2010/main" val="199987797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hef.ac.uk/FRAX/tool.jsp" TargetMode="Externa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hyperlink" Target="http://www.nejm.org/toc/nejm/374/9/" TargetMode="External"/><Relationship Id="rId2" Type="http://schemas.openxmlformats.org/officeDocument/2006/relationships/image" Target="../media/image12.emf"/><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6CD6D2-F9A1-923C-1BE4-6AE9C2E47DF0}"/>
              </a:ext>
            </a:extLst>
          </p:cNvPr>
          <p:cNvSpPr>
            <a:spLocks noGrp="1" noChangeArrowheads="1"/>
          </p:cNvSpPr>
          <p:nvPr>
            <p:ph type="title"/>
          </p:nvPr>
        </p:nvSpPr>
        <p:spPr>
          <a:xfrm>
            <a:off x="2181225" y="25400"/>
            <a:ext cx="7772400" cy="1143000"/>
          </a:xfrm>
        </p:spPr>
        <p:txBody>
          <a:bodyPr/>
          <a:lstStyle/>
          <a:p>
            <a:pPr eaLnBrk="1" hangingPunct="1"/>
            <a:r>
              <a:rPr lang="fr-BE" altLang="fr-FR"/>
              <a:t>Osteoporosis</a:t>
            </a:r>
            <a:r>
              <a:rPr lang="en-GB" altLang="fr-FR"/>
              <a:t> </a:t>
            </a:r>
          </a:p>
        </p:txBody>
      </p:sp>
      <p:sp>
        <p:nvSpPr>
          <p:cNvPr id="35843" name="Rectangle 3">
            <a:extLst>
              <a:ext uri="{FF2B5EF4-FFF2-40B4-BE49-F238E27FC236}">
                <a16:creationId xmlns:a16="http://schemas.microsoft.com/office/drawing/2014/main" id="{9C4B60E7-4813-F2B6-9C28-B5D0BF8F2E57}"/>
              </a:ext>
            </a:extLst>
          </p:cNvPr>
          <p:cNvSpPr>
            <a:spLocks noGrp="1" noChangeArrowheads="1"/>
          </p:cNvSpPr>
          <p:nvPr>
            <p:ph idx="1"/>
          </p:nvPr>
        </p:nvSpPr>
        <p:spPr>
          <a:xfrm>
            <a:off x="2181225" y="1371600"/>
            <a:ext cx="7772400" cy="4114800"/>
          </a:xfrm>
        </p:spPr>
        <p:txBody>
          <a:bodyPr/>
          <a:lstStyle/>
          <a:p>
            <a:pPr eaLnBrk="1" hangingPunct="1">
              <a:lnSpc>
                <a:spcPct val="80000"/>
              </a:lnSpc>
            </a:pPr>
            <a:r>
              <a:rPr lang="en-US" altLang="fr-FR" sz="2400"/>
              <a:t>Life style counseling (exercise, banishing smoking and alcohol excess, …) is mandatory in all women.</a:t>
            </a:r>
            <a:endParaRPr lang="en-US" altLang="fr-FR" sz="2400">
              <a:cs typeface="Times New Roman"/>
            </a:endParaRPr>
          </a:p>
          <a:p>
            <a:pPr eaLnBrk="1" hangingPunct="1">
              <a:lnSpc>
                <a:spcPct val="80000"/>
              </a:lnSpc>
            </a:pPr>
            <a:r>
              <a:rPr lang="en-US" altLang="fr-FR" sz="2400"/>
              <a:t>In vitamin D deprived women (vitamin D &lt; 30 ng/ml) adequate intake vitamin D should be supplied. </a:t>
            </a:r>
            <a:endParaRPr lang="en-US" altLang="fr-FR" sz="2400">
              <a:cs typeface="Times New Roman"/>
            </a:endParaRPr>
          </a:p>
          <a:p>
            <a:pPr eaLnBrk="1" hangingPunct="1">
              <a:lnSpc>
                <a:spcPct val="80000"/>
              </a:lnSpc>
            </a:pPr>
            <a:r>
              <a:rPr lang="en-US" altLang="fr-FR" sz="2400"/>
              <a:t>MHT (ET, EPT and Tibolone, TSEC) is efficacious in preventing menopause-related bone loss (level 1a). </a:t>
            </a:r>
            <a:endParaRPr lang="en-US" altLang="fr-FR" sz="2400">
              <a:cs typeface="Times New Roman"/>
            </a:endParaRPr>
          </a:p>
          <a:p>
            <a:pPr eaLnBrk="1" hangingPunct="1">
              <a:lnSpc>
                <a:spcPct val="80000"/>
              </a:lnSpc>
            </a:pPr>
            <a:endParaRPr lang="en-US" altLang="fr-FR" sz="2400" i="1">
              <a:cs typeface="Times New Roman"/>
            </a:endParaRPr>
          </a:p>
          <a:p>
            <a:pPr eaLnBrk="1" hangingPunct="1">
              <a:lnSpc>
                <a:spcPct val="80000"/>
              </a:lnSpc>
            </a:pPr>
            <a:endParaRPr lang="en-GB" altLang="fr-FR" sz="2400"/>
          </a:p>
          <a:p>
            <a:pPr eaLnBrk="1" hangingPunct="1">
              <a:lnSpc>
                <a:spcPct val="80000"/>
              </a:lnSpc>
            </a:pPr>
            <a:endParaRPr lang="en-GB" altLang="fr-F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5016500" y="998936"/>
            <a:ext cx="3748590" cy="461665"/>
          </a:xfrm>
          <a:prstGeom prst="rect">
            <a:avLst/>
          </a:prstGeom>
          <a:noFill/>
          <a:ln w="9525">
            <a:noFill/>
            <a:miter lim="800000"/>
            <a:headEnd/>
            <a:tailEnd/>
          </a:ln>
        </p:spPr>
        <p:txBody>
          <a:bodyPr wrap="none">
            <a:spAutoFit/>
          </a:bodyPr>
          <a:lstStyle/>
          <a:p>
            <a:r>
              <a:rPr lang="fr-FR" sz="2400">
                <a:solidFill>
                  <a:schemeClr val="bg1"/>
                </a:solidFill>
                <a:latin typeface="Calibri" pitchFamily="34" charset="0"/>
              </a:rPr>
              <a:t>http://www.shef.ac.uk/FRAX</a:t>
            </a:r>
          </a:p>
        </p:txBody>
      </p:sp>
      <p:sp>
        <p:nvSpPr>
          <p:cNvPr id="114691" name="Title 4"/>
          <p:cNvSpPr>
            <a:spLocks noGrp="1"/>
          </p:cNvSpPr>
          <p:nvPr>
            <p:ph type="title"/>
          </p:nvPr>
        </p:nvSpPr>
        <p:spPr/>
        <p:txBody>
          <a:bodyPr/>
          <a:lstStyle/>
          <a:p>
            <a:r>
              <a:rPr lang="en-GB" sz="3000">
                <a:latin typeface="Arial"/>
                <a:cs typeface="Arial"/>
              </a:rPr>
              <a:t>FRAX: WHO Fracture Risk Assessment Tool</a:t>
            </a:r>
            <a:r>
              <a:rPr lang="en-GB" sz="3000" baseline="30000">
                <a:latin typeface="Arial"/>
                <a:cs typeface="Arial"/>
              </a:rPr>
              <a:t>1</a:t>
            </a:r>
          </a:p>
        </p:txBody>
      </p:sp>
      <p:sp>
        <p:nvSpPr>
          <p:cNvPr id="114692" name="TextBox 1"/>
          <p:cNvSpPr txBox="1">
            <a:spLocks noChangeArrowheads="1"/>
          </p:cNvSpPr>
          <p:nvPr/>
        </p:nvSpPr>
        <p:spPr bwMode="auto">
          <a:xfrm>
            <a:off x="6352100" y="6460811"/>
            <a:ext cx="3268844" cy="346249"/>
          </a:xfrm>
          <a:prstGeom prst="rect">
            <a:avLst/>
          </a:prstGeom>
          <a:noFill/>
          <a:ln w="9525">
            <a:noFill/>
            <a:miter lim="800000"/>
            <a:headEnd/>
            <a:tailEnd/>
          </a:ln>
        </p:spPr>
        <p:txBody>
          <a:bodyPr wrap="none">
            <a:spAutoFit/>
          </a:bodyPr>
          <a:lstStyle/>
          <a:p>
            <a:r>
              <a:rPr lang="en-GB" sz="825">
                <a:latin typeface="Calibri" pitchFamily="34" charset="0"/>
              </a:rPr>
              <a:t>1. WHO FRAX tool. Available from </a:t>
            </a:r>
            <a:r>
              <a:rPr lang="en-GB" sz="825">
                <a:latin typeface="Calibri" pitchFamily="34" charset="0"/>
                <a:hlinkClick r:id="rId2"/>
              </a:rPr>
              <a:t>http://www.shef.ac.uk/FRAX/tool.jsp</a:t>
            </a:r>
            <a:endParaRPr lang="en-GB" sz="825">
              <a:latin typeface="Calibri" pitchFamily="34" charset="0"/>
            </a:endParaRPr>
          </a:p>
          <a:p>
            <a:r>
              <a:rPr lang="en-GB" sz="825">
                <a:latin typeface="Calibri" pitchFamily="34" charset="0"/>
              </a:rPr>
              <a:t> </a:t>
            </a:r>
          </a:p>
        </p:txBody>
      </p:sp>
      <p:pic>
        <p:nvPicPr>
          <p:cNvPr id="2" name="Image 1" descr="Une image contenant texte, capture d’écran, logiciel, nombre&#10;&#10;Description générée automatiquement">
            <a:extLst>
              <a:ext uri="{FF2B5EF4-FFF2-40B4-BE49-F238E27FC236}">
                <a16:creationId xmlns:a16="http://schemas.microsoft.com/office/drawing/2014/main" id="{12196C78-1B33-DFF3-8ABA-656F6A0A3979}"/>
              </a:ext>
            </a:extLst>
          </p:cNvPr>
          <p:cNvPicPr>
            <a:picLocks noChangeAspect="1"/>
          </p:cNvPicPr>
          <p:nvPr/>
        </p:nvPicPr>
        <p:blipFill>
          <a:blip r:embed="rId3"/>
          <a:stretch>
            <a:fillRect/>
          </a:stretch>
        </p:blipFill>
        <p:spPr>
          <a:xfrm>
            <a:off x="1835400" y="1504143"/>
            <a:ext cx="8233200" cy="4857714"/>
          </a:xfrm>
          <a:prstGeom prst="rect">
            <a:avLst/>
          </a:prstGeom>
        </p:spPr>
      </p:pic>
      <p:sp>
        <p:nvSpPr>
          <p:cNvPr id="3" name="ZoneTexte 2">
            <a:extLst>
              <a:ext uri="{FF2B5EF4-FFF2-40B4-BE49-F238E27FC236}">
                <a16:creationId xmlns:a16="http://schemas.microsoft.com/office/drawing/2014/main" id="{FDAC9ABD-290F-890C-BD80-8AAAA5A85A00}"/>
              </a:ext>
            </a:extLst>
          </p:cNvPr>
          <p:cNvSpPr txBox="1"/>
          <p:nvPr/>
        </p:nvSpPr>
        <p:spPr>
          <a:xfrm>
            <a:off x="5412242" y="2454388"/>
            <a:ext cx="27431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err="1">
                <a:solidFill>
                  <a:srgbClr val="FF0000"/>
                </a:solidFill>
                <a:latin typeface="Times New Roman"/>
                <a:cs typeface="Times New Roman"/>
              </a:rPr>
              <a:t>Threshold</a:t>
            </a:r>
            <a:r>
              <a:rPr lang="fr-FR" sz="3600" dirty="0">
                <a:solidFill>
                  <a:srgbClr val="FF0000"/>
                </a:solidFill>
                <a:latin typeface="Times New Roman"/>
                <a:cs typeface="Times New Roman"/>
              </a:rPr>
              <a:t> of 15% </a:t>
            </a:r>
          </a:p>
          <a:p>
            <a:r>
              <a:rPr lang="fr-FR" sz="3600" dirty="0">
                <a:solidFill>
                  <a:srgbClr val="FF0000"/>
                </a:solidFill>
                <a:latin typeface="Times New Roman"/>
                <a:cs typeface="Times New Roman"/>
              </a:rPr>
              <a:t>&amp; 3% hip fractures </a:t>
            </a:r>
            <a:endParaRPr lang="fr-FR" sz="3600">
              <a:solidFill>
                <a:srgbClr val="FF0000"/>
              </a:solidFill>
              <a:cs typeface="Times New Roman"/>
            </a:endParaRPr>
          </a:p>
        </p:txBody>
      </p:sp>
    </p:spTree>
    <p:extLst>
      <p:ext uri="{BB962C8B-B14F-4D97-AF65-F5344CB8AC3E}">
        <p14:creationId xmlns:p14="http://schemas.microsoft.com/office/powerpoint/2010/main" val="189886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14AC4-F5C4-9E31-503A-E2E2F256FD50}"/>
              </a:ext>
            </a:extLst>
          </p:cNvPr>
          <p:cNvSpPr>
            <a:spLocks noGrp="1"/>
          </p:cNvSpPr>
          <p:nvPr>
            <p:ph type="title"/>
          </p:nvPr>
        </p:nvSpPr>
        <p:spPr/>
        <p:txBody>
          <a:bodyPr/>
          <a:lstStyle/>
          <a:p>
            <a:endParaRPr lang="fr-FR"/>
          </a:p>
        </p:txBody>
      </p:sp>
      <p:pic>
        <p:nvPicPr>
          <p:cNvPr id="3" name="Image 2" descr="Une image contenant texte, capture d’écran, Police, nombre&#10;&#10;Description générée automatiquement">
            <a:extLst>
              <a:ext uri="{FF2B5EF4-FFF2-40B4-BE49-F238E27FC236}">
                <a16:creationId xmlns:a16="http://schemas.microsoft.com/office/drawing/2014/main" id="{993E953E-6C6D-E58A-8A85-C086F2704586}"/>
              </a:ext>
            </a:extLst>
          </p:cNvPr>
          <p:cNvPicPr>
            <a:picLocks noChangeAspect="1"/>
          </p:cNvPicPr>
          <p:nvPr/>
        </p:nvPicPr>
        <p:blipFill>
          <a:blip r:embed="rId2"/>
          <a:stretch>
            <a:fillRect/>
          </a:stretch>
        </p:blipFill>
        <p:spPr>
          <a:xfrm>
            <a:off x="1574400" y="1495739"/>
            <a:ext cx="8980200" cy="4658523"/>
          </a:xfrm>
          <a:prstGeom prst="rect">
            <a:avLst/>
          </a:prstGeom>
        </p:spPr>
      </p:pic>
      <p:sp>
        <p:nvSpPr>
          <p:cNvPr id="4" name="ZoneTexte 3">
            <a:extLst>
              <a:ext uri="{FF2B5EF4-FFF2-40B4-BE49-F238E27FC236}">
                <a16:creationId xmlns:a16="http://schemas.microsoft.com/office/drawing/2014/main" id="{3C957DA4-FBB3-B2C4-5B2D-F9FC56419F85}"/>
              </a:ext>
            </a:extLst>
          </p:cNvPr>
          <p:cNvSpPr txBox="1"/>
          <p:nvPr/>
        </p:nvSpPr>
        <p:spPr>
          <a:xfrm>
            <a:off x="3180001" y="6290999"/>
            <a:ext cx="4840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latin typeface="Times New Roman"/>
                <a:cs typeface="Times New Roman"/>
              </a:rPr>
              <a:t>https://www.fraxplus.org/frax-plus</a:t>
            </a:r>
            <a:endParaRPr lang="fr-FR">
              <a:latin typeface="Times New Roman"/>
            </a:endParaRPr>
          </a:p>
        </p:txBody>
      </p:sp>
    </p:spTree>
    <p:extLst>
      <p:ext uri="{BB962C8B-B14F-4D97-AF65-F5344CB8AC3E}">
        <p14:creationId xmlns:p14="http://schemas.microsoft.com/office/powerpoint/2010/main" val="121771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F698434-B8E4-8A05-6050-4C3FFFF5780D}"/>
              </a:ext>
            </a:extLst>
          </p:cNvPr>
          <p:cNvSpPr>
            <a:spLocks noGrp="1" noChangeArrowheads="1"/>
          </p:cNvSpPr>
          <p:nvPr>
            <p:ph type="title"/>
          </p:nvPr>
        </p:nvSpPr>
        <p:spPr>
          <a:xfrm>
            <a:off x="2181225" y="25400"/>
            <a:ext cx="7772400" cy="1143000"/>
          </a:xfrm>
        </p:spPr>
        <p:txBody>
          <a:bodyPr/>
          <a:lstStyle/>
          <a:p>
            <a:pPr eaLnBrk="1" hangingPunct="1"/>
            <a:r>
              <a:rPr lang="fr-BE" altLang="fr-FR"/>
              <a:t>Osteoporosis</a:t>
            </a:r>
            <a:r>
              <a:rPr lang="en-GB" altLang="fr-FR"/>
              <a:t> </a:t>
            </a:r>
          </a:p>
        </p:txBody>
      </p:sp>
      <p:sp>
        <p:nvSpPr>
          <p:cNvPr id="50179" name="Rectangle 3">
            <a:extLst>
              <a:ext uri="{FF2B5EF4-FFF2-40B4-BE49-F238E27FC236}">
                <a16:creationId xmlns:a16="http://schemas.microsoft.com/office/drawing/2014/main" id="{8A7994E8-5C61-228F-25AF-C0AAFC56496B}"/>
              </a:ext>
            </a:extLst>
          </p:cNvPr>
          <p:cNvSpPr>
            <a:spLocks noGrp="1" noChangeArrowheads="1"/>
          </p:cNvSpPr>
          <p:nvPr>
            <p:ph idx="1"/>
          </p:nvPr>
        </p:nvSpPr>
        <p:spPr>
          <a:xfrm>
            <a:off x="2181225" y="1371600"/>
            <a:ext cx="7772400" cy="4114800"/>
          </a:xfrm>
        </p:spPr>
        <p:txBody>
          <a:bodyPr/>
          <a:lstStyle/>
          <a:p>
            <a:pPr>
              <a:lnSpc>
                <a:spcPct val="80000"/>
              </a:lnSpc>
              <a:defRPr/>
            </a:pPr>
            <a:endParaRPr lang="en-US" altLang="fr-FR" sz="2400" dirty="0"/>
          </a:p>
          <a:p>
            <a:pPr eaLnBrk="1" hangingPunct="1">
              <a:lnSpc>
                <a:spcPct val="80000"/>
              </a:lnSpc>
              <a:defRPr/>
            </a:pPr>
            <a:r>
              <a:rPr lang="en-GB" altLang="fr-FR" sz="2800" dirty="0"/>
              <a:t>In established osteoporosis, there is more evidence for using other drugs in the absence of climacteric symptoms (level 2b).</a:t>
            </a:r>
          </a:p>
          <a:p>
            <a:pPr eaLnBrk="1" hangingPunct="1">
              <a:lnSpc>
                <a:spcPct val="80000"/>
              </a:lnSpc>
              <a:defRPr/>
            </a:pPr>
            <a:endParaRPr lang="en-GB" altLang="fr-FR" sz="2800" dirty="0"/>
          </a:p>
          <a:p>
            <a:pPr eaLnBrk="1" hangingPunct="1">
              <a:lnSpc>
                <a:spcPct val="80000"/>
              </a:lnSpc>
              <a:defRPr/>
            </a:pPr>
            <a:endParaRPr lang="en-GB" altLang="fr-FR" sz="2000" dirty="0"/>
          </a:p>
        </p:txBody>
      </p:sp>
    </p:spTree>
    <p:extLst>
      <p:ext uri="{BB962C8B-B14F-4D97-AF65-F5344CB8AC3E}">
        <p14:creationId xmlns:p14="http://schemas.microsoft.com/office/powerpoint/2010/main" val="288813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E17956D-CC1B-BE79-6CBC-9A1F0B90E009}"/>
              </a:ext>
            </a:extLst>
          </p:cNvPr>
          <p:cNvSpPr>
            <a:spLocks noGrp="1" noChangeArrowheads="1"/>
          </p:cNvSpPr>
          <p:nvPr>
            <p:ph type="title"/>
          </p:nvPr>
        </p:nvSpPr>
        <p:spPr>
          <a:xfrm>
            <a:off x="2182800" y="-2400"/>
            <a:ext cx="7772400" cy="1143000"/>
          </a:xfrm>
        </p:spPr>
        <p:txBody>
          <a:bodyPr/>
          <a:lstStyle/>
          <a:p>
            <a:pPr eaLnBrk="1" hangingPunct="1"/>
            <a:r>
              <a:rPr lang="fr-BE" altLang="fr-FR"/>
              <a:t>Osteoporosis</a:t>
            </a:r>
            <a:endParaRPr lang="fr-FR" altLang="fr-FR"/>
          </a:p>
        </p:txBody>
      </p:sp>
      <p:sp>
        <p:nvSpPr>
          <p:cNvPr id="40963" name="Rectangle 3">
            <a:extLst>
              <a:ext uri="{FF2B5EF4-FFF2-40B4-BE49-F238E27FC236}">
                <a16:creationId xmlns:a16="http://schemas.microsoft.com/office/drawing/2014/main" id="{39D9171F-760C-142D-F496-FA6FDD4D14F8}"/>
              </a:ext>
            </a:extLst>
          </p:cNvPr>
          <p:cNvSpPr>
            <a:spLocks noGrp="1" noChangeArrowheads="1"/>
          </p:cNvSpPr>
          <p:nvPr>
            <p:ph idx="1"/>
          </p:nvPr>
        </p:nvSpPr>
        <p:spPr>
          <a:xfrm>
            <a:off x="2182800" y="1243200"/>
            <a:ext cx="7772400" cy="4114800"/>
          </a:xfrm>
        </p:spPr>
        <p:txBody>
          <a:bodyPr>
            <a:normAutofit fontScale="55000" lnSpcReduction="20000"/>
          </a:bodyPr>
          <a:lstStyle/>
          <a:p>
            <a:pPr eaLnBrk="1" hangingPunct="1">
              <a:lnSpc>
                <a:spcPct val="80000"/>
              </a:lnSpc>
            </a:pPr>
            <a:r>
              <a:rPr lang="en-US" altLang="fr-FR" sz="3600" dirty="0"/>
              <a:t>Raloxifene (a SERM) may be used in preventing spinal osteoporosis and fractures as well as invasive breast cancer. It has no proven effect on hip fracture prevention. It increases the incidence of thrombosis (stroke and DVT) and may induce or enhance climacteric symptoms </a:t>
            </a:r>
            <a:r>
              <a:rPr lang="en-US" altLang="fr-FR" sz="3600" i="1" dirty="0">
                <a:solidFill>
                  <a:schemeClr val="accent2"/>
                </a:solidFill>
              </a:rPr>
              <a:t>(level 1b).</a:t>
            </a:r>
          </a:p>
          <a:p>
            <a:pPr>
              <a:lnSpc>
                <a:spcPct val="80000"/>
              </a:lnSpc>
            </a:pPr>
            <a:endParaRPr lang="en-US" altLang="fr-FR" sz="3600" i="1" dirty="0">
              <a:solidFill>
                <a:schemeClr val="accent2"/>
              </a:solidFill>
            </a:endParaRPr>
          </a:p>
          <a:p>
            <a:pPr eaLnBrk="1" hangingPunct="1">
              <a:lnSpc>
                <a:spcPct val="80000"/>
              </a:lnSpc>
            </a:pPr>
            <a:r>
              <a:rPr lang="fr-FR" altLang="fr-FR" sz="3600" dirty="0"/>
              <a:t>In </a:t>
            </a:r>
            <a:r>
              <a:rPr lang="fr-FR" altLang="fr-FR" sz="3600" dirty="0">
                <a:solidFill>
                  <a:srgbClr val="FFFF00"/>
                </a:solidFill>
              </a:rPr>
              <a:t>1000 </a:t>
            </a:r>
            <a:r>
              <a:rPr lang="fr-FR" altLang="fr-FR" sz="3600" dirty="0" err="1">
                <a:solidFill>
                  <a:srgbClr val="FFFF00"/>
                </a:solidFill>
              </a:rPr>
              <a:t>women</a:t>
            </a:r>
            <a:r>
              <a:rPr lang="fr-FR" altLang="fr-FR" sz="3600" dirty="0">
                <a:solidFill>
                  <a:srgbClr val="FFFF00"/>
                </a:solidFill>
              </a:rPr>
              <a:t> </a:t>
            </a:r>
            <a:r>
              <a:rPr lang="fr-FR" altLang="fr-FR" sz="3600" dirty="0" err="1">
                <a:solidFill>
                  <a:srgbClr val="FFFF00"/>
                </a:solidFill>
              </a:rPr>
              <a:t>above</a:t>
            </a:r>
            <a:r>
              <a:rPr lang="fr-FR" altLang="fr-FR" sz="3600" dirty="0">
                <a:solidFill>
                  <a:srgbClr val="FFFF00"/>
                </a:solidFill>
              </a:rPr>
              <a:t> the </a:t>
            </a:r>
            <a:r>
              <a:rPr lang="fr-FR" altLang="fr-FR" sz="3600" dirty="0" err="1">
                <a:solidFill>
                  <a:srgbClr val="FFFF00"/>
                </a:solidFill>
              </a:rPr>
              <a:t>age</a:t>
            </a:r>
            <a:r>
              <a:rPr lang="fr-FR" altLang="fr-FR" sz="3600" dirty="0">
                <a:solidFill>
                  <a:srgbClr val="FFFF00"/>
                </a:solidFill>
              </a:rPr>
              <a:t> of 65 </a:t>
            </a:r>
            <a:r>
              <a:rPr lang="fr-FR" altLang="fr-FR" sz="3600" dirty="0" err="1">
                <a:solidFill>
                  <a:srgbClr val="FFFF00"/>
                </a:solidFill>
              </a:rPr>
              <a:t>years</a:t>
            </a:r>
            <a:r>
              <a:rPr lang="fr-FR" altLang="fr-FR" sz="3600" dirty="0">
                <a:solidFill>
                  <a:srgbClr val="FFFF00"/>
                </a:solidFill>
              </a:rPr>
              <a:t> of </a:t>
            </a:r>
            <a:r>
              <a:rPr lang="fr-FR" altLang="fr-FR" sz="3600" dirty="0" err="1">
                <a:solidFill>
                  <a:srgbClr val="FFFF00"/>
                </a:solidFill>
              </a:rPr>
              <a:t>age</a:t>
            </a:r>
            <a:r>
              <a:rPr lang="fr-FR" altLang="fr-FR" sz="3600" dirty="0">
                <a:solidFill>
                  <a:srgbClr val="FFFF00"/>
                </a:solidFill>
              </a:rPr>
              <a:t>,</a:t>
            </a:r>
            <a:r>
              <a:rPr lang="fr-FR" altLang="fr-FR" sz="3600" dirty="0"/>
              <a:t> </a:t>
            </a:r>
            <a:r>
              <a:rPr lang="fr-FR" altLang="fr-FR" sz="3600" dirty="0" err="1"/>
              <a:t>Raloxifene</a:t>
            </a:r>
            <a:r>
              <a:rPr lang="fr-FR" altLang="fr-FR" sz="3600" dirty="0"/>
              <a:t> </a:t>
            </a:r>
            <a:r>
              <a:rPr lang="fr-FR" altLang="fr-FR" sz="3600" dirty="0" err="1"/>
              <a:t>will</a:t>
            </a:r>
            <a:r>
              <a:rPr lang="fr-FR" altLang="fr-FR" sz="3600" dirty="0"/>
              <a:t> </a:t>
            </a:r>
            <a:r>
              <a:rPr lang="fr-FR" altLang="fr-FR" sz="3600" dirty="0" err="1"/>
              <a:t>reduce</a:t>
            </a:r>
            <a:r>
              <a:rPr lang="fr-FR" altLang="fr-FR" sz="3600" dirty="0"/>
              <a:t> the incidence of </a:t>
            </a:r>
            <a:r>
              <a:rPr lang="fr-FR" altLang="fr-FR" sz="3600" dirty="0" err="1"/>
              <a:t>breast</a:t>
            </a:r>
            <a:r>
              <a:rPr lang="fr-FR" altLang="fr-FR" sz="3600" dirty="0"/>
              <a:t> cancer per </a:t>
            </a:r>
            <a:r>
              <a:rPr lang="fr-FR" altLang="fr-FR" sz="3600" dirty="0" err="1"/>
              <a:t>year</a:t>
            </a:r>
            <a:r>
              <a:rPr lang="fr-FR" altLang="fr-FR" sz="3600" dirty="0"/>
              <a:t> </a:t>
            </a:r>
            <a:r>
              <a:rPr lang="fr-FR" altLang="fr-FR" sz="3600" dirty="0" err="1"/>
              <a:t>from</a:t>
            </a:r>
            <a:r>
              <a:rPr lang="fr-FR" altLang="fr-FR" sz="3600" dirty="0"/>
              <a:t> 2.7 cases to 1.5 cases (</a:t>
            </a:r>
            <a:r>
              <a:rPr lang="fr-FR" altLang="fr-FR" sz="3600" dirty="0" err="1"/>
              <a:t>r</a:t>
            </a:r>
            <a:r>
              <a:rPr lang="fr-FR" altLang="fr-FR" sz="3600" dirty="0" err="1">
                <a:solidFill>
                  <a:srgbClr val="FFFF00"/>
                </a:solidFill>
              </a:rPr>
              <a:t>eduction</a:t>
            </a:r>
            <a:r>
              <a:rPr lang="fr-FR" altLang="fr-FR" sz="3600" dirty="0">
                <a:solidFill>
                  <a:srgbClr val="FFFF00"/>
                </a:solidFill>
              </a:rPr>
              <a:t> : 1.2 cases)</a:t>
            </a:r>
            <a:r>
              <a:rPr lang="fr-FR" altLang="fr-FR" sz="3600" dirty="0"/>
              <a:t>. The </a:t>
            </a:r>
            <a:r>
              <a:rPr lang="fr-FR" altLang="fr-FR" sz="3600" dirty="0" err="1"/>
              <a:t>number</a:t>
            </a:r>
            <a:r>
              <a:rPr lang="fr-FR" altLang="fr-FR" sz="3600" dirty="0"/>
              <a:t> of fracture </a:t>
            </a:r>
            <a:r>
              <a:rPr lang="fr-FR" altLang="fr-FR" sz="3600" dirty="0" err="1"/>
              <a:t>will</a:t>
            </a:r>
            <a:r>
              <a:rPr lang="fr-FR" altLang="fr-FR" sz="3600" dirty="0"/>
              <a:t> </a:t>
            </a:r>
            <a:r>
              <a:rPr lang="fr-FR" altLang="fr-FR" sz="3600" dirty="0" err="1"/>
              <a:t>be</a:t>
            </a:r>
            <a:r>
              <a:rPr lang="fr-FR" altLang="fr-FR" sz="3600" dirty="0"/>
              <a:t> </a:t>
            </a:r>
            <a:r>
              <a:rPr lang="fr-FR" altLang="fr-FR" sz="3600" dirty="0" err="1"/>
              <a:t>reduced</a:t>
            </a:r>
            <a:r>
              <a:rPr lang="fr-FR" altLang="fr-FR" sz="3600" dirty="0"/>
              <a:t> </a:t>
            </a:r>
            <a:r>
              <a:rPr lang="fr-FR" altLang="fr-FR" sz="3600" dirty="0" err="1"/>
              <a:t>from</a:t>
            </a:r>
            <a:r>
              <a:rPr lang="fr-FR" altLang="fr-FR" sz="3600" dirty="0"/>
              <a:t> 3.7 to 2.4 fractures per 1000 </a:t>
            </a:r>
            <a:r>
              <a:rPr lang="fr-FR" altLang="fr-FR" sz="3600" dirty="0" err="1"/>
              <a:t>women</a:t>
            </a:r>
            <a:r>
              <a:rPr lang="fr-FR" altLang="fr-FR" sz="3600" dirty="0"/>
              <a:t> per </a:t>
            </a:r>
            <a:r>
              <a:rPr lang="fr-FR" altLang="fr-FR" sz="3600" dirty="0" err="1"/>
              <a:t>year</a:t>
            </a:r>
            <a:r>
              <a:rPr lang="fr-FR" altLang="fr-FR" sz="3600" dirty="0"/>
              <a:t>. The </a:t>
            </a:r>
            <a:r>
              <a:rPr lang="fr-FR" altLang="fr-FR" sz="3600" dirty="0" err="1"/>
              <a:t>number</a:t>
            </a:r>
            <a:r>
              <a:rPr lang="fr-FR" altLang="fr-FR" sz="3600" dirty="0"/>
              <a:t> of </a:t>
            </a:r>
            <a:r>
              <a:rPr lang="fr-FR" altLang="fr-FR" sz="3600" dirty="0" err="1"/>
              <a:t>thrombosis</a:t>
            </a:r>
            <a:r>
              <a:rPr lang="fr-FR" altLang="fr-FR" sz="3600" dirty="0"/>
              <a:t> </a:t>
            </a:r>
            <a:r>
              <a:rPr lang="fr-FR" altLang="fr-FR" sz="3600" dirty="0" err="1"/>
              <a:t>will</a:t>
            </a:r>
            <a:r>
              <a:rPr lang="fr-FR" altLang="fr-FR" sz="3600" dirty="0"/>
              <a:t> </a:t>
            </a:r>
            <a:r>
              <a:rPr lang="fr-FR" altLang="fr-FR" sz="3600" dirty="0" err="1"/>
              <a:t>increase</a:t>
            </a:r>
            <a:r>
              <a:rPr lang="fr-FR" altLang="fr-FR" sz="3600" dirty="0"/>
              <a:t> </a:t>
            </a:r>
            <a:r>
              <a:rPr lang="fr-FR" altLang="fr-FR" sz="3600" dirty="0" err="1"/>
              <a:t>from</a:t>
            </a:r>
            <a:r>
              <a:rPr lang="fr-FR" altLang="fr-FR" sz="3600" dirty="0"/>
              <a:t> 2.7 to 3.9 per 1000 and the </a:t>
            </a:r>
            <a:r>
              <a:rPr lang="fr-FR" altLang="fr-FR" sz="3600" dirty="0" err="1"/>
              <a:t>number</a:t>
            </a:r>
            <a:r>
              <a:rPr lang="fr-FR" altLang="fr-FR" sz="3600" dirty="0"/>
              <a:t> of </a:t>
            </a:r>
            <a:r>
              <a:rPr lang="fr-FR" altLang="fr-FR" sz="3600" dirty="0" err="1"/>
              <a:t>strokes</a:t>
            </a:r>
            <a:r>
              <a:rPr lang="fr-FR" altLang="fr-FR" sz="3600" dirty="0"/>
              <a:t> by 0.7 cases per </a:t>
            </a:r>
            <a:r>
              <a:rPr lang="fr-FR" altLang="fr-FR" sz="3600" dirty="0" err="1"/>
              <a:t>year</a:t>
            </a:r>
            <a:r>
              <a:rPr lang="fr-FR" altLang="fr-FR" sz="3600" dirty="0"/>
              <a:t>. The </a:t>
            </a:r>
            <a:r>
              <a:rPr lang="fr-FR" altLang="fr-FR" sz="3600" dirty="0" err="1"/>
              <a:t>number</a:t>
            </a:r>
            <a:r>
              <a:rPr lang="fr-FR" altLang="fr-FR" sz="3600" dirty="0"/>
              <a:t> of </a:t>
            </a:r>
            <a:r>
              <a:rPr lang="fr-FR" altLang="fr-FR" sz="3600" dirty="0" err="1"/>
              <a:t>strokes</a:t>
            </a:r>
            <a:r>
              <a:rPr lang="fr-FR" altLang="fr-FR" sz="3600" dirty="0"/>
              <a:t> </a:t>
            </a:r>
            <a:r>
              <a:rPr lang="fr-FR" altLang="fr-FR" sz="3600" dirty="0" err="1"/>
              <a:t>was</a:t>
            </a:r>
            <a:r>
              <a:rPr lang="fr-FR" altLang="fr-FR" sz="3600" dirty="0"/>
              <a:t> </a:t>
            </a:r>
            <a:r>
              <a:rPr lang="fr-FR" altLang="fr-FR" sz="3600" dirty="0" err="1"/>
              <a:t>limited</a:t>
            </a:r>
            <a:r>
              <a:rPr lang="fr-FR" altLang="fr-FR" sz="3600" dirty="0"/>
              <a:t> to </a:t>
            </a:r>
            <a:r>
              <a:rPr lang="fr-FR" altLang="fr-FR" sz="3600" dirty="0" err="1"/>
              <a:t>women</a:t>
            </a:r>
            <a:r>
              <a:rPr lang="fr-FR" altLang="fr-FR" sz="3600" dirty="0"/>
              <a:t> </a:t>
            </a:r>
            <a:r>
              <a:rPr lang="fr-FR" altLang="fr-FR" sz="3600" dirty="0" err="1"/>
              <a:t>with</a:t>
            </a:r>
            <a:r>
              <a:rPr lang="fr-FR" altLang="fr-FR" sz="3600" dirty="0"/>
              <a:t> a high 'Framingham Stroke Risk Score'. </a:t>
            </a:r>
            <a:endParaRPr lang="en-US" altLang="fr-FR" sz="3600" i="1" dirty="0">
              <a:solidFill>
                <a:schemeClr val="accent2"/>
              </a:solidFill>
            </a:endParaRPr>
          </a:p>
          <a:p>
            <a:pPr>
              <a:lnSpc>
                <a:spcPct val="80000"/>
              </a:lnSpc>
            </a:pPr>
            <a:endParaRPr lang="fr-FR" altLang="fr-FR" sz="3600" dirty="0"/>
          </a:p>
          <a:p>
            <a:pPr eaLnBrk="1" hangingPunct="1">
              <a:lnSpc>
                <a:spcPct val="80000"/>
              </a:lnSpc>
            </a:pPr>
            <a:r>
              <a:rPr lang="en-US" altLang="fr-FR" sz="3600" dirty="0"/>
              <a:t>Other SERMS, like </a:t>
            </a:r>
            <a:r>
              <a:rPr lang="en-US" altLang="fr-FR" sz="3600" dirty="0" err="1">
                <a:solidFill>
                  <a:srgbClr val="FFFF00"/>
                </a:solidFill>
              </a:rPr>
              <a:t>Bazedoxifene</a:t>
            </a:r>
            <a:r>
              <a:rPr lang="en-US" altLang="fr-FR" sz="3600" dirty="0"/>
              <a:t> may have different profiles</a:t>
            </a:r>
            <a:r>
              <a:rPr lang="en-US" altLang="fr-FR" sz="3600" i="1" dirty="0"/>
              <a:t>: </a:t>
            </a:r>
            <a:r>
              <a:rPr lang="en-US" altLang="fr-FR" sz="3600" dirty="0">
                <a:solidFill>
                  <a:srgbClr val="FFFF00"/>
                </a:solidFill>
              </a:rPr>
              <a:t>preventing vertebral osteoporosis and having a neutral effect on breast and endometrium, but increasing probably similarly to other SERMS the thrombosis risk (level 2b) . </a:t>
            </a:r>
            <a:endParaRPr lang="en-US" altLang="fr-FR" sz="3600" dirty="0">
              <a:solidFill>
                <a:srgbClr val="FFFF00"/>
              </a:solidFill>
              <a:cs typeface="Times New Roman"/>
            </a:endParaRPr>
          </a:p>
          <a:p>
            <a:pPr eaLnBrk="1" hangingPunct="1">
              <a:lnSpc>
                <a:spcPct val="80000"/>
              </a:lnSpc>
            </a:pPr>
            <a:endParaRPr lang="en-GB" altLang="fr-FR" sz="3600" dirty="0"/>
          </a:p>
          <a:p>
            <a:pPr eaLnBrk="1" hangingPunct="1">
              <a:lnSpc>
                <a:spcPct val="80000"/>
              </a:lnSpc>
            </a:pPr>
            <a:endParaRPr lang="fr-FR" alt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62301" y="1028701"/>
            <a:ext cx="6075760" cy="4886325"/>
            <a:chOff x="468" y="144"/>
            <a:chExt cx="5741" cy="4104"/>
          </a:xfrm>
        </p:grpSpPr>
        <p:sp>
          <p:nvSpPr>
            <p:cNvPr id="42027" name="Rectangle 3"/>
            <p:cNvSpPr>
              <a:spLocks noChangeArrowheads="1"/>
            </p:cNvSpPr>
            <p:nvPr/>
          </p:nvSpPr>
          <p:spPr bwMode="auto">
            <a:xfrm>
              <a:off x="468" y="144"/>
              <a:ext cx="5741" cy="720"/>
            </a:xfrm>
            <a:prstGeom prst="rect">
              <a:avLst/>
            </a:prstGeom>
            <a:noFill/>
            <a:ln w="9525">
              <a:noFill/>
              <a:miter lim="800000"/>
              <a:headEnd/>
              <a:tailEnd/>
            </a:ln>
            <a:effectLst/>
          </p:spPr>
          <p:txBody>
            <a:bodyPr lIns="69056" tIns="34529" rIns="69056" bIns="34529" anchor="ctr"/>
            <a:lstStyle/>
            <a:p>
              <a:pPr algn="ctr" eaLnBrk="0" hangingPunct="0"/>
              <a:r>
                <a:rPr lang="en-US" sz="1350" b="1">
                  <a:solidFill>
                    <a:schemeClr val="tx2"/>
                  </a:solidFill>
                  <a:latin typeface="Arial" pitchFamily="34" charset="0"/>
                </a:rPr>
                <a:t>Effect of Raloxifene in Women With or Without Existing Fractures</a:t>
              </a:r>
            </a:p>
            <a:p>
              <a:pPr algn="ctr" eaLnBrk="0" hangingPunct="0"/>
              <a:r>
                <a:rPr lang="en-US" sz="1350" b="1">
                  <a:solidFill>
                    <a:schemeClr val="tx2"/>
                  </a:solidFill>
                  <a:latin typeface="Arial" pitchFamily="34" charset="0"/>
                </a:rPr>
                <a:t>MORE Trial - 3 Years</a:t>
              </a:r>
            </a:p>
          </p:txBody>
        </p:sp>
        <p:sp>
          <p:nvSpPr>
            <p:cNvPr id="42028" name="Rectangle 4"/>
            <p:cNvSpPr>
              <a:spLocks noChangeArrowheads="1"/>
            </p:cNvSpPr>
            <p:nvPr/>
          </p:nvSpPr>
          <p:spPr bwMode="auto">
            <a:xfrm>
              <a:off x="720" y="4034"/>
              <a:ext cx="132" cy="214"/>
            </a:xfrm>
            <a:prstGeom prst="rect">
              <a:avLst/>
            </a:prstGeom>
            <a:noFill/>
            <a:ln w="9525">
              <a:noFill/>
              <a:miter lim="800000"/>
              <a:headEnd/>
              <a:tailEnd/>
            </a:ln>
            <a:effectLst/>
          </p:spPr>
          <p:txBody>
            <a:bodyPr wrap="none" lIns="69056" tIns="34529" rIns="69056" bIns="34529">
              <a:spAutoFit/>
            </a:bodyPr>
            <a:lstStyle/>
            <a:p>
              <a:pPr eaLnBrk="0" hangingPunct="0"/>
              <a:endParaRPr lang="fr-BE" sz="1200">
                <a:solidFill>
                  <a:schemeClr val="tx2"/>
                </a:solidFill>
                <a:latin typeface="Arial" pitchFamily="34" charset="0"/>
              </a:endParaRPr>
            </a:p>
          </p:txBody>
        </p:sp>
      </p:grpSp>
      <p:sp>
        <p:nvSpPr>
          <p:cNvPr id="41987" name="Rectangle 5"/>
          <p:cNvSpPr>
            <a:spLocks noChangeArrowheads="1"/>
          </p:cNvSpPr>
          <p:nvPr/>
        </p:nvSpPr>
        <p:spPr bwMode="auto">
          <a:xfrm rot="-5400000">
            <a:off x="2559458" y="3254993"/>
            <a:ext cx="2401073" cy="528992"/>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500">
                <a:solidFill>
                  <a:schemeClr val="tx2"/>
                </a:solidFill>
                <a:latin typeface="Arial" pitchFamily="34" charset="0"/>
              </a:rPr>
              <a:t>% of Women with</a:t>
            </a:r>
          </a:p>
          <a:p>
            <a:pPr algn="ctr" defTabSz="619125" eaLnBrk="0" hangingPunct="0"/>
            <a:r>
              <a:rPr lang="en-US" sz="1500">
                <a:solidFill>
                  <a:schemeClr val="tx2"/>
                </a:solidFill>
                <a:latin typeface="Arial" pitchFamily="34" charset="0"/>
              </a:rPr>
              <a:t>Incident Vertebral Fracture</a:t>
            </a:r>
          </a:p>
        </p:txBody>
      </p:sp>
      <p:sp>
        <p:nvSpPr>
          <p:cNvPr id="41988" name="Rectangle 6"/>
          <p:cNvSpPr>
            <a:spLocks noChangeArrowheads="1"/>
          </p:cNvSpPr>
          <p:nvPr/>
        </p:nvSpPr>
        <p:spPr bwMode="auto">
          <a:xfrm>
            <a:off x="2739630" y="5719763"/>
            <a:ext cx="2786019" cy="254398"/>
          </a:xfrm>
          <a:prstGeom prst="rect">
            <a:avLst/>
          </a:prstGeom>
          <a:noFill/>
          <a:ln w="9525">
            <a:noFill/>
            <a:miter lim="800000"/>
            <a:headEnd/>
            <a:tailEnd/>
          </a:ln>
          <a:effectLst/>
        </p:spPr>
        <p:txBody>
          <a:bodyPr wrap="none" lIns="69056" tIns="34529" rIns="69056" bIns="34529">
            <a:spAutoFit/>
          </a:bodyPr>
          <a:lstStyle/>
          <a:p>
            <a:pPr eaLnBrk="0" hangingPunct="0"/>
            <a:r>
              <a:rPr lang="en-US" sz="1200">
                <a:solidFill>
                  <a:schemeClr val="tx2"/>
                </a:solidFill>
                <a:latin typeface="Arial" pitchFamily="34" charset="0"/>
              </a:rPr>
              <a:t>Ettinger et al. </a:t>
            </a:r>
            <a:r>
              <a:rPr lang="en-US" sz="1200" i="1">
                <a:solidFill>
                  <a:schemeClr val="tx2"/>
                </a:solidFill>
                <a:latin typeface="Arial" pitchFamily="34" charset="0"/>
              </a:rPr>
              <a:t>JAMA</a:t>
            </a:r>
            <a:r>
              <a:rPr lang="en-US" sz="1200">
                <a:solidFill>
                  <a:schemeClr val="tx2"/>
                </a:solidFill>
                <a:latin typeface="Arial" pitchFamily="34" charset="0"/>
              </a:rPr>
              <a:t> 1999; 282:637-45.</a:t>
            </a:r>
          </a:p>
        </p:txBody>
      </p:sp>
      <p:grpSp>
        <p:nvGrpSpPr>
          <p:cNvPr id="3" name="Group 7"/>
          <p:cNvGrpSpPr>
            <a:grpSpLocks/>
          </p:cNvGrpSpPr>
          <p:nvPr/>
        </p:nvGrpSpPr>
        <p:grpSpPr bwMode="auto">
          <a:xfrm>
            <a:off x="7954565" y="3099200"/>
            <a:ext cx="1451374" cy="432197"/>
            <a:chOff x="4644" y="955"/>
            <a:chExt cx="1371" cy="363"/>
          </a:xfrm>
        </p:grpSpPr>
        <p:sp>
          <p:nvSpPr>
            <p:cNvPr id="42023" name="Rectangle 8"/>
            <p:cNvSpPr>
              <a:spLocks noChangeArrowheads="1"/>
            </p:cNvSpPr>
            <p:nvPr/>
          </p:nvSpPr>
          <p:spPr bwMode="auto">
            <a:xfrm>
              <a:off x="4767" y="1163"/>
              <a:ext cx="1248" cy="155"/>
            </a:xfrm>
            <a:prstGeom prst="rect">
              <a:avLst/>
            </a:prstGeom>
            <a:noFill/>
            <a:ln w="9525">
              <a:noFill/>
              <a:miter lim="800000"/>
              <a:headEnd/>
              <a:tailEnd/>
            </a:ln>
          </p:spPr>
          <p:txBody>
            <a:bodyPr wrap="none" lIns="0" tIns="0" rIns="0" bIns="0">
              <a:spAutoFit/>
            </a:bodyPr>
            <a:lstStyle/>
            <a:p>
              <a:pPr eaLnBrk="0" hangingPunct="0"/>
              <a:r>
                <a:rPr lang="en-US" sz="1200">
                  <a:solidFill>
                    <a:schemeClr val="tx2"/>
                  </a:solidFill>
                  <a:latin typeface="Arial" pitchFamily="34" charset="0"/>
                </a:rPr>
                <a:t>Raloxifene 60 mg/d</a:t>
              </a:r>
              <a:endParaRPr lang="en-US" sz="1200">
                <a:solidFill>
                  <a:schemeClr val="tx2"/>
                </a:solidFill>
              </a:endParaRPr>
            </a:p>
          </p:txBody>
        </p:sp>
        <p:sp>
          <p:nvSpPr>
            <p:cNvPr id="42024" name="Rectangle 9"/>
            <p:cNvSpPr>
              <a:spLocks noChangeArrowheads="1"/>
            </p:cNvSpPr>
            <p:nvPr/>
          </p:nvSpPr>
          <p:spPr bwMode="auto">
            <a:xfrm>
              <a:off x="4644" y="1006"/>
              <a:ext cx="80" cy="81"/>
            </a:xfrm>
            <a:prstGeom prst="rect">
              <a:avLst/>
            </a:prstGeom>
            <a:solidFill>
              <a:srgbClr val="FFFFFF"/>
            </a:solidFill>
            <a:ln w="9525">
              <a:solidFill>
                <a:srgbClr val="000000"/>
              </a:solidFill>
              <a:miter lim="800000"/>
              <a:headEnd/>
              <a:tailEnd/>
            </a:ln>
          </p:spPr>
          <p:txBody>
            <a:bodyPr/>
            <a:lstStyle/>
            <a:p>
              <a:endParaRPr lang="fr-BE" sz="1350">
                <a:solidFill>
                  <a:schemeClr val="tx2"/>
                </a:solidFill>
              </a:endParaRPr>
            </a:p>
          </p:txBody>
        </p:sp>
        <p:sp>
          <p:nvSpPr>
            <p:cNvPr id="42025" name="Rectangle 10"/>
            <p:cNvSpPr>
              <a:spLocks noChangeArrowheads="1"/>
            </p:cNvSpPr>
            <p:nvPr/>
          </p:nvSpPr>
          <p:spPr bwMode="auto">
            <a:xfrm>
              <a:off x="4767" y="955"/>
              <a:ext cx="522" cy="155"/>
            </a:xfrm>
            <a:prstGeom prst="rect">
              <a:avLst/>
            </a:prstGeom>
            <a:noFill/>
            <a:ln w="9525">
              <a:noFill/>
              <a:miter lim="800000"/>
              <a:headEnd/>
              <a:tailEnd/>
            </a:ln>
          </p:spPr>
          <p:txBody>
            <a:bodyPr wrap="none" lIns="0" tIns="0" rIns="0" bIns="0">
              <a:spAutoFit/>
            </a:bodyPr>
            <a:lstStyle/>
            <a:p>
              <a:pPr eaLnBrk="0" hangingPunct="0"/>
              <a:r>
                <a:rPr lang="en-US" sz="1200">
                  <a:solidFill>
                    <a:schemeClr val="tx2"/>
                  </a:solidFill>
                  <a:latin typeface="Arial" pitchFamily="34" charset="0"/>
                </a:rPr>
                <a:t>Placebo</a:t>
              </a:r>
              <a:endParaRPr lang="en-US" sz="1200">
                <a:solidFill>
                  <a:schemeClr val="tx2"/>
                </a:solidFill>
              </a:endParaRPr>
            </a:p>
          </p:txBody>
        </p:sp>
        <p:sp>
          <p:nvSpPr>
            <p:cNvPr id="42026" name="Rectangle 11"/>
            <p:cNvSpPr>
              <a:spLocks noChangeArrowheads="1"/>
            </p:cNvSpPr>
            <p:nvPr/>
          </p:nvSpPr>
          <p:spPr bwMode="auto">
            <a:xfrm>
              <a:off x="4644" y="1213"/>
              <a:ext cx="80" cy="81"/>
            </a:xfrm>
            <a:prstGeom prst="rect">
              <a:avLst/>
            </a:prstGeom>
            <a:solidFill>
              <a:schemeClr val="hlink"/>
            </a:solidFill>
            <a:ln w="9525">
              <a:solidFill>
                <a:srgbClr val="000000"/>
              </a:solidFill>
              <a:miter lim="800000"/>
              <a:headEnd/>
              <a:tailEnd/>
            </a:ln>
          </p:spPr>
          <p:txBody>
            <a:bodyPr/>
            <a:lstStyle/>
            <a:p>
              <a:endParaRPr lang="fr-BE" sz="1350">
                <a:solidFill>
                  <a:schemeClr val="tx2"/>
                </a:solidFill>
              </a:endParaRPr>
            </a:p>
          </p:txBody>
        </p:sp>
      </p:grpSp>
      <p:sp>
        <p:nvSpPr>
          <p:cNvPr id="41990" name="Rectangle 12"/>
          <p:cNvSpPr>
            <a:spLocks noChangeArrowheads="1"/>
          </p:cNvSpPr>
          <p:nvPr/>
        </p:nvSpPr>
        <p:spPr bwMode="auto">
          <a:xfrm>
            <a:off x="4829176" y="4606530"/>
            <a:ext cx="347663" cy="491728"/>
          </a:xfrm>
          <a:prstGeom prst="rect">
            <a:avLst/>
          </a:prstGeom>
          <a:solidFill>
            <a:schemeClr val="bg1"/>
          </a:solidFill>
          <a:ln w="11176">
            <a:solidFill>
              <a:srgbClr val="000000"/>
            </a:solidFill>
            <a:miter lim="800000"/>
            <a:headEnd/>
            <a:tailEnd/>
          </a:ln>
        </p:spPr>
        <p:txBody>
          <a:bodyPr/>
          <a:lstStyle/>
          <a:p>
            <a:endParaRPr lang="fr-BE" sz="1350">
              <a:solidFill>
                <a:schemeClr val="tx2"/>
              </a:solidFill>
            </a:endParaRPr>
          </a:p>
        </p:txBody>
      </p:sp>
      <p:sp>
        <p:nvSpPr>
          <p:cNvPr id="41991" name="Rectangle 13"/>
          <p:cNvSpPr>
            <a:spLocks noChangeArrowheads="1"/>
          </p:cNvSpPr>
          <p:nvPr/>
        </p:nvSpPr>
        <p:spPr bwMode="auto">
          <a:xfrm>
            <a:off x="6707983" y="2778919"/>
            <a:ext cx="346472" cy="2319338"/>
          </a:xfrm>
          <a:prstGeom prst="rect">
            <a:avLst/>
          </a:prstGeom>
          <a:solidFill>
            <a:schemeClr val="bg1"/>
          </a:solidFill>
          <a:ln w="11176">
            <a:solidFill>
              <a:srgbClr val="000000"/>
            </a:solidFill>
            <a:miter lim="800000"/>
            <a:headEnd/>
            <a:tailEnd/>
          </a:ln>
        </p:spPr>
        <p:txBody>
          <a:bodyPr/>
          <a:lstStyle/>
          <a:p>
            <a:endParaRPr lang="fr-BE" sz="1350">
              <a:solidFill>
                <a:schemeClr val="tx2"/>
              </a:solidFill>
            </a:endParaRPr>
          </a:p>
        </p:txBody>
      </p:sp>
      <p:sp>
        <p:nvSpPr>
          <p:cNvPr id="41992" name="Rectangle 14"/>
          <p:cNvSpPr>
            <a:spLocks noChangeArrowheads="1"/>
          </p:cNvSpPr>
          <p:nvPr/>
        </p:nvSpPr>
        <p:spPr bwMode="auto">
          <a:xfrm>
            <a:off x="5319714" y="4879182"/>
            <a:ext cx="346472" cy="219075"/>
          </a:xfrm>
          <a:prstGeom prst="rect">
            <a:avLst/>
          </a:prstGeom>
          <a:solidFill>
            <a:schemeClr val="hlink"/>
          </a:solidFill>
          <a:ln w="11176">
            <a:solidFill>
              <a:srgbClr val="000000"/>
            </a:solidFill>
            <a:miter lim="800000"/>
            <a:headEnd/>
            <a:tailEnd/>
          </a:ln>
        </p:spPr>
        <p:txBody>
          <a:bodyPr/>
          <a:lstStyle/>
          <a:p>
            <a:endParaRPr lang="fr-BE" sz="1350">
              <a:solidFill>
                <a:schemeClr val="tx2"/>
              </a:solidFill>
            </a:endParaRPr>
          </a:p>
        </p:txBody>
      </p:sp>
      <p:sp>
        <p:nvSpPr>
          <p:cNvPr id="41993" name="Rectangle 15"/>
          <p:cNvSpPr>
            <a:spLocks noChangeArrowheads="1"/>
          </p:cNvSpPr>
          <p:nvPr/>
        </p:nvSpPr>
        <p:spPr bwMode="auto">
          <a:xfrm>
            <a:off x="7196138" y="3474245"/>
            <a:ext cx="347663" cy="1624013"/>
          </a:xfrm>
          <a:prstGeom prst="rect">
            <a:avLst/>
          </a:prstGeom>
          <a:solidFill>
            <a:schemeClr val="hlink"/>
          </a:solidFill>
          <a:ln w="11176">
            <a:solidFill>
              <a:srgbClr val="000000"/>
            </a:solidFill>
            <a:miter lim="800000"/>
            <a:headEnd/>
            <a:tailEnd/>
          </a:ln>
        </p:spPr>
        <p:txBody>
          <a:bodyPr/>
          <a:lstStyle/>
          <a:p>
            <a:endParaRPr lang="fr-BE" sz="1350">
              <a:solidFill>
                <a:schemeClr val="tx2"/>
              </a:solidFill>
            </a:endParaRPr>
          </a:p>
        </p:txBody>
      </p:sp>
      <p:sp>
        <p:nvSpPr>
          <p:cNvPr id="41994" name="Line 16"/>
          <p:cNvSpPr>
            <a:spLocks noChangeShapeType="1"/>
          </p:cNvSpPr>
          <p:nvPr/>
        </p:nvSpPr>
        <p:spPr bwMode="auto">
          <a:xfrm>
            <a:off x="4481512" y="5098257"/>
            <a:ext cx="71438" cy="119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5" name="Freeform 17"/>
          <p:cNvSpPr>
            <a:spLocks noChangeArrowheads="1"/>
          </p:cNvSpPr>
          <p:nvPr/>
        </p:nvSpPr>
        <p:spPr bwMode="auto">
          <a:xfrm>
            <a:off x="4533901" y="2262189"/>
            <a:ext cx="1191" cy="2828925"/>
          </a:xfrm>
          <a:custGeom>
            <a:avLst/>
            <a:gdLst>
              <a:gd name="T0" fmla="*/ 0 w 1"/>
              <a:gd name="T1" fmla="*/ 0 h 2376"/>
              <a:gd name="T2" fmla="*/ 0 w 1"/>
              <a:gd name="T3" fmla="*/ 2147483647 h 2376"/>
              <a:gd name="T4" fmla="*/ 0 60000 65536"/>
              <a:gd name="T5" fmla="*/ 0 60000 65536"/>
            </a:gdLst>
            <a:ahLst/>
            <a:cxnLst>
              <a:cxn ang="T4">
                <a:pos x="T0" y="T1"/>
              </a:cxn>
              <a:cxn ang="T5">
                <a:pos x="T2" y="T3"/>
              </a:cxn>
            </a:cxnLst>
            <a:rect l="0" t="0" r="r" b="b"/>
            <a:pathLst>
              <a:path w="1" h="2376">
                <a:moveTo>
                  <a:pt x="0" y="0"/>
                </a:moveTo>
                <a:lnTo>
                  <a:pt x="0" y="2376"/>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grpSp>
        <p:nvGrpSpPr>
          <p:cNvPr id="4" name="Group 18"/>
          <p:cNvGrpSpPr>
            <a:grpSpLocks/>
          </p:cNvGrpSpPr>
          <p:nvPr/>
        </p:nvGrpSpPr>
        <p:grpSpPr bwMode="auto">
          <a:xfrm>
            <a:off x="4452938" y="2262188"/>
            <a:ext cx="91679" cy="2277666"/>
            <a:chOff x="1696" y="1180"/>
            <a:chExt cx="78" cy="1913"/>
          </a:xfrm>
        </p:grpSpPr>
        <p:sp>
          <p:nvSpPr>
            <p:cNvPr id="42018" name="Line 19"/>
            <p:cNvSpPr>
              <a:spLocks noChangeShapeType="1"/>
            </p:cNvSpPr>
            <p:nvPr/>
          </p:nvSpPr>
          <p:spPr bwMode="auto">
            <a:xfrm>
              <a:off x="1707" y="3092"/>
              <a:ext cx="67" cy="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19" name="Line 20"/>
            <p:cNvSpPr>
              <a:spLocks noChangeShapeType="1"/>
            </p:cNvSpPr>
            <p:nvPr/>
          </p:nvSpPr>
          <p:spPr bwMode="auto">
            <a:xfrm>
              <a:off x="1707" y="2614"/>
              <a:ext cx="67" cy="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20" name="Freeform 21"/>
            <p:cNvSpPr>
              <a:spLocks noChangeArrowheads="1"/>
            </p:cNvSpPr>
            <p:nvPr/>
          </p:nvSpPr>
          <p:spPr bwMode="auto">
            <a:xfrm>
              <a:off x="1696" y="2128"/>
              <a:ext cx="78" cy="1"/>
            </a:xfrm>
            <a:custGeom>
              <a:avLst/>
              <a:gdLst>
                <a:gd name="T0" fmla="*/ 0 w 78"/>
                <a:gd name="T1" fmla="*/ 0 h 1"/>
                <a:gd name="T2" fmla="*/ 78 w 78"/>
                <a:gd name="T3" fmla="*/ 1 h 1"/>
                <a:gd name="T4" fmla="*/ 0 60000 65536"/>
                <a:gd name="T5" fmla="*/ 0 60000 65536"/>
              </a:gdLst>
              <a:ahLst/>
              <a:cxnLst>
                <a:cxn ang="T4">
                  <a:pos x="T0" y="T1"/>
                </a:cxn>
                <a:cxn ang="T5">
                  <a:pos x="T2" y="T3"/>
                </a:cxn>
              </a:cxnLst>
              <a:rect l="0" t="0" r="r" b="b"/>
              <a:pathLst>
                <a:path w="78" h="1">
                  <a:moveTo>
                    <a:pt x="0" y="0"/>
                  </a:moveTo>
                  <a:lnTo>
                    <a:pt x="78" y="1"/>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sp>
          <p:nvSpPr>
            <p:cNvPr id="42021" name="Freeform 22"/>
            <p:cNvSpPr>
              <a:spLocks noChangeArrowheads="1"/>
            </p:cNvSpPr>
            <p:nvPr/>
          </p:nvSpPr>
          <p:spPr bwMode="auto">
            <a:xfrm>
              <a:off x="1710" y="1650"/>
              <a:ext cx="64" cy="2"/>
            </a:xfrm>
            <a:custGeom>
              <a:avLst/>
              <a:gdLst>
                <a:gd name="T0" fmla="*/ 0 w 64"/>
                <a:gd name="T1" fmla="*/ 0 h 2"/>
                <a:gd name="T2" fmla="*/ 64 w 64"/>
                <a:gd name="T3" fmla="*/ 2 h 2"/>
                <a:gd name="T4" fmla="*/ 0 60000 65536"/>
                <a:gd name="T5" fmla="*/ 0 60000 65536"/>
              </a:gdLst>
              <a:ahLst/>
              <a:cxnLst>
                <a:cxn ang="T4">
                  <a:pos x="T0" y="T1"/>
                </a:cxn>
                <a:cxn ang="T5">
                  <a:pos x="T2" y="T3"/>
                </a:cxn>
              </a:cxnLst>
              <a:rect l="0" t="0" r="r" b="b"/>
              <a:pathLst>
                <a:path w="64" h="2">
                  <a:moveTo>
                    <a:pt x="0" y="0"/>
                  </a:moveTo>
                  <a:lnTo>
                    <a:pt x="64" y="2"/>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sp>
          <p:nvSpPr>
            <p:cNvPr id="42022" name="Freeform 23"/>
            <p:cNvSpPr>
              <a:spLocks noChangeArrowheads="1"/>
            </p:cNvSpPr>
            <p:nvPr/>
          </p:nvSpPr>
          <p:spPr bwMode="auto">
            <a:xfrm>
              <a:off x="1724" y="1180"/>
              <a:ext cx="48" cy="1"/>
            </a:xfrm>
            <a:custGeom>
              <a:avLst/>
              <a:gdLst>
                <a:gd name="T0" fmla="*/ 0 w 48"/>
                <a:gd name="T1" fmla="*/ 0 h 1"/>
                <a:gd name="T2" fmla="*/ 48 w 48"/>
                <a:gd name="T3" fmla="*/ 0 h 1"/>
                <a:gd name="T4" fmla="*/ 0 60000 65536"/>
                <a:gd name="T5" fmla="*/ 0 60000 65536"/>
              </a:gdLst>
              <a:ahLst/>
              <a:cxnLst>
                <a:cxn ang="T4">
                  <a:pos x="T0" y="T1"/>
                </a:cxn>
                <a:cxn ang="T5">
                  <a:pos x="T2" y="T3"/>
                </a:cxn>
              </a:cxnLst>
              <a:rect l="0" t="0" r="r" b="b"/>
              <a:pathLst>
                <a:path w="48" h="1">
                  <a:moveTo>
                    <a:pt x="0" y="0"/>
                  </a:moveTo>
                  <a:lnTo>
                    <a:pt x="48" y="0"/>
                  </a:lnTo>
                </a:path>
              </a:pathLst>
            </a:custGeom>
            <a:solidFill>
              <a:srgbClr val="FFFFFF"/>
            </a:solidFill>
            <a:ln w="11113">
              <a:solidFill>
                <a:srgbClr val="FFFFFF"/>
              </a:solidFill>
              <a:round/>
              <a:headEnd/>
              <a:tailEnd/>
            </a:ln>
          </p:spPr>
          <p:txBody>
            <a:bodyPr/>
            <a:lstStyle/>
            <a:p>
              <a:endParaRPr lang="fr-BE" sz="1350">
                <a:solidFill>
                  <a:schemeClr val="tx2"/>
                </a:solidFill>
              </a:endParaRPr>
            </a:p>
          </p:txBody>
        </p:sp>
      </p:grpSp>
      <p:sp>
        <p:nvSpPr>
          <p:cNvPr id="41997" name="Line 24"/>
          <p:cNvSpPr>
            <a:spLocks noChangeShapeType="1"/>
          </p:cNvSpPr>
          <p:nvPr/>
        </p:nvSpPr>
        <p:spPr bwMode="auto">
          <a:xfrm>
            <a:off x="4552951" y="5098257"/>
            <a:ext cx="3756422" cy="1191"/>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8" name="Line 25"/>
          <p:cNvSpPr>
            <a:spLocks noChangeShapeType="1"/>
          </p:cNvSpPr>
          <p:nvPr/>
        </p:nvSpPr>
        <p:spPr bwMode="auto">
          <a:xfrm flipV="1">
            <a:off x="4552951" y="5098257"/>
            <a:ext cx="1191"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1999" name="Line 26"/>
          <p:cNvSpPr>
            <a:spLocks noChangeShapeType="1"/>
          </p:cNvSpPr>
          <p:nvPr/>
        </p:nvSpPr>
        <p:spPr bwMode="auto">
          <a:xfrm flipV="1">
            <a:off x="6431757" y="5098257"/>
            <a:ext cx="1191"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00" name="Line 27"/>
          <p:cNvSpPr>
            <a:spLocks noChangeShapeType="1"/>
          </p:cNvSpPr>
          <p:nvPr/>
        </p:nvSpPr>
        <p:spPr bwMode="auto">
          <a:xfrm flipV="1">
            <a:off x="8309374" y="5098257"/>
            <a:ext cx="1190" cy="61913"/>
          </a:xfrm>
          <a:prstGeom prst="line">
            <a:avLst/>
          </a:prstGeom>
          <a:noFill/>
          <a:ln w="11113">
            <a:solidFill>
              <a:srgbClr val="FFFFFF"/>
            </a:solidFill>
            <a:round/>
            <a:headEnd/>
            <a:tailEnd/>
          </a:ln>
        </p:spPr>
        <p:txBody>
          <a:bodyPr/>
          <a:lstStyle/>
          <a:p>
            <a:endParaRPr lang="fr-BE" sz="1350">
              <a:solidFill>
                <a:schemeClr val="tx2"/>
              </a:solidFill>
            </a:endParaRPr>
          </a:p>
        </p:txBody>
      </p:sp>
      <p:sp>
        <p:nvSpPr>
          <p:cNvPr id="42001" name="Rectangle 28"/>
          <p:cNvSpPr>
            <a:spLocks noChangeArrowheads="1"/>
          </p:cNvSpPr>
          <p:nvPr/>
        </p:nvSpPr>
        <p:spPr bwMode="auto">
          <a:xfrm>
            <a:off x="4261247" y="4973241"/>
            <a:ext cx="117020"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0</a:t>
            </a:r>
            <a:endParaRPr lang="en-US">
              <a:solidFill>
                <a:schemeClr val="tx2"/>
              </a:solidFill>
            </a:endParaRPr>
          </a:p>
        </p:txBody>
      </p:sp>
      <p:sp>
        <p:nvSpPr>
          <p:cNvPr id="42002" name="Rectangle 29"/>
          <p:cNvSpPr>
            <a:spLocks noChangeArrowheads="1"/>
          </p:cNvSpPr>
          <p:nvPr/>
        </p:nvSpPr>
        <p:spPr bwMode="auto">
          <a:xfrm>
            <a:off x="4261247" y="4394597"/>
            <a:ext cx="117020"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5</a:t>
            </a:r>
            <a:endParaRPr lang="en-US">
              <a:solidFill>
                <a:schemeClr val="tx2"/>
              </a:solidFill>
            </a:endParaRPr>
          </a:p>
        </p:txBody>
      </p:sp>
      <p:sp>
        <p:nvSpPr>
          <p:cNvPr id="42003" name="Rectangle 30"/>
          <p:cNvSpPr>
            <a:spLocks noChangeArrowheads="1"/>
          </p:cNvSpPr>
          <p:nvPr/>
        </p:nvSpPr>
        <p:spPr bwMode="auto">
          <a:xfrm>
            <a:off x="4143376" y="3825479"/>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10</a:t>
            </a:r>
            <a:endParaRPr lang="en-US">
              <a:solidFill>
                <a:schemeClr val="tx2"/>
              </a:solidFill>
            </a:endParaRPr>
          </a:p>
        </p:txBody>
      </p:sp>
      <p:sp>
        <p:nvSpPr>
          <p:cNvPr id="42004" name="Rectangle 31"/>
          <p:cNvSpPr>
            <a:spLocks noChangeArrowheads="1"/>
          </p:cNvSpPr>
          <p:nvPr/>
        </p:nvSpPr>
        <p:spPr bwMode="auto">
          <a:xfrm>
            <a:off x="4143376" y="3246835"/>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15</a:t>
            </a:r>
            <a:endParaRPr lang="en-US">
              <a:solidFill>
                <a:schemeClr val="tx2"/>
              </a:solidFill>
            </a:endParaRPr>
          </a:p>
        </p:txBody>
      </p:sp>
      <p:sp>
        <p:nvSpPr>
          <p:cNvPr id="42005" name="Rectangle 32"/>
          <p:cNvSpPr>
            <a:spLocks noChangeArrowheads="1"/>
          </p:cNvSpPr>
          <p:nvPr/>
        </p:nvSpPr>
        <p:spPr bwMode="auto">
          <a:xfrm>
            <a:off x="4143376" y="2677716"/>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20</a:t>
            </a:r>
            <a:endParaRPr lang="en-US">
              <a:solidFill>
                <a:schemeClr val="tx2"/>
              </a:solidFill>
            </a:endParaRPr>
          </a:p>
        </p:txBody>
      </p:sp>
      <p:sp>
        <p:nvSpPr>
          <p:cNvPr id="42006" name="Rectangle 33"/>
          <p:cNvSpPr>
            <a:spLocks noChangeArrowheads="1"/>
          </p:cNvSpPr>
          <p:nvPr/>
        </p:nvSpPr>
        <p:spPr bwMode="auto">
          <a:xfrm>
            <a:off x="4143376" y="2099072"/>
            <a:ext cx="234038" cy="253916"/>
          </a:xfrm>
          <a:prstGeom prst="rect">
            <a:avLst/>
          </a:prstGeom>
          <a:noFill/>
          <a:ln w="9525">
            <a:noFill/>
            <a:miter lim="800000"/>
            <a:headEnd/>
            <a:tailEnd/>
          </a:ln>
        </p:spPr>
        <p:txBody>
          <a:bodyPr wrap="none" lIns="0" tIns="0" rIns="0" bIns="0">
            <a:spAutoFit/>
          </a:bodyPr>
          <a:lstStyle/>
          <a:p>
            <a:pPr eaLnBrk="0" hangingPunct="0"/>
            <a:r>
              <a:rPr lang="en-US" sz="1650">
                <a:solidFill>
                  <a:schemeClr val="tx2"/>
                </a:solidFill>
                <a:latin typeface="Arial" pitchFamily="34" charset="0"/>
              </a:rPr>
              <a:t>25</a:t>
            </a:r>
            <a:endParaRPr lang="en-US">
              <a:solidFill>
                <a:schemeClr val="tx2"/>
              </a:solidFill>
            </a:endParaRPr>
          </a:p>
        </p:txBody>
      </p:sp>
      <p:sp>
        <p:nvSpPr>
          <p:cNvPr id="42007" name="Rectangle 34"/>
          <p:cNvSpPr>
            <a:spLocks noChangeArrowheads="1"/>
          </p:cNvSpPr>
          <p:nvPr/>
        </p:nvSpPr>
        <p:spPr bwMode="auto">
          <a:xfrm>
            <a:off x="4369191" y="5149455"/>
            <a:ext cx="1776704" cy="531397"/>
          </a:xfrm>
          <a:prstGeom prst="rect">
            <a:avLst/>
          </a:prstGeom>
          <a:noFill/>
          <a:ln w="9525">
            <a:noFill/>
            <a:miter lim="800000"/>
            <a:headEnd/>
            <a:tailEnd/>
          </a:ln>
          <a:effectLst/>
        </p:spPr>
        <p:txBody>
          <a:bodyPr wrap="none" lIns="69056" tIns="34529" rIns="69056" bIns="34529">
            <a:spAutoFit/>
          </a:bodyPr>
          <a:lstStyle/>
          <a:p>
            <a:pPr algn="ctr" eaLnBrk="0" hangingPunct="0"/>
            <a:r>
              <a:rPr lang="en-US" sz="1500" u="sng">
                <a:solidFill>
                  <a:schemeClr val="tx2"/>
                </a:solidFill>
                <a:latin typeface="Arial" pitchFamily="34" charset="0"/>
              </a:rPr>
              <a:t>Without</a:t>
            </a:r>
            <a:r>
              <a:rPr lang="en-US" sz="1500">
                <a:solidFill>
                  <a:schemeClr val="tx2"/>
                </a:solidFill>
                <a:latin typeface="Arial" pitchFamily="34" charset="0"/>
              </a:rPr>
              <a:t> Prevalent</a:t>
            </a:r>
          </a:p>
          <a:p>
            <a:pPr algn="ctr" eaLnBrk="0" hangingPunct="0"/>
            <a:r>
              <a:rPr lang="en-US" sz="1500">
                <a:solidFill>
                  <a:schemeClr val="tx2"/>
                </a:solidFill>
                <a:latin typeface="Arial" pitchFamily="34" charset="0"/>
              </a:rPr>
              <a:t>Vertebral Fractures</a:t>
            </a:r>
          </a:p>
        </p:txBody>
      </p:sp>
      <p:sp>
        <p:nvSpPr>
          <p:cNvPr id="42008" name="Rectangle 35"/>
          <p:cNvSpPr>
            <a:spLocks noChangeArrowheads="1"/>
          </p:cNvSpPr>
          <p:nvPr/>
        </p:nvSpPr>
        <p:spPr bwMode="auto">
          <a:xfrm>
            <a:off x="6409922" y="5164932"/>
            <a:ext cx="1776704" cy="531397"/>
          </a:xfrm>
          <a:prstGeom prst="rect">
            <a:avLst/>
          </a:prstGeom>
          <a:noFill/>
          <a:ln w="9525">
            <a:noFill/>
            <a:miter lim="800000"/>
            <a:headEnd/>
            <a:tailEnd/>
          </a:ln>
          <a:effectLst/>
        </p:spPr>
        <p:txBody>
          <a:bodyPr wrap="none" lIns="69056" tIns="34529" rIns="69056" bIns="34529">
            <a:spAutoFit/>
          </a:bodyPr>
          <a:lstStyle/>
          <a:p>
            <a:pPr algn="ctr" eaLnBrk="0" hangingPunct="0"/>
            <a:r>
              <a:rPr lang="en-US" sz="1500" u="sng">
                <a:solidFill>
                  <a:schemeClr val="tx2"/>
                </a:solidFill>
                <a:latin typeface="Arial" pitchFamily="34" charset="0"/>
              </a:rPr>
              <a:t>With Prevalent</a:t>
            </a:r>
          </a:p>
          <a:p>
            <a:pPr algn="ctr" eaLnBrk="0" hangingPunct="0"/>
            <a:r>
              <a:rPr lang="en-US" sz="1500" u="sng">
                <a:solidFill>
                  <a:schemeClr val="tx2"/>
                </a:solidFill>
                <a:latin typeface="Arial" pitchFamily="34" charset="0"/>
              </a:rPr>
              <a:t>Vertebral Fractures</a:t>
            </a:r>
            <a:endParaRPr lang="en-US" sz="1500">
              <a:solidFill>
                <a:schemeClr val="tx2"/>
              </a:solidFill>
              <a:latin typeface="Arial" pitchFamily="34" charset="0"/>
            </a:endParaRPr>
          </a:p>
        </p:txBody>
      </p:sp>
      <p:sp>
        <p:nvSpPr>
          <p:cNvPr id="42009" name="Rectangle 36"/>
          <p:cNvSpPr>
            <a:spLocks noChangeArrowheads="1"/>
          </p:cNvSpPr>
          <p:nvPr/>
        </p:nvSpPr>
        <p:spPr bwMode="auto">
          <a:xfrm>
            <a:off x="4503854" y="3963593"/>
            <a:ext cx="1781738" cy="482825"/>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350">
                <a:solidFill>
                  <a:schemeClr val="tx2"/>
                </a:solidFill>
                <a:latin typeface="Arial" pitchFamily="34" charset="0"/>
              </a:rPr>
              <a:t>RR 0.50%</a:t>
            </a:r>
          </a:p>
          <a:p>
            <a:pPr algn="ctr" defTabSz="619125" eaLnBrk="0" hangingPunct="0"/>
            <a:r>
              <a:rPr lang="en-US" sz="1350">
                <a:solidFill>
                  <a:schemeClr val="tx2"/>
                </a:solidFill>
                <a:latin typeface="Arial" pitchFamily="34" charset="0"/>
              </a:rPr>
              <a:t>(95% CI = 0.29, 0.71)</a:t>
            </a:r>
          </a:p>
        </p:txBody>
      </p:sp>
      <p:sp>
        <p:nvSpPr>
          <p:cNvPr id="42010" name="Rectangle 37"/>
          <p:cNvSpPr>
            <a:spLocks noChangeArrowheads="1"/>
          </p:cNvSpPr>
          <p:nvPr/>
        </p:nvSpPr>
        <p:spPr bwMode="auto">
          <a:xfrm>
            <a:off x="6258835" y="2184800"/>
            <a:ext cx="1781738" cy="482825"/>
          </a:xfrm>
          <a:prstGeom prst="rect">
            <a:avLst/>
          </a:prstGeom>
          <a:noFill/>
          <a:ln w="9525">
            <a:noFill/>
            <a:miter lim="800000"/>
            <a:headEnd/>
            <a:tailEnd/>
          </a:ln>
          <a:effectLst/>
        </p:spPr>
        <p:txBody>
          <a:bodyPr wrap="none" lIns="65484" tIns="33338" rIns="65484" bIns="33338">
            <a:spAutoFit/>
          </a:bodyPr>
          <a:lstStyle/>
          <a:p>
            <a:pPr algn="ctr" defTabSz="619125" eaLnBrk="0" hangingPunct="0"/>
            <a:r>
              <a:rPr lang="en-US" sz="1350">
                <a:solidFill>
                  <a:schemeClr val="tx2"/>
                </a:solidFill>
                <a:latin typeface="Arial" pitchFamily="34" charset="0"/>
              </a:rPr>
              <a:t>RR 0.70</a:t>
            </a:r>
          </a:p>
          <a:p>
            <a:pPr algn="ctr" defTabSz="619125" eaLnBrk="0" hangingPunct="0"/>
            <a:r>
              <a:rPr lang="en-US" sz="1350">
                <a:solidFill>
                  <a:schemeClr val="tx2"/>
                </a:solidFill>
                <a:latin typeface="Arial" pitchFamily="34" charset="0"/>
              </a:rPr>
              <a:t>(95% CI = 0.56, 0.86)</a:t>
            </a:r>
          </a:p>
        </p:txBody>
      </p:sp>
      <p:sp>
        <p:nvSpPr>
          <p:cNvPr id="42011" name="Freeform 38"/>
          <p:cNvSpPr>
            <a:spLocks/>
          </p:cNvSpPr>
          <p:nvPr/>
        </p:nvSpPr>
        <p:spPr bwMode="auto">
          <a:xfrm>
            <a:off x="5013723" y="4498182"/>
            <a:ext cx="483394" cy="58341"/>
          </a:xfrm>
          <a:custGeom>
            <a:avLst/>
            <a:gdLst>
              <a:gd name="T0" fmla="*/ 0 w 457"/>
              <a:gd name="T1" fmla="*/ 2147483647 h 49"/>
              <a:gd name="T2" fmla="*/ 0 w 457"/>
              <a:gd name="T3" fmla="*/ 0 h 49"/>
              <a:gd name="T4" fmla="*/ 2147483647 w 457"/>
              <a:gd name="T5" fmla="*/ 0 h 49"/>
              <a:gd name="T6" fmla="*/ 2147483647 w 45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49">
                <a:moveTo>
                  <a:pt x="0" y="48"/>
                </a:moveTo>
                <a:lnTo>
                  <a:pt x="0" y="0"/>
                </a:lnTo>
                <a:lnTo>
                  <a:pt x="456" y="0"/>
                </a:lnTo>
                <a:lnTo>
                  <a:pt x="456" y="48"/>
                </a:lnTo>
              </a:path>
            </a:pathLst>
          </a:custGeom>
          <a:noFill/>
          <a:ln w="12700" cap="rnd" cmpd="sng">
            <a:solidFill>
              <a:schemeClr val="tx1"/>
            </a:solidFill>
            <a:prstDash val="solid"/>
            <a:round/>
            <a:headEnd type="none" w="sm" len="sm"/>
            <a:tailEnd type="none" w="sm" len="sm"/>
          </a:ln>
          <a:effectLst/>
        </p:spPr>
        <p:txBody>
          <a:bodyPr/>
          <a:lstStyle/>
          <a:p>
            <a:endParaRPr lang="fr-BE" sz="1350">
              <a:solidFill>
                <a:schemeClr val="tx2"/>
              </a:solidFill>
            </a:endParaRPr>
          </a:p>
        </p:txBody>
      </p:sp>
      <p:sp>
        <p:nvSpPr>
          <p:cNvPr id="42012" name="Freeform 39"/>
          <p:cNvSpPr>
            <a:spLocks/>
          </p:cNvSpPr>
          <p:nvPr/>
        </p:nvSpPr>
        <p:spPr bwMode="auto">
          <a:xfrm>
            <a:off x="6904436" y="2627711"/>
            <a:ext cx="483394" cy="58340"/>
          </a:xfrm>
          <a:custGeom>
            <a:avLst/>
            <a:gdLst>
              <a:gd name="T0" fmla="*/ 0 w 457"/>
              <a:gd name="T1" fmla="*/ 2147483647 h 49"/>
              <a:gd name="T2" fmla="*/ 0 w 457"/>
              <a:gd name="T3" fmla="*/ 0 h 49"/>
              <a:gd name="T4" fmla="*/ 2147483647 w 457"/>
              <a:gd name="T5" fmla="*/ 0 h 49"/>
              <a:gd name="T6" fmla="*/ 2147483647 w 45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49">
                <a:moveTo>
                  <a:pt x="0" y="48"/>
                </a:moveTo>
                <a:lnTo>
                  <a:pt x="0" y="0"/>
                </a:lnTo>
                <a:lnTo>
                  <a:pt x="456" y="0"/>
                </a:lnTo>
                <a:lnTo>
                  <a:pt x="456" y="48"/>
                </a:lnTo>
              </a:path>
            </a:pathLst>
          </a:custGeom>
          <a:noFill/>
          <a:ln w="12700" cap="rnd" cmpd="sng">
            <a:solidFill>
              <a:schemeClr val="tx1"/>
            </a:solidFill>
            <a:prstDash val="solid"/>
            <a:round/>
            <a:headEnd type="none" w="sm" len="sm"/>
            <a:tailEnd type="none" w="sm" len="sm"/>
          </a:ln>
          <a:effectLst/>
        </p:spPr>
        <p:txBody>
          <a:bodyPr/>
          <a:lstStyle/>
          <a:p>
            <a:endParaRPr lang="fr-BE" sz="1350">
              <a:solidFill>
                <a:schemeClr val="tx2"/>
              </a:solidFill>
            </a:endParaRPr>
          </a:p>
        </p:txBody>
      </p:sp>
      <p:sp>
        <p:nvSpPr>
          <p:cNvPr id="42013" name="AutoShape 40"/>
          <p:cNvSpPr>
            <a:spLocks noChangeAspect="1" noChangeArrowheads="1"/>
          </p:cNvSpPr>
          <p:nvPr/>
        </p:nvSpPr>
        <p:spPr bwMode="auto">
          <a:xfrm>
            <a:off x="5418536" y="4602956"/>
            <a:ext cx="140494" cy="223838"/>
          </a:xfrm>
          <a:prstGeom prst="downArrow">
            <a:avLst>
              <a:gd name="adj1" fmla="val 42676"/>
              <a:gd name="adj2" fmla="val 55091"/>
            </a:avLst>
          </a:prstGeom>
          <a:solidFill>
            <a:srgbClr val="00FF00"/>
          </a:solidFill>
          <a:ln w="6350">
            <a:solidFill>
              <a:srgbClr val="000000"/>
            </a:solidFill>
            <a:miter lim="800000"/>
            <a:headEnd type="none" w="sm" len="sm"/>
            <a:tailEnd type="none" w="sm" len="sm"/>
          </a:ln>
          <a:effectLst/>
        </p:spPr>
        <p:txBody>
          <a:bodyPr wrap="none" anchor="ctr"/>
          <a:lstStyle/>
          <a:p>
            <a:endParaRPr lang="fr-BE" sz="1350">
              <a:solidFill>
                <a:schemeClr val="tx2"/>
              </a:solidFill>
            </a:endParaRPr>
          </a:p>
        </p:txBody>
      </p:sp>
      <p:sp>
        <p:nvSpPr>
          <p:cNvPr id="42014" name="AutoShape 41"/>
          <p:cNvSpPr>
            <a:spLocks noChangeAspect="1" noChangeArrowheads="1"/>
          </p:cNvSpPr>
          <p:nvPr/>
        </p:nvSpPr>
        <p:spPr bwMode="auto">
          <a:xfrm>
            <a:off x="7314010" y="2768205"/>
            <a:ext cx="160734" cy="659606"/>
          </a:xfrm>
          <a:prstGeom prst="downArrow">
            <a:avLst>
              <a:gd name="adj1" fmla="val 42676"/>
              <a:gd name="adj2" fmla="val 141901"/>
            </a:avLst>
          </a:prstGeom>
          <a:solidFill>
            <a:srgbClr val="00FF00"/>
          </a:solidFill>
          <a:ln w="6350">
            <a:solidFill>
              <a:srgbClr val="000000"/>
            </a:solidFill>
            <a:miter lim="800000"/>
            <a:headEnd type="none" w="sm" len="sm"/>
            <a:tailEnd type="none" w="sm" len="sm"/>
          </a:ln>
          <a:effectLst/>
        </p:spPr>
        <p:txBody>
          <a:bodyPr wrap="none" anchor="ctr"/>
          <a:lstStyle/>
          <a:p>
            <a:endParaRPr lang="fr-BE" sz="1350">
              <a:solidFill>
                <a:schemeClr val="tx2"/>
              </a:solidFill>
            </a:endParaRPr>
          </a:p>
        </p:txBody>
      </p:sp>
      <p:sp>
        <p:nvSpPr>
          <p:cNvPr id="42015" name="Text Box 42"/>
          <p:cNvSpPr txBox="1">
            <a:spLocks noChangeArrowheads="1"/>
          </p:cNvSpPr>
          <p:nvPr/>
        </p:nvSpPr>
        <p:spPr bwMode="auto">
          <a:xfrm>
            <a:off x="7378559" y="2853083"/>
            <a:ext cx="570990" cy="323165"/>
          </a:xfrm>
          <a:prstGeom prst="rect">
            <a:avLst/>
          </a:prstGeom>
          <a:noFill/>
          <a:ln w="12700">
            <a:noFill/>
            <a:miter lim="800000"/>
            <a:headEnd type="none" w="sm" len="sm"/>
            <a:tailEnd type="none" w="sm" len="sm"/>
          </a:ln>
          <a:effectLst/>
        </p:spPr>
        <p:txBody>
          <a:bodyPr wrap="none" anchor="ctr">
            <a:spAutoFit/>
          </a:bodyPr>
          <a:lstStyle/>
          <a:p>
            <a:pPr algn="ctr" eaLnBrk="0" hangingPunct="0"/>
            <a:r>
              <a:rPr lang="en-US" sz="1500" b="1">
                <a:solidFill>
                  <a:schemeClr val="tx2"/>
                </a:solidFill>
                <a:latin typeface="Arial" pitchFamily="34" charset="0"/>
              </a:rPr>
              <a:t>30%</a:t>
            </a:r>
            <a:endParaRPr lang="en-US" sz="1200">
              <a:solidFill>
                <a:schemeClr val="tx2"/>
              </a:solidFill>
              <a:latin typeface="Arial" pitchFamily="34" charset="0"/>
            </a:endParaRPr>
          </a:p>
        </p:txBody>
      </p:sp>
      <p:sp>
        <p:nvSpPr>
          <p:cNvPr id="42016" name="Text Box 43"/>
          <p:cNvSpPr txBox="1">
            <a:spLocks noChangeArrowheads="1"/>
          </p:cNvSpPr>
          <p:nvPr/>
        </p:nvSpPr>
        <p:spPr bwMode="auto">
          <a:xfrm>
            <a:off x="5527136" y="4558058"/>
            <a:ext cx="570990" cy="323165"/>
          </a:xfrm>
          <a:prstGeom prst="rect">
            <a:avLst/>
          </a:prstGeom>
          <a:noFill/>
          <a:ln w="12700">
            <a:noFill/>
            <a:miter lim="800000"/>
            <a:headEnd type="none" w="sm" len="sm"/>
            <a:tailEnd type="none" w="sm" len="sm"/>
          </a:ln>
          <a:effectLst/>
        </p:spPr>
        <p:txBody>
          <a:bodyPr wrap="none" anchor="ctr">
            <a:spAutoFit/>
          </a:bodyPr>
          <a:lstStyle/>
          <a:p>
            <a:pPr algn="ctr" eaLnBrk="0" hangingPunct="0"/>
            <a:r>
              <a:rPr lang="en-US" sz="1500" b="1">
                <a:solidFill>
                  <a:schemeClr val="tx2"/>
                </a:solidFill>
                <a:latin typeface="Arial" pitchFamily="34" charset="0"/>
              </a:rPr>
              <a:t>50%</a:t>
            </a:r>
            <a:endParaRPr lang="en-US" sz="1200">
              <a:solidFill>
                <a:schemeClr val="tx2"/>
              </a:solidFill>
              <a:latin typeface="Arial" pitchFamily="34" charset="0"/>
            </a:endParaRPr>
          </a:p>
        </p:txBody>
      </p:sp>
      <p:sp>
        <p:nvSpPr>
          <p:cNvPr id="42017" name="Oval 44"/>
          <p:cNvSpPr>
            <a:spLocks noChangeArrowheads="1"/>
          </p:cNvSpPr>
          <p:nvPr/>
        </p:nvSpPr>
        <p:spPr bwMode="auto">
          <a:xfrm>
            <a:off x="5619752" y="4536283"/>
            <a:ext cx="427435" cy="340519"/>
          </a:xfrm>
          <a:prstGeom prst="ellipse">
            <a:avLst/>
          </a:prstGeom>
          <a:noFill/>
          <a:ln w="12700">
            <a:solidFill>
              <a:schemeClr val="bg1"/>
            </a:solidFill>
            <a:round/>
            <a:headEnd type="none" w="sm" len="sm"/>
            <a:tailEnd type="none" w="sm" len="sm"/>
          </a:ln>
          <a:effectLst/>
        </p:spPr>
        <p:txBody>
          <a:bodyPr wrap="none" anchor="ctr"/>
          <a:lstStyle/>
          <a:p>
            <a:endParaRPr lang="fr-BE" sz="1350">
              <a:solidFill>
                <a:schemeClr val="tx2"/>
              </a:solidFill>
            </a:endParaRPr>
          </a:p>
        </p:txBody>
      </p:sp>
    </p:spTree>
    <p:extLst>
      <p:ext uri="{BB962C8B-B14F-4D97-AF65-F5344CB8AC3E}">
        <p14:creationId xmlns:p14="http://schemas.microsoft.com/office/powerpoint/2010/main" val="225404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BF4D10-C128-1A18-155A-984BA57D8192}"/>
              </a:ext>
            </a:extLst>
          </p:cNvPr>
          <p:cNvSpPr>
            <a:spLocks noGrp="1"/>
          </p:cNvSpPr>
          <p:nvPr>
            <p:ph type="title"/>
          </p:nvPr>
        </p:nvSpPr>
        <p:spPr/>
        <p:txBody>
          <a:bodyPr/>
          <a:lstStyle/>
          <a:p>
            <a:endParaRPr lang="fr-FR"/>
          </a:p>
        </p:txBody>
      </p:sp>
      <p:pic>
        <p:nvPicPr>
          <p:cNvPr id="7" name="Image 7">
            <a:extLst>
              <a:ext uri="{FF2B5EF4-FFF2-40B4-BE49-F238E27FC236}">
                <a16:creationId xmlns:a16="http://schemas.microsoft.com/office/drawing/2014/main" id="{8CD860DC-3D2A-7D38-AC8F-539A7A506C61}"/>
              </a:ext>
            </a:extLst>
          </p:cNvPr>
          <p:cNvPicPr>
            <a:picLocks noGrp="1" noChangeAspect="1"/>
          </p:cNvPicPr>
          <p:nvPr>
            <p:ph idx="1"/>
          </p:nvPr>
        </p:nvPicPr>
        <p:blipFill>
          <a:blip r:embed="rId2"/>
          <a:stretch>
            <a:fillRect/>
          </a:stretch>
        </p:blipFill>
        <p:spPr>
          <a:xfrm>
            <a:off x="1985502" y="235527"/>
            <a:ext cx="5741056" cy="6623210"/>
          </a:xfrm>
        </p:spPr>
      </p:pic>
      <p:sp>
        <p:nvSpPr>
          <p:cNvPr id="8" name="ZoneTexte 7">
            <a:extLst>
              <a:ext uri="{FF2B5EF4-FFF2-40B4-BE49-F238E27FC236}">
                <a16:creationId xmlns:a16="http://schemas.microsoft.com/office/drawing/2014/main" id="{A847DB77-FC0C-4B4E-F153-B033E141ECA9}"/>
              </a:ext>
            </a:extLst>
          </p:cNvPr>
          <p:cNvSpPr txBox="1"/>
          <p:nvPr/>
        </p:nvSpPr>
        <p:spPr>
          <a:xfrm>
            <a:off x="7838813" y="296970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err="1">
                <a:latin typeface="Arial"/>
                <a:cs typeface="Arial"/>
              </a:rPr>
              <a:t>Ettinger</a:t>
            </a:r>
            <a:r>
              <a:rPr lang="fr-FR">
                <a:latin typeface="Arial"/>
                <a:cs typeface="Arial"/>
              </a:rPr>
              <a:t> et al JAMA 1999 MORE </a:t>
            </a:r>
            <a:r>
              <a:rPr lang="fr-FR" err="1">
                <a:latin typeface="Arial"/>
                <a:cs typeface="Arial"/>
              </a:rPr>
              <a:t>study</a:t>
            </a:r>
            <a:r>
              <a:rPr lang="fr-FR">
                <a:latin typeface="Arial"/>
                <a:cs typeface="Arial"/>
              </a:rPr>
              <a:t> </a:t>
            </a:r>
          </a:p>
        </p:txBody>
      </p:sp>
      <p:cxnSp>
        <p:nvCxnSpPr>
          <p:cNvPr id="4" name="Connecteur droit avec flèche 3">
            <a:extLst>
              <a:ext uri="{FF2B5EF4-FFF2-40B4-BE49-F238E27FC236}">
                <a16:creationId xmlns:a16="http://schemas.microsoft.com/office/drawing/2014/main" id="{D16DB97F-FAA3-73BF-7810-4EB44F129B08}"/>
              </a:ext>
            </a:extLst>
          </p:cNvPr>
          <p:cNvCxnSpPr/>
          <p:nvPr/>
        </p:nvCxnSpPr>
        <p:spPr>
          <a:xfrm flipH="1">
            <a:off x="7901207" y="2140390"/>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0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871663" y="76200"/>
            <a:ext cx="8458200" cy="1068388"/>
          </a:xfrm>
          <a:prstGeom prst="rect">
            <a:avLst/>
          </a:prstGeom>
          <a:noFill/>
          <a:ln w="9525">
            <a:noFill/>
            <a:miter lim="800000"/>
            <a:headEnd/>
            <a:tailEnd/>
          </a:ln>
        </p:spPr>
        <p:txBody>
          <a:bodyPr>
            <a:spAutoFit/>
          </a:bodyPr>
          <a:lstStyle/>
          <a:p>
            <a:pPr algn="ctr"/>
            <a:r>
              <a:rPr lang="en-US" sz="3600" b="1">
                <a:latin typeface="Arial" pitchFamily="34" charset="0"/>
              </a:rPr>
              <a:t>Incidence of Invasive Breast Cancer</a:t>
            </a:r>
          </a:p>
          <a:p>
            <a:pPr algn="ctr"/>
            <a:r>
              <a:rPr lang="en-US" sz="2800" b="1">
                <a:latin typeface="Arial" pitchFamily="34" charset="0"/>
              </a:rPr>
              <a:t>8 Years of MORE and CORE (N=7705)</a:t>
            </a:r>
          </a:p>
        </p:txBody>
      </p:sp>
      <p:grpSp>
        <p:nvGrpSpPr>
          <p:cNvPr id="2" name="Group 3"/>
          <p:cNvGrpSpPr>
            <a:grpSpLocks/>
          </p:cNvGrpSpPr>
          <p:nvPr/>
        </p:nvGrpSpPr>
        <p:grpSpPr bwMode="auto">
          <a:xfrm>
            <a:off x="1549400" y="390525"/>
            <a:ext cx="13335000" cy="7462838"/>
            <a:chOff x="80" y="80"/>
            <a:chExt cx="8400" cy="4701"/>
          </a:xfrm>
        </p:grpSpPr>
        <p:sp>
          <p:nvSpPr>
            <p:cNvPr id="34822" name="Rectangle 4"/>
            <p:cNvSpPr>
              <a:spLocks noChangeArrowheads="1"/>
            </p:cNvSpPr>
            <p:nvPr/>
          </p:nvSpPr>
          <p:spPr bwMode="auto">
            <a:xfrm>
              <a:off x="2468" y="3525"/>
              <a:ext cx="1180" cy="184"/>
            </a:xfrm>
            <a:prstGeom prst="rect">
              <a:avLst/>
            </a:prstGeom>
            <a:noFill/>
            <a:ln w="9525">
              <a:noFill/>
              <a:miter lim="800000"/>
              <a:headEnd/>
              <a:tailEnd/>
            </a:ln>
          </p:spPr>
          <p:txBody>
            <a:bodyPr lIns="0" tIns="0" rIns="0" bIns="0">
              <a:spAutoFit/>
            </a:bodyPr>
            <a:lstStyle/>
            <a:p>
              <a:pPr>
                <a:lnSpc>
                  <a:spcPct val="95000"/>
                </a:lnSpc>
              </a:pPr>
              <a:r>
                <a:rPr lang="en-US" sz="2000" b="1">
                  <a:latin typeface="Arial" pitchFamily="34" charset="0"/>
                </a:rPr>
                <a:t>Years in Study</a:t>
              </a:r>
            </a:p>
          </p:txBody>
        </p:sp>
        <p:sp>
          <p:nvSpPr>
            <p:cNvPr id="34823" name="Freeform 5"/>
            <p:cNvSpPr>
              <a:spLocks/>
            </p:cNvSpPr>
            <p:nvPr/>
          </p:nvSpPr>
          <p:spPr bwMode="auto">
            <a:xfrm>
              <a:off x="1349" y="3124"/>
              <a:ext cx="3163" cy="1"/>
            </a:xfrm>
            <a:custGeom>
              <a:avLst/>
              <a:gdLst>
                <a:gd name="T0" fmla="*/ 0 w 3163"/>
                <a:gd name="T1" fmla="*/ 0 h 1"/>
                <a:gd name="T2" fmla="*/ 3163 w 3163"/>
                <a:gd name="T3" fmla="*/ 1 h 1"/>
                <a:gd name="T4" fmla="*/ 0 60000 65536"/>
                <a:gd name="T5" fmla="*/ 0 60000 65536"/>
                <a:gd name="T6" fmla="*/ 0 w 3163"/>
                <a:gd name="T7" fmla="*/ 0 h 1"/>
                <a:gd name="T8" fmla="*/ 3163 w 3163"/>
                <a:gd name="T9" fmla="*/ 1 h 1"/>
              </a:gdLst>
              <a:ahLst/>
              <a:cxnLst>
                <a:cxn ang="T4">
                  <a:pos x="T0" y="T1"/>
                </a:cxn>
                <a:cxn ang="T5">
                  <a:pos x="T2" y="T3"/>
                </a:cxn>
              </a:cxnLst>
              <a:rect l="T6" t="T7" r="T8" b="T9"/>
              <a:pathLst>
                <a:path w="3163" h="1">
                  <a:moveTo>
                    <a:pt x="0" y="0"/>
                  </a:moveTo>
                  <a:lnTo>
                    <a:pt x="3163" y="1"/>
                  </a:lnTo>
                </a:path>
              </a:pathLst>
            </a:custGeom>
            <a:solidFill>
              <a:schemeClr val="bg1"/>
            </a:solidFill>
            <a:ln w="33401">
              <a:solidFill>
                <a:schemeClr val="bg1"/>
              </a:solidFill>
              <a:round/>
              <a:headEnd/>
              <a:tailEnd/>
            </a:ln>
          </p:spPr>
          <p:txBody>
            <a:bodyPr/>
            <a:lstStyle/>
            <a:p>
              <a:endParaRPr lang="fr-BE"/>
            </a:p>
          </p:txBody>
        </p:sp>
        <p:sp>
          <p:nvSpPr>
            <p:cNvPr id="34824" name="Line 6"/>
            <p:cNvSpPr>
              <a:spLocks noChangeShapeType="1"/>
            </p:cNvSpPr>
            <p:nvPr/>
          </p:nvSpPr>
          <p:spPr bwMode="auto">
            <a:xfrm flipV="1">
              <a:off x="1349" y="3124"/>
              <a:ext cx="1" cy="58"/>
            </a:xfrm>
            <a:prstGeom prst="line">
              <a:avLst/>
            </a:prstGeom>
            <a:noFill/>
            <a:ln w="33401">
              <a:solidFill>
                <a:schemeClr val="tx1"/>
              </a:solidFill>
              <a:round/>
              <a:headEnd/>
              <a:tailEnd/>
            </a:ln>
          </p:spPr>
          <p:txBody>
            <a:bodyPr/>
            <a:lstStyle/>
            <a:p>
              <a:endParaRPr lang="fr-BE"/>
            </a:p>
          </p:txBody>
        </p:sp>
        <p:sp>
          <p:nvSpPr>
            <p:cNvPr id="34825" name="Line 7"/>
            <p:cNvSpPr>
              <a:spLocks noChangeShapeType="1"/>
            </p:cNvSpPr>
            <p:nvPr/>
          </p:nvSpPr>
          <p:spPr bwMode="auto">
            <a:xfrm flipV="1">
              <a:off x="1717" y="3124"/>
              <a:ext cx="1" cy="58"/>
            </a:xfrm>
            <a:prstGeom prst="line">
              <a:avLst/>
            </a:prstGeom>
            <a:noFill/>
            <a:ln w="33401">
              <a:solidFill>
                <a:schemeClr val="tx1"/>
              </a:solidFill>
              <a:round/>
              <a:headEnd/>
              <a:tailEnd/>
            </a:ln>
          </p:spPr>
          <p:txBody>
            <a:bodyPr/>
            <a:lstStyle/>
            <a:p>
              <a:endParaRPr lang="fr-BE"/>
            </a:p>
          </p:txBody>
        </p:sp>
        <p:sp>
          <p:nvSpPr>
            <p:cNvPr id="34826" name="Line 8"/>
            <p:cNvSpPr>
              <a:spLocks noChangeShapeType="1"/>
            </p:cNvSpPr>
            <p:nvPr/>
          </p:nvSpPr>
          <p:spPr bwMode="auto">
            <a:xfrm flipV="1">
              <a:off x="2085" y="3124"/>
              <a:ext cx="1" cy="58"/>
            </a:xfrm>
            <a:prstGeom prst="line">
              <a:avLst/>
            </a:prstGeom>
            <a:noFill/>
            <a:ln w="33401">
              <a:solidFill>
                <a:schemeClr val="tx1"/>
              </a:solidFill>
              <a:round/>
              <a:headEnd/>
              <a:tailEnd/>
            </a:ln>
          </p:spPr>
          <p:txBody>
            <a:bodyPr/>
            <a:lstStyle/>
            <a:p>
              <a:endParaRPr lang="fr-BE"/>
            </a:p>
          </p:txBody>
        </p:sp>
        <p:sp>
          <p:nvSpPr>
            <p:cNvPr id="34827" name="Line 9"/>
            <p:cNvSpPr>
              <a:spLocks noChangeShapeType="1"/>
            </p:cNvSpPr>
            <p:nvPr/>
          </p:nvSpPr>
          <p:spPr bwMode="auto">
            <a:xfrm flipV="1">
              <a:off x="2453" y="3124"/>
              <a:ext cx="1" cy="58"/>
            </a:xfrm>
            <a:prstGeom prst="line">
              <a:avLst/>
            </a:prstGeom>
            <a:noFill/>
            <a:ln w="33401">
              <a:solidFill>
                <a:schemeClr val="tx1"/>
              </a:solidFill>
              <a:round/>
              <a:headEnd/>
              <a:tailEnd/>
            </a:ln>
          </p:spPr>
          <p:txBody>
            <a:bodyPr/>
            <a:lstStyle/>
            <a:p>
              <a:endParaRPr lang="fr-BE"/>
            </a:p>
          </p:txBody>
        </p:sp>
        <p:sp>
          <p:nvSpPr>
            <p:cNvPr id="34828" name="Line 10"/>
            <p:cNvSpPr>
              <a:spLocks noChangeShapeType="1"/>
            </p:cNvSpPr>
            <p:nvPr/>
          </p:nvSpPr>
          <p:spPr bwMode="auto">
            <a:xfrm flipV="1">
              <a:off x="2822" y="3124"/>
              <a:ext cx="1" cy="58"/>
            </a:xfrm>
            <a:prstGeom prst="line">
              <a:avLst/>
            </a:prstGeom>
            <a:noFill/>
            <a:ln w="33401">
              <a:solidFill>
                <a:schemeClr val="tx1"/>
              </a:solidFill>
              <a:round/>
              <a:headEnd/>
              <a:tailEnd/>
            </a:ln>
          </p:spPr>
          <p:txBody>
            <a:bodyPr/>
            <a:lstStyle/>
            <a:p>
              <a:endParaRPr lang="fr-BE"/>
            </a:p>
          </p:txBody>
        </p:sp>
        <p:sp>
          <p:nvSpPr>
            <p:cNvPr id="34829" name="Line 11"/>
            <p:cNvSpPr>
              <a:spLocks noChangeShapeType="1"/>
            </p:cNvSpPr>
            <p:nvPr/>
          </p:nvSpPr>
          <p:spPr bwMode="auto">
            <a:xfrm flipV="1">
              <a:off x="3189" y="3124"/>
              <a:ext cx="1" cy="58"/>
            </a:xfrm>
            <a:prstGeom prst="line">
              <a:avLst/>
            </a:prstGeom>
            <a:noFill/>
            <a:ln w="33401">
              <a:solidFill>
                <a:schemeClr val="tx1"/>
              </a:solidFill>
              <a:round/>
              <a:headEnd/>
              <a:tailEnd/>
            </a:ln>
          </p:spPr>
          <p:txBody>
            <a:bodyPr/>
            <a:lstStyle/>
            <a:p>
              <a:endParaRPr lang="fr-BE"/>
            </a:p>
          </p:txBody>
        </p:sp>
        <p:sp>
          <p:nvSpPr>
            <p:cNvPr id="34830" name="Line 12"/>
            <p:cNvSpPr>
              <a:spLocks noChangeShapeType="1"/>
            </p:cNvSpPr>
            <p:nvPr/>
          </p:nvSpPr>
          <p:spPr bwMode="auto">
            <a:xfrm flipV="1">
              <a:off x="3558" y="3124"/>
              <a:ext cx="1" cy="58"/>
            </a:xfrm>
            <a:prstGeom prst="line">
              <a:avLst/>
            </a:prstGeom>
            <a:noFill/>
            <a:ln w="33401">
              <a:solidFill>
                <a:schemeClr val="tx1"/>
              </a:solidFill>
              <a:round/>
              <a:headEnd/>
              <a:tailEnd/>
            </a:ln>
          </p:spPr>
          <p:txBody>
            <a:bodyPr/>
            <a:lstStyle/>
            <a:p>
              <a:endParaRPr lang="fr-BE"/>
            </a:p>
          </p:txBody>
        </p:sp>
        <p:sp>
          <p:nvSpPr>
            <p:cNvPr id="34831" name="Line 13"/>
            <p:cNvSpPr>
              <a:spLocks noChangeShapeType="1"/>
            </p:cNvSpPr>
            <p:nvPr/>
          </p:nvSpPr>
          <p:spPr bwMode="auto">
            <a:xfrm flipV="1">
              <a:off x="3926" y="3124"/>
              <a:ext cx="1" cy="58"/>
            </a:xfrm>
            <a:prstGeom prst="line">
              <a:avLst/>
            </a:prstGeom>
            <a:noFill/>
            <a:ln w="33401">
              <a:solidFill>
                <a:schemeClr val="tx1"/>
              </a:solidFill>
              <a:round/>
              <a:headEnd/>
              <a:tailEnd/>
            </a:ln>
          </p:spPr>
          <p:txBody>
            <a:bodyPr/>
            <a:lstStyle/>
            <a:p>
              <a:endParaRPr lang="fr-BE"/>
            </a:p>
          </p:txBody>
        </p:sp>
        <p:sp>
          <p:nvSpPr>
            <p:cNvPr id="34832" name="Line 14"/>
            <p:cNvSpPr>
              <a:spLocks noChangeShapeType="1"/>
            </p:cNvSpPr>
            <p:nvPr/>
          </p:nvSpPr>
          <p:spPr bwMode="auto">
            <a:xfrm flipV="1">
              <a:off x="4294" y="3124"/>
              <a:ext cx="1" cy="58"/>
            </a:xfrm>
            <a:prstGeom prst="line">
              <a:avLst/>
            </a:prstGeom>
            <a:noFill/>
            <a:ln w="33401">
              <a:solidFill>
                <a:schemeClr val="tx1"/>
              </a:solidFill>
              <a:round/>
              <a:headEnd/>
              <a:tailEnd/>
            </a:ln>
          </p:spPr>
          <p:txBody>
            <a:bodyPr/>
            <a:lstStyle/>
            <a:p>
              <a:endParaRPr lang="fr-BE"/>
            </a:p>
          </p:txBody>
        </p:sp>
        <p:sp>
          <p:nvSpPr>
            <p:cNvPr id="34833" name="Rectangle 15"/>
            <p:cNvSpPr>
              <a:spLocks noChangeArrowheads="1"/>
            </p:cNvSpPr>
            <p:nvPr/>
          </p:nvSpPr>
          <p:spPr bwMode="auto">
            <a:xfrm>
              <a:off x="1303"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0</a:t>
              </a:r>
              <a:endParaRPr lang="en-US" sz="1200" b="1">
                <a:latin typeface="Arial" pitchFamily="34" charset="0"/>
              </a:endParaRPr>
            </a:p>
          </p:txBody>
        </p:sp>
        <p:sp>
          <p:nvSpPr>
            <p:cNvPr id="34834" name="Rectangle 16"/>
            <p:cNvSpPr>
              <a:spLocks noChangeArrowheads="1"/>
            </p:cNvSpPr>
            <p:nvPr/>
          </p:nvSpPr>
          <p:spPr bwMode="auto">
            <a:xfrm>
              <a:off x="1671"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1</a:t>
              </a:r>
              <a:endParaRPr lang="en-US" sz="1200" b="1">
                <a:latin typeface="Arial" pitchFamily="34" charset="0"/>
              </a:endParaRPr>
            </a:p>
          </p:txBody>
        </p:sp>
        <p:sp>
          <p:nvSpPr>
            <p:cNvPr id="34835" name="Rectangle 17"/>
            <p:cNvSpPr>
              <a:spLocks noChangeArrowheads="1"/>
            </p:cNvSpPr>
            <p:nvPr/>
          </p:nvSpPr>
          <p:spPr bwMode="auto">
            <a:xfrm>
              <a:off x="2039"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2</a:t>
              </a:r>
              <a:endParaRPr lang="en-US" sz="1200" b="1">
                <a:latin typeface="Arial" pitchFamily="34" charset="0"/>
              </a:endParaRPr>
            </a:p>
          </p:txBody>
        </p:sp>
        <p:sp>
          <p:nvSpPr>
            <p:cNvPr id="34836" name="Rectangle 18"/>
            <p:cNvSpPr>
              <a:spLocks noChangeArrowheads="1"/>
            </p:cNvSpPr>
            <p:nvPr/>
          </p:nvSpPr>
          <p:spPr bwMode="auto">
            <a:xfrm>
              <a:off x="2407"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3</a:t>
              </a:r>
              <a:endParaRPr lang="en-US" sz="1200" b="1">
                <a:latin typeface="Arial" pitchFamily="34" charset="0"/>
              </a:endParaRPr>
            </a:p>
          </p:txBody>
        </p:sp>
        <p:sp>
          <p:nvSpPr>
            <p:cNvPr id="34837" name="Rectangle 19"/>
            <p:cNvSpPr>
              <a:spLocks noChangeArrowheads="1"/>
            </p:cNvSpPr>
            <p:nvPr/>
          </p:nvSpPr>
          <p:spPr bwMode="auto">
            <a:xfrm>
              <a:off x="2776"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4</a:t>
              </a:r>
              <a:endParaRPr lang="en-US" sz="1200" b="1">
                <a:latin typeface="Arial" pitchFamily="34" charset="0"/>
              </a:endParaRPr>
            </a:p>
          </p:txBody>
        </p:sp>
        <p:sp>
          <p:nvSpPr>
            <p:cNvPr id="34838" name="Rectangle 20"/>
            <p:cNvSpPr>
              <a:spLocks noChangeArrowheads="1"/>
            </p:cNvSpPr>
            <p:nvPr/>
          </p:nvSpPr>
          <p:spPr bwMode="auto">
            <a:xfrm>
              <a:off x="3144"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5</a:t>
              </a:r>
              <a:endParaRPr lang="en-US" sz="1200" b="1">
                <a:latin typeface="Arial" pitchFamily="34" charset="0"/>
              </a:endParaRPr>
            </a:p>
          </p:txBody>
        </p:sp>
        <p:sp>
          <p:nvSpPr>
            <p:cNvPr id="34839" name="Rectangle 21"/>
            <p:cNvSpPr>
              <a:spLocks noChangeArrowheads="1"/>
            </p:cNvSpPr>
            <p:nvPr/>
          </p:nvSpPr>
          <p:spPr bwMode="auto">
            <a:xfrm>
              <a:off x="3512"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6</a:t>
              </a:r>
              <a:endParaRPr lang="en-US" sz="1200" b="1">
                <a:latin typeface="Arial" pitchFamily="34" charset="0"/>
              </a:endParaRPr>
            </a:p>
          </p:txBody>
        </p:sp>
        <p:sp>
          <p:nvSpPr>
            <p:cNvPr id="34840" name="Rectangle 22"/>
            <p:cNvSpPr>
              <a:spLocks noChangeArrowheads="1"/>
            </p:cNvSpPr>
            <p:nvPr/>
          </p:nvSpPr>
          <p:spPr bwMode="auto">
            <a:xfrm>
              <a:off x="3880"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7</a:t>
              </a:r>
              <a:endParaRPr lang="en-US" sz="1200" b="1">
                <a:latin typeface="Arial" pitchFamily="34" charset="0"/>
              </a:endParaRPr>
            </a:p>
          </p:txBody>
        </p:sp>
        <p:sp>
          <p:nvSpPr>
            <p:cNvPr id="34841" name="Rectangle 23"/>
            <p:cNvSpPr>
              <a:spLocks noChangeArrowheads="1"/>
            </p:cNvSpPr>
            <p:nvPr/>
          </p:nvSpPr>
          <p:spPr bwMode="auto">
            <a:xfrm>
              <a:off x="4249" y="3240"/>
              <a:ext cx="9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8</a:t>
              </a:r>
              <a:endParaRPr lang="en-US" sz="1200" b="1">
                <a:latin typeface="Arial" pitchFamily="34" charset="0"/>
              </a:endParaRPr>
            </a:p>
          </p:txBody>
        </p:sp>
        <p:sp>
          <p:nvSpPr>
            <p:cNvPr id="34842" name="Rectangle 24"/>
            <p:cNvSpPr>
              <a:spLocks noChangeArrowheads="1"/>
            </p:cNvSpPr>
            <p:nvPr/>
          </p:nvSpPr>
          <p:spPr bwMode="auto">
            <a:xfrm>
              <a:off x="4848" y="2935"/>
              <a:ext cx="0" cy="111"/>
            </a:xfrm>
            <a:prstGeom prst="rect">
              <a:avLst/>
            </a:prstGeom>
            <a:noFill/>
            <a:ln w="9525">
              <a:noFill/>
              <a:miter lim="800000"/>
              <a:headEnd/>
              <a:tailEnd/>
            </a:ln>
          </p:spPr>
          <p:txBody>
            <a:bodyPr wrap="none" lIns="0" tIns="0" rIns="0" bIns="0">
              <a:spAutoFit/>
            </a:bodyPr>
            <a:lstStyle/>
            <a:p>
              <a:pPr>
                <a:lnSpc>
                  <a:spcPct val="95000"/>
                </a:lnSpc>
              </a:pPr>
              <a:endParaRPr lang="de-DE" sz="1200" b="1">
                <a:latin typeface="Arial" pitchFamily="34" charset="0"/>
              </a:endParaRPr>
            </a:p>
          </p:txBody>
        </p:sp>
        <p:sp>
          <p:nvSpPr>
            <p:cNvPr id="34843" name="Line 25"/>
            <p:cNvSpPr>
              <a:spLocks noChangeShapeType="1"/>
            </p:cNvSpPr>
            <p:nvPr/>
          </p:nvSpPr>
          <p:spPr bwMode="auto">
            <a:xfrm flipV="1">
              <a:off x="1349" y="812"/>
              <a:ext cx="1" cy="2312"/>
            </a:xfrm>
            <a:prstGeom prst="line">
              <a:avLst/>
            </a:prstGeom>
            <a:noFill/>
            <a:ln w="33401">
              <a:solidFill>
                <a:schemeClr val="bg1"/>
              </a:solidFill>
              <a:round/>
              <a:headEnd/>
              <a:tailEnd/>
            </a:ln>
          </p:spPr>
          <p:txBody>
            <a:bodyPr/>
            <a:lstStyle/>
            <a:p>
              <a:endParaRPr lang="fr-BE"/>
            </a:p>
          </p:txBody>
        </p:sp>
        <p:sp>
          <p:nvSpPr>
            <p:cNvPr id="34844" name="Line 26"/>
            <p:cNvSpPr>
              <a:spLocks noChangeShapeType="1"/>
            </p:cNvSpPr>
            <p:nvPr/>
          </p:nvSpPr>
          <p:spPr bwMode="auto">
            <a:xfrm>
              <a:off x="1316" y="3124"/>
              <a:ext cx="33" cy="1"/>
            </a:xfrm>
            <a:prstGeom prst="line">
              <a:avLst/>
            </a:prstGeom>
            <a:noFill/>
            <a:ln w="33338">
              <a:solidFill>
                <a:schemeClr val="tx1"/>
              </a:solidFill>
              <a:round/>
              <a:headEnd/>
              <a:tailEnd/>
            </a:ln>
          </p:spPr>
          <p:txBody>
            <a:bodyPr/>
            <a:lstStyle/>
            <a:p>
              <a:endParaRPr lang="fr-BE"/>
            </a:p>
          </p:txBody>
        </p:sp>
        <p:sp>
          <p:nvSpPr>
            <p:cNvPr id="34845" name="Line 27"/>
            <p:cNvSpPr>
              <a:spLocks noChangeShapeType="1"/>
            </p:cNvSpPr>
            <p:nvPr/>
          </p:nvSpPr>
          <p:spPr bwMode="auto">
            <a:xfrm>
              <a:off x="1316" y="2546"/>
              <a:ext cx="33" cy="1"/>
            </a:xfrm>
            <a:prstGeom prst="line">
              <a:avLst/>
            </a:prstGeom>
            <a:noFill/>
            <a:ln w="33338">
              <a:solidFill>
                <a:schemeClr val="tx1"/>
              </a:solidFill>
              <a:round/>
              <a:headEnd/>
              <a:tailEnd/>
            </a:ln>
          </p:spPr>
          <p:txBody>
            <a:bodyPr/>
            <a:lstStyle/>
            <a:p>
              <a:endParaRPr lang="fr-BE"/>
            </a:p>
          </p:txBody>
        </p:sp>
        <p:sp>
          <p:nvSpPr>
            <p:cNvPr id="34846" name="Line 28"/>
            <p:cNvSpPr>
              <a:spLocks noChangeShapeType="1"/>
            </p:cNvSpPr>
            <p:nvPr/>
          </p:nvSpPr>
          <p:spPr bwMode="auto">
            <a:xfrm>
              <a:off x="1316" y="1968"/>
              <a:ext cx="33" cy="1"/>
            </a:xfrm>
            <a:prstGeom prst="line">
              <a:avLst/>
            </a:prstGeom>
            <a:noFill/>
            <a:ln w="33338">
              <a:solidFill>
                <a:schemeClr val="tx1"/>
              </a:solidFill>
              <a:round/>
              <a:headEnd/>
              <a:tailEnd/>
            </a:ln>
          </p:spPr>
          <p:txBody>
            <a:bodyPr/>
            <a:lstStyle/>
            <a:p>
              <a:endParaRPr lang="fr-BE"/>
            </a:p>
          </p:txBody>
        </p:sp>
        <p:sp>
          <p:nvSpPr>
            <p:cNvPr id="34847" name="Line 29"/>
            <p:cNvSpPr>
              <a:spLocks noChangeShapeType="1"/>
            </p:cNvSpPr>
            <p:nvPr/>
          </p:nvSpPr>
          <p:spPr bwMode="auto">
            <a:xfrm>
              <a:off x="1316" y="1390"/>
              <a:ext cx="33" cy="1"/>
            </a:xfrm>
            <a:prstGeom prst="line">
              <a:avLst/>
            </a:prstGeom>
            <a:noFill/>
            <a:ln w="33338">
              <a:solidFill>
                <a:schemeClr val="tx1"/>
              </a:solidFill>
              <a:round/>
              <a:headEnd/>
              <a:tailEnd/>
            </a:ln>
          </p:spPr>
          <p:txBody>
            <a:bodyPr/>
            <a:lstStyle/>
            <a:p>
              <a:endParaRPr lang="fr-BE"/>
            </a:p>
          </p:txBody>
        </p:sp>
        <p:sp>
          <p:nvSpPr>
            <p:cNvPr id="34848" name="Line 30"/>
            <p:cNvSpPr>
              <a:spLocks noChangeShapeType="1"/>
            </p:cNvSpPr>
            <p:nvPr/>
          </p:nvSpPr>
          <p:spPr bwMode="auto">
            <a:xfrm>
              <a:off x="1316" y="812"/>
              <a:ext cx="33" cy="1"/>
            </a:xfrm>
            <a:prstGeom prst="line">
              <a:avLst/>
            </a:prstGeom>
            <a:noFill/>
            <a:ln w="33338">
              <a:solidFill>
                <a:schemeClr val="tx1"/>
              </a:solidFill>
              <a:round/>
              <a:headEnd/>
              <a:tailEnd/>
            </a:ln>
          </p:spPr>
          <p:txBody>
            <a:bodyPr/>
            <a:lstStyle/>
            <a:p>
              <a:endParaRPr lang="fr-BE"/>
            </a:p>
          </p:txBody>
        </p:sp>
        <p:sp>
          <p:nvSpPr>
            <p:cNvPr id="34849" name="Rectangle 31"/>
            <p:cNvSpPr>
              <a:spLocks noChangeArrowheads="1"/>
            </p:cNvSpPr>
            <p:nvPr/>
          </p:nvSpPr>
          <p:spPr bwMode="auto">
            <a:xfrm>
              <a:off x="1049" y="3033"/>
              <a:ext cx="23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0.0</a:t>
              </a:r>
              <a:endParaRPr lang="en-US" sz="1200" b="1">
                <a:latin typeface="Arial" pitchFamily="34" charset="0"/>
              </a:endParaRPr>
            </a:p>
          </p:txBody>
        </p:sp>
        <p:sp>
          <p:nvSpPr>
            <p:cNvPr id="34850" name="Rectangle 32"/>
            <p:cNvSpPr>
              <a:spLocks noChangeArrowheads="1"/>
            </p:cNvSpPr>
            <p:nvPr/>
          </p:nvSpPr>
          <p:spPr bwMode="auto">
            <a:xfrm>
              <a:off x="1049" y="2454"/>
              <a:ext cx="23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1.0</a:t>
              </a:r>
              <a:endParaRPr lang="en-US" sz="1200" b="1">
                <a:latin typeface="Arial" pitchFamily="34" charset="0"/>
              </a:endParaRPr>
            </a:p>
          </p:txBody>
        </p:sp>
        <p:sp>
          <p:nvSpPr>
            <p:cNvPr id="34851" name="Rectangle 33"/>
            <p:cNvSpPr>
              <a:spLocks noChangeArrowheads="1"/>
            </p:cNvSpPr>
            <p:nvPr/>
          </p:nvSpPr>
          <p:spPr bwMode="auto">
            <a:xfrm>
              <a:off x="1049" y="1876"/>
              <a:ext cx="23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2.0</a:t>
              </a:r>
              <a:endParaRPr lang="en-US" sz="1200" b="1">
                <a:latin typeface="Arial" pitchFamily="34" charset="0"/>
              </a:endParaRPr>
            </a:p>
          </p:txBody>
        </p:sp>
        <p:sp>
          <p:nvSpPr>
            <p:cNvPr id="34852" name="Rectangle 34"/>
            <p:cNvSpPr>
              <a:spLocks noChangeArrowheads="1"/>
            </p:cNvSpPr>
            <p:nvPr/>
          </p:nvSpPr>
          <p:spPr bwMode="auto">
            <a:xfrm>
              <a:off x="1049" y="1298"/>
              <a:ext cx="23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3.0</a:t>
              </a:r>
              <a:endParaRPr lang="en-US" sz="1200" b="1">
                <a:latin typeface="Arial" pitchFamily="34" charset="0"/>
              </a:endParaRPr>
            </a:p>
          </p:txBody>
        </p:sp>
        <p:sp>
          <p:nvSpPr>
            <p:cNvPr id="34853" name="Rectangle 35"/>
            <p:cNvSpPr>
              <a:spLocks noChangeArrowheads="1"/>
            </p:cNvSpPr>
            <p:nvPr/>
          </p:nvSpPr>
          <p:spPr bwMode="auto">
            <a:xfrm>
              <a:off x="1049" y="720"/>
              <a:ext cx="233" cy="192"/>
            </a:xfrm>
            <a:prstGeom prst="rect">
              <a:avLst/>
            </a:prstGeom>
            <a:noFill/>
            <a:ln w="9525">
              <a:noFill/>
              <a:miter lim="800000"/>
              <a:headEnd/>
              <a:tailEnd/>
            </a:ln>
          </p:spPr>
          <p:txBody>
            <a:bodyPr wrap="none" lIns="0" tIns="0" rIns="0" bIns="0">
              <a:spAutoFit/>
            </a:bodyPr>
            <a:lstStyle/>
            <a:p>
              <a:pPr>
                <a:lnSpc>
                  <a:spcPct val="95000"/>
                </a:lnSpc>
              </a:pPr>
              <a:r>
                <a:rPr lang="en-US" sz="2100">
                  <a:latin typeface="Arial" pitchFamily="34" charset="0"/>
                </a:rPr>
                <a:t>4.0</a:t>
              </a:r>
              <a:endParaRPr lang="en-US" sz="1200" b="1">
                <a:latin typeface="Arial" pitchFamily="34" charset="0"/>
              </a:endParaRPr>
            </a:p>
          </p:txBody>
        </p:sp>
        <p:sp>
          <p:nvSpPr>
            <p:cNvPr id="34854" name="Line 36"/>
            <p:cNvSpPr>
              <a:spLocks noChangeShapeType="1"/>
            </p:cNvSpPr>
            <p:nvPr/>
          </p:nvSpPr>
          <p:spPr bwMode="auto">
            <a:xfrm>
              <a:off x="1349" y="3124"/>
              <a:ext cx="1" cy="1"/>
            </a:xfrm>
            <a:prstGeom prst="line">
              <a:avLst/>
            </a:prstGeom>
            <a:noFill/>
            <a:ln w="33338">
              <a:solidFill>
                <a:schemeClr val="tx1"/>
              </a:solidFill>
              <a:round/>
              <a:headEnd/>
              <a:tailEnd/>
            </a:ln>
          </p:spPr>
          <p:txBody>
            <a:bodyPr/>
            <a:lstStyle/>
            <a:p>
              <a:endParaRPr lang="fr-BE"/>
            </a:p>
          </p:txBody>
        </p:sp>
        <p:sp>
          <p:nvSpPr>
            <p:cNvPr id="34855" name="Line 37"/>
            <p:cNvSpPr>
              <a:spLocks noChangeShapeType="1"/>
            </p:cNvSpPr>
            <p:nvPr/>
          </p:nvSpPr>
          <p:spPr bwMode="auto">
            <a:xfrm>
              <a:off x="1349" y="3124"/>
              <a:ext cx="1" cy="1"/>
            </a:xfrm>
            <a:prstGeom prst="line">
              <a:avLst/>
            </a:prstGeom>
            <a:noFill/>
            <a:ln w="33338">
              <a:solidFill>
                <a:schemeClr val="tx1"/>
              </a:solidFill>
              <a:round/>
              <a:headEnd/>
              <a:tailEnd/>
            </a:ln>
          </p:spPr>
          <p:txBody>
            <a:bodyPr/>
            <a:lstStyle/>
            <a:p>
              <a:endParaRPr lang="fr-BE"/>
            </a:p>
          </p:txBody>
        </p:sp>
        <p:sp>
          <p:nvSpPr>
            <p:cNvPr id="34856" name="Line 38"/>
            <p:cNvSpPr>
              <a:spLocks noChangeShapeType="1"/>
            </p:cNvSpPr>
            <p:nvPr/>
          </p:nvSpPr>
          <p:spPr bwMode="auto">
            <a:xfrm>
              <a:off x="1349" y="3124"/>
              <a:ext cx="1" cy="1"/>
            </a:xfrm>
            <a:prstGeom prst="line">
              <a:avLst/>
            </a:prstGeom>
            <a:noFill/>
            <a:ln w="33338">
              <a:solidFill>
                <a:schemeClr val="tx1"/>
              </a:solidFill>
              <a:round/>
              <a:headEnd/>
              <a:tailEnd/>
            </a:ln>
          </p:spPr>
          <p:txBody>
            <a:bodyPr/>
            <a:lstStyle/>
            <a:p>
              <a:endParaRPr lang="fr-BE"/>
            </a:p>
          </p:txBody>
        </p:sp>
        <p:sp>
          <p:nvSpPr>
            <p:cNvPr id="34857" name="Line 39"/>
            <p:cNvSpPr>
              <a:spLocks noChangeShapeType="1"/>
            </p:cNvSpPr>
            <p:nvPr/>
          </p:nvSpPr>
          <p:spPr bwMode="auto">
            <a:xfrm>
              <a:off x="1349" y="3124"/>
              <a:ext cx="12" cy="1"/>
            </a:xfrm>
            <a:prstGeom prst="line">
              <a:avLst/>
            </a:prstGeom>
            <a:noFill/>
            <a:ln w="33338">
              <a:solidFill>
                <a:schemeClr val="tx1"/>
              </a:solidFill>
              <a:round/>
              <a:headEnd/>
              <a:tailEnd/>
            </a:ln>
          </p:spPr>
          <p:txBody>
            <a:bodyPr/>
            <a:lstStyle/>
            <a:p>
              <a:endParaRPr lang="fr-BE"/>
            </a:p>
          </p:txBody>
        </p:sp>
        <p:sp>
          <p:nvSpPr>
            <p:cNvPr id="34858" name="Line 40"/>
            <p:cNvSpPr>
              <a:spLocks noChangeShapeType="1"/>
            </p:cNvSpPr>
            <p:nvPr/>
          </p:nvSpPr>
          <p:spPr bwMode="auto">
            <a:xfrm flipV="1">
              <a:off x="1361" y="3101"/>
              <a:ext cx="1" cy="23"/>
            </a:xfrm>
            <a:prstGeom prst="line">
              <a:avLst/>
            </a:prstGeom>
            <a:noFill/>
            <a:ln w="33338">
              <a:solidFill>
                <a:schemeClr val="tx1"/>
              </a:solidFill>
              <a:round/>
              <a:headEnd/>
              <a:tailEnd/>
            </a:ln>
          </p:spPr>
          <p:txBody>
            <a:bodyPr/>
            <a:lstStyle/>
            <a:p>
              <a:endParaRPr lang="fr-BE"/>
            </a:p>
          </p:txBody>
        </p:sp>
        <p:sp>
          <p:nvSpPr>
            <p:cNvPr id="34859" name="Line 41"/>
            <p:cNvSpPr>
              <a:spLocks noChangeShapeType="1"/>
            </p:cNvSpPr>
            <p:nvPr/>
          </p:nvSpPr>
          <p:spPr bwMode="auto">
            <a:xfrm>
              <a:off x="1361" y="3101"/>
              <a:ext cx="2" cy="1"/>
            </a:xfrm>
            <a:prstGeom prst="line">
              <a:avLst/>
            </a:prstGeom>
            <a:noFill/>
            <a:ln w="33338">
              <a:solidFill>
                <a:schemeClr val="tx1"/>
              </a:solidFill>
              <a:round/>
              <a:headEnd/>
              <a:tailEnd/>
            </a:ln>
          </p:spPr>
          <p:txBody>
            <a:bodyPr/>
            <a:lstStyle/>
            <a:p>
              <a:endParaRPr lang="fr-BE"/>
            </a:p>
          </p:txBody>
        </p:sp>
        <p:sp>
          <p:nvSpPr>
            <p:cNvPr id="34860" name="Line 42"/>
            <p:cNvSpPr>
              <a:spLocks noChangeShapeType="1"/>
            </p:cNvSpPr>
            <p:nvPr/>
          </p:nvSpPr>
          <p:spPr bwMode="auto">
            <a:xfrm>
              <a:off x="1363" y="3101"/>
              <a:ext cx="1" cy="1"/>
            </a:xfrm>
            <a:prstGeom prst="line">
              <a:avLst/>
            </a:prstGeom>
            <a:noFill/>
            <a:ln w="33338">
              <a:solidFill>
                <a:schemeClr val="tx1"/>
              </a:solidFill>
              <a:round/>
              <a:headEnd/>
              <a:tailEnd/>
            </a:ln>
          </p:spPr>
          <p:txBody>
            <a:bodyPr/>
            <a:lstStyle/>
            <a:p>
              <a:endParaRPr lang="fr-BE"/>
            </a:p>
          </p:txBody>
        </p:sp>
        <p:sp>
          <p:nvSpPr>
            <p:cNvPr id="34861" name="Line 43"/>
            <p:cNvSpPr>
              <a:spLocks noChangeShapeType="1"/>
            </p:cNvSpPr>
            <p:nvPr/>
          </p:nvSpPr>
          <p:spPr bwMode="auto">
            <a:xfrm>
              <a:off x="1363" y="3101"/>
              <a:ext cx="51" cy="1"/>
            </a:xfrm>
            <a:prstGeom prst="line">
              <a:avLst/>
            </a:prstGeom>
            <a:noFill/>
            <a:ln w="33338">
              <a:solidFill>
                <a:schemeClr val="tx1"/>
              </a:solidFill>
              <a:round/>
              <a:headEnd/>
              <a:tailEnd/>
            </a:ln>
          </p:spPr>
          <p:txBody>
            <a:bodyPr/>
            <a:lstStyle/>
            <a:p>
              <a:endParaRPr lang="fr-BE"/>
            </a:p>
          </p:txBody>
        </p:sp>
        <p:sp>
          <p:nvSpPr>
            <p:cNvPr id="34862" name="Line 44"/>
            <p:cNvSpPr>
              <a:spLocks noChangeShapeType="1"/>
            </p:cNvSpPr>
            <p:nvPr/>
          </p:nvSpPr>
          <p:spPr bwMode="auto">
            <a:xfrm flipV="1">
              <a:off x="1414" y="3079"/>
              <a:ext cx="1" cy="22"/>
            </a:xfrm>
            <a:prstGeom prst="line">
              <a:avLst/>
            </a:prstGeom>
            <a:noFill/>
            <a:ln w="33338">
              <a:solidFill>
                <a:schemeClr val="tx1"/>
              </a:solidFill>
              <a:round/>
              <a:headEnd/>
              <a:tailEnd/>
            </a:ln>
          </p:spPr>
          <p:txBody>
            <a:bodyPr/>
            <a:lstStyle/>
            <a:p>
              <a:endParaRPr lang="fr-BE"/>
            </a:p>
          </p:txBody>
        </p:sp>
        <p:sp>
          <p:nvSpPr>
            <p:cNvPr id="34863" name="Line 45"/>
            <p:cNvSpPr>
              <a:spLocks noChangeShapeType="1"/>
            </p:cNvSpPr>
            <p:nvPr/>
          </p:nvSpPr>
          <p:spPr bwMode="auto">
            <a:xfrm>
              <a:off x="1414" y="3079"/>
              <a:ext cx="1" cy="1"/>
            </a:xfrm>
            <a:prstGeom prst="line">
              <a:avLst/>
            </a:prstGeom>
            <a:noFill/>
            <a:ln w="33338">
              <a:solidFill>
                <a:schemeClr val="tx1"/>
              </a:solidFill>
              <a:round/>
              <a:headEnd/>
              <a:tailEnd/>
            </a:ln>
          </p:spPr>
          <p:txBody>
            <a:bodyPr/>
            <a:lstStyle/>
            <a:p>
              <a:endParaRPr lang="fr-BE"/>
            </a:p>
          </p:txBody>
        </p:sp>
        <p:sp>
          <p:nvSpPr>
            <p:cNvPr id="34864" name="Line 46"/>
            <p:cNvSpPr>
              <a:spLocks noChangeShapeType="1"/>
            </p:cNvSpPr>
            <p:nvPr/>
          </p:nvSpPr>
          <p:spPr bwMode="auto">
            <a:xfrm>
              <a:off x="1415" y="3079"/>
              <a:ext cx="1" cy="1"/>
            </a:xfrm>
            <a:prstGeom prst="line">
              <a:avLst/>
            </a:prstGeom>
            <a:noFill/>
            <a:ln w="33338">
              <a:solidFill>
                <a:schemeClr val="tx1"/>
              </a:solidFill>
              <a:round/>
              <a:headEnd/>
              <a:tailEnd/>
            </a:ln>
          </p:spPr>
          <p:txBody>
            <a:bodyPr/>
            <a:lstStyle/>
            <a:p>
              <a:endParaRPr lang="fr-BE"/>
            </a:p>
          </p:txBody>
        </p:sp>
        <p:sp>
          <p:nvSpPr>
            <p:cNvPr id="34865" name="Line 47"/>
            <p:cNvSpPr>
              <a:spLocks noChangeShapeType="1"/>
            </p:cNvSpPr>
            <p:nvPr/>
          </p:nvSpPr>
          <p:spPr bwMode="auto">
            <a:xfrm>
              <a:off x="1415" y="3079"/>
              <a:ext cx="68" cy="1"/>
            </a:xfrm>
            <a:prstGeom prst="line">
              <a:avLst/>
            </a:prstGeom>
            <a:noFill/>
            <a:ln w="33338">
              <a:solidFill>
                <a:schemeClr val="tx1"/>
              </a:solidFill>
              <a:round/>
              <a:headEnd/>
              <a:tailEnd/>
            </a:ln>
          </p:spPr>
          <p:txBody>
            <a:bodyPr/>
            <a:lstStyle/>
            <a:p>
              <a:endParaRPr lang="fr-BE"/>
            </a:p>
          </p:txBody>
        </p:sp>
        <p:sp>
          <p:nvSpPr>
            <p:cNvPr id="34866" name="Line 48"/>
            <p:cNvSpPr>
              <a:spLocks noChangeShapeType="1"/>
            </p:cNvSpPr>
            <p:nvPr/>
          </p:nvSpPr>
          <p:spPr bwMode="auto">
            <a:xfrm flipV="1">
              <a:off x="1483" y="3056"/>
              <a:ext cx="1" cy="23"/>
            </a:xfrm>
            <a:prstGeom prst="line">
              <a:avLst/>
            </a:prstGeom>
            <a:noFill/>
            <a:ln w="33338">
              <a:solidFill>
                <a:schemeClr val="tx1"/>
              </a:solidFill>
              <a:round/>
              <a:headEnd/>
              <a:tailEnd/>
            </a:ln>
          </p:spPr>
          <p:txBody>
            <a:bodyPr/>
            <a:lstStyle/>
            <a:p>
              <a:endParaRPr lang="fr-BE"/>
            </a:p>
          </p:txBody>
        </p:sp>
        <p:sp>
          <p:nvSpPr>
            <p:cNvPr id="34867" name="Line 49"/>
            <p:cNvSpPr>
              <a:spLocks noChangeShapeType="1"/>
            </p:cNvSpPr>
            <p:nvPr/>
          </p:nvSpPr>
          <p:spPr bwMode="auto">
            <a:xfrm>
              <a:off x="1483" y="3056"/>
              <a:ext cx="2" cy="1"/>
            </a:xfrm>
            <a:prstGeom prst="line">
              <a:avLst/>
            </a:prstGeom>
            <a:noFill/>
            <a:ln w="33338">
              <a:solidFill>
                <a:schemeClr val="tx1"/>
              </a:solidFill>
              <a:round/>
              <a:headEnd/>
              <a:tailEnd/>
            </a:ln>
          </p:spPr>
          <p:txBody>
            <a:bodyPr/>
            <a:lstStyle/>
            <a:p>
              <a:endParaRPr lang="fr-BE"/>
            </a:p>
          </p:txBody>
        </p:sp>
        <p:sp>
          <p:nvSpPr>
            <p:cNvPr id="34868" name="Line 50"/>
            <p:cNvSpPr>
              <a:spLocks noChangeShapeType="1"/>
            </p:cNvSpPr>
            <p:nvPr/>
          </p:nvSpPr>
          <p:spPr bwMode="auto">
            <a:xfrm>
              <a:off x="1485" y="3056"/>
              <a:ext cx="1" cy="1"/>
            </a:xfrm>
            <a:prstGeom prst="line">
              <a:avLst/>
            </a:prstGeom>
            <a:noFill/>
            <a:ln w="33338">
              <a:solidFill>
                <a:schemeClr val="tx1"/>
              </a:solidFill>
              <a:round/>
              <a:headEnd/>
              <a:tailEnd/>
            </a:ln>
          </p:spPr>
          <p:txBody>
            <a:bodyPr/>
            <a:lstStyle/>
            <a:p>
              <a:endParaRPr lang="fr-BE"/>
            </a:p>
          </p:txBody>
        </p:sp>
        <p:sp>
          <p:nvSpPr>
            <p:cNvPr id="34869" name="Line 51"/>
            <p:cNvSpPr>
              <a:spLocks noChangeShapeType="1"/>
            </p:cNvSpPr>
            <p:nvPr/>
          </p:nvSpPr>
          <p:spPr bwMode="auto">
            <a:xfrm>
              <a:off x="1485" y="3056"/>
              <a:ext cx="228" cy="1"/>
            </a:xfrm>
            <a:prstGeom prst="line">
              <a:avLst/>
            </a:prstGeom>
            <a:noFill/>
            <a:ln w="33338">
              <a:solidFill>
                <a:schemeClr val="tx1"/>
              </a:solidFill>
              <a:round/>
              <a:headEnd/>
              <a:tailEnd/>
            </a:ln>
          </p:spPr>
          <p:txBody>
            <a:bodyPr/>
            <a:lstStyle/>
            <a:p>
              <a:endParaRPr lang="fr-BE"/>
            </a:p>
          </p:txBody>
        </p:sp>
        <p:sp>
          <p:nvSpPr>
            <p:cNvPr id="34870" name="Line 52"/>
            <p:cNvSpPr>
              <a:spLocks noChangeShapeType="1"/>
            </p:cNvSpPr>
            <p:nvPr/>
          </p:nvSpPr>
          <p:spPr bwMode="auto">
            <a:xfrm flipV="1">
              <a:off x="1713" y="3031"/>
              <a:ext cx="1" cy="25"/>
            </a:xfrm>
            <a:prstGeom prst="line">
              <a:avLst/>
            </a:prstGeom>
            <a:noFill/>
            <a:ln w="33338">
              <a:solidFill>
                <a:schemeClr val="tx1"/>
              </a:solidFill>
              <a:round/>
              <a:headEnd/>
              <a:tailEnd/>
            </a:ln>
          </p:spPr>
          <p:txBody>
            <a:bodyPr/>
            <a:lstStyle/>
            <a:p>
              <a:endParaRPr lang="fr-BE"/>
            </a:p>
          </p:txBody>
        </p:sp>
        <p:sp>
          <p:nvSpPr>
            <p:cNvPr id="34871" name="Line 53"/>
            <p:cNvSpPr>
              <a:spLocks noChangeShapeType="1"/>
            </p:cNvSpPr>
            <p:nvPr/>
          </p:nvSpPr>
          <p:spPr bwMode="auto">
            <a:xfrm>
              <a:off x="1713" y="3031"/>
              <a:ext cx="2" cy="1"/>
            </a:xfrm>
            <a:prstGeom prst="line">
              <a:avLst/>
            </a:prstGeom>
            <a:noFill/>
            <a:ln w="33338">
              <a:solidFill>
                <a:schemeClr val="tx1"/>
              </a:solidFill>
              <a:round/>
              <a:headEnd/>
              <a:tailEnd/>
            </a:ln>
          </p:spPr>
          <p:txBody>
            <a:bodyPr/>
            <a:lstStyle/>
            <a:p>
              <a:endParaRPr lang="fr-BE"/>
            </a:p>
          </p:txBody>
        </p:sp>
        <p:sp>
          <p:nvSpPr>
            <p:cNvPr id="34872" name="Line 54"/>
            <p:cNvSpPr>
              <a:spLocks noChangeShapeType="1"/>
            </p:cNvSpPr>
            <p:nvPr/>
          </p:nvSpPr>
          <p:spPr bwMode="auto">
            <a:xfrm>
              <a:off x="1715" y="3031"/>
              <a:ext cx="1" cy="1"/>
            </a:xfrm>
            <a:prstGeom prst="line">
              <a:avLst/>
            </a:prstGeom>
            <a:noFill/>
            <a:ln w="33338">
              <a:solidFill>
                <a:schemeClr val="tx1"/>
              </a:solidFill>
              <a:round/>
              <a:headEnd/>
              <a:tailEnd/>
            </a:ln>
          </p:spPr>
          <p:txBody>
            <a:bodyPr/>
            <a:lstStyle/>
            <a:p>
              <a:endParaRPr lang="fr-BE"/>
            </a:p>
          </p:txBody>
        </p:sp>
        <p:sp>
          <p:nvSpPr>
            <p:cNvPr id="34873" name="Line 55"/>
            <p:cNvSpPr>
              <a:spLocks noChangeShapeType="1"/>
            </p:cNvSpPr>
            <p:nvPr/>
          </p:nvSpPr>
          <p:spPr bwMode="auto">
            <a:xfrm>
              <a:off x="1715" y="3031"/>
              <a:ext cx="32" cy="1"/>
            </a:xfrm>
            <a:prstGeom prst="line">
              <a:avLst/>
            </a:prstGeom>
            <a:noFill/>
            <a:ln w="33338">
              <a:solidFill>
                <a:schemeClr val="tx1"/>
              </a:solidFill>
              <a:round/>
              <a:headEnd/>
              <a:tailEnd/>
            </a:ln>
          </p:spPr>
          <p:txBody>
            <a:bodyPr/>
            <a:lstStyle/>
            <a:p>
              <a:endParaRPr lang="fr-BE"/>
            </a:p>
          </p:txBody>
        </p:sp>
        <p:sp>
          <p:nvSpPr>
            <p:cNvPr id="34874" name="Line 56"/>
            <p:cNvSpPr>
              <a:spLocks noChangeShapeType="1"/>
            </p:cNvSpPr>
            <p:nvPr/>
          </p:nvSpPr>
          <p:spPr bwMode="auto">
            <a:xfrm flipV="1">
              <a:off x="1747" y="3007"/>
              <a:ext cx="1" cy="24"/>
            </a:xfrm>
            <a:prstGeom prst="line">
              <a:avLst/>
            </a:prstGeom>
            <a:noFill/>
            <a:ln w="33338">
              <a:solidFill>
                <a:schemeClr val="tx1"/>
              </a:solidFill>
              <a:round/>
              <a:headEnd/>
              <a:tailEnd/>
            </a:ln>
          </p:spPr>
          <p:txBody>
            <a:bodyPr/>
            <a:lstStyle/>
            <a:p>
              <a:endParaRPr lang="fr-BE"/>
            </a:p>
          </p:txBody>
        </p:sp>
        <p:sp>
          <p:nvSpPr>
            <p:cNvPr id="34875" name="Line 57"/>
            <p:cNvSpPr>
              <a:spLocks noChangeShapeType="1"/>
            </p:cNvSpPr>
            <p:nvPr/>
          </p:nvSpPr>
          <p:spPr bwMode="auto">
            <a:xfrm>
              <a:off x="1747" y="3007"/>
              <a:ext cx="1" cy="1"/>
            </a:xfrm>
            <a:prstGeom prst="line">
              <a:avLst/>
            </a:prstGeom>
            <a:noFill/>
            <a:ln w="33338">
              <a:solidFill>
                <a:schemeClr val="tx1"/>
              </a:solidFill>
              <a:round/>
              <a:headEnd/>
              <a:tailEnd/>
            </a:ln>
          </p:spPr>
          <p:txBody>
            <a:bodyPr/>
            <a:lstStyle/>
            <a:p>
              <a:endParaRPr lang="fr-BE"/>
            </a:p>
          </p:txBody>
        </p:sp>
        <p:sp>
          <p:nvSpPr>
            <p:cNvPr id="34876" name="Line 58"/>
            <p:cNvSpPr>
              <a:spLocks noChangeShapeType="1"/>
            </p:cNvSpPr>
            <p:nvPr/>
          </p:nvSpPr>
          <p:spPr bwMode="auto">
            <a:xfrm flipV="1">
              <a:off x="1748" y="2959"/>
              <a:ext cx="1" cy="48"/>
            </a:xfrm>
            <a:prstGeom prst="line">
              <a:avLst/>
            </a:prstGeom>
            <a:noFill/>
            <a:ln w="33338">
              <a:solidFill>
                <a:schemeClr val="tx1"/>
              </a:solidFill>
              <a:round/>
              <a:headEnd/>
              <a:tailEnd/>
            </a:ln>
          </p:spPr>
          <p:txBody>
            <a:bodyPr/>
            <a:lstStyle/>
            <a:p>
              <a:endParaRPr lang="fr-BE"/>
            </a:p>
          </p:txBody>
        </p:sp>
        <p:sp>
          <p:nvSpPr>
            <p:cNvPr id="34877" name="Line 59"/>
            <p:cNvSpPr>
              <a:spLocks noChangeShapeType="1"/>
            </p:cNvSpPr>
            <p:nvPr/>
          </p:nvSpPr>
          <p:spPr bwMode="auto">
            <a:xfrm>
              <a:off x="1748" y="2959"/>
              <a:ext cx="2" cy="1"/>
            </a:xfrm>
            <a:prstGeom prst="line">
              <a:avLst/>
            </a:prstGeom>
            <a:noFill/>
            <a:ln w="33338">
              <a:solidFill>
                <a:schemeClr val="tx1"/>
              </a:solidFill>
              <a:round/>
              <a:headEnd/>
              <a:tailEnd/>
            </a:ln>
          </p:spPr>
          <p:txBody>
            <a:bodyPr/>
            <a:lstStyle/>
            <a:p>
              <a:endParaRPr lang="fr-BE"/>
            </a:p>
          </p:txBody>
        </p:sp>
        <p:sp>
          <p:nvSpPr>
            <p:cNvPr id="34878" name="Line 60"/>
            <p:cNvSpPr>
              <a:spLocks noChangeShapeType="1"/>
            </p:cNvSpPr>
            <p:nvPr/>
          </p:nvSpPr>
          <p:spPr bwMode="auto">
            <a:xfrm>
              <a:off x="1750" y="2959"/>
              <a:ext cx="1" cy="1"/>
            </a:xfrm>
            <a:prstGeom prst="line">
              <a:avLst/>
            </a:prstGeom>
            <a:noFill/>
            <a:ln w="33338">
              <a:solidFill>
                <a:schemeClr val="tx1"/>
              </a:solidFill>
              <a:round/>
              <a:headEnd/>
              <a:tailEnd/>
            </a:ln>
          </p:spPr>
          <p:txBody>
            <a:bodyPr/>
            <a:lstStyle/>
            <a:p>
              <a:endParaRPr lang="fr-BE"/>
            </a:p>
          </p:txBody>
        </p:sp>
        <p:sp>
          <p:nvSpPr>
            <p:cNvPr id="34879" name="Line 61"/>
            <p:cNvSpPr>
              <a:spLocks noChangeShapeType="1"/>
            </p:cNvSpPr>
            <p:nvPr/>
          </p:nvSpPr>
          <p:spPr bwMode="auto">
            <a:xfrm>
              <a:off x="1750" y="2959"/>
              <a:ext cx="25" cy="1"/>
            </a:xfrm>
            <a:prstGeom prst="line">
              <a:avLst/>
            </a:prstGeom>
            <a:noFill/>
            <a:ln w="33338">
              <a:solidFill>
                <a:schemeClr val="tx1"/>
              </a:solidFill>
              <a:round/>
              <a:headEnd/>
              <a:tailEnd/>
            </a:ln>
          </p:spPr>
          <p:txBody>
            <a:bodyPr/>
            <a:lstStyle/>
            <a:p>
              <a:endParaRPr lang="fr-BE"/>
            </a:p>
          </p:txBody>
        </p:sp>
        <p:sp>
          <p:nvSpPr>
            <p:cNvPr id="34880" name="Line 62"/>
            <p:cNvSpPr>
              <a:spLocks noChangeShapeType="1"/>
            </p:cNvSpPr>
            <p:nvPr/>
          </p:nvSpPr>
          <p:spPr bwMode="auto">
            <a:xfrm flipV="1">
              <a:off x="1775" y="2933"/>
              <a:ext cx="1" cy="26"/>
            </a:xfrm>
            <a:prstGeom prst="line">
              <a:avLst/>
            </a:prstGeom>
            <a:noFill/>
            <a:ln w="33338">
              <a:solidFill>
                <a:schemeClr val="tx1"/>
              </a:solidFill>
              <a:round/>
              <a:headEnd/>
              <a:tailEnd/>
            </a:ln>
          </p:spPr>
          <p:txBody>
            <a:bodyPr/>
            <a:lstStyle/>
            <a:p>
              <a:endParaRPr lang="fr-BE"/>
            </a:p>
          </p:txBody>
        </p:sp>
        <p:sp>
          <p:nvSpPr>
            <p:cNvPr id="34881" name="Line 63"/>
            <p:cNvSpPr>
              <a:spLocks noChangeShapeType="1"/>
            </p:cNvSpPr>
            <p:nvPr/>
          </p:nvSpPr>
          <p:spPr bwMode="auto">
            <a:xfrm>
              <a:off x="1775" y="2933"/>
              <a:ext cx="2" cy="1"/>
            </a:xfrm>
            <a:prstGeom prst="line">
              <a:avLst/>
            </a:prstGeom>
            <a:noFill/>
            <a:ln w="33338">
              <a:solidFill>
                <a:schemeClr val="tx1"/>
              </a:solidFill>
              <a:round/>
              <a:headEnd/>
              <a:tailEnd/>
            </a:ln>
          </p:spPr>
          <p:txBody>
            <a:bodyPr/>
            <a:lstStyle/>
            <a:p>
              <a:endParaRPr lang="fr-BE"/>
            </a:p>
          </p:txBody>
        </p:sp>
        <p:sp>
          <p:nvSpPr>
            <p:cNvPr id="34882" name="Line 64"/>
            <p:cNvSpPr>
              <a:spLocks noChangeShapeType="1"/>
            </p:cNvSpPr>
            <p:nvPr/>
          </p:nvSpPr>
          <p:spPr bwMode="auto">
            <a:xfrm>
              <a:off x="1777" y="2933"/>
              <a:ext cx="1" cy="1"/>
            </a:xfrm>
            <a:prstGeom prst="line">
              <a:avLst/>
            </a:prstGeom>
            <a:noFill/>
            <a:ln w="33338">
              <a:solidFill>
                <a:schemeClr val="tx1"/>
              </a:solidFill>
              <a:round/>
              <a:headEnd/>
              <a:tailEnd/>
            </a:ln>
          </p:spPr>
          <p:txBody>
            <a:bodyPr/>
            <a:lstStyle/>
            <a:p>
              <a:endParaRPr lang="fr-BE"/>
            </a:p>
          </p:txBody>
        </p:sp>
        <p:sp>
          <p:nvSpPr>
            <p:cNvPr id="34883" name="Line 65"/>
            <p:cNvSpPr>
              <a:spLocks noChangeShapeType="1"/>
            </p:cNvSpPr>
            <p:nvPr/>
          </p:nvSpPr>
          <p:spPr bwMode="auto">
            <a:xfrm>
              <a:off x="1777" y="2933"/>
              <a:ext cx="233" cy="1"/>
            </a:xfrm>
            <a:prstGeom prst="line">
              <a:avLst/>
            </a:prstGeom>
            <a:noFill/>
            <a:ln w="33338">
              <a:solidFill>
                <a:schemeClr val="tx1"/>
              </a:solidFill>
              <a:round/>
              <a:headEnd/>
              <a:tailEnd/>
            </a:ln>
          </p:spPr>
          <p:txBody>
            <a:bodyPr/>
            <a:lstStyle/>
            <a:p>
              <a:endParaRPr lang="fr-BE"/>
            </a:p>
          </p:txBody>
        </p:sp>
        <p:sp>
          <p:nvSpPr>
            <p:cNvPr id="34884" name="Line 66"/>
            <p:cNvSpPr>
              <a:spLocks noChangeShapeType="1"/>
            </p:cNvSpPr>
            <p:nvPr/>
          </p:nvSpPr>
          <p:spPr bwMode="auto">
            <a:xfrm flipV="1">
              <a:off x="2010" y="2908"/>
              <a:ext cx="1" cy="25"/>
            </a:xfrm>
            <a:prstGeom prst="line">
              <a:avLst/>
            </a:prstGeom>
            <a:noFill/>
            <a:ln w="33338">
              <a:solidFill>
                <a:schemeClr val="tx1"/>
              </a:solidFill>
              <a:round/>
              <a:headEnd/>
              <a:tailEnd/>
            </a:ln>
          </p:spPr>
          <p:txBody>
            <a:bodyPr/>
            <a:lstStyle/>
            <a:p>
              <a:endParaRPr lang="fr-BE"/>
            </a:p>
          </p:txBody>
        </p:sp>
        <p:sp>
          <p:nvSpPr>
            <p:cNvPr id="34885" name="Line 67"/>
            <p:cNvSpPr>
              <a:spLocks noChangeShapeType="1"/>
            </p:cNvSpPr>
            <p:nvPr/>
          </p:nvSpPr>
          <p:spPr bwMode="auto">
            <a:xfrm>
              <a:off x="2010" y="2908"/>
              <a:ext cx="3" cy="1"/>
            </a:xfrm>
            <a:prstGeom prst="line">
              <a:avLst/>
            </a:prstGeom>
            <a:noFill/>
            <a:ln w="33338">
              <a:solidFill>
                <a:schemeClr val="tx1"/>
              </a:solidFill>
              <a:round/>
              <a:headEnd/>
              <a:tailEnd/>
            </a:ln>
          </p:spPr>
          <p:txBody>
            <a:bodyPr/>
            <a:lstStyle/>
            <a:p>
              <a:endParaRPr lang="fr-BE"/>
            </a:p>
          </p:txBody>
        </p:sp>
        <p:sp>
          <p:nvSpPr>
            <p:cNvPr id="34886" name="Line 68"/>
            <p:cNvSpPr>
              <a:spLocks noChangeShapeType="1"/>
            </p:cNvSpPr>
            <p:nvPr/>
          </p:nvSpPr>
          <p:spPr bwMode="auto">
            <a:xfrm>
              <a:off x="2013" y="2908"/>
              <a:ext cx="1" cy="1"/>
            </a:xfrm>
            <a:prstGeom prst="line">
              <a:avLst/>
            </a:prstGeom>
            <a:noFill/>
            <a:ln w="33338">
              <a:solidFill>
                <a:schemeClr val="tx1"/>
              </a:solidFill>
              <a:round/>
              <a:headEnd/>
              <a:tailEnd/>
            </a:ln>
          </p:spPr>
          <p:txBody>
            <a:bodyPr/>
            <a:lstStyle/>
            <a:p>
              <a:endParaRPr lang="fr-BE"/>
            </a:p>
          </p:txBody>
        </p:sp>
        <p:sp>
          <p:nvSpPr>
            <p:cNvPr id="34887" name="Line 69"/>
            <p:cNvSpPr>
              <a:spLocks noChangeShapeType="1"/>
            </p:cNvSpPr>
            <p:nvPr/>
          </p:nvSpPr>
          <p:spPr bwMode="auto">
            <a:xfrm>
              <a:off x="2013" y="2908"/>
              <a:ext cx="20" cy="1"/>
            </a:xfrm>
            <a:prstGeom prst="line">
              <a:avLst/>
            </a:prstGeom>
            <a:noFill/>
            <a:ln w="33338">
              <a:solidFill>
                <a:schemeClr val="tx1"/>
              </a:solidFill>
              <a:round/>
              <a:headEnd/>
              <a:tailEnd/>
            </a:ln>
          </p:spPr>
          <p:txBody>
            <a:bodyPr/>
            <a:lstStyle/>
            <a:p>
              <a:endParaRPr lang="fr-BE"/>
            </a:p>
          </p:txBody>
        </p:sp>
        <p:sp>
          <p:nvSpPr>
            <p:cNvPr id="34888" name="Line 70"/>
            <p:cNvSpPr>
              <a:spLocks noChangeShapeType="1"/>
            </p:cNvSpPr>
            <p:nvPr/>
          </p:nvSpPr>
          <p:spPr bwMode="auto">
            <a:xfrm flipV="1">
              <a:off x="2033" y="2883"/>
              <a:ext cx="1" cy="25"/>
            </a:xfrm>
            <a:prstGeom prst="line">
              <a:avLst/>
            </a:prstGeom>
            <a:noFill/>
            <a:ln w="33338">
              <a:solidFill>
                <a:schemeClr val="tx1"/>
              </a:solidFill>
              <a:round/>
              <a:headEnd/>
              <a:tailEnd/>
            </a:ln>
          </p:spPr>
          <p:txBody>
            <a:bodyPr/>
            <a:lstStyle/>
            <a:p>
              <a:endParaRPr lang="fr-BE"/>
            </a:p>
          </p:txBody>
        </p:sp>
        <p:sp>
          <p:nvSpPr>
            <p:cNvPr id="34889" name="Line 71"/>
            <p:cNvSpPr>
              <a:spLocks noChangeShapeType="1"/>
            </p:cNvSpPr>
            <p:nvPr/>
          </p:nvSpPr>
          <p:spPr bwMode="auto">
            <a:xfrm>
              <a:off x="2033" y="2883"/>
              <a:ext cx="2" cy="1"/>
            </a:xfrm>
            <a:prstGeom prst="line">
              <a:avLst/>
            </a:prstGeom>
            <a:noFill/>
            <a:ln w="33338">
              <a:solidFill>
                <a:schemeClr val="tx1"/>
              </a:solidFill>
              <a:round/>
              <a:headEnd/>
              <a:tailEnd/>
            </a:ln>
          </p:spPr>
          <p:txBody>
            <a:bodyPr/>
            <a:lstStyle/>
            <a:p>
              <a:endParaRPr lang="fr-BE"/>
            </a:p>
          </p:txBody>
        </p:sp>
        <p:sp>
          <p:nvSpPr>
            <p:cNvPr id="34890" name="Line 72"/>
            <p:cNvSpPr>
              <a:spLocks noChangeShapeType="1"/>
            </p:cNvSpPr>
            <p:nvPr/>
          </p:nvSpPr>
          <p:spPr bwMode="auto">
            <a:xfrm>
              <a:off x="2035" y="2883"/>
              <a:ext cx="1" cy="1"/>
            </a:xfrm>
            <a:prstGeom prst="line">
              <a:avLst/>
            </a:prstGeom>
            <a:noFill/>
            <a:ln w="33338">
              <a:solidFill>
                <a:schemeClr val="tx1"/>
              </a:solidFill>
              <a:round/>
              <a:headEnd/>
              <a:tailEnd/>
            </a:ln>
          </p:spPr>
          <p:txBody>
            <a:bodyPr/>
            <a:lstStyle/>
            <a:p>
              <a:endParaRPr lang="fr-BE"/>
            </a:p>
          </p:txBody>
        </p:sp>
        <p:sp>
          <p:nvSpPr>
            <p:cNvPr id="34891" name="Line 73"/>
            <p:cNvSpPr>
              <a:spLocks noChangeShapeType="1"/>
            </p:cNvSpPr>
            <p:nvPr/>
          </p:nvSpPr>
          <p:spPr bwMode="auto">
            <a:xfrm>
              <a:off x="2035" y="2883"/>
              <a:ext cx="15" cy="1"/>
            </a:xfrm>
            <a:prstGeom prst="line">
              <a:avLst/>
            </a:prstGeom>
            <a:noFill/>
            <a:ln w="33338">
              <a:solidFill>
                <a:schemeClr val="tx1"/>
              </a:solidFill>
              <a:round/>
              <a:headEnd/>
              <a:tailEnd/>
            </a:ln>
          </p:spPr>
          <p:txBody>
            <a:bodyPr/>
            <a:lstStyle/>
            <a:p>
              <a:endParaRPr lang="fr-BE"/>
            </a:p>
          </p:txBody>
        </p:sp>
        <p:sp>
          <p:nvSpPr>
            <p:cNvPr id="34892" name="Line 74"/>
            <p:cNvSpPr>
              <a:spLocks noChangeShapeType="1"/>
            </p:cNvSpPr>
            <p:nvPr/>
          </p:nvSpPr>
          <p:spPr bwMode="auto">
            <a:xfrm flipV="1">
              <a:off x="2050" y="2857"/>
              <a:ext cx="1" cy="26"/>
            </a:xfrm>
            <a:prstGeom prst="line">
              <a:avLst/>
            </a:prstGeom>
            <a:noFill/>
            <a:ln w="33338">
              <a:solidFill>
                <a:schemeClr val="tx1"/>
              </a:solidFill>
              <a:round/>
              <a:headEnd/>
              <a:tailEnd/>
            </a:ln>
          </p:spPr>
          <p:txBody>
            <a:bodyPr/>
            <a:lstStyle/>
            <a:p>
              <a:endParaRPr lang="fr-BE"/>
            </a:p>
          </p:txBody>
        </p:sp>
        <p:sp>
          <p:nvSpPr>
            <p:cNvPr id="34893" name="Line 75"/>
            <p:cNvSpPr>
              <a:spLocks noChangeShapeType="1"/>
            </p:cNvSpPr>
            <p:nvPr/>
          </p:nvSpPr>
          <p:spPr bwMode="auto">
            <a:xfrm>
              <a:off x="2050" y="2857"/>
              <a:ext cx="1" cy="1"/>
            </a:xfrm>
            <a:prstGeom prst="line">
              <a:avLst/>
            </a:prstGeom>
            <a:noFill/>
            <a:ln w="33338">
              <a:solidFill>
                <a:schemeClr val="tx1"/>
              </a:solidFill>
              <a:round/>
              <a:headEnd/>
              <a:tailEnd/>
            </a:ln>
          </p:spPr>
          <p:txBody>
            <a:bodyPr/>
            <a:lstStyle/>
            <a:p>
              <a:endParaRPr lang="fr-BE"/>
            </a:p>
          </p:txBody>
        </p:sp>
        <p:sp>
          <p:nvSpPr>
            <p:cNvPr id="34894" name="Line 76"/>
            <p:cNvSpPr>
              <a:spLocks noChangeShapeType="1"/>
            </p:cNvSpPr>
            <p:nvPr/>
          </p:nvSpPr>
          <p:spPr bwMode="auto">
            <a:xfrm>
              <a:off x="2051" y="2857"/>
              <a:ext cx="1" cy="1"/>
            </a:xfrm>
            <a:prstGeom prst="line">
              <a:avLst/>
            </a:prstGeom>
            <a:noFill/>
            <a:ln w="33338">
              <a:solidFill>
                <a:schemeClr val="tx1"/>
              </a:solidFill>
              <a:round/>
              <a:headEnd/>
              <a:tailEnd/>
            </a:ln>
          </p:spPr>
          <p:txBody>
            <a:bodyPr/>
            <a:lstStyle/>
            <a:p>
              <a:endParaRPr lang="fr-BE"/>
            </a:p>
          </p:txBody>
        </p:sp>
        <p:sp>
          <p:nvSpPr>
            <p:cNvPr id="34895" name="Line 77"/>
            <p:cNvSpPr>
              <a:spLocks noChangeShapeType="1"/>
            </p:cNvSpPr>
            <p:nvPr/>
          </p:nvSpPr>
          <p:spPr bwMode="auto">
            <a:xfrm>
              <a:off x="2051" y="2857"/>
              <a:ext cx="30" cy="1"/>
            </a:xfrm>
            <a:prstGeom prst="line">
              <a:avLst/>
            </a:prstGeom>
            <a:noFill/>
            <a:ln w="33338">
              <a:solidFill>
                <a:schemeClr val="tx1"/>
              </a:solidFill>
              <a:round/>
              <a:headEnd/>
              <a:tailEnd/>
            </a:ln>
          </p:spPr>
          <p:txBody>
            <a:bodyPr/>
            <a:lstStyle/>
            <a:p>
              <a:endParaRPr lang="fr-BE"/>
            </a:p>
          </p:txBody>
        </p:sp>
        <p:sp>
          <p:nvSpPr>
            <p:cNvPr id="34896" name="Line 78"/>
            <p:cNvSpPr>
              <a:spLocks noChangeShapeType="1"/>
            </p:cNvSpPr>
            <p:nvPr/>
          </p:nvSpPr>
          <p:spPr bwMode="auto">
            <a:xfrm flipV="1">
              <a:off x="2081" y="2830"/>
              <a:ext cx="1" cy="27"/>
            </a:xfrm>
            <a:prstGeom prst="line">
              <a:avLst/>
            </a:prstGeom>
            <a:noFill/>
            <a:ln w="33338">
              <a:solidFill>
                <a:schemeClr val="tx1"/>
              </a:solidFill>
              <a:round/>
              <a:headEnd/>
              <a:tailEnd/>
            </a:ln>
          </p:spPr>
          <p:txBody>
            <a:bodyPr/>
            <a:lstStyle/>
            <a:p>
              <a:endParaRPr lang="fr-BE"/>
            </a:p>
          </p:txBody>
        </p:sp>
        <p:sp>
          <p:nvSpPr>
            <p:cNvPr id="34897" name="Line 79"/>
            <p:cNvSpPr>
              <a:spLocks noChangeShapeType="1"/>
            </p:cNvSpPr>
            <p:nvPr/>
          </p:nvSpPr>
          <p:spPr bwMode="auto">
            <a:xfrm>
              <a:off x="2081" y="2830"/>
              <a:ext cx="1" cy="1"/>
            </a:xfrm>
            <a:prstGeom prst="line">
              <a:avLst/>
            </a:prstGeom>
            <a:noFill/>
            <a:ln w="33338">
              <a:solidFill>
                <a:schemeClr val="tx1"/>
              </a:solidFill>
              <a:round/>
              <a:headEnd/>
              <a:tailEnd/>
            </a:ln>
          </p:spPr>
          <p:txBody>
            <a:bodyPr/>
            <a:lstStyle/>
            <a:p>
              <a:endParaRPr lang="fr-BE"/>
            </a:p>
          </p:txBody>
        </p:sp>
        <p:sp>
          <p:nvSpPr>
            <p:cNvPr id="34898" name="Line 80"/>
            <p:cNvSpPr>
              <a:spLocks noChangeShapeType="1"/>
            </p:cNvSpPr>
            <p:nvPr/>
          </p:nvSpPr>
          <p:spPr bwMode="auto">
            <a:xfrm flipV="1">
              <a:off x="2081" y="2804"/>
              <a:ext cx="1" cy="26"/>
            </a:xfrm>
            <a:prstGeom prst="line">
              <a:avLst/>
            </a:prstGeom>
            <a:noFill/>
            <a:ln w="33338">
              <a:solidFill>
                <a:schemeClr val="tx1"/>
              </a:solidFill>
              <a:round/>
              <a:headEnd/>
              <a:tailEnd/>
            </a:ln>
          </p:spPr>
          <p:txBody>
            <a:bodyPr/>
            <a:lstStyle/>
            <a:p>
              <a:endParaRPr lang="fr-BE"/>
            </a:p>
          </p:txBody>
        </p:sp>
        <p:sp>
          <p:nvSpPr>
            <p:cNvPr id="34899" name="Line 81"/>
            <p:cNvSpPr>
              <a:spLocks noChangeShapeType="1"/>
            </p:cNvSpPr>
            <p:nvPr/>
          </p:nvSpPr>
          <p:spPr bwMode="auto">
            <a:xfrm>
              <a:off x="2081" y="2804"/>
              <a:ext cx="2" cy="1"/>
            </a:xfrm>
            <a:prstGeom prst="line">
              <a:avLst/>
            </a:prstGeom>
            <a:noFill/>
            <a:ln w="33338">
              <a:solidFill>
                <a:schemeClr val="tx1"/>
              </a:solidFill>
              <a:round/>
              <a:headEnd/>
              <a:tailEnd/>
            </a:ln>
          </p:spPr>
          <p:txBody>
            <a:bodyPr/>
            <a:lstStyle/>
            <a:p>
              <a:endParaRPr lang="fr-BE"/>
            </a:p>
          </p:txBody>
        </p:sp>
        <p:sp>
          <p:nvSpPr>
            <p:cNvPr id="34900" name="Line 82"/>
            <p:cNvSpPr>
              <a:spLocks noChangeShapeType="1"/>
            </p:cNvSpPr>
            <p:nvPr/>
          </p:nvSpPr>
          <p:spPr bwMode="auto">
            <a:xfrm flipV="1">
              <a:off x="2083" y="2752"/>
              <a:ext cx="1" cy="52"/>
            </a:xfrm>
            <a:prstGeom prst="line">
              <a:avLst/>
            </a:prstGeom>
            <a:noFill/>
            <a:ln w="33338">
              <a:solidFill>
                <a:schemeClr val="tx1"/>
              </a:solidFill>
              <a:round/>
              <a:headEnd/>
              <a:tailEnd/>
            </a:ln>
          </p:spPr>
          <p:txBody>
            <a:bodyPr/>
            <a:lstStyle/>
            <a:p>
              <a:endParaRPr lang="fr-BE"/>
            </a:p>
          </p:txBody>
        </p:sp>
        <p:sp>
          <p:nvSpPr>
            <p:cNvPr id="34901" name="Line 83"/>
            <p:cNvSpPr>
              <a:spLocks noChangeShapeType="1"/>
            </p:cNvSpPr>
            <p:nvPr/>
          </p:nvSpPr>
          <p:spPr bwMode="auto">
            <a:xfrm>
              <a:off x="2083" y="2752"/>
              <a:ext cx="1" cy="1"/>
            </a:xfrm>
            <a:prstGeom prst="line">
              <a:avLst/>
            </a:prstGeom>
            <a:noFill/>
            <a:ln w="33338">
              <a:solidFill>
                <a:schemeClr val="tx1"/>
              </a:solidFill>
              <a:round/>
              <a:headEnd/>
              <a:tailEnd/>
            </a:ln>
          </p:spPr>
          <p:txBody>
            <a:bodyPr/>
            <a:lstStyle/>
            <a:p>
              <a:endParaRPr lang="fr-BE"/>
            </a:p>
          </p:txBody>
        </p:sp>
        <p:sp>
          <p:nvSpPr>
            <p:cNvPr id="34902" name="Line 84"/>
            <p:cNvSpPr>
              <a:spLocks noChangeShapeType="1"/>
            </p:cNvSpPr>
            <p:nvPr/>
          </p:nvSpPr>
          <p:spPr bwMode="auto">
            <a:xfrm>
              <a:off x="2083" y="2752"/>
              <a:ext cx="1" cy="1"/>
            </a:xfrm>
            <a:prstGeom prst="line">
              <a:avLst/>
            </a:prstGeom>
            <a:noFill/>
            <a:ln w="33338">
              <a:solidFill>
                <a:schemeClr val="tx1"/>
              </a:solidFill>
              <a:round/>
              <a:headEnd/>
              <a:tailEnd/>
            </a:ln>
          </p:spPr>
          <p:txBody>
            <a:bodyPr/>
            <a:lstStyle/>
            <a:p>
              <a:endParaRPr lang="fr-BE"/>
            </a:p>
          </p:txBody>
        </p:sp>
        <p:sp>
          <p:nvSpPr>
            <p:cNvPr id="34903" name="Line 85"/>
            <p:cNvSpPr>
              <a:spLocks noChangeShapeType="1"/>
            </p:cNvSpPr>
            <p:nvPr/>
          </p:nvSpPr>
          <p:spPr bwMode="auto">
            <a:xfrm>
              <a:off x="2083" y="2752"/>
              <a:ext cx="6" cy="1"/>
            </a:xfrm>
            <a:prstGeom prst="line">
              <a:avLst/>
            </a:prstGeom>
            <a:noFill/>
            <a:ln w="33338">
              <a:solidFill>
                <a:schemeClr val="tx1"/>
              </a:solidFill>
              <a:round/>
              <a:headEnd/>
              <a:tailEnd/>
            </a:ln>
          </p:spPr>
          <p:txBody>
            <a:bodyPr/>
            <a:lstStyle/>
            <a:p>
              <a:endParaRPr lang="fr-BE"/>
            </a:p>
          </p:txBody>
        </p:sp>
        <p:sp>
          <p:nvSpPr>
            <p:cNvPr id="34904" name="Line 86"/>
            <p:cNvSpPr>
              <a:spLocks noChangeShapeType="1"/>
            </p:cNvSpPr>
            <p:nvPr/>
          </p:nvSpPr>
          <p:spPr bwMode="auto">
            <a:xfrm flipV="1">
              <a:off x="2089" y="2725"/>
              <a:ext cx="1" cy="27"/>
            </a:xfrm>
            <a:prstGeom prst="line">
              <a:avLst/>
            </a:prstGeom>
            <a:noFill/>
            <a:ln w="33338">
              <a:solidFill>
                <a:schemeClr val="tx1"/>
              </a:solidFill>
              <a:round/>
              <a:headEnd/>
              <a:tailEnd/>
            </a:ln>
          </p:spPr>
          <p:txBody>
            <a:bodyPr/>
            <a:lstStyle/>
            <a:p>
              <a:endParaRPr lang="fr-BE"/>
            </a:p>
          </p:txBody>
        </p:sp>
        <p:sp>
          <p:nvSpPr>
            <p:cNvPr id="34905" name="Line 87"/>
            <p:cNvSpPr>
              <a:spLocks noChangeShapeType="1"/>
            </p:cNvSpPr>
            <p:nvPr/>
          </p:nvSpPr>
          <p:spPr bwMode="auto">
            <a:xfrm>
              <a:off x="2089" y="2725"/>
              <a:ext cx="5" cy="1"/>
            </a:xfrm>
            <a:prstGeom prst="line">
              <a:avLst/>
            </a:prstGeom>
            <a:noFill/>
            <a:ln w="33338">
              <a:solidFill>
                <a:schemeClr val="tx1"/>
              </a:solidFill>
              <a:round/>
              <a:headEnd/>
              <a:tailEnd/>
            </a:ln>
          </p:spPr>
          <p:txBody>
            <a:bodyPr/>
            <a:lstStyle/>
            <a:p>
              <a:endParaRPr lang="fr-BE"/>
            </a:p>
          </p:txBody>
        </p:sp>
        <p:sp>
          <p:nvSpPr>
            <p:cNvPr id="34906" name="Line 88"/>
            <p:cNvSpPr>
              <a:spLocks noChangeShapeType="1"/>
            </p:cNvSpPr>
            <p:nvPr/>
          </p:nvSpPr>
          <p:spPr bwMode="auto">
            <a:xfrm>
              <a:off x="2094" y="2725"/>
              <a:ext cx="1" cy="1"/>
            </a:xfrm>
            <a:prstGeom prst="line">
              <a:avLst/>
            </a:prstGeom>
            <a:noFill/>
            <a:ln w="33338">
              <a:solidFill>
                <a:schemeClr val="tx1"/>
              </a:solidFill>
              <a:round/>
              <a:headEnd/>
              <a:tailEnd/>
            </a:ln>
          </p:spPr>
          <p:txBody>
            <a:bodyPr/>
            <a:lstStyle/>
            <a:p>
              <a:endParaRPr lang="fr-BE"/>
            </a:p>
          </p:txBody>
        </p:sp>
        <p:sp>
          <p:nvSpPr>
            <p:cNvPr id="34907" name="Line 89"/>
            <p:cNvSpPr>
              <a:spLocks noChangeShapeType="1"/>
            </p:cNvSpPr>
            <p:nvPr/>
          </p:nvSpPr>
          <p:spPr bwMode="auto">
            <a:xfrm>
              <a:off x="2094" y="2725"/>
              <a:ext cx="8" cy="1"/>
            </a:xfrm>
            <a:prstGeom prst="line">
              <a:avLst/>
            </a:prstGeom>
            <a:noFill/>
            <a:ln w="33338">
              <a:solidFill>
                <a:schemeClr val="tx1"/>
              </a:solidFill>
              <a:round/>
              <a:headEnd/>
              <a:tailEnd/>
            </a:ln>
          </p:spPr>
          <p:txBody>
            <a:bodyPr/>
            <a:lstStyle/>
            <a:p>
              <a:endParaRPr lang="fr-BE"/>
            </a:p>
          </p:txBody>
        </p:sp>
        <p:sp>
          <p:nvSpPr>
            <p:cNvPr id="34908" name="Line 90"/>
            <p:cNvSpPr>
              <a:spLocks noChangeShapeType="1"/>
            </p:cNvSpPr>
            <p:nvPr/>
          </p:nvSpPr>
          <p:spPr bwMode="auto">
            <a:xfrm flipV="1">
              <a:off x="2102" y="2699"/>
              <a:ext cx="1" cy="26"/>
            </a:xfrm>
            <a:prstGeom prst="line">
              <a:avLst/>
            </a:prstGeom>
            <a:noFill/>
            <a:ln w="33338">
              <a:solidFill>
                <a:schemeClr val="tx1"/>
              </a:solidFill>
              <a:round/>
              <a:headEnd/>
              <a:tailEnd/>
            </a:ln>
          </p:spPr>
          <p:txBody>
            <a:bodyPr/>
            <a:lstStyle/>
            <a:p>
              <a:endParaRPr lang="fr-BE"/>
            </a:p>
          </p:txBody>
        </p:sp>
        <p:sp>
          <p:nvSpPr>
            <p:cNvPr id="34909" name="Line 91"/>
            <p:cNvSpPr>
              <a:spLocks noChangeShapeType="1"/>
            </p:cNvSpPr>
            <p:nvPr/>
          </p:nvSpPr>
          <p:spPr bwMode="auto">
            <a:xfrm>
              <a:off x="2102" y="2699"/>
              <a:ext cx="2" cy="1"/>
            </a:xfrm>
            <a:prstGeom prst="line">
              <a:avLst/>
            </a:prstGeom>
            <a:noFill/>
            <a:ln w="33338">
              <a:solidFill>
                <a:schemeClr val="tx1"/>
              </a:solidFill>
              <a:round/>
              <a:headEnd/>
              <a:tailEnd/>
            </a:ln>
          </p:spPr>
          <p:txBody>
            <a:bodyPr/>
            <a:lstStyle/>
            <a:p>
              <a:endParaRPr lang="fr-BE"/>
            </a:p>
          </p:txBody>
        </p:sp>
        <p:sp>
          <p:nvSpPr>
            <p:cNvPr id="34910" name="Line 92"/>
            <p:cNvSpPr>
              <a:spLocks noChangeShapeType="1"/>
            </p:cNvSpPr>
            <p:nvPr/>
          </p:nvSpPr>
          <p:spPr bwMode="auto">
            <a:xfrm>
              <a:off x="2104" y="2699"/>
              <a:ext cx="1" cy="1"/>
            </a:xfrm>
            <a:prstGeom prst="line">
              <a:avLst/>
            </a:prstGeom>
            <a:noFill/>
            <a:ln w="33338">
              <a:solidFill>
                <a:schemeClr val="tx1"/>
              </a:solidFill>
              <a:round/>
              <a:headEnd/>
              <a:tailEnd/>
            </a:ln>
          </p:spPr>
          <p:txBody>
            <a:bodyPr/>
            <a:lstStyle/>
            <a:p>
              <a:endParaRPr lang="fr-BE"/>
            </a:p>
          </p:txBody>
        </p:sp>
        <p:sp>
          <p:nvSpPr>
            <p:cNvPr id="34911" name="Line 93"/>
            <p:cNvSpPr>
              <a:spLocks noChangeShapeType="1"/>
            </p:cNvSpPr>
            <p:nvPr/>
          </p:nvSpPr>
          <p:spPr bwMode="auto">
            <a:xfrm>
              <a:off x="2104" y="2699"/>
              <a:ext cx="14" cy="1"/>
            </a:xfrm>
            <a:prstGeom prst="line">
              <a:avLst/>
            </a:prstGeom>
            <a:noFill/>
            <a:ln w="33338">
              <a:solidFill>
                <a:schemeClr val="tx1"/>
              </a:solidFill>
              <a:round/>
              <a:headEnd/>
              <a:tailEnd/>
            </a:ln>
          </p:spPr>
          <p:txBody>
            <a:bodyPr/>
            <a:lstStyle/>
            <a:p>
              <a:endParaRPr lang="fr-BE"/>
            </a:p>
          </p:txBody>
        </p:sp>
        <p:sp>
          <p:nvSpPr>
            <p:cNvPr id="34912" name="Line 94"/>
            <p:cNvSpPr>
              <a:spLocks noChangeShapeType="1"/>
            </p:cNvSpPr>
            <p:nvPr/>
          </p:nvSpPr>
          <p:spPr bwMode="auto">
            <a:xfrm flipV="1">
              <a:off x="2118" y="2672"/>
              <a:ext cx="1" cy="27"/>
            </a:xfrm>
            <a:prstGeom prst="line">
              <a:avLst/>
            </a:prstGeom>
            <a:noFill/>
            <a:ln w="33338">
              <a:solidFill>
                <a:schemeClr val="tx1"/>
              </a:solidFill>
              <a:round/>
              <a:headEnd/>
              <a:tailEnd/>
            </a:ln>
          </p:spPr>
          <p:txBody>
            <a:bodyPr/>
            <a:lstStyle/>
            <a:p>
              <a:endParaRPr lang="fr-BE"/>
            </a:p>
          </p:txBody>
        </p:sp>
        <p:sp>
          <p:nvSpPr>
            <p:cNvPr id="34913" name="Line 95"/>
            <p:cNvSpPr>
              <a:spLocks noChangeShapeType="1"/>
            </p:cNvSpPr>
            <p:nvPr/>
          </p:nvSpPr>
          <p:spPr bwMode="auto">
            <a:xfrm>
              <a:off x="2118" y="2672"/>
              <a:ext cx="1" cy="1"/>
            </a:xfrm>
            <a:prstGeom prst="line">
              <a:avLst/>
            </a:prstGeom>
            <a:noFill/>
            <a:ln w="33338">
              <a:solidFill>
                <a:schemeClr val="tx1"/>
              </a:solidFill>
              <a:round/>
              <a:headEnd/>
              <a:tailEnd/>
            </a:ln>
          </p:spPr>
          <p:txBody>
            <a:bodyPr/>
            <a:lstStyle/>
            <a:p>
              <a:endParaRPr lang="fr-BE"/>
            </a:p>
          </p:txBody>
        </p:sp>
        <p:sp>
          <p:nvSpPr>
            <p:cNvPr id="34914" name="Line 96"/>
            <p:cNvSpPr>
              <a:spLocks noChangeShapeType="1"/>
            </p:cNvSpPr>
            <p:nvPr/>
          </p:nvSpPr>
          <p:spPr bwMode="auto">
            <a:xfrm flipV="1">
              <a:off x="2119" y="2646"/>
              <a:ext cx="1" cy="26"/>
            </a:xfrm>
            <a:prstGeom prst="line">
              <a:avLst/>
            </a:prstGeom>
            <a:noFill/>
            <a:ln w="33338">
              <a:solidFill>
                <a:schemeClr val="tx1"/>
              </a:solidFill>
              <a:round/>
              <a:headEnd/>
              <a:tailEnd/>
            </a:ln>
          </p:spPr>
          <p:txBody>
            <a:bodyPr/>
            <a:lstStyle/>
            <a:p>
              <a:endParaRPr lang="fr-BE"/>
            </a:p>
          </p:txBody>
        </p:sp>
        <p:sp>
          <p:nvSpPr>
            <p:cNvPr id="34915" name="Line 97"/>
            <p:cNvSpPr>
              <a:spLocks noChangeShapeType="1"/>
            </p:cNvSpPr>
            <p:nvPr/>
          </p:nvSpPr>
          <p:spPr bwMode="auto">
            <a:xfrm>
              <a:off x="2119" y="2646"/>
              <a:ext cx="3" cy="1"/>
            </a:xfrm>
            <a:prstGeom prst="line">
              <a:avLst/>
            </a:prstGeom>
            <a:noFill/>
            <a:ln w="33338">
              <a:solidFill>
                <a:schemeClr val="tx1"/>
              </a:solidFill>
              <a:round/>
              <a:headEnd/>
              <a:tailEnd/>
            </a:ln>
          </p:spPr>
          <p:txBody>
            <a:bodyPr/>
            <a:lstStyle/>
            <a:p>
              <a:endParaRPr lang="fr-BE"/>
            </a:p>
          </p:txBody>
        </p:sp>
        <p:sp>
          <p:nvSpPr>
            <p:cNvPr id="34916" name="Line 98"/>
            <p:cNvSpPr>
              <a:spLocks noChangeShapeType="1"/>
            </p:cNvSpPr>
            <p:nvPr/>
          </p:nvSpPr>
          <p:spPr bwMode="auto">
            <a:xfrm>
              <a:off x="2122" y="2646"/>
              <a:ext cx="1" cy="1"/>
            </a:xfrm>
            <a:prstGeom prst="line">
              <a:avLst/>
            </a:prstGeom>
            <a:noFill/>
            <a:ln w="33338">
              <a:solidFill>
                <a:schemeClr val="tx1"/>
              </a:solidFill>
              <a:round/>
              <a:headEnd/>
              <a:tailEnd/>
            </a:ln>
          </p:spPr>
          <p:txBody>
            <a:bodyPr/>
            <a:lstStyle/>
            <a:p>
              <a:endParaRPr lang="fr-BE"/>
            </a:p>
          </p:txBody>
        </p:sp>
        <p:sp>
          <p:nvSpPr>
            <p:cNvPr id="34917" name="Line 99"/>
            <p:cNvSpPr>
              <a:spLocks noChangeShapeType="1"/>
            </p:cNvSpPr>
            <p:nvPr/>
          </p:nvSpPr>
          <p:spPr bwMode="auto">
            <a:xfrm>
              <a:off x="2122" y="2646"/>
              <a:ext cx="9" cy="1"/>
            </a:xfrm>
            <a:prstGeom prst="line">
              <a:avLst/>
            </a:prstGeom>
            <a:noFill/>
            <a:ln w="33338">
              <a:solidFill>
                <a:schemeClr val="tx1"/>
              </a:solidFill>
              <a:round/>
              <a:headEnd/>
              <a:tailEnd/>
            </a:ln>
          </p:spPr>
          <p:txBody>
            <a:bodyPr/>
            <a:lstStyle/>
            <a:p>
              <a:endParaRPr lang="fr-BE"/>
            </a:p>
          </p:txBody>
        </p:sp>
        <p:sp>
          <p:nvSpPr>
            <p:cNvPr id="34918" name="Line 100"/>
            <p:cNvSpPr>
              <a:spLocks noChangeShapeType="1"/>
            </p:cNvSpPr>
            <p:nvPr/>
          </p:nvSpPr>
          <p:spPr bwMode="auto">
            <a:xfrm flipV="1">
              <a:off x="2131" y="2620"/>
              <a:ext cx="1" cy="26"/>
            </a:xfrm>
            <a:prstGeom prst="line">
              <a:avLst/>
            </a:prstGeom>
            <a:noFill/>
            <a:ln w="33338">
              <a:solidFill>
                <a:schemeClr val="tx1"/>
              </a:solidFill>
              <a:round/>
              <a:headEnd/>
              <a:tailEnd/>
            </a:ln>
          </p:spPr>
          <p:txBody>
            <a:bodyPr/>
            <a:lstStyle/>
            <a:p>
              <a:endParaRPr lang="fr-BE"/>
            </a:p>
          </p:txBody>
        </p:sp>
        <p:sp>
          <p:nvSpPr>
            <p:cNvPr id="34919" name="Line 101"/>
            <p:cNvSpPr>
              <a:spLocks noChangeShapeType="1"/>
            </p:cNvSpPr>
            <p:nvPr/>
          </p:nvSpPr>
          <p:spPr bwMode="auto">
            <a:xfrm>
              <a:off x="2131" y="2620"/>
              <a:ext cx="1" cy="1"/>
            </a:xfrm>
            <a:prstGeom prst="line">
              <a:avLst/>
            </a:prstGeom>
            <a:noFill/>
            <a:ln w="33338">
              <a:solidFill>
                <a:schemeClr val="tx1"/>
              </a:solidFill>
              <a:round/>
              <a:headEnd/>
              <a:tailEnd/>
            </a:ln>
          </p:spPr>
          <p:txBody>
            <a:bodyPr/>
            <a:lstStyle/>
            <a:p>
              <a:endParaRPr lang="fr-BE"/>
            </a:p>
          </p:txBody>
        </p:sp>
        <p:sp>
          <p:nvSpPr>
            <p:cNvPr id="34920" name="Line 102"/>
            <p:cNvSpPr>
              <a:spLocks noChangeShapeType="1"/>
            </p:cNvSpPr>
            <p:nvPr/>
          </p:nvSpPr>
          <p:spPr bwMode="auto">
            <a:xfrm>
              <a:off x="2132" y="2620"/>
              <a:ext cx="1" cy="1"/>
            </a:xfrm>
            <a:prstGeom prst="line">
              <a:avLst/>
            </a:prstGeom>
            <a:noFill/>
            <a:ln w="33338">
              <a:solidFill>
                <a:schemeClr val="tx1"/>
              </a:solidFill>
              <a:round/>
              <a:headEnd/>
              <a:tailEnd/>
            </a:ln>
          </p:spPr>
          <p:txBody>
            <a:bodyPr/>
            <a:lstStyle/>
            <a:p>
              <a:endParaRPr lang="fr-BE"/>
            </a:p>
          </p:txBody>
        </p:sp>
        <p:sp>
          <p:nvSpPr>
            <p:cNvPr id="34921" name="Line 103"/>
            <p:cNvSpPr>
              <a:spLocks noChangeShapeType="1"/>
            </p:cNvSpPr>
            <p:nvPr/>
          </p:nvSpPr>
          <p:spPr bwMode="auto">
            <a:xfrm>
              <a:off x="2132" y="2620"/>
              <a:ext cx="9" cy="1"/>
            </a:xfrm>
            <a:prstGeom prst="line">
              <a:avLst/>
            </a:prstGeom>
            <a:noFill/>
            <a:ln w="33338">
              <a:solidFill>
                <a:schemeClr val="tx1"/>
              </a:solidFill>
              <a:round/>
              <a:headEnd/>
              <a:tailEnd/>
            </a:ln>
          </p:spPr>
          <p:txBody>
            <a:bodyPr/>
            <a:lstStyle/>
            <a:p>
              <a:endParaRPr lang="fr-BE"/>
            </a:p>
          </p:txBody>
        </p:sp>
        <p:sp>
          <p:nvSpPr>
            <p:cNvPr id="34922" name="Line 104"/>
            <p:cNvSpPr>
              <a:spLocks noChangeShapeType="1"/>
            </p:cNvSpPr>
            <p:nvPr/>
          </p:nvSpPr>
          <p:spPr bwMode="auto">
            <a:xfrm flipV="1">
              <a:off x="2141" y="2593"/>
              <a:ext cx="1" cy="27"/>
            </a:xfrm>
            <a:prstGeom prst="line">
              <a:avLst/>
            </a:prstGeom>
            <a:noFill/>
            <a:ln w="33338">
              <a:solidFill>
                <a:schemeClr val="tx1"/>
              </a:solidFill>
              <a:round/>
              <a:headEnd/>
              <a:tailEnd/>
            </a:ln>
          </p:spPr>
          <p:txBody>
            <a:bodyPr/>
            <a:lstStyle/>
            <a:p>
              <a:endParaRPr lang="fr-BE"/>
            </a:p>
          </p:txBody>
        </p:sp>
        <p:sp>
          <p:nvSpPr>
            <p:cNvPr id="34923" name="Line 105"/>
            <p:cNvSpPr>
              <a:spLocks noChangeShapeType="1"/>
            </p:cNvSpPr>
            <p:nvPr/>
          </p:nvSpPr>
          <p:spPr bwMode="auto">
            <a:xfrm>
              <a:off x="2141" y="2593"/>
              <a:ext cx="6" cy="1"/>
            </a:xfrm>
            <a:prstGeom prst="line">
              <a:avLst/>
            </a:prstGeom>
            <a:noFill/>
            <a:ln w="33338">
              <a:solidFill>
                <a:schemeClr val="tx1"/>
              </a:solidFill>
              <a:round/>
              <a:headEnd/>
              <a:tailEnd/>
            </a:ln>
          </p:spPr>
          <p:txBody>
            <a:bodyPr/>
            <a:lstStyle/>
            <a:p>
              <a:endParaRPr lang="fr-BE"/>
            </a:p>
          </p:txBody>
        </p:sp>
        <p:sp>
          <p:nvSpPr>
            <p:cNvPr id="34924" name="Line 106"/>
            <p:cNvSpPr>
              <a:spLocks noChangeShapeType="1"/>
            </p:cNvSpPr>
            <p:nvPr/>
          </p:nvSpPr>
          <p:spPr bwMode="auto">
            <a:xfrm>
              <a:off x="2147" y="2593"/>
              <a:ext cx="1" cy="1"/>
            </a:xfrm>
            <a:prstGeom prst="line">
              <a:avLst/>
            </a:prstGeom>
            <a:noFill/>
            <a:ln w="33338">
              <a:solidFill>
                <a:schemeClr val="tx1"/>
              </a:solidFill>
              <a:round/>
              <a:headEnd/>
              <a:tailEnd/>
            </a:ln>
          </p:spPr>
          <p:txBody>
            <a:bodyPr/>
            <a:lstStyle/>
            <a:p>
              <a:endParaRPr lang="fr-BE"/>
            </a:p>
          </p:txBody>
        </p:sp>
        <p:sp>
          <p:nvSpPr>
            <p:cNvPr id="34925" name="Line 107"/>
            <p:cNvSpPr>
              <a:spLocks noChangeShapeType="1"/>
            </p:cNvSpPr>
            <p:nvPr/>
          </p:nvSpPr>
          <p:spPr bwMode="auto">
            <a:xfrm>
              <a:off x="2147" y="2593"/>
              <a:ext cx="75" cy="1"/>
            </a:xfrm>
            <a:prstGeom prst="line">
              <a:avLst/>
            </a:prstGeom>
            <a:noFill/>
            <a:ln w="33338">
              <a:solidFill>
                <a:schemeClr val="tx1"/>
              </a:solidFill>
              <a:round/>
              <a:headEnd/>
              <a:tailEnd/>
            </a:ln>
          </p:spPr>
          <p:txBody>
            <a:bodyPr/>
            <a:lstStyle/>
            <a:p>
              <a:endParaRPr lang="fr-BE"/>
            </a:p>
          </p:txBody>
        </p:sp>
        <p:sp>
          <p:nvSpPr>
            <p:cNvPr id="34926" name="Line 108"/>
            <p:cNvSpPr>
              <a:spLocks noChangeShapeType="1"/>
            </p:cNvSpPr>
            <p:nvPr/>
          </p:nvSpPr>
          <p:spPr bwMode="auto">
            <a:xfrm flipV="1">
              <a:off x="2222" y="2566"/>
              <a:ext cx="1" cy="27"/>
            </a:xfrm>
            <a:prstGeom prst="line">
              <a:avLst/>
            </a:prstGeom>
            <a:noFill/>
            <a:ln w="33338">
              <a:solidFill>
                <a:schemeClr val="tx1"/>
              </a:solidFill>
              <a:round/>
              <a:headEnd/>
              <a:tailEnd/>
            </a:ln>
          </p:spPr>
          <p:txBody>
            <a:bodyPr/>
            <a:lstStyle/>
            <a:p>
              <a:endParaRPr lang="fr-BE"/>
            </a:p>
          </p:txBody>
        </p:sp>
        <p:sp>
          <p:nvSpPr>
            <p:cNvPr id="34927" name="Line 109"/>
            <p:cNvSpPr>
              <a:spLocks noChangeShapeType="1"/>
            </p:cNvSpPr>
            <p:nvPr/>
          </p:nvSpPr>
          <p:spPr bwMode="auto">
            <a:xfrm>
              <a:off x="2222" y="2566"/>
              <a:ext cx="2" cy="1"/>
            </a:xfrm>
            <a:prstGeom prst="line">
              <a:avLst/>
            </a:prstGeom>
            <a:noFill/>
            <a:ln w="33338">
              <a:solidFill>
                <a:schemeClr val="tx1"/>
              </a:solidFill>
              <a:round/>
              <a:headEnd/>
              <a:tailEnd/>
            </a:ln>
          </p:spPr>
          <p:txBody>
            <a:bodyPr/>
            <a:lstStyle/>
            <a:p>
              <a:endParaRPr lang="fr-BE"/>
            </a:p>
          </p:txBody>
        </p:sp>
        <p:sp>
          <p:nvSpPr>
            <p:cNvPr id="34928" name="Line 110"/>
            <p:cNvSpPr>
              <a:spLocks noChangeShapeType="1"/>
            </p:cNvSpPr>
            <p:nvPr/>
          </p:nvSpPr>
          <p:spPr bwMode="auto">
            <a:xfrm>
              <a:off x="2224" y="2566"/>
              <a:ext cx="1" cy="1"/>
            </a:xfrm>
            <a:prstGeom prst="line">
              <a:avLst/>
            </a:prstGeom>
            <a:noFill/>
            <a:ln w="33338">
              <a:solidFill>
                <a:schemeClr val="tx1"/>
              </a:solidFill>
              <a:round/>
              <a:headEnd/>
              <a:tailEnd/>
            </a:ln>
          </p:spPr>
          <p:txBody>
            <a:bodyPr/>
            <a:lstStyle/>
            <a:p>
              <a:endParaRPr lang="fr-BE"/>
            </a:p>
          </p:txBody>
        </p:sp>
        <p:sp>
          <p:nvSpPr>
            <p:cNvPr id="34929" name="Line 111"/>
            <p:cNvSpPr>
              <a:spLocks noChangeShapeType="1"/>
            </p:cNvSpPr>
            <p:nvPr/>
          </p:nvSpPr>
          <p:spPr bwMode="auto">
            <a:xfrm>
              <a:off x="2224" y="2566"/>
              <a:ext cx="22" cy="1"/>
            </a:xfrm>
            <a:prstGeom prst="line">
              <a:avLst/>
            </a:prstGeom>
            <a:noFill/>
            <a:ln w="33338">
              <a:solidFill>
                <a:schemeClr val="tx1"/>
              </a:solidFill>
              <a:round/>
              <a:headEnd/>
              <a:tailEnd/>
            </a:ln>
          </p:spPr>
          <p:txBody>
            <a:bodyPr/>
            <a:lstStyle/>
            <a:p>
              <a:endParaRPr lang="fr-BE"/>
            </a:p>
          </p:txBody>
        </p:sp>
        <p:sp>
          <p:nvSpPr>
            <p:cNvPr id="34930" name="Line 112"/>
            <p:cNvSpPr>
              <a:spLocks noChangeShapeType="1"/>
            </p:cNvSpPr>
            <p:nvPr/>
          </p:nvSpPr>
          <p:spPr bwMode="auto">
            <a:xfrm flipV="1">
              <a:off x="2246" y="2539"/>
              <a:ext cx="1" cy="27"/>
            </a:xfrm>
            <a:prstGeom prst="line">
              <a:avLst/>
            </a:prstGeom>
            <a:noFill/>
            <a:ln w="33338">
              <a:solidFill>
                <a:schemeClr val="tx1"/>
              </a:solidFill>
              <a:round/>
              <a:headEnd/>
              <a:tailEnd/>
            </a:ln>
          </p:spPr>
          <p:txBody>
            <a:bodyPr/>
            <a:lstStyle/>
            <a:p>
              <a:endParaRPr lang="fr-BE"/>
            </a:p>
          </p:txBody>
        </p:sp>
        <p:sp>
          <p:nvSpPr>
            <p:cNvPr id="34931" name="Line 113"/>
            <p:cNvSpPr>
              <a:spLocks noChangeShapeType="1"/>
            </p:cNvSpPr>
            <p:nvPr/>
          </p:nvSpPr>
          <p:spPr bwMode="auto">
            <a:xfrm>
              <a:off x="2246" y="2539"/>
              <a:ext cx="1" cy="1"/>
            </a:xfrm>
            <a:prstGeom prst="line">
              <a:avLst/>
            </a:prstGeom>
            <a:noFill/>
            <a:ln w="33338">
              <a:solidFill>
                <a:schemeClr val="tx1"/>
              </a:solidFill>
              <a:round/>
              <a:headEnd/>
              <a:tailEnd/>
            </a:ln>
          </p:spPr>
          <p:txBody>
            <a:bodyPr/>
            <a:lstStyle/>
            <a:p>
              <a:endParaRPr lang="fr-BE"/>
            </a:p>
          </p:txBody>
        </p:sp>
        <p:sp>
          <p:nvSpPr>
            <p:cNvPr id="34932" name="Line 114"/>
            <p:cNvSpPr>
              <a:spLocks noChangeShapeType="1"/>
            </p:cNvSpPr>
            <p:nvPr/>
          </p:nvSpPr>
          <p:spPr bwMode="auto">
            <a:xfrm>
              <a:off x="2247" y="2539"/>
              <a:ext cx="1" cy="1"/>
            </a:xfrm>
            <a:prstGeom prst="line">
              <a:avLst/>
            </a:prstGeom>
            <a:noFill/>
            <a:ln w="33338">
              <a:solidFill>
                <a:schemeClr val="tx1"/>
              </a:solidFill>
              <a:round/>
              <a:headEnd/>
              <a:tailEnd/>
            </a:ln>
          </p:spPr>
          <p:txBody>
            <a:bodyPr/>
            <a:lstStyle/>
            <a:p>
              <a:endParaRPr lang="fr-BE"/>
            </a:p>
          </p:txBody>
        </p:sp>
        <p:sp>
          <p:nvSpPr>
            <p:cNvPr id="34933" name="Line 115"/>
            <p:cNvSpPr>
              <a:spLocks noChangeShapeType="1"/>
            </p:cNvSpPr>
            <p:nvPr/>
          </p:nvSpPr>
          <p:spPr bwMode="auto">
            <a:xfrm>
              <a:off x="2247" y="2539"/>
              <a:ext cx="192" cy="1"/>
            </a:xfrm>
            <a:prstGeom prst="line">
              <a:avLst/>
            </a:prstGeom>
            <a:noFill/>
            <a:ln w="33338">
              <a:solidFill>
                <a:schemeClr val="tx1"/>
              </a:solidFill>
              <a:round/>
              <a:headEnd/>
              <a:tailEnd/>
            </a:ln>
          </p:spPr>
          <p:txBody>
            <a:bodyPr/>
            <a:lstStyle/>
            <a:p>
              <a:endParaRPr lang="fr-BE"/>
            </a:p>
          </p:txBody>
        </p:sp>
        <p:sp>
          <p:nvSpPr>
            <p:cNvPr id="34934" name="Line 116"/>
            <p:cNvSpPr>
              <a:spLocks noChangeShapeType="1"/>
            </p:cNvSpPr>
            <p:nvPr/>
          </p:nvSpPr>
          <p:spPr bwMode="auto">
            <a:xfrm flipV="1">
              <a:off x="2439" y="2511"/>
              <a:ext cx="1" cy="28"/>
            </a:xfrm>
            <a:prstGeom prst="line">
              <a:avLst/>
            </a:prstGeom>
            <a:noFill/>
            <a:ln w="33338">
              <a:solidFill>
                <a:schemeClr val="tx1"/>
              </a:solidFill>
              <a:round/>
              <a:headEnd/>
              <a:tailEnd/>
            </a:ln>
          </p:spPr>
          <p:txBody>
            <a:bodyPr/>
            <a:lstStyle/>
            <a:p>
              <a:endParaRPr lang="fr-BE"/>
            </a:p>
          </p:txBody>
        </p:sp>
        <p:sp>
          <p:nvSpPr>
            <p:cNvPr id="34935" name="Line 117"/>
            <p:cNvSpPr>
              <a:spLocks noChangeShapeType="1"/>
            </p:cNvSpPr>
            <p:nvPr/>
          </p:nvSpPr>
          <p:spPr bwMode="auto">
            <a:xfrm>
              <a:off x="2439" y="2511"/>
              <a:ext cx="1" cy="1"/>
            </a:xfrm>
            <a:prstGeom prst="line">
              <a:avLst/>
            </a:prstGeom>
            <a:noFill/>
            <a:ln w="33338">
              <a:solidFill>
                <a:schemeClr val="tx1"/>
              </a:solidFill>
              <a:round/>
              <a:headEnd/>
              <a:tailEnd/>
            </a:ln>
          </p:spPr>
          <p:txBody>
            <a:bodyPr/>
            <a:lstStyle/>
            <a:p>
              <a:endParaRPr lang="fr-BE"/>
            </a:p>
          </p:txBody>
        </p:sp>
        <p:sp>
          <p:nvSpPr>
            <p:cNvPr id="34936" name="Line 118"/>
            <p:cNvSpPr>
              <a:spLocks noChangeShapeType="1"/>
            </p:cNvSpPr>
            <p:nvPr/>
          </p:nvSpPr>
          <p:spPr bwMode="auto">
            <a:xfrm>
              <a:off x="2440" y="2511"/>
              <a:ext cx="1" cy="1"/>
            </a:xfrm>
            <a:prstGeom prst="line">
              <a:avLst/>
            </a:prstGeom>
            <a:noFill/>
            <a:ln w="33338">
              <a:solidFill>
                <a:schemeClr val="tx1"/>
              </a:solidFill>
              <a:round/>
              <a:headEnd/>
              <a:tailEnd/>
            </a:ln>
          </p:spPr>
          <p:txBody>
            <a:bodyPr/>
            <a:lstStyle/>
            <a:p>
              <a:endParaRPr lang="fr-BE"/>
            </a:p>
          </p:txBody>
        </p:sp>
        <p:sp>
          <p:nvSpPr>
            <p:cNvPr id="34937" name="Line 119"/>
            <p:cNvSpPr>
              <a:spLocks noChangeShapeType="1"/>
            </p:cNvSpPr>
            <p:nvPr/>
          </p:nvSpPr>
          <p:spPr bwMode="auto">
            <a:xfrm>
              <a:off x="2440" y="2511"/>
              <a:ext cx="7" cy="1"/>
            </a:xfrm>
            <a:prstGeom prst="line">
              <a:avLst/>
            </a:prstGeom>
            <a:noFill/>
            <a:ln w="33338">
              <a:solidFill>
                <a:schemeClr val="tx1"/>
              </a:solidFill>
              <a:round/>
              <a:headEnd/>
              <a:tailEnd/>
            </a:ln>
          </p:spPr>
          <p:txBody>
            <a:bodyPr/>
            <a:lstStyle/>
            <a:p>
              <a:endParaRPr lang="fr-BE"/>
            </a:p>
          </p:txBody>
        </p:sp>
        <p:sp>
          <p:nvSpPr>
            <p:cNvPr id="34938" name="Line 120"/>
            <p:cNvSpPr>
              <a:spLocks noChangeShapeType="1"/>
            </p:cNvSpPr>
            <p:nvPr/>
          </p:nvSpPr>
          <p:spPr bwMode="auto">
            <a:xfrm flipV="1">
              <a:off x="2447" y="2483"/>
              <a:ext cx="1" cy="28"/>
            </a:xfrm>
            <a:prstGeom prst="line">
              <a:avLst/>
            </a:prstGeom>
            <a:noFill/>
            <a:ln w="33338">
              <a:solidFill>
                <a:schemeClr val="tx1"/>
              </a:solidFill>
              <a:round/>
              <a:headEnd/>
              <a:tailEnd/>
            </a:ln>
          </p:spPr>
          <p:txBody>
            <a:bodyPr/>
            <a:lstStyle/>
            <a:p>
              <a:endParaRPr lang="fr-BE"/>
            </a:p>
          </p:txBody>
        </p:sp>
        <p:sp>
          <p:nvSpPr>
            <p:cNvPr id="34939" name="Line 121"/>
            <p:cNvSpPr>
              <a:spLocks noChangeShapeType="1"/>
            </p:cNvSpPr>
            <p:nvPr/>
          </p:nvSpPr>
          <p:spPr bwMode="auto">
            <a:xfrm>
              <a:off x="2447" y="2483"/>
              <a:ext cx="1" cy="1"/>
            </a:xfrm>
            <a:prstGeom prst="line">
              <a:avLst/>
            </a:prstGeom>
            <a:noFill/>
            <a:ln w="33338">
              <a:solidFill>
                <a:schemeClr val="tx1"/>
              </a:solidFill>
              <a:round/>
              <a:headEnd/>
              <a:tailEnd/>
            </a:ln>
          </p:spPr>
          <p:txBody>
            <a:bodyPr/>
            <a:lstStyle/>
            <a:p>
              <a:endParaRPr lang="fr-BE"/>
            </a:p>
          </p:txBody>
        </p:sp>
        <p:sp>
          <p:nvSpPr>
            <p:cNvPr id="34940" name="Line 122"/>
            <p:cNvSpPr>
              <a:spLocks noChangeShapeType="1"/>
            </p:cNvSpPr>
            <p:nvPr/>
          </p:nvSpPr>
          <p:spPr bwMode="auto">
            <a:xfrm>
              <a:off x="2448" y="2483"/>
              <a:ext cx="1" cy="1"/>
            </a:xfrm>
            <a:prstGeom prst="line">
              <a:avLst/>
            </a:prstGeom>
            <a:noFill/>
            <a:ln w="33338">
              <a:solidFill>
                <a:schemeClr val="tx1"/>
              </a:solidFill>
              <a:round/>
              <a:headEnd/>
              <a:tailEnd/>
            </a:ln>
          </p:spPr>
          <p:txBody>
            <a:bodyPr/>
            <a:lstStyle/>
            <a:p>
              <a:endParaRPr lang="fr-BE"/>
            </a:p>
          </p:txBody>
        </p:sp>
        <p:sp>
          <p:nvSpPr>
            <p:cNvPr id="34941" name="Line 123"/>
            <p:cNvSpPr>
              <a:spLocks noChangeShapeType="1"/>
            </p:cNvSpPr>
            <p:nvPr/>
          </p:nvSpPr>
          <p:spPr bwMode="auto">
            <a:xfrm>
              <a:off x="2448" y="2483"/>
              <a:ext cx="36" cy="1"/>
            </a:xfrm>
            <a:prstGeom prst="line">
              <a:avLst/>
            </a:prstGeom>
            <a:noFill/>
            <a:ln w="33338">
              <a:solidFill>
                <a:schemeClr val="tx1"/>
              </a:solidFill>
              <a:round/>
              <a:headEnd/>
              <a:tailEnd/>
            </a:ln>
          </p:spPr>
          <p:txBody>
            <a:bodyPr/>
            <a:lstStyle/>
            <a:p>
              <a:endParaRPr lang="fr-BE"/>
            </a:p>
          </p:txBody>
        </p:sp>
        <p:sp>
          <p:nvSpPr>
            <p:cNvPr id="34942" name="Line 124"/>
            <p:cNvSpPr>
              <a:spLocks noChangeShapeType="1"/>
            </p:cNvSpPr>
            <p:nvPr/>
          </p:nvSpPr>
          <p:spPr bwMode="auto">
            <a:xfrm flipV="1">
              <a:off x="2484" y="2454"/>
              <a:ext cx="1" cy="29"/>
            </a:xfrm>
            <a:prstGeom prst="line">
              <a:avLst/>
            </a:prstGeom>
            <a:noFill/>
            <a:ln w="33338">
              <a:solidFill>
                <a:schemeClr val="tx1"/>
              </a:solidFill>
              <a:round/>
              <a:headEnd/>
              <a:tailEnd/>
            </a:ln>
          </p:spPr>
          <p:txBody>
            <a:bodyPr/>
            <a:lstStyle/>
            <a:p>
              <a:endParaRPr lang="fr-BE"/>
            </a:p>
          </p:txBody>
        </p:sp>
        <p:sp>
          <p:nvSpPr>
            <p:cNvPr id="34943" name="Line 125"/>
            <p:cNvSpPr>
              <a:spLocks noChangeShapeType="1"/>
            </p:cNvSpPr>
            <p:nvPr/>
          </p:nvSpPr>
          <p:spPr bwMode="auto">
            <a:xfrm>
              <a:off x="2484" y="2454"/>
              <a:ext cx="1" cy="1"/>
            </a:xfrm>
            <a:prstGeom prst="line">
              <a:avLst/>
            </a:prstGeom>
            <a:noFill/>
            <a:ln w="33338">
              <a:solidFill>
                <a:schemeClr val="tx1"/>
              </a:solidFill>
              <a:round/>
              <a:headEnd/>
              <a:tailEnd/>
            </a:ln>
          </p:spPr>
          <p:txBody>
            <a:bodyPr/>
            <a:lstStyle/>
            <a:p>
              <a:endParaRPr lang="fr-BE"/>
            </a:p>
          </p:txBody>
        </p:sp>
        <p:sp>
          <p:nvSpPr>
            <p:cNvPr id="34944" name="Line 126"/>
            <p:cNvSpPr>
              <a:spLocks noChangeShapeType="1"/>
            </p:cNvSpPr>
            <p:nvPr/>
          </p:nvSpPr>
          <p:spPr bwMode="auto">
            <a:xfrm>
              <a:off x="2485" y="2454"/>
              <a:ext cx="1" cy="1"/>
            </a:xfrm>
            <a:prstGeom prst="line">
              <a:avLst/>
            </a:prstGeom>
            <a:noFill/>
            <a:ln w="33338">
              <a:solidFill>
                <a:schemeClr val="tx1"/>
              </a:solidFill>
              <a:round/>
              <a:headEnd/>
              <a:tailEnd/>
            </a:ln>
          </p:spPr>
          <p:txBody>
            <a:bodyPr/>
            <a:lstStyle/>
            <a:p>
              <a:endParaRPr lang="fr-BE"/>
            </a:p>
          </p:txBody>
        </p:sp>
        <p:sp>
          <p:nvSpPr>
            <p:cNvPr id="34945" name="Line 127"/>
            <p:cNvSpPr>
              <a:spLocks noChangeShapeType="1"/>
            </p:cNvSpPr>
            <p:nvPr/>
          </p:nvSpPr>
          <p:spPr bwMode="auto">
            <a:xfrm>
              <a:off x="2485" y="2454"/>
              <a:ext cx="1" cy="1"/>
            </a:xfrm>
            <a:prstGeom prst="line">
              <a:avLst/>
            </a:prstGeom>
            <a:noFill/>
            <a:ln w="33338">
              <a:solidFill>
                <a:schemeClr val="tx1"/>
              </a:solidFill>
              <a:round/>
              <a:headEnd/>
              <a:tailEnd/>
            </a:ln>
          </p:spPr>
          <p:txBody>
            <a:bodyPr/>
            <a:lstStyle/>
            <a:p>
              <a:endParaRPr lang="fr-BE"/>
            </a:p>
          </p:txBody>
        </p:sp>
        <p:sp>
          <p:nvSpPr>
            <p:cNvPr id="34946" name="Line 128"/>
            <p:cNvSpPr>
              <a:spLocks noChangeShapeType="1"/>
            </p:cNvSpPr>
            <p:nvPr/>
          </p:nvSpPr>
          <p:spPr bwMode="auto">
            <a:xfrm flipV="1">
              <a:off x="2486" y="2426"/>
              <a:ext cx="1" cy="28"/>
            </a:xfrm>
            <a:prstGeom prst="line">
              <a:avLst/>
            </a:prstGeom>
            <a:noFill/>
            <a:ln w="33338">
              <a:solidFill>
                <a:schemeClr val="tx1"/>
              </a:solidFill>
              <a:round/>
              <a:headEnd/>
              <a:tailEnd/>
            </a:ln>
          </p:spPr>
          <p:txBody>
            <a:bodyPr/>
            <a:lstStyle/>
            <a:p>
              <a:endParaRPr lang="fr-BE"/>
            </a:p>
          </p:txBody>
        </p:sp>
        <p:sp>
          <p:nvSpPr>
            <p:cNvPr id="34947" name="Line 129"/>
            <p:cNvSpPr>
              <a:spLocks noChangeShapeType="1"/>
            </p:cNvSpPr>
            <p:nvPr/>
          </p:nvSpPr>
          <p:spPr bwMode="auto">
            <a:xfrm>
              <a:off x="2486" y="2426"/>
              <a:ext cx="9" cy="1"/>
            </a:xfrm>
            <a:prstGeom prst="line">
              <a:avLst/>
            </a:prstGeom>
            <a:noFill/>
            <a:ln w="33338">
              <a:solidFill>
                <a:schemeClr val="tx1"/>
              </a:solidFill>
              <a:round/>
              <a:headEnd/>
              <a:tailEnd/>
            </a:ln>
          </p:spPr>
          <p:txBody>
            <a:bodyPr/>
            <a:lstStyle/>
            <a:p>
              <a:endParaRPr lang="fr-BE"/>
            </a:p>
          </p:txBody>
        </p:sp>
        <p:sp>
          <p:nvSpPr>
            <p:cNvPr id="34948" name="Line 130"/>
            <p:cNvSpPr>
              <a:spLocks noChangeShapeType="1"/>
            </p:cNvSpPr>
            <p:nvPr/>
          </p:nvSpPr>
          <p:spPr bwMode="auto">
            <a:xfrm>
              <a:off x="2495" y="2426"/>
              <a:ext cx="1" cy="1"/>
            </a:xfrm>
            <a:prstGeom prst="line">
              <a:avLst/>
            </a:prstGeom>
            <a:noFill/>
            <a:ln w="33338">
              <a:solidFill>
                <a:schemeClr val="tx1"/>
              </a:solidFill>
              <a:round/>
              <a:headEnd/>
              <a:tailEnd/>
            </a:ln>
          </p:spPr>
          <p:txBody>
            <a:bodyPr/>
            <a:lstStyle/>
            <a:p>
              <a:endParaRPr lang="fr-BE"/>
            </a:p>
          </p:txBody>
        </p:sp>
        <p:sp>
          <p:nvSpPr>
            <p:cNvPr id="34949" name="Line 131"/>
            <p:cNvSpPr>
              <a:spLocks noChangeShapeType="1"/>
            </p:cNvSpPr>
            <p:nvPr/>
          </p:nvSpPr>
          <p:spPr bwMode="auto">
            <a:xfrm>
              <a:off x="2495" y="2426"/>
              <a:ext cx="54" cy="1"/>
            </a:xfrm>
            <a:prstGeom prst="line">
              <a:avLst/>
            </a:prstGeom>
            <a:noFill/>
            <a:ln w="33338">
              <a:solidFill>
                <a:schemeClr val="tx1"/>
              </a:solidFill>
              <a:round/>
              <a:headEnd/>
              <a:tailEnd/>
            </a:ln>
          </p:spPr>
          <p:txBody>
            <a:bodyPr/>
            <a:lstStyle/>
            <a:p>
              <a:endParaRPr lang="fr-BE"/>
            </a:p>
          </p:txBody>
        </p:sp>
        <p:sp>
          <p:nvSpPr>
            <p:cNvPr id="34950" name="Line 132"/>
            <p:cNvSpPr>
              <a:spLocks noChangeShapeType="1"/>
            </p:cNvSpPr>
            <p:nvPr/>
          </p:nvSpPr>
          <p:spPr bwMode="auto">
            <a:xfrm flipV="1">
              <a:off x="2549" y="2398"/>
              <a:ext cx="1" cy="28"/>
            </a:xfrm>
            <a:prstGeom prst="line">
              <a:avLst/>
            </a:prstGeom>
            <a:noFill/>
            <a:ln w="33338">
              <a:solidFill>
                <a:schemeClr val="tx1"/>
              </a:solidFill>
              <a:round/>
              <a:headEnd/>
              <a:tailEnd/>
            </a:ln>
          </p:spPr>
          <p:txBody>
            <a:bodyPr/>
            <a:lstStyle/>
            <a:p>
              <a:endParaRPr lang="fr-BE"/>
            </a:p>
          </p:txBody>
        </p:sp>
        <p:sp>
          <p:nvSpPr>
            <p:cNvPr id="34951" name="Line 133"/>
            <p:cNvSpPr>
              <a:spLocks noChangeShapeType="1"/>
            </p:cNvSpPr>
            <p:nvPr/>
          </p:nvSpPr>
          <p:spPr bwMode="auto">
            <a:xfrm>
              <a:off x="2549" y="2398"/>
              <a:ext cx="5" cy="1"/>
            </a:xfrm>
            <a:prstGeom prst="line">
              <a:avLst/>
            </a:prstGeom>
            <a:noFill/>
            <a:ln w="33338">
              <a:solidFill>
                <a:schemeClr val="tx1"/>
              </a:solidFill>
              <a:round/>
              <a:headEnd/>
              <a:tailEnd/>
            </a:ln>
          </p:spPr>
          <p:txBody>
            <a:bodyPr/>
            <a:lstStyle/>
            <a:p>
              <a:endParaRPr lang="fr-BE"/>
            </a:p>
          </p:txBody>
        </p:sp>
        <p:sp>
          <p:nvSpPr>
            <p:cNvPr id="34952" name="Line 134"/>
            <p:cNvSpPr>
              <a:spLocks noChangeShapeType="1"/>
            </p:cNvSpPr>
            <p:nvPr/>
          </p:nvSpPr>
          <p:spPr bwMode="auto">
            <a:xfrm>
              <a:off x="2554" y="2398"/>
              <a:ext cx="1" cy="1"/>
            </a:xfrm>
            <a:prstGeom prst="line">
              <a:avLst/>
            </a:prstGeom>
            <a:noFill/>
            <a:ln w="33338">
              <a:solidFill>
                <a:schemeClr val="tx1"/>
              </a:solidFill>
              <a:round/>
              <a:headEnd/>
              <a:tailEnd/>
            </a:ln>
          </p:spPr>
          <p:txBody>
            <a:bodyPr/>
            <a:lstStyle/>
            <a:p>
              <a:endParaRPr lang="fr-BE"/>
            </a:p>
          </p:txBody>
        </p:sp>
        <p:sp>
          <p:nvSpPr>
            <p:cNvPr id="34953" name="Line 135"/>
            <p:cNvSpPr>
              <a:spLocks noChangeShapeType="1"/>
            </p:cNvSpPr>
            <p:nvPr/>
          </p:nvSpPr>
          <p:spPr bwMode="auto">
            <a:xfrm>
              <a:off x="2554" y="2398"/>
              <a:ext cx="179" cy="1"/>
            </a:xfrm>
            <a:prstGeom prst="line">
              <a:avLst/>
            </a:prstGeom>
            <a:noFill/>
            <a:ln w="33338">
              <a:solidFill>
                <a:schemeClr val="tx1"/>
              </a:solidFill>
              <a:round/>
              <a:headEnd/>
              <a:tailEnd/>
            </a:ln>
          </p:spPr>
          <p:txBody>
            <a:bodyPr/>
            <a:lstStyle/>
            <a:p>
              <a:endParaRPr lang="fr-BE"/>
            </a:p>
          </p:txBody>
        </p:sp>
        <p:sp>
          <p:nvSpPr>
            <p:cNvPr id="34954" name="Line 136"/>
            <p:cNvSpPr>
              <a:spLocks noChangeShapeType="1"/>
            </p:cNvSpPr>
            <p:nvPr/>
          </p:nvSpPr>
          <p:spPr bwMode="auto">
            <a:xfrm flipV="1">
              <a:off x="2733" y="2368"/>
              <a:ext cx="1" cy="30"/>
            </a:xfrm>
            <a:prstGeom prst="line">
              <a:avLst/>
            </a:prstGeom>
            <a:noFill/>
            <a:ln w="33338">
              <a:solidFill>
                <a:schemeClr val="tx1"/>
              </a:solidFill>
              <a:round/>
              <a:headEnd/>
              <a:tailEnd/>
            </a:ln>
          </p:spPr>
          <p:txBody>
            <a:bodyPr/>
            <a:lstStyle/>
            <a:p>
              <a:endParaRPr lang="fr-BE"/>
            </a:p>
          </p:txBody>
        </p:sp>
        <p:sp>
          <p:nvSpPr>
            <p:cNvPr id="34955" name="Line 137"/>
            <p:cNvSpPr>
              <a:spLocks noChangeShapeType="1"/>
            </p:cNvSpPr>
            <p:nvPr/>
          </p:nvSpPr>
          <p:spPr bwMode="auto">
            <a:xfrm>
              <a:off x="2733" y="2368"/>
              <a:ext cx="7" cy="1"/>
            </a:xfrm>
            <a:prstGeom prst="line">
              <a:avLst/>
            </a:prstGeom>
            <a:noFill/>
            <a:ln w="33338">
              <a:solidFill>
                <a:schemeClr val="tx1"/>
              </a:solidFill>
              <a:round/>
              <a:headEnd/>
              <a:tailEnd/>
            </a:ln>
          </p:spPr>
          <p:txBody>
            <a:bodyPr/>
            <a:lstStyle/>
            <a:p>
              <a:endParaRPr lang="fr-BE"/>
            </a:p>
          </p:txBody>
        </p:sp>
        <p:sp>
          <p:nvSpPr>
            <p:cNvPr id="34956" name="Line 138"/>
            <p:cNvSpPr>
              <a:spLocks noChangeShapeType="1"/>
            </p:cNvSpPr>
            <p:nvPr/>
          </p:nvSpPr>
          <p:spPr bwMode="auto">
            <a:xfrm>
              <a:off x="2740" y="2368"/>
              <a:ext cx="1" cy="1"/>
            </a:xfrm>
            <a:prstGeom prst="line">
              <a:avLst/>
            </a:prstGeom>
            <a:noFill/>
            <a:ln w="33338">
              <a:solidFill>
                <a:schemeClr val="tx1"/>
              </a:solidFill>
              <a:round/>
              <a:headEnd/>
              <a:tailEnd/>
            </a:ln>
          </p:spPr>
          <p:txBody>
            <a:bodyPr/>
            <a:lstStyle/>
            <a:p>
              <a:endParaRPr lang="fr-BE"/>
            </a:p>
          </p:txBody>
        </p:sp>
        <p:sp>
          <p:nvSpPr>
            <p:cNvPr id="34957" name="Line 139"/>
            <p:cNvSpPr>
              <a:spLocks noChangeShapeType="1"/>
            </p:cNvSpPr>
            <p:nvPr/>
          </p:nvSpPr>
          <p:spPr bwMode="auto">
            <a:xfrm>
              <a:off x="2740" y="2368"/>
              <a:ext cx="76" cy="1"/>
            </a:xfrm>
            <a:prstGeom prst="line">
              <a:avLst/>
            </a:prstGeom>
            <a:noFill/>
            <a:ln w="33338">
              <a:solidFill>
                <a:schemeClr val="tx1"/>
              </a:solidFill>
              <a:round/>
              <a:headEnd/>
              <a:tailEnd/>
            </a:ln>
          </p:spPr>
          <p:txBody>
            <a:bodyPr/>
            <a:lstStyle/>
            <a:p>
              <a:endParaRPr lang="fr-BE"/>
            </a:p>
          </p:txBody>
        </p:sp>
        <p:sp>
          <p:nvSpPr>
            <p:cNvPr id="34958" name="Line 140"/>
            <p:cNvSpPr>
              <a:spLocks noChangeShapeType="1"/>
            </p:cNvSpPr>
            <p:nvPr/>
          </p:nvSpPr>
          <p:spPr bwMode="auto">
            <a:xfrm flipV="1">
              <a:off x="2816" y="2333"/>
              <a:ext cx="1" cy="35"/>
            </a:xfrm>
            <a:prstGeom prst="line">
              <a:avLst/>
            </a:prstGeom>
            <a:noFill/>
            <a:ln w="33338">
              <a:solidFill>
                <a:schemeClr val="tx1"/>
              </a:solidFill>
              <a:round/>
              <a:headEnd/>
              <a:tailEnd/>
            </a:ln>
          </p:spPr>
          <p:txBody>
            <a:bodyPr/>
            <a:lstStyle/>
            <a:p>
              <a:endParaRPr lang="fr-BE"/>
            </a:p>
          </p:txBody>
        </p:sp>
        <p:sp>
          <p:nvSpPr>
            <p:cNvPr id="34959" name="Line 141"/>
            <p:cNvSpPr>
              <a:spLocks noChangeShapeType="1"/>
            </p:cNvSpPr>
            <p:nvPr/>
          </p:nvSpPr>
          <p:spPr bwMode="auto">
            <a:xfrm>
              <a:off x="2816" y="2333"/>
              <a:ext cx="1" cy="1"/>
            </a:xfrm>
            <a:prstGeom prst="line">
              <a:avLst/>
            </a:prstGeom>
            <a:noFill/>
            <a:ln w="33338">
              <a:solidFill>
                <a:schemeClr val="tx1"/>
              </a:solidFill>
              <a:round/>
              <a:headEnd/>
              <a:tailEnd/>
            </a:ln>
          </p:spPr>
          <p:txBody>
            <a:bodyPr/>
            <a:lstStyle/>
            <a:p>
              <a:endParaRPr lang="fr-BE"/>
            </a:p>
          </p:txBody>
        </p:sp>
        <p:sp>
          <p:nvSpPr>
            <p:cNvPr id="34960" name="Line 142"/>
            <p:cNvSpPr>
              <a:spLocks noChangeShapeType="1"/>
            </p:cNvSpPr>
            <p:nvPr/>
          </p:nvSpPr>
          <p:spPr bwMode="auto">
            <a:xfrm>
              <a:off x="2816" y="2333"/>
              <a:ext cx="1" cy="1"/>
            </a:xfrm>
            <a:prstGeom prst="line">
              <a:avLst/>
            </a:prstGeom>
            <a:noFill/>
            <a:ln w="33338">
              <a:solidFill>
                <a:schemeClr val="tx1"/>
              </a:solidFill>
              <a:round/>
              <a:headEnd/>
              <a:tailEnd/>
            </a:ln>
          </p:spPr>
          <p:txBody>
            <a:bodyPr/>
            <a:lstStyle/>
            <a:p>
              <a:endParaRPr lang="fr-BE"/>
            </a:p>
          </p:txBody>
        </p:sp>
        <p:sp>
          <p:nvSpPr>
            <p:cNvPr id="34961" name="Line 143"/>
            <p:cNvSpPr>
              <a:spLocks noChangeShapeType="1"/>
            </p:cNvSpPr>
            <p:nvPr/>
          </p:nvSpPr>
          <p:spPr bwMode="auto">
            <a:xfrm>
              <a:off x="2816" y="2333"/>
              <a:ext cx="4" cy="1"/>
            </a:xfrm>
            <a:prstGeom prst="line">
              <a:avLst/>
            </a:prstGeom>
            <a:noFill/>
            <a:ln w="33338">
              <a:solidFill>
                <a:schemeClr val="tx1"/>
              </a:solidFill>
              <a:round/>
              <a:headEnd/>
              <a:tailEnd/>
            </a:ln>
          </p:spPr>
          <p:txBody>
            <a:bodyPr/>
            <a:lstStyle/>
            <a:p>
              <a:endParaRPr lang="fr-BE"/>
            </a:p>
          </p:txBody>
        </p:sp>
        <p:sp>
          <p:nvSpPr>
            <p:cNvPr id="34962" name="Line 144"/>
            <p:cNvSpPr>
              <a:spLocks noChangeShapeType="1"/>
            </p:cNvSpPr>
            <p:nvPr/>
          </p:nvSpPr>
          <p:spPr bwMode="auto">
            <a:xfrm flipV="1">
              <a:off x="2820" y="2296"/>
              <a:ext cx="1" cy="37"/>
            </a:xfrm>
            <a:prstGeom prst="line">
              <a:avLst/>
            </a:prstGeom>
            <a:noFill/>
            <a:ln w="33338">
              <a:solidFill>
                <a:schemeClr val="tx1"/>
              </a:solidFill>
              <a:round/>
              <a:headEnd/>
              <a:tailEnd/>
            </a:ln>
          </p:spPr>
          <p:txBody>
            <a:bodyPr/>
            <a:lstStyle/>
            <a:p>
              <a:endParaRPr lang="fr-BE"/>
            </a:p>
          </p:txBody>
        </p:sp>
        <p:sp>
          <p:nvSpPr>
            <p:cNvPr id="34963" name="Line 145"/>
            <p:cNvSpPr>
              <a:spLocks noChangeShapeType="1"/>
            </p:cNvSpPr>
            <p:nvPr/>
          </p:nvSpPr>
          <p:spPr bwMode="auto">
            <a:xfrm>
              <a:off x="2820" y="2296"/>
              <a:ext cx="2" cy="1"/>
            </a:xfrm>
            <a:prstGeom prst="line">
              <a:avLst/>
            </a:prstGeom>
            <a:noFill/>
            <a:ln w="33338">
              <a:solidFill>
                <a:schemeClr val="tx1"/>
              </a:solidFill>
              <a:round/>
              <a:headEnd/>
              <a:tailEnd/>
            </a:ln>
          </p:spPr>
          <p:txBody>
            <a:bodyPr/>
            <a:lstStyle/>
            <a:p>
              <a:endParaRPr lang="fr-BE"/>
            </a:p>
          </p:txBody>
        </p:sp>
        <p:sp>
          <p:nvSpPr>
            <p:cNvPr id="34964" name="Line 146"/>
            <p:cNvSpPr>
              <a:spLocks noChangeShapeType="1"/>
            </p:cNvSpPr>
            <p:nvPr/>
          </p:nvSpPr>
          <p:spPr bwMode="auto">
            <a:xfrm flipV="1">
              <a:off x="2822" y="2259"/>
              <a:ext cx="1" cy="37"/>
            </a:xfrm>
            <a:prstGeom prst="line">
              <a:avLst/>
            </a:prstGeom>
            <a:noFill/>
            <a:ln w="33338">
              <a:solidFill>
                <a:schemeClr val="tx1"/>
              </a:solidFill>
              <a:round/>
              <a:headEnd/>
              <a:tailEnd/>
            </a:ln>
          </p:spPr>
          <p:txBody>
            <a:bodyPr/>
            <a:lstStyle/>
            <a:p>
              <a:endParaRPr lang="fr-BE"/>
            </a:p>
          </p:txBody>
        </p:sp>
        <p:sp>
          <p:nvSpPr>
            <p:cNvPr id="34965" name="Line 147"/>
            <p:cNvSpPr>
              <a:spLocks noChangeShapeType="1"/>
            </p:cNvSpPr>
            <p:nvPr/>
          </p:nvSpPr>
          <p:spPr bwMode="auto">
            <a:xfrm>
              <a:off x="2822" y="2259"/>
              <a:ext cx="1" cy="1"/>
            </a:xfrm>
            <a:prstGeom prst="line">
              <a:avLst/>
            </a:prstGeom>
            <a:noFill/>
            <a:ln w="33338">
              <a:solidFill>
                <a:schemeClr val="tx1"/>
              </a:solidFill>
              <a:round/>
              <a:headEnd/>
              <a:tailEnd/>
            </a:ln>
          </p:spPr>
          <p:txBody>
            <a:bodyPr/>
            <a:lstStyle/>
            <a:p>
              <a:endParaRPr lang="fr-BE"/>
            </a:p>
          </p:txBody>
        </p:sp>
        <p:sp>
          <p:nvSpPr>
            <p:cNvPr id="34966" name="Line 148"/>
            <p:cNvSpPr>
              <a:spLocks noChangeShapeType="1"/>
            </p:cNvSpPr>
            <p:nvPr/>
          </p:nvSpPr>
          <p:spPr bwMode="auto">
            <a:xfrm>
              <a:off x="2822" y="2259"/>
              <a:ext cx="1" cy="1"/>
            </a:xfrm>
            <a:prstGeom prst="line">
              <a:avLst/>
            </a:prstGeom>
            <a:noFill/>
            <a:ln w="33338">
              <a:solidFill>
                <a:schemeClr val="tx1"/>
              </a:solidFill>
              <a:round/>
              <a:headEnd/>
              <a:tailEnd/>
            </a:ln>
          </p:spPr>
          <p:txBody>
            <a:bodyPr/>
            <a:lstStyle/>
            <a:p>
              <a:endParaRPr lang="fr-BE"/>
            </a:p>
          </p:txBody>
        </p:sp>
        <p:sp>
          <p:nvSpPr>
            <p:cNvPr id="34967" name="Line 149"/>
            <p:cNvSpPr>
              <a:spLocks noChangeShapeType="1"/>
            </p:cNvSpPr>
            <p:nvPr/>
          </p:nvSpPr>
          <p:spPr bwMode="auto">
            <a:xfrm>
              <a:off x="2822" y="2259"/>
              <a:ext cx="6" cy="1"/>
            </a:xfrm>
            <a:prstGeom prst="line">
              <a:avLst/>
            </a:prstGeom>
            <a:noFill/>
            <a:ln w="33338">
              <a:solidFill>
                <a:schemeClr val="tx1"/>
              </a:solidFill>
              <a:round/>
              <a:headEnd/>
              <a:tailEnd/>
            </a:ln>
          </p:spPr>
          <p:txBody>
            <a:bodyPr/>
            <a:lstStyle/>
            <a:p>
              <a:endParaRPr lang="fr-BE"/>
            </a:p>
          </p:txBody>
        </p:sp>
        <p:sp>
          <p:nvSpPr>
            <p:cNvPr id="34968" name="Line 150"/>
            <p:cNvSpPr>
              <a:spLocks noChangeShapeType="1"/>
            </p:cNvSpPr>
            <p:nvPr/>
          </p:nvSpPr>
          <p:spPr bwMode="auto">
            <a:xfrm flipV="1">
              <a:off x="2828" y="2222"/>
              <a:ext cx="1" cy="37"/>
            </a:xfrm>
            <a:prstGeom prst="line">
              <a:avLst/>
            </a:prstGeom>
            <a:noFill/>
            <a:ln w="33338">
              <a:solidFill>
                <a:schemeClr val="tx1"/>
              </a:solidFill>
              <a:round/>
              <a:headEnd/>
              <a:tailEnd/>
            </a:ln>
          </p:spPr>
          <p:txBody>
            <a:bodyPr/>
            <a:lstStyle/>
            <a:p>
              <a:endParaRPr lang="fr-BE"/>
            </a:p>
          </p:txBody>
        </p:sp>
        <p:sp>
          <p:nvSpPr>
            <p:cNvPr id="34969" name="Line 151"/>
            <p:cNvSpPr>
              <a:spLocks noChangeShapeType="1"/>
            </p:cNvSpPr>
            <p:nvPr/>
          </p:nvSpPr>
          <p:spPr bwMode="auto">
            <a:xfrm>
              <a:off x="2828" y="2222"/>
              <a:ext cx="2" cy="1"/>
            </a:xfrm>
            <a:prstGeom prst="line">
              <a:avLst/>
            </a:prstGeom>
            <a:noFill/>
            <a:ln w="33338">
              <a:solidFill>
                <a:schemeClr val="tx1"/>
              </a:solidFill>
              <a:round/>
              <a:headEnd/>
              <a:tailEnd/>
            </a:ln>
          </p:spPr>
          <p:txBody>
            <a:bodyPr/>
            <a:lstStyle/>
            <a:p>
              <a:endParaRPr lang="fr-BE"/>
            </a:p>
          </p:txBody>
        </p:sp>
        <p:sp>
          <p:nvSpPr>
            <p:cNvPr id="34970" name="Line 152"/>
            <p:cNvSpPr>
              <a:spLocks noChangeShapeType="1"/>
            </p:cNvSpPr>
            <p:nvPr/>
          </p:nvSpPr>
          <p:spPr bwMode="auto">
            <a:xfrm>
              <a:off x="2830" y="2222"/>
              <a:ext cx="1" cy="1"/>
            </a:xfrm>
            <a:prstGeom prst="line">
              <a:avLst/>
            </a:prstGeom>
            <a:noFill/>
            <a:ln w="33338">
              <a:solidFill>
                <a:schemeClr val="tx1"/>
              </a:solidFill>
              <a:round/>
              <a:headEnd/>
              <a:tailEnd/>
            </a:ln>
          </p:spPr>
          <p:txBody>
            <a:bodyPr/>
            <a:lstStyle/>
            <a:p>
              <a:endParaRPr lang="fr-BE"/>
            </a:p>
          </p:txBody>
        </p:sp>
        <p:sp>
          <p:nvSpPr>
            <p:cNvPr id="34971" name="Line 153"/>
            <p:cNvSpPr>
              <a:spLocks noChangeShapeType="1"/>
            </p:cNvSpPr>
            <p:nvPr/>
          </p:nvSpPr>
          <p:spPr bwMode="auto">
            <a:xfrm>
              <a:off x="2830" y="2222"/>
              <a:ext cx="11" cy="1"/>
            </a:xfrm>
            <a:prstGeom prst="line">
              <a:avLst/>
            </a:prstGeom>
            <a:noFill/>
            <a:ln w="33338">
              <a:solidFill>
                <a:schemeClr val="tx1"/>
              </a:solidFill>
              <a:round/>
              <a:headEnd/>
              <a:tailEnd/>
            </a:ln>
          </p:spPr>
          <p:txBody>
            <a:bodyPr/>
            <a:lstStyle/>
            <a:p>
              <a:endParaRPr lang="fr-BE"/>
            </a:p>
          </p:txBody>
        </p:sp>
        <p:sp>
          <p:nvSpPr>
            <p:cNvPr id="34972" name="Line 154"/>
            <p:cNvSpPr>
              <a:spLocks noChangeShapeType="1"/>
            </p:cNvSpPr>
            <p:nvPr/>
          </p:nvSpPr>
          <p:spPr bwMode="auto">
            <a:xfrm flipV="1">
              <a:off x="2841" y="2183"/>
              <a:ext cx="1" cy="39"/>
            </a:xfrm>
            <a:prstGeom prst="line">
              <a:avLst/>
            </a:prstGeom>
            <a:noFill/>
            <a:ln w="33338">
              <a:solidFill>
                <a:schemeClr val="tx1"/>
              </a:solidFill>
              <a:round/>
              <a:headEnd/>
              <a:tailEnd/>
            </a:ln>
          </p:spPr>
          <p:txBody>
            <a:bodyPr/>
            <a:lstStyle/>
            <a:p>
              <a:endParaRPr lang="fr-BE"/>
            </a:p>
          </p:txBody>
        </p:sp>
        <p:sp>
          <p:nvSpPr>
            <p:cNvPr id="34973" name="Line 155"/>
            <p:cNvSpPr>
              <a:spLocks noChangeShapeType="1"/>
            </p:cNvSpPr>
            <p:nvPr/>
          </p:nvSpPr>
          <p:spPr bwMode="auto">
            <a:xfrm>
              <a:off x="2841" y="2183"/>
              <a:ext cx="1" cy="1"/>
            </a:xfrm>
            <a:prstGeom prst="line">
              <a:avLst/>
            </a:prstGeom>
            <a:noFill/>
            <a:ln w="33338">
              <a:solidFill>
                <a:schemeClr val="tx1"/>
              </a:solidFill>
              <a:round/>
              <a:headEnd/>
              <a:tailEnd/>
            </a:ln>
          </p:spPr>
          <p:txBody>
            <a:bodyPr/>
            <a:lstStyle/>
            <a:p>
              <a:endParaRPr lang="fr-BE"/>
            </a:p>
          </p:txBody>
        </p:sp>
        <p:sp>
          <p:nvSpPr>
            <p:cNvPr id="34974" name="Line 156"/>
            <p:cNvSpPr>
              <a:spLocks noChangeShapeType="1"/>
            </p:cNvSpPr>
            <p:nvPr/>
          </p:nvSpPr>
          <p:spPr bwMode="auto">
            <a:xfrm>
              <a:off x="2841" y="2183"/>
              <a:ext cx="1" cy="1"/>
            </a:xfrm>
            <a:prstGeom prst="line">
              <a:avLst/>
            </a:prstGeom>
            <a:noFill/>
            <a:ln w="33338">
              <a:solidFill>
                <a:schemeClr val="tx1"/>
              </a:solidFill>
              <a:round/>
              <a:headEnd/>
              <a:tailEnd/>
            </a:ln>
          </p:spPr>
          <p:txBody>
            <a:bodyPr/>
            <a:lstStyle/>
            <a:p>
              <a:endParaRPr lang="fr-BE"/>
            </a:p>
          </p:txBody>
        </p:sp>
        <p:sp>
          <p:nvSpPr>
            <p:cNvPr id="34975" name="Line 157"/>
            <p:cNvSpPr>
              <a:spLocks noChangeShapeType="1"/>
            </p:cNvSpPr>
            <p:nvPr/>
          </p:nvSpPr>
          <p:spPr bwMode="auto">
            <a:xfrm>
              <a:off x="2841" y="2183"/>
              <a:ext cx="4" cy="1"/>
            </a:xfrm>
            <a:prstGeom prst="line">
              <a:avLst/>
            </a:prstGeom>
            <a:noFill/>
            <a:ln w="33338">
              <a:solidFill>
                <a:schemeClr val="tx1"/>
              </a:solidFill>
              <a:round/>
              <a:headEnd/>
              <a:tailEnd/>
            </a:ln>
          </p:spPr>
          <p:txBody>
            <a:bodyPr/>
            <a:lstStyle/>
            <a:p>
              <a:endParaRPr lang="fr-BE"/>
            </a:p>
          </p:txBody>
        </p:sp>
        <p:sp>
          <p:nvSpPr>
            <p:cNvPr id="34976" name="Line 158"/>
            <p:cNvSpPr>
              <a:spLocks noChangeShapeType="1"/>
            </p:cNvSpPr>
            <p:nvPr/>
          </p:nvSpPr>
          <p:spPr bwMode="auto">
            <a:xfrm flipV="1">
              <a:off x="2845" y="2143"/>
              <a:ext cx="1" cy="40"/>
            </a:xfrm>
            <a:prstGeom prst="line">
              <a:avLst/>
            </a:prstGeom>
            <a:noFill/>
            <a:ln w="33338">
              <a:solidFill>
                <a:schemeClr val="tx1"/>
              </a:solidFill>
              <a:round/>
              <a:headEnd/>
              <a:tailEnd/>
            </a:ln>
          </p:spPr>
          <p:txBody>
            <a:bodyPr/>
            <a:lstStyle/>
            <a:p>
              <a:endParaRPr lang="fr-BE"/>
            </a:p>
          </p:txBody>
        </p:sp>
        <p:sp>
          <p:nvSpPr>
            <p:cNvPr id="34977" name="Line 159"/>
            <p:cNvSpPr>
              <a:spLocks noChangeShapeType="1"/>
            </p:cNvSpPr>
            <p:nvPr/>
          </p:nvSpPr>
          <p:spPr bwMode="auto">
            <a:xfrm>
              <a:off x="2845" y="2143"/>
              <a:ext cx="1" cy="1"/>
            </a:xfrm>
            <a:prstGeom prst="line">
              <a:avLst/>
            </a:prstGeom>
            <a:noFill/>
            <a:ln w="33338">
              <a:solidFill>
                <a:schemeClr val="tx1"/>
              </a:solidFill>
              <a:round/>
              <a:headEnd/>
              <a:tailEnd/>
            </a:ln>
          </p:spPr>
          <p:txBody>
            <a:bodyPr/>
            <a:lstStyle/>
            <a:p>
              <a:endParaRPr lang="fr-BE"/>
            </a:p>
          </p:txBody>
        </p:sp>
        <p:sp>
          <p:nvSpPr>
            <p:cNvPr id="34978" name="Line 160"/>
            <p:cNvSpPr>
              <a:spLocks noChangeShapeType="1"/>
            </p:cNvSpPr>
            <p:nvPr/>
          </p:nvSpPr>
          <p:spPr bwMode="auto">
            <a:xfrm>
              <a:off x="2845" y="2143"/>
              <a:ext cx="1" cy="1"/>
            </a:xfrm>
            <a:prstGeom prst="line">
              <a:avLst/>
            </a:prstGeom>
            <a:noFill/>
            <a:ln w="33338">
              <a:solidFill>
                <a:schemeClr val="tx1"/>
              </a:solidFill>
              <a:round/>
              <a:headEnd/>
              <a:tailEnd/>
            </a:ln>
          </p:spPr>
          <p:txBody>
            <a:bodyPr/>
            <a:lstStyle/>
            <a:p>
              <a:endParaRPr lang="fr-BE"/>
            </a:p>
          </p:txBody>
        </p:sp>
        <p:sp>
          <p:nvSpPr>
            <p:cNvPr id="34979" name="Line 161"/>
            <p:cNvSpPr>
              <a:spLocks noChangeShapeType="1"/>
            </p:cNvSpPr>
            <p:nvPr/>
          </p:nvSpPr>
          <p:spPr bwMode="auto">
            <a:xfrm>
              <a:off x="2845" y="2143"/>
              <a:ext cx="4" cy="1"/>
            </a:xfrm>
            <a:prstGeom prst="line">
              <a:avLst/>
            </a:prstGeom>
            <a:noFill/>
            <a:ln w="33338">
              <a:solidFill>
                <a:schemeClr val="tx1"/>
              </a:solidFill>
              <a:round/>
              <a:headEnd/>
              <a:tailEnd/>
            </a:ln>
          </p:spPr>
          <p:txBody>
            <a:bodyPr/>
            <a:lstStyle/>
            <a:p>
              <a:endParaRPr lang="fr-BE"/>
            </a:p>
          </p:txBody>
        </p:sp>
        <p:sp>
          <p:nvSpPr>
            <p:cNvPr id="34980" name="Line 162"/>
            <p:cNvSpPr>
              <a:spLocks noChangeShapeType="1"/>
            </p:cNvSpPr>
            <p:nvPr/>
          </p:nvSpPr>
          <p:spPr bwMode="auto">
            <a:xfrm flipV="1">
              <a:off x="2849" y="2102"/>
              <a:ext cx="1" cy="41"/>
            </a:xfrm>
            <a:prstGeom prst="line">
              <a:avLst/>
            </a:prstGeom>
            <a:noFill/>
            <a:ln w="33338">
              <a:solidFill>
                <a:schemeClr val="tx1"/>
              </a:solidFill>
              <a:round/>
              <a:headEnd/>
              <a:tailEnd/>
            </a:ln>
          </p:spPr>
          <p:txBody>
            <a:bodyPr/>
            <a:lstStyle/>
            <a:p>
              <a:endParaRPr lang="fr-BE"/>
            </a:p>
          </p:txBody>
        </p:sp>
        <p:sp>
          <p:nvSpPr>
            <p:cNvPr id="34981" name="Line 163"/>
            <p:cNvSpPr>
              <a:spLocks noChangeShapeType="1"/>
            </p:cNvSpPr>
            <p:nvPr/>
          </p:nvSpPr>
          <p:spPr bwMode="auto">
            <a:xfrm>
              <a:off x="2849" y="2102"/>
              <a:ext cx="1" cy="1"/>
            </a:xfrm>
            <a:prstGeom prst="line">
              <a:avLst/>
            </a:prstGeom>
            <a:noFill/>
            <a:ln w="33338">
              <a:solidFill>
                <a:schemeClr val="tx1"/>
              </a:solidFill>
              <a:round/>
              <a:headEnd/>
              <a:tailEnd/>
            </a:ln>
          </p:spPr>
          <p:txBody>
            <a:bodyPr/>
            <a:lstStyle/>
            <a:p>
              <a:endParaRPr lang="fr-BE"/>
            </a:p>
          </p:txBody>
        </p:sp>
        <p:sp>
          <p:nvSpPr>
            <p:cNvPr id="34982" name="Line 164"/>
            <p:cNvSpPr>
              <a:spLocks noChangeShapeType="1"/>
            </p:cNvSpPr>
            <p:nvPr/>
          </p:nvSpPr>
          <p:spPr bwMode="auto">
            <a:xfrm>
              <a:off x="2849" y="2102"/>
              <a:ext cx="1" cy="1"/>
            </a:xfrm>
            <a:prstGeom prst="line">
              <a:avLst/>
            </a:prstGeom>
            <a:noFill/>
            <a:ln w="33338">
              <a:solidFill>
                <a:schemeClr val="tx1"/>
              </a:solidFill>
              <a:round/>
              <a:headEnd/>
              <a:tailEnd/>
            </a:ln>
          </p:spPr>
          <p:txBody>
            <a:bodyPr/>
            <a:lstStyle/>
            <a:p>
              <a:endParaRPr lang="fr-BE"/>
            </a:p>
          </p:txBody>
        </p:sp>
        <p:sp>
          <p:nvSpPr>
            <p:cNvPr id="34983" name="Line 165"/>
            <p:cNvSpPr>
              <a:spLocks noChangeShapeType="1"/>
            </p:cNvSpPr>
            <p:nvPr/>
          </p:nvSpPr>
          <p:spPr bwMode="auto">
            <a:xfrm>
              <a:off x="2849" y="2102"/>
              <a:ext cx="4" cy="1"/>
            </a:xfrm>
            <a:prstGeom prst="line">
              <a:avLst/>
            </a:prstGeom>
            <a:noFill/>
            <a:ln w="33338">
              <a:solidFill>
                <a:schemeClr val="tx1"/>
              </a:solidFill>
              <a:round/>
              <a:headEnd/>
              <a:tailEnd/>
            </a:ln>
          </p:spPr>
          <p:txBody>
            <a:bodyPr/>
            <a:lstStyle/>
            <a:p>
              <a:endParaRPr lang="fr-BE"/>
            </a:p>
          </p:txBody>
        </p:sp>
        <p:sp>
          <p:nvSpPr>
            <p:cNvPr id="34984" name="Line 166"/>
            <p:cNvSpPr>
              <a:spLocks noChangeShapeType="1"/>
            </p:cNvSpPr>
            <p:nvPr/>
          </p:nvSpPr>
          <p:spPr bwMode="auto">
            <a:xfrm flipV="1">
              <a:off x="2853" y="2062"/>
              <a:ext cx="1" cy="40"/>
            </a:xfrm>
            <a:prstGeom prst="line">
              <a:avLst/>
            </a:prstGeom>
            <a:noFill/>
            <a:ln w="33338">
              <a:solidFill>
                <a:schemeClr val="tx1"/>
              </a:solidFill>
              <a:round/>
              <a:headEnd/>
              <a:tailEnd/>
            </a:ln>
          </p:spPr>
          <p:txBody>
            <a:bodyPr/>
            <a:lstStyle/>
            <a:p>
              <a:endParaRPr lang="fr-BE"/>
            </a:p>
          </p:txBody>
        </p:sp>
        <p:sp>
          <p:nvSpPr>
            <p:cNvPr id="34985" name="Line 167"/>
            <p:cNvSpPr>
              <a:spLocks noChangeShapeType="1"/>
            </p:cNvSpPr>
            <p:nvPr/>
          </p:nvSpPr>
          <p:spPr bwMode="auto">
            <a:xfrm>
              <a:off x="2853" y="2062"/>
              <a:ext cx="2" cy="1"/>
            </a:xfrm>
            <a:prstGeom prst="line">
              <a:avLst/>
            </a:prstGeom>
            <a:noFill/>
            <a:ln w="33338">
              <a:solidFill>
                <a:schemeClr val="tx1"/>
              </a:solidFill>
              <a:round/>
              <a:headEnd/>
              <a:tailEnd/>
            </a:ln>
          </p:spPr>
          <p:txBody>
            <a:bodyPr/>
            <a:lstStyle/>
            <a:p>
              <a:endParaRPr lang="fr-BE"/>
            </a:p>
          </p:txBody>
        </p:sp>
        <p:sp>
          <p:nvSpPr>
            <p:cNvPr id="34986" name="Line 168"/>
            <p:cNvSpPr>
              <a:spLocks noChangeShapeType="1"/>
            </p:cNvSpPr>
            <p:nvPr/>
          </p:nvSpPr>
          <p:spPr bwMode="auto">
            <a:xfrm>
              <a:off x="2855" y="2062"/>
              <a:ext cx="1" cy="1"/>
            </a:xfrm>
            <a:prstGeom prst="line">
              <a:avLst/>
            </a:prstGeom>
            <a:noFill/>
            <a:ln w="33338">
              <a:solidFill>
                <a:schemeClr val="tx1"/>
              </a:solidFill>
              <a:round/>
              <a:headEnd/>
              <a:tailEnd/>
            </a:ln>
          </p:spPr>
          <p:txBody>
            <a:bodyPr/>
            <a:lstStyle/>
            <a:p>
              <a:endParaRPr lang="fr-BE"/>
            </a:p>
          </p:txBody>
        </p:sp>
        <p:sp>
          <p:nvSpPr>
            <p:cNvPr id="34987" name="Line 169"/>
            <p:cNvSpPr>
              <a:spLocks noChangeShapeType="1"/>
            </p:cNvSpPr>
            <p:nvPr/>
          </p:nvSpPr>
          <p:spPr bwMode="auto">
            <a:xfrm>
              <a:off x="2855" y="2062"/>
              <a:ext cx="31" cy="1"/>
            </a:xfrm>
            <a:prstGeom prst="line">
              <a:avLst/>
            </a:prstGeom>
            <a:noFill/>
            <a:ln w="33338">
              <a:solidFill>
                <a:schemeClr val="tx1"/>
              </a:solidFill>
              <a:round/>
              <a:headEnd/>
              <a:tailEnd/>
            </a:ln>
          </p:spPr>
          <p:txBody>
            <a:bodyPr/>
            <a:lstStyle/>
            <a:p>
              <a:endParaRPr lang="fr-BE"/>
            </a:p>
          </p:txBody>
        </p:sp>
        <p:sp>
          <p:nvSpPr>
            <p:cNvPr id="34988" name="Line 170"/>
            <p:cNvSpPr>
              <a:spLocks noChangeShapeType="1"/>
            </p:cNvSpPr>
            <p:nvPr/>
          </p:nvSpPr>
          <p:spPr bwMode="auto">
            <a:xfrm flipV="1">
              <a:off x="2886" y="2020"/>
              <a:ext cx="1" cy="42"/>
            </a:xfrm>
            <a:prstGeom prst="line">
              <a:avLst/>
            </a:prstGeom>
            <a:noFill/>
            <a:ln w="33338">
              <a:solidFill>
                <a:schemeClr val="tx1"/>
              </a:solidFill>
              <a:round/>
              <a:headEnd/>
              <a:tailEnd/>
            </a:ln>
          </p:spPr>
          <p:txBody>
            <a:bodyPr/>
            <a:lstStyle/>
            <a:p>
              <a:endParaRPr lang="fr-BE"/>
            </a:p>
          </p:txBody>
        </p:sp>
        <p:sp>
          <p:nvSpPr>
            <p:cNvPr id="34989" name="Line 171"/>
            <p:cNvSpPr>
              <a:spLocks noChangeShapeType="1"/>
            </p:cNvSpPr>
            <p:nvPr/>
          </p:nvSpPr>
          <p:spPr bwMode="auto">
            <a:xfrm>
              <a:off x="2886" y="2020"/>
              <a:ext cx="1" cy="1"/>
            </a:xfrm>
            <a:prstGeom prst="line">
              <a:avLst/>
            </a:prstGeom>
            <a:noFill/>
            <a:ln w="33338">
              <a:solidFill>
                <a:schemeClr val="tx1"/>
              </a:solidFill>
              <a:round/>
              <a:headEnd/>
              <a:tailEnd/>
            </a:ln>
          </p:spPr>
          <p:txBody>
            <a:bodyPr/>
            <a:lstStyle/>
            <a:p>
              <a:endParaRPr lang="fr-BE"/>
            </a:p>
          </p:txBody>
        </p:sp>
        <p:sp>
          <p:nvSpPr>
            <p:cNvPr id="34990" name="Line 172"/>
            <p:cNvSpPr>
              <a:spLocks noChangeShapeType="1"/>
            </p:cNvSpPr>
            <p:nvPr/>
          </p:nvSpPr>
          <p:spPr bwMode="auto">
            <a:xfrm>
              <a:off x="2887" y="2020"/>
              <a:ext cx="1" cy="1"/>
            </a:xfrm>
            <a:prstGeom prst="line">
              <a:avLst/>
            </a:prstGeom>
            <a:noFill/>
            <a:ln w="33338">
              <a:solidFill>
                <a:schemeClr val="tx1"/>
              </a:solidFill>
              <a:round/>
              <a:headEnd/>
              <a:tailEnd/>
            </a:ln>
          </p:spPr>
          <p:txBody>
            <a:bodyPr/>
            <a:lstStyle/>
            <a:p>
              <a:endParaRPr lang="fr-BE"/>
            </a:p>
          </p:txBody>
        </p:sp>
        <p:sp>
          <p:nvSpPr>
            <p:cNvPr id="34991" name="Line 173"/>
            <p:cNvSpPr>
              <a:spLocks noChangeShapeType="1"/>
            </p:cNvSpPr>
            <p:nvPr/>
          </p:nvSpPr>
          <p:spPr bwMode="auto">
            <a:xfrm>
              <a:off x="2887" y="2020"/>
              <a:ext cx="303" cy="1"/>
            </a:xfrm>
            <a:prstGeom prst="line">
              <a:avLst/>
            </a:prstGeom>
            <a:noFill/>
            <a:ln w="33338">
              <a:solidFill>
                <a:schemeClr val="tx1"/>
              </a:solidFill>
              <a:round/>
              <a:headEnd/>
              <a:tailEnd/>
            </a:ln>
          </p:spPr>
          <p:txBody>
            <a:bodyPr/>
            <a:lstStyle/>
            <a:p>
              <a:endParaRPr lang="fr-BE"/>
            </a:p>
          </p:txBody>
        </p:sp>
        <p:sp>
          <p:nvSpPr>
            <p:cNvPr id="34992" name="Line 174"/>
            <p:cNvSpPr>
              <a:spLocks noChangeShapeType="1"/>
            </p:cNvSpPr>
            <p:nvPr/>
          </p:nvSpPr>
          <p:spPr bwMode="auto">
            <a:xfrm flipV="1">
              <a:off x="3190" y="1975"/>
              <a:ext cx="1" cy="45"/>
            </a:xfrm>
            <a:prstGeom prst="line">
              <a:avLst/>
            </a:prstGeom>
            <a:noFill/>
            <a:ln w="33338">
              <a:solidFill>
                <a:schemeClr val="tx1"/>
              </a:solidFill>
              <a:round/>
              <a:headEnd/>
              <a:tailEnd/>
            </a:ln>
          </p:spPr>
          <p:txBody>
            <a:bodyPr/>
            <a:lstStyle/>
            <a:p>
              <a:endParaRPr lang="fr-BE"/>
            </a:p>
          </p:txBody>
        </p:sp>
        <p:sp>
          <p:nvSpPr>
            <p:cNvPr id="34993" name="Line 175"/>
            <p:cNvSpPr>
              <a:spLocks noChangeShapeType="1"/>
            </p:cNvSpPr>
            <p:nvPr/>
          </p:nvSpPr>
          <p:spPr bwMode="auto">
            <a:xfrm>
              <a:off x="3190" y="1975"/>
              <a:ext cx="7" cy="1"/>
            </a:xfrm>
            <a:prstGeom prst="line">
              <a:avLst/>
            </a:prstGeom>
            <a:noFill/>
            <a:ln w="33338">
              <a:solidFill>
                <a:schemeClr val="tx1"/>
              </a:solidFill>
              <a:round/>
              <a:headEnd/>
              <a:tailEnd/>
            </a:ln>
          </p:spPr>
          <p:txBody>
            <a:bodyPr/>
            <a:lstStyle/>
            <a:p>
              <a:endParaRPr lang="fr-BE"/>
            </a:p>
          </p:txBody>
        </p:sp>
        <p:sp>
          <p:nvSpPr>
            <p:cNvPr id="34994" name="Line 176"/>
            <p:cNvSpPr>
              <a:spLocks noChangeShapeType="1"/>
            </p:cNvSpPr>
            <p:nvPr/>
          </p:nvSpPr>
          <p:spPr bwMode="auto">
            <a:xfrm>
              <a:off x="3197" y="1975"/>
              <a:ext cx="1" cy="1"/>
            </a:xfrm>
            <a:prstGeom prst="line">
              <a:avLst/>
            </a:prstGeom>
            <a:noFill/>
            <a:ln w="33338">
              <a:solidFill>
                <a:schemeClr val="tx1"/>
              </a:solidFill>
              <a:round/>
              <a:headEnd/>
              <a:tailEnd/>
            </a:ln>
          </p:spPr>
          <p:txBody>
            <a:bodyPr/>
            <a:lstStyle/>
            <a:p>
              <a:endParaRPr lang="fr-BE"/>
            </a:p>
          </p:txBody>
        </p:sp>
        <p:sp>
          <p:nvSpPr>
            <p:cNvPr id="34995" name="Line 177"/>
            <p:cNvSpPr>
              <a:spLocks noChangeShapeType="1"/>
            </p:cNvSpPr>
            <p:nvPr/>
          </p:nvSpPr>
          <p:spPr bwMode="auto">
            <a:xfrm>
              <a:off x="3197" y="1975"/>
              <a:ext cx="87" cy="1"/>
            </a:xfrm>
            <a:prstGeom prst="line">
              <a:avLst/>
            </a:prstGeom>
            <a:noFill/>
            <a:ln w="33401">
              <a:solidFill>
                <a:schemeClr val="bg1"/>
              </a:solidFill>
              <a:round/>
              <a:headEnd/>
              <a:tailEnd/>
            </a:ln>
          </p:spPr>
          <p:txBody>
            <a:bodyPr/>
            <a:lstStyle/>
            <a:p>
              <a:endParaRPr lang="fr-BE"/>
            </a:p>
          </p:txBody>
        </p:sp>
        <p:sp>
          <p:nvSpPr>
            <p:cNvPr id="34996" name="Line 178"/>
            <p:cNvSpPr>
              <a:spLocks noChangeShapeType="1"/>
            </p:cNvSpPr>
            <p:nvPr/>
          </p:nvSpPr>
          <p:spPr bwMode="auto">
            <a:xfrm flipV="1">
              <a:off x="3284" y="1930"/>
              <a:ext cx="1" cy="45"/>
            </a:xfrm>
            <a:prstGeom prst="line">
              <a:avLst/>
            </a:prstGeom>
            <a:noFill/>
            <a:ln w="33338">
              <a:solidFill>
                <a:schemeClr val="tx1"/>
              </a:solidFill>
              <a:round/>
              <a:headEnd/>
              <a:tailEnd/>
            </a:ln>
          </p:spPr>
          <p:txBody>
            <a:bodyPr/>
            <a:lstStyle/>
            <a:p>
              <a:endParaRPr lang="fr-BE"/>
            </a:p>
          </p:txBody>
        </p:sp>
        <p:sp>
          <p:nvSpPr>
            <p:cNvPr id="34997" name="Line 179"/>
            <p:cNvSpPr>
              <a:spLocks noChangeShapeType="1"/>
            </p:cNvSpPr>
            <p:nvPr/>
          </p:nvSpPr>
          <p:spPr bwMode="auto">
            <a:xfrm>
              <a:off x="3284" y="1930"/>
              <a:ext cx="4" cy="1"/>
            </a:xfrm>
            <a:prstGeom prst="line">
              <a:avLst/>
            </a:prstGeom>
            <a:noFill/>
            <a:ln w="33338">
              <a:solidFill>
                <a:schemeClr val="tx1"/>
              </a:solidFill>
              <a:round/>
              <a:headEnd/>
              <a:tailEnd/>
            </a:ln>
          </p:spPr>
          <p:txBody>
            <a:bodyPr/>
            <a:lstStyle/>
            <a:p>
              <a:endParaRPr lang="fr-BE"/>
            </a:p>
          </p:txBody>
        </p:sp>
        <p:sp>
          <p:nvSpPr>
            <p:cNvPr id="34998" name="Line 180"/>
            <p:cNvSpPr>
              <a:spLocks noChangeShapeType="1"/>
            </p:cNvSpPr>
            <p:nvPr/>
          </p:nvSpPr>
          <p:spPr bwMode="auto">
            <a:xfrm>
              <a:off x="3288" y="1930"/>
              <a:ext cx="1" cy="1"/>
            </a:xfrm>
            <a:prstGeom prst="line">
              <a:avLst/>
            </a:prstGeom>
            <a:noFill/>
            <a:ln w="33338">
              <a:solidFill>
                <a:schemeClr val="tx1"/>
              </a:solidFill>
              <a:round/>
              <a:headEnd/>
              <a:tailEnd/>
            </a:ln>
          </p:spPr>
          <p:txBody>
            <a:bodyPr/>
            <a:lstStyle/>
            <a:p>
              <a:endParaRPr lang="fr-BE"/>
            </a:p>
          </p:txBody>
        </p:sp>
        <p:sp>
          <p:nvSpPr>
            <p:cNvPr id="34999" name="Line 181"/>
            <p:cNvSpPr>
              <a:spLocks noChangeShapeType="1"/>
            </p:cNvSpPr>
            <p:nvPr/>
          </p:nvSpPr>
          <p:spPr bwMode="auto">
            <a:xfrm>
              <a:off x="3288" y="1930"/>
              <a:ext cx="80" cy="1"/>
            </a:xfrm>
            <a:prstGeom prst="line">
              <a:avLst/>
            </a:prstGeom>
            <a:noFill/>
            <a:ln w="33338">
              <a:solidFill>
                <a:schemeClr val="tx1"/>
              </a:solidFill>
              <a:round/>
              <a:headEnd/>
              <a:tailEnd/>
            </a:ln>
          </p:spPr>
          <p:txBody>
            <a:bodyPr/>
            <a:lstStyle/>
            <a:p>
              <a:endParaRPr lang="fr-BE"/>
            </a:p>
          </p:txBody>
        </p:sp>
        <p:sp>
          <p:nvSpPr>
            <p:cNvPr id="35000" name="Line 182"/>
            <p:cNvSpPr>
              <a:spLocks noChangeShapeType="1"/>
            </p:cNvSpPr>
            <p:nvPr/>
          </p:nvSpPr>
          <p:spPr bwMode="auto">
            <a:xfrm flipV="1">
              <a:off x="3368" y="1885"/>
              <a:ext cx="1" cy="45"/>
            </a:xfrm>
            <a:prstGeom prst="line">
              <a:avLst/>
            </a:prstGeom>
            <a:noFill/>
            <a:ln w="33338">
              <a:solidFill>
                <a:schemeClr val="tx1"/>
              </a:solidFill>
              <a:round/>
              <a:headEnd/>
              <a:tailEnd/>
            </a:ln>
          </p:spPr>
          <p:txBody>
            <a:bodyPr/>
            <a:lstStyle/>
            <a:p>
              <a:endParaRPr lang="fr-BE"/>
            </a:p>
          </p:txBody>
        </p:sp>
        <p:sp>
          <p:nvSpPr>
            <p:cNvPr id="35001" name="Line 183"/>
            <p:cNvSpPr>
              <a:spLocks noChangeShapeType="1"/>
            </p:cNvSpPr>
            <p:nvPr/>
          </p:nvSpPr>
          <p:spPr bwMode="auto">
            <a:xfrm>
              <a:off x="3368" y="1885"/>
              <a:ext cx="35" cy="1"/>
            </a:xfrm>
            <a:prstGeom prst="line">
              <a:avLst/>
            </a:prstGeom>
            <a:noFill/>
            <a:ln w="33338">
              <a:solidFill>
                <a:schemeClr val="tx1"/>
              </a:solidFill>
              <a:round/>
              <a:headEnd/>
              <a:tailEnd/>
            </a:ln>
          </p:spPr>
          <p:txBody>
            <a:bodyPr/>
            <a:lstStyle/>
            <a:p>
              <a:endParaRPr lang="fr-BE"/>
            </a:p>
          </p:txBody>
        </p:sp>
        <p:sp>
          <p:nvSpPr>
            <p:cNvPr id="35002" name="Line 184"/>
            <p:cNvSpPr>
              <a:spLocks noChangeShapeType="1"/>
            </p:cNvSpPr>
            <p:nvPr/>
          </p:nvSpPr>
          <p:spPr bwMode="auto">
            <a:xfrm>
              <a:off x="3403" y="1885"/>
              <a:ext cx="1" cy="1"/>
            </a:xfrm>
            <a:prstGeom prst="line">
              <a:avLst/>
            </a:prstGeom>
            <a:noFill/>
            <a:ln w="33338">
              <a:solidFill>
                <a:schemeClr val="tx1"/>
              </a:solidFill>
              <a:round/>
              <a:headEnd/>
              <a:tailEnd/>
            </a:ln>
          </p:spPr>
          <p:txBody>
            <a:bodyPr/>
            <a:lstStyle/>
            <a:p>
              <a:endParaRPr lang="fr-BE"/>
            </a:p>
          </p:txBody>
        </p:sp>
        <p:sp>
          <p:nvSpPr>
            <p:cNvPr id="35003" name="Line 185"/>
            <p:cNvSpPr>
              <a:spLocks noChangeShapeType="1"/>
            </p:cNvSpPr>
            <p:nvPr/>
          </p:nvSpPr>
          <p:spPr bwMode="auto">
            <a:xfrm>
              <a:off x="3403" y="1885"/>
              <a:ext cx="154" cy="1"/>
            </a:xfrm>
            <a:prstGeom prst="line">
              <a:avLst/>
            </a:prstGeom>
            <a:noFill/>
            <a:ln w="33338">
              <a:solidFill>
                <a:schemeClr val="tx1"/>
              </a:solidFill>
              <a:round/>
              <a:headEnd/>
              <a:tailEnd/>
            </a:ln>
          </p:spPr>
          <p:txBody>
            <a:bodyPr/>
            <a:lstStyle/>
            <a:p>
              <a:endParaRPr lang="fr-BE"/>
            </a:p>
          </p:txBody>
        </p:sp>
        <p:sp>
          <p:nvSpPr>
            <p:cNvPr id="35004" name="Line 186"/>
            <p:cNvSpPr>
              <a:spLocks noChangeShapeType="1"/>
            </p:cNvSpPr>
            <p:nvPr/>
          </p:nvSpPr>
          <p:spPr bwMode="auto">
            <a:xfrm flipV="1">
              <a:off x="3557" y="1839"/>
              <a:ext cx="1" cy="46"/>
            </a:xfrm>
            <a:prstGeom prst="line">
              <a:avLst/>
            </a:prstGeom>
            <a:noFill/>
            <a:ln w="33338">
              <a:solidFill>
                <a:schemeClr val="tx1"/>
              </a:solidFill>
              <a:round/>
              <a:headEnd/>
              <a:tailEnd/>
            </a:ln>
          </p:spPr>
          <p:txBody>
            <a:bodyPr/>
            <a:lstStyle/>
            <a:p>
              <a:endParaRPr lang="fr-BE"/>
            </a:p>
          </p:txBody>
        </p:sp>
        <p:sp>
          <p:nvSpPr>
            <p:cNvPr id="35005" name="Line 187"/>
            <p:cNvSpPr>
              <a:spLocks noChangeShapeType="1"/>
            </p:cNvSpPr>
            <p:nvPr/>
          </p:nvSpPr>
          <p:spPr bwMode="auto">
            <a:xfrm>
              <a:off x="3557" y="1839"/>
              <a:ext cx="2" cy="1"/>
            </a:xfrm>
            <a:prstGeom prst="line">
              <a:avLst/>
            </a:prstGeom>
            <a:noFill/>
            <a:ln w="33338">
              <a:solidFill>
                <a:schemeClr val="tx1"/>
              </a:solidFill>
              <a:round/>
              <a:headEnd/>
              <a:tailEnd/>
            </a:ln>
          </p:spPr>
          <p:txBody>
            <a:bodyPr/>
            <a:lstStyle/>
            <a:p>
              <a:endParaRPr lang="fr-BE"/>
            </a:p>
          </p:txBody>
        </p:sp>
        <p:sp>
          <p:nvSpPr>
            <p:cNvPr id="35006" name="Line 188"/>
            <p:cNvSpPr>
              <a:spLocks noChangeShapeType="1"/>
            </p:cNvSpPr>
            <p:nvPr/>
          </p:nvSpPr>
          <p:spPr bwMode="auto">
            <a:xfrm>
              <a:off x="3559" y="1839"/>
              <a:ext cx="1" cy="1"/>
            </a:xfrm>
            <a:prstGeom prst="line">
              <a:avLst/>
            </a:prstGeom>
            <a:noFill/>
            <a:ln w="33338">
              <a:solidFill>
                <a:schemeClr val="tx1"/>
              </a:solidFill>
              <a:round/>
              <a:headEnd/>
              <a:tailEnd/>
            </a:ln>
          </p:spPr>
          <p:txBody>
            <a:bodyPr/>
            <a:lstStyle/>
            <a:p>
              <a:endParaRPr lang="fr-BE"/>
            </a:p>
          </p:txBody>
        </p:sp>
        <p:sp>
          <p:nvSpPr>
            <p:cNvPr id="35007" name="Line 189"/>
            <p:cNvSpPr>
              <a:spLocks noChangeShapeType="1"/>
            </p:cNvSpPr>
            <p:nvPr/>
          </p:nvSpPr>
          <p:spPr bwMode="auto">
            <a:xfrm>
              <a:off x="3559" y="1839"/>
              <a:ext cx="4" cy="1"/>
            </a:xfrm>
            <a:prstGeom prst="line">
              <a:avLst/>
            </a:prstGeom>
            <a:noFill/>
            <a:ln w="33338">
              <a:solidFill>
                <a:schemeClr val="tx1"/>
              </a:solidFill>
              <a:round/>
              <a:headEnd/>
              <a:tailEnd/>
            </a:ln>
          </p:spPr>
          <p:txBody>
            <a:bodyPr/>
            <a:lstStyle/>
            <a:p>
              <a:endParaRPr lang="fr-BE"/>
            </a:p>
          </p:txBody>
        </p:sp>
        <p:sp>
          <p:nvSpPr>
            <p:cNvPr id="35008" name="Line 190"/>
            <p:cNvSpPr>
              <a:spLocks noChangeShapeType="1"/>
            </p:cNvSpPr>
            <p:nvPr/>
          </p:nvSpPr>
          <p:spPr bwMode="auto">
            <a:xfrm flipV="1">
              <a:off x="3563" y="1792"/>
              <a:ext cx="1" cy="47"/>
            </a:xfrm>
            <a:prstGeom prst="line">
              <a:avLst/>
            </a:prstGeom>
            <a:noFill/>
            <a:ln w="33338">
              <a:solidFill>
                <a:schemeClr val="tx1"/>
              </a:solidFill>
              <a:round/>
              <a:headEnd/>
              <a:tailEnd/>
            </a:ln>
          </p:spPr>
          <p:txBody>
            <a:bodyPr/>
            <a:lstStyle/>
            <a:p>
              <a:endParaRPr lang="fr-BE"/>
            </a:p>
          </p:txBody>
        </p:sp>
        <p:sp>
          <p:nvSpPr>
            <p:cNvPr id="35009" name="Line 191"/>
            <p:cNvSpPr>
              <a:spLocks noChangeShapeType="1"/>
            </p:cNvSpPr>
            <p:nvPr/>
          </p:nvSpPr>
          <p:spPr bwMode="auto">
            <a:xfrm>
              <a:off x="3563" y="1792"/>
              <a:ext cx="1" cy="1"/>
            </a:xfrm>
            <a:prstGeom prst="line">
              <a:avLst/>
            </a:prstGeom>
            <a:noFill/>
            <a:ln w="33338">
              <a:solidFill>
                <a:schemeClr val="tx1"/>
              </a:solidFill>
              <a:round/>
              <a:headEnd/>
              <a:tailEnd/>
            </a:ln>
          </p:spPr>
          <p:txBody>
            <a:bodyPr/>
            <a:lstStyle/>
            <a:p>
              <a:endParaRPr lang="fr-BE"/>
            </a:p>
          </p:txBody>
        </p:sp>
        <p:sp>
          <p:nvSpPr>
            <p:cNvPr id="35010" name="Line 192"/>
            <p:cNvSpPr>
              <a:spLocks noChangeShapeType="1"/>
            </p:cNvSpPr>
            <p:nvPr/>
          </p:nvSpPr>
          <p:spPr bwMode="auto">
            <a:xfrm>
              <a:off x="3563" y="1792"/>
              <a:ext cx="1" cy="1"/>
            </a:xfrm>
            <a:prstGeom prst="line">
              <a:avLst/>
            </a:prstGeom>
            <a:noFill/>
            <a:ln w="33338">
              <a:solidFill>
                <a:schemeClr val="tx1"/>
              </a:solidFill>
              <a:round/>
              <a:headEnd/>
              <a:tailEnd/>
            </a:ln>
          </p:spPr>
          <p:txBody>
            <a:bodyPr/>
            <a:lstStyle/>
            <a:p>
              <a:endParaRPr lang="fr-BE"/>
            </a:p>
          </p:txBody>
        </p:sp>
        <p:sp>
          <p:nvSpPr>
            <p:cNvPr id="35011" name="Line 193"/>
            <p:cNvSpPr>
              <a:spLocks noChangeShapeType="1"/>
            </p:cNvSpPr>
            <p:nvPr/>
          </p:nvSpPr>
          <p:spPr bwMode="auto">
            <a:xfrm>
              <a:off x="3563" y="1792"/>
              <a:ext cx="2" cy="1"/>
            </a:xfrm>
            <a:prstGeom prst="line">
              <a:avLst/>
            </a:prstGeom>
            <a:noFill/>
            <a:ln w="33338">
              <a:solidFill>
                <a:schemeClr val="tx1"/>
              </a:solidFill>
              <a:round/>
              <a:headEnd/>
              <a:tailEnd/>
            </a:ln>
          </p:spPr>
          <p:txBody>
            <a:bodyPr/>
            <a:lstStyle/>
            <a:p>
              <a:endParaRPr lang="fr-BE"/>
            </a:p>
          </p:txBody>
        </p:sp>
        <p:sp>
          <p:nvSpPr>
            <p:cNvPr id="35012" name="Line 194"/>
            <p:cNvSpPr>
              <a:spLocks noChangeShapeType="1"/>
            </p:cNvSpPr>
            <p:nvPr/>
          </p:nvSpPr>
          <p:spPr bwMode="auto">
            <a:xfrm flipV="1">
              <a:off x="3565" y="1746"/>
              <a:ext cx="1" cy="46"/>
            </a:xfrm>
            <a:prstGeom prst="line">
              <a:avLst/>
            </a:prstGeom>
            <a:noFill/>
            <a:ln w="33338">
              <a:solidFill>
                <a:schemeClr val="tx1"/>
              </a:solidFill>
              <a:round/>
              <a:headEnd/>
              <a:tailEnd/>
            </a:ln>
          </p:spPr>
          <p:txBody>
            <a:bodyPr/>
            <a:lstStyle/>
            <a:p>
              <a:endParaRPr lang="fr-BE"/>
            </a:p>
          </p:txBody>
        </p:sp>
        <p:sp>
          <p:nvSpPr>
            <p:cNvPr id="35013" name="Line 195"/>
            <p:cNvSpPr>
              <a:spLocks noChangeShapeType="1"/>
            </p:cNvSpPr>
            <p:nvPr/>
          </p:nvSpPr>
          <p:spPr bwMode="auto">
            <a:xfrm>
              <a:off x="3565" y="1746"/>
              <a:ext cx="6" cy="1"/>
            </a:xfrm>
            <a:prstGeom prst="line">
              <a:avLst/>
            </a:prstGeom>
            <a:noFill/>
            <a:ln w="33338">
              <a:solidFill>
                <a:schemeClr val="tx1"/>
              </a:solidFill>
              <a:round/>
              <a:headEnd/>
              <a:tailEnd/>
            </a:ln>
          </p:spPr>
          <p:txBody>
            <a:bodyPr/>
            <a:lstStyle/>
            <a:p>
              <a:endParaRPr lang="fr-BE"/>
            </a:p>
          </p:txBody>
        </p:sp>
        <p:sp>
          <p:nvSpPr>
            <p:cNvPr id="35014" name="Line 196"/>
            <p:cNvSpPr>
              <a:spLocks noChangeShapeType="1"/>
            </p:cNvSpPr>
            <p:nvPr/>
          </p:nvSpPr>
          <p:spPr bwMode="auto">
            <a:xfrm flipV="1">
              <a:off x="3571" y="1700"/>
              <a:ext cx="1" cy="46"/>
            </a:xfrm>
            <a:prstGeom prst="line">
              <a:avLst/>
            </a:prstGeom>
            <a:noFill/>
            <a:ln w="33338">
              <a:solidFill>
                <a:schemeClr val="tx1"/>
              </a:solidFill>
              <a:round/>
              <a:headEnd/>
              <a:tailEnd/>
            </a:ln>
          </p:spPr>
          <p:txBody>
            <a:bodyPr/>
            <a:lstStyle/>
            <a:p>
              <a:endParaRPr lang="fr-BE"/>
            </a:p>
          </p:txBody>
        </p:sp>
        <p:sp>
          <p:nvSpPr>
            <p:cNvPr id="35015" name="Line 197"/>
            <p:cNvSpPr>
              <a:spLocks noChangeShapeType="1"/>
            </p:cNvSpPr>
            <p:nvPr/>
          </p:nvSpPr>
          <p:spPr bwMode="auto">
            <a:xfrm>
              <a:off x="3571" y="1700"/>
              <a:ext cx="6" cy="1"/>
            </a:xfrm>
            <a:prstGeom prst="line">
              <a:avLst/>
            </a:prstGeom>
            <a:noFill/>
            <a:ln w="33338">
              <a:solidFill>
                <a:schemeClr val="tx1"/>
              </a:solidFill>
              <a:round/>
              <a:headEnd/>
              <a:tailEnd/>
            </a:ln>
          </p:spPr>
          <p:txBody>
            <a:bodyPr/>
            <a:lstStyle/>
            <a:p>
              <a:endParaRPr lang="fr-BE"/>
            </a:p>
          </p:txBody>
        </p:sp>
        <p:sp>
          <p:nvSpPr>
            <p:cNvPr id="35016" name="Line 198"/>
            <p:cNvSpPr>
              <a:spLocks noChangeShapeType="1"/>
            </p:cNvSpPr>
            <p:nvPr/>
          </p:nvSpPr>
          <p:spPr bwMode="auto">
            <a:xfrm>
              <a:off x="3577" y="1700"/>
              <a:ext cx="1" cy="1"/>
            </a:xfrm>
            <a:prstGeom prst="line">
              <a:avLst/>
            </a:prstGeom>
            <a:noFill/>
            <a:ln w="33338">
              <a:solidFill>
                <a:schemeClr val="tx1"/>
              </a:solidFill>
              <a:round/>
              <a:headEnd/>
              <a:tailEnd/>
            </a:ln>
          </p:spPr>
          <p:txBody>
            <a:bodyPr/>
            <a:lstStyle/>
            <a:p>
              <a:endParaRPr lang="fr-BE"/>
            </a:p>
          </p:txBody>
        </p:sp>
        <p:sp>
          <p:nvSpPr>
            <p:cNvPr id="35017" name="Line 199"/>
            <p:cNvSpPr>
              <a:spLocks noChangeShapeType="1"/>
            </p:cNvSpPr>
            <p:nvPr/>
          </p:nvSpPr>
          <p:spPr bwMode="auto">
            <a:xfrm>
              <a:off x="3577" y="1700"/>
              <a:ext cx="9" cy="1"/>
            </a:xfrm>
            <a:prstGeom prst="line">
              <a:avLst/>
            </a:prstGeom>
            <a:noFill/>
            <a:ln w="33338">
              <a:solidFill>
                <a:schemeClr val="tx1"/>
              </a:solidFill>
              <a:round/>
              <a:headEnd/>
              <a:tailEnd/>
            </a:ln>
          </p:spPr>
          <p:txBody>
            <a:bodyPr/>
            <a:lstStyle/>
            <a:p>
              <a:endParaRPr lang="fr-BE"/>
            </a:p>
          </p:txBody>
        </p:sp>
        <p:sp>
          <p:nvSpPr>
            <p:cNvPr id="35018" name="Line 200"/>
            <p:cNvSpPr>
              <a:spLocks noChangeShapeType="1"/>
            </p:cNvSpPr>
            <p:nvPr/>
          </p:nvSpPr>
          <p:spPr bwMode="auto">
            <a:xfrm flipV="1">
              <a:off x="3586" y="1653"/>
              <a:ext cx="1" cy="47"/>
            </a:xfrm>
            <a:prstGeom prst="line">
              <a:avLst/>
            </a:prstGeom>
            <a:noFill/>
            <a:ln w="33338">
              <a:solidFill>
                <a:schemeClr val="tx1"/>
              </a:solidFill>
              <a:round/>
              <a:headEnd/>
              <a:tailEnd/>
            </a:ln>
          </p:spPr>
          <p:txBody>
            <a:bodyPr/>
            <a:lstStyle/>
            <a:p>
              <a:endParaRPr lang="fr-BE"/>
            </a:p>
          </p:txBody>
        </p:sp>
        <p:sp>
          <p:nvSpPr>
            <p:cNvPr id="35019" name="Line 201"/>
            <p:cNvSpPr>
              <a:spLocks noChangeShapeType="1"/>
            </p:cNvSpPr>
            <p:nvPr/>
          </p:nvSpPr>
          <p:spPr bwMode="auto">
            <a:xfrm>
              <a:off x="3586" y="1653"/>
              <a:ext cx="6" cy="1"/>
            </a:xfrm>
            <a:prstGeom prst="line">
              <a:avLst/>
            </a:prstGeom>
            <a:noFill/>
            <a:ln w="33338">
              <a:solidFill>
                <a:schemeClr val="tx1"/>
              </a:solidFill>
              <a:round/>
              <a:headEnd/>
              <a:tailEnd/>
            </a:ln>
          </p:spPr>
          <p:txBody>
            <a:bodyPr/>
            <a:lstStyle/>
            <a:p>
              <a:endParaRPr lang="fr-BE"/>
            </a:p>
          </p:txBody>
        </p:sp>
        <p:sp>
          <p:nvSpPr>
            <p:cNvPr id="35020" name="Line 202"/>
            <p:cNvSpPr>
              <a:spLocks noChangeShapeType="1"/>
            </p:cNvSpPr>
            <p:nvPr/>
          </p:nvSpPr>
          <p:spPr bwMode="auto">
            <a:xfrm>
              <a:off x="3592" y="1653"/>
              <a:ext cx="1" cy="1"/>
            </a:xfrm>
            <a:prstGeom prst="line">
              <a:avLst/>
            </a:prstGeom>
            <a:noFill/>
            <a:ln w="33338">
              <a:solidFill>
                <a:schemeClr val="tx1"/>
              </a:solidFill>
              <a:round/>
              <a:headEnd/>
              <a:tailEnd/>
            </a:ln>
          </p:spPr>
          <p:txBody>
            <a:bodyPr/>
            <a:lstStyle/>
            <a:p>
              <a:endParaRPr lang="fr-BE"/>
            </a:p>
          </p:txBody>
        </p:sp>
        <p:sp>
          <p:nvSpPr>
            <p:cNvPr id="35021" name="Line 203"/>
            <p:cNvSpPr>
              <a:spLocks noChangeShapeType="1"/>
            </p:cNvSpPr>
            <p:nvPr/>
          </p:nvSpPr>
          <p:spPr bwMode="auto">
            <a:xfrm>
              <a:off x="3592" y="1653"/>
              <a:ext cx="6" cy="1"/>
            </a:xfrm>
            <a:prstGeom prst="line">
              <a:avLst/>
            </a:prstGeom>
            <a:noFill/>
            <a:ln w="33338">
              <a:solidFill>
                <a:schemeClr val="tx1"/>
              </a:solidFill>
              <a:round/>
              <a:headEnd/>
              <a:tailEnd/>
            </a:ln>
          </p:spPr>
          <p:txBody>
            <a:bodyPr/>
            <a:lstStyle/>
            <a:p>
              <a:endParaRPr lang="fr-BE"/>
            </a:p>
          </p:txBody>
        </p:sp>
        <p:sp>
          <p:nvSpPr>
            <p:cNvPr id="35022" name="Line 204"/>
            <p:cNvSpPr>
              <a:spLocks noChangeShapeType="1"/>
            </p:cNvSpPr>
            <p:nvPr/>
          </p:nvSpPr>
          <p:spPr bwMode="auto">
            <a:xfrm flipV="1">
              <a:off x="3598" y="1607"/>
              <a:ext cx="1" cy="46"/>
            </a:xfrm>
            <a:prstGeom prst="line">
              <a:avLst/>
            </a:prstGeom>
            <a:noFill/>
            <a:ln w="33338">
              <a:solidFill>
                <a:schemeClr val="tx1"/>
              </a:solidFill>
              <a:round/>
              <a:headEnd/>
              <a:tailEnd/>
            </a:ln>
          </p:spPr>
          <p:txBody>
            <a:bodyPr/>
            <a:lstStyle/>
            <a:p>
              <a:endParaRPr lang="fr-BE"/>
            </a:p>
          </p:txBody>
        </p:sp>
        <p:sp>
          <p:nvSpPr>
            <p:cNvPr id="35023" name="Line 205"/>
            <p:cNvSpPr>
              <a:spLocks noChangeShapeType="1"/>
            </p:cNvSpPr>
            <p:nvPr/>
          </p:nvSpPr>
          <p:spPr bwMode="auto">
            <a:xfrm>
              <a:off x="3598" y="1607"/>
              <a:ext cx="6" cy="1"/>
            </a:xfrm>
            <a:prstGeom prst="line">
              <a:avLst/>
            </a:prstGeom>
            <a:noFill/>
            <a:ln w="33338">
              <a:solidFill>
                <a:schemeClr val="tx1"/>
              </a:solidFill>
              <a:round/>
              <a:headEnd/>
              <a:tailEnd/>
            </a:ln>
          </p:spPr>
          <p:txBody>
            <a:bodyPr/>
            <a:lstStyle/>
            <a:p>
              <a:endParaRPr lang="fr-BE"/>
            </a:p>
          </p:txBody>
        </p:sp>
        <p:sp>
          <p:nvSpPr>
            <p:cNvPr id="35024" name="Line 206"/>
            <p:cNvSpPr>
              <a:spLocks noChangeShapeType="1"/>
            </p:cNvSpPr>
            <p:nvPr/>
          </p:nvSpPr>
          <p:spPr bwMode="auto">
            <a:xfrm>
              <a:off x="3604" y="1607"/>
              <a:ext cx="1" cy="1"/>
            </a:xfrm>
            <a:prstGeom prst="line">
              <a:avLst/>
            </a:prstGeom>
            <a:noFill/>
            <a:ln w="33338">
              <a:solidFill>
                <a:schemeClr val="tx1"/>
              </a:solidFill>
              <a:round/>
              <a:headEnd/>
              <a:tailEnd/>
            </a:ln>
          </p:spPr>
          <p:txBody>
            <a:bodyPr/>
            <a:lstStyle/>
            <a:p>
              <a:endParaRPr lang="fr-BE"/>
            </a:p>
          </p:txBody>
        </p:sp>
        <p:sp>
          <p:nvSpPr>
            <p:cNvPr id="35025" name="Line 207"/>
            <p:cNvSpPr>
              <a:spLocks noChangeShapeType="1"/>
            </p:cNvSpPr>
            <p:nvPr/>
          </p:nvSpPr>
          <p:spPr bwMode="auto">
            <a:xfrm>
              <a:off x="3604" y="1607"/>
              <a:ext cx="6" cy="1"/>
            </a:xfrm>
            <a:prstGeom prst="line">
              <a:avLst/>
            </a:prstGeom>
            <a:noFill/>
            <a:ln w="33338">
              <a:solidFill>
                <a:schemeClr val="tx1"/>
              </a:solidFill>
              <a:round/>
              <a:headEnd/>
              <a:tailEnd/>
            </a:ln>
          </p:spPr>
          <p:txBody>
            <a:bodyPr/>
            <a:lstStyle/>
            <a:p>
              <a:endParaRPr lang="fr-BE"/>
            </a:p>
          </p:txBody>
        </p:sp>
        <p:sp>
          <p:nvSpPr>
            <p:cNvPr id="35026" name="Line 208"/>
            <p:cNvSpPr>
              <a:spLocks noChangeShapeType="1"/>
            </p:cNvSpPr>
            <p:nvPr/>
          </p:nvSpPr>
          <p:spPr bwMode="auto">
            <a:xfrm flipV="1">
              <a:off x="3610" y="1560"/>
              <a:ext cx="1" cy="47"/>
            </a:xfrm>
            <a:prstGeom prst="line">
              <a:avLst/>
            </a:prstGeom>
            <a:noFill/>
            <a:ln w="33338">
              <a:solidFill>
                <a:schemeClr val="tx1"/>
              </a:solidFill>
              <a:round/>
              <a:headEnd/>
              <a:tailEnd/>
            </a:ln>
          </p:spPr>
          <p:txBody>
            <a:bodyPr/>
            <a:lstStyle/>
            <a:p>
              <a:endParaRPr lang="fr-BE"/>
            </a:p>
          </p:txBody>
        </p:sp>
        <p:sp>
          <p:nvSpPr>
            <p:cNvPr id="35027" name="Line 209"/>
            <p:cNvSpPr>
              <a:spLocks noChangeShapeType="1"/>
            </p:cNvSpPr>
            <p:nvPr/>
          </p:nvSpPr>
          <p:spPr bwMode="auto">
            <a:xfrm>
              <a:off x="3610" y="1560"/>
              <a:ext cx="3" cy="1"/>
            </a:xfrm>
            <a:prstGeom prst="line">
              <a:avLst/>
            </a:prstGeom>
            <a:noFill/>
            <a:ln w="33338">
              <a:solidFill>
                <a:schemeClr val="tx1"/>
              </a:solidFill>
              <a:round/>
              <a:headEnd/>
              <a:tailEnd/>
            </a:ln>
          </p:spPr>
          <p:txBody>
            <a:bodyPr/>
            <a:lstStyle/>
            <a:p>
              <a:endParaRPr lang="fr-BE"/>
            </a:p>
          </p:txBody>
        </p:sp>
        <p:sp>
          <p:nvSpPr>
            <p:cNvPr id="35028" name="Line 210"/>
            <p:cNvSpPr>
              <a:spLocks noChangeShapeType="1"/>
            </p:cNvSpPr>
            <p:nvPr/>
          </p:nvSpPr>
          <p:spPr bwMode="auto">
            <a:xfrm>
              <a:off x="3613" y="1560"/>
              <a:ext cx="1" cy="1"/>
            </a:xfrm>
            <a:prstGeom prst="line">
              <a:avLst/>
            </a:prstGeom>
            <a:noFill/>
            <a:ln w="33338">
              <a:solidFill>
                <a:schemeClr val="tx1"/>
              </a:solidFill>
              <a:round/>
              <a:headEnd/>
              <a:tailEnd/>
            </a:ln>
          </p:spPr>
          <p:txBody>
            <a:bodyPr/>
            <a:lstStyle/>
            <a:p>
              <a:endParaRPr lang="fr-BE"/>
            </a:p>
          </p:txBody>
        </p:sp>
        <p:sp>
          <p:nvSpPr>
            <p:cNvPr id="35029" name="Line 211"/>
            <p:cNvSpPr>
              <a:spLocks noChangeShapeType="1"/>
            </p:cNvSpPr>
            <p:nvPr/>
          </p:nvSpPr>
          <p:spPr bwMode="auto">
            <a:xfrm>
              <a:off x="3613" y="1560"/>
              <a:ext cx="82" cy="1"/>
            </a:xfrm>
            <a:prstGeom prst="line">
              <a:avLst/>
            </a:prstGeom>
            <a:noFill/>
            <a:ln w="33338">
              <a:solidFill>
                <a:schemeClr val="tx1"/>
              </a:solidFill>
              <a:round/>
              <a:headEnd/>
              <a:tailEnd/>
            </a:ln>
          </p:spPr>
          <p:txBody>
            <a:bodyPr/>
            <a:lstStyle/>
            <a:p>
              <a:endParaRPr lang="fr-BE"/>
            </a:p>
          </p:txBody>
        </p:sp>
        <p:sp>
          <p:nvSpPr>
            <p:cNvPr id="35030" name="Line 212"/>
            <p:cNvSpPr>
              <a:spLocks noChangeShapeType="1"/>
            </p:cNvSpPr>
            <p:nvPr/>
          </p:nvSpPr>
          <p:spPr bwMode="auto">
            <a:xfrm flipV="1">
              <a:off x="3695" y="1513"/>
              <a:ext cx="1" cy="47"/>
            </a:xfrm>
            <a:prstGeom prst="line">
              <a:avLst/>
            </a:prstGeom>
            <a:noFill/>
            <a:ln w="33338">
              <a:solidFill>
                <a:schemeClr val="tx1"/>
              </a:solidFill>
              <a:round/>
              <a:headEnd/>
              <a:tailEnd/>
            </a:ln>
          </p:spPr>
          <p:txBody>
            <a:bodyPr/>
            <a:lstStyle/>
            <a:p>
              <a:endParaRPr lang="fr-BE"/>
            </a:p>
          </p:txBody>
        </p:sp>
        <p:sp>
          <p:nvSpPr>
            <p:cNvPr id="35031" name="Line 213"/>
            <p:cNvSpPr>
              <a:spLocks noChangeShapeType="1"/>
            </p:cNvSpPr>
            <p:nvPr/>
          </p:nvSpPr>
          <p:spPr bwMode="auto">
            <a:xfrm>
              <a:off x="3695" y="1513"/>
              <a:ext cx="11" cy="1"/>
            </a:xfrm>
            <a:prstGeom prst="line">
              <a:avLst/>
            </a:prstGeom>
            <a:noFill/>
            <a:ln w="33338">
              <a:solidFill>
                <a:schemeClr val="tx1"/>
              </a:solidFill>
              <a:round/>
              <a:headEnd/>
              <a:tailEnd/>
            </a:ln>
          </p:spPr>
          <p:txBody>
            <a:bodyPr/>
            <a:lstStyle/>
            <a:p>
              <a:endParaRPr lang="fr-BE"/>
            </a:p>
          </p:txBody>
        </p:sp>
        <p:sp>
          <p:nvSpPr>
            <p:cNvPr id="35032" name="Line 214"/>
            <p:cNvSpPr>
              <a:spLocks noChangeShapeType="1"/>
            </p:cNvSpPr>
            <p:nvPr/>
          </p:nvSpPr>
          <p:spPr bwMode="auto">
            <a:xfrm>
              <a:off x="3706" y="1513"/>
              <a:ext cx="1" cy="1"/>
            </a:xfrm>
            <a:prstGeom prst="line">
              <a:avLst/>
            </a:prstGeom>
            <a:noFill/>
            <a:ln w="33338">
              <a:solidFill>
                <a:schemeClr val="tx1"/>
              </a:solidFill>
              <a:round/>
              <a:headEnd/>
              <a:tailEnd/>
            </a:ln>
          </p:spPr>
          <p:txBody>
            <a:bodyPr/>
            <a:lstStyle/>
            <a:p>
              <a:endParaRPr lang="fr-BE"/>
            </a:p>
          </p:txBody>
        </p:sp>
        <p:sp>
          <p:nvSpPr>
            <p:cNvPr id="35033" name="Line 215"/>
            <p:cNvSpPr>
              <a:spLocks noChangeShapeType="1"/>
            </p:cNvSpPr>
            <p:nvPr/>
          </p:nvSpPr>
          <p:spPr bwMode="auto">
            <a:xfrm>
              <a:off x="3706" y="1513"/>
              <a:ext cx="291" cy="1"/>
            </a:xfrm>
            <a:prstGeom prst="line">
              <a:avLst/>
            </a:prstGeom>
            <a:noFill/>
            <a:ln w="33338">
              <a:solidFill>
                <a:schemeClr val="tx1"/>
              </a:solidFill>
              <a:round/>
              <a:headEnd/>
              <a:tailEnd/>
            </a:ln>
          </p:spPr>
          <p:txBody>
            <a:bodyPr/>
            <a:lstStyle/>
            <a:p>
              <a:endParaRPr lang="fr-BE"/>
            </a:p>
          </p:txBody>
        </p:sp>
        <p:sp>
          <p:nvSpPr>
            <p:cNvPr id="35034" name="Line 216"/>
            <p:cNvSpPr>
              <a:spLocks noChangeShapeType="1"/>
            </p:cNvSpPr>
            <p:nvPr/>
          </p:nvSpPr>
          <p:spPr bwMode="auto">
            <a:xfrm flipV="1">
              <a:off x="3997" y="1464"/>
              <a:ext cx="1" cy="49"/>
            </a:xfrm>
            <a:prstGeom prst="line">
              <a:avLst/>
            </a:prstGeom>
            <a:noFill/>
            <a:ln w="33338">
              <a:solidFill>
                <a:schemeClr val="tx1"/>
              </a:solidFill>
              <a:round/>
              <a:headEnd/>
              <a:tailEnd/>
            </a:ln>
          </p:spPr>
          <p:txBody>
            <a:bodyPr/>
            <a:lstStyle/>
            <a:p>
              <a:endParaRPr lang="fr-BE"/>
            </a:p>
          </p:txBody>
        </p:sp>
        <p:sp>
          <p:nvSpPr>
            <p:cNvPr id="35035" name="Line 217"/>
            <p:cNvSpPr>
              <a:spLocks noChangeShapeType="1"/>
            </p:cNvSpPr>
            <p:nvPr/>
          </p:nvSpPr>
          <p:spPr bwMode="auto">
            <a:xfrm>
              <a:off x="3997" y="1464"/>
              <a:ext cx="1" cy="1"/>
            </a:xfrm>
            <a:prstGeom prst="line">
              <a:avLst/>
            </a:prstGeom>
            <a:noFill/>
            <a:ln w="33338">
              <a:solidFill>
                <a:schemeClr val="tx1"/>
              </a:solidFill>
              <a:round/>
              <a:headEnd/>
              <a:tailEnd/>
            </a:ln>
          </p:spPr>
          <p:txBody>
            <a:bodyPr/>
            <a:lstStyle/>
            <a:p>
              <a:endParaRPr lang="fr-BE"/>
            </a:p>
          </p:txBody>
        </p:sp>
        <p:sp>
          <p:nvSpPr>
            <p:cNvPr id="35036" name="Line 218"/>
            <p:cNvSpPr>
              <a:spLocks noChangeShapeType="1"/>
            </p:cNvSpPr>
            <p:nvPr/>
          </p:nvSpPr>
          <p:spPr bwMode="auto">
            <a:xfrm>
              <a:off x="3998" y="1464"/>
              <a:ext cx="1" cy="1"/>
            </a:xfrm>
            <a:prstGeom prst="line">
              <a:avLst/>
            </a:prstGeom>
            <a:noFill/>
            <a:ln w="33338">
              <a:solidFill>
                <a:schemeClr val="tx1"/>
              </a:solidFill>
              <a:round/>
              <a:headEnd/>
              <a:tailEnd/>
            </a:ln>
          </p:spPr>
          <p:txBody>
            <a:bodyPr/>
            <a:lstStyle/>
            <a:p>
              <a:endParaRPr lang="fr-BE"/>
            </a:p>
          </p:txBody>
        </p:sp>
        <p:sp>
          <p:nvSpPr>
            <p:cNvPr id="35037" name="Line 219"/>
            <p:cNvSpPr>
              <a:spLocks noChangeShapeType="1"/>
            </p:cNvSpPr>
            <p:nvPr/>
          </p:nvSpPr>
          <p:spPr bwMode="auto">
            <a:xfrm>
              <a:off x="3998" y="1464"/>
              <a:ext cx="202" cy="1"/>
            </a:xfrm>
            <a:prstGeom prst="line">
              <a:avLst/>
            </a:prstGeom>
            <a:noFill/>
            <a:ln w="33338">
              <a:solidFill>
                <a:schemeClr val="tx1"/>
              </a:solidFill>
              <a:round/>
              <a:headEnd/>
              <a:tailEnd/>
            </a:ln>
          </p:spPr>
          <p:txBody>
            <a:bodyPr/>
            <a:lstStyle/>
            <a:p>
              <a:endParaRPr lang="fr-BE"/>
            </a:p>
          </p:txBody>
        </p:sp>
        <p:sp>
          <p:nvSpPr>
            <p:cNvPr id="35038" name="Line 220"/>
            <p:cNvSpPr>
              <a:spLocks noChangeShapeType="1"/>
            </p:cNvSpPr>
            <p:nvPr/>
          </p:nvSpPr>
          <p:spPr bwMode="auto">
            <a:xfrm flipV="1">
              <a:off x="4200" y="1414"/>
              <a:ext cx="1" cy="50"/>
            </a:xfrm>
            <a:prstGeom prst="line">
              <a:avLst/>
            </a:prstGeom>
            <a:noFill/>
            <a:ln w="33338">
              <a:solidFill>
                <a:schemeClr val="tx1"/>
              </a:solidFill>
              <a:round/>
              <a:headEnd/>
              <a:tailEnd/>
            </a:ln>
          </p:spPr>
          <p:txBody>
            <a:bodyPr/>
            <a:lstStyle/>
            <a:p>
              <a:endParaRPr lang="fr-BE"/>
            </a:p>
          </p:txBody>
        </p:sp>
        <p:sp>
          <p:nvSpPr>
            <p:cNvPr id="35039" name="Line 221"/>
            <p:cNvSpPr>
              <a:spLocks noChangeShapeType="1"/>
            </p:cNvSpPr>
            <p:nvPr/>
          </p:nvSpPr>
          <p:spPr bwMode="auto">
            <a:xfrm>
              <a:off x="4200" y="1414"/>
              <a:ext cx="7" cy="1"/>
            </a:xfrm>
            <a:prstGeom prst="line">
              <a:avLst/>
            </a:prstGeom>
            <a:noFill/>
            <a:ln w="33338">
              <a:solidFill>
                <a:schemeClr val="tx1"/>
              </a:solidFill>
              <a:round/>
              <a:headEnd/>
              <a:tailEnd/>
            </a:ln>
          </p:spPr>
          <p:txBody>
            <a:bodyPr/>
            <a:lstStyle/>
            <a:p>
              <a:endParaRPr lang="fr-BE"/>
            </a:p>
          </p:txBody>
        </p:sp>
        <p:sp>
          <p:nvSpPr>
            <p:cNvPr id="35040" name="Line 222"/>
            <p:cNvSpPr>
              <a:spLocks noChangeShapeType="1"/>
            </p:cNvSpPr>
            <p:nvPr/>
          </p:nvSpPr>
          <p:spPr bwMode="auto">
            <a:xfrm>
              <a:off x="4207" y="1414"/>
              <a:ext cx="1" cy="1"/>
            </a:xfrm>
            <a:prstGeom prst="line">
              <a:avLst/>
            </a:prstGeom>
            <a:noFill/>
            <a:ln w="33338">
              <a:solidFill>
                <a:schemeClr val="tx1"/>
              </a:solidFill>
              <a:round/>
              <a:headEnd/>
              <a:tailEnd/>
            </a:ln>
          </p:spPr>
          <p:txBody>
            <a:bodyPr/>
            <a:lstStyle/>
            <a:p>
              <a:endParaRPr lang="fr-BE"/>
            </a:p>
          </p:txBody>
        </p:sp>
        <p:sp>
          <p:nvSpPr>
            <p:cNvPr id="35041" name="Line 223"/>
            <p:cNvSpPr>
              <a:spLocks noChangeShapeType="1"/>
            </p:cNvSpPr>
            <p:nvPr/>
          </p:nvSpPr>
          <p:spPr bwMode="auto">
            <a:xfrm>
              <a:off x="4207" y="1414"/>
              <a:ext cx="76" cy="1"/>
            </a:xfrm>
            <a:prstGeom prst="line">
              <a:avLst/>
            </a:prstGeom>
            <a:noFill/>
            <a:ln w="33338">
              <a:solidFill>
                <a:schemeClr val="tx1"/>
              </a:solidFill>
              <a:round/>
              <a:headEnd/>
              <a:tailEnd/>
            </a:ln>
          </p:spPr>
          <p:txBody>
            <a:bodyPr/>
            <a:lstStyle/>
            <a:p>
              <a:endParaRPr lang="fr-BE"/>
            </a:p>
          </p:txBody>
        </p:sp>
        <p:sp>
          <p:nvSpPr>
            <p:cNvPr id="35042" name="Line 224"/>
            <p:cNvSpPr>
              <a:spLocks noChangeShapeType="1"/>
            </p:cNvSpPr>
            <p:nvPr/>
          </p:nvSpPr>
          <p:spPr bwMode="auto">
            <a:xfrm flipV="1">
              <a:off x="4283" y="1275"/>
              <a:ext cx="1" cy="139"/>
            </a:xfrm>
            <a:prstGeom prst="line">
              <a:avLst/>
            </a:prstGeom>
            <a:noFill/>
            <a:ln w="33338">
              <a:solidFill>
                <a:schemeClr val="tx1"/>
              </a:solidFill>
              <a:round/>
              <a:headEnd/>
              <a:tailEnd/>
            </a:ln>
          </p:spPr>
          <p:txBody>
            <a:bodyPr/>
            <a:lstStyle/>
            <a:p>
              <a:endParaRPr lang="fr-BE"/>
            </a:p>
          </p:txBody>
        </p:sp>
        <p:sp>
          <p:nvSpPr>
            <p:cNvPr id="35043" name="Line 225"/>
            <p:cNvSpPr>
              <a:spLocks noChangeShapeType="1"/>
            </p:cNvSpPr>
            <p:nvPr/>
          </p:nvSpPr>
          <p:spPr bwMode="auto">
            <a:xfrm>
              <a:off x="4283" y="1275"/>
              <a:ext cx="1" cy="1"/>
            </a:xfrm>
            <a:prstGeom prst="line">
              <a:avLst/>
            </a:prstGeom>
            <a:noFill/>
            <a:ln w="33338">
              <a:solidFill>
                <a:schemeClr val="tx1"/>
              </a:solidFill>
              <a:round/>
              <a:headEnd/>
              <a:tailEnd/>
            </a:ln>
          </p:spPr>
          <p:txBody>
            <a:bodyPr/>
            <a:lstStyle/>
            <a:p>
              <a:endParaRPr lang="fr-BE"/>
            </a:p>
          </p:txBody>
        </p:sp>
        <p:sp>
          <p:nvSpPr>
            <p:cNvPr id="35044" name="Line 226"/>
            <p:cNvSpPr>
              <a:spLocks noChangeShapeType="1"/>
            </p:cNvSpPr>
            <p:nvPr/>
          </p:nvSpPr>
          <p:spPr bwMode="auto">
            <a:xfrm>
              <a:off x="4284" y="1275"/>
              <a:ext cx="1" cy="1"/>
            </a:xfrm>
            <a:prstGeom prst="line">
              <a:avLst/>
            </a:prstGeom>
            <a:noFill/>
            <a:ln w="33338">
              <a:solidFill>
                <a:schemeClr val="tx1"/>
              </a:solidFill>
              <a:round/>
              <a:headEnd/>
              <a:tailEnd/>
            </a:ln>
          </p:spPr>
          <p:txBody>
            <a:bodyPr/>
            <a:lstStyle/>
            <a:p>
              <a:endParaRPr lang="fr-BE"/>
            </a:p>
          </p:txBody>
        </p:sp>
        <p:sp>
          <p:nvSpPr>
            <p:cNvPr id="35045" name="Line 227"/>
            <p:cNvSpPr>
              <a:spLocks noChangeShapeType="1"/>
            </p:cNvSpPr>
            <p:nvPr/>
          </p:nvSpPr>
          <p:spPr bwMode="auto">
            <a:xfrm>
              <a:off x="4284" y="1275"/>
              <a:ext cx="5" cy="1"/>
            </a:xfrm>
            <a:prstGeom prst="line">
              <a:avLst/>
            </a:prstGeom>
            <a:noFill/>
            <a:ln w="33338">
              <a:solidFill>
                <a:schemeClr val="tx1"/>
              </a:solidFill>
              <a:round/>
              <a:headEnd/>
              <a:tailEnd/>
            </a:ln>
          </p:spPr>
          <p:txBody>
            <a:bodyPr/>
            <a:lstStyle/>
            <a:p>
              <a:endParaRPr lang="fr-BE"/>
            </a:p>
          </p:txBody>
        </p:sp>
        <p:sp>
          <p:nvSpPr>
            <p:cNvPr id="35046" name="Line 228"/>
            <p:cNvSpPr>
              <a:spLocks noChangeShapeType="1"/>
            </p:cNvSpPr>
            <p:nvPr/>
          </p:nvSpPr>
          <p:spPr bwMode="auto">
            <a:xfrm>
              <a:off x="1349" y="3124"/>
              <a:ext cx="31" cy="1"/>
            </a:xfrm>
            <a:prstGeom prst="line">
              <a:avLst/>
            </a:prstGeom>
            <a:noFill/>
            <a:ln w="33338">
              <a:solidFill>
                <a:srgbClr val="FFFF00"/>
              </a:solidFill>
              <a:round/>
              <a:headEnd/>
              <a:tailEnd/>
            </a:ln>
          </p:spPr>
          <p:txBody>
            <a:bodyPr/>
            <a:lstStyle/>
            <a:p>
              <a:endParaRPr lang="fr-BE"/>
            </a:p>
          </p:txBody>
        </p:sp>
        <p:sp>
          <p:nvSpPr>
            <p:cNvPr id="35047" name="Line 229"/>
            <p:cNvSpPr>
              <a:spLocks noChangeShapeType="1"/>
            </p:cNvSpPr>
            <p:nvPr/>
          </p:nvSpPr>
          <p:spPr bwMode="auto">
            <a:xfrm flipV="1">
              <a:off x="1380" y="3112"/>
              <a:ext cx="1" cy="12"/>
            </a:xfrm>
            <a:prstGeom prst="line">
              <a:avLst/>
            </a:prstGeom>
            <a:noFill/>
            <a:ln w="33338">
              <a:solidFill>
                <a:srgbClr val="FFFF00"/>
              </a:solidFill>
              <a:round/>
              <a:headEnd/>
              <a:tailEnd/>
            </a:ln>
          </p:spPr>
          <p:txBody>
            <a:bodyPr/>
            <a:lstStyle/>
            <a:p>
              <a:endParaRPr lang="fr-BE"/>
            </a:p>
          </p:txBody>
        </p:sp>
        <p:sp>
          <p:nvSpPr>
            <p:cNvPr id="35048" name="Line 230"/>
            <p:cNvSpPr>
              <a:spLocks noChangeShapeType="1"/>
            </p:cNvSpPr>
            <p:nvPr/>
          </p:nvSpPr>
          <p:spPr bwMode="auto">
            <a:xfrm>
              <a:off x="1380" y="3112"/>
              <a:ext cx="3" cy="1"/>
            </a:xfrm>
            <a:prstGeom prst="line">
              <a:avLst/>
            </a:prstGeom>
            <a:noFill/>
            <a:ln w="33338">
              <a:solidFill>
                <a:srgbClr val="FFFF00"/>
              </a:solidFill>
              <a:round/>
              <a:headEnd/>
              <a:tailEnd/>
            </a:ln>
          </p:spPr>
          <p:txBody>
            <a:bodyPr/>
            <a:lstStyle/>
            <a:p>
              <a:endParaRPr lang="fr-BE"/>
            </a:p>
          </p:txBody>
        </p:sp>
        <p:sp>
          <p:nvSpPr>
            <p:cNvPr id="35049" name="Line 231"/>
            <p:cNvSpPr>
              <a:spLocks noChangeShapeType="1"/>
            </p:cNvSpPr>
            <p:nvPr/>
          </p:nvSpPr>
          <p:spPr bwMode="auto">
            <a:xfrm>
              <a:off x="1383" y="3112"/>
              <a:ext cx="20" cy="1"/>
            </a:xfrm>
            <a:prstGeom prst="line">
              <a:avLst/>
            </a:prstGeom>
            <a:noFill/>
            <a:ln w="33338">
              <a:solidFill>
                <a:srgbClr val="FFFF00"/>
              </a:solidFill>
              <a:round/>
              <a:headEnd/>
              <a:tailEnd/>
            </a:ln>
          </p:spPr>
          <p:txBody>
            <a:bodyPr/>
            <a:lstStyle/>
            <a:p>
              <a:endParaRPr lang="fr-BE"/>
            </a:p>
          </p:txBody>
        </p:sp>
        <p:sp>
          <p:nvSpPr>
            <p:cNvPr id="35050" name="Line 232"/>
            <p:cNvSpPr>
              <a:spLocks noChangeShapeType="1"/>
            </p:cNvSpPr>
            <p:nvPr/>
          </p:nvSpPr>
          <p:spPr bwMode="auto">
            <a:xfrm flipV="1">
              <a:off x="1403" y="3101"/>
              <a:ext cx="1" cy="11"/>
            </a:xfrm>
            <a:prstGeom prst="line">
              <a:avLst/>
            </a:prstGeom>
            <a:noFill/>
            <a:ln w="33338">
              <a:solidFill>
                <a:srgbClr val="FFFF00"/>
              </a:solidFill>
              <a:round/>
              <a:headEnd/>
              <a:tailEnd/>
            </a:ln>
          </p:spPr>
          <p:txBody>
            <a:bodyPr/>
            <a:lstStyle/>
            <a:p>
              <a:endParaRPr lang="fr-BE"/>
            </a:p>
          </p:txBody>
        </p:sp>
        <p:sp>
          <p:nvSpPr>
            <p:cNvPr id="35051" name="Line 233"/>
            <p:cNvSpPr>
              <a:spLocks noChangeShapeType="1"/>
            </p:cNvSpPr>
            <p:nvPr/>
          </p:nvSpPr>
          <p:spPr bwMode="auto">
            <a:xfrm>
              <a:off x="1403" y="3101"/>
              <a:ext cx="1" cy="1"/>
            </a:xfrm>
            <a:prstGeom prst="line">
              <a:avLst/>
            </a:prstGeom>
            <a:noFill/>
            <a:ln w="33338">
              <a:solidFill>
                <a:srgbClr val="FFFF00"/>
              </a:solidFill>
              <a:round/>
              <a:headEnd/>
              <a:tailEnd/>
            </a:ln>
          </p:spPr>
          <p:txBody>
            <a:bodyPr/>
            <a:lstStyle/>
            <a:p>
              <a:endParaRPr lang="fr-BE"/>
            </a:p>
          </p:txBody>
        </p:sp>
        <p:sp>
          <p:nvSpPr>
            <p:cNvPr id="35052" name="Line 234"/>
            <p:cNvSpPr>
              <a:spLocks noChangeShapeType="1"/>
            </p:cNvSpPr>
            <p:nvPr/>
          </p:nvSpPr>
          <p:spPr bwMode="auto">
            <a:xfrm>
              <a:off x="1404" y="3101"/>
              <a:ext cx="60" cy="1"/>
            </a:xfrm>
            <a:prstGeom prst="line">
              <a:avLst/>
            </a:prstGeom>
            <a:noFill/>
            <a:ln w="33338">
              <a:solidFill>
                <a:srgbClr val="FFFF00"/>
              </a:solidFill>
              <a:round/>
              <a:headEnd/>
              <a:tailEnd/>
            </a:ln>
          </p:spPr>
          <p:txBody>
            <a:bodyPr/>
            <a:lstStyle/>
            <a:p>
              <a:endParaRPr lang="fr-BE"/>
            </a:p>
          </p:txBody>
        </p:sp>
        <p:sp>
          <p:nvSpPr>
            <p:cNvPr id="35053" name="Line 235"/>
            <p:cNvSpPr>
              <a:spLocks noChangeShapeType="1"/>
            </p:cNvSpPr>
            <p:nvPr/>
          </p:nvSpPr>
          <p:spPr bwMode="auto">
            <a:xfrm flipV="1">
              <a:off x="1471" y="3089"/>
              <a:ext cx="1" cy="12"/>
            </a:xfrm>
            <a:prstGeom prst="line">
              <a:avLst/>
            </a:prstGeom>
            <a:noFill/>
            <a:ln w="33338">
              <a:solidFill>
                <a:srgbClr val="FFFF00"/>
              </a:solidFill>
              <a:round/>
              <a:headEnd/>
              <a:tailEnd/>
            </a:ln>
          </p:spPr>
          <p:txBody>
            <a:bodyPr/>
            <a:lstStyle/>
            <a:p>
              <a:endParaRPr lang="fr-BE"/>
            </a:p>
          </p:txBody>
        </p:sp>
        <p:sp>
          <p:nvSpPr>
            <p:cNvPr id="35054" name="Line 236"/>
            <p:cNvSpPr>
              <a:spLocks noChangeShapeType="1"/>
            </p:cNvSpPr>
            <p:nvPr/>
          </p:nvSpPr>
          <p:spPr bwMode="auto">
            <a:xfrm>
              <a:off x="1471" y="3089"/>
              <a:ext cx="2" cy="1"/>
            </a:xfrm>
            <a:prstGeom prst="line">
              <a:avLst/>
            </a:prstGeom>
            <a:noFill/>
            <a:ln w="33338">
              <a:solidFill>
                <a:srgbClr val="FFFF00"/>
              </a:solidFill>
              <a:round/>
              <a:headEnd/>
              <a:tailEnd/>
            </a:ln>
          </p:spPr>
          <p:txBody>
            <a:bodyPr/>
            <a:lstStyle/>
            <a:p>
              <a:endParaRPr lang="fr-BE"/>
            </a:p>
          </p:txBody>
        </p:sp>
        <p:sp>
          <p:nvSpPr>
            <p:cNvPr id="35055" name="Line 237"/>
            <p:cNvSpPr>
              <a:spLocks noChangeShapeType="1"/>
            </p:cNvSpPr>
            <p:nvPr/>
          </p:nvSpPr>
          <p:spPr bwMode="auto">
            <a:xfrm>
              <a:off x="1473" y="3089"/>
              <a:ext cx="59" cy="1"/>
            </a:xfrm>
            <a:prstGeom prst="line">
              <a:avLst/>
            </a:prstGeom>
            <a:noFill/>
            <a:ln w="33338">
              <a:solidFill>
                <a:srgbClr val="FFFF00"/>
              </a:solidFill>
              <a:round/>
              <a:headEnd/>
              <a:tailEnd/>
            </a:ln>
          </p:spPr>
          <p:txBody>
            <a:bodyPr/>
            <a:lstStyle/>
            <a:p>
              <a:endParaRPr lang="fr-BE"/>
            </a:p>
          </p:txBody>
        </p:sp>
        <p:sp>
          <p:nvSpPr>
            <p:cNvPr id="35056" name="Line 238"/>
            <p:cNvSpPr>
              <a:spLocks noChangeShapeType="1"/>
            </p:cNvSpPr>
            <p:nvPr/>
          </p:nvSpPr>
          <p:spPr bwMode="auto">
            <a:xfrm>
              <a:off x="1574" y="3089"/>
              <a:ext cx="59" cy="1"/>
            </a:xfrm>
            <a:prstGeom prst="line">
              <a:avLst/>
            </a:prstGeom>
            <a:noFill/>
            <a:ln w="33338">
              <a:solidFill>
                <a:srgbClr val="FFFF00"/>
              </a:solidFill>
              <a:round/>
              <a:headEnd/>
              <a:tailEnd/>
            </a:ln>
          </p:spPr>
          <p:txBody>
            <a:bodyPr/>
            <a:lstStyle/>
            <a:p>
              <a:endParaRPr lang="fr-BE"/>
            </a:p>
          </p:txBody>
        </p:sp>
        <p:sp>
          <p:nvSpPr>
            <p:cNvPr id="35057" name="Line 239"/>
            <p:cNvSpPr>
              <a:spLocks noChangeShapeType="1"/>
            </p:cNvSpPr>
            <p:nvPr/>
          </p:nvSpPr>
          <p:spPr bwMode="auto">
            <a:xfrm>
              <a:off x="1674" y="3089"/>
              <a:ext cx="30" cy="1"/>
            </a:xfrm>
            <a:prstGeom prst="line">
              <a:avLst/>
            </a:prstGeom>
            <a:noFill/>
            <a:ln w="33338">
              <a:solidFill>
                <a:srgbClr val="FFFF00"/>
              </a:solidFill>
              <a:round/>
              <a:headEnd/>
              <a:tailEnd/>
            </a:ln>
          </p:spPr>
          <p:txBody>
            <a:bodyPr/>
            <a:lstStyle/>
            <a:p>
              <a:endParaRPr lang="fr-BE"/>
            </a:p>
          </p:txBody>
        </p:sp>
        <p:sp>
          <p:nvSpPr>
            <p:cNvPr id="35058" name="Line 240"/>
            <p:cNvSpPr>
              <a:spLocks noChangeShapeType="1"/>
            </p:cNvSpPr>
            <p:nvPr/>
          </p:nvSpPr>
          <p:spPr bwMode="auto">
            <a:xfrm flipV="1">
              <a:off x="1704" y="3077"/>
              <a:ext cx="1" cy="12"/>
            </a:xfrm>
            <a:prstGeom prst="line">
              <a:avLst/>
            </a:prstGeom>
            <a:noFill/>
            <a:ln w="33338">
              <a:solidFill>
                <a:srgbClr val="FFFF00"/>
              </a:solidFill>
              <a:round/>
              <a:headEnd/>
              <a:tailEnd/>
            </a:ln>
          </p:spPr>
          <p:txBody>
            <a:bodyPr/>
            <a:lstStyle/>
            <a:p>
              <a:endParaRPr lang="fr-BE"/>
            </a:p>
          </p:txBody>
        </p:sp>
        <p:sp>
          <p:nvSpPr>
            <p:cNvPr id="35059" name="Line 241"/>
            <p:cNvSpPr>
              <a:spLocks noChangeShapeType="1"/>
            </p:cNvSpPr>
            <p:nvPr/>
          </p:nvSpPr>
          <p:spPr bwMode="auto">
            <a:xfrm>
              <a:off x="1704" y="3077"/>
              <a:ext cx="1" cy="1"/>
            </a:xfrm>
            <a:prstGeom prst="line">
              <a:avLst/>
            </a:prstGeom>
            <a:noFill/>
            <a:ln w="33338">
              <a:solidFill>
                <a:srgbClr val="FFFF00"/>
              </a:solidFill>
              <a:round/>
              <a:headEnd/>
              <a:tailEnd/>
            </a:ln>
          </p:spPr>
          <p:txBody>
            <a:bodyPr/>
            <a:lstStyle/>
            <a:p>
              <a:endParaRPr lang="fr-BE"/>
            </a:p>
          </p:txBody>
        </p:sp>
        <p:sp>
          <p:nvSpPr>
            <p:cNvPr id="35060" name="Line 242"/>
            <p:cNvSpPr>
              <a:spLocks noChangeShapeType="1"/>
            </p:cNvSpPr>
            <p:nvPr/>
          </p:nvSpPr>
          <p:spPr bwMode="auto">
            <a:xfrm>
              <a:off x="1705" y="3077"/>
              <a:ext cx="60" cy="1"/>
            </a:xfrm>
            <a:prstGeom prst="line">
              <a:avLst/>
            </a:prstGeom>
            <a:noFill/>
            <a:ln w="33338">
              <a:solidFill>
                <a:srgbClr val="FFFF00"/>
              </a:solidFill>
              <a:round/>
              <a:headEnd/>
              <a:tailEnd/>
            </a:ln>
          </p:spPr>
          <p:txBody>
            <a:bodyPr/>
            <a:lstStyle/>
            <a:p>
              <a:endParaRPr lang="fr-BE"/>
            </a:p>
          </p:txBody>
        </p:sp>
        <p:sp>
          <p:nvSpPr>
            <p:cNvPr id="35061" name="Line 243"/>
            <p:cNvSpPr>
              <a:spLocks noChangeShapeType="1"/>
            </p:cNvSpPr>
            <p:nvPr/>
          </p:nvSpPr>
          <p:spPr bwMode="auto">
            <a:xfrm>
              <a:off x="1806" y="3077"/>
              <a:ext cx="37" cy="1"/>
            </a:xfrm>
            <a:prstGeom prst="line">
              <a:avLst/>
            </a:prstGeom>
            <a:noFill/>
            <a:ln w="33338">
              <a:solidFill>
                <a:srgbClr val="FFFF00"/>
              </a:solidFill>
              <a:round/>
              <a:headEnd/>
              <a:tailEnd/>
            </a:ln>
          </p:spPr>
          <p:txBody>
            <a:bodyPr/>
            <a:lstStyle/>
            <a:p>
              <a:endParaRPr lang="fr-BE"/>
            </a:p>
          </p:txBody>
        </p:sp>
        <p:sp>
          <p:nvSpPr>
            <p:cNvPr id="35062" name="Line 244"/>
            <p:cNvSpPr>
              <a:spLocks noChangeShapeType="1"/>
            </p:cNvSpPr>
            <p:nvPr/>
          </p:nvSpPr>
          <p:spPr bwMode="auto">
            <a:xfrm flipV="1">
              <a:off x="1843" y="3065"/>
              <a:ext cx="1" cy="12"/>
            </a:xfrm>
            <a:prstGeom prst="line">
              <a:avLst/>
            </a:prstGeom>
            <a:noFill/>
            <a:ln w="33338">
              <a:solidFill>
                <a:srgbClr val="FFFF00"/>
              </a:solidFill>
              <a:round/>
              <a:headEnd/>
              <a:tailEnd/>
            </a:ln>
          </p:spPr>
          <p:txBody>
            <a:bodyPr/>
            <a:lstStyle/>
            <a:p>
              <a:endParaRPr lang="fr-BE"/>
            </a:p>
          </p:txBody>
        </p:sp>
        <p:sp>
          <p:nvSpPr>
            <p:cNvPr id="35063" name="Line 245"/>
            <p:cNvSpPr>
              <a:spLocks noChangeShapeType="1"/>
            </p:cNvSpPr>
            <p:nvPr/>
          </p:nvSpPr>
          <p:spPr bwMode="auto">
            <a:xfrm>
              <a:off x="1843" y="3065"/>
              <a:ext cx="4" cy="1"/>
            </a:xfrm>
            <a:prstGeom prst="line">
              <a:avLst/>
            </a:prstGeom>
            <a:noFill/>
            <a:ln w="33338">
              <a:solidFill>
                <a:srgbClr val="FFFF00"/>
              </a:solidFill>
              <a:round/>
              <a:headEnd/>
              <a:tailEnd/>
            </a:ln>
          </p:spPr>
          <p:txBody>
            <a:bodyPr/>
            <a:lstStyle/>
            <a:p>
              <a:endParaRPr lang="fr-BE"/>
            </a:p>
          </p:txBody>
        </p:sp>
        <p:sp>
          <p:nvSpPr>
            <p:cNvPr id="35064" name="Line 246"/>
            <p:cNvSpPr>
              <a:spLocks noChangeShapeType="1"/>
            </p:cNvSpPr>
            <p:nvPr/>
          </p:nvSpPr>
          <p:spPr bwMode="auto">
            <a:xfrm>
              <a:off x="1847" y="3065"/>
              <a:ext cx="60" cy="1"/>
            </a:xfrm>
            <a:prstGeom prst="line">
              <a:avLst/>
            </a:prstGeom>
            <a:noFill/>
            <a:ln w="33338">
              <a:solidFill>
                <a:srgbClr val="FFFF00"/>
              </a:solidFill>
              <a:round/>
              <a:headEnd/>
              <a:tailEnd/>
            </a:ln>
          </p:spPr>
          <p:txBody>
            <a:bodyPr/>
            <a:lstStyle/>
            <a:p>
              <a:endParaRPr lang="fr-BE"/>
            </a:p>
          </p:txBody>
        </p:sp>
        <p:sp>
          <p:nvSpPr>
            <p:cNvPr id="35065" name="Line 247"/>
            <p:cNvSpPr>
              <a:spLocks noChangeShapeType="1"/>
            </p:cNvSpPr>
            <p:nvPr/>
          </p:nvSpPr>
          <p:spPr bwMode="auto">
            <a:xfrm>
              <a:off x="1948" y="3065"/>
              <a:ext cx="60" cy="1"/>
            </a:xfrm>
            <a:prstGeom prst="line">
              <a:avLst/>
            </a:prstGeom>
            <a:noFill/>
            <a:ln w="33338">
              <a:solidFill>
                <a:srgbClr val="FFFF00"/>
              </a:solidFill>
              <a:round/>
              <a:headEnd/>
              <a:tailEnd/>
            </a:ln>
          </p:spPr>
          <p:txBody>
            <a:bodyPr/>
            <a:lstStyle/>
            <a:p>
              <a:endParaRPr lang="fr-BE"/>
            </a:p>
          </p:txBody>
        </p:sp>
        <p:sp>
          <p:nvSpPr>
            <p:cNvPr id="35066" name="Line 248"/>
            <p:cNvSpPr>
              <a:spLocks noChangeShapeType="1"/>
            </p:cNvSpPr>
            <p:nvPr/>
          </p:nvSpPr>
          <p:spPr bwMode="auto">
            <a:xfrm>
              <a:off x="2049" y="3065"/>
              <a:ext cx="44" cy="1"/>
            </a:xfrm>
            <a:prstGeom prst="line">
              <a:avLst/>
            </a:prstGeom>
            <a:noFill/>
            <a:ln w="33338">
              <a:solidFill>
                <a:srgbClr val="FFFF00"/>
              </a:solidFill>
              <a:round/>
              <a:headEnd/>
              <a:tailEnd/>
            </a:ln>
          </p:spPr>
          <p:txBody>
            <a:bodyPr/>
            <a:lstStyle/>
            <a:p>
              <a:endParaRPr lang="fr-BE"/>
            </a:p>
          </p:txBody>
        </p:sp>
        <p:sp>
          <p:nvSpPr>
            <p:cNvPr id="35067" name="Line 249"/>
            <p:cNvSpPr>
              <a:spLocks noChangeShapeType="1"/>
            </p:cNvSpPr>
            <p:nvPr/>
          </p:nvSpPr>
          <p:spPr bwMode="auto">
            <a:xfrm flipV="1">
              <a:off x="2093" y="3052"/>
              <a:ext cx="1" cy="13"/>
            </a:xfrm>
            <a:prstGeom prst="line">
              <a:avLst/>
            </a:prstGeom>
            <a:noFill/>
            <a:ln w="33338">
              <a:solidFill>
                <a:srgbClr val="FFFF00"/>
              </a:solidFill>
              <a:round/>
              <a:headEnd/>
              <a:tailEnd/>
            </a:ln>
          </p:spPr>
          <p:txBody>
            <a:bodyPr/>
            <a:lstStyle/>
            <a:p>
              <a:endParaRPr lang="fr-BE"/>
            </a:p>
          </p:txBody>
        </p:sp>
        <p:sp>
          <p:nvSpPr>
            <p:cNvPr id="35068" name="Line 250"/>
            <p:cNvSpPr>
              <a:spLocks noChangeShapeType="1"/>
            </p:cNvSpPr>
            <p:nvPr/>
          </p:nvSpPr>
          <p:spPr bwMode="auto">
            <a:xfrm>
              <a:off x="2093" y="3052"/>
              <a:ext cx="1" cy="1"/>
            </a:xfrm>
            <a:prstGeom prst="line">
              <a:avLst/>
            </a:prstGeom>
            <a:noFill/>
            <a:ln w="33338">
              <a:solidFill>
                <a:srgbClr val="FFFF00"/>
              </a:solidFill>
              <a:round/>
              <a:headEnd/>
              <a:tailEnd/>
            </a:ln>
          </p:spPr>
          <p:txBody>
            <a:bodyPr/>
            <a:lstStyle/>
            <a:p>
              <a:endParaRPr lang="fr-BE"/>
            </a:p>
          </p:txBody>
        </p:sp>
        <p:sp>
          <p:nvSpPr>
            <p:cNvPr id="35069" name="Line 251"/>
            <p:cNvSpPr>
              <a:spLocks noChangeShapeType="1"/>
            </p:cNvSpPr>
            <p:nvPr/>
          </p:nvSpPr>
          <p:spPr bwMode="auto">
            <a:xfrm>
              <a:off x="2094" y="3052"/>
              <a:ext cx="1" cy="1"/>
            </a:xfrm>
            <a:prstGeom prst="line">
              <a:avLst/>
            </a:prstGeom>
            <a:noFill/>
            <a:ln w="33338">
              <a:solidFill>
                <a:srgbClr val="FFFF00"/>
              </a:solidFill>
              <a:round/>
              <a:headEnd/>
              <a:tailEnd/>
            </a:ln>
          </p:spPr>
          <p:txBody>
            <a:bodyPr/>
            <a:lstStyle/>
            <a:p>
              <a:endParaRPr lang="fr-BE"/>
            </a:p>
          </p:txBody>
        </p:sp>
        <p:sp>
          <p:nvSpPr>
            <p:cNvPr id="35070" name="Line 252"/>
            <p:cNvSpPr>
              <a:spLocks noChangeShapeType="1"/>
            </p:cNvSpPr>
            <p:nvPr/>
          </p:nvSpPr>
          <p:spPr bwMode="auto">
            <a:xfrm flipV="1">
              <a:off x="2094" y="3038"/>
              <a:ext cx="1" cy="14"/>
            </a:xfrm>
            <a:prstGeom prst="line">
              <a:avLst/>
            </a:prstGeom>
            <a:noFill/>
            <a:ln w="33338">
              <a:solidFill>
                <a:srgbClr val="FFFF00"/>
              </a:solidFill>
              <a:round/>
              <a:headEnd/>
              <a:tailEnd/>
            </a:ln>
          </p:spPr>
          <p:txBody>
            <a:bodyPr/>
            <a:lstStyle/>
            <a:p>
              <a:endParaRPr lang="fr-BE"/>
            </a:p>
          </p:txBody>
        </p:sp>
        <p:sp>
          <p:nvSpPr>
            <p:cNvPr id="35071" name="Line 253"/>
            <p:cNvSpPr>
              <a:spLocks noChangeShapeType="1"/>
            </p:cNvSpPr>
            <p:nvPr/>
          </p:nvSpPr>
          <p:spPr bwMode="auto">
            <a:xfrm>
              <a:off x="2094" y="3038"/>
              <a:ext cx="2" cy="1"/>
            </a:xfrm>
            <a:prstGeom prst="line">
              <a:avLst/>
            </a:prstGeom>
            <a:noFill/>
            <a:ln w="33338">
              <a:solidFill>
                <a:srgbClr val="FFFF00"/>
              </a:solidFill>
              <a:round/>
              <a:headEnd/>
              <a:tailEnd/>
            </a:ln>
          </p:spPr>
          <p:txBody>
            <a:bodyPr/>
            <a:lstStyle/>
            <a:p>
              <a:endParaRPr lang="fr-BE"/>
            </a:p>
          </p:txBody>
        </p:sp>
        <p:sp>
          <p:nvSpPr>
            <p:cNvPr id="35072" name="Line 254"/>
            <p:cNvSpPr>
              <a:spLocks noChangeShapeType="1"/>
            </p:cNvSpPr>
            <p:nvPr/>
          </p:nvSpPr>
          <p:spPr bwMode="auto">
            <a:xfrm>
              <a:off x="2096" y="3038"/>
              <a:ext cx="14" cy="1"/>
            </a:xfrm>
            <a:prstGeom prst="line">
              <a:avLst/>
            </a:prstGeom>
            <a:noFill/>
            <a:ln w="33338">
              <a:solidFill>
                <a:srgbClr val="FFFF00"/>
              </a:solidFill>
              <a:round/>
              <a:headEnd/>
              <a:tailEnd/>
            </a:ln>
          </p:spPr>
          <p:txBody>
            <a:bodyPr/>
            <a:lstStyle/>
            <a:p>
              <a:endParaRPr lang="fr-BE"/>
            </a:p>
          </p:txBody>
        </p:sp>
        <p:sp>
          <p:nvSpPr>
            <p:cNvPr id="35073" name="Line 255"/>
            <p:cNvSpPr>
              <a:spLocks noChangeShapeType="1"/>
            </p:cNvSpPr>
            <p:nvPr/>
          </p:nvSpPr>
          <p:spPr bwMode="auto">
            <a:xfrm flipV="1">
              <a:off x="2110" y="3025"/>
              <a:ext cx="1" cy="13"/>
            </a:xfrm>
            <a:prstGeom prst="line">
              <a:avLst/>
            </a:prstGeom>
            <a:noFill/>
            <a:ln w="33338">
              <a:solidFill>
                <a:srgbClr val="FFFF00"/>
              </a:solidFill>
              <a:round/>
              <a:headEnd/>
              <a:tailEnd/>
            </a:ln>
          </p:spPr>
          <p:txBody>
            <a:bodyPr/>
            <a:lstStyle/>
            <a:p>
              <a:endParaRPr lang="fr-BE"/>
            </a:p>
          </p:txBody>
        </p:sp>
        <p:sp>
          <p:nvSpPr>
            <p:cNvPr id="35074" name="Line 256"/>
            <p:cNvSpPr>
              <a:spLocks noChangeShapeType="1"/>
            </p:cNvSpPr>
            <p:nvPr/>
          </p:nvSpPr>
          <p:spPr bwMode="auto">
            <a:xfrm>
              <a:off x="2110" y="3025"/>
              <a:ext cx="2" cy="1"/>
            </a:xfrm>
            <a:prstGeom prst="line">
              <a:avLst/>
            </a:prstGeom>
            <a:noFill/>
            <a:ln w="33338">
              <a:solidFill>
                <a:srgbClr val="FFFF00"/>
              </a:solidFill>
              <a:round/>
              <a:headEnd/>
              <a:tailEnd/>
            </a:ln>
          </p:spPr>
          <p:txBody>
            <a:bodyPr/>
            <a:lstStyle/>
            <a:p>
              <a:endParaRPr lang="fr-BE"/>
            </a:p>
          </p:txBody>
        </p:sp>
        <p:sp>
          <p:nvSpPr>
            <p:cNvPr id="35075" name="Line 257"/>
            <p:cNvSpPr>
              <a:spLocks noChangeShapeType="1"/>
            </p:cNvSpPr>
            <p:nvPr/>
          </p:nvSpPr>
          <p:spPr bwMode="auto">
            <a:xfrm>
              <a:off x="2112" y="3025"/>
              <a:ext cx="5" cy="1"/>
            </a:xfrm>
            <a:prstGeom prst="line">
              <a:avLst/>
            </a:prstGeom>
            <a:noFill/>
            <a:ln w="33338">
              <a:solidFill>
                <a:srgbClr val="FFFF00"/>
              </a:solidFill>
              <a:round/>
              <a:headEnd/>
              <a:tailEnd/>
            </a:ln>
          </p:spPr>
          <p:txBody>
            <a:bodyPr/>
            <a:lstStyle/>
            <a:p>
              <a:endParaRPr lang="fr-BE"/>
            </a:p>
          </p:txBody>
        </p:sp>
        <p:sp>
          <p:nvSpPr>
            <p:cNvPr id="35076" name="Line 258"/>
            <p:cNvSpPr>
              <a:spLocks noChangeShapeType="1"/>
            </p:cNvSpPr>
            <p:nvPr/>
          </p:nvSpPr>
          <p:spPr bwMode="auto">
            <a:xfrm flipV="1">
              <a:off x="2117" y="3013"/>
              <a:ext cx="1" cy="12"/>
            </a:xfrm>
            <a:prstGeom prst="line">
              <a:avLst/>
            </a:prstGeom>
            <a:noFill/>
            <a:ln w="33338">
              <a:solidFill>
                <a:srgbClr val="FFFF00"/>
              </a:solidFill>
              <a:round/>
              <a:headEnd/>
              <a:tailEnd/>
            </a:ln>
          </p:spPr>
          <p:txBody>
            <a:bodyPr/>
            <a:lstStyle/>
            <a:p>
              <a:endParaRPr lang="fr-BE"/>
            </a:p>
          </p:txBody>
        </p:sp>
        <p:sp>
          <p:nvSpPr>
            <p:cNvPr id="35077" name="Line 259"/>
            <p:cNvSpPr>
              <a:spLocks noChangeShapeType="1"/>
            </p:cNvSpPr>
            <p:nvPr/>
          </p:nvSpPr>
          <p:spPr bwMode="auto">
            <a:xfrm>
              <a:off x="2117" y="3013"/>
              <a:ext cx="1" cy="1"/>
            </a:xfrm>
            <a:prstGeom prst="line">
              <a:avLst/>
            </a:prstGeom>
            <a:noFill/>
            <a:ln w="33338">
              <a:solidFill>
                <a:srgbClr val="FFFF00"/>
              </a:solidFill>
              <a:round/>
              <a:headEnd/>
              <a:tailEnd/>
            </a:ln>
          </p:spPr>
          <p:txBody>
            <a:bodyPr/>
            <a:lstStyle/>
            <a:p>
              <a:endParaRPr lang="fr-BE"/>
            </a:p>
          </p:txBody>
        </p:sp>
        <p:sp>
          <p:nvSpPr>
            <p:cNvPr id="35078" name="Line 260"/>
            <p:cNvSpPr>
              <a:spLocks noChangeShapeType="1"/>
            </p:cNvSpPr>
            <p:nvPr/>
          </p:nvSpPr>
          <p:spPr bwMode="auto">
            <a:xfrm>
              <a:off x="2118" y="3013"/>
              <a:ext cx="41" cy="1"/>
            </a:xfrm>
            <a:prstGeom prst="line">
              <a:avLst/>
            </a:prstGeom>
            <a:noFill/>
            <a:ln w="33338">
              <a:solidFill>
                <a:srgbClr val="FFFF00"/>
              </a:solidFill>
              <a:round/>
              <a:headEnd/>
              <a:tailEnd/>
            </a:ln>
          </p:spPr>
          <p:txBody>
            <a:bodyPr/>
            <a:lstStyle/>
            <a:p>
              <a:endParaRPr lang="fr-BE"/>
            </a:p>
          </p:txBody>
        </p:sp>
        <p:sp>
          <p:nvSpPr>
            <p:cNvPr id="35079" name="Line 261"/>
            <p:cNvSpPr>
              <a:spLocks noChangeShapeType="1"/>
            </p:cNvSpPr>
            <p:nvPr/>
          </p:nvSpPr>
          <p:spPr bwMode="auto">
            <a:xfrm flipV="1">
              <a:off x="2159" y="2999"/>
              <a:ext cx="1" cy="14"/>
            </a:xfrm>
            <a:prstGeom prst="line">
              <a:avLst/>
            </a:prstGeom>
            <a:noFill/>
            <a:ln w="33338">
              <a:solidFill>
                <a:srgbClr val="FFFF00"/>
              </a:solidFill>
              <a:round/>
              <a:headEnd/>
              <a:tailEnd/>
            </a:ln>
          </p:spPr>
          <p:txBody>
            <a:bodyPr/>
            <a:lstStyle/>
            <a:p>
              <a:endParaRPr lang="fr-BE"/>
            </a:p>
          </p:txBody>
        </p:sp>
        <p:sp>
          <p:nvSpPr>
            <p:cNvPr id="35080" name="Line 262"/>
            <p:cNvSpPr>
              <a:spLocks noChangeShapeType="1"/>
            </p:cNvSpPr>
            <p:nvPr/>
          </p:nvSpPr>
          <p:spPr bwMode="auto">
            <a:xfrm>
              <a:off x="2159" y="2999"/>
              <a:ext cx="6" cy="1"/>
            </a:xfrm>
            <a:prstGeom prst="line">
              <a:avLst/>
            </a:prstGeom>
            <a:noFill/>
            <a:ln w="33338">
              <a:solidFill>
                <a:srgbClr val="FFFF00"/>
              </a:solidFill>
              <a:round/>
              <a:headEnd/>
              <a:tailEnd/>
            </a:ln>
          </p:spPr>
          <p:txBody>
            <a:bodyPr/>
            <a:lstStyle/>
            <a:p>
              <a:endParaRPr lang="fr-BE"/>
            </a:p>
          </p:txBody>
        </p:sp>
        <p:sp>
          <p:nvSpPr>
            <p:cNvPr id="35081" name="Line 263"/>
            <p:cNvSpPr>
              <a:spLocks noChangeShapeType="1"/>
            </p:cNvSpPr>
            <p:nvPr/>
          </p:nvSpPr>
          <p:spPr bwMode="auto">
            <a:xfrm>
              <a:off x="2165" y="2999"/>
              <a:ext cx="14" cy="1"/>
            </a:xfrm>
            <a:prstGeom prst="line">
              <a:avLst/>
            </a:prstGeom>
            <a:noFill/>
            <a:ln w="33338">
              <a:solidFill>
                <a:srgbClr val="FFFF00"/>
              </a:solidFill>
              <a:round/>
              <a:headEnd/>
              <a:tailEnd/>
            </a:ln>
          </p:spPr>
          <p:txBody>
            <a:bodyPr/>
            <a:lstStyle/>
            <a:p>
              <a:endParaRPr lang="fr-BE"/>
            </a:p>
          </p:txBody>
        </p:sp>
        <p:sp>
          <p:nvSpPr>
            <p:cNvPr id="35082" name="Line 264"/>
            <p:cNvSpPr>
              <a:spLocks noChangeShapeType="1"/>
            </p:cNvSpPr>
            <p:nvPr/>
          </p:nvSpPr>
          <p:spPr bwMode="auto">
            <a:xfrm flipV="1">
              <a:off x="2179" y="2986"/>
              <a:ext cx="1" cy="13"/>
            </a:xfrm>
            <a:prstGeom prst="line">
              <a:avLst/>
            </a:prstGeom>
            <a:noFill/>
            <a:ln w="33338">
              <a:solidFill>
                <a:srgbClr val="FFFF00"/>
              </a:solidFill>
              <a:round/>
              <a:headEnd/>
              <a:tailEnd/>
            </a:ln>
          </p:spPr>
          <p:txBody>
            <a:bodyPr/>
            <a:lstStyle/>
            <a:p>
              <a:endParaRPr lang="fr-BE"/>
            </a:p>
          </p:txBody>
        </p:sp>
        <p:sp>
          <p:nvSpPr>
            <p:cNvPr id="35083" name="Line 265"/>
            <p:cNvSpPr>
              <a:spLocks noChangeShapeType="1"/>
            </p:cNvSpPr>
            <p:nvPr/>
          </p:nvSpPr>
          <p:spPr bwMode="auto">
            <a:xfrm>
              <a:off x="2179" y="2986"/>
              <a:ext cx="1" cy="1"/>
            </a:xfrm>
            <a:prstGeom prst="line">
              <a:avLst/>
            </a:prstGeom>
            <a:noFill/>
            <a:ln w="33338">
              <a:solidFill>
                <a:srgbClr val="FFFF00"/>
              </a:solidFill>
              <a:round/>
              <a:headEnd/>
              <a:tailEnd/>
            </a:ln>
          </p:spPr>
          <p:txBody>
            <a:bodyPr/>
            <a:lstStyle/>
            <a:p>
              <a:endParaRPr lang="fr-BE"/>
            </a:p>
          </p:txBody>
        </p:sp>
        <p:sp>
          <p:nvSpPr>
            <p:cNvPr id="35084" name="Line 266"/>
            <p:cNvSpPr>
              <a:spLocks noChangeShapeType="1"/>
            </p:cNvSpPr>
            <p:nvPr/>
          </p:nvSpPr>
          <p:spPr bwMode="auto">
            <a:xfrm>
              <a:off x="2180" y="2986"/>
              <a:ext cx="60" cy="1"/>
            </a:xfrm>
            <a:prstGeom prst="line">
              <a:avLst/>
            </a:prstGeom>
            <a:noFill/>
            <a:ln w="33338">
              <a:solidFill>
                <a:srgbClr val="FFFF00"/>
              </a:solidFill>
              <a:round/>
              <a:headEnd/>
              <a:tailEnd/>
            </a:ln>
          </p:spPr>
          <p:txBody>
            <a:bodyPr/>
            <a:lstStyle/>
            <a:p>
              <a:endParaRPr lang="fr-BE"/>
            </a:p>
          </p:txBody>
        </p:sp>
        <p:sp>
          <p:nvSpPr>
            <p:cNvPr id="35085" name="Line 267"/>
            <p:cNvSpPr>
              <a:spLocks noChangeShapeType="1"/>
            </p:cNvSpPr>
            <p:nvPr/>
          </p:nvSpPr>
          <p:spPr bwMode="auto">
            <a:xfrm flipV="1">
              <a:off x="2271" y="2972"/>
              <a:ext cx="1" cy="14"/>
            </a:xfrm>
            <a:prstGeom prst="line">
              <a:avLst/>
            </a:prstGeom>
            <a:noFill/>
            <a:ln w="33338">
              <a:solidFill>
                <a:srgbClr val="FFFF00"/>
              </a:solidFill>
              <a:round/>
              <a:headEnd/>
              <a:tailEnd/>
            </a:ln>
          </p:spPr>
          <p:txBody>
            <a:bodyPr/>
            <a:lstStyle/>
            <a:p>
              <a:endParaRPr lang="fr-BE"/>
            </a:p>
          </p:txBody>
        </p:sp>
        <p:sp>
          <p:nvSpPr>
            <p:cNvPr id="35086" name="Line 268"/>
            <p:cNvSpPr>
              <a:spLocks noChangeShapeType="1"/>
            </p:cNvSpPr>
            <p:nvPr/>
          </p:nvSpPr>
          <p:spPr bwMode="auto">
            <a:xfrm>
              <a:off x="2271" y="2972"/>
              <a:ext cx="1" cy="1"/>
            </a:xfrm>
            <a:prstGeom prst="line">
              <a:avLst/>
            </a:prstGeom>
            <a:noFill/>
            <a:ln w="33338">
              <a:solidFill>
                <a:srgbClr val="FFFF00"/>
              </a:solidFill>
              <a:round/>
              <a:headEnd/>
              <a:tailEnd/>
            </a:ln>
          </p:spPr>
          <p:txBody>
            <a:bodyPr/>
            <a:lstStyle/>
            <a:p>
              <a:endParaRPr lang="fr-BE"/>
            </a:p>
          </p:txBody>
        </p:sp>
        <p:sp>
          <p:nvSpPr>
            <p:cNvPr id="35087" name="Line 269"/>
            <p:cNvSpPr>
              <a:spLocks noChangeShapeType="1"/>
            </p:cNvSpPr>
            <p:nvPr/>
          </p:nvSpPr>
          <p:spPr bwMode="auto">
            <a:xfrm>
              <a:off x="2272" y="2972"/>
              <a:ext cx="27" cy="1"/>
            </a:xfrm>
            <a:prstGeom prst="line">
              <a:avLst/>
            </a:prstGeom>
            <a:noFill/>
            <a:ln w="33338">
              <a:solidFill>
                <a:srgbClr val="FFFF00"/>
              </a:solidFill>
              <a:round/>
              <a:headEnd/>
              <a:tailEnd/>
            </a:ln>
          </p:spPr>
          <p:txBody>
            <a:bodyPr/>
            <a:lstStyle/>
            <a:p>
              <a:endParaRPr lang="fr-BE"/>
            </a:p>
          </p:txBody>
        </p:sp>
        <p:sp>
          <p:nvSpPr>
            <p:cNvPr id="35088" name="Line 270"/>
            <p:cNvSpPr>
              <a:spLocks noChangeShapeType="1"/>
            </p:cNvSpPr>
            <p:nvPr/>
          </p:nvSpPr>
          <p:spPr bwMode="auto">
            <a:xfrm flipV="1">
              <a:off x="2299" y="2959"/>
              <a:ext cx="1" cy="13"/>
            </a:xfrm>
            <a:prstGeom prst="line">
              <a:avLst/>
            </a:prstGeom>
            <a:noFill/>
            <a:ln w="33338">
              <a:solidFill>
                <a:srgbClr val="FFFF00"/>
              </a:solidFill>
              <a:round/>
              <a:headEnd/>
              <a:tailEnd/>
            </a:ln>
          </p:spPr>
          <p:txBody>
            <a:bodyPr/>
            <a:lstStyle/>
            <a:p>
              <a:endParaRPr lang="fr-BE"/>
            </a:p>
          </p:txBody>
        </p:sp>
        <p:sp>
          <p:nvSpPr>
            <p:cNvPr id="35089" name="Line 271"/>
            <p:cNvSpPr>
              <a:spLocks noChangeShapeType="1"/>
            </p:cNvSpPr>
            <p:nvPr/>
          </p:nvSpPr>
          <p:spPr bwMode="auto">
            <a:xfrm>
              <a:off x="2299" y="2959"/>
              <a:ext cx="2" cy="1"/>
            </a:xfrm>
            <a:prstGeom prst="line">
              <a:avLst/>
            </a:prstGeom>
            <a:noFill/>
            <a:ln w="33338">
              <a:solidFill>
                <a:srgbClr val="FFFF00"/>
              </a:solidFill>
              <a:round/>
              <a:headEnd/>
              <a:tailEnd/>
            </a:ln>
          </p:spPr>
          <p:txBody>
            <a:bodyPr/>
            <a:lstStyle/>
            <a:p>
              <a:endParaRPr lang="fr-BE"/>
            </a:p>
          </p:txBody>
        </p:sp>
        <p:sp>
          <p:nvSpPr>
            <p:cNvPr id="35090" name="Line 272"/>
            <p:cNvSpPr>
              <a:spLocks noChangeShapeType="1"/>
            </p:cNvSpPr>
            <p:nvPr/>
          </p:nvSpPr>
          <p:spPr bwMode="auto">
            <a:xfrm>
              <a:off x="2301" y="2959"/>
              <a:ext cx="60" cy="1"/>
            </a:xfrm>
            <a:prstGeom prst="line">
              <a:avLst/>
            </a:prstGeom>
            <a:noFill/>
            <a:ln w="33338">
              <a:solidFill>
                <a:srgbClr val="FFFF00"/>
              </a:solidFill>
              <a:round/>
              <a:headEnd/>
              <a:tailEnd/>
            </a:ln>
          </p:spPr>
          <p:txBody>
            <a:bodyPr/>
            <a:lstStyle/>
            <a:p>
              <a:endParaRPr lang="fr-BE"/>
            </a:p>
          </p:txBody>
        </p:sp>
        <p:sp>
          <p:nvSpPr>
            <p:cNvPr id="35091" name="Line 273"/>
            <p:cNvSpPr>
              <a:spLocks noChangeShapeType="1"/>
            </p:cNvSpPr>
            <p:nvPr/>
          </p:nvSpPr>
          <p:spPr bwMode="auto">
            <a:xfrm>
              <a:off x="2402" y="2959"/>
              <a:ext cx="60" cy="1"/>
            </a:xfrm>
            <a:prstGeom prst="line">
              <a:avLst/>
            </a:prstGeom>
            <a:noFill/>
            <a:ln w="33338">
              <a:solidFill>
                <a:srgbClr val="FFFF00"/>
              </a:solidFill>
              <a:round/>
              <a:headEnd/>
              <a:tailEnd/>
            </a:ln>
          </p:spPr>
          <p:txBody>
            <a:bodyPr/>
            <a:lstStyle/>
            <a:p>
              <a:endParaRPr lang="fr-BE"/>
            </a:p>
          </p:txBody>
        </p:sp>
        <p:sp>
          <p:nvSpPr>
            <p:cNvPr id="35092" name="Line 274"/>
            <p:cNvSpPr>
              <a:spLocks noChangeShapeType="1"/>
            </p:cNvSpPr>
            <p:nvPr/>
          </p:nvSpPr>
          <p:spPr bwMode="auto">
            <a:xfrm flipV="1">
              <a:off x="2500" y="2945"/>
              <a:ext cx="1" cy="14"/>
            </a:xfrm>
            <a:prstGeom prst="line">
              <a:avLst/>
            </a:prstGeom>
            <a:noFill/>
            <a:ln w="33338">
              <a:solidFill>
                <a:srgbClr val="FFFF00"/>
              </a:solidFill>
              <a:round/>
              <a:headEnd/>
              <a:tailEnd/>
            </a:ln>
          </p:spPr>
          <p:txBody>
            <a:bodyPr/>
            <a:lstStyle/>
            <a:p>
              <a:endParaRPr lang="fr-BE"/>
            </a:p>
          </p:txBody>
        </p:sp>
        <p:sp>
          <p:nvSpPr>
            <p:cNvPr id="35093" name="Line 275"/>
            <p:cNvSpPr>
              <a:spLocks noChangeShapeType="1"/>
            </p:cNvSpPr>
            <p:nvPr/>
          </p:nvSpPr>
          <p:spPr bwMode="auto">
            <a:xfrm>
              <a:off x="2500" y="2945"/>
              <a:ext cx="6" cy="1"/>
            </a:xfrm>
            <a:prstGeom prst="line">
              <a:avLst/>
            </a:prstGeom>
            <a:noFill/>
            <a:ln w="33338">
              <a:solidFill>
                <a:srgbClr val="FFFF00"/>
              </a:solidFill>
              <a:round/>
              <a:headEnd/>
              <a:tailEnd/>
            </a:ln>
          </p:spPr>
          <p:txBody>
            <a:bodyPr/>
            <a:lstStyle/>
            <a:p>
              <a:endParaRPr lang="fr-BE"/>
            </a:p>
          </p:txBody>
        </p:sp>
        <p:sp>
          <p:nvSpPr>
            <p:cNvPr id="35094" name="Line 276"/>
            <p:cNvSpPr>
              <a:spLocks noChangeShapeType="1"/>
            </p:cNvSpPr>
            <p:nvPr/>
          </p:nvSpPr>
          <p:spPr bwMode="auto">
            <a:xfrm>
              <a:off x="2506" y="2945"/>
              <a:ext cx="60" cy="1"/>
            </a:xfrm>
            <a:prstGeom prst="line">
              <a:avLst/>
            </a:prstGeom>
            <a:noFill/>
            <a:ln w="33338">
              <a:solidFill>
                <a:srgbClr val="FFFF00"/>
              </a:solidFill>
              <a:round/>
              <a:headEnd/>
              <a:tailEnd/>
            </a:ln>
          </p:spPr>
          <p:txBody>
            <a:bodyPr/>
            <a:lstStyle/>
            <a:p>
              <a:endParaRPr lang="fr-BE"/>
            </a:p>
          </p:txBody>
        </p:sp>
        <p:sp>
          <p:nvSpPr>
            <p:cNvPr id="35095" name="Line 277"/>
            <p:cNvSpPr>
              <a:spLocks noChangeShapeType="1"/>
            </p:cNvSpPr>
            <p:nvPr/>
          </p:nvSpPr>
          <p:spPr bwMode="auto">
            <a:xfrm>
              <a:off x="2607" y="2945"/>
              <a:ext cx="52" cy="1"/>
            </a:xfrm>
            <a:prstGeom prst="line">
              <a:avLst/>
            </a:prstGeom>
            <a:noFill/>
            <a:ln w="33338">
              <a:solidFill>
                <a:srgbClr val="FFFF00"/>
              </a:solidFill>
              <a:round/>
              <a:headEnd/>
              <a:tailEnd/>
            </a:ln>
          </p:spPr>
          <p:txBody>
            <a:bodyPr/>
            <a:lstStyle/>
            <a:p>
              <a:endParaRPr lang="fr-BE"/>
            </a:p>
          </p:txBody>
        </p:sp>
        <p:sp>
          <p:nvSpPr>
            <p:cNvPr id="35096" name="Line 278"/>
            <p:cNvSpPr>
              <a:spLocks noChangeShapeType="1"/>
            </p:cNvSpPr>
            <p:nvPr/>
          </p:nvSpPr>
          <p:spPr bwMode="auto">
            <a:xfrm flipV="1">
              <a:off x="2659" y="2931"/>
              <a:ext cx="1" cy="14"/>
            </a:xfrm>
            <a:prstGeom prst="line">
              <a:avLst/>
            </a:prstGeom>
            <a:noFill/>
            <a:ln w="33338">
              <a:solidFill>
                <a:srgbClr val="FFFF00"/>
              </a:solidFill>
              <a:round/>
              <a:headEnd/>
              <a:tailEnd/>
            </a:ln>
          </p:spPr>
          <p:txBody>
            <a:bodyPr/>
            <a:lstStyle/>
            <a:p>
              <a:endParaRPr lang="fr-BE"/>
            </a:p>
          </p:txBody>
        </p:sp>
        <p:sp>
          <p:nvSpPr>
            <p:cNvPr id="35097" name="Line 279"/>
            <p:cNvSpPr>
              <a:spLocks noChangeShapeType="1"/>
            </p:cNvSpPr>
            <p:nvPr/>
          </p:nvSpPr>
          <p:spPr bwMode="auto">
            <a:xfrm>
              <a:off x="2659" y="2931"/>
              <a:ext cx="1" cy="1"/>
            </a:xfrm>
            <a:prstGeom prst="line">
              <a:avLst/>
            </a:prstGeom>
            <a:noFill/>
            <a:ln w="33338">
              <a:solidFill>
                <a:srgbClr val="FFFF00"/>
              </a:solidFill>
              <a:round/>
              <a:headEnd/>
              <a:tailEnd/>
            </a:ln>
          </p:spPr>
          <p:txBody>
            <a:bodyPr/>
            <a:lstStyle/>
            <a:p>
              <a:endParaRPr lang="fr-BE"/>
            </a:p>
          </p:txBody>
        </p:sp>
        <p:sp>
          <p:nvSpPr>
            <p:cNvPr id="35098" name="Line 280"/>
            <p:cNvSpPr>
              <a:spLocks noChangeShapeType="1"/>
            </p:cNvSpPr>
            <p:nvPr/>
          </p:nvSpPr>
          <p:spPr bwMode="auto">
            <a:xfrm>
              <a:off x="2660" y="2931"/>
              <a:ext cx="60" cy="1"/>
            </a:xfrm>
            <a:prstGeom prst="line">
              <a:avLst/>
            </a:prstGeom>
            <a:noFill/>
            <a:ln w="33338">
              <a:solidFill>
                <a:srgbClr val="FFFF00"/>
              </a:solidFill>
              <a:round/>
              <a:headEnd/>
              <a:tailEnd/>
            </a:ln>
          </p:spPr>
          <p:txBody>
            <a:bodyPr/>
            <a:lstStyle/>
            <a:p>
              <a:endParaRPr lang="fr-BE"/>
            </a:p>
          </p:txBody>
        </p:sp>
        <p:sp>
          <p:nvSpPr>
            <p:cNvPr id="35099" name="Line 281"/>
            <p:cNvSpPr>
              <a:spLocks noChangeShapeType="1"/>
            </p:cNvSpPr>
            <p:nvPr/>
          </p:nvSpPr>
          <p:spPr bwMode="auto">
            <a:xfrm>
              <a:off x="2761" y="2931"/>
              <a:ext cx="47" cy="1"/>
            </a:xfrm>
            <a:prstGeom prst="line">
              <a:avLst/>
            </a:prstGeom>
            <a:noFill/>
            <a:ln w="33338">
              <a:solidFill>
                <a:srgbClr val="FFFF00"/>
              </a:solidFill>
              <a:round/>
              <a:headEnd/>
              <a:tailEnd/>
            </a:ln>
          </p:spPr>
          <p:txBody>
            <a:bodyPr/>
            <a:lstStyle/>
            <a:p>
              <a:endParaRPr lang="fr-BE"/>
            </a:p>
          </p:txBody>
        </p:sp>
        <p:sp>
          <p:nvSpPr>
            <p:cNvPr id="35100" name="Line 282"/>
            <p:cNvSpPr>
              <a:spLocks noChangeShapeType="1"/>
            </p:cNvSpPr>
            <p:nvPr/>
          </p:nvSpPr>
          <p:spPr bwMode="auto">
            <a:xfrm flipV="1">
              <a:off x="2808" y="2915"/>
              <a:ext cx="1" cy="16"/>
            </a:xfrm>
            <a:prstGeom prst="line">
              <a:avLst/>
            </a:prstGeom>
            <a:noFill/>
            <a:ln w="33338">
              <a:solidFill>
                <a:srgbClr val="FFFF00"/>
              </a:solidFill>
              <a:round/>
              <a:headEnd/>
              <a:tailEnd/>
            </a:ln>
          </p:spPr>
          <p:txBody>
            <a:bodyPr/>
            <a:lstStyle/>
            <a:p>
              <a:endParaRPr lang="fr-BE"/>
            </a:p>
          </p:txBody>
        </p:sp>
        <p:sp>
          <p:nvSpPr>
            <p:cNvPr id="35101" name="Line 283"/>
            <p:cNvSpPr>
              <a:spLocks noChangeShapeType="1"/>
            </p:cNvSpPr>
            <p:nvPr/>
          </p:nvSpPr>
          <p:spPr bwMode="auto">
            <a:xfrm>
              <a:off x="2808" y="2915"/>
              <a:ext cx="1" cy="1"/>
            </a:xfrm>
            <a:prstGeom prst="line">
              <a:avLst/>
            </a:prstGeom>
            <a:noFill/>
            <a:ln w="33338">
              <a:solidFill>
                <a:srgbClr val="FFFF00"/>
              </a:solidFill>
              <a:round/>
              <a:headEnd/>
              <a:tailEnd/>
            </a:ln>
          </p:spPr>
          <p:txBody>
            <a:bodyPr/>
            <a:lstStyle/>
            <a:p>
              <a:endParaRPr lang="fr-BE"/>
            </a:p>
          </p:txBody>
        </p:sp>
        <p:sp>
          <p:nvSpPr>
            <p:cNvPr id="35102" name="Line 284"/>
            <p:cNvSpPr>
              <a:spLocks noChangeShapeType="1"/>
            </p:cNvSpPr>
            <p:nvPr/>
          </p:nvSpPr>
          <p:spPr bwMode="auto">
            <a:xfrm>
              <a:off x="2809" y="2915"/>
              <a:ext cx="48" cy="1"/>
            </a:xfrm>
            <a:prstGeom prst="line">
              <a:avLst/>
            </a:prstGeom>
            <a:noFill/>
            <a:ln w="33338">
              <a:solidFill>
                <a:srgbClr val="FFFF00"/>
              </a:solidFill>
              <a:round/>
              <a:headEnd/>
              <a:tailEnd/>
            </a:ln>
          </p:spPr>
          <p:txBody>
            <a:bodyPr/>
            <a:lstStyle/>
            <a:p>
              <a:endParaRPr lang="fr-BE"/>
            </a:p>
          </p:txBody>
        </p:sp>
        <p:sp>
          <p:nvSpPr>
            <p:cNvPr id="35103" name="Line 285"/>
            <p:cNvSpPr>
              <a:spLocks noChangeShapeType="1"/>
            </p:cNvSpPr>
            <p:nvPr/>
          </p:nvSpPr>
          <p:spPr bwMode="auto">
            <a:xfrm flipV="1">
              <a:off x="2857" y="2895"/>
              <a:ext cx="1" cy="20"/>
            </a:xfrm>
            <a:prstGeom prst="line">
              <a:avLst/>
            </a:prstGeom>
            <a:noFill/>
            <a:ln w="33338">
              <a:solidFill>
                <a:srgbClr val="FFFF00"/>
              </a:solidFill>
              <a:round/>
              <a:headEnd/>
              <a:tailEnd/>
            </a:ln>
          </p:spPr>
          <p:txBody>
            <a:bodyPr/>
            <a:lstStyle/>
            <a:p>
              <a:endParaRPr lang="fr-BE"/>
            </a:p>
          </p:txBody>
        </p:sp>
        <p:sp>
          <p:nvSpPr>
            <p:cNvPr id="35104" name="Line 286"/>
            <p:cNvSpPr>
              <a:spLocks noChangeShapeType="1"/>
            </p:cNvSpPr>
            <p:nvPr/>
          </p:nvSpPr>
          <p:spPr bwMode="auto">
            <a:xfrm>
              <a:off x="2857" y="2895"/>
              <a:ext cx="2" cy="1"/>
            </a:xfrm>
            <a:prstGeom prst="line">
              <a:avLst/>
            </a:prstGeom>
            <a:noFill/>
            <a:ln w="33338">
              <a:solidFill>
                <a:srgbClr val="FFFF00"/>
              </a:solidFill>
              <a:round/>
              <a:headEnd/>
              <a:tailEnd/>
            </a:ln>
          </p:spPr>
          <p:txBody>
            <a:bodyPr/>
            <a:lstStyle/>
            <a:p>
              <a:endParaRPr lang="fr-BE"/>
            </a:p>
          </p:txBody>
        </p:sp>
        <p:sp>
          <p:nvSpPr>
            <p:cNvPr id="35105" name="Line 287"/>
            <p:cNvSpPr>
              <a:spLocks noChangeShapeType="1"/>
            </p:cNvSpPr>
            <p:nvPr/>
          </p:nvSpPr>
          <p:spPr bwMode="auto">
            <a:xfrm>
              <a:off x="2859" y="2895"/>
              <a:ext cx="2" cy="1"/>
            </a:xfrm>
            <a:prstGeom prst="line">
              <a:avLst/>
            </a:prstGeom>
            <a:noFill/>
            <a:ln w="33338">
              <a:solidFill>
                <a:srgbClr val="FFFF00"/>
              </a:solidFill>
              <a:round/>
              <a:headEnd/>
              <a:tailEnd/>
            </a:ln>
          </p:spPr>
          <p:txBody>
            <a:bodyPr/>
            <a:lstStyle/>
            <a:p>
              <a:endParaRPr lang="fr-BE"/>
            </a:p>
          </p:txBody>
        </p:sp>
        <p:sp>
          <p:nvSpPr>
            <p:cNvPr id="35106" name="Line 288"/>
            <p:cNvSpPr>
              <a:spLocks noChangeShapeType="1"/>
            </p:cNvSpPr>
            <p:nvPr/>
          </p:nvSpPr>
          <p:spPr bwMode="auto">
            <a:xfrm flipV="1">
              <a:off x="2861" y="2876"/>
              <a:ext cx="1" cy="19"/>
            </a:xfrm>
            <a:prstGeom prst="line">
              <a:avLst/>
            </a:prstGeom>
            <a:noFill/>
            <a:ln w="33338">
              <a:solidFill>
                <a:srgbClr val="FFFF00"/>
              </a:solidFill>
              <a:round/>
              <a:headEnd/>
              <a:tailEnd/>
            </a:ln>
          </p:spPr>
          <p:txBody>
            <a:bodyPr/>
            <a:lstStyle/>
            <a:p>
              <a:endParaRPr lang="fr-BE"/>
            </a:p>
          </p:txBody>
        </p:sp>
        <p:sp>
          <p:nvSpPr>
            <p:cNvPr id="35107" name="Line 289"/>
            <p:cNvSpPr>
              <a:spLocks noChangeShapeType="1"/>
            </p:cNvSpPr>
            <p:nvPr/>
          </p:nvSpPr>
          <p:spPr bwMode="auto">
            <a:xfrm>
              <a:off x="2861" y="2876"/>
              <a:ext cx="1" cy="1"/>
            </a:xfrm>
            <a:prstGeom prst="line">
              <a:avLst/>
            </a:prstGeom>
            <a:noFill/>
            <a:ln w="33338">
              <a:solidFill>
                <a:srgbClr val="FFFF00"/>
              </a:solidFill>
              <a:round/>
              <a:headEnd/>
              <a:tailEnd/>
            </a:ln>
          </p:spPr>
          <p:txBody>
            <a:bodyPr/>
            <a:lstStyle/>
            <a:p>
              <a:endParaRPr lang="fr-BE"/>
            </a:p>
          </p:txBody>
        </p:sp>
        <p:sp>
          <p:nvSpPr>
            <p:cNvPr id="35108" name="Line 290"/>
            <p:cNvSpPr>
              <a:spLocks noChangeShapeType="1"/>
            </p:cNvSpPr>
            <p:nvPr/>
          </p:nvSpPr>
          <p:spPr bwMode="auto">
            <a:xfrm>
              <a:off x="2862" y="2876"/>
              <a:ext cx="4" cy="1"/>
            </a:xfrm>
            <a:prstGeom prst="line">
              <a:avLst/>
            </a:prstGeom>
            <a:noFill/>
            <a:ln w="33338">
              <a:solidFill>
                <a:srgbClr val="FFFF00"/>
              </a:solidFill>
              <a:round/>
              <a:headEnd/>
              <a:tailEnd/>
            </a:ln>
          </p:spPr>
          <p:txBody>
            <a:bodyPr/>
            <a:lstStyle/>
            <a:p>
              <a:endParaRPr lang="fr-BE"/>
            </a:p>
          </p:txBody>
        </p:sp>
        <p:sp>
          <p:nvSpPr>
            <p:cNvPr id="35109" name="Line 291"/>
            <p:cNvSpPr>
              <a:spLocks noChangeShapeType="1"/>
            </p:cNvSpPr>
            <p:nvPr/>
          </p:nvSpPr>
          <p:spPr bwMode="auto">
            <a:xfrm flipV="1">
              <a:off x="2866" y="2856"/>
              <a:ext cx="1" cy="20"/>
            </a:xfrm>
            <a:prstGeom prst="line">
              <a:avLst/>
            </a:prstGeom>
            <a:noFill/>
            <a:ln w="33338">
              <a:solidFill>
                <a:srgbClr val="FFFF00"/>
              </a:solidFill>
              <a:round/>
              <a:headEnd/>
              <a:tailEnd/>
            </a:ln>
          </p:spPr>
          <p:txBody>
            <a:bodyPr/>
            <a:lstStyle/>
            <a:p>
              <a:endParaRPr lang="fr-BE"/>
            </a:p>
          </p:txBody>
        </p:sp>
        <p:sp>
          <p:nvSpPr>
            <p:cNvPr id="35110" name="Line 292"/>
            <p:cNvSpPr>
              <a:spLocks noChangeShapeType="1"/>
            </p:cNvSpPr>
            <p:nvPr/>
          </p:nvSpPr>
          <p:spPr bwMode="auto">
            <a:xfrm>
              <a:off x="2866" y="2856"/>
              <a:ext cx="1" cy="1"/>
            </a:xfrm>
            <a:prstGeom prst="line">
              <a:avLst/>
            </a:prstGeom>
            <a:noFill/>
            <a:ln w="33338">
              <a:solidFill>
                <a:srgbClr val="FFFF00"/>
              </a:solidFill>
              <a:round/>
              <a:headEnd/>
              <a:tailEnd/>
            </a:ln>
          </p:spPr>
          <p:txBody>
            <a:bodyPr/>
            <a:lstStyle/>
            <a:p>
              <a:endParaRPr lang="fr-BE"/>
            </a:p>
          </p:txBody>
        </p:sp>
        <p:sp>
          <p:nvSpPr>
            <p:cNvPr id="35111" name="Line 293"/>
            <p:cNvSpPr>
              <a:spLocks noChangeShapeType="1"/>
            </p:cNvSpPr>
            <p:nvPr/>
          </p:nvSpPr>
          <p:spPr bwMode="auto">
            <a:xfrm>
              <a:off x="2867" y="2856"/>
              <a:ext cx="18" cy="1"/>
            </a:xfrm>
            <a:prstGeom prst="line">
              <a:avLst/>
            </a:prstGeom>
            <a:noFill/>
            <a:ln w="33338">
              <a:solidFill>
                <a:srgbClr val="FFFF00"/>
              </a:solidFill>
              <a:round/>
              <a:headEnd/>
              <a:tailEnd/>
            </a:ln>
          </p:spPr>
          <p:txBody>
            <a:bodyPr/>
            <a:lstStyle/>
            <a:p>
              <a:endParaRPr lang="fr-BE"/>
            </a:p>
          </p:txBody>
        </p:sp>
        <p:sp>
          <p:nvSpPr>
            <p:cNvPr id="35112" name="Line 294"/>
            <p:cNvSpPr>
              <a:spLocks noChangeShapeType="1"/>
            </p:cNvSpPr>
            <p:nvPr/>
          </p:nvSpPr>
          <p:spPr bwMode="auto">
            <a:xfrm flipV="1">
              <a:off x="2885" y="2836"/>
              <a:ext cx="1" cy="20"/>
            </a:xfrm>
            <a:prstGeom prst="line">
              <a:avLst/>
            </a:prstGeom>
            <a:noFill/>
            <a:ln w="33338">
              <a:solidFill>
                <a:srgbClr val="FFFF00"/>
              </a:solidFill>
              <a:round/>
              <a:headEnd/>
              <a:tailEnd/>
            </a:ln>
          </p:spPr>
          <p:txBody>
            <a:bodyPr/>
            <a:lstStyle/>
            <a:p>
              <a:endParaRPr lang="fr-BE"/>
            </a:p>
          </p:txBody>
        </p:sp>
        <p:sp>
          <p:nvSpPr>
            <p:cNvPr id="35113" name="Line 295"/>
            <p:cNvSpPr>
              <a:spLocks noChangeShapeType="1"/>
            </p:cNvSpPr>
            <p:nvPr/>
          </p:nvSpPr>
          <p:spPr bwMode="auto">
            <a:xfrm>
              <a:off x="2885" y="2836"/>
              <a:ext cx="1" cy="1"/>
            </a:xfrm>
            <a:prstGeom prst="line">
              <a:avLst/>
            </a:prstGeom>
            <a:noFill/>
            <a:ln w="33338">
              <a:solidFill>
                <a:srgbClr val="FFFF00"/>
              </a:solidFill>
              <a:round/>
              <a:headEnd/>
              <a:tailEnd/>
            </a:ln>
          </p:spPr>
          <p:txBody>
            <a:bodyPr/>
            <a:lstStyle/>
            <a:p>
              <a:endParaRPr lang="fr-BE"/>
            </a:p>
          </p:txBody>
        </p:sp>
        <p:sp>
          <p:nvSpPr>
            <p:cNvPr id="35114" name="Line 296"/>
            <p:cNvSpPr>
              <a:spLocks noChangeShapeType="1"/>
            </p:cNvSpPr>
            <p:nvPr/>
          </p:nvSpPr>
          <p:spPr bwMode="auto">
            <a:xfrm>
              <a:off x="2886" y="2836"/>
              <a:ext cx="16" cy="1"/>
            </a:xfrm>
            <a:prstGeom prst="line">
              <a:avLst/>
            </a:prstGeom>
            <a:noFill/>
            <a:ln w="33338">
              <a:solidFill>
                <a:srgbClr val="FFFF00"/>
              </a:solidFill>
              <a:round/>
              <a:headEnd/>
              <a:tailEnd/>
            </a:ln>
          </p:spPr>
          <p:txBody>
            <a:bodyPr/>
            <a:lstStyle/>
            <a:p>
              <a:endParaRPr lang="fr-BE"/>
            </a:p>
          </p:txBody>
        </p:sp>
        <p:sp>
          <p:nvSpPr>
            <p:cNvPr id="35115" name="Line 297"/>
            <p:cNvSpPr>
              <a:spLocks noChangeShapeType="1"/>
            </p:cNvSpPr>
            <p:nvPr/>
          </p:nvSpPr>
          <p:spPr bwMode="auto">
            <a:xfrm flipV="1">
              <a:off x="2902" y="2816"/>
              <a:ext cx="1" cy="20"/>
            </a:xfrm>
            <a:prstGeom prst="line">
              <a:avLst/>
            </a:prstGeom>
            <a:noFill/>
            <a:ln w="33338">
              <a:solidFill>
                <a:srgbClr val="FFFF00"/>
              </a:solidFill>
              <a:round/>
              <a:headEnd/>
              <a:tailEnd/>
            </a:ln>
          </p:spPr>
          <p:txBody>
            <a:bodyPr/>
            <a:lstStyle/>
            <a:p>
              <a:endParaRPr lang="fr-BE"/>
            </a:p>
          </p:txBody>
        </p:sp>
        <p:sp>
          <p:nvSpPr>
            <p:cNvPr id="35116" name="Line 298"/>
            <p:cNvSpPr>
              <a:spLocks noChangeShapeType="1"/>
            </p:cNvSpPr>
            <p:nvPr/>
          </p:nvSpPr>
          <p:spPr bwMode="auto">
            <a:xfrm>
              <a:off x="2902" y="2816"/>
              <a:ext cx="2" cy="1"/>
            </a:xfrm>
            <a:prstGeom prst="line">
              <a:avLst/>
            </a:prstGeom>
            <a:noFill/>
            <a:ln w="33338">
              <a:solidFill>
                <a:srgbClr val="FFFF00"/>
              </a:solidFill>
              <a:round/>
              <a:headEnd/>
              <a:tailEnd/>
            </a:ln>
          </p:spPr>
          <p:txBody>
            <a:bodyPr/>
            <a:lstStyle/>
            <a:p>
              <a:endParaRPr lang="fr-BE"/>
            </a:p>
          </p:txBody>
        </p:sp>
        <p:sp>
          <p:nvSpPr>
            <p:cNvPr id="35117" name="Line 299"/>
            <p:cNvSpPr>
              <a:spLocks noChangeShapeType="1"/>
            </p:cNvSpPr>
            <p:nvPr/>
          </p:nvSpPr>
          <p:spPr bwMode="auto">
            <a:xfrm>
              <a:off x="2904" y="2816"/>
              <a:ext cx="59" cy="1"/>
            </a:xfrm>
            <a:prstGeom prst="line">
              <a:avLst/>
            </a:prstGeom>
            <a:noFill/>
            <a:ln w="33338">
              <a:solidFill>
                <a:srgbClr val="FFFF00"/>
              </a:solidFill>
              <a:round/>
              <a:headEnd/>
              <a:tailEnd/>
            </a:ln>
          </p:spPr>
          <p:txBody>
            <a:bodyPr/>
            <a:lstStyle/>
            <a:p>
              <a:endParaRPr lang="fr-BE"/>
            </a:p>
          </p:txBody>
        </p:sp>
        <p:sp>
          <p:nvSpPr>
            <p:cNvPr id="35118" name="Line 300"/>
            <p:cNvSpPr>
              <a:spLocks noChangeShapeType="1"/>
            </p:cNvSpPr>
            <p:nvPr/>
          </p:nvSpPr>
          <p:spPr bwMode="auto">
            <a:xfrm>
              <a:off x="3004" y="2816"/>
              <a:ext cx="60" cy="1"/>
            </a:xfrm>
            <a:prstGeom prst="line">
              <a:avLst/>
            </a:prstGeom>
            <a:noFill/>
            <a:ln w="33338">
              <a:solidFill>
                <a:srgbClr val="FFFF00"/>
              </a:solidFill>
              <a:round/>
              <a:headEnd/>
              <a:tailEnd/>
            </a:ln>
          </p:spPr>
          <p:txBody>
            <a:bodyPr/>
            <a:lstStyle/>
            <a:p>
              <a:endParaRPr lang="fr-BE"/>
            </a:p>
          </p:txBody>
        </p:sp>
        <p:sp>
          <p:nvSpPr>
            <p:cNvPr id="35119" name="Line 301"/>
            <p:cNvSpPr>
              <a:spLocks noChangeShapeType="1"/>
            </p:cNvSpPr>
            <p:nvPr/>
          </p:nvSpPr>
          <p:spPr bwMode="auto">
            <a:xfrm flipV="1">
              <a:off x="3081" y="2795"/>
              <a:ext cx="1" cy="21"/>
            </a:xfrm>
            <a:prstGeom prst="line">
              <a:avLst/>
            </a:prstGeom>
            <a:noFill/>
            <a:ln w="33338">
              <a:solidFill>
                <a:srgbClr val="FFFF00"/>
              </a:solidFill>
              <a:round/>
              <a:headEnd/>
              <a:tailEnd/>
            </a:ln>
          </p:spPr>
          <p:txBody>
            <a:bodyPr/>
            <a:lstStyle/>
            <a:p>
              <a:endParaRPr lang="fr-BE"/>
            </a:p>
          </p:txBody>
        </p:sp>
        <p:sp>
          <p:nvSpPr>
            <p:cNvPr id="35120" name="Line 302"/>
            <p:cNvSpPr>
              <a:spLocks noChangeShapeType="1"/>
            </p:cNvSpPr>
            <p:nvPr/>
          </p:nvSpPr>
          <p:spPr bwMode="auto">
            <a:xfrm>
              <a:off x="3081" y="2795"/>
              <a:ext cx="2" cy="1"/>
            </a:xfrm>
            <a:prstGeom prst="line">
              <a:avLst/>
            </a:prstGeom>
            <a:noFill/>
            <a:ln w="33338">
              <a:solidFill>
                <a:srgbClr val="FFFF00"/>
              </a:solidFill>
              <a:round/>
              <a:headEnd/>
              <a:tailEnd/>
            </a:ln>
          </p:spPr>
          <p:txBody>
            <a:bodyPr/>
            <a:lstStyle/>
            <a:p>
              <a:endParaRPr lang="fr-BE"/>
            </a:p>
          </p:txBody>
        </p:sp>
        <p:sp>
          <p:nvSpPr>
            <p:cNvPr id="35121" name="Line 303"/>
            <p:cNvSpPr>
              <a:spLocks noChangeShapeType="1"/>
            </p:cNvSpPr>
            <p:nvPr/>
          </p:nvSpPr>
          <p:spPr bwMode="auto">
            <a:xfrm>
              <a:off x="3083" y="2795"/>
              <a:ext cx="60" cy="1"/>
            </a:xfrm>
            <a:prstGeom prst="line">
              <a:avLst/>
            </a:prstGeom>
            <a:noFill/>
            <a:ln w="33338">
              <a:solidFill>
                <a:srgbClr val="FFFF00"/>
              </a:solidFill>
              <a:round/>
              <a:headEnd/>
              <a:tailEnd/>
            </a:ln>
          </p:spPr>
          <p:txBody>
            <a:bodyPr/>
            <a:lstStyle/>
            <a:p>
              <a:endParaRPr lang="fr-BE"/>
            </a:p>
          </p:txBody>
        </p:sp>
        <p:sp>
          <p:nvSpPr>
            <p:cNvPr id="35122" name="Line 304"/>
            <p:cNvSpPr>
              <a:spLocks noChangeShapeType="1"/>
            </p:cNvSpPr>
            <p:nvPr/>
          </p:nvSpPr>
          <p:spPr bwMode="auto">
            <a:xfrm>
              <a:off x="3184" y="2795"/>
              <a:ext cx="7" cy="1"/>
            </a:xfrm>
            <a:prstGeom prst="line">
              <a:avLst/>
            </a:prstGeom>
            <a:noFill/>
            <a:ln w="33338">
              <a:solidFill>
                <a:srgbClr val="FFFF00"/>
              </a:solidFill>
              <a:round/>
              <a:headEnd/>
              <a:tailEnd/>
            </a:ln>
          </p:spPr>
          <p:txBody>
            <a:bodyPr/>
            <a:lstStyle/>
            <a:p>
              <a:endParaRPr lang="fr-BE"/>
            </a:p>
          </p:txBody>
        </p:sp>
        <p:sp>
          <p:nvSpPr>
            <p:cNvPr id="35123" name="Line 305"/>
            <p:cNvSpPr>
              <a:spLocks noChangeShapeType="1"/>
            </p:cNvSpPr>
            <p:nvPr/>
          </p:nvSpPr>
          <p:spPr bwMode="auto">
            <a:xfrm flipV="1">
              <a:off x="3191" y="2773"/>
              <a:ext cx="1" cy="22"/>
            </a:xfrm>
            <a:prstGeom prst="line">
              <a:avLst/>
            </a:prstGeom>
            <a:noFill/>
            <a:ln w="33338">
              <a:solidFill>
                <a:srgbClr val="FFFF00"/>
              </a:solidFill>
              <a:round/>
              <a:headEnd/>
              <a:tailEnd/>
            </a:ln>
          </p:spPr>
          <p:txBody>
            <a:bodyPr/>
            <a:lstStyle/>
            <a:p>
              <a:endParaRPr lang="fr-BE"/>
            </a:p>
          </p:txBody>
        </p:sp>
        <p:sp>
          <p:nvSpPr>
            <p:cNvPr id="35124" name="Line 306"/>
            <p:cNvSpPr>
              <a:spLocks noChangeShapeType="1"/>
            </p:cNvSpPr>
            <p:nvPr/>
          </p:nvSpPr>
          <p:spPr bwMode="auto">
            <a:xfrm>
              <a:off x="3191" y="2773"/>
              <a:ext cx="4" cy="1"/>
            </a:xfrm>
            <a:prstGeom prst="line">
              <a:avLst/>
            </a:prstGeom>
            <a:noFill/>
            <a:ln w="33338">
              <a:solidFill>
                <a:srgbClr val="FFFF00"/>
              </a:solidFill>
              <a:round/>
              <a:headEnd/>
              <a:tailEnd/>
            </a:ln>
          </p:spPr>
          <p:txBody>
            <a:bodyPr/>
            <a:lstStyle/>
            <a:p>
              <a:endParaRPr lang="fr-BE"/>
            </a:p>
          </p:txBody>
        </p:sp>
        <p:sp>
          <p:nvSpPr>
            <p:cNvPr id="35125" name="Line 307"/>
            <p:cNvSpPr>
              <a:spLocks noChangeShapeType="1"/>
            </p:cNvSpPr>
            <p:nvPr/>
          </p:nvSpPr>
          <p:spPr bwMode="auto">
            <a:xfrm flipV="1">
              <a:off x="3195" y="2752"/>
              <a:ext cx="1" cy="21"/>
            </a:xfrm>
            <a:prstGeom prst="line">
              <a:avLst/>
            </a:prstGeom>
            <a:noFill/>
            <a:ln w="33338">
              <a:solidFill>
                <a:srgbClr val="FFFF00"/>
              </a:solidFill>
              <a:round/>
              <a:headEnd/>
              <a:tailEnd/>
            </a:ln>
          </p:spPr>
          <p:txBody>
            <a:bodyPr/>
            <a:lstStyle/>
            <a:p>
              <a:endParaRPr lang="fr-BE"/>
            </a:p>
          </p:txBody>
        </p:sp>
        <p:sp>
          <p:nvSpPr>
            <p:cNvPr id="35126" name="Line 308"/>
            <p:cNvSpPr>
              <a:spLocks noChangeShapeType="1"/>
            </p:cNvSpPr>
            <p:nvPr/>
          </p:nvSpPr>
          <p:spPr bwMode="auto">
            <a:xfrm>
              <a:off x="3195" y="2752"/>
              <a:ext cx="2" cy="1"/>
            </a:xfrm>
            <a:prstGeom prst="line">
              <a:avLst/>
            </a:prstGeom>
            <a:noFill/>
            <a:ln w="33338">
              <a:solidFill>
                <a:srgbClr val="FFFF00"/>
              </a:solidFill>
              <a:round/>
              <a:headEnd/>
              <a:tailEnd/>
            </a:ln>
          </p:spPr>
          <p:txBody>
            <a:bodyPr/>
            <a:lstStyle/>
            <a:p>
              <a:endParaRPr lang="fr-BE"/>
            </a:p>
          </p:txBody>
        </p:sp>
        <p:sp>
          <p:nvSpPr>
            <p:cNvPr id="35127" name="Line 309"/>
            <p:cNvSpPr>
              <a:spLocks noChangeShapeType="1"/>
            </p:cNvSpPr>
            <p:nvPr/>
          </p:nvSpPr>
          <p:spPr bwMode="auto">
            <a:xfrm>
              <a:off x="3197" y="2752"/>
              <a:ext cx="28" cy="1"/>
            </a:xfrm>
            <a:prstGeom prst="line">
              <a:avLst/>
            </a:prstGeom>
            <a:noFill/>
            <a:ln w="33338">
              <a:solidFill>
                <a:srgbClr val="FFFF00"/>
              </a:solidFill>
              <a:round/>
              <a:headEnd/>
              <a:tailEnd/>
            </a:ln>
          </p:spPr>
          <p:txBody>
            <a:bodyPr/>
            <a:lstStyle/>
            <a:p>
              <a:endParaRPr lang="fr-BE"/>
            </a:p>
          </p:txBody>
        </p:sp>
        <p:sp>
          <p:nvSpPr>
            <p:cNvPr id="35128" name="Line 310"/>
            <p:cNvSpPr>
              <a:spLocks noChangeShapeType="1"/>
            </p:cNvSpPr>
            <p:nvPr/>
          </p:nvSpPr>
          <p:spPr bwMode="auto">
            <a:xfrm flipV="1">
              <a:off x="3225" y="2731"/>
              <a:ext cx="1" cy="21"/>
            </a:xfrm>
            <a:prstGeom prst="line">
              <a:avLst/>
            </a:prstGeom>
            <a:noFill/>
            <a:ln w="33338">
              <a:solidFill>
                <a:srgbClr val="FFFF00"/>
              </a:solidFill>
              <a:round/>
              <a:headEnd/>
              <a:tailEnd/>
            </a:ln>
          </p:spPr>
          <p:txBody>
            <a:bodyPr/>
            <a:lstStyle/>
            <a:p>
              <a:endParaRPr lang="fr-BE"/>
            </a:p>
          </p:txBody>
        </p:sp>
        <p:sp>
          <p:nvSpPr>
            <p:cNvPr id="35129" name="Line 311"/>
            <p:cNvSpPr>
              <a:spLocks noChangeShapeType="1"/>
            </p:cNvSpPr>
            <p:nvPr/>
          </p:nvSpPr>
          <p:spPr bwMode="auto">
            <a:xfrm>
              <a:off x="3225" y="2731"/>
              <a:ext cx="13" cy="1"/>
            </a:xfrm>
            <a:prstGeom prst="line">
              <a:avLst/>
            </a:prstGeom>
            <a:noFill/>
            <a:ln w="33338">
              <a:solidFill>
                <a:srgbClr val="FFFF00"/>
              </a:solidFill>
              <a:round/>
              <a:headEnd/>
              <a:tailEnd/>
            </a:ln>
          </p:spPr>
          <p:txBody>
            <a:bodyPr/>
            <a:lstStyle/>
            <a:p>
              <a:endParaRPr lang="fr-BE"/>
            </a:p>
          </p:txBody>
        </p:sp>
        <p:sp>
          <p:nvSpPr>
            <p:cNvPr id="35130" name="Line 312"/>
            <p:cNvSpPr>
              <a:spLocks noChangeShapeType="1"/>
            </p:cNvSpPr>
            <p:nvPr/>
          </p:nvSpPr>
          <p:spPr bwMode="auto">
            <a:xfrm>
              <a:off x="3238" y="2731"/>
              <a:ext cx="2" cy="1"/>
            </a:xfrm>
            <a:prstGeom prst="line">
              <a:avLst/>
            </a:prstGeom>
            <a:noFill/>
            <a:ln w="33338">
              <a:solidFill>
                <a:srgbClr val="FFFF00"/>
              </a:solidFill>
              <a:round/>
              <a:headEnd/>
              <a:tailEnd/>
            </a:ln>
          </p:spPr>
          <p:txBody>
            <a:bodyPr/>
            <a:lstStyle/>
            <a:p>
              <a:endParaRPr lang="fr-BE"/>
            </a:p>
          </p:txBody>
        </p:sp>
        <p:sp>
          <p:nvSpPr>
            <p:cNvPr id="35131" name="Line 313"/>
            <p:cNvSpPr>
              <a:spLocks noChangeShapeType="1"/>
            </p:cNvSpPr>
            <p:nvPr/>
          </p:nvSpPr>
          <p:spPr bwMode="auto">
            <a:xfrm flipV="1">
              <a:off x="3240" y="2710"/>
              <a:ext cx="1" cy="21"/>
            </a:xfrm>
            <a:prstGeom prst="line">
              <a:avLst/>
            </a:prstGeom>
            <a:noFill/>
            <a:ln w="33338">
              <a:solidFill>
                <a:srgbClr val="FFFF00"/>
              </a:solidFill>
              <a:round/>
              <a:headEnd/>
              <a:tailEnd/>
            </a:ln>
          </p:spPr>
          <p:txBody>
            <a:bodyPr/>
            <a:lstStyle/>
            <a:p>
              <a:endParaRPr lang="fr-BE"/>
            </a:p>
          </p:txBody>
        </p:sp>
        <p:sp>
          <p:nvSpPr>
            <p:cNvPr id="35132" name="Line 314"/>
            <p:cNvSpPr>
              <a:spLocks noChangeShapeType="1"/>
            </p:cNvSpPr>
            <p:nvPr/>
          </p:nvSpPr>
          <p:spPr bwMode="auto">
            <a:xfrm>
              <a:off x="3240" y="2710"/>
              <a:ext cx="2" cy="1"/>
            </a:xfrm>
            <a:prstGeom prst="line">
              <a:avLst/>
            </a:prstGeom>
            <a:noFill/>
            <a:ln w="33338">
              <a:solidFill>
                <a:srgbClr val="FFFF00"/>
              </a:solidFill>
              <a:round/>
              <a:headEnd/>
              <a:tailEnd/>
            </a:ln>
          </p:spPr>
          <p:txBody>
            <a:bodyPr/>
            <a:lstStyle/>
            <a:p>
              <a:endParaRPr lang="fr-BE"/>
            </a:p>
          </p:txBody>
        </p:sp>
        <p:sp>
          <p:nvSpPr>
            <p:cNvPr id="35133" name="Line 315"/>
            <p:cNvSpPr>
              <a:spLocks noChangeShapeType="1"/>
            </p:cNvSpPr>
            <p:nvPr/>
          </p:nvSpPr>
          <p:spPr bwMode="auto">
            <a:xfrm>
              <a:off x="3242" y="2710"/>
              <a:ext cx="49" cy="1"/>
            </a:xfrm>
            <a:prstGeom prst="line">
              <a:avLst/>
            </a:prstGeom>
            <a:noFill/>
            <a:ln w="33338">
              <a:solidFill>
                <a:srgbClr val="FFFF00"/>
              </a:solidFill>
              <a:round/>
              <a:headEnd/>
              <a:tailEnd/>
            </a:ln>
          </p:spPr>
          <p:txBody>
            <a:bodyPr/>
            <a:lstStyle/>
            <a:p>
              <a:endParaRPr lang="fr-BE"/>
            </a:p>
          </p:txBody>
        </p:sp>
        <p:sp>
          <p:nvSpPr>
            <p:cNvPr id="35134" name="Line 316"/>
            <p:cNvSpPr>
              <a:spLocks noChangeShapeType="1"/>
            </p:cNvSpPr>
            <p:nvPr/>
          </p:nvSpPr>
          <p:spPr bwMode="auto">
            <a:xfrm flipV="1">
              <a:off x="3291" y="2688"/>
              <a:ext cx="1" cy="22"/>
            </a:xfrm>
            <a:prstGeom prst="line">
              <a:avLst/>
            </a:prstGeom>
            <a:noFill/>
            <a:ln w="33338">
              <a:solidFill>
                <a:srgbClr val="FFFF00"/>
              </a:solidFill>
              <a:round/>
              <a:headEnd/>
              <a:tailEnd/>
            </a:ln>
          </p:spPr>
          <p:txBody>
            <a:bodyPr/>
            <a:lstStyle/>
            <a:p>
              <a:endParaRPr lang="fr-BE"/>
            </a:p>
          </p:txBody>
        </p:sp>
        <p:sp>
          <p:nvSpPr>
            <p:cNvPr id="35135" name="Line 317"/>
            <p:cNvSpPr>
              <a:spLocks noChangeShapeType="1"/>
            </p:cNvSpPr>
            <p:nvPr/>
          </p:nvSpPr>
          <p:spPr bwMode="auto">
            <a:xfrm>
              <a:off x="3291" y="2688"/>
              <a:ext cx="3" cy="1"/>
            </a:xfrm>
            <a:prstGeom prst="line">
              <a:avLst/>
            </a:prstGeom>
            <a:noFill/>
            <a:ln w="33338">
              <a:solidFill>
                <a:srgbClr val="FFFF00"/>
              </a:solidFill>
              <a:round/>
              <a:headEnd/>
              <a:tailEnd/>
            </a:ln>
          </p:spPr>
          <p:txBody>
            <a:bodyPr/>
            <a:lstStyle/>
            <a:p>
              <a:endParaRPr lang="fr-BE"/>
            </a:p>
          </p:txBody>
        </p:sp>
        <p:sp>
          <p:nvSpPr>
            <p:cNvPr id="35136" name="Line 318"/>
            <p:cNvSpPr>
              <a:spLocks noChangeShapeType="1"/>
            </p:cNvSpPr>
            <p:nvPr/>
          </p:nvSpPr>
          <p:spPr bwMode="auto">
            <a:xfrm>
              <a:off x="3294" y="2688"/>
              <a:ext cx="3" cy="1"/>
            </a:xfrm>
            <a:prstGeom prst="line">
              <a:avLst/>
            </a:prstGeom>
            <a:noFill/>
            <a:ln w="33338">
              <a:solidFill>
                <a:srgbClr val="FFFF00"/>
              </a:solidFill>
              <a:round/>
              <a:headEnd/>
              <a:tailEnd/>
            </a:ln>
          </p:spPr>
          <p:txBody>
            <a:bodyPr/>
            <a:lstStyle/>
            <a:p>
              <a:endParaRPr lang="fr-BE"/>
            </a:p>
          </p:txBody>
        </p:sp>
        <p:sp>
          <p:nvSpPr>
            <p:cNvPr id="35137" name="Line 319"/>
            <p:cNvSpPr>
              <a:spLocks noChangeShapeType="1"/>
            </p:cNvSpPr>
            <p:nvPr/>
          </p:nvSpPr>
          <p:spPr bwMode="auto">
            <a:xfrm flipV="1">
              <a:off x="3297" y="2667"/>
              <a:ext cx="1" cy="21"/>
            </a:xfrm>
            <a:prstGeom prst="line">
              <a:avLst/>
            </a:prstGeom>
            <a:noFill/>
            <a:ln w="33338">
              <a:solidFill>
                <a:srgbClr val="FFFF00"/>
              </a:solidFill>
              <a:round/>
              <a:headEnd/>
              <a:tailEnd/>
            </a:ln>
          </p:spPr>
          <p:txBody>
            <a:bodyPr/>
            <a:lstStyle/>
            <a:p>
              <a:endParaRPr lang="fr-BE"/>
            </a:p>
          </p:txBody>
        </p:sp>
        <p:sp>
          <p:nvSpPr>
            <p:cNvPr id="35138" name="Line 320"/>
            <p:cNvSpPr>
              <a:spLocks noChangeShapeType="1"/>
            </p:cNvSpPr>
            <p:nvPr/>
          </p:nvSpPr>
          <p:spPr bwMode="auto">
            <a:xfrm>
              <a:off x="3297" y="2667"/>
              <a:ext cx="11" cy="1"/>
            </a:xfrm>
            <a:prstGeom prst="line">
              <a:avLst/>
            </a:prstGeom>
            <a:noFill/>
            <a:ln w="33338">
              <a:solidFill>
                <a:srgbClr val="FFFF00"/>
              </a:solidFill>
              <a:round/>
              <a:headEnd/>
              <a:tailEnd/>
            </a:ln>
          </p:spPr>
          <p:txBody>
            <a:bodyPr/>
            <a:lstStyle/>
            <a:p>
              <a:endParaRPr lang="fr-BE"/>
            </a:p>
          </p:txBody>
        </p:sp>
        <p:sp>
          <p:nvSpPr>
            <p:cNvPr id="35139" name="Line 321"/>
            <p:cNvSpPr>
              <a:spLocks noChangeShapeType="1"/>
            </p:cNvSpPr>
            <p:nvPr/>
          </p:nvSpPr>
          <p:spPr bwMode="auto">
            <a:xfrm>
              <a:off x="3308" y="2667"/>
              <a:ext cx="55" cy="1"/>
            </a:xfrm>
            <a:prstGeom prst="line">
              <a:avLst/>
            </a:prstGeom>
            <a:noFill/>
            <a:ln w="33338">
              <a:solidFill>
                <a:srgbClr val="FFFF00"/>
              </a:solidFill>
              <a:round/>
              <a:headEnd/>
              <a:tailEnd/>
            </a:ln>
          </p:spPr>
          <p:txBody>
            <a:bodyPr/>
            <a:lstStyle/>
            <a:p>
              <a:endParaRPr lang="fr-BE"/>
            </a:p>
          </p:txBody>
        </p:sp>
        <p:sp>
          <p:nvSpPr>
            <p:cNvPr id="35140" name="Line 322"/>
            <p:cNvSpPr>
              <a:spLocks noChangeShapeType="1"/>
            </p:cNvSpPr>
            <p:nvPr/>
          </p:nvSpPr>
          <p:spPr bwMode="auto">
            <a:xfrm flipV="1">
              <a:off x="3363" y="2645"/>
              <a:ext cx="1" cy="22"/>
            </a:xfrm>
            <a:prstGeom prst="line">
              <a:avLst/>
            </a:prstGeom>
            <a:noFill/>
            <a:ln w="33338">
              <a:solidFill>
                <a:srgbClr val="FFFF00"/>
              </a:solidFill>
              <a:round/>
              <a:headEnd/>
              <a:tailEnd/>
            </a:ln>
          </p:spPr>
          <p:txBody>
            <a:bodyPr/>
            <a:lstStyle/>
            <a:p>
              <a:endParaRPr lang="fr-BE"/>
            </a:p>
          </p:txBody>
        </p:sp>
        <p:sp>
          <p:nvSpPr>
            <p:cNvPr id="35141" name="Line 323"/>
            <p:cNvSpPr>
              <a:spLocks noChangeShapeType="1"/>
            </p:cNvSpPr>
            <p:nvPr/>
          </p:nvSpPr>
          <p:spPr bwMode="auto">
            <a:xfrm>
              <a:off x="3363" y="2645"/>
              <a:ext cx="1" cy="1"/>
            </a:xfrm>
            <a:prstGeom prst="line">
              <a:avLst/>
            </a:prstGeom>
            <a:noFill/>
            <a:ln w="33338">
              <a:solidFill>
                <a:srgbClr val="FFFF00"/>
              </a:solidFill>
              <a:round/>
              <a:headEnd/>
              <a:tailEnd/>
            </a:ln>
          </p:spPr>
          <p:txBody>
            <a:bodyPr/>
            <a:lstStyle/>
            <a:p>
              <a:endParaRPr lang="fr-BE"/>
            </a:p>
          </p:txBody>
        </p:sp>
        <p:sp>
          <p:nvSpPr>
            <p:cNvPr id="35142" name="Line 324"/>
            <p:cNvSpPr>
              <a:spLocks noChangeShapeType="1"/>
            </p:cNvSpPr>
            <p:nvPr/>
          </p:nvSpPr>
          <p:spPr bwMode="auto">
            <a:xfrm>
              <a:off x="3364" y="2645"/>
              <a:ext cx="59" cy="1"/>
            </a:xfrm>
            <a:prstGeom prst="line">
              <a:avLst/>
            </a:prstGeom>
            <a:noFill/>
            <a:ln w="33338">
              <a:solidFill>
                <a:srgbClr val="FFFF00"/>
              </a:solidFill>
              <a:round/>
              <a:headEnd/>
              <a:tailEnd/>
            </a:ln>
          </p:spPr>
          <p:txBody>
            <a:bodyPr/>
            <a:lstStyle/>
            <a:p>
              <a:endParaRPr lang="fr-BE"/>
            </a:p>
          </p:txBody>
        </p:sp>
        <p:sp>
          <p:nvSpPr>
            <p:cNvPr id="35143" name="Line 325"/>
            <p:cNvSpPr>
              <a:spLocks noChangeShapeType="1"/>
            </p:cNvSpPr>
            <p:nvPr/>
          </p:nvSpPr>
          <p:spPr bwMode="auto">
            <a:xfrm>
              <a:off x="3464" y="2645"/>
              <a:ext cx="10" cy="1"/>
            </a:xfrm>
            <a:prstGeom prst="line">
              <a:avLst/>
            </a:prstGeom>
            <a:noFill/>
            <a:ln w="33338">
              <a:solidFill>
                <a:srgbClr val="FFFF00"/>
              </a:solidFill>
              <a:round/>
              <a:headEnd/>
              <a:tailEnd/>
            </a:ln>
          </p:spPr>
          <p:txBody>
            <a:bodyPr/>
            <a:lstStyle/>
            <a:p>
              <a:endParaRPr lang="fr-BE"/>
            </a:p>
          </p:txBody>
        </p:sp>
        <p:sp>
          <p:nvSpPr>
            <p:cNvPr id="35144" name="Line 326"/>
            <p:cNvSpPr>
              <a:spLocks noChangeShapeType="1"/>
            </p:cNvSpPr>
            <p:nvPr/>
          </p:nvSpPr>
          <p:spPr bwMode="auto">
            <a:xfrm flipV="1">
              <a:off x="3474" y="2624"/>
              <a:ext cx="1" cy="21"/>
            </a:xfrm>
            <a:prstGeom prst="line">
              <a:avLst/>
            </a:prstGeom>
            <a:noFill/>
            <a:ln w="33338">
              <a:solidFill>
                <a:srgbClr val="FFFF00"/>
              </a:solidFill>
              <a:round/>
              <a:headEnd/>
              <a:tailEnd/>
            </a:ln>
          </p:spPr>
          <p:txBody>
            <a:bodyPr/>
            <a:lstStyle/>
            <a:p>
              <a:endParaRPr lang="fr-BE"/>
            </a:p>
          </p:txBody>
        </p:sp>
        <p:sp>
          <p:nvSpPr>
            <p:cNvPr id="35145" name="Line 327"/>
            <p:cNvSpPr>
              <a:spLocks noChangeShapeType="1"/>
            </p:cNvSpPr>
            <p:nvPr/>
          </p:nvSpPr>
          <p:spPr bwMode="auto">
            <a:xfrm>
              <a:off x="3474" y="2624"/>
              <a:ext cx="11" cy="1"/>
            </a:xfrm>
            <a:prstGeom prst="line">
              <a:avLst/>
            </a:prstGeom>
            <a:noFill/>
            <a:ln w="33338">
              <a:solidFill>
                <a:srgbClr val="FFFF00"/>
              </a:solidFill>
              <a:round/>
              <a:headEnd/>
              <a:tailEnd/>
            </a:ln>
          </p:spPr>
          <p:txBody>
            <a:bodyPr/>
            <a:lstStyle/>
            <a:p>
              <a:endParaRPr lang="fr-BE"/>
            </a:p>
          </p:txBody>
        </p:sp>
        <p:sp>
          <p:nvSpPr>
            <p:cNvPr id="35146" name="Line 328"/>
            <p:cNvSpPr>
              <a:spLocks noChangeShapeType="1"/>
            </p:cNvSpPr>
            <p:nvPr/>
          </p:nvSpPr>
          <p:spPr bwMode="auto">
            <a:xfrm>
              <a:off x="3485" y="2624"/>
              <a:ext cx="60" cy="1"/>
            </a:xfrm>
            <a:prstGeom prst="line">
              <a:avLst/>
            </a:prstGeom>
            <a:noFill/>
            <a:ln w="33338">
              <a:solidFill>
                <a:srgbClr val="FFFF00"/>
              </a:solidFill>
              <a:round/>
              <a:headEnd/>
              <a:tailEnd/>
            </a:ln>
          </p:spPr>
          <p:txBody>
            <a:bodyPr/>
            <a:lstStyle/>
            <a:p>
              <a:endParaRPr lang="fr-BE"/>
            </a:p>
          </p:txBody>
        </p:sp>
        <p:sp>
          <p:nvSpPr>
            <p:cNvPr id="35147" name="Line 329"/>
            <p:cNvSpPr>
              <a:spLocks noChangeShapeType="1"/>
            </p:cNvSpPr>
            <p:nvPr/>
          </p:nvSpPr>
          <p:spPr bwMode="auto">
            <a:xfrm flipV="1">
              <a:off x="3569" y="2602"/>
              <a:ext cx="1" cy="22"/>
            </a:xfrm>
            <a:prstGeom prst="line">
              <a:avLst/>
            </a:prstGeom>
            <a:noFill/>
            <a:ln w="33338">
              <a:solidFill>
                <a:srgbClr val="FFFF00"/>
              </a:solidFill>
              <a:round/>
              <a:headEnd/>
              <a:tailEnd/>
            </a:ln>
          </p:spPr>
          <p:txBody>
            <a:bodyPr/>
            <a:lstStyle/>
            <a:p>
              <a:endParaRPr lang="fr-BE"/>
            </a:p>
          </p:txBody>
        </p:sp>
        <p:sp>
          <p:nvSpPr>
            <p:cNvPr id="35148" name="Line 330"/>
            <p:cNvSpPr>
              <a:spLocks noChangeShapeType="1"/>
            </p:cNvSpPr>
            <p:nvPr/>
          </p:nvSpPr>
          <p:spPr bwMode="auto">
            <a:xfrm>
              <a:off x="3569" y="2602"/>
              <a:ext cx="2" cy="1"/>
            </a:xfrm>
            <a:prstGeom prst="line">
              <a:avLst/>
            </a:prstGeom>
            <a:noFill/>
            <a:ln w="33338">
              <a:solidFill>
                <a:srgbClr val="FFFF00"/>
              </a:solidFill>
              <a:round/>
              <a:headEnd/>
              <a:tailEnd/>
            </a:ln>
          </p:spPr>
          <p:txBody>
            <a:bodyPr/>
            <a:lstStyle/>
            <a:p>
              <a:endParaRPr lang="fr-BE"/>
            </a:p>
          </p:txBody>
        </p:sp>
        <p:sp>
          <p:nvSpPr>
            <p:cNvPr id="35149" name="Line 331"/>
            <p:cNvSpPr>
              <a:spLocks noChangeShapeType="1"/>
            </p:cNvSpPr>
            <p:nvPr/>
          </p:nvSpPr>
          <p:spPr bwMode="auto">
            <a:xfrm>
              <a:off x="3571" y="2602"/>
              <a:ext cx="11" cy="1"/>
            </a:xfrm>
            <a:prstGeom prst="line">
              <a:avLst/>
            </a:prstGeom>
            <a:noFill/>
            <a:ln w="33338">
              <a:solidFill>
                <a:srgbClr val="FFFF00"/>
              </a:solidFill>
              <a:round/>
              <a:headEnd/>
              <a:tailEnd/>
            </a:ln>
          </p:spPr>
          <p:txBody>
            <a:bodyPr/>
            <a:lstStyle/>
            <a:p>
              <a:endParaRPr lang="fr-BE"/>
            </a:p>
          </p:txBody>
        </p:sp>
        <p:sp>
          <p:nvSpPr>
            <p:cNvPr id="35150" name="Line 332"/>
            <p:cNvSpPr>
              <a:spLocks noChangeShapeType="1"/>
            </p:cNvSpPr>
            <p:nvPr/>
          </p:nvSpPr>
          <p:spPr bwMode="auto">
            <a:xfrm flipV="1">
              <a:off x="3582" y="2579"/>
              <a:ext cx="1" cy="23"/>
            </a:xfrm>
            <a:prstGeom prst="line">
              <a:avLst/>
            </a:prstGeom>
            <a:noFill/>
            <a:ln w="33338">
              <a:solidFill>
                <a:srgbClr val="FFFF00"/>
              </a:solidFill>
              <a:round/>
              <a:headEnd/>
              <a:tailEnd/>
            </a:ln>
          </p:spPr>
          <p:txBody>
            <a:bodyPr/>
            <a:lstStyle/>
            <a:p>
              <a:endParaRPr lang="fr-BE"/>
            </a:p>
          </p:txBody>
        </p:sp>
        <p:sp>
          <p:nvSpPr>
            <p:cNvPr id="35151" name="Line 333"/>
            <p:cNvSpPr>
              <a:spLocks noChangeShapeType="1"/>
            </p:cNvSpPr>
            <p:nvPr/>
          </p:nvSpPr>
          <p:spPr bwMode="auto">
            <a:xfrm>
              <a:off x="3582" y="2579"/>
              <a:ext cx="2" cy="1"/>
            </a:xfrm>
            <a:prstGeom prst="line">
              <a:avLst/>
            </a:prstGeom>
            <a:noFill/>
            <a:ln w="33338">
              <a:solidFill>
                <a:srgbClr val="FFFF00"/>
              </a:solidFill>
              <a:round/>
              <a:headEnd/>
              <a:tailEnd/>
            </a:ln>
          </p:spPr>
          <p:txBody>
            <a:bodyPr/>
            <a:lstStyle/>
            <a:p>
              <a:endParaRPr lang="fr-BE"/>
            </a:p>
          </p:txBody>
        </p:sp>
        <p:sp>
          <p:nvSpPr>
            <p:cNvPr id="35152" name="Line 334"/>
            <p:cNvSpPr>
              <a:spLocks noChangeShapeType="1"/>
            </p:cNvSpPr>
            <p:nvPr/>
          </p:nvSpPr>
          <p:spPr bwMode="auto">
            <a:xfrm>
              <a:off x="3584" y="2579"/>
              <a:ext cx="6" cy="1"/>
            </a:xfrm>
            <a:prstGeom prst="line">
              <a:avLst/>
            </a:prstGeom>
            <a:noFill/>
            <a:ln w="33338">
              <a:solidFill>
                <a:srgbClr val="FFFF00"/>
              </a:solidFill>
              <a:round/>
              <a:headEnd/>
              <a:tailEnd/>
            </a:ln>
          </p:spPr>
          <p:txBody>
            <a:bodyPr/>
            <a:lstStyle/>
            <a:p>
              <a:endParaRPr lang="fr-BE"/>
            </a:p>
          </p:txBody>
        </p:sp>
        <p:sp>
          <p:nvSpPr>
            <p:cNvPr id="35153" name="Line 335"/>
            <p:cNvSpPr>
              <a:spLocks noChangeShapeType="1"/>
            </p:cNvSpPr>
            <p:nvPr/>
          </p:nvSpPr>
          <p:spPr bwMode="auto">
            <a:xfrm flipV="1">
              <a:off x="3590" y="2557"/>
              <a:ext cx="1" cy="22"/>
            </a:xfrm>
            <a:prstGeom prst="line">
              <a:avLst/>
            </a:prstGeom>
            <a:noFill/>
            <a:ln w="33338">
              <a:solidFill>
                <a:srgbClr val="FFFF00"/>
              </a:solidFill>
              <a:round/>
              <a:headEnd/>
              <a:tailEnd/>
            </a:ln>
          </p:spPr>
          <p:txBody>
            <a:bodyPr/>
            <a:lstStyle/>
            <a:p>
              <a:endParaRPr lang="fr-BE"/>
            </a:p>
          </p:txBody>
        </p:sp>
        <p:sp>
          <p:nvSpPr>
            <p:cNvPr id="35154" name="Line 336"/>
            <p:cNvSpPr>
              <a:spLocks noChangeShapeType="1"/>
            </p:cNvSpPr>
            <p:nvPr/>
          </p:nvSpPr>
          <p:spPr bwMode="auto">
            <a:xfrm>
              <a:off x="3590" y="2557"/>
              <a:ext cx="2" cy="1"/>
            </a:xfrm>
            <a:prstGeom prst="line">
              <a:avLst/>
            </a:prstGeom>
            <a:noFill/>
            <a:ln w="33338">
              <a:solidFill>
                <a:srgbClr val="FFFF00"/>
              </a:solidFill>
              <a:round/>
              <a:headEnd/>
              <a:tailEnd/>
            </a:ln>
          </p:spPr>
          <p:txBody>
            <a:bodyPr/>
            <a:lstStyle/>
            <a:p>
              <a:endParaRPr lang="fr-BE"/>
            </a:p>
          </p:txBody>
        </p:sp>
        <p:sp>
          <p:nvSpPr>
            <p:cNvPr id="35155" name="Line 337"/>
            <p:cNvSpPr>
              <a:spLocks noChangeShapeType="1"/>
            </p:cNvSpPr>
            <p:nvPr/>
          </p:nvSpPr>
          <p:spPr bwMode="auto">
            <a:xfrm>
              <a:off x="3592" y="2557"/>
              <a:ext cx="14" cy="1"/>
            </a:xfrm>
            <a:prstGeom prst="line">
              <a:avLst/>
            </a:prstGeom>
            <a:noFill/>
            <a:ln w="33338">
              <a:solidFill>
                <a:srgbClr val="FFFF00"/>
              </a:solidFill>
              <a:round/>
              <a:headEnd/>
              <a:tailEnd/>
            </a:ln>
          </p:spPr>
          <p:txBody>
            <a:bodyPr/>
            <a:lstStyle/>
            <a:p>
              <a:endParaRPr lang="fr-BE"/>
            </a:p>
          </p:txBody>
        </p:sp>
        <p:sp>
          <p:nvSpPr>
            <p:cNvPr id="35156" name="Line 338"/>
            <p:cNvSpPr>
              <a:spLocks noChangeShapeType="1"/>
            </p:cNvSpPr>
            <p:nvPr/>
          </p:nvSpPr>
          <p:spPr bwMode="auto">
            <a:xfrm flipV="1">
              <a:off x="3606" y="2534"/>
              <a:ext cx="1" cy="23"/>
            </a:xfrm>
            <a:prstGeom prst="line">
              <a:avLst/>
            </a:prstGeom>
            <a:noFill/>
            <a:ln w="33338">
              <a:solidFill>
                <a:srgbClr val="FFFF00"/>
              </a:solidFill>
              <a:round/>
              <a:headEnd/>
              <a:tailEnd/>
            </a:ln>
          </p:spPr>
          <p:txBody>
            <a:bodyPr/>
            <a:lstStyle/>
            <a:p>
              <a:endParaRPr lang="fr-BE"/>
            </a:p>
          </p:txBody>
        </p:sp>
        <p:sp>
          <p:nvSpPr>
            <p:cNvPr id="35157" name="Line 339"/>
            <p:cNvSpPr>
              <a:spLocks noChangeShapeType="1"/>
            </p:cNvSpPr>
            <p:nvPr/>
          </p:nvSpPr>
          <p:spPr bwMode="auto">
            <a:xfrm>
              <a:off x="3606" y="2534"/>
              <a:ext cx="3" cy="1"/>
            </a:xfrm>
            <a:prstGeom prst="line">
              <a:avLst/>
            </a:prstGeom>
            <a:noFill/>
            <a:ln w="33338">
              <a:solidFill>
                <a:srgbClr val="FFFF00"/>
              </a:solidFill>
              <a:round/>
              <a:headEnd/>
              <a:tailEnd/>
            </a:ln>
          </p:spPr>
          <p:txBody>
            <a:bodyPr/>
            <a:lstStyle/>
            <a:p>
              <a:endParaRPr lang="fr-BE"/>
            </a:p>
          </p:txBody>
        </p:sp>
        <p:sp>
          <p:nvSpPr>
            <p:cNvPr id="35158" name="Line 340"/>
            <p:cNvSpPr>
              <a:spLocks noChangeShapeType="1"/>
            </p:cNvSpPr>
            <p:nvPr/>
          </p:nvSpPr>
          <p:spPr bwMode="auto">
            <a:xfrm>
              <a:off x="3609" y="2534"/>
              <a:ext cx="60" cy="1"/>
            </a:xfrm>
            <a:prstGeom prst="line">
              <a:avLst/>
            </a:prstGeom>
            <a:noFill/>
            <a:ln w="33338">
              <a:solidFill>
                <a:srgbClr val="FFFF00"/>
              </a:solidFill>
              <a:round/>
              <a:headEnd/>
              <a:tailEnd/>
            </a:ln>
          </p:spPr>
          <p:txBody>
            <a:bodyPr/>
            <a:lstStyle/>
            <a:p>
              <a:endParaRPr lang="fr-BE"/>
            </a:p>
          </p:txBody>
        </p:sp>
        <p:sp>
          <p:nvSpPr>
            <p:cNvPr id="35159" name="Line 341"/>
            <p:cNvSpPr>
              <a:spLocks noChangeShapeType="1"/>
            </p:cNvSpPr>
            <p:nvPr/>
          </p:nvSpPr>
          <p:spPr bwMode="auto">
            <a:xfrm>
              <a:off x="3710" y="2534"/>
              <a:ext cx="59" cy="1"/>
            </a:xfrm>
            <a:prstGeom prst="line">
              <a:avLst/>
            </a:prstGeom>
            <a:noFill/>
            <a:ln w="33338">
              <a:solidFill>
                <a:srgbClr val="FFFF00"/>
              </a:solidFill>
              <a:round/>
              <a:headEnd/>
              <a:tailEnd/>
            </a:ln>
          </p:spPr>
          <p:txBody>
            <a:bodyPr/>
            <a:lstStyle/>
            <a:p>
              <a:endParaRPr lang="fr-BE"/>
            </a:p>
          </p:txBody>
        </p:sp>
        <p:sp>
          <p:nvSpPr>
            <p:cNvPr id="35160" name="Line 342"/>
            <p:cNvSpPr>
              <a:spLocks noChangeShapeType="1"/>
            </p:cNvSpPr>
            <p:nvPr/>
          </p:nvSpPr>
          <p:spPr bwMode="auto">
            <a:xfrm>
              <a:off x="3810" y="2534"/>
              <a:ext cx="60" cy="1"/>
            </a:xfrm>
            <a:prstGeom prst="line">
              <a:avLst/>
            </a:prstGeom>
            <a:noFill/>
            <a:ln w="33338">
              <a:solidFill>
                <a:srgbClr val="FFFF00"/>
              </a:solidFill>
              <a:round/>
              <a:headEnd/>
              <a:tailEnd/>
            </a:ln>
          </p:spPr>
          <p:txBody>
            <a:bodyPr/>
            <a:lstStyle/>
            <a:p>
              <a:endParaRPr lang="fr-BE"/>
            </a:p>
          </p:txBody>
        </p:sp>
        <p:sp>
          <p:nvSpPr>
            <p:cNvPr id="35161" name="Line 343"/>
            <p:cNvSpPr>
              <a:spLocks noChangeShapeType="1"/>
            </p:cNvSpPr>
            <p:nvPr/>
          </p:nvSpPr>
          <p:spPr bwMode="auto">
            <a:xfrm>
              <a:off x="3911" y="2534"/>
              <a:ext cx="60" cy="1"/>
            </a:xfrm>
            <a:prstGeom prst="line">
              <a:avLst/>
            </a:prstGeom>
            <a:noFill/>
            <a:ln w="33338">
              <a:solidFill>
                <a:srgbClr val="FFFF00"/>
              </a:solidFill>
              <a:round/>
              <a:headEnd/>
              <a:tailEnd/>
            </a:ln>
          </p:spPr>
          <p:txBody>
            <a:bodyPr/>
            <a:lstStyle/>
            <a:p>
              <a:endParaRPr lang="fr-BE"/>
            </a:p>
          </p:txBody>
        </p:sp>
        <p:sp>
          <p:nvSpPr>
            <p:cNvPr id="35162" name="Line 344"/>
            <p:cNvSpPr>
              <a:spLocks noChangeShapeType="1"/>
            </p:cNvSpPr>
            <p:nvPr/>
          </p:nvSpPr>
          <p:spPr bwMode="auto">
            <a:xfrm flipV="1">
              <a:off x="3971" y="2511"/>
              <a:ext cx="1" cy="23"/>
            </a:xfrm>
            <a:prstGeom prst="line">
              <a:avLst/>
            </a:prstGeom>
            <a:noFill/>
            <a:ln w="33338">
              <a:solidFill>
                <a:srgbClr val="FFFF00"/>
              </a:solidFill>
              <a:round/>
              <a:headEnd/>
              <a:tailEnd/>
            </a:ln>
          </p:spPr>
          <p:txBody>
            <a:bodyPr/>
            <a:lstStyle/>
            <a:p>
              <a:endParaRPr lang="fr-BE"/>
            </a:p>
          </p:txBody>
        </p:sp>
        <p:sp>
          <p:nvSpPr>
            <p:cNvPr id="35163" name="Line 345"/>
            <p:cNvSpPr>
              <a:spLocks noChangeShapeType="1"/>
            </p:cNvSpPr>
            <p:nvPr/>
          </p:nvSpPr>
          <p:spPr bwMode="auto">
            <a:xfrm>
              <a:off x="3971" y="2511"/>
              <a:ext cx="1" cy="1"/>
            </a:xfrm>
            <a:prstGeom prst="line">
              <a:avLst/>
            </a:prstGeom>
            <a:noFill/>
            <a:ln w="33338">
              <a:solidFill>
                <a:srgbClr val="FFFF00"/>
              </a:solidFill>
              <a:round/>
              <a:headEnd/>
              <a:tailEnd/>
            </a:ln>
          </p:spPr>
          <p:txBody>
            <a:bodyPr/>
            <a:lstStyle/>
            <a:p>
              <a:endParaRPr lang="fr-BE"/>
            </a:p>
          </p:txBody>
        </p:sp>
        <p:sp>
          <p:nvSpPr>
            <p:cNvPr id="35164" name="Line 346"/>
            <p:cNvSpPr>
              <a:spLocks noChangeShapeType="1"/>
            </p:cNvSpPr>
            <p:nvPr/>
          </p:nvSpPr>
          <p:spPr bwMode="auto">
            <a:xfrm>
              <a:off x="3972" y="2511"/>
              <a:ext cx="59" cy="1"/>
            </a:xfrm>
            <a:prstGeom prst="line">
              <a:avLst/>
            </a:prstGeom>
            <a:noFill/>
            <a:ln w="33338">
              <a:solidFill>
                <a:srgbClr val="FFFF00"/>
              </a:solidFill>
              <a:round/>
              <a:headEnd/>
              <a:tailEnd/>
            </a:ln>
          </p:spPr>
          <p:txBody>
            <a:bodyPr/>
            <a:lstStyle/>
            <a:p>
              <a:endParaRPr lang="fr-BE"/>
            </a:p>
          </p:txBody>
        </p:sp>
        <p:sp>
          <p:nvSpPr>
            <p:cNvPr id="35165" name="Line 347"/>
            <p:cNvSpPr>
              <a:spLocks noChangeShapeType="1"/>
            </p:cNvSpPr>
            <p:nvPr/>
          </p:nvSpPr>
          <p:spPr bwMode="auto">
            <a:xfrm>
              <a:off x="4072" y="2511"/>
              <a:ext cx="38" cy="1"/>
            </a:xfrm>
            <a:prstGeom prst="line">
              <a:avLst/>
            </a:prstGeom>
            <a:noFill/>
            <a:ln w="33338">
              <a:solidFill>
                <a:srgbClr val="FFFF00"/>
              </a:solidFill>
              <a:round/>
              <a:headEnd/>
              <a:tailEnd/>
            </a:ln>
          </p:spPr>
          <p:txBody>
            <a:bodyPr/>
            <a:lstStyle/>
            <a:p>
              <a:endParaRPr lang="fr-BE"/>
            </a:p>
          </p:txBody>
        </p:sp>
        <p:sp>
          <p:nvSpPr>
            <p:cNvPr id="35166" name="Line 348"/>
            <p:cNvSpPr>
              <a:spLocks noChangeShapeType="1"/>
            </p:cNvSpPr>
            <p:nvPr/>
          </p:nvSpPr>
          <p:spPr bwMode="auto">
            <a:xfrm flipV="1">
              <a:off x="4110" y="2487"/>
              <a:ext cx="1" cy="24"/>
            </a:xfrm>
            <a:prstGeom prst="line">
              <a:avLst/>
            </a:prstGeom>
            <a:noFill/>
            <a:ln w="33338">
              <a:solidFill>
                <a:srgbClr val="FFFF00"/>
              </a:solidFill>
              <a:round/>
              <a:headEnd/>
              <a:tailEnd/>
            </a:ln>
          </p:spPr>
          <p:txBody>
            <a:bodyPr/>
            <a:lstStyle/>
            <a:p>
              <a:endParaRPr lang="fr-BE"/>
            </a:p>
          </p:txBody>
        </p:sp>
        <p:sp>
          <p:nvSpPr>
            <p:cNvPr id="35167" name="Line 349"/>
            <p:cNvSpPr>
              <a:spLocks noChangeShapeType="1"/>
            </p:cNvSpPr>
            <p:nvPr/>
          </p:nvSpPr>
          <p:spPr bwMode="auto">
            <a:xfrm>
              <a:off x="4110" y="2487"/>
              <a:ext cx="3" cy="1"/>
            </a:xfrm>
            <a:prstGeom prst="line">
              <a:avLst/>
            </a:prstGeom>
            <a:noFill/>
            <a:ln w="33338">
              <a:solidFill>
                <a:srgbClr val="FFFF00"/>
              </a:solidFill>
              <a:round/>
              <a:headEnd/>
              <a:tailEnd/>
            </a:ln>
          </p:spPr>
          <p:txBody>
            <a:bodyPr/>
            <a:lstStyle/>
            <a:p>
              <a:endParaRPr lang="fr-BE"/>
            </a:p>
          </p:txBody>
        </p:sp>
        <p:sp>
          <p:nvSpPr>
            <p:cNvPr id="35168" name="Line 350"/>
            <p:cNvSpPr>
              <a:spLocks noChangeShapeType="1"/>
            </p:cNvSpPr>
            <p:nvPr/>
          </p:nvSpPr>
          <p:spPr bwMode="auto">
            <a:xfrm>
              <a:off x="4113" y="2487"/>
              <a:ext cx="59" cy="1"/>
            </a:xfrm>
            <a:prstGeom prst="line">
              <a:avLst/>
            </a:prstGeom>
            <a:noFill/>
            <a:ln w="33338">
              <a:solidFill>
                <a:srgbClr val="FFFF00"/>
              </a:solidFill>
              <a:round/>
              <a:headEnd/>
              <a:tailEnd/>
            </a:ln>
          </p:spPr>
          <p:txBody>
            <a:bodyPr/>
            <a:lstStyle/>
            <a:p>
              <a:endParaRPr lang="fr-BE"/>
            </a:p>
          </p:txBody>
        </p:sp>
        <p:sp>
          <p:nvSpPr>
            <p:cNvPr id="35169" name="Line 351"/>
            <p:cNvSpPr>
              <a:spLocks noChangeShapeType="1"/>
            </p:cNvSpPr>
            <p:nvPr/>
          </p:nvSpPr>
          <p:spPr bwMode="auto">
            <a:xfrm flipV="1">
              <a:off x="4198" y="2463"/>
              <a:ext cx="1" cy="24"/>
            </a:xfrm>
            <a:prstGeom prst="line">
              <a:avLst/>
            </a:prstGeom>
            <a:noFill/>
            <a:ln w="33338">
              <a:solidFill>
                <a:srgbClr val="FFFF00"/>
              </a:solidFill>
              <a:round/>
              <a:headEnd/>
              <a:tailEnd/>
            </a:ln>
          </p:spPr>
          <p:txBody>
            <a:bodyPr/>
            <a:lstStyle/>
            <a:p>
              <a:endParaRPr lang="fr-BE"/>
            </a:p>
          </p:txBody>
        </p:sp>
        <p:sp>
          <p:nvSpPr>
            <p:cNvPr id="35170" name="Line 352"/>
            <p:cNvSpPr>
              <a:spLocks noChangeShapeType="1"/>
            </p:cNvSpPr>
            <p:nvPr/>
          </p:nvSpPr>
          <p:spPr bwMode="auto">
            <a:xfrm>
              <a:off x="4198" y="2463"/>
              <a:ext cx="2" cy="1"/>
            </a:xfrm>
            <a:prstGeom prst="line">
              <a:avLst/>
            </a:prstGeom>
            <a:noFill/>
            <a:ln w="33338">
              <a:solidFill>
                <a:srgbClr val="FFFF00"/>
              </a:solidFill>
              <a:round/>
              <a:headEnd/>
              <a:tailEnd/>
            </a:ln>
          </p:spPr>
          <p:txBody>
            <a:bodyPr/>
            <a:lstStyle/>
            <a:p>
              <a:endParaRPr lang="fr-BE"/>
            </a:p>
          </p:txBody>
        </p:sp>
        <p:sp>
          <p:nvSpPr>
            <p:cNvPr id="35171" name="Line 353"/>
            <p:cNvSpPr>
              <a:spLocks noChangeShapeType="1"/>
            </p:cNvSpPr>
            <p:nvPr/>
          </p:nvSpPr>
          <p:spPr bwMode="auto">
            <a:xfrm>
              <a:off x="4200" y="2463"/>
              <a:ext cx="59" cy="1"/>
            </a:xfrm>
            <a:prstGeom prst="line">
              <a:avLst/>
            </a:prstGeom>
            <a:noFill/>
            <a:ln w="33338">
              <a:solidFill>
                <a:srgbClr val="FFFF00"/>
              </a:solidFill>
              <a:round/>
              <a:headEnd/>
              <a:tailEnd/>
            </a:ln>
          </p:spPr>
          <p:txBody>
            <a:bodyPr/>
            <a:lstStyle/>
            <a:p>
              <a:endParaRPr lang="fr-BE"/>
            </a:p>
          </p:txBody>
        </p:sp>
        <p:sp>
          <p:nvSpPr>
            <p:cNvPr id="35172" name="Text Box 354"/>
            <p:cNvSpPr txBox="1">
              <a:spLocks noChangeArrowheads="1"/>
            </p:cNvSpPr>
            <p:nvPr/>
          </p:nvSpPr>
          <p:spPr bwMode="auto">
            <a:xfrm>
              <a:off x="1460" y="1251"/>
              <a:ext cx="2056" cy="231"/>
            </a:xfrm>
            <a:prstGeom prst="rect">
              <a:avLst/>
            </a:prstGeom>
            <a:noFill/>
            <a:ln w="9525">
              <a:noFill/>
              <a:miter lim="800000"/>
              <a:headEnd/>
              <a:tailEnd/>
            </a:ln>
          </p:spPr>
          <p:txBody>
            <a:bodyPr wrap="none">
              <a:spAutoFit/>
            </a:bodyPr>
            <a:lstStyle/>
            <a:p>
              <a:pPr algn="ctr"/>
              <a:r>
                <a:rPr lang="en-US" b="1">
                  <a:latin typeface="Arial" pitchFamily="34" charset="0"/>
                </a:rPr>
                <a:t>HR 0.34 (95% CI = 0.22, 0.50)</a:t>
              </a:r>
            </a:p>
          </p:txBody>
        </p:sp>
        <p:sp>
          <p:nvSpPr>
            <p:cNvPr id="35173" name="Text Box 355"/>
            <p:cNvSpPr txBox="1">
              <a:spLocks noChangeArrowheads="1"/>
            </p:cNvSpPr>
            <p:nvPr/>
          </p:nvSpPr>
          <p:spPr bwMode="auto">
            <a:xfrm>
              <a:off x="3552" y="837"/>
              <a:ext cx="1776" cy="346"/>
            </a:xfrm>
            <a:prstGeom prst="rect">
              <a:avLst/>
            </a:prstGeom>
            <a:noFill/>
            <a:ln w="12700">
              <a:noFill/>
              <a:miter lim="800000"/>
              <a:headEnd/>
              <a:tailEnd/>
            </a:ln>
          </p:spPr>
          <p:txBody>
            <a:bodyPr lIns="0" tIns="0" rIns="0" bIns="0">
              <a:spAutoFit/>
            </a:bodyPr>
            <a:lstStyle/>
            <a:p>
              <a:r>
                <a:rPr lang="en-US" b="1">
                  <a:latin typeface="Arial" pitchFamily="34" charset="0"/>
                </a:rPr>
                <a:t>Placebo</a:t>
              </a:r>
            </a:p>
            <a:p>
              <a:r>
                <a:rPr lang="en-US" b="1">
                  <a:latin typeface="Arial" pitchFamily="34" charset="0"/>
                </a:rPr>
                <a:t>4.2 per 1000 Women-Yrs</a:t>
              </a:r>
            </a:p>
          </p:txBody>
        </p:sp>
        <p:sp>
          <p:nvSpPr>
            <p:cNvPr id="35174" name="Text Box 356"/>
            <p:cNvSpPr txBox="1">
              <a:spLocks noChangeArrowheads="1"/>
            </p:cNvSpPr>
            <p:nvPr/>
          </p:nvSpPr>
          <p:spPr bwMode="auto">
            <a:xfrm>
              <a:off x="3504" y="2709"/>
              <a:ext cx="1678" cy="332"/>
            </a:xfrm>
            <a:prstGeom prst="rect">
              <a:avLst/>
            </a:prstGeom>
            <a:noFill/>
            <a:ln w="12700">
              <a:noFill/>
              <a:miter lim="800000"/>
              <a:headEnd/>
              <a:tailEnd/>
            </a:ln>
          </p:spPr>
          <p:txBody>
            <a:bodyPr wrap="none" lIns="0" tIns="0" rIns="0" bIns="0">
              <a:spAutoFit/>
            </a:bodyPr>
            <a:lstStyle/>
            <a:p>
              <a:pPr>
                <a:lnSpc>
                  <a:spcPct val="95000"/>
                </a:lnSpc>
              </a:pPr>
              <a:r>
                <a:rPr lang="en-US" b="1">
                  <a:latin typeface="Arial" pitchFamily="34" charset="0"/>
                </a:rPr>
                <a:t>Raloxifene</a:t>
              </a:r>
            </a:p>
            <a:p>
              <a:pPr>
                <a:lnSpc>
                  <a:spcPct val="95000"/>
                </a:lnSpc>
              </a:pPr>
              <a:r>
                <a:rPr lang="en-US" b="1">
                  <a:latin typeface="Arial" pitchFamily="34" charset="0"/>
                </a:rPr>
                <a:t>1.4 per 1000 Women-Yrs</a:t>
              </a:r>
            </a:p>
          </p:txBody>
        </p:sp>
        <p:sp>
          <p:nvSpPr>
            <p:cNvPr id="35175" name="Text Box 357"/>
            <p:cNvSpPr txBox="1">
              <a:spLocks noChangeArrowheads="1"/>
            </p:cNvSpPr>
            <p:nvPr/>
          </p:nvSpPr>
          <p:spPr bwMode="auto">
            <a:xfrm>
              <a:off x="1465" y="1525"/>
              <a:ext cx="572" cy="173"/>
            </a:xfrm>
            <a:prstGeom prst="rect">
              <a:avLst/>
            </a:prstGeom>
            <a:noFill/>
            <a:ln w="12700">
              <a:noFill/>
              <a:miter lim="800000"/>
              <a:headEnd/>
              <a:tailEnd/>
            </a:ln>
          </p:spPr>
          <p:txBody>
            <a:bodyPr wrap="none" lIns="0" tIns="0" rIns="0" bIns="0">
              <a:spAutoFit/>
            </a:bodyPr>
            <a:lstStyle/>
            <a:p>
              <a:pPr algn="ctr"/>
              <a:r>
                <a:rPr lang="en-US" b="1" i="1">
                  <a:latin typeface="Arial" pitchFamily="34" charset="0"/>
                </a:rPr>
                <a:t>p</a:t>
              </a:r>
              <a:r>
                <a:rPr lang="en-US" b="1">
                  <a:latin typeface="Arial" pitchFamily="34" charset="0"/>
                </a:rPr>
                <a:t> &lt;0.001</a:t>
              </a:r>
            </a:p>
          </p:txBody>
        </p:sp>
        <p:sp>
          <p:nvSpPr>
            <p:cNvPr id="35176" name="Text Box 358"/>
            <p:cNvSpPr txBox="1">
              <a:spLocks noChangeArrowheads="1"/>
            </p:cNvSpPr>
            <p:nvPr/>
          </p:nvSpPr>
          <p:spPr bwMode="auto">
            <a:xfrm rot="-5400000">
              <a:off x="-134" y="1844"/>
              <a:ext cx="1955" cy="184"/>
            </a:xfrm>
            <a:prstGeom prst="rect">
              <a:avLst/>
            </a:prstGeom>
            <a:noFill/>
            <a:ln w="12700">
              <a:noFill/>
              <a:miter lim="800000"/>
              <a:headEnd/>
              <a:tailEnd/>
            </a:ln>
          </p:spPr>
          <p:txBody>
            <a:bodyPr wrap="none" lIns="0" tIns="0" rIns="0" bIns="0">
              <a:spAutoFit/>
            </a:bodyPr>
            <a:lstStyle/>
            <a:p>
              <a:pPr algn="ctr">
                <a:lnSpc>
                  <a:spcPct val="95000"/>
                </a:lnSpc>
              </a:pPr>
              <a:r>
                <a:rPr lang="en-US" sz="2000" b="1">
                  <a:latin typeface="Arial" pitchFamily="34" charset="0"/>
                </a:rPr>
                <a:t>Cumulative Incidence (%)</a:t>
              </a:r>
            </a:p>
          </p:txBody>
        </p:sp>
        <p:sp>
          <p:nvSpPr>
            <p:cNvPr id="35177" name="Slide Modified"/>
            <p:cNvSpPr txBox="1">
              <a:spLocks noChangeArrowheads="1"/>
            </p:cNvSpPr>
            <p:nvPr/>
          </p:nvSpPr>
          <p:spPr bwMode="auto">
            <a:xfrm>
              <a:off x="80" y="4560"/>
              <a:ext cx="24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latin typeface="Arial" pitchFamily="34" charset="0"/>
                </a:rPr>
                <a:t>Slide Modified: </a:t>
              </a:r>
            </a:p>
          </p:txBody>
        </p:sp>
        <p:sp>
          <p:nvSpPr>
            <p:cNvPr id="35178" name="Review"/>
            <p:cNvSpPr txBox="1">
              <a:spLocks noChangeArrowheads="1"/>
            </p:cNvSpPr>
            <p:nvPr/>
          </p:nvSpPr>
          <p:spPr bwMode="auto">
            <a:xfrm>
              <a:off x="6080" y="720"/>
              <a:ext cx="24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latin typeface="Arial" pitchFamily="34" charset="0"/>
                </a:rPr>
                <a:t>Review: </a:t>
              </a:r>
            </a:p>
          </p:txBody>
        </p:sp>
        <p:sp>
          <p:nvSpPr>
            <p:cNvPr id="35179" name="ReviewerMemo"/>
            <p:cNvSpPr txBox="1">
              <a:spLocks noChangeArrowheads="1"/>
            </p:cNvSpPr>
            <p:nvPr/>
          </p:nvSpPr>
          <p:spPr bwMode="auto">
            <a:xfrm>
              <a:off x="6080" y="1760"/>
              <a:ext cx="24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latin typeface="Arial" pitchFamily="34" charset="0"/>
                </a:rPr>
                <a:t>Reviewer Memo: </a:t>
              </a:r>
            </a:p>
          </p:txBody>
        </p:sp>
        <p:sp>
          <p:nvSpPr>
            <p:cNvPr id="35180" name="Source"/>
            <p:cNvSpPr txBox="1">
              <a:spLocks noChangeArrowheads="1"/>
            </p:cNvSpPr>
            <p:nvPr/>
          </p:nvSpPr>
          <p:spPr bwMode="auto">
            <a:xfrm>
              <a:off x="6080" y="80"/>
              <a:ext cx="1600" cy="11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latin typeface="Arial" pitchFamily="34" charset="0"/>
                </a:rPr>
                <a:t>Source: </a:t>
              </a:r>
            </a:p>
          </p:txBody>
        </p:sp>
        <p:sp>
          <p:nvSpPr>
            <p:cNvPr id="35181" name="Memo"/>
            <p:cNvSpPr txBox="1">
              <a:spLocks noChangeArrowheads="1"/>
            </p:cNvSpPr>
            <p:nvPr/>
          </p:nvSpPr>
          <p:spPr bwMode="auto">
            <a:xfrm>
              <a:off x="3000" y="4560"/>
              <a:ext cx="3200" cy="221"/>
            </a:xfrm>
            <a:prstGeom prst="rect">
              <a:avLst/>
            </a:prstGeom>
            <a:solidFill>
              <a:srgbClr val="000000"/>
            </a:solidFill>
            <a:ln w="12700">
              <a:noFill/>
              <a:miter lim="800000"/>
              <a:headEnd/>
              <a:tailEnd/>
            </a:ln>
          </p:spPr>
          <p:txBody>
            <a:bodyPr lIns="0" tIns="0" rIns="0" bIns="0">
              <a:spAutoFit/>
            </a:bodyPr>
            <a:lstStyle/>
            <a:p>
              <a:pPr>
                <a:lnSpc>
                  <a:spcPct val="95000"/>
                </a:lnSpc>
              </a:pPr>
              <a:r>
                <a:rPr lang="en-US" sz="1200" b="1">
                  <a:latin typeface="Arial" pitchFamily="34" charset="0"/>
                </a:rPr>
                <a:t>Memo: </a:t>
              </a:r>
            </a:p>
            <a:p>
              <a:pPr>
                <a:lnSpc>
                  <a:spcPct val="95000"/>
                </a:lnSpc>
              </a:pPr>
              <a:r>
                <a:rPr lang="en-US" sz="1200" b="1">
                  <a:latin typeface="Arial" pitchFamily="34" charset="0"/>
                </a:rPr>
                <a:t>Feb 2006 – new slide from ms slide kit.</a:t>
              </a:r>
            </a:p>
          </p:txBody>
        </p:sp>
        <p:sp>
          <p:nvSpPr>
            <p:cNvPr id="35182" name="Line 364"/>
            <p:cNvSpPr>
              <a:spLocks noChangeShapeType="1"/>
            </p:cNvSpPr>
            <p:nvPr/>
          </p:nvSpPr>
          <p:spPr bwMode="auto">
            <a:xfrm>
              <a:off x="4416" y="1413"/>
              <a:ext cx="0" cy="960"/>
            </a:xfrm>
            <a:prstGeom prst="line">
              <a:avLst/>
            </a:prstGeom>
            <a:noFill/>
            <a:ln w="38100">
              <a:solidFill>
                <a:srgbClr val="66FF33"/>
              </a:solidFill>
              <a:round/>
              <a:headEnd/>
              <a:tailEnd type="triangle" w="med" len="med"/>
            </a:ln>
          </p:spPr>
          <p:txBody>
            <a:bodyPr wrap="none" lIns="0" tIns="0" rIns="0" bIns="0" anchor="ctr"/>
            <a:lstStyle/>
            <a:p>
              <a:endParaRPr lang="fr-BE"/>
            </a:p>
          </p:txBody>
        </p:sp>
        <p:sp>
          <p:nvSpPr>
            <p:cNvPr id="35183" name="Text Box 365"/>
            <p:cNvSpPr txBox="1">
              <a:spLocks noChangeArrowheads="1"/>
            </p:cNvSpPr>
            <p:nvPr/>
          </p:nvSpPr>
          <p:spPr bwMode="auto">
            <a:xfrm>
              <a:off x="4512" y="1812"/>
              <a:ext cx="291" cy="166"/>
            </a:xfrm>
            <a:prstGeom prst="rect">
              <a:avLst/>
            </a:prstGeom>
            <a:noFill/>
            <a:ln w="12700">
              <a:noFill/>
              <a:miter lim="800000"/>
              <a:headEnd/>
              <a:tailEnd/>
            </a:ln>
          </p:spPr>
          <p:txBody>
            <a:bodyPr wrap="none" lIns="0" tIns="0" rIns="0" bIns="0">
              <a:spAutoFit/>
            </a:bodyPr>
            <a:lstStyle/>
            <a:p>
              <a:pPr>
                <a:lnSpc>
                  <a:spcPct val="95000"/>
                </a:lnSpc>
              </a:pPr>
              <a:r>
                <a:rPr lang="en-US" b="1">
                  <a:latin typeface="Arial" pitchFamily="34" charset="0"/>
                </a:rPr>
                <a:t>66%</a:t>
              </a:r>
            </a:p>
          </p:txBody>
        </p:sp>
      </p:grpSp>
      <p:sp>
        <p:nvSpPr>
          <p:cNvPr id="34820" name="Text Box 366"/>
          <p:cNvSpPr txBox="1">
            <a:spLocks noChangeArrowheads="1"/>
          </p:cNvSpPr>
          <p:nvPr/>
        </p:nvSpPr>
        <p:spPr bwMode="auto">
          <a:xfrm>
            <a:off x="1524001" y="6575425"/>
            <a:ext cx="4087813" cy="274638"/>
          </a:xfrm>
          <a:prstGeom prst="rect">
            <a:avLst/>
          </a:prstGeom>
          <a:noFill/>
          <a:ln w="28575">
            <a:noFill/>
            <a:miter lim="800000"/>
            <a:headEnd/>
            <a:tailEnd/>
          </a:ln>
        </p:spPr>
        <p:txBody>
          <a:bodyPr wrap="none">
            <a:spAutoFit/>
          </a:bodyPr>
          <a:lstStyle/>
          <a:p>
            <a:pPr eaLnBrk="0" hangingPunct="0"/>
            <a:r>
              <a:rPr lang="en-US" sz="1200">
                <a:latin typeface="Arial" pitchFamily="34" charset="0"/>
              </a:rPr>
              <a:t>Martino S et al. </a:t>
            </a:r>
            <a:r>
              <a:rPr lang="en-US" sz="1200" i="1">
                <a:latin typeface="Arial" pitchFamily="34" charset="0"/>
              </a:rPr>
              <a:t>J Natl Cancer Inst</a:t>
            </a:r>
            <a:r>
              <a:rPr lang="en-US" sz="1200">
                <a:latin typeface="Arial" pitchFamily="34" charset="0"/>
              </a:rPr>
              <a:t> 2004;96(23):1751-1761</a:t>
            </a:r>
          </a:p>
        </p:txBody>
      </p:sp>
      <p:sp>
        <p:nvSpPr>
          <p:cNvPr id="34821" name="Rectangle 367"/>
          <p:cNvSpPr>
            <a:spLocks noChangeArrowheads="1"/>
          </p:cNvSpPr>
          <p:nvPr/>
        </p:nvSpPr>
        <p:spPr bwMode="auto">
          <a:xfrm>
            <a:off x="1524000" y="6140450"/>
            <a:ext cx="8580438" cy="336550"/>
          </a:xfrm>
          <a:prstGeom prst="rect">
            <a:avLst/>
          </a:prstGeom>
          <a:noFill/>
          <a:ln w="9525">
            <a:noFill/>
            <a:miter lim="800000"/>
            <a:headEnd/>
            <a:tailEnd/>
          </a:ln>
        </p:spPr>
        <p:txBody>
          <a:bodyPr wrap="none">
            <a:spAutoFit/>
          </a:bodyPr>
          <a:lstStyle/>
          <a:p>
            <a:pPr eaLnBrk="0" hangingPunct="0"/>
            <a:r>
              <a:rPr lang="en-US" sz="1600">
                <a:latin typeface="Arial" pitchFamily="34" charset="0"/>
              </a:rPr>
              <a:t>*Women in the raloxifene arm received rlx 60 or 120 mg/d in MORE and rlx 60 mg/d in CORE</a:t>
            </a:r>
          </a:p>
        </p:txBody>
      </p:sp>
    </p:spTree>
    <p:extLst>
      <p:ext uri="{BB962C8B-B14F-4D97-AF65-F5344CB8AC3E}">
        <p14:creationId xmlns:p14="http://schemas.microsoft.com/office/powerpoint/2010/main" val="107610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9477" y="1858135"/>
            <a:ext cx="48815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1"/>
          <p:cNvSpPr>
            <a:spLocks noGrp="1"/>
          </p:cNvSpPr>
          <p:nvPr>
            <p:ph type="title"/>
          </p:nvPr>
        </p:nvSpPr>
        <p:spPr>
          <a:xfrm>
            <a:off x="2152650" y="457201"/>
            <a:ext cx="8366858" cy="956043"/>
          </a:xfrm>
        </p:spPr>
        <p:txBody>
          <a:bodyPr>
            <a:noAutofit/>
          </a:bodyPr>
          <a:lstStyle/>
          <a:p>
            <a:pPr>
              <a:defRPr/>
            </a:pPr>
            <a:r>
              <a:rPr lang="en-US" altLang="en-US" sz="3200"/>
              <a:t>CE/BZA Significantly Increased Lumbar Spine and Total Hip BMD vs Placebo at 12 Months </a:t>
            </a:r>
          </a:p>
        </p:txBody>
      </p:sp>
      <p:sp>
        <p:nvSpPr>
          <p:cNvPr id="85011" name="Slide Number Placeholder 1"/>
          <p:cNvSpPr>
            <a:spLocks noGrp="1"/>
          </p:cNvSpPr>
          <p:nvPr>
            <p:ph type="sldNum" sz="quarter" idx="12"/>
          </p:nvPr>
        </p:nvSpPr>
        <p:spPr bwMode="auto">
          <a:xfrm>
            <a:off x="10085388" y="6788151"/>
            <a:ext cx="582612" cy="277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000">
                <a:solidFill>
                  <a:srgbClr val="898989"/>
                </a:solidFill>
                <a:latin typeface="Calibri" pitchFamily="34" charset="0"/>
              </a:rPr>
              <a:t>30</a:t>
            </a:r>
          </a:p>
        </p:txBody>
      </p:sp>
      <p:sp>
        <p:nvSpPr>
          <p:cNvPr id="84997" name="TextBox 4"/>
          <p:cNvSpPr txBox="1">
            <a:spLocks noChangeArrowheads="1"/>
          </p:cNvSpPr>
          <p:nvPr/>
        </p:nvSpPr>
        <p:spPr bwMode="auto">
          <a:xfrm rot="-5400000">
            <a:off x="1913732" y="3296445"/>
            <a:ext cx="3219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gn="ctr">
              <a:lnSpc>
                <a:spcPct val="100000"/>
              </a:lnSpc>
              <a:spcBef>
                <a:spcPct val="0"/>
              </a:spcBef>
              <a:buClrTx/>
              <a:buFontTx/>
              <a:buNone/>
            </a:pPr>
            <a:r>
              <a:rPr lang="en-US" altLang="en-US" sz="1600" b="1">
                <a:solidFill>
                  <a:srgbClr val="000000"/>
                </a:solidFill>
              </a:rPr>
              <a:t>% Mean change from baseline</a:t>
            </a:r>
            <a:endParaRPr lang="en-US" altLang="en-US" sz="1600" b="1" baseline="30000">
              <a:solidFill>
                <a:srgbClr val="000000"/>
              </a:solidFill>
            </a:endParaRPr>
          </a:p>
        </p:txBody>
      </p:sp>
      <p:cxnSp>
        <p:nvCxnSpPr>
          <p:cNvPr id="11" name="Straight Arrow Connector 10"/>
          <p:cNvCxnSpPr/>
          <p:nvPr/>
        </p:nvCxnSpPr>
        <p:spPr>
          <a:xfrm>
            <a:off x="5302250" y="2752725"/>
            <a:ext cx="1588" cy="17287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999" name="Rectangle 2"/>
          <p:cNvSpPr>
            <a:spLocks noChangeArrowheads="1"/>
          </p:cNvSpPr>
          <p:nvPr/>
        </p:nvSpPr>
        <p:spPr bwMode="auto">
          <a:xfrm>
            <a:off x="4519613" y="2092325"/>
            <a:ext cx="1566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ea typeface="MS PGothic" pitchFamily="34" charset="-128"/>
              </a:rPr>
              <a:t>Lumbar Spine</a:t>
            </a:r>
          </a:p>
        </p:txBody>
      </p:sp>
      <p:sp>
        <p:nvSpPr>
          <p:cNvPr id="85000" name="Rectangle 2"/>
          <p:cNvSpPr>
            <a:spLocks noChangeArrowheads="1"/>
          </p:cNvSpPr>
          <p:nvPr/>
        </p:nvSpPr>
        <p:spPr bwMode="auto">
          <a:xfrm>
            <a:off x="7250113" y="2079625"/>
            <a:ext cx="1135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ea typeface="MS PGothic" pitchFamily="34" charset="-128"/>
              </a:rPr>
              <a:t>Total Hip</a:t>
            </a:r>
          </a:p>
        </p:txBody>
      </p:sp>
      <p:cxnSp>
        <p:nvCxnSpPr>
          <p:cNvPr id="14" name="Straight Connector 13"/>
          <p:cNvCxnSpPr/>
          <p:nvPr/>
        </p:nvCxnSpPr>
        <p:spPr>
          <a:xfrm>
            <a:off x="5205413" y="2749550"/>
            <a:ext cx="196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02" name="TextBox 16"/>
          <p:cNvSpPr txBox="1">
            <a:spLocks noChangeArrowheads="1"/>
          </p:cNvSpPr>
          <p:nvPr/>
        </p:nvSpPr>
        <p:spPr bwMode="auto">
          <a:xfrm>
            <a:off x="7153276" y="3203576"/>
            <a:ext cx="639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rPr>
              <a:t>1.21% </a:t>
            </a:r>
          </a:p>
        </p:txBody>
      </p:sp>
      <p:cxnSp>
        <p:nvCxnSpPr>
          <p:cNvPr id="16" name="Straight Arrow Connector 15"/>
          <p:cNvCxnSpPr/>
          <p:nvPr/>
        </p:nvCxnSpPr>
        <p:spPr>
          <a:xfrm>
            <a:off x="7864475" y="2443163"/>
            <a:ext cx="0" cy="14097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64463" y="2443163"/>
            <a:ext cx="196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67638" y="3846513"/>
            <a:ext cx="190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06" name="TextBox 34"/>
          <p:cNvSpPr txBox="1">
            <a:spLocks noChangeArrowheads="1"/>
          </p:cNvSpPr>
          <p:nvPr/>
        </p:nvSpPr>
        <p:spPr bwMode="auto">
          <a:xfrm>
            <a:off x="4518026" y="3201988"/>
            <a:ext cx="582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600" b="1">
                <a:solidFill>
                  <a:srgbClr val="000000"/>
                </a:solidFill>
              </a:rPr>
              <a:t>1.51%</a:t>
            </a:r>
            <a:endParaRPr lang="en-US" altLang="en-US" sz="1200" b="1">
              <a:solidFill>
                <a:srgbClr val="000000"/>
              </a:solidFill>
            </a:endParaRPr>
          </a:p>
        </p:txBody>
      </p:sp>
      <p:cxnSp>
        <p:nvCxnSpPr>
          <p:cNvPr id="20" name="Straight Connector 19"/>
          <p:cNvCxnSpPr/>
          <p:nvPr/>
        </p:nvCxnSpPr>
        <p:spPr>
          <a:xfrm>
            <a:off x="5205413" y="4481513"/>
            <a:ext cx="196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08" name="TextBox 16"/>
          <p:cNvSpPr txBox="1">
            <a:spLocks noChangeArrowheads="1"/>
          </p:cNvSpPr>
          <p:nvPr/>
        </p:nvSpPr>
        <p:spPr bwMode="auto">
          <a:xfrm>
            <a:off x="6977063" y="3409950"/>
            <a:ext cx="83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200" b="1"/>
              <a:t>Treatment difference</a:t>
            </a:r>
            <a:endParaRPr lang="en-US" altLang="en-US" sz="1200" b="1" baseline="30000"/>
          </a:p>
        </p:txBody>
      </p:sp>
      <p:sp>
        <p:nvSpPr>
          <p:cNvPr id="85009" name="TextBox 16"/>
          <p:cNvSpPr txBox="1">
            <a:spLocks noChangeArrowheads="1"/>
          </p:cNvSpPr>
          <p:nvPr/>
        </p:nvSpPr>
        <p:spPr bwMode="auto">
          <a:xfrm>
            <a:off x="4419600" y="3440113"/>
            <a:ext cx="833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lnSpc>
                <a:spcPct val="100000"/>
              </a:lnSpc>
              <a:spcBef>
                <a:spcPct val="0"/>
              </a:spcBef>
              <a:buClrTx/>
              <a:buFontTx/>
              <a:buNone/>
            </a:pPr>
            <a:r>
              <a:rPr lang="en-US" altLang="en-US" sz="1200" b="1"/>
              <a:t>Treatment difference</a:t>
            </a:r>
            <a:endParaRPr lang="en-US" altLang="en-US" sz="1200" b="1" baseline="30000"/>
          </a:p>
        </p:txBody>
      </p:sp>
      <p:sp>
        <p:nvSpPr>
          <p:cNvPr id="85010" name="Rectangle 39"/>
          <p:cNvSpPr>
            <a:spLocks noChangeArrowheads="1"/>
          </p:cNvSpPr>
          <p:nvPr/>
        </p:nvSpPr>
        <p:spPr bwMode="auto">
          <a:xfrm>
            <a:off x="1638301" y="6619875"/>
            <a:ext cx="7292975"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a:spcBef>
                <a:spcPct val="0"/>
              </a:spcBef>
              <a:buClrTx/>
              <a:buNone/>
            </a:pPr>
            <a:r>
              <a:rPr lang="en-US" altLang="en-US" sz="1400"/>
              <a:t>Pinkerton JV, et al . J Clin Endocrinol Metab. 2014 Feb;99(2):E189-98. </a:t>
            </a:r>
          </a:p>
        </p:txBody>
      </p:sp>
      <p:sp>
        <p:nvSpPr>
          <p:cNvPr id="85012" name="Text Box 4"/>
          <p:cNvSpPr txBox="1">
            <a:spLocks noChangeArrowheads="1"/>
          </p:cNvSpPr>
          <p:nvPr/>
        </p:nvSpPr>
        <p:spPr bwMode="auto">
          <a:xfrm>
            <a:off x="1638301" y="5564070"/>
            <a:ext cx="8537575"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576" rIns="0" bIns="36576" anchor="b">
            <a:spAutoFit/>
          </a:bodyPr>
          <a:lstStyle>
            <a:lvl1pPr>
              <a:lnSpc>
                <a:spcPct val="95000"/>
              </a:lnSpc>
              <a:spcBef>
                <a:spcPts val="600"/>
              </a:spcBef>
              <a:buClr>
                <a:schemeClr val="accent1"/>
              </a:buClr>
              <a:buFont typeface="Arial" charset="0"/>
              <a:buChar char="•"/>
              <a:defRPr sz="2400">
                <a:solidFill>
                  <a:schemeClr val="tx1"/>
                </a:solidFill>
                <a:latin typeface="Arial" charset="0"/>
                <a:ea typeface="MS Gothic" pitchFamily="49" charset="-128"/>
                <a:cs typeface="Arial" charset="0"/>
              </a:defRPr>
            </a:lvl1pPr>
            <a:lvl2pPr marL="742950" indent="-285750">
              <a:lnSpc>
                <a:spcPct val="95000"/>
              </a:lnSpc>
              <a:spcBef>
                <a:spcPts val="600"/>
              </a:spcBef>
              <a:buClr>
                <a:schemeClr val="accent1"/>
              </a:buClr>
              <a:buFont typeface="Arial" charset="0"/>
              <a:buChar char="‒"/>
              <a:defRPr sz="2000">
                <a:solidFill>
                  <a:schemeClr val="tx1"/>
                </a:solidFill>
                <a:latin typeface="Arial" charset="0"/>
                <a:ea typeface="MS Gothic" pitchFamily="49" charset="-128"/>
                <a:cs typeface="Arial" charset="0"/>
              </a:defRPr>
            </a:lvl2pPr>
            <a:lvl3pPr marL="1143000" indent="-228600">
              <a:lnSpc>
                <a:spcPct val="95000"/>
              </a:lnSpc>
              <a:spcBef>
                <a:spcPts val="600"/>
              </a:spcBef>
              <a:buClr>
                <a:schemeClr val="accent1"/>
              </a:buClr>
              <a:buFont typeface="Arial" charset="0"/>
              <a:buChar char="•"/>
              <a:defRPr>
                <a:solidFill>
                  <a:schemeClr val="tx1"/>
                </a:solidFill>
                <a:latin typeface="Arial" charset="0"/>
                <a:ea typeface="MS Gothic" pitchFamily="49" charset="-128"/>
                <a:cs typeface="Arial" charset="0"/>
              </a:defRPr>
            </a:lvl3pPr>
            <a:lvl4pPr marL="16002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4pPr>
            <a:lvl5pPr marL="2057400" indent="-228600">
              <a:lnSpc>
                <a:spcPct val="95000"/>
              </a:lnSpc>
              <a:spcBef>
                <a:spcPts val="600"/>
              </a:spcBef>
              <a:buClr>
                <a:schemeClr val="accent1"/>
              </a:buClr>
              <a:buFont typeface="Arial" charset="0"/>
              <a:buChar char="•"/>
              <a:defRPr sz="1600">
                <a:solidFill>
                  <a:schemeClr val="tx1"/>
                </a:solidFill>
                <a:latin typeface="Arial" charset="0"/>
                <a:ea typeface="MS Gothic" pitchFamily="49" charset="-128"/>
                <a:cs typeface="Arial" charset="0"/>
              </a:defRPr>
            </a:lvl5pPr>
            <a:lvl6pPr marL="25146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6pPr>
            <a:lvl7pPr marL="29718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7pPr>
            <a:lvl8pPr marL="34290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8pPr>
            <a:lvl9pPr marL="3886200" indent="-228600" eaLnBrk="0" fontAlgn="base" hangingPunct="0">
              <a:lnSpc>
                <a:spcPct val="95000"/>
              </a:lnSpc>
              <a:spcBef>
                <a:spcPts val="600"/>
              </a:spcBef>
              <a:spcAft>
                <a:spcPct val="0"/>
              </a:spcAft>
              <a:buClr>
                <a:schemeClr val="accent1"/>
              </a:buClr>
              <a:buFont typeface="Arial" charset="0"/>
              <a:buChar char="•"/>
              <a:defRPr sz="1600">
                <a:solidFill>
                  <a:schemeClr val="tx1"/>
                </a:solidFill>
                <a:latin typeface="Arial" charset="0"/>
                <a:ea typeface="MS Gothic" pitchFamily="49" charset="-128"/>
                <a:cs typeface="Arial" charset="0"/>
              </a:defRPr>
            </a:lvl9pPr>
          </a:lstStyle>
          <a:p>
            <a:pPr eaLnBrk="1" hangingPunct="1">
              <a:spcBef>
                <a:spcPct val="0"/>
              </a:spcBef>
              <a:buClrTx/>
              <a:buFontTx/>
              <a:buNone/>
            </a:pPr>
            <a:r>
              <a:rPr lang="en-US" altLang="en-US" sz="1200" b="1"/>
              <a:t>*P&lt;.001 vs placebo</a:t>
            </a:r>
            <a:r>
              <a:rPr lang="en-US" altLang="en-US" sz="1000"/>
              <a:t>.</a:t>
            </a:r>
          </a:p>
          <a:p>
            <a:pPr eaLnBrk="1" hangingPunct="1">
              <a:spcBef>
                <a:spcPct val="0"/>
              </a:spcBef>
              <a:buClrTx/>
              <a:buFont typeface="Arial" charset="0"/>
              <a:buNone/>
            </a:pPr>
            <a:r>
              <a:rPr lang="en-US" altLang="en-US" sz="1200"/>
              <a:t>Adjusted mean changes and </a:t>
            </a:r>
            <a:r>
              <a:rPr lang="en-US" altLang="en-US" sz="1200" i="1"/>
              <a:t>P</a:t>
            </a:r>
            <a:r>
              <a:rPr lang="en-US" altLang="en-US" sz="1200"/>
              <a:t>-values based on an ANCOVA model with treatment and region (US or non-US) as factors and baseline BMD value and years since menopause as covariates using the modified intention to treat population with last observation carried forward. </a:t>
            </a:r>
          </a:p>
          <a:p>
            <a:pPr>
              <a:spcBef>
                <a:spcPct val="0"/>
              </a:spcBef>
              <a:buClrTx/>
              <a:buNone/>
            </a:pPr>
            <a:r>
              <a:rPr lang="it-IT" sz="1200" b="1" i="1" u="sng"/>
              <a:t>In EU CE/BZA is not </a:t>
            </a:r>
            <a:r>
              <a:rPr lang="it-IT" sz="1200" b="1" i="1" u="sng" err="1"/>
              <a:t>indicated</a:t>
            </a:r>
            <a:r>
              <a:rPr lang="it-IT" sz="1200" b="1" i="1" u="sng"/>
              <a:t> for </a:t>
            </a:r>
            <a:r>
              <a:rPr lang="en-US" sz="1200" b="1" i="1" u="sng"/>
              <a:t>the prevention of postmenopausal osteoporosis</a:t>
            </a:r>
            <a:endParaRPr lang="it-IT" sz="1200" b="1" i="1" u="sng"/>
          </a:p>
        </p:txBody>
      </p:sp>
      <p:sp>
        <p:nvSpPr>
          <p:cNvPr id="21" name="TextBox 20"/>
          <p:cNvSpPr txBox="1"/>
          <p:nvPr/>
        </p:nvSpPr>
        <p:spPr>
          <a:xfrm>
            <a:off x="5126038" y="4843046"/>
            <a:ext cx="960438" cy="338554"/>
          </a:xfrm>
          <a:prstGeom prst="rect">
            <a:avLst/>
          </a:prstGeom>
          <a:solidFill>
            <a:schemeClr val="bg1"/>
          </a:solidFill>
        </p:spPr>
        <p:txBody>
          <a:bodyPr wrap="square" rtlCol="0">
            <a:spAutoFit/>
          </a:bodyPr>
          <a:lstStyle/>
          <a:p>
            <a:r>
              <a:rPr lang="en-US" sz="1600" b="1"/>
              <a:t>CE/BZA</a:t>
            </a:r>
            <a:endParaRPr lang="fr-FR" sz="1600" b="1"/>
          </a:p>
        </p:txBody>
      </p:sp>
      <p:cxnSp>
        <p:nvCxnSpPr>
          <p:cNvPr id="3" name="Connecteur droit avec flèche 2">
            <a:extLst>
              <a:ext uri="{FF2B5EF4-FFF2-40B4-BE49-F238E27FC236}">
                <a16:creationId xmlns:a16="http://schemas.microsoft.com/office/drawing/2014/main" id="{7D65F274-A83D-7084-AC29-308424AE51D6}"/>
              </a:ext>
            </a:extLst>
          </p:cNvPr>
          <p:cNvCxnSpPr/>
          <p:nvPr/>
        </p:nvCxnSpPr>
        <p:spPr>
          <a:xfrm flipH="1">
            <a:off x="5624033" y="2466961"/>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0767C83D-D5B7-06C7-64EA-581F2A66F85C}"/>
              </a:ext>
            </a:extLst>
          </p:cNvPr>
          <p:cNvCxnSpPr/>
          <p:nvPr/>
        </p:nvCxnSpPr>
        <p:spPr>
          <a:xfrm flipH="1">
            <a:off x="8080086" y="2222180"/>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51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9CAFEA3F-F803-2A5A-4BB9-41BDC026B49A}"/>
              </a:ext>
            </a:extLst>
          </p:cNvPr>
          <p:cNvSpPr>
            <a:spLocks noGrp="1" noChangeArrowheads="1"/>
          </p:cNvSpPr>
          <p:nvPr>
            <p:ph idx="1"/>
          </p:nvPr>
        </p:nvSpPr>
        <p:spPr>
          <a:xfrm>
            <a:off x="2058548" y="1242655"/>
            <a:ext cx="7772400" cy="4114800"/>
          </a:xfrm>
        </p:spPr>
        <p:txBody>
          <a:bodyPr>
            <a:noAutofit/>
          </a:bodyPr>
          <a:lstStyle/>
          <a:p>
            <a:pPr eaLnBrk="1" hangingPunct="1">
              <a:lnSpc>
                <a:spcPct val="80000"/>
              </a:lnSpc>
            </a:pPr>
            <a:r>
              <a:rPr lang="en-GB" altLang="fr-FR" sz="2800" dirty="0" err="1"/>
              <a:t>Biphosphonates</a:t>
            </a:r>
            <a:r>
              <a:rPr lang="en-GB" altLang="fr-FR" sz="2800" dirty="0"/>
              <a:t>, denosumab and </a:t>
            </a:r>
            <a:r>
              <a:rPr lang="en-GB" altLang="fr-FR" sz="2800" dirty="0" err="1"/>
              <a:t>romososumab</a:t>
            </a:r>
            <a:r>
              <a:rPr lang="en-GB" altLang="fr-FR" sz="2800" dirty="0"/>
              <a:t> are used in established osteoporosis usually after 60 years old. They have a </a:t>
            </a:r>
            <a:r>
              <a:rPr lang="en-US" altLang="fr-FR" sz="2800" dirty="0"/>
              <a:t>proven effect also on hip fracture prevention </a:t>
            </a:r>
            <a:r>
              <a:rPr lang="en-US" altLang="fr-FR" sz="2800" i="1" dirty="0">
                <a:solidFill>
                  <a:schemeClr val="accent2"/>
                </a:solidFill>
              </a:rPr>
              <a:t>(level 1a).</a:t>
            </a:r>
            <a:r>
              <a:rPr lang="en-US" altLang="fr-FR" sz="2800" dirty="0"/>
              <a:t> </a:t>
            </a:r>
          </a:p>
          <a:p>
            <a:pPr eaLnBrk="1" hangingPunct="1">
              <a:lnSpc>
                <a:spcPct val="80000"/>
              </a:lnSpc>
            </a:pPr>
            <a:r>
              <a:rPr lang="en-GB" altLang="fr-FR" sz="2800" dirty="0"/>
              <a:t>These medications need to be combined with adequate calcium and vitamin D intake.</a:t>
            </a:r>
            <a:endParaRPr lang="en-GB" altLang="fr-FR" sz="2800" dirty="0">
              <a:cs typeface="Times New Roman"/>
            </a:endParaRPr>
          </a:p>
          <a:p>
            <a:pPr eaLnBrk="1" hangingPunct="1">
              <a:lnSpc>
                <a:spcPct val="80000"/>
              </a:lnSpc>
            </a:pPr>
            <a:r>
              <a:rPr lang="en-GB" altLang="fr-FR" sz="2800" dirty="0"/>
              <a:t>As for all long term treatments, compliance is essential.</a:t>
            </a:r>
            <a:endParaRPr lang="en-GB" altLang="fr-FR" sz="2800" dirty="0">
              <a:cs typeface="Times New Roman"/>
            </a:endParaRPr>
          </a:p>
          <a:p>
            <a:pPr eaLnBrk="1" hangingPunct="1">
              <a:lnSpc>
                <a:spcPct val="80000"/>
              </a:lnSpc>
            </a:pPr>
            <a:r>
              <a:rPr lang="en-US" altLang="fr-FR" sz="2800" dirty="0"/>
              <a:t>The long term risk of all used drugs should also be evaluated : a potential concern exists about atrial fibrillation, jaw osteonecrosis and atypical fractures. </a:t>
            </a:r>
          </a:p>
          <a:p>
            <a:pPr eaLnBrk="1" hangingPunct="1">
              <a:lnSpc>
                <a:spcPct val="80000"/>
              </a:lnSpc>
            </a:pPr>
            <a:r>
              <a:rPr lang="en-US" altLang="fr-FR" sz="2800" dirty="0"/>
              <a:t> </a:t>
            </a:r>
            <a:r>
              <a:rPr lang="en-US" altLang="fr-FR" sz="2800" dirty="0">
                <a:solidFill>
                  <a:srgbClr val="FFFF00"/>
                </a:solidFill>
              </a:rPr>
              <a:t>In women using bisphosphonates, without fractures a drug holiday is generally advised after a few years of treatment. During this time preventive measures and calcium and vitamin D should be maintained (level 1a)</a:t>
            </a:r>
            <a:endParaRPr lang="en-US" altLang="fr-FR" sz="2800" dirty="0">
              <a:solidFill>
                <a:srgbClr val="FFFF00"/>
              </a:solidFill>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B4179336-755F-579A-5602-4379345D3FF6}"/>
              </a:ext>
            </a:extLst>
          </p:cNvPr>
          <p:cNvSpPr>
            <a:spLocks noGrp="1" noChangeArrowheads="1"/>
          </p:cNvSpPr>
          <p:nvPr>
            <p:ph type="title"/>
          </p:nvPr>
        </p:nvSpPr>
        <p:spPr/>
        <p:txBody>
          <a:bodyPr/>
          <a:lstStyle/>
          <a:p>
            <a:endParaRPr lang="fr-BE" altLang="fr-FR"/>
          </a:p>
        </p:txBody>
      </p:sp>
      <p:sp>
        <p:nvSpPr>
          <p:cNvPr id="45059" name="Espace réservé du contenu 2">
            <a:extLst>
              <a:ext uri="{FF2B5EF4-FFF2-40B4-BE49-F238E27FC236}">
                <a16:creationId xmlns:a16="http://schemas.microsoft.com/office/drawing/2014/main" id="{9ED0FA23-A310-6120-6815-E4C860F69E22}"/>
              </a:ext>
            </a:extLst>
          </p:cNvPr>
          <p:cNvSpPr>
            <a:spLocks noGrp="1" noChangeArrowheads="1"/>
          </p:cNvSpPr>
          <p:nvPr>
            <p:ph idx="1"/>
          </p:nvPr>
        </p:nvSpPr>
        <p:spPr/>
        <p:txBody>
          <a:bodyPr>
            <a:normAutofit/>
          </a:bodyPr>
          <a:lstStyle/>
          <a:p>
            <a:r>
              <a:rPr lang="fr-FR" altLang="fr-FR" sz="3200" dirty="0" err="1"/>
              <a:t>When</a:t>
            </a:r>
            <a:r>
              <a:rPr lang="fr-FR" altLang="fr-FR" sz="3200" dirty="0"/>
              <a:t> </a:t>
            </a:r>
            <a:r>
              <a:rPr lang="fr-FR" altLang="fr-FR" sz="3200" dirty="0" err="1"/>
              <a:t>Denosumab</a:t>
            </a:r>
            <a:r>
              <a:rPr lang="fr-FR" altLang="fr-FR" sz="3200" dirty="0"/>
              <a:t> </a:t>
            </a:r>
            <a:r>
              <a:rPr lang="fr-FR" altLang="fr-FR" sz="3200" dirty="0" err="1"/>
              <a:t>is</a:t>
            </a:r>
            <a:r>
              <a:rPr lang="fr-FR" altLang="fr-FR" sz="3200" dirty="0"/>
              <a:t> </a:t>
            </a:r>
            <a:r>
              <a:rPr lang="fr-FR" altLang="fr-FR" sz="3200" dirty="0" err="1"/>
              <a:t>stopped</a:t>
            </a:r>
            <a:r>
              <a:rPr lang="fr-FR" altLang="fr-FR" sz="3200" dirty="0"/>
              <a:t>, </a:t>
            </a:r>
            <a:r>
              <a:rPr lang="fr-FR" altLang="fr-FR" sz="3200" dirty="0" err="1"/>
              <a:t>however</a:t>
            </a:r>
            <a:r>
              <a:rPr lang="fr-FR" altLang="fr-FR" sz="3200" dirty="0"/>
              <a:t>, </a:t>
            </a:r>
            <a:r>
              <a:rPr lang="fr-FR" altLang="fr-FR" sz="3200" dirty="0" err="1"/>
              <a:t>bone</a:t>
            </a:r>
            <a:r>
              <a:rPr lang="fr-FR" altLang="fr-FR" sz="3200" dirty="0"/>
              <a:t> </a:t>
            </a:r>
            <a:r>
              <a:rPr lang="fr-FR" altLang="fr-FR" sz="3200" dirty="0" err="1"/>
              <a:t>loss</a:t>
            </a:r>
            <a:r>
              <a:rPr lang="fr-FR" altLang="fr-FR" sz="3200" dirty="0"/>
              <a:t> </a:t>
            </a:r>
            <a:r>
              <a:rPr lang="fr-FR" altLang="fr-FR" sz="3200" dirty="0" err="1"/>
              <a:t>recurr</a:t>
            </a:r>
            <a:r>
              <a:rPr lang="fr-FR" altLang="fr-FR" sz="3200" dirty="0"/>
              <a:t> and patients </a:t>
            </a:r>
            <a:r>
              <a:rPr lang="fr-FR" altLang="fr-FR" sz="3200" dirty="0" err="1"/>
              <a:t>should</a:t>
            </a:r>
            <a:r>
              <a:rPr lang="fr-FR" altLang="fr-FR" sz="3200" dirty="0"/>
              <a:t> </a:t>
            </a:r>
            <a:r>
              <a:rPr lang="fr-FR" altLang="fr-FR" sz="3200" dirty="0" err="1"/>
              <a:t>therefore</a:t>
            </a:r>
            <a:r>
              <a:rPr lang="fr-FR" altLang="fr-FR" sz="3200" dirty="0"/>
              <a:t> use </a:t>
            </a:r>
            <a:r>
              <a:rPr lang="fr-FR" altLang="fr-FR" sz="3200" dirty="0" err="1"/>
              <a:t>another</a:t>
            </a:r>
            <a:r>
              <a:rPr lang="fr-FR" altLang="fr-FR" sz="3200" dirty="0"/>
              <a:t> </a:t>
            </a:r>
            <a:r>
              <a:rPr lang="fr-FR" altLang="fr-FR" sz="3200" dirty="0" err="1"/>
              <a:t>osteoporosis</a:t>
            </a:r>
            <a:r>
              <a:rPr lang="fr-FR" altLang="fr-FR" sz="3200" dirty="0"/>
              <a:t> </a:t>
            </a:r>
            <a:r>
              <a:rPr lang="fr-FR" altLang="fr-FR" sz="3200" dirty="0" err="1"/>
              <a:t>antiresorptive</a:t>
            </a:r>
            <a:r>
              <a:rPr lang="fr-FR" altLang="fr-FR" sz="3200" dirty="0"/>
              <a:t> </a:t>
            </a:r>
            <a:r>
              <a:rPr lang="fr-FR" altLang="fr-FR" sz="3200" dirty="0" err="1"/>
              <a:t>therapy</a:t>
            </a:r>
            <a:r>
              <a:rPr lang="fr-FR" altLang="fr-FR" sz="3200" dirty="0"/>
              <a:t>.</a:t>
            </a:r>
            <a:endParaRPr lang="fr-BE" altLang="fr-FR" sz="3200" dirty="0"/>
          </a:p>
          <a:p>
            <a:r>
              <a:rPr lang="fr-BE" altLang="fr-FR" sz="3200" dirty="0" err="1">
                <a:cs typeface="Times New Roman"/>
              </a:rPr>
              <a:t>Romososumab</a:t>
            </a:r>
            <a:r>
              <a:rPr lang="fr-BE" altLang="fr-FR" sz="3200" dirty="0">
                <a:cs typeface="Times New Roman"/>
              </a:rPr>
              <a:t> </a:t>
            </a:r>
            <a:r>
              <a:rPr lang="fr-BE" altLang="fr-FR" sz="3200" dirty="0" err="1">
                <a:cs typeface="Times New Roman"/>
              </a:rPr>
              <a:t>may</a:t>
            </a:r>
            <a:r>
              <a:rPr lang="fr-BE" altLang="fr-FR" sz="3200" dirty="0">
                <a:cs typeface="Times New Roman"/>
              </a:rPr>
              <a:t> </a:t>
            </a:r>
            <a:r>
              <a:rPr lang="fr-BE" altLang="fr-FR" sz="3200" dirty="0" err="1">
                <a:cs typeface="Times New Roman"/>
              </a:rPr>
              <a:t>be</a:t>
            </a:r>
            <a:r>
              <a:rPr lang="fr-BE" altLang="fr-FR" sz="3200" dirty="0">
                <a:cs typeface="Times New Roman"/>
              </a:rPr>
              <a:t> </a:t>
            </a:r>
            <a:r>
              <a:rPr lang="fr-BE" altLang="fr-FR" sz="3200" dirty="0" err="1">
                <a:cs typeface="Times New Roman"/>
              </a:rPr>
              <a:t>prescribed</a:t>
            </a:r>
            <a:r>
              <a:rPr lang="fr-BE" altLang="fr-FR" sz="3200" dirty="0">
                <a:cs typeface="Times New Roman"/>
              </a:rPr>
              <a:t> in </a:t>
            </a:r>
            <a:r>
              <a:rPr lang="fr-BE" altLang="fr-FR" sz="3200" dirty="0" err="1">
                <a:cs typeface="Times New Roman"/>
              </a:rPr>
              <a:t>women</a:t>
            </a:r>
            <a:r>
              <a:rPr lang="fr-BE" altLang="fr-FR" sz="3200" dirty="0">
                <a:cs typeface="Times New Roman"/>
              </a:rPr>
              <a:t> </a:t>
            </a:r>
            <a:r>
              <a:rPr lang="fr-BE" altLang="fr-FR" sz="3200" dirty="0" err="1">
                <a:cs typeface="Times New Roman"/>
              </a:rPr>
              <a:t>with</a:t>
            </a:r>
            <a:r>
              <a:rPr lang="fr-BE" altLang="fr-FR" sz="3200" dirty="0">
                <a:cs typeface="Times New Roman"/>
              </a:rPr>
              <a:t> </a:t>
            </a:r>
            <a:r>
              <a:rPr lang="fr-BE" altLang="fr-FR" sz="3200" dirty="0" err="1">
                <a:cs typeface="Times New Roman"/>
              </a:rPr>
              <a:t>osteoporosis</a:t>
            </a:r>
            <a:r>
              <a:rPr lang="fr-BE" altLang="fr-FR" sz="3200" dirty="0">
                <a:cs typeface="Times New Roman"/>
              </a:rPr>
              <a:t> and major </a:t>
            </a:r>
            <a:r>
              <a:rPr lang="fr-BE" altLang="fr-FR" sz="3200" dirty="0" err="1">
                <a:cs typeface="Times New Roman"/>
              </a:rPr>
              <a:t>osteoporosis</a:t>
            </a:r>
            <a:r>
              <a:rPr lang="fr-BE" altLang="fr-FR" sz="3200" dirty="0">
                <a:cs typeface="Times New Roman"/>
              </a:rPr>
              <a:t> fracture </a:t>
            </a:r>
            <a:r>
              <a:rPr lang="fr-BE" altLang="fr-FR" sz="3200" dirty="0" err="1">
                <a:cs typeface="Times New Roman"/>
              </a:rPr>
              <a:t>history</a:t>
            </a:r>
            <a:r>
              <a:rPr lang="fr-BE" altLang="fr-FR" sz="3200" dirty="0">
                <a:cs typeface="Times New Roman"/>
              </a:rPr>
              <a:t> for one </a:t>
            </a:r>
            <a:r>
              <a:rPr lang="fr-BE" altLang="fr-FR" sz="3200" dirty="0" err="1">
                <a:cs typeface="Times New Roman"/>
              </a:rPr>
              <a:t>year</a:t>
            </a:r>
            <a:r>
              <a:rPr lang="fr-BE" altLang="fr-FR" sz="3200" dirty="0">
                <a:cs typeface="Times New Roman"/>
              </a:rPr>
              <a:t> </a:t>
            </a:r>
            <a:r>
              <a:rPr lang="fr-BE" altLang="fr-FR" sz="3200" dirty="0" err="1">
                <a:cs typeface="Times New Roman"/>
              </a:rPr>
              <a:t>only</a:t>
            </a:r>
            <a:r>
              <a:rPr lang="fr-BE" altLang="fr-FR" sz="3200" dirty="0">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7600" y="0"/>
            <a:ext cx="7416800" cy="5905500"/>
          </a:xfrm>
          <a:prstGeom prst="rect">
            <a:avLst/>
          </a:prstGeom>
        </p:spPr>
      </p:pic>
    </p:spTree>
    <p:extLst>
      <p:ext uri="{BB962C8B-B14F-4D97-AF65-F5344CB8AC3E}">
        <p14:creationId xmlns:p14="http://schemas.microsoft.com/office/powerpoint/2010/main" val="103477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ED47A-D067-88CE-74C6-C89D9A533922}"/>
              </a:ext>
            </a:extLst>
          </p:cNvPr>
          <p:cNvSpPr>
            <a:spLocks noGrp="1"/>
          </p:cNvSpPr>
          <p:nvPr>
            <p:ph type="title"/>
          </p:nvPr>
        </p:nvSpPr>
        <p:spPr/>
        <p:txBody>
          <a:bodyPr/>
          <a:lstStyle/>
          <a:p>
            <a:endParaRPr lang="fr-FR"/>
          </a:p>
        </p:txBody>
      </p:sp>
      <p:pic>
        <p:nvPicPr>
          <p:cNvPr id="4" name="Image 4">
            <a:extLst>
              <a:ext uri="{FF2B5EF4-FFF2-40B4-BE49-F238E27FC236}">
                <a16:creationId xmlns:a16="http://schemas.microsoft.com/office/drawing/2014/main" id="{B39759D1-F644-0D29-6544-ECEA176B2106}"/>
              </a:ext>
            </a:extLst>
          </p:cNvPr>
          <p:cNvPicPr>
            <a:picLocks noGrp="1" noChangeAspect="1"/>
          </p:cNvPicPr>
          <p:nvPr>
            <p:ph idx="1"/>
          </p:nvPr>
        </p:nvPicPr>
        <p:blipFill>
          <a:blip r:embed="rId2"/>
          <a:stretch>
            <a:fillRect/>
          </a:stretch>
        </p:blipFill>
        <p:spPr>
          <a:xfrm>
            <a:off x="2596393" y="-94834"/>
            <a:ext cx="7184436" cy="6956226"/>
          </a:xfrm>
        </p:spPr>
      </p:pic>
      <p:sp>
        <p:nvSpPr>
          <p:cNvPr id="5" name="ZoneTexte 4">
            <a:extLst>
              <a:ext uri="{FF2B5EF4-FFF2-40B4-BE49-F238E27FC236}">
                <a16:creationId xmlns:a16="http://schemas.microsoft.com/office/drawing/2014/main" id="{7E475283-B293-A101-AEBA-8D9C08D59A99}"/>
              </a:ext>
            </a:extLst>
          </p:cNvPr>
          <p:cNvSpPr txBox="1"/>
          <p:nvPr/>
        </p:nvSpPr>
        <p:spPr>
          <a:xfrm>
            <a:off x="2118959" y="292089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a:t>Cummings,</a:t>
            </a:r>
            <a:r>
              <a:rPr lang="fr-FR"/>
              <a:t> </a:t>
            </a:r>
            <a:r>
              <a:rPr lang="fr-BE"/>
              <a:t>et al NEJM 2008</a:t>
            </a:r>
            <a:r>
              <a:rPr lang="fr-FR">
                <a:cs typeface="Arial"/>
              </a:rPr>
              <a:t>​</a:t>
            </a:r>
            <a:endParaRPr lang="fr-FR"/>
          </a:p>
        </p:txBody>
      </p:sp>
      <p:cxnSp>
        <p:nvCxnSpPr>
          <p:cNvPr id="6" name="Connecteur droit avec flèche 5">
            <a:extLst>
              <a:ext uri="{FF2B5EF4-FFF2-40B4-BE49-F238E27FC236}">
                <a16:creationId xmlns:a16="http://schemas.microsoft.com/office/drawing/2014/main" id="{A5848D5A-CF9F-C2BF-77DF-27B293C51D95}"/>
              </a:ext>
            </a:extLst>
          </p:cNvPr>
          <p:cNvCxnSpPr/>
          <p:nvPr/>
        </p:nvCxnSpPr>
        <p:spPr>
          <a:xfrm flipH="1">
            <a:off x="7399876" y="509298"/>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7A113F5D-CC1F-799E-80F0-5890076CCD6C}"/>
              </a:ext>
            </a:extLst>
          </p:cNvPr>
          <p:cNvCxnSpPr/>
          <p:nvPr/>
        </p:nvCxnSpPr>
        <p:spPr>
          <a:xfrm flipH="1">
            <a:off x="7366925" y="2312208"/>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22503D07-7B6B-5794-5CC2-63ED888DC99E}"/>
              </a:ext>
            </a:extLst>
          </p:cNvPr>
          <p:cNvCxnSpPr/>
          <p:nvPr/>
        </p:nvCxnSpPr>
        <p:spPr>
          <a:xfrm flipH="1">
            <a:off x="7289842" y="4388732"/>
            <a:ext cx="763459" cy="248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B5A5110-8D35-73C7-9209-9DF5EBE744D8}"/>
              </a:ext>
            </a:extLst>
          </p:cNvPr>
          <p:cNvSpPr/>
          <p:nvPr/>
        </p:nvSpPr>
        <p:spPr>
          <a:xfrm flipV="1">
            <a:off x="3653046" y="6375489"/>
            <a:ext cx="5404984" cy="3576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274744E0-3D42-0BA1-25C6-62DBE09F777D}"/>
              </a:ext>
            </a:extLst>
          </p:cNvPr>
          <p:cNvSpPr/>
          <p:nvPr/>
        </p:nvSpPr>
        <p:spPr>
          <a:xfrm>
            <a:off x="3459000" y="6255000"/>
            <a:ext cx="5751000" cy="87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720B3A5-F23F-FA13-1F87-526A6AD43469}"/>
              </a:ext>
            </a:extLst>
          </p:cNvPr>
          <p:cNvSpPr/>
          <p:nvPr/>
        </p:nvSpPr>
        <p:spPr>
          <a:xfrm>
            <a:off x="3432000" y="3797999"/>
            <a:ext cx="5751000" cy="154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29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B3FE9-B519-3C58-C07E-F29618FCAFCA}"/>
              </a:ext>
            </a:extLst>
          </p:cNvPr>
          <p:cNvSpPr>
            <a:spLocks noGrp="1"/>
          </p:cNvSpPr>
          <p:nvPr>
            <p:ph type="title"/>
          </p:nvPr>
        </p:nvSpPr>
        <p:spPr/>
        <p:txBody>
          <a:bodyPr/>
          <a:lstStyle/>
          <a:p>
            <a:r>
              <a:rPr lang="fr-FR" sz="2800" b="1" err="1">
                <a:latin typeface="Arial"/>
                <a:cs typeface="Arial"/>
              </a:rPr>
              <a:t>Effects</a:t>
            </a:r>
            <a:r>
              <a:rPr lang="fr-FR" sz="2800" b="1">
                <a:latin typeface="Arial"/>
                <a:cs typeface="Arial"/>
              </a:rPr>
              <a:t> of E2/P4 oral capsules on </a:t>
            </a:r>
            <a:r>
              <a:rPr lang="fr-FR" sz="2800" b="1" err="1">
                <a:latin typeface="Arial"/>
                <a:cs typeface="Arial"/>
              </a:rPr>
              <a:t>bone</a:t>
            </a:r>
            <a:r>
              <a:rPr lang="fr-FR" sz="2800" b="1">
                <a:latin typeface="Arial"/>
                <a:cs typeface="Arial"/>
              </a:rPr>
              <a:t> turnover in </a:t>
            </a:r>
            <a:r>
              <a:rPr lang="fr-FR" sz="2800" b="1" err="1">
                <a:latin typeface="Arial"/>
                <a:cs typeface="Arial"/>
              </a:rPr>
              <a:t>women</a:t>
            </a:r>
            <a:r>
              <a:rPr lang="fr-FR" sz="2800" b="1">
                <a:latin typeface="Arial"/>
                <a:cs typeface="Arial"/>
              </a:rPr>
              <a:t> </a:t>
            </a:r>
            <a:r>
              <a:rPr lang="fr-FR" sz="2800" b="1" err="1">
                <a:latin typeface="Arial"/>
                <a:cs typeface="Arial"/>
              </a:rPr>
              <a:t>with</a:t>
            </a:r>
            <a:r>
              <a:rPr lang="fr-FR" sz="2800" b="1">
                <a:latin typeface="Arial"/>
                <a:cs typeface="Arial"/>
              </a:rPr>
              <a:t> </a:t>
            </a:r>
            <a:r>
              <a:rPr lang="fr-FR" sz="2800" b="1" err="1">
                <a:latin typeface="Arial"/>
                <a:cs typeface="Arial"/>
              </a:rPr>
              <a:t>vasomotor</a:t>
            </a:r>
            <a:r>
              <a:rPr lang="fr-FR" sz="2800" b="1">
                <a:latin typeface="Arial"/>
                <a:cs typeface="Arial"/>
              </a:rPr>
              <a:t> </a:t>
            </a:r>
            <a:r>
              <a:rPr lang="fr-FR" sz="2800" b="1" err="1">
                <a:latin typeface="Arial"/>
                <a:cs typeface="Arial"/>
              </a:rPr>
              <a:t>symptoms</a:t>
            </a:r>
            <a:endParaRPr lang="fr-FR" sz="2800" err="1">
              <a:latin typeface="Arial"/>
              <a:cs typeface="Arial"/>
            </a:endParaRPr>
          </a:p>
          <a:p>
            <a:endParaRPr lang="fr-FR" sz="2800"/>
          </a:p>
        </p:txBody>
      </p:sp>
      <p:pic>
        <p:nvPicPr>
          <p:cNvPr id="4" name="Image 4">
            <a:extLst>
              <a:ext uri="{FF2B5EF4-FFF2-40B4-BE49-F238E27FC236}">
                <a16:creationId xmlns:a16="http://schemas.microsoft.com/office/drawing/2014/main" id="{8FF9288E-CCEA-CE7F-4930-1E977510B7FB}"/>
              </a:ext>
            </a:extLst>
          </p:cNvPr>
          <p:cNvPicPr>
            <a:picLocks noGrp="1" noChangeAspect="1"/>
          </p:cNvPicPr>
          <p:nvPr>
            <p:ph idx="1"/>
          </p:nvPr>
        </p:nvPicPr>
        <p:blipFill>
          <a:blip r:embed="rId2"/>
          <a:stretch>
            <a:fillRect/>
          </a:stretch>
        </p:blipFill>
        <p:spPr>
          <a:xfrm>
            <a:off x="3462409" y="2366963"/>
            <a:ext cx="5267182" cy="3424237"/>
          </a:xfrm>
        </p:spPr>
      </p:pic>
      <p:sp>
        <p:nvSpPr>
          <p:cNvPr id="5" name="ZoneTexte 4">
            <a:extLst>
              <a:ext uri="{FF2B5EF4-FFF2-40B4-BE49-F238E27FC236}">
                <a16:creationId xmlns:a16="http://schemas.microsoft.com/office/drawing/2014/main" id="{25CCDCD1-00E6-36DC-BC52-BBCA88683BD4}"/>
              </a:ext>
            </a:extLst>
          </p:cNvPr>
          <p:cNvSpPr txBox="1"/>
          <p:nvPr/>
        </p:nvSpPr>
        <p:spPr>
          <a:xfrm>
            <a:off x="2699935" y="6377552"/>
            <a:ext cx="70052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err="1">
                <a:latin typeface="Arial"/>
                <a:cs typeface="Arial"/>
              </a:rPr>
              <a:t>McClung</a:t>
            </a:r>
            <a:r>
              <a:rPr lang="fr-FR">
                <a:latin typeface="Arial"/>
                <a:cs typeface="Arial"/>
              </a:rPr>
              <a:t> et al </a:t>
            </a:r>
            <a:r>
              <a:rPr lang="fr-FR" err="1">
                <a:latin typeface="Arial"/>
                <a:cs typeface="Arial"/>
              </a:rPr>
              <a:t>Menopause</a:t>
            </a:r>
            <a:r>
              <a:rPr lang="fr-FR">
                <a:latin typeface="Arial"/>
                <a:cs typeface="Arial"/>
              </a:rPr>
              <a:t> </a:t>
            </a:r>
            <a:r>
              <a:rPr lang="fr-FR" err="1">
                <a:latin typeface="Arial"/>
                <a:cs typeface="Arial"/>
              </a:rPr>
              <a:t>Feb</a:t>
            </a:r>
            <a:r>
              <a:rPr lang="fr-FR">
                <a:latin typeface="Arial"/>
                <a:cs typeface="Arial"/>
              </a:rPr>
              <a:t> 2022</a:t>
            </a:r>
            <a:endParaRPr lang="fr-FR" err="1"/>
          </a:p>
          <a:p>
            <a:endParaRPr lang="fr-FR"/>
          </a:p>
          <a:p>
            <a:endParaRPr lang="fr-FR"/>
          </a:p>
          <a:p>
            <a:endParaRPr lang="fr-FR"/>
          </a:p>
          <a:p>
            <a:r>
              <a:rPr lang="fr-FR">
                <a:latin typeface="Arial"/>
                <a:cs typeface="Arial"/>
              </a:rPr>
              <a:t>. 2022 </a:t>
            </a:r>
            <a:r>
              <a:rPr lang="fr-FR" err="1">
                <a:latin typeface="Arial"/>
                <a:cs typeface="Arial"/>
              </a:rPr>
              <a:t>Feb</a:t>
            </a:r>
            <a:r>
              <a:rPr lang="fr-FR">
                <a:latin typeface="Arial"/>
                <a:cs typeface="Arial"/>
              </a:rPr>
              <a:t> 14;29(3):304-308.Cliquez pour ajouter du texte</a:t>
            </a:r>
          </a:p>
        </p:txBody>
      </p:sp>
      <p:cxnSp>
        <p:nvCxnSpPr>
          <p:cNvPr id="3" name="Connecteur droit avec flèche 2">
            <a:extLst>
              <a:ext uri="{FF2B5EF4-FFF2-40B4-BE49-F238E27FC236}">
                <a16:creationId xmlns:a16="http://schemas.microsoft.com/office/drawing/2014/main" id="{F2D862FE-6F74-B4E0-69E2-B82808DD4AD7}"/>
              </a:ext>
            </a:extLst>
          </p:cNvPr>
          <p:cNvCxnSpPr/>
          <p:nvPr/>
        </p:nvCxnSpPr>
        <p:spPr>
          <a:xfrm flipH="1">
            <a:off x="8794434" y="2437674"/>
            <a:ext cx="952211" cy="3950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5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6CD6D2-F9A1-923C-1BE4-6AE9C2E47DF0}"/>
              </a:ext>
            </a:extLst>
          </p:cNvPr>
          <p:cNvSpPr>
            <a:spLocks noGrp="1" noChangeArrowheads="1"/>
          </p:cNvSpPr>
          <p:nvPr>
            <p:ph type="title"/>
          </p:nvPr>
        </p:nvSpPr>
        <p:spPr>
          <a:xfrm>
            <a:off x="2181225" y="25400"/>
            <a:ext cx="7772400" cy="1143000"/>
          </a:xfrm>
        </p:spPr>
        <p:txBody>
          <a:bodyPr/>
          <a:lstStyle/>
          <a:p>
            <a:pPr eaLnBrk="1" hangingPunct="1"/>
            <a:r>
              <a:rPr lang="fr-BE" altLang="fr-FR"/>
              <a:t>Osteoporosis</a:t>
            </a:r>
            <a:r>
              <a:rPr lang="en-GB" altLang="fr-FR"/>
              <a:t> </a:t>
            </a:r>
          </a:p>
        </p:txBody>
      </p:sp>
      <p:sp>
        <p:nvSpPr>
          <p:cNvPr id="35843" name="Rectangle 3">
            <a:extLst>
              <a:ext uri="{FF2B5EF4-FFF2-40B4-BE49-F238E27FC236}">
                <a16:creationId xmlns:a16="http://schemas.microsoft.com/office/drawing/2014/main" id="{9C4B60E7-4813-F2B6-9C28-B5D0BF8F2E57}"/>
              </a:ext>
            </a:extLst>
          </p:cNvPr>
          <p:cNvSpPr>
            <a:spLocks noGrp="1" noChangeArrowheads="1"/>
          </p:cNvSpPr>
          <p:nvPr>
            <p:ph idx="1"/>
          </p:nvPr>
        </p:nvSpPr>
        <p:spPr>
          <a:xfrm>
            <a:off x="2181225" y="1371600"/>
            <a:ext cx="7772400" cy="4114800"/>
          </a:xfrm>
        </p:spPr>
        <p:txBody>
          <a:bodyPr/>
          <a:lstStyle/>
          <a:p>
            <a:pPr eaLnBrk="1" hangingPunct="1">
              <a:lnSpc>
                <a:spcPct val="80000"/>
              </a:lnSpc>
            </a:pPr>
            <a:endParaRPr lang="fr-FR"/>
          </a:p>
          <a:p>
            <a:pPr eaLnBrk="1" hangingPunct="1">
              <a:lnSpc>
                <a:spcPct val="80000"/>
              </a:lnSpc>
            </a:pPr>
            <a:r>
              <a:rPr lang="en-US" altLang="fr-FR" sz="2400" dirty="0"/>
              <a:t>Tibolone and Raloxifene and </a:t>
            </a:r>
            <a:r>
              <a:rPr lang="en-US" altLang="fr-FR" sz="2400" dirty="0" err="1"/>
              <a:t>Basedoxifene</a:t>
            </a:r>
            <a:r>
              <a:rPr lang="en-US" altLang="fr-FR" sz="2400" dirty="0"/>
              <a:t> prevent vertebral fractures (level 1a) and EPT or ET both hip and vertebral fractures </a:t>
            </a:r>
            <a:r>
              <a:rPr lang="en-US" altLang="fr-FR" sz="2400" i="1" dirty="0"/>
              <a:t>(Level 1a of evidence)</a:t>
            </a:r>
            <a:endParaRPr lang="en-US" altLang="fr-FR" sz="2400" i="1" dirty="0">
              <a:cs typeface="Times New Roman"/>
            </a:endParaRPr>
          </a:p>
          <a:p>
            <a:pPr eaLnBrk="1" hangingPunct="1">
              <a:lnSpc>
                <a:spcPct val="80000"/>
              </a:lnSpc>
            </a:pPr>
            <a:endParaRPr lang="en-US" altLang="fr-FR" sz="2400" dirty="0">
              <a:cs typeface="Times New Roman"/>
            </a:endParaRPr>
          </a:p>
          <a:p>
            <a:pPr eaLnBrk="1" hangingPunct="1">
              <a:lnSpc>
                <a:spcPct val="80000"/>
              </a:lnSpc>
            </a:pPr>
            <a:endParaRPr lang="en-GB" altLang="fr-FR" sz="2400"/>
          </a:p>
          <a:p>
            <a:pPr eaLnBrk="1" hangingPunct="1">
              <a:lnSpc>
                <a:spcPct val="80000"/>
              </a:lnSpc>
            </a:pPr>
            <a:endParaRPr lang="en-GB" altLang="fr-FR" sz="2000"/>
          </a:p>
        </p:txBody>
      </p:sp>
    </p:spTree>
    <p:extLst>
      <p:ext uri="{BB962C8B-B14F-4D97-AF65-F5344CB8AC3E}">
        <p14:creationId xmlns:p14="http://schemas.microsoft.com/office/powerpoint/2010/main" val="36559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9400" y="0"/>
            <a:ext cx="6540500" cy="6083300"/>
          </a:xfrm>
          <a:prstGeom prst="rect">
            <a:avLst/>
          </a:prstGeom>
        </p:spPr>
      </p:pic>
      <p:sp>
        <p:nvSpPr>
          <p:cNvPr id="4" name="Rectangle 3">
            <a:extLst>
              <a:ext uri="{FF2B5EF4-FFF2-40B4-BE49-F238E27FC236}">
                <a16:creationId xmlns:a16="http://schemas.microsoft.com/office/drawing/2014/main" id="{3BD3E245-CFD3-10D3-4F3E-C1AE8E45D986}"/>
              </a:ext>
            </a:extLst>
          </p:cNvPr>
          <p:cNvSpPr/>
          <p:nvPr/>
        </p:nvSpPr>
        <p:spPr>
          <a:xfrm>
            <a:off x="3018696" y="4185540"/>
            <a:ext cx="2998597" cy="320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722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78098"/>
          </a:xfrm>
        </p:spPr>
        <p:txBody>
          <a:bodyPr>
            <a:normAutofit fontScale="90000"/>
          </a:bodyPr>
          <a:lstStyle/>
          <a:p>
            <a:r>
              <a:rPr lang="fr-BE" sz="2400"/>
              <a:t>Perspective </a:t>
            </a:r>
            <a:r>
              <a:rPr lang="fr-BE" sz="2400" err="1"/>
              <a:t>Menopause</a:t>
            </a:r>
            <a:r>
              <a:rPr lang="fr-BE" sz="2400"/>
              <a:t> Management — </a:t>
            </a:r>
            <a:br>
              <a:rPr lang="fr-BE" sz="2400"/>
            </a:br>
            <a:r>
              <a:rPr lang="fr-BE" sz="2400" err="1"/>
              <a:t>Getting</a:t>
            </a:r>
            <a:r>
              <a:rPr lang="fr-BE" sz="2400"/>
              <a:t> </a:t>
            </a:r>
            <a:r>
              <a:rPr lang="fr-BE" sz="2400" err="1"/>
              <a:t>Clinical</a:t>
            </a:r>
            <a:r>
              <a:rPr lang="fr-BE" sz="2400"/>
              <a:t> Care Back on </a:t>
            </a:r>
            <a:r>
              <a:rPr lang="fr-BE" sz="2400" err="1"/>
              <a:t>Track</a:t>
            </a:r>
            <a:br>
              <a:rPr lang="fr-BE" sz="2800" b="1"/>
            </a:br>
            <a:endParaRPr lang="fr-BE" sz="2800"/>
          </a:p>
        </p:txBody>
      </p:sp>
      <p:sp>
        <p:nvSpPr>
          <p:cNvPr id="3" name="Espace réservé du contenu 2"/>
          <p:cNvSpPr>
            <a:spLocks noGrp="1"/>
          </p:cNvSpPr>
          <p:nvPr>
            <p:ph idx="1"/>
          </p:nvPr>
        </p:nvSpPr>
        <p:spPr/>
        <p:txBody>
          <a:bodyPr/>
          <a:lstStyle/>
          <a:p>
            <a:endParaRPr lang="fr-BE"/>
          </a:p>
        </p:txBody>
      </p:sp>
      <p:pic>
        <p:nvPicPr>
          <p:cNvPr id="4" name="Image 3"/>
          <p:cNvPicPr>
            <a:picLocks noChangeAspect="1"/>
          </p:cNvPicPr>
          <p:nvPr/>
        </p:nvPicPr>
        <p:blipFill>
          <a:blip r:embed="rId2" cstate="print"/>
          <a:stretch>
            <a:fillRect/>
          </a:stretch>
        </p:blipFill>
        <p:spPr>
          <a:xfrm>
            <a:off x="1415480" y="908720"/>
            <a:ext cx="6668202" cy="6115186"/>
          </a:xfrm>
          <a:prstGeom prst="rect">
            <a:avLst/>
          </a:prstGeom>
        </p:spPr>
      </p:pic>
      <p:sp>
        <p:nvSpPr>
          <p:cNvPr id="5" name="ZoneTexte 4"/>
          <p:cNvSpPr txBox="1"/>
          <p:nvPr/>
        </p:nvSpPr>
        <p:spPr>
          <a:xfrm>
            <a:off x="7896200" y="4653137"/>
            <a:ext cx="2372124" cy="1200329"/>
          </a:xfrm>
          <a:prstGeom prst="rect">
            <a:avLst/>
          </a:prstGeom>
          <a:noFill/>
        </p:spPr>
        <p:txBody>
          <a:bodyPr wrap="none" rtlCol="0">
            <a:spAutoFit/>
          </a:bodyPr>
          <a:lstStyle/>
          <a:p>
            <a:r>
              <a:rPr lang="fr-BE"/>
              <a:t>JE </a:t>
            </a:r>
            <a:r>
              <a:rPr lang="fr-BE" err="1"/>
              <a:t>Manson</a:t>
            </a:r>
            <a:r>
              <a:rPr lang="fr-BE"/>
              <a:t>, AM </a:t>
            </a:r>
            <a:r>
              <a:rPr lang="fr-BE" err="1"/>
              <a:t>Kaunitz</a:t>
            </a:r>
            <a:endParaRPr lang="fr-BE"/>
          </a:p>
          <a:p>
            <a:r>
              <a:rPr lang="fr-BE"/>
              <a:t>N </a:t>
            </a:r>
            <a:r>
              <a:rPr lang="fr-BE" err="1"/>
              <a:t>Engl</a:t>
            </a:r>
            <a:r>
              <a:rPr lang="fr-BE"/>
              <a:t> J Med</a:t>
            </a:r>
          </a:p>
          <a:p>
            <a:r>
              <a:rPr lang="fr-BE"/>
              <a:t> </a:t>
            </a:r>
            <a:r>
              <a:rPr lang="fr-BE">
                <a:hlinkClick r:id="rId3"/>
              </a:rPr>
              <a:t>March 3, 2016</a:t>
            </a:r>
            <a:endParaRPr lang="fr-BE"/>
          </a:p>
          <a:p>
            <a:endParaRPr lang="fr-BE"/>
          </a:p>
        </p:txBody>
      </p:sp>
      <p:cxnSp>
        <p:nvCxnSpPr>
          <p:cNvPr id="6" name="Connecteur droit avec flèche 5"/>
          <p:cNvCxnSpPr/>
          <p:nvPr/>
        </p:nvCxnSpPr>
        <p:spPr>
          <a:xfrm flipV="1">
            <a:off x="5596735" y="3212259"/>
            <a:ext cx="565720" cy="576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534787" y="4396563"/>
            <a:ext cx="626701" cy="5040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49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6CD6D2-F9A1-923C-1BE4-6AE9C2E47DF0}"/>
              </a:ext>
            </a:extLst>
          </p:cNvPr>
          <p:cNvSpPr>
            <a:spLocks noGrp="1" noChangeArrowheads="1"/>
          </p:cNvSpPr>
          <p:nvPr>
            <p:ph type="title"/>
          </p:nvPr>
        </p:nvSpPr>
        <p:spPr>
          <a:xfrm>
            <a:off x="2181225" y="25400"/>
            <a:ext cx="7772400" cy="1143000"/>
          </a:xfrm>
        </p:spPr>
        <p:txBody>
          <a:bodyPr/>
          <a:lstStyle/>
          <a:p>
            <a:pPr eaLnBrk="1" hangingPunct="1"/>
            <a:r>
              <a:rPr lang="fr-BE" altLang="fr-FR"/>
              <a:t>Osteoporosis</a:t>
            </a:r>
            <a:r>
              <a:rPr lang="en-GB" altLang="fr-FR"/>
              <a:t> </a:t>
            </a:r>
          </a:p>
        </p:txBody>
      </p:sp>
      <p:sp>
        <p:nvSpPr>
          <p:cNvPr id="35843" name="Rectangle 3">
            <a:extLst>
              <a:ext uri="{FF2B5EF4-FFF2-40B4-BE49-F238E27FC236}">
                <a16:creationId xmlns:a16="http://schemas.microsoft.com/office/drawing/2014/main" id="{9C4B60E7-4813-F2B6-9C28-B5D0BF8F2E57}"/>
              </a:ext>
            </a:extLst>
          </p:cNvPr>
          <p:cNvSpPr>
            <a:spLocks noGrp="1" noChangeArrowheads="1"/>
          </p:cNvSpPr>
          <p:nvPr>
            <p:ph idx="1"/>
          </p:nvPr>
        </p:nvSpPr>
        <p:spPr>
          <a:xfrm>
            <a:off x="2181225" y="1371600"/>
            <a:ext cx="7772400" cy="4114800"/>
          </a:xfrm>
        </p:spPr>
        <p:txBody>
          <a:bodyPr/>
          <a:lstStyle/>
          <a:p>
            <a:pPr eaLnBrk="1" hangingPunct="1">
              <a:lnSpc>
                <a:spcPct val="80000"/>
              </a:lnSpc>
            </a:pPr>
            <a:endParaRPr lang="fr-FR"/>
          </a:p>
          <a:p>
            <a:pPr eaLnBrk="1" hangingPunct="1">
              <a:lnSpc>
                <a:spcPct val="80000"/>
              </a:lnSpc>
            </a:pPr>
            <a:r>
              <a:rPr lang="en-US" altLang="fr-FR" sz="2400"/>
              <a:t>Therefore, MHT may be used in women less than 60 years of </a:t>
            </a:r>
            <a:r>
              <a:rPr lang="en-US" altLang="fr-FR" sz="2400" err="1"/>
              <a:t>age,with</a:t>
            </a:r>
            <a:r>
              <a:rPr lang="en-US" altLang="fr-FR" sz="2400"/>
              <a:t> high risk of- or with osteoporosis, as a first line treatment. </a:t>
            </a:r>
            <a:endParaRPr lang="en-US" altLang="fr-FR" sz="2400">
              <a:cs typeface="Times New Roman"/>
            </a:endParaRPr>
          </a:p>
          <a:p>
            <a:pPr eaLnBrk="1" hangingPunct="1">
              <a:lnSpc>
                <a:spcPct val="80000"/>
              </a:lnSpc>
            </a:pPr>
            <a:endParaRPr lang="en-GB" altLang="fr-FR" sz="2400"/>
          </a:p>
          <a:p>
            <a:pPr eaLnBrk="1" hangingPunct="1">
              <a:lnSpc>
                <a:spcPct val="80000"/>
              </a:lnSpc>
            </a:pPr>
            <a:endParaRPr lang="en-GB" altLang="fr-FR" sz="2000"/>
          </a:p>
        </p:txBody>
      </p:sp>
    </p:spTree>
    <p:extLst>
      <p:ext uri="{BB962C8B-B14F-4D97-AF65-F5344CB8AC3E}">
        <p14:creationId xmlns:p14="http://schemas.microsoft.com/office/powerpoint/2010/main" val="15492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F698434-B8E4-8A05-6050-4C3FFFF5780D}"/>
              </a:ext>
            </a:extLst>
          </p:cNvPr>
          <p:cNvSpPr>
            <a:spLocks noGrp="1" noChangeArrowheads="1"/>
          </p:cNvSpPr>
          <p:nvPr>
            <p:ph type="title"/>
          </p:nvPr>
        </p:nvSpPr>
        <p:spPr>
          <a:xfrm>
            <a:off x="2181225" y="25400"/>
            <a:ext cx="7772400" cy="1143000"/>
          </a:xfrm>
        </p:spPr>
        <p:txBody>
          <a:bodyPr/>
          <a:lstStyle/>
          <a:p>
            <a:pPr eaLnBrk="1" hangingPunct="1"/>
            <a:r>
              <a:rPr lang="fr-BE" altLang="fr-FR"/>
              <a:t>Osteoporosis</a:t>
            </a:r>
            <a:r>
              <a:rPr lang="en-GB" altLang="fr-FR"/>
              <a:t> </a:t>
            </a:r>
          </a:p>
        </p:txBody>
      </p:sp>
      <p:sp>
        <p:nvSpPr>
          <p:cNvPr id="50179" name="Rectangle 3">
            <a:extLst>
              <a:ext uri="{FF2B5EF4-FFF2-40B4-BE49-F238E27FC236}">
                <a16:creationId xmlns:a16="http://schemas.microsoft.com/office/drawing/2014/main" id="{8A7994E8-5C61-228F-25AF-C0AAFC56496B}"/>
              </a:ext>
            </a:extLst>
          </p:cNvPr>
          <p:cNvSpPr>
            <a:spLocks noGrp="1" noChangeArrowheads="1"/>
          </p:cNvSpPr>
          <p:nvPr>
            <p:ph idx="1"/>
          </p:nvPr>
        </p:nvSpPr>
        <p:spPr>
          <a:xfrm>
            <a:off x="2181225" y="1371600"/>
            <a:ext cx="7772400" cy="4114800"/>
          </a:xfrm>
        </p:spPr>
        <p:txBody>
          <a:bodyPr/>
          <a:lstStyle/>
          <a:p>
            <a:pPr eaLnBrk="1" hangingPunct="1">
              <a:lnSpc>
                <a:spcPct val="80000"/>
              </a:lnSpc>
              <a:defRPr/>
            </a:pPr>
            <a:r>
              <a:rPr lang="en-US" altLang="fr-FR" sz="2400"/>
              <a:t>Nevertheless, since these regimens need to be used for long periods of time, potential long term risks should also be weighed against benefits in elderly women.</a:t>
            </a:r>
            <a:endParaRPr lang="fr-FR"/>
          </a:p>
          <a:p>
            <a:pPr>
              <a:lnSpc>
                <a:spcPct val="80000"/>
              </a:lnSpc>
              <a:defRPr/>
            </a:pPr>
            <a:endParaRPr lang="en-US" altLang="fr-FR" sz="2400"/>
          </a:p>
          <a:p>
            <a:pPr>
              <a:lnSpc>
                <a:spcPct val="80000"/>
              </a:lnSpc>
              <a:defRPr/>
            </a:pPr>
            <a:r>
              <a:rPr lang="en-US" altLang="fr-FR" sz="2400"/>
              <a:t>Osteoporosis risk can be evaluated by FRAX and by BMD. BMD measurement should be prescribed in the presence of risk factors of osteoporosis or at the menopause in patients hesitant to take MHT. </a:t>
            </a:r>
            <a:endParaRPr lang="en-US" altLang="fr-FR" sz="2400">
              <a:cs typeface="Times New Roman"/>
            </a:endParaRPr>
          </a:p>
          <a:p>
            <a:pPr>
              <a:lnSpc>
                <a:spcPct val="80000"/>
              </a:lnSpc>
              <a:defRPr/>
            </a:pPr>
            <a:endParaRPr lang="en-US" altLang="fr-FR" sz="2400"/>
          </a:p>
          <a:p>
            <a:pPr eaLnBrk="1" hangingPunct="1">
              <a:lnSpc>
                <a:spcPct val="80000"/>
              </a:lnSpc>
              <a:defRPr/>
            </a:pPr>
            <a:endParaRPr lang="en-GB" altLang="fr-FR" sz="2400"/>
          </a:p>
          <a:p>
            <a:pPr eaLnBrk="1" hangingPunct="1">
              <a:lnSpc>
                <a:spcPct val="80000"/>
              </a:lnSpc>
              <a:defRPr/>
            </a:pPr>
            <a:endParaRPr lang="en-GB" altLang="fr-FR" sz="2400"/>
          </a:p>
          <a:p>
            <a:pPr eaLnBrk="1" hangingPunct="1">
              <a:lnSpc>
                <a:spcPct val="80000"/>
              </a:lnSpc>
              <a:defRPr/>
            </a:pPr>
            <a:endParaRPr lang="en-GB" altLang="fr-F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TM03457452[[fn=Céleste]]</Template>
  <TotalTime>0</TotalTime>
  <Words>1444</Words>
  <Application>Microsoft Office PowerPoint</Application>
  <PresentationFormat>Grand écran</PresentationFormat>
  <Paragraphs>157</Paragraphs>
  <Slides>19</Slides>
  <Notes>10</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19</vt:i4>
      </vt:variant>
    </vt:vector>
  </HeadingPairs>
  <TitlesOfParts>
    <vt:vector size="32" baseType="lpstr">
      <vt:lpstr>Arial</vt:lpstr>
      <vt:lpstr>Calibri</vt:lpstr>
      <vt:lpstr>Calibri Light</vt:lpstr>
      <vt:lpstr>Century Gothic</vt:lpstr>
      <vt:lpstr>Gill Sans MT</vt:lpstr>
      <vt:lpstr>Times New Roman</vt:lpstr>
      <vt:lpstr>Tw Cen MT</vt:lpstr>
      <vt:lpstr>Wingdings 3</vt:lpstr>
      <vt:lpstr>Céleste</vt:lpstr>
      <vt:lpstr>Ronds dans l’eau</vt:lpstr>
      <vt:lpstr>Brin</vt:lpstr>
      <vt:lpstr>Galerie</vt:lpstr>
      <vt:lpstr>Thème Office</vt:lpstr>
      <vt:lpstr>Osteoporosis </vt:lpstr>
      <vt:lpstr>Présentation PowerPoint</vt:lpstr>
      <vt:lpstr>Présentation PowerPoint</vt:lpstr>
      <vt:lpstr>Effects of E2/P4 oral capsules on bone turnover in women with vasomotor symptoms </vt:lpstr>
      <vt:lpstr>Osteoporosis </vt:lpstr>
      <vt:lpstr>Présentation PowerPoint</vt:lpstr>
      <vt:lpstr>Perspective Menopause Management —  Getting Clinical Care Back on Track </vt:lpstr>
      <vt:lpstr>Osteoporosis </vt:lpstr>
      <vt:lpstr>Osteoporosis </vt:lpstr>
      <vt:lpstr>FRAX: WHO Fracture Risk Assessment Tool1</vt:lpstr>
      <vt:lpstr>Présentation PowerPoint</vt:lpstr>
      <vt:lpstr>Osteoporosis </vt:lpstr>
      <vt:lpstr>Osteoporosis</vt:lpstr>
      <vt:lpstr>Présentation PowerPoint</vt:lpstr>
      <vt:lpstr>Présentation PowerPoint</vt:lpstr>
      <vt:lpstr>Présentation PowerPoint</vt:lpstr>
      <vt:lpstr>CE/BZA Significantly Increased Lumbar Spine and Total Hip BMD vs Placebo at 12 Months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ROZENBERG Serge</dc:creator>
  <cp:lastModifiedBy>serge Rozenberg</cp:lastModifiedBy>
  <cp:revision>1</cp:revision>
  <dcterms:created xsi:type="dcterms:W3CDTF">2023-10-14T21:00:02Z</dcterms:created>
  <dcterms:modified xsi:type="dcterms:W3CDTF">2023-10-15T10:51:11Z</dcterms:modified>
</cp:coreProperties>
</file>