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9">
  <p:sldMasterIdLst>
    <p:sldMasterId id="2147483648" r:id="rId1"/>
    <p:sldMasterId id="2147483752" r:id="rId2"/>
  </p:sldMasterIdLst>
  <p:notesMasterIdLst>
    <p:notesMasterId r:id="rId18"/>
  </p:notesMasterIdLst>
  <p:handoutMasterIdLst>
    <p:handoutMasterId r:id="rId19"/>
  </p:handoutMasterIdLst>
  <p:sldIdLst>
    <p:sldId id="269" r:id="rId3"/>
    <p:sldId id="270" r:id="rId4"/>
    <p:sldId id="2141411757" r:id="rId5"/>
    <p:sldId id="2141411759" r:id="rId6"/>
    <p:sldId id="906" r:id="rId7"/>
    <p:sldId id="907" r:id="rId8"/>
    <p:sldId id="2141411758" r:id="rId9"/>
    <p:sldId id="889" r:id="rId10"/>
    <p:sldId id="890" r:id="rId11"/>
    <p:sldId id="2141411760" r:id="rId12"/>
    <p:sldId id="2141411761" r:id="rId13"/>
    <p:sldId id="898" r:id="rId14"/>
    <p:sldId id="892" r:id="rId15"/>
    <p:sldId id="841" r:id="rId16"/>
    <p:sldId id="275" r:id="rId17"/>
  </p:sldIdLst>
  <p:sldSz cx="9144000" cy="6858000" type="screen4x3"/>
  <p:notesSz cx="6669088" cy="9775825"/>
  <p:defaultTextStyle>
    <a:defPPr>
      <a:defRPr lang="fr-F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xelle" initials="A" lastIdx="12" clrIdx="0"/>
  <p:cmAuthor id="2" name="serge Rozenberg" initials="sR" lastIdx="1" clrIdx="1"/>
  <p:cmAuthor id="3" name="Depypere Herman" initials="D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76" autoAdjust="0"/>
    <p:restoredTop sz="86355" autoAdjust="0"/>
  </p:normalViewPr>
  <p:slideViewPr>
    <p:cSldViewPr>
      <p:cViewPr varScale="1">
        <p:scale>
          <a:sx n="54" d="100"/>
          <a:sy n="54" d="100"/>
        </p:scale>
        <p:origin x="936" y="56"/>
      </p:cViewPr>
      <p:guideLst>
        <p:guide orient="horz" pos="2160"/>
        <p:guide pos="2880"/>
      </p:guideLst>
    </p:cSldViewPr>
  </p:slideViewPr>
  <p:outlineViewPr>
    <p:cViewPr>
      <p:scale>
        <a:sx n="33" d="100"/>
        <a:sy n="33" d="100"/>
      </p:scale>
      <p:origin x="0" y="-37536"/>
    </p:cViewPr>
  </p:outlineViewPr>
  <p:notesTextViewPr>
    <p:cViewPr>
      <p:scale>
        <a:sx n="3" d="2"/>
        <a:sy n="3" d="2"/>
      </p:scale>
      <p:origin x="0" y="0"/>
    </p:cViewPr>
  </p:notesTextViewPr>
  <p:sorterViewPr>
    <p:cViewPr varScale="1">
      <p:scale>
        <a:sx n="1" d="1"/>
        <a:sy n="1" d="1"/>
      </p:scale>
      <p:origin x="0" y="-119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2-03-13T19:37:59.376" idx="2">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AE3929-6CD4-CC3A-2F10-8AAAAE27FA6D}"/>
              </a:ext>
            </a:extLst>
          </p:cNvPr>
          <p:cNvSpPr>
            <a:spLocks noGrp="1" noChangeArrowheads="1"/>
          </p:cNvSpPr>
          <p:nvPr>
            <p:ph type="hdr" sz="quarter"/>
          </p:nvPr>
        </p:nvSpPr>
        <p:spPr bwMode="auto">
          <a:xfrm>
            <a:off x="0" y="0"/>
            <a:ext cx="2890838" cy="490538"/>
          </a:xfrm>
          <a:prstGeom prst="rect">
            <a:avLst/>
          </a:prstGeom>
          <a:noFill/>
          <a:ln>
            <a:noFill/>
          </a:ln>
          <a:effectLst/>
        </p:spPr>
        <p:txBody>
          <a:bodyPr vert="horz" wrap="square" lIns="91568" tIns="45784" rIns="91568" bIns="45784" numCol="1" anchor="t" anchorCtr="0" compatLnSpc="1">
            <a:prstTxWarp prst="textNoShape">
              <a:avLst/>
            </a:prstTxWarp>
          </a:bodyPr>
          <a:lstStyle>
            <a:lvl1pPr defTabSz="915988" eaLnBrk="1" hangingPunct="1">
              <a:defRPr sz="1200"/>
            </a:lvl1pPr>
          </a:lstStyle>
          <a:p>
            <a:pPr>
              <a:defRPr/>
            </a:pPr>
            <a:endParaRPr lang="fr-FR" altLang="fr-FR"/>
          </a:p>
        </p:txBody>
      </p:sp>
      <p:sp>
        <p:nvSpPr>
          <p:cNvPr id="40963" name="Rectangle 3">
            <a:extLst>
              <a:ext uri="{FF2B5EF4-FFF2-40B4-BE49-F238E27FC236}">
                <a16:creationId xmlns:a16="http://schemas.microsoft.com/office/drawing/2014/main" id="{BA8B69AD-1AB6-184C-7751-2BFC17BF2D78}"/>
              </a:ext>
            </a:extLst>
          </p:cNvPr>
          <p:cNvSpPr>
            <a:spLocks noGrp="1" noChangeArrowheads="1"/>
          </p:cNvSpPr>
          <p:nvPr>
            <p:ph type="dt" sz="quarter" idx="1"/>
          </p:nvPr>
        </p:nvSpPr>
        <p:spPr bwMode="auto">
          <a:xfrm>
            <a:off x="3778250" y="0"/>
            <a:ext cx="2890838" cy="490538"/>
          </a:xfrm>
          <a:prstGeom prst="rect">
            <a:avLst/>
          </a:prstGeom>
          <a:noFill/>
          <a:ln>
            <a:noFill/>
          </a:ln>
          <a:effectLst/>
        </p:spPr>
        <p:txBody>
          <a:bodyPr vert="horz" wrap="square" lIns="91568" tIns="45784" rIns="91568" bIns="45784" numCol="1" anchor="t" anchorCtr="0" compatLnSpc="1">
            <a:prstTxWarp prst="textNoShape">
              <a:avLst/>
            </a:prstTxWarp>
          </a:bodyPr>
          <a:lstStyle>
            <a:lvl1pPr algn="r" defTabSz="915988" eaLnBrk="1" hangingPunct="1">
              <a:defRPr sz="1200"/>
            </a:lvl1pPr>
          </a:lstStyle>
          <a:p>
            <a:pPr>
              <a:defRPr/>
            </a:pPr>
            <a:endParaRPr lang="fr-FR" altLang="fr-FR"/>
          </a:p>
        </p:txBody>
      </p:sp>
      <p:sp>
        <p:nvSpPr>
          <p:cNvPr id="40964" name="Rectangle 4">
            <a:extLst>
              <a:ext uri="{FF2B5EF4-FFF2-40B4-BE49-F238E27FC236}">
                <a16:creationId xmlns:a16="http://schemas.microsoft.com/office/drawing/2014/main" id="{EF259971-DD51-CC17-87C8-9553748A6335}"/>
              </a:ext>
            </a:extLst>
          </p:cNvPr>
          <p:cNvSpPr>
            <a:spLocks noGrp="1" noChangeArrowheads="1"/>
          </p:cNvSpPr>
          <p:nvPr>
            <p:ph type="ftr" sz="quarter" idx="2"/>
          </p:nvPr>
        </p:nvSpPr>
        <p:spPr bwMode="auto">
          <a:xfrm>
            <a:off x="0" y="9285288"/>
            <a:ext cx="2890838" cy="490537"/>
          </a:xfrm>
          <a:prstGeom prst="rect">
            <a:avLst/>
          </a:prstGeom>
          <a:noFill/>
          <a:ln>
            <a:noFill/>
          </a:ln>
          <a:effectLst/>
        </p:spPr>
        <p:txBody>
          <a:bodyPr vert="horz" wrap="square" lIns="91568" tIns="45784" rIns="91568" bIns="45784" numCol="1" anchor="b" anchorCtr="0" compatLnSpc="1">
            <a:prstTxWarp prst="textNoShape">
              <a:avLst/>
            </a:prstTxWarp>
          </a:bodyPr>
          <a:lstStyle>
            <a:lvl1pPr defTabSz="915988" eaLnBrk="1" hangingPunct="1">
              <a:defRPr sz="1200"/>
            </a:lvl1pPr>
          </a:lstStyle>
          <a:p>
            <a:pPr>
              <a:defRPr/>
            </a:pPr>
            <a:endParaRPr lang="fr-FR" altLang="fr-FR"/>
          </a:p>
        </p:txBody>
      </p:sp>
      <p:sp>
        <p:nvSpPr>
          <p:cNvPr id="40965" name="Rectangle 5">
            <a:extLst>
              <a:ext uri="{FF2B5EF4-FFF2-40B4-BE49-F238E27FC236}">
                <a16:creationId xmlns:a16="http://schemas.microsoft.com/office/drawing/2014/main" id="{5A81B4AD-5372-8951-7889-A37ABAC03E8D}"/>
              </a:ext>
            </a:extLst>
          </p:cNvPr>
          <p:cNvSpPr>
            <a:spLocks noGrp="1" noChangeArrowheads="1"/>
          </p:cNvSpPr>
          <p:nvPr>
            <p:ph type="sldNum" sz="quarter" idx="3"/>
          </p:nvPr>
        </p:nvSpPr>
        <p:spPr bwMode="auto">
          <a:xfrm>
            <a:off x="3778250" y="9285288"/>
            <a:ext cx="2890838" cy="490537"/>
          </a:xfrm>
          <a:prstGeom prst="rect">
            <a:avLst/>
          </a:prstGeom>
          <a:noFill/>
          <a:ln>
            <a:noFill/>
          </a:ln>
          <a:effectLst/>
        </p:spPr>
        <p:txBody>
          <a:bodyPr vert="horz" wrap="square" lIns="91568" tIns="45784" rIns="91568" bIns="45784" numCol="1" anchor="b" anchorCtr="0" compatLnSpc="1">
            <a:prstTxWarp prst="textNoShape">
              <a:avLst/>
            </a:prstTxWarp>
          </a:bodyPr>
          <a:lstStyle>
            <a:lvl1pPr algn="r" defTabSz="915988" eaLnBrk="1" hangingPunct="1">
              <a:defRPr sz="1200" smtClean="0"/>
            </a:lvl1pPr>
          </a:lstStyle>
          <a:p>
            <a:pPr>
              <a:defRPr/>
            </a:pPr>
            <a:fld id="{9718B9AE-DAEE-4B96-B141-DF2B14B2F74D}"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AE0C7C8-2F1F-3791-EBD1-DB04CC596050}"/>
              </a:ext>
            </a:extLst>
          </p:cNvPr>
          <p:cNvSpPr>
            <a:spLocks noGrp="1" noChangeArrowheads="1"/>
          </p:cNvSpPr>
          <p:nvPr>
            <p:ph type="hdr" sz="quarter"/>
          </p:nvPr>
        </p:nvSpPr>
        <p:spPr bwMode="auto">
          <a:xfrm>
            <a:off x="0" y="0"/>
            <a:ext cx="2889250" cy="4889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fr-FR"/>
          </a:p>
        </p:txBody>
      </p:sp>
      <p:sp>
        <p:nvSpPr>
          <p:cNvPr id="81923" name="Rectangle 3">
            <a:extLst>
              <a:ext uri="{FF2B5EF4-FFF2-40B4-BE49-F238E27FC236}">
                <a16:creationId xmlns:a16="http://schemas.microsoft.com/office/drawing/2014/main" id="{2EA5AB13-4FD2-1DF6-AB9C-726098C0335E}"/>
              </a:ext>
            </a:extLst>
          </p:cNvPr>
          <p:cNvSpPr>
            <a:spLocks noGrp="1" noChangeArrowheads="1"/>
          </p:cNvSpPr>
          <p:nvPr>
            <p:ph type="dt" idx="1"/>
          </p:nvPr>
        </p:nvSpPr>
        <p:spPr bwMode="auto">
          <a:xfrm>
            <a:off x="3778250" y="0"/>
            <a:ext cx="2889250" cy="4889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fr-FR"/>
          </a:p>
        </p:txBody>
      </p:sp>
      <p:sp>
        <p:nvSpPr>
          <p:cNvPr id="2052" name="Rectangle 4">
            <a:extLst>
              <a:ext uri="{FF2B5EF4-FFF2-40B4-BE49-F238E27FC236}">
                <a16:creationId xmlns:a16="http://schemas.microsoft.com/office/drawing/2014/main" id="{3DBDD4E2-6465-4133-1710-999CFC2D0CDA}"/>
              </a:ext>
            </a:extLst>
          </p:cNvPr>
          <p:cNvSpPr>
            <a:spLocks noGrp="1" noRot="1" noChangeAspect="1" noChangeArrowheads="1" noTextEdit="1"/>
          </p:cNvSpPr>
          <p:nvPr>
            <p:ph type="sldImg" idx="2"/>
          </p:nvPr>
        </p:nvSpPr>
        <p:spPr bwMode="auto">
          <a:xfrm>
            <a:off x="892175" y="733425"/>
            <a:ext cx="4884738"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5B56F877-08F6-3BDD-2BB3-AE07C84B87DE}"/>
              </a:ext>
            </a:extLst>
          </p:cNvPr>
          <p:cNvSpPr>
            <a:spLocks noGrp="1" noChangeArrowheads="1"/>
          </p:cNvSpPr>
          <p:nvPr>
            <p:ph type="body" sz="quarter" idx="3"/>
          </p:nvPr>
        </p:nvSpPr>
        <p:spPr bwMode="auto">
          <a:xfrm>
            <a:off x="666750" y="4643438"/>
            <a:ext cx="5335588" cy="439896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fr-FR" altLang="fr-FR" noProof="0"/>
              <a:t>Cliquez pour modifier les styles du texte du masque</a:t>
            </a:r>
          </a:p>
          <a:p>
            <a:pPr lvl="1"/>
            <a:r>
              <a:rPr lang="fr-FR" altLang="fr-FR" noProof="0"/>
              <a:t>Deuxième niveau</a:t>
            </a:r>
          </a:p>
          <a:p>
            <a:pPr lvl="2"/>
            <a:r>
              <a:rPr lang="fr-FR" altLang="fr-FR" noProof="0"/>
              <a:t>Troisième niveau</a:t>
            </a:r>
          </a:p>
          <a:p>
            <a:pPr lvl="3"/>
            <a:r>
              <a:rPr lang="fr-FR" altLang="fr-FR" noProof="0"/>
              <a:t>Quatrième niveau</a:t>
            </a:r>
          </a:p>
          <a:p>
            <a:pPr lvl="4"/>
            <a:r>
              <a:rPr lang="fr-FR" altLang="fr-FR" noProof="0"/>
              <a:t>Cinquième niveau</a:t>
            </a:r>
          </a:p>
        </p:txBody>
      </p:sp>
      <p:sp>
        <p:nvSpPr>
          <p:cNvPr id="81926" name="Rectangle 6">
            <a:extLst>
              <a:ext uri="{FF2B5EF4-FFF2-40B4-BE49-F238E27FC236}">
                <a16:creationId xmlns:a16="http://schemas.microsoft.com/office/drawing/2014/main" id="{70D4520B-8CAE-77AD-0ADC-241C9A01E1D7}"/>
              </a:ext>
            </a:extLst>
          </p:cNvPr>
          <p:cNvSpPr>
            <a:spLocks noGrp="1" noChangeArrowheads="1"/>
          </p:cNvSpPr>
          <p:nvPr>
            <p:ph type="ftr" sz="quarter" idx="4"/>
          </p:nvPr>
        </p:nvSpPr>
        <p:spPr bwMode="auto">
          <a:xfrm>
            <a:off x="0" y="9285288"/>
            <a:ext cx="2889250" cy="4889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fr-FR"/>
          </a:p>
        </p:txBody>
      </p:sp>
      <p:sp>
        <p:nvSpPr>
          <p:cNvPr id="81927" name="Rectangle 7">
            <a:extLst>
              <a:ext uri="{FF2B5EF4-FFF2-40B4-BE49-F238E27FC236}">
                <a16:creationId xmlns:a16="http://schemas.microsoft.com/office/drawing/2014/main" id="{9B0C6A44-B9C6-56E5-B7AC-B6E1AF36C812}"/>
              </a:ext>
            </a:extLst>
          </p:cNvPr>
          <p:cNvSpPr>
            <a:spLocks noGrp="1" noChangeArrowheads="1"/>
          </p:cNvSpPr>
          <p:nvPr>
            <p:ph type="sldNum" sz="quarter" idx="5"/>
          </p:nvPr>
        </p:nvSpPr>
        <p:spPr bwMode="auto">
          <a:xfrm>
            <a:off x="3778250" y="9285288"/>
            <a:ext cx="2889250" cy="4889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4DC0EA0-3D44-4BD6-ABAF-CEB9C5C526EA}" type="slidenum">
              <a:rPr lang="fr-FR" altLang="fr-FR"/>
              <a:pPr>
                <a:defRPr/>
              </a:pPr>
              <a:t>‹N°›</a:t>
            </a:fld>
            <a:endParaRPr lang="fr-FR" altLang="fr-FR"/>
          </a:p>
        </p:txBody>
      </p:sp>
    </p:spTree>
    <p:extLst>
      <p:ext uri="{BB962C8B-B14F-4D97-AF65-F5344CB8AC3E}">
        <p14:creationId xmlns:p14="http://schemas.microsoft.com/office/powerpoint/2010/main" val="12831422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4BB58E5-3D73-2DF5-68A2-6084E16BC4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D870A72-2F84-44EB-B3B5-BA524B34D29F}" type="slidenum">
              <a:rPr lang="fr-FR" altLang="fr-FR" sz="1200"/>
              <a:pPr/>
              <a:t>1</a:t>
            </a:fld>
            <a:endParaRPr lang="fr-FR" altLang="fr-FR" sz="1200"/>
          </a:p>
        </p:txBody>
      </p:sp>
      <p:sp>
        <p:nvSpPr>
          <p:cNvPr id="66563" name="Rectangle 2">
            <a:extLst>
              <a:ext uri="{FF2B5EF4-FFF2-40B4-BE49-F238E27FC236}">
                <a16:creationId xmlns:a16="http://schemas.microsoft.com/office/drawing/2014/main" id="{5700522B-FF6E-D42B-9266-994C8B91615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93F3DBC3-D350-610E-4732-6B3D3F6296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1585087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3C8165A6-BF28-4F22-91BD-A8EB70D47E03}"/>
              </a:ext>
            </a:extLst>
          </p:cNvPr>
          <p:cNvSpPr>
            <a:spLocks noGrp="1" noRot="1" noChangeAspect="1" noChangeArrowheads="1" noTextEdit="1"/>
          </p:cNvSpPr>
          <p:nvPr>
            <p:ph type="sldImg"/>
          </p:nvPr>
        </p:nvSpPr>
        <p:spPr>
          <a:ln/>
        </p:spPr>
      </p:sp>
      <p:sp>
        <p:nvSpPr>
          <p:cNvPr id="31746" name="Espace réservé des commentaires 2">
            <a:extLst>
              <a:ext uri="{FF2B5EF4-FFF2-40B4-BE49-F238E27FC236}">
                <a16:creationId xmlns:a16="http://schemas.microsoft.com/office/drawing/2014/main" id="{4666D2C9-D628-483F-AFB5-B8CE275F664E}"/>
              </a:ext>
            </a:extLst>
          </p:cNvPr>
          <p:cNvSpPr>
            <a:spLocks noGrp="1" noChangeArrowheads="1"/>
          </p:cNvSpPr>
          <p:nvPr>
            <p:ph type="body" idx="1"/>
          </p:nvPr>
        </p:nvSpPr>
        <p:spPr/>
        <p:txBody>
          <a:bodyPr/>
          <a:lstStyle/>
          <a:p>
            <a:pPr defTabSz="457200" eaLnBrk="1" fontAlgn="auto" hangingPunct="1">
              <a:spcBef>
                <a:spcPts val="0"/>
              </a:spcBef>
              <a:spcAft>
                <a:spcPts val="0"/>
              </a:spcAft>
              <a:defRPr/>
            </a:pPr>
            <a:r>
              <a:rPr lang="it-IT" dirty="0" err="1">
                <a:latin typeface="+mn-lt"/>
              </a:rPr>
              <a:t>We</a:t>
            </a:r>
            <a:r>
              <a:rPr lang="it-IT" dirty="0">
                <a:latin typeface="+mn-lt"/>
              </a:rPr>
              <a:t> propose </a:t>
            </a:r>
            <a:r>
              <a:rPr lang="it-IT" dirty="0" err="1">
                <a:latin typeface="+mn-lt"/>
              </a:rPr>
              <a:t>that</a:t>
            </a:r>
            <a:r>
              <a:rPr lang="it-IT" dirty="0">
                <a:latin typeface="+mn-lt"/>
              </a:rPr>
              <a:t> large-scale, </a:t>
            </a:r>
            <a:r>
              <a:rPr lang="it-IT" dirty="0" err="1">
                <a:latin typeface="+mn-lt"/>
              </a:rPr>
              <a:t>population-based</a:t>
            </a:r>
            <a:r>
              <a:rPr lang="it-IT" dirty="0">
                <a:latin typeface="+mn-lt"/>
              </a:rPr>
              <a:t> </a:t>
            </a:r>
            <a:r>
              <a:rPr lang="it-IT" dirty="0" err="1">
                <a:latin typeface="+mn-lt"/>
              </a:rPr>
              <a:t>screenings</a:t>
            </a:r>
            <a:r>
              <a:rPr lang="it-IT" dirty="0">
                <a:latin typeface="+mn-lt"/>
              </a:rPr>
              <a:t> — </a:t>
            </a:r>
            <a:r>
              <a:rPr lang="it-IT" dirty="0" err="1">
                <a:latin typeface="+mn-lt"/>
              </a:rPr>
              <a:t>including</a:t>
            </a:r>
            <a:r>
              <a:rPr lang="it-IT" dirty="0">
                <a:latin typeface="+mn-lt"/>
              </a:rPr>
              <a:t> compre- </a:t>
            </a:r>
            <a:r>
              <a:rPr lang="it-IT" dirty="0" err="1">
                <a:latin typeface="+mn-lt"/>
              </a:rPr>
              <a:t>hensive</a:t>
            </a:r>
            <a:r>
              <a:rPr lang="it-IT" dirty="0">
                <a:latin typeface="+mn-lt"/>
              </a:rPr>
              <a:t> AD </a:t>
            </a:r>
            <a:r>
              <a:rPr lang="it-IT" dirty="0" err="1">
                <a:latin typeface="+mn-lt"/>
              </a:rPr>
              <a:t>risk</a:t>
            </a:r>
            <a:r>
              <a:rPr lang="it-IT" dirty="0">
                <a:latin typeface="+mn-lt"/>
              </a:rPr>
              <a:t> </a:t>
            </a:r>
            <a:r>
              <a:rPr lang="it-IT" dirty="0" err="1">
                <a:latin typeface="+mn-lt"/>
              </a:rPr>
              <a:t>assessment</a:t>
            </a:r>
            <a:r>
              <a:rPr lang="it-IT" dirty="0">
                <a:latin typeface="+mn-lt"/>
              </a:rPr>
              <a:t>, </a:t>
            </a:r>
            <a:r>
              <a:rPr lang="it-IT" dirty="0" err="1">
                <a:latin typeface="+mn-lt"/>
              </a:rPr>
              <a:t>biomarker</a:t>
            </a:r>
            <a:r>
              <a:rPr lang="it-IT" dirty="0">
                <a:latin typeface="+mn-lt"/>
              </a:rPr>
              <a:t> </a:t>
            </a:r>
            <a:r>
              <a:rPr lang="it-IT" dirty="0" err="1">
                <a:latin typeface="+mn-lt"/>
              </a:rPr>
              <a:t>collection</a:t>
            </a:r>
            <a:r>
              <a:rPr lang="it-IT" dirty="0">
                <a:latin typeface="+mn-lt"/>
              </a:rPr>
              <a:t> and </a:t>
            </a:r>
            <a:r>
              <a:rPr lang="it-IT" dirty="0" err="1">
                <a:latin typeface="+mn-lt"/>
              </a:rPr>
              <a:t>genetic</a:t>
            </a:r>
            <a:r>
              <a:rPr lang="it-IT" dirty="0">
                <a:latin typeface="+mn-lt"/>
              </a:rPr>
              <a:t> </a:t>
            </a:r>
            <a:r>
              <a:rPr lang="it-IT" dirty="0" err="1">
                <a:latin typeface="+mn-lt"/>
              </a:rPr>
              <a:t>stratification</a:t>
            </a:r>
            <a:r>
              <a:rPr lang="it-IT" dirty="0">
                <a:latin typeface="+mn-lt"/>
              </a:rPr>
              <a:t> — </a:t>
            </a:r>
            <a:r>
              <a:rPr lang="it-IT" dirty="0" err="1">
                <a:latin typeface="+mn-lt"/>
              </a:rPr>
              <a:t>should</a:t>
            </a:r>
            <a:r>
              <a:rPr lang="it-IT" dirty="0">
                <a:latin typeface="+mn-lt"/>
              </a:rPr>
              <a:t> be </a:t>
            </a:r>
            <a:r>
              <a:rPr lang="it-IT" dirty="0" err="1">
                <a:latin typeface="+mn-lt"/>
              </a:rPr>
              <a:t>performed</a:t>
            </a:r>
            <a:r>
              <a:rPr lang="it-IT" dirty="0">
                <a:latin typeface="+mn-lt"/>
              </a:rPr>
              <a:t>. </a:t>
            </a:r>
            <a:r>
              <a:rPr lang="it-IT" dirty="0" err="1">
                <a:latin typeface="+mn-lt"/>
              </a:rPr>
              <a:t>This</a:t>
            </a:r>
            <a:r>
              <a:rPr lang="it-IT" dirty="0">
                <a:latin typeface="+mn-lt"/>
              </a:rPr>
              <a:t> screening </a:t>
            </a:r>
            <a:r>
              <a:rPr lang="it-IT" dirty="0" err="1">
                <a:latin typeface="+mn-lt"/>
              </a:rPr>
              <a:t>would</a:t>
            </a:r>
            <a:r>
              <a:rPr lang="it-IT" dirty="0">
                <a:latin typeface="+mn-lt"/>
              </a:rPr>
              <a:t> </a:t>
            </a:r>
            <a:r>
              <a:rPr lang="it-IT" dirty="0" err="1">
                <a:latin typeface="+mn-lt"/>
              </a:rPr>
              <a:t>enable</a:t>
            </a:r>
            <a:r>
              <a:rPr lang="it-IT" dirty="0">
                <a:latin typeface="+mn-lt"/>
              </a:rPr>
              <a:t> </a:t>
            </a:r>
            <a:r>
              <a:rPr lang="it-IT" dirty="0" err="1">
                <a:latin typeface="+mn-lt"/>
              </a:rPr>
              <a:t>disease</a:t>
            </a:r>
            <a:r>
              <a:rPr lang="it-IT" dirty="0">
                <a:latin typeface="+mn-lt"/>
              </a:rPr>
              <a:t> </a:t>
            </a:r>
            <a:r>
              <a:rPr lang="it-IT" dirty="0" err="1">
                <a:latin typeface="+mn-lt"/>
              </a:rPr>
              <a:t>models</a:t>
            </a:r>
            <a:r>
              <a:rPr lang="it-IT" dirty="0">
                <a:latin typeface="+mn-lt"/>
              </a:rPr>
              <a:t> to be </a:t>
            </a:r>
            <a:r>
              <a:rPr lang="it-IT" dirty="0" err="1">
                <a:latin typeface="+mn-lt"/>
              </a:rPr>
              <a:t>generated</a:t>
            </a:r>
            <a:r>
              <a:rPr lang="it-IT" dirty="0">
                <a:latin typeface="+mn-lt"/>
              </a:rPr>
              <a:t> on the </a:t>
            </a:r>
            <a:r>
              <a:rPr lang="it-IT" dirty="0" err="1">
                <a:latin typeface="+mn-lt"/>
              </a:rPr>
              <a:t>basis</a:t>
            </a:r>
            <a:r>
              <a:rPr lang="it-IT" dirty="0">
                <a:latin typeface="+mn-lt"/>
              </a:rPr>
              <a:t> of big data </a:t>
            </a:r>
            <a:r>
              <a:rPr lang="it-IT" dirty="0" err="1">
                <a:latin typeface="+mn-lt"/>
              </a:rPr>
              <a:t>analysis</a:t>
            </a:r>
            <a:r>
              <a:rPr lang="it-IT" dirty="0">
                <a:latin typeface="+mn-lt"/>
              </a:rPr>
              <a:t> </a:t>
            </a:r>
            <a:r>
              <a:rPr lang="it-IT" dirty="0" err="1">
                <a:latin typeface="+mn-lt"/>
              </a:rPr>
              <a:t>that</a:t>
            </a:r>
            <a:r>
              <a:rPr lang="it-IT" dirty="0">
                <a:latin typeface="+mn-lt"/>
              </a:rPr>
              <a:t> </a:t>
            </a:r>
            <a:r>
              <a:rPr lang="it-IT" dirty="0" err="1">
                <a:latin typeface="+mn-lt"/>
              </a:rPr>
              <a:t>takes</a:t>
            </a:r>
            <a:r>
              <a:rPr lang="it-IT" dirty="0">
                <a:latin typeface="+mn-lt"/>
              </a:rPr>
              <a:t> </a:t>
            </a:r>
            <a:r>
              <a:rPr lang="it-IT" dirty="0" err="1">
                <a:latin typeface="+mn-lt"/>
              </a:rPr>
              <a:t>into</a:t>
            </a:r>
            <a:r>
              <a:rPr lang="it-IT" dirty="0">
                <a:latin typeface="+mn-lt"/>
              </a:rPr>
              <a:t> account </a:t>
            </a:r>
            <a:r>
              <a:rPr lang="it-IT" dirty="0" err="1">
                <a:latin typeface="+mn-lt"/>
              </a:rPr>
              <a:t>individual</a:t>
            </a:r>
            <a:r>
              <a:rPr lang="it-IT" dirty="0">
                <a:latin typeface="+mn-lt"/>
              </a:rPr>
              <a:t> </a:t>
            </a:r>
            <a:r>
              <a:rPr lang="it-IT" dirty="0" err="1">
                <a:latin typeface="+mn-lt"/>
              </a:rPr>
              <a:t>variability</a:t>
            </a:r>
            <a:r>
              <a:rPr lang="it-IT" dirty="0">
                <a:latin typeface="+mn-lt"/>
              </a:rPr>
              <a:t>, </a:t>
            </a:r>
            <a:r>
              <a:rPr lang="it-IT" dirty="0" err="1">
                <a:latin typeface="+mn-lt"/>
              </a:rPr>
              <a:t>including</a:t>
            </a:r>
            <a:r>
              <a:rPr lang="it-IT" dirty="0">
                <a:latin typeface="+mn-lt"/>
              </a:rPr>
              <a:t> sex </a:t>
            </a:r>
            <a:r>
              <a:rPr lang="it-IT" dirty="0" err="1">
                <a:latin typeface="+mn-lt"/>
              </a:rPr>
              <a:t>as</a:t>
            </a:r>
            <a:r>
              <a:rPr lang="it-IT" dirty="0">
                <a:latin typeface="+mn-lt"/>
              </a:rPr>
              <a:t> </a:t>
            </a:r>
            <a:r>
              <a:rPr lang="it-IT" dirty="0" err="1">
                <a:latin typeface="+mn-lt"/>
              </a:rPr>
              <a:t>well</a:t>
            </a:r>
            <a:r>
              <a:rPr lang="it-IT" dirty="0">
                <a:latin typeface="+mn-lt"/>
              </a:rPr>
              <a:t> </a:t>
            </a:r>
            <a:r>
              <a:rPr lang="it-IT" dirty="0" err="1">
                <a:latin typeface="+mn-lt"/>
              </a:rPr>
              <a:t>as</a:t>
            </a:r>
            <a:r>
              <a:rPr lang="it-IT" dirty="0">
                <a:latin typeface="+mn-lt"/>
              </a:rPr>
              <a:t> </a:t>
            </a:r>
            <a:r>
              <a:rPr lang="it-IT" dirty="0" err="1">
                <a:latin typeface="+mn-lt"/>
              </a:rPr>
              <a:t>genetic</a:t>
            </a:r>
            <a:r>
              <a:rPr lang="it-IT" dirty="0">
                <a:latin typeface="+mn-lt"/>
              </a:rPr>
              <a:t>, </a:t>
            </a:r>
            <a:r>
              <a:rPr lang="it-IT" dirty="0" err="1">
                <a:latin typeface="+mn-lt"/>
              </a:rPr>
              <a:t>epigenetic</a:t>
            </a:r>
            <a:r>
              <a:rPr lang="it-IT" dirty="0">
                <a:latin typeface="+mn-lt"/>
              </a:rPr>
              <a:t>, </a:t>
            </a:r>
            <a:r>
              <a:rPr lang="it-IT" dirty="0" err="1">
                <a:latin typeface="+mn-lt"/>
              </a:rPr>
              <a:t>biomarker</a:t>
            </a:r>
            <a:r>
              <a:rPr lang="it-IT" dirty="0">
                <a:latin typeface="+mn-lt"/>
              </a:rPr>
              <a:t>, </a:t>
            </a:r>
            <a:r>
              <a:rPr lang="it-IT" dirty="0" err="1">
                <a:latin typeface="+mn-lt"/>
              </a:rPr>
              <a:t>phenotypic</a:t>
            </a:r>
            <a:r>
              <a:rPr lang="it-IT" dirty="0">
                <a:latin typeface="+mn-lt"/>
              </a:rPr>
              <a:t>, </a:t>
            </a:r>
            <a:r>
              <a:rPr lang="it-IT" dirty="0" err="1">
                <a:latin typeface="+mn-lt"/>
              </a:rPr>
              <a:t>lifestyle</a:t>
            </a:r>
            <a:r>
              <a:rPr lang="it-IT" dirty="0">
                <a:latin typeface="+mn-lt"/>
              </a:rPr>
              <a:t> and </a:t>
            </a:r>
            <a:r>
              <a:rPr lang="it-IT" dirty="0" err="1">
                <a:latin typeface="+mn-lt"/>
              </a:rPr>
              <a:t>psycho</a:t>
            </a:r>
            <a:r>
              <a:rPr lang="it-IT" dirty="0">
                <a:latin typeface="+mn-lt"/>
              </a:rPr>
              <a:t>- social </a:t>
            </a:r>
            <a:r>
              <a:rPr lang="it-IT" dirty="0" err="1">
                <a:latin typeface="+mn-lt"/>
              </a:rPr>
              <a:t>characteristics</a:t>
            </a:r>
            <a:r>
              <a:rPr lang="it-IT" dirty="0">
                <a:latin typeface="+mn-lt"/>
              </a:rPr>
              <a:t>, </a:t>
            </a:r>
            <a:r>
              <a:rPr lang="it-IT" dirty="0" err="1">
                <a:latin typeface="+mn-lt"/>
              </a:rPr>
              <a:t>leading</a:t>
            </a:r>
            <a:r>
              <a:rPr lang="it-IT" dirty="0">
                <a:latin typeface="+mn-lt"/>
              </a:rPr>
              <a:t> to the </a:t>
            </a:r>
            <a:r>
              <a:rPr lang="it-IT" dirty="0" err="1">
                <a:latin typeface="+mn-lt"/>
              </a:rPr>
              <a:t>identification</a:t>
            </a:r>
            <a:r>
              <a:rPr lang="it-IT" dirty="0">
                <a:latin typeface="+mn-lt"/>
              </a:rPr>
              <a:t> of sub- </a:t>
            </a:r>
            <a:r>
              <a:rPr lang="it-IT" dirty="0" err="1">
                <a:latin typeface="+mn-lt"/>
              </a:rPr>
              <a:t>groups</a:t>
            </a:r>
            <a:r>
              <a:rPr lang="it-IT" dirty="0">
                <a:latin typeface="+mn-lt"/>
              </a:rPr>
              <a:t> of </a:t>
            </a:r>
            <a:r>
              <a:rPr lang="it-IT" dirty="0" err="1">
                <a:latin typeface="+mn-lt"/>
              </a:rPr>
              <a:t>individuals</a:t>
            </a:r>
            <a:r>
              <a:rPr lang="it-IT" dirty="0">
                <a:latin typeface="+mn-lt"/>
              </a:rPr>
              <a:t> </a:t>
            </a:r>
            <a:r>
              <a:rPr lang="it-IT" dirty="0" err="1">
                <a:latin typeface="+mn-lt"/>
              </a:rPr>
              <a:t>at</a:t>
            </a:r>
            <a:r>
              <a:rPr lang="it-IT" dirty="0">
                <a:latin typeface="+mn-lt"/>
              </a:rPr>
              <a:t> </a:t>
            </a:r>
            <a:r>
              <a:rPr lang="it-IT" dirty="0" err="1">
                <a:latin typeface="+mn-lt"/>
              </a:rPr>
              <a:t>risk</a:t>
            </a:r>
            <a:r>
              <a:rPr lang="it-IT" dirty="0">
                <a:latin typeface="+mn-lt"/>
              </a:rPr>
              <a:t> and patients150,151 (fig. 2). In 2017, the APMI and the APMI </a:t>
            </a:r>
            <a:r>
              <a:rPr lang="it-IT" dirty="0" err="1">
                <a:latin typeface="+mn-lt"/>
              </a:rPr>
              <a:t>cohort</a:t>
            </a:r>
            <a:r>
              <a:rPr lang="it-IT" dirty="0">
                <a:latin typeface="+mn-lt"/>
              </a:rPr>
              <a:t> </a:t>
            </a:r>
            <a:r>
              <a:rPr lang="it-IT" dirty="0" err="1">
                <a:latin typeface="+mn-lt"/>
              </a:rPr>
              <a:t>programme</a:t>
            </a:r>
            <a:r>
              <a:rPr lang="it-IT" dirty="0">
                <a:latin typeface="+mn-lt"/>
              </a:rPr>
              <a:t> </a:t>
            </a:r>
            <a:r>
              <a:rPr lang="it-IT" dirty="0" err="1">
                <a:latin typeface="+mn-lt"/>
              </a:rPr>
              <a:t>were</a:t>
            </a:r>
            <a:r>
              <a:rPr lang="it-IT" dirty="0">
                <a:latin typeface="+mn-lt"/>
              </a:rPr>
              <a:t> </a:t>
            </a:r>
            <a:r>
              <a:rPr lang="it-IT" dirty="0" err="1">
                <a:latin typeface="+mn-lt"/>
              </a:rPr>
              <a:t>launched</a:t>
            </a:r>
            <a:r>
              <a:rPr lang="it-IT" dirty="0">
                <a:latin typeface="+mn-lt"/>
              </a:rPr>
              <a:t> to </a:t>
            </a:r>
            <a:r>
              <a:rPr lang="it-IT" dirty="0" err="1">
                <a:latin typeface="+mn-lt"/>
              </a:rPr>
              <a:t>stimulate</a:t>
            </a:r>
            <a:r>
              <a:rPr lang="it-IT" dirty="0">
                <a:latin typeface="+mn-lt"/>
              </a:rPr>
              <a:t> </a:t>
            </a:r>
            <a:r>
              <a:rPr lang="it-IT" dirty="0" err="1">
                <a:latin typeface="+mn-lt"/>
              </a:rPr>
              <a:t>such</a:t>
            </a:r>
            <a:r>
              <a:rPr lang="it-IT" dirty="0">
                <a:latin typeface="+mn-lt"/>
              </a:rPr>
              <a:t> a </a:t>
            </a:r>
            <a:r>
              <a:rPr lang="it-IT" dirty="0" err="1">
                <a:latin typeface="+mn-lt"/>
              </a:rPr>
              <a:t>paradigm</a:t>
            </a:r>
            <a:r>
              <a:rPr lang="it-IT" dirty="0">
                <a:latin typeface="+mn-lt"/>
              </a:rPr>
              <a:t> </a:t>
            </a:r>
            <a:r>
              <a:rPr lang="it-IT" dirty="0" err="1">
                <a:latin typeface="+mn-lt"/>
              </a:rPr>
              <a:t>shift</a:t>
            </a:r>
            <a:r>
              <a:rPr lang="it-IT" dirty="0">
                <a:latin typeface="+mn-lt"/>
              </a:rPr>
              <a:t> </a:t>
            </a:r>
            <a:r>
              <a:rPr lang="it-IT" dirty="0" err="1">
                <a:latin typeface="+mn-lt"/>
              </a:rPr>
              <a:t>towards</a:t>
            </a:r>
            <a:r>
              <a:rPr lang="it-IT" dirty="0">
                <a:latin typeface="+mn-lt"/>
              </a:rPr>
              <a:t> </a:t>
            </a:r>
            <a:r>
              <a:rPr lang="it-IT" dirty="0" err="1">
                <a:latin typeface="+mn-lt"/>
              </a:rPr>
              <a:t>precision</a:t>
            </a:r>
            <a:r>
              <a:rPr lang="it-IT" dirty="0">
                <a:latin typeface="+mn-lt"/>
              </a:rPr>
              <a:t> medicine and </a:t>
            </a:r>
            <a:r>
              <a:rPr lang="it-IT" dirty="0" err="1">
                <a:latin typeface="+mn-lt"/>
              </a:rPr>
              <a:t>precision</a:t>
            </a:r>
            <a:r>
              <a:rPr lang="it-IT" dirty="0">
                <a:latin typeface="+mn-lt"/>
              </a:rPr>
              <a:t> </a:t>
            </a:r>
            <a:r>
              <a:rPr lang="it-IT" dirty="0" err="1">
                <a:latin typeface="+mn-lt"/>
              </a:rPr>
              <a:t>pharmacology</a:t>
            </a:r>
            <a:r>
              <a:rPr lang="it-IT" dirty="0">
                <a:latin typeface="+mn-lt"/>
              </a:rPr>
              <a:t> in AD, </a:t>
            </a:r>
            <a:r>
              <a:rPr lang="it-IT" dirty="0" err="1">
                <a:latin typeface="+mn-lt"/>
              </a:rPr>
              <a:t>highlighting</a:t>
            </a:r>
            <a:r>
              <a:rPr lang="it-IT" dirty="0">
                <a:latin typeface="+mn-lt"/>
              </a:rPr>
              <a:t> the </a:t>
            </a:r>
            <a:r>
              <a:rPr lang="it-IT" dirty="0" err="1">
                <a:latin typeface="+mn-lt"/>
              </a:rPr>
              <a:t>need</a:t>
            </a:r>
            <a:r>
              <a:rPr lang="it-IT" dirty="0">
                <a:latin typeface="+mn-lt"/>
              </a:rPr>
              <a:t> for </a:t>
            </a:r>
            <a:r>
              <a:rPr lang="it-IT" dirty="0" err="1">
                <a:latin typeface="+mn-lt"/>
              </a:rPr>
              <a:t>tailored</a:t>
            </a:r>
            <a:r>
              <a:rPr lang="it-IT" dirty="0">
                <a:latin typeface="+mn-lt"/>
              </a:rPr>
              <a:t> </a:t>
            </a:r>
            <a:r>
              <a:rPr lang="it-IT" dirty="0" err="1">
                <a:latin typeface="+mn-lt"/>
              </a:rPr>
              <a:t>interventions</a:t>
            </a:r>
            <a:r>
              <a:rPr lang="it-IT" dirty="0">
                <a:latin typeface="+mn-lt"/>
              </a:rPr>
              <a:t> </a:t>
            </a:r>
            <a:r>
              <a:rPr lang="it-IT" dirty="0" err="1">
                <a:latin typeface="+mn-lt"/>
              </a:rPr>
              <a:t>that</a:t>
            </a:r>
            <a:r>
              <a:rPr lang="it-IT" dirty="0">
                <a:latin typeface="+mn-lt"/>
              </a:rPr>
              <a:t> take </a:t>
            </a:r>
            <a:r>
              <a:rPr lang="it-IT" dirty="0" err="1">
                <a:latin typeface="+mn-lt"/>
              </a:rPr>
              <a:t>into</a:t>
            </a:r>
            <a:r>
              <a:rPr lang="it-IT" dirty="0">
                <a:latin typeface="+mn-lt"/>
              </a:rPr>
              <a:t> </a:t>
            </a:r>
            <a:r>
              <a:rPr lang="it-IT" dirty="0" err="1">
                <a:latin typeface="+mn-lt"/>
              </a:rPr>
              <a:t>consideration</a:t>
            </a:r>
            <a:r>
              <a:rPr lang="it-IT" dirty="0">
                <a:latin typeface="+mn-lt"/>
              </a:rPr>
              <a:t> the </a:t>
            </a:r>
            <a:r>
              <a:rPr lang="it-IT" dirty="0" err="1">
                <a:latin typeface="+mn-lt"/>
              </a:rPr>
              <a:t>individual’s</a:t>
            </a:r>
            <a:r>
              <a:rPr lang="it-IT" dirty="0">
                <a:latin typeface="+mn-lt"/>
              </a:rPr>
              <a:t> </a:t>
            </a:r>
            <a:r>
              <a:rPr lang="it-IT" dirty="0" err="1">
                <a:latin typeface="+mn-lt"/>
              </a:rPr>
              <a:t>specific</a:t>
            </a:r>
            <a:r>
              <a:rPr lang="it-IT" dirty="0">
                <a:latin typeface="+mn-lt"/>
              </a:rPr>
              <a:t> </a:t>
            </a:r>
            <a:r>
              <a:rPr lang="it-IT" dirty="0" err="1">
                <a:latin typeface="+mn-lt"/>
              </a:rPr>
              <a:t>biological</a:t>
            </a:r>
            <a:r>
              <a:rPr lang="it-IT" dirty="0">
                <a:latin typeface="+mn-lt"/>
              </a:rPr>
              <a:t> make-up, </a:t>
            </a:r>
            <a:r>
              <a:rPr lang="it-IT" dirty="0" err="1">
                <a:latin typeface="+mn-lt"/>
              </a:rPr>
              <a:t>including</a:t>
            </a:r>
            <a:r>
              <a:rPr lang="it-IT" dirty="0">
                <a:latin typeface="+mn-lt"/>
              </a:rPr>
              <a:t> sex17,152,153. </a:t>
            </a:r>
            <a:endParaRPr lang="it-IT" dirty="0"/>
          </a:p>
          <a:p>
            <a:pPr>
              <a:defRPr/>
            </a:pPr>
            <a:endParaRPr lang="it-IT" altLang="fr-FR" dirty="0"/>
          </a:p>
        </p:txBody>
      </p:sp>
      <p:sp>
        <p:nvSpPr>
          <p:cNvPr id="46084" name="Espace réservé du numéro de diapositive 3">
            <a:extLst>
              <a:ext uri="{FF2B5EF4-FFF2-40B4-BE49-F238E27FC236}">
                <a16:creationId xmlns:a16="http://schemas.microsoft.com/office/drawing/2014/main" id="{3DECD904-AE31-4951-92DF-B56F0E21F7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5A3AA73-40D5-4FD6-9471-A383D66D3D9E}" type="slidenum">
              <a:rPr lang="en-GB" altLang="nl-BE" sz="1200" smtClean="0">
                <a:latin typeface="Times New Roman" panose="02020603050405020304" pitchFamily="18" charset="0"/>
              </a:rPr>
              <a:pPr/>
              <a:t>13</a:t>
            </a:fld>
            <a:endParaRPr lang="en-GB" altLang="nl-BE" sz="1200">
              <a:latin typeface="Times New Roman" panose="02020603050405020304" pitchFamily="18" charset="0"/>
            </a:endParaRPr>
          </a:p>
        </p:txBody>
      </p:sp>
    </p:spTree>
    <p:extLst>
      <p:ext uri="{BB962C8B-B14F-4D97-AF65-F5344CB8AC3E}">
        <p14:creationId xmlns:p14="http://schemas.microsoft.com/office/powerpoint/2010/main" val="1242917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CB372F3E-32F0-45E7-9D75-DE66BA6C73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09E8DA9-1ABF-4A44-BCEC-9CEC3EBC8654}" type="slidenum">
              <a:rPr lang="nl-NL" altLang="en-US" sz="1200">
                <a:latin typeface="Times New Roman" panose="02020603050405020304" pitchFamily="18" charset="0"/>
              </a:rPr>
              <a:pPr/>
              <a:t>14</a:t>
            </a:fld>
            <a:endParaRPr lang="nl-NL" altLang="en-US" sz="1200">
              <a:latin typeface="Times New Roman" panose="02020603050405020304" pitchFamily="18" charset="0"/>
            </a:endParaRPr>
          </a:p>
        </p:txBody>
      </p:sp>
      <p:sp>
        <p:nvSpPr>
          <p:cNvPr id="82947" name="Rectangle 2">
            <a:extLst>
              <a:ext uri="{FF2B5EF4-FFF2-40B4-BE49-F238E27FC236}">
                <a16:creationId xmlns:a16="http://schemas.microsoft.com/office/drawing/2014/main" id="{01CDD6D9-C5C5-4D12-9EC9-404113B29316}"/>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8E648ED8-90C9-4794-8058-BC5D15F5A0D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1182371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6FF8F51-2EAF-6B8B-A4B7-2FD66EEC1F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75706E6-BBA9-4EE7-BE4C-267E544CFFDC}" type="slidenum">
              <a:rPr lang="fr-FR" altLang="fr-FR" sz="1200"/>
              <a:pPr/>
              <a:t>15</a:t>
            </a:fld>
            <a:endParaRPr lang="fr-FR" altLang="fr-FR" sz="1200"/>
          </a:p>
        </p:txBody>
      </p:sp>
      <p:sp>
        <p:nvSpPr>
          <p:cNvPr id="70659" name="Rectangle 2">
            <a:extLst>
              <a:ext uri="{FF2B5EF4-FFF2-40B4-BE49-F238E27FC236}">
                <a16:creationId xmlns:a16="http://schemas.microsoft.com/office/drawing/2014/main" id="{A6865695-6ECE-627F-7F3D-5E8A20BC025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36BB187A-24A9-FA24-AC8A-B0C38C8AC93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296026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4348D24-C2A1-9310-BB39-28E4E0B9A7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0E5624-17C8-4EE4-A3A3-93A65FF514E7}" type="slidenum">
              <a:rPr lang="fr-FR" altLang="fr-FR" sz="1200"/>
              <a:pPr/>
              <a:t>2</a:t>
            </a:fld>
            <a:endParaRPr lang="fr-FR" altLang="fr-FR" sz="1200"/>
          </a:p>
        </p:txBody>
      </p:sp>
      <p:sp>
        <p:nvSpPr>
          <p:cNvPr id="68611" name="Rectangle 2">
            <a:extLst>
              <a:ext uri="{FF2B5EF4-FFF2-40B4-BE49-F238E27FC236}">
                <a16:creationId xmlns:a16="http://schemas.microsoft.com/office/drawing/2014/main" id="{2E8E2669-C2FB-362C-5AA5-4BECC5263E7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362731B6-FB37-7D79-6C5C-FE94AD7E92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fr-FR"/>
          </a:p>
        </p:txBody>
      </p:sp>
    </p:spTree>
    <p:extLst>
      <p:ext uri="{BB962C8B-B14F-4D97-AF65-F5344CB8AC3E}">
        <p14:creationId xmlns:p14="http://schemas.microsoft.com/office/powerpoint/2010/main" val="412669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FB8D73BB-022A-4BF1-AF3C-3DA122CDF5FB}"/>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826DB076-68DF-488D-BB9A-5D01C12798A4}" type="slidenum">
              <a:rPr lang="nl-NL" altLang="en-US" sz="1200">
                <a:latin typeface="Times New Roman" panose="02020603050405020304" pitchFamily="18" charset="0"/>
              </a:rPr>
              <a:pPr algn="r" eaLnBrk="1" hangingPunct="1"/>
              <a:t>3</a:t>
            </a:fld>
            <a:endParaRPr lang="nl-NL" altLang="en-US" sz="1200">
              <a:latin typeface="Times New Roman" panose="02020603050405020304" pitchFamily="18" charset="0"/>
            </a:endParaRPr>
          </a:p>
        </p:txBody>
      </p:sp>
      <p:sp>
        <p:nvSpPr>
          <p:cNvPr id="31747" name="Rectangle 2">
            <a:extLst>
              <a:ext uri="{FF2B5EF4-FFF2-40B4-BE49-F238E27FC236}">
                <a16:creationId xmlns:a16="http://schemas.microsoft.com/office/drawing/2014/main" id="{0A35402A-2F50-4D4A-B801-656CD364CF8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FFCACFE-6DAE-40AC-B6B8-2E2CEEFD25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238992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328A2A2-4408-4AEC-A8A1-FE3D61108003}"/>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0ACA0C39-9224-4A7D-8EC9-6E0D40D3B8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fr-FR" altLang="it-IT">
                <a:latin typeface="Arial" panose="020B0604020202020204" pitchFamily="34" charset="0"/>
                <a:cs typeface="Arial" panose="020B0604020202020204" pitchFamily="34" charset="0"/>
              </a:rPr>
              <a:t>TO DATE THERE ARE 35 MILION OF PEOPLE LIVING WITH DEMENTIA  WORDLWIDE – 9 MILION ONLY IN EUROPE AND THIS NUMBER IS EXPECTED TO INCREAS TO 70 MILION WITHITN 15 YEARS</a:t>
            </a:r>
          </a:p>
          <a:p>
            <a:pPr algn="just" eaLnBrk="1" hangingPunct="1">
              <a:spcBef>
                <a:spcPct val="0"/>
              </a:spcBef>
            </a:pPr>
            <a:endParaRPr lang="fr-FR" altLang="it-IT">
              <a:latin typeface="Arial" panose="020B0604020202020204" pitchFamily="34" charset="0"/>
              <a:cs typeface="Arial" panose="020B0604020202020204" pitchFamily="34" charset="0"/>
            </a:endParaRPr>
          </a:p>
        </p:txBody>
      </p:sp>
      <p:sp>
        <p:nvSpPr>
          <p:cNvPr id="35844" name="Slide Number Placeholder 3">
            <a:extLst>
              <a:ext uri="{FF2B5EF4-FFF2-40B4-BE49-F238E27FC236}">
                <a16:creationId xmlns:a16="http://schemas.microsoft.com/office/drawing/2014/main" id="{3A1618D4-4ED0-4D30-9ED0-62B42902B0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5037332-6AE8-4917-9468-EB943ECE1D29}" type="slidenum">
              <a:rPr lang="en-US" altLang="nl-BE" sz="1200" smtClean="0">
                <a:latin typeface="Times New Roman" panose="02020603050405020304" pitchFamily="18" charset="0"/>
              </a:rPr>
              <a:pPr/>
              <a:t>4</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167144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3203CBE-AD6B-4E6D-93BA-5C9CAA09B16B}"/>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E228C46C-8723-4417-8E85-94A8E382F8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US" altLang="it-IT" b="1">
                <a:latin typeface="Arial" panose="020B0604020202020204" pitchFamily="34" charset="0"/>
                <a:cs typeface="Arial" panose="020B0604020202020204" pitchFamily="34" charset="0"/>
              </a:rPr>
              <a:t>THE DEVELOPÒMENT OF AD DEMENTIA MIGHT BE INFLUENCED BY SOME GENETIC AND ENVIROMENTAL RISK FACTORS</a:t>
            </a:r>
          </a:p>
          <a:p>
            <a:pPr algn="just" eaLnBrk="1" hangingPunct="1">
              <a:spcBef>
                <a:spcPct val="0"/>
              </a:spcBef>
            </a:pPr>
            <a:r>
              <a:rPr lang="en-US" altLang="it-IT" b="1">
                <a:latin typeface="Arial" panose="020B0604020202020204" pitchFamily="34" charset="0"/>
                <a:cs typeface="Arial" panose="020B0604020202020204" pitchFamily="34" charset="0"/>
              </a:rPr>
              <a:t>THE MAIN KNOWN GENTIC RISK FACTOR FOR AD IS THE PRESENCE OF E4 ALLELE OF APOLIPOPROTEIN PLUS OTHER CANDIDATES GENES. </a:t>
            </a:r>
          </a:p>
          <a:p>
            <a:pPr algn="just" eaLnBrk="1" hangingPunct="1">
              <a:spcBef>
                <a:spcPct val="0"/>
              </a:spcBef>
            </a:pPr>
            <a:r>
              <a:rPr lang="en-US" altLang="it-IT" b="1">
                <a:latin typeface="Arial" panose="020B0604020202020204" pitchFamily="34" charset="0"/>
                <a:cs typeface="Arial" panose="020B0604020202020204" pitchFamily="34" charset="0"/>
              </a:rPr>
              <a:t>MOREOVER DURING THE WHOLE LIFESPAN WE KNOW FROM SEVERAL EVIDENCE THAT THERE ARE ENVIROMENTAL RISK FACTORS THAT MIGHT INFLUENCE THE INCIDENCE OF AD SUCH AS </a:t>
            </a:r>
          </a:p>
          <a:p>
            <a:pPr algn="just" eaLnBrk="1" hangingPunct="1">
              <a:spcBef>
                <a:spcPct val="0"/>
              </a:spcBef>
            </a:pPr>
            <a:endParaRPr lang="en-US" altLang="it-IT" b="1">
              <a:latin typeface="Arial" panose="020B0604020202020204" pitchFamily="34" charset="0"/>
              <a:cs typeface="Arial" panose="020B0604020202020204" pitchFamily="34" charset="0"/>
            </a:endParaRPr>
          </a:p>
          <a:p>
            <a:pPr algn="just" eaLnBrk="1" hangingPunct="1">
              <a:spcBef>
                <a:spcPct val="0"/>
              </a:spcBef>
            </a:pPr>
            <a:r>
              <a:rPr lang="en-US" altLang="it-IT" b="1">
                <a:latin typeface="Arial" panose="020B0604020202020204" pitchFamily="34" charset="0"/>
                <a:cs typeface="Arial" panose="020B0604020202020204" pitchFamily="34" charset="0"/>
              </a:rPr>
              <a:t>Kivipelto M, Solomon A, Ahtiluoto S, Ngandu T, Lehtisalo J, Antikainen R, Bäckman L, Hänninen T, Jula A, Laatikainen T, Lindström J, Mangialasche F, Nissinen A, Paajanen T, Pajala S, Peltonen M, Rauramaa R, Stigsdotter-Neely A, Strandberg T, Tuomilehto J, Soininen H.</a:t>
            </a:r>
            <a:endParaRPr lang="fr-FR" altLang="it-IT" b="1">
              <a:latin typeface="Arial" panose="020B0604020202020204" pitchFamily="34" charset="0"/>
              <a:cs typeface="Arial" panose="020B0604020202020204" pitchFamily="34" charset="0"/>
            </a:endParaRPr>
          </a:p>
          <a:p>
            <a:pPr algn="just" eaLnBrk="1" hangingPunct="1">
              <a:spcBef>
                <a:spcPct val="0"/>
              </a:spcBef>
            </a:pPr>
            <a:r>
              <a:rPr lang="en-US" altLang="it-IT" b="1">
                <a:latin typeface="Arial" panose="020B0604020202020204" pitchFamily="34" charset="0"/>
                <a:cs typeface="Arial" panose="020B0604020202020204" pitchFamily="34" charset="0"/>
              </a:rPr>
              <a:t>The Finnish Geriatric Intervention Study to Prevent Cognitive Impairment and Disability (FINGER): study design and progress.</a:t>
            </a:r>
            <a:endParaRPr lang="fr-FR" altLang="it-IT" b="1">
              <a:latin typeface="Arial" panose="020B0604020202020204" pitchFamily="34" charset="0"/>
              <a:cs typeface="Arial" panose="020B0604020202020204" pitchFamily="34" charset="0"/>
            </a:endParaRPr>
          </a:p>
          <a:p>
            <a:pPr algn="just" eaLnBrk="1" hangingPunct="1">
              <a:spcBef>
                <a:spcPct val="0"/>
              </a:spcBef>
            </a:pPr>
            <a:r>
              <a:rPr lang="fr-FR" altLang="it-IT" b="1">
                <a:latin typeface="Arial" panose="020B0604020202020204" pitchFamily="34" charset="0"/>
                <a:cs typeface="Arial" panose="020B0604020202020204" pitchFamily="34" charset="0"/>
              </a:rPr>
              <a:t>Alzheimers Dement. 2013 Nov;9(6):657-65. doi: 10.1016/j.jalz.2012.09.012. </a:t>
            </a:r>
          </a:p>
          <a:p>
            <a:pPr algn="just" eaLnBrk="1" hangingPunct="1">
              <a:spcBef>
                <a:spcPct val="0"/>
              </a:spcBef>
            </a:pPr>
            <a:endParaRPr lang="fr-FR" altLang="it-IT">
              <a:latin typeface="Arial" panose="020B0604020202020204" pitchFamily="34" charset="0"/>
              <a:cs typeface="Arial" panose="020B0604020202020204" pitchFamily="34" charset="0"/>
            </a:endParaRPr>
          </a:p>
          <a:p>
            <a:pPr algn="just" eaLnBrk="1" hangingPunct="1">
              <a:spcBef>
                <a:spcPct val="0"/>
              </a:spcBef>
            </a:pPr>
            <a:r>
              <a:rPr lang="en-US" altLang="it-IT">
                <a:latin typeface="Arial" panose="020B0604020202020204" pitchFamily="34" charset="0"/>
                <a:cs typeface="Arial" panose="020B0604020202020204" pitchFamily="34" charset="0"/>
              </a:rPr>
              <a:t>Cognitive impairment is one of the most frequent chronic conditions in the elderly, and the worldwide costs of dementia have been estimated to exceed those of other chronic diseases such as diabetes. Alzheimer’s disease (AD), the major cause of dementia, has reached epidemic proportions, with a large human, social, and economic burden. However, postponing AD onset by only 5 years may halve the projected AD prevalence in the future.</a:t>
            </a:r>
            <a:endParaRPr lang="fr-FR" altLang="it-IT">
              <a:latin typeface="Arial" panose="020B0604020202020204" pitchFamily="34" charset="0"/>
              <a:cs typeface="Arial" panose="020B0604020202020204" pitchFamily="34" charset="0"/>
            </a:endParaRPr>
          </a:p>
          <a:p>
            <a:pPr algn="just" eaLnBrk="1" hangingPunct="1">
              <a:spcBef>
                <a:spcPct val="0"/>
              </a:spcBef>
            </a:pPr>
            <a:r>
              <a:rPr lang="en-US" altLang="it-IT">
                <a:latin typeface="Arial" panose="020B0604020202020204" pitchFamily="34" charset="0"/>
                <a:cs typeface="Arial" panose="020B0604020202020204" pitchFamily="34" charset="0"/>
              </a:rPr>
              <a:t>The importance of finding methods to delay onset and/or modify progression of cognitive impairment/dementia was recently emphasized in a report of the National Institutes of Health (NIH) in USA. Formulated by an independent panel of health professionals and public representatives from outside the AD research field, the report highlighted the need for high-quality, randomized, controlled trials (RCTs). As cognitive impairment/dementia has a multifactorial etiology, resulting from interactions between both genetic and environmental factors (</a:t>
            </a:r>
            <a:r>
              <a:rPr lang="en-US" altLang="it-IT" b="1">
                <a:latin typeface="Arial" panose="020B0604020202020204" pitchFamily="34" charset="0"/>
                <a:cs typeface="Arial" panose="020B0604020202020204" pitchFamily="34" charset="0"/>
              </a:rPr>
              <a:t>Figure</a:t>
            </a:r>
            <a:r>
              <a:rPr lang="en-US" altLang="it-IT">
                <a:latin typeface="Arial" panose="020B0604020202020204" pitchFamily="34" charset="0"/>
                <a:cs typeface="Arial" panose="020B0604020202020204" pitchFamily="34" charset="0"/>
              </a:rPr>
              <a:t>), the report recommended conducting RCTs with multidimensional interventions, combining interventions for multiple risk factors, and controlling for many other factors. Conducting trials initially in individuals at high risk was also recommended as a more efficient approach.</a:t>
            </a:r>
            <a:endParaRPr lang="fr-FR" altLang="it-IT">
              <a:latin typeface="Arial" panose="020B0604020202020204" pitchFamily="34" charset="0"/>
              <a:cs typeface="Arial" panose="020B0604020202020204" pitchFamily="34" charset="0"/>
            </a:endParaRPr>
          </a:p>
          <a:p>
            <a:pPr algn="just" eaLnBrk="1" hangingPunct="1">
              <a:spcBef>
                <a:spcPct val="0"/>
              </a:spcBef>
            </a:pPr>
            <a:r>
              <a:rPr lang="en-US" altLang="it-IT">
                <a:latin typeface="Arial" panose="020B0604020202020204" pitchFamily="34" charset="0"/>
                <a:cs typeface="Arial" panose="020B0604020202020204" pitchFamily="34" charset="0"/>
              </a:rPr>
              <a:t>Within the AD/dementia research field, a consensus has emerged that intervention strategies must be initiated as early as possible, even before significant symptoms begin to appear. This goal can be achieved, for example, by incorporating the classical clinical trial approach to disease into a public health model, with long-term longitudinal databases including large populations. Establishing comprehensive databases for studies on aging can create the opportunity to formulate and validate tools for early detection of people who are at increased risk of late-life cognitive impairment, to identify important targets (risk factors) for preventive interventions, and to test such interventions in RCTs.</a:t>
            </a:r>
            <a:endParaRPr lang="fr-FR" altLang="it-IT">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8BE63D50-C17F-40D2-B8E3-FAC904FA03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2C3ED80-4A00-4E28-92EB-A1CA27D63CD5}" type="slidenum">
              <a:rPr lang="en-US" altLang="nl-BE" sz="1200">
                <a:latin typeface="Times New Roman" panose="02020603050405020304" pitchFamily="18" charset="0"/>
              </a:rPr>
              <a:pPr/>
              <a:t>5</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3540962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776E012-57E9-4370-82C9-80543DFE7F60}"/>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65432AF-67AA-400E-8350-E08ACB7C2BE2}"/>
              </a:ext>
            </a:extLst>
          </p:cNvPr>
          <p:cNvSpPr>
            <a:spLocks noGrp="1"/>
          </p:cNvSpPr>
          <p:nvPr>
            <p:ph type="body" idx="1"/>
          </p:nvPr>
        </p:nvSpPr>
        <p:spPr/>
        <p:txBody>
          <a:bodyPr/>
          <a:lstStyle/>
          <a:p>
            <a:pPr defTabSz="457200" eaLnBrk="1" fontAlgn="auto" hangingPunct="1">
              <a:spcBef>
                <a:spcPts val="0"/>
              </a:spcBef>
              <a:spcAft>
                <a:spcPts val="0"/>
              </a:spcAft>
              <a:defRPr/>
            </a:pPr>
            <a:r>
              <a:rPr lang="it-IT" dirty="0">
                <a:latin typeface="+mn-lt"/>
              </a:rPr>
              <a:t>SEVERAL STUDIES HAS HIGHLIGHETHED THE ASSOCIATON BETWEEN SLEEP DISRUPTION AND AD. WHAT WE KNOW IS THAT THE LOSS OF </a:t>
            </a:r>
            <a:r>
              <a:rPr lang="it-IT" sz="1100" dirty="0">
                <a:latin typeface="+mn-lt"/>
              </a:rPr>
              <a:t>MIGHT ENCOURAGE ALZHEIMER’S BY DECREASING CLEARANCE OF BETA AMYLOID IN THE BRAIN THATA LEAD TO AN ACCOMULATION OF THIS PROTEIN THAT IS  AS I PREVIOUSLY SAID ONE OG THE MAIN PATHOPHYSIOLOGICAL PROCESS OF AD. </a:t>
            </a:r>
          </a:p>
          <a:p>
            <a:pPr defTabSz="457200" eaLnBrk="1" fontAlgn="auto" hangingPunct="1">
              <a:spcBef>
                <a:spcPts val="0"/>
              </a:spcBef>
              <a:spcAft>
                <a:spcPts val="0"/>
              </a:spcAft>
              <a:defRPr/>
            </a:pPr>
            <a:r>
              <a:rPr lang="it-IT" sz="1100" dirty="0">
                <a:latin typeface="+mn-lt"/>
              </a:rPr>
              <a:t>THIS CYCLE OF SLEEP DEPRIVATION CAN ALSO AFFECT LEVELS OF THE HORMONE MELATONIN, WHICH HELPS THE BODY TO SLEEP, AND CAN INTERFERE WITH METABOLISM, A DISRUPTION THAT IS ALSO A RISK FACTOR FOR ALZHEIMER’S.</a:t>
            </a:r>
            <a:r>
              <a:rPr lang="it-IT" dirty="0">
                <a:latin typeface="+mn-lt"/>
              </a:rPr>
              <a:t> </a:t>
            </a:r>
          </a:p>
          <a:p>
            <a:pPr>
              <a:defRPr/>
            </a:pPr>
            <a:endParaRPr lang="it-IT" dirty="0">
              <a:latin typeface="+mn-lt"/>
            </a:endParaRPr>
          </a:p>
          <a:p>
            <a:pPr>
              <a:defRPr/>
            </a:pPr>
            <a:endParaRPr lang="it-IT" dirty="0">
              <a:latin typeface="+mn-lt"/>
            </a:endParaRPr>
          </a:p>
          <a:p>
            <a:pPr>
              <a:defRPr/>
            </a:pPr>
            <a:endParaRPr lang="it-IT" dirty="0">
              <a:latin typeface="+mn-lt"/>
            </a:endParaRPr>
          </a:p>
          <a:p>
            <a:pPr>
              <a:defRPr/>
            </a:pPr>
            <a:r>
              <a:rPr lang="it-IT" dirty="0">
                <a:latin typeface="+mn-lt"/>
              </a:rPr>
              <a:t>THE FLOWCHART ON THE RIGHT DESCRIBES THE EFFECT OF SLEEP DISRUPTION IN OUR BRAIN</a:t>
            </a:r>
          </a:p>
          <a:p>
            <a:pPr>
              <a:defRPr/>
            </a:pPr>
            <a:endParaRPr lang="it-IT" dirty="0">
              <a:latin typeface="+mn-lt"/>
            </a:endParaRPr>
          </a:p>
          <a:p>
            <a:pPr>
              <a:defRPr/>
            </a:pPr>
            <a:r>
              <a:rPr lang="it-IT" dirty="0" err="1">
                <a:latin typeface="+mn-lt"/>
              </a:rPr>
              <a:t>Alzheimer’s</a:t>
            </a:r>
            <a:r>
              <a:rPr lang="it-IT" dirty="0">
                <a:latin typeface="+mn-lt"/>
              </a:rPr>
              <a:t> </a:t>
            </a:r>
            <a:r>
              <a:rPr lang="it-IT" dirty="0" err="1">
                <a:latin typeface="+mn-lt"/>
              </a:rPr>
              <a:t>disease</a:t>
            </a:r>
            <a:r>
              <a:rPr lang="it-IT" dirty="0">
                <a:latin typeface="+mn-lt"/>
              </a:rPr>
              <a:t> </a:t>
            </a:r>
            <a:r>
              <a:rPr lang="it-IT" dirty="0" err="1">
                <a:latin typeface="+mn-lt"/>
              </a:rPr>
              <a:t>disrupts</a:t>
            </a:r>
            <a:r>
              <a:rPr lang="it-IT" dirty="0">
                <a:latin typeface="+mn-lt"/>
              </a:rPr>
              <a:t> </a:t>
            </a:r>
            <a:r>
              <a:rPr lang="it-IT" dirty="0" err="1">
                <a:latin typeface="+mn-lt"/>
              </a:rPr>
              <a:t>sleep</a:t>
            </a:r>
            <a:r>
              <a:rPr lang="it-IT" dirty="0">
                <a:latin typeface="+mn-lt"/>
              </a:rPr>
              <a:t>. And </a:t>
            </a:r>
            <a:r>
              <a:rPr lang="it-IT" dirty="0" err="1">
                <a:latin typeface="+mn-lt"/>
              </a:rPr>
              <a:t>disrupted</a:t>
            </a:r>
            <a:r>
              <a:rPr lang="it-IT" dirty="0">
                <a:latin typeface="+mn-lt"/>
              </a:rPr>
              <a:t> </a:t>
            </a:r>
            <a:r>
              <a:rPr lang="it-IT" dirty="0" err="1">
                <a:latin typeface="+mn-lt"/>
              </a:rPr>
              <a:t>sleep</a:t>
            </a:r>
            <a:r>
              <a:rPr lang="it-IT" dirty="0">
                <a:latin typeface="+mn-lt"/>
              </a:rPr>
              <a:t> </a:t>
            </a:r>
            <a:r>
              <a:rPr lang="it-IT" dirty="0" err="1">
                <a:latin typeface="+mn-lt"/>
              </a:rPr>
              <a:t>itself</a:t>
            </a:r>
            <a:r>
              <a:rPr lang="it-IT" dirty="0">
                <a:latin typeface="+mn-lt"/>
              </a:rPr>
              <a:t> </a:t>
            </a:r>
            <a:r>
              <a:rPr lang="it-IT" dirty="0" err="1">
                <a:latin typeface="+mn-lt"/>
              </a:rPr>
              <a:t>might</a:t>
            </a:r>
            <a:r>
              <a:rPr lang="it-IT" dirty="0">
                <a:latin typeface="+mn-lt"/>
              </a:rPr>
              <a:t> </a:t>
            </a:r>
            <a:r>
              <a:rPr lang="it-IT" dirty="0" err="1">
                <a:latin typeface="+mn-lt"/>
              </a:rPr>
              <a:t>encourage</a:t>
            </a:r>
            <a:r>
              <a:rPr lang="it-IT" dirty="0">
                <a:latin typeface="+mn-lt"/>
              </a:rPr>
              <a:t> </a:t>
            </a:r>
            <a:r>
              <a:rPr lang="it-IT" dirty="0" err="1">
                <a:latin typeface="+mn-lt"/>
              </a:rPr>
              <a:t>Alzheimer’s</a:t>
            </a:r>
            <a:r>
              <a:rPr lang="it-IT" dirty="0">
                <a:latin typeface="+mn-lt"/>
              </a:rPr>
              <a:t> by </a:t>
            </a:r>
            <a:r>
              <a:rPr lang="it-IT" dirty="0" err="1">
                <a:latin typeface="+mn-lt"/>
              </a:rPr>
              <a:t>allowing</a:t>
            </a:r>
            <a:r>
              <a:rPr lang="it-IT" dirty="0">
                <a:latin typeface="+mn-lt"/>
              </a:rPr>
              <a:t> </a:t>
            </a:r>
            <a:r>
              <a:rPr lang="it-IT" dirty="0" err="1">
                <a:latin typeface="+mn-lt"/>
              </a:rPr>
              <a:t>buildup</a:t>
            </a:r>
            <a:r>
              <a:rPr lang="it-IT" dirty="0">
                <a:latin typeface="+mn-lt"/>
              </a:rPr>
              <a:t> of </a:t>
            </a:r>
            <a:r>
              <a:rPr lang="it-IT" dirty="0" err="1">
                <a:latin typeface="+mn-lt"/>
              </a:rPr>
              <a:t>amyloid</a:t>
            </a:r>
            <a:r>
              <a:rPr lang="it-IT" dirty="0">
                <a:latin typeface="+mn-lt"/>
              </a:rPr>
              <a:t>-beta, or A-beta, </a:t>
            </a:r>
            <a:r>
              <a:rPr lang="it-IT" dirty="0" err="1">
                <a:latin typeface="+mn-lt"/>
              </a:rPr>
              <a:t>which</a:t>
            </a:r>
            <a:r>
              <a:rPr lang="it-IT" dirty="0">
                <a:latin typeface="+mn-lt"/>
              </a:rPr>
              <a:t> </a:t>
            </a:r>
            <a:r>
              <a:rPr lang="it-IT" dirty="0" err="1">
                <a:latin typeface="+mn-lt"/>
              </a:rPr>
              <a:t>is</a:t>
            </a:r>
            <a:r>
              <a:rPr lang="it-IT" dirty="0">
                <a:latin typeface="+mn-lt"/>
              </a:rPr>
              <a:t> </a:t>
            </a:r>
            <a:r>
              <a:rPr lang="it-IT" dirty="0" err="1">
                <a:latin typeface="+mn-lt"/>
              </a:rPr>
              <a:t>thought</a:t>
            </a:r>
            <a:r>
              <a:rPr lang="it-IT" dirty="0">
                <a:latin typeface="+mn-lt"/>
              </a:rPr>
              <a:t> to </a:t>
            </a:r>
            <a:r>
              <a:rPr lang="it-IT" dirty="0" err="1">
                <a:latin typeface="+mn-lt"/>
              </a:rPr>
              <a:t>lead</a:t>
            </a:r>
            <a:r>
              <a:rPr lang="it-IT" dirty="0">
                <a:latin typeface="+mn-lt"/>
              </a:rPr>
              <a:t> to the </a:t>
            </a:r>
            <a:r>
              <a:rPr lang="it-IT" dirty="0" err="1">
                <a:latin typeface="+mn-lt"/>
              </a:rPr>
              <a:t>death</a:t>
            </a:r>
            <a:r>
              <a:rPr lang="it-IT" dirty="0">
                <a:latin typeface="+mn-lt"/>
              </a:rPr>
              <a:t> of </a:t>
            </a:r>
            <a:r>
              <a:rPr lang="it-IT" dirty="0" err="1">
                <a:latin typeface="+mn-lt"/>
              </a:rPr>
              <a:t>neurons</a:t>
            </a:r>
            <a:r>
              <a:rPr lang="it-IT" dirty="0">
                <a:latin typeface="+mn-lt"/>
              </a:rPr>
              <a:t>. </a:t>
            </a:r>
            <a:r>
              <a:rPr lang="it-IT" dirty="0" err="1">
                <a:latin typeface="+mn-lt"/>
              </a:rPr>
              <a:t>This</a:t>
            </a:r>
            <a:r>
              <a:rPr lang="it-IT" dirty="0">
                <a:latin typeface="+mn-lt"/>
              </a:rPr>
              <a:t> </a:t>
            </a:r>
            <a:r>
              <a:rPr lang="it-IT" dirty="0" err="1">
                <a:latin typeface="+mn-lt"/>
              </a:rPr>
              <a:t>cycle</a:t>
            </a:r>
            <a:r>
              <a:rPr lang="it-IT" dirty="0">
                <a:latin typeface="+mn-lt"/>
              </a:rPr>
              <a:t> of </a:t>
            </a:r>
            <a:r>
              <a:rPr lang="it-IT" dirty="0" err="1">
                <a:latin typeface="+mn-lt"/>
              </a:rPr>
              <a:t>sleep</a:t>
            </a:r>
            <a:r>
              <a:rPr lang="it-IT" dirty="0">
                <a:latin typeface="+mn-lt"/>
              </a:rPr>
              <a:t> </a:t>
            </a:r>
            <a:r>
              <a:rPr lang="it-IT" dirty="0" err="1">
                <a:latin typeface="+mn-lt"/>
              </a:rPr>
              <a:t>deprivation</a:t>
            </a:r>
            <a:r>
              <a:rPr lang="it-IT" dirty="0">
                <a:latin typeface="+mn-lt"/>
              </a:rPr>
              <a:t> can </a:t>
            </a:r>
            <a:r>
              <a:rPr lang="it-IT" dirty="0" err="1">
                <a:latin typeface="+mn-lt"/>
              </a:rPr>
              <a:t>also</a:t>
            </a:r>
            <a:r>
              <a:rPr lang="it-IT" dirty="0">
                <a:latin typeface="+mn-lt"/>
              </a:rPr>
              <a:t> </a:t>
            </a:r>
            <a:r>
              <a:rPr lang="it-IT" dirty="0" err="1">
                <a:latin typeface="+mn-lt"/>
              </a:rPr>
              <a:t>affect</a:t>
            </a:r>
            <a:r>
              <a:rPr lang="it-IT" dirty="0">
                <a:latin typeface="+mn-lt"/>
              </a:rPr>
              <a:t> </a:t>
            </a:r>
            <a:r>
              <a:rPr lang="it-IT" dirty="0" err="1">
                <a:latin typeface="+mn-lt"/>
              </a:rPr>
              <a:t>levels</a:t>
            </a:r>
            <a:r>
              <a:rPr lang="it-IT" dirty="0">
                <a:latin typeface="+mn-lt"/>
              </a:rPr>
              <a:t> of the </a:t>
            </a:r>
            <a:r>
              <a:rPr lang="it-IT" dirty="0" err="1">
                <a:latin typeface="+mn-lt"/>
              </a:rPr>
              <a:t>hormone</a:t>
            </a:r>
            <a:r>
              <a:rPr lang="it-IT" dirty="0">
                <a:latin typeface="+mn-lt"/>
              </a:rPr>
              <a:t> </a:t>
            </a:r>
            <a:r>
              <a:rPr lang="it-IT" dirty="0" err="1">
                <a:latin typeface="+mn-lt"/>
              </a:rPr>
              <a:t>melatonin</a:t>
            </a:r>
            <a:r>
              <a:rPr lang="it-IT" dirty="0">
                <a:latin typeface="+mn-lt"/>
              </a:rPr>
              <a:t>, </a:t>
            </a:r>
            <a:r>
              <a:rPr lang="it-IT" dirty="0" err="1">
                <a:latin typeface="+mn-lt"/>
              </a:rPr>
              <a:t>which</a:t>
            </a:r>
            <a:r>
              <a:rPr lang="it-IT" dirty="0">
                <a:latin typeface="+mn-lt"/>
              </a:rPr>
              <a:t> </a:t>
            </a:r>
            <a:r>
              <a:rPr lang="it-IT" dirty="0" err="1">
                <a:latin typeface="+mn-lt"/>
              </a:rPr>
              <a:t>helps</a:t>
            </a:r>
            <a:r>
              <a:rPr lang="it-IT" dirty="0">
                <a:latin typeface="+mn-lt"/>
              </a:rPr>
              <a:t> the body to </a:t>
            </a:r>
            <a:r>
              <a:rPr lang="it-IT" dirty="0" err="1">
                <a:latin typeface="+mn-lt"/>
              </a:rPr>
              <a:t>sleep</a:t>
            </a:r>
            <a:r>
              <a:rPr lang="it-IT" dirty="0">
                <a:latin typeface="+mn-lt"/>
              </a:rPr>
              <a:t>, and can </a:t>
            </a:r>
            <a:r>
              <a:rPr lang="it-IT" dirty="0" err="1">
                <a:latin typeface="+mn-lt"/>
              </a:rPr>
              <a:t>interfere</a:t>
            </a:r>
            <a:r>
              <a:rPr lang="it-IT" dirty="0">
                <a:latin typeface="+mn-lt"/>
              </a:rPr>
              <a:t> with </a:t>
            </a:r>
            <a:r>
              <a:rPr lang="it-IT" dirty="0" err="1">
                <a:latin typeface="+mn-lt"/>
              </a:rPr>
              <a:t>metabolism</a:t>
            </a:r>
            <a:r>
              <a:rPr lang="it-IT" dirty="0">
                <a:latin typeface="+mn-lt"/>
              </a:rPr>
              <a:t>, a </a:t>
            </a:r>
            <a:r>
              <a:rPr lang="it-IT" dirty="0" err="1">
                <a:latin typeface="+mn-lt"/>
              </a:rPr>
              <a:t>disruption</a:t>
            </a:r>
            <a:r>
              <a:rPr lang="it-IT" dirty="0">
                <a:latin typeface="+mn-lt"/>
              </a:rPr>
              <a:t> </a:t>
            </a:r>
            <a:r>
              <a:rPr lang="it-IT" dirty="0" err="1">
                <a:latin typeface="+mn-lt"/>
              </a:rPr>
              <a:t>that</a:t>
            </a:r>
            <a:r>
              <a:rPr lang="it-IT" dirty="0">
                <a:latin typeface="+mn-lt"/>
              </a:rPr>
              <a:t> </a:t>
            </a:r>
            <a:r>
              <a:rPr lang="it-IT" dirty="0" err="1">
                <a:latin typeface="+mn-lt"/>
              </a:rPr>
              <a:t>is</a:t>
            </a:r>
            <a:r>
              <a:rPr lang="it-IT" dirty="0">
                <a:latin typeface="+mn-lt"/>
              </a:rPr>
              <a:t> </a:t>
            </a:r>
            <a:r>
              <a:rPr lang="it-IT" dirty="0" err="1">
                <a:latin typeface="+mn-lt"/>
              </a:rPr>
              <a:t>also</a:t>
            </a:r>
            <a:r>
              <a:rPr lang="it-IT" dirty="0">
                <a:latin typeface="+mn-lt"/>
              </a:rPr>
              <a:t> a </a:t>
            </a:r>
            <a:r>
              <a:rPr lang="it-IT" dirty="0" err="1">
                <a:latin typeface="+mn-lt"/>
              </a:rPr>
              <a:t>risk</a:t>
            </a:r>
            <a:r>
              <a:rPr lang="it-IT" dirty="0">
                <a:latin typeface="+mn-lt"/>
              </a:rPr>
              <a:t> </a:t>
            </a:r>
            <a:r>
              <a:rPr lang="it-IT" dirty="0" err="1">
                <a:latin typeface="+mn-lt"/>
              </a:rPr>
              <a:t>factor</a:t>
            </a:r>
            <a:r>
              <a:rPr lang="it-IT" dirty="0">
                <a:latin typeface="+mn-lt"/>
              </a:rPr>
              <a:t> for </a:t>
            </a:r>
            <a:r>
              <a:rPr lang="it-IT" dirty="0" err="1">
                <a:latin typeface="+mn-lt"/>
              </a:rPr>
              <a:t>Alzheimer’s</a:t>
            </a:r>
            <a:r>
              <a:rPr lang="it-IT" dirty="0">
                <a:latin typeface="+mn-lt"/>
              </a:rPr>
              <a:t>. </a:t>
            </a:r>
          </a:p>
          <a:p>
            <a:pPr>
              <a:defRPr/>
            </a:pPr>
            <a:endParaRPr lang="it-IT" dirty="0">
              <a:latin typeface="+mn-lt"/>
            </a:endParaRPr>
          </a:p>
          <a:p>
            <a:pPr>
              <a:defRPr/>
            </a:pPr>
            <a:r>
              <a:rPr lang="it-IT" dirty="0">
                <a:latin typeface="+mn-lt"/>
              </a:rPr>
              <a:t>Using PET </a:t>
            </a:r>
            <a:r>
              <a:rPr lang="it-IT" dirty="0" err="1">
                <a:latin typeface="+mn-lt"/>
              </a:rPr>
              <a:t>scans</a:t>
            </a:r>
            <a:r>
              <a:rPr lang="it-IT" dirty="0">
                <a:latin typeface="+mn-lt"/>
              </a:rPr>
              <a:t> to </a:t>
            </a:r>
            <a:r>
              <a:rPr lang="it-IT" dirty="0" err="1">
                <a:latin typeface="+mn-lt"/>
              </a:rPr>
              <a:t>measure</a:t>
            </a:r>
            <a:r>
              <a:rPr lang="it-IT" dirty="0">
                <a:latin typeface="+mn-lt"/>
              </a:rPr>
              <a:t> </a:t>
            </a:r>
            <a:r>
              <a:rPr lang="it-IT" dirty="0" err="1">
                <a:latin typeface="+mn-lt"/>
              </a:rPr>
              <a:t>amyloid</a:t>
            </a:r>
            <a:r>
              <a:rPr lang="it-IT" dirty="0">
                <a:latin typeface="+mn-lt"/>
              </a:rPr>
              <a:t>-beta </a:t>
            </a:r>
            <a:r>
              <a:rPr lang="it-IT" dirty="0" err="1">
                <a:latin typeface="+mn-lt"/>
              </a:rPr>
              <a:t>markers</a:t>
            </a:r>
            <a:r>
              <a:rPr lang="it-IT" dirty="0">
                <a:latin typeface="+mn-lt"/>
              </a:rPr>
              <a:t>, </a:t>
            </a:r>
            <a:r>
              <a:rPr lang="it-IT" dirty="0" err="1">
                <a:latin typeface="+mn-lt"/>
              </a:rPr>
              <a:t>researchers</a:t>
            </a:r>
            <a:r>
              <a:rPr lang="it-IT" dirty="0">
                <a:latin typeface="+mn-lt"/>
              </a:rPr>
              <a:t> </a:t>
            </a:r>
            <a:r>
              <a:rPr lang="it-IT" dirty="0" err="1">
                <a:latin typeface="+mn-lt"/>
              </a:rPr>
              <a:t>compared</a:t>
            </a:r>
            <a:r>
              <a:rPr lang="it-IT" dirty="0">
                <a:latin typeface="+mn-lt"/>
              </a:rPr>
              <a:t> </a:t>
            </a:r>
            <a:r>
              <a:rPr lang="it-IT" dirty="0" err="1">
                <a:latin typeface="+mn-lt"/>
              </a:rPr>
              <a:t>levels</a:t>
            </a:r>
            <a:r>
              <a:rPr lang="it-IT" dirty="0">
                <a:latin typeface="+mn-lt"/>
              </a:rPr>
              <a:t> of A-beta in the brains of 20 </a:t>
            </a:r>
            <a:r>
              <a:rPr lang="it-IT" dirty="0" err="1">
                <a:latin typeface="+mn-lt"/>
              </a:rPr>
              <a:t>healthy</a:t>
            </a:r>
            <a:r>
              <a:rPr lang="it-IT" dirty="0">
                <a:latin typeface="+mn-lt"/>
              </a:rPr>
              <a:t> </a:t>
            </a:r>
            <a:r>
              <a:rPr lang="it-IT" dirty="0" err="1">
                <a:latin typeface="+mn-lt"/>
              </a:rPr>
              <a:t>volunteers</a:t>
            </a:r>
            <a:r>
              <a:rPr lang="it-IT" dirty="0">
                <a:latin typeface="+mn-lt"/>
              </a:rPr>
              <a:t> </a:t>
            </a:r>
            <a:r>
              <a:rPr lang="it-IT" dirty="0" err="1">
                <a:latin typeface="+mn-lt"/>
              </a:rPr>
              <a:t>after</a:t>
            </a:r>
            <a:r>
              <a:rPr lang="it-IT" dirty="0">
                <a:latin typeface="+mn-lt"/>
              </a:rPr>
              <a:t> </a:t>
            </a:r>
            <a:r>
              <a:rPr lang="it-IT" dirty="0" err="1">
                <a:latin typeface="+mn-lt"/>
              </a:rPr>
              <a:t>one</a:t>
            </a:r>
            <a:r>
              <a:rPr lang="it-IT" dirty="0">
                <a:latin typeface="+mn-lt"/>
              </a:rPr>
              <a:t> </a:t>
            </a:r>
            <a:r>
              <a:rPr lang="it-IT" dirty="0" err="1">
                <a:latin typeface="+mn-lt"/>
              </a:rPr>
              <a:t>restful</a:t>
            </a:r>
            <a:r>
              <a:rPr lang="it-IT" dirty="0">
                <a:latin typeface="+mn-lt"/>
              </a:rPr>
              <a:t> night and </a:t>
            </a:r>
            <a:r>
              <a:rPr lang="it-IT" dirty="0" err="1">
                <a:latin typeface="+mn-lt"/>
              </a:rPr>
              <a:t>after</a:t>
            </a:r>
            <a:r>
              <a:rPr lang="it-IT" dirty="0">
                <a:latin typeface="+mn-lt"/>
              </a:rPr>
              <a:t> </a:t>
            </a:r>
            <a:r>
              <a:rPr lang="it-IT" dirty="0" err="1">
                <a:latin typeface="+mn-lt"/>
              </a:rPr>
              <a:t>one</a:t>
            </a:r>
            <a:r>
              <a:rPr lang="it-IT" dirty="0">
                <a:latin typeface="+mn-lt"/>
              </a:rPr>
              <a:t> night of </a:t>
            </a:r>
            <a:r>
              <a:rPr lang="it-IT" dirty="0" err="1">
                <a:latin typeface="+mn-lt"/>
              </a:rPr>
              <a:t>sleep</a:t>
            </a:r>
            <a:r>
              <a:rPr lang="it-IT" dirty="0">
                <a:latin typeface="+mn-lt"/>
              </a:rPr>
              <a:t> </a:t>
            </a:r>
            <a:r>
              <a:rPr lang="it-IT" dirty="0" err="1">
                <a:latin typeface="+mn-lt"/>
              </a:rPr>
              <a:t>deprivation</a:t>
            </a:r>
            <a:r>
              <a:rPr lang="it-IT" dirty="0">
                <a:latin typeface="+mn-lt"/>
              </a:rPr>
              <a:t>. </a:t>
            </a:r>
            <a:r>
              <a:rPr lang="it-IT" dirty="0" err="1">
                <a:latin typeface="+mn-lt"/>
              </a:rPr>
              <a:t>Levels</a:t>
            </a:r>
            <a:r>
              <a:rPr lang="it-IT" dirty="0">
                <a:latin typeface="+mn-lt"/>
              </a:rPr>
              <a:t> of the </a:t>
            </a:r>
            <a:r>
              <a:rPr lang="it-IT" dirty="0" err="1">
                <a:latin typeface="+mn-lt"/>
              </a:rPr>
              <a:t>plaque-forming</a:t>
            </a:r>
            <a:r>
              <a:rPr lang="it-IT" dirty="0">
                <a:latin typeface="+mn-lt"/>
              </a:rPr>
              <a:t> A-beta rose in </a:t>
            </a:r>
            <a:r>
              <a:rPr lang="it-IT" dirty="0" err="1">
                <a:latin typeface="+mn-lt"/>
              </a:rPr>
              <a:t>most</a:t>
            </a:r>
            <a:r>
              <a:rPr lang="it-IT" dirty="0">
                <a:latin typeface="+mn-lt"/>
              </a:rPr>
              <a:t> </a:t>
            </a:r>
            <a:r>
              <a:rPr lang="it-IT" dirty="0" err="1">
                <a:latin typeface="+mn-lt"/>
              </a:rPr>
              <a:t>people</a:t>
            </a:r>
            <a:r>
              <a:rPr lang="it-IT" dirty="0">
                <a:latin typeface="+mn-lt"/>
              </a:rPr>
              <a:t> </a:t>
            </a:r>
            <a:r>
              <a:rPr lang="it-IT" dirty="0" err="1">
                <a:latin typeface="+mn-lt"/>
              </a:rPr>
              <a:t>tested</a:t>
            </a:r>
            <a:r>
              <a:rPr lang="it-IT" dirty="0">
                <a:latin typeface="+mn-lt"/>
              </a:rPr>
              <a:t>.</a:t>
            </a:r>
            <a:endParaRPr lang="en-US" dirty="0"/>
          </a:p>
        </p:txBody>
      </p:sp>
      <p:sp>
        <p:nvSpPr>
          <p:cNvPr id="44036" name="Slide Number Placeholder 3">
            <a:extLst>
              <a:ext uri="{FF2B5EF4-FFF2-40B4-BE49-F238E27FC236}">
                <a16:creationId xmlns:a16="http://schemas.microsoft.com/office/drawing/2014/main" id="{D5E17F98-DA8F-450B-B5A0-DD8BA48BD4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EEB7290-22CB-42C6-8759-EA2F304A56DC}" type="slidenum">
              <a:rPr lang="en-US" altLang="nl-BE" sz="1200">
                <a:latin typeface="Times New Roman" panose="02020603050405020304" pitchFamily="18" charset="0"/>
              </a:rPr>
              <a:pPr/>
              <a:t>6</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54003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BD9A007-BB99-433E-B3A9-F9E71F76D4E4}"/>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B33AFC3-D497-4AB3-92B5-FD801615F3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nl-BE"/>
              <a:t>DURNG THE LAST 2 YEARS THE APMI AND THE WBP HAD WORKED TOGHETHER IN ORDER TO ANSWER THIS QUESTION AND IN PARTICULA TO UNDERSTAD WHETHER THIS ETEROGENEITY MIGHT BE INFLUENCED BY BIOLOGICAL SEX </a:t>
            </a:r>
          </a:p>
          <a:p>
            <a:endParaRPr lang="en-US" altLang="nl-BE"/>
          </a:p>
          <a:p>
            <a:r>
              <a:rPr lang="en-US" altLang="nl-BE"/>
              <a:t> TO SEE WHTHER SEX DIFFERENCE THAT WE ARE NOT CURRENTLY CONSIDERING IN OUR RESEARCH MIGHT BE THE GATWAY TO A PRECISION MEDICINE APPROACH TO AD</a:t>
            </a:r>
          </a:p>
        </p:txBody>
      </p:sp>
      <p:sp>
        <p:nvSpPr>
          <p:cNvPr id="33796" name="Slide Number Placeholder 3">
            <a:extLst>
              <a:ext uri="{FF2B5EF4-FFF2-40B4-BE49-F238E27FC236}">
                <a16:creationId xmlns:a16="http://schemas.microsoft.com/office/drawing/2014/main" id="{D6CC869D-A84A-45D8-A499-3B0A135B97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1A9A632-2D2D-4490-85F8-AC4ECE7864AA}" type="slidenum">
              <a:rPr lang="en-US" altLang="nl-BE" sz="1200" smtClean="0">
                <a:latin typeface="Times New Roman" panose="02020603050405020304" pitchFamily="18" charset="0"/>
              </a:rPr>
              <a:pPr/>
              <a:t>7</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411640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E31AC0F-DB97-49C3-876F-F9613679B6E9}"/>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64850C7-A1F1-45EA-8AC9-A99D931ADE8E}"/>
              </a:ext>
            </a:extLst>
          </p:cNvPr>
          <p:cNvSpPr>
            <a:spLocks noGrp="1"/>
          </p:cNvSpPr>
          <p:nvPr>
            <p:ph type="body" idx="1"/>
          </p:nvPr>
        </p:nvSpPr>
        <p:spPr/>
        <p:txBody>
          <a:bodyPr/>
          <a:lstStyle/>
          <a:p>
            <a:pPr>
              <a:defRPr/>
            </a:pPr>
            <a:r>
              <a:rPr lang="en-US" dirty="0">
                <a:latin typeface="+mn-lt"/>
              </a:rPr>
              <a:t>THIS CARTOON DESCRIBES THE MAIN PATHOPHYSIOLOGICAL HALLMARKS OF AD.</a:t>
            </a:r>
          </a:p>
          <a:p>
            <a:pPr>
              <a:defRPr/>
            </a:pPr>
            <a:endParaRPr lang="en-US" dirty="0">
              <a:latin typeface="+mn-lt"/>
            </a:endParaRPr>
          </a:p>
          <a:p>
            <a:pPr>
              <a:defRPr/>
            </a:pPr>
            <a:r>
              <a:rPr lang="en-US" dirty="0">
                <a:latin typeface="+mn-lt"/>
              </a:rPr>
              <a:t>AT THE TOP WE HAVE THE IMAGE OF AN HEALTHY NEURON, WHLE AT THE BOTTOM WE HAVE A DISEASED NEAURON CARACTERIZED BY MISFOLDING OF BETA-AMYLOID AND TAU PROTEINS THAT LEAD TO THE FORMATION OF THE SO CALL AMYLOID PLAQUES AND NEUROFRBRILLARY TANGLES ACCUMULATION </a:t>
            </a:r>
          </a:p>
          <a:p>
            <a:pPr>
              <a:defRPr/>
            </a:pPr>
            <a:r>
              <a:rPr lang="en-US" dirty="0">
                <a:latin typeface="+mn-lt"/>
              </a:rPr>
              <a:t>THE 2 EVENTS AR CONSIDERED THE MAIN CAUSES OF THE NEURODEGENERATION THAT WE OBSERVE IN AD. </a:t>
            </a:r>
          </a:p>
          <a:p>
            <a:pPr>
              <a:defRPr/>
            </a:pPr>
            <a:endParaRPr lang="en-US" dirty="0">
              <a:latin typeface="+mn-lt"/>
            </a:endParaRPr>
          </a:p>
          <a:p>
            <a:pPr>
              <a:defRPr/>
            </a:pPr>
            <a:r>
              <a:rPr lang="en-US" dirty="0">
                <a:latin typeface="+mn-lt"/>
              </a:rPr>
              <a:t>THE POST-MORTEN BRAIN ON TOP RIGHT HAND CORNER OF THE SLIDE  SHOWS ON THE RIGHT THE BRAIN OF A PATIENTS WITH AD AND ON THE LEFT AN HEALTHY BRAIN. AS WE CAN SEE IN THE PATIENTS WITH AD WE OBSERVE A SHRINKAGE OF NEURONO OF BRAIN CORTEX AND IN PARTICULAR OF TEMPORAL CORTEX AND IN THE HIPPO. THESE ARE THEBRAIN REGIONS MAINLY INVOLVED IN MEMORY PROCESSE </a:t>
            </a:r>
          </a:p>
          <a:p>
            <a:pPr>
              <a:defRPr/>
            </a:pPr>
            <a:endParaRPr lang="en-US" dirty="0">
              <a:latin typeface="+mn-lt"/>
            </a:endParaRPr>
          </a:p>
          <a:p>
            <a:pPr>
              <a:defRPr/>
            </a:pPr>
            <a:r>
              <a:rPr lang="en-US" dirty="0" err="1">
                <a:latin typeface="+mn-lt"/>
              </a:rPr>
              <a:t>Misfolding</a:t>
            </a:r>
            <a:r>
              <a:rPr lang="en-US" dirty="0">
                <a:latin typeface="+mn-lt"/>
              </a:rPr>
              <a:t> of beta amyloid and tau protein follow by the formation of amyloid plaques and </a:t>
            </a:r>
            <a:r>
              <a:rPr lang="en-US" dirty="0" err="1">
                <a:latin typeface="+mn-lt"/>
              </a:rPr>
              <a:t>neurfibrillary</a:t>
            </a:r>
            <a:r>
              <a:rPr lang="en-US" dirty="0">
                <a:latin typeface="+mn-lt"/>
              </a:rPr>
              <a:t> tangles accumulation</a:t>
            </a:r>
          </a:p>
        </p:txBody>
      </p:sp>
      <p:sp>
        <p:nvSpPr>
          <p:cNvPr id="37892" name="Slide Number Placeholder 3">
            <a:extLst>
              <a:ext uri="{FF2B5EF4-FFF2-40B4-BE49-F238E27FC236}">
                <a16:creationId xmlns:a16="http://schemas.microsoft.com/office/drawing/2014/main" id="{F9FD2B98-D2AE-47FB-AE13-B5FD028130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7E336A-8DAA-482F-814F-3CE41379F928}" type="slidenum">
              <a:rPr lang="en-US" altLang="nl-BE" sz="1200" smtClean="0">
                <a:latin typeface="Times New Roman" panose="02020603050405020304" pitchFamily="18" charset="0"/>
              </a:rPr>
              <a:pPr/>
              <a:t>8</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289596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CD1E159-DA1D-4B47-B148-C3C5BDFC91E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FE31B8A-F4C9-485F-AC3C-95395E30C224}"/>
              </a:ext>
            </a:extLst>
          </p:cNvPr>
          <p:cNvSpPr>
            <a:spLocks noGrp="1"/>
          </p:cNvSpPr>
          <p:nvPr>
            <p:ph type="body" idx="1"/>
          </p:nvPr>
        </p:nvSpPr>
        <p:spPr/>
        <p:txBody>
          <a:bodyPr/>
          <a:lstStyle/>
          <a:p>
            <a:pPr>
              <a:defRPr/>
            </a:pPr>
            <a:endParaRPr lang="en-US" dirty="0">
              <a:latin typeface="+mn-lt"/>
            </a:endParaRPr>
          </a:p>
        </p:txBody>
      </p:sp>
      <p:sp>
        <p:nvSpPr>
          <p:cNvPr id="39940" name="Slide Number Placeholder 3">
            <a:extLst>
              <a:ext uri="{FF2B5EF4-FFF2-40B4-BE49-F238E27FC236}">
                <a16:creationId xmlns:a16="http://schemas.microsoft.com/office/drawing/2014/main" id="{0ACA155F-F38D-46D7-9ED2-A2D55650CC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144F0D1-136B-41B9-870F-AF89C340A202}" type="slidenum">
              <a:rPr lang="en-US" altLang="nl-BE" sz="1200" smtClean="0">
                <a:latin typeface="Times New Roman" panose="02020603050405020304" pitchFamily="18" charset="0"/>
              </a:rPr>
              <a:pPr/>
              <a:t>9</a:t>
            </a:fld>
            <a:endParaRPr lang="en-US" altLang="nl-BE" sz="1200">
              <a:latin typeface="Times New Roman" panose="02020603050405020304" pitchFamily="18" charset="0"/>
            </a:endParaRPr>
          </a:p>
        </p:txBody>
      </p:sp>
    </p:spTree>
    <p:extLst>
      <p:ext uri="{BB962C8B-B14F-4D97-AF65-F5344CB8AC3E}">
        <p14:creationId xmlns:p14="http://schemas.microsoft.com/office/powerpoint/2010/main" val="44053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Rectangle 4">
            <a:extLst>
              <a:ext uri="{FF2B5EF4-FFF2-40B4-BE49-F238E27FC236}">
                <a16:creationId xmlns:a16="http://schemas.microsoft.com/office/drawing/2014/main" id="{260473E8-C2E0-E089-C51D-BB86F3093CBB}"/>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BB9BB30C-686B-FFEB-023C-CAD51210BBB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82634D2D-5FEF-7705-B291-CC6FBC823C27}"/>
              </a:ext>
            </a:extLst>
          </p:cNvPr>
          <p:cNvSpPr>
            <a:spLocks noGrp="1" noChangeArrowheads="1"/>
          </p:cNvSpPr>
          <p:nvPr>
            <p:ph type="sldNum" sz="quarter" idx="12"/>
          </p:nvPr>
        </p:nvSpPr>
        <p:spPr>
          <a:ln/>
        </p:spPr>
        <p:txBody>
          <a:bodyPr/>
          <a:lstStyle>
            <a:lvl1pPr>
              <a:defRPr/>
            </a:lvl1pPr>
          </a:lstStyle>
          <a:p>
            <a:pPr>
              <a:defRPr/>
            </a:pPr>
            <a:fld id="{848F69F1-13A2-42B4-8E09-05C185009AE8}" type="slidenum">
              <a:rPr lang="fr-FR" altLang="fr-FR"/>
              <a:pPr>
                <a:defRPr/>
              </a:pPr>
              <a:t>‹N°›</a:t>
            </a:fld>
            <a:endParaRPr lang="fr-FR" altLang="fr-FR"/>
          </a:p>
        </p:txBody>
      </p:sp>
    </p:spTree>
    <p:extLst>
      <p:ext uri="{BB962C8B-B14F-4D97-AF65-F5344CB8AC3E}">
        <p14:creationId xmlns:p14="http://schemas.microsoft.com/office/powerpoint/2010/main" val="3082459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DF0FEC04-570C-D56E-4982-5765BC4C5149}"/>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80358173-446E-9593-3155-991375DFA92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68AE9358-1494-0B9E-DD0B-340EDB025153}"/>
              </a:ext>
            </a:extLst>
          </p:cNvPr>
          <p:cNvSpPr>
            <a:spLocks noGrp="1" noChangeArrowheads="1"/>
          </p:cNvSpPr>
          <p:nvPr>
            <p:ph type="sldNum" sz="quarter" idx="12"/>
          </p:nvPr>
        </p:nvSpPr>
        <p:spPr>
          <a:ln/>
        </p:spPr>
        <p:txBody>
          <a:bodyPr/>
          <a:lstStyle>
            <a:lvl1pPr>
              <a:defRPr/>
            </a:lvl1pPr>
          </a:lstStyle>
          <a:p>
            <a:pPr>
              <a:defRPr/>
            </a:pPr>
            <a:fld id="{BDAFD9DA-48FC-43A1-9167-FBC331794169}" type="slidenum">
              <a:rPr lang="fr-FR" altLang="fr-FR"/>
              <a:pPr>
                <a:defRPr/>
              </a:pPr>
              <a:t>‹N°›</a:t>
            </a:fld>
            <a:endParaRPr lang="fr-FR" altLang="fr-FR"/>
          </a:p>
        </p:txBody>
      </p:sp>
    </p:spTree>
    <p:extLst>
      <p:ext uri="{BB962C8B-B14F-4D97-AF65-F5344CB8AC3E}">
        <p14:creationId xmlns:p14="http://schemas.microsoft.com/office/powerpoint/2010/main" val="3232972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59618E9F-B06E-6494-2924-6A81FE260E08}"/>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547491B9-D059-5C97-67B5-8452CDFBD13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FC815824-90DB-B3D4-BC53-35FC355121D9}"/>
              </a:ext>
            </a:extLst>
          </p:cNvPr>
          <p:cNvSpPr>
            <a:spLocks noGrp="1" noChangeArrowheads="1"/>
          </p:cNvSpPr>
          <p:nvPr>
            <p:ph type="sldNum" sz="quarter" idx="12"/>
          </p:nvPr>
        </p:nvSpPr>
        <p:spPr>
          <a:ln/>
        </p:spPr>
        <p:txBody>
          <a:bodyPr/>
          <a:lstStyle>
            <a:lvl1pPr>
              <a:defRPr/>
            </a:lvl1pPr>
          </a:lstStyle>
          <a:p>
            <a:pPr>
              <a:defRPr/>
            </a:pPr>
            <a:fld id="{EBCF2585-674D-4652-8E3A-0A92D9B509E8}" type="slidenum">
              <a:rPr lang="fr-FR" altLang="fr-FR"/>
              <a:pPr>
                <a:defRPr/>
              </a:pPr>
              <a:t>‹N°›</a:t>
            </a:fld>
            <a:endParaRPr lang="fr-FR" altLang="fr-FR"/>
          </a:p>
        </p:txBody>
      </p:sp>
    </p:spTree>
    <p:extLst>
      <p:ext uri="{BB962C8B-B14F-4D97-AF65-F5344CB8AC3E}">
        <p14:creationId xmlns:p14="http://schemas.microsoft.com/office/powerpoint/2010/main" val="2988995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a:t>Copyrights apply</a:t>
            </a:r>
          </a:p>
        </p:txBody>
      </p:sp>
    </p:spTree>
    <p:extLst>
      <p:ext uri="{BB962C8B-B14F-4D97-AF65-F5344CB8AC3E}">
        <p14:creationId xmlns:p14="http://schemas.microsoft.com/office/powerpoint/2010/main" val="221797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4">
            <a:extLst>
              <a:ext uri="{FF2B5EF4-FFF2-40B4-BE49-F238E27FC236}">
                <a16:creationId xmlns:a16="http://schemas.microsoft.com/office/drawing/2014/main" id="{D446D879-49EA-7148-6A90-9353252244A6}"/>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D773E52B-20D9-6CAE-53C4-89F44502960D}"/>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C9106549-6AD3-3D3C-1061-1D97A05F1B6F}"/>
              </a:ext>
            </a:extLst>
          </p:cNvPr>
          <p:cNvSpPr>
            <a:spLocks noGrp="1" noChangeArrowheads="1"/>
          </p:cNvSpPr>
          <p:nvPr>
            <p:ph type="sldNum" sz="quarter" idx="12"/>
          </p:nvPr>
        </p:nvSpPr>
        <p:spPr>
          <a:ln/>
        </p:spPr>
        <p:txBody>
          <a:bodyPr/>
          <a:lstStyle>
            <a:lvl1pPr>
              <a:defRPr/>
            </a:lvl1pPr>
          </a:lstStyle>
          <a:p>
            <a:pPr>
              <a:defRPr/>
            </a:pPr>
            <a:fld id="{C1B818B0-3D11-4F67-94E4-B84147ED3330}" type="slidenum">
              <a:rPr lang="fr-FR" altLang="fr-FR"/>
              <a:pPr>
                <a:defRPr/>
              </a:pPr>
              <a:t>‹N°›</a:t>
            </a:fld>
            <a:endParaRPr lang="fr-FR" altLang="fr-FR"/>
          </a:p>
        </p:txBody>
      </p:sp>
    </p:spTree>
    <p:extLst>
      <p:ext uri="{BB962C8B-B14F-4D97-AF65-F5344CB8AC3E}">
        <p14:creationId xmlns:p14="http://schemas.microsoft.com/office/powerpoint/2010/main" val="149370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Modifiez les styles du texte du masque</a:t>
            </a:r>
          </a:p>
        </p:txBody>
      </p:sp>
      <p:sp>
        <p:nvSpPr>
          <p:cNvPr id="4" name="Rectangle 4">
            <a:extLst>
              <a:ext uri="{FF2B5EF4-FFF2-40B4-BE49-F238E27FC236}">
                <a16:creationId xmlns:a16="http://schemas.microsoft.com/office/drawing/2014/main" id="{7F31354C-BCCC-0A73-D02E-A65CF8B096C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a:extLst>
              <a:ext uri="{FF2B5EF4-FFF2-40B4-BE49-F238E27FC236}">
                <a16:creationId xmlns:a16="http://schemas.microsoft.com/office/drawing/2014/main" id="{16EEF9C8-B542-2747-922F-B7918260BBF7}"/>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a:extLst>
              <a:ext uri="{FF2B5EF4-FFF2-40B4-BE49-F238E27FC236}">
                <a16:creationId xmlns:a16="http://schemas.microsoft.com/office/drawing/2014/main" id="{3E01C55F-216E-0F4D-DCB6-2D7821462F22}"/>
              </a:ext>
            </a:extLst>
          </p:cNvPr>
          <p:cNvSpPr>
            <a:spLocks noGrp="1" noChangeArrowheads="1"/>
          </p:cNvSpPr>
          <p:nvPr>
            <p:ph type="sldNum" sz="quarter" idx="12"/>
          </p:nvPr>
        </p:nvSpPr>
        <p:spPr>
          <a:ln/>
        </p:spPr>
        <p:txBody>
          <a:bodyPr/>
          <a:lstStyle>
            <a:lvl1pPr>
              <a:defRPr/>
            </a:lvl1pPr>
          </a:lstStyle>
          <a:p>
            <a:pPr>
              <a:defRPr/>
            </a:pPr>
            <a:fld id="{F2A4989E-9CBD-4192-851C-FA2D7FA3F478}" type="slidenum">
              <a:rPr lang="fr-FR" altLang="fr-FR"/>
              <a:pPr>
                <a:defRPr/>
              </a:pPr>
              <a:t>‹N°›</a:t>
            </a:fld>
            <a:endParaRPr lang="fr-FR" altLang="fr-FR"/>
          </a:p>
        </p:txBody>
      </p:sp>
    </p:spTree>
    <p:extLst>
      <p:ext uri="{BB962C8B-B14F-4D97-AF65-F5344CB8AC3E}">
        <p14:creationId xmlns:p14="http://schemas.microsoft.com/office/powerpoint/2010/main" val="121374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85800" y="1981200"/>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981200"/>
            <a:ext cx="3810000" cy="4114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4">
            <a:extLst>
              <a:ext uri="{FF2B5EF4-FFF2-40B4-BE49-F238E27FC236}">
                <a16:creationId xmlns:a16="http://schemas.microsoft.com/office/drawing/2014/main" id="{7EC7F0E3-AFDC-766E-750A-6D608BFA922F}"/>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A6CF7D0E-D46B-E275-781B-684989A71BC3}"/>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5AD8EEDD-8D4F-4A2B-6851-53C10D079185}"/>
              </a:ext>
            </a:extLst>
          </p:cNvPr>
          <p:cNvSpPr>
            <a:spLocks noGrp="1" noChangeArrowheads="1"/>
          </p:cNvSpPr>
          <p:nvPr>
            <p:ph type="sldNum" sz="quarter" idx="12"/>
          </p:nvPr>
        </p:nvSpPr>
        <p:spPr>
          <a:ln/>
        </p:spPr>
        <p:txBody>
          <a:bodyPr/>
          <a:lstStyle>
            <a:lvl1pPr>
              <a:defRPr/>
            </a:lvl1pPr>
          </a:lstStyle>
          <a:p>
            <a:pPr>
              <a:defRPr/>
            </a:pPr>
            <a:fld id="{CF7C8490-5BE0-4E0E-A27F-49B055A2484B}" type="slidenum">
              <a:rPr lang="fr-FR" altLang="fr-FR"/>
              <a:pPr>
                <a:defRPr/>
              </a:pPr>
              <a:t>‹N°›</a:t>
            </a:fld>
            <a:endParaRPr lang="fr-FR" altLang="fr-FR"/>
          </a:p>
        </p:txBody>
      </p:sp>
    </p:spTree>
    <p:extLst>
      <p:ext uri="{BB962C8B-B14F-4D97-AF65-F5344CB8AC3E}">
        <p14:creationId xmlns:p14="http://schemas.microsoft.com/office/powerpoint/2010/main" val="144514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4">
            <a:extLst>
              <a:ext uri="{FF2B5EF4-FFF2-40B4-BE49-F238E27FC236}">
                <a16:creationId xmlns:a16="http://schemas.microsoft.com/office/drawing/2014/main" id="{7D5A04AA-EF69-F9A9-5357-715DCE89E3B7}"/>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a:extLst>
              <a:ext uri="{FF2B5EF4-FFF2-40B4-BE49-F238E27FC236}">
                <a16:creationId xmlns:a16="http://schemas.microsoft.com/office/drawing/2014/main" id="{CEE68AB9-42A2-F5EA-301F-0E2A05D6774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a:extLst>
              <a:ext uri="{FF2B5EF4-FFF2-40B4-BE49-F238E27FC236}">
                <a16:creationId xmlns:a16="http://schemas.microsoft.com/office/drawing/2014/main" id="{BB179726-1F2E-317E-B913-A86E65A03EF7}"/>
              </a:ext>
            </a:extLst>
          </p:cNvPr>
          <p:cNvSpPr>
            <a:spLocks noGrp="1" noChangeArrowheads="1"/>
          </p:cNvSpPr>
          <p:nvPr>
            <p:ph type="sldNum" sz="quarter" idx="12"/>
          </p:nvPr>
        </p:nvSpPr>
        <p:spPr>
          <a:ln/>
        </p:spPr>
        <p:txBody>
          <a:bodyPr/>
          <a:lstStyle>
            <a:lvl1pPr>
              <a:defRPr/>
            </a:lvl1pPr>
          </a:lstStyle>
          <a:p>
            <a:pPr>
              <a:defRPr/>
            </a:pPr>
            <a:fld id="{7A4FCC6C-B558-4099-A32E-CA6EA0437B8D}" type="slidenum">
              <a:rPr lang="fr-FR" altLang="fr-FR"/>
              <a:pPr>
                <a:defRPr/>
              </a:pPr>
              <a:t>‹N°›</a:t>
            </a:fld>
            <a:endParaRPr lang="fr-FR" altLang="fr-FR"/>
          </a:p>
        </p:txBody>
      </p:sp>
    </p:spTree>
    <p:extLst>
      <p:ext uri="{BB962C8B-B14F-4D97-AF65-F5344CB8AC3E}">
        <p14:creationId xmlns:p14="http://schemas.microsoft.com/office/powerpoint/2010/main" val="189733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Rectangle 4">
            <a:extLst>
              <a:ext uri="{FF2B5EF4-FFF2-40B4-BE49-F238E27FC236}">
                <a16:creationId xmlns:a16="http://schemas.microsoft.com/office/drawing/2014/main" id="{A6160FB7-CE16-C693-2767-5462DD8ED75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a:extLst>
              <a:ext uri="{FF2B5EF4-FFF2-40B4-BE49-F238E27FC236}">
                <a16:creationId xmlns:a16="http://schemas.microsoft.com/office/drawing/2014/main" id="{FF155BE9-BC1B-C43E-B589-E351414D8729}"/>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a:extLst>
              <a:ext uri="{FF2B5EF4-FFF2-40B4-BE49-F238E27FC236}">
                <a16:creationId xmlns:a16="http://schemas.microsoft.com/office/drawing/2014/main" id="{524C5D6A-B4DD-B2D9-813C-B7220C4D5F2F}"/>
              </a:ext>
            </a:extLst>
          </p:cNvPr>
          <p:cNvSpPr>
            <a:spLocks noGrp="1" noChangeArrowheads="1"/>
          </p:cNvSpPr>
          <p:nvPr>
            <p:ph type="sldNum" sz="quarter" idx="12"/>
          </p:nvPr>
        </p:nvSpPr>
        <p:spPr>
          <a:ln/>
        </p:spPr>
        <p:txBody>
          <a:bodyPr/>
          <a:lstStyle>
            <a:lvl1pPr>
              <a:defRPr/>
            </a:lvl1pPr>
          </a:lstStyle>
          <a:p>
            <a:pPr>
              <a:defRPr/>
            </a:pPr>
            <a:fld id="{2D2BDFCE-A268-4C39-B2CF-CB5D8AA6534A}" type="slidenum">
              <a:rPr lang="fr-FR" altLang="fr-FR"/>
              <a:pPr>
                <a:defRPr/>
              </a:pPr>
              <a:t>‹N°›</a:t>
            </a:fld>
            <a:endParaRPr lang="fr-FR" altLang="fr-FR"/>
          </a:p>
        </p:txBody>
      </p:sp>
    </p:spTree>
    <p:extLst>
      <p:ext uri="{BB962C8B-B14F-4D97-AF65-F5344CB8AC3E}">
        <p14:creationId xmlns:p14="http://schemas.microsoft.com/office/powerpoint/2010/main" val="245493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80668BB-F8DE-6A32-A7B4-1D7A1C805101}"/>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a:extLst>
              <a:ext uri="{FF2B5EF4-FFF2-40B4-BE49-F238E27FC236}">
                <a16:creationId xmlns:a16="http://schemas.microsoft.com/office/drawing/2014/main" id="{EBE0676B-3149-2F51-AF3C-A89D8B8194E8}"/>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a:extLst>
              <a:ext uri="{FF2B5EF4-FFF2-40B4-BE49-F238E27FC236}">
                <a16:creationId xmlns:a16="http://schemas.microsoft.com/office/drawing/2014/main" id="{84973BBA-73A4-DE4B-B3F4-B6C7FBA832A9}"/>
              </a:ext>
            </a:extLst>
          </p:cNvPr>
          <p:cNvSpPr>
            <a:spLocks noGrp="1" noChangeArrowheads="1"/>
          </p:cNvSpPr>
          <p:nvPr>
            <p:ph type="sldNum" sz="quarter" idx="12"/>
          </p:nvPr>
        </p:nvSpPr>
        <p:spPr>
          <a:ln/>
        </p:spPr>
        <p:txBody>
          <a:bodyPr/>
          <a:lstStyle>
            <a:lvl1pPr>
              <a:defRPr/>
            </a:lvl1pPr>
          </a:lstStyle>
          <a:p>
            <a:pPr>
              <a:defRPr/>
            </a:pPr>
            <a:fld id="{3D14C37D-88B0-459F-8C61-D02EA22997C9}" type="slidenum">
              <a:rPr lang="fr-FR" altLang="fr-FR"/>
              <a:pPr>
                <a:defRPr/>
              </a:pPr>
              <a:t>‹N°›</a:t>
            </a:fld>
            <a:endParaRPr lang="fr-FR" altLang="fr-FR"/>
          </a:p>
        </p:txBody>
      </p:sp>
    </p:spTree>
    <p:extLst>
      <p:ext uri="{BB962C8B-B14F-4D97-AF65-F5344CB8AC3E}">
        <p14:creationId xmlns:p14="http://schemas.microsoft.com/office/powerpoint/2010/main" val="794111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DAF418A6-7E70-A4BF-9B6F-3C63537AF334}"/>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3B83E503-3BE9-7C87-EC28-8312C0E9E176}"/>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B6AD4674-6293-1979-4D7C-A711E0816FBE}"/>
              </a:ext>
            </a:extLst>
          </p:cNvPr>
          <p:cNvSpPr>
            <a:spLocks noGrp="1" noChangeArrowheads="1"/>
          </p:cNvSpPr>
          <p:nvPr>
            <p:ph type="sldNum" sz="quarter" idx="12"/>
          </p:nvPr>
        </p:nvSpPr>
        <p:spPr>
          <a:ln/>
        </p:spPr>
        <p:txBody>
          <a:bodyPr/>
          <a:lstStyle>
            <a:lvl1pPr>
              <a:defRPr/>
            </a:lvl1pPr>
          </a:lstStyle>
          <a:p>
            <a:pPr>
              <a:defRPr/>
            </a:pPr>
            <a:fld id="{47EDE9E5-FE92-4DAB-8F13-950B2092D7C2}" type="slidenum">
              <a:rPr lang="fr-FR" altLang="fr-FR"/>
              <a:pPr>
                <a:defRPr/>
              </a:pPr>
              <a:t>‹N°›</a:t>
            </a:fld>
            <a:endParaRPr lang="fr-FR" altLang="fr-FR"/>
          </a:p>
        </p:txBody>
      </p:sp>
    </p:spTree>
    <p:extLst>
      <p:ext uri="{BB962C8B-B14F-4D97-AF65-F5344CB8AC3E}">
        <p14:creationId xmlns:p14="http://schemas.microsoft.com/office/powerpoint/2010/main" val="125671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Rectangle 4">
            <a:extLst>
              <a:ext uri="{FF2B5EF4-FFF2-40B4-BE49-F238E27FC236}">
                <a16:creationId xmlns:a16="http://schemas.microsoft.com/office/drawing/2014/main" id="{57C6EEA1-0D61-DAB8-C8BA-3686A94312A5}"/>
              </a:ext>
            </a:extLst>
          </p:cNvPr>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a:extLst>
              <a:ext uri="{FF2B5EF4-FFF2-40B4-BE49-F238E27FC236}">
                <a16:creationId xmlns:a16="http://schemas.microsoft.com/office/drawing/2014/main" id="{2603AC67-8103-1AFF-2538-A85480701A50}"/>
              </a:ext>
            </a:extLst>
          </p:cNvPr>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a:extLst>
              <a:ext uri="{FF2B5EF4-FFF2-40B4-BE49-F238E27FC236}">
                <a16:creationId xmlns:a16="http://schemas.microsoft.com/office/drawing/2014/main" id="{E5E72019-9642-0EBB-D077-86E09D0AF8AD}"/>
              </a:ext>
            </a:extLst>
          </p:cNvPr>
          <p:cNvSpPr>
            <a:spLocks noGrp="1" noChangeArrowheads="1"/>
          </p:cNvSpPr>
          <p:nvPr>
            <p:ph type="sldNum" sz="quarter" idx="12"/>
          </p:nvPr>
        </p:nvSpPr>
        <p:spPr>
          <a:ln/>
        </p:spPr>
        <p:txBody>
          <a:bodyPr/>
          <a:lstStyle>
            <a:lvl1pPr>
              <a:defRPr/>
            </a:lvl1pPr>
          </a:lstStyle>
          <a:p>
            <a:pPr>
              <a:defRPr/>
            </a:pPr>
            <a:fld id="{DF08D111-DA04-4DE7-BD9E-55E2C3EB374F}" type="slidenum">
              <a:rPr lang="fr-FR" altLang="fr-FR"/>
              <a:pPr>
                <a:defRPr/>
              </a:pPr>
              <a:t>‹N°›</a:t>
            </a:fld>
            <a:endParaRPr lang="fr-FR" altLang="fr-FR"/>
          </a:p>
        </p:txBody>
      </p:sp>
    </p:spTree>
    <p:extLst>
      <p:ext uri="{BB962C8B-B14F-4D97-AF65-F5344CB8AC3E}">
        <p14:creationId xmlns:p14="http://schemas.microsoft.com/office/powerpoint/2010/main" val="298253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76"/>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0FE851-764C-D382-0B11-5DF83C79599E}"/>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27" name="Rectangle 3">
            <a:extLst>
              <a:ext uri="{FF2B5EF4-FFF2-40B4-BE49-F238E27FC236}">
                <a16:creationId xmlns:a16="http://schemas.microsoft.com/office/drawing/2014/main" id="{E28C0456-41A2-9FCF-7AE6-515F8A9E5874}"/>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81A999B2-F51D-8B3F-DD23-9A8CA7FC7C2B}"/>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fr-FR" altLang="fr-FR"/>
          </a:p>
        </p:txBody>
      </p:sp>
      <p:sp>
        <p:nvSpPr>
          <p:cNvPr id="1029" name="Rectangle 5">
            <a:extLst>
              <a:ext uri="{FF2B5EF4-FFF2-40B4-BE49-F238E27FC236}">
                <a16:creationId xmlns:a16="http://schemas.microsoft.com/office/drawing/2014/main" id="{F964FB86-A331-5D39-6EF3-F1FA022EEFC6}"/>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ltLang="fr-FR"/>
          </a:p>
        </p:txBody>
      </p:sp>
      <p:sp>
        <p:nvSpPr>
          <p:cNvPr id="1030" name="Rectangle 6">
            <a:extLst>
              <a:ext uri="{FF2B5EF4-FFF2-40B4-BE49-F238E27FC236}">
                <a16:creationId xmlns:a16="http://schemas.microsoft.com/office/drawing/2014/main" id="{DD664089-ADE6-CA64-72EE-F923837D6393}"/>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6FC91E5-16D9-4138-AA65-7820742509D1}" type="slidenum">
              <a:rPr lang="fr-FR" altLang="fr-FR"/>
              <a:pPr>
                <a:defRPr/>
              </a:pPr>
              <a:t>‹N°›</a:t>
            </a:fld>
            <a:endParaRPr lang="fr-FR" alt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BB0B0-7D0B-4081-AF17-E1518D1D8242}" type="datetime1">
              <a:rPr lang="en-US" smtClean="0"/>
              <a:t>10/15/2023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Copyrights apply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F6622-C519-4C69-9716-EA6F1F6EF4F6}" type="slidenum">
              <a:rPr lang="en-US" smtClean="0"/>
              <a:t>‹N°›</a:t>
            </a:fld>
            <a:endParaRPr lang="en-US"/>
          </a:p>
        </p:txBody>
      </p:sp>
    </p:spTree>
    <p:extLst>
      <p:ext uri="{BB962C8B-B14F-4D97-AF65-F5344CB8AC3E}">
        <p14:creationId xmlns:p14="http://schemas.microsoft.com/office/powerpoint/2010/main" val="3322930899"/>
      </p:ext>
    </p:extLst>
  </p:cSld>
  <p:clrMap bg1="lt1" tx1="dk1" bg2="lt2" tx2="dk2" accent1="accent1" accent2="accent2" accent3="accent3" accent4="accent4" accent5="accent5" accent6="accent6" hlink="hlink" folHlink="folHlink"/>
  <p:sldLayoutIdLst>
    <p:sldLayoutId id="2147483760"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sano.be/sites/default/files/fig3_population_women_b.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8.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image" Target="../media/image13.pn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9.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40BAB8B-295B-4032-DB38-2359CB7AC16D}"/>
              </a:ext>
            </a:extLst>
          </p:cNvPr>
          <p:cNvSpPr>
            <a:spLocks noGrp="1" noChangeArrowheads="1"/>
          </p:cNvSpPr>
          <p:nvPr>
            <p:ph type="title"/>
          </p:nvPr>
        </p:nvSpPr>
        <p:spPr>
          <a:xfrm>
            <a:off x="468313" y="0"/>
            <a:ext cx="7772400" cy="1143000"/>
          </a:xfrm>
        </p:spPr>
        <p:txBody>
          <a:bodyPr/>
          <a:lstStyle/>
          <a:p>
            <a:pPr eaLnBrk="1" hangingPunct="1"/>
            <a:r>
              <a:rPr lang="fr-BE" altLang="fr-FR">
                <a:solidFill>
                  <a:srgbClr val="FFFF00"/>
                </a:solidFill>
              </a:rPr>
              <a:t>Other cancers risks</a:t>
            </a:r>
            <a:r>
              <a:rPr lang="fr-BE" altLang="fr-FR"/>
              <a:t> </a:t>
            </a:r>
            <a:endParaRPr lang="en-GB" altLang="fr-FR"/>
          </a:p>
        </p:txBody>
      </p:sp>
      <p:sp>
        <p:nvSpPr>
          <p:cNvPr id="65539" name="Rectangle 3">
            <a:extLst>
              <a:ext uri="{FF2B5EF4-FFF2-40B4-BE49-F238E27FC236}">
                <a16:creationId xmlns:a16="http://schemas.microsoft.com/office/drawing/2014/main" id="{58082E04-55DC-785E-184D-3BC17E762F81}"/>
              </a:ext>
            </a:extLst>
          </p:cNvPr>
          <p:cNvSpPr>
            <a:spLocks noGrp="1" noChangeArrowheads="1"/>
          </p:cNvSpPr>
          <p:nvPr>
            <p:ph type="body" idx="1"/>
          </p:nvPr>
        </p:nvSpPr>
        <p:spPr>
          <a:xfrm>
            <a:off x="827088" y="1144588"/>
            <a:ext cx="7772400" cy="4114800"/>
          </a:xfrm>
        </p:spPr>
        <p:txBody>
          <a:bodyPr/>
          <a:lstStyle/>
          <a:p>
            <a:pPr eaLnBrk="1" hangingPunct="1">
              <a:lnSpc>
                <a:spcPct val="80000"/>
              </a:lnSpc>
            </a:pPr>
            <a:r>
              <a:rPr lang="en-US" altLang="fr-FR" sz="2400"/>
              <a:t>Randomized trials report a reduced risk of colon cancer in EPT and tibolone users (but not in the ET users) </a:t>
            </a:r>
            <a:r>
              <a:rPr lang="en-US" altLang="fr-FR" sz="2400" i="1">
                <a:solidFill>
                  <a:schemeClr val="accent2"/>
                </a:solidFill>
              </a:rPr>
              <a:t>(level 1 of evidence).</a:t>
            </a:r>
            <a:r>
              <a:rPr lang="en-US" altLang="fr-FR" sz="2400"/>
              <a:t> Currently, colon cancer prevention is not a recognized indication for HRT. </a:t>
            </a:r>
          </a:p>
          <a:p>
            <a:pPr eaLnBrk="1" hangingPunct="1">
              <a:lnSpc>
                <a:spcPct val="80000"/>
              </a:lnSpc>
            </a:pPr>
            <a:r>
              <a:rPr lang="en-US" altLang="fr-FR" sz="2400"/>
              <a:t>Endometrial cancer : ET use is associated with substantially increased risk. Observational data are conflicting as to whether sequential EPT reverses this risk to the baseline risk </a:t>
            </a:r>
            <a:r>
              <a:rPr lang="en-US" altLang="fr-FR" sz="2400" i="1">
                <a:solidFill>
                  <a:schemeClr val="accent2"/>
                </a:solidFill>
              </a:rPr>
              <a:t>(level 2 of evidence).</a:t>
            </a:r>
            <a:r>
              <a:rPr lang="en-US" altLang="fr-FR" sz="2400"/>
              <a:t> However, continuous combined EPT is not associated with increased risk and even decreased risk in obese women </a:t>
            </a:r>
            <a:r>
              <a:rPr lang="en-US" altLang="fr-FR" sz="2400" i="1">
                <a:solidFill>
                  <a:schemeClr val="accent2"/>
                </a:solidFill>
              </a:rPr>
              <a:t>(level 1 of evidence).</a:t>
            </a:r>
            <a:r>
              <a:rPr lang="en-US" altLang="fr-FR" sz="2400"/>
              <a:t> </a:t>
            </a:r>
          </a:p>
          <a:p>
            <a:pPr eaLnBrk="1" hangingPunct="1">
              <a:lnSpc>
                <a:spcPct val="80000"/>
              </a:lnSpc>
            </a:pPr>
            <a:r>
              <a:rPr lang="en-US" altLang="fr-FR" sz="2400" i="1">
                <a:solidFill>
                  <a:srgbClr val="FFC000"/>
                </a:solidFill>
              </a:rPr>
              <a:t>TSEC (CEE + Bazedoxifene) has not been associating with an increased endometrium cancer risk.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Afbeelding 3">
            <a:extLst>
              <a:ext uri="{FF2B5EF4-FFF2-40B4-BE49-F238E27FC236}">
                <a16:creationId xmlns:a16="http://schemas.microsoft.com/office/drawing/2014/main" id="{FBD4E5A9-F60D-42C5-89EC-3175BA493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8663"/>
            <a:ext cx="9144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nummer 3">
            <a:extLst>
              <a:ext uri="{FF2B5EF4-FFF2-40B4-BE49-F238E27FC236}">
                <a16:creationId xmlns:a16="http://schemas.microsoft.com/office/drawing/2014/main" id="{9AE25F52-18DA-40A1-8166-035C54B893F7}"/>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0"/>
              </a:spcBef>
              <a:buFontTx/>
              <a:buNone/>
            </a:pPr>
            <a:fld id="{5999F8A3-39D3-415D-B407-AF9F97538926}" type="slidenum">
              <a:rPr lang="nl-NL" altLang="nl-BE" sz="1400"/>
              <a:pPr algn="r">
                <a:spcBef>
                  <a:spcPct val="0"/>
                </a:spcBef>
                <a:buFontTx/>
                <a:buNone/>
              </a:pPr>
              <a:t>11</a:t>
            </a:fld>
            <a:endParaRPr lang="nl-NL" altLang="nl-BE" sz="1400"/>
          </a:p>
        </p:txBody>
      </p:sp>
      <p:sp>
        <p:nvSpPr>
          <p:cNvPr id="37891" name="Tekstvak 1">
            <a:extLst>
              <a:ext uri="{FF2B5EF4-FFF2-40B4-BE49-F238E27FC236}">
                <a16:creationId xmlns:a16="http://schemas.microsoft.com/office/drawing/2014/main" id="{9FE0FB35-C694-4915-B85B-67D6985A55E9}"/>
              </a:ext>
            </a:extLst>
          </p:cNvPr>
          <p:cNvSpPr txBox="1">
            <a:spLocks noChangeArrowheads="1"/>
          </p:cNvSpPr>
          <p:nvPr/>
        </p:nvSpPr>
        <p:spPr bwMode="auto">
          <a:xfrm>
            <a:off x="395288" y="404813"/>
            <a:ext cx="85693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BE" sz="2400">
                <a:latin typeface="Arial" panose="020B0604020202020204" pitchFamily="34" charset="0"/>
              </a:rPr>
              <a:t>Depypere H</a:t>
            </a:r>
            <a:r>
              <a:rPr lang="en-US" altLang="nl-BE" sz="2400" baseline="30000">
                <a:latin typeface="Arial" panose="020B0604020202020204" pitchFamily="34" charset="0"/>
              </a:rPr>
              <a:t>1</a:t>
            </a:r>
            <a:r>
              <a:rPr lang="en-US" altLang="nl-BE" sz="2400">
                <a:latin typeface="Arial" panose="020B0604020202020204" pitchFamily="34" charset="0"/>
              </a:rPr>
              <a:t>, Vergallo A</a:t>
            </a:r>
            <a:r>
              <a:rPr lang="en-US" altLang="nl-BE" sz="2400" baseline="30000">
                <a:latin typeface="Arial" panose="020B0604020202020204" pitchFamily="34" charset="0"/>
              </a:rPr>
              <a:t>2*</a:t>
            </a:r>
            <a:r>
              <a:rPr lang="en-US" altLang="nl-BE" sz="2400">
                <a:latin typeface="Arial" panose="020B0604020202020204" pitchFamily="34" charset="0"/>
              </a:rPr>
              <a:t>, Lemercier P</a:t>
            </a:r>
            <a:r>
              <a:rPr lang="en-US" altLang="nl-BE" sz="2400" baseline="30000">
                <a:latin typeface="Arial" panose="020B0604020202020204" pitchFamily="34" charset="0"/>
              </a:rPr>
              <a:t>2*</a:t>
            </a:r>
            <a:r>
              <a:rPr lang="en-US" altLang="nl-BE" sz="2400">
                <a:latin typeface="Arial" panose="020B0604020202020204" pitchFamily="34" charset="0"/>
              </a:rPr>
              <a:t>, Lista S</a:t>
            </a:r>
            <a:r>
              <a:rPr lang="en-US" altLang="nl-BE" sz="2400" baseline="30000">
                <a:latin typeface="Arial" panose="020B0604020202020204" pitchFamily="34" charset="0"/>
              </a:rPr>
              <a:t>2</a:t>
            </a:r>
            <a:r>
              <a:rPr lang="en-US" altLang="nl-BE" sz="2400">
                <a:latin typeface="Arial" panose="020B0604020202020204" pitchFamily="34" charset="0"/>
              </a:rPr>
              <a:t>, Benedet AL</a:t>
            </a:r>
            <a:r>
              <a:rPr lang="en-US" altLang="nl-BE" sz="2400" baseline="30000">
                <a:latin typeface="Arial" panose="020B0604020202020204" pitchFamily="34" charset="0"/>
              </a:rPr>
              <a:t>3</a:t>
            </a:r>
            <a:r>
              <a:rPr lang="en-US" altLang="nl-BE" sz="2400">
                <a:latin typeface="Arial" panose="020B0604020202020204" pitchFamily="34" charset="0"/>
              </a:rPr>
              <a:t> Ashton NJ</a:t>
            </a:r>
            <a:r>
              <a:rPr lang="en-US" altLang="nl-BE" sz="2400" baseline="30000">
                <a:latin typeface="Arial" panose="020B0604020202020204" pitchFamily="34" charset="0"/>
              </a:rPr>
              <a:t>3,4,5,6</a:t>
            </a:r>
            <a:r>
              <a:rPr lang="en-US" altLang="nl-BE" sz="2400">
                <a:latin typeface="Arial" panose="020B0604020202020204" pitchFamily="34" charset="0"/>
              </a:rPr>
              <a:t>, Cavedo E, Zetterberg H</a:t>
            </a:r>
            <a:r>
              <a:rPr lang="en-US" altLang="nl-BE" sz="2400" baseline="30000">
                <a:latin typeface="Arial" panose="020B0604020202020204" pitchFamily="34" charset="0"/>
              </a:rPr>
              <a:t>3, 7, 8, 9, 10</a:t>
            </a:r>
            <a:r>
              <a:rPr lang="en-US" altLang="nl-BE" sz="2400">
                <a:latin typeface="Arial" panose="020B0604020202020204" pitchFamily="34" charset="0"/>
              </a:rPr>
              <a:t>, Blennow K</a:t>
            </a:r>
            <a:r>
              <a:rPr lang="en-US" altLang="nl-BE" sz="2400" baseline="30000">
                <a:latin typeface="Arial" panose="020B0604020202020204" pitchFamily="34" charset="0"/>
              </a:rPr>
              <a:t>3,7</a:t>
            </a:r>
            <a:r>
              <a:rPr lang="en-US" altLang="nl-BE" sz="2400">
                <a:latin typeface="Arial" panose="020B0604020202020204" pitchFamily="34" charset="0"/>
              </a:rPr>
              <a:t>, Vanmechelen E</a:t>
            </a:r>
            <a:r>
              <a:rPr lang="en-US" altLang="nl-BE" sz="2400" baseline="30000">
                <a:latin typeface="Arial" panose="020B0604020202020204" pitchFamily="34" charset="0"/>
              </a:rPr>
              <a:t>11</a:t>
            </a:r>
            <a:r>
              <a:rPr lang="en-US" altLang="nl-BE" sz="2400">
                <a:latin typeface="Arial" panose="020B0604020202020204" pitchFamily="34" charset="0"/>
              </a:rPr>
              <a:t>, Hampel H</a:t>
            </a:r>
            <a:r>
              <a:rPr lang="en-US" altLang="nl-BE" sz="2400" baseline="30000">
                <a:latin typeface="Arial" panose="020B0604020202020204" pitchFamily="34" charset="0"/>
              </a:rPr>
              <a:t>2</a:t>
            </a:r>
            <a:r>
              <a:rPr lang="en-US" altLang="nl-BE" sz="2400">
                <a:latin typeface="Arial" panose="020B0604020202020204" pitchFamily="34" charset="0"/>
              </a:rPr>
              <a:t>; the Neurodegeneration Precision Medicine Initiative (NPMI).</a:t>
            </a:r>
          </a:p>
          <a:p>
            <a:pPr>
              <a:spcBef>
                <a:spcPct val="0"/>
              </a:spcBef>
              <a:buFontTx/>
              <a:buNone/>
            </a:pPr>
            <a:endParaRPr lang="en-US" altLang="nl-BE" sz="2400">
              <a:latin typeface="Arial" panose="020B0604020202020204" pitchFamily="34" charset="0"/>
            </a:endParaRPr>
          </a:p>
          <a:p>
            <a:pPr>
              <a:spcBef>
                <a:spcPct val="0"/>
              </a:spcBef>
              <a:buFontTx/>
              <a:buNone/>
            </a:pPr>
            <a:r>
              <a:rPr lang="en-US" altLang="nl-BE" sz="2400" b="1">
                <a:latin typeface="Arial" panose="020B0604020202020204" pitchFamily="34" charset="0"/>
              </a:rPr>
              <a:t>Menopause Hormone Therapy significantly alters </a:t>
            </a:r>
            <a:endParaRPr lang="nl-BE" altLang="nl-BE" sz="2400">
              <a:latin typeface="Arial" panose="020B0604020202020204" pitchFamily="34" charset="0"/>
            </a:endParaRPr>
          </a:p>
          <a:p>
            <a:pPr>
              <a:spcBef>
                <a:spcPct val="0"/>
              </a:spcBef>
              <a:buFontTx/>
              <a:buNone/>
            </a:pPr>
            <a:r>
              <a:rPr lang="en-US" altLang="nl-BE" sz="2400" b="1">
                <a:latin typeface="Arial" panose="020B0604020202020204" pitchFamily="34" charset="0"/>
              </a:rPr>
              <a:t>Pathophysiological Biomarkers of Alzheimer’s Disease </a:t>
            </a:r>
            <a:endParaRPr lang="nl-BE" altLang="nl-BE" sz="2400">
              <a:latin typeface="Arial" panose="020B0604020202020204" pitchFamily="34" charset="0"/>
            </a:endParaRPr>
          </a:p>
          <a:p>
            <a:pPr>
              <a:spcBef>
                <a:spcPct val="0"/>
              </a:spcBef>
              <a:buFontTx/>
              <a:buNone/>
            </a:pPr>
            <a:r>
              <a:rPr lang="en-US" altLang="nl-BE" sz="2400">
                <a:latin typeface="Arial" panose="020B0604020202020204" pitchFamily="34" charset="0"/>
              </a:rPr>
              <a:t> </a:t>
            </a:r>
            <a:endParaRPr lang="nl-BE" altLang="nl-BE" sz="2400">
              <a:latin typeface="Arial" panose="020B0604020202020204" pitchFamily="34" charset="0"/>
            </a:endParaRPr>
          </a:p>
          <a:p>
            <a:pPr>
              <a:spcBef>
                <a:spcPct val="0"/>
              </a:spcBef>
              <a:buFontTx/>
              <a:buNone/>
            </a:pPr>
            <a:endParaRPr lang="en-US" altLang="nl-BE" sz="2400">
              <a:latin typeface="Arial" panose="020B0604020202020204" pitchFamily="34" charset="0"/>
            </a:endParaRPr>
          </a:p>
          <a:p>
            <a:pPr>
              <a:spcBef>
                <a:spcPct val="0"/>
              </a:spcBef>
              <a:buFontTx/>
              <a:buNone/>
            </a:pPr>
            <a:r>
              <a:rPr lang="en-US" altLang="nl-BE" sz="2400">
                <a:latin typeface="Arial" panose="020B0604020202020204" pitchFamily="34" charset="0"/>
              </a:rPr>
              <a:t>Alzheimer’s and dementia: 2022 sept </a:t>
            </a:r>
            <a:endParaRPr lang="nl-BE" altLang="nl-BE" sz="2400">
              <a:latin typeface="Arial" panose="020B0604020202020204" pitchFamily="34" charset="0"/>
            </a:endParaRPr>
          </a:p>
          <a:p>
            <a:pPr>
              <a:spcBef>
                <a:spcPct val="0"/>
              </a:spcBef>
              <a:buFontTx/>
              <a:buNone/>
            </a:pPr>
            <a:endParaRPr lang="nl-BE" altLang="nl-BE" sz="2400">
              <a:latin typeface="Arial" panose="020B0604020202020204" pitchFamily="34" charset="0"/>
            </a:endParaRPr>
          </a:p>
        </p:txBody>
      </p:sp>
      <p:pic>
        <p:nvPicPr>
          <p:cNvPr id="37892" name="Picture 8" descr="Expanding efforts to address Alzheimer's disease: The Healthy Brain  Initiative - Alzheimer's &amp; Dementia: The Journal of the Alzheimer's  Association">
            <a:extLst>
              <a:ext uri="{FF2B5EF4-FFF2-40B4-BE49-F238E27FC236}">
                <a16:creationId xmlns:a16="http://schemas.microsoft.com/office/drawing/2014/main" id="{42DC80F2-4F6B-4893-8D4F-EF29B8F30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292600"/>
            <a:ext cx="798988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nummer 3">
            <a:extLst>
              <a:ext uri="{FF2B5EF4-FFF2-40B4-BE49-F238E27FC236}">
                <a16:creationId xmlns:a16="http://schemas.microsoft.com/office/drawing/2014/main" id="{5C40B18D-D53B-4CC9-B592-525FD9EA784B}"/>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887D5E9B-178F-4DE2-A5B4-EC199E14663E}" type="slidenum">
              <a:rPr lang="nl-NL" altLang="nl-BE" sz="1400"/>
              <a:pPr algn="r" eaLnBrk="1" hangingPunct="1">
                <a:spcBef>
                  <a:spcPct val="0"/>
                </a:spcBef>
                <a:buFontTx/>
                <a:buNone/>
              </a:pPr>
              <a:t>12</a:t>
            </a:fld>
            <a:endParaRPr lang="nl-NL" altLang="nl-BE" sz="1400"/>
          </a:p>
        </p:txBody>
      </p:sp>
      <p:pic>
        <p:nvPicPr>
          <p:cNvPr id="44035" name="Image 11">
            <a:extLst>
              <a:ext uri="{FF2B5EF4-FFF2-40B4-BE49-F238E27FC236}">
                <a16:creationId xmlns:a16="http://schemas.microsoft.com/office/drawing/2014/main" id="{6772EE0E-C572-4BC0-A074-C7F6E4053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908050"/>
            <a:ext cx="7129462" cy="486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kstvak 3">
            <a:extLst>
              <a:ext uri="{FF2B5EF4-FFF2-40B4-BE49-F238E27FC236}">
                <a16:creationId xmlns:a16="http://schemas.microsoft.com/office/drawing/2014/main" id="{AA77B5C2-B7CF-42BC-84ED-C394C602E86A}"/>
              </a:ext>
            </a:extLst>
          </p:cNvPr>
          <p:cNvSpPr txBox="1">
            <a:spLocks noChangeArrowheads="1"/>
          </p:cNvSpPr>
          <p:nvPr/>
        </p:nvSpPr>
        <p:spPr bwMode="auto">
          <a:xfrm rot="-5400000">
            <a:off x="-881062" y="3125787"/>
            <a:ext cx="431958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BE" altLang="nl-BE" sz="2400">
                <a:solidFill>
                  <a:schemeClr val="bg1"/>
                </a:solidFill>
                <a:latin typeface="Arial" panose="020B0604020202020204" pitchFamily="34" charset="0"/>
              </a:rPr>
              <a:t>Neurale serum parameters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age 2">
            <a:extLst>
              <a:ext uri="{FF2B5EF4-FFF2-40B4-BE49-F238E27FC236}">
                <a16:creationId xmlns:a16="http://schemas.microsoft.com/office/drawing/2014/main" id="{602950DB-0A48-4D6B-A577-A0B794080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89" r="2441"/>
          <a:stretch>
            <a:fillRect/>
          </a:stretch>
        </p:blipFill>
        <p:spPr bwMode="auto">
          <a:xfrm>
            <a:off x="61913" y="765175"/>
            <a:ext cx="90551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CasellaDiTesto 3">
            <a:extLst>
              <a:ext uri="{FF2B5EF4-FFF2-40B4-BE49-F238E27FC236}">
                <a16:creationId xmlns:a16="http://schemas.microsoft.com/office/drawing/2014/main" id="{1399599B-7A77-4071-B7CB-86BA8F588549}"/>
              </a:ext>
            </a:extLst>
          </p:cNvPr>
          <p:cNvSpPr txBox="1">
            <a:spLocks noChangeArrowheads="1"/>
          </p:cNvSpPr>
          <p:nvPr/>
        </p:nvSpPr>
        <p:spPr bwMode="auto">
          <a:xfrm>
            <a:off x="174625" y="188913"/>
            <a:ext cx="8580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fr-FR" sz="2400">
                <a:latin typeface="Arial" panose="020B0604020202020204" pitchFamily="34" charset="0"/>
                <a:cs typeface="Arial" panose="020B0604020202020204" pitchFamily="34" charset="0"/>
              </a:rPr>
              <a:t>Meer gepersonaliseerde precisie geneeskunde </a:t>
            </a:r>
            <a:endParaRPr lang="fr-FR" altLang="fr-FR" sz="2400">
              <a:latin typeface="Arial" panose="020B0604020202020204" pitchFamily="34" charset="0"/>
              <a:cs typeface="Arial" panose="020B0604020202020204" pitchFamily="34" charset="0"/>
            </a:endParaRPr>
          </a:p>
        </p:txBody>
      </p:sp>
      <p:pic>
        <p:nvPicPr>
          <p:cNvPr id="45060" name="Picture 1" descr="Screen Shot 2018-09-28 at 12.23.14.png">
            <a:extLst>
              <a:ext uri="{FF2B5EF4-FFF2-40B4-BE49-F238E27FC236}">
                <a16:creationId xmlns:a16="http://schemas.microsoft.com/office/drawing/2014/main" id="{378CB24E-09A3-447A-80BD-C6A639D8BF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4448175"/>
            <a:ext cx="90551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nummer 3">
            <a:extLst>
              <a:ext uri="{FF2B5EF4-FFF2-40B4-BE49-F238E27FC236}">
                <a16:creationId xmlns:a16="http://schemas.microsoft.com/office/drawing/2014/main" id="{77620F32-4BDD-4EEA-8291-91A78234BD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8014563-2C15-485E-833E-A9FB9548581C}" type="slidenum">
              <a:rPr lang="nl-NL" altLang="nl-BE" sz="1400"/>
              <a:pPr>
                <a:spcBef>
                  <a:spcPct val="0"/>
                </a:spcBef>
                <a:buFontTx/>
                <a:buNone/>
              </a:pPr>
              <a:t>14</a:t>
            </a:fld>
            <a:endParaRPr lang="nl-NL" altLang="nl-BE" sz="1400"/>
          </a:p>
        </p:txBody>
      </p:sp>
      <p:graphicFrame>
        <p:nvGraphicFramePr>
          <p:cNvPr id="2" name="Tabel 1">
            <a:extLst>
              <a:ext uri="{FF2B5EF4-FFF2-40B4-BE49-F238E27FC236}">
                <a16:creationId xmlns:a16="http://schemas.microsoft.com/office/drawing/2014/main" id="{1F22780C-A525-47F0-8F70-998710EA5E28}"/>
              </a:ext>
            </a:extLst>
          </p:cNvPr>
          <p:cNvGraphicFramePr>
            <a:graphicFrameLocks noGrp="1"/>
          </p:cNvGraphicFramePr>
          <p:nvPr/>
        </p:nvGraphicFramePr>
        <p:xfrm>
          <a:off x="0" y="-3175"/>
          <a:ext cx="9143999" cy="6848478"/>
        </p:xfrm>
        <a:graphic>
          <a:graphicData uri="http://schemas.openxmlformats.org/drawingml/2006/table">
            <a:tbl>
              <a:tblPr firstRow="1" firstCol="1" bandRow="1">
                <a:tableStyleId>{5C22544A-7EE6-4342-B048-85BDC9FD1C3A}</a:tableStyleId>
              </a:tblPr>
              <a:tblGrid>
                <a:gridCol w="852407">
                  <a:extLst>
                    <a:ext uri="{9D8B030D-6E8A-4147-A177-3AD203B41FA5}">
                      <a16:colId xmlns:a16="http://schemas.microsoft.com/office/drawing/2014/main" val="20000"/>
                    </a:ext>
                  </a:extLst>
                </a:gridCol>
                <a:gridCol w="1847385">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3635895">
                  <a:extLst>
                    <a:ext uri="{9D8B030D-6E8A-4147-A177-3AD203B41FA5}">
                      <a16:colId xmlns:a16="http://schemas.microsoft.com/office/drawing/2014/main" val="20004"/>
                    </a:ext>
                  </a:extLst>
                </a:gridCol>
              </a:tblGrid>
              <a:tr h="87630">
                <a:tc>
                  <a:txBody>
                    <a:bodyPr/>
                    <a:lstStyle/>
                    <a:p>
                      <a:pPr>
                        <a:lnSpc>
                          <a:spcPct val="115000"/>
                        </a:lnSpc>
                        <a:spcAft>
                          <a:spcPts val="1000"/>
                        </a:spcAft>
                      </a:pPr>
                      <a:r>
                        <a:rPr lang="en-GB" sz="500" dirty="0">
                          <a:effectLst/>
                        </a:rPr>
                        <a:t>Article</a:t>
                      </a:r>
                      <a:endParaRPr lang="nl-BE" sz="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500">
                          <a:effectLst/>
                        </a:rPr>
                        <a:t>Study population</a:t>
                      </a:r>
                      <a:endParaRPr lang="nl-BE" sz="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500">
                          <a:effectLst/>
                        </a:rPr>
                        <a:t>Type of study</a:t>
                      </a:r>
                      <a:endParaRPr lang="nl-BE" sz="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500">
                          <a:effectLst/>
                        </a:rPr>
                        <a:t>Follow-up</a:t>
                      </a:r>
                      <a:endParaRPr lang="nl-BE" sz="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500">
                          <a:effectLst/>
                        </a:rPr>
                        <a:t>Outcome</a:t>
                      </a:r>
                      <a:endParaRPr lang="nl-BE" sz="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extLst>
                  <a:ext uri="{0D108BD9-81ED-4DB2-BD59-A6C34878D82A}">
                    <a16:rowId xmlns:a16="http://schemas.microsoft.com/office/drawing/2014/main" val="10000"/>
                  </a:ext>
                </a:extLst>
              </a:tr>
              <a:tr h="652145">
                <a:tc>
                  <a:txBody>
                    <a:bodyPr/>
                    <a:lstStyle/>
                    <a:p>
                      <a:pPr>
                        <a:lnSpc>
                          <a:spcPct val="115000"/>
                        </a:lnSpc>
                        <a:spcAft>
                          <a:spcPts val="1000"/>
                        </a:spcAft>
                      </a:pPr>
                      <a:r>
                        <a:rPr lang="en-GB" sz="800" dirty="0" err="1">
                          <a:effectLst/>
                        </a:rPr>
                        <a:t>Burkhardt</a:t>
                      </a:r>
                      <a:r>
                        <a:rPr lang="en-GB" sz="800" dirty="0">
                          <a:effectLst/>
                        </a:rPr>
                        <a:t> 2004 </a:t>
                      </a:r>
                      <a:br>
                        <a:rPr lang="en-GB" sz="800" dirty="0">
                          <a:effectLst/>
                        </a:rPr>
                      </a:b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181 postmenopausal women</a:t>
                      </a:r>
                      <a:endParaRPr lang="nl-BE" sz="900">
                        <a:effectLst/>
                      </a:endParaRPr>
                    </a:p>
                    <a:p>
                      <a:pPr>
                        <a:lnSpc>
                          <a:spcPct val="107000"/>
                        </a:lnSpc>
                        <a:spcAft>
                          <a:spcPts val="0"/>
                        </a:spcAft>
                      </a:pPr>
                      <a:r>
                        <a:rPr lang="en-GB" sz="800">
                          <a:effectLst/>
                        </a:rPr>
                        <a:t>Mean age:</a:t>
                      </a:r>
                      <a:endParaRPr lang="nl-BE" sz="900">
                        <a:effectLst/>
                      </a:endParaRPr>
                    </a:p>
                    <a:p>
                      <a:pPr marL="342900" lvl="0" indent="-342900">
                        <a:lnSpc>
                          <a:spcPct val="107000"/>
                        </a:lnSpc>
                        <a:spcAft>
                          <a:spcPts val="0"/>
                        </a:spcAft>
                        <a:buFont typeface="Calibri" panose="020F0502020204030204" pitchFamily="34" charset="0"/>
                        <a:buChar char="-"/>
                      </a:pPr>
                      <a:r>
                        <a:rPr lang="en-GB" sz="800">
                          <a:effectLst/>
                        </a:rPr>
                        <a:t>Estrogen users: 65.40 +/- 6.34 </a:t>
                      </a:r>
                      <a:endParaRPr lang="nl-BE" sz="900">
                        <a:effectLst/>
                      </a:endParaRPr>
                    </a:p>
                    <a:p>
                      <a:pPr marL="342900" lvl="0" indent="-342900">
                        <a:lnSpc>
                          <a:spcPct val="107000"/>
                        </a:lnSpc>
                        <a:spcAft>
                          <a:spcPts val="0"/>
                        </a:spcAft>
                        <a:buFont typeface="Calibri" panose="020F0502020204030204" pitchFamily="34" charset="0"/>
                        <a:buChar char="-"/>
                      </a:pPr>
                      <a:r>
                        <a:rPr lang="en-GB" sz="800">
                          <a:effectLst/>
                        </a:rPr>
                        <a:t>Non-users: 67.03 +/- 6.80</a:t>
                      </a:r>
                      <a:endParaRPr lang="nl-BE" sz="900">
                        <a:effectLst/>
                      </a:endParaRPr>
                    </a:p>
                    <a:p>
                      <a:pPr>
                        <a:lnSpc>
                          <a:spcPct val="107000"/>
                        </a:lnSpc>
                        <a:spcAft>
                          <a:spcPts val="0"/>
                        </a:spcAft>
                      </a:pPr>
                      <a:r>
                        <a:rPr lang="en-GB" sz="800">
                          <a:effectLst/>
                        </a:rPr>
                        <a:t>ApoE4 allele present in 64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Observational:</a:t>
                      </a:r>
                      <a:br>
                        <a:rPr lang="en-GB" sz="800">
                          <a:effectLst/>
                        </a:rPr>
                      </a:br>
                      <a:r>
                        <a:rPr lang="en-GB" sz="800">
                          <a:effectLst/>
                        </a:rPr>
                        <a:t>Cross-sectional</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Single administration of the California Verbal Learning Test.</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The women with the best performance were the Ɛ4- women on ERT. The Ɛ4+ women had no positive effect of ERT. They had no better results than Ɛ4- women without ERT.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1"/>
                  </a:ext>
                </a:extLst>
              </a:tr>
              <a:tr h="420624">
                <a:tc>
                  <a:txBody>
                    <a:bodyPr/>
                    <a:lstStyle/>
                    <a:p>
                      <a:pPr>
                        <a:lnSpc>
                          <a:spcPct val="115000"/>
                        </a:lnSpc>
                        <a:spcAft>
                          <a:spcPts val="1000"/>
                        </a:spcAft>
                      </a:pPr>
                      <a:r>
                        <a:rPr lang="en-GB" sz="800" dirty="0" err="1">
                          <a:effectLst/>
                        </a:rPr>
                        <a:t>Yaffe</a:t>
                      </a:r>
                      <a:r>
                        <a:rPr lang="en-GB" sz="800" dirty="0">
                          <a:effectLst/>
                        </a:rPr>
                        <a:t> 2000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2716 postmenopausal women </a:t>
                      </a:r>
                      <a:br>
                        <a:rPr lang="en-GB" sz="800">
                          <a:effectLst/>
                        </a:rPr>
                      </a:br>
                      <a:r>
                        <a:rPr lang="en-GB" sz="800">
                          <a:effectLst/>
                        </a:rPr>
                        <a:t>≥65 years</a:t>
                      </a:r>
                      <a:br>
                        <a:rPr lang="en-GB" sz="800">
                          <a:effectLst/>
                        </a:rPr>
                      </a:br>
                      <a:r>
                        <a:rPr lang="en-GB" sz="800">
                          <a:effectLst/>
                        </a:rPr>
                        <a:t>ApoE4 allele present in 677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Observational: </a:t>
                      </a:r>
                      <a:endParaRPr lang="nl-BE" sz="900">
                        <a:effectLst/>
                      </a:endParaRPr>
                    </a:p>
                    <a:p>
                      <a:pPr>
                        <a:lnSpc>
                          <a:spcPct val="115000"/>
                        </a:lnSpc>
                        <a:spcAft>
                          <a:spcPts val="1000"/>
                        </a:spcAft>
                      </a:pPr>
                      <a:r>
                        <a:rPr lang="en-GB" sz="800">
                          <a:effectLst/>
                        </a:rPr>
                        <a:t>Prospective cohort</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The MMSE was administered annually for 6 years.</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err="1">
                          <a:effectLst/>
                        </a:rPr>
                        <a:t>Estrogen</a:t>
                      </a:r>
                      <a:r>
                        <a:rPr lang="en-GB" sz="800" dirty="0">
                          <a:effectLst/>
                        </a:rPr>
                        <a:t> use was associated with less cognitive decline among Ɛ4- women but not among Ɛ4+ women.</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2"/>
                  </a:ext>
                </a:extLst>
              </a:tr>
              <a:tr h="671703">
                <a:tc>
                  <a:txBody>
                    <a:bodyPr/>
                    <a:lstStyle/>
                    <a:p>
                      <a:pPr>
                        <a:lnSpc>
                          <a:spcPct val="115000"/>
                        </a:lnSpc>
                        <a:spcAft>
                          <a:spcPts val="1000"/>
                        </a:spcAft>
                      </a:pPr>
                      <a:r>
                        <a:rPr lang="en-GB" sz="800" dirty="0" err="1">
                          <a:effectLst/>
                        </a:rPr>
                        <a:t>Rippon</a:t>
                      </a:r>
                      <a:r>
                        <a:rPr lang="en-GB" sz="800" dirty="0">
                          <a:effectLst/>
                        </a:rPr>
                        <a:t> 2006 </a:t>
                      </a:r>
                      <a:br>
                        <a:rPr lang="en-GB" sz="800" dirty="0">
                          <a:effectLst/>
                        </a:rPr>
                      </a:b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1498 postmenopausal women</a:t>
                      </a:r>
                      <a:br>
                        <a:rPr lang="en-GB" sz="800">
                          <a:effectLst/>
                        </a:rPr>
                      </a:br>
                      <a:r>
                        <a:rPr lang="en-GB" sz="800">
                          <a:effectLst/>
                        </a:rPr>
                        <a:t>mean age:</a:t>
                      </a:r>
                      <a:endParaRPr lang="nl-BE" sz="900">
                        <a:effectLst/>
                      </a:endParaRPr>
                    </a:p>
                    <a:p>
                      <a:pPr>
                        <a:lnSpc>
                          <a:spcPct val="107000"/>
                        </a:lnSpc>
                        <a:spcAft>
                          <a:spcPts val="0"/>
                        </a:spcAft>
                      </a:pPr>
                      <a:r>
                        <a:rPr lang="en-GB" sz="800">
                          <a:effectLst/>
                        </a:rPr>
                        <a:t>- Dementia present: 73.3 years</a:t>
                      </a:r>
                      <a:endParaRPr lang="nl-BE" sz="900">
                        <a:effectLst/>
                      </a:endParaRPr>
                    </a:p>
                    <a:p>
                      <a:pPr>
                        <a:lnSpc>
                          <a:spcPct val="115000"/>
                        </a:lnSpc>
                        <a:spcAft>
                          <a:spcPts val="1000"/>
                        </a:spcAft>
                      </a:pPr>
                      <a:r>
                        <a:rPr lang="en-GB" sz="800">
                          <a:effectLst/>
                        </a:rPr>
                        <a:t>- Dementia absent: 62.4 years</a:t>
                      </a:r>
                      <a:br>
                        <a:rPr lang="en-GB" sz="800">
                          <a:effectLst/>
                        </a:rPr>
                      </a:br>
                      <a:r>
                        <a:rPr lang="en-GB" sz="800">
                          <a:effectLst/>
                        </a:rPr>
                        <a:t>ApoE4 allele present in 736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Observational: </a:t>
                      </a:r>
                      <a:br>
                        <a:rPr lang="en-GB" sz="800">
                          <a:effectLst/>
                        </a:rPr>
                      </a:br>
                      <a:r>
                        <a:rPr lang="en-GB" sz="800">
                          <a:effectLst/>
                        </a:rPr>
                        <a:t>Cross-sectional</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Single administration of neuropsychological tests.</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900" dirty="0">
                          <a:effectLst/>
                        </a:rPr>
                        <a:t>C</a:t>
                      </a:r>
                      <a:r>
                        <a:rPr lang="en-GB" sz="800" dirty="0">
                          <a:effectLst/>
                        </a:rPr>
                        <a:t>ompared with Ɛ4- women who had no history of ERT, Ɛ4- women who took ERT had an 80% reduction in AD risk. Ɛ4+ women without a history of ERT had a two-fold increased risk of AD, while Ɛ4+ women with a history of ERT had no increased risk.</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3"/>
                  </a:ext>
                </a:extLst>
              </a:tr>
              <a:tr h="560832">
                <a:tc>
                  <a:txBody>
                    <a:bodyPr/>
                    <a:lstStyle/>
                    <a:p>
                      <a:pPr>
                        <a:lnSpc>
                          <a:spcPct val="115000"/>
                        </a:lnSpc>
                        <a:spcAft>
                          <a:spcPts val="1000"/>
                        </a:spcAft>
                      </a:pPr>
                      <a:r>
                        <a:rPr lang="en-GB" sz="800" dirty="0">
                          <a:effectLst/>
                        </a:rPr>
                        <a:t>Ryan 2009 </a:t>
                      </a:r>
                      <a:endParaRPr lang="nl-BE" sz="900" dirty="0">
                        <a:effectLst/>
                      </a:endParaRPr>
                    </a:p>
                    <a:p>
                      <a:pPr>
                        <a:lnSpc>
                          <a:spcPct val="115000"/>
                        </a:lnSpc>
                        <a:spcAft>
                          <a:spcPts val="1000"/>
                        </a:spcAft>
                      </a:pPr>
                      <a:r>
                        <a:rPr lang="en-GB" sz="800" dirty="0">
                          <a:effectLst/>
                        </a:rPr>
                        <a:t>(the 3C city study)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3130 postmenopausal women</a:t>
                      </a:r>
                      <a:br>
                        <a:rPr lang="en-GB" sz="800">
                          <a:effectLst/>
                        </a:rPr>
                      </a:br>
                      <a:r>
                        <a:rPr lang="en-GB" sz="800">
                          <a:effectLst/>
                        </a:rPr>
                        <a:t>≥65 years</a:t>
                      </a:r>
                      <a:br>
                        <a:rPr lang="en-GB" sz="800">
                          <a:effectLst/>
                        </a:rPr>
                      </a:br>
                      <a:r>
                        <a:rPr lang="en-GB" sz="800">
                          <a:effectLst/>
                        </a:rPr>
                        <a:t>ApoE4 allele present in 597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Observational: </a:t>
                      </a:r>
                      <a:endParaRPr lang="nl-BE" sz="900">
                        <a:effectLst/>
                      </a:endParaRPr>
                    </a:p>
                    <a:p>
                      <a:pPr>
                        <a:lnSpc>
                          <a:spcPct val="115000"/>
                        </a:lnSpc>
                        <a:spcAft>
                          <a:spcPts val="1000"/>
                        </a:spcAft>
                      </a:pPr>
                      <a:r>
                        <a:rPr lang="en-GB" sz="800">
                          <a:effectLst/>
                        </a:rPr>
                        <a:t>Prospective cohort</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Testing of general cognition, verbal fluency, verbal and visual memory, psychomotor speed and executive functions was done 3 times in 6 years</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Current use of ERT was associated with better performance in certain cognitive domains, and this association was stronger the longer the duration of ERT. Current use of ERT may decrease AD risk associated with the presence of ApoE4+.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4"/>
                  </a:ext>
                </a:extLst>
              </a:tr>
              <a:tr h="701040">
                <a:tc>
                  <a:txBody>
                    <a:bodyPr/>
                    <a:lstStyle/>
                    <a:p>
                      <a:pPr>
                        <a:lnSpc>
                          <a:spcPct val="115000"/>
                        </a:lnSpc>
                        <a:spcAft>
                          <a:spcPts val="1000"/>
                        </a:spcAft>
                      </a:pPr>
                      <a:r>
                        <a:rPr lang="en-GB" sz="800" dirty="0" err="1">
                          <a:effectLst/>
                        </a:rPr>
                        <a:t>Zandi</a:t>
                      </a:r>
                      <a:r>
                        <a:rPr lang="en-GB" sz="800" dirty="0">
                          <a:effectLst/>
                        </a:rPr>
                        <a:t> 2002</a:t>
                      </a:r>
                      <a:endParaRPr lang="nl-BE" sz="900" dirty="0">
                        <a:effectLst/>
                      </a:endParaRPr>
                    </a:p>
                    <a:p>
                      <a:pPr>
                        <a:lnSpc>
                          <a:spcPct val="115000"/>
                        </a:lnSpc>
                        <a:spcAft>
                          <a:spcPts val="1000"/>
                        </a:spcAft>
                      </a:pPr>
                      <a:r>
                        <a:rPr lang="en-GB" sz="800" dirty="0">
                          <a:effectLst/>
                        </a:rPr>
                        <a:t>(the cache county study)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1889 women </a:t>
                      </a:r>
                      <a:br>
                        <a:rPr lang="en-GB" sz="800">
                          <a:effectLst/>
                        </a:rPr>
                      </a:br>
                      <a:r>
                        <a:rPr lang="en-GB" sz="800">
                          <a:effectLst/>
                        </a:rPr>
                        <a:t>Mean age: </a:t>
                      </a:r>
                      <a:br>
                        <a:rPr lang="en-GB" sz="800">
                          <a:effectLst/>
                        </a:rPr>
                      </a:br>
                      <a:r>
                        <a:rPr lang="en-GB" sz="800">
                          <a:effectLst/>
                        </a:rPr>
                        <a:t>- Estrogen users: 76.2 +/- 7.0</a:t>
                      </a:r>
                      <a:br>
                        <a:rPr lang="en-GB" sz="800">
                          <a:effectLst/>
                        </a:rPr>
                      </a:br>
                      <a:r>
                        <a:rPr lang="en-GB" sz="800">
                          <a:effectLst/>
                        </a:rPr>
                        <a:t>- Non-users: 73.1 +/- 5,8</a:t>
                      </a:r>
                      <a:br>
                        <a:rPr lang="en-GB" sz="800">
                          <a:effectLst/>
                        </a:rPr>
                      </a:br>
                      <a:r>
                        <a:rPr lang="en-GB" sz="800">
                          <a:effectLst/>
                        </a:rPr>
                        <a:t>ApoE4 allele present in 569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Observational: Prospective cohort</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Screening at the beginning of the study and after 3 years with the modified MMSE. A clinical assessment was done in case of a positive screening. </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ERT users had a reduced risk of AD compared with non-users. This effect appeared to be stronger for Ɛ4+ women, but this hypothesis did not reached statistical significance because of the small numbers available.</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5"/>
                  </a:ext>
                </a:extLst>
              </a:tr>
              <a:tr h="722343">
                <a:tc>
                  <a:txBody>
                    <a:bodyPr/>
                    <a:lstStyle/>
                    <a:p>
                      <a:pPr>
                        <a:lnSpc>
                          <a:spcPct val="115000"/>
                        </a:lnSpc>
                        <a:spcAft>
                          <a:spcPts val="1000"/>
                        </a:spcAft>
                      </a:pPr>
                      <a:r>
                        <a:rPr lang="en-GB" sz="800" dirty="0">
                          <a:effectLst/>
                        </a:rPr>
                        <a:t>Tang 1996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1124 non-demented women</a:t>
                      </a:r>
                      <a:br>
                        <a:rPr lang="en-GB" sz="800" dirty="0">
                          <a:effectLst/>
                        </a:rPr>
                      </a:br>
                      <a:r>
                        <a:rPr lang="en-GB" sz="800" dirty="0">
                          <a:effectLst/>
                        </a:rPr>
                        <a:t>Mean age: 74,2 years</a:t>
                      </a:r>
                      <a:br>
                        <a:rPr lang="en-GB" sz="800" dirty="0">
                          <a:effectLst/>
                        </a:rPr>
                      </a:br>
                      <a:r>
                        <a:rPr lang="en-GB" sz="800" dirty="0">
                          <a:effectLst/>
                        </a:rPr>
                        <a:t>156 </a:t>
                      </a:r>
                      <a:r>
                        <a:rPr lang="en-GB" sz="800" dirty="0" err="1">
                          <a:effectLst/>
                        </a:rPr>
                        <a:t>estrogen</a:t>
                      </a:r>
                      <a:r>
                        <a:rPr lang="en-GB" sz="800" dirty="0">
                          <a:effectLst/>
                        </a:rPr>
                        <a:t> users</a:t>
                      </a:r>
                      <a:br>
                        <a:rPr lang="en-GB" sz="800" dirty="0">
                          <a:effectLst/>
                        </a:rPr>
                      </a:br>
                      <a:r>
                        <a:rPr lang="en-GB" sz="800" dirty="0">
                          <a:effectLst/>
                        </a:rPr>
                        <a:t>APOE genotypes were available for 53·7% of the women</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Observational: </a:t>
                      </a:r>
                      <a:br>
                        <a:rPr lang="en-GB" sz="800" dirty="0">
                          <a:effectLst/>
                        </a:rPr>
                      </a:br>
                      <a:r>
                        <a:rPr lang="en-GB" sz="800" dirty="0">
                          <a:effectLst/>
                        </a:rPr>
                        <a:t>Prospective cohort</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Standard annual clinical assessments and</a:t>
                      </a:r>
                      <a:endParaRPr lang="nl-BE" sz="900" dirty="0">
                        <a:effectLst/>
                      </a:endParaRPr>
                    </a:p>
                    <a:p>
                      <a:pPr>
                        <a:lnSpc>
                          <a:spcPct val="107000"/>
                        </a:lnSpc>
                        <a:spcAft>
                          <a:spcPts val="0"/>
                        </a:spcAft>
                      </a:pPr>
                      <a:r>
                        <a:rPr lang="en-GB" sz="800" dirty="0">
                          <a:effectLst/>
                        </a:rPr>
                        <a:t>criterion-based diagnoses were used in follow-up (range 1–5 years)</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The age at onset of</a:t>
                      </a:r>
                      <a:endParaRPr lang="nl-BE" sz="900" dirty="0">
                        <a:effectLst/>
                      </a:endParaRPr>
                    </a:p>
                    <a:p>
                      <a:pPr>
                        <a:lnSpc>
                          <a:spcPct val="107000"/>
                        </a:lnSpc>
                        <a:spcAft>
                          <a:spcPts val="0"/>
                        </a:spcAft>
                      </a:pPr>
                      <a:r>
                        <a:rPr lang="en-GB" sz="800" dirty="0">
                          <a:effectLst/>
                        </a:rPr>
                        <a:t>Alzheimer’s disease was significantly later and the relative risk of AD was significantly reduced in ERT users in comparison with the non-users.</a:t>
                      </a:r>
                      <a:endParaRPr lang="nl-BE" sz="900" dirty="0">
                        <a:effectLst/>
                      </a:endParaRPr>
                    </a:p>
                    <a:p>
                      <a:pPr>
                        <a:lnSpc>
                          <a:spcPct val="107000"/>
                        </a:lnSpc>
                        <a:spcAft>
                          <a:spcPts val="0"/>
                        </a:spcAft>
                      </a:pPr>
                      <a:r>
                        <a:rPr lang="en-GB" sz="800" dirty="0">
                          <a:effectLst/>
                        </a:rPr>
                        <a:t>ERT use was associated with a reduction in the risk of AD for the heterozygote Ɛ4+ women. An evaluation for the homozygote Ɛ4+ women was not possible.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6"/>
                  </a:ext>
                </a:extLst>
              </a:tr>
              <a:tr h="719975">
                <a:tc>
                  <a:txBody>
                    <a:bodyPr/>
                    <a:lstStyle/>
                    <a:p>
                      <a:pPr>
                        <a:lnSpc>
                          <a:spcPct val="115000"/>
                        </a:lnSpc>
                        <a:spcAft>
                          <a:spcPts val="1000"/>
                        </a:spcAft>
                      </a:pPr>
                      <a:r>
                        <a:rPr lang="en-GB" sz="800" dirty="0">
                          <a:effectLst/>
                        </a:rPr>
                        <a:t>Yue 2007</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dirty="0">
                          <a:effectLst/>
                        </a:rPr>
                        <a:t>182 postmenopausal women</a:t>
                      </a:r>
                      <a:br>
                        <a:rPr lang="en-GB" sz="800" dirty="0">
                          <a:effectLst/>
                        </a:rPr>
                      </a:br>
                      <a:r>
                        <a:rPr lang="en-GB" sz="800" dirty="0">
                          <a:effectLst/>
                        </a:rPr>
                        <a:t>Mean age</a:t>
                      </a:r>
                      <a:br>
                        <a:rPr lang="en-GB" sz="800" dirty="0">
                          <a:effectLst/>
                        </a:rPr>
                      </a:br>
                      <a:r>
                        <a:rPr lang="en-GB" sz="800" dirty="0">
                          <a:effectLst/>
                        </a:rPr>
                        <a:t>- </a:t>
                      </a:r>
                      <a:r>
                        <a:rPr lang="en-GB" sz="800" dirty="0" err="1">
                          <a:effectLst/>
                        </a:rPr>
                        <a:t>Estrogen</a:t>
                      </a:r>
                      <a:r>
                        <a:rPr lang="en-GB" sz="800" dirty="0">
                          <a:effectLst/>
                        </a:rPr>
                        <a:t> users: 66,3 +/- 8,3</a:t>
                      </a:r>
                      <a:br>
                        <a:rPr lang="en-GB" sz="800" dirty="0">
                          <a:effectLst/>
                        </a:rPr>
                      </a:br>
                      <a:r>
                        <a:rPr lang="en-GB" sz="800" dirty="0">
                          <a:effectLst/>
                        </a:rPr>
                        <a:t>- Non-users: 67,1 +/- 7,6</a:t>
                      </a:r>
                      <a:br>
                        <a:rPr lang="en-GB" sz="800" dirty="0">
                          <a:effectLst/>
                        </a:rPr>
                      </a:br>
                      <a:r>
                        <a:rPr lang="en-GB" sz="800" dirty="0">
                          <a:effectLst/>
                        </a:rPr>
                        <a:t>ApoE4 allele present in 32 women</a:t>
                      </a:r>
                      <a:endParaRPr lang="nl-BE" sz="900" dirty="0">
                        <a:effectLst/>
                      </a:endParaRPr>
                    </a:p>
                  </a:txBody>
                  <a:tcPr marL="17721" marR="17721" marT="0" marB="0"/>
                </a:tc>
                <a:tc>
                  <a:txBody>
                    <a:bodyPr/>
                    <a:lstStyle/>
                    <a:p>
                      <a:pPr>
                        <a:lnSpc>
                          <a:spcPct val="107000"/>
                        </a:lnSpc>
                        <a:spcAft>
                          <a:spcPts val="0"/>
                        </a:spcAft>
                      </a:pPr>
                      <a:r>
                        <a:rPr lang="en-GB" sz="800" dirty="0">
                          <a:effectLst/>
                        </a:rPr>
                        <a:t>Observational: </a:t>
                      </a:r>
                      <a:br>
                        <a:rPr lang="en-GB" sz="800" dirty="0">
                          <a:effectLst/>
                        </a:rPr>
                      </a:br>
                      <a:r>
                        <a:rPr lang="en-GB" sz="800" dirty="0">
                          <a:effectLst/>
                        </a:rPr>
                        <a:t>Cross-sectional</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Measuring of the volume of</a:t>
                      </a:r>
                      <a:endParaRPr lang="nl-BE" sz="900" dirty="0">
                        <a:effectLst/>
                      </a:endParaRPr>
                    </a:p>
                    <a:p>
                      <a:pPr>
                        <a:lnSpc>
                          <a:spcPct val="115000"/>
                        </a:lnSpc>
                        <a:spcAft>
                          <a:spcPts val="1000"/>
                        </a:spcAft>
                      </a:pPr>
                      <a:r>
                        <a:rPr lang="en-GB" sz="800" dirty="0">
                          <a:effectLst/>
                        </a:rPr>
                        <a:t>the brain hippocampus with MRI.</a:t>
                      </a:r>
                      <a:endParaRPr lang="nl-BE" sz="900" dirty="0">
                        <a:effectLst/>
                      </a:endParaRPr>
                    </a:p>
                    <a:p>
                      <a:pPr>
                        <a:lnSpc>
                          <a:spcPct val="115000"/>
                        </a:lnSpc>
                        <a:spcAft>
                          <a:spcPts val="1000"/>
                        </a:spcAft>
                      </a:pPr>
                      <a:r>
                        <a:rPr lang="en-GB" sz="800" dirty="0">
                          <a:effectLst/>
                        </a:rPr>
                        <a:t>Single administration of 6 cognitive tests. </a:t>
                      </a:r>
                      <a:endParaRPr lang="nl-BE" sz="900" dirty="0">
                        <a:effectLst/>
                      </a:endParaRPr>
                    </a:p>
                  </a:txBody>
                  <a:tcPr marL="17721" marR="17721" marT="0" marB="0"/>
                </a:tc>
                <a:tc>
                  <a:txBody>
                    <a:bodyPr/>
                    <a:lstStyle/>
                    <a:p>
                      <a:pPr>
                        <a:lnSpc>
                          <a:spcPct val="107000"/>
                        </a:lnSpc>
                        <a:spcAft>
                          <a:spcPts val="0"/>
                        </a:spcAft>
                      </a:pPr>
                      <a:r>
                        <a:rPr lang="en-GB" sz="800" dirty="0">
                          <a:effectLst/>
                        </a:rPr>
                        <a:t>The volume of the hippocampus of the Ɛ4+ women was significantly larger in the HRT group in comparison with the control group.</a:t>
                      </a:r>
                      <a:endParaRPr lang="nl-BE" sz="900" dirty="0">
                        <a:effectLst/>
                      </a:endParaRPr>
                    </a:p>
                    <a:p>
                      <a:pPr>
                        <a:lnSpc>
                          <a:spcPct val="107000"/>
                        </a:lnSpc>
                        <a:spcAft>
                          <a:spcPts val="0"/>
                        </a:spcAft>
                      </a:pPr>
                      <a:r>
                        <a:rPr lang="en-GB" sz="800" dirty="0">
                          <a:effectLst/>
                        </a:rPr>
                        <a:t> </a:t>
                      </a:r>
                      <a:endParaRPr lang="nl-BE" sz="900" dirty="0">
                        <a:effectLst/>
                      </a:endParaRPr>
                    </a:p>
                    <a:p>
                      <a:pPr>
                        <a:lnSpc>
                          <a:spcPct val="107000"/>
                        </a:lnSpc>
                        <a:spcAft>
                          <a:spcPts val="0"/>
                        </a:spcAft>
                      </a:pPr>
                      <a:r>
                        <a:rPr lang="en-GB" sz="800" dirty="0">
                          <a:effectLst/>
                        </a:rPr>
                        <a:t>The cognitive tests showed no significant improvement of cognitive function in ERT users when compared to non-users.</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9FFCC"/>
                    </a:solidFill>
                  </a:tcPr>
                </a:tc>
                <a:extLst>
                  <a:ext uri="{0D108BD9-81ED-4DB2-BD59-A6C34878D82A}">
                    <a16:rowId xmlns:a16="http://schemas.microsoft.com/office/drawing/2014/main" val="10007"/>
                  </a:ext>
                </a:extLst>
              </a:tr>
              <a:tr h="935967">
                <a:tc>
                  <a:txBody>
                    <a:bodyPr/>
                    <a:lstStyle/>
                    <a:p>
                      <a:pPr>
                        <a:lnSpc>
                          <a:spcPct val="115000"/>
                        </a:lnSpc>
                        <a:spcAft>
                          <a:spcPts val="1000"/>
                        </a:spcAft>
                      </a:pPr>
                      <a:r>
                        <a:rPr lang="en-GB" sz="800" dirty="0" err="1">
                          <a:effectLst/>
                        </a:rPr>
                        <a:t>Sundermann</a:t>
                      </a:r>
                      <a:r>
                        <a:rPr lang="en-GB" sz="800" dirty="0">
                          <a:effectLst/>
                        </a:rPr>
                        <a:t> 2008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51 postmenopausal women age</a:t>
                      </a:r>
                      <a:endParaRPr lang="nl-BE" sz="900" dirty="0">
                        <a:effectLst/>
                      </a:endParaRPr>
                    </a:p>
                    <a:p>
                      <a:pPr>
                        <a:lnSpc>
                          <a:spcPct val="107000"/>
                        </a:lnSpc>
                        <a:spcAft>
                          <a:spcPts val="0"/>
                        </a:spcAft>
                      </a:pPr>
                      <a:r>
                        <a:rPr lang="en-GB" sz="800" dirty="0">
                          <a:effectLst/>
                        </a:rPr>
                        <a:t>  Ɛ4- women (n=32)</a:t>
                      </a:r>
                      <a:br>
                        <a:rPr lang="en-GB" sz="800" dirty="0">
                          <a:effectLst/>
                        </a:rPr>
                      </a:br>
                      <a:r>
                        <a:rPr lang="en-GB" sz="800" dirty="0">
                          <a:effectLst/>
                        </a:rPr>
                        <a:t>    - </a:t>
                      </a:r>
                      <a:r>
                        <a:rPr lang="en-GB" sz="800" dirty="0" err="1">
                          <a:effectLst/>
                        </a:rPr>
                        <a:t>estrogen</a:t>
                      </a:r>
                      <a:r>
                        <a:rPr lang="en-GB" sz="800" dirty="0">
                          <a:effectLst/>
                        </a:rPr>
                        <a:t> users: 73.18 ±     4.22</a:t>
                      </a:r>
                      <a:br>
                        <a:rPr lang="en-GB" sz="800" dirty="0">
                          <a:effectLst/>
                        </a:rPr>
                      </a:br>
                      <a:r>
                        <a:rPr lang="en-GB" sz="800" dirty="0">
                          <a:effectLst/>
                        </a:rPr>
                        <a:t>    - non-users: 73.77 ±       2.43</a:t>
                      </a:r>
                      <a:endParaRPr lang="nl-BE" sz="900" dirty="0">
                        <a:effectLst/>
                      </a:endParaRPr>
                    </a:p>
                    <a:p>
                      <a:pPr>
                        <a:lnSpc>
                          <a:spcPct val="107000"/>
                        </a:lnSpc>
                        <a:spcAft>
                          <a:spcPts val="0"/>
                        </a:spcAft>
                      </a:pPr>
                      <a:r>
                        <a:rPr lang="en-GB" sz="800" dirty="0">
                          <a:effectLst/>
                        </a:rPr>
                        <a:t>  Ɛ4+ women (n=19)</a:t>
                      </a:r>
                      <a:endParaRPr lang="nl-BE" sz="900" dirty="0">
                        <a:effectLst/>
                      </a:endParaRPr>
                    </a:p>
                    <a:p>
                      <a:pPr>
                        <a:lnSpc>
                          <a:spcPct val="107000"/>
                        </a:lnSpc>
                        <a:spcAft>
                          <a:spcPts val="0"/>
                        </a:spcAft>
                      </a:pPr>
                      <a:r>
                        <a:rPr lang="en-GB" sz="800" dirty="0">
                          <a:effectLst/>
                        </a:rPr>
                        <a:t>    - </a:t>
                      </a:r>
                      <a:r>
                        <a:rPr lang="en-GB" sz="800" dirty="0" err="1">
                          <a:effectLst/>
                        </a:rPr>
                        <a:t>estrogen</a:t>
                      </a:r>
                      <a:r>
                        <a:rPr lang="en-GB" sz="800" dirty="0">
                          <a:effectLst/>
                        </a:rPr>
                        <a:t> users: 70.41 ±   4.22</a:t>
                      </a:r>
                      <a:br>
                        <a:rPr lang="en-GB" sz="800" dirty="0">
                          <a:effectLst/>
                        </a:rPr>
                      </a:br>
                      <a:r>
                        <a:rPr lang="en-GB" sz="800" dirty="0">
                          <a:effectLst/>
                        </a:rPr>
                        <a:t>    - non-users: 69.70 ±     3.60</a:t>
                      </a:r>
                      <a:endParaRPr lang="nl-BE" sz="900" dirty="0">
                        <a:effectLst/>
                      </a:endParaRPr>
                    </a:p>
                  </a:txBody>
                  <a:tcPr marL="17721" marR="17721" marT="0" marB="0"/>
                </a:tc>
                <a:tc>
                  <a:txBody>
                    <a:bodyPr/>
                    <a:lstStyle/>
                    <a:p>
                      <a:pPr>
                        <a:lnSpc>
                          <a:spcPct val="107000"/>
                        </a:lnSpc>
                        <a:spcAft>
                          <a:spcPts val="0"/>
                        </a:spcAft>
                      </a:pPr>
                      <a:r>
                        <a:rPr lang="en-GB" sz="800" dirty="0">
                          <a:effectLst/>
                        </a:rPr>
                        <a:t>Observational: Cross-sectional</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Single testing of the odour threshold</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ERT use may offer protection against loss of olfactory function in Ɛ4+ women who may be in the early stages of AD. The ERT users who are Ɛ4+ had a significantly higher odour threshold sensitivity in comparison with the non-users. No significant differences were seen between the ERT users and non-users of the Ɛ4- women.</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92D050"/>
                    </a:solidFill>
                  </a:tcPr>
                </a:tc>
                <a:extLst>
                  <a:ext uri="{0D108BD9-81ED-4DB2-BD59-A6C34878D82A}">
                    <a16:rowId xmlns:a16="http://schemas.microsoft.com/office/drawing/2014/main" val="10008"/>
                  </a:ext>
                </a:extLst>
              </a:tr>
              <a:tr h="652145">
                <a:tc>
                  <a:txBody>
                    <a:bodyPr/>
                    <a:lstStyle/>
                    <a:p>
                      <a:pPr>
                        <a:lnSpc>
                          <a:spcPct val="115000"/>
                        </a:lnSpc>
                        <a:spcAft>
                          <a:spcPts val="1000"/>
                        </a:spcAft>
                      </a:pPr>
                      <a:r>
                        <a:rPr lang="en-GB" sz="800" dirty="0">
                          <a:effectLst/>
                        </a:rPr>
                        <a:t>Kang and </a:t>
                      </a:r>
                      <a:r>
                        <a:rPr lang="en-GB" sz="800" dirty="0" err="1">
                          <a:effectLst/>
                        </a:rPr>
                        <a:t>grodstein</a:t>
                      </a:r>
                      <a:r>
                        <a:rPr lang="en-GB" sz="800" dirty="0">
                          <a:effectLst/>
                        </a:rPr>
                        <a:t> (2012)</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3697 postmenopausal women</a:t>
                      </a:r>
                      <a:br>
                        <a:rPr lang="en-GB" sz="800">
                          <a:effectLst/>
                        </a:rPr>
                      </a:br>
                      <a:r>
                        <a:rPr lang="en-GB" sz="800">
                          <a:effectLst/>
                        </a:rPr>
                        <a:t>Mean age 72 years</a:t>
                      </a:r>
                      <a:br>
                        <a:rPr lang="en-GB" sz="800">
                          <a:effectLst/>
                        </a:rPr>
                      </a:br>
                      <a:r>
                        <a:rPr lang="en-GB" sz="800">
                          <a:effectLst/>
                        </a:rPr>
                        <a:t>ApoE4 allele present in 948 women</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Observational: Prospective cohort</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Telephonic testing of cognitive functions was done 3 times in 6 years</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dirty="0">
                          <a:effectLst/>
                        </a:rPr>
                        <a:t>Compared with ‘never users’, past or current ERT users showed modest but statistically significant worse rates of decline in the cognitive function. A suggestive interaction with Ɛ4 status was found: for Ɛ4- there was no difference in decline between women using ERT and those not using it; for Ɛ4+, women using ERT experienced a decline in cognitive function.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FF5050"/>
                    </a:solidFill>
                  </a:tcPr>
                </a:tc>
                <a:extLst>
                  <a:ext uri="{0D108BD9-81ED-4DB2-BD59-A6C34878D82A}">
                    <a16:rowId xmlns:a16="http://schemas.microsoft.com/office/drawing/2014/main" val="10009"/>
                  </a:ext>
                </a:extLst>
              </a:tr>
              <a:tr h="724074">
                <a:tc>
                  <a:txBody>
                    <a:bodyPr/>
                    <a:lstStyle/>
                    <a:p>
                      <a:pPr>
                        <a:lnSpc>
                          <a:spcPct val="107000"/>
                        </a:lnSpc>
                        <a:spcAft>
                          <a:spcPts val="800"/>
                        </a:spcAft>
                      </a:pPr>
                      <a:r>
                        <a:rPr lang="en-GB" sz="800" dirty="0">
                          <a:effectLst/>
                        </a:rPr>
                        <a:t>Gleason 2015 Keeps</a:t>
                      </a:r>
                      <a:endParaRPr lang="nl-BE" sz="900" dirty="0">
                        <a:effectLst/>
                      </a:endParaRPr>
                    </a:p>
                    <a:p>
                      <a:pPr>
                        <a:lnSpc>
                          <a:spcPct val="115000"/>
                        </a:lnSpc>
                        <a:spcAft>
                          <a:spcPts val="1000"/>
                        </a:spcAft>
                      </a:pPr>
                      <a:r>
                        <a:rPr lang="en-GB" sz="800" dirty="0">
                          <a:effectLst/>
                        </a:rPr>
                        <a:t>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800"/>
                        </a:spcAft>
                      </a:pPr>
                      <a:r>
                        <a:rPr lang="en-GB" sz="800" dirty="0">
                          <a:effectLst/>
                        </a:rPr>
                        <a:t>693 young healthy menopausal women </a:t>
                      </a:r>
                      <a:br>
                        <a:rPr lang="en-GB" sz="800" dirty="0">
                          <a:effectLst/>
                        </a:rPr>
                      </a:br>
                      <a:r>
                        <a:rPr lang="en-GB" sz="800" dirty="0">
                          <a:effectLst/>
                        </a:rPr>
                        <a:t>- 220 allocated to o-CEE low dose + m-P</a:t>
                      </a:r>
                      <a:br>
                        <a:rPr lang="en-GB" sz="800" dirty="0">
                          <a:effectLst/>
                        </a:rPr>
                      </a:br>
                      <a:r>
                        <a:rPr lang="en-GB" sz="800" dirty="0">
                          <a:effectLst/>
                        </a:rPr>
                        <a:t>- 211 allocated to t-E2 + m-P</a:t>
                      </a:r>
                      <a:br>
                        <a:rPr lang="en-GB" sz="800" dirty="0">
                          <a:effectLst/>
                        </a:rPr>
                      </a:br>
                      <a:r>
                        <a:rPr lang="en-GB" sz="800" dirty="0">
                          <a:effectLst/>
                        </a:rPr>
                        <a:t>- 262 allocated to placeboApoE4 present 25.9 %</a:t>
                      </a:r>
                      <a:r>
                        <a:rPr lang="nl-BE" sz="900" dirty="0">
                          <a:effectLst/>
                        </a:rPr>
                        <a:t>//</a:t>
                      </a:r>
                      <a:r>
                        <a:rPr lang="en-GB" sz="800" dirty="0">
                          <a:effectLst/>
                        </a:rPr>
                        <a:t>Duration : 4 years</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0"/>
                        </a:spcAft>
                      </a:pPr>
                      <a:r>
                        <a:rPr lang="en-GB" sz="800">
                          <a:effectLst/>
                        </a:rPr>
                        <a:t>Randomized, double-blinded, placebo-controlled clinical trial</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15000"/>
                        </a:lnSpc>
                        <a:spcAft>
                          <a:spcPts val="1000"/>
                        </a:spcAft>
                      </a:pPr>
                      <a:r>
                        <a:rPr lang="en-GB" sz="800">
                          <a:effectLst/>
                        </a:rPr>
                        <a:t>Different cognition and mood tests </a:t>
                      </a:r>
                      <a:endParaRPr lang="nl-BE" sz="9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tc>
                <a:tc>
                  <a:txBody>
                    <a:bodyPr/>
                    <a:lstStyle/>
                    <a:p>
                      <a:pPr>
                        <a:lnSpc>
                          <a:spcPct val="107000"/>
                        </a:lnSpc>
                        <a:spcAft>
                          <a:spcPts val="800"/>
                        </a:spcAft>
                      </a:pPr>
                      <a:r>
                        <a:rPr lang="en-GB" sz="800" dirty="0">
                          <a:effectLst/>
                        </a:rPr>
                        <a:t>No influence on cognition was seen.</a:t>
                      </a:r>
                      <a:endParaRPr lang="nl-BE" sz="900" dirty="0">
                        <a:effectLst/>
                      </a:endParaRPr>
                    </a:p>
                    <a:p>
                      <a:pPr>
                        <a:lnSpc>
                          <a:spcPct val="107000"/>
                        </a:lnSpc>
                        <a:spcAft>
                          <a:spcPts val="800"/>
                        </a:spcAft>
                      </a:pPr>
                      <a:r>
                        <a:rPr lang="en-GB" sz="800" dirty="0">
                          <a:effectLst/>
                        </a:rPr>
                        <a:t>The o-CEE group (not t- E2) had better results on anxiety and depression.</a:t>
                      </a:r>
                      <a:endParaRPr lang="nl-BE" sz="900" dirty="0">
                        <a:effectLst/>
                      </a:endParaRPr>
                    </a:p>
                    <a:p>
                      <a:pPr>
                        <a:lnSpc>
                          <a:spcPct val="107000"/>
                        </a:lnSpc>
                        <a:spcAft>
                          <a:spcPts val="0"/>
                        </a:spcAft>
                      </a:pPr>
                      <a:r>
                        <a:rPr lang="en-GB" sz="800" dirty="0">
                          <a:effectLst/>
                        </a:rPr>
                        <a:t> </a:t>
                      </a:r>
                      <a:endParaRPr lang="nl-BE"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17721" marR="17721" marT="0" marB="0">
                    <a:solidFill>
                      <a:srgbClr val="FFFFFF"/>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DFBEC87-0534-3773-089D-FA0B0D63C93F}"/>
              </a:ext>
            </a:extLst>
          </p:cNvPr>
          <p:cNvSpPr>
            <a:spLocks noGrp="1" noChangeArrowheads="1"/>
          </p:cNvSpPr>
          <p:nvPr>
            <p:ph type="title"/>
          </p:nvPr>
        </p:nvSpPr>
        <p:spPr>
          <a:xfrm>
            <a:off x="685800" y="190500"/>
            <a:ext cx="7772400" cy="1143000"/>
          </a:xfrm>
        </p:spPr>
        <p:txBody>
          <a:bodyPr/>
          <a:lstStyle/>
          <a:p>
            <a:pPr eaLnBrk="1" hangingPunct="1"/>
            <a:r>
              <a:rPr lang="en-GB" altLang="fr-FR"/>
              <a:t>Alzheimer’s disease and cognitive function</a:t>
            </a:r>
          </a:p>
        </p:txBody>
      </p:sp>
      <p:sp>
        <p:nvSpPr>
          <p:cNvPr id="69635" name="Rectangle 3">
            <a:extLst>
              <a:ext uri="{FF2B5EF4-FFF2-40B4-BE49-F238E27FC236}">
                <a16:creationId xmlns:a16="http://schemas.microsoft.com/office/drawing/2014/main" id="{8F3BD117-B32D-73B5-17C6-538A28D0B17F}"/>
              </a:ext>
            </a:extLst>
          </p:cNvPr>
          <p:cNvSpPr>
            <a:spLocks noGrp="1" noChangeArrowheads="1"/>
          </p:cNvSpPr>
          <p:nvPr>
            <p:ph type="body" idx="1"/>
          </p:nvPr>
        </p:nvSpPr>
        <p:spPr>
          <a:xfrm>
            <a:off x="685800" y="1557338"/>
            <a:ext cx="7772400" cy="4114800"/>
          </a:xfrm>
        </p:spPr>
        <p:txBody>
          <a:bodyPr/>
          <a:lstStyle/>
          <a:p>
            <a:pPr eaLnBrk="1" hangingPunct="1">
              <a:lnSpc>
                <a:spcPct val="80000"/>
              </a:lnSpc>
            </a:pPr>
            <a:r>
              <a:rPr lang="en-GB" altLang="fr-FR" sz="2400">
                <a:solidFill>
                  <a:srgbClr val="FFFF00"/>
                </a:solidFill>
              </a:rPr>
              <a:t>80% of dementia in women, is due to Alzheimer. </a:t>
            </a:r>
          </a:p>
          <a:p>
            <a:pPr eaLnBrk="1" hangingPunct="1">
              <a:lnSpc>
                <a:spcPct val="80000"/>
              </a:lnSpc>
            </a:pPr>
            <a:r>
              <a:rPr lang="en-GB" altLang="fr-FR" sz="2400">
                <a:solidFill>
                  <a:srgbClr val="FFFF00"/>
                </a:solidFill>
              </a:rPr>
              <a:t>Obesity, smoking, alcohol, sedentarily, insomnia are risk factors. Apo E4 is a strong driver for Alzheimer. </a:t>
            </a:r>
          </a:p>
          <a:p>
            <a:pPr eaLnBrk="1" hangingPunct="1">
              <a:lnSpc>
                <a:spcPct val="80000"/>
              </a:lnSpc>
            </a:pPr>
            <a:r>
              <a:rPr lang="en-GB" altLang="fr-FR" sz="2400">
                <a:solidFill>
                  <a:srgbClr val="FFFF00"/>
                </a:solidFill>
              </a:rPr>
              <a:t>Observational data showed an impairment of the cognitive function after castration. </a:t>
            </a:r>
          </a:p>
          <a:p>
            <a:pPr eaLnBrk="1" hangingPunct="1">
              <a:lnSpc>
                <a:spcPct val="80000"/>
              </a:lnSpc>
            </a:pPr>
            <a:r>
              <a:rPr lang="en-GB" altLang="fr-FR" sz="2400"/>
              <a:t>MHT initiated early after menopause may reduce the risk of Alzheimer (level 2). </a:t>
            </a:r>
          </a:p>
          <a:p>
            <a:pPr eaLnBrk="1" hangingPunct="1">
              <a:lnSpc>
                <a:spcPct val="80000"/>
              </a:lnSpc>
            </a:pPr>
            <a:r>
              <a:rPr lang="en-GB" altLang="fr-FR" sz="2400"/>
              <a:t>It is not proven that MHT prevents/delays Alzheimer’s dementia.</a:t>
            </a:r>
          </a:p>
          <a:p>
            <a:pPr eaLnBrk="1" hangingPunct="1">
              <a:lnSpc>
                <a:spcPct val="80000"/>
              </a:lnSpc>
            </a:pPr>
            <a:r>
              <a:rPr lang="en-GB" altLang="fr-FR" sz="2400"/>
              <a:t>MHT initiated after the age of 65 years increases the risk of dementia (level 1), probably due to vascular dementia incidence.</a:t>
            </a:r>
          </a:p>
          <a:p>
            <a:pPr eaLnBrk="1" hangingPunct="1">
              <a:lnSpc>
                <a:spcPct val="80000"/>
              </a:lnSpc>
            </a:pPr>
            <a:r>
              <a:rPr lang="en-US" altLang="fr-FR" sz="2400"/>
              <a:t>Therefore MHT should currently not be used for this indication.</a:t>
            </a:r>
          </a:p>
          <a:p>
            <a:pPr eaLnBrk="1" hangingPunct="1">
              <a:lnSpc>
                <a:spcPct val="80000"/>
              </a:lnSpc>
              <a:buFontTx/>
              <a:buNone/>
            </a:pPr>
            <a:endParaRPr lang="en-GB" altLang="fr-F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37B2A68-DC2B-0756-9D05-80C67A991807}"/>
              </a:ext>
            </a:extLst>
          </p:cNvPr>
          <p:cNvSpPr>
            <a:spLocks noGrp="1" noChangeArrowheads="1"/>
          </p:cNvSpPr>
          <p:nvPr>
            <p:ph type="title"/>
          </p:nvPr>
        </p:nvSpPr>
        <p:spPr/>
        <p:txBody>
          <a:bodyPr/>
          <a:lstStyle/>
          <a:p>
            <a:pPr eaLnBrk="1" hangingPunct="1"/>
            <a:r>
              <a:rPr lang="fr-BE" altLang="fr-FR">
                <a:solidFill>
                  <a:srgbClr val="FFFF00"/>
                </a:solidFill>
              </a:rPr>
              <a:t>Other cancer risks</a:t>
            </a:r>
            <a:r>
              <a:rPr lang="fr-BE" altLang="fr-FR"/>
              <a:t> </a:t>
            </a:r>
            <a:endParaRPr lang="en-GB" altLang="fr-FR"/>
          </a:p>
        </p:txBody>
      </p:sp>
      <p:sp>
        <p:nvSpPr>
          <p:cNvPr id="67587" name="Rectangle 3">
            <a:extLst>
              <a:ext uri="{FF2B5EF4-FFF2-40B4-BE49-F238E27FC236}">
                <a16:creationId xmlns:a16="http://schemas.microsoft.com/office/drawing/2014/main" id="{3B3B897D-2E45-B132-7E48-242B21CEA5B1}"/>
              </a:ext>
            </a:extLst>
          </p:cNvPr>
          <p:cNvSpPr>
            <a:spLocks noGrp="1" noChangeArrowheads="1"/>
          </p:cNvSpPr>
          <p:nvPr>
            <p:ph type="body" idx="1"/>
          </p:nvPr>
        </p:nvSpPr>
        <p:spPr/>
        <p:txBody>
          <a:bodyPr/>
          <a:lstStyle/>
          <a:p>
            <a:pPr eaLnBrk="1" hangingPunct="1"/>
            <a:endParaRPr lang="en-US" altLang="fr-FR"/>
          </a:p>
          <a:p>
            <a:pPr eaLnBrk="1" hangingPunct="1"/>
            <a:r>
              <a:rPr lang="en-US" altLang="fr-FR">
                <a:solidFill>
                  <a:srgbClr val="FFC000"/>
                </a:solidFill>
              </a:rPr>
              <a:t>Some observational data, but not all reported an increased risk of some ovarian cancer in HRT users, but the attributable risk is in the range of </a:t>
            </a:r>
            <a:r>
              <a:rPr lang="en-US" altLang="fr-FR">
                <a:solidFill>
                  <a:srgbClr val="FF0000"/>
                </a:solidFill>
              </a:rPr>
              <a:t>0.5 case/ 1000 women/ year. </a:t>
            </a:r>
            <a:endParaRPr lang="en-US" altLang="fr-FR" i="1">
              <a:solidFill>
                <a:srgbClr val="FF0000"/>
              </a:solidFill>
            </a:endParaRPr>
          </a:p>
          <a:p>
            <a:pPr eaLnBrk="1" hangingPunct="1"/>
            <a:r>
              <a:rPr lang="en-US" altLang="fr-FR"/>
              <a:t>In smokers older than 60 years, EPT does not increase lung cancer incidence but may increase the related mortality. </a:t>
            </a:r>
            <a:endParaRPr lang="en-GB" alt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nummer 5">
            <a:extLst>
              <a:ext uri="{FF2B5EF4-FFF2-40B4-BE49-F238E27FC236}">
                <a16:creationId xmlns:a16="http://schemas.microsoft.com/office/drawing/2014/main" id="{85A7060D-0B0B-43AF-9E14-D8F4BE541615}"/>
              </a:ext>
            </a:extLst>
          </p:cNvPr>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2A85F749-47A2-4166-9A40-A964DF8EF715}" type="slidenum">
              <a:rPr lang="nl-NL" altLang="nl-BE" sz="1400"/>
              <a:pPr algn="r" eaLnBrk="1" hangingPunct="1">
                <a:spcBef>
                  <a:spcPct val="0"/>
                </a:spcBef>
                <a:buFontTx/>
                <a:buNone/>
              </a:pPr>
              <a:t>3</a:t>
            </a:fld>
            <a:endParaRPr lang="nl-NL" altLang="nl-BE" sz="1400"/>
          </a:p>
        </p:txBody>
      </p:sp>
      <p:pic>
        <p:nvPicPr>
          <p:cNvPr id="30723" name="Afbeelding 3">
            <a:hlinkClick r:id="rId3"/>
            <a:extLst>
              <a:ext uri="{FF2B5EF4-FFF2-40B4-BE49-F238E27FC236}">
                <a16:creationId xmlns:a16="http://schemas.microsoft.com/office/drawing/2014/main" id="{6AB1B191-A9F7-48D0-9F0A-626DF671F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20713"/>
            <a:ext cx="82804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 2">
            <a:extLst>
              <a:ext uri="{FF2B5EF4-FFF2-40B4-BE49-F238E27FC236}">
                <a16:creationId xmlns:a16="http://schemas.microsoft.com/office/drawing/2014/main" id="{A659D02E-D674-4E2F-99D1-1446CFCA37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09750"/>
            <a:ext cx="7920037"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5">
            <a:extLst>
              <a:ext uri="{FF2B5EF4-FFF2-40B4-BE49-F238E27FC236}">
                <a16:creationId xmlns:a16="http://schemas.microsoft.com/office/drawing/2014/main" id="{1305FC9F-E0FE-4CC2-ADC3-89276439DACE}"/>
              </a:ext>
            </a:extLst>
          </p:cNvPr>
          <p:cNvSpPr>
            <a:spLocks noChangeArrowheads="1"/>
          </p:cNvSpPr>
          <p:nvPr/>
        </p:nvSpPr>
        <p:spPr bwMode="auto">
          <a:xfrm>
            <a:off x="684213" y="325438"/>
            <a:ext cx="7920037" cy="12001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nl-BE" sz="2400" b="1">
                <a:latin typeface="Arial" panose="020B0604020202020204" pitchFamily="34" charset="0"/>
                <a:cs typeface="Arial" panose="020B0604020202020204" pitchFamily="34" charset="0"/>
              </a:rPr>
              <a:t>Ziekte van Alzheimer is de belangrijkste oorzaak van dementie, verantwoordelijk voor 60% to 80% tot van patiënten met dementie</a:t>
            </a:r>
          </a:p>
        </p:txBody>
      </p:sp>
      <p:sp>
        <p:nvSpPr>
          <p:cNvPr id="34820" name="Rectangle 6">
            <a:extLst>
              <a:ext uri="{FF2B5EF4-FFF2-40B4-BE49-F238E27FC236}">
                <a16:creationId xmlns:a16="http://schemas.microsoft.com/office/drawing/2014/main" id="{EE5C5137-A2DB-41ED-BBF4-DCBA249CEAD4}"/>
              </a:ext>
            </a:extLst>
          </p:cNvPr>
          <p:cNvSpPr>
            <a:spLocks noChangeArrowheads="1"/>
          </p:cNvSpPr>
          <p:nvPr/>
        </p:nvSpPr>
        <p:spPr bwMode="auto">
          <a:xfrm>
            <a:off x="4251325" y="6581775"/>
            <a:ext cx="501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nl-BE" sz="1200" i="1">
                <a:latin typeface="Arial" panose="020B0604020202020204" pitchFamily="34" charset="0"/>
                <a:cs typeface="Arial" panose="020B0604020202020204" pitchFamily="34" charset="0"/>
              </a:rPr>
              <a:t>Alzheimer’s Disease Facts and Figures, Alzheimer’s &amp; Dementia 2018</a:t>
            </a:r>
          </a:p>
        </p:txBody>
      </p:sp>
      <p:sp>
        <p:nvSpPr>
          <p:cNvPr id="34821" name="ZoneTexte 12">
            <a:extLst>
              <a:ext uri="{FF2B5EF4-FFF2-40B4-BE49-F238E27FC236}">
                <a16:creationId xmlns:a16="http://schemas.microsoft.com/office/drawing/2014/main" id="{776C3B4B-881B-424E-A027-BD5323397633}"/>
              </a:ext>
            </a:extLst>
          </p:cNvPr>
          <p:cNvSpPr txBox="1">
            <a:spLocks noChangeArrowheads="1"/>
          </p:cNvSpPr>
          <p:nvPr/>
        </p:nvSpPr>
        <p:spPr bwMode="auto">
          <a:xfrm>
            <a:off x="0" y="4779963"/>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nl-BE" sz="2000" b="1">
                <a:latin typeface="Arial" panose="020B0604020202020204" pitchFamily="34" charset="0"/>
                <a:cs typeface="Arial" panose="020B0604020202020204" pitchFamily="34" charset="0"/>
              </a:rPr>
              <a:t>AD patients worldwide</a:t>
            </a:r>
          </a:p>
        </p:txBody>
      </p:sp>
      <p:pic>
        <p:nvPicPr>
          <p:cNvPr id="34822" name="Image 13">
            <a:extLst>
              <a:ext uri="{FF2B5EF4-FFF2-40B4-BE49-F238E27FC236}">
                <a16:creationId xmlns:a16="http://schemas.microsoft.com/office/drawing/2014/main" id="{A7DB65CA-62BD-4341-B4EF-1F0C46C105C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9063" y="5392738"/>
            <a:ext cx="33337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ZoneTexte 17">
            <a:extLst>
              <a:ext uri="{FF2B5EF4-FFF2-40B4-BE49-F238E27FC236}">
                <a16:creationId xmlns:a16="http://schemas.microsoft.com/office/drawing/2014/main" id="{5297BCE5-D2FB-4C84-A247-92F807E1ED3D}"/>
              </a:ext>
            </a:extLst>
          </p:cNvPr>
          <p:cNvSpPr txBox="1">
            <a:spLocks noChangeArrowheads="1"/>
          </p:cNvSpPr>
          <p:nvPr/>
        </p:nvSpPr>
        <p:spPr bwMode="auto">
          <a:xfrm>
            <a:off x="3297238" y="6016625"/>
            <a:ext cx="631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nl-BE" sz="2000" b="1">
                <a:solidFill>
                  <a:srgbClr val="0070C0"/>
                </a:solidFill>
                <a:latin typeface="Arial" panose="020B0604020202020204" pitchFamily="34" charset="0"/>
              </a:rPr>
              <a:t>35%</a:t>
            </a:r>
          </a:p>
        </p:txBody>
      </p:sp>
      <p:sp>
        <p:nvSpPr>
          <p:cNvPr id="34824" name="ZoneTexte 19">
            <a:extLst>
              <a:ext uri="{FF2B5EF4-FFF2-40B4-BE49-F238E27FC236}">
                <a16:creationId xmlns:a16="http://schemas.microsoft.com/office/drawing/2014/main" id="{F9A235A4-E5CD-4DE7-8571-2D9182D6DEB4}"/>
              </a:ext>
            </a:extLst>
          </p:cNvPr>
          <p:cNvSpPr txBox="1">
            <a:spLocks noChangeArrowheads="1"/>
          </p:cNvSpPr>
          <p:nvPr/>
        </p:nvSpPr>
        <p:spPr bwMode="auto">
          <a:xfrm>
            <a:off x="5170488" y="5237163"/>
            <a:ext cx="72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fr-FR" altLang="nl-BE" sz="2400" b="1">
                <a:solidFill>
                  <a:srgbClr val="7030A0"/>
                </a:solidFill>
                <a:latin typeface="Arial" panose="020B0604020202020204" pitchFamily="34" charset="0"/>
              </a:rPr>
              <a:t>65%</a:t>
            </a:r>
          </a:p>
        </p:txBody>
      </p:sp>
      <p:pic>
        <p:nvPicPr>
          <p:cNvPr id="34825" name="Image 20">
            <a:extLst>
              <a:ext uri="{FF2B5EF4-FFF2-40B4-BE49-F238E27FC236}">
                <a16:creationId xmlns:a16="http://schemas.microsoft.com/office/drawing/2014/main" id="{E61EE735-4B0D-4E4A-9A38-EFBC406996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8525" y="5253038"/>
            <a:ext cx="46196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8545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D2DC19-07EE-40B0-A1E5-5503735AE2BD}"/>
              </a:ext>
            </a:extLst>
          </p:cNvPr>
          <p:cNvSpPr/>
          <p:nvPr/>
        </p:nvSpPr>
        <p:spPr>
          <a:xfrm rot="10800000">
            <a:off x="180975" y="90488"/>
            <a:ext cx="4751388" cy="728662"/>
          </a:xfrm>
          <a:prstGeom prst="rect">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cs typeface="Times New Roman"/>
            </a:endParaRPr>
          </a:p>
        </p:txBody>
      </p:sp>
      <p:sp>
        <p:nvSpPr>
          <p:cNvPr id="16" name="TextBox 10">
            <a:extLst>
              <a:ext uri="{FF2B5EF4-FFF2-40B4-BE49-F238E27FC236}">
                <a16:creationId xmlns:a16="http://schemas.microsoft.com/office/drawing/2014/main" id="{AA626605-3D79-4DD3-98B8-09A6FABD69B3}"/>
              </a:ext>
            </a:extLst>
          </p:cNvPr>
          <p:cNvSpPr txBox="1"/>
          <p:nvPr/>
        </p:nvSpPr>
        <p:spPr>
          <a:xfrm>
            <a:off x="69850" y="157163"/>
            <a:ext cx="4789488" cy="400110"/>
          </a:xfrm>
          <a:prstGeom prst="rect">
            <a:avLst/>
          </a:prstGeom>
          <a:noFill/>
        </p:spPr>
        <p:txBody>
          <a:bodyPr>
            <a:spAutoFit/>
          </a:bodyPr>
          <a:lstStyle/>
          <a:p>
            <a:pPr algn="ctr">
              <a:defRPr/>
            </a:pPr>
            <a:r>
              <a:rPr lang="en-US" altLang="it-IT" sz="2000" cap="small" dirty="0">
                <a:solidFill>
                  <a:srgbClr val="FA8A27"/>
                </a:solidFill>
                <a:cs typeface="Arial" panose="020B0604020202020204" pitchFamily="34" charset="0"/>
              </a:rPr>
              <a:t>Alzheimer’s dementia: </a:t>
            </a:r>
            <a:r>
              <a:rPr lang="en-US" altLang="it-IT" sz="2000" cap="small" dirty="0" err="1">
                <a:solidFill>
                  <a:srgbClr val="FA8A27"/>
                </a:solidFill>
                <a:cs typeface="Arial" panose="020B0604020202020204" pitchFamily="34" charset="0"/>
              </a:rPr>
              <a:t>risc</a:t>
            </a:r>
            <a:r>
              <a:rPr lang="en-US" altLang="it-IT" sz="2000" cap="small" dirty="0">
                <a:solidFill>
                  <a:srgbClr val="FA8A27"/>
                </a:solidFill>
                <a:cs typeface="Arial" panose="020B0604020202020204" pitchFamily="34" charset="0"/>
              </a:rPr>
              <a:t> factors</a:t>
            </a:r>
          </a:p>
        </p:txBody>
      </p:sp>
      <p:sp>
        <p:nvSpPr>
          <p:cNvPr id="40964" name="Text Box 11">
            <a:extLst>
              <a:ext uri="{FF2B5EF4-FFF2-40B4-BE49-F238E27FC236}">
                <a16:creationId xmlns:a16="http://schemas.microsoft.com/office/drawing/2014/main" id="{BA8B3031-8BB6-441A-9EF1-ACF202D30276}"/>
              </a:ext>
            </a:extLst>
          </p:cNvPr>
          <p:cNvSpPr txBox="1">
            <a:spLocks noChangeArrowheads="1"/>
          </p:cNvSpPr>
          <p:nvPr/>
        </p:nvSpPr>
        <p:spPr bwMode="auto">
          <a:xfrm>
            <a:off x="4376738" y="6486525"/>
            <a:ext cx="476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it-IT" sz="1200" i="1">
                <a:latin typeface="Arial" panose="020B0604020202020204" pitchFamily="34" charset="0"/>
                <a:cs typeface="Arial" panose="020B0604020202020204" pitchFamily="34" charset="0"/>
              </a:rPr>
              <a:t>Adapted from Kivipelto et al. (2013) Alzheimer’s &amp; Dementia</a:t>
            </a:r>
          </a:p>
        </p:txBody>
      </p:sp>
      <p:pic>
        <p:nvPicPr>
          <p:cNvPr id="40965" name="Image 3">
            <a:extLst>
              <a:ext uri="{FF2B5EF4-FFF2-40B4-BE49-F238E27FC236}">
                <a16:creationId xmlns:a16="http://schemas.microsoft.com/office/drawing/2014/main" id="{F609D6D5-3206-45A1-BEA6-AC7DBF0C56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5" y="1828800"/>
            <a:ext cx="8737600" cy="3200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66" name="Image 1">
            <a:extLst>
              <a:ext uri="{FF2B5EF4-FFF2-40B4-BE49-F238E27FC236}">
                <a16:creationId xmlns:a16="http://schemas.microsoft.com/office/drawing/2014/main" id="{B83F275D-D798-462C-B5A6-8C814C8D23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125" y="111125"/>
            <a:ext cx="123666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4" descr="UZ Gent">
            <a:extLst>
              <a:ext uri="{FF2B5EF4-FFF2-40B4-BE49-F238E27FC236}">
                <a16:creationId xmlns:a16="http://schemas.microsoft.com/office/drawing/2014/main" id="{03B134BD-20D0-4169-9971-5B37157506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7163" y="87313"/>
            <a:ext cx="10779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6" descr="http://professordepypere.be/wp-content/uploads/2017/11/IMG_4657-200x300.jpg">
            <a:extLst>
              <a:ext uri="{FF2B5EF4-FFF2-40B4-BE49-F238E27FC236}">
                <a16:creationId xmlns:a16="http://schemas.microsoft.com/office/drawing/2014/main" id="{9998490F-AFC1-456C-AE59-1D352DFC5A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0325" y="93663"/>
            <a:ext cx="12573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kstvak 4">
            <a:extLst>
              <a:ext uri="{FF2B5EF4-FFF2-40B4-BE49-F238E27FC236}">
                <a16:creationId xmlns:a16="http://schemas.microsoft.com/office/drawing/2014/main" id="{C89252D8-F326-4066-A896-4A6748DD45E4}"/>
              </a:ext>
            </a:extLst>
          </p:cNvPr>
          <p:cNvSpPr txBox="1">
            <a:spLocks noChangeArrowheads="1"/>
          </p:cNvSpPr>
          <p:nvPr/>
        </p:nvSpPr>
        <p:spPr bwMode="auto">
          <a:xfrm>
            <a:off x="6588125" y="341313"/>
            <a:ext cx="99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BE" altLang="nl-BE" sz="2400">
                <a:latin typeface="Arial" panose="020B0604020202020204" pitchFamily="34" charset="0"/>
              </a:rPr>
              <a:t>CMC</a:t>
            </a:r>
          </a:p>
        </p:txBody>
      </p:sp>
      <p:sp>
        <p:nvSpPr>
          <p:cNvPr id="40970" name="Tekstvak 5">
            <a:extLst>
              <a:ext uri="{FF2B5EF4-FFF2-40B4-BE49-F238E27FC236}">
                <a16:creationId xmlns:a16="http://schemas.microsoft.com/office/drawing/2014/main" id="{FF752EFF-5BE0-495F-89E5-76FDE5A4A705}"/>
              </a:ext>
            </a:extLst>
          </p:cNvPr>
          <p:cNvSpPr txBox="1">
            <a:spLocks noChangeArrowheads="1"/>
          </p:cNvSpPr>
          <p:nvPr/>
        </p:nvSpPr>
        <p:spPr bwMode="auto">
          <a:xfrm>
            <a:off x="5292725" y="2470150"/>
            <a:ext cx="1582738" cy="4000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BE" altLang="nl-BE" sz="2000">
                <a:solidFill>
                  <a:schemeClr val="bg1"/>
                </a:solidFill>
                <a:latin typeface="Arial" panose="020B0604020202020204" pitchFamily="34" charset="0"/>
              </a:rPr>
              <a:t>Depressie</a:t>
            </a:r>
          </a:p>
        </p:txBody>
      </p:sp>
      <p:sp>
        <p:nvSpPr>
          <p:cNvPr id="40971" name="Tekstvak 16">
            <a:extLst>
              <a:ext uri="{FF2B5EF4-FFF2-40B4-BE49-F238E27FC236}">
                <a16:creationId xmlns:a16="http://schemas.microsoft.com/office/drawing/2014/main" id="{E0E13816-9F72-4D6E-9CE9-E3842BED642E}"/>
              </a:ext>
            </a:extLst>
          </p:cNvPr>
          <p:cNvSpPr txBox="1">
            <a:spLocks noChangeArrowheads="1"/>
          </p:cNvSpPr>
          <p:nvPr/>
        </p:nvSpPr>
        <p:spPr bwMode="auto">
          <a:xfrm>
            <a:off x="4174405" y="3795813"/>
            <a:ext cx="1693739" cy="30777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BE" altLang="nl-BE" sz="1400" b="1" dirty="0">
                <a:solidFill>
                  <a:schemeClr val="bg1"/>
                </a:solidFill>
                <a:latin typeface="Arial" panose="020B0604020202020204" pitchFamily="34" charset="0"/>
              </a:rPr>
              <a:t>Sleeping disorder</a:t>
            </a:r>
          </a:p>
        </p:txBody>
      </p:sp>
      <p:sp>
        <p:nvSpPr>
          <p:cNvPr id="2" name="Ovaal 1">
            <a:extLst>
              <a:ext uri="{FF2B5EF4-FFF2-40B4-BE49-F238E27FC236}">
                <a16:creationId xmlns:a16="http://schemas.microsoft.com/office/drawing/2014/main" id="{30474DDC-4FD9-4A0C-8C67-47A7749FF3F9}"/>
              </a:ext>
            </a:extLst>
          </p:cNvPr>
          <p:cNvSpPr/>
          <p:nvPr/>
        </p:nvSpPr>
        <p:spPr bwMode="auto">
          <a:xfrm>
            <a:off x="3760836" y="3511550"/>
            <a:ext cx="2520876" cy="936104"/>
          </a:xfrm>
          <a:prstGeom prst="ellipse">
            <a:avLst/>
          </a:prstGeom>
          <a:noFill/>
          <a:ln w="5715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ttangolo 2">
            <a:extLst>
              <a:ext uri="{FF2B5EF4-FFF2-40B4-BE49-F238E27FC236}">
                <a16:creationId xmlns:a16="http://schemas.microsoft.com/office/drawing/2014/main" id="{EF728366-FBF0-4423-8B3E-AD9CD085EB2F}"/>
              </a:ext>
            </a:extLst>
          </p:cNvPr>
          <p:cNvSpPr>
            <a:spLocks noChangeArrowheads="1"/>
          </p:cNvSpPr>
          <p:nvPr/>
        </p:nvSpPr>
        <p:spPr bwMode="auto">
          <a:xfrm>
            <a:off x="0" y="6516688"/>
            <a:ext cx="7805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nl-BE" sz="1200" i="1">
                <a:latin typeface="Arial" panose="020B0604020202020204" pitchFamily="34" charset="0"/>
                <a:cs typeface="Arial" panose="020B0604020202020204" pitchFamily="34" charset="0"/>
              </a:rPr>
              <a:t>Y. Saeed and S.M. Abbott/Current Neurology and Neuroscience Reports 2017</a:t>
            </a:r>
          </a:p>
        </p:txBody>
      </p:sp>
      <p:pic>
        <p:nvPicPr>
          <p:cNvPr id="43011" name="Immagine 13">
            <a:extLst>
              <a:ext uri="{FF2B5EF4-FFF2-40B4-BE49-F238E27FC236}">
                <a16:creationId xmlns:a16="http://schemas.microsoft.com/office/drawing/2014/main" id="{69D2780F-A5FE-4C10-95C4-CC97289062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928688"/>
            <a:ext cx="3970338"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Immagine 3">
            <a:extLst>
              <a:ext uri="{FF2B5EF4-FFF2-40B4-BE49-F238E27FC236}">
                <a16:creationId xmlns:a16="http://schemas.microsoft.com/office/drawing/2014/main" id="{C4D30E5B-C049-47C5-A07A-C2480B735A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928688"/>
            <a:ext cx="3175000" cy="558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3013" name="Immagine 4">
            <a:extLst>
              <a:ext uri="{FF2B5EF4-FFF2-40B4-BE49-F238E27FC236}">
                <a16:creationId xmlns:a16="http://schemas.microsoft.com/office/drawing/2014/main" id="{8DC52F43-B2AC-4676-AA3D-FD87B56D0C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7100" y="3481388"/>
            <a:ext cx="3970338" cy="304323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6">
            <a:extLst>
              <a:ext uri="{FF2B5EF4-FFF2-40B4-BE49-F238E27FC236}">
                <a16:creationId xmlns:a16="http://schemas.microsoft.com/office/drawing/2014/main" id="{84628403-4F9F-4A99-B6A0-5A48A7098BDA}"/>
              </a:ext>
            </a:extLst>
          </p:cNvPr>
          <p:cNvSpPr txBox="1">
            <a:spLocks noChangeArrowheads="1"/>
          </p:cNvSpPr>
          <p:nvPr/>
        </p:nvSpPr>
        <p:spPr bwMode="auto">
          <a:xfrm>
            <a:off x="63500" y="111125"/>
            <a:ext cx="333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BE" sz="2400">
                <a:solidFill>
                  <a:schemeClr val="bg1"/>
                </a:solidFill>
                <a:latin typeface="Arial" panose="020B0604020202020204" pitchFamily="34" charset="0"/>
                <a:cs typeface="Arial" panose="020B0604020202020204" pitchFamily="34" charset="0"/>
              </a:rPr>
              <a:t>Are there sex-differences in...?</a:t>
            </a:r>
          </a:p>
        </p:txBody>
      </p:sp>
      <p:pic>
        <p:nvPicPr>
          <p:cNvPr id="32771" name="Picture 1" descr="Screen Shot 2018-09-28 at 12.23.14.png">
            <a:extLst>
              <a:ext uri="{FF2B5EF4-FFF2-40B4-BE49-F238E27FC236}">
                <a16:creationId xmlns:a16="http://schemas.microsoft.com/office/drawing/2014/main" id="{3DF3E8BA-3DB0-47DE-9CD9-FA9D02F7D2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150" y="282575"/>
            <a:ext cx="88296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6285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 3">
            <a:extLst>
              <a:ext uri="{FF2B5EF4-FFF2-40B4-BE49-F238E27FC236}">
                <a16:creationId xmlns:a16="http://schemas.microsoft.com/office/drawing/2014/main" id="{39DE8352-74A6-4C1F-8243-A5EA05B023F4}"/>
              </a:ext>
            </a:extLst>
          </p:cNvPr>
          <p:cNvPicPr>
            <a:picLocks noChangeAspect="1"/>
          </p:cNvPicPr>
          <p:nvPr/>
        </p:nvPicPr>
        <p:blipFill>
          <a:blip r:embed="rId4">
            <a:extLst>
              <a:ext uri="{28A0092B-C50C-407E-A947-70E740481C1C}">
                <a14:useLocalDpi xmlns:a14="http://schemas.microsoft.com/office/drawing/2010/main" val="0"/>
              </a:ext>
            </a:extLst>
          </a:blip>
          <a:srcRect l="14545" r="13783"/>
          <a:stretch>
            <a:fillRect/>
          </a:stretch>
        </p:blipFill>
        <p:spPr bwMode="auto">
          <a:xfrm>
            <a:off x="5516563" y="1095375"/>
            <a:ext cx="34290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932453B-B8F9-4A1E-AFB7-52EE05CEFF26}"/>
              </a:ext>
            </a:extLst>
          </p:cNvPr>
          <p:cNvSpPr/>
          <p:nvPr/>
        </p:nvSpPr>
        <p:spPr>
          <a:xfrm rot="10800000">
            <a:off x="11113" y="71438"/>
            <a:ext cx="5218112" cy="765175"/>
          </a:xfrm>
          <a:prstGeom prst="rect">
            <a:avLst/>
          </a:prstGeom>
          <a:solidFill>
            <a:schemeClr val="tx1">
              <a:lumMod val="95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Times New Roman"/>
            </a:endParaRPr>
          </a:p>
        </p:txBody>
      </p:sp>
      <p:sp>
        <p:nvSpPr>
          <p:cNvPr id="16" name="TextBox 10">
            <a:extLst>
              <a:ext uri="{FF2B5EF4-FFF2-40B4-BE49-F238E27FC236}">
                <a16:creationId xmlns:a16="http://schemas.microsoft.com/office/drawing/2014/main" id="{90B1BA5E-B898-4EA7-9C26-FAA6D60D5EF0}"/>
              </a:ext>
            </a:extLst>
          </p:cNvPr>
          <p:cNvSpPr txBox="1"/>
          <p:nvPr/>
        </p:nvSpPr>
        <p:spPr>
          <a:xfrm>
            <a:off x="-107950" y="223838"/>
            <a:ext cx="5543550" cy="400050"/>
          </a:xfrm>
          <a:prstGeom prst="rect">
            <a:avLst/>
          </a:prstGeom>
          <a:noFill/>
        </p:spPr>
        <p:txBody>
          <a:bodyPr>
            <a:spAutoFit/>
          </a:bodyPr>
          <a:lstStyle/>
          <a:p>
            <a:pPr algn="ctr" eaLnBrk="1" fontAlgn="auto" hangingPunct="1">
              <a:spcBef>
                <a:spcPts val="0"/>
              </a:spcBef>
              <a:spcAft>
                <a:spcPts val="0"/>
              </a:spcAft>
              <a:defRPr/>
            </a:pPr>
            <a:r>
              <a:rPr lang="en-US" altLang="it-IT" sz="2000" cap="small" dirty="0" err="1">
                <a:solidFill>
                  <a:srgbClr val="FA8A27"/>
                </a:solidFill>
                <a:latin typeface="+mn-lt"/>
                <a:cs typeface="Arial" panose="020B0604020202020204" pitchFamily="34" charset="0"/>
              </a:rPr>
              <a:t>Kenmerken</a:t>
            </a:r>
            <a:r>
              <a:rPr lang="en-US" altLang="it-IT" sz="2000" cap="small" dirty="0">
                <a:solidFill>
                  <a:srgbClr val="FA8A27"/>
                </a:solidFill>
                <a:latin typeface="+mn-lt"/>
                <a:cs typeface="Arial" panose="020B0604020202020204" pitchFamily="34" charset="0"/>
              </a:rPr>
              <a:t> van de </a:t>
            </a:r>
            <a:r>
              <a:rPr lang="en-US" altLang="it-IT" sz="2000" cap="small" dirty="0" err="1">
                <a:solidFill>
                  <a:srgbClr val="FA8A27"/>
                </a:solidFill>
                <a:latin typeface="+mn-lt"/>
                <a:cs typeface="Arial" panose="020B0604020202020204" pitchFamily="34" charset="0"/>
              </a:rPr>
              <a:t>ziekte</a:t>
            </a:r>
            <a:r>
              <a:rPr lang="en-US" altLang="it-IT" sz="2000" cap="small" dirty="0">
                <a:solidFill>
                  <a:srgbClr val="FA8A27"/>
                </a:solidFill>
                <a:latin typeface="+mn-lt"/>
                <a:cs typeface="Arial" panose="020B0604020202020204" pitchFamily="34" charset="0"/>
              </a:rPr>
              <a:t> van </a:t>
            </a:r>
            <a:r>
              <a:rPr lang="en-US" altLang="it-IT" sz="2000" cap="small" dirty="0" err="1">
                <a:solidFill>
                  <a:srgbClr val="FA8A27"/>
                </a:solidFill>
                <a:latin typeface="+mn-lt"/>
                <a:cs typeface="Arial" panose="020B0604020202020204" pitchFamily="34" charset="0"/>
              </a:rPr>
              <a:t>alzheimer</a:t>
            </a:r>
            <a:endParaRPr lang="en-US" altLang="it-IT" sz="2000" cap="small" dirty="0">
              <a:solidFill>
                <a:srgbClr val="FA8A27"/>
              </a:solidFill>
              <a:latin typeface="+mn-lt"/>
              <a:cs typeface="Arial" panose="020B0604020202020204" pitchFamily="34" charset="0"/>
            </a:endParaRPr>
          </a:p>
        </p:txBody>
      </p:sp>
      <p:pic>
        <p:nvPicPr>
          <p:cNvPr id="36869" name="Picture 5" descr="d:\Users\G-PSL-PSL5068529\Desktop\5.1 SLIDES AHA\Alzheimers-Disease.jpg">
            <a:extLst>
              <a:ext uri="{FF2B5EF4-FFF2-40B4-BE49-F238E27FC236}">
                <a16:creationId xmlns:a16="http://schemas.microsoft.com/office/drawing/2014/main" id="{9F167D8A-FD1F-41CF-AE65-78EEA7F7C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14" t="2237" r="36638" b="1807"/>
          <a:stretch>
            <a:fillRect/>
          </a:stretch>
        </p:blipFill>
        <p:spPr bwMode="auto">
          <a:xfrm>
            <a:off x="0" y="925513"/>
            <a:ext cx="52292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http://library.med.utah.edu/WebPath/jpeg5/CNS090.jpg">
            <a:extLst>
              <a:ext uri="{FF2B5EF4-FFF2-40B4-BE49-F238E27FC236}">
                <a16:creationId xmlns:a16="http://schemas.microsoft.com/office/drawing/2014/main" id="{8A194CFD-BDFF-4ED0-BBD5-A44544C499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563" y="3940175"/>
            <a:ext cx="174625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 descr="http://library.med.utah.edu/WebPath/jpeg5/CNS094.jpg">
            <a:extLst>
              <a:ext uri="{FF2B5EF4-FFF2-40B4-BE49-F238E27FC236}">
                <a16:creationId xmlns:a16="http://schemas.microsoft.com/office/drawing/2014/main" id="{8CE1E068-9F99-4C0B-A190-9EBA3647E81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16563" y="5295900"/>
            <a:ext cx="17462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ZoneTexte 17">
            <a:extLst>
              <a:ext uri="{FF2B5EF4-FFF2-40B4-BE49-F238E27FC236}">
                <a16:creationId xmlns:a16="http://schemas.microsoft.com/office/drawing/2014/main" id="{227B3BF9-2795-48D4-AC0D-3ADFB431FE61}"/>
              </a:ext>
            </a:extLst>
          </p:cNvPr>
          <p:cNvSpPr txBox="1">
            <a:spLocks noChangeArrowheads="1"/>
          </p:cNvSpPr>
          <p:nvPr/>
        </p:nvSpPr>
        <p:spPr bwMode="auto">
          <a:xfrm>
            <a:off x="7231063" y="4225925"/>
            <a:ext cx="1873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nl-BE" sz="1400">
                <a:latin typeface="Arial" panose="020B0604020202020204" pitchFamily="34" charset="0"/>
                <a:cs typeface="Arial" panose="020B0604020202020204" pitchFamily="34" charset="0"/>
              </a:rPr>
              <a:t>Amyloid Plaques</a:t>
            </a:r>
          </a:p>
        </p:txBody>
      </p:sp>
      <p:sp>
        <p:nvSpPr>
          <p:cNvPr id="36873" name="ZoneTexte 18">
            <a:extLst>
              <a:ext uri="{FF2B5EF4-FFF2-40B4-BE49-F238E27FC236}">
                <a16:creationId xmlns:a16="http://schemas.microsoft.com/office/drawing/2014/main" id="{5C06F58D-DAA4-47AB-A43D-F843A1BFA04A}"/>
              </a:ext>
            </a:extLst>
          </p:cNvPr>
          <p:cNvSpPr txBox="1">
            <a:spLocks noChangeArrowheads="1"/>
          </p:cNvSpPr>
          <p:nvPr/>
        </p:nvSpPr>
        <p:spPr bwMode="auto">
          <a:xfrm>
            <a:off x="7085013" y="5661025"/>
            <a:ext cx="216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fr-FR" altLang="nl-BE" sz="1400">
                <a:latin typeface="Arial" panose="020B0604020202020204" pitchFamily="34" charset="0"/>
                <a:cs typeface="Arial" panose="020B0604020202020204" pitchFamily="34" charset="0"/>
              </a:rPr>
              <a:t>Neurofibrillaire kluwenvorming</a:t>
            </a:r>
          </a:p>
        </p:txBody>
      </p:sp>
      <p:sp>
        <p:nvSpPr>
          <p:cNvPr id="15" name="CasellaDiTesto 32">
            <a:extLst>
              <a:ext uri="{FF2B5EF4-FFF2-40B4-BE49-F238E27FC236}">
                <a16:creationId xmlns:a16="http://schemas.microsoft.com/office/drawing/2014/main" id="{5A514503-E0AC-4E52-915F-6D128F59E513}"/>
              </a:ext>
            </a:extLst>
          </p:cNvPr>
          <p:cNvSpPr txBox="1">
            <a:spLocks noChangeArrowheads="1"/>
          </p:cNvSpPr>
          <p:nvPr/>
        </p:nvSpPr>
        <p:spPr bwMode="auto">
          <a:xfrm>
            <a:off x="6194425" y="2262188"/>
            <a:ext cx="1895475" cy="369887"/>
          </a:xfrm>
          <a:prstGeom prst="rect">
            <a:avLst/>
          </a:prstGeom>
          <a:solidFill>
            <a:schemeClr val="tx1">
              <a:lumMod val="9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fontAlgn="auto" hangingPunct="1">
              <a:lnSpc>
                <a:spcPct val="100000"/>
              </a:lnSpc>
              <a:spcBef>
                <a:spcPct val="0"/>
              </a:spcBef>
              <a:spcAft>
                <a:spcPts val="0"/>
              </a:spcAft>
              <a:buFontTx/>
              <a:buNone/>
              <a:defRPr/>
            </a:pPr>
            <a:r>
              <a:rPr lang="it-IT" altLang="it-IT" sz="1800" b="1" dirty="0">
                <a:solidFill>
                  <a:schemeClr val="bg2"/>
                </a:solidFill>
                <a:latin typeface="Arial Narrow" panose="020B0606020202030204" pitchFamily="34" charset="0"/>
              </a:rPr>
              <a:t>N</a:t>
            </a:r>
            <a:r>
              <a:rPr lang="en-US" altLang="it-IT" sz="1600" b="1" dirty="0" err="1">
                <a:solidFill>
                  <a:schemeClr val="bg2"/>
                </a:solidFill>
                <a:latin typeface="Arial Narrow" panose="020B0606020202030204" pitchFamily="34" charset="0"/>
              </a:rPr>
              <a:t>eurodegeneratie</a:t>
            </a:r>
            <a:endParaRPr lang="it-IT" altLang="it-IT" sz="1600" b="1" dirty="0">
              <a:solidFill>
                <a:schemeClr val="bg2"/>
              </a:solidFill>
              <a:latin typeface="Arial Narrow" panose="020B0606020202030204" pitchFamily="34" charset="0"/>
            </a:endParaRPr>
          </a:p>
        </p:txBody>
      </p:sp>
      <p:pic>
        <p:nvPicPr>
          <p:cNvPr id="36875" name="Image 1">
            <a:extLst>
              <a:ext uri="{FF2B5EF4-FFF2-40B4-BE49-F238E27FC236}">
                <a16:creationId xmlns:a16="http://schemas.microsoft.com/office/drawing/2014/main" id="{4F668CD5-4BF7-4D15-A73F-9E8572A6321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74613"/>
            <a:ext cx="1187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Picture 6" descr="http://professordepypere.be/wp-content/uploads/2017/11/IMG_4657-200x300.jpg">
            <a:extLst>
              <a:ext uri="{FF2B5EF4-FFF2-40B4-BE49-F238E27FC236}">
                <a16:creationId xmlns:a16="http://schemas.microsoft.com/office/drawing/2014/main" id="{052527D9-4086-4A78-ABA9-102451DEE9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71438"/>
            <a:ext cx="1196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Picture 4" descr="UZ Gent">
            <a:extLst>
              <a:ext uri="{FF2B5EF4-FFF2-40B4-BE49-F238E27FC236}">
                <a16:creationId xmlns:a16="http://schemas.microsoft.com/office/drawing/2014/main" id="{F80DA197-7597-4C31-9F8B-6878A7A33BF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7163" y="77788"/>
            <a:ext cx="1168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8" name="Tekstvak 22">
            <a:extLst>
              <a:ext uri="{FF2B5EF4-FFF2-40B4-BE49-F238E27FC236}">
                <a16:creationId xmlns:a16="http://schemas.microsoft.com/office/drawing/2014/main" id="{F9A65FC5-C4C9-4181-932D-22F3FDC0E4DB}"/>
              </a:ext>
            </a:extLst>
          </p:cNvPr>
          <p:cNvSpPr txBox="1">
            <a:spLocks noChangeArrowheads="1"/>
          </p:cNvSpPr>
          <p:nvPr/>
        </p:nvSpPr>
        <p:spPr bwMode="auto">
          <a:xfrm>
            <a:off x="6732588" y="349250"/>
            <a:ext cx="99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BE" altLang="nl-BE" sz="2400">
                <a:latin typeface="Arial" panose="020B0604020202020204" pitchFamily="34" charset="0"/>
              </a:rPr>
              <a:t>CMC</a:t>
            </a:r>
          </a:p>
        </p:txBody>
      </p:sp>
    </p:spTree>
    <p:custDataLst>
      <p:tags r:id="rId1"/>
    </p:custDataLst>
  </p:cSld>
  <p:clrMapOvr>
    <a:masterClrMapping/>
  </p:clrMapOvr>
  <p:transition spd="slow" advTm="8545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CFCD58-AABD-49DD-A747-B08480CF8D34}"/>
              </a:ext>
            </a:extLst>
          </p:cNvPr>
          <p:cNvSpPr/>
          <p:nvPr/>
        </p:nvSpPr>
        <p:spPr>
          <a:xfrm rot="10800000">
            <a:off x="251521" y="17089"/>
            <a:ext cx="8754108" cy="765362"/>
          </a:xfrm>
          <a:prstGeom prst="rect">
            <a:avLst/>
          </a:prstGeom>
          <a:gradFill flip="none" rotWithShape="1">
            <a:gsLst>
              <a:gs pos="0">
                <a:schemeClr val="tx1"/>
              </a:gs>
              <a:gs pos="83000">
                <a:schemeClr val="accent4">
                  <a:lumMod val="75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cs typeface="Times New Roman"/>
            </a:endParaRPr>
          </a:p>
        </p:txBody>
      </p:sp>
      <p:sp>
        <p:nvSpPr>
          <p:cNvPr id="16" name="TextBox 10">
            <a:extLst>
              <a:ext uri="{FF2B5EF4-FFF2-40B4-BE49-F238E27FC236}">
                <a16:creationId xmlns:a16="http://schemas.microsoft.com/office/drawing/2014/main" id="{9FA6A984-6AF8-469A-B059-EAC25ED544F3}"/>
              </a:ext>
            </a:extLst>
          </p:cNvPr>
          <p:cNvSpPr txBox="1"/>
          <p:nvPr/>
        </p:nvSpPr>
        <p:spPr>
          <a:xfrm>
            <a:off x="250825" y="11113"/>
            <a:ext cx="8640763" cy="830262"/>
          </a:xfrm>
          <a:prstGeom prst="rect">
            <a:avLst/>
          </a:prstGeom>
          <a:noFill/>
        </p:spPr>
        <p:txBody>
          <a:bodyPr>
            <a:spAutoFit/>
          </a:bodyPr>
          <a:lstStyle/>
          <a:p>
            <a:pPr algn="ctr" eaLnBrk="1" fontAlgn="auto" hangingPunct="1">
              <a:spcBef>
                <a:spcPts val="0"/>
              </a:spcBef>
              <a:spcAft>
                <a:spcPts val="0"/>
              </a:spcAft>
              <a:defRPr/>
            </a:pPr>
            <a:r>
              <a:rPr lang="en-US" altLang="it-IT" cap="small" dirty="0" err="1">
                <a:solidFill>
                  <a:srgbClr val="FA8A27"/>
                </a:solidFill>
                <a:latin typeface="+mn-lt"/>
                <a:cs typeface="Arial" panose="020B0604020202020204" pitchFamily="34" charset="0"/>
              </a:rPr>
              <a:t>Ziekte</a:t>
            </a:r>
            <a:r>
              <a:rPr lang="en-US" altLang="it-IT" cap="small" dirty="0">
                <a:solidFill>
                  <a:srgbClr val="FA8A27"/>
                </a:solidFill>
                <a:latin typeface="+mn-lt"/>
                <a:cs typeface="Arial" panose="020B0604020202020204" pitchFamily="34" charset="0"/>
              </a:rPr>
              <a:t> van Alzheimer</a:t>
            </a:r>
          </a:p>
          <a:p>
            <a:pPr algn="ctr" eaLnBrk="1" fontAlgn="auto" hangingPunct="1">
              <a:spcBef>
                <a:spcPts val="0"/>
              </a:spcBef>
              <a:spcAft>
                <a:spcPts val="0"/>
              </a:spcAft>
              <a:defRPr/>
            </a:pPr>
            <a:r>
              <a:rPr lang="en-US" altLang="it-IT" cap="small" dirty="0">
                <a:solidFill>
                  <a:schemeClr val="bg1"/>
                </a:solidFill>
                <a:latin typeface="+mn-lt"/>
                <a:cs typeface="Arial" panose="020B0604020202020204" pitchFamily="34" charset="0"/>
              </a:rPr>
              <a:t>In vivo </a:t>
            </a:r>
            <a:r>
              <a:rPr lang="en-US" altLang="it-IT" cap="small" dirty="0" err="1">
                <a:solidFill>
                  <a:schemeClr val="bg1"/>
                </a:solidFill>
                <a:latin typeface="+mn-lt"/>
                <a:cs typeface="Arial" panose="020B0604020202020204" pitchFamily="34" charset="0"/>
              </a:rPr>
              <a:t>Detectie</a:t>
            </a:r>
            <a:r>
              <a:rPr lang="en-US" altLang="it-IT" cap="small" dirty="0">
                <a:solidFill>
                  <a:schemeClr val="bg1"/>
                </a:solidFill>
                <a:latin typeface="+mn-lt"/>
                <a:cs typeface="Arial" panose="020B0604020202020204" pitchFamily="34" charset="0"/>
              </a:rPr>
              <a:t> </a:t>
            </a:r>
          </a:p>
        </p:txBody>
      </p:sp>
      <p:sp>
        <p:nvSpPr>
          <p:cNvPr id="49" name="Rectangle 48">
            <a:extLst>
              <a:ext uri="{FF2B5EF4-FFF2-40B4-BE49-F238E27FC236}">
                <a16:creationId xmlns:a16="http://schemas.microsoft.com/office/drawing/2014/main" id="{DFFFDA13-4DB3-4ED5-851B-A133C1C050E6}"/>
              </a:ext>
            </a:extLst>
          </p:cNvPr>
          <p:cNvSpPr/>
          <p:nvPr/>
        </p:nvSpPr>
        <p:spPr>
          <a:xfrm>
            <a:off x="209550" y="3308350"/>
            <a:ext cx="8813800" cy="1716088"/>
          </a:xfrm>
          <a:prstGeom prst="rect">
            <a:avLst/>
          </a:prstGeom>
          <a:solidFill>
            <a:schemeClr val="bg1">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Narrow" panose="020B0606020202030204" pitchFamily="34" charset="0"/>
            </a:endParaRPr>
          </a:p>
        </p:txBody>
      </p:sp>
      <p:sp>
        <p:nvSpPr>
          <p:cNvPr id="50" name="Rectangle 49">
            <a:extLst>
              <a:ext uri="{FF2B5EF4-FFF2-40B4-BE49-F238E27FC236}">
                <a16:creationId xmlns:a16="http://schemas.microsoft.com/office/drawing/2014/main" id="{182AA6E4-9E58-425D-8EE0-579D33F349CE}"/>
              </a:ext>
            </a:extLst>
          </p:cNvPr>
          <p:cNvSpPr/>
          <p:nvPr/>
        </p:nvSpPr>
        <p:spPr>
          <a:xfrm>
            <a:off x="200025" y="1560513"/>
            <a:ext cx="8813800" cy="1716087"/>
          </a:xfrm>
          <a:prstGeom prst="rect">
            <a:avLst/>
          </a:prstGeom>
          <a:solidFill>
            <a:schemeClr val="bg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Narrow" panose="020B0606020202030204" pitchFamily="34" charset="0"/>
            </a:endParaRPr>
          </a:p>
        </p:txBody>
      </p:sp>
      <p:sp>
        <p:nvSpPr>
          <p:cNvPr id="51" name="Rectangle 50">
            <a:extLst>
              <a:ext uri="{FF2B5EF4-FFF2-40B4-BE49-F238E27FC236}">
                <a16:creationId xmlns:a16="http://schemas.microsoft.com/office/drawing/2014/main" id="{947F30B4-11DB-4CDB-AC37-2060126A39E8}"/>
              </a:ext>
            </a:extLst>
          </p:cNvPr>
          <p:cNvSpPr/>
          <p:nvPr/>
        </p:nvSpPr>
        <p:spPr>
          <a:xfrm>
            <a:off x="203200" y="5075238"/>
            <a:ext cx="8813800" cy="17160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Arial Narrow" panose="020B0606020202030204" pitchFamily="34" charset="0"/>
            </a:endParaRPr>
          </a:p>
        </p:txBody>
      </p:sp>
      <p:sp>
        <p:nvSpPr>
          <p:cNvPr id="38921" name="CasellaDiTesto 4">
            <a:extLst>
              <a:ext uri="{FF2B5EF4-FFF2-40B4-BE49-F238E27FC236}">
                <a16:creationId xmlns:a16="http://schemas.microsoft.com/office/drawing/2014/main" id="{0D976A7D-6869-4620-A8C8-E5B34E34EB91}"/>
              </a:ext>
            </a:extLst>
          </p:cNvPr>
          <p:cNvSpPr txBox="1">
            <a:spLocks noChangeArrowheads="1"/>
          </p:cNvSpPr>
          <p:nvPr/>
        </p:nvSpPr>
        <p:spPr bwMode="auto">
          <a:xfrm>
            <a:off x="6608763" y="2219325"/>
            <a:ext cx="539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Arial Narrow" panose="020B0606020202030204" pitchFamily="34" charset="0"/>
              </a:rPr>
              <a:t>of</a:t>
            </a:r>
          </a:p>
        </p:txBody>
      </p:sp>
      <p:pic>
        <p:nvPicPr>
          <p:cNvPr id="38922" name="Immagine 11">
            <a:extLst>
              <a:ext uri="{FF2B5EF4-FFF2-40B4-BE49-F238E27FC236}">
                <a16:creationId xmlns:a16="http://schemas.microsoft.com/office/drawing/2014/main" id="{54E46B78-8B0E-440F-801C-87D0039BE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225" y="3841750"/>
            <a:ext cx="23669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2" descr="https://static.fishersci.com/images/F127479~wl.jpg">
            <a:extLst>
              <a:ext uri="{FF2B5EF4-FFF2-40B4-BE49-F238E27FC236}">
                <a16:creationId xmlns:a16="http://schemas.microsoft.com/office/drawing/2014/main" id="{3EF3A032-D9F7-4E26-8EC3-6FE6E2C36D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475" y="1905000"/>
            <a:ext cx="1204913"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3">
            <a:extLst>
              <a:ext uri="{FF2B5EF4-FFF2-40B4-BE49-F238E27FC236}">
                <a16:creationId xmlns:a16="http://schemas.microsoft.com/office/drawing/2014/main" id="{BD58272B-EF46-4DFD-A663-2ED546244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950" y="5553075"/>
            <a:ext cx="14874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8925" name="Immagine 16">
            <a:extLst>
              <a:ext uri="{FF2B5EF4-FFF2-40B4-BE49-F238E27FC236}">
                <a16:creationId xmlns:a16="http://schemas.microsoft.com/office/drawing/2014/main" id="{D55ADF12-04AD-4C9C-9536-74A56AFAEC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50" y="5456238"/>
            <a:ext cx="1031875"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Immagine 17">
            <a:extLst>
              <a:ext uri="{FF2B5EF4-FFF2-40B4-BE49-F238E27FC236}">
                <a16:creationId xmlns:a16="http://schemas.microsoft.com/office/drawing/2014/main" id="{F5C6D9B6-DD8D-4FAA-B64B-E495E374CD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8663" y="5497513"/>
            <a:ext cx="1266825"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Immagine 23">
            <a:extLst>
              <a:ext uri="{FF2B5EF4-FFF2-40B4-BE49-F238E27FC236}">
                <a16:creationId xmlns:a16="http://schemas.microsoft.com/office/drawing/2014/main" id="{19D857B5-9DFE-4D52-A837-FDB7FE3679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1935163"/>
            <a:ext cx="215106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CasellaDiTesto 32">
            <a:extLst>
              <a:ext uri="{FF2B5EF4-FFF2-40B4-BE49-F238E27FC236}">
                <a16:creationId xmlns:a16="http://schemas.microsoft.com/office/drawing/2014/main" id="{976F8106-7A59-4D43-BF9D-6ADE7234513A}"/>
              </a:ext>
            </a:extLst>
          </p:cNvPr>
          <p:cNvSpPr txBox="1">
            <a:spLocks noChangeArrowheads="1"/>
          </p:cNvSpPr>
          <p:nvPr/>
        </p:nvSpPr>
        <p:spPr bwMode="auto">
          <a:xfrm>
            <a:off x="846138" y="1631950"/>
            <a:ext cx="169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latin typeface="Arial Narrow" panose="020B0606020202030204" pitchFamily="34" charset="0"/>
              </a:rPr>
              <a:t>Amyloid Plaques</a:t>
            </a:r>
            <a:endParaRPr lang="it-IT" altLang="it-IT" sz="1600">
              <a:latin typeface="Arial Narrow" panose="020B0606020202030204" pitchFamily="34" charset="0"/>
            </a:endParaRPr>
          </a:p>
        </p:txBody>
      </p:sp>
      <p:sp>
        <p:nvSpPr>
          <p:cNvPr id="38929" name="CasellaDiTesto 32">
            <a:extLst>
              <a:ext uri="{FF2B5EF4-FFF2-40B4-BE49-F238E27FC236}">
                <a16:creationId xmlns:a16="http://schemas.microsoft.com/office/drawing/2014/main" id="{434C2D00-7300-41F4-A30B-C98E923932F1}"/>
              </a:ext>
            </a:extLst>
          </p:cNvPr>
          <p:cNvSpPr txBox="1">
            <a:spLocks noChangeArrowheads="1"/>
          </p:cNvSpPr>
          <p:nvPr/>
        </p:nvSpPr>
        <p:spPr bwMode="auto">
          <a:xfrm>
            <a:off x="860425" y="5133975"/>
            <a:ext cx="189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latin typeface="Arial Narrow" panose="020B0606020202030204" pitchFamily="34" charset="0"/>
              </a:rPr>
              <a:t>N</a:t>
            </a:r>
            <a:r>
              <a:rPr lang="en-US" altLang="it-IT" sz="1600">
                <a:latin typeface="Arial Narrow" panose="020B0606020202030204" pitchFamily="34" charset="0"/>
              </a:rPr>
              <a:t>eurodegeneratie</a:t>
            </a:r>
            <a:endParaRPr lang="it-IT" altLang="it-IT" sz="1600">
              <a:latin typeface="Arial Narrow" panose="020B0606020202030204" pitchFamily="34" charset="0"/>
            </a:endParaRPr>
          </a:p>
        </p:txBody>
      </p:sp>
      <p:sp>
        <p:nvSpPr>
          <p:cNvPr id="38930" name="CasellaDiTesto 32">
            <a:extLst>
              <a:ext uri="{FF2B5EF4-FFF2-40B4-BE49-F238E27FC236}">
                <a16:creationId xmlns:a16="http://schemas.microsoft.com/office/drawing/2014/main" id="{793D1065-2B54-41B6-8BF7-AE4551F82423}"/>
              </a:ext>
            </a:extLst>
          </p:cNvPr>
          <p:cNvSpPr txBox="1">
            <a:spLocks noChangeArrowheads="1"/>
          </p:cNvSpPr>
          <p:nvPr/>
        </p:nvSpPr>
        <p:spPr bwMode="auto">
          <a:xfrm>
            <a:off x="820738" y="3359150"/>
            <a:ext cx="2122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latin typeface="Arial Narrow" panose="020B0606020202030204" pitchFamily="34" charset="0"/>
              </a:rPr>
              <a:t>Neurofibrillaire kluwen </a:t>
            </a:r>
            <a:endParaRPr lang="it-IT" altLang="it-IT" sz="1600">
              <a:latin typeface="Arial Narrow" panose="020B0606020202030204" pitchFamily="34" charset="0"/>
            </a:endParaRPr>
          </a:p>
        </p:txBody>
      </p:sp>
      <p:sp>
        <p:nvSpPr>
          <p:cNvPr id="38931" name="CasellaDiTesto 32">
            <a:extLst>
              <a:ext uri="{FF2B5EF4-FFF2-40B4-BE49-F238E27FC236}">
                <a16:creationId xmlns:a16="http://schemas.microsoft.com/office/drawing/2014/main" id="{53250644-E2F5-402C-905D-ABF2E4A2BE21}"/>
              </a:ext>
            </a:extLst>
          </p:cNvPr>
          <p:cNvSpPr txBox="1">
            <a:spLocks noChangeArrowheads="1"/>
          </p:cNvSpPr>
          <p:nvPr/>
        </p:nvSpPr>
        <p:spPr bwMode="auto">
          <a:xfrm>
            <a:off x="4391025" y="1573213"/>
            <a:ext cx="178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2400">
                <a:latin typeface="Arial Narrow" panose="020B0606020202030204" pitchFamily="34" charset="0"/>
              </a:rPr>
              <a:t>Amyloid PET</a:t>
            </a:r>
            <a:endParaRPr lang="it-IT" altLang="it-IT" sz="1600">
              <a:latin typeface="Arial Narrow" panose="020B0606020202030204" pitchFamily="34" charset="0"/>
            </a:endParaRPr>
          </a:p>
        </p:txBody>
      </p:sp>
      <p:sp>
        <p:nvSpPr>
          <p:cNvPr id="38932" name="CasellaDiTesto 32">
            <a:extLst>
              <a:ext uri="{FF2B5EF4-FFF2-40B4-BE49-F238E27FC236}">
                <a16:creationId xmlns:a16="http://schemas.microsoft.com/office/drawing/2014/main" id="{8381C594-84C6-43CC-BB9A-F1355E5A4E1D}"/>
              </a:ext>
            </a:extLst>
          </p:cNvPr>
          <p:cNvSpPr txBox="1">
            <a:spLocks noChangeArrowheads="1"/>
          </p:cNvSpPr>
          <p:nvPr/>
        </p:nvSpPr>
        <p:spPr bwMode="auto">
          <a:xfrm>
            <a:off x="6864350" y="1511300"/>
            <a:ext cx="2027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2400">
                <a:latin typeface="Arial Narrow" panose="020B0606020202030204" pitchFamily="34" charset="0"/>
              </a:rPr>
              <a:t>CSF/Plasma Aβ1-42</a:t>
            </a:r>
            <a:endParaRPr lang="it-IT" altLang="it-IT" sz="1600">
              <a:latin typeface="Arial Narrow" panose="020B0606020202030204" pitchFamily="34" charset="0"/>
            </a:endParaRPr>
          </a:p>
        </p:txBody>
      </p:sp>
      <p:sp>
        <p:nvSpPr>
          <p:cNvPr id="38933" name="CasellaDiTesto 32">
            <a:extLst>
              <a:ext uri="{FF2B5EF4-FFF2-40B4-BE49-F238E27FC236}">
                <a16:creationId xmlns:a16="http://schemas.microsoft.com/office/drawing/2014/main" id="{45484911-F49D-452D-9DF1-E1C32A380C71}"/>
              </a:ext>
            </a:extLst>
          </p:cNvPr>
          <p:cNvSpPr txBox="1">
            <a:spLocks noChangeArrowheads="1"/>
          </p:cNvSpPr>
          <p:nvPr/>
        </p:nvSpPr>
        <p:spPr bwMode="auto">
          <a:xfrm>
            <a:off x="4657725" y="3429000"/>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2400">
                <a:latin typeface="Arial Narrow" panose="020B0606020202030204" pitchFamily="34" charset="0"/>
              </a:rPr>
              <a:t>Tau PET</a:t>
            </a:r>
            <a:endParaRPr lang="it-IT" altLang="it-IT" sz="1600">
              <a:latin typeface="Arial Narrow" panose="020B0606020202030204" pitchFamily="34" charset="0"/>
            </a:endParaRPr>
          </a:p>
        </p:txBody>
      </p:sp>
      <p:sp>
        <p:nvSpPr>
          <p:cNvPr id="38934" name="CasellaDiTesto 4">
            <a:extLst>
              <a:ext uri="{FF2B5EF4-FFF2-40B4-BE49-F238E27FC236}">
                <a16:creationId xmlns:a16="http://schemas.microsoft.com/office/drawing/2014/main" id="{75159460-0A7C-4ADE-823B-828C07D00614}"/>
              </a:ext>
            </a:extLst>
          </p:cNvPr>
          <p:cNvSpPr txBox="1">
            <a:spLocks noChangeArrowheads="1"/>
          </p:cNvSpPr>
          <p:nvPr/>
        </p:nvSpPr>
        <p:spPr bwMode="auto">
          <a:xfrm>
            <a:off x="6634163" y="4010025"/>
            <a:ext cx="538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Arial Narrow" panose="020B0606020202030204" pitchFamily="34" charset="0"/>
              </a:rPr>
              <a:t>of</a:t>
            </a:r>
          </a:p>
        </p:txBody>
      </p:sp>
      <p:sp>
        <p:nvSpPr>
          <p:cNvPr id="38935" name="CasellaDiTesto 4">
            <a:extLst>
              <a:ext uri="{FF2B5EF4-FFF2-40B4-BE49-F238E27FC236}">
                <a16:creationId xmlns:a16="http://schemas.microsoft.com/office/drawing/2014/main" id="{5B79A00B-56D8-47BC-BC86-01F73A4DA90F}"/>
              </a:ext>
            </a:extLst>
          </p:cNvPr>
          <p:cNvSpPr txBox="1">
            <a:spLocks noChangeArrowheads="1"/>
          </p:cNvSpPr>
          <p:nvPr/>
        </p:nvSpPr>
        <p:spPr bwMode="auto">
          <a:xfrm>
            <a:off x="5292725" y="5780088"/>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000">
                <a:latin typeface="Arial Narrow" panose="020B0606020202030204" pitchFamily="34" charset="0"/>
              </a:rPr>
              <a:t>or</a:t>
            </a:r>
          </a:p>
        </p:txBody>
      </p:sp>
      <p:pic>
        <p:nvPicPr>
          <p:cNvPr id="38936" name="Picture 12" descr="https://static.fishersci.com/images/F127479~wl.jpg">
            <a:extLst>
              <a:ext uri="{FF2B5EF4-FFF2-40B4-BE49-F238E27FC236}">
                <a16:creationId xmlns:a16="http://schemas.microsoft.com/office/drawing/2014/main" id="{92EFFD24-900C-489A-B7BE-45B88C25DE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463" y="3709988"/>
            <a:ext cx="1204912"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7" name="CasellaDiTesto 32">
            <a:extLst>
              <a:ext uri="{FF2B5EF4-FFF2-40B4-BE49-F238E27FC236}">
                <a16:creationId xmlns:a16="http://schemas.microsoft.com/office/drawing/2014/main" id="{F6E646E9-E7E0-4A5C-B2F1-46C4A04A836F}"/>
              </a:ext>
            </a:extLst>
          </p:cNvPr>
          <p:cNvSpPr txBox="1">
            <a:spLocks noChangeArrowheads="1"/>
          </p:cNvSpPr>
          <p:nvPr/>
        </p:nvSpPr>
        <p:spPr bwMode="auto">
          <a:xfrm>
            <a:off x="5559425" y="5076825"/>
            <a:ext cx="1784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it-IT" sz="2400">
                <a:latin typeface="Arial Narrow" panose="020B0606020202030204" pitchFamily="34" charset="0"/>
              </a:rPr>
              <a:t>Brain Atrophy </a:t>
            </a:r>
            <a:r>
              <a:rPr lang="en-US" altLang="it-IT" sz="1200">
                <a:latin typeface="Arial Narrow" panose="020B0606020202030204" pitchFamily="34" charset="0"/>
              </a:rPr>
              <a:t>(MRI)</a:t>
            </a:r>
            <a:endParaRPr lang="it-IT" altLang="it-IT" sz="1200">
              <a:latin typeface="Arial Narrow" panose="020B0606020202030204" pitchFamily="34" charset="0"/>
            </a:endParaRPr>
          </a:p>
        </p:txBody>
      </p:sp>
      <p:sp>
        <p:nvSpPr>
          <p:cNvPr id="38938" name="CasellaDiTesto 32">
            <a:extLst>
              <a:ext uri="{FF2B5EF4-FFF2-40B4-BE49-F238E27FC236}">
                <a16:creationId xmlns:a16="http://schemas.microsoft.com/office/drawing/2014/main" id="{94817C31-A1F2-4C57-9D5A-7A3486BFEBD8}"/>
              </a:ext>
            </a:extLst>
          </p:cNvPr>
          <p:cNvSpPr txBox="1">
            <a:spLocks noChangeArrowheads="1"/>
          </p:cNvSpPr>
          <p:nvPr/>
        </p:nvSpPr>
        <p:spPr bwMode="auto">
          <a:xfrm>
            <a:off x="3895725" y="5075238"/>
            <a:ext cx="178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it-IT" altLang="it-IT" sz="2400">
                <a:latin typeface="Arial Narrow" panose="020B0606020202030204" pitchFamily="34" charset="0"/>
              </a:rPr>
              <a:t>18-FDG PET</a:t>
            </a:r>
          </a:p>
        </p:txBody>
      </p:sp>
      <p:sp>
        <p:nvSpPr>
          <p:cNvPr id="38939" name="CasellaDiTesto 32">
            <a:extLst>
              <a:ext uri="{FF2B5EF4-FFF2-40B4-BE49-F238E27FC236}">
                <a16:creationId xmlns:a16="http://schemas.microsoft.com/office/drawing/2014/main" id="{8A944EE6-F298-4508-A12D-EBFEF00016EC}"/>
              </a:ext>
            </a:extLst>
          </p:cNvPr>
          <p:cNvSpPr txBox="1">
            <a:spLocks noChangeArrowheads="1"/>
          </p:cNvSpPr>
          <p:nvPr/>
        </p:nvSpPr>
        <p:spPr bwMode="auto">
          <a:xfrm>
            <a:off x="6735763" y="3316288"/>
            <a:ext cx="2270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it-IT" sz="2400">
                <a:latin typeface="Arial Narrow" panose="020B0606020202030204" pitchFamily="34" charset="0"/>
              </a:rPr>
              <a:t>CSF/Plasma T-tau P-tau</a:t>
            </a:r>
            <a:endParaRPr lang="it-IT" altLang="it-IT" sz="1600">
              <a:latin typeface="Arial Narrow" panose="020B0606020202030204" pitchFamily="34" charset="0"/>
            </a:endParaRPr>
          </a:p>
        </p:txBody>
      </p:sp>
      <p:sp>
        <p:nvSpPr>
          <p:cNvPr id="76" name="CasellaDiTesto 32">
            <a:extLst>
              <a:ext uri="{FF2B5EF4-FFF2-40B4-BE49-F238E27FC236}">
                <a16:creationId xmlns:a16="http://schemas.microsoft.com/office/drawing/2014/main" id="{AF1391E6-9C8D-4AAC-B7F9-87271B016862}"/>
              </a:ext>
            </a:extLst>
          </p:cNvPr>
          <p:cNvSpPr txBox="1">
            <a:spLocks noChangeArrowheads="1"/>
          </p:cNvSpPr>
          <p:nvPr/>
        </p:nvSpPr>
        <p:spPr bwMode="auto">
          <a:xfrm>
            <a:off x="2828925" y="1060450"/>
            <a:ext cx="5859463" cy="338138"/>
          </a:xfrm>
          <a:prstGeom prst="rect">
            <a:avLst/>
          </a:prstGeom>
          <a:noFill/>
          <a:ln w="2857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US" altLang="x-none" sz="1600" spc="600" dirty="0">
                <a:latin typeface="Arial Narrow" panose="020B0606020202030204" pitchFamily="34" charset="0"/>
              </a:rPr>
              <a:t>SURROGAAT MERKERS</a:t>
            </a:r>
            <a:endParaRPr lang="it-IT" altLang="x-none" sz="1600" spc="600" dirty="0">
              <a:latin typeface="Arial Narrow" panose="020B0606020202030204" pitchFamily="34" charset="0"/>
            </a:endParaRPr>
          </a:p>
        </p:txBody>
      </p:sp>
      <p:sp>
        <p:nvSpPr>
          <p:cNvPr id="78" name="Rettangolo 1">
            <a:extLst>
              <a:ext uri="{FF2B5EF4-FFF2-40B4-BE49-F238E27FC236}">
                <a16:creationId xmlns:a16="http://schemas.microsoft.com/office/drawing/2014/main" id="{1B9765E5-ED42-45BA-9FF9-781870014D5B}"/>
              </a:ext>
            </a:extLst>
          </p:cNvPr>
          <p:cNvSpPr/>
          <p:nvPr/>
        </p:nvSpPr>
        <p:spPr>
          <a:xfrm>
            <a:off x="195263" y="1008063"/>
            <a:ext cx="8810625" cy="4365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latin typeface="Arial Narrow" panose="020B0606020202030204" pitchFamily="34" charset="0"/>
            </a:endParaRPr>
          </a:p>
        </p:txBody>
      </p:sp>
      <p:pic>
        <p:nvPicPr>
          <p:cNvPr id="38942" name="Picture 4" descr="http://library.med.utah.edu/WebPath/jpeg5/CNS094.jpg">
            <a:extLst>
              <a:ext uri="{FF2B5EF4-FFF2-40B4-BE49-F238E27FC236}">
                <a16:creationId xmlns:a16="http://schemas.microsoft.com/office/drawing/2014/main" id="{4030EB63-6CE5-42C2-8C9B-D617CFC70A5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2175" y="3795713"/>
            <a:ext cx="1484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6" descr="http://library.med.utah.edu/WebPath/jpeg5/CNS090.jpg">
            <a:extLst>
              <a:ext uri="{FF2B5EF4-FFF2-40B4-BE49-F238E27FC236}">
                <a16:creationId xmlns:a16="http://schemas.microsoft.com/office/drawing/2014/main" id="{A7DEB559-28C7-400C-BBA7-C6C0C0717B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2175" y="2106613"/>
            <a:ext cx="1484313"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85454"/>
</p:sld>
</file>

<file path=ppt/tags/tag1.xml><?xml version="1.0" encoding="utf-8"?>
<p:tagLst xmlns:a="http://schemas.openxmlformats.org/drawingml/2006/main" xmlns:r="http://schemas.openxmlformats.org/officeDocument/2006/relationships" xmlns:p="http://schemas.openxmlformats.org/presentationml/2006/main">
  <p:tag name="TIMING" val="|43.7"/>
</p:tagLst>
</file>

<file path=ppt/tags/tag2.xml><?xml version="1.0" encoding="utf-8"?>
<p:tagLst xmlns:a="http://schemas.openxmlformats.org/drawingml/2006/main" xmlns:r="http://schemas.openxmlformats.org/officeDocument/2006/relationships" xmlns:p="http://schemas.openxmlformats.org/presentationml/2006/main">
  <p:tag name="TIMING" val="|43.7"/>
</p:tagLst>
</file>

<file path=ppt/tags/tag3.xml><?xml version="1.0" encoding="utf-8"?>
<p:tagLst xmlns:a="http://schemas.openxmlformats.org/drawingml/2006/main" xmlns:r="http://schemas.openxmlformats.org/officeDocument/2006/relationships" xmlns:p="http://schemas.openxmlformats.org/presentationml/2006/main">
  <p:tag name="TIMING" val="|15.8|4.9"/>
</p:tagLst>
</file>

<file path=ppt/tags/tag4.xml><?xml version="1.0" encoding="utf-8"?>
<p:tagLst xmlns:a="http://schemas.openxmlformats.org/drawingml/2006/main" xmlns:r="http://schemas.openxmlformats.org/officeDocument/2006/relationships" xmlns:p="http://schemas.openxmlformats.org/presentationml/2006/main">
  <p:tag name="TIMING" val="|43.7"/>
</p:tagLst>
</file>

<file path=ppt/tags/tag5.xml><?xml version="1.0" encoding="utf-8"?>
<p:tagLst xmlns:a="http://schemas.openxmlformats.org/drawingml/2006/main" xmlns:r="http://schemas.openxmlformats.org/officeDocument/2006/relationships" xmlns:p="http://schemas.openxmlformats.org/presentationml/2006/main">
  <p:tag name="TIMING" val="|43.7"/>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2523</Words>
  <Application>Microsoft Office PowerPoint</Application>
  <PresentationFormat>Affichage à l'écran (4:3)</PresentationFormat>
  <Paragraphs>185</Paragraphs>
  <Slides>15</Slides>
  <Notes>12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15</vt:i4>
      </vt:variant>
    </vt:vector>
  </HeadingPairs>
  <TitlesOfParts>
    <vt:vector size="22" baseType="lpstr">
      <vt:lpstr>Arial</vt:lpstr>
      <vt:lpstr>Arial Narrow</vt:lpstr>
      <vt:lpstr>Calibri</vt:lpstr>
      <vt:lpstr>Calibri Light</vt:lpstr>
      <vt:lpstr>Times New Roman</vt:lpstr>
      <vt:lpstr>Modèle par défaut</vt:lpstr>
      <vt:lpstr>1_Custom Design</vt:lpstr>
      <vt:lpstr>Other cancers risks </vt:lpstr>
      <vt:lpstr>Other cancer risks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Alzheimer’s disease and cognitive function</vt:lpstr>
    </vt:vector>
  </TitlesOfParts>
  <Company>Privé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Prophylaxie de l’alloimmunisation anti-D</dc:title>
  <dc:creator>Jean Vandromme</dc:creator>
  <cp:lastModifiedBy>serge Rozenberg</cp:lastModifiedBy>
  <cp:revision>412</cp:revision>
  <cp:lastPrinted>2001-03-26T11:49:33Z</cp:lastPrinted>
  <dcterms:created xsi:type="dcterms:W3CDTF">2001-03-13T16:25:01Z</dcterms:created>
  <dcterms:modified xsi:type="dcterms:W3CDTF">2023-10-15T11:12:03Z</dcterms:modified>
</cp:coreProperties>
</file>