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84" r:id="rId2"/>
    <p:sldId id="302" r:id="rId3"/>
    <p:sldId id="406" r:id="rId4"/>
    <p:sldId id="293" r:id="rId5"/>
    <p:sldId id="407" r:id="rId6"/>
    <p:sldId id="408" r:id="rId7"/>
    <p:sldId id="411" r:id="rId8"/>
    <p:sldId id="412" r:id="rId9"/>
    <p:sldId id="413" r:id="rId10"/>
    <p:sldId id="414" r:id="rId11"/>
    <p:sldId id="41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14" autoAdjust="0"/>
    <p:restoredTop sz="94660"/>
  </p:normalViewPr>
  <p:slideViewPr>
    <p:cSldViewPr snapToGrid="0">
      <p:cViewPr varScale="1">
        <p:scale>
          <a:sx n="37" d="100"/>
          <a:sy n="37" d="100"/>
        </p:scale>
        <p:origin x="9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8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F1A4D-5308-464E-8B90-0B643DCCA7C6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D70B2-0A51-41E3-9921-A299EE8D4A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034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0F6A5B54-38E7-2B93-6199-CAE95A21F2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0A2A1BE-8C7C-493F-93DA-00F3613E463D}" type="slidenum">
              <a:rPr lang="fr-FR" altLang="fr-FR" sz="1200"/>
              <a:pPr/>
              <a:t>1</a:t>
            </a:fld>
            <a:endParaRPr lang="fr-FR" altLang="fr-FR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13ADBEE2-3B36-1802-80D3-AEF5F7C343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9F46739-ADEE-0EB5-619C-67772F86C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87ECB25-2CCF-D123-B478-880570493E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3E0571-E6CB-4807-A1F4-B9271A8E8C73}" type="slidenum">
              <a:rPr lang="fr-FR" altLang="fr-FR" sz="1200"/>
              <a:pPr/>
              <a:t>2</a:t>
            </a:fld>
            <a:endParaRPr lang="fr-FR" altLang="fr-FR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F0C58302-1B4A-2E2C-4359-8ADE77D239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1D9630A-B50B-2BFE-9E73-363DEE79DE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0623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25700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32815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2865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69005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0561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06025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126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476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5941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7531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880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4031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2435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8224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203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123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03819E3-5163-4AE8-9485-F098617EA78A}" type="datetimeFigureOut">
              <a:rPr lang="fr-BE" smtClean="0"/>
              <a:t>14-10-23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47069F5-7FC3-4ADE-8E49-75016724B06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438742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s://www.ncbi.nlm.nih.gov/pubmed/1701204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96C0816-2099-48A5-A4F8-360BB1DBD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765175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BE" altLang="fr-FR"/>
              <a:t>Premature and early </a:t>
            </a:r>
            <a:r>
              <a:rPr lang="en-GB" altLang="fr-FR"/>
              <a:t>menopause</a:t>
            </a:r>
            <a:br>
              <a:rPr lang="en-GB" altLang="fr-FR"/>
            </a:br>
            <a:endParaRPr lang="en-GB" altLang="fr-FR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2C2497C-39E5-74BF-4D58-3AA8148B68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7526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r-BE" altLang="fr-FR" sz="2400" err="1"/>
              <a:t>Ovarian</a:t>
            </a:r>
            <a:r>
              <a:rPr lang="fr-BE" altLang="fr-FR" sz="2400"/>
              <a:t> </a:t>
            </a:r>
            <a:r>
              <a:rPr lang="fr-BE" altLang="fr-FR" sz="2400" err="1"/>
              <a:t>insufficiency</a:t>
            </a:r>
            <a:r>
              <a:rPr lang="fr-BE" altLang="fr-FR" sz="2400"/>
              <a:t> </a:t>
            </a:r>
            <a:r>
              <a:rPr lang="en-GB" altLang="fr-FR" sz="2400"/>
              <a:t> (before 40 years) and early menopause (before 45 years), whether natural or induced, is associated with increased morbidity &amp; mortality, when women are untreated with MHT. </a:t>
            </a:r>
          </a:p>
          <a:p>
            <a:pPr>
              <a:defRPr/>
            </a:pPr>
            <a:r>
              <a:rPr lang="en-GB" altLang="fr-FR" sz="2400">
                <a:solidFill>
                  <a:schemeClr val="tx2"/>
                </a:solidFill>
              </a:rPr>
              <a:t>Several recent meta-analyses reported in particular increased cardiovascular </a:t>
            </a:r>
            <a:r>
              <a:rPr lang="en-GB" altLang="fr-FR" sz="2400" err="1">
                <a:solidFill>
                  <a:schemeClr val="tx2"/>
                </a:solidFill>
              </a:rPr>
              <a:t>morbi</a:t>
            </a:r>
            <a:r>
              <a:rPr lang="en-GB" altLang="fr-FR" sz="2400">
                <a:solidFill>
                  <a:schemeClr val="tx2"/>
                </a:solidFill>
              </a:rPr>
              <a:t>-mortality (Grade 1C) </a:t>
            </a:r>
          </a:p>
          <a:p>
            <a:pPr>
              <a:defRPr/>
            </a:pPr>
            <a:r>
              <a:rPr lang="en-GB" altLang="fr-FR" sz="2400">
                <a:solidFill>
                  <a:schemeClr val="tx2"/>
                </a:solidFill>
              </a:rPr>
              <a:t>Several observational studies reported increased neuro-</a:t>
            </a:r>
            <a:r>
              <a:rPr lang="en-GB" altLang="fr-FR" sz="2400" err="1">
                <a:solidFill>
                  <a:schemeClr val="tx2"/>
                </a:solidFill>
              </a:rPr>
              <a:t>degenaretive</a:t>
            </a:r>
            <a:r>
              <a:rPr lang="en-GB" altLang="fr-FR" sz="2400">
                <a:solidFill>
                  <a:schemeClr val="tx2"/>
                </a:solidFill>
              </a:rPr>
              <a:t> diseases in these women also, while MHT reduces these risks.(Grade IC)</a:t>
            </a:r>
          </a:p>
          <a:p>
            <a:pPr marL="0" indent="0">
              <a:buNone/>
              <a:defRPr/>
            </a:pPr>
            <a:endParaRPr lang="en-GB" altLang="fr-FR"/>
          </a:p>
          <a:p>
            <a:pPr>
              <a:defRPr/>
            </a:pPr>
            <a:r>
              <a:rPr lang="fr-BE" altLang="fr-FR" err="1"/>
              <a:t>Muka</a:t>
            </a:r>
            <a:r>
              <a:rPr lang="fr-BE" altLang="fr-FR"/>
              <a:t> T, et al JAMA </a:t>
            </a:r>
            <a:r>
              <a:rPr lang="fr-BE" altLang="fr-FR" err="1"/>
              <a:t>Cardiol</a:t>
            </a:r>
            <a:r>
              <a:rPr lang="fr-BE" altLang="fr-FR"/>
              <a:t>. 2016.</a:t>
            </a:r>
          </a:p>
          <a:p>
            <a:pPr>
              <a:defRPr/>
            </a:pPr>
            <a:r>
              <a:rPr lang="fr-BE" altLang="fr-FR"/>
              <a:t>Rocca JAMA </a:t>
            </a:r>
            <a:r>
              <a:rPr lang="fr-BE" altLang="fr-FR" err="1"/>
              <a:t>Netw</a:t>
            </a:r>
            <a:r>
              <a:rPr lang="fr-BE" altLang="fr-FR"/>
              <a:t> Open 2022</a:t>
            </a:r>
          </a:p>
          <a:p>
            <a:pPr>
              <a:defRPr/>
            </a:pPr>
            <a:endParaRPr lang="en-GB" altLang="fr-FR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0027" y="1339571"/>
            <a:ext cx="7931942" cy="421364"/>
          </a:xfrm>
        </p:spPr>
        <p:txBody>
          <a:bodyPr>
            <a:normAutofit/>
          </a:bodyPr>
          <a:lstStyle/>
          <a:p>
            <a:r>
              <a:rPr lang="fr-BE" sz="2400" dirty="0" err="1"/>
              <a:t>Osteoporosis</a:t>
            </a:r>
            <a:endParaRPr lang="fr-BE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8596" indent="-198596"/>
            <a:r>
              <a:rPr lang="fr-BE" sz="1800" dirty="0" err="1"/>
              <a:t>Evaluate</a:t>
            </a:r>
            <a:r>
              <a:rPr lang="fr-BE" sz="1800" dirty="0"/>
              <a:t> </a:t>
            </a:r>
            <a:r>
              <a:rPr lang="fr-BE" sz="1800" dirty="0" err="1"/>
              <a:t>risk</a:t>
            </a:r>
            <a:r>
              <a:rPr lang="fr-BE" sz="1800" dirty="0"/>
              <a:t> </a:t>
            </a:r>
            <a:r>
              <a:rPr lang="fr-BE" sz="1800" dirty="0" err="1"/>
              <a:t>factors</a:t>
            </a:r>
            <a:r>
              <a:rPr lang="fr-BE" sz="1800" dirty="0"/>
              <a:t> and correct </a:t>
            </a:r>
            <a:r>
              <a:rPr lang="fr-BE" sz="1800" dirty="0" err="1"/>
              <a:t>them</a:t>
            </a:r>
            <a:r>
              <a:rPr lang="fr-BE" sz="1800" dirty="0"/>
              <a:t> </a:t>
            </a:r>
            <a:r>
              <a:rPr lang="fr-BE" sz="1800" dirty="0" err="1"/>
              <a:t>when</a:t>
            </a:r>
            <a:r>
              <a:rPr lang="fr-BE" sz="1800" dirty="0"/>
              <a:t> possible</a:t>
            </a:r>
            <a:endParaRPr lang="fr-FR" sz="1800" dirty="0"/>
          </a:p>
          <a:p>
            <a:pPr marL="198596" indent="-198596"/>
            <a:r>
              <a:rPr lang="fr-BE" sz="1800" dirty="0" err="1"/>
              <a:t>Measure</a:t>
            </a:r>
            <a:r>
              <a:rPr lang="fr-BE" sz="1800" dirty="0"/>
              <a:t> BMD (use Z-score)</a:t>
            </a:r>
            <a:endParaRPr lang="fr-BE" sz="1800" dirty="0">
              <a:cs typeface="Calibri"/>
            </a:endParaRPr>
          </a:p>
          <a:p>
            <a:pPr marL="198596" indent="-198596"/>
            <a:r>
              <a:rPr lang="fr-BE" sz="1800" dirty="0" err="1"/>
              <a:t>Frax</a:t>
            </a:r>
            <a:r>
              <a:rPr lang="fr-BE" sz="1800" dirty="0"/>
              <a:t> </a:t>
            </a:r>
            <a:r>
              <a:rPr lang="fr-BE" sz="1800" dirty="0" err="1"/>
              <a:t>is</a:t>
            </a:r>
            <a:r>
              <a:rPr lang="fr-BE" sz="1800" dirty="0"/>
              <a:t> not </a:t>
            </a:r>
            <a:r>
              <a:rPr lang="fr-BE" sz="1800" dirty="0" err="1"/>
              <a:t>validated</a:t>
            </a:r>
            <a:r>
              <a:rPr lang="fr-BE" sz="1800" dirty="0"/>
              <a:t> in POI</a:t>
            </a:r>
          </a:p>
          <a:p>
            <a:pPr marL="198596" indent="-198596"/>
            <a:endParaRPr lang="fr-BE" sz="1800" dirty="0">
              <a:cs typeface="Calibri"/>
            </a:endParaRPr>
          </a:p>
          <a:p>
            <a:pPr marL="198596" indent="-198596"/>
            <a:r>
              <a:rPr lang="fr-BE" sz="1800" dirty="0" err="1">
                <a:cs typeface="Calibri"/>
              </a:rPr>
              <a:t>Prevention</a:t>
            </a:r>
            <a:r>
              <a:rPr lang="fr-BE" sz="1800" dirty="0">
                <a:cs typeface="Calibri"/>
              </a:rPr>
              <a:t>:</a:t>
            </a: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-Physiologic MHT is superior to OCPs in protecting and improving BMD</a:t>
            </a: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-MHT  1-2 mg E2 or 100–150 </a:t>
            </a:r>
            <a:r>
              <a:rPr lang="en-US" sz="1800" dirty="0" err="1">
                <a:cs typeface="Calibri"/>
              </a:rPr>
              <a:t>μg</a:t>
            </a:r>
            <a:r>
              <a:rPr lang="en-US" sz="1800" dirty="0">
                <a:cs typeface="Calibri"/>
              </a:rPr>
              <a:t>/d transdermal E2 plus cyclic progestin </a:t>
            </a: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-Paucity of data on fractures in POI</a:t>
            </a:r>
          </a:p>
          <a:p>
            <a:pPr marL="0" indent="0">
              <a:buNone/>
            </a:pPr>
            <a:r>
              <a:rPr lang="en-US" sz="1350" dirty="0">
                <a:cs typeface="Calibri"/>
              </a:rPr>
              <a:t>S. </a:t>
            </a:r>
            <a:r>
              <a:rPr lang="en-US" sz="1350" dirty="0" err="1">
                <a:cs typeface="Calibri"/>
              </a:rPr>
              <a:t>Rozenberg</a:t>
            </a:r>
            <a:r>
              <a:rPr lang="en-US" sz="1350" dirty="0">
                <a:cs typeface="Calibri"/>
              </a:rPr>
              <a:t> et al </a:t>
            </a:r>
            <a:r>
              <a:rPr lang="en-US" sz="1350" dirty="0" err="1">
                <a:cs typeface="Calibri"/>
              </a:rPr>
              <a:t>Maturitas</a:t>
            </a:r>
            <a:r>
              <a:rPr lang="en-US" sz="1350" dirty="0">
                <a:cs typeface="Calibri"/>
              </a:rPr>
              <a:t> 2020 </a:t>
            </a:r>
          </a:p>
          <a:p>
            <a:pPr marL="0" indent="0">
              <a:buNone/>
            </a:pPr>
            <a:endParaRPr lang="en-US" sz="1800" dirty="0">
              <a:cs typeface="Calibri"/>
            </a:endParaRPr>
          </a:p>
          <a:p>
            <a:pPr marL="198596" indent="-198596"/>
            <a:endParaRPr lang="fr-BE" sz="1800" dirty="0">
              <a:cs typeface="Calibri"/>
            </a:endParaRPr>
          </a:p>
          <a:p>
            <a:pPr marL="198596" indent="-198596"/>
            <a:endParaRPr lang="fr-BE" sz="1800" dirty="0">
              <a:cs typeface="Calibri"/>
            </a:endParaRPr>
          </a:p>
          <a:p>
            <a:pPr marL="198596" indent="-198596"/>
            <a:endParaRPr lang="fr-BE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0759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            </a:t>
            </a:r>
            <a:r>
              <a:rPr lang="fr-BE" dirty="0" err="1"/>
              <a:t>Take</a:t>
            </a:r>
            <a:r>
              <a:rPr lang="fr-BE" dirty="0"/>
              <a:t> home message 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832" y="1821657"/>
            <a:ext cx="8892948" cy="494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5710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6C9997D-4AF8-B66D-635E-C9C6CD93E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altLang="fr-FR"/>
              <a:t>Premature and early </a:t>
            </a:r>
            <a:r>
              <a:rPr lang="en-GB" altLang="fr-FR"/>
              <a:t>menopause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D7C15B8-C35A-68F1-8282-8663A29959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fr-FR"/>
              <a:t>Data gathered from studies in postmenopausal women aged 50 or more  can not necessarily be extrapolated to younger postmenopausal women</a:t>
            </a:r>
            <a:r>
              <a:rPr lang="fr-BE" altLang="fr-FR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fr-FR"/>
              <a:t>It is generally recommended to treat these women at least till the normal age of menopause.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fr-FR">
                <a:solidFill>
                  <a:schemeClr val="tx2"/>
                </a:solidFill>
              </a:rPr>
              <a:t>Dosage should be adapted according to symptomatology (</a:t>
            </a:r>
            <a:r>
              <a:rPr lang="en-GB" altLang="fr-FR" i="1">
                <a:solidFill>
                  <a:schemeClr val="tx2"/>
                </a:solidFill>
              </a:rPr>
              <a:t>Level 3)</a:t>
            </a:r>
          </a:p>
          <a:p>
            <a:pPr eaLnBrk="1" hangingPunct="1">
              <a:lnSpc>
                <a:spcPct val="90000"/>
              </a:lnSpc>
            </a:pPr>
            <a:r>
              <a:rPr lang="en-GB" altLang="fr-FR" i="1">
                <a:solidFill>
                  <a:schemeClr val="tx2"/>
                </a:solidFill>
              </a:rPr>
              <a:t>Higher doses might be necessary for adequate osteoporosis treatment (Level 3)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86929" y="1277128"/>
            <a:ext cx="6172200" cy="464066"/>
          </a:xfrm>
        </p:spPr>
        <p:txBody>
          <a:bodyPr>
            <a:normAutofit fontScale="90000"/>
          </a:bodyPr>
          <a:lstStyle/>
          <a:p>
            <a:r>
              <a:rPr lang="en-US" dirty="0"/>
              <a:t>Etiologies for POI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5844" y="2012674"/>
            <a:ext cx="6172200" cy="3394472"/>
          </a:xfrm>
        </p:spPr>
        <p:txBody>
          <a:bodyPr/>
          <a:lstStyle/>
          <a:p>
            <a:r>
              <a:rPr lang="en-US" sz="1800" dirty="0"/>
              <a:t>Spontaneous 46,XX POI (</a:t>
            </a:r>
            <a:r>
              <a:rPr lang="en-US" sz="1800" dirty="0" err="1"/>
              <a:t>sPOI</a:t>
            </a:r>
            <a:r>
              <a:rPr lang="en-US" sz="1800" dirty="0"/>
              <a:t>)  karyotype)</a:t>
            </a:r>
          </a:p>
          <a:p>
            <a:pPr lvl="1"/>
            <a:r>
              <a:rPr lang="en-US" sz="1800" b="1" dirty="0">
                <a:solidFill>
                  <a:srgbClr val="C81F66"/>
                </a:solidFill>
              </a:rPr>
              <a:t>90% : no cause identified. </a:t>
            </a:r>
            <a:endParaRPr lang="en-US" sz="1800" b="1" dirty="0">
              <a:solidFill>
                <a:srgbClr val="C81F66"/>
              </a:solidFill>
              <a:cs typeface="Calibri"/>
            </a:endParaRPr>
          </a:p>
          <a:p>
            <a:pPr lvl="1"/>
            <a:r>
              <a:rPr lang="en-US" sz="1800" b="1" dirty="0">
                <a:solidFill>
                  <a:srgbClr val="C81F66"/>
                </a:solidFill>
              </a:rPr>
              <a:t>4% </a:t>
            </a:r>
            <a:r>
              <a:rPr lang="en-US" sz="1800" dirty="0"/>
              <a:t>of </a:t>
            </a:r>
            <a:r>
              <a:rPr lang="en-US" sz="1800" dirty="0" err="1"/>
              <a:t>sPOI</a:t>
            </a:r>
            <a:r>
              <a:rPr lang="en-US" sz="1800" dirty="0"/>
              <a:t>: lymphocytic </a:t>
            </a:r>
            <a:r>
              <a:rPr lang="en-US" sz="1800" b="1" dirty="0">
                <a:solidFill>
                  <a:srgbClr val="C81F66"/>
                </a:solidFill>
              </a:rPr>
              <a:t>autoimmune</a:t>
            </a:r>
            <a:r>
              <a:rPr lang="en-US" sz="1800" dirty="0"/>
              <a:t> oophoritis </a:t>
            </a:r>
            <a:endParaRPr lang="en-US" sz="1800" dirty="0">
              <a:solidFill>
                <a:srgbClr val="000000"/>
              </a:solidFill>
            </a:endParaRPr>
          </a:p>
          <a:p>
            <a:pPr lvl="1"/>
            <a:r>
              <a:rPr lang="en-US" sz="1800" b="1" dirty="0">
                <a:solidFill>
                  <a:srgbClr val="C81F66"/>
                </a:solidFill>
              </a:rPr>
              <a:t>2-5%</a:t>
            </a:r>
            <a:r>
              <a:rPr lang="en-US" sz="1800" dirty="0">
                <a:solidFill>
                  <a:srgbClr val="C81F66"/>
                </a:solidFill>
              </a:rPr>
              <a:t> </a:t>
            </a:r>
            <a:r>
              <a:rPr lang="en-US" sz="1800" dirty="0"/>
              <a:t>: premutation in the </a:t>
            </a:r>
            <a:r>
              <a:rPr lang="en-US" sz="1800" b="1" dirty="0">
                <a:solidFill>
                  <a:srgbClr val="C81F66"/>
                </a:solidFill>
              </a:rPr>
              <a:t>Fragile X Mental </a:t>
            </a:r>
            <a:r>
              <a:rPr lang="en-US" sz="1800" dirty="0"/>
              <a:t>Retardation 1 (</a:t>
            </a:r>
            <a:r>
              <a:rPr lang="en-US" sz="1800" i="1" dirty="0"/>
              <a:t>FMR1</a:t>
            </a:r>
            <a:r>
              <a:rPr lang="en-US" sz="1800" dirty="0"/>
              <a:t>) gene </a:t>
            </a:r>
            <a:endParaRPr lang="en-US" sz="1800" dirty="0">
              <a:cs typeface="Calibri"/>
            </a:endParaRPr>
          </a:p>
          <a:p>
            <a:pPr lvl="1"/>
            <a:r>
              <a:rPr lang="en-US" sz="1800" b="1" dirty="0">
                <a:solidFill>
                  <a:srgbClr val="C81F66"/>
                </a:solidFill>
              </a:rPr>
              <a:t>14% of familial </a:t>
            </a:r>
            <a:r>
              <a:rPr lang="en-US" sz="1800" b="1" dirty="0" err="1">
                <a:solidFill>
                  <a:srgbClr val="C81F66"/>
                </a:solidFill>
              </a:rPr>
              <a:t>sPOI</a:t>
            </a:r>
            <a:r>
              <a:rPr lang="en-US" sz="1800" b="1" dirty="0">
                <a:solidFill>
                  <a:srgbClr val="C81F66"/>
                </a:solidFill>
              </a:rPr>
              <a:t> cases </a:t>
            </a:r>
            <a:endParaRPr lang="en-US" sz="1800" b="1" dirty="0">
              <a:solidFill>
                <a:srgbClr val="C81F66"/>
              </a:solidFill>
              <a:cs typeface="Calibri"/>
            </a:endParaRPr>
          </a:p>
          <a:p>
            <a:pPr lvl="1"/>
            <a:r>
              <a:rPr lang="en-US" sz="1800" b="1" dirty="0">
                <a:solidFill>
                  <a:srgbClr val="C81F66"/>
                </a:solidFill>
              </a:rPr>
              <a:t>Turner</a:t>
            </a:r>
            <a:r>
              <a:rPr lang="en-US" sz="1800" dirty="0">
                <a:solidFill>
                  <a:srgbClr val="C81F66"/>
                </a:solidFill>
              </a:rPr>
              <a:t> </a:t>
            </a:r>
            <a:r>
              <a:rPr lang="en-US" sz="1800" dirty="0"/>
              <a:t>syndrome  ∼1 in 2,500 girls.</a:t>
            </a:r>
            <a:endParaRPr lang="en-US" sz="1800" dirty="0">
              <a:cs typeface="Calibri"/>
            </a:endParaRPr>
          </a:p>
          <a:p>
            <a:pPr lvl="1"/>
            <a:endParaRPr lang="en-US" sz="1800" dirty="0"/>
          </a:p>
          <a:p>
            <a:pPr marL="342900" lvl="1" indent="0">
              <a:buNone/>
            </a:pPr>
            <a:endParaRPr lang="en-US" sz="1800" dirty="0">
              <a:cs typeface="Calibri"/>
            </a:endParaRPr>
          </a:p>
          <a:p>
            <a:pPr marL="257175" lvl="1" indent="0">
              <a:buNone/>
            </a:pPr>
            <a:r>
              <a:rPr lang="fr-BE" sz="1500" dirty="0"/>
              <a:t>Devos, Lancet 2010</a:t>
            </a:r>
            <a:endParaRPr lang="fr-BE" sz="1500" dirty="0">
              <a:cs typeface="Calibri"/>
            </a:endParaRPr>
          </a:p>
          <a:p>
            <a:pPr lvl="1"/>
            <a:endParaRPr lang="fr-BE" sz="1500" dirty="0"/>
          </a:p>
        </p:txBody>
      </p:sp>
    </p:spTree>
    <p:extLst>
      <p:ext uri="{BB962C8B-B14F-4D97-AF65-F5344CB8AC3E}">
        <p14:creationId xmlns:p14="http://schemas.microsoft.com/office/powerpoint/2010/main" val="411119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 &amp; Infertility</a:t>
            </a:r>
            <a:br>
              <a:rPr lang="en-US" dirty="0"/>
            </a:b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“devastated,” “shocked,” “confused” </a:t>
            </a:r>
          </a:p>
          <a:p>
            <a:r>
              <a:rPr lang="en-US" sz="1800" dirty="0"/>
              <a:t>adoption</a:t>
            </a:r>
          </a:p>
          <a:p>
            <a:r>
              <a:rPr lang="en-US" sz="1800" dirty="0"/>
              <a:t>donor embryo</a:t>
            </a:r>
          </a:p>
          <a:p>
            <a:r>
              <a:rPr lang="en-US" sz="1800" dirty="0"/>
              <a:t>egg donation </a:t>
            </a:r>
          </a:p>
          <a:p>
            <a:r>
              <a:rPr lang="en-US" sz="1800" dirty="0"/>
              <a:t>Spontaneous pregnancy occurs in ∼5%–10% of women with 46,XX </a:t>
            </a:r>
            <a:r>
              <a:rPr lang="en-US" sz="1800" dirty="0" err="1"/>
              <a:t>sPOI</a:t>
            </a:r>
            <a:r>
              <a:rPr lang="en-US" sz="1800" dirty="0"/>
              <a:t> </a:t>
            </a:r>
          </a:p>
          <a:p>
            <a:pPr marL="0" indent="0">
              <a:buNone/>
            </a:pPr>
            <a:endParaRPr lang="fr-BE" sz="1200" dirty="0"/>
          </a:p>
          <a:p>
            <a:pPr marL="0" indent="0">
              <a:buNone/>
            </a:pPr>
            <a:r>
              <a:rPr lang="fr-BE" sz="1200" dirty="0"/>
              <a:t>van </a:t>
            </a:r>
            <a:r>
              <a:rPr lang="fr-BE" sz="1200" dirty="0" err="1"/>
              <a:t>Kasteren</a:t>
            </a:r>
            <a:r>
              <a:rPr lang="fr-BE" sz="1200" dirty="0"/>
              <a:t> &amp; </a:t>
            </a:r>
            <a:r>
              <a:rPr lang="fr-BE" sz="1200" dirty="0" err="1"/>
              <a:t>Schoemaker</a:t>
            </a:r>
            <a:r>
              <a:rPr lang="fr-BE" sz="1200" dirty="0"/>
              <a:t> </a:t>
            </a:r>
            <a:r>
              <a:rPr lang="fr-BE" sz="1200" b="1" dirty="0" err="1"/>
              <a:t>Premature</a:t>
            </a:r>
            <a:r>
              <a:rPr lang="fr-BE" sz="1200" b="1" dirty="0"/>
              <a:t> </a:t>
            </a:r>
            <a:r>
              <a:rPr lang="fr-BE" sz="1200" b="1" dirty="0" err="1"/>
              <a:t>ovarian</a:t>
            </a:r>
            <a:r>
              <a:rPr lang="fr-BE" sz="1200" b="1" dirty="0"/>
              <a:t> </a:t>
            </a:r>
            <a:r>
              <a:rPr lang="fr-BE" sz="1200" b="1" dirty="0" err="1"/>
              <a:t>failure</a:t>
            </a:r>
            <a:r>
              <a:rPr lang="fr-BE" sz="1200" b="1" dirty="0"/>
              <a:t>: a </a:t>
            </a:r>
            <a:r>
              <a:rPr lang="fr-BE" sz="1200" b="1" dirty="0" err="1"/>
              <a:t>systematic</a:t>
            </a:r>
            <a:r>
              <a:rPr lang="fr-BE" sz="1200" b="1" dirty="0"/>
              <a:t> </a:t>
            </a:r>
            <a:r>
              <a:rPr lang="fr-BE" sz="1200" b="1" dirty="0" err="1"/>
              <a:t>review</a:t>
            </a:r>
            <a:r>
              <a:rPr lang="fr-BE" sz="1200" b="1" dirty="0"/>
              <a:t> on </a:t>
            </a:r>
            <a:r>
              <a:rPr lang="fr-BE" sz="1200" b="1" dirty="0" err="1"/>
              <a:t>therapeutic</a:t>
            </a:r>
            <a:r>
              <a:rPr lang="fr-BE" sz="1200" b="1" dirty="0"/>
              <a:t> interventions to restore </a:t>
            </a:r>
            <a:r>
              <a:rPr lang="fr-BE" sz="1200" b="1" dirty="0" err="1"/>
              <a:t>ovarian</a:t>
            </a:r>
            <a:r>
              <a:rPr lang="fr-BE" sz="1200" b="1" dirty="0"/>
              <a:t> </a:t>
            </a:r>
            <a:r>
              <a:rPr lang="fr-BE" sz="1200" b="1" dirty="0" err="1"/>
              <a:t>function</a:t>
            </a:r>
            <a:r>
              <a:rPr lang="fr-BE" sz="1200" b="1" dirty="0"/>
              <a:t> and </a:t>
            </a:r>
            <a:r>
              <a:rPr lang="fr-BE" sz="1200" b="1" dirty="0" err="1"/>
              <a:t>achieve</a:t>
            </a:r>
            <a:r>
              <a:rPr lang="fr-BE" sz="1200" b="1" dirty="0"/>
              <a:t> </a:t>
            </a:r>
            <a:r>
              <a:rPr lang="fr-BE" sz="1200" b="1" dirty="0" err="1"/>
              <a:t>pregnancy</a:t>
            </a:r>
            <a:endParaRPr lang="fr-BE" sz="1200" b="1" dirty="0"/>
          </a:p>
          <a:p>
            <a:pPr marL="0" indent="0">
              <a:buNone/>
            </a:pPr>
            <a:r>
              <a:rPr lang="fr-BE" sz="1200" dirty="0"/>
              <a:t>Hum </a:t>
            </a:r>
            <a:r>
              <a:rPr lang="fr-BE" sz="1200" dirty="0" err="1"/>
              <a:t>Reprod</a:t>
            </a:r>
            <a:r>
              <a:rPr lang="fr-BE" sz="1200" dirty="0"/>
              <a:t> Update, 5 (1999), pp. 483–492</a:t>
            </a:r>
            <a:endParaRPr lang="en-US" sz="1200" dirty="0"/>
          </a:p>
          <a:p>
            <a:pPr marL="0" indent="0">
              <a:buNone/>
            </a:pPr>
            <a:endParaRPr lang="fr-BE" sz="1800" dirty="0"/>
          </a:p>
        </p:txBody>
      </p:sp>
    </p:spTree>
    <p:extLst>
      <p:ext uri="{BB962C8B-B14F-4D97-AF65-F5344CB8AC3E}">
        <p14:creationId xmlns:p14="http://schemas.microsoft.com/office/powerpoint/2010/main" val="2552977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POI &amp; Emotional Health</a:t>
            </a:r>
            <a:br>
              <a:rPr lang="en-US" sz="2400" dirty="0"/>
            </a:br>
            <a:endParaRPr lang="fr-BE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Increased risk of depression and anxiety,</a:t>
            </a:r>
          </a:p>
          <a:p>
            <a:r>
              <a:rPr lang="en-US" sz="1800" dirty="0"/>
              <a:t>Decreased perceived social support and self-esteem. </a:t>
            </a:r>
            <a:endParaRPr lang="en-US" sz="1800" dirty="0">
              <a:cs typeface="Calibri"/>
            </a:endParaRPr>
          </a:p>
          <a:p>
            <a:r>
              <a:rPr lang="en-US" sz="1800" dirty="0"/>
              <a:t>Regardless of a woman's marital status, whether or not she had children, or the length of time since her diagnosis of </a:t>
            </a:r>
            <a:r>
              <a:rPr lang="en-US" sz="1800" dirty="0" err="1"/>
              <a:t>sPOI</a:t>
            </a:r>
            <a:r>
              <a:rPr lang="en-US" sz="1800" dirty="0"/>
              <a:t> </a:t>
            </a:r>
            <a:endParaRPr lang="en-US" sz="1800" dirty="0">
              <a:cs typeface="Calibri"/>
            </a:endParaRPr>
          </a:p>
          <a:p>
            <a:endParaRPr lang="fr-BE" sz="1800" dirty="0"/>
          </a:p>
          <a:p>
            <a:pPr marL="0" indent="0">
              <a:buNone/>
            </a:pPr>
            <a:r>
              <a:rPr lang="fr-BE" sz="1200" dirty="0" err="1"/>
              <a:t>Orshan</a:t>
            </a:r>
            <a:r>
              <a:rPr lang="fr-BE" sz="1200" dirty="0"/>
              <a:t>, </a:t>
            </a:r>
            <a:r>
              <a:rPr lang="fr-BE" sz="1200" b="1" dirty="0" err="1"/>
              <a:t>Women</a:t>
            </a:r>
            <a:r>
              <a:rPr lang="fr-BE" sz="1200" b="1" dirty="0"/>
              <a:t> </a:t>
            </a:r>
            <a:r>
              <a:rPr lang="fr-BE" sz="1200" b="1" dirty="0" err="1"/>
              <a:t>with</a:t>
            </a:r>
            <a:r>
              <a:rPr lang="fr-BE" sz="1200" b="1" dirty="0"/>
              <a:t> </a:t>
            </a:r>
            <a:r>
              <a:rPr lang="fr-BE" sz="1200" b="1" dirty="0" err="1"/>
              <a:t>spontaneous</a:t>
            </a:r>
            <a:r>
              <a:rPr lang="fr-BE" sz="1200" b="1" dirty="0"/>
              <a:t> 46,XX </a:t>
            </a:r>
            <a:r>
              <a:rPr lang="fr-BE" sz="1200" b="1" dirty="0" err="1"/>
              <a:t>primary</a:t>
            </a:r>
            <a:r>
              <a:rPr lang="fr-BE" sz="1200" b="1" dirty="0"/>
              <a:t> </a:t>
            </a:r>
            <a:r>
              <a:rPr lang="fr-BE" sz="1200" b="1" dirty="0" err="1"/>
              <a:t>ovarian</a:t>
            </a:r>
            <a:r>
              <a:rPr lang="fr-BE" sz="1200" b="1" dirty="0"/>
              <a:t> </a:t>
            </a:r>
            <a:r>
              <a:rPr lang="fr-BE" sz="1200" b="1" dirty="0" err="1"/>
              <a:t>insufficiency</a:t>
            </a:r>
            <a:r>
              <a:rPr lang="fr-BE" sz="1200" b="1" dirty="0"/>
              <a:t> (</a:t>
            </a:r>
            <a:r>
              <a:rPr lang="fr-BE" sz="1200" b="1" dirty="0" err="1"/>
              <a:t>hypergonadotropic</a:t>
            </a:r>
            <a:r>
              <a:rPr lang="fr-BE" sz="1200" b="1" dirty="0"/>
              <a:t> </a:t>
            </a:r>
            <a:r>
              <a:rPr lang="fr-BE" sz="1200" b="1" dirty="0" err="1"/>
              <a:t>hypogonadism</a:t>
            </a:r>
            <a:r>
              <a:rPr lang="fr-BE" sz="1200" b="1" dirty="0"/>
              <a:t>) have </a:t>
            </a:r>
            <a:r>
              <a:rPr lang="fr-BE" sz="1200" b="1" dirty="0" err="1"/>
              <a:t>lower</a:t>
            </a:r>
            <a:r>
              <a:rPr lang="fr-BE" sz="1200" b="1" dirty="0"/>
              <a:t> </a:t>
            </a:r>
            <a:r>
              <a:rPr lang="fr-BE" sz="1200" b="1" dirty="0" err="1"/>
              <a:t>perceived</a:t>
            </a:r>
            <a:r>
              <a:rPr lang="fr-BE" sz="1200" b="1" dirty="0"/>
              <a:t> social support </a:t>
            </a:r>
            <a:r>
              <a:rPr lang="fr-BE" sz="1200" b="1" dirty="0" err="1"/>
              <a:t>than</a:t>
            </a:r>
            <a:r>
              <a:rPr lang="fr-BE" sz="1200" b="1" dirty="0"/>
              <a:t> control </a:t>
            </a:r>
            <a:r>
              <a:rPr lang="fr-BE" sz="1200" b="1" dirty="0" err="1"/>
              <a:t>women</a:t>
            </a:r>
            <a:r>
              <a:rPr lang="fr-BE" sz="1200" b="1" dirty="0"/>
              <a:t> </a:t>
            </a:r>
            <a:r>
              <a:rPr lang="fr-BE" sz="1200" dirty="0" err="1"/>
              <a:t>Fertil</a:t>
            </a:r>
            <a:r>
              <a:rPr lang="fr-BE" sz="1200" dirty="0"/>
              <a:t> </a:t>
            </a:r>
            <a:r>
              <a:rPr lang="fr-BE" sz="1200" dirty="0" err="1"/>
              <a:t>Steril</a:t>
            </a:r>
            <a:r>
              <a:rPr lang="fr-BE" sz="1200" dirty="0"/>
              <a:t>, 92 (2009), pp. 688–693</a:t>
            </a:r>
            <a:endParaRPr lang="fr-BE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277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Indications for HRT</a:t>
            </a:r>
            <a:br>
              <a:rPr lang="en-GB" dirty="0"/>
            </a:b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30029" y="2009780"/>
            <a:ext cx="6937773" cy="308729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800" dirty="0"/>
              <a:t>HRT is indicated for the treatment of symptoms of low estrogen in </a:t>
            </a:r>
            <a:r>
              <a:rPr lang="it-IT" sz="1800" dirty="0"/>
              <a:t>women with POI  (C)</a:t>
            </a:r>
            <a:endParaRPr lang="en-GB" sz="1800" dirty="0"/>
          </a:p>
          <a:p>
            <a:pPr marL="0" indent="0">
              <a:buNone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Women should be advised that HRT may have a role in primary prevention of diseases of the cardiovascular system and for bone </a:t>
            </a:r>
            <a:r>
              <a:rPr lang="en-GB" sz="1800" dirty="0">
                <a:solidFill>
                  <a:schemeClr val="bg2">
                    <a:lumMod val="25000"/>
                  </a:schemeClr>
                </a:solidFill>
              </a:rPr>
              <a:t>protection (C)</a:t>
            </a:r>
          </a:p>
          <a:p>
            <a:pPr marL="0" indent="0">
              <a:buNone/>
            </a:pPr>
            <a:endParaRPr lang="en-GB" sz="1800" dirty="0">
              <a:solidFill>
                <a:schemeClr val="bg2">
                  <a:lumMod val="25000"/>
                </a:schemeClr>
              </a:solidFill>
              <a:cs typeface="Calibri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Untreated POI is associated with reduced life expectancy, largely due to CVD (C)</a:t>
            </a:r>
          </a:p>
          <a:p>
            <a:pPr marL="0" indent="0">
              <a:buNone/>
            </a:pPr>
            <a:endParaRPr lang="fr-BE" sz="1800" dirty="0"/>
          </a:p>
          <a:p>
            <a:pPr marL="0" indent="0">
              <a:buNone/>
            </a:pPr>
            <a:r>
              <a:rPr lang="fr-BE" sz="1350" dirty="0"/>
              <a:t>ESHRE Guideline Group on POI, Webber  et al Hum </a:t>
            </a:r>
            <a:r>
              <a:rPr lang="fr-BE" sz="1350" dirty="0" err="1"/>
              <a:t>Reprod</a:t>
            </a:r>
            <a:r>
              <a:rPr lang="fr-BE" sz="1350" dirty="0"/>
              <a:t>. 2016 May;31(5):926-37. </a:t>
            </a:r>
            <a:endParaRPr lang="en-GB" sz="1350" dirty="0"/>
          </a:p>
          <a:p>
            <a:pPr marL="0" indent="0">
              <a:buNone/>
            </a:pPr>
            <a:r>
              <a:rPr lang="fr-BE" sz="1350" dirty="0" err="1">
                <a:cs typeface="Calibri"/>
              </a:rPr>
              <a:t>Endorsed</a:t>
            </a:r>
            <a:r>
              <a:rPr lang="fr-BE" sz="1350" dirty="0">
                <a:cs typeface="Calibri"/>
              </a:rPr>
              <a:t> by EMAS, IMS, NAMS </a:t>
            </a:r>
          </a:p>
          <a:p>
            <a:endParaRPr lang="en-GB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2091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22017" y="4788127"/>
            <a:ext cx="6172200" cy="3394472"/>
          </a:xfrm>
        </p:spPr>
        <p:txBody>
          <a:bodyPr/>
          <a:lstStyle/>
          <a:p>
            <a:pPr marL="0" indent="0">
              <a:buNone/>
            </a:pPr>
            <a:r>
              <a:rPr lang="fr-BE" sz="1200" u="sng" dirty="0"/>
              <a:t>Rocca et al </a:t>
            </a:r>
            <a:r>
              <a:rPr lang="fr-BE" sz="1200" b="1" dirty="0"/>
              <a:t>Survival patterns </a:t>
            </a:r>
            <a:r>
              <a:rPr lang="fr-BE" sz="1200" b="1" dirty="0" err="1"/>
              <a:t>after</a:t>
            </a:r>
            <a:r>
              <a:rPr lang="fr-BE" sz="1200" b="1" dirty="0"/>
              <a:t> </a:t>
            </a:r>
            <a:r>
              <a:rPr lang="fr-BE" sz="1200" b="1" dirty="0" err="1"/>
              <a:t>oophorectomy</a:t>
            </a:r>
            <a:r>
              <a:rPr lang="fr-BE" sz="1200" b="1" dirty="0"/>
              <a:t> in </a:t>
            </a:r>
            <a:r>
              <a:rPr lang="fr-BE" sz="1200" b="1" dirty="0" err="1"/>
              <a:t>premenopausal</a:t>
            </a:r>
            <a:r>
              <a:rPr lang="fr-BE" sz="1200" b="1" dirty="0"/>
              <a:t> </a:t>
            </a:r>
            <a:r>
              <a:rPr lang="fr-BE" sz="1200" b="1" dirty="0" err="1"/>
              <a:t>women</a:t>
            </a:r>
            <a:r>
              <a:rPr lang="fr-BE" sz="1200" b="1" dirty="0"/>
              <a:t>: a population-</a:t>
            </a:r>
            <a:r>
              <a:rPr lang="fr-BE" sz="1200" b="1" dirty="0" err="1"/>
              <a:t>based</a:t>
            </a:r>
            <a:r>
              <a:rPr lang="fr-BE" sz="1200" b="1" dirty="0"/>
              <a:t> </a:t>
            </a:r>
            <a:r>
              <a:rPr lang="fr-BE" sz="1200" b="1" dirty="0" err="1"/>
              <a:t>cohort</a:t>
            </a:r>
            <a:r>
              <a:rPr lang="fr-BE" sz="1200" b="1" dirty="0"/>
              <a:t> </a:t>
            </a:r>
            <a:r>
              <a:rPr lang="fr-BE" sz="1200" b="1" dirty="0" err="1"/>
              <a:t>study</a:t>
            </a:r>
            <a:r>
              <a:rPr lang="fr-BE" sz="1200" b="1" dirty="0"/>
              <a:t>.</a:t>
            </a:r>
            <a:r>
              <a:rPr lang="fr-BE" sz="1200" u="sng" dirty="0">
                <a:hlinkClick r:id="rId2" tooltip="The Lancet. Oncology."/>
              </a:rPr>
              <a:t> Lancet </a:t>
            </a:r>
            <a:r>
              <a:rPr lang="fr-BE" sz="1200" u="sng" dirty="0" err="1">
                <a:hlinkClick r:id="rId2" tooltip="The Lancet. Oncology."/>
              </a:rPr>
              <a:t>Oncol</a:t>
            </a:r>
            <a:r>
              <a:rPr lang="fr-BE" sz="1200" u="sng" dirty="0">
                <a:hlinkClick r:id="rId2" tooltip="The Lancet. Oncology."/>
              </a:rPr>
              <a:t>.</a:t>
            </a:r>
            <a:r>
              <a:rPr lang="fr-BE" sz="1200" dirty="0"/>
              <a:t> 2006 Oct;7(10):821-8.</a:t>
            </a:r>
          </a:p>
          <a:p>
            <a:endParaRPr lang="fr-BE" b="1" dirty="0"/>
          </a:p>
          <a:p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7949" y="1151166"/>
            <a:ext cx="6340336" cy="338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19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999711-D45A-414F-B9DD-D3389CC1B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048" y="945819"/>
            <a:ext cx="6587875" cy="563165"/>
          </a:xfrm>
        </p:spPr>
        <p:txBody>
          <a:bodyPr>
            <a:normAutofit fontScale="90000"/>
          </a:bodyPr>
          <a:lstStyle/>
          <a:p>
            <a:r>
              <a:rPr lang="fr-FR" sz="1800" dirty="0">
                <a:latin typeface="+mn-lt"/>
                <a:cs typeface="Arial"/>
              </a:rPr>
              <a:t>Association of Age at </a:t>
            </a:r>
            <a:r>
              <a:rPr lang="fr-FR" sz="1800" dirty="0" err="1">
                <a:latin typeface="+mn-lt"/>
                <a:cs typeface="Arial"/>
              </a:rPr>
              <a:t>Onset</a:t>
            </a:r>
            <a:r>
              <a:rPr lang="fr-FR" sz="1800" dirty="0">
                <a:latin typeface="+mn-lt"/>
                <a:cs typeface="Arial"/>
              </a:rPr>
              <a:t> of </a:t>
            </a:r>
            <a:r>
              <a:rPr lang="fr-FR" sz="1800" dirty="0" err="1">
                <a:latin typeface="+mn-lt"/>
                <a:cs typeface="Arial"/>
              </a:rPr>
              <a:t>Menopause</a:t>
            </a:r>
            <a:r>
              <a:rPr lang="fr-FR" sz="1800" dirty="0">
                <a:latin typeface="+mn-lt"/>
                <a:cs typeface="Arial"/>
              </a:rPr>
              <a:t> and Time </a:t>
            </a:r>
            <a:r>
              <a:rPr lang="fr-FR" sz="1800" dirty="0" err="1">
                <a:latin typeface="+mn-lt"/>
                <a:cs typeface="Arial"/>
              </a:rPr>
              <a:t>Since</a:t>
            </a:r>
            <a:r>
              <a:rPr lang="fr-FR" sz="1800" dirty="0">
                <a:latin typeface="+mn-lt"/>
                <a:cs typeface="Arial"/>
              </a:rPr>
              <a:t> </a:t>
            </a:r>
            <a:r>
              <a:rPr lang="fr-FR" sz="1800" dirty="0" err="1">
                <a:latin typeface="+mn-lt"/>
                <a:cs typeface="Arial"/>
              </a:rPr>
              <a:t>Onset</a:t>
            </a:r>
            <a:r>
              <a:rPr lang="fr-FR" sz="1800" dirty="0">
                <a:latin typeface="+mn-lt"/>
                <a:cs typeface="Arial"/>
              </a:rPr>
              <a:t> of </a:t>
            </a:r>
            <a:r>
              <a:rPr lang="fr-FR" sz="1800" dirty="0" err="1">
                <a:latin typeface="+mn-lt"/>
                <a:cs typeface="Arial"/>
              </a:rPr>
              <a:t>Menopause</a:t>
            </a:r>
            <a:r>
              <a:rPr lang="fr-FR" sz="1800" dirty="0">
                <a:latin typeface="+mn-lt"/>
                <a:cs typeface="Arial"/>
              </a:rPr>
              <a:t> </a:t>
            </a:r>
            <a:r>
              <a:rPr lang="fr-FR" sz="1800" dirty="0" err="1">
                <a:latin typeface="+mn-lt"/>
                <a:cs typeface="Arial"/>
              </a:rPr>
              <a:t>With</a:t>
            </a:r>
            <a:r>
              <a:rPr lang="fr-FR" sz="1800" dirty="0">
                <a:latin typeface="+mn-lt"/>
                <a:cs typeface="Arial"/>
              </a:rPr>
              <a:t> </a:t>
            </a:r>
            <a:r>
              <a:rPr lang="fr-FR" sz="1800" dirty="0" err="1">
                <a:latin typeface="+mn-lt"/>
                <a:cs typeface="Arial"/>
              </a:rPr>
              <a:t>Cardiovascular</a:t>
            </a:r>
            <a:r>
              <a:rPr lang="fr-FR" sz="1800" dirty="0">
                <a:latin typeface="+mn-lt"/>
                <a:cs typeface="Arial"/>
              </a:rPr>
              <a:t> </a:t>
            </a:r>
            <a:r>
              <a:rPr lang="fr-FR" sz="1800" dirty="0" err="1">
                <a:latin typeface="+mn-lt"/>
                <a:cs typeface="Arial"/>
              </a:rPr>
              <a:t>Outcomes</a:t>
            </a:r>
            <a:r>
              <a:rPr lang="fr-FR" sz="1800" dirty="0">
                <a:latin typeface="+mn-lt"/>
                <a:cs typeface="Arial"/>
              </a:rPr>
              <a:t>, </a:t>
            </a:r>
            <a:r>
              <a:rPr lang="fr-FR" sz="1800" dirty="0" err="1">
                <a:latin typeface="+mn-lt"/>
                <a:cs typeface="Arial"/>
              </a:rPr>
              <a:t>Intermediate</a:t>
            </a:r>
            <a:r>
              <a:rPr lang="fr-FR" sz="1800" dirty="0">
                <a:latin typeface="+mn-lt"/>
                <a:cs typeface="Arial"/>
              </a:rPr>
              <a:t> </a:t>
            </a:r>
            <a:r>
              <a:rPr lang="fr-FR" sz="1800" dirty="0" err="1">
                <a:latin typeface="+mn-lt"/>
                <a:cs typeface="Arial"/>
              </a:rPr>
              <a:t>Vascular</a:t>
            </a:r>
            <a:r>
              <a:rPr lang="fr-FR" sz="1800" dirty="0">
                <a:latin typeface="+mn-lt"/>
                <a:cs typeface="Arial"/>
              </a:rPr>
              <a:t> Traits, and All-Cause </a:t>
            </a:r>
            <a:r>
              <a:rPr lang="fr-FR" sz="1800" dirty="0" err="1">
                <a:latin typeface="+mn-lt"/>
                <a:cs typeface="Arial"/>
              </a:rPr>
              <a:t>Mortality</a:t>
            </a:r>
            <a:r>
              <a:rPr lang="fr-FR" sz="1800" dirty="0">
                <a:latin typeface="+mn-lt"/>
                <a:cs typeface="Arial"/>
              </a:rPr>
              <a:t>: A </a:t>
            </a:r>
            <a:r>
              <a:rPr lang="fr-FR" sz="1800" dirty="0" err="1">
                <a:latin typeface="+mn-lt"/>
                <a:cs typeface="Arial"/>
              </a:rPr>
              <a:t>Systematic</a:t>
            </a:r>
            <a:r>
              <a:rPr lang="fr-FR" sz="1800" dirty="0">
                <a:latin typeface="+mn-lt"/>
                <a:cs typeface="Arial"/>
              </a:rPr>
              <a:t> </a:t>
            </a:r>
            <a:r>
              <a:rPr lang="fr-FR" sz="1800" dirty="0" err="1">
                <a:latin typeface="+mn-lt"/>
                <a:cs typeface="Arial"/>
              </a:rPr>
              <a:t>Review</a:t>
            </a:r>
            <a:r>
              <a:rPr lang="fr-FR" sz="1800" dirty="0">
                <a:latin typeface="+mn-lt"/>
                <a:cs typeface="Arial"/>
              </a:rPr>
              <a:t> and Meta-</a:t>
            </a:r>
            <a:r>
              <a:rPr lang="fr-FR" sz="1800" dirty="0" err="1">
                <a:latin typeface="+mn-lt"/>
                <a:cs typeface="Arial"/>
              </a:rPr>
              <a:t>analysis</a:t>
            </a:r>
            <a:endParaRPr lang="fr-FR" sz="1800" dirty="0">
              <a:latin typeface="+mn-lt"/>
              <a:cs typeface="Arial"/>
            </a:endParaRPr>
          </a:p>
          <a:p>
            <a:endParaRPr lang="fr-FR" sz="1800" dirty="0">
              <a:latin typeface="+mn-lt"/>
            </a:endParaRPr>
          </a:p>
        </p:txBody>
      </p:sp>
      <p:pic>
        <p:nvPicPr>
          <p:cNvPr id="3" name="Image 3" descr="Une image contenant table&#10;&#10;Description générée automatiquement">
            <a:extLst>
              <a:ext uri="{FF2B5EF4-FFF2-40B4-BE49-F238E27FC236}">
                <a16:creationId xmlns:a16="http://schemas.microsoft.com/office/drawing/2014/main" id="{2EB6BC1B-4C55-45D2-BC17-D076092AB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693" y="1987139"/>
            <a:ext cx="7581899" cy="336006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8DCA02B-8E4D-41E2-A79D-FC571D1D8C02}"/>
              </a:ext>
            </a:extLst>
          </p:cNvPr>
          <p:cNvSpPr txBox="1"/>
          <p:nvPr/>
        </p:nvSpPr>
        <p:spPr>
          <a:xfrm>
            <a:off x="1898691" y="5593194"/>
            <a:ext cx="2057400" cy="2077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900" dirty="0" err="1"/>
              <a:t>Muka</a:t>
            </a:r>
            <a:r>
              <a:rPr lang="fr-FR" sz="900" dirty="0"/>
              <a:t> et al JAMA 2016 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DAB2BD-85DD-4667-AD81-9B955D1B5AD2}"/>
              </a:ext>
            </a:extLst>
          </p:cNvPr>
          <p:cNvSpPr/>
          <p:nvPr/>
        </p:nvSpPr>
        <p:spPr>
          <a:xfrm>
            <a:off x="2262343" y="2681735"/>
            <a:ext cx="1693749" cy="286859"/>
          </a:xfrm>
          <a:prstGeom prst="rect">
            <a:avLst/>
          </a:prstGeom>
          <a:noFill/>
          <a:ln w="57150">
            <a:solidFill>
              <a:srgbClr val="C81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313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19E06E-CE80-4DA9-A22F-390F1D9F8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4959" y="968351"/>
            <a:ext cx="7382411" cy="563165"/>
          </a:xfrm>
        </p:spPr>
        <p:txBody>
          <a:bodyPr>
            <a:normAutofit fontScale="90000"/>
          </a:bodyPr>
          <a:lstStyle/>
          <a:p>
            <a:r>
              <a:rPr lang="fr-FR" sz="1800" dirty="0">
                <a:latin typeface="+mn-lt"/>
                <a:cs typeface="Arial"/>
              </a:rPr>
              <a:t>Association of Age at </a:t>
            </a:r>
            <a:r>
              <a:rPr lang="fr-FR" sz="1800" dirty="0" err="1">
                <a:latin typeface="+mn-lt"/>
                <a:cs typeface="Arial"/>
              </a:rPr>
              <a:t>Onset</a:t>
            </a:r>
            <a:r>
              <a:rPr lang="fr-FR" sz="1800" dirty="0">
                <a:latin typeface="+mn-lt"/>
                <a:cs typeface="Arial"/>
              </a:rPr>
              <a:t> of </a:t>
            </a:r>
            <a:r>
              <a:rPr lang="fr-FR" sz="1800" dirty="0" err="1">
                <a:latin typeface="+mn-lt"/>
                <a:cs typeface="Arial"/>
              </a:rPr>
              <a:t>Menopause</a:t>
            </a:r>
            <a:r>
              <a:rPr lang="fr-FR" sz="1800" dirty="0">
                <a:latin typeface="+mn-lt"/>
                <a:cs typeface="Arial"/>
              </a:rPr>
              <a:t> and Time </a:t>
            </a:r>
            <a:r>
              <a:rPr lang="fr-FR" sz="1800" dirty="0" err="1">
                <a:latin typeface="+mn-lt"/>
                <a:cs typeface="Arial"/>
              </a:rPr>
              <a:t>Since</a:t>
            </a:r>
            <a:r>
              <a:rPr lang="fr-FR" sz="1800" dirty="0">
                <a:latin typeface="+mn-lt"/>
                <a:cs typeface="Arial"/>
              </a:rPr>
              <a:t> </a:t>
            </a:r>
            <a:r>
              <a:rPr lang="fr-FR" sz="1800" dirty="0" err="1">
                <a:latin typeface="+mn-lt"/>
                <a:cs typeface="Arial"/>
              </a:rPr>
              <a:t>Onset</a:t>
            </a:r>
            <a:r>
              <a:rPr lang="fr-FR" sz="1800" dirty="0">
                <a:latin typeface="+mn-lt"/>
                <a:cs typeface="Arial"/>
              </a:rPr>
              <a:t> of </a:t>
            </a:r>
            <a:r>
              <a:rPr lang="fr-FR" sz="1800" dirty="0" err="1">
                <a:latin typeface="+mn-lt"/>
                <a:cs typeface="Arial"/>
              </a:rPr>
              <a:t>Menopause</a:t>
            </a:r>
            <a:r>
              <a:rPr lang="fr-FR" sz="1800" dirty="0">
                <a:latin typeface="+mn-lt"/>
                <a:cs typeface="Arial"/>
              </a:rPr>
              <a:t> </a:t>
            </a:r>
            <a:r>
              <a:rPr lang="fr-FR" sz="1800" dirty="0" err="1">
                <a:latin typeface="+mn-lt"/>
                <a:cs typeface="Arial"/>
              </a:rPr>
              <a:t>With</a:t>
            </a:r>
            <a:r>
              <a:rPr lang="fr-FR" sz="1800" dirty="0">
                <a:latin typeface="+mn-lt"/>
                <a:cs typeface="Arial"/>
              </a:rPr>
              <a:t> </a:t>
            </a:r>
            <a:r>
              <a:rPr lang="fr-FR" sz="1800" dirty="0" err="1">
                <a:latin typeface="+mn-lt"/>
                <a:cs typeface="Arial"/>
              </a:rPr>
              <a:t>Cardiovascular</a:t>
            </a:r>
            <a:r>
              <a:rPr lang="fr-FR" sz="1800" dirty="0">
                <a:latin typeface="+mn-lt"/>
                <a:cs typeface="Arial"/>
              </a:rPr>
              <a:t> </a:t>
            </a:r>
            <a:r>
              <a:rPr lang="fr-FR" sz="1800" dirty="0" err="1">
                <a:latin typeface="+mn-lt"/>
                <a:cs typeface="Arial"/>
              </a:rPr>
              <a:t>Outcomes</a:t>
            </a:r>
            <a:r>
              <a:rPr lang="fr-FR" sz="1800" dirty="0">
                <a:latin typeface="+mn-lt"/>
                <a:cs typeface="Arial"/>
              </a:rPr>
              <a:t>, </a:t>
            </a:r>
            <a:r>
              <a:rPr lang="fr-FR" sz="1800" dirty="0" err="1">
                <a:latin typeface="+mn-lt"/>
                <a:cs typeface="Arial"/>
              </a:rPr>
              <a:t>Intermediate</a:t>
            </a:r>
            <a:r>
              <a:rPr lang="fr-FR" sz="1800" dirty="0">
                <a:latin typeface="+mn-lt"/>
                <a:cs typeface="Arial"/>
              </a:rPr>
              <a:t> </a:t>
            </a:r>
            <a:r>
              <a:rPr lang="fr-FR" sz="1800" dirty="0" err="1">
                <a:latin typeface="+mn-lt"/>
                <a:cs typeface="Arial"/>
              </a:rPr>
              <a:t>Vascular</a:t>
            </a:r>
            <a:r>
              <a:rPr lang="fr-FR" sz="1800" dirty="0">
                <a:latin typeface="+mn-lt"/>
                <a:cs typeface="Arial"/>
              </a:rPr>
              <a:t> Traits, and All-Cause </a:t>
            </a:r>
            <a:r>
              <a:rPr lang="fr-FR" sz="1800" dirty="0" err="1">
                <a:latin typeface="+mn-lt"/>
                <a:cs typeface="Arial"/>
              </a:rPr>
              <a:t>Mortality</a:t>
            </a:r>
            <a:r>
              <a:rPr lang="fr-FR" sz="1800" dirty="0">
                <a:latin typeface="+mn-lt"/>
                <a:cs typeface="Arial"/>
              </a:rPr>
              <a:t>: A </a:t>
            </a:r>
            <a:r>
              <a:rPr lang="fr-FR" sz="1800" dirty="0" err="1">
                <a:latin typeface="+mn-lt"/>
                <a:cs typeface="Arial"/>
              </a:rPr>
              <a:t>Systematic</a:t>
            </a:r>
            <a:r>
              <a:rPr lang="fr-FR" sz="1800" dirty="0">
                <a:latin typeface="+mn-lt"/>
                <a:cs typeface="Arial"/>
              </a:rPr>
              <a:t> </a:t>
            </a:r>
            <a:r>
              <a:rPr lang="fr-FR" sz="1800" dirty="0" err="1">
                <a:latin typeface="+mn-lt"/>
                <a:cs typeface="Arial"/>
              </a:rPr>
              <a:t>Review</a:t>
            </a:r>
            <a:r>
              <a:rPr lang="fr-FR" sz="1800" dirty="0">
                <a:latin typeface="+mn-lt"/>
                <a:cs typeface="Arial"/>
              </a:rPr>
              <a:t> and Meta-</a:t>
            </a:r>
            <a:r>
              <a:rPr lang="fr-FR" sz="1800" dirty="0" err="1">
                <a:latin typeface="+mn-lt"/>
                <a:cs typeface="Arial"/>
              </a:rPr>
              <a:t>analysis</a:t>
            </a:r>
            <a:endParaRPr lang="fr-FR" sz="1800" dirty="0">
              <a:latin typeface="+mn-lt"/>
              <a:cs typeface="Arial"/>
            </a:endParaRPr>
          </a:p>
        </p:txBody>
      </p:sp>
      <p:pic>
        <p:nvPicPr>
          <p:cNvPr id="3" name="Image 3" descr="Une image contenant table&#10;&#10;Description générée automatiquement">
            <a:extLst>
              <a:ext uri="{FF2B5EF4-FFF2-40B4-BE49-F238E27FC236}">
                <a16:creationId xmlns:a16="http://schemas.microsoft.com/office/drawing/2014/main" id="{42683FAE-D100-4A32-BB36-7F01CAC258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341"/>
          <a:stretch/>
        </p:blipFill>
        <p:spPr>
          <a:xfrm>
            <a:off x="1729465" y="2164388"/>
            <a:ext cx="8153399" cy="3101576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07B740B1-53ED-4E62-8369-113D96F8AB55}"/>
              </a:ext>
            </a:extLst>
          </p:cNvPr>
          <p:cNvSpPr txBox="1"/>
          <p:nvPr/>
        </p:nvSpPr>
        <p:spPr>
          <a:xfrm>
            <a:off x="1897883" y="5574798"/>
            <a:ext cx="2057400" cy="2077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900" dirty="0" err="1"/>
              <a:t>Muka</a:t>
            </a:r>
            <a:r>
              <a:rPr lang="fr-FR" sz="900" dirty="0"/>
              <a:t> et al JAMA 2016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9CEE23-490C-436B-B0A7-915FD41D205B}"/>
              </a:ext>
            </a:extLst>
          </p:cNvPr>
          <p:cNvSpPr/>
          <p:nvPr/>
        </p:nvSpPr>
        <p:spPr>
          <a:xfrm>
            <a:off x="2371630" y="2247953"/>
            <a:ext cx="2278238" cy="234905"/>
          </a:xfrm>
          <a:prstGeom prst="rect">
            <a:avLst/>
          </a:prstGeom>
          <a:noFill/>
          <a:ln w="57150">
            <a:solidFill>
              <a:srgbClr val="C81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51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leste">
  <a:themeElements>
    <a:clrScheme name="Célest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élest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élest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TM03457452[[fn=Céleste]]</Template>
  <TotalTime>0</TotalTime>
  <Words>615</Words>
  <Application>Microsoft Office PowerPoint</Application>
  <PresentationFormat>Grand écran</PresentationFormat>
  <Paragraphs>65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Céleste</vt:lpstr>
      <vt:lpstr>Premature and early menopause </vt:lpstr>
      <vt:lpstr>Premature and early menopause</vt:lpstr>
      <vt:lpstr>Etiologies for POI</vt:lpstr>
      <vt:lpstr>POI &amp; Infertility </vt:lpstr>
      <vt:lpstr>POI &amp; Emotional Health </vt:lpstr>
      <vt:lpstr>Indications for HRT </vt:lpstr>
      <vt:lpstr>Présentation PowerPoint</vt:lpstr>
      <vt:lpstr>Association of Age at Onset of Menopause and Time Since Onset of Menopause With Cardiovascular Outcomes, Intermediate Vascular Traits, and All-Cause Mortality: A Systematic Review and Meta-analysis </vt:lpstr>
      <vt:lpstr>Association of Age at Onset of Menopause and Time Since Onset of Menopause With Cardiovascular Outcomes, Intermediate Vascular Traits, and All-Cause Mortality: A Systematic Review and Meta-analysis</vt:lpstr>
      <vt:lpstr>Osteoporosis</vt:lpstr>
      <vt:lpstr>            Take home message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Premature and early menopause </dc:title>
  <dc:creator>ROZENBERG Serge</dc:creator>
  <cp:lastModifiedBy>ROZENBERG Serge</cp:lastModifiedBy>
  <cp:revision>1</cp:revision>
  <dcterms:created xsi:type="dcterms:W3CDTF">2023-10-14T18:35:17Z</dcterms:created>
  <dcterms:modified xsi:type="dcterms:W3CDTF">2023-10-14T18:37:02Z</dcterms:modified>
</cp:coreProperties>
</file>