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6" r:id="rId2"/>
    <p:sldId id="279" r:id="rId3"/>
    <p:sldId id="280" r:id="rId4"/>
    <p:sldId id="288" r:id="rId5"/>
    <p:sldId id="283" r:id="rId6"/>
    <p:sldId id="290" r:id="rId7"/>
    <p:sldId id="291" r:id="rId8"/>
    <p:sldId id="292" r:id="rId9"/>
    <p:sldId id="304" r:id="rId10"/>
    <p:sldId id="303" r:id="rId11"/>
    <p:sldId id="28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xelle"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5-22T16:27:36.530" idx="1">
    <p:pos x="10" y="10"/>
    <p:text>Duration on an individual base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2500F2-18CE-4EE0-86F3-E062C8EC639D}" type="datetimeFigureOut">
              <a:rPr lang="fr-BE" smtClean="0"/>
              <a:t>15-10-23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21BD0-7DC7-436C-B599-EFED41DA338E}" type="slidenum">
              <a:rPr lang="fr-BE" smtClean="0"/>
              <a:t>‹N°›</a:t>
            </a:fld>
            <a:endParaRPr lang="fr-BE"/>
          </a:p>
        </p:txBody>
      </p:sp>
    </p:spTree>
    <p:extLst>
      <p:ext uri="{BB962C8B-B14F-4D97-AF65-F5344CB8AC3E}">
        <p14:creationId xmlns:p14="http://schemas.microsoft.com/office/powerpoint/2010/main" val="4131750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C0818E32-DAEA-0935-12F3-6F9F9613FDF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31D4148-50E2-40C4-8643-2752D4C133F1}" type="slidenum">
              <a:rPr lang="fr-FR" altLang="fr-FR" sz="1200"/>
              <a:pPr/>
              <a:t>1</a:t>
            </a:fld>
            <a:endParaRPr lang="fr-FR" altLang="fr-FR" sz="1200"/>
          </a:p>
        </p:txBody>
      </p:sp>
      <p:sp>
        <p:nvSpPr>
          <p:cNvPr id="72707" name="Rectangle 2">
            <a:extLst>
              <a:ext uri="{FF2B5EF4-FFF2-40B4-BE49-F238E27FC236}">
                <a16:creationId xmlns:a16="http://schemas.microsoft.com/office/drawing/2014/main" id="{EC413FFD-B90F-73EE-377D-9A422C8F3A01}"/>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C77DCAD4-63C0-8E3C-C339-B6DCCB8D3A1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2678632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E4CD0A18-6CE4-1E31-E20F-70A53065F6E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B79D390-F159-4B13-9F22-73999621907E}" type="slidenum">
              <a:rPr lang="fr-FR" altLang="fr-FR" sz="1200"/>
              <a:pPr/>
              <a:t>10</a:t>
            </a:fld>
            <a:endParaRPr lang="fr-FR" altLang="fr-FR" sz="1200"/>
          </a:p>
        </p:txBody>
      </p:sp>
      <p:sp>
        <p:nvSpPr>
          <p:cNvPr id="91139" name="Rectangle 2">
            <a:extLst>
              <a:ext uri="{FF2B5EF4-FFF2-40B4-BE49-F238E27FC236}">
                <a16:creationId xmlns:a16="http://schemas.microsoft.com/office/drawing/2014/main" id="{945E132E-C67B-3A19-D673-99ADF7249171}"/>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0609FD12-65D3-6BC4-D959-06A74ADB5D1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2342942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698F1CB2-45F4-7346-0459-70B1A2D4807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CD09FC0-973C-4687-9701-C89F2E4748F3}" type="slidenum">
              <a:rPr lang="fr-FR" altLang="fr-FR" sz="1200"/>
              <a:pPr/>
              <a:t>11</a:t>
            </a:fld>
            <a:endParaRPr lang="fr-FR" altLang="fr-FR" sz="1200"/>
          </a:p>
        </p:txBody>
      </p:sp>
      <p:sp>
        <p:nvSpPr>
          <p:cNvPr id="93187" name="Rectangle 2">
            <a:extLst>
              <a:ext uri="{FF2B5EF4-FFF2-40B4-BE49-F238E27FC236}">
                <a16:creationId xmlns:a16="http://schemas.microsoft.com/office/drawing/2014/main" id="{4A68D521-6769-45C1-FBCF-8C177465F6FA}"/>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31C63AB0-C2A3-7DE3-5F6A-F9CFDBDE6EC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1168488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EE481E2B-25D2-4D12-CFC3-D546BDF18E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107567E-27E6-42C8-912E-CC24B3B6CF97}" type="slidenum">
              <a:rPr lang="fr-FR" altLang="fr-FR" sz="1200"/>
              <a:pPr/>
              <a:t>2</a:t>
            </a:fld>
            <a:endParaRPr lang="fr-FR" altLang="fr-FR" sz="1200"/>
          </a:p>
        </p:txBody>
      </p:sp>
      <p:sp>
        <p:nvSpPr>
          <p:cNvPr id="74755" name="Rectangle 2">
            <a:extLst>
              <a:ext uri="{FF2B5EF4-FFF2-40B4-BE49-F238E27FC236}">
                <a16:creationId xmlns:a16="http://schemas.microsoft.com/office/drawing/2014/main" id="{606FEB85-8CD9-7184-841B-03436A88F374}"/>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5C80B1EC-3792-EA8F-2A72-F0265F73710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1740991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642FFA8B-B1B5-678E-8ECA-7C874FAF38C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941F6D6-1934-463B-B723-15E7D76402D6}" type="slidenum">
              <a:rPr lang="fr-FR" altLang="fr-FR" sz="1200"/>
              <a:pPr/>
              <a:t>3</a:t>
            </a:fld>
            <a:endParaRPr lang="fr-FR" altLang="fr-FR" sz="1200"/>
          </a:p>
        </p:txBody>
      </p:sp>
      <p:sp>
        <p:nvSpPr>
          <p:cNvPr id="76803" name="Rectangle 2">
            <a:extLst>
              <a:ext uri="{FF2B5EF4-FFF2-40B4-BE49-F238E27FC236}">
                <a16:creationId xmlns:a16="http://schemas.microsoft.com/office/drawing/2014/main" id="{A8DA08D7-AE6D-2BBD-42B7-01719EB841D2}"/>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14F639EE-0AF8-B325-965C-48A3E2CAB0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219255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10D43D68-35D7-A5DF-56D0-4C1CC316DB8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DBB00A4-F9A7-4F06-9970-93A829D5385C}" type="slidenum">
              <a:rPr lang="fr-FR" altLang="fr-FR" sz="1200"/>
              <a:pPr/>
              <a:t>4</a:t>
            </a:fld>
            <a:endParaRPr lang="fr-FR" altLang="fr-FR" sz="1200"/>
          </a:p>
        </p:txBody>
      </p:sp>
      <p:sp>
        <p:nvSpPr>
          <p:cNvPr id="78851" name="Rectangle 2">
            <a:extLst>
              <a:ext uri="{FF2B5EF4-FFF2-40B4-BE49-F238E27FC236}">
                <a16:creationId xmlns:a16="http://schemas.microsoft.com/office/drawing/2014/main" id="{1ED476A8-0A0A-B32B-B0A2-FBCD55B9D209}"/>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7A927680-E2D0-FA0E-1B5E-798EF2659D0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2238515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4E6B9C94-54DE-845C-E10A-A23860CA3EA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4E8D790-4940-4BCB-9065-033D905E1551}" type="slidenum">
              <a:rPr lang="fr-FR" altLang="fr-FR" sz="1200"/>
              <a:pPr/>
              <a:t>5</a:t>
            </a:fld>
            <a:endParaRPr lang="fr-FR" altLang="fr-FR" sz="1200"/>
          </a:p>
        </p:txBody>
      </p:sp>
      <p:sp>
        <p:nvSpPr>
          <p:cNvPr id="80899" name="Rectangle 2">
            <a:extLst>
              <a:ext uri="{FF2B5EF4-FFF2-40B4-BE49-F238E27FC236}">
                <a16:creationId xmlns:a16="http://schemas.microsoft.com/office/drawing/2014/main" id="{5A38CEB7-DA49-F788-1D39-C27DA1BEFE32}"/>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7BA5A7DF-8109-C491-822A-97C60A205B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3456929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C4620019-4CFB-DB00-9F82-93901B5EF97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E1B1EF5-0464-409F-B842-B196ABF22FAD}" type="slidenum">
              <a:rPr lang="fr-FR" altLang="fr-FR" sz="1200"/>
              <a:pPr/>
              <a:t>6</a:t>
            </a:fld>
            <a:endParaRPr lang="fr-FR" altLang="fr-FR" sz="1200"/>
          </a:p>
        </p:txBody>
      </p:sp>
      <p:sp>
        <p:nvSpPr>
          <p:cNvPr id="82947" name="Rectangle 2">
            <a:extLst>
              <a:ext uri="{FF2B5EF4-FFF2-40B4-BE49-F238E27FC236}">
                <a16:creationId xmlns:a16="http://schemas.microsoft.com/office/drawing/2014/main" id="{4C8EB2E3-4F9A-B11E-7BFF-BA160195BB9E}"/>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8184E129-9F17-DC8E-08EA-2A351061813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161749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AE6FA126-3371-99EF-C8C2-807CDFD323E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8B62F2-D6C3-40F0-BD69-A80AB54D22C7}" type="slidenum">
              <a:rPr lang="fr-FR" altLang="fr-FR" sz="1200"/>
              <a:pPr/>
              <a:t>7</a:t>
            </a:fld>
            <a:endParaRPr lang="fr-FR" altLang="fr-FR" sz="1200"/>
          </a:p>
        </p:txBody>
      </p:sp>
      <p:sp>
        <p:nvSpPr>
          <p:cNvPr id="84995" name="Rectangle 2">
            <a:extLst>
              <a:ext uri="{FF2B5EF4-FFF2-40B4-BE49-F238E27FC236}">
                <a16:creationId xmlns:a16="http://schemas.microsoft.com/office/drawing/2014/main" id="{B5CB8D01-81D7-A7DF-DF7B-C2052F508C85}"/>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627CF17A-117C-6FE1-9782-05683B632F2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4234645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B1E56E8C-C320-8B85-FA6A-E7338A19D29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3D12D65-FF53-4763-93B2-263EF0C17763}" type="slidenum">
              <a:rPr lang="fr-FR" altLang="fr-FR" sz="1200"/>
              <a:pPr/>
              <a:t>8</a:t>
            </a:fld>
            <a:endParaRPr lang="fr-FR" altLang="fr-FR" sz="1200"/>
          </a:p>
        </p:txBody>
      </p:sp>
      <p:sp>
        <p:nvSpPr>
          <p:cNvPr id="87043" name="Rectangle 2">
            <a:extLst>
              <a:ext uri="{FF2B5EF4-FFF2-40B4-BE49-F238E27FC236}">
                <a16:creationId xmlns:a16="http://schemas.microsoft.com/office/drawing/2014/main" id="{D759A1CB-315D-D2A4-BD2B-F8C61E1D8168}"/>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C7DE6B6F-B17D-11E5-4121-6F3A2C2AD3C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1913086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4DC622F9-B36A-5BC6-255E-4AD0E65DA6E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AA9AAD2-0536-428B-BDC5-C8258375AC52}" type="slidenum">
              <a:rPr lang="fr-FR" altLang="fr-FR" sz="1200"/>
              <a:pPr/>
              <a:t>9</a:t>
            </a:fld>
            <a:endParaRPr lang="fr-FR" altLang="fr-FR" sz="1200"/>
          </a:p>
        </p:txBody>
      </p:sp>
      <p:sp>
        <p:nvSpPr>
          <p:cNvPr id="89091" name="Rectangle 2">
            <a:extLst>
              <a:ext uri="{FF2B5EF4-FFF2-40B4-BE49-F238E27FC236}">
                <a16:creationId xmlns:a16="http://schemas.microsoft.com/office/drawing/2014/main" id="{0588E1C9-5106-F8CB-F751-F5707D5143B0}"/>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BDB24354-651F-E08A-F582-1F2C198A5EA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extLst>
      <p:ext uri="{BB962C8B-B14F-4D97-AF65-F5344CB8AC3E}">
        <p14:creationId xmlns:p14="http://schemas.microsoft.com/office/powerpoint/2010/main" val="3622119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a:xfrm>
            <a:off x="3962399" y="5870575"/>
            <a:ext cx="4893958" cy="377825"/>
          </a:xfrm>
        </p:spPr>
        <p:txBody>
          <a:bodyPr/>
          <a:lstStyle/>
          <a:p>
            <a:endParaRPr lang="fr-BE"/>
          </a:p>
        </p:txBody>
      </p:sp>
      <p:sp>
        <p:nvSpPr>
          <p:cNvPr id="6" name="Slide Number Placeholder 5"/>
          <p:cNvSpPr>
            <a:spLocks noGrp="1"/>
          </p:cNvSpPr>
          <p:nvPr>
            <p:ph type="sldNum" sz="quarter" idx="12"/>
          </p:nvPr>
        </p:nvSpPr>
        <p:spPr>
          <a:xfrm>
            <a:off x="10608958" y="5870575"/>
            <a:ext cx="551167" cy="377825"/>
          </a:xfrm>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25489290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9D148E-FBA4-439C-BB15-99900DF7C2AD}" type="datetimeFigureOut">
              <a:rPr lang="fr-BE" smtClean="0"/>
              <a:t>15-10-23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80473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348640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1237634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1446045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273750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1188287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extLst>
      <p:ext uri="{BB962C8B-B14F-4D97-AF65-F5344CB8AC3E}">
        <p14:creationId xmlns:p14="http://schemas.microsoft.com/office/powerpoint/2010/main" val="1112996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127921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48636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79D148E-FBA4-439C-BB15-99900DF7C2AD}" type="datetimeFigureOut">
              <a:rPr lang="fr-BE" smtClean="0"/>
              <a:t>15-10-23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59761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9D148E-FBA4-439C-BB15-99900DF7C2AD}" type="datetimeFigureOut">
              <a:rPr lang="fr-BE" smtClean="0"/>
              <a:t>15-10-23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93948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79D148E-FBA4-439C-BB15-99900DF7C2AD}" type="datetimeFigureOut">
              <a:rPr lang="fr-BE" smtClean="0"/>
              <a:t>15-10-23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1113513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79D148E-FBA4-439C-BB15-99900DF7C2AD}" type="datetimeFigureOut">
              <a:rPr lang="fr-BE" smtClean="0"/>
              <a:t>15-10-23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72570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79D148E-FBA4-439C-BB15-99900DF7C2AD}" type="datetimeFigureOut">
              <a:rPr lang="fr-BE" smtClean="0"/>
              <a:t>15-10-23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462406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9D148E-FBA4-439C-BB15-99900DF7C2AD}" type="datetimeFigureOut">
              <a:rPr lang="fr-BE" smtClean="0"/>
              <a:t>15-10-23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273188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9D148E-FBA4-439C-BB15-99900DF7C2AD}" type="datetimeFigureOut">
              <a:rPr lang="fr-BE" smtClean="0"/>
              <a:t>15-10-23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FDC200-DE2C-4E3F-B729-6051E7E599C3}" type="slidenum">
              <a:rPr lang="fr-BE" smtClean="0"/>
              <a:t>‹N°›</a:t>
            </a:fld>
            <a:endParaRPr lang="fr-BE"/>
          </a:p>
        </p:txBody>
      </p:sp>
    </p:spTree>
    <p:extLst>
      <p:ext uri="{BB962C8B-B14F-4D97-AF65-F5344CB8AC3E}">
        <p14:creationId xmlns:p14="http://schemas.microsoft.com/office/powerpoint/2010/main" val="3955372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79D148E-FBA4-439C-BB15-99900DF7C2AD}" type="datetimeFigureOut">
              <a:rPr lang="fr-BE" smtClean="0"/>
              <a:t>15-10-23</a:t>
            </a:fld>
            <a:endParaRPr lang="fr-BE"/>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BE"/>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0FDC200-DE2C-4E3F-B729-6051E7E599C3}" type="slidenum">
              <a:rPr lang="fr-BE" smtClean="0"/>
              <a:t>‹N°›</a:t>
            </a:fld>
            <a:endParaRPr lang="fr-BE"/>
          </a:p>
        </p:txBody>
      </p:sp>
    </p:spTree>
    <p:extLst>
      <p:ext uri="{BB962C8B-B14F-4D97-AF65-F5344CB8AC3E}">
        <p14:creationId xmlns:p14="http://schemas.microsoft.com/office/powerpoint/2010/main" val="16259643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ncbi.nlm.nih.gov/pubmed/2702891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sites/entrez?Db=pubmed&amp;Cmd=Search&amp;Term=%22Hodis%20HN%22%5bAuthor%5d&amp;itool=EntrezSystem2.PEntrez.Pubmed.Pubmed_ResultsPanel.Pubmed_RVAbstractPl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ncbi.nlm.nih.gov/pubmed/?term=Buist%20DS%5bAuthor%5d&amp;cauthor=true&amp;cauthor_uid=20644098" TargetMode="External"/><Relationship Id="rId3" Type="http://schemas.openxmlformats.org/officeDocument/2006/relationships/hyperlink" Target="http://www.ncbi.nlm.nih.gov/pubmed/27028912" TargetMode="External"/><Relationship Id="rId7" Type="http://schemas.openxmlformats.org/officeDocument/2006/relationships/hyperlink" Target="https://www.ncbi.nlm.nih.gov/pubmed/?term=Cook%20AJ%5bAuthor%5d&amp;cauthor=true&amp;cauthor_uid=20644098" TargetMode="External"/><Relationship Id="rId12" Type="http://schemas.openxmlformats.org/officeDocument/2006/relationships/hyperlink" Target="https://www.ncbi.nlm.nih.gov/pubmed/?term=Miglioretti%20DL%5bAuthor%5d&amp;cauthor=true&amp;cauthor_uid=2064409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ncbi.nlm.nih.gov/pubmed/?term=Kerlikowske%20K%5bAuthor%5d&amp;cauthor=true&amp;cauthor_uid=20644098" TargetMode="External"/><Relationship Id="rId11" Type="http://schemas.openxmlformats.org/officeDocument/2006/relationships/hyperlink" Target="https://www.ncbi.nlm.nih.gov/pubmed/?term=Vacek%20P%5bAuthor%5d&amp;cauthor=true&amp;cauthor_uid=20644098" TargetMode="External"/><Relationship Id="rId5" Type="http://schemas.openxmlformats.org/officeDocument/2006/relationships/hyperlink" Target="https://www.ncbi.nlm.nih.gov/pubmed/?term=Kerlikowske+J+of+Clinical+Oncology+2010." TargetMode="External"/><Relationship Id="rId10" Type="http://schemas.openxmlformats.org/officeDocument/2006/relationships/hyperlink" Target="https://www.ncbi.nlm.nih.gov/pubmed/?term=Vachon%20C%5bAuthor%5d&amp;cauthor=true&amp;cauthor_uid=20644098" TargetMode="External"/><Relationship Id="rId4" Type="http://schemas.openxmlformats.org/officeDocument/2006/relationships/hyperlink" Target="https://www.ncbi.nlm.nih.gov/pubmed/?term=Muka+T,+et+al+JAMA+Cardiol.+2016." TargetMode="External"/><Relationship Id="rId9" Type="http://schemas.openxmlformats.org/officeDocument/2006/relationships/hyperlink" Target="https://www.ncbi.nlm.nih.gov/pubmed/?term=Cummings%20SR%5bAuthor%5d&amp;cauthor=true&amp;cauthor_uid=2064409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ED737A47-AB0F-1C6D-49CB-28162B1F992F}"/>
              </a:ext>
            </a:extLst>
          </p:cNvPr>
          <p:cNvSpPr>
            <a:spLocks noGrp="1" noChangeArrowheads="1"/>
          </p:cNvSpPr>
          <p:nvPr>
            <p:ph type="title"/>
          </p:nvPr>
        </p:nvSpPr>
        <p:spPr/>
        <p:txBody>
          <a:bodyPr/>
          <a:lstStyle/>
          <a:p>
            <a:pPr eaLnBrk="1" hangingPunct="1"/>
            <a:r>
              <a:rPr lang="fr-BE" altLang="fr-FR"/>
              <a:t>Good clinical practice</a:t>
            </a:r>
            <a:endParaRPr lang="en-GB" altLang="fr-FR">
              <a:solidFill>
                <a:srgbClr val="FFFF00"/>
              </a:solidFill>
            </a:endParaRPr>
          </a:p>
        </p:txBody>
      </p:sp>
      <p:sp>
        <p:nvSpPr>
          <p:cNvPr id="71683" name="Rectangle 3">
            <a:extLst>
              <a:ext uri="{FF2B5EF4-FFF2-40B4-BE49-F238E27FC236}">
                <a16:creationId xmlns:a16="http://schemas.microsoft.com/office/drawing/2014/main" id="{66DDB267-96D2-7009-4ACA-DC13066C92FB}"/>
              </a:ext>
            </a:extLst>
          </p:cNvPr>
          <p:cNvSpPr>
            <a:spLocks noGrp="1" noChangeArrowheads="1"/>
          </p:cNvSpPr>
          <p:nvPr>
            <p:ph idx="1"/>
          </p:nvPr>
        </p:nvSpPr>
        <p:spPr/>
        <p:txBody>
          <a:bodyPr/>
          <a:lstStyle/>
          <a:p>
            <a:pPr eaLnBrk="1" hangingPunct="1">
              <a:lnSpc>
                <a:spcPct val="80000"/>
              </a:lnSpc>
            </a:pPr>
            <a:r>
              <a:rPr lang="en-GB" altLang="fr-FR" sz="2400"/>
              <a:t>Life style counselling is essential for preventing and treating cardiovascular diseases, metabolic disorders, breast cancer and osteoporosis. </a:t>
            </a:r>
          </a:p>
          <a:p>
            <a:pPr eaLnBrk="1" hangingPunct="1">
              <a:lnSpc>
                <a:spcPct val="80000"/>
              </a:lnSpc>
            </a:pPr>
            <a:r>
              <a:rPr lang="en-GB" altLang="fr-FR" sz="2400"/>
              <a:t>Although, in women before 60 years, posthoc analyses of WHI and one meta-analysis report a significant reduced global mortality </a:t>
            </a:r>
            <a:r>
              <a:rPr lang="en-GB" altLang="fr-FR" sz="2400" i="1">
                <a:solidFill>
                  <a:schemeClr val="accent2"/>
                </a:solidFill>
              </a:rPr>
              <a:t>(level 1 of evidence), </a:t>
            </a:r>
            <a:r>
              <a:rPr lang="en-GB" altLang="fr-FR" sz="2400"/>
              <a:t>the main indication of MHT is climacteric symptoms. In this case, the necessity to alleviate symptoms and the lowest effective dose regimen should be re-evaluated regularly on an individual base. In case of recurrence of symptoms, restarting may be considered, keeping in mind that the absolute risk of MHT related to BC and CVD increases steadily with age.</a:t>
            </a:r>
          </a:p>
          <a:p>
            <a:pPr eaLnBrk="1" hangingPunct="1">
              <a:lnSpc>
                <a:spcPct val="80000"/>
              </a:lnSpc>
              <a:buFontTx/>
              <a:buNone/>
            </a:pPr>
            <a:endParaRPr lang="en-GB" altLang="fr-FR" sz="2400"/>
          </a:p>
          <a:p>
            <a:pPr eaLnBrk="1" hangingPunct="1">
              <a:lnSpc>
                <a:spcPct val="80000"/>
              </a:lnSpc>
            </a:pPr>
            <a:endParaRPr lang="en-GB" altLang="fr-FR" sz="2400"/>
          </a:p>
          <a:p>
            <a:pPr eaLnBrk="1" hangingPunct="1">
              <a:lnSpc>
                <a:spcPct val="80000"/>
              </a:lnSpc>
            </a:pPr>
            <a:endParaRPr lang="en-US" altLang="fr-F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2A30BF9-B5D1-3003-7997-F272CB5C5361}"/>
              </a:ext>
            </a:extLst>
          </p:cNvPr>
          <p:cNvSpPr>
            <a:spLocks noGrp="1" noChangeArrowheads="1"/>
          </p:cNvSpPr>
          <p:nvPr>
            <p:ph type="title"/>
          </p:nvPr>
        </p:nvSpPr>
        <p:spPr/>
        <p:txBody>
          <a:bodyPr/>
          <a:lstStyle/>
          <a:p>
            <a:pPr eaLnBrk="1" hangingPunct="1"/>
            <a:r>
              <a:rPr lang="fr-BE" altLang="fr-FR"/>
              <a:t>References</a:t>
            </a:r>
            <a:endParaRPr lang="fr-FR" altLang="fr-FR"/>
          </a:p>
        </p:txBody>
      </p:sp>
      <p:sp>
        <p:nvSpPr>
          <p:cNvPr id="75779" name="Rectangle 3">
            <a:extLst>
              <a:ext uri="{FF2B5EF4-FFF2-40B4-BE49-F238E27FC236}">
                <a16:creationId xmlns:a16="http://schemas.microsoft.com/office/drawing/2014/main" id="{693A1645-E193-E0CD-C773-361A57F30621}"/>
              </a:ext>
            </a:extLst>
          </p:cNvPr>
          <p:cNvSpPr>
            <a:spLocks noGrp="1" noChangeArrowheads="1"/>
          </p:cNvSpPr>
          <p:nvPr>
            <p:ph idx="1"/>
          </p:nvPr>
        </p:nvSpPr>
        <p:spPr>
          <a:xfrm>
            <a:off x="2208213" y="1916113"/>
            <a:ext cx="7772400" cy="4114800"/>
          </a:xfrm>
        </p:spPr>
        <p:txBody>
          <a:bodyPr/>
          <a:lstStyle/>
          <a:p>
            <a:pPr>
              <a:defRPr/>
            </a:pPr>
            <a:r>
              <a:rPr lang="fr-BE" altLang="fr-FR" sz="1600" dirty="0">
                <a:hlinkClick r:id="rId3">
                  <a:extLst>
                    <a:ext uri="{A12FA001-AC4F-418D-AE19-62706E023703}">
                      <ahyp:hlinkClr xmlns:ahyp="http://schemas.microsoft.com/office/drawing/2018/hyperlinkcolor" val="tx"/>
                    </a:ext>
                  </a:extLst>
                </a:hlinkClick>
              </a:rPr>
              <a:t>.</a:t>
            </a:r>
            <a:r>
              <a:rPr lang="fr-BE" altLang="fr-FR" sz="1600" dirty="0" err="1"/>
              <a:t>Hodis</a:t>
            </a:r>
            <a:r>
              <a:rPr lang="fr-BE" altLang="fr-FR" sz="1600" dirty="0"/>
              <a:t> HN, Mack WJ, Henderson VW, </a:t>
            </a:r>
            <a:r>
              <a:rPr lang="fr-BE" altLang="fr-FR" sz="1600" dirty="0" err="1"/>
              <a:t>Shoupe</a:t>
            </a:r>
            <a:r>
              <a:rPr lang="fr-BE" altLang="fr-FR" sz="1600" dirty="0"/>
              <a:t> D, </a:t>
            </a:r>
            <a:r>
              <a:rPr lang="fr-BE" altLang="fr-FR" sz="1600" dirty="0" err="1"/>
              <a:t>Budoff</a:t>
            </a:r>
            <a:r>
              <a:rPr lang="fr-BE" altLang="fr-FR" sz="1600" dirty="0"/>
              <a:t> MJ, </a:t>
            </a:r>
            <a:r>
              <a:rPr lang="fr-BE" altLang="fr-FR" sz="1600" dirty="0" err="1"/>
              <a:t>Hwang-Levine</a:t>
            </a:r>
            <a:r>
              <a:rPr lang="fr-BE" altLang="fr-FR" sz="1600" dirty="0"/>
              <a:t> J, Li Y, Feng M, Dustin L, </a:t>
            </a:r>
            <a:r>
              <a:rPr lang="fr-BE" altLang="fr-FR" sz="1600" dirty="0" err="1"/>
              <a:t>Kono</a:t>
            </a:r>
            <a:r>
              <a:rPr lang="fr-BE" altLang="fr-FR" sz="1600" dirty="0"/>
              <a:t> N, </a:t>
            </a:r>
            <a:r>
              <a:rPr lang="fr-BE" altLang="fr-FR" sz="1600" dirty="0" err="1"/>
              <a:t>Stanczyk</a:t>
            </a:r>
            <a:r>
              <a:rPr lang="fr-BE" altLang="fr-FR" sz="1600" dirty="0"/>
              <a:t> FZ, </a:t>
            </a:r>
            <a:r>
              <a:rPr lang="fr-BE" altLang="fr-FR" sz="1600" dirty="0" err="1"/>
              <a:t>Selzer</a:t>
            </a:r>
            <a:r>
              <a:rPr lang="fr-BE" altLang="fr-FR" sz="1600" dirty="0"/>
              <a:t> RH, </a:t>
            </a:r>
            <a:r>
              <a:rPr lang="fr-BE" altLang="fr-FR" sz="1600" dirty="0" err="1"/>
              <a:t>Azen</a:t>
            </a:r>
            <a:r>
              <a:rPr lang="fr-BE" altLang="fr-FR" sz="1600" dirty="0"/>
              <a:t> SP; ELITE </a:t>
            </a:r>
            <a:r>
              <a:rPr lang="fr-BE" altLang="fr-FR" sz="1600" dirty="0" err="1"/>
              <a:t>Research</a:t>
            </a:r>
            <a:r>
              <a:rPr lang="fr-BE" altLang="fr-FR" sz="1600" dirty="0"/>
              <a:t> Group. </a:t>
            </a:r>
            <a:r>
              <a:rPr lang="fr-BE" altLang="fr-FR" sz="1600" dirty="0" err="1"/>
              <a:t>Vascular</a:t>
            </a:r>
            <a:r>
              <a:rPr lang="fr-BE" altLang="fr-FR" sz="1600" dirty="0"/>
              <a:t> </a:t>
            </a:r>
            <a:r>
              <a:rPr lang="fr-BE" altLang="fr-FR" sz="1600" dirty="0" err="1"/>
              <a:t>Effects</a:t>
            </a:r>
            <a:r>
              <a:rPr lang="fr-BE" altLang="fr-FR" sz="1600" dirty="0"/>
              <a:t> of </a:t>
            </a:r>
            <a:r>
              <a:rPr lang="fr-BE" altLang="fr-FR" sz="1600" dirty="0" err="1"/>
              <a:t>Early</a:t>
            </a:r>
            <a:r>
              <a:rPr lang="fr-BE" altLang="fr-FR" sz="1600" dirty="0"/>
              <a:t> versus </a:t>
            </a:r>
            <a:r>
              <a:rPr lang="fr-BE" altLang="fr-FR" sz="1600" dirty="0" err="1"/>
              <a:t>Late</a:t>
            </a:r>
            <a:r>
              <a:rPr lang="fr-BE" altLang="fr-FR" sz="1600" dirty="0"/>
              <a:t> </a:t>
            </a:r>
            <a:r>
              <a:rPr lang="fr-BE" altLang="fr-FR" sz="1600" dirty="0" err="1"/>
              <a:t>Postmenopausal</a:t>
            </a:r>
            <a:r>
              <a:rPr lang="fr-BE" altLang="fr-FR" sz="1600" dirty="0"/>
              <a:t> </a:t>
            </a:r>
            <a:r>
              <a:rPr lang="fr-BE" altLang="fr-FR" sz="1600" dirty="0" err="1"/>
              <a:t>Treatment</a:t>
            </a:r>
            <a:r>
              <a:rPr lang="fr-BE" altLang="fr-FR" sz="1600" dirty="0"/>
              <a:t> </a:t>
            </a:r>
            <a:r>
              <a:rPr lang="fr-BE" altLang="fr-FR" sz="1600" dirty="0" err="1"/>
              <a:t>with</a:t>
            </a:r>
            <a:r>
              <a:rPr lang="fr-BE" altLang="fr-FR" sz="1600" dirty="0"/>
              <a:t> Estradiol N </a:t>
            </a:r>
            <a:r>
              <a:rPr lang="fr-BE" altLang="fr-FR" sz="1600" dirty="0" err="1"/>
              <a:t>Engl</a:t>
            </a:r>
            <a:r>
              <a:rPr lang="fr-BE" altLang="fr-FR" sz="1600" dirty="0"/>
              <a:t> J Med. 2016 Mar 31;374(13):1221-31. </a:t>
            </a:r>
            <a:r>
              <a:rPr lang="fr-BE" altLang="fr-FR" sz="1600" dirty="0" err="1"/>
              <a:t>doi</a:t>
            </a:r>
            <a:r>
              <a:rPr lang="fr-BE" altLang="fr-FR" sz="1600" dirty="0"/>
              <a:t>: 10.1056/NEJMoa1505241.</a:t>
            </a:r>
          </a:p>
          <a:p>
            <a:pPr>
              <a:defRPr/>
            </a:pPr>
            <a:r>
              <a:rPr lang="fr-BE" altLang="fr-FR" sz="1600" dirty="0"/>
              <a:t>TRANSDERMAL AND ORAL HRT AND RISK OF STROKE IN UK-GPRD (*)</a:t>
            </a:r>
            <a:r>
              <a:rPr lang="fr-BE" altLang="fr-FR" sz="1600" b="1" dirty="0" err="1">
                <a:sym typeface="Wingdings 3" panose="05040102010807070707" pitchFamily="18" charset="2"/>
              </a:rPr>
              <a:t>Transdermal</a:t>
            </a:r>
            <a:r>
              <a:rPr lang="fr-BE" altLang="fr-FR" sz="1600" b="1" dirty="0">
                <a:sym typeface="Wingdings 3" panose="05040102010807070707" pitchFamily="18" charset="2"/>
              </a:rPr>
              <a:t> HRT </a:t>
            </a:r>
            <a:r>
              <a:rPr lang="fr-BE" altLang="fr-FR" sz="1600" b="1" dirty="0" err="1">
                <a:sym typeface="Wingdings 3" panose="05040102010807070707" pitchFamily="18" charset="2"/>
              </a:rPr>
              <a:t>with</a:t>
            </a:r>
            <a:r>
              <a:rPr lang="fr-BE" altLang="fr-FR" sz="1600" b="1" dirty="0">
                <a:sym typeface="Wingdings 3" panose="05040102010807070707" pitchFamily="18" charset="2"/>
              </a:rPr>
              <a:t> </a:t>
            </a:r>
            <a:r>
              <a:rPr lang="fr-BE" altLang="fr-FR" sz="1600" b="1" dirty="0" err="1">
                <a:sym typeface="Wingdings 3" panose="05040102010807070707" pitchFamily="18" charset="2"/>
              </a:rPr>
              <a:t>low</a:t>
            </a:r>
            <a:r>
              <a:rPr lang="fr-BE" altLang="fr-FR" sz="1600" b="1" dirty="0">
                <a:sym typeface="Wingdings 3" panose="05040102010807070707" pitchFamily="18" charset="2"/>
              </a:rPr>
              <a:t> dose E </a:t>
            </a:r>
            <a:r>
              <a:rPr lang="fr-BE" altLang="fr-FR" sz="1600" b="1" dirty="0" err="1">
                <a:sym typeface="Wingdings 3" panose="05040102010807070707" pitchFamily="18" charset="2"/>
              </a:rPr>
              <a:t>does</a:t>
            </a:r>
            <a:r>
              <a:rPr lang="fr-BE" altLang="fr-FR" sz="1600" b="1" dirty="0">
                <a:sym typeface="Wingdings 3" panose="05040102010807070707" pitchFamily="18" charset="2"/>
              </a:rPr>
              <a:t> not </a:t>
            </a:r>
            <a:r>
              <a:rPr lang="fr-BE" altLang="fr-FR" sz="1600" b="1" dirty="0" err="1">
                <a:sym typeface="Wingdings 3" panose="05040102010807070707" pitchFamily="18" charset="2"/>
              </a:rPr>
              <a:t>increase</a:t>
            </a:r>
            <a:r>
              <a:rPr lang="fr-BE" altLang="fr-FR" sz="1600" b="1" dirty="0">
                <a:sym typeface="Wingdings 3" panose="05040102010807070707" pitchFamily="18" charset="2"/>
              </a:rPr>
              <a:t> the </a:t>
            </a:r>
            <a:r>
              <a:rPr lang="fr-BE" altLang="fr-FR" sz="1600" b="1" dirty="0" err="1">
                <a:sym typeface="Wingdings 3" panose="05040102010807070707" pitchFamily="18" charset="2"/>
              </a:rPr>
              <a:t>risk</a:t>
            </a:r>
            <a:r>
              <a:rPr lang="fr-BE" altLang="fr-FR" sz="1600" b="1" dirty="0">
                <a:sym typeface="Wingdings 3" panose="05040102010807070707" pitchFamily="18" charset="2"/>
              </a:rPr>
              <a:t> of stroke </a:t>
            </a:r>
            <a:r>
              <a:rPr lang="fr-BE" altLang="fr-FR" sz="1600" b="1" dirty="0" err="1">
                <a:sym typeface="Wingdings 3" panose="05040102010807070707" pitchFamily="18" charset="2"/>
              </a:rPr>
              <a:t>whereas</a:t>
            </a:r>
            <a:r>
              <a:rPr lang="fr-BE" altLang="fr-FR" sz="1600" b="1" dirty="0">
                <a:sym typeface="Wingdings 3" panose="05040102010807070707" pitchFamily="18" charset="2"/>
              </a:rPr>
              <a:t> a </a:t>
            </a:r>
            <a:r>
              <a:rPr lang="fr-BE" altLang="fr-FR" sz="1600" b="1" dirty="0" err="1">
                <a:sym typeface="Wingdings 3" panose="05040102010807070707" pitchFamily="18" charset="2"/>
              </a:rPr>
              <a:t>significant</a:t>
            </a:r>
            <a:r>
              <a:rPr lang="fr-BE" altLang="fr-FR" sz="1600" b="1" dirty="0">
                <a:sym typeface="Wingdings 3" panose="05040102010807070707" pitchFamily="18" charset="2"/>
              </a:rPr>
              <a:t> </a:t>
            </a:r>
            <a:r>
              <a:rPr lang="fr-BE" altLang="fr-FR" sz="1600" b="1" dirty="0" err="1">
                <a:sym typeface="Wingdings 3" panose="05040102010807070707" pitchFamily="18" charset="2"/>
              </a:rPr>
              <a:t>increase</a:t>
            </a:r>
            <a:r>
              <a:rPr lang="fr-BE" altLang="fr-FR" sz="1600" b="1" dirty="0">
                <a:sym typeface="Wingdings 3" panose="05040102010807070707" pitchFamily="18" charset="2"/>
              </a:rPr>
              <a:t> </a:t>
            </a:r>
            <a:r>
              <a:rPr lang="fr-BE" altLang="fr-FR" sz="1600" b="1" dirty="0" err="1">
                <a:sym typeface="Wingdings 3" panose="05040102010807070707" pitchFamily="18" charset="2"/>
              </a:rPr>
              <a:t>is</a:t>
            </a:r>
            <a:r>
              <a:rPr lang="fr-BE" altLang="fr-FR" sz="1600" b="1" dirty="0">
                <a:sym typeface="Wingdings 3" panose="05040102010807070707" pitchFamily="18" charset="2"/>
              </a:rPr>
              <a:t> </a:t>
            </a:r>
            <a:r>
              <a:rPr lang="fr-BE" altLang="fr-FR" sz="1600" b="1" dirty="0" err="1">
                <a:sym typeface="Wingdings 3" panose="05040102010807070707" pitchFamily="18" charset="2"/>
              </a:rPr>
              <a:t>found</a:t>
            </a:r>
            <a:r>
              <a:rPr lang="fr-BE" altLang="fr-FR" sz="1600" b="1" dirty="0">
                <a:sym typeface="Wingdings 3" panose="05040102010807070707" pitchFamily="18" charset="2"/>
              </a:rPr>
              <a:t> </a:t>
            </a:r>
            <a:r>
              <a:rPr lang="fr-BE" altLang="fr-FR" sz="1600" b="1" dirty="0" err="1">
                <a:sym typeface="Wingdings 3" panose="05040102010807070707" pitchFamily="18" charset="2"/>
              </a:rPr>
              <a:t>with</a:t>
            </a:r>
            <a:r>
              <a:rPr lang="fr-BE" altLang="fr-FR" sz="1600" b="1" dirty="0">
                <a:sym typeface="Wingdings 3" panose="05040102010807070707" pitchFamily="18" charset="2"/>
              </a:rPr>
              <a:t> TRANSDERMAL HIGH DOSE AND ALL DOSES OF ORAL HRT</a:t>
            </a:r>
            <a:r>
              <a:rPr lang="fr-BE" altLang="fr-FR" sz="1050" dirty="0">
                <a:latin typeface="Arial" panose="020B0604020202020204" pitchFamily="34" charset="0"/>
                <a:cs typeface="Arial" panose="020B0604020202020204" pitchFamily="34" charset="0"/>
              </a:rPr>
              <a:t> </a:t>
            </a:r>
            <a:r>
              <a:rPr lang="fr-BE" altLang="fr-FR" sz="1050" dirty="0" err="1">
                <a:latin typeface="Arial" panose="020B0604020202020204" pitchFamily="34" charset="0"/>
                <a:cs typeface="Arial" panose="020B0604020202020204" pitchFamily="34" charset="0"/>
              </a:rPr>
              <a:t>Renoux</a:t>
            </a:r>
            <a:r>
              <a:rPr lang="fr-BE" altLang="fr-FR" sz="1050" dirty="0">
                <a:latin typeface="Arial" panose="020B0604020202020204" pitchFamily="34" charset="0"/>
                <a:cs typeface="Arial" panose="020B0604020202020204" pitchFamily="34" charset="0"/>
              </a:rPr>
              <a:t> C et al, BMJ 2010;:</a:t>
            </a:r>
            <a:endParaRPr lang="fr-BE" altLang="fr-FR" sz="1600" dirty="0"/>
          </a:p>
          <a:p>
            <a:pPr eaLnBrk="1" hangingPunct="1">
              <a:lnSpc>
                <a:spcPct val="80000"/>
              </a:lnSpc>
              <a:defRPr/>
            </a:pPr>
            <a:endParaRPr lang="fr-FR" altLang="fr-F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3A3F348F-71C0-9F78-4C8B-4F71D50AD326}"/>
              </a:ext>
            </a:extLst>
          </p:cNvPr>
          <p:cNvSpPr>
            <a:spLocks noGrp="1" noChangeArrowheads="1"/>
          </p:cNvSpPr>
          <p:nvPr>
            <p:ph type="title"/>
          </p:nvPr>
        </p:nvSpPr>
        <p:spPr>
          <a:xfrm>
            <a:off x="685801" y="589280"/>
            <a:ext cx="10131425" cy="1456267"/>
          </a:xfrm>
        </p:spPr>
        <p:txBody>
          <a:bodyPr/>
          <a:lstStyle/>
          <a:p>
            <a:pPr eaLnBrk="1" hangingPunct="1"/>
            <a:r>
              <a:rPr lang="fr-FR" altLang="fr-FR"/>
              <a:t>Conflict of interest declaration</a:t>
            </a:r>
          </a:p>
        </p:txBody>
      </p:sp>
      <p:sp>
        <p:nvSpPr>
          <p:cNvPr id="92163" name="Rectangle 3">
            <a:extLst>
              <a:ext uri="{FF2B5EF4-FFF2-40B4-BE49-F238E27FC236}">
                <a16:creationId xmlns:a16="http://schemas.microsoft.com/office/drawing/2014/main" id="{AED35CD5-3FBC-96E1-A55B-C93869BC13B9}"/>
              </a:ext>
            </a:extLst>
          </p:cNvPr>
          <p:cNvSpPr>
            <a:spLocks noGrp="1" noChangeArrowheads="1"/>
          </p:cNvSpPr>
          <p:nvPr>
            <p:ph idx="1"/>
          </p:nvPr>
        </p:nvSpPr>
        <p:spPr/>
        <p:txBody>
          <a:bodyPr/>
          <a:lstStyle/>
          <a:p>
            <a:pPr eaLnBrk="1" hangingPunct="1"/>
            <a:r>
              <a:rPr lang="en-US" altLang="fr-FR" dirty="0"/>
              <a:t>The Belgian Menopause Society wishes to thank the following companies who support us with unrestricted educational grants allowing us to fulfill our missions but exercise no control over the content of the consensus:</a:t>
            </a:r>
            <a:r>
              <a:rPr lang="fr-FR" altLang="fr-FR" dirty="0"/>
              <a:t> BESINS, </a:t>
            </a:r>
            <a:r>
              <a:rPr lang="fr-FR" altLang="fr-FR" dirty="0" err="1"/>
              <a:t>Theramex</a:t>
            </a:r>
            <a:r>
              <a:rPr lang="fr-FR" altLang="fr-FR" dirty="0"/>
              <a:t>, </a:t>
            </a:r>
            <a:r>
              <a:rPr lang="fr-FR" altLang="fr-FR" dirty="0" err="1"/>
              <a:t>Gedeon</a:t>
            </a:r>
            <a:r>
              <a:rPr lang="fr-FR" altLang="fr-FR" dirty="0"/>
              <a:t> Richter, </a:t>
            </a:r>
            <a:r>
              <a:rPr lang="fr-FR" altLang="fr-FR" dirty="0" err="1"/>
              <a:t>Viatris</a:t>
            </a:r>
            <a:r>
              <a:rPr lang="fr-FR" altLang="fr-FR" dirty="0"/>
              <a:t>, Pfizer, Astellas, Mylan</a:t>
            </a:r>
            <a:r>
              <a:rPr lang="fr-BE" altLang="fr-FR" dirty="0"/>
              <a:t>.</a:t>
            </a:r>
            <a:endParaRPr lang="fr-FR" alt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AF8E5CED-5F95-7A7A-9636-FACA45915974}"/>
              </a:ext>
            </a:extLst>
          </p:cNvPr>
          <p:cNvSpPr>
            <a:spLocks noGrp="1" noChangeArrowheads="1"/>
          </p:cNvSpPr>
          <p:nvPr>
            <p:ph type="title"/>
          </p:nvPr>
        </p:nvSpPr>
        <p:spPr/>
        <p:txBody>
          <a:bodyPr/>
          <a:lstStyle/>
          <a:p>
            <a:pPr eaLnBrk="1" hangingPunct="1"/>
            <a:r>
              <a:rPr lang="fr-BE" altLang="fr-FR"/>
              <a:t>Good clinical practice</a:t>
            </a:r>
            <a:endParaRPr lang="fr-FR" altLang="fr-FR"/>
          </a:p>
        </p:txBody>
      </p:sp>
      <p:sp>
        <p:nvSpPr>
          <p:cNvPr id="73731" name="Rectangle 3">
            <a:extLst>
              <a:ext uri="{FF2B5EF4-FFF2-40B4-BE49-F238E27FC236}">
                <a16:creationId xmlns:a16="http://schemas.microsoft.com/office/drawing/2014/main" id="{8B52D67E-54E2-CA0D-BB5B-3B94A8638472}"/>
              </a:ext>
            </a:extLst>
          </p:cNvPr>
          <p:cNvSpPr>
            <a:spLocks noGrp="1" noChangeArrowheads="1"/>
          </p:cNvSpPr>
          <p:nvPr>
            <p:ph idx="1"/>
          </p:nvPr>
        </p:nvSpPr>
        <p:spPr>
          <a:xfrm>
            <a:off x="2209800" y="1752600"/>
            <a:ext cx="7772400" cy="4114800"/>
          </a:xfrm>
        </p:spPr>
        <p:txBody>
          <a:bodyPr>
            <a:normAutofit/>
          </a:bodyPr>
          <a:lstStyle/>
          <a:p>
            <a:pPr eaLnBrk="1" hangingPunct="1">
              <a:lnSpc>
                <a:spcPct val="90000"/>
              </a:lnSpc>
            </a:pPr>
            <a:r>
              <a:rPr lang="fr-BE" altLang="fr-FR"/>
              <a:t>MHT remains a priori, contraindicated in women with a history of stroke and /or BC </a:t>
            </a:r>
            <a:r>
              <a:rPr lang="fr-BE" altLang="fr-FR" i="1">
                <a:solidFill>
                  <a:schemeClr val="accent2"/>
                </a:solidFill>
              </a:rPr>
              <a:t>(level 1 of evidence) </a:t>
            </a:r>
          </a:p>
          <a:p>
            <a:pPr eaLnBrk="1" hangingPunct="1">
              <a:lnSpc>
                <a:spcPct val="90000"/>
              </a:lnSpc>
            </a:pPr>
            <a:r>
              <a:rPr lang="fr-BE" altLang="fr-FR"/>
              <a:t>Some experts consider in situ BC and atypical hyperplasia, and triple negative breast cancer as an absolute contra indication, others as a relative one,</a:t>
            </a:r>
          </a:p>
          <a:p>
            <a:pPr eaLnBrk="1" hangingPunct="1">
              <a:lnSpc>
                <a:spcPct val="90000"/>
              </a:lnSpc>
            </a:pPr>
            <a:r>
              <a:rPr lang="fr-BE" altLang="fr-FR"/>
              <a:t>Similarly, some consider that transdermal, percutaneous </a:t>
            </a:r>
            <a:r>
              <a:rPr lang="fr-BE" altLang="fr-FR">
                <a:solidFill>
                  <a:srgbClr val="FFFF00"/>
                </a:solidFill>
              </a:rPr>
              <a:t>and spray </a:t>
            </a:r>
            <a:r>
              <a:rPr lang="fr-BE" altLang="fr-FR"/>
              <a:t>ET may be used in women with a history of VTE/ or known thombophilia, but others do not.</a:t>
            </a:r>
          </a:p>
          <a:p>
            <a:pPr eaLnBrk="1" hangingPunct="1">
              <a:lnSpc>
                <a:spcPct val="90000"/>
              </a:lnSpc>
            </a:pPr>
            <a:endParaRPr lang="fr-FR" alt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8B726DDE-7E8F-6343-2D92-07B39F91BC4B}"/>
              </a:ext>
            </a:extLst>
          </p:cNvPr>
          <p:cNvSpPr>
            <a:spLocks noGrp="1" noChangeArrowheads="1"/>
          </p:cNvSpPr>
          <p:nvPr>
            <p:ph type="title"/>
          </p:nvPr>
        </p:nvSpPr>
        <p:spPr/>
        <p:txBody>
          <a:bodyPr/>
          <a:lstStyle/>
          <a:p>
            <a:pPr eaLnBrk="1" hangingPunct="1"/>
            <a:r>
              <a:rPr lang="en-US" altLang="fr-FR">
                <a:solidFill>
                  <a:srgbClr val="FFFF00"/>
                </a:solidFill>
              </a:rPr>
              <a:t>Additional remarks</a:t>
            </a:r>
            <a:endParaRPr lang="en-GB" altLang="fr-FR">
              <a:solidFill>
                <a:srgbClr val="FFFF00"/>
              </a:solidFill>
            </a:endParaRPr>
          </a:p>
        </p:txBody>
      </p:sp>
      <p:sp>
        <p:nvSpPr>
          <p:cNvPr id="75779" name="Rectangle 3">
            <a:extLst>
              <a:ext uri="{FF2B5EF4-FFF2-40B4-BE49-F238E27FC236}">
                <a16:creationId xmlns:a16="http://schemas.microsoft.com/office/drawing/2014/main" id="{10145590-F6D2-81C8-F169-6884AC5074F5}"/>
              </a:ext>
            </a:extLst>
          </p:cNvPr>
          <p:cNvSpPr>
            <a:spLocks noGrp="1" noChangeArrowheads="1"/>
          </p:cNvSpPr>
          <p:nvPr>
            <p:ph idx="1"/>
          </p:nvPr>
        </p:nvSpPr>
        <p:spPr/>
        <p:txBody>
          <a:bodyPr/>
          <a:lstStyle/>
          <a:p>
            <a:pPr eaLnBrk="1" hangingPunct="1"/>
            <a:endParaRPr lang="fr-BE" altLang="fr-FR"/>
          </a:p>
          <a:p>
            <a:pPr eaLnBrk="1" hangingPunct="1"/>
            <a:r>
              <a:rPr lang="en-GB" altLang="fr-FR"/>
              <a:t>In case of Hysterectomy</a:t>
            </a:r>
            <a:r>
              <a:rPr lang="fr-BE" altLang="fr-FR"/>
              <a:t>, </a:t>
            </a:r>
            <a:r>
              <a:rPr lang="en-US" altLang="fr-FR"/>
              <a:t>only ET should be used, except in patients with severe or residual endometriosis. </a:t>
            </a:r>
          </a:p>
          <a:p>
            <a:pPr eaLnBrk="1" hangingPunct="1"/>
            <a:r>
              <a:rPr lang="en-GB" altLang="fr-FR"/>
              <a:t>More studies </a:t>
            </a:r>
            <a:r>
              <a:rPr lang="fr-BE" altLang="fr-FR"/>
              <a:t>are </a:t>
            </a:r>
            <a:r>
              <a:rPr lang="en-GB" altLang="fr-FR"/>
              <a:t>needed</a:t>
            </a:r>
            <a:r>
              <a:rPr lang="fr-BE" altLang="fr-FR"/>
              <a:t> evaluating other regimens, different routes of administration and the use of (micronised) estradiol, progesterone and other progestins</a:t>
            </a:r>
            <a:r>
              <a:rPr lang="en-US" altLang="fr-FR"/>
              <a:t>, and tibolone </a:t>
            </a:r>
            <a:r>
              <a:rPr lang="fr-BE" altLang="fr-FR"/>
              <a:t>which are currently more often used in Europe. </a:t>
            </a:r>
            <a:endParaRPr lang="en-GB" alt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237410BD-9B26-19ED-17FF-0C33A2BF80E4}"/>
              </a:ext>
            </a:extLst>
          </p:cNvPr>
          <p:cNvSpPr>
            <a:spLocks noGrp="1" noChangeArrowheads="1"/>
          </p:cNvSpPr>
          <p:nvPr>
            <p:ph type="title"/>
          </p:nvPr>
        </p:nvSpPr>
        <p:spPr/>
        <p:txBody>
          <a:bodyPr/>
          <a:lstStyle/>
          <a:p>
            <a:pPr eaLnBrk="1" hangingPunct="1"/>
            <a:r>
              <a:rPr lang="en-US" altLang="fr-FR">
                <a:solidFill>
                  <a:srgbClr val="FFFF00"/>
                </a:solidFill>
              </a:rPr>
              <a:t>Additional remarks</a:t>
            </a:r>
            <a:endParaRPr lang="fr-FR" altLang="fr-FR">
              <a:solidFill>
                <a:srgbClr val="FFFF00"/>
              </a:solidFill>
            </a:endParaRPr>
          </a:p>
        </p:txBody>
      </p:sp>
      <p:sp>
        <p:nvSpPr>
          <p:cNvPr id="77827" name="Rectangle 3">
            <a:extLst>
              <a:ext uri="{FF2B5EF4-FFF2-40B4-BE49-F238E27FC236}">
                <a16:creationId xmlns:a16="http://schemas.microsoft.com/office/drawing/2014/main" id="{8DDD9447-FADD-4F29-7C4D-DA700C8A8252}"/>
              </a:ext>
            </a:extLst>
          </p:cNvPr>
          <p:cNvSpPr>
            <a:spLocks noGrp="1" noChangeArrowheads="1"/>
          </p:cNvSpPr>
          <p:nvPr>
            <p:ph idx="1"/>
          </p:nvPr>
        </p:nvSpPr>
        <p:spPr/>
        <p:txBody>
          <a:bodyPr/>
          <a:lstStyle/>
          <a:p>
            <a:pPr eaLnBrk="1" hangingPunct="1"/>
            <a:r>
              <a:rPr lang="fr-BE" altLang="fr-FR"/>
              <a:t>In women younger than 60 years, there was a significant decrease in total mortality when data from the ET and EPT (WHI) were combined </a:t>
            </a:r>
            <a:r>
              <a:rPr lang="fr-BE" altLang="fr-FR" i="1">
                <a:solidFill>
                  <a:schemeClr val="accent2"/>
                </a:solidFill>
              </a:rPr>
              <a:t>(level 1)</a:t>
            </a:r>
            <a:endParaRPr lang="fr-FR" altLang="fr-FR" i="1">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1BF0463E-6006-9D9D-1EB6-58D59E4F1A0B}"/>
              </a:ext>
            </a:extLst>
          </p:cNvPr>
          <p:cNvSpPr>
            <a:spLocks noGrp="1" noChangeArrowheads="1"/>
          </p:cNvSpPr>
          <p:nvPr>
            <p:ph type="title"/>
          </p:nvPr>
        </p:nvSpPr>
        <p:spPr>
          <a:xfrm>
            <a:off x="2209800" y="260350"/>
            <a:ext cx="7772400" cy="1492250"/>
          </a:xfrm>
        </p:spPr>
        <p:txBody>
          <a:bodyPr/>
          <a:lstStyle/>
          <a:p>
            <a:pPr eaLnBrk="1" hangingPunct="1"/>
            <a:r>
              <a:rPr lang="fr-BE" altLang="fr-FR"/>
              <a:t>References</a:t>
            </a:r>
            <a:endParaRPr lang="fr-FR" altLang="fr-FR"/>
          </a:p>
        </p:txBody>
      </p:sp>
      <p:sp>
        <p:nvSpPr>
          <p:cNvPr id="79875" name="Rectangle 3">
            <a:extLst>
              <a:ext uri="{FF2B5EF4-FFF2-40B4-BE49-F238E27FC236}">
                <a16:creationId xmlns:a16="http://schemas.microsoft.com/office/drawing/2014/main" id="{BBB1EF70-59E2-48A1-C552-EB03EB31FF16}"/>
              </a:ext>
            </a:extLst>
          </p:cNvPr>
          <p:cNvSpPr>
            <a:spLocks noGrp="1" noChangeArrowheads="1"/>
          </p:cNvSpPr>
          <p:nvPr>
            <p:ph idx="1"/>
          </p:nvPr>
        </p:nvSpPr>
        <p:spPr>
          <a:xfrm>
            <a:off x="2208213" y="1412875"/>
            <a:ext cx="7772400" cy="4114800"/>
          </a:xfrm>
        </p:spPr>
        <p:txBody>
          <a:bodyPr>
            <a:normAutofit fontScale="85000" lnSpcReduction="20000"/>
          </a:bodyPr>
          <a:lstStyle/>
          <a:p>
            <a:pPr eaLnBrk="1" hangingPunct="1">
              <a:lnSpc>
                <a:spcPct val="80000"/>
              </a:lnSpc>
            </a:pPr>
            <a:r>
              <a:rPr lang="en-GB" altLang="fr-FR" sz="1600"/>
              <a:t>Anderson GL, Anderson GL, Chlebowski RT, et al. Prior hormone therapy and breast cancer risk in the Women’s Health Initiative randomized trial of estrogen plus progestin. Maturitas 2006;55:103–15.</a:t>
            </a:r>
          </a:p>
          <a:p>
            <a:pPr eaLnBrk="1" hangingPunct="1">
              <a:lnSpc>
                <a:spcPct val="80000"/>
              </a:lnSpc>
            </a:pPr>
            <a:r>
              <a:rPr lang="en-GB" altLang="fr-FR" sz="1600"/>
              <a:t>Bath P, Gray LJ. Association between hormone replacement therapy and subsequent stroke: a meta analysis. BMJ 2005;330:342.</a:t>
            </a:r>
          </a:p>
          <a:p>
            <a:pPr eaLnBrk="1" hangingPunct="1">
              <a:lnSpc>
                <a:spcPct val="80000"/>
              </a:lnSpc>
            </a:pPr>
            <a:r>
              <a:rPr lang="en-GB" altLang="fr-FR" sz="1600"/>
              <a:t>Beral V on behalf on the Million Women Study Collaborators. Endometrial cancer and hormone-replacement therapy in the Million Women Study. Lancet 2005; 365: 1543–51. </a:t>
            </a:r>
          </a:p>
          <a:p>
            <a:pPr eaLnBrk="1" hangingPunct="1">
              <a:lnSpc>
                <a:spcPct val="80000"/>
              </a:lnSpc>
            </a:pPr>
            <a:r>
              <a:rPr lang="en-GB" altLang="fr-FR" sz="1600"/>
              <a:t>Beral V, Bull D, Green J, Reeves G. Ovarian cancer and hormone replacement therapy in the Million Women Study. Lancet 2007;369:1703-1710</a:t>
            </a:r>
          </a:p>
          <a:p>
            <a:pPr eaLnBrk="1" hangingPunct="1">
              <a:lnSpc>
                <a:spcPct val="80000"/>
              </a:lnSpc>
            </a:pPr>
            <a:r>
              <a:rPr lang="en-GB" altLang="fr-FR" sz="1600"/>
              <a:t>Beral V, Million Women Study Collaborators .Breast cancer and hormone-replacement therapy in the Million Women Study.Lancet. 2003 Aug 9;362(9382):419-27. </a:t>
            </a:r>
          </a:p>
          <a:p>
            <a:pPr eaLnBrk="1" hangingPunct="1">
              <a:lnSpc>
                <a:spcPct val="80000"/>
              </a:lnSpc>
            </a:pPr>
            <a:r>
              <a:rPr lang="en-GB" altLang="fr-FR" sz="1600"/>
              <a:t>Boyd NF, Guo H, Martin LJ, Sun L, Stone J, Fishell E, Jong RA, Hislop G, Chiarelli A, Minkin S, Yaffe MJ. Mammographic density and the risk and detection of breast cancer. </a:t>
            </a:r>
            <a:r>
              <a:rPr lang="en-US" altLang="fr-FR" sz="1600"/>
              <a:t>N Engl J Med. 2007 Jan 18;356(3):227-36.</a:t>
            </a:r>
            <a:endParaRPr lang="en-GB" altLang="fr-FR" sz="1600"/>
          </a:p>
          <a:p>
            <a:pPr eaLnBrk="1" hangingPunct="1">
              <a:lnSpc>
                <a:spcPct val="80000"/>
              </a:lnSpc>
            </a:pPr>
            <a:r>
              <a:rPr lang="en-GB" altLang="fr-FR" sz="1600"/>
              <a:t>Chlebowski RT, Hendrix SL, Langer RD, Stefanick ML, Gass M, Lane D, Rodabough RJ, Gilligan MA, Cyr MG, Thomson CA, Khandekar J, Petrovitch H, McTiernan A; WHI Investigators. Influence of estrogen plus progestin on breast cancer and mammography in healthy postmenopausal women: the Women's Health Initiative Randomized Trial. JAMA. 2003 Jun 25;289(24):3243-53.</a:t>
            </a:r>
            <a:endParaRPr lang="de-DE" altLang="fr-FR" sz="1600"/>
          </a:p>
          <a:p>
            <a:pPr eaLnBrk="1" hangingPunct="1">
              <a:lnSpc>
                <a:spcPct val="80000"/>
              </a:lnSpc>
            </a:pPr>
            <a:r>
              <a:rPr lang="de-DE" altLang="fr-FR" sz="1600"/>
              <a:t>Cummings SR, Ettinger B, Delmas PD, et al. </a:t>
            </a:r>
            <a:r>
              <a:rPr lang="en-GB" altLang="fr-FR" sz="1600"/>
              <a:t>The effects of tibolone in older postmenopausal women. The New England journal of medicine 2008;359:697-708</a:t>
            </a:r>
          </a:p>
          <a:p>
            <a:pPr eaLnBrk="1" hangingPunct="1">
              <a:lnSpc>
                <a:spcPct val="80000"/>
              </a:lnSpc>
            </a:pPr>
            <a:r>
              <a:rPr lang="en-GB" altLang="fr-FR" sz="1600"/>
              <a:t>Danforth KN, Tworoger SS, Hecht JL, et al. A prospective study of postmenopausal hormone use and ovarian cancer risk. British journal of cancer 2007;96:151-156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24BC1ABE-643E-4D3E-A74A-C5A0670916A7}"/>
              </a:ext>
            </a:extLst>
          </p:cNvPr>
          <p:cNvSpPr>
            <a:spLocks noGrp="1" noChangeArrowheads="1"/>
          </p:cNvSpPr>
          <p:nvPr>
            <p:ph type="title"/>
          </p:nvPr>
        </p:nvSpPr>
        <p:spPr/>
        <p:txBody>
          <a:bodyPr/>
          <a:lstStyle/>
          <a:p>
            <a:pPr eaLnBrk="1" hangingPunct="1"/>
            <a:r>
              <a:rPr lang="fr-BE" altLang="fr-FR"/>
              <a:t>References</a:t>
            </a:r>
            <a:endParaRPr lang="fr-FR" altLang="fr-FR"/>
          </a:p>
        </p:txBody>
      </p:sp>
      <p:sp>
        <p:nvSpPr>
          <p:cNvPr id="81923" name="Rectangle 3">
            <a:extLst>
              <a:ext uri="{FF2B5EF4-FFF2-40B4-BE49-F238E27FC236}">
                <a16:creationId xmlns:a16="http://schemas.microsoft.com/office/drawing/2014/main" id="{A5346F0C-70F5-E649-5867-81379B4B3411}"/>
              </a:ext>
            </a:extLst>
          </p:cNvPr>
          <p:cNvSpPr>
            <a:spLocks noGrp="1" noChangeArrowheads="1"/>
          </p:cNvSpPr>
          <p:nvPr>
            <p:ph idx="1"/>
          </p:nvPr>
        </p:nvSpPr>
        <p:spPr/>
        <p:txBody>
          <a:bodyPr>
            <a:normAutofit fontScale="92500" lnSpcReduction="10000"/>
          </a:bodyPr>
          <a:lstStyle/>
          <a:p>
            <a:pPr eaLnBrk="1" hangingPunct="1">
              <a:lnSpc>
                <a:spcPct val="80000"/>
              </a:lnSpc>
            </a:pPr>
            <a:r>
              <a:rPr lang="fr-FR" altLang="fr-FR" sz="1600"/>
              <a:t>Fournier A, Fabre A, Mesrine S, et al. </a:t>
            </a:r>
            <a:r>
              <a:rPr lang="en-GB" altLang="fr-FR" sz="1600"/>
              <a:t>Use of different postmenopausal hormone therapies and risk of histology- and hormone receptor-defined invasive breast cancer. J Clin Oncol 2008;26:1260-1268</a:t>
            </a:r>
          </a:p>
          <a:p>
            <a:pPr eaLnBrk="1" hangingPunct="1">
              <a:lnSpc>
                <a:spcPct val="80000"/>
              </a:lnSpc>
            </a:pPr>
            <a:r>
              <a:rPr lang="en-GB" altLang="fr-FR" sz="1600"/>
              <a:t>Glass AG, Lacey JV, Jr., Carreon JD, Hoover RN. Breast cancer incidence, 1980-2006: combined roles of menopausal hormone therapy, screening mammography, and estrogen receptor status. Journal of the National Cancer Institute 2007;99:1152-1161</a:t>
            </a:r>
            <a:endParaRPr lang="en-US" altLang="fr-FR" sz="1600"/>
          </a:p>
          <a:p>
            <a:pPr eaLnBrk="1" hangingPunct="1">
              <a:lnSpc>
                <a:spcPct val="80000"/>
              </a:lnSpc>
            </a:pPr>
            <a:r>
              <a:rPr lang="en-US" altLang="fr-FR" sz="1600"/>
              <a:t>Grodstein F, Clarkson TB, Manson JE Understanding the divergent data on postmenopausal hormone therapy. N Engl J Med. 2003 Feb 13;348(7):645-50.</a:t>
            </a:r>
            <a:endParaRPr lang="en-GB" altLang="fr-FR" sz="1600"/>
          </a:p>
          <a:p>
            <a:pPr eaLnBrk="1" hangingPunct="1">
              <a:lnSpc>
                <a:spcPct val="80000"/>
              </a:lnSpc>
            </a:pPr>
            <a:r>
              <a:rPr lang="en-GB" altLang="fr-FR" sz="1600"/>
              <a:t>Grodstein F, Manson JAE, Stampfer MJ, Rexrode K. Postmenopausal Hormone Therapy and Stroke. Role of Time Since Menopause and Age at Initiation of Hormone Therapy. </a:t>
            </a:r>
            <a:r>
              <a:rPr lang="en-GB" altLang="fr-FR" sz="1600" i="1"/>
              <a:t>Arch Intern Med</a:t>
            </a:r>
            <a:r>
              <a:rPr lang="en-GB" altLang="fr-FR" sz="1600"/>
              <a:t>. 2008;168(8):861-866.</a:t>
            </a:r>
            <a:endParaRPr lang="en-US" altLang="fr-FR" sz="1600"/>
          </a:p>
          <a:p>
            <a:pPr eaLnBrk="1" hangingPunct="1">
              <a:lnSpc>
                <a:spcPct val="80000"/>
              </a:lnSpc>
            </a:pPr>
            <a:r>
              <a:rPr lang="en-US" altLang="fr-FR" sz="1600"/>
              <a:t>Grodstein F, Manson JE, Colditz GA, Willett WC, Speizer FE, Stampfer MJ A prospective, observational study of postmenopausal hormone therapy and primary prevention of cardiovascular disease. </a:t>
            </a:r>
            <a:r>
              <a:rPr lang="en-GB" altLang="fr-FR" sz="1600"/>
              <a:t>Ann Intern Med. 2000 Dec 19;133(12):933-41</a:t>
            </a:r>
            <a:endParaRPr lang="fr-FR" altLang="fr-FR" sz="1600"/>
          </a:p>
          <a:p>
            <a:pPr eaLnBrk="1" hangingPunct="1">
              <a:lnSpc>
                <a:spcPct val="80000"/>
              </a:lnSpc>
            </a:pPr>
            <a:r>
              <a:rPr lang="fr-FR" altLang="fr-FR" sz="1600"/>
              <a:t>Heiss G, Wallace R, Anderson GL, et al. </a:t>
            </a:r>
            <a:r>
              <a:rPr lang="en-GB" altLang="fr-FR" sz="1600"/>
              <a:t>Health risks and benefits 3 years after stopping randomized treatment with estrogen and progestin. Jama 2008;299:1036-1045</a:t>
            </a:r>
          </a:p>
          <a:p>
            <a:pPr eaLnBrk="1" hangingPunct="1">
              <a:lnSpc>
                <a:spcPct val="80000"/>
              </a:lnSpc>
            </a:pPr>
            <a:r>
              <a:rPr lang="en-GB" altLang="fr-FR" sz="1600"/>
              <a:t>Hendrix SL, Wassertheil-Smoller S, Johnson KC, et al. Effects of conjugated equine estrogen on stroke in the Women’s Health Initiative. </a:t>
            </a:r>
            <a:r>
              <a:rPr lang="en-GB" altLang="fr-FR" sz="1600" i="1"/>
              <a:t>Circulation</a:t>
            </a:r>
            <a:r>
              <a:rPr lang="en-GB" altLang="fr-FR" sz="1600"/>
              <a:t>. 2006;113 (20):2425-2434.</a:t>
            </a:r>
          </a:p>
          <a:p>
            <a:pPr eaLnBrk="1" hangingPunct="1">
              <a:lnSpc>
                <a:spcPct val="80000"/>
              </a:lnSpc>
            </a:pPr>
            <a:endParaRPr lang="en-GB" altLang="fr-FR" sz="1600">
              <a:hlinkClick r:id="rId3"/>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1E2E7028-C6E0-4A70-9A13-463C2B37218A}"/>
              </a:ext>
            </a:extLst>
          </p:cNvPr>
          <p:cNvSpPr>
            <a:spLocks noGrp="1" noChangeArrowheads="1"/>
          </p:cNvSpPr>
          <p:nvPr>
            <p:ph type="title"/>
          </p:nvPr>
        </p:nvSpPr>
        <p:spPr>
          <a:xfrm>
            <a:off x="2208213" y="333375"/>
            <a:ext cx="7772400" cy="1143000"/>
          </a:xfrm>
        </p:spPr>
        <p:txBody>
          <a:bodyPr/>
          <a:lstStyle/>
          <a:p>
            <a:pPr eaLnBrk="1" hangingPunct="1"/>
            <a:r>
              <a:rPr lang="fr-BE" altLang="fr-FR"/>
              <a:t>References</a:t>
            </a:r>
            <a:endParaRPr lang="fr-FR" altLang="fr-FR"/>
          </a:p>
        </p:txBody>
      </p:sp>
      <p:sp>
        <p:nvSpPr>
          <p:cNvPr id="83971" name="Rectangle 3">
            <a:extLst>
              <a:ext uri="{FF2B5EF4-FFF2-40B4-BE49-F238E27FC236}">
                <a16:creationId xmlns:a16="http://schemas.microsoft.com/office/drawing/2014/main" id="{66E092AC-4995-DD0E-DC05-449AB4A01AFD}"/>
              </a:ext>
            </a:extLst>
          </p:cNvPr>
          <p:cNvSpPr>
            <a:spLocks noGrp="1" noChangeArrowheads="1"/>
          </p:cNvSpPr>
          <p:nvPr>
            <p:ph idx="1"/>
          </p:nvPr>
        </p:nvSpPr>
        <p:spPr>
          <a:xfrm>
            <a:off x="2279650" y="1484313"/>
            <a:ext cx="7772400" cy="4114800"/>
          </a:xfrm>
        </p:spPr>
        <p:txBody>
          <a:bodyPr>
            <a:normAutofit fontScale="92500" lnSpcReduction="10000"/>
          </a:bodyPr>
          <a:lstStyle/>
          <a:p>
            <a:pPr eaLnBrk="1" hangingPunct="1">
              <a:lnSpc>
                <a:spcPct val="80000"/>
              </a:lnSpc>
            </a:pPr>
            <a:r>
              <a:rPr lang="en-GB" altLang="fr-FR" sz="1600"/>
              <a:t>Hodis HN, Mack WJ, Lobo RA, Shoupe D, Sevanian A, Mahrer PR, Selzer RH, Liu Cr CR, Liu Ch CH, Azen SP; Estrogen in the Prevention of Atherosclerosis Trial Research Group Estrogen in the prevention of atherosclerosis. A randomized, double-blind, placebo-controlled trial. </a:t>
            </a:r>
            <a:r>
              <a:rPr lang="en-US" altLang="fr-FR" sz="1600"/>
              <a:t>Ann Intern Med. 2001 Dec 4;135(11):939-53.</a:t>
            </a:r>
            <a:endParaRPr lang="en-GB" altLang="fr-FR" sz="1600"/>
          </a:p>
          <a:p>
            <a:pPr eaLnBrk="1" hangingPunct="1">
              <a:lnSpc>
                <a:spcPct val="80000"/>
              </a:lnSpc>
            </a:pPr>
            <a:r>
              <a:rPr lang="en-GB" altLang="fr-FR" sz="1600"/>
              <a:t>Hsia J, Criqui MH, Herrington DM, Manson JE, Wu L, Heckbert SR, Allison M, McDermott MM, Robinson J, Masaki K; Women's Health Initiative Research Group. Conjugated equine estrogens and peripheral arterial disease risk: the Women's Health Initiative. Am Heart J. 2006 Jul;152(1):170-6.</a:t>
            </a:r>
          </a:p>
          <a:p>
            <a:pPr eaLnBrk="1" hangingPunct="1">
              <a:lnSpc>
                <a:spcPct val="80000"/>
              </a:lnSpc>
            </a:pPr>
            <a:r>
              <a:rPr lang="en-GB" altLang="fr-FR" sz="1600"/>
              <a:t>Hsia J, Langer RD, Manson JE, Kuller L, Johnson KC, Hendrix SL, Pettinger M, Heckbert SR, Greep N, Crawford S, Eaton CB, Kostis JB, Caralis P, Prentice R; Women's Health Initiative Investigators. Conjugated equine estrogens and coronary heart disease: the Women's Health Initiative. </a:t>
            </a:r>
            <a:r>
              <a:rPr lang="de-DE" altLang="fr-FR" sz="1600"/>
              <a:t>Arch Intern Med. 2006 Feb 13;166(3):357-65. Erratum in: Arch Intern Med. 2006 Apr 10;166(7):759.</a:t>
            </a:r>
          </a:p>
          <a:p>
            <a:pPr eaLnBrk="1" hangingPunct="1">
              <a:lnSpc>
                <a:spcPct val="80000"/>
              </a:lnSpc>
            </a:pPr>
            <a:r>
              <a:rPr lang="de-DE" altLang="fr-FR" sz="1600"/>
              <a:t>Magliano DJ, Rogers SL, Abramson MJ, et al. </a:t>
            </a:r>
            <a:r>
              <a:rPr lang="en-GB" altLang="fr-FR" sz="1600"/>
              <a:t>Hormone therapy and cardiovascular disease: a systematic review and meta-analysis. BJOG. 2006;113:5–14.</a:t>
            </a:r>
            <a:endParaRPr lang="en-US" altLang="fr-FR" sz="1600"/>
          </a:p>
          <a:p>
            <a:pPr eaLnBrk="1" hangingPunct="1">
              <a:lnSpc>
                <a:spcPct val="80000"/>
              </a:lnSpc>
            </a:pPr>
            <a:r>
              <a:rPr lang="en-US" altLang="fr-FR" sz="1600"/>
              <a:t>Manson JE, Allison MA, Rossouw JE, Carr JJ, Langer RD, Hsia J, Kuller LH, Cochrane BB, Hunt JR, Ludlam SE,. </a:t>
            </a:r>
            <a:r>
              <a:rPr lang="en-GB" altLang="fr-FR" sz="1600"/>
              <a:t>Pettinger MB, Gass M, Margolis KL, Nathan L, Ockene JK, Prentice RL, Robbins J, Stefanick ML, for the WHI and WHI-CACS Investigators. Estrogen Therapy and Coronary-Artery Calcification. N Engl J Med 356:2591, June 21, 2007</a:t>
            </a:r>
            <a:endParaRPr lang="fr-FR" altLang="fr-FR" sz="1600"/>
          </a:p>
          <a:p>
            <a:pPr eaLnBrk="1" hangingPunct="1">
              <a:lnSpc>
                <a:spcPct val="80000"/>
              </a:lnSpc>
            </a:pPr>
            <a:r>
              <a:rPr lang="fr-FR" altLang="fr-FR" sz="1600"/>
              <a:t>Manson JE, Allison MA, Rossouw JE, et al. </a:t>
            </a:r>
            <a:r>
              <a:rPr lang="en-GB" altLang="fr-FR" sz="1600"/>
              <a:t>Estrogen therapy and coronary-artery calcification. The New England journal of medicine 2007;356:2591-2602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42C4E0E4-B560-199D-2E51-296FB405BDEF}"/>
              </a:ext>
            </a:extLst>
          </p:cNvPr>
          <p:cNvSpPr>
            <a:spLocks noGrp="1" noChangeArrowheads="1"/>
          </p:cNvSpPr>
          <p:nvPr>
            <p:ph type="title"/>
          </p:nvPr>
        </p:nvSpPr>
        <p:spPr>
          <a:xfrm>
            <a:off x="2351088" y="260350"/>
            <a:ext cx="7772400" cy="1143000"/>
          </a:xfrm>
        </p:spPr>
        <p:txBody>
          <a:bodyPr/>
          <a:lstStyle/>
          <a:p>
            <a:pPr eaLnBrk="1" hangingPunct="1"/>
            <a:r>
              <a:rPr lang="fr-BE" altLang="fr-FR"/>
              <a:t>References</a:t>
            </a:r>
            <a:endParaRPr lang="fr-FR" altLang="fr-FR"/>
          </a:p>
        </p:txBody>
      </p:sp>
      <p:sp>
        <p:nvSpPr>
          <p:cNvPr id="86019" name="Rectangle 3">
            <a:extLst>
              <a:ext uri="{FF2B5EF4-FFF2-40B4-BE49-F238E27FC236}">
                <a16:creationId xmlns:a16="http://schemas.microsoft.com/office/drawing/2014/main" id="{70C5C543-49CD-B74F-75A0-0FF84956A3B2}"/>
              </a:ext>
            </a:extLst>
          </p:cNvPr>
          <p:cNvSpPr>
            <a:spLocks noGrp="1" noChangeArrowheads="1"/>
          </p:cNvSpPr>
          <p:nvPr>
            <p:ph idx="1"/>
          </p:nvPr>
        </p:nvSpPr>
        <p:spPr>
          <a:xfrm>
            <a:off x="2208213" y="1403350"/>
            <a:ext cx="7772400" cy="4114800"/>
          </a:xfrm>
        </p:spPr>
        <p:txBody>
          <a:bodyPr/>
          <a:lstStyle/>
          <a:p>
            <a:pPr eaLnBrk="1" hangingPunct="1">
              <a:lnSpc>
                <a:spcPct val="80000"/>
              </a:lnSpc>
            </a:pPr>
            <a:r>
              <a:rPr lang="en-GB" altLang="fr-FR" sz="1600"/>
              <a:t>Mendelsohn ME, Karas RH. HRT and the young at heart. N Engl J Med. 2007 Jun 21;356(25):2639-41. </a:t>
            </a:r>
          </a:p>
          <a:p>
            <a:pPr eaLnBrk="1" hangingPunct="1">
              <a:lnSpc>
                <a:spcPct val="80000"/>
              </a:lnSpc>
            </a:pPr>
            <a:r>
              <a:rPr lang="en-GB" altLang="fr-FR" sz="1600"/>
              <a:t>Nasir K, Budoff MJ, Wong ND, Scheuner M, Herrington D, Arnett DK, Szklo M, Greenland P, Blumenthal RS Family history of premature coronary heart disease and coronary artery calcification: Multi-Ethnic Study of Atherosclerosis (MESA). Circulation. 2007 Aug 7;116(6):619-26. Epub 2007 Jul 23</a:t>
            </a:r>
          </a:p>
          <a:p>
            <a:pPr eaLnBrk="1" hangingPunct="1">
              <a:lnSpc>
                <a:spcPct val="80000"/>
              </a:lnSpc>
            </a:pPr>
            <a:r>
              <a:rPr lang="en-GB" altLang="fr-FR" sz="1600"/>
              <a:t>Prentice RL, Chlebowski RT, Stefanick ML, et al. Conjugated equine estrogens and breast cancer risk in the Women's Health Initiative clinical trial and observational study. American journal of epidemiology 2008;167:1407-1415</a:t>
            </a:r>
          </a:p>
          <a:p>
            <a:pPr eaLnBrk="1" hangingPunct="1">
              <a:lnSpc>
                <a:spcPct val="80000"/>
              </a:lnSpc>
            </a:pPr>
            <a:r>
              <a:rPr lang="en-GB" altLang="fr-FR" sz="1600"/>
              <a:t>Prentice RL, Chlebowski RT, Stefanick ML, et al. Estrogen plus progestin therapy and breast cancer in recently postmenopausal women. American journal of epidemiology 2008;167:1207-1216</a:t>
            </a:r>
            <a:endParaRPr lang="en-US" altLang="fr-FR" sz="1600"/>
          </a:p>
          <a:p>
            <a:pPr eaLnBrk="1" hangingPunct="1">
              <a:lnSpc>
                <a:spcPct val="80000"/>
              </a:lnSpc>
            </a:pPr>
            <a:r>
              <a:rPr lang="en-US" altLang="fr-FR" sz="1600"/>
              <a:t>Rossouw JE, Anderson GL, Prentice RL, et al. </a:t>
            </a:r>
            <a:r>
              <a:rPr lang="en-GB" altLang="fr-FR" sz="1600"/>
              <a:t>Risks and benefits of estrogen plus progestin in healthy postmenopausal women: principal results from the Women's Health Initiative randomized controlled trial. JAMA 2002;288:321-333.</a:t>
            </a:r>
            <a:endParaRPr lang="fr-FR" altLang="fr-FR" sz="1600"/>
          </a:p>
          <a:p>
            <a:pPr eaLnBrk="1" hangingPunct="1">
              <a:lnSpc>
                <a:spcPct val="80000"/>
              </a:lnSpc>
            </a:pPr>
            <a:r>
              <a:rPr lang="fr-FR" altLang="fr-FR" sz="1600"/>
              <a:t>Rossouw JE, Prentice RL, Manson JE, et al. </a:t>
            </a:r>
            <a:r>
              <a:rPr lang="en-GB" altLang="fr-FR" sz="1600"/>
              <a:t>Postmenopausal hormone therapy and risk of cardiovascular disease by age and years since menopause. Jama 2007;297:1465-1477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35371B6B-CC98-9D30-8C32-3D2E41C40011}"/>
              </a:ext>
            </a:extLst>
          </p:cNvPr>
          <p:cNvSpPr>
            <a:spLocks noGrp="1" noChangeArrowheads="1"/>
          </p:cNvSpPr>
          <p:nvPr>
            <p:ph type="title"/>
          </p:nvPr>
        </p:nvSpPr>
        <p:spPr>
          <a:xfrm>
            <a:off x="2279650" y="260350"/>
            <a:ext cx="7772400" cy="1143000"/>
          </a:xfrm>
        </p:spPr>
        <p:txBody>
          <a:bodyPr/>
          <a:lstStyle/>
          <a:p>
            <a:pPr eaLnBrk="1" hangingPunct="1"/>
            <a:r>
              <a:rPr lang="fr-BE" altLang="fr-FR" dirty="0" err="1"/>
              <a:t>References</a:t>
            </a:r>
            <a:endParaRPr lang="fr-FR" altLang="fr-FR" dirty="0"/>
          </a:p>
        </p:txBody>
      </p:sp>
      <p:sp>
        <p:nvSpPr>
          <p:cNvPr id="75779" name="Rectangle 3">
            <a:extLst>
              <a:ext uri="{FF2B5EF4-FFF2-40B4-BE49-F238E27FC236}">
                <a16:creationId xmlns:a16="http://schemas.microsoft.com/office/drawing/2014/main" id="{7FCE4EC4-719A-91C4-B53E-2AC6FA177172}"/>
              </a:ext>
            </a:extLst>
          </p:cNvPr>
          <p:cNvSpPr>
            <a:spLocks noGrp="1" noChangeArrowheads="1"/>
          </p:cNvSpPr>
          <p:nvPr>
            <p:ph idx="1"/>
          </p:nvPr>
        </p:nvSpPr>
        <p:spPr>
          <a:xfrm>
            <a:off x="2063750" y="1916113"/>
            <a:ext cx="7772400" cy="4114800"/>
          </a:xfrm>
        </p:spPr>
        <p:txBody>
          <a:bodyPr>
            <a:normAutofit fontScale="92500" lnSpcReduction="10000"/>
          </a:bodyPr>
          <a:lstStyle/>
          <a:p>
            <a:pPr>
              <a:defRPr/>
            </a:pPr>
            <a:r>
              <a:rPr lang="fr-BE" altLang="fr-FR" sz="1600" dirty="0">
                <a:hlinkClick r:id="rId3">
                  <a:extLst>
                    <a:ext uri="{A12FA001-AC4F-418D-AE19-62706E023703}">
                      <ahyp:hlinkClr xmlns:ahyp="http://schemas.microsoft.com/office/drawing/2018/hyperlinkcolor" val="tx"/>
                    </a:ext>
                  </a:extLst>
                </a:hlinkClick>
              </a:rPr>
              <a:t>.</a:t>
            </a:r>
            <a:r>
              <a:rPr lang="fr-BE" altLang="fr-FR" sz="1600" dirty="0" err="1"/>
              <a:t>Hodis</a:t>
            </a:r>
            <a:r>
              <a:rPr lang="fr-BE" altLang="fr-FR" sz="1600" dirty="0"/>
              <a:t> HN, Mack WJ, Henderson VW, </a:t>
            </a:r>
            <a:r>
              <a:rPr lang="fr-BE" altLang="fr-FR" sz="1600" dirty="0" err="1"/>
              <a:t>Shoupe</a:t>
            </a:r>
            <a:r>
              <a:rPr lang="fr-BE" altLang="fr-FR" sz="1600" dirty="0"/>
              <a:t> D, </a:t>
            </a:r>
            <a:r>
              <a:rPr lang="fr-BE" altLang="fr-FR" sz="1600" dirty="0" err="1"/>
              <a:t>Budoff</a:t>
            </a:r>
            <a:r>
              <a:rPr lang="fr-BE" altLang="fr-FR" sz="1600" dirty="0"/>
              <a:t> MJ, </a:t>
            </a:r>
            <a:r>
              <a:rPr lang="fr-BE" altLang="fr-FR" sz="1600" dirty="0" err="1"/>
              <a:t>Hwang-Levine</a:t>
            </a:r>
            <a:r>
              <a:rPr lang="fr-BE" altLang="fr-FR" sz="1600" dirty="0"/>
              <a:t> J, Li Y, Feng M, Dustin L, </a:t>
            </a:r>
            <a:r>
              <a:rPr lang="fr-BE" altLang="fr-FR" sz="1600" dirty="0" err="1"/>
              <a:t>Kono</a:t>
            </a:r>
            <a:r>
              <a:rPr lang="fr-BE" altLang="fr-FR" sz="1600" dirty="0"/>
              <a:t> N, </a:t>
            </a:r>
            <a:r>
              <a:rPr lang="fr-BE" altLang="fr-FR" sz="1600" dirty="0" err="1"/>
              <a:t>Stanczyk</a:t>
            </a:r>
            <a:r>
              <a:rPr lang="fr-BE" altLang="fr-FR" sz="1600" dirty="0"/>
              <a:t> FZ, </a:t>
            </a:r>
            <a:r>
              <a:rPr lang="fr-BE" altLang="fr-FR" sz="1600" dirty="0" err="1"/>
              <a:t>Selzer</a:t>
            </a:r>
            <a:r>
              <a:rPr lang="fr-BE" altLang="fr-FR" sz="1600" dirty="0"/>
              <a:t> RH, </a:t>
            </a:r>
            <a:r>
              <a:rPr lang="fr-BE" altLang="fr-FR" sz="1600" dirty="0" err="1"/>
              <a:t>Azen</a:t>
            </a:r>
            <a:r>
              <a:rPr lang="fr-BE" altLang="fr-FR" sz="1600" dirty="0"/>
              <a:t> SP; ELITE </a:t>
            </a:r>
            <a:r>
              <a:rPr lang="fr-BE" altLang="fr-FR" sz="1600" dirty="0" err="1"/>
              <a:t>Research</a:t>
            </a:r>
            <a:r>
              <a:rPr lang="fr-BE" altLang="fr-FR" sz="1600" dirty="0"/>
              <a:t> Group. </a:t>
            </a:r>
            <a:r>
              <a:rPr lang="fr-BE" altLang="fr-FR" sz="1600" dirty="0" err="1"/>
              <a:t>Vascular</a:t>
            </a:r>
            <a:r>
              <a:rPr lang="fr-BE" altLang="fr-FR" sz="1600" dirty="0"/>
              <a:t> </a:t>
            </a:r>
            <a:r>
              <a:rPr lang="fr-BE" altLang="fr-FR" sz="1600" dirty="0" err="1"/>
              <a:t>Effects</a:t>
            </a:r>
            <a:r>
              <a:rPr lang="fr-BE" altLang="fr-FR" sz="1600" dirty="0"/>
              <a:t> of </a:t>
            </a:r>
            <a:r>
              <a:rPr lang="fr-BE" altLang="fr-FR" sz="1600" dirty="0" err="1"/>
              <a:t>Early</a:t>
            </a:r>
            <a:r>
              <a:rPr lang="fr-BE" altLang="fr-FR" sz="1600" dirty="0"/>
              <a:t> versus </a:t>
            </a:r>
            <a:r>
              <a:rPr lang="fr-BE" altLang="fr-FR" sz="1600" dirty="0" err="1"/>
              <a:t>Late</a:t>
            </a:r>
            <a:r>
              <a:rPr lang="fr-BE" altLang="fr-FR" sz="1600" dirty="0"/>
              <a:t> </a:t>
            </a:r>
            <a:r>
              <a:rPr lang="fr-BE" altLang="fr-FR" sz="1600" dirty="0" err="1"/>
              <a:t>Postmenopausal</a:t>
            </a:r>
            <a:r>
              <a:rPr lang="fr-BE" altLang="fr-FR" sz="1600" dirty="0"/>
              <a:t> </a:t>
            </a:r>
            <a:r>
              <a:rPr lang="fr-BE" altLang="fr-FR" sz="1600" dirty="0" err="1"/>
              <a:t>Treatment</a:t>
            </a:r>
            <a:r>
              <a:rPr lang="fr-BE" altLang="fr-FR" sz="1600" dirty="0"/>
              <a:t> </a:t>
            </a:r>
            <a:r>
              <a:rPr lang="fr-BE" altLang="fr-FR" sz="1600" dirty="0" err="1"/>
              <a:t>with</a:t>
            </a:r>
            <a:r>
              <a:rPr lang="fr-BE" altLang="fr-FR" sz="1600" dirty="0"/>
              <a:t> Estradiol N </a:t>
            </a:r>
            <a:r>
              <a:rPr lang="fr-BE" altLang="fr-FR" sz="1600" dirty="0" err="1"/>
              <a:t>Engl</a:t>
            </a:r>
            <a:r>
              <a:rPr lang="fr-BE" altLang="fr-FR" sz="1600" dirty="0"/>
              <a:t> J Med. 2016 Mar 31;374(13):1221-31. </a:t>
            </a:r>
            <a:r>
              <a:rPr lang="fr-BE" altLang="fr-FR" sz="1600" dirty="0" err="1"/>
              <a:t>doi</a:t>
            </a:r>
            <a:r>
              <a:rPr lang="fr-BE" altLang="fr-FR" sz="1600" dirty="0"/>
              <a:t>: 10.1056/NEJMoa1505241.</a:t>
            </a:r>
          </a:p>
          <a:p>
            <a:pPr>
              <a:defRPr/>
            </a:pPr>
            <a:r>
              <a:rPr lang="fr-BE" altLang="fr-FR" sz="1600" dirty="0"/>
              <a:t>TRANSDERMAL AND ORAL HRT AND RISK OF STROKE IN UK-GPRD (*)</a:t>
            </a:r>
            <a:r>
              <a:rPr lang="fr-BE" altLang="fr-FR" sz="1600" b="1" dirty="0" err="1">
                <a:sym typeface="Wingdings 3" panose="05040102010807070707" pitchFamily="18" charset="2"/>
              </a:rPr>
              <a:t>Transdermal</a:t>
            </a:r>
            <a:r>
              <a:rPr lang="fr-BE" altLang="fr-FR" sz="1600" b="1" dirty="0">
                <a:sym typeface="Wingdings 3" panose="05040102010807070707" pitchFamily="18" charset="2"/>
              </a:rPr>
              <a:t> HRT </a:t>
            </a:r>
            <a:r>
              <a:rPr lang="fr-BE" altLang="fr-FR" sz="1600" b="1" dirty="0" err="1">
                <a:sym typeface="Wingdings 3" panose="05040102010807070707" pitchFamily="18" charset="2"/>
              </a:rPr>
              <a:t>with</a:t>
            </a:r>
            <a:r>
              <a:rPr lang="fr-BE" altLang="fr-FR" sz="1600" b="1" dirty="0">
                <a:sym typeface="Wingdings 3" panose="05040102010807070707" pitchFamily="18" charset="2"/>
              </a:rPr>
              <a:t> </a:t>
            </a:r>
            <a:r>
              <a:rPr lang="fr-BE" altLang="fr-FR" sz="1600" b="1" dirty="0" err="1">
                <a:sym typeface="Wingdings 3" panose="05040102010807070707" pitchFamily="18" charset="2"/>
              </a:rPr>
              <a:t>low</a:t>
            </a:r>
            <a:r>
              <a:rPr lang="fr-BE" altLang="fr-FR" sz="1600" b="1" dirty="0">
                <a:sym typeface="Wingdings 3" panose="05040102010807070707" pitchFamily="18" charset="2"/>
              </a:rPr>
              <a:t> dose E </a:t>
            </a:r>
            <a:r>
              <a:rPr lang="fr-BE" altLang="fr-FR" sz="1600" b="1" dirty="0" err="1">
                <a:sym typeface="Wingdings 3" panose="05040102010807070707" pitchFamily="18" charset="2"/>
              </a:rPr>
              <a:t>does</a:t>
            </a:r>
            <a:r>
              <a:rPr lang="fr-BE" altLang="fr-FR" sz="1600" b="1" dirty="0">
                <a:sym typeface="Wingdings 3" panose="05040102010807070707" pitchFamily="18" charset="2"/>
              </a:rPr>
              <a:t> not </a:t>
            </a:r>
            <a:r>
              <a:rPr lang="fr-BE" altLang="fr-FR" sz="1600" b="1" dirty="0" err="1">
                <a:sym typeface="Wingdings 3" panose="05040102010807070707" pitchFamily="18" charset="2"/>
              </a:rPr>
              <a:t>increase</a:t>
            </a:r>
            <a:r>
              <a:rPr lang="fr-BE" altLang="fr-FR" sz="1600" b="1" dirty="0">
                <a:sym typeface="Wingdings 3" panose="05040102010807070707" pitchFamily="18" charset="2"/>
              </a:rPr>
              <a:t> the </a:t>
            </a:r>
            <a:r>
              <a:rPr lang="fr-BE" altLang="fr-FR" sz="1600" b="1" dirty="0" err="1">
                <a:sym typeface="Wingdings 3" panose="05040102010807070707" pitchFamily="18" charset="2"/>
              </a:rPr>
              <a:t>risk</a:t>
            </a:r>
            <a:r>
              <a:rPr lang="fr-BE" altLang="fr-FR" sz="1600" b="1" dirty="0">
                <a:sym typeface="Wingdings 3" panose="05040102010807070707" pitchFamily="18" charset="2"/>
              </a:rPr>
              <a:t> of stroke </a:t>
            </a:r>
            <a:r>
              <a:rPr lang="fr-BE" altLang="fr-FR" sz="1600" b="1" dirty="0" err="1">
                <a:sym typeface="Wingdings 3" panose="05040102010807070707" pitchFamily="18" charset="2"/>
              </a:rPr>
              <a:t>whereas</a:t>
            </a:r>
            <a:r>
              <a:rPr lang="fr-BE" altLang="fr-FR" sz="1600" b="1" dirty="0">
                <a:sym typeface="Wingdings 3" panose="05040102010807070707" pitchFamily="18" charset="2"/>
              </a:rPr>
              <a:t> a </a:t>
            </a:r>
            <a:r>
              <a:rPr lang="fr-BE" altLang="fr-FR" sz="1600" b="1" dirty="0" err="1">
                <a:sym typeface="Wingdings 3" panose="05040102010807070707" pitchFamily="18" charset="2"/>
              </a:rPr>
              <a:t>significant</a:t>
            </a:r>
            <a:r>
              <a:rPr lang="fr-BE" altLang="fr-FR" sz="1600" b="1" dirty="0">
                <a:sym typeface="Wingdings 3" panose="05040102010807070707" pitchFamily="18" charset="2"/>
              </a:rPr>
              <a:t> </a:t>
            </a:r>
            <a:r>
              <a:rPr lang="fr-BE" altLang="fr-FR" sz="1600" b="1" dirty="0" err="1">
                <a:sym typeface="Wingdings 3" panose="05040102010807070707" pitchFamily="18" charset="2"/>
              </a:rPr>
              <a:t>increase</a:t>
            </a:r>
            <a:r>
              <a:rPr lang="fr-BE" altLang="fr-FR" sz="1600" b="1" dirty="0">
                <a:sym typeface="Wingdings 3" panose="05040102010807070707" pitchFamily="18" charset="2"/>
              </a:rPr>
              <a:t> </a:t>
            </a:r>
            <a:r>
              <a:rPr lang="fr-BE" altLang="fr-FR" sz="1600" b="1" dirty="0" err="1">
                <a:sym typeface="Wingdings 3" panose="05040102010807070707" pitchFamily="18" charset="2"/>
              </a:rPr>
              <a:t>is</a:t>
            </a:r>
            <a:r>
              <a:rPr lang="fr-BE" altLang="fr-FR" sz="1600" b="1" dirty="0">
                <a:sym typeface="Wingdings 3" panose="05040102010807070707" pitchFamily="18" charset="2"/>
              </a:rPr>
              <a:t> </a:t>
            </a:r>
            <a:r>
              <a:rPr lang="fr-BE" altLang="fr-FR" sz="1600" b="1" dirty="0" err="1">
                <a:sym typeface="Wingdings 3" panose="05040102010807070707" pitchFamily="18" charset="2"/>
              </a:rPr>
              <a:t>found</a:t>
            </a:r>
            <a:r>
              <a:rPr lang="fr-BE" altLang="fr-FR" sz="1600" b="1" dirty="0">
                <a:sym typeface="Wingdings 3" panose="05040102010807070707" pitchFamily="18" charset="2"/>
              </a:rPr>
              <a:t> </a:t>
            </a:r>
            <a:r>
              <a:rPr lang="fr-BE" altLang="fr-FR" sz="1600" b="1" dirty="0" err="1">
                <a:sym typeface="Wingdings 3" panose="05040102010807070707" pitchFamily="18" charset="2"/>
              </a:rPr>
              <a:t>with</a:t>
            </a:r>
            <a:r>
              <a:rPr lang="fr-BE" altLang="fr-FR" sz="1600" b="1" dirty="0">
                <a:sym typeface="Wingdings 3" panose="05040102010807070707" pitchFamily="18" charset="2"/>
              </a:rPr>
              <a:t> TRANSDERMAL HIGH DOSE AND ALL DOSES OF ORAL HRT</a:t>
            </a:r>
            <a:r>
              <a:rPr lang="fr-BE" altLang="fr-FR" sz="1050" dirty="0">
                <a:latin typeface="Arial" panose="020B0604020202020204" pitchFamily="34" charset="0"/>
                <a:cs typeface="Arial" panose="020B0604020202020204" pitchFamily="34" charset="0"/>
              </a:rPr>
              <a:t> </a:t>
            </a:r>
            <a:r>
              <a:rPr lang="fr-BE" altLang="fr-FR" sz="1050" dirty="0" err="1">
                <a:latin typeface="Arial" panose="020B0604020202020204" pitchFamily="34" charset="0"/>
                <a:cs typeface="Arial" panose="020B0604020202020204" pitchFamily="34" charset="0"/>
              </a:rPr>
              <a:t>Renoux</a:t>
            </a:r>
            <a:r>
              <a:rPr lang="fr-BE" altLang="fr-FR" sz="1050" dirty="0">
                <a:latin typeface="Arial" panose="020B0604020202020204" pitchFamily="34" charset="0"/>
                <a:cs typeface="Arial" panose="020B0604020202020204" pitchFamily="34" charset="0"/>
              </a:rPr>
              <a:t> C et al, BMJ 2010;:</a:t>
            </a:r>
          </a:p>
          <a:p>
            <a:pPr>
              <a:defRPr/>
            </a:pPr>
            <a:r>
              <a:rPr lang="en-US" sz="1600" u="sng" dirty="0">
                <a:solidFill>
                  <a:srgbClr val="C573D2"/>
                </a:solidFill>
                <a:hlinkClick r:id="rId4" tooltip="JAMA cardiology.">
                  <a:extLst>
                    <a:ext uri="{A12FA001-AC4F-418D-AE19-62706E023703}">
                      <ahyp:hlinkClr xmlns:ahyp="http://schemas.microsoft.com/office/drawing/2018/hyperlinkcolor" val="tx"/>
                    </a:ext>
                  </a:extLst>
                </a:hlinkClick>
              </a:rPr>
              <a:t>JAMA </a:t>
            </a:r>
            <a:r>
              <a:rPr lang="en-US" sz="1600" u="sng" dirty="0" err="1">
                <a:solidFill>
                  <a:srgbClr val="C573D2"/>
                </a:solidFill>
                <a:hlinkClick r:id="rId4" tooltip="JAMA cardiology.">
                  <a:extLst>
                    <a:ext uri="{A12FA001-AC4F-418D-AE19-62706E023703}">
                      <ahyp:hlinkClr xmlns:ahyp="http://schemas.microsoft.com/office/drawing/2018/hyperlinkcolor" val="tx"/>
                    </a:ext>
                  </a:extLst>
                </a:hlinkClick>
              </a:rPr>
              <a:t>Cardiol</a:t>
            </a:r>
            <a:r>
              <a:rPr lang="en-US" sz="1600" u="sng" dirty="0">
                <a:hlinkClick r:id="rId4" tooltip="JAMA cardiology.">
                  <a:extLst>
                    <a:ext uri="{A12FA001-AC4F-418D-AE19-62706E023703}">
                      <ahyp:hlinkClr xmlns:ahyp="http://schemas.microsoft.com/office/drawing/2018/hyperlinkcolor" val="tx"/>
                    </a:ext>
                  </a:extLst>
                </a:hlinkClick>
              </a:rPr>
              <a:t>.</a:t>
            </a:r>
            <a:r>
              <a:rPr lang="en-US" sz="1600" dirty="0"/>
              <a:t> 2016 Oct 1;1(7):767-776. </a:t>
            </a:r>
            <a:r>
              <a:rPr lang="en-US" sz="1600" dirty="0" err="1"/>
              <a:t>doi</a:t>
            </a:r>
            <a:r>
              <a:rPr lang="en-US" sz="1600" dirty="0"/>
              <a:t>: 10.1001/jamacardio.2016.2415. </a:t>
            </a:r>
            <a:r>
              <a:rPr lang="en-US" sz="1600" b="1" dirty="0"/>
              <a:t>Association of Age at Onset of Menopause and Time Since Onset of Menopause With Cardiovascular Outcomes, Intermediate Vascular Traits, and All-Cause Mortality: A Systematic Review and Meta-analysis. </a:t>
            </a:r>
            <a:r>
              <a:rPr lang="fr-BE" altLang="fr-FR" sz="1600" dirty="0" err="1"/>
              <a:t>Muka</a:t>
            </a:r>
            <a:r>
              <a:rPr lang="fr-BE" altLang="fr-FR" sz="1600" dirty="0"/>
              <a:t> T, et al JAMA </a:t>
            </a:r>
            <a:r>
              <a:rPr lang="fr-BE" altLang="fr-FR" sz="1600" dirty="0" err="1"/>
              <a:t>Cardiol</a:t>
            </a:r>
            <a:r>
              <a:rPr lang="fr-BE" altLang="fr-FR" sz="1600" dirty="0"/>
              <a:t>. 2016</a:t>
            </a:r>
          </a:p>
          <a:p>
            <a:pPr>
              <a:defRPr/>
            </a:pPr>
            <a:endParaRPr lang="fr-BE" altLang="fr-FR" sz="1600" dirty="0"/>
          </a:p>
          <a:p>
            <a:pPr>
              <a:defRPr/>
            </a:pPr>
            <a:r>
              <a:rPr lang="fr-BE" sz="1600" u="sng" dirty="0">
                <a:solidFill>
                  <a:srgbClr val="C573D2"/>
                </a:solidFill>
                <a:hlinkClick r:id="rId5" tooltip="Journal of clinical oncology : official journal of the American Society of Clinical Oncology.">
                  <a:extLst>
                    <a:ext uri="{A12FA001-AC4F-418D-AE19-62706E023703}">
                      <ahyp:hlinkClr xmlns:ahyp="http://schemas.microsoft.com/office/drawing/2018/hyperlinkcolor" val="tx"/>
                    </a:ext>
                  </a:extLst>
                </a:hlinkClick>
              </a:rPr>
              <a:t>J Clin </a:t>
            </a:r>
            <a:r>
              <a:rPr lang="fr-BE" sz="1600" u="sng" dirty="0" err="1">
                <a:solidFill>
                  <a:srgbClr val="C573D2"/>
                </a:solidFill>
                <a:hlinkClick r:id="rId5" tooltip="Journal of clinical oncology : official journal of the American Society of Clinical Oncology.">
                  <a:extLst>
                    <a:ext uri="{A12FA001-AC4F-418D-AE19-62706E023703}">
                      <ahyp:hlinkClr xmlns:ahyp="http://schemas.microsoft.com/office/drawing/2018/hyperlinkcolor" val="tx"/>
                    </a:ext>
                  </a:extLst>
                </a:hlinkClick>
              </a:rPr>
              <a:t>Oncol</a:t>
            </a:r>
            <a:r>
              <a:rPr lang="fr-BE" sz="1600" u="sng" dirty="0">
                <a:hlinkClick r:id="rId5" tooltip="Journal of clinical oncology : official journal of the American Society of Clinical Oncology.">
                  <a:extLst>
                    <a:ext uri="{A12FA001-AC4F-418D-AE19-62706E023703}">
                      <ahyp:hlinkClr xmlns:ahyp="http://schemas.microsoft.com/office/drawing/2018/hyperlinkcolor" val="tx"/>
                    </a:ext>
                  </a:extLst>
                </a:hlinkClick>
              </a:rPr>
              <a:t>.</a:t>
            </a:r>
            <a:r>
              <a:rPr lang="fr-BE" sz="1600" dirty="0"/>
              <a:t> 2010 </a:t>
            </a:r>
            <a:r>
              <a:rPr lang="fr-BE" sz="1600" dirty="0" err="1"/>
              <a:t>Aug</a:t>
            </a:r>
            <a:r>
              <a:rPr lang="fr-BE" sz="1600" dirty="0"/>
              <a:t> 20;28(24):3830-7. </a:t>
            </a:r>
            <a:r>
              <a:rPr lang="fr-BE" sz="1600" dirty="0" err="1"/>
              <a:t>doi</a:t>
            </a:r>
            <a:r>
              <a:rPr lang="fr-BE" sz="1600" dirty="0"/>
              <a:t>: 10.1200/JCO.2009.26.4770. </a:t>
            </a:r>
            <a:r>
              <a:rPr lang="fr-BE" sz="1600" dirty="0" err="1"/>
              <a:t>Epub</a:t>
            </a:r>
            <a:r>
              <a:rPr lang="fr-BE" sz="1600" dirty="0"/>
              <a:t> 2010 </a:t>
            </a:r>
            <a:r>
              <a:rPr lang="fr-BE" sz="1600" dirty="0" err="1"/>
              <a:t>Jul</a:t>
            </a:r>
            <a:r>
              <a:rPr lang="fr-BE" sz="1600" dirty="0"/>
              <a:t> 19. </a:t>
            </a:r>
            <a:r>
              <a:rPr lang="fr-BE" sz="1600" b="1" dirty="0" err="1"/>
              <a:t>Breast</a:t>
            </a:r>
            <a:r>
              <a:rPr lang="fr-BE" sz="1600" b="1" dirty="0"/>
              <a:t> cancer </a:t>
            </a:r>
            <a:r>
              <a:rPr lang="fr-BE" sz="1600" b="1" dirty="0" err="1"/>
              <a:t>risk</a:t>
            </a:r>
            <a:r>
              <a:rPr lang="fr-BE" sz="1600" b="1" dirty="0"/>
              <a:t> by </a:t>
            </a:r>
            <a:r>
              <a:rPr lang="fr-BE" sz="1600" b="1" dirty="0" err="1"/>
              <a:t>breast</a:t>
            </a:r>
            <a:r>
              <a:rPr lang="fr-BE" sz="1600" b="1" dirty="0"/>
              <a:t> </a:t>
            </a:r>
            <a:r>
              <a:rPr lang="fr-BE" sz="1600" b="1" dirty="0" err="1"/>
              <a:t>density</a:t>
            </a:r>
            <a:r>
              <a:rPr lang="fr-BE" sz="1600" b="1" dirty="0"/>
              <a:t>, </a:t>
            </a:r>
            <a:r>
              <a:rPr lang="fr-BE" sz="1600" b="1" dirty="0" err="1"/>
              <a:t>menopause</a:t>
            </a:r>
            <a:r>
              <a:rPr lang="fr-BE" sz="1600" b="1" dirty="0"/>
              <a:t>, and </a:t>
            </a:r>
            <a:r>
              <a:rPr lang="fr-BE" sz="1600" b="1" dirty="0" err="1"/>
              <a:t>postmenopausal</a:t>
            </a:r>
            <a:r>
              <a:rPr lang="fr-BE" sz="1600" b="1" dirty="0"/>
              <a:t> hormone </a:t>
            </a:r>
            <a:r>
              <a:rPr lang="fr-BE" sz="1600" b="1" dirty="0" err="1"/>
              <a:t>therapy</a:t>
            </a:r>
            <a:r>
              <a:rPr lang="fr-BE" sz="1600" b="1" dirty="0"/>
              <a:t> use. </a:t>
            </a:r>
            <a:r>
              <a:rPr lang="fr-BE" sz="1600" u="sng" dirty="0" err="1">
                <a:solidFill>
                  <a:srgbClr val="C573D2"/>
                </a:solidFill>
                <a:hlinkClick r:id="rId6">
                  <a:extLst>
                    <a:ext uri="{A12FA001-AC4F-418D-AE19-62706E023703}">
                      <ahyp:hlinkClr xmlns:ahyp="http://schemas.microsoft.com/office/drawing/2018/hyperlinkcolor" val="tx"/>
                    </a:ext>
                  </a:extLst>
                </a:hlinkClick>
              </a:rPr>
              <a:t>Kerlikowske</a:t>
            </a:r>
            <a:r>
              <a:rPr lang="fr-BE" sz="1600" u="sng" dirty="0">
                <a:hlinkClick r:id="rId6">
                  <a:extLst>
                    <a:ext uri="{A12FA001-AC4F-418D-AE19-62706E023703}">
                      <ahyp:hlinkClr xmlns:ahyp="http://schemas.microsoft.com/office/drawing/2018/hyperlinkcolor" val="tx"/>
                    </a:ext>
                  </a:extLst>
                </a:hlinkClick>
              </a:rPr>
              <a:t> K</a:t>
            </a:r>
            <a:r>
              <a:rPr lang="fr-BE" sz="1600" baseline="30000" dirty="0"/>
              <a:t>1</a:t>
            </a:r>
            <a:r>
              <a:rPr lang="fr-BE" sz="1600" dirty="0"/>
              <a:t>, </a:t>
            </a:r>
            <a:r>
              <a:rPr lang="fr-BE" sz="1600" u="sng" dirty="0">
                <a:hlinkClick r:id="rId7">
                  <a:extLst>
                    <a:ext uri="{A12FA001-AC4F-418D-AE19-62706E023703}">
                      <ahyp:hlinkClr xmlns:ahyp="http://schemas.microsoft.com/office/drawing/2018/hyperlinkcolor" val="tx"/>
                    </a:ext>
                  </a:extLst>
                </a:hlinkClick>
              </a:rPr>
              <a:t>Cook AJ</a:t>
            </a:r>
            <a:r>
              <a:rPr lang="fr-BE" sz="1600" dirty="0"/>
              <a:t>, </a:t>
            </a:r>
            <a:r>
              <a:rPr lang="fr-BE" sz="1600" u="sng" dirty="0" err="1">
                <a:solidFill>
                  <a:srgbClr val="C573D2"/>
                </a:solidFill>
                <a:hlinkClick r:id="rId8">
                  <a:extLst>
                    <a:ext uri="{A12FA001-AC4F-418D-AE19-62706E023703}">
                      <ahyp:hlinkClr xmlns:ahyp="http://schemas.microsoft.com/office/drawing/2018/hyperlinkcolor" val="tx"/>
                    </a:ext>
                  </a:extLst>
                </a:hlinkClick>
              </a:rPr>
              <a:t>Buist</a:t>
            </a:r>
            <a:r>
              <a:rPr lang="fr-BE" sz="1600" u="sng" dirty="0">
                <a:hlinkClick r:id="rId8">
                  <a:extLst>
                    <a:ext uri="{A12FA001-AC4F-418D-AE19-62706E023703}">
                      <ahyp:hlinkClr xmlns:ahyp="http://schemas.microsoft.com/office/drawing/2018/hyperlinkcolor" val="tx"/>
                    </a:ext>
                  </a:extLst>
                </a:hlinkClick>
              </a:rPr>
              <a:t> DS</a:t>
            </a:r>
            <a:r>
              <a:rPr lang="fr-BE" sz="1600" dirty="0"/>
              <a:t>, </a:t>
            </a:r>
            <a:r>
              <a:rPr lang="fr-BE" sz="1600" u="sng" dirty="0">
                <a:hlinkClick r:id="rId9">
                  <a:extLst>
                    <a:ext uri="{A12FA001-AC4F-418D-AE19-62706E023703}">
                      <ahyp:hlinkClr xmlns:ahyp="http://schemas.microsoft.com/office/drawing/2018/hyperlinkcolor" val="tx"/>
                    </a:ext>
                  </a:extLst>
                </a:hlinkClick>
              </a:rPr>
              <a:t>Cummings SR</a:t>
            </a:r>
            <a:r>
              <a:rPr lang="fr-BE" sz="1600" dirty="0"/>
              <a:t>, </a:t>
            </a:r>
            <a:r>
              <a:rPr lang="fr-BE" sz="1600" u="sng" dirty="0">
                <a:hlinkClick r:id="rId10">
                  <a:extLst>
                    <a:ext uri="{A12FA001-AC4F-418D-AE19-62706E023703}">
                      <ahyp:hlinkClr xmlns:ahyp="http://schemas.microsoft.com/office/drawing/2018/hyperlinkcolor" val="tx"/>
                    </a:ext>
                  </a:extLst>
                </a:hlinkClick>
              </a:rPr>
              <a:t>Vachon C</a:t>
            </a:r>
            <a:r>
              <a:rPr lang="fr-BE" sz="1600" dirty="0"/>
              <a:t>, </a:t>
            </a:r>
            <a:r>
              <a:rPr lang="fr-BE" sz="1600" u="sng" dirty="0" err="1">
                <a:solidFill>
                  <a:srgbClr val="C573D2"/>
                </a:solidFill>
                <a:hlinkClick r:id="rId11">
                  <a:extLst>
                    <a:ext uri="{A12FA001-AC4F-418D-AE19-62706E023703}">
                      <ahyp:hlinkClr xmlns:ahyp="http://schemas.microsoft.com/office/drawing/2018/hyperlinkcolor" val="tx"/>
                    </a:ext>
                  </a:extLst>
                </a:hlinkClick>
              </a:rPr>
              <a:t>Vacek</a:t>
            </a:r>
            <a:r>
              <a:rPr lang="fr-BE" sz="1600" u="sng" dirty="0">
                <a:hlinkClick r:id="rId11">
                  <a:extLst>
                    <a:ext uri="{A12FA001-AC4F-418D-AE19-62706E023703}">
                      <ahyp:hlinkClr xmlns:ahyp="http://schemas.microsoft.com/office/drawing/2018/hyperlinkcolor" val="tx"/>
                    </a:ext>
                  </a:extLst>
                </a:hlinkClick>
              </a:rPr>
              <a:t> P</a:t>
            </a:r>
            <a:r>
              <a:rPr lang="fr-BE" sz="1600" dirty="0"/>
              <a:t>, </a:t>
            </a:r>
            <a:r>
              <a:rPr lang="fr-BE" sz="1600" u="sng" dirty="0" err="1">
                <a:solidFill>
                  <a:srgbClr val="C573D2"/>
                </a:solidFill>
                <a:hlinkClick r:id="rId12">
                  <a:extLst>
                    <a:ext uri="{A12FA001-AC4F-418D-AE19-62706E023703}">
                      <ahyp:hlinkClr xmlns:ahyp="http://schemas.microsoft.com/office/drawing/2018/hyperlinkcolor" val="tx"/>
                    </a:ext>
                  </a:extLst>
                </a:hlinkClick>
              </a:rPr>
              <a:t>Miglioretti</a:t>
            </a:r>
            <a:r>
              <a:rPr lang="fr-BE" sz="1600" u="sng" dirty="0">
                <a:hlinkClick r:id="rId12">
                  <a:extLst>
                    <a:ext uri="{A12FA001-AC4F-418D-AE19-62706E023703}">
                      <ahyp:hlinkClr xmlns:ahyp="http://schemas.microsoft.com/office/drawing/2018/hyperlinkcolor" val="tx"/>
                    </a:ext>
                  </a:extLst>
                </a:hlinkClick>
              </a:rPr>
              <a:t> DL</a:t>
            </a:r>
            <a:r>
              <a:rPr lang="fr-BE" sz="1600" dirty="0"/>
              <a:t>.</a:t>
            </a:r>
          </a:p>
          <a:p>
            <a:pPr>
              <a:defRPr/>
            </a:pPr>
            <a:endParaRPr lang="fr-BE" altLang="fr-FR" sz="1600" dirty="0"/>
          </a:p>
          <a:p>
            <a:pPr eaLnBrk="1" hangingPunct="1">
              <a:lnSpc>
                <a:spcPct val="80000"/>
              </a:lnSpc>
              <a:defRPr/>
            </a:pPr>
            <a:endParaRPr lang="fr-FR" altLang="fr-F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TM03457452[[fn=Céleste]]</Template>
  <TotalTime>0</TotalTime>
  <Words>1834</Words>
  <Application>Microsoft Office PowerPoint</Application>
  <PresentationFormat>Grand écran</PresentationFormat>
  <Paragraphs>68</Paragraphs>
  <Slides>11</Slides>
  <Notes>11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Calibri</vt:lpstr>
      <vt:lpstr>Calibri Light</vt:lpstr>
      <vt:lpstr>Times New Roman</vt:lpstr>
      <vt:lpstr>Céleste</vt:lpstr>
      <vt:lpstr>Good clinical practice</vt:lpstr>
      <vt:lpstr>Good clinical practice</vt:lpstr>
      <vt:lpstr>Additional remarks</vt:lpstr>
      <vt:lpstr>Additional remarks</vt:lpstr>
      <vt:lpstr>References</vt:lpstr>
      <vt:lpstr>References</vt:lpstr>
      <vt:lpstr>References</vt:lpstr>
      <vt:lpstr>References</vt:lpstr>
      <vt:lpstr>References</vt:lpstr>
      <vt:lpstr>References</vt:lpstr>
      <vt:lpstr>Conflict of interest declaration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clinical practice</dc:title>
  <dc:creator>serge Rozenberg</dc:creator>
  <cp:lastModifiedBy>serge Rozenberg</cp:lastModifiedBy>
  <cp:revision>1</cp:revision>
  <dcterms:created xsi:type="dcterms:W3CDTF">2023-10-15T11:02:44Z</dcterms:created>
  <dcterms:modified xsi:type="dcterms:W3CDTF">2023-10-15T11:05:59Z</dcterms:modified>
</cp:coreProperties>
</file>