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2.xml" ContentType="application/vnd.openxmlformats-officedocument.presentationml.comments+xml"/>
  <Override PartName="/ppt/notesSlides/notesSlide28.xml" ContentType="application/vnd.openxmlformats-officedocument.presentationml.notesSlide+xml"/>
  <Override PartName="/ppt/comments/comment3.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xml" ContentType="application/vnd.openxmlformats-officedocument.presentationml.tags+xml"/>
  <Override PartName="/ppt/notesSlides/notesSlide43.xml" ContentType="application/vnd.openxmlformats-officedocument.presentationml.notesSlide+xml"/>
  <Override PartName="/ppt/tags/tag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xml" ContentType="application/vnd.openxmlformats-officedocument.presentationml.tags+xml"/>
  <Override PartName="/ppt/notesSlides/notesSlide46.xml" ContentType="application/vnd.openxmlformats-officedocument.presentationml.notesSlide+xml"/>
  <Override PartName="/ppt/tags/tag4.xml" ContentType="application/vnd.openxmlformats-officedocument.presentationml.tags+xml"/>
  <Override PartName="/ppt/notesSlides/notesSlide47.xml" ContentType="application/vnd.openxmlformats-officedocument.presentationml.notesSlide+xml"/>
  <Override PartName="/ppt/tags/tag5.xml" ContentType="application/vnd.openxmlformats-officedocument.presentationml.tags+xml"/>
  <Override PartName="/ppt/notesSlides/notesSlide48.xml" ContentType="application/vnd.openxmlformats-officedocument.presentationml.notesSlide+xml"/>
  <Override PartName="/ppt/comments/comment4.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omments/comment5.xml" ContentType="application/vnd.openxmlformats-officedocument.presentationml.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0"/>
  </p:notesMasterIdLst>
  <p:sldIdLst>
    <p:sldId id="1514" r:id="rId2"/>
    <p:sldId id="299" r:id="rId3"/>
    <p:sldId id="305" r:id="rId4"/>
    <p:sldId id="377" r:id="rId5"/>
    <p:sldId id="258" r:id="rId6"/>
    <p:sldId id="306" r:id="rId7"/>
    <p:sldId id="257" r:id="rId8"/>
    <p:sldId id="282" r:id="rId9"/>
    <p:sldId id="300" r:id="rId10"/>
    <p:sldId id="259" r:id="rId11"/>
    <p:sldId id="260" r:id="rId12"/>
    <p:sldId id="284" r:id="rId13"/>
    <p:sldId id="302" r:id="rId14"/>
    <p:sldId id="406" r:id="rId15"/>
    <p:sldId id="293" r:id="rId16"/>
    <p:sldId id="407" r:id="rId17"/>
    <p:sldId id="408" r:id="rId18"/>
    <p:sldId id="411" r:id="rId19"/>
    <p:sldId id="412" r:id="rId20"/>
    <p:sldId id="413" r:id="rId21"/>
    <p:sldId id="414" r:id="rId22"/>
    <p:sldId id="419" r:id="rId23"/>
    <p:sldId id="404" r:id="rId24"/>
    <p:sldId id="403" r:id="rId25"/>
    <p:sldId id="402" r:id="rId26"/>
    <p:sldId id="397" r:id="rId27"/>
    <p:sldId id="395" r:id="rId28"/>
    <p:sldId id="394" r:id="rId29"/>
    <p:sldId id="387" r:id="rId30"/>
    <p:sldId id="385" r:id="rId31"/>
    <p:sldId id="381" r:id="rId32"/>
    <p:sldId id="380" r:id="rId33"/>
    <p:sldId id="379" r:id="rId34"/>
    <p:sldId id="264" r:id="rId35"/>
    <p:sldId id="355" r:id="rId36"/>
    <p:sldId id="372" r:id="rId37"/>
    <p:sldId id="351" r:id="rId38"/>
    <p:sldId id="371" r:id="rId39"/>
    <p:sldId id="366" r:id="rId40"/>
    <p:sldId id="364" r:id="rId41"/>
    <p:sldId id="373" r:id="rId42"/>
    <p:sldId id="312" r:id="rId43"/>
    <p:sldId id="374" r:id="rId44"/>
    <p:sldId id="376" r:id="rId45"/>
    <p:sldId id="375" r:id="rId46"/>
    <p:sldId id="286" r:id="rId47"/>
    <p:sldId id="369" r:id="rId48"/>
    <p:sldId id="368" r:id="rId49"/>
    <p:sldId id="367" r:id="rId50"/>
    <p:sldId id="370" r:id="rId51"/>
    <p:sldId id="294" r:id="rId52"/>
    <p:sldId id="310" r:id="rId53"/>
    <p:sldId id="420" r:id="rId54"/>
    <p:sldId id="1502" r:id="rId55"/>
    <p:sldId id="1503" r:id="rId56"/>
    <p:sldId id="317" r:id="rId57"/>
    <p:sldId id="467" r:id="rId58"/>
    <p:sldId id="1504" r:id="rId59"/>
    <p:sldId id="262" r:id="rId60"/>
    <p:sldId id="1505" r:id="rId61"/>
    <p:sldId id="1506" r:id="rId62"/>
    <p:sldId id="704" r:id="rId63"/>
    <p:sldId id="709" r:id="rId64"/>
    <p:sldId id="710" r:id="rId65"/>
    <p:sldId id="1507" r:id="rId66"/>
    <p:sldId id="1512" r:id="rId67"/>
    <p:sldId id="1510" r:id="rId68"/>
    <p:sldId id="336" r:id="rId69"/>
    <p:sldId id="1513" r:id="rId70"/>
    <p:sldId id="272" r:id="rId71"/>
    <p:sldId id="287" r:id="rId72"/>
    <p:sldId id="289" r:id="rId73"/>
    <p:sldId id="273" r:id="rId74"/>
    <p:sldId id="1511" r:id="rId75"/>
    <p:sldId id="1500" r:id="rId76"/>
    <p:sldId id="1501" r:id="rId77"/>
    <p:sldId id="1499" r:id="rId78"/>
    <p:sldId id="271" r:id="rId79"/>
    <p:sldId id="311" r:id="rId80"/>
    <p:sldId id="5929" r:id="rId81"/>
    <p:sldId id="5931" r:id="rId82"/>
    <p:sldId id="5944" r:id="rId83"/>
    <p:sldId id="5930" r:id="rId84"/>
    <p:sldId id="5935" r:id="rId85"/>
    <p:sldId id="5933" r:id="rId86"/>
    <p:sldId id="5949" r:id="rId87"/>
    <p:sldId id="5950" r:id="rId88"/>
    <p:sldId id="5932" r:id="rId89"/>
    <p:sldId id="5936" r:id="rId90"/>
    <p:sldId id="5937" r:id="rId91"/>
    <p:sldId id="5947" r:id="rId92"/>
    <p:sldId id="5938" r:id="rId93"/>
    <p:sldId id="269" r:id="rId94"/>
    <p:sldId id="270" r:id="rId95"/>
    <p:sldId id="2141411757" r:id="rId96"/>
    <p:sldId id="2141411759" r:id="rId97"/>
    <p:sldId id="906" r:id="rId98"/>
    <p:sldId id="907" r:id="rId99"/>
    <p:sldId id="2141411758" r:id="rId100"/>
    <p:sldId id="889" r:id="rId101"/>
    <p:sldId id="890" r:id="rId102"/>
    <p:sldId id="2141411760" r:id="rId103"/>
    <p:sldId id="2141411761" r:id="rId104"/>
    <p:sldId id="898" r:id="rId105"/>
    <p:sldId id="892" r:id="rId106"/>
    <p:sldId id="841" r:id="rId107"/>
    <p:sldId id="275" r:id="rId108"/>
    <p:sldId id="276" r:id="rId109"/>
    <p:sldId id="279" r:id="rId110"/>
    <p:sldId id="280" r:id="rId111"/>
    <p:sldId id="288" r:id="rId112"/>
    <p:sldId id="283" r:id="rId113"/>
    <p:sldId id="290" r:id="rId114"/>
    <p:sldId id="291" r:id="rId115"/>
    <p:sldId id="292" r:id="rId116"/>
    <p:sldId id="304" r:id="rId117"/>
    <p:sldId id="303" r:id="rId118"/>
    <p:sldId id="281" r:id="rId1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xelle" initials="A" lastIdx="3" clrIdx="0"/>
  <p:cmAuthor id="2" name="serge Rozenberg" initials="sR" lastIdx="1" clrIdx="1"/>
  <p:cmAuthor id="3" name="Depypere Herman" initials="DH"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ommentAuthors" Target="commentAuthor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5-17T18:58:32.663" idx="1">
    <p:pos x="10" y="10"/>
    <p:text>If estrogens are contraindicated, progestins alone may be helpfull</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6-05-17T18:32:22.700" idx="2">
    <p:pos x="10" y="10"/>
    <p:text>Nevertheless primary  cardiovacular prevention is not an indication</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23-06-24T12:33:37.627"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3" dt="2022-03-13T19:37:59.376"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6-05-22T16:27:36.530" idx="3">
    <p:pos x="10" y="10"/>
    <p:text>Duration on an individual base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24DEFE-8E1E-4E1D-B5B9-D3BE5D99D012}" type="datetimeFigureOut">
              <a:rPr lang="fr-BE" smtClean="0"/>
              <a:t>17-10-23</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63D1D1-3FE1-40F2-B71D-805F289CC1AD}" type="slidenum">
              <a:rPr lang="fr-BE" smtClean="0"/>
              <a:t>‹N°›</a:t>
            </a:fld>
            <a:endParaRPr lang="fr-BE"/>
          </a:p>
        </p:txBody>
      </p:sp>
    </p:spTree>
    <p:extLst>
      <p:ext uri="{BB962C8B-B14F-4D97-AF65-F5344CB8AC3E}">
        <p14:creationId xmlns:p14="http://schemas.microsoft.com/office/powerpoint/2010/main" val="95230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10B1425-395E-CC96-FB40-C093D90D43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1C65108-C0A3-46B4-90F7-BAE07FBF381B}" type="slidenum">
              <a:rPr lang="fr-FR" altLang="fr-FR" sz="1200"/>
              <a:pPr/>
              <a:t>5</a:t>
            </a:fld>
            <a:endParaRPr lang="fr-FR" altLang="fr-FR" sz="1200"/>
          </a:p>
        </p:txBody>
      </p:sp>
      <p:sp>
        <p:nvSpPr>
          <p:cNvPr id="14339" name="Rectangle 2">
            <a:extLst>
              <a:ext uri="{FF2B5EF4-FFF2-40B4-BE49-F238E27FC236}">
                <a16:creationId xmlns:a16="http://schemas.microsoft.com/office/drawing/2014/main" id="{9BD75B4E-70F4-55C3-C923-AF41DE5394BA}"/>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9B2CFAC0-B8E1-7B20-7A9F-9F1BFFD7EB7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B14B8F7-3F56-C58D-1909-7D736424497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4D0487-9364-45FD-9F92-F1398CA36D73}" type="slidenum">
              <a:rPr lang="fr-FR" altLang="fr-FR" sz="1200" smtClean="0"/>
              <a:pPr/>
              <a:t>25</a:t>
            </a:fld>
            <a:endParaRPr lang="fr-FR" altLang="fr-FR" sz="1200"/>
          </a:p>
        </p:txBody>
      </p:sp>
      <p:sp>
        <p:nvSpPr>
          <p:cNvPr id="31747" name="Rectangle 2">
            <a:extLst>
              <a:ext uri="{FF2B5EF4-FFF2-40B4-BE49-F238E27FC236}">
                <a16:creationId xmlns:a16="http://schemas.microsoft.com/office/drawing/2014/main" id="{42F61271-8AD6-EF09-054E-90A248DE2FD1}"/>
              </a:ext>
            </a:extLst>
          </p:cNvPr>
          <p:cNvSpPr>
            <a:spLocks noGrp="1" noRot="1" noChangeAspect="1" noChangeArrowheads="1" noTextEdit="1"/>
          </p:cNvSpPr>
          <p:nvPr>
            <p:ph type="sldImg"/>
          </p:nvPr>
        </p:nvSpPr>
        <p:spPr>
          <a:xfrm>
            <a:off x="685800" y="1143000"/>
            <a:ext cx="5486400" cy="3086100"/>
          </a:xfrm>
          <a:ln/>
        </p:spPr>
      </p:sp>
      <p:sp>
        <p:nvSpPr>
          <p:cNvPr id="31748" name="Rectangle 3">
            <a:extLst>
              <a:ext uri="{FF2B5EF4-FFF2-40B4-BE49-F238E27FC236}">
                <a16:creationId xmlns:a16="http://schemas.microsoft.com/office/drawing/2014/main" id="{06BBC9AC-452D-6D71-168A-F7A42B330A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Longitudinals</a:t>
            </a:r>
            <a:r>
              <a:rPr lang="en-GB" dirty="0"/>
              <a:t> studies indicate that women follow distinct patterns of VMS</a:t>
            </a:r>
          </a:p>
          <a:p>
            <a:r>
              <a:rPr lang="en-GB" dirty="0"/>
              <a:t>Both the SWAN study (US° and an Australian study ( Aus </a:t>
            </a:r>
            <a:r>
              <a:rPr lang="en-GB" dirty="0" err="1"/>
              <a:t>Longit</a:t>
            </a:r>
            <a:r>
              <a:rPr lang="en-GB" dirty="0"/>
              <a:t> Study of women’s health) found that VMS follow 4 trajectories in approx. equal proportions across 4 groups</a:t>
            </a:r>
          </a:p>
          <a:p>
            <a:r>
              <a:rPr lang="en-GB" dirty="0"/>
              <a:t>4 types:	</a:t>
            </a:r>
          </a:p>
          <a:p>
            <a:pPr lvl="1"/>
            <a:r>
              <a:rPr lang="en-GB" dirty="0"/>
              <a:t>Mild                  : mild/ no HF</a:t>
            </a:r>
          </a:p>
          <a:p>
            <a:pPr lvl="1"/>
            <a:r>
              <a:rPr lang="en-GB" dirty="0"/>
              <a:t>Late onset       : start </a:t>
            </a:r>
            <a:r>
              <a:rPr lang="en-GB" dirty="0" err="1"/>
              <a:t>na</a:t>
            </a:r>
            <a:r>
              <a:rPr lang="en-GB" dirty="0"/>
              <a:t> </a:t>
            </a:r>
            <a:r>
              <a:rPr lang="en-GB" dirty="0" err="1"/>
              <a:t>laatste</a:t>
            </a:r>
            <a:r>
              <a:rPr lang="en-GB" dirty="0"/>
              <a:t> </a:t>
            </a:r>
            <a:r>
              <a:rPr lang="en-GB" dirty="0" err="1"/>
              <a:t>menstruatie</a:t>
            </a:r>
            <a:r>
              <a:rPr lang="en-GB" dirty="0"/>
              <a:t> </a:t>
            </a:r>
            <a:r>
              <a:rPr lang="en-GB" dirty="0">
                <a:sym typeface="Wingdings" panose="05000000000000000000" pitchFamily="2" charset="2"/>
              </a:rPr>
              <a:t> </a:t>
            </a:r>
            <a:r>
              <a:rPr lang="en-GB" dirty="0" err="1"/>
              <a:t>blijven</a:t>
            </a:r>
            <a:r>
              <a:rPr lang="en-GB" dirty="0"/>
              <a:t> tot  late MP</a:t>
            </a:r>
          </a:p>
          <a:p>
            <a:pPr lvl="1"/>
            <a:r>
              <a:rPr lang="en-GB" b="1" dirty="0"/>
              <a:t>Early onset      : start reeds </a:t>
            </a:r>
            <a:r>
              <a:rPr lang="en-GB" b="1" dirty="0" err="1"/>
              <a:t>vroeg</a:t>
            </a:r>
            <a:r>
              <a:rPr lang="en-GB" b="1" dirty="0"/>
              <a:t> in de </a:t>
            </a:r>
            <a:r>
              <a:rPr lang="en-GB" b="1" dirty="0" err="1"/>
              <a:t>overgang</a:t>
            </a:r>
            <a:r>
              <a:rPr lang="en-GB" b="1" dirty="0"/>
              <a:t> maar↓ </a:t>
            </a:r>
            <a:r>
              <a:rPr lang="en-GB" b="1" dirty="0" err="1"/>
              <a:t>na</a:t>
            </a:r>
            <a:r>
              <a:rPr lang="en-GB" b="1" dirty="0"/>
              <a:t> </a:t>
            </a:r>
            <a:r>
              <a:rPr lang="en-GB" b="1" dirty="0" err="1"/>
              <a:t>laatste</a:t>
            </a:r>
            <a:r>
              <a:rPr lang="en-GB" b="1" dirty="0"/>
              <a:t> menses</a:t>
            </a:r>
          </a:p>
          <a:p>
            <a:pPr lvl="1"/>
            <a:r>
              <a:rPr lang="en-GB" b="1" dirty="0"/>
              <a:t>Super flushers </a:t>
            </a:r>
            <a:r>
              <a:rPr lang="en-GB" sz="1950" b="1" dirty="0"/>
              <a:t>: </a:t>
            </a:r>
            <a:r>
              <a:rPr lang="en-GB" b="1" dirty="0"/>
              <a:t>start </a:t>
            </a:r>
            <a:r>
              <a:rPr lang="en-GB" b="1" dirty="0" err="1"/>
              <a:t>vroeg</a:t>
            </a:r>
            <a:r>
              <a:rPr lang="en-GB" b="1" dirty="0"/>
              <a:t> in de </a:t>
            </a:r>
            <a:r>
              <a:rPr lang="en-GB" b="1" dirty="0" err="1"/>
              <a:t>overgang</a:t>
            </a:r>
            <a:r>
              <a:rPr lang="en-GB" b="1" dirty="0"/>
              <a:t> </a:t>
            </a:r>
            <a:r>
              <a:rPr lang="en-GB" b="1" dirty="0">
                <a:sym typeface="Wingdings" panose="05000000000000000000" pitchFamily="2" charset="2"/>
              </a:rPr>
              <a:t> </a:t>
            </a:r>
            <a:r>
              <a:rPr lang="en-GB" b="1" dirty="0" err="1">
                <a:sym typeface="Wingdings" panose="05000000000000000000" pitchFamily="2" charset="2"/>
              </a:rPr>
              <a:t>blijven</a:t>
            </a:r>
            <a:r>
              <a:rPr lang="en-GB" b="1" dirty="0">
                <a:sym typeface="Wingdings" panose="05000000000000000000" pitchFamily="2" charset="2"/>
              </a:rPr>
              <a:t> tot late MP</a:t>
            </a:r>
            <a:endParaRPr lang="en-GB" b="1" dirty="0"/>
          </a:p>
          <a:p>
            <a:pPr marL="685800" lvl="2" indent="0">
              <a:buNone/>
            </a:pPr>
            <a:r>
              <a:rPr lang="en-GB" dirty="0"/>
              <a:t>RF </a:t>
            </a:r>
            <a:r>
              <a:rPr lang="en-GB" dirty="0" err="1"/>
              <a:t>voor</a:t>
            </a:r>
            <a:r>
              <a:rPr lang="en-GB" dirty="0"/>
              <a:t> HF </a:t>
            </a:r>
            <a:r>
              <a:rPr lang="en-GB" b="1" u="sng" dirty="0" err="1"/>
              <a:t>vroege</a:t>
            </a:r>
            <a:r>
              <a:rPr lang="en-GB" dirty="0"/>
              <a:t> flushers</a:t>
            </a:r>
          </a:p>
          <a:p>
            <a:pPr lvl="2"/>
            <a:r>
              <a:rPr lang="en-GB" dirty="0"/>
              <a:t>↑ BMI</a:t>
            </a:r>
          </a:p>
          <a:p>
            <a:pPr lvl="2"/>
            <a:r>
              <a:rPr lang="en-GB" dirty="0"/>
              <a:t>Centrale </a:t>
            </a:r>
            <a:r>
              <a:rPr lang="en-GB" dirty="0" err="1"/>
              <a:t>obesitas</a:t>
            </a:r>
            <a:r>
              <a:rPr lang="en-GB" dirty="0"/>
              <a:t> </a:t>
            </a:r>
          </a:p>
          <a:p>
            <a:r>
              <a:rPr lang="en-GB" dirty="0"/>
              <a:t>↓ </a:t>
            </a:r>
            <a:r>
              <a:rPr lang="en-GB" dirty="0" err="1"/>
              <a:t>slaapkwaliteit</a:t>
            </a:r>
            <a:endParaRPr lang="en-GB" dirty="0"/>
          </a:p>
          <a:p>
            <a:r>
              <a:rPr lang="en-GB" dirty="0"/>
              <a:t>↓ Quality of life</a:t>
            </a:r>
          </a:p>
          <a:p>
            <a:endParaRPr lang="en-GB" sz="8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pPr>
              <a:defRPr/>
            </a:pPr>
            <a:fld id="{983D6636-B049-49B0-B88E-10274A1369E5}" type="slidenum">
              <a:rPr lang="fr-FR" altLang="fr-FR" smtClean="0"/>
              <a:pPr>
                <a:defRPr/>
              </a:pPr>
              <a:t>27</a:t>
            </a:fld>
            <a:endParaRPr lang="fr-FR" altLang="fr-FR"/>
          </a:p>
        </p:txBody>
      </p:sp>
    </p:spTree>
    <p:extLst>
      <p:ext uri="{BB962C8B-B14F-4D97-AF65-F5344CB8AC3E}">
        <p14:creationId xmlns:p14="http://schemas.microsoft.com/office/powerpoint/2010/main" val="3996244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VMS are among the strongest predictors of subclinical CVD</a:t>
            </a:r>
          </a:p>
          <a:p>
            <a:endParaRPr lang="en-GB" dirty="0"/>
          </a:p>
          <a:p>
            <a:r>
              <a:rPr lang="en-GB" dirty="0"/>
              <a:t>VMS are associated with a more adverse CVD risk profile</a:t>
            </a:r>
          </a:p>
          <a:p>
            <a:endParaRPr lang="en-GB" dirty="0"/>
          </a:p>
          <a:p>
            <a:endParaRPr lang="en-GB" dirty="0"/>
          </a:p>
          <a:p>
            <a:r>
              <a:rPr lang="en-GB" dirty="0" err="1"/>
              <a:t>Endotheeldysfunctie</a:t>
            </a:r>
            <a:r>
              <a:rPr lang="en-GB" dirty="0"/>
              <a:t>: </a:t>
            </a:r>
            <a:r>
              <a:rPr lang="en-GB" dirty="0" err="1"/>
              <a:t>endotheel</a:t>
            </a:r>
            <a:r>
              <a:rPr lang="en-GB" dirty="0"/>
              <a:t>: 3 </a:t>
            </a:r>
            <a:r>
              <a:rPr lang="en-GB" dirty="0" err="1"/>
              <a:t>lagen</a:t>
            </a:r>
            <a:r>
              <a:rPr lang="en-GB" dirty="0"/>
              <a:t>: </a:t>
            </a:r>
            <a:r>
              <a:rPr lang="en-GB" dirty="0" err="1"/>
              <a:t>buitenste</a:t>
            </a:r>
            <a:r>
              <a:rPr lang="en-GB" dirty="0"/>
              <a:t> BW/</a:t>
            </a:r>
            <a:r>
              <a:rPr lang="en-GB" dirty="0" err="1"/>
              <a:t>middenste</a:t>
            </a:r>
            <a:r>
              <a:rPr lang="en-GB" dirty="0"/>
              <a:t> </a:t>
            </a:r>
            <a:r>
              <a:rPr lang="en-GB" dirty="0" err="1"/>
              <a:t>gl</a:t>
            </a:r>
            <a:r>
              <a:rPr lang="en-GB" dirty="0"/>
              <a:t> </a:t>
            </a:r>
            <a:r>
              <a:rPr lang="en-GB" dirty="0" err="1"/>
              <a:t>spierweefsel</a:t>
            </a:r>
            <a:r>
              <a:rPr lang="en-GB" dirty="0"/>
              <a:t>/ </a:t>
            </a:r>
            <a:r>
              <a:rPr lang="en-GB" dirty="0" err="1"/>
              <a:t>binnenste</a:t>
            </a:r>
            <a:r>
              <a:rPr lang="en-GB" dirty="0"/>
              <a:t> 1 </a:t>
            </a:r>
            <a:r>
              <a:rPr lang="en-GB" dirty="0" err="1"/>
              <a:t>laag</a:t>
            </a:r>
            <a:r>
              <a:rPr lang="en-GB" dirty="0"/>
              <a:t> </a:t>
            </a:r>
            <a:r>
              <a:rPr lang="en-GB" dirty="0" err="1"/>
              <a:t>endotheel</a:t>
            </a:r>
            <a:endParaRPr lang="en-GB" dirty="0"/>
          </a:p>
          <a:p>
            <a:r>
              <a:rPr lang="en-GB" dirty="0" err="1"/>
              <a:t>Endotheel</a:t>
            </a:r>
            <a:r>
              <a:rPr lang="en-GB" dirty="0"/>
              <a:t> : </a:t>
            </a:r>
            <a:r>
              <a:rPr lang="en-GB" dirty="0" err="1"/>
              <a:t>behoud</a:t>
            </a:r>
            <a:r>
              <a:rPr lang="en-GB" dirty="0"/>
              <a:t> </a:t>
            </a:r>
            <a:r>
              <a:rPr lang="en-GB" dirty="0" err="1"/>
              <a:t>lage</a:t>
            </a:r>
            <a:r>
              <a:rPr lang="en-GB" dirty="0"/>
              <a:t> </a:t>
            </a:r>
            <a:r>
              <a:rPr lang="en-GB" dirty="0" err="1"/>
              <a:t>vasc</a:t>
            </a:r>
            <a:r>
              <a:rPr lang="en-GB" dirty="0"/>
              <a:t> tonus</a:t>
            </a:r>
          </a:p>
          <a:p>
            <a:r>
              <a:rPr lang="en-GB" dirty="0"/>
              <a:t>                   </a:t>
            </a:r>
            <a:r>
              <a:rPr lang="en-GB" dirty="0" err="1"/>
              <a:t>bron</a:t>
            </a:r>
            <a:r>
              <a:rPr lang="en-GB" dirty="0"/>
              <a:t> v NO (!! VD, </a:t>
            </a:r>
            <a:r>
              <a:rPr lang="en-GB" dirty="0" err="1"/>
              <a:t>verminderd</a:t>
            </a:r>
            <a:r>
              <a:rPr lang="en-GB" dirty="0"/>
              <a:t> OX stress, </a:t>
            </a:r>
            <a:r>
              <a:rPr lang="en-GB" dirty="0" err="1"/>
              <a:t>inflamm</a:t>
            </a:r>
            <a:r>
              <a:rPr lang="en-GB" dirty="0"/>
              <a:t>, WBC adhesive, </a:t>
            </a:r>
            <a:r>
              <a:rPr lang="en-GB" dirty="0" err="1"/>
              <a:t>Plaatjes</a:t>
            </a:r>
            <a:r>
              <a:rPr lang="en-GB" baseline="0" dirty="0"/>
              <a:t> </a:t>
            </a:r>
            <a:r>
              <a:rPr lang="en-GB" baseline="0" dirty="0" err="1"/>
              <a:t>aggregatie</a:t>
            </a:r>
            <a:r>
              <a:rPr lang="en-GB" baseline="0" dirty="0"/>
              <a:t> </a:t>
            </a:r>
            <a:r>
              <a:rPr lang="en-GB" baseline="0" dirty="0" err="1"/>
              <a:t>en</a:t>
            </a:r>
            <a:r>
              <a:rPr lang="en-GB" baseline="0" dirty="0"/>
              <a:t> </a:t>
            </a:r>
            <a:r>
              <a:rPr lang="en-GB" baseline="0" dirty="0" err="1"/>
              <a:t>gl</a:t>
            </a:r>
            <a:r>
              <a:rPr lang="en-GB" baseline="0" dirty="0"/>
              <a:t> </a:t>
            </a:r>
            <a:r>
              <a:rPr lang="en-GB" baseline="0" dirty="0" err="1"/>
              <a:t>spiercelprolif</a:t>
            </a:r>
            <a:endParaRPr lang="en-GB" baseline="0" dirty="0"/>
          </a:p>
          <a:p>
            <a:r>
              <a:rPr lang="en-GB" baseline="0" dirty="0"/>
              <a:t>                              </a:t>
            </a:r>
            <a:r>
              <a:rPr lang="en-GB" baseline="0" dirty="0" err="1"/>
              <a:t>endotheline</a:t>
            </a:r>
            <a:r>
              <a:rPr lang="en-GB" baseline="0" dirty="0"/>
              <a:t>, </a:t>
            </a:r>
            <a:r>
              <a:rPr lang="en-GB" baseline="0" dirty="0" err="1"/>
              <a:t>prostacycline</a:t>
            </a:r>
            <a:r>
              <a:rPr lang="en-GB" baseline="0" dirty="0"/>
              <a:t> (ox stress </a:t>
            </a:r>
            <a:r>
              <a:rPr lang="en-GB" baseline="0" dirty="0" err="1"/>
              <a:t>mediatoren</a:t>
            </a:r>
            <a:r>
              <a:rPr lang="en-GB" baseline="0" dirty="0"/>
              <a:t>)</a:t>
            </a:r>
          </a:p>
          <a:p>
            <a:r>
              <a:rPr lang="en-GB" baseline="0" dirty="0" err="1"/>
              <a:t>Endotheeldysfunctie</a:t>
            </a:r>
            <a:r>
              <a:rPr lang="en-GB" baseline="0" dirty="0"/>
              <a:t> </a:t>
            </a:r>
            <a:r>
              <a:rPr lang="en-GB" baseline="0" dirty="0" err="1"/>
              <a:t>agv</a:t>
            </a:r>
            <a:r>
              <a:rPr lang="en-GB" baseline="0" dirty="0"/>
              <a:t>: </a:t>
            </a:r>
            <a:r>
              <a:rPr lang="en-GB" baseline="0" dirty="0" err="1"/>
              <a:t>verminderde</a:t>
            </a:r>
            <a:r>
              <a:rPr lang="en-GB" baseline="0" dirty="0"/>
              <a:t> NO(!!), </a:t>
            </a:r>
            <a:r>
              <a:rPr lang="en-GB" baseline="0" dirty="0" err="1"/>
              <a:t>meer</a:t>
            </a:r>
            <a:r>
              <a:rPr lang="en-GB" baseline="0" dirty="0"/>
              <a:t> ox stress, AHT, </a:t>
            </a:r>
            <a:r>
              <a:rPr lang="en-GB" baseline="0" dirty="0" err="1"/>
              <a:t>inflamm</a:t>
            </a:r>
            <a:r>
              <a:rPr lang="en-GB" baseline="0" dirty="0"/>
              <a:t>, </a:t>
            </a:r>
            <a:r>
              <a:rPr lang="en-GB" baseline="0" dirty="0" err="1"/>
              <a:t>obesitas</a:t>
            </a:r>
            <a:r>
              <a:rPr lang="en-GB" baseline="0" dirty="0"/>
              <a:t>, </a:t>
            </a:r>
            <a:r>
              <a:rPr lang="en-GB" baseline="0" dirty="0" err="1"/>
              <a:t>tabak</a:t>
            </a:r>
            <a:endParaRPr lang="en-GB" baseline="0" dirty="0"/>
          </a:p>
          <a:p>
            <a:r>
              <a:rPr lang="en-GB" baseline="0" dirty="0"/>
              <a:t>                                  </a:t>
            </a:r>
            <a:r>
              <a:rPr lang="en-GB" baseline="0" dirty="0" err="1"/>
              <a:t>gevolg</a:t>
            </a:r>
            <a:r>
              <a:rPr lang="en-GB" baseline="0" dirty="0"/>
              <a:t>: </a:t>
            </a:r>
            <a:r>
              <a:rPr lang="en-GB" baseline="0" dirty="0" err="1"/>
              <a:t>dalen</a:t>
            </a:r>
            <a:r>
              <a:rPr lang="en-GB" baseline="0" dirty="0"/>
              <a:t> flow mediated dilatation: </a:t>
            </a:r>
            <a:r>
              <a:rPr lang="en-GB" baseline="0" dirty="0" err="1"/>
              <a:t>behouden</a:t>
            </a:r>
            <a:r>
              <a:rPr lang="en-GB" baseline="0" dirty="0"/>
              <a:t> v flow </a:t>
            </a:r>
            <a:r>
              <a:rPr lang="en-GB" baseline="0" dirty="0" err="1"/>
              <a:t>dmv</a:t>
            </a:r>
            <a:r>
              <a:rPr lang="en-GB" baseline="0" dirty="0"/>
              <a:t> VD/VC</a:t>
            </a:r>
          </a:p>
          <a:p>
            <a:r>
              <a:rPr lang="en-GB" baseline="0" dirty="0"/>
              <a:t>                                 is </a:t>
            </a:r>
            <a:r>
              <a:rPr lang="en-GB" baseline="0" dirty="0" err="1"/>
              <a:t>belangrijke</a:t>
            </a:r>
            <a:r>
              <a:rPr lang="en-GB" baseline="0" dirty="0"/>
              <a:t> </a:t>
            </a:r>
            <a:r>
              <a:rPr lang="en-GB" baseline="0" dirty="0" err="1"/>
              <a:t>voorloper</a:t>
            </a:r>
            <a:r>
              <a:rPr lang="en-GB" baseline="0" dirty="0"/>
              <a:t> v </a:t>
            </a:r>
            <a:r>
              <a:rPr lang="en-GB" baseline="0" dirty="0" err="1"/>
              <a:t>arteriosclerose</a:t>
            </a:r>
            <a:r>
              <a:rPr lang="en-GB" baseline="0" dirty="0"/>
              <a:t> </a:t>
            </a:r>
            <a:r>
              <a:rPr lang="en-GB" baseline="0" dirty="0" err="1"/>
              <a:t>ontwikkeling</a:t>
            </a:r>
            <a:r>
              <a:rPr lang="en-GB" baseline="0" dirty="0"/>
              <a:t>: </a:t>
            </a:r>
            <a:r>
              <a:rPr lang="en-GB" baseline="0" dirty="0" err="1"/>
              <a:t>onder</a:t>
            </a:r>
            <a:r>
              <a:rPr lang="en-GB" baseline="0" dirty="0"/>
              <a:t> </a:t>
            </a:r>
            <a:r>
              <a:rPr lang="en-GB" baseline="0" dirty="0" err="1"/>
              <a:t>beschadigd</a:t>
            </a:r>
            <a:r>
              <a:rPr lang="en-GB" baseline="0" dirty="0"/>
              <a:t> </a:t>
            </a:r>
            <a:r>
              <a:rPr lang="en-GB" baseline="0" dirty="0" err="1"/>
              <a:t>endotheel</a:t>
            </a:r>
            <a:r>
              <a:rPr lang="en-GB" baseline="0" dirty="0"/>
              <a:t> </a:t>
            </a:r>
            <a:r>
              <a:rPr lang="en-GB" baseline="0" dirty="0" err="1"/>
              <a:t>nestelen</a:t>
            </a:r>
            <a:r>
              <a:rPr lang="en-GB" baseline="0" dirty="0"/>
              <a:t> </a:t>
            </a:r>
            <a:r>
              <a:rPr lang="en-GB" baseline="0" dirty="0" err="1"/>
              <a:t>zich</a:t>
            </a:r>
            <a:r>
              <a:rPr lang="en-GB" baseline="0" dirty="0"/>
              <a:t> LDL+ WBC</a:t>
            </a:r>
            <a:r>
              <a:rPr lang="en-GB" baseline="0" dirty="0">
                <a:sym typeface="Wingdings" panose="05000000000000000000" pitchFamily="2" charset="2"/>
              </a:rPr>
              <a:t> ox/</a:t>
            </a:r>
            <a:r>
              <a:rPr lang="en-GB" baseline="0" dirty="0" err="1">
                <a:sym typeface="Wingdings" panose="05000000000000000000" pitchFamily="2" charset="2"/>
              </a:rPr>
              <a:t>inflamm</a:t>
            </a:r>
            <a:r>
              <a:rPr lang="en-GB" baseline="0" dirty="0">
                <a:sym typeface="Wingdings" panose="05000000000000000000" pitchFamily="2" charset="2"/>
              </a:rPr>
              <a:t>  plaque</a:t>
            </a:r>
          </a:p>
          <a:p>
            <a:r>
              <a:rPr lang="en-GB" baseline="0" dirty="0">
                <a:sym typeface="Wingdings" panose="05000000000000000000" pitchFamily="2" charset="2"/>
              </a:rPr>
              <a:t>IMT (intima media thickness): meting v </a:t>
            </a:r>
            <a:r>
              <a:rPr lang="en-GB" baseline="0" dirty="0" err="1">
                <a:sym typeface="Wingdings" panose="05000000000000000000" pitchFamily="2" charset="2"/>
              </a:rPr>
              <a:t>binnenste</a:t>
            </a:r>
            <a:r>
              <a:rPr lang="en-GB" baseline="0" dirty="0">
                <a:sym typeface="Wingdings" panose="05000000000000000000" pitchFamily="2" charset="2"/>
              </a:rPr>
              <a:t>/</a:t>
            </a:r>
            <a:r>
              <a:rPr lang="en-GB" baseline="0" dirty="0" err="1">
                <a:sym typeface="Wingdings" panose="05000000000000000000" pitchFamily="2" charset="2"/>
              </a:rPr>
              <a:t>middenste</a:t>
            </a:r>
            <a:r>
              <a:rPr lang="en-GB" baseline="0" dirty="0">
                <a:sym typeface="Wingdings" panose="05000000000000000000" pitchFamily="2" charset="2"/>
              </a:rPr>
              <a:t> lag </a:t>
            </a:r>
            <a:r>
              <a:rPr lang="en-GB" baseline="0" dirty="0" err="1">
                <a:sym typeface="Wingdings" panose="05000000000000000000" pitchFamily="2" charset="2"/>
              </a:rPr>
              <a:t>carotis</a:t>
            </a:r>
            <a:r>
              <a:rPr lang="en-GB" baseline="0" dirty="0">
                <a:sym typeface="Wingdings" panose="05000000000000000000" pitchFamily="2" charset="2"/>
              </a:rPr>
              <a:t>: ! Marker </a:t>
            </a:r>
            <a:r>
              <a:rPr lang="en-GB" baseline="0" dirty="0" err="1">
                <a:sym typeface="Wingdings" panose="05000000000000000000" pitchFamily="2" charset="2"/>
              </a:rPr>
              <a:t>voor</a:t>
            </a:r>
            <a:r>
              <a:rPr lang="en-GB" baseline="0" dirty="0">
                <a:sym typeface="Wingdings" panose="05000000000000000000" pitchFamily="2" charset="2"/>
              </a:rPr>
              <a:t> </a:t>
            </a:r>
            <a:r>
              <a:rPr lang="en-GB" baseline="0" dirty="0" err="1">
                <a:sym typeface="Wingdings" panose="05000000000000000000" pitchFamily="2" charset="2"/>
              </a:rPr>
              <a:t>cor</a:t>
            </a:r>
            <a:r>
              <a:rPr lang="en-GB" baseline="0" dirty="0">
                <a:sym typeface="Wingdings" panose="05000000000000000000" pitchFamily="2" charset="2"/>
              </a:rPr>
              <a:t> plaque </a:t>
            </a:r>
            <a:r>
              <a:rPr lang="en-GB" baseline="0" dirty="0" err="1">
                <a:sym typeface="Wingdings" panose="05000000000000000000" pitchFamily="2" charset="2"/>
              </a:rPr>
              <a:t>en</a:t>
            </a:r>
            <a:r>
              <a:rPr lang="en-GB" baseline="0" dirty="0">
                <a:sym typeface="Wingdings" panose="05000000000000000000" pitchFamily="2" charset="2"/>
              </a:rPr>
              <a:t> CVD !!</a:t>
            </a:r>
            <a:endParaRPr lang="en-GB" baseline="0" dirty="0"/>
          </a:p>
          <a:p>
            <a:endParaRPr lang="en-GB" dirty="0"/>
          </a:p>
        </p:txBody>
      </p:sp>
      <p:sp>
        <p:nvSpPr>
          <p:cNvPr id="4" name="Slide Number Placeholder 3"/>
          <p:cNvSpPr>
            <a:spLocks noGrp="1"/>
          </p:cNvSpPr>
          <p:nvPr>
            <p:ph type="sldNum" sz="quarter" idx="10"/>
          </p:nvPr>
        </p:nvSpPr>
        <p:spPr/>
        <p:txBody>
          <a:bodyPr/>
          <a:lstStyle/>
          <a:p>
            <a:fld id="{97978DEC-29D3-4A43-A83D-536A403C5A9E}" type="slidenum">
              <a:rPr lang="en-GB" smtClean="0"/>
              <a:t>28</a:t>
            </a:fld>
            <a:endParaRPr lang="en-GB"/>
          </a:p>
        </p:txBody>
      </p:sp>
    </p:spTree>
    <p:extLst>
      <p:ext uri="{BB962C8B-B14F-4D97-AF65-F5344CB8AC3E}">
        <p14:creationId xmlns:p14="http://schemas.microsoft.com/office/powerpoint/2010/main" val="67591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 studies show a role for E2 in mediating MP related changes in cognition</a:t>
            </a:r>
          </a:p>
          <a:p>
            <a:r>
              <a:rPr lang="en-GB" dirty="0"/>
              <a:t> removal of ovaries or suppression of E2 leads to declines in verbal learning which is reversed by E treatment</a:t>
            </a:r>
          </a:p>
          <a:p>
            <a:r>
              <a:rPr lang="en-GB" dirty="0"/>
              <a:t>E receptors are replete in brain areas subserving memory and other cognitive functions (hippocampus and prefrontal cortex)</a:t>
            </a:r>
          </a:p>
          <a:p>
            <a:r>
              <a:rPr lang="en-GB" dirty="0"/>
              <a:t>In addition: MP related </a:t>
            </a:r>
            <a:r>
              <a:rPr lang="en-GB" dirty="0" err="1"/>
              <a:t>sympt</a:t>
            </a:r>
            <a:r>
              <a:rPr lang="en-GB" dirty="0"/>
              <a:t> : VMS, sleep disturbances and mood changes contribute to cognitive difficulties</a:t>
            </a:r>
          </a:p>
          <a:p>
            <a:endParaRPr lang="en-GB" dirty="0"/>
          </a:p>
          <a:p>
            <a:r>
              <a:rPr lang="en-GB" dirty="0" err="1"/>
              <a:t>Mp</a:t>
            </a:r>
            <a:r>
              <a:rPr lang="en-GB" dirty="0"/>
              <a:t> </a:t>
            </a:r>
            <a:r>
              <a:rPr lang="en-GB" dirty="0" err="1"/>
              <a:t>sympt</a:t>
            </a:r>
            <a:r>
              <a:rPr lang="en-GB" dirty="0"/>
              <a:t> also appear to contribute tot memory difficulties</a:t>
            </a:r>
          </a:p>
          <a:p>
            <a:r>
              <a:rPr lang="en-GB" b="1" dirty="0"/>
              <a:t>Brain imaging studies </a:t>
            </a:r>
            <a:r>
              <a:rPr lang="en-GB" dirty="0"/>
              <a:t>link </a:t>
            </a:r>
            <a:r>
              <a:rPr lang="en-GB" b="1" dirty="0"/>
              <a:t>VMS</a:t>
            </a:r>
            <a:r>
              <a:rPr lang="en-GB" dirty="0"/>
              <a:t> to adverse changes in brain structure and function</a:t>
            </a:r>
          </a:p>
          <a:p>
            <a:r>
              <a:rPr lang="en-GB" dirty="0"/>
              <a:t>A study done by Rebecca </a:t>
            </a:r>
            <a:r>
              <a:rPr lang="en-GB" dirty="0" err="1"/>
              <a:t>thurstona</a:t>
            </a:r>
            <a:r>
              <a:rPr lang="en-GB" dirty="0"/>
              <a:t> and Pauline Maki showed</a:t>
            </a:r>
          </a:p>
          <a:p>
            <a:r>
              <a:rPr lang="en-GB" dirty="0"/>
              <a:t>That more frequent physiologically detected VMS were associated with </a:t>
            </a:r>
            <a:r>
              <a:rPr lang="en-GB" b="1" dirty="0"/>
              <a:t>greater white matter hyperintensities</a:t>
            </a:r>
            <a:r>
              <a:rPr lang="en-GB" dirty="0"/>
              <a:t>, </a:t>
            </a:r>
            <a:r>
              <a:rPr lang="en-GB" b="1" dirty="0"/>
              <a:t>a measure of small vessel disease in the brain</a:t>
            </a:r>
            <a:r>
              <a:rPr lang="en-GB" dirty="0"/>
              <a:t>. They also found </a:t>
            </a:r>
            <a:r>
              <a:rPr lang="en-GB" b="1" dirty="0"/>
              <a:t>greater default network connectivity </a:t>
            </a:r>
            <a:r>
              <a:rPr lang="en-GB" dirty="0"/>
              <a:t>with more frequent VMS</a:t>
            </a:r>
          </a:p>
          <a:p>
            <a:endParaRPr lang="en-GB" dirty="0"/>
          </a:p>
        </p:txBody>
      </p:sp>
      <p:sp>
        <p:nvSpPr>
          <p:cNvPr id="4" name="Slide Number Placeholder 3"/>
          <p:cNvSpPr>
            <a:spLocks noGrp="1"/>
          </p:cNvSpPr>
          <p:nvPr>
            <p:ph type="sldNum" sz="quarter" idx="5"/>
          </p:nvPr>
        </p:nvSpPr>
        <p:spPr/>
        <p:txBody>
          <a:bodyPr/>
          <a:lstStyle/>
          <a:p>
            <a:fld id="{D0A1B2AC-4BCC-4E57-9E73-764F39B711EF}" type="slidenum">
              <a:rPr lang="en-GB" smtClean="0"/>
              <a:t>30</a:t>
            </a:fld>
            <a:endParaRPr lang="en-GB"/>
          </a:p>
        </p:txBody>
      </p:sp>
    </p:spTree>
    <p:extLst>
      <p:ext uri="{BB962C8B-B14F-4D97-AF65-F5344CB8AC3E}">
        <p14:creationId xmlns:p14="http://schemas.microsoft.com/office/powerpoint/2010/main" val="933041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err="1"/>
              <a:t>Estrogen</a:t>
            </a:r>
            <a:r>
              <a:rPr lang="en-GB" dirty="0"/>
              <a:t> lowers </a:t>
            </a:r>
            <a:r>
              <a:rPr lang="en-GB" dirty="0" err="1"/>
              <a:t>serotonine</a:t>
            </a:r>
            <a:r>
              <a:rPr lang="en-GB" dirty="0"/>
              <a:t> and </a:t>
            </a:r>
            <a:r>
              <a:rPr lang="en-GB" dirty="0" err="1"/>
              <a:t>endorphines</a:t>
            </a:r>
            <a:endParaRPr lang="en-GB" dirty="0"/>
          </a:p>
        </p:txBody>
      </p:sp>
      <p:sp>
        <p:nvSpPr>
          <p:cNvPr id="4" name="Slide Number Placeholder 3"/>
          <p:cNvSpPr>
            <a:spLocks noGrp="1"/>
          </p:cNvSpPr>
          <p:nvPr>
            <p:ph type="sldNum" sz="quarter" idx="5"/>
          </p:nvPr>
        </p:nvSpPr>
        <p:spPr/>
        <p:txBody>
          <a:bodyPr/>
          <a:lstStyle/>
          <a:p>
            <a:fld id="{D0A1B2AC-4BCC-4E57-9E73-764F39B711EF}" type="slidenum">
              <a:rPr lang="en-GB" smtClean="0"/>
              <a:t>31</a:t>
            </a:fld>
            <a:endParaRPr lang="en-GB"/>
          </a:p>
        </p:txBody>
      </p:sp>
    </p:spTree>
    <p:extLst>
      <p:ext uri="{BB962C8B-B14F-4D97-AF65-F5344CB8AC3E}">
        <p14:creationId xmlns:p14="http://schemas.microsoft.com/office/powerpoint/2010/main" val="3799843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707FA9E-D9C1-7BC2-E5D6-D6D9CE58E1D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61B153A-B959-4F42-A946-E8CF46624621}" type="slidenum">
              <a:rPr lang="fr-FR" altLang="fr-FR" sz="1200" smtClean="0"/>
              <a:pPr/>
              <a:t>32</a:t>
            </a:fld>
            <a:endParaRPr lang="fr-FR" altLang="fr-FR" sz="1200"/>
          </a:p>
        </p:txBody>
      </p:sp>
      <p:sp>
        <p:nvSpPr>
          <p:cNvPr id="35843" name="Rectangle 2">
            <a:extLst>
              <a:ext uri="{FF2B5EF4-FFF2-40B4-BE49-F238E27FC236}">
                <a16:creationId xmlns:a16="http://schemas.microsoft.com/office/drawing/2014/main" id="{9395EE29-9942-5A84-5EFA-EA95682BB40F}"/>
              </a:ext>
            </a:extLst>
          </p:cNvPr>
          <p:cNvSpPr>
            <a:spLocks noGrp="1" noRot="1" noChangeAspect="1" noChangeArrowheads="1" noTextEdit="1"/>
          </p:cNvSpPr>
          <p:nvPr>
            <p:ph type="sldImg"/>
          </p:nvPr>
        </p:nvSpPr>
        <p:spPr>
          <a:xfrm>
            <a:off x="685800" y="1143000"/>
            <a:ext cx="5486400" cy="3086100"/>
          </a:xfrm>
          <a:ln/>
        </p:spPr>
      </p:sp>
      <p:sp>
        <p:nvSpPr>
          <p:cNvPr id="35844" name="Rectangle 3">
            <a:extLst>
              <a:ext uri="{FF2B5EF4-FFF2-40B4-BE49-F238E27FC236}">
                <a16:creationId xmlns:a16="http://schemas.microsoft.com/office/drawing/2014/main" id="{CA99042A-3CD9-5A23-293C-D494453CA8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fr-FR" dirty="0"/>
              <a:t>Studies have not found a </a:t>
            </a:r>
            <a:r>
              <a:rPr lang="en-US" altLang="fr-FR" dirty="0" err="1"/>
              <a:t>signif</a:t>
            </a:r>
            <a:r>
              <a:rPr lang="en-US" altLang="fr-FR" dirty="0"/>
              <a:t> effect on sexual interest, arousal and orgasmic response</a:t>
            </a:r>
          </a:p>
          <a:p>
            <a:pPr eaLnBrk="1" hangingPunct="1"/>
            <a:r>
              <a:rPr lang="en-US" altLang="fr-FR" dirty="0"/>
              <a:t>If systemic HRT is indicated in women with low libido, TD ET is preferred given increased SHBG and reduced bioavailability of </a:t>
            </a:r>
            <a:r>
              <a:rPr lang="en-US" altLang="fr-FR" dirty="0" err="1"/>
              <a:t>testost</a:t>
            </a:r>
            <a:r>
              <a:rPr lang="en-US" altLang="fr-FR" dirty="0"/>
              <a:t> with oral ET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0471495-C267-43C0-4810-C1E0549CC7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901DEE-15A1-4C53-AF25-7D98FB9EED14}" type="slidenum">
              <a:rPr lang="fr-FR" altLang="fr-FR" sz="1200"/>
              <a:pPr/>
              <a:t>34</a:t>
            </a:fld>
            <a:endParaRPr lang="fr-FR" altLang="fr-FR" sz="1200"/>
          </a:p>
        </p:txBody>
      </p:sp>
      <p:sp>
        <p:nvSpPr>
          <p:cNvPr id="36867" name="Rectangle 2">
            <a:extLst>
              <a:ext uri="{FF2B5EF4-FFF2-40B4-BE49-F238E27FC236}">
                <a16:creationId xmlns:a16="http://schemas.microsoft.com/office/drawing/2014/main" id="{F4FFA0AB-E047-B1F5-F17F-BD75BBE604D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461076F-2EE9-4D5A-1BF9-6E606A19BB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0471495-C267-43C0-4810-C1E0549CC7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901DEE-15A1-4C53-AF25-7D98FB9EED14}" type="slidenum">
              <a:rPr lang="fr-FR" altLang="fr-FR" sz="1200"/>
              <a:pPr/>
              <a:t>38</a:t>
            </a:fld>
            <a:endParaRPr lang="fr-FR" altLang="fr-FR" sz="1200"/>
          </a:p>
        </p:txBody>
      </p:sp>
      <p:sp>
        <p:nvSpPr>
          <p:cNvPr id="36867" name="Rectangle 2">
            <a:extLst>
              <a:ext uri="{FF2B5EF4-FFF2-40B4-BE49-F238E27FC236}">
                <a16:creationId xmlns:a16="http://schemas.microsoft.com/office/drawing/2014/main" id="{F4FFA0AB-E047-B1F5-F17F-BD75BBE604D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461076F-2EE9-4D5A-1BF9-6E606A19BB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737504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60471495-C267-43C0-4810-C1E0549CC7B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9901DEE-15A1-4C53-AF25-7D98FB9EED14}" type="slidenum">
              <a:rPr lang="fr-FR" altLang="fr-FR" sz="1200"/>
              <a:pPr/>
              <a:t>41</a:t>
            </a:fld>
            <a:endParaRPr lang="fr-FR" altLang="fr-FR" sz="1200"/>
          </a:p>
        </p:txBody>
      </p:sp>
      <p:sp>
        <p:nvSpPr>
          <p:cNvPr id="36867" name="Rectangle 2">
            <a:extLst>
              <a:ext uri="{FF2B5EF4-FFF2-40B4-BE49-F238E27FC236}">
                <a16:creationId xmlns:a16="http://schemas.microsoft.com/office/drawing/2014/main" id="{F4FFA0AB-E047-B1F5-F17F-BD75BBE604D9}"/>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1461076F-2EE9-4D5A-1BF9-6E606A19BB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902167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647B042-16F5-7A22-E8D2-94EC73FA9B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854532-761F-4DFD-9952-E7E36CBF028B}" type="slidenum">
              <a:rPr lang="fr-FR" altLang="fr-FR" sz="1200"/>
              <a:pPr/>
              <a:t>42</a:t>
            </a:fld>
            <a:endParaRPr lang="fr-FR" altLang="fr-FR" sz="1200"/>
          </a:p>
        </p:txBody>
      </p:sp>
      <p:sp>
        <p:nvSpPr>
          <p:cNvPr id="38915" name="Rectangle 2">
            <a:extLst>
              <a:ext uri="{FF2B5EF4-FFF2-40B4-BE49-F238E27FC236}">
                <a16:creationId xmlns:a16="http://schemas.microsoft.com/office/drawing/2014/main" id="{1F090E09-ABEE-4857-698E-53E64CD59DE0}"/>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11FE5719-36B5-C3FD-D8B0-81B0A9DEFE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622C2210-EF69-5F68-BF10-983C5CF26DB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96F3649-F03C-4CEF-9D0E-563463C8AC90}" type="slidenum">
              <a:rPr lang="fr-FR" altLang="fr-FR" sz="1200"/>
              <a:pPr/>
              <a:t>7</a:t>
            </a:fld>
            <a:endParaRPr lang="fr-FR" altLang="fr-FR" sz="1200"/>
          </a:p>
        </p:txBody>
      </p:sp>
      <p:sp>
        <p:nvSpPr>
          <p:cNvPr id="9219" name="Rectangle 2">
            <a:extLst>
              <a:ext uri="{FF2B5EF4-FFF2-40B4-BE49-F238E27FC236}">
                <a16:creationId xmlns:a16="http://schemas.microsoft.com/office/drawing/2014/main" id="{21211701-CAA5-8242-9193-BE7A7C12686B}"/>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EEA8E24-EE67-83A5-132F-FD957105EE9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1647B042-16F5-7A22-E8D2-94EC73FA9B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854532-761F-4DFD-9952-E7E36CBF028B}" type="slidenum">
              <a:rPr lang="fr-FR" altLang="fr-FR" sz="1200"/>
              <a:pPr/>
              <a:t>45</a:t>
            </a:fld>
            <a:endParaRPr lang="fr-FR" altLang="fr-FR" sz="1200"/>
          </a:p>
        </p:txBody>
      </p:sp>
      <p:sp>
        <p:nvSpPr>
          <p:cNvPr id="38915" name="Rectangle 2">
            <a:extLst>
              <a:ext uri="{FF2B5EF4-FFF2-40B4-BE49-F238E27FC236}">
                <a16:creationId xmlns:a16="http://schemas.microsoft.com/office/drawing/2014/main" id="{1F090E09-ABEE-4857-698E-53E64CD59DE0}"/>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11FE5719-36B5-C3FD-D8B0-81B0A9DEFEB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4241451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08B8BCF9-A420-E116-FEFB-F1665486728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D9960ED-8C57-439B-94C8-18C2E96F6A88}" type="slidenum">
              <a:rPr lang="fr-FR" altLang="fr-FR" sz="1200"/>
              <a:pPr/>
              <a:t>46</a:t>
            </a:fld>
            <a:endParaRPr lang="fr-FR" altLang="fr-FR" sz="1200"/>
          </a:p>
        </p:txBody>
      </p:sp>
      <p:sp>
        <p:nvSpPr>
          <p:cNvPr id="41987" name="Rectangle 2">
            <a:extLst>
              <a:ext uri="{FF2B5EF4-FFF2-40B4-BE49-F238E27FC236}">
                <a16:creationId xmlns:a16="http://schemas.microsoft.com/office/drawing/2014/main" id="{6336FC16-38D0-B84A-49D4-7094209638E2}"/>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57B253AE-D0C9-7A2A-AF0F-2B0E49359DE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miter lim="800000"/>
            <a:headEnd/>
            <a:tailEnd/>
          </a:ln>
        </p:spPr>
        <p:txBody>
          <a:bodyPr/>
          <a:lstStyle/>
          <a:p>
            <a:fld id="{AF8762B6-B670-4786-842D-3CE7AB104759}" type="slidenum">
              <a:rPr lang="fr-FR" smtClean="0"/>
              <a:pPr/>
              <a:t>47</a:t>
            </a:fld>
            <a:endParaRPr lang="fr-FR"/>
          </a:p>
        </p:txBody>
      </p:sp>
      <p:sp>
        <p:nvSpPr>
          <p:cNvPr id="114691" name="Rectangle 2"/>
          <p:cNvSpPr>
            <a:spLocks noGrp="1" noRot="1" noChangeAspect="1" noChangeArrowheads="1" noTextEdit="1"/>
          </p:cNvSpPr>
          <p:nvPr>
            <p:ph type="sldImg"/>
          </p:nvPr>
        </p:nvSpPr>
        <p:spPr>
          <a:xfrm>
            <a:off x="41275" y="727075"/>
            <a:ext cx="6680200" cy="3759200"/>
          </a:xfrm>
          <a:ln/>
        </p:spPr>
      </p:sp>
      <p:sp>
        <p:nvSpPr>
          <p:cNvPr id="114692" name="Rectangle 3"/>
          <p:cNvSpPr>
            <a:spLocks noGrp="1" noChangeArrowheads="1"/>
          </p:cNvSpPr>
          <p:nvPr>
            <p:ph type="body" idx="1"/>
          </p:nvPr>
        </p:nvSpPr>
        <p:spPr>
          <a:xfrm>
            <a:off x="897963" y="4726363"/>
            <a:ext cx="4964002" cy="4488232"/>
          </a:xfrm>
          <a:noFill/>
        </p:spPr>
        <p:txBody>
          <a:bodyPr/>
          <a:lstStyle/>
          <a:p>
            <a:pPr defTabSz="892175" eaLnBrk="1" hangingPunct="1"/>
            <a:endParaRPr lang="fr-BE"/>
          </a:p>
        </p:txBody>
      </p:sp>
    </p:spTree>
    <p:extLst>
      <p:ext uri="{BB962C8B-B14F-4D97-AF65-F5344CB8AC3E}">
        <p14:creationId xmlns:p14="http://schemas.microsoft.com/office/powerpoint/2010/main" val="16505199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miter lim="800000"/>
            <a:headEnd/>
            <a:tailEnd/>
          </a:ln>
        </p:spPr>
        <p:txBody>
          <a:bodyPr/>
          <a:lstStyle/>
          <a:p>
            <a:fld id="{656D0F0E-6779-49CE-BD8C-7E130209B6D6}" type="slidenum">
              <a:rPr lang="fr-FR" smtClean="0"/>
              <a:pPr/>
              <a:t>49</a:t>
            </a:fld>
            <a:endParaRPr lang="fr-F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xfrm>
            <a:off x="590766" y="5133600"/>
            <a:ext cx="5951761" cy="4472702"/>
          </a:xfrm>
          <a:noFill/>
        </p:spPr>
        <p:txBody>
          <a:bodyPr/>
          <a:lstStyle/>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cs typeface="Times New Roman" pitchFamily="18" charset="0"/>
            </a:endParaRPr>
          </a:p>
          <a:p>
            <a:pPr eaLnBrk="1" hangingPunct="1">
              <a:spcBef>
                <a:spcPct val="0"/>
              </a:spcBef>
            </a:pPr>
            <a:endParaRPr lang="en-US"/>
          </a:p>
        </p:txBody>
      </p:sp>
      <p:sp>
        <p:nvSpPr>
          <p:cNvPr id="142341" name="Text Box 4"/>
          <p:cNvSpPr txBox="1">
            <a:spLocks noChangeArrowheads="1"/>
          </p:cNvSpPr>
          <p:nvPr/>
        </p:nvSpPr>
        <p:spPr bwMode="auto">
          <a:xfrm>
            <a:off x="370214" y="4900646"/>
            <a:ext cx="6014776" cy="4616648"/>
          </a:xfrm>
          <a:prstGeom prst="rect">
            <a:avLst/>
          </a:prstGeom>
          <a:noFill/>
          <a:ln w="12700">
            <a:noFill/>
            <a:miter lim="800000"/>
            <a:headEnd/>
            <a:tailEnd/>
          </a:ln>
        </p:spPr>
        <p:txBody>
          <a:bodyPr lIns="0" tIns="0" rIns="0" bIns="0">
            <a:spAutoFit/>
          </a:bodyPr>
          <a:lstStyle/>
          <a:p>
            <a:pPr defTabSz="898525"/>
            <a:r>
              <a:rPr lang="en-US" sz="1200">
                <a:solidFill>
                  <a:schemeClr val="tx1"/>
                </a:solidFill>
                <a:latin typeface="Arial" pitchFamily="34" charset="0"/>
                <a:cs typeface="Times New Roman" pitchFamily="18" charset="0"/>
              </a:rPr>
              <a:t>8-year MORE plus CORE Results N=7705</a:t>
            </a:r>
          </a:p>
          <a:p>
            <a:pPr defTabSz="898525"/>
            <a:r>
              <a:rPr lang="en-US" sz="1200">
                <a:solidFill>
                  <a:schemeClr val="tx1"/>
                </a:solidFill>
                <a:latin typeface="Arial" pitchFamily="34" charset="0"/>
                <a:cs typeface="Times New Roman" pitchFamily="18" charset="0"/>
              </a:rPr>
              <a:t> </a:t>
            </a:r>
          </a:p>
          <a:p>
            <a:pPr defTabSz="898525"/>
            <a:r>
              <a:rPr lang="en-US" sz="1200">
                <a:solidFill>
                  <a:schemeClr val="tx1"/>
                </a:solidFill>
                <a:latin typeface="Arial" pitchFamily="34" charset="0"/>
                <a:cs typeface="Times New Roman" pitchFamily="18" charset="0"/>
              </a:rPr>
              <a:t>This slide shows the Kaplan-Meier curve for the cumulative breast cancer incidence plotted against time over the 8 years of the MORE plus CORE trials beginning at randomization in MORE to the end of CORE. A total of 98 cases of invasive breast cancer (58 in the placebo group and 40 in the raloxifene group) were reported and confirmed by adjudication.  </a:t>
            </a:r>
          </a:p>
          <a:p>
            <a:pPr defTabSz="898525"/>
            <a:endParaRPr lang="en-US" sz="1200">
              <a:solidFill>
                <a:schemeClr val="tx1"/>
              </a:solidFill>
              <a:latin typeface="Arial" pitchFamily="34" charset="0"/>
              <a:cs typeface="Times New Roman" pitchFamily="18" charset="0"/>
            </a:endParaRPr>
          </a:p>
          <a:p>
            <a:pPr defTabSz="898525"/>
            <a:r>
              <a:rPr lang="en-US" sz="1200">
                <a:solidFill>
                  <a:schemeClr val="tx1"/>
                </a:solidFill>
                <a:latin typeface="Arial" pitchFamily="34" charset="0"/>
                <a:cs typeface="Times New Roman" pitchFamily="18" charset="0"/>
              </a:rPr>
              <a:t>Over the 8-year period, raloxifene reduced the incidence of invasive breast cancer by 66% (p value &lt; 0.001) compared with placebo. Absolute risk in the placebo group was 4.2 cases per 1000 woman-years and 1.4 cases for the raloxifene group.  Thus, in the raloxifene group there was an absolute risk reduction of 2.8 cases per 1000 women-years.</a:t>
            </a:r>
          </a:p>
          <a:p>
            <a:pPr defTabSz="898525"/>
            <a:endParaRPr lang="en-US" sz="1200">
              <a:solidFill>
                <a:schemeClr val="tx1"/>
              </a:solidFill>
              <a:latin typeface="Arial" pitchFamily="34" charset="0"/>
              <a:cs typeface="Times New Roman" pitchFamily="18" charset="0"/>
            </a:endParaRPr>
          </a:p>
          <a:p>
            <a:pPr defTabSz="898525"/>
            <a:endParaRPr lang="en-US" sz="1200">
              <a:solidFill>
                <a:schemeClr val="tx1"/>
              </a:solidFill>
              <a:latin typeface="Arial" pitchFamily="34" charset="0"/>
              <a:cs typeface="Times New Roman" pitchFamily="18" charset="0"/>
            </a:endParaRPr>
          </a:p>
          <a:p>
            <a:pPr defTabSz="898525" eaLnBrk="0" hangingPunct="0"/>
            <a:r>
              <a:rPr lang="en-US" sz="1200">
                <a:solidFill>
                  <a:schemeClr val="tx1"/>
                </a:solidFill>
                <a:latin typeface="Arial" pitchFamily="34" charset="0"/>
              </a:rPr>
              <a:t>Over the 4 years of CORE (N=5213), 52 cases of invasive breast cancer (28 in the placebo group and 24 in the raloxifene group) were reported and confirmed by adjudication.  During the 4 years of the CORE trial, the incidence of invasive breast cancer was reduced in the raloxifene treated group by 59%, compared to the group of women randomized to placebo  (p&lt;0.001). The absolute risk for the placebo groups is 5.2 cases per 1000 women-years and 2.1 for the raloxifene group.  Thus, the absolute risk reduction for the raloxifene group was 3.1 cases per 1000 women-years.</a:t>
            </a:r>
          </a:p>
          <a:p>
            <a:pPr defTabSz="898525"/>
            <a:endParaRPr lang="en-US" sz="1200">
              <a:solidFill>
                <a:schemeClr val="tx1"/>
              </a:solidFill>
              <a:latin typeface="Arial" pitchFamily="34" charset="0"/>
              <a:cs typeface="Times New Roman" pitchFamily="18" charset="0"/>
            </a:endParaRPr>
          </a:p>
          <a:p>
            <a:pPr defTabSz="898525"/>
            <a:endParaRPr lang="en-US" sz="1200">
              <a:solidFill>
                <a:schemeClr val="tx1"/>
              </a:solidFill>
              <a:latin typeface="Arial" pitchFamily="34" charset="0"/>
              <a:cs typeface="Times New Roman" pitchFamily="18" charset="0"/>
            </a:endParaRPr>
          </a:p>
          <a:p>
            <a:pPr defTabSz="898525"/>
            <a:endParaRPr lang="en-US" sz="1200">
              <a:solidFill>
                <a:schemeClr val="tx1"/>
              </a:solidFill>
              <a:latin typeface="Arial" pitchFamily="34" charset="0"/>
            </a:endParaRPr>
          </a:p>
        </p:txBody>
      </p:sp>
    </p:spTree>
    <p:extLst>
      <p:ext uri="{BB962C8B-B14F-4D97-AF65-F5344CB8AC3E}">
        <p14:creationId xmlns:p14="http://schemas.microsoft.com/office/powerpoint/2010/main" val="3606228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a:xfrm>
            <a:off x="923992" y="3324376"/>
            <a:ext cx="7454471" cy="3106461"/>
          </a:xfrm>
        </p:spPr>
        <p:txBody>
          <a:bodyPr/>
          <a:lstStyle/>
          <a:p>
            <a:pPr marL="166886" indent="-166886">
              <a:buFontTx/>
              <a:buChar char="•"/>
              <a:defRPr/>
            </a:pPr>
            <a:r>
              <a:rPr lang="en-US"/>
              <a:t>In Study 2, treatment with DUAVEE significantly increased mean lumbar spine BMD at 12 months, compared with placebo, in women who had been postmenopausal for less than 5 years.</a:t>
            </a:r>
          </a:p>
          <a:p>
            <a:pPr marL="167116" indent="-167116">
              <a:buFont typeface="Arial" panose="020B0604020202020204" pitchFamily="34" charset="0"/>
              <a:buChar char="•"/>
              <a:defRPr/>
            </a:pPr>
            <a:r>
              <a:rPr lang="en-US" altLang="en-US"/>
              <a:t>The mean percent change from baseline for lumbar spine BMD was a 0.24% increase for DUAVEE and a 1.28% decrease for placebo at 12 months. This resulted in a statistically significant treatment difference from placebo of 1.51%.</a:t>
            </a:r>
            <a:endParaRPr lang="en-US"/>
          </a:p>
          <a:p>
            <a:pPr marL="166886" indent="-166886">
              <a:buFontTx/>
              <a:buChar char="•"/>
              <a:defRPr/>
            </a:pPr>
            <a:r>
              <a:rPr lang="en-US"/>
              <a:t>DUAVEE also significantly increased mean total hip BMD at 12 months, compared with placebo.</a:t>
            </a:r>
          </a:p>
          <a:p>
            <a:pPr marL="167116" indent="-167116">
              <a:buFont typeface="Arial" panose="020B0604020202020204" pitchFamily="34" charset="0"/>
              <a:buChar char="•"/>
              <a:defRPr/>
            </a:pPr>
            <a:r>
              <a:rPr lang="en-US" altLang="en-US"/>
              <a:t>The mean percent change from baseline for total hip BMD was a 0.50% increase for DUAVEE and a 0.72% decrease for placebo at 12 months. This resulted in a statistically significant treatment difference from placebo of 1.21%.</a:t>
            </a:r>
          </a:p>
          <a:p>
            <a:pPr marL="166886" indent="-166886">
              <a:buFontTx/>
              <a:buChar char="•"/>
              <a:defRPr/>
            </a:pPr>
            <a:r>
              <a:rPr lang="en-US" altLang="en-US"/>
              <a:t>In summary, based on the two studies we have just reviewed, treatment with DUAVEE demonstrated significant increases in lumbar spine and total hip BMD vs placebo in postmenopausal women.</a:t>
            </a:r>
          </a:p>
          <a:p>
            <a:pPr>
              <a:defRPr/>
            </a:pPr>
            <a:endParaRPr lang="en-US"/>
          </a:p>
          <a:p>
            <a:pPr>
              <a:defRPr/>
            </a:pPr>
            <a:r>
              <a:rPr lang="en-US" altLang="en-US"/>
              <a:t>Reference</a:t>
            </a:r>
          </a:p>
          <a:p>
            <a:pPr>
              <a:defRPr/>
            </a:pPr>
            <a:r>
              <a:rPr lang="en-US" altLang="en-US"/>
              <a:t>Data on file. CSR-81040. Protocol 3115A1-3307. Pfizer Inc; New York, NY. </a:t>
            </a:r>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Gothic" pitchFamily="49" charset="-128"/>
              </a:defRPr>
            </a:lvl1pPr>
            <a:lvl2pPr marL="746712" indent="-286138">
              <a:defRPr>
                <a:solidFill>
                  <a:schemeClr val="tx1"/>
                </a:solidFill>
                <a:latin typeface="Calibri" pitchFamily="34" charset="0"/>
                <a:ea typeface="MS Gothic" pitchFamily="49" charset="-128"/>
              </a:defRPr>
            </a:lvl2pPr>
            <a:lvl3pPr marL="1149141" indent="-227992">
              <a:defRPr>
                <a:solidFill>
                  <a:schemeClr val="tx1"/>
                </a:solidFill>
                <a:latin typeface="Calibri" pitchFamily="34" charset="0"/>
                <a:ea typeface="MS Gothic" pitchFamily="49" charset="-128"/>
              </a:defRPr>
            </a:lvl3pPr>
            <a:lvl4pPr marL="1609714" indent="-227992">
              <a:defRPr>
                <a:solidFill>
                  <a:schemeClr val="tx1"/>
                </a:solidFill>
                <a:latin typeface="Calibri" pitchFamily="34" charset="0"/>
                <a:ea typeface="MS Gothic" pitchFamily="49" charset="-128"/>
              </a:defRPr>
            </a:lvl4pPr>
            <a:lvl5pPr marL="2070289" indent="-227992">
              <a:defRPr>
                <a:solidFill>
                  <a:schemeClr val="tx1"/>
                </a:solidFill>
                <a:latin typeface="Calibri" pitchFamily="34" charset="0"/>
                <a:ea typeface="MS Gothic" pitchFamily="49" charset="-128"/>
              </a:defRPr>
            </a:lvl5pPr>
            <a:lvl6pPr marL="2510972" indent="-227992" eaLnBrk="0" fontAlgn="base" hangingPunct="0">
              <a:spcBef>
                <a:spcPct val="0"/>
              </a:spcBef>
              <a:spcAft>
                <a:spcPct val="0"/>
              </a:spcAft>
              <a:defRPr>
                <a:solidFill>
                  <a:schemeClr val="tx1"/>
                </a:solidFill>
                <a:latin typeface="Calibri" pitchFamily="34" charset="0"/>
                <a:ea typeface="MS Gothic" pitchFamily="49" charset="-128"/>
              </a:defRPr>
            </a:lvl6pPr>
            <a:lvl7pPr marL="2951654" indent="-227992" eaLnBrk="0" fontAlgn="base" hangingPunct="0">
              <a:spcBef>
                <a:spcPct val="0"/>
              </a:spcBef>
              <a:spcAft>
                <a:spcPct val="0"/>
              </a:spcAft>
              <a:defRPr>
                <a:solidFill>
                  <a:schemeClr val="tx1"/>
                </a:solidFill>
                <a:latin typeface="Calibri" pitchFamily="34" charset="0"/>
                <a:ea typeface="MS Gothic" pitchFamily="49" charset="-128"/>
              </a:defRPr>
            </a:lvl7pPr>
            <a:lvl8pPr marL="3392337" indent="-227992" eaLnBrk="0" fontAlgn="base" hangingPunct="0">
              <a:spcBef>
                <a:spcPct val="0"/>
              </a:spcBef>
              <a:spcAft>
                <a:spcPct val="0"/>
              </a:spcAft>
              <a:defRPr>
                <a:solidFill>
                  <a:schemeClr val="tx1"/>
                </a:solidFill>
                <a:latin typeface="Calibri" pitchFamily="34" charset="0"/>
                <a:ea typeface="MS Gothic" pitchFamily="49" charset="-128"/>
              </a:defRPr>
            </a:lvl8pPr>
            <a:lvl9pPr marL="3833018" indent="-227992" eaLnBrk="0" fontAlgn="base" hangingPunct="0">
              <a:spcBef>
                <a:spcPct val="0"/>
              </a:spcBef>
              <a:spcAft>
                <a:spcPct val="0"/>
              </a:spcAft>
              <a:defRPr>
                <a:solidFill>
                  <a:schemeClr val="tx1"/>
                </a:solidFill>
                <a:latin typeface="Calibri" pitchFamily="34" charset="0"/>
                <a:ea typeface="MS Gothic" pitchFamily="49" charset="-128"/>
              </a:defRPr>
            </a:lvl9pPr>
          </a:lstStyle>
          <a:p>
            <a:fld id="{171AB7A2-4E42-4D2C-BB5A-B8E81621BAD6}" type="slidenum">
              <a:rPr lang="en-US" altLang="en-US" smtClean="0"/>
              <a:pPr/>
              <a:t>50</a:t>
            </a:fld>
            <a:endParaRPr lang="en-US" altLang="en-US"/>
          </a:p>
        </p:txBody>
      </p:sp>
    </p:spTree>
    <p:extLst>
      <p:ext uri="{BB962C8B-B14F-4D97-AF65-F5344CB8AC3E}">
        <p14:creationId xmlns:p14="http://schemas.microsoft.com/office/powerpoint/2010/main" val="10002467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a:extLst>
              <a:ext uri="{FF2B5EF4-FFF2-40B4-BE49-F238E27FC236}">
                <a16:creationId xmlns:a16="http://schemas.microsoft.com/office/drawing/2014/main" id="{25C5CC6A-1939-179A-B07C-6C39A2F0579C}"/>
              </a:ext>
            </a:extLst>
          </p:cNvPr>
          <p:cNvSpPr>
            <a:spLocks noGrp="1" noRot="1" noChangeAspect="1" noChangeArrowheads="1" noTextEdit="1"/>
          </p:cNvSpPr>
          <p:nvPr>
            <p:ph type="sldImg"/>
          </p:nvPr>
        </p:nvSpPr>
        <p:spPr>
          <a:ln/>
        </p:spPr>
      </p:sp>
      <p:sp>
        <p:nvSpPr>
          <p:cNvPr id="44035" name="Espace réservé des commentaires 2">
            <a:extLst>
              <a:ext uri="{FF2B5EF4-FFF2-40B4-BE49-F238E27FC236}">
                <a16:creationId xmlns:a16="http://schemas.microsoft.com/office/drawing/2014/main" id="{AB3F6154-24E5-79C2-C03D-543285DBAAA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BE" altLang="fr-FR"/>
          </a:p>
        </p:txBody>
      </p:sp>
      <p:sp>
        <p:nvSpPr>
          <p:cNvPr id="44036" name="Espace réservé du numéro de diapositive 3">
            <a:extLst>
              <a:ext uri="{FF2B5EF4-FFF2-40B4-BE49-F238E27FC236}">
                <a16:creationId xmlns:a16="http://schemas.microsoft.com/office/drawing/2014/main" id="{9760B47F-9B55-7885-AE21-7C6D369D7837}"/>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03FE4D-BB5F-4B18-B78D-7D7AE5142218}" type="slidenum">
              <a:rPr lang="fr-FR" altLang="fr-FR" sz="1200"/>
              <a:pPr/>
              <a:t>51</a:t>
            </a:fld>
            <a:endParaRPr lang="fr-FR" altLang="fr-F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313F14E-7B9F-E6EB-0A8C-043601A67BF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A6744-2982-4C48-96C4-1F21FE215560}"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9155" name="Rectangle 2">
            <a:extLst>
              <a:ext uri="{FF2B5EF4-FFF2-40B4-BE49-F238E27FC236}">
                <a16:creationId xmlns:a16="http://schemas.microsoft.com/office/drawing/2014/main" id="{6A551569-E4FF-2E8B-4547-8B327E0DAC06}"/>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399C72F-2E95-0106-0F1E-4EF0F982CFE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0FDCE13-5D9E-C059-D47A-A2D6432AEE5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85AB87-7C8F-4C13-AAB1-2997799ECBF8}"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1203" name="Rectangle 2">
            <a:extLst>
              <a:ext uri="{FF2B5EF4-FFF2-40B4-BE49-F238E27FC236}">
                <a16:creationId xmlns:a16="http://schemas.microsoft.com/office/drawing/2014/main" id="{E1D779A3-BFE2-269D-D6CB-92C699D5596D}"/>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65A5A5A8-8C94-642D-E25C-14CC31BC4E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024C76EB-7D14-0A4B-8EC1-48879FEA642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17B6B4-C43F-483D-9BAD-52B4AC95106E}"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a:extLst>
              <a:ext uri="{FF2B5EF4-FFF2-40B4-BE49-F238E27FC236}">
                <a16:creationId xmlns:a16="http://schemas.microsoft.com/office/drawing/2014/main" id="{C0D73A63-4313-8CE2-02ED-26F4A50EC50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B31DC484-2B95-648F-232E-B17CB257828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B8E2397-1DDB-4009-EEFC-7F9EEAFBF2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D43E44-B07A-413E-9D52-9FB3A87C2782}"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299" name="Rectangle 2">
            <a:extLst>
              <a:ext uri="{FF2B5EF4-FFF2-40B4-BE49-F238E27FC236}">
                <a16:creationId xmlns:a16="http://schemas.microsoft.com/office/drawing/2014/main" id="{C622EC0B-DE7E-0B2E-08AB-E557E966DAF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28882F3-F545-1133-02A8-5BACA5BFF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EE00632-F8D1-740D-D3FA-C0530B0C69F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3AB9F22-E7C6-4E74-9877-85D2C4B5A3BF}" type="slidenum">
              <a:rPr lang="fr-FR" altLang="fr-FR" sz="1200"/>
              <a:pPr/>
              <a:t>8</a:t>
            </a:fld>
            <a:endParaRPr lang="fr-FR" altLang="fr-FR" sz="1200"/>
          </a:p>
        </p:txBody>
      </p:sp>
      <p:sp>
        <p:nvSpPr>
          <p:cNvPr id="11267" name="Rectangle 2">
            <a:extLst>
              <a:ext uri="{FF2B5EF4-FFF2-40B4-BE49-F238E27FC236}">
                <a16:creationId xmlns:a16="http://schemas.microsoft.com/office/drawing/2014/main" id="{33BC2F0B-D8BC-CFFB-C0BA-571875B741DF}"/>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325F33F4-AD91-1295-32B6-DDD742308E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dirty="0"/>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fr-FR" dirty="0">
                <a:latin typeface="Arial" panose="020B0604020202020204" pitchFamily="34" charset="0"/>
                <a:ea typeface="msgothic" charset="0"/>
                <a:cs typeface="msgothic" charset="0"/>
              </a:rPr>
              <a:t>Adjusted odds ratios for different types of hormone replacement therapy (HRT) and different doses of oestrogen. Odds ratios are adjusted for current use of conjugated equine oestrogen cream, </a:t>
            </a:r>
            <a:r>
              <a:rPr lang="en-GB" altLang="fr-FR" dirty="0" err="1">
                <a:latin typeface="Arial" panose="020B0604020202020204" pitchFamily="34" charset="0"/>
                <a:ea typeface="msgothic" charset="0"/>
                <a:cs typeface="msgothic" charset="0"/>
              </a:rPr>
              <a:t>estradiol</a:t>
            </a:r>
            <a:r>
              <a:rPr lang="en-GB" altLang="fr-FR" dirty="0">
                <a:latin typeface="Arial" panose="020B0604020202020204" pitchFamily="34" charset="0"/>
                <a:ea typeface="msgothic" charset="0"/>
                <a:cs typeface="msgothic" charset="0"/>
              </a:rPr>
              <a:t> pessaries, oral progestogen, progesterone cream or vaginal preparations, past use of HRT, smoking status, alcohol consumption, Townsend deprivation fifth (</a:t>
            </a:r>
            <a:r>
              <a:rPr lang="en-GB" altLang="fr-FR" dirty="0" err="1">
                <a:latin typeface="Arial" panose="020B0604020202020204" pitchFamily="34" charset="0"/>
                <a:ea typeface="msgothic" charset="0"/>
                <a:cs typeface="msgothic" charset="0"/>
              </a:rPr>
              <a:t>QResearch</a:t>
            </a:r>
            <a:r>
              <a:rPr lang="en-GB" altLang="fr-FR" dirty="0">
                <a:latin typeface="Arial" panose="020B0604020202020204" pitchFamily="34" charset="0"/>
                <a:ea typeface="msgothic" charset="0"/>
                <a:cs typeface="msgothic" charset="0"/>
              </a:rPr>
              <a:t> only), body mass index, comorbidities, recent events, current and past use of antidepressants, antipsychotics, aspirin, oral contraceptives, tamoxifen, and years of data. Cases are matched to controls by age, general practice, and index date. *P&lt;0.01</a:t>
            </a:r>
          </a:p>
        </p:txBody>
      </p:sp>
    </p:spTree>
    <p:extLst>
      <p:ext uri="{BB962C8B-B14F-4D97-AF65-F5344CB8AC3E}">
        <p14:creationId xmlns:p14="http://schemas.microsoft.com/office/powerpoint/2010/main" val="35249545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BC2A2984-B52A-8012-9586-CBC67D14182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D876CA-02D4-4184-B8E1-FA1E47CA24C0}"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7347" name="Rectangle 2">
            <a:extLst>
              <a:ext uri="{FF2B5EF4-FFF2-40B4-BE49-F238E27FC236}">
                <a16:creationId xmlns:a16="http://schemas.microsoft.com/office/drawing/2014/main" id="{185AD95C-BC94-B08E-D096-1602E4D4AFCA}"/>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852166F-70DC-DADF-47E3-09A901A3964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FE79E65-4139-8224-1E03-46F4FC89DCE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48986F-6F67-462D-A006-C09D568A8ABA}" type="slidenum">
              <a:rPr kumimoji="0" lang="fr-FR" altLang="fr-FR"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fr-FR" altLang="fr-FR"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395" name="Rectangle 2">
            <a:extLst>
              <a:ext uri="{FF2B5EF4-FFF2-40B4-BE49-F238E27FC236}">
                <a16:creationId xmlns:a16="http://schemas.microsoft.com/office/drawing/2014/main" id="{8F35A313-F3B2-AE1A-29CC-9742B8AC6C4D}"/>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53EB6D60-0C00-A6F6-22F1-45BCB4E5A56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295F81C-0636-44C8-8DC9-52974018D570}" type="slidenum">
              <a:rPr lang="fr-BE" smtClean="0"/>
              <a:t>81</a:t>
            </a:fld>
            <a:endParaRPr lang="fr-BE" dirty="0"/>
          </a:p>
        </p:txBody>
      </p:sp>
    </p:spTree>
    <p:extLst>
      <p:ext uri="{BB962C8B-B14F-4D97-AF65-F5344CB8AC3E}">
        <p14:creationId xmlns:p14="http://schemas.microsoft.com/office/powerpoint/2010/main" val="268705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1F1B34F2-616F-6F97-165A-E5E7F682B29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55506" indent="-290579">
              <a:defRPr sz="2400">
                <a:solidFill>
                  <a:schemeClr val="tx1"/>
                </a:solidFill>
                <a:latin typeface="Times New Roman" panose="02020603050405020304" pitchFamily="18" charset="0"/>
              </a:defRPr>
            </a:lvl2pPr>
            <a:lvl3pPr marL="1162317" indent="-232463">
              <a:defRPr sz="2400">
                <a:solidFill>
                  <a:schemeClr val="tx1"/>
                </a:solidFill>
                <a:latin typeface="Times New Roman" panose="02020603050405020304" pitchFamily="18" charset="0"/>
              </a:defRPr>
            </a:lvl3pPr>
            <a:lvl4pPr marL="1627243" indent="-232463">
              <a:defRPr sz="2400">
                <a:solidFill>
                  <a:schemeClr val="tx1"/>
                </a:solidFill>
                <a:latin typeface="Times New Roman" panose="02020603050405020304" pitchFamily="18" charset="0"/>
              </a:defRPr>
            </a:lvl4pPr>
            <a:lvl5pPr marL="2092170" indent="-232463">
              <a:defRPr sz="2400">
                <a:solidFill>
                  <a:schemeClr val="tx1"/>
                </a:solidFill>
                <a:latin typeface="Times New Roman" panose="02020603050405020304" pitchFamily="18" charset="0"/>
              </a:defRPr>
            </a:lvl5pPr>
            <a:lvl6pPr marL="2557097" indent="-232463" eaLnBrk="0" fontAlgn="base" hangingPunct="0">
              <a:spcBef>
                <a:spcPct val="0"/>
              </a:spcBef>
              <a:spcAft>
                <a:spcPct val="0"/>
              </a:spcAft>
              <a:defRPr sz="2400">
                <a:solidFill>
                  <a:schemeClr val="tx1"/>
                </a:solidFill>
                <a:latin typeface="Times New Roman" panose="02020603050405020304" pitchFamily="18" charset="0"/>
              </a:defRPr>
            </a:lvl6pPr>
            <a:lvl7pPr marL="3022023" indent="-232463" eaLnBrk="0" fontAlgn="base" hangingPunct="0">
              <a:spcBef>
                <a:spcPct val="0"/>
              </a:spcBef>
              <a:spcAft>
                <a:spcPct val="0"/>
              </a:spcAft>
              <a:defRPr sz="2400">
                <a:solidFill>
                  <a:schemeClr val="tx1"/>
                </a:solidFill>
                <a:latin typeface="Times New Roman" panose="02020603050405020304" pitchFamily="18" charset="0"/>
              </a:defRPr>
            </a:lvl7pPr>
            <a:lvl8pPr marL="3486950" indent="-232463" eaLnBrk="0" fontAlgn="base" hangingPunct="0">
              <a:spcBef>
                <a:spcPct val="0"/>
              </a:spcBef>
              <a:spcAft>
                <a:spcPct val="0"/>
              </a:spcAft>
              <a:defRPr sz="2400">
                <a:solidFill>
                  <a:schemeClr val="tx1"/>
                </a:solidFill>
                <a:latin typeface="Times New Roman" panose="02020603050405020304" pitchFamily="18" charset="0"/>
              </a:defRPr>
            </a:lvl8pPr>
            <a:lvl9pPr marL="3951877" indent="-232463" eaLnBrk="0" fontAlgn="base" hangingPunct="0">
              <a:spcBef>
                <a:spcPct val="0"/>
              </a:spcBef>
              <a:spcAft>
                <a:spcPct val="0"/>
              </a:spcAft>
              <a:defRPr sz="2400">
                <a:solidFill>
                  <a:schemeClr val="tx1"/>
                </a:solidFill>
                <a:latin typeface="Times New Roman" panose="02020603050405020304" pitchFamily="18" charset="0"/>
              </a:defRPr>
            </a:lvl9pPr>
          </a:lstStyle>
          <a:p>
            <a:fld id="{C6FFC6BB-C5DE-452B-B11F-2F4A5D5004C5}" type="slidenum">
              <a:rPr lang="fr-FR" altLang="fr-FR" sz="1200">
                <a:solidFill>
                  <a:prstClr val="black"/>
                </a:solidFill>
              </a:rPr>
              <a:pPr/>
              <a:t>84</a:t>
            </a:fld>
            <a:endParaRPr lang="fr-FR" altLang="fr-FR" sz="1200" dirty="0">
              <a:solidFill>
                <a:prstClr val="black"/>
              </a:solidFill>
            </a:endParaRPr>
          </a:p>
        </p:txBody>
      </p:sp>
      <p:sp>
        <p:nvSpPr>
          <p:cNvPr id="59395" name="Rectangle 2">
            <a:extLst>
              <a:ext uri="{FF2B5EF4-FFF2-40B4-BE49-F238E27FC236}">
                <a16:creationId xmlns:a16="http://schemas.microsoft.com/office/drawing/2014/main" id="{37013BBF-93DB-08F6-4FBE-62EA841DF4E1}"/>
              </a:ext>
            </a:extLst>
          </p:cNvPr>
          <p:cNvSpPr>
            <a:spLocks noGrp="1" noRot="1" noChangeAspect="1" noChangeArrowheads="1" noTextEdit="1"/>
          </p:cNvSpPr>
          <p:nvPr>
            <p:ph type="sldImg"/>
          </p:nvPr>
        </p:nvSpPr>
        <p:spPr>
          <a:xfrm>
            <a:off x="90488" y="744538"/>
            <a:ext cx="6616700" cy="3722687"/>
          </a:xfrm>
          <a:ln/>
        </p:spPr>
      </p:sp>
      <p:sp>
        <p:nvSpPr>
          <p:cNvPr id="59396" name="Rectangle 3">
            <a:extLst>
              <a:ext uri="{FF2B5EF4-FFF2-40B4-BE49-F238E27FC236}">
                <a16:creationId xmlns:a16="http://schemas.microsoft.com/office/drawing/2014/main" id="{3C203ECF-3052-DFCA-C270-90C39D7F19F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41425"/>
            <a:ext cx="5953125" cy="3349625"/>
          </a:xfrm>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295F81C-0636-44C8-8DC9-52974018D570}" type="slidenum">
              <a:rPr lang="fr-BE" smtClean="0"/>
              <a:t>85</a:t>
            </a:fld>
            <a:endParaRPr lang="fr-BE" dirty="0"/>
          </a:p>
        </p:txBody>
      </p:sp>
    </p:spTree>
    <p:extLst>
      <p:ext uri="{BB962C8B-B14F-4D97-AF65-F5344CB8AC3E}">
        <p14:creationId xmlns:p14="http://schemas.microsoft.com/office/powerpoint/2010/main" val="2687053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baseline="0" dirty="0"/>
          </a:p>
        </p:txBody>
      </p:sp>
      <p:sp>
        <p:nvSpPr>
          <p:cNvPr id="4" name="Espace réservé du numéro de diapositive 3"/>
          <p:cNvSpPr>
            <a:spLocks noGrp="1"/>
          </p:cNvSpPr>
          <p:nvPr>
            <p:ph type="sldNum" sz="quarter" idx="10"/>
          </p:nvPr>
        </p:nvSpPr>
        <p:spPr/>
        <p:txBody>
          <a:bodyPr/>
          <a:lstStyle/>
          <a:p>
            <a:fld id="{A295F81C-0636-44C8-8DC9-52974018D570}" type="slidenum">
              <a:rPr lang="fr-BE" smtClean="0"/>
              <a:t>86</a:t>
            </a:fld>
            <a:endParaRPr lang="fr-BE" dirty="0"/>
          </a:p>
        </p:txBody>
      </p:sp>
    </p:spTree>
    <p:extLst>
      <p:ext uri="{BB962C8B-B14F-4D97-AF65-F5344CB8AC3E}">
        <p14:creationId xmlns:p14="http://schemas.microsoft.com/office/powerpoint/2010/main" val="2277303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A295F81C-0636-44C8-8DC9-52974018D570}" type="slidenum">
              <a:rPr lang="fr-BE" smtClean="0"/>
              <a:t>87</a:t>
            </a:fld>
            <a:endParaRPr lang="fr-BE" dirty="0"/>
          </a:p>
        </p:txBody>
      </p:sp>
    </p:spTree>
    <p:extLst>
      <p:ext uri="{BB962C8B-B14F-4D97-AF65-F5344CB8AC3E}">
        <p14:creationId xmlns:p14="http://schemas.microsoft.com/office/powerpoint/2010/main" val="378402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B9CECC1-2ED1-6A68-873E-1C86B7AB351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55506" indent="-290579">
              <a:defRPr sz="2400">
                <a:solidFill>
                  <a:schemeClr val="tx1"/>
                </a:solidFill>
                <a:latin typeface="Times New Roman" panose="02020603050405020304" pitchFamily="18" charset="0"/>
              </a:defRPr>
            </a:lvl2pPr>
            <a:lvl3pPr marL="1162317" indent="-232463">
              <a:defRPr sz="2400">
                <a:solidFill>
                  <a:schemeClr val="tx1"/>
                </a:solidFill>
                <a:latin typeface="Times New Roman" panose="02020603050405020304" pitchFamily="18" charset="0"/>
              </a:defRPr>
            </a:lvl3pPr>
            <a:lvl4pPr marL="1627243" indent="-232463">
              <a:defRPr sz="2400">
                <a:solidFill>
                  <a:schemeClr val="tx1"/>
                </a:solidFill>
                <a:latin typeface="Times New Roman" panose="02020603050405020304" pitchFamily="18" charset="0"/>
              </a:defRPr>
            </a:lvl4pPr>
            <a:lvl5pPr marL="2092170" indent="-232463">
              <a:defRPr sz="2400">
                <a:solidFill>
                  <a:schemeClr val="tx1"/>
                </a:solidFill>
                <a:latin typeface="Times New Roman" panose="02020603050405020304" pitchFamily="18" charset="0"/>
              </a:defRPr>
            </a:lvl5pPr>
            <a:lvl6pPr marL="2557097" indent="-232463" eaLnBrk="0" fontAlgn="base" hangingPunct="0">
              <a:spcBef>
                <a:spcPct val="0"/>
              </a:spcBef>
              <a:spcAft>
                <a:spcPct val="0"/>
              </a:spcAft>
              <a:defRPr sz="2400">
                <a:solidFill>
                  <a:schemeClr val="tx1"/>
                </a:solidFill>
                <a:latin typeface="Times New Roman" panose="02020603050405020304" pitchFamily="18" charset="0"/>
              </a:defRPr>
            </a:lvl6pPr>
            <a:lvl7pPr marL="3022023" indent="-232463" eaLnBrk="0" fontAlgn="base" hangingPunct="0">
              <a:spcBef>
                <a:spcPct val="0"/>
              </a:spcBef>
              <a:spcAft>
                <a:spcPct val="0"/>
              </a:spcAft>
              <a:defRPr sz="2400">
                <a:solidFill>
                  <a:schemeClr val="tx1"/>
                </a:solidFill>
                <a:latin typeface="Times New Roman" panose="02020603050405020304" pitchFamily="18" charset="0"/>
              </a:defRPr>
            </a:lvl7pPr>
            <a:lvl8pPr marL="3486950" indent="-232463" eaLnBrk="0" fontAlgn="base" hangingPunct="0">
              <a:spcBef>
                <a:spcPct val="0"/>
              </a:spcBef>
              <a:spcAft>
                <a:spcPct val="0"/>
              </a:spcAft>
              <a:defRPr sz="2400">
                <a:solidFill>
                  <a:schemeClr val="tx1"/>
                </a:solidFill>
                <a:latin typeface="Times New Roman" panose="02020603050405020304" pitchFamily="18" charset="0"/>
              </a:defRPr>
            </a:lvl8pPr>
            <a:lvl9pPr marL="3951877" indent="-232463" eaLnBrk="0" fontAlgn="base" hangingPunct="0">
              <a:spcBef>
                <a:spcPct val="0"/>
              </a:spcBef>
              <a:spcAft>
                <a:spcPct val="0"/>
              </a:spcAft>
              <a:defRPr sz="2400">
                <a:solidFill>
                  <a:schemeClr val="tx1"/>
                </a:solidFill>
                <a:latin typeface="Times New Roman" panose="02020603050405020304" pitchFamily="18" charset="0"/>
              </a:defRPr>
            </a:lvl9pPr>
          </a:lstStyle>
          <a:p>
            <a:fld id="{751FDA5E-5D0C-4795-9465-6E30CA897257}" type="slidenum">
              <a:rPr lang="fr-FR" altLang="fr-FR" sz="1200">
                <a:solidFill>
                  <a:prstClr val="black"/>
                </a:solidFill>
              </a:rPr>
              <a:pPr/>
              <a:t>89</a:t>
            </a:fld>
            <a:endParaRPr lang="fr-FR" altLang="fr-FR" sz="1200" dirty="0">
              <a:solidFill>
                <a:prstClr val="black"/>
              </a:solidFill>
            </a:endParaRPr>
          </a:p>
        </p:txBody>
      </p:sp>
      <p:sp>
        <p:nvSpPr>
          <p:cNvPr id="61443" name="Rectangle 2">
            <a:extLst>
              <a:ext uri="{FF2B5EF4-FFF2-40B4-BE49-F238E27FC236}">
                <a16:creationId xmlns:a16="http://schemas.microsoft.com/office/drawing/2014/main" id="{E98BED1A-2AD0-999B-FF17-9E1131EBF854}"/>
              </a:ext>
            </a:extLst>
          </p:cNvPr>
          <p:cNvSpPr>
            <a:spLocks noGrp="1" noRot="1" noChangeAspect="1" noChangeArrowheads="1" noTextEdit="1"/>
          </p:cNvSpPr>
          <p:nvPr>
            <p:ph type="sldImg"/>
          </p:nvPr>
        </p:nvSpPr>
        <p:spPr>
          <a:xfrm>
            <a:off x="90488" y="744538"/>
            <a:ext cx="6616700" cy="3722687"/>
          </a:xfrm>
          <a:ln/>
        </p:spPr>
      </p:sp>
      <p:sp>
        <p:nvSpPr>
          <p:cNvPr id="61444" name="Rectangle 3">
            <a:extLst>
              <a:ext uri="{FF2B5EF4-FFF2-40B4-BE49-F238E27FC236}">
                <a16:creationId xmlns:a16="http://schemas.microsoft.com/office/drawing/2014/main" id="{5E3444DD-593A-B6D4-5A3D-D0DC4D7AEAA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A52AFFE-2524-071D-77AF-2A939FC47B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55506" indent="-290579">
              <a:defRPr sz="2400">
                <a:solidFill>
                  <a:schemeClr val="tx1"/>
                </a:solidFill>
                <a:latin typeface="Times New Roman" panose="02020603050405020304" pitchFamily="18" charset="0"/>
              </a:defRPr>
            </a:lvl2pPr>
            <a:lvl3pPr marL="1162317" indent="-232463">
              <a:defRPr sz="2400">
                <a:solidFill>
                  <a:schemeClr val="tx1"/>
                </a:solidFill>
                <a:latin typeface="Times New Roman" panose="02020603050405020304" pitchFamily="18" charset="0"/>
              </a:defRPr>
            </a:lvl3pPr>
            <a:lvl4pPr marL="1627243" indent="-232463">
              <a:defRPr sz="2400">
                <a:solidFill>
                  <a:schemeClr val="tx1"/>
                </a:solidFill>
                <a:latin typeface="Times New Roman" panose="02020603050405020304" pitchFamily="18" charset="0"/>
              </a:defRPr>
            </a:lvl4pPr>
            <a:lvl5pPr marL="2092170" indent="-232463">
              <a:defRPr sz="2400">
                <a:solidFill>
                  <a:schemeClr val="tx1"/>
                </a:solidFill>
                <a:latin typeface="Times New Roman" panose="02020603050405020304" pitchFamily="18" charset="0"/>
              </a:defRPr>
            </a:lvl5pPr>
            <a:lvl6pPr marL="2557097" indent="-232463" eaLnBrk="0" fontAlgn="base" hangingPunct="0">
              <a:spcBef>
                <a:spcPct val="0"/>
              </a:spcBef>
              <a:spcAft>
                <a:spcPct val="0"/>
              </a:spcAft>
              <a:defRPr sz="2400">
                <a:solidFill>
                  <a:schemeClr val="tx1"/>
                </a:solidFill>
                <a:latin typeface="Times New Roman" panose="02020603050405020304" pitchFamily="18" charset="0"/>
              </a:defRPr>
            </a:lvl6pPr>
            <a:lvl7pPr marL="3022023" indent="-232463" eaLnBrk="0" fontAlgn="base" hangingPunct="0">
              <a:spcBef>
                <a:spcPct val="0"/>
              </a:spcBef>
              <a:spcAft>
                <a:spcPct val="0"/>
              </a:spcAft>
              <a:defRPr sz="2400">
                <a:solidFill>
                  <a:schemeClr val="tx1"/>
                </a:solidFill>
                <a:latin typeface="Times New Roman" panose="02020603050405020304" pitchFamily="18" charset="0"/>
              </a:defRPr>
            </a:lvl7pPr>
            <a:lvl8pPr marL="3486950" indent="-232463" eaLnBrk="0" fontAlgn="base" hangingPunct="0">
              <a:spcBef>
                <a:spcPct val="0"/>
              </a:spcBef>
              <a:spcAft>
                <a:spcPct val="0"/>
              </a:spcAft>
              <a:defRPr sz="2400">
                <a:solidFill>
                  <a:schemeClr val="tx1"/>
                </a:solidFill>
                <a:latin typeface="Times New Roman" panose="02020603050405020304" pitchFamily="18" charset="0"/>
              </a:defRPr>
            </a:lvl8pPr>
            <a:lvl9pPr marL="3951877" indent="-232463" eaLnBrk="0" fontAlgn="base" hangingPunct="0">
              <a:spcBef>
                <a:spcPct val="0"/>
              </a:spcBef>
              <a:spcAft>
                <a:spcPct val="0"/>
              </a:spcAft>
              <a:defRPr sz="2400">
                <a:solidFill>
                  <a:schemeClr val="tx1"/>
                </a:solidFill>
                <a:latin typeface="Times New Roman" panose="02020603050405020304" pitchFamily="18" charset="0"/>
              </a:defRPr>
            </a:lvl9pPr>
          </a:lstStyle>
          <a:p>
            <a:fld id="{5FD4C2AC-B112-43E7-BAAD-8070092919DF}" type="slidenum">
              <a:rPr lang="fr-FR" altLang="fr-FR" sz="1200">
                <a:solidFill>
                  <a:prstClr val="black"/>
                </a:solidFill>
              </a:rPr>
              <a:pPr/>
              <a:t>90</a:t>
            </a:fld>
            <a:endParaRPr lang="fr-FR" altLang="fr-FR" sz="1200" dirty="0">
              <a:solidFill>
                <a:prstClr val="black"/>
              </a:solidFill>
            </a:endParaRPr>
          </a:p>
        </p:txBody>
      </p:sp>
      <p:sp>
        <p:nvSpPr>
          <p:cNvPr id="63491" name="Rectangle 2">
            <a:extLst>
              <a:ext uri="{FF2B5EF4-FFF2-40B4-BE49-F238E27FC236}">
                <a16:creationId xmlns:a16="http://schemas.microsoft.com/office/drawing/2014/main" id="{C28F486E-BCFD-113F-5900-0DE1283CE7FD}"/>
              </a:ext>
            </a:extLst>
          </p:cNvPr>
          <p:cNvSpPr>
            <a:spLocks noGrp="1" noRot="1" noChangeAspect="1" noChangeArrowheads="1" noTextEdit="1"/>
          </p:cNvSpPr>
          <p:nvPr>
            <p:ph type="sldImg"/>
          </p:nvPr>
        </p:nvSpPr>
        <p:spPr>
          <a:xfrm>
            <a:off x="90488" y="744538"/>
            <a:ext cx="6616700" cy="3722687"/>
          </a:xfrm>
          <a:ln/>
        </p:spPr>
      </p:sp>
      <p:sp>
        <p:nvSpPr>
          <p:cNvPr id="63492" name="Rectangle 3">
            <a:extLst>
              <a:ext uri="{FF2B5EF4-FFF2-40B4-BE49-F238E27FC236}">
                <a16:creationId xmlns:a16="http://schemas.microsoft.com/office/drawing/2014/main" id="{CB731A76-8933-46E7-34A7-60B35EE1F34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DF08B724-1862-3F36-65A5-98316086727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918950-D365-4DDC-8A5C-3F0C596A5A2D}" type="slidenum">
              <a:rPr lang="fr-FR" altLang="fr-FR" sz="1200"/>
              <a:pPr/>
              <a:t>10</a:t>
            </a:fld>
            <a:endParaRPr lang="fr-FR" altLang="fr-FR" sz="1200"/>
          </a:p>
        </p:txBody>
      </p:sp>
      <p:sp>
        <p:nvSpPr>
          <p:cNvPr id="19459" name="Rectangle 2">
            <a:extLst>
              <a:ext uri="{FF2B5EF4-FFF2-40B4-BE49-F238E27FC236}">
                <a16:creationId xmlns:a16="http://schemas.microsoft.com/office/drawing/2014/main" id="{8CA72CBA-179B-1401-E99B-EF071CDA2021}"/>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F0A14F89-054F-6398-80D9-53C74807794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E4BB58E5-3D73-2DF5-68A2-6084E16BC46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870A72-2F84-44EB-B3B5-BA524B34D29F}" type="slidenum">
              <a:rPr lang="fr-FR" altLang="fr-FR" sz="1200"/>
              <a:pPr/>
              <a:t>93</a:t>
            </a:fld>
            <a:endParaRPr lang="fr-FR" altLang="fr-FR" sz="1200"/>
          </a:p>
        </p:txBody>
      </p:sp>
      <p:sp>
        <p:nvSpPr>
          <p:cNvPr id="66563" name="Rectangle 2">
            <a:extLst>
              <a:ext uri="{FF2B5EF4-FFF2-40B4-BE49-F238E27FC236}">
                <a16:creationId xmlns:a16="http://schemas.microsoft.com/office/drawing/2014/main" id="{5700522B-FF6E-D42B-9266-994C8B916156}"/>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93F3DBC3-D350-610E-4732-6B3D3F6296B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1585087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94348D24-C2A1-9310-BB39-28E4E0B9A75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0E5624-17C8-4EE4-A3A3-93A65FF514E7}" type="slidenum">
              <a:rPr lang="fr-FR" altLang="fr-FR" sz="1200"/>
              <a:pPr/>
              <a:t>94</a:t>
            </a:fld>
            <a:endParaRPr lang="fr-FR" altLang="fr-FR" sz="1200"/>
          </a:p>
        </p:txBody>
      </p:sp>
      <p:sp>
        <p:nvSpPr>
          <p:cNvPr id="68611" name="Rectangle 2">
            <a:extLst>
              <a:ext uri="{FF2B5EF4-FFF2-40B4-BE49-F238E27FC236}">
                <a16:creationId xmlns:a16="http://schemas.microsoft.com/office/drawing/2014/main" id="{2E8E2669-C2FB-362C-5AA5-4BECC5263E7F}"/>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362731B6-FB37-7D79-6C5C-FE94AD7E922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41266991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B8D73BB-022A-4BF1-AF3C-3DA122CDF5FB}"/>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r" eaLnBrk="1" hangingPunct="1"/>
            <a:fld id="{826DB076-68DF-488D-BB9A-5D01C12798A4}" type="slidenum">
              <a:rPr lang="nl-NL" altLang="en-US" sz="1200">
                <a:latin typeface="Times New Roman" panose="02020603050405020304" pitchFamily="18" charset="0"/>
              </a:rPr>
              <a:pPr algn="r" eaLnBrk="1" hangingPunct="1"/>
              <a:t>95</a:t>
            </a:fld>
            <a:endParaRPr lang="nl-NL" altLang="en-US" sz="1200">
              <a:latin typeface="Times New Roman" panose="02020603050405020304" pitchFamily="18" charset="0"/>
            </a:endParaRPr>
          </a:p>
        </p:txBody>
      </p:sp>
      <p:sp>
        <p:nvSpPr>
          <p:cNvPr id="31747" name="Rectangle 2">
            <a:extLst>
              <a:ext uri="{FF2B5EF4-FFF2-40B4-BE49-F238E27FC236}">
                <a16:creationId xmlns:a16="http://schemas.microsoft.com/office/drawing/2014/main" id="{0A35402A-2F50-4D4A-B801-656CD364CF8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EFFCACFE-6DAE-40AC-B6B8-2E2CEEFD25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en-US"/>
          </a:p>
        </p:txBody>
      </p:sp>
    </p:spTree>
    <p:extLst>
      <p:ext uri="{BB962C8B-B14F-4D97-AF65-F5344CB8AC3E}">
        <p14:creationId xmlns:p14="http://schemas.microsoft.com/office/powerpoint/2010/main" val="2389921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6328A2A2-4408-4AEC-A8A1-FE3D61108003}"/>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0ACA0C39-9224-4A7D-8EC9-6E0D40D3B8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fr-FR" altLang="it-IT">
                <a:latin typeface="Arial" panose="020B0604020202020204" pitchFamily="34" charset="0"/>
                <a:cs typeface="Arial" panose="020B0604020202020204" pitchFamily="34" charset="0"/>
              </a:rPr>
              <a:t>TO DATE THERE ARE 35 MILION OF PEOPLE LIVING WITH DEMENTIA  WORDLWIDE – 9 MILION ONLY IN EUROPE AND THIS NUMBER IS EXPECTED TO INCREAS TO 70 MILION WITHITN 15 YEARS</a:t>
            </a:r>
          </a:p>
          <a:p>
            <a:pPr algn="just" eaLnBrk="1" hangingPunct="1">
              <a:spcBef>
                <a:spcPct val="0"/>
              </a:spcBef>
            </a:pPr>
            <a:endParaRPr lang="fr-FR" altLang="it-IT">
              <a:latin typeface="Arial" panose="020B0604020202020204" pitchFamily="34" charset="0"/>
              <a:cs typeface="Arial" panose="020B0604020202020204" pitchFamily="34" charset="0"/>
            </a:endParaRPr>
          </a:p>
        </p:txBody>
      </p:sp>
      <p:sp>
        <p:nvSpPr>
          <p:cNvPr id="35844" name="Slide Number Placeholder 3">
            <a:extLst>
              <a:ext uri="{FF2B5EF4-FFF2-40B4-BE49-F238E27FC236}">
                <a16:creationId xmlns:a16="http://schemas.microsoft.com/office/drawing/2014/main" id="{3A1618D4-4ED0-4D30-9ED0-62B42902B08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5037332-6AE8-4917-9468-EB943ECE1D29}" type="slidenum">
              <a:rPr lang="en-US" altLang="nl-BE" sz="1200" smtClean="0">
                <a:latin typeface="Times New Roman" panose="02020603050405020304" pitchFamily="18" charset="0"/>
              </a:rPr>
              <a:pPr/>
              <a:t>96</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1671446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13203CBE-AD6B-4E6D-93BA-5C9CAA09B16B}"/>
              </a:ext>
            </a:extLst>
          </p:cNvPr>
          <p:cNvSpPr>
            <a:spLocks noGrp="1" noRot="1" noChangeAspect="1" noTextEdit="1"/>
          </p:cNvSpPr>
          <p:nvPr>
            <p:ph type="sldImg"/>
          </p:nvPr>
        </p:nvSpPr>
        <p:spPr>
          <a:ln/>
        </p:spPr>
      </p:sp>
      <p:sp>
        <p:nvSpPr>
          <p:cNvPr id="41987" name="Notes Placeholder 2">
            <a:extLst>
              <a:ext uri="{FF2B5EF4-FFF2-40B4-BE49-F238E27FC236}">
                <a16:creationId xmlns:a16="http://schemas.microsoft.com/office/drawing/2014/main" id="{E228C46C-8723-4417-8E85-94A8E382F8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spcBef>
                <a:spcPct val="0"/>
              </a:spcBef>
            </a:pPr>
            <a:r>
              <a:rPr lang="en-US" altLang="it-IT" b="1">
                <a:latin typeface="Arial" panose="020B0604020202020204" pitchFamily="34" charset="0"/>
                <a:cs typeface="Arial" panose="020B0604020202020204" pitchFamily="34" charset="0"/>
              </a:rPr>
              <a:t>THE DEVELOPÒMENT OF AD DEMENTIA MIGHT BE INFLUENCED BY SOME GENETIC AND ENVIROMENTAL RISK FACTORS</a:t>
            </a:r>
          </a:p>
          <a:p>
            <a:pPr algn="just" eaLnBrk="1" hangingPunct="1">
              <a:spcBef>
                <a:spcPct val="0"/>
              </a:spcBef>
            </a:pPr>
            <a:r>
              <a:rPr lang="en-US" altLang="it-IT" b="1">
                <a:latin typeface="Arial" panose="020B0604020202020204" pitchFamily="34" charset="0"/>
                <a:cs typeface="Arial" panose="020B0604020202020204" pitchFamily="34" charset="0"/>
              </a:rPr>
              <a:t>THE MAIN KNOWN GENTIC RISK FACTOR FOR AD IS THE PRESENCE OF E4 ALLELE OF APOLIPOPROTEIN PLUS OTHER CANDIDATES GENES. </a:t>
            </a:r>
          </a:p>
          <a:p>
            <a:pPr algn="just" eaLnBrk="1" hangingPunct="1">
              <a:spcBef>
                <a:spcPct val="0"/>
              </a:spcBef>
            </a:pPr>
            <a:r>
              <a:rPr lang="en-US" altLang="it-IT" b="1">
                <a:latin typeface="Arial" panose="020B0604020202020204" pitchFamily="34" charset="0"/>
                <a:cs typeface="Arial" panose="020B0604020202020204" pitchFamily="34" charset="0"/>
              </a:rPr>
              <a:t>MOREOVER DURING THE WHOLE LIFESPAN WE KNOW FROM SEVERAL EVIDENCE THAT THERE ARE ENVIROMENTAL RISK FACTORS THAT MIGHT INFLUENCE THE INCIDENCE OF AD SUCH AS </a:t>
            </a:r>
          </a:p>
          <a:p>
            <a:pPr algn="just" eaLnBrk="1" hangingPunct="1">
              <a:spcBef>
                <a:spcPct val="0"/>
              </a:spcBef>
            </a:pPr>
            <a:endParaRPr lang="en-US" altLang="it-IT" b="1">
              <a:latin typeface="Arial" panose="020B0604020202020204" pitchFamily="34" charset="0"/>
              <a:cs typeface="Arial" panose="020B0604020202020204" pitchFamily="34" charset="0"/>
            </a:endParaRPr>
          </a:p>
          <a:p>
            <a:pPr algn="just" eaLnBrk="1" hangingPunct="1">
              <a:spcBef>
                <a:spcPct val="0"/>
              </a:spcBef>
            </a:pPr>
            <a:r>
              <a:rPr lang="en-US" altLang="it-IT" b="1">
                <a:latin typeface="Arial" panose="020B0604020202020204" pitchFamily="34" charset="0"/>
                <a:cs typeface="Arial" panose="020B0604020202020204" pitchFamily="34" charset="0"/>
              </a:rPr>
              <a:t>Kivipelto M, Solomon A, Ahtiluoto S, Ngandu T, Lehtisalo J, Antikainen R, Bäckman L, Hänninen T, Jula A, Laatikainen T, Lindström J, Mangialasche F, Nissinen A, Paajanen T, Pajala S, Peltonen M, Rauramaa R, Stigsdotter-Neely A, Strandberg T, Tuomilehto J, Soininen H.</a:t>
            </a:r>
            <a:endParaRPr lang="fr-FR" altLang="it-IT" b="1">
              <a:latin typeface="Arial" panose="020B0604020202020204" pitchFamily="34" charset="0"/>
              <a:cs typeface="Arial" panose="020B0604020202020204" pitchFamily="34" charset="0"/>
            </a:endParaRPr>
          </a:p>
          <a:p>
            <a:pPr algn="just" eaLnBrk="1" hangingPunct="1">
              <a:spcBef>
                <a:spcPct val="0"/>
              </a:spcBef>
            </a:pPr>
            <a:r>
              <a:rPr lang="en-US" altLang="it-IT" b="1">
                <a:latin typeface="Arial" panose="020B0604020202020204" pitchFamily="34" charset="0"/>
                <a:cs typeface="Arial" panose="020B0604020202020204" pitchFamily="34" charset="0"/>
              </a:rPr>
              <a:t>The Finnish Geriatric Intervention Study to Prevent Cognitive Impairment and Disability (FINGER): study design and progress.</a:t>
            </a:r>
            <a:endParaRPr lang="fr-FR" altLang="it-IT" b="1">
              <a:latin typeface="Arial" panose="020B0604020202020204" pitchFamily="34" charset="0"/>
              <a:cs typeface="Arial" panose="020B0604020202020204" pitchFamily="34" charset="0"/>
            </a:endParaRPr>
          </a:p>
          <a:p>
            <a:pPr algn="just" eaLnBrk="1" hangingPunct="1">
              <a:spcBef>
                <a:spcPct val="0"/>
              </a:spcBef>
            </a:pPr>
            <a:r>
              <a:rPr lang="fr-FR" altLang="it-IT" b="1">
                <a:latin typeface="Arial" panose="020B0604020202020204" pitchFamily="34" charset="0"/>
                <a:cs typeface="Arial" panose="020B0604020202020204" pitchFamily="34" charset="0"/>
              </a:rPr>
              <a:t>Alzheimers Dement. 2013 Nov;9(6):657-65. doi: 10.1016/j.jalz.2012.09.012. </a:t>
            </a:r>
          </a:p>
          <a:p>
            <a:pPr algn="just" eaLnBrk="1" hangingPunct="1">
              <a:spcBef>
                <a:spcPct val="0"/>
              </a:spcBef>
            </a:pPr>
            <a:endParaRPr lang="fr-FR" altLang="it-IT">
              <a:latin typeface="Arial" panose="020B0604020202020204" pitchFamily="34" charset="0"/>
              <a:cs typeface="Arial" panose="020B0604020202020204" pitchFamily="34" charset="0"/>
            </a:endParaRPr>
          </a:p>
          <a:p>
            <a:pPr algn="just" eaLnBrk="1" hangingPunct="1">
              <a:spcBef>
                <a:spcPct val="0"/>
              </a:spcBef>
            </a:pPr>
            <a:r>
              <a:rPr lang="en-US" altLang="it-IT">
                <a:latin typeface="Arial" panose="020B0604020202020204" pitchFamily="34" charset="0"/>
                <a:cs typeface="Arial" panose="020B0604020202020204" pitchFamily="34" charset="0"/>
              </a:rPr>
              <a:t>Cognitive impairment is one of the most frequent chronic conditions in the elderly, and the worldwide costs of dementia have been estimated to exceed those of other chronic diseases such as diabetes. Alzheimer’s disease (AD), the major cause of dementia, has reached epidemic proportions, with a large human, social, and economic burden. However, postponing AD onset by only 5 years may halve the projected AD prevalence in the future.</a:t>
            </a:r>
            <a:endParaRPr lang="fr-FR" altLang="it-IT">
              <a:latin typeface="Arial" panose="020B0604020202020204" pitchFamily="34" charset="0"/>
              <a:cs typeface="Arial" panose="020B0604020202020204" pitchFamily="34" charset="0"/>
            </a:endParaRPr>
          </a:p>
          <a:p>
            <a:pPr algn="just" eaLnBrk="1" hangingPunct="1">
              <a:spcBef>
                <a:spcPct val="0"/>
              </a:spcBef>
            </a:pPr>
            <a:r>
              <a:rPr lang="en-US" altLang="it-IT">
                <a:latin typeface="Arial" panose="020B0604020202020204" pitchFamily="34" charset="0"/>
                <a:cs typeface="Arial" panose="020B0604020202020204" pitchFamily="34" charset="0"/>
              </a:rPr>
              <a:t>The importance of finding methods to delay onset and/or modify progression of cognitive impairment/dementia was recently emphasized in a report of the National Institutes of Health (NIH) in USA. Formulated by an independent panel of health professionals and public representatives from outside the AD research field, the report highlighted the need for high-quality, randomized, controlled trials (RCTs). As cognitive impairment/dementia has a multifactorial etiology, resulting from interactions between both genetic and environmental factors (</a:t>
            </a:r>
            <a:r>
              <a:rPr lang="en-US" altLang="it-IT" b="1">
                <a:latin typeface="Arial" panose="020B0604020202020204" pitchFamily="34" charset="0"/>
                <a:cs typeface="Arial" panose="020B0604020202020204" pitchFamily="34" charset="0"/>
              </a:rPr>
              <a:t>Figure</a:t>
            </a:r>
            <a:r>
              <a:rPr lang="en-US" altLang="it-IT">
                <a:latin typeface="Arial" panose="020B0604020202020204" pitchFamily="34" charset="0"/>
                <a:cs typeface="Arial" panose="020B0604020202020204" pitchFamily="34" charset="0"/>
              </a:rPr>
              <a:t>), the report recommended conducting RCTs with multidimensional interventions, combining interventions for multiple risk factors, and controlling for many other factors. Conducting trials initially in individuals at high risk was also recommended as a more efficient approach.</a:t>
            </a:r>
            <a:endParaRPr lang="fr-FR" altLang="it-IT">
              <a:latin typeface="Arial" panose="020B0604020202020204" pitchFamily="34" charset="0"/>
              <a:cs typeface="Arial" panose="020B0604020202020204" pitchFamily="34" charset="0"/>
            </a:endParaRPr>
          </a:p>
          <a:p>
            <a:pPr algn="just" eaLnBrk="1" hangingPunct="1">
              <a:spcBef>
                <a:spcPct val="0"/>
              </a:spcBef>
            </a:pPr>
            <a:r>
              <a:rPr lang="en-US" altLang="it-IT">
                <a:latin typeface="Arial" panose="020B0604020202020204" pitchFamily="34" charset="0"/>
                <a:cs typeface="Arial" panose="020B0604020202020204" pitchFamily="34" charset="0"/>
              </a:rPr>
              <a:t>Within the AD/dementia research field, a consensus has emerged that intervention strategies must be initiated as early as possible, even before significant symptoms begin to appear. This goal can be achieved, for example, by incorporating the classical clinical trial approach to disease into a public health model, with long-term longitudinal databases including large populations. Establishing comprehensive databases for studies on aging can create the opportunity to formulate and validate tools for early detection of people who are at increased risk of late-life cognitive impairment, to identify important targets (risk factors) for preventive interventions, and to test such interventions in RCTs.</a:t>
            </a:r>
            <a:endParaRPr lang="fr-FR" altLang="it-IT">
              <a:latin typeface="Arial" panose="020B0604020202020204" pitchFamily="34" charset="0"/>
              <a:cs typeface="Arial" panose="020B0604020202020204" pitchFamily="34" charset="0"/>
            </a:endParaRPr>
          </a:p>
        </p:txBody>
      </p:sp>
      <p:sp>
        <p:nvSpPr>
          <p:cNvPr id="41988" name="Slide Number Placeholder 3">
            <a:extLst>
              <a:ext uri="{FF2B5EF4-FFF2-40B4-BE49-F238E27FC236}">
                <a16:creationId xmlns:a16="http://schemas.microsoft.com/office/drawing/2014/main" id="{8BE63D50-C17F-40D2-B8E3-FAC904FA03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A2C3ED80-4A00-4E28-92EB-A1CA27D63CD5}" type="slidenum">
              <a:rPr lang="en-US" altLang="nl-BE" sz="1200">
                <a:latin typeface="Times New Roman" panose="02020603050405020304" pitchFamily="18" charset="0"/>
              </a:rPr>
              <a:pPr/>
              <a:t>97</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3540962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6776E012-57E9-4370-82C9-80543DFE7F60}"/>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E65432AF-67AA-400E-8350-E08ACB7C2BE2}"/>
              </a:ext>
            </a:extLst>
          </p:cNvPr>
          <p:cNvSpPr>
            <a:spLocks noGrp="1"/>
          </p:cNvSpPr>
          <p:nvPr>
            <p:ph type="body" idx="1"/>
          </p:nvPr>
        </p:nvSpPr>
        <p:spPr/>
        <p:txBody>
          <a:bodyPr/>
          <a:lstStyle/>
          <a:p>
            <a:pPr defTabSz="457200" eaLnBrk="1" fontAlgn="auto" hangingPunct="1">
              <a:spcBef>
                <a:spcPts val="0"/>
              </a:spcBef>
              <a:spcAft>
                <a:spcPts val="0"/>
              </a:spcAft>
              <a:defRPr/>
            </a:pPr>
            <a:r>
              <a:rPr lang="it-IT" dirty="0">
                <a:latin typeface="+mn-lt"/>
              </a:rPr>
              <a:t>SEVERAL STUDIES HAS HIGHLIGHETHED THE ASSOCIATON BETWEEN SLEEP DISRUPTION AND AD. WHAT WE KNOW IS THAT THE LOSS OF </a:t>
            </a:r>
            <a:r>
              <a:rPr lang="it-IT" sz="1100" dirty="0">
                <a:latin typeface="+mn-lt"/>
              </a:rPr>
              <a:t>MIGHT ENCOURAGE ALZHEIMER’S BY DECREASING CLEARANCE OF BETA AMYLOID IN THE BRAIN THATA LEAD TO AN ACCOMULATION OF THIS PROTEIN THAT IS  AS I PREVIOUSLY SAID ONE OG THE MAIN PATHOPHYSIOLOGICAL PROCESS OF AD. </a:t>
            </a:r>
          </a:p>
          <a:p>
            <a:pPr defTabSz="457200" eaLnBrk="1" fontAlgn="auto" hangingPunct="1">
              <a:spcBef>
                <a:spcPts val="0"/>
              </a:spcBef>
              <a:spcAft>
                <a:spcPts val="0"/>
              </a:spcAft>
              <a:defRPr/>
            </a:pPr>
            <a:r>
              <a:rPr lang="it-IT" sz="1100" dirty="0">
                <a:latin typeface="+mn-lt"/>
              </a:rPr>
              <a:t>THIS CYCLE OF SLEEP DEPRIVATION CAN ALSO AFFECT LEVELS OF THE HORMONE MELATONIN, WHICH HELPS THE BODY TO SLEEP, AND CAN INTERFERE WITH METABOLISM, A DISRUPTION THAT IS ALSO A RISK FACTOR FOR ALZHEIMER’S.</a:t>
            </a:r>
            <a:r>
              <a:rPr lang="it-IT" dirty="0">
                <a:latin typeface="+mn-lt"/>
              </a:rPr>
              <a:t> </a:t>
            </a:r>
          </a:p>
          <a:p>
            <a:pPr>
              <a:defRPr/>
            </a:pPr>
            <a:endParaRPr lang="it-IT" dirty="0">
              <a:latin typeface="+mn-lt"/>
            </a:endParaRPr>
          </a:p>
          <a:p>
            <a:pPr>
              <a:defRPr/>
            </a:pPr>
            <a:endParaRPr lang="it-IT" dirty="0">
              <a:latin typeface="+mn-lt"/>
            </a:endParaRPr>
          </a:p>
          <a:p>
            <a:pPr>
              <a:defRPr/>
            </a:pPr>
            <a:endParaRPr lang="it-IT" dirty="0">
              <a:latin typeface="+mn-lt"/>
            </a:endParaRPr>
          </a:p>
          <a:p>
            <a:pPr>
              <a:defRPr/>
            </a:pPr>
            <a:r>
              <a:rPr lang="it-IT" dirty="0">
                <a:latin typeface="+mn-lt"/>
              </a:rPr>
              <a:t>THE FLOWCHART ON THE RIGHT DESCRIBES THE EFFECT OF SLEEP DISRUPTION IN OUR BRAIN</a:t>
            </a:r>
          </a:p>
          <a:p>
            <a:pPr>
              <a:defRPr/>
            </a:pPr>
            <a:endParaRPr lang="it-IT" dirty="0">
              <a:latin typeface="+mn-lt"/>
            </a:endParaRPr>
          </a:p>
          <a:p>
            <a:pPr>
              <a:defRPr/>
            </a:pPr>
            <a:r>
              <a:rPr lang="it-IT" dirty="0" err="1">
                <a:latin typeface="+mn-lt"/>
              </a:rPr>
              <a:t>Alzheimer’s</a:t>
            </a:r>
            <a:r>
              <a:rPr lang="it-IT" dirty="0">
                <a:latin typeface="+mn-lt"/>
              </a:rPr>
              <a:t> </a:t>
            </a:r>
            <a:r>
              <a:rPr lang="it-IT" dirty="0" err="1">
                <a:latin typeface="+mn-lt"/>
              </a:rPr>
              <a:t>disease</a:t>
            </a:r>
            <a:r>
              <a:rPr lang="it-IT" dirty="0">
                <a:latin typeface="+mn-lt"/>
              </a:rPr>
              <a:t> </a:t>
            </a:r>
            <a:r>
              <a:rPr lang="it-IT" dirty="0" err="1">
                <a:latin typeface="+mn-lt"/>
              </a:rPr>
              <a:t>disrupts</a:t>
            </a:r>
            <a:r>
              <a:rPr lang="it-IT" dirty="0">
                <a:latin typeface="+mn-lt"/>
              </a:rPr>
              <a:t> </a:t>
            </a:r>
            <a:r>
              <a:rPr lang="it-IT" dirty="0" err="1">
                <a:latin typeface="+mn-lt"/>
              </a:rPr>
              <a:t>sleep</a:t>
            </a:r>
            <a:r>
              <a:rPr lang="it-IT" dirty="0">
                <a:latin typeface="+mn-lt"/>
              </a:rPr>
              <a:t>. And </a:t>
            </a:r>
            <a:r>
              <a:rPr lang="it-IT" dirty="0" err="1">
                <a:latin typeface="+mn-lt"/>
              </a:rPr>
              <a:t>disrupted</a:t>
            </a:r>
            <a:r>
              <a:rPr lang="it-IT" dirty="0">
                <a:latin typeface="+mn-lt"/>
              </a:rPr>
              <a:t> </a:t>
            </a:r>
            <a:r>
              <a:rPr lang="it-IT" dirty="0" err="1">
                <a:latin typeface="+mn-lt"/>
              </a:rPr>
              <a:t>sleep</a:t>
            </a:r>
            <a:r>
              <a:rPr lang="it-IT" dirty="0">
                <a:latin typeface="+mn-lt"/>
              </a:rPr>
              <a:t> </a:t>
            </a:r>
            <a:r>
              <a:rPr lang="it-IT" dirty="0" err="1">
                <a:latin typeface="+mn-lt"/>
              </a:rPr>
              <a:t>itself</a:t>
            </a:r>
            <a:r>
              <a:rPr lang="it-IT" dirty="0">
                <a:latin typeface="+mn-lt"/>
              </a:rPr>
              <a:t> </a:t>
            </a:r>
            <a:r>
              <a:rPr lang="it-IT" dirty="0" err="1">
                <a:latin typeface="+mn-lt"/>
              </a:rPr>
              <a:t>might</a:t>
            </a:r>
            <a:r>
              <a:rPr lang="it-IT" dirty="0">
                <a:latin typeface="+mn-lt"/>
              </a:rPr>
              <a:t> </a:t>
            </a:r>
            <a:r>
              <a:rPr lang="it-IT" dirty="0" err="1">
                <a:latin typeface="+mn-lt"/>
              </a:rPr>
              <a:t>encourage</a:t>
            </a:r>
            <a:r>
              <a:rPr lang="it-IT" dirty="0">
                <a:latin typeface="+mn-lt"/>
              </a:rPr>
              <a:t> </a:t>
            </a:r>
            <a:r>
              <a:rPr lang="it-IT" dirty="0" err="1">
                <a:latin typeface="+mn-lt"/>
              </a:rPr>
              <a:t>Alzheimer’s</a:t>
            </a:r>
            <a:r>
              <a:rPr lang="it-IT" dirty="0">
                <a:latin typeface="+mn-lt"/>
              </a:rPr>
              <a:t> by </a:t>
            </a:r>
            <a:r>
              <a:rPr lang="it-IT" dirty="0" err="1">
                <a:latin typeface="+mn-lt"/>
              </a:rPr>
              <a:t>allowing</a:t>
            </a:r>
            <a:r>
              <a:rPr lang="it-IT" dirty="0">
                <a:latin typeface="+mn-lt"/>
              </a:rPr>
              <a:t> </a:t>
            </a:r>
            <a:r>
              <a:rPr lang="it-IT" dirty="0" err="1">
                <a:latin typeface="+mn-lt"/>
              </a:rPr>
              <a:t>buildup</a:t>
            </a:r>
            <a:r>
              <a:rPr lang="it-IT" dirty="0">
                <a:latin typeface="+mn-lt"/>
              </a:rPr>
              <a:t> of </a:t>
            </a:r>
            <a:r>
              <a:rPr lang="it-IT" dirty="0" err="1">
                <a:latin typeface="+mn-lt"/>
              </a:rPr>
              <a:t>amyloid</a:t>
            </a:r>
            <a:r>
              <a:rPr lang="it-IT" dirty="0">
                <a:latin typeface="+mn-lt"/>
              </a:rPr>
              <a:t>-beta, or A-beta, </a:t>
            </a:r>
            <a:r>
              <a:rPr lang="it-IT" dirty="0" err="1">
                <a:latin typeface="+mn-lt"/>
              </a:rPr>
              <a:t>which</a:t>
            </a:r>
            <a:r>
              <a:rPr lang="it-IT" dirty="0">
                <a:latin typeface="+mn-lt"/>
              </a:rPr>
              <a:t> </a:t>
            </a:r>
            <a:r>
              <a:rPr lang="it-IT" dirty="0" err="1">
                <a:latin typeface="+mn-lt"/>
              </a:rPr>
              <a:t>is</a:t>
            </a:r>
            <a:r>
              <a:rPr lang="it-IT" dirty="0">
                <a:latin typeface="+mn-lt"/>
              </a:rPr>
              <a:t> </a:t>
            </a:r>
            <a:r>
              <a:rPr lang="it-IT" dirty="0" err="1">
                <a:latin typeface="+mn-lt"/>
              </a:rPr>
              <a:t>thought</a:t>
            </a:r>
            <a:r>
              <a:rPr lang="it-IT" dirty="0">
                <a:latin typeface="+mn-lt"/>
              </a:rPr>
              <a:t> to </a:t>
            </a:r>
            <a:r>
              <a:rPr lang="it-IT" dirty="0" err="1">
                <a:latin typeface="+mn-lt"/>
              </a:rPr>
              <a:t>lead</a:t>
            </a:r>
            <a:r>
              <a:rPr lang="it-IT" dirty="0">
                <a:latin typeface="+mn-lt"/>
              </a:rPr>
              <a:t> to the </a:t>
            </a:r>
            <a:r>
              <a:rPr lang="it-IT" dirty="0" err="1">
                <a:latin typeface="+mn-lt"/>
              </a:rPr>
              <a:t>death</a:t>
            </a:r>
            <a:r>
              <a:rPr lang="it-IT" dirty="0">
                <a:latin typeface="+mn-lt"/>
              </a:rPr>
              <a:t> of </a:t>
            </a:r>
            <a:r>
              <a:rPr lang="it-IT" dirty="0" err="1">
                <a:latin typeface="+mn-lt"/>
              </a:rPr>
              <a:t>neurons</a:t>
            </a:r>
            <a:r>
              <a:rPr lang="it-IT" dirty="0">
                <a:latin typeface="+mn-lt"/>
              </a:rPr>
              <a:t>. </a:t>
            </a:r>
            <a:r>
              <a:rPr lang="it-IT" dirty="0" err="1">
                <a:latin typeface="+mn-lt"/>
              </a:rPr>
              <a:t>This</a:t>
            </a:r>
            <a:r>
              <a:rPr lang="it-IT" dirty="0">
                <a:latin typeface="+mn-lt"/>
              </a:rPr>
              <a:t> </a:t>
            </a:r>
            <a:r>
              <a:rPr lang="it-IT" dirty="0" err="1">
                <a:latin typeface="+mn-lt"/>
              </a:rPr>
              <a:t>cycle</a:t>
            </a:r>
            <a:r>
              <a:rPr lang="it-IT" dirty="0">
                <a:latin typeface="+mn-lt"/>
              </a:rPr>
              <a:t> of </a:t>
            </a:r>
            <a:r>
              <a:rPr lang="it-IT" dirty="0" err="1">
                <a:latin typeface="+mn-lt"/>
              </a:rPr>
              <a:t>sleep</a:t>
            </a:r>
            <a:r>
              <a:rPr lang="it-IT" dirty="0">
                <a:latin typeface="+mn-lt"/>
              </a:rPr>
              <a:t> </a:t>
            </a:r>
            <a:r>
              <a:rPr lang="it-IT" dirty="0" err="1">
                <a:latin typeface="+mn-lt"/>
              </a:rPr>
              <a:t>deprivation</a:t>
            </a:r>
            <a:r>
              <a:rPr lang="it-IT" dirty="0">
                <a:latin typeface="+mn-lt"/>
              </a:rPr>
              <a:t> can </a:t>
            </a:r>
            <a:r>
              <a:rPr lang="it-IT" dirty="0" err="1">
                <a:latin typeface="+mn-lt"/>
              </a:rPr>
              <a:t>also</a:t>
            </a:r>
            <a:r>
              <a:rPr lang="it-IT" dirty="0">
                <a:latin typeface="+mn-lt"/>
              </a:rPr>
              <a:t> </a:t>
            </a:r>
            <a:r>
              <a:rPr lang="it-IT" dirty="0" err="1">
                <a:latin typeface="+mn-lt"/>
              </a:rPr>
              <a:t>affect</a:t>
            </a:r>
            <a:r>
              <a:rPr lang="it-IT" dirty="0">
                <a:latin typeface="+mn-lt"/>
              </a:rPr>
              <a:t> </a:t>
            </a:r>
            <a:r>
              <a:rPr lang="it-IT" dirty="0" err="1">
                <a:latin typeface="+mn-lt"/>
              </a:rPr>
              <a:t>levels</a:t>
            </a:r>
            <a:r>
              <a:rPr lang="it-IT" dirty="0">
                <a:latin typeface="+mn-lt"/>
              </a:rPr>
              <a:t> of the </a:t>
            </a:r>
            <a:r>
              <a:rPr lang="it-IT" dirty="0" err="1">
                <a:latin typeface="+mn-lt"/>
              </a:rPr>
              <a:t>hormone</a:t>
            </a:r>
            <a:r>
              <a:rPr lang="it-IT" dirty="0">
                <a:latin typeface="+mn-lt"/>
              </a:rPr>
              <a:t> </a:t>
            </a:r>
            <a:r>
              <a:rPr lang="it-IT" dirty="0" err="1">
                <a:latin typeface="+mn-lt"/>
              </a:rPr>
              <a:t>melatonin</a:t>
            </a:r>
            <a:r>
              <a:rPr lang="it-IT" dirty="0">
                <a:latin typeface="+mn-lt"/>
              </a:rPr>
              <a:t>, </a:t>
            </a:r>
            <a:r>
              <a:rPr lang="it-IT" dirty="0" err="1">
                <a:latin typeface="+mn-lt"/>
              </a:rPr>
              <a:t>which</a:t>
            </a:r>
            <a:r>
              <a:rPr lang="it-IT" dirty="0">
                <a:latin typeface="+mn-lt"/>
              </a:rPr>
              <a:t> </a:t>
            </a:r>
            <a:r>
              <a:rPr lang="it-IT" dirty="0" err="1">
                <a:latin typeface="+mn-lt"/>
              </a:rPr>
              <a:t>helps</a:t>
            </a:r>
            <a:r>
              <a:rPr lang="it-IT" dirty="0">
                <a:latin typeface="+mn-lt"/>
              </a:rPr>
              <a:t> the body to </a:t>
            </a:r>
            <a:r>
              <a:rPr lang="it-IT" dirty="0" err="1">
                <a:latin typeface="+mn-lt"/>
              </a:rPr>
              <a:t>sleep</a:t>
            </a:r>
            <a:r>
              <a:rPr lang="it-IT" dirty="0">
                <a:latin typeface="+mn-lt"/>
              </a:rPr>
              <a:t>, and can </a:t>
            </a:r>
            <a:r>
              <a:rPr lang="it-IT" dirty="0" err="1">
                <a:latin typeface="+mn-lt"/>
              </a:rPr>
              <a:t>interfere</a:t>
            </a:r>
            <a:r>
              <a:rPr lang="it-IT" dirty="0">
                <a:latin typeface="+mn-lt"/>
              </a:rPr>
              <a:t> with </a:t>
            </a:r>
            <a:r>
              <a:rPr lang="it-IT" dirty="0" err="1">
                <a:latin typeface="+mn-lt"/>
              </a:rPr>
              <a:t>metabolism</a:t>
            </a:r>
            <a:r>
              <a:rPr lang="it-IT" dirty="0">
                <a:latin typeface="+mn-lt"/>
              </a:rPr>
              <a:t>, a </a:t>
            </a:r>
            <a:r>
              <a:rPr lang="it-IT" dirty="0" err="1">
                <a:latin typeface="+mn-lt"/>
              </a:rPr>
              <a:t>disruption</a:t>
            </a:r>
            <a:r>
              <a:rPr lang="it-IT" dirty="0">
                <a:latin typeface="+mn-lt"/>
              </a:rPr>
              <a:t> </a:t>
            </a:r>
            <a:r>
              <a:rPr lang="it-IT" dirty="0" err="1">
                <a:latin typeface="+mn-lt"/>
              </a:rPr>
              <a:t>that</a:t>
            </a:r>
            <a:r>
              <a:rPr lang="it-IT" dirty="0">
                <a:latin typeface="+mn-lt"/>
              </a:rPr>
              <a:t> </a:t>
            </a:r>
            <a:r>
              <a:rPr lang="it-IT" dirty="0" err="1">
                <a:latin typeface="+mn-lt"/>
              </a:rPr>
              <a:t>is</a:t>
            </a:r>
            <a:r>
              <a:rPr lang="it-IT" dirty="0">
                <a:latin typeface="+mn-lt"/>
              </a:rPr>
              <a:t> </a:t>
            </a:r>
            <a:r>
              <a:rPr lang="it-IT" dirty="0" err="1">
                <a:latin typeface="+mn-lt"/>
              </a:rPr>
              <a:t>also</a:t>
            </a:r>
            <a:r>
              <a:rPr lang="it-IT" dirty="0">
                <a:latin typeface="+mn-lt"/>
              </a:rPr>
              <a:t> a </a:t>
            </a:r>
            <a:r>
              <a:rPr lang="it-IT" dirty="0" err="1">
                <a:latin typeface="+mn-lt"/>
              </a:rPr>
              <a:t>risk</a:t>
            </a:r>
            <a:r>
              <a:rPr lang="it-IT" dirty="0">
                <a:latin typeface="+mn-lt"/>
              </a:rPr>
              <a:t> </a:t>
            </a:r>
            <a:r>
              <a:rPr lang="it-IT" dirty="0" err="1">
                <a:latin typeface="+mn-lt"/>
              </a:rPr>
              <a:t>factor</a:t>
            </a:r>
            <a:r>
              <a:rPr lang="it-IT" dirty="0">
                <a:latin typeface="+mn-lt"/>
              </a:rPr>
              <a:t> for </a:t>
            </a:r>
            <a:r>
              <a:rPr lang="it-IT" dirty="0" err="1">
                <a:latin typeface="+mn-lt"/>
              </a:rPr>
              <a:t>Alzheimer’s</a:t>
            </a:r>
            <a:r>
              <a:rPr lang="it-IT" dirty="0">
                <a:latin typeface="+mn-lt"/>
              </a:rPr>
              <a:t>. </a:t>
            </a:r>
          </a:p>
          <a:p>
            <a:pPr>
              <a:defRPr/>
            </a:pPr>
            <a:endParaRPr lang="it-IT" dirty="0">
              <a:latin typeface="+mn-lt"/>
            </a:endParaRPr>
          </a:p>
          <a:p>
            <a:pPr>
              <a:defRPr/>
            </a:pPr>
            <a:r>
              <a:rPr lang="it-IT" dirty="0">
                <a:latin typeface="+mn-lt"/>
              </a:rPr>
              <a:t>Using PET </a:t>
            </a:r>
            <a:r>
              <a:rPr lang="it-IT" dirty="0" err="1">
                <a:latin typeface="+mn-lt"/>
              </a:rPr>
              <a:t>scans</a:t>
            </a:r>
            <a:r>
              <a:rPr lang="it-IT" dirty="0">
                <a:latin typeface="+mn-lt"/>
              </a:rPr>
              <a:t> to </a:t>
            </a:r>
            <a:r>
              <a:rPr lang="it-IT" dirty="0" err="1">
                <a:latin typeface="+mn-lt"/>
              </a:rPr>
              <a:t>measure</a:t>
            </a:r>
            <a:r>
              <a:rPr lang="it-IT" dirty="0">
                <a:latin typeface="+mn-lt"/>
              </a:rPr>
              <a:t> </a:t>
            </a:r>
            <a:r>
              <a:rPr lang="it-IT" dirty="0" err="1">
                <a:latin typeface="+mn-lt"/>
              </a:rPr>
              <a:t>amyloid</a:t>
            </a:r>
            <a:r>
              <a:rPr lang="it-IT" dirty="0">
                <a:latin typeface="+mn-lt"/>
              </a:rPr>
              <a:t>-beta </a:t>
            </a:r>
            <a:r>
              <a:rPr lang="it-IT" dirty="0" err="1">
                <a:latin typeface="+mn-lt"/>
              </a:rPr>
              <a:t>markers</a:t>
            </a:r>
            <a:r>
              <a:rPr lang="it-IT" dirty="0">
                <a:latin typeface="+mn-lt"/>
              </a:rPr>
              <a:t>, </a:t>
            </a:r>
            <a:r>
              <a:rPr lang="it-IT" dirty="0" err="1">
                <a:latin typeface="+mn-lt"/>
              </a:rPr>
              <a:t>researchers</a:t>
            </a:r>
            <a:r>
              <a:rPr lang="it-IT" dirty="0">
                <a:latin typeface="+mn-lt"/>
              </a:rPr>
              <a:t> </a:t>
            </a:r>
            <a:r>
              <a:rPr lang="it-IT" dirty="0" err="1">
                <a:latin typeface="+mn-lt"/>
              </a:rPr>
              <a:t>compared</a:t>
            </a:r>
            <a:r>
              <a:rPr lang="it-IT" dirty="0">
                <a:latin typeface="+mn-lt"/>
              </a:rPr>
              <a:t> </a:t>
            </a:r>
            <a:r>
              <a:rPr lang="it-IT" dirty="0" err="1">
                <a:latin typeface="+mn-lt"/>
              </a:rPr>
              <a:t>levels</a:t>
            </a:r>
            <a:r>
              <a:rPr lang="it-IT" dirty="0">
                <a:latin typeface="+mn-lt"/>
              </a:rPr>
              <a:t> of A-beta in the brains of 20 </a:t>
            </a:r>
            <a:r>
              <a:rPr lang="it-IT" dirty="0" err="1">
                <a:latin typeface="+mn-lt"/>
              </a:rPr>
              <a:t>healthy</a:t>
            </a:r>
            <a:r>
              <a:rPr lang="it-IT" dirty="0">
                <a:latin typeface="+mn-lt"/>
              </a:rPr>
              <a:t> </a:t>
            </a:r>
            <a:r>
              <a:rPr lang="it-IT" dirty="0" err="1">
                <a:latin typeface="+mn-lt"/>
              </a:rPr>
              <a:t>volunteers</a:t>
            </a:r>
            <a:r>
              <a:rPr lang="it-IT" dirty="0">
                <a:latin typeface="+mn-lt"/>
              </a:rPr>
              <a:t> </a:t>
            </a:r>
            <a:r>
              <a:rPr lang="it-IT" dirty="0" err="1">
                <a:latin typeface="+mn-lt"/>
              </a:rPr>
              <a:t>after</a:t>
            </a:r>
            <a:r>
              <a:rPr lang="it-IT" dirty="0">
                <a:latin typeface="+mn-lt"/>
              </a:rPr>
              <a:t> </a:t>
            </a:r>
            <a:r>
              <a:rPr lang="it-IT" dirty="0" err="1">
                <a:latin typeface="+mn-lt"/>
              </a:rPr>
              <a:t>one</a:t>
            </a:r>
            <a:r>
              <a:rPr lang="it-IT" dirty="0">
                <a:latin typeface="+mn-lt"/>
              </a:rPr>
              <a:t> </a:t>
            </a:r>
            <a:r>
              <a:rPr lang="it-IT" dirty="0" err="1">
                <a:latin typeface="+mn-lt"/>
              </a:rPr>
              <a:t>restful</a:t>
            </a:r>
            <a:r>
              <a:rPr lang="it-IT" dirty="0">
                <a:latin typeface="+mn-lt"/>
              </a:rPr>
              <a:t> night and </a:t>
            </a:r>
            <a:r>
              <a:rPr lang="it-IT" dirty="0" err="1">
                <a:latin typeface="+mn-lt"/>
              </a:rPr>
              <a:t>after</a:t>
            </a:r>
            <a:r>
              <a:rPr lang="it-IT" dirty="0">
                <a:latin typeface="+mn-lt"/>
              </a:rPr>
              <a:t> </a:t>
            </a:r>
            <a:r>
              <a:rPr lang="it-IT" dirty="0" err="1">
                <a:latin typeface="+mn-lt"/>
              </a:rPr>
              <a:t>one</a:t>
            </a:r>
            <a:r>
              <a:rPr lang="it-IT" dirty="0">
                <a:latin typeface="+mn-lt"/>
              </a:rPr>
              <a:t> night of </a:t>
            </a:r>
            <a:r>
              <a:rPr lang="it-IT" dirty="0" err="1">
                <a:latin typeface="+mn-lt"/>
              </a:rPr>
              <a:t>sleep</a:t>
            </a:r>
            <a:r>
              <a:rPr lang="it-IT" dirty="0">
                <a:latin typeface="+mn-lt"/>
              </a:rPr>
              <a:t> </a:t>
            </a:r>
            <a:r>
              <a:rPr lang="it-IT" dirty="0" err="1">
                <a:latin typeface="+mn-lt"/>
              </a:rPr>
              <a:t>deprivation</a:t>
            </a:r>
            <a:r>
              <a:rPr lang="it-IT" dirty="0">
                <a:latin typeface="+mn-lt"/>
              </a:rPr>
              <a:t>. </a:t>
            </a:r>
            <a:r>
              <a:rPr lang="it-IT" dirty="0" err="1">
                <a:latin typeface="+mn-lt"/>
              </a:rPr>
              <a:t>Levels</a:t>
            </a:r>
            <a:r>
              <a:rPr lang="it-IT" dirty="0">
                <a:latin typeface="+mn-lt"/>
              </a:rPr>
              <a:t> of the </a:t>
            </a:r>
            <a:r>
              <a:rPr lang="it-IT" dirty="0" err="1">
                <a:latin typeface="+mn-lt"/>
              </a:rPr>
              <a:t>plaque-forming</a:t>
            </a:r>
            <a:r>
              <a:rPr lang="it-IT" dirty="0">
                <a:latin typeface="+mn-lt"/>
              </a:rPr>
              <a:t> A-beta rose in </a:t>
            </a:r>
            <a:r>
              <a:rPr lang="it-IT" dirty="0" err="1">
                <a:latin typeface="+mn-lt"/>
              </a:rPr>
              <a:t>most</a:t>
            </a:r>
            <a:r>
              <a:rPr lang="it-IT" dirty="0">
                <a:latin typeface="+mn-lt"/>
              </a:rPr>
              <a:t> </a:t>
            </a:r>
            <a:r>
              <a:rPr lang="it-IT" dirty="0" err="1">
                <a:latin typeface="+mn-lt"/>
              </a:rPr>
              <a:t>people</a:t>
            </a:r>
            <a:r>
              <a:rPr lang="it-IT" dirty="0">
                <a:latin typeface="+mn-lt"/>
              </a:rPr>
              <a:t> </a:t>
            </a:r>
            <a:r>
              <a:rPr lang="it-IT" dirty="0" err="1">
                <a:latin typeface="+mn-lt"/>
              </a:rPr>
              <a:t>tested</a:t>
            </a:r>
            <a:r>
              <a:rPr lang="it-IT" dirty="0">
                <a:latin typeface="+mn-lt"/>
              </a:rPr>
              <a:t>.</a:t>
            </a:r>
            <a:endParaRPr lang="en-US" dirty="0"/>
          </a:p>
        </p:txBody>
      </p:sp>
      <p:sp>
        <p:nvSpPr>
          <p:cNvPr id="44036" name="Slide Number Placeholder 3">
            <a:extLst>
              <a:ext uri="{FF2B5EF4-FFF2-40B4-BE49-F238E27FC236}">
                <a16:creationId xmlns:a16="http://schemas.microsoft.com/office/drawing/2014/main" id="{D5E17F98-DA8F-450B-B5A0-DD8BA48BD44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EEB7290-22CB-42C6-8759-EA2F304A56DC}" type="slidenum">
              <a:rPr lang="en-US" altLang="nl-BE" sz="1200">
                <a:latin typeface="Times New Roman" panose="02020603050405020304" pitchFamily="18" charset="0"/>
              </a:rPr>
              <a:pPr/>
              <a:t>98</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54003543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1BD9A007-BB99-433E-B3A9-F9E71F76D4E4}"/>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4B33AFC3-D497-4AB3-92B5-FD801615F3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nl-BE"/>
              <a:t>DURNG THE LAST 2 YEARS THE APMI AND THE WBP HAD WORKED TOGHETHER IN ORDER TO ANSWER THIS QUESTION AND IN PARTICULA TO UNDERSTAD WHETHER THIS ETEROGENEITY MIGHT BE INFLUENCED BY BIOLOGICAL SEX </a:t>
            </a:r>
          </a:p>
          <a:p>
            <a:endParaRPr lang="en-US" altLang="nl-BE"/>
          </a:p>
          <a:p>
            <a:r>
              <a:rPr lang="en-US" altLang="nl-BE"/>
              <a:t> TO SEE WHTHER SEX DIFFERENCE THAT WE ARE NOT CURRENTLY CONSIDERING IN OUR RESEARCH MIGHT BE THE GATWAY TO A PRECISION MEDICINE APPROACH TO AD</a:t>
            </a:r>
          </a:p>
        </p:txBody>
      </p:sp>
      <p:sp>
        <p:nvSpPr>
          <p:cNvPr id="33796" name="Slide Number Placeholder 3">
            <a:extLst>
              <a:ext uri="{FF2B5EF4-FFF2-40B4-BE49-F238E27FC236}">
                <a16:creationId xmlns:a16="http://schemas.microsoft.com/office/drawing/2014/main" id="{D6CC869D-A84A-45D8-A499-3B0A135B97E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1A9A632-2D2D-4490-85F8-AC4ECE7864AA}" type="slidenum">
              <a:rPr lang="en-US" altLang="nl-BE" sz="1200" smtClean="0">
                <a:latin typeface="Times New Roman" panose="02020603050405020304" pitchFamily="18" charset="0"/>
              </a:rPr>
              <a:pPr/>
              <a:t>99</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41164002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CE31AC0F-DB97-49C3-876F-F9613679B6E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64850C7-A1F1-45EA-8AC9-A99D931ADE8E}"/>
              </a:ext>
            </a:extLst>
          </p:cNvPr>
          <p:cNvSpPr>
            <a:spLocks noGrp="1"/>
          </p:cNvSpPr>
          <p:nvPr>
            <p:ph type="body" idx="1"/>
          </p:nvPr>
        </p:nvSpPr>
        <p:spPr/>
        <p:txBody>
          <a:bodyPr/>
          <a:lstStyle/>
          <a:p>
            <a:pPr>
              <a:defRPr/>
            </a:pPr>
            <a:r>
              <a:rPr lang="en-US" dirty="0">
                <a:latin typeface="+mn-lt"/>
              </a:rPr>
              <a:t>THIS CARTOON DESCRIBES THE MAIN PATHOPHYSIOLOGICAL HALLMARKS OF AD.</a:t>
            </a:r>
          </a:p>
          <a:p>
            <a:pPr>
              <a:defRPr/>
            </a:pPr>
            <a:endParaRPr lang="en-US" dirty="0">
              <a:latin typeface="+mn-lt"/>
            </a:endParaRPr>
          </a:p>
          <a:p>
            <a:pPr>
              <a:defRPr/>
            </a:pPr>
            <a:r>
              <a:rPr lang="en-US" dirty="0">
                <a:latin typeface="+mn-lt"/>
              </a:rPr>
              <a:t>AT THE TOP WE HAVE THE IMAGE OF AN HEALTHY NEURON, WHLE AT THE BOTTOM WE HAVE A DISEASED NEAURON CARACTERIZED BY MISFOLDING OF BETA-AMYLOID AND TAU PROTEINS THAT LEAD TO THE FORMATION OF THE SO CALL AMYLOID PLAQUES AND NEUROFRBRILLARY TANGLES ACCUMULATION </a:t>
            </a:r>
          </a:p>
          <a:p>
            <a:pPr>
              <a:defRPr/>
            </a:pPr>
            <a:r>
              <a:rPr lang="en-US" dirty="0">
                <a:latin typeface="+mn-lt"/>
              </a:rPr>
              <a:t>THE 2 EVENTS AR CONSIDERED THE MAIN CAUSES OF THE NEURODEGENERATION THAT WE OBSERVE IN AD. </a:t>
            </a:r>
          </a:p>
          <a:p>
            <a:pPr>
              <a:defRPr/>
            </a:pPr>
            <a:endParaRPr lang="en-US" dirty="0">
              <a:latin typeface="+mn-lt"/>
            </a:endParaRPr>
          </a:p>
          <a:p>
            <a:pPr>
              <a:defRPr/>
            </a:pPr>
            <a:r>
              <a:rPr lang="en-US" dirty="0">
                <a:latin typeface="+mn-lt"/>
              </a:rPr>
              <a:t>THE POST-MORTEN BRAIN ON TOP RIGHT HAND CORNER OF THE SLIDE  SHOWS ON THE RIGHT THE BRAIN OF A PATIENTS WITH AD AND ON THE LEFT AN HEALTHY BRAIN. AS WE CAN SEE IN THE PATIENTS WITH AD WE OBSERVE A SHRINKAGE OF NEURONO OF BRAIN CORTEX AND IN PARTICULAR OF TEMPORAL CORTEX AND IN THE HIPPO. THESE ARE THEBRAIN REGIONS MAINLY INVOLVED IN MEMORY PROCESSE </a:t>
            </a:r>
          </a:p>
          <a:p>
            <a:pPr>
              <a:defRPr/>
            </a:pPr>
            <a:endParaRPr lang="en-US" dirty="0">
              <a:latin typeface="+mn-lt"/>
            </a:endParaRPr>
          </a:p>
          <a:p>
            <a:pPr>
              <a:defRPr/>
            </a:pPr>
            <a:r>
              <a:rPr lang="en-US" dirty="0" err="1">
                <a:latin typeface="+mn-lt"/>
              </a:rPr>
              <a:t>Misfolding</a:t>
            </a:r>
            <a:r>
              <a:rPr lang="en-US" dirty="0">
                <a:latin typeface="+mn-lt"/>
              </a:rPr>
              <a:t> of beta amyloid and tau protein follow by the formation of amyloid plaques and </a:t>
            </a:r>
            <a:r>
              <a:rPr lang="en-US" dirty="0" err="1">
                <a:latin typeface="+mn-lt"/>
              </a:rPr>
              <a:t>neurfibrillary</a:t>
            </a:r>
            <a:r>
              <a:rPr lang="en-US" dirty="0">
                <a:latin typeface="+mn-lt"/>
              </a:rPr>
              <a:t> tangles accumulation</a:t>
            </a:r>
          </a:p>
        </p:txBody>
      </p:sp>
      <p:sp>
        <p:nvSpPr>
          <p:cNvPr id="37892" name="Slide Number Placeholder 3">
            <a:extLst>
              <a:ext uri="{FF2B5EF4-FFF2-40B4-BE49-F238E27FC236}">
                <a16:creationId xmlns:a16="http://schemas.microsoft.com/office/drawing/2014/main" id="{F9FD2B98-D2AE-47FB-AE13-B5FD028130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247E336A-8DAA-482F-814F-3CE41379F928}" type="slidenum">
              <a:rPr lang="en-US" altLang="nl-BE" sz="1200" smtClean="0">
                <a:latin typeface="Times New Roman" panose="02020603050405020304" pitchFamily="18" charset="0"/>
              </a:rPr>
              <a:pPr/>
              <a:t>100</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2895960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5CD1E159-DA1D-4B47-B148-C3C5BDFC91E6}"/>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FE31B8A-F4C9-485F-AC3C-95395E30C224}"/>
              </a:ext>
            </a:extLst>
          </p:cNvPr>
          <p:cNvSpPr>
            <a:spLocks noGrp="1"/>
          </p:cNvSpPr>
          <p:nvPr>
            <p:ph type="body" idx="1"/>
          </p:nvPr>
        </p:nvSpPr>
        <p:spPr/>
        <p:txBody>
          <a:bodyPr/>
          <a:lstStyle/>
          <a:p>
            <a:pPr>
              <a:defRPr/>
            </a:pPr>
            <a:endParaRPr lang="en-US" dirty="0">
              <a:latin typeface="+mn-lt"/>
            </a:endParaRPr>
          </a:p>
        </p:txBody>
      </p:sp>
      <p:sp>
        <p:nvSpPr>
          <p:cNvPr id="39940" name="Slide Number Placeholder 3">
            <a:extLst>
              <a:ext uri="{FF2B5EF4-FFF2-40B4-BE49-F238E27FC236}">
                <a16:creationId xmlns:a16="http://schemas.microsoft.com/office/drawing/2014/main" id="{0ACA155F-F38D-46D7-9ED2-A2D55650CC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4144F0D1-136B-41B9-870F-AF89C340A202}" type="slidenum">
              <a:rPr lang="en-US" altLang="nl-BE" sz="1200" smtClean="0">
                <a:latin typeface="Times New Roman" panose="02020603050405020304" pitchFamily="18" charset="0"/>
              </a:rPr>
              <a:pPr/>
              <a:t>101</a:t>
            </a:fld>
            <a:endParaRPr lang="en-US" altLang="nl-BE" sz="1200">
              <a:latin typeface="Times New Roman" panose="02020603050405020304" pitchFamily="18" charset="0"/>
            </a:endParaRPr>
          </a:p>
        </p:txBody>
      </p:sp>
    </p:spTree>
    <p:extLst>
      <p:ext uri="{BB962C8B-B14F-4D97-AF65-F5344CB8AC3E}">
        <p14:creationId xmlns:p14="http://schemas.microsoft.com/office/powerpoint/2010/main" val="4405320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a:extLst>
              <a:ext uri="{FF2B5EF4-FFF2-40B4-BE49-F238E27FC236}">
                <a16:creationId xmlns:a16="http://schemas.microsoft.com/office/drawing/2014/main" id="{3C8165A6-BF28-4F22-91BD-A8EB70D47E03}"/>
              </a:ext>
            </a:extLst>
          </p:cNvPr>
          <p:cNvSpPr>
            <a:spLocks noGrp="1" noRot="1" noChangeAspect="1" noChangeArrowheads="1" noTextEdit="1"/>
          </p:cNvSpPr>
          <p:nvPr>
            <p:ph type="sldImg"/>
          </p:nvPr>
        </p:nvSpPr>
        <p:spPr>
          <a:ln/>
        </p:spPr>
      </p:sp>
      <p:sp>
        <p:nvSpPr>
          <p:cNvPr id="31746" name="Espace réservé des commentaires 2">
            <a:extLst>
              <a:ext uri="{FF2B5EF4-FFF2-40B4-BE49-F238E27FC236}">
                <a16:creationId xmlns:a16="http://schemas.microsoft.com/office/drawing/2014/main" id="{4666D2C9-D628-483F-AFB5-B8CE275F664E}"/>
              </a:ext>
            </a:extLst>
          </p:cNvPr>
          <p:cNvSpPr>
            <a:spLocks noGrp="1" noChangeArrowheads="1"/>
          </p:cNvSpPr>
          <p:nvPr>
            <p:ph type="body" idx="1"/>
          </p:nvPr>
        </p:nvSpPr>
        <p:spPr/>
        <p:txBody>
          <a:bodyPr/>
          <a:lstStyle/>
          <a:p>
            <a:pPr defTabSz="457200" eaLnBrk="1" fontAlgn="auto" hangingPunct="1">
              <a:spcBef>
                <a:spcPts val="0"/>
              </a:spcBef>
              <a:spcAft>
                <a:spcPts val="0"/>
              </a:spcAft>
              <a:defRPr/>
            </a:pPr>
            <a:r>
              <a:rPr lang="it-IT" dirty="0" err="1">
                <a:latin typeface="+mn-lt"/>
              </a:rPr>
              <a:t>We</a:t>
            </a:r>
            <a:r>
              <a:rPr lang="it-IT" dirty="0">
                <a:latin typeface="+mn-lt"/>
              </a:rPr>
              <a:t> propose </a:t>
            </a:r>
            <a:r>
              <a:rPr lang="it-IT" dirty="0" err="1">
                <a:latin typeface="+mn-lt"/>
              </a:rPr>
              <a:t>that</a:t>
            </a:r>
            <a:r>
              <a:rPr lang="it-IT" dirty="0">
                <a:latin typeface="+mn-lt"/>
              </a:rPr>
              <a:t> large-scale, </a:t>
            </a:r>
            <a:r>
              <a:rPr lang="it-IT" dirty="0" err="1">
                <a:latin typeface="+mn-lt"/>
              </a:rPr>
              <a:t>population-based</a:t>
            </a:r>
            <a:r>
              <a:rPr lang="it-IT" dirty="0">
                <a:latin typeface="+mn-lt"/>
              </a:rPr>
              <a:t> </a:t>
            </a:r>
            <a:r>
              <a:rPr lang="it-IT" dirty="0" err="1">
                <a:latin typeface="+mn-lt"/>
              </a:rPr>
              <a:t>screenings</a:t>
            </a:r>
            <a:r>
              <a:rPr lang="it-IT" dirty="0">
                <a:latin typeface="+mn-lt"/>
              </a:rPr>
              <a:t> — </a:t>
            </a:r>
            <a:r>
              <a:rPr lang="it-IT" dirty="0" err="1">
                <a:latin typeface="+mn-lt"/>
              </a:rPr>
              <a:t>including</a:t>
            </a:r>
            <a:r>
              <a:rPr lang="it-IT" dirty="0">
                <a:latin typeface="+mn-lt"/>
              </a:rPr>
              <a:t> compre- </a:t>
            </a:r>
            <a:r>
              <a:rPr lang="it-IT" dirty="0" err="1">
                <a:latin typeface="+mn-lt"/>
              </a:rPr>
              <a:t>hensive</a:t>
            </a:r>
            <a:r>
              <a:rPr lang="it-IT" dirty="0">
                <a:latin typeface="+mn-lt"/>
              </a:rPr>
              <a:t> AD </a:t>
            </a:r>
            <a:r>
              <a:rPr lang="it-IT" dirty="0" err="1">
                <a:latin typeface="+mn-lt"/>
              </a:rPr>
              <a:t>risk</a:t>
            </a:r>
            <a:r>
              <a:rPr lang="it-IT" dirty="0">
                <a:latin typeface="+mn-lt"/>
              </a:rPr>
              <a:t> </a:t>
            </a:r>
            <a:r>
              <a:rPr lang="it-IT" dirty="0" err="1">
                <a:latin typeface="+mn-lt"/>
              </a:rPr>
              <a:t>assessment</a:t>
            </a:r>
            <a:r>
              <a:rPr lang="it-IT" dirty="0">
                <a:latin typeface="+mn-lt"/>
              </a:rPr>
              <a:t>, </a:t>
            </a:r>
            <a:r>
              <a:rPr lang="it-IT" dirty="0" err="1">
                <a:latin typeface="+mn-lt"/>
              </a:rPr>
              <a:t>biomarker</a:t>
            </a:r>
            <a:r>
              <a:rPr lang="it-IT" dirty="0">
                <a:latin typeface="+mn-lt"/>
              </a:rPr>
              <a:t> </a:t>
            </a:r>
            <a:r>
              <a:rPr lang="it-IT" dirty="0" err="1">
                <a:latin typeface="+mn-lt"/>
              </a:rPr>
              <a:t>collection</a:t>
            </a:r>
            <a:r>
              <a:rPr lang="it-IT" dirty="0">
                <a:latin typeface="+mn-lt"/>
              </a:rPr>
              <a:t> and </a:t>
            </a:r>
            <a:r>
              <a:rPr lang="it-IT" dirty="0" err="1">
                <a:latin typeface="+mn-lt"/>
              </a:rPr>
              <a:t>genetic</a:t>
            </a:r>
            <a:r>
              <a:rPr lang="it-IT" dirty="0">
                <a:latin typeface="+mn-lt"/>
              </a:rPr>
              <a:t> </a:t>
            </a:r>
            <a:r>
              <a:rPr lang="it-IT" dirty="0" err="1">
                <a:latin typeface="+mn-lt"/>
              </a:rPr>
              <a:t>stratification</a:t>
            </a:r>
            <a:r>
              <a:rPr lang="it-IT" dirty="0">
                <a:latin typeface="+mn-lt"/>
              </a:rPr>
              <a:t> — </a:t>
            </a:r>
            <a:r>
              <a:rPr lang="it-IT" dirty="0" err="1">
                <a:latin typeface="+mn-lt"/>
              </a:rPr>
              <a:t>should</a:t>
            </a:r>
            <a:r>
              <a:rPr lang="it-IT" dirty="0">
                <a:latin typeface="+mn-lt"/>
              </a:rPr>
              <a:t> be </a:t>
            </a:r>
            <a:r>
              <a:rPr lang="it-IT" dirty="0" err="1">
                <a:latin typeface="+mn-lt"/>
              </a:rPr>
              <a:t>performed</a:t>
            </a:r>
            <a:r>
              <a:rPr lang="it-IT" dirty="0">
                <a:latin typeface="+mn-lt"/>
              </a:rPr>
              <a:t>. </a:t>
            </a:r>
            <a:r>
              <a:rPr lang="it-IT" dirty="0" err="1">
                <a:latin typeface="+mn-lt"/>
              </a:rPr>
              <a:t>This</a:t>
            </a:r>
            <a:r>
              <a:rPr lang="it-IT" dirty="0">
                <a:latin typeface="+mn-lt"/>
              </a:rPr>
              <a:t> screening </a:t>
            </a:r>
            <a:r>
              <a:rPr lang="it-IT" dirty="0" err="1">
                <a:latin typeface="+mn-lt"/>
              </a:rPr>
              <a:t>would</a:t>
            </a:r>
            <a:r>
              <a:rPr lang="it-IT" dirty="0">
                <a:latin typeface="+mn-lt"/>
              </a:rPr>
              <a:t> </a:t>
            </a:r>
            <a:r>
              <a:rPr lang="it-IT" dirty="0" err="1">
                <a:latin typeface="+mn-lt"/>
              </a:rPr>
              <a:t>enable</a:t>
            </a:r>
            <a:r>
              <a:rPr lang="it-IT" dirty="0">
                <a:latin typeface="+mn-lt"/>
              </a:rPr>
              <a:t> </a:t>
            </a:r>
            <a:r>
              <a:rPr lang="it-IT" dirty="0" err="1">
                <a:latin typeface="+mn-lt"/>
              </a:rPr>
              <a:t>disease</a:t>
            </a:r>
            <a:r>
              <a:rPr lang="it-IT" dirty="0">
                <a:latin typeface="+mn-lt"/>
              </a:rPr>
              <a:t> </a:t>
            </a:r>
            <a:r>
              <a:rPr lang="it-IT" dirty="0" err="1">
                <a:latin typeface="+mn-lt"/>
              </a:rPr>
              <a:t>models</a:t>
            </a:r>
            <a:r>
              <a:rPr lang="it-IT" dirty="0">
                <a:latin typeface="+mn-lt"/>
              </a:rPr>
              <a:t> to be </a:t>
            </a:r>
            <a:r>
              <a:rPr lang="it-IT" dirty="0" err="1">
                <a:latin typeface="+mn-lt"/>
              </a:rPr>
              <a:t>generated</a:t>
            </a:r>
            <a:r>
              <a:rPr lang="it-IT" dirty="0">
                <a:latin typeface="+mn-lt"/>
              </a:rPr>
              <a:t> on the </a:t>
            </a:r>
            <a:r>
              <a:rPr lang="it-IT" dirty="0" err="1">
                <a:latin typeface="+mn-lt"/>
              </a:rPr>
              <a:t>basis</a:t>
            </a:r>
            <a:r>
              <a:rPr lang="it-IT" dirty="0">
                <a:latin typeface="+mn-lt"/>
              </a:rPr>
              <a:t> of big data </a:t>
            </a:r>
            <a:r>
              <a:rPr lang="it-IT" dirty="0" err="1">
                <a:latin typeface="+mn-lt"/>
              </a:rPr>
              <a:t>analysis</a:t>
            </a:r>
            <a:r>
              <a:rPr lang="it-IT" dirty="0">
                <a:latin typeface="+mn-lt"/>
              </a:rPr>
              <a:t> </a:t>
            </a:r>
            <a:r>
              <a:rPr lang="it-IT" dirty="0" err="1">
                <a:latin typeface="+mn-lt"/>
              </a:rPr>
              <a:t>that</a:t>
            </a:r>
            <a:r>
              <a:rPr lang="it-IT" dirty="0">
                <a:latin typeface="+mn-lt"/>
              </a:rPr>
              <a:t> </a:t>
            </a:r>
            <a:r>
              <a:rPr lang="it-IT" dirty="0" err="1">
                <a:latin typeface="+mn-lt"/>
              </a:rPr>
              <a:t>takes</a:t>
            </a:r>
            <a:r>
              <a:rPr lang="it-IT" dirty="0">
                <a:latin typeface="+mn-lt"/>
              </a:rPr>
              <a:t> </a:t>
            </a:r>
            <a:r>
              <a:rPr lang="it-IT" dirty="0" err="1">
                <a:latin typeface="+mn-lt"/>
              </a:rPr>
              <a:t>into</a:t>
            </a:r>
            <a:r>
              <a:rPr lang="it-IT" dirty="0">
                <a:latin typeface="+mn-lt"/>
              </a:rPr>
              <a:t> account </a:t>
            </a:r>
            <a:r>
              <a:rPr lang="it-IT" dirty="0" err="1">
                <a:latin typeface="+mn-lt"/>
              </a:rPr>
              <a:t>individual</a:t>
            </a:r>
            <a:r>
              <a:rPr lang="it-IT" dirty="0">
                <a:latin typeface="+mn-lt"/>
              </a:rPr>
              <a:t> </a:t>
            </a:r>
            <a:r>
              <a:rPr lang="it-IT" dirty="0" err="1">
                <a:latin typeface="+mn-lt"/>
              </a:rPr>
              <a:t>variability</a:t>
            </a:r>
            <a:r>
              <a:rPr lang="it-IT" dirty="0">
                <a:latin typeface="+mn-lt"/>
              </a:rPr>
              <a:t>, </a:t>
            </a:r>
            <a:r>
              <a:rPr lang="it-IT" dirty="0" err="1">
                <a:latin typeface="+mn-lt"/>
              </a:rPr>
              <a:t>including</a:t>
            </a:r>
            <a:r>
              <a:rPr lang="it-IT" dirty="0">
                <a:latin typeface="+mn-lt"/>
              </a:rPr>
              <a:t> sex </a:t>
            </a:r>
            <a:r>
              <a:rPr lang="it-IT" dirty="0" err="1">
                <a:latin typeface="+mn-lt"/>
              </a:rPr>
              <a:t>as</a:t>
            </a:r>
            <a:r>
              <a:rPr lang="it-IT" dirty="0">
                <a:latin typeface="+mn-lt"/>
              </a:rPr>
              <a:t> </a:t>
            </a:r>
            <a:r>
              <a:rPr lang="it-IT" dirty="0" err="1">
                <a:latin typeface="+mn-lt"/>
              </a:rPr>
              <a:t>well</a:t>
            </a:r>
            <a:r>
              <a:rPr lang="it-IT" dirty="0">
                <a:latin typeface="+mn-lt"/>
              </a:rPr>
              <a:t> </a:t>
            </a:r>
            <a:r>
              <a:rPr lang="it-IT" dirty="0" err="1">
                <a:latin typeface="+mn-lt"/>
              </a:rPr>
              <a:t>as</a:t>
            </a:r>
            <a:r>
              <a:rPr lang="it-IT" dirty="0">
                <a:latin typeface="+mn-lt"/>
              </a:rPr>
              <a:t> </a:t>
            </a:r>
            <a:r>
              <a:rPr lang="it-IT" dirty="0" err="1">
                <a:latin typeface="+mn-lt"/>
              </a:rPr>
              <a:t>genetic</a:t>
            </a:r>
            <a:r>
              <a:rPr lang="it-IT" dirty="0">
                <a:latin typeface="+mn-lt"/>
              </a:rPr>
              <a:t>, </a:t>
            </a:r>
            <a:r>
              <a:rPr lang="it-IT" dirty="0" err="1">
                <a:latin typeface="+mn-lt"/>
              </a:rPr>
              <a:t>epigenetic</a:t>
            </a:r>
            <a:r>
              <a:rPr lang="it-IT" dirty="0">
                <a:latin typeface="+mn-lt"/>
              </a:rPr>
              <a:t>, </a:t>
            </a:r>
            <a:r>
              <a:rPr lang="it-IT" dirty="0" err="1">
                <a:latin typeface="+mn-lt"/>
              </a:rPr>
              <a:t>biomarker</a:t>
            </a:r>
            <a:r>
              <a:rPr lang="it-IT" dirty="0">
                <a:latin typeface="+mn-lt"/>
              </a:rPr>
              <a:t>, </a:t>
            </a:r>
            <a:r>
              <a:rPr lang="it-IT" dirty="0" err="1">
                <a:latin typeface="+mn-lt"/>
              </a:rPr>
              <a:t>phenotypic</a:t>
            </a:r>
            <a:r>
              <a:rPr lang="it-IT" dirty="0">
                <a:latin typeface="+mn-lt"/>
              </a:rPr>
              <a:t>, </a:t>
            </a:r>
            <a:r>
              <a:rPr lang="it-IT" dirty="0" err="1">
                <a:latin typeface="+mn-lt"/>
              </a:rPr>
              <a:t>lifestyle</a:t>
            </a:r>
            <a:r>
              <a:rPr lang="it-IT" dirty="0">
                <a:latin typeface="+mn-lt"/>
              </a:rPr>
              <a:t> and </a:t>
            </a:r>
            <a:r>
              <a:rPr lang="it-IT" dirty="0" err="1">
                <a:latin typeface="+mn-lt"/>
              </a:rPr>
              <a:t>psycho</a:t>
            </a:r>
            <a:r>
              <a:rPr lang="it-IT" dirty="0">
                <a:latin typeface="+mn-lt"/>
              </a:rPr>
              <a:t>- social </a:t>
            </a:r>
            <a:r>
              <a:rPr lang="it-IT" dirty="0" err="1">
                <a:latin typeface="+mn-lt"/>
              </a:rPr>
              <a:t>characteristics</a:t>
            </a:r>
            <a:r>
              <a:rPr lang="it-IT" dirty="0">
                <a:latin typeface="+mn-lt"/>
              </a:rPr>
              <a:t>, </a:t>
            </a:r>
            <a:r>
              <a:rPr lang="it-IT" dirty="0" err="1">
                <a:latin typeface="+mn-lt"/>
              </a:rPr>
              <a:t>leading</a:t>
            </a:r>
            <a:r>
              <a:rPr lang="it-IT" dirty="0">
                <a:latin typeface="+mn-lt"/>
              </a:rPr>
              <a:t> to the </a:t>
            </a:r>
            <a:r>
              <a:rPr lang="it-IT" dirty="0" err="1">
                <a:latin typeface="+mn-lt"/>
              </a:rPr>
              <a:t>identification</a:t>
            </a:r>
            <a:r>
              <a:rPr lang="it-IT" dirty="0">
                <a:latin typeface="+mn-lt"/>
              </a:rPr>
              <a:t> of sub- </a:t>
            </a:r>
            <a:r>
              <a:rPr lang="it-IT" dirty="0" err="1">
                <a:latin typeface="+mn-lt"/>
              </a:rPr>
              <a:t>groups</a:t>
            </a:r>
            <a:r>
              <a:rPr lang="it-IT" dirty="0">
                <a:latin typeface="+mn-lt"/>
              </a:rPr>
              <a:t> of </a:t>
            </a:r>
            <a:r>
              <a:rPr lang="it-IT" dirty="0" err="1">
                <a:latin typeface="+mn-lt"/>
              </a:rPr>
              <a:t>individuals</a:t>
            </a:r>
            <a:r>
              <a:rPr lang="it-IT" dirty="0">
                <a:latin typeface="+mn-lt"/>
              </a:rPr>
              <a:t> </a:t>
            </a:r>
            <a:r>
              <a:rPr lang="it-IT" dirty="0" err="1">
                <a:latin typeface="+mn-lt"/>
              </a:rPr>
              <a:t>at</a:t>
            </a:r>
            <a:r>
              <a:rPr lang="it-IT" dirty="0">
                <a:latin typeface="+mn-lt"/>
              </a:rPr>
              <a:t> </a:t>
            </a:r>
            <a:r>
              <a:rPr lang="it-IT" dirty="0" err="1">
                <a:latin typeface="+mn-lt"/>
              </a:rPr>
              <a:t>risk</a:t>
            </a:r>
            <a:r>
              <a:rPr lang="it-IT" dirty="0">
                <a:latin typeface="+mn-lt"/>
              </a:rPr>
              <a:t> and patients150,151 (fig. 2). In 2017, the APMI and the APMI </a:t>
            </a:r>
            <a:r>
              <a:rPr lang="it-IT" dirty="0" err="1">
                <a:latin typeface="+mn-lt"/>
              </a:rPr>
              <a:t>cohort</a:t>
            </a:r>
            <a:r>
              <a:rPr lang="it-IT" dirty="0">
                <a:latin typeface="+mn-lt"/>
              </a:rPr>
              <a:t> </a:t>
            </a:r>
            <a:r>
              <a:rPr lang="it-IT" dirty="0" err="1">
                <a:latin typeface="+mn-lt"/>
              </a:rPr>
              <a:t>programme</a:t>
            </a:r>
            <a:r>
              <a:rPr lang="it-IT" dirty="0">
                <a:latin typeface="+mn-lt"/>
              </a:rPr>
              <a:t> </a:t>
            </a:r>
            <a:r>
              <a:rPr lang="it-IT" dirty="0" err="1">
                <a:latin typeface="+mn-lt"/>
              </a:rPr>
              <a:t>were</a:t>
            </a:r>
            <a:r>
              <a:rPr lang="it-IT" dirty="0">
                <a:latin typeface="+mn-lt"/>
              </a:rPr>
              <a:t> </a:t>
            </a:r>
            <a:r>
              <a:rPr lang="it-IT" dirty="0" err="1">
                <a:latin typeface="+mn-lt"/>
              </a:rPr>
              <a:t>launched</a:t>
            </a:r>
            <a:r>
              <a:rPr lang="it-IT" dirty="0">
                <a:latin typeface="+mn-lt"/>
              </a:rPr>
              <a:t> to </a:t>
            </a:r>
            <a:r>
              <a:rPr lang="it-IT" dirty="0" err="1">
                <a:latin typeface="+mn-lt"/>
              </a:rPr>
              <a:t>stimulate</a:t>
            </a:r>
            <a:r>
              <a:rPr lang="it-IT" dirty="0">
                <a:latin typeface="+mn-lt"/>
              </a:rPr>
              <a:t> </a:t>
            </a:r>
            <a:r>
              <a:rPr lang="it-IT" dirty="0" err="1">
                <a:latin typeface="+mn-lt"/>
              </a:rPr>
              <a:t>such</a:t>
            </a:r>
            <a:r>
              <a:rPr lang="it-IT" dirty="0">
                <a:latin typeface="+mn-lt"/>
              </a:rPr>
              <a:t> a </a:t>
            </a:r>
            <a:r>
              <a:rPr lang="it-IT" dirty="0" err="1">
                <a:latin typeface="+mn-lt"/>
              </a:rPr>
              <a:t>paradigm</a:t>
            </a:r>
            <a:r>
              <a:rPr lang="it-IT" dirty="0">
                <a:latin typeface="+mn-lt"/>
              </a:rPr>
              <a:t> </a:t>
            </a:r>
            <a:r>
              <a:rPr lang="it-IT" dirty="0" err="1">
                <a:latin typeface="+mn-lt"/>
              </a:rPr>
              <a:t>shift</a:t>
            </a:r>
            <a:r>
              <a:rPr lang="it-IT" dirty="0">
                <a:latin typeface="+mn-lt"/>
              </a:rPr>
              <a:t> </a:t>
            </a:r>
            <a:r>
              <a:rPr lang="it-IT" dirty="0" err="1">
                <a:latin typeface="+mn-lt"/>
              </a:rPr>
              <a:t>towards</a:t>
            </a:r>
            <a:r>
              <a:rPr lang="it-IT" dirty="0">
                <a:latin typeface="+mn-lt"/>
              </a:rPr>
              <a:t> </a:t>
            </a:r>
            <a:r>
              <a:rPr lang="it-IT" dirty="0" err="1">
                <a:latin typeface="+mn-lt"/>
              </a:rPr>
              <a:t>precision</a:t>
            </a:r>
            <a:r>
              <a:rPr lang="it-IT" dirty="0">
                <a:latin typeface="+mn-lt"/>
              </a:rPr>
              <a:t> medicine and </a:t>
            </a:r>
            <a:r>
              <a:rPr lang="it-IT" dirty="0" err="1">
                <a:latin typeface="+mn-lt"/>
              </a:rPr>
              <a:t>precision</a:t>
            </a:r>
            <a:r>
              <a:rPr lang="it-IT" dirty="0">
                <a:latin typeface="+mn-lt"/>
              </a:rPr>
              <a:t> </a:t>
            </a:r>
            <a:r>
              <a:rPr lang="it-IT" dirty="0" err="1">
                <a:latin typeface="+mn-lt"/>
              </a:rPr>
              <a:t>pharmacology</a:t>
            </a:r>
            <a:r>
              <a:rPr lang="it-IT" dirty="0">
                <a:latin typeface="+mn-lt"/>
              </a:rPr>
              <a:t> in AD, </a:t>
            </a:r>
            <a:r>
              <a:rPr lang="it-IT" dirty="0" err="1">
                <a:latin typeface="+mn-lt"/>
              </a:rPr>
              <a:t>highlighting</a:t>
            </a:r>
            <a:r>
              <a:rPr lang="it-IT" dirty="0">
                <a:latin typeface="+mn-lt"/>
              </a:rPr>
              <a:t> the </a:t>
            </a:r>
            <a:r>
              <a:rPr lang="it-IT" dirty="0" err="1">
                <a:latin typeface="+mn-lt"/>
              </a:rPr>
              <a:t>need</a:t>
            </a:r>
            <a:r>
              <a:rPr lang="it-IT" dirty="0">
                <a:latin typeface="+mn-lt"/>
              </a:rPr>
              <a:t> for </a:t>
            </a:r>
            <a:r>
              <a:rPr lang="it-IT" dirty="0" err="1">
                <a:latin typeface="+mn-lt"/>
              </a:rPr>
              <a:t>tailored</a:t>
            </a:r>
            <a:r>
              <a:rPr lang="it-IT" dirty="0">
                <a:latin typeface="+mn-lt"/>
              </a:rPr>
              <a:t> </a:t>
            </a:r>
            <a:r>
              <a:rPr lang="it-IT" dirty="0" err="1">
                <a:latin typeface="+mn-lt"/>
              </a:rPr>
              <a:t>interventions</a:t>
            </a:r>
            <a:r>
              <a:rPr lang="it-IT" dirty="0">
                <a:latin typeface="+mn-lt"/>
              </a:rPr>
              <a:t> </a:t>
            </a:r>
            <a:r>
              <a:rPr lang="it-IT" dirty="0" err="1">
                <a:latin typeface="+mn-lt"/>
              </a:rPr>
              <a:t>that</a:t>
            </a:r>
            <a:r>
              <a:rPr lang="it-IT" dirty="0">
                <a:latin typeface="+mn-lt"/>
              </a:rPr>
              <a:t> take </a:t>
            </a:r>
            <a:r>
              <a:rPr lang="it-IT" dirty="0" err="1">
                <a:latin typeface="+mn-lt"/>
              </a:rPr>
              <a:t>into</a:t>
            </a:r>
            <a:r>
              <a:rPr lang="it-IT" dirty="0">
                <a:latin typeface="+mn-lt"/>
              </a:rPr>
              <a:t> </a:t>
            </a:r>
            <a:r>
              <a:rPr lang="it-IT" dirty="0" err="1">
                <a:latin typeface="+mn-lt"/>
              </a:rPr>
              <a:t>consideration</a:t>
            </a:r>
            <a:r>
              <a:rPr lang="it-IT" dirty="0">
                <a:latin typeface="+mn-lt"/>
              </a:rPr>
              <a:t> the </a:t>
            </a:r>
            <a:r>
              <a:rPr lang="it-IT" dirty="0" err="1">
                <a:latin typeface="+mn-lt"/>
              </a:rPr>
              <a:t>individual’s</a:t>
            </a:r>
            <a:r>
              <a:rPr lang="it-IT" dirty="0">
                <a:latin typeface="+mn-lt"/>
              </a:rPr>
              <a:t> </a:t>
            </a:r>
            <a:r>
              <a:rPr lang="it-IT" dirty="0" err="1">
                <a:latin typeface="+mn-lt"/>
              </a:rPr>
              <a:t>specific</a:t>
            </a:r>
            <a:r>
              <a:rPr lang="it-IT" dirty="0">
                <a:latin typeface="+mn-lt"/>
              </a:rPr>
              <a:t> </a:t>
            </a:r>
            <a:r>
              <a:rPr lang="it-IT" dirty="0" err="1">
                <a:latin typeface="+mn-lt"/>
              </a:rPr>
              <a:t>biological</a:t>
            </a:r>
            <a:r>
              <a:rPr lang="it-IT" dirty="0">
                <a:latin typeface="+mn-lt"/>
              </a:rPr>
              <a:t> make-up, </a:t>
            </a:r>
            <a:r>
              <a:rPr lang="it-IT" dirty="0" err="1">
                <a:latin typeface="+mn-lt"/>
              </a:rPr>
              <a:t>including</a:t>
            </a:r>
            <a:r>
              <a:rPr lang="it-IT" dirty="0">
                <a:latin typeface="+mn-lt"/>
              </a:rPr>
              <a:t> sex17,152,153. </a:t>
            </a:r>
            <a:endParaRPr lang="it-IT" dirty="0"/>
          </a:p>
          <a:p>
            <a:pPr>
              <a:defRPr/>
            </a:pPr>
            <a:endParaRPr lang="it-IT" altLang="fr-FR" dirty="0"/>
          </a:p>
        </p:txBody>
      </p:sp>
      <p:sp>
        <p:nvSpPr>
          <p:cNvPr id="46084" name="Espace réservé du numéro de diapositive 3">
            <a:extLst>
              <a:ext uri="{FF2B5EF4-FFF2-40B4-BE49-F238E27FC236}">
                <a16:creationId xmlns:a16="http://schemas.microsoft.com/office/drawing/2014/main" id="{3DECD904-AE31-4951-92DF-B56F0E21F7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F5A3AA73-40D5-4FD6-9471-A383D66D3D9E}" type="slidenum">
              <a:rPr lang="en-GB" altLang="nl-BE" sz="1200" smtClean="0">
                <a:latin typeface="Times New Roman" panose="02020603050405020304" pitchFamily="18" charset="0"/>
              </a:rPr>
              <a:pPr/>
              <a:t>105</a:t>
            </a:fld>
            <a:endParaRPr lang="en-GB" altLang="nl-BE" sz="1200">
              <a:latin typeface="Times New Roman" panose="02020603050405020304" pitchFamily="18" charset="0"/>
            </a:endParaRPr>
          </a:p>
        </p:txBody>
      </p:sp>
    </p:spTree>
    <p:extLst>
      <p:ext uri="{BB962C8B-B14F-4D97-AF65-F5344CB8AC3E}">
        <p14:creationId xmlns:p14="http://schemas.microsoft.com/office/powerpoint/2010/main" val="124291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9370BD02-0EA3-2936-E798-E722D036722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A0468EB-82B5-4D61-93D7-C60F7243274C}" type="slidenum">
              <a:rPr lang="fr-FR" altLang="fr-FR" sz="1200"/>
              <a:pPr/>
              <a:t>11</a:t>
            </a:fld>
            <a:endParaRPr lang="fr-FR" altLang="fr-FR" sz="1200"/>
          </a:p>
        </p:txBody>
      </p:sp>
      <p:sp>
        <p:nvSpPr>
          <p:cNvPr id="21507" name="Rectangle 2">
            <a:extLst>
              <a:ext uri="{FF2B5EF4-FFF2-40B4-BE49-F238E27FC236}">
                <a16:creationId xmlns:a16="http://schemas.microsoft.com/office/drawing/2014/main" id="{77085623-C7AC-CA81-EF23-360391B59672}"/>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03313750-BFB1-2248-5FB6-46793DC1C1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B372F3E-32F0-45E7-9D75-DE66BA6C73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009E8DA9-1ABF-4A44-BCEC-9CEC3EBC8654}" type="slidenum">
              <a:rPr lang="nl-NL" altLang="en-US" sz="1200">
                <a:latin typeface="Times New Roman" panose="02020603050405020304" pitchFamily="18" charset="0"/>
              </a:rPr>
              <a:pPr/>
              <a:t>106</a:t>
            </a:fld>
            <a:endParaRPr lang="nl-NL" altLang="en-US" sz="1200">
              <a:latin typeface="Times New Roman" panose="02020603050405020304" pitchFamily="18" charset="0"/>
            </a:endParaRPr>
          </a:p>
        </p:txBody>
      </p:sp>
      <p:sp>
        <p:nvSpPr>
          <p:cNvPr id="82947" name="Rectangle 2">
            <a:extLst>
              <a:ext uri="{FF2B5EF4-FFF2-40B4-BE49-F238E27FC236}">
                <a16:creationId xmlns:a16="http://schemas.microsoft.com/office/drawing/2014/main" id="{01CDD6D9-C5C5-4D12-9EC9-404113B2931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E648ED8-90C9-4794-8058-BC5D15F5A0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en-US"/>
          </a:p>
        </p:txBody>
      </p:sp>
    </p:spTree>
    <p:extLst>
      <p:ext uri="{BB962C8B-B14F-4D97-AF65-F5344CB8AC3E}">
        <p14:creationId xmlns:p14="http://schemas.microsoft.com/office/powerpoint/2010/main" val="1182371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66FF8F51-2EAF-6B8B-A4B7-2FD66EEC1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5706E6-BBA9-4EE7-BE4C-267E544CFFDC}" type="slidenum">
              <a:rPr lang="fr-FR" altLang="fr-FR" sz="1200"/>
              <a:pPr/>
              <a:t>107</a:t>
            </a:fld>
            <a:endParaRPr lang="fr-FR" altLang="fr-FR" sz="1200"/>
          </a:p>
        </p:txBody>
      </p:sp>
      <p:sp>
        <p:nvSpPr>
          <p:cNvPr id="70659" name="Rectangle 2">
            <a:extLst>
              <a:ext uri="{FF2B5EF4-FFF2-40B4-BE49-F238E27FC236}">
                <a16:creationId xmlns:a16="http://schemas.microsoft.com/office/drawing/2014/main" id="{A6865695-6ECE-627F-7F3D-5E8A20BC025E}"/>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6BB187A-24A9-FA24-AC8A-B0C38C8AC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2960260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C0818E32-DAEA-0935-12F3-6F9F9613FDF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1D4148-50E2-40C4-8643-2752D4C133F1}" type="slidenum">
              <a:rPr lang="fr-FR" altLang="fr-FR" sz="1200"/>
              <a:pPr/>
              <a:t>108</a:t>
            </a:fld>
            <a:endParaRPr lang="fr-FR" altLang="fr-FR" sz="1200"/>
          </a:p>
        </p:txBody>
      </p:sp>
      <p:sp>
        <p:nvSpPr>
          <p:cNvPr id="72707" name="Rectangle 2">
            <a:extLst>
              <a:ext uri="{FF2B5EF4-FFF2-40B4-BE49-F238E27FC236}">
                <a16:creationId xmlns:a16="http://schemas.microsoft.com/office/drawing/2014/main" id="{EC413FFD-B90F-73EE-377D-9A422C8F3A0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C77DCAD4-63C0-8E3C-C339-B6DCCB8D3A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26786328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481E2B-25D2-4D12-CFC3-D546BDF18E0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07567E-27E6-42C8-912E-CC24B3B6CF97}" type="slidenum">
              <a:rPr lang="fr-FR" altLang="fr-FR" sz="1200"/>
              <a:pPr/>
              <a:t>109</a:t>
            </a:fld>
            <a:endParaRPr lang="fr-FR" altLang="fr-FR" sz="1200"/>
          </a:p>
        </p:txBody>
      </p:sp>
      <p:sp>
        <p:nvSpPr>
          <p:cNvPr id="74755" name="Rectangle 2">
            <a:extLst>
              <a:ext uri="{FF2B5EF4-FFF2-40B4-BE49-F238E27FC236}">
                <a16:creationId xmlns:a16="http://schemas.microsoft.com/office/drawing/2014/main" id="{606FEB85-8CD9-7184-841B-03436A88F374}"/>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5C80B1EC-3792-EA8F-2A72-F0265F73710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1740991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42FFA8B-B1B5-678E-8ECA-7C874FAF38C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41F6D6-1934-463B-B723-15E7D76402D6}" type="slidenum">
              <a:rPr lang="fr-FR" altLang="fr-FR" sz="1200"/>
              <a:pPr/>
              <a:t>110</a:t>
            </a:fld>
            <a:endParaRPr lang="fr-FR" altLang="fr-FR" sz="1200"/>
          </a:p>
        </p:txBody>
      </p:sp>
      <p:sp>
        <p:nvSpPr>
          <p:cNvPr id="76803" name="Rectangle 2">
            <a:extLst>
              <a:ext uri="{FF2B5EF4-FFF2-40B4-BE49-F238E27FC236}">
                <a16:creationId xmlns:a16="http://schemas.microsoft.com/office/drawing/2014/main" id="{A8DA08D7-AE6D-2BBD-42B7-01719EB841D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14F639EE-0AF8-B325-965C-48A3E2CAB0D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2192552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0D43D68-35D7-A5DF-56D0-4C1CC316DB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DBB00A4-F9A7-4F06-9970-93A829D5385C}" type="slidenum">
              <a:rPr lang="fr-FR" altLang="fr-FR" sz="1200"/>
              <a:pPr/>
              <a:t>111</a:t>
            </a:fld>
            <a:endParaRPr lang="fr-FR" altLang="fr-FR" sz="1200"/>
          </a:p>
        </p:txBody>
      </p:sp>
      <p:sp>
        <p:nvSpPr>
          <p:cNvPr id="78851" name="Rectangle 2">
            <a:extLst>
              <a:ext uri="{FF2B5EF4-FFF2-40B4-BE49-F238E27FC236}">
                <a16:creationId xmlns:a16="http://schemas.microsoft.com/office/drawing/2014/main" id="{1ED476A8-0A0A-B32B-B0A2-FBCD55B9D20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7A927680-E2D0-FA0E-1B5E-798EF2659D0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2238515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E6B9C94-54DE-845C-E10A-A23860CA3EA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4E8D790-4940-4BCB-9065-033D905E1551}" type="slidenum">
              <a:rPr lang="fr-FR" altLang="fr-FR" sz="1200"/>
              <a:pPr/>
              <a:t>112</a:t>
            </a:fld>
            <a:endParaRPr lang="fr-FR" altLang="fr-FR" sz="1200"/>
          </a:p>
        </p:txBody>
      </p:sp>
      <p:sp>
        <p:nvSpPr>
          <p:cNvPr id="80899" name="Rectangle 2">
            <a:extLst>
              <a:ext uri="{FF2B5EF4-FFF2-40B4-BE49-F238E27FC236}">
                <a16:creationId xmlns:a16="http://schemas.microsoft.com/office/drawing/2014/main" id="{5A38CEB7-DA49-F788-1D39-C27DA1BEFE32}"/>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7BA5A7DF-8109-C491-822A-97C60A205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3456929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C4620019-4CFB-DB00-9F82-93901B5EF97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E1B1EF5-0464-409F-B842-B196ABF22FAD}" type="slidenum">
              <a:rPr lang="fr-FR" altLang="fr-FR" sz="1200"/>
              <a:pPr/>
              <a:t>113</a:t>
            </a:fld>
            <a:endParaRPr lang="fr-FR" altLang="fr-FR" sz="1200"/>
          </a:p>
        </p:txBody>
      </p:sp>
      <p:sp>
        <p:nvSpPr>
          <p:cNvPr id="82947" name="Rectangle 2">
            <a:extLst>
              <a:ext uri="{FF2B5EF4-FFF2-40B4-BE49-F238E27FC236}">
                <a16:creationId xmlns:a16="http://schemas.microsoft.com/office/drawing/2014/main" id="{4C8EB2E3-4F9A-B11E-7BFF-BA160195BB9E}"/>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8184E129-9F17-DC8E-08EA-2A35106181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1617492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AE6FA126-3371-99EF-C8C2-807CDFD323E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88B62F2-D6C3-40F0-BD69-A80AB54D22C7}" type="slidenum">
              <a:rPr lang="fr-FR" altLang="fr-FR" sz="1200"/>
              <a:pPr/>
              <a:t>114</a:t>
            </a:fld>
            <a:endParaRPr lang="fr-FR" altLang="fr-FR" sz="1200"/>
          </a:p>
        </p:txBody>
      </p:sp>
      <p:sp>
        <p:nvSpPr>
          <p:cNvPr id="84995" name="Rectangle 2">
            <a:extLst>
              <a:ext uri="{FF2B5EF4-FFF2-40B4-BE49-F238E27FC236}">
                <a16:creationId xmlns:a16="http://schemas.microsoft.com/office/drawing/2014/main" id="{B5CB8D01-81D7-A7DF-DF7B-C2052F508C85}"/>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627CF17A-117C-6FE1-9782-05683B632F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42346451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B1E56E8C-C320-8B85-FA6A-E7338A19D2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3D12D65-FF53-4763-93B2-263EF0C17763}" type="slidenum">
              <a:rPr lang="fr-FR" altLang="fr-FR" sz="1200"/>
              <a:pPr/>
              <a:t>115</a:t>
            </a:fld>
            <a:endParaRPr lang="fr-FR" altLang="fr-FR" sz="1200"/>
          </a:p>
        </p:txBody>
      </p:sp>
      <p:sp>
        <p:nvSpPr>
          <p:cNvPr id="87043" name="Rectangle 2">
            <a:extLst>
              <a:ext uri="{FF2B5EF4-FFF2-40B4-BE49-F238E27FC236}">
                <a16:creationId xmlns:a16="http://schemas.microsoft.com/office/drawing/2014/main" id="{D759A1CB-315D-D2A4-BD2B-F8C61E1D8168}"/>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C7DE6B6F-B17D-11E5-4121-6F3A2C2AD3C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1913086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0F6A5B54-38E7-2B93-6199-CAE95A21F2E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0A2A1BE-8C7C-493F-93DA-00F3613E463D}" type="slidenum">
              <a:rPr lang="fr-FR" altLang="fr-FR" sz="1200"/>
              <a:pPr/>
              <a:t>12</a:t>
            </a:fld>
            <a:endParaRPr lang="fr-FR" altLang="fr-FR" sz="1200"/>
          </a:p>
        </p:txBody>
      </p:sp>
      <p:sp>
        <p:nvSpPr>
          <p:cNvPr id="23555" name="Rectangle 2">
            <a:extLst>
              <a:ext uri="{FF2B5EF4-FFF2-40B4-BE49-F238E27FC236}">
                <a16:creationId xmlns:a16="http://schemas.microsoft.com/office/drawing/2014/main" id="{13ADBEE2-3B36-1802-80D3-AEF5F7C34391}"/>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09F46739-ADEE-0EB5-619C-67772F86C73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DC622F9-B36A-5BC6-255E-4AD0E65DA6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A9AAD2-0536-428B-BDC5-C8258375AC52}" type="slidenum">
              <a:rPr lang="fr-FR" altLang="fr-FR" sz="1200"/>
              <a:pPr/>
              <a:t>116</a:t>
            </a:fld>
            <a:endParaRPr lang="fr-FR" altLang="fr-FR" sz="1200"/>
          </a:p>
        </p:txBody>
      </p:sp>
      <p:sp>
        <p:nvSpPr>
          <p:cNvPr id="89091" name="Rectangle 2">
            <a:extLst>
              <a:ext uri="{FF2B5EF4-FFF2-40B4-BE49-F238E27FC236}">
                <a16:creationId xmlns:a16="http://schemas.microsoft.com/office/drawing/2014/main" id="{0588E1C9-5106-F8CB-F751-F5707D5143B0}"/>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BDB24354-651F-E08A-F582-1F2C198A5EA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36221191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E4CD0A18-6CE4-1E31-E20F-70A53065F6E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B79D390-F159-4B13-9F22-73999621907E}" type="slidenum">
              <a:rPr lang="fr-FR" altLang="fr-FR" sz="1200"/>
              <a:pPr/>
              <a:t>117</a:t>
            </a:fld>
            <a:endParaRPr lang="fr-FR" altLang="fr-FR" sz="1200"/>
          </a:p>
        </p:txBody>
      </p:sp>
      <p:sp>
        <p:nvSpPr>
          <p:cNvPr id="91139" name="Rectangle 2">
            <a:extLst>
              <a:ext uri="{FF2B5EF4-FFF2-40B4-BE49-F238E27FC236}">
                <a16:creationId xmlns:a16="http://schemas.microsoft.com/office/drawing/2014/main" id="{945E132E-C67B-3A19-D673-99ADF7249171}"/>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609FD12-65D3-6BC4-D959-06A74ADB5D1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2342942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698F1CB2-45F4-7346-0459-70B1A2D4807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D09FC0-973C-4687-9701-C89F2E4748F3}" type="slidenum">
              <a:rPr lang="fr-FR" altLang="fr-FR" sz="1200"/>
              <a:pPr/>
              <a:t>118</a:t>
            </a:fld>
            <a:endParaRPr lang="fr-FR" altLang="fr-FR" sz="1200"/>
          </a:p>
        </p:txBody>
      </p:sp>
      <p:sp>
        <p:nvSpPr>
          <p:cNvPr id="93187" name="Rectangle 2">
            <a:extLst>
              <a:ext uri="{FF2B5EF4-FFF2-40B4-BE49-F238E27FC236}">
                <a16:creationId xmlns:a16="http://schemas.microsoft.com/office/drawing/2014/main" id="{4A68D521-6769-45C1-FBCF-8C177465F6FA}"/>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31C63AB0-C2A3-7DE3-5F6A-F9CFDBDE6E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extLst>
      <p:ext uri="{BB962C8B-B14F-4D97-AF65-F5344CB8AC3E}">
        <p14:creationId xmlns:p14="http://schemas.microsoft.com/office/powerpoint/2010/main" val="1168488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487ECB25-2CCF-D123-B478-880570493E14}"/>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A3E0571-E6CB-4807-A1F4-B9271A8E8C73}" type="slidenum">
              <a:rPr lang="fr-FR" altLang="fr-FR" sz="1200"/>
              <a:pPr/>
              <a:t>13</a:t>
            </a:fld>
            <a:endParaRPr lang="fr-FR" altLang="fr-FR" sz="1200"/>
          </a:p>
        </p:txBody>
      </p:sp>
      <p:sp>
        <p:nvSpPr>
          <p:cNvPr id="25603" name="Rectangle 2">
            <a:extLst>
              <a:ext uri="{FF2B5EF4-FFF2-40B4-BE49-F238E27FC236}">
                <a16:creationId xmlns:a16="http://schemas.microsoft.com/office/drawing/2014/main" id="{F0C58302-1B4A-2E2C-4359-8ADE77D23984}"/>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1D9630A-B50B-2BFE-9E73-363DEE79DE7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EC6BAB4-4637-1B8C-63AD-74A2EE4E126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8E4D3C1-8FE5-4E82-8C4B-F700419CBEB8}" type="slidenum">
              <a:rPr lang="fr-FR" altLang="fr-FR" sz="1200" smtClean="0"/>
              <a:pPr/>
              <a:t>23</a:t>
            </a:fld>
            <a:endParaRPr lang="fr-FR" altLang="fr-FR" sz="1200"/>
          </a:p>
        </p:txBody>
      </p:sp>
      <p:sp>
        <p:nvSpPr>
          <p:cNvPr id="18435" name="Rectangle 2">
            <a:extLst>
              <a:ext uri="{FF2B5EF4-FFF2-40B4-BE49-F238E27FC236}">
                <a16:creationId xmlns:a16="http://schemas.microsoft.com/office/drawing/2014/main" id="{12E89BB9-6FC1-950E-C1C7-F4C873180C61}"/>
              </a:ext>
            </a:extLst>
          </p:cNvPr>
          <p:cNvSpPr>
            <a:spLocks noGrp="1" noRot="1" noChangeAspect="1" noChangeArrowheads="1" noTextEdit="1"/>
          </p:cNvSpPr>
          <p:nvPr>
            <p:ph type="sldImg"/>
          </p:nvPr>
        </p:nvSpPr>
        <p:spPr>
          <a:xfrm>
            <a:off x="685800" y="1143000"/>
            <a:ext cx="5486400" cy="3086100"/>
          </a:xfrm>
          <a:ln/>
        </p:spPr>
      </p:sp>
      <p:sp>
        <p:nvSpPr>
          <p:cNvPr id="18436" name="Rectangle 3">
            <a:extLst>
              <a:ext uri="{FF2B5EF4-FFF2-40B4-BE49-F238E27FC236}">
                <a16:creationId xmlns:a16="http://schemas.microsoft.com/office/drawing/2014/main" id="{4BA335CA-63C9-22CC-DFF0-DA12D11615B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6216635D-8FC8-ABEA-AC9B-8E10093BB6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5BC8A2-D93F-4A56-8989-262B4B3D6678}" type="slidenum">
              <a:rPr lang="fr-FR" altLang="fr-FR" sz="1200" smtClean="0"/>
              <a:pPr/>
              <a:t>24</a:t>
            </a:fld>
            <a:endParaRPr lang="fr-FR" altLang="fr-FR" sz="1200"/>
          </a:p>
        </p:txBody>
      </p:sp>
      <p:sp>
        <p:nvSpPr>
          <p:cNvPr id="28675" name="Rectangle 2">
            <a:extLst>
              <a:ext uri="{FF2B5EF4-FFF2-40B4-BE49-F238E27FC236}">
                <a16:creationId xmlns:a16="http://schemas.microsoft.com/office/drawing/2014/main" id="{5AFE8E70-D8B9-F84E-1960-4345957F7B53}"/>
              </a:ext>
            </a:extLst>
          </p:cNvPr>
          <p:cNvSpPr>
            <a:spLocks noGrp="1" noRot="1" noChangeAspect="1" noChangeArrowheads="1" noTextEdit="1"/>
          </p:cNvSpPr>
          <p:nvPr>
            <p:ph type="sldImg"/>
          </p:nvPr>
        </p:nvSpPr>
        <p:spPr>
          <a:xfrm>
            <a:off x="685800" y="1143000"/>
            <a:ext cx="5486400" cy="3086100"/>
          </a:xfrm>
          <a:ln/>
        </p:spPr>
      </p:sp>
      <p:sp>
        <p:nvSpPr>
          <p:cNvPr id="28676" name="Rectangle 3">
            <a:extLst>
              <a:ext uri="{FF2B5EF4-FFF2-40B4-BE49-F238E27FC236}">
                <a16:creationId xmlns:a16="http://schemas.microsoft.com/office/drawing/2014/main" id="{1AC1C729-F292-77B5-7526-8768D67C475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a:xfrm>
            <a:off x="3962399" y="5870575"/>
            <a:ext cx="4893958" cy="377825"/>
          </a:xfrm>
        </p:spPr>
        <p:txBody>
          <a:bodyPr/>
          <a:lstStyle/>
          <a:p>
            <a:endParaRPr lang="fr-BE"/>
          </a:p>
        </p:txBody>
      </p:sp>
      <p:sp>
        <p:nvSpPr>
          <p:cNvPr id="6" name="Slide Number Placeholder 5"/>
          <p:cNvSpPr>
            <a:spLocks noGrp="1"/>
          </p:cNvSpPr>
          <p:nvPr>
            <p:ph type="sldNum" sz="quarter" idx="12"/>
          </p:nvPr>
        </p:nvSpPr>
        <p:spPr>
          <a:xfrm>
            <a:off x="10608958" y="5870575"/>
            <a:ext cx="551167" cy="377825"/>
          </a:xfrm>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14459690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373F28D-86FD-45B0-B919-6914449F7775}" type="datetimeFigureOut">
              <a:rPr lang="fr-BE" smtClean="0"/>
              <a:t>17-10-23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4109897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23672729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2398692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1772633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3971967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4074427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
        <p:nvSpPr>
          <p:cNvPr id="8" name="Title 1"/>
          <p:cNvSpPr>
            <a:spLocks noGrp="1"/>
          </p:cNvSpPr>
          <p:nvPr>
            <p:ph type="title"/>
          </p:nvPr>
        </p:nvSpPr>
        <p:spPr>
          <a:xfrm>
            <a:off x="685801" y="609600"/>
            <a:ext cx="10131425" cy="1456267"/>
          </a:xfrm>
        </p:spPr>
        <p:txBody>
          <a:bodyPr/>
          <a:lstStyle/>
          <a:p>
            <a:r>
              <a:rPr lang="fr-FR"/>
              <a:t>Modifiez le style du titre</a:t>
            </a:r>
            <a:endParaRPr lang="en-US" dirty="0"/>
          </a:p>
        </p:txBody>
      </p:sp>
    </p:spTree>
    <p:extLst>
      <p:ext uri="{BB962C8B-B14F-4D97-AF65-F5344CB8AC3E}">
        <p14:creationId xmlns:p14="http://schemas.microsoft.com/office/powerpoint/2010/main" val="1373661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3290308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170210-A8C0-BFAC-D5CA-6AF11B9DA758}"/>
              </a:ext>
            </a:extLst>
          </p:cNvPr>
          <p:cNvSpPr txBox="1">
            <a:spLocks noChangeArrowheads="1"/>
          </p:cNvSpPr>
          <p:nvPr userDrawn="1"/>
        </p:nvSpPr>
        <p:spPr bwMode="auto">
          <a:xfrm>
            <a:off x="203202" y="6477003"/>
            <a:ext cx="85151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750"/>
              <a:t>Copyrights apply</a:t>
            </a:r>
          </a:p>
        </p:txBody>
      </p:sp>
    </p:spTree>
    <p:extLst>
      <p:ext uri="{BB962C8B-B14F-4D97-AF65-F5344CB8AC3E}">
        <p14:creationId xmlns:p14="http://schemas.microsoft.com/office/powerpoint/2010/main" val="2210354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304801" y="219076"/>
            <a:ext cx="11588751" cy="866775"/>
          </a:xfrm>
        </p:spPr>
        <p:txBody>
          <a:bodyPr/>
          <a:lstStyle/>
          <a:p>
            <a:r>
              <a:rPr lang="fr-FR"/>
              <a:t>Modifiez le style du titre</a:t>
            </a:r>
          </a:p>
        </p:txBody>
      </p:sp>
      <p:sp>
        <p:nvSpPr>
          <p:cNvPr id="3" name="Espace réservé du tableau 2"/>
          <p:cNvSpPr>
            <a:spLocks noGrp="1"/>
          </p:cNvSpPr>
          <p:nvPr>
            <p:ph type="tbl" idx="1"/>
          </p:nvPr>
        </p:nvSpPr>
        <p:spPr>
          <a:xfrm>
            <a:off x="518584" y="1304926"/>
            <a:ext cx="11377083" cy="5305425"/>
          </a:xfrm>
        </p:spPr>
        <p:txBody>
          <a:bodyPr>
            <a:normAutofit/>
          </a:bodyPr>
          <a:lstStyle/>
          <a:p>
            <a:pPr lvl="0"/>
            <a:endParaRPr lang="fr-FR" noProof="0"/>
          </a:p>
        </p:txBody>
      </p:sp>
    </p:spTree>
    <p:extLst>
      <p:ext uri="{BB962C8B-B14F-4D97-AF65-F5344CB8AC3E}">
        <p14:creationId xmlns:p14="http://schemas.microsoft.com/office/powerpoint/2010/main" val="116767714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1557690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re seul" userDrawn="1">
  <p:cSld name="1_Titre seul">
    <p:spTree>
      <p:nvGrpSpPr>
        <p:cNvPr id="1" name="Shape 99"/>
        <p:cNvGrpSpPr/>
        <p:nvPr/>
      </p:nvGrpSpPr>
      <p:grpSpPr>
        <a:xfrm>
          <a:off x="0" y="0"/>
          <a:ext cx="0" cy="0"/>
          <a:chOff x="0" y="0"/>
          <a:chExt cx="0" cy="0"/>
        </a:xfrm>
      </p:grpSpPr>
      <p:sp>
        <p:nvSpPr>
          <p:cNvPr id="2" name="Rectangle 1">
            <a:extLst>
              <a:ext uri="{FF2B5EF4-FFF2-40B4-BE49-F238E27FC236}">
                <a16:creationId xmlns:a16="http://schemas.microsoft.com/office/drawing/2014/main" id="{3134EC0E-0745-4B14-ABC7-3A68E30C8B24}"/>
              </a:ext>
            </a:extLst>
          </p:cNvPr>
          <p:cNvSpPr/>
          <p:nvPr userDrawn="1"/>
        </p:nvSpPr>
        <p:spPr>
          <a:xfrm>
            <a:off x="10084039" y="6614445"/>
            <a:ext cx="1504060" cy="179462"/>
          </a:xfrm>
          <a:prstGeom prst="rect">
            <a:avLst/>
          </a:prstGeom>
          <a:solidFill>
            <a:srgbClr val="153E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Tree>
    <p:extLst>
      <p:ext uri="{BB962C8B-B14F-4D97-AF65-F5344CB8AC3E}">
        <p14:creationId xmlns:p14="http://schemas.microsoft.com/office/powerpoint/2010/main" val="26630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373F28D-86FD-45B0-B919-6914449F7775}" type="datetimeFigureOut">
              <a:rPr lang="fr-BE" smtClean="0"/>
              <a:t>17-10-23</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1555110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373F28D-86FD-45B0-B919-6914449F7775}" type="datetimeFigureOut">
              <a:rPr lang="fr-BE" smtClean="0"/>
              <a:t>17-10-23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2713014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373F28D-86FD-45B0-B919-6914449F7775}" type="datetimeFigureOut">
              <a:rPr lang="fr-BE" smtClean="0"/>
              <a:t>17-10-23</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416926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373F28D-86FD-45B0-B919-6914449F7775}" type="datetimeFigureOut">
              <a:rPr lang="fr-BE" smtClean="0"/>
              <a:t>17-10-23</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1698685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2373F28D-86FD-45B0-B919-6914449F7775}" type="datetimeFigureOut">
              <a:rPr lang="fr-BE" smtClean="0"/>
              <a:t>17-10-23</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506774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373F28D-86FD-45B0-B919-6914449F7775}" type="datetimeFigureOut">
              <a:rPr lang="fr-BE" smtClean="0"/>
              <a:t>17-10-23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2248637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373F28D-86FD-45B0-B919-6914449F7775}" type="datetimeFigureOut">
              <a:rPr lang="fr-BE" smtClean="0"/>
              <a:t>17-10-23</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69326B72-241F-45AD-9B1B-1789440DD984}" type="slidenum">
              <a:rPr lang="fr-BE" smtClean="0"/>
              <a:t>‹N°›</a:t>
            </a:fld>
            <a:endParaRPr lang="fr-BE"/>
          </a:p>
        </p:txBody>
      </p:sp>
    </p:spTree>
    <p:extLst>
      <p:ext uri="{BB962C8B-B14F-4D97-AF65-F5344CB8AC3E}">
        <p14:creationId xmlns:p14="http://schemas.microsoft.com/office/powerpoint/2010/main" val="805680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373F28D-86FD-45B0-B919-6914449F7775}" type="datetimeFigureOut">
              <a:rPr lang="fr-BE" smtClean="0"/>
              <a:t>17-10-23</a:t>
            </a:fld>
            <a:endParaRPr lang="fr-BE"/>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BE"/>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326B72-241F-45AD-9B1B-1789440DD984}" type="slidenum">
              <a:rPr lang="fr-BE" smtClean="0"/>
              <a:t>‹N°›</a:t>
            </a:fld>
            <a:endParaRPr lang="fr-BE"/>
          </a:p>
        </p:txBody>
      </p:sp>
    </p:spTree>
    <p:extLst>
      <p:ext uri="{BB962C8B-B14F-4D97-AF65-F5344CB8AC3E}">
        <p14:creationId xmlns:p14="http://schemas.microsoft.com/office/powerpoint/2010/main" val="26417985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notesSlide" Target="../notesSlides/notesSlide47.xml"/><Relationship Id="rId7"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78.jpeg"/><Relationship Id="rId4" Type="http://schemas.openxmlformats.org/officeDocument/2006/relationships/image" Target="../media/image73.png"/><Relationship Id="rId9" Type="http://schemas.openxmlformats.org/officeDocument/2006/relationships/image" Target="../media/image68.jpeg"/></Relationships>
</file>

<file path=ppt/slides/_rels/slide101.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48.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1.png"/><Relationship Id="rId11" Type="http://schemas.openxmlformats.org/officeDocument/2006/relationships/image" Target="../media/image86.jpeg"/><Relationship Id="rId5" Type="http://schemas.openxmlformats.org/officeDocument/2006/relationships/image" Target="../media/image80.jpeg"/><Relationship Id="rId10" Type="http://schemas.openxmlformats.org/officeDocument/2006/relationships/image" Target="../media/image85.jpeg"/><Relationship Id="rId4" Type="http://schemas.openxmlformats.org/officeDocument/2006/relationships/image" Target="../media/image79.png"/><Relationship Id="rId9" Type="http://schemas.openxmlformats.org/officeDocument/2006/relationships/image" Target="../media/image84.png"/></Relationships>
</file>

<file path=ppt/slides/_rels/slide10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hyperlink" Target="http://www.ncbi.nlm.nih.gov/sites/entrez?Db=pubmed&amp;Cmd=Search&amp;Term=%22Hodis%20HN%22%5bAuthor%5d&amp;itool=EntrezSystem2.PEntrez.Pubmed.Pubmed_ResultsPanel.Pubmed_RVAbstractPlus"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hyperlink" Target="https://www.ncbi.nlm.nih.gov/pubmed/?term=Buist%20DS%5bAuthor%5d&amp;cauthor=true&amp;cauthor_uid=20644098" TargetMode="External"/><Relationship Id="rId3" Type="http://schemas.openxmlformats.org/officeDocument/2006/relationships/hyperlink" Target="http://www.ncbi.nlm.nih.gov/pubmed/27028912" TargetMode="External"/><Relationship Id="rId7" Type="http://schemas.openxmlformats.org/officeDocument/2006/relationships/hyperlink" Target="https://www.ncbi.nlm.nih.gov/pubmed/?term=Cook%20AJ%5bAuthor%5d&amp;cauthor=true&amp;cauthor_uid=20644098" TargetMode="External"/><Relationship Id="rId12" Type="http://schemas.openxmlformats.org/officeDocument/2006/relationships/hyperlink" Target="https://www.ncbi.nlm.nih.gov/pubmed/?term=Miglioretti%20DL%5bAuthor%5d&amp;cauthor=true&amp;cauthor_uid=20644098"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hyperlink" Target="https://www.ncbi.nlm.nih.gov/pubmed/?term=Kerlikowske%20K%5bAuthor%5d&amp;cauthor=true&amp;cauthor_uid=20644098" TargetMode="External"/><Relationship Id="rId11" Type="http://schemas.openxmlformats.org/officeDocument/2006/relationships/hyperlink" Target="https://www.ncbi.nlm.nih.gov/pubmed/?term=Vacek%20P%5bAuthor%5d&amp;cauthor=true&amp;cauthor_uid=20644098" TargetMode="External"/><Relationship Id="rId5" Type="http://schemas.openxmlformats.org/officeDocument/2006/relationships/hyperlink" Target="https://www.ncbi.nlm.nih.gov/pubmed/?term=Kerlikowske+J+of+Clinical+Oncology+2010." TargetMode="External"/><Relationship Id="rId10" Type="http://schemas.openxmlformats.org/officeDocument/2006/relationships/hyperlink" Target="https://www.ncbi.nlm.nih.gov/pubmed/?term=Vachon%20C%5bAuthor%5d&amp;cauthor=true&amp;cauthor_uid=20644098" TargetMode="External"/><Relationship Id="rId4" Type="http://schemas.openxmlformats.org/officeDocument/2006/relationships/hyperlink" Target="https://www.ncbi.nlm.nih.gov/pubmed/?term=Muka+T,+et+al+JAMA+Cardiol.+2016." TargetMode="External"/><Relationship Id="rId9" Type="http://schemas.openxmlformats.org/officeDocument/2006/relationships/hyperlink" Target="https://www.ncbi.nlm.nih.gov/pubmed/?term=Cummings%20SR%5bAuthor%5d&amp;cauthor=true&amp;cauthor_uid=20644098"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ncbi.nlm.nih.gov/pubmed/27028912"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hyperlink" Target="https://www.ncbi.nlm.nih.gov/pubmed/17012044"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www.nejm.org/toc/nejm/374/9/"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shef.ac.uk/FRAX/tool.jsp"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6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8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sciensano.be/sites/default/files/fig3_population_women_b.jpg"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3" descr="RioVer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3287714" y="5678488"/>
            <a:ext cx="7380287" cy="1200150"/>
          </a:xfrm>
          <a:prstGeom prst="rect">
            <a:avLst/>
          </a:prstGeom>
          <a:solidFill>
            <a:schemeClr val="accent2">
              <a:lumMod val="40000"/>
              <a:lumOff val="60000"/>
            </a:schemeClr>
          </a:solidFill>
          <a:ln>
            <a:solidFill>
              <a:schemeClr val="accent1">
                <a:lumMod val="60000"/>
                <a:lumOff val="40000"/>
              </a:schemeClr>
            </a:solidFill>
          </a:ln>
        </p:spPr>
        <p:txBody>
          <a:bodyPr>
            <a:spAutoFit/>
          </a:bodyPr>
          <a:lstStyle/>
          <a:p>
            <a:pPr algn="ctr" eaLnBrk="1" hangingPunct="1">
              <a:spcBef>
                <a:spcPct val="50000"/>
              </a:spcBef>
              <a:defRPr/>
            </a:pPr>
            <a:r>
              <a:rPr lang="fr-BE" sz="3600" dirty="0">
                <a:solidFill>
                  <a:schemeClr val="accent4"/>
                </a:solidFill>
                <a:effectLst>
                  <a:outerShdw blurRad="38100" dist="38100" dir="2700000" algn="tl">
                    <a:srgbClr val="000000"/>
                  </a:outerShdw>
                </a:effectLst>
              </a:rPr>
              <a:t>Guidelines </a:t>
            </a:r>
            <a:r>
              <a:rPr lang="fr-BE" sz="3600" dirty="0" err="1">
                <a:solidFill>
                  <a:schemeClr val="accent4"/>
                </a:solidFill>
                <a:effectLst>
                  <a:outerShdw blurRad="38100" dist="38100" dir="2700000" algn="tl">
                    <a:srgbClr val="000000"/>
                  </a:outerShdw>
                </a:effectLst>
              </a:rPr>
              <a:t>from</a:t>
            </a:r>
            <a:r>
              <a:rPr lang="fr-BE" sz="3600" dirty="0">
                <a:solidFill>
                  <a:schemeClr val="accent4"/>
                </a:solidFill>
                <a:effectLst>
                  <a:outerShdw blurRad="38100" dist="38100" dir="2700000" algn="tl">
                    <a:srgbClr val="000000"/>
                  </a:outerShdw>
                </a:effectLst>
              </a:rPr>
              <a:t> the </a:t>
            </a:r>
            <a:r>
              <a:rPr lang="fr-BE" sz="3600" dirty="0" err="1">
                <a:solidFill>
                  <a:schemeClr val="accent4"/>
                </a:solidFill>
                <a:effectLst>
                  <a:outerShdw blurRad="38100" dist="38100" dir="2700000" algn="tl">
                    <a:srgbClr val="000000"/>
                  </a:outerShdw>
                </a:effectLst>
              </a:rPr>
              <a:t>Belgian</a:t>
            </a:r>
            <a:r>
              <a:rPr lang="fr-BE" sz="3600" dirty="0">
                <a:solidFill>
                  <a:schemeClr val="accent4"/>
                </a:solidFill>
                <a:effectLst>
                  <a:outerShdw blurRad="38100" dist="38100" dir="2700000" algn="tl">
                    <a:srgbClr val="000000"/>
                  </a:outerShdw>
                </a:effectLst>
              </a:rPr>
              <a:t> </a:t>
            </a:r>
            <a:r>
              <a:rPr lang="fr-BE" sz="3600" dirty="0" err="1">
                <a:solidFill>
                  <a:schemeClr val="accent4"/>
                </a:solidFill>
                <a:effectLst>
                  <a:outerShdw blurRad="38100" dist="38100" dir="2700000" algn="tl">
                    <a:srgbClr val="000000"/>
                  </a:outerShdw>
                </a:effectLst>
              </a:rPr>
              <a:t>Menopause</a:t>
            </a:r>
            <a:r>
              <a:rPr lang="fr-BE" sz="3600" dirty="0">
                <a:solidFill>
                  <a:schemeClr val="accent4"/>
                </a:solidFill>
                <a:effectLst>
                  <a:outerShdw blurRad="38100" dist="38100" dir="2700000" algn="tl">
                    <a:srgbClr val="000000"/>
                  </a:outerShdw>
                </a:effectLst>
              </a:rPr>
              <a:t> Society</a:t>
            </a:r>
          </a:p>
        </p:txBody>
      </p:sp>
      <p:sp>
        <p:nvSpPr>
          <p:cNvPr id="3" name="Rectangle 2"/>
          <p:cNvSpPr/>
          <p:nvPr/>
        </p:nvSpPr>
        <p:spPr>
          <a:xfrm>
            <a:off x="3287714" y="121335"/>
            <a:ext cx="6096000" cy="1200329"/>
          </a:xfrm>
          <a:prstGeom prst="rect">
            <a:avLst/>
          </a:prstGeom>
        </p:spPr>
        <p:txBody>
          <a:bodyPr>
            <a:spAutoFit/>
          </a:bodyPr>
          <a:lstStyle/>
          <a:p>
            <a:r>
              <a:rPr lang="en-US" altLang="fr-FR" sz="2400" b="1" dirty="0">
                <a:solidFill>
                  <a:srgbClr val="FFFF00"/>
                </a:solidFill>
              </a:rPr>
              <a:t>Consensus of the Belgian Menopause Society regarding  therapy and strategies after the menopause</a:t>
            </a:r>
            <a:endParaRPr lang="fr-BE" b="1" dirty="0"/>
          </a:p>
        </p:txBody>
      </p:sp>
    </p:spTree>
    <p:extLst>
      <p:ext uri="{BB962C8B-B14F-4D97-AF65-F5344CB8AC3E}">
        <p14:creationId xmlns:p14="http://schemas.microsoft.com/office/powerpoint/2010/main" val="141904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44324FBE-ECA6-332C-3389-94CDC4DC7AF5}"/>
              </a:ext>
            </a:extLst>
          </p:cNvPr>
          <p:cNvSpPr>
            <a:spLocks noGrp="1" noChangeArrowheads="1"/>
          </p:cNvSpPr>
          <p:nvPr>
            <p:ph type="title"/>
          </p:nvPr>
        </p:nvSpPr>
        <p:spPr/>
        <p:txBody>
          <a:bodyPr/>
          <a:lstStyle/>
          <a:p>
            <a:pPr eaLnBrk="1" hangingPunct="1"/>
            <a:r>
              <a:rPr lang="fr-BE" altLang="fr-FR">
                <a:solidFill>
                  <a:srgbClr val="FFFF00"/>
                </a:solidFill>
              </a:rPr>
              <a:t>Patient information</a:t>
            </a:r>
            <a:endParaRPr lang="en-GB" altLang="fr-FR">
              <a:solidFill>
                <a:srgbClr val="FFFF00"/>
              </a:solidFill>
            </a:endParaRPr>
          </a:p>
        </p:txBody>
      </p:sp>
      <p:sp>
        <p:nvSpPr>
          <p:cNvPr id="18435" name="Rectangle 3">
            <a:extLst>
              <a:ext uri="{FF2B5EF4-FFF2-40B4-BE49-F238E27FC236}">
                <a16:creationId xmlns:a16="http://schemas.microsoft.com/office/drawing/2014/main" id="{E6ACC8B6-C551-EDC3-562D-8E782D7246D8}"/>
              </a:ext>
            </a:extLst>
          </p:cNvPr>
          <p:cNvSpPr>
            <a:spLocks noGrp="1" noChangeArrowheads="1"/>
          </p:cNvSpPr>
          <p:nvPr>
            <p:ph idx="1"/>
          </p:nvPr>
        </p:nvSpPr>
        <p:spPr/>
        <p:txBody>
          <a:bodyPr/>
          <a:lstStyle/>
          <a:p>
            <a:pPr eaLnBrk="1" hangingPunct="1">
              <a:lnSpc>
                <a:spcPct val="90000"/>
              </a:lnSpc>
            </a:pPr>
            <a:r>
              <a:rPr lang="fr-BE" altLang="fr-FR"/>
              <a:t>I</a:t>
            </a:r>
            <a:r>
              <a:rPr lang="en-GB" altLang="fr-FR"/>
              <a:t>ndividualised advice is needed. </a:t>
            </a:r>
            <a:r>
              <a:rPr lang="fr-BE" altLang="fr-FR"/>
              <a:t>R</a:t>
            </a:r>
            <a:r>
              <a:rPr lang="en-GB" altLang="fr-FR"/>
              <a:t>isks and benefits need to be explained preferably using absolute risk and attribuable estimations</a:t>
            </a:r>
            <a:r>
              <a:rPr lang="fr-BE" altLang="fr-FR"/>
              <a:t>. </a:t>
            </a:r>
          </a:p>
          <a:p>
            <a:pPr eaLnBrk="1" hangingPunct="1">
              <a:lnSpc>
                <a:spcPct val="90000"/>
              </a:lnSpc>
            </a:pPr>
            <a:r>
              <a:rPr lang="fr-BE" altLang="fr-FR"/>
              <a:t>W</a:t>
            </a:r>
            <a:r>
              <a:rPr lang="en-GB" altLang="fr-FR"/>
              <a:t>omen should also be </a:t>
            </a:r>
            <a:r>
              <a:rPr lang="fr-BE" altLang="fr-FR"/>
              <a:t>informed</a:t>
            </a:r>
            <a:r>
              <a:rPr lang="en-GB" altLang="fr-FR"/>
              <a:t> about other health</a:t>
            </a:r>
            <a:r>
              <a:rPr lang="fr-BE" altLang="fr-FR"/>
              <a:t> strategies. </a:t>
            </a:r>
          </a:p>
          <a:p>
            <a:pPr eaLnBrk="1" hangingPunct="1">
              <a:lnSpc>
                <a:spcPct val="90000"/>
              </a:lnSpc>
            </a:pPr>
            <a:r>
              <a:rPr lang="fr-BE" altLang="fr-FR"/>
              <a:t>Therapeutic management </a:t>
            </a:r>
            <a:r>
              <a:rPr lang="en-GB" altLang="fr-FR"/>
              <a:t>should be reviewed </a:t>
            </a:r>
            <a:r>
              <a:rPr lang="fr-BE" altLang="fr-FR"/>
              <a:t>regularly. </a:t>
            </a:r>
          </a:p>
          <a:p>
            <a:pPr eaLnBrk="1" hangingPunct="1">
              <a:lnSpc>
                <a:spcPct val="90000"/>
              </a:lnSpc>
            </a:pPr>
            <a:r>
              <a:rPr lang="fr-BE" altLang="fr-FR"/>
              <a:t>Shared decision taking should be seeked.</a:t>
            </a:r>
            <a:endParaRPr lang="en-GB" altLang="fr-F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Image 3">
            <a:extLst>
              <a:ext uri="{FF2B5EF4-FFF2-40B4-BE49-F238E27FC236}">
                <a16:creationId xmlns:a16="http://schemas.microsoft.com/office/drawing/2014/main" id="{39DE8352-74A6-4C1F-8243-A5EA05B023F4}"/>
              </a:ext>
            </a:extLst>
          </p:cNvPr>
          <p:cNvPicPr>
            <a:picLocks noChangeAspect="1"/>
          </p:cNvPicPr>
          <p:nvPr/>
        </p:nvPicPr>
        <p:blipFill>
          <a:blip r:embed="rId4">
            <a:extLst>
              <a:ext uri="{28A0092B-C50C-407E-A947-70E740481C1C}">
                <a14:useLocalDpi xmlns:a14="http://schemas.microsoft.com/office/drawing/2010/main" val="0"/>
              </a:ext>
            </a:extLst>
          </a:blip>
          <a:srcRect l="14545" r="13783"/>
          <a:stretch>
            <a:fillRect/>
          </a:stretch>
        </p:blipFill>
        <p:spPr bwMode="auto">
          <a:xfrm>
            <a:off x="7040563" y="1095376"/>
            <a:ext cx="3429000"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932453B-B8F9-4A1E-AFB7-52EE05CEFF26}"/>
              </a:ext>
            </a:extLst>
          </p:cNvPr>
          <p:cNvSpPr/>
          <p:nvPr/>
        </p:nvSpPr>
        <p:spPr>
          <a:xfrm rot="10800000">
            <a:off x="1535113" y="71439"/>
            <a:ext cx="5218112" cy="765175"/>
          </a:xfrm>
          <a:prstGeom prst="rect">
            <a:avLst/>
          </a:prstGeom>
          <a:solidFill>
            <a:schemeClr val="tx1">
              <a:lumMod val="9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cs typeface="Times New Roman"/>
            </a:endParaRPr>
          </a:p>
        </p:txBody>
      </p:sp>
      <p:sp>
        <p:nvSpPr>
          <p:cNvPr id="16" name="TextBox 10">
            <a:extLst>
              <a:ext uri="{FF2B5EF4-FFF2-40B4-BE49-F238E27FC236}">
                <a16:creationId xmlns:a16="http://schemas.microsoft.com/office/drawing/2014/main" id="{90B1BA5E-B898-4EA7-9C26-FAA6D60D5EF0}"/>
              </a:ext>
            </a:extLst>
          </p:cNvPr>
          <p:cNvSpPr txBox="1"/>
          <p:nvPr/>
        </p:nvSpPr>
        <p:spPr>
          <a:xfrm>
            <a:off x="1416050" y="223838"/>
            <a:ext cx="5543550" cy="400050"/>
          </a:xfrm>
          <a:prstGeom prst="rect">
            <a:avLst/>
          </a:prstGeom>
          <a:noFill/>
        </p:spPr>
        <p:txBody>
          <a:bodyPr>
            <a:spAutoFit/>
          </a:bodyPr>
          <a:lstStyle/>
          <a:p>
            <a:pPr algn="ctr">
              <a:defRPr/>
            </a:pPr>
            <a:r>
              <a:rPr lang="en-US" altLang="it-IT" sz="2000" cap="small" dirty="0" err="1">
                <a:solidFill>
                  <a:srgbClr val="FA8A27"/>
                </a:solidFill>
                <a:cs typeface="Arial" panose="020B0604020202020204" pitchFamily="34" charset="0"/>
              </a:rPr>
              <a:t>Kenmerken</a:t>
            </a:r>
            <a:r>
              <a:rPr lang="en-US" altLang="it-IT" sz="2000" cap="small" dirty="0">
                <a:solidFill>
                  <a:srgbClr val="FA8A27"/>
                </a:solidFill>
                <a:cs typeface="Arial" panose="020B0604020202020204" pitchFamily="34" charset="0"/>
              </a:rPr>
              <a:t> van de </a:t>
            </a:r>
            <a:r>
              <a:rPr lang="en-US" altLang="it-IT" sz="2000" cap="small" dirty="0" err="1">
                <a:solidFill>
                  <a:srgbClr val="FA8A27"/>
                </a:solidFill>
                <a:cs typeface="Arial" panose="020B0604020202020204" pitchFamily="34" charset="0"/>
              </a:rPr>
              <a:t>ziekte</a:t>
            </a:r>
            <a:r>
              <a:rPr lang="en-US" altLang="it-IT" sz="2000" cap="small" dirty="0">
                <a:solidFill>
                  <a:srgbClr val="FA8A27"/>
                </a:solidFill>
                <a:cs typeface="Arial" panose="020B0604020202020204" pitchFamily="34" charset="0"/>
              </a:rPr>
              <a:t> van </a:t>
            </a:r>
            <a:r>
              <a:rPr lang="en-US" altLang="it-IT" sz="2000" cap="small" dirty="0" err="1">
                <a:solidFill>
                  <a:srgbClr val="FA8A27"/>
                </a:solidFill>
                <a:cs typeface="Arial" panose="020B0604020202020204" pitchFamily="34" charset="0"/>
              </a:rPr>
              <a:t>alzheimer</a:t>
            </a:r>
            <a:endParaRPr lang="en-US" altLang="it-IT" sz="2000" cap="small" dirty="0">
              <a:solidFill>
                <a:srgbClr val="FA8A27"/>
              </a:solidFill>
              <a:cs typeface="Arial" panose="020B0604020202020204" pitchFamily="34" charset="0"/>
            </a:endParaRPr>
          </a:p>
        </p:txBody>
      </p:sp>
      <p:pic>
        <p:nvPicPr>
          <p:cNvPr id="36869" name="Picture 5" descr="d:\Users\G-PSL-PSL5068529\Desktop\5.1 SLIDES AHA\Alzheimers-Disease.jpg">
            <a:extLst>
              <a:ext uri="{FF2B5EF4-FFF2-40B4-BE49-F238E27FC236}">
                <a16:creationId xmlns:a16="http://schemas.microsoft.com/office/drawing/2014/main" id="{9F167D8A-FD1F-41CF-AE65-78EEA7F7CF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14" t="2237" r="36638" b="1807"/>
          <a:stretch>
            <a:fillRect/>
          </a:stretch>
        </p:blipFill>
        <p:spPr bwMode="auto">
          <a:xfrm>
            <a:off x="1524001" y="925514"/>
            <a:ext cx="52292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6" descr="http://library.med.utah.edu/WebPath/jpeg5/CNS090.jpg">
            <a:extLst>
              <a:ext uri="{FF2B5EF4-FFF2-40B4-BE49-F238E27FC236}">
                <a16:creationId xmlns:a16="http://schemas.microsoft.com/office/drawing/2014/main" id="{8A194CFD-BDFF-4ED0-BBD5-A44544C499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563" y="3940175"/>
            <a:ext cx="174625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4" descr="http://library.med.utah.edu/WebPath/jpeg5/CNS094.jpg">
            <a:extLst>
              <a:ext uri="{FF2B5EF4-FFF2-40B4-BE49-F238E27FC236}">
                <a16:creationId xmlns:a16="http://schemas.microsoft.com/office/drawing/2014/main" id="{8CE1E068-9F99-4C0B-A190-9EBA3647E813}"/>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40563" y="5295901"/>
            <a:ext cx="174625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ZoneTexte 17">
            <a:extLst>
              <a:ext uri="{FF2B5EF4-FFF2-40B4-BE49-F238E27FC236}">
                <a16:creationId xmlns:a16="http://schemas.microsoft.com/office/drawing/2014/main" id="{227B3BF9-2795-48D4-AC0D-3ADFB431FE61}"/>
              </a:ext>
            </a:extLst>
          </p:cNvPr>
          <p:cNvSpPr txBox="1">
            <a:spLocks noChangeArrowheads="1"/>
          </p:cNvSpPr>
          <p:nvPr/>
        </p:nvSpPr>
        <p:spPr bwMode="auto">
          <a:xfrm>
            <a:off x="8755063" y="4225926"/>
            <a:ext cx="187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nl-BE" sz="1400">
                <a:latin typeface="Arial" panose="020B0604020202020204" pitchFamily="34" charset="0"/>
                <a:cs typeface="Arial" panose="020B0604020202020204" pitchFamily="34" charset="0"/>
              </a:rPr>
              <a:t>Amyloid Plaques</a:t>
            </a:r>
          </a:p>
        </p:txBody>
      </p:sp>
      <p:sp>
        <p:nvSpPr>
          <p:cNvPr id="36873" name="ZoneTexte 18">
            <a:extLst>
              <a:ext uri="{FF2B5EF4-FFF2-40B4-BE49-F238E27FC236}">
                <a16:creationId xmlns:a16="http://schemas.microsoft.com/office/drawing/2014/main" id="{5C06F58D-DAA4-47AB-A43D-F843A1BFA04A}"/>
              </a:ext>
            </a:extLst>
          </p:cNvPr>
          <p:cNvSpPr txBox="1">
            <a:spLocks noChangeArrowheads="1"/>
          </p:cNvSpPr>
          <p:nvPr/>
        </p:nvSpPr>
        <p:spPr bwMode="auto">
          <a:xfrm>
            <a:off x="8609013" y="5661026"/>
            <a:ext cx="21637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nl-BE" sz="1400">
                <a:latin typeface="Arial" panose="020B0604020202020204" pitchFamily="34" charset="0"/>
                <a:cs typeface="Arial" panose="020B0604020202020204" pitchFamily="34" charset="0"/>
              </a:rPr>
              <a:t>Neurofibrillaire kluwenvorming</a:t>
            </a:r>
          </a:p>
        </p:txBody>
      </p:sp>
      <p:sp>
        <p:nvSpPr>
          <p:cNvPr id="15" name="CasellaDiTesto 32">
            <a:extLst>
              <a:ext uri="{FF2B5EF4-FFF2-40B4-BE49-F238E27FC236}">
                <a16:creationId xmlns:a16="http://schemas.microsoft.com/office/drawing/2014/main" id="{5A514503-E0AC-4E52-915F-6D128F59E513}"/>
              </a:ext>
            </a:extLst>
          </p:cNvPr>
          <p:cNvSpPr txBox="1">
            <a:spLocks noChangeArrowheads="1"/>
          </p:cNvSpPr>
          <p:nvPr/>
        </p:nvSpPr>
        <p:spPr bwMode="auto">
          <a:xfrm>
            <a:off x="7718426" y="2262189"/>
            <a:ext cx="1895475" cy="369887"/>
          </a:xfrm>
          <a:prstGeom prst="rect">
            <a:avLst/>
          </a:prstGeom>
          <a:solidFill>
            <a:schemeClr val="tx1">
              <a:lumMod val="95000"/>
            </a:schemeClr>
          </a:solid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defRPr/>
            </a:pPr>
            <a:r>
              <a:rPr lang="it-IT" altLang="it-IT" sz="1800" b="1" dirty="0">
                <a:solidFill>
                  <a:schemeClr val="bg2"/>
                </a:solidFill>
                <a:latin typeface="Arial Narrow" panose="020B0606020202030204" pitchFamily="34" charset="0"/>
              </a:rPr>
              <a:t>N</a:t>
            </a:r>
            <a:r>
              <a:rPr lang="en-US" altLang="it-IT" sz="1600" b="1" dirty="0" err="1">
                <a:solidFill>
                  <a:schemeClr val="bg2"/>
                </a:solidFill>
                <a:latin typeface="Arial Narrow" panose="020B0606020202030204" pitchFamily="34" charset="0"/>
              </a:rPr>
              <a:t>eurodegeneratie</a:t>
            </a:r>
            <a:endParaRPr lang="it-IT" altLang="it-IT" sz="1600" b="1" dirty="0">
              <a:solidFill>
                <a:schemeClr val="bg2"/>
              </a:solidFill>
              <a:latin typeface="Arial Narrow" panose="020B0606020202030204" pitchFamily="34" charset="0"/>
            </a:endParaRPr>
          </a:p>
        </p:txBody>
      </p:sp>
      <p:pic>
        <p:nvPicPr>
          <p:cNvPr id="36875" name="Image 1">
            <a:extLst>
              <a:ext uri="{FF2B5EF4-FFF2-40B4-BE49-F238E27FC236}">
                <a16:creationId xmlns:a16="http://schemas.microsoft.com/office/drawing/2014/main" id="{4F668CD5-4BF7-4D15-A73F-9E8572A6321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16725" y="74613"/>
            <a:ext cx="1187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6" descr="http://professordepypere.be/wp-content/uploads/2017/11/IMG_4657-200x300.jpg">
            <a:extLst>
              <a:ext uri="{FF2B5EF4-FFF2-40B4-BE49-F238E27FC236}">
                <a16:creationId xmlns:a16="http://schemas.microsoft.com/office/drawing/2014/main" id="{052527D9-4086-4A78-ABA9-102451DEE9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67676" y="71439"/>
            <a:ext cx="1196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4" descr="UZ Gent">
            <a:extLst>
              <a:ext uri="{FF2B5EF4-FFF2-40B4-BE49-F238E27FC236}">
                <a16:creationId xmlns:a16="http://schemas.microsoft.com/office/drawing/2014/main" id="{F80DA197-7597-4C31-9F8B-6878A7A33BF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01163" y="77789"/>
            <a:ext cx="1168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8" name="Tekstvak 22">
            <a:extLst>
              <a:ext uri="{FF2B5EF4-FFF2-40B4-BE49-F238E27FC236}">
                <a16:creationId xmlns:a16="http://schemas.microsoft.com/office/drawing/2014/main" id="{F9A65FC5-C4C9-4181-932D-22F3FDC0E4DB}"/>
              </a:ext>
            </a:extLst>
          </p:cNvPr>
          <p:cNvSpPr txBox="1">
            <a:spLocks noChangeArrowheads="1"/>
          </p:cNvSpPr>
          <p:nvPr/>
        </p:nvSpPr>
        <p:spPr bwMode="auto">
          <a:xfrm>
            <a:off x="8256588" y="349251"/>
            <a:ext cx="99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nl-BE" altLang="nl-BE" sz="2400">
                <a:latin typeface="Arial" panose="020B0604020202020204" pitchFamily="34" charset="0"/>
              </a:rPr>
              <a:t>CMC</a:t>
            </a:r>
          </a:p>
        </p:txBody>
      </p:sp>
    </p:spTree>
    <p:custDataLst>
      <p:tags r:id="rId1"/>
    </p:custDataLst>
  </p:cSld>
  <p:clrMapOvr>
    <a:masterClrMapping/>
  </p:clrMapOvr>
  <p:transition spd="slow" advTm="85454"/>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FCD58-AABD-49DD-A747-B08480CF8D34}"/>
              </a:ext>
            </a:extLst>
          </p:cNvPr>
          <p:cNvSpPr/>
          <p:nvPr/>
        </p:nvSpPr>
        <p:spPr>
          <a:xfrm rot="10800000">
            <a:off x="1775521" y="17089"/>
            <a:ext cx="8754108" cy="765362"/>
          </a:xfrm>
          <a:prstGeom prst="rect">
            <a:avLst/>
          </a:prstGeom>
          <a:gradFill flip="none" rotWithShape="1">
            <a:gsLst>
              <a:gs pos="0">
                <a:schemeClr val="tx1"/>
              </a:gs>
              <a:gs pos="83000">
                <a:schemeClr val="accent4">
                  <a:lumMod val="75000"/>
                </a:schemeClr>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cs typeface="Times New Roman"/>
            </a:endParaRPr>
          </a:p>
        </p:txBody>
      </p:sp>
      <p:sp>
        <p:nvSpPr>
          <p:cNvPr id="16" name="TextBox 10">
            <a:extLst>
              <a:ext uri="{FF2B5EF4-FFF2-40B4-BE49-F238E27FC236}">
                <a16:creationId xmlns:a16="http://schemas.microsoft.com/office/drawing/2014/main" id="{9FA6A984-6AF8-469A-B059-EAC25ED544F3}"/>
              </a:ext>
            </a:extLst>
          </p:cNvPr>
          <p:cNvSpPr txBox="1"/>
          <p:nvPr/>
        </p:nvSpPr>
        <p:spPr>
          <a:xfrm>
            <a:off x="1774826" y="11114"/>
            <a:ext cx="8640763" cy="646331"/>
          </a:xfrm>
          <a:prstGeom prst="rect">
            <a:avLst/>
          </a:prstGeom>
          <a:noFill/>
        </p:spPr>
        <p:txBody>
          <a:bodyPr>
            <a:spAutoFit/>
          </a:bodyPr>
          <a:lstStyle/>
          <a:p>
            <a:pPr algn="ctr">
              <a:defRPr/>
            </a:pPr>
            <a:r>
              <a:rPr lang="en-US" altLang="it-IT" cap="small" dirty="0" err="1">
                <a:solidFill>
                  <a:srgbClr val="FA8A27"/>
                </a:solidFill>
                <a:cs typeface="Arial" panose="020B0604020202020204" pitchFamily="34" charset="0"/>
              </a:rPr>
              <a:t>Ziekte</a:t>
            </a:r>
            <a:r>
              <a:rPr lang="en-US" altLang="it-IT" cap="small" dirty="0">
                <a:solidFill>
                  <a:srgbClr val="FA8A27"/>
                </a:solidFill>
                <a:cs typeface="Arial" panose="020B0604020202020204" pitchFamily="34" charset="0"/>
              </a:rPr>
              <a:t> van Alzheimer</a:t>
            </a:r>
          </a:p>
          <a:p>
            <a:pPr algn="ctr">
              <a:defRPr/>
            </a:pPr>
            <a:r>
              <a:rPr lang="en-US" altLang="it-IT" cap="small" dirty="0">
                <a:solidFill>
                  <a:schemeClr val="bg1"/>
                </a:solidFill>
                <a:cs typeface="Arial" panose="020B0604020202020204" pitchFamily="34" charset="0"/>
              </a:rPr>
              <a:t>In vivo </a:t>
            </a:r>
            <a:r>
              <a:rPr lang="en-US" altLang="it-IT" cap="small" dirty="0" err="1">
                <a:solidFill>
                  <a:schemeClr val="bg1"/>
                </a:solidFill>
                <a:cs typeface="Arial" panose="020B0604020202020204" pitchFamily="34" charset="0"/>
              </a:rPr>
              <a:t>Detectie</a:t>
            </a:r>
            <a:r>
              <a:rPr lang="en-US" altLang="it-IT" cap="small" dirty="0">
                <a:solidFill>
                  <a:schemeClr val="bg1"/>
                </a:solidFill>
                <a:cs typeface="Arial" panose="020B0604020202020204" pitchFamily="34" charset="0"/>
              </a:rPr>
              <a:t> </a:t>
            </a:r>
          </a:p>
        </p:txBody>
      </p:sp>
      <p:sp>
        <p:nvSpPr>
          <p:cNvPr id="49" name="Rectangle 48">
            <a:extLst>
              <a:ext uri="{FF2B5EF4-FFF2-40B4-BE49-F238E27FC236}">
                <a16:creationId xmlns:a16="http://schemas.microsoft.com/office/drawing/2014/main" id="{DFFFDA13-4DB3-4ED5-851B-A133C1C050E6}"/>
              </a:ext>
            </a:extLst>
          </p:cNvPr>
          <p:cNvSpPr/>
          <p:nvPr/>
        </p:nvSpPr>
        <p:spPr>
          <a:xfrm>
            <a:off x="1733550" y="3308350"/>
            <a:ext cx="8813800" cy="1716088"/>
          </a:xfrm>
          <a:prstGeom prst="rect">
            <a:avLst/>
          </a:prstGeom>
          <a:solidFill>
            <a:schemeClr val="bg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Narrow" panose="020B0606020202030204" pitchFamily="34" charset="0"/>
            </a:endParaRPr>
          </a:p>
        </p:txBody>
      </p:sp>
      <p:sp>
        <p:nvSpPr>
          <p:cNvPr id="50" name="Rectangle 49">
            <a:extLst>
              <a:ext uri="{FF2B5EF4-FFF2-40B4-BE49-F238E27FC236}">
                <a16:creationId xmlns:a16="http://schemas.microsoft.com/office/drawing/2014/main" id="{182AA6E4-9E58-425D-8EE0-579D33F349CE}"/>
              </a:ext>
            </a:extLst>
          </p:cNvPr>
          <p:cNvSpPr/>
          <p:nvPr/>
        </p:nvSpPr>
        <p:spPr>
          <a:xfrm>
            <a:off x="1724025" y="1560514"/>
            <a:ext cx="8813800" cy="1716087"/>
          </a:xfrm>
          <a:prstGeom prst="rect">
            <a:avLst/>
          </a:prstGeom>
          <a:solidFill>
            <a:schemeClr val="bg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Arial Narrow" panose="020B0606020202030204" pitchFamily="34" charset="0"/>
            </a:endParaRPr>
          </a:p>
        </p:txBody>
      </p:sp>
      <p:sp>
        <p:nvSpPr>
          <p:cNvPr id="51" name="Rectangle 50">
            <a:extLst>
              <a:ext uri="{FF2B5EF4-FFF2-40B4-BE49-F238E27FC236}">
                <a16:creationId xmlns:a16="http://schemas.microsoft.com/office/drawing/2014/main" id="{947F30B4-11DB-4CDB-AC37-2060126A39E8}"/>
              </a:ext>
            </a:extLst>
          </p:cNvPr>
          <p:cNvSpPr/>
          <p:nvPr/>
        </p:nvSpPr>
        <p:spPr>
          <a:xfrm>
            <a:off x="1727200" y="5075239"/>
            <a:ext cx="8813800" cy="17160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Arial Narrow" panose="020B0606020202030204" pitchFamily="34" charset="0"/>
            </a:endParaRPr>
          </a:p>
        </p:txBody>
      </p:sp>
      <p:sp>
        <p:nvSpPr>
          <p:cNvPr id="38921" name="CasellaDiTesto 4">
            <a:extLst>
              <a:ext uri="{FF2B5EF4-FFF2-40B4-BE49-F238E27FC236}">
                <a16:creationId xmlns:a16="http://schemas.microsoft.com/office/drawing/2014/main" id="{0D976A7D-6869-4620-A8C8-E5B34E34EB91}"/>
              </a:ext>
            </a:extLst>
          </p:cNvPr>
          <p:cNvSpPr txBox="1">
            <a:spLocks noChangeArrowheads="1"/>
          </p:cNvSpPr>
          <p:nvPr/>
        </p:nvSpPr>
        <p:spPr bwMode="auto">
          <a:xfrm>
            <a:off x="8132763" y="2219325"/>
            <a:ext cx="539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Narrow" panose="020B0606020202030204" pitchFamily="34" charset="0"/>
              </a:rPr>
              <a:t>of</a:t>
            </a:r>
          </a:p>
        </p:txBody>
      </p:sp>
      <p:pic>
        <p:nvPicPr>
          <p:cNvPr id="38922" name="Immagine 11">
            <a:extLst>
              <a:ext uri="{FF2B5EF4-FFF2-40B4-BE49-F238E27FC236}">
                <a16:creationId xmlns:a16="http://schemas.microsoft.com/office/drawing/2014/main" id="{54E46B78-8B0E-440F-801C-87D0039BE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226" y="3841750"/>
            <a:ext cx="23669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2" descr="https://static.fishersci.com/images/F127479~wl.jpg">
            <a:extLst>
              <a:ext uri="{FF2B5EF4-FFF2-40B4-BE49-F238E27FC236}">
                <a16:creationId xmlns:a16="http://schemas.microsoft.com/office/drawing/2014/main" id="{3EF3A032-D9F7-4E26-8EC3-6FE6E2C36D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476" y="1905001"/>
            <a:ext cx="1204913"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3">
            <a:extLst>
              <a:ext uri="{FF2B5EF4-FFF2-40B4-BE49-F238E27FC236}">
                <a16:creationId xmlns:a16="http://schemas.microsoft.com/office/drawing/2014/main" id="{BD58272B-EF46-4DFD-A663-2ED546244B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93950" y="5553075"/>
            <a:ext cx="14874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pic>
        <p:nvPicPr>
          <p:cNvPr id="38925" name="Immagine 16">
            <a:extLst>
              <a:ext uri="{FF2B5EF4-FFF2-40B4-BE49-F238E27FC236}">
                <a16:creationId xmlns:a16="http://schemas.microsoft.com/office/drawing/2014/main" id="{D55ADF12-04AD-4C9C-9536-74A56AFAEC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45151" y="5456238"/>
            <a:ext cx="10318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Immagine 17">
            <a:extLst>
              <a:ext uri="{FF2B5EF4-FFF2-40B4-BE49-F238E27FC236}">
                <a16:creationId xmlns:a16="http://schemas.microsoft.com/office/drawing/2014/main" id="{F5C6D9B6-DD8D-4FAA-B64B-E495E374CD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2664" y="5497514"/>
            <a:ext cx="1266825" cy="117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Immagine 23">
            <a:extLst>
              <a:ext uri="{FF2B5EF4-FFF2-40B4-BE49-F238E27FC236}">
                <a16:creationId xmlns:a16="http://schemas.microsoft.com/office/drawing/2014/main" id="{19D857B5-9DFE-4D52-A837-FDB7FE3679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26101" y="1935164"/>
            <a:ext cx="21510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8" name="CasellaDiTesto 32">
            <a:extLst>
              <a:ext uri="{FF2B5EF4-FFF2-40B4-BE49-F238E27FC236}">
                <a16:creationId xmlns:a16="http://schemas.microsoft.com/office/drawing/2014/main" id="{976F8106-7A59-4D43-BF9D-6ADE7234513A}"/>
              </a:ext>
            </a:extLst>
          </p:cNvPr>
          <p:cNvSpPr txBox="1">
            <a:spLocks noChangeArrowheads="1"/>
          </p:cNvSpPr>
          <p:nvPr/>
        </p:nvSpPr>
        <p:spPr bwMode="auto">
          <a:xfrm>
            <a:off x="2370138" y="1631951"/>
            <a:ext cx="16938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Arial Narrow" panose="020B0606020202030204" pitchFamily="34" charset="0"/>
              </a:rPr>
              <a:t>Amyloid Plaques</a:t>
            </a:r>
            <a:endParaRPr lang="it-IT" altLang="it-IT" sz="1600">
              <a:latin typeface="Arial Narrow" panose="020B0606020202030204" pitchFamily="34" charset="0"/>
            </a:endParaRPr>
          </a:p>
        </p:txBody>
      </p:sp>
      <p:sp>
        <p:nvSpPr>
          <p:cNvPr id="38929" name="CasellaDiTesto 32">
            <a:extLst>
              <a:ext uri="{FF2B5EF4-FFF2-40B4-BE49-F238E27FC236}">
                <a16:creationId xmlns:a16="http://schemas.microsoft.com/office/drawing/2014/main" id="{434C2D00-7300-41F4-A30B-C98E923932F1}"/>
              </a:ext>
            </a:extLst>
          </p:cNvPr>
          <p:cNvSpPr txBox="1">
            <a:spLocks noChangeArrowheads="1"/>
          </p:cNvSpPr>
          <p:nvPr/>
        </p:nvSpPr>
        <p:spPr bwMode="auto">
          <a:xfrm>
            <a:off x="2384426" y="5133976"/>
            <a:ext cx="18954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Arial Narrow" panose="020B0606020202030204" pitchFamily="34" charset="0"/>
              </a:rPr>
              <a:t>N</a:t>
            </a:r>
            <a:r>
              <a:rPr lang="en-US" altLang="it-IT" sz="1600">
                <a:latin typeface="Arial Narrow" panose="020B0606020202030204" pitchFamily="34" charset="0"/>
              </a:rPr>
              <a:t>eurodegeneratie</a:t>
            </a:r>
            <a:endParaRPr lang="it-IT" altLang="it-IT" sz="1600">
              <a:latin typeface="Arial Narrow" panose="020B0606020202030204" pitchFamily="34" charset="0"/>
            </a:endParaRPr>
          </a:p>
        </p:txBody>
      </p:sp>
      <p:sp>
        <p:nvSpPr>
          <p:cNvPr id="38930" name="CasellaDiTesto 32">
            <a:extLst>
              <a:ext uri="{FF2B5EF4-FFF2-40B4-BE49-F238E27FC236}">
                <a16:creationId xmlns:a16="http://schemas.microsoft.com/office/drawing/2014/main" id="{793D1065-2B54-41B6-8BF7-AE4551F82423}"/>
              </a:ext>
            </a:extLst>
          </p:cNvPr>
          <p:cNvSpPr txBox="1">
            <a:spLocks noChangeArrowheads="1"/>
          </p:cNvSpPr>
          <p:nvPr/>
        </p:nvSpPr>
        <p:spPr bwMode="auto">
          <a:xfrm>
            <a:off x="2344739" y="3359151"/>
            <a:ext cx="21224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Arial Narrow" panose="020B0606020202030204" pitchFamily="34" charset="0"/>
              </a:rPr>
              <a:t>Neurofibrillaire kluwen </a:t>
            </a:r>
            <a:endParaRPr lang="it-IT" altLang="it-IT" sz="1600">
              <a:latin typeface="Arial Narrow" panose="020B0606020202030204" pitchFamily="34" charset="0"/>
            </a:endParaRPr>
          </a:p>
        </p:txBody>
      </p:sp>
      <p:sp>
        <p:nvSpPr>
          <p:cNvPr id="38931" name="CasellaDiTesto 32">
            <a:extLst>
              <a:ext uri="{FF2B5EF4-FFF2-40B4-BE49-F238E27FC236}">
                <a16:creationId xmlns:a16="http://schemas.microsoft.com/office/drawing/2014/main" id="{53250644-E2F5-402C-905D-ABF2E4A2BE21}"/>
              </a:ext>
            </a:extLst>
          </p:cNvPr>
          <p:cNvSpPr txBox="1">
            <a:spLocks noChangeArrowheads="1"/>
          </p:cNvSpPr>
          <p:nvPr/>
        </p:nvSpPr>
        <p:spPr bwMode="auto">
          <a:xfrm>
            <a:off x="5915025" y="1573214"/>
            <a:ext cx="1784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Arial Narrow" panose="020B0606020202030204" pitchFamily="34" charset="0"/>
              </a:rPr>
              <a:t>Amyloid PET</a:t>
            </a:r>
            <a:endParaRPr lang="it-IT" altLang="it-IT" sz="1600">
              <a:latin typeface="Arial Narrow" panose="020B0606020202030204" pitchFamily="34" charset="0"/>
            </a:endParaRPr>
          </a:p>
        </p:txBody>
      </p:sp>
      <p:sp>
        <p:nvSpPr>
          <p:cNvPr id="38932" name="CasellaDiTesto 32">
            <a:extLst>
              <a:ext uri="{FF2B5EF4-FFF2-40B4-BE49-F238E27FC236}">
                <a16:creationId xmlns:a16="http://schemas.microsoft.com/office/drawing/2014/main" id="{8381C594-84C6-43CC-BB9A-F1355E5A4E1D}"/>
              </a:ext>
            </a:extLst>
          </p:cNvPr>
          <p:cNvSpPr txBox="1">
            <a:spLocks noChangeArrowheads="1"/>
          </p:cNvSpPr>
          <p:nvPr/>
        </p:nvSpPr>
        <p:spPr bwMode="auto">
          <a:xfrm>
            <a:off x="8388350" y="1511301"/>
            <a:ext cx="20272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Arial Narrow" panose="020B0606020202030204" pitchFamily="34" charset="0"/>
              </a:rPr>
              <a:t>CSF/Plasma Aβ1-42</a:t>
            </a:r>
            <a:endParaRPr lang="it-IT" altLang="it-IT" sz="1600">
              <a:latin typeface="Arial Narrow" panose="020B0606020202030204" pitchFamily="34" charset="0"/>
            </a:endParaRPr>
          </a:p>
        </p:txBody>
      </p:sp>
      <p:sp>
        <p:nvSpPr>
          <p:cNvPr id="38933" name="CasellaDiTesto 32">
            <a:extLst>
              <a:ext uri="{FF2B5EF4-FFF2-40B4-BE49-F238E27FC236}">
                <a16:creationId xmlns:a16="http://schemas.microsoft.com/office/drawing/2014/main" id="{45484911-F49D-452D-9DF1-E1C32A380C71}"/>
              </a:ext>
            </a:extLst>
          </p:cNvPr>
          <p:cNvSpPr txBox="1">
            <a:spLocks noChangeArrowheads="1"/>
          </p:cNvSpPr>
          <p:nvPr/>
        </p:nvSpPr>
        <p:spPr bwMode="auto">
          <a:xfrm>
            <a:off x="6181725" y="3429001"/>
            <a:ext cx="1784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Arial Narrow" panose="020B0606020202030204" pitchFamily="34" charset="0"/>
              </a:rPr>
              <a:t>Tau PET</a:t>
            </a:r>
            <a:endParaRPr lang="it-IT" altLang="it-IT" sz="1600">
              <a:latin typeface="Arial Narrow" panose="020B0606020202030204" pitchFamily="34" charset="0"/>
            </a:endParaRPr>
          </a:p>
        </p:txBody>
      </p:sp>
      <p:sp>
        <p:nvSpPr>
          <p:cNvPr id="38934" name="CasellaDiTesto 4">
            <a:extLst>
              <a:ext uri="{FF2B5EF4-FFF2-40B4-BE49-F238E27FC236}">
                <a16:creationId xmlns:a16="http://schemas.microsoft.com/office/drawing/2014/main" id="{75159460-0A7C-4ADE-823B-828C07D00614}"/>
              </a:ext>
            </a:extLst>
          </p:cNvPr>
          <p:cNvSpPr txBox="1">
            <a:spLocks noChangeArrowheads="1"/>
          </p:cNvSpPr>
          <p:nvPr/>
        </p:nvSpPr>
        <p:spPr bwMode="auto">
          <a:xfrm>
            <a:off x="8158163" y="4010025"/>
            <a:ext cx="538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Narrow" panose="020B0606020202030204" pitchFamily="34" charset="0"/>
              </a:rPr>
              <a:t>of</a:t>
            </a:r>
          </a:p>
        </p:txBody>
      </p:sp>
      <p:sp>
        <p:nvSpPr>
          <p:cNvPr id="38935" name="CasellaDiTesto 4">
            <a:extLst>
              <a:ext uri="{FF2B5EF4-FFF2-40B4-BE49-F238E27FC236}">
                <a16:creationId xmlns:a16="http://schemas.microsoft.com/office/drawing/2014/main" id="{5B79A00B-56D8-47BC-BC86-01F73A4DA90F}"/>
              </a:ext>
            </a:extLst>
          </p:cNvPr>
          <p:cNvSpPr txBox="1">
            <a:spLocks noChangeArrowheads="1"/>
          </p:cNvSpPr>
          <p:nvPr/>
        </p:nvSpPr>
        <p:spPr bwMode="auto">
          <a:xfrm>
            <a:off x="6816725" y="5780088"/>
            <a:ext cx="41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000">
                <a:latin typeface="Arial Narrow" panose="020B0606020202030204" pitchFamily="34" charset="0"/>
              </a:rPr>
              <a:t>or</a:t>
            </a:r>
          </a:p>
        </p:txBody>
      </p:sp>
      <p:pic>
        <p:nvPicPr>
          <p:cNvPr id="38936" name="Picture 12" descr="https://static.fishersci.com/images/F127479~wl.jpg">
            <a:extLst>
              <a:ext uri="{FF2B5EF4-FFF2-40B4-BE49-F238E27FC236}">
                <a16:creationId xmlns:a16="http://schemas.microsoft.com/office/drawing/2014/main" id="{92EFFD24-900C-489A-B7BE-45B88C25D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4463" y="3709989"/>
            <a:ext cx="1204912"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37" name="CasellaDiTesto 32">
            <a:extLst>
              <a:ext uri="{FF2B5EF4-FFF2-40B4-BE49-F238E27FC236}">
                <a16:creationId xmlns:a16="http://schemas.microsoft.com/office/drawing/2014/main" id="{F6E646E9-E7E0-4A5C-B2F1-46C4A04A836F}"/>
              </a:ext>
            </a:extLst>
          </p:cNvPr>
          <p:cNvSpPr txBox="1">
            <a:spLocks noChangeArrowheads="1"/>
          </p:cNvSpPr>
          <p:nvPr/>
        </p:nvSpPr>
        <p:spPr bwMode="auto">
          <a:xfrm>
            <a:off x="7083425" y="5076826"/>
            <a:ext cx="1784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it-IT" sz="2400">
                <a:latin typeface="Arial Narrow" panose="020B0606020202030204" pitchFamily="34" charset="0"/>
              </a:rPr>
              <a:t>Brain Atrophy </a:t>
            </a:r>
            <a:r>
              <a:rPr lang="en-US" altLang="it-IT" sz="1200">
                <a:latin typeface="Arial Narrow" panose="020B0606020202030204" pitchFamily="34" charset="0"/>
              </a:rPr>
              <a:t>(MRI)</a:t>
            </a:r>
            <a:endParaRPr lang="it-IT" altLang="it-IT" sz="1200">
              <a:latin typeface="Arial Narrow" panose="020B0606020202030204" pitchFamily="34" charset="0"/>
            </a:endParaRPr>
          </a:p>
        </p:txBody>
      </p:sp>
      <p:sp>
        <p:nvSpPr>
          <p:cNvPr id="38938" name="CasellaDiTesto 32">
            <a:extLst>
              <a:ext uri="{FF2B5EF4-FFF2-40B4-BE49-F238E27FC236}">
                <a16:creationId xmlns:a16="http://schemas.microsoft.com/office/drawing/2014/main" id="{94817C31-A1F2-4C57-9D5A-7A3486BFEBD8}"/>
              </a:ext>
            </a:extLst>
          </p:cNvPr>
          <p:cNvSpPr txBox="1">
            <a:spLocks noChangeArrowheads="1"/>
          </p:cNvSpPr>
          <p:nvPr/>
        </p:nvSpPr>
        <p:spPr bwMode="auto">
          <a:xfrm>
            <a:off x="5419725" y="5075239"/>
            <a:ext cx="17843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it-IT" altLang="it-IT" sz="2400">
                <a:latin typeface="Arial Narrow" panose="020B0606020202030204" pitchFamily="34" charset="0"/>
              </a:rPr>
              <a:t>18-FDG PET</a:t>
            </a:r>
          </a:p>
        </p:txBody>
      </p:sp>
      <p:sp>
        <p:nvSpPr>
          <p:cNvPr id="38939" name="CasellaDiTesto 32">
            <a:extLst>
              <a:ext uri="{FF2B5EF4-FFF2-40B4-BE49-F238E27FC236}">
                <a16:creationId xmlns:a16="http://schemas.microsoft.com/office/drawing/2014/main" id="{8A944EE6-F298-4508-A12D-EBFEF00016EC}"/>
              </a:ext>
            </a:extLst>
          </p:cNvPr>
          <p:cNvSpPr txBox="1">
            <a:spLocks noChangeArrowheads="1"/>
          </p:cNvSpPr>
          <p:nvPr/>
        </p:nvSpPr>
        <p:spPr bwMode="auto">
          <a:xfrm>
            <a:off x="8259764" y="3316289"/>
            <a:ext cx="22701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it-IT" sz="2400">
                <a:latin typeface="Arial Narrow" panose="020B0606020202030204" pitchFamily="34" charset="0"/>
              </a:rPr>
              <a:t>CSF/Plasma T-tau P-tau</a:t>
            </a:r>
            <a:endParaRPr lang="it-IT" altLang="it-IT" sz="1600">
              <a:latin typeface="Arial Narrow" panose="020B0606020202030204" pitchFamily="34" charset="0"/>
            </a:endParaRPr>
          </a:p>
        </p:txBody>
      </p:sp>
      <p:sp>
        <p:nvSpPr>
          <p:cNvPr id="76" name="CasellaDiTesto 32">
            <a:extLst>
              <a:ext uri="{FF2B5EF4-FFF2-40B4-BE49-F238E27FC236}">
                <a16:creationId xmlns:a16="http://schemas.microsoft.com/office/drawing/2014/main" id="{AF1391E6-9C8D-4AAC-B7F9-87271B016862}"/>
              </a:ext>
            </a:extLst>
          </p:cNvPr>
          <p:cNvSpPr txBox="1">
            <a:spLocks noChangeArrowheads="1"/>
          </p:cNvSpPr>
          <p:nvPr/>
        </p:nvSpPr>
        <p:spPr bwMode="auto">
          <a:xfrm>
            <a:off x="4352926" y="1060450"/>
            <a:ext cx="5859463" cy="338138"/>
          </a:xfrm>
          <a:prstGeom prst="rect">
            <a:avLst/>
          </a:prstGeom>
          <a:noFill/>
          <a:ln w="28575">
            <a:noFill/>
            <a:miter lim="800000"/>
            <a:headEnd/>
            <a:tailEnd/>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defRPr/>
            </a:pPr>
            <a:r>
              <a:rPr lang="en-US" altLang="x-none" sz="1600" spc="600" dirty="0">
                <a:latin typeface="Arial Narrow" panose="020B0606020202030204" pitchFamily="34" charset="0"/>
              </a:rPr>
              <a:t>SURROGAAT MERKERS</a:t>
            </a:r>
            <a:endParaRPr lang="it-IT" altLang="x-none" sz="1600" spc="600" dirty="0">
              <a:latin typeface="Arial Narrow" panose="020B0606020202030204" pitchFamily="34" charset="0"/>
            </a:endParaRPr>
          </a:p>
        </p:txBody>
      </p:sp>
      <p:sp>
        <p:nvSpPr>
          <p:cNvPr id="78" name="Rettangolo 1">
            <a:extLst>
              <a:ext uri="{FF2B5EF4-FFF2-40B4-BE49-F238E27FC236}">
                <a16:creationId xmlns:a16="http://schemas.microsoft.com/office/drawing/2014/main" id="{1B9765E5-ED42-45BA-9FF9-781870014D5B}"/>
              </a:ext>
            </a:extLst>
          </p:cNvPr>
          <p:cNvSpPr/>
          <p:nvPr/>
        </p:nvSpPr>
        <p:spPr>
          <a:xfrm>
            <a:off x="1719264" y="1008063"/>
            <a:ext cx="8810625" cy="43656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pic>
        <p:nvPicPr>
          <p:cNvPr id="38942" name="Picture 4" descr="http://library.med.utah.edu/WebPath/jpeg5/CNS094.jpg">
            <a:extLst>
              <a:ext uri="{FF2B5EF4-FFF2-40B4-BE49-F238E27FC236}">
                <a16:creationId xmlns:a16="http://schemas.microsoft.com/office/drawing/2014/main" id="{4030EB63-6CE5-42C2-8C9B-D617CFC70A5F}"/>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16176" y="3795714"/>
            <a:ext cx="148431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6" descr="http://library.med.utah.edu/WebPath/jpeg5/CNS090.jpg">
            <a:extLst>
              <a:ext uri="{FF2B5EF4-FFF2-40B4-BE49-F238E27FC236}">
                <a16:creationId xmlns:a16="http://schemas.microsoft.com/office/drawing/2014/main" id="{A7DEB559-28C7-400C-BBA7-C6C0C0717B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6176" y="2106613"/>
            <a:ext cx="148431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85454"/>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Afbeelding 3">
            <a:extLst>
              <a:ext uri="{FF2B5EF4-FFF2-40B4-BE49-F238E27FC236}">
                <a16:creationId xmlns:a16="http://schemas.microsoft.com/office/drawing/2014/main" id="{FBD4E5A9-F60D-42C5-89EC-3175BA493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28664"/>
            <a:ext cx="91440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jdelijke aanduiding voor dianummer 3">
            <a:extLst>
              <a:ext uri="{FF2B5EF4-FFF2-40B4-BE49-F238E27FC236}">
                <a16:creationId xmlns:a16="http://schemas.microsoft.com/office/drawing/2014/main" id="{9AE25F52-18DA-40A1-8166-035C54B893F7}"/>
              </a:ext>
            </a:extLst>
          </p:cNvPr>
          <p:cNvSpPr txBox="1">
            <a:spLocks noGrp="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fld id="{5999F8A3-39D3-415D-B407-AF9F97538926}" type="slidenum">
              <a:rPr lang="nl-NL" altLang="nl-BE" sz="1400"/>
              <a:pPr algn="r">
                <a:spcBef>
                  <a:spcPct val="0"/>
                </a:spcBef>
                <a:buFontTx/>
                <a:buNone/>
              </a:pPr>
              <a:t>103</a:t>
            </a:fld>
            <a:endParaRPr lang="nl-NL" altLang="nl-BE" sz="1400"/>
          </a:p>
        </p:txBody>
      </p:sp>
      <p:sp>
        <p:nvSpPr>
          <p:cNvPr id="37891" name="Tekstvak 1">
            <a:extLst>
              <a:ext uri="{FF2B5EF4-FFF2-40B4-BE49-F238E27FC236}">
                <a16:creationId xmlns:a16="http://schemas.microsoft.com/office/drawing/2014/main" id="{9FE0FB35-C694-4915-B85B-67D6985A55E9}"/>
              </a:ext>
            </a:extLst>
          </p:cNvPr>
          <p:cNvSpPr txBox="1">
            <a:spLocks noChangeArrowheads="1"/>
          </p:cNvSpPr>
          <p:nvPr/>
        </p:nvSpPr>
        <p:spPr bwMode="auto">
          <a:xfrm>
            <a:off x="1919289" y="404814"/>
            <a:ext cx="8569325"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nl-BE" sz="2400">
                <a:latin typeface="Arial" panose="020B0604020202020204" pitchFamily="34" charset="0"/>
              </a:rPr>
              <a:t>Depypere H</a:t>
            </a:r>
            <a:r>
              <a:rPr lang="en-US" altLang="nl-BE" sz="2400" baseline="30000">
                <a:latin typeface="Arial" panose="020B0604020202020204" pitchFamily="34" charset="0"/>
              </a:rPr>
              <a:t>1</a:t>
            </a:r>
            <a:r>
              <a:rPr lang="en-US" altLang="nl-BE" sz="2400">
                <a:latin typeface="Arial" panose="020B0604020202020204" pitchFamily="34" charset="0"/>
              </a:rPr>
              <a:t>, Vergallo A</a:t>
            </a:r>
            <a:r>
              <a:rPr lang="en-US" altLang="nl-BE" sz="2400" baseline="30000">
                <a:latin typeface="Arial" panose="020B0604020202020204" pitchFamily="34" charset="0"/>
              </a:rPr>
              <a:t>2*</a:t>
            </a:r>
            <a:r>
              <a:rPr lang="en-US" altLang="nl-BE" sz="2400">
                <a:latin typeface="Arial" panose="020B0604020202020204" pitchFamily="34" charset="0"/>
              </a:rPr>
              <a:t>, Lemercier P</a:t>
            </a:r>
            <a:r>
              <a:rPr lang="en-US" altLang="nl-BE" sz="2400" baseline="30000">
                <a:latin typeface="Arial" panose="020B0604020202020204" pitchFamily="34" charset="0"/>
              </a:rPr>
              <a:t>2*</a:t>
            </a:r>
            <a:r>
              <a:rPr lang="en-US" altLang="nl-BE" sz="2400">
                <a:latin typeface="Arial" panose="020B0604020202020204" pitchFamily="34" charset="0"/>
              </a:rPr>
              <a:t>, Lista S</a:t>
            </a:r>
            <a:r>
              <a:rPr lang="en-US" altLang="nl-BE" sz="2400" baseline="30000">
                <a:latin typeface="Arial" panose="020B0604020202020204" pitchFamily="34" charset="0"/>
              </a:rPr>
              <a:t>2</a:t>
            </a:r>
            <a:r>
              <a:rPr lang="en-US" altLang="nl-BE" sz="2400">
                <a:latin typeface="Arial" panose="020B0604020202020204" pitchFamily="34" charset="0"/>
              </a:rPr>
              <a:t>, Benedet AL</a:t>
            </a:r>
            <a:r>
              <a:rPr lang="en-US" altLang="nl-BE" sz="2400" baseline="30000">
                <a:latin typeface="Arial" panose="020B0604020202020204" pitchFamily="34" charset="0"/>
              </a:rPr>
              <a:t>3</a:t>
            </a:r>
            <a:r>
              <a:rPr lang="en-US" altLang="nl-BE" sz="2400">
                <a:latin typeface="Arial" panose="020B0604020202020204" pitchFamily="34" charset="0"/>
              </a:rPr>
              <a:t> Ashton NJ</a:t>
            </a:r>
            <a:r>
              <a:rPr lang="en-US" altLang="nl-BE" sz="2400" baseline="30000">
                <a:latin typeface="Arial" panose="020B0604020202020204" pitchFamily="34" charset="0"/>
              </a:rPr>
              <a:t>3,4,5,6</a:t>
            </a:r>
            <a:r>
              <a:rPr lang="en-US" altLang="nl-BE" sz="2400">
                <a:latin typeface="Arial" panose="020B0604020202020204" pitchFamily="34" charset="0"/>
              </a:rPr>
              <a:t>, Cavedo E, Zetterberg H</a:t>
            </a:r>
            <a:r>
              <a:rPr lang="en-US" altLang="nl-BE" sz="2400" baseline="30000">
                <a:latin typeface="Arial" panose="020B0604020202020204" pitchFamily="34" charset="0"/>
              </a:rPr>
              <a:t>3, 7, 8, 9, 10</a:t>
            </a:r>
            <a:r>
              <a:rPr lang="en-US" altLang="nl-BE" sz="2400">
                <a:latin typeface="Arial" panose="020B0604020202020204" pitchFamily="34" charset="0"/>
              </a:rPr>
              <a:t>, Blennow K</a:t>
            </a:r>
            <a:r>
              <a:rPr lang="en-US" altLang="nl-BE" sz="2400" baseline="30000">
                <a:latin typeface="Arial" panose="020B0604020202020204" pitchFamily="34" charset="0"/>
              </a:rPr>
              <a:t>3,7</a:t>
            </a:r>
            <a:r>
              <a:rPr lang="en-US" altLang="nl-BE" sz="2400">
                <a:latin typeface="Arial" panose="020B0604020202020204" pitchFamily="34" charset="0"/>
              </a:rPr>
              <a:t>, Vanmechelen E</a:t>
            </a:r>
            <a:r>
              <a:rPr lang="en-US" altLang="nl-BE" sz="2400" baseline="30000">
                <a:latin typeface="Arial" panose="020B0604020202020204" pitchFamily="34" charset="0"/>
              </a:rPr>
              <a:t>11</a:t>
            </a:r>
            <a:r>
              <a:rPr lang="en-US" altLang="nl-BE" sz="2400">
                <a:latin typeface="Arial" panose="020B0604020202020204" pitchFamily="34" charset="0"/>
              </a:rPr>
              <a:t>, Hampel H</a:t>
            </a:r>
            <a:r>
              <a:rPr lang="en-US" altLang="nl-BE" sz="2400" baseline="30000">
                <a:latin typeface="Arial" panose="020B0604020202020204" pitchFamily="34" charset="0"/>
              </a:rPr>
              <a:t>2</a:t>
            </a:r>
            <a:r>
              <a:rPr lang="en-US" altLang="nl-BE" sz="2400">
                <a:latin typeface="Arial" panose="020B0604020202020204" pitchFamily="34" charset="0"/>
              </a:rPr>
              <a:t>; the Neurodegeneration Precision Medicine Initiative (NPMI).</a:t>
            </a:r>
          </a:p>
          <a:p>
            <a:pPr>
              <a:spcBef>
                <a:spcPct val="0"/>
              </a:spcBef>
              <a:buFontTx/>
              <a:buNone/>
            </a:pPr>
            <a:endParaRPr lang="en-US" altLang="nl-BE" sz="2400">
              <a:latin typeface="Arial" panose="020B0604020202020204" pitchFamily="34" charset="0"/>
            </a:endParaRPr>
          </a:p>
          <a:p>
            <a:pPr>
              <a:spcBef>
                <a:spcPct val="0"/>
              </a:spcBef>
              <a:buFontTx/>
              <a:buNone/>
            </a:pPr>
            <a:r>
              <a:rPr lang="en-US" altLang="nl-BE" sz="2400" b="1">
                <a:latin typeface="Arial" panose="020B0604020202020204" pitchFamily="34" charset="0"/>
              </a:rPr>
              <a:t>Menopause Hormone Therapy significantly alters </a:t>
            </a:r>
            <a:endParaRPr lang="nl-BE" altLang="nl-BE" sz="2400">
              <a:latin typeface="Arial" panose="020B0604020202020204" pitchFamily="34" charset="0"/>
            </a:endParaRPr>
          </a:p>
          <a:p>
            <a:pPr>
              <a:spcBef>
                <a:spcPct val="0"/>
              </a:spcBef>
              <a:buFontTx/>
              <a:buNone/>
            </a:pPr>
            <a:r>
              <a:rPr lang="en-US" altLang="nl-BE" sz="2400" b="1">
                <a:latin typeface="Arial" panose="020B0604020202020204" pitchFamily="34" charset="0"/>
              </a:rPr>
              <a:t>Pathophysiological Biomarkers of Alzheimer’s Disease </a:t>
            </a:r>
            <a:endParaRPr lang="nl-BE" altLang="nl-BE" sz="2400">
              <a:latin typeface="Arial" panose="020B0604020202020204" pitchFamily="34" charset="0"/>
            </a:endParaRPr>
          </a:p>
          <a:p>
            <a:pPr>
              <a:spcBef>
                <a:spcPct val="0"/>
              </a:spcBef>
              <a:buFontTx/>
              <a:buNone/>
            </a:pPr>
            <a:r>
              <a:rPr lang="en-US" altLang="nl-BE" sz="2400">
                <a:latin typeface="Arial" panose="020B0604020202020204" pitchFamily="34" charset="0"/>
              </a:rPr>
              <a:t> </a:t>
            </a:r>
            <a:endParaRPr lang="nl-BE" altLang="nl-BE" sz="2400">
              <a:latin typeface="Arial" panose="020B0604020202020204" pitchFamily="34" charset="0"/>
            </a:endParaRPr>
          </a:p>
          <a:p>
            <a:pPr>
              <a:spcBef>
                <a:spcPct val="0"/>
              </a:spcBef>
              <a:buFontTx/>
              <a:buNone/>
            </a:pPr>
            <a:endParaRPr lang="en-US" altLang="nl-BE" sz="2400">
              <a:latin typeface="Arial" panose="020B0604020202020204" pitchFamily="34" charset="0"/>
            </a:endParaRPr>
          </a:p>
          <a:p>
            <a:pPr>
              <a:spcBef>
                <a:spcPct val="0"/>
              </a:spcBef>
              <a:buFontTx/>
              <a:buNone/>
            </a:pPr>
            <a:r>
              <a:rPr lang="en-US" altLang="nl-BE" sz="2400">
                <a:latin typeface="Arial" panose="020B0604020202020204" pitchFamily="34" charset="0"/>
              </a:rPr>
              <a:t>Alzheimer’s and dementia: 2022 sept </a:t>
            </a:r>
            <a:endParaRPr lang="nl-BE" altLang="nl-BE" sz="2400">
              <a:latin typeface="Arial" panose="020B0604020202020204" pitchFamily="34" charset="0"/>
            </a:endParaRPr>
          </a:p>
          <a:p>
            <a:pPr>
              <a:spcBef>
                <a:spcPct val="0"/>
              </a:spcBef>
              <a:buFontTx/>
              <a:buNone/>
            </a:pPr>
            <a:endParaRPr lang="nl-BE" altLang="nl-BE" sz="2400">
              <a:latin typeface="Arial" panose="020B0604020202020204" pitchFamily="34" charset="0"/>
            </a:endParaRPr>
          </a:p>
        </p:txBody>
      </p:sp>
      <p:pic>
        <p:nvPicPr>
          <p:cNvPr id="37892" name="Picture 8" descr="Expanding efforts to address Alzheimer's disease: The Healthy Brain  Initiative - Alzheimer's &amp; Dementia: The Journal of the Alzheimer's  Association">
            <a:extLst>
              <a:ext uri="{FF2B5EF4-FFF2-40B4-BE49-F238E27FC236}">
                <a16:creationId xmlns:a16="http://schemas.microsoft.com/office/drawing/2014/main" id="{42DC80F2-4F6B-4893-8D4F-EF29B8F30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4292600"/>
            <a:ext cx="79898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nummer 3">
            <a:extLst>
              <a:ext uri="{FF2B5EF4-FFF2-40B4-BE49-F238E27FC236}">
                <a16:creationId xmlns:a16="http://schemas.microsoft.com/office/drawing/2014/main" id="{5C40B18D-D53B-4CC9-B592-525FD9EA784B}"/>
              </a:ext>
            </a:extLst>
          </p:cNvPr>
          <p:cNvSpPr txBox="1">
            <a:spLocks noGrp="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887D5E9B-178F-4DE2-A5B4-EC199E14663E}" type="slidenum">
              <a:rPr lang="nl-NL" altLang="nl-BE" sz="1400"/>
              <a:pPr algn="r" eaLnBrk="1" hangingPunct="1">
                <a:spcBef>
                  <a:spcPct val="0"/>
                </a:spcBef>
                <a:buFontTx/>
                <a:buNone/>
              </a:pPr>
              <a:t>104</a:t>
            </a:fld>
            <a:endParaRPr lang="nl-NL" altLang="nl-BE" sz="1400"/>
          </a:p>
        </p:txBody>
      </p:sp>
      <p:pic>
        <p:nvPicPr>
          <p:cNvPr id="44035" name="Image 11">
            <a:extLst>
              <a:ext uri="{FF2B5EF4-FFF2-40B4-BE49-F238E27FC236}">
                <a16:creationId xmlns:a16="http://schemas.microsoft.com/office/drawing/2014/main" id="{6772EE0E-C572-4BC0-A074-C7F6E4053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908050"/>
            <a:ext cx="7129462" cy="486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kstvak 3">
            <a:extLst>
              <a:ext uri="{FF2B5EF4-FFF2-40B4-BE49-F238E27FC236}">
                <a16:creationId xmlns:a16="http://schemas.microsoft.com/office/drawing/2014/main" id="{AA77B5C2-B7CF-42BC-84ED-C394C602E86A}"/>
              </a:ext>
            </a:extLst>
          </p:cNvPr>
          <p:cNvSpPr txBox="1">
            <a:spLocks noChangeArrowheads="1"/>
          </p:cNvSpPr>
          <p:nvPr/>
        </p:nvSpPr>
        <p:spPr bwMode="auto">
          <a:xfrm rot="-5400000">
            <a:off x="642938" y="3125788"/>
            <a:ext cx="4319588"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nl-BE" altLang="nl-BE" sz="2400">
                <a:solidFill>
                  <a:schemeClr val="bg1"/>
                </a:solidFill>
                <a:latin typeface="Arial" panose="020B0604020202020204" pitchFamily="34" charset="0"/>
              </a:rPr>
              <a:t>Neurale serum parameters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2">
            <a:extLst>
              <a:ext uri="{FF2B5EF4-FFF2-40B4-BE49-F238E27FC236}">
                <a16:creationId xmlns:a16="http://schemas.microsoft.com/office/drawing/2014/main" id="{602950DB-0A48-4D6B-A577-A0B794080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89" r="2441"/>
          <a:stretch>
            <a:fillRect/>
          </a:stretch>
        </p:blipFill>
        <p:spPr bwMode="auto">
          <a:xfrm>
            <a:off x="1585913" y="765175"/>
            <a:ext cx="90551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CasellaDiTesto 3">
            <a:extLst>
              <a:ext uri="{FF2B5EF4-FFF2-40B4-BE49-F238E27FC236}">
                <a16:creationId xmlns:a16="http://schemas.microsoft.com/office/drawing/2014/main" id="{1399599B-7A77-4071-B7CB-86BA8F588549}"/>
              </a:ext>
            </a:extLst>
          </p:cNvPr>
          <p:cNvSpPr txBox="1">
            <a:spLocks noChangeArrowheads="1"/>
          </p:cNvSpPr>
          <p:nvPr/>
        </p:nvSpPr>
        <p:spPr bwMode="auto">
          <a:xfrm>
            <a:off x="1698625" y="188914"/>
            <a:ext cx="85804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fr-FR" sz="2400">
                <a:latin typeface="Arial" panose="020B0604020202020204" pitchFamily="34" charset="0"/>
                <a:cs typeface="Arial" panose="020B0604020202020204" pitchFamily="34" charset="0"/>
              </a:rPr>
              <a:t>Meer gepersonaliseerde precisie geneeskunde </a:t>
            </a:r>
            <a:endParaRPr lang="fr-FR" altLang="fr-FR" sz="2400">
              <a:latin typeface="Arial" panose="020B0604020202020204" pitchFamily="34" charset="0"/>
              <a:cs typeface="Arial" panose="020B0604020202020204" pitchFamily="34" charset="0"/>
            </a:endParaRPr>
          </a:p>
        </p:txBody>
      </p:sp>
      <p:pic>
        <p:nvPicPr>
          <p:cNvPr id="45060" name="Picture 1" descr="Screen Shot 2018-09-28 at 12.23.14.png">
            <a:extLst>
              <a:ext uri="{FF2B5EF4-FFF2-40B4-BE49-F238E27FC236}">
                <a16:creationId xmlns:a16="http://schemas.microsoft.com/office/drawing/2014/main" id="{378CB24E-09A3-447A-80BD-C6A639D8BF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85913" y="4448176"/>
            <a:ext cx="905510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jdelijke aanduiding voor dianummer 3">
            <a:extLst>
              <a:ext uri="{FF2B5EF4-FFF2-40B4-BE49-F238E27FC236}">
                <a16:creationId xmlns:a16="http://schemas.microsoft.com/office/drawing/2014/main" id="{77620F32-4BDD-4EEA-8291-91A78234BD2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48014563-2C15-485E-833E-A9FB9548581C}" type="slidenum">
              <a:rPr lang="nl-NL" altLang="nl-BE" sz="1400"/>
              <a:pPr>
                <a:spcBef>
                  <a:spcPct val="0"/>
                </a:spcBef>
                <a:buFontTx/>
                <a:buNone/>
              </a:pPr>
              <a:t>106</a:t>
            </a:fld>
            <a:endParaRPr lang="nl-NL" altLang="nl-BE" sz="1400"/>
          </a:p>
        </p:txBody>
      </p:sp>
      <p:graphicFrame>
        <p:nvGraphicFramePr>
          <p:cNvPr id="2" name="Tabel 1">
            <a:extLst>
              <a:ext uri="{FF2B5EF4-FFF2-40B4-BE49-F238E27FC236}">
                <a16:creationId xmlns:a16="http://schemas.microsoft.com/office/drawing/2014/main" id="{1F22780C-A525-47F0-8F70-998710EA5E28}"/>
              </a:ext>
            </a:extLst>
          </p:cNvPr>
          <p:cNvGraphicFramePr>
            <a:graphicFrameLocks noGrp="1"/>
          </p:cNvGraphicFramePr>
          <p:nvPr/>
        </p:nvGraphicFramePr>
        <p:xfrm>
          <a:off x="1524001" y="-3175"/>
          <a:ext cx="9143999" cy="6848478"/>
        </p:xfrm>
        <a:graphic>
          <a:graphicData uri="http://schemas.openxmlformats.org/drawingml/2006/table">
            <a:tbl>
              <a:tblPr firstRow="1" firstCol="1" bandRow="1">
                <a:tableStyleId>{5C22544A-7EE6-4342-B048-85BDC9FD1C3A}</a:tableStyleId>
              </a:tblPr>
              <a:tblGrid>
                <a:gridCol w="852407">
                  <a:extLst>
                    <a:ext uri="{9D8B030D-6E8A-4147-A177-3AD203B41FA5}">
                      <a16:colId xmlns:a16="http://schemas.microsoft.com/office/drawing/2014/main" val="20000"/>
                    </a:ext>
                  </a:extLst>
                </a:gridCol>
                <a:gridCol w="1847385">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1872208">
                  <a:extLst>
                    <a:ext uri="{9D8B030D-6E8A-4147-A177-3AD203B41FA5}">
                      <a16:colId xmlns:a16="http://schemas.microsoft.com/office/drawing/2014/main" val="20003"/>
                    </a:ext>
                  </a:extLst>
                </a:gridCol>
                <a:gridCol w="3635895">
                  <a:extLst>
                    <a:ext uri="{9D8B030D-6E8A-4147-A177-3AD203B41FA5}">
                      <a16:colId xmlns:a16="http://schemas.microsoft.com/office/drawing/2014/main" val="20004"/>
                    </a:ext>
                  </a:extLst>
                </a:gridCol>
              </a:tblGrid>
              <a:tr h="87630">
                <a:tc>
                  <a:txBody>
                    <a:bodyPr/>
                    <a:lstStyle/>
                    <a:p>
                      <a:pPr>
                        <a:lnSpc>
                          <a:spcPct val="115000"/>
                        </a:lnSpc>
                        <a:spcAft>
                          <a:spcPts val="1000"/>
                        </a:spcAft>
                      </a:pPr>
                      <a:r>
                        <a:rPr lang="en-GB" sz="500" dirty="0">
                          <a:effectLst/>
                        </a:rPr>
                        <a:t>Article</a:t>
                      </a:r>
                      <a:endParaRPr lang="nl-BE" sz="6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500">
                          <a:effectLst/>
                        </a:rPr>
                        <a:t>Study population</a:t>
                      </a:r>
                      <a:endParaRPr lang="nl-BE" sz="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500">
                          <a:effectLst/>
                        </a:rPr>
                        <a:t>Type of study</a:t>
                      </a:r>
                      <a:endParaRPr lang="nl-BE" sz="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500">
                          <a:effectLst/>
                        </a:rPr>
                        <a:t>Follow-up</a:t>
                      </a:r>
                      <a:endParaRPr lang="nl-BE" sz="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500">
                          <a:effectLst/>
                        </a:rPr>
                        <a:t>Outcome</a:t>
                      </a:r>
                      <a:endParaRPr lang="nl-BE" sz="6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extLst>
                  <a:ext uri="{0D108BD9-81ED-4DB2-BD59-A6C34878D82A}">
                    <a16:rowId xmlns:a16="http://schemas.microsoft.com/office/drawing/2014/main" val="10000"/>
                  </a:ext>
                </a:extLst>
              </a:tr>
              <a:tr h="652145">
                <a:tc>
                  <a:txBody>
                    <a:bodyPr/>
                    <a:lstStyle/>
                    <a:p>
                      <a:pPr>
                        <a:lnSpc>
                          <a:spcPct val="115000"/>
                        </a:lnSpc>
                        <a:spcAft>
                          <a:spcPts val="1000"/>
                        </a:spcAft>
                      </a:pPr>
                      <a:r>
                        <a:rPr lang="en-GB" sz="800" dirty="0" err="1">
                          <a:effectLst/>
                        </a:rPr>
                        <a:t>Burkhardt</a:t>
                      </a:r>
                      <a:r>
                        <a:rPr lang="en-GB" sz="800" dirty="0">
                          <a:effectLst/>
                        </a:rPr>
                        <a:t> 2004 </a:t>
                      </a:r>
                      <a:br>
                        <a:rPr lang="en-GB" sz="800" dirty="0">
                          <a:effectLst/>
                        </a:rPr>
                      </a:b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181 postmenopausal women</a:t>
                      </a:r>
                      <a:endParaRPr lang="nl-BE" sz="900">
                        <a:effectLst/>
                      </a:endParaRPr>
                    </a:p>
                    <a:p>
                      <a:pPr>
                        <a:lnSpc>
                          <a:spcPct val="107000"/>
                        </a:lnSpc>
                        <a:spcAft>
                          <a:spcPts val="0"/>
                        </a:spcAft>
                      </a:pPr>
                      <a:r>
                        <a:rPr lang="en-GB" sz="800">
                          <a:effectLst/>
                        </a:rPr>
                        <a:t>Mean age:</a:t>
                      </a:r>
                      <a:endParaRPr lang="nl-BE" sz="900">
                        <a:effectLst/>
                      </a:endParaRPr>
                    </a:p>
                    <a:p>
                      <a:pPr marL="342900" lvl="0" indent="-342900">
                        <a:lnSpc>
                          <a:spcPct val="107000"/>
                        </a:lnSpc>
                        <a:spcAft>
                          <a:spcPts val="0"/>
                        </a:spcAft>
                        <a:buFont typeface="Calibri" panose="020F0502020204030204" pitchFamily="34" charset="0"/>
                        <a:buChar char="-"/>
                      </a:pPr>
                      <a:r>
                        <a:rPr lang="en-GB" sz="800">
                          <a:effectLst/>
                        </a:rPr>
                        <a:t>Estrogen users: 65.40 +/- 6.34 </a:t>
                      </a:r>
                      <a:endParaRPr lang="nl-BE" sz="900">
                        <a:effectLst/>
                      </a:endParaRPr>
                    </a:p>
                    <a:p>
                      <a:pPr marL="342900" lvl="0" indent="-342900">
                        <a:lnSpc>
                          <a:spcPct val="107000"/>
                        </a:lnSpc>
                        <a:spcAft>
                          <a:spcPts val="0"/>
                        </a:spcAft>
                        <a:buFont typeface="Calibri" panose="020F0502020204030204" pitchFamily="34" charset="0"/>
                        <a:buChar char="-"/>
                      </a:pPr>
                      <a:r>
                        <a:rPr lang="en-GB" sz="800">
                          <a:effectLst/>
                        </a:rPr>
                        <a:t>Non-users: 67.03 +/- 6.80</a:t>
                      </a:r>
                      <a:endParaRPr lang="nl-BE" sz="900">
                        <a:effectLst/>
                      </a:endParaRPr>
                    </a:p>
                    <a:p>
                      <a:pPr>
                        <a:lnSpc>
                          <a:spcPct val="107000"/>
                        </a:lnSpc>
                        <a:spcAft>
                          <a:spcPts val="0"/>
                        </a:spcAft>
                      </a:pPr>
                      <a:r>
                        <a:rPr lang="en-GB" sz="800">
                          <a:effectLst/>
                        </a:rPr>
                        <a:t>ApoE4 allele present in 64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Observational:</a:t>
                      </a:r>
                      <a:br>
                        <a:rPr lang="en-GB" sz="800">
                          <a:effectLst/>
                        </a:rPr>
                      </a:br>
                      <a:r>
                        <a:rPr lang="en-GB" sz="800">
                          <a:effectLst/>
                        </a:rPr>
                        <a:t>Cross-sectional</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Single administration of the California Verbal Learning Test.</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The women with the best performance were the Ɛ4- women on ERT. The Ɛ4+ women had no positive effect of ERT. They had no better results than Ɛ4- women without ERT.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1"/>
                  </a:ext>
                </a:extLst>
              </a:tr>
              <a:tr h="420624">
                <a:tc>
                  <a:txBody>
                    <a:bodyPr/>
                    <a:lstStyle/>
                    <a:p>
                      <a:pPr>
                        <a:lnSpc>
                          <a:spcPct val="115000"/>
                        </a:lnSpc>
                        <a:spcAft>
                          <a:spcPts val="1000"/>
                        </a:spcAft>
                      </a:pPr>
                      <a:r>
                        <a:rPr lang="en-GB" sz="800" dirty="0" err="1">
                          <a:effectLst/>
                        </a:rPr>
                        <a:t>Yaffe</a:t>
                      </a:r>
                      <a:r>
                        <a:rPr lang="en-GB" sz="800" dirty="0">
                          <a:effectLst/>
                        </a:rPr>
                        <a:t> 2000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2716 postmenopausal women </a:t>
                      </a:r>
                      <a:br>
                        <a:rPr lang="en-GB" sz="800">
                          <a:effectLst/>
                        </a:rPr>
                      </a:br>
                      <a:r>
                        <a:rPr lang="en-GB" sz="800">
                          <a:effectLst/>
                        </a:rPr>
                        <a:t>≥65 years</a:t>
                      </a:r>
                      <a:br>
                        <a:rPr lang="en-GB" sz="800">
                          <a:effectLst/>
                        </a:rPr>
                      </a:br>
                      <a:r>
                        <a:rPr lang="en-GB" sz="800">
                          <a:effectLst/>
                        </a:rPr>
                        <a:t>ApoE4 allele present in 677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Observational: </a:t>
                      </a:r>
                      <a:endParaRPr lang="nl-BE" sz="900">
                        <a:effectLst/>
                      </a:endParaRPr>
                    </a:p>
                    <a:p>
                      <a:pPr>
                        <a:lnSpc>
                          <a:spcPct val="115000"/>
                        </a:lnSpc>
                        <a:spcAft>
                          <a:spcPts val="1000"/>
                        </a:spcAft>
                      </a:pPr>
                      <a:r>
                        <a:rPr lang="en-GB" sz="800">
                          <a:effectLst/>
                        </a:rPr>
                        <a:t>Prospective cohort</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The MMSE was administered annually for 6 years.</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err="1">
                          <a:effectLst/>
                        </a:rPr>
                        <a:t>Estrogen</a:t>
                      </a:r>
                      <a:r>
                        <a:rPr lang="en-GB" sz="800" dirty="0">
                          <a:effectLst/>
                        </a:rPr>
                        <a:t> use was associated with less cognitive decline among Ɛ4- women but not among Ɛ4+ women.</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2"/>
                  </a:ext>
                </a:extLst>
              </a:tr>
              <a:tr h="671703">
                <a:tc>
                  <a:txBody>
                    <a:bodyPr/>
                    <a:lstStyle/>
                    <a:p>
                      <a:pPr>
                        <a:lnSpc>
                          <a:spcPct val="115000"/>
                        </a:lnSpc>
                        <a:spcAft>
                          <a:spcPts val="1000"/>
                        </a:spcAft>
                      </a:pPr>
                      <a:r>
                        <a:rPr lang="en-GB" sz="800" dirty="0" err="1">
                          <a:effectLst/>
                        </a:rPr>
                        <a:t>Rippon</a:t>
                      </a:r>
                      <a:r>
                        <a:rPr lang="en-GB" sz="800" dirty="0">
                          <a:effectLst/>
                        </a:rPr>
                        <a:t> 2006 </a:t>
                      </a:r>
                      <a:br>
                        <a:rPr lang="en-GB" sz="800" dirty="0">
                          <a:effectLst/>
                        </a:rPr>
                      </a:b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1498 postmenopausal women</a:t>
                      </a:r>
                      <a:br>
                        <a:rPr lang="en-GB" sz="800">
                          <a:effectLst/>
                        </a:rPr>
                      </a:br>
                      <a:r>
                        <a:rPr lang="en-GB" sz="800">
                          <a:effectLst/>
                        </a:rPr>
                        <a:t>mean age:</a:t>
                      </a:r>
                      <a:endParaRPr lang="nl-BE" sz="900">
                        <a:effectLst/>
                      </a:endParaRPr>
                    </a:p>
                    <a:p>
                      <a:pPr>
                        <a:lnSpc>
                          <a:spcPct val="107000"/>
                        </a:lnSpc>
                        <a:spcAft>
                          <a:spcPts val="0"/>
                        </a:spcAft>
                      </a:pPr>
                      <a:r>
                        <a:rPr lang="en-GB" sz="800">
                          <a:effectLst/>
                        </a:rPr>
                        <a:t>- Dementia present: 73.3 years</a:t>
                      </a:r>
                      <a:endParaRPr lang="nl-BE" sz="900">
                        <a:effectLst/>
                      </a:endParaRPr>
                    </a:p>
                    <a:p>
                      <a:pPr>
                        <a:lnSpc>
                          <a:spcPct val="115000"/>
                        </a:lnSpc>
                        <a:spcAft>
                          <a:spcPts val="1000"/>
                        </a:spcAft>
                      </a:pPr>
                      <a:r>
                        <a:rPr lang="en-GB" sz="800">
                          <a:effectLst/>
                        </a:rPr>
                        <a:t>- Dementia absent: 62.4 years</a:t>
                      </a:r>
                      <a:br>
                        <a:rPr lang="en-GB" sz="800">
                          <a:effectLst/>
                        </a:rPr>
                      </a:br>
                      <a:r>
                        <a:rPr lang="en-GB" sz="800">
                          <a:effectLst/>
                        </a:rPr>
                        <a:t>ApoE4 allele present in 736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Observational: </a:t>
                      </a:r>
                      <a:br>
                        <a:rPr lang="en-GB" sz="800">
                          <a:effectLst/>
                        </a:rPr>
                      </a:br>
                      <a:r>
                        <a:rPr lang="en-GB" sz="800">
                          <a:effectLst/>
                        </a:rPr>
                        <a:t>Cross-sectional</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Single administration of neuropsychological tests.</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900" dirty="0">
                          <a:effectLst/>
                        </a:rPr>
                        <a:t>C</a:t>
                      </a:r>
                      <a:r>
                        <a:rPr lang="en-GB" sz="800" dirty="0">
                          <a:effectLst/>
                        </a:rPr>
                        <a:t>ompared with Ɛ4- women who had no history of ERT, Ɛ4- women who took ERT had an 80% reduction in AD risk. Ɛ4+ women without a history of ERT had a two-fold increased risk of AD, while Ɛ4+ women with a history of ERT had no increased risk.</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3"/>
                  </a:ext>
                </a:extLst>
              </a:tr>
              <a:tr h="560832">
                <a:tc>
                  <a:txBody>
                    <a:bodyPr/>
                    <a:lstStyle/>
                    <a:p>
                      <a:pPr>
                        <a:lnSpc>
                          <a:spcPct val="115000"/>
                        </a:lnSpc>
                        <a:spcAft>
                          <a:spcPts val="1000"/>
                        </a:spcAft>
                      </a:pPr>
                      <a:r>
                        <a:rPr lang="en-GB" sz="800" dirty="0">
                          <a:effectLst/>
                        </a:rPr>
                        <a:t>Ryan 2009 </a:t>
                      </a:r>
                      <a:endParaRPr lang="nl-BE" sz="900" dirty="0">
                        <a:effectLst/>
                      </a:endParaRPr>
                    </a:p>
                    <a:p>
                      <a:pPr>
                        <a:lnSpc>
                          <a:spcPct val="115000"/>
                        </a:lnSpc>
                        <a:spcAft>
                          <a:spcPts val="1000"/>
                        </a:spcAft>
                      </a:pPr>
                      <a:r>
                        <a:rPr lang="en-GB" sz="800" dirty="0">
                          <a:effectLst/>
                        </a:rPr>
                        <a:t>(the 3C city study)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3130 postmenopausal women</a:t>
                      </a:r>
                      <a:br>
                        <a:rPr lang="en-GB" sz="800">
                          <a:effectLst/>
                        </a:rPr>
                      </a:br>
                      <a:r>
                        <a:rPr lang="en-GB" sz="800">
                          <a:effectLst/>
                        </a:rPr>
                        <a:t>≥65 years</a:t>
                      </a:r>
                      <a:br>
                        <a:rPr lang="en-GB" sz="800">
                          <a:effectLst/>
                        </a:rPr>
                      </a:br>
                      <a:r>
                        <a:rPr lang="en-GB" sz="800">
                          <a:effectLst/>
                        </a:rPr>
                        <a:t>ApoE4 allele present in 597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Observational: </a:t>
                      </a:r>
                      <a:endParaRPr lang="nl-BE" sz="900">
                        <a:effectLst/>
                      </a:endParaRPr>
                    </a:p>
                    <a:p>
                      <a:pPr>
                        <a:lnSpc>
                          <a:spcPct val="115000"/>
                        </a:lnSpc>
                        <a:spcAft>
                          <a:spcPts val="1000"/>
                        </a:spcAft>
                      </a:pPr>
                      <a:r>
                        <a:rPr lang="en-GB" sz="800">
                          <a:effectLst/>
                        </a:rPr>
                        <a:t>Prospective cohort</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Testing of general cognition, verbal fluency, verbal and visual memory, psychomotor speed and executive functions was done 3 times in 6 years</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Current use of ERT was associated with better performance in certain cognitive domains, and this association was stronger the longer the duration of ERT. Current use of ERT may decrease AD risk associated with the presence of ApoE4+.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4"/>
                  </a:ext>
                </a:extLst>
              </a:tr>
              <a:tr h="701040">
                <a:tc>
                  <a:txBody>
                    <a:bodyPr/>
                    <a:lstStyle/>
                    <a:p>
                      <a:pPr>
                        <a:lnSpc>
                          <a:spcPct val="115000"/>
                        </a:lnSpc>
                        <a:spcAft>
                          <a:spcPts val="1000"/>
                        </a:spcAft>
                      </a:pPr>
                      <a:r>
                        <a:rPr lang="en-GB" sz="800" dirty="0" err="1">
                          <a:effectLst/>
                        </a:rPr>
                        <a:t>Zandi</a:t>
                      </a:r>
                      <a:r>
                        <a:rPr lang="en-GB" sz="800" dirty="0">
                          <a:effectLst/>
                        </a:rPr>
                        <a:t> 2002</a:t>
                      </a:r>
                      <a:endParaRPr lang="nl-BE" sz="900" dirty="0">
                        <a:effectLst/>
                      </a:endParaRPr>
                    </a:p>
                    <a:p>
                      <a:pPr>
                        <a:lnSpc>
                          <a:spcPct val="115000"/>
                        </a:lnSpc>
                        <a:spcAft>
                          <a:spcPts val="1000"/>
                        </a:spcAft>
                      </a:pPr>
                      <a:r>
                        <a:rPr lang="en-GB" sz="800" dirty="0">
                          <a:effectLst/>
                        </a:rPr>
                        <a:t>(the cache county study)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1889 women </a:t>
                      </a:r>
                      <a:br>
                        <a:rPr lang="en-GB" sz="800">
                          <a:effectLst/>
                        </a:rPr>
                      </a:br>
                      <a:r>
                        <a:rPr lang="en-GB" sz="800">
                          <a:effectLst/>
                        </a:rPr>
                        <a:t>Mean age: </a:t>
                      </a:r>
                      <a:br>
                        <a:rPr lang="en-GB" sz="800">
                          <a:effectLst/>
                        </a:rPr>
                      </a:br>
                      <a:r>
                        <a:rPr lang="en-GB" sz="800">
                          <a:effectLst/>
                        </a:rPr>
                        <a:t>- Estrogen users: 76.2 +/- 7.0</a:t>
                      </a:r>
                      <a:br>
                        <a:rPr lang="en-GB" sz="800">
                          <a:effectLst/>
                        </a:rPr>
                      </a:br>
                      <a:r>
                        <a:rPr lang="en-GB" sz="800">
                          <a:effectLst/>
                        </a:rPr>
                        <a:t>- Non-users: 73.1 +/- 5,8</a:t>
                      </a:r>
                      <a:br>
                        <a:rPr lang="en-GB" sz="800">
                          <a:effectLst/>
                        </a:rPr>
                      </a:br>
                      <a:r>
                        <a:rPr lang="en-GB" sz="800">
                          <a:effectLst/>
                        </a:rPr>
                        <a:t>ApoE4 allele present in 569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Observational: Prospective cohort</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Screening at the beginning of the study and after 3 years with the modified MMSE. A clinical assessment was done in case of a positive screening. </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ERT users had a reduced risk of AD compared with non-users. This effect appeared to be stronger for Ɛ4+ women, but this hypothesis did not reached statistical significance because of the small numbers available.</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5"/>
                  </a:ext>
                </a:extLst>
              </a:tr>
              <a:tr h="722343">
                <a:tc>
                  <a:txBody>
                    <a:bodyPr/>
                    <a:lstStyle/>
                    <a:p>
                      <a:pPr>
                        <a:lnSpc>
                          <a:spcPct val="115000"/>
                        </a:lnSpc>
                        <a:spcAft>
                          <a:spcPts val="1000"/>
                        </a:spcAft>
                      </a:pPr>
                      <a:r>
                        <a:rPr lang="en-GB" sz="800" dirty="0">
                          <a:effectLst/>
                        </a:rPr>
                        <a:t>Tang 1996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1124 non-demented women</a:t>
                      </a:r>
                      <a:br>
                        <a:rPr lang="en-GB" sz="800" dirty="0">
                          <a:effectLst/>
                        </a:rPr>
                      </a:br>
                      <a:r>
                        <a:rPr lang="en-GB" sz="800" dirty="0">
                          <a:effectLst/>
                        </a:rPr>
                        <a:t>Mean age: 74,2 years</a:t>
                      </a:r>
                      <a:br>
                        <a:rPr lang="en-GB" sz="800" dirty="0">
                          <a:effectLst/>
                        </a:rPr>
                      </a:br>
                      <a:r>
                        <a:rPr lang="en-GB" sz="800" dirty="0">
                          <a:effectLst/>
                        </a:rPr>
                        <a:t>156 </a:t>
                      </a:r>
                      <a:r>
                        <a:rPr lang="en-GB" sz="800" dirty="0" err="1">
                          <a:effectLst/>
                        </a:rPr>
                        <a:t>estrogen</a:t>
                      </a:r>
                      <a:r>
                        <a:rPr lang="en-GB" sz="800" dirty="0">
                          <a:effectLst/>
                        </a:rPr>
                        <a:t> users</a:t>
                      </a:r>
                      <a:br>
                        <a:rPr lang="en-GB" sz="800" dirty="0">
                          <a:effectLst/>
                        </a:rPr>
                      </a:br>
                      <a:r>
                        <a:rPr lang="en-GB" sz="800" dirty="0">
                          <a:effectLst/>
                        </a:rPr>
                        <a:t>APOE genotypes were available for 53·7% of the women</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Observational: </a:t>
                      </a:r>
                      <a:br>
                        <a:rPr lang="en-GB" sz="800" dirty="0">
                          <a:effectLst/>
                        </a:rPr>
                      </a:br>
                      <a:r>
                        <a:rPr lang="en-GB" sz="800" dirty="0">
                          <a:effectLst/>
                        </a:rPr>
                        <a:t>Prospective cohort</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Standard annual clinical assessments and</a:t>
                      </a:r>
                      <a:endParaRPr lang="nl-BE" sz="900" dirty="0">
                        <a:effectLst/>
                      </a:endParaRPr>
                    </a:p>
                    <a:p>
                      <a:pPr>
                        <a:lnSpc>
                          <a:spcPct val="107000"/>
                        </a:lnSpc>
                        <a:spcAft>
                          <a:spcPts val="0"/>
                        </a:spcAft>
                      </a:pPr>
                      <a:r>
                        <a:rPr lang="en-GB" sz="800" dirty="0">
                          <a:effectLst/>
                        </a:rPr>
                        <a:t>criterion-based diagnoses were used in follow-up (range 1–5 years)</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The age at onset of</a:t>
                      </a:r>
                      <a:endParaRPr lang="nl-BE" sz="900" dirty="0">
                        <a:effectLst/>
                      </a:endParaRPr>
                    </a:p>
                    <a:p>
                      <a:pPr>
                        <a:lnSpc>
                          <a:spcPct val="107000"/>
                        </a:lnSpc>
                        <a:spcAft>
                          <a:spcPts val="0"/>
                        </a:spcAft>
                      </a:pPr>
                      <a:r>
                        <a:rPr lang="en-GB" sz="800" dirty="0">
                          <a:effectLst/>
                        </a:rPr>
                        <a:t>Alzheimer’s disease was significantly later and the relative risk of AD was significantly reduced in ERT users in comparison with the non-users.</a:t>
                      </a:r>
                      <a:endParaRPr lang="nl-BE" sz="900" dirty="0">
                        <a:effectLst/>
                      </a:endParaRPr>
                    </a:p>
                    <a:p>
                      <a:pPr>
                        <a:lnSpc>
                          <a:spcPct val="107000"/>
                        </a:lnSpc>
                        <a:spcAft>
                          <a:spcPts val="0"/>
                        </a:spcAft>
                      </a:pPr>
                      <a:r>
                        <a:rPr lang="en-GB" sz="800" dirty="0">
                          <a:effectLst/>
                        </a:rPr>
                        <a:t>ERT use was associated with a reduction in the risk of AD for the heterozygote Ɛ4+ women. An evaluation for the homozygote Ɛ4+ women was not possible.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6"/>
                  </a:ext>
                </a:extLst>
              </a:tr>
              <a:tr h="719975">
                <a:tc>
                  <a:txBody>
                    <a:bodyPr/>
                    <a:lstStyle/>
                    <a:p>
                      <a:pPr>
                        <a:lnSpc>
                          <a:spcPct val="115000"/>
                        </a:lnSpc>
                        <a:spcAft>
                          <a:spcPts val="1000"/>
                        </a:spcAft>
                      </a:pPr>
                      <a:r>
                        <a:rPr lang="en-GB" sz="800" dirty="0">
                          <a:effectLst/>
                        </a:rPr>
                        <a:t>Yue 2007</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dirty="0">
                          <a:effectLst/>
                        </a:rPr>
                        <a:t>182 postmenopausal women</a:t>
                      </a:r>
                      <a:br>
                        <a:rPr lang="en-GB" sz="800" dirty="0">
                          <a:effectLst/>
                        </a:rPr>
                      </a:br>
                      <a:r>
                        <a:rPr lang="en-GB" sz="800" dirty="0">
                          <a:effectLst/>
                        </a:rPr>
                        <a:t>Mean age</a:t>
                      </a:r>
                      <a:br>
                        <a:rPr lang="en-GB" sz="800" dirty="0">
                          <a:effectLst/>
                        </a:rPr>
                      </a:br>
                      <a:r>
                        <a:rPr lang="en-GB" sz="800" dirty="0">
                          <a:effectLst/>
                        </a:rPr>
                        <a:t>- </a:t>
                      </a:r>
                      <a:r>
                        <a:rPr lang="en-GB" sz="800" dirty="0" err="1">
                          <a:effectLst/>
                        </a:rPr>
                        <a:t>Estrogen</a:t>
                      </a:r>
                      <a:r>
                        <a:rPr lang="en-GB" sz="800" dirty="0">
                          <a:effectLst/>
                        </a:rPr>
                        <a:t> users: 66,3 +/- 8,3</a:t>
                      </a:r>
                      <a:br>
                        <a:rPr lang="en-GB" sz="800" dirty="0">
                          <a:effectLst/>
                        </a:rPr>
                      </a:br>
                      <a:r>
                        <a:rPr lang="en-GB" sz="800" dirty="0">
                          <a:effectLst/>
                        </a:rPr>
                        <a:t>- Non-users: 67,1 +/- 7,6</a:t>
                      </a:r>
                      <a:br>
                        <a:rPr lang="en-GB" sz="800" dirty="0">
                          <a:effectLst/>
                        </a:rPr>
                      </a:br>
                      <a:r>
                        <a:rPr lang="en-GB" sz="800" dirty="0">
                          <a:effectLst/>
                        </a:rPr>
                        <a:t>ApoE4 allele present in 32 women</a:t>
                      </a:r>
                      <a:endParaRPr lang="nl-BE" sz="900" dirty="0">
                        <a:effectLst/>
                      </a:endParaRPr>
                    </a:p>
                  </a:txBody>
                  <a:tcPr marL="17721" marR="17721" marT="0" marB="0"/>
                </a:tc>
                <a:tc>
                  <a:txBody>
                    <a:bodyPr/>
                    <a:lstStyle/>
                    <a:p>
                      <a:pPr>
                        <a:lnSpc>
                          <a:spcPct val="107000"/>
                        </a:lnSpc>
                        <a:spcAft>
                          <a:spcPts val="0"/>
                        </a:spcAft>
                      </a:pPr>
                      <a:r>
                        <a:rPr lang="en-GB" sz="800" dirty="0">
                          <a:effectLst/>
                        </a:rPr>
                        <a:t>Observational: </a:t>
                      </a:r>
                      <a:br>
                        <a:rPr lang="en-GB" sz="800" dirty="0">
                          <a:effectLst/>
                        </a:rPr>
                      </a:br>
                      <a:r>
                        <a:rPr lang="en-GB" sz="800" dirty="0">
                          <a:effectLst/>
                        </a:rPr>
                        <a:t>Cross-sectional</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Measuring of the volume of</a:t>
                      </a:r>
                      <a:endParaRPr lang="nl-BE" sz="900" dirty="0">
                        <a:effectLst/>
                      </a:endParaRPr>
                    </a:p>
                    <a:p>
                      <a:pPr>
                        <a:lnSpc>
                          <a:spcPct val="115000"/>
                        </a:lnSpc>
                        <a:spcAft>
                          <a:spcPts val="1000"/>
                        </a:spcAft>
                      </a:pPr>
                      <a:r>
                        <a:rPr lang="en-GB" sz="800" dirty="0">
                          <a:effectLst/>
                        </a:rPr>
                        <a:t>the brain hippocampus with MRI.</a:t>
                      </a:r>
                      <a:endParaRPr lang="nl-BE" sz="900" dirty="0">
                        <a:effectLst/>
                      </a:endParaRPr>
                    </a:p>
                    <a:p>
                      <a:pPr>
                        <a:lnSpc>
                          <a:spcPct val="115000"/>
                        </a:lnSpc>
                        <a:spcAft>
                          <a:spcPts val="1000"/>
                        </a:spcAft>
                      </a:pPr>
                      <a:r>
                        <a:rPr lang="en-GB" sz="800" dirty="0">
                          <a:effectLst/>
                        </a:rPr>
                        <a:t>Single administration of 6 cognitive tests. </a:t>
                      </a:r>
                      <a:endParaRPr lang="nl-BE" sz="900" dirty="0">
                        <a:effectLst/>
                      </a:endParaRPr>
                    </a:p>
                  </a:txBody>
                  <a:tcPr marL="17721" marR="17721" marT="0" marB="0"/>
                </a:tc>
                <a:tc>
                  <a:txBody>
                    <a:bodyPr/>
                    <a:lstStyle/>
                    <a:p>
                      <a:pPr>
                        <a:lnSpc>
                          <a:spcPct val="107000"/>
                        </a:lnSpc>
                        <a:spcAft>
                          <a:spcPts val="0"/>
                        </a:spcAft>
                      </a:pPr>
                      <a:r>
                        <a:rPr lang="en-GB" sz="800" dirty="0">
                          <a:effectLst/>
                        </a:rPr>
                        <a:t>The volume of the hippocampus of the Ɛ4+ women was significantly larger in the HRT group in comparison with the control group.</a:t>
                      </a:r>
                      <a:endParaRPr lang="nl-BE" sz="900" dirty="0">
                        <a:effectLst/>
                      </a:endParaRPr>
                    </a:p>
                    <a:p>
                      <a:pPr>
                        <a:lnSpc>
                          <a:spcPct val="107000"/>
                        </a:lnSpc>
                        <a:spcAft>
                          <a:spcPts val="0"/>
                        </a:spcAft>
                      </a:pPr>
                      <a:r>
                        <a:rPr lang="en-GB" sz="800" dirty="0">
                          <a:effectLst/>
                        </a:rPr>
                        <a:t> </a:t>
                      </a:r>
                      <a:endParaRPr lang="nl-BE" sz="900" dirty="0">
                        <a:effectLst/>
                      </a:endParaRPr>
                    </a:p>
                    <a:p>
                      <a:pPr>
                        <a:lnSpc>
                          <a:spcPct val="107000"/>
                        </a:lnSpc>
                        <a:spcAft>
                          <a:spcPts val="0"/>
                        </a:spcAft>
                      </a:pPr>
                      <a:r>
                        <a:rPr lang="en-GB" sz="800" dirty="0">
                          <a:effectLst/>
                        </a:rPr>
                        <a:t>The cognitive tests showed no significant improvement of cognitive function in ERT users when compared to non-users.</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9FFCC"/>
                    </a:solidFill>
                  </a:tcPr>
                </a:tc>
                <a:extLst>
                  <a:ext uri="{0D108BD9-81ED-4DB2-BD59-A6C34878D82A}">
                    <a16:rowId xmlns:a16="http://schemas.microsoft.com/office/drawing/2014/main" val="10007"/>
                  </a:ext>
                </a:extLst>
              </a:tr>
              <a:tr h="935967">
                <a:tc>
                  <a:txBody>
                    <a:bodyPr/>
                    <a:lstStyle/>
                    <a:p>
                      <a:pPr>
                        <a:lnSpc>
                          <a:spcPct val="115000"/>
                        </a:lnSpc>
                        <a:spcAft>
                          <a:spcPts val="1000"/>
                        </a:spcAft>
                      </a:pPr>
                      <a:r>
                        <a:rPr lang="en-GB" sz="800" dirty="0" err="1">
                          <a:effectLst/>
                        </a:rPr>
                        <a:t>Sundermann</a:t>
                      </a:r>
                      <a:r>
                        <a:rPr lang="en-GB" sz="800" dirty="0">
                          <a:effectLst/>
                        </a:rPr>
                        <a:t> 2008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51 postmenopausal women age</a:t>
                      </a:r>
                      <a:endParaRPr lang="nl-BE" sz="900" dirty="0">
                        <a:effectLst/>
                      </a:endParaRPr>
                    </a:p>
                    <a:p>
                      <a:pPr>
                        <a:lnSpc>
                          <a:spcPct val="107000"/>
                        </a:lnSpc>
                        <a:spcAft>
                          <a:spcPts val="0"/>
                        </a:spcAft>
                      </a:pPr>
                      <a:r>
                        <a:rPr lang="en-GB" sz="800" dirty="0">
                          <a:effectLst/>
                        </a:rPr>
                        <a:t>  Ɛ4- women (n=32)</a:t>
                      </a:r>
                      <a:br>
                        <a:rPr lang="en-GB" sz="800" dirty="0">
                          <a:effectLst/>
                        </a:rPr>
                      </a:br>
                      <a:r>
                        <a:rPr lang="en-GB" sz="800" dirty="0">
                          <a:effectLst/>
                        </a:rPr>
                        <a:t>    - </a:t>
                      </a:r>
                      <a:r>
                        <a:rPr lang="en-GB" sz="800" dirty="0" err="1">
                          <a:effectLst/>
                        </a:rPr>
                        <a:t>estrogen</a:t>
                      </a:r>
                      <a:r>
                        <a:rPr lang="en-GB" sz="800" dirty="0">
                          <a:effectLst/>
                        </a:rPr>
                        <a:t> users: 73.18 ±     4.22</a:t>
                      </a:r>
                      <a:br>
                        <a:rPr lang="en-GB" sz="800" dirty="0">
                          <a:effectLst/>
                        </a:rPr>
                      </a:br>
                      <a:r>
                        <a:rPr lang="en-GB" sz="800" dirty="0">
                          <a:effectLst/>
                        </a:rPr>
                        <a:t>    - non-users: 73.77 ±       2.43</a:t>
                      </a:r>
                      <a:endParaRPr lang="nl-BE" sz="900" dirty="0">
                        <a:effectLst/>
                      </a:endParaRPr>
                    </a:p>
                    <a:p>
                      <a:pPr>
                        <a:lnSpc>
                          <a:spcPct val="107000"/>
                        </a:lnSpc>
                        <a:spcAft>
                          <a:spcPts val="0"/>
                        </a:spcAft>
                      </a:pPr>
                      <a:r>
                        <a:rPr lang="en-GB" sz="800" dirty="0">
                          <a:effectLst/>
                        </a:rPr>
                        <a:t>  Ɛ4+ women (n=19)</a:t>
                      </a:r>
                      <a:endParaRPr lang="nl-BE" sz="900" dirty="0">
                        <a:effectLst/>
                      </a:endParaRPr>
                    </a:p>
                    <a:p>
                      <a:pPr>
                        <a:lnSpc>
                          <a:spcPct val="107000"/>
                        </a:lnSpc>
                        <a:spcAft>
                          <a:spcPts val="0"/>
                        </a:spcAft>
                      </a:pPr>
                      <a:r>
                        <a:rPr lang="en-GB" sz="800" dirty="0">
                          <a:effectLst/>
                        </a:rPr>
                        <a:t>    - </a:t>
                      </a:r>
                      <a:r>
                        <a:rPr lang="en-GB" sz="800" dirty="0" err="1">
                          <a:effectLst/>
                        </a:rPr>
                        <a:t>estrogen</a:t>
                      </a:r>
                      <a:r>
                        <a:rPr lang="en-GB" sz="800" dirty="0">
                          <a:effectLst/>
                        </a:rPr>
                        <a:t> users: 70.41 ±   4.22</a:t>
                      </a:r>
                      <a:br>
                        <a:rPr lang="en-GB" sz="800" dirty="0">
                          <a:effectLst/>
                        </a:rPr>
                      </a:br>
                      <a:r>
                        <a:rPr lang="en-GB" sz="800" dirty="0">
                          <a:effectLst/>
                        </a:rPr>
                        <a:t>    - non-users: 69.70 ±     3.60</a:t>
                      </a:r>
                      <a:endParaRPr lang="nl-BE" sz="900" dirty="0">
                        <a:effectLst/>
                      </a:endParaRPr>
                    </a:p>
                  </a:txBody>
                  <a:tcPr marL="17721" marR="17721" marT="0" marB="0"/>
                </a:tc>
                <a:tc>
                  <a:txBody>
                    <a:bodyPr/>
                    <a:lstStyle/>
                    <a:p>
                      <a:pPr>
                        <a:lnSpc>
                          <a:spcPct val="107000"/>
                        </a:lnSpc>
                        <a:spcAft>
                          <a:spcPts val="0"/>
                        </a:spcAft>
                      </a:pPr>
                      <a:r>
                        <a:rPr lang="en-GB" sz="800" dirty="0">
                          <a:effectLst/>
                        </a:rPr>
                        <a:t>Observational: Cross-sectional</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Single testing of the odour threshold</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ERT use may offer protection against loss of olfactory function in Ɛ4+ women who may be in the early stages of AD. The ERT users who are Ɛ4+ had a significantly higher odour threshold sensitivity in comparison with the non-users. No significant differences were seen between the ERT users and non-users of the Ɛ4- women.</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92D050"/>
                    </a:solidFill>
                  </a:tcPr>
                </a:tc>
                <a:extLst>
                  <a:ext uri="{0D108BD9-81ED-4DB2-BD59-A6C34878D82A}">
                    <a16:rowId xmlns:a16="http://schemas.microsoft.com/office/drawing/2014/main" val="10008"/>
                  </a:ext>
                </a:extLst>
              </a:tr>
              <a:tr h="652145">
                <a:tc>
                  <a:txBody>
                    <a:bodyPr/>
                    <a:lstStyle/>
                    <a:p>
                      <a:pPr>
                        <a:lnSpc>
                          <a:spcPct val="115000"/>
                        </a:lnSpc>
                        <a:spcAft>
                          <a:spcPts val="1000"/>
                        </a:spcAft>
                      </a:pPr>
                      <a:r>
                        <a:rPr lang="en-GB" sz="800" dirty="0">
                          <a:effectLst/>
                        </a:rPr>
                        <a:t>Kang and </a:t>
                      </a:r>
                      <a:r>
                        <a:rPr lang="en-GB" sz="800" dirty="0" err="1">
                          <a:effectLst/>
                        </a:rPr>
                        <a:t>grodstein</a:t>
                      </a:r>
                      <a:r>
                        <a:rPr lang="en-GB" sz="800" dirty="0">
                          <a:effectLst/>
                        </a:rPr>
                        <a:t> (2012)</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3697 postmenopausal women</a:t>
                      </a:r>
                      <a:br>
                        <a:rPr lang="en-GB" sz="800">
                          <a:effectLst/>
                        </a:rPr>
                      </a:br>
                      <a:r>
                        <a:rPr lang="en-GB" sz="800">
                          <a:effectLst/>
                        </a:rPr>
                        <a:t>Mean age 72 years</a:t>
                      </a:r>
                      <a:br>
                        <a:rPr lang="en-GB" sz="800">
                          <a:effectLst/>
                        </a:rPr>
                      </a:br>
                      <a:r>
                        <a:rPr lang="en-GB" sz="800">
                          <a:effectLst/>
                        </a:rPr>
                        <a:t>ApoE4 allele present in 948 women</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Observational: Prospective cohort</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Telephonic testing of cognitive functions was done 3 times in 6 years</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dirty="0">
                          <a:effectLst/>
                        </a:rPr>
                        <a:t>Compared with ‘never users’, past or current ERT users showed modest but statistically significant worse rates of decline in the cognitive function. A suggestive interaction with Ɛ4 status was found: for Ɛ4- there was no difference in decline between women using ERT and those not using it; for Ɛ4+, women using ERT experienced a decline in cognitive function.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FF5050"/>
                    </a:solidFill>
                  </a:tcPr>
                </a:tc>
                <a:extLst>
                  <a:ext uri="{0D108BD9-81ED-4DB2-BD59-A6C34878D82A}">
                    <a16:rowId xmlns:a16="http://schemas.microsoft.com/office/drawing/2014/main" val="10009"/>
                  </a:ext>
                </a:extLst>
              </a:tr>
              <a:tr h="724074">
                <a:tc>
                  <a:txBody>
                    <a:bodyPr/>
                    <a:lstStyle/>
                    <a:p>
                      <a:pPr>
                        <a:lnSpc>
                          <a:spcPct val="107000"/>
                        </a:lnSpc>
                        <a:spcAft>
                          <a:spcPts val="800"/>
                        </a:spcAft>
                      </a:pPr>
                      <a:r>
                        <a:rPr lang="en-GB" sz="800" dirty="0">
                          <a:effectLst/>
                        </a:rPr>
                        <a:t>Gleason 2015 Keeps</a:t>
                      </a:r>
                      <a:endParaRPr lang="nl-BE" sz="900" dirty="0">
                        <a:effectLst/>
                      </a:endParaRPr>
                    </a:p>
                    <a:p>
                      <a:pPr>
                        <a:lnSpc>
                          <a:spcPct val="115000"/>
                        </a:lnSpc>
                        <a:spcAft>
                          <a:spcPts val="1000"/>
                        </a:spcAft>
                      </a:pPr>
                      <a:r>
                        <a:rPr lang="en-GB" sz="800" dirty="0">
                          <a:effectLst/>
                        </a:rPr>
                        <a:t>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800"/>
                        </a:spcAft>
                      </a:pPr>
                      <a:r>
                        <a:rPr lang="en-GB" sz="800" dirty="0">
                          <a:effectLst/>
                        </a:rPr>
                        <a:t>693 young healthy menopausal women </a:t>
                      </a:r>
                      <a:br>
                        <a:rPr lang="en-GB" sz="800" dirty="0">
                          <a:effectLst/>
                        </a:rPr>
                      </a:br>
                      <a:r>
                        <a:rPr lang="en-GB" sz="800" dirty="0">
                          <a:effectLst/>
                        </a:rPr>
                        <a:t>- 220 allocated to o-CEE low dose + m-P</a:t>
                      </a:r>
                      <a:br>
                        <a:rPr lang="en-GB" sz="800" dirty="0">
                          <a:effectLst/>
                        </a:rPr>
                      </a:br>
                      <a:r>
                        <a:rPr lang="en-GB" sz="800" dirty="0">
                          <a:effectLst/>
                        </a:rPr>
                        <a:t>- 211 allocated to t-E2 + m-P</a:t>
                      </a:r>
                      <a:br>
                        <a:rPr lang="en-GB" sz="800" dirty="0">
                          <a:effectLst/>
                        </a:rPr>
                      </a:br>
                      <a:r>
                        <a:rPr lang="en-GB" sz="800" dirty="0">
                          <a:effectLst/>
                        </a:rPr>
                        <a:t>- 262 allocated to placeboApoE4 present 25.9 %</a:t>
                      </a:r>
                      <a:r>
                        <a:rPr lang="nl-BE" sz="900" dirty="0">
                          <a:effectLst/>
                        </a:rPr>
                        <a:t>//</a:t>
                      </a:r>
                      <a:r>
                        <a:rPr lang="en-GB" sz="800" dirty="0">
                          <a:effectLst/>
                        </a:rPr>
                        <a:t>Duration : 4 years</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0"/>
                        </a:spcAft>
                      </a:pPr>
                      <a:r>
                        <a:rPr lang="en-GB" sz="800">
                          <a:effectLst/>
                        </a:rPr>
                        <a:t>Randomized, double-blinded, placebo-controlled clinical trial</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15000"/>
                        </a:lnSpc>
                        <a:spcAft>
                          <a:spcPts val="1000"/>
                        </a:spcAft>
                      </a:pPr>
                      <a:r>
                        <a:rPr lang="en-GB" sz="800">
                          <a:effectLst/>
                        </a:rPr>
                        <a:t>Different cognition and mood tests </a:t>
                      </a:r>
                      <a:endParaRPr lang="nl-BE" sz="9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tc>
                <a:tc>
                  <a:txBody>
                    <a:bodyPr/>
                    <a:lstStyle/>
                    <a:p>
                      <a:pPr>
                        <a:lnSpc>
                          <a:spcPct val="107000"/>
                        </a:lnSpc>
                        <a:spcAft>
                          <a:spcPts val="800"/>
                        </a:spcAft>
                      </a:pPr>
                      <a:r>
                        <a:rPr lang="en-GB" sz="800" dirty="0">
                          <a:effectLst/>
                        </a:rPr>
                        <a:t>No influence on cognition was seen.</a:t>
                      </a:r>
                      <a:endParaRPr lang="nl-BE" sz="900" dirty="0">
                        <a:effectLst/>
                      </a:endParaRPr>
                    </a:p>
                    <a:p>
                      <a:pPr>
                        <a:lnSpc>
                          <a:spcPct val="107000"/>
                        </a:lnSpc>
                        <a:spcAft>
                          <a:spcPts val="800"/>
                        </a:spcAft>
                      </a:pPr>
                      <a:r>
                        <a:rPr lang="en-GB" sz="800" dirty="0">
                          <a:effectLst/>
                        </a:rPr>
                        <a:t>The o-CEE group (not t- E2) had better results on anxiety and depression.</a:t>
                      </a:r>
                      <a:endParaRPr lang="nl-BE" sz="900" dirty="0">
                        <a:effectLst/>
                      </a:endParaRPr>
                    </a:p>
                    <a:p>
                      <a:pPr>
                        <a:lnSpc>
                          <a:spcPct val="107000"/>
                        </a:lnSpc>
                        <a:spcAft>
                          <a:spcPts val="0"/>
                        </a:spcAft>
                      </a:pPr>
                      <a:r>
                        <a:rPr lang="en-GB" sz="800" dirty="0">
                          <a:effectLst/>
                        </a:rPr>
                        <a:t> </a:t>
                      </a:r>
                      <a:endParaRPr lang="nl-BE"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17721" marR="17721" marT="0" marB="0">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DFBEC87-0534-3773-089D-FA0B0D63C93F}"/>
              </a:ext>
            </a:extLst>
          </p:cNvPr>
          <p:cNvSpPr>
            <a:spLocks noGrp="1" noChangeArrowheads="1"/>
          </p:cNvSpPr>
          <p:nvPr>
            <p:ph type="title"/>
          </p:nvPr>
        </p:nvSpPr>
        <p:spPr>
          <a:xfrm>
            <a:off x="2209800" y="190500"/>
            <a:ext cx="7772400" cy="1143000"/>
          </a:xfrm>
        </p:spPr>
        <p:txBody>
          <a:bodyPr>
            <a:normAutofit fontScale="90000"/>
          </a:bodyPr>
          <a:lstStyle/>
          <a:p>
            <a:pPr eaLnBrk="1" hangingPunct="1"/>
            <a:r>
              <a:rPr lang="en-GB" altLang="fr-FR"/>
              <a:t>Alzheimer’s disease and cognitive function</a:t>
            </a:r>
          </a:p>
        </p:txBody>
      </p:sp>
      <p:sp>
        <p:nvSpPr>
          <p:cNvPr id="69635" name="Rectangle 3">
            <a:extLst>
              <a:ext uri="{FF2B5EF4-FFF2-40B4-BE49-F238E27FC236}">
                <a16:creationId xmlns:a16="http://schemas.microsoft.com/office/drawing/2014/main" id="{8F3BD117-B32D-73B5-17C6-538A28D0B17F}"/>
              </a:ext>
            </a:extLst>
          </p:cNvPr>
          <p:cNvSpPr>
            <a:spLocks noGrp="1" noChangeArrowheads="1"/>
          </p:cNvSpPr>
          <p:nvPr>
            <p:ph type="body" idx="1"/>
          </p:nvPr>
        </p:nvSpPr>
        <p:spPr>
          <a:xfrm>
            <a:off x="2209800" y="1557338"/>
            <a:ext cx="7772400" cy="4114800"/>
          </a:xfrm>
        </p:spPr>
        <p:txBody>
          <a:bodyPr>
            <a:normAutofit fontScale="92500" lnSpcReduction="10000"/>
          </a:bodyPr>
          <a:lstStyle/>
          <a:p>
            <a:pPr eaLnBrk="1" hangingPunct="1">
              <a:lnSpc>
                <a:spcPct val="80000"/>
              </a:lnSpc>
            </a:pPr>
            <a:r>
              <a:rPr lang="en-GB" altLang="fr-FR" sz="2400">
                <a:solidFill>
                  <a:srgbClr val="FFFF00"/>
                </a:solidFill>
              </a:rPr>
              <a:t>80% of dementia in women, is due to Alzheimer. </a:t>
            </a:r>
          </a:p>
          <a:p>
            <a:pPr eaLnBrk="1" hangingPunct="1">
              <a:lnSpc>
                <a:spcPct val="80000"/>
              </a:lnSpc>
            </a:pPr>
            <a:r>
              <a:rPr lang="en-GB" altLang="fr-FR" sz="2400">
                <a:solidFill>
                  <a:srgbClr val="FFFF00"/>
                </a:solidFill>
              </a:rPr>
              <a:t>Obesity, smoking, alcohol, sedentarily, insomnia are risk factors. Apo E4 is a strong driver for Alzheimer. </a:t>
            </a:r>
          </a:p>
          <a:p>
            <a:pPr eaLnBrk="1" hangingPunct="1">
              <a:lnSpc>
                <a:spcPct val="80000"/>
              </a:lnSpc>
            </a:pPr>
            <a:r>
              <a:rPr lang="en-GB" altLang="fr-FR" sz="2400">
                <a:solidFill>
                  <a:srgbClr val="FFFF00"/>
                </a:solidFill>
              </a:rPr>
              <a:t>Observational data showed an impairment of the cognitive function after castration. </a:t>
            </a:r>
          </a:p>
          <a:p>
            <a:pPr eaLnBrk="1" hangingPunct="1">
              <a:lnSpc>
                <a:spcPct val="80000"/>
              </a:lnSpc>
            </a:pPr>
            <a:r>
              <a:rPr lang="en-GB" altLang="fr-FR" sz="2400"/>
              <a:t>MHT initiated early after menopause may reduce the risk of Alzheimer (level 2). </a:t>
            </a:r>
          </a:p>
          <a:p>
            <a:pPr eaLnBrk="1" hangingPunct="1">
              <a:lnSpc>
                <a:spcPct val="80000"/>
              </a:lnSpc>
            </a:pPr>
            <a:r>
              <a:rPr lang="en-GB" altLang="fr-FR" sz="2400"/>
              <a:t>It is not proven that MHT prevents/delays Alzheimer’s dementia.</a:t>
            </a:r>
          </a:p>
          <a:p>
            <a:pPr eaLnBrk="1" hangingPunct="1">
              <a:lnSpc>
                <a:spcPct val="80000"/>
              </a:lnSpc>
            </a:pPr>
            <a:r>
              <a:rPr lang="en-GB" altLang="fr-FR" sz="2400"/>
              <a:t>MHT initiated after the age of 65 years increases the risk of dementia (level 1), probably due to vascular dementia incidence.</a:t>
            </a:r>
          </a:p>
          <a:p>
            <a:pPr eaLnBrk="1" hangingPunct="1">
              <a:lnSpc>
                <a:spcPct val="80000"/>
              </a:lnSpc>
            </a:pPr>
            <a:r>
              <a:rPr lang="en-US" altLang="fr-FR" sz="2400"/>
              <a:t>Therefore MHT should currently not be used for this indication.</a:t>
            </a:r>
          </a:p>
          <a:p>
            <a:pPr eaLnBrk="1" hangingPunct="1">
              <a:lnSpc>
                <a:spcPct val="80000"/>
              </a:lnSpc>
              <a:buFontTx/>
              <a:buNone/>
            </a:pPr>
            <a:endParaRPr lang="en-GB" altLang="fr-FR" sz="28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D737A47-AB0F-1C6D-49CB-28162B1F992F}"/>
              </a:ext>
            </a:extLst>
          </p:cNvPr>
          <p:cNvSpPr>
            <a:spLocks noGrp="1" noChangeArrowheads="1"/>
          </p:cNvSpPr>
          <p:nvPr>
            <p:ph type="title"/>
          </p:nvPr>
        </p:nvSpPr>
        <p:spPr/>
        <p:txBody>
          <a:bodyPr/>
          <a:lstStyle/>
          <a:p>
            <a:pPr eaLnBrk="1" hangingPunct="1"/>
            <a:r>
              <a:rPr lang="fr-BE" altLang="fr-FR"/>
              <a:t>Good clinical practice</a:t>
            </a:r>
            <a:endParaRPr lang="en-GB" altLang="fr-FR">
              <a:solidFill>
                <a:srgbClr val="FFFF00"/>
              </a:solidFill>
            </a:endParaRPr>
          </a:p>
        </p:txBody>
      </p:sp>
      <p:sp>
        <p:nvSpPr>
          <p:cNvPr id="71683" name="Rectangle 3">
            <a:extLst>
              <a:ext uri="{FF2B5EF4-FFF2-40B4-BE49-F238E27FC236}">
                <a16:creationId xmlns:a16="http://schemas.microsoft.com/office/drawing/2014/main" id="{66DDB267-96D2-7009-4ACA-DC13066C92FB}"/>
              </a:ext>
            </a:extLst>
          </p:cNvPr>
          <p:cNvSpPr>
            <a:spLocks noGrp="1" noChangeArrowheads="1"/>
          </p:cNvSpPr>
          <p:nvPr>
            <p:ph idx="1"/>
          </p:nvPr>
        </p:nvSpPr>
        <p:spPr/>
        <p:txBody>
          <a:bodyPr/>
          <a:lstStyle/>
          <a:p>
            <a:pPr eaLnBrk="1" hangingPunct="1">
              <a:lnSpc>
                <a:spcPct val="80000"/>
              </a:lnSpc>
            </a:pPr>
            <a:r>
              <a:rPr lang="en-GB" altLang="fr-FR" sz="2400"/>
              <a:t>Life style counselling is essential for preventing and treating cardiovascular diseases, metabolic disorders, breast cancer and osteoporosis. </a:t>
            </a:r>
          </a:p>
          <a:p>
            <a:pPr eaLnBrk="1" hangingPunct="1">
              <a:lnSpc>
                <a:spcPct val="80000"/>
              </a:lnSpc>
            </a:pPr>
            <a:r>
              <a:rPr lang="en-GB" altLang="fr-FR" sz="2400"/>
              <a:t>Although, in women before 60 years, posthoc analyses of WHI and one meta-analysis report a significant reduced global mortality </a:t>
            </a:r>
            <a:r>
              <a:rPr lang="en-GB" altLang="fr-FR" sz="2400" i="1">
                <a:solidFill>
                  <a:schemeClr val="accent2"/>
                </a:solidFill>
              </a:rPr>
              <a:t>(level 1 of evidence), </a:t>
            </a:r>
            <a:r>
              <a:rPr lang="en-GB" altLang="fr-FR" sz="2400"/>
              <a:t>the main indication of MHT is climacteric symptoms. In this case, the necessity to alleviate symptoms and the lowest effective dose regimen should be re-evaluated regularly on an individual base. In case of recurrence of symptoms, restarting may be considered, keeping in mind that the absolute risk of MHT related to BC and CVD increases steadily with age.</a:t>
            </a:r>
          </a:p>
          <a:p>
            <a:pPr eaLnBrk="1" hangingPunct="1">
              <a:lnSpc>
                <a:spcPct val="80000"/>
              </a:lnSpc>
              <a:buFontTx/>
              <a:buNone/>
            </a:pPr>
            <a:endParaRPr lang="en-GB" altLang="fr-FR" sz="2400"/>
          </a:p>
          <a:p>
            <a:pPr eaLnBrk="1" hangingPunct="1">
              <a:lnSpc>
                <a:spcPct val="80000"/>
              </a:lnSpc>
            </a:pPr>
            <a:endParaRPr lang="en-GB" altLang="fr-FR" sz="2400"/>
          </a:p>
          <a:p>
            <a:pPr eaLnBrk="1" hangingPunct="1">
              <a:lnSpc>
                <a:spcPct val="80000"/>
              </a:lnSpc>
            </a:pPr>
            <a:endParaRPr lang="en-US" altLang="fr-FR" sz="2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F8E5CED-5F95-7A7A-9636-FACA45915974}"/>
              </a:ext>
            </a:extLst>
          </p:cNvPr>
          <p:cNvSpPr>
            <a:spLocks noGrp="1" noChangeArrowheads="1"/>
          </p:cNvSpPr>
          <p:nvPr>
            <p:ph type="title"/>
          </p:nvPr>
        </p:nvSpPr>
        <p:spPr/>
        <p:txBody>
          <a:bodyPr/>
          <a:lstStyle/>
          <a:p>
            <a:pPr eaLnBrk="1" hangingPunct="1"/>
            <a:r>
              <a:rPr lang="fr-BE" altLang="fr-FR"/>
              <a:t>Good clinical practice</a:t>
            </a:r>
            <a:endParaRPr lang="fr-FR" altLang="fr-FR"/>
          </a:p>
        </p:txBody>
      </p:sp>
      <p:sp>
        <p:nvSpPr>
          <p:cNvPr id="73731" name="Rectangle 3">
            <a:extLst>
              <a:ext uri="{FF2B5EF4-FFF2-40B4-BE49-F238E27FC236}">
                <a16:creationId xmlns:a16="http://schemas.microsoft.com/office/drawing/2014/main" id="{8B52D67E-54E2-CA0D-BB5B-3B94A8638472}"/>
              </a:ext>
            </a:extLst>
          </p:cNvPr>
          <p:cNvSpPr>
            <a:spLocks noGrp="1" noChangeArrowheads="1"/>
          </p:cNvSpPr>
          <p:nvPr>
            <p:ph idx="1"/>
          </p:nvPr>
        </p:nvSpPr>
        <p:spPr>
          <a:xfrm>
            <a:off x="2209800" y="1752600"/>
            <a:ext cx="7772400" cy="4114800"/>
          </a:xfrm>
        </p:spPr>
        <p:txBody>
          <a:bodyPr>
            <a:normAutofit/>
          </a:bodyPr>
          <a:lstStyle/>
          <a:p>
            <a:pPr eaLnBrk="1" hangingPunct="1">
              <a:lnSpc>
                <a:spcPct val="90000"/>
              </a:lnSpc>
            </a:pPr>
            <a:r>
              <a:rPr lang="fr-BE" altLang="fr-FR"/>
              <a:t>MHT remains a priori, contraindicated in women with a history of stroke and /or BC </a:t>
            </a:r>
            <a:r>
              <a:rPr lang="fr-BE" altLang="fr-FR" i="1">
                <a:solidFill>
                  <a:schemeClr val="accent2"/>
                </a:solidFill>
              </a:rPr>
              <a:t>(level 1 of evidence) </a:t>
            </a:r>
          </a:p>
          <a:p>
            <a:pPr eaLnBrk="1" hangingPunct="1">
              <a:lnSpc>
                <a:spcPct val="90000"/>
              </a:lnSpc>
            </a:pPr>
            <a:r>
              <a:rPr lang="fr-BE" altLang="fr-FR"/>
              <a:t>Some experts consider in situ BC and atypical hyperplasia, and triple negative breast cancer as an absolute contra indication, others as a relative one,</a:t>
            </a:r>
          </a:p>
          <a:p>
            <a:pPr eaLnBrk="1" hangingPunct="1">
              <a:lnSpc>
                <a:spcPct val="90000"/>
              </a:lnSpc>
            </a:pPr>
            <a:r>
              <a:rPr lang="fr-BE" altLang="fr-FR"/>
              <a:t>Similarly, some consider that transdermal, percutaneous </a:t>
            </a:r>
            <a:r>
              <a:rPr lang="fr-BE" altLang="fr-FR">
                <a:solidFill>
                  <a:srgbClr val="FFFF00"/>
                </a:solidFill>
              </a:rPr>
              <a:t>and spray </a:t>
            </a:r>
            <a:r>
              <a:rPr lang="fr-BE" altLang="fr-FR"/>
              <a:t>ET may be used in women with a history of VTE/ or known thombophilia, but others do not.</a:t>
            </a:r>
          </a:p>
          <a:p>
            <a:pPr eaLnBrk="1" hangingPunct="1">
              <a:lnSpc>
                <a:spcPct val="90000"/>
              </a:lnSpc>
            </a:pPr>
            <a:endParaRPr lang="fr-FR" altLang="fr-F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1BDE12B6-9A84-D94D-EA72-4D21F392EEFB}"/>
              </a:ext>
            </a:extLst>
          </p:cNvPr>
          <p:cNvSpPr>
            <a:spLocks noGrp="1" noChangeArrowheads="1"/>
          </p:cNvSpPr>
          <p:nvPr>
            <p:ph type="title"/>
          </p:nvPr>
        </p:nvSpPr>
        <p:spPr>
          <a:xfrm>
            <a:off x="2208213" y="333375"/>
            <a:ext cx="7772400" cy="1143000"/>
          </a:xfrm>
        </p:spPr>
        <p:txBody>
          <a:bodyPr>
            <a:normAutofit fontScale="90000"/>
          </a:bodyPr>
          <a:lstStyle/>
          <a:p>
            <a:pPr eaLnBrk="1" hangingPunct="1"/>
            <a:r>
              <a:rPr lang="fr-BE" altLang="fr-FR">
                <a:solidFill>
                  <a:srgbClr val="FFFF00"/>
                </a:solidFill>
              </a:rPr>
              <a:t>The use of MHT in the following topics have been reviewed</a:t>
            </a:r>
            <a:endParaRPr lang="en-GB" altLang="fr-FR">
              <a:solidFill>
                <a:srgbClr val="FFFF00"/>
              </a:solidFill>
            </a:endParaRPr>
          </a:p>
        </p:txBody>
      </p:sp>
      <p:sp>
        <p:nvSpPr>
          <p:cNvPr id="20483" name="Rectangle 1027">
            <a:extLst>
              <a:ext uri="{FF2B5EF4-FFF2-40B4-BE49-F238E27FC236}">
                <a16:creationId xmlns:a16="http://schemas.microsoft.com/office/drawing/2014/main" id="{90717298-9944-0E99-05DF-FE2AF8533540}"/>
              </a:ext>
            </a:extLst>
          </p:cNvPr>
          <p:cNvSpPr>
            <a:spLocks noGrp="1" noChangeArrowheads="1"/>
          </p:cNvSpPr>
          <p:nvPr>
            <p:ph idx="1"/>
          </p:nvPr>
        </p:nvSpPr>
        <p:spPr>
          <a:xfrm>
            <a:off x="2135188" y="1773238"/>
            <a:ext cx="7772400" cy="4114800"/>
          </a:xfrm>
        </p:spPr>
        <p:txBody>
          <a:bodyPr>
            <a:normAutofit fontScale="77500" lnSpcReduction="20000"/>
          </a:bodyPr>
          <a:lstStyle/>
          <a:p>
            <a:pPr eaLnBrk="1" hangingPunct="1">
              <a:lnSpc>
                <a:spcPct val="90000"/>
              </a:lnSpc>
            </a:pPr>
            <a:r>
              <a:rPr lang="en-GB" altLang="fr-FR" sz="2000"/>
              <a:t>Premature menopause, ovarian insufficiency or failure</a:t>
            </a:r>
          </a:p>
          <a:p>
            <a:pPr eaLnBrk="1" hangingPunct="1">
              <a:lnSpc>
                <a:spcPct val="90000"/>
              </a:lnSpc>
            </a:pPr>
            <a:r>
              <a:rPr lang="en-GB" altLang="fr-FR" sz="2000"/>
              <a:t>Climacteric symptoms, perimenopausal transition symptoms</a:t>
            </a:r>
            <a:endParaRPr lang="fr-BE" altLang="fr-FR" sz="2000"/>
          </a:p>
          <a:p>
            <a:pPr eaLnBrk="1" hangingPunct="1">
              <a:lnSpc>
                <a:spcPct val="90000"/>
              </a:lnSpc>
            </a:pPr>
            <a:r>
              <a:rPr lang="en-GB" altLang="fr-FR" sz="2000"/>
              <a:t>Quality of life </a:t>
            </a:r>
          </a:p>
          <a:p>
            <a:pPr eaLnBrk="1" hangingPunct="1">
              <a:lnSpc>
                <a:spcPct val="90000"/>
              </a:lnSpc>
            </a:pPr>
            <a:r>
              <a:rPr lang="en-GB" altLang="fr-FR" sz="2000"/>
              <a:t>Loss of work performance and missed job opportunities</a:t>
            </a:r>
            <a:endParaRPr lang="fr-BE" altLang="fr-FR" sz="2000"/>
          </a:p>
          <a:p>
            <a:pPr eaLnBrk="1" hangingPunct="1">
              <a:lnSpc>
                <a:spcPct val="90000"/>
              </a:lnSpc>
            </a:pPr>
            <a:r>
              <a:rPr lang="en-GB" altLang="fr-FR" sz="2000"/>
              <a:t>Urogenital atrophy </a:t>
            </a:r>
          </a:p>
          <a:p>
            <a:pPr eaLnBrk="1" hangingPunct="1">
              <a:lnSpc>
                <a:spcPct val="90000"/>
              </a:lnSpc>
            </a:pPr>
            <a:r>
              <a:rPr lang="en-GB" altLang="fr-FR" sz="2000"/>
              <a:t>Sexual wellbeing </a:t>
            </a:r>
            <a:endParaRPr lang="fr-BE" altLang="fr-FR" sz="2000"/>
          </a:p>
          <a:p>
            <a:pPr eaLnBrk="1" hangingPunct="1">
              <a:lnSpc>
                <a:spcPct val="90000"/>
              </a:lnSpc>
            </a:pPr>
            <a:r>
              <a:rPr lang="en-GB" altLang="fr-FR" sz="2000"/>
              <a:t>Osteoporosis (prevention and treatment)</a:t>
            </a:r>
            <a:endParaRPr lang="fr-BE" altLang="fr-FR" sz="2000"/>
          </a:p>
          <a:p>
            <a:pPr eaLnBrk="1" hangingPunct="1">
              <a:lnSpc>
                <a:spcPct val="90000"/>
              </a:lnSpc>
            </a:pPr>
            <a:r>
              <a:rPr lang="en-GB" altLang="fr-FR" sz="2000"/>
              <a:t>Breast cancer risk </a:t>
            </a:r>
            <a:endParaRPr lang="fr-BE" altLang="fr-FR" sz="2000"/>
          </a:p>
          <a:p>
            <a:pPr eaLnBrk="1" hangingPunct="1">
              <a:lnSpc>
                <a:spcPct val="90000"/>
              </a:lnSpc>
            </a:pPr>
            <a:r>
              <a:rPr lang="en-GB" altLang="fr-FR" sz="2000"/>
              <a:t>Other cancer risks : Colon cancer</a:t>
            </a:r>
            <a:r>
              <a:rPr lang="fr-BE" altLang="fr-FR" sz="2000"/>
              <a:t>, </a:t>
            </a:r>
            <a:r>
              <a:rPr lang="en-GB" altLang="fr-FR" sz="2000"/>
              <a:t>Endometri</a:t>
            </a:r>
            <a:r>
              <a:rPr lang="fr-BE" altLang="fr-FR" sz="2000"/>
              <a:t>al</a:t>
            </a:r>
            <a:r>
              <a:rPr lang="en-GB" altLang="fr-FR" sz="2000"/>
              <a:t> cancer</a:t>
            </a:r>
            <a:r>
              <a:rPr lang="fr-BE" altLang="fr-FR" sz="2000"/>
              <a:t>, </a:t>
            </a:r>
            <a:r>
              <a:rPr lang="en-GB" altLang="fr-FR" sz="2000"/>
              <a:t>Ovarian cancer</a:t>
            </a:r>
            <a:r>
              <a:rPr lang="fr-BE" altLang="fr-FR" sz="2000"/>
              <a:t>, lung cancer, </a:t>
            </a:r>
            <a:r>
              <a:rPr lang="en-GB" altLang="fr-FR" sz="2000"/>
              <a:t>others </a:t>
            </a:r>
            <a:endParaRPr lang="fr-BE" altLang="fr-FR" sz="2000"/>
          </a:p>
          <a:p>
            <a:pPr eaLnBrk="1" hangingPunct="1">
              <a:lnSpc>
                <a:spcPct val="90000"/>
              </a:lnSpc>
            </a:pPr>
            <a:r>
              <a:rPr lang="en-GB" altLang="fr-FR" sz="2000"/>
              <a:t>Cardio &amp; Vascular</a:t>
            </a:r>
          </a:p>
          <a:p>
            <a:pPr lvl="1" eaLnBrk="1" hangingPunct="1">
              <a:lnSpc>
                <a:spcPct val="90000"/>
              </a:lnSpc>
            </a:pPr>
            <a:r>
              <a:rPr lang="en-GB" altLang="fr-FR" sz="2000"/>
              <a:t>Coronary heart-, stroke, venous thrombo</a:t>
            </a:r>
            <a:r>
              <a:rPr lang="fr-BE" altLang="fr-FR" sz="2000"/>
              <a:t>-</a:t>
            </a:r>
            <a:r>
              <a:rPr lang="en-GB" altLang="fr-FR" sz="2000"/>
              <a:t>embolic diseases </a:t>
            </a:r>
            <a:endParaRPr lang="fr-BE" altLang="fr-FR" sz="2000"/>
          </a:p>
          <a:p>
            <a:pPr eaLnBrk="1" hangingPunct="1">
              <a:lnSpc>
                <a:spcPct val="90000"/>
              </a:lnSpc>
            </a:pPr>
            <a:r>
              <a:rPr lang="en-GB" altLang="fr-FR" sz="2000"/>
              <a:t>Cognitive function, Alzheimer Disease, Parkinson Disease </a:t>
            </a:r>
            <a:endParaRPr lang="fr-BE" altLang="fr-FR" sz="2000"/>
          </a:p>
          <a:p>
            <a:pPr eaLnBrk="1" hangingPunct="1">
              <a:lnSpc>
                <a:spcPct val="90000"/>
              </a:lnSpc>
            </a:pPr>
            <a:r>
              <a:rPr lang="en-GB" altLang="fr-FR" sz="2000"/>
              <a:t>Miscellaneous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8B726DDE-7E8F-6343-2D92-07B39F91BC4B}"/>
              </a:ext>
            </a:extLst>
          </p:cNvPr>
          <p:cNvSpPr>
            <a:spLocks noGrp="1" noChangeArrowheads="1"/>
          </p:cNvSpPr>
          <p:nvPr>
            <p:ph type="title"/>
          </p:nvPr>
        </p:nvSpPr>
        <p:spPr/>
        <p:txBody>
          <a:bodyPr/>
          <a:lstStyle/>
          <a:p>
            <a:pPr eaLnBrk="1" hangingPunct="1"/>
            <a:r>
              <a:rPr lang="en-US" altLang="fr-FR">
                <a:solidFill>
                  <a:srgbClr val="FFFF00"/>
                </a:solidFill>
              </a:rPr>
              <a:t>Additional remarks</a:t>
            </a:r>
            <a:endParaRPr lang="en-GB" altLang="fr-FR">
              <a:solidFill>
                <a:srgbClr val="FFFF00"/>
              </a:solidFill>
            </a:endParaRPr>
          </a:p>
        </p:txBody>
      </p:sp>
      <p:sp>
        <p:nvSpPr>
          <p:cNvPr id="75779" name="Rectangle 3">
            <a:extLst>
              <a:ext uri="{FF2B5EF4-FFF2-40B4-BE49-F238E27FC236}">
                <a16:creationId xmlns:a16="http://schemas.microsoft.com/office/drawing/2014/main" id="{10145590-F6D2-81C8-F169-6884AC5074F5}"/>
              </a:ext>
            </a:extLst>
          </p:cNvPr>
          <p:cNvSpPr>
            <a:spLocks noGrp="1" noChangeArrowheads="1"/>
          </p:cNvSpPr>
          <p:nvPr>
            <p:ph idx="1"/>
          </p:nvPr>
        </p:nvSpPr>
        <p:spPr/>
        <p:txBody>
          <a:bodyPr/>
          <a:lstStyle/>
          <a:p>
            <a:pPr eaLnBrk="1" hangingPunct="1"/>
            <a:endParaRPr lang="fr-BE" altLang="fr-FR"/>
          </a:p>
          <a:p>
            <a:pPr eaLnBrk="1" hangingPunct="1"/>
            <a:r>
              <a:rPr lang="en-GB" altLang="fr-FR"/>
              <a:t>In case of Hysterectomy</a:t>
            </a:r>
            <a:r>
              <a:rPr lang="fr-BE" altLang="fr-FR"/>
              <a:t>, </a:t>
            </a:r>
            <a:r>
              <a:rPr lang="en-US" altLang="fr-FR"/>
              <a:t>only ET should be used, except in patients with severe or residual endometriosis. </a:t>
            </a:r>
          </a:p>
          <a:p>
            <a:pPr eaLnBrk="1" hangingPunct="1"/>
            <a:r>
              <a:rPr lang="en-GB" altLang="fr-FR"/>
              <a:t>More studies </a:t>
            </a:r>
            <a:r>
              <a:rPr lang="fr-BE" altLang="fr-FR"/>
              <a:t>are </a:t>
            </a:r>
            <a:r>
              <a:rPr lang="en-GB" altLang="fr-FR"/>
              <a:t>needed</a:t>
            </a:r>
            <a:r>
              <a:rPr lang="fr-BE" altLang="fr-FR"/>
              <a:t> evaluating other regimens, different routes of administration and the use of (micronised) estradiol, progesterone and other progestins</a:t>
            </a:r>
            <a:r>
              <a:rPr lang="en-US" altLang="fr-FR"/>
              <a:t>, and tibolone </a:t>
            </a:r>
            <a:r>
              <a:rPr lang="fr-BE" altLang="fr-FR"/>
              <a:t>which are currently more often used in Europe. </a:t>
            </a:r>
            <a:endParaRPr lang="en-GB" altLang="fr-F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37410BD-9B26-19ED-17FF-0C33A2BF80E4}"/>
              </a:ext>
            </a:extLst>
          </p:cNvPr>
          <p:cNvSpPr>
            <a:spLocks noGrp="1" noChangeArrowheads="1"/>
          </p:cNvSpPr>
          <p:nvPr>
            <p:ph type="title"/>
          </p:nvPr>
        </p:nvSpPr>
        <p:spPr/>
        <p:txBody>
          <a:bodyPr/>
          <a:lstStyle/>
          <a:p>
            <a:pPr eaLnBrk="1" hangingPunct="1"/>
            <a:r>
              <a:rPr lang="en-US" altLang="fr-FR">
                <a:solidFill>
                  <a:srgbClr val="FFFF00"/>
                </a:solidFill>
              </a:rPr>
              <a:t>Additional remarks</a:t>
            </a:r>
            <a:endParaRPr lang="fr-FR" altLang="fr-FR">
              <a:solidFill>
                <a:srgbClr val="FFFF00"/>
              </a:solidFill>
            </a:endParaRPr>
          </a:p>
        </p:txBody>
      </p:sp>
      <p:sp>
        <p:nvSpPr>
          <p:cNvPr id="77827" name="Rectangle 3">
            <a:extLst>
              <a:ext uri="{FF2B5EF4-FFF2-40B4-BE49-F238E27FC236}">
                <a16:creationId xmlns:a16="http://schemas.microsoft.com/office/drawing/2014/main" id="{8DDD9447-FADD-4F29-7C4D-DA700C8A8252}"/>
              </a:ext>
            </a:extLst>
          </p:cNvPr>
          <p:cNvSpPr>
            <a:spLocks noGrp="1" noChangeArrowheads="1"/>
          </p:cNvSpPr>
          <p:nvPr>
            <p:ph idx="1"/>
          </p:nvPr>
        </p:nvSpPr>
        <p:spPr/>
        <p:txBody>
          <a:bodyPr/>
          <a:lstStyle/>
          <a:p>
            <a:pPr eaLnBrk="1" hangingPunct="1"/>
            <a:r>
              <a:rPr lang="fr-BE" altLang="fr-FR"/>
              <a:t>In women younger than 60 years, there was a significant decrease in total mortality when data from the ET and EPT (WHI) were combined </a:t>
            </a:r>
            <a:r>
              <a:rPr lang="fr-BE" altLang="fr-FR" i="1">
                <a:solidFill>
                  <a:schemeClr val="accent2"/>
                </a:solidFill>
              </a:rPr>
              <a:t>(level 1)</a:t>
            </a:r>
            <a:endParaRPr lang="fr-FR" altLang="fr-FR" i="1">
              <a:solidFill>
                <a:schemeClr val="accent2"/>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BF0463E-6006-9D9D-1EB6-58D59E4F1A0B}"/>
              </a:ext>
            </a:extLst>
          </p:cNvPr>
          <p:cNvSpPr>
            <a:spLocks noGrp="1" noChangeArrowheads="1"/>
          </p:cNvSpPr>
          <p:nvPr>
            <p:ph type="title"/>
          </p:nvPr>
        </p:nvSpPr>
        <p:spPr>
          <a:xfrm>
            <a:off x="2209800" y="260350"/>
            <a:ext cx="7772400" cy="1492250"/>
          </a:xfrm>
        </p:spPr>
        <p:txBody>
          <a:bodyPr/>
          <a:lstStyle/>
          <a:p>
            <a:pPr eaLnBrk="1" hangingPunct="1"/>
            <a:r>
              <a:rPr lang="fr-BE" altLang="fr-FR"/>
              <a:t>References</a:t>
            </a:r>
            <a:endParaRPr lang="fr-FR" altLang="fr-FR"/>
          </a:p>
        </p:txBody>
      </p:sp>
      <p:sp>
        <p:nvSpPr>
          <p:cNvPr id="79875" name="Rectangle 3">
            <a:extLst>
              <a:ext uri="{FF2B5EF4-FFF2-40B4-BE49-F238E27FC236}">
                <a16:creationId xmlns:a16="http://schemas.microsoft.com/office/drawing/2014/main" id="{BBB1EF70-59E2-48A1-C552-EB03EB31FF16}"/>
              </a:ext>
            </a:extLst>
          </p:cNvPr>
          <p:cNvSpPr>
            <a:spLocks noGrp="1" noChangeArrowheads="1"/>
          </p:cNvSpPr>
          <p:nvPr>
            <p:ph idx="1"/>
          </p:nvPr>
        </p:nvSpPr>
        <p:spPr>
          <a:xfrm>
            <a:off x="2208213" y="1412875"/>
            <a:ext cx="7772400" cy="4114800"/>
          </a:xfrm>
        </p:spPr>
        <p:txBody>
          <a:bodyPr>
            <a:normAutofit fontScale="85000" lnSpcReduction="20000"/>
          </a:bodyPr>
          <a:lstStyle/>
          <a:p>
            <a:pPr eaLnBrk="1" hangingPunct="1">
              <a:lnSpc>
                <a:spcPct val="80000"/>
              </a:lnSpc>
            </a:pPr>
            <a:r>
              <a:rPr lang="en-GB" altLang="fr-FR" sz="1600"/>
              <a:t>Anderson GL, Anderson GL, Chlebowski RT, et al. Prior hormone therapy and breast cancer risk in the Women’s Health Initiative randomized trial of estrogen plus progestin. Maturitas 2006;55:103–15.</a:t>
            </a:r>
          </a:p>
          <a:p>
            <a:pPr eaLnBrk="1" hangingPunct="1">
              <a:lnSpc>
                <a:spcPct val="80000"/>
              </a:lnSpc>
            </a:pPr>
            <a:r>
              <a:rPr lang="en-GB" altLang="fr-FR" sz="1600"/>
              <a:t>Bath P, Gray LJ. Association between hormone replacement therapy and subsequent stroke: a meta analysis. BMJ 2005;330:342.</a:t>
            </a:r>
          </a:p>
          <a:p>
            <a:pPr eaLnBrk="1" hangingPunct="1">
              <a:lnSpc>
                <a:spcPct val="80000"/>
              </a:lnSpc>
            </a:pPr>
            <a:r>
              <a:rPr lang="en-GB" altLang="fr-FR" sz="1600"/>
              <a:t>Beral V on behalf on the Million Women Study Collaborators. Endometrial cancer and hormone-replacement therapy in the Million Women Study. Lancet 2005; 365: 1543–51. </a:t>
            </a:r>
          </a:p>
          <a:p>
            <a:pPr eaLnBrk="1" hangingPunct="1">
              <a:lnSpc>
                <a:spcPct val="80000"/>
              </a:lnSpc>
            </a:pPr>
            <a:r>
              <a:rPr lang="en-GB" altLang="fr-FR" sz="1600"/>
              <a:t>Beral V, Bull D, Green J, Reeves G. Ovarian cancer and hormone replacement therapy in the Million Women Study. Lancet 2007;369:1703-1710</a:t>
            </a:r>
          </a:p>
          <a:p>
            <a:pPr eaLnBrk="1" hangingPunct="1">
              <a:lnSpc>
                <a:spcPct val="80000"/>
              </a:lnSpc>
            </a:pPr>
            <a:r>
              <a:rPr lang="en-GB" altLang="fr-FR" sz="1600"/>
              <a:t>Beral V, Million Women Study Collaborators .Breast cancer and hormone-replacement therapy in the Million Women Study.Lancet. 2003 Aug 9;362(9382):419-27. </a:t>
            </a:r>
          </a:p>
          <a:p>
            <a:pPr eaLnBrk="1" hangingPunct="1">
              <a:lnSpc>
                <a:spcPct val="80000"/>
              </a:lnSpc>
            </a:pPr>
            <a:r>
              <a:rPr lang="en-GB" altLang="fr-FR" sz="1600"/>
              <a:t>Boyd NF, Guo H, Martin LJ, Sun L, Stone J, Fishell E, Jong RA, Hislop G, Chiarelli A, Minkin S, Yaffe MJ. Mammographic density and the risk and detection of breast cancer. </a:t>
            </a:r>
            <a:r>
              <a:rPr lang="en-US" altLang="fr-FR" sz="1600"/>
              <a:t>N Engl J Med. 2007 Jan 18;356(3):227-36.</a:t>
            </a:r>
            <a:endParaRPr lang="en-GB" altLang="fr-FR" sz="1600"/>
          </a:p>
          <a:p>
            <a:pPr eaLnBrk="1" hangingPunct="1">
              <a:lnSpc>
                <a:spcPct val="80000"/>
              </a:lnSpc>
            </a:pPr>
            <a:r>
              <a:rPr lang="en-GB" altLang="fr-FR" sz="1600"/>
              <a:t>Chlebowski RT, Hendrix SL, Langer RD, Stefanick ML, Gass M, Lane D, Rodabough RJ, Gilligan MA, Cyr MG, Thomson CA, Khandekar J, Petrovitch H, McTiernan A; WHI Investigators. Influence of estrogen plus progestin on breast cancer and mammography in healthy postmenopausal women: the Women's Health Initiative Randomized Trial. JAMA. 2003 Jun 25;289(24):3243-53.</a:t>
            </a:r>
            <a:endParaRPr lang="de-DE" altLang="fr-FR" sz="1600"/>
          </a:p>
          <a:p>
            <a:pPr eaLnBrk="1" hangingPunct="1">
              <a:lnSpc>
                <a:spcPct val="80000"/>
              </a:lnSpc>
            </a:pPr>
            <a:r>
              <a:rPr lang="de-DE" altLang="fr-FR" sz="1600"/>
              <a:t>Cummings SR, Ettinger B, Delmas PD, et al. </a:t>
            </a:r>
            <a:r>
              <a:rPr lang="en-GB" altLang="fr-FR" sz="1600"/>
              <a:t>The effects of tibolone in older postmenopausal women. The New England journal of medicine 2008;359:697-708</a:t>
            </a:r>
          </a:p>
          <a:p>
            <a:pPr eaLnBrk="1" hangingPunct="1">
              <a:lnSpc>
                <a:spcPct val="80000"/>
              </a:lnSpc>
            </a:pPr>
            <a:r>
              <a:rPr lang="en-GB" altLang="fr-FR" sz="1600"/>
              <a:t>Danforth KN, Tworoger SS, Hecht JL, et al. A prospective study of postmenopausal hormone use and ovarian cancer risk. British journal of cancer 2007;96:151-156</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4BC1ABE-643E-4D3E-A74A-C5A0670916A7}"/>
              </a:ext>
            </a:extLst>
          </p:cNvPr>
          <p:cNvSpPr>
            <a:spLocks noGrp="1" noChangeArrowheads="1"/>
          </p:cNvSpPr>
          <p:nvPr>
            <p:ph type="title"/>
          </p:nvPr>
        </p:nvSpPr>
        <p:spPr/>
        <p:txBody>
          <a:bodyPr/>
          <a:lstStyle/>
          <a:p>
            <a:pPr eaLnBrk="1" hangingPunct="1"/>
            <a:r>
              <a:rPr lang="fr-BE" altLang="fr-FR"/>
              <a:t>References</a:t>
            </a:r>
            <a:endParaRPr lang="fr-FR" altLang="fr-FR"/>
          </a:p>
        </p:txBody>
      </p:sp>
      <p:sp>
        <p:nvSpPr>
          <p:cNvPr id="81923" name="Rectangle 3">
            <a:extLst>
              <a:ext uri="{FF2B5EF4-FFF2-40B4-BE49-F238E27FC236}">
                <a16:creationId xmlns:a16="http://schemas.microsoft.com/office/drawing/2014/main" id="{A5346F0C-70F5-E649-5867-81379B4B3411}"/>
              </a:ext>
            </a:extLst>
          </p:cNvPr>
          <p:cNvSpPr>
            <a:spLocks noGrp="1" noChangeArrowheads="1"/>
          </p:cNvSpPr>
          <p:nvPr>
            <p:ph idx="1"/>
          </p:nvPr>
        </p:nvSpPr>
        <p:spPr/>
        <p:txBody>
          <a:bodyPr>
            <a:normAutofit fontScale="92500" lnSpcReduction="10000"/>
          </a:bodyPr>
          <a:lstStyle/>
          <a:p>
            <a:pPr eaLnBrk="1" hangingPunct="1">
              <a:lnSpc>
                <a:spcPct val="80000"/>
              </a:lnSpc>
            </a:pPr>
            <a:r>
              <a:rPr lang="fr-FR" altLang="fr-FR" sz="1600"/>
              <a:t>Fournier A, Fabre A, Mesrine S, et al. </a:t>
            </a:r>
            <a:r>
              <a:rPr lang="en-GB" altLang="fr-FR" sz="1600"/>
              <a:t>Use of different postmenopausal hormone therapies and risk of histology- and hormone receptor-defined invasive breast cancer. J Clin Oncol 2008;26:1260-1268</a:t>
            </a:r>
          </a:p>
          <a:p>
            <a:pPr eaLnBrk="1" hangingPunct="1">
              <a:lnSpc>
                <a:spcPct val="80000"/>
              </a:lnSpc>
            </a:pPr>
            <a:r>
              <a:rPr lang="en-GB" altLang="fr-FR" sz="1600"/>
              <a:t>Glass AG, Lacey JV, Jr., Carreon JD, Hoover RN. Breast cancer incidence, 1980-2006: combined roles of menopausal hormone therapy, screening mammography, and estrogen receptor status. Journal of the National Cancer Institute 2007;99:1152-1161</a:t>
            </a:r>
            <a:endParaRPr lang="en-US" altLang="fr-FR" sz="1600"/>
          </a:p>
          <a:p>
            <a:pPr eaLnBrk="1" hangingPunct="1">
              <a:lnSpc>
                <a:spcPct val="80000"/>
              </a:lnSpc>
            </a:pPr>
            <a:r>
              <a:rPr lang="en-US" altLang="fr-FR" sz="1600"/>
              <a:t>Grodstein F, Clarkson TB, Manson JE Understanding the divergent data on postmenopausal hormone therapy. N Engl J Med. 2003 Feb 13;348(7):645-50.</a:t>
            </a:r>
            <a:endParaRPr lang="en-GB" altLang="fr-FR" sz="1600"/>
          </a:p>
          <a:p>
            <a:pPr eaLnBrk="1" hangingPunct="1">
              <a:lnSpc>
                <a:spcPct val="80000"/>
              </a:lnSpc>
            </a:pPr>
            <a:r>
              <a:rPr lang="en-GB" altLang="fr-FR" sz="1600"/>
              <a:t>Grodstein F, Manson JAE, Stampfer MJ, Rexrode K. Postmenopausal Hormone Therapy and Stroke. Role of Time Since Menopause and Age at Initiation of Hormone Therapy. </a:t>
            </a:r>
            <a:r>
              <a:rPr lang="en-GB" altLang="fr-FR" sz="1600" i="1"/>
              <a:t>Arch Intern Med</a:t>
            </a:r>
            <a:r>
              <a:rPr lang="en-GB" altLang="fr-FR" sz="1600"/>
              <a:t>. 2008;168(8):861-866.</a:t>
            </a:r>
            <a:endParaRPr lang="en-US" altLang="fr-FR" sz="1600"/>
          </a:p>
          <a:p>
            <a:pPr eaLnBrk="1" hangingPunct="1">
              <a:lnSpc>
                <a:spcPct val="80000"/>
              </a:lnSpc>
            </a:pPr>
            <a:r>
              <a:rPr lang="en-US" altLang="fr-FR" sz="1600"/>
              <a:t>Grodstein F, Manson JE, Colditz GA, Willett WC, Speizer FE, Stampfer MJ A prospective, observational study of postmenopausal hormone therapy and primary prevention of cardiovascular disease. </a:t>
            </a:r>
            <a:r>
              <a:rPr lang="en-GB" altLang="fr-FR" sz="1600"/>
              <a:t>Ann Intern Med. 2000 Dec 19;133(12):933-41</a:t>
            </a:r>
            <a:endParaRPr lang="fr-FR" altLang="fr-FR" sz="1600"/>
          </a:p>
          <a:p>
            <a:pPr eaLnBrk="1" hangingPunct="1">
              <a:lnSpc>
                <a:spcPct val="80000"/>
              </a:lnSpc>
            </a:pPr>
            <a:r>
              <a:rPr lang="fr-FR" altLang="fr-FR" sz="1600"/>
              <a:t>Heiss G, Wallace R, Anderson GL, et al. </a:t>
            </a:r>
            <a:r>
              <a:rPr lang="en-GB" altLang="fr-FR" sz="1600"/>
              <a:t>Health risks and benefits 3 years after stopping randomized treatment with estrogen and progestin. Jama 2008;299:1036-1045</a:t>
            </a:r>
          </a:p>
          <a:p>
            <a:pPr eaLnBrk="1" hangingPunct="1">
              <a:lnSpc>
                <a:spcPct val="80000"/>
              </a:lnSpc>
            </a:pPr>
            <a:r>
              <a:rPr lang="en-GB" altLang="fr-FR" sz="1600"/>
              <a:t>Hendrix SL, Wassertheil-Smoller S, Johnson KC, et al. Effects of conjugated equine estrogen on stroke in the Women’s Health Initiative. </a:t>
            </a:r>
            <a:r>
              <a:rPr lang="en-GB" altLang="fr-FR" sz="1600" i="1"/>
              <a:t>Circulation</a:t>
            </a:r>
            <a:r>
              <a:rPr lang="en-GB" altLang="fr-FR" sz="1600"/>
              <a:t>. 2006;113 (20):2425-2434.</a:t>
            </a:r>
          </a:p>
          <a:p>
            <a:pPr eaLnBrk="1" hangingPunct="1">
              <a:lnSpc>
                <a:spcPct val="80000"/>
              </a:lnSpc>
            </a:pPr>
            <a:endParaRPr lang="en-GB" altLang="fr-FR" sz="1600">
              <a:hlinkClick r:id="rId3"/>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1E2E7028-C6E0-4A70-9A13-463C2B37218A}"/>
              </a:ext>
            </a:extLst>
          </p:cNvPr>
          <p:cNvSpPr>
            <a:spLocks noGrp="1" noChangeArrowheads="1"/>
          </p:cNvSpPr>
          <p:nvPr>
            <p:ph type="title"/>
          </p:nvPr>
        </p:nvSpPr>
        <p:spPr>
          <a:xfrm>
            <a:off x="2208213" y="333375"/>
            <a:ext cx="7772400" cy="1143000"/>
          </a:xfrm>
        </p:spPr>
        <p:txBody>
          <a:bodyPr/>
          <a:lstStyle/>
          <a:p>
            <a:pPr eaLnBrk="1" hangingPunct="1"/>
            <a:r>
              <a:rPr lang="fr-BE" altLang="fr-FR"/>
              <a:t>References</a:t>
            </a:r>
            <a:endParaRPr lang="fr-FR" altLang="fr-FR"/>
          </a:p>
        </p:txBody>
      </p:sp>
      <p:sp>
        <p:nvSpPr>
          <p:cNvPr id="83971" name="Rectangle 3">
            <a:extLst>
              <a:ext uri="{FF2B5EF4-FFF2-40B4-BE49-F238E27FC236}">
                <a16:creationId xmlns:a16="http://schemas.microsoft.com/office/drawing/2014/main" id="{66E092AC-4995-DD0E-DC05-449AB4A01AFD}"/>
              </a:ext>
            </a:extLst>
          </p:cNvPr>
          <p:cNvSpPr>
            <a:spLocks noGrp="1" noChangeArrowheads="1"/>
          </p:cNvSpPr>
          <p:nvPr>
            <p:ph idx="1"/>
          </p:nvPr>
        </p:nvSpPr>
        <p:spPr>
          <a:xfrm>
            <a:off x="2279650" y="1484313"/>
            <a:ext cx="7772400" cy="4114800"/>
          </a:xfrm>
        </p:spPr>
        <p:txBody>
          <a:bodyPr>
            <a:normAutofit fontScale="92500" lnSpcReduction="10000"/>
          </a:bodyPr>
          <a:lstStyle/>
          <a:p>
            <a:pPr eaLnBrk="1" hangingPunct="1">
              <a:lnSpc>
                <a:spcPct val="80000"/>
              </a:lnSpc>
            </a:pPr>
            <a:r>
              <a:rPr lang="en-GB" altLang="fr-FR" sz="1600"/>
              <a:t>Hodis HN, Mack WJ, Lobo RA, Shoupe D, Sevanian A, Mahrer PR, Selzer RH, Liu Cr CR, Liu Ch CH, Azen SP; Estrogen in the Prevention of Atherosclerosis Trial Research Group Estrogen in the prevention of atherosclerosis. A randomized, double-blind, placebo-controlled trial. </a:t>
            </a:r>
            <a:r>
              <a:rPr lang="en-US" altLang="fr-FR" sz="1600"/>
              <a:t>Ann Intern Med. 2001 Dec 4;135(11):939-53.</a:t>
            </a:r>
            <a:endParaRPr lang="en-GB" altLang="fr-FR" sz="1600"/>
          </a:p>
          <a:p>
            <a:pPr eaLnBrk="1" hangingPunct="1">
              <a:lnSpc>
                <a:spcPct val="80000"/>
              </a:lnSpc>
            </a:pPr>
            <a:r>
              <a:rPr lang="en-GB" altLang="fr-FR" sz="1600"/>
              <a:t>Hsia J, Criqui MH, Herrington DM, Manson JE, Wu L, Heckbert SR, Allison M, McDermott MM, Robinson J, Masaki K; Women's Health Initiative Research Group. Conjugated equine estrogens and peripheral arterial disease risk: the Women's Health Initiative. Am Heart J. 2006 Jul;152(1):170-6.</a:t>
            </a:r>
          </a:p>
          <a:p>
            <a:pPr eaLnBrk="1" hangingPunct="1">
              <a:lnSpc>
                <a:spcPct val="80000"/>
              </a:lnSpc>
            </a:pPr>
            <a:r>
              <a:rPr lang="en-GB" altLang="fr-FR" sz="1600"/>
              <a:t>Hsia J, Langer RD, Manson JE, Kuller L, Johnson KC, Hendrix SL, Pettinger M, Heckbert SR, Greep N, Crawford S, Eaton CB, Kostis JB, Caralis P, Prentice R; Women's Health Initiative Investigators. Conjugated equine estrogens and coronary heart disease: the Women's Health Initiative. </a:t>
            </a:r>
            <a:r>
              <a:rPr lang="de-DE" altLang="fr-FR" sz="1600"/>
              <a:t>Arch Intern Med. 2006 Feb 13;166(3):357-65. Erratum in: Arch Intern Med. 2006 Apr 10;166(7):759.</a:t>
            </a:r>
          </a:p>
          <a:p>
            <a:pPr eaLnBrk="1" hangingPunct="1">
              <a:lnSpc>
                <a:spcPct val="80000"/>
              </a:lnSpc>
            </a:pPr>
            <a:r>
              <a:rPr lang="de-DE" altLang="fr-FR" sz="1600"/>
              <a:t>Magliano DJ, Rogers SL, Abramson MJ, et al. </a:t>
            </a:r>
            <a:r>
              <a:rPr lang="en-GB" altLang="fr-FR" sz="1600"/>
              <a:t>Hormone therapy and cardiovascular disease: a systematic review and meta-analysis. BJOG. 2006;113:5–14.</a:t>
            </a:r>
            <a:endParaRPr lang="en-US" altLang="fr-FR" sz="1600"/>
          </a:p>
          <a:p>
            <a:pPr eaLnBrk="1" hangingPunct="1">
              <a:lnSpc>
                <a:spcPct val="80000"/>
              </a:lnSpc>
            </a:pPr>
            <a:r>
              <a:rPr lang="en-US" altLang="fr-FR" sz="1600"/>
              <a:t>Manson JE, Allison MA, Rossouw JE, Carr JJ, Langer RD, Hsia J, Kuller LH, Cochrane BB, Hunt JR, Ludlam SE,. </a:t>
            </a:r>
            <a:r>
              <a:rPr lang="en-GB" altLang="fr-FR" sz="1600"/>
              <a:t>Pettinger MB, Gass M, Margolis KL, Nathan L, Ockene JK, Prentice RL, Robbins J, Stefanick ML, for the WHI and WHI-CACS Investigators. Estrogen Therapy and Coronary-Artery Calcification. N Engl J Med 356:2591, June 21, 2007</a:t>
            </a:r>
            <a:endParaRPr lang="fr-FR" altLang="fr-FR" sz="1600"/>
          </a:p>
          <a:p>
            <a:pPr eaLnBrk="1" hangingPunct="1">
              <a:lnSpc>
                <a:spcPct val="80000"/>
              </a:lnSpc>
            </a:pPr>
            <a:r>
              <a:rPr lang="fr-FR" altLang="fr-FR" sz="1600"/>
              <a:t>Manson JE, Allison MA, Rossouw JE, et al. </a:t>
            </a:r>
            <a:r>
              <a:rPr lang="en-GB" altLang="fr-FR" sz="1600"/>
              <a:t>Estrogen therapy and coronary-artery calcification. The New England journal of medicine 2007;356:2591-2602</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42C4E0E4-B560-199D-2E51-296FB405BDEF}"/>
              </a:ext>
            </a:extLst>
          </p:cNvPr>
          <p:cNvSpPr>
            <a:spLocks noGrp="1" noChangeArrowheads="1"/>
          </p:cNvSpPr>
          <p:nvPr>
            <p:ph type="title"/>
          </p:nvPr>
        </p:nvSpPr>
        <p:spPr>
          <a:xfrm>
            <a:off x="2351088" y="260350"/>
            <a:ext cx="7772400" cy="1143000"/>
          </a:xfrm>
        </p:spPr>
        <p:txBody>
          <a:bodyPr/>
          <a:lstStyle/>
          <a:p>
            <a:pPr eaLnBrk="1" hangingPunct="1"/>
            <a:r>
              <a:rPr lang="fr-BE" altLang="fr-FR"/>
              <a:t>References</a:t>
            </a:r>
            <a:endParaRPr lang="fr-FR" altLang="fr-FR"/>
          </a:p>
        </p:txBody>
      </p:sp>
      <p:sp>
        <p:nvSpPr>
          <p:cNvPr id="86019" name="Rectangle 3">
            <a:extLst>
              <a:ext uri="{FF2B5EF4-FFF2-40B4-BE49-F238E27FC236}">
                <a16:creationId xmlns:a16="http://schemas.microsoft.com/office/drawing/2014/main" id="{70C5C543-49CD-B74F-75A0-0FF84956A3B2}"/>
              </a:ext>
            </a:extLst>
          </p:cNvPr>
          <p:cNvSpPr>
            <a:spLocks noGrp="1" noChangeArrowheads="1"/>
          </p:cNvSpPr>
          <p:nvPr>
            <p:ph idx="1"/>
          </p:nvPr>
        </p:nvSpPr>
        <p:spPr>
          <a:xfrm>
            <a:off x="2208213" y="1403350"/>
            <a:ext cx="7772400" cy="4114800"/>
          </a:xfrm>
        </p:spPr>
        <p:txBody>
          <a:bodyPr/>
          <a:lstStyle/>
          <a:p>
            <a:pPr eaLnBrk="1" hangingPunct="1">
              <a:lnSpc>
                <a:spcPct val="80000"/>
              </a:lnSpc>
            </a:pPr>
            <a:r>
              <a:rPr lang="en-GB" altLang="fr-FR" sz="1600"/>
              <a:t>Mendelsohn ME, Karas RH. HRT and the young at heart. N Engl J Med. 2007 Jun 21;356(25):2639-41. </a:t>
            </a:r>
          </a:p>
          <a:p>
            <a:pPr eaLnBrk="1" hangingPunct="1">
              <a:lnSpc>
                <a:spcPct val="80000"/>
              </a:lnSpc>
            </a:pPr>
            <a:r>
              <a:rPr lang="en-GB" altLang="fr-FR" sz="1600"/>
              <a:t>Nasir K, Budoff MJ, Wong ND, Scheuner M, Herrington D, Arnett DK, Szklo M, Greenland P, Blumenthal RS Family history of premature coronary heart disease and coronary artery calcification: Multi-Ethnic Study of Atherosclerosis (MESA). Circulation. 2007 Aug 7;116(6):619-26. Epub 2007 Jul 23</a:t>
            </a:r>
          </a:p>
          <a:p>
            <a:pPr eaLnBrk="1" hangingPunct="1">
              <a:lnSpc>
                <a:spcPct val="80000"/>
              </a:lnSpc>
            </a:pPr>
            <a:r>
              <a:rPr lang="en-GB" altLang="fr-FR" sz="1600"/>
              <a:t>Prentice RL, Chlebowski RT, Stefanick ML, et al. Conjugated equine estrogens and breast cancer risk in the Women's Health Initiative clinical trial and observational study. American journal of epidemiology 2008;167:1407-1415</a:t>
            </a:r>
          </a:p>
          <a:p>
            <a:pPr eaLnBrk="1" hangingPunct="1">
              <a:lnSpc>
                <a:spcPct val="80000"/>
              </a:lnSpc>
            </a:pPr>
            <a:r>
              <a:rPr lang="en-GB" altLang="fr-FR" sz="1600"/>
              <a:t>Prentice RL, Chlebowski RT, Stefanick ML, et al. Estrogen plus progestin therapy and breast cancer in recently postmenopausal women. American journal of epidemiology 2008;167:1207-1216</a:t>
            </a:r>
            <a:endParaRPr lang="en-US" altLang="fr-FR" sz="1600"/>
          </a:p>
          <a:p>
            <a:pPr eaLnBrk="1" hangingPunct="1">
              <a:lnSpc>
                <a:spcPct val="80000"/>
              </a:lnSpc>
            </a:pPr>
            <a:r>
              <a:rPr lang="en-US" altLang="fr-FR" sz="1600"/>
              <a:t>Rossouw JE, Anderson GL, Prentice RL, et al. </a:t>
            </a:r>
            <a:r>
              <a:rPr lang="en-GB" altLang="fr-FR" sz="1600"/>
              <a:t>Risks and benefits of estrogen plus progestin in healthy postmenopausal women: principal results from the Women's Health Initiative randomized controlled trial. JAMA 2002;288:321-333.</a:t>
            </a:r>
            <a:endParaRPr lang="fr-FR" altLang="fr-FR" sz="1600"/>
          </a:p>
          <a:p>
            <a:pPr eaLnBrk="1" hangingPunct="1">
              <a:lnSpc>
                <a:spcPct val="80000"/>
              </a:lnSpc>
            </a:pPr>
            <a:r>
              <a:rPr lang="fr-FR" altLang="fr-FR" sz="1600"/>
              <a:t>Rossouw JE, Prentice RL, Manson JE, et al. </a:t>
            </a:r>
            <a:r>
              <a:rPr lang="en-GB" altLang="fr-FR" sz="1600"/>
              <a:t>Postmenopausal hormone therapy and risk of cardiovascular disease by age and years since menopause. Jama 2007;297:1465-1477</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35371B6B-CC98-9D30-8C32-3D2E41C40011}"/>
              </a:ext>
            </a:extLst>
          </p:cNvPr>
          <p:cNvSpPr>
            <a:spLocks noGrp="1" noChangeArrowheads="1"/>
          </p:cNvSpPr>
          <p:nvPr>
            <p:ph type="title"/>
          </p:nvPr>
        </p:nvSpPr>
        <p:spPr>
          <a:xfrm>
            <a:off x="2279650" y="260350"/>
            <a:ext cx="7772400" cy="1143000"/>
          </a:xfrm>
        </p:spPr>
        <p:txBody>
          <a:bodyPr/>
          <a:lstStyle/>
          <a:p>
            <a:pPr eaLnBrk="1" hangingPunct="1"/>
            <a:r>
              <a:rPr lang="fr-BE" altLang="fr-FR" dirty="0" err="1"/>
              <a:t>References</a:t>
            </a:r>
            <a:endParaRPr lang="fr-FR" altLang="fr-FR" dirty="0"/>
          </a:p>
        </p:txBody>
      </p:sp>
      <p:sp>
        <p:nvSpPr>
          <p:cNvPr id="75779" name="Rectangle 3">
            <a:extLst>
              <a:ext uri="{FF2B5EF4-FFF2-40B4-BE49-F238E27FC236}">
                <a16:creationId xmlns:a16="http://schemas.microsoft.com/office/drawing/2014/main" id="{7FCE4EC4-719A-91C4-B53E-2AC6FA177172}"/>
              </a:ext>
            </a:extLst>
          </p:cNvPr>
          <p:cNvSpPr>
            <a:spLocks noGrp="1" noChangeArrowheads="1"/>
          </p:cNvSpPr>
          <p:nvPr>
            <p:ph idx="1"/>
          </p:nvPr>
        </p:nvSpPr>
        <p:spPr>
          <a:xfrm>
            <a:off x="2063750" y="1916113"/>
            <a:ext cx="7772400" cy="4114800"/>
          </a:xfrm>
        </p:spPr>
        <p:txBody>
          <a:bodyPr>
            <a:normAutofit fontScale="92500" lnSpcReduction="10000"/>
          </a:bodyPr>
          <a:lstStyle/>
          <a:p>
            <a:pPr>
              <a:defRPr/>
            </a:pPr>
            <a:r>
              <a:rPr lang="fr-BE" altLang="fr-FR" sz="1600" dirty="0">
                <a:hlinkClick r:id="rId3">
                  <a:extLst>
                    <a:ext uri="{A12FA001-AC4F-418D-AE19-62706E023703}">
                      <ahyp:hlinkClr xmlns:ahyp="http://schemas.microsoft.com/office/drawing/2018/hyperlinkcolor" val="tx"/>
                    </a:ext>
                  </a:extLst>
                </a:hlinkClick>
              </a:rPr>
              <a:t>.</a:t>
            </a:r>
            <a:r>
              <a:rPr lang="fr-BE" altLang="fr-FR" sz="1600" dirty="0" err="1"/>
              <a:t>Hodis</a:t>
            </a:r>
            <a:r>
              <a:rPr lang="fr-BE" altLang="fr-FR" sz="1600" dirty="0"/>
              <a:t> HN, Mack WJ, Henderson VW, </a:t>
            </a:r>
            <a:r>
              <a:rPr lang="fr-BE" altLang="fr-FR" sz="1600" dirty="0" err="1"/>
              <a:t>Shoupe</a:t>
            </a:r>
            <a:r>
              <a:rPr lang="fr-BE" altLang="fr-FR" sz="1600" dirty="0"/>
              <a:t> D, </a:t>
            </a:r>
            <a:r>
              <a:rPr lang="fr-BE" altLang="fr-FR" sz="1600" dirty="0" err="1"/>
              <a:t>Budoff</a:t>
            </a:r>
            <a:r>
              <a:rPr lang="fr-BE" altLang="fr-FR" sz="1600" dirty="0"/>
              <a:t> MJ, </a:t>
            </a:r>
            <a:r>
              <a:rPr lang="fr-BE" altLang="fr-FR" sz="1600" dirty="0" err="1"/>
              <a:t>Hwang-Levine</a:t>
            </a:r>
            <a:r>
              <a:rPr lang="fr-BE" altLang="fr-FR" sz="1600" dirty="0"/>
              <a:t> J, Li Y, Feng M, Dustin L, </a:t>
            </a:r>
            <a:r>
              <a:rPr lang="fr-BE" altLang="fr-FR" sz="1600" dirty="0" err="1"/>
              <a:t>Kono</a:t>
            </a:r>
            <a:r>
              <a:rPr lang="fr-BE" altLang="fr-FR" sz="1600" dirty="0"/>
              <a:t> N, </a:t>
            </a:r>
            <a:r>
              <a:rPr lang="fr-BE" altLang="fr-FR" sz="1600" dirty="0" err="1"/>
              <a:t>Stanczyk</a:t>
            </a:r>
            <a:r>
              <a:rPr lang="fr-BE" altLang="fr-FR" sz="1600" dirty="0"/>
              <a:t> FZ, </a:t>
            </a:r>
            <a:r>
              <a:rPr lang="fr-BE" altLang="fr-FR" sz="1600" dirty="0" err="1"/>
              <a:t>Selzer</a:t>
            </a:r>
            <a:r>
              <a:rPr lang="fr-BE" altLang="fr-FR" sz="1600" dirty="0"/>
              <a:t> RH, </a:t>
            </a:r>
            <a:r>
              <a:rPr lang="fr-BE" altLang="fr-FR" sz="1600" dirty="0" err="1"/>
              <a:t>Azen</a:t>
            </a:r>
            <a:r>
              <a:rPr lang="fr-BE" altLang="fr-FR" sz="1600" dirty="0"/>
              <a:t> SP; ELITE </a:t>
            </a:r>
            <a:r>
              <a:rPr lang="fr-BE" altLang="fr-FR" sz="1600" dirty="0" err="1"/>
              <a:t>Research</a:t>
            </a:r>
            <a:r>
              <a:rPr lang="fr-BE" altLang="fr-FR" sz="1600" dirty="0"/>
              <a:t> Group. </a:t>
            </a:r>
            <a:r>
              <a:rPr lang="fr-BE" altLang="fr-FR" sz="1600" dirty="0" err="1"/>
              <a:t>Vascular</a:t>
            </a:r>
            <a:r>
              <a:rPr lang="fr-BE" altLang="fr-FR" sz="1600" dirty="0"/>
              <a:t> </a:t>
            </a:r>
            <a:r>
              <a:rPr lang="fr-BE" altLang="fr-FR" sz="1600" dirty="0" err="1"/>
              <a:t>Effects</a:t>
            </a:r>
            <a:r>
              <a:rPr lang="fr-BE" altLang="fr-FR" sz="1600" dirty="0"/>
              <a:t> of </a:t>
            </a:r>
            <a:r>
              <a:rPr lang="fr-BE" altLang="fr-FR" sz="1600" dirty="0" err="1"/>
              <a:t>Early</a:t>
            </a:r>
            <a:r>
              <a:rPr lang="fr-BE" altLang="fr-FR" sz="1600" dirty="0"/>
              <a:t> versus </a:t>
            </a:r>
            <a:r>
              <a:rPr lang="fr-BE" altLang="fr-FR" sz="1600" dirty="0" err="1"/>
              <a:t>Late</a:t>
            </a:r>
            <a:r>
              <a:rPr lang="fr-BE" altLang="fr-FR" sz="1600" dirty="0"/>
              <a:t> </a:t>
            </a:r>
            <a:r>
              <a:rPr lang="fr-BE" altLang="fr-FR" sz="1600" dirty="0" err="1"/>
              <a:t>Postmenopausal</a:t>
            </a:r>
            <a:r>
              <a:rPr lang="fr-BE" altLang="fr-FR" sz="1600" dirty="0"/>
              <a:t> </a:t>
            </a:r>
            <a:r>
              <a:rPr lang="fr-BE" altLang="fr-FR" sz="1600" dirty="0" err="1"/>
              <a:t>Treatment</a:t>
            </a:r>
            <a:r>
              <a:rPr lang="fr-BE" altLang="fr-FR" sz="1600" dirty="0"/>
              <a:t> </a:t>
            </a:r>
            <a:r>
              <a:rPr lang="fr-BE" altLang="fr-FR" sz="1600" dirty="0" err="1"/>
              <a:t>with</a:t>
            </a:r>
            <a:r>
              <a:rPr lang="fr-BE" altLang="fr-FR" sz="1600" dirty="0"/>
              <a:t> Estradiol N </a:t>
            </a:r>
            <a:r>
              <a:rPr lang="fr-BE" altLang="fr-FR" sz="1600" dirty="0" err="1"/>
              <a:t>Engl</a:t>
            </a:r>
            <a:r>
              <a:rPr lang="fr-BE" altLang="fr-FR" sz="1600" dirty="0"/>
              <a:t> J Med. 2016 Mar 31;374(13):1221-31. </a:t>
            </a:r>
            <a:r>
              <a:rPr lang="fr-BE" altLang="fr-FR" sz="1600" dirty="0" err="1"/>
              <a:t>doi</a:t>
            </a:r>
            <a:r>
              <a:rPr lang="fr-BE" altLang="fr-FR" sz="1600" dirty="0"/>
              <a:t>: 10.1056/NEJMoa1505241.</a:t>
            </a:r>
          </a:p>
          <a:p>
            <a:pPr>
              <a:defRPr/>
            </a:pPr>
            <a:r>
              <a:rPr lang="fr-BE" altLang="fr-FR" sz="1600" dirty="0"/>
              <a:t>TRANSDERMAL AND ORAL HRT AND RISK OF STROKE IN UK-GPRD (*)</a:t>
            </a:r>
            <a:r>
              <a:rPr lang="fr-BE" altLang="fr-FR" sz="1600" b="1" dirty="0" err="1">
                <a:sym typeface="Wingdings 3" panose="05040102010807070707" pitchFamily="18" charset="2"/>
              </a:rPr>
              <a:t>Transdermal</a:t>
            </a:r>
            <a:r>
              <a:rPr lang="fr-BE" altLang="fr-FR" sz="1600" b="1" dirty="0">
                <a:sym typeface="Wingdings 3" panose="05040102010807070707" pitchFamily="18" charset="2"/>
              </a:rPr>
              <a:t> HRT </a:t>
            </a:r>
            <a:r>
              <a:rPr lang="fr-BE" altLang="fr-FR" sz="1600" b="1" dirty="0" err="1">
                <a:sym typeface="Wingdings 3" panose="05040102010807070707" pitchFamily="18" charset="2"/>
              </a:rPr>
              <a:t>with</a:t>
            </a:r>
            <a:r>
              <a:rPr lang="fr-BE" altLang="fr-FR" sz="1600" b="1" dirty="0">
                <a:sym typeface="Wingdings 3" panose="05040102010807070707" pitchFamily="18" charset="2"/>
              </a:rPr>
              <a:t> </a:t>
            </a:r>
            <a:r>
              <a:rPr lang="fr-BE" altLang="fr-FR" sz="1600" b="1" dirty="0" err="1">
                <a:sym typeface="Wingdings 3" panose="05040102010807070707" pitchFamily="18" charset="2"/>
              </a:rPr>
              <a:t>low</a:t>
            </a:r>
            <a:r>
              <a:rPr lang="fr-BE" altLang="fr-FR" sz="1600" b="1" dirty="0">
                <a:sym typeface="Wingdings 3" panose="05040102010807070707" pitchFamily="18" charset="2"/>
              </a:rPr>
              <a:t> dose E </a:t>
            </a:r>
            <a:r>
              <a:rPr lang="fr-BE" altLang="fr-FR" sz="1600" b="1" dirty="0" err="1">
                <a:sym typeface="Wingdings 3" panose="05040102010807070707" pitchFamily="18" charset="2"/>
              </a:rPr>
              <a:t>does</a:t>
            </a:r>
            <a:r>
              <a:rPr lang="fr-BE" altLang="fr-FR" sz="1600" b="1" dirty="0">
                <a:sym typeface="Wingdings 3" panose="05040102010807070707" pitchFamily="18" charset="2"/>
              </a:rPr>
              <a:t> not </a:t>
            </a:r>
            <a:r>
              <a:rPr lang="fr-BE" altLang="fr-FR" sz="1600" b="1" dirty="0" err="1">
                <a:sym typeface="Wingdings 3" panose="05040102010807070707" pitchFamily="18" charset="2"/>
              </a:rPr>
              <a:t>increase</a:t>
            </a:r>
            <a:r>
              <a:rPr lang="fr-BE" altLang="fr-FR" sz="1600" b="1" dirty="0">
                <a:sym typeface="Wingdings 3" panose="05040102010807070707" pitchFamily="18" charset="2"/>
              </a:rPr>
              <a:t> the </a:t>
            </a:r>
            <a:r>
              <a:rPr lang="fr-BE" altLang="fr-FR" sz="1600" b="1" dirty="0" err="1">
                <a:sym typeface="Wingdings 3" panose="05040102010807070707" pitchFamily="18" charset="2"/>
              </a:rPr>
              <a:t>risk</a:t>
            </a:r>
            <a:r>
              <a:rPr lang="fr-BE" altLang="fr-FR" sz="1600" b="1" dirty="0">
                <a:sym typeface="Wingdings 3" panose="05040102010807070707" pitchFamily="18" charset="2"/>
              </a:rPr>
              <a:t> of stroke </a:t>
            </a:r>
            <a:r>
              <a:rPr lang="fr-BE" altLang="fr-FR" sz="1600" b="1" dirty="0" err="1">
                <a:sym typeface="Wingdings 3" panose="05040102010807070707" pitchFamily="18" charset="2"/>
              </a:rPr>
              <a:t>whereas</a:t>
            </a:r>
            <a:r>
              <a:rPr lang="fr-BE" altLang="fr-FR" sz="1600" b="1" dirty="0">
                <a:sym typeface="Wingdings 3" panose="05040102010807070707" pitchFamily="18" charset="2"/>
              </a:rPr>
              <a:t> a </a:t>
            </a:r>
            <a:r>
              <a:rPr lang="fr-BE" altLang="fr-FR" sz="1600" b="1" dirty="0" err="1">
                <a:sym typeface="Wingdings 3" panose="05040102010807070707" pitchFamily="18" charset="2"/>
              </a:rPr>
              <a:t>significant</a:t>
            </a:r>
            <a:r>
              <a:rPr lang="fr-BE" altLang="fr-FR" sz="1600" b="1" dirty="0">
                <a:sym typeface="Wingdings 3" panose="05040102010807070707" pitchFamily="18" charset="2"/>
              </a:rPr>
              <a:t> </a:t>
            </a:r>
            <a:r>
              <a:rPr lang="fr-BE" altLang="fr-FR" sz="1600" b="1" dirty="0" err="1">
                <a:sym typeface="Wingdings 3" panose="05040102010807070707" pitchFamily="18" charset="2"/>
              </a:rPr>
              <a:t>increase</a:t>
            </a:r>
            <a:r>
              <a:rPr lang="fr-BE" altLang="fr-FR" sz="1600" b="1" dirty="0">
                <a:sym typeface="Wingdings 3" panose="05040102010807070707" pitchFamily="18" charset="2"/>
              </a:rPr>
              <a:t> </a:t>
            </a:r>
            <a:r>
              <a:rPr lang="fr-BE" altLang="fr-FR" sz="1600" b="1" dirty="0" err="1">
                <a:sym typeface="Wingdings 3" panose="05040102010807070707" pitchFamily="18" charset="2"/>
              </a:rPr>
              <a:t>is</a:t>
            </a:r>
            <a:r>
              <a:rPr lang="fr-BE" altLang="fr-FR" sz="1600" b="1" dirty="0">
                <a:sym typeface="Wingdings 3" panose="05040102010807070707" pitchFamily="18" charset="2"/>
              </a:rPr>
              <a:t> </a:t>
            </a:r>
            <a:r>
              <a:rPr lang="fr-BE" altLang="fr-FR" sz="1600" b="1" dirty="0" err="1">
                <a:sym typeface="Wingdings 3" panose="05040102010807070707" pitchFamily="18" charset="2"/>
              </a:rPr>
              <a:t>found</a:t>
            </a:r>
            <a:r>
              <a:rPr lang="fr-BE" altLang="fr-FR" sz="1600" b="1" dirty="0">
                <a:sym typeface="Wingdings 3" panose="05040102010807070707" pitchFamily="18" charset="2"/>
              </a:rPr>
              <a:t> </a:t>
            </a:r>
            <a:r>
              <a:rPr lang="fr-BE" altLang="fr-FR" sz="1600" b="1" dirty="0" err="1">
                <a:sym typeface="Wingdings 3" panose="05040102010807070707" pitchFamily="18" charset="2"/>
              </a:rPr>
              <a:t>with</a:t>
            </a:r>
            <a:r>
              <a:rPr lang="fr-BE" altLang="fr-FR" sz="1600" b="1" dirty="0">
                <a:sym typeface="Wingdings 3" panose="05040102010807070707" pitchFamily="18" charset="2"/>
              </a:rPr>
              <a:t> TRANSDERMAL HIGH DOSE AND ALL DOSES OF ORAL HRT</a:t>
            </a:r>
            <a:r>
              <a:rPr lang="fr-BE" altLang="fr-FR" sz="1050" dirty="0">
                <a:latin typeface="Arial" panose="020B0604020202020204" pitchFamily="34" charset="0"/>
                <a:cs typeface="Arial" panose="020B0604020202020204" pitchFamily="34" charset="0"/>
              </a:rPr>
              <a:t> </a:t>
            </a:r>
            <a:r>
              <a:rPr lang="fr-BE" altLang="fr-FR" sz="1050" dirty="0" err="1">
                <a:latin typeface="Arial" panose="020B0604020202020204" pitchFamily="34" charset="0"/>
                <a:cs typeface="Arial" panose="020B0604020202020204" pitchFamily="34" charset="0"/>
              </a:rPr>
              <a:t>Renoux</a:t>
            </a:r>
            <a:r>
              <a:rPr lang="fr-BE" altLang="fr-FR" sz="1050" dirty="0">
                <a:latin typeface="Arial" panose="020B0604020202020204" pitchFamily="34" charset="0"/>
                <a:cs typeface="Arial" panose="020B0604020202020204" pitchFamily="34" charset="0"/>
              </a:rPr>
              <a:t> C et al, BMJ 2010;:</a:t>
            </a:r>
          </a:p>
          <a:p>
            <a:pPr>
              <a:defRPr/>
            </a:pPr>
            <a:r>
              <a:rPr lang="en-US" sz="1600" u="sng" dirty="0">
                <a:solidFill>
                  <a:srgbClr val="C573D2"/>
                </a:solidFill>
                <a:hlinkClick r:id="rId4" tooltip="JAMA cardiology.">
                  <a:extLst>
                    <a:ext uri="{A12FA001-AC4F-418D-AE19-62706E023703}">
                      <ahyp:hlinkClr xmlns:ahyp="http://schemas.microsoft.com/office/drawing/2018/hyperlinkcolor" val="tx"/>
                    </a:ext>
                  </a:extLst>
                </a:hlinkClick>
              </a:rPr>
              <a:t>JAMA </a:t>
            </a:r>
            <a:r>
              <a:rPr lang="en-US" sz="1600" u="sng" dirty="0" err="1">
                <a:solidFill>
                  <a:srgbClr val="C573D2"/>
                </a:solidFill>
                <a:hlinkClick r:id="rId4" tooltip="JAMA cardiology.">
                  <a:extLst>
                    <a:ext uri="{A12FA001-AC4F-418D-AE19-62706E023703}">
                      <ahyp:hlinkClr xmlns:ahyp="http://schemas.microsoft.com/office/drawing/2018/hyperlinkcolor" val="tx"/>
                    </a:ext>
                  </a:extLst>
                </a:hlinkClick>
              </a:rPr>
              <a:t>Cardiol</a:t>
            </a:r>
            <a:r>
              <a:rPr lang="en-US" sz="1600" u="sng" dirty="0">
                <a:hlinkClick r:id="rId4" tooltip="JAMA cardiology.">
                  <a:extLst>
                    <a:ext uri="{A12FA001-AC4F-418D-AE19-62706E023703}">
                      <ahyp:hlinkClr xmlns:ahyp="http://schemas.microsoft.com/office/drawing/2018/hyperlinkcolor" val="tx"/>
                    </a:ext>
                  </a:extLst>
                </a:hlinkClick>
              </a:rPr>
              <a:t>.</a:t>
            </a:r>
            <a:r>
              <a:rPr lang="en-US" sz="1600" dirty="0"/>
              <a:t> 2016 Oct 1;1(7):767-776. </a:t>
            </a:r>
            <a:r>
              <a:rPr lang="en-US" sz="1600" dirty="0" err="1"/>
              <a:t>doi</a:t>
            </a:r>
            <a:r>
              <a:rPr lang="en-US" sz="1600" dirty="0"/>
              <a:t>: 10.1001/jamacardio.2016.2415. </a:t>
            </a:r>
            <a:r>
              <a:rPr lang="en-US" sz="1600" b="1" dirty="0"/>
              <a:t>Association of Age at Onset of Menopause and Time Since Onset of Menopause With Cardiovascular Outcomes, Intermediate Vascular Traits, and All-Cause Mortality: A Systematic Review and Meta-analysis. </a:t>
            </a:r>
            <a:r>
              <a:rPr lang="fr-BE" altLang="fr-FR" sz="1600" dirty="0" err="1"/>
              <a:t>Muka</a:t>
            </a:r>
            <a:r>
              <a:rPr lang="fr-BE" altLang="fr-FR" sz="1600" dirty="0"/>
              <a:t> T, et al JAMA </a:t>
            </a:r>
            <a:r>
              <a:rPr lang="fr-BE" altLang="fr-FR" sz="1600" dirty="0" err="1"/>
              <a:t>Cardiol</a:t>
            </a:r>
            <a:r>
              <a:rPr lang="fr-BE" altLang="fr-FR" sz="1600" dirty="0"/>
              <a:t>. 2016</a:t>
            </a:r>
          </a:p>
          <a:p>
            <a:pPr>
              <a:defRPr/>
            </a:pPr>
            <a:endParaRPr lang="fr-BE" altLang="fr-FR" sz="1600" dirty="0"/>
          </a:p>
          <a:p>
            <a:pPr>
              <a:defRPr/>
            </a:pPr>
            <a:r>
              <a:rPr lang="fr-BE" sz="1600" u="sng" dirty="0">
                <a:solidFill>
                  <a:srgbClr val="C573D2"/>
                </a:solidFill>
                <a:hlinkClick r:id="rId5" tooltip="Journal of clinical oncology : official journal of the American Society of Clinical Oncology.">
                  <a:extLst>
                    <a:ext uri="{A12FA001-AC4F-418D-AE19-62706E023703}">
                      <ahyp:hlinkClr xmlns:ahyp="http://schemas.microsoft.com/office/drawing/2018/hyperlinkcolor" val="tx"/>
                    </a:ext>
                  </a:extLst>
                </a:hlinkClick>
              </a:rPr>
              <a:t>J Clin </a:t>
            </a:r>
            <a:r>
              <a:rPr lang="fr-BE" sz="1600" u="sng" dirty="0" err="1">
                <a:solidFill>
                  <a:srgbClr val="C573D2"/>
                </a:solidFill>
                <a:hlinkClick r:id="rId5" tooltip="Journal of clinical oncology : official journal of the American Society of Clinical Oncology.">
                  <a:extLst>
                    <a:ext uri="{A12FA001-AC4F-418D-AE19-62706E023703}">
                      <ahyp:hlinkClr xmlns:ahyp="http://schemas.microsoft.com/office/drawing/2018/hyperlinkcolor" val="tx"/>
                    </a:ext>
                  </a:extLst>
                </a:hlinkClick>
              </a:rPr>
              <a:t>Oncol</a:t>
            </a:r>
            <a:r>
              <a:rPr lang="fr-BE" sz="1600" u="sng" dirty="0">
                <a:hlinkClick r:id="rId5" tooltip="Journal of clinical oncology : official journal of the American Society of Clinical Oncology.">
                  <a:extLst>
                    <a:ext uri="{A12FA001-AC4F-418D-AE19-62706E023703}">
                      <ahyp:hlinkClr xmlns:ahyp="http://schemas.microsoft.com/office/drawing/2018/hyperlinkcolor" val="tx"/>
                    </a:ext>
                  </a:extLst>
                </a:hlinkClick>
              </a:rPr>
              <a:t>.</a:t>
            </a:r>
            <a:r>
              <a:rPr lang="fr-BE" sz="1600" dirty="0"/>
              <a:t> 2010 </a:t>
            </a:r>
            <a:r>
              <a:rPr lang="fr-BE" sz="1600" dirty="0" err="1"/>
              <a:t>Aug</a:t>
            </a:r>
            <a:r>
              <a:rPr lang="fr-BE" sz="1600" dirty="0"/>
              <a:t> 20;28(24):3830-7. </a:t>
            </a:r>
            <a:r>
              <a:rPr lang="fr-BE" sz="1600" dirty="0" err="1"/>
              <a:t>doi</a:t>
            </a:r>
            <a:r>
              <a:rPr lang="fr-BE" sz="1600" dirty="0"/>
              <a:t>: 10.1200/JCO.2009.26.4770. </a:t>
            </a:r>
            <a:r>
              <a:rPr lang="fr-BE" sz="1600" dirty="0" err="1"/>
              <a:t>Epub</a:t>
            </a:r>
            <a:r>
              <a:rPr lang="fr-BE" sz="1600" dirty="0"/>
              <a:t> 2010 </a:t>
            </a:r>
            <a:r>
              <a:rPr lang="fr-BE" sz="1600" dirty="0" err="1"/>
              <a:t>Jul</a:t>
            </a:r>
            <a:r>
              <a:rPr lang="fr-BE" sz="1600" dirty="0"/>
              <a:t> 19. </a:t>
            </a:r>
            <a:r>
              <a:rPr lang="fr-BE" sz="1600" b="1" dirty="0" err="1"/>
              <a:t>Breast</a:t>
            </a:r>
            <a:r>
              <a:rPr lang="fr-BE" sz="1600" b="1" dirty="0"/>
              <a:t> cancer </a:t>
            </a:r>
            <a:r>
              <a:rPr lang="fr-BE" sz="1600" b="1" dirty="0" err="1"/>
              <a:t>risk</a:t>
            </a:r>
            <a:r>
              <a:rPr lang="fr-BE" sz="1600" b="1" dirty="0"/>
              <a:t> by </a:t>
            </a:r>
            <a:r>
              <a:rPr lang="fr-BE" sz="1600" b="1" dirty="0" err="1"/>
              <a:t>breast</a:t>
            </a:r>
            <a:r>
              <a:rPr lang="fr-BE" sz="1600" b="1" dirty="0"/>
              <a:t> </a:t>
            </a:r>
            <a:r>
              <a:rPr lang="fr-BE" sz="1600" b="1" dirty="0" err="1"/>
              <a:t>density</a:t>
            </a:r>
            <a:r>
              <a:rPr lang="fr-BE" sz="1600" b="1" dirty="0"/>
              <a:t>, </a:t>
            </a:r>
            <a:r>
              <a:rPr lang="fr-BE" sz="1600" b="1" dirty="0" err="1"/>
              <a:t>menopause</a:t>
            </a:r>
            <a:r>
              <a:rPr lang="fr-BE" sz="1600" b="1" dirty="0"/>
              <a:t>, and </a:t>
            </a:r>
            <a:r>
              <a:rPr lang="fr-BE" sz="1600" b="1" dirty="0" err="1"/>
              <a:t>postmenopausal</a:t>
            </a:r>
            <a:r>
              <a:rPr lang="fr-BE" sz="1600" b="1" dirty="0"/>
              <a:t> hormone </a:t>
            </a:r>
            <a:r>
              <a:rPr lang="fr-BE" sz="1600" b="1" dirty="0" err="1"/>
              <a:t>therapy</a:t>
            </a:r>
            <a:r>
              <a:rPr lang="fr-BE" sz="1600" b="1" dirty="0"/>
              <a:t> use. </a:t>
            </a:r>
            <a:r>
              <a:rPr lang="fr-BE" sz="1600" u="sng" dirty="0" err="1">
                <a:solidFill>
                  <a:srgbClr val="C573D2"/>
                </a:solidFill>
                <a:hlinkClick r:id="rId6">
                  <a:extLst>
                    <a:ext uri="{A12FA001-AC4F-418D-AE19-62706E023703}">
                      <ahyp:hlinkClr xmlns:ahyp="http://schemas.microsoft.com/office/drawing/2018/hyperlinkcolor" val="tx"/>
                    </a:ext>
                  </a:extLst>
                </a:hlinkClick>
              </a:rPr>
              <a:t>Kerlikowske</a:t>
            </a:r>
            <a:r>
              <a:rPr lang="fr-BE" sz="1600" u="sng" dirty="0">
                <a:hlinkClick r:id="rId6">
                  <a:extLst>
                    <a:ext uri="{A12FA001-AC4F-418D-AE19-62706E023703}">
                      <ahyp:hlinkClr xmlns:ahyp="http://schemas.microsoft.com/office/drawing/2018/hyperlinkcolor" val="tx"/>
                    </a:ext>
                  </a:extLst>
                </a:hlinkClick>
              </a:rPr>
              <a:t> K</a:t>
            </a:r>
            <a:r>
              <a:rPr lang="fr-BE" sz="1600" baseline="30000" dirty="0"/>
              <a:t>1</a:t>
            </a:r>
            <a:r>
              <a:rPr lang="fr-BE" sz="1600" dirty="0"/>
              <a:t>, </a:t>
            </a:r>
            <a:r>
              <a:rPr lang="fr-BE" sz="1600" u="sng" dirty="0">
                <a:hlinkClick r:id="rId7">
                  <a:extLst>
                    <a:ext uri="{A12FA001-AC4F-418D-AE19-62706E023703}">
                      <ahyp:hlinkClr xmlns:ahyp="http://schemas.microsoft.com/office/drawing/2018/hyperlinkcolor" val="tx"/>
                    </a:ext>
                  </a:extLst>
                </a:hlinkClick>
              </a:rPr>
              <a:t>Cook AJ</a:t>
            </a:r>
            <a:r>
              <a:rPr lang="fr-BE" sz="1600" dirty="0"/>
              <a:t>, </a:t>
            </a:r>
            <a:r>
              <a:rPr lang="fr-BE" sz="1600" u="sng" dirty="0" err="1">
                <a:solidFill>
                  <a:srgbClr val="C573D2"/>
                </a:solidFill>
                <a:hlinkClick r:id="rId8">
                  <a:extLst>
                    <a:ext uri="{A12FA001-AC4F-418D-AE19-62706E023703}">
                      <ahyp:hlinkClr xmlns:ahyp="http://schemas.microsoft.com/office/drawing/2018/hyperlinkcolor" val="tx"/>
                    </a:ext>
                  </a:extLst>
                </a:hlinkClick>
              </a:rPr>
              <a:t>Buist</a:t>
            </a:r>
            <a:r>
              <a:rPr lang="fr-BE" sz="1600" u="sng" dirty="0">
                <a:hlinkClick r:id="rId8">
                  <a:extLst>
                    <a:ext uri="{A12FA001-AC4F-418D-AE19-62706E023703}">
                      <ahyp:hlinkClr xmlns:ahyp="http://schemas.microsoft.com/office/drawing/2018/hyperlinkcolor" val="tx"/>
                    </a:ext>
                  </a:extLst>
                </a:hlinkClick>
              </a:rPr>
              <a:t> DS</a:t>
            </a:r>
            <a:r>
              <a:rPr lang="fr-BE" sz="1600" dirty="0"/>
              <a:t>, </a:t>
            </a:r>
            <a:r>
              <a:rPr lang="fr-BE" sz="1600" u="sng" dirty="0">
                <a:hlinkClick r:id="rId9">
                  <a:extLst>
                    <a:ext uri="{A12FA001-AC4F-418D-AE19-62706E023703}">
                      <ahyp:hlinkClr xmlns:ahyp="http://schemas.microsoft.com/office/drawing/2018/hyperlinkcolor" val="tx"/>
                    </a:ext>
                  </a:extLst>
                </a:hlinkClick>
              </a:rPr>
              <a:t>Cummings SR</a:t>
            </a:r>
            <a:r>
              <a:rPr lang="fr-BE" sz="1600" dirty="0"/>
              <a:t>, </a:t>
            </a:r>
            <a:r>
              <a:rPr lang="fr-BE" sz="1600" u="sng" dirty="0">
                <a:hlinkClick r:id="rId10">
                  <a:extLst>
                    <a:ext uri="{A12FA001-AC4F-418D-AE19-62706E023703}">
                      <ahyp:hlinkClr xmlns:ahyp="http://schemas.microsoft.com/office/drawing/2018/hyperlinkcolor" val="tx"/>
                    </a:ext>
                  </a:extLst>
                </a:hlinkClick>
              </a:rPr>
              <a:t>Vachon C</a:t>
            </a:r>
            <a:r>
              <a:rPr lang="fr-BE" sz="1600" dirty="0"/>
              <a:t>, </a:t>
            </a:r>
            <a:r>
              <a:rPr lang="fr-BE" sz="1600" u="sng" dirty="0" err="1">
                <a:solidFill>
                  <a:srgbClr val="C573D2"/>
                </a:solidFill>
                <a:hlinkClick r:id="rId11">
                  <a:extLst>
                    <a:ext uri="{A12FA001-AC4F-418D-AE19-62706E023703}">
                      <ahyp:hlinkClr xmlns:ahyp="http://schemas.microsoft.com/office/drawing/2018/hyperlinkcolor" val="tx"/>
                    </a:ext>
                  </a:extLst>
                </a:hlinkClick>
              </a:rPr>
              <a:t>Vacek</a:t>
            </a:r>
            <a:r>
              <a:rPr lang="fr-BE" sz="1600" u="sng" dirty="0">
                <a:hlinkClick r:id="rId11">
                  <a:extLst>
                    <a:ext uri="{A12FA001-AC4F-418D-AE19-62706E023703}">
                      <ahyp:hlinkClr xmlns:ahyp="http://schemas.microsoft.com/office/drawing/2018/hyperlinkcolor" val="tx"/>
                    </a:ext>
                  </a:extLst>
                </a:hlinkClick>
              </a:rPr>
              <a:t> P</a:t>
            </a:r>
            <a:r>
              <a:rPr lang="fr-BE" sz="1600" dirty="0"/>
              <a:t>, </a:t>
            </a:r>
            <a:r>
              <a:rPr lang="fr-BE" sz="1600" u="sng" dirty="0" err="1">
                <a:solidFill>
                  <a:srgbClr val="C573D2"/>
                </a:solidFill>
                <a:hlinkClick r:id="rId12">
                  <a:extLst>
                    <a:ext uri="{A12FA001-AC4F-418D-AE19-62706E023703}">
                      <ahyp:hlinkClr xmlns:ahyp="http://schemas.microsoft.com/office/drawing/2018/hyperlinkcolor" val="tx"/>
                    </a:ext>
                  </a:extLst>
                </a:hlinkClick>
              </a:rPr>
              <a:t>Miglioretti</a:t>
            </a:r>
            <a:r>
              <a:rPr lang="fr-BE" sz="1600" u="sng" dirty="0">
                <a:hlinkClick r:id="rId12">
                  <a:extLst>
                    <a:ext uri="{A12FA001-AC4F-418D-AE19-62706E023703}">
                      <ahyp:hlinkClr xmlns:ahyp="http://schemas.microsoft.com/office/drawing/2018/hyperlinkcolor" val="tx"/>
                    </a:ext>
                  </a:extLst>
                </a:hlinkClick>
              </a:rPr>
              <a:t> DL</a:t>
            </a:r>
            <a:r>
              <a:rPr lang="fr-BE" sz="1600" dirty="0"/>
              <a:t>.</a:t>
            </a:r>
          </a:p>
          <a:p>
            <a:pPr>
              <a:defRPr/>
            </a:pPr>
            <a:endParaRPr lang="fr-BE" altLang="fr-FR" sz="1600" dirty="0"/>
          </a:p>
          <a:p>
            <a:pPr eaLnBrk="1" hangingPunct="1">
              <a:lnSpc>
                <a:spcPct val="80000"/>
              </a:lnSpc>
              <a:defRPr/>
            </a:pPr>
            <a:endParaRPr lang="fr-FR" altLang="fr-FR" sz="16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B2A30BF9-B5D1-3003-7997-F272CB5C5361}"/>
              </a:ext>
            </a:extLst>
          </p:cNvPr>
          <p:cNvSpPr>
            <a:spLocks noGrp="1" noChangeArrowheads="1"/>
          </p:cNvSpPr>
          <p:nvPr>
            <p:ph type="title"/>
          </p:nvPr>
        </p:nvSpPr>
        <p:spPr/>
        <p:txBody>
          <a:bodyPr/>
          <a:lstStyle/>
          <a:p>
            <a:pPr eaLnBrk="1" hangingPunct="1"/>
            <a:r>
              <a:rPr lang="fr-BE" altLang="fr-FR"/>
              <a:t>References</a:t>
            </a:r>
            <a:endParaRPr lang="fr-FR" altLang="fr-FR"/>
          </a:p>
        </p:txBody>
      </p:sp>
      <p:sp>
        <p:nvSpPr>
          <p:cNvPr id="75779" name="Rectangle 3">
            <a:extLst>
              <a:ext uri="{FF2B5EF4-FFF2-40B4-BE49-F238E27FC236}">
                <a16:creationId xmlns:a16="http://schemas.microsoft.com/office/drawing/2014/main" id="{693A1645-E193-E0CD-C773-361A57F30621}"/>
              </a:ext>
            </a:extLst>
          </p:cNvPr>
          <p:cNvSpPr>
            <a:spLocks noGrp="1" noChangeArrowheads="1"/>
          </p:cNvSpPr>
          <p:nvPr>
            <p:ph idx="1"/>
          </p:nvPr>
        </p:nvSpPr>
        <p:spPr>
          <a:xfrm>
            <a:off x="2208213" y="1916113"/>
            <a:ext cx="7772400" cy="4114800"/>
          </a:xfrm>
        </p:spPr>
        <p:txBody>
          <a:bodyPr/>
          <a:lstStyle/>
          <a:p>
            <a:pPr>
              <a:defRPr/>
            </a:pPr>
            <a:r>
              <a:rPr lang="fr-BE" altLang="fr-FR" sz="1600" dirty="0">
                <a:hlinkClick r:id="rId3">
                  <a:extLst>
                    <a:ext uri="{A12FA001-AC4F-418D-AE19-62706E023703}">
                      <ahyp:hlinkClr xmlns:ahyp="http://schemas.microsoft.com/office/drawing/2018/hyperlinkcolor" val="tx"/>
                    </a:ext>
                  </a:extLst>
                </a:hlinkClick>
              </a:rPr>
              <a:t>.</a:t>
            </a:r>
            <a:r>
              <a:rPr lang="fr-BE" altLang="fr-FR" sz="1600" dirty="0" err="1"/>
              <a:t>Hodis</a:t>
            </a:r>
            <a:r>
              <a:rPr lang="fr-BE" altLang="fr-FR" sz="1600" dirty="0"/>
              <a:t> HN, Mack WJ, Henderson VW, </a:t>
            </a:r>
            <a:r>
              <a:rPr lang="fr-BE" altLang="fr-FR" sz="1600" dirty="0" err="1"/>
              <a:t>Shoupe</a:t>
            </a:r>
            <a:r>
              <a:rPr lang="fr-BE" altLang="fr-FR" sz="1600" dirty="0"/>
              <a:t> D, </a:t>
            </a:r>
            <a:r>
              <a:rPr lang="fr-BE" altLang="fr-FR" sz="1600" dirty="0" err="1"/>
              <a:t>Budoff</a:t>
            </a:r>
            <a:r>
              <a:rPr lang="fr-BE" altLang="fr-FR" sz="1600" dirty="0"/>
              <a:t> MJ, </a:t>
            </a:r>
            <a:r>
              <a:rPr lang="fr-BE" altLang="fr-FR" sz="1600" dirty="0" err="1"/>
              <a:t>Hwang-Levine</a:t>
            </a:r>
            <a:r>
              <a:rPr lang="fr-BE" altLang="fr-FR" sz="1600" dirty="0"/>
              <a:t> J, Li Y, Feng M, Dustin L, </a:t>
            </a:r>
            <a:r>
              <a:rPr lang="fr-BE" altLang="fr-FR" sz="1600" dirty="0" err="1"/>
              <a:t>Kono</a:t>
            </a:r>
            <a:r>
              <a:rPr lang="fr-BE" altLang="fr-FR" sz="1600" dirty="0"/>
              <a:t> N, </a:t>
            </a:r>
            <a:r>
              <a:rPr lang="fr-BE" altLang="fr-FR" sz="1600" dirty="0" err="1"/>
              <a:t>Stanczyk</a:t>
            </a:r>
            <a:r>
              <a:rPr lang="fr-BE" altLang="fr-FR" sz="1600" dirty="0"/>
              <a:t> FZ, </a:t>
            </a:r>
            <a:r>
              <a:rPr lang="fr-BE" altLang="fr-FR" sz="1600" dirty="0" err="1"/>
              <a:t>Selzer</a:t>
            </a:r>
            <a:r>
              <a:rPr lang="fr-BE" altLang="fr-FR" sz="1600" dirty="0"/>
              <a:t> RH, </a:t>
            </a:r>
            <a:r>
              <a:rPr lang="fr-BE" altLang="fr-FR" sz="1600" dirty="0" err="1"/>
              <a:t>Azen</a:t>
            </a:r>
            <a:r>
              <a:rPr lang="fr-BE" altLang="fr-FR" sz="1600" dirty="0"/>
              <a:t> SP; ELITE </a:t>
            </a:r>
            <a:r>
              <a:rPr lang="fr-BE" altLang="fr-FR" sz="1600" dirty="0" err="1"/>
              <a:t>Research</a:t>
            </a:r>
            <a:r>
              <a:rPr lang="fr-BE" altLang="fr-FR" sz="1600" dirty="0"/>
              <a:t> Group. </a:t>
            </a:r>
            <a:r>
              <a:rPr lang="fr-BE" altLang="fr-FR" sz="1600" dirty="0" err="1"/>
              <a:t>Vascular</a:t>
            </a:r>
            <a:r>
              <a:rPr lang="fr-BE" altLang="fr-FR" sz="1600" dirty="0"/>
              <a:t> </a:t>
            </a:r>
            <a:r>
              <a:rPr lang="fr-BE" altLang="fr-FR" sz="1600" dirty="0" err="1"/>
              <a:t>Effects</a:t>
            </a:r>
            <a:r>
              <a:rPr lang="fr-BE" altLang="fr-FR" sz="1600" dirty="0"/>
              <a:t> of </a:t>
            </a:r>
            <a:r>
              <a:rPr lang="fr-BE" altLang="fr-FR" sz="1600" dirty="0" err="1"/>
              <a:t>Early</a:t>
            </a:r>
            <a:r>
              <a:rPr lang="fr-BE" altLang="fr-FR" sz="1600" dirty="0"/>
              <a:t> versus </a:t>
            </a:r>
            <a:r>
              <a:rPr lang="fr-BE" altLang="fr-FR" sz="1600" dirty="0" err="1"/>
              <a:t>Late</a:t>
            </a:r>
            <a:r>
              <a:rPr lang="fr-BE" altLang="fr-FR" sz="1600" dirty="0"/>
              <a:t> </a:t>
            </a:r>
            <a:r>
              <a:rPr lang="fr-BE" altLang="fr-FR" sz="1600" dirty="0" err="1"/>
              <a:t>Postmenopausal</a:t>
            </a:r>
            <a:r>
              <a:rPr lang="fr-BE" altLang="fr-FR" sz="1600" dirty="0"/>
              <a:t> </a:t>
            </a:r>
            <a:r>
              <a:rPr lang="fr-BE" altLang="fr-FR" sz="1600" dirty="0" err="1"/>
              <a:t>Treatment</a:t>
            </a:r>
            <a:r>
              <a:rPr lang="fr-BE" altLang="fr-FR" sz="1600" dirty="0"/>
              <a:t> </a:t>
            </a:r>
            <a:r>
              <a:rPr lang="fr-BE" altLang="fr-FR" sz="1600" dirty="0" err="1"/>
              <a:t>with</a:t>
            </a:r>
            <a:r>
              <a:rPr lang="fr-BE" altLang="fr-FR" sz="1600" dirty="0"/>
              <a:t> Estradiol N </a:t>
            </a:r>
            <a:r>
              <a:rPr lang="fr-BE" altLang="fr-FR" sz="1600" dirty="0" err="1"/>
              <a:t>Engl</a:t>
            </a:r>
            <a:r>
              <a:rPr lang="fr-BE" altLang="fr-FR" sz="1600" dirty="0"/>
              <a:t> J Med. 2016 Mar 31;374(13):1221-31. </a:t>
            </a:r>
            <a:r>
              <a:rPr lang="fr-BE" altLang="fr-FR" sz="1600" dirty="0" err="1"/>
              <a:t>doi</a:t>
            </a:r>
            <a:r>
              <a:rPr lang="fr-BE" altLang="fr-FR" sz="1600" dirty="0"/>
              <a:t>: 10.1056/NEJMoa1505241.</a:t>
            </a:r>
          </a:p>
          <a:p>
            <a:pPr>
              <a:defRPr/>
            </a:pPr>
            <a:r>
              <a:rPr lang="fr-BE" altLang="fr-FR" sz="1600" dirty="0"/>
              <a:t>TRANSDERMAL AND ORAL HRT AND RISK OF STROKE IN UK-GPRD (*)</a:t>
            </a:r>
            <a:r>
              <a:rPr lang="fr-BE" altLang="fr-FR" sz="1600" b="1" dirty="0" err="1">
                <a:sym typeface="Wingdings 3" panose="05040102010807070707" pitchFamily="18" charset="2"/>
              </a:rPr>
              <a:t>Transdermal</a:t>
            </a:r>
            <a:r>
              <a:rPr lang="fr-BE" altLang="fr-FR" sz="1600" b="1" dirty="0">
                <a:sym typeface="Wingdings 3" panose="05040102010807070707" pitchFamily="18" charset="2"/>
              </a:rPr>
              <a:t> HRT </a:t>
            </a:r>
            <a:r>
              <a:rPr lang="fr-BE" altLang="fr-FR" sz="1600" b="1" dirty="0" err="1">
                <a:sym typeface="Wingdings 3" panose="05040102010807070707" pitchFamily="18" charset="2"/>
              </a:rPr>
              <a:t>with</a:t>
            </a:r>
            <a:r>
              <a:rPr lang="fr-BE" altLang="fr-FR" sz="1600" b="1" dirty="0">
                <a:sym typeface="Wingdings 3" panose="05040102010807070707" pitchFamily="18" charset="2"/>
              </a:rPr>
              <a:t> </a:t>
            </a:r>
            <a:r>
              <a:rPr lang="fr-BE" altLang="fr-FR" sz="1600" b="1" dirty="0" err="1">
                <a:sym typeface="Wingdings 3" panose="05040102010807070707" pitchFamily="18" charset="2"/>
              </a:rPr>
              <a:t>low</a:t>
            </a:r>
            <a:r>
              <a:rPr lang="fr-BE" altLang="fr-FR" sz="1600" b="1" dirty="0">
                <a:sym typeface="Wingdings 3" panose="05040102010807070707" pitchFamily="18" charset="2"/>
              </a:rPr>
              <a:t> dose E </a:t>
            </a:r>
            <a:r>
              <a:rPr lang="fr-BE" altLang="fr-FR" sz="1600" b="1" dirty="0" err="1">
                <a:sym typeface="Wingdings 3" panose="05040102010807070707" pitchFamily="18" charset="2"/>
              </a:rPr>
              <a:t>does</a:t>
            </a:r>
            <a:r>
              <a:rPr lang="fr-BE" altLang="fr-FR" sz="1600" b="1" dirty="0">
                <a:sym typeface="Wingdings 3" panose="05040102010807070707" pitchFamily="18" charset="2"/>
              </a:rPr>
              <a:t> not </a:t>
            </a:r>
            <a:r>
              <a:rPr lang="fr-BE" altLang="fr-FR" sz="1600" b="1" dirty="0" err="1">
                <a:sym typeface="Wingdings 3" panose="05040102010807070707" pitchFamily="18" charset="2"/>
              </a:rPr>
              <a:t>increase</a:t>
            </a:r>
            <a:r>
              <a:rPr lang="fr-BE" altLang="fr-FR" sz="1600" b="1" dirty="0">
                <a:sym typeface="Wingdings 3" panose="05040102010807070707" pitchFamily="18" charset="2"/>
              </a:rPr>
              <a:t> the </a:t>
            </a:r>
            <a:r>
              <a:rPr lang="fr-BE" altLang="fr-FR" sz="1600" b="1" dirty="0" err="1">
                <a:sym typeface="Wingdings 3" panose="05040102010807070707" pitchFamily="18" charset="2"/>
              </a:rPr>
              <a:t>risk</a:t>
            </a:r>
            <a:r>
              <a:rPr lang="fr-BE" altLang="fr-FR" sz="1600" b="1" dirty="0">
                <a:sym typeface="Wingdings 3" panose="05040102010807070707" pitchFamily="18" charset="2"/>
              </a:rPr>
              <a:t> of stroke </a:t>
            </a:r>
            <a:r>
              <a:rPr lang="fr-BE" altLang="fr-FR" sz="1600" b="1" dirty="0" err="1">
                <a:sym typeface="Wingdings 3" panose="05040102010807070707" pitchFamily="18" charset="2"/>
              </a:rPr>
              <a:t>whereas</a:t>
            </a:r>
            <a:r>
              <a:rPr lang="fr-BE" altLang="fr-FR" sz="1600" b="1" dirty="0">
                <a:sym typeface="Wingdings 3" panose="05040102010807070707" pitchFamily="18" charset="2"/>
              </a:rPr>
              <a:t> a </a:t>
            </a:r>
            <a:r>
              <a:rPr lang="fr-BE" altLang="fr-FR" sz="1600" b="1" dirty="0" err="1">
                <a:sym typeface="Wingdings 3" panose="05040102010807070707" pitchFamily="18" charset="2"/>
              </a:rPr>
              <a:t>significant</a:t>
            </a:r>
            <a:r>
              <a:rPr lang="fr-BE" altLang="fr-FR" sz="1600" b="1" dirty="0">
                <a:sym typeface="Wingdings 3" panose="05040102010807070707" pitchFamily="18" charset="2"/>
              </a:rPr>
              <a:t> </a:t>
            </a:r>
            <a:r>
              <a:rPr lang="fr-BE" altLang="fr-FR" sz="1600" b="1" dirty="0" err="1">
                <a:sym typeface="Wingdings 3" panose="05040102010807070707" pitchFamily="18" charset="2"/>
              </a:rPr>
              <a:t>increase</a:t>
            </a:r>
            <a:r>
              <a:rPr lang="fr-BE" altLang="fr-FR" sz="1600" b="1" dirty="0">
                <a:sym typeface="Wingdings 3" panose="05040102010807070707" pitchFamily="18" charset="2"/>
              </a:rPr>
              <a:t> </a:t>
            </a:r>
            <a:r>
              <a:rPr lang="fr-BE" altLang="fr-FR" sz="1600" b="1" dirty="0" err="1">
                <a:sym typeface="Wingdings 3" panose="05040102010807070707" pitchFamily="18" charset="2"/>
              </a:rPr>
              <a:t>is</a:t>
            </a:r>
            <a:r>
              <a:rPr lang="fr-BE" altLang="fr-FR" sz="1600" b="1" dirty="0">
                <a:sym typeface="Wingdings 3" panose="05040102010807070707" pitchFamily="18" charset="2"/>
              </a:rPr>
              <a:t> </a:t>
            </a:r>
            <a:r>
              <a:rPr lang="fr-BE" altLang="fr-FR" sz="1600" b="1" dirty="0" err="1">
                <a:sym typeface="Wingdings 3" panose="05040102010807070707" pitchFamily="18" charset="2"/>
              </a:rPr>
              <a:t>found</a:t>
            </a:r>
            <a:r>
              <a:rPr lang="fr-BE" altLang="fr-FR" sz="1600" b="1" dirty="0">
                <a:sym typeface="Wingdings 3" panose="05040102010807070707" pitchFamily="18" charset="2"/>
              </a:rPr>
              <a:t> </a:t>
            </a:r>
            <a:r>
              <a:rPr lang="fr-BE" altLang="fr-FR" sz="1600" b="1" dirty="0" err="1">
                <a:sym typeface="Wingdings 3" panose="05040102010807070707" pitchFamily="18" charset="2"/>
              </a:rPr>
              <a:t>with</a:t>
            </a:r>
            <a:r>
              <a:rPr lang="fr-BE" altLang="fr-FR" sz="1600" b="1" dirty="0">
                <a:sym typeface="Wingdings 3" panose="05040102010807070707" pitchFamily="18" charset="2"/>
              </a:rPr>
              <a:t> TRANSDERMAL HIGH DOSE AND ALL DOSES OF ORAL HRT</a:t>
            </a:r>
            <a:r>
              <a:rPr lang="fr-BE" altLang="fr-FR" sz="1050" dirty="0">
                <a:latin typeface="Arial" panose="020B0604020202020204" pitchFamily="34" charset="0"/>
                <a:cs typeface="Arial" panose="020B0604020202020204" pitchFamily="34" charset="0"/>
              </a:rPr>
              <a:t> </a:t>
            </a:r>
            <a:r>
              <a:rPr lang="fr-BE" altLang="fr-FR" sz="1050" dirty="0" err="1">
                <a:latin typeface="Arial" panose="020B0604020202020204" pitchFamily="34" charset="0"/>
                <a:cs typeface="Arial" panose="020B0604020202020204" pitchFamily="34" charset="0"/>
              </a:rPr>
              <a:t>Renoux</a:t>
            </a:r>
            <a:r>
              <a:rPr lang="fr-BE" altLang="fr-FR" sz="1050" dirty="0">
                <a:latin typeface="Arial" panose="020B0604020202020204" pitchFamily="34" charset="0"/>
                <a:cs typeface="Arial" panose="020B0604020202020204" pitchFamily="34" charset="0"/>
              </a:rPr>
              <a:t> C et al, BMJ 2010;:</a:t>
            </a:r>
            <a:endParaRPr lang="fr-BE" altLang="fr-FR" sz="1600" dirty="0"/>
          </a:p>
          <a:p>
            <a:pPr eaLnBrk="1" hangingPunct="1">
              <a:lnSpc>
                <a:spcPct val="80000"/>
              </a:lnSpc>
              <a:defRPr/>
            </a:pPr>
            <a:endParaRPr lang="fr-FR" altLang="fr-FR" sz="1600"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3A3F348F-71C0-9F78-4C8B-4F71D50AD326}"/>
              </a:ext>
            </a:extLst>
          </p:cNvPr>
          <p:cNvSpPr>
            <a:spLocks noGrp="1" noChangeArrowheads="1"/>
          </p:cNvSpPr>
          <p:nvPr>
            <p:ph type="title"/>
          </p:nvPr>
        </p:nvSpPr>
        <p:spPr>
          <a:xfrm>
            <a:off x="685801" y="589280"/>
            <a:ext cx="10131425" cy="1456267"/>
          </a:xfrm>
        </p:spPr>
        <p:txBody>
          <a:bodyPr/>
          <a:lstStyle/>
          <a:p>
            <a:pPr eaLnBrk="1" hangingPunct="1"/>
            <a:r>
              <a:rPr lang="fr-FR" altLang="fr-FR"/>
              <a:t>Conflict of interest declaration</a:t>
            </a:r>
          </a:p>
        </p:txBody>
      </p:sp>
      <p:sp>
        <p:nvSpPr>
          <p:cNvPr id="92163" name="Rectangle 3">
            <a:extLst>
              <a:ext uri="{FF2B5EF4-FFF2-40B4-BE49-F238E27FC236}">
                <a16:creationId xmlns:a16="http://schemas.microsoft.com/office/drawing/2014/main" id="{AED35CD5-3FBC-96E1-A55B-C93869BC13B9}"/>
              </a:ext>
            </a:extLst>
          </p:cNvPr>
          <p:cNvSpPr>
            <a:spLocks noGrp="1" noChangeArrowheads="1"/>
          </p:cNvSpPr>
          <p:nvPr>
            <p:ph idx="1"/>
          </p:nvPr>
        </p:nvSpPr>
        <p:spPr/>
        <p:txBody>
          <a:bodyPr/>
          <a:lstStyle/>
          <a:p>
            <a:pPr eaLnBrk="1" hangingPunct="1"/>
            <a:r>
              <a:rPr lang="en-US" altLang="fr-FR" dirty="0"/>
              <a:t>The Belgian Menopause Society wishes to thank the following companies who support us with unrestricted educational grants allowing us to fulfill our missions but exercise no control over the content of the consensus:</a:t>
            </a:r>
            <a:r>
              <a:rPr lang="fr-FR" altLang="fr-FR" dirty="0"/>
              <a:t> BESINS, </a:t>
            </a:r>
            <a:r>
              <a:rPr lang="fr-FR" altLang="fr-FR" dirty="0" err="1"/>
              <a:t>Theramex</a:t>
            </a:r>
            <a:r>
              <a:rPr lang="fr-FR" altLang="fr-FR" dirty="0"/>
              <a:t>, </a:t>
            </a:r>
            <a:r>
              <a:rPr lang="fr-FR" altLang="fr-FR" dirty="0" err="1"/>
              <a:t>Gedeon</a:t>
            </a:r>
            <a:r>
              <a:rPr lang="fr-FR" altLang="fr-FR" dirty="0"/>
              <a:t> Richter, </a:t>
            </a:r>
            <a:r>
              <a:rPr lang="fr-FR" altLang="fr-FR" dirty="0" err="1"/>
              <a:t>Viatris</a:t>
            </a:r>
            <a:r>
              <a:rPr lang="fr-FR" altLang="fr-FR" dirty="0"/>
              <a:t>, Pfizer, Astellas, Mylan</a:t>
            </a:r>
            <a:r>
              <a:rPr lang="fr-BE" altLang="fr-FR" dirty="0"/>
              <a:t>.</a:t>
            </a:r>
            <a:endParaRPr lang="fr-FR" altLang="fr-F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896C0816-2099-48A5-A4F8-360BB1DBD616}"/>
              </a:ext>
            </a:extLst>
          </p:cNvPr>
          <p:cNvSpPr>
            <a:spLocks noGrp="1" noChangeArrowheads="1"/>
          </p:cNvSpPr>
          <p:nvPr>
            <p:ph type="title"/>
          </p:nvPr>
        </p:nvSpPr>
        <p:spPr>
          <a:xfrm>
            <a:off x="2424113" y="765175"/>
            <a:ext cx="7772400" cy="1143000"/>
          </a:xfrm>
        </p:spPr>
        <p:txBody>
          <a:bodyPr>
            <a:normAutofit fontScale="90000"/>
          </a:bodyPr>
          <a:lstStyle/>
          <a:p>
            <a:pPr eaLnBrk="1" hangingPunct="1"/>
            <a:r>
              <a:rPr lang="fr-BE" altLang="fr-FR"/>
              <a:t>Premature and early </a:t>
            </a:r>
            <a:r>
              <a:rPr lang="en-GB" altLang="fr-FR"/>
              <a:t>menopause</a:t>
            </a:r>
            <a:br>
              <a:rPr lang="en-GB" altLang="fr-FR"/>
            </a:br>
            <a:endParaRPr lang="en-GB" altLang="fr-FR"/>
          </a:p>
        </p:txBody>
      </p:sp>
      <p:sp>
        <p:nvSpPr>
          <p:cNvPr id="21507" name="Rectangle 3">
            <a:extLst>
              <a:ext uri="{FF2B5EF4-FFF2-40B4-BE49-F238E27FC236}">
                <a16:creationId xmlns:a16="http://schemas.microsoft.com/office/drawing/2014/main" id="{02C2497C-39E5-74BF-4D58-3AA8148B6828}"/>
              </a:ext>
            </a:extLst>
          </p:cNvPr>
          <p:cNvSpPr>
            <a:spLocks noGrp="1" noChangeArrowheads="1"/>
          </p:cNvSpPr>
          <p:nvPr>
            <p:ph idx="1"/>
          </p:nvPr>
        </p:nvSpPr>
        <p:spPr>
          <a:xfrm>
            <a:off x="2209800" y="1752600"/>
            <a:ext cx="7772400" cy="4114800"/>
          </a:xfrm>
        </p:spPr>
        <p:txBody>
          <a:bodyPr>
            <a:normAutofit fontScale="92500" lnSpcReduction="20000"/>
          </a:bodyPr>
          <a:lstStyle/>
          <a:p>
            <a:pPr>
              <a:defRPr/>
            </a:pPr>
            <a:r>
              <a:rPr lang="fr-BE" altLang="fr-FR" sz="2400" err="1"/>
              <a:t>Ovarian</a:t>
            </a:r>
            <a:r>
              <a:rPr lang="fr-BE" altLang="fr-FR" sz="2400"/>
              <a:t> </a:t>
            </a:r>
            <a:r>
              <a:rPr lang="fr-BE" altLang="fr-FR" sz="2400" err="1"/>
              <a:t>insufficiency</a:t>
            </a:r>
            <a:r>
              <a:rPr lang="fr-BE" altLang="fr-FR" sz="2400"/>
              <a:t> </a:t>
            </a:r>
            <a:r>
              <a:rPr lang="en-GB" altLang="fr-FR" sz="2400"/>
              <a:t> (before 40 years) and early menopause (before 45 years), whether natural or induced, is associated with increased morbidity &amp; mortality, when women are untreated with MHT. </a:t>
            </a:r>
          </a:p>
          <a:p>
            <a:pPr>
              <a:defRPr/>
            </a:pPr>
            <a:r>
              <a:rPr lang="en-GB" altLang="fr-FR" sz="2400">
                <a:solidFill>
                  <a:schemeClr val="tx2"/>
                </a:solidFill>
              </a:rPr>
              <a:t>Several recent meta-analyses reported in particular increased cardiovascular </a:t>
            </a:r>
            <a:r>
              <a:rPr lang="en-GB" altLang="fr-FR" sz="2400" err="1">
                <a:solidFill>
                  <a:schemeClr val="tx2"/>
                </a:solidFill>
              </a:rPr>
              <a:t>morbi</a:t>
            </a:r>
            <a:r>
              <a:rPr lang="en-GB" altLang="fr-FR" sz="2400">
                <a:solidFill>
                  <a:schemeClr val="tx2"/>
                </a:solidFill>
              </a:rPr>
              <a:t>-mortality (Grade 1C) </a:t>
            </a:r>
          </a:p>
          <a:p>
            <a:pPr>
              <a:defRPr/>
            </a:pPr>
            <a:r>
              <a:rPr lang="en-GB" altLang="fr-FR" sz="2400">
                <a:solidFill>
                  <a:schemeClr val="tx2"/>
                </a:solidFill>
              </a:rPr>
              <a:t>Several observational studies reported increased neuro-</a:t>
            </a:r>
            <a:r>
              <a:rPr lang="en-GB" altLang="fr-FR" sz="2400" err="1">
                <a:solidFill>
                  <a:schemeClr val="tx2"/>
                </a:solidFill>
              </a:rPr>
              <a:t>degenaretive</a:t>
            </a:r>
            <a:r>
              <a:rPr lang="en-GB" altLang="fr-FR" sz="2400">
                <a:solidFill>
                  <a:schemeClr val="tx2"/>
                </a:solidFill>
              </a:rPr>
              <a:t> diseases in these women also, while MHT reduces these risks.(Grade IC)</a:t>
            </a:r>
          </a:p>
          <a:p>
            <a:pPr marL="0" indent="0">
              <a:buNone/>
              <a:defRPr/>
            </a:pPr>
            <a:endParaRPr lang="en-GB" altLang="fr-FR"/>
          </a:p>
          <a:p>
            <a:pPr>
              <a:defRPr/>
            </a:pPr>
            <a:r>
              <a:rPr lang="fr-BE" altLang="fr-FR" err="1"/>
              <a:t>Muka</a:t>
            </a:r>
            <a:r>
              <a:rPr lang="fr-BE" altLang="fr-FR"/>
              <a:t> T, et al JAMA </a:t>
            </a:r>
            <a:r>
              <a:rPr lang="fr-BE" altLang="fr-FR" err="1"/>
              <a:t>Cardiol</a:t>
            </a:r>
            <a:r>
              <a:rPr lang="fr-BE" altLang="fr-FR"/>
              <a:t>. 2016.</a:t>
            </a:r>
          </a:p>
          <a:p>
            <a:pPr>
              <a:defRPr/>
            </a:pPr>
            <a:r>
              <a:rPr lang="fr-BE" altLang="fr-FR"/>
              <a:t>Rocca JAMA </a:t>
            </a:r>
            <a:r>
              <a:rPr lang="fr-BE" altLang="fr-FR" err="1"/>
              <a:t>Netw</a:t>
            </a:r>
            <a:r>
              <a:rPr lang="fr-BE" altLang="fr-FR"/>
              <a:t> Open 2022</a:t>
            </a:r>
          </a:p>
          <a:p>
            <a:pPr>
              <a:defRPr/>
            </a:pPr>
            <a:endParaRPr lang="en-GB" altLang="fr-FR">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16C9997D-4AF8-B66D-635E-C9C6CD93E920}"/>
              </a:ext>
            </a:extLst>
          </p:cNvPr>
          <p:cNvSpPr>
            <a:spLocks noGrp="1" noChangeArrowheads="1"/>
          </p:cNvSpPr>
          <p:nvPr>
            <p:ph type="title"/>
          </p:nvPr>
        </p:nvSpPr>
        <p:spPr/>
        <p:txBody>
          <a:bodyPr/>
          <a:lstStyle/>
          <a:p>
            <a:pPr eaLnBrk="1" hangingPunct="1"/>
            <a:r>
              <a:rPr lang="fr-BE" altLang="fr-FR"/>
              <a:t>Premature and early </a:t>
            </a:r>
            <a:r>
              <a:rPr lang="en-GB" altLang="fr-FR"/>
              <a:t>menopause</a:t>
            </a:r>
          </a:p>
        </p:txBody>
      </p:sp>
      <p:sp>
        <p:nvSpPr>
          <p:cNvPr id="24579" name="Rectangle 3">
            <a:extLst>
              <a:ext uri="{FF2B5EF4-FFF2-40B4-BE49-F238E27FC236}">
                <a16:creationId xmlns:a16="http://schemas.microsoft.com/office/drawing/2014/main" id="{DD7C15B8-C35A-68F1-8282-8663A29959E9}"/>
              </a:ext>
            </a:extLst>
          </p:cNvPr>
          <p:cNvSpPr>
            <a:spLocks noGrp="1" noChangeArrowheads="1"/>
          </p:cNvSpPr>
          <p:nvPr>
            <p:ph idx="1"/>
          </p:nvPr>
        </p:nvSpPr>
        <p:spPr>
          <a:xfrm>
            <a:off x="2209800" y="1752600"/>
            <a:ext cx="7772400" cy="4114800"/>
          </a:xfrm>
        </p:spPr>
        <p:txBody>
          <a:bodyPr/>
          <a:lstStyle/>
          <a:p>
            <a:pPr eaLnBrk="1" hangingPunct="1">
              <a:lnSpc>
                <a:spcPct val="90000"/>
              </a:lnSpc>
            </a:pPr>
            <a:r>
              <a:rPr lang="en-GB" altLang="fr-FR"/>
              <a:t>Data gathered from studies in postmenopausal women aged 50 or more  can not necessarily be extrapolated to younger postmenopausal women</a:t>
            </a:r>
            <a:r>
              <a:rPr lang="fr-BE" altLang="fr-FR"/>
              <a:t>. </a:t>
            </a:r>
          </a:p>
          <a:p>
            <a:pPr eaLnBrk="1" hangingPunct="1">
              <a:lnSpc>
                <a:spcPct val="90000"/>
              </a:lnSpc>
            </a:pPr>
            <a:r>
              <a:rPr lang="en-GB" altLang="fr-FR"/>
              <a:t>It is generally recommended to treat these women at least till the normal age of menopause.</a:t>
            </a:r>
          </a:p>
          <a:p>
            <a:pPr eaLnBrk="1" hangingPunct="1">
              <a:lnSpc>
                <a:spcPct val="90000"/>
              </a:lnSpc>
            </a:pPr>
            <a:r>
              <a:rPr lang="en-GB" altLang="fr-FR">
                <a:solidFill>
                  <a:schemeClr val="tx2"/>
                </a:solidFill>
              </a:rPr>
              <a:t>Dosage should be adapted according to symptomatology (</a:t>
            </a:r>
            <a:r>
              <a:rPr lang="en-GB" altLang="fr-FR" i="1">
                <a:solidFill>
                  <a:schemeClr val="tx2"/>
                </a:solidFill>
              </a:rPr>
              <a:t>Level 3)</a:t>
            </a:r>
          </a:p>
          <a:p>
            <a:pPr eaLnBrk="1" hangingPunct="1">
              <a:lnSpc>
                <a:spcPct val="90000"/>
              </a:lnSpc>
            </a:pPr>
            <a:r>
              <a:rPr lang="en-GB" altLang="fr-FR" i="1">
                <a:solidFill>
                  <a:schemeClr val="tx2"/>
                </a:solidFill>
              </a:rPr>
              <a:t>Higher doses might be necessary for adequate osteoporosis treatment (Level 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6929" y="1277128"/>
            <a:ext cx="6172200" cy="464066"/>
          </a:xfrm>
        </p:spPr>
        <p:txBody>
          <a:bodyPr>
            <a:normAutofit fontScale="90000"/>
          </a:bodyPr>
          <a:lstStyle/>
          <a:p>
            <a:r>
              <a:rPr lang="en-US" dirty="0"/>
              <a:t>Etiologies for POI</a:t>
            </a:r>
            <a:endParaRPr lang="fr-BE" dirty="0"/>
          </a:p>
        </p:txBody>
      </p:sp>
      <p:sp>
        <p:nvSpPr>
          <p:cNvPr id="3" name="Espace réservé du contenu 2"/>
          <p:cNvSpPr>
            <a:spLocks noGrp="1"/>
          </p:cNvSpPr>
          <p:nvPr>
            <p:ph idx="1"/>
          </p:nvPr>
        </p:nvSpPr>
        <p:spPr>
          <a:xfrm>
            <a:off x="2155844" y="2012674"/>
            <a:ext cx="6172200" cy="3394472"/>
          </a:xfrm>
        </p:spPr>
        <p:txBody>
          <a:bodyPr>
            <a:normAutofit fontScale="92500" lnSpcReduction="20000"/>
          </a:bodyPr>
          <a:lstStyle/>
          <a:p>
            <a:r>
              <a:rPr lang="en-US" sz="1800" dirty="0"/>
              <a:t>Spontaneous 46,XX POI (</a:t>
            </a:r>
            <a:r>
              <a:rPr lang="en-US" sz="1800" dirty="0" err="1"/>
              <a:t>sPOI</a:t>
            </a:r>
            <a:r>
              <a:rPr lang="en-US" sz="1800" dirty="0"/>
              <a:t>)  karyotype)</a:t>
            </a:r>
          </a:p>
          <a:p>
            <a:pPr lvl="1"/>
            <a:r>
              <a:rPr lang="en-US" sz="1800" b="1" dirty="0">
                <a:solidFill>
                  <a:srgbClr val="C81F66"/>
                </a:solidFill>
              </a:rPr>
              <a:t>90% : no cause identified. </a:t>
            </a:r>
            <a:endParaRPr lang="en-US" sz="1800" b="1" dirty="0">
              <a:solidFill>
                <a:srgbClr val="C81F66"/>
              </a:solidFill>
              <a:cs typeface="Calibri"/>
            </a:endParaRPr>
          </a:p>
          <a:p>
            <a:pPr lvl="1"/>
            <a:r>
              <a:rPr lang="en-US" sz="1800" b="1" dirty="0">
                <a:solidFill>
                  <a:srgbClr val="C81F66"/>
                </a:solidFill>
              </a:rPr>
              <a:t>4% </a:t>
            </a:r>
            <a:r>
              <a:rPr lang="en-US" sz="1800" dirty="0"/>
              <a:t>of </a:t>
            </a:r>
            <a:r>
              <a:rPr lang="en-US" sz="1800" dirty="0" err="1"/>
              <a:t>sPOI</a:t>
            </a:r>
            <a:r>
              <a:rPr lang="en-US" sz="1800" dirty="0"/>
              <a:t>: lymphocytic </a:t>
            </a:r>
            <a:r>
              <a:rPr lang="en-US" sz="1800" b="1" dirty="0">
                <a:solidFill>
                  <a:srgbClr val="C81F66"/>
                </a:solidFill>
              </a:rPr>
              <a:t>autoimmune</a:t>
            </a:r>
            <a:r>
              <a:rPr lang="en-US" sz="1800" dirty="0"/>
              <a:t> oophoritis </a:t>
            </a:r>
            <a:endParaRPr lang="en-US" sz="1800" dirty="0">
              <a:solidFill>
                <a:srgbClr val="000000"/>
              </a:solidFill>
            </a:endParaRPr>
          </a:p>
          <a:p>
            <a:pPr lvl="1"/>
            <a:r>
              <a:rPr lang="en-US" sz="1800" b="1" dirty="0">
                <a:solidFill>
                  <a:srgbClr val="C81F66"/>
                </a:solidFill>
              </a:rPr>
              <a:t>2-5%</a:t>
            </a:r>
            <a:r>
              <a:rPr lang="en-US" sz="1800" dirty="0">
                <a:solidFill>
                  <a:srgbClr val="C81F66"/>
                </a:solidFill>
              </a:rPr>
              <a:t> </a:t>
            </a:r>
            <a:r>
              <a:rPr lang="en-US" sz="1800" dirty="0"/>
              <a:t>: premutation in the </a:t>
            </a:r>
            <a:r>
              <a:rPr lang="en-US" sz="1800" b="1" dirty="0">
                <a:solidFill>
                  <a:srgbClr val="C81F66"/>
                </a:solidFill>
              </a:rPr>
              <a:t>Fragile X Mental </a:t>
            </a:r>
            <a:r>
              <a:rPr lang="en-US" sz="1800" dirty="0"/>
              <a:t>Retardation 1 (</a:t>
            </a:r>
            <a:r>
              <a:rPr lang="en-US" sz="1800" i="1" dirty="0"/>
              <a:t>FMR1</a:t>
            </a:r>
            <a:r>
              <a:rPr lang="en-US" sz="1800" dirty="0"/>
              <a:t>) gene </a:t>
            </a:r>
            <a:endParaRPr lang="en-US" sz="1800" dirty="0">
              <a:cs typeface="Calibri"/>
            </a:endParaRPr>
          </a:p>
          <a:p>
            <a:pPr lvl="1"/>
            <a:r>
              <a:rPr lang="en-US" sz="1800" b="1" dirty="0">
                <a:solidFill>
                  <a:srgbClr val="C81F66"/>
                </a:solidFill>
              </a:rPr>
              <a:t>14% of familial </a:t>
            </a:r>
            <a:r>
              <a:rPr lang="en-US" sz="1800" b="1" dirty="0" err="1">
                <a:solidFill>
                  <a:srgbClr val="C81F66"/>
                </a:solidFill>
              </a:rPr>
              <a:t>sPOI</a:t>
            </a:r>
            <a:r>
              <a:rPr lang="en-US" sz="1800" b="1" dirty="0">
                <a:solidFill>
                  <a:srgbClr val="C81F66"/>
                </a:solidFill>
              </a:rPr>
              <a:t> cases </a:t>
            </a:r>
            <a:endParaRPr lang="en-US" sz="1800" b="1" dirty="0">
              <a:solidFill>
                <a:srgbClr val="C81F66"/>
              </a:solidFill>
              <a:cs typeface="Calibri"/>
            </a:endParaRPr>
          </a:p>
          <a:p>
            <a:pPr lvl="1"/>
            <a:r>
              <a:rPr lang="en-US" sz="1800" b="1" dirty="0">
                <a:solidFill>
                  <a:srgbClr val="C81F66"/>
                </a:solidFill>
              </a:rPr>
              <a:t>Turner</a:t>
            </a:r>
            <a:r>
              <a:rPr lang="en-US" sz="1800" dirty="0">
                <a:solidFill>
                  <a:srgbClr val="C81F66"/>
                </a:solidFill>
              </a:rPr>
              <a:t> </a:t>
            </a:r>
            <a:r>
              <a:rPr lang="en-US" sz="1800" dirty="0"/>
              <a:t>syndrome  ∼1 in 2,500 girls.</a:t>
            </a:r>
            <a:endParaRPr lang="en-US" sz="1800" dirty="0">
              <a:cs typeface="Calibri"/>
            </a:endParaRPr>
          </a:p>
          <a:p>
            <a:pPr lvl="1"/>
            <a:endParaRPr lang="en-US" sz="1800" dirty="0"/>
          </a:p>
          <a:p>
            <a:pPr marL="342900" lvl="1" indent="0">
              <a:buNone/>
            </a:pPr>
            <a:endParaRPr lang="en-US" sz="1800" dirty="0">
              <a:cs typeface="Calibri"/>
            </a:endParaRPr>
          </a:p>
          <a:p>
            <a:pPr marL="257175" lvl="1" indent="0">
              <a:buNone/>
            </a:pPr>
            <a:r>
              <a:rPr lang="fr-BE" sz="1500" dirty="0"/>
              <a:t>Devos, Lancet 2010</a:t>
            </a:r>
            <a:endParaRPr lang="fr-BE" sz="1500" dirty="0">
              <a:cs typeface="Calibri"/>
            </a:endParaRPr>
          </a:p>
          <a:p>
            <a:pPr lvl="1"/>
            <a:endParaRPr lang="fr-BE" sz="1500" dirty="0"/>
          </a:p>
        </p:txBody>
      </p:sp>
    </p:spTree>
    <p:extLst>
      <p:ext uri="{BB962C8B-B14F-4D97-AF65-F5344CB8AC3E}">
        <p14:creationId xmlns:p14="http://schemas.microsoft.com/office/powerpoint/2010/main" val="411119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POI &amp; Infertility</a:t>
            </a:r>
            <a:br>
              <a:rPr lang="en-US" dirty="0"/>
            </a:br>
            <a:endParaRPr lang="fr-BE" dirty="0"/>
          </a:p>
        </p:txBody>
      </p:sp>
      <p:sp>
        <p:nvSpPr>
          <p:cNvPr id="3" name="Espace réservé du contenu 2"/>
          <p:cNvSpPr>
            <a:spLocks noGrp="1"/>
          </p:cNvSpPr>
          <p:nvPr>
            <p:ph idx="1"/>
          </p:nvPr>
        </p:nvSpPr>
        <p:spPr/>
        <p:txBody>
          <a:bodyPr/>
          <a:lstStyle/>
          <a:p>
            <a:r>
              <a:rPr lang="en-US" sz="1800" dirty="0"/>
              <a:t>“devastated,” “shocked,” “confused” </a:t>
            </a:r>
          </a:p>
          <a:p>
            <a:r>
              <a:rPr lang="en-US" sz="1800" dirty="0"/>
              <a:t>adoption</a:t>
            </a:r>
          </a:p>
          <a:p>
            <a:r>
              <a:rPr lang="en-US" sz="1800" dirty="0"/>
              <a:t>donor embryo</a:t>
            </a:r>
          </a:p>
          <a:p>
            <a:r>
              <a:rPr lang="en-US" sz="1800" dirty="0"/>
              <a:t>egg donation </a:t>
            </a:r>
          </a:p>
          <a:p>
            <a:r>
              <a:rPr lang="en-US" sz="1800" dirty="0"/>
              <a:t>Spontaneous pregnancy occurs in ∼5%–10% of women with 46,XX </a:t>
            </a:r>
            <a:r>
              <a:rPr lang="en-US" sz="1800" dirty="0" err="1"/>
              <a:t>sPOI</a:t>
            </a:r>
            <a:r>
              <a:rPr lang="en-US" sz="1800" dirty="0"/>
              <a:t> </a:t>
            </a:r>
          </a:p>
          <a:p>
            <a:pPr marL="0" indent="0">
              <a:buNone/>
            </a:pPr>
            <a:endParaRPr lang="fr-BE" sz="1200" dirty="0"/>
          </a:p>
          <a:p>
            <a:pPr marL="0" indent="0">
              <a:buNone/>
            </a:pPr>
            <a:r>
              <a:rPr lang="fr-BE" sz="1200" dirty="0"/>
              <a:t>van </a:t>
            </a:r>
            <a:r>
              <a:rPr lang="fr-BE" sz="1200" dirty="0" err="1"/>
              <a:t>Kasteren</a:t>
            </a:r>
            <a:r>
              <a:rPr lang="fr-BE" sz="1200" dirty="0"/>
              <a:t> &amp; </a:t>
            </a:r>
            <a:r>
              <a:rPr lang="fr-BE" sz="1200" dirty="0" err="1"/>
              <a:t>Schoemaker</a:t>
            </a:r>
            <a:r>
              <a:rPr lang="fr-BE" sz="1200" dirty="0"/>
              <a:t> </a:t>
            </a:r>
            <a:r>
              <a:rPr lang="fr-BE" sz="1200" b="1" dirty="0" err="1"/>
              <a:t>Premature</a:t>
            </a:r>
            <a:r>
              <a:rPr lang="fr-BE" sz="1200" b="1" dirty="0"/>
              <a:t> </a:t>
            </a:r>
            <a:r>
              <a:rPr lang="fr-BE" sz="1200" b="1" dirty="0" err="1"/>
              <a:t>ovarian</a:t>
            </a:r>
            <a:r>
              <a:rPr lang="fr-BE" sz="1200" b="1" dirty="0"/>
              <a:t> </a:t>
            </a:r>
            <a:r>
              <a:rPr lang="fr-BE" sz="1200" b="1" dirty="0" err="1"/>
              <a:t>failure</a:t>
            </a:r>
            <a:r>
              <a:rPr lang="fr-BE" sz="1200" b="1" dirty="0"/>
              <a:t>: a </a:t>
            </a:r>
            <a:r>
              <a:rPr lang="fr-BE" sz="1200" b="1" dirty="0" err="1"/>
              <a:t>systematic</a:t>
            </a:r>
            <a:r>
              <a:rPr lang="fr-BE" sz="1200" b="1" dirty="0"/>
              <a:t> </a:t>
            </a:r>
            <a:r>
              <a:rPr lang="fr-BE" sz="1200" b="1" dirty="0" err="1"/>
              <a:t>review</a:t>
            </a:r>
            <a:r>
              <a:rPr lang="fr-BE" sz="1200" b="1" dirty="0"/>
              <a:t> on </a:t>
            </a:r>
            <a:r>
              <a:rPr lang="fr-BE" sz="1200" b="1" dirty="0" err="1"/>
              <a:t>therapeutic</a:t>
            </a:r>
            <a:r>
              <a:rPr lang="fr-BE" sz="1200" b="1" dirty="0"/>
              <a:t> interventions to restore </a:t>
            </a:r>
            <a:r>
              <a:rPr lang="fr-BE" sz="1200" b="1" dirty="0" err="1"/>
              <a:t>ovarian</a:t>
            </a:r>
            <a:r>
              <a:rPr lang="fr-BE" sz="1200" b="1" dirty="0"/>
              <a:t> </a:t>
            </a:r>
            <a:r>
              <a:rPr lang="fr-BE" sz="1200" b="1" dirty="0" err="1"/>
              <a:t>function</a:t>
            </a:r>
            <a:r>
              <a:rPr lang="fr-BE" sz="1200" b="1" dirty="0"/>
              <a:t> and </a:t>
            </a:r>
            <a:r>
              <a:rPr lang="fr-BE" sz="1200" b="1" dirty="0" err="1"/>
              <a:t>achieve</a:t>
            </a:r>
            <a:r>
              <a:rPr lang="fr-BE" sz="1200" b="1" dirty="0"/>
              <a:t> </a:t>
            </a:r>
            <a:r>
              <a:rPr lang="fr-BE" sz="1200" b="1" dirty="0" err="1"/>
              <a:t>pregnancy</a:t>
            </a:r>
            <a:endParaRPr lang="fr-BE" sz="1200" b="1" dirty="0"/>
          </a:p>
          <a:p>
            <a:pPr marL="0" indent="0">
              <a:buNone/>
            </a:pPr>
            <a:r>
              <a:rPr lang="fr-BE" sz="1200" dirty="0"/>
              <a:t>Hum </a:t>
            </a:r>
            <a:r>
              <a:rPr lang="fr-BE" sz="1200" dirty="0" err="1"/>
              <a:t>Reprod</a:t>
            </a:r>
            <a:r>
              <a:rPr lang="fr-BE" sz="1200" dirty="0"/>
              <a:t> Update, 5 (1999), pp. 483–492</a:t>
            </a:r>
            <a:endParaRPr lang="en-US" sz="1200" dirty="0"/>
          </a:p>
          <a:p>
            <a:pPr marL="0" indent="0">
              <a:buNone/>
            </a:pPr>
            <a:endParaRPr lang="fr-BE" sz="1800" dirty="0"/>
          </a:p>
        </p:txBody>
      </p:sp>
    </p:spTree>
    <p:extLst>
      <p:ext uri="{BB962C8B-B14F-4D97-AF65-F5344CB8AC3E}">
        <p14:creationId xmlns:p14="http://schemas.microsoft.com/office/powerpoint/2010/main" val="2552977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sz="2400" dirty="0"/>
              <a:t>POI &amp; Emotional Health</a:t>
            </a:r>
            <a:br>
              <a:rPr lang="en-US" sz="2400" dirty="0"/>
            </a:br>
            <a:endParaRPr lang="fr-BE" sz="2400" dirty="0"/>
          </a:p>
        </p:txBody>
      </p:sp>
      <p:sp>
        <p:nvSpPr>
          <p:cNvPr id="3" name="Espace réservé du contenu 2"/>
          <p:cNvSpPr>
            <a:spLocks noGrp="1"/>
          </p:cNvSpPr>
          <p:nvPr>
            <p:ph idx="1"/>
          </p:nvPr>
        </p:nvSpPr>
        <p:spPr/>
        <p:txBody>
          <a:bodyPr/>
          <a:lstStyle/>
          <a:p>
            <a:r>
              <a:rPr lang="en-US" sz="1800" dirty="0"/>
              <a:t>Increased risk of depression and anxiety,</a:t>
            </a:r>
          </a:p>
          <a:p>
            <a:r>
              <a:rPr lang="en-US" sz="1800" dirty="0"/>
              <a:t>Decreased perceived social support and self-esteem. </a:t>
            </a:r>
            <a:endParaRPr lang="en-US" sz="1800" dirty="0">
              <a:cs typeface="Calibri"/>
            </a:endParaRPr>
          </a:p>
          <a:p>
            <a:r>
              <a:rPr lang="en-US" sz="1800" dirty="0"/>
              <a:t>Regardless of a woman's marital status, whether or not she had children, or the length of time since her diagnosis of </a:t>
            </a:r>
            <a:r>
              <a:rPr lang="en-US" sz="1800" dirty="0" err="1"/>
              <a:t>sPOI</a:t>
            </a:r>
            <a:r>
              <a:rPr lang="en-US" sz="1800" dirty="0"/>
              <a:t> </a:t>
            </a:r>
            <a:endParaRPr lang="en-US" sz="1800" dirty="0">
              <a:cs typeface="Calibri"/>
            </a:endParaRPr>
          </a:p>
          <a:p>
            <a:endParaRPr lang="fr-BE" sz="1800" dirty="0"/>
          </a:p>
          <a:p>
            <a:pPr marL="0" indent="0">
              <a:buNone/>
            </a:pPr>
            <a:r>
              <a:rPr lang="fr-BE" sz="1200" dirty="0" err="1"/>
              <a:t>Orshan</a:t>
            </a:r>
            <a:r>
              <a:rPr lang="fr-BE" sz="1200" dirty="0"/>
              <a:t>, </a:t>
            </a:r>
            <a:r>
              <a:rPr lang="fr-BE" sz="1200" b="1" dirty="0" err="1"/>
              <a:t>Women</a:t>
            </a:r>
            <a:r>
              <a:rPr lang="fr-BE" sz="1200" b="1" dirty="0"/>
              <a:t> </a:t>
            </a:r>
            <a:r>
              <a:rPr lang="fr-BE" sz="1200" b="1" dirty="0" err="1"/>
              <a:t>with</a:t>
            </a:r>
            <a:r>
              <a:rPr lang="fr-BE" sz="1200" b="1" dirty="0"/>
              <a:t> </a:t>
            </a:r>
            <a:r>
              <a:rPr lang="fr-BE" sz="1200" b="1" dirty="0" err="1"/>
              <a:t>spontaneous</a:t>
            </a:r>
            <a:r>
              <a:rPr lang="fr-BE" sz="1200" b="1" dirty="0"/>
              <a:t> 46,XX </a:t>
            </a:r>
            <a:r>
              <a:rPr lang="fr-BE" sz="1200" b="1" dirty="0" err="1"/>
              <a:t>primary</a:t>
            </a:r>
            <a:r>
              <a:rPr lang="fr-BE" sz="1200" b="1" dirty="0"/>
              <a:t> </a:t>
            </a:r>
            <a:r>
              <a:rPr lang="fr-BE" sz="1200" b="1" dirty="0" err="1"/>
              <a:t>ovarian</a:t>
            </a:r>
            <a:r>
              <a:rPr lang="fr-BE" sz="1200" b="1" dirty="0"/>
              <a:t> </a:t>
            </a:r>
            <a:r>
              <a:rPr lang="fr-BE" sz="1200" b="1" dirty="0" err="1"/>
              <a:t>insufficiency</a:t>
            </a:r>
            <a:r>
              <a:rPr lang="fr-BE" sz="1200" b="1" dirty="0"/>
              <a:t> (</a:t>
            </a:r>
            <a:r>
              <a:rPr lang="fr-BE" sz="1200" b="1" dirty="0" err="1"/>
              <a:t>hypergonadotropic</a:t>
            </a:r>
            <a:r>
              <a:rPr lang="fr-BE" sz="1200" b="1" dirty="0"/>
              <a:t> </a:t>
            </a:r>
            <a:r>
              <a:rPr lang="fr-BE" sz="1200" b="1" dirty="0" err="1"/>
              <a:t>hypogonadism</a:t>
            </a:r>
            <a:r>
              <a:rPr lang="fr-BE" sz="1200" b="1" dirty="0"/>
              <a:t>) have </a:t>
            </a:r>
            <a:r>
              <a:rPr lang="fr-BE" sz="1200" b="1" dirty="0" err="1"/>
              <a:t>lower</a:t>
            </a:r>
            <a:r>
              <a:rPr lang="fr-BE" sz="1200" b="1" dirty="0"/>
              <a:t> </a:t>
            </a:r>
            <a:r>
              <a:rPr lang="fr-BE" sz="1200" b="1" dirty="0" err="1"/>
              <a:t>perceived</a:t>
            </a:r>
            <a:r>
              <a:rPr lang="fr-BE" sz="1200" b="1" dirty="0"/>
              <a:t> social support </a:t>
            </a:r>
            <a:r>
              <a:rPr lang="fr-BE" sz="1200" b="1" dirty="0" err="1"/>
              <a:t>than</a:t>
            </a:r>
            <a:r>
              <a:rPr lang="fr-BE" sz="1200" b="1" dirty="0"/>
              <a:t> control </a:t>
            </a:r>
            <a:r>
              <a:rPr lang="fr-BE" sz="1200" b="1" dirty="0" err="1"/>
              <a:t>women</a:t>
            </a:r>
            <a:r>
              <a:rPr lang="fr-BE" sz="1200" b="1" dirty="0"/>
              <a:t> </a:t>
            </a:r>
            <a:r>
              <a:rPr lang="fr-BE" sz="1200" dirty="0" err="1"/>
              <a:t>Fertil</a:t>
            </a:r>
            <a:r>
              <a:rPr lang="fr-BE" sz="1200" dirty="0"/>
              <a:t> </a:t>
            </a:r>
            <a:r>
              <a:rPr lang="fr-BE" sz="1200" dirty="0" err="1"/>
              <a:t>Steril</a:t>
            </a:r>
            <a:r>
              <a:rPr lang="fr-BE" sz="1200" dirty="0"/>
              <a:t>, 92 (2009), pp. 688–693</a:t>
            </a:r>
            <a:endParaRPr lang="fr-BE" sz="1200" dirty="0">
              <a:cs typeface="Calibri"/>
            </a:endParaRPr>
          </a:p>
        </p:txBody>
      </p:sp>
    </p:spTree>
    <p:extLst>
      <p:ext uri="{BB962C8B-B14F-4D97-AF65-F5344CB8AC3E}">
        <p14:creationId xmlns:p14="http://schemas.microsoft.com/office/powerpoint/2010/main" val="1622779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Indications for HRT</a:t>
            </a:r>
            <a:br>
              <a:rPr lang="en-GB" dirty="0"/>
            </a:br>
            <a:endParaRPr lang="en-GB" dirty="0"/>
          </a:p>
        </p:txBody>
      </p:sp>
      <p:sp>
        <p:nvSpPr>
          <p:cNvPr id="3" name="Espace réservé du contenu 2"/>
          <p:cNvSpPr>
            <a:spLocks noGrp="1"/>
          </p:cNvSpPr>
          <p:nvPr>
            <p:ph idx="1"/>
          </p:nvPr>
        </p:nvSpPr>
        <p:spPr>
          <a:xfrm>
            <a:off x="2130029" y="2009780"/>
            <a:ext cx="6937773" cy="3087293"/>
          </a:xfrm>
        </p:spPr>
        <p:txBody>
          <a:bodyPr>
            <a:normAutofit fontScale="92500" lnSpcReduction="20000"/>
          </a:bodyPr>
          <a:lstStyle/>
          <a:p>
            <a:pPr marL="0" indent="0">
              <a:buNone/>
            </a:pPr>
            <a:r>
              <a:rPr lang="en-US" sz="1800" dirty="0"/>
              <a:t>HRT is indicated for the treatment of symptoms of low estrogen in </a:t>
            </a:r>
            <a:r>
              <a:rPr lang="it-IT" sz="1800" dirty="0"/>
              <a:t>women with POI  (C)</a:t>
            </a:r>
            <a:endParaRPr lang="en-GB" sz="1800" dirty="0"/>
          </a:p>
          <a:p>
            <a:pPr marL="0" indent="0">
              <a:buNone/>
            </a:pPr>
            <a:r>
              <a:rPr lang="en-US" sz="1800" dirty="0">
                <a:solidFill>
                  <a:schemeClr val="bg2">
                    <a:lumMod val="25000"/>
                  </a:schemeClr>
                </a:solidFill>
              </a:rPr>
              <a:t>Women should be advised that HRT may have a role in primary prevention of diseases of the cardiovascular system and for bone </a:t>
            </a:r>
            <a:r>
              <a:rPr lang="en-GB" sz="1800" dirty="0">
                <a:solidFill>
                  <a:schemeClr val="bg2">
                    <a:lumMod val="25000"/>
                  </a:schemeClr>
                </a:solidFill>
              </a:rPr>
              <a:t>protection (C)</a:t>
            </a:r>
          </a:p>
          <a:p>
            <a:pPr marL="0" indent="0">
              <a:buNone/>
            </a:pPr>
            <a:endParaRPr lang="en-GB" sz="1800" dirty="0">
              <a:solidFill>
                <a:schemeClr val="bg2">
                  <a:lumMod val="25000"/>
                </a:schemeClr>
              </a:solidFill>
              <a:cs typeface="Calibri"/>
            </a:endParaRPr>
          </a:p>
          <a:p>
            <a:pPr marL="0" indent="0">
              <a:buNone/>
            </a:pPr>
            <a:r>
              <a:rPr lang="en-US" sz="1800" dirty="0">
                <a:solidFill>
                  <a:schemeClr val="bg2">
                    <a:lumMod val="25000"/>
                  </a:schemeClr>
                </a:solidFill>
              </a:rPr>
              <a:t>Untreated POI is associated with reduced life expectancy, largely due to CVD (C)</a:t>
            </a:r>
          </a:p>
          <a:p>
            <a:pPr marL="0" indent="0">
              <a:buNone/>
            </a:pPr>
            <a:endParaRPr lang="fr-BE" sz="1800" dirty="0"/>
          </a:p>
          <a:p>
            <a:pPr marL="0" indent="0">
              <a:buNone/>
            </a:pPr>
            <a:r>
              <a:rPr lang="fr-BE" sz="1350" dirty="0"/>
              <a:t>ESHRE Guideline Group on POI, Webber  et al Hum </a:t>
            </a:r>
            <a:r>
              <a:rPr lang="fr-BE" sz="1350" dirty="0" err="1"/>
              <a:t>Reprod</a:t>
            </a:r>
            <a:r>
              <a:rPr lang="fr-BE" sz="1350" dirty="0"/>
              <a:t>. 2016 May;31(5):926-37. </a:t>
            </a:r>
            <a:endParaRPr lang="en-GB" sz="1350" dirty="0"/>
          </a:p>
          <a:p>
            <a:pPr marL="0" indent="0">
              <a:buNone/>
            </a:pPr>
            <a:r>
              <a:rPr lang="fr-BE" sz="1350" dirty="0" err="1">
                <a:cs typeface="Calibri"/>
              </a:rPr>
              <a:t>Endorsed</a:t>
            </a:r>
            <a:r>
              <a:rPr lang="fr-BE" sz="1350" dirty="0">
                <a:cs typeface="Calibri"/>
              </a:rPr>
              <a:t> by EMAS, IMS, NAMS </a:t>
            </a:r>
          </a:p>
          <a:p>
            <a:endParaRPr lang="en-GB" sz="1800" dirty="0">
              <a:cs typeface="Calibri"/>
            </a:endParaRPr>
          </a:p>
        </p:txBody>
      </p:sp>
    </p:spTree>
    <p:extLst>
      <p:ext uri="{BB962C8B-B14F-4D97-AF65-F5344CB8AC3E}">
        <p14:creationId xmlns:p14="http://schemas.microsoft.com/office/powerpoint/2010/main" val="852091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22017" y="4788127"/>
            <a:ext cx="6172200" cy="3394472"/>
          </a:xfrm>
        </p:spPr>
        <p:txBody>
          <a:bodyPr/>
          <a:lstStyle/>
          <a:p>
            <a:pPr marL="0" indent="0">
              <a:buNone/>
            </a:pPr>
            <a:r>
              <a:rPr lang="fr-BE" sz="1200" u="sng" dirty="0"/>
              <a:t>Rocca et al </a:t>
            </a:r>
            <a:r>
              <a:rPr lang="fr-BE" sz="1200" b="1" dirty="0"/>
              <a:t>Survival patterns </a:t>
            </a:r>
            <a:r>
              <a:rPr lang="fr-BE" sz="1200" b="1" dirty="0" err="1"/>
              <a:t>after</a:t>
            </a:r>
            <a:r>
              <a:rPr lang="fr-BE" sz="1200" b="1" dirty="0"/>
              <a:t> </a:t>
            </a:r>
            <a:r>
              <a:rPr lang="fr-BE" sz="1200" b="1" dirty="0" err="1"/>
              <a:t>oophorectomy</a:t>
            </a:r>
            <a:r>
              <a:rPr lang="fr-BE" sz="1200" b="1" dirty="0"/>
              <a:t> in </a:t>
            </a:r>
            <a:r>
              <a:rPr lang="fr-BE" sz="1200" b="1" dirty="0" err="1"/>
              <a:t>premenopausal</a:t>
            </a:r>
            <a:r>
              <a:rPr lang="fr-BE" sz="1200" b="1" dirty="0"/>
              <a:t> </a:t>
            </a:r>
            <a:r>
              <a:rPr lang="fr-BE" sz="1200" b="1" dirty="0" err="1"/>
              <a:t>women</a:t>
            </a:r>
            <a:r>
              <a:rPr lang="fr-BE" sz="1200" b="1" dirty="0"/>
              <a:t>: a population-</a:t>
            </a:r>
            <a:r>
              <a:rPr lang="fr-BE" sz="1200" b="1" dirty="0" err="1"/>
              <a:t>based</a:t>
            </a:r>
            <a:r>
              <a:rPr lang="fr-BE" sz="1200" b="1" dirty="0"/>
              <a:t> </a:t>
            </a:r>
            <a:r>
              <a:rPr lang="fr-BE" sz="1200" b="1" dirty="0" err="1"/>
              <a:t>cohort</a:t>
            </a:r>
            <a:r>
              <a:rPr lang="fr-BE" sz="1200" b="1" dirty="0"/>
              <a:t> </a:t>
            </a:r>
            <a:r>
              <a:rPr lang="fr-BE" sz="1200" b="1" dirty="0" err="1"/>
              <a:t>study</a:t>
            </a:r>
            <a:r>
              <a:rPr lang="fr-BE" sz="1200" b="1" dirty="0"/>
              <a:t>.</a:t>
            </a:r>
            <a:r>
              <a:rPr lang="fr-BE" sz="1200" u="sng" dirty="0">
                <a:hlinkClick r:id="rId2" tooltip="The Lancet. Oncology."/>
              </a:rPr>
              <a:t> Lancet </a:t>
            </a:r>
            <a:r>
              <a:rPr lang="fr-BE" sz="1200" u="sng" dirty="0" err="1">
                <a:hlinkClick r:id="rId2" tooltip="The Lancet. Oncology."/>
              </a:rPr>
              <a:t>Oncol</a:t>
            </a:r>
            <a:r>
              <a:rPr lang="fr-BE" sz="1200" u="sng" dirty="0">
                <a:hlinkClick r:id="rId2" tooltip="The Lancet. Oncology."/>
              </a:rPr>
              <a:t>.</a:t>
            </a:r>
            <a:r>
              <a:rPr lang="fr-BE" sz="1200" dirty="0"/>
              <a:t> 2006 Oct;7(10):821-8.</a:t>
            </a:r>
          </a:p>
          <a:p>
            <a:endParaRPr lang="fr-BE" b="1" dirty="0"/>
          </a:p>
          <a:p>
            <a:endParaRPr lang="en-GB" dirty="0"/>
          </a:p>
        </p:txBody>
      </p:sp>
      <p:pic>
        <p:nvPicPr>
          <p:cNvPr id="4" name="Image 3"/>
          <p:cNvPicPr>
            <a:picLocks noChangeAspect="1"/>
          </p:cNvPicPr>
          <p:nvPr/>
        </p:nvPicPr>
        <p:blipFill>
          <a:blip r:embed="rId3"/>
          <a:stretch>
            <a:fillRect/>
          </a:stretch>
        </p:blipFill>
        <p:spPr>
          <a:xfrm>
            <a:off x="1937949" y="1151166"/>
            <a:ext cx="6340336" cy="3385587"/>
          </a:xfrm>
          <a:prstGeom prst="rect">
            <a:avLst/>
          </a:prstGeom>
        </p:spPr>
      </p:pic>
    </p:spTree>
    <p:extLst>
      <p:ext uri="{BB962C8B-B14F-4D97-AF65-F5344CB8AC3E}">
        <p14:creationId xmlns:p14="http://schemas.microsoft.com/office/powerpoint/2010/main" val="2687019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999711-D45A-414F-B9DD-D3389CC1B306}"/>
              </a:ext>
            </a:extLst>
          </p:cNvPr>
          <p:cNvSpPr>
            <a:spLocks noGrp="1"/>
          </p:cNvSpPr>
          <p:nvPr>
            <p:ph type="title"/>
          </p:nvPr>
        </p:nvSpPr>
        <p:spPr>
          <a:xfrm>
            <a:off x="2067048" y="945819"/>
            <a:ext cx="6587875" cy="563165"/>
          </a:xfrm>
        </p:spPr>
        <p:txBody>
          <a:bodyPr>
            <a:normAutofit fontScale="90000"/>
          </a:bodyPr>
          <a:lstStyle/>
          <a:p>
            <a:r>
              <a:rPr lang="fr-FR" sz="1800" dirty="0">
                <a:latin typeface="+mn-lt"/>
                <a:cs typeface="Arial"/>
              </a:rPr>
              <a:t>Association of Age at </a:t>
            </a:r>
            <a:r>
              <a:rPr lang="fr-FR" sz="1800" dirty="0" err="1">
                <a:latin typeface="+mn-lt"/>
                <a:cs typeface="Arial"/>
              </a:rPr>
              <a:t>Onset</a:t>
            </a:r>
            <a:r>
              <a:rPr lang="fr-FR" sz="1800" dirty="0">
                <a:latin typeface="+mn-lt"/>
                <a:cs typeface="Arial"/>
              </a:rPr>
              <a:t> of </a:t>
            </a:r>
            <a:r>
              <a:rPr lang="fr-FR" sz="1800" dirty="0" err="1">
                <a:latin typeface="+mn-lt"/>
                <a:cs typeface="Arial"/>
              </a:rPr>
              <a:t>Menopause</a:t>
            </a:r>
            <a:r>
              <a:rPr lang="fr-FR" sz="1800" dirty="0">
                <a:latin typeface="+mn-lt"/>
                <a:cs typeface="Arial"/>
              </a:rPr>
              <a:t> and Time </a:t>
            </a:r>
            <a:r>
              <a:rPr lang="fr-FR" sz="1800" dirty="0" err="1">
                <a:latin typeface="+mn-lt"/>
                <a:cs typeface="Arial"/>
              </a:rPr>
              <a:t>Since</a:t>
            </a:r>
            <a:r>
              <a:rPr lang="fr-FR" sz="1800" dirty="0">
                <a:latin typeface="+mn-lt"/>
                <a:cs typeface="Arial"/>
              </a:rPr>
              <a:t> </a:t>
            </a:r>
            <a:r>
              <a:rPr lang="fr-FR" sz="1800" dirty="0" err="1">
                <a:latin typeface="+mn-lt"/>
                <a:cs typeface="Arial"/>
              </a:rPr>
              <a:t>Onset</a:t>
            </a:r>
            <a:r>
              <a:rPr lang="fr-FR" sz="1800" dirty="0">
                <a:latin typeface="+mn-lt"/>
                <a:cs typeface="Arial"/>
              </a:rPr>
              <a:t> of </a:t>
            </a:r>
            <a:r>
              <a:rPr lang="fr-FR" sz="1800" dirty="0" err="1">
                <a:latin typeface="+mn-lt"/>
                <a:cs typeface="Arial"/>
              </a:rPr>
              <a:t>Menopause</a:t>
            </a:r>
            <a:r>
              <a:rPr lang="fr-FR" sz="1800" dirty="0">
                <a:latin typeface="+mn-lt"/>
                <a:cs typeface="Arial"/>
              </a:rPr>
              <a:t> </a:t>
            </a:r>
            <a:r>
              <a:rPr lang="fr-FR" sz="1800" dirty="0" err="1">
                <a:latin typeface="+mn-lt"/>
                <a:cs typeface="Arial"/>
              </a:rPr>
              <a:t>With</a:t>
            </a:r>
            <a:r>
              <a:rPr lang="fr-FR" sz="1800" dirty="0">
                <a:latin typeface="+mn-lt"/>
                <a:cs typeface="Arial"/>
              </a:rPr>
              <a:t> </a:t>
            </a:r>
            <a:r>
              <a:rPr lang="fr-FR" sz="1800" dirty="0" err="1">
                <a:latin typeface="+mn-lt"/>
                <a:cs typeface="Arial"/>
              </a:rPr>
              <a:t>Cardiovascular</a:t>
            </a:r>
            <a:r>
              <a:rPr lang="fr-FR" sz="1800" dirty="0">
                <a:latin typeface="+mn-lt"/>
                <a:cs typeface="Arial"/>
              </a:rPr>
              <a:t> </a:t>
            </a:r>
            <a:r>
              <a:rPr lang="fr-FR" sz="1800" dirty="0" err="1">
                <a:latin typeface="+mn-lt"/>
                <a:cs typeface="Arial"/>
              </a:rPr>
              <a:t>Outcomes</a:t>
            </a:r>
            <a:r>
              <a:rPr lang="fr-FR" sz="1800" dirty="0">
                <a:latin typeface="+mn-lt"/>
                <a:cs typeface="Arial"/>
              </a:rPr>
              <a:t>, </a:t>
            </a:r>
            <a:r>
              <a:rPr lang="fr-FR" sz="1800" dirty="0" err="1">
                <a:latin typeface="+mn-lt"/>
                <a:cs typeface="Arial"/>
              </a:rPr>
              <a:t>Intermediate</a:t>
            </a:r>
            <a:r>
              <a:rPr lang="fr-FR" sz="1800" dirty="0">
                <a:latin typeface="+mn-lt"/>
                <a:cs typeface="Arial"/>
              </a:rPr>
              <a:t> </a:t>
            </a:r>
            <a:r>
              <a:rPr lang="fr-FR" sz="1800" dirty="0" err="1">
                <a:latin typeface="+mn-lt"/>
                <a:cs typeface="Arial"/>
              </a:rPr>
              <a:t>Vascular</a:t>
            </a:r>
            <a:r>
              <a:rPr lang="fr-FR" sz="1800" dirty="0">
                <a:latin typeface="+mn-lt"/>
                <a:cs typeface="Arial"/>
              </a:rPr>
              <a:t> Traits, and All-Cause </a:t>
            </a:r>
            <a:r>
              <a:rPr lang="fr-FR" sz="1800" dirty="0" err="1">
                <a:latin typeface="+mn-lt"/>
                <a:cs typeface="Arial"/>
              </a:rPr>
              <a:t>Mortality</a:t>
            </a:r>
            <a:r>
              <a:rPr lang="fr-FR" sz="1800" dirty="0">
                <a:latin typeface="+mn-lt"/>
                <a:cs typeface="Arial"/>
              </a:rPr>
              <a:t>: A </a:t>
            </a:r>
            <a:r>
              <a:rPr lang="fr-FR" sz="1800" dirty="0" err="1">
                <a:latin typeface="+mn-lt"/>
                <a:cs typeface="Arial"/>
              </a:rPr>
              <a:t>Systematic</a:t>
            </a:r>
            <a:r>
              <a:rPr lang="fr-FR" sz="1800" dirty="0">
                <a:latin typeface="+mn-lt"/>
                <a:cs typeface="Arial"/>
              </a:rPr>
              <a:t> </a:t>
            </a:r>
            <a:r>
              <a:rPr lang="fr-FR" sz="1800" dirty="0" err="1">
                <a:latin typeface="+mn-lt"/>
                <a:cs typeface="Arial"/>
              </a:rPr>
              <a:t>Review</a:t>
            </a:r>
            <a:r>
              <a:rPr lang="fr-FR" sz="1800" dirty="0">
                <a:latin typeface="+mn-lt"/>
                <a:cs typeface="Arial"/>
              </a:rPr>
              <a:t> and Meta-</a:t>
            </a:r>
            <a:r>
              <a:rPr lang="fr-FR" sz="1800" dirty="0" err="1">
                <a:latin typeface="+mn-lt"/>
                <a:cs typeface="Arial"/>
              </a:rPr>
              <a:t>analysis</a:t>
            </a:r>
            <a:endParaRPr lang="fr-FR" sz="1800" dirty="0">
              <a:latin typeface="+mn-lt"/>
              <a:cs typeface="Arial"/>
            </a:endParaRPr>
          </a:p>
          <a:p>
            <a:endParaRPr lang="fr-FR" sz="1800" dirty="0">
              <a:latin typeface="+mn-lt"/>
            </a:endParaRPr>
          </a:p>
        </p:txBody>
      </p:sp>
      <p:pic>
        <p:nvPicPr>
          <p:cNvPr id="3" name="Image 3" descr="Une image contenant table&#10;&#10;Description générée automatiquement">
            <a:extLst>
              <a:ext uri="{FF2B5EF4-FFF2-40B4-BE49-F238E27FC236}">
                <a16:creationId xmlns:a16="http://schemas.microsoft.com/office/drawing/2014/main" id="{2EB6BC1B-4C55-45D2-BC17-D076092ABFC2}"/>
              </a:ext>
            </a:extLst>
          </p:cNvPr>
          <p:cNvPicPr>
            <a:picLocks noChangeAspect="1"/>
          </p:cNvPicPr>
          <p:nvPr/>
        </p:nvPicPr>
        <p:blipFill>
          <a:blip r:embed="rId2"/>
          <a:stretch>
            <a:fillRect/>
          </a:stretch>
        </p:blipFill>
        <p:spPr>
          <a:xfrm>
            <a:off x="1898693" y="1987139"/>
            <a:ext cx="7581899" cy="3360062"/>
          </a:xfrm>
          <a:prstGeom prst="rect">
            <a:avLst/>
          </a:prstGeom>
        </p:spPr>
      </p:pic>
      <p:sp>
        <p:nvSpPr>
          <p:cNvPr id="4" name="ZoneTexte 3">
            <a:extLst>
              <a:ext uri="{FF2B5EF4-FFF2-40B4-BE49-F238E27FC236}">
                <a16:creationId xmlns:a16="http://schemas.microsoft.com/office/drawing/2014/main" id="{28DCA02B-8E4D-41E2-A79D-FC571D1D8C02}"/>
              </a:ext>
            </a:extLst>
          </p:cNvPr>
          <p:cNvSpPr txBox="1"/>
          <p:nvPr/>
        </p:nvSpPr>
        <p:spPr>
          <a:xfrm>
            <a:off x="1898691" y="5593194"/>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900" dirty="0" err="1"/>
              <a:t>Muka</a:t>
            </a:r>
            <a:r>
              <a:rPr lang="fr-FR" sz="900" dirty="0"/>
              <a:t> et al JAMA 2016 </a:t>
            </a:r>
          </a:p>
        </p:txBody>
      </p:sp>
      <p:sp>
        <p:nvSpPr>
          <p:cNvPr id="6" name="Rectangle 5">
            <a:extLst>
              <a:ext uri="{FF2B5EF4-FFF2-40B4-BE49-F238E27FC236}">
                <a16:creationId xmlns:a16="http://schemas.microsoft.com/office/drawing/2014/main" id="{85DAB2BD-85DD-4667-AD81-9B955D1B5AD2}"/>
              </a:ext>
            </a:extLst>
          </p:cNvPr>
          <p:cNvSpPr/>
          <p:nvPr/>
        </p:nvSpPr>
        <p:spPr>
          <a:xfrm>
            <a:off x="2262343" y="2681735"/>
            <a:ext cx="1693749" cy="286859"/>
          </a:xfrm>
          <a:prstGeom prst="rect">
            <a:avLst/>
          </a:prstGeom>
          <a:noFill/>
          <a:ln w="57150">
            <a:solidFill>
              <a:srgbClr val="C81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15313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re 1">
            <a:extLst>
              <a:ext uri="{FF2B5EF4-FFF2-40B4-BE49-F238E27FC236}">
                <a16:creationId xmlns:a16="http://schemas.microsoft.com/office/drawing/2014/main" id="{0B3DDD21-C843-034B-396E-A92063045CC5}"/>
              </a:ext>
            </a:extLst>
          </p:cNvPr>
          <p:cNvSpPr>
            <a:spLocks noGrp="1" noChangeArrowheads="1"/>
          </p:cNvSpPr>
          <p:nvPr>
            <p:ph type="title"/>
          </p:nvPr>
        </p:nvSpPr>
        <p:spPr/>
        <p:txBody>
          <a:bodyPr/>
          <a:lstStyle/>
          <a:p>
            <a:r>
              <a:rPr lang="fr-BE" altLang="fr-FR"/>
              <a:t>Background</a:t>
            </a:r>
          </a:p>
        </p:txBody>
      </p:sp>
      <p:sp>
        <p:nvSpPr>
          <p:cNvPr id="6147" name="Espace réservé du contenu 2">
            <a:extLst>
              <a:ext uri="{FF2B5EF4-FFF2-40B4-BE49-F238E27FC236}">
                <a16:creationId xmlns:a16="http://schemas.microsoft.com/office/drawing/2014/main" id="{1723919B-4856-9F49-96D9-2C80B8AA1ED3}"/>
              </a:ext>
            </a:extLst>
          </p:cNvPr>
          <p:cNvSpPr>
            <a:spLocks noGrp="1" noChangeArrowheads="1"/>
          </p:cNvSpPr>
          <p:nvPr>
            <p:ph idx="1"/>
          </p:nvPr>
        </p:nvSpPr>
        <p:spPr/>
        <p:txBody>
          <a:bodyPr>
            <a:normAutofit lnSpcReduction="10000"/>
          </a:bodyPr>
          <a:lstStyle/>
          <a:p>
            <a:r>
              <a:rPr lang="en-US" altLang="fr-FR" sz="2800" dirty="0">
                <a:solidFill>
                  <a:srgbClr val="FFFF00"/>
                </a:solidFill>
              </a:rPr>
              <a:t>The use of menopause hormone therapy has dramatically decreased in all countries since the initial findings of the Women’s </a:t>
            </a:r>
            <a:r>
              <a:rPr lang="fr-BE" altLang="fr-FR" sz="2800" dirty="0" err="1">
                <a:solidFill>
                  <a:srgbClr val="FFFF00"/>
                </a:solidFill>
              </a:rPr>
              <a:t>Health</a:t>
            </a:r>
            <a:r>
              <a:rPr lang="fr-BE" altLang="fr-FR" sz="2800" dirty="0">
                <a:solidFill>
                  <a:srgbClr val="FFFF00"/>
                </a:solidFill>
              </a:rPr>
              <a:t> Initiative (WHI) </a:t>
            </a:r>
            <a:r>
              <a:rPr lang="fr-BE" altLang="fr-FR" sz="2800" dirty="0" err="1">
                <a:solidFill>
                  <a:srgbClr val="FFFF00"/>
                </a:solidFill>
              </a:rPr>
              <a:t>were</a:t>
            </a:r>
            <a:r>
              <a:rPr lang="fr-BE" altLang="fr-FR" sz="2800" dirty="0">
                <a:solidFill>
                  <a:srgbClr val="FFFF00"/>
                </a:solidFill>
              </a:rPr>
              <a:t> </a:t>
            </a:r>
            <a:r>
              <a:rPr lang="fr-BE" altLang="fr-FR" sz="2800" dirty="0" err="1">
                <a:solidFill>
                  <a:srgbClr val="FFFF00"/>
                </a:solidFill>
              </a:rPr>
              <a:t>published</a:t>
            </a:r>
            <a:r>
              <a:rPr lang="fr-BE" altLang="fr-FR" sz="2800" dirty="0">
                <a:solidFill>
                  <a:srgbClr val="FFFF00"/>
                </a:solidFill>
              </a:rPr>
              <a:t> in 2002.</a:t>
            </a:r>
          </a:p>
          <a:p>
            <a:r>
              <a:rPr lang="en-GB" altLang="fr-FR" sz="2800" dirty="0">
                <a:solidFill>
                  <a:srgbClr val="FFFF00"/>
                </a:solidFill>
              </a:rPr>
              <a:t>Physicians</a:t>
            </a:r>
            <a:r>
              <a:rPr lang="fr-BE" altLang="fr-FR" sz="2800" dirty="0">
                <a:solidFill>
                  <a:srgbClr val="FFFF00"/>
                </a:solidFill>
              </a:rPr>
              <a:t>’ </a:t>
            </a:r>
            <a:r>
              <a:rPr lang="en-GB" altLang="fr-FR" sz="2800" dirty="0">
                <a:solidFill>
                  <a:srgbClr val="FFFF00"/>
                </a:solidFill>
              </a:rPr>
              <a:t>advices</a:t>
            </a:r>
            <a:r>
              <a:rPr lang="fr-BE" altLang="fr-FR" sz="2800" dirty="0">
                <a:solidFill>
                  <a:srgbClr val="FFFF00"/>
                </a:solidFill>
              </a:rPr>
              <a:t> and </a:t>
            </a:r>
            <a:r>
              <a:rPr lang="fr-BE" altLang="fr-FR" sz="2800" dirty="0" err="1">
                <a:solidFill>
                  <a:srgbClr val="FFFF00"/>
                </a:solidFill>
              </a:rPr>
              <a:t>women’s</a:t>
            </a:r>
            <a:r>
              <a:rPr lang="fr-BE" altLang="fr-FR" sz="2800" dirty="0">
                <a:solidFill>
                  <a:srgbClr val="FFFF00"/>
                </a:solidFill>
              </a:rPr>
              <a:t> </a:t>
            </a:r>
            <a:r>
              <a:rPr lang="fr-BE" altLang="fr-FR" sz="2800" dirty="0" err="1">
                <a:solidFill>
                  <a:srgbClr val="FFFF00"/>
                </a:solidFill>
              </a:rPr>
              <a:t>decisions</a:t>
            </a:r>
            <a:r>
              <a:rPr lang="fr-BE" altLang="fr-FR" sz="2800" dirty="0">
                <a:solidFill>
                  <a:srgbClr val="FFFF00"/>
                </a:solidFill>
              </a:rPr>
              <a:t> </a:t>
            </a:r>
            <a:r>
              <a:rPr lang="fr-BE" altLang="fr-FR" sz="2800" dirty="0" err="1">
                <a:solidFill>
                  <a:srgbClr val="FFFF00"/>
                </a:solidFill>
              </a:rPr>
              <a:t>regarding</a:t>
            </a:r>
            <a:r>
              <a:rPr lang="fr-BE" altLang="fr-FR" sz="2800" dirty="0">
                <a:solidFill>
                  <a:srgbClr val="FFFF00"/>
                </a:solidFill>
              </a:rPr>
              <a:t> </a:t>
            </a:r>
            <a:r>
              <a:rPr lang="fr-BE" altLang="fr-FR" sz="2800" dirty="0" err="1">
                <a:solidFill>
                  <a:srgbClr val="FFFF00"/>
                </a:solidFill>
              </a:rPr>
              <a:t>such</a:t>
            </a:r>
            <a:r>
              <a:rPr lang="fr-BE" altLang="fr-FR" sz="2800" dirty="0">
                <a:solidFill>
                  <a:srgbClr val="FFFF00"/>
                </a:solidFill>
              </a:rPr>
              <a:t> </a:t>
            </a:r>
            <a:r>
              <a:rPr lang="fr-BE" altLang="fr-FR" sz="2800" dirty="0" err="1">
                <a:solidFill>
                  <a:srgbClr val="FFFF00"/>
                </a:solidFill>
              </a:rPr>
              <a:t>therapy</a:t>
            </a:r>
            <a:r>
              <a:rPr lang="fr-BE" altLang="fr-FR" sz="2800" dirty="0">
                <a:solidFill>
                  <a:srgbClr val="FFFF00"/>
                </a:solidFill>
              </a:rPr>
              <a:t> have been </a:t>
            </a:r>
            <a:r>
              <a:rPr lang="en-US" altLang="fr-FR" sz="2800" dirty="0">
                <a:solidFill>
                  <a:srgbClr val="FFFF00"/>
                </a:solidFill>
              </a:rPr>
              <a:t>surrounded by anxiety </a:t>
            </a:r>
            <a:r>
              <a:rPr lang="fr-BE" altLang="fr-FR" sz="2800" dirty="0">
                <a:solidFill>
                  <a:srgbClr val="FFFF00"/>
                </a:solidFill>
              </a:rPr>
              <a:t>and confusion for the last </a:t>
            </a:r>
            <a:r>
              <a:rPr lang="fr-BE" altLang="fr-FR" sz="2800" dirty="0" err="1">
                <a:solidFill>
                  <a:srgbClr val="FFFF00"/>
                </a:solidFill>
              </a:rPr>
              <a:t>decades</a:t>
            </a:r>
            <a:r>
              <a:rPr lang="fr-BE" altLang="fr-FR" sz="2800" dirty="0">
                <a:solidFill>
                  <a:srgbClr val="FFFF00"/>
                </a:solidFill>
              </a:rPr>
              <a:t>.</a:t>
            </a:r>
          </a:p>
          <a:p>
            <a:r>
              <a:rPr lang="fr-BE" altLang="fr-FR" sz="2800" dirty="0" err="1">
                <a:solidFill>
                  <a:srgbClr val="FFFF00"/>
                </a:solidFill>
              </a:rPr>
              <a:t>Moreover</a:t>
            </a:r>
            <a:r>
              <a:rPr lang="fr-BE" altLang="fr-FR" sz="2800" dirty="0">
                <a:solidFill>
                  <a:srgbClr val="FFFF00"/>
                </a:solidFill>
              </a:rPr>
              <a:t> </a:t>
            </a:r>
            <a:r>
              <a:rPr lang="fr-BE" altLang="fr-FR" sz="2800" dirty="0" err="1">
                <a:solidFill>
                  <a:srgbClr val="FFFF00"/>
                </a:solidFill>
              </a:rPr>
              <a:t>two</a:t>
            </a:r>
            <a:r>
              <a:rPr lang="fr-BE" altLang="fr-FR" sz="2800" dirty="0">
                <a:solidFill>
                  <a:srgbClr val="FFFF00"/>
                </a:solidFill>
              </a:rPr>
              <a:t> </a:t>
            </a:r>
            <a:r>
              <a:rPr lang="fr-BE" altLang="fr-FR" sz="2800" dirty="0" err="1">
                <a:solidFill>
                  <a:srgbClr val="FFFF00"/>
                </a:solidFill>
              </a:rPr>
              <a:t>generations</a:t>
            </a:r>
            <a:r>
              <a:rPr lang="fr-BE" altLang="fr-FR" sz="2800" dirty="0">
                <a:solidFill>
                  <a:srgbClr val="FFFF00"/>
                </a:solidFill>
              </a:rPr>
              <a:t> of </a:t>
            </a:r>
            <a:r>
              <a:rPr lang="fr-BE" altLang="fr-FR" sz="2800" dirty="0" err="1">
                <a:solidFill>
                  <a:srgbClr val="FFFF00"/>
                </a:solidFill>
              </a:rPr>
              <a:t>physicians</a:t>
            </a:r>
            <a:r>
              <a:rPr lang="fr-BE" altLang="fr-FR" sz="2800" dirty="0">
                <a:solidFill>
                  <a:srgbClr val="FFFF00"/>
                </a:solidFill>
              </a:rPr>
              <a:t> have not been </a:t>
            </a:r>
            <a:r>
              <a:rPr lang="fr-BE" altLang="fr-FR" sz="2800" dirty="0" err="1">
                <a:solidFill>
                  <a:srgbClr val="FFFF00"/>
                </a:solidFill>
              </a:rPr>
              <a:t>trained</a:t>
            </a:r>
            <a:r>
              <a:rPr lang="fr-BE" altLang="fr-FR" sz="2800" dirty="0">
                <a:solidFill>
                  <a:srgbClr val="FFFF00"/>
                </a:solidFill>
              </a:rPr>
              <a:t> about </a:t>
            </a:r>
            <a:r>
              <a:rPr lang="fr-BE" altLang="fr-FR" sz="2800" dirty="0" err="1">
                <a:solidFill>
                  <a:srgbClr val="FFFF00"/>
                </a:solidFill>
              </a:rPr>
              <a:t>menopause</a:t>
            </a:r>
            <a:r>
              <a:rPr lang="fr-BE" altLang="fr-FR" sz="2800" dirty="0">
                <a:solidFill>
                  <a:srgbClr val="FFFF00"/>
                </a:solidFill>
              </a:rPr>
              <a:t> management</a:t>
            </a:r>
            <a:r>
              <a:rPr lang="fr-BE" altLang="fr-FR" dirty="0">
                <a:solidFill>
                  <a:srgbClr val="FFFF00"/>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19E06E-CE80-4DA9-A22F-390F1D9F800B}"/>
              </a:ext>
            </a:extLst>
          </p:cNvPr>
          <p:cNvSpPr>
            <a:spLocks noGrp="1"/>
          </p:cNvSpPr>
          <p:nvPr>
            <p:ph type="title"/>
          </p:nvPr>
        </p:nvSpPr>
        <p:spPr>
          <a:xfrm>
            <a:off x="2114959" y="968351"/>
            <a:ext cx="7382411" cy="563165"/>
          </a:xfrm>
        </p:spPr>
        <p:txBody>
          <a:bodyPr>
            <a:normAutofit fontScale="90000"/>
          </a:bodyPr>
          <a:lstStyle/>
          <a:p>
            <a:r>
              <a:rPr lang="fr-FR" sz="1800" dirty="0">
                <a:latin typeface="+mn-lt"/>
                <a:cs typeface="Arial"/>
              </a:rPr>
              <a:t>Association of Age at </a:t>
            </a:r>
            <a:r>
              <a:rPr lang="fr-FR" sz="1800" dirty="0" err="1">
                <a:latin typeface="+mn-lt"/>
                <a:cs typeface="Arial"/>
              </a:rPr>
              <a:t>Onset</a:t>
            </a:r>
            <a:r>
              <a:rPr lang="fr-FR" sz="1800" dirty="0">
                <a:latin typeface="+mn-lt"/>
                <a:cs typeface="Arial"/>
              </a:rPr>
              <a:t> of </a:t>
            </a:r>
            <a:r>
              <a:rPr lang="fr-FR" sz="1800" dirty="0" err="1">
                <a:latin typeface="+mn-lt"/>
                <a:cs typeface="Arial"/>
              </a:rPr>
              <a:t>Menopause</a:t>
            </a:r>
            <a:r>
              <a:rPr lang="fr-FR" sz="1800" dirty="0">
                <a:latin typeface="+mn-lt"/>
                <a:cs typeface="Arial"/>
              </a:rPr>
              <a:t> and Time </a:t>
            </a:r>
            <a:r>
              <a:rPr lang="fr-FR" sz="1800" dirty="0" err="1">
                <a:latin typeface="+mn-lt"/>
                <a:cs typeface="Arial"/>
              </a:rPr>
              <a:t>Since</a:t>
            </a:r>
            <a:r>
              <a:rPr lang="fr-FR" sz="1800" dirty="0">
                <a:latin typeface="+mn-lt"/>
                <a:cs typeface="Arial"/>
              </a:rPr>
              <a:t> </a:t>
            </a:r>
            <a:r>
              <a:rPr lang="fr-FR" sz="1800" dirty="0" err="1">
                <a:latin typeface="+mn-lt"/>
                <a:cs typeface="Arial"/>
              </a:rPr>
              <a:t>Onset</a:t>
            </a:r>
            <a:r>
              <a:rPr lang="fr-FR" sz="1800" dirty="0">
                <a:latin typeface="+mn-lt"/>
                <a:cs typeface="Arial"/>
              </a:rPr>
              <a:t> of </a:t>
            </a:r>
            <a:r>
              <a:rPr lang="fr-FR" sz="1800" dirty="0" err="1">
                <a:latin typeface="+mn-lt"/>
                <a:cs typeface="Arial"/>
              </a:rPr>
              <a:t>Menopause</a:t>
            </a:r>
            <a:r>
              <a:rPr lang="fr-FR" sz="1800" dirty="0">
                <a:latin typeface="+mn-lt"/>
                <a:cs typeface="Arial"/>
              </a:rPr>
              <a:t> </a:t>
            </a:r>
            <a:r>
              <a:rPr lang="fr-FR" sz="1800" dirty="0" err="1">
                <a:latin typeface="+mn-lt"/>
                <a:cs typeface="Arial"/>
              </a:rPr>
              <a:t>With</a:t>
            </a:r>
            <a:r>
              <a:rPr lang="fr-FR" sz="1800" dirty="0">
                <a:latin typeface="+mn-lt"/>
                <a:cs typeface="Arial"/>
              </a:rPr>
              <a:t> </a:t>
            </a:r>
            <a:r>
              <a:rPr lang="fr-FR" sz="1800" dirty="0" err="1">
                <a:latin typeface="+mn-lt"/>
                <a:cs typeface="Arial"/>
              </a:rPr>
              <a:t>Cardiovascular</a:t>
            </a:r>
            <a:r>
              <a:rPr lang="fr-FR" sz="1800" dirty="0">
                <a:latin typeface="+mn-lt"/>
                <a:cs typeface="Arial"/>
              </a:rPr>
              <a:t> </a:t>
            </a:r>
            <a:r>
              <a:rPr lang="fr-FR" sz="1800" dirty="0" err="1">
                <a:latin typeface="+mn-lt"/>
                <a:cs typeface="Arial"/>
              </a:rPr>
              <a:t>Outcomes</a:t>
            </a:r>
            <a:r>
              <a:rPr lang="fr-FR" sz="1800" dirty="0">
                <a:latin typeface="+mn-lt"/>
                <a:cs typeface="Arial"/>
              </a:rPr>
              <a:t>, </a:t>
            </a:r>
            <a:r>
              <a:rPr lang="fr-FR" sz="1800" dirty="0" err="1">
                <a:latin typeface="+mn-lt"/>
                <a:cs typeface="Arial"/>
              </a:rPr>
              <a:t>Intermediate</a:t>
            </a:r>
            <a:r>
              <a:rPr lang="fr-FR" sz="1800" dirty="0">
                <a:latin typeface="+mn-lt"/>
                <a:cs typeface="Arial"/>
              </a:rPr>
              <a:t> </a:t>
            </a:r>
            <a:r>
              <a:rPr lang="fr-FR" sz="1800" dirty="0" err="1">
                <a:latin typeface="+mn-lt"/>
                <a:cs typeface="Arial"/>
              </a:rPr>
              <a:t>Vascular</a:t>
            </a:r>
            <a:r>
              <a:rPr lang="fr-FR" sz="1800" dirty="0">
                <a:latin typeface="+mn-lt"/>
                <a:cs typeface="Arial"/>
              </a:rPr>
              <a:t> Traits, and All-Cause </a:t>
            </a:r>
            <a:r>
              <a:rPr lang="fr-FR" sz="1800" dirty="0" err="1">
                <a:latin typeface="+mn-lt"/>
                <a:cs typeface="Arial"/>
              </a:rPr>
              <a:t>Mortality</a:t>
            </a:r>
            <a:r>
              <a:rPr lang="fr-FR" sz="1800" dirty="0">
                <a:latin typeface="+mn-lt"/>
                <a:cs typeface="Arial"/>
              </a:rPr>
              <a:t>: A </a:t>
            </a:r>
            <a:r>
              <a:rPr lang="fr-FR" sz="1800" dirty="0" err="1">
                <a:latin typeface="+mn-lt"/>
                <a:cs typeface="Arial"/>
              </a:rPr>
              <a:t>Systematic</a:t>
            </a:r>
            <a:r>
              <a:rPr lang="fr-FR" sz="1800" dirty="0">
                <a:latin typeface="+mn-lt"/>
                <a:cs typeface="Arial"/>
              </a:rPr>
              <a:t> </a:t>
            </a:r>
            <a:r>
              <a:rPr lang="fr-FR" sz="1800" dirty="0" err="1">
                <a:latin typeface="+mn-lt"/>
                <a:cs typeface="Arial"/>
              </a:rPr>
              <a:t>Review</a:t>
            </a:r>
            <a:r>
              <a:rPr lang="fr-FR" sz="1800" dirty="0">
                <a:latin typeface="+mn-lt"/>
                <a:cs typeface="Arial"/>
              </a:rPr>
              <a:t> and Meta-</a:t>
            </a:r>
            <a:r>
              <a:rPr lang="fr-FR" sz="1800" dirty="0" err="1">
                <a:latin typeface="+mn-lt"/>
                <a:cs typeface="Arial"/>
              </a:rPr>
              <a:t>analysis</a:t>
            </a:r>
            <a:endParaRPr lang="fr-FR" sz="1800" dirty="0">
              <a:latin typeface="+mn-lt"/>
              <a:cs typeface="Arial"/>
            </a:endParaRPr>
          </a:p>
        </p:txBody>
      </p:sp>
      <p:pic>
        <p:nvPicPr>
          <p:cNvPr id="3" name="Image 3" descr="Une image contenant table&#10;&#10;Description générée automatiquement">
            <a:extLst>
              <a:ext uri="{FF2B5EF4-FFF2-40B4-BE49-F238E27FC236}">
                <a16:creationId xmlns:a16="http://schemas.microsoft.com/office/drawing/2014/main" id="{42683FAE-D100-4A32-BB36-7F01CAC258ED}"/>
              </a:ext>
            </a:extLst>
          </p:cNvPr>
          <p:cNvPicPr>
            <a:picLocks noChangeAspect="1"/>
          </p:cNvPicPr>
          <p:nvPr/>
        </p:nvPicPr>
        <p:blipFill rotWithShape="1">
          <a:blip r:embed="rId2"/>
          <a:srcRect b="3341"/>
          <a:stretch/>
        </p:blipFill>
        <p:spPr>
          <a:xfrm>
            <a:off x="1729465" y="2164388"/>
            <a:ext cx="8153399" cy="3101576"/>
          </a:xfrm>
          <a:prstGeom prst="rect">
            <a:avLst/>
          </a:prstGeom>
        </p:spPr>
      </p:pic>
      <p:sp>
        <p:nvSpPr>
          <p:cNvPr id="5" name="ZoneTexte 4">
            <a:extLst>
              <a:ext uri="{FF2B5EF4-FFF2-40B4-BE49-F238E27FC236}">
                <a16:creationId xmlns:a16="http://schemas.microsoft.com/office/drawing/2014/main" id="{07B740B1-53ED-4E62-8369-113D96F8AB55}"/>
              </a:ext>
            </a:extLst>
          </p:cNvPr>
          <p:cNvSpPr txBox="1"/>
          <p:nvPr/>
        </p:nvSpPr>
        <p:spPr>
          <a:xfrm>
            <a:off x="1897883" y="5574798"/>
            <a:ext cx="2057400"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fr-FR" sz="900" dirty="0" err="1"/>
              <a:t>Muka</a:t>
            </a:r>
            <a:r>
              <a:rPr lang="fr-FR" sz="900" dirty="0"/>
              <a:t> et al JAMA 2016 </a:t>
            </a:r>
          </a:p>
        </p:txBody>
      </p:sp>
      <p:sp>
        <p:nvSpPr>
          <p:cNvPr id="4" name="Rectangle 3">
            <a:extLst>
              <a:ext uri="{FF2B5EF4-FFF2-40B4-BE49-F238E27FC236}">
                <a16:creationId xmlns:a16="http://schemas.microsoft.com/office/drawing/2014/main" id="{679CEE23-490C-436B-B0A7-915FD41D205B}"/>
              </a:ext>
            </a:extLst>
          </p:cNvPr>
          <p:cNvSpPr/>
          <p:nvPr/>
        </p:nvSpPr>
        <p:spPr>
          <a:xfrm>
            <a:off x="2371630" y="2247953"/>
            <a:ext cx="2278238" cy="234905"/>
          </a:xfrm>
          <a:prstGeom prst="rect">
            <a:avLst/>
          </a:prstGeom>
          <a:noFill/>
          <a:ln w="57150">
            <a:solidFill>
              <a:srgbClr val="C81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3651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30027" y="1339571"/>
            <a:ext cx="7931942" cy="421364"/>
          </a:xfrm>
        </p:spPr>
        <p:txBody>
          <a:bodyPr>
            <a:normAutofit fontScale="90000"/>
          </a:bodyPr>
          <a:lstStyle/>
          <a:p>
            <a:r>
              <a:rPr lang="fr-BE" sz="2400" dirty="0" err="1"/>
              <a:t>Osteoporosis</a:t>
            </a:r>
            <a:endParaRPr lang="fr-BE" sz="2400" dirty="0"/>
          </a:p>
        </p:txBody>
      </p:sp>
      <p:sp>
        <p:nvSpPr>
          <p:cNvPr id="3" name="Espace réservé du contenu 2"/>
          <p:cNvSpPr>
            <a:spLocks noGrp="1"/>
          </p:cNvSpPr>
          <p:nvPr>
            <p:ph idx="1"/>
          </p:nvPr>
        </p:nvSpPr>
        <p:spPr/>
        <p:txBody>
          <a:bodyPr/>
          <a:lstStyle/>
          <a:p>
            <a:pPr marL="198596" indent="-198596"/>
            <a:r>
              <a:rPr lang="fr-BE" sz="1800" dirty="0" err="1"/>
              <a:t>Evaluate</a:t>
            </a:r>
            <a:r>
              <a:rPr lang="fr-BE" sz="1800" dirty="0"/>
              <a:t> </a:t>
            </a:r>
            <a:r>
              <a:rPr lang="fr-BE" sz="1800" dirty="0" err="1"/>
              <a:t>risk</a:t>
            </a:r>
            <a:r>
              <a:rPr lang="fr-BE" sz="1800" dirty="0"/>
              <a:t> </a:t>
            </a:r>
            <a:r>
              <a:rPr lang="fr-BE" sz="1800" dirty="0" err="1"/>
              <a:t>factors</a:t>
            </a:r>
            <a:r>
              <a:rPr lang="fr-BE" sz="1800" dirty="0"/>
              <a:t> and correct </a:t>
            </a:r>
            <a:r>
              <a:rPr lang="fr-BE" sz="1800" dirty="0" err="1"/>
              <a:t>them</a:t>
            </a:r>
            <a:r>
              <a:rPr lang="fr-BE" sz="1800" dirty="0"/>
              <a:t> </a:t>
            </a:r>
            <a:r>
              <a:rPr lang="fr-BE" sz="1800" dirty="0" err="1"/>
              <a:t>when</a:t>
            </a:r>
            <a:r>
              <a:rPr lang="fr-BE" sz="1800" dirty="0"/>
              <a:t> possible</a:t>
            </a:r>
            <a:endParaRPr lang="fr-FR" sz="1800" dirty="0"/>
          </a:p>
          <a:p>
            <a:pPr marL="198596" indent="-198596"/>
            <a:r>
              <a:rPr lang="fr-BE" sz="1800" dirty="0" err="1"/>
              <a:t>Measure</a:t>
            </a:r>
            <a:r>
              <a:rPr lang="fr-BE" sz="1800" dirty="0"/>
              <a:t> BMD (use Z-score)</a:t>
            </a:r>
            <a:endParaRPr lang="fr-BE" sz="1800" dirty="0">
              <a:cs typeface="Calibri"/>
            </a:endParaRPr>
          </a:p>
          <a:p>
            <a:pPr marL="198596" indent="-198596"/>
            <a:r>
              <a:rPr lang="fr-BE" sz="1800" dirty="0" err="1"/>
              <a:t>Frax</a:t>
            </a:r>
            <a:r>
              <a:rPr lang="fr-BE" sz="1800" dirty="0"/>
              <a:t> </a:t>
            </a:r>
            <a:r>
              <a:rPr lang="fr-BE" sz="1800" dirty="0" err="1"/>
              <a:t>is</a:t>
            </a:r>
            <a:r>
              <a:rPr lang="fr-BE" sz="1800" dirty="0"/>
              <a:t> not </a:t>
            </a:r>
            <a:r>
              <a:rPr lang="fr-BE" sz="1800" dirty="0" err="1"/>
              <a:t>validated</a:t>
            </a:r>
            <a:r>
              <a:rPr lang="fr-BE" sz="1800" dirty="0"/>
              <a:t> in POI</a:t>
            </a:r>
          </a:p>
          <a:p>
            <a:pPr marL="198596" indent="-198596"/>
            <a:endParaRPr lang="fr-BE" sz="1800" dirty="0">
              <a:cs typeface="Calibri"/>
            </a:endParaRPr>
          </a:p>
          <a:p>
            <a:pPr marL="198596" indent="-198596"/>
            <a:r>
              <a:rPr lang="fr-BE" sz="1800" dirty="0" err="1">
                <a:cs typeface="Calibri"/>
              </a:rPr>
              <a:t>Prevention</a:t>
            </a:r>
            <a:r>
              <a:rPr lang="fr-BE" sz="1800" dirty="0">
                <a:cs typeface="Calibri"/>
              </a:rPr>
              <a:t>:</a:t>
            </a:r>
          </a:p>
          <a:p>
            <a:pPr marL="0" indent="0">
              <a:buNone/>
            </a:pPr>
            <a:r>
              <a:rPr lang="en-US" sz="1800" dirty="0">
                <a:cs typeface="Calibri"/>
              </a:rPr>
              <a:t>-Physiologic MHT is superior to OCPs in protecting and improving BMD</a:t>
            </a:r>
          </a:p>
          <a:p>
            <a:pPr marL="0" indent="0">
              <a:buNone/>
            </a:pPr>
            <a:r>
              <a:rPr lang="en-US" sz="1800" dirty="0">
                <a:cs typeface="Calibri"/>
              </a:rPr>
              <a:t>-MHT  1-2 mg E2 or 100–150 </a:t>
            </a:r>
            <a:r>
              <a:rPr lang="en-US" sz="1800" dirty="0" err="1">
                <a:cs typeface="Calibri"/>
              </a:rPr>
              <a:t>μg</a:t>
            </a:r>
            <a:r>
              <a:rPr lang="en-US" sz="1800" dirty="0">
                <a:cs typeface="Calibri"/>
              </a:rPr>
              <a:t>/d transdermal E2 plus cyclic progestin </a:t>
            </a:r>
          </a:p>
          <a:p>
            <a:pPr marL="0" indent="0">
              <a:buNone/>
            </a:pPr>
            <a:r>
              <a:rPr lang="en-US" sz="1800" dirty="0">
                <a:cs typeface="Calibri"/>
              </a:rPr>
              <a:t>-Paucity of data on fractures in POI</a:t>
            </a:r>
          </a:p>
          <a:p>
            <a:pPr marL="0" indent="0">
              <a:buNone/>
            </a:pPr>
            <a:r>
              <a:rPr lang="en-US" sz="1350" dirty="0">
                <a:cs typeface="Calibri"/>
              </a:rPr>
              <a:t>S. </a:t>
            </a:r>
            <a:r>
              <a:rPr lang="en-US" sz="1350" dirty="0" err="1">
                <a:cs typeface="Calibri"/>
              </a:rPr>
              <a:t>Rozenberg</a:t>
            </a:r>
            <a:r>
              <a:rPr lang="en-US" sz="1350" dirty="0">
                <a:cs typeface="Calibri"/>
              </a:rPr>
              <a:t> et al </a:t>
            </a:r>
            <a:r>
              <a:rPr lang="en-US" sz="1350" dirty="0" err="1">
                <a:cs typeface="Calibri"/>
              </a:rPr>
              <a:t>Maturitas</a:t>
            </a:r>
            <a:r>
              <a:rPr lang="en-US" sz="1350" dirty="0">
                <a:cs typeface="Calibri"/>
              </a:rPr>
              <a:t> 2020 </a:t>
            </a:r>
          </a:p>
          <a:p>
            <a:pPr marL="0" indent="0">
              <a:buNone/>
            </a:pPr>
            <a:endParaRPr lang="en-US" sz="1800" dirty="0">
              <a:cs typeface="Calibri"/>
            </a:endParaRPr>
          </a:p>
          <a:p>
            <a:pPr marL="198596" indent="-198596"/>
            <a:endParaRPr lang="fr-BE" sz="1800" dirty="0">
              <a:cs typeface="Calibri"/>
            </a:endParaRPr>
          </a:p>
          <a:p>
            <a:pPr marL="198596" indent="-198596"/>
            <a:endParaRPr lang="fr-BE" sz="1800" dirty="0">
              <a:cs typeface="Calibri"/>
            </a:endParaRPr>
          </a:p>
          <a:p>
            <a:pPr marL="198596" indent="-198596"/>
            <a:endParaRPr lang="fr-BE" sz="1800" dirty="0">
              <a:cs typeface="Calibri"/>
            </a:endParaRPr>
          </a:p>
        </p:txBody>
      </p:sp>
    </p:spTree>
    <p:extLst>
      <p:ext uri="{BB962C8B-B14F-4D97-AF65-F5344CB8AC3E}">
        <p14:creationId xmlns:p14="http://schemas.microsoft.com/office/powerpoint/2010/main" val="50075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            </a:t>
            </a:r>
            <a:r>
              <a:rPr lang="fr-BE" dirty="0" err="1"/>
              <a:t>Take</a:t>
            </a:r>
            <a:r>
              <a:rPr lang="fr-BE" dirty="0"/>
              <a:t> home message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832" y="1821657"/>
            <a:ext cx="8892948" cy="494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710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4D4A652-209D-22AE-36D9-BAB4EBB77AA1}"/>
              </a:ext>
            </a:extLst>
          </p:cNvPr>
          <p:cNvSpPr>
            <a:spLocks noGrp="1" noChangeArrowheads="1"/>
          </p:cNvSpPr>
          <p:nvPr>
            <p:ph type="title"/>
          </p:nvPr>
        </p:nvSpPr>
        <p:spPr/>
        <p:txBody>
          <a:bodyPr/>
          <a:lstStyle/>
          <a:p>
            <a:pPr eaLnBrk="1" hangingPunct="1"/>
            <a:r>
              <a:rPr lang="fr-BE" altLang="fr-FR"/>
              <a:t>Climacteric symptoms</a:t>
            </a:r>
            <a:br>
              <a:rPr lang="fr-BE" altLang="fr-FR"/>
            </a:br>
            <a:endParaRPr lang="en-GB" altLang="fr-FR"/>
          </a:p>
        </p:txBody>
      </p:sp>
      <p:sp>
        <p:nvSpPr>
          <p:cNvPr id="17411" name="Rectangle 3">
            <a:extLst>
              <a:ext uri="{FF2B5EF4-FFF2-40B4-BE49-F238E27FC236}">
                <a16:creationId xmlns:a16="http://schemas.microsoft.com/office/drawing/2014/main" id="{3EE846E6-7BE1-30BA-B946-66FF00F7485A}"/>
              </a:ext>
            </a:extLst>
          </p:cNvPr>
          <p:cNvSpPr>
            <a:spLocks noGrp="1" noChangeArrowheads="1"/>
          </p:cNvSpPr>
          <p:nvPr>
            <p:ph idx="1"/>
          </p:nvPr>
        </p:nvSpPr>
        <p:spPr/>
        <p:txBody>
          <a:bodyPr/>
          <a:lstStyle/>
          <a:p>
            <a:pPr eaLnBrk="1" hangingPunct="1">
              <a:lnSpc>
                <a:spcPct val="90000"/>
              </a:lnSpc>
            </a:pPr>
            <a:r>
              <a:rPr lang="fr-BE" altLang="fr-FR"/>
              <a:t>Symptoms directly or indirectly related to menopause include :</a:t>
            </a:r>
          </a:p>
          <a:p>
            <a:pPr lvl="1" eaLnBrk="1" hangingPunct="1">
              <a:lnSpc>
                <a:spcPct val="90000"/>
              </a:lnSpc>
            </a:pPr>
            <a:r>
              <a:rPr lang="fr-BE" altLang="fr-FR"/>
              <a:t>Vasomotor symptoms  (hot flushes and night sweats and their consequences)</a:t>
            </a:r>
          </a:p>
          <a:p>
            <a:pPr lvl="1" eaLnBrk="1" hangingPunct="1">
              <a:lnSpc>
                <a:spcPct val="90000"/>
              </a:lnSpc>
            </a:pPr>
            <a:r>
              <a:rPr lang="fr-BE" altLang="fr-FR"/>
              <a:t>Insomnia,</a:t>
            </a:r>
          </a:p>
          <a:p>
            <a:pPr lvl="1" eaLnBrk="1" hangingPunct="1">
              <a:lnSpc>
                <a:spcPct val="90000"/>
              </a:lnSpc>
            </a:pPr>
            <a:r>
              <a:rPr lang="fr-BE" altLang="fr-FR"/>
              <a:t>Mood changes, psychological symptoms</a:t>
            </a:r>
          </a:p>
          <a:p>
            <a:pPr lvl="1" eaLnBrk="1" hangingPunct="1">
              <a:lnSpc>
                <a:spcPct val="90000"/>
              </a:lnSpc>
            </a:pPr>
            <a:r>
              <a:rPr lang="fr-BE" altLang="fr-FR"/>
              <a:t>Impaired concentration and memory</a:t>
            </a:r>
          </a:p>
          <a:p>
            <a:pPr lvl="1" eaLnBrk="1" hangingPunct="1">
              <a:lnSpc>
                <a:spcPct val="90000"/>
              </a:lnSpc>
            </a:pPr>
            <a:r>
              <a:rPr lang="fr-BE" altLang="fr-FR"/>
              <a:t>Some patients suffer from a fog, resulting in impaired work capacity</a:t>
            </a:r>
          </a:p>
          <a:p>
            <a:pPr lvl="1" eaLnBrk="1" hangingPunct="1">
              <a:lnSpc>
                <a:spcPct val="90000"/>
              </a:lnSpc>
            </a:pPr>
            <a:r>
              <a:rPr lang="fr-BE" altLang="fr-FR"/>
              <a:t>Sexual dysfunction </a:t>
            </a:r>
          </a:p>
          <a:p>
            <a:pPr lvl="1" eaLnBrk="1" hangingPunct="1">
              <a:lnSpc>
                <a:spcPct val="90000"/>
              </a:lnSpc>
            </a:pPr>
            <a:r>
              <a:rPr lang="fr-BE" altLang="fr-FR"/>
              <a:t>Urogenital symptoms </a:t>
            </a:r>
          </a:p>
          <a:p>
            <a:pPr lvl="1" eaLnBrk="1" hangingPunct="1">
              <a:lnSpc>
                <a:spcPct val="90000"/>
              </a:lnSpc>
            </a:pPr>
            <a:r>
              <a:rPr lang="fr-BE" altLang="fr-FR"/>
              <a:t>Arthralgia  </a:t>
            </a:r>
          </a:p>
        </p:txBody>
      </p:sp>
    </p:spTree>
    <p:extLst>
      <p:ext uri="{BB962C8B-B14F-4D97-AF65-F5344CB8AC3E}">
        <p14:creationId xmlns:p14="http://schemas.microsoft.com/office/powerpoint/2010/main" val="2243898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5B806A2E-F515-ED06-6930-1907260CB029}"/>
              </a:ext>
            </a:extLst>
          </p:cNvPr>
          <p:cNvSpPr>
            <a:spLocks noGrp="1" noChangeArrowheads="1"/>
          </p:cNvSpPr>
          <p:nvPr>
            <p:ph type="title"/>
          </p:nvPr>
        </p:nvSpPr>
        <p:spPr/>
        <p:txBody>
          <a:bodyPr/>
          <a:lstStyle/>
          <a:p>
            <a:pPr eaLnBrk="1" hangingPunct="1"/>
            <a:r>
              <a:rPr lang="fr-BE" altLang="fr-FR"/>
              <a:t>Climacteric symptoms</a:t>
            </a:r>
            <a:br>
              <a:rPr lang="fr-BE" altLang="fr-FR"/>
            </a:br>
            <a:endParaRPr lang="en-GB" altLang="fr-FR"/>
          </a:p>
        </p:txBody>
      </p:sp>
      <p:sp>
        <p:nvSpPr>
          <p:cNvPr id="27651" name="Rectangle 3">
            <a:extLst>
              <a:ext uri="{FF2B5EF4-FFF2-40B4-BE49-F238E27FC236}">
                <a16:creationId xmlns:a16="http://schemas.microsoft.com/office/drawing/2014/main" id="{680110E9-73B2-2425-F881-192137D23C3E}"/>
              </a:ext>
            </a:extLst>
          </p:cNvPr>
          <p:cNvSpPr>
            <a:spLocks noGrp="1" noChangeArrowheads="1"/>
          </p:cNvSpPr>
          <p:nvPr>
            <p:ph idx="1"/>
          </p:nvPr>
        </p:nvSpPr>
        <p:spPr/>
        <p:txBody>
          <a:bodyPr/>
          <a:lstStyle/>
          <a:p>
            <a:pPr eaLnBrk="1" hangingPunct="1">
              <a:lnSpc>
                <a:spcPct val="90000"/>
              </a:lnSpc>
            </a:pPr>
            <a:r>
              <a:rPr lang="fr-BE" altLang="fr-FR"/>
              <a:t>Moderate to severe symptoms disturb women’s health-related quality of life for variable (short to very long) durations.  </a:t>
            </a:r>
          </a:p>
          <a:p>
            <a:pPr eaLnBrk="1" hangingPunct="1">
              <a:lnSpc>
                <a:spcPct val="90000"/>
              </a:lnSpc>
            </a:pPr>
            <a:r>
              <a:rPr lang="fr-BE" altLang="fr-FR"/>
              <a:t>In women suffering from such symptoms, MHT is the most effective treatment. In these women, it improves their quality of life.</a:t>
            </a:r>
          </a:p>
          <a:p>
            <a:pPr eaLnBrk="1" hangingPunct="1">
              <a:lnSpc>
                <a:spcPct val="90000"/>
              </a:lnSpc>
            </a:pPr>
            <a:r>
              <a:rPr lang="fr-BE" altLang="fr-FR" i="1">
                <a:solidFill>
                  <a:schemeClr val="tx2"/>
                </a:solidFill>
              </a:rPr>
              <a:t>(Level of evidence Ia )</a:t>
            </a:r>
            <a:endParaRPr lang="en-GB" altLang="fr-FR" i="1">
              <a:solidFill>
                <a:schemeClr val="tx2"/>
              </a:solidFill>
            </a:endParaRPr>
          </a:p>
        </p:txBody>
      </p:sp>
    </p:spTree>
    <p:extLst>
      <p:ext uri="{BB962C8B-B14F-4D97-AF65-F5344CB8AC3E}">
        <p14:creationId xmlns:p14="http://schemas.microsoft.com/office/powerpoint/2010/main" val="28980028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40BD7BB-DFB6-B66B-EF11-62DB335B2E8C}"/>
              </a:ext>
            </a:extLst>
          </p:cNvPr>
          <p:cNvSpPr>
            <a:spLocks noGrp="1" noChangeArrowheads="1"/>
          </p:cNvSpPr>
          <p:nvPr>
            <p:ph type="title"/>
          </p:nvPr>
        </p:nvSpPr>
        <p:spPr/>
        <p:txBody>
          <a:bodyPr/>
          <a:lstStyle/>
          <a:p>
            <a:pPr eaLnBrk="1" hangingPunct="1"/>
            <a:r>
              <a:rPr lang="fr-BE" altLang="fr-FR"/>
              <a:t>Climacteric symptoms</a:t>
            </a:r>
            <a:br>
              <a:rPr lang="fr-BE" altLang="fr-FR"/>
            </a:br>
            <a:endParaRPr lang="en-GB" altLang="fr-FR"/>
          </a:p>
        </p:txBody>
      </p:sp>
      <p:sp>
        <p:nvSpPr>
          <p:cNvPr id="30723" name="Rectangle 3">
            <a:extLst>
              <a:ext uri="{FF2B5EF4-FFF2-40B4-BE49-F238E27FC236}">
                <a16:creationId xmlns:a16="http://schemas.microsoft.com/office/drawing/2014/main" id="{02EC978F-569C-909B-BC63-C36F7012916A}"/>
              </a:ext>
            </a:extLst>
          </p:cNvPr>
          <p:cNvSpPr>
            <a:spLocks noGrp="1" noChangeArrowheads="1"/>
          </p:cNvSpPr>
          <p:nvPr>
            <p:ph idx="1"/>
          </p:nvPr>
        </p:nvSpPr>
        <p:spPr/>
        <p:txBody>
          <a:bodyPr/>
          <a:lstStyle/>
          <a:p>
            <a:pPr eaLnBrk="1" hangingPunct="1"/>
            <a:r>
              <a:rPr lang="fr-BE" altLang="fr-FR"/>
              <a:t>Some symptoms are attributed to the climacteric but may result from other etiologies (such as iatrogenic causes). </a:t>
            </a:r>
          </a:p>
          <a:p>
            <a:pPr eaLnBrk="1" hangingPunct="1"/>
            <a:r>
              <a:rPr lang="fr-BE" altLang="fr-FR"/>
              <a:t>In </a:t>
            </a:r>
            <a:r>
              <a:rPr lang="fr-BE" altLang="fr-FR" u="sng"/>
              <a:t>asymptomatic</a:t>
            </a:r>
            <a:r>
              <a:rPr lang="fr-BE" altLang="fr-FR"/>
              <a:t> women, MHT usually does not ameliorate objectively the overall quality of life.</a:t>
            </a:r>
          </a:p>
          <a:p>
            <a:pPr eaLnBrk="1" hangingPunct="1"/>
            <a:r>
              <a:rPr lang="fr-BE" altLang="fr-FR" i="1">
                <a:solidFill>
                  <a:schemeClr val="tx2"/>
                </a:solidFill>
              </a:rPr>
              <a:t>(level 1b of evidence)</a:t>
            </a:r>
            <a:endParaRPr lang="en-GB" altLang="fr-FR" i="1">
              <a:solidFill>
                <a:schemeClr val="tx2"/>
              </a:solidFill>
            </a:endParaRPr>
          </a:p>
        </p:txBody>
      </p:sp>
    </p:spTree>
    <p:extLst>
      <p:ext uri="{BB962C8B-B14F-4D97-AF65-F5344CB8AC3E}">
        <p14:creationId xmlns:p14="http://schemas.microsoft.com/office/powerpoint/2010/main" val="138524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re 1">
            <a:extLst>
              <a:ext uri="{FF2B5EF4-FFF2-40B4-BE49-F238E27FC236}">
                <a16:creationId xmlns:a16="http://schemas.microsoft.com/office/drawing/2014/main" id="{AC6008C2-A63A-C856-473E-9C6FD7781F3C}"/>
              </a:ext>
            </a:extLst>
          </p:cNvPr>
          <p:cNvSpPr>
            <a:spLocks noGrp="1" noChangeArrowheads="1"/>
          </p:cNvSpPr>
          <p:nvPr>
            <p:ph type="title"/>
          </p:nvPr>
        </p:nvSpPr>
        <p:spPr/>
        <p:txBody>
          <a:bodyPr/>
          <a:lstStyle/>
          <a:p>
            <a:r>
              <a:rPr lang="fr-FR" altLang="en-US"/>
              <a:t>Hot flushes </a:t>
            </a:r>
            <a:endParaRPr lang="fr-BE" altLang="en-US"/>
          </a:p>
        </p:txBody>
      </p:sp>
      <p:sp>
        <p:nvSpPr>
          <p:cNvPr id="32771" name="Espace réservé du contenu 2">
            <a:extLst>
              <a:ext uri="{FF2B5EF4-FFF2-40B4-BE49-F238E27FC236}">
                <a16:creationId xmlns:a16="http://schemas.microsoft.com/office/drawing/2014/main" id="{AEEDED0C-8A7A-51FA-3EC3-E5CFAFC43BD2}"/>
              </a:ext>
            </a:extLst>
          </p:cNvPr>
          <p:cNvSpPr>
            <a:spLocks noGrp="1" noChangeArrowheads="1"/>
          </p:cNvSpPr>
          <p:nvPr>
            <p:ph idx="1"/>
          </p:nvPr>
        </p:nvSpPr>
        <p:spPr/>
        <p:txBody>
          <a:bodyPr/>
          <a:lstStyle/>
          <a:p>
            <a:r>
              <a:rPr lang="fr-FR" altLang="en-US" dirty="0"/>
              <a:t>In </a:t>
            </a:r>
            <a:r>
              <a:rPr lang="fr-FR" altLang="en-US" dirty="0" err="1"/>
              <a:t>some</a:t>
            </a:r>
            <a:r>
              <a:rPr lang="fr-FR" altLang="en-US" dirty="0"/>
              <a:t> patients </a:t>
            </a:r>
            <a:r>
              <a:rPr lang="fr-FR" altLang="en-US" dirty="0" err="1"/>
              <a:t>other</a:t>
            </a:r>
            <a:r>
              <a:rPr lang="fr-FR" altLang="en-US" dirty="0"/>
              <a:t> </a:t>
            </a:r>
            <a:r>
              <a:rPr lang="fr-FR" altLang="en-US" dirty="0" err="1"/>
              <a:t>etiologies</a:t>
            </a:r>
            <a:r>
              <a:rPr lang="fr-FR" altLang="en-US" dirty="0"/>
              <a:t> of Hot flushes </a:t>
            </a:r>
            <a:r>
              <a:rPr lang="fr-FR" altLang="en-US" dirty="0" err="1"/>
              <a:t>should</a:t>
            </a:r>
            <a:r>
              <a:rPr lang="fr-FR" altLang="en-US" dirty="0"/>
              <a:t> </a:t>
            </a:r>
            <a:r>
              <a:rPr lang="fr-FR" altLang="en-US" dirty="0" err="1"/>
              <a:t>be</a:t>
            </a:r>
            <a:r>
              <a:rPr lang="fr-FR" altLang="en-US" dirty="0"/>
              <a:t> </a:t>
            </a:r>
            <a:r>
              <a:rPr lang="fr-FR" altLang="en-US" dirty="0" err="1"/>
              <a:t>excluded</a:t>
            </a:r>
            <a:endParaRPr lang="fr-FR" altLang="en-US" dirty="0"/>
          </a:p>
          <a:p>
            <a:pPr lvl="1"/>
            <a:r>
              <a:rPr lang="fr-FR" altLang="en-US" dirty="0" err="1"/>
              <a:t>Thyroid</a:t>
            </a:r>
            <a:r>
              <a:rPr lang="fr-FR" altLang="en-US" dirty="0"/>
              <a:t> </a:t>
            </a:r>
            <a:r>
              <a:rPr lang="fr-FR" altLang="en-US" dirty="0" err="1"/>
              <a:t>disease</a:t>
            </a:r>
            <a:endParaRPr lang="fr-FR" altLang="en-US" dirty="0"/>
          </a:p>
          <a:p>
            <a:pPr lvl="1"/>
            <a:r>
              <a:rPr lang="fr-FR" altLang="en-US" dirty="0"/>
              <a:t>Hypo/</a:t>
            </a:r>
            <a:r>
              <a:rPr lang="fr-FR" altLang="en-US" dirty="0" err="1"/>
              <a:t>hyper-glycemia</a:t>
            </a:r>
            <a:endParaRPr lang="fr-FR" altLang="en-US" dirty="0"/>
          </a:p>
          <a:p>
            <a:pPr lvl="1"/>
            <a:r>
              <a:rPr lang="fr-FR" altLang="en-US" dirty="0" err="1"/>
              <a:t>Obesity</a:t>
            </a:r>
            <a:endParaRPr lang="fr-FR" altLang="en-US" dirty="0"/>
          </a:p>
          <a:p>
            <a:pPr lvl="1"/>
            <a:r>
              <a:rPr lang="fr-FR" altLang="en-US" dirty="0"/>
              <a:t>Cancers </a:t>
            </a:r>
          </a:p>
          <a:p>
            <a:pPr lvl="1"/>
            <a:r>
              <a:rPr lang="fr-FR" altLang="en-US" dirty="0"/>
              <a:t>High / </a:t>
            </a:r>
            <a:r>
              <a:rPr lang="fr-FR" altLang="en-US" dirty="0" err="1"/>
              <a:t>low</a:t>
            </a:r>
            <a:r>
              <a:rPr lang="fr-FR" altLang="en-US" dirty="0"/>
              <a:t> </a:t>
            </a:r>
            <a:r>
              <a:rPr lang="fr-FR" altLang="en-US" dirty="0" err="1"/>
              <a:t>blood</a:t>
            </a:r>
            <a:r>
              <a:rPr lang="fr-FR" altLang="en-US" dirty="0"/>
              <a:t> pressure </a:t>
            </a:r>
          </a:p>
          <a:p>
            <a:pPr lvl="1"/>
            <a:endParaRPr lang="fr-BE" altLang="en-US" dirty="0"/>
          </a:p>
        </p:txBody>
      </p:sp>
    </p:spTree>
    <p:extLst>
      <p:ext uri="{BB962C8B-B14F-4D97-AF65-F5344CB8AC3E}">
        <p14:creationId xmlns:p14="http://schemas.microsoft.com/office/powerpoint/2010/main" val="3843499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5029AF84-CDE6-419F-5948-D50F14E34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857250"/>
            <a:ext cx="57150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cteur droit avec flèche 2">
            <a:extLst>
              <a:ext uri="{FF2B5EF4-FFF2-40B4-BE49-F238E27FC236}">
                <a16:creationId xmlns:a16="http://schemas.microsoft.com/office/drawing/2014/main" id="{3B7CB71D-5261-7A52-1200-CFCFFD1C9744}"/>
              </a:ext>
            </a:extLst>
          </p:cNvPr>
          <p:cNvCxnSpPr/>
          <p:nvPr/>
        </p:nvCxnSpPr>
        <p:spPr>
          <a:xfrm flipV="1">
            <a:off x="6822282" y="2769394"/>
            <a:ext cx="423863" cy="3238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Connecteur droit avec flèche 3">
            <a:extLst>
              <a:ext uri="{FF2B5EF4-FFF2-40B4-BE49-F238E27FC236}">
                <a16:creationId xmlns:a16="http://schemas.microsoft.com/office/drawing/2014/main" id="{E8DABB69-D709-677C-6C2D-3E5713D77FC3}"/>
              </a:ext>
            </a:extLst>
          </p:cNvPr>
          <p:cNvCxnSpPr/>
          <p:nvPr/>
        </p:nvCxnSpPr>
        <p:spPr>
          <a:xfrm flipV="1">
            <a:off x="7439026" y="1887141"/>
            <a:ext cx="423863" cy="3238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41333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Is a hot flush trivial ?? </a:t>
            </a:r>
          </a:p>
        </p:txBody>
      </p:sp>
      <p:sp>
        <p:nvSpPr>
          <p:cNvPr id="3" name="Content Placeholder 2"/>
          <p:cNvSpPr>
            <a:spLocks noGrp="1"/>
          </p:cNvSpPr>
          <p:nvPr>
            <p:ph idx="1"/>
          </p:nvPr>
        </p:nvSpPr>
        <p:spPr>
          <a:xfrm>
            <a:off x="3138489" y="2527104"/>
            <a:ext cx="6238142" cy="2777957"/>
          </a:xfrm>
        </p:spPr>
        <p:txBody>
          <a:bodyPr>
            <a:normAutofit fontScale="32500" lnSpcReduction="20000"/>
          </a:bodyPr>
          <a:lstStyle/>
          <a:p>
            <a:r>
              <a:rPr lang="en-GB" dirty="0"/>
              <a:t>Increasing amount of studies show  that ↑ HF //</a:t>
            </a:r>
          </a:p>
          <a:p>
            <a:pPr lvl="1"/>
            <a:r>
              <a:rPr lang="en-GB" dirty="0"/>
              <a:t>↑ Cardio vascular disease (CVD)</a:t>
            </a:r>
          </a:p>
          <a:p>
            <a:pPr lvl="1"/>
            <a:r>
              <a:rPr lang="en-GB" dirty="0"/>
              <a:t>The strongest predictor of underlying CVD are </a:t>
            </a:r>
            <a:r>
              <a:rPr lang="en-GB" b="1" dirty="0"/>
              <a:t>early flushers/ </a:t>
            </a:r>
            <a:r>
              <a:rPr lang="en-GB" b="1" dirty="0" err="1"/>
              <a:t>superflushers</a:t>
            </a:r>
            <a:endParaRPr lang="en-GB" b="1" dirty="0"/>
          </a:p>
          <a:p>
            <a:pPr lvl="1"/>
            <a:r>
              <a:rPr lang="en-GB" dirty="0"/>
              <a:t>↑ other precursors v CVD</a:t>
            </a:r>
          </a:p>
          <a:p>
            <a:pPr lvl="2"/>
            <a:r>
              <a:rPr lang="en-GB" dirty="0"/>
              <a:t>Abnormal endothelial function</a:t>
            </a:r>
          </a:p>
          <a:p>
            <a:pPr lvl="2"/>
            <a:r>
              <a:rPr lang="en-GB" dirty="0"/>
              <a:t>↑ coronary / Aorta calcification = arteriosclerosis</a:t>
            </a:r>
          </a:p>
          <a:p>
            <a:pPr lvl="2"/>
            <a:r>
              <a:rPr lang="en-GB" dirty="0"/>
              <a:t>↑ carotid intima media thickness</a:t>
            </a:r>
          </a:p>
          <a:p>
            <a:pPr lvl="2"/>
            <a:r>
              <a:rPr lang="en-GB" dirty="0"/>
              <a:t>↑ central obesity </a:t>
            </a:r>
            <a:r>
              <a:rPr lang="en-GB" dirty="0" err="1"/>
              <a:t>en</a:t>
            </a:r>
            <a:r>
              <a:rPr lang="en-GB" dirty="0"/>
              <a:t> BMI  </a:t>
            </a:r>
          </a:p>
          <a:p>
            <a:pPr lvl="2"/>
            <a:r>
              <a:rPr lang="en-GB" dirty="0"/>
              <a:t>↑ hypertension</a:t>
            </a:r>
          </a:p>
          <a:p>
            <a:pPr lvl="2"/>
            <a:r>
              <a:rPr lang="en-GB" dirty="0"/>
              <a:t>↑LDL cholesterol </a:t>
            </a:r>
            <a:r>
              <a:rPr lang="en-GB" dirty="0" err="1"/>
              <a:t>en</a:t>
            </a:r>
            <a:r>
              <a:rPr lang="en-GB" dirty="0"/>
              <a:t> </a:t>
            </a:r>
            <a:r>
              <a:rPr lang="en-GB" dirty="0" err="1"/>
              <a:t>Triglicerides</a:t>
            </a:r>
            <a:endParaRPr lang="en-GB" dirty="0"/>
          </a:p>
          <a:p>
            <a:pPr lvl="2"/>
            <a:r>
              <a:rPr lang="en-GB" dirty="0"/>
              <a:t>↑ insulin </a:t>
            </a:r>
            <a:r>
              <a:rPr lang="en-GB" dirty="0" err="1"/>
              <a:t>resistentance</a:t>
            </a:r>
            <a:r>
              <a:rPr lang="en-GB" dirty="0"/>
              <a:t> </a:t>
            </a:r>
            <a:r>
              <a:rPr lang="en-GB" dirty="0" err="1"/>
              <a:t>en</a:t>
            </a:r>
            <a:r>
              <a:rPr lang="en-GB" dirty="0"/>
              <a:t> (pre)diabetes</a:t>
            </a:r>
          </a:p>
          <a:p>
            <a:pPr lvl="2"/>
            <a:r>
              <a:rPr lang="en-GB" dirty="0"/>
              <a:t>↑</a:t>
            </a:r>
            <a:r>
              <a:rPr lang="en-GB" dirty="0" err="1"/>
              <a:t>orthosympatic</a:t>
            </a:r>
            <a:r>
              <a:rPr lang="en-GB" dirty="0"/>
              <a:t> activity</a:t>
            </a:r>
          </a:p>
          <a:p>
            <a:pPr lvl="2"/>
            <a:r>
              <a:rPr lang="en-GB" dirty="0"/>
              <a:t>↑ hypothalamic – </a:t>
            </a:r>
            <a:r>
              <a:rPr lang="en-GB" dirty="0" err="1"/>
              <a:t>hypofyse</a:t>
            </a:r>
            <a:r>
              <a:rPr lang="en-GB" dirty="0"/>
              <a:t>- adrenal axis : ↑cortisol</a:t>
            </a:r>
          </a:p>
          <a:p>
            <a:pPr lvl="2"/>
            <a:r>
              <a:rPr lang="en-GB" dirty="0"/>
              <a:t>↑inflammation </a:t>
            </a:r>
            <a:r>
              <a:rPr lang="en-GB" dirty="0" err="1"/>
              <a:t>en</a:t>
            </a:r>
            <a:r>
              <a:rPr lang="en-GB" dirty="0"/>
              <a:t> cytokines</a:t>
            </a:r>
          </a:p>
          <a:p>
            <a:pPr lvl="1"/>
            <a:endParaRPr lang="en-GB" dirty="0"/>
          </a:p>
        </p:txBody>
      </p:sp>
      <p:sp>
        <p:nvSpPr>
          <p:cNvPr id="6" name="AutoShape 2" descr="Image result for chicken and the egg problem"/>
          <p:cNvSpPr>
            <a:spLocks noChangeAspect="1" noChangeArrowheads="1"/>
          </p:cNvSpPr>
          <p:nvPr/>
        </p:nvSpPr>
        <p:spPr bwMode="auto">
          <a:xfrm>
            <a:off x="2754511" y="141892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GB" sz="1350"/>
          </a:p>
        </p:txBody>
      </p:sp>
      <p:sp>
        <p:nvSpPr>
          <p:cNvPr id="7" name="AutoShape 4" descr="Image result for chicken and the egg problem"/>
          <p:cNvSpPr>
            <a:spLocks noChangeAspect="1" noChangeArrowheads="1"/>
          </p:cNvSpPr>
          <p:nvPr/>
        </p:nvSpPr>
        <p:spPr bwMode="auto">
          <a:xfrm>
            <a:off x="2840236" y="1504654"/>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GB" sz="1350"/>
          </a:p>
        </p:txBody>
      </p:sp>
      <p:sp>
        <p:nvSpPr>
          <p:cNvPr id="8" name="AutoShape 6" descr="Image result for chicken and the egg problem"/>
          <p:cNvSpPr>
            <a:spLocks noChangeAspect="1" noChangeArrowheads="1"/>
          </p:cNvSpPr>
          <p:nvPr/>
        </p:nvSpPr>
        <p:spPr bwMode="auto">
          <a:xfrm>
            <a:off x="2925961" y="1590379"/>
            <a:ext cx="171450" cy="171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1435" tIns="25718" rIns="51435" bIns="25718" numCol="1" anchor="t" anchorCtr="0" compatLnSpc="1">
            <a:prstTxWarp prst="textNoShape">
              <a:avLst/>
            </a:prstTxWarp>
          </a:bodyPr>
          <a:lstStyle/>
          <a:p>
            <a:endParaRPr lang="en-GB" sz="1350"/>
          </a:p>
        </p:txBody>
      </p:sp>
      <p:pic>
        <p:nvPicPr>
          <p:cNvPr id="2058" name="Picture 10"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826" y="1676103"/>
            <a:ext cx="1554956" cy="116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338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500"/>
                                        <p:tgtEl>
                                          <p:spTgt spid="3">
                                            <p:txEl>
                                              <p:pRg st="8" end="8"/>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Effect transition="in" filter="fade">
                                      <p:cBhvr>
                                        <p:cTn id="44" dur="500"/>
                                        <p:tgtEl>
                                          <p:spTgt spid="3">
                                            <p:txEl>
                                              <p:pRg st="10" end="1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Effect transition="in" filter="fade">
                                      <p:cBhvr>
                                        <p:cTn id="50" dur="500"/>
                                        <p:tgtEl>
                                          <p:spTgt spid="3">
                                            <p:txEl>
                                              <p:pRg st="12" end="12"/>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Effect transition="in" filter="fade">
                                      <p:cBhvr>
                                        <p:cTn id="53" dur="500"/>
                                        <p:tgtEl>
                                          <p:spTgt spid="3">
                                            <p:txEl>
                                              <p:pRg st="13" end="1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2058"/>
                                        </p:tgtEl>
                                        <p:attrNameLst>
                                          <p:attrName>style.visibility</p:attrName>
                                        </p:attrNameLst>
                                      </p:cBhvr>
                                      <p:to>
                                        <p:strVal val="visible"/>
                                      </p:to>
                                    </p:set>
                                    <p:animEffect transition="in" filter="fade">
                                      <p:cBhvr>
                                        <p:cTn id="58" dur="1000"/>
                                        <p:tgtEl>
                                          <p:spTgt spid="2058"/>
                                        </p:tgtEl>
                                      </p:cBhvr>
                                    </p:animEffect>
                                    <p:anim calcmode="lin" valueType="num">
                                      <p:cBhvr>
                                        <p:cTn id="59" dur="1000" fill="hold"/>
                                        <p:tgtEl>
                                          <p:spTgt spid="2058"/>
                                        </p:tgtEl>
                                        <p:attrNameLst>
                                          <p:attrName>ppt_x</p:attrName>
                                        </p:attrNameLst>
                                      </p:cBhvr>
                                      <p:tavLst>
                                        <p:tav tm="0">
                                          <p:val>
                                            <p:strVal val="#ppt_x"/>
                                          </p:val>
                                        </p:tav>
                                        <p:tav tm="100000">
                                          <p:val>
                                            <p:strVal val="#ppt_x"/>
                                          </p:val>
                                        </p:tav>
                                      </p:tavLst>
                                    </p:anim>
                                    <p:anim calcmode="lin" valueType="num">
                                      <p:cBhvr>
                                        <p:cTn id="60"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D0549-BC01-9278-01D9-1D3F0D69104E}"/>
              </a:ext>
            </a:extLst>
          </p:cNvPr>
          <p:cNvSpPr>
            <a:spLocks noGrp="1"/>
          </p:cNvSpPr>
          <p:nvPr>
            <p:ph type="title"/>
          </p:nvPr>
        </p:nvSpPr>
        <p:spPr/>
        <p:txBody>
          <a:bodyPr/>
          <a:lstStyle/>
          <a:p>
            <a:r>
              <a:rPr lang="en-GB" dirty="0"/>
              <a:t>Sleep and HRT</a:t>
            </a:r>
          </a:p>
        </p:txBody>
      </p:sp>
      <p:sp>
        <p:nvSpPr>
          <p:cNvPr id="3" name="Content Placeholder 2">
            <a:extLst>
              <a:ext uri="{FF2B5EF4-FFF2-40B4-BE49-F238E27FC236}">
                <a16:creationId xmlns:a16="http://schemas.microsoft.com/office/drawing/2014/main" id="{F6213CC4-DC60-7BE5-8543-7AF4896CA84C}"/>
              </a:ext>
            </a:extLst>
          </p:cNvPr>
          <p:cNvSpPr>
            <a:spLocks noGrp="1"/>
          </p:cNvSpPr>
          <p:nvPr>
            <p:ph idx="1"/>
          </p:nvPr>
        </p:nvSpPr>
        <p:spPr/>
        <p:txBody>
          <a:bodyPr/>
          <a:lstStyle/>
          <a:p>
            <a:pPr>
              <a:lnSpc>
                <a:spcPct val="100000"/>
              </a:lnSpc>
              <a:spcBef>
                <a:spcPts val="0"/>
              </a:spcBef>
              <a:defRPr/>
            </a:pP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Improves</a:t>
            </a:r>
            <a:r>
              <a:rPr lang="nl-BE" dirty="0">
                <a:latin typeface="Calibri" panose="020F0502020204030204" pitchFamily="34" charset="0"/>
                <a:ea typeface="Calibri" panose="020F0502020204030204" pitchFamily="34" charset="0"/>
                <a:cs typeface="Times New Roman" panose="02020603050405020304" pitchFamily="18" charset="0"/>
              </a:rPr>
              <a:t> sleep esp in </a:t>
            </a:r>
            <a:r>
              <a:rPr lang="nl-BE" dirty="0" err="1">
                <a:latin typeface="Calibri" panose="020F0502020204030204" pitchFamily="34" charset="0"/>
                <a:ea typeface="Calibri" panose="020F0502020204030204" pitchFamily="34" charset="0"/>
                <a:cs typeface="Times New Roman" panose="02020603050405020304" pitchFamily="18" charset="0"/>
              </a:rPr>
              <a:t>women</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with</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nighttime</a:t>
            </a:r>
            <a:r>
              <a:rPr lang="nl-BE" dirty="0">
                <a:latin typeface="Calibri" panose="020F0502020204030204" pitchFamily="34" charset="0"/>
                <a:ea typeface="Calibri" panose="020F0502020204030204" pitchFamily="34" charset="0"/>
                <a:cs typeface="Times New Roman" panose="02020603050405020304" pitchFamily="18" charset="0"/>
              </a:rPr>
              <a:t> VMS </a:t>
            </a:r>
            <a:r>
              <a:rPr lang="nl-BE" dirty="0" err="1">
                <a:latin typeface="Calibri" panose="020F0502020204030204" pitchFamily="34" charset="0"/>
                <a:ea typeface="Calibri" panose="020F0502020204030204" pitchFamily="34" charset="0"/>
                <a:cs typeface="Times New Roman" panose="02020603050405020304" pitchFamily="18" charset="0"/>
              </a:rPr>
              <a:t>by</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reducing</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awakenings</a:t>
            </a:r>
            <a:endParaRPr lang="nl-BE" dirty="0">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0"/>
              </a:spcBef>
              <a:defRPr/>
            </a:pPr>
            <a:r>
              <a:rPr lang="nl-BE" dirty="0">
                <a:latin typeface="Calibri" panose="020F0502020204030204" pitchFamily="34" charset="0"/>
                <a:ea typeface="Calibri" panose="020F0502020204030204" pitchFamily="34" charset="0"/>
                <a:cs typeface="Times New Roman" panose="02020603050405020304" pitchFamily="18" charset="0"/>
              </a:rPr>
              <a:t>ET or PT </a:t>
            </a:r>
            <a:r>
              <a:rPr lang="nl-BE" dirty="0" err="1">
                <a:latin typeface="Calibri" panose="020F0502020204030204" pitchFamily="34" charset="0"/>
                <a:ea typeface="Calibri" panose="020F0502020204030204" pitchFamily="34" charset="0"/>
                <a:cs typeface="Times New Roman" panose="02020603050405020304" pitchFamily="18" charset="0"/>
              </a:rPr>
              <a:t>may</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improve</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chronic</a:t>
            </a:r>
            <a:r>
              <a:rPr lang="nl-BE" dirty="0">
                <a:latin typeface="Calibri" panose="020F0502020204030204" pitchFamily="34" charset="0"/>
                <a:ea typeface="Calibri" panose="020F0502020204030204" pitchFamily="34" charset="0"/>
                <a:cs typeface="Times New Roman" panose="02020603050405020304" pitchFamily="18" charset="0"/>
              </a:rPr>
              <a:t> insomnia in MP </a:t>
            </a:r>
            <a:r>
              <a:rPr lang="nl-BE" dirty="0" err="1">
                <a:latin typeface="Calibri" panose="020F0502020204030204" pitchFamily="34" charset="0"/>
                <a:ea typeface="Calibri" panose="020F0502020204030204" pitchFamily="34" charset="0"/>
                <a:cs typeface="Times New Roman" panose="02020603050405020304" pitchFamily="18" charset="0"/>
              </a:rPr>
              <a:t>women</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independant</a:t>
            </a:r>
            <a:r>
              <a:rPr lang="nl-BE" dirty="0">
                <a:latin typeface="Calibri" panose="020F0502020204030204" pitchFamily="34" charset="0"/>
                <a:ea typeface="Calibri" panose="020F0502020204030204" pitchFamily="34" charset="0"/>
                <a:cs typeface="Times New Roman" panose="02020603050405020304" pitchFamily="18" charset="0"/>
              </a:rPr>
              <a:t> of VMS</a:t>
            </a:r>
          </a:p>
          <a:p>
            <a:pPr>
              <a:lnSpc>
                <a:spcPct val="100000"/>
              </a:lnSpc>
              <a:spcBef>
                <a:spcPts val="0"/>
              </a:spcBef>
              <a:defRPr/>
            </a:pPr>
            <a:r>
              <a:rPr lang="nl-BE" dirty="0">
                <a:latin typeface="Calibri" panose="020F0502020204030204" pitchFamily="34" charset="0"/>
                <a:ea typeface="Calibri" panose="020F0502020204030204" pitchFamily="34" charset="0"/>
                <a:cs typeface="Times New Roman" panose="02020603050405020304" pitchFamily="18" charset="0"/>
              </a:rPr>
              <a:t>Oral </a:t>
            </a:r>
            <a:r>
              <a:rPr lang="nl-BE" dirty="0" err="1">
                <a:latin typeface="Calibri" panose="020F0502020204030204" pitchFamily="34" charset="0"/>
                <a:ea typeface="Calibri" panose="020F0502020204030204" pitchFamily="34" charset="0"/>
                <a:cs typeface="Times New Roman" panose="02020603050405020304" pitchFamily="18" charset="0"/>
              </a:rPr>
              <a:t>progesterone</a:t>
            </a:r>
            <a:r>
              <a:rPr lang="nl-BE" dirty="0">
                <a:latin typeface="Calibri" panose="020F0502020204030204" pitchFamily="34" charset="0"/>
                <a:ea typeface="Calibri" panose="020F0502020204030204" pitchFamily="34" charset="0"/>
                <a:cs typeface="Times New Roman" panose="02020603050405020304" pitchFamily="18" charset="0"/>
              </a:rPr>
              <a:t> has mild </a:t>
            </a:r>
            <a:r>
              <a:rPr lang="nl-BE" dirty="0" err="1">
                <a:latin typeface="Calibri" panose="020F0502020204030204" pitchFamily="34" charset="0"/>
                <a:ea typeface="Calibri" panose="020F0502020204030204" pitchFamily="34" charset="0"/>
                <a:cs typeface="Times New Roman" panose="02020603050405020304" pitchFamily="18" charset="0"/>
              </a:rPr>
              <a:t>sedating</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effects</a:t>
            </a:r>
            <a:r>
              <a:rPr lang="nl-BE" dirty="0">
                <a:latin typeface="Calibri" panose="020F0502020204030204" pitchFamily="34" charset="0"/>
                <a:ea typeface="Calibri" panose="020F0502020204030204" pitchFamily="34" charset="0"/>
                <a:cs typeface="Times New Roman" panose="02020603050405020304" pitchFamily="18" charset="0"/>
              </a:rPr>
              <a:t> (GABA </a:t>
            </a:r>
            <a:r>
              <a:rPr lang="nl-BE" dirty="0" err="1">
                <a:latin typeface="Calibri" panose="020F0502020204030204" pitchFamily="34" charset="0"/>
                <a:ea typeface="Calibri" panose="020F0502020204030204" pitchFamily="34" charset="0"/>
                <a:cs typeface="Times New Roman" panose="02020603050405020304" pitchFamily="18" charset="0"/>
              </a:rPr>
              <a:t>agonistic</a:t>
            </a:r>
            <a:r>
              <a:rPr lang="nl-BE" dirty="0">
                <a:latin typeface="Calibri" panose="020F0502020204030204" pitchFamily="34" charset="0"/>
                <a:ea typeface="Calibri" panose="020F0502020204030204" pitchFamily="34" charset="0"/>
                <a:cs typeface="Times New Roman" panose="02020603050405020304" pitchFamily="18" charset="0"/>
              </a:rPr>
              <a:t> effect). </a:t>
            </a:r>
          </a:p>
          <a:p>
            <a:pPr>
              <a:lnSpc>
                <a:spcPct val="100000"/>
              </a:lnSpc>
              <a:spcBef>
                <a:spcPts val="0"/>
              </a:spcBef>
              <a:defRPr/>
            </a:pPr>
            <a:r>
              <a:rPr lang="nl-BE" dirty="0">
                <a:latin typeface="Calibri" panose="020F0502020204030204" pitchFamily="34" charset="0"/>
                <a:ea typeface="Calibri" panose="020F0502020204030204" pitchFamily="34" charset="0"/>
                <a:cs typeface="Times New Roman" panose="02020603050405020304" pitchFamily="18" charset="0"/>
              </a:rPr>
              <a:t>Oral </a:t>
            </a:r>
            <a:r>
              <a:rPr lang="nl-BE" dirty="0" err="1">
                <a:latin typeface="Calibri" panose="020F0502020204030204" pitchFamily="34" charset="0"/>
                <a:ea typeface="Calibri" panose="020F0502020204030204" pitchFamily="34" charset="0"/>
                <a:cs typeface="Times New Roman" panose="02020603050405020304" pitchFamily="18" charset="0"/>
              </a:rPr>
              <a:t>progesterone</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improves</a:t>
            </a:r>
            <a:r>
              <a:rPr lang="nl-BE" dirty="0">
                <a:latin typeface="Calibri" panose="020F0502020204030204" pitchFamily="34" charset="0"/>
                <a:ea typeface="Calibri" panose="020F0502020204030204" pitchFamily="34" charset="0"/>
                <a:cs typeface="Times New Roman" panose="02020603050405020304" pitchFamily="18" charset="0"/>
              </a:rPr>
              <a:t> sleep </a:t>
            </a:r>
            <a:r>
              <a:rPr lang="nl-BE" dirty="0" err="1">
                <a:latin typeface="Calibri" panose="020F0502020204030204" pitchFamily="34" charset="0"/>
                <a:ea typeface="Calibri" panose="020F0502020204030204" pitchFamily="34" charset="0"/>
                <a:cs typeface="Times New Roman" panose="02020603050405020304" pitchFamily="18" charset="0"/>
              </a:rPr>
              <a:t>onset</a:t>
            </a:r>
            <a:r>
              <a:rPr lang="nl-BE" dirty="0">
                <a:latin typeface="Calibri" panose="020F0502020204030204" pitchFamily="34" charset="0"/>
                <a:ea typeface="Calibri" panose="020F0502020204030204" pitchFamily="34" charset="0"/>
                <a:cs typeface="Times New Roman" panose="02020603050405020304" pitchFamily="18" charset="0"/>
              </a:rPr>
              <a:t> </a:t>
            </a:r>
            <a:r>
              <a:rPr lang="nl-BE" dirty="0" err="1">
                <a:latin typeface="Calibri" panose="020F0502020204030204" pitchFamily="34" charset="0"/>
                <a:ea typeface="Calibri" panose="020F0502020204030204" pitchFamily="34" charset="0"/>
                <a:cs typeface="Times New Roman" panose="02020603050405020304" pitchFamily="18" charset="0"/>
              </a:rPr>
              <a:t>latency</a:t>
            </a:r>
            <a:r>
              <a:rPr lang="nl-BE" dirty="0">
                <a:latin typeface="Calibri" panose="020F0502020204030204" pitchFamily="34" charset="0"/>
                <a:ea typeface="Calibri" panose="020F0502020204030204" pitchFamily="34" charset="0"/>
                <a:cs typeface="Times New Roman" panose="02020603050405020304" pitchFamily="18" charset="0"/>
              </a:rPr>
              <a:t> but </a:t>
            </a:r>
            <a:r>
              <a:rPr lang="nl-BE" dirty="0" err="1">
                <a:latin typeface="Calibri" panose="020F0502020204030204" pitchFamily="34" charset="0"/>
                <a:ea typeface="Calibri" panose="020F0502020204030204" pitchFamily="34" charset="0"/>
                <a:cs typeface="Times New Roman" panose="02020603050405020304" pitchFamily="18" charset="0"/>
              </a:rPr>
              <a:t>not</a:t>
            </a:r>
            <a:r>
              <a:rPr lang="nl-BE" dirty="0">
                <a:latin typeface="Calibri" panose="020F0502020204030204" pitchFamily="34" charset="0"/>
                <a:ea typeface="Calibri" panose="020F0502020204030204" pitchFamily="34" charset="0"/>
                <a:cs typeface="Times New Roman" panose="02020603050405020304" pitchFamily="18" charset="0"/>
              </a:rPr>
              <a:t> sleep </a:t>
            </a:r>
            <a:r>
              <a:rPr lang="nl-BE" dirty="0" err="1">
                <a:latin typeface="Calibri" panose="020F0502020204030204" pitchFamily="34" charset="0"/>
                <a:ea typeface="Calibri" panose="020F0502020204030204" pitchFamily="34" charset="0"/>
                <a:cs typeface="Times New Roman" panose="02020603050405020304" pitchFamily="18" charset="0"/>
              </a:rPr>
              <a:t>duration</a:t>
            </a:r>
            <a:r>
              <a:rPr lang="nl-BE" dirty="0">
                <a:latin typeface="Calibri" panose="020F0502020204030204" pitchFamily="34" charset="0"/>
                <a:ea typeface="Calibri" panose="020F0502020204030204" pitchFamily="34" charset="0"/>
                <a:cs typeface="Times New Roman" panose="02020603050405020304" pitchFamily="18" charset="0"/>
              </a:rPr>
              <a:t> efficiency in RCT in post MP ( </a:t>
            </a:r>
            <a:r>
              <a:rPr lang="nl-BE" dirty="0" err="1">
                <a:latin typeface="Calibri" panose="020F0502020204030204" pitchFamily="34" charset="0"/>
                <a:ea typeface="Calibri" panose="020F0502020204030204" pitchFamily="34" charset="0"/>
                <a:cs typeface="Times New Roman" panose="02020603050405020304" pitchFamily="18" charset="0"/>
              </a:rPr>
              <a:t>syst</a:t>
            </a:r>
            <a:r>
              <a:rPr lang="nl-BE" dirty="0">
                <a:latin typeface="Calibri" panose="020F0502020204030204" pitchFamily="34" charset="0"/>
                <a:ea typeface="Calibri" panose="020F0502020204030204" pitchFamily="34" charset="0"/>
                <a:cs typeface="Times New Roman" panose="02020603050405020304" pitchFamily="18" charset="0"/>
              </a:rPr>
              <a:t> RV, </a:t>
            </a:r>
            <a:r>
              <a:rPr lang="nl-BE">
                <a:latin typeface="Calibri" panose="020F0502020204030204" pitchFamily="34" charset="0"/>
                <a:ea typeface="Calibri" panose="020F0502020204030204" pitchFamily="34" charset="0"/>
                <a:cs typeface="Times New Roman" panose="02020603050405020304" pitchFamily="18" charset="0"/>
              </a:rPr>
              <a:t>meta analysis)</a:t>
            </a:r>
            <a:endParaRPr lang="nl-BE" dirty="0">
              <a:latin typeface="Calibri" panose="020F0502020204030204" pitchFamily="34" charset="0"/>
              <a:ea typeface="Calibri" panose="020F0502020204030204" pitchFamily="34" charset="0"/>
              <a:cs typeface="Times New Roman" panose="02020603050405020304" pitchFamily="18" charset="0"/>
            </a:endParaRPr>
          </a:p>
          <a:p>
            <a:endParaRPr lang="en-GB" dirty="0"/>
          </a:p>
          <a:p>
            <a:endParaRPr lang="en-GB" dirty="0"/>
          </a:p>
        </p:txBody>
      </p:sp>
    </p:spTree>
    <p:extLst>
      <p:ext uri="{BB962C8B-B14F-4D97-AF65-F5344CB8AC3E}">
        <p14:creationId xmlns:p14="http://schemas.microsoft.com/office/powerpoint/2010/main" val="4030742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re 1">
            <a:extLst>
              <a:ext uri="{FF2B5EF4-FFF2-40B4-BE49-F238E27FC236}">
                <a16:creationId xmlns:a16="http://schemas.microsoft.com/office/drawing/2014/main" id="{5F06026C-3CBF-74AA-6CE2-75852C7B1465}"/>
              </a:ext>
            </a:extLst>
          </p:cNvPr>
          <p:cNvSpPr>
            <a:spLocks noGrp="1" noChangeArrowheads="1"/>
          </p:cNvSpPr>
          <p:nvPr>
            <p:ph type="title"/>
          </p:nvPr>
        </p:nvSpPr>
        <p:spPr/>
        <p:txBody>
          <a:bodyPr/>
          <a:lstStyle/>
          <a:p>
            <a:r>
              <a:rPr lang="fr-FR" altLang="fr-FR"/>
              <a:t>Background</a:t>
            </a:r>
            <a:endParaRPr lang="fr-BE" altLang="fr-FR"/>
          </a:p>
        </p:txBody>
      </p:sp>
      <p:sp>
        <p:nvSpPr>
          <p:cNvPr id="7171" name="Espace réservé du contenu 2">
            <a:extLst>
              <a:ext uri="{FF2B5EF4-FFF2-40B4-BE49-F238E27FC236}">
                <a16:creationId xmlns:a16="http://schemas.microsoft.com/office/drawing/2014/main" id="{0338F5DC-5F2A-C5C9-EF76-7488026370C6}"/>
              </a:ext>
            </a:extLst>
          </p:cNvPr>
          <p:cNvSpPr>
            <a:spLocks noGrp="1" noChangeArrowheads="1"/>
          </p:cNvSpPr>
          <p:nvPr>
            <p:ph idx="1"/>
          </p:nvPr>
        </p:nvSpPr>
        <p:spPr/>
        <p:txBody>
          <a:bodyPr>
            <a:normAutofit/>
          </a:bodyPr>
          <a:lstStyle/>
          <a:p>
            <a:r>
              <a:rPr lang="fr-FR" altLang="fr-FR" sz="2800" dirty="0" err="1"/>
              <a:t>Reanalyses</a:t>
            </a:r>
            <a:r>
              <a:rPr lang="fr-FR" altLang="fr-FR" sz="2800" dirty="0"/>
              <a:t> and long follow-up of WHI data and new </a:t>
            </a:r>
            <a:r>
              <a:rPr lang="fr-FR" altLang="fr-FR" sz="2800" dirty="0" err="1"/>
              <a:t>evidence</a:t>
            </a:r>
            <a:r>
              <a:rPr lang="fr-FR" altLang="fr-FR" sz="2800" dirty="0"/>
              <a:t> </a:t>
            </a:r>
            <a:r>
              <a:rPr lang="fr-FR" altLang="fr-FR" sz="2800" dirty="0" err="1"/>
              <a:t>emerging</a:t>
            </a:r>
            <a:r>
              <a:rPr lang="fr-FR" altLang="fr-FR" sz="2800" dirty="0"/>
              <a:t> </a:t>
            </a:r>
            <a:r>
              <a:rPr lang="fr-FR" altLang="fr-FR" sz="2800" dirty="0" err="1"/>
              <a:t>from</a:t>
            </a:r>
            <a:r>
              <a:rPr lang="fr-FR" altLang="fr-FR" sz="2800" dirty="0"/>
              <a:t> </a:t>
            </a:r>
            <a:r>
              <a:rPr lang="fr-FR" altLang="fr-FR" sz="2800" dirty="0" err="1"/>
              <a:t>other</a:t>
            </a:r>
            <a:r>
              <a:rPr lang="fr-FR" altLang="fr-FR" sz="2800" dirty="0"/>
              <a:t> high </a:t>
            </a:r>
            <a:r>
              <a:rPr lang="fr-FR" altLang="fr-FR" sz="2800" dirty="0" err="1"/>
              <a:t>quality</a:t>
            </a:r>
            <a:r>
              <a:rPr lang="fr-FR" altLang="fr-FR" sz="2800" dirty="0"/>
              <a:t> </a:t>
            </a:r>
            <a:r>
              <a:rPr lang="fr-FR" altLang="fr-FR" sz="2800" dirty="0" err="1"/>
              <a:t>studies</a:t>
            </a:r>
            <a:r>
              <a:rPr lang="fr-FR" altLang="fr-FR" sz="2800" dirty="0"/>
              <a:t> are </a:t>
            </a:r>
            <a:r>
              <a:rPr lang="fr-FR" altLang="fr-FR" sz="2800" dirty="0" err="1"/>
              <a:t>globally</a:t>
            </a:r>
            <a:r>
              <a:rPr lang="fr-FR" altLang="fr-FR" sz="2800" dirty="0"/>
              <a:t> </a:t>
            </a:r>
            <a:r>
              <a:rPr lang="fr-FR" altLang="fr-FR" sz="2800" dirty="0" err="1"/>
              <a:t>reassuring</a:t>
            </a:r>
            <a:r>
              <a:rPr lang="fr-FR" altLang="fr-FR" sz="2800" dirty="0"/>
              <a:t>. </a:t>
            </a:r>
          </a:p>
          <a:p>
            <a:r>
              <a:rPr lang="fr-FR" altLang="fr-FR" sz="2800" dirty="0"/>
              <a:t>This </a:t>
            </a:r>
            <a:r>
              <a:rPr lang="fr-FR" altLang="fr-FR" sz="2800" dirty="0" err="1"/>
              <a:t>concensus</a:t>
            </a:r>
            <a:r>
              <a:rPr lang="fr-FR" altLang="fr-FR" sz="2800" dirty="0"/>
              <a:t> </a:t>
            </a:r>
            <a:r>
              <a:rPr lang="fr-FR" altLang="fr-FR" sz="2800" dirty="0" err="1"/>
              <a:t>aims</a:t>
            </a:r>
            <a:r>
              <a:rPr lang="fr-FR" altLang="fr-FR" sz="2800" dirty="0"/>
              <a:t> to update </a:t>
            </a:r>
            <a:r>
              <a:rPr lang="fr-FR" altLang="fr-FR" sz="2800" dirty="0" err="1"/>
              <a:t>these</a:t>
            </a:r>
            <a:r>
              <a:rPr lang="fr-FR" altLang="fr-FR" sz="2800" dirty="0"/>
              <a:t> date. </a:t>
            </a:r>
            <a:endParaRPr lang="fr-BE" altLang="fr-F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E6C78-2EFA-9A66-B7C4-22CC3747BF16}"/>
              </a:ext>
            </a:extLst>
          </p:cNvPr>
          <p:cNvSpPr>
            <a:spLocks noGrp="1"/>
          </p:cNvSpPr>
          <p:nvPr>
            <p:ph type="title"/>
          </p:nvPr>
        </p:nvSpPr>
        <p:spPr>
          <a:xfrm>
            <a:off x="2152650" y="932676"/>
            <a:ext cx="7886700" cy="994172"/>
          </a:xfrm>
        </p:spPr>
        <p:txBody>
          <a:bodyPr/>
          <a:lstStyle/>
          <a:p>
            <a:r>
              <a:rPr lang="en-GB" dirty="0"/>
              <a:t>Cognitive complaints</a:t>
            </a:r>
          </a:p>
        </p:txBody>
      </p:sp>
      <p:sp>
        <p:nvSpPr>
          <p:cNvPr id="3" name="Content Placeholder 2">
            <a:extLst>
              <a:ext uri="{FF2B5EF4-FFF2-40B4-BE49-F238E27FC236}">
                <a16:creationId xmlns:a16="http://schemas.microsoft.com/office/drawing/2014/main" id="{3EE22053-4C6B-0286-22B8-2D3176562D24}"/>
              </a:ext>
            </a:extLst>
          </p:cNvPr>
          <p:cNvSpPr>
            <a:spLocks noGrp="1"/>
          </p:cNvSpPr>
          <p:nvPr>
            <p:ph idx="1"/>
          </p:nvPr>
        </p:nvSpPr>
        <p:spPr>
          <a:xfrm>
            <a:off x="2152650" y="1926847"/>
            <a:ext cx="7886700" cy="3263504"/>
          </a:xfrm>
        </p:spPr>
        <p:txBody>
          <a:bodyPr/>
          <a:lstStyle/>
          <a:p>
            <a:r>
              <a:rPr lang="en-GB" dirty="0"/>
              <a:t>Frequent in midlife women and across MP transition</a:t>
            </a:r>
          </a:p>
          <a:p>
            <a:r>
              <a:rPr lang="en-GB" dirty="0"/>
              <a:t>Role of E2 </a:t>
            </a:r>
          </a:p>
          <a:p>
            <a:r>
              <a:rPr lang="en-GB" dirty="0"/>
              <a:t>Role of VMS, sleep disturbances and mood changes</a:t>
            </a:r>
          </a:p>
        </p:txBody>
      </p:sp>
      <p:pic>
        <p:nvPicPr>
          <p:cNvPr id="5" name="Picture 4" descr="A screenshot of a computer&#10;&#10;Description automatically generated">
            <a:extLst>
              <a:ext uri="{FF2B5EF4-FFF2-40B4-BE49-F238E27FC236}">
                <a16:creationId xmlns:a16="http://schemas.microsoft.com/office/drawing/2014/main" id="{A83A084D-0833-2BD7-657F-C9C3CB5B7343}"/>
              </a:ext>
            </a:extLst>
          </p:cNvPr>
          <p:cNvPicPr>
            <a:picLocks noChangeAspect="1"/>
          </p:cNvPicPr>
          <p:nvPr/>
        </p:nvPicPr>
        <p:blipFill rotWithShape="1">
          <a:blip r:embed="rId3">
            <a:extLst>
              <a:ext uri="{28A0092B-C50C-407E-A947-70E740481C1C}">
                <a14:useLocalDpi xmlns:a14="http://schemas.microsoft.com/office/drawing/2010/main" val="0"/>
              </a:ext>
            </a:extLst>
          </a:blip>
          <a:srcRect l="20112" t="47073" r="33450" b="25400"/>
          <a:stretch/>
        </p:blipFill>
        <p:spPr>
          <a:xfrm>
            <a:off x="2063319" y="3046953"/>
            <a:ext cx="6609329" cy="2953798"/>
          </a:xfrm>
          <a:prstGeom prst="rect">
            <a:avLst/>
          </a:prstGeom>
        </p:spPr>
      </p:pic>
    </p:spTree>
    <p:extLst>
      <p:ext uri="{BB962C8B-B14F-4D97-AF65-F5344CB8AC3E}">
        <p14:creationId xmlns:p14="http://schemas.microsoft.com/office/powerpoint/2010/main" val="24807429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9F9D168-AECD-2A20-0E78-D1C9AA80F12A}"/>
              </a:ext>
            </a:extLst>
          </p:cNvPr>
          <p:cNvSpPr>
            <a:spLocks noGrp="1" noChangeArrowheads="1"/>
          </p:cNvSpPr>
          <p:nvPr>
            <p:ph type="title"/>
          </p:nvPr>
        </p:nvSpPr>
        <p:spPr/>
        <p:txBody>
          <a:bodyPr/>
          <a:lstStyle/>
          <a:p>
            <a:pPr eaLnBrk="1" hangingPunct="1"/>
            <a:r>
              <a:rPr lang="fr-BE" altLang="fr-FR"/>
              <a:t>Mood disturbances</a:t>
            </a:r>
            <a:endParaRPr lang="en-US" altLang="fr-FR"/>
          </a:p>
        </p:txBody>
      </p:sp>
      <p:sp>
        <p:nvSpPr>
          <p:cNvPr id="33795" name="Rectangle 3">
            <a:extLst>
              <a:ext uri="{FF2B5EF4-FFF2-40B4-BE49-F238E27FC236}">
                <a16:creationId xmlns:a16="http://schemas.microsoft.com/office/drawing/2014/main" id="{7446C528-BA14-3EFD-E0C7-F08E9A77D314}"/>
              </a:ext>
            </a:extLst>
          </p:cNvPr>
          <p:cNvSpPr>
            <a:spLocks noGrp="1" noChangeArrowheads="1"/>
          </p:cNvSpPr>
          <p:nvPr>
            <p:ph idx="1"/>
          </p:nvPr>
        </p:nvSpPr>
        <p:spPr>
          <a:xfrm>
            <a:off x="2496106" y="2015786"/>
            <a:ext cx="7284128" cy="3711120"/>
          </a:xfrm>
        </p:spPr>
        <p:txBody>
          <a:bodyPr/>
          <a:lstStyle/>
          <a:p>
            <a:pPr eaLnBrk="1" hangingPunct="1"/>
            <a:r>
              <a:rPr lang="fr-BE" altLang="fr-FR" sz="1800"/>
              <a:t>Menopause transition as well as early menopause may increase vulnerability for some women.</a:t>
            </a:r>
          </a:p>
          <a:p>
            <a:pPr eaLnBrk="1" hangingPunct="1"/>
            <a:r>
              <a:rPr lang="fr-BE" altLang="fr-FR" sz="1800"/>
              <a:t>Women who have experienced previous periods of depression associated with PMS or postpartum, are more susceptible to depression at the menopause. These women should probably be treated with MHT first before using anti-depressant drugs </a:t>
            </a:r>
            <a:r>
              <a:rPr lang="fr-BE" altLang="fr-FR" sz="1800" i="1"/>
              <a:t>(grade IIC)</a:t>
            </a:r>
          </a:p>
          <a:p>
            <a:pPr eaLnBrk="1" hangingPunct="1"/>
            <a:r>
              <a:rPr lang="fr-BE" altLang="fr-FR" sz="1800"/>
              <a:t>Mood disturbances and depression as such are not an indication of MHT. However, it may help women who have mood disturbances associated with climacteric symptoms.</a:t>
            </a:r>
            <a:endParaRPr lang="en-US" altLang="fr-FR" sz="1800"/>
          </a:p>
        </p:txBody>
      </p:sp>
    </p:spTree>
    <p:extLst>
      <p:ext uri="{BB962C8B-B14F-4D97-AF65-F5344CB8AC3E}">
        <p14:creationId xmlns:p14="http://schemas.microsoft.com/office/powerpoint/2010/main" val="2787551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13F646A1-A9E2-40A9-97FC-F1226DA3F07B}"/>
              </a:ext>
            </a:extLst>
          </p:cNvPr>
          <p:cNvSpPr>
            <a:spLocks noGrp="1" noChangeArrowheads="1"/>
          </p:cNvSpPr>
          <p:nvPr>
            <p:ph type="title"/>
          </p:nvPr>
        </p:nvSpPr>
        <p:spPr>
          <a:xfrm>
            <a:off x="1723748" y="1052513"/>
            <a:ext cx="8868792" cy="857250"/>
          </a:xfrm>
        </p:spPr>
        <p:txBody>
          <a:bodyPr>
            <a:normAutofit fontScale="90000"/>
          </a:bodyPr>
          <a:lstStyle/>
          <a:p>
            <a:pPr eaLnBrk="1" hangingPunct="1"/>
            <a:r>
              <a:rPr lang="fr-BE" altLang="fr-FR" sz="3675" b="1" dirty="0" err="1"/>
              <a:t>Urogenital</a:t>
            </a:r>
            <a:r>
              <a:rPr lang="fr-BE" altLang="fr-FR" sz="3675" b="1" dirty="0"/>
              <a:t> </a:t>
            </a:r>
            <a:r>
              <a:rPr lang="fr-BE" altLang="fr-FR" sz="3675" b="1" dirty="0" err="1"/>
              <a:t>atrophy</a:t>
            </a:r>
            <a:r>
              <a:rPr lang="fr-BE" altLang="fr-FR" sz="3675" b="1" dirty="0"/>
              <a:t> or </a:t>
            </a:r>
            <a:r>
              <a:rPr lang="fr-BE" altLang="fr-FR" sz="3675" b="1" dirty="0" err="1"/>
              <a:t>Genito-urninary</a:t>
            </a:r>
            <a:r>
              <a:rPr lang="fr-BE" altLang="fr-FR" sz="3675" b="1" dirty="0"/>
              <a:t> syndrome of the </a:t>
            </a:r>
            <a:r>
              <a:rPr lang="fr-BE" altLang="fr-FR" sz="3675" b="1" dirty="0" err="1"/>
              <a:t>menopause</a:t>
            </a:r>
            <a:r>
              <a:rPr lang="fr-BE" altLang="fr-FR" sz="3675" b="1" dirty="0"/>
              <a:t> (GSM)</a:t>
            </a:r>
            <a:br>
              <a:rPr lang="fr-BE" altLang="fr-FR" dirty="0"/>
            </a:br>
            <a:endParaRPr lang="en-GB" altLang="fr-FR" dirty="0"/>
          </a:p>
        </p:txBody>
      </p:sp>
      <p:sp>
        <p:nvSpPr>
          <p:cNvPr id="34819" name="Rectangle 3">
            <a:extLst>
              <a:ext uri="{FF2B5EF4-FFF2-40B4-BE49-F238E27FC236}">
                <a16:creationId xmlns:a16="http://schemas.microsoft.com/office/drawing/2014/main" id="{1C0B406B-822C-98D3-A2E9-2BDEE1B10A06}"/>
              </a:ext>
            </a:extLst>
          </p:cNvPr>
          <p:cNvSpPr>
            <a:spLocks noGrp="1" noChangeArrowheads="1"/>
          </p:cNvSpPr>
          <p:nvPr>
            <p:ph idx="1"/>
          </p:nvPr>
        </p:nvSpPr>
        <p:spPr>
          <a:xfrm>
            <a:off x="2482788" y="1323328"/>
            <a:ext cx="7910004" cy="4677422"/>
          </a:xfrm>
        </p:spPr>
        <p:txBody>
          <a:bodyPr>
            <a:normAutofit/>
          </a:bodyPr>
          <a:lstStyle/>
          <a:p>
            <a:pPr eaLnBrk="1" hangingPunct="1">
              <a:lnSpc>
                <a:spcPct val="90000"/>
              </a:lnSpc>
            </a:pPr>
            <a:endParaRPr lang="en-GB" altLang="fr-FR" sz="1800" dirty="0"/>
          </a:p>
          <a:p>
            <a:pPr eaLnBrk="1" hangingPunct="1">
              <a:lnSpc>
                <a:spcPct val="90000"/>
              </a:lnSpc>
            </a:pPr>
            <a:endParaRPr lang="en-GB" altLang="fr-FR" sz="1800" dirty="0"/>
          </a:p>
          <a:p>
            <a:pPr eaLnBrk="1" hangingPunct="1">
              <a:lnSpc>
                <a:spcPct val="90000"/>
              </a:lnSpc>
            </a:pPr>
            <a:r>
              <a:rPr lang="en-GB" altLang="fr-FR" sz="1800" dirty="0" err="1"/>
              <a:t>Vulvo</a:t>
            </a:r>
            <a:r>
              <a:rPr lang="en-GB" altLang="fr-FR" sz="1800" dirty="0"/>
              <a:t>-Vaginal (Urogenital) atrophy occurs (VVA) in up to 70-90% of women. One should systematically inquire whether these symptoms are present. Treatment should be encouraged.</a:t>
            </a:r>
          </a:p>
          <a:p>
            <a:pPr eaLnBrk="1" hangingPunct="1">
              <a:lnSpc>
                <a:spcPct val="90000"/>
              </a:lnSpc>
            </a:pPr>
            <a:r>
              <a:rPr lang="en-GB" altLang="fr-FR" sz="1800" dirty="0"/>
              <a:t>MHT and regular sexual activity improves genital atrophy and its symptoms. </a:t>
            </a:r>
          </a:p>
          <a:p>
            <a:pPr eaLnBrk="1" hangingPunct="1">
              <a:lnSpc>
                <a:spcPct val="90000"/>
              </a:lnSpc>
            </a:pPr>
            <a:r>
              <a:rPr lang="en-GB" altLang="fr-FR" sz="1800" dirty="0"/>
              <a:t>Local (topical) treatments with </a:t>
            </a:r>
            <a:r>
              <a:rPr lang="en-GB" altLang="fr-FR" sz="1800" dirty="0" err="1"/>
              <a:t>estradiol</a:t>
            </a:r>
            <a:r>
              <a:rPr lang="en-GB" altLang="fr-FR" sz="1800" dirty="0"/>
              <a:t>, estriol and DHEAS may be used in the absence of other indications, For these treatments, there is no age or time limit.</a:t>
            </a:r>
          </a:p>
          <a:p>
            <a:pPr eaLnBrk="1" hangingPunct="1">
              <a:lnSpc>
                <a:spcPct val="90000"/>
              </a:lnSpc>
            </a:pPr>
            <a:r>
              <a:rPr lang="en-GB" altLang="fr-FR" sz="1800" dirty="0"/>
              <a:t>Local treatments should be administered for long periods of time (Level 1a) and does not require generally concomitant administration of a progestin. </a:t>
            </a:r>
          </a:p>
          <a:p>
            <a:pPr eaLnBrk="1" hangingPunct="1">
              <a:lnSpc>
                <a:spcPct val="90000"/>
              </a:lnSpc>
            </a:pPr>
            <a:r>
              <a:rPr lang="en-GB" altLang="fr-FR" sz="1800" dirty="0"/>
              <a:t>Local treatment reduces the incidence of recurrent urinary tract infections and nycturia. (</a:t>
            </a:r>
            <a:r>
              <a:rPr lang="en-GB" altLang="fr-FR" sz="1800" i="1" dirty="0"/>
              <a:t>Level 1b of evidence)</a:t>
            </a:r>
          </a:p>
          <a:p>
            <a:pPr eaLnBrk="1" hangingPunct="1">
              <a:lnSpc>
                <a:spcPct val="90000"/>
              </a:lnSpc>
            </a:pPr>
            <a:r>
              <a:rPr lang="en-GB" altLang="fr-FR" sz="1800" dirty="0"/>
              <a:t>Urinary incontinence is not an indication for MHT</a:t>
            </a:r>
            <a:r>
              <a:rPr lang="fr-BE" altLang="fr-FR" sz="1800" dirty="0"/>
              <a:t>, </a:t>
            </a:r>
            <a:r>
              <a:rPr lang="fr-BE" altLang="fr-FR" sz="1800" dirty="0" err="1"/>
              <a:t>although</a:t>
            </a:r>
            <a:r>
              <a:rPr lang="fr-BE" altLang="fr-FR" sz="1800" dirty="0"/>
              <a:t> data </a:t>
            </a:r>
            <a:r>
              <a:rPr lang="fr-BE" altLang="fr-FR" sz="1800" dirty="0" err="1"/>
              <a:t>reported</a:t>
            </a:r>
            <a:r>
              <a:rPr lang="fr-BE" altLang="fr-FR" sz="1800" dirty="0"/>
              <a:t> </a:t>
            </a:r>
            <a:r>
              <a:rPr lang="fr-BE" altLang="fr-FR" sz="1800" dirty="0" err="1"/>
              <a:t>improved</a:t>
            </a:r>
            <a:r>
              <a:rPr lang="fr-BE" altLang="fr-FR" sz="1800" dirty="0"/>
              <a:t> </a:t>
            </a:r>
            <a:r>
              <a:rPr lang="fr-BE" altLang="fr-FR" sz="1800" dirty="0" err="1"/>
              <a:t>urgency</a:t>
            </a:r>
            <a:r>
              <a:rPr lang="fr-BE" altLang="fr-FR" sz="1800" dirty="0"/>
              <a:t> </a:t>
            </a:r>
            <a:r>
              <a:rPr lang="fr-BE" altLang="fr-FR" sz="1800" dirty="0" err="1"/>
              <a:t>using</a:t>
            </a:r>
            <a:r>
              <a:rPr lang="fr-BE" altLang="fr-FR" sz="1800" dirty="0"/>
              <a:t> </a:t>
            </a:r>
            <a:r>
              <a:rPr lang="fr-BE" altLang="fr-FR" sz="1800" dirty="0" err="1"/>
              <a:t>topical</a:t>
            </a:r>
            <a:r>
              <a:rPr lang="fr-BE" altLang="fr-FR" sz="1800" dirty="0"/>
              <a:t> </a:t>
            </a:r>
            <a:r>
              <a:rPr lang="fr-BE" altLang="fr-FR" sz="1800" dirty="0" err="1"/>
              <a:t>estrogen</a:t>
            </a:r>
            <a:r>
              <a:rPr lang="fr-BE" altLang="fr-FR" sz="1800" dirty="0"/>
              <a:t> (</a:t>
            </a:r>
            <a:r>
              <a:rPr lang="fr-BE" altLang="fr-FR" sz="1800" dirty="0" err="1"/>
              <a:t>Level</a:t>
            </a:r>
            <a:r>
              <a:rPr lang="fr-BE" altLang="fr-FR" sz="1800" dirty="0"/>
              <a:t> 1b). </a:t>
            </a:r>
            <a:endParaRPr lang="en-GB" altLang="fr-FR" sz="1800" dirty="0"/>
          </a:p>
        </p:txBody>
      </p:sp>
    </p:spTree>
    <p:extLst>
      <p:ext uri="{BB962C8B-B14F-4D97-AF65-F5344CB8AC3E}">
        <p14:creationId xmlns:p14="http://schemas.microsoft.com/office/powerpoint/2010/main" val="20518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re 1">
            <a:extLst>
              <a:ext uri="{FF2B5EF4-FFF2-40B4-BE49-F238E27FC236}">
                <a16:creationId xmlns:a16="http://schemas.microsoft.com/office/drawing/2014/main" id="{3A75BAFB-2BB7-FDE6-16D9-D95A585E2DC5}"/>
              </a:ext>
            </a:extLst>
          </p:cNvPr>
          <p:cNvSpPr>
            <a:spLocks noGrp="1" noChangeArrowheads="1"/>
          </p:cNvSpPr>
          <p:nvPr>
            <p:ph type="title"/>
          </p:nvPr>
        </p:nvSpPr>
        <p:spPr/>
        <p:txBody>
          <a:bodyPr/>
          <a:lstStyle/>
          <a:p>
            <a:r>
              <a:rPr lang="fr-BE" altLang="fr-FR" sz="1800"/>
              <a:t>Urogenital atrophy or Genito-urninary syndrom of the menopause (GSM)</a:t>
            </a:r>
            <a:br>
              <a:rPr lang="fr-BE" altLang="fr-FR"/>
            </a:br>
            <a:endParaRPr lang="fr-BE" altLang="en-US"/>
          </a:p>
        </p:txBody>
      </p:sp>
      <p:sp>
        <p:nvSpPr>
          <p:cNvPr id="36867" name="Espace réservé du contenu 2">
            <a:extLst>
              <a:ext uri="{FF2B5EF4-FFF2-40B4-BE49-F238E27FC236}">
                <a16:creationId xmlns:a16="http://schemas.microsoft.com/office/drawing/2014/main" id="{7806418E-A5C2-79FD-E0C5-45D051240A92}"/>
              </a:ext>
            </a:extLst>
          </p:cNvPr>
          <p:cNvSpPr>
            <a:spLocks noGrp="1" noChangeArrowheads="1"/>
          </p:cNvSpPr>
          <p:nvPr>
            <p:ph idx="1"/>
          </p:nvPr>
        </p:nvSpPr>
        <p:spPr/>
        <p:txBody>
          <a:bodyPr/>
          <a:lstStyle/>
          <a:p>
            <a:r>
              <a:rPr lang="fr-FR" altLang="en-US"/>
              <a:t>Although, Laser and radiofrequency have gained popularity, clinical evidence on efficacy and long-term safety is lacking (2C). </a:t>
            </a:r>
            <a:endParaRPr lang="fr-BE" altLang="en-US"/>
          </a:p>
        </p:txBody>
      </p:sp>
    </p:spTree>
    <p:extLst>
      <p:ext uri="{BB962C8B-B14F-4D97-AF65-F5344CB8AC3E}">
        <p14:creationId xmlns:p14="http://schemas.microsoft.com/office/powerpoint/2010/main" val="1885122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46CD6D2-F9A1-923C-1BE4-6AE9C2E47DF0}"/>
              </a:ext>
            </a:extLst>
          </p:cNvPr>
          <p:cNvSpPr>
            <a:spLocks noGrp="1" noChangeArrowheads="1"/>
          </p:cNvSpPr>
          <p:nvPr>
            <p:ph type="title"/>
          </p:nvPr>
        </p:nvSpPr>
        <p:spPr>
          <a:xfrm>
            <a:off x="2181225" y="25400"/>
            <a:ext cx="7772400" cy="1143000"/>
          </a:xfrm>
        </p:spPr>
        <p:txBody>
          <a:bodyPr/>
          <a:lstStyle/>
          <a:p>
            <a:pPr eaLnBrk="1" hangingPunct="1"/>
            <a:r>
              <a:rPr lang="fr-BE" altLang="fr-FR"/>
              <a:t>Osteoporosis</a:t>
            </a:r>
            <a:r>
              <a:rPr lang="en-GB" altLang="fr-FR"/>
              <a:t> </a:t>
            </a:r>
          </a:p>
        </p:txBody>
      </p:sp>
      <p:sp>
        <p:nvSpPr>
          <p:cNvPr id="35843" name="Rectangle 3">
            <a:extLst>
              <a:ext uri="{FF2B5EF4-FFF2-40B4-BE49-F238E27FC236}">
                <a16:creationId xmlns:a16="http://schemas.microsoft.com/office/drawing/2014/main" id="{9C4B60E7-4813-F2B6-9C28-B5D0BF8F2E57}"/>
              </a:ext>
            </a:extLst>
          </p:cNvPr>
          <p:cNvSpPr>
            <a:spLocks noGrp="1" noChangeArrowheads="1"/>
          </p:cNvSpPr>
          <p:nvPr>
            <p:ph idx="1"/>
          </p:nvPr>
        </p:nvSpPr>
        <p:spPr>
          <a:xfrm>
            <a:off x="2181225" y="1371600"/>
            <a:ext cx="7772400" cy="4114800"/>
          </a:xfrm>
        </p:spPr>
        <p:txBody>
          <a:bodyPr/>
          <a:lstStyle/>
          <a:p>
            <a:pPr eaLnBrk="1" hangingPunct="1">
              <a:lnSpc>
                <a:spcPct val="80000"/>
              </a:lnSpc>
            </a:pPr>
            <a:r>
              <a:rPr lang="en-US" altLang="fr-FR" sz="2400"/>
              <a:t>Life style counseling (exercise, banishing smoking and alcohol excess, …) is mandatory in all women.</a:t>
            </a:r>
            <a:endParaRPr lang="en-US" altLang="fr-FR" sz="2400">
              <a:cs typeface="Times New Roman"/>
            </a:endParaRPr>
          </a:p>
          <a:p>
            <a:pPr eaLnBrk="1" hangingPunct="1">
              <a:lnSpc>
                <a:spcPct val="80000"/>
              </a:lnSpc>
            </a:pPr>
            <a:r>
              <a:rPr lang="en-US" altLang="fr-FR" sz="2400"/>
              <a:t>In vitamin D deprived women (vitamin D &lt; 30 ng/ml) adequate intake vitamin D should be supplied. </a:t>
            </a:r>
            <a:endParaRPr lang="en-US" altLang="fr-FR" sz="2400">
              <a:cs typeface="Times New Roman"/>
            </a:endParaRPr>
          </a:p>
          <a:p>
            <a:pPr eaLnBrk="1" hangingPunct="1">
              <a:lnSpc>
                <a:spcPct val="80000"/>
              </a:lnSpc>
            </a:pPr>
            <a:r>
              <a:rPr lang="en-US" altLang="fr-FR" sz="2400"/>
              <a:t>MHT (ET, EPT and Tibolone, TSEC) is efficacious in preventing menopause-related bone loss (level 1a). </a:t>
            </a:r>
            <a:endParaRPr lang="en-US" altLang="fr-FR" sz="2400">
              <a:cs typeface="Times New Roman"/>
            </a:endParaRPr>
          </a:p>
          <a:p>
            <a:pPr eaLnBrk="1" hangingPunct="1">
              <a:lnSpc>
                <a:spcPct val="80000"/>
              </a:lnSpc>
            </a:pPr>
            <a:endParaRPr lang="en-US" altLang="fr-FR" sz="2400" i="1">
              <a:cs typeface="Times New Roman"/>
            </a:endParaRPr>
          </a:p>
          <a:p>
            <a:pPr eaLnBrk="1" hangingPunct="1">
              <a:lnSpc>
                <a:spcPct val="80000"/>
              </a:lnSpc>
            </a:pPr>
            <a:endParaRPr lang="en-GB" altLang="fr-FR" sz="2400"/>
          </a:p>
          <a:p>
            <a:pPr eaLnBrk="1" hangingPunct="1">
              <a:lnSpc>
                <a:spcPct val="80000"/>
              </a:lnSpc>
            </a:pPr>
            <a:endParaRPr lang="en-GB" altLang="fr-F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0"/>
            <a:ext cx="7416800" cy="5905500"/>
          </a:xfrm>
          <a:prstGeom prst="rect">
            <a:avLst/>
          </a:prstGeom>
        </p:spPr>
      </p:pic>
    </p:spTree>
    <p:extLst>
      <p:ext uri="{BB962C8B-B14F-4D97-AF65-F5344CB8AC3E}">
        <p14:creationId xmlns:p14="http://schemas.microsoft.com/office/powerpoint/2010/main" val="1034779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EED47A-D067-88CE-74C6-C89D9A533922}"/>
              </a:ext>
            </a:extLst>
          </p:cNvPr>
          <p:cNvSpPr>
            <a:spLocks noGrp="1"/>
          </p:cNvSpPr>
          <p:nvPr>
            <p:ph type="title"/>
          </p:nvPr>
        </p:nvSpPr>
        <p:spPr/>
        <p:txBody>
          <a:bodyPr/>
          <a:lstStyle/>
          <a:p>
            <a:endParaRPr lang="fr-FR"/>
          </a:p>
        </p:txBody>
      </p:sp>
      <p:pic>
        <p:nvPicPr>
          <p:cNvPr id="4" name="Image 4">
            <a:extLst>
              <a:ext uri="{FF2B5EF4-FFF2-40B4-BE49-F238E27FC236}">
                <a16:creationId xmlns:a16="http://schemas.microsoft.com/office/drawing/2014/main" id="{B39759D1-F644-0D29-6544-ECEA176B2106}"/>
              </a:ext>
            </a:extLst>
          </p:cNvPr>
          <p:cNvPicPr>
            <a:picLocks noGrp="1" noChangeAspect="1"/>
          </p:cNvPicPr>
          <p:nvPr>
            <p:ph idx="1"/>
          </p:nvPr>
        </p:nvPicPr>
        <p:blipFill>
          <a:blip r:embed="rId2"/>
          <a:stretch>
            <a:fillRect/>
          </a:stretch>
        </p:blipFill>
        <p:spPr>
          <a:xfrm>
            <a:off x="2596393" y="-94834"/>
            <a:ext cx="7184436" cy="6956226"/>
          </a:xfrm>
        </p:spPr>
      </p:pic>
      <p:sp>
        <p:nvSpPr>
          <p:cNvPr id="5" name="ZoneTexte 4">
            <a:extLst>
              <a:ext uri="{FF2B5EF4-FFF2-40B4-BE49-F238E27FC236}">
                <a16:creationId xmlns:a16="http://schemas.microsoft.com/office/drawing/2014/main" id="{7E475283-B293-A101-AEBA-8D9C08D59A99}"/>
              </a:ext>
            </a:extLst>
          </p:cNvPr>
          <p:cNvSpPr txBox="1"/>
          <p:nvPr/>
        </p:nvSpPr>
        <p:spPr>
          <a:xfrm>
            <a:off x="2118959" y="292089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i="1"/>
              <a:t>Cummings,</a:t>
            </a:r>
            <a:r>
              <a:rPr lang="fr-FR"/>
              <a:t> </a:t>
            </a:r>
            <a:r>
              <a:rPr lang="fr-BE"/>
              <a:t>et al NEJM 2008</a:t>
            </a:r>
            <a:r>
              <a:rPr lang="fr-FR">
                <a:cs typeface="Arial"/>
              </a:rPr>
              <a:t>​</a:t>
            </a:r>
            <a:endParaRPr lang="fr-FR"/>
          </a:p>
        </p:txBody>
      </p:sp>
      <p:cxnSp>
        <p:nvCxnSpPr>
          <p:cNvPr id="6" name="Connecteur droit avec flèche 5">
            <a:extLst>
              <a:ext uri="{FF2B5EF4-FFF2-40B4-BE49-F238E27FC236}">
                <a16:creationId xmlns:a16="http://schemas.microsoft.com/office/drawing/2014/main" id="{A5848D5A-CF9F-C2BF-77DF-27B293C51D95}"/>
              </a:ext>
            </a:extLst>
          </p:cNvPr>
          <p:cNvCxnSpPr/>
          <p:nvPr/>
        </p:nvCxnSpPr>
        <p:spPr>
          <a:xfrm flipH="1">
            <a:off x="7399876" y="509298"/>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7A113F5D-CC1F-799E-80F0-5890076CCD6C}"/>
              </a:ext>
            </a:extLst>
          </p:cNvPr>
          <p:cNvCxnSpPr/>
          <p:nvPr/>
        </p:nvCxnSpPr>
        <p:spPr>
          <a:xfrm flipH="1">
            <a:off x="7366925" y="2312208"/>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cteur droit avec flèche 9">
            <a:extLst>
              <a:ext uri="{FF2B5EF4-FFF2-40B4-BE49-F238E27FC236}">
                <a16:creationId xmlns:a16="http://schemas.microsoft.com/office/drawing/2014/main" id="{22503D07-7B6B-5794-5CC2-63ED888DC99E}"/>
              </a:ext>
            </a:extLst>
          </p:cNvPr>
          <p:cNvCxnSpPr/>
          <p:nvPr/>
        </p:nvCxnSpPr>
        <p:spPr>
          <a:xfrm flipH="1">
            <a:off x="7289842" y="4388732"/>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B5A5110-8D35-73C7-9209-9DF5EBE744D8}"/>
              </a:ext>
            </a:extLst>
          </p:cNvPr>
          <p:cNvSpPr/>
          <p:nvPr/>
        </p:nvSpPr>
        <p:spPr>
          <a:xfrm flipV="1">
            <a:off x="3653046" y="6375489"/>
            <a:ext cx="5404984" cy="35768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 name="Rectangle 2">
            <a:extLst>
              <a:ext uri="{FF2B5EF4-FFF2-40B4-BE49-F238E27FC236}">
                <a16:creationId xmlns:a16="http://schemas.microsoft.com/office/drawing/2014/main" id="{274744E0-3D42-0BA1-25C6-62DBE09F777D}"/>
              </a:ext>
            </a:extLst>
          </p:cNvPr>
          <p:cNvSpPr/>
          <p:nvPr/>
        </p:nvSpPr>
        <p:spPr>
          <a:xfrm>
            <a:off x="3459000" y="6255000"/>
            <a:ext cx="5751000" cy="873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720B3A5-F23F-FA13-1F87-526A6AD43469}"/>
              </a:ext>
            </a:extLst>
          </p:cNvPr>
          <p:cNvSpPr/>
          <p:nvPr/>
        </p:nvSpPr>
        <p:spPr>
          <a:xfrm>
            <a:off x="3432000" y="3797999"/>
            <a:ext cx="5751000" cy="154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5291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B3FE9-B519-3C58-C07E-F29618FCAFCA}"/>
              </a:ext>
            </a:extLst>
          </p:cNvPr>
          <p:cNvSpPr>
            <a:spLocks noGrp="1"/>
          </p:cNvSpPr>
          <p:nvPr>
            <p:ph type="title"/>
          </p:nvPr>
        </p:nvSpPr>
        <p:spPr/>
        <p:txBody>
          <a:bodyPr/>
          <a:lstStyle/>
          <a:p>
            <a:r>
              <a:rPr lang="fr-FR" sz="2800" b="1" err="1">
                <a:latin typeface="Arial"/>
                <a:cs typeface="Arial"/>
              </a:rPr>
              <a:t>Effects</a:t>
            </a:r>
            <a:r>
              <a:rPr lang="fr-FR" sz="2800" b="1">
                <a:latin typeface="Arial"/>
                <a:cs typeface="Arial"/>
              </a:rPr>
              <a:t> of E2/P4 oral capsules on </a:t>
            </a:r>
            <a:r>
              <a:rPr lang="fr-FR" sz="2800" b="1" err="1">
                <a:latin typeface="Arial"/>
                <a:cs typeface="Arial"/>
              </a:rPr>
              <a:t>bone</a:t>
            </a:r>
            <a:r>
              <a:rPr lang="fr-FR" sz="2800" b="1">
                <a:latin typeface="Arial"/>
                <a:cs typeface="Arial"/>
              </a:rPr>
              <a:t> turnover in </a:t>
            </a:r>
            <a:r>
              <a:rPr lang="fr-FR" sz="2800" b="1" err="1">
                <a:latin typeface="Arial"/>
                <a:cs typeface="Arial"/>
              </a:rPr>
              <a:t>women</a:t>
            </a:r>
            <a:r>
              <a:rPr lang="fr-FR" sz="2800" b="1">
                <a:latin typeface="Arial"/>
                <a:cs typeface="Arial"/>
              </a:rPr>
              <a:t> </a:t>
            </a:r>
            <a:r>
              <a:rPr lang="fr-FR" sz="2800" b="1" err="1">
                <a:latin typeface="Arial"/>
                <a:cs typeface="Arial"/>
              </a:rPr>
              <a:t>with</a:t>
            </a:r>
            <a:r>
              <a:rPr lang="fr-FR" sz="2800" b="1">
                <a:latin typeface="Arial"/>
                <a:cs typeface="Arial"/>
              </a:rPr>
              <a:t> </a:t>
            </a:r>
            <a:r>
              <a:rPr lang="fr-FR" sz="2800" b="1" err="1">
                <a:latin typeface="Arial"/>
                <a:cs typeface="Arial"/>
              </a:rPr>
              <a:t>vasomotor</a:t>
            </a:r>
            <a:r>
              <a:rPr lang="fr-FR" sz="2800" b="1">
                <a:latin typeface="Arial"/>
                <a:cs typeface="Arial"/>
              </a:rPr>
              <a:t> </a:t>
            </a:r>
            <a:r>
              <a:rPr lang="fr-FR" sz="2800" b="1" err="1">
                <a:latin typeface="Arial"/>
                <a:cs typeface="Arial"/>
              </a:rPr>
              <a:t>symptoms</a:t>
            </a:r>
            <a:endParaRPr lang="fr-FR" sz="2800" err="1">
              <a:latin typeface="Arial"/>
              <a:cs typeface="Arial"/>
            </a:endParaRPr>
          </a:p>
          <a:p>
            <a:endParaRPr lang="fr-FR" sz="2800"/>
          </a:p>
        </p:txBody>
      </p:sp>
      <p:pic>
        <p:nvPicPr>
          <p:cNvPr id="4" name="Image 4">
            <a:extLst>
              <a:ext uri="{FF2B5EF4-FFF2-40B4-BE49-F238E27FC236}">
                <a16:creationId xmlns:a16="http://schemas.microsoft.com/office/drawing/2014/main" id="{8FF9288E-CCEA-CE7F-4930-1E977510B7FB}"/>
              </a:ext>
            </a:extLst>
          </p:cNvPr>
          <p:cNvPicPr>
            <a:picLocks noGrp="1" noChangeAspect="1"/>
          </p:cNvPicPr>
          <p:nvPr>
            <p:ph idx="1"/>
          </p:nvPr>
        </p:nvPicPr>
        <p:blipFill>
          <a:blip r:embed="rId2"/>
          <a:stretch>
            <a:fillRect/>
          </a:stretch>
        </p:blipFill>
        <p:spPr>
          <a:xfrm>
            <a:off x="3462409" y="2366963"/>
            <a:ext cx="5267182" cy="3424237"/>
          </a:xfrm>
        </p:spPr>
      </p:pic>
      <p:sp>
        <p:nvSpPr>
          <p:cNvPr id="5" name="ZoneTexte 4">
            <a:extLst>
              <a:ext uri="{FF2B5EF4-FFF2-40B4-BE49-F238E27FC236}">
                <a16:creationId xmlns:a16="http://schemas.microsoft.com/office/drawing/2014/main" id="{25CCDCD1-00E6-36DC-BC52-BBCA88683BD4}"/>
              </a:ext>
            </a:extLst>
          </p:cNvPr>
          <p:cNvSpPr txBox="1"/>
          <p:nvPr/>
        </p:nvSpPr>
        <p:spPr>
          <a:xfrm>
            <a:off x="2699935" y="6377552"/>
            <a:ext cx="70052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err="1">
                <a:latin typeface="Arial"/>
                <a:cs typeface="Arial"/>
              </a:rPr>
              <a:t>McClung</a:t>
            </a:r>
            <a:r>
              <a:rPr lang="fr-FR">
                <a:latin typeface="Arial"/>
                <a:cs typeface="Arial"/>
              </a:rPr>
              <a:t> et al </a:t>
            </a:r>
            <a:r>
              <a:rPr lang="fr-FR" err="1">
                <a:latin typeface="Arial"/>
                <a:cs typeface="Arial"/>
              </a:rPr>
              <a:t>Menopause</a:t>
            </a:r>
            <a:r>
              <a:rPr lang="fr-FR">
                <a:latin typeface="Arial"/>
                <a:cs typeface="Arial"/>
              </a:rPr>
              <a:t> </a:t>
            </a:r>
            <a:r>
              <a:rPr lang="fr-FR" err="1">
                <a:latin typeface="Arial"/>
                <a:cs typeface="Arial"/>
              </a:rPr>
              <a:t>Feb</a:t>
            </a:r>
            <a:r>
              <a:rPr lang="fr-FR">
                <a:latin typeface="Arial"/>
                <a:cs typeface="Arial"/>
              </a:rPr>
              <a:t> 2022</a:t>
            </a:r>
            <a:endParaRPr lang="fr-FR" err="1"/>
          </a:p>
          <a:p>
            <a:endParaRPr lang="fr-FR"/>
          </a:p>
          <a:p>
            <a:endParaRPr lang="fr-FR"/>
          </a:p>
          <a:p>
            <a:endParaRPr lang="fr-FR"/>
          </a:p>
          <a:p>
            <a:r>
              <a:rPr lang="fr-FR">
                <a:latin typeface="Arial"/>
                <a:cs typeface="Arial"/>
              </a:rPr>
              <a:t>. 2022 </a:t>
            </a:r>
            <a:r>
              <a:rPr lang="fr-FR" err="1">
                <a:latin typeface="Arial"/>
                <a:cs typeface="Arial"/>
              </a:rPr>
              <a:t>Feb</a:t>
            </a:r>
            <a:r>
              <a:rPr lang="fr-FR">
                <a:latin typeface="Arial"/>
                <a:cs typeface="Arial"/>
              </a:rPr>
              <a:t> 14;29(3):304-308.Cliquez pour ajouter du texte</a:t>
            </a:r>
          </a:p>
        </p:txBody>
      </p:sp>
      <p:cxnSp>
        <p:nvCxnSpPr>
          <p:cNvPr id="3" name="Connecteur droit avec flèche 2">
            <a:extLst>
              <a:ext uri="{FF2B5EF4-FFF2-40B4-BE49-F238E27FC236}">
                <a16:creationId xmlns:a16="http://schemas.microsoft.com/office/drawing/2014/main" id="{F2D862FE-6F74-B4E0-69E2-B82808DD4AD7}"/>
              </a:ext>
            </a:extLst>
          </p:cNvPr>
          <p:cNvCxnSpPr/>
          <p:nvPr/>
        </p:nvCxnSpPr>
        <p:spPr>
          <a:xfrm flipH="1">
            <a:off x="8794434" y="2437674"/>
            <a:ext cx="952211" cy="39500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501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46CD6D2-F9A1-923C-1BE4-6AE9C2E47DF0}"/>
              </a:ext>
            </a:extLst>
          </p:cNvPr>
          <p:cNvSpPr>
            <a:spLocks noGrp="1" noChangeArrowheads="1"/>
          </p:cNvSpPr>
          <p:nvPr>
            <p:ph type="title"/>
          </p:nvPr>
        </p:nvSpPr>
        <p:spPr>
          <a:xfrm>
            <a:off x="2181225" y="25400"/>
            <a:ext cx="7772400" cy="1143000"/>
          </a:xfrm>
        </p:spPr>
        <p:txBody>
          <a:bodyPr/>
          <a:lstStyle/>
          <a:p>
            <a:pPr eaLnBrk="1" hangingPunct="1"/>
            <a:r>
              <a:rPr lang="fr-BE" altLang="fr-FR"/>
              <a:t>Osteoporosis</a:t>
            </a:r>
            <a:r>
              <a:rPr lang="en-GB" altLang="fr-FR"/>
              <a:t> </a:t>
            </a:r>
          </a:p>
        </p:txBody>
      </p:sp>
      <p:sp>
        <p:nvSpPr>
          <p:cNvPr id="35843" name="Rectangle 3">
            <a:extLst>
              <a:ext uri="{FF2B5EF4-FFF2-40B4-BE49-F238E27FC236}">
                <a16:creationId xmlns:a16="http://schemas.microsoft.com/office/drawing/2014/main" id="{9C4B60E7-4813-F2B6-9C28-B5D0BF8F2E57}"/>
              </a:ext>
            </a:extLst>
          </p:cNvPr>
          <p:cNvSpPr>
            <a:spLocks noGrp="1" noChangeArrowheads="1"/>
          </p:cNvSpPr>
          <p:nvPr>
            <p:ph idx="1"/>
          </p:nvPr>
        </p:nvSpPr>
        <p:spPr>
          <a:xfrm>
            <a:off x="2181225" y="1371600"/>
            <a:ext cx="7772400" cy="4114800"/>
          </a:xfrm>
        </p:spPr>
        <p:txBody>
          <a:bodyPr/>
          <a:lstStyle/>
          <a:p>
            <a:pPr eaLnBrk="1" hangingPunct="1">
              <a:lnSpc>
                <a:spcPct val="80000"/>
              </a:lnSpc>
            </a:pPr>
            <a:endParaRPr lang="fr-FR"/>
          </a:p>
          <a:p>
            <a:pPr eaLnBrk="1" hangingPunct="1">
              <a:lnSpc>
                <a:spcPct val="80000"/>
              </a:lnSpc>
            </a:pPr>
            <a:r>
              <a:rPr lang="en-US" altLang="fr-FR" sz="2400" dirty="0"/>
              <a:t>Tibolone and Raloxifene and </a:t>
            </a:r>
            <a:r>
              <a:rPr lang="en-US" altLang="fr-FR" sz="2400" dirty="0" err="1"/>
              <a:t>Basedoxifene</a:t>
            </a:r>
            <a:r>
              <a:rPr lang="en-US" altLang="fr-FR" sz="2400" dirty="0"/>
              <a:t> prevent vertebral fractures (level 1a) and EPT or ET both hip and vertebral fractures </a:t>
            </a:r>
            <a:r>
              <a:rPr lang="en-US" altLang="fr-FR" sz="2400" i="1" dirty="0"/>
              <a:t>(Level 1a of evidence)</a:t>
            </a:r>
            <a:endParaRPr lang="en-US" altLang="fr-FR" sz="2400" i="1" dirty="0">
              <a:cs typeface="Times New Roman"/>
            </a:endParaRPr>
          </a:p>
          <a:p>
            <a:pPr eaLnBrk="1" hangingPunct="1">
              <a:lnSpc>
                <a:spcPct val="80000"/>
              </a:lnSpc>
            </a:pPr>
            <a:endParaRPr lang="en-US" altLang="fr-FR" sz="2400" dirty="0">
              <a:cs typeface="Times New Roman"/>
            </a:endParaRPr>
          </a:p>
          <a:p>
            <a:pPr eaLnBrk="1" hangingPunct="1">
              <a:lnSpc>
                <a:spcPct val="80000"/>
              </a:lnSpc>
            </a:pPr>
            <a:endParaRPr lang="en-GB" altLang="fr-FR" sz="2400"/>
          </a:p>
          <a:p>
            <a:pPr eaLnBrk="1" hangingPunct="1">
              <a:lnSpc>
                <a:spcPct val="80000"/>
              </a:lnSpc>
            </a:pPr>
            <a:endParaRPr lang="en-GB" altLang="fr-FR" sz="2000"/>
          </a:p>
        </p:txBody>
      </p:sp>
    </p:spTree>
    <p:extLst>
      <p:ext uri="{BB962C8B-B14F-4D97-AF65-F5344CB8AC3E}">
        <p14:creationId xmlns:p14="http://schemas.microsoft.com/office/powerpoint/2010/main" val="36559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19400" y="0"/>
            <a:ext cx="6540500" cy="6083300"/>
          </a:xfrm>
          <a:prstGeom prst="rect">
            <a:avLst/>
          </a:prstGeom>
        </p:spPr>
      </p:pic>
      <p:sp>
        <p:nvSpPr>
          <p:cNvPr id="4" name="Rectangle 3">
            <a:extLst>
              <a:ext uri="{FF2B5EF4-FFF2-40B4-BE49-F238E27FC236}">
                <a16:creationId xmlns:a16="http://schemas.microsoft.com/office/drawing/2014/main" id="{3BD3E245-CFD3-10D3-4F3E-C1AE8E45D986}"/>
              </a:ext>
            </a:extLst>
          </p:cNvPr>
          <p:cNvSpPr/>
          <p:nvPr/>
        </p:nvSpPr>
        <p:spPr>
          <a:xfrm>
            <a:off x="3018696" y="4185540"/>
            <a:ext cx="2998597" cy="3202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7222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65B881-02CC-F827-68BD-BD0B848087F3}"/>
              </a:ext>
            </a:extLst>
          </p:cNvPr>
          <p:cNvSpPr>
            <a:spLocks noGrp="1"/>
          </p:cNvSpPr>
          <p:nvPr>
            <p:ph type="title"/>
          </p:nvPr>
        </p:nvSpPr>
        <p:spPr/>
        <p:txBody>
          <a:bodyPr/>
          <a:lstStyle/>
          <a:p>
            <a:endParaRPr lang="fr-FR"/>
          </a:p>
        </p:txBody>
      </p:sp>
      <p:pic>
        <p:nvPicPr>
          <p:cNvPr id="4" name="Espace réservé du contenu 3" descr="Une image contenant texte, Police, capture d’écran, conception&#10;&#10;Description générée automatiquement">
            <a:extLst>
              <a:ext uri="{FF2B5EF4-FFF2-40B4-BE49-F238E27FC236}">
                <a16:creationId xmlns:a16="http://schemas.microsoft.com/office/drawing/2014/main" id="{B72A7248-8982-AACB-2293-A8DFF8CC6D30}"/>
              </a:ext>
            </a:extLst>
          </p:cNvPr>
          <p:cNvPicPr>
            <a:picLocks noGrp="1" noChangeAspect="1"/>
          </p:cNvPicPr>
          <p:nvPr>
            <p:ph idx="1"/>
          </p:nvPr>
        </p:nvPicPr>
        <p:blipFill>
          <a:blip r:embed="rId2"/>
          <a:stretch>
            <a:fillRect/>
          </a:stretch>
        </p:blipFill>
        <p:spPr>
          <a:xfrm>
            <a:off x="2915700" y="274507"/>
            <a:ext cx="6360600" cy="2445873"/>
          </a:xfrm>
        </p:spPr>
      </p:pic>
      <p:sp>
        <p:nvSpPr>
          <p:cNvPr id="5" name="ZoneTexte 4">
            <a:extLst>
              <a:ext uri="{FF2B5EF4-FFF2-40B4-BE49-F238E27FC236}">
                <a16:creationId xmlns:a16="http://schemas.microsoft.com/office/drawing/2014/main" id="{7072C05F-A17A-A440-E679-00AA6B9845FA}"/>
              </a:ext>
            </a:extLst>
          </p:cNvPr>
          <p:cNvSpPr txBox="1"/>
          <p:nvPr/>
        </p:nvSpPr>
        <p:spPr>
          <a:xfrm>
            <a:off x="2963488" y="211221"/>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latin typeface="Times New Roman"/>
                <a:cs typeface="Times New Roman"/>
              </a:rPr>
              <a:t>NY times </a:t>
            </a:r>
            <a:endParaRPr lang="fr-FR" dirty="0"/>
          </a:p>
        </p:txBody>
      </p:sp>
      <p:pic>
        <p:nvPicPr>
          <p:cNvPr id="6" name="Image 5">
            <a:extLst>
              <a:ext uri="{FF2B5EF4-FFF2-40B4-BE49-F238E27FC236}">
                <a16:creationId xmlns:a16="http://schemas.microsoft.com/office/drawing/2014/main" id="{437EDD63-3433-E718-8163-B3A023063514}"/>
              </a:ext>
            </a:extLst>
          </p:cNvPr>
          <p:cNvPicPr>
            <a:picLocks noChangeAspect="1"/>
          </p:cNvPicPr>
          <p:nvPr/>
        </p:nvPicPr>
        <p:blipFill>
          <a:blip r:embed="rId3"/>
          <a:stretch>
            <a:fillRect/>
          </a:stretch>
        </p:blipFill>
        <p:spPr>
          <a:xfrm>
            <a:off x="1904079" y="2947779"/>
            <a:ext cx="2431009" cy="3726480"/>
          </a:xfrm>
          <a:prstGeom prst="rect">
            <a:avLst/>
          </a:prstGeom>
        </p:spPr>
      </p:pic>
      <p:pic>
        <p:nvPicPr>
          <p:cNvPr id="8" name="Image 7" descr="Une image contenant texte, affiche, livre, Couverture de livre&#10;&#10;Description générée automatiquement">
            <a:extLst>
              <a:ext uri="{FF2B5EF4-FFF2-40B4-BE49-F238E27FC236}">
                <a16:creationId xmlns:a16="http://schemas.microsoft.com/office/drawing/2014/main" id="{3B8A2256-643C-892C-25C4-12898FA89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0614" y="2841171"/>
            <a:ext cx="2763148" cy="3833088"/>
          </a:xfrm>
          <a:prstGeom prst="rect">
            <a:avLst/>
          </a:prstGeom>
        </p:spPr>
      </p:pic>
      <p:pic>
        <p:nvPicPr>
          <p:cNvPr id="10" name="Image 9">
            <a:extLst>
              <a:ext uri="{FF2B5EF4-FFF2-40B4-BE49-F238E27FC236}">
                <a16:creationId xmlns:a16="http://schemas.microsoft.com/office/drawing/2014/main" id="{05AC6011-4EBE-01FA-8B3A-AD1BE11DD3F1}"/>
              </a:ext>
            </a:extLst>
          </p:cNvPr>
          <p:cNvPicPr>
            <a:picLocks noChangeAspect="1"/>
          </p:cNvPicPr>
          <p:nvPr/>
        </p:nvPicPr>
        <p:blipFill>
          <a:blip r:embed="rId5"/>
          <a:stretch>
            <a:fillRect/>
          </a:stretch>
        </p:blipFill>
        <p:spPr>
          <a:xfrm>
            <a:off x="4486276" y="2822599"/>
            <a:ext cx="2763148" cy="3851661"/>
          </a:xfrm>
          <a:prstGeom prst="rect">
            <a:avLst/>
          </a:prstGeom>
        </p:spPr>
      </p:pic>
    </p:spTree>
    <p:extLst>
      <p:ext uri="{BB962C8B-B14F-4D97-AF65-F5344CB8AC3E}">
        <p14:creationId xmlns:p14="http://schemas.microsoft.com/office/powerpoint/2010/main" val="1624179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8229600" cy="778098"/>
          </a:xfrm>
        </p:spPr>
        <p:txBody>
          <a:bodyPr>
            <a:normAutofit fontScale="90000"/>
          </a:bodyPr>
          <a:lstStyle/>
          <a:p>
            <a:r>
              <a:rPr lang="fr-BE" sz="2400"/>
              <a:t>Perspective </a:t>
            </a:r>
            <a:r>
              <a:rPr lang="fr-BE" sz="2400" err="1"/>
              <a:t>Menopause</a:t>
            </a:r>
            <a:r>
              <a:rPr lang="fr-BE" sz="2400"/>
              <a:t> Management — </a:t>
            </a:r>
            <a:br>
              <a:rPr lang="fr-BE" sz="2400"/>
            </a:br>
            <a:r>
              <a:rPr lang="fr-BE" sz="2400" err="1"/>
              <a:t>Getting</a:t>
            </a:r>
            <a:r>
              <a:rPr lang="fr-BE" sz="2400"/>
              <a:t> </a:t>
            </a:r>
            <a:r>
              <a:rPr lang="fr-BE" sz="2400" err="1"/>
              <a:t>Clinical</a:t>
            </a:r>
            <a:r>
              <a:rPr lang="fr-BE" sz="2400"/>
              <a:t> Care Back on </a:t>
            </a:r>
            <a:r>
              <a:rPr lang="fr-BE" sz="2400" err="1"/>
              <a:t>Track</a:t>
            </a:r>
            <a:br>
              <a:rPr lang="fr-BE" sz="2800" b="1"/>
            </a:br>
            <a:endParaRPr lang="fr-BE" sz="2800"/>
          </a:p>
        </p:txBody>
      </p:sp>
      <p:sp>
        <p:nvSpPr>
          <p:cNvPr id="3" name="Espace réservé du contenu 2"/>
          <p:cNvSpPr>
            <a:spLocks noGrp="1"/>
          </p:cNvSpPr>
          <p:nvPr>
            <p:ph idx="1"/>
          </p:nvPr>
        </p:nvSpPr>
        <p:spPr/>
        <p:txBody>
          <a:bodyPr/>
          <a:lstStyle/>
          <a:p>
            <a:endParaRPr lang="fr-BE"/>
          </a:p>
        </p:txBody>
      </p:sp>
      <p:pic>
        <p:nvPicPr>
          <p:cNvPr id="4" name="Image 3"/>
          <p:cNvPicPr>
            <a:picLocks noChangeAspect="1"/>
          </p:cNvPicPr>
          <p:nvPr/>
        </p:nvPicPr>
        <p:blipFill>
          <a:blip r:embed="rId2" cstate="print"/>
          <a:stretch>
            <a:fillRect/>
          </a:stretch>
        </p:blipFill>
        <p:spPr>
          <a:xfrm>
            <a:off x="1415480" y="908720"/>
            <a:ext cx="6668202" cy="6115186"/>
          </a:xfrm>
          <a:prstGeom prst="rect">
            <a:avLst/>
          </a:prstGeom>
        </p:spPr>
      </p:pic>
      <p:sp>
        <p:nvSpPr>
          <p:cNvPr id="5" name="ZoneTexte 4"/>
          <p:cNvSpPr txBox="1"/>
          <p:nvPr/>
        </p:nvSpPr>
        <p:spPr>
          <a:xfrm>
            <a:off x="7896200" y="4653137"/>
            <a:ext cx="2372124" cy="1200329"/>
          </a:xfrm>
          <a:prstGeom prst="rect">
            <a:avLst/>
          </a:prstGeom>
          <a:noFill/>
        </p:spPr>
        <p:txBody>
          <a:bodyPr wrap="none" rtlCol="0">
            <a:spAutoFit/>
          </a:bodyPr>
          <a:lstStyle/>
          <a:p>
            <a:r>
              <a:rPr lang="fr-BE"/>
              <a:t>JE </a:t>
            </a:r>
            <a:r>
              <a:rPr lang="fr-BE" err="1"/>
              <a:t>Manson</a:t>
            </a:r>
            <a:r>
              <a:rPr lang="fr-BE"/>
              <a:t>, AM </a:t>
            </a:r>
            <a:r>
              <a:rPr lang="fr-BE" err="1"/>
              <a:t>Kaunitz</a:t>
            </a:r>
            <a:endParaRPr lang="fr-BE"/>
          </a:p>
          <a:p>
            <a:r>
              <a:rPr lang="fr-BE"/>
              <a:t>N </a:t>
            </a:r>
            <a:r>
              <a:rPr lang="fr-BE" err="1"/>
              <a:t>Engl</a:t>
            </a:r>
            <a:r>
              <a:rPr lang="fr-BE"/>
              <a:t> J Med</a:t>
            </a:r>
          </a:p>
          <a:p>
            <a:r>
              <a:rPr lang="fr-BE"/>
              <a:t> </a:t>
            </a:r>
            <a:r>
              <a:rPr lang="fr-BE">
                <a:hlinkClick r:id="rId3"/>
              </a:rPr>
              <a:t>March 3, 2016</a:t>
            </a:r>
            <a:endParaRPr lang="fr-BE"/>
          </a:p>
          <a:p>
            <a:endParaRPr lang="fr-BE"/>
          </a:p>
        </p:txBody>
      </p:sp>
      <p:cxnSp>
        <p:nvCxnSpPr>
          <p:cNvPr id="6" name="Connecteur droit avec flèche 5"/>
          <p:cNvCxnSpPr/>
          <p:nvPr/>
        </p:nvCxnSpPr>
        <p:spPr>
          <a:xfrm flipV="1">
            <a:off x="5596735" y="3212259"/>
            <a:ext cx="565720" cy="57606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a:off x="5534787" y="4396563"/>
            <a:ext cx="626701" cy="5040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44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46CD6D2-F9A1-923C-1BE4-6AE9C2E47DF0}"/>
              </a:ext>
            </a:extLst>
          </p:cNvPr>
          <p:cNvSpPr>
            <a:spLocks noGrp="1" noChangeArrowheads="1"/>
          </p:cNvSpPr>
          <p:nvPr>
            <p:ph type="title"/>
          </p:nvPr>
        </p:nvSpPr>
        <p:spPr>
          <a:xfrm>
            <a:off x="2181225" y="25400"/>
            <a:ext cx="7772400" cy="1143000"/>
          </a:xfrm>
        </p:spPr>
        <p:txBody>
          <a:bodyPr/>
          <a:lstStyle/>
          <a:p>
            <a:pPr eaLnBrk="1" hangingPunct="1"/>
            <a:r>
              <a:rPr lang="fr-BE" altLang="fr-FR"/>
              <a:t>Osteoporosis</a:t>
            </a:r>
            <a:r>
              <a:rPr lang="en-GB" altLang="fr-FR"/>
              <a:t> </a:t>
            </a:r>
          </a:p>
        </p:txBody>
      </p:sp>
      <p:sp>
        <p:nvSpPr>
          <p:cNvPr id="35843" name="Rectangle 3">
            <a:extLst>
              <a:ext uri="{FF2B5EF4-FFF2-40B4-BE49-F238E27FC236}">
                <a16:creationId xmlns:a16="http://schemas.microsoft.com/office/drawing/2014/main" id="{9C4B60E7-4813-F2B6-9C28-B5D0BF8F2E57}"/>
              </a:ext>
            </a:extLst>
          </p:cNvPr>
          <p:cNvSpPr>
            <a:spLocks noGrp="1" noChangeArrowheads="1"/>
          </p:cNvSpPr>
          <p:nvPr>
            <p:ph idx="1"/>
          </p:nvPr>
        </p:nvSpPr>
        <p:spPr>
          <a:xfrm>
            <a:off x="2181225" y="1371600"/>
            <a:ext cx="7772400" cy="4114800"/>
          </a:xfrm>
        </p:spPr>
        <p:txBody>
          <a:bodyPr/>
          <a:lstStyle/>
          <a:p>
            <a:pPr eaLnBrk="1" hangingPunct="1">
              <a:lnSpc>
                <a:spcPct val="80000"/>
              </a:lnSpc>
            </a:pPr>
            <a:endParaRPr lang="fr-FR"/>
          </a:p>
          <a:p>
            <a:pPr eaLnBrk="1" hangingPunct="1">
              <a:lnSpc>
                <a:spcPct val="80000"/>
              </a:lnSpc>
            </a:pPr>
            <a:r>
              <a:rPr lang="en-US" altLang="fr-FR" sz="2400"/>
              <a:t>Therefore, MHT may be used in women less than 60 years of </a:t>
            </a:r>
            <a:r>
              <a:rPr lang="en-US" altLang="fr-FR" sz="2400" err="1"/>
              <a:t>age,with</a:t>
            </a:r>
            <a:r>
              <a:rPr lang="en-US" altLang="fr-FR" sz="2400"/>
              <a:t> high risk of- or with osteoporosis, as a first line treatment. </a:t>
            </a:r>
            <a:endParaRPr lang="en-US" altLang="fr-FR" sz="2400">
              <a:cs typeface="Times New Roman"/>
            </a:endParaRPr>
          </a:p>
          <a:p>
            <a:pPr eaLnBrk="1" hangingPunct="1">
              <a:lnSpc>
                <a:spcPct val="80000"/>
              </a:lnSpc>
            </a:pPr>
            <a:endParaRPr lang="en-GB" altLang="fr-FR" sz="2400"/>
          </a:p>
          <a:p>
            <a:pPr eaLnBrk="1" hangingPunct="1">
              <a:lnSpc>
                <a:spcPct val="80000"/>
              </a:lnSpc>
            </a:pPr>
            <a:endParaRPr lang="en-GB" altLang="fr-FR" sz="2000"/>
          </a:p>
        </p:txBody>
      </p:sp>
    </p:spTree>
    <p:extLst>
      <p:ext uri="{BB962C8B-B14F-4D97-AF65-F5344CB8AC3E}">
        <p14:creationId xmlns:p14="http://schemas.microsoft.com/office/powerpoint/2010/main" val="154925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698434-B8E4-8A05-6050-4C3FFFF5780D}"/>
              </a:ext>
            </a:extLst>
          </p:cNvPr>
          <p:cNvSpPr>
            <a:spLocks noGrp="1" noChangeArrowheads="1"/>
          </p:cNvSpPr>
          <p:nvPr>
            <p:ph type="title"/>
          </p:nvPr>
        </p:nvSpPr>
        <p:spPr>
          <a:xfrm>
            <a:off x="2181225" y="25400"/>
            <a:ext cx="7772400" cy="1143000"/>
          </a:xfrm>
        </p:spPr>
        <p:txBody>
          <a:bodyPr/>
          <a:lstStyle/>
          <a:p>
            <a:pPr eaLnBrk="1" hangingPunct="1"/>
            <a:r>
              <a:rPr lang="fr-BE" altLang="fr-FR"/>
              <a:t>Osteoporosis</a:t>
            </a:r>
            <a:r>
              <a:rPr lang="en-GB" altLang="fr-FR"/>
              <a:t> </a:t>
            </a:r>
          </a:p>
        </p:txBody>
      </p:sp>
      <p:sp>
        <p:nvSpPr>
          <p:cNvPr id="50179" name="Rectangle 3">
            <a:extLst>
              <a:ext uri="{FF2B5EF4-FFF2-40B4-BE49-F238E27FC236}">
                <a16:creationId xmlns:a16="http://schemas.microsoft.com/office/drawing/2014/main" id="{8A7994E8-5C61-228F-25AF-C0AAFC56496B}"/>
              </a:ext>
            </a:extLst>
          </p:cNvPr>
          <p:cNvSpPr>
            <a:spLocks noGrp="1" noChangeArrowheads="1"/>
          </p:cNvSpPr>
          <p:nvPr>
            <p:ph idx="1"/>
          </p:nvPr>
        </p:nvSpPr>
        <p:spPr>
          <a:xfrm>
            <a:off x="2181225" y="1371600"/>
            <a:ext cx="7772400" cy="4114800"/>
          </a:xfrm>
        </p:spPr>
        <p:txBody>
          <a:bodyPr/>
          <a:lstStyle/>
          <a:p>
            <a:pPr eaLnBrk="1" hangingPunct="1">
              <a:lnSpc>
                <a:spcPct val="80000"/>
              </a:lnSpc>
              <a:defRPr/>
            </a:pPr>
            <a:r>
              <a:rPr lang="en-US" altLang="fr-FR" sz="2400"/>
              <a:t>Nevertheless, since these regimens need to be used for long periods of time, potential long term risks should also be weighed against benefits in elderly women.</a:t>
            </a:r>
            <a:endParaRPr lang="fr-FR"/>
          </a:p>
          <a:p>
            <a:pPr>
              <a:lnSpc>
                <a:spcPct val="80000"/>
              </a:lnSpc>
              <a:defRPr/>
            </a:pPr>
            <a:endParaRPr lang="en-US" altLang="fr-FR" sz="2400"/>
          </a:p>
          <a:p>
            <a:pPr>
              <a:lnSpc>
                <a:spcPct val="80000"/>
              </a:lnSpc>
              <a:defRPr/>
            </a:pPr>
            <a:r>
              <a:rPr lang="en-US" altLang="fr-FR" sz="2400"/>
              <a:t>Osteoporosis risk can be evaluated by FRAX and by BMD. BMD measurement should be prescribed in the presence of risk factors of osteoporosis or at the menopause in patients hesitant to take MHT. </a:t>
            </a:r>
            <a:endParaRPr lang="en-US" altLang="fr-FR" sz="2400">
              <a:cs typeface="Times New Roman"/>
            </a:endParaRPr>
          </a:p>
          <a:p>
            <a:pPr>
              <a:lnSpc>
                <a:spcPct val="80000"/>
              </a:lnSpc>
              <a:defRPr/>
            </a:pPr>
            <a:endParaRPr lang="en-US" altLang="fr-FR" sz="2400"/>
          </a:p>
          <a:p>
            <a:pPr eaLnBrk="1" hangingPunct="1">
              <a:lnSpc>
                <a:spcPct val="80000"/>
              </a:lnSpc>
              <a:defRPr/>
            </a:pPr>
            <a:endParaRPr lang="en-GB" altLang="fr-FR" sz="2400"/>
          </a:p>
          <a:p>
            <a:pPr eaLnBrk="1" hangingPunct="1">
              <a:lnSpc>
                <a:spcPct val="80000"/>
              </a:lnSpc>
              <a:defRPr/>
            </a:pPr>
            <a:endParaRPr lang="en-GB" altLang="fr-FR" sz="2400"/>
          </a:p>
          <a:p>
            <a:pPr eaLnBrk="1" hangingPunct="1">
              <a:lnSpc>
                <a:spcPct val="80000"/>
              </a:lnSpc>
              <a:defRPr/>
            </a:pPr>
            <a:endParaRPr lang="en-GB" altLang="fr-F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ChangeArrowheads="1"/>
          </p:cNvSpPr>
          <p:nvPr/>
        </p:nvSpPr>
        <p:spPr bwMode="auto">
          <a:xfrm>
            <a:off x="5016500" y="998936"/>
            <a:ext cx="3748590" cy="461665"/>
          </a:xfrm>
          <a:prstGeom prst="rect">
            <a:avLst/>
          </a:prstGeom>
          <a:noFill/>
          <a:ln w="9525">
            <a:noFill/>
            <a:miter lim="800000"/>
            <a:headEnd/>
            <a:tailEnd/>
          </a:ln>
        </p:spPr>
        <p:txBody>
          <a:bodyPr wrap="none">
            <a:spAutoFit/>
          </a:bodyPr>
          <a:lstStyle/>
          <a:p>
            <a:r>
              <a:rPr lang="fr-FR" sz="2400">
                <a:solidFill>
                  <a:schemeClr val="bg1"/>
                </a:solidFill>
                <a:latin typeface="Calibri" pitchFamily="34" charset="0"/>
              </a:rPr>
              <a:t>http://www.shef.ac.uk/FRAX</a:t>
            </a:r>
          </a:p>
        </p:txBody>
      </p:sp>
      <p:sp>
        <p:nvSpPr>
          <p:cNvPr id="114691" name="Title 4"/>
          <p:cNvSpPr>
            <a:spLocks noGrp="1"/>
          </p:cNvSpPr>
          <p:nvPr>
            <p:ph type="title"/>
          </p:nvPr>
        </p:nvSpPr>
        <p:spPr/>
        <p:txBody>
          <a:bodyPr/>
          <a:lstStyle/>
          <a:p>
            <a:r>
              <a:rPr lang="en-GB" sz="3000">
                <a:latin typeface="Arial"/>
                <a:cs typeface="Arial"/>
              </a:rPr>
              <a:t>FRAX: WHO Fracture Risk Assessment Tool</a:t>
            </a:r>
            <a:r>
              <a:rPr lang="en-GB" sz="3000" baseline="30000">
                <a:latin typeface="Arial"/>
                <a:cs typeface="Arial"/>
              </a:rPr>
              <a:t>1</a:t>
            </a:r>
          </a:p>
        </p:txBody>
      </p:sp>
      <p:sp>
        <p:nvSpPr>
          <p:cNvPr id="114692" name="TextBox 1"/>
          <p:cNvSpPr txBox="1">
            <a:spLocks noChangeArrowheads="1"/>
          </p:cNvSpPr>
          <p:nvPr/>
        </p:nvSpPr>
        <p:spPr bwMode="auto">
          <a:xfrm>
            <a:off x="6352100" y="6460811"/>
            <a:ext cx="3268844" cy="346249"/>
          </a:xfrm>
          <a:prstGeom prst="rect">
            <a:avLst/>
          </a:prstGeom>
          <a:noFill/>
          <a:ln w="9525">
            <a:noFill/>
            <a:miter lim="800000"/>
            <a:headEnd/>
            <a:tailEnd/>
          </a:ln>
        </p:spPr>
        <p:txBody>
          <a:bodyPr wrap="none">
            <a:spAutoFit/>
          </a:bodyPr>
          <a:lstStyle/>
          <a:p>
            <a:r>
              <a:rPr lang="en-GB" sz="825">
                <a:latin typeface="Calibri" pitchFamily="34" charset="0"/>
              </a:rPr>
              <a:t>1. WHO FRAX tool. Available from </a:t>
            </a:r>
            <a:r>
              <a:rPr lang="en-GB" sz="825">
                <a:latin typeface="Calibri" pitchFamily="34" charset="0"/>
                <a:hlinkClick r:id="rId2"/>
              </a:rPr>
              <a:t>http://www.shef.ac.uk/FRAX/tool.jsp</a:t>
            </a:r>
            <a:endParaRPr lang="en-GB" sz="825">
              <a:latin typeface="Calibri" pitchFamily="34" charset="0"/>
            </a:endParaRPr>
          </a:p>
          <a:p>
            <a:r>
              <a:rPr lang="en-GB" sz="825">
                <a:latin typeface="Calibri" pitchFamily="34" charset="0"/>
              </a:rPr>
              <a:t> </a:t>
            </a:r>
          </a:p>
        </p:txBody>
      </p:sp>
      <p:pic>
        <p:nvPicPr>
          <p:cNvPr id="2" name="Image 1" descr="Une image contenant texte, capture d’écran, logiciel, nombre&#10;&#10;Description générée automatiquement">
            <a:extLst>
              <a:ext uri="{FF2B5EF4-FFF2-40B4-BE49-F238E27FC236}">
                <a16:creationId xmlns:a16="http://schemas.microsoft.com/office/drawing/2014/main" id="{12196C78-1B33-DFF3-8ABA-656F6A0A3979}"/>
              </a:ext>
            </a:extLst>
          </p:cNvPr>
          <p:cNvPicPr>
            <a:picLocks noChangeAspect="1"/>
          </p:cNvPicPr>
          <p:nvPr/>
        </p:nvPicPr>
        <p:blipFill>
          <a:blip r:embed="rId3"/>
          <a:stretch>
            <a:fillRect/>
          </a:stretch>
        </p:blipFill>
        <p:spPr>
          <a:xfrm>
            <a:off x="1835400" y="1504143"/>
            <a:ext cx="8233200" cy="4857714"/>
          </a:xfrm>
          <a:prstGeom prst="rect">
            <a:avLst/>
          </a:prstGeom>
        </p:spPr>
      </p:pic>
      <p:sp>
        <p:nvSpPr>
          <p:cNvPr id="3" name="ZoneTexte 2">
            <a:extLst>
              <a:ext uri="{FF2B5EF4-FFF2-40B4-BE49-F238E27FC236}">
                <a16:creationId xmlns:a16="http://schemas.microsoft.com/office/drawing/2014/main" id="{FDAC9ABD-290F-890C-BD80-8AAAA5A85A00}"/>
              </a:ext>
            </a:extLst>
          </p:cNvPr>
          <p:cNvSpPr txBox="1"/>
          <p:nvPr/>
        </p:nvSpPr>
        <p:spPr>
          <a:xfrm>
            <a:off x="5412242" y="2454388"/>
            <a:ext cx="27431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600" err="1">
                <a:solidFill>
                  <a:srgbClr val="FF0000"/>
                </a:solidFill>
                <a:latin typeface="Times New Roman"/>
                <a:cs typeface="Times New Roman"/>
              </a:rPr>
              <a:t>Threshold</a:t>
            </a:r>
            <a:r>
              <a:rPr lang="fr-FR" sz="3600" dirty="0">
                <a:solidFill>
                  <a:srgbClr val="FF0000"/>
                </a:solidFill>
                <a:latin typeface="Times New Roman"/>
                <a:cs typeface="Times New Roman"/>
              </a:rPr>
              <a:t> of 15% </a:t>
            </a:r>
          </a:p>
          <a:p>
            <a:r>
              <a:rPr lang="fr-FR" sz="3600" dirty="0">
                <a:solidFill>
                  <a:srgbClr val="FF0000"/>
                </a:solidFill>
                <a:latin typeface="Times New Roman"/>
                <a:cs typeface="Times New Roman"/>
              </a:rPr>
              <a:t>&amp; 3% hip fractures </a:t>
            </a:r>
            <a:endParaRPr lang="fr-FR" sz="3600">
              <a:solidFill>
                <a:srgbClr val="FF0000"/>
              </a:solidFill>
              <a:cs typeface="Times New Roman"/>
            </a:endParaRPr>
          </a:p>
        </p:txBody>
      </p:sp>
    </p:spTree>
    <p:extLst>
      <p:ext uri="{BB962C8B-B14F-4D97-AF65-F5344CB8AC3E}">
        <p14:creationId xmlns:p14="http://schemas.microsoft.com/office/powerpoint/2010/main" val="189886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14AC4-F5C4-9E31-503A-E2E2F256FD50}"/>
              </a:ext>
            </a:extLst>
          </p:cNvPr>
          <p:cNvSpPr>
            <a:spLocks noGrp="1"/>
          </p:cNvSpPr>
          <p:nvPr>
            <p:ph type="title"/>
          </p:nvPr>
        </p:nvSpPr>
        <p:spPr/>
        <p:txBody>
          <a:bodyPr/>
          <a:lstStyle/>
          <a:p>
            <a:endParaRPr lang="fr-FR"/>
          </a:p>
        </p:txBody>
      </p:sp>
      <p:pic>
        <p:nvPicPr>
          <p:cNvPr id="3" name="Image 2" descr="Une image contenant texte, capture d’écran, Police, nombre&#10;&#10;Description générée automatiquement">
            <a:extLst>
              <a:ext uri="{FF2B5EF4-FFF2-40B4-BE49-F238E27FC236}">
                <a16:creationId xmlns:a16="http://schemas.microsoft.com/office/drawing/2014/main" id="{993E953E-6C6D-E58A-8A85-C086F2704586}"/>
              </a:ext>
            </a:extLst>
          </p:cNvPr>
          <p:cNvPicPr>
            <a:picLocks noChangeAspect="1"/>
          </p:cNvPicPr>
          <p:nvPr/>
        </p:nvPicPr>
        <p:blipFill>
          <a:blip r:embed="rId2"/>
          <a:stretch>
            <a:fillRect/>
          </a:stretch>
        </p:blipFill>
        <p:spPr>
          <a:xfrm>
            <a:off x="1574400" y="1495739"/>
            <a:ext cx="8980200" cy="4658523"/>
          </a:xfrm>
          <a:prstGeom prst="rect">
            <a:avLst/>
          </a:prstGeom>
        </p:spPr>
      </p:pic>
      <p:sp>
        <p:nvSpPr>
          <p:cNvPr id="4" name="ZoneTexte 3">
            <a:extLst>
              <a:ext uri="{FF2B5EF4-FFF2-40B4-BE49-F238E27FC236}">
                <a16:creationId xmlns:a16="http://schemas.microsoft.com/office/drawing/2014/main" id="{3C957DA4-FBB3-B2C4-5B2D-F9FC56419F85}"/>
              </a:ext>
            </a:extLst>
          </p:cNvPr>
          <p:cNvSpPr txBox="1"/>
          <p:nvPr/>
        </p:nvSpPr>
        <p:spPr>
          <a:xfrm>
            <a:off x="3180001" y="6290999"/>
            <a:ext cx="4840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r-FR">
                <a:latin typeface="Times New Roman"/>
                <a:cs typeface="Times New Roman"/>
              </a:rPr>
              <a:t>https://www.fraxplus.org/frax-plus</a:t>
            </a:r>
            <a:endParaRPr lang="fr-FR">
              <a:latin typeface="Times New Roman"/>
            </a:endParaRPr>
          </a:p>
        </p:txBody>
      </p:sp>
    </p:spTree>
    <p:extLst>
      <p:ext uri="{BB962C8B-B14F-4D97-AF65-F5344CB8AC3E}">
        <p14:creationId xmlns:p14="http://schemas.microsoft.com/office/powerpoint/2010/main" val="1217716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F698434-B8E4-8A05-6050-4C3FFFF5780D}"/>
              </a:ext>
            </a:extLst>
          </p:cNvPr>
          <p:cNvSpPr>
            <a:spLocks noGrp="1" noChangeArrowheads="1"/>
          </p:cNvSpPr>
          <p:nvPr>
            <p:ph type="title"/>
          </p:nvPr>
        </p:nvSpPr>
        <p:spPr>
          <a:xfrm>
            <a:off x="2181225" y="25400"/>
            <a:ext cx="7772400" cy="1143000"/>
          </a:xfrm>
        </p:spPr>
        <p:txBody>
          <a:bodyPr/>
          <a:lstStyle/>
          <a:p>
            <a:pPr eaLnBrk="1" hangingPunct="1"/>
            <a:r>
              <a:rPr lang="fr-BE" altLang="fr-FR"/>
              <a:t>Osteoporosis</a:t>
            </a:r>
            <a:r>
              <a:rPr lang="en-GB" altLang="fr-FR"/>
              <a:t> </a:t>
            </a:r>
          </a:p>
        </p:txBody>
      </p:sp>
      <p:sp>
        <p:nvSpPr>
          <p:cNvPr id="50179" name="Rectangle 3">
            <a:extLst>
              <a:ext uri="{FF2B5EF4-FFF2-40B4-BE49-F238E27FC236}">
                <a16:creationId xmlns:a16="http://schemas.microsoft.com/office/drawing/2014/main" id="{8A7994E8-5C61-228F-25AF-C0AAFC56496B}"/>
              </a:ext>
            </a:extLst>
          </p:cNvPr>
          <p:cNvSpPr>
            <a:spLocks noGrp="1" noChangeArrowheads="1"/>
          </p:cNvSpPr>
          <p:nvPr>
            <p:ph idx="1"/>
          </p:nvPr>
        </p:nvSpPr>
        <p:spPr>
          <a:xfrm>
            <a:off x="2181225" y="1371600"/>
            <a:ext cx="7772400" cy="4114800"/>
          </a:xfrm>
        </p:spPr>
        <p:txBody>
          <a:bodyPr/>
          <a:lstStyle/>
          <a:p>
            <a:pPr>
              <a:lnSpc>
                <a:spcPct val="80000"/>
              </a:lnSpc>
              <a:defRPr/>
            </a:pPr>
            <a:endParaRPr lang="en-US" altLang="fr-FR" sz="2400" dirty="0"/>
          </a:p>
          <a:p>
            <a:pPr eaLnBrk="1" hangingPunct="1">
              <a:lnSpc>
                <a:spcPct val="80000"/>
              </a:lnSpc>
              <a:defRPr/>
            </a:pPr>
            <a:r>
              <a:rPr lang="en-GB" altLang="fr-FR" sz="2800" dirty="0"/>
              <a:t>In established osteoporosis, there is more evidence for using other drugs in the absence of climacteric symptoms (level 2b).</a:t>
            </a:r>
          </a:p>
          <a:p>
            <a:pPr eaLnBrk="1" hangingPunct="1">
              <a:lnSpc>
                <a:spcPct val="80000"/>
              </a:lnSpc>
              <a:defRPr/>
            </a:pPr>
            <a:endParaRPr lang="en-GB" altLang="fr-FR" sz="2800" dirty="0"/>
          </a:p>
          <a:p>
            <a:pPr eaLnBrk="1" hangingPunct="1">
              <a:lnSpc>
                <a:spcPct val="80000"/>
              </a:lnSpc>
              <a:defRPr/>
            </a:pPr>
            <a:endParaRPr lang="en-GB" altLang="fr-FR" sz="2000" dirty="0"/>
          </a:p>
        </p:txBody>
      </p:sp>
    </p:spTree>
    <p:extLst>
      <p:ext uri="{BB962C8B-B14F-4D97-AF65-F5344CB8AC3E}">
        <p14:creationId xmlns:p14="http://schemas.microsoft.com/office/powerpoint/2010/main" val="288813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E17956D-CC1B-BE79-6CBC-9A1F0B90E009}"/>
              </a:ext>
            </a:extLst>
          </p:cNvPr>
          <p:cNvSpPr>
            <a:spLocks noGrp="1" noChangeArrowheads="1"/>
          </p:cNvSpPr>
          <p:nvPr>
            <p:ph type="title"/>
          </p:nvPr>
        </p:nvSpPr>
        <p:spPr>
          <a:xfrm>
            <a:off x="2182800" y="-2400"/>
            <a:ext cx="7772400" cy="1143000"/>
          </a:xfrm>
        </p:spPr>
        <p:txBody>
          <a:bodyPr/>
          <a:lstStyle/>
          <a:p>
            <a:pPr eaLnBrk="1" hangingPunct="1"/>
            <a:r>
              <a:rPr lang="fr-BE" altLang="fr-FR"/>
              <a:t>Osteoporosis</a:t>
            </a:r>
            <a:endParaRPr lang="fr-FR" altLang="fr-FR"/>
          </a:p>
        </p:txBody>
      </p:sp>
      <p:sp>
        <p:nvSpPr>
          <p:cNvPr id="40963" name="Rectangle 3">
            <a:extLst>
              <a:ext uri="{FF2B5EF4-FFF2-40B4-BE49-F238E27FC236}">
                <a16:creationId xmlns:a16="http://schemas.microsoft.com/office/drawing/2014/main" id="{39D9171F-760C-142D-F496-FA6FDD4D14F8}"/>
              </a:ext>
            </a:extLst>
          </p:cNvPr>
          <p:cNvSpPr>
            <a:spLocks noGrp="1" noChangeArrowheads="1"/>
          </p:cNvSpPr>
          <p:nvPr>
            <p:ph idx="1"/>
          </p:nvPr>
        </p:nvSpPr>
        <p:spPr>
          <a:xfrm>
            <a:off x="2182800" y="1243200"/>
            <a:ext cx="7772400" cy="4114800"/>
          </a:xfrm>
        </p:spPr>
        <p:txBody>
          <a:bodyPr>
            <a:normAutofit fontScale="55000" lnSpcReduction="20000"/>
          </a:bodyPr>
          <a:lstStyle/>
          <a:p>
            <a:pPr eaLnBrk="1" hangingPunct="1">
              <a:lnSpc>
                <a:spcPct val="80000"/>
              </a:lnSpc>
            </a:pPr>
            <a:r>
              <a:rPr lang="en-US" altLang="fr-FR" sz="3600" dirty="0"/>
              <a:t>Raloxifene (a SERM) may be used in preventing spinal osteoporosis and fractures as well as invasive breast cancer. It has no proven effect on hip fracture prevention. It increases the incidence of thrombosis (stroke and DVT) and may induce or enhance climacteric symptoms </a:t>
            </a:r>
            <a:r>
              <a:rPr lang="en-US" altLang="fr-FR" sz="3600" i="1" dirty="0">
                <a:solidFill>
                  <a:schemeClr val="accent2"/>
                </a:solidFill>
              </a:rPr>
              <a:t>(level 1b).</a:t>
            </a:r>
          </a:p>
          <a:p>
            <a:pPr>
              <a:lnSpc>
                <a:spcPct val="80000"/>
              </a:lnSpc>
            </a:pPr>
            <a:endParaRPr lang="en-US" altLang="fr-FR" sz="3600" i="1" dirty="0">
              <a:solidFill>
                <a:schemeClr val="accent2"/>
              </a:solidFill>
            </a:endParaRPr>
          </a:p>
          <a:p>
            <a:pPr eaLnBrk="1" hangingPunct="1">
              <a:lnSpc>
                <a:spcPct val="80000"/>
              </a:lnSpc>
            </a:pPr>
            <a:r>
              <a:rPr lang="fr-FR" altLang="fr-FR" sz="3600" dirty="0"/>
              <a:t>In </a:t>
            </a:r>
            <a:r>
              <a:rPr lang="fr-FR" altLang="fr-FR" sz="3600" dirty="0">
                <a:solidFill>
                  <a:srgbClr val="FFFF00"/>
                </a:solidFill>
              </a:rPr>
              <a:t>1000 </a:t>
            </a:r>
            <a:r>
              <a:rPr lang="fr-FR" altLang="fr-FR" sz="3600" dirty="0" err="1">
                <a:solidFill>
                  <a:srgbClr val="FFFF00"/>
                </a:solidFill>
              </a:rPr>
              <a:t>women</a:t>
            </a:r>
            <a:r>
              <a:rPr lang="fr-FR" altLang="fr-FR" sz="3600" dirty="0">
                <a:solidFill>
                  <a:srgbClr val="FFFF00"/>
                </a:solidFill>
              </a:rPr>
              <a:t> </a:t>
            </a:r>
            <a:r>
              <a:rPr lang="fr-FR" altLang="fr-FR" sz="3600" dirty="0" err="1">
                <a:solidFill>
                  <a:srgbClr val="FFFF00"/>
                </a:solidFill>
              </a:rPr>
              <a:t>above</a:t>
            </a:r>
            <a:r>
              <a:rPr lang="fr-FR" altLang="fr-FR" sz="3600" dirty="0">
                <a:solidFill>
                  <a:srgbClr val="FFFF00"/>
                </a:solidFill>
              </a:rPr>
              <a:t> the </a:t>
            </a:r>
            <a:r>
              <a:rPr lang="fr-FR" altLang="fr-FR" sz="3600" dirty="0" err="1">
                <a:solidFill>
                  <a:srgbClr val="FFFF00"/>
                </a:solidFill>
              </a:rPr>
              <a:t>age</a:t>
            </a:r>
            <a:r>
              <a:rPr lang="fr-FR" altLang="fr-FR" sz="3600" dirty="0">
                <a:solidFill>
                  <a:srgbClr val="FFFF00"/>
                </a:solidFill>
              </a:rPr>
              <a:t> of 65 </a:t>
            </a:r>
            <a:r>
              <a:rPr lang="fr-FR" altLang="fr-FR" sz="3600" dirty="0" err="1">
                <a:solidFill>
                  <a:srgbClr val="FFFF00"/>
                </a:solidFill>
              </a:rPr>
              <a:t>years</a:t>
            </a:r>
            <a:r>
              <a:rPr lang="fr-FR" altLang="fr-FR" sz="3600" dirty="0">
                <a:solidFill>
                  <a:srgbClr val="FFFF00"/>
                </a:solidFill>
              </a:rPr>
              <a:t> of </a:t>
            </a:r>
            <a:r>
              <a:rPr lang="fr-FR" altLang="fr-FR" sz="3600" dirty="0" err="1">
                <a:solidFill>
                  <a:srgbClr val="FFFF00"/>
                </a:solidFill>
              </a:rPr>
              <a:t>age</a:t>
            </a:r>
            <a:r>
              <a:rPr lang="fr-FR" altLang="fr-FR" sz="3600" dirty="0">
                <a:solidFill>
                  <a:srgbClr val="FFFF00"/>
                </a:solidFill>
              </a:rPr>
              <a:t>,</a:t>
            </a:r>
            <a:r>
              <a:rPr lang="fr-FR" altLang="fr-FR" sz="3600" dirty="0"/>
              <a:t> </a:t>
            </a:r>
            <a:r>
              <a:rPr lang="fr-FR" altLang="fr-FR" sz="3600" dirty="0" err="1"/>
              <a:t>Raloxifene</a:t>
            </a:r>
            <a:r>
              <a:rPr lang="fr-FR" altLang="fr-FR" sz="3600" dirty="0"/>
              <a:t> </a:t>
            </a:r>
            <a:r>
              <a:rPr lang="fr-FR" altLang="fr-FR" sz="3600" dirty="0" err="1"/>
              <a:t>will</a:t>
            </a:r>
            <a:r>
              <a:rPr lang="fr-FR" altLang="fr-FR" sz="3600" dirty="0"/>
              <a:t> </a:t>
            </a:r>
            <a:r>
              <a:rPr lang="fr-FR" altLang="fr-FR" sz="3600" dirty="0" err="1"/>
              <a:t>reduce</a:t>
            </a:r>
            <a:r>
              <a:rPr lang="fr-FR" altLang="fr-FR" sz="3600" dirty="0"/>
              <a:t> the incidence of </a:t>
            </a:r>
            <a:r>
              <a:rPr lang="fr-FR" altLang="fr-FR" sz="3600" dirty="0" err="1"/>
              <a:t>breast</a:t>
            </a:r>
            <a:r>
              <a:rPr lang="fr-FR" altLang="fr-FR" sz="3600" dirty="0"/>
              <a:t> cancer per </a:t>
            </a:r>
            <a:r>
              <a:rPr lang="fr-FR" altLang="fr-FR" sz="3600" dirty="0" err="1"/>
              <a:t>year</a:t>
            </a:r>
            <a:r>
              <a:rPr lang="fr-FR" altLang="fr-FR" sz="3600" dirty="0"/>
              <a:t> </a:t>
            </a:r>
            <a:r>
              <a:rPr lang="fr-FR" altLang="fr-FR" sz="3600" dirty="0" err="1"/>
              <a:t>from</a:t>
            </a:r>
            <a:r>
              <a:rPr lang="fr-FR" altLang="fr-FR" sz="3600" dirty="0"/>
              <a:t> 2.7 cases to 1.5 cases (</a:t>
            </a:r>
            <a:r>
              <a:rPr lang="fr-FR" altLang="fr-FR" sz="3600" dirty="0" err="1"/>
              <a:t>r</a:t>
            </a:r>
            <a:r>
              <a:rPr lang="fr-FR" altLang="fr-FR" sz="3600" dirty="0" err="1">
                <a:solidFill>
                  <a:srgbClr val="FFFF00"/>
                </a:solidFill>
              </a:rPr>
              <a:t>eduction</a:t>
            </a:r>
            <a:r>
              <a:rPr lang="fr-FR" altLang="fr-FR" sz="3600" dirty="0">
                <a:solidFill>
                  <a:srgbClr val="FFFF00"/>
                </a:solidFill>
              </a:rPr>
              <a:t> : 1.2 cases)</a:t>
            </a:r>
            <a:r>
              <a:rPr lang="fr-FR" altLang="fr-FR" sz="3600" dirty="0"/>
              <a:t>. The </a:t>
            </a:r>
            <a:r>
              <a:rPr lang="fr-FR" altLang="fr-FR" sz="3600" dirty="0" err="1"/>
              <a:t>number</a:t>
            </a:r>
            <a:r>
              <a:rPr lang="fr-FR" altLang="fr-FR" sz="3600" dirty="0"/>
              <a:t> of fracture </a:t>
            </a:r>
            <a:r>
              <a:rPr lang="fr-FR" altLang="fr-FR" sz="3600" dirty="0" err="1"/>
              <a:t>will</a:t>
            </a:r>
            <a:r>
              <a:rPr lang="fr-FR" altLang="fr-FR" sz="3600" dirty="0"/>
              <a:t> </a:t>
            </a:r>
            <a:r>
              <a:rPr lang="fr-FR" altLang="fr-FR" sz="3600" dirty="0" err="1"/>
              <a:t>be</a:t>
            </a:r>
            <a:r>
              <a:rPr lang="fr-FR" altLang="fr-FR" sz="3600" dirty="0"/>
              <a:t> </a:t>
            </a:r>
            <a:r>
              <a:rPr lang="fr-FR" altLang="fr-FR" sz="3600" dirty="0" err="1"/>
              <a:t>reduced</a:t>
            </a:r>
            <a:r>
              <a:rPr lang="fr-FR" altLang="fr-FR" sz="3600" dirty="0"/>
              <a:t> </a:t>
            </a:r>
            <a:r>
              <a:rPr lang="fr-FR" altLang="fr-FR" sz="3600" dirty="0" err="1"/>
              <a:t>from</a:t>
            </a:r>
            <a:r>
              <a:rPr lang="fr-FR" altLang="fr-FR" sz="3600" dirty="0"/>
              <a:t> 3.7 to 2.4 fractures per 1000 </a:t>
            </a:r>
            <a:r>
              <a:rPr lang="fr-FR" altLang="fr-FR" sz="3600" dirty="0" err="1"/>
              <a:t>women</a:t>
            </a:r>
            <a:r>
              <a:rPr lang="fr-FR" altLang="fr-FR" sz="3600" dirty="0"/>
              <a:t> per </a:t>
            </a:r>
            <a:r>
              <a:rPr lang="fr-FR" altLang="fr-FR" sz="3600" dirty="0" err="1"/>
              <a:t>year</a:t>
            </a:r>
            <a:r>
              <a:rPr lang="fr-FR" altLang="fr-FR" sz="3600" dirty="0"/>
              <a:t>. The </a:t>
            </a:r>
            <a:r>
              <a:rPr lang="fr-FR" altLang="fr-FR" sz="3600" dirty="0" err="1"/>
              <a:t>number</a:t>
            </a:r>
            <a:r>
              <a:rPr lang="fr-FR" altLang="fr-FR" sz="3600" dirty="0"/>
              <a:t> of </a:t>
            </a:r>
            <a:r>
              <a:rPr lang="fr-FR" altLang="fr-FR" sz="3600" dirty="0" err="1"/>
              <a:t>thrombosis</a:t>
            </a:r>
            <a:r>
              <a:rPr lang="fr-FR" altLang="fr-FR" sz="3600" dirty="0"/>
              <a:t> </a:t>
            </a:r>
            <a:r>
              <a:rPr lang="fr-FR" altLang="fr-FR" sz="3600" dirty="0" err="1"/>
              <a:t>will</a:t>
            </a:r>
            <a:r>
              <a:rPr lang="fr-FR" altLang="fr-FR" sz="3600" dirty="0"/>
              <a:t> </a:t>
            </a:r>
            <a:r>
              <a:rPr lang="fr-FR" altLang="fr-FR" sz="3600" dirty="0" err="1"/>
              <a:t>increase</a:t>
            </a:r>
            <a:r>
              <a:rPr lang="fr-FR" altLang="fr-FR" sz="3600" dirty="0"/>
              <a:t> </a:t>
            </a:r>
            <a:r>
              <a:rPr lang="fr-FR" altLang="fr-FR" sz="3600" dirty="0" err="1"/>
              <a:t>from</a:t>
            </a:r>
            <a:r>
              <a:rPr lang="fr-FR" altLang="fr-FR" sz="3600" dirty="0"/>
              <a:t> 2.7 to 3.9 per 1000 and the </a:t>
            </a:r>
            <a:r>
              <a:rPr lang="fr-FR" altLang="fr-FR" sz="3600" dirty="0" err="1"/>
              <a:t>number</a:t>
            </a:r>
            <a:r>
              <a:rPr lang="fr-FR" altLang="fr-FR" sz="3600" dirty="0"/>
              <a:t> of </a:t>
            </a:r>
            <a:r>
              <a:rPr lang="fr-FR" altLang="fr-FR" sz="3600" dirty="0" err="1"/>
              <a:t>strokes</a:t>
            </a:r>
            <a:r>
              <a:rPr lang="fr-FR" altLang="fr-FR" sz="3600" dirty="0"/>
              <a:t> by 0.7 cases per </a:t>
            </a:r>
            <a:r>
              <a:rPr lang="fr-FR" altLang="fr-FR" sz="3600" dirty="0" err="1"/>
              <a:t>year</a:t>
            </a:r>
            <a:r>
              <a:rPr lang="fr-FR" altLang="fr-FR" sz="3600" dirty="0"/>
              <a:t>. The </a:t>
            </a:r>
            <a:r>
              <a:rPr lang="fr-FR" altLang="fr-FR" sz="3600" dirty="0" err="1"/>
              <a:t>number</a:t>
            </a:r>
            <a:r>
              <a:rPr lang="fr-FR" altLang="fr-FR" sz="3600" dirty="0"/>
              <a:t> of </a:t>
            </a:r>
            <a:r>
              <a:rPr lang="fr-FR" altLang="fr-FR" sz="3600" dirty="0" err="1"/>
              <a:t>strokes</a:t>
            </a:r>
            <a:r>
              <a:rPr lang="fr-FR" altLang="fr-FR" sz="3600" dirty="0"/>
              <a:t> </a:t>
            </a:r>
            <a:r>
              <a:rPr lang="fr-FR" altLang="fr-FR" sz="3600" dirty="0" err="1"/>
              <a:t>was</a:t>
            </a:r>
            <a:r>
              <a:rPr lang="fr-FR" altLang="fr-FR" sz="3600" dirty="0"/>
              <a:t> </a:t>
            </a:r>
            <a:r>
              <a:rPr lang="fr-FR" altLang="fr-FR" sz="3600" dirty="0" err="1"/>
              <a:t>limited</a:t>
            </a:r>
            <a:r>
              <a:rPr lang="fr-FR" altLang="fr-FR" sz="3600" dirty="0"/>
              <a:t> to </a:t>
            </a:r>
            <a:r>
              <a:rPr lang="fr-FR" altLang="fr-FR" sz="3600" dirty="0" err="1"/>
              <a:t>women</a:t>
            </a:r>
            <a:r>
              <a:rPr lang="fr-FR" altLang="fr-FR" sz="3600" dirty="0"/>
              <a:t> </a:t>
            </a:r>
            <a:r>
              <a:rPr lang="fr-FR" altLang="fr-FR" sz="3600" dirty="0" err="1"/>
              <a:t>with</a:t>
            </a:r>
            <a:r>
              <a:rPr lang="fr-FR" altLang="fr-FR" sz="3600" dirty="0"/>
              <a:t> a high 'Framingham Stroke Risk Score'. </a:t>
            </a:r>
            <a:endParaRPr lang="en-US" altLang="fr-FR" sz="3600" i="1" dirty="0">
              <a:solidFill>
                <a:schemeClr val="accent2"/>
              </a:solidFill>
            </a:endParaRPr>
          </a:p>
          <a:p>
            <a:pPr>
              <a:lnSpc>
                <a:spcPct val="80000"/>
              </a:lnSpc>
            </a:pPr>
            <a:endParaRPr lang="fr-FR" altLang="fr-FR" sz="3600" dirty="0"/>
          </a:p>
          <a:p>
            <a:pPr eaLnBrk="1" hangingPunct="1">
              <a:lnSpc>
                <a:spcPct val="80000"/>
              </a:lnSpc>
            </a:pPr>
            <a:r>
              <a:rPr lang="en-US" altLang="fr-FR" sz="3600" dirty="0"/>
              <a:t>Other SERMS, like </a:t>
            </a:r>
            <a:r>
              <a:rPr lang="en-US" altLang="fr-FR" sz="3600" dirty="0" err="1">
                <a:solidFill>
                  <a:srgbClr val="FFFF00"/>
                </a:solidFill>
              </a:rPr>
              <a:t>Bazedoxifene</a:t>
            </a:r>
            <a:r>
              <a:rPr lang="en-US" altLang="fr-FR" sz="3600" dirty="0"/>
              <a:t> may have different profiles</a:t>
            </a:r>
            <a:r>
              <a:rPr lang="en-US" altLang="fr-FR" sz="3600" i="1" dirty="0"/>
              <a:t>: </a:t>
            </a:r>
            <a:r>
              <a:rPr lang="en-US" altLang="fr-FR" sz="3600" dirty="0">
                <a:solidFill>
                  <a:srgbClr val="FFFF00"/>
                </a:solidFill>
              </a:rPr>
              <a:t>preventing vertebral osteoporosis and having a neutral effect on breast and endometrium, but increasing probably similarly to other SERMS the thrombosis risk (level 2b) . </a:t>
            </a:r>
            <a:endParaRPr lang="en-US" altLang="fr-FR" sz="3600" dirty="0">
              <a:solidFill>
                <a:srgbClr val="FFFF00"/>
              </a:solidFill>
              <a:cs typeface="Times New Roman"/>
            </a:endParaRPr>
          </a:p>
          <a:p>
            <a:pPr eaLnBrk="1" hangingPunct="1">
              <a:lnSpc>
                <a:spcPct val="80000"/>
              </a:lnSpc>
            </a:pPr>
            <a:endParaRPr lang="en-GB" altLang="fr-FR" sz="3600" dirty="0"/>
          </a:p>
          <a:p>
            <a:pPr eaLnBrk="1" hangingPunct="1">
              <a:lnSpc>
                <a:spcPct val="80000"/>
              </a:lnSpc>
            </a:pPr>
            <a:endParaRPr lang="fr-FR" altLang="fr-F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62301" y="1028701"/>
            <a:ext cx="6075760" cy="4886325"/>
            <a:chOff x="468" y="144"/>
            <a:chExt cx="5741" cy="4104"/>
          </a:xfrm>
        </p:grpSpPr>
        <p:sp>
          <p:nvSpPr>
            <p:cNvPr id="42027" name="Rectangle 3"/>
            <p:cNvSpPr>
              <a:spLocks noChangeArrowheads="1"/>
            </p:cNvSpPr>
            <p:nvPr/>
          </p:nvSpPr>
          <p:spPr bwMode="auto">
            <a:xfrm>
              <a:off x="468" y="144"/>
              <a:ext cx="5741" cy="720"/>
            </a:xfrm>
            <a:prstGeom prst="rect">
              <a:avLst/>
            </a:prstGeom>
            <a:noFill/>
            <a:ln w="9525">
              <a:noFill/>
              <a:miter lim="800000"/>
              <a:headEnd/>
              <a:tailEnd/>
            </a:ln>
            <a:effectLst/>
          </p:spPr>
          <p:txBody>
            <a:bodyPr lIns="69056" tIns="34529" rIns="69056" bIns="34529" anchor="ctr"/>
            <a:lstStyle/>
            <a:p>
              <a:pPr algn="ctr" eaLnBrk="0" hangingPunct="0"/>
              <a:r>
                <a:rPr lang="en-US" sz="1350" b="1">
                  <a:solidFill>
                    <a:schemeClr val="tx2"/>
                  </a:solidFill>
                  <a:latin typeface="Arial" pitchFamily="34" charset="0"/>
                </a:rPr>
                <a:t>Effect of Raloxifene in Women With or Without Existing Fractures</a:t>
              </a:r>
            </a:p>
            <a:p>
              <a:pPr algn="ctr" eaLnBrk="0" hangingPunct="0"/>
              <a:r>
                <a:rPr lang="en-US" sz="1350" b="1">
                  <a:solidFill>
                    <a:schemeClr val="tx2"/>
                  </a:solidFill>
                  <a:latin typeface="Arial" pitchFamily="34" charset="0"/>
                </a:rPr>
                <a:t>MORE Trial - 3 Years</a:t>
              </a:r>
            </a:p>
          </p:txBody>
        </p:sp>
        <p:sp>
          <p:nvSpPr>
            <p:cNvPr id="42028" name="Rectangle 4"/>
            <p:cNvSpPr>
              <a:spLocks noChangeArrowheads="1"/>
            </p:cNvSpPr>
            <p:nvPr/>
          </p:nvSpPr>
          <p:spPr bwMode="auto">
            <a:xfrm>
              <a:off x="720" y="4034"/>
              <a:ext cx="132" cy="214"/>
            </a:xfrm>
            <a:prstGeom prst="rect">
              <a:avLst/>
            </a:prstGeom>
            <a:noFill/>
            <a:ln w="9525">
              <a:noFill/>
              <a:miter lim="800000"/>
              <a:headEnd/>
              <a:tailEnd/>
            </a:ln>
            <a:effectLst/>
          </p:spPr>
          <p:txBody>
            <a:bodyPr wrap="none" lIns="69056" tIns="34529" rIns="69056" bIns="34529">
              <a:spAutoFit/>
            </a:bodyPr>
            <a:lstStyle/>
            <a:p>
              <a:pPr eaLnBrk="0" hangingPunct="0"/>
              <a:endParaRPr lang="fr-BE" sz="1200">
                <a:solidFill>
                  <a:schemeClr val="tx2"/>
                </a:solidFill>
                <a:latin typeface="Arial" pitchFamily="34" charset="0"/>
              </a:endParaRPr>
            </a:p>
          </p:txBody>
        </p:sp>
      </p:grpSp>
      <p:sp>
        <p:nvSpPr>
          <p:cNvPr id="41987" name="Rectangle 5"/>
          <p:cNvSpPr>
            <a:spLocks noChangeArrowheads="1"/>
          </p:cNvSpPr>
          <p:nvPr/>
        </p:nvSpPr>
        <p:spPr bwMode="auto">
          <a:xfrm rot="-5400000">
            <a:off x="2559458" y="3254993"/>
            <a:ext cx="2401073" cy="528992"/>
          </a:xfrm>
          <a:prstGeom prst="rect">
            <a:avLst/>
          </a:prstGeom>
          <a:noFill/>
          <a:ln w="9525">
            <a:noFill/>
            <a:miter lim="800000"/>
            <a:headEnd/>
            <a:tailEnd/>
          </a:ln>
          <a:effectLst/>
        </p:spPr>
        <p:txBody>
          <a:bodyPr wrap="none" lIns="65484" tIns="33338" rIns="65484" bIns="33338">
            <a:spAutoFit/>
          </a:bodyPr>
          <a:lstStyle/>
          <a:p>
            <a:pPr algn="ctr" defTabSz="619125" eaLnBrk="0" hangingPunct="0"/>
            <a:r>
              <a:rPr lang="en-US" sz="1500">
                <a:solidFill>
                  <a:schemeClr val="tx2"/>
                </a:solidFill>
                <a:latin typeface="Arial" pitchFamily="34" charset="0"/>
              </a:rPr>
              <a:t>% of Women with</a:t>
            </a:r>
          </a:p>
          <a:p>
            <a:pPr algn="ctr" defTabSz="619125" eaLnBrk="0" hangingPunct="0"/>
            <a:r>
              <a:rPr lang="en-US" sz="1500">
                <a:solidFill>
                  <a:schemeClr val="tx2"/>
                </a:solidFill>
                <a:latin typeface="Arial" pitchFamily="34" charset="0"/>
              </a:rPr>
              <a:t>Incident Vertebral Fracture</a:t>
            </a:r>
          </a:p>
        </p:txBody>
      </p:sp>
      <p:sp>
        <p:nvSpPr>
          <p:cNvPr id="41988" name="Rectangle 6"/>
          <p:cNvSpPr>
            <a:spLocks noChangeArrowheads="1"/>
          </p:cNvSpPr>
          <p:nvPr/>
        </p:nvSpPr>
        <p:spPr bwMode="auto">
          <a:xfrm>
            <a:off x="2739630" y="5719763"/>
            <a:ext cx="2786019" cy="254398"/>
          </a:xfrm>
          <a:prstGeom prst="rect">
            <a:avLst/>
          </a:prstGeom>
          <a:noFill/>
          <a:ln w="9525">
            <a:noFill/>
            <a:miter lim="800000"/>
            <a:headEnd/>
            <a:tailEnd/>
          </a:ln>
          <a:effectLst/>
        </p:spPr>
        <p:txBody>
          <a:bodyPr wrap="none" lIns="69056" tIns="34529" rIns="69056" bIns="34529">
            <a:spAutoFit/>
          </a:bodyPr>
          <a:lstStyle/>
          <a:p>
            <a:pPr eaLnBrk="0" hangingPunct="0"/>
            <a:r>
              <a:rPr lang="en-US" sz="1200">
                <a:solidFill>
                  <a:schemeClr val="tx2"/>
                </a:solidFill>
                <a:latin typeface="Arial" pitchFamily="34" charset="0"/>
              </a:rPr>
              <a:t>Ettinger et al. </a:t>
            </a:r>
            <a:r>
              <a:rPr lang="en-US" sz="1200" i="1">
                <a:solidFill>
                  <a:schemeClr val="tx2"/>
                </a:solidFill>
                <a:latin typeface="Arial" pitchFamily="34" charset="0"/>
              </a:rPr>
              <a:t>JAMA</a:t>
            </a:r>
            <a:r>
              <a:rPr lang="en-US" sz="1200">
                <a:solidFill>
                  <a:schemeClr val="tx2"/>
                </a:solidFill>
                <a:latin typeface="Arial" pitchFamily="34" charset="0"/>
              </a:rPr>
              <a:t> 1999; 282:637-45.</a:t>
            </a:r>
          </a:p>
        </p:txBody>
      </p:sp>
      <p:grpSp>
        <p:nvGrpSpPr>
          <p:cNvPr id="3" name="Group 7"/>
          <p:cNvGrpSpPr>
            <a:grpSpLocks/>
          </p:cNvGrpSpPr>
          <p:nvPr/>
        </p:nvGrpSpPr>
        <p:grpSpPr bwMode="auto">
          <a:xfrm>
            <a:off x="7954565" y="3099200"/>
            <a:ext cx="1451374" cy="432197"/>
            <a:chOff x="4644" y="955"/>
            <a:chExt cx="1371" cy="363"/>
          </a:xfrm>
        </p:grpSpPr>
        <p:sp>
          <p:nvSpPr>
            <p:cNvPr id="42023" name="Rectangle 8"/>
            <p:cNvSpPr>
              <a:spLocks noChangeArrowheads="1"/>
            </p:cNvSpPr>
            <p:nvPr/>
          </p:nvSpPr>
          <p:spPr bwMode="auto">
            <a:xfrm>
              <a:off x="4767" y="1163"/>
              <a:ext cx="1248" cy="155"/>
            </a:xfrm>
            <a:prstGeom prst="rect">
              <a:avLst/>
            </a:prstGeom>
            <a:noFill/>
            <a:ln w="9525">
              <a:noFill/>
              <a:miter lim="800000"/>
              <a:headEnd/>
              <a:tailEnd/>
            </a:ln>
          </p:spPr>
          <p:txBody>
            <a:bodyPr wrap="none" lIns="0" tIns="0" rIns="0" bIns="0">
              <a:spAutoFit/>
            </a:bodyPr>
            <a:lstStyle/>
            <a:p>
              <a:pPr eaLnBrk="0" hangingPunct="0"/>
              <a:r>
                <a:rPr lang="en-US" sz="1200">
                  <a:solidFill>
                    <a:schemeClr val="tx2"/>
                  </a:solidFill>
                  <a:latin typeface="Arial" pitchFamily="34" charset="0"/>
                </a:rPr>
                <a:t>Raloxifene 60 mg/d</a:t>
              </a:r>
              <a:endParaRPr lang="en-US" sz="1200">
                <a:solidFill>
                  <a:schemeClr val="tx2"/>
                </a:solidFill>
              </a:endParaRPr>
            </a:p>
          </p:txBody>
        </p:sp>
        <p:sp>
          <p:nvSpPr>
            <p:cNvPr id="42024" name="Rectangle 9"/>
            <p:cNvSpPr>
              <a:spLocks noChangeArrowheads="1"/>
            </p:cNvSpPr>
            <p:nvPr/>
          </p:nvSpPr>
          <p:spPr bwMode="auto">
            <a:xfrm>
              <a:off x="4644" y="1006"/>
              <a:ext cx="80" cy="81"/>
            </a:xfrm>
            <a:prstGeom prst="rect">
              <a:avLst/>
            </a:prstGeom>
            <a:solidFill>
              <a:srgbClr val="FFFFFF"/>
            </a:solidFill>
            <a:ln w="9525">
              <a:solidFill>
                <a:srgbClr val="000000"/>
              </a:solidFill>
              <a:miter lim="800000"/>
              <a:headEnd/>
              <a:tailEnd/>
            </a:ln>
          </p:spPr>
          <p:txBody>
            <a:bodyPr/>
            <a:lstStyle/>
            <a:p>
              <a:endParaRPr lang="fr-BE" sz="1350">
                <a:solidFill>
                  <a:schemeClr val="tx2"/>
                </a:solidFill>
              </a:endParaRPr>
            </a:p>
          </p:txBody>
        </p:sp>
        <p:sp>
          <p:nvSpPr>
            <p:cNvPr id="42025" name="Rectangle 10"/>
            <p:cNvSpPr>
              <a:spLocks noChangeArrowheads="1"/>
            </p:cNvSpPr>
            <p:nvPr/>
          </p:nvSpPr>
          <p:spPr bwMode="auto">
            <a:xfrm>
              <a:off x="4767" y="955"/>
              <a:ext cx="522" cy="155"/>
            </a:xfrm>
            <a:prstGeom prst="rect">
              <a:avLst/>
            </a:prstGeom>
            <a:noFill/>
            <a:ln w="9525">
              <a:noFill/>
              <a:miter lim="800000"/>
              <a:headEnd/>
              <a:tailEnd/>
            </a:ln>
          </p:spPr>
          <p:txBody>
            <a:bodyPr wrap="none" lIns="0" tIns="0" rIns="0" bIns="0">
              <a:spAutoFit/>
            </a:bodyPr>
            <a:lstStyle/>
            <a:p>
              <a:pPr eaLnBrk="0" hangingPunct="0"/>
              <a:r>
                <a:rPr lang="en-US" sz="1200">
                  <a:solidFill>
                    <a:schemeClr val="tx2"/>
                  </a:solidFill>
                  <a:latin typeface="Arial" pitchFamily="34" charset="0"/>
                </a:rPr>
                <a:t>Placebo</a:t>
              </a:r>
              <a:endParaRPr lang="en-US" sz="1200">
                <a:solidFill>
                  <a:schemeClr val="tx2"/>
                </a:solidFill>
              </a:endParaRPr>
            </a:p>
          </p:txBody>
        </p:sp>
        <p:sp>
          <p:nvSpPr>
            <p:cNvPr id="42026" name="Rectangle 11"/>
            <p:cNvSpPr>
              <a:spLocks noChangeArrowheads="1"/>
            </p:cNvSpPr>
            <p:nvPr/>
          </p:nvSpPr>
          <p:spPr bwMode="auto">
            <a:xfrm>
              <a:off x="4644" y="1213"/>
              <a:ext cx="80" cy="81"/>
            </a:xfrm>
            <a:prstGeom prst="rect">
              <a:avLst/>
            </a:prstGeom>
            <a:solidFill>
              <a:schemeClr val="hlink"/>
            </a:solidFill>
            <a:ln w="9525">
              <a:solidFill>
                <a:srgbClr val="000000"/>
              </a:solidFill>
              <a:miter lim="800000"/>
              <a:headEnd/>
              <a:tailEnd/>
            </a:ln>
          </p:spPr>
          <p:txBody>
            <a:bodyPr/>
            <a:lstStyle/>
            <a:p>
              <a:endParaRPr lang="fr-BE" sz="1350">
                <a:solidFill>
                  <a:schemeClr val="tx2"/>
                </a:solidFill>
              </a:endParaRPr>
            </a:p>
          </p:txBody>
        </p:sp>
      </p:grpSp>
      <p:sp>
        <p:nvSpPr>
          <p:cNvPr id="41990" name="Rectangle 12"/>
          <p:cNvSpPr>
            <a:spLocks noChangeArrowheads="1"/>
          </p:cNvSpPr>
          <p:nvPr/>
        </p:nvSpPr>
        <p:spPr bwMode="auto">
          <a:xfrm>
            <a:off x="4829176" y="4606530"/>
            <a:ext cx="347663" cy="491728"/>
          </a:xfrm>
          <a:prstGeom prst="rect">
            <a:avLst/>
          </a:prstGeom>
          <a:solidFill>
            <a:schemeClr val="bg1"/>
          </a:solidFill>
          <a:ln w="11176">
            <a:solidFill>
              <a:srgbClr val="000000"/>
            </a:solidFill>
            <a:miter lim="800000"/>
            <a:headEnd/>
            <a:tailEnd/>
          </a:ln>
        </p:spPr>
        <p:txBody>
          <a:bodyPr/>
          <a:lstStyle/>
          <a:p>
            <a:endParaRPr lang="fr-BE" sz="1350">
              <a:solidFill>
                <a:schemeClr val="tx2"/>
              </a:solidFill>
            </a:endParaRPr>
          </a:p>
        </p:txBody>
      </p:sp>
      <p:sp>
        <p:nvSpPr>
          <p:cNvPr id="41991" name="Rectangle 13"/>
          <p:cNvSpPr>
            <a:spLocks noChangeArrowheads="1"/>
          </p:cNvSpPr>
          <p:nvPr/>
        </p:nvSpPr>
        <p:spPr bwMode="auto">
          <a:xfrm>
            <a:off x="6707983" y="2778919"/>
            <a:ext cx="346472" cy="2319338"/>
          </a:xfrm>
          <a:prstGeom prst="rect">
            <a:avLst/>
          </a:prstGeom>
          <a:solidFill>
            <a:schemeClr val="bg1"/>
          </a:solidFill>
          <a:ln w="11176">
            <a:solidFill>
              <a:srgbClr val="000000"/>
            </a:solidFill>
            <a:miter lim="800000"/>
            <a:headEnd/>
            <a:tailEnd/>
          </a:ln>
        </p:spPr>
        <p:txBody>
          <a:bodyPr/>
          <a:lstStyle/>
          <a:p>
            <a:endParaRPr lang="fr-BE" sz="1350">
              <a:solidFill>
                <a:schemeClr val="tx2"/>
              </a:solidFill>
            </a:endParaRPr>
          </a:p>
        </p:txBody>
      </p:sp>
      <p:sp>
        <p:nvSpPr>
          <p:cNvPr id="41992" name="Rectangle 14"/>
          <p:cNvSpPr>
            <a:spLocks noChangeArrowheads="1"/>
          </p:cNvSpPr>
          <p:nvPr/>
        </p:nvSpPr>
        <p:spPr bwMode="auto">
          <a:xfrm>
            <a:off x="5319714" y="4879182"/>
            <a:ext cx="346472" cy="219075"/>
          </a:xfrm>
          <a:prstGeom prst="rect">
            <a:avLst/>
          </a:prstGeom>
          <a:solidFill>
            <a:schemeClr val="hlink"/>
          </a:solidFill>
          <a:ln w="11176">
            <a:solidFill>
              <a:srgbClr val="000000"/>
            </a:solidFill>
            <a:miter lim="800000"/>
            <a:headEnd/>
            <a:tailEnd/>
          </a:ln>
        </p:spPr>
        <p:txBody>
          <a:bodyPr/>
          <a:lstStyle/>
          <a:p>
            <a:endParaRPr lang="fr-BE" sz="1350">
              <a:solidFill>
                <a:schemeClr val="tx2"/>
              </a:solidFill>
            </a:endParaRPr>
          </a:p>
        </p:txBody>
      </p:sp>
      <p:sp>
        <p:nvSpPr>
          <p:cNvPr id="41993" name="Rectangle 15"/>
          <p:cNvSpPr>
            <a:spLocks noChangeArrowheads="1"/>
          </p:cNvSpPr>
          <p:nvPr/>
        </p:nvSpPr>
        <p:spPr bwMode="auto">
          <a:xfrm>
            <a:off x="7196138" y="3474245"/>
            <a:ext cx="347663" cy="1624013"/>
          </a:xfrm>
          <a:prstGeom prst="rect">
            <a:avLst/>
          </a:prstGeom>
          <a:solidFill>
            <a:schemeClr val="hlink"/>
          </a:solidFill>
          <a:ln w="11176">
            <a:solidFill>
              <a:srgbClr val="000000"/>
            </a:solidFill>
            <a:miter lim="800000"/>
            <a:headEnd/>
            <a:tailEnd/>
          </a:ln>
        </p:spPr>
        <p:txBody>
          <a:bodyPr/>
          <a:lstStyle/>
          <a:p>
            <a:endParaRPr lang="fr-BE" sz="1350">
              <a:solidFill>
                <a:schemeClr val="tx2"/>
              </a:solidFill>
            </a:endParaRPr>
          </a:p>
        </p:txBody>
      </p:sp>
      <p:sp>
        <p:nvSpPr>
          <p:cNvPr id="41994" name="Line 16"/>
          <p:cNvSpPr>
            <a:spLocks noChangeShapeType="1"/>
          </p:cNvSpPr>
          <p:nvPr/>
        </p:nvSpPr>
        <p:spPr bwMode="auto">
          <a:xfrm>
            <a:off x="4481512" y="5098257"/>
            <a:ext cx="71438" cy="1191"/>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1995" name="Freeform 17"/>
          <p:cNvSpPr>
            <a:spLocks noChangeArrowheads="1"/>
          </p:cNvSpPr>
          <p:nvPr/>
        </p:nvSpPr>
        <p:spPr bwMode="auto">
          <a:xfrm>
            <a:off x="4533901" y="2262189"/>
            <a:ext cx="1191" cy="2828925"/>
          </a:xfrm>
          <a:custGeom>
            <a:avLst/>
            <a:gdLst>
              <a:gd name="T0" fmla="*/ 0 w 1"/>
              <a:gd name="T1" fmla="*/ 0 h 2376"/>
              <a:gd name="T2" fmla="*/ 0 w 1"/>
              <a:gd name="T3" fmla="*/ 2147483647 h 2376"/>
              <a:gd name="T4" fmla="*/ 0 60000 65536"/>
              <a:gd name="T5" fmla="*/ 0 60000 65536"/>
            </a:gdLst>
            <a:ahLst/>
            <a:cxnLst>
              <a:cxn ang="T4">
                <a:pos x="T0" y="T1"/>
              </a:cxn>
              <a:cxn ang="T5">
                <a:pos x="T2" y="T3"/>
              </a:cxn>
            </a:cxnLst>
            <a:rect l="0" t="0" r="r" b="b"/>
            <a:pathLst>
              <a:path w="1" h="2376">
                <a:moveTo>
                  <a:pt x="0" y="0"/>
                </a:moveTo>
                <a:lnTo>
                  <a:pt x="0" y="2376"/>
                </a:lnTo>
              </a:path>
            </a:pathLst>
          </a:custGeom>
          <a:solidFill>
            <a:srgbClr val="FFFFFF"/>
          </a:solidFill>
          <a:ln w="11113">
            <a:solidFill>
              <a:srgbClr val="FFFFFF"/>
            </a:solidFill>
            <a:round/>
            <a:headEnd/>
            <a:tailEnd/>
          </a:ln>
        </p:spPr>
        <p:txBody>
          <a:bodyPr/>
          <a:lstStyle/>
          <a:p>
            <a:endParaRPr lang="fr-BE" sz="1350">
              <a:solidFill>
                <a:schemeClr val="tx2"/>
              </a:solidFill>
            </a:endParaRPr>
          </a:p>
        </p:txBody>
      </p:sp>
      <p:grpSp>
        <p:nvGrpSpPr>
          <p:cNvPr id="4" name="Group 18"/>
          <p:cNvGrpSpPr>
            <a:grpSpLocks/>
          </p:cNvGrpSpPr>
          <p:nvPr/>
        </p:nvGrpSpPr>
        <p:grpSpPr bwMode="auto">
          <a:xfrm>
            <a:off x="4452938" y="2262188"/>
            <a:ext cx="91679" cy="2277666"/>
            <a:chOff x="1696" y="1180"/>
            <a:chExt cx="78" cy="1913"/>
          </a:xfrm>
        </p:grpSpPr>
        <p:sp>
          <p:nvSpPr>
            <p:cNvPr id="42018" name="Line 19"/>
            <p:cNvSpPr>
              <a:spLocks noChangeShapeType="1"/>
            </p:cNvSpPr>
            <p:nvPr/>
          </p:nvSpPr>
          <p:spPr bwMode="auto">
            <a:xfrm>
              <a:off x="1707" y="3092"/>
              <a:ext cx="67" cy="1"/>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2019" name="Line 20"/>
            <p:cNvSpPr>
              <a:spLocks noChangeShapeType="1"/>
            </p:cNvSpPr>
            <p:nvPr/>
          </p:nvSpPr>
          <p:spPr bwMode="auto">
            <a:xfrm>
              <a:off x="1707" y="2614"/>
              <a:ext cx="67" cy="1"/>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2020" name="Freeform 21"/>
            <p:cNvSpPr>
              <a:spLocks noChangeArrowheads="1"/>
            </p:cNvSpPr>
            <p:nvPr/>
          </p:nvSpPr>
          <p:spPr bwMode="auto">
            <a:xfrm>
              <a:off x="1696" y="2128"/>
              <a:ext cx="78" cy="1"/>
            </a:xfrm>
            <a:custGeom>
              <a:avLst/>
              <a:gdLst>
                <a:gd name="T0" fmla="*/ 0 w 78"/>
                <a:gd name="T1" fmla="*/ 0 h 1"/>
                <a:gd name="T2" fmla="*/ 78 w 78"/>
                <a:gd name="T3" fmla="*/ 1 h 1"/>
                <a:gd name="T4" fmla="*/ 0 60000 65536"/>
                <a:gd name="T5" fmla="*/ 0 60000 65536"/>
              </a:gdLst>
              <a:ahLst/>
              <a:cxnLst>
                <a:cxn ang="T4">
                  <a:pos x="T0" y="T1"/>
                </a:cxn>
                <a:cxn ang="T5">
                  <a:pos x="T2" y="T3"/>
                </a:cxn>
              </a:cxnLst>
              <a:rect l="0" t="0" r="r" b="b"/>
              <a:pathLst>
                <a:path w="78" h="1">
                  <a:moveTo>
                    <a:pt x="0" y="0"/>
                  </a:moveTo>
                  <a:lnTo>
                    <a:pt x="78" y="1"/>
                  </a:lnTo>
                </a:path>
              </a:pathLst>
            </a:custGeom>
            <a:solidFill>
              <a:srgbClr val="FFFFFF"/>
            </a:solidFill>
            <a:ln w="11113">
              <a:solidFill>
                <a:srgbClr val="FFFFFF"/>
              </a:solidFill>
              <a:round/>
              <a:headEnd/>
              <a:tailEnd/>
            </a:ln>
          </p:spPr>
          <p:txBody>
            <a:bodyPr/>
            <a:lstStyle/>
            <a:p>
              <a:endParaRPr lang="fr-BE" sz="1350">
                <a:solidFill>
                  <a:schemeClr val="tx2"/>
                </a:solidFill>
              </a:endParaRPr>
            </a:p>
          </p:txBody>
        </p:sp>
        <p:sp>
          <p:nvSpPr>
            <p:cNvPr id="42021" name="Freeform 22"/>
            <p:cNvSpPr>
              <a:spLocks noChangeArrowheads="1"/>
            </p:cNvSpPr>
            <p:nvPr/>
          </p:nvSpPr>
          <p:spPr bwMode="auto">
            <a:xfrm>
              <a:off x="1710" y="1650"/>
              <a:ext cx="64" cy="2"/>
            </a:xfrm>
            <a:custGeom>
              <a:avLst/>
              <a:gdLst>
                <a:gd name="T0" fmla="*/ 0 w 64"/>
                <a:gd name="T1" fmla="*/ 0 h 2"/>
                <a:gd name="T2" fmla="*/ 64 w 64"/>
                <a:gd name="T3" fmla="*/ 2 h 2"/>
                <a:gd name="T4" fmla="*/ 0 60000 65536"/>
                <a:gd name="T5" fmla="*/ 0 60000 65536"/>
              </a:gdLst>
              <a:ahLst/>
              <a:cxnLst>
                <a:cxn ang="T4">
                  <a:pos x="T0" y="T1"/>
                </a:cxn>
                <a:cxn ang="T5">
                  <a:pos x="T2" y="T3"/>
                </a:cxn>
              </a:cxnLst>
              <a:rect l="0" t="0" r="r" b="b"/>
              <a:pathLst>
                <a:path w="64" h="2">
                  <a:moveTo>
                    <a:pt x="0" y="0"/>
                  </a:moveTo>
                  <a:lnTo>
                    <a:pt x="64" y="2"/>
                  </a:lnTo>
                </a:path>
              </a:pathLst>
            </a:custGeom>
            <a:solidFill>
              <a:srgbClr val="FFFFFF"/>
            </a:solidFill>
            <a:ln w="11113">
              <a:solidFill>
                <a:srgbClr val="FFFFFF"/>
              </a:solidFill>
              <a:round/>
              <a:headEnd/>
              <a:tailEnd/>
            </a:ln>
          </p:spPr>
          <p:txBody>
            <a:bodyPr/>
            <a:lstStyle/>
            <a:p>
              <a:endParaRPr lang="fr-BE" sz="1350">
                <a:solidFill>
                  <a:schemeClr val="tx2"/>
                </a:solidFill>
              </a:endParaRPr>
            </a:p>
          </p:txBody>
        </p:sp>
        <p:sp>
          <p:nvSpPr>
            <p:cNvPr id="42022" name="Freeform 23"/>
            <p:cNvSpPr>
              <a:spLocks noChangeArrowheads="1"/>
            </p:cNvSpPr>
            <p:nvPr/>
          </p:nvSpPr>
          <p:spPr bwMode="auto">
            <a:xfrm>
              <a:off x="1724" y="1180"/>
              <a:ext cx="48" cy="1"/>
            </a:xfrm>
            <a:custGeom>
              <a:avLst/>
              <a:gdLst>
                <a:gd name="T0" fmla="*/ 0 w 48"/>
                <a:gd name="T1" fmla="*/ 0 h 1"/>
                <a:gd name="T2" fmla="*/ 48 w 48"/>
                <a:gd name="T3" fmla="*/ 0 h 1"/>
                <a:gd name="T4" fmla="*/ 0 60000 65536"/>
                <a:gd name="T5" fmla="*/ 0 60000 65536"/>
              </a:gdLst>
              <a:ahLst/>
              <a:cxnLst>
                <a:cxn ang="T4">
                  <a:pos x="T0" y="T1"/>
                </a:cxn>
                <a:cxn ang="T5">
                  <a:pos x="T2" y="T3"/>
                </a:cxn>
              </a:cxnLst>
              <a:rect l="0" t="0" r="r" b="b"/>
              <a:pathLst>
                <a:path w="48" h="1">
                  <a:moveTo>
                    <a:pt x="0" y="0"/>
                  </a:moveTo>
                  <a:lnTo>
                    <a:pt x="48" y="0"/>
                  </a:lnTo>
                </a:path>
              </a:pathLst>
            </a:custGeom>
            <a:solidFill>
              <a:srgbClr val="FFFFFF"/>
            </a:solidFill>
            <a:ln w="11113">
              <a:solidFill>
                <a:srgbClr val="FFFFFF"/>
              </a:solidFill>
              <a:round/>
              <a:headEnd/>
              <a:tailEnd/>
            </a:ln>
          </p:spPr>
          <p:txBody>
            <a:bodyPr/>
            <a:lstStyle/>
            <a:p>
              <a:endParaRPr lang="fr-BE" sz="1350">
                <a:solidFill>
                  <a:schemeClr val="tx2"/>
                </a:solidFill>
              </a:endParaRPr>
            </a:p>
          </p:txBody>
        </p:sp>
      </p:grpSp>
      <p:sp>
        <p:nvSpPr>
          <p:cNvPr id="41997" name="Line 24"/>
          <p:cNvSpPr>
            <a:spLocks noChangeShapeType="1"/>
          </p:cNvSpPr>
          <p:nvPr/>
        </p:nvSpPr>
        <p:spPr bwMode="auto">
          <a:xfrm>
            <a:off x="4552951" y="5098257"/>
            <a:ext cx="3756422" cy="1191"/>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1998" name="Line 25"/>
          <p:cNvSpPr>
            <a:spLocks noChangeShapeType="1"/>
          </p:cNvSpPr>
          <p:nvPr/>
        </p:nvSpPr>
        <p:spPr bwMode="auto">
          <a:xfrm flipV="1">
            <a:off x="4552951" y="5098257"/>
            <a:ext cx="1191" cy="61913"/>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1999" name="Line 26"/>
          <p:cNvSpPr>
            <a:spLocks noChangeShapeType="1"/>
          </p:cNvSpPr>
          <p:nvPr/>
        </p:nvSpPr>
        <p:spPr bwMode="auto">
          <a:xfrm flipV="1">
            <a:off x="6431757" y="5098257"/>
            <a:ext cx="1191" cy="61913"/>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2000" name="Line 27"/>
          <p:cNvSpPr>
            <a:spLocks noChangeShapeType="1"/>
          </p:cNvSpPr>
          <p:nvPr/>
        </p:nvSpPr>
        <p:spPr bwMode="auto">
          <a:xfrm flipV="1">
            <a:off x="8309374" y="5098257"/>
            <a:ext cx="1190" cy="61913"/>
          </a:xfrm>
          <a:prstGeom prst="line">
            <a:avLst/>
          </a:prstGeom>
          <a:noFill/>
          <a:ln w="11113">
            <a:solidFill>
              <a:srgbClr val="FFFFFF"/>
            </a:solidFill>
            <a:round/>
            <a:headEnd/>
            <a:tailEnd/>
          </a:ln>
        </p:spPr>
        <p:txBody>
          <a:bodyPr/>
          <a:lstStyle/>
          <a:p>
            <a:endParaRPr lang="fr-BE" sz="1350">
              <a:solidFill>
                <a:schemeClr val="tx2"/>
              </a:solidFill>
            </a:endParaRPr>
          </a:p>
        </p:txBody>
      </p:sp>
      <p:sp>
        <p:nvSpPr>
          <p:cNvPr id="42001" name="Rectangle 28"/>
          <p:cNvSpPr>
            <a:spLocks noChangeArrowheads="1"/>
          </p:cNvSpPr>
          <p:nvPr/>
        </p:nvSpPr>
        <p:spPr bwMode="auto">
          <a:xfrm>
            <a:off x="4261247" y="4973241"/>
            <a:ext cx="117020"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0</a:t>
            </a:r>
            <a:endParaRPr lang="en-US">
              <a:solidFill>
                <a:schemeClr val="tx2"/>
              </a:solidFill>
            </a:endParaRPr>
          </a:p>
        </p:txBody>
      </p:sp>
      <p:sp>
        <p:nvSpPr>
          <p:cNvPr id="42002" name="Rectangle 29"/>
          <p:cNvSpPr>
            <a:spLocks noChangeArrowheads="1"/>
          </p:cNvSpPr>
          <p:nvPr/>
        </p:nvSpPr>
        <p:spPr bwMode="auto">
          <a:xfrm>
            <a:off x="4261247" y="4394597"/>
            <a:ext cx="117020"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5</a:t>
            </a:r>
            <a:endParaRPr lang="en-US">
              <a:solidFill>
                <a:schemeClr val="tx2"/>
              </a:solidFill>
            </a:endParaRPr>
          </a:p>
        </p:txBody>
      </p:sp>
      <p:sp>
        <p:nvSpPr>
          <p:cNvPr id="42003" name="Rectangle 30"/>
          <p:cNvSpPr>
            <a:spLocks noChangeArrowheads="1"/>
          </p:cNvSpPr>
          <p:nvPr/>
        </p:nvSpPr>
        <p:spPr bwMode="auto">
          <a:xfrm>
            <a:off x="4143376" y="3825479"/>
            <a:ext cx="234038"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10</a:t>
            </a:r>
            <a:endParaRPr lang="en-US">
              <a:solidFill>
                <a:schemeClr val="tx2"/>
              </a:solidFill>
            </a:endParaRPr>
          </a:p>
        </p:txBody>
      </p:sp>
      <p:sp>
        <p:nvSpPr>
          <p:cNvPr id="42004" name="Rectangle 31"/>
          <p:cNvSpPr>
            <a:spLocks noChangeArrowheads="1"/>
          </p:cNvSpPr>
          <p:nvPr/>
        </p:nvSpPr>
        <p:spPr bwMode="auto">
          <a:xfrm>
            <a:off x="4143376" y="3246835"/>
            <a:ext cx="234038"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15</a:t>
            </a:r>
            <a:endParaRPr lang="en-US">
              <a:solidFill>
                <a:schemeClr val="tx2"/>
              </a:solidFill>
            </a:endParaRPr>
          </a:p>
        </p:txBody>
      </p:sp>
      <p:sp>
        <p:nvSpPr>
          <p:cNvPr id="42005" name="Rectangle 32"/>
          <p:cNvSpPr>
            <a:spLocks noChangeArrowheads="1"/>
          </p:cNvSpPr>
          <p:nvPr/>
        </p:nvSpPr>
        <p:spPr bwMode="auto">
          <a:xfrm>
            <a:off x="4143376" y="2677716"/>
            <a:ext cx="234038"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20</a:t>
            </a:r>
            <a:endParaRPr lang="en-US">
              <a:solidFill>
                <a:schemeClr val="tx2"/>
              </a:solidFill>
            </a:endParaRPr>
          </a:p>
        </p:txBody>
      </p:sp>
      <p:sp>
        <p:nvSpPr>
          <p:cNvPr id="42006" name="Rectangle 33"/>
          <p:cNvSpPr>
            <a:spLocks noChangeArrowheads="1"/>
          </p:cNvSpPr>
          <p:nvPr/>
        </p:nvSpPr>
        <p:spPr bwMode="auto">
          <a:xfrm>
            <a:off x="4143376" y="2099072"/>
            <a:ext cx="234038" cy="253916"/>
          </a:xfrm>
          <a:prstGeom prst="rect">
            <a:avLst/>
          </a:prstGeom>
          <a:noFill/>
          <a:ln w="9525">
            <a:noFill/>
            <a:miter lim="800000"/>
            <a:headEnd/>
            <a:tailEnd/>
          </a:ln>
        </p:spPr>
        <p:txBody>
          <a:bodyPr wrap="none" lIns="0" tIns="0" rIns="0" bIns="0">
            <a:spAutoFit/>
          </a:bodyPr>
          <a:lstStyle/>
          <a:p>
            <a:pPr eaLnBrk="0" hangingPunct="0"/>
            <a:r>
              <a:rPr lang="en-US" sz="1650">
                <a:solidFill>
                  <a:schemeClr val="tx2"/>
                </a:solidFill>
                <a:latin typeface="Arial" pitchFamily="34" charset="0"/>
              </a:rPr>
              <a:t>25</a:t>
            </a:r>
            <a:endParaRPr lang="en-US">
              <a:solidFill>
                <a:schemeClr val="tx2"/>
              </a:solidFill>
            </a:endParaRPr>
          </a:p>
        </p:txBody>
      </p:sp>
      <p:sp>
        <p:nvSpPr>
          <p:cNvPr id="42007" name="Rectangle 34"/>
          <p:cNvSpPr>
            <a:spLocks noChangeArrowheads="1"/>
          </p:cNvSpPr>
          <p:nvPr/>
        </p:nvSpPr>
        <p:spPr bwMode="auto">
          <a:xfrm>
            <a:off x="4369191" y="5149455"/>
            <a:ext cx="1776704" cy="531397"/>
          </a:xfrm>
          <a:prstGeom prst="rect">
            <a:avLst/>
          </a:prstGeom>
          <a:noFill/>
          <a:ln w="9525">
            <a:noFill/>
            <a:miter lim="800000"/>
            <a:headEnd/>
            <a:tailEnd/>
          </a:ln>
          <a:effectLst/>
        </p:spPr>
        <p:txBody>
          <a:bodyPr wrap="none" lIns="69056" tIns="34529" rIns="69056" bIns="34529">
            <a:spAutoFit/>
          </a:bodyPr>
          <a:lstStyle/>
          <a:p>
            <a:pPr algn="ctr" eaLnBrk="0" hangingPunct="0"/>
            <a:r>
              <a:rPr lang="en-US" sz="1500" u="sng">
                <a:solidFill>
                  <a:schemeClr val="tx2"/>
                </a:solidFill>
                <a:latin typeface="Arial" pitchFamily="34" charset="0"/>
              </a:rPr>
              <a:t>Without</a:t>
            </a:r>
            <a:r>
              <a:rPr lang="en-US" sz="1500">
                <a:solidFill>
                  <a:schemeClr val="tx2"/>
                </a:solidFill>
                <a:latin typeface="Arial" pitchFamily="34" charset="0"/>
              </a:rPr>
              <a:t> Prevalent</a:t>
            </a:r>
          </a:p>
          <a:p>
            <a:pPr algn="ctr" eaLnBrk="0" hangingPunct="0"/>
            <a:r>
              <a:rPr lang="en-US" sz="1500">
                <a:solidFill>
                  <a:schemeClr val="tx2"/>
                </a:solidFill>
                <a:latin typeface="Arial" pitchFamily="34" charset="0"/>
              </a:rPr>
              <a:t>Vertebral Fractures</a:t>
            </a:r>
          </a:p>
        </p:txBody>
      </p:sp>
      <p:sp>
        <p:nvSpPr>
          <p:cNvPr id="42008" name="Rectangle 35"/>
          <p:cNvSpPr>
            <a:spLocks noChangeArrowheads="1"/>
          </p:cNvSpPr>
          <p:nvPr/>
        </p:nvSpPr>
        <p:spPr bwMode="auto">
          <a:xfrm>
            <a:off x="6409922" y="5164932"/>
            <a:ext cx="1776704" cy="531397"/>
          </a:xfrm>
          <a:prstGeom prst="rect">
            <a:avLst/>
          </a:prstGeom>
          <a:noFill/>
          <a:ln w="9525">
            <a:noFill/>
            <a:miter lim="800000"/>
            <a:headEnd/>
            <a:tailEnd/>
          </a:ln>
          <a:effectLst/>
        </p:spPr>
        <p:txBody>
          <a:bodyPr wrap="none" lIns="69056" tIns="34529" rIns="69056" bIns="34529">
            <a:spAutoFit/>
          </a:bodyPr>
          <a:lstStyle/>
          <a:p>
            <a:pPr algn="ctr" eaLnBrk="0" hangingPunct="0"/>
            <a:r>
              <a:rPr lang="en-US" sz="1500" u="sng">
                <a:solidFill>
                  <a:schemeClr val="tx2"/>
                </a:solidFill>
                <a:latin typeface="Arial" pitchFamily="34" charset="0"/>
              </a:rPr>
              <a:t>With Prevalent</a:t>
            </a:r>
          </a:p>
          <a:p>
            <a:pPr algn="ctr" eaLnBrk="0" hangingPunct="0"/>
            <a:r>
              <a:rPr lang="en-US" sz="1500" u="sng">
                <a:solidFill>
                  <a:schemeClr val="tx2"/>
                </a:solidFill>
                <a:latin typeface="Arial" pitchFamily="34" charset="0"/>
              </a:rPr>
              <a:t>Vertebral Fractures</a:t>
            </a:r>
            <a:endParaRPr lang="en-US" sz="1500">
              <a:solidFill>
                <a:schemeClr val="tx2"/>
              </a:solidFill>
              <a:latin typeface="Arial" pitchFamily="34" charset="0"/>
            </a:endParaRPr>
          </a:p>
        </p:txBody>
      </p:sp>
      <p:sp>
        <p:nvSpPr>
          <p:cNvPr id="42009" name="Rectangle 36"/>
          <p:cNvSpPr>
            <a:spLocks noChangeArrowheads="1"/>
          </p:cNvSpPr>
          <p:nvPr/>
        </p:nvSpPr>
        <p:spPr bwMode="auto">
          <a:xfrm>
            <a:off x="4503854" y="3963593"/>
            <a:ext cx="1781738" cy="482825"/>
          </a:xfrm>
          <a:prstGeom prst="rect">
            <a:avLst/>
          </a:prstGeom>
          <a:noFill/>
          <a:ln w="9525">
            <a:noFill/>
            <a:miter lim="800000"/>
            <a:headEnd/>
            <a:tailEnd/>
          </a:ln>
          <a:effectLst/>
        </p:spPr>
        <p:txBody>
          <a:bodyPr wrap="none" lIns="65484" tIns="33338" rIns="65484" bIns="33338">
            <a:spAutoFit/>
          </a:bodyPr>
          <a:lstStyle/>
          <a:p>
            <a:pPr algn="ctr" defTabSz="619125" eaLnBrk="0" hangingPunct="0"/>
            <a:r>
              <a:rPr lang="en-US" sz="1350">
                <a:solidFill>
                  <a:schemeClr val="tx2"/>
                </a:solidFill>
                <a:latin typeface="Arial" pitchFamily="34" charset="0"/>
              </a:rPr>
              <a:t>RR 0.50%</a:t>
            </a:r>
          </a:p>
          <a:p>
            <a:pPr algn="ctr" defTabSz="619125" eaLnBrk="0" hangingPunct="0"/>
            <a:r>
              <a:rPr lang="en-US" sz="1350">
                <a:solidFill>
                  <a:schemeClr val="tx2"/>
                </a:solidFill>
                <a:latin typeface="Arial" pitchFamily="34" charset="0"/>
              </a:rPr>
              <a:t>(95% CI = 0.29, 0.71)</a:t>
            </a:r>
          </a:p>
        </p:txBody>
      </p:sp>
      <p:sp>
        <p:nvSpPr>
          <p:cNvPr id="42010" name="Rectangle 37"/>
          <p:cNvSpPr>
            <a:spLocks noChangeArrowheads="1"/>
          </p:cNvSpPr>
          <p:nvPr/>
        </p:nvSpPr>
        <p:spPr bwMode="auto">
          <a:xfrm>
            <a:off x="6258835" y="2184800"/>
            <a:ext cx="1781738" cy="482825"/>
          </a:xfrm>
          <a:prstGeom prst="rect">
            <a:avLst/>
          </a:prstGeom>
          <a:noFill/>
          <a:ln w="9525">
            <a:noFill/>
            <a:miter lim="800000"/>
            <a:headEnd/>
            <a:tailEnd/>
          </a:ln>
          <a:effectLst/>
        </p:spPr>
        <p:txBody>
          <a:bodyPr wrap="none" lIns="65484" tIns="33338" rIns="65484" bIns="33338">
            <a:spAutoFit/>
          </a:bodyPr>
          <a:lstStyle/>
          <a:p>
            <a:pPr algn="ctr" defTabSz="619125" eaLnBrk="0" hangingPunct="0"/>
            <a:r>
              <a:rPr lang="en-US" sz="1350">
                <a:solidFill>
                  <a:schemeClr val="tx2"/>
                </a:solidFill>
                <a:latin typeface="Arial" pitchFamily="34" charset="0"/>
              </a:rPr>
              <a:t>RR 0.70</a:t>
            </a:r>
          </a:p>
          <a:p>
            <a:pPr algn="ctr" defTabSz="619125" eaLnBrk="0" hangingPunct="0"/>
            <a:r>
              <a:rPr lang="en-US" sz="1350">
                <a:solidFill>
                  <a:schemeClr val="tx2"/>
                </a:solidFill>
                <a:latin typeface="Arial" pitchFamily="34" charset="0"/>
              </a:rPr>
              <a:t>(95% CI = 0.56, 0.86)</a:t>
            </a:r>
          </a:p>
        </p:txBody>
      </p:sp>
      <p:sp>
        <p:nvSpPr>
          <p:cNvPr id="42011" name="Freeform 38"/>
          <p:cNvSpPr>
            <a:spLocks/>
          </p:cNvSpPr>
          <p:nvPr/>
        </p:nvSpPr>
        <p:spPr bwMode="auto">
          <a:xfrm>
            <a:off x="5013723" y="4498182"/>
            <a:ext cx="483394" cy="58341"/>
          </a:xfrm>
          <a:custGeom>
            <a:avLst/>
            <a:gdLst>
              <a:gd name="T0" fmla="*/ 0 w 457"/>
              <a:gd name="T1" fmla="*/ 2147483647 h 49"/>
              <a:gd name="T2" fmla="*/ 0 w 457"/>
              <a:gd name="T3" fmla="*/ 0 h 49"/>
              <a:gd name="T4" fmla="*/ 2147483647 w 457"/>
              <a:gd name="T5" fmla="*/ 0 h 49"/>
              <a:gd name="T6" fmla="*/ 2147483647 w 457"/>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7" h="49">
                <a:moveTo>
                  <a:pt x="0" y="48"/>
                </a:moveTo>
                <a:lnTo>
                  <a:pt x="0" y="0"/>
                </a:lnTo>
                <a:lnTo>
                  <a:pt x="456" y="0"/>
                </a:lnTo>
                <a:lnTo>
                  <a:pt x="456" y="48"/>
                </a:lnTo>
              </a:path>
            </a:pathLst>
          </a:custGeom>
          <a:noFill/>
          <a:ln w="12700" cap="rnd" cmpd="sng">
            <a:solidFill>
              <a:schemeClr val="tx1"/>
            </a:solidFill>
            <a:prstDash val="solid"/>
            <a:round/>
            <a:headEnd type="none" w="sm" len="sm"/>
            <a:tailEnd type="none" w="sm" len="sm"/>
          </a:ln>
          <a:effectLst/>
        </p:spPr>
        <p:txBody>
          <a:bodyPr/>
          <a:lstStyle/>
          <a:p>
            <a:endParaRPr lang="fr-BE" sz="1350">
              <a:solidFill>
                <a:schemeClr val="tx2"/>
              </a:solidFill>
            </a:endParaRPr>
          </a:p>
        </p:txBody>
      </p:sp>
      <p:sp>
        <p:nvSpPr>
          <p:cNvPr id="42012" name="Freeform 39"/>
          <p:cNvSpPr>
            <a:spLocks/>
          </p:cNvSpPr>
          <p:nvPr/>
        </p:nvSpPr>
        <p:spPr bwMode="auto">
          <a:xfrm>
            <a:off x="6904436" y="2627711"/>
            <a:ext cx="483394" cy="58340"/>
          </a:xfrm>
          <a:custGeom>
            <a:avLst/>
            <a:gdLst>
              <a:gd name="T0" fmla="*/ 0 w 457"/>
              <a:gd name="T1" fmla="*/ 2147483647 h 49"/>
              <a:gd name="T2" fmla="*/ 0 w 457"/>
              <a:gd name="T3" fmla="*/ 0 h 49"/>
              <a:gd name="T4" fmla="*/ 2147483647 w 457"/>
              <a:gd name="T5" fmla="*/ 0 h 49"/>
              <a:gd name="T6" fmla="*/ 2147483647 w 457"/>
              <a:gd name="T7" fmla="*/ 2147483647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7" h="49">
                <a:moveTo>
                  <a:pt x="0" y="48"/>
                </a:moveTo>
                <a:lnTo>
                  <a:pt x="0" y="0"/>
                </a:lnTo>
                <a:lnTo>
                  <a:pt x="456" y="0"/>
                </a:lnTo>
                <a:lnTo>
                  <a:pt x="456" y="48"/>
                </a:lnTo>
              </a:path>
            </a:pathLst>
          </a:custGeom>
          <a:noFill/>
          <a:ln w="12700" cap="rnd" cmpd="sng">
            <a:solidFill>
              <a:schemeClr val="tx1"/>
            </a:solidFill>
            <a:prstDash val="solid"/>
            <a:round/>
            <a:headEnd type="none" w="sm" len="sm"/>
            <a:tailEnd type="none" w="sm" len="sm"/>
          </a:ln>
          <a:effectLst/>
        </p:spPr>
        <p:txBody>
          <a:bodyPr/>
          <a:lstStyle/>
          <a:p>
            <a:endParaRPr lang="fr-BE" sz="1350">
              <a:solidFill>
                <a:schemeClr val="tx2"/>
              </a:solidFill>
            </a:endParaRPr>
          </a:p>
        </p:txBody>
      </p:sp>
      <p:sp>
        <p:nvSpPr>
          <p:cNvPr id="42013" name="AutoShape 40"/>
          <p:cNvSpPr>
            <a:spLocks noChangeAspect="1" noChangeArrowheads="1"/>
          </p:cNvSpPr>
          <p:nvPr/>
        </p:nvSpPr>
        <p:spPr bwMode="auto">
          <a:xfrm>
            <a:off x="5418536" y="4602956"/>
            <a:ext cx="140494" cy="223838"/>
          </a:xfrm>
          <a:prstGeom prst="downArrow">
            <a:avLst>
              <a:gd name="adj1" fmla="val 42676"/>
              <a:gd name="adj2" fmla="val 55091"/>
            </a:avLst>
          </a:prstGeom>
          <a:solidFill>
            <a:srgbClr val="00FF00"/>
          </a:solidFill>
          <a:ln w="6350">
            <a:solidFill>
              <a:srgbClr val="000000"/>
            </a:solidFill>
            <a:miter lim="800000"/>
            <a:headEnd type="none" w="sm" len="sm"/>
            <a:tailEnd type="none" w="sm" len="sm"/>
          </a:ln>
          <a:effectLst/>
        </p:spPr>
        <p:txBody>
          <a:bodyPr wrap="none" anchor="ctr"/>
          <a:lstStyle/>
          <a:p>
            <a:endParaRPr lang="fr-BE" sz="1350">
              <a:solidFill>
                <a:schemeClr val="tx2"/>
              </a:solidFill>
            </a:endParaRPr>
          </a:p>
        </p:txBody>
      </p:sp>
      <p:sp>
        <p:nvSpPr>
          <p:cNvPr id="42014" name="AutoShape 41"/>
          <p:cNvSpPr>
            <a:spLocks noChangeAspect="1" noChangeArrowheads="1"/>
          </p:cNvSpPr>
          <p:nvPr/>
        </p:nvSpPr>
        <p:spPr bwMode="auto">
          <a:xfrm>
            <a:off x="7314010" y="2768205"/>
            <a:ext cx="160734" cy="659606"/>
          </a:xfrm>
          <a:prstGeom prst="downArrow">
            <a:avLst>
              <a:gd name="adj1" fmla="val 42676"/>
              <a:gd name="adj2" fmla="val 141901"/>
            </a:avLst>
          </a:prstGeom>
          <a:solidFill>
            <a:srgbClr val="00FF00"/>
          </a:solidFill>
          <a:ln w="6350">
            <a:solidFill>
              <a:srgbClr val="000000"/>
            </a:solidFill>
            <a:miter lim="800000"/>
            <a:headEnd type="none" w="sm" len="sm"/>
            <a:tailEnd type="none" w="sm" len="sm"/>
          </a:ln>
          <a:effectLst/>
        </p:spPr>
        <p:txBody>
          <a:bodyPr wrap="none" anchor="ctr"/>
          <a:lstStyle/>
          <a:p>
            <a:endParaRPr lang="fr-BE" sz="1350">
              <a:solidFill>
                <a:schemeClr val="tx2"/>
              </a:solidFill>
            </a:endParaRPr>
          </a:p>
        </p:txBody>
      </p:sp>
      <p:sp>
        <p:nvSpPr>
          <p:cNvPr id="42015" name="Text Box 42"/>
          <p:cNvSpPr txBox="1">
            <a:spLocks noChangeArrowheads="1"/>
          </p:cNvSpPr>
          <p:nvPr/>
        </p:nvSpPr>
        <p:spPr bwMode="auto">
          <a:xfrm>
            <a:off x="7378559" y="2853083"/>
            <a:ext cx="570990" cy="323165"/>
          </a:xfrm>
          <a:prstGeom prst="rect">
            <a:avLst/>
          </a:prstGeom>
          <a:noFill/>
          <a:ln w="12700">
            <a:noFill/>
            <a:miter lim="800000"/>
            <a:headEnd type="none" w="sm" len="sm"/>
            <a:tailEnd type="none" w="sm" len="sm"/>
          </a:ln>
          <a:effectLst/>
        </p:spPr>
        <p:txBody>
          <a:bodyPr wrap="none" anchor="ctr">
            <a:spAutoFit/>
          </a:bodyPr>
          <a:lstStyle/>
          <a:p>
            <a:pPr algn="ctr" eaLnBrk="0" hangingPunct="0"/>
            <a:r>
              <a:rPr lang="en-US" sz="1500" b="1">
                <a:solidFill>
                  <a:schemeClr val="tx2"/>
                </a:solidFill>
                <a:latin typeface="Arial" pitchFamily="34" charset="0"/>
              </a:rPr>
              <a:t>30%</a:t>
            </a:r>
            <a:endParaRPr lang="en-US" sz="1200">
              <a:solidFill>
                <a:schemeClr val="tx2"/>
              </a:solidFill>
              <a:latin typeface="Arial" pitchFamily="34" charset="0"/>
            </a:endParaRPr>
          </a:p>
        </p:txBody>
      </p:sp>
      <p:sp>
        <p:nvSpPr>
          <p:cNvPr id="42016" name="Text Box 43"/>
          <p:cNvSpPr txBox="1">
            <a:spLocks noChangeArrowheads="1"/>
          </p:cNvSpPr>
          <p:nvPr/>
        </p:nvSpPr>
        <p:spPr bwMode="auto">
          <a:xfrm>
            <a:off x="5527136" y="4558058"/>
            <a:ext cx="570990" cy="323165"/>
          </a:xfrm>
          <a:prstGeom prst="rect">
            <a:avLst/>
          </a:prstGeom>
          <a:noFill/>
          <a:ln w="12700">
            <a:noFill/>
            <a:miter lim="800000"/>
            <a:headEnd type="none" w="sm" len="sm"/>
            <a:tailEnd type="none" w="sm" len="sm"/>
          </a:ln>
          <a:effectLst/>
        </p:spPr>
        <p:txBody>
          <a:bodyPr wrap="none" anchor="ctr">
            <a:spAutoFit/>
          </a:bodyPr>
          <a:lstStyle/>
          <a:p>
            <a:pPr algn="ctr" eaLnBrk="0" hangingPunct="0"/>
            <a:r>
              <a:rPr lang="en-US" sz="1500" b="1">
                <a:solidFill>
                  <a:schemeClr val="tx2"/>
                </a:solidFill>
                <a:latin typeface="Arial" pitchFamily="34" charset="0"/>
              </a:rPr>
              <a:t>50%</a:t>
            </a:r>
            <a:endParaRPr lang="en-US" sz="1200">
              <a:solidFill>
                <a:schemeClr val="tx2"/>
              </a:solidFill>
              <a:latin typeface="Arial" pitchFamily="34" charset="0"/>
            </a:endParaRPr>
          </a:p>
        </p:txBody>
      </p:sp>
      <p:sp>
        <p:nvSpPr>
          <p:cNvPr id="42017" name="Oval 44"/>
          <p:cNvSpPr>
            <a:spLocks noChangeArrowheads="1"/>
          </p:cNvSpPr>
          <p:nvPr/>
        </p:nvSpPr>
        <p:spPr bwMode="auto">
          <a:xfrm>
            <a:off x="5619752" y="4536283"/>
            <a:ext cx="427435" cy="340519"/>
          </a:xfrm>
          <a:prstGeom prst="ellipse">
            <a:avLst/>
          </a:prstGeom>
          <a:noFill/>
          <a:ln w="12700">
            <a:solidFill>
              <a:schemeClr val="bg1"/>
            </a:solidFill>
            <a:round/>
            <a:headEnd type="none" w="sm" len="sm"/>
            <a:tailEnd type="none" w="sm" len="sm"/>
          </a:ln>
          <a:effectLst/>
        </p:spPr>
        <p:txBody>
          <a:bodyPr wrap="none" anchor="ctr"/>
          <a:lstStyle/>
          <a:p>
            <a:endParaRPr lang="fr-BE" sz="1350">
              <a:solidFill>
                <a:schemeClr val="tx2"/>
              </a:solidFill>
            </a:endParaRPr>
          </a:p>
        </p:txBody>
      </p:sp>
    </p:spTree>
    <p:extLst>
      <p:ext uri="{BB962C8B-B14F-4D97-AF65-F5344CB8AC3E}">
        <p14:creationId xmlns:p14="http://schemas.microsoft.com/office/powerpoint/2010/main" val="2254045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BF4D10-C128-1A18-155A-984BA57D8192}"/>
              </a:ext>
            </a:extLst>
          </p:cNvPr>
          <p:cNvSpPr>
            <a:spLocks noGrp="1"/>
          </p:cNvSpPr>
          <p:nvPr>
            <p:ph type="title"/>
          </p:nvPr>
        </p:nvSpPr>
        <p:spPr/>
        <p:txBody>
          <a:bodyPr/>
          <a:lstStyle/>
          <a:p>
            <a:endParaRPr lang="fr-FR"/>
          </a:p>
        </p:txBody>
      </p:sp>
      <p:pic>
        <p:nvPicPr>
          <p:cNvPr id="7" name="Image 7">
            <a:extLst>
              <a:ext uri="{FF2B5EF4-FFF2-40B4-BE49-F238E27FC236}">
                <a16:creationId xmlns:a16="http://schemas.microsoft.com/office/drawing/2014/main" id="{8CD860DC-3D2A-7D38-AC8F-539A7A506C61}"/>
              </a:ext>
            </a:extLst>
          </p:cNvPr>
          <p:cNvPicPr>
            <a:picLocks noGrp="1" noChangeAspect="1"/>
          </p:cNvPicPr>
          <p:nvPr>
            <p:ph idx="1"/>
          </p:nvPr>
        </p:nvPicPr>
        <p:blipFill>
          <a:blip r:embed="rId2"/>
          <a:stretch>
            <a:fillRect/>
          </a:stretch>
        </p:blipFill>
        <p:spPr>
          <a:xfrm>
            <a:off x="1985502" y="235527"/>
            <a:ext cx="5741056" cy="6623210"/>
          </a:xfrm>
        </p:spPr>
      </p:pic>
      <p:sp>
        <p:nvSpPr>
          <p:cNvPr id="8" name="ZoneTexte 7">
            <a:extLst>
              <a:ext uri="{FF2B5EF4-FFF2-40B4-BE49-F238E27FC236}">
                <a16:creationId xmlns:a16="http://schemas.microsoft.com/office/drawing/2014/main" id="{A847DB77-FC0C-4B4E-F153-B033E141ECA9}"/>
              </a:ext>
            </a:extLst>
          </p:cNvPr>
          <p:cNvSpPr txBox="1"/>
          <p:nvPr/>
        </p:nvSpPr>
        <p:spPr>
          <a:xfrm>
            <a:off x="7838813" y="296970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err="1">
                <a:latin typeface="Arial"/>
                <a:cs typeface="Arial"/>
              </a:rPr>
              <a:t>Ettinger</a:t>
            </a:r>
            <a:r>
              <a:rPr lang="fr-FR">
                <a:latin typeface="Arial"/>
                <a:cs typeface="Arial"/>
              </a:rPr>
              <a:t> et al JAMA 1999 MORE </a:t>
            </a:r>
            <a:r>
              <a:rPr lang="fr-FR" err="1">
                <a:latin typeface="Arial"/>
                <a:cs typeface="Arial"/>
              </a:rPr>
              <a:t>study</a:t>
            </a:r>
            <a:r>
              <a:rPr lang="fr-FR">
                <a:latin typeface="Arial"/>
                <a:cs typeface="Arial"/>
              </a:rPr>
              <a:t> </a:t>
            </a:r>
          </a:p>
        </p:txBody>
      </p:sp>
      <p:cxnSp>
        <p:nvCxnSpPr>
          <p:cNvPr id="4" name="Connecteur droit avec flèche 3">
            <a:extLst>
              <a:ext uri="{FF2B5EF4-FFF2-40B4-BE49-F238E27FC236}">
                <a16:creationId xmlns:a16="http://schemas.microsoft.com/office/drawing/2014/main" id="{D16DB97F-FAA3-73BF-7810-4EB44F129B08}"/>
              </a:ext>
            </a:extLst>
          </p:cNvPr>
          <p:cNvCxnSpPr/>
          <p:nvPr/>
        </p:nvCxnSpPr>
        <p:spPr>
          <a:xfrm flipH="1">
            <a:off x="7901207" y="2140390"/>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7403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871663" y="76200"/>
            <a:ext cx="8458200" cy="1068388"/>
          </a:xfrm>
          <a:prstGeom prst="rect">
            <a:avLst/>
          </a:prstGeom>
          <a:noFill/>
          <a:ln w="9525">
            <a:noFill/>
            <a:miter lim="800000"/>
            <a:headEnd/>
            <a:tailEnd/>
          </a:ln>
        </p:spPr>
        <p:txBody>
          <a:bodyPr>
            <a:spAutoFit/>
          </a:bodyPr>
          <a:lstStyle/>
          <a:p>
            <a:pPr algn="ctr"/>
            <a:r>
              <a:rPr lang="en-US" sz="3600" b="1">
                <a:latin typeface="Arial" pitchFamily="34" charset="0"/>
              </a:rPr>
              <a:t>Incidence of Invasive Breast Cancer</a:t>
            </a:r>
          </a:p>
          <a:p>
            <a:pPr algn="ctr"/>
            <a:r>
              <a:rPr lang="en-US" sz="2800" b="1">
                <a:latin typeface="Arial" pitchFamily="34" charset="0"/>
              </a:rPr>
              <a:t>8 Years of MORE and CORE (N=7705)</a:t>
            </a:r>
          </a:p>
        </p:txBody>
      </p:sp>
      <p:grpSp>
        <p:nvGrpSpPr>
          <p:cNvPr id="2" name="Group 3"/>
          <p:cNvGrpSpPr>
            <a:grpSpLocks/>
          </p:cNvGrpSpPr>
          <p:nvPr/>
        </p:nvGrpSpPr>
        <p:grpSpPr bwMode="auto">
          <a:xfrm>
            <a:off x="1549400" y="390525"/>
            <a:ext cx="13335000" cy="7462838"/>
            <a:chOff x="80" y="80"/>
            <a:chExt cx="8400" cy="4701"/>
          </a:xfrm>
        </p:grpSpPr>
        <p:sp>
          <p:nvSpPr>
            <p:cNvPr id="34822" name="Rectangle 4"/>
            <p:cNvSpPr>
              <a:spLocks noChangeArrowheads="1"/>
            </p:cNvSpPr>
            <p:nvPr/>
          </p:nvSpPr>
          <p:spPr bwMode="auto">
            <a:xfrm>
              <a:off x="2468" y="3525"/>
              <a:ext cx="1180" cy="184"/>
            </a:xfrm>
            <a:prstGeom prst="rect">
              <a:avLst/>
            </a:prstGeom>
            <a:noFill/>
            <a:ln w="9525">
              <a:noFill/>
              <a:miter lim="800000"/>
              <a:headEnd/>
              <a:tailEnd/>
            </a:ln>
          </p:spPr>
          <p:txBody>
            <a:bodyPr lIns="0" tIns="0" rIns="0" bIns="0">
              <a:spAutoFit/>
            </a:bodyPr>
            <a:lstStyle/>
            <a:p>
              <a:pPr>
                <a:lnSpc>
                  <a:spcPct val="95000"/>
                </a:lnSpc>
              </a:pPr>
              <a:r>
                <a:rPr lang="en-US" sz="2000" b="1">
                  <a:latin typeface="Arial" pitchFamily="34" charset="0"/>
                </a:rPr>
                <a:t>Years in Study</a:t>
              </a:r>
            </a:p>
          </p:txBody>
        </p:sp>
        <p:sp>
          <p:nvSpPr>
            <p:cNvPr id="34823" name="Freeform 5"/>
            <p:cNvSpPr>
              <a:spLocks/>
            </p:cNvSpPr>
            <p:nvPr/>
          </p:nvSpPr>
          <p:spPr bwMode="auto">
            <a:xfrm>
              <a:off x="1349" y="3124"/>
              <a:ext cx="3163" cy="1"/>
            </a:xfrm>
            <a:custGeom>
              <a:avLst/>
              <a:gdLst>
                <a:gd name="T0" fmla="*/ 0 w 3163"/>
                <a:gd name="T1" fmla="*/ 0 h 1"/>
                <a:gd name="T2" fmla="*/ 3163 w 3163"/>
                <a:gd name="T3" fmla="*/ 1 h 1"/>
                <a:gd name="T4" fmla="*/ 0 60000 65536"/>
                <a:gd name="T5" fmla="*/ 0 60000 65536"/>
                <a:gd name="T6" fmla="*/ 0 w 3163"/>
                <a:gd name="T7" fmla="*/ 0 h 1"/>
                <a:gd name="T8" fmla="*/ 3163 w 3163"/>
                <a:gd name="T9" fmla="*/ 1 h 1"/>
              </a:gdLst>
              <a:ahLst/>
              <a:cxnLst>
                <a:cxn ang="T4">
                  <a:pos x="T0" y="T1"/>
                </a:cxn>
                <a:cxn ang="T5">
                  <a:pos x="T2" y="T3"/>
                </a:cxn>
              </a:cxnLst>
              <a:rect l="T6" t="T7" r="T8" b="T9"/>
              <a:pathLst>
                <a:path w="3163" h="1">
                  <a:moveTo>
                    <a:pt x="0" y="0"/>
                  </a:moveTo>
                  <a:lnTo>
                    <a:pt x="3163" y="1"/>
                  </a:lnTo>
                </a:path>
              </a:pathLst>
            </a:custGeom>
            <a:solidFill>
              <a:schemeClr val="bg1"/>
            </a:solidFill>
            <a:ln w="33401">
              <a:solidFill>
                <a:schemeClr val="bg1"/>
              </a:solidFill>
              <a:round/>
              <a:headEnd/>
              <a:tailEnd/>
            </a:ln>
          </p:spPr>
          <p:txBody>
            <a:bodyPr/>
            <a:lstStyle/>
            <a:p>
              <a:endParaRPr lang="fr-BE"/>
            </a:p>
          </p:txBody>
        </p:sp>
        <p:sp>
          <p:nvSpPr>
            <p:cNvPr id="34824" name="Line 6"/>
            <p:cNvSpPr>
              <a:spLocks noChangeShapeType="1"/>
            </p:cNvSpPr>
            <p:nvPr/>
          </p:nvSpPr>
          <p:spPr bwMode="auto">
            <a:xfrm flipV="1">
              <a:off x="1349" y="3124"/>
              <a:ext cx="1" cy="58"/>
            </a:xfrm>
            <a:prstGeom prst="line">
              <a:avLst/>
            </a:prstGeom>
            <a:noFill/>
            <a:ln w="33401">
              <a:solidFill>
                <a:schemeClr val="tx1"/>
              </a:solidFill>
              <a:round/>
              <a:headEnd/>
              <a:tailEnd/>
            </a:ln>
          </p:spPr>
          <p:txBody>
            <a:bodyPr/>
            <a:lstStyle/>
            <a:p>
              <a:endParaRPr lang="fr-BE"/>
            </a:p>
          </p:txBody>
        </p:sp>
        <p:sp>
          <p:nvSpPr>
            <p:cNvPr id="34825" name="Line 7"/>
            <p:cNvSpPr>
              <a:spLocks noChangeShapeType="1"/>
            </p:cNvSpPr>
            <p:nvPr/>
          </p:nvSpPr>
          <p:spPr bwMode="auto">
            <a:xfrm flipV="1">
              <a:off x="1717" y="3124"/>
              <a:ext cx="1" cy="58"/>
            </a:xfrm>
            <a:prstGeom prst="line">
              <a:avLst/>
            </a:prstGeom>
            <a:noFill/>
            <a:ln w="33401">
              <a:solidFill>
                <a:schemeClr val="tx1"/>
              </a:solidFill>
              <a:round/>
              <a:headEnd/>
              <a:tailEnd/>
            </a:ln>
          </p:spPr>
          <p:txBody>
            <a:bodyPr/>
            <a:lstStyle/>
            <a:p>
              <a:endParaRPr lang="fr-BE"/>
            </a:p>
          </p:txBody>
        </p:sp>
        <p:sp>
          <p:nvSpPr>
            <p:cNvPr id="34826" name="Line 8"/>
            <p:cNvSpPr>
              <a:spLocks noChangeShapeType="1"/>
            </p:cNvSpPr>
            <p:nvPr/>
          </p:nvSpPr>
          <p:spPr bwMode="auto">
            <a:xfrm flipV="1">
              <a:off x="2085" y="3124"/>
              <a:ext cx="1" cy="58"/>
            </a:xfrm>
            <a:prstGeom prst="line">
              <a:avLst/>
            </a:prstGeom>
            <a:noFill/>
            <a:ln w="33401">
              <a:solidFill>
                <a:schemeClr val="tx1"/>
              </a:solidFill>
              <a:round/>
              <a:headEnd/>
              <a:tailEnd/>
            </a:ln>
          </p:spPr>
          <p:txBody>
            <a:bodyPr/>
            <a:lstStyle/>
            <a:p>
              <a:endParaRPr lang="fr-BE"/>
            </a:p>
          </p:txBody>
        </p:sp>
        <p:sp>
          <p:nvSpPr>
            <p:cNvPr id="34827" name="Line 9"/>
            <p:cNvSpPr>
              <a:spLocks noChangeShapeType="1"/>
            </p:cNvSpPr>
            <p:nvPr/>
          </p:nvSpPr>
          <p:spPr bwMode="auto">
            <a:xfrm flipV="1">
              <a:off x="2453" y="3124"/>
              <a:ext cx="1" cy="58"/>
            </a:xfrm>
            <a:prstGeom prst="line">
              <a:avLst/>
            </a:prstGeom>
            <a:noFill/>
            <a:ln w="33401">
              <a:solidFill>
                <a:schemeClr val="tx1"/>
              </a:solidFill>
              <a:round/>
              <a:headEnd/>
              <a:tailEnd/>
            </a:ln>
          </p:spPr>
          <p:txBody>
            <a:bodyPr/>
            <a:lstStyle/>
            <a:p>
              <a:endParaRPr lang="fr-BE"/>
            </a:p>
          </p:txBody>
        </p:sp>
        <p:sp>
          <p:nvSpPr>
            <p:cNvPr id="34828" name="Line 10"/>
            <p:cNvSpPr>
              <a:spLocks noChangeShapeType="1"/>
            </p:cNvSpPr>
            <p:nvPr/>
          </p:nvSpPr>
          <p:spPr bwMode="auto">
            <a:xfrm flipV="1">
              <a:off x="2822" y="3124"/>
              <a:ext cx="1" cy="58"/>
            </a:xfrm>
            <a:prstGeom prst="line">
              <a:avLst/>
            </a:prstGeom>
            <a:noFill/>
            <a:ln w="33401">
              <a:solidFill>
                <a:schemeClr val="tx1"/>
              </a:solidFill>
              <a:round/>
              <a:headEnd/>
              <a:tailEnd/>
            </a:ln>
          </p:spPr>
          <p:txBody>
            <a:bodyPr/>
            <a:lstStyle/>
            <a:p>
              <a:endParaRPr lang="fr-BE"/>
            </a:p>
          </p:txBody>
        </p:sp>
        <p:sp>
          <p:nvSpPr>
            <p:cNvPr id="34829" name="Line 11"/>
            <p:cNvSpPr>
              <a:spLocks noChangeShapeType="1"/>
            </p:cNvSpPr>
            <p:nvPr/>
          </p:nvSpPr>
          <p:spPr bwMode="auto">
            <a:xfrm flipV="1">
              <a:off x="3189" y="3124"/>
              <a:ext cx="1" cy="58"/>
            </a:xfrm>
            <a:prstGeom prst="line">
              <a:avLst/>
            </a:prstGeom>
            <a:noFill/>
            <a:ln w="33401">
              <a:solidFill>
                <a:schemeClr val="tx1"/>
              </a:solidFill>
              <a:round/>
              <a:headEnd/>
              <a:tailEnd/>
            </a:ln>
          </p:spPr>
          <p:txBody>
            <a:bodyPr/>
            <a:lstStyle/>
            <a:p>
              <a:endParaRPr lang="fr-BE"/>
            </a:p>
          </p:txBody>
        </p:sp>
        <p:sp>
          <p:nvSpPr>
            <p:cNvPr id="34830" name="Line 12"/>
            <p:cNvSpPr>
              <a:spLocks noChangeShapeType="1"/>
            </p:cNvSpPr>
            <p:nvPr/>
          </p:nvSpPr>
          <p:spPr bwMode="auto">
            <a:xfrm flipV="1">
              <a:off x="3558" y="3124"/>
              <a:ext cx="1" cy="58"/>
            </a:xfrm>
            <a:prstGeom prst="line">
              <a:avLst/>
            </a:prstGeom>
            <a:noFill/>
            <a:ln w="33401">
              <a:solidFill>
                <a:schemeClr val="tx1"/>
              </a:solidFill>
              <a:round/>
              <a:headEnd/>
              <a:tailEnd/>
            </a:ln>
          </p:spPr>
          <p:txBody>
            <a:bodyPr/>
            <a:lstStyle/>
            <a:p>
              <a:endParaRPr lang="fr-BE"/>
            </a:p>
          </p:txBody>
        </p:sp>
        <p:sp>
          <p:nvSpPr>
            <p:cNvPr id="34831" name="Line 13"/>
            <p:cNvSpPr>
              <a:spLocks noChangeShapeType="1"/>
            </p:cNvSpPr>
            <p:nvPr/>
          </p:nvSpPr>
          <p:spPr bwMode="auto">
            <a:xfrm flipV="1">
              <a:off x="3926" y="3124"/>
              <a:ext cx="1" cy="58"/>
            </a:xfrm>
            <a:prstGeom prst="line">
              <a:avLst/>
            </a:prstGeom>
            <a:noFill/>
            <a:ln w="33401">
              <a:solidFill>
                <a:schemeClr val="tx1"/>
              </a:solidFill>
              <a:round/>
              <a:headEnd/>
              <a:tailEnd/>
            </a:ln>
          </p:spPr>
          <p:txBody>
            <a:bodyPr/>
            <a:lstStyle/>
            <a:p>
              <a:endParaRPr lang="fr-BE"/>
            </a:p>
          </p:txBody>
        </p:sp>
        <p:sp>
          <p:nvSpPr>
            <p:cNvPr id="34832" name="Line 14"/>
            <p:cNvSpPr>
              <a:spLocks noChangeShapeType="1"/>
            </p:cNvSpPr>
            <p:nvPr/>
          </p:nvSpPr>
          <p:spPr bwMode="auto">
            <a:xfrm flipV="1">
              <a:off x="4294" y="3124"/>
              <a:ext cx="1" cy="58"/>
            </a:xfrm>
            <a:prstGeom prst="line">
              <a:avLst/>
            </a:prstGeom>
            <a:noFill/>
            <a:ln w="33401">
              <a:solidFill>
                <a:schemeClr val="tx1"/>
              </a:solidFill>
              <a:round/>
              <a:headEnd/>
              <a:tailEnd/>
            </a:ln>
          </p:spPr>
          <p:txBody>
            <a:bodyPr/>
            <a:lstStyle/>
            <a:p>
              <a:endParaRPr lang="fr-BE"/>
            </a:p>
          </p:txBody>
        </p:sp>
        <p:sp>
          <p:nvSpPr>
            <p:cNvPr id="34833" name="Rectangle 15"/>
            <p:cNvSpPr>
              <a:spLocks noChangeArrowheads="1"/>
            </p:cNvSpPr>
            <p:nvPr/>
          </p:nvSpPr>
          <p:spPr bwMode="auto">
            <a:xfrm>
              <a:off x="1303"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0</a:t>
              </a:r>
              <a:endParaRPr lang="en-US" sz="1200" b="1">
                <a:latin typeface="Arial" pitchFamily="34" charset="0"/>
              </a:endParaRPr>
            </a:p>
          </p:txBody>
        </p:sp>
        <p:sp>
          <p:nvSpPr>
            <p:cNvPr id="34834" name="Rectangle 16"/>
            <p:cNvSpPr>
              <a:spLocks noChangeArrowheads="1"/>
            </p:cNvSpPr>
            <p:nvPr/>
          </p:nvSpPr>
          <p:spPr bwMode="auto">
            <a:xfrm>
              <a:off x="1671"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1</a:t>
              </a:r>
              <a:endParaRPr lang="en-US" sz="1200" b="1">
                <a:latin typeface="Arial" pitchFamily="34" charset="0"/>
              </a:endParaRPr>
            </a:p>
          </p:txBody>
        </p:sp>
        <p:sp>
          <p:nvSpPr>
            <p:cNvPr id="34835" name="Rectangle 17"/>
            <p:cNvSpPr>
              <a:spLocks noChangeArrowheads="1"/>
            </p:cNvSpPr>
            <p:nvPr/>
          </p:nvSpPr>
          <p:spPr bwMode="auto">
            <a:xfrm>
              <a:off x="2039"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2</a:t>
              </a:r>
              <a:endParaRPr lang="en-US" sz="1200" b="1">
                <a:latin typeface="Arial" pitchFamily="34" charset="0"/>
              </a:endParaRPr>
            </a:p>
          </p:txBody>
        </p:sp>
        <p:sp>
          <p:nvSpPr>
            <p:cNvPr id="34836" name="Rectangle 18"/>
            <p:cNvSpPr>
              <a:spLocks noChangeArrowheads="1"/>
            </p:cNvSpPr>
            <p:nvPr/>
          </p:nvSpPr>
          <p:spPr bwMode="auto">
            <a:xfrm>
              <a:off x="2407"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3</a:t>
              </a:r>
              <a:endParaRPr lang="en-US" sz="1200" b="1">
                <a:latin typeface="Arial" pitchFamily="34" charset="0"/>
              </a:endParaRPr>
            </a:p>
          </p:txBody>
        </p:sp>
        <p:sp>
          <p:nvSpPr>
            <p:cNvPr id="34837" name="Rectangle 19"/>
            <p:cNvSpPr>
              <a:spLocks noChangeArrowheads="1"/>
            </p:cNvSpPr>
            <p:nvPr/>
          </p:nvSpPr>
          <p:spPr bwMode="auto">
            <a:xfrm>
              <a:off x="2776"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4</a:t>
              </a:r>
              <a:endParaRPr lang="en-US" sz="1200" b="1">
                <a:latin typeface="Arial" pitchFamily="34" charset="0"/>
              </a:endParaRPr>
            </a:p>
          </p:txBody>
        </p:sp>
        <p:sp>
          <p:nvSpPr>
            <p:cNvPr id="34838" name="Rectangle 20"/>
            <p:cNvSpPr>
              <a:spLocks noChangeArrowheads="1"/>
            </p:cNvSpPr>
            <p:nvPr/>
          </p:nvSpPr>
          <p:spPr bwMode="auto">
            <a:xfrm>
              <a:off x="3144"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5</a:t>
              </a:r>
              <a:endParaRPr lang="en-US" sz="1200" b="1">
                <a:latin typeface="Arial" pitchFamily="34" charset="0"/>
              </a:endParaRPr>
            </a:p>
          </p:txBody>
        </p:sp>
        <p:sp>
          <p:nvSpPr>
            <p:cNvPr id="34839" name="Rectangle 21"/>
            <p:cNvSpPr>
              <a:spLocks noChangeArrowheads="1"/>
            </p:cNvSpPr>
            <p:nvPr/>
          </p:nvSpPr>
          <p:spPr bwMode="auto">
            <a:xfrm>
              <a:off x="3512"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6</a:t>
              </a:r>
              <a:endParaRPr lang="en-US" sz="1200" b="1">
                <a:latin typeface="Arial" pitchFamily="34" charset="0"/>
              </a:endParaRPr>
            </a:p>
          </p:txBody>
        </p:sp>
        <p:sp>
          <p:nvSpPr>
            <p:cNvPr id="34840" name="Rectangle 22"/>
            <p:cNvSpPr>
              <a:spLocks noChangeArrowheads="1"/>
            </p:cNvSpPr>
            <p:nvPr/>
          </p:nvSpPr>
          <p:spPr bwMode="auto">
            <a:xfrm>
              <a:off x="3880"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7</a:t>
              </a:r>
              <a:endParaRPr lang="en-US" sz="1200" b="1">
                <a:latin typeface="Arial" pitchFamily="34" charset="0"/>
              </a:endParaRPr>
            </a:p>
          </p:txBody>
        </p:sp>
        <p:sp>
          <p:nvSpPr>
            <p:cNvPr id="34841" name="Rectangle 23"/>
            <p:cNvSpPr>
              <a:spLocks noChangeArrowheads="1"/>
            </p:cNvSpPr>
            <p:nvPr/>
          </p:nvSpPr>
          <p:spPr bwMode="auto">
            <a:xfrm>
              <a:off x="4249" y="3240"/>
              <a:ext cx="9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8</a:t>
              </a:r>
              <a:endParaRPr lang="en-US" sz="1200" b="1">
                <a:latin typeface="Arial" pitchFamily="34" charset="0"/>
              </a:endParaRPr>
            </a:p>
          </p:txBody>
        </p:sp>
        <p:sp>
          <p:nvSpPr>
            <p:cNvPr id="34842" name="Rectangle 24"/>
            <p:cNvSpPr>
              <a:spLocks noChangeArrowheads="1"/>
            </p:cNvSpPr>
            <p:nvPr/>
          </p:nvSpPr>
          <p:spPr bwMode="auto">
            <a:xfrm>
              <a:off x="4848" y="2935"/>
              <a:ext cx="0" cy="111"/>
            </a:xfrm>
            <a:prstGeom prst="rect">
              <a:avLst/>
            </a:prstGeom>
            <a:noFill/>
            <a:ln w="9525">
              <a:noFill/>
              <a:miter lim="800000"/>
              <a:headEnd/>
              <a:tailEnd/>
            </a:ln>
          </p:spPr>
          <p:txBody>
            <a:bodyPr wrap="none" lIns="0" tIns="0" rIns="0" bIns="0">
              <a:spAutoFit/>
            </a:bodyPr>
            <a:lstStyle/>
            <a:p>
              <a:pPr>
                <a:lnSpc>
                  <a:spcPct val="95000"/>
                </a:lnSpc>
              </a:pPr>
              <a:endParaRPr lang="de-DE" sz="1200" b="1">
                <a:latin typeface="Arial" pitchFamily="34" charset="0"/>
              </a:endParaRPr>
            </a:p>
          </p:txBody>
        </p:sp>
        <p:sp>
          <p:nvSpPr>
            <p:cNvPr id="34843" name="Line 25"/>
            <p:cNvSpPr>
              <a:spLocks noChangeShapeType="1"/>
            </p:cNvSpPr>
            <p:nvPr/>
          </p:nvSpPr>
          <p:spPr bwMode="auto">
            <a:xfrm flipV="1">
              <a:off x="1349" y="812"/>
              <a:ext cx="1" cy="2312"/>
            </a:xfrm>
            <a:prstGeom prst="line">
              <a:avLst/>
            </a:prstGeom>
            <a:noFill/>
            <a:ln w="33401">
              <a:solidFill>
                <a:schemeClr val="bg1"/>
              </a:solidFill>
              <a:round/>
              <a:headEnd/>
              <a:tailEnd/>
            </a:ln>
          </p:spPr>
          <p:txBody>
            <a:bodyPr/>
            <a:lstStyle/>
            <a:p>
              <a:endParaRPr lang="fr-BE"/>
            </a:p>
          </p:txBody>
        </p:sp>
        <p:sp>
          <p:nvSpPr>
            <p:cNvPr id="34844" name="Line 26"/>
            <p:cNvSpPr>
              <a:spLocks noChangeShapeType="1"/>
            </p:cNvSpPr>
            <p:nvPr/>
          </p:nvSpPr>
          <p:spPr bwMode="auto">
            <a:xfrm>
              <a:off x="1316" y="3124"/>
              <a:ext cx="33" cy="1"/>
            </a:xfrm>
            <a:prstGeom prst="line">
              <a:avLst/>
            </a:prstGeom>
            <a:noFill/>
            <a:ln w="33338">
              <a:solidFill>
                <a:schemeClr val="tx1"/>
              </a:solidFill>
              <a:round/>
              <a:headEnd/>
              <a:tailEnd/>
            </a:ln>
          </p:spPr>
          <p:txBody>
            <a:bodyPr/>
            <a:lstStyle/>
            <a:p>
              <a:endParaRPr lang="fr-BE"/>
            </a:p>
          </p:txBody>
        </p:sp>
        <p:sp>
          <p:nvSpPr>
            <p:cNvPr id="34845" name="Line 27"/>
            <p:cNvSpPr>
              <a:spLocks noChangeShapeType="1"/>
            </p:cNvSpPr>
            <p:nvPr/>
          </p:nvSpPr>
          <p:spPr bwMode="auto">
            <a:xfrm>
              <a:off x="1316" y="2546"/>
              <a:ext cx="33" cy="1"/>
            </a:xfrm>
            <a:prstGeom prst="line">
              <a:avLst/>
            </a:prstGeom>
            <a:noFill/>
            <a:ln w="33338">
              <a:solidFill>
                <a:schemeClr val="tx1"/>
              </a:solidFill>
              <a:round/>
              <a:headEnd/>
              <a:tailEnd/>
            </a:ln>
          </p:spPr>
          <p:txBody>
            <a:bodyPr/>
            <a:lstStyle/>
            <a:p>
              <a:endParaRPr lang="fr-BE"/>
            </a:p>
          </p:txBody>
        </p:sp>
        <p:sp>
          <p:nvSpPr>
            <p:cNvPr id="34846" name="Line 28"/>
            <p:cNvSpPr>
              <a:spLocks noChangeShapeType="1"/>
            </p:cNvSpPr>
            <p:nvPr/>
          </p:nvSpPr>
          <p:spPr bwMode="auto">
            <a:xfrm>
              <a:off x="1316" y="1968"/>
              <a:ext cx="33" cy="1"/>
            </a:xfrm>
            <a:prstGeom prst="line">
              <a:avLst/>
            </a:prstGeom>
            <a:noFill/>
            <a:ln w="33338">
              <a:solidFill>
                <a:schemeClr val="tx1"/>
              </a:solidFill>
              <a:round/>
              <a:headEnd/>
              <a:tailEnd/>
            </a:ln>
          </p:spPr>
          <p:txBody>
            <a:bodyPr/>
            <a:lstStyle/>
            <a:p>
              <a:endParaRPr lang="fr-BE"/>
            </a:p>
          </p:txBody>
        </p:sp>
        <p:sp>
          <p:nvSpPr>
            <p:cNvPr id="34847" name="Line 29"/>
            <p:cNvSpPr>
              <a:spLocks noChangeShapeType="1"/>
            </p:cNvSpPr>
            <p:nvPr/>
          </p:nvSpPr>
          <p:spPr bwMode="auto">
            <a:xfrm>
              <a:off x="1316" y="1390"/>
              <a:ext cx="33" cy="1"/>
            </a:xfrm>
            <a:prstGeom prst="line">
              <a:avLst/>
            </a:prstGeom>
            <a:noFill/>
            <a:ln w="33338">
              <a:solidFill>
                <a:schemeClr val="tx1"/>
              </a:solidFill>
              <a:round/>
              <a:headEnd/>
              <a:tailEnd/>
            </a:ln>
          </p:spPr>
          <p:txBody>
            <a:bodyPr/>
            <a:lstStyle/>
            <a:p>
              <a:endParaRPr lang="fr-BE"/>
            </a:p>
          </p:txBody>
        </p:sp>
        <p:sp>
          <p:nvSpPr>
            <p:cNvPr id="34848" name="Line 30"/>
            <p:cNvSpPr>
              <a:spLocks noChangeShapeType="1"/>
            </p:cNvSpPr>
            <p:nvPr/>
          </p:nvSpPr>
          <p:spPr bwMode="auto">
            <a:xfrm>
              <a:off x="1316" y="812"/>
              <a:ext cx="33" cy="1"/>
            </a:xfrm>
            <a:prstGeom prst="line">
              <a:avLst/>
            </a:prstGeom>
            <a:noFill/>
            <a:ln w="33338">
              <a:solidFill>
                <a:schemeClr val="tx1"/>
              </a:solidFill>
              <a:round/>
              <a:headEnd/>
              <a:tailEnd/>
            </a:ln>
          </p:spPr>
          <p:txBody>
            <a:bodyPr/>
            <a:lstStyle/>
            <a:p>
              <a:endParaRPr lang="fr-BE"/>
            </a:p>
          </p:txBody>
        </p:sp>
        <p:sp>
          <p:nvSpPr>
            <p:cNvPr id="34849" name="Rectangle 31"/>
            <p:cNvSpPr>
              <a:spLocks noChangeArrowheads="1"/>
            </p:cNvSpPr>
            <p:nvPr/>
          </p:nvSpPr>
          <p:spPr bwMode="auto">
            <a:xfrm>
              <a:off x="1049" y="3033"/>
              <a:ext cx="23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0.0</a:t>
              </a:r>
              <a:endParaRPr lang="en-US" sz="1200" b="1">
                <a:latin typeface="Arial" pitchFamily="34" charset="0"/>
              </a:endParaRPr>
            </a:p>
          </p:txBody>
        </p:sp>
        <p:sp>
          <p:nvSpPr>
            <p:cNvPr id="34850" name="Rectangle 32"/>
            <p:cNvSpPr>
              <a:spLocks noChangeArrowheads="1"/>
            </p:cNvSpPr>
            <p:nvPr/>
          </p:nvSpPr>
          <p:spPr bwMode="auto">
            <a:xfrm>
              <a:off x="1049" y="2454"/>
              <a:ext cx="23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1.0</a:t>
              </a:r>
              <a:endParaRPr lang="en-US" sz="1200" b="1">
                <a:latin typeface="Arial" pitchFamily="34" charset="0"/>
              </a:endParaRPr>
            </a:p>
          </p:txBody>
        </p:sp>
        <p:sp>
          <p:nvSpPr>
            <p:cNvPr id="34851" name="Rectangle 33"/>
            <p:cNvSpPr>
              <a:spLocks noChangeArrowheads="1"/>
            </p:cNvSpPr>
            <p:nvPr/>
          </p:nvSpPr>
          <p:spPr bwMode="auto">
            <a:xfrm>
              <a:off x="1049" y="1876"/>
              <a:ext cx="23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2.0</a:t>
              </a:r>
              <a:endParaRPr lang="en-US" sz="1200" b="1">
                <a:latin typeface="Arial" pitchFamily="34" charset="0"/>
              </a:endParaRPr>
            </a:p>
          </p:txBody>
        </p:sp>
        <p:sp>
          <p:nvSpPr>
            <p:cNvPr id="34852" name="Rectangle 34"/>
            <p:cNvSpPr>
              <a:spLocks noChangeArrowheads="1"/>
            </p:cNvSpPr>
            <p:nvPr/>
          </p:nvSpPr>
          <p:spPr bwMode="auto">
            <a:xfrm>
              <a:off x="1049" y="1298"/>
              <a:ext cx="23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3.0</a:t>
              </a:r>
              <a:endParaRPr lang="en-US" sz="1200" b="1">
                <a:latin typeface="Arial" pitchFamily="34" charset="0"/>
              </a:endParaRPr>
            </a:p>
          </p:txBody>
        </p:sp>
        <p:sp>
          <p:nvSpPr>
            <p:cNvPr id="34853" name="Rectangle 35"/>
            <p:cNvSpPr>
              <a:spLocks noChangeArrowheads="1"/>
            </p:cNvSpPr>
            <p:nvPr/>
          </p:nvSpPr>
          <p:spPr bwMode="auto">
            <a:xfrm>
              <a:off x="1049" y="720"/>
              <a:ext cx="233" cy="192"/>
            </a:xfrm>
            <a:prstGeom prst="rect">
              <a:avLst/>
            </a:prstGeom>
            <a:noFill/>
            <a:ln w="9525">
              <a:noFill/>
              <a:miter lim="800000"/>
              <a:headEnd/>
              <a:tailEnd/>
            </a:ln>
          </p:spPr>
          <p:txBody>
            <a:bodyPr wrap="none" lIns="0" tIns="0" rIns="0" bIns="0">
              <a:spAutoFit/>
            </a:bodyPr>
            <a:lstStyle/>
            <a:p>
              <a:pPr>
                <a:lnSpc>
                  <a:spcPct val="95000"/>
                </a:lnSpc>
              </a:pPr>
              <a:r>
                <a:rPr lang="en-US" sz="2100">
                  <a:latin typeface="Arial" pitchFamily="34" charset="0"/>
                </a:rPr>
                <a:t>4.0</a:t>
              </a:r>
              <a:endParaRPr lang="en-US" sz="1200" b="1">
                <a:latin typeface="Arial" pitchFamily="34" charset="0"/>
              </a:endParaRPr>
            </a:p>
          </p:txBody>
        </p:sp>
        <p:sp>
          <p:nvSpPr>
            <p:cNvPr id="34854" name="Line 36"/>
            <p:cNvSpPr>
              <a:spLocks noChangeShapeType="1"/>
            </p:cNvSpPr>
            <p:nvPr/>
          </p:nvSpPr>
          <p:spPr bwMode="auto">
            <a:xfrm>
              <a:off x="1349" y="3124"/>
              <a:ext cx="1" cy="1"/>
            </a:xfrm>
            <a:prstGeom prst="line">
              <a:avLst/>
            </a:prstGeom>
            <a:noFill/>
            <a:ln w="33338">
              <a:solidFill>
                <a:schemeClr val="tx1"/>
              </a:solidFill>
              <a:round/>
              <a:headEnd/>
              <a:tailEnd/>
            </a:ln>
          </p:spPr>
          <p:txBody>
            <a:bodyPr/>
            <a:lstStyle/>
            <a:p>
              <a:endParaRPr lang="fr-BE"/>
            </a:p>
          </p:txBody>
        </p:sp>
        <p:sp>
          <p:nvSpPr>
            <p:cNvPr id="34855" name="Line 37"/>
            <p:cNvSpPr>
              <a:spLocks noChangeShapeType="1"/>
            </p:cNvSpPr>
            <p:nvPr/>
          </p:nvSpPr>
          <p:spPr bwMode="auto">
            <a:xfrm>
              <a:off x="1349" y="3124"/>
              <a:ext cx="1" cy="1"/>
            </a:xfrm>
            <a:prstGeom prst="line">
              <a:avLst/>
            </a:prstGeom>
            <a:noFill/>
            <a:ln w="33338">
              <a:solidFill>
                <a:schemeClr val="tx1"/>
              </a:solidFill>
              <a:round/>
              <a:headEnd/>
              <a:tailEnd/>
            </a:ln>
          </p:spPr>
          <p:txBody>
            <a:bodyPr/>
            <a:lstStyle/>
            <a:p>
              <a:endParaRPr lang="fr-BE"/>
            </a:p>
          </p:txBody>
        </p:sp>
        <p:sp>
          <p:nvSpPr>
            <p:cNvPr id="34856" name="Line 38"/>
            <p:cNvSpPr>
              <a:spLocks noChangeShapeType="1"/>
            </p:cNvSpPr>
            <p:nvPr/>
          </p:nvSpPr>
          <p:spPr bwMode="auto">
            <a:xfrm>
              <a:off x="1349" y="3124"/>
              <a:ext cx="1" cy="1"/>
            </a:xfrm>
            <a:prstGeom prst="line">
              <a:avLst/>
            </a:prstGeom>
            <a:noFill/>
            <a:ln w="33338">
              <a:solidFill>
                <a:schemeClr val="tx1"/>
              </a:solidFill>
              <a:round/>
              <a:headEnd/>
              <a:tailEnd/>
            </a:ln>
          </p:spPr>
          <p:txBody>
            <a:bodyPr/>
            <a:lstStyle/>
            <a:p>
              <a:endParaRPr lang="fr-BE"/>
            </a:p>
          </p:txBody>
        </p:sp>
        <p:sp>
          <p:nvSpPr>
            <p:cNvPr id="34857" name="Line 39"/>
            <p:cNvSpPr>
              <a:spLocks noChangeShapeType="1"/>
            </p:cNvSpPr>
            <p:nvPr/>
          </p:nvSpPr>
          <p:spPr bwMode="auto">
            <a:xfrm>
              <a:off x="1349" y="3124"/>
              <a:ext cx="12" cy="1"/>
            </a:xfrm>
            <a:prstGeom prst="line">
              <a:avLst/>
            </a:prstGeom>
            <a:noFill/>
            <a:ln w="33338">
              <a:solidFill>
                <a:schemeClr val="tx1"/>
              </a:solidFill>
              <a:round/>
              <a:headEnd/>
              <a:tailEnd/>
            </a:ln>
          </p:spPr>
          <p:txBody>
            <a:bodyPr/>
            <a:lstStyle/>
            <a:p>
              <a:endParaRPr lang="fr-BE"/>
            </a:p>
          </p:txBody>
        </p:sp>
        <p:sp>
          <p:nvSpPr>
            <p:cNvPr id="34858" name="Line 40"/>
            <p:cNvSpPr>
              <a:spLocks noChangeShapeType="1"/>
            </p:cNvSpPr>
            <p:nvPr/>
          </p:nvSpPr>
          <p:spPr bwMode="auto">
            <a:xfrm flipV="1">
              <a:off x="1361" y="3101"/>
              <a:ext cx="1" cy="23"/>
            </a:xfrm>
            <a:prstGeom prst="line">
              <a:avLst/>
            </a:prstGeom>
            <a:noFill/>
            <a:ln w="33338">
              <a:solidFill>
                <a:schemeClr val="tx1"/>
              </a:solidFill>
              <a:round/>
              <a:headEnd/>
              <a:tailEnd/>
            </a:ln>
          </p:spPr>
          <p:txBody>
            <a:bodyPr/>
            <a:lstStyle/>
            <a:p>
              <a:endParaRPr lang="fr-BE"/>
            </a:p>
          </p:txBody>
        </p:sp>
        <p:sp>
          <p:nvSpPr>
            <p:cNvPr id="34859" name="Line 41"/>
            <p:cNvSpPr>
              <a:spLocks noChangeShapeType="1"/>
            </p:cNvSpPr>
            <p:nvPr/>
          </p:nvSpPr>
          <p:spPr bwMode="auto">
            <a:xfrm>
              <a:off x="1361" y="3101"/>
              <a:ext cx="2" cy="1"/>
            </a:xfrm>
            <a:prstGeom prst="line">
              <a:avLst/>
            </a:prstGeom>
            <a:noFill/>
            <a:ln w="33338">
              <a:solidFill>
                <a:schemeClr val="tx1"/>
              </a:solidFill>
              <a:round/>
              <a:headEnd/>
              <a:tailEnd/>
            </a:ln>
          </p:spPr>
          <p:txBody>
            <a:bodyPr/>
            <a:lstStyle/>
            <a:p>
              <a:endParaRPr lang="fr-BE"/>
            </a:p>
          </p:txBody>
        </p:sp>
        <p:sp>
          <p:nvSpPr>
            <p:cNvPr id="34860" name="Line 42"/>
            <p:cNvSpPr>
              <a:spLocks noChangeShapeType="1"/>
            </p:cNvSpPr>
            <p:nvPr/>
          </p:nvSpPr>
          <p:spPr bwMode="auto">
            <a:xfrm>
              <a:off x="1363" y="3101"/>
              <a:ext cx="1" cy="1"/>
            </a:xfrm>
            <a:prstGeom prst="line">
              <a:avLst/>
            </a:prstGeom>
            <a:noFill/>
            <a:ln w="33338">
              <a:solidFill>
                <a:schemeClr val="tx1"/>
              </a:solidFill>
              <a:round/>
              <a:headEnd/>
              <a:tailEnd/>
            </a:ln>
          </p:spPr>
          <p:txBody>
            <a:bodyPr/>
            <a:lstStyle/>
            <a:p>
              <a:endParaRPr lang="fr-BE"/>
            </a:p>
          </p:txBody>
        </p:sp>
        <p:sp>
          <p:nvSpPr>
            <p:cNvPr id="34861" name="Line 43"/>
            <p:cNvSpPr>
              <a:spLocks noChangeShapeType="1"/>
            </p:cNvSpPr>
            <p:nvPr/>
          </p:nvSpPr>
          <p:spPr bwMode="auto">
            <a:xfrm>
              <a:off x="1363" y="3101"/>
              <a:ext cx="51" cy="1"/>
            </a:xfrm>
            <a:prstGeom prst="line">
              <a:avLst/>
            </a:prstGeom>
            <a:noFill/>
            <a:ln w="33338">
              <a:solidFill>
                <a:schemeClr val="tx1"/>
              </a:solidFill>
              <a:round/>
              <a:headEnd/>
              <a:tailEnd/>
            </a:ln>
          </p:spPr>
          <p:txBody>
            <a:bodyPr/>
            <a:lstStyle/>
            <a:p>
              <a:endParaRPr lang="fr-BE"/>
            </a:p>
          </p:txBody>
        </p:sp>
        <p:sp>
          <p:nvSpPr>
            <p:cNvPr id="34862" name="Line 44"/>
            <p:cNvSpPr>
              <a:spLocks noChangeShapeType="1"/>
            </p:cNvSpPr>
            <p:nvPr/>
          </p:nvSpPr>
          <p:spPr bwMode="auto">
            <a:xfrm flipV="1">
              <a:off x="1414" y="3079"/>
              <a:ext cx="1" cy="22"/>
            </a:xfrm>
            <a:prstGeom prst="line">
              <a:avLst/>
            </a:prstGeom>
            <a:noFill/>
            <a:ln w="33338">
              <a:solidFill>
                <a:schemeClr val="tx1"/>
              </a:solidFill>
              <a:round/>
              <a:headEnd/>
              <a:tailEnd/>
            </a:ln>
          </p:spPr>
          <p:txBody>
            <a:bodyPr/>
            <a:lstStyle/>
            <a:p>
              <a:endParaRPr lang="fr-BE"/>
            </a:p>
          </p:txBody>
        </p:sp>
        <p:sp>
          <p:nvSpPr>
            <p:cNvPr id="34863" name="Line 45"/>
            <p:cNvSpPr>
              <a:spLocks noChangeShapeType="1"/>
            </p:cNvSpPr>
            <p:nvPr/>
          </p:nvSpPr>
          <p:spPr bwMode="auto">
            <a:xfrm>
              <a:off x="1414" y="3079"/>
              <a:ext cx="1" cy="1"/>
            </a:xfrm>
            <a:prstGeom prst="line">
              <a:avLst/>
            </a:prstGeom>
            <a:noFill/>
            <a:ln w="33338">
              <a:solidFill>
                <a:schemeClr val="tx1"/>
              </a:solidFill>
              <a:round/>
              <a:headEnd/>
              <a:tailEnd/>
            </a:ln>
          </p:spPr>
          <p:txBody>
            <a:bodyPr/>
            <a:lstStyle/>
            <a:p>
              <a:endParaRPr lang="fr-BE"/>
            </a:p>
          </p:txBody>
        </p:sp>
        <p:sp>
          <p:nvSpPr>
            <p:cNvPr id="34864" name="Line 46"/>
            <p:cNvSpPr>
              <a:spLocks noChangeShapeType="1"/>
            </p:cNvSpPr>
            <p:nvPr/>
          </p:nvSpPr>
          <p:spPr bwMode="auto">
            <a:xfrm>
              <a:off x="1415" y="3079"/>
              <a:ext cx="1" cy="1"/>
            </a:xfrm>
            <a:prstGeom prst="line">
              <a:avLst/>
            </a:prstGeom>
            <a:noFill/>
            <a:ln w="33338">
              <a:solidFill>
                <a:schemeClr val="tx1"/>
              </a:solidFill>
              <a:round/>
              <a:headEnd/>
              <a:tailEnd/>
            </a:ln>
          </p:spPr>
          <p:txBody>
            <a:bodyPr/>
            <a:lstStyle/>
            <a:p>
              <a:endParaRPr lang="fr-BE"/>
            </a:p>
          </p:txBody>
        </p:sp>
        <p:sp>
          <p:nvSpPr>
            <p:cNvPr id="34865" name="Line 47"/>
            <p:cNvSpPr>
              <a:spLocks noChangeShapeType="1"/>
            </p:cNvSpPr>
            <p:nvPr/>
          </p:nvSpPr>
          <p:spPr bwMode="auto">
            <a:xfrm>
              <a:off x="1415" y="3079"/>
              <a:ext cx="68" cy="1"/>
            </a:xfrm>
            <a:prstGeom prst="line">
              <a:avLst/>
            </a:prstGeom>
            <a:noFill/>
            <a:ln w="33338">
              <a:solidFill>
                <a:schemeClr val="tx1"/>
              </a:solidFill>
              <a:round/>
              <a:headEnd/>
              <a:tailEnd/>
            </a:ln>
          </p:spPr>
          <p:txBody>
            <a:bodyPr/>
            <a:lstStyle/>
            <a:p>
              <a:endParaRPr lang="fr-BE"/>
            </a:p>
          </p:txBody>
        </p:sp>
        <p:sp>
          <p:nvSpPr>
            <p:cNvPr id="34866" name="Line 48"/>
            <p:cNvSpPr>
              <a:spLocks noChangeShapeType="1"/>
            </p:cNvSpPr>
            <p:nvPr/>
          </p:nvSpPr>
          <p:spPr bwMode="auto">
            <a:xfrm flipV="1">
              <a:off x="1483" y="3056"/>
              <a:ext cx="1" cy="23"/>
            </a:xfrm>
            <a:prstGeom prst="line">
              <a:avLst/>
            </a:prstGeom>
            <a:noFill/>
            <a:ln w="33338">
              <a:solidFill>
                <a:schemeClr val="tx1"/>
              </a:solidFill>
              <a:round/>
              <a:headEnd/>
              <a:tailEnd/>
            </a:ln>
          </p:spPr>
          <p:txBody>
            <a:bodyPr/>
            <a:lstStyle/>
            <a:p>
              <a:endParaRPr lang="fr-BE"/>
            </a:p>
          </p:txBody>
        </p:sp>
        <p:sp>
          <p:nvSpPr>
            <p:cNvPr id="34867" name="Line 49"/>
            <p:cNvSpPr>
              <a:spLocks noChangeShapeType="1"/>
            </p:cNvSpPr>
            <p:nvPr/>
          </p:nvSpPr>
          <p:spPr bwMode="auto">
            <a:xfrm>
              <a:off x="1483" y="3056"/>
              <a:ext cx="2" cy="1"/>
            </a:xfrm>
            <a:prstGeom prst="line">
              <a:avLst/>
            </a:prstGeom>
            <a:noFill/>
            <a:ln w="33338">
              <a:solidFill>
                <a:schemeClr val="tx1"/>
              </a:solidFill>
              <a:round/>
              <a:headEnd/>
              <a:tailEnd/>
            </a:ln>
          </p:spPr>
          <p:txBody>
            <a:bodyPr/>
            <a:lstStyle/>
            <a:p>
              <a:endParaRPr lang="fr-BE"/>
            </a:p>
          </p:txBody>
        </p:sp>
        <p:sp>
          <p:nvSpPr>
            <p:cNvPr id="34868" name="Line 50"/>
            <p:cNvSpPr>
              <a:spLocks noChangeShapeType="1"/>
            </p:cNvSpPr>
            <p:nvPr/>
          </p:nvSpPr>
          <p:spPr bwMode="auto">
            <a:xfrm>
              <a:off x="1485" y="3056"/>
              <a:ext cx="1" cy="1"/>
            </a:xfrm>
            <a:prstGeom prst="line">
              <a:avLst/>
            </a:prstGeom>
            <a:noFill/>
            <a:ln w="33338">
              <a:solidFill>
                <a:schemeClr val="tx1"/>
              </a:solidFill>
              <a:round/>
              <a:headEnd/>
              <a:tailEnd/>
            </a:ln>
          </p:spPr>
          <p:txBody>
            <a:bodyPr/>
            <a:lstStyle/>
            <a:p>
              <a:endParaRPr lang="fr-BE"/>
            </a:p>
          </p:txBody>
        </p:sp>
        <p:sp>
          <p:nvSpPr>
            <p:cNvPr id="34869" name="Line 51"/>
            <p:cNvSpPr>
              <a:spLocks noChangeShapeType="1"/>
            </p:cNvSpPr>
            <p:nvPr/>
          </p:nvSpPr>
          <p:spPr bwMode="auto">
            <a:xfrm>
              <a:off x="1485" y="3056"/>
              <a:ext cx="228" cy="1"/>
            </a:xfrm>
            <a:prstGeom prst="line">
              <a:avLst/>
            </a:prstGeom>
            <a:noFill/>
            <a:ln w="33338">
              <a:solidFill>
                <a:schemeClr val="tx1"/>
              </a:solidFill>
              <a:round/>
              <a:headEnd/>
              <a:tailEnd/>
            </a:ln>
          </p:spPr>
          <p:txBody>
            <a:bodyPr/>
            <a:lstStyle/>
            <a:p>
              <a:endParaRPr lang="fr-BE"/>
            </a:p>
          </p:txBody>
        </p:sp>
        <p:sp>
          <p:nvSpPr>
            <p:cNvPr id="34870" name="Line 52"/>
            <p:cNvSpPr>
              <a:spLocks noChangeShapeType="1"/>
            </p:cNvSpPr>
            <p:nvPr/>
          </p:nvSpPr>
          <p:spPr bwMode="auto">
            <a:xfrm flipV="1">
              <a:off x="1713" y="3031"/>
              <a:ext cx="1" cy="25"/>
            </a:xfrm>
            <a:prstGeom prst="line">
              <a:avLst/>
            </a:prstGeom>
            <a:noFill/>
            <a:ln w="33338">
              <a:solidFill>
                <a:schemeClr val="tx1"/>
              </a:solidFill>
              <a:round/>
              <a:headEnd/>
              <a:tailEnd/>
            </a:ln>
          </p:spPr>
          <p:txBody>
            <a:bodyPr/>
            <a:lstStyle/>
            <a:p>
              <a:endParaRPr lang="fr-BE"/>
            </a:p>
          </p:txBody>
        </p:sp>
        <p:sp>
          <p:nvSpPr>
            <p:cNvPr id="34871" name="Line 53"/>
            <p:cNvSpPr>
              <a:spLocks noChangeShapeType="1"/>
            </p:cNvSpPr>
            <p:nvPr/>
          </p:nvSpPr>
          <p:spPr bwMode="auto">
            <a:xfrm>
              <a:off x="1713" y="3031"/>
              <a:ext cx="2" cy="1"/>
            </a:xfrm>
            <a:prstGeom prst="line">
              <a:avLst/>
            </a:prstGeom>
            <a:noFill/>
            <a:ln w="33338">
              <a:solidFill>
                <a:schemeClr val="tx1"/>
              </a:solidFill>
              <a:round/>
              <a:headEnd/>
              <a:tailEnd/>
            </a:ln>
          </p:spPr>
          <p:txBody>
            <a:bodyPr/>
            <a:lstStyle/>
            <a:p>
              <a:endParaRPr lang="fr-BE"/>
            </a:p>
          </p:txBody>
        </p:sp>
        <p:sp>
          <p:nvSpPr>
            <p:cNvPr id="34872" name="Line 54"/>
            <p:cNvSpPr>
              <a:spLocks noChangeShapeType="1"/>
            </p:cNvSpPr>
            <p:nvPr/>
          </p:nvSpPr>
          <p:spPr bwMode="auto">
            <a:xfrm>
              <a:off x="1715" y="3031"/>
              <a:ext cx="1" cy="1"/>
            </a:xfrm>
            <a:prstGeom prst="line">
              <a:avLst/>
            </a:prstGeom>
            <a:noFill/>
            <a:ln w="33338">
              <a:solidFill>
                <a:schemeClr val="tx1"/>
              </a:solidFill>
              <a:round/>
              <a:headEnd/>
              <a:tailEnd/>
            </a:ln>
          </p:spPr>
          <p:txBody>
            <a:bodyPr/>
            <a:lstStyle/>
            <a:p>
              <a:endParaRPr lang="fr-BE"/>
            </a:p>
          </p:txBody>
        </p:sp>
        <p:sp>
          <p:nvSpPr>
            <p:cNvPr id="34873" name="Line 55"/>
            <p:cNvSpPr>
              <a:spLocks noChangeShapeType="1"/>
            </p:cNvSpPr>
            <p:nvPr/>
          </p:nvSpPr>
          <p:spPr bwMode="auto">
            <a:xfrm>
              <a:off x="1715" y="3031"/>
              <a:ext cx="32" cy="1"/>
            </a:xfrm>
            <a:prstGeom prst="line">
              <a:avLst/>
            </a:prstGeom>
            <a:noFill/>
            <a:ln w="33338">
              <a:solidFill>
                <a:schemeClr val="tx1"/>
              </a:solidFill>
              <a:round/>
              <a:headEnd/>
              <a:tailEnd/>
            </a:ln>
          </p:spPr>
          <p:txBody>
            <a:bodyPr/>
            <a:lstStyle/>
            <a:p>
              <a:endParaRPr lang="fr-BE"/>
            </a:p>
          </p:txBody>
        </p:sp>
        <p:sp>
          <p:nvSpPr>
            <p:cNvPr id="34874" name="Line 56"/>
            <p:cNvSpPr>
              <a:spLocks noChangeShapeType="1"/>
            </p:cNvSpPr>
            <p:nvPr/>
          </p:nvSpPr>
          <p:spPr bwMode="auto">
            <a:xfrm flipV="1">
              <a:off x="1747" y="3007"/>
              <a:ext cx="1" cy="24"/>
            </a:xfrm>
            <a:prstGeom prst="line">
              <a:avLst/>
            </a:prstGeom>
            <a:noFill/>
            <a:ln w="33338">
              <a:solidFill>
                <a:schemeClr val="tx1"/>
              </a:solidFill>
              <a:round/>
              <a:headEnd/>
              <a:tailEnd/>
            </a:ln>
          </p:spPr>
          <p:txBody>
            <a:bodyPr/>
            <a:lstStyle/>
            <a:p>
              <a:endParaRPr lang="fr-BE"/>
            </a:p>
          </p:txBody>
        </p:sp>
        <p:sp>
          <p:nvSpPr>
            <p:cNvPr id="34875" name="Line 57"/>
            <p:cNvSpPr>
              <a:spLocks noChangeShapeType="1"/>
            </p:cNvSpPr>
            <p:nvPr/>
          </p:nvSpPr>
          <p:spPr bwMode="auto">
            <a:xfrm>
              <a:off x="1747" y="3007"/>
              <a:ext cx="1" cy="1"/>
            </a:xfrm>
            <a:prstGeom prst="line">
              <a:avLst/>
            </a:prstGeom>
            <a:noFill/>
            <a:ln w="33338">
              <a:solidFill>
                <a:schemeClr val="tx1"/>
              </a:solidFill>
              <a:round/>
              <a:headEnd/>
              <a:tailEnd/>
            </a:ln>
          </p:spPr>
          <p:txBody>
            <a:bodyPr/>
            <a:lstStyle/>
            <a:p>
              <a:endParaRPr lang="fr-BE"/>
            </a:p>
          </p:txBody>
        </p:sp>
        <p:sp>
          <p:nvSpPr>
            <p:cNvPr id="34876" name="Line 58"/>
            <p:cNvSpPr>
              <a:spLocks noChangeShapeType="1"/>
            </p:cNvSpPr>
            <p:nvPr/>
          </p:nvSpPr>
          <p:spPr bwMode="auto">
            <a:xfrm flipV="1">
              <a:off x="1748" y="2959"/>
              <a:ext cx="1" cy="48"/>
            </a:xfrm>
            <a:prstGeom prst="line">
              <a:avLst/>
            </a:prstGeom>
            <a:noFill/>
            <a:ln w="33338">
              <a:solidFill>
                <a:schemeClr val="tx1"/>
              </a:solidFill>
              <a:round/>
              <a:headEnd/>
              <a:tailEnd/>
            </a:ln>
          </p:spPr>
          <p:txBody>
            <a:bodyPr/>
            <a:lstStyle/>
            <a:p>
              <a:endParaRPr lang="fr-BE"/>
            </a:p>
          </p:txBody>
        </p:sp>
        <p:sp>
          <p:nvSpPr>
            <p:cNvPr id="34877" name="Line 59"/>
            <p:cNvSpPr>
              <a:spLocks noChangeShapeType="1"/>
            </p:cNvSpPr>
            <p:nvPr/>
          </p:nvSpPr>
          <p:spPr bwMode="auto">
            <a:xfrm>
              <a:off x="1748" y="2959"/>
              <a:ext cx="2" cy="1"/>
            </a:xfrm>
            <a:prstGeom prst="line">
              <a:avLst/>
            </a:prstGeom>
            <a:noFill/>
            <a:ln w="33338">
              <a:solidFill>
                <a:schemeClr val="tx1"/>
              </a:solidFill>
              <a:round/>
              <a:headEnd/>
              <a:tailEnd/>
            </a:ln>
          </p:spPr>
          <p:txBody>
            <a:bodyPr/>
            <a:lstStyle/>
            <a:p>
              <a:endParaRPr lang="fr-BE"/>
            </a:p>
          </p:txBody>
        </p:sp>
        <p:sp>
          <p:nvSpPr>
            <p:cNvPr id="34878" name="Line 60"/>
            <p:cNvSpPr>
              <a:spLocks noChangeShapeType="1"/>
            </p:cNvSpPr>
            <p:nvPr/>
          </p:nvSpPr>
          <p:spPr bwMode="auto">
            <a:xfrm>
              <a:off x="1750" y="2959"/>
              <a:ext cx="1" cy="1"/>
            </a:xfrm>
            <a:prstGeom prst="line">
              <a:avLst/>
            </a:prstGeom>
            <a:noFill/>
            <a:ln w="33338">
              <a:solidFill>
                <a:schemeClr val="tx1"/>
              </a:solidFill>
              <a:round/>
              <a:headEnd/>
              <a:tailEnd/>
            </a:ln>
          </p:spPr>
          <p:txBody>
            <a:bodyPr/>
            <a:lstStyle/>
            <a:p>
              <a:endParaRPr lang="fr-BE"/>
            </a:p>
          </p:txBody>
        </p:sp>
        <p:sp>
          <p:nvSpPr>
            <p:cNvPr id="34879" name="Line 61"/>
            <p:cNvSpPr>
              <a:spLocks noChangeShapeType="1"/>
            </p:cNvSpPr>
            <p:nvPr/>
          </p:nvSpPr>
          <p:spPr bwMode="auto">
            <a:xfrm>
              <a:off x="1750" y="2959"/>
              <a:ext cx="25" cy="1"/>
            </a:xfrm>
            <a:prstGeom prst="line">
              <a:avLst/>
            </a:prstGeom>
            <a:noFill/>
            <a:ln w="33338">
              <a:solidFill>
                <a:schemeClr val="tx1"/>
              </a:solidFill>
              <a:round/>
              <a:headEnd/>
              <a:tailEnd/>
            </a:ln>
          </p:spPr>
          <p:txBody>
            <a:bodyPr/>
            <a:lstStyle/>
            <a:p>
              <a:endParaRPr lang="fr-BE"/>
            </a:p>
          </p:txBody>
        </p:sp>
        <p:sp>
          <p:nvSpPr>
            <p:cNvPr id="34880" name="Line 62"/>
            <p:cNvSpPr>
              <a:spLocks noChangeShapeType="1"/>
            </p:cNvSpPr>
            <p:nvPr/>
          </p:nvSpPr>
          <p:spPr bwMode="auto">
            <a:xfrm flipV="1">
              <a:off x="1775" y="2933"/>
              <a:ext cx="1" cy="26"/>
            </a:xfrm>
            <a:prstGeom prst="line">
              <a:avLst/>
            </a:prstGeom>
            <a:noFill/>
            <a:ln w="33338">
              <a:solidFill>
                <a:schemeClr val="tx1"/>
              </a:solidFill>
              <a:round/>
              <a:headEnd/>
              <a:tailEnd/>
            </a:ln>
          </p:spPr>
          <p:txBody>
            <a:bodyPr/>
            <a:lstStyle/>
            <a:p>
              <a:endParaRPr lang="fr-BE"/>
            </a:p>
          </p:txBody>
        </p:sp>
        <p:sp>
          <p:nvSpPr>
            <p:cNvPr id="34881" name="Line 63"/>
            <p:cNvSpPr>
              <a:spLocks noChangeShapeType="1"/>
            </p:cNvSpPr>
            <p:nvPr/>
          </p:nvSpPr>
          <p:spPr bwMode="auto">
            <a:xfrm>
              <a:off x="1775" y="2933"/>
              <a:ext cx="2" cy="1"/>
            </a:xfrm>
            <a:prstGeom prst="line">
              <a:avLst/>
            </a:prstGeom>
            <a:noFill/>
            <a:ln w="33338">
              <a:solidFill>
                <a:schemeClr val="tx1"/>
              </a:solidFill>
              <a:round/>
              <a:headEnd/>
              <a:tailEnd/>
            </a:ln>
          </p:spPr>
          <p:txBody>
            <a:bodyPr/>
            <a:lstStyle/>
            <a:p>
              <a:endParaRPr lang="fr-BE"/>
            </a:p>
          </p:txBody>
        </p:sp>
        <p:sp>
          <p:nvSpPr>
            <p:cNvPr id="34882" name="Line 64"/>
            <p:cNvSpPr>
              <a:spLocks noChangeShapeType="1"/>
            </p:cNvSpPr>
            <p:nvPr/>
          </p:nvSpPr>
          <p:spPr bwMode="auto">
            <a:xfrm>
              <a:off x="1777" y="2933"/>
              <a:ext cx="1" cy="1"/>
            </a:xfrm>
            <a:prstGeom prst="line">
              <a:avLst/>
            </a:prstGeom>
            <a:noFill/>
            <a:ln w="33338">
              <a:solidFill>
                <a:schemeClr val="tx1"/>
              </a:solidFill>
              <a:round/>
              <a:headEnd/>
              <a:tailEnd/>
            </a:ln>
          </p:spPr>
          <p:txBody>
            <a:bodyPr/>
            <a:lstStyle/>
            <a:p>
              <a:endParaRPr lang="fr-BE"/>
            </a:p>
          </p:txBody>
        </p:sp>
        <p:sp>
          <p:nvSpPr>
            <p:cNvPr id="34883" name="Line 65"/>
            <p:cNvSpPr>
              <a:spLocks noChangeShapeType="1"/>
            </p:cNvSpPr>
            <p:nvPr/>
          </p:nvSpPr>
          <p:spPr bwMode="auto">
            <a:xfrm>
              <a:off x="1777" y="2933"/>
              <a:ext cx="233" cy="1"/>
            </a:xfrm>
            <a:prstGeom prst="line">
              <a:avLst/>
            </a:prstGeom>
            <a:noFill/>
            <a:ln w="33338">
              <a:solidFill>
                <a:schemeClr val="tx1"/>
              </a:solidFill>
              <a:round/>
              <a:headEnd/>
              <a:tailEnd/>
            </a:ln>
          </p:spPr>
          <p:txBody>
            <a:bodyPr/>
            <a:lstStyle/>
            <a:p>
              <a:endParaRPr lang="fr-BE"/>
            </a:p>
          </p:txBody>
        </p:sp>
        <p:sp>
          <p:nvSpPr>
            <p:cNvPr id="34884" name="Line 66"/>
            <p:cNvSpPr>
              <a:spLocks noChangeShapeType="1"/>
            </p:cNvSpPr>
            <p:nvPr/>
          </p:nvSpPr>
          <p:spPr bwMode="auto">
            <a:xfrm flipV="1">
              <a:off x="2010" y="2908"/>
              <a:ext cx="1" cy="25"/>
            </a:xfrm>
            <a:prstGeom prst="line">
              <a:avLst/>
            </a:prstGeom>
            <a:noFill/>
            <a:ln w="33338">
              <a:solidFill>
                <a:schemeClr val="tx1"/>
              </a:solidFill>
              <a:round/>
              <a:headEnd/>
              <a:tailEnd/>
            </a:ln>
          </p:spPr>
          <p:txBody>
            <a:bodyPr/>
            <a:lstStyle/>
            <a:p>
              <a:endParaRPr lang="fr-BE"/>
            </a:p>
          </p:txBody>
        </p:sp>
        <p:sp>
          <p:nvSpPr>
            <p:cNvPr id="34885" name="Line 67"/>
            <p:cNvSpPr>
              <a:spLocks noChangeShapeType="1"/>
            </p:cNvSpPr>
            <p:nvPr/>
          </p:nvSpPr>
          <p:spPr bwMode="auto">
            <a:xfrm>
              <a:off x="2010" y="2908"/>
              <a:ext cx="3" cy="1"/>
            </a:xfrm>
            <a:prstGeom prst="line">
              <a:avLst/>
            </a:prstGeom>
            <a:noFill/>
            <a:ln w="33338">
              <a:solidFill>
                <a:schemeClr val="tx1"/>
              </a:solidFill>
              <a:round/>
              <a:headEnd/>
              <a:tailEnd/>
            </a:ln>
          </p:spPr>
          <p:txBody>
            <a:bodyPr/>
            <a:lstStyle/>
            <a:p>
              <a:endParaRPr lang="fr-BE"/>
            </a:p>
          </p:txBody>
        </p:sp>
        <p:sp>
          <p:nvSpPr>
            <p:cNvPr id="34886" name="Line 68"/>
            <p:cNvSpPr>
              <a:spLocks noChangeShapeType="1"/>
            </p:cNvSpPr>
            <p:nvPr/>
          </p:nvSpPr>
          <p:spPr bwMode="auto">
            <a:xfrm>
              <a:off x="2013" y="2908"/>
              <a:ext cx="1" cy="1"/>
            </a:xfrm>
            <a:prstGeom prst="line">
              <a:avLst/>
            </a:prstGeom>
            <a:noFill/>
            <a:ln w="33338">
              <a:solidFill>
                <a:schemeClr val="tx1"/>
              </a:solidFill>
              <a:round/>
              <a:headEnd/>
              <a:tailEnd/>
            </a:ln>
          </p:spPr>
          <p:txBody>
            <a:bodyPr/>
            <a:lstStyle/>
            <a:p>
              <a:endParaRPr lang="fr-BE"/>
            </a:p>
          </p:txBody>
        </p:sp>
        <p:sp>
          <p:nvSpPr>
            <p:cNvPr id="34887" name="Line 69"/>
            <p:cNvSpPr>
              <a:spLocks noChangeShapeType="1"/>
            </p:cNvSpPr>
            <p:nvPr/>
          </p:nvSpPr>
          <p:spPr bwMode="auto">
            <a:xfrm>
              <a:off x="2013" y="2908"/>
              <a:ext cx="20" cy="1"/>
            </a:xfrm>
            <a:prstGeom prst="line">
              <a:avLst/>
            </a:prstGeom>
            <a:noFill/>
            <a:ln w="33338">
              <a:solidFill>
                <a:schemeClr val="tx1"/>
              </a:solidFill>
              <a:round/>
              <a:headEnd/>
              <a:tailEnd/>
            </a:ln>
          </p:spPr>
          <p:txBody>
            <a:bodyPr/>
            <a:lstStyle/>
            <a:p>
              <a:endParaRPr lang="fr-BE"/>
            </a:p>
          </p:txBody>
        </p:sp>
        <p:sp>
          <p:nvSpPr>
            <p:cNvPr id="34888" name="Line 70"/>
            <p:cNvSpPr>
              <a:spLocks noChangeShapeType="1"/>
            </p:cNvSpPr>
            <p:nvPr/>
          </p:nvSpPr>
          <p:spPr bwMode="auto">
            <a:xfrm flipV="1">
              <a:off x="2033" y="2883"/>
              <a:ext cx="1" cy="25"/>
            </a:xfrm>
            <a:prstGeom prst="line">
              <a:avLst/>
            </a:prstGeom>
            <a:noFill/>
            <a:ln w="33338">
              <a:solidFill>
                <a:schemeClr val="tx1"/>
              </a:solidFill>
              <a:round/>
              <a:headEnd/>
              <a:tailEnd/>
            </a:ln>
          </p:spPr>
          <p:txBody>
            <a:bodyPr/>
            <a:lstStyle/>
            <a:p>
              <a:endParaRPr lang="fr-BE"/>
            </a:p>
          </p:txBody>
        </p:sp>
        <p:sp>
          <p:nvSpPr>
            <p:cNvPr id="34889" name="Line 71"/>
            <p:cNvSpPr>
              <a:spLocks noChangeShapeType="1"/>
            </p:cNvSpPr>
            <p:nvPr/>
          </p:nvSpPr>
          <p:spPr bwMode="auto">
            <a:xfrm>
              <a:off x="2033" y="2883"/>
              <a:ext cx="2" cy="1"/>
            </a:xfrm>
            <a:prstGeom prst="line">
              <a:avLst/>
            </a:prstGeom>
            <a:noFill/>
            <a:ln w="33338">
              <a:solidFill>
                <a:schemeClr val="tx1"/>
              </a:solidFill>
              <a:round/>
              <a:headEnd/>
              <a:tailEnd/>
            </a:ln>
          </p:spPr>
          <p:txBody>
            <a:bodyPr/>
            <a:lstStyle/>
            <a:p>
              <a:endParaRPr lang="fr-BE"/>
            </a:p>
          </p:txBody>
        </p:sp>
        <p:sp>
          <p:nvSpPr>
            <p:cNvPr id="34890" name="Line 72"/>
            <p:cNvSpPr>
              <a:spLocks noChangeShapeType="1"/>
            </p:cNvSpPr>
            <p:nvPr/>
          </p:nvSpPr>
          <p:spPr bwMode="auto">
            <a:xfrm>
              <a:off x="2035" y="2883"/>
              <a:ext cx="1" cy="1"/>
            </a:xfrm>
            <a:prstGeom prst="line">
              <a:avLst/>
            </a:prstGeom>
            <a:noFill/>
            <a:ln w="33338">
              <a:solidFill>
                <a:schemeClr val="tx1"/>
              </a:solidFill>
              <a:round/>
              <a:headEnd/>
              <a:tailEnd/>
            </a:ln>
          </p:spPr>
          <p:txBody>
            <a:bodyPr/>
            <a:lstStyle/>
            <a:p>
              <a:endParaRPr lang="fr-BE"/>
            </a:p>
          </p:txBody>
        </p:sp>
        <p:sp>
          <p:nvSpPr>
            <p:cNvPr id="34891" name="Line 73"/>
            <p:cNvSpPr>
              <a:spLocks noChangeShapeType="1"/>
            </p:cNvSpPr>
            <p:nvPr/>
          </p:nvSpPr>
          <p:spPr bwMode="auto">
            <a:xfrm>
              <a:off x="2035" y="2883"/>
              <a:ext cx="15" cy="1"/>
            </a:xfrm>
            <a:prstGeom prst="line">
              <a:avLst/>
            </a:prstGeom>
            <a:noFill/>
            <a:ln w="33338">
              <a:solidFill>
                <a:schemeClr val="tx1"/>
              </a:solidFill>
              <a:round/>
              <a:headEnd/>
              <a:tailEnd/>
            </a:ln>
          </p:spPr>
          <p:txBody>
            <a:bodyPr/>
            <a:lstStyle/>
            <a:p>
              <a:endParaRPr lang="fr-BE"/>
            </a:p>
          </p:txBody>
        </p:sp>
        <p:sp>
          <p:nvSpPr>
            <p:cNvPr id="34892" name="Line 74"/>
            <p:cNvSpPr>
              <a:spLocks noChangeShapeType="1"/>
            </p:cNvSpPr>
            <p:nvPr/>
          </p:nvSpPr>
          <p:spPr bwMode="auto">
            <a:xfrm flipV="1">
              <a:off x="2050" y="2857"/>
              <a:ext cx="1" cy="26"/>
            </a:xfrm>
            <a:prstGeom prst="line">
              <a:avLst/>
            </a:prstGeom>
            <a:noFill/>
            <a:ln w="33338">
              <a:solidFill>
                <a:schemeClr val="tx1"/>
              </a:solidFill>
              <a:round/>
              <a:headEnd/>
              <a:tailEnd/>
            </a:ln>
          </p:spPr>
          <p:txBody>
            <a:bodyPr/>
            <a:lstStyle/>
            <a:p>
              <a:endParaRPr lang="fr-BE"/>
            </a:p>
          </p:txBody>
        </p:sp>
        <p:sp>
          <p:nvSpPr>
            <p:cNvPr id="34893" name="Line 75"/>
            <p:cNvSpPr>
              <a:spLocks noChangeShapeType="1"/>
            </p:cNvSpPr>
            <p:nvPr/>
          </p:nvSpPr>
          <p:spPr bwMode="auto">
            <a:xfrm>
              <a:off x="2050" y="2857"/>
              <a:ext cx="1" cy="1"/>
            </a:xfrm>
            <a:prstGeom prst="line">
              <a:avLst/>
            </a:prstGeom>
            <a:noFill/>
            <a:ln w="33338">
              <a:solidFill>
                <a:schemeClr val="tx1"/>
              </a:solidFill>
              <a:round/>
              <a:headEnd/>
              <a:tailEnd/>
            </a:ln>
          </p:spPr>
          <p:txBody>
            <a:bodyPr/>
            <a:lstStyle/>
            <a:p>
              <a:endParaRPr lang="fr-BE"/>
            </a:p>
          </p:txBody>
        </p:sp>
        <p:sp>
          <p:nvSpPr>
            <p:cNvPr id="34894" name="Line 76"/>
            <p:cNvSpPr>
              <a:spLocks noChangeShapeType="1"/>
            </p:cNvSpPr>
            <p:nvPr/>
          </p:nvSpPr>
          <p:spPr bwMode="auto">
            <a:xfrm>
              <a:off x="2051" y="2857"/>
              <a:ext cx="1" cy="1"/>
            </a:xfrm>
            <a:prstGeom prst="line">
              <a:avLst/>
            </a:prstGeom>
            <a:noFill/>
            <a:ln w="33338">
              <a:solidFill>
                <a:schemeClr val="tx1"/>
              </a:solidFill>
              <a:round/>
              <a:headEnd/>
              <a:tailEnd/>
            </a:ln>
          </p:spPr>
          <p:txBody>
            <a:bodyPr/>
            <a:lstStyle/>
            <a:p>
              <a:endParaRPr lang="fr-BE"/>
            </a:p>
          </p:txBody>
        </p:sp>
        <p:sp>
          <p:nvSpPr>
            <p:cNvPr id="34895" name="Line 77"/>
            <p:cNvSpPr>
              <a:spLocks noChangeShapeType="1"/>
            </p:cNvSpPr>
            <p:nvPr/>
          </p:nvSpPr>
          <p:spPr bwMode="auto">
            <a:xfrm>
              <a:off x="2051" y="2857"/>
              <a:ext cx="30" cy="1"/>
            </a:xfrm>
            <a:prstGeom prst="line">
              <a:avLst/>
            </a:prstGeom>
            <a:noFill/>
            <a:ln w="33338">
              <a:solidFill>
                <a:schemeClr val="tx1"/>
              </a:solidFill>
              <a:round/>
              <a:headEnd/>
              <a:tailEnd/>
            </a:ln>
          </p:spPr>
          <p:txBody>
            <a:bodyPr/>
            <a:lstStyle/>
            <a:p>
              <a:endParaRPr lang="fr-BE"/>
            </a:p>
          </p:txBody>
        </p:sp>
        <p:sp>
          <p:nvSpPr>
            <p:cNvPr id="34896" name="Line 78"/>
            <p:cNvSpPr>
              <a:spLocks noChangeShapeType="1"/>
            </p:cNvSpPr>
            <p:nvPr/>
          </p:nvSpPr>
          <p:spPr bwMode="auto">
            <a:xfrm flipV="1">
              <a:off x="2081" y="2830"/>
              <a:ext cx="1" cy="27"/>
            </a:xfrm>
            <a:prstGeom prst="line">
              <a:avLst/>
            </a:prstGeom>
            <a:noFill/>
            <a:ln w="33338">
              <a:solidFill>
                <a:schemeClr val="tx1"/>
              </a:solidFill>
              <a:round/>
              <a:headEnd/>
              <a:tailEnd/>
            </a:ln>
          </p:spPr>
          <p:txBody>
            <a:bodyPr/>
            <a:lstStyle/>
            <a:p>
              <a:endParaRPr lang="fr-BE"/>
            </a:p>
          </p:txBody>
        </p:sp>
        <p:sp>
          <p:nvSpPr>
            <p:cNvPr id="34897" name="Line 79"/>
            <p:cNvSpPr>
              <a:spLocks noChangeShapeType="1"/>
            </p:cNvSpPr>
            <p:nvPr/>
          </p:nvSpPr>
          <p:spPr bwMode="auto">
            <a:xfrm>
              <a:off x="2081" y="2830"/>
              <a:ext cx="1" cy="1"/>
            </a:xfrm>
            <a:prstGeom prst="line">
              <a:avLst/>
            </a:prstGeom>
            <a:noFill/>
            <a:ln w="33338">
              <a:solidFill>
                <a:schemeClr val="tx1"/>
              </a:solidFill>
              <a:round/>
              <a:headEnd/>
              <a:tailEnd/>
            </a:ln>
          </p:spPr>
          <p:txBody>
            <a:bodyPr/>
            <a:lstStyle/>
            <a:p>
              <a:endParaRPr lang="fr-BE"/>
            </a:p>
          </p:txBody>
        </p:sp>
        <p:sp>
          <p:nvSpPr>
            <p:cNvPr id="34898" name="Line 80"/>
            <p:cNvSpPr>
              <a:spLocks noChangeShapeType="1"/>
            </p:cNvSpPr>
            <p:nvPr/>
          </p:nvSpPr>
          <p:spPr bwMode="auto">
            <a:xfrm flipV="1">
              <a:off x="2081" y="2804"/>
              <a:ext cx="1" cy="26"/>
            </a:xfrm>
            <a:prstGeom prst="line">
              <a:avLst/>
            </a:prstGeom>
            <a:noFill/>
            <a:ln w="33338">
              <a:solidFill>
                <a:schemeClr val="tx1"/>
              </a:solidFill>
              <a:round/>
              <a:headEnd/>
              <a:tailEnd/>
            </a:ln>
          </p:spPr>
          <p:txBody>
            <a:bodyPr/>
            <a:lstStyle/>
            <a:p>
              <a:endParaRPr lang="fr-BE"/>
            </a:p>
          </p:txBody>
        </p:sp>
        <p:sp>
          <p:nvSpPr>
            <p:cNvPr id="34899" name="Line 81"/>
            <p:cNvSpPr>
              <a:spLocks noChangeShapeType="1"/>
            </p:cNvSpPr>
            <p:nvPr/>
          </p:nvSpPr>
          <p:spPr bwMode="auto">
            <a:xfrm>
              <a:off x="2081" y="2804"/>
              <a:ext cx="2" cy="1"/>
            </a:xfrm>
            <a:prstGeom prst="line">
              <a:avLst/>
            </a:prstGeom>
            <a:noFill/>
            <a:ln w="33338">
              <a:solidFill>
                <a:schemeClr val="tx1"/>
              </a:solidFill>
              <a:round/>
              <a:headEnd/>
              <a:tailEnd/>
            </a:ln>
          </p:spPr>
          <p:txBody>
            <a:bodyPr/>
            <a:lstStyle/>
            <a:p>
              <a:endParaRPr lang="fr-BE"/>
            </a:p>
          </p:txBody>
        </p:sp>
        <p:sp>
          <p:nvSpPr>
            <p:cNvPr id="34900" name="Line 82"/>
            <p:cNvSpPr>
              <a:spLocks noChangeShapeType="1"/>
            </p:cNvSpPr>
            <p:nvPr/>
          </p:nvSpPr>
          <p:spPr bwMode="auto">
            <a:xfrm flipV="1">
              <a:off x="2083" y="2752"/>
              <a:ext cx="1" cy="52"/>
            </a:xfrm>
            <a:prstGeom prst="line">
              <a:avLst/>
            </a:prstGeom>
            <a:noFill/>
            <a:ln w="33338">
              <a:solidFill>
                <a:schemeClr val="tx1"/>
              </a:solidFill>
              <a:round/>
              <a:headEnd/>
              <a:tailEnd/>
            </a:ln>
          </p:spPr>
          <p:txBody>
            <a:bodyPr/>
            <a:lstStyle/>
            <a:p>
              <a:endParaRPr lang="fr-BE"/>
            </a:p>
          </p:txBody>
        </p:sp>
        <p:sp>
          <p:nvSpPr>
            <p:cNvPr id="34901" name="Line 83"/>
            <p:cNvSpPr>
              <a:spLocks noChangeShapeType="1"/>
            </p:cNvSpPr>
            <p:nvPr/>
          </p:nvSpPr>
          <p:spPr bwMode="auto">
            <a:xfrm>
              <a:off x="2083" y="2752"/>
              <a:ext cx="1" cy="1"/>
            </a:xfrm>
            <a:prstGeom prst="line">
              <a:avLst/>
            </a:prstGeom>
            <a:noFill/>
            <a:ln w="33338">
              <a:solidFill>
                <a:schemeClr val="tx1"/>
              </a:solidFill>
              <a:round/>
              <a:headEnd/>
              <a:tailEnd/>
            </a:ln>
          </p:spPr>
          <p:txBody>
            <a:bodyPr/>
            <a:lstStyle/>
            <a:p>
              <a:endParaRPr lang="fr-BE"/>
            </a:p>
          </p:txBody>
        </p:sp>
        <p:sp>
          <p:nvSpPr>
            <p:cNvPr id="34902" name="Line 84"/>
            <p:cNvSpPr>
              <a:spLocks noChangeShapeType="1"/>
            </p:cNvSpPr>
            <p:nvPr/>
          </p:nvSpPr>
          <p:spPr bwMode="auto">
            <a:xfrm>
              <a:off x="2083" y="2752"/>
              <a:ext cx="1" cy="1"/>
            </a:xfrm>
            <a:prstGeom prst="line">
              <a:avLst/>
            </a:prstGeom>
            <a:noFill/>
            <a:ln w="33338">
              <a:solidFill>
                <a:schemeClr val="tx1"/>
              </a:solidFill>
              <a:round/>
              <a:headEnd/>
              <a:tailEnd/>
            </a:ln>
          </p:spPr>
          <p:txBody>
            <a:bodyPr/>
            <a:lstStyle/>
            <a:p>
              <a:endParaRPr lang="fr-BE"/>
            </a:p>
          </p:txBody>
        </p:sp>
        <p:sp>
          <p:nvSpPr>
            <p:cNvPr id="34903" name="Line 85"/>
            <p:cNvSpPr>
              <a:spLocks noChangeShapeType="1"/>
            </p:cNvSpPr>
            <p:nvPr/>
          </p:nvSpPr>
          <p:spPr bwMode="auto">
            <a:xfrm>
              <a:off x="2083" y="2752"/>
              <a:ext cx="6" cy="1"/>
            </a:xfrm>
            <a:prstGeom prst="line">
              <a:avLst/>
            </a:prstGeom>
            <a:noFill/>
            <a:ln w="33338">
              <a:solidFill>
                <a:schemeClr val="tx1"/>
              </a:solidFill>
              <a:round/>
              <a:headEnd/>
              <a:tailEnd/>
            </a:ln>
          </p:spPr>
          <p:txBody>
            <a:bodyPr/>
            <a:lstStyle/>
            <a:p>
              <a:endParaRPr lang="fr-BE"/>
            </a:p>
          </p:txBody>
        </p:sp>
        <p:sp>
          <p:nvSpPr>
            <p:cNvPr id="34904" name="Line 86"/>
            <p:cNvSpPr>
              <a:spLocks noChangeShapeType="1"/>
            </p:cNvSpPr>
            <p:nvPr/>
          </p:nvSpPr>
          <p:spPr bwMode="auto">
            <a:xfrm flipV="1">
              <a:off x="2089" y="2725"/>
              <a:ext cx="1" cy="27"/>
            </a:xfrm>
            <a:prstGeom prst="line">
              <a:avLst/>
            </a:prstGeom>
            <a:noFill/>
            <a:ln w="33338">
              <a:solidFill>
                <a:schemeClr val="tx1"/>
              </a:solidFill>
              <a:round/>
              <a:headEnd/>
              <a:tailEnd/>
            </a:ln>
          </p:spPr>
          <p:txBody>
            <a:bodyPr/>
            <a:lstStyle/>
            <a:p>
              <a:endParaRPr lang="fr-BE"/>
            </a:p>
          </p:txBody>
        </p:sp>
        <p:sp>
          <p:nvSpPr>
            <p:cNvPr id="34905" name="Line 87"/>
            <p:cNvSpPr>
              <a:spLocks noChangeShapeType="1"/>
            </p:cNvSpPr>
            <p:nvPr/>
          </p:nvSpPr>
          <p:spPr bwMode="auto">
            <a:xfrm>
              <a:off x="2089" y="2725"/>
              <a:ext cx="5" cy="1"/>
            </a:xfrm>
            <a:prstGeom prst="line">
              <a:avLst/>
            </a:prstGeom>
            <a:noFill/>
            <a:ln w="33338">
              <a:solidFill>
                <a:schemeClr val="tx1"/>
              </a:solidFill>
              <a:round/>
              <a:headEnd/>
              <a:tailEnd/>
            </a:ln>
          </p:spPr>
          <p:txBody>
            <a:bodyPr/>
            <a:lstStyle/>
            <a:p>
              <a:endParaRPr lang="fr-BE"/>
            </a:p>
          </p:txBody>
        </p:sp>
        <p:sp>
          <p:nvSpPr>
            <p:cNvPr id="34906" name="Line 88"/>
            <p:cNvSpPr>
              <a:spLocks noChangeShapeType="1"/>
            </p:cNvSpPr>
            <p:nvPr/>
          </p:nvSpPr>
          <p:spPr bwMode="auto">
            <a:xfrm>
              <a:off x="2094" y="2725"/>
              <a:ext cx="1" cy="1"/>
            </a:xfrm>
            <a:prstGeom prst="line">
              <a:avLst/>
            </a:prstGeom>
            <a:noFill/>
            <a:ln w="33338">
              <a:solidFill>
                <a:schemeClr val="tx1"/>
              </a:solidFill>
              <a:round/>
              <a:headEnd/>
              <a:tailEnd/>
            </a:ln>
          </p:spPr>
          <p:txBody>
            <a:bodyPr/>
            <a:lstStyle/>
            <a:p>
              <a:endParaRPr lang="fr-BE"/>
            </a:p>
          </p:txBody>
        </p:sp>
        <p:sp>
          <p:nvSpPr>
            <p:cNvPr id="34907" name="Line 89"/>
            <p:cNvSpPr>
              <a:spLocks noChangeShapeType="1"/>
            </p:cNvSpPr>
            <p:nvPr/>
          </p:nvSpPr>
          <p:spPr bwMode="auto">
            <a:xfrm>
              <a:off x="2094" y="2725"/>
              <a:ext cx="8" cy="1"/>
            </a:xfrm>
            <a:prstGeom prst="line">
              <a:avLst/>
            </a:prstGeom>
            <a:noFill/>
            <a:ln w="33338">
              <a:solidFill>
                <a:schemeClr val="tx1"/>
              </a:solidFill>
              <a:round/>
              <a:headEnd/>
              <a:tailEnd/>
            </a:ln>
          </p:spPr>
          <p:txBody>
            <a:bodyPr/>
            <a:lstStyle/>
            <a:p>
              <a:endParaRPr lang="fr-BE"/>
            </a:p>
          </p:txBody>
        </p:sp>
        <p:sp>
          <p:nvSpPr>
            <p:cNvPr id="34908" name="Line 90"/>
            <p:cNvSpPr>
              <a:spLocks noChangeShapeType="1"/>
            </p:cNvSpPr>
            <p:nvPr/>
          </p:nvSpPr>
          <p:spPr bwMode="auto">
            <a:xfrm flipV="1">
              <a:off x="2102" y="2699"/>
              <a:ext cx="1" cy="26"/>
            </a:xfrm>
            <a:prstGeom prst="line">
              <a:avLst/>
            </a:prstGeom>
            <a:noFill/>
            <a:ln w="33338">
              <a:solidFill>
                <a:schemeClr val="tx1"/>
              </a:solidFill>
              <a:round/>
              <a:headEnd/>
              <a:tailEnd/>
            </a:ln>
          </p:spPr>
          <p:txBody>
            <a:bodyPr/>
            <a:lstStyle/>
            <a:p>
              <a:endParaRPr lang="fr-BE"/>
            </a:p>
          </p:txBody>
        </p:sp>
        <p:sp>
          <p:nvSpPr>
            <p:cNvPr id="34909" name="Line 91"/>
            <p:cNvSpPr>
              <a:spLocks noChangeShapeType="1"/>
            </p:cNvSpPr>
            <p:nvPr/>
          </p:nvSpPr>
          <p:spPr bwMode="auto">
            <a:xfrm>
              <a:off x="2102" y="2699"/>
              <a:ext cx="2" cy="1"/>
            </a:xfrm>
            <a:prstGeom prst="line">
              <a:avLst/>
            </a:prstGeom>
            <a:noFill/>
            <a:ln w="33338">
              <a:solidFill>
                <a:schemeClr val="tx1"/>
              </a:solidFill>
              <a:round/>
              <a:headEnd/>
              <a:tailEnd/>
            </a:ln>
          </p:spPr>
          <p:txBody>
            <a:bodyPr/>
            <a:lstStyle/>
            <a:p>
              <a:endParaRPr lang="fr-BE"/>
            </a:p>
          </p:txBody>
        </p:sp>
        <p:sp>
          <p:nvSpPr>
            <p:cNvPr id="34910" name="Line 92"/>
            <p:cNvSpPr>
              <a:spLocks noChangeShapeType="1"/>
            </p:cNvSpPr>
            <p:nvPr/>
          </p:nvSpPr>
          <p:spPr bwMode="auto">
            <a:xfrm>
              <a:off x="2104" y="2699"/>
              <a:ext cx="1" cy="1"/>
            </a:xfrm>
            <a:prstGeom prst="line">
              <a:avLst/>
            </a:prstGeom>
            <a:noFill/>
            <a:ln w="33338">
              <a:solidFill>
                <a:schemeClr val="tx1"/>
              </a:solidFill>
              <a:round/>
              <a:headEnd/>
              <a:tailEnd/>
            </a:ln>
          </p:spPr>
          <p:txBody>
            <a:bodyPr/>
            <a:lstStyle/>
            <a:p>
              <a:endParaRPr lang="fr-BE"/>
            </a:p>
          </p:txBody>
        </p:sp>
        <p:sp>
          <p:nvSpPr>
            <p:cNvPr id="34911" name="Line 93"/>
            <p:cNvSpPr>
              <a:spLocks noChangeShapeType="1"/>
            </p:cNvSpPr>
            <p:nvPr/>
          </p:nvSpPr>
          <p:spPr bwMode="auto">
            <a:xfrm>
              <a:off x="2104" y="2699"/>
              <a:ext cx="14" cy="1"/>
            </a:xfrm>
            <a:prstGeom prst="line">
              <a:avLst/>
            </a:prstGeom>
            <a:noFill/>
            <a:ln w="33338">
              <a:solidFill>
                <a:schemeClr val="tx1"/>
              </a:solidFill>
              <a:round/>
              <a:headEnd/>
              <a:tailEnd/>
            </a:ln>
          </p:spPr>
          <p:txBody>
            <a:bodyPr/>
            <a:lstStyle/>
            <a:p>
              <a:endParaRPr lang="fr-BE"/>
            </a:p>
          </p:txBody>
        </p:sp>
        <p:sp>
          <p:nvSpPr>
            <p:cNvPr id="34912" name="Line 94"/>
            <p:cNvSpPr>
              <a:spLocks noChangeShapeType="1"/>
            </p:cNvSpPr>
            <p:nvPr/>
          </p:nvSpPr>
          <p:spPr bwMode="auto">
            <a:xfrm flipV="1">
              <a:off x="2118" y="2672"/>
              <a:ext cx="1" cy="27"/>
            </a:xfrm>
            <a:prstGeom prst="line">
              <a:avLst/>
            </a:prstGeom>
            <a:noFill/>
            <a:ln w="33338">
              <a:solidFill>
                <a:schemeClr val="tx1"/>
              </a:solidFill>
              <a:round/>
              <a:headEnd/>
              <a:tailEnd/>
            </a:ln>
          </p:spPr>
          <p:txBody>
            <a:bodyPr/>
            <a:lstStyle/>
            <a:p>
              <a:endParaRPr lang="fr-BE"/>
            </a:p>
          </p:txBody>
        </p:sp>
        <p:sp>
          <p:nvSpPr>
            <p:cNvPr id="34913" name="Line 95"/>
            <p:cNvSpPr>
              <a:spLocks noChangeShapeType="1"/>
            </p:cNvSpPr>
            <p:nvPr/>
          </p:nvSpPr>
          <p:spPr bwMode="auto">
            <a:xfrm>
              <a:off x="2118" y="2672"/>
              <a:ext cx="1" cy="1"/>
            </a:xfrm>
            <a:prstGeom prst="line">
              <a:avLst/>
            </a:prstGeom>
            <a:noFill/>
            <a:ln w="33338">
              <a:solidFill>
                <a:schemeClr val="tx1"/>
              </a:solidFill>
              <a:round/>
              <a:headEnd/>
              <a:tailEnd/>
            </a:ln>
          </p:spPr>
          <p:txBody>
            <a:bodyPr/>
            <a:lstStyle/>
            <a:p>
              <a:endParaRPr lang="fr-BE"/>
            </a:p>
          </p:txBody>
        </p:sp>
        <p:sp>
          <p:nvSpPr>
            <p:cNvPr id="34914" name="Line 96"/>
            <p:cNvSpPr>
              <a:spLocks noChangeShapeType="1"/>
            </p:cNvSpPr>
            <p:nvPr/>
          </p:nvSpPr>
          <p:spPr bwMode="auto">
            <a:xfrm flipV="1">
              <a:off x="2119" y="2646"/>
              <a:ext cx="1" cy="26"/>
            </a:xfrm>
            <a:prstGeom prst="line">
              <a:avLst/>
            </a:prstGeom>
            <a:noFill/>
            <a:ln w="33338">
              <a:solidFill>
                <a:schemeClr val="tx1"/>
              </a:solidFill>
              <a:round/>
              <a:headEnd/>
              <a:tailEnd/>
            </a:ln>
          </p:spPr>
          <p:txBody>
            <a:bodyPr/>
            <a:lstStyle/>
            <a:p>
              <a:endParaRPr lang="fr-BE"/>
            </a:p>
          </p:txBody>
        </p:sp>
        <p:sp>
          <p:nvSpPr>
            <p:cNvPr id="34915" name="Line 97"/>
            <p:cNvSpPr>
              <a:spLocks noChangeShapeType="1"/>
            </p:cNvSpPr>
            <p:nvPr/>
          </p:nvSpPr>
          <p:spPr bwMode="auto">
            <a:xfrm>
              <a:off x="2119" y="2646"/>
              <a:ext cx="3" cy="1"/>
            </a:xfrm>
            <a:prstGeom prst="line">
              <a:avLst/>
            </a:prstGeom>
            <a:noFill/>
            <a:ln w="33338">
              <a:solidFill>
                <a:schemeClr val="tx1"/>
              </a:solidFill>
              <a:round/>
              <a:headEnd/>
              <a:tailEnd/>
            </a:ln>
          </p:spPr>
          <p:txBody>
            <a:bodyPr/>
            <a:lstStyle/>
            <a:p>
              <a:endParaRPr lang="fr-BE"/>
            </a:p>
          </p:txBody>
        </p:sp>
        <p:sp>
          <p:nvSpPr>
            <p:cNvPr id="34916" name="Line 98"/>
            <p:cNvSpPr>
              <a:spLocks noChangeShapeType="1"/>
            </p:cNvSpPr>
            <p:nvPr/>
          </p:nvSpPr>
          <p:spPr bwMode="auto">
            <a:xfrm>
              <a:off x="2122" y="2646"/>
              <a:ext cx="1" cy="1"/>
            </a:xfrm>
            <a:prstGeom prst="line">
              <a:avLst/>
            </a:prstGeom>
            <a:noFill/>
            <a:ln w="33338">
              <a:solidFill>
                <a:schemeClr val="tx1"/>
              </a:solidFill>
              <a:round/>
              <a:headEnd/>
              <a:tailEnd/>
            </a:ln>
          </p:spPr>
          <p:txBody>
            <a:bodyPr/>
            <a:lstStyle/>
            <a:p>
              <a:endParaRPr lang="fr-BE"/>
            </a:p>
          </p:txBody>
        </p:sp>
        <p:sp>
          <p:nvSpPr>
            <p:cNvPr id="34917" name="Line 99"/>
            <p:cNvSpPr>
              <a:spLocks noChangeShapeType="1"/>
            </p:cNvSpPr>
            <p:nvPr/>
          </p:nvSpPr>
          <p:spPr bwMode="auto">
            <a:xfrm>
              <a:off x="2122" y="2646"/>
              <a:ext cx="9" cy="1"/>
            </a:xfrm>
            <a:prstGeom prst="line">
              <a:avLst/>
            </a:prstGeom>
            <a:noFill/>
            <a:ln w="33338">
              <a:solidFill>
                <a:schemeClr val="tx1"/>
              </a:solidFill>
              <a:round/>
              <a:headEnd/>
              <a:tailEnd/>
            </a:ln>
          </p:spPr>
          <p:txBody>
            <a:bodyPr/>
            <a:lstStyle/>
            <a:p>
              <a:endParaRPr lang="fr-BE"/>
            </a:p>
          </p:txBody>
        </p:sp>
        <p:sp>
          <p:nvSpPr>
            <p:cNvPr id="34918" name="Line 100"/>
            <p:cNvSpPr>
              <a:spLocks noChangeShapeType="1"/>
            </p:cNvSpPr>
            <p:nvPr/>
          </p:nvSpPr>
          <p:spPr bwMode="auto">
            <a:xfrm flipV="1">
              <a:off x="2131" y="2620"/>
              <a:ext cx="1" cy="26"/>
            </a:xfrm>
            <a:prstGeom prst="line">
              <a:avLst/>
            </a:prstGeom>
            <a:noFill/>
            <a:ln w="33338">
              <a:solidFill>
                <a:schemeClr val="tx1"/>
              </a:solidFill>
              <a:round/>
              <a:headEnd/>
              <a:tailEnd/>
            </a:ln>
          </p:spPr>
          <p:txBody>
            <a:bodyPr/>
            <a:lstStyle/>
            <a:p>
              <a:endParaRPr lang="fr-BE"/>
            </a:p>
          </p:txBody>
        </p:sp>
        <p:sp>
          <p:nvSpPr>
            <p:cNvPr id="34919" name="Line 101"/>
            <p:cNvSpPr>
              <a:spLocks noChangeShapeType="1"/>
            </p:cNvSpPr>
            <p:nvPr/>
          </p:nvSpPr>
          <p:spPr bwMode="auto">
            <a:xfrm>
              <a:off x="2131" y="2620"/>
              <a:ext cx="1" cy="1"/>
            </a:xfrm>
            <a:prstGeom prst="line">
              <a:avLst/>
            </a:prstGeom>
            <a:noFill/>
            <a:ln w="33338">
              <a:solidFill>
                <a:schemeClr val="tx1"/>
              </a:solidFill>
              <a:round/>
              <a:headEnd/>
              <a:tailEnd/>
            </a:ln>
          </p:spPr>
          <p:txBody>
            <a:bodyPr/>
            <a:lstStyle/>
            <a:p>
              <a:endParaRPr lang="fr-BE"/>
            </a:p>
          </p:txBody>
        </p:sp>
        <p:sp>
          <p:nvSpPr>
            <p:cNvPr id="34920" name="Line 102"/>
            <p:cNvSpPr>
              <a:spLocks noChangeShapeType="1"/>
            </p:cNvSpPr>
            <p:nvPr/>
          </p:nvSpPr>
          <p:spPr bwMode="auto">
            <a:xfrm>
              <a:off x="2132" y="2620"/>
              <a:ext cx="1" cy="1"/>
            </a:xfrm>
            <a:prstGeom prst="line">
              <a:avLst/>
            </a:prstGeom>
            <a:noFill/>
            <a:ln w="33338">
              <a:solidFill>
                <a:schemeClr val="tx1"/>
              </a:solidFill>
              <a:round/>
              <a:headEnd/>
              <a:tailEnd/>
            </a:ln>
          </p:spPr>
          <p:txBody>
            <a:bodyPr/>
            <a:lstStyle/>
            <a:p>
              <a:endParaRPr lang="fr-BE"/>
            </a:p>
          </p:txBody>
        </p:sp>
        <p:sp>
          <p:nvSpPr>
            <p:cNvPr id="34921" name="Line 103"/>
            <p:cNvSpPr>
              <a:spLocks noChangeShapeType="1"/>
            </p:cNvSpPr>
            <p:nvPr/>
          </p:nvSpPr>
          <p:spPr bwMode="auto">
            <a:xfrm>
              <a:off x="2132" y="2620"/>
              <a:ext cx="9" cy="1"/>
            </a:xfrm>
            <a:prstGeom prst="line">
              <a:avLst/>
            </a:prstGeom>
            <a:noFill/>
            <a:ln w="33338">
              <a:solidFill>
                <a:schemeClr val="tx1"/>
              </a:solidFill>
              <a:round/>
              <a:headEnd/>
              <a:tailEnd/>
            </a:ln>
          </p:spPr>
          <p:txBody>
            <a:bodyPr/>
            <a:lstStyle/>
            <a:p>
              <a:endParaRPr lang="fr-BE"/>
            </a:p>
          </p:txBody>
        </p:sp>
        <p:sp>
          <p:nvSpPr>
            <p:cNvPr id="34922" name="Line 104"/>
            <p:cNvSpPr>
              <a:spLocks noChangeShapeType="1"/>
            </p:cNvSpPr>
            <p:nvPr/>
          </p:nvSpPr>
          <p:spPr bwMode="auto">
            <a:xfrm flipV="1">
              <a:off x="2141" y="2593"/>
              <a:ext cx="1" cy="27"/>
            </a:xfrm>
            <a:prstGeom prst="line">
              <a:avLst/>
            </a:prstGeom>
            <a:noFill/>
            <a:ln w="33338">
              <a:solidFill>
                <a:schemeClr val="tx1"/>
              </a:solidFill>
              <a:round/>
              <a:headEnd/>
              <a:tailEnd/>
            </a:ln>
          </p:spPr>
          <p:txBody>
            <a:bodyPr/>
            <a:lstStyle/>
            <a:p>
              <a:endParaRPr lang="fr-BE"/>
            </a:p>
          </p:txBody>
        </p:sp>
        <p:sp>
          <p:nvSpPr>
            <p:cNvPr id="34923" name="Line 105"/>
            <p:cNvSpPr>
              <a:spLocks noChangeShapeType="1"/>
            </p:cNvSpPr>
            <p:nvPr/>
          </p:nvSpPr>
          <p:spPr bwMode="auto">
            <a:xfrm>
              <a:off x="2141" y="2593"/>
              <a:ext cx="6" cy="1"/>
            </a:xfrm>
            <a:prstGeom prst="line">
              <a:avLst/>
            </a:prstGeom>
            <a:noFill/>
            <a:ln w="33338">
              <a:solidFill>
                <a:schemeClr val="tx1"/>
              </a:solidFill>
              <a:round/>
              <a:headEnd/>
              <a:tailEnd/>
            </a:ln>
          </p:spPr>
          <p:txBody>
            <a:bodyPr/>
            <a:lstStyle/>
            <a:p>
              <a:endParaRPr lang="fr-BE"/>
            </a:p>
          </p:txBody>
        </p:sp>
        <p:sp>
          <p:nvSpPr>
            <p:cNvPr id="34924" name="Line 106"/>
            <p:cNvSpPr>
              <a:spLocks noChangeShapeType="1"/>
            </p:cNvSpPr>
            <p:nvPr/>
          </p:nvSpPr>
          <p:spPr bwMode="auto">
            <a:xfrm>
              <a:off x="2147" y="2593"/>
              <a:ext cx="1" cy="1"/>
            </a:xfrm>
            <a:prstGeom prst="line">
              <a:avLst/>
            </a:prstGeom>
            <a:noFill/>
            <a:ln w="33338">
              <a:solidFill>
                <a:schemeClr val="tx1"/>
              </a:solidFill>
              <a:round/>
              <a:headEnd/>
              <a:tailEnd/>
            </a:ln>
          </p:spPr>
          <p:txBody>
            <a:bodyPr/>
            <a:lstStyle/>
            <a:p>
              <a:endParaRPr lang="fr-BE"/>
            </a:p>
          </p:txBody>
        </p:sp>
        <p:sp>
          <p:nvSpPr>
            <p:cNvPr id="34925" name="Line 107"/>
            <p:cNvSpPr>
              <a:spLocks noChangeShapeType="1"/>
            </p:cNvSpPr>
            <p:nvPr/>
          </p:nvSpPr>
          <p:spPr bwMode="auto">
            <a:xfrm>
              <a:off x="2147" y="2593"/>
              <a:ext cx="75" cy="1"/>
            </a:xfrm>
            <a:prstGeom prst="line">
              <a:avLst/>
            </a:prstGeom>
            <a:noFill/>
            <a:ln w="33338">
              <a:solidFill>
                <a:schemeClr val="tx1"/>
              </a:solidFill>
              <a:round/>
              <a:headEnd/>
              <a:tailEnd/>
            </a:ln>
          </p:spPr>
          <p:txBody>
            <a:bodyPr/>
            <a:lstStyle/>
            <a:p>
              <a:endParaRPr lang="fr-BE"/>
            </a:p>
          </p:txBody>
        </p:sp>
        <p:sp>
          <p:nvSpPr>
            <p:cNvPr id="34926" name="Line 108"/>
            <p:cNvSpPr>
              <a:spLocks noChangeShapeType="1"/>
            </p:cNvSpPr>
            <p:nvPr/>
          </p:nvSpPr>
          <p:spPr bwMode="auto">
            <a:xfrm flipV="1">
              <a:off x="2222" y="2566"/>
              <a:ext cx="1" cy="27"/>
            </a:xfrm>
            <a:prstGeom prst="line">
              <a:avLst/>
            </a:prstGeom>
            <a:noFill/>
            <a:ln w="33338">
              <a:solidFill>
                <a:schemeClr val="tx1"/>
              </a:solidFill>
              <a:round/>
              <a:headEnd/>
              <a:tailEnd/>
            </a:ln>
          </p:spPr>
          <p:txBody>
            <a:bodyPr/>
            <a:lstStyle/>
            <a:p>
              <a:endParaRPr lang="fr-BE"/>
            </a:p>
          </p:txBody>
        </p:sp>
        <p:sp>
          <p:nvSpPr>
            <p:cNvPr id="34927" name="Line 109"/>
            <p:cNvSpPr>
              <a:spLocks noChangeShapeType="1"/>
            </p:cNvSpPr>
            <p:nvPr/>
          </p:nvSpPr>
          <p:spPr bwMode="auto">
            <a:xfrm>
              <a:off x="2222" y="2566"/>
              <a:ext cx="2" cy="1"/>
            </a:xfrm>
            <a:prstGeom prst="line">
              <a:avLst/>
            </a:prstGeom>
            <a:noFill/>
            <a:ln w="33338">
              <a:solidFill>
                <a:schemeClr val="tx1"/>
              </a:solidFill>
              <a:round/>
              <a:headEnd/>
              <a:tailEnd/>
            </a:ln>
          </p:spPr>
          <p:txBody>
            <a:bodyPr/>
            <a:lstStyle/>
            <a:p>
              <a:endParaRPr lang="fr-BE"/>
            </a:p>
          </p:txBody>
        </p:sp>
        <p:sp>
          <p:nvSpPr>
            <p:cNvPr id="34928" name="Line 110"/>
            <p:cNvSpPr>
              <a:spLocks noChangeShapeType="1"/>
            </p:cNvSpPr>
            <p:nvPr/>
          </p:nvSpPr>
          <p:spPr bwMode="auto">
            <a:xfrm>
              <a:off x="2224" y="2566"/>
              <a:ext cx="1" cy="1"/>
            </a:xfrm>
            <a:prstGeom prst="line">
              <a:avLst/>
            </a:prstGeom>
            <a:noFill/>
            <a:ln w="33338">
              <a:solidFill>
                <a:schemeClr val="tx1"/>
              </a:solidFill>
              <a:round/>
              <a:headEnd/>
              <a:tailEnd/>
            </a:ln>
          </p:spPr>
          <p:txBody>
            <a:bodyPr/>
            <a:lstStyle/>
            <a:p>
              <a:endParaRPr lang="fr-BE"/>
            </a:p>
          </p:txBody>
        </p:sp>
        <p:sp>
          <p:nvSpPr>
            <p:cNvPr id="34929" name="Line 111"/>
            <p:cNvSpPr>
              <a:spLocks noChangeShapeType="1"/>
            </p:cNvSpPr>
            <p:nvPr/>
          </p:nvSpPr>
          <p:spPr bwMode="auto">
            <a:xfrm>
              <a:off x="2224" y="2566"/>
              <a:ext cx="22" cy="1"/>
            </a:xfrm>
            <a:prstGeom prst="line">
              <a:avLst/>
            </a:prstGeom>
            <a:noFill/>
            <a:ln w="33338">
              <a:solidFill>
                <a:schemeClr val="tx1"/>
              </a:solidFill>
              <a:round/>
              <a:headEnd/>
              <a:tailEnd/>
            </a:ln>
          </p:spPr>
          <p:txBody>
            <a:bodyPr/>
            <a:lstStyle/>
            <a:p>
              <a:endParaRPr lang="fr-BE"/>
            </a:p>
          </p:txBody>
        </p:sp>
        <p:sp>
          <p:nvSpPr>
            <p:cNvPr id="34930" name="Line 112"/>
            <p:cNvSpPr>
              <a:spLocks noChangeShapeType="1"/>
            </p:cNvSpPr>
            <p:nvPr/>
          </p:nvSpPr>
          <p:spPr bwMode="auto">
            <a:xfrm flipV="1">
              <a:off x="2246" y="2539"/>
              <a:ext cx="1" cy="27"/>
            </a:xfrm>
            <a:prstGeom prst="line">
              <a:avLst/>
            </a:prstGeom>
            <a:noFill/>
            <a:ln w="33338">
              <a:solidFill>
                <a:schemeClr val="tx1"/>
              </a:solidFill>
              <a:round/>
              <a:headEnd/>
              <a:tailEnd/>
            </a:ln>
          </p:spPr>
          <p:txBody>
            <a:bodyPr/>
            <a:lstStyle/>
            <a:p>
              <a:endParaRPr lang="fr-BE"/>
            </a:p>
          </p:txBody>
        </p:sp>
        <p:sp>
          <p:nvSpPr>
            <p:cNvPr id="34931" name="Line 113"/>
            <p:cNvSpPr>
              <a:spLocks noChangeShapeType="1"/>
            </p:cNvSpPr>
            <p:nvPr/>
          </p:nvSpPr>
          <p:spPr bwMode="auto">
            <a:xfrm>
              <a:off x="2246" y="2539"/>
              <a:ext cx="1" cy="1"/>
            </a:xfrm>
            <a:prstGeom prst="line">
              <a:avLst/>
            </a:prstGeom>
            <a:noFill/>
            <a:ln w="33338">
              <a:solidFill>
                <a:schemeClr val="tx1"/>
              </a:solidFill>
              <a:round/>
              <a:headEnd/>
              <a:tailEnd/>
            </a:ln>
          </p:spPr>
          <p:txBody>
            <a:bodyPr/>
            <a:lstStyle/>
            <a:p>
              <a:endParaRPr lang="fr-BE"/>
            </a:p>
          </p:txBody>
        </p:sp>
        <p:sp>
          <p:nvSpPr>
            <p:cNvPr id="34932" name="Line 114"/>
            <p:cNvSpPr>
              <a:spLocks noChangeShapeType="1"/>
            </p:cNvSpPr>
            <p:nvPr/>
          </p:nvSpPr>
          <p:spPr bwMode="auto">
            <a:xfrm>
              <a:off x="2247" y="2539"/>
              <a:ext cx="1" cy="1"/>
            </a:xfrm>
            <a:prstGeom prst="line">
              <a:avLst/>
            </a:prstGeom>
            <a:noFill/>
            <a:ln w="33338">
              <a:solidFill>
                <a:schemeClr val="tx1"/>
              </a:solidFill>
              <a:round/>
              <a:headEnd/>
              <a:tailEnd/>
            </a:ln>
          </p:spPr>
          <p:txBody>
            <a:bodyPr/>
            <a:lstStyle/>
            <a:p>
              <a:endParaRPr lang="fr-BE"/>
            </a:p>
          </p:txBody>
        </p:sp>
        <p:sp>
          <p:nvSpPr>
            <p:cNvPr id="34933" name="Line 115"/>
            <p:cNvSpPr>
              <a:spLocks noChangeShapeType="1"/>
            </p:cNvSpPr>
            <p:nvPr/>
          </p:nvSpPr>
          <p:spPr bwMode="auto">
            <a:xfrm>
              <a:off x="2247" y="2539"/>
              <a:ext cx="192" cy="1"/>
            </a:xfrm>
            <a:prstGeom prst="line">
              <a:avLst/>
            </a:prstGeom>
            <a:noFill/>
            <a:ln w="33338">
              <a:solidFill>
                <a:schemeClr val="tx1"/>
              </a:solidFill>
              <a:round/>
              <a:headEnd/>
              <a:tailEnd/>
            </a:ln>
          </p:spPr>
          <p:txBody>
            <a:bodyPr/>
            <a:lstStyle/>
            <a:p>
              <a:endParaRPr lang="fr-BE"/>
            </a:p>
          </p:txBody>
        </p:sp>
        <p:sp>
          <p:nvSpPr>
            <p:cNvPr id="34934" name="Line 116"/>
            <p:cNvSpPr>
              <a:spLocks noChangeShapeType="1"/>
            </p:cNvSpPr>
            <p:nvPr/>
          </p:nvSpPr>
          <p:spPr bwMode="auto">
            <a:xfrm flipV="1">
              <a:off x="2439" y="2511"/>
              <a:ext cx="1" cy="28"/>
            </a:xfrm>
            <a:prstGeom prst="line">
              <a:avLst/>
            </a:prstGeom>
            <a:noFill/>
            <a:ln w="33338">
              <a:solidFill>
                <a:schemeClr val="tx1"/>
              </a:solidFill>
              <a:round/>
              <a:headEnd/>
              <a:tailEnd/>
            </a:ln>
          </p:spPr>
          <p:txBody>
            <a:bodyPr/>
            <a:lstStyle/>
            <a:p>
              <a:endParaRPr lang="fr-BE"/>
            </a:p>
          </p:txBody>
        </p:sp>
        <p:sp>
          <p:nvSpPr>
            <p:cNvPr id="34935" name="Line 117"/>
            <p:cNvSpPr>
              <a:spLocks noChangeShapeType="1"/>
            </p:cNvSpPr>
            <p:nvPr/>
          </p:nvSpPr>
          <p:spPr bwMode="auto">
            <a:xfrm>
              <a:off x="2439" y="2511"/>
              <a:ext cx="1" cy="1"/>
            </a:xfrm>
            <a:prstGeom prst="line">
              <a:avLst/>
            </a:prstGeom>
            <a:noFill/>
            <a:ln w="33338">
              <a:solidFill>
                <a:schemeClr val="tx1"/>
              </a:solidFill>
              <a:round/>
              <a:headEnd/>
              <a:tailEnd/>
            </a:ln>
          </p:spPr>
          <p:txBody>
            <a:bodyPr/>
            <a:lstStyle/>
            <a:p>
              <a:endParaRPr lang="fr-BE"/>
            </a:p>
          </p:txBody>
        </p:sp>
        <p:sp>
          <p:nvSpPr>
            <p:cNvPr id="34936" name="Line 118"/>
            <p:cNvSpPr>
              <a:spLocks noChangeShapeType="1"/>
            </p:cNvSpPr>
            <p:nvPr/>
          </p:nvSpPr>
          <p:spPr bwMode="auto">
            <a:xfrm>
              <a:off x="2440" y="2511"/>
              <a:ext cx="1" cy="1"/>
            </a:xfrm>
            <a:prstGeom prst="line">
              <a:avLst/>
            </a:prstGeom>
            <a:noFill/>
            <a:ln w="33338">
              <a:solidFill>
                <a:schemeClr val="tx1"/>
              </a:solidFill>
              <a:round/>
              <a:headEnd/>
              <a:tailEnd/>
            </a:ln>
          </p:spPr>
          <p:txBody>
            <a:bodyPr/>
            <a:lstStyle/>
            <a:p>
              <a:endParaRPr lang="fr-BE"/>
            </a:p>
          </p:txBody>
        </p:sp>
        <p:sp>
          <p:nvSpPr>
            <p:cNvPr id="34937" name="Line 119"/>
            <p:cNvSpPr>
              <a:spLocks noChangeShapeType="1"/>
            </p:cNvSpPr>
            <p:nvPr/>
          </p:nvSpPr>
          <p:spPr bwMode="auto">
            <a:xfrm>
              <a:off x="2440" y="2511"/>
              <a:ext cx="7" cy="1"/>
            </a:xfrm>
            <a:prstGeom prst="line">
              <a:avLst/>
            </a:prstGeom>
            <a:noFill/>
            <a:ln w="33338">
              <a:solidFill>
                <a:schemeClr val="tx1"/>
              </a:solidFill>
              <a:round/>
              <a:headEnd/>
              <a:tailEnd/>
            </a:ln>
          </p:spPr>
          <p:txBody>
            <a:bodyPr/>
            <a:lstStyle/>
            <a:p>
              <a:endParaRPr lang="fr-BE"/>
            </a:p>
          </p:txBody>
        </p:sp>
        <p:sp>
          <p:nvSpPr>
            <p:cNvPr id="34938" name="Line 120"/>
            <p:cNvSpPr>
              <a:spLocks noChangeShapeType="1"/>
            </p:cNvSpPr>
            <p:nvPr/>
          </p:nvSpPr>
          <p:spPr bwMode="auto">
            <a:xfrm flipV="1">
              <a:off x="2447" y="2483"/>
              <a:ext cx="1" cy="28"/>
            </a:xfrm>
            <a:prstGeom prst="line">
              <a:avLst/>
            </a:prstGeom>
            <a:noFill/>
            <a:ln w="33338">
              <a:solidFill>
                <a:schemeClr val="tx1"/>
              </a:solidFill>
              <a:round/>
              <a:headEnd/>
              <a:tailEnd/>
            </a:ln>
          </p:spPr>
          <p:txBody>
            <a:bodyPr/>
            <a:lstStyle/>
            <a:p>
              <a:endParaRPr lang="fr-BE"/>
            </a:p>
          </p:txBody>
        </p:sp>
        <p:sp>
          <p:nvSpPr>
            <p:cNvPr id="34939" name="Line 121"/>
            <p:cNvSpPr>
              <a:spLocks noChangeShapeType="1"/>
            </p:cNvSpPr>
            <p:nvPr/>
          </p:nvSpPr>
          <p:spPr bwMode="auto">
            <a:xfrm>
              <a:off x="2447" y="2483"/>
              <a:ext cx="1" cy="1"/>
            </a:xfrm>
            <a:prstGeom prst="line">
              <a:avLst/>
            </a:prstGeom>
            <a:noFill/>
            <a:ln w="33338">
              <a:solidFill>
                <a:schemeClr val="tx1"/>
              </a:solidFill>
              <a:round/>
              <a:headEnd/>
              <a:tailEnd/>
            </a:ln>
          </p:spPr>
          <p:txBody>
            <a:bodyPr/>
            <a:lstStyle/>
            <a:p>
              <a:endParaRPr lang="fr-BE"/>
            </a:p>
          </p:txBody>
        </p:sp>
        <p:sp>
          <p:nvSpPr>
            <p:cNvPr id="34940" name="Line 122"/>
            <p:cNvSpPr>
              <a:spLocks noChangeShapeType="1"/>
            </p:cNvSpPr>
            <p:nvPr/>
          </p:nvSpPr>
          <p:spPr bwMode="auto">
            <a:xfrm>
              <a:off x="2448" y="2483"/>
              <a:ext cx="1" cy="1"/>
            </a:xfrm>
            <a:prstGeom prst="line">
              <a:avLst/>
            </a:prstGeom>
            <a:noFill/>
            <a:ln w="33338">
              <a:solidFill>
                <a:schemeClr val="tx1"/>
              </a:solidFill>
              <a:round/>
              <a:headEnd/>
              <a:tailEnd/>
            </a:ln>
          </p:spPr>
          <p:txBody>
            <a:bodyPr/>
            <a:lstStyle/>
            <a:p>
              <a:endParaRPr lang="fr-BE"/>
            </a:p>
          </p:txBody>
        </p:sp>
        <p:sp>
          <p:nvSpPr>
            <p:cNvPr id="34941" name="Line 123"/>
            <p:cNvSpPr>
              <a:spLocks noChangeShapeType="1"/>
            </p:cNvSpPr>
            <p:nvPr/>
          </p:nvSpPr>
          <p:spPr bwMode="auto">
            <a:xfrm>
              <a:off x="2448" y="2483"/>
              <a:ext cx="36" cy="1"/>
            </a:xfrm>
            <a:prstGeom prst="line">
              <a:avLst/>
            </a:prstGeom>
            <a:noFill/>
            <a:ln w="33338">
              <a:solidFill>
                <a:schemeClr val="tx1"/>
              </a:solidFill>
              <a:round/>
              <a:headEnd/>
              <a:tailEnd/>
            </a:ln>
          </p:spPr>
          <p:txBody>
            <a:bodyPr/>
            <a:lstStyle/>
            <a:p>
              <a:endParaRPr lang="fr-BE"/>
            </a:p>
          </p:txBody>
        </p:sp>
        <p:sp>
          <p:nvSpPr>
            <p:cNvPr id="34942" name="Line 124"/>
            <p:cNvSpPr>
              <a:spLocks noChangeShapeType="1"/>
            </p:cNvSpPr>
            <p:nvPr/>
          </p:nvSpPr>
          <p:spPr bwMode="auto">
            <a:xfrm flipV="1">
              <a:off x="2484" y="2454"/>
              <a:ext cx="1" cy="29"/>
            </a:xfrm>
            <a:prstGeom prst="line">
              <a:avLst/>
            </a:prstGeom>
            <a:noFill/>
            <a:ln w="33338">
              <a:solidFill>
                <a:schemeClr val="tx1"/>
              </a:solidFill>
              <a:round/>
              <a:headEnd/>
              <a:tailEnd/>
            </a:ln>
          </p:spPr>
          <p:txBody>
            <a:bodyPr/>
            <a:lstStyle/>
            <a:p>
              <a:endParaRPr lang="fr-BE"/>
            </a:p>
          </p:txBody>
        </p:sp>
        <p:sp>
          <p:nvSpPr>
            <p:cNvPr id="34943" name="Line 125"/>
            <p:cNvSpPr>
              <a:spLocks noChangeShapeType="1"/>
            </p:cNvSpPr>
            <p:nvPr/>
          </p:nvSpPr>
          <p:spPr bwMode="auto">
            <a:xfrm>
              <a:off x="2484" y="2454"/>
              <a:ext cx="1" cy="1"/>
            </a:xfrm>
            <a:prstGeom prst="line">
              <a:avLst/>
            </a:prstGeom>
            <a:noFill/>
            <a:ln w="33338">
              <a:solidFill>
                <a:schemeClr val="tx1"/>
              </a:solidFill>
              <a:round/>
              <a:headEnd/>
              <a:tailEnd/>
            </a:ln>
          </p:spPr>
          <p:txBody>
            <a:bodyPr/>
            <a:lstStyle/>
            <a:p>
              <a:endParaRPr lang="fr-BE"/>
            </a:p>
          </p:txBody>
        </p:sp>
        <p:sp>
          <p:nvSpPr>
            <p:cNvPr id="34944" name="Line 126"/>
            <p:cNvSpPr>
              <a:spLocks noChangeShapeType="1"/>
            </p:cNvSpPr>
            <p:nvPr/>
          </p:nvSpPr>
          <p:spPr bwMode="auto">
            <a:xfrm>
              <a:off x="2485" y="2454"/>
              <a:ext cx="1" cy="1"/>
            </a:xfrm>
            <a:prstGeom prst="line">
              <a:avLst/>
            </a:prstGeom>
            <a:noFill/>
            <a:ln w="33338">
              <a:solidFill>
                <a:schemeClr val="tx1"/>
              </a:solidFill>
              <a:round/>
              <a:headEnd/>
              <a:tailEnd/>
            </a:ln>
          </p:spPr>
          <p:txBody>
            <a:bodyPr/>
            <a:lstStyle/>
            <a:p>
              <a:endParaRPr lang="fr-BE"/>
            </a:p>
          </p:txBody>
        </p:sp>
        <p:sp>
          <p:nvSpPr>
            <p:cNvPr id="34945" name="Line 127"/>
            <p:cNvSpPr>
              <a:spLocks noChangeShapeType="1"/>
            </p:cNvSpPr>
            <p:nvPr/>
          </p:nvSpPr>
          <p:spPr bwMode="auto">
            <a:xfrm>
              <a:off x="2485" y="2454"/>
              <a:ext cx="1" cy="1"/>
            </a:xfrm>
            <a:prstGeom prst="line">
              <a:avLst/>
            </a:prstGeom>
            <a:noFill/>
            <a:ln w="33338">
              <a:solidFill>
                <a:schemeClr val="tx1"/>
              </a:solidFill>
              <a:round/>
              <a:headEnd/>
              <a:tailEnd/>
            </a:ln>
          </p:spPr>
          <p:txBody>
            <a:bodyPr/>
            <a:lstStyle/>
            <a:p>
              <a:endParaRPr lang="fr-BE"/>
            </a:p>
          </p:txBody>
        </p:sp>
        <p:sp>
          <p:nvSpPr>
            <p:cNvPr id="34946" name="Line 128"/>
            <p:cNvSpPr>
              <a:spLocks noChangeShapeType="1"/>
            </p:cNvSpPr>
            <p:nvPr/>
          </p:nvSpPr>
          <p:spPr bwMode="auto">
            <a:xfrm flipV="1">
              <a:off x="2486" y="2426"/>
              <a:ext cx="1" cy="28"/>
            </a:xfrm>
            <a:prstGeom prst="line">
              <a:avLst/>
            </a:prstGeom>
            <a:noFill/>
            <a:ln w="33338">
              <a:solidFill>
                <a:schemeClr val="tx1"/>
              </a:solidFill>
              <a:round/>
              <a:headEnd/>
              <a:tailEnd/>
            </a:ln>
          </p:spPr>
          <p:txBody>
            <a:bodyPr/>
            <a:lstStyle/>
            <a:p>
              <a:endParaRPr lang="fr-BE"/>
            </a:p>
          </p:txBody>
        </p:sp>
        <p:sp>
          <p:nvSpPr>
            <p:cNvPr id="34947" name="Line 129"/>
            <p:cNvSpPr>
              <a:spLocks noChangeShapeType="1"/>
            </p:cNvSpPr>
            <p:nvPr/>
          </p:nvSpPr>
          <p:spPr bwMode="auto">
            <a:xfrm>
              <a:off x="2486" y="2426"/>
              <a:ext cx="9" cy="1"/>
            </a:xfrm>
            <a:prstGeom prst="line">
              <a:avLst/>
            </a:prstGeom>
            <a:noFill/>
            <a:ln w="33338">
              <a:solidFill>
                <a:schemeClr val="tx1"/>
              </a:solidFill>
              <a:round/>
              <a:headEnd/>
              <a:tailEnd/>
            </a:ln>
          </p:spPr>
          <p:txBody>
            <a:bodyPr/>
            <a:lstStyle/>
            <a:p>
              <a:endParaRPr lang="fr-BE"/>
            </a:p>
          </p:txBody>
        </p:sp>
        <p:sp>
          <p:nvSpPr>
            <p:cNvPr id="34948" name="Line 130"/>
            <p:cNvSpPr>
              <a:spLocks noChangeShapeType="1"/>
            </p:cNvSpPr>
            <p:nvPr/>
          </p:nvSpPr>
          <p:spPr bwMode="auto">
            <a:xfrm>
              <a:off x="2495" y="2426"/>
              <a:ext cx="1" cy="1"/>
            </a:xfrm>
            <a:prstGeom prst="line">
              <a:avLst/>
            </a:prstGeom>
            <a:noFill/>
            <a:ln w="33338">
              <a:solidFill>
                <a:schemeClr val="tx1"/>
              </a:solidFill>
              <a:round/>
              <a:headEnd/>
              <a:tailEnd/>
            </a:ln>
          </p:spPr>
          <p:txBody>
            <a:bodyPr/>
            <a:lstStyle/>
            <a:p>
              <a:endParaRPr lang="fr-BE"/>
            </a:p>
          </p:txBody>
        </p:sp>
        <p:sp>
          <p:nvSpPr>
            <p:cNvPr id="34949" name="Line 131"/>
            <p:cNvSpPr>
              <a:spLocks noChangeShapeType="1"/>
            </p:cNvSpPr>
            <p:nvPr/>
          </p:nvSpPr>
          <p:spPr bwMode="auto">
            <a:xfrm>
              <a:off x="2495" y="2426"/>
              <a:ext cx="54" cy="1"/>
            </a:xfrm>
            <a:prstGeom prst="line">
              <a:avLst/>
            </a:prstGeom>
            <a:noFill/>
            <a:ln w="33338">
              <a:solidFill>
                <a:schemeClr val="tx1"/>
              </a:solidFill>
              <a:round/>
              <a:headEnd/>
              <a:tailEnd/>
            </a:ln>
          </p:spPr>
          <p:txBody>
            <a:bodyPr/>
            <a:lstStyle/>
            <a:p>
              <a:endParaRPr lang="fr-BE"/>
            </a:p>
          </p:txBody>
        </p:sp>
        <p:sp>
          <p:nvSpPr>
            <p:cNvPr id="34950" name="Line 132"/>
            <p:cNvSpPr>
              <a:spLocks noChangeShapeType="1"/>
            </p:cNvSpPr>
            <p:nvPr/>
          </p:nvSpPr>
          <p:spPr bwMode="auto">
            <a:xfrm flipV="1">
              <a:off x="2549" y="2398"/>
              <a:ext cx="1" cy="28"/>
            </a:xfrm>
            <a:prstGeom prst="line">
              <a:avLst/>
            </a:prstGeom>
            <a:noFill/>
            <a:ln w="33338">
              <a:solidFill>
                <a:schemeClr val="tx1"/>
              </a:solidFill>
              <a:round/>
              <a:headEnd/>
              <a:tailEnd/>
            </a:ln>
          </p:spPr>
          <p:txBody>
            <a:bodyPr/>
            <a:lstStyle/>
            <a:p>
              <a:endParaRPr lang="fr-BE"/>
            </a:p>
          </p:txBody>
        </p:sp>
        <p:sp>
          <p:nvSpPr>
            <p:cNvPr id="34951" name="Line 133"/>
            <p:cNvSpPr>
              <a:spLocks noChangeShapeType="1"/>
            </p:cNvSpPr>
            <p:nvPr/>
          </p:nvSpPr>
          <p:spPr bwMode="auto">
            <a:xfrm>
              <a:off x="2549" y="2398"/>
              <a:ext cx="5" cy="1"/>
            </a:xfrm>
            <a:prstGeom prst="line">
              <a:avLst/>
            </a:prstGeom>
            <a:noFill/>
            <a:ln w="33338">
              <a:solidFill>
                <a:schemeClr val="tx1"/>
              </a:solidFill>
              <a:round/>
              <a:headEnd/>
              <a:tailEnd/>
            </a:ln>
          </p:spPr>
          <p:txBody>
            <a:bodyPr/>
            <a:lstStyle/>
            <a:p>
              <a:endParaRPr lang="fr-BE"/>
            </a:p>
          </p:txBody>
        </p:sp>
        <p:sp>
          <p:nvSpPr>
            <p:cNvPr id="34952" name="Line 134"/>
            <p:cNvSpPr>
              <a:spLocks noChangeShapeType="1"/>
            </p:cNvSpPr>
            <p:nvPr/>
          </p:nvSpPr>
          <p:spPr bwMode="auto">
            <a:xfrm>
              <a:off x="2554" y="2398"/>
              <a:ext cx="1" cy="1"/>
            </a:xfrm>
            <a:prstGeom prst="line">
              <a:avLst/>
            </a:prstGeom>
            <a:noFill/>
            <a:ln w="33338">
              <a:solidFill>
                <a:schemeClr val="tx1"/>
              </a:solidFill>
              <a:round/>
              <a:headEnd/>
              <a:tailEnd/>
            </a:ln>
          </p:spPr>
          <p:txBody>
            <a:bodyPr/>
            <a:lstStyle/>
            <a:p>
              <a:endParaRPr lang="fr-BE"/>
            </a:p>
          </p:txBody>
        </p:sp>
        <p:sp>
          <p:nvSpPr>
            <p:cNvPr id="34953" name="Line 135"/>
            <p:cNvSpPr>
              <a:spLocks noChangeShapeType="1"/>
            </p:cNvSpPr>
            <p:nvPr/>
          </p:nvSpPr>
          <p:spPr bwMode="auto">
            <a:xfrm>
              <a:off x="2554" y="2398"/>
              <a:ext cx="179" cy="1"/>
            </a:xfrm>
            <a:prstGeom prst="line">
              <a:avLst/>
            </a:prstGeom>
            <a:noFill/>
            <a:ln w="33338">
              <a:solidFill>
                <a:schemeClr val="tx1"/>
              </a:solidFill>
              <a:round/>
              <a:headEnd/>
              <a:tailEnd/>
            </a:ln>
          </p:spPr>
          <p:txBody>
            <a:bodyPr/>
            <a:lstStyle/>
            <a:p>
              <a:endParaRPr lang="fr-BE"/>
            </a:p>
          </p:txBody>
        </p:sp>
        <p:sp>
          <p:nvSpPr>
            <p:cNvPr id="34954" name="Line 136"/>
            <p:cNvSpPr>
              <a:spLocks noChangeShapeType="1"/>
            </p:cNvSpPr>
            <p:nvPr/>
          </p:nvSpPr>
          <p:spPr bwMode="auto">
            <a:xfrm flipV="1">
              <a:off x="2733" y="2368"/>
              <a:ext cx="1" cy="30"/>
            </a:xfrm>
            <a:prstGeom prst="line">
              <a:avLst/>
            </a:prstGeom>
            <a:noFill/>
            <a:ln w="33338">
              <a:solidFill>
                <a:schemeClr val="tx1"/>
              </a:solidFill>
              <a:round/>
              <a:headEnd/>
              <a:tailEnd/>
            </a:ln>
          </p:spPr>
          <p:txBody>
            <a:bodyPr/>
            <a:lstStyle/>
            <a:p>
              <a:endParaRPr lang="fr-BE"/>
            </a:p>
          </p:txBody>
        </p:sp>
        <p:sp>
          <p:nvSpPr>
            <p:cNvPr id="34955" name="Line 137"/>
            <p:cNvSpPr>
              <a:spLocks noChangeShapeType="1"/>
            </p:cNvSpPr>
            <p:nvPr/>
          </p:nvSpPr>
          <p:spPr bwMode="auto">
            <a:xfrm>
              <a:off x="2733" y="2368"/>
              <a:ext cx="7" cy="1"/>
            </a:xfrm>
            <a:prstGeom prst="line">
              <a:avLst/>
            </a:prstGeom>
            <a:noFill/>
            <a:ln w="33338">
              <a:solidFill>
                <a:schemeClr val="tx1"/>
              </a:solidFill>
              <a:round/>
              <a:headEnd/>
              <a:tailEnd/>
            </a:ln>
          </p:spPr>
          <p:txBody>
            <a:bodyPr/>
            <a:lstStyle/>
            <a:p>
              <a:endParaRPr lang="fr-BE"/>
            </a:p>
          </p:txBody>
        </p:sp>
        <p:sp>
          <p:nvSpPr>
            <p:cNvPr id="34956" name="Line 138"/>
            <p:cNvSpPr>
              <a:spLocks noChangeShapeType="1"/>
            </p:cNvSpPr>
            <p:nvPr/>
          </p:nvSpPr>
          <p:spPr bwMode="auto">
            <a:xfrm>
              <a:off x="2740" y="2368"/>
              <a:ext cx="1" cy="1"/>
            </a:xfrm>
            <a:prstGeom prst="line">
              <a:avLst/>
            </a:prstGeom>
            <a:noFill/>
            <a:ln w="33338">
              <a:solidFill>
                <a:schemeClr val="tx1"/>
              </a:solidFill>
              <a:round/>
              <a:headEnd/>
              <a:tailEnd/>
            </a:ln>
          </p:spPr>
          <p:txBody>
            <a:bodyPr/>
            <a:lstStyle/>
            <a:p>
              <a:endParaRPr lang="fr-BE"/>
            </a:p>
          </p:txBody>
        </p:sp>
        <p:sp>
          <p:nvSpPr>
            <p:cNvPr id="34957" name="Line 139"/>
            <p:cNvSpPr>
              <a:spLocks noChangeShapeType="1"/>
            </p:cNvSpPr>
            <p:nvPr/>
          </p:nvSpPr>
          <p:spPr bwMode="auto">
            <a:xfrm>
              <a:off x="2740" y="2368"/>
              <a:ext cx="76" cy="1"/>
            </a:xfrm>
            <a:prstGeom prst="line">
              <a:avLst/>
            </a:prstGeom>
            <a:noFill/>
            <a:ln w="33338">
              <a:solidFill>
                <a:schemeClr val="tx1"/>
              </a:solidFill>
              <a:round/>
              <a:headEnd/>
              <a:tailEnd/>
            </a:ln>
          </p:spPr>
          <p:txBody>
            <a:bodyPr/>
            <a:lstStyle/>
            <a:p>
              <a:endParaRPr lang="fr-BE"/>
            </a:p>
          </p:txBody>
        </p:sp>
        <p:sp>
          <p:nvSpPr>
            <p:cNvPr id="34958" name="Line 140"/>
            <p:cNvSpPr>
              <a:spLocks noChangeShapeType="1"/>
            </p:cNvSpPr>
            <p:nvPr/>
          </p:nvSpPr>
          <p:spPr bwMode="auto">
            <a:xfrm flipV="1">
              <a:off x="2816" y="2333"/>
              <a:ext cx="1" cy="35"/>
            </a:xfrm>
            <a:prstGeom prst="line">
              <a:avLst/>
            </a:prstGeom>
            <a:noFill/>
            <a:ln w="33338">
              <a:solidFill>
                <a:schemeClr val="tx1"/>
              </a:solidFill>
              <a:round/>
              <a:headEnd/>
              <a:tailEnd/>
            </a:ln>
          </p:spPr>
          <p:txBody>
            <a:bodyPr/>
            <a:lstStyle/>
            <a:p>
              <a:endParaRPr lang="fr-BE"/>
            </a:p>
          </p:txBody>
        </p:sp>
        <p:sp>
          <p:nvSpPr>
            <p:cNvPr id="34959" name="Line 141"/>
            <p:cNvSpPr>
              <a:spLocks noChangeShapeType="1"/>
            </p:cNvSpPr>
            <p:nvPr/>
          </p:nvSpPr>
          <p:spPr bwMode="auto">
            <a:xfrm>
              <a:off x="2816" y="2333"/>
              <a:ext cx="1" cy="1"/>
            </a:xfrm>
            <a:prstGeom prst="line">
              <a:avLst/>
            </a:prstGeom>
            <a:noFill/>
            <a:ln w="33338">
              <a:solidFill>
                <a:schemeClr val="tx1"/>
              </a:solidFill>
              <a:round/>
              <a:headEnd/>
              <a:tailEnd/>
            </a:ln>
          </p:spPr>
          <p:txBody>
            <a:bodyPr/>
            <a:lstStyle/>
            <a:p>
              <a:endParaRPr lang="fr-BE"/>
            </a:p>
          </p:txBody>
        </p:sp>
        <p:sp>
          <p:nvSpPr>
            <p:cNvPr id="34960" name="Line 142"/>
            <p:cNvSpPr>
              <a:spLocks noChangeShapeType="1"/>
            </p:cNvSpPr>
            <p:nvPr/>
          </p:nvSpPr>
          <p:spPr bwMode="auto">
            <a:xfrm>
              <a:off x="2816" y="2333"/>
              <a:ext cx="1" cy="1"/>
            </a:xfrm>
            <a:prstGeom prst="line">
              <a:avLst/>
            </a:prstGeom>
            <a:noFill/>
            <a:ln w="33338">
              <a:solidFill>
                <a:schemeClr val="tx1"/>
              </a:solidFill>
              <a:round/>
              <a:headEnd/>
              <a:tailEnd/>
            </a:ln>
          </p:spPr>
          <p:txBody>
            <a:bodyPr/>
            <a:lstStyle/>
            <a:p>
              <a:endParaRPr lang="fr-BE"/>
            </a:p>
          </p:txBody>
        </p:sp>
        <p:sp>
          <p:nvSpPr>
            <p:cNvPr id="34961" name="Line 143"/>
            <p:cNvSpPr>
              <a:spLocks noChangeShapeType="1"/>
            </p:cNvSpPr>
            <p:nvPr/>
          </p:nvSpPr>
          <p:spPr bwMode="auto">
            <a:xfrm>
              <a:off x="2816" y="2333"/>
              <a:ext cx="4" cy="1"/>
            </a:xfrm>
            <a:prstGeom prst="line">
              <a:avLst/>
            </a:prstGeom>
            <a:noFill/>
            <a:ln w="33338">
              <a:solidFill>
                <a:schemeClr val="tx1"/>
              </a:solidFill>
              <a:round/>
              <a:headEnd/>
              <a:tailEnd/>
            </a:ln>
          </p:spPr>
          <p:txBody>
            <a:bodyPr/>
            <a:lstStyle/>
            <a:p>
              <a:endParaRPr lang="fr-BE"/>
            </a:p>
          </p:txBody>
        </p:sp>
        <p:sp>
          <p:nvSpPr>
            <p:cNvPr id="34962" name="Line 144"/>
            <p:cNvSpPr>
              <a:spLocks noChangeShapeType="1"/>
            </p:cNvSpPr>
            <p:nvPr/>
          </p:nvSpPr>
          <p:spPr bwMode="auto">
            <a:xfrm flipV="1">
              <a:off x="2820" y="2296"/>
              <a:ext cx="1" cy="37"/>
            </a:xfrm>
            <a:prstGeom prst="line">
              <a:avLst/>
            </a:prstGeom>
            <a:noFill/>
            <a:ln w="33338">
              <a:solidFill>
                <a:schemeClr val="tx1"/>
              </a:solidFill>
              <a:round/>
              <a:headEnd/>
              <a:tailEnd/>
            </a:ln>
          </p:spPr>
          <p:txBody>
            <a:bodyPr/>
            <a:lstStyle/>
            <a:p>
              <a:endParaRPr lang="fr-BE"/>
            </a:p>
          </p:txBody>
        </p:sp>
        <p:sp>
          <p:nvSpPr>
            <p:cNvPr id="34963" name="Line 145"/>
            <p:cNvSpPr>
              <a:spLocks noChangeShapeType="1"/>
            </p:cNvSpPr>
            <p:nvPr/>
          </p:nvSpPr>
          <p:spPr bwMode="auto">
            <a:xfrm>
              <a:off x="2820" y="2296"/>
              <a:ext cx="2" cy="1"/>
            </a:xfrm>
            <a:prstGeom prst="line">
              <a:avLst/>
            </a:prstGeom>
            <a:noFill/>
            <a:ln w="33338">
              <a:solidFill>
                <a:schemeClr val="tx1"/>
              </a:solidFill>
              <a:round/>
              <a:headEnd/>
              <a:tailEnd/>
            </a:ln>
          </p:spPr>
          <p:txBody>
            <a:bodyPr/>
            <a:lstStyle/>
            <a:p>
              <a:endParaRPr lang="fr-BE"/>
            </a:p>
          </p:txBody>
        </p:sp>
        <p:sp>
          <p:nvSpPr>
            <p:cNvPr id="34964" name="Line 146"/>
            <p:cNvSpPr>
              <a:spLocks noChangeShapeType="1"/>
            </p:cNvSpPr>
            <p:nvPr/>
          </p:nvSpPr>
          <p:spPr bwMode="auto">
            <a:xfrm flipV="1">
              <a:off x="2822" y="2259"/>
              <a:ext cx="1" cy="37"/>
            </a:xfrm>
            <a:prstGeom prst="line">
              <a:avLst/>
            </a:prstGeom>
            <a:noFill/>
            <a:ln w="33338">
              <a:solidFill>
                <a:schemeClr val="tx1"/>
              </a:solidFill>
              <a:round/>
              <a:headEnd/>
              <a:tailEnd/>
            </a:ln>
          </p:spPr>
          <p:txBody>
            <a:bodyPr/>
            <a:lstStyle/>
            <a:p>
              <a:endParaRPr lang="fr-BE"/>
            </a:p>
          </p:txBody>
        </p:sp>
        <p:sp>
          <p:nvSpPr>
            <p:cNvPr id="34965" name="Line 147"/>
            <p:cNvSpPr>
              <a:spLocks noChangeShapeType="1"/>
            </p:cNvSpPr>
            <p:nvPr/>
          </p:nvSpPr>
          <p:spPr bwMode="auto">
            <a:xfrm>
              <a:off x="2822" y="2259"/>
              <a:ext cx="1" cy="1"/>
            </a:xfrm>
            <a:prstGeom prst="line">
              <a:avLst/>
            </a:prstGeom>
            <a:noFill/>
            <a:ln w="33338">
              <a:solidFill>
                <a:schemeClr val="tx1"/>
              </a:solidFill>
              <a:round/>
              <a:headEnd/>
              <a:tailEnd/>
            </a:ln>
          </p:spPr>
          <p:txBody>
            <a:bodyPr/>
            <a:lstStyle/>
            <a:p>
              <a:endParaRPr lang="fr-BE"/>
            </a:p>
          </p:txBody>
        </p:sp>
        <p:sp>
          <p:nvSpPr>
            <p:cNvPr id="34966" name="Line 148"/>
            <p:cNvSpPr>
              <a:spLocks noChangeShapeType="1"/>
            </p:cNvSpPr>
            <p:nvPr/>
          </p:nvSpPr>
          <p:spPr bwMode="auto">
            <a:xfrm>
              <a:off x="2822" y="2259"/>
              <a:ext cx="1" cy="1"/>
            </a:xfrm>
            <a:prstGeom prst="line">
              <a:avLst/>
            </a:prstGeom>
            <a:noFill/>
            <a:ln w="33338">
              <a:solidFill>
                <a:schemeClr val="tx1"/>
              </a:solidFill>
              <a:round/>
              <a:headEnd/>
              <a:tailEnd/>
            </a:ln>
          </p:spPr>
          <p:txBody>
            <a:bodyPr/>
            <a:lstStyle/>
            <a:p>
              <a:endParaRPr lang="fr-BE"/>
            </a:p>
          </p:txBody>
        </p:sp>
        <p:sp>
          <p:nvSpPr>
            <p:cNvPr id="34967" name="Line 149"/>
            <p:cNvSpPr>
              <a:spLocks noChangeShapeType="1"/>
            </p:cNvSpPr>
            <p:nvPr/>
          </p:nvSpPr>
          <p:spPr bwMode="auto">
            <a:xfrm>
              <a:off x="2822" y="2259"/>
              <a:ext cx="6" cy="1"/>
            </a:xfrm>
            <a:prstGeom prst="line">
              <a:avLst/>
            </a:prstGeom>
            <a:noFill/>
            <a:ln w="33338">
              <a:solidFill>
                <a:schemeClr val="tx1"/>
              </a:solidFill>
              <a:round/>
              <a:headEnd/>
              <a:tailEnd/>
            </a:ln>
          </p:spPr>
          <p:txBody>
            <a:bodyPr/>
            <a:lstStyle/>
            <a:p>
              <a:endParaRPr lang="fr-BE"/>
            </a:p>
          </p:txBody>
        </p:sp>
        <p:sp>
          <p:nvSpPr>
            <p:cNvPr id="34968" name="Line 150"/>
            <p:cNvSpPr>
              <a:spLocks noChangeShapeType="1"/>
            </p:cNvSpPr>
            <p:nvPr/>
          </p:nvSpPr>
          <p:spPr bwMode="auto">
            <a:xfrm flipV="1">
              <a:off x="2828" y="2222"/>
              <a:ext cx="1" cy="37"/>
            </a:xfrm>
            <a:prstGeom prst="line">
              <a:avLst/>
            </a:prstGeom>
            <a:noFill/>
            <a:ln w="33338">
              <a:solidFill>
                <a:schemeClr val="tx1"/>
              </a:solidFill>
              <a:round/>
              <a:headEnd/>
              <a:tailEnd/>
            </a:ln>
          </p:spPr>
          <p:txBody>
            <a:bodyPr/>
            <a:lstStyle/>
            <a:p>
              <a:endParaRPr lang="fr-BE"/>
            </a:p>
          </p:txBody>
        </p:sp>
        <p:sp>
          <p:nvSpPr>
            <p:cNvPr id="34969" name="Line 151"/>
            <p:cNvSpPr>
              <a:spLocks noChangeShapeType="1"/>
            </p:cNvSpPr>
            <p:nvPr/>
          </p:nvSpPr>
          <p:spPr bwMode="auto">
            <a:xfrm>
              <a:off x="2828" y="2222"/>
              <a:ext cx="2" cy="1"/>
            </a:xfrm>
            <a:prstGeom prst="line">
              <a:avLst/>
            </a:prstGeom>
            <a:noFill/>
            <a:ln w="33338">
              <a:solidFill>
                <a:schemeClr val="tx1"/>
              </a:solidFill>
              <a:round/>
              <a:headEnd/>
              <a:tailEnd/>
            </a:ln>
          </p:spPr>
          <p:txBody>
            <a:bodyPr/>
            <a:lstStyle/>
            <a:p>
              <a:endParaRPr lang="fr-BE"/>
            </a:p>
          </p:txBody>
        </p:sp>
        <p:sp>
          <p:nvSpPr>
            <p:cNvPr id="34970" name="Line 152"/>
            <p:cNvSpPr>
              <a:spLocks noChangeShapeType="1"/>
            </p:cNvSpPr>
            <p:nvPr/>
          </p:nvSpPr>
          <p:spPr bwMode="auto">
            <a:xfrm>
              <a:off x="2830" y="2222"/>
              <a:ext cx="1" cy="1"/>
            </a:xfrm>
            <a:prstGeom prst="line">
              <a:avLst/>
            </a:prstGeom>
            <a:noFill/>
            <a:ln w="33338">
              <a:solidFill>
                <a:schemeClr val="tx1"/>
              </a:solidFill>
              <a:round/>
              <a:headEnd/>
              <a:tailEnd/>
            </a:ln>
          </p:spPr>
          <p:txBody>
            <a:bodyPr/>
            <a:lstStyle/>
            <a:p>
              <a:endParaRPr lang="fr-BE"/>
            </a:p>
          </p:txBody>
        </p:sp>
        <p:sp>
          <p:nvSpPr>
            <p:cNvPr id="34971" name="Line 153"/>
            <p:cNvSpPr>
              <a:spLocks noChangeShapeType="1"/>
            </p:cNvSpPr>
            <p:nvPr/>
          </p:nvSpPr>
          <p:spPr bwMode="auto">
            <a:xfrm>
              <a:off x="2830" y="2222"/>
              <a:ext cx="11" cy="1"/>
            </a:xfrm>
            <a:prstGeom prst="line">
              <a:avLst/>
            </a:prstGeom>
            <a:noFill/>
            <a:ln w="33338">
              <a:solidFill>
                <a:schemeClr val="tx1"/>
              </a:solidFill>
              <a:round/>
              <a:headEnd/>
              <a:tailEnd/>
            </a:ln>
          </p:spPr>
          <p:txBody>
            <a:bodyPr/>
            <a:lstStyle/>
            <a:p>
              <a:endParaRPr lang="fr-BE"/>
            </a:p>
          </p:txBody>
        </p:sp>
        <p:sp>
          <p:nvSpPr>
            <p:cNvPr id="34972" name="Line 154"/>
            <p:cNvSpPr>
              <a:spLocks noChangeShapeType="1"/>
            </p:cNvSpPr>
            <p:nvPr/>
          </p:nvSpPr>
          <p:spPr bwMode="auto">
            <a:xfrm flipV="1">
              <a:off x="2841" y="2183"/>
              <a:ext cx="1" cy="39"/>
            </a:xfrm>
            <a:prstGeom prst="line">
              <a:avLst/>
            </a:prstGeom>
            <a:noFill/>
            <a:ln w="33338">
              <a:solidFill>
                <a:schemeClr val="tx1"/>
              </a:solidFill>
              <a:round/>
              <a:headEnd/>
              <a:tailEnd/>
            </a:ln>
          </p:spPr>
          <p:txBody>
            <a:bodyPr/>
            <a:lstStyle/>
            <a:p>
              <a:endParaRPr lang="fr-BE"/>
            </a:p>
          </p:txBody>
        </p:sp>
        <p:sp>
          <p:nvSpPr>
            <p:cNvPr id="34973" name="Line 155"/>
            <p:cNvSpPr>
              <a:spLocks noChangeShapeType="1"/>
            </p:cNvSpPr>
            <p:nvPr/>
          </p:nvSpPr>
          <p:spPr bwMode="auto">
            <a:xfrm>
              <a:off x="2841" y="2183"/>
              <a:ext cx="1" cy="1"/>
            </a:xfrm>
            <a:prstGeom prst="line">
              <a:avLst/>
            </a:prstGeom>
            <a:noFill/>
            <a:ln w="33338">
              <a:solidFill>
                <a:schemeClr val="tx1"/>
              </a:solidFill>
              <a:round/>
              <a:headEnd/>
              <a:tailEnd/>
            </a:ln>
          </p:spPr>
          <p:txBody>
            <a:bodyPr/>
            <a:lstStyle/>
            <a:p>
              <a:endParaRPr lang="fr-BE"/>
            </a:p>
          </p:txBody>
        </p:sp>
        <p:sp>
          <p:nvSpPr>
            <p:cNvPr id="34974" name="Line 156"/>
            <p:cNvSpPr>
              <a:spLocks noChangeShapeType="1"/>
            </p:cNvSpPr>
            <p:nvPr/>
          </p:nvSpPr>
          <p:spPr bwMode="auto">
            <a:xfrm>
              <a:off x="2841" y="2183"/>
              <a:ext cx="1" cy="1"/>
            </a:xfrm>
            <a:prstGeom prst="line">
              <a:avLst/>
            </a:prstGeom>
            <a:noFill/>
            <a:ln w="33338">
              <a:solidFill>
                <a:schemeClr val="tx1"/>
              </a:solidFill>
              <a:round/>
              <a:headEnd/>
              <a:tailEnd/>
            </a:ln>
          </p:spPr>
          <p:txBody>
            <a:bodyPr/>
            <a:lstStyle/>
            <a:p>
              <a:endParaRPr lang="fr-BE"/>
            </a:p>
          </p:txBody>
        </p:sp>
        <p:sp>
          <p:nvSpPr>
            <p:cNvPr id="34975" name="Line 157"/>
            <p:cNvSpPr>
              <a:spLocks noChangeShapeType="1"/>
            </p:cNvSpPr>
            <p:nvPr/>
          </p:nvSpPr>
          <p:spPr bwMode="auto">
            <a:xfrm>
              <a:off x="2841" y="2183"/>
              <a:ext cx="4" cy="1"/>
            </a:xfrm>
            <a:prstGeom prst="line">
              <a:avLst/>
            </a:prstGeom>
            <a:noFill/>
            <a:ln w="33338">
              <a:solidFill>
                <a:schemeClr val="tx1"/>
              </a:solidFill>
              <a:round/>
              <a:headEnd/>
              <a:tailEnd/>
            </a:ln>
          </p:spPr>
          <p:txBody>
            <a:bodyPr/>
            <a:lstStyle/>
            <a:p>
              <a:endParaRPr lang="fr-BE"/>
            </a:p>
          </p:txBody>
        </p:sp>
        <p:sp>
          <p:nvSpPr>
            <p:cNvPr id="34976" name="Line 158"/>
            <p:cNvSpPr>
              <a:spLocks noChangeShapeType="1"/>
            </p:cNvSpPr>
            <p:nvPr/>
          </p:nvSpPr>
          <p:spPr bwMode="auto">
            <a:xfrm flipV="1">
              <a:off x="2845" y="2143"/>
              <a:ext cx="1" cy="40"/>
            </a:xfrm>
            <a:prstGeom prst="line">
              <a:avLst/>
            </a:prstGeom>
            <a:noFill/>
            <a:ln w="33338">
              <a:solidFill>
                <a:schemeClr val="tx1"/>
              </a:solidFill>
              <a:round/>
              <a:headEnd/>
              <a:tailEnd/>
            </a:ln>
          </p:spPr>
          <p:txBody>
            <a:bodyPr/>
            <a:lstStyle/>
            <a:p>
              <a:endParaRPr lang="fr-BE"/>
            </a:p>
          </p:txBody>
        </p:sp>
        <p:sp>
          <p:nvSpPr>
            <p:cNvPr id="34977" name="Line 159"/>
            <p:cNvSpPr>
              <a:spLocks noChangeShapeType="1"/>
            </p:cNvSpPr>
            <p:nvPr/>
          </p:nvSpPr>
          <p:spPr bwMode="auto">
            <a:xfrm>
              <a:off x="2845" y="2143"/>
              <a:ext cx="1" cy="1"/>
            </a:xfrm>
            <a:prstGeom prst="line">
              <a:avLst/>
            </a:prstGeom>
            <a:noFill/>
            <a:ln w="33338">
              <a:solidFill>
                <a:schemeClr val="tx1"/>
              </a:solidFill>
              <a:round/>
              <a:headEnd/>
              <a:tailEnd/>
            </a:ln>
          </p:spPr>
          <p:txBody>
            <a:bodyPr/>
            <a:lstStyle/>
            <a:p>
              <a:endParaRPr lang="fr-BE"/>
            </a:p>
          </p:txBody>
        </p:sp>
        <p:sp>
          <p:nvSpPr>
            <p:cNvPr id="34978" name="Line 160"/>
            <p:cNvSpPr>
              <a:spLocks noChangeShapeType="1"/>
            </p:cNvSpPr>
            <p:nvPr/>
          </p:nvSpPr>
          <p:spPr bwMode="auto">
            <a:xfrm>
              <a:off x="2845" y="2143"/>
              <a:ext cx="1" cy="1"/>
            </a:xfrm>
            <a:prstGeom prst="line">
              <a:avLst/>
            </a:prstGeom>
            <a:noFill/>
            <a:ln w="33338">
              <a:solidFill>
                <a:schemeClr val="tx1"/>
              </a:solidFill>
              <a:round/>
              <a:headEnd/>
              <a:tailEnd/>
            </a:ln>
          </p:spPr>
          <p:txBody>
            <a:bodyPr/>
            <a:lstStyle/>
            <a:p>
              <a:endParaRPr lang="fr-BE"/>
            </a:p>
          </p:txBody>
        </p:sp>
        <p:sp>
          <p:nvSpPr>
            <p:cNvPr id="34979" name="Line 161"/>
            <p:cNvSpPr>
              <a:spLocks noChangeShapeType="1"/>
            </p:cNvSpPr>
            <p:nvPr/>
          </p:nvSpPr>
          <p:spPr bwMode="auto">
            <a:xfrm>
              <a:off x="2845" y="2143"/>
              <a:ext cx="4" cy="1"/>
            </a:xfrm>
            <a:prstGeom prst="line">
              <a:avLst/>
            </a:prstGeom>
            <a:noFill/>
            <a:ln w="33338">
              <a:solidFill>
                <a:schemeClr val="tx1"/>
              </a:solidFill>
              <a:round/>
              <a:headEnd/>
              <a:tailEnd/>
            </a:ln>
          </p:spPr>
          <p:txBody>
            <a:bodyPr/>
            <a:lstStyle/>
            <a:p>
              <a:endParaRPr lang="fr-BE"/>
            </a:p>
          </p:txBody>
        </p:sp>
        <p:sp>
          <p:nvSpPr>
            <p:cNvPr id="34980" name="Line 162"/>
            <p:cNvSpPr>
              <a:spLocks noChangeShapeType="1"/>
            </p:cNvSpPr>
            <p:nvPr/>
          </p:nvSpPr>
          <p:spPr bwMode="auto">
            <a:xfrm flipV="1">
              <a:off x="2849" y="2102"/>
              <a:ext cx="1" cy="41"/>
            </a:xfrm>
            <a:prstGeom prst="line">
              <a:avLst/>
            </a:prstGeom>
            <a:noFill/>
            <a:ln w="33338">
              <a:solidFill>
                <a:schemeClr val="tx1"/>
              </a:solidFill>
              <a:round/>
              <a:headEnd/>
              <a:tailEnd/>
            </a:ln>
          </p:spPr>
          <p:txBody>
            <a:bodyPr/>
            <a:lstStyle/>
            <a:p>
              <a:endParaRPr lang="fr-BE"/>
            </a:p>
          </p:txBody>
        </p:sp>
        <p:sp>
          <p:nvSpPr>
            <p:cNvPr id="34981" name="Line 163"/>
            <p:cNvSpPr>
              <a:spLocks noChangeShapeType="1"/>
            </p:cNvSpPr>
            <p:nvPr/>
          </p:nvSpPr>
          <p:spPr bwMode="auto">
            <a:xfrm>
              <a:off x="2849" y="2102"/>
              <a:ext cx="1" cy="1"/>
            </a:xfrm>
            <a:prstGeom prst="line">
              <a:avLst/>
            </a:prstGeom>
            <a:noFill/>
            <a:ln w="33338">
              <a:solidFill>
                <a:schemeClr val="tx1"/>
              </a:solidFill>
              <a:round/>
              <a:headEnd/>
              <a:tailEnd/>
            </a:ln>
          </p:spPr>
          <p:txBody>
            <a:bodyPr/>
            <a:lstStyle/>
            <a:p>
              <a:endParaRPr lang="fr-BE"/>
            </a:p>
          </p:txBody>
        </p:sp>
        <p:sp>
          <p:nvSpPr>
            <p:cNvPr id="34982" name="Line 164"/>
            <p:cNvSpPr>
              <a:spLocks noChangeShapeType="1"/>
            </p:cNvSpPr>
            <p:nvPr/>
          </p:nvSpPr>
          <p:spPr bwMode="auto">
            <a:xfrm>
              <a:off x="2849" y="2102"/>
              <a:ext cx="1" cy="1"/>
            </a:xfrm>
            <a:prstGeom prst="line">
              <a:avLst/>
            </a:prstGeom>
            <a:noFill/>
            <a:ln w="33338">
              <a:solidFill>
                <a:schemeClr val="tx1"/>
              </a:solidFill>
              <a:round/>
              <a:headEnd/>
              <a:tailEnd/>
            </a:ln>
          </p:spPr>
          <p:txBody>
            <a:bodyPr/>
            <a:lstStyle/>
            <a:p>
              <a:endParaRPr lang="fr-BE"/>
            </a:p>
          </p:txBody>
        </p:sp>
        <p:sp>
          <p:nvSpPr>
            <p:cNvPr id="34983" name="Line 165"/>
            <p:cNvSpPr>
              <a:spLocks noChangeShapeType="1"/>
            </p:cNvSpPr>
            <p:nvPr/>
          </p:nvSpPr>
          <p:spPr bwMode="auto">
            <a:xfrm>
              <a:off x="2849" y="2102"/>
              <a:ext cx="4" cy="1"/>
            </a:xfrm>
            <a:prstGeom prst="line">
              <a:avLst/>
            </a:prstGeom>
            <a:noFill/>
            <a:ln w="33338">
              <a:solidFill>
                <a:schemeClr val="tx1"/>
              </a:solidFill>
              <a:round/>
              <a:headEnd/>
              <a:tailEnd/>
            </a:ln>
          </p:spPr>
          <p:txBody>
            <a:bodyPr/>
            <a:lstStyle/>
            <a:p>
              <a:endParaRPr lang="fr-BE"/>
            </a:p>
          </p:txBody>
        </p:sp>
        <p:sp>
          <p:nvSpPr>
            <p:cNvPr id="34984" name="Line 166"/>
            <p:cNvSpPr>
              <a:spLocks noChangeShapeType="1"/>
            </p:cNvSpPr>
            <p:nvPr/>
          </p:nvSpPr>
          <p:spPr bwMode="auto">
            <a:xfrm flipV="1">
              <a:off x="2853" y="2062"/>
              <a:ext cx="1" cy="40"/>
            </a:xfrm>
            <a:prstGeom prst="line">
              <a:avLst/>
            </a:prstGeom>
            <a:noFill/>
            <a:ln w="33338">
              <a:solidFill>
                <a:schemeClr val="tx1"/>
              </a:solidFill>
              <a:round/>
              <a:headEnd/>
              <a:tailEnd/>
            </a:ln>
          </p:spPr>
          <p:txBody>
            <a:bodyPr/>
            <a:lstStyle/>
            <a:p>
              <a:endParaRPr lang="fr-BE"/>
            </a:p>
          </p:txBody>
        </p:sp>
        <p:sp>
          <p:nvSpPr>
            <p:cNvPr id="34985" name="Line 167"/>
            <p:cNvSpPr>
              <a:spLocks noChangeShapeType="1"/>
            </p:cNvSpPr>
            <p:nvPr/>
          </p:nvSpPr>
          <p:spPr bwMode="auto">
            <a:xfrm>
              <a:off x="2853" y="2062"/>
              <a:ext cx="2" cy="1"/>
            </a:xfrm>
            <a:prstGeom prst="line">
              <a:avLst/>
            </a:prstGeom>
            <a:noFill/>
            <a:ln w="33338">
              <a:solidFill>
                <a:schemeClr val="tx1"/>
              </a:solidFill>
              <a:round/>
              <a:headEnd/>
              <a:tailEnd/>
            </a:ln>
          </p:spPr>
          <p:txBody>
            <a:bodyPr/>
            <a:lstStyle/>
            <a:p>
              <a:endParaRPr lang="fr-BE"/>
            </a:p>
          </p:txBody>
        </p:sp>
        <p:sp>
          <p:nvSpPr>
            <p:cNvPr id="34986" name="Line 168"/>
            <p:cNvSpPr>
              <a:spLocks noChangeShapeType="1"/>
            </p:cNvSpPr>
            <p:nvPr/>
          </p:nvSpPr>
          <p:spPr bwMode="auto">
            <a:xfrm>
              <a:off x="2855" y="2062"/>
              <a:ext cx="1" cy="1"/>
            </a:xfrm>
            <a:prstGeom prst="line">
              <a:avLst/>
            </a:prstGeom>
            <a:noFill/>
            <a:ln w="33338">
              <a:solidFill>
                <a:schemeClr val="tx1"/>
              </a:solidFill>
              <a:round/>
              <a:headEnd/>
              <a:tailEnd/>
            </a:ln>
          </p:spPr>
          <p:txBody>
            <a:bodyPr/>
            <a:lstStyle/>
            <a:p>
              <a:endParaRPr lang="fr-BE"/>
            </a:p>
          </p:txBody>
        </p:sp>
        <p:sp>
          <p:nvSpPr>
            <p:cNvPr id="34987" name="Line 169"/>
            <p:cNvSpPr>
              <a:spLocks noChangeShapeType="1"/>
            </p:cNvSpPr>
            <p:nvPr/>
          </p:nvSpPr>
          <p:spPr bwMode="auto">
            <a:xfrm>
              <a:off x="2855" y="2062"/>
              <a:ext cx="31" cy="1"/>
            </a:xfrm>
            <a:prstGeom prst="line">
              <a:avLst/>
            </a:prstGeom>
            <a:noFill/>
            <a:ln w="33338">
              <a:solidFill>
                <a:schemeClr val="tx1"/>
              </a:solidFill>
              <a:round/>
              <a:headEnd/>
              <a:tailEnd/>
            </a:ln>
          </p:spPr>
          <p:txBody>
            <a:bodyPr/>
            <a:lstStyle/>
            <a:p>
              <a:endParaRPr lang="fr-BE"/>
            </a:p>
          </p:txBody>
        </p:sp>
        <p:sp>
          <p:nvSpPr>
            <p:cNvPr id="34988" name="Line 170"/>
            <p:cNvSpPr>
              <a:spLocks noChangeShapeType="1"/>
            </p:cNvSpPr>
            <p:nvPr/>
          </p:nvSpPr>
          <p:spPr bwMode="auto">
            <a:xfrm flipV="1">
              <a:off x="2886" y="2020"/>
              <a:ext cx="1" cy="42"/>
            </a:xfrm>
            <a:prstGeom prst="line">
              <a:avLst/>
            </a:prstGeom>
            <a:noFill/>
            <a:ln w="33338">
              <a:solidFill>
                <a:schemeClr val="tx1"/>
              </a:solidFill>
              <a:round/>
              <a:headEnd/>
              <a:tailEnd/>
            </a:ln>
          </p:spPr>
          <p:txBody>
            <a:bodyPr/>
            <a:lstStyle/>
            <a:p>
              <a:endParaRPr lang="fr-BE"/>
            </a:p>
          </p:txBody>
        </p:sp>
        <p:sp>
          <p:nvSpPr>
            <p:cNvPr id="34989" name="Line 171"/>
            <p:cNvSpPr>
              <a:spLocks noChangeShapeType="1"/>
            </p:cNvSpPr>
            <p:nvPr/>
          </p:nvSpPr>
          <p:spPr bwMode="auto">
            <a:xfrm>
              <a:off x="2886" y="2020"/>
              <a:ext cx="1" cy="1"/>
            </a:xfrm>
            <a:prstGeom prst="line">
              <a:avLst/>
            </a:prstGeom>
            <a:noFill/>
            <a:ln w="33338">
              <a:solidFill>
                <a:schemeClr val="tx1"/>
              </a:solidFill>
              <a:round/>
              <a:headEnd/>
              <a:tailEnd/>
            </a:ln>
          </p:spPr>
          <p:txBody>
            <a:bodyPr/>
            <a:lstStyle/>
            <a:p>
              <a:endParaRPr lang="fr-BE"/>
            </a:p>
          </p:txBody>
        </p:sp>
        <p:sp>
          <p:nvSpPr>
            <p:cNvPr id="34990" name="Line 172"/>
            <p:cNvSpPr>
              <a:spLocks noChangeShapeType="1"/>
            </p:cNvSpPr>
            <p:nvPr/>
          </p:nvSpPr>
          <p:spPr bwMode="auto">
            <a:xfrm>
              <a:off x="2887" y="2020"/>
              <a:ext cx="1" cy="1"/>
            </a:xfrm>
            <a:prstGeom prst="line">
              <a:avLst/>
            </a:prstGeom>
            <a:noFill/>
            <a:ln w="33338">
              <a:solidFill>
                <a:schemeClr val="tx1"/>
              </a:solidFill>
              <a:round/>
              <a:headEnd/>
              <a:tailEnd/>
            </a:ln>
          </p:spPr>
          <p:txBody>
            <a:bodyPr/>
            <a:lstStyle/>
            <a:p>
              <a:endParaRPr lang="fr-BE"/>
            </a:p>
          </p:txBody>
        </p:sp>
        <p:sp>
          <p:nvSpPr>
            <p:cNvPr id="34991" name="Line 173"/>
            <p:cNvSpPr>
              <a:spLocks noChangeShapeType="1"/>
            </p:cNvSpPr>
            <p:nvPr/>
          </p:nvSpPr>
          <p:spPr bwMode="auto">
            <a:xfrm>
              <a:off x="2887" y="2020"/>
              <a:ext cx="303" cy="1"/>
            </a:xfrm>
            <a:prstGeom prst="line">
              <a:avLst/>
            </a:prstGeom>
            <a:noFill/>
            <a:ln w="33338">
              <a:solidFill>
                <a:schemeClr val="tx1"/>
              </a:solidFill>
              <a:round/>
              <a:headEnd/>
              <a:tailEnd/>
            </a:ln>
          </p:spPr>
          <p:txBody>
            <a:bodyPr/>
            <a:lstStyle/>
            <a:p>
              <a:endParaRPr lang="fr-BE"/>
            </a:p>
          </p:txBody>
        </p:sp>
        <p:sp>
          <p:nvSpPr>
            <p:cNvPr id="34992" name="Line 174"/>
            <p:cNvSpPr>
              <a:spLocks noChangeShapeType="1"/>
            </p:cNvSpPr>
            <p:nvPr/>
          </p:nvSpPr>
          <p:spPr bwMode="auto">
            <a:xfrm flipV="1">
              <a:off x="3190" y="1975"/>
              <a:ext cx="1" cy="45"/>
            </a:xfrm>
            <a:prstGeom prst="line">
              <a:avLst/>
            </a:prstGeom>
            <a:noFill/>
            <a:ln w="33338">
              <a:solidFill>
                <a:schemeClr val="tx1"/>
              </a:solidFill>
              <a:round/>
              <a:headEnd/>
              <a:tailEnd/>
            </a:ln>
          </p:spPr>
          <p:txBody>
            <a:bodyPr/>
            <a:lstStyle/>
            <a:p>
              <a:endParaRPr lang="fr-BE"/>
            </a:p>
          </p:txBody>
        </p:sp>
        <p:sp>
          <p:nvSpPr>
            <p:cNvPr id="34993" name="Line 175"/>
            <p:cNvSpPr>
              <a:spLocks noChangeShapeType="1"/>
            </p:cNvSpPr>
            <p:nvPr/>
          </p:nvSpPr>
          <p:spPr bwMode="auto">
            <a:xfrm>
              <a:off x="3190" y="1975"/>
              <a:ext cx="7" cy="1"/>
            </a:xfrm>
            <a:prstGeom prst="line">
              <a:avLst/>
            </a:prstGeom>
            <a:noFill/>
            <a:ln w="33338">
              <a:solidFill>
                <a:schemeClr val="tx1"/>
              </a:solidFill>
              <a:round/>
              <a:headEnd/>
              <a:tailEnd/>
            </a:ln>
          </p:spPr>
          <p:txBody>
            <a:bodyPr/>
            <a:lstStyle/>
            <a:p>
              <a:endParaRPr lang="fr-BE"/>
            </a:p>
          </p:txBody>
        </p:sp>
        <p:sp>
          <p:nvSpPr>
            <p:cNvPr id="34994" name="Line 176"/>
            <p:cNvSpPr>
              <a:spLocks noChangeShapeType="1"/>
            </p:cNvSpPr>
            <p:nvPr/>
          </p:nvSpPr>
          <p:spPr bwMode="auto">
            <a:xfrm>
              <a:off x="3197" y="1975"/>
              <a:ext cx="1" cy="1"/>
            </a:xfrm>
            <a:prstGeom prst="line">
              <a:avLst/>
            </a:prstGeom>
            <a:noFill/>
            <a:ln w="33338">
              <a:solidFill>
                <a:schemeClr val="tx1"/>
              </a:solidFill>
              <a:round/>
              <a:headEnd/>
              <a:tailEnd/>
            </a:ln>
          </p:spPr>
          <p:txBody>
            <a:bodyPr/>
            <a:lstStyle/>
            <a:p>
              <a:endParaRPr lang="fr-BE"/>
            </a:p>
          </p:txBody>
        </p:sp>
        <p:sp>
          <p:nvSpPr>
            <p:cNvPr id="34995" name="Line 177"/>
            <p:cNvSpPr>
              <a:spLocks noChangeShapeType="1"/>
            </p:cNvSpPr>
            <p:nvPr/>
          </p:nvSpPr>
          <p:spPr bwMode="auto">
            <a:xfrm>
              <a:off x="3197" y="1975"/>
              <a:ext cx="87" cy="1"/>
            </a:xfrm>
            <a:prstGeom prst="line">
              <a:avLst/>
            </a:prstGeom>
            <a:noFill/>
            <a:ln w="33401">
              <a:solidFill>
                <a:schemeClr val="bg1"/>
              </a:solidFill>
              <a:round/>
              <a:headEnd/>
              <a:tailEnd/>
            </a:ln>
          </p:spPr>
          <p:txBody>
            <a:bodyPr/>
            <a:lstStyle/>
            <a:p>
              <a:endParaRPr lang="fr-BE"/>
            </a:p>
          </p:txBody>
        </p:sp>
        <p:sp>
          <p:nvSpPr>
            <p:cNvPr id="34996" name="Line 178"/>
            <p:cNvSpPr>
              <a:spLocks noChangeShapeType="1"/>
            </p:cNvSpPr>
            <p:nvPr/>
          </p:nvSpPr>
          <p:spPr bwMode="auto">
            <a:xfrm flipV="1">
              <a:off x="3284" y="1930"/>
              <a:ext cx="1" cy="45"/>
            </a:xfrm>
            <a:prstGeom prst="line">
              <a:avLst/>
            </a:prstGeom>
            <a:noFill/>
            <a:ln w="33338">
              <a:solidFill>
                <a:schemeClr val="tx1"/>
              </a:solidFill>
              <a:round/>
              <a:headEnd/>
              <a:tailEnd/>
            </a:ln>
          </p:spPr>
          <p:txBody>
            <a:bodyPr/>
            <a:lstStyle/>
            <a:p>
              <a:endParaRPr lang="fr-BE"/>
            </a:p>
          </p:txBody>
        </p:sp>
        <p:sp>
          <p:nvSpPr>
            <p:cNvPr id="34997" name="Line 179"/>
            <p:cNvSpPr>
              <a:spLocks noChangeShapeType="1"/>
            </p:cNvSpPr>
            <p:nvPr/>
          </p:nvSpPr>
          <p:spPr bwMode="auto">
            <a:xfrm>
              <a:off x="3284" y="1930"/>
              <a:ext cx="4" cy="1"/>
            </a:xfrm>
            <a:prstGeom prst="line">
              <a:avLst/>
            </a:prstGeom>
            <a:noFill/>
            <a:ln w="33338">
              <a:solidFill>
                <a:schemeClr val="tx1"/>
              </a:solidFill>
              <a:round/>
              <a:headEnd/>
              <a:tailEnd/>
            </a:ln>
          </p:spPr>
          <p:txBody>
            <a:bodyPr/>
            <a:lstStyle/>
            <a:p>
              <a:endParaRPr lang="fr-BE"/>
            </a:p>
          </p:txBody>
        </p:sp>
        <p:sp>
          <p:nvSpPr>
            <p:cNvPr id="34998" name="Line 180"/>
            <p:cNvSpPr>
              <a:spLocks noChangeShapeType="1"/>
            </p:cNvSpPr>
            <p:nvPr/>
          </p:nvSpPr>
          <p:spPr bwMode="auto">
            <a:xfrm>
              <a:off x="3288" y="1930"/>
              <a:ext cx="1" cy="1"/>
            </a:xfrm>
            <a:prstGeom prst="line">
              <a:avLst/>
            </a:prstGeom>
            <a:noFill/>
            <a:ln w="33338">
              <a:solidFill>
                <a:schemeClr val="tx1"/>
              </a:solidFill>
              <a:round/>
              <a:headEnd/>
              <a:tailEnd/>
            </a:ln>
          </p:spPr>
          <p:txBody>
            <a:bodyPr/>
            <a:lstStyle/>
            <a:p>
              <a:endParaRPr lang="fr-BE"/>
            </a:p>
          </p:txBody>
        </p:sp>
        <p:sp>
          <p:nvSpPr>
            <p:cNvPr id="34999" name="Line 181"/>
            <p:cNvSpPr>
              <a:spLocks noChangeShapeType="1"/>
            </p:cNvSpPr>
            <p:nvPr/>
          </p:nvSpPr>
          <p:spPr bwMode="auto">
            <a:xfrm>
              <a:off x="3288" y="1930"/>
              <a:ext cx="80" cy="1"/>
            </a:xfrm>
            <a:prstGeom prst="line">
              <a:avLst/>
            </a:prstGeom>
            <a:noFill/>
            <a:ln w="33338">
              <a:solidFill>
                <a:schemeClr val="tx1"/>
              </a:solidFill>
              <a:round/>
              <a:headEnd/>
              <a:tailEnd/>
            </a:ln>
          </p:spPr>
          <p:txBody>
            <a:bodyPr/>
            <a:lstStyle/>
            <a:p>
              <a:endParaRPr lang="fr-BE"/>
            </a:p>
          </p:txBody>
        </p:sp>
        <p:sp>
          <p:nvSpPr>
            <p:cNvPr id="35000" name="Line 182"/>
            <p:cNvSpPr>
              <a:spLocks noChangeShapeType="1"/>
            </p:cNvSpPr>
            <p:nvPr/>
          </p:nvSpPr>
          <p:spPr bwMode="auto">
            <a:xfrm flipV="1">
              <a:off x="3368" y="1885"/>
              <a:ext cx="1" cy="45"/>
            </a:xfrm>
            <a:prstGeom prst="line">
              <a:avLst/>
            </a:prstGeom>
            <a:noFill/>
            <a:ln w="33338">
              <a:solidFill>
                <a:schemeClr val="tx1"/>
              </a:solidFill>
              <a:round/>
              <a:headEnd/>
              <a:tailEnd/>
            </a:ln>
          </p:spPr>
          <p:txBody>
            <a:bodyPr/>
            <a:lstStyle/>
            <a:p>
              <a:endParaRPr lang="fr-BE"/>
            </a:p>
          </p:txBody>
        </p:sp>
        <p:sp>
          <p:nvSpPr>
            <p:cNvPr id="35001" name="Line 183"/>
            <p:cNvSpPr>
              <a:spLocks noChangeShapeType="1"/>
            </p:cNvSpPr>
            <p:nvPr/>
          </p:nvSpPr>
          <p:spPr bwMode="auto">
            <a:xfrm>
              <a:off x="3368" y="1885"/>
              <a:ext cx="35" cy="1"/>
            </a:xfrm>
            <a:prstGeom prst="line">
              <a:avLst/>
            </a:prstGeom>
            <a:noFill/>
            <a:ln w="33338">
              <a:solidFill>
                <a:schemeClr val="tx1"/>
              </a:solidFill>
              <a:round/>
              <a:headEnd/>
              <a:tailEnd/>
            </a:ln>
          </p:spPr>
          <p:txBody>
            <a:bodyPr/>
            <a:lstStyle/>
            <a:p>
              <a:endParaRPr lang="fr-BE"/>
            </a:p>
          </p:txBody>
        </p:sp>
        <p:sp>
          <p:nvSpPr>
            <p:cNvPr id="35002" name="Line 184"/>
            <p:cNvSpPr>
              <a:spLocks noChangeShapeType="1"/>
            </p:cNvSpPr>
            <p:nvPr/>
          </p:nvSpPr>
          <p:spPr bwMode="auto">
            <a:xfrm>
              <a:off x="3403" y="1885"/>
              <a:ext cx="1" cy="1"/>
            </a:xfrm>
            <a:prstGeom prst="line">
              <a:avLst/>
            </a:prstGeom>
            <a:noFill/>
            <a:ln w="33338">
              <a:solidFill>
                <a:schemeClr val="tx1"/>
              </a:solidFill>
              <a:round/>
              <a:headEnd/>
              <a:tailEnd/>
            </a:ln>
          </p:spPr>
          <p:txBody>
            <a:bodyPr/>
            <a:lstStyle/>
            <a:p>
              <a:endParaRPr lang="fr-BE"/>
            </a:p>
          </p:txBody>
        </p:sp>
        <p:sp>
          <p:nvSpPr>
            <p:cNvPr id="35003" name="Line 185"/>
            <p:cNvSpPr>
              <a:spLocks noChangeShapeType="1"/>
            </p:cNvSpPr>
            <p:nvPr/>
          </p:nvSpPr>
          <p:spPr bwMode="auto">
            <a:xfrm>
              <a:off x="3403" y="1885"/>
              <a:ext cx="154" cy="1"/>
            </a:xfrm>
            <a:prstGeom prst="line">
              <a:avLst/>
            </a:prstGeom>
            <a:noFill/>
            <a:ln w="33338">
              <a:solidFill>
                <a:schemeClr val="tx1"/>
              </a:solidFill>
              <a:round/>
              <a:headEnd/>
              <a:tailEnd/>
            </a:ln>
          </p:spPr>
          <p:txBody>
            <a:bodyPr/>
            <a:lstStyle/>
            <a:p>
              <a:endParaRPr lang="fr-BE"/>
            </a:p>
          </p:txBody>
        </p:sp>
        <p:sp>
          <p:nvSpPr>
            <p:cNvPr id="35004" name="Line 186"/>
            <p:cNvSpPr>
              <a:spLocks noChangeShapeType="1"/>
            </p:cNvSpPr>
            <p:nvPr/>
          </p:nvSpPr>
          <p:spPr bwMode="auto">
            <a:xfrm flipV="1">
              <a:off x="3557" y="1839"/>
              <a:ext cx="1" cy="46"/>
            </a:xfrm>
            <a:prstGeom prst="line">
              <a:avLst/>
            </a:prstGeom>
            <a:noFill/>
            <a:ln w="33338">
              <a:solidFill>
                <a:schemeClr val="tx1"/>
              </a:solidFill>
              <a:round/>
              <a:headEnd/>
              <a:tailEnd/>
            </a:ln>
          </p:spPr>
          <p:txBody>
            <a:bodyPr/>
            <a:lstStyle/>
            <a:p>
              <a:endParaRPr lang="fr-BE"/>
            </a:p>
          </p:txBody>
        </p:sp>
        <p:sp>
          <p:nvSpPr>
            <p:cNvPr id="35005" name="Line 187"/>
            <p:cNvSpPr>
              <a:spLocks noChangeShapeType="1"/>
            </p:cNvSpPr>
            <p:nvPr/>
          </p:nvSpPr>
          <p:spPr bwMode="auto">
            <a:xfrm>
              <a:off x="3557" y="1839"/>
              <a:ext cx="2" cy="1"/>
            </a:xfrm>
            <a:prstGeom prst="line">
              <a:avLst/>
            </a:prstGeom>
            <a:noFill/>
            <a:ln w="33338">
              <a:solidFill>
                <a:schemeClr val="tx1"/>
              </a:solidFill>
              <a:round/>
              <a:headEnd/>
              <a:tailEnd/>
            </a:ln>
          </p:spPr>
          <p:txBody>
            <a:bodyPr/>
            <a:lstStyle/>
            <a:p>
              <a:endParaRPr lang="fr-BE"/>
            </a:p>
          </p:txBody>
        </p:sp>
        <p:sp>
          <p:nvSpPr>
            <p:cNvPr id="35006" name="Line 188"/>
            <p:cNvSpPr>
              <a:spLocks noChangeShapeType="1"/>
            </p:cNvSpPr>
            <p:nvPr/>
          </p:nvSpPr>
          <p:spPr bwMode="auto">
            <a:xfrm>
              <a:off x="3559" y="1839"/>
              <a:ext cx="1" cy="1"/>
            </a:xfrm>
            <a:prstGeom prst="line">
              <a:avLst/>
            </a:prstGeom>
            <a:noFill/>
            <a:ln w="33338">
              <a:solidFill>
                <a:schemeClr val="tx1"/>
              </a:solidFill>
              <a:round/>
              <a:headEnd/>
              <a:tailEnd/>
            </a:ln>
          </p:spPr>
          <p:txBody>
            <a:bodyPr/>
            <a:lstStyle/>
            <a:p>
              <a:endParaRPr lang="fr-BE"/>
            </a:p>
          </p:txBody>
        </p:sp>
        <p:sp>
          <p:nvSpPr>
            <p:cNvPr id="35007" name="Line 189"/>
            <p:cNvSpPr>
              <a:spLocks noChangeShapeType="1"/>
            </p:cNvSpPr>
            <p:nvPr/>
          </p:nvSpPr>
          <p:spPr bwMode="auto">
            <a:xfrm>
              <a:off x="3559" y="1839"/>
              <a:ext cx="4" cy="1"/>
            </a:xfrm>
            <a:prstGeom prst="line">
              <a:avLst/>
            </a:prstGeom>
            <a:noFill/>
            <a:ln w="33338">
              <a:solidFill>
                <a:schemeClr val="tx1"/>
              </a:solidFill>
              <a:round/>
              <a:headEnd/>
              <a:tailEnd/>
            </a:ln>
          </p:spPr>
          <p:txBody>
            <a:bodyPr/>
            <a:lstStyle/>
            <a:p>
              <a:endParaRPr lang="fr-BE"/>
            </a:p>
          </p:txBody>
        </p:sp>
        <p:sp>
          <p:nvSpPr>
            <p:cNvPr id="35008" name="Line 190"/>
            <p:cNvSpPr>
              <a:spLocks noChangeShapeType="1"/>
            </p:cNvSpPr>
            <p:nvPr/>
          </p:nvSpPr>
          <p:spPr bwMode="auto">
            <a:xfrm flipV="1">
              <a:off x="3563" y="1792"/>
              <a:ext cx="1" cy="47"/>
            </a:xfrm>
            <a:prstGeom prst="line">
              <a:avLst/>
            </a:prstGeom>
            <a:noFill/>
            <a:ln w="33338">
              <a:solidFill>
                <a:schemeClr val="tx1"/>
              </a:solidFill>
              <a:round/>
              <a:headEnd/>
              <a:tailEnd/>
            </a:ln>
          </p:spPr>
          <p:txBody>
            <a:bodyPr/>
            <a:lstStyle/>
            <a:p>
              <a:endParaRPr lang="fr-BE"/>
            </a:p>
          </p:txBody>
        </p:sp>
        <p:sp>
          <p:nvSpPr>
            <p:cNvPr id="35009" name="Line 191"/>
            <p:cNvSpPr>
              <a:spLocks noChangeShapeType="1"/>
            </p:cNvSpPr>
            <p:nvPr/>
          </p:nvSpPr>
          <p:spPr bwMode="auto">
            <a:xfrm>
              <a:off x="3563" y="1792"/>
              <a:ext cx="1" cy="1"/>
            </a:xfrm>
            <a:prstGeom prst="line">
              <a:avLst/>
            </a:prstGeom>
            <a:noFill/>
            <a:ln w="33338">
              <a:solidFill>
                <a:schemeClr val="tx1"/>
              </a:solidFill>
              <a:round/>
              <a:headEnd/>
              <a:tailEnd/>
            </a:ln>
          </p:spPr>
          <p:txBody>
            <a:bodyPr/>
            <a:lstStyle/>
            <a:p>
              <a:endParaRPr lang="fr-BE"/>
            </a:p>
          </p:txBody>
        </p:sp>
        <p:sp>
          <p:nvSpPr>
            <p:cNvPr id="35010" name="Line 192"/>
            <p:cNvSpPr>
              <a:spLocks noChangeShapeType="1"/>
            </p:cNvSpPr>
            <p:nvPr/>
          </p:nvSpPr>
          <p:spPr bwMode="auto">
            <a:xfrm>
              <a:off x="3563" y="1792"/>
              <a:ext cx="1" cy="1"/>
            </a:xfrm>
            <a:prstGeom prst="line">
              <a:avLst/>
            </a:prstGeom>
            <a:noFill/>
            <a:ln w="33338">
              <a:solidFill>
                <a:schemeClr val="tx1"/>
              </a:solidFill>
              <a:round/>
              <a:headEnd/>
              <a:tailEnd/>
            </a:ln>
          </p:spPr>
          <p:txBody>
            <a:bodyPr/>
            <a:lstStyle/>
            <a:p>
              <a:endParaRPr lang="fr-BE"/>
            </a:p>
          </p:txBody>
        </p:sp>
        <p:sp>
          <p:nvSpPr>
            <p:cNvPr id="35011" name="Line 193"/>
            <p:cNvSpPr>
              <a:spLocks noChangeShapeType="1"/>
            </p:cNvSpPr>
            <p:nvPr/>
          </p:nvSpPr>
          <p:spPr bwMode="auto">
            <a:xfrm>
              <a:off x="3563" y="1792"/>
              <a:ext cx="2" cy="1"/>
            </a:xfrm>
            <a:prstGeom prst="line">
              <a:avLst/>
            </a:prstGeom>
            <a:noFill/>
            <a:ln w="33338">
              <a:solidFill>
                <a:schemeClr val="tx1"/>
              </a:solidFill>
              <a:round/>
              <a:headEnd/>
              <a:tailEnd/>
            </a:ln>
          </p:spPr>
          <p:txBody>
            <a:bodyPr/>
            <a:lstStyle/>
            <a:p>
              <a:endParaRPr lang="fr-BE"/>
            </a:p>
          </p:txBody>
        </p:sp>
        <p:sp>
          <p:nvSpPr>
            <p:cNvPr id="35012" name="Line 194"/>
            <p:cNvSpPr>
              <a:spLocks noChangeShapeType="1"/>
            </p:cNvSpPr>
            <p:nvPr/>
          </p:nvSpPr>
          <p:spPr bwMode="auto">
            <a:xfrm flipV="1">
              <a:off x="3565" y="1746"/>
              <a:ext cx="1" cy="46"/>
            </a:xfrm>
            <a:prstGeom prst="line">
              <a:avLst/>
            </a:prstGeom>
            <a:noFill/>
            <a:ln w="33338">
              <a:solidFill>
                <a:schemeClr val="tx1"/>
              </a:solidFill>
              <a:round/>
              <a:headEnd/>
              <a:tailEnd/>
            </a:ln>
          </p:spPr>
          <p:txBody>
            <a:bodyPr/>
            <a:lstStyle/>
            <a:p>
              <a:endParaRPr lang="fr-BE"/>
            </a:p>
          </p:txBody>
        </p:sp>
        <p:sp>
          <p:nvSpPr>
            <p:cNvPr id="35013" name="Line 195"/>
            <p:cNvSpPr>
              <a:spLocks noChangeShapeType="1"/>
            </p:cNvSpPr>
            <p:nvPr/>
          </p:nvSpPr>
          <p:spPr bwMode="auto">
            <a:xfrm>
              <a:off x="3565" y="1746"/>
              <a:ext cx="6" cy="1"/>
            </a:xfrm>
            <a:prstGeom prst="line">
              <a:avLst/>
            </a:prstGeom>
            <a:noFill/>
            <a:ln w="33338">
              <a:solidFill>
                <a:schemeClr val="tx1"/>
              </a:solidFill>
              <a:round/>
              <a:headEnd/>
              <a:tailEnd/>
            </a:ln>
          </p:spPr>
          <p:txBody>
            <a:bodyPr/>
            <a:lstStyle/>
            <a:p>
              <a:endParaRPr lang="fr-BE"/>
            </a:p>
          </p:txBody>
        </p:sp>
        <p:sp>
          <p:nvSpPr>
            <p:cNvPr id="35014" name="Line 196"/>
            <p:cNvSpPr>
              <a:spLocks noChangeShapeType="1"/>
            </p:cNvSpPr>
            <p:nvPr/>
          </p:nvSpPr>
          <p:spPr bwMode="auto">
            <a:xfrm flipV="1">
              <a:off x="3571" y="1700"/>
              <a:ext cx="1" cy="46"/>
            </a:xfrm>
            <a:prstGeom prst="line">
              <a:avLst/>
            </a:prstGeom>
            <a:noFill/>
            <a:ln w="33338">
              <a:solidFill>
                <a:schemeClr val="tx1"/>
              </a:solidFill>
              <a:round/>
              <a:headEnd/>
              <a:tailEnd/>
            </a:ln>
          </p:spPr>
          <p:txBody>
            <a:bodyPr/>
            <a:lstStyle/>
            <a:p>
              <a:endParaRPr lang="fr-BE"/>
            </a:p>
          </p:txBody>
        </p:sp>
        <p:sp>
          <p:nvSpPr>
            <p:cNvPr id="35015" name="Line 197"/>
            <p:cNvSpPr>
              <a:spLocks noChangeShapeType="1"/>
            </p:cNvSpPr>
            <p:nvPr/>
          </p:nvSpPr>
          <p:spPr bwMode="auto">
            <a:xfrm>
              <a:off x="3571" y="1700"/>
              <a:ext cx="6" cy="1"/>
            </a:xfrm>
            <a:prstGeom prst="line">
              <a:avLst/>
            </a:prstGeom>
            <a:noFill/>
            <a:ln w="33338">
              <a:solidFill>
                <a:schemeClr val="tx1"/>
              </a:solidFill>
              <a:round/>
              <a:headEnd/>
              <a:tailEnd/>
            </a:ln>
          </p:spPr>
          <p:txBody>
            <a:bodyPr/>
            <a:lstStyle/>
            <a:p>
              <a:endParaRPr lang="fr-BE"/>
            </a:p>
          </p:txBody>
        </p:sp>
        <p:sp>
          <p:nvSpPr>
            <p:cNvPr id="35016" name="Line 198"/>
            <p:cNvSpPr>
              <a:spLocks noChangeShapeType="1"/>
            </p:cNvSpPr>
            <p:nvPr/>
          </p:nvSpPr>
          <p:spPr bwMode="auto">
            <a:xfrm>
              <a:off x="3577" y="1700"/>
              <a:ext cx="1" cy="1"/>
            </a:xfrm>
            <a:prstGeom prst="line">
              <a:avLst/>
            </a:prstGeom>
            <a:noFill/>
            <a:ln w="33338">
              <a:solidFill>
                <a:schemeClr val="tx1"/>
              </a:solidFill>
              <a:round/>
              <a:headEnd/>
              <a:tailEnd/>
            </a:ln>
          </p:spPr>
          <p:txBody>
            <a:bodyPr/>
            <a:lstStyle/>
            <a:p>
              <a:endParaRPr lang="fr-BE"/>
            </a:p>
          </p:txBody>
        </p:sp>
        <p:sp>
          <p:nvSpPr>
            <p:cNvPr id="35017" name="Line 199"/>
            <p:cNvSpPr>
              <a:spLocks noChangeShapeType="1"/>
            </p:cNvSpPr>
            <p:nvPr/>
          </p:nvSpPr>
          <p:spPr bwMode="auto">
            <a:xfrm>
              <a:off x="3577" y="1700"/>
              <a:ext cx="9" cy="1"/>
            </a:xfrm>
            <a:prstGeom prst="line">
              <a:avLst/>
            </a:prstGeom>
            <a:noFill/>
            <a:ln w="33338">
              <a:solidFill>
                <a:schemeClr val="tx1"/>
              </a:solidFill>
              <a:round/>
              <a:headEnd/>
              <a:tailEnd/>
            </a:ln>
          </p:spPr>
          <p:txBody>
            <a:bodyPr/>
            <a:lstStyle/>
            <a:p>
              <a:endParaRPr lang="fr-BE"/>
            </a:p>
          </p:txBody>
        </p:sp>
        <p:sp>
          <p:nvSpPr>
            <p:cNvPr id="35018" name="Line 200"/>
            <p:cNvSpPr>
              <a:spLocks noChangeShapeType="1"/>
            </p:cNvSpPr>
            <p:nvPr/>
          </p:nvSpPr>
          <p:spPr bwMode="auto">
            <a:xfrm flipV="1">
              <a:off x="3586" y="1653"/>
              <a:ext cx="1" cy="47"/>
            </a:xfrm>
            <a:prstGeom prst="line">
              <a:avLst/>
            </a:prstGeom>
            <a:noFill/>
            <a:ln w="33338">
              <a:solidFill>
                <a:schemeClr val="tx1"/>
              </a:solidFill>
              <a:round/>
              <a:headEnd/>
              <a:tailEnd/>
            </a:ln>
          </p:spPr>
          <p:txBody>
            <a:bodyPr/>
            <a:lstStyle/>
            <a:p>
              <a:endParaRPr lang="fr-BE"/>
            </a:p>
          </p:txBody>
        </p:sp>
        <p:sp>
          <p:nvSpPr>
            <p:cNvPr id="35019" name="Line 201"/>
            <p:cNvSpPr>
              <a:spLocks noChangeShapeType="1"/>
            </p:cNvSpPr>
            <p:nvPr/>
          </p:nvSpPr>
          <p:spPr bwMode="auto">
            <a:xfrm>
              <a:off x="3586" y="1653"/>
              <a:ext cx="6" cy="1"/>
            </a:xfrm>
            <a:prstGeom prst="line">
              <a:avLst/>
            </a:prstGeom>
            <a:noFill/>
            <a:ln w="33338">
              <a:solidFill>
                <a:schemeClr val="tx1"/>
              </a:solidFill>
              <a:round/>
              <a:headEnd/>
              <a:tailEnd/>
            </a:ln>
          </p:spPr>
          <p:txBody>
            <a:bodyPr/>
            <a:lstStyle/>
            <a:p>
              <a:endParaRPr lang="fr-BE"/>
            </a:p>
          </p:txBody>
        </p:sp>
        <p:sp>
          <p:nvSpPr>
            <p:cNvPr id="35020" name="Line 202"/>
            <p:cNvSpPr>
              <a:spLocks noChangeShapeType="1"/>
            </p:cNvSpPr>
            <p:nvPr/>
          </p:nvSpPr>
          <p:spPr bwMode="auto">
            <a:xfrm>
              <a:off x="3592" y="1653"/>
              <a:ext cx="1" cy="1"/>
            </a:xfrm>
            <a:prstGeom prst="line">
              <a:avLst/>
            </a:prstGeom>
            <a:noFill/>
            <a:ln w="33338">
              <a:solidFill>
                <a:schemeClr val="tx1"/>
              </a:solidFill>
              <a:round/>
              <a:headEnd/>
              <a:tailEnd/>
            </a:ln>
          </p:spPr>
          <p:txBody>
            <a:bodyPr/>
            <a:lstStyle/>
            <a:p>
              <a:endParaRPr lang="fr-BE"/>
            </a:p>
          </p:txBody>
        </p:sp>
        <p:sp>
          <p:nvSpPr>
            <p:cNvPr id="35021" name="Line 203"/>
            <p:cNvSpPr>
              <a:spLocks noChangeShapeType="1"/>
            </p:cNvSpPr>
            <p:nvPr/>
          </p:nvSpPr>
          <p:spPr bwMode="auto">
            <a:xfrm>
              <a:off x="3592" y="1653"/>
              <a:ext cx="6" cy="1"/>
            </a:xfrm>
            <a:prstGeom prst="line">
              <a:avLst/>
            </a:prstGeom>
            <a:noFill/>
            <a:ln w="33338">
              <a:solidFill>
                <a:schemeClr val="tx1"/>
              </a:solidFill>
              <a:round/>
              <a:headEnd/>
              <a:tailEnd/>
            </a:ln>
          </p:spPr>
          <p:txBody>
            <a:bodyPr/>
            <a:lstStyle/>
            <a:p>
              <a:endParaRPr lang="fr-BE"/>
            </a:p>
          </p:txBody>
        </p:sp>
        <p:sp>
          <p:nvSpPr>
            <p:cNvPr id="35022" name="Line 204"/>
            <p:cNvSpPr>
              <a:spLocks noChangeShapeType="1"/>
            </p:cNvSpPr>
            <p:nvPr/>
          </p:nvSpPr>
          <p:spPr bwMode="auto">
            <a:xfrm flipV="1">
              <a:off x="3598" y="1607"/>
              <a:ext cx="1" cy="46"/>
            </a:xfrm>
            <a:prstGeom prst="line">
              <a:avLst/>
            </a:prstGeom>
            <a:noFill/>
            <a:ln w="33338">
              <a:solidFill>
                <a:schemeClr val="tx1"/>
              </a:solidFill>
              <a:round/>
              <a:headEnd/>
              <a:tailEnd/>
            </a:ln>
          </p:spPr>
          <p:txBody>
            <a:bodyPr/>
            <a:lstStyle/>
            <a:p>
              <a:endParaRPr lang="fr-BE"/>
            </a:p>
          </p:txBody>
        </p:sp>
        <p:sp>
          <p:nvSpPr>
            <p:cNvPr id="35023" name="Line 205"/>
            <p:cNvSpPr>
              <a:spLocks noChangeShapeType="1"/>
            </p:cNvSpPr>
            <p:nvPr/>
          </p:nvSpPr>
          <p:spPr bwMode="auto">
            <a:xfrm>
              <a:off x="3598" y="1607"/>
              <a:ext cx="6" cy="1"/>
            </a:xfrm>
            <a:prstGeom prst="line">
              <a:avLst/>
            </a:prstGeom>
            <a:noFill/>
            <a:ln w="33338">
              <a:solidFill>
                <a:schemeClr val="tx1"/>
              </a:solidFill>
              <a:round/>
              <a:headEnd/>
              <a:tailEnd/>
            </a:ln>
          </p:spPr>
          <p:txBody>
            <a:bodyPr/>
            <a:lstStyle/>
            <a:p>
              <a:endParaRPr lang="fr-BE"/>
            </a:p>
          </p:txBody>
        </p:sp>
        <p:sp>
          <p:nvSpPr>
            <p:cNvPr id="35024" name="Line 206"/>
            <p:cNvSpPr>
              <a:spLocks noChangeShapeType="1"/>
            </p:cNvSpPr>
            <p:nvPr/>
          </p:nvSpPr>
          <p:spPr bwMode="auto">
            <a:xfrm>
              <a:off x="3604" y="1607"/>
              <a:ext cx="1" cy="1"/>
            </a:xfrm>
            <a:prstGeom prst="line">
              <a:avLst/>
            </a:prstGeom>
            <a:noFill/>
            <a:ln w="33338">
              <a:solidFill>
                <a:schemeClr val="tx1"/>
              </a:solidFill>
              <a:round/>
              <a:headEnd/>
              <a:tailEnd/>
            </a:ln>
          </p:spPr>
          <p:txBody>
            <a:bodyPr/>
            <a:lstStyle/>
            <a:p>
              <a:endParaRPr lang="fr-BE"/>
            </a:p>
          </p:txBody>
        </p:sp>
        <p:sp>
          <p:nvSpPr>
            <p:cNvPr id="35025" name="Line 207"/>
            <p:cNvSpPr>
              <a:spLocks noChangeShapeType="1"/>
            </p:cNvSpPr>
            <p:nvPr/>
          </p:nvSpPr>
          <p:spPr bwMode="auto">
            <a:xfrm>
              <a:off x="3604" y="1607"/>
              <a:ext cx="6" cy="1"/>
            </a:xfrm>
            <a:prstGeom prst="line">
              <a:avLst/>
            </a:prstGeom>
            <a:noFill/>
            <a:ln w="33338">
              <a:solidFill>
                <a:schemeClr val="tx1"/>
              </a:solidFill>
              <a:round/>
              <a:headEnd/>
              <a:tailEnd/>
            </a:ln>
          </p:spPr>
          <p:txBody>
            <a:bodyPr/>
            <a:lstStyle/>
            <a:p>
              <a:endParaRPr lang="fr-BE"/>
            </a:p>
          </p:txBody>
        </p:sp>
        <p:sp>
          <p:nvSpPr>
            <p:cNvPr id="35026" name="Line 208"/>
            <p:cNvSpPr>
              <a:spLocks noChangeShapeType="1"/>
            </p:cNvSpPr>
            <p:nvPr/>
          </p:nvSpPr>
          <p:spPr bwMode="auto">
            <a:xfrm flipV="1">
              <a:off x="3610" y="1560"/>
              <a:ext cx="1" cy="47"/>
            </a:xfrm>
            <a:prstGeom prst="line">
              <a:avLst/>
            </a:prstGeom>
            <a:noFill/>
            <a:ln w="33338">
              <a:solidFill>
                <a:schemeClr val="tx1"/>
              </a:solidFill>
              <a:round/>
              <a:headEnd/>
              <a:tailEnd/>
            </a:ln>
          </p:spPr>
          <p:txBody>
            <a:bodyPr/>
            <a:lstStyle/>
            <a:p>
              <a:endParaRPr lang="fr-BE"/>
            </a:p>
          </p:txBody>
        </p:sp>
        <p:sp>
          <p:nvSpPr>
            <p:cNvPr id="35027" name="Line 209"/>
            <p:cNvSpPr>
              <a:spLocks noChangeShapeType="1"/>
            </p:cNvSpPr>
            <p:nvPr/>
          </p:nvSpPr>
          <p:spPr bwMode="auto">
            <a:xfrm>
              <a:off x="3610" y="1560"/>
              <a:ext cx="3" cy="1"/>
            </a:xfrm>
            <a:prstGeom prst="line">
              <a:avLst/>
            </a:prstGeom>
            <a:noFill/>
            <a:ln w="33338">
              <a:solidFill>
                <a:schemeClr val="tx1"/>
              </a:solidFill>
              <a:round/>
              <a:headEnd/>
              <a:tailEnd/>
            </a:ln>
          </p:spPr>
          <p:txBody>
            <a:bodyPr/>
            <a:lstStyle/>
            <a:p>
              <a:endParaRPr lang="fr-BE"/>
            </a:p>
          </p:txBody>
        </p:sp>
        <p:sp>
          <p:nvSpPr>
            <p:cNvPr id="35028" name="Line 210"/>
            <p:cNvSpPr>
              <a:spLocks noChangeShapeType="1"/>
            </p:cNvSpPr>
            <p:nvPr/>
          </p:nvSpPr>
          <p:spPr bwMode="auto">
            <a:xfrm>
              <a:off x="3613" y="1560"/>
              <a:ext cx="1" cy="1"/>
            </a:xfrm>
            <a:prstGeom prst="line">
              <a:avLst/>
            </a:prstGeom>
            <a:noFill/>
            <a:ln w="33338">
              <a:solidFill>
                <a:schemeClr val="tx1"/>
              </a:solidFill>
              <a:round/>
              <a:headEnd/>
              <a:tailEnd/>
            </a:ln>
          </p:spPr>
          <p:txBody>
            <a:bodyPr/>
            <a:lstStyle/>
            <a:p>
              <a:endParaRPr lang="fr-BE"/>
            </a:p>
          </p:txBody>
        </p:sp>
        <p:sp>
          <p:nvSpPr>
            <p:cNvPr id="35029" name="Line 211"/>
            <p:cNvSpPr>
              <a:spLocks noChangeShapeType="1"/>
            </p:cNvSpPr>
            <p:nvPr/>
          </p:nvSpPr>
          <p:spPr bwMode="auto">
            <a:xfrm>
              <a:off x="3613" y="1560"/>
              <a:ext cx="82" cy="1"/>
            </a:xfrm>
            <a:prstGeom prst="line">
              <a:avLst/>
            </a:prstGeom>
            <a:noFill/>
            <a:ln w="33338">
              <a:solidFill>
                <a:schemeClr val="tx1"/>
              </a:solidFill>
              <a:round/>
              <a:headEnd/>
              <a:tailEnd/>
            </a:ln>
          </p:spPr>
          <p:txBody>
            <a:bodyPr/>
            <a:lstStyle/>
            <a:p>
              <a:endParaRPr lang="fr-BE"/>
            </a:p>
          </p:txBody>
        </p:sp>
        <p:sp>
          <p:nvSpPr>
            <p:cNvPr id="35030" name="Line 212"/>
            <p:cNvSpPr>
              <a:spLocks noChangeShapeType="1"/>
            </p:cNvSpPr>
            <p:nvPr/>
          </p:nvSpPr>
          <p:spPr bwMode="auto">
            <a:xfrm flipV="1">
              <a:off x="3695" y="1513"/>
              <a:ext cx="1" cy="47"/>
            </a:xfrm>
            <a:prstGeom prst="line">
              <a:avLst/>
            </a:prstGeom>
            <a:noFill/>
            <a:ln w="33338">
              <a:solidFill>
                <a:schemeClr val="tx1"/>
              </a:solidFill>
              <a:round/>
              <a:headEnd/>
              <a:tailEnd/>
            </a:ln>
          </p:spPr>
          <p:txBody>
            <a:bodyPr/>
            <a:lstStyle/>
            <a:p>
              <a:endParaRPr lang="fr-BE"/>
            </a:p>
          </p:txBody>
        </p:sp>
        <p:sp>
          <p:nvSpPr>
            <p:cNvPr id="35031" name="Line 213"/>
            <p:cNvSpPr>
              <a:spLocks noChangeShapeType="1"/>
            </p:cNvSpPr>
            <p:nvPr/>
          </p:nvSpPr>
          <p:spPr bwMode="auto">
            <a:xfrm>
              <a:off x="3695" y="1513"/>
              <a:ext cx="11" cy="1"/>
            </a:xfrm>
            <a:prstGeom prst="line">
              <a:avLst/>
            </a:prstGeom>
            <a:noFill/>
            <a:ln w="33338">
              <a:solidFill>
                <a:schemeClr val="tx1"/>
              </a:solidFill>
              <a:round/>
              <a:headEnd/>
              <a:tailEnd/>
            </a:ln>
          </p:spPr>
          <p:txBody>
            <a:bodyPr/>
            <a:lstStyle/>
            <a:p>
              <a:endParaRPr lang="fr-BE"/>
            </a:p>
          </p:txBody>
        </p:sp>
        <p:sp>
          <p:nvSpPr>
            <p:cNvPr id="35032" name="Line 214"/>
            <p:cNvSpPr>
              <a:spLocks noChangeShapeType="1"/>
            </p:cNvSpPr>
            <p:nvPr/>
          </p:nvSpPr>
          <p:spPr bwMode="auto">
            <a:xfrm>
              <a:off x="3706" y="1513"/>
              <a:ext cx="1" cy="1"/>
            </a:xfrm>
            <a:prstGeom prst="line">
              <a:avLst/>
            </a:prstGeom>
            <a:noFill/>
            <a:ln w="33338">
              <a:solidFill>
                <a:schemeClr val="tx1"/>
              </a:solidFill>
              <a:round/>
              <a:headEnd/>
              <a:tailEnd/>
            </a:ln>
          </p:spPr>
          <p:txBody>
            <a:bodyPr/>
            <a:lstStyle/>
            <a:p>
              <a:endParaRPr lang="fr-BE"/>
            </a:p>
          </p:txBody>
        </p:sp>
        <p:sp>
          <p:nvSpPr>
            <p:cNvPr id="35033" name="Line 215"/>
            <p:cNvSpPr>
              <a:spLocks noChangeShapeType="1"/>
            </p:cNvSpPr>
            <p:nvPr/>
          </p:nvSpPr>
          <p:spPr bwMode="auto">
            <a:xfrm>
              <a:off x="3706" y="1513"/>
              <a:ext cx="291" cy="1"/>
            </a:xfrm>
            <a:prstGeom prst="line">
              <a:avLst/>
            </a:prstGeom>
            <a:noFill/>
            <a:ln w="33338">
              <a:solidFill>
                <a:schemeClr val="tx1"/>
              </a:solidFill>
              <a:round/>
              <a:headEnd/>
              <a:tailEnd/>
            </a:ln>
          </p:spPr>
          <p:txBody>
            <a:bodyPr/>
            <a:lstStyle/>
            <a:p>
              <a:endParaRPr lang="fr-BE"/>
            </a:p>
          </p:txBody>
        </p:sp>
        <p:sp>
          <p:nvSpPr>
            <p:cNvPr id="35034" name="Line 216"/>
            <p:cNvSpPr>
              <a:spLocks noChangeShapeType="1"/>
            </p:cNvSpPr>
            <p:nvPr/>
          </p:nvSpPr>
          <p:spPr bwMode="auto">
            <a:xfrm flipV="1">
              <a:off x="3997" y="1464"/>
              <a:ext cx="1" cy="49"/>
            </a:xfrm>
            <a:prstGeom prst="line">
              <a:avLst/>
            </a:prstGeom>
            <a:noFill/>
            <a:ln w="33338">
              <a:solidFill>
                <a:schemeClr val="tx1"/>
              </a:solidFill>
              <a:round/>
              <a:headEnd/>
              <a:tailEnd/>
            </a:ln>
          </p:spPr>
          <p:txBody>
            <a:bodyPr/>
            <a:lstStyle/>
            <a:p>
              <a:endParaRPr lang="fr-BE"/>
            </a:p>
          </p:txBody>
        </p:sp>
        <p:sp>
          <p:nvSpPr>
            <p:cNvPr id="35035" name="Line 217"/>
            <p:cNvSpPr>
              <a:spLocks noChangeShapeType="1"/>
            </p:cNvSpPr>
            <p:nvPr/>
          </p:nvSpPr>
          <p:spPr bwMode="auto">
            <a:xfrm>
              <a:off x="3997" y="1464"/>
              <a:ext cx="1" cy="1"/>
            </a:xfrm>
            <a:prstGeom prst="line">
              <a:avLst/>
            </a:prstGeom>
            <a:noFill/>
            <a:ln w="33338">
              <a:solidFill>
                <a:schemeClr val="tx1"/>
              </a:solidFill>
              <a:round/>
              <a:headEnd/>
              <a:tailEnd/>
            </a:ln>
          </p:spPr>
          <p:txBody>
            <a:bodyPr/>
            <a:lstStyle/>
            <a:p>
              <a:endParaRPr lang="fr-BE"/>
            </a:p>
          </p:txBody>
        </p:sp>
        <p:sp>
          <p:nvSpPr>
            <p:cNvPr id="35036" name="Line 218"/>
            <p:cNvSpPr>
              <a:spLocks noChangeShapeType="1"/>
            </p:cNvSpPr>
            <p:nvPr/>
          </p:nvSpPr>
          <p:spPr bwMode="auto">
            <a:xfrm>
              <a:off x="3998" y="1464"/>
              <a:ext cx="1" cy="1"/>
            </a:xfrm>
            <a:prstGeom prst="line">
              <a:avLst/>
            </a:prstGeom>
            <a:noFill/>
            <a:ln w="33338">
              <a:solidFill>
                <a:schemeClr val="tx1"/>
              </a:solidFill>
              <a:round/>
              <a:headEnd/>
              <a:tailEnd/>
            </a:ln>
          </p:spPr>
          <p:txBody>
            <a:bodyPr/>
            <a:lstStyle/>
            <a:p>
              <a:endParaRPr lang="fr-BE"/>
            </a:p>
          </p:txBody>
        </p:sp>
        <p:sp>
          <p:nvSpPr>
            <p:cNvPr id="35037" name="Line 219"/>
            <p:cNvSpPr>
              <a:spLocks noChangeShapeType="1"/>
            </p:cNvSpPr>
            <p:nvPr/>
          </p:nvSpPr>
          <p:spPr bwMode="auto">
            <a:xfrm>
              <a:off x="3998" y="1464"/>
              <a:ext cx="202" cy="1"/>
            </a:xfrm>
            <a:prstGeom prst="line">
              <a:avLst/>
            </a:prstGeom>
            <a:noFill/>
            <a:ln w="33338">
              <a:solidFill>
                <a:schemeClr val="tx1"/>
              </a:solidFill>
              <a:round/>
              <a:headEnd/>
              <a:tailEnd/>
            </a:ln>
          </p:spPr>
          <p:txBody>
            <a:bodyPr/>
            <a:lstStyle/>
            <a:p>
              <a:endParaRPr lang="fr-BE"/>
            </a:p>
          </p:txBody>
        </p:sp>
        <p:sp>
          <p:nvSpPr>
            <p:cNvPr id="35038" name="Line 220"/>
            <p:cNvSpPr>
              <a:spLocks noChangeShapeType="1"/>
            </p:cNvSpPr>
            <p:nvPr/>
          </p:nvSpPr>
          <p:spPr bwMode="auto">
            <a:xfrm flipV="1">
              <a:off x="4200" y="1414"/>
              <a:ext cx="1" cy="50"/>
            </a:xfrm>
            <a:prstGeom prst="line">
              <a:avLst/>
            </a:prstGeom>
            <a:noFill/>
            <a:ln w="33338">
              <a:solidFill>
                <a:schemeClr val="tx1"/>
              </a:solidFill>
              <a:round/>
              <a:headEnd/>
              <a:tailEnd/>
            </a:ln>
          </p:spPr>
          <p:txBody>
            <a:bodyPr/>
            <a:lstStyle/>
            <a:p>
              <a:endParaRPr lang="fr-BE"/>
            </a:p>
          </p:txBody>
        </p:sp>
        <p:sp>
          <p:nvSpPr>
            <p:cNvPr id="35039" name="Line 221"/>
            <p:cNvSpPr>
              <a:spLocks noChangeShapeType="1"/>
            </p:cNvSpPr>
            <p:nvPr/>
          </p:nvSpPr>
          <p:spPr bwMode="auto">
            <a:xfrm>
              <a:off x="4200" y="1414"/>
              <a:ext cx="7" cy="1"/>
            </a:xfrm>
            <a:prstGeom prst="line">
              <a:avLst/>
            </a:prstGeom>
            <a:noFill/>
            <a:ln w="33338">
              <a:solidFill>
                <a:schemeClr val="tx1"/>
              </a:solidFill>
              <a:round/>
              <a:headEnd/>
              <a:tailEnd/>
            </a:ln>
          </p:spPr>
          <p:txBody>
            <a:bodyPr/>
            <a:lstStyle/>
            <a:p>
              <a:endParaRPr lang="fr-BE"/>
            </a:p>
          </p:txBody>
        </p:sp>
        <p:sp>
          <p:nvSpPr>
            <p:cNvPr id="35040" name="Line 222"/>
            <p:cNvSpPr>
              <a:spLocks noChangeShapeType="1"/>
            </p:cNvSpPr>
            <p:nvPr/>
          </p:nvSpPr>
          <p:spPr bwMode="auto">
            <a:xfrm>
              <a:off x="4207" y="1414"/>
              <a:ext cx="1" cy="1"/>
            </a:xfrm>
            <a:prstGeom prst="line">
              <a:avLst/>
            </a:prstGeom>
            <a:noFill/>
            <a:ln w="33338">
              <a:solidFill>
                <a:schemeClr val="tx1"/>
              </a:solidFill>
              <a:round/>
              <a:headEnd/>
              <a:tailEnd/>
            </a:ln>
          </p:spPr>
          <p:txBody>
            <a:bodyPr/>
            <a:lstStyle/>
            <a:p>
              <a:endParaRPr lang="fr-BE"/>
            </a:p>
          </p:txBody>
        </p:sp>
        <p:sp>
          <p:nvSpPr>
            <p:cNvPr id="35041" name="Line 223"/>
            <p:cNvSpPr>
              <a:spLocks noChangeShapeType="1"/>
            </p:cNvSpPr>
            <p:nvPr/>
          </p:nvSpPr>
          <p:spPr bwMode="auto">
            <a:xfrm>
              <a:off x="4207" y="1414"/>
              <a:ext cx="76" cy="1"/>
            </a:xfrm>
            <a:prstGeom prst="line">
              <a:avLst/>
            </a:prstGeom>
            <a:noFill/>
            <a:ln w="33338">
              <a:solidFill>
                <a:schemeClr val="tx1"/>
              </a:solidFill>
              <a:round/>
              <a:headEnd/>
              <a:tailEnd/>
            </a:ln>
          </p:spPr>
          <p:txBody>
            <a:bodyPr/>
            <a:lstStyle/>
            <a:p>
              <a:endParaRPr lang="fr-BE"/>
            </a:p>
          </p:txBody>
        </p:sp>
        <p:sp>
          <p:nvSpPr>
            <p:cNvPr id="35042" name="Line 224"/>
            <p:cNvSpPr>
              <a:spLocks noChangeShapeType="1"/>
            </p:cNvSpPr>
            <p:nvPr/>
          </p:nvSpPr>
          <p:spPr bwMode="auto">
            <a:xfrm flipV="1">
              <a:off x="4283" y="1275"/>
              <a:ext cx="1" cy="139"/>
            </a:xfrm>
            <a:prstGeom prst="line">
              <a:avLst/>
            </a:prstGeom>
            <a:noFill/>
            <a:ln w="33338">
              <a:solidFill>
                <a:schemeClr val="tx1"/>
              </a:solidFill>
              <a:round/>
              <a:headEnd/>
              <a:tailEnd/>
            </a:ln>
          </p:spPr>
          <p:txBody>
            <a:bodyPr/>
            <a:lstStyle/>
            <a:p>
              <a:endParaRPr lang="fr-BE"/>
            </a:p>
          </p:txBody>
        </p:sp>
        <p:sp>
          <p:nvSpPr>
            <p:cNvPr id="35043" name="Line 225"/>
            <p:cNvSpPr>
              <a:spLocks noChangeShapeType="1"/>
            </p:cNvSpPr>
            <p:nvPr/>
          </p:nvSpPr>
          <p:spPr bwMode="auto">
            <a:xfrm>
              <a:off x="4283" y="1275"/>
              <a:ext cx="1" cy="1"/>
            </a:xfrm>
            <a:prstGeom prst="line">
              <a:avLst/>
            </a:prstGeom>
            <a:noFill/>
            <a:ln w="33338">
              <a:solidFill>
                <a:schemeClr val="tx1"/>
              </a:solidFill>
              <a:round/>
              <a:headEnd/>
              <a:tailEnd/>
            </a:ln>
          </p:spPr>
          <p:txBody>
            <a:bodyPr/>
            <a:lstStyle/>
            <a:p>
              <a:endParaRPr lang="fr-BE"/>
            </a:p>
          </p:txBody>
        </p:sp>
        <p:sp>
          <p:nvSpPr>
            <p:cNvPr id="35044" name="Line 226"/>
            <p:cNvSpPr>
              <a:spLocks noChangeShapeType="1"/>
            </p:cNvSpPr>
            <p:nvPr/>
          </p:nvSpPr>
          <p:spPr bwMode="auto">
            <a:xfrm>
              <a:off x="4284" y="1275"/>
              <a:ext cx="1" cy="1"/>
            </a:xfrm>
            <a:prstGeom prst="line">
              <a:avLst/>
            </a:prstGeom>
            <a:noFill/>
            <a:ln w="33338">
              <a:solidFill>
                <a:schemeClr val="tx1"/>
              </a:solidFill>
              <a:round/>
              <a:headEnd/>
              <a:tailEnd/>
            </a:ln>
          </p:spPr>
          <p:txBody>
            <a:bodyPr/>
            <a:lstStyle/>
            <a:p>
              <a:endParaRPr lang="fr-BE"/>
            </a:p>
          </p:txBody>
        </p:sp>
        <p:sp>
          <p:nvSpPr>
            <p:cNvPr id="35045" name="Line 227"/>
            <p:cNvSpPr>
              <a:spLocks noChangeShapeType="1"/>
            </p:cNvSpPr>
            <p:nvPr/>
          </p:nvSpPr>
          <p:spPr bwMode="auto">
            <a:xfrm>
              <a:off x="4284" y="1275"/>
              <a:ext cx="5" cy="1"/>
            </a:xfrm>
            <a:prstGeom prst="line">
              <a:avLst/>
            </a:prstGeom>
            <a:noFill/>
            <a:ln w="33338">
              <a:solidFill>
                <a:schemeClr val="tx1"/>
              </a:solidFill>
              <a:round/>
              <a:headEnd/>
              <a:tailEnd/>
            </a:ln>
          </p:spPr>
          <p:txBody>
            <a:bodyPr/>
            <a:lstStyle/>
            <a:p>
              <a:endParaRPr lang="fr-BE"/>
            </a:p>
          </p:txBody>
        </p:sp>
        <p:sp>
          <p:nvSpPr>
            <p:cNvPr id="35046" name="Line 228"/>
            <p:cNvSpPr>
              <a:spLocks noChangeShapeType="1"/>
            </p:cNvSpPr>
            <p:nvPr/>
          </p:nvSpPr>
          <p:spPr bwMode="auto">
            <a:xfrm>
              <a:off x="1349" y="3124"/>
              <a:ext cx="31" cy="1"/>
            </a:xfrm>
            <a:prstGeom prst="line">
              <a:avLst/>
            </a:prstGeom>
            <a:noFill/>
            <a:ln w="33338">
              <a:solidFill>
                <a:srgbClr val="FFFF00"/>
              </a:solidFill>
              <a:round/>
              <a:headEnd/>
              <a:tailEnd/>
            </a:ln>
          </p:spPr>
          <p:txBody>
            <a:bodyPr/>
            <a:lstStyle/>
            <a:p>
              <a:endParaRPr lang="fr-BE"/>
            </a:p>
          </p:txBody>
        </p:sp>
        <p:sp>
          <p:nvSpPr>
            <p:cNvPr id="35047" name="Line 229"/>
            <p:cNvSpPr>
              <a:spLocks noChangeShapeType="1"/>
            </p:cNvSpPr>
            <p:nvPr/>
          </p:nvSpPr>
          <p:spPr bwMode="auto">
            <a:xfrm flipV="1">
              <a:off x="1380" y="3112"/>
              <a:ext cx="1" cy="12"/>
            </a:xfrm>
            <a:prstGeom prst="line">
              <a:avLst/>
            </a:prstGeom>
            <a:noFill/>
            <a:ln w="33338">
              <a:solidFill>
                <a:srgbClr val="FFFF00"/>
              </a:solidFill>
              <a:round/>
              <a:headEnd/>
              <a:tailEnd/>
            </a:ln>
          </p:spPr>
          <p:txBody>
            <a:bodyPr/>
            <a:lstStyle/>
            <a:p>
              <a:endParaRPr lang="fr-BE"/>
            </a:p>
          </p:txBody>
        </p:sp>
        <p:sp>
          <p:nvSpPr>
            <p:cNvPr id="35048" name="Line 230"/>
            <p:cNvSpPr>
              <a:spLocks noChangeShapeType="1"/>
            </p:cNvSpPr>
            <p:nvPr/>
          </p:nvSpPr>
          <p:spPr bwMode="auto">
            <a:xfrm>
              <a:off x="1380" y="3112"/>
              <a:ext cx="3" cy="1"/>
            </a:xfrm>
            <a:prstGeom prst="line">
              <a:avLst/>
            </a:prstGeom>
            <a:noFill/>
            <a:ln w="33338">
              <a:solidFill>
                <a:srgbClr val="FFFF00"/>
              </a:solidFill>
              <a:round/>
              <a:headEnd/>
              <a:tailEnd/>
            </a:ln>
          </p:spPr>
          <p:txBody>
            <a:bodyPr/>
            <a:lstStyle/>
            <a:p>
              <a:endParaRPr lang="fr-BE"/>
            </a:p>
          </p:txBody>
        </p:sp>
        <p:sp>
          <p:nvSpPr>
            <p:cNvPr id="35049" name="Line 231"/>
            <p:cNvSpPr>
              <a:spLocks noChangeShapeType="1"/>
            </p:cNvSpPr>
            <p:nvPr/>
          </p:nvSpPr>
          <p:spPr bwMode="auto">
            <a:xfrm>
              <a:off x="1383" y="3112"/>
              <a:ext cx="20" cy="1"/>
            </a:xfrm>
            <a:prstGeom prst="line">
              <a:avLst/>
            </a:prstGeom>
            <a:noFill/>
            <a:ln w="33338">
              <a:solidFill>
                <a:srgbClr val="FFFF00"/>
              </a:solidFill>
              <a:round/>
              <a:headEnd/>
              <a:tailEnd/>
            </a:ln>
          </p:spPr>
          <p:txBody>
            <a:bodyPr/>
            <a:lstStyle/>
            <a:p>
              <a:endParaRPr lang="fr-BE"/>
            </a:p>
          </p:txBody>
        </p:sp>
        <p:sp>
          <p:nvSpPr>
            <p:cNvPr id="35050" name="Line 232"/>
            <p:cNvSpPr>
              <a:spLocks noChangeShapeType="1"/>
            </p:cNvSpPr>
            <p:nvPr/>
          </p:nvSpPr>
          <p:spPr bwMode="auto">
            <a:xfrm flipV="1">
              <a:off x="1403" y="3101"/>
              <a:ext cx="1" cy="11"/>
            </a:xfrm>
            <a:prstGeom prst="line">
              <a:avLst/>
            </a:prstGeom>
            <a:noFill/>
            <a:ln w="33338">
              <a:solidFill>
                <a:srgbClr val="FFFF00"/>
              </a:solidFill>
              <a:round/>
              <a:headEnd/>
              <a:tailEnd/>
            </a:ln>
          </p:spPr>
          <p:txBody>
            <a:bodyPr/>
            <a:lstStyle/>
            <a:p>
              <a:endParaRPr lang="fr-BE"/>
            </a:p>
          </p:txBody>
        </p:sp>
        <p:sp>
          <p:nvSpPr>
            <p:cNvPr id="35051" name="Line 233"/>
            <p:cNvSpPr>
              <a:spLocks noChangeShapeType="1"/>
            </p:cNvSpPr>
            <p:nvPr/>
          </p:nvSpPr>
          <p:spPr bwMode="auto">
            <a:xfrm>
              <a:off x="1403" y="3101"/>
              <a:ext cx="1" cy="1"/>
            </a:xfrm>
            <a:prstGeom prst="line">
              <a:avLst/>
            </a:prstGeom>
            <a:noFill/>
            <a:ln w="33338">
              <a:solidFill>
                <a:srgbClr val="FFFF00"/>
              </a:solidFill>
              <a:round/>
              <a:headEnd/>
              <a:tailEnd/>
            </a:ln>
          </p:spPr>
          <p:txBody>
            <a:bodyPr/>
            <a:lstStyle/>
            <a:p>
              <a:endParaRPr lang="fr-BE"/>
            </a:p>
          </p:txBody>
        </p:sp>
        <p:sp>
          <p:nvSpPr>
            <p:cNvPr id="35052" name="Line 234"/>
            <p:cNvSpPr>
              <a:spLocks noChangeShapeType="1"/>
            </p:cNvSpPr>
            <p:nvPr/>
          </p:nvSpPr>
          <p:spPr bwMode="auto">
            <a:xfrm>
              <a:off x="1404" y="3101"/>
              <a:ext cx="60" cy="1"/>
            </a:xfrm>
            <a:prstGeom prst="line">
              <a:avLst/>
            </a:prstGeom>
            <a:noFill/>
            <a:ln w="33338">
              <a:solidFill>
                <a:srgbClr val="FFFF00"/>
              </a:solidFill>
              <a:round/>
              <a:headEnd/>
              <a:tailEnd/>
            </a:ln>
          </p:spPr>
          <p:txBody>
            <a:bodyPr/>
            <a:lstStyle/>
            <a:p>
              <a:endParaRPr lang="fr-BE"/>
            </a:p>
          </p:txBody>
        </p:sp>
        <p:sp>
          <p:nvSpPr>
            <p:cNvPr id="35053" name="Line 235"/>
            <p:cNvSpPr>
              <a:spLocks noChangeShapeType="1"/>
            </p:cNvSpPr>
            <p:nvPr/>
          </p:nvSpPr>
          <p:spPr bwMode="auto">
            <a:xfrm flipV="1">
              <a:off x="1471" y="3089"/>
              <a:ext cx="1" cy="12"/>
            </a:xfrm>
            <a:prstGeom prst="line">
              <a:avLst/>
            </a:prstGeom>
            <a:noFill/>
            <a:ln w="33338">
              <a:solidFill>
                <a:srgbClr val="FFFF00"/>
              </a:solidFill>
              <a:round/>
              <a:headEnd/>
              <a:tailEnd/>
            </a:ln>
          </p:spPr>
          <p:txBody>
            <a:bodyPr/>
            <a:lstStyle/>
            <a:p>
              <a:endParaRPr lang="fr-BE"/>
            </a:p>
          </p:txBody>
        </p:sp>
        <p:sp>
          <p:nvSpPr>
            <p:cNvPr id="35054" name="Line 236"/>
            <p:cNvSpPr>
              <a:spLocks noChangeShapeType="1"/>
            </p:cNvSpPr>
            <p:nvPr/>
          </p:nvSpPr>
          <p:spPr bwMode="auto">
            <a:xfrm>
              <a:off x="1471" y="3089"/>
              <a:ext cx="2" cy="1"/>
            </a:xfrm>
            <a:prstGeom prst="line">
              <a:avLst/>
            </a:prstGeom>
            <a:noFill/>
            <a:ln w="33338">
              <a:solidFill>
                <a:srgbClr val="FFFF00"/>
              </a:solidFill>
              <a:round/>
              <a:headEnd/>
              <a:tailEnd/>
            </a:ln>
          </p:spPr>
          <p:txBody>
            <a:bodyPr/>
            <a:lstStyle/>
            <a:p>
              <a:endParaRPr lang="fr-BE"/>
            </a:p>
          </p:txBody>
        </p:sp>
        <p:sp>
          <p:nvSpPr>
            <p:cNvPr id="35055" name="Line 237"/>
            <p:cNvSpPr>
              <a:spLocks noChangeShapeType="1"/>
            </p:cNvSpPr>
            <p:nvPr/>
          </p:nvSpPr>
          <p:spPr bwMode="auto">
            <a:xfrm>
              <a:off x="1473" y="3089"/>
              <a:ext cx="59" cy="1"/>
            </a:xfrm>
            <a:prstGeom prst="line">
              <a:avLst/>
            </a:prstGeom>
            <a:noFill/>
            <a:ln w="33338">
              <a:solidFill>
                <a:srgbClr val="FFFF00"/>
              </a:solidFill>
              <a:round/>
              <a:headEnd/>
              <a:tailEnd/>
            </a:ln>
          </p:spPr>
          <p:txBody>
            <a:bodyPr/>
            <a:lstStyle/>
            <a:p>
              <a:endParaRPr lang="fr-BE"/>
            </a:p>
          </p:txBody>
        </p:sp>
        <p:sp>
          <p:nvSpPr>
            <p:cNvPr id="35056" name="Line 238"/>
            <p:cNvSpPr>
              <a:spLocks noChangeShapeType="1"/>
            </p:cNvSpPr>
            <p:nvPr/>
          </p:nvSpPr>
          <p:spPr bwMode="auto">
            <a:xfrm>
              <a:off x="1574" y="3089"/>
              <a:ext cx="59" cy="1"/>
            </a:xfrm>
            <a:prstGeom prst="line">
              <a:avLst/>
            </a:prstGeom>
            <a:noFill/>
            <a:ln w="33338">
              <a:solidFill>
                <a:srgbClr val="FFFF00"/>
              </a:solidFill>
              <a:round/>
              <a:headEnd/>
              <a:tailEnd/>
            </a:ln>
          </p:spPr>
          <p:txBody>
            <a:bodyPr/>
            <a:lstStyle/>
            <a:p>
              <a:endParaRPr lang="fr-BE"/>
            </a:p>
          </p:txBody>
        </p:sp>
        <p:sp>
          <p:nvSpPr>
            <p:cNvPr id="35057" name="Line 239"/>
            <p:cNvSpPr>
              <a:spLocks noChangeShapeType="1"/>
            </p:cNvSpPr>
            <p:nvPr/>
          </p:nvSpPr>
          <p:spPr bwMode="auto">
            <a:xfrm>
              <a:off x="1674" y="3089"/>
              <a:ext cx="30" cy="1"/>
            </a:xfrm>
            <a:prstGeom prst="line">
              <a:avLst/>
            </a:prstGeom>
            <a:noFill/>
            <a:ln w="33338">
              <a:solidFill>
                <a:srgbClr val="FFFF00"/>
              </a:solidFill>
              <a:round/>
              <a:headEnd/>
              <a:tailEnd/>
            </a:ln>
          </p:spPr>
          <p:txBody>
            <a:bodyPr/>
            <a:lstStyle/>
            <a:p>
              <a:endParaRPr lang="fr-BE"/>
            </a:p>
          </p:txBody>
        </p:sp>
        <p:sp>
          <p:nvSpPr>
            <p:cNvPr id="35058" name="Line 240"/>
            <p:cNvSpPr>
              <a:spLocks noChangeShapeType="1"/>
            </p:cNvSpPr>
            <p:nvPr/>
          </p:nvSpPr>
          <p:spPr bwMode="auto">
            <a:xfrm flipV="1">
              <a:off x="1704" y="3077"/>
              <a:ext cx="1" cy="12"/>
            </a:xfrm>
            <a:prstGeom prst="line">
              <a:avLst/>
            </a:prstGeom>
            <a:noFill/>
            <a:ln w="33338">
              <a:solidFill>
                <a:srgbClr val="FFFF00"/>
              </a:solidFill>
              <a:round/>
              <a:headEnd/>
              <a:tailEnd/>
            </a:ln>
          </p:spPr>
          <p:txBody>
            <a:bodyPr/>
            <a:lstStyle/>
            <a:p>
              <a:endParaRPr lang="fr-BE"/>
            </a:p>
          </p:txBody>
        </p:sp>
        <p:sp>
          <p:nvSpPr>
            <p:cNvPr id="35059" name="Line 241"/>
            <p:cNvSpPr>
              <a:spLocks noChangeShapeType="1"/>
            </p:cNvSpPr>
            <p:nvPr/>
          </p:nvSpPr>
          <p:spPr bwMode="auto">
            <a:xfrm>
              <a:off x="1704" y="3077"/>
              <a:ext cx="1" cy="1"/>
            </a:xfrm>
            <a:prstGeom prst="line">
              <a:avLst/>
            </a:prstGeom>
            <a:noFill/>
            <a:ln w="33338">
              <a:solidFill>
                <a:srgbClr val="FFFF00"/>
              </a:solidFill>
              <a:round/>
              <a:headEnd/>
              <a:tailEnd/>
            </a:ln>
          </p:spPr>
          <p:txBody>
            <a:bodyPr/>
            <a:lstStyle/>
            <a:p>
              <a:endParaRPr lang="fr-BE"/>
            </a:p>
          </p:txBody>
        </p:sp>
        <p:sp>
          <p:nvSpPr>
            <p:cNvPr id="35060" name="Line 242"/>
            <p:cNvSpPr>
              <a:spLocks noChangeShapeType="1"/>
            </p:cNvSpPr>
            <p:nvPr/>
          </p:nvSpPr>
          <p:spPr bwMode="auto">
            <a:xfrm>
              <a:off x="1705" y="3077"/>
              <a:ext cx="60" cy="1"/>
            </a:xfrm>
            <a:prstGeom prst="line">
              <a:avLst/>
            </a:prstGeom>
            <a:noFill/>
            <a:ln w="33338">
              <a:solidFill>
                <a:srgbClr val="FFFF00"/>
              </a:solidFill>
              <a:round/>
              <a:headEnd/>
              <a:tailEnd/>
            </a:ln>
          </p:spPr>
          <p:txBody>
            <a:bodyPr/>
            <a:lstStyle/>
            <a:p>
              <a:endParaRPr lang="fr-BE"/>
            </a:p>
          </p:txBody>
        </p:sp>
        <p:sp>
          <p:nvSpPr>
            <p:cNvPr id="35061" name="Line 243"/>
            <p:cNvSpPr>
              <a:spLocks noChangeShapeType="1"/>
            </p:cNvSpPr>
            <p:nvPr/>
          </p:nvSpPr>
          <p:spPr bwMode="auto">
            <a:xfrm>
              <a:off x="1806" y="3077"/>
              <a:ext cx="37" cy="1"/>
            </a:xfrm>
            <a:prstGeom prst="line">
              <a:avLst/>
            </a:prstGeom>
            <a:noFill/>
            <a:ln w="33338">
              <a:solidFill>
                <a:srgbClr val="FFFF00"/>
              </a:solidFill>
              <a:round/>
              <a:headEnd/>
              <a:tailEnd/>
            </a:ln>
          </p:spPr>
          <p:txBody>
            <a:bodyPr/>
            <a:lstStyle/>
            <a:p>
              <a:endParaRPr lang="fr-BE"/>
            </a:p>
          </p:txBody>
        </p:sp>
        <p:sp>
          <p:nvSpPr>
            <p:cNvPr id="35062" name="Line 244"/>
            <p:cNvSpPr>
              <a:spLocks noChangeShapeType="1"/>
            </p:cNvSpPr>
            <p:nvPr/>
          </p:nvSpPr>
          <p:spPr bwMode="auto">
            <a:xfrm flipV="1">
              <a:off x="1843" y="3065"/>
              <a:ext cx="1" cy="12"/>
            </a:xfrm>
            <a:prstGeom prst="line">
              <a:avLst/>
            </a:prstGeom>
            <a:noFill/>
            <a:ln w="33338">
              <a:solidFill>
                <a:srgbClr val="FFFF00"/>
              </a:solidFill>
              <a:round/>
              <a:headEnd/>
              <a:tailEnd/>
            </a:ln>
          </p:spPr>
          <p:txBody>
            <a:bodyPr/>
            <a:lstStyle/>
            <a:p>
              <a:endParaRPr lang="fr-BE"/>
            </a:p>
          </p:txBody>
        </p:sp>
        <p:sp>
          <p:nvSpPr>
            <p:cNvPr id="35063" name="Line 245"/>
            <p:cNvSpPr>
              <a:spLocks noChangeShapeType="1"/>
            </p:cNvSpPr>
            <p:nvPr/>
          </p:nvSpPr>
          <p:spPr bwMode="auto">
            <a:xfrm>
              <a:off x="1843" y="3065"/>
              <a:ext cx="4" cy="1"/>
            </a:xfrm>
            <a:prstGeom prst="line">
              <a:avLst/>
            </a:prstGeom>
            <a:noFill/>
            <a:ln w="33338">
              <a:solidFill>
                <a:srgbClr val="FFFF00"/>
              </a:solidFill>
              <a:round/>
              <a:headEnd/>
              <a:tailEnd/>
            </a:ln>
          </p:spPr>
          <p:txBody>
            <a:bodyPr/>
            <a:lstStyle/>
            <a:p>
              <a:endParaRPr lang="fr-BE"/>
            </a:p>
          </p:txBody>
        </p:sp>
        <p:sp>
          <p:nvSpPr>
            <p:cNvPr id="35064" name="Line 246"/>
            <p:cNvSpPr>
              <a:spLocks noChangeShapeType="1"/>
            </p:cNvSpPr>
            <p:nvPr/>
          </p:nvSpPr>
          <p:spPr bwMode="auto">
            <a:xfrm>
              <a:off x="1847" y="3065"/>
              <a:ext cx="60" cy="1"/>
            </a:xfrm>
            <a:prstGeom prst="line">
              <a:avLst/>
            </a:prstGeom>
            <a:noFill/>
            <a:ln w="33338">
              <a:solidFill>
                <a:srgbClr val="FFFF00"/>
              </a:solidFill>
              <a:round/>
              <a:headEnd/>
              <a:tailEnd/>
            </a:ln>
          </p:spPr>
          <p:txBody>
            <a:bodyPr/>
            <a:lstStyle/>
            <a:p>
              <a:endParaRPr lang="fr-BE"/>
            </a:p>
          </p:txBody>
        </p:sp>
        <p:sp>
          <p:nvSpPr>
            <p:cNvPr id="35065" name="Line 247"/>
            <p:cNvSpPr>
              <a:spLocks noChangeShapeType="1"/>
            </p:cNvSpPr>
            <p:nvPr/>
          </p:nvSpPr>
          <p:spPr bwMode="auto">
            <a:xfrm>
              <a:off x="1948" y="3065"/>
              <a:ext cx="60" cy="1"/>
            </a:xfrm>
            <a:prstGeom prst="line">
              <a:avLst/>
            </a:prstGeom>
            <a:noFill/>
            <a:ln w="33338">
              <a:solidFill>
                <a:srgbClr val="FFFF00"/>
              </a:solidFill>
              <a:round/>
              <a:headEnd/>
              <a:tailEnd/>
            </a:ln>
          </p:spPr>
          <p:txBody>
            <a:bodyPr/>
            <a:lstStyle/>
            <a:p>
              <a:endParaRPr lang="fr-BE"/>
            </a:p>
          </p:txBody>
        </p:sp>
        <p:sp>
          <p:nvSpPr>
            <p:cNvPr id="35066" name="Line 248"/>
            <p:cNvSpPr>
              <a:spLocks noChangeShapeType="1"/>
            </p:cNvSpPr>
            <p:nvPr/>
          </p:nvSpPr>
          <p:spPr bwMode="auto">
            <a:xfrm>
              <a:off x="2049" y="3065"/>
              <a:ext cx="44" cy="1"/>
            </a:xfrm>
            <a:prstGeom prst="line">
              <a:avLst/>
            </a:prstGeom>
            <a:noFill/>
            <a:ln w="33338">
              <a:solidFill>
                <a:srgbClr val="FFFF00"/>
              </a:solidFill>
              <a:round/>
              <a:headEnd/>
              <a:tailEnd/>
            </a:ln>
          </p:spPr>
          <p:txBody>
            <a:bodyPr/>
            <a:lstStyle/>
            <a:p>
              <a:endParaRPr lang="fr-BE"/>
            </a:p>
          </p:txBody>
        </p:sp>
        <p:sp>
          <p:nvSpPr>
            <p:cNvPr id="35067" name="Line 249"/>
            <p:cNvSpPr>
              <a:spLocks noChangeShapeType="1"/>
            </p:cNvSpPr>
            <p:nvPr/>
          </p:nvSpPr>
          <p:spPr bwMode="auto">
            <a:xfrm flipV="1">
              <a:off x="2093" y="3052"/>
              <a:ext cx="1" cy="13"/>
            </a:xfrm>
            <a:prstGeom prst="line">
              <a:avLst/>
            </a:prstGeom>
            <a:noFill/>
            <a:ln w="33338">
              <a:solidFill>
                <a:srgbClr val="FFFF00"/>
              </a:solidFill>
              <a:round/>
              <a:headEnd/>
              <a:tailEnd/>
            </a:ln>
          </p:spPr>
          <p:txBody>
            <a:bodyPr/>
            <a:lstStyle/>
            <a:p>
              <a:endParaRPr lang="fr-BE"/>
            </a:p>
          </p:txBody>
        </p:sp>
        <p:sp>
          <p:nvSpPr>
            <p:cNvPr id="35068" name="Line 250"/>
            <p:cNvSpPr>
              <a:spLocks noChangeShapeType="1"/>
            </p:cNvSpPr>
            <p:nvPr/>
          </p:nvSpPr>
          <p:spPr bwMode="auto">
            <a:xfrm>
              <a:off x="2093" y="3052"/>
              <a:ext cx="1" cy="1"/>
            </a:xfrm>
            <a:prstGeom prst="line">
              <a:avLst/>
            </a:prstGeom>
            <a:noFill/>
            <a:ln w="33338">
              <a:solidFill>
                <a:srgbClr val="FFFF00"/>
              </a:solidFill>
              <a:round/>
              <a:headEnd/>
              <a:tailEnd/>
            </a:ln>
          </p:spPr>
          <p:txBody>
            <a:bodyPr/>
            <a:lstStyle/>
            <a:p>
              <a:endParaRPr lang="fr-BE"/>
            </a:p>
          </p:txBody>
        </p:sp>
        <p:sp>
          <p:nvSpPr>
            <p:cNvPr id="35069" name="Line 251"/>
            <p:cNvSpPr>
              <a:spLocks noChangeShapeType="1"/>
            </p:cNvSpPr>
            <p:nvPr/>
          </p:nvSpPr>
          <p:spPr bwMode="auto">
            <a:xfrm>
              <a:off x="2094" y="3052"/>
              <a:ext cx="1" cy="1"/>
            </a:xfrm>
            <a:prstGeom prst="line">
              <a:avLst/>
            </a:prstGeom>
            <a:noFill/>
            <a:ln w="33338">
              <a:solidFill>
                <a:srgbClr val="FFFF00"/>
              </a:solidFill>
              <a:round/>
              <a:headEnd/>
              <a:tailEnd/>
            </a:ln>
          </p:spPr>
          <p:txBody>
            <a:bodyPr/>
            <a:lstStyle/>
            <a:p>
              <a:endParaRPr lang="fr-BE"/>
            </a:p>
          </p:txBody>
        </p:sp>
        <p:sp>
          <p:nvSpPr>
            <p:cNvPr id="35070" name="Line 252"/>
            <p:cNvSpPr>
              <a:spLocks noChangeShapeType="1"/>
            </p:cNvSpPr>
            <p:nvPr/>
          </p:nvSpPr>
          <p:spPr bwMode="auto">
            <a:xfrm flipV="1">
              <a:off x="2094" y="3038"/>
              <a:ext cx="1" cy="14"/>
            </a:xfrm>
            <a:prstGeom prst="line">
              <a:avLst/>
            </a:prstGeom>
            <a:noFill/>
            <a:ln w="33338">
              <a:solidFill>
                <a:srgbClr val="FFFF00"/>
              </a:solidFill>
              <a:round/>
              <a:headEnd/>
              <a:tailEnd/>
            </a:ln>
          </p:spPr>
          <p:txBody>
            <a:bodyPr/>
            <a:lstStyle/>
            <a:p>
              <a:endParaRPr lang="fr-BE"/>
            </a:p>
          </p:txBody>
        </p:sp>
        <p:sp>
          <p:nvSpPr>
            <p:cNvPr id="35071" name="Line 253"/>
            <p:cNvSpPr>
              <a:spLocks noChangeShapeType="1"/>
            </p:cNvSpPr>
            <p:nvPr/>
          </p:nvSpPr>
          <p:spPr bwMode="auto">
            <a:xfrm>
              <a:off x="2094" y="3038"/>
              <a:ext cx="2" cy="1"/>
            </a:xfrm>
            <a:prstGeom prst="line">
              <a:avLst/>
            </a:prstGeom>
            <a:noFill/>
            <a:ln w="33338">
              <a:solidFill>
                <a:srgbClr val="FFFF00"/>
              </a:solidFill>
              <a:round/>
              <a:headEnd/>
              <a:tailEnd/>
            </a:ln>
          </p:spPr>
          <p:txBody>
            <a:bodyPr/>
            <a:lstStyle/>
            <a:p>
              <a:endParaRPr lang="fr-BE"/>
            </a:p>
          </p:txBody>
        </p:sp>
        <p:sp>
          <p:nvSpPr>
            <p:cNvPr id="35072" name="Line 254"/>
            <p:cNvSpPr>
              <a:spLocks noChangeShapeType="1"/>
            </p:cNvSpPr>
            <p:nvPr/>
          </p:nvSpPr>
          <p:spPr bwMode="auto">
            <a:xfrm>
              <a:off x="2096" y="3038"/>
              <a:ext cx="14" cy="1"/>
            </a:xfrm>
            <a:prstGeom prst="line">
              <a:avLst/>
            </a:prstGeom>
            <a:noFill/>
            <a:ln w="33338">
              <a:solidFill>
                <a:srgbClr val="FFFF00"/>
              </a:solidFill>
              <a:round/>
              <a:headEnd/>
              <a:tailEnd/>
            </a:ln>
          </p:spPr>
          <p:txBody>
            <a:bodyPr/>
            <a:lstStyle/>
            <a:p>
              <a:endParaRPr lang="fr-BE"/>
            </a:p>
          </p:txBody>
        </p:sp>
        <p:sp>
          <p:nvSpPr>
            <p:cNvPr id="35073" name="Line 255"/>
            <p:cNvSpPr>
              <a:spLocks noChangeShapeType="1"/>
            </p:cNvSpPr>
            <p:nvPr/>
          </p:nvSpPr>
          <p:spPr bwMode="auto">
            <a:xfrm flipV="1">
              <a:off x="2110" y="3025"/>
              <a:ext cx="1" cy="13"/>
            </a:xfrm>
            <a:prstGeom prst="line">
              <a:avLst/>
            </a:prstGeom>
            <a:noFill/>
            <a:ln w="33338">
              <a:solidFill>
                <a:srgbClr val="FFFF00"/>
              </a:solidFill>
              <a:round/>
              <a:headEnd/>
              <a:tailEnd/>
            </a:ln>
          </p:spPr>
          <p:txBody>
            <a:bodyPr/>
            <a:lstStyle/>
            <a:p>
              <a:endParaRPr lang="fr-BE"/>
            </a:p>
          </p:txBody>
        </p:sp>
        <p:sp>
          <p:nvSpPr>
            <p:cNvPr id="35074" name="Line 256"/>
            <p:cNvSpPr>
              <a:spLocks noChangeShapeType="1"/>
            </p:cNvSpPr>
            <p:nvPr/>
          </p:nvSpPr>
          <p:spPr bwMode="auto">
            <a:xfrm>
              <a:off x="2110" y="3025"/>
              <a:ext cx="2" cy="1"/>
            </a:xfrm>
            <a:prstGeom prst="line">
              <a:avLst/>
            </a:prstGeom>
            <a:noFill/>
            <a:ln w="33338">
              <a:solidFill>
                <a:srgbClr val="FFFF00"/>
              </a:solidFill>
              <a:round/>
              <a:headEnd/>
              <a:tailEnd/>
            </a:ln>
          </p:spPr>
          <p:txBody>
            <a:bodyPr/>
            <a:lstStyle/>
            <a:p>
              <a:endParaRPr lang="fr-BE"/>
            </a:p>
          </p:txBody>
        </p:sp>
        <p:sp>
          <p:nvSpPr>
            <p:cNvPr id="35075" name="Line 257"/>
            <p:cNvSpPr>
              <a:spLocks noChangeShapeType="1"/>
            </p:cNvSpPr>
            <p:nvPr/>
          </p:nvSpPr>
          <p:spPr bwMode="auto">
            <a:xfrm>
              <a:off x="2112" y="3025"/>
              <a:ext cx="5" cy="1"/>
            </a:xfrm>
            <a:prstGeom prst="line">
              <a:avLst/>
            </a:prstGeom>
            <a:noFill/>
            <a:ln w="33338">
              <a:solidFill>
                <a:srgbClr val="FFFF00"/>
              </a:solidFill>
              <a:round/>
              <a:headEnd/>
              <a:tailEnd/>
            </a:ln>
          </p:spPr>
          <p:txBody>
            <a:bodyPr/>
            <a:lstStyle/>
            <a:p>
              <a:endParaRPr lang="fr-BE"/>
            </a:p>
          </p:txBody>
        </p:sp>
        <p:sp>
          <p:nvSpPr>
            <p:cNvPr id="35076" name="Line 258"/>
            <p:cNvSpPr>
              <a:spLocks noChangeShapeType="1"/>
            </p:cNvSpPr>
            <p:nvPr/>
          </p:nvSpPr>
          <p:spPr bwMode="auto">
            <a:xfrm flipV="1">
              <a:off x="2117" y="3013"/>
              <a:ext cx="1" cy="12"/>
            </a:xfrm>
            <a:prstGeom prst="line">
              <a:avLst/>
            </a:prstGeom>
            <a:noFill/>
            <a:ln w="33338">
              <a:solidFill>
                <a:srgbClr val="FFFF00"/>
              </a:solidFill>
              <a:round/>
              <a:headEnd/>
              <a:tailEnd/>
            </a:ln>
          </p:spPr>
          <p:txBody>
            <a:bodyPr/>
            <a:lstStyle/>
            <a:p>
              <a:endParaRPr lang="fr-BE"/>
            </a:p>
          </p:txBody>
        </p:sp>
        <p:sp>
          <p:nvSpPr>
            <p:cNvPr id="35077" name="Line 259"/>
            <p:cNvSpPr>
              <a:spLocks noChangeShapeType="1"/>
            </p:cNvSpPr>
            <p:nvPr/>
          </p:nvSpPr>
          <p:spPr bwMode="auto">
            <a:xfrm>
              <a:off x="2117" y="3013"/>
              <a:ext cx="1" cy="1"/>
            </a:xfrm>
            <a:prstGeom prst="line">
              <a:avLst/>
            </a:prstGeom>
            <a:noFill/>
            <a:ln w="33338">
              <a:solidFill>
                <a:srgbClr val="FFFF00"/>
              </a:solidFill>
              <a:round/>
              <a:headEnd/>
              <a:tailEnd/>
            </a:ln>
          </p:spPr>
          <p:txBody>
            <a:bodyPr/>
            <a:lstStyle/>
            <a:p>
              <a:endParaRPr lang="fr-BE"/>
            </a:p>
          </p:txBody>
        </p:sp>
        <p:sp>
          <p:nvSpPr>
            <p:cNvPr id="35078" name="Line 260"/>
            <p:cNvSpPr>
              <a:spLocks noChangeShapeType="1"/>
            </p:cNvSpPr>
            <p:nvPr/>
          </p:nvSpPr>
          <p:spPr bwMode="auto">
            <a:xfrm>
              <a:off x="2118" y="3013"/>
              <a:ext cx="41" cy="1"/>
            </a:xfrm>
            <a:prstGeom prst="line">
              <a:avLst/>
            </a:prstGeom>
            <a:noFill/>
            <a:ln w="33338">
              <a:solidFill>
                <a:srgbClr val="FFFF00"/>
              </a:solidFill>
              <a:round/>
              <a:headEnd/>
              <a:tailEnd/>
            </a:ln>
          </p:spPr>
          <p:txBody>
            <a:bodyPr/>
            <a:lstStyle/>
            <a:p>
              <a:endParaRPr lang="fr-BE"/>
            </a:p>
          </p:txBody>
        </p:sp>
        <p:sp>
          <p:nvSpPr>
            <p:cNvPr id="35079" name="Line 261"/>
            <p:cNvSpPr>
              <a:spLocks noChangeShapeType="1"/>
            </p:cNvSpPr>
            <p:nvPr/>
          </p:nvSpPr>
          <p:spPr bwMode="auto">
            <a:xfrm flipV="1">
              <a:off x="2159" y="2999"/>
              <a:ext cx="1" cy="14"/>
            </a:xfrm>
            <a:prstGeom prst="line">
              <a:avLst/>
            </a:prstGeom>
            <a:noFill/>
            <a:ln w="33338">
              <a:solidFill>
                <a:srgbClr val="FFFF00"/>
              </a:solidFill>
              <a:round/>
              <a:headEnd/>
              <a:tailEnd/>
            </a:ln>
          </p:spPr>
          <p:txBody>
            <a:bodyPr/>
            <a:lstStyle/>
            <a:p>
              <a:endParaRPr lang="fr-BE"/>
            </a:p>
          </p:txBody>
        </p:sp>
        <p:sp>
          <p:nvSpPr>
            <p:cNvPr id="35080" name="Line 262"/>
            <p:cNvSpPr>
              <a:spLocks noChangeShapeType="1"/>
            </p:cNvSpPr>
            <p:nvPr/>
          </p:nvSpPr>
          <p:spPr bwMode="auto">
            <a:xfrm>
              <a:off x="2159" y="2999"/>
              <a:ext cx="6" cy="1"/>
            </a:xfrm>
            <a:prstGeom prst="line">
              <a:avLst/>
            </a:prstGeom>
            <a:noFill/>
            <a:ln w="33338">
              <a:solidFill>
                <a:srgbClr val="FFFF00"/>
              </a:solidFill>
              <a:round/>
              <a:headEnd/>
              <a:tailEnd/>
            </a:ln>
          </p:spPr>
          <p:txBody>
            <a:bodyPr/>
            <a:lstStyle/>
            <a:p>
              <a:endParaRPr lang="fr-BE"/>
            </a:p>
          </p:txBody>
        </p:sp>
        <p:sp>
          <p:nvSpPr>
            <p:cNvPr id="35081" name="Line 263"/>
            <p:cNvSpPr>
              <a:spLocks noChangeShapeType="1"/>
            </p:cNvSpPr>
            <p:nvPr/>
          </p:nvSpPr>
          <p:spPr bwMode="auto">
            <a:xfrm>
              <a:off x="2165" y="2999"/>
              <a:ext cx="14" cy="1"/>
            </a:xfrm>
            <a:prstGeom prst="line">
              <a:avLst/>
            </a:prstGeom>
            <a:noFill/>
            <a:ln w="33338">
              <a:solidFill>
                <a:srgbClr val="FFFF00"/>
              </a:solidFill>
              <a:round/>
              <a:headEnd/>
              <a:tailEnd/>
            </a:ln>
          </p:spPr>
          <p:txBody>
            <a:bodyPr/>
            <a:lstStyle/>
            <a:p>
              <a:endParaRPr lang="fr-BE"/>
            </a:p>
          </p:txBody>
        </p:sp>
        <p:sp>
          <p:nvSpPr>
            <p:cNvPr id="35082" name="Line 264"/>
            <p:cNvSpPr>
              <a:spLocks noChangeShapeType="1"/>
            </p:cNvSpPr>
            <p:nvPr/>
          </p:nvSpPr>
          <p:spPr bwMode="auto">
            <a:xfrm flipV="1">
              <a:off x="2179" y="2986"/>
              <a:ext cx="1" cy="13"/>
            </a:xfrm>
            <a:prstGeom prst="line">
              <a:avLst/>
            </a:prstGeom>
            <a:noFill/>
            <a:ln w="33338">
              <a:solidFill>
                <a:srgbClr val="FFFF00"/>
              </a:solidFill>
              <a:round/>
              <a:headEnd/>
              <a:tailEnd/>
            </a:ln>
          </p:spPr>
          <p:txBody>
            <a:bodyPr/>
            <a:lstStyle/>
            <a:p>
              <a:endParaRPr lang="fr-BE"/>
            </a:p>
          </p:txBody>
        </p:sp>
        <p:sp>
          <p:nvSpPr>
            <p:cNvPr id="35083" name="Line 265"/>
            <p:cNvSpPr>
              <a:spLocks noChangeShapeType="1"/>
            </p:cNvSpPr>
            <p:nvPr/>
          </p:nvSpPr>
          <p:spPr bwMode="auto">
            <a:xfrm>
              <a:off x="2179" y="2986"/>
              <a:ext cx="1" cy="1"/>
            </a:xfrm>
            <a:prstGeom prst="line">
              <a:avLst/>
            </a:prstGeom>
            <a:noFill/>
            <a:ln w="33338">
              <a:solidFill>
                <a:srgbClr val="FFFF00"/>
              </a:solidFill>
              <a:round/>
              <a:headEnd/>
              <a:tailEnd/>
            </a:ln>
          </p:spPr>
          <p:txBody>
            <a:bodyPr/>
            <a:lstStyle/>
            <a:p>
              <a:endParaRPr lang="fr-BE"/>
            </a:p>
          </p:txBody>
        </p:sp>
        <p:sp>
          <p:nvSpPr>
            <p:cNvPr id="35084" name="Line 266"/>
            <p:cNvSpPr>
              <a:spLocks noChangeShapeType="1"/>
            </p:cNvSpPr>
            <p:nvPr/>
          </p:nvSpPr>
          <p:spPr bwMode="auto">
            <a:xfrm>
              <a:off x="2180" y="2986"/>
              <a:ext cx="60" cy="1"/>
            </a:xfrm>
            <a:prstGeom prst="line">
              <a:avLst/>
            </a:prstGeom>
            <a:noFill/>
            <a:ln w="33338">
              <a:solidFill>
                <a:srgbClr val="FFFF00"/>
              </a:solidFill>
              <a:round/>
              <a:headEnd/>
              <a:tailEnd/>
            </a:ln>
          </p:spPr>
          <p:txBody>
            <a:bodyPr/>
            <a:lstStyle/>
            <a:p>
              <a:endParaRPr lang="fr-BE"/>
            </a:p>
          </p:txBody>
        </p:sp>
        <p:sp>
          <p:nvSpPr>
            <p:cNvPr id="35085" name="Line 267"/>
            <p:cNvSpPr>
              <a:spLocks noChangeShapeType="1"/>
            </p:cNvSpPr>
            <p:nvPr/>
          </p:nvSpPr>
          <p:spPr bwMode="auto">
            <a:xfrm flipV="1">
              <a:off x="2271" y="2972"/>
              <a:ext cx="1" cy="14"/>
            </a:xfrm>
            <a:prstGeom prst="line">
              <a:avLst/>
            </a:prstGeom>
            <a:noFill/>
            <a:ln w="33338">
              <a:solidFill>
                <a:srgbClr val="FFFF00"/>
              </a:solidFill>
              <a:round/>
              <a:headEnd/>
              <a:tailEnd/>
            </a:ln>
          </p:spPr>
          <p:txBody>
            <a:bodyPr/>
            <a:lstStyle/>
            <a:p>
              <a:endParaRPr lang="fr-BE"/>
            </a:p>
          </p:txBody>
        </p:sp>
        <p:sp>
          <p:nvSpPr>
            <p:cNvPr id="35086" name="Line 268"/>
            <p:cNvSpPr>
              <a:spLocks noChangeShapeType="1"/>
            </p:cNvSpPr>
            <p:nvPr/>
          </p:nvSpPr>
          <p:spPr bwMode="auto">
            <a:xfrm>
              <a:off x="2271" y="2972"/>
              <a:ext cx="1" cy="1"/>
            </a:xfrm>
            <a:prstGeom prst="line">
              <a:avLst/>
            </a:prstGeom>
            <a:noFill/>
            <a:ln w="33338">
              <a:solidFill>
                <a:srgbClr val="FFFF00"/>
              </a:solidFill>
              <a:round/>
              <a:headEnd/>
              <a:tailEnd/>
            </a:ln>
          </p:spPr>
          <p:txBody>
            <a:bodyPr/>
            <a:lstStyle/>
            <a:p>
              <a:endParaRPr lang="fr-BE"/>
            </a:p>
          </p:txBody>
        </p:sp>
        <p:sp>
          <p:nvSpPr>
            <p:cNvPr id="35087" name="Line 269"/>
            <p:cNvSpPr>
              <a:spLocks noChangeShapeType="1"/>
            </p:cNvSpPr>
            <p:nvPr/>
          </p:nvSpPr>
          <p:spPr bwMode="auto">
            <a:xfrm>
              <a:off x="2272" y="2972"/>
              <a:ext cx="27" cy="1"/>
            </a:xfrm>
            <a:prstGeom prst="line">
              <a:avLst/>
            </a:prstGeom>
            <a:noFill/>
            <a:ln w="33338">
              <a:solidFill>
                <a:srgbClr val="FFFF00"/>
              </a:solidFill>
              <a:round/>
              <a:headEnd/>
              <a:tailEnd/>
            </a:ln>
          </p:spPr>
          <p:txBody>
            <a:bodyPr/>
            <a:lstStyle/>
            <a:p>
              <a:endParaRPr lang="fr-BE"/>
            </a:p>
          </p:txBody>
        </p:sp>
        <p:sp>
          <p:nvSpPr>
            <p:cNvPr id="35088" name="Line 270"/>
            <p:cNvSpPr>
              <a:spLocks noChangeShapeType="1"/>
            </p:cNvSpPr>
            <p:nvPr/>
          </p:nvSpPr>
          <p:spPr bwMode="auto">
            <a:xfrm flipV="1">
              <a:off x="2299" y="2959"/>
              <a:ext cx="1" cy="13"/>
            </a:xfrm>
            <a:prstGeom prst="line">
              <a:avLst/>
            </a:prstGeom>
            <a:noFill/>
            <a:ln w="33338">
              <a:solidFill>
                <a:srgbClr val="FFFF00"/>
              </a:solidFill>
              <a:round/>
              <a:headEnd/>
              <a:tailEnd/>
            </a:ln>
          </p:spPr>
          <p:txBody>
            <a:bodyPr/>
            <a:lstStyle/>
            <a:p>
              <a:endParaRPr lang="fr-BE"/>
            </a:p>
          </p:txBody>
        </p:sp>
        <p:sp>
          <p:nvSpPr>
            <p:cNvPr id="35089" name="Line 271"/>
            <p:cNvSpPr>
              <a:spLocks noChangeShapeType="1"/>
            </p:cNvSpPr>
            <p:nvPr/>
          </p:nvSpPr>
          <p:spPr bwMode="auto">
            <a:xfrm>
              <a:off x="2299" y="2959"/>
              <a:ext cx="2" cy="1"/>
            </a:xfrm>
            <a:prstGeom prst="line">
              <a:avLst/>
            </a:prstGeom>
            <a:noFill/>
            <a:ln w="33338">
              <a:solidFill>
                <a:srgbClr val="FFFF00"/>
              </a:solidFill>
              <a:round/>
              <a:headEnd/>
              <a:tailEnd/>
            </a:ln>
          </p:spPr>
          <p:txBody>
            <a:bodyPr/>
            <a:lstStyle/>
            <a:p>
              <a:endParaRPr lang="fr-BE"/>
            </a:p>
          </p:txBody>
        </p:sp>
        <p:sp>
          <p:nvSpPr>
            <p:cNvPr id="35090" name="Line 272"/>
            <p:cNvSpPr>
              <a:spLocks noChangeShapeType="1"/>
            </p:cNvSpPr>
            <p:nvPr/>
          </p:nvSpPr>
          <p:spPr bwMode="auto">
            <a:xfrm>
              <a:off x="2301" y="2959"/>
              <a:ext cx="60" cy="1"/>
            </a:xfrm>
            <a:prstGeom prst="line">
              <a:avLst/>
            </a:prstGeom>
            <a:noFill/>
            <a:ln w="33338">
              <a:solidFill>
                <a:srgbClr val="FFFF00"/>
              </a:solidFill>
              <a:round/>
              <a:headEnd/>
              <a:tailEnd/>
            </a:ln>
          </p:spPr>
          <p:txBody>
            <a:bodyPr/>
            <a:lstStyle/>
            <a:p>
              <a:endParaRPr lang="fr-BE"/>
            </a:p>
          </p:txBody>
        </p:sp>
        <p:sp>
          <p:nvSpPr>
            <p:cNvPr id="35091" name="Line 273"/>
            <p:cNvSpPr>
              <a:spLocks noChangeShapeType="1"/>
            </p:cNvSpPr>
            <p:nvPr/>
          </p:nvSpPr>
          <p:spPr bwMode="auto">
            <a:xfrm>
              <a:off x="2402" y="2959"/>
              <a:ext cx="60" cy="1"/>
            </a:xfrm>
            <a:prstGeom prst="line">
              <a:avLst/>
            </a:prstGeom>
            <a:noFill/>
            <a:ln w="33338">
              <a:solidFill>
                <a:srgbClr val="FFFF00"/>
              </a:solidFill>
              <a:round/>
              <a:headEnd/>
              <a:tailEnd/>
            </a:ln>
          </p:spPr>
          <p:txBody>
            <a:bodyPr/>
            <a:lstStyle/>
            <a:p>
              <a:endParaRPr lang="fr-BE"/>
            </a:p>
          </p:txBody>
        </p:sp>
        <p:sp>
          <p:nvSpPr>
            <p:cNvPr id="35092" name="Line 274"/>
            <p:cNvSpPr>
              <a:spLocks noChangeShapeType="1"/>
            </p:cNvSpPr>
            <p:nvPr/>
          </p:nvSpPr>
          <p:spPr bwMode="auto">
            <a:xfrm flipV="1">
              <a:off x="2500" y="2945"/>
              <a:ext cx="1" cy="14"/>
            </a:xfrm>
            <a:prstGeom prst="line">
              <a:avLst/>
            </a:prstGeom>
            <a:noFill/>
            <a:ln w="33338">
              <a:solidFill>
                <a:srgbClr val="FFFF00"/>
              </a:solidFill>
              <a:round/>
              <a:headEnd/>
              <a:tailEnd/>
            </a:ln>
          </p:spPr>
          <p:txBody>
            <a:bodyPr/>
            <a:lstStyle/>
            <a:p>
              <a:endParaRPr lang="fr-BE"/>
            </a:p>
          </p:txBody>
        </p:sp>
        <p:sp>
          <p:nvSpPr>
            <p:cNvPr id="35093" name="Line 275"/>
            <p:cNvSpPr>
              <a:spLocks noChangeShapeType="1"/>
            </p:cNvSpPr>
            <p:nvPr/>
          </p:nvSpPr>
          <p:spPr bwMode="auto">
            <a:xfrm>
              <a:off x="2500" y="2945"/>
              <a:ext cx="6" cy="1"/>
            </a:xfrm>
            <a:prstGeom prst="line">
              <a:avLst/>
            </a:prstGeom>
            <a:noFill/>
            <a:ln w="33338">
              <a:solidFill>
                <a:srgbClr val="FFFF00"/>
              </a:solidFill>
              <a:round/>
              <a:headEnd/>
              <a:tailEnd/>
            </a:ln>
          </p:spPr>
          <p:txBody>
            <a:bodyPr/>
            <a:lstStyle/>
            <a:p>
              <a:endParaRPr lang="fr-BE"/>
            </a:p>
          </p:txBody>
        </p:sp>
        <p:sp>
          <p:nvSpPr>
            <p:cNvPr id="35094" name="Line 276"/>
            <p:cNvSpPr>
              <a:spLocks noChangeShapeType="1"/>
            </p:cNvSpPr>
            <p:nvPr/>
          </p:nvSpPr>
          <p:spPr bwMode="auto">
            <a:xfrm>
              <a:off x="2506" y="2945"/>
              <a:ext cx="60" cy="1"/>
            </a:xfrm>
            <a:prstGeom prst="line">
              <a:avLst/>
            </a:prstGeom>
            <a:noFill/>
            <a:ln w="33338">
              <a:solidFill>
                <a:srgbClr val="FFFF00"/>
              </a:solidFill>
              <a:round/>
              <a:headEnd/>
              <a:tailEnd/>
            </a:ln>
          </p:spPr>
          <p:txBody>
            <a:bodyPr/>
            <a:lstStyle/>
            <a:p>
              <a:endParaRPr lang="fr-BE"/>
            </a:p>
          </p:txBody>
        </p:sp>
        <p:sp>
          <p:nvSpPr>
            <p:cNvPr id="35095" name="Line 277"/>
            <p:cNvSpPr>
              <a:spLocks noChangeShapeType="1"/>
            </p:cNvSpPr>
            <p:nvPr/>
          </p:nvSpPr>
          <p:spPr bwMode="auto">
            <a:xfrm>
              <a:off x="2607" y="2945"/>
              <a:ext cx="52" cy="1"/>
            </a:xfrm>
            <a:prstGeom prst="line">
              <a:avLst/>
            </a:prstGeom>
            <a:noFill/>
            <a:ln w="33338">
              <a:solidFill>
                <a:srgbClr val="FFFF00"/>
              </a:solidFill>
              <a:round/>
              <a:headEnd/>
              <a:tailEnd/>
            </a:ln>
          </p:spPr>
          <p:txBody>
            <a:bodyPr/>
            <a:lstStyle/>
            <a:p>
              <a:endParaRPr lang="fr-BE"/>
            </a:p>
          </p:txBody>
        </p:sp>
        <p:sp>
          <p:nvSpPr>
            <p:cNvPr id="35096" name="Line 278"/>
            <p:cNvSpPr>
              <a:spLocks noChangeShapeType="1"/>
            </p:cNvSpPr>
            <p:nvPr/>
          </p:nvSpPr>
          <p:spPr bwMode="auto">
            <a:xfrm flipV="1">
              <a:off x="2659" y="2931"/>
              <a:ext cx="1" cy="14"/>
            </a:xfrm>
            <a:prstGeom prst="line">
              <a:avLst/>
            </a:prstGeom>
            <a:noFill/>
            <a:ln w="33338">
              <a:solidFill>
                <a:srgbClr val="FFFF00"/>
              </a:solidFill>
              <a:round/>
              <a:headEnd/>
              <a:tailEnd/>
            </a:ln>
          </p:spPr>
          <p:txBody>
            <a:bodyPr/>
            <a:lstStyle/>
            <a:p>
              <a:endParaRPr lang="fr-BE"/>
            </a:p>
          </p:txBody>
        </p:sp>
        <p:sp>
          <p:nvSpPr>
            <p:cNvPr id="35097" name="Line 279"/>
            <p:cNvSpPr>
              <a:spLocks noChangeShapeType="1"/>
            </p:cNvSpPr>
            <p:nvPr/>
          </p:nvSpPr>
          <p:spPr bwMode="auto">
            <a:xfrm>
              <a:off x="2659" y="2931"/>
              <a:ext cx="1" cy="1"/>
            </a:xfrm>
            <a:prstGeom prst="line">
              <a:avLst/>
            </a:prstGeom>
            <a:noFill/>
            <a:ln w="33338">
              <a:solidFill>
                <a:srgbClr val="FFFF00"/>
              </a:solidFill>
              <a:round/>
              <a:headEnd/>
              <a:tailEnd/>
            </a:ln>
          </p:spPr>
          <p:txBody>
            <a:bodyPr/>
            <a:lstStyle/>
            <a:p>
              <a:endParaRPr lang="fr-BE"/>
            </a:p>
          </p:txBody>
        </p:sp>
        <p:sp>
          <p:nvSpPr>
            <p:cNvPr id="35098" name="Line 280"/>
            <p:cNvSpPr>
              <a:spLocks noChangeShapeType="1"/>
            </p:cNvSpPr>
            <p:nvPr/>
          </p:nvSpPr>
          <p:spPr bwMode="auto">
            <a:xfrm>
              <a:off x="2660" y="2931"/>
              <a:ext cx="60" cy="1"/>
            </a:xfrm>
            <a:prstGeom prst="line">
              <a:avLst/>
            </a:prstGeom>
            <a:noFill/>
            <a:ln w="33338">
              <a:solidFill>
                <a:srgbClr val="FFFF00"/>
              </a:solidFill>
              <a:round/>
              <a:headEnd/>
              <a:tailEnd/>
            </a:ln>
          </p:spPr>
          <p:txBody>
            <a:bodyPr/>
            <a:lstStyle/>
            <a:p>
              <a:endParaRPr lang="fr-BE"/>
            </a:p>
          </p:txBody>
        </p:sp>
        <p:sp>
          <p:nvSpPr>
            <p:cNvPr id="35099" name="Line 281"/>
            <p:cNvSpPr>
              <a:spLocks noChangeShapeType="1"/>
            </p:cNvSpPr>
            <p:nvPr/>
          </p:nvSpPr>
          <p:spPr bwMode="auto">
            <a:xfrm>
              <a:off x="2761" y="2931"/>
              <a:ext cx="47" cy="1"/>
            </a:xfrm>
            <a:prstGeom prst="line">
              <a:avLst/>
            </a:prstGeom>
            <a:noFill/>
            <a:ln w="33338">
              <a:solidFill>
                <a:srgbClr val="FFFF00"/>
              </a:solidFill>
              <a:round/>
              <a:headEnd/>
              <a:tailEnd/>
            </a:ln>
          </p:spPr>
          <p:txBody>
            <a:bodyPr/>
            <a:lstStyle/>
            <a:p>
              <a:endParaRPr lang="fr-BE"/>
            </a:p>
          </p:txBody>
        </p:sp>
        <p:sp>
          <p:nvSpPr>
            <p:cNvPr id="35100" name="Line 282"/>
            <p:cNvSpPr>
              <a:spLocks noChangeShapeType="1"/>
            </p:cNvSpPr>
            <p:nvPr/>
          </p:nvSpPr>
          <p:spPr bwMode="auto">
            <a:xfrm flipV="1">
              <a:off x="2808" y="2915"/>
              <a:ext cx="1" cy="16"/>
            </a:xfrm>
            <a:prstGeom prst="line">
              <a:avLst/>
            </a:prstGeom>
            <a:noFill/>
            <a:ln w="33338">
              <a:solidFill>
                <a:srgbClr val="FFFF00"/>
              </a:solidFill>
              <a:round/>
              <a:headEnd/>
              <a:tailEnd/>
            </a:ln>
          </p:spPr>
          <p:txBody>
            <a:bodyPr/>
            <a:lstStyle/>
            <a:p>
              <a:endParaRPr lang="fr-BE"/>
            </a:p>
          </p:txBody>
        </p:sp>
        <p:sp>
          <p:nvSpPr>
            <p:cNvPr id="35101" name="Line 283"/>
            <p:cNvSpPr>
              <a:spLocks noChangeShapeType="1"/>
            </p:cNvSpPr>
            <p:nvPr/>
          </p:nvSpPr>
          <p:spPr bwMode="auto">
            <a:xfrm>
              <a:off x="2808" y="2915"/>
              <a:ext cx="1" cy="1"/>
            </a:xfrm>
            <a:prstGeom prst="line">
              <a:avLst/>
            </a:prstGeom>
            <a:noFill/>
            <a:ln w="33338">
              <a:solidFill>
                <a:srgbClr val="FFFF00"/>
              </a:solidFill>
              <a:round/>
              <a:headEnd/>
              <a:tailEnd/>
            </a:ln>
          </p:spPr>
          <p:txBody>
            <a:bodyPr/>
            <a:lstStyle/>
            <a:p>
              <a:endParaRPr lang="fr-BE"/>
            </a:p>
          </p:txBody>
        </p:sp>
        <p:sp>
          <p:nvSpPr>
            <p:cNvPr id="35102" name="Line 284"/>
            <p:cNvSpPr>
              <a:spLocks noChangeShapeType="1"/>
            </p:cNvSpPr>
            <p:nvPr/>
          </p:nvSpPr>
          <p:spPr bwMode="auto">
            <a:xfrm>
              <a:off x="2809" y="2915"/>
              <a:ext cx="48" cy="1"/>
            </a:xfrm>
            <a:prstGeom prst="line">
              <a:avLst/>
            </a:prstGeom>
            <a:noFill/>
            <a:ln w="33338">
              <a:solidFill>
                <a:srgbClr val="FFFF00"/>
              </a:solidFill>
              <a:round/>
              <a:headEnd/>
              <a:tailEnd/>
            </a:ln>
          </p:spPr>
          <p:txBody>
            <a:bodyPr/>
            <a:lstStyle/>
            <a:p>
              <a:endParaRPr lang="fr-BE"/>
            </a:p>
          </p:txBody>
        </p:sp>
        <p:sp>
          <p:nvSpPr>
            <p:cNvPr id="35103" name="Line 285"/>
            <p:cNvSpPr>
              <a:spLocks noChangeShapeType="1"/>
            </p:cNvSpPr>
            <p:nvPr/>
          </p:nvSpPr>
          <p:spPr bwMode="auto">
            <a:xfrm flipV="1">
              <a:off x="2857" y="2895"/>
              <a:ext cx="1" cy="20"/>
            </a:xfrm>
            <a:prstGeom prst="line">
              <a:avLst/>
            </a:prstGeom>
            <a:noFill/>
            <a:ln w="33338">
              <a:solidFill>
                <a:srgbClr val="FFFF00"/>
              </a:solidFill>
              <a:round/>
              <a:headEnd/>
              <a:tailEnd/>
            </a:ln>
          </p:spPr>
          <p:txBody>
            <a:bodyPr/>
            <a:lstStyle/>
            <a:p>
              <a:endParaRPr lang="fr-BE"/>
            </a:p>
          </p:txBody>
        </p:sp>
        <p:sp>
          <p:nvSpPr>
            <p:cNvPr id="35104" name="Line 286"/>
            <p:cNvSpPr>
              <a:spLocks noChangeShapeType="1"/>
            </p:cNvSpPr>
            <p:nvPr/>
          </p:nvSpPr>
          <p:spPr bwMode="auto">
            <a:xfrm>
              <a:off x="2857" y="2895"/>
              <a:ext cx="2" cy="1"/>
            </a:xfrm>
            <a:prstGeom prst="line">
              <a:avLst/>
            </a:prstGeom>
            <a:noFill/>
            <a:ln w="33338">
              <a:solidFill>
                <a:srgbClr val="FFFF00"/>
              </a:solidFill>
              <a:round/>
              <a:headEnd/>
              <a:tailEnd/>
            </a:ln>
          </p:spPr>
          <p:txBody>
            <a:bodyPr/>
            <a:lstStyle/>
            <a:p>
              <a:endParaRPr lang="fr-BE"/>
            </a:p>
          </p:txBody>
        </p:sp>
        <p:sp>
          <p:nvSpPr>
            <p:cNvPr id="35105" name="Line 287"/>
            <p:cNvSpPr>
              <a:spLocks noChangeShapeType="1"/>
            </p:cNvSpPr>
            <p:nvPr/>
          </p:nvSpPr>
          <p:spPr bwMode="auto">
            <a:xfrm>
              <a:off x="2859" y="2895"/>
              <a:ext cx="2" cy="1"/>
            </a:xfrm>
            <a:prstGeom prst="line">
              <a:avLst/>
            </a:prstGeom>
            <a:noFill/>
            <a:ln w="33338">
              <a:solidFill>
                <a:srgbClr val="FFFF00"/>
              </a:solidFill>
              <a:round/>
              <a:headEnd/>
              <a:tailEnd/>
            </a:ln>
          </p:spPr>
          <p:txBody>
            <a:bodyPr/>
            <a:lstStyle/>
            <a:p>
              <a:endParaRPr lang="fr-BE"/>
            </a:p>
          </p:txBody>
        </p:sp>
        <p:sp>
          <p:nvSpPr>
            <p:cNvPr id="35106" name="Line 288"/>
            <p:cNvSpPr>
              <a:spLocks noChangeShapeType="1"/>
            </p:cNvSpPr>
            <p:nvPr/>
          </p:nvSpPr>
          <p:spPr bwMode="auto">
            <a:xfrm flipV="1">
              <a:off x="2861" y="2876"/>
              <a:ext cx="1" cy="19"/>
            </a:xfrm>
            <a:prstGeom prst="line">
              <a:avLst/>
            </a:prstGeom>
            <a:noFill/>
            <a:ln w="33338">
              <a:solidFill>
                <a:srgbClr val="FFFF00"/>
              </a:solidFill>
              <a:round/>
              <a:headEnd/>
              <a:tailEnd/>
            </a:ln>
          </p:spPr>
          <p:txBody>
            <a:bodyPr/>
            <a:lstStyle/>
            <a:p>
              <a:endParaRPr lang="fr-BE"/>
            </a:p>
          </p:txBody>
        </p:sp>
        <p:sp>
          <p:nvSpPr>
            <p:cNvPr id="35107" name="Line 289"/>
            <p:cNvSpPr>
              <a:spLocks noChangeShapeType="1"/>
            </p:cNvSpPr>
            <p:nvPr/>
          </p:nvSpPr>
          <p:spPr bwMode="auto">
            <a:xfrm>
              <a:off x="2861" y="2876"/>
              <a:ext cx="1" cy="1"/>
            </a:xfrm>
            <a:prstGeom prst="line">
              <a:avLst/>
            </a:prstGeom>
            <a:noFill/>
            <a:ln w="33338">
              <a:solidFill>
                <a:srgbClr val="FFFF00"/>
              </a:solidFill>
              <a:round/>
              <a:headEnd/>
              <a:tailEnd/>
            </a:ln>
          </p:spPr>
          <p:txBody>
            <a:bodyPr/>
            <a:lstStyle/>
            <a:p>
              <a:endParaRPr lang="fr-BE"/>
            </a:p>
          </p:txBody>
        </p:sp>
        <p:sp>
          <p:nvSpPr>
            <p:cNvPr id="35108" name="Line 290"/>
            <p:cNvSpPr>
              <a:spLocks noChangeShapeType="1"/>
            </p:cNvSpPr>
            <p:nvPr/>
          </p:nvSpPr>
          <p:spPr bwMode="auto">
            <a:xfrm>
              <a:off x="2862" y="2876"/>
              <a:ext cx="4" cy="1"/>
            </a:xfrm>
            <a:prstGeom prst="line">
              <a:avLst/>
            </a:prstGeom>
            <a:noFill/>
            <a:ln w="33338">
              <a:solidFill>
                <a:srgbClr val="FFFF00"/>
              </a:solidFill>
              <a:round/>
              <a:headEnd/>
              <a:tailEnd/>
            </a:ln>
          </p:spPr>
          <p:txBody>
            <a:bodyPr/>
            <a:lstStyle/>
            <a:p>
              <a:endParaRPr lang="fr-BE"/>
            </a:p>
          </p:txBody>
        </p:sp>
        <p:sp>
          <p:nvSpPr>
            <p:cNvPr id="35109" name="Line 291"/>
            <p:cNvSpPr>
              <a:spLocks noChangeShapeType="1"/>
            </p:cNvSpPr>
            <p:nvPr/>
          </p:nvSpPr>
          <p:spPr bwMode="auto">
            <a:xfrm flipV="1">
              <a:off x="2866" y="2856"/>
              <a:ext cx="1" cy="20"/>
            </a:xfrm>
            <a:prstGeom prst="line">
              <a:avLst/>
            </a:prstGeom>
            <a:noFill/>
            <a:ln w="33338">
              <a:solidFill>
                <a:srgbClr val="FFFF00"/>
              </a:solidFill>
              <a:round/>
              <a:headEnd/>
              <a:tailEnd/>
            </a:ln>
          </p:spPr>
          <p:txBody>
            <a:bodyPr/>
            <a:lstStyle/>
            <a:p>
              <a:endParaRPr lang="fr-BE"/>
            </a:p>
          </p:txBody>
        </p:sp>
        <p:sp>
          <p:nvSpPr>
            <p:cNvPr id="35110" name="Line 292"/>
            <p:cNvSpPr>
              <a:spLocks noChangeShapeType="1"/>
            </p:cNvSpPr>
            <p:nvPr/>
          </p:nvSpPr>
          <p:spPr bwMode="auto">
            <a:xfrm>
              <a:off x="2866" y="2856"/>
              <a:ext cx="1" cy="1"/>
            </a:xfrm>
            <a:prstGeom prst="line">
              <a:avLst/>
            </a:prstGeom>
            <a:noFill/>
            <a:ln w="33338">
              <a:solidFill>
                <a:srgbClr val="FFFF00"/>
              </a:solidFill>
              <a:round/>
              <a:headEnd/>
              <a:tailEnd/>
            </a:ln>
          </p:spPr>
          <p:txBody>
            <a:bodyPr/>
            <a:lstStyle/>
            <a:p>
              <a:endParaRPr lang="fr-BE"/>
            </a:p>
          </p:txBody>
        </p:sp>
        <p:sp>
          <p:nvSpPr>
            <p:cNvPr id="35111" name="Line 293"/>
            <p:cNvSpPr>
              <a:spLocks noChangeShapeType="1"/>
            </p:cNvSpPr>
            <p:nvPr/>
          </p:nvSpPr>
          <p:spPr bwMode="auto">
            <a:xfrm>
              <a:off x="2867" y="2856"/>
              <a:ext cx="18" cy="1"/>
            </a:xfrm>
            <a:prstGeom prst="line">
              <a:avLst/>
            </a:prstGeom>
            <a:noFill/>
            <a:ln w="33338">
              <a:solidFill>
                <a:srgbClr val="FFFF00"/>
              </a:solidFill>
              <a:round/>
              <a:headEnd/>
              <a:tailEnd/>
            </a:ln>
          </p:spPr>
          <p:txBody>
            <a:bodyPr/>
            <a:lstStyle/>
            <a:p>
              <a:endParaRPr lang="fr-BE"/>
            </a:p>
          </p:txBody>
        </p:sp>
        <p:sp>
          <p:nvSpPr>
            <p:cNvPr id="35112" name="Line 294"/>
            <p:cNvSpPr>
              <a:spLocks noChangeShapeType="1"/>
            </p:cNvSpPr>
            <p:nvPr/>
          </p:nvSpPr>
          <p:spPr bwMode="auto">
            <a:xfrm flipV="1">
              <a:off x="2885" y="2836"/>
              <a:ext cx="1" cy="20"/>
            </a:xfrm>
            <a:prstGeom prst="line">
              <a:avLst/>
            </a:prstGeom>
            <a:noFill/>
            <a:ln w="33338">
              <a:solidFill>
                <a:srgbClr val="FFFF00"/>
              </a:solidFill>
              <a:round/>
              <a:headEnd/>
              <a:tailEnd/>
            </a:ln>
          </p:spPr>
          <p:txBody>
            <a:bodyPr/>
            <a:lstStyle/>
            <a:p>
              <a:endParaRPr lang="fr-BE"/>
            </a:p>
          </p:txBody>
        </p:sp>
        <p:sp>
          <p:nvSpPr>
            <p:cNvPr id="35113" name="Line 295"/>
            <p:cNvSpPr>
              <a:spLocks noChangeShapeType="1"/>
            </p:cNvSpPr>
            <p:nvPr/>
          </p:nvSpPr>
          <p:spPr bwMode="auto">
            <a:xfrm>
              <a:off x="2885" y="2836"/>
              <a:ext cx="1" cy="1"/>
            </a:xfrm>
            <a:prstGeom prst="line">
              <a:avLst/>
            </a:prstGeom>
            <a:noFill/>
            <a:ln w="33338">
              <a:solidFill>
                <a:srgbClr val="FFFF00"/>
              </a:solidFill>
              <a:round/>
              <a:headEnd/>
              <a:tailEnd/>
            </a:ln>
          </p:spPr>
          <p:txBody>
            <a:bodyPr/>
            <a:lstStyle/>
            <a:p>
              <a:endParaRPr lang="fr-BE"/>
            </a:p>
          </p:txBody>
        </p:sp>
        <p:sp>
          <p:nvSpPr>
            <p:cNvPr id="35114" name="Line 296"/>
            <p:cNvSpPr>
              <a:spLocks noChangeShapeType="1"/>
            </p:cNvSpPr>
            <p:nvPr/>
          </p:nvSpPr>
          <p:spPr bwMode="auto">
            <a:xfrm>
              <a:off x="2886" y="2836"/>
              <a:ext cx="16" cy="1"/>
            </a:xfrm>
            <a:prstGeom prst="line">
              <a:avLst/>
            </a:prstGeom>
            <a:noFill/>
            <a:ln w="33338">
              <a:solidFill>
                <a:srgbClr val="FFFF00"/>
              </a:solidFill>
              <a:round/>
              <a:headEnd/>
              <a:tailEnd/>
            </a:ln>
          </p:spPr>
          <p:txBody>
            <a:bodyPr/>
            <a:lstStyle/>
            <a:p>
              <a:endParaRPr lang="fr-BE"/>
            </a:p>
          </p:txBody>
        </p:sp>
        <p:sp>
          <p:nvSpPr>
            <p:cNvPr id="35115" name="Line 297"/>
            <p:cNvSpPr>
              <a:spLocks noChangeShapeType="1"/>
            </p:cNvSpPr>
            <p:nvPr/>
          </p:nvSpPr>
          <p:spPr bwMode="auto">
            <a:xfrm flipV="1">
              <a:off x="2902" y="2816"/>
              <a:ext cx="1" cy="20"/>
            </a:xfrm>
            <a:prstGeom prst="line">
              <a:avLst/>
            </a:prstGeom>
            <a:noFill/>
            <a:ln w="33338">
              <a:solidFill>
                <a:srgbClr val="FFFF00"/>
              </a:solidFill>
              <a:round/>
              <a:headEnd/>
              <a:tailEnd/>
            </a:ln>
          </p:spPr>
          <p:txBody>
            <a:bodyPr/>
            <a:lstStyle/>
            <a:p>
              <a:endParaRPr lang="fr-BE"/>
            </a:p>
          </p:txBody>
        </p:sp>
        <p:sp>
          <p:nvSpPr>
            <p:cNvPr id="35116" name="Line 298"/>
            <p:cNvSpPr>
              <a:spLocks noChangeShapeType="1"/>
            </p:cNvSpPr>
            <p:nvPr/>
          </p:nvSpPr>
          <p:spPr bwMode="auto">
            <a:xfrm>
              <a:off x="2902" y="2816"/>
              <a:ext cx="2" cy="1"/>
            </a:xfrm>
            <a:prstGeom prst="line">
              <a:avLst/>
            </a:prstGeom>
            <a:noFill/>
            <a:ln w="33338">
              <a:solidFill>
                <a:srgbClr val="FFFF00"/>
              </a:solidFill>
              <a:round/>
              <a:headEnd/>
              <a:tailEnd/>
            </a:ln>
          </p:spPr>
          <p:txBody>
            <a:bodyPr/>
            <a:lstStyle/>
            <a:p>
              <a:endParaRPr lang="fr-BE"/>
            </a:p>
          </p:txBody>
        </p:sp>
        <p:sp>
          <p:nvSpPr>
            <p:cNvPr id="35117" name="Line 299"/>
            <p:cNvSpPr>
              <a:spLocks noChangeShapeType="1"/>
            </p:cNvSpPr>
            <p:nvPr/>
          </p:nvSpPr>
          <p:spPr bwMode="auto">
            <a:xfrm>
              <a:off x="2904" y="2816"/>
              <a:ext cx="59" cy="1"/>
            </a:xfrm>
            <a:prstGeom prst="line">
              <a:avLst/>
            </a:prstGeom>
            <a:noFill/>
            <a:ln w="33338">
              <a:solidFill>
                <a:srgbClr val="FFFF00"/>
              </a:solidFill>
              <a:round/>
              <a:headEnd/>
              <a:tailEnd/>
            </a:ln>
          </p:spPr>
          <p:txBody>
            <a:bodyPr/>
            <a:lstStyle/>
            <a:p>
              <a:endParaRPr lang="fr-BE"/>
            </a:p>
          </p:txBody>
        </p:sp>
        <p:sp>
          <p:nvSpPr>
            <p:cNvPr id="35118" name="Line 300"/>
            <p:cNvSpPr>
              <a:spLocks noChangeShapeType="1"/>
            </p:cNvSpPr>
            <p:nvPr/>
          </p:nvSpPr>
          <p:spPr bwMode="auto">
            <a:xfrm>
              <a:off x="3004" y="2816"/>
              <a:ext cx="60" cy="1"/>
            </a:xfrm>
            <a:prstGeom prst="line">
              <a:avLst/>
            </a:prstGeom>
            <a:noFill/>
            <a:ln w="33338">
              <a:solidFill>
                <a:srgbClr val="FFFF00"/>
              </a:solidFill>
              <a:round/>
              <a:headEnd/>
              <a:tailEnd/>
            </a:ln>
          </p:spPr>
          <p:txBody>
            <a:bodyPr/>
            <a:lstStyle/>
            <a:p>
              <a:endParaRPr lang="fr-BE"/>
            </a:p>
          </p:txBody>
        </p:sp>
        <p:sp>
          <p:nvSpPr>
            <p:cNvPr id="35119" name="Line 301"/>
            <p:cNvSpPr>
              <a:spLocks noChangeShapeType="1"/>
            </p:cNvSpPr>
            <p:nvPr/>
          </p:nvSpPr>
          <p:spPr bwMode="auto">
            <a:xfrm flipV="1">
              <a:off x="3081" y="2795"/>
              <a:ext cx="1" cy="21"/>
            </a:xfrm>
            <a:prstGeom prst="line">
              <a:avLst/>
            </a:prstGeom>
            <a:noFill/>
            <a:ln w="33338">
              <a:solidFill>
                <a:srgbClr val="FFFF00"/>
              </a:solidFill>
              <a:round/>
              <a:headEnd/>
              <a:tailEnd/>
            </a:ln>
          </p:spPr>
          <p:txBody>
            <a:bodyPr/>
            <a:lstStyle/>
            <a:p>
              <a:endParaRPr lang="fr-BE"/>
            </a:p>
          </p:txBody>
        </p:sp>
        <p:sp>
          <p:nvSpPr>
            <p:cNvPr id="35120" name="Line 302"/>
            <p:cNvSpPr>
              <a:spLocks noChangeShapeType="1"/>
            </p:cNvSpPr>
            <p:nvPr/>
          </p:nvSpPr>
          <p:spPr bwMode="auto">
            <a:xfrm>
              <a:off x="3081" y="2795"/>
              <a:ext cx="2" cy="1"/>
            </a:xfrm>
            <a:prstGeom prst="line">
              <a:avLst/>
            </a:prstGeom>
            <a:noFill/>
            <a:ln w="33338">
              <a:solidFill>
                <a:srgbClr val="FFFF00"/>
              </a:solidFill>
              <a:round/>
              <a:headEnd/>
              <a:tailEnd/>
            </a:ln>
          </p:spPr>
          <p:txBody>
            <a:bodyPr/>
            <a:lstStyle/>
            <a:p>
              <a:endParaRPr lang="fr-BE"/>
            </a:p>
          </p:txBody>
        </p:sp>
        <p:sp>
          <p:nvSpPr>
            <p:cNvPr id="35121" name="Line 303"/>
            <p:cNvSpPr>
              <a:spLocks noChangeShapeType="1"/>
            </p:cNvSpPr>
            <p:nvPr/>
          </p:nvSpPr>
          <p:spPr bwMode="auto">
            <a:xfrm>
              <a:off x="3083" y="2795"/>
              <a:ext cx="60" cy="1"/>
            </a:xfrm>
            <a:prstGeom prst="line">
              <a:avLst/>
            </a:prstGeom>
            <a:noFill/>
            <a:ln w="33338">
              <a:solidFill>
                <a:srgbClr val="FFFF00"/>
              </a:solidFill>
              <a:round/>
              <a:headEnd/>
              <a:tailEnd/>
            </a:ln>
          </p:spPr>
          <p:txBody>
            <a:bodyPr/>
            <a:lstStyle/>
            <a:p>
              <a:endParaRPr lang="fr-BE"/>
            </a:p>
          </p:txBody>
        </p:sp>
        <p:sp>
          <p:nvSpPr>
            <p:cNvPr id="35122" name="Line 304"/>
            <p:cNvSpPr>
              <a:spLocks noChangeShapeType="1"/>
            </p:cNvSpPr>
            <p:nvPr/>
          </p:nvSpPr>
          <p:spPr bwMode="auto">
            <a:xfrm>
              <a:off x="3184" y="2795"/>
              <a:ext cx="7" cy="1"/>
            </a:xfrm>
            <a:prstGeom prst="line">
              <a:avLst/>
            </a:prstGeom>
            <a:noFill/>
            <a:ln w="33338">
              <a:solidFill>
                <a:srgbClr val="FFFF00"/>
              </a:solidFill>
              <a:round/>
              <a:headEnd/>
              <a:tailEnd/>
            </a:ln>
          </p:spPr>
          <p:txBody>
            <a:bodyPr/>
            <a:lstStyle/>
            <a:p>
              <a:endParaRPr lang="fr-BE"/>
            </a:p>
          </p:txBody>
        </p:sp>
        <p:sp>
          <p:nvSpPr>
            <p:cNvPr id="35123" name="Line 305"/>
            <p:cNvSpPr>
              <a:spLocks noChangeShapeType="1"/>
            </p:cNvSpPr>
            <p:nvPr/>
          </p:nvSpPr>
          <p:spPr bwMode="auto">
            <a:xfrm flipV="1">
              <a:off x="3191" y="2773"/>
              <a:ext cx="1" cy="22"/>
            </a:xfrm>
            <a:prstGeom prst="line">
              <a:avLst/>
            </a:prstGeom>
            <a:noFill/>
            <a:ln w="33338">
              <a:solidFill>
                <a:srgbClr val="FFFF00"/>
              </a:solidFill>
              <a:round/>
              <a:headEnd/>
              <a:tailEnd/>
            </a:ln>
          </p:spPr>
          <p:txBody>
            <a:bodyPr/>
            <a:lstStyle/>
            <a:p>
              <a:endParaRPr lang="fr-BE"/>
            </a:p>
          </p:txBody>
        </p:sp>
        <p:sp>
          <p:nvSpPr>
            <p:cNvPr id="35124" name="Line 306"/>
            <p:cNvSpPr>
              <a:spLocks noChangeShapeType="1"/>
            </p:cNvSpPr>
            <p:nvPr/>
          </p:nvSpPr>
          <p:spPr bwMode="auto">
            <a:xfrm>
              <a:off x="3191" y="2773"/>
              <a:ext cx="4" cy="1"/>
            </a:xfrm>
            <a:prstGeom prst="line">
              <a:avLst/>
            </a:prstGeom>
            <a:noFill/>
            <a:ln w="33338">
              <a:solidFill>
                <a:srgbClr val="FFFF00"/>
              </a:solidFill>
              <a:round/>
              <a:headEnd/>
              <a:tailEnd/>
            </a:ln>
          </p:spPr>
          <p:txBody>
            <a:bodyPr/>
            <a:lstStyle/>
            <a:p>
              <a:endParaRPr lang="fr-BE"/>
            </a:p>
          </p:txBody>
        </p:sp>
        <p:sp>
          <p:nvSpPr>
            <p:cNvPr id="35125" name="Line 307"/>
            <p:cNvSpPr>
              <a:spLocks noChangeShapeType="1"/>
            </p:cNvSpPr>
            <p:nvPr/>
          </p:nvSpPr>
          <p:spPr bwMode="auto">
            <a:xfrm flipV="1">
              <a:off x="3195" y="2752"/>
              <a:ext cx="1" cy="21"/>
            </a:xfrm>
            <a:prstGeom prst="line">
              <a:avLst/>
            </a:prstGeom>
            <a:noFill/>
            <a:ln w="33338">
              <a:solidFill>
                <a:srgbClr val="FFFF00"/>
              </a:solidFill>
              <a:round/>
              <a:headEnd/>
              <a:tailEnd/>
            </a:ln>
          </p:spPr>
          <p:txBody>
            <a:bodyPr/>
            <a:lstStyle/>
            <a:p>
              <a:endParaRPr lang="fr-BE"/>
            </a:p>
          </p:txBody>
        </p:sp>
        <p:sp>
          <p:nvSpPr>
            <p:cNvPr id="35126" name="Line 308"/>
            <p:cNvSpPr>
              <a:spLocks noChangeShapeType="1"/>
            </p:cNvSpPr>
            <p:nvPr/>
          </p:nvSpPr>
          <p:spPr bwMode="auto">
            <a:xfrm>
              <a:off x="3195" y="2752"/>
              <a:ext cx="2" cy="1"/>
            </a:xfrm>
            <a:prstGeom prst="line">
              <a:avLst/>
            </a:prstGeom>
            <a:noFill/>
            <a:ln w="33338">
              <a:solidFill>
                <a:srgbClr val="FFFF00"/>
              </a:solidFill>
              <a:round/>
              <a:headEnd/>
              <a:tailEnd/>
            </a:ln>
          </p:spPr>
          <p:txBody>
            <a:bodyPr/>
            <a:lstStyle/>
            <a:p>
              <a:endParaRPr lang="fr-BE"/>
            </a:p>
          </p:txBody>
        </p:sp>
        <p:sp>
          <p:nvSpPr>
            <p:cNvPr id="35127" name="Line 309"/>
            <p:cNvSpPr>
              <a:spLocks noChangeShapeType="1"/>
            </p:cNvSpPr>
            <p:nvPr/>
          </p:nvSpPr>
          <p:spPr bwMode="auto">
            <a:xfrm>
              <a:off x="3197" y="2752"/>
              <a:ext cx="28" cy="1"/>
            </a:xfrm>
            <a:prstGeom prst="line">
              <a:avLst/>
            </a:prstGeom>
            <a:noFill/>
            <a:ln w="33338">
              <a:solidFill>
                <a:srgbClr val="FFFF00"/>
              </a:solidFill>
              <a:round/>
              <a:headEnd/>
              <a:tailEnd/>
            </a:ln>
          </p:spPr>
          <p:txBody>
            <a:bodyPr/>
            <a:lstStyle/>
            <a:p>
              <a:endParaRPr lang="fr-BE"/>
            </a:p>
          </p:txBody>
        </p:sp>
        <p:sp>
          <p:nvSpPr>
            <p:cNvPr id="35128" name="Line 310"/>
            <p:cNvSpPr>
              <a:spLocks noChangeShapeType="1"/>
            </p:cNvSpPr>
            <p:nvPr/>
          </p:nvSpPr>
          <p:spPr bwMode="auto">
            <a:xfrm flipV="1">
              <a:off x="3225" y="2731"/>
              <a:ext cx="1" cy="21"/>
            </a:xfrm>
            <a:prstGeom prst="line">
              <a:avLst/>
            </a:prstGeom>
            <a:noFill/>
            <a:ln w="33338">
              <a:solidFill>
                <a:srgbClr val="FFFF00"/>
              </a:solidFill>
              <a:round/>
              <a:headEnd/>
              <a:tailEnd/>
            </a:ln>
          </p:spPr>
          <p:txBody>
            <a:bodyPr/>
            <a:lstStyle/>
            <a:p>
              <a:endParaRPr lang="fr-BE"/>
            </a:p>
          </p:txBody>
        </p:sp>
        <p:sp>
          <p:nvSpPr>
            <p:cNvPr id="35129" name="Line 311"/>
            <p:cNvSpPr>
              <a:spLocks noChangeShapeType="1"/>
            </p:cNvSpPr>
            <p:nvPr/>
          </p:nvSpPr>
          <p:spPr bwMode="auto">
            <a:xfrm>
              <a:off x="3225" y="2731"/>
              <a:ext cx="13" cy="1"/>
            </a:xfrm>
            <a:prstGeom prst="line">
              <a:avLst/>
            </a:prstGeom>
            <a:noFill/>
            <a:ln w="33338">
              <a:solidFill>
                <a:srgbClr val="FFFF00"/>
              </a:solidFill>
              <a:round/>
              <a:headEnd/>
              <a:tailEnd/>
            </a:ln>
          </p:spPr>
          <p:txBody>
            <a:bodyPr/>
            <a:lstStyle/>
            <a:p>
              <a:endParaRPr lang="fr-BE"/>
            </a:p>
          </p:txBody>
        </p:sp>
        <p:sp>
          <p:nvSpPr>
            <p:cNvPr id="35130" name="Line 312"/>
            <p:cNvSpPr>
              <a:spLocks noChangeShapeType="1"/>
            </p:cNvSpPr>
            <p:nvPr/>
          </p:nvSpPr>
          <p:spPr bwMode="auto">
            <a:xfrm>
              <a:off x="3238" y="2731"/>
              <a:ext cx="2" cy="1"/>
            </a:xfrm>
            <a:prstGeom prst="line">
              <a:avLst/>
            </a:prstGeom>
            <a:noFill/>
            <a:ln w="33338">
              <a:solidFill>
                <a:srgbClr val="FFFF00"/>
              </a:solidFill>
              <a:round/>
              <a:headEnd/>
              <a:tailEnd/>
            </a:ln>
          </p:spPr>
          <p:txBody>
            <a:bodyPr/>
            <a:lstStyle/>
            <a:p>
              <a:endParaRPr lang="fr-BE"/>
            </a:p>
          </p:txBody>
        </p:sp>
        <p:sp>
          <p:nvSpPr>
            <p:cNvPr id="35131" name="Line 313"/>
            <p:cNvSpPr>
              <a:spLocks noChangeShapeType="1"/>
            </p:cNvSpPr>
            <p:nvPr/>
          </p:nvSpPr>
          <p:spPr bwMode="auto">
            <a:xfrm flipV="1">
              <a:off x="3240" y="2710"/>
              <a:ext cx="1" cy="21"/>
            </a:xfrm>
            <a:prstGeom prst="line">
              <a:avLst/>
            </a:prstGeom>
            <a:noFill/>
            <a:ln w="33338">
              <a:solidFill>
                <a:srgbClr val="FFFF00"/>
              </a:solidFill>
              <a:round/>
              <a:headEnd/>
              <a:tailEnd/>
            </a:ln>
          </p:spPr>
          <p:txBody>
            <a:bodyPr/>
            <a:lstStyle/>
            <a:p>
              <a:endParaRPr lang="fr-BE"/>
            </a:p>
          </p:txBody>
        </p:sp>
        <p:sp>
          <p:nvSpPr>
            <p:cNvPr id="35132" name="Line 314"/>
            <p:cNvSpPr>
              <a:spLocks noChangeShapeType="1"/>
            </p:cNvSpPr>
            <p:nvPr/>
          </p:nvSpPr>
          <p:spPr bwMode="auto">
            <a:xfrm>
              <a:off x="3240" y="2710"/>
              <a:ext cx="2" cy="1"/>
            </a:xfrm>
            <a:prstGeom prst="line">
              <a:avLst/>
            </a:prstGeom>
            <a:noFill/>
            <a:ln w="33338">
              <a:solidFill>
                <a:srgbClr val="FFFF00"/>
              </a:solidFill>
              <a:round/>
              <a:headEnd/>
              <a:tailEnd/>
            </a:ln>
          </p:spPr>
          <p:txBody>
            <a:bodyPr/>
            <a:lstStyle/>
            <a:p>
              <a:endParaRPr lang="fr-BE"/>
            </a:p>
          </p:txBody>
        </p:sp>
        <p:sp>
          <p:nvSpPr>
            <p:cNvPr id="35133" name="Line 315"/>
            <p:cNvSpPr>
              <a:spLocks noChangeShapeType="1"/>
            </p:cNvSpPr>
            <p:nvPr/>
          </p:nvSpPr>
          <p:spPr bwMode="auto">
            <a:xfrm>
              <a:off x="3242" y="2710"/>
              <a:ext cx="49" cy="1"/>
            </a:xfrm>
            <a:prstGeom prst="line">
              <a:avLst/>
            </a:prstGeom>
            <a:noFill/>
            <a:ln w="33338">
              <a:solidFill>
                <a:srgbClr val="FFFF00"/>
              </a:solidFill>
              <a:round/>
              <a:headEnd/>
              <a:tailEnd/>
            </a:ln>
          </p:spPr>
          <p:txBody>
            <a:bodyPr/>
            <a:lstStyle/>
            <a:p>
              <a:endParaRPr lang="fr-BE"/>
            </a:p>
          </p:txBody>
        </p:sp>
        <p:sp>
          <p:nvSpPr>
            <p:cNvPr id="35134" name="Line 316"/>
            <p:cNvSpPr>
              <a:spLocks noChangeShapeType="1"/>
            </p:cNvSpPr>
            <p:nvPr/>
          </p:nvSpPr>
          <p:spPr bwMode="auto">
            <a:xfrm flipV="1">
              <a:off x="3291" y="2688"/>
              <a:ext cx="1" cy="22"/>
            </a:xfrm>
            <a:prstGeom prst="line">
              <a:avLst/>
            </a:prstGeom>
            <a:noFill/>
            <a:ln w="33338">
              <a:solidFill>
                <a:srgbClr val="FFFF00"/>
              </a:solidFill>
              <a:round/>
              <a:headEnd/>
              <a:tailEnd/>
            </a:ln>
          </p:spPr>
          <p:txBody>
            <a:bodyPr/>
            <a:lstStyle/>
            <a:p>
              <a:endParaRPr lang="fr-BE"/>
            </a:p>
          </p:txBody>
        </p:sp>
        <p:sp>
          <p:nvSpPr>
            <p:cNvPr id="35135" name="Line 317"/>
            <p:cNvSpPr>
              <a:spLocks noChangeShapeType="1"/>
            </p:cNvSpPr>
            <p:nvPr/>
          </p:nvSpPr>
          <p:spPr bwMode="auto">
            <a:xfrm>
              <a:off x="3291" y="2688"/>
              <a:ext cx="3" cy="1"/>
            </a:xfrm>
            <a:prstGeom prst="line">
              <a:avLst/>
            </a:prstGeom>
            <a:noFill/>
            <a:ln w="33338">
              <a:solidFill>
                <a:srgbClr val="FFFF00"/>
              </a:solidFill>
              <a:round/>
              <a:headEnd/>
              <a:tailEnd/>
            </a:ln>
          </p:spPr>
          <p:txBody>
            <a:bodyPr/>
            <a:lstStyle/>
            <a:p>
              <a:endParaRPr lang="fr-BE"/>
            </a:p>
          </p:txBody>
        </p:sp>
        <p:sp>
          <p:nvSpPr>
            <p:cNvPr id="35136" name="Line 318"/>
            <p:cNvSpPr>
              <a:spLocks noChangeShapeType="1"/>
            </p:cNvSpPr>
            <p:nvPr/>
          </p:nvSpPr>
          <p:spPr bwMode="auto">
            <a:xfrm>
              <a:off x="3294" y="2688"/>
              <a:ext cx="3" cy="1"/>
            </a:xfrm>
            <a:prstGeom prst="line">
              <a:avLst/>
            </a:prstGeom>
            <a:noFill/>
            <a:ln w="33338">
              <a:solidFill>
                <a:srgbClr val="FFFF00"/>
              </a:solidFill>
              <a:round/>
              <a:headEnd/>
              <a:tailEnd/>
            </a:ln>
          </p:spPr>
          <p:txBody>
            <a:bodyPr/>
            <a:lstStyle/>
            <a:p>
              <a:endParaRPr lang="fr-BE"/>
            </a:p>
          </p:txBody>
        </p:sp>
        <p:sp>
          <p:nvSpPr>
            <p:cNvPr id="35137" name="Line 319"/>
            <p:cNvSpPr>
              <a:spLocks noChangeShapeType="1"/>
            </p:cNvSpPr>
            <p:nvPr/>
          </p:nvSpPr>
          <p:spPr bwMode="auto">
            <a:xfrm flipV="1">
              <a:off x="3297" y="2667"/>
              <a:ext cx="1" cy="21"/>
            </a:xfrm>
            <a:prstGeom prst="line">
              <a:avLst/>
            </a:prstGeom>
            <a:noFill/>
            <a:ln w="33338">
              <a:solidFill>
                <a:srgbClr val="FFFF00"/>
              </a:solidFill>
              <a:round/>
              <a:headEnd/>
              <a:tailEnd/>
            </a:ln>
          </p:spPr>
          <p:txBody>
            <a:bodyPr/>
            <a:lstStyle/>
            <a:p>
              <a:endParaRPr lang="fr-BE"/>
            </a:p>
          </p:txBody>
        </p:sp>
        <p:sp>
          <p:nvSpPr>
            <p:cNvPr id="35138" name="Line 320"/>
            <p:cNvSpPr>
              <a:spLocks noChangeShapeType="1"/>
            </p:cNvSpPr>
            <p:nvPr/>
          </p:nvSpPr>
          <p:spPr bwMode="auto">
            <a:xfrm>
              <a:off x="3297" y="2667"/>
              <a:ext cx="11" cy="1"/>
            </a:xfrm>
            <a:prstGeom prst="line">
              <a:avLst/>
            </a:prstGeom>
            <a:noFill/>
            <a:ln w="33338">
              <a:solidFill>
                <a:srgbClr val="FFFF00"/>
              </a:solidFill>
              <a:round/>
              <a:headEnd/>
              <a:tailEnd/>
            </a:ln>
          </p:spPr>
          <p:txBody>
            <a:bodyPr/>
            <a:lstStyle/>
            <a:p>
              <a:endParaRPr lang="fr-BE"/>
            </a:p>
          </p:txBody>
        </p:sp>
        <p:sp>
          <p:nvSpPr>
            <p:cNvPr id="35139" name="Line 321"/>
            <p:cNvSpPr>
              <a:spLocks noChangeShapeType="1"/>
            </p:cNvSpPr>
            <p:nvPr/>
          </p:nvSpPr>
          <p:spPr bwMode="auto">
            <a:xfrm>
              <a:off x="3308" y="2667"/>
              <a:ext cx="55" cy="1"/>
            </a:xfrm>
            <a:prstGeom prst="line">
              <a:avLst/>
            </a:prstGeom>
            <a:noFill/>
            <a:ln w="33338">
              <a:solidFill>
                <a:srgbClr val="FFFF00"/>
              </a:solidFill>
              <a:round/>
              <a:headEnd/>
              <a:tailEnd/>
            </a:ln>
          </p:spPr>
          <p:txBody>
            <a:bodyPr/>
            <a:lstStyle/>
            <a:p>
              <a:endParaRPr lang="fr-BE"/>
            </a:p>
          </p:txBody>
        </p:sp>
        <p:sp>
          <p:nvSpPr>
            <p:cNvPr id="35140" name="Line 322"/>
            <p:cNvSpPr>
              <a:spLocks noChangeShapeType="1"/>
            </p:cNvSpPr>
            <p:nvPr/>
          </p:nvSpPr>
          <p:spPr bwMode="auto">
            <a:xfrm flipV="1">
              <a:off x="3363" y="2645"/>
              <a:ext cx="1" cy="22"/>
            </a:xfrm>
            <a:prstGeom prst="line">
              <a:avLst/>
            </a:prstGeom>
            <a:noFill/>
            <a:ln w="33338">
              <a:solidFill>
                <a:srgbClr val="FFFF00"/>
              </a:solidFill>
              <a:round/>
              <a:headEnd/>
              <a:tailEnd/>
            </a:ln>
          </p:spPr>
          <p:txBody>
            <a:bodyPr/>
            <a:lstStyle/>
            <a:p>
              <a:endParaRPr lang="fr-BE"/>
            </a:p>
          </p:txBody>
        </p:sp>
        <p:sp>
          <p:nvSpPr>
            <p:cNvPr id="35141" name="Line 323"/>
            <p:cNvSpPr>
              <a:spLocks noChangeShapeType="1"/>
            </p:cNvSpPr>
            <p:nvPr/>
          </p:nvSpPr>
          <p:spPr bwMode="auto">
            <a:xfrm>
              <a:off x="3363" y="2645"/>
              <a:ext cx="1" cy="1"/>
            </a:xfrm>
            <a:prstGeom prst="line">
              <a:avLst/>
            </a:prstGeom>
            <a:noFill/>
            <a:ln w="33338">
              <a:solidFill>
                <a:srgbClr val="FFFF00"/>
              </a:solidFill>
              <a:round/>
              <a:headEnd/>
              <a:tailEnd/>
            </a:ln>
          </p:spPr>
          <p:txBody>
            <a:bodyPr/>
            <a:lstStyle/>
            <a:p>
              <a:endParaRPr lang="fr-BE"/>
            </a:p>
          </p:txBody>
        </p:sp>
        <p:sp>
          <p:nvSpPr>
            <p:cNvPr id="35142" name="Line 324"/>
            <p:cNvSpPr>
              <a:spLocks noChangeShapeType="1"/>
            </p:cNvSpPr>
            <p:nvPr/>
          </p:nvSpPr>
          <p:spPr bwMode="auto">
            <a:xfrm>
              <a:off x="3364" y="2645"/>
              <a:ext cx="59" cy="1"/>
            </a:xfrm>
            <a:prstGeom prst="line">
              <a:avLst/>
            </a:prstGeom>
            <a:noFill/>
            <a:ln w="33338">
              <a:solidFill>
                <a:srgbClr val="FFFF00"/>
              </a:solidFill>
              <a:round/>
              <a:headEnd/>
              <a:tailEnd/>
            </a:ln>
          </p:spPr>
          <p:txBody>
            <a:bodyPr/>
            <a:lstStyle/>
            <a:p>
              <a:endParaRPr lang="fr-BE"/>
            </a:p>
          </p:txBody>
        </p:sp>
        <p:sp>
          <p:nvSpPr>
            <p:cNvPr id="35143" name="Line 325"/>
            <p:cNvSpPr>
              <a:spLocks noChangeShapeType="1"/>
            </p:cNvSpPr>
            <p:nvPr/>
          </p:nvSpPr>
          <p:spPr bwMode="auto">
            <a:xfrm>
              <a:off x="3464" y="2645"/>
              <a:ext cx="10" cy="1"/>
            </a:xfrm>
            <a:prstGeom prst="line">
              <a:avLst/>
            </a:prstGeom>
            <a:noFill/>
            <a:ln w="33338">
              <a:solidFill>
                <a:srgbClr val="FFFF00"/>
              </a:solidFill>
              <a:round/>
              <a:headEnd/>
              <a:tailEnd/>
            </a:ln>
          </p:spPr>
          <p:txBody>
            <a:bodyPr/>
            <a:lstStyle/>
            <a:p>
              <a:endParaRPr lang="fr-BE"/>
            </a:p>
          </p:txBody>
        </p:sp>
        <p:sp>
          <p:nvSpPr>
            <p:cNvPr id="35144" name="Line 326"/>
            <p:cNvSpPr>
              <a:spLocks noChangeShapeType="1"/>
            </p:cNvSpPr>
            <p:nvPr/>
          </p:nvSpPr>
          <p:spPr bwMode="auto">
            <a:xfrm flipV="1">
              <a:off x="3474" y="2624"/>
              <a:ext cx="1" cy="21"/>
            </a:xfrm>
            <a:prstGeom prst="line">
              <a:avLst/>
            </a:prstGeom>
            <a:noFill/>
            <a:ln w="33338">
              <a:solidFill>
                <a:srgbClr val="FFFF00"/>
              </a:solidFill>
              <a:round/>
              <a:headEnd/>
              <a:tailEnd/>
            </a:ln>
          </p:spPr>
          <p:txBody>
            <a:bodyPr/>
            <a:lstStyle/>
            <a:p>
              <a:endParaRPr lang="fr-BE"/>
            </a:p>
          </p:txBody>
        </p:sp>
        <p:sp>
          <p:nvSpPr>
            <p:cNvPr id="35145" name="Line 327"/>
            <p:cNvSpPr>
              <a:spLocks noChangeShapeType="1"/>
            </p:cNvSpPr>
            <p:nvPr/>
          </p:nvSpPr>
          <p:spPr bwMode="auto">
            <a:xfrm>
              <a:off x="3474" y="2624"/>
              <a:ext cx="11" cy="1"/>
            </a:xfrm>
            <a:prstGeom prst="line">
              <a:avLst/>
            </a:prstGeom>
            <a:noFill/>
            <a:ln w="33338">
              <a:solidFill>
                <a:srgbClr val="FFFF00"/>
              </a:solidFill>
              <a:round/>
              <a:headEnd/>
              <a:tailEnd/>
            </a:ln>
          </p:spPr>
          <p:txBody>
            <a:bodyPr/>
            <a:lstStyle/>
            <a:p>
              <a:endParaRPr lang="fr-BE"/>
            </a:p>
          </p:txBody>
        </p:sp>
        <p:sp>
          <p:nvSpPr>
            <p:cNvPr id="35146" name="Line 328"/>
            <p:cNvSpPr>
              <a:spLocks noChangeShapeType="1"/>
            </p:cNvSpPr>
            <p:nvPr/>
          </p:nvSpPr>
          <p:spPr bwMode="auto">
            <a:xfrm>
              <a:off x="3485" y="2624"/>
              <a:ext cx="60" cy="1"/>
            </a:xfrm>
            <a:prstGeom prst="line">
              <a:avLst/>
            </a:prstGeom>
            <a:noFill/>
            <a:ln w="33338">
              <a:solidFill>
                <a:srgbClr val="FFFF00"/>
              </a:solidFill>
              <a:round/>
              <a:headEnd/>
              <a:tailEnd/>
            </a:ln>
          </p:spPr>
          <p:txBody>
            <a:bodyPr/>
            <a:lstStyle/>
            <a:p>
              <a:endParaRPr lang="fr-BE"/>
            </a:p>
          </p:txBody>
        </p:sp>
        <p:sp>
          <p:nvSpPr>
            <p:cNvPr id="35147" name="Line 329"/>
            <p:cNvSpPr>
              <a:spLocks noChangeShapeType="1"/>
            </p:cNvSpPr>
            <p:nvPr/>
          </p:nvSpPr>
          <p:spPr bwMode="auto">
            <a:xfrm flipV="1">
              <a:off x="3569" y="2602"/>
              <a:ext cx="1" cy="22"/>
            </a:xfrm>
            <a:prstGeom prst="line">
              <a:avLst/>
            </a:prstGeom>
            <a:noFill/>
            <a:ln w="33338">
              <a:solidFill>
                <a:srgbClr val="FFFF00"/>
              </a:solidFill>
              <a:round/>
              <a:headEnd/>
              <a:tailEnd/>
            </a:ln>
          </p:spPr>
          <p:txBody>
            <a:bodyPr/>
            <a:lstStyle/>
            <a:p>
              <a:endParaRPr lang="fr-BE"/>
            </a:p>
          </p:txBody>
        </p:sp>
        <p:sp>
          <p:nvSpPr>
            <p:cNvPr id="35148" name="Line 330"/>
            <p:cNvSpPr>
              <a:spLocks noChangeShapeType="1"/>
            </p:cNvSpPr>
            <p:nvPr/>
          </p:nvSpPr>
          <p:spPr bwMode="auto">
            <a:xfrm>
              <a:off x="3569" y="2602"/>
              <a:ext cx="2" cy="1"/>
            </a:xfrm>
            <a:prstGeom prst="line">
              <a:avLst/>
            </a:prstGeom>
            <a:noFill/>
            <a:ln w="33338">
              <a:solidFill>
                <a:srgbClr val="FFFF00"/>
              </a:solidFill>
              <a:round/>
              <a:headEnd/>
              <a:tailEnd/>
            </a:ln>
          </p:spPr>
          <p:txBody>
            <a:bodyPr/>
            <a:lstStyle/>
            <a:p>
              <a:endParaRPr lang="fr-BE"/>
            </a:p>
          </p:txBody>
        </p:sp>
        <p:sp>
          <p:nvSpPr>
            <p:cNvPr id="35149" name="Line 331"/>
            <p:cNvSpPr>
              <a:spLocks noChangeShapeType="1"/>
            </p:cNvSpPr>
            <p:nvPr/>
          </p:nvSpPr>
          <p:spPr bwMode="auto">
            <a:xfrm>
              <a:off x="3571" y="2602"/>
              <a:ext cx="11" cy="1"/>
            </a:xfrm>
            <a:prstGeom prst="line">
              <a:avLst/>
            </a:prstGeom>
            <a:noFill/>
            <a:ln w="33338">
              <a:solidFill>
                <a:srgbClr val="FFFF00"/>
              </a:solidFill>
              <a:round/>
              <a:headEnd/>
              <a:tailEnd/>
            </a:ln>
          </p:spPr>
          <p:txBody>
            <a:bodyPr/>
            <a:lstStyle/>
            <a:p>
              <a:endParaRPr lang="fr-BE"/>
            </a:p>
          </p:txBody>
        </p:sp>
        <p:sp>
          <p:nvSpPr>
            <p:cNvPr id="35150" name="Line 332"/>
            <p:cNvSpPr>
              <a:spLocks noChangeShapeType="1"/>
            </p:cNvSpPr>
            <p:nvPr/>
          </p:nvSpPr>
          <p:spPr bwMode="auto">
            <a:xfrm flipV="1">
              <a:off x="3582" y="2579"/>
              <a:ext cx="1" cy="23"/>
            </a:xfrm>
            <a:prstGeom prst="line">
              <a:avLst/>
            </a:prstGeom>
            <a:noFill/>
            <a:ln w="33338">
              <a:solidFill>
                <a:srgbClr val="FFFF00"/>
              </a:solidFill>
              <a:round/>
              <a:headEnd/>
              <a:tailEnd/>
            </a:ln>
          </p:spPr>
          <p:txBody>
            <a:bodyPr/>
            <a:lstStyle/>
            <a:p>
              <a:endParaRPr lang="fr-BE"/>
            </a:p>
          </p:txBody>
        </p:sp>
        <p:sp>
          <p:nvSpPr>
            <p:cNvPr id="35151" name="Line 333"/>
            <p:cNvSpPr>
              <a:spLocks noChangeShapeType="1"/>
            </p:cNvSpPr>
            <p:nvPr/>
          </p:nvSpPr>
          <p:spPr bwMode="auto">
            <a:xfrm>
              <a:off x="3582" y="2579"/>
              <a:ext cx="2" cy="1"/>
            </a:xfrm>
            <a:prstGeom prst="line">
              <a:avLst/>
            </a:prstGeom>
            <a:noFill/>
            <a:ln w="33338">
              <a:solidFill>
                <a:srgbClr val="FFFF00"/>
              </a:solidFill>
              <a:round/>
              <a:headEnd/>
              <a:tailEnd/>
            </a:ln>
          </p:spPr>
          <p:txBody>
            <a:bodyPr/>
            <a:lstStyle/>
            <a:p>
              <a:endParaRPr lang="fr-BE"/>
            </a:p>
          </p:txBody>
        </p:sp>
        <p:sp>
          <p:nvSpPr>
            <p:cNvPr id="35152" name="Line 334"/>
            <p:cNvSpPr>
              <a:spLocks noChangeShapeType="1"/>
            </p:cNvSpPr>
            <p:nvPr/>
          </p:nvSpPr>
          <p:spPr bwMode="auto">
            <a:xfrm>
              <a:off x="3584" y="2579"/>
              <a:ext cx="6" cy="1"/>
            </a:xfrm>
            <a:prstGeom prst="line">
              <a:avLst/>
            </a:prstGeom>
            <a:noFill/>
            <a:ln w="33338">
              <a:solidFill>
                <a:srgbClr val="FFFF00"/>
              </a:solidFill>
              <a:round/>
              <a:headEnd/>
              <a:tailEnd/>
            </a:ln>
          </p:spPr>
          <p:txBody>
            <a:bodyPr/>
            <a:lstStyle/>
            <a:p>
              <a:endParaRPr lang="fr-BE"/>
            </a:p>
          </p:txBody>
        </p:sp>
        <p:sp>
          <p:nvSpPr>
            <p:cNvPr id="35153" name="Line 335"/>
            <p:cNvSpPr>
              <a:spLocks noChangeShapeType="1"/>
            </p:cNvSpPr>
            <p:nvPr/>
          </p:nvSpPr>
          <p:spPr bwMode="auto">
            <a:xfrm flipV="1">
              <a:off x="3590" y="2557"/>
              <a:ext cx="1" cy="22"/>
            </a:xfrm>
            <a:prstGeom prst="line">
              <a:avLst/>
            </a:prstGeom>
            <a:noFill/>
            <a:ln w="33338">
              <a:solidFill>
                <a:srgbClr val="FFFF00"/>
              </a:solidFill>
              <a:round/>
              <a:headEnd/>
              <a:tailEnd/>
            </a:ln>
          </p:spPr>
          <p:txBody>
            <a:bodyPr/>
            <a:lstStyle/>
            <a:p>
              <a:endParaRPr lang="fr-BE"/>
            </a:p>
          </p:txBody>
        </p:sp>
        <p:sp>
          <p:nvSpPr>
            <p:cNvPr id="35154" name="Line 336"/>
            <p:cNvSpPr>
              <a:spLocks noChangeShapeType="1"/>
            </p:cNvSpPr>
            <p:nvPr/>
          </p:nvSpPr>
          <p:spPr bwMode="auto">
            <a:xfrm>
              <a:off x="3590" y="2557"/>
              <a:ext cx="2" cy="1"/>
            </a:xfrm>
            <a:prstGeom prst="line">
              <a:avLst/>
            </a:prstGeom>
            <a:noFill/>
            <a:ln w="33338">
              <a:solidFill>
                <a:srgbClr val="FFFF00"/>
              </a:solidFill>
              <a:round/>
              <a:headEnd/>
              <a:tailEnd/>
            </a:ln>
          </p:spPr>
          <p:txBody>
            <a:bodyPr/>
            <a:lstStyle/>
            <a:p>
              <a:endParaRPr lang="fr-BE"/>
            </a:p>
          </p:txBody>
        </p:sp>
        <p:sp>
          <p:nvSpPr>
            <p:cNvPr id="35155" name="Line 337"/>
            <p:cNvSpPr>
              <a:spLocks noChangeShapeType="1"/>
            </p:cNvSpPr>
            <p:nvPr/>
          </p:nvSpPr>
          <p:spPr bwMode="auto">
            <a:xfrm>
              <a:off x="3592" y="2557"/>
              <a:ext cx="14" cy="1"/>
            </a:xfrm>
            <a:prstGeom prst="line">
              <a:avLst/>
            </a:prstGeom>
            <a:noFill/>
            <a:ln w="33338">
              <a:solidFill>
                <a:srgbClr val="FFFF00"/>
              </a:solidFill>
              <a:round/>
              <a:headEnd/>
              <a:tailEnd/>
            </a:ln>
          </p:spPr>
          <p:txBody>
            <a:bodyPr/>
            <a:lstStyle/>
            <a:p>
              <a:endParaRPr lang="fr-BE"/>
            </a:p>
          </p:txBody>
        </p:sp>
        <p:sp>
          <p:nvSpPr>
            <p:cNvPr id="35156" name="Line 338"/>
            <p:cNvSpPr>
              <a:spLocks noChangeShapeType="1"/>
            </p:cNvSpPr>
            <p:nvPr/>
          </p:nvSpPr>
          <p:spPr bwMode="auto">
            <a:xfrm flipV="1">
              <a:off x="3606" y="2534"/>
              <a:ext cx="1" cy="23"/>
            </a:xfrm>
            <a:prstGeom prst="line">
              <a:avLst/>
            </a:prstGeom>
            <a:noFill/>
            <a:ln w="33338">
              <a:solidFill>
                <a:srgbClr val="FFFF00"/>
              </a:solidFill>
              <a:round/>
              <a:headEnd/>
              <a:tailEnd/>
            </a:ln>
          </p:spPr>
          <p:txBody>
            <a:bodyPr/>
            <a:lstStyle/>
            <a:p>
              <a:endParaRPr lang="fr-BE"/>
            </a:p>
          </p:txBody>
        </p:sp>
        <p:sp>
          <p:nvSpPr>
            <p:cNvPr id="35157" name="Line 339"/>
            <p:cNvSpPr>
              <a:spLocks noChangeShapeType="1"/>
            </p:cNvSpPr>
            <p:nvPr/>
          </p:nvSpPr>
          <p:spPr bwMode="auto">
            <a:xfrm>
              <a:off x="3606" y="2534"/>
              <a:ext cx="3" cy="1"/>
            </a:xfrm>
            <a:prstGeom prst="line">
              <a:avLst/>
            </a:prstGeom>
            <a:noFill/>
            <a:ln w="33338">
              <a:solidFill>
                <a:srgbClr val="FFFF00"/>
              </a:solidFill>
              <a:round/>
              <a:headEnd/>
              <a:tailEnd/>
            </a:ln>
          </p:spPr>
          <p:txBody>
            <a:bodyPr/>
            <a:lstStyle/>
            <a:p>
              <a:endParaRPr lang="fr-BE"/>
            </a:p>
          </p:txBody>
        </p:sp>
        <p:sp>
          <p:nvSpPr>
            <p:cNvPr id="35158" name="Line 340"/>
            <p:cNvSpPr>
              <a:spLocks noChangeShapeType="1"/>
            </p:cNvSpPr>
            <p:nvPr/>
          </p:nvSpPr>
          <p:spPr bwMode="auto">
            <a:xfrm>
              <a:off x="3609" y="2534"/>
              <a:ext cx="60" cy="1"/>
            </a:xfrm>
            <a:prstGeom prst="line">
              <a:avLst/>
            </a:prstGeom>
            <a:noFill/>
            <a:ln w="33338">
              <a:solidFill>
                <a:srgbClr val="FFFF00"/>
              </a:solidFill>
              <a:round/>
              <a:headEnd/>
              <a:tailEnd/>
            </a:ln>
          </p:spPr>
          <p:txBody>
            <a:bodyPr/>
            <a:lstStyle/>
            <a:p>
              <a:endParaRPr lang="fr-BE"/>
            </a:p>
          </p:txBody>
        </p:sp>
        <p:sp>
          <p:nvSpPr>
            <p:cNvPr id="35159" name="Line 341"/>
            <p:cNvSpPr>
              <a:spLocks noChangeShapeType="1"/>
            </p:cNvSpPr>
            <p:nvPr/>
          </p:nvSpPr>
          <p:spPr bwMode="auto">
            <a:xfrm>
              <a:off x="3710" y="2534"/>
              <a:ext cx="59" cy="1"/>
            </a:xfrm>
            <a:prstGeom prst="line">
              <a:avLst/>
            </a:prstGeom>
            <a:noFill/>
            <a:ln w="33338">
              <a:solidFill>
                <a:srgbClr val="FFFF00"/>
              </a:solidFill>
              <a:round/>
              <a:headEnd/>
              <a:tailEnd/>
            </a:ln>
          </p:spPr>
          <p:txBody>
            <a:bodyPr/>
            <a:lstStyle/>
            <a:p>
              <a:endParaRPr lang="fr-BE"/>
            </a:p>
          </p:txBody>
        </p:sp>
        <p:sp>
          <p:nvSpPr>
            <p:cNvPr id="35160" name="Line 342"/>
            <p:cNvSpPr>
              <a:spLocks noChangeShapeType="1"/>
            </p:cNvSpPr>
            <p:nvPr/>
          </p:nvSpPr>
          <p:spPr bwMode="auto">
            <a:xfrm>
              <a:off x="3810" y="2534"/>
              <a:ext cx="60" cy="1"/>
            </a:xfrm>
            <a:prstGeom prst="line">
              <a:avLst/>
            </a:prstGeom>
            <a:noFill/>
            <a:ln w="33338">
              <a:solidFill>
                <a:srgbClr val="FFFF00"/>
              </a:solidFill>
              <a:round/>
              <a:headEnd/>
              <a:tailEnd/>
            </a:ln>
          </p:spPr>
          <p:txBody>
            <a:bodyPr/>
            <a:lstStyle/>
            <a:p>
              <a:endParaRPr lang="fr-BE"/>
            </a:p>
          </p:txBody>
        </p:sp>
        <p:sp>
          <p:nvSpPr>
            <p:cNvPr id="35161" name="Line 343"/>
            <p:cNvSpPr>
              <a:spLocks noChangeShapeType="1"/>
            </p:cNvSpPr>
            <p:nvPr/>
          </p:nvSpPr>
          <p:spPr bwMode="auto">
            <a:xfrm>
              <a:off x="3911" y="2534"/>
              <a:ext cx="60" cy="1"/>
            </a:xfrm>
            <a:prstGeom prst="line">
              <a:avLst/>
            </a:prstGeom>
            <a:noFill/>
            <a:ln w="33338">
              <a:solidFill>
                <a:srgbClr val="FFFF00"/>
              </a:solidFill>
              <a:round/>
              <a:headEnd/>
              <a:tailEnd/>
            </a:ln>
          </p:spPr>
          <p:txBody>
            <a:bodyPr/>
            <a:lstStyle/>
            <a:p>
              <a:endParaRPr lang="fr-BE"/>
            </a:p>
          </p:txBody>
        </p:sp>
        <p:sp>
          <p:nvSpPr>
            <p:cNvPr id="35162" name="Line 344"/>
            <p:cNvSpPr>
              <a:spLocks noChangeShapeType="1"/>
            </p:cNvSpPr>
            <p:nvPr/>
          </p:nvSpPr>
          <p:spPr bwMode="auto">
            <a:xfrm flipV="1">
              <a:off x="3971" y="2511"/>
              <a:ext cx="1" cy="23"/>
            </a:xfrm>
            <a:prstGeom prst="line">
              <a:avLst/>
            </a:prstGeom>
            <a:noFill/>
            <a:ln w="33338">
              <a:solidFill>
                <a:srgbClr val="FFFF00"/>
              </a:solidFill>
              <a:round/>
              <a:headEnd/>
              <a:tailEnd/>
            </a:ln>
          </p:spPr>
          <p:txBody>
            <a:bodyPr/>
            <a:lstStyle/>
            <a:p>
              <a:endParaRPr lang="fr-BE"/>
            </a:p>
          </p:txBody>
        </p:sp>
        <p:sp>
          <p:nvSpPr>
            <p:cNvPr id="35163" name="Line 345"/>
            <p:cNvSpPr>
              <a:spLocks noChangeShapeType="1"/>
            </p:cNvSpPr>
            <p:nvPr/>
          </p:nvSpPr>
          <p:spPr bwMode="auto">
            <a:xfrm>
              <a:off x="3971" y="2511"/>
              <a:ext cx="1" cy="1"/>
            </a:xfrm>
            <a:prstGeom prst="line">
              <a:avLst/>
            </a:prstGeom>
            <a:noFill/>
            <a:ln w="33338">
              <a:solidFill>
                <a:srgbClr val="FFFF00"/>
              </a:solidFill>
              <a:round/>
              <a:headEnd/>
              <a:tailEnd/>
            </a:ln>
          </p:spPr>
          <p:txBody>
            <a:bodyPr/>
            <a:lstStyle/>
            <a:p>
              <a:endParaRPr lang="fr-BE"/>
            </a:p>
          </p:txBody>
        </p:sp>
        <p:sp>
          <p:nvSpPr>
            <p:cNvPr id="35164" name="Line 346"/>
            <p:cNvSpPr>
              <a:spLocks noChangeShapeType="1"/>
            </p:cNvSpPr>
            <p:nvPr/>
          </p:nvSpPr>
          <p:spPr bwMode="auto">
            <a:xfrm>
              <a:off x="3972" y="2511"/>
              <a:ext cx="59" cy="1"/>
            </a:xfrm>
            <a:prstGeom prst="line">
              <a:avLst/>
            </a:prstGeom>
            <a:noFill/>
            <a:ln w="33338">
              <a:solidFill>
                <a:srgbClr val="FFFF00"/>
              </a:solidFill>
              <a:round/>
              <a:headEnd/>
              <a:tailEnd/>
            </a:ln>
          </p:spPr>
          <p:txBody>
            <a:bodyPr/>
            <a:lstStyle/>
            <a:p>
              <a:endParaRPr lang="fr-BE"/>
            </a:p>
          </p:txBody>
        </p:sp>
        <p:sp>
          <p:nvSpPr>
            <p:cNvPr id="35165" name="Line 347"/>
            <p:cNvSpPr>
              <a:spLocks noChangeShapeType="1"/>
            </p:cNvSpPr>
            <p:nvPr/>
          </p:nvSpPr>
          <p:spPr bwMode="auto">
            <a:xfrm>
              <a:off x="4072" y="2511"/>
              <a:ext cx="38" cy="1"/>
            </a:xfrm>
            <a:prstGeom prst="line">
              <a:avLst/>
            </a:prstGeom>
            <a:noFill/>
            <a:ln w="33338">
              <a:solidFill>
                <a:srgbClr val="FFFF00"/>
              </a:solidFill>
              <a:round/>
              <a:headEnd/>
              <a:tailEnd/>
            </a:ln>
          </p:spPr>
          <p:txBody>
            <a:bodyPr/>
            <a:lstStyle/>
            <a:p>
              <a:endParaRPr lang="fr-BE"/>
            </a:p>
          </p:txBody>
        </p:sp>
        <p:sp>
          <p:nvSpPr>
            <p:cNvPr id="35166" name="Line 348"/>
            <p:cNvSpPr>
              <a:spLocks noChangeShapeType="1"/>
            </p:cNvSpPr>
            <p:nvPr/>
          </p:nvSpPr>
          <p:spPr bwMode="auto">
            <a:xfrm flipV="1">
              <a:off x="4110" y="2487"/>
              <a:ext cx="1" cy="24"/>
            </a:xfrm>
            <a:prstGeom prst="line">
              <a:avLst/>
            </a:prstGeom>
            <a:noFill/>
            <a:ln w="33338">
              <a:solidFill>
                <a:srgbClr val="FFFF00"/>
              </a:solidFill>
              <a:round/>
              <a:headEnd/>
              <a:tailEnd/>
            </a:ln>
          </p:spPr>
          <p:txBody>
            <a:bodyPr/>
            <a:lstStyle/>
            <a:p>
              <a:endParaRPr lang="fr-BE"/>
            </a:p>
          </p:txBody>
        </p:sp>
        <p:sp>
          <p:nvSpPr>
            <p:cNvPr id="35167" name="Line 349"/>
            <p:cNvSpPr>
              <a:spLocks noChangeShapeType="1"/>
            </p:cNvSpPr>
            <p:nvPr/>
          </p:nvSpPr>
          <p:spPr bwMode="auto">
            <a:xfrm>
              <a:off x="4110" y="2487"/>
              <a:ext cx="3" cy="1"/>
            </a:xfrm>
            <a:prstGeom prst="line">
              <a:avLst/>
            </a:prstGeom>
            <a:noFill/>
            <a:ln w="33338">
              <a:solidFill>
                <a:srgbClr val="FFFF00"/>
              </a:solidFill>
              <a:round/>
              <a:headEnd/>
              <a:tailEnd/>
            </a:ln>
          </p:spPr>
          <p:txBody>
            <a:bodyPr/>
            <a:lstStyle/>
            <a:p>
              <a:endParaRPr lang="fr-BE"/>
            </a:p>
          </p:txBody>
        </p:sp>
        <p:sp>
          <p:nvSpPr>
            <p:cNvPr id="35168" name="Line 350"/>
            <p:cNvSpPr>
              <a:spLocks noChangeShapeType="1"/>
            </p:cNvSpPr>
            <p:nvPr/>
          </p:nvSpPr>
          <p:spPr bwMode="auto">
            <a:xfrm>
              <a:off x="4113" y="2487"/>
              <a:ext cx="59" cy="1"/>
            </a:xfrm>
            <a:prstGeom prst="line">
              <a:avLst/>
            </a:prstGeom>
            <a:noFill/>
            <a:ln w="33338">
              <a:solidFill>
                <a:srgbClr val="FFFF00"/>
              </a:solidFill>
              <a:round/>
              <a:headEnd/>
              <a:tailEnd/>
            </a:ln>
          </p:spPr>
          <p:txBody>
            <a:bodyPr/>
            <a:lstStyle/>
            <a:p>
              <a:endParaRPr lang="fr-BE"/>
            </a:p>
          </p:txBody>
        </p:sp>
        <p:sp>
          <p:nvSpPr>
            <p:cNvPr id="35169" name="Line 351"/>
            <p:cNvSpPr>
              <a:spLocks noChangeShapeType="1"/>
            </p:cNvSpPr>
            <p:nvPr/>
          </p:nvSpPr>
          <p:spPr bwMode="auto">
            <a:xfrm flipV="1">
              <a:off x="4198" y="2463"/>
              <a:ext cx="1" cy="24"/>
            </a:xfrm>
            <a:prstGeom prst="line">
              <a:avLst/>
            </a:prstGeom>
            <a:noFill/>
            <a:ln w="33338">
              <a:solidFill>
                <a:srgbClr val="FFFF00"/>
              </a:solidFill>
              <a:round/>
              <a:headEnd/>
              <a:tailEnd/>
            </a:ln>
          </p:spPr>
          <p:txBody>
            <a:bodyPr/>
            <a:lstStyle/>
            <a:p>
              <a:endParaRPr lang="fr-BE"/>
            </a:p>
          </p:txBody>
        </p:sp>
        <p:sp>
          <p:nvSpPr>
            <p:cNvPr id="35170" name="Line 352"/>
            <p:cNvSpPr>
              <a:spLocks noChangeShapeType="1"/>
            </p:cNvSpPr>
            <p:nvPr/>
          </p:nvSpPr>
          <p:spPr bwMode="auto">
            <a:xfrm>
              <a:off x="4198" y="2463"/>
              <a:ext cx="2" cy="1"/>
            </a:xfrm>
            <a:prstGeom prst="line">
              <a:avLst/>
            </a:prstGeom>
            <a:noFill/>
            <a:ln w="33338">
              <a:solidFill>
                <a:srgbClr val="FFFF00"/>
              </a:solidFill>
              <a:round/>
              <a:headEnd/>
              <a:tailEnd/>
            </a:ln>
          </p:spPr>
          <p:txBody>
            <a:bodyPr/>
            <a:lstStyle/>
            <a:p>
              <a:endParaRPr lang="fr-BE"/>
            </a:p>
          </p:txBody>
        </p:sp>
        <p:sp>
          <p:nvSpPr>
            <p:cNvPr id="35171" name="Line 353"/>
            <p:cNvSpPr>
              <a:spLocks noChangeShapeType="1"/>
            </p:cNvSpPr>
            <p:nvPr/>
          </p:nvSpPr>
          <p:spPr bwMode="auto">
            <a:xfrm>
              <a:off x="4200" y="2463"/>
              <a:ext cx="59" cy="1"/>
            </a:xfrm>
            <a:prstGeom prst="line">
              <a:avLst/>
            </a:prstGeom>
            <a:noFill/>
            <a:ln w="33338">
              <a:solidFill>
                <a:srgbClr val="FFFF00"/>
              </a:solidFill>
              <a:round/>
              <a:headEnd/>
              <a:tailEnd/>
            </a:ln>
          </p:spPr>
          <p:txBody>
            <a:bodyPr/>
            <a:lstStyle/>
            <a:p>
              <a:endParaRPr lang="fr-BE"/>
            </a:p>
          </p:txBody>
        </p:sp>
        <p:sp>
          <p:nvSpPr>
            <p:cNvPr id="35172" name="Text Box 354"/>
            <p:cNvSpPr txBox="1">
              <a:spLocks noChangeArrowheads="1"/>
            </p:cNvSpPr>
            <p:nvPr/>
          </p:nvSpPr>
          <p:spPr bwMode="auto">
            <a:xfrm>
              <a:off x="1460" y="1251"/>
              <a:ext cx="2056" cy="231"/>
            </a:xfrm>
            <a:prstGeom prst="rect">
              <a:avLst/>
            </a:prstGeom>
            <a:noFill/>
            <a:ln w="9525">
              <a:noFill/>
              <a:miter lim="800000"/>
              <a:headEnd/>
              <a:tailEnd/>
            </a:ln>
          </p:spPr>
          <p:txBody>
            <a:bodyPr wrap="none">
              <a:spAutoFit/>
            </a:bodyPr>
            <a:lstStyle/>
            <a:p>
              <a:pPr algn="ctr"/>
              <a:r>
                <a:rPr lang="en-US" b="1">
                  <a:latin typeface="Arial" pitchFamily="34" charset="0"/>
                </a:rPr>
                <a:t>HR 0.34 (95% CI = 0.22, 0.50)</a:t>
              </a:r>
            </a:p>
          </p:txBody>
        </p:sp>
        <p:sp>
          <p:nvSpPr>
            <p:cNvPr id="35173" name="Text Box 355"/>
            <p:cNvSpPr txBox="1">
              <a:spLocks noChangeArrowheads="1"/>
            </p:cNvSpPr>
            <p:nvPr/>
          </p:nvSpPr>
          <p:spPr bwMode="auto">
            <a:xfrm>
              <a:off x="3552" y="837"/>
              <a:ext cx="1776" cy="346"/>
            </a:xfrm>
            <a:prstGeom prst="rect">
              <a:avLst/>
            </a:prstGeom>
            <a:noFill/>
            <a:ln w="12700">
              <a:noFill/>
              <a:miter lim="800000"/>
              <a:headEnd/>
              <a:tailEnd/>
            </a:ln>
          </p:spPr>
          <p:txBody>
            <a:bodyPr lIns="0" tIns="0" rIns="0" bIns="0">
              <a:spAutoFit/>
            </a:bodyPr>
            <a:lstStyle/>
            <a:p>
              <a:r>
                <a:rPr lang="en-US" b="1">
                  <a:latin typeface="Arial" pitchFamily="34" charset="0"/>
                </a:rPr>
                <a:t>Placebo</a:t>
              </a:r>
            </a:p>
            <a:p>
              <a:r>
                <a:rPr lang="en-US" b="1">
                  <a:latin typeface="Arial" pitchFamily="34" charset="0"/>
                </a:rPr>
                <a:t>4.2 per 1000 Women-Yrs</a:t>
              </a:r>
            </a:p>
          </p:txBody>
        </p:sp>
        <p:sp>
          <p:nvSpPr>
            <p:cNvPr id="35174" name="Text Box 356"/>
            <p:cNvSpPr txBox="1">
              <a:spLocks noChangeArrowheads="1"/>
            </p:cNvSpPr>
            <p:nvPr/>
          </p:nvSpPr>
          <p:spPr bwMode="auto">
            <a:xfrm>
              <a:off x="3504" y="2709"/>
              <a:ext cx="1678" cy="332"/>
            </a:xfrm>
            <a:prstGeom prst="rect">
              <a:avLst/>
            </a:prstGeom>
            <a:noFill/>
            <a:ln w="12700">
              <a:noFill/>
              <a:miter lim="800000"/>
              <a:headEnd/>
              <a:tailEnd/>
            </a:ln>
          </p:spPr>
          <p:txBody>
            <a:bodyPr wrap="none" lIns="0" tIns="0" rIns="0" bIns="0">
              <a:spAutoFit/>
            </a:bodyPr>
            <a:lstStyle/>
            <a:p>
              <a:pPr>
                <a:lnSpc>
                  <a:spcPct val="95000"/>
                </a:lnSpc>
              </a:pPr>
              <a:r>
                <a:rPr lang="en-US" b="1">
                  <a:latin typeface="Arial" pitchFamily="34" charset="0"/>
                </a:rPr>
                <a:t>Raloxifene</a:t>
              </a:r>
            </a:p>
            <a:p>
              <a:pPr>
                <a:lnSpc>
                  <a:spcPct val="95000"/>
                </a:lnSpc>
              </a:pPr>
              <a:r>
                <a:rPr lang="en-US" b="1">
                  <a:latin typeface="Arial" pitchFamily="34" charset="0"/>
                </a:rPr>
                <a:t>1.4 per 1000 Women-Yrs</a:t>
              </a:r>
            </a:p>
          </p:txBody>
        </p:sp>
        <p:sp>
          <p:nvSpPr>
            <p:cNvPr id="35175" name="Text Box 357"/>
            <p:cNvSpPr txBox="1">
              <a:spLocks noChangeArrowheads="1"/>
            </p:cNvSpPr>
            <p:nvPr/>
          </p:nvSpPr>
          <p:spPr bwMode="auto">
            <a:xfrm>
              <a:off x="1465" y="1525"/>
              <a:ext cx="572" cy="173"/>
            </a:xfrm>
            <a:prstGeom prst="rect">
              <a:avLst/>
            </a:prstGeom>
            <a:noFill/>
            <a:ln w="12700">
              <a:noFill/>
              <a:miter lim="800000"/>
              <a:headEnd/>
              <a:tailEnd/>
            </a:ln>
          </p:spPr>
          <p:txBody>
            <a:bodyPr wrap="none" lIns="0" tIns="0" rIns="0" bIns="0">
              <a:spAutoFit/>
            </a:bodyPr>
            <a:lstStyle/>
            <a:p>
              <a:pPr algn="ctr"/>
              <a:r>
                <a:rPr lang="en-US" b="1" i="1">
                  <a:latin typeface="Arial" pitchFamily="34" charset="0"/>
                </a:rPr>
                <a:t>p</a:t>
              </a:r>
              <a:r>
                <a:rPr lang="en-US" b="1">
                  <a:latin typeface="Arial" pitchFamily="34" charset="0"/>
                </a:rPr>
                <a:t> &lt;0.001</a:t>
              </a:r>
            </a:p>
          </p:txBody>
        </p:sp>
        <p:sp>
          <p:nvSpPr>
            <p:cNvPr id="35176" name="Text Box 358"/>
            <p:cNvSpPr txBox="1">
              <a:spLocks noChangeArrowheads="1"/>
            </p:cNvSpPr>
            <p:nvPr/>
          </p:nvSpPr>
          <p:spPr bwMode="auto">
            <a:xfrm rot="-5400000">
              <a:off x="-134" y="1844"/>
              <a:ext cx="1955" cy="184"/>
            </a:xfrm>
            <a:prstGeom prst="rect">
              <a:avLst/>
            </a:prstGeom>
            <a:noFill/>
            <a:ln w="12700">
              <a:noFill/>
              <a:miter lim="800000"/>
              <a:headEnd/>
              <a:tailEnd/>
            </a:ln>
          </p:spPr>
          <p:txBody>
            <a:bodyPr wrap="none" lIns="0" tIns="0" rIns="0" bIns="0">
              <a:spAutoFit/>
            </a:bodyPr>
            <a:lstStyle/>
            <a:p>
              <a:pPr algn="ctr">
                <a:lnSpc>
                  <a:spcPct val="95000"/>
                </a:lnSpc>
              </a:pPr>
              <a:r>
                <a:rPr lang="en-US" sz="2000" b="1">
                  <a:latin typeface="Arial" pitchFamily="34" charset="0"/>
                </a:rPr>
                <a:t>Cumulative Incidence (%)</a:t>
              </a:r>
            </a:p>
          </p:txBody>
        </p:sp>
        <p:sp>
          <p:nvSpPr>
            <p:cNvPr id="35177" name="Slide Modified"/>
            <p:cNvSpPr txBox="1">
              <a:spLocks noChangeArrowheads="1"/>
            </p:cNvSpPr>
            <p:nvPr/>
          </p:nvSpPr>
          <p:spPr bwMode="auto">
            <a:xfrm>
              <a:off x="80" y="4560"/>
              <a:ext cx="2400" cy="111"/>
            </a:xfrm>
            <a:prstGeom prst="rect">
              <a:avLst/>
            </a:prstGeom>
            <a:solidFill>
              <a:srgbClr val="000000"/>
            </a:solidFill>
            <a:ln w="12700">
              <a:noFill/>
              <a:miter lim="800000"/>
              <a:headEnd/>
              <a:tailEnd/>
            </a:ln>
          </p:spPr>
          <p:txBody>
            <a:bodyPr lIns="0" tIns="0" rIns="0" bIns="0">
              <a:spAutoFit/>
            </a:bodyPr>
            <a:lstStyle/>
            <a:p>
              <a:pPr>
                <a:lnSpc>
                  <a:spcPct val="95000"/>
                </a:lnSpc>
              </a:pPr>
              <a:r>
                <a:rPr lang="en-US" sz="1200" b="1">
                  <a:latin typeface="Arial" pitchFamily="34" charset="0"/>
                </a:rPr>
                <a:t>Slide Modified: </a:t>
              </a:r>
            </a:p>
          </p:txBody>
        </p:sp>
        <p:sp>
          <p:nvSpPr>
            <p:cNvPr id="35178" name="Review"/>
            <p:cNvSpPr txBox="1">
              <a:spLocks noChangeArrowheads="1"/>
            </p:cNvSpPr>
            <p:nvPr/>
          </p:nvSpPr>
          <p:spPr bwMode="auto">
            <a:xfrm>
              <a:off x="6080" y="720"/>
              <a:ext cx="2400" cy="111"/>
            </a:xfrm>
            <a:prstGeom prst="rect">
              <a:avLst/>
            </a:prstGeom>
            <a:solidFill>
              <a:srgbClr val="000000"/>
            </a:solidFill>
            <a:ln w="12700">
              <a:noFill/>
              <a:miter lim="800000"/>
              <a:headEnd/>
              <a:tailEnd/>
            </a:ln>
          </p:spPr>
          <p:txBody>
            <a:bodyPr lIns="0" tIns="0" rIns="0" bIns="0">
              <a:spAutoFit/>
            </a:bodyPr>
            <a:lstStyle/>
            <a:p>
              <a:pPr>
                <a:lnSpc>
                  <a:spcPct val="95000"/>
                </a:lnSpc>
              </a:pPr>
              <a:r>
                <a:rPr lang="en-US" sz="1200" b="1">
                  <a:latin typeface="Arial" pitchFamily="34" charset="0"/>
                </a:rPr>
                <a:t>Review: </a:t>
              </a:r>
            </a:p>
          </p:txBody>
        </p:sp>
        <p:sp>
          <p:nvSpPr>
            <p:cNvPr id="35179" name="ReviewerMemo"/>
            <p:cNvSpPr txBox="1">
              <a:spLocks noChangeArrowheads="1"/>
            </p:cNvSpPr>
            <p:nvPr/>
          </p:nvSpPr>
          <p:spPr bwMode="auto">
            <a:xfrm>
              <a:off x="6080" y="1760"/>
              <a:ext cx="2400" cy="111"/>
            </a:xfrm>
            <a:prstGeom prst="rect">
              <a:avLst/>
            </a:prstGeom>
            <a:solidFill>
              <a:srgbClr val="000000"/>
            </a:solidFill>
            <a:ln w="12700">
              <a:noFill/>
              <a:miter lim="800000"/>
              <a:headEnd/>
              <a:tailEnd/>
            </a:ln>
          </p:spPr>
          <p:txBody>
            <a:bodyPr lIns="0" tIns="0" rIns="0" bIns="0">
              <a:spAutoFit/>
            </a:bodyPr>
            <a:lstStyle/>
            <a:p>
              <a:pPr>
                <a:lnSpc>
                  <a:spcPct val="95000"/>
                </a:lnSpc>
              </a:pPr>
              <a:r>
                <a:rPr lang="en-US" sz="1200" b="1">
                  <a:latin typeface="Arial" pitchFamily="34" charset="0"/>
                </a:rPr>
                <a:t>Reviewer Memo: </a:t>
              </a:r>
            </a:p>
          </p:txBody>
        </p:sp>
        <p:sp>
          <p:nvSpPr>
            <p:cNvPr id="35180" name="Source"/>
            <p:cNvSpPr txBox="1">
              <a:spLocks noChangeArrowheads="1"/>
            </p:cNvSpPr>
            <p:nvPr/>
          </p:nvSpPr>
          <p:spPr bwMode="auto">
            <a:xfrm>
              <a:off x="6080" y="80"/>
              <a:ext cx="1600" cy="111"/>
            </a:xfrm>
            <a:prstGeom prst="rect">
              <a:avLst/>
            </a:prstGeom>
            <a:solidFill>
              <a:srgbClr val="000000"/>
            </a:solidFill>
            <a:ln w="12700">
              <a:noFill/>
              <a:miter lim="800000"/>
              <a:headEnd/>
              <a:tailEnd/>
            </a:ln>
          </p:spPr>
          <p:txBody>
            <a:bodyPr lIns="0" tIns="0" rIns="0" bIns="0">
              <a:spAutoFit/>
            </a:bodyPr>
            <a:lstStyle/>
            <a:p>
              <a:pPr>
                <a:lnSpc>
                  <a:spcPct val="95000"/>
                </a:lnSpc>
              </a:pPr>
              <a:r>
                <a:rPr lang="en-US" sz="1200" b="1">
                  <a:latin typeface="Arial" pitchFamily="34" charset="0"/>
                </a:rPr>
                <a:t>Source: </a:t>
              </a:r>
            </a:p>
          </p:txBody>
        </p:sp>
        <p:sp>
          <p:nvSpPr>
            <p:cNvPr id="35181" name="Memo"/>
            <p:cNvSpPr txBox="1">
              <a:spLocks noChangeArrowheads="1"/>
            </p:cNvSpPr>
            <p:nvPr/>
          </p:nvSpPr>
          <p:spPr bwMode="auto">
            <a:xfrm>
              <a:off x="3000" y="4560"/>
              <a:ext cx="3200" cy="221"/>
            </a:xfrm>
            <a:prstGeom prst="rect">
              <a:avLst/>
            </a:prstGeom>
            <a:solidFill>
              <a:srgbClr val="000000"/>
            </a:solidFill>
            <a:ln w="12700">
              <a:noFill/>
              <a:miter lim="800000"/>
              <a:headEnd/>
              <a:tailEnd/>
            </a:ln>
          </p:spPr>
          <p:txBody>
            <a:bodyPr lIns="0" tIns="0" rIns="0" bIns="0">
              <a:spAutoFit/>
            </a:bodyPr>
            <a:lstStyle/>
            <a:p>
              <a:pPr>
                <a:lnSpc>
                  <a:spcPct val="95000"/>
                </a:lnSpc>
              </a:pPr>
              <a:r>
                <a:rPr lang="en-US" sz="1200" b="1">
                  <a:latin typeface="Arial" pitchFamily="34" charset="0"/>
                </a:rPr>
                <a:t>Memo: </a:t>
              </a:r>
            </a:p>
            <a:p>
              <a:pPr>
                <a:lnSpc>
                  <a:spcPct val="95000"/>
                </a:lnSpc>
              </a:pPr>
              <a:r>
                <a:rPr lang="en-US" sz="1200" b="1">
                  <a:latin typeface="Arial" pitchFamily="34" charset="0"/>
                </a:rPr>
                <a:t>Feb 2006 – new slide from ms slide kit.</a:t>
              </a:r>
            </a:p>
          </p:txBody>
        </p:sp>
        <p:sp>
          <p:nvSpPr>
            <p:cNvPr id="35182" name="Line 364"/>
            <p:cNvSpPr>
              <a:spLocks noChangeShapeType="1"/>
            </p:cNvSpPr>
            <p:nvPr/>
          </p:nvSpPr>
          <p:spPr bwMode="auto">
            <a:xfrm>
              <a:off x="4416" y="1413"/>
              <a:ext cx="0" cy="960"/>
            </a:xfrm>
            <a:prstGeom prst="line">
              <a:avLst/>
            </a:prstGeom>
            <a:noFill/>
            <a:ln w="38100">
              <a:solidFill>
                <a:srgbClr val="66FF33"/>
              </a:solidFill>
              <a:round/>
              <a:headEnd/>
              <a:tailEnd type="triangle" w="med" len="med"/>
            </a:ln>
          </p:spPr>
          <p:txBody>
            <a:bodyPr wrap="none" lIns="0" tIns="0" rIns="0" bIns="0" anchor="ctr"/>
            <a:lstStyle/>
            <a:p>
              <a:endParaRPr lang="fr-BE"/>
            </a:p>
          </p:txBody>
        </p:sp>
        <p:sp>
          <p:nvSpPr>
            <p:cNvPr id="35183" name="Text Box 365"/>
            <p:cNvSpPr txBox="1">
              <a:spLocks noChangeArrowheads="1"/>
            </p:cNvSpPr>
            <p:nvPr/>
          </p:nvSpPr>
          <p:spPr bwMode="auto">
            <a:xfrm>
              <a:off x="4512" y="1812"/>
              <a:ext cx="291" cy="166"/>
            </a:xfrm>
            <a:prstGeom prst="rect">
              <a:avLst/>
            </a:prstGeom>
            <a:noFill/>
            <a:ln w="12700">
              <a:noFill/>
              <a:miter lim="800000"/>
              <a:headEnd/>
              <a:tailEnd/>
            </a:ln>
          </p:spPr>
          <p:txBody>
            <a:bodyPr wrap="none" lIns="0" tIns="0" rIns="0" bIns="0">
              <a:spAutoFit/>
            </a:bodyPr>
            <a:lstStyle/>
            <a:p>
              <a:pPr>
                <a:lnSpc>
                  <a:spcPct val="95000"/>
                </a:lnSpc>
              </a:pPr>
              <a:r>
                <a:rPr lang="en-US" b="1">
                  <a:latin typeface="Arial" pitchFamily="34" charset="0"/>
                </a:rPr>
                <a:t>66%</a:t>
              </a:r>
            </a:p>
          </p:txBody>
        </p:sp>
      </p:grpSp>
      <p:sp>
        <p:nvSpPr>
          <p:cNvPr id="34820" name="Text Box 366"/>
          <p:cNvSpPr txBox="1">
            <a:spLocks noChangeArrowheads="1"/>
          </p:cNvSpPr>
          <p:nvPr/>
        </p:nvSpPr>
        <p:spPr bwMode="auto">
          <a:xfrm>
            <a:off x="1524001" y="6575425"/>
            <a:ext cx="4087813" cy="274638"/>
          </a:xfrm>
          <a:prstGeom prst="rect">
            <a:avLst/>
          </a:prstGeom>
          <a:noFill/>
          <a:ln w="28575">
            <a:noFill/>
            <a:miter lim="800000"/>
            <a:headEnd/>
            <a:tailEnd/>
          </a:ln>
        </p:spPr>
        <p:txBody>
          <a:bodyPr wrap="none">
            <a:spAutoFit/>
          </a:bodyPr>
          <a:lstStyle/>
          <a:p>
            <a:pPr eaLnBrk="0" hangingPunct="0"/>
            <a:r>
              <a:rPr lang="en-US" sz="1200">
                <a:latin typeface="Arial" pitchFamily="34" charset="0"/>
              </a:rPr>
              <a:t>Martino S et al. </a:t>
            </a:r>
            <a:r>
              <a:rPr lang="en-US" sz="1200" i="1">
                <a:latin typeface="Arial" pitchFamily="34" charset="0"/>
              </a:rPr>
              <a:t>J Natl Cancer Inst</a:t>
            </a:r>
            <a:r>
              <a:rPr lang="en-US" sz="1200">
                <a:latin typeface="Arial" pitchFamily="34" charset="0"/>
              </a:rPr>
              <a:t> 2004;96(23):1751-1761</a:t>
            </a:r>
          </a:p>
        </p:txBody>
      </p:sp>
      <p:sp>
        <p:nvSpPr>
          <p:cNvPr id="34821" name="Rectangle 367"/>
          <p:cNvSpPr>
            <a:spLocks noChangeArrowheads="1"/>
          </p:cNvSpPr>
          <p:nvPr/>
        </p:nvSpPr>
        <p:spPr bwMode="auto">
          <a:xfrm>
            <a:off x="1524000" y="6140450"/>
            <a:ext cx="8580438" cy="336550"/>
          </a:xfrm>
          <a:prstGeom prst="rect">
            <a:avLst/>
          </a:prstGeom>
          <a:noFill/>
          <a:ln w="9525">
            <a:noFill/>
            <a:miter lim="800000"/>
            <a:headEnd/>
            <a:tailEnd/>
          </a:ln>
        </p:spPr>
        <p:txBody>
          <a:bodyPr wrap="none">
            <a:spAutoFit/>
          </a:bodyPr>
          <a:lstStyle/>
          <a:p>
            <a:pPr eaLnBrk="0" hangingPunct="0"/>
            <a:r>
              <a:rPr lang="en-US" sz="1600">
                <a:latin typeface="Arial" pitchFamily="34" charset="0"/>
              </a:rPr>
              <a:t>*Women in the raloxifene arm received rlx 60 or 120 mg/d in MORE and rlx 60 mg/d in CORE</a:t>
            </a:r>
          </a:p>
        </p:txBody>
      </p:sp>
    </p:spTree>
    <p:extLst>
      <p:ext uri="{BB962C8B-B14F-4D97-AF65-F5344CB8AC3E}">
        <p14:creationId xmlns:p14="http://schemas.microsoft.com/office/powerpoint/2010/main" val="1076102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89EEE52-874E-C283-D3E4-101693E2D516}"/>
              </a:ext>
            </a:extLst>
          </p:cNvPr>
          <p:cNvSpPr>
            <a:spLocks noGrp="1" noChangeArrowheads="1"/>
          </p:cNvSpPr>
          <p:nvPr>
            <p:ph type="title"/>
          </p:nvPr>
        </p:nvSpPr>
        <p:spPr>
          <a:xfrm>
            <a:off x="2132013" y="414338"/>
            <a:ext cx="7772400" cy="1143000"/>
          </a:xfrm>
        </p:spPr>
        <p:txBody>
          <a:bodyPr/>
          <a:lstStyle/>
          <a:p>
            <a:pPr eaLnBrk="1" hangingPunct="1"/>
            <a:r>
              <a:rPr lang="en-GB" altLang="fr-FR">
                <a:solidFill>
                  <a:srgbClr val="FFFF00"/>
                </a:solidFill>
              </a:rPr>
              <a:t>Definition</a:t>
            </a:r>
            <a:r>
              <a:rPr lang="fr-BE" altLang="fr-FR">
                <a:solidFill>
                  <a:srgbClr val="FFFF00"/>
                </a:solidFill>
              </a:rPr>
              <a:t>s</a:t>
            </a:r>
            <a:endParaRPr lang="en-GB" altLang="fr-FR">
              <a:solidFill>
                <a:srgbClr val="FFFF00"/>
              </a:solidFill>
            </a:endParaRPr>
          </a:p>
        </p:txBody>
      </p:sp>
      <p:sp>
        <p:nvSpPr>
          <p:cNvPr id="13315" name="Rectangle 3">
            <a:extLst>
              <a:ext uri="{FF2B5EF4-FFF2-40B4-BE49-F238E27FC236}">
                <a16:creationId xmlns:a16="http://schemas.microsoft.com/office/drawing/2014/main" id="{3FCF376C-C753-FD0E-3E0E-B83E7B5BC740}"/>
              </a:ext>
            </a:extLst>
          </p:cNvPr>
          <p:cNvSpPr>
            <a:spLocks noGrp="1" noChangeArrowheads="1"/>
          </p:cNvSpPr>
          <p:nvPr>
            <p:ph idx="1"/>
          </p:nvPr>
        </p:nvSpPr>
        <p:spPr>
          <a:xfrm>
            <a:off x="2132013" y="1923098"/>
            <a:ext cx="7772400" cy="4114800"/>
          </a:xfrm>
        </p:spPr>
        <p:txBody>
          <a:bodyPr>
            <a:noAutofit/>
          </a:bodyPr>
          <a:lstStyle/>
          <a:p>
            <a:pPr eaLnBrk="1" hangingPunct="1">
              <a:lnSpc>
                <a:spcPct val="80000"/>
              </a:lnSpc>
              <a:defRPr/>
            </a:pPr>
            <a:r>
              <a:rPr lang="en-GB" altLang="fr-FR" sz="2400" dirty="0"/>
              <a:t>By </a:t>
            </a:r>
            <a:r>
              <a:rPr lang="en-GB" altLang="fr-FR" sz="2400" dirty="0" err="1"/>
              <a:t>estrogen</a:t>
            </a:r>
            <a:r>
              <a:rPr lang="en-GB" altLang="fr-FR" sz="2400" dirty="0"/>
              <a:t> therapy (ET), we </a:t>
            </a:r>
            <a:r>
              <a:rPr lang="fr-BE" altLang="fr-FR" sz="2400" dirty="0" err="1"/>
              <a:t>mean</a:t>
            </a:r>
            <a:r>
              <a:rPr lang="fr-BE" altLang="fr-FR" sz="2400" dirty="0"/>
              <a:t> </a:t>
            </a:r>
            <a:r>
              <a:rPr lang="en-GB" altLang="fr-FR" sz="2400" dirty="0"/>
              <a:t>all systemic </a:t>
            </a:r>
            <a:r>
              <a:rPr lang="en-GB" altLang="fr-FR" sz="2400" dirty="0" err="1"/>
              <a:t>estrogen</a:t>
            </a:r>
            <a:r>
              <a:rPr lang="en-GB" altLang="fr-FR" sz="2400" dirty="0"/>
              <a:t> provided orally or parenterally</a:t>
            </a:r>
            <a:r>
              <a:rPr lang="fr-BE" altLang="fr-FR" sz="2400" dirty="0"/>
              <a:t> (</a:t>
            </a:r>
            <a:r>
              <a:rPr lang="en-US" altLang="fr-FR" sz="2400" dirty="0"/>
              <a:t>transdermal, percutaneous, spray)</a:t>
            </a:r>
            <a:r>
              <a:rPr lang="en-GB" altLang="fr-FR" sz="2400" dirty="0"/>
              <a:t>. The </a:t>
            </a:r>
            <a:r>
              <a:rPr lang="en-GB" altLang="fr-FR" sz="2400" dirty="0" err="1"/>
              <a:t>Estrogen</a:t>
            </a:r>
            <a:r>
              <a:rPr lang="en-GB" altLang="fr-FR" sz="2400" dirty="0"/>
              <a:t>-progestin therapy (EPT) include</a:t>
            </a:r>
            <a:r>
              <a:rPr lang="fr-BE" altLang="fr-FR" sz="2400" dirty="0"/>
              <a:t>s</a:t>
            </a:r>
            <a:r>
              <a:rPr lang="en-GB" altLang="fr-FR" sz="2400" dirty="0"/>
              <a:t> regimens combining </a:t>
            </a:r>
            <a:r>
              <a:rPr lang="en-GB" altLang="fr-FR" sz="2400" dirty="0" err="1"/>
              <a:t>estrogen</a:t>
            </a:r>
            <a:r>
              <a:rPr lang="fr-BE" altLang="fr-FR" sz="2400" dirty="0"/>
              <a:t>s</a:t>
            </a:r>
            <a:r>
              <a:rPr lang="en-GB" altLang="fr-FR" sz="2400" dirty="0"/>
              <a:t> and progestins. </a:t>
            </a:r>
            <a:r>
              <a:rPr lang="fr-BE" altLang="fr-FR" sz="2400" dirty="0"/>
              <a:t>H</a:t>
            </a:r>
            <a:r>
              <a:rPr lang="en-GB" altLang="fr-FR" sz="2400" dirty="0" err="1"/>
              <a:t>ormone</a:t>
            </a:r>
            <a:r>
              <a:rPr lang="en-GB" altLang="fr-FR" sz="2400" dirty="0"/>
              <a:t> (replacement) therapy </a:t>
            </a:r>
            <a:r>
              <a:rPr lang="fr-BE" altLang="fr-FR" sz="2400" dirty="0"/>
              <a:t>(</a:t>
            </a:r>
            <a:r>
              <a:rPr lang="en-GB" altLang="fr-FR" sz="2400" dirty="0"/>
              <a:t>HRT or HT</a:t>
            </a:r>
            <a:r>
              <a:rPr lang="fr-BE" altLang="fr-FR" sz="2400" dirty="0"/>
              <a:t>), or </a:t>
            </a:r>
            <a:r>
              <a:rPr lang="fr-BE" altLang="fr-FR" sz="2400" dirty="0" err="1"/>
              <a:t>menopause</a:t>
            </a:r>
            <a:r>
              <a:rPr lang="fr-BE" altLang="fr-FR" sz="2400" dirty="0"/>
              <a:t> hormone </a:t>
            </a:r>
            <a:r>
              <a:rPr lang="fr-BE" altLang="fr-FR" sz="2400" dirty="0" err="1"/>
              <a:t>therapy</a:t>
            </a:r>
            <a:r>
              <a:rPr lang="fr-BE" altLang="fr-FR" sz="2400" dirty="0"/>
              <a:t> (MHT) </a:t>
            </a:r>
            <a:r>
              <a:rPr lang="en-GB" altLang="fr-FR" sz="2400" dirty="0"/>
              <a:t>includes all regimens containing steroids for the treatment of menopausal symptoms with inclusion of </a:t>
            </a:r>
            <a:r>
              <a:rPr lang="fr-BE" altLang="fr-FR" sz="2400" dirty="0"/>
              <a:t>ET, EPT and </a:t>
            </a:r>
            <a:r>
              <a:rPr lang="en-GB" altLang="fr-FR" sz="2400" dirty="0"/>
              <a:t>tibolone. TSEC consists in the combination of CEE and a SERM.  (</a:t>
            </a:r>
            <a:r>
              <a:rPr lang="en-GB" altLang="fr-FR" sz="2400" dirty="0" err="1"/>
              <a:t>Bazedoxifene</a:t>
            </a:r>
            <a:r>
              <a:rPr lang="en-GB" altLang="fr-FR" sz="2400" dirty="0"/>
              <a:t>).</a:t>
            </a:r>
          </a:p>
          <a:p>
            <a:pPr eaLnBrk="1" hangingPunct="1">
              <a:lnSpc>
                <a:spcPct val="80000"/>
              </a:lnSpc>
              <a:defRPr/>
            </a:pPr>
            <a:r>
              <a:rPr lang="en-GB" altLang="fr-FR" sz="2400" dirty="0"/>
              <a:t>Other routes of administration of </a:t>
            </a:r>
            <a:r>
              <a:rPr lang="en-GB" altLang="fr-FR" sz="2400" dirty="0" err="1"/>
              <a:t>estrogens</a:t>
            </a:r>
            <a:r>
              <a:rPr lang="en-GB" altLang="fr-FR" sz="2400" dirty="0"/>
              <a:t> and progestins (vaginal forms, and Intra Uterine delivery Systems) will be discussed separately. </a:t>
            </a:r>
          </a:p>
          <a:p>
            <a:pPr eaLnBrk="1" hangingPunct="1">
              <a:lnSpc>
                <a:spcPct val="80000"/>
              </a:lnSpc>
              <a:defRPr/>
            </a:pPr>
            <a:r>
              <a:rPr lang="en-GB" altLang="fr-FR" sz="2400" dirty="0"/>
              <a:t>Other drugs such as SERMS (selective </a:t>
            </a:r>
            <a:r>
              <a:rPr lang="en-GB" altLang="fr-FR" sz="2400" dirty="0" err="1"/>
              <a:t>estrogen</a:t>
            </a:r>
            <a:r>
              <a:rPr lang="en-GB" altLang="fr-FR" sz="2400" dirty="0"/>
              <a:t> receptor modulators) also called </a:t>
            </a:r>
            <a:r>
              <a:rPr lang="en-GB" altLang="fr-FR" sz="2400" dirty="0" err="1"/>
              <a:t>estrogen</a:t>
            </a:r>
            <a:r>
              <a:rPr lang="en-GB" altLang="fr-FR" sz="2400" dirty="0"/>
              <a:t> agonists-antagonists, SPRM (selective progestin receptors modulators), bone drugs, lipid lowering drugs, androgens, vitamin D, calcium etc. will be discussed separately.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9477" y="1858135"/>
            <a:ext cx="488156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Title 1"/>
          <p:cNvSpPr>
            <a:spLocks noGrp="1"/>
          </p:cNvSpPr>
          <p:nvPr>
            <p:ph type="title"/>
          </p:nvPr>
        </p:nvSpPr>
        <p:spPr>
          <a:xfrm>
            <a:off x="2152650" y="457201"/>
            <a:ext cx="8366858" cy="956043"/>
          </a:xfrm>
        </p:spPr>
        <p:txBody>
          <a:bodyPr>
            <a:noAutofit/>
          </a:bodyPr>
          <a:lstStyle/>
          <a:p>
            <a:pPr>
              <a:defRPr/>
            </a:pPr>
            <a:r>
              <a:rPr lang="en-US" altLang="en-US" sz="3200"/>
              <a:t>CE/BZA Significantly Increased Lumbar Spine and Total Hip BMD vs Placebo at 12 Months </a:t>
            </a:r>
          </a:p>
        </p:txBody>
      </p:sp>
      <p:sp>
        <p:nvSpPr>
          <p:cNvPr id="85011" name="Slide Number Placeholder 1"/>
          <p:cNvSpPr>
            <a:spLocks noGrp="1"/>
          </p:cNvSpPr>
          <p:nvPr>
            <p:ph type="sldNum" sz="quarter" idx="12"/>
          </p:nvPr>
        </p:nvSpPr>
        <p:spPr bwMode="auto">
          <a:xfrm>
            <a:off x="10085388" y="6788151"/>
            <a:ext cx="582612" cy="277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000">
                <a:solidFill>
                  <a:srgbClr val="898989"/>
                </a:solidFill>
                <a:latin typeface="Calibri" pitchFamily="34" charset="0"/>
              </a:rPr>
              <a:t>30</a:t>
            </a:r>
          </a:p>
        </p:txBody>
      </p:sp>
      <p:sp>
        <p:nvSpPr>
          <p:cNvPr id="84997" name="TextBox 4"/>
          <p:cNvSpPr txBox="1">
            <a:spLocks noChangeArrowheads="1"/>
          </p:cNvSpPr>
          <p:nvPr/>
        </p:nvSpPr>
        <p:spPr bwMode="auto">
          <a:xfrm rot="-5400000">
            <a:off x="1913732" y="3296445"/>
            <a:ext cx="3219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gn="ctr">
              <a:lnSpc>
                <a:spcPct val="100000"/>
              </a:lnSpc>
              <a:spcBef>
                <a:spcPct val="0"/>
              </a:spcBef>
              <a:buClrTx/>
              <a:buFontTx/>
              <a:buNone/>
            </a:pPr>
            <a:r>
              <a:rPr lang="en-US" altLang="en-US" sz="1600" b="1">
                <a:solidFill>
                  <a:srgbClr val="000000"/>
                </a:solidFill>
              </a:rPr>
              <a:t>% Mean change from baseline</a:t>
            </a:r>
            <a:endParaRPr lang="en-US" altLang="en-US" sz="1600" b="1" baseline="30000">
              <a:solidFill>
                <a:srgbClr val="000000"/>
              </a:solidFill>
            </a:endParaRPr>
          </a:p>
        </p:txBody>
      </p:sp>
      <p:cxnSp>
        <p:nvCxnSpPr>
          <p:cNvPr id="11" name="Straight Arrow Connector 10"/>
          <p:cNvCxnSpPr/>
          <p:nvPr/>
        </p:nvCxnSpPr>
        <p:spPr>
          <a:xfrm>
            <a:off x="5302250" y="2752725"/>
            <a:ext cx="1588" cy="1728788"/>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4999" name="Rectangle 2"/>
          <p:cNvSpPr>
            <a:spLocks noChangeArrowheads="1"/>
          </p:cNvSpPr>
          <p:nvPr/>
        </p:nvSpPr>
        <p:spPr bwMode="auto">
          <a:xfrm>
            <a:off x="4519613" y="2092325"/>
            <a:ext cx="1566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600" b="1">
                <a:solidFill>
                  <a:srgbClr val="000000"/>
                </a:solidFill>
                <a:ea typeface="MS PGothic" pitchFamily="34" charset="-128"/>
              </a:rPr>
              <a:t>Lumbar Spine</a:t>
            </a:r>
          </a:p>
        </p:txBody>
      </p:sp>
      <p:sp>
        <p:nvSpPr>
          <p:cNvPr id="85000" name="Rectangle 2"/>
          <p:cNvSpPr>
            <a:spLocks noChangeArrowheads="1"/>
          </p:cNvSpPr>
          <p:nvPr/>
        </p:nvSpPr>
        <p:spPr bwMode="auto">
          <a:xfrm>
            <a:off x="7250113" y="2079625"/>
            <a:ext cx="11350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600" b="1">
                <a:solidFill>
                  <a:srgbClr val="000000"/>
                </a:solidFill>
                <a:ea typeface="MS PGothic" pitchFamily="34" charset="-128"/>
              </a:rPr>
              <a:t>Total Hip</a:t>
            </a:r>
          </a:p>
        </p:txBody>
      </p:sp>
      <p:cxnSp>
        <p:nvCxnSpPr>
          <p:cNvPr id="14" name="Straight Connector 13"/>
          <p:cNvCxnSpPr/>
          <p:nvPr/>
        </p:nvCxnSpPr>
        <p:spPr>
          <a:xfrm>
            <a:off x="5205413" y="2749550"/>
            <a:ext cx="196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002" name="TextBox 16"/>
          <p:cNvSpPr txBox="1">
            <a:spLocks noChangeArrowheads="1"/>
          </p:cNvSpPr>
          <p:nvPr/>
        </p:nvSpPr>
        <p:spPr bwMode="auto">
          <a:xfrm>
            <a:off x="7153276" y="3203576"/>
            <a:ext cx="6397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600" b="1">
                <a:solidFill>
                  <a:srgbClr val="000000"/>
                </a:solidFill>
              </a:rPr>
              <a:t>1.21% </a:t>
            </a:r>
          </a:p>
        </p:txBody>
      </p:sp>
      <p:cxnSp>
        <p:nvCxnSpPr>
          <p:cNvPr id="16" name="Straight Arrow Connector 15"/>
          <p:cNvCxnSpPr/>
          <p:nvPr/>
        </p:nvCxnSpPr>
        <p:spPr>
          <a:xfrm>
            <a:off x="7864475" y="2443163"/>
            <a:ext cx="0" cy="140970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764463" y="2443163"/>
            <a:ext cx="196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67638" y="3846513"/>
            <a:ext cx="1905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006" name="TextBox 34"/>
          <p:cNvSpPr txBox="1">
            <a:spLocks noChangeArrowheads="1"/>
          </p:cNvSpPr>
          <p:nvPr/>
        </p:nvSpPr>
        <p:spPr bwMode="auto">
          <a:xfrm>
            <a:off x="4518026" y="3201988"/>
            <a:ext cx="5826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600" b="1">
                <a:solidFill>
                  <a:srgbClr val="000000"/>
                </a:solidFill>
              </a:rPr>
              <a:t>1.51%</a:t>
            </a:r>
            <a:endParaRPr lang="en-US" altLang="en-US" sz="1200" b="1">
              <a:solidFill>
                <a:srgbClr val="000000"/>
              </a:solidFill>
            </a:endParaRPr>
          </a:p>
        </p:txBody>
      </p:sp>
      <p:cxnSp>
        <p:nvCxnSpPr>
          <p:cNvPr id="20" name="Straight Connector 19"/>
          <p:cNvCxnSpPr/>
          <p:nvPr/>
        </p:nvCxnSpPr>
        <p:spPr>
          <a:xfrm>
            <a:off x="5205413" y="4481513"/>
            <a:ext cx="1968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5008" name="TextBox 16"/>
          <p:cNvSpPr txBox="1">
            <a:spLocks noChangeArrowheads="1"/>
          </p:cNvSpPr>
          <p:nvPr/>
        </p:nvSpPr>
        <p:spPr bwMode="auto">
          <a:xfrm>
            <a:off x="6977063" y="3409950"/>
            <a:ext cx="831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200" b="1"/>
              <a:t>Treatment difference</a:t>
            </a:r>
            <a:endParaRPr lang="en-US" altLang="en-US" sz="1200" b="1" baseline="30000"/>
          </a:p>
        </p:txBody>
      </p:sp>
      <p:sp>
        <p:nvSpPr>
          <p:cNvPr id="85009" name="TextBox 16"/>
          <p:cNvSpPr txBox="1">
            <a:spLocks noChangeArrowheads="1"/>
          </p:cNvSpPr>
          <p:nvPr/>
        </p:nvSpPr>
        <p:spPr bwMode="auto">
          <a:xfrm>
            <a:off x="4419600" y="3440113"/>
            <a:ext cx="833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lnSpc>
                <a:spcPct val="100000"/>
              </a:lnSpc>
              <a:spcBef>
                <a:spcPct val="0"/>
              </a:spcBef>
              <a:buClrTx/>
              <a:buFontTx/>
              <a:buNone/>
            </a:pPr>
            <a:r>
              <a:rPr lang="en-US" altLang="en-US" sz="1200" b="1"/>
              <a:t>Treatment difference</a:t>
            </a:r>
            <a:endParaRPr lang="en-US" altLang="en-US" sz="1200" b="1" baseline="30000"/>
          </a:p>
        </p:txBody>
      </p:sp>
      <p:sp>
        <p:nvSpPr>
          <p:cNvPr id="85010" name="Rectangle 39"/>
          <p:cNvSpPr>
            <a:spLocks noChangeArrowheads="1"/>
          </p:cNvSpPr>
          <p:nvPr/>
        </p:nvSpPr>
        <p:spPr bwMode="auto">
          <a:xfrm>
            <a:off x="1638301" y="6619875"/>
            <a:ext cx="7292975" cy="29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a:spcBef>
                <a:spcPct val="0"/>
              </a:spcBef>
              <a:buClrTx/>
              <a:buNone/>
            </a:pPr>
            <a:r>
              <a:rPr lang="en-US" altLang="en-US" sz="1400"/>
              <a:t>Pinkerton JV, et al . J Clin Endocrinol Metab. 2014 Feb;99(2):E189-98. </a:t>
            </a:r>
          </a:p>
        </p:txBody>
      </p:sp>
      <p:sp>
        <p:nvSpPr>
          <p:cNvPr id="85012" name="Text Box 4"/>
          <p:cNvSpPr txBox="1">
            <a:spLocks noChangeArrowheads="1"/>
          </p:cNvSpPr>
          <p:nvPr/>
        </p:nvSpPr>
        <p:spPr bwMode="auto">
          <a:xfrm>
            <a:off x="1638301" y="5564070"/>
            <a:ext cx="8537575" cy="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tIns="36576" rIns="0" bIns="36576" anchor="b">
            <a:spAutoFit/>
          </a:bodyPr>
          <a:lstStyle>
            <a:lvl1pPr>
              <a:lnSpc>
                <a:spcPct val="95000"/>
              </a:lnSpc>
              <a:spcBef>
                <a:spcPts val="600"/>
              </a:spcBef>
              <a:buClr>
                <a:schemeClr val="accent1"/>
              </a:buClr>
              <a:buFont typeface="Arial" charset="0"/>
              <a:buChar char="•"/>
              <a:defRPr sz="2400">
                <a:solidFill>
                  <a:schemeClr val="tx1"/>
                </a:solidFill>
                <a:latin typeface="Arial" charset="0"/>
                <a:ea typeface="MS Gothic" pitchFamily="49" charset="-128"/>
                <a:cs typeface="Arial" charset="0"/>
              </a:defRPr>
            </a:lvl1pPr>
            <a:lvl2pPr marL="742950" indent="-285750">
              <a:lnSpc>
                <a:spcPct val="95000"/>
              </a:lnSpc>
              <a:spcBef>
                <a:spcPts val="600"/>
              </a:spcBef>
              <a:buClr>
                <a:schemeClr val="accent1"/>
              </a:buClr>
              <a:buFont typeface="Arial" charset="0"/>
              <a:buChar char="‒"/>
              <a:defRPr sz="2000">
                <a:solidFill>
                  <a:schemeClr val="tx1"/>
                </a:solidFill>
                <a:latin typeface="Arial" charset="0"/>
                <a:ea typeface="MS Gothic" pitchFamily="49" charset="-128"/>
                <a:cs typeface="Arial" charset="0"/>
              </a:defRPr>
            </a:lvl2pPr>
            <a:lvl3pPr marL="1143000" indent="-228600">
              <a:lnSpc>
                <a:spcPct val="95000"/>
              </a:lnSpc>
              <a:spcBef>
                <a:spcPts val="600"/>
              </a:spcBef>
              <a:buClr>
                <a:schemeClr val="accent1"/>
              </a:buClr>
              <a:buFont typeface="Arial" charset="0"/>
              <a:buChar char="•"/>
              <a:defRPr>
                <a:solidFill>
                  <a:schemeClr val="tx1"/>
                </a:solidFill>
                <a:latin typeface="Arial" charset="0"/>
                <a:ea typeface="MS Gothic" pitchFamily="49" charset="-128"/>
                <a:cs typeface="Arial" charset="0"/>
              </a:defRPr>
            </a:lvl3pPr>
            <a:lvl4pPr marL="16002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4pPr>
            <a:lvl5pPr marL="2057400" indent="-228600">
              <a:lnSpc>
                <a:spcPct val="95000"/>
              </a:lnSpc>
              <a:spcBef>
                <a:spcPts val="600"/>
              </a:spcBef>
              <a:buClr>
                <a:schemeClr val="accent1"/>
              </a:buClr>
              <a:buFont typeface="Arial" charset="0"/>
              <a:buChar char="•"/>
              <a:defRPr sz="1600">
                <a:solidFill>
                  <a:schemeClr val="tx1"/>
                </a:solidFill>
                <a:latin typeface="Arial" charset="0"/>
                <a:ea typeface="MS Gothic" pitchFamily="49" charset="-128"/>
                <a:cs typeface="Arial" charset="0"/>
              </a:defRPr>
            </a:lvl5pPr>
            <a:lvl6pPr marL="25146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6pPr>
            <a:lvl7pPr marL="29718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7pPr>
            <a:lvl8pPr marL="34290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8pPr>
            <a:lvl9pPr marL="3886200" indent="-228600" eaLnBrk="0" fontAlgn="base" hangingPunct="0">
              <a:lnSpc>
                <a:spcPct val="95000"/>
              </a:lnSpc>
              <a:spcBef>
                <a:spcPts val="600"/>
              </a:spcBef>
              <a:spcAft>
                <a:spcPct val="0"/>
              </a:spcAft>
              <a:buClr>
                <a:schemeClr val="accent1"/>
              </a:buClr>
              <a:buFont typeface="Arial" charset="0"/>
              <a:buChar char="•"/>
              <a:defRPr sz="1600">
                <a:solidFill>
                  <a:schemeClr val="tx1"/>
                </a:solidFill>
                <a:latin typeface="Arial" charset="0"/>
                <a:ea typeface="MS Gothic" pitchFamily="49" charset="-128"/>
                <a:cs typeface="Arial" charset="0"/>
              </a:defRPr>
            </a:lvl9pPr>
          </a:lstStyle>
          <a:p>
            <a:pPr eaLnBrk="1" hangingPunct="1">
              <a:spcBef>
                <a:spcPct val="0"/>
              </a:spcBef>
              <a:buClrTx/>
              <a:buFontTx/>
              <a:buNone/>
            </a:pPr>
            <a:r>
              <a:rPr lang="en-US" altLang="en-US" sz="1200" b="1"/>
              <a:t>*P&lt;.001 vs placebo</a:t>
            </a:r>
            <a:r>
              <a:rPr lang="en-US" altLang="en-US" sz="1000"/>
              <a:t>.</a:t>
            </a:r>
          </a:p>
          <a:p>
            <a:pPr eaLnBrk="1" hangingPunct="1">
              <a:spcBef>
                <a:spcPct val="0"/>
              </a:spcBef>
              <a:buClrTx/>
              <a:buFont typeface="Arial" charset="0"/>
              <a:buNone/>
            </a:pPr>
            <a:r>
              <a:rPr lang="en-US" altLang="en-US" sz="1200"/>
              <a:t>Adjusted mean changes and </a:t>
            </a:r>
            <a:r>
              <a:rPr lang="en-US" altLang="en-US" sz="1200" i="1"/>
              <a:t>P</a:t>
            </a:r>
            <a:r>
              <a:rPr lang="en-US" altLang="en-US" sz="1200"/>
              <a:t>-values based on an ANCOVA model with treatment and region (US or non-US) as factors and baseline BMD value and years since menopause as covariates using the modified intention to treat population with last observation carried forward. </a:t>
            </a:r>
          </a:p>
          <a:p>
            <a:pPr>
              <a:spcBef>
                <a:spcPct val="0"/>
              </a:spcBef>
              <a:buClrTx/>
              <a:buNone/>
            </a:pPr>
            <a:r>
              <a:rPr lang="it-IT" sz="1200" b="1" i="1" u="sng"/>
              <a:t>In EU CE/BZA is not </a:t>
            </a:r>
            <a:r>
              <a:rPr lang="it-IT" sz="1200" b="1" i="1" u="sng" err="1"/>
              <a:t>indicated</a:t>
            </a:r>
            <a:r>
              <a:rPr lang="it-IT" sz="1200" b="1" i="1" u="sng"/>
              <a:t> for </a:t>
            </a:r>
            <a:r>
              <a:rPr lang="en-US" sz="1200" b="1" i="1" u="sng"/>
              <a:t>the prevention of postmenopausal osteoporosis</a:t>
            </a:r>
            <a:endParaRPr lang="it-IT" sz="1200" b="1" i="1" u="sng"/>
          </a:p>
        </p:txBody>
      </p:sp>
      <p:sp>
        <p:nvSpPr>
          <p:cNvPr id="21" name="TextBox 20"/>
          <p:cNvSpPr txBox="1"/>
          <p:nvPr/>
        </p:nvSpPr>
        <p:spPr>
          <a:xfrm>
            <a:off x="5126038" y="4843046"/>
            <a:ext cx="960438" cy="338554"/>
          </a:xfrm>
          <a:prstGeom prst="rect">
            <a:avLst/>
          </a:prstGeom>
          <a:solidFill>
            <a:schemeClr val="bg1"/>
          </a:solidFill>
        </p:spPr>
        <p:txBody>
          <a:bodyPr wrap="square" rtlCol="0">
            <a:spAutoFit/>
          </a:bodyPr>
          <a:lstStyle/>
          <a:p>
            <a:r>
              <a:rPr lang="en-US" sz="1600" b="1"/>
              <a:t>CE/BZA</a:t>
            </a:r>
            <a:endParaRPr lang="fr-FR" sz="1600" b="1"/>
          </a:p>
        </p:txBody>
      </p:sp>
      <p:cxnSp>
        <p:nvCxnSpPr>
          <p:cNvPr id="3" name="Connecteur droit avec flèche 2">
            <a:extLst>
              <a:ext uri="{FF2B5EF4-FFF2-40B4-BE49-F238E27FC236}">
                <a16:creationId xmlns:a16="http://schemas.microsoft.com/office/drawing/2014/main" id="{7D65F274-A83D-7084-AC29-308424AE51D6}"/>
              </a:ext>
            </a:extLst>
          </p:cNvPr>
          <p:cNvCxnSpPr/>
          <p:nvPr/>
        </p:nvCxnSpPr>
        <p:spPr>
          <a:xfrm flipH="1">
            <a:off x="5624033" y="2466961"/>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a:extLst>
              <a:ext uri="{FF2B5EF4-FFF2-40B4-BE49-F238E27FC236}">
                <a16:creationId xmlns:a16="http://schemas.microsoft.com/office/drawing/2014/main" id="{0767C83D-D5B7-06C7-64EA-581F2A66F85C}"/>
              </a:ext>
            </a:extLst>
          </p:cNvPr>
          <p:cNvCxnSpPr/>
          <p:nvPr/>
        </p:nvCxnSpPr>
        <p:spPr>
          <a:xfrm flipH="1">
            <a:off x="8080086" y="2222180"/>
            <a:ext cx="763459" cy="2482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551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9CAFEA3F-F803-2A5A-4BB9-41BDC026B49A}"/>
              </a:ext>
            </a:extLst>
          </p:cNvPr>
          <p:cNvSpPr>
            <a:spLocks noGrp="1" noChangeArrowheads="1"/>
          </p:cNvSpPr>
          <p:nvPr>
            <p:ph idx="1"/>
          </p:nvPr>
        </p:nvSpPr>
        <p:spPr>
          <a:xfrm>
            <a:off x="2058548" y="1242655"/>
            <a:ext cx="7772400" cy="4114800"/>
          </a:xfrm>
        </p:spPr>
        <p:txBody>
          <a:bodyPr>
            <a:noAutofit/>
          </a:bodyPr>
          <a:lstStyle/>
          <a:p>
            <a:pPr eaLnBrk="1" hangingPunct="1">
              <a:lnSpc>
                <a:spcPct val="80000"/>
              </a:lnSpc>
            </a:pPr>
            <a:r>
              <a:rPr lang="en-GB" altLang="fr-FR" sz="2800" dirty="0" err="1"/>
              <a:t>Biphosphonates</a:t>
            </a:r>
            <a:r>
              <a:rPr lang="en-GB" altLang="fr-FR" sz="2800" dirty="0"/>
              <a:t>, denosumab and </a:t>
            </a:r>
            <a:r>
              <a:rPr lang="en-GB" altLang="fr-FR" sz="2800" dirty="0" err="1"/>
              <a:t>romososumab</a:t>
            </a:r>
            <a:r>
              <a:rPr lang="en-GB" altLang="fr-FR" sz="2800" dirty="0"/>
              <a:t> are used in established osteoporosis usually after 60 years old. They have a </a:t>
            </a:r>
            <a:r>
              <a:rPr lang="en-US" altLang="fr-FR" sz="2800" dirty="0"/>
              <a:t>proven effect also on hip fracture prevention </a:t>
            </a:r>
            <a:r>
              <a:rPr lang="en-US" altLang="fr-FR" sz="2800" i="1" dirty="0">
                <a:solidFill>
                  <a:schemeClr val="accent2"/>
                </a:solidFill>
              </a:rPr>
              <a:t>(level 1a).</a:t>
            </a:r>
            <a:r>
              <a:rPr lang="en-US" altLang="fr-FR" sz="2800" dirty="0"/>
              <a:t> </a:t>
            </a:r>
          </a:p>
          <a:p>
            <a:pPr eaLnBrk="1" hangingPunct="1">
              <a:lnSpc>
                <a:spcPct val="80000"/>
              </a:lnSpc>
            </a:pPr>
            <a:r>
              <a:rPr lang="en-GB" altLang="fr-FR" sz="2800" dirty="0"/>
              <a:t>These medications need to be combined with adequate calcium and vitamin D intake.</a:t>
            </a:r>
            <a:endParaRPr lang="en-GB" altLang="fr-FR" sz="2800" dirty="0">
              <a:cs typeface="Times New Roman"/>
            </a:endParaRPr>
          </a:p>
          <a:p>
            <a:pPr eaLnBrk="1" hangingPunct="1">
              <a:lnSpc>
                <a:spcPct val="80000"/>
              </a:lnSpc>
            </a:pPr>
            <a:r>
              <a:rPr lang="en-GB" altLang="fr-FR" sz="2800" dirty="0"/>
              <a:t>As for all long term treatments, compliance is essential.</a:t>
            </a:r>
            <a:endParaRPr lang="en-GB" altLang="fr-FR" sz="2800" dirty="0">
              <a:cs typeface="Times New Roman"/>
            </a:endParaRPr>
          </a:p>
          <a:p>
            <a:pPr eaLnBrk="1" hangingPunct="1">
              <a:lnSpc>
                <a:spcPct val="80000"/>
              </a:lnSpc>
            </a:pPr>
            <a:r>
              <a:rPr lang="en-US" altLang="fr-FR" sz="2800" dirty="0"/>
              <a:t>The long term risk of all used drugs should also be evaluated : a potential concern exists about atrial fibrillation, jaw osteonecrosis and atypical fractures. </a:t>
            </a:r>
          </a:p>
          <a:p>
            <a:pPr eaLnBrk="1" hangingPunct="1">
              <a:lnSpc>
                <a:spcPct val="80000"/>
              </a:lnSpc>
            </a:pPr>
            <a:r>
              <a:rPr lang="en-US" altLang="fr-FR" sz="2800" dirty="0"/>
              <a:t> </a:t>
            </a:r>
            <a:r>
              <a:rPr lang="en-US" altLang="fr-FR" sz="2800" dirty="0">
                <a:solidFill>
                  <a:srgbClr val="FFFF00"/>
                </a:solidFill>
              </a:rPr>
              <a:t>In women using bisphosphonates, without fractures a drug holiday is generally advised after a few years of treatment. During this time preventive measures and calcium and vitamin D should be maintained (level 1a)</a:t>
            </a:r>
            <a:endParaRPr lang="en-US" altLang="fr-FR" sz="2800" dirty="0">
              <a:solidFill>
                <a:srgbClr val="FFFF00"/>
              </a:solidFill>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re 1">
            <a:extLst>
              <a:ext uri="{FF2B5EF4-FFF2-40B4-BE49-F238E27FC236}">
                <a16:creationId xmlns:a16="http://schemas.microsoft.com/office/drawing/2014/main" id="{B4179336-755F-579A-5602-4379345D3FF6}"/>
              </a:ext>
            </a:extLst>
          </p:cNvPr>
          <p:cNvSpPr>
            <a:spLocks noGrp="1" noChangeArrowheads="1"/>
          </p:cNvSpPr>
          <p:nvPr>
            <p:ph type="title"/>
          </p:nvPr>
        </p:nvSpPr>
        <p:spPr/>
        <p:txBody>
          <a:bodyPr/>
          <a:lstStyle/>
          <a:p>
            <a:endParaRPr lang="fr-BE" altLang="fr-FR"/>
          </a:p>
        </p:txBody>
      </p:sp>
      <p:sp>
        <p:nvSpPr>
          <p:cNvPr id="45059" name="Espace réservé du contenu 2">
            <a:extLst>
              <a:ext uri="{FF2B5EF4-FFF2-40B4-BE49-F238E27FC236}">
                <a16:creationId xmlns:a16="http://schemas.microsoft.com/office/drawing/2014/main" id="{9ED0FA23-A310-6120-6815-E4C860F69E22}"/>
              </a:ext>
            </a:extLst>
          </p:cNvPr>
          <p:cNvSpPr>
            <a:spLocks noGrp="1" noChangeArrowheads="1"/>
          </p:cNvSpPr>
          <p:nvPr>
            <p:ph idx="1"/>
          </p:nvPr>
        </p:nvSpPr>
        <p:spPr/>
        <p:txBody>
          <a:bodyPr>
            <a:normAutofit/>
          </a:bodyPr>
          <a:lstStyle/>
          <a:p>
            <a:r>
              <a:rPr lang="fr-FR" altLang="fr-FR" sz="3200" dirty="0" err="1"/>
              <a:t>When</a:t>
            </a:r>
            <a:r>
              <a:rPr lang="fr-FR" altLang="fr-FR" sz="3200" dirty="0"/>
              <a:t> </a:t>
            </a:r>
            <a:r>
              <a:rPr lang="fr-FR" altLang="fr-FR" sz="3200" dirty="0" err="1"/>
              <a:t>Denosumab</a:t>
            </a:r>
            <a:r>
              <a:rPr lang="fr-FR" altLang="fr-FR" sz="3200" dirty="0"/>
              <a:t> </a:t>
            </a:r>
            <a:r>
              <a:rPr lang="fr-FR" altLang="fr-FR" sz="3200" dirty="0" err="1"/>
              <a:t>is</a:t>
            </a:r>
            <a:r>
              <a:rPr lang="fr-FR" altLang="fr-FR" sz="3200" dirty="0"/>
              <a:t> </a:t>
            </a:r>
            <a:r>
              <a:rPr lang="fr-FR" altLang="fr-FR" sz="3200" dirty="0" err="1"/>
              <a:t>stopped</a:t>
            </a:r>
            <a:r>
              <a:rPr lang="fr-FR" altLang="fr-FR" sz="3200" dirty="0"/>
              <a:t>, </a:t>
            </a:r>
            <a:r>
              <a:rPr lang="fr-FR" altLang="fr-FR" sz="3200" dirty="0" err="1"/>
              <a:t>however</a:t>
            </a:r>
            <a:r>
              <a:rPr lang="fr-FR" altLang="fr-FR" sz="3200" dirty="0"/>
              <a:t>, </a:t>
            </a:r>
            <a:r>
              <a:rPr lang="fr-FR" altLang="fr-FR" sz="3200" dirty="0" err="1"/>
              <a:t>bone</a:t>
            </a:r>
            <a:r>
              <a:rPr lang="fr-FR" altLang="fr-FR" sz="3200" dirty="0"/>
              <a:t> </a:t>
            </a:r>
            <a:r>
              <a:rPr lang="fr-FR" altLang="fr-FR" sz="3200" dirty="0" err="1"/>
              <a:t>loss</a:t>
            </a:r>
            <a:r>
              <a:rPr lang="fr-FR" altLang="fr-FR" sz="3200" dirty="0"/>
              <a:t> </a:t>
            </a:r>
            <a:r>
              <a:rPr lang="fr-FR" altLang="fr-FR" sz="3200" dirty="0" err="1"/>
              <a:t>recurr</a:t>
            </a:r>
            <a:r>
              <a:rPr lang="fr-FR" altLang="fr-FR" sz="3200" dirty="0"/>
              <a:t> and patients </a:t>
            </a:r>
            <a:r>
              <a:rPr lang="fr-FR" altLang="fr-FR" sz="3200" dirty="0" err="1"/>
              <a:t>should</a:t>
            </a:r>
            <a:r>
              <a:rPr lang="fr-FR" altLang="fr-FR" sz="3200" dirty="0"/>
              <a:t> </a:t>
            </a:r>
            <a:r>
              <a:rPr lang="fr-FR" altLang="fr-FR" sz="3200" dirty="0" err="1"/>
              <a:t>therefore</a:t>
            </a:r>
            <a:r>
              <a:rPr lang="fr-FR" altLang="fr-FR" sz="3200" dirty="0"/>
              <a:t> use </a:t>
            </a:r>
            <a:r>
              <a:rPr lang="fr-FR" altLang="fr-FR" sz="3200" dirty="0" err="1"/>
              <a:t>another</a:t>
            </a:r>
            <a:r>
              <a:rPr lang="fr-FR" altLang="fr-FR" sz="3200" dirty="0"/>
              <a:t> </a:t>
            </a:r>
            <a:r>
              <a:rPr lang="fr-FR" altLang="fr-FR" sz="3200" dirty="0" err="1"/>
              <a:t>osteoporosis</a:t>
            </a:r>
            <a:r>
              <a:rPr lang="fr-FR" altLang="fr-FR" sz="3200" dirty="0"/>
              <a:t> </a:t>
            </a:r>
            <a:r>
              <a:rPr lang="fr-FR" altLang="fr-FR" sz="3200" dirty="0" err="1"/>
              <a:t>antiresorptive</a:t>
            </a:r>
            <a:r>
              <a:rPr lang="fr-FR" altLang="fr-FR" sz="3200" dirty="0"/>
              <a:t> </a:t>
            </a:r>
            <a:r>
              <a:rPr lang="fr-FR" altLang="fr-FR" sz="3200" dirty="0" err="1"/>
              <a:t>therapy</a:t>
            </a:r>
            <a:r>
              <a:rPr lang="fr-FR" altLang="fr-FR" sz="3200" dirty="0"/>
              <a:t>.</a:t>
            </a:r>
            <a:endParaRPr lang="fr-BE" altLang="fr-FR" sz="3200" dirty="0"/>
          </a:p>
          <a:p>
            <a:r>
              <a:rPr lang="fr-BE" altLang="fr-FR" sz="3200" dirty="0" err="1">
                <a:cs typeface="Times New Roman"/>
              </a:rPr>
              <a:t>Romososumab</a:t>
            </a:r>
            <a:r>
              <a:rPr lang="fr-BE" altLang="fr-FR" sz="3200" dirty="0">
                <a:cs typeface="Times New Roman"/>
              </a:rPr>
              <a:t> </a:t>
            </a:r>
            <a:r>
              <a:rPr lang="fr-BE" altLang="fr-FR" sz="3200" dirty="0" err="1">
                <a:cs typeface="Times New Roman"/>
              </a:rPr>
              <a:t>may</a:t>
            </a:r>
            <a:r>
              <a:rPr lang="fr-BE" altLang="fr-FR" sz="3200" dirty="0">
                <a:cs typeface="Times New Roman"/>
              </a:rPr>
              <a:t> </a:t>
            </a:r>
            <a:r>
              <a:rPr lang="fr-BE" altLang="fr-FR" sz="3200" dirty="0" err="1">
                <a:cs typeface="Times New Roman"/>
              </a:rPr>
              <a:t>be</a:t>
            </a:r>
            <a:r>
              <a:rPr lang="fr-BE" altLang="fr-FR" sz="3200" dirty="0">
                <a:cs typeface="Times New Roman"/>
              </a:rPr>
              <a:t> </a:t>
            </a:r>
            <a:r>
              <a:rPr lang="fr-BE" altLang="fr-FR" sz="3200" dirty="0" err="1">
                <a:cs typeface="Times New Roman"/>
              </a:rPr>
              <a:t>prescribed</a:t>
            </a:r>
            <a:r>
              <a:rPr lang="fr-BE" altLang="fr-FR" sz="3200" dirty="0">
                <a:cs typeface="Times New Roman"/>
              </a:rPr>
              <a:t> in </a:t>
            </a:r>
            <a:r>
              <a:rPr lang="fr-BE" altLang="fr-FR" sz="3200" dirty="0" err="1">
                <a:cs typeface="Times New Roman"/>
              </a:rPr>
              <a:t>women</a:t>
            </a:r>
            <a:r>
              <a:rPr lang="fr-BE" altLang="fr-FR" sz="3200" dirty="0">
                <a:cs typeface="Times New Roman"/>
              </a:rPr>
              <a:t> </a:t>
            </a:r>
            <a:r>
              <a:rPr lang="fr-BE" altLang="fr-FR" sz="3200" dirty="0" err="1">
                <a:cs typeface="Times New Roman"/>
              </a:rPr>
              <a:t>with</a:t>
            </a:r>
            <a:r>
              <a:rPr lang="fr-BE" altLang="fr-FR" sz="3200" dirty="0">
                <a:cs typeface="Times New Roman"/>
              </a:rPr>
              <a:t> </a:t>
            </a:r>
            <a:r>
              <a:rPr lang="fr-BE" altLang="fr-FR" sz="3200" dirty="0" err="1">
                <a:cs typeface="Times New Roman"/>
              </a:rPr>
              <a:t>osteoporosis</a:t>
            </a:r>
            <a:r>
              <a:rPr lang="fr-BE" altLang="fr-FR" sz="3200" dirty="0">
                <a:cs typeface="Times New Roman"/>
              </a:rPr>
              <a:t> and major </a:t>
            </a:r>
            <a:r>
              <a:rPr lang="fr-BE" altLang="fr-FR" sz="3200" dirty="0" err="1">
                <a:cs typeface="Times New Roman"/>
              </a:rPr>
              <a:t>osteoporosis</a:t>
            </a:r>
            <a:r>
              <a:rPr lang="fr-BE" altLang="fr-FR" sz="3200" dirty="0">
                <a:cs typeface="Times New Roman"/>
              </a:rPr>
              <a:t> fracture </a:t>
            </a:r>
            <a:r>
              <a:rPr lang="fr-BE" altLang="fr-FR" sz="3200" dirty="0" err="1">
                <a:cs typeface="Times New Roman"/>
              </a:rPr>
              <a:t>history</a:t>
            </a:r>
            <a:r>
              <a:rPr lang="fr-BE" altLang="fr-FR" sz="3200" dirty="0">
                <a:cs typeface="Times New Roman"/>
              </a:rPr>
              <a:t> for one </a:t>
            </a:r>
            <a:r>
              <a:rPr lang="fr-BE" altLang="fr-FR" sz="3200" dirty="0" err="1">
                <a:cs typeface="Times New Roman"/>
              </a:rPr>
              <a:t>year</a:t>
            </a:r>
            <a:r>
              <a:rPr lang="fr-BE" altLang="fr-FR" sz="3200" dirty="0">
                <a:cs typeface="Times New Roman"/>
              </a:rPr>
              <a:t> </a:t>
            </a:r>
            <a:r>
              <a:rPr lang="fr-BE" altLang="fr-FR" sz="3200" dirty="0" err="1">
                <a:cs typeface="Times New Roman"/>
              </a:rPr>
              <a:t>only</a:t>
            </a:r>
            <a:r>
              <a:rPr lang="fr-BE" altLang="fr-FR" sz="3200" dirty="0">
                <a:cs typeface="Times New Roman"/>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0170D41-D0C8-76AF-DA0A-DAF0DF36411C}"/>
              </a:ext>
            </a:extLst>
          </p:cNvPr>
          <p:cNvPicPr>
            <a:picLocks noChangeAspect="1"/>
          </p:cNvPicPr>
          <p:nvPr/>
        </p:nvPicPr>
        <p:blipFill>
          <a:blip r:embed="rId2"/>
          <a:stretch>
            <a:fillRect/>
          </a:stretch>
        </p:blipFill>
        <p:spPr>
          <a:xfrm>
            <a:off x="6725322" y="1738362"/>
            <a:ext cx="5071037" cy="4617080"/>
          </a:xfrm>
          <a:prstGeom prst="rect">
            <a:avLst/>
          </a:prstGeom>
        </p:spPr>
      </p:pic>
      <p:pic>
        <p:nvPicPr>
          <p:cNvPr id="9" name="Image 8">
            <a:extLst>
              <a:ext uri="{FF2B5EF4-FFF2-40B4-BE49-F238E27FC236}">
                <a16:creationId xmlns:a16="http://schemas.microsoft.com/office/drawing/2014/main" id="{ED873567-3D49-A45D-4E1D-47DB5657B6D5}"/>
              </a:ext>
            </a:extLst>
          </p:cNvPr>
          <p:cNvPicPr>
            <a:picLocks noChangeAspect="1"/>
          </p:cNvPicPr>
          <p:nvPr/>
        </p:nvPicPr>
        <p:blipFill>
          <a:blip r:embed="rId3"/>
          <a:stretch>
            <a:fillRect/>
          </a:stretch>
        </p:blipFill>
        <p:spPr>
          <a:xfrm>
            <a:off x="157050" y="429051"/>
            <a:ext cx="6477561" cy="4185980"/>
          </a:xfrm>
          <a:prstGeom prst="rect">
            <a:avLst/>
          </a:prstGeom>
        </p:spPr>
      </p:pic>
    </p:spTree>
    <p:extLst>
      <p:ext uri="{BB962C8B-B14F-4D97-AF65-F5344CB8AC3E}">
        <p14:creationId xmlns:p14="http://schemas.microsoft.com/office/powerpoint/2010/main" val="3590628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63DA5-BB3B-1610-3251-F00F722D0605}"/>
              </a:ext>
            </a:extLst>
          </p:cNvPr>
          <p:cNvSpPr>
            <a:spLocks noGrp="1"/>
          </p:cNvSpPr>
          <p:nvPr>
            <p:ph type="ctrTitle"/>
          </p:nvPr>
        </p:nvSpPr>
        <p:spPr/>
        <p:txBody>
          <a:bodyPr>
            <a:normAutofit/>
          </a:bodyPr>
          <a:lstStyle/>
          <a:p>
            <a:r>
              <a:rPr lang="fr-BE" dirty="0" err="1"/>
              <a:t>Cardiovascular</a:t>
            </a:r>
            <a:r>
              <a:rPr lang="fr-BE" dirty="0"/>
              <a:t> and </a:t>
            </a:r>
            <a:r>
              <a:rPr lang="fr-BE" dirty="0" err="1"/>
              <a:t>Venous</a:t>
            </a:r>
            <a:r>
              <a:rPr lang="fr-BE" dirty="0"/>
              <a:t> </a:t>
            </a:r>
            <a:r>
              <a:rPr lang="fr-BE" dirty="0" err="1"/>
              <a:t>Thomboembolic</a:t>
            </a:r>
            <a:r>
              <a:rPr lang="fr-BE" dirty="0"/>
              <a:t> </a:t>
            </a:r>
            <a:r>
              <a:rPr lang="fr-BE" dirty="0" err="1"/>
              <a:t>Diseases</a:t>
            </a:r>
            <a:r>
              <a:rPr lang="fr-BE" dirty="0"/>
              <a:t> and </a:t>
            </a:r>
            <a:r>
              <a:rPr lang="fr-BE" dirty="0" err="1"/>
              <a:t>Menopause</a:t>
            </a:r>
            <a:r>
              <a:rPr lang="fr-BE" dirty="0"/>
              <a:t>  </a:t>
            </a:r>
          </a:p>
        </p:txBody>
      </p:sp>
      <p:pic>
        <p:nvPicPr>
          <p:cNvPr id="4" name="Image 3">
            <a:extLst>
              <a:ext uri="{FF2B5EF4-FFF2-40B4-BE49-F238E27FC236}">
                <a16:creationId xmlns:a16="http://schemas.microsoft.com/office/drawing/2014/main" id="{E6212569-BEFA-4E97-08DE-C2459B140372}"/>
              </a:ext>
            </a:extLst>
          </p:cNvPr>
          <p:cNvPicPr>
            <a:picLocks noChangeAspect="1"/>
          </p:cNvPicPr>
          <p:nvPr/>
        </p:nvPicPr>
        <p:blipFill>
          <a:blip r:embed="rId2"/>
          <a:stretch>
            <a:fillRect/>
          </a:stretch>
        </p:blipFill>
        <p:spPr>
          <a:xfrm>
            <a:off x="4222387" y="4133031"/>
            <a:ext cx="3334801" cy="1737511"/>
          </a:xfrm>
          <a:prstGeom prst="rect">
            <a:avLst/>
          </a:prstGeom>
        </p:spPr>
      </p:pic>
      <p:sp>
        <p:nvSpPr>
          <p:cNvPr id="3" name="Sous-titre 2">
            <a:extLst>
              <a:ext uri="{FF2B5EF4-FFF2-40B4-BE49-F238E27FC236}">
                <a16:creationId xmlns:a16="http://schemas.microsoft.com/office/drawing/2014/main" id="{EC8FA7F7-1544-2E02-7FFD-C423AC04C3A1}"/>
              </a:ext>
            </a:extLst>
          </p:cNvPr>
          <p:cNvSpPr>
            <a:spLocks noGrp="1"/>
          </p:cNvSpPr>
          <p:nvPr>
            <p:ph type="subTitle" idx="1"/>
          </p:nvPr>
        </p:nvSpPr>
        <p:spPr>
          <a:xfrm>
            <a:off x="1866506" y="6268823"/>
            <a:ext cx="8801493" cy="339366"/>
          </a:xfrm>
        </p:spPr>
        <p:txBody>
          <a:bodyPr>
            <a:normAutofit fontScale="92500" lnSpcReduction="10000"/>
          </a:bodyPr>
          <a:lstStyle/>
          <a:p>
            <a:r>
              <a:rPr lang="fr-BE" dirty="0"/>
              <a:t>A Pintiaux, MD –PhD, </a:t>
            </a:r>
            <a:r>
              <a:rPr lang="fr-BE" dirty="0" err="1"/>
              <a:t>CHULg</a:t>
            </a:r>
            <a:endParaRPr lang="fr-BE" dirty="0"/>
          </a:p>
        </p:txBody>
      </p:sp>
      <p:pic>
        <p:nvPicPr>
          <p:cNvPr id="5" name="Picture 7" descr="http://www.menopausesociety.be/LogoMenoAnimTransp.gif">
            <a:extLst>
              <a:ext uri="{FF2B5EF4-FFF2-40B4-BE49-F238E27FC236}">
                <a16:creationId xmlns:a16="http://schemas.microsoft.com/office/drawing/2014/main" id="{05F1A1C0-80EA-BE72-4C0E-4F92632BCB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772" y="379413"/>
            <a:ext cx="126694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a:extLst>
              <a:ext uri="{FF2B5EF4-FFF2-40B4-BE49-F238E27FC236}">
                <a16:creationId xmlns:a16="http://schemas.microsoft.com/office/drawing/2014/main" id="{C6DBC9A3-E40C-F28D-ECD1-5D73120446B0}"/>
              </a:ext>
            </a:extLst>
          </p:cNvPr>
          <p:cNvPicPr>
            <a:picLocks noChangeAspect="1"/>
          </p:cNvPicPr>
          <p:nvPr/>
        </p:nvPicPr>
        <p:blipFill>
          <a:blip r:embed="rId4"/>
          <a:stretch>
            <a:fillRect/>
          </a:stretch>
        </p:blipFill>
        <p:spPr>
          <a:xfrm>
            <a:off x="7028598" y="575942"/>
            <a:ext cx="2810500" cy="823031"/>
          </a:xfrm>
          <a:prstGeom prst="rect">
            <a:avLst/>
          </a:prstGeom>
        </p:spPr>
      </p:pic>
    </p:spTree>
    <p:extLst>
      <p:ext uri="{BB962C8B-B14F-4D97-AF65-F5344CB8AC3E}">
        <p14:creationId xmlns:p14="http://schemas.microsoft.com/office/powerpoint/2010/main" val="3441968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99217" y="438653"/>
            <a:ext cx="9193565" cy="5980694"/>
          </a:xfrm>
          <a:prstGeom prst="rect">
            <a:avLst/>
          </a:prstGeom>
        </p:spPr>
      </p:pic>
    </p:spTree>
    <p:extLst>
      <p:ext uri="{BB962C8B-B14F-4D97-AF65-F5344CB8AC3E}">
        <p14:creationId xmlns:p14="http://schemas.microsoft.com/office/powerpoint/2010/main" val="525764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007360" y="152399"/>
            <a:ext cx="6762814" cy="5612475"/>
          </a:xfrm>
          <a:prstGeom prst="rect">
            <a:avLst/>
          </a:prstGeom>
        </p:spPr>
      </p:pic>
      <p:sp>
        <p:nvSpPr>
          <p:cNvPr id="4" name="Rectangle 3"/>
          <p:cNvSpPr/>
          <p:nvPr/>
        </p:nvSpPr>
        <p:spPr>
          <a:xfrm>
            <a:off x="822960" y="6354154"/>
            <a:ext cx="11369040" cy="369332"/>
          </a:xfrm>
          <a:prstGeom prst="rect">
            <a:avLst/>
          </a:prstGeom>
        </p:spPr>
        <p:txBody>
          <a:bodyPr wrap="square">
            <a:spAutoFit/>
          </a:bodyPr>
          <a:lstStyle/>
          <a:p>
            <a:r>
              <a:rPr lang="fr-BE" dirty="0"/>
              <a:t>THOMAS B. CLARKSON AND MARGARET H. MEHAFFEY </a:t>
            </a:r>
            <a:r>
              <a:rPr lang="en-US" dirty="0">
                <a:latin typeface="AdvCSlbBT-B"/>
              </a:rPr>
              <a:t>American Journal of Primatology 71:785–793 (2009)</a:t>
            </a:r>
            <a:endParaRPr lang="fr-BE" dirty="0"/>
          </a:p>
        </p:txBody>
      </p:sp>
      <p:sp>
        <p:nvSpPr>
          <p:cNvPr id="3" name="Rectangle 2"/>
          <p:cNvSpPr/>
          <p:nvPr/>
        </p:nvSpPr>
        <p:spPr>
          <a:xfrm>
            <a:off x="822960" y="5753989"/>
            <a:ext cx="10454640" cy="646331"/>
          </a:xfrm>
          <a:prstGeom prst="rect">
            <a:avLst/>
          </a:prstGeom>
        </p:spPr>
        <p:txBody>
          <a:bodyPr wrap="square">
            <a:spAutoFit/>
          </a:bodyPr>
          <a:lstStyle/>
          <a:p>
            <a:r>
              <a:rPr lang="en-US" dirty="0">
                <a:latin typeface="AdvCSlbBT-R"/>
              </a:rPr>
              <a:t>Coronary artery atherosclerosis of cynomolgus monkeys was about 70% when estrogen replacement begins at onset of </a:t>
            </a:r>
            <a:r>
              <a:rPr lang="fr-BE" dirty="0" err="1">
                <a:latin typeface="AdvCSlbBT-R"/>
              </a:rPr>
              <a:t>surgical</a:t>
            </a:r>
            <a:r>
              <a:rPr lang="fr-BE" dirty="0">
                <a:latin typeface="AdvCSlbBT-R"/>
              </a:rPr>
              <a:t> </a:t>
            </a:r>
            <a:r>
              <a:rPr lang="fr-BE" dirty="0" err="1">
                <a:latin typeface="AdvCSlbBT-R"/>
              </a:rPr>
              <a:t>menopause</a:t>
            </a:r>
            <a:endParaRPr lang="fr-BE" dirty="0"/>
          </a:p>
        </p:txBody>
      </p:sp>
      <p:pic>
        <p:nvPicPr>
          <p:cNvPr id="17410" name="Picture 2" descr="Cynomolgus macaques: a promising animal model of COVID-19 infection?">
            <a:extLst>
              <a:ext uri="{FF2B5EF4-FFF2-40B4-BE49-F238E27FC236}">
                <a16:creationId xmlns:a16="http://schemas.microsoft.com/office/drawing/2014/main" id="{3FCCCC81-D407-2997-1563-5EB3DE47A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961" y="467517"/>
            <a:ext cx="1599326" cy="106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715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2160" y="5947956"/>
            <a:ext cx="8686800" cy="707886"/>
          </a:xfrm>
          <a:prstGeom prst="rect">
            <a:avLst/>
          </a:prstGeom>
        </p:spPr>
        <p:txBody>
          <a:bodyPr wrap="square">
            <a:spAutoFit/>
          </a:bodyPr>
          <a:lstStyle/>
          <a:p>
            <a:r>
              <a:rPr lang="en-US" sz="800" dirty="0">
                <a:latin typeface="CharisSIL"/>
              </a:rPr>
              <a:t>Diagram of sex hormone metabolism and signaling through sex hormone receptors. Androgen signaling pathways and receptors are shown in blue, estrogen</a:t>
            </a:r>
          </a:p>
          <a:p>
            <a:r>
              <a:rPr lang="en-US" sz="800" dirty="0">
                <a:latin typeface="CharisSIL"/>
              </a:rPr>
              <a:t>pathways and receptors in dark pink, and progesterone pathways and receptors in purple. Names of enzymes (italicized) and receptors (round blocks) are color-coded</a:t>
            </a:r>
          </a:p>
          <a:p>
            <a:r>
              <a:rPr lang="en-US" sz="800" dirty="0">
                <a:latin typeface="CharisSIL"/>
              </a:rPr>
              <a:t>based on confirmed expression in cells of the </a:t>
            </a:r>
            <a:r>
              <a:rPr lang="en-US" sz="800" dirty="0" err="1">
                <a:latin typeface="CharisSIL"/>
              </a:rPr>
              <a:t>cerebrovasculature</a:t>
            </a:r>
            <a:r>
              <a:rPr lang="en-US" sz="800" dirty="0">
                <a:latin typeface="CharisSIL"/>
              </a:rPr>
              <a:t> (see key). Schematic of the structure and cells of the </a:t>
            </a:r>
            <a:r>
              <a:rPr lang="en-US" sz="800" dirty="0" err="1">
                <a:latin typeface="CharisSIL"/>
              </a:rPr>
              <a:t>cerebrovasculature</a:t>
            </a:r>
            <a:r>
              <a:rPr lang="en-US" sz="800" dirty="0">
                <a:latin typeface="CharisSIL"/>
              </a:rPr>
              <a:t> are also shown. 5α-R,</a:t>
            </a:r>
          </a:p>
          <a:p>
            <a:r>
              <a:rPr lang="fr-BE" sz="800" dirty="0">
                <a:latin typeface="CharisSIL"/>
              </a:rPr>
              <a:t>5alpha-reductase; AR, </a:t>
            </a:r>
            <a:r>
              <a:rPr lang="fr-BE" sz="800" dirty="0" err="1">
                <a:latin typeface="CharisSIL"/>
              </a:rPr>
              <a:t>androgen</a:t>
            </a:r>
            <a:r>
              <a:rPr lang="fr-BE" sz="800" dirty="0">
                <a:latin typeface="CharisSIL"/>
              </a:rPr>
              <a:t> </a:t>
            </a:r>
            <a:r>
              <a:rPr lang="fr-BE" sz="800" dirty="0" err="1">
                <a:latin typeface="CharisSIL"/>
              </a:rPr>
              <a:t>receptor</a:t>
            </a:r>
            <a:r>
              <a:rPr lang="fr-BE" sz="800" dirty="0">
                <a:latin typeface="CharisSIL"/>
              </a:rPr>
              <a:t>; </a:t>
            </a:r>
            <a:r>
              <a:rPr lang="fr-BE" sz="800" dirty="0" err="1">
                <a:latin typeface="CharisSIL"/>
              </a:rPr>
              <a:t>Astro</a:t>
            </a:r>
            <a:r>
              <a:rPr lang="fr-BE" sz="800" dirty="0">
                <a:latin typeface="CharisSIL"/>
              </a:rPr>
              <a:t>, astrocyte; EC, </a:t>
            </a:r>
            <a:r>
              <a:rPr lang="fr-BE" sz="800" dirty="0" err="1">
                <a:latin typeface="CharisSIL"/>
              </a:rPr>
              <a:t>endothelial</a:t>
            </a:r>
            <a:r>
              <a:rPr lang="fr-BE" sz="800" dirty="0">
                <a:latin typeface="CharisSIL"/>
              </a:rPr>
              <a:t> </a:t>
            </a:r>
            <a:r>
              <a:rPr lang="fr-BE" sz="800" dirty="0" err="1">
                <a:latin typeface="CharisSIL"/>
              </a:rPr>
              <a:t>cell</a:t>
            </a:r>
            <a:r>
              <a:rPr lang="fr-BE" sz="800" dirty="0">
                <a:latin typeface="CharisSIL"/>
              </a:rPr>
              <a:t>; ER, </a:t>
            </a:r>
            <a:r>
              <a:rPr lang="fr-BE" sz="800" dirty="0" err="1">
                <a:latin typeface="CharisSIL"/>
              </a:rPr>
              <a:t>estrogen</a:t>
            </a:r>
            <a:r>
              <a:rPr lang="fr-BE" sz="800" dirty="0">
                <a:latin typeface="CharisSIL"/>
              </a:rPr>
              <a:t> </a:t>
            </a:r>
            <a:r>
              <a:rPr lang="fr-BE" sz="800" dirty="0" err="1">
                <a:latin typeface="CharisSIL"/>
              </a:rPr>
              <a:t>receptor</a:t>
            </a:r>
            <a:r>
              <a:rPr lang="fr-BE" sz="800" dirty="0">
                <a:latin typeface="CharisSIL"/>
              </a:rPr>
              <a:t>; HSD, </a:t>
            </a:r>
            <a:r>
              <a:rPr lang="fr-BE" sz="800" dirty="0" err="1">
                <a:latin typeface="CharisSIL"/>
              </a:rPr>
              <a:t>Hydroxysteroid</a:t>
            </a:r>
            <a:r>
              <a:rPr lang="fr-BE" sz="800" dirty="0">
                <a:latin typeface="CharisSIL"/>
              </a:rPr>
              <a:t> </a:t>
            </a:r>
            <a:r>
              <a:rPr lang="fr-BE" sz="800" dirty="0" err="1">
                <a:latin typeface="CharisSIL"/>
              </a:rPr>
              <a:t>dehydrogenase</a:t>
            </a:r>
            <a:r>
              <a:rPr lang="fr-BE" sz="800" dirty="0">
                <a:latin typeface="CharisSIL"/>
              </a:rPr>
              <a:t>; PR, </a:t>
            </a:r>
            <a:r>
              <a:rPr lang="fr-BE" sz="800" dirty="0" err="1">
                <a:latin typeface="CharisSIL"/>
              </a:rPr>
              <a:t>progesterone</a:t>
            </a:r>
            <a:endParaRPr lang="fr-BE" sz="800" dirty="0">
              <a:latin typeface="CharisSIL"/>
            </a:endParaRPr>
          </a:p>
          <a:p>
            <a:r>
              <a:rPr lang="en-US" sz="800" dirty="0">
                <a:latin typeface="CharisSIL"/>
              </a:rPr>
              <a:t>receptor; VSM, vascular smooth muscle cell.</a:t>
            </a:r>
            <a:endParaRPr lang="fr-BE" dirty="0"/>
          </a:p>
        </p:txBody>
      </p:sp>
      <p:pic>
        <p:nvPicPr>
          <p:cNvPr id="3" name="Image 2"/>
          <p:cNvPicPr>
            <a:picLocks noChangeAspect="1"/>
          </p:cNvPicPr>
          <p:nvPr/>
        </p:nvPicPr>
        <p:blipFill>
          <a:blip r:embed="rId2"/>
          <a:stretch>
            <a:fillRect/>
          </a:stretch>
        </p:blipFill>
        <p:spPr>
          <a:xfrm>
            <a:off x="1879326" y="384409"/>
            <a:ext cx="7953156" cy="5301937"/>
          </a:xfrm>
          <a:prstGeom prst="rect">
            <a:avLst/>
          </a:prstGeom>
        </p:spPr>
      </p:pic>
      <p:sp>
        <p:nvSpPr>
          <p:cNvPr id="4" name="Rectangle 3"/>
          <p:cNvSpPr/>
          <p:nvPr/>
        </p:nvSpPr>
        <p:spPr>
          <a:xfrm>
            <a:off x="6899763" y="6471176"/>
            <a:ext cx="5138714" cy="369332"/>
          </a:xfrm>
          <a:prstGeom prst="rect">
            <a:avLst/>
          </a:prstGeom>
        </p:spPr>
        <p:txBody>
          <a:bodyPr wrap="none">
            <a:spAutoFit/>
          </a:bodyPr>
          <a:lstStyle/>
          <a:p>
            <a:r>
              <a:rPr lang="fr-BE" dirty="0">
                <a:latin typeface="CharisSIL"/>
              </a:rPr>
              <a:t>Lisa S. </a:t>
            </a:r>
            <a:r>
              <a:rPr lang="fr-BE" dirty="0" err="1">
                <a:latin typeface="CharisSIL"/>
              </a:rPr>
              <a:t>Robison</a:t>
            </a:r>
            <a:r>
              <a:rPr lang="fr-BE" dirty="0">
                <a:latin typeface="CharisSIL"/>
              </a:rPr>
              <a:t>, </a:t>
            </a:r>
            <a:r>
              <a:rPr lang="en-US" i="1" dirty="0"/>
              <a:t>Brain Research 1710 (2019) 43–60</a:t>
            </a:r>
            <a:endParaRPr lang="fr-BE" dirty="0"/>
          </a:p>
        </p:txBody>
      </p:sp>
    </p:spTree>
    <p:extLst>
      <p:ext uri="{BB962C8B-B14F-4D97-AF65-F5344CB8AC3E}">
        <p14:creationId xmlns:p14="http://schemas.microsoft.com/office/powerpoint/2010/main" val="886877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a:t>In the pre- Women Health Initiative  era</a:t>
            </a:r>
            <a:endParaRPr lang="fr-BE" dirty="0"/>
          </a:p>
        </p:txBody>
      </p:sp>
      <p:sp>
        <p:nvSpPr>
          <p:cNvPr id="3" name="Espace réservé du contenu 2"/>
          <p:cNvSpPr>
            <a:spLocks noGrp="1"/>
          </p:cNvSpPr>
          <p:nvPr>
            <p:ph idx="1"/>
          </p:nvPr>
        </p:nvSpPr>
        <p:spPr>
          <a:xfrm>
            <a:off x="5671182" y="1625546"/>
            <a:ext cx="5572760" cy="5110163"/>
          </a:xfrm>
        </p:spPr>
        <p:txBody>
          <a:bodyPr/>
          <a:lstStyle/>
          <a:p>
            <a:r>
              <a:rPr lang="en-US" dirty="0"/>
              <a:t>MHT was widely prescribed for symptom management and increasingly for chronic disease prevention, in part because multiple observational studies had demonstrated reduced incidence of cardiovascular disease (CVD) in symptomatic menopausal women who initiated MHT in early menopause</a:t>
            </a:r>
            <a:endParaRPr lang="fr-BE" dirty="0"/>
          </a:p>
        </p:txBody>
      </p:sp>
      <p:pic>
        <p:nvPicPr>
          <p:cNvPr id="4" name="Image 3"/>
          <p:cNvPicPr>
            <a:picLocks noChangeAspect="1"/>
          </p:cNvPicPr>
          <p:nvPr/>
        </p:nvPicPr>
        <p:blipFill>
          <a:blip r:embed="rId2"/>
          <a:stretch>
            <a:fillRect/>
          </a:stretch>
        </p:blipFill>
        <p:spPr>
          <a:xfrm>
            <a:off x="80691" y="2509520"/>
            <a:ext cx="5827732" cy="4011296"/>
          </a:xfrm>
          <a:prstGeom prst="rect">
            <a:avLst/>
          </a:prstGeom>
        </p:spPr>
      </p:pic>
      <p:pic>
        <p:nvPicPr>
          <p:cNvPr id="5" name="Image 4">
            <a:extLst>
              <a:ext uri="{FF2B5EF4-FFF2-40B4-BE49-F238E27FC236}">
                <a16:creationId xmlns:a16="http://schemas.microsoft.com/office/drawing/2014/main" id="{1D3B9752-AE9D-1E0B-F6D8-0F3F43C6327F}"/>
              </a:ext>
            </a:extLst>
          </p:cNvPr>
          <p:cNvPicPr>
            <a:picLocks noChangeAspect="1"/>
          </p:cNvPicPr>
          <p:nvPr/>
        </p:nvPicPr>
        <p:blipFill>
          <a:blip r:embed="rId3"/>
          <a:stretch>
            <a:fillRect/>
          </a:stretch>
        </p:blipFill>
        <p:spPr>
          <a:xfrm>
            <a:off x="10523908" y="5260349"/>
            <a:ext cx="1286367" cy="1475360"/>
          </a:xfrm>
          <a:prstGeom prst="rect">
            <a:avLst/>
          </a:prstGeom>
        </p:spPr>
      </p:pic>
    </p:spTree>
    <p:extLst>
      <p:ext uri="{BB962C8B-B14F-4D97-AF65-F5344CB8AC3E}">
        <p14:creationId xmlns:p14="http://schemas.microsoft.com/office/powerpoint/2010/main" val="9710011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6" descr="usa-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2209800" y="609600"/>
            <a:ext cx="7772400" cy="1143000"/>
          </a:xfrm>
          <a:prstGeom prst="rect">
            <a:avLst/>
          </a:prstGeom>
          <a:noFill/>
          <a:ln w="9525">
            <a:noFill/>
            <a:miter lim="800000"/>
            <a:headEnd/>
            <a:tailEnd/>
          </a:ln>
          <a:effectLst/>
        </p:spPr>
        <p:txBody>
          <a:bodyPr anchor="ctr"/>
          <a:lstStyle/>
          <a:p>
            <a:pPr algn="ctr" eaLnBrk="1" hangingPunct="1">
              <a:defRPr/>
            </a:pPr>
            <a:r>
              <a:rPr lang="fr-BE" sz="4400">
                <a:solidFill>
                  <a:srgbClr val="FF6600"/>
                </a:solidFill>
                <a:effectLst>
                  <a:outerShdw blurRad="38100" dist="38100" dir="2700000" algn="tl">
                    <a:srgbClr val="000000"/>
                  </a:outerShdw>
                </a:effectLst>
              </a:rPr>
              <a:t>W . H . I .    STUDY</a:t>
            </a:r>
            <a:br>
              <a:rPr lang="fr-BE" sz="4400">
                <a:solidFill>
                  <a:schemeClr val="tx2"/>
                </a:solidFill>
                <a:effectLst>
                  <a:outerShdw blurRad="38100" dist="38100" dir="2700000" algn="tl">
                    <a:srgbClr val="000000"/>
                  </a:outerShdw>
                </a:effectLst>
              </a:rPr>
            </a:br>
            <a:r>
              <a:rPr lang="fr-BE" sz="4400">
                <a:solidFill>
                  <a:srgbClr val="FFCC00"/>
                </a:solidFill>
                <a:effectLst>
                  <a:outerShdw blurRad="38100" dist="38100" dir="2700000" algn="tl">
                    <a:srgbClr val="000000"/>
                  </a:outerShdw>
                </a:effectLst>
              </a:rPr>
              <a:t>RESULTS</a:t>
            </a:r>
            <a:endParaRPr lang="fr-FR" sz="2800">
              <a:solidFill>
                <a:srgbClr val="FFCC00"/>
              </a:solidFill>
              <a:effectLst>
                <a:outerShdw blurRad="38100" dist="38100" dir="2700000" algn="tl">
                  <a:srgbClr val="000000"/>
                </a:outerShdw>
              </a:effectLst>
            </a:endParaRPr>
          </a:p>
        </p:txBody>
      </p:sp>
      <p:sp>
        <p:nvSpPr>
          <p:cNvPr id="4" name="Text Box 3"/>
          <p:cNvSpPr txBox="1">
            <a:spLocks noChangeArrowheads="1"/>
          </p:cNvSpPr>
          <p:nvPr/>
        </p:nvSpPr>
        <p:spPr bwMode="auto">
          <a:xfrm>
            <a:off x="3505200" y="1981200"/>
            <a:ext cx="6553200" cy="3600450"/>
          </a:xfrm>
          <a:prstGeom prst="rect">
            <a:avLst/>
          </a:prstGeom>
          <a:noFill/>
          <a:ln w="9525">
            <a:noFill/>
            <a:miter lim="800000"/>
            <a:headEnd/>
            <a:tailEnd/>
          </a:ln>
          <a:effectLst/>
        </p:spPr>
        <p:txBody>
          <a:bodyPr>
            <a:spAutoFit/>
          </a:bodyPr>
          <a:lstStyle/>
          <a:p>
            <a:pPr eaLnBrk="1" hangingPunct="1">
              <a:spcBef>
                <a:spcPct val="50000"/>
              </a:spcBef>
              <a:buFontTx/>
              <a:buBlip>
                <a:blip r:embed="rId3"/>
              </a:buBlip>
              <a:defRPr/>
            </a:pPr>
            <a:r>
              <a:rPr lang="fr-BE" u="sng" dirty="0">
                <a:solidFill>
                  <a:schemeClr val="bg1"/>
                </a:solidFill>
                <a:effectLst>
                  <a:outerShdw blurRad="38100" dist="38100" dir="2700000" algn="tl">
                    <a:srgbClr val="000000"/>
                  </a:outerShdw>
                </a:effectLst>
                <a:latin typeface="Arial Narrow" pitchFamily="34" charset="0"/>
              </a:rPr>
              <a:t>CHD</a:t>
            </a:r>
            <a:r>
              <a:rPr lang="fr-BE" dirty="0">
                <a:solidFill>
                  <a:schemeClr val="bg1"/>
                </a:solidFill>
                <a:effectLst>
                  <a:outerShdw blurRad="38100" dist="38100" dir="2700000" algn="tl">
                    <a:srgbClr val="000000"/>
                  </a:outerShdw>
                </a:effectLst>
                <a:latin typeface="Arial Narrow" pitchFamily="34" charset="0"/>
              </a:rPr>
              <a:t>			RR                </a:t>
            </a:r>
            <a:r>
              <a:rPr lang="fr-BE" u="sng" dirty="0">
                <a:solidFill>
                  <a:schemeClr val="bg1"/>
                </a:solidFill>
                <a:effectLst>
                  <a:outerShdw blurRad="38100" dist="38100" dir="2700000" algn="tl">
                    <a:srgbClr val="000000"/>
                  </a:outerShdw>
                </a:effectLst>
                <a:latin typeface="Arial Narrow" pitchFamily="34" charset="0"/>
              </a:rPr>
              <a:t>1.29</a:t>
            </a:r>
          </a:p>
          <a:p>
            <a:pPr eaLnBrk="1" hangingPunct="1">
              <a:spcBef>
                <a:spcPct val="50000"/>
              </a:spcBef>
              <a:buFontTx/>
              <a:buBlip>
                <a:blip r:embed="rId3"/>
              </a:buBlip>
              <a:defRPr/>
            </a:pPr>
            <a:r>
              <a:rPr lang="fr-BE" u="sng" dirty="0" err="1">
                <a:solidFill>
                  <a:schemeClr val="bg1"/>
                </a:solidFill>
                <a:effectLst>
                  <a:outerShdw blurRad="38100" dist="38100" dir="2700000" algn="tl">
                    <a:srgbClr val="000000"/>
                  </a:outerShdw>
                </a:effectLst>
                <a:latin typeface="Arial Narrow" pitchFamily="34" charset="0"/>
              </a:rPr>
              <a:t>Breast</a:t>
            </a:r>
            <a:r>
              <a:rPr lang="fr-BE" u="sng" dirty="0">
                <a:solidFill>
                  <a:schemeClr val="bg1"/>
                </a:solidFill>
                <a:effectLst>
                  <a:outerShdw blurRad="38100" dist="38100" dir="2700000" algn="tl">
                    <a:srgbClr val="000000"/>
                  </a:outerShdw>
                </a:effectLst>
                <a:latin typeface="Arial Narrow" pitchFamily="34" charset="0"/>
              </a:rPr>
              <a:t> Cancer</a:t>
            </a:r>
            <a:r>
              <a:rPr lang="fr-BE" dirty="0">
                <a:solidFill>
                  <a:schemeClr val="bg1"/>
                </a:solidFill>
                <a:effectLst>
                  <a:outerShdw blurRad="38100" dist="38100" dir="2700000" algn="tl">
                    <a:srgbClr val="000000"/>
                  </a:outerShdw>
                </a:effectLst>
                <a:latin typeface="Arial Narrow" pitchFamily="34" charset="0"/>
              </a:rPr>
              <a:t>			    </a:t>
            </a:r>
            <a:r>
              <a:rPr lang="fr-BE" u="sng" dirty="0">
                <a:solidFill>
                  <a:schemeClr val="bg1"/>
                </a:solidFill>
                <a:effectLst>
                  <a:outerShdw blurRad="38100" dist="38100" dir="2700000" algn="tl">
                    <a:srgbClr val="000000"/>
                  </a:outerShdw>
                </a:effectLst>
                <a:latin typeface="Arial Narrow" pitchFamily="34" charset="0"/>
              </a:rPr>
              <a:t>1.26</a:t>
            </a:r>
          </a:p>
          <a:p>
            <a:pPr eaLnBrk="1" hangingPunct="1">
              <a:spcBef>
                <a:spcPct val="50000"/>
              </a:spcBef>
              <a:buFontTx/>
              <a:buBlip>
                <a:blip r:embed="rId3"/>
              </a:buBlip>
              <a:defRPr/>
            </a:pPr>
            <a:r>
              <a:rPr lang="fr-BE" u="sng" dirty="0">
                <a:solidFill>
                  <a:schemeClr val="bg1"/>
                </a:solidFill>
                <a:effectLst>
                  <a:outerShdw blurRad="38100" dist="38100" dir="2700000" algn="tl">
                    <a:srgbClr val="000000"/>
                  </a:outerShdw>
                </a:effectLst>
                <a:latin typeface="Arial Narrow" pitchFamily="34" charset="0"/>
              </a:rPr>
              <a:t>Stroke</a:t>
            </a:r>
            <a:r>
              <a:rPr lang="fr-BE" dirty="0">
                <a:solidFill>
                  <a:schemeClr val="bg1"/>
                </a:solidFill>
                <a:effectLst>
                  <a:outerShdw blurRad="38100" dist="38100" dir="2700000" algn="tl">
                    <a:srgbClr val="000000"/>
                  </a:outerShdw>
                </a:effectLst>
                <a:latin typeface="Arial Narrow" pitchFamily="34" charset="0"/>
              </a:rPr>
              <a:t>				     </a:t>
            </a:r>
            <a:r>
              <a:rPr lang="fr-BE" u="sng" dirty="0">
                <a:solidFill>
                  <a:schemeClr val="bg1"/>
                </a:solidFill>
                <a:effectLst>
                  <a:outerShdw blurRad="38100" dist="38100" dir="2700000" algn="tl">
                    <a:srgbClr val="000000"/>
                  </a:outerShdw>
                </a:effectLst>
                <a:latin typeface="Arial Narrow" pitchFamily="34" charset="0"/>
              </a:rPr>
              <a:t>1.41</a:t>
            </a:r>
          </a:p>
          <a:p>
            <a:pPr eaLnBrk="1" hangingPunct="1">
              <a:spcBef>
                <a:spcPct val="50000"/>
              </a:spcBef>
              <a:buFontTx/>
              <a:buBlip>
                <a:blip r:embed="rId3"/>
              </a:buBlip>
              <a:defRPr/>
            </a:pPr>
            <a:r>
              <a:rPr lang="fr-BE" u="sng" dirty="0">
                <a:solidFill>
                  <a:schemeClr val="bg1"/>
                </a:solidFill>
                <a:effectLst>
                  <a:outerShdw blurRad="38100" dist="38100" dir="2700000" algn="tl">
                    <a:srgbClr val="000000"/>
                  </a:outerShdw>
                </a:effectLst>
                <a:latin typeface="Arial Narrow" pitchFamily="34" charset="0"/>
              </a:rPr>
              <a:t>PE</a:t>
            </a:r>
            <a:r>
              <a:rPr lang="fr-BE" dirty="0">
                <a:solidFill>
                  <a:schemeClr val="bg1"/>
                </a:solidFill>
                <a:effectLst>
                  <a:outerShdw blurRad="38100" dist="38100" dir="2700000" algn="tl">
                    <a:srgbClr val="000000"/>
                  </a:outerShdw>
                </a:effectLst>
                <a:latin typeface="Arial Narrow" pitchFamily="34" charset="0"/>
              </a:rPr>
              <a:t>				     </a:t>
            </a:r>
            <a:r>
              <a:rPr lang="fr-BE" u="sng" dirty="0">
                <a:solidFill>
                  <a:schemeClr val="bg1"/>
                </a:solidFill>
                <a:effectLst>
                  <a:outerShdw blurRad="38100" dist="38100" dir="2700000" algn="tl">
                    <a:srgbClr val="000000"/>
                  </a:outerShdw>
                </a:effectLst>
                <a:latin typeface="Arial Narrow" pitchFamily="34" charset="0"/>
              </a:rPr>
              <a:t>2.13</a:t>
            </a:r>
          </a:p>
          <a:p>
            <a:pPr eaLnBrk="1" hangingPunct="1">
              <a:spcBef>
                <a:spcPct val="50000"/>
              </a:spcBef>
              <a:buFontTx/>
              <a:buBlip>
                <a:blip r:embed="rId3"/>
              </a:buBlip>
              <a:defRPr/>
            </a:pPr>
            <a:r>
              <a:rPr lang="fr-BE" dirty="0">
                <a:solidFill>
                  <a:schemeClr val="bg1"/>
                </a:solidFill>
                <a:effectLst>
                  <a:outerShdw blurRad="38100" dist="38100" dir="2700000" algn="tl">
                    <a:srgbClr val="000000"/>
                  </a:outerShdw>
                </a:effectLst>
                <a:latin typeface="Arial Narrow" pitchFamily="34" charset="0"/>
              </a:rPr>
              <a:t>Colorectal Cancer			     0.63</a:t>
            </a:r>
          </a:p>
          <a:p>
            <a:pPr eaLnBrk="1" hangingPunct="1">
              <a:spcBef>
                <a:spcPct val="50000"/>
              </a:spcBef>
              <a:buFontTx/>
              <a:buBlip>
                <a:blip r:embed="rId3"/>
              </a:buBlip>
              <a:defRPr/>
            </a:pPr>
            <a:r>
              <a:rPr lang="fr-BE" dirty="0" err="1">
                <a:solidFill>
                  <a:schemeClr val="bg1"/>
                </a:solidFill>
                <a:effectLst>
                  <a:outerShdw blurRad="38100" dist="38100" dir="2700000" algn="tl">
                    <a:srgbClr val="000000"/>
                  </a:outerShdw>
                </a:effectLst>
                <a:latin typeface="Arial Narrow" pitchFamily="34" charset="0"/>
              </a:rPr>
              <a:t>Endometrial</a:t>
            </a:r>
            <a:r>
              <a:rPr lang="fr-BE" dirty="0">
                <a:solidFill>
                  <a:schemeClr val="bg1"/>
                </a:solidFill>
                <a:effectLst>
                  <a:outerShdw blurRad="38100" dist="38100" dir="2700000" algn="tl">
                    <a:srgbClr val="000000"/>
                  </a:outerShdw>
                </a:effectLst>
                <a:latin typeface="Arial Narrow" pitchFamily="34" charset="0"/>
              </a:rPr>
              <a:t> Cancer		                       0.83</a:t>
            </a:r>
          </a:p>
          <a:p>
            <a:pPr eaLnBrk="1" hangingPunct="1">
              <a:spcBef>
                <a:spcPct val="50000"/>
              </a:spcBef>
              <a:buFontTx/>
              <a:buBlip>
                <a:blip r:embed="rId3"/>
              </a:buBlip>
              <a:defRPr/>
            </a:pPr>
            <a:r>
              <a:rPr lang="fr-BE" dirty="0">
                <a:solidFill>
                  <a:schemeClr val="bg1"/>
                </a:solidFill>
                <a:effectLst>
                  <a:outerShdw blurRad="38100" dist="38100" dir="2700000" algn="tl">
                    <a:srgbClr val="000000"/>
                  </a:outerShdw>
                </a:effectLst>
                <a:latin typeface="Arial Narrow" pitchFamily="34" charset="0"/>
              </a:rPr>
              <a:t>Hip Fractures			    0.66</a:t>
            </a:r>
          </a:p>
          <a:p>
            <a:pPr eaLnBrk="1" hangingPunct="1">
              <a:spcBef>
                <a:spcPct val="50000"/>
              </a:spcBef>
              <a:defRPr/>
            </a:pPr>
            <a:r>
              <a:rPr lang="fr-BE" dirty="0">
                <a:solidFill>
                  <a:schemeClr val="accent1"/>
                </a:solidFill>
                <a:effectLst>
                  <a:outerShdw blurRad="38100" dist="38100" dir="2700000" algn="tl">
                    <a:srgbClr val="000000"/>
                  </a:outerShdw>
                </a:effectLst>
                <a:latin typeface="Arial Narrow" pitchFamily="34" charset="0"/>
              </a:rPr>
              <a:t>		</a:t>
            </a:r>
            <a:r>
              <a:rPr lang="fr-BE" dirty="0">
                <a:solidFill>
                  <a:srgbClr val="FFCC00"/>
                </a:solidFill>
                <a:effectLst>
                  <a:outerShdw blurRad="38100" dist="38100" dir="2700000" algn="tl">
                    <a:srgbClr val="000000"/>
                  </a:outerShdw>
                </a:effectLst>
                <a:latin typeface="Arial Narrow" pitchFamily="34" charset="0"/>
              </a:rPr>
              <a:t>TOTAL MORTALITY		</a:t>
            </a:r>
            <a:r>
              <a:rPr lang="fr-BE" sz="3200" dirty="0">
                <a:solidFill>
                  <a:srgbClr val="FFCC00"/>
                </a:solidFill>
                <a:effectLst>
                  <a:outerShdw blurRad="38100" dist="38100" dir="2700000" algn="tl">
                    <a:srgbClr val="000000"/>
                  </a:outerShdw>
                </a:effectLst>
                <a:latin typeface="Arial Narrow" pitchFamily="34" charset="0"/>
              </a:rPr>
              <a:t>0.98</a:t>
            </a:r>
            <a:endParaRPr lang="fr-FR" sz="3200" dirty="0">
              <a:solidFill>
                <a:srgbClr val="FFCC00"/>
              </a:solidFill>
              <a:effectLst>
                <a:outerShdw blurRad="38100" dist="38100" dir="2700000" algn="tl">
                  <a:srgbClr val="000000"/>
                </a:outerShdw>
              </a:effectLst>
              <a:latin typeface="Arial Narrow" pitchFamily="34" charset="0"/>
            </a:endParaRPr>
          </a:p>
        </p:txBody>
      </p:sp>
      <p:pic>
        <p:nvPicPr>
          <p:cNvPr id="129029" name="Picture 7" descr="WHI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4724400"/>
            <a:ext cx="128746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20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a:extLst>
              <a:ext uri="{FF2B5EF4-FFF2-40B4-BE49-F238E27FC236}">
                <a16:creationId xmlns:a16="http://schemas.microsoft.com/office/drawing/2014/main" id="{F91944BD-939F-205D-323B-60FE5A64073D}"/>
              </a:ext>
            </a:extLst>
          </p:cNvPr>
          <p:cNvSpPr>
            <a:spLocks noGrp="1" noChangeArrowheads="1"/>
          </p:cNvSpPr>
          <p:nvPr>
            <p:ph type="title"/>
          </p:nvPr>
        </p:nvSpPr>
        <p:spPr/>
        <p:txBody>
          <a:bodyPr/>
          <a:lstStyle/>
          <a:p>
            <a:r>
              <a:rPr lang="fr-FR" altLang="fr-FR"/>
              <a:t>Definitions</a:t>
            </a:r>
            <a:endParaRPr lang="fr-BE" altLang="fr-FR"/>
          </a:p>
        </p:txBody>
      </p:sp>
      <p:sp>
        <p:nvSpPr>
          <p:cNvPr id="15363" name="Espace réservé du contenu 2">
            <a:extLst>
              <a:ext uri="{FF2B5EF4-FFF2-40B4-BE49-F238E27FC236}">
                <a16:creationId xmlns:a16="http://schemas.microsoft.com/office/drawing/2014/main" id="{06C5010A-9BE5-E889-4FED-9DF341FA7250}"/>
              </a:ext>
            </a:extLst>
          </p:cNvPr>
          <p:cNvSpPr>
            <a:spLocks noGrp="1" noChangeArrowheads="1"/>
          </p:cNvSpPr>
          <p:nvPr>
            <p:ph idx="1"/>
          </p:nvPr>
        </p:nvSpPr>
        <p:spPr/>
        <p:txBody>
          <a:bodyPr>
            <a:normAutofit/>
          </a:bodyPr>
          <a:lstStyle/>
          <a:p>
            <a:r>
              <a:rPr lang="fr-FR" altLang="fr-FR" sz="3200" dirty="0"/>
              <a:t>New </a:t>
            </a:r>
            <a:r>
              <a:rPr lang="fr-FR" altLang="fr-FR" sz="3200" dirty="0" err="1"/>
              <a:t>drugs</a:t>
            </a:r>
            <a:r>
              <a:rPr lang="fr-FR" altLang="fr-FR" sz="3200" dirty="0"/>
              <a:t> </a:t>
            </a:r>
            <a:r>
              <a:rPr lang="fr-FR" altLang="fr-FR" sz="3200" dirty="0" err="1"/>
              <a:t>might</a:t>
            </a:r>
            <a:r>
              <a:rPr lang="fr-FR" altLang="fr-FR" sz="3200" dirty="0"/>
              <a:t> </a:t>
            </a:r>
            <a:r>
              <a:rPr lang="fr-FR" altLang="fr-FR" sz="3200" dirty="0" err="1"/>
              <a:t>emerge</a:t>
            </a:r>
            <a:r>
              <a:rPr lang="fr-FR" altLang="fr-FR" sz="3200" dirty="0"/>
              <a:t> </a:t>
            </a:r>
            <a:r>
              <a:rPr lang="fr-FR" altLang="fr-FR" sz="3200" dirty="0" err="1"/>
              <a:t>soon</a:t>
            </a:r>
            <a:r>
              <a:rPr lang="fr-FR" altLang="fr-FR" sz="3200" dirty="0"/>
              <a:t>, but are not </a:t>
            </a:r>
            <a:r>
              <a:rPr lang="fr-FR" altLang="fr-FR" sz="3200" dirty="0" err="1"/>
              <a:t>marketed</a:t>
            </a:r>
            <a:r>
              <a:rPr lang="fr-FR" altLang="fr-FR" sz="3200" dirty="0"/>
              <a:t> </a:t>
            </a:r>
            <a:r>
              <a:rPr lang="fr-FR" altLang="fr-FR" sz="3200" dirty="0" err="1"/>
              <a:t>yet</a:t>
            </a:r>
            <a:r>
              <a:rPr lang="fr-FR" altLang="fr-FR" sz="3200" dirty="0"/>
              <a:t> and </a:t>
            </a:r>
            <a:r>
              <a:rPr lang="fr-FR" altLang="fr-FR" sz="3200" dirty="0" err="1"/>
              <a:t>will</a:t>
            </a:r>
            <a:r>
              <a:rPr lang="fr-FR" altLang="fr-FR" sz="3200" dirty="0"/>
              <a:t>, </a:t>
            </a:r>
            <a:r>
              <a:rPr lang="fr-FR" altLang="fr-FR" sz="3200" dirty="0" err="1"/>
              <a:t>therefore</a:t>
            </a:r>
            <a:r>
              <a:rPr lang="fr-FR" altLang="fr-FR" sz="3200" dirty="0"/>
              <a:t>, </a:t>
            </a:r>
            <a:r>
              <a:rPr lang="fr-FR" altLang="fr-FR" sz="3200" dirty="0" err="1"/>
              <a:t>be</a:t>
            </a:r>
            <a:r>
              <a:rPr lang="fr-FR" altLang="fr-FR" sz="3200" dirty="0"/>
              <a:t> </a:t>
            </a:r>
            <a:r>
              <a:rPr lang="fr-FR" altLang="fr-FR" sz="3200" dirty="0" err="1"/>
              <a:t>discussed</a:t>
            </a:r>
            <a:r>
              <a:rPr lang="fr-FR" altLang="fr-FR" sz="3200" dirty="0"/>
              <a:t> </a:t>
            </a:r>
            <a:r>
              <a:rPr lang="fr-FR" altLang="fr-FR" sz="3200" dirty="0" err="1"/>
              <a:t>later</a:t>
            </a:r>
            <a:r>
              <a:rPr lang="fr-FR" altLang="fr-FR" sz="3200" dirty="0"/>
              <a:t> </a:t>
            </a:r>
            <a:r>
              <a:rPr lang="fr-FR" altLang="fr-FR" sz="3200" dirty="0" err="1"/>
              <a:t>separately</a:t>
            </a:r>
            <a:r>
              <a:rPr lang="fr-FR" altLang="fr-FR" sz="3200" dirty="0"/>
              <a:t> (</a:t>
            </a:r>
            <a:r>
              <a:rPr lang="fr-FR" altLang="fr-FR" sz="3200" dirty="0" err="1"/>
              <a:t>Estetrol</a:t>
            </a:r>
            <a:r>
              <a:rPr lang="fr-FR" altLang="fr-FR" sz="3200" dirty="0"/>
              <a:t>, NK3 </a:t>
            </a:r>
            <a:r>
              <a:rPr lang="fr-FR" altLang="fr-FR" sz="3200" dirty="0" err="1"/>
              <a:t>Antagonists</a:t>
            </a:r>
            <a:r>
              <a:rPr lang="fr-FR" altLang="fr-FR" sz="3200" dirty="0"/>
              <a:t>).  </a:t>
            </a:r>
            <a:endParaRPr lang="fr-BE" altLang="fr-FR" sz="32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BE" dirty="0"/>
              <a:t>THE WOMEN'S HEALTH INITIATIVE</a:t>
            </a:r>
          </a:p>
        </p:txBody>
      </p:sp>
      <p:pic>
        <p:nvPicPr>
          <p:cNvPr id="4" name="Espace réservé du contenu 3"/>
          <p:cNvPicPr>
            <a:picLocks noGrp="1" noChangeAspect="1"/>
          </p:cNvPicPr>
          <p:nvPr>
            <p:ph idx="1"/>
          </p:nvPr>
        </p:nvPicPr>
        <p:blipFill>
          <a:blip r:embed="rId2"/>
          <a:stretch>
            <a:fillRect/>
          </a:stretch>
        </p:blipFill>
        <p:spPr>
          <a:xfrm>
            <a:off x="9068683" y="143713"/>
            <a:ext cx="2743103" cy="2047441"/>
          </a:xfrm>
          <a:prstGeom prst="rect">
            <a:avLst/>
          </a:prstGeom>
        </p:spPr>
      </p:pic>
      <p:pic>
        <p:nvPicPr>
          <p:cNvPr id="3" name="Image 2">
            <a:extLst>
              <a:ext uri="{FF2B5EF4-FFF2-40B4-BE49-F238E27FC236}">
                <a16:creationId xmlns:a16="http://schemas.microsoft.com/office/drawing/2014/main" id="{746CDFBD-6DB3-A13C-95AD-4DCC325A1205}"/>
              </a:ext>
            </a:extLst>
          </p:cNvPr>
          <p:cNvPicPr>
            <a:picLocks noChangeAspect="1"/>
          </p:cNvPicPr>
          <p:nvPr/>
        </p:nvPicPr>
        <p:blipFill>
          <a:blip r:embed="rId3"/>
          <a:stretch>
            <a:fillRect/>
          </a:stretch>
        </p:blipFill>
        <p:spPr>
          <a:xfrm>
            <a:off x="955426" y="1995107"/>
            <a:ext cx="7996032" cy="4497768"/>
          </a:xfrm>
          <a:prstGeom prst="rect">
            <a:avLst/>
          </a:prstGeom>
        </p:spPr>
      </p:pic>
    </p:spTree>
    <p:extLst>
      <p:ext uri="{BB962C8B-B14F-4D97-AF65-F5344CB8AC3E}">
        <p14:creationId xmlns:p14="http://schemas.microsoft.com/office/powerpoint/2010/main" val="4030465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1422400" y="69850"/>
            <a:ext cx="9410700" cy="6737350"/>
            <a:chOff x="-64" y="44"/>
            <a:chExt cx="5928" cy="4244"/>
          </a:xfrm>
        </p:grpSpPr>
        <p:sp>
          <p:nvSpPr>
            <p:cNvPr id="142340" name="Rectangle 3"/>
            <p:cNvSpPr>
              <a:spLocks noChangeArrowheads="1"/>
            </p:cNvSpPr>
            <p:nvPr/>
          </p:nvSpPr>
          <p:spPr bwMode="auto">
            <a:xfrm>
              <a:off x="-64" y="44"/>
              <a:ext cx="5928"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3500" tIns="26988" rIns="63500" bIns="26988">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a:lnSpc>
                  <a:spcPct val="90000"/>
                </a:lnSpc>
                <a:spcBef>
                  <a:spcPct val="0"/>
                </a:spcBef>
                <a:buClrTx/>
                <a:buSzTx/>
                <a:buFontTx/>
                <a:buNone/>
              </a:pPr>
              <a:r>
                <a:rPr lang="en-US" altLang="fr-FR" sz="3600" dirty="0">
                  <a:latin typeface="Garamond" panose="02020404030301010803" pitchFamily="18" charset="0"/>
                </a:rPr>
                <a:t>Relative Risk of CHD: Observational Studies and Randomized Controlled Trials</a:t>
              </a:r>
            </a:p>
          </p:txBody>
        </p:sp>
        <p:sp>
          <p:nvSpPr>
            <p:cNvPr id="142341" name="Text Box 4"/>
            <p:cNvSpPr txBox="1">
              <a:spLocks noChangeArrowheads="1"/>
            </p:cNvSpPr>
            <p:nvPr/>
          </p:nvSpPr>
          <p:spPr bwMode="blackWhite">
            <a:xfrm>
              <a:off x="145" y="3958"/>
              <a:ext cx="279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b">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spcBef>
                  <a:spcPct val="0"/>
                </a:spcBef>
                <a:buClrTx/>
                <a:buSzTx/>
                <a:buFontTx/>
                <a:buNone/>
              </a:pPr>
              <a:r>
                <a:rPr lang="en-US" altLang="fr-FR" sz="1400">
                  <a:solidFill>
                    <a:prstClr val="black"/>
                  </a:solidFill>
                  <a:ea typeface="MS PGothic" panose="020B0600070205080204" pitchFamily="34" charset="-128"/>
                </a:rPr>
                <a:t>Grodstein F, et al. </a:t>
              </a:r>
              <a:r>
                <a:rPr lang="en-US" altLang="fr-FR" sz="1400" i="1">
                  <a:solidFill>
                    <a:prstClr val="black"/>
                  </a:solidFill>
                  <a:ea typeface="MS PGothic" panose="020B0600070205080204" pitchFamily="34" charset="-128"/>
                </a:rPr>
                <a:t>Prog Cardiovasc Dis</a:t>
              </a:r>
              <a:r>
                <a:rPr lang="en-US" altLang="fr-FR" sz="1400">
                  <a:solidFill>
                    <a:prstClr val="black"/>
                  </a:solidFill>
                  <a:ea typeface="MS PGothic" panose="020B0600070205080204" pitchFamily="34" charset="-128"/>
                </a:rPr>
                <a:t> 1995;38:199-210.</a:t>
              </a:r>
            </a:p>
            <a:p>
              <a:pPr>
                <a:spcBef>
                  <a:spcPct val="0"/>
                </a:spcBef>
                <a:buClrTx/>
                <a:buSzTx/>
                <a:buFontTx/>
                <a:buNone/>
              </a:pPr>
              <a:r>
                <a:rPr lang="en-US" altLang="fr-FR" sz="1400">
                  <a:solidFill>
                    <a:prstClr val="black"/>
                  </a:solidFill>
                  <a:ea typeface="MS PGothic" panose="020B0600070205080204" pitchFamily="34" charset="-128"/>
                </a:rPr>
                <a:t>Salpeter S, et al. </a:t>
              </a:r>
              <a:r>
                <a:rPr lang="en-US" altLang="fr-FR" sz="1400" i="1">
                  <a:solidFill>
                    <a:prstClr val="black"/>
                  </a:solidFill>
                  <a:ea typeface="MS PGothic" panose="020B0600070205080204" pitchFamily="34" charset="-128"/>
                </a:rPr>
                <a:t>J Gen Intern Med </a:t>
              </a:r>
              <a:r>
                <a:rPr lang="en-US" altLang="fr-FR" sz="1400">
                  <a:solidFill>
                    <a:prstClr val="black"/>
                  </a:solidFill>
                  <a:ea typeface="MS PGothic" panose="020B0600070205080204" pitchFamily="34" charset="-128"/>
                </a:rPr>
                <a:t>2006;21:363-366.</a:t>
              </a:r>
            </a:p>
          </p:txBody>
        </p:sp>
        <p:sp>
          <p:nvSpPr>
            <p:cNvPr id="142342" name="Line 6"/>
            <p:cNvSpPr>
              <a:spLocks noChangeShapeType="1"/>
            </p:cNvSpPr>
            <p:nvPr/>
          </p:nvSpPr>
          <p:spPr bwMode="blackWhite">
            <a:xfrm>
              <a:off x="928" y="1995"/>
              <a:ext cx="4708" cy="0"/>
            </a:xfrm>
            <a:prstGeom prst="line">
              <a:avLst/>
            </a:prstGeom>
            <a:noFill/>
            <a:ln w="28575">
              <a:solidFill>
                <a:srgbClr val="FFFF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fr-BE">
                <a:solidFill>
                  <a:prstClr val="black"/>
                </a:solidFill>
              </a:endParaRPr>
            </a:p>
          </p:txBody>
        </p:sp>
        <p:sp>
          <p:nvSpPr>
            <p:cNvPr id="142343" name="Rectangle 7"/>
            <p:cNvSpPr>
              <a:spLocks noChangeArrowheads="1"/>
            </p:cNvSpPr>
            <p:nvPr/>
          </p:nvSpPr>
          <p:spPr bwMode="auto">
            <a:xfrm>
              <a:off x="512" y="872"/>
              <a:ext cx="1715" cy="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r">
                <a:lnSpc>
                  <a:spcPct val="90000"/>
                </a:lnSpc>
                <a:spcBef>
                  <a:spcPct val="50000"/>
                </a:spcBef>
                <a:buClrTx/>
                <a:buSzTx/>
                <a:buFontTx/>
                <a:buNone/>
              </a:pPr>
              <a:r>
                <a:rPr lang="en-US" altLang="fr-FR" sz="2000" u="sng" dirty="0">
                  <a:solidFill>
                    <a:srgbClr val="0563C1"/>
                  </a:solidFill>
                  <a:latin typeface="Garamond" panose="02020404030301010803" pitchFamily="18" charset="0"/>
                </a:rPr>
                <a:t>Epidemiologic Studies</a:t>
              </a:r>
            </a:p>
            <a:p>
              <a:pPr algn="r">
                <a:lnSpc>
                  <a:spcPct val="90000"/>
                </a:lnSpc>
                <a:spcBef>
                  <a:spcPct val="50000"/>
                </a:spcBef>
                <a:buClrTx/>
                <a:buSzTx/>
                <a:buFontTx/>
                <a:buNone/>
              </a:pPr>
              <a:r>
                <a:rPr lang="en-US" altLang="fr-FR" sz="1800" dirty="0">
                  <a:latin typeface="Garamond" panose="02020404030301010803" pitchFamily="18" charset="0"/>
                </a:rPr>
                <a:t> Age=30-55 y</a:t>
              </a:r>
            </a:p>
            <a:p>
              <a:pPr algn="r">
                <a:lnSpc>
                  <a:spcPct val="90000"/>
                </a:lnSpc>
                <a:spcBef>
                  <a:spcPct val="50000"/>
                </a:spcBef>
                <a:buClrTx/>
                <a:buSzTx/>
                <a:buFontTx/>
                <a:buNone/>
              </a:pPr>
              <a:r>
                <a:rPr lang="en-US" altLang="fr-FR" sz="1800" dirty="0">
                  <a:latin typeface="Garamond" panose="02020404030301010803" pitchFamily="18" charset="0"/>
                </a:rPr>
                <a:t>Time Since Menopause &lt;6 y</a:t>
              </a:r>
            </a:p>
            <a:p>
              <a:pPr algn="r">
                <a:lnSpc>
                  <a:spcPct val="90000"/>
                </a:lnSpc>
                <a:spcBef>
                  <a:spcPct val="50000"/>
                </a:spcBef>
                <a:buClrTx/>
                <a:buSzTx/>
                <a:buFontTx/>
                <a:buNone/>
              </a:pPr>
              <a:br>
                <a:rPr lang="en-US" altLang="fr-FR" sz="1800" dirty="0">
                  <a:latin typeface="Garamond" panose="02020404030301010803" pitchFamily="18" charset="0"/>
                </a:rPr>
              </a:br>
              <a:endParaRPr lang="en-US" altLang="fr-FR" sz="1800" dirty="0">
                <a:latin typeface="Garamond" panose="02020404030301010803" pitchFamily="18" charset="0"/>
              </a:endParaRPr>
            </a:p>
            <a:p>
              <a:pPr algn="r">
                <a:lnSpc>
                  <a:spcPct val="90000"/>
                </a:lnSpc>
                <a:spcBef>
                  <a:spcPct val="50000"/>
                </a:spcBef>
                <a:buClrTx/>
                <a:buSzTx/>
                <a:buFontTx/>
                <a:buNone/>
              </a:pPr>
              <a:endParaRPr lang="en-US" altLang="fr-FR" sz="1800" dirty="0">
                <a:solidFill>
                  <a:prstClr val="black"/>
                </a:solidFill>
                <a:latin typeface="Garamond" panose="02020404030301010803" pitchFamily="18" charset="0"/>
              </a:endParaRPr>
            </a:p>
            <a:p>
              <a:pPr algn="r">
                <a:lnSpc>
                  <a:spcPct val="90000"/>
                </a:lnSpc>
                <a:spcBef>
                  <a:spcPct val="50000"/>
                </a:spcBef>
                <a:buClrTx/>
                <a:buSzTx/>
                <a:buFontTx/>
                <a:buNone/>
              </a:pPr>
              <a:br>
                <a:rPr lang="en-US" altLang="fr-FR" sz="1800" dirty="0">
                  <a:solidFill>
                    <a:prstClr val="black"/>
                  </a:solidFill>
                  <a:latin typeface="Garamond" panose="02020404030301010803" pitchFamily="18" charset="0"/>
                </a:rPr>
              </a:br>
              <a:r>
                <a:rPr lang="en-US" altLang="fr-FR" sz="2000" u="sng" dirty="0">
                  <a:solidFill>
                    <a:srgbClr val="0563C1"/>
                  </a:solidFill>
                  <a:latin typeface="Garamond" panose="02020404030301010803" pitchFamily="18" charset="0"/>
                </a:rPr>
                <a:t>Randomized Trials</a:t>
              </a:r>
            </a:p>
            <a:p>
              <a:pPr algn="r">
                <a:lnSpc>
                  <a:spcPct val="90000"/>
                </a:lnSpc>
                <a:spcBef>
                  <a:spcPct val="50000"/>
                </a:spcBef>
                <a:buClrTx/>
                <a:buSzTx/>
                <a:buFontTx/>
                <a:buNone/>
              </a:pPr>
              <a:r>
                <a:rPr lang="en-US" altLang="fr-FR" sz="1800" dirty="0">
                  <a:latin typeface="Garamond" panose="02020404030301010803" pitchFamily="18" charset="0"/>
                </a:rPr>
                <a:t>Age &lt;60 y</a:t>
              </a:r>
            </a:p>
            <a:p>
              <a:pPr algn="r">
                <a:lnSpc>
                  <a:spcPct val="90000"/>
                </a:lnSpc>
                <a:spcBef>
                  <a:spcPct val="50000"/>
                </a:spcBef>
                <a:buClrTx/>
                <a:buSzTx/>
                <a:buFontTx/>
                <a:buNone/>
              </a:pPr>
              <a:r>
                <a:rPr lang="en-US" altLang="fr-FR" sz="1800" dirty="0">
                  <a:latin typeface="Garamond" panose="02020404030301010803" pitchFamily="18" charset="0"/>
                </a:rPr>
                <a:t>Time Since Menopause &lt;10 y</a:t>
              </a:r>
              <a:r>
                <a:rPr lang="en-US" altLang="fr-FR" sz="1600" dirty="0">
                  <a:latin typeface="Garamond" panose="02020404030301010803" pitchFamily="18" charset="0"/>
                </a:rPr>
                <a:t> </a:t>
              </a:r>
              <a:br>
                <a:rPr lang="en-US" altLang="fr-FR" sz="1600" dirty="0">
                  <a:solidFill>
                    <a:srgbClr val="FFFF00"/>
                  </a:solidFill>
                  <a:latin typeface="Garamond" panose="02020404030301010803" pitchFamily="18" charset="0"/>
                </a:rPr>
              </a:br>
              <a:endParaRPr lang="en-US" altLang="fr-FR" sz="1600" dirty="0">
                <a:solidFill>
                  <a:srgbClr val="FFFF00"/>
                </a:solidFill>
                <a:latin typeface="Garamond" panose="02020404030301010803" pitchFamily="18" charset="0"/>
              </a:endParaRPr>
            </a:p>
            <a:p>
              <a:pPr algn="r">
                <a:lnSpc>
                  <a:spcPct val="90000"/>
                </a:lnSpc>
                <a:spcBef>
                  <a:spcPct val="50000"/>
                </a:spcBef>
                <a:buClrTx/>
                <a:buSzTx/>
                <a:buFontTx/>
                <a:buNone/>
              </a:pPr>
              <a:br>
                <a:rPr lang="en-US" altLang="fr-FR" sz="1800" dirty="0">
                  <a:solidFill>
                    <a:prstClr val="black"/>
                  </a:solidFill>
                  <a:latin typeface="Garamond" panose="02020404030301010803" pitchFamily="18" charset="0"/>
                </a:rPr>
              </a:br>
              <a:endParaRPr lang="en-US" altLang="fr-FR" sz="1800" dirty="0">
                <a:solidFill>
                  <a:prstClr val="black"/>
                </a:solidFill>
                <a:latin typeface="Garamond" panose="02020404030301010803" pitchFamily="18" charset="0"/>
              </a:endParaRPr>
            </a:p>
          </p:txBody>
        </p:sp>
        <p:sp>
          <p:nvSpPr>
            <p:cNvPr id="142344" name="Line 8"/>
            <p:cNvSpPr>
              <a:spLocks noChangeShapeType="1"/>
            </p:cNvSpPr>
            <p:nvPr/>
          </p:nvSpPr>
          <p:spPr bwMode="auto">
            <a:xfrm>
              <a:off x="4399" y="942"/>
              <a:ext cx="0" cy="2564"/>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45" name="Text Box 9"/>
            <p:cNvSpPr txBox="1">
              <a:spLocks noChangeArrowheads="1"/>
            </p:cNvSpPr>
            <p:nvPr/>
          </p:nvSpPr>
          <p:spPr bwMode="blackWhite">
            <a:xfrm>
              <a:off x="2469" y="353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fr-FR" sz="1800">
                  <a:solidFill>
                    <a:prstClr val="black"/>
                  </a:solidFill>
                  <a:latin typeface="Arial" panose="020B0604020202020204" pitchFamily="34" charset="0"/>
                  <a:ea typeface="MS PGothic" panose="020B0600070205080204" pitchFamily="34" charset="-128"/>
                </a:rPr>
                <a:t>0.5</a:t>
              </a:r>
            </a:p>
          </p:txBody>
        </p:sp>
        <p:sp>
          <p:nvSpPr>
            <p:cNvPr id="142346" name="Text Box 12"/>
            <p:cNvSpPr txBox="1">
              <a:spLocks noChangeArrowheads="1"/>
            </p:cNvSpPr>
            <p:nvPr/>
          </p:nvSpPr>
          <p:spPr bwMode="blackWhite">
            <a:xfrm>
              <a:off x="4320" y="3534"/>
              <a:ext cx="20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0" tIns="0" rIns="0" bIns="0" anchor="ctr">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fr-FR" sz="1800">
                  <a:solidFill>
                    <a:prstClr val="black"/>
                  </a:solidFill>
                  <a:latin typeface="Arial" panose="020B0604020202020204" pitchFamily="34" charset="0"/>
                  <a:ea typeface="MS PGothic" panose="020B0600070205080204" pitchFamily="34" charset="-128"/>
                </a:rPr>
                <a:t>1.0</a:t>
              </a:r>
            </a:p>
          </p:txBody>
        </p:sp>
        <p:sp>
          <p:nvSpPr>
            <p:cNvPr id="142347" name="Line 14"/>
            <p:cNvSpPr>
              <a:spLocks noChangeShapeType="1"/>
            </p:cNvSpPr>
            <p:nvPr/>
          </p:nvSpPr>
          <p:spPr bwMode="auto">
            <a:xfrm flipV="1">
              <a:off x="2557" y="3489"/>
              <a:ext cx="1" cy="36"/>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48" name="Line 15"/>
            <p:cNvSpPr>
              <a:spLocks noChangeShapeType="1"/>
            </p:cNvSpPr>
            <p:nvPr/>
          </p:nvSpPr>
          <p:spPr bwMode="auto">
            <a:xfrm flipV="1">
              <a:off x="2963" y="3489"/>
              <a:ext cx="1" cy="36"/>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49" name="Line 16"/>
            <p:cNvSpPr>
              <a:spLocks noChangeShapeType="1"/>
            </p:cNvSpPr>
            <p:nvPr/>
          </p:nvSpPr>
          <p:spPr bwMode="auto">
            <a:xfrm>
              <a:off x="1879" y="3489"/>
              <a:ext cx="3777" cy="1"/>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0" name="Line 18"/>
            <p:cNvSpPr>
              <a:spLocks noChangeShapeType="1"/>
            </p:cNvSpPr>
            <p:nvPr/>
          </p:nvSpPr>
          <p:spPr bwMode="auto">
            <a:xfrm flipV="1">
              <a:off x="3307" y="3489"/>
              <a:ext cx="1" cy="3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1" name="Line 19"/>
            <p:cNvSpPr>
              <a:spLocks noChangeShapeType="1"/>
            </p:cNvSpPr>
            <p:nvPr/>
          </p:nvSpPr>
          <p:spPr bwMode="auto">
            <a:xfrm flipV="1">
              <a:off x="4403" y="3489"/>
              <a:ext cx="1" cy="3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2" name="Line 20"/>
            <p:cNvSpPr>
              <a:spLocks noChangeShapeType="1"/>
            </p:cNvSpPr>
            <p:nvPr/>
          </p:nvSpPr>
          <p:spPr bwMode="auto">
            <a:xfrm flipV="1">
              <a:off x="4983" y="3489"/>
              <a:ext cx="2" cy="3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3" name="Line 22"/>
            <p:cNvSpPr>
              <a:spLocks noChangeShapeType="1"/>
            </p:cNvSpPr>
            <p:nvPr/>
          </p:nvSpPr>
          <p:spPr bwMode="auto">
            <a:xfrm flipV="1">
              <a:off x="5648" y="3489"/>
              <a:ext cx="0" cy="3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4" name="Line 23"/>
            <p:cNvSpPr>
              <a:spLocks noChangeShapeType="1"/>
            </p:cNvSpPr>
            <p:nvPr/>
          </p:nvSpPr>
          <p:spPr bwMode="auto">
            <a:xfrm flipV="1">
              <a:off x="2206" y="3489"/>
              <a:ext cx="2" cy="36"/>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5" name="Line 25"/>
            <p:cNvSpPr>
              <a:spLocks noChangeShapeType="1"/>
            </p:cNvSpPr>
            <p:nvPr/>
          </p:nvSpPr>
          <p:spPr bwMode="auto">
            <a:xfrm flipV="1">
              <a:off x="1886" y="3489"/>
              <a:ext cx="2" cy="36"/>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56" name="Text Box 28"/>
            <p:cNvSpPr txBox="1">
              <a:spLocks noChangeArrowheads="1"/>
            </p:cNvSpPr>
            <p:nvPr/>
          </p:nvSpPr>
          <p:spPr bwMode="auto">
            <a:xfrm>
              <a:off x="3095" y="3627"/>
              <a:ext cx="110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lgn="ctr">
                <a:spcBef>
                  <a:spcPct val="0"/>
                </a:spcBef>
                <a:buClrTx/>
                <a:buSzTx/>
                <a:buFontTx/>
                <a:buNone/>
              </a:pPr>
              <a:r>
                <a:rPr lang="en-US" altLang="fr-FR" sz="2000">
                  <a:solidFill>
                    <a:prstClr val="black"/>
                  </a:solidFill>
                  <a:latin typeface="Arial" panose="020B0604020202020204" pitchFamily="34" charset="0"/>
                  <a:ea typeface="MS PGothic" panose="020B0600070205080204" pitchFamily="34" charset="-128"/>
                </a:rPr>
                <a:t>Risk Estimate</a:t>
              </a:r>
            </a:p>
          </p:txBody>
        </p:sp>
        <p:grpSp>
          <p:nvGrpSpPr>
            <p:cNvPr id="142357" name="Group 20"/>
            <p:cNvGrpSpPr>
              <a:grpSpLocks/>
            </p:cNvGrpSpPr>
            <p:nvPr/>
          </p:nvGrpSpPr>
          <p:grpSpPr bwMode="auto">
            <a:xfrm>
              <a:off x="2953" y="1330"/>
              <a:ext cx="345" cy="125"/>
              <a:chOff x="2409" y="3154"/>
              <a:chExt cx="345" cy="125"/>
            </a:xfrm>
          </p:grpSpPr>
          <p:sp>
            <p:nvSpPr>
              <p:cNvPr id="142365" name="Freeform 31"/>
              <p:cNvSpPr>
                <a:spLocks/>
              </p:cNvSpPr>
              <p:nvPr/>
            </p:nvSpPr>
            <p:spPr bwMode="blackWhite">
              <a:xfrm rot="10800000" flipH="1">
                <a:off x="2409" y="3163"/>
                <a:ext cx="345" cy="116"/>
              </a:xfrm>
              <a:custGeom>
                <a:avLst/>
                <a:gdLst>
                  <a:gd name="T0" fmla="*/ 0 w 96"/>
                  <a:gd name="T1" fmla="*/ 0 h 96"/>
                  <a:gd name="T2" fmla="*/ 0 w 96"/>
                  <a:gd name="T3" fmla="*/ 153173 h 96"/>
                  <a:gd name="T4" fmla="*/ 0 w 96"/>
                  <a:gd name="T5" fmla="*/ 77597 h 96"/>
                  <a:gd name="T6" fmla="*/ 2147483646 w 96"/>
                  <a:gd name="T7" fmla="*/ 77597 h 96"/>
                  <a:gd name="T8" fmla="*/ 2147483646 w 96"/>
                  <a:gd name="T9" fmla="*/ 0 h 96"/>
                  <a:gd name="T10" fmla="*/ 2147483646 w 96"/>
                  <a:gd name="T11" fmla="*/ 153173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0" y="0"/>
                    </a:moveTo>
                    <a:lnTo>
                      <a:pt x="0" y="96"/>
                    </a:lnTo>
                    <a:lnTo>
                      <a:pt x="0" y="48"/>
                    </a:lnTo>
                    <a:lnTo>
                      <a:pt x="96" y="48"/>
                    </a:lnTo>
                    <a:lnTo>
                      <a:pt x="96" y="0"/>
                    </a:lnTo>
                    <a:lnTo>
                      <a:pt x="96"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fr-BE">
                  <a:solidFill>
                    <a:prstClr val="black"/>
                  </a:solidFill>
                </a:endParaRPr>
              </a:p>
            </p:txBody>
          </p:sp>
          <p:sp>
            <p:nvSpPr>
              <p:cNvPr id="142366" name="Rectangle 32"/>
              <p:cNvSpPr>
                <a:spLocks noChangeArrowheads="1"/>
              </p:cNvSpPr>
              <p:nvPr/>
            </p:nvSpPr>
            <p:spPr bwMode="blackWhite">
              <a:xfrm>
                <a:off x="2529" y="3154"/>
                <a:ext cx="110" cy="110"/>
              </a:xfrm>
              <a:prstGeom prst="rect">
                <a:avLst/>
              </a:prstGeom>
              <a:solidFill>
                <a:schemeClr val="tx2"/>
              </a:solidFill>
              <a:ln w="28575">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fr-FR" sz="1400">
                  <a:solidFill>
                    <a:prstClr val="black"/>
                  </a:solidFill>
                  <a:latin typeface="Garamond" panose="02020404030301010803" pitchFamily="18" charset="0"/>
                </a:endParaRPr>
              </a:p>
            </p:txBody>
          </p:sp>
        </p:grpSp>
        <p:grpSp>
          <p:nvGrpSpPr>
            <p:cNvPr id="142358" name="Group 23"/>
            <p:cNvGrpSpPr>
              <a:grpSpLocks/>
            </p:cNvGrpSpPr>
            <p:nvPr/>
          </p:nvGrpSpPr>
          <p:grpSpPr bwMode="auto">
            <a:xfrm>
              <a:off x="2556" y="2751"/>
              <a:ext cx="1727" cy="125"/>
              <a:chOff x="2012" y="3167"/>
              <a:chExt cx="1727" cy="125"/>
            </a:xfrm>
          </p:grpSpPr>
          <p:sp>
            <p:nvSpPr>
              <p:cNvPr id="142363" name="Freeform 31"/>
              <p:cNvSpPr>
                <a:spLocks/>
              </p:cNvSpPr>
              <p:nvPr/>
            </p:nvSpPr>
            <p:spPr bwMode="blackWhite">
              <a:xfrm rot="10800000" flipH="1">
                <a:off x="2012" y="3176"/>
                <a:ext cx="1727" cy="116"/>
              </a:xfrm>
              <a:custGeom>
                <a:avLst/>
                <a:gdLst>
                  <a:gd name="T0" fmla="*/ 0 w 96"/>
                  <a:gd name="T1" fmla="*/ 0 h 96"/>
                  <a:gd name="T2" fmla="*/ 0 w 96"/>
                  <a:gd name="T3" fmla="*/ 153173 h 96"/>
                  <a:gd name="T4" fmla="*/ 0 w 96"/>
                  <a:gd name="T5" fmla="*/ 77597 h 96"/>
                  <a:gd name="T6" fmla="*/ 2147483646 w 96"/>
                  <a:gd name="T7" fmla="*/ 77597 h 96"/>
                  <a:gd name="T8" fmla="*/ 2147483646 w 96"/>
                  <a:gd name="T9" fmla="*/ 0 h 96"/>
                  <a:gd name="T10" fmla="*/ 2147483646 w 96"/>
                  <a:gd name="T11" fmla="*/ 153173 h 96"/>
                  <a:gd name="T12" fmla="*/ 0 60000 65536"/>
                  <a:gd name="T13" fmla="*/ 0 60000 65536"/>
                  <a:gd name="T14" fmla="*/ 0 60000 65536"/>
                  <a:gd name="T15" fmla="*/ 0 60000 65536"/>
                  <a:gd name="T16" fmla="*/ 0 60000 65536"/>
                  <a:gd name="T17" fmla="*/ 0 60000 65536"/>
                  <a:gd name="T18" fmla="*/ 0 w 96"/>
                  <a:gd name="T19" fmla="*/ 0 h 96"/>
                  <a:gd name="T20" fmla="*/ 96 w 96"/>
                  <a:gd name="T21" fmla="*/ 96 h 96"/>
                </a:gdLst>
                <a:ahLst/>
                <a:cxnLst>
                  <a:cxn ang="T12">
                    <a:pos x="T0" y="T1"/>
                  </a:cxn>
                  <a:cxn ang="T13">
                    <a:pos x="T2" y="T3"/>
                  </a:cxn>
                  <a:cxn ang="T14">
                    <a:pos x="T4" y="T5"/>
                  </a:cxn>
                  <a:cxn ang="T15">
                    <a:pos x="T6" y="T7"/>
                  </a:cxn>
                  <a:cxn ang="T16">
                    <a:pos x="T8" y="T9"/>
                  </a:cxn>
                  <a:cxn ang="T17">
                    <a:pos x="T10" y="T11"/>
                  </a:cxn>
                </a:cxnLst>
                <a:rect l="T18" t="T19" r="T20" b="T21"/>
                <a:pathLst>
                  <a:path w="96" h="96">
                    <a:moveTo>
                      <a:pt x="0" y="0"/>
                    </a:moveTo>
                    <a:lnTo>
                      <a:pt x="0" y="96"/>
                    </a:lnTo>
                    <a:lnTo>
                      <a:pt x="0" y="48"/>
                    </a:lnTo>
                    <a:lnTo>
                      <a:pt x="96" y="48"/>
                    </a:lnTo>
                    <a:lnTo>
                      <a:pt x="96" y="0"/>
                    </a:lnTo>
                    <a:lnTo>
                      <a:pt x="96" y="96"/>
                    </a:lnTo>
                  </a:path>
                </a:pathLst>
              </a:custGeom>
              <a:noFill/>
              <a:ln w="28575">
                <a:solidFill>
                  <a:schemeClr val="tx2"/>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fr-BE">
                  <a:solidFill>
                    <a:prstClr val="black"/>
                  </a:solidFill>
                </a:endParaRPr>
              </a:p>
            </p:txBody>
          </p:sp>
          <p:sp>
            <p:nvSpPr>
              <p:cNvPr id="142364" name="Rectangle 32"/>
              <p:cNvSpPr>
                <a:spLocks noChangeArrowheads="1"/>
              </p:cNvSpPr>
              <p:nvPr/>
            </p:nvSpPr>
            <p:spPr bwMode="blackWhite">
              <a:xfrm>
                <a:off x="2626" y="3167"/>
                <a:ext cx="110" cy="110"/>
              </a:xfrm>
              <a:prstGeom prst="rect">
                <a:avLst/>
              </a:prstGeom>
              <a:solidFill>
                <a:schemeClr val="tx2"/>
              </a:solidFill>
              <a:ln w="28575">
                <a:solidFill>
                  <a:schemeClr val="tx2"/>
                </a:solidFill>
                <a:miter lim="800000"/>
                <a:headEnd/>
                <a:tailEnd/>
              </a:ln>
            </p:spPr>
            <p:txBody>
              <a:bodyPr wrap="none" anchor="ctr"/>
              <a:lstStyle>
                <a:lvl1pPr>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a:spcBef>
                    <a:spcPct val="0"/>
                  </a:spcBef>
                  <a:buClrTx/>
                  <a:buSzTx/>
                  <a:buFontTx/>
                  <a:buNone/>
                </a:pPr>
                <a:endParaRPr lang="en-US" altLang="fr-FR" sz="1400">
                  <a:solidFill>
                    <a:prstClr val="black"/>
                  </a:solidFill>
                  <a:latin typeface="Garamond" panose="02020404030301010803" pitchFamily="18" charset="0"/>
                </a:endParaRPr>
              </a:p>
            </p:txBody>
          </p:sp>
        </p:grpSp>
        <p:sp>
          <p:nvSpPr>
            <p:cNvPr id="142359" name="Line 17"/>
            <p:cNvSpPr>
              <a:spLocks noChangeShapeType="1"/>
            </p:cNvSpPr>
            <p:nvPr/>
          </p:nvSpPr>
          <p:spPr bwMode="auto">
            <a:xfrm flipV="1">
              <a:off x="4038" y="3489"/>
              <a:ext cx="2" cy="33"/>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142360" name="Line 26"/>
            <p:cNvSpPr>
              <a:spLocks noChangeShapeType="1"/>
            </p:cNvSpPr>
            <p:nvPr/>
          </p:nvSpPr>
          <p:spPr bwMode="auto">
            <a:xfrm flipV="1">
              <a:off x="3653" y="3489"/>
              <a:ext cx="1" cy="36"/>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fr-BE">
                <a:solidFill>
                  <a:prstClr val="black"/>
                </a:solidFill>
              </a:endParaRPr>
            </a:p>
          </p:txBody>
        </p:sp>
        <p:sp>
          <p:nvSpPr>
            <p:cNvPr id="424988" name="Text Box 28"/>
            <p:cNvSpPr txBox="1">
              <a:spLocks noChangeArrowheads="1"/>
            </p:cNvSpPr>
            <p:nvPr/>
          </p:nvSpPr>
          <p:spPr bwMode="blackWhite">
            <a:xfrm>
              <a:off x="2958" y="1120"/>
              <a:ext cx="365" cy="2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prstClr val="black"/>
                  </a:solidFill>
                  <a:latin typeface="Arial" charset="0"/>
                  <a:ea typeface="ＭＳ Ｐゴシック" charset="0"/>
                </a:rPr>
                <a:t>0.64</a:t>
              </a:r>
            </a:p>
          </p:txBody>
        </p:sp>
        <p:sp>
          <p:nvSpPr>
            <p:cNvPr id="424989" name="Text Box 29"/>
            <p:cNvSpPr txBox="1">
              <a:spLocks noChangeArrowheads="1"/>
            </p:cNvSpPr>
            <p:nvPr/>
          </p:nvSpPr>
          <p:spPr bwMode="blackWhite">
            <a:xfrm>
              <a:off x="3054" y="2536"/>
              <a:ext cx="365" cy="212"/>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prstClr val="black"/>
                  </a:solidFill>
                  <a:latin typeface="Arial" charset="0"/>
                  <a:ea typeface="ＭＳ Ｐゴシック" charset="0"/>
                </a:rPr>
                <a:t>0.68</a:t>
              </a:r>
            </a:p>
          </p:txBody>
        </p:sp>
      </p:grpSp>
      <p:sp>
        <p:nvSpPr>
          <p:cNvPr id="424990" name="Oval 30"/>
          <p:cNvSpPr>
            <a:spLocks noChangeArrowheads="1"/>
          </p:cNvSpPr>
          <p:nvPr/>
        </p:nvSpPr>
        <p:spPr bwMode="auto">
          <a:xfrm>
            <a:off x="1509712" y="3470275"/>
            <a:ext cx="3976688" cy="1944688"/>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18" tIns="45709" rIns="91418" bIns="45709" anchor="ctr"/>
          <a:lstStyle/>
          <a:p>
            <a:pPr>
              <a:defRPr/>
            </a:pPr>
            <a:endParaRPr lang="en-US">
              <a:solidFill>
                <a:prstClr val="black"/>
              </a:solidFill>
              <a:latin typeface="Arial" charset="0"/>
              <a:ea typeface="ＭＳ Ｐゴシック" charset="0"/>
            </a:endParaRPr>
          </a:p>
        </p:txBody>
      </p:sp>
    </p:spTree>
    <p:extLst>
      <p:ext uri="{BB962C8B-B14F-4D97-AF65-F5344CB8AC3E}">
        <p14:creationId xmlns:p14="http://schemas.microsoft.com/office/powerpoint/2010/main" val="3182968306"/>
      </p:ext>
    </p:extLst>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D5DAA1F-A75C-D1DC-693E-50315A360BC0}"/>
              </a:ext>
            </a:extLst>
          </p:cNvPr>
          <p:cNvPicPr>
            <a:picLocks noChangeAspect="1"/>
          </p:cNvPicPr>
          <p:nvPr/>
        </p:nvPicPr>
        <p:blipFill>
          <a:blip r:embed="rId2"/>
          <a:stretch>
            <a:fillRect/>
          </a:stretch>
        </p:blipFill>
        <p:spPr>
          <a:xfrm>
            <a:off x="1274058" y="4200524"/>
            <a:ext cx="1829477" cy="2435777"/>
          </a:xfrm>
          <a:prstGeom prst="rect">
            <a:avLst/>
          </a:prstGeom>
        </p:spPr>
      </p:pic>
      <p:sp>
        <p:nvSpPr>
          <p:cNvPr id="2" name="Titre 1">
            <a:extLst>
              <a:ext uri="{FF2B5EF4-FFF2-40B4-BE49-F238E27FC236}">
                <a16:creationId xmlns:a16="http://schemas.microsoft.com/office/drawing/2014/main" id="{21DB5D78-80F5-39BF-95A6-34A4E9EB538F}"/>
              </a:ext>
            </a:extLst>
          </p:cNvPr>
          <p:cNvSpPr>
            <a:spLocks noGrp="1"/>
          </p:cNvSpPr>
          <p:nvPr>
            <p:ph type="title"/>
          </p:nvPr>
        </p:nvSpPr>
        <p:spPr>
          <a:xfrm>
            <a:off x="838200" y="352059"/>
            <a:ext cx="10515600" cy="1325563"/>
          </a:xfrm>
        </p:spPr>
        <p:txBody>
          <a:bodyPr>
            <a:normAutofit fontScale="90000"/>
          </a:bodyPr>
          <a:lstStyle/>
          <a:p>
            <a:r>
              <a:rPr lang="fr-BE" sz="2400" b="1" i="0" u="none" strike="noStrike" baseline="0" dirty="0" err="1">
                <a:solidFill>
                  <a:schemeClr val="tx2">
                    <a:lumMod val="20000"/>
                    <a:lumOff val="80000"/>
                  </a:schemeClr>
                </a:solidFill>
                <a:latin typeface="AdvP3E7259"/>
              </a:rPr>
              <a:t>Cardiovascular</a:t>
            </a:r>
            <a:r>
              <a:rPr lang="fr-BE" sz="2400" b="1" i="0" u="none" strike="noStrike" baseline="0" dirty="0">
                <a:solidFill>
                  <a:schemeClr val="tx2">
                    <a:lumMod val="20000"/>
                    <a:lumOff val="80000"/>
                  </a:schemeClr>
                </a:solidFill>
                <a:latin typeface="AdvP3E7259"/>
              </a:rPr>
              <a:t> </a:t>
            </a:r>
            <a:r>
              <a:rPr lang="fr-BE" sz="2400" b="1" i="0" u="none" strike="noStrike" baseline="0" dirty="0" err="1">
                <a:solidFill>
                  <a:schemeClr val="tx2">
                    <a:lumMod val="20000"/>
                    <a:lumOff val="80000"/>
                  </a:schemeClr>
                </a:solidFill>
                <a:latin typeface="AdvP3E7259"/>
              </a:rPr>
              <a:t>health</a:t>
            </a:r>
            <a:r>
              <a:rPr lang="fr-BE" sz="2400" b="1" i="0" u="none" strike="noStrike" baseline="0" dirty="0">
                <a:solidFill>
                  <a:schemeClr val="tx2">
                    <a:lumMod val="20000"/>
                    <a:lumOff val="80000"/>
                  </a:schemeClr>
                </a:solidFill>
                <a:latin typeface="AdvP3E7259"/>
              </a:rPr>
              <a:t> </a:t>
            </a:r>
            <a:r>
              <a:rPr lang="fr-BE" sz="2400" b="1" i="0" u="none" strike="noStrike" baseline="0" dirty="0" err="1">
                <a:solidFill>
                  <a:schemeClr val="tx2">
                    <a:lumMod val="20000"/>
                    <a:lumOff val="80000"/>
                  </a:schemeClr>
                </a:solidFill>
                <a:latin typeface="AdvP3E7259"/>
              </a:rPr>
              <a:t>after</a:t>
            </a:r>
            <a:r>
              <a:rPr lang="fr-BE" sz="2400" b="1" i="0" u="none" strike="noStrike" baseline="0" dirty="0">
                <a:solidFill>
                  <a:schemeClr val="tx2">
                    <a:lumMod val="20000"/>
                    <a:lumOff val="80000"/>
                  </a:schemeClr>
                </a:solidFill>
                <a:latin typeface="AdvP3E7259"/>
              </a:rPr>
              <a:t> </a:t>
            </a:r>
            <a:r>
              <a:rPr lang="fr-BE" sz="2400" b="1" i="0" u="none" strike="noStrike" baseline="0" dirty="0" err="1">
                <a:solidFill>
                  <a:schemeClr val="tx2">
                    <a:lumMod val="20000"/>
                    <a:lumOff val="80000"/>
                  </a:schemeClr>
                </a:solidFill>
                <a:latin typeface="AdvP3E7259"/>
              </a:rPr>
              <a:t>menopause</a:t>
            </a:r>
            <a:r>
              <a:rPr lang="fr-BE" sz="2400" b="1" i="0" u="none" strike="noStrike" baseline="0" dirty="0">
                <a:solidFill>
                  <a:schemeClr val="tx2">
                    <a:lumMod val="20000"/>
                    <a:lumOff val="80000"/>
                  </a:schemeClr>
                </a:solidFill>
                <a:latin typeface="AdvP3E7259"/>
              </a:rPr>
              <a:t> </a:t>
            </a:r>
            <a:r>
              <a:rPr lang="en-US" sz="2400" b="1" i="0" u="none" strike="noStrike" baseline="0" dirty="0">
                <a:solidFill>
                  <a:schemeClr val="tx2">
                    <a:lumMod val="20000"/>
                    <a:lumOff val="80000"/>
                  </a:schemeClr>
                </a:solidFill>
                <a:latin typeface="AdvP3E7259"/>
              </a:rPr>
              <a:t>transition, pregnancy disorders, and other </a:t>
            </a:r>
            <a:r>
              <a:rPr lang="fr-FR" sz="2400" b="1" i="0" u="none" strike="noStrike" baseline="0" dirty="0" err="1">
                <a:solidFill>
                  <a:schemeClr val="tx2">
                    <a:lumMod val="20000"/>
                    <a:lumOff val="80000"/>
                  </a:schemeClr>
                </a:solidFill>
                <a:latin typeface="AdvP3E7259"/>
              </a:rPr>
              <a:t>gynaecologic</a:t>
            </a:r>
            <a:r>
              <a:rPr lang="fr-FR" sz="2400" b="1" i="0" u="none" strike="noStrike" baseline="0" dirty="0">
                <a:solidFill>
                  <a:schemeClr val="tx2">
                    <a:lumMod val="20000"/>
                    <a:lumOff val="80000"/>
                  </a:schemeClr>
                </a:solidFill>
                <a:latin typeface="AdvP3E7259"/>
              </a:rPr>
              <a:t> conditions: a consensus document f</a:t>
            </a:r>
            <a:r>
              <a:rPr lang="fr-BE" sz="2400" b="1" i="0" u="none" strike="noStrike" baseline="0" dirty="0">
                <a:solidFill>
                  <a:schemeClr val="tx2">
                    <a:lumMod val="20000"/>
                    <a:lumOff val="80000"/>
                  </a:schemeClr>
                </a:solidFill>
                <a:latin typeface="AdvP3E7259"/>
              </a:rPr>
              <a:t>rom </a:t>
            </a:r>
            <a:r>
              <a:rPr lang="fr-BE" sz="2400" b="1" i="0" u="none" strike="noStrike" baseline="0" dirty="0" err="1">
                <a:solidFill>
                  <a:schemeClr val="tx2">
                    <a:lumMod val="20000"/>
                    <a:lumOff val="80000"/>
                  </a:schemeClr>
                </a:solidFill>
                <a:latin typeface="AdvP3E7259"/>
              </a:rPr>
              <a:t>European</a:t>
            </a:r>
            <a:r>
              <a:rPr lang="fr-BE" sz="2400" b="1" i="0" u="none" strike="noStrike" baseline="0" dirty="0">
                <a:solidFill>
                  <a:schemeClr val="tx2">
                    <a:lumMod val="20000"/>
                    <a:lumOff val="80000"/>
                  </a:schemeClr>
                </a:solidFill>
                <a:latin typeface="AdvP3E7259"/>
              </a:rPr>
              <a:t> </a:t>
            </a:r>
            <a:r>
              <a:rPr lang="fr-BE" sz="2400" b="1" i="0" u="none" strike="noStrike" baseline="0" dirty="0" err="1">
                <a:solidFill>
                  <a:schemeClr val="tx2">
                    <a:lumMod val="20000"/>
                    <a:lumOff val="80000"/>
                  </a:schemeClr>
                </a:solidFill>
                <a:latin typeface="AdvP3E7259"/>
              </a:rPr>
              <a:t>cardiologists</a:t>
            </a:r>
            <a:r>
              <a:rPr lang="fr-BE" sz="2400" b="1" i="0" u="none" strike="noStrike" baseline="0" dirty="0">
                <a:solidFill>
                  <a:schemeClr val="tx2">
                    <a:lumMod val="20000"/>
                    <a:lumOff val="80000"/>
                  </a:schemeClr>
                </a:solidFill>
                <a:latin typeface="AdvP3E7259"/>
              </a:rPr>
              <a:t>, </a:t>
            </a:r>
            <a:r>
              <a:rPr lang="fr-BE" sz="2400" b="1" i="0" u="none" strike="noStrike" baseline="0" dirty="0" err="1">
                <a:solidFill>
                  <a:schemeClr val="tx2">
                    <a:lumMod val="20000"/>
                    <a:lumOff val="80000"/>
                  </a:schemeClr>
                </a:solidFill>
                <a:latin typeface="AdvP3E7259"/>
              </a:rPr>
              <a:t>gynaecologists</a:t>
            </a:r>
            <a:r>
              <a:rPr lang="fr-BE" sz="2400" b="1" i="0" u="none" strike="noStrike" baseline="0" dirty="0">
                <a:solidFill>
                  <a:schemeClr val="tx2">
                    <a:lumMod val="20000"/>
                    <a:lumOff val="80000"/>
                  </a:schemeClr>
                </a:solidFill>
                <a:latin typeface="AdvP3E7259"/>
              </a:rPr>
              <a:t>, and </a:t>
            </a:r>
            <a:r>
              <a:rPr lang="fr-BE" sz="2400" b="1" i="0" u="none" strike="noStrike" baseline="0" dirty="0" err="1">
                <a:solidFill>
                  <a:schemeClr val="tx2">
                    <a:lumMod val="20000"/>
                    <a:lumOff val="80000"/>
                  </a:schemeClr>
                </a:solidFill>
                <a:latin typeface="AdvP3E7259"/>
              </a:rPr>
              <a:t>endocrinologists</a:t>
            </a:r>
            <a:endParaRPr lang="fr-BE" sz="5400" b="1" dirty="0">
              <a:solidFill>
                <a:schemeClr val="tx2">
                  <a:lumMod val="20000"/>
                  <a:lumOff val="80000"/>
                </a:schemeClr>
              </a:solidFill>
            </a:endParaRPr>
          </a:p>
        </p:txBody>
      </p:sp>
      <p:sp>
        <p:nvSpPr>
          <p:cNvPr id="4" name="ZoneTexte 3">
            <a:extLst>
              <a:ext uri="{FF2B5EF4-FFF2-40B4-BE49-F238E27FC236}">
                <a16:creationId xmlns:a16="http://schemas.microsoft.com/office/drawing/2014/main" id="{512952A1-91A1-B2CE-21E8-7682611D7991}"/>
              </a:ext>
            </a:extLst>
          </p:cNvPr>
          <p:cNvSpPr txBox="1"/>
          <p:nvPr/>
        </p:nvSpPr>
        <p:spPr>
          <a:xfrm>
            <a:off x="3969972" y="6250336"/>
            <a:ext cx="80067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a:ln>
                  <a:noFill/>
                </a:ln>
                <a:solidFill>
                  <a:prstClr val="black"/>
                </a:solidFill>
                <a:effectLst/>
                <a:uLnTx/>
                <a:uFillTx/>
                <a:latin typeface="AdvOTb7819099"/>
                <a:ea typeface="+mn-ea"/>
                <a:cs typeface="+mn-cs"/>
              </a:rPr>
              <a:t>A.H.E.M. Maas </a:t>
            </a:r>
            <a:r>
              <a:rPr kumimoji="0" lang="fr-BE" sz="1800" b="0" i="0" u="none" strike="noStrike" kern="1200" cap="none" spc="0" normalizeH="0" baseline="0" noProof="0" dirty="0">
                <a:ln>
                  <a:noFill/>
                </a:ln>
                <a:solidFill>
                  <a:prstClr val="black"/>
                </a:solidFill>
                <a:effectLst/>
                <a:uLnTx/>
                <a:uFillTx/>
                <a:latin typeface="AdvOT5415ed09.I"/>
                <a:ea typeface="+mn-ea"/>
                <a:cs typeface="+mn-cs"/>
              </a:rPr>
              <a:t>et al.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European Heart Journal (2021) </a:t>
            </a:r>
            <a:r>
              <a:rPr kumimoji="0" lang="en-US" sz="1800" b="0" i="0" u="none" strike="noStrike" kern="1200" cap="none" spc="0" normalizeH="0" baseline="0" noProof="0" dirty="0">
                <a:ln>
                  <a:noFill/>
                </a:ln>
                <a:solidFill>
                  <a:prstClr val="black"/>
                </a:solidFill>
                <a:effectLst/>
                <a:uLnTx/>
                <a:uFillTx/>
                <a:latin typeface="AdvP3E7259"/>
                <a:ea typeface="+mn-ea"/>
                <a:cs typeface="+mn-cs"/>
              </a:rPr>
              <a:t>42</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 967–984</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a:extLst>
              <a:ext uri="{FF2B5EF4-FFF2-40B4-BE49-F238E27FC236}">
                <a16:creationId xmlns:a16="http://schemas.microsoft.com/office/drawing/2014/main" id="{81141605-C701-169E-2A04-EA2B9F675B83}"/>
              </a:ext>
            </a:extLst>
          </p:cNvPr>
          <p:cNvSpPr txBox="1"/>
          <p:nvPr/>
        </p:nvSpPr>
        <p:spPr>
          <a:xfrm>
            <a:off x="514350" y="1449022"/>
            <a:ext cx="11462408"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MHT is indicated to alleviate menopausal symptoms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MHT may be of potential prophylactic benefit in depression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Doses and types of MHT regimens, and age at initiation are crucial for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its</a:t>
            </a:r>
            <a:r>
              <a:rPr kumimoji="0" lang="fr-BE" sz="1800" b="0" i="0" u="none" strike="noStrike" kern="1200" cap="none" spc="0" normalizeH="0" baseline="0" noProof="0" dirty="0">
                <a:ln>
                  <a:noFill/>
                </a:ln>
                <a:solidFill>
                  <a:prstClr val="black"/>
                </a:solidFill>
                <a:effectLst/>
                <a:uLnTx/>
                <a:uFillTx/>
                <a:latin typeface="AdvOTb7819099"/>
                <a:ea typeface="+mn-ea"/>
                <a:cs typeface="+mn-cs"/>
              </a:rPr>
              <a:t>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safety</a:t>
            </a:r>
            <a:endParaRPr kumimoji="0" lang="fr-BE" sz="1800" b="0" i="0" u="none" strike="noStrike" kern="1200" cap="none" spc="0" normalizeH="0" baseline="0" noProof="0" dirty="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Before starting MHT, assessment of cardiovascular risk factors should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be</a:t>
            </a:r>
            <a:r>
              <a:rPr kumimoji="0" lang="fr-BE" sz="1800" b="0" i="0" u="none" strike="noStrike" kern="1200" cap="none" spc="0" normalizeH="0" baseline="0" noProof="0" dirty="0">
                <a:ln>
                  <a:noFill/>
                </a:ln>
                <a:solidFill>
                  <a:prstClr val="black"/>
                </a:solidFill>
                <a:effectLst/>
                <a:uLnTx/>
                <a:uFillTx/>
                <a:latin typeface="AdvOTb7819099"/>
                <a:ea typeface="+mn-ea"/>
                <a:cs typeface="+mn-cs"/>
              </a:rPr>
              <a:t>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performed</a:t>
            </a:r>
            <a:endParaRPr kumimoji="0" lang="fr-BE" sz="1800" b="0" i="0" u="none" strike="noStrike" kern="1200" cap="none" spc="0" normalizeH="0" baseline="0" noProof="0" dirty="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Consider measuring CAC with CT when there is uncertainty on individual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cardiovascular</a:t>
            </a:r>
            <a:r>
              <a:rPr kumimoji="0" lang="fr-BE" sz="1800" b="0" i="0" u="none" strike="noStrike" kern="1200" cap="none" spc="0" normalizeH="0" baseline="0" noProof="0" dirty="0">
                <a:ln>
                  <a:noFill/>
                </a:ln>
                <a:solidFill>
                  <a:prstClr val="black"/>
                </a:solidFill>
                <a:effectLst/>
                <a:uLnTx/>
                <a:uFillTx/>
                <a:latin typeface="AdvOTb7819099"/>
                <a:ea typeface="+mn-ea"/>
                <a:cs typeface="+mn-cs"/>
              </a:rPr>
              <a:t>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risk</a:t>
            </a:r>
            <a:endParaRPr kumimoji="0" lang="fr-BE" sz="1800" b="0" i="0" u="none" strike="noStrike" kern="1200" cap="none" spc="0" normalizeH="0" baseline="0" noProof="0" dirty="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MHT is not recommended in women at high cardiovascular risk and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after</a:t>
            </a:r>
            <a:r>
              <a:rPr kumimoji="0" lang="fr-BE" sz="1800" b="0" i="0" u="none" strike="noStrike" kern="1200" cap="none" spc="0" normalizeH="0" baseline="0" noProof="0" dirty="0">
                <a:ln>
                  <a:noFill/>
                </a:ln>
                <a:solidFill>
                  <a:prstClr val="black"/>
                </a:solidFill>
                <a:effectLst/>
                <a:uLnTx/>
                <a:uFillTx/>
                <a:latin typeface="AdvOTb7819099"/>
                <a:ea typeface="+mn-ea"/>
                <a:cs typeface="+mn-cs"/>
              </a:rPr>
              <a:t> a CVD </a:t>
            </a:r>
            <a:r>
              <a:rPr kumimoji="0" lang="fr-BE" sz="1800" b="0" i="0" u="none" strike="noStrike" kern="1200" cap="none" spc="0" normalizeH="0" baseline="0" noProof="0" dirty="0" err="1">
                <a:ln>
                  <a:noFill/>
                </a:ln>
                <a:solidFill>
                  <a:prstClr val="black"/>
                </a:solidFill>
                <a:effectLst/>
                <a:uLnTx/>
                <a:uFillTx/>
                <a:latin typeface="AdvOTb7819099"/>
                <a:ea typeface="+mn-ea"/>
                <a:cs typeface="+mn-cs"/>
              </a:rPr>
              <a:t>event</a:t>
            </a:r>
            <a:endParaRPr kumimoji="0" lang="fr-BE" sz="1800" b="0" i="0" u="none" strike="noStrike" kern="1200" cap="none" spc="0" normalizeH="0" baseline="0" noProof="0" dirty="0">
              <a:ln>
                <a:noFill/>
              </a:ln>
              <a:solidFill>
                <a:prstClr val="black"/>
              </a:solidFill>
              <a:effectLst/>
              <a:uLnTx/>
              <a:uFillTx/>
              <a:latin typeface="AdvOTb7819099"/>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dvPSSymbol"/>
                <a:ea typeface="+mn-ea"/>
                <a:cs typeface="+mn-cs"/>
              </a:rPr>
              <a:t>• </a:t>
            </a:r>
            <a:r>
              <a:rPr kumimoji="0" lang="en-US" sz="1800" b="0" i="0" u="none" strike="noStrike" kern="1200" cap="none" spc="0" normalizeH="0" baseline="0" noProof="0" dirty="0">
                <a:ln>
                  <a:noFill/>
                </a:ln>
                <a:solidFill>
                  <a:prstClr val="black"/>
                </a:solidFill>
                <a:effectLst/>
                <a:uLnTx/>
                <a:uFillTx/>
                <a:latin typeface="AdvOTb7819099"/>
                <a:ea typeface="+mn-ea"/>
                <a:cs typeface="+mn-cs"/>
              </a:rPr>
              <a:t>Initiation of MHT is generally not advised in asymptomatic women</a:t>
            </a:r>
            <a:endParaRPr kumimoji="0" lang="fr-B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Image 4">
            <a:extLst>
              <a:ext uri="{FF2B5EF4-FFF2-40B4-BE49-F238E27FC236}">
                <a16:creationId xmlns:a16="http://schemas.microsoft.com/office/drawing/2014/main" id="{E0F55F2E-30CE-5615-F04F-2F5CC880B4D4}"/>
              </a:ext>
            </a:extLst>
          </p:cNvPr>
          <p:cNvPicPr>
            <a:picLocks noChangeAspect="1"/>
          </p:cNvPicPr>
          <p:nvPr/>
        </p:nvPicPr>
        <p:blipFill>
          <a:blip r:embed="rId3"/>
          <a:stretch>
            <a:fillRect/>
          </a:stretch>
        </p:blipFill>
        <p:spPr>
          <a:xfrm>
            <a:off x="9962473" y="3103085"/>
            <a:ext cx="1829477" cy="2926239"/>
          </a:xfrm>
          <a:prstGeom prst="rect">
            <a:avLst/>
          </a:prstGeom>
        </p:spPr>
      </p:pic>
      <p:pic>
        <p:nvPicPr>
          <p:cNvPr id="1026" name="Picture 2" descr="12 photos et images de C Noel Bairey Merz - Getty Images">
            <a:extLst>
              <a:ext uri="{FF2B5EF4-FFF2-40B4-BE49-F238E27FC236}">
                <a16:creationId xmlns:a16="http://schemas.microsoft.com/office/drawing/2014/main" id="{DB19F2F9-FE82-7F17-03A6-0A1B2A869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4200524"/>
            <a:ext cx="249555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1181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F7ECC3A-84C2-0D60-0D48-D21745F9EB82}"/>
              </a:ext>
            </a:extLst>
          </p:cNvPr>
          <p:cNvPicPr>
            <a:picLocks noChangeAspect="1"/>
          </p:cNvPicPr>
          <p:nvPr/>
        </p:nvPicPr>
        <p:blipFill>
          <a:blip r:embed="rId2"/>
          <a:stretch>
            <a:fillRect/>
          </a:stretch>
        </p:blipFill>
        <p:spPr>
          <a:xfrm>
            <a:off x="895350" y="834661"/>
            <a:ext cx="11296650" cy="5635321"/>
          </a:xfrm>
          <a:prstGeom prst="rect">
            <a:avLst/>
          </a:prstGeom>
        </p:spPr>
      </p:pic>
    </p:spTree>
    <p:extLst>
      <p:ext uri="{BB962C8B-B14F-4D97-AF65-F5344CB8AC3E}">
        <p14:creationId xmlns:p14="http://schemas.microsoft.com/office/powerpoint/2010/main" val="3488012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2DBBF52-5C9B-0BD0-EE62-6ACA4F1CE524}"/>
              </a:ext>
            </a:extLst>
          </p:cNvPr>
          <p:cNvPicPr>
            <a:picLocks noChangeAspect="1"/>
          </p:cNvPicPr>
          <p:nvPr/>
        </p:nvPicPr>
        <p:blipFill>
          <a:blip r:embed="rId2"/>
          <a:stretch>
            <a:fillRect/>
          </a:stretch>
        </p:blipFill>
        <p:spPr>
          <a:xfrm>
            <a:off x="1242024" y="0"/>
            <a:ext cx="9707951" cy="6858000"/>
          </a:xfrm>
          <a:prstGeom prst="rect">
            <a:avLst/>
          </a:prstGeom>
        </p:spPr>
      </p:pic>
    </p:spTree>
    <p:extLst>
      <p:ext uri="{BB962C8B-B14F-4D97-AF65-F5344CB8AC3E}">
        <p14:creationId xmlns:p14="http://schemas.microsoft.com/office/powerpoint/2010/main" val="17497441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E69D8FE-6327-EB7C-3F27-DA2C1FE20502}"/>
              </a:ext>
            </a:extLst>
          </p:cNvPr>
          <p:cNvPicPr>
            <a:picLocks noChangeAspect="1"/>
          </p:cNvPicPr>
          <p:nvPr/>
        </p:nvPicPr>
        <p:blipFill>
          <a:blip r:embed="rId2"/>
          <a:stretch>
            <a:fillRect/>
          </a:stretch>
        </p:blipFill>
        <p:spPr>
          <a:xfrm>
            <a:off x="2352675" y="784347"/>
            <a:ext cx="6115050" cy="4867275"/>
          </a:xfrm>
          <a:prstGeom prst="rect">
            <a:avLst/>
          </a:prstGeom>
        </p:spPr>
      </p:pic>
    </p:spTree>
    <p:extLst>
      <p:ext uri="{BB962C8B-B14F-4D97-AF65-F5344CB8AC3E}">
        <p14:creationId xmlns:p14="http://schemas.microsoft.com/office/powerpoint/2010/main" val="31472671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639450-C2C4-1634-2444-9A81E0C91F96}"/>
              </a:ext>
            </a:extLst>
          </p:cNvPr>
          <p:cNvPicPr>
            <a:picLocks noChangeAspect="1"/>
          </p:cNvPicPr>
          <p:nvPr/>
        </p:nvPicPr>
        <p:blipFill>
          <a:blip r:embed="rId2"/>
          <a:stretch>
            <a:fillRect/>
          </a:stretch>
        </p:blipFill>
        <p:spPr>
          <a:xfrm>
            <a:off x="2456329" y="439272"/>
            <a:ext cx="7440682" cy="5852552"/>
          </a:xfrm>
          <a:prstGeom prst="rect">
            <a:avLst/>
          </a:prstGeom>
        </p:spPr>
      </p:pic>
    </p:spTree>
    <p:extLst>
      <p:ext uri="{BB962C8B-B14F-4D97-AF65-F5344CB8AC3E}">
        <p14:creationId xmlns:p14="http://schemas.microsoft.com/office/powerpoint/2010/main" val="36700568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79DACD-BFDD-6186-07D0-B9860877F829}"/>
              </a:ext>
            </a:extLst>
          </p:cNvPr>
          <p:cNvSpPr>
            <a:spLocks noGrp="1"/>
          </p:cNvSpPr>
          <p:nvPr>
            <p:ph type="title"/>
          </p:nvPr>
        </p:nvSpPr>
        <p:spPr/>
        <p:txBody>
          <a:bodyPr>
            <a:normAutofit fontScale="90000"/>
          </a:bodyPr>
          <a:lstStyle/>
          <a:p>
            <a:r>
              <a:rPr lang="en-US" sz="4000" b="1" i="0" u="none" strike="noStrike" baseline="0" dirty="0">
                <a:solidFill>
                  <a:srgbClr val="333333"/>
                </a:solidFill>
                <a:latin typeface="RotisSansSerifStd-ExtraBold"/>
              </a:rPr>
              <a:t>Stroke in Women: A Review Focused on Epidemiology,</a:t>
            </a:r>
            <a:br>
              <a:rPr lang="en-US" sz="4000" b="1" i="0" u="none" strike="noStrike" baseline="0" dirty="0">
                <a:solidFill>
                  <a:srgbClr val="333333"/>
                </a:solidFill>
                <a:latin typeface="RotisSansSerifStd-ExtraBold"/>
              </a:rPr>
            </a:br>
            <a:r>
              <a:rPr lang="fr-BE" sz="4000" b="1" i="0" u="none" strike="noStrike" baseline="0" dirty="0">
                <a:solidFill>
                  <a:srgbClr val="333333"/>
                </a:solidFill>
                <a:latin typeface="RotisSansSerifStd-ExtraBold"/>
              </a:rPr>
              <a:t>Risk </a:t>
            </a:r>
            <a:r>
              <a:rPr lang="fr-BE" sz="4000" b="1" i="0" u="none" strike="noStrike" baseline="0" dirty="0" err="1">
                <a:solidFill>
                  <a:srgbClr val="333333"/>
                </a:solidFill>
                <a:latin typeface="RotisSansSerifStd-ExtraBold"/>
              </a:rPr>
              <a:t>Factors</a:t>
            </a:r>
            <a:r>
              <a:rPr lang="fr-BE" sz="4000" b="1" i="0" u="none" strike="noStrike" baseline="0" dirty="0">
                <a:solidFill>
                  <a:srgbClr val="333333"/>
                </a:solidFill>
                <a:latin typeface="RotisSansSerifStd-ExtraBold"/>
              </a:rPr>
              <a:t>, and </a:t>
            </a:r>
            <a:r>
              <a:rPr lang="fr-BE" sz="4000" b="1" i="0" u="none" strike="noStrike" baseline="0" dirty="0" err="1">
                <a:solidFill>
                  <a:srgbClr val="333333"/>
                </a:solidFill>
                <a:latin typeface="RotisSansSerifStd-ExtraBold"/>
              </a:rPr>
              <a:t>Outcomes</a:t>
            </a:r>
            <a:endParaRPr lang="fr-BE" sz="8000" dirty="0"/>
          </a:p>
        </p:txBody>
      </p:sp>
      <p:pic>
        <p:nvPicPr>
          <p:cNvPr id="3" name="Image 2">
            <a:extLst>
              <a:ext uri="{FF2B5EF4-FFF2-40B4-BE49-F238E27FC236}">
                <a16:creationId xmlns:a16="http://schemas.microsoft.com/office/drawing/2014/main" id="{E0057649-09E9-4342-7C7D-6BB6DF3F0EA6}"/>
              </a:ext>
            </a:extLst>
          </p:cNvPr>
          <p:cNvPicPr>
            <a:picLocks noChangeAspect="1"/>
          </p:cNvPicPr>
          <p:nvPr/>
        </p:nvPicPr>
        <p:blipFill>
          <a:blip r:embed="rId2"/>
          <a:stretch>
            <a:fillRect/>
          </a:stretch>
        </p:blipFill>
        <p:spPr>
          <a:xfrm>
            <a:off x="5807903" y="2336142"/>
            <a:ext cx="4806308" cy="3291645"/>
          </a:xfrm>
          <a:prstGeom prst="rect">
            <a:avLst/>
          </a:prstGeom>
        </p:spPr>
      </p:pic>
      <p:sp>
        <p:nvSpPr>
          <p:cNvPr id="5" name="ZoneTexte 4">
            <a:extLst>
              <a:ext uri="{FF2B5EF4-FFF2-40B4-BE49-F238E27FC236}">
                <a16:creationId xmlns:a16="http://schemas.microsoft.com/office/drawing/2014/main" id="{49F287E3-45F3-587F-3E3E-C2CC019412DD}"/>
              </a:ext>
            </a:extLst>
          </p:cNvPr>
          <p:cNvSpPr txBox="1"/>
          <p:nvPr/>
        </p:nvSpPr>
        <p:spPr>
          <a:xfrm>
            <a:off x="1317812" y="6411756"/>
            <a:ext cx="10390094" cy="369332"/>
          </a:xfrm>
          <a:prstGeom prst="rect">
            <a:avLst/>
          </a:prstGeom>
          <a:noFill/>
        </p:spPr>
        <p:txBody>
          <a:bodyPr wrap="square">
            <a:spAutoFit/>
          </a:bodyPr>
          <a:lstStyle/>
          <a:p>
            <a:pPr algn="l"/>
            <a:r>
              <a:rPr lang="fr-BE" sz="1800" b="0" i="0" u="none" strike="noStrike" baseline="0" dirty="0">
                <a:latin typeface="UtopiaStd-Regular"/>
              </a:rPr>
              <a:t>Cindy W. Yoon, Cheryl D. Bushnell J</a:t>
            </a:r>
            <a:r>
              <a:rPr lang="en-US" sz="1800" b="0" i="0" u="none" strike="noStrike" baseline="0" dirty="0" err="1">
                <a:latin typeface="MinionPro-Regular"/>
              </a:rPr>
              <a:t>ournal</a:t>
            </a:r>
            <a:r>
              <a:rPr lang="en-US" sz="1800" b="0" i="0" u="none" strike="noStrike" baseline="0" dirty="0">
                <a:latin typeface="MinionPro-Regular"/>
              </a:rPr>
              <a:t> of Stroke 2023;25(1):2-15 </a:t>
            </a:r>
            <a:r>
              <a:rPr lang="fr-BE" sz="1800" b="0" i="0" u="none" strike="noStrike" baseline="0" dirty="0">
                <a:latin typeface="MinionPro-Regular"/>
              </a:rPr>
              <a:t>https://doi.org/10.5853/jos.2022.03468</a:t>
            </a:r>
            <a:endParaRPr lang="fr-BE" dirty="0"/>
          </a:p>
        </p:txBody>
      </p:sp>
    </p:spTree>
    <p:extLst>
      <p:ext uri="{BB962C8B-B14F-4D97-AF65-F5344CB8AC3E}">
        <p14:creationId xmlns:p14="http://schemas.microsoft.com/office/powerpoint/2010/main" val="482732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0A8ADC5-FA01-C524-F4E9-62DAF3B3EBC0}"/>
              </a:ext>
            </a:extLst>
          </p:cNvPr>
          <p:cNvSpPr>
            <a:spLocks noGrp="1" noChangeArrowheads="1"/>
          </p:cNvSpPr>
          <p:nvPr>
            <p:ph type="title"/>
          </p:nvPr>
        </p:nvSpPr>
        <p:spPr>
          <a:xfrm>
            <a:off x="1752601" y="219075"/>
            <a:ext cx="8691563" cy="1049338"/>
          </a:xfrm>
        </p:spPr>
        <p:txBody>
          <a:bodyPr>
            <a:normAutofit fontScale="90000"/>
          </a:bodyPr>
          <a:lstStyle/>
          <a:p>
            <a:pPr eaLnBrk="1" fontAlgn="auto" hangingPunct="1">
              <a:spcAft>
                <a:spcPts val="0"/>
              </a:spcAft>
              <a:defRPr/>
            </a:pPr>
            <a:r>
              <a:rPr lang="fr-BE">
                <a:solidFill>
                  <a:srgbClr val="FFFF00"/>
                </a:solidFill>
              </a:rPr>
              <a:t>Estrogen doses and stroke</a:t>
            </a:r>
            <a:br>
              <a:rPr lang="fr-BE">
                <a:solidFill>
                  <a:srgbClr val="FFFF00"/>
                </a:solidFill>
              </a:rPr>
            </a:br>
            <a:r>
              <a:rPr lang="fr-BE">
                <a:solidFill>
                  <a:srgbClr val="FFFF00"/>
                </a:solidFill>
              </a:rPr>
              <a:t> in the Nurses'Health Study (1)</a:t>
            </a:r>
            <a:endParaRPr lang="fr-FR">
              <a:solidFill>
                <a:srgbClr val="FFFF00"/>
              </a:solidFill>
            </a:endParaRPr>
          </a:p>
        </p:txBody>
      </p:sp>
      <p:graphicFrame>
        <p:nvGraphicFramePr>
          <p:cNvPr id="187395" name="Group 3">
            <a:extLst>
              <a:ext uri="{FF2B5EF4-FFF2-40B4-BE49-F238E27FC236}">
                <a16:creationId xmlns:a16="http://schemas.microsoft.com/office/drawing/2014/main" id="{A99E65C7-7F03-60C5-A9A7-C9D4B8CF932C}"/>
              </a:ext>
            </a:extLst>
          </p:cNvPr>
          <p:cNvGraphicFramePr>
            <a:graphicFrameLocks noGrp="1"/>
          </p:cNvGraphicFramePr>
          <p:nvPr>
            <p:ph type="tbl" idx="1"/>
          </p:nvPr>
        </p:nvGraphicFramePr>
        <p:xfrm>
          <a:off x="1919288" y="1989138"/>
          <a:ext cx="8532812" cy="2736850"/>
        </p:xfrm>
        <a:graphic>
          <a:graphicData uri="http://schemas.openxmlformats.org/drawingml/2006/table">
            <a:tbl>
              <a:tblPr/>
              <a:tblGrid>
                <a:gridCol w="1951037">
                  <a:extLst>
                    <a:ext uri="{9D8B030D-6E8A-4147-A177-3AD203B41FA5}">
                      <a16:colId xmlns:a16="http://schemas.microsoft.com/office/drawing/2014/main" val="20000"/>
                    </a:ext>
                  </a:extLst>
                </a:gridCol>
                <a:gridCol w="2519363">
                  <a:extLst>
                    <a:ext uri="{9D8B030D-6E8A-4147-A177-3AD203B41FA5}">
                      <a16:colId xmlns:a16="http://schemas.microsoft.com/office/drawing/2014/main" val="20001"/>
                    </a:ext>
                  </a:extLst>
                </a:gridCol>
                <a:gridCol w="4062412">
                  <a:extLst>
                    <a:ext uri="{9D8B030D-6E8A-4147-A177-3AD203B41FA5}">
                      <a16:colId xmlns:a16="http://schemas.microsoft.com/office/drawing/2014/main" val="20002"/>
                    </a:ext>
                  </a:extLst>
                </a:gridCol>
              </a:tblGrid>
              <a:tr h="900113">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E-use</a:t>
                      </a:r>
                      <a:endParaRPr kumimoji="1" lang="fr-FR" sz="2000" b="1" i="0" u="none" strike="noStrike" cap="none" normalizeH="0" baseline="0">
                        <a:ln>
                          <a:noFill/>
                        </a:ln>
                        <a:solidFill>
                          <a:schemeClr val="tx1"/>
                        </a:solidFill>
                        <a:effectLst/>
                        <a:latin typeface="Arial" pitchFamily="34" charset="0"/>
                      </a:endParaRP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Women-Years </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of follow up</a:t>
                      </a:r>
                      <a:endParaRPr kumimoji="1" lang="fr-FR" sz="2000" b="1" i="0" u="none" strike="noStrike" cap="none" normalizeH="0" baseline="0">
                        <a:ln>
                          <a:noFill/>
                        </a:ln>
                        <a:solidFill>
                          <a:schemeClr val="tx1"/>
                        </a:solidFill>
                        <a:effectLst/>
                        <a:latin typeface="Arial"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Multivariate-adjusted (2)</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RR (95% Ci)</a:t>
                      </a:r>
                      <a:endParaRPr kumimoji="1" lang="fr-FR" sz="2000" b="1" i="0" u="none" strike="noStrike" cap="none" normalizeH="0" baseline="0">
                        <a:ln>
                          <a:noFill/>
                        </a:ln>
                        <a:solidFill>
                          <a:schemeClr val="tx1"/>
                        </a:solidFill>
                        <a:effectLst/>
                        <a:latin typeface="Arial" pitchFamily="34" charset="0"/>
                      </a:endParaRP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836737">
                <a:tc>
                  <a:txBody>
                    <a:bodyPr/>
                    <a:lstStyle/>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Never</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0.3mg CEE</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0.625</a:t>
                      </a:r>
                    </a:p>
                    <a:p>
                      <a:pPr marL="0" marR="0" lvl="0" indent="0" algn="l"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sym typeface="Symbol" pitchFamily="18" charset="2"/>
                        </a:rPr>
                        <a:t> 1.25</a:t>
                      </a:r>
                    </a:p>
                  </a:txBody>
                  <a:tcP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313,661</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19,964</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116,150</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chemeClr val="tx1"/>
                          </a:solidFill>
                          <a:effectLst/>
                          <a:latin typeface="Arial" pitchFamily="34" charset="0"/>
                        </a:rPr>
                        <a:t>39,026</a:t>
                      </a:r>
                      <a:endParaRPr kumimoji="1" lang="fr-FR" sz="2000" b="1"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rgbClr val="FFFF00"/>
                          </a:solidFill>
                          <a:effectLst/>
                          <a:latin typeface="Arial" pitchFamily="34" charset="0"/>
                        </a:rPr>
                        <a:t>1.0</a:t>
                      </a:r>
                      <a:r>
                        <a:rPr kumimoji="1" lang="fr-BE" sz="2000" b="1" i="0" u="none" strike="noStrike" cap="none" normalizeH="0" baseline="0">
                          <a:ln>
                            <a:noFill/>
                          </a:ln>
                          <a:solidFill>
                            <a:schemeClr val="tx1"/>
                          </a:solidFill>
                          <a:effectLst/>
                          <a:latin typeface="Arial" pitchFamily="34" charset="0"/>
                        </a:rPr>
                        <a:t> (ref)</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rgbClr val="FFFF00"/>
                          </a:solidFill>
                          <a:effectLst/>
                          <a:latin typeface="Arial" pitchFamily="34" charset="0"/>
                        </a:rPr>
                        <a:t>0.54 </a:t>
                      </a:r>
                      <a:r>
                        <a:rPr kumimoji="1" lang="fr-BE" sz="2000" b="1" i="0" u="none" strike="noStrike" cap="none" normalizeH="0" baseline="0">
                          <a:ln>
                            <a:noFill/>
                          </a:ln>
                          <a:solidFill>
                            <a:schemeClr val="tx1"/>
                          </a:solidFill>
                          <a:effectLst/>
                          <a:latin typeface="Arial" pitchFamily="34" charset="0"/>
                        </a:rPr>
                        <a:t>(0.28 – 1.06) NS</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rgbClr val="FFFF00"/>
                          </a:solidFill>
                          <a:effectLst/>
                          <a:latin typeface="Arial" pitchFamily="34" charset="0"/>
                        </a:rPr>
                        <a:t>1.35</a:t>
                      </a:r>
                      <a:r>
                        <a:rPr kumimoji="1" lang="fr-BE" sz="2000" b="1" i="0" u="none" strike="noStrike" cap="none" normalizeH="0" baseline="0">
                          <a:ln>
                            <a:noFill/>
                          </a:ln>
                          <a:solidFill>
                            <a:schemeClr val="tx1"/>
                          </a:solidFill>
                          <a:effectLst/>
                          <a:latin typeface="Arial" pitchFamily="34" charset="0"/>
                        </a:rPr>
                        <a:t> ( 1.08 – 1.68)</a:t>
                      </a:r>
                    </a:p>
                    <a:p>
                      <a:pPr marL="0" marR="0" lvl="0" indent="0" algn="ctr" defTabSz="914400" rtl="0" eaLnBrk="0" fontAlgn="base" latinLnBrk="0" hangingPunct="0">
                        <a:lnSpc>
                          <a:spcPct val="100000"/>
                        </a:lnSpc>
                        <a:spcBef>
                          <a:spcPct val="20000"/>
                        </a:spcBef>
                        <a:spcAft>
                          <a:spcPct val="0"/>
                        </a:spcAft>
                        <a:buClr>
                          <a:schemeClr val="hlink"/>
                        </a:buClr>
                        <a:buSzPct val="70000"/>
                        <a:buFont typeface="Wingdings" pitchFamily="2" charset="2"/>
                        <a:buNone/>
                        <a:tabLst/>
                      </a:pPr>
                      <a:r>
                        <a:rPr kumimoji="1" lang="fr-BE" sz="2000" b="1" i="0" u="none" strike="noStrike" cap="none" normalizeH="0" baseline="0">
                          <a:ln>
                            <a:noFill/>
                          </a:ln>
                          <a:solidFill>
                            <a:srgbClr val="FFFF00"/>
                          </a:solidFill>
                          <a:effectLst/>
                          <a:latin typeface="Arial" pitchFamily="34" charset="0"/>
                        </a:rPr>
                        <a:t>1.63</a:t>
                      </a:r>
                      <a:r>
                        <a:rPr kumimoji="1" lang="fr-BE" sz="2000" b="1" i="0" u="none" strike="noStrike" cap="none" normalizeH="0" baseline="0">
                          <a:ln>
                            <a:noFill/>
                          </a:ln>
                          <a:solidFill>
                            <a:schemeClr val="tx1"/>
                          </a:solidFill>
                          <a:effectLst/>
                          <a:latin typeface="Arial" pitchFamily="34" charset="0"/>
                        </a:rPr>
                        <a:t> (1.18 – 2.26)</a:t>
                      </a:r>
                      <a:endParaRPr kumimoji="1" lang="fr-FR" sz="2000" b="1" i="0" u="none" strike="noStrike" cap="none" normalizeH="0" baseline="0">
                        <a:ln>
                          <a:noFill/>
                        </a:ln>
                        <a:solidFill>
                          <a:schemeClr val="tx1"/>
                        </a:solidFill>
                        <a:effectLst/>
                        <a:latin typeface="Arial" pitchFamily="34" charset="0"/>
                      </a:endParaRPr>
                    </a:p>
                  </a:txBody>
                  <a:tcP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2285" name="Text Box 17">
            <a:extLst>
              <a:ext uri="{FF2B5EF4-FFF2-40B4-BE49-F238E27FC236}">
                <a16:creationId xmlns:a16="http://schemas.microsoft.com/office/drawing/2014/main" id="{0A2B88EA-AE8E-A647-671B-338E5F45032D}"/>
              </a:ext>
            </a:extLst>
          </p:cNvPr>
          <p:cNvSpPr txBox="1">
            <a:spLocks noChangeArrowheads="1"/>
          </p:cNvSpPr>
          <p:nvPr/>
        </p:nvSpPr>
        <p:spPr bwMode="auto">
          <a:xfrm>
            <a:off x="1774826" y="5876925"/>
            <a:ext cx="889317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rgbClr val="F9F9F9"/>
              </a:buClr>
              <a:buSzPct val="65000"/>
              <a:buFont typeface="Wingdings 2" panose="05020102010507070707" pitchFamily="18" charset="2"/>
              <a:buChar char=""/>
              <a:defRPr sz="2800">
                <a:solidFill>
                  <a:schemeClr val="tx1"/>
                </a:solidFill>
                <a:latin typeface="Times New Roman" panose="02020603050405020304" pitchFamily="18" charset="0"/>
              </a:defRPr>
            </a:lvl1pPr>
            <a:lvl2pPr marL="742950" indent="-285750">
              <a:spcBef>
                <a:spcPct val="20000"/>
              </a:spcBef>
              <a:buClr>
                <a:schemeClr val="tx1"/>
              </a:buClr>
              <a:buSzPct val="80000"/>
              <a:buFont typeface="Wingdings 2" panose="05020102010507070707" pitchFamily="18" charset="2"/>
              <a:buChar char=""/>
              <a:defRPr sz="2400">
                <a:solidFill>
                  <a:schemeClr val="tx1"/>
                </a:solidFill>
                <a:latin typeface="Times New Roman" panose="02020603050405020304" pitchFamily="18" charset="0"/>
              </a:defRPr>
            </a:lvl2pPr>
            <a:lvl3pPr marL="1143000" indent="-228600">
              <a:spcBef>
                <a:spcPct val="20000"/>
              </a:spcBef>
              <a:buClr>
                <a:schemeClr val="tx1"/>
              </a:buClr>
              <a:buSzPct val="95000"/>
              <a:buFont typeface="Wingdings" panose="05000000000000000000" pitchFamily="2" charset="2"/>
              <a:buChar char=""/>
              <a:defRPr sz="2200">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3" panose="05040102010807070707" pitchFamily="18" charset="2"/>
              <a:buChar char=""/>
              <a:defRPr sz="2000">
                <a:solidFill>
                  <a:schemeClr val="tx1"/>
                </a:solidFill>
                <a:latin typeface="Times New Roman" panose="02020603050405020304" pitchFamily="18" charset="0"/>
              </a:defRPr>
            </a:lvl4pPr>
            <a:lvl5pPr marL="2057400" indent="-228600">
              <a:spcBef>
                <a:spcPct val="20000"/>
              </a:spcBef>
              <a:buClr>
                <a:schemeClr val="tx1"/>
              </a:buClr>
              <a:buFont typeface="Wingdings 2" panose="05020102010507070707" pitchFamily="18" charset="2"/>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Font typeface="Wingdings 2" panose="05020102010507070707" pitchFamily="18" charset="2"/>
              <a:buChar char=""/>
              <a:defRPr sz="2000">
                <a:solidFill>
                  <a:schemeClr val="tx1"/>
                </a:solidFill>
                <a:latin typeface="Times New Roman" panose="02020603050405020304" pitchFamily="18" charset="0"/>
              </a:defRPr>
            </a:lvl9pPr>
          </a:lstStyle>
          <a:p>
            <a:pPr fontAlgn="base">
              <a:spcBef>
                <a:spcPct val="50000"/>
              </a:spcBef>
              <a:spcAft>
                <a:spcPct val="0"/>
              </a:spcAft>
              <a:buClrTx/>
              <a:buSzTx/>
              <a:buFontTx/>
              <a:buAutoNum type="arabicParenBoth"/>
            </a:pPr>
            <a:r>
              <a:rPr lang="fr-BE" altLang="fr-FR" sz="1400">
                <a:solidFill>
                  <a:srgbClr val="FFFF00"/>
                </a:solidFill>
                <a:latin typeface="Garamond" panose="02020404030301010803" pitchFamily="18" charset="0"/>
                <a:cs typeface="Arial" panose="020B0604020202020204" pitchFamily="34" charset="0"/>
              </a:rPr>
              <a:t>Grodstein F et al, Ann Intern Med 2000;133:933 </a:t>
            </a:r>
          </a:p>
          <a:p>
            <a:pPr fontAlgn="base">
              <a:spcBef>
                <a:spcPct val="50000"/>
              </a:spcBef>
              <a:spcAft>
                <a:spcPct val="0"/>
              </a:spcAft>
              <a:buClrTx/>
              <a:buSzTx/>
              <a:buFontTx/>
              <a:buAutoNum type="arabicParenBoth"/>
            </a:pPr>
            <a:r>
              <a:rPr lang="fr-BE" altLang="fr-FR" sz="1400">
                <a:solidFill>
                  <a:srgbClr val="FFFF00"/>
                </a:solidFill>
                <a:latin typeface="Garamond" panose="02020404030301010803" pitchFamily="18" charset="0"/>
                <a:cs typeface="Arial" panose="020B0604020202020204" pitchFamily="34" charset="0"/>
              </a:rPr>
              <a:t>Adjusted for age, BMI, Diabetes, hypertension, age at menopause, hypercholesterolemia, smoking, parental CHD</a:t>
            </a:r>
            <a:endParaRPr lang="fr-FR" altLang="fr-FR" sz="1400">
              <a:solidFill>
                <a:srgbClr val="FFFF00"/>
              </a:solidFill>
              <a:latin typeface="Garamond" panose="02020404030301010803" pitchFamily="18" charset="0"/>
              <a:cs typeface="Arial" panose="020B0604020202020204" pitchFamily="34"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D29DEE-6275-96E5-4A7E-9CE648C9EFCB}"/>
              </a:ext>
            </a:extLst>
          </p:cNvPr>
          <p:cNvSpPr>
            <a:spLocks noGrp="1"/>
          </p:cNvSpPr>
          <p:nvPr>
            <p:ph type="title"/>
          </p:nvPr>
        </p:nvSpPr>
        <p:spPr>
          <a:xfrm>
            <a:off x="735564" y="455343"/>
            <a:ext cx="10515600" cy="1325563"/>
          </a:xfrm>
        </p:spPr>
        <p:txBody>
          <a:bodyPr>
            <a:normAutofit fontScale="90000"/>
          </a:bodyPr>
          <a:lstStyle/>
          <a:p>
            <a:r>
              <a:rPr lang="en-US" dirty="0"/>
              <a:t>Transdermal and oral hormone replacement therapy and the risk of stroke: a nested case-control study </a:t>
            </a:r>
            <a:endParaRPr lang="fr-BE" dirty="0"/>
          </a:p>
        </p:txBody>
      </p:sp>
      <p:sp>
        <p:nvSpPr>
          <p:cNvPr id="4" name="ZoneTexte 3">
            <a:extLst>
              <a:ext uri="{FF2B5EF4-FFF2-40B4-BE49-F238E27FC236}">
                <a16:creationId xmlns:a16="http://schemas.microsoft.com/office/drawing/2014/main" id="{BC904955-21C7-2C04-656B-605122AAB95D}"/>
              </a:ext>
            </a:extLst>
          </p:cNvPr>
          <p:cNvSpPr txBox="1"/>
          <p:nvPr/>
        </p:nvSpPr>
        <p:spPr>
          <a:xfrm>
            <a:off x="8839200" y="6308209"/>
            <a:ext cx="6096000" cy="369332"/>
          </a:xfrm>
          <a:prstGeom prst="rect">
            <a:avLst/>
          </a:prstGeom>
          <a:noFill/>
        </p:spPr>
        <p:txBody>
          <a:bodyPr wrap="square">
            <a:spAutoFit/>
          </a:bodyPr>
          <a:lstStyle/>
          <a:p>
            <a:r>
              <a:rPr lang="fr-FR" dirty="0"/>
              <a:t>Renoux C et al, BMJ 2010</a:t>
            </a:r>
            <a:endParaRPr lang="fr-BE" dirty="0"/>
          </a:p>
        </p:txBody>
      </p:sp>
      <p:sp>
        <p:nvSpPr>
          <p:cNvPr id="6" name="ZoneTexte 5">
            <a:extLst>
              <a:ext uri="{FF2B5EF4-FFF2-40B4-BE49-F238E27FC236}">
                <a16:creationId xmlns:a16="http://schemas.microsoft.com/office/drawing/2014/main" id="{5650D64B-DD5F-F3D9-659F-56F70B431D3F}"/>
              </a:ext>
            </a:extLst>
          </p:cNvPr>
          <p:cNvSpPr txBox="1"/>
          <p:nvPr/>
        </p:nvSpPr>
        <p:spPr>
          <a:xfrm>
            <a:off x="7149582" y="1847461"/>
            <a:ext cx="4560336" cy="1523494"/>
          </a:xfrm>
          <a:prstGeom prst="rect">
            <a:avLst/>
          </a:prstGeom>
          <a:noFill/>
        </p:spPr>
        <p:txBody>
          <a:bodyPr wrap="square">
            <a:spAutoFit/>
          </a:bodyPr>
          <a:lstStyle/>
          <a:p>
            <a:pPr algn="l"/>
            <a:r>
              <a:rPr lang="en-US" sz="1000" b="0" i="0" u="none" strike="noStrike" baseline="0" dirty="0">
                <a:solidFill>
                  <a:srgbClr val="008080"/>
                </a:solidFill>
                <a:latin typeface="AdvPBEC7B2"/>
              </a:rPr>
              <a:t>WHAT IS ALREADY KNOWN ON THIS TOPIC</a:t>
            </a:r>
          </a:p>
          <a:p>
            <a:pPr algn="l"/>
            <a:r>
              <a:rPr lang="en-US" sz="800" b="0" i="0" u="none" strike="noStrike" baseline="0" dirty="0" err="1">
                <a:solidFill>
                  <a:srgbClr val="4E4E4E"/>
                </a:solidFill>
                <a:latin typeface="AdvP3D12A0"/>
              </a:rPr>
              <a:t>Oestrogen</a:t>
            </a:r>
            <a:r>
              <a:rPr lang="en-US" sz="800" b="0" i="0" u="none" strike="noStrike" baseline="0" dirty="0">
                <a:solidFill>
                  <a:srgbClr val="4E4E4E"/>
                </a:solidFill>
                <a:latin typeface="AdvP3D12A0"/>
              </a:rPr>
              <a:t> replacement therapy with or without progestogen is associated with an increased</a:t>
            </a:r>
          </a:p>
          <a:p>
            <a:pPr algn="l"/>
            <a:r>
              <a:rPr lang="en-US" sz="800" b="0" i="0" u="none" strike="noStrike" baseline="0" dirty="0">
                <a:solidFill>
                  <a:srgbClr val="4E4E4E"/>
                </a:solidFill>
                <a:latin typeface="AdvP3D12A0"/>
              </a:rPr>
              <a:t>risk of stroke in postmenopausal women</a:t>
            </a:r>
          </a:p>
          <a:p>
            <a:pPr algn="l"/>
            <a:r>
              <a:rPr lang="fr-BE" sz="1200" b="0" i="0" u="none" strike="noStrike" baseline="0" dirty="0">
                <a:solidFill>
                  <a:srgbClr val="008080"/>
                </a:solidFill>
                <a:latin typeface="AdvPBEC7B2"/>
              </a:rPr>
              <a:t>WHAT THIS STUDY ADDS</a:t>
            </a:r>
          </a:p>
          <a:p>
            <a:pPr algn="l"/>
            <a:r>
              <a:rPr lang="en-US" sz="1100" b="0" i="0" u="none" strike="noStrike" baseline="0" dirty="0">
                <a:solidFill>
                  <a:srgbClr val="4E4E4E"/>
                </a:solidFill>
                <a:latin typeface="AdvP3D12A0"/>
              </a:rPr>
              <a:t>The use of transdermal hormone replacement therapy containing low doses of </a:t>
            </a:r>
            <a:r>
              <a:rPr lang="en-US" sz="1100" b="0" i="0" u="none" strike="noStrike" baseline="0" dirty="0" err="1">
                <a:solidFill>
                  <a:srgbClr val="4E4E4E"/>
                </a:solidFill>
                <a:latin typeface="AdvP3D12A0"/>
              </a:rPr>
              <a:t>oestrogen</a:t>
            </a:r>
            <a:r>
              <a:rPr lang="en-US" sz="1100" b="0" i="0" u="none" strike="noStrike" baseline="0" dirty="0">
                <a:solidFill>
                  <a:srgbClr val="4E4E4E"/>
                </a:solidFill>
                <a:latin typeface="AdvP3D12A0"/>
              </a:rPr>
              <a:t> was not associated with an increased risk of stroke, in contrast to the oral route of </a:t>
            </a:r>
            <a:r>
              <a:rPr lang="en-US" sz="1100" b="0" i="0" u="none" strike="noStrike" baseline="0" dirty="0" err="1">
                <a:solidFill>
                  <a:srgbClr val="4E4E4E"/>
                </a:solidFill>
                <a:latin typeface="AdvP3D12A0"/>
              </a:rPr>
              <a:t>oestrogen</a:t>
            </a:r>
            <a:r>
              <a:rPr lang="en-US" sz="1100" b="0" i="0" u="none" strike="noStrike" baseline="0" dirty="0">
                <a:solidFill>
                  <a:srgbClr val="4E4E4E"/>
                </a:solidFill>
                <a:latin typeface="AdvP3D12A0"/>
              </a:rPr>
              <a:t> alone or combined with a progestogen</a:t>
            </a:r>
          </a:p>
          <a:p>
            <a:pPr algn="l"/>
            <a:r>
              <a:rPr lang="en-US" sz="1100" b="0" i="0" u="none" strike="noStrike" baseline="0" dirty="0">
                <a:solidFill>
                  <a:srgbClr val="4E4E4E"/>
                </a:solidFill>
                <a:latin typeface="AdvP3D12A0"/>
              </a:rPr>
              <a:t>Transdermal administration of hormone replacement therapy may be a safer alternative to the oral route of administration</a:t>
            </a:r>
            <a:endParaRPr lang="fr-BE" sz="3200" dirty="0"/>
          </a:p>
        </p:txBody>
      </p:sp>
      <p:pic>
        <p:nvPicPr>
          <p:cNvPr id="7" name="Image 6">
            <a:extLst>
              <a:ext uri="{FF2B5EF4-FFF2-40B4-BE49-F238E27FC236}">
                <a16:creationId xmlns:a16="http://schemas.microsoft.com/office/drawing/2014/main" id="{80AF52A6-994C-8CDB-38D0-37590A388DCA}"/>
              </a:ext>
            </a:extLst>
          </p:cNvPr>
          <p:cNvPicPr>
            <a:picLocks noChangeAspect="1"/>
          </p:cNvPicPr>
          <p:nvPr/>
        </p:nvPicPr>
        <p:blipFill>
          <a:blip r:embed="rId2"/>
          <a:stretch>
            <a:fillRect/>
          </a:stretch>
        </p:blipFill>
        <p:spPr>
          <a:xfrm>
            <a:off x="279919" y="2024743"/>
            <a:ext cx="6291454" cy="4718591"/>
          </a:xfrm>
          <a:prstGeom prst="rect">
            <a:avLst/>
          </a:prstGeom>
        </p:spPr>
      </p:pic>
    </p:spTree>
    <p:extLst>
      <p:ext uri="{BB962C8B-B14F-4D97-AF65-F5344CB8AC3E}">
        <p14:creationId xmlns:p14="http://schemas.microsoft.com/office/powerpoint/2010/main" val="136904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2CEA052-DCC7-D35C-54CB-5BD26207254C}"/>
              </a:ext>
            </a:extLst>
          </p:cNvPr>
          <p:cNvSpPr>
            <a:spLocks noGrp="1" noChangeArrowheads="1"/>
          </p:cNvSpPr>
          <p:nvPr>
            <p:ph type="title"/>
          </p:nvPr>
        </p:nvSpPr>
        <p:spPr/>
        <p:txBody>
          <a:bodyPr/>
          <a:lstStyle/>
          <a:p>
            <a:pPr eaLnBrk="1" hangingPunct="1"/>
            <a:r>
              <a:rPr lang="en-GB" altLang="fr-FR"/>
              <a:t>Methodology</a:t>
            </a:r>
          </a:p>
        </p:txBody>
      </p:sp>
      <p:sp>
        <p:nvSpPr>
          <p:cNvPr id="8195" name="Rectangle 3">
            <a:extLst>
              <a:ext uri="{FF2B5EF4-FFF2-40B4-BE49-F238E27FC236}">
                <a16:creationId xmlns:a16="http://schemas.microsoft.com/office/drawing/2014/main" id="{94B782E8-AFF7-E7F1-6064-70BAC2D46D9A}"/>
              </a:ext>
            </a:extLst>
          </p:cNvPr>
          <p:cNvSpPr>
            <a:spLocks noGrp="1" noChangeArrowheads="1"/>
          </p:cNvSpPr>
          <p:nvPr>
            <p:ph idx="1"/>
          </p:nvPr>
        </p:nvSpPr>
        <p:spPr/>
        <p:txBody>
          <a:bodyPr/>
          <a:lstStyle/>
          <a:p>
            <a:pPr eaLnBrk="1" hangingPunct="1">
              <a:lnSpc>
                <a:spcPct val="90000"/>
              </a:lnSpc>
            </a:pPr>
            <a:r>
              <a:rPr lang="en-GB" altLang="fr-FR" sz="2400"/>
              <a:t>These experts came together and proposed the following consensus based on recent and updated publications. </a:t>
            </a:r>
          </a:p>
          <a:p>
            <a:pPr eaLnBrk="1" hangingPunct="1">
              <a:lnSpc>
                <a:spcPct val="90000"/>
              </a:lnSpc>
            </a:pPr>
            <a:r>
              <a:rPr lang="en-GB" altLang="fr-FR" sz="2400"/>
              <a:t>They essentially considered meta-analyses, randomised trials and large epidemiological observational studies. </a:t>
            </a:r>
          </a:p>
          <a:p>
            <a:pPr eaLnBrk="1" hangingPunct="1">
              <a:lnSpc>
                <a:spcPct val="90000"/>
              </a:lnSpc>
            </a:pPr>
            <a:r>
              <a:rPr lang="en-GB" altLang="fr-FR" sz="2400"/>
              <a:t>The experts hope that this document will facilitate practical menopausal management. The proposed consensus represent the shared view of these experts. In some cases no consensus was reached and these points will be mentioned also.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A6995093-B609-0D60-AB34-641B23D0FA32}"/>
              </a:ext>
            </a:extLst>
          </p:cNvPr>
          <p:cNvSpPr>
            <a:spLocks noGrp="1" noChangeArrowheads="1"/>
          </p:cNvSpPr>
          <p:nvPr>
            <p:ph type="title"/>
          </p:nvPr>
        </p:nvSpPr>
        <p:spPr>
          <a:xfrm>
            <a:off x="2209800" y="188913"/>
            <a:ext cx="7772400" cy="1143000"/>
          </a:xfrm>
        </p:spPr>
        <p:txBody>
          <a:bodyPr>
            <a:normAutofit fontScale="90000"/>
          </a:bodyPr>
          <a:lstStyle/>
          <a:p>
            <a:pPr eaLnBrk="1" hangingPunct="1"/>
            <a:r>
              <a:rPr lang="fr-BE" altLang="fr-FR" dirty="0" err="1"/>
              <a:t>Cardiovascular</a:t>
            </a:r>
            <a:r>
              <a:rPr lang="fr-BE" altLang="fr-FR" dirty="0"/>
              <a:t> </a:t>
            </a:r>
            <a:r>
              <a:rPr lang="fr-BE" altLang="fr-FR" dirty="0" err="1"/>
              <a:t>diseases</a:t>
            </a:r>
            <a:r>
              <a:rPr lang="fr-BE" altLang="fr-FR" dirty="0"/>
              <a:t> :</a:t>
            </a:r>
            <a:br>
              <a:rPr lang="fr-BE" altLang="fr-FR" dirty="0"/>
            </a:br>
            <a:r>
              <a:rPr lang="fr-BE" altLang="fr-FR" dirty="0"/>
              <a:t>CHD</a:t>
            </a:r>
            <a:endParaRPr lang="en-GB" altLang="fr-FR" dirty="0"/>
          </a:p>
        </p:txBody>
      </p:sp>
      <p:sp>
        <p:nvSpPr>
          <p:cNvPr id="48131" name="Rectangle 3">
            <a:extLst>
              <a:ext uri="{FF2B5EF4-FFF2-40B4-BE49-F238E27FC236}">
                <a16:creationId xmlns:a16="http://schemas.microsoft.com/office/drawing/2014/main" id="{897ECB8F-9AB9-2726-F309-3CCCBDEE4020}"/>
              </a:ext>
            </a:extLst>
          </p:cNvPr>
          <p:cNvSpPr>
            <a:spLocks noGrp="1" noChangeArrowheads="1"/>
          </p:cNvSpPr>
          <p:nvPr>
            <p:ph type="body" idx="1"/>
          </p:nvPr>
        </p:nvSpPr>
        <p:spPr>
          <a:xfrm>
            <a:off x="2209800" y="1752600"/>
            <a:ext cx="7772400" cy="4114800"/>
          </a:xfrm>
        </p:spPr>
        <p:txBody>
          <a:bodyPr>
            <a:normAutofit lnSpcReduction="10000"/>
          </a:bodyPr>
          <a:lstStyle/>
          <a:p>
            <a:pPr eaLnBrk="1" hangingPunct="1">
              <a:lnSpc>
                <a:spcPct val="80000"/>
              </a:lnSpc>
            </a:pPr>
            <a:r>
              <a:rPr lang="en-GB" altLang="fr-FR" sz="2400"/>
              <a:t>Some studies reported that severe vasomotors symptoms, repeated miscarriages, or hypertensive disorders in pregnancy, increase cardiovascular risk.  </a:t>
            </a:r>
          </a:p>
          <a:p>
            <a:pPr eaLnBrk="1" hangingPunct="1">
              <a:lnSpc>
                <a:spcPct val="80000"/>
              </a:lnSpc>
            </a:pPr>
            <a:r>
              <a:rPr lang="en-GB" altLang="fr-FR" sz="2400"/>
              <a:t>Experimental and observational studies reported in the past reduced risk of atherosclerosis and CHD in MHT users </a:t>
            </a:r>
            <a:r>
              <a:rPr lang="en-GB" altLang="fr-FR" sz="2400" i="1">
                <a:solidFill>
                  <a:schemeClr val="accent2"/>
                </a:solidFill>
              </a:rPr>
              <a:t>(level 2, 3 of evidence). </a:t>
            </a:r>
          </a:p>
          <a:p>
            <a:pPr eaLnBrk="1" hangingPunct="1">
              <a:lnSpc>
                <a:spcPct val="80000"/>
              </a:lnSpc>
            </a:pPr>
            <a:r>
              <a:rPr lang="en-GB" altLang="fr-FR" sz="2400"/>
              <a:t>Observational (NHS) and randomised (WHI) data reported a reduced risk in early menopause (at least before the age of 60 and or less than 10 years after menopause) </a:t>
            </a:r>
            <a:r>
              <a:rPr lang="en-GB" altLang="fr-FR" sz="2400" i="1">
                <a:solidFill>
                  <a:schemeClr val="accent2"/>
                </a:solidFill>
              </a:rPr>
              <a:t>(level 1a).</a:t>
            </a:r>
            <a:r>
              <a:rPr lang="en-GB" altLang="fr-FR" sz="2400">
                <a:solidFill>
                  <a:schemeClr val="tx2"/>
                </a:solidFill>
              </a:rPr>
              <a:t> Women older than 60 years can continue using.</a:t>
            </a:r>
          </a:p>
          <a:p>
            <a:pPr eaLnBrk="1" hangingPunct="1">
              <a:lnSpc>
                <a:spcPct val="80000"/>
              </a:lnSpc>
            </a:pPr>
            <a:r>
              <a:rPr lang="en-GB" altLang="fr-FR" sz="2400">
                <a:solidFill>
                  <a:schemeClr val="tx2"/>
                </a:solidFill>
              </a:rPr>
              <a:t>On the other hand, benefit of treatment seems to be lost on CHD risk in women in whom the treatment has been initiated at older age (above the age of 70) (WHI) </a:t>
            </a:r>
            <a:r>
              <a:rPr lang="en-GB" altLang="fr-FR" sz="2400" i="1">
                <a:solidFill>
                  <a:schemeClr val="tx2"/>
                </a:solidFill>
              </a:rPr>
              <a:t>(level 1a of evidence).</a:t>
            </a:r>
            <a:r>
              <a:rPr lang="en-GB" altLang="fr-FR" sz="2400">
                <a:solidFill>
                  <a:schemeClr val="tx2"/>
                </a:solidFill>
              </a:rPr>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ACEE0BF0-1223-16F4-D038-083F15BC1468}"/>
              </a:ext>
            </a:extLst>
          </p:cNvPr>
          <p:cNvSpPr>
            <a:spLocks noGrp="1" noChangeArrowheads="1"/>
          </p:cNvSpPr>
          <p:nvPr>
            <p:ph type="title"/>
          </p:nvPr>
        </p:nvSpPr>
        <p:spPr/>
        <p:txBody>
          <a:bodyPr/>
          <a:lstStyle/>
          <a:p>
            <a:pPr eaLnBrk="1" hangingPunct="1"/>
            <a:r>
              <a:rPr lang="fr-BE" altLang="fr-FR"/>
              <a:t>Cardiovascular diseases :</a:t>
            </a:r>
            <a:br>
              <a:rPr lang="fr-BE" altLang="fr-FR"/>
            </a:br>
            <a:r>
              <a:rPr lang="fr-BE" altLang="fr-FR"/>
              <a:t>CHD</a:t>
            </a:r>
            <a:endParaRPr lang="en-GB" altLang="fr-FR"/>
          </a:p>
        </p:txBody>
      </p:sp>
      <p:sp>
        <p:nvSpPr>
          <p:cNvPr id="50179" name="Rectangle 3">
            <a:extLst>
              <a:ext uri="{FF2B5EF4-FFF2-40B4-BE49-F238E27FC236}">
                <a16:creationId xmlns:a16="http://schemas.microsoft.com/office/drawing/2014/main" id="{727D248A-8525-5E8A-8CDB-F2A81AC1B199}"/>
              </a:ext>
            </a:extLst>
          </p:cNvPr>
          <p:cNvSpPr>
            <a:spLocks noGrp="1" noChangeArrowheads="1"/>
          </p:cNvSpPr>
          <p:nvPr>
            <p:ph type="body" idx="1"/>
          </p:nvPr>
        </p:nvSpPr>
        <p:spPr/>
        <p:txBody>
          <a:bodyPr/>
          <a:lstStyle/>
          <a:p>
            <a:pPr eaLnBrk="1" hangingPunct="1">
              <a:lnSpc>
                <a:spcPct val="80000"/>
              </a:lnSpc>
            </a:pPr>
            <a:endParaRPr lang="en-GB" altLang="fr-FR" sz="2400"/>
          </a:p>
          <a:p>
            <a:pPr eaLnBrk="1" hangingPunct="1">
              <a:lnSpc>
                <a:spcPct val="80000"/>
              </a:lnSpc>
            </a:pPr>
            <a:r>
              <a:rPr lang="en-GB" altLang="fr-FR" sz="2400"/>
              <a:t>Standard ET doses, used during an average period of 6.8 years, </a:t>
            </a:r>
            <a:r>
              <a:rPr lang="en-GB" altLang="fr-FR" sz="2400">
                <a:solidFill>
                  <a:srgbClr val="FFFF00"/>
                </a:solidFill>
              </a:rPr>
              <a:t>lowered </a:t>
            </a:r>
            <a:r>
              <a:rPr lang="en-GB" altLang="fr-FR" sz="2400"/>
              <a:t>the incidence of CHD in women less than 10 years after menopause (WHI) </a:t>
            </a:r>
            <a:r>
              <a:rPr lang="en-GB" altLang="fr-FR" sz="2400" i="1">
                <a:solidFill>
                  <a:schemeClr val="accent2"/>
                </a:solidFill>
              </a:rPr>
              <a:t>(level 1a of evidence).</a:t>
            </a:r>
          </a:p>
          <a:p>
            <a:pPr eaLnBrk="1" hangingPunct="1">
              <a:lnSpc>
                <a:spcPct val="80000"/>
              </a:lnSpc>
            </a:pPr>
            <a:r>
              <a:rPr lang="en-GB" altLang="fr-FR" sz="2400" i="1">
                <a:solidFill>
                  <a:srgbClr val="FFFF00"/>
                </a:solidFill>
              </a:rPr>
              <a:t>A reduced risk of atherosclerosis has been reported in women starting ET  at an early age or soon after menopause (level 1a)</a:t>
            </a:r>
            <a:endParaRPr lang="en-GB" altLang="fr-FR" sz="2400" i="1">
              <a:solidFill>
                <a:srgbClr val="FF0000"/>
              </a:solidFill>
            </a:endParaRPr>
          </a:p>
          <a:p>
            <a:pPr eaLnBrk="1" hangingPunct="1">
              <a:lnSpc>
                <a:spcPct val="80000"/>
              </a:lnSpc>
            </a:pPr>
            <a:r>
              <a:rPr lang="en-US" altLang="fr-FR" sz="2400">
                <a:solidFill>
                  <a:srgbClr val="FFFF00"/>
                </a:solidFill>
              </a:rPr>
              <a:t>Whether MHT should currently be used for this indication only is currently still debated .</a:t>
            </a:r>
          </a:p>
          <a:p>
            <a:pPr eaLnBrk="1" hangingPunct="1">
              <a:lnSpc>
                <a:spcPct val="80000"/>
              </a:lnSpc>
            </a:pPr>
            <a:endParaRPr lang="fr-BE" altLang="fr-FR" sz="2400" i="1">
              <a:solidFill>
                <a:srgbClr val="FF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C6BFB11-B7BC-6027-522A-B3809E0E1DFD}"/>
              </a:ext>
            </a:extLst>
          </p:cNvPr>
          <p:cNvSpPr>
            <a:spLocks noGrp="1" noChangeArrowheads="1"/>
          </p:cNvSpPr>
          <p:nvPr>
            <p:ph type="title"/>
          </p:nvPr>
        </p:nvSpPr>
        <p:spPr/>
        <p:txBody>
          <a:bodyPr/>
          <a:lstStyle/>
          <a:p>
            <a:pPr eaLnBrk="1" hangingPunct="1"/>
            <a:r>
              <a:rPr lang="fr-BE" altLang="fr-FR"/>
              <a:t>Cardiovascular diseases :</a:t>
            </a:r>
            <a:br>
              <a:rPr lang="fr-BE" altLang="fr-FR"/>
            </a:br>
            <a:r>
              <a:rPr lang="fr-BE" altLang="fr-FR"/>
              <a:t>CHD</a:t>
            </a:r>
            <a:endParaRPr lang="en-GB" altLang="fr-FR"/>
          </a:p>
        </p:txBody>
      </p:sp>
      <p:sp>
        <p:nvSpPr>
          <p:cNvPr id="52227" name="Rectangle 3">
            <a:extLst>
              <a:ext uri="{FF2B5EF4-FFF2-40B4-BE49-F238E27FC236}">
                <a16:creationId xmlns:a16="http://schemas.microsoft.com/office/drawing/2014/main" id="{85410329-A7F0-9F55-35B7-F44D53DB3031}"/>
              </a:ext>
            </a:extLst>
          </p:cNvPr>
          <p:cNvSpPr>
            <a:spLocks noGrp="1" noChangeArrowheads="1"/>
          </p:cNvSpPr>
          <p:nvPr>
            <p:ph type="body" idx="1"/>
          </p:nvPr>
        </p:nvSpPr>
        <p:spPr/>
        <p:txBody>
          <a:bodyPr>
            <a:normAutofit fontScale="92500" lnSpcReduction="10000"/>
          </a:bodyPr>
          <a:lstStyle/>
          <a:p>
            <a:pPr eaLnBrk="1" hangingPunct="1">
              <a:lnSpc>
                <a:spcPct val="80000"/>
              </a:lnSpc>
            </a:pPr>
            <a:r>
              <a:rPr lang="en-GB" altLang="fr-FR" sz="2400"/>
              <a:t>Standard ET doses, used during an average period of 6.8 years, lowers the incidence of CHD in women 50-59 years of age (WHI) </a:t>
            </a:r>
            <a:r>
              <a:rPr lang="en-GB" altLang="fr-FR" sz="2400" i="1">
                <a:solidFill>
                  <a:schemeClr val="accent2"/>
                </a:solidFill>
              </a:rPr>
              <a:t>(level 1a of evidence).</a:t>
            </a:r>
          </a:p>
          <a:p>
            <a:pPr eaLnBrk="1" hangingPunct="1">
              <a:lnSpc>
                <a:spcPct val="80000"/>
              </a:lnSpc>
            </a:pPr>
            <a:endParaRPr lang="en-GB" altLang="fr-FR" sz="2400" i="1">
              <a:solidFill>
                <a:schemeClr val="accent2"/>
              </a:solidFill>
            </a:endParaRPr>
          </a:p>
          <a:p>
            <a:pPr eaLnBrk="1" hangingPunct="1">
              <a:lnSpc>
                <a:spcPct val="80000"/>
              </a:lnSpc>
            </a:pPr>
            <a:r>
              <a:rPr lang="en-GB" altLang="fr-FR" sz="2400"/>
              <a:t>Some progestins may reduce the beneficial effects of ET (proven for MPA) </a:t>
            </a:r>
            <a:r>
              <a:rPr lang="en-GB" altLang="fr-FR" sz="2400" i="1">
                <a:solidFill>
                  <a:schemeClr val="accent2"/>
                </a:solidFill>
              </a:rPr>
              <a:t>(level 1b of evidence)</a:t>
            </a:r>
            <a:r>
              <a:rPr lang="en-GB" altLang="fr-FR" sz="2400"/>
              <a:t>.</a:t>
            </a:r>
            <a:r>
              <a:rPr lang="en-GB" altLang="fr-FR" sz="2400" i="1">
                <a:solidFill>
                  <a:schemeClr val="accent2"/>
                </a:solidFill>
              </a:rPr>
              <a:t> </a:t>
            </a:r>
          </a:p>
          <a:p>
            <a:pPr eaLnBrk="1" hangingPunct="1">
              <a:lnSpc>
                <a:spcPct val="80000"/>
              </a:lnSpc>
              <a:buFontTx/>
              <a:buNone/>
            </a:pPr>
            <a:r>
              <a:rPr lang="en-GB" altLang="fr-FR" sz="2400" i="1">
                <a:solidFill>
                  <a:schemeClr val="accent2"/>
                </a:solidFill>
              </a:rPr>
              <a:t> </a:t>
            </a:r>
          </a:p>
          <a:p>
            <a:pPr eaLnBrk="1" hangingPunct="1">
              <a:lnSpc>
                <a:spcPct val="80000"/>
              </a:lnSpc>
            </a:pPr>
            <a:r>
              <a:rPr lang="en-GB" altLang="fr-FR" sz="2400"/>
              <a:t>On the other hand, other risk factors should be considered, such as hypertension, lipids and cholesterol, …. In complex situations, Score systems may be used to calculate the patient’s risk (SCORE 2). Coronary Artery Calcium Score (CAC) can be measured also. </a:t>
            </a:r>
          </a:p>
          <a:p>
            <a:pPr eaLnBrk="1" hangingPunct="1">
              <a:lnSpc>
                <a:spcPct val="80000"/>
              </a:lnSpc>
            </a:pPr>
            <a:r>
              <a:rPr lang="en-GB" altLang="fr-FR" sz="2400"/>
              <a:t>In women with a 10 year risk higher than 10%, MHT is not indicated. </a:t>
            </a:r>
            <a:endParaRPr lang="fr-BE" altLang="fr-FR" sz="2400"/>
          </a:p>
          <a:p>
            <a:pPr eaLnBrk="1" hangingPunct="1">
              <a:lnSpc>
                <a:spcPct val="80000"/>
              </a:lnSpc>
            </a:pPr>
            <a:endParaRPr lang="en-GB" altLang="fr-FR" sz="2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CCACDBB-0CAF-3D47-4D1A-E5CF7DDF5F1B}"/>
              </a:ext>
            </a:extLst>
          </p:cNvPr>
          <p:cNvSpPr>
            <a:spLocks noGrp="1" noChangeArrowheads="1"/>
          </p:cNvSpPr>
          <p:nvPr>
            <p:ph type="title"/>
          </p:nvPr>
        </p:nvSpPr>
        <p:spPr/>
        <p:txBody>
          <a:bodyPr/>
          <a:lstStyle/>
          <a:p>
            <a:pPr eaLnBrk="1" hangingPunct="1"/>
            <a:r>
              <a:rPr lang="fr-BE" altLang="fr-FR"/>
              <a:t>Cerebrovascular diseases :</a:t>
            </a:r>
            <a:br>
              <a:rPr lang="fr-BE" altLang="fr-FR"/>
            </a:br>
            <a:r>
              <a:rPr lang="fr-BE" altLang="fr-FR"/>
              <a:t>Stroke</a:t>
            </a:r>
            <a:endParaRPr lang="en-GB" altLang="fr-FR"/>
          </a:p>
        </p:txBody>
      </p:sp>
      <p:sp>
        <p:nvSpPr>
          <p:cNvPr id="54275" name="Rectangle 3">
            <a:extLst>
              <a:ext uri="{FF2B5EF4-FFF2-40B4-BE49-F238E27FC236}">
                <a16:creationId xmlns:a16="http://schemas.microsoft.com/office/drawing/2014/main" id="{895659E9-015A-84E0-8694-B255FC652CF3}"/>
              </a:ext>
            </a:extLst>
          </p:cNvPr>
          <p:cNvSpPr>
            <a:spLocks noGrp="1" noChangeArrowheads="1"/>
          </p:cNvSpPr>
          <p:nvPr>
            <p:ph type="body" idx="1"/>
          </p:nvPr>
        </p:nvSpPr>
        <p:spPr/>
        <p:txBody>
          <a:bodyPr>
            <a:normAutofit fontScale="92500" lnSpcReduction="20000"/>
          </a:bodyPr>
          <a:lstStyle/>
          <a:p>
            <a:pPr eaLnBrk="1" hangingPunct="1">
              <a:lnSpc>
                <a:spcPct val="80000"/>
              </a:lnSpc>
            </a:pPr>
            <a:r>
              <a:rPr lang="en-GB" altLang="fr-FR" sz="2000"/>
              <a:t>Cerebrovascular disease are prevalent in elderly women. </a:t>
            </a:r>
          </a:p>
          <a:p>
            <a:pPr eaLnBrk="1" hangingPunct="1">
              <a:lnSpc>
                <a:spcPct val="80000"/>
              </a:lnSpc>
            </a:pPr>
            <a:r>
              <a:rPr lang="en-GB" altLang="fr-FR" sz="2000"/>
              <a:t>Prevention should be aimed controlling risk factors. MHT treated women at young age, may develop less atherosclerosis, although it has not been proved that they have a decreased risk of developing cardio &amp; cerebrovascular disease at old age. </a:t>
            </a:r>
          </a:p>
          <a:p>
            <a:pPr eaLnBrk="1" hangingPunct="1">
              <a:lnSpc>
                <a:spcPct val="80000"/>
              </a:lnSpc>
            </a:pPr>
            <a:r>
              <a:rPr lang="en-GB" altLang="fr-FR" sz="2000"/>
              <a:t>MHT (EPT, ET and Tibolone) and SERMS, initiated at old age increase the risk of stroke </a:t>
            </a:r>
            <a:r>
              <a:rPr lang="en-GB" altLang="fr-FR" sz="2000" i="1">
                <a:solidFill>
                  <a:schemeClr val="accent2"/>
                </a:solidFill>
              </a:rPr>
              <a:t>(level 1b of evidence). </a:t>
            </a:r>
          </a:p>
          <a:p>
            <a:pPr eaLnBrk="1" hangingPunct="1">
              <a:lnSpc>
                <a:spcPct val="80000"/>
              </a:lnSpc>
            </a:pPr>
            <a:r>
              <a:rPr lang="en-GB" altLang="fr-FR" sz="2000"/>
              <a:t>In the absence of risk factors, the attributable risks are however negligible in women before the age of 60 years. </a:t>
            </a:r>
            <a:endParaRPr lang="en-GB" altLang="fr-FR" sz="2000" i="1">
              <a:solidFill>
                <a:schemeClr val="accent2"/>
              </a:solidFill>
            </a:endParaRPr>
          </a:p>
          <a:p>
            <a:pPr eaLnBrk="1" hangingPunct="1">
              <a:lnSpc>
                <a:spcPct val="80000"/>
              </a:lnSpc>
            </a:pPr>
            <a:r>
              <a:rPr lang="en-GB" altLang="fr-FR" sz="2000"/>
              <a:t>At standard dose after 60, there is an excess of 8 to 11 cases /10 000 women- year on a baseline incidence of 26/10 000 women -year. </a:t>
            </a:r>
          </a:p>
          <a:p>
            <a:pPr eaLnBrk="1" hangingPunct="1">
              <a:lnSpc>
                <a:spcPct val="80000"/>
              </a:lnSpc>
            </a:pPr>
            <a:r>
              <a:rPr lang="en-GB" altLang="fr-FR" sz="2000"/>
              <a:t>Observational studies suggest that low doses MHT confer a lower risk of stroke </a:t>
            </a:r>
            <a:r>
              <a:rPr lang="en-GB" altLang="fr-FR" sz="2000" i="1">
                <a:solidFill>
                  <a:schemeClr val="accent2"/>
                </a:solidFill>
              </a:rPr>
              <a:t>(level 2a of evidence).</a:t>
            </a:r>
            <a:r>
              <a:rPr lang="en-GB" altLang="fr-FR" sz="2000"/>
              <a:t> </a:t>
            </a:r>
            <a:endParaRPr lang="fr-BE" altLang="fr-FR" sz="2000"/>
          </a:p>
          <a:p>
            <a:pPr eaLnBrk="1" hangingPunct="1">
              <a:lnSpc>
                <a:spcPct val="80000"/>
              </a:lnSpc>
            </a:pPr>
            <a:r>
              <a:rPr lang="en-GB" altLang="fr-FR" sz="2000"/>
              <a:t>MHT is contraindicated in women with a past history of transient ischemic attack or stroke. </a:t>
            </a:r>
          </a:p>
          <a:p>
            <a:pPr eaLnBrk="1" hangingPunct="1">
              <a:lnSpc>
                <a:spcPct val="80000"/>
              </a:lnSpc>
            </a:pPr>
            <a:r>
              <a:rPr lang="en-GB" altLang="fr-FR" sz="2000"/>
              <a:t>Individual cardio-vascular risk can be evaluated by risks models.</a:t>
            </a:r>
          </a:p>
          <a:p>
            <a:pPr eaLnBrk="1" hangingPunct="1">
              <a:lnSpc>
                <a:spcPct val="80000"/>
              </a:lnSpc>
            </a:pPr>
            <a:endParaRPr lang="en-GB" altLang="fr-FR" sz="20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AA67A2F-1301-DB17-8B05-25A9939F0D8E}"/>
              </a:ext>
            </a:extLst>
          </p:cNvPr>
          <p:cNvPicPr>
            <a:picLocks noChangeAspect="1"/>
          </p:cNvPicPr>
          <p:nvPr/>
        </p:nvPicPr>
        <p:blipFill>
          <a:blip r:embed="rId2"/>
          <a:stretch>
            <a:fillRect/>
          </a:stretch>
        </p:blipFill>
        <p:spPr>
          <a:xfrm>
            <a:off x="1264023" y="744071"/>
            <a:ext cx="9600137" cy="5405791"/>
          </a:xfrm>
          <a:prstGeom prst="rect">
            <a:avLst/>
          </a:prstGeom>
        </p:spPr>
      </p:pic>
    </p:spTree>
    <p:extLst>
      <p:ext uri="{BB962C8B-B14F-4D97-AF65-F5344CB8AC3E}">
        <p14:creationId xmlns:p14="http://schemas.microsoft.com/office/powerpoint/2010/main" val="26215803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6978" name="Object 2"/>
          <p:cNvGraphicFramePr>
            <a:graphicFrameLocks noChangeAspect="1"/>
          </p:cNvGraphicFramePr>
          <p:nvPr/>
        </p:nvGraphicFramePr>
        <p:xfrm>
          <a:off x="7133553" y="2384425"/>
          <a:ext cx="4188461" cy="3665690"/>
        </p:xfrm>
        <a:graphic>
          <a:graphicData uri="http://schemas.openxmlformats.org/presentationml/2006/ole">
            <mc:AlternateContent xmlns:mc="http://schemas.openxmlformats.org/markup-compatibility/2006">
              <mc:Choice xmlns:v="urn:schemas-microsoft-com:vml" Requires="v">
                <p:oleObj name="Graphique" r:id="rId2" imgW="10286844" imgH="6858000" progId="MSGraph.Chart.8">
                  <p:embed followColorScheme="full"/>
                </p:oleObj>
              </mc:Choice>
              <mc:Fallback>
                <p:oleObj name="Graphique" r:id="rId2" imgW="10286844" imgH="6858000" progId="MSGraph.Chart.8">
                  <p:embed followColorScheme="full"/>
                  <p:pic>
                    <p:nvPicPr>
                      <p:cNvPr id="126978" name="Object 2"/>
                      <p:cNvPicPr>
                        <a:picLocks noChangeAspect="1" noChangeArrowheads="1"/>
                      </p:cNvPicPr>
                      <p:nvPr/>
                    </p:nvPicPr>
                    <p:blipFill>
                      <a:blip r:embed="rId3"/>
                      <a:srcRect/>
                      <a:stretch>
                        <a:fillRect/>
                      </a:stretch>
                    </p:blipFill>
                    <p:spPr bwMode="auto">
                      <a:xfrm>
                        <a:off x="7133553" y="2384425"/>
                        <a:ext cx="4188461" cy="3665690"/>
                      </a:xfrm>
                      <a:prstGeom prst="rect">
                        <a:avLst/>
                      </a:prstGeom>
                      <a:solidFill>
                        <a:srgbClr val="FFFF00"/>
                      </a:solidFill>
                      <a:ln>
                        <a:noFill/>
                      </a:ln>
                      <a:effectLst/>
                    </p:spPr>
                  </p:pic>
                </p:oleObj>
              </mc:Fallback>
            </mc:AlternateContent>
          </a:graphicData>
        </a:graphic>
      </p:graphicFrame>
      <p:sp>
        <p:nvSpPr>
          <p:cNvPr id="126979" name="Text Box 3"/>
          <p:cNvSpPr txBox="1">
            <a:spLocks noChangeArrowheads="1"/>
          </p:cNvSpPr>
          <p:nvPr/>
        </p:nvSpPr>
        <p:spPr bwMode="auto">
          <a:xfrm>
            <a:off x="1792289" y="692150"/>
            <a:ext cx="83581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endParaRPr lang="fr-BE" altLang="fr-FR" sz="2400">
              <a:latin typeface="Helvetica" panose="020B0604020202020204" pitchFamily="34" charset="0"/>
            </a:endParaRPr>
          </a:p>
        </p:txBody>
      </p:sp>
      <p:sp>
        <p:nvSpPr>
          <p:cNvPr id="126980" name="Text Box 4"/>
          <p:cNvSpPr txBox="1">
            <a:spLocks noChangeArrowheads="1"/>
          </p:cNvSpPr>
          <p:nvPr/>
        </p:nvSpPr>
        <p:spPr bwMode="auto">
          <a:xfrm>
            <a:off x="1731964" y="417513"/>
            <a:ext cx="85502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algn="ctr"/>
            <a:r>
              <a:rPr lang="fr-FR" altLang="fr-FR" sz="3200" dirty="0" err="1">
                <a:latin typeface="Arial" panose="020B0604020202020204" pitchFamily="34" charset="0"/>
              </a:rPr>
              <a:t>Risk</a:t>
            </a:r>
            <a:r>
              <a:rPr lang="fr-FR" altLang="fr-FR" sz="3200" dirty="0">
                <a:latin typeface="Arial" panose="020B0604020202020204" pitchFamily="34" charset="0"/>
              </a:rPr>
              <a:t> of </a:t>
            </a:r>
            <a:r>
              <a:rPr lang="fr-FR" altLang="fr-FR" sz="3200" dirty="0" err="1">
                <a:latin typeface="Arial" panose="020B0604020202020204" pitchFamily="34" charset="0"/>
              </a:rPr>
              <a:t>venous</a:t>
            </a:r>
            <a:r>
              <a:rPr lang="fr-FR" altLang="fr-FR" sz="3200" dirty="0">
                <a:latin typeface="Arial" panose="020B0604020202020204" pitchFamily="34" charset="0"/>
              </a:rPr>
              <a:t> </a:t>
            </a:r>
            <a:r>
              <a:rPr lang="fr-FR" altLang="fr-FR" sz="3200" dirty="0" err="1">
                <a:latin typeface="Arial" panose="020B0604020202020204" pitchFamily="34" charset="0"/>
              </a:rPr>
              <a:t>thrombosis</a:t>
            </a:r>
            <a:r>
              <a:rPr lang="fr-FR" altLang="fr-FR" sz="3200" dirty="0">
                <a:latin typeface="Arial" panose="020B0604020202020204" pitchFamily="34" charset="0"/>
              </a:rPr>
              <a:t> by route </a:t>
            </a:r>
          </a:p>
          <a:p>
            <a:pPr algn="ctr"/>
            <a:r>
              <a:rPr lang="fr-FR" altLang="fr-FR" sz="3200" dirty="0">
                <a:latin typeface="Arial" panose="020B0604020202020204" pitchFamily="34" charset="0"/>
              </a:rPr>
              <a:t>of </a:t>
            </a:r>
            <a:r>
              <a:rPr lang="fr-FR" altLang="fr-FR" sz="3200" dirty="0" err="1">
                <a:latin typeface="Arial" panose="020B0604020202020204" pitchFamily="34" charset="0"/>
              </a:rPr>
              <a:t>estrogen</a:t>
            </a:r>
            <a:r>
              <a:rPr lang="fr-FR" altLang="fr-FR" sz="3200" dirty="0">
                <a:latin typeface="Arial" panose="020B0604020202020204" pitchFamily="34" charset="0"/>
              </a:rPr>
              <a:t> administration : ESTHER </a:t>
            </a:r>
            <a:r>
              <a:rPr lang="fr-FR" altLang="fr-FR" sz="3200" dirty="0" err="1">
                <a:latin typeface="Arial" panose="020B0604020202020204" pitchFamily="34" charset="0"/>
              </a:rPr>
              <a:t>Study</a:t>
            </a:r>
            <a:endParaRPr lang="fr-FR" altLang="fr-FR" sz="3200" dirty="0">
              <a:latin typeface="Arial" panose="020B0604020202020204" pitchFamily="34" charset="0"/>
            </a:endParaRPr>
          </a:p>
        </p:txBody>
      </p:sp>
      <p:sp>
        <p:nvSpPr>
          <p:cNvPr id="126981" name="Text Box 5"/>
          <p:cNvSpPr txBox="1">
            <a:spLocks noChangeArrowheads="1"/>
          </p:cNvSpPr>
          <p:nvPr/>
        </p:nvSpPr>
        <p:spPr bwMode="auto">
          <a:xfrm>
            <a:off x="7967663" y="6119814"/>
            <a:ext cx="252024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r>
              <a:rPr lang="fr-FR" altLang="fr-FR" sz="1400">
                <a:latin typeface="Arial" panose="020B0604020202020204" pitchFamily="34" charset="0"/>
              </a:rPr>
              <a:t>Scarabin et al, Lancet, 2003</a:t>
            </a:r>
          </a:p>
        </p:txBody>
      </p:sp>
      <p:sp>
        <p:nvSpPr>
          <p:cNvPr id="126982" name="Text Box 6"/>
          <p:cNvSpPr txBox="1">
            <a:spLocks noChangeArrowheads="1"/>
          </p:cNvSpPr>
          <p:nvPr/>
        </p:nvSpPr>
        <p:spPr bwMode="auto">
          <a:xfrm>
            <a:off x="2970214" y="4816476"/>
            <a:ext cx="2571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endParaRPr lang="fr-BE" altLang="fr-FR">
              <a:latin typeface="Helvetica" panose="020B0604020202020204" pitchFamily="34" charset="0"/>
            </a:endParaRPr>
          </a:p>
        </p:txBody>
      </p:sp>
      <p:sp>
        <p:nvSpPr>
          <p:cNvPr id="126983" name="Text Box 7"/>
          <p:cNvSpPr txBox="1">
            <a:spLocks noChangeArrowheads="1"/>
          </p:cNvSpPr>
          <p:nvPr/>
        </p:nvSpPr>
        <p:spPr bwMode="auto">
          <a:xfrm>
            <a:off x="1768476" y="6007101"/>
            <a:ext cx="42210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r>
              <a:rPr lang="fr-FR" altLang="fr-FR" sz="1600" i="1">
                <a:latin typeface="Arial" panose="020B0604020202020204" pitchFamily="34" charset="0"/>
              </a:rPr>
              <a:t>* Adjusted for BMI, family history </a:t>
            </a:r>
          </a:p>
          <a:p>
            <a:r>
              <a:rPr lang="fr-FR" altLang="fr-FR" sz="1600" i="1">
                <a:latin typeface="Arial" panose="020B0604020202020204" pitchFamily="34" charset="0"/>
              </a:rPr>
              <a:t>of venous thrombosis and varicose veins</a:t>
            </a:r>
          </a:p>
        </p:txBody>
      </p:sp>
      <p:sp>
        <p:nvSpPr>
          <p:cNvPr id="126984" name="Text Box 8"/>
          <p:cNvSpPr txBox="1">
            <a:spLocks noChangeArrowheads="1"/>
          </p:cNvSpPr>
          <p:nvPr/>
        </p:nvSpPr>
        <p:spPr bwMode="auto">
          <a:xfrm>
            <a:off x="2765425" y="2384426"/>
            <a:ext cx="1708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FR" altLang="fr-FR" sz="2000"/>
              <a:t>ET non-users</a:t>
            </a:r>
            <a:endParaRPr lang="en-GB" altLang="fr-FR" sz="2000"/>
          </a:p>
        </p:txBody>
      </p:sp>
      <p:sp>
        <p:nvSpPr>
          <p:cNvPr id="126985" name="Text Box 9"/>
          <p:cNvSpPr txBox="1">
            <a:spLocks noChangeArrowheads="1"/>
          </p:cNvSpPr>
          <p:nvPr/>
        </p:nvSpPr>
        <p:spPr bwMode="auto">
          <a:xfrm>
            <a:off x="5432426" y="2384425"/>
            <a:ext cx="9076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sz="2000"/>
              <a:t>93/261</a:t>
            </a:r>
            <a:endParaRPr lang="en-GB" altLang="fr-FR" sz="2000"/>
          </a:p>
        </p:txBody>
      </p:sp>
      <p:sp>
        <p:nvSpPr>
          <p:cNvPr id="126986" name="Text Box 10"/>
          <p:cNvSpPr txBox="1">
            <a:spLocks noChangeArrowheads="1"/>
          </p:cNvSpPr>
          <p:nvPr/>
        </p:nvSpPr>
        <p:spPr bwMode="auto">
          <a:xfrm>
            <a:off x="2765425" y="3197226"/>
            <a:ext cx="24399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sz="2000"/>
              <a:t>Current transdermal</a:t>
            </a:r>
          </a:p>
          <a:p>
            <a:pPr eaLnBrk="1" hangingPunct="1"/>
            <a:r>
              <a:rPr lang="fr-BE" altLang="fr-FR" sz="2000"/>
              <a:t>ET users</a:t>
            </a:r>
            <a:endParaRPr lang="en-GB" altLang="fr-FR" sz="2000"/>
          </a:p>
        </p:txBody>
      </p:sp>
      <p:sp>
        <p:nvSpPr>
          <p:cNvPr id="126987" name="Text Box 11"/>
          <p:cNvSpPr txBox="1">
            <a:spLocks noChangeArrowheads="1"/>
          </p:cNvSpPr>
          <p:nvPr/>
        </p:nvSpPr>
        <p:spPr bwMode="auto">
          <a:xfrm>
            <a:off x="5432425" y="3197226"/>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sz="2000"/>
              <a:t>32/27</a:t>
            </a:r>
            <a:endParaRPr lang="en-GB" altLang="fr-FR" sz="2000"/>
          </a:p>
        </p:txBody>
      </p:sp>
      <p:sp>
        <p:nvSpPr>
          <p:cNvPr id="126988" name="Text Box 12"/>
          <p:cNvSpPr txBox="1">
            <a:spLocks noChangeArrowheads="1"/>
          </p:cNvSpPr>
          <p:nvPr/>
        </p:nvSpPr>
        <p:spPr bwMode="auto">
          <a:xfrm>
            <a:off x="2765425" y="4173539"/>
            <a:ext cx="1524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sz="2000"/>
              <a:t>Current oral</a:t>
            </a:r>
          </a:p>
          <a:p>
            <a:pPr eaLnBrk="1" hangingPunct="1"/>
            <a:r>
              <a:rPr lang="fr-BE" altLang="fr-FR" sz="2000"/>
              <a:t>ET users</a:t>
            </a:r>
            <a:endParaRPr lang="en-GB" altLang="fr-FR" sz="2000"/>
          </a:p>
        </p:txBody>
      </p:sp>
      <p:sp>
        <p:nvSpPr>
          <p:cNvPr id="126989" name="Text Box 13"/>
          <p:cNvSpPr txBox="1">
            <a:spLocks noChangeArrowheads="1"/>
          </p:cNvSpPr>
          <p:nvPr/>
        </p:nvSpPr>
        <p:spPr bwMode="auto">
          <a:xfrm>
            <a:off x="5432425" y="4173539"/>
            <a:ext cx="819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sz="2000"/>
              <a:t>30/93</a:t>
            </a:r>
            <a:endParaRPr lang="en-GB" altLang="fr-FR" sz="2000"/>
          </a:p>
        </p:txBody>
      </p:sp>
      <p:sp>
        <p:nvSpPr>
          <p:cNvPr id="126990" name="Text Box 14"/>
          <p:cNvSpPr txBox="1">
            <a:spLocks noChangeArrowheads="1"/>
          </p:cNvSpPr>
          <p:nvPr/>
        </p:nvSpPr>
        <p:spPr bwMode="auto">
          <a:xfrm>
            <a:off x="4845050" y="1693863"/>
            <a:ext cx="1746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i="1" dirty="0"/>
              <a:t>Cases/</a:t>
            </a:r>
            <a:r>
              <a:rPr lang="fr-BE" altLang="fr-FR" i="1" dirty="0" err="1"/>
              <a:t>Controls</a:t>
            </a:r>
            <a:endParaRPr lang="en-GB" altLang="fr-FR" i="1" dirty="0"/>
          </a:p>
        </p:txBody>
      </p:sp>
      <p:sp>
        <p:nvSpPr>
          <p:cNvPr id="126991" name="Text Box 15"/>
          <p:cNvSpPr txBox="1">
            <a:spLocks noChangeArrowheads="1"/>
          </p:cNvSpPr>
          <p:nvPr/>
        </p:nvSpPr>
        <p:spPr bwMode="auto">
          <a:xfrm>
            <a:off x="7753350" y="1693863"/>
            <a:ext cx="2381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fr-BE" altLang="fr-FR" i="1"/>
              <a:t>Odds Ratio (IC 95%)*</a:t>
            </a:r>
            <a:endParaRPr lang="en-GB" altLang="fr-FR" i="1"/>
          </a:p>
        </p:txBody>
      </p:sp>
    </p:spTree>
    <p:extLst>
      <p:ext uri="{BB962C8B-B14F-4D97-AF65-F5344CB8AC3E}">
        <p14:creationId xmlns:p14="http://schemas.microsoft.com/office/powerpoint/2010/main" val="517413837"/>
      </p:ext>
    </p:extLst>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en-US" sz="2400" dirty="0">
                <a:solidFill>
                  <a:schemeClr val="tx2"/>
                </a:solidFill>
              </a:rPr>
              <a:t>Postmenopausal Hormone Therapy and Risk of Idiopathic Venous Thromboembolism :Results From the E3N Cohort Study</a:t>
            </a:r>
            <a:endParaRPr lang="fr-BE" sz="2400" dirty="0">
              <a:solidFill>
                <a:schemeClr val="tx2"/>
              </a:solidFill>
            </a:endParaRPr>
          </a:p>
        </p:txBody>
      </p:sp>
      <p:pic>
        <p:nvPicPr>
          <p:cNvPr id="12800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5013" y="1481138"/>
            <a:ext cx="8043862" cy="50149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4" name="ZoneTexte 3"/>
          <p:cNvSpPr txBox="1">
            <a:spLocks noChangeArrowheads="1"/>
          </p:cNvSpPr>
          <p:nvPr/>
        </p:nvSpPr>
        <p:spPr bwMode="auto">
          <a:xfrm>
            <a:off x="2711450" y="6524625"/>
            <a:ext cx="6231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Garamond" panose="02020404030301010803" pitchFamily="18" charset="0"/>
                <a:cs typeface="Arial" panose="020B0604020202020204" pitchFamily="34" charset="0"/>
              </a:defRPr>
            </a:lvl1pPr>
            <a:lvl2pPr marL="742950" indent="-285750">
              <a:defRPr b="1">
                <a:solidFill>
                  <a:schemeClr val="tx1"/>
                </a:solidFill>
                <a:latin typeface="Garamond" panose="02020404030301010803" pitchFamily="18" charset="0"/>
                <a:cs typeface="Arial" panose="020B0604020202020204" pitchFamily="34" charset="0"/>
              </a:defRPr>
            </a:lvl2pPr>
            <a:lvl3pPr marL="1143000" indent="-228600">
              <a:defRPr b="1">
                <a:solidFill>
                  <a:schemeClr val="tx1"/>
                </a:solidFill>
                <a:latin typeface="Garamond" panose="02020404030301010803" pitchFamily="18" charset="0"/>
                <a:cs typeface="Arial" panose="020B0604020202020204" pitchFamily="34" charset="0"/>
              </a:defRPr>
            </a:lvl3pPr>
            <a:lvl4pPr marL="1600200" indent="-228600">
              <a:defRPr b="1">
                <a:solidFill>
                  <a:schemeClr val="tx1"/>
                </a:solidFill>
                <a:latin typeface="Garamond" panose="02020404030301010803" pitchFamily="18" charset="0"/>
                <a:cs typeface="Arial" panose="020B0604020202020204" pitchFamily="34" charset="0"/>
              </a:defRPr>
            </a:lvl4pPr>
            <a:lvl5pPr marL="2057400" indent="-228600">
              <a:defRPr b="1">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cs typeface="Arial" panose="020B0604020202020204" pitchFamily="34" charset="0"/>
              </a:defRPr>
            </a:lvl9pPr>
          </a:lstStyle>
          <a:p>
            <a:pPr eaLnBrk="1" hangingPunct="1"/>
            <a:r>
              <a:rPr lang="en-US" altLang="fr-FR" i="1"/>
              <a:t>Canonico et al Arterioscler Thromb Vasc Biol. </a:t>
            </a:r>
            <a:r>
              <a:rPr lang="en-US" altLang="fr-FR"/>
              <a:t>2010;30:340-345</a:t>
            </a:r>
            <a:endParaRPr lang="fr-BE" altLang="fr-FR"/>
          </a:p>
        </p:txBody>
      </p:sp>
      <p:sp>
        <p:nvSpPr>
          <p:cNvPr id="7" name="Rectangle 6"/>
          <p:cNvSpPr/>
          <p:nvPr/>
        </p:nvSpPr>
        <p:spPr>
          <a:xfrm>
            <a:off x="8616950" y="3471863"/>
            <a:ext cx="935038" cy="2159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solidFill>
                <a:schemeClr val="bg1"/>
              </a:solidFill>
            </a:endParaRPr>
          </a:p>
        </p:txBody>
      </p:sp>
      <p:sp>
        <p:nvSpPr>
          <p:cNvPr id="8" name="Rectangle 7"/>
          <p:cNvSpPr/>
          <p:nvPr/>
        </p:nvSpPr>
        <p:spPr>
          <a:xfrm>
            <a:off x="8616950" y="4076700"/>
            <a:ext cx="935038" cy="431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solidFill>
                <a:schemeClr val="bg1"/>
              </a:solidFill>
            </a:endParaRPr>
          </a:p>
        </p:txBody>
      </p:sp>
      <p:sp>
        <p:nvSpPr>
          <p:cNvPr id="9" name="Rectangle 8"/>
          <p:cNvSpPr/>
          <p:nvPr/>
        </p:nvSpPr>
        <p:spPr>
          <a:xfrm>
            <a:off x="8616950" y="3141663"/>
            <a:ext cx="935038" cy="33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solidFill>
                <a:schemeClr val="bg1"/>
              </a:solidFill>
            </a:endParaRPr>
          </a:p>
        </p:txBody>
      </p:sp>
      <p:sp>
        <p:nvSpPr>
          <p:cNvPr id="10" name="Rectangle 9"/>
          <p:cNvSpPr/>
          <p:nvPr/>
        </p:nvSpPr>
        <p:spPr>
          <a:xfrm>
            <a:off x="8616950" y="4508501"/>
            <a:ext cx="935038" cy="2524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BE">
              <a:solidFill>
                <a:schemeClr val="bg1"/>
              </a:solidFill>
            </a:endParaRPr>
          </a:p>
        </p:txBody>
      </p:sp>
    </p:spTree>
    <p:extLst>
      <p:ext uri="{BB962C8B-B14F-4D97-AF65-F5344CB8AC3E}">
        <p14:creationId xmlns:p14="http://schemas.microsoft.com/office/powerpoint/2010/main" val="1287037090"/>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100584" y="6520964"/>
            <a:ext cx="9814176" cy="4347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r>
              <a:rPr lang="en-GB" altLang="fr-FR" sz="1451" b="1" dirty="0" err="1">
                <a:latin typeface="Arial" panose="020B0604020202020204" pitchFamily="34" charset="0"/>
              </a:rPr>
              <a:t>Adj</a:t>
            </a:r>
            <a:r>
              <a:rPr lang="en-GB" altLang="fr-FR" sz="1451" b="1" dirty="0">
                <a:latin typeface="Arial" panose="020B0604020202020204" pitchFamily="34" charset="0"/>
              </a:rPr>
              <a:t> OR for different types of HRT &amp; different doses of oestrogen. </a:t>
            </a: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9315" y="553219"/>
            <a:ext cx="4784363" cy="6072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774357" y="6626160"/>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fr-FR" sz="1089" b="1" dirty="0">
                <a:latin typeface="Arial" panose="020B0604020202020204" pitchFamily="34" charset="0"/>
              </a:rPr>
              <a:t>Yana Vinogradova et al. BMJ 2019;364:bmj.k4810</a:t>
            </a:r>
          </a:p>
        </p:txBody>
      </p:sp>
      <p:sp>
        <p:nvSpPr>
          <p:cNvPr id="3077" name="Text Box 5"/>
          <p:cNvSpPr txBox="1">
            <a:spLocks noChangeArrowheads="1"/>
          </p:cNvSpPr>
          <p:nvPr/>
        </p:nvSpPr>
        <p:spPr bwMode="auto">
          <a:xfrm>
            <a:off x="77112" y="5620763"/>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endParaRPr lang="en-GB" altLang="fr-FR" sz="907" dirty="0">
              <a:latin typeface="Arial" panose="020B0604020202020204" pitchFamily="34" charset="0"/>
            </a:endParaRPr>
          </a:p>
        </p:txBody>
      </p:sp>
      <p:sp>
        <p:nvSpPr>
          <p:cNvPr id="2" name="ZoneTexte 1">
            <a:extLst>
              <a:ext uri="{FF2B5EF4-FFF2-40B4-BE49-F238E27FC236}">
                <a16:creationId xmlns:a16="http://schemas.microsoft.com/office/drawing/2014/main" id="{4CD61B9D-AB35-9329-BD6A-89707008C60A}"/>
              </a:ext>
            </a:extLst>
          </p:cNvPr>
          <p:cNvSpPr txBox="1"/>
          <p:nvPr/>
        </p:nvSpPr>
        <p:spPr>
          <a:xfrm>
            <a:off x="21874" y="2828835"/>
            <a:ext cx="5662907" cy="2123658"/>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rPr>
              <a:t>Use of hormone replacement therapy and risk of venous thromboembolism </a:t>
            </a:r>
            <a:r>
              <a:rPr lang="en-US" sz="1800" b="0" i="0" dirty="0">
                <a:solidFill>
                  <a:srgbClr val="000000"/>
                </a:solidFill>
                <a:effectLst/>
                <a:latin typeface="Cambria" panose="02040503050406030204" pitchFamily="18" charset="0"/>
              </a:rPr>
              <a:t>:  nested case-control studies using the </a:t>
            </a:r>
            <a:r>
              <a:rPr lang="en-US" sz="1800" b="0" i="0" dirty="0" err="1">
                <a:solidFill>
                  <a:srgbClr val="000000"/>
                </a:solidFill>
                <a:effectLst/>
                <a:latin typeface="Cambria" panose="02040503050406030204" pitchFamily="18" charset="0"/>
              </a:rPr>
              <a:t>QResearch</a:t>
            </a:r>
            <a:r>
              <a:rPr lang="en-US" sz="1800" b="0" i="0" dirty="0">
                <a:solidFill>
                  <a:srgbClr val="000000"/>
                </a:solidFill>
                <a:effectLst/>
                <a:latin typeface="Cambria" panose="02040503050406030204" pitchFamily="18" charset="0"/>
              </a:rPr>
              <a:t> and CPRD databases</a:t>
            </a:r>
          </a:p>
          <a:p>
            <a:endParaRPr lang="fr-BE" dirty="0"/>
          </a:p>
        </p:txBody>
      </p:sp>
    </p:spTree>
    <p:extLst>
      <p:ext uri="{BB962C8B-B14F-4D97-AF65-F5344CB8AC3E}">
        <p14:creationId xmlns:p14="http://schemas.microsoft.com/office/powerpoint/2010/main" val="1296089191"/>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983CD76-3ACD-AFE1-B459-749A28A072BC}"/>
              </a:ext>
            </a:extLst>
          </p:cNvPr>
          <p:cNvSpPr>
            <a:spLocks noGrp="1" noChangeArrowheads="1"/>
          </p:cNvSpPr>
          <p:nvPr>
            <p:ph type="title"/>
          </p:nvPr>
        </p:nvSpPr>
        <p:spPr/>
        <p:txBody>
          <a:bodyPr/>
          <a:lstStyle/>
          <a:p>
            <a:pPr eaLnBrk="1" hangingPunct="1"/>
            <a:r>
              <a:rPr lang="fr-BE" altLang="fr-FR"/>
              <a:t>Venous Thromboembolic diseases (VTE)</a:t>
            </a:r>
            <a:endParaRPr lang="en-GB" altLang="fr-FR"/>
          </a:p>
        </p:txBody>
      </p:sp>
      <p:sp>
        <p:nvSpPr>
          <p:cNvPr id="56323" name="Rectangle 3">
            <a:extLst>
              <a:ext uri="{FF2B5EF4-FFF2-40B4-BE49-F238E27FC236}">
                <a16:creationId xmlns:a16="http://schemas.microsoft.com/office/drawing/2014/main" id="{E2C02590-340D-9F76-DD9E-DB8270BFB84F}"/>
              </a:ext>
            </a:extLst>
          </p:cNvPr>
          <p:cNvSpPr>
            <a:spLocks noGrp="1" noChangeArrowheads="1"/>
          </p:cNvSpPr>
          <p:nvPr>
            <p:ph type="body" idx="1"/>
          </p:nvPr>
        </p:nvSpPr>
        <p:spPr/>
        <p:txBody>
          <a:bodyPr/>
          <a:lstStyle/>
          <a:p>
            <a:pPr eaLnBrk="1" hangingPunct="1">
              <a:lnSpc>
                <a:spcPct val="80000"/>
              </a:lnSpc>
            </a:pPr>
            <a:r>
              <a:rPr lang="en-US" altLang="fr-FR" sz="2400"/>
              <a:t>Randomized and observational studies reported that MHT increases the risk of VTE (2 to 3 fold) </a:t>
            </a:r>
            <a:r>
              <a:rPr lang="en-US" altLang="fr-FR" sz="2400" i="1">
                <a:solidFill>
                  <a:schemeClr val="accent2"/>
                </a:solidFill>
              </a:rPr>
              <a:t>(level 1b evidence).</a:t>
            </a:r>
            <a:r>
              <a:rPr lang="en-US" altLang="fr-FR" sz="2400"/>
              <a:t> This means that in a cohort of 1000 women using MHT, an additional 2 cases occur per year of use on a typical baseline risk of 1 per 1000 woman-years. </a:t>
            </a:r>
          </a:p>
          <a:p>
            <a:pPr eaLnBrk="1" hangingPunct="1">
              <a:lnSpc>
                <a:spcPct val="80000"/>
              </a:lnSpc>
            </a:pPr>
            <a:r>
              <a:rPr lang="fr-FR" altLang="fr-FR" sz="2400"/>
              <a:t>Standard ET doses were associated with a </a:t>
            </a:r>
            <a:r>
              <a:rPr lang="fr-BE" altLang="fr-FR" sz="2400"/>
              <a:t>rare, but </a:t>
            </a:r>
            <a:r>
              <a:rPr lang="fr-FR" altLang="fr-FR" sz="2400"/>
              <a:t>significant increase in VTE</a:t>
            </a:r>
            <a:r>
              <a:rPr lang="fr-BE" altLang="fr-FR" sz="2400"/>
              <a:t> (WHI) (0.8 excess/ 1000 women-year)</a:t>
            </a:r>
            <a:r>
              <a:rPr lang="fr-FR" altLang="fr-FR" sz="2400"/>
              <a:t>. Major identified risk factors are age, overweight, sedentarity and thrombophilia. The risk is highest during the first year of use.</a:t>
            </a:r>
            <a:r>
              <a:rPr lang="en-GB" altLang="fr-FR" sz="2400"/>
              <a:t> </a:t>
            </a:r>
            <a:endParaRPr lang="en-US" altLang="fr-FR" sz="2400"/>
          </a:p>
          <a:p>
            <a:pPr eaLnBrk="1" hangingPunct="1">
              <a:lnSpc>
                <a:spcPct val="80000"/>
              </a:lnSpc>
            </a:pPr>
            <a:endParaRPr lang="en-US" altLang="fr-FR" sz="2400" i="1">
              <a:solidFill>
                <a:srgbClr val="FFC0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D6890931-8A01-4721-D38A-F353980DDC65}"/>
              </a:ext>
            </a:extLst>
          </p:cNvPr>
          <p:cNvSpPr>
            <a:spLocks noGrp="1" noChangeArrowheads="1"/>
          </p:cNvSpPr>
          <p:nvPr>
            <p:ph type="title"/>
          </p:nvPr>
        </p:nvSpPr>
        <p:spPr/>
        <p:txBody>
          <a:bodyPr/>
          <a:lstStyle/>
          <a:p>
            <a:pPr eaLnBrk="1" hangingPunct="1"/>
            <a:r>
              <a:rPr lang="fr-BE" altLang="fr-FR"/>
              <a:t>Venous Thromboembolic diseases (VTE)</a:t>
            </a:r>
            <a:endParaRPr lang="en-GB" altLang="fr-FR"/>
          </a:p>
        </p:txBody>
      </p:sp>
      <p:sp>
        <p:nvSpPr>
          <p:cNvPr id="58371" name="Rectangle 3">
            <a:extLst>
              <a:ext uri="{FF2B5EF4-FFF2-40B4-BE49-F238E27FC236}">
                <a16:creationId xmlns:a16="http://schemas.microsoft.com/office/drawing/2014/main" id="{1F4E4857-AF44-8875-1856-1981F35F09D7}"/>
              </a:ext>
            </a:extLst>
          </p:cNvPr>
          <p:cNvSpPr>
            <a:spLocks noGrp="1" noChangeArrowheads="1"/>
          </p:cNvSpPr>
          <p:nvPr>
            <p:ph type="body" idx="1"/>
          </p:nvPr>
        </p:nvSpPr>
        <p:spPr/>
        <p:txBody>
          <a:bodyPr>
            <a:normAutofit lnSpcReduction="10000"/>
          </a:bodyPr>
          <a:lstStyle/>
          <a:p>
            <a:pPr eaLnBrk="1" hangingPunct="1">
              <a:lnSpc>
                <a:spcPct val="80000"/>
              </a:lnSpc>
            </a:pPr>
            <a:r>
              <a:rPr lang="en-US" altLang="fr-FR" sz="2800"/>
              <a:t>This risk may be lower using low oral doses of MHT or using MHT regimens with transdermal/percutaneous estrogens </a:t>
            </a:r>
            <a:r>
              <a:rPr lang="en-US" altLang="fr-FR" sz="2800" i="1"/>
              <a:t>(level 2a of evidence).</a:t>
            </a:r>
          </a:p>
          <a:p>
            <a:pPr eaLnBrk="1" hangingPunct="1">
              <a:lnSpc>
                <a:spcPct val="80000"/>
              </a:lnSpc>
            </a:pPr>
            <a:r>
              <a:rPr lang="en-US" altLang="fr-FR" sz="2800" i="1"/>
              <a:t>Administration of TSEC may be associated with a similar increased risk as MHT.</a:t>
            </a:r>
          </a:p>
          <a:p>
            <a:pPr eaLnBrk="1" hangingPunct="1">
              <a:lnSpc>
                <a:spcPct val="80000"/>
              </a:lnSpc>
            </a:pPr>
            <a:r>
              <a:rPr lang="en-US" altLang="fr-FR" sz="2800" i="1"/>
              <a:t>The risk may also vary according to type of progestin (lower risk with progesterone and dihydrogesterone)(level 2a)</a:t>
            </a:r>
          </a:p>
          <a:p>
            <a:pPr eaLnBrk="1" hangingPunct="1">
              <a:lnSpc>
                <a:spcPct val="80000"/>
              </a:lnSpc>
            </a:pPr>
            <a:r>
              <a:rPr lang="en-US" altLang="fr-FR" sz="2800" i="1"/>
              <a:t>In women who have a past history of VTE, one should exclude thrombophylia and check whether the risk is still present. If not, MHT may be used (rather transdermal, low dose).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0B059257-17B9-96B2-1A9F-B7640943D0AF}"/>
              </a:ext>
            </a:extLst>
          </p:cNvPr>
          <p:cNvSpPr>
            <a:spLocks noGrp="1" noChangeArrowheads="1"/>
          </p:cNvSpPr>
          <p:nvPr>
            <p:ph idx="1"/>
          </p:nvPr>
        </p:nvSpPr>
        <p:spPr>
          <a:xfrm>
            <a:off x="2208213" y="908050"/>
            <a:ext cx="7772400" cy="4114800"/>
          </a:xfrm>
        </p:spPr>
        <p:txBody>
          <a:bodyPr>
            <a:normAutofit/>
          </a:bodyPr>
          <a:lstStyle/>
          <a:p>
            <a:pPr eaLnBrk="1" hangingPunct="1">
              <a:lnSpc>
                <a:spcPct val="90000"/>
              </a:lnSpc>
            </a:pPr>
            <a:r>
              <a:rPr lang="fr-BE" altLang="fr-FR"/>
              <a:t>Levels of evidence I = randomised controlled trials, II= prospective observational robust cohorts, III=animal, experimental or retrospective data).</a:t>
            </a:r>
          </a:p>
          <a:p>
            <a:pPr eaLnBrk="1" hangingPunct="1">
              <a:lnSpc>
                <a:spcPct val="90000"/>
              </a:lnSpc>
            </a:pPr>
            <a:r>
              <a:rPr lang="fr-BE" altLang="fr-FR">
                <a:solidFill>
                  <a:schemeClr val="tx2"/>
                </a:solidFill>
              </a:rPr>
              <a:t>We also use the Grade recommendations. </a:t>
            </a:r>
          </a:p>
          <a:p>
            <a:pPr eaLnBrk="1" hangingPunct="1">
              <a:lnSpc>
                <a:spcPct val="90000"/>
              </a:lnSpc>
            </a:pPr>
            <a:r>
              <a:rPr lang="fr-BE" altLang="fr-FR">
                <a:solidFill>
                  <a:schemeClr val="tx2"/>
                </a:solidFill>
              </a:rPr>
              <a:t>In opposition to previous consensus, we define now « as high estrogen dose » as the equivalent of 2 mg E2, or 0.625 CEE;  « standard» dose as 1 mg E2 or equivalent and « low dose » as 0.5 mg or lower and CEE 0.4mg. Currently, low dose are preferred therapies. For transdermal therapy, the equivalent of 25 µg/d per patch or 1mg/d gel and 3 mg (2 sprays) is considered as low</a:t>
            </a:r>
            <a:endParaRPr lang="fr-FR" altLang="fr-FR">
              <a:solidFill>
                <a:schemeClr val="tx2"/>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6727" y="180105"/>
            <a:ext cx="5907386" cy="646331"/>
          </a:xfrm>
          <a:prstGeom prst="rect">
            <a:avLst/>
          </a:prstGeom>
          <a:noFill/>
        </p:spPr>
        <p:txBody>
          <a:bodyPr wrap="none" rtlCol="0">
            <a:spAutoFit/>
          </a:bodyPr>
          <a:lstStyle/>
          <a:p>
            <a:r>
              <a:rPr lang="fr-BE" sz="3600" dirty="0">
                <a:latin typeface="Comic Sans MS" panose="030F0702030302020204" pitchFamily="66" charset="0"/>
              </a:rPr>
              <a:t>Breast cancer risk factors</a:t>
            </a:r>
          </a:p>
        </p:txBody>
      </p:sp>
      <p:sp>
        <p:nvSpPr>
          <p:cNvPr id="3" name="ZoneTexte 2"/>
          <p:cNvSpPr txBox="1"/>
          <p:nvPr/>
        </p:nvSpPr>
        <p:spPr>
          <a:xfrm>
            <a:off x="1052948" y="1122207"/>
            <a:ext cx="10321637" cy="5078313"/>
          </a:xfrm>
          <a:prstGeom prst="rect">
            <a:avLst/>
          </a:prstGeom>
          <a:noFill/>
        </p:spPr>
        <p:txBody>
          <a:bodyPr wrap="square" rtlCol="0">
            <a:spAutoFit/>
          </a:bodyPr>
          <a:lstStyle/>
          <a:p>
            <a:r>
              <a:rPr lang="fr-BE" dirty="0">
                <a:latin typeface="Comic Sans MS" panose="030F0702030302020204" pitchFamily="66" charset="0"/>
              </a:rPr>
              <a:t>A number of risk factors for breast cancer have been identified:</a:t>
            </a:r>
          </a:p>
          <a:p>
            <a:endParaRPr lang="fr-BE" dirty="0">
              <a:latin typeface="Comic Sans MS" panose="030F0702030302020204" pitchFamily="66" charset="0"/>
            </a:endParaRPr>
          </a:p>
          <a:p>
            <a:pPr marL="285750" indent="-285750">
              <a:buFont typeface="Arial" panose="020B0604020202020204" pitchFamily="34" charset="0"/>
              <a:buChar char="•"/>
            </a:pPr>
            <a:r>
              <a:rPr lang="fr-BE" b="1" u="sng" dirty="0">
                <a:latin typeface="Comic Sans MS" panose="030F0702030302020204" pitchFamily="66" charset="0"/>
              </a:rPr>
              <a:t>Age</a:t>
            </a:r>
            <a:r>
              <a:rPr lang="fr-BE" dirty="0">
                <a:latin typeface="Comic Sans MS" panose="030F0702030302020204" pitchFamily="66" charset="0"/>
              </a:rPr>
              <a:t>: </a:t>
            </a:r>
            <a:r>
              <a:rPr lang="en-US" dirty="0">
                <a:latin typeface="Comic Sans MS" panose="030F0702030302020204" pitchFamily="66" charset="0"/>
              </a:rPr>
              <a:t>the main risk factor since the incidence of this cancer has an age-dependent curve, increasing steadily from the age of 45.</a:t>
            </a:r>
          </a:p>
          <a:p>
            <a:pPr marL="285750" indent="-285750">
              <a:buFont typeface="Arial" panose="020B0604020202020204" pitchFamily="34" charset="0"/>
              <a:buChar char="•"/>
            </a:pPr>
            <a:endParaRPr lang="en-US" dirty="0">
              <a:latin typeface="Comic Sans MS" panose="030F0702030302020204" pitchFamily="66" charset="0"/>
            </a:endParaRPr>
          </a:p>
          <a:p>
            <a:pPr marL="285750" indent="-285750">
              <a:buFont typeface="Arial" panose="020B0604020202020204" pitchFamily="34" charset="0"/>
              <a:buChar char="•"/>
            </a:pPr>
            <a:r>
              <a:rPr lang="en-US" b="1" u="sng" dirty="0">
                <a:latin typeface="Comic Sans MS" panose="030F0702030302020204" pitchFamily="66" charset="0"/>
              </a:rPr>
              <a:t>Family history of breast cancer</a:t>
            </a:r>
            <a:r>
              <a:rPr lang="en-US" dirty="0">
                <a:latin typeface="Comic Sans MS" panose="030F0702030302020204" pitchFamily="66" charset="0"/>
              </a:rPr>
              <a:t>: second main risk factor.</a:t>
            </a:r>
          </a:p>
          <a:p>
            <a:r>
              <a:rPr lang="en-US" dirty="0">
                <a:latin typeface="Comic Sans MS" panose="030F0702030302020204" pitchFamily="66" charset="0"/>
              </a:rPr>
              <a:t>	3 questions to ask: how many, who, when?</a:t>
            </a:r>
          </a:p>
          <a:p>
            <a:r>
              <a:rPr lang="en-US" dirty="0">
                <a:latin typeface="Comic Sans MS" panose="030F0702030302020204" pitchFamily="66" charset="0"/>
              </a:rPr>
              <a:t>	In the 2 branches of the family, as genetic mutations are transmitted in an autosomal 	</a:t>
            </a:r>
          </a:p>
          <a:p>
            <a:r>
              <a:rPr lang="en-US" dirty="0">
                <a:latin typeface="Comic Sans MS" panose="030F0702030302020204" pitchFamily="66" charset="0"/>
              </a:rPr>
              <a:t>	dominant fashion.</a:t>
            </a:r>
          </a:p>
          <a:p>
            <a:endParaRPr lang="en-US" dirty="0">
              <a:latin typeface="Comic Sans MS" panose="030F0702030302020204" pitchFamily="66" charset="0"/>
            </a:endParaRPr>
          </a:p>
          <a:p>
            <a:pPr marL="285750" indent="-285750">
              <a:buFont typeface="Arial" panose="020B0604020202020204" pitchFamily="34" charset="0"/>
              <a:buChar char="•"/>
            </a:pPr>
            <a:r>
              <a:rPr lang="en-US" b="1" u="sng" dirty="0">
                <a:latin typeface="Comic Sans MS" panose="030F0702030302020204" pitchFamily="66" charset="0"/>
              </a:rPr>
              <a:t>Personal history of thoracic irradiation before the age of 30</a:t>
            </a:r>
            <a:r>
              <a:rPr lang="en-US" dirty="0">
                <a:latin typeface="Comic Sans MS" panose="030F0702030302020204" pitchFamily="66" charset="0"/>
              </a:rPr>
              <a:t>: the level of risk after thoracic irradiation is equivalent to that of a woman with BRCA1 mutation.</a:t>
            </a:r>
          </a:p>
          <a:p>
            <a:pPr marL="285750" indent="-285750">
              <a:buFont typeface="Arial" panose="020B0604020202020204" pitchFamily="34" charset="0"/>
              <a:buChar char="•"/>
            </a:pPr>
            <a:endParaRPr lang="en-US" dirty="0">
              <a:latin typeface="Comic Sans MS" panose="030F0702030302020204" pitchFamily="66" charset="0"/>
            </a:endParaRPr>
          </a:p>
          <a:p>
            <a:pPr marL="285750" indent="-285750">
              <a:buFont typeface="Arial" panose="020B0604020202020204" pitchFamily="34" charset="0"/>
              <a:buChar char="•"/>
            </a:pPr>
            <a:r>
              <a:rPr lang="en-US" b="1" u="sng" dirty="0">
                <a:latin typeface="Comic Sans MS" panose="030F0702030302020204" pitchFamily="66" charset="0"/>
              </a:rPr>
              <a:t>Personal history of borderline lesions</a:t>
            </a:r>
            <a:r>
              <a:rPr lang="en-US" b="1" dirty="0">
                <a:latin typeface="Comic Sans MS" panose="030F0702030302020204" pitchFamily="66" charset="0"/>
              </a:rPr>
              <a:t>: </a:t>
            </a:r>
            <a:r>
              <a:rPr lang="en-US" dirty="0">
                <a:latin typeface="Comic Sans MS" panose="030F0702030302020204" pitchFamily="66" charset="0"/>
              </a:rPr>
              <a:t>Atypical ductal hyperplasia, atypical lobular hyperplasia, lobular carcinoma in situ.</a:t>
            </a:r>
            <a:endParaRPr lang="fr-BE" dirty="0">
              <a:latin typeface="Comic Sans MS" panose="030F0702030302020204" pitchFamily="66" charset="0"/>
            </a:endParaRPr>
          </a:p>
          <a:p>
            <a:pPr marL="285750" indent="-285750">
              <a:buFont typeface="Arial" panose="020B0604020202020204" pitchFamily="34" charset="0"/>
              <a:buChar char="•"/>
            </a:pPr>
            <a:endParaRPr lang="fr-BE" dirty="0">
              <a:latin typeface="Comic Sans MS" panose="030F0702030302020204" pitchFamily="66" charset="0"/>
            </a:endParaRPr>
          </a:p>
          <a:p>
            <a:pPr marL="285750" indent="-285750">
              <a:buFont typeface="Arial" panose="020B0604020202020204" pitchFamily="34" charset="0"/>
              <a:buChar char="•"/>
            </a:pPr>
            <a:endParaRPr lang="fr-BE" dirty="0">
              <a:latin typeface="Comic Sans MS" panose="030F0702030302020204" pitchFamily="66" charset="0"/>
            </a:endParaRPr>
          </a:p>
        </p:txBody>
      </p:sp>
    </p:spTree>
    <p:extLst>
      <p:ext uri="{BB962C8B-B14F-4D97-AF65-F5344CB8AC3E}">
        <p14:creationId xmlns:p14="http://schemas.microsoft.com/office/powerpoint/2010/main" val="363217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6727" y="180105"/>
            <a:ext cx="5907386" cy="646331"/>
          </a:xfrm>
          <a:prstGeom prst="rect">
            <a:avLst/>
          </a:prstGeom>
          <a:noFill/>
        </p:spPr>
        <p:txBody>
          <a:bodyPr wrap="none" rtlCol="0">
            <a:spAutoFit/>
          </a:bodyPr>
          <a:lstStyle/>
          <a:p>
            <a:r>
              <a:rPr lang="fr-BE" sz="3600" dirty="0">
                <a:latin typeface="Comic Sans MS" panose="030F0702030302020204" pitchFamily="66" charset="0"/>
              </a:rPr>
              <a:t>Breast cancer risk factors</a:t>
            </a:r>
          </a:p>
        </p:txBody>
      </p:sp>
      <p:sp>
        <p:nvSpPr>
          <p:cNvPr id="3" name="ZoneTexte 2"/>
          <p:cNvSpPr txBox="1"/>
          <p:nvPr/>
        </p:nvSpPr>
        <p:spPr>
          <a:xfrm>
            <a:off x="-1" y="826436"/>
            <a:ext cx="12191999" cy="5724644"/>
          </a:xfrm>
          <a:prstGeom prst="rect">
            <a:avLst/>
          </a:prstGeom>
          <a:noFill/>
        </p:spPr>
        <p:txBody>
          <a:bodyPr wrap="square" rtlCol="0">
            <a:spAutoFit/>
          </a:bodyPr>
          <a:lstStyle/>
          <a:p>
            <a:r>
              <a:rPr lang="fr-BE" b="1" u="sng" dirty="0">
                <a:latin typeface="Comic Sans MS" panose="030F0702030302020204" pitchFamily="66" charset="0"/>
              </a:rPr>
              <a:t>Breast density:</a:t>
            </a:r>
          </a:p>
          <a:p>
            <a:pPr marL="742950" lvl="1" indent="-285750">
              <a:spcBef>
                <a:spcPts val="600"/>
              </a:spcBef>
              <a:spcAft>
                <a:spcPts val="600"/>
              </a:spcAft>
              <a:buFont typeface="Arial" panose="020B0604020202020204" pitchFamily="34" charset="0"/>
              <a:buChar char="•"/>
            </a:pPr>
            <a:r>
              <a:rPr lang="en-US" b="1" dirty="0">
                <a:latin typeface="Comic Sans MS" panose="030F0702030302020204" pitchFamily="66" charset="0"/>
              </a:rPr>
              <a:t>Multifactorial</a:t>
            </a:r>
            <a:r>
              <a:rPr lang="en-US" dirty="0">
                <a:latin typeface="Comic Sans MS" panose="030F0702030302020204" pitchFamily="66" charset="0"/>
              </a:rPr>
              <a:t>: genetic, biological, hormonal and societal (lifestyle).</a:t>
            </a:r>
          </a:p>
          <a:p>
            <a:pPr marL="742950" lvl="1" indent="-285750">
              <a:spcBef>
                <a:spcPts val="600"/>
              </a:spcBef>
              <a:spcAft>
                <a:spcPts val="600"/>
              </a:spcAft>
              <a:buFont typeface="Arial" panose="020B0604020202020204" pitchFamily="34" charset="0"/>
              <a:buChar char="•"/>
            </a:pPr>
            <a:r>
              <a:rPr lang="en-US" b="1" dirty="0">
                <a:latin typeface="Comic Sans MS" panose="030F0702030302020204" pitchFamily="66" charset="0"/>
              </a:rPr>
              <a:t>Independent and significant </a:t>
            </a:r>
            <a:r>
              <a:rPr lang="en-US" dirty="0">
                <a:latin typeface="Comic Sans MS" panose="030F0702030302020204" pitchFamily="66" charset="0"/>
              </a:rPr>
              <a:t>breast cancer risk factor.</a:t>
            </a:r>
          </a:p>
          <a:p>
            <a:pPr marL="742950" lvl="1" indent="-285750">
              <a:spcBef>
                <a:spcPts val="600"/>
              </a:spcBef>
              <a:spcAft>
                <a:spcPts val="600"/>
              </a:spcAft>
              <a:buFont typeface="Arial" panose="020B0604020202020204" pitchFamily="34" charset="0"/>
              <a:buChar char="•"/>
            </a:pPr>
            <a:r>
              <a:rPr lang="en-US" dirty="0">
                <a:latin typeface="Comic Sans MS" panose="030F0702030302020204" pitchFamily="66" charset="0"/>
              </a:rPr>
              <a:t>All mammography reports must specify the degree of breast density and clearly inform women with dense breast of the benefits of additional screening tests (1).</a:t>
            </a:r>
          </a:p>
          <a:p>
            <a:pPr marL="742950" lvl="1" indent="-285750">
              <a:spcBef>
                <a:spcPts val="600"/>
              </a:spcBef>
              <a:spcAft>
                <a:spcPts val="600"/>
              </a:spcAft>
              <a:buFont typeface="Arial" panose="020B0604020202020204" pitchFamily="34" charset="0"/>
              <a:buChar char="•"/>
            </a:pPr>
            <a:r>
              <a:rPr lang="en-US" dirty="0">
                <a:latin typeface="Comic Sans MS" panose="030F0702030302020204" pitchFamily="66" charset="0"/>
              </a:rPr>
              <a:t>Mac Cormack et al in 2006: the average relative risk (RR) of the density category above 75p. 100(ACR’s type D) is 4.64 (95% CI: 3.64-5.91). </a:t>
            </a:r>
          </a:p>
          <a:p>
            <a:pPr marL="742950" lvl="1" indent="-285750">
              <a:spcBef>
                <a:spcPts val="600"/>
              </a:spcBef>
              <a:spcAft>
                <a:spcPts val="600"/>
              </a:spcAft>
              <a:buFont typeface="Arial" panose="020B0604020202020204" pitchFamily="34" charset="0"/>
              <a:buChar char="•"/>
            </a:pPr>
            <a:r>
              <a:rPr lang="en-US" dirty="0">
                <a:latin typeface="Comic Sans MS" panose="030F0702030302020204" pitchFamily="66" charset="0"/>
              </a:rPr>
              <a:t>Cummings  et al meta-analysis  (2009): RR=4.20 (95% CI: 3.61-4.89) compared with a density category of less than 5p. 100.</a:t>
            </a:r>
          </a:p>
          <a:p>
            <a:pPr marL="742950" lvl="1" indent="-285750">
              <a:spcBef>
                <a:spcPts val="600"/>
              </a:spcBef>
              <a:spcAft>
                <a:spcPts val="600"/>
              </a:spcAft>
              <a:buFont typeface="Arial" panose="020B0604020202020204" pitchFamily="34" charset="0"/>
              <a:buChar char="•"/>
            </a:pPr>
            <a:r>
              <a:rPr lang="en-US" b="1" dirty="0">
                <a:latin typeface="Comic Sans MS" panose="030F0702030302020204" pitchFamily="66" charset="0"/>
              </a:rPr>
              <a:t>Difficult to quantify precisely </a:t>
            </a:r>
            <a:r>
              <a:rPr lang="en-US" dirty="0">
                <a:latin typeface="Comic Sans MS" panose="030F0702030302020204" pitchFamily="66" charset="0"/>
              </a:rPr>
              <a:t>breast density. To harmonize the language used by radiologists, the American College of Radiology (ACR) has proposed a classification of breast density which includes 4 types:</a:t>
            </a:r>
          </a:p>
          <a:p>
            <a:pPr marL="1200150" lvl="2" indent="-285750">
              <a:buFont typeface="Arial" panose="020B0604020202020204" pitchFamily="34" charset="0"/>
              <a:buChar char="•"/>
            </a:pPr>
            <a:r>
              <a:rPr lang="en-US" dirty="0">
                <a:latin typeface="Comic Sans MS" panose="030F0702030302020204" pitchFamily="66" charset="0"/>
              </a:rPr>
              <a:t>A: 25% of glandular tissue</a:t>
            </a:r>
          </a:p>
          <a:p>
            <a:pPr marL="1200150" lvl="2" indent="-285750">
              <a:buFont typeface="Arial" panose="020B0604020202020204" pitchFamily="34" charset="0"/>
              <a:buChar char="•"/>
            </a:pPr>
            <a:r>
              <a:rPr lang="en-US" dirty="0">
                <a:latin typeface="Comic Sans MS" panose="030F0702030302020204" pitchFamily="66" charset="0"/>
              </a:rPr>
              <a:t>B: 25 to 50% of glandular tissue</a:t>
            </a:r>
          </a:p>
          <a:p>
            <a:pPr marL="1200150" lvl="2" indent="-285750">
              <a:buFont typeface="Arial" panose="020B0604020202020204" pitchFamily="34" charset="0"/>
              <a:buChar char="•"/>
            </a:pPr>
            <a:r>
              <a:rPr lang="en-US" dirty="0">
                <a:latin typeface="Comic Sans MS" panose="030F0702030302020204" pitchFamily="66" charset="0"/>
              </a:rPr>
              <a:t>C: 50 to 75% of glandular tissue</a:t>
            </a:r>
          </a:p>
          <a:p>
            <a:pPr marL="1200150" lvl="2" indent="-285750">
              <a:buFont typeface="Arial" panose="020B0604020202020204" pitchFamily="34" charset="0"/>
              <a:buChar char="•"/>
            </a:pPr>
            <a:r>
              <a:rPr lang="en-US" dirty="0">
                <a:latin typeface="Comic Sans MS" panose="030F0702030302020204" pitchFamily="66" charset="0"/>
              </a:rPr>
              <a:t>D: &gt;75% of glandular tissue</a:t>
            </a:r>
            <a:endParaRPr lang="fr-BE" dirty="0">
              <a:latin typeface="Comic Sans MS" panose="030F0702030302020204" pitchFamily="66" charset="0"/>
            </a:endParaRPr>
          </a:p>
          <a:p>
            <a:endParaRPr lang="fr-BE" dirty="0">
              <a:latin typeface="Comic Sans MS" panose="030F0702030302020204" pitchFamily="66" charset="0"/>
            </a:endParaRPr>
          </a:p>
        </p:txBody>
      </p:sp>
      <p:sp>
        <p:nvSpPr>
          <p:cNvPr id="4" name="ZoneTexte 3"/>
          <p:cNvSpPr txBox="1"/>
          <p:nvPr/>
        </p:nvSpPr>
        <p:spPr>
          <a:xfrm>
            <a:off x="0" y="6096034"/>
            <a:ext cx="12191999" cy="523220"/>
          </a:xfrm>
          <a:prstGeom prst="rect">
            <a:avLst/>
          </a:prstGeom>
          <a:noFill/>
        </p:spPr>
        <p:txBody>
          <a:bodyPr wrap="square" rtlCol="0">
            <a:spAutoFit/>
          </a:bodyPr>
          <a:lstStyle/>
          <a:p>
            <a:pPr algn="ctr"/>
            <a:r>
              <a:rPr lang="fr-BE" sz="1400" dirty="0">
                <a:latin typeface="Comic Sans MS" panose="030F0702030302020204" pitchFamily="66" charset="0"/>
              </a:rPr>
              <a:t>Mac Cormac VA, Dos Santos Silva I et al ,Cancer Epidemiol Biomarkers Prev 2006</a:t>
            </a:r>
          </a:p>
          <a:p>
            <a:pPr algn="ctr"/>
            <a:r>
              <a:rPr lang="fr-BE" sz="1400" dirty="0">
                <a:latin typeface="Comic Sans MS" panose="030F0702030302020204" pitchFamily="66" charset="0"/>
              </a:rPr>
              <a:t>Cummngs SR et al: J Natl Cancer Inst, 2009</a:t>
            </a:r>
          </a:p>
        </p:txBody>
      </p:sp>
    </p:spTree>
    <p:extLst>
      <p:ext uri="{BB962C8B-B14F-4D97-AF65-F5344CB8AC3E}">
        <p14:creationId xmlns:p14="http://schemas.microsoft.com/office/powerpoint/2010/main" val="344609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eins adipeux axi gh"/>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r="23405"/>
          <a:stretch/>
        </p:blipFill>
        <p:spPr>
          <a:xfrm>
            <a:off x="568054" y="1025207"/>
            <a:ext cx="2382973" cy="3906981"/>
          </a:xfrm>
          <a:prstGeom prst="rect">
            <a:avLst/>
          </a:prstGeom>
          <a:noFill/>
          <a:ln>
            <a:noFill/>
          </a:ln>
        </p:spPr>
      </p:pic>
      <p:pic>
        <p:nvPicPr>
          <p:cNvPr id="3" name="Image 2" descr="seins denses g"/>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t="1" r="28131" b="22252"/>
          <a:stretch/>
        </p:blipFill>
        <p:spPr>
          <a:xfrm>
            <a:off x="8765141" y="1005028"/>
            <a:ext cx="2847497" cy="3920833"/>
          </a:xfrm>
          <a:prstGeom prst="rect">
            <a:avLst/>
          </a:prstGeom>
          <a:noFill/>
          <a:ln>
            <a:noFill/>
          </a:ln>
        </p:spPr>
      </p:pic>
      <p:pic>
        <p:nvPicPr>
          <p:cNvPr id="4" name="Image 3" descr="seins hn axi gh 2"/>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r="23950" b="21009"/>
          <a:stretch/>
        </p:blipFill>
        <p:spPr>
          <a:xfrm>
            <a:off x="5769867" y="1018280"/>
            <a:ext cx="2995274" cy="3906978"/>
          </a:xfrm>
          <a:prstGeom prst="rect">
            <a:avLst/>
          </a:prstGeom>
          <a:noFill/>
          <a:ln>
            <a:noFill/>
          </a:ln>
        </p:spPr>
      </p:pic>
      <p:pic>
        <p:nvPicPr>
          <p:cNvPr id="5" name="Image 4" descr="seins ilp axi gh"/>
          <p:cNvPicPr>
            <a:picLocks noGrp="1" noChangeAspect="1"/>
          </p:cNvPicPr>
          <p:nvPr isPhoto="1"/>
        </p:nvPicPr>
        <p:blipFill rotWithShape="1">
          <a:blip r:embed="rId5" cstate="print">
            <a:lum/>
            <a:extLst>
              <a:ext uri="{28A0092B-C50C-407E-A947-70E740481C1C}">
                <a14:useLocalDpi xmlns:a14="http://schemas.microsoft.com/office/drawing/2010/main" val="0"/>
              </a:ext>
            </a:extLst>
          </a:blip>
          <a:srcRect l="-1287" t="-8985" r="25064" b="17971"/>
          <a:stretch/>
        </p:blipFill>
        <p:spPr>
          <a:xfrm>
            <a:off x="2907510" y="581890"/>
            <a:ext cx="2862357" cy="4350298"/>
          </a:xfrm>
          <a:prstGeom prst="rect">
            <a:avLst/>
          </a:prstGeom>
          <a:noFill/>
          <a:ln>
            <a:noFill/>
          </a:ln>
        </p:spPr>
      </p:pic>
      <p:sp>
        <p:nvSpPr>
          <p:cNvPr id="6" name="ZoneTexte 5"/>
          <p:cNvSpPr txBox="1"/>
          <p:nvPr/>
        </p:nvSpPr>
        <p:spPr>
          <a:xfrm>
            <a:off x="2410691" y="1413164"/>
            <a:ext cx="317716" cy="369332"/>
          </a:xfrm>
          <a:prstGeom prst="rect">
            <a:avLst/>
          </a:prstGeom>
          <a:noFill/>
        </p:spPr>
        <p:txBody>
          <a:bodyPr wrap="none" rtlCol="0">
            <a:spAutoFit/>
          </a:bodyPr>
          <a:lstStyle/>
          <a:p>
            <a:r>
              <a:rPr lang="fr-BE" dirty="0"/>
              <a:t>A</a:t>
            </a:r>
          </a:p>
        </p:txBody>
      </p:sp>
      <p:sp>
        <p:nvSpPr>
          <p:cNvPr id="7" name="ZoneTexte 6"/>
          <p:cNvSpPr txBox="1"/>
          <p:nvPr/>
        </p:nvSpPr>
        <p:spPr>
          <a:xfrm>
            <a:off x="5167745" y="1390005"/>
            <a:ext cx="309700" cy="369332"/>
          </a:xfrm>
          <a:prstGeom prst="rect">
            <a:avLst/>
          </a:prstGeom>
          <a:noFill/>
        </p:spPr>
        <p:txBody>
          <a:bodyPr wrap="none" rtlCol="0">
            <a:spAutoFit/>
          </a:bodyPr>
          <a:lstStyle/>
          <a:p>
            <a:r>
              <a:rPr lang="fr-BE" dirty="0"/>
              <a:t>B</a:t>
            </a:r>
          </a:p>
        </p:txBody>
      </p:sp>
      <p:sp>
        <p:nvSpPr>
          <p:cNvPr id="8" name="ZoneTexte 7"/>
          <p:cNvSpPr txBox="1"/>
          <p:nvPr/>
        </p:nvSpPr>
        <p:spPr>
          <a:xfrm>
            <a:off x="8146473" y="1413164"/>
            <a:ext cx="308098" cy="369332"/>
          </a:xfrm>
          <a:prstGeom prst="rect">
            <a:avLst/>
          </a:prstGeom>
          <a:noFill/>
        </p:spPr>
        <p:txBody>
          <a:bodyPr wrap="none" rtlCol="0">
            <a:spAutoFit/>
          </a:bodyPr>
          <a:lstStyle/>
          <a:p>
            <a:r>
              <a:rPr lang="fr-BE" dirty="0"/>
              <a:t>C</a:t>
            </a:r>
          </a:p>
        </p:txBody>
      </p:sp>
      <p:sp>
        <p:nvSpPr>
          <p:cNvPr id="9" name="ZoneTexte 8"/>
          <p:cNvSpPr txBox="1"/>
          <p:nvPr/>
        </p:nvSpPr>
        <p:spPr>
          <a:xfrm>
            <a:off x="11096625" y="1390005"/>
            <a:ext cx="327334" cy="369332"/>
          </a:xfrm>
          <a:prstGeom prst="rect">
            <a:avLst/>
          </a:prstGeom>
          <a:noFill/>
        </p:spPr>
        <p:txBody>
          <a:bodyPr wrap="none" rtlCol="0">
            <a:spAutoFit/>
          </a:bodyPr>
          <a:lstStyle/>
          <a:p>
            <a:r>
              <a:rPr lang="fr-BE" dirty="0"/>
              <a:t>D</a:t>
            </a:r>
          </a:p>
        </p:txBody>
      </p:sp>
      <p:sp>
        <p:nvSpPr>
          <p:cNvPr id="14" name="ZoneTexte 13"/>
          <p:cNvSpPr txBox="1"/>
          <p:nvPr/>
        </p:nvSpPr>
        <p:spPr>
          <a:xfrm>
            <a:off x="0" y="6183819"/>
            <a:ext cx="12192000" cy="307777"/>
          </a:xfrm>
          <a:prstGeom prst="rect">
            <a:avLst/>
          </a:prstGeom>
          <a:noFill/>
        </p:spPr>
        <p:txBody>
          <a:bodyPr wrap="square" rtlCol="0">
            <a:spAutoFit/>
          </a:bodyPr>
          <a:lstStyle/>
          <a:p>
            <a:pPr algn="ctr"/>
            <a:r>
              <a:rPr lang="fr-BE" sz="1400" dirty="0">
                <a:latin typeface="Comic Sans MS" panose="030F0702030302020204" pitchFamily="66" charset="0"/>
              </a:rPr>
              <a:t>BI-RADS (Breast Imaging Reporting and Data System) classification  of breast density of the ACR</a:t>
            </a:r>
          </a:p>
        </p:txBody>
      </p:sp>
      <p:sp>
        <p:nvSpPr>
          <p:cNvPr id="17" name="ZoneTexte 16">
            <a:extLst>
              <a:ext uri="{FF2B5EF4-FFF2-40B4-BE49-F238E27FC236}">
                <a16:creationId xmlns:a16="http://schemas.microsoft.com/office/drawing/2014/main" id="{4A2B1C93-37A7-4091-B7D6-224A182A39BE}"/>
              </a:ext>
            </a:extLst>
          </p:cNvPr>
          <p:cNvSpPr txBox="1"/>
          <p:nvPr/>
        </p:nvSpPr>
        <p:spPr>
          <a:xfrm>
            <a:off x="9847220" y="5083192"/>
            <a:ext cx="763351" cy="338554"/>
          </a:xfrm>
          <a:prstGeom prst="rect">
            <a:avLst/>
          </a:prstGeom>
          <a:noFill/>
        </p:spPr>
        <p:txBody>
          <a:bodyPr wrap="none" rtlCol="0">
            <a:spAutoFit/>
          </a:bodyPr>
          <a:lstStyle/>
          <a:p>
            <a:pPr algn="ctr"/>
            <a:r>
              <a:rPr lang="fr-BE" sz="1600" b="1" dirty="0">
                <a:solidFill>
                  <a:schemeClr val="bg2">
                    <a:lumMod val="25000"/>
                  </a:schemeClr>
                </a:solidFill>
                <a:latin typeface="Comic Sans MS" panose="030F0702030302020204" pitchFamily="66" charset="0"/>
              </a:rPr>
              <a:t>Dense</a:t>
            </a:r>
          </a:p>
        </p:txBody>
      </p:sp>
      <p:sp>
        <p:nvSpPr>
          <p:cNvPr id="18" name="ZoneTexte 17">
            <a:extLst>
              <a:ext uri="{FF2B5EF4-FFF2-40B4-BE49-F238E27FC236}">
                <a16:creationId xmlns:a16="http://schemas.microsoft.com/office/drawing/2014/main" id="{90744204-2C2B-5BDD-E7CB-1DFB2E1EE6FB}"/>
              </a:ext>
            </a:extLst>
          </p:cNvPr>
          <p:cNvSpPr txBox="1"/>
          <p:nvPr/>
        </p:nvSpPr>
        <p:spPr>
          <a:xfrm>
            <a:off x="3219762" y="4953540"/>
            <a:ext cx="2237855" cy="584775"/>
          </a:xfrm>
          <a:prstGeom prst="rect">
            <a:avLst/>
          </a:prstGeom>
          <a:noFill/>
        </p:spPr>
        <p:txBody>
          <a:bodyPr wrap="square" rtlCol="0">
            <a:spAutoFit/>
          </a:bodyPr>
          <a:lstStyle/>
          <a:p>
            <a:pPr algn="ctr"/>
            <a:r>
              <a:rPr lang="fr-BE" sz="1600" b="1" dirty="0">
                <a:solidFill>
                  <a:schemeClr val="bg2">
                    <a:lumMod val="25000"/>
                  </a:schemeClr>
                </a:solidFill>
                <a:latin typeface="Comic Sans MS" panose="030F0702030302020204" pitchFamily="66" charset="0"/>
              </a:rPr>
              <a:t>Scattered area of  fibroglanular tissue</a:t>
            </a:r>
          </a:p>
        </p:txBody>
      </p:sp>
      <p:sp>
        <p:nvSpPr>
          <p:cNvPr id="19" name="ZoneTexte 18">
            <a:extLst>
              <a:ext uri="{FF2B5EF4-FFF2-40B4-BE49-F238E27FC236}">
                <a16:creationId xmlns:a16="http://schemas.microsoft.com/office/drawing/2014/main" id="{FC60AC77-8000-2FCF-237D-081454016EA4}"/>
              </a:ext>
            </a:extLst>
          </p:cNvPr>
          <p:cNvSpPr txBox="1"/>
          <p:nvPr/>
        </p:nvSpPr>
        <p:spPr>
          <a:xfrm>
            <a:off x="600410" y="5057101"/>
            <a:ext cx="2318263" cy="338554"/>
          </a:xfrm>
          <a:prstGeom prst="rect">
            <a:avLst/>
          </a:prstGeom>
          <a:noFill/>
        </p:spPr>
        <p:txBody>
          <a:bodyPr wrap="none" rtlCol="0">
            <a:spAutoFit/>
          </a:bodyPr>
          <a:lstStyle/>
          <a:p>
            <a:pPr algn="ctr"/>
            <a:r>
              <a:rPr lang="fr-BE" sz="1600" b="1" dirty="0">
                <a:solidFill>
                  <a:schemeClr val="bg2">
                    <a:lumMod val="25000"/>
                  </a:schemeClr>
                </a:solidFill>
                <a:latin typeface="Comic Sans MS" panose="030F0702030302020204" pitchFamily="66" charset="0"/>
              </a:rPr>
              <a:t>Almost entirely fatty</a:t>
            </a:r>
          </a:p>
        </p:txBody>
      </p:sp>
      <p:sp>
        <p:nvSpPr>
          <p:cNvPr id="20" name="ZoneTexte 19">
            <a:extLst>
              <a:ext uri="{FF2B5EF4-FFF2-40B4-BE49-F238E27FC236}">
                <a16:creationId xmlns:a16="http://schemas.microsoft.com/office/drawing/2014/main" id="{64713FF3-6A9C-7DE6-F6B9-640C13BD0B4D}"/>
              </a:ext>
            </a:extLst>
          </p:cNvPr>
          <p:cNvSpPr txBox="1"/>
          <p:nvPr/>
        </p:nvSpPr>
        <p:spPr>
          <a:xfrm>
            <a:off x="6130528" y="5076650"/>
            <a:ext cx="2339103" cy="338554"/>
          </a:xfrm>
          <a:prstGeom prst="rect">
            <a:avLst/>
          </a:prstGeom>
          <a:noFill/>
        </p:spPr>
        <p:txBody>
          <a:bodyPr wrap="none" rtlCol="0">
            <a:spAutoFit/>
          </a:bodyPr>
          <a:lstStyle/>
          <a:p>
            <a:pPr algn="ctr"/>
            <a:r>
              <a:rPr lang="fr-BE" sz="1600" b="1" dirty="0">
                <a:solidFill>
                  <a:schemeClr val="bg2">
                    <a:lumMod val="25000"/>
                  </a:schemeClr>
                </a:solidFill>
                <a:latin typeface="Comic Sans MS" panose="030F0702030302020204" pitchFamily="66" charset="0"/>
              </a:rPr>
              <a:t>Heterogenously dense</a:t>
            </a:r>
          </a:p>
        </p:txBody>
      </p:sp>
      <p:cxnSp>
        <p:nvCxnSpPr>
          <p:cNvPr id="26" name="Connecteur droit avec flèche 25">
            <a:extLst>
              <a:ext uri="{FF2B5EF4-FFF2-40B4-BE49-F238E27FC236}">
                <a16:creationId xmlns:a16="http://schemas.microsoft.com/office/drawing/2014/main" id="{3CCF9A37-6F8E-6A23-F4C5-C15BAD19F3CF}"/>
              </a:ext>
            </a:extLst>
          </p:cNvPr>
          <p:cNvCxnSpPr>
            <a:cxnSpLocks/>
          </p:cNvCxnSpPr>
          <p:nvPr/>
        </p:nvCxnSpPr>
        <p:spPr>
          <a:xfrm flipH="1">
            <a:off x="10446904" y="3578087"/>
            <a:ext cx="649721"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27561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rotWithShape="1">
          <a:blip r:embed="rId2" cstate="print"/>
          <a:srcRect b="21748"/>
          <a:stretch/>
        </p:blipFill>
        <p:spPr bwMode="auto">
          <a:xfrm>
            <a:off x="2423189" y="449003"/>
            <a:ext cx="7345621" cy="4718071"/>
          </a:xfrm>
          <a:prstGeom prst="rect">
            <a:avLst/>
          </a:prstGeom>
          <a:noFill/>
          <a:ln w="9525">
            <a:noFill/>
            <a:miter lim="800000"/>
            <a:headEnd/>
            <a:tailEnd/>
          </a:ln>
          <a:effectLst/>
        </p:spPr>
      </p:pic>
      <p:pic>
        <p:nvPicPr>
          <p:cNvPr id="3" name="Picture 5">
            <a:extLst>
              <a:ext uri="{FF2B5EF4-FFF2-40B4-BE49-F238E27FC236}">
                <a16:creationId xmlns:a16="http://schemas.microsoft.com/office/drawing/2014/main" id="{E6239323-CF94-406E-85AB-2C449593004A}"/>
              </a:ext>
            </a:extLst>
          </p:cNvPr>
          <p:cNvPicPr>
            <a:picLocks noChangeAspect="1" noChangeArrowheads="1"/>
          </p:cNvPicPr>
          <p:nvPr/>
        </p:nvPicPr>
        <p:blipFill rotWithShape="1">
          <a:blip r:embed="rId2" cstate="print"/>
          <a:srcRect t="78252"/>
          <a:stretch/>
        </p:blipFill>
        <p:spPr bwMode="auto">
          <a:xfrm>
            <a:off x="2423189" y="5167074"/>
            <a:ext cx="7345621" cy="1311282"/>
          </a:xfrm>
          <a:prstGeom prst="rect">
            <a:avLst/>
          </a:prstGeom>
          <a:noFill/>
          <a:ln w="9525">
            <a:noFill/>
            <a:miter lim="800000"/>
            <a:headEnd/>
            <a:tailEnd/>
          </a:ln>
          <a:effectLst/>
        </p:spPr>
      </p:pic>
      <p:cxnSp>
        <p:nvCxnSpPr>
          <p:cNvPr id="4" name="Connecteur droit avec flèche 3"/>
          <p:cNvCxnSpPr>
            <a:cxnSpLocks/>
          </p:cNvCxnSpPr>
          <p:nvPr/>
        </p:nvCxnSpPr>
        <p:spPr>
          <a:xfrm>
            <a:off x="3458817" y="379644"/>
            <a:ext cx="409995" cy="59709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6913278" y="1842655"/>
            <a:ext cx="353185" cy="80075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69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01F6AED-F10F-BAF4-9933-21B726F179FA}"/>
              </a:ext>
            </a:extLst>
          </p:cNvPr>
          <p:cNvSpPr>
            <a:spLocks noGrp="1" noChangeArrowheads="1"/>
          </p:cNvSpPr>
          <p:nvPr>
            <p:ph type="title"/>
          </p:nvPr>
        </p:nvSpPr>
        <p:spPr>
          <a:xfrm>
            <a:off x="814917" y="0"/>
            <a:ext cx="10363200" cy="1143000"/>
          </a:xfrm>
        </p:spPr>
        <p:txBody>
          <a:bodyPr/>
          <a:lstStyle/>
          <a:p>
            <a:pPr eaLnBrk="1" hangingPunct="1"/>
            <a:r>
              <a:rPr lang="fr-BE" altLang="fr-FR" b="1" dirty="0">
                <a:latin typeface="Comic Sans MS" panose="030F0702030302020204" pitchFamily="66" charset="0"/>
              </a:rPr>
              <a:t>Breast cancer risk</a:t>
            </a:r>
            <a:endParaRPr lang="en-GB" altLang="fr-FR" b="1" dirty="0">
              <a:latin typeface="Comic Sans MS" panose="030F0702030302020204" pitchFamily="66" charset="0"/>
            </a:endParaRPr>
          </a:p>
        </p:txBody>
      </p:sp>
      <p:sp>
        <p:nvSpPr>
          <p:cNvPr id="49155" name="Rectangle 3">
            <a:extLst>
              <a:ext uri="{FF2B5EF4-FFF2-40B4-BE49-F238E27FC236}">
                <a16:creationId xmlns:a16="http://schemas.microsoft.com/office/drawing/2014/main" id="{068E6FEC-DD40-DEC5-0AFE-613FE21EB4EE}"/>
              </a:ext>
            </a:extLst>
          </p:cNvPr>
          <p:cNvSpPr>
            <a:spLocks noGrp="1" noChangeArrowheads="1"/>
          </p:cNvSpPr>
          <p:nvPr>
            <p:ph type="body" idx="1"/>
          </p:nvPr>
        </p:nvSpPr>
        <p:spPr>
          <a:xfrm>
            <a:off x="833995" y="1548130"/>
            <a:ext cx="10750551" cy="4616450"/>
          </a:xfrm>
        </p:spPr>
        <p:txBody>
          <a:bodyPr>
            <a:normAutofit lnSpcReduction="10000"/>
          </a:bodyPr>
          <a:lstStyle/>
          <a:p>
            <a:pPr eaLnBrk="1" hangingPunct="1">
              <a:lnSpc>
                <a:spcPct val="80000"/>
              </a:lnSpc>
              <a:defRPr/>
            </a:pPr>
            <a:r>
              <a:rPr lang="en-US" altLang="fr-FR" sz="2400" dirty="0">
                <a:latin typeface="Comic Sans MS" panose="030F0702030302020204" pitchFamily="66" charset="0"/>
              </a:rPr>
              <a:t>Women should be counseled that</a:t>
            </a:r>
            <a:r>
              <a:rPr lang="en-US" altLang="fr-FR" sz="2400" b="1" dirty="0">
                <a:latin typeface="Comic Sans MS" panose="030F0702030302020204" pitchFamily="66" charset="0"/>
              </a:rPr>
              <a:t> </a:t>
            </a:r>
            <a:r>
              <a:rPr lang="en-US" altLang="fr-FR" sz="2400" b="1" u="sng" dirty="0">
                <a:latin typeface="Comic Sans MS" panose="030F0702030302020204" pitchFamily="66" charset="0"/>
              </a:rPr>
              <a:t>life style</a:t>
            </a:r>
            <a:r>
              <a:rPr lang="en-US" altLang="fr-FR" sz="2400" b="1" dirty="0">
                <a:latin typeface="Comic Sans MS" panose="030F0702030302020204" pitchFamily="66" charset="0"/>
              </a:rPr>
              <a:t> </a:t>
            </a:r>
            <a:r>
              <a:rPr lang="en-US" altLang="fr-FR" sz="2400" dirty="0">
                <a:latin typeface="Comic Sans MS" panose="030F0702030302020204" pitchFamily="66" charset="0"/>
              </a:rPr>
              <a:t>factors influence the breast cancer risk (post-menopausal obesity and alcohol intake increase it and physical exercise decreases it) </a:t>
            </a:r>
            <a:r>
              <a:rPr lang="en-US" altLang="fr-FR" sz="2400" i="1" dirty="0">
                <a:solidFill>
                  <a:schemeClr val="accent2"/>
                </a:solidFill>
                <a:latin typeface="Comic Sans MS" panose="030F0702030302020204" pitchFamily="66" charset="0"/>
              </a:rPr>
              <a:t>(level 1b  evidence). </a:t>
            </a:r>
          </a:p>
          <a:p>
            <a:pPr marL="0" indent="0" eaLnBrk="1" hangingPunct="1">
              <a:lnSpc>
                <a:spcPct val="80000"/>
              </a:lnSpc>
              <a:buNone/>
              <a:defRPr/>
            </a:pPr>
            <a:endParaRPr lang="en-US" altLang="fr-FR" sz="2400" i="1" dirty="0">
              <a:solidFill>
                <a:schemeClr val="accent2"/>
              </a:solidFill>
              <a:latin typeface="Comic Sans MS" panose="030F0702030302020204" pitchFamily="66" charset="0"/>
            </a:endParaRPr>
          </a:p>
          <a:p>
            <a:pPr eaLnBrk="1" hangingPunct="1">
              <a:lnSpc>
                <a:spcPct val="80000"/>
              </a:lnSpc>
              <a:defRPr/>
            </a:pPr>
            <a:r>
              <a:rPr lang="en-US" altLang="fr-FR" sz="2400" dirty="0">
                <a:latin typeface="Comic Sans MS" panose="030F0702030302020204" pitchFamily="66" charset="0"/>
              </a:rPr>
              <a:t>Screening for breast cancer should occur, at the same frequency, whether or not women are using MHT after </a:t>
            </a:r>
            <a:r>
              <a:rPr lang="en-US" sz="2400" dirty="0">
                <a:latin typeface="Comic Sans MS" panose="030F0702030302020204" pitchFamily="66" charset="0"/>
              </a:rPr>
              <a:t>informed consent considering pro and con’s of screening.</a:t>
            </a:r>
            <a:r>
              <a:rPr lang="en-US" altLang="fr-FR" sz="2400" dirty="0">
                <a:latin typeface="Comic Sans MS" panose="030F0702030302020204" pitchFamily="66" charset="0"/>
              </a:rPr>
              <a:t>  </a:t>
            </a:r>
          </a:p>
          <a:p>
            <a:pPr marL="0" indent="0" eaLnBrk="1" hangingPunct="1">
              <a:lnSpc>
                <a:spcPct val="80000"/>
              </a:lnSpc>
              <a:buNone/>
              <a:defRPr/>
            </a:pPr>
            <a:endParaRPr lang="en-US" altLang="fr-FR" sz="2400" dirty="0">
              <a:latin typeface="Comic Sans MS" panose="030F0702030302020204" pitchFamily="66" charset="0"/>
            </a:endParaRPr>
          </a:p>
          <a:p>
            <a:pPr eaLnBrk="1" hangingPunct="1">
              <a:lnSpc>
                <a:spcPct val="80000"/>
              </a:lnSpc>
              <a:defRPr/>
            </a:pPr>
            <a:r>
              <a:rPr lang="en-US" altLang="fr-FR" sz="2400" dirty="0">
                <a:latin typeface="Comic Sans MS" panose="030F0702030302020204" pitchFamily="66" charset="0"/>
              </a:rPr>
              <a:t>Some regimens (EPT) increase mammographic density</a:t>
            </a:r>
            <a:r>
              <a:rPr lang="en-US" altLang="fr-FR" sz="2400" dirty="0">
                <a:solidFill>
                  <a:schemeClr val="tx2"/>
                </a:solidFill>
                <a:latin typeface="Comic Sans MS" panose="030F0702030302020204" pitchFamily="66" charset="0"/>
              </a:rPr>
              <a:t>. In women with a high baseline mammographic density, regimens not increasing mammographic density should be favoured such as </a:t>
            </a:r>
            <a:r>
              <a:rPr lang="en-US" altLang="fr-FR" sz="2400" dirty="0">
                <a:latin typeface="Comic Sans MS" panose="030F0702030302020204" pitchFamily="66" charset="0"/>
              </a:rPr>
              <a:t>(</a:t>
            </a:r>
            <a:r>
              <a:rPr lang="en-US" altLang="fr-FR" sz="2400" dirty="0">
                <a:solidFill>
                  <a:srgbClr val="FFC000"/>
                </a:solidFill>
                <a:latin typeface="Comic Sans MS" panose="030F0702030302020204" pitchFamily="66" charset="0"/>
              </a:rPr>
              <a:t>TSEC, </a:t>
            </a:r>
            <a:r>
              <a:rPr lang="en-US" altLang="fr-FR" sz="2400" dirty="0">
                <a:latin typeface="Comic Sans MS" panose="030F0702030302020204" pitchFamily="66" charset="0"/>
              </a:rPr>
              <a:t>SERMS, ET, tibolone, and low dose EPT). </a:t>
            </a:r>
          </a:p>
          <a:p>
            <a:pPr marL="0" indent="0" eaLnBrk="1" hangingPunct="1">
              <a:lnSpc>
                <a:spcPct val="80000"/>
              </a:lnSpc>
              <a:buFontTx/>
              <a:buNone/>
              <a:defRPr/>
            </a:pPr>
            <a:r>
              <a:rPr lang="en-US" altLang="fr-FR" sz="2400" dirty="0">
                <a:solidFill>
                  <a:srgbClr val="FF0000"/>
                </a:solidFill>
              </a:rPr>
              <a:t>. </a:t>
            </a:r>
          </a:p>
          <a:p>
            <a:pPr eaLnBrk="1" hangingPunct="1">
              <a:lnSpc>
                <a:spcPct val="80000"/>
              </a:lnSpc>
              <a:buFontTx/>
              <a:buNone/>
              <a:defRPr/>
            </a:pPr>
            <a:endParaRPr lang="en-US" altLang="fr-FR" sz="2400" dirty="0"/>
          </a:p>
          <a:p>
            <a:pPr eaLnBrk="1" hangingPunct="1">
              <a:lnSpc>
                <a:spcPct val="80000"/>
              </a:lnSpc>
              <a:defRPr/>
            </a:pPr>
            <a:endParaRPr lang="en-US" altLang="fr-FR" sz="2400" dirty="0"/>
          </a:p>
        </p:txBody>
      </p:sp>
      <p:sp>
        <p:nvSpPr>
          <p:cNvPr id="58372" name="Text Box 4">
            <a:extLst>
              <a:ext uri="{FF2B5EF4-FFF2-40B4-BE49-F238E27FC236}">
                <a16:creationId xmlns:a16="http://schemas.microsoft.com/office/drawing/2014/main" id="{7F1F0944-1CA0-CD86-DCB6-99B8EDE8FAED}"/>
              </a:ext>
            </a:extLst>
          </p:cNvPr>
          <p:cNvSpPr txBox="1">
            <a:spLocks noChangeArrowheads="1"/>
          </p:cNvSpPr>
          <p:nvPr/>
        </p:nvSpPr>
        <p:spPr bwMode="auto">
          <a:xfrm>
            <a:off x="12069262" y="68341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endParaRPr lang="en-GB" altLang="fr-FR" sz="2400" dirty="0">
              <a:solidFill>
                <a:srgbClr val="FFFFFF"/>
              </a:solidFill>
            </a:endParaRPr>
          </a:p>
        </p:txBody>
      </p:sp>
    </p:spTree>
    <p:extLst>
      <p:ext uri="{BB962C8B-B14F-4D97-AF65-F5344CB8AC3E}">
        <p14:creationId xmlns:p14="http://schemas.microsoft.com/office/powerpoint/2010/main" val="578846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16727" y="180105"/>
            <a:ext cx="5907386" cy="646331"/>
          </a:xfrm>
          <a:prstGeom prst="rect">
            <a:avLst/>
          </a:prstGeom>
          <a:noFill/>
        </p:spPr>
        <p:txBody>
          <a:bodyPr wrap="none" rtlCol="0">
            <a:spAutoFit/>
          </a:bodyPr>
          <a:lstStyle/>
          <a:p>
            <a:r>
              <a:rPr lang="fr-BE" sz="3600" dirty="0">
                <a:latin typeface="Comic Sans MS" panose="030F0702030302020204" pitchFamily="66" charset="0"/>
              </a:rPr>
              <a:t>Breast cancer risk factors</a:t>
            </a:r>
          </a:p>
        </p:txBody>
      </p:sp>
      <p:sp>
        <p:nvSpPr>
          <p:cNvPr id="3" name="ZoneTexte 2"/>
          <p:cNvSpPr txBox="1"/>
          <p:nvPr/>
        </p:nvSpPr>
        <p:spPr>
          <a:xfrm>
            <a:off x="445604" y="953262"/>
            <a:ext cx="11300791" cy="6155531"/>
          </a:xfrm>
          <a:prstGeom prst="rect">
            <a:avLst/>
          </a:prstGeom>
          <a:noFill/>
        </p:spPr>
        <p:txBody>
          <a:bodyPr wrap="square" rtlCol="0">
            <a:spAutoFit/>
          </a:bodyPr>
          <a:lstStyle/>
          <a:p>
            <a:r>
              <a:rPr lang="fr-BE" b="1" u="sng" dirty="0">
                <a:latin typeface="Comic Sans MS" panose="030F0702030302020204" pitchFamily="66" charset="0"/>
              </a:rPr>
              <a:t>Menopausal hormone therapy (MHT)</a:t>
            </a:r>
          </a:p>
          <a:p>
            <a:pPr marL="742950" lvl="1" indent="-285750">
              <a:spcBef>
                <a:spcPts val="600"/>
              </a:spcBef>
              <a:spcAft>
                <a:spcPts val="600"/>
              </a:spcAft>
              <a:buFont typeface="Arial" panose="020B0604020202020204" pitchFamily="34" charset="0"/>
              <a:buChar char="•"/>
            </a:pPr>
            <a:r>
              <a:rPr lang="fr-BE" dirty="0">
                <a:latin typeface="Comic Sans MS" panose="030F0702030302020204" pitchFamily="66" charset="0"/>
              </a:rPr>
              <a:t>Most effective treatment for vasomotor symptoms in menopausal women.</a:t>
            </a:r>
          </a:p>
          <a:p>
            <a:pPr marL="800100" lvl="1" indent="-342900">
              <a:spcBef>
                <a:spcPts val="600"/>
              </a:spcBef>
              <a:spcAft>
                <a:spcPts val="600"/>
              </a:spcAft>
              <a:buFont typeface="Arial" panose="020B0604020202020204" pitchFamily="34" charset="0"/>
              <a:buChar char="•"/>
            </a:pPr>
            <a:r>
              <a:rPr lang="fr-BE" dirty="0">
                <a:latin typeface="Comic Sans MS" panose="030F0702030302020204" pitchFamily="66" charset="0"/>
              </a:rPr>
              <a:t>The influence of menopause hormone therapy (MHT) on breast cancer incidence is still </a:t>
            </a:r>
            <a:r>
              <a:rPr lang="fr-BE" b="1" dirty="0">
                <a:latin typeface="Comic Sans MS" panose="030F0702030302020204" pitchFamily="66" charset="0"/>
              </a:rPr>
              <a:t>controversial</a:t>
            </a:r>
            <a:r>
              <a:rPr lang="fr-BE" dirty="0">
                <a:latin typeface="Comic Sans MS" panose="030F0702030302020204" pitchFamily="66" charset="0"/>
              </a:rPr>
              <a:t>.</a:t>
            </a:r>
          </a:p>
          <a:p>
            <a:pPr marL="800100" lvl="1" indent="-342900">
              <a:spcBef>
                <a:spcPts val="600"/>
              </a:spcBef>
              <a:spcAft>
                <a:spcPts val="600"/>
              </a:spcAft>
              <a:buFont typeface="Arial" panose="020B0604020202020204" pitchFamily="34" charset="0"/>
              <a:buChar char="•"/>
            </a:pPr>
            <a:r>
              <a:rPr lang="fr-BE" dirty="0">
                <a:latin typeface="Comic Sans MS" panose="030F0702030302020204" pitchFamily="66" charset="0"/>
              </a:rPr>
              <a:t>The first Women’s Health Initiative (WHI) publication (2002)</a:t>
            </a:r>
            <a:r>
              <a:rPr lang="en-US" dirty="0">
                <a:latin typeface="Comic Sans MS" panose="030F0702030302020204" pitchFamily="66" charset="0"/>
              </a:rPr>
              <a:t> has considerably modified the prescription of oestrogens and progesterone in menopausal women.</a:t>
            </a:r>
            <a:endParaRPr lang="fr-BE" dirty="0">
              <a:latin typeface="Comic Sans MS" panose="030F0702030302020204" pitchFamily="66" charset="0"/>
            </a:endParaRPr>
          </a:p>
          <a:p>
            <a:pPr marL="800100" lvl="1" indent="-342900">
              <a:spcBef>
                <a:spcPts val="600"/>
              </a:spcBef>
              <a:spcAft>
                <a:spcPts val="600"/>
              </a:spcAft>
              <a:buFont typeface="Arial" panose="020B0604020202020204" pitchFamily="34" charset="0"/>
              <a:buChar char="•"/>
            </a:pPr>
            <a:r>
              <a:rPr lang="fr-BE" b="1" dirty="0">
                <a:latin typeface="Comic Sans MS" panose="030F0702030302020204" pitchFamily="66" charset="0"/>
              </a:rPr>
              <a:t>Discordant findings between results </a:t>
            </a:r>
            <a:r>
              <a:rPr lang="fr-BE" dirty="0">
                <a:latin typeface="Comic Sans MS" panose="030F0702030302020204" pitchFamily="66" charset="0"/>
              </a:rPr>
              <a:t>of prospective observationnal studies and randomized clinical trials.</a:t>
            </a:r>
          </a:p>
          <a:p>
            <a:pPr marL="742950" lvl="1" indent="-285750">
              <a:spcBef>
                <a:spcPts val="600"/>
              </a:spcBef>
              <a:spcAft>
                <a:spcPts val="600"/>
              </a:spcAft>
              <a:buFont typeface="Arial" panose="020B0604020202020204" pitchFamily="34" charset="0"/>
              <a:buChar char="•"/>
            </a:pPr>
            <a:r>
              <a:rPr lang="en-US" dirty="0">
                <a:latin typeface="Comic Sans MS" panose="030F0702030302020204" pitchFamily="66" charset="0"/>
              </a:rPr>
              <a:t>Long-term follow-up study of 2 randomized trials have shown:.</a:t>
            </a:r>
          </a:p>
          <a:p>
            <a:pPr marL="1200150" lvl="2" indent="-285750">
              <a:spcBef>
                <a:spcPts val="600"/>
              </a:spcBef>
              <a:spcAft>
                <a:spcPts val="600"/>
              </a:spcAft>
              <a:buFont typeface="Arial" panose="020B0604020202020204" pitchFamily="34" charset="0"/>
              <a:buChar char="•"/>
            </a:pPr>
            <a:r>
              <a:rPr lang="en-US" dirty="0">
                <a:latin typeface="Comic Sans MS" panose="030F0702030302020204" pitchFamily="66" charset="0"/>
              </a:rPr>
              <a:t>Prior randomized use of </a:t>
            </a:r>
            <a:r>
              <a:rPr lang="en-US" b="1" dirty="0">
                <a:latin typeface="Comic Sans MS" panose="030F0702030302020204" pitchFamily="66" charset="0"/>
              </a:rPr>
              <a:t>CEE alone</a:t>
            </a:r>
            <a:r>
              <a:rPr lang="en-US" dirty="0">
                <a:latin typeface="Comic Sans MS" panose="030F0702030302020204" pitchFamily="66" charset="0"/>
              </a:rPr>
              <a:t>, compared with placebo, among women who had a previous hysterectomy, </a:t>
            </a:r>
            <a:r>
              <a:rPr lang="en-US" b="1" dirty="0">
                <a:latin typeface="Comic Sans MS" panose="030F0702030302020204" pitchFamily="66" charset="0"/>
              </a:rPr>
              <a:t>was significantly associated with lower breast cancer incidence and lower breast cancer mortality.</a:t>
            </a:r>
          </a:p>
          <a:p>
            <a:pPr marL="1200150" lvl="2" indent="-285750">
              <a:spcBef>
                <a:spcPts val="600"/>
              </a:spcBef>
              <a:spcAft>
                <a:spcPts val="600"/>
              </a:spcAft>
              <a:buFont typeface="Arial" panose="020B0604020202020204" pitchFamily="34" charset="0"/>
              <a:buChar char="•"/>
            </a:pPr>
            <a:r>
              <a:rPr lang="en-US" dirty="0">
                <a:latin typeface="Comic Sans MS" panose="030F0702030302020204" pitchFamily="66" charset="0"/>
              </a:rPr>
              <a:t>Whereas prior randomized use of </a:t>
            </a:r>
            <a:r>
              <a:rPr lang="en-US" b="1" dirty="0">
                <a:latin typeface="Comic Sans MS" panose="030F0702030302020204" pitchFamily="66" charset="0"/>
              </a:rPr>
              <a:t>CEE plus MPA</a:t>
            </a:r>
            <a:r>
              <a:rPr lang="en-US" dirty="0">
                <a:latin typeface="Comic Sans MS" panose="030F0702030302020204" pitchFamily="66" charset="0"/>
              </a:rPr>
              <a:t>, compared with placebo, among women who had an intact uterus, was significantly associated with a </a:t>
            </a:r>
            <a:r>
              <a:rPr lang="en-US" b="1" dirty="0">
                <a:latin typeface="Comic Sans MS" panose="030F0702030302020204" pitchFamily="66" charset="0"/>
              </a:rPr>
              <a:t>higher breast cancer incidence but no significant difference in breast cancer mortality.</a:t>
            </a:r>
            <a:endParaRPr lang="en-GB" b="1" dirty="0">
              <a:latin typeface="Comic Sans MS" panose="030F0702030302020204" pitchFamily="66" charset="0"/>
            </a:endParaRPr>
          </a:p>
          <a:p>
            <a:pPr marL="800100" lvl="1" indent="-342900">
              <a:buFont typeface="Arial" panose="020B0604020202020204" pitchFamily="34" charset="0"/>
              <a:buChar char="•"/>
            </a:pPr>
            <a:endParaRPr lang="fr-BE" dirty="0">
              <a:latin typeface="Comic Sans MS" panose="030F0702030302020204" pitchFamily="66" charset="0"/>
            </a:endParaRPr>
          </a:p>
          <a:p>
            <a:pPr marL="800100" lvl="1" indent="-342900">
              <a:buFont typeface="Arial" panose="020B0604020202020204" pitchFamily="34" charset="0"/>
              <a:buChar char="•"/>
            </a:pPr>
            <a:endParaRPr lang="fr-BE" dirty="0">
              <a:latin typeface="Comic Sans MS" panose="030F0702030302020204" pitchFamily="66" charset="0"/>
            </a:endParaRPr>
          </a:p>
          <a:p>
            <a:pPr marL="742950" lvl="1" indent="-285750">
              <a:buFont typeface="Arial" panose="020B0604020202020204" pitchFamily="34" charset="0"/>
              <a:buChar char="•"/>
            </a:pPr>
            <a:endParaRPr lang="fr-BE" dirty="0">
              <a:latin typeface="Comic Sans MS" panose="030F0702030302020204" pitchFamily="66" charset="0"/>
            </a:endParaRPr>
          </a:p>
        </p:txBody>
      </p:sp>
      <p:sp>
        <p:nvSpPr>
          <p:cNvPr id="4" name="ZoneTexte 3"/>
          <p:cNvSpPr txBox="1"/>
          <p:nvPr/>
        </p:nvSpPr>
        <p:spPr>
          <a:xfrm>
            <a:off x="803591" y="5846644"/>
            <a:ext cx="184731" cy="646331"/>
          </a:xfrm>
          <a:prstGeom prst="rect">
            <a:avLst/>
          </a:prstGeom>
          <a:noFill/>
        </p:spPr>
        <p:txBody>
          <a:bodyPr wrap="none" rtlCol="0">
            <a:spAutoFit/>
          </a:bodyPr>
          <a:lstStyle/>
          <a:p>
            <a:endParaRPr lang="fr-BE" dirty="0"/>
          </a:p>
          <a:p>
            <a:endParaRPr lang="fr-BE" dirty="0"/>
          </a:p>
        </p:txBody>
      </p:sp>
      <p:sp>
        <p:nvSpPr>
          <p:cNvPr id="6" name="ZoneTexte 5"/>
          <p:cNvSpPr txBox="1"/>
          <p:nvPr/>
        </p:nvSpPr>
        <p:spPr>
          <a:xfrm>
            <a:off x="0" y="6269201"/>
            <a:ext cx="12192000" cy="307777"/>
          </a:xfrm>
          <a:prstGeom prst="rect">
            <a:avLst/>
          </a:prstGeom>
          <a:noFill/>
        </p:spPr>
        <p:txBody>
          <a:bodyPr wrap="square" rtlCol="0">
            <a:spAutoFit/>
          </a:bodyPr>
          <a:lstStyle/>
          <a:p>
            <a:pPr algn="ctr"/>
            <a:r>
              <a:rPr lang="fr-BE" sz="1400" dirty="0">
                <a:latin typeface="Comic Sans MS" panose="030F0702030302020204" pitchFamily="66" charset="0"/>
              </a:rPr>
              <a:t>Chlebowski et al JAMA July 2020</a:t>
            </a:r>
            <a:endParaRPr lang="en-GB" sz="1400" dirty="0">
              <a:latin typeface="Comic Sans MS" panose="030F0702030302020204" pitchFamily="66" charset="0"/>
            </a:endParaRPr>
          </a:p>
        </p:txBody>
      </p:sp>
    </p:spTree>
    <p:extLst>
      <p:ext uri="{BB962C8B-B14F-4D97-AF65-F5344CB8AC3E}">
        <p14:creationId xmlns:p14="http://schemas.microsoft.com/office/powerpoint/2010/main" val="58486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156" y="846296"/>
            <a:ext cx="11275917" cy="646331"/>
          </a:xfrm>
          <a:prstGeom prst="rect">
            <a:avLst/>
          </a:prstGeom>
        </p:spPr>
        <p:txBody>
          <a:bodyPr wrap="square">
            <a:spAutoFit/>
          </a:bodyPr>
          <a:lstStyle/>
          <a:p>
            <a:pPr algn="ctr"/>
            <a:r>
              <a:rPr lang="en-US" b="1" dirty="0">
                <a:solidFill>
                  <a:schemeClr val="bg2">
                    <a:lumMod val="25000"/>
                  </a:schemeClr>
                </a:solidFill>
                <a:latin typeface="Comic Sans MS" panose="030F0702030302020204" pitchFamily="66" charset="0"/>
              </a:rPr>
              <a:t>Association of Menopausal Hormone Therapy With Breast Cancer Incidence and Mortality During Long-term Follow-up of the Women's Health Initiative Randomized Clinical Trials</a:t>
            </a:r>
            <a:endParaRPr lang="fr-BE" dirty="0">
              <a:solidFill>
                <a:schemeClr val="bg2">
                  <a:lumMod val="25000"/>
                </a:schemeClr>
              </a:solidFill>
              <a:latin typeface="Comic Sans MS" panose="030F0702030302020204" pitchFamily="66" charset="0"/>
            </a:endParaRPr>
          </a:p>
        </p:txBody>
      </p:sp>
      <p:pic>
        <p:nvPicPr>
          <p:cNvPr id="3" name="Espace réservé du contenu 6"/>
          <p:cNvPicPr>
            <a:picLocks noChangeAspect="1"/>
          </p:cNvPicPr>
          <p:nvPr/>
        </p:nvPicPr>
        <p:blipFill>
          <a:blip r:embed="rId3"/>
          <a:stretch>
            <a:fillRect/>
          </a:stretch>
        </p:blipFill>
        <p:spPr>
          <a:xfrm>
            <a:off x="528156" y="1731288"/>
            <a:ext cx="7276854" cy="4525962"/>
          </a:xfrm>
          <a:prstGeom prst="rect">
            <a:avLst/>
          </a:prstGeom>
        </p:spPr>
      </p:pic>
      <p:cxnSp>
        <p:nvCxnSpPr>
          <p:cNvPr id="4" name="Connecteur droit avec flèche 3"/>
          <p:cNvCxnSpPr/>
          <p:nvPr/>
        </p:nvCxnSpPr>
        <p:spPr>
          <a:xfrm>
            <a:off x="4634043" y="2121640"/>
            <a:ext cx="626701" cy="37804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eur droit avec flèche 4"/>
          <p:cNvCxnSpPr/>
          <p:nvPr/>
        </p:nvCxnSpPr>
        <p:spPr>
          <a:xfrm>
            <a:off x="4328388" y="2593892"/>
            <a:ext cx="626701" cy="37804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0" y="6309361"/>
            <a:ext cx="12192000" cy="307777"/>
          </a:xfrm>
          <a:prstGeom prst="rect">
            <a:avLst/>
          </a:prstGeom>
          <a:noFill/>
        </p:spPr>
        <p:txBody>
          <a:bodyPr wrap="square" rtlCol="0">
            <a:spAutoFit/>
          </a:bodyPr>
          <a:lstStyle/>
          <a:p>
            <a:pPr algn="ctr"/>
            <a:r>
              <a:rPr lang="fr-BE" sz="1400" dirty="0">
                <a:latin typeface="Comic Sans MS" panose="030F0702030302020204" pitchFamily="66" charset="0"/>
              </a:rPr>
              <a:t>Chlebowski et al JAMA July 2020</a:t>
            </a:r>
          </a:p>
        </p:txBody>
      </p:sp>
      <p:sp>
        <p:nvSpPr>
          <p:cNvPr id="7" name="ZoneTexte 6">
            <a:extLst>
              <a:ext uri="{FF2B5EF4-FFF2-40B4-BE49-F238E27FC236}">
                <a16:creationId xmlns:a16="http://schemas.microsoft.com/office/drawing/2014/main" id="{B7E23CBF-95BD-F356-1376-0EB4973E0967}"/>
              </a:ext>
            </a:extLst>
          </p:cNvPr>
          <p:cNvSpPr txBox="1"/>
          <p:nvPr/>
        </p:nvSpPr>
        <p:spPr>
          <a:xfrm>
            <a:off x="2216727" y="180105"/>
            <a:ext cx="5907386" cy="646331"/>
          </a:xfrm>
          <a:prstGeom prst="rect">
            <a:avLst/>
          </a:prstGeom>
          <a:noFill/>
        </p:spPr>
        <p:txBody>
          <a:bodyPr wrap="none" rtlCol="0">
            <a:spAutoFit/>
          </a:bodyPr>
          <a:lstStyle/>
          <a:p>
            <a:r>
              <a:rPr lang="fr-BE" sz="3600" dirty="0">
                <a:solidFill>
                  <a:schemeClr val="bg2">
                    <a:lumMod val="25000"/>
                  </a:schemeClr>
                </a:solidFill>
                <a:latin typeface="Comic Sans MS" panose="030F0702030302020204" pitchFamily="66" charset="0"/>
              </a:rPr>
              <a:t>Breast cancer risk factors</a:t>
            </a:r>
          </a:p>
        </p:txBody>
      </p:sp>
      <p:sp>
        <p:nvSpPr>
          <p:cNvPr id="8" name="ZoneTexte 7"/>
          <p:cNvSpPr txBox="1"/>
          <p:nvPr/>
        </p:nvSpPr>
        <p:spPr>
          <a:xfrm>
            <a:off x="7805010" y="2347664"/>
            <a:ext cx="4337115" cy="390876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BE" sz="1600" dirty="0" err="1">
                <a:solidFill>
                  <a:schemeClr val="bg2">
                    <a:lumMod val="25000"/>
                  </a:schemeClr>
                </a:solidFill>
                <a:latin typeface="Comic Sans MS" panose="030F0702030302020204" pitchFamily="66" charset="0"/>
              </a:rPr>
              <a:t>Statistically</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significant</a:t>
            </a:r>
            <a:r>
              <a:rPr lang="fr-BE" sz="1600"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lower</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breast</a:t>
            </a:r>
            <a:r>
              <a:rPr lang="fr-BE" sz="1600" dirty="0">
                <a:solidFill>
                  <a:schemeClr val="bg2">
                    <a:lumMod val="25000"/>
                  </a:schemeClr>
                </a:solidFill>
                <a:latin typeface="Comic Sans MS" panose="030F0702030302020204" pitchFamily="66" charset="0"/>
              </a:rPr>
              <a:t> cancer incidence</a:t>
            </a:r>
          </a:p>
          <a:p>
            <a:pPr marL="285750" indent="-285750">
              <a:spcBef>
                <a:spcPts val="600"/>
              </a:spcBef>
              <a:spcAft>
                <a:spcPts val="600"/>
              </a:spcAft>
              <a:buFont typeface="Arial" panose="020B0604020202020204" pitchFamily="34" charset="0"/>
              <a:buChar char="•"/>
            </a:pPr>
            <a:r>
              <a:rPr lang="fr-BE" sz="1600" b="1" dirty="0">
                <a:solidFill>
                  <a:schemeClr val="bg2">
                    <a:lumMod val="25000"/>
                  </a:schemeClr>
                </a:solidFill>
                <a:latin typeface="Comic Sans MS" panose="030F0702030302020204" pitchFamily="66" charset="0"/>
              </a:rPr>
              <a:t>No </a:t>
            </a:r>
            <a:r>
              <a:rPr lang="fr-BE" sz="1600" b="1" dirty="0" err="1">
                <a:solidFill>
                  <a:schemeClr val="bg2">
                    <a:lumMod val="25000"/>
                  </a:schemeClr>
                </a:solidFill>
                <a:latin typeface="Comic Sans MS" panose="030F0702030302020204" pitchFamily="66" charset="0"/>
              </a:rPr>
              <a:t>significant</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difference</a:t>
            </a:r>
            <a:r>
              <a:rPr lang="fr-BE" sz="1600" b="1" dirty="0">
                <a:solidFill>
                  <a:schemeClr val="bg2">
                    <a:lumMod val="25000"/>
                  </a:schemeClr>
                </a:solidFill>
                <a:latin typeface="Comic Sans MS" panose="030F0702030302020204" pitchFamily="66" charset="0"/>
              </a:rPr>
              <a:t> </a:t>
            </a:r>
            <a:r>
              <a:rPr lang="fr-BE" sz="1600" dirty="0">
                <a:solidFill>
                  <a:schemeClr val="bg2">
                    <a:lumMod val="25000"/>
                  </a:schemeClr>
                </a:solidFill>
                <a:latin typeface="Comic Sans MS" panose="030F0702030302020204" pitchFamily="66" charset="0"/>
              </a:rPr>
              <a:t>in </a:t>
            </a:r>
            <a:r>
              <a:rPr lang="fr-BE" sz="1600" dirty="0" err="1">
                <a:solidFill>
                  <a:schemeClr val="bg2">
                    <a:lumMod val="25000"/>
                  </a:schemeClr>
                </a:solidFill>
                <a:latin typeface="Comic Sans MS" panose="030F0702030302020204" pitchFamily="66" charset="0"/>
              </a:rPr>
              <a:t>breast</a:t>
            </a:r>
            <a:r>
              <a:rPr lang="fr-BE" sz="1600" dirty="0">
                <a:solidFill>
                  <a:schemeClr val="bg2">
                    <a:lumMod val="25000"/>
                  </a:schemeClr>
                </a:solidFill>
                <a:latin typeface="Comic Sans MS" panose="030F0702030302020204" pitchFamily="66" charset="0"/>
              </a:rPr>
              <a:t> cancer </a:t>
            </a:r>
            <a:r>
              <a:rPr lang="fr-BE" sz="1600" b="1" dirty="0" err="1">
                <a:solidFill>
                  <a:schemeClr val="bg2">
                    <a:lumMod val="25000"/>
                  </a:schemeClr>
                </a:solidFill>
                <a:latin typeface="Comic Sans MS" panose="030F0702030302020204" pitchFamily="66" charset="0"/>
              </a:rPr>
              <a:t>mortality</a:t>
            </a:r>
            <a:endParaRPr lang="fr-BE" sz="1600" b="1" dirty="0">
              <a:solidFill>
                <a:schemeClr val="bg2">
                  <a:lumMod val="25000"/>
                </a:schemeClr>
              </a:solidFill>
              <a:latin typeface="Comic Sans MS" panose="030F0702030302020204" pitchFamily="66" charset="0"/>
            </a:endParaRPr>
          </a:p>
          <a:p>
            <a:pPr marL="285750" indent="-285750">
              <a:spcBef>
                <a:spcPts val="600"/>
              </a:spcBef>
              <a:spcAft>
                <a:spcPts val="600"/>
              </a:spcAft>
              <a:buFont typeface="Arial" panose="020B0604020202020204" pitchFamily="34" charset="0"/>
              <a:buChar char="•"/>
            </a:pPr>
            <a:r>
              <a:rPr lang="fr-BE" sz="1600" dirty="0">
                <a:solidFill>
                  <a:schemeClr val="bg2">
                    <a:lumMod val="25000"/>
                  </a:schemeClr>
                </a:solidFill>
                <a:latin typeface="Comic Sans MS" panose="030F0702030302020204" pitchFamily="66" charset="0"/>
              </a:rPr>
              <a:t>Association </a:t>
            </a:r>
            <a:r>
              <a:rPr lang="fr-BE" sz="1600" dirty="0" err="1">
                <a:solidFill>
                  <a:schemeClr val="bg2">
                    <a:lumMod val="25000"/>
                  </a:schemeClr>
                </a:solidFill>
                <a:latin typeface="Comic Sans MS" panose="030F0702030302020204" pitchFamily="66" charset="0"/>
              </a:rPr>
              <a:t>with</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lower</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breast</a:t>
            </a:r>
            <a:r>
              <a:rPr lang="fr-BE" sz="1600" dirty="0">
                <a:solidFill>
                  <a:schemeClr val="bg2">
                    <a:lumMod val="25000"/>
                  </a:schemeClr>
                </a:solidFill>
                <a:latin typeface="Comic Sans MS" panose="030F0702030302020204" pitchFamily="66" charset="0"/>
              </a:rPr>
              <a:t> cancer incidence </a:t>
            </a:r>
            <a:r>
              <a:rPr lang="fr-BE" sz="1600" dirty="0" err="1">
                <a:solidFill>
                  <a:schemeClr val="bg2">
                    <a:lumMod val="25000"/>
                  </a:schemeClr>
                </a:solidFill>
                <a:latin typeface="Comic Sans MS" panose="030F0702030302020204" pitchFamily="66" charset="0"/>
              </a:rPr>
              <a:t>greater</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among</a:t>
            </a:r>
            <a:r>
              <a:rPr lang="fr-BE" sz="1600"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women</a:t>
            </a:r>
            <a:r>
              <a:rPr lang="fr-BE" sz="1600"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without</a:t>
            </a:r>
            <a:r>
              <a:rPr lang="fr-BE" sz="1600" b="1" dirty="0">
                <a:solidFill>
                  <a:schemeClr val="bg2">
                    <a:lumMod val="25000"/>
                  </a:schemeClr>
                </a:solidFill>
                <a:latin typeface="Comic Sans MS" panose="030F0702030302020204" pitchFamily="66" charset="0"/>
              </a:rPr>
              <a:t> first </a:t>
            </a:r>
            <a:r>
              <a:rPr lang="fr-BE" sz="1600" b="1" dirty="0" err="1">
                <a:solidFill>
                  <a:schemeClr val="bg2">
                    <a:lumMod val="25000"/>
                  </a:schemeClr>
                </a:solidFill>
                <a:latin typeface="Comic Sans MS" panose="030F0702030302020204" pitchFamily="66" charset="0"/>
              </a:rPr>
              <a:t>degree</a:t>
            </a:r>
            <a:r>
              <a:rPr lang="fr-BE" sz="1600" b="1" dirty="0">
                <a:solidFill>
                  <a:schemeClr val="bg2">
                    <a:lumMod val="25000"/>
                  </a:schemeClr>
                </a:solidFill>
                <a:latin typeface="Comic Sans MS" panose="030F0702030302020204" pitchFamily="66" charset="0"/>
              </a:rPr>
              <a:t> relative and no </a:t>
            </a:r>
            <a:r>
              <a:rPr lang="fr-BE" sz="1600" b="1" dirty="0" err="1">
                <a:solidFill>
                  <a:schemeClr val="bg2">
                    <a:lumMod val="25000"/>
                  </a:schemeClr>
                </a:solidFill>
                <a:latin typeface="Comic Sans MS" panose="030F0702030302020204" pitchFamily="66" charset="0"/>
              </a:rPr>
              <a:t>previous</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breast</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biopsy</a:t>
            </a:r>
            <a:endParaRPr lang="fr-BE" sz="1600" b="1" dirty="0">
              <a:solidFill>
                <a:schemeClr val="bg2">
                  <a:lumMod val="25000"/>
                </a:schemeClr>
              </a:solidFill>
              <a:latin typeface="Comic Sans MS" panose="030F0702030302020204" pitchFamily="66" charset="0"/>
            </a:endParaRPr>
          </a:p>
          <a:p>
            <a:pPr marL="285750" indent="-285750">
              <a:spcBef>
                <a:spcPts val="600"/>
              </a:spcBef>
              <a:spcAft>
                <a:spcPts val="600"/>
              </a:spcAft>
              <a:buFont typeface="Arial" panose="020B0604020202020204" pitchFamily="34" charset="0"/>
              <a:buChar char="•"/>
            </a:pPr>
            <a:r>
              <a:rPr lang="fr-BE" sz="1600" dirty="0">
                <a:solidFill>
                  <a:schemeClr val="bg2">
                    <a:lumMod val="25000"/>
                  </a:schemeClr>
                </a:solidFill>
                <a:latin typeface="Comic Sans MS" panose="030F0702030302020204" pitchFamily="66" charset="0"/>
              </a:rPr>
              <a:t> Association </a:t>
            </a:r>
            <a:r>
              <a:rPr lang="fr-BE" sz="1600" dirty="0" err="1">
                <a:solidFill>
                  <a:schemeClr val="bg2">
                    <a:lumMod val="25000"/>
                  </a:schemeClr>
                </a:solidFill>
                <a:latin typeface="Comic Sans MS" panose="030F0702030302020204" pitchFamily="66" charset="0"/>
              </a:rPr>
              <a:t>with</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lower</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risk</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strongest</a:t>
            </a:r>
            <a:r>
              <a:rPr lang="fr-BE" sz="1600" dirty="0">
                <a:solidFill>
                  <a:schemeClr val="bg2">
                    <a:lumMod val="25000"/>
                  </a:schemeClr>
                </a:solidFill>
                <a:latin typeface="Comic Sans MS" panose="030F0702030302020204" pitchFamily="66" charset="0"/>
              </a:rPr>
              <a:t> for </a:t>
            </a:r>
            <a:r>
              <a:rPr lang="fr-BE" sz="1600" b="1" dirty="0">
                <a:solidFill>
                  <a:schemeClr val="bg2">
                    <a:lumMod val="25000"/>
                  </a:schemeClr>
                </a:solidFill>
                <a:latin typeface="Comic Sans MS" panose="030F0702030302020204" pitchFamily="66" charset="0"/>
              </a:rPr>
              <a:t>ER+, PR- cancers</a:t>
            </a:r>
          </a:p>
          <a:p>
            <a:pPr marL="285750" indent="-285750">
              <a:spcBef>
                <a:spcPts val="600"/>
              </a:spcBef>
              <a:spcAft>
                <a:spcPts val="600"/>
              </a:spcAft>
              <a:buFont typeface="Arial" panose="020B0604020202020204" pitchFamily="34" charset="0"/>
              <a:buChar char="•"/>
            </a:pPr>
            <a:r>
              <a:rPr lang="fr-BE" sz="1600" dirty="0" err="1">
                <a:solidFill>
                  <a:schemeClr val="bg2">
                    <a:lumMod val="25000"/>
                  </a:schemeClr>
                </a:solidFill>
                <a:latin typeface="Comic Sans MS" panose="030F0702030302020204" pitchFamily="66" charset="0"/>
              </a:rPr>
              <a:t>Stronger</a:t>
            </a:r>
            <a:r>
              <a:rPr lang="fr-BE" sz="1600" dirty="0">
                <a:solidFill>
                  <a:schemeClr val="bg2">
                    <a:lumMod val="25000"/>
                  </a:schemeClr>
                </a:solidFill>
                <a:latin typeface="Comic Sans MS" panose="030F0702030302020204" pitchFamily="66" charset="0"/>
              </a:rPr>
              <a:t> associations </a:t>
            </a:r>
            <a:r>
              <a:rPr lang="fr-BE" sz="1600" dirty="0" err="1">
                <a:solidFill>
                  <a:schemeClr val="bg2">
                    <a:lumMod val="25000"/>
                  </a:schemeClr>
                </a:solidFill>
                <a:latin typeface="Comic Sans MS" panose="030F0702030302020204" pitchFamily="66" charset="0"/>
              </a:rPr>
              <a:t>with</a:t>
            </a:r>
            <a:r>
              <a:rPr lang="fr-BE" sz="1600" dirty="0">
                <a:solidFill>
                  <a:schemeClr val="bg2">
                    <a:lumMod val="25000"/>
                  </a:schemeClr>
                </a:solidFill>
                <a:latin typeface="Comic Sans MS" panose="030F0702030302020204" pitchFamily="66" charset="0"/>
              </a:rPr>
              <a:t> CEE-</a:t>
            </a:r>
            <a:r>
              <a:rPr lang="fr-BE" sz="1600" dirty="0" err="1">
                <a:solidFill>
                  <a:schemeClr val="bg2">
                    <a:lumMod val="25000"/>
                  </a:schemeClr>
                </a:solidFill>
                <a:latin typeface="Comic Sans MS" panose="030F0702030302020204" pitchFamily="66" charset="0"/>
              </a:rPr>
              <a:t>alone</a:t>
            </a:r>
            <a:r>
              <a:rPr lang="fr-BE" sz="1600" dirty="0">
                <a:solidFill>
                  <a:schemeClr val="bg2">
                    <a:lumMod val="25000"/>
                  </a:schemeClr>
                </a:solidFill>
                <a:latin typeface="Comic Sans MS" panose="030F0702030302020204" pitchFamily="66" charset="0"/>
              </a:rPr>
              <a:t> and </a:t>
            </a:r>
            <a:r>
              <a:rPr lang="fr-BE" sz="1600" dirty="0" err="1">
                <a:solidFill>
                  <a:schemeClr val="bg2">
                    <a:lumMod val="25000"/>
                  </a:schemeClr>
                </a:solidFill>
                <a:latin typeface="Comic Sans MS" panose="030F0702030302020204" pitchFamily="66" charset="0"/>
              </a:rPr>
              <a:t>breast</a:t>
            </a:r>
            <a:r>
              <a:rPr lang="fr-BE" sz="1600" dirty="0">
                <a:solidFill>
                  <a:schemeClr val="bg2">
                    <a:lumMod val="25000"/>
                  </a:schemeClr>
                </a:solidFill>
                <a:latin typeface="Comic Sans MS" panose="030F0702030302020204" pitchFamily="66" charset="0"/>
              </a:rPr>
              <a:t> cancer incidence </a:t>
            </a:r>
            <a:r>
              <a:rPr lang="fr-BE" sz="1600" dirty="0" err="1">
                <a:solidFill>
                  <a:schemeClr val="bg2">
                    <a:lumMod val="25000"/>
                  </a:schemeClr>
                </a:solidFill>
                <a:latin typeface="Comic Sans MS" panose="030F0702030302020204" pitchFamily="66" charset="0"/>
              </a:rPr>
              <a:t>seen</a:t>
            </a:r>
            <a:r>
              <a:rPr lang="fr-BE" sz="1600" dirty="0">
                <a:solidFill>
                  <a:schemeClr val="bg2">
                    <a:lumMod val="25000"/>
                  </a:schemeClr>
                </a:solidFill>
                <a:latin typeface="Comic Sans MS" panose="030F0702030302020204" pitchFamily="66" charset="0"/>
              </a:rPr>
              <a:t> for </a:t>
            </a:r>
            <a:r>
              <a:rPr lang="fr-BE" sz="1600" b="1" dirty="0">
                <a:solidFill>
                  <a:schemeClr val="bg2">
                    <a:lumMod val="25000"/>
                  </a:schemeClr>
                </a:solidFill>
                <a:latin typeface="Comic Sans MS" panose="030F0702030302020204" pitchFamily="66" charset="0"/>
              </a:rPr>
              <a:t>HER2+  and </a:t>
            </a:r>
            <a:r>
              <a:rPr lang="fr-BE" sz="1600" b="1" dirty="0" err="1">
                <a:solidFill>
                  <a:schemeClr val="bg2">
                    <a:lumMod val="25000"/>
                  </a:schemeClr>
                </a:solidFill>
                <a:latin typeface="Comic Sans MS" panose="030F0702030302020204" pitchFamily="66" charset="0"/>
              </a:rPr>
              <a:t>negative</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lymph</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node</a:t>
            </a:r>
            <a:endParaRPr lang="fr-BE" sz="1600" b="1" dirty="0">
              <a:solidFill>
                <a:schemeClr val="bg2">
                  <a:lumMod val="25000"/>
                </a:schemeClr>
              </a:solidFill>
              <a:latin typeface="Comic Sans MS" panose="030F0702030302020204" pitchFamily="66" charset="0"/>
            </a:endParaRPr>
          </a:p>
        </p:txBody>
      </p:sp>
    </p:spTree>
    <p:extLst>
      <p:ext uri="{BB962C8B-B14F-4D97-AF65-F5344CB8AC3E}">
        <p14:creationId xmlns:p14="http://schemas.microsoft.com/office/powerpoint/2010/main" val="337729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9999" y="793741"/>
            <a:ext cx="11159904" cy="646331"/>
          </a:xfrm>
          <a:prstGeom prst="rect">
            <a:avLst/>
          </a:prstGeom>
          <a:noFill/>
        </p:spPr>
        <p:txBody>
          <a:bodyPr wrap="square" rtlCol="0">
            <a:spAutoFit/>
          </a:bodyPr>
          <a:lstStyle/>
          <a:p>
            <a:pPr algn="ctr"/>
            <a:r>
              <a:rPr lang="en-US" b="1" dirty="0">
                <a:solidFill>
                  <a:schemeClr val="bg2">
                    <a:lumMod val="25000"/>
                  </a:schemeClr>
                </a:solidFill>
                <a:latin typeface="Comic Sans MS" panose="030F0702030302020204" pitchFamily="66" charset="0"/>
              </a:rPr>
              <a:t>Association of Menopausal Hormone Therapy With Breast Cancer Incidence and Mortality During Long-term Follow-up of the Women's Health Initiative Randomized Clinical Trials</a:t>
            </a:r>
            <a:endParaRPr lang="fr-BE" dirty="0">
              <a:solidFill>
                <a:schemeClr val="bg2">
                  <a:lumMod val="25000"/>
                </a:schemeClr>
              </a:solidFill>
            </a:endParaRPr>
          </a:p>
        </p:txBody>
      </p:sp>
      <p:pic>
        <p:nvPicPr>
          <p:cNvPr id="3" name="Espace réservé du contenu 6"/>
          <p:cNvPicPr>
            <a:picLocks noChangeAspect="1"/>
          </p:cNvPicPr>
          <p:nvPr/>
        </p:nvPicPr>
        <p:blipFill>
          <a:blip r:embed="rId3"/>
          <a:stretch>
            <a:fillRect/>
          </a:stretch>
        </p:blipFill>
        <p:spPr>
          <a:xfrm>
            <a:off x="679999" y="1717071"/>
            <a:ext cx="7484305" cy="4654990"/>
          </a:xfrm>
          <a:prstGeom prst="rect">
            <a:avLst/>
          </a:prstGeom>
        </p:spPr>
      </p:pic>
      <p:sp>
        <p:nvSpPr>
          <p:cNvPr id="4" name="ZoneTexte 3"/>
          <p:cNvSpPr txBox="1"/>
          <p:nvPr/>
        </p:nvSpPr>
        <p:spPr>
          <a:xfrm>
            <a:off x="0" y="6345853"/>
            <a:ext cx="12192000" cy="307777"/>
          </a:xfrm>
          <a:prstGeom prst="rect">
            <a:avLst/>
          </a:prstGeom>
          <a:noFill/>
        </p:spPr>
        <p:txBody>
          <a:bodyPr wrap="square" rtlCol="0">
            <a:spAutoFit/>
          </a:bodyPr>
          <a:lstStyle/>
          <a:p>
            <a:pPr algn="ctr"/>
            <a:r>
              <a:rPr lang="fr-BE" sz="1400" dirty="0">
                <a:latin typeface="Comic Sans MS" panose="030F0702030302020204" pitchFamily="66" charset="0"/>
              </a:rPr>
              <a:t>Chlebowski et al JAMA July 2020</a:t>
            </a:r>
          </a:p>
        </p:txBody>
      </p:sp>
      <p:cxnSp>
        <p:nvCxnSpPr>
          <p:cNvPr id="5" name="Connecteur droit avec flèche 4"/>
          <p:cNvCxnSpPr/>
          <p:nvPr/>
        </p:nvCxnSpPr>
        <p:spPr>
          <a:xfrm>
            <a:off x="4619606" y="2051281"/>
            <a:ext cx="617581" cy="3600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p:cNvCxnSpPr/>
          <p:nvPr/>
        </p:nvCxnSpPr>
        <p:spPr>
          <a:xfrm>
            <a:off x="4568425" y="2522520"/>
            <a:ext cx="617581" cy="36004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B001B92F-6511-638F-DDEB-0D953560547F}"/>
              </a:ext>
            </a:extLst>
          </p:cNvPr>
          <p:cNvSpPr txBox="1"/>
          <p:nvPr/>
        </p:nvSpPr>
        <p:spPr>
          <a:xfrm>
            <a:off x="2216727" y="180105"/>
            <a:ext cx="5907386" cy="646331"/>
          </a:xfrm>
          <a:prstGeom prst="rect">
            <a:avLst/>
          </a:prstGeom>
          <a:noFill/>
        </p:spPr>
        <p:txBody>
          <a:bodyPr wrap="none" rtlCol="0">
            <a:spAutoFit/>
          </a:bodyPr>
          <a:lstStyle/>
          <a:p>
            <a:r>
              <a:rPr lang="fr-BE" sz="3600" dirty="0">
                <a:solidFill>
                  <a:schemeClr val="bg2">
                    <a:lumMod val="25000"/>
                  </a:schemeClr>
                </a:solidFill>
                <a:latin typeface="Comic Sans MS" panose="030F0702030302020204" pitchFamily="66" charset="0"/>
              </a:rPr>
              <a:t>Breast cancer risk factors</a:t>
            </a:r>
          </a:p>
        </p:txBody>
      </p:sp>
      <p:sp>
        <p:nvSpPr>
          <p:cNvPr id="7" name="ZoneTexte 6"/>
          <p:cNvSpPr txBox="1"/>
          <p:nvPr/>
        </p:nvSpPr>
        <p:spPr>
          <a:xfrm>
            <a:off x="8164305" y="2951959"/>
            <a:ext cx="3886668" cy="2185214"/>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fr-BE" sz="1600" dirty="0" err="1">
                <a:solidFill>
                  <a:schemeClr val="bg2">
                    <a:lumMod val="25000"/>
                  </a:schemeClr>
                </a:solidFill>
                <a:latin typeface="Comic Sans MS" panose="030F0702030302020204" pitchFamily="66" charset="0"/>
              </a:rPr>
              <a:t>Higher</a:t>
            </a:r>
            <a:r>
              <a:rPr lang="fr-BE" sz="1600" dirty="0">
                <a:solidFill>
                  <a:schemeClr val="bg2">
                    <a:lumMod val="25000"/>
                  </a:schemeClr>
                </a:solidFill>
                <a:latin typeface="Comic Sans MS" panose="030F0702030302020204" pitchFamily="66" charset="0"/>
              </a:rPr>
              <a:t> incidence </a:t>
            </a:r>
            <a:r>
              <a:rPr lang="fr-BE" sz="1600" dirty="0" err="1">
                <a:solidFill>
                  <a:schemeClr val="bg2">
                    <a:lumMod val="25000"/>
                  </a:schemeClr>
                </a:solidFill>
                <a:latin typeface="Comic Sans MS" panose="030F0702030302020204" pitchFamily="66" charset="0"/>
              </a:rPr>
              <a:t>became</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statiscally</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significant</a:t>
            </a:r>
            <a:r>
              <a:rPr lang="fr-BE" sz="1600" dirty="0">
                <a:solidFill>
                  <a:schemeClr val="bg2">
                    <a:lumMod val="25000"/>
                  </a:schemeClr>
                </a:solidFill>
                <a:latin typeface="Comic Sans MS" panose="030F0702030302020204" pitchFamily="66" charset="0"/>
              </a:rPr>
              <a:t> in </a:t>
            </a:r>
            <a:r>
              <a:rPr lang="fr-BE" sz="1600" b="1" dirty="0" err="1">
                <a:solidFill>
                  <a:schemeClr val="bg2">
                    <a:lumMod val="25000"/>
                  </a:schemeClr>
                </a:solidFill>
                <a:latin typeface="Comic Sans MS" panose="030F0702030302020204" pitchFamily="66" charset="0"/>
              </a:rPr>
              <a:t>year</a:t>
            </a:r>
            <a:r>
              <a:rPr lang="fr-BE" sz="1600" b="1" dirty="0">
                <a:solidFill>
                  <a:schemeClr val="bg2">
                    <a:lumMod val="25000"/>
                  </a:schemeClr>
                </a:solidFill>
                <a:latin typeface="Comic Sans MS" panose="030F0702030302020204" pitchFamily="66" charset="0"/>
              </a:rPr>
              <a:t> 6 </a:t>
            </a:r>
            <a:r>
              <a:rPr lang="fr-BE" sz="1600" dirty="0">
                <a:solidFill>
                  <a:schemeClr val="bg2">
                    <a:lumMod val="25000"/>
                  </a:schemeClr>
                </a:solidFill>
                <a:latin typeface="Comic Sans MS" panose="030F0702030302020204" pitchFamily="66" charset="0"/>
              </a:rPr>
              <a:t>and </a:t>
            </a:r>
            <a:r>
              <a:rPr lang="fr-BE" sz="1600" dirty="0" err="1">
                <a:solidFill>
                  <a:schemeClr val="bg2">
                    <a:lumMod val="25000"/>
                  </a:schemeClr>
                </a:solidFill>
                <a:latin typeface="Comic Sans MS" panose="030F0702030302020204" pitchFamily="66" charset="0"/>
              </a:rPr>
              <a:t>remains</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significant</a:t>
            </a:r>
            <a:endParaRPr lang="fr-BE" sz="1600" dirty="0">
              <a:solidFill>
                <a:schemeClr val="bg2">
                  <a:lumMod val="25000"/>
                </a:schemeClr>
              </a:solidFill>
              <a:latin typeface="Comic Sans MS" panose="030F0702030302020204" pitchFamily="66" charset="0"/>
            </a:endParaRPr>
          </a:p>
          <a:p>
            <a:pPr marL="285750" indent="-285750">
              <a:spcBef>
                <a:spcPts val="600"/>
              </a:spcBef>
              <a:spcAft>
                <a:spcPts val="600"/>
              </a:spcAft>
              <a:buFont typeface="Arial" panose="020B0604020202020204" pitchFamily="34" charset="0"/>
              <a:buChar char="•"/>
            </a:pPr>
            <a:r>
              <a:rPr lang="fr-BE" sz="1600" dirty="0">
                <a:solidFill>
                  <a:schemeClr val="bg2">
                    <a:lumMod val="25000"/>
                  </a:schemeClr>
                </a:solidFill>
                <a:latin typeface="Comic Sans MS" panose="030F0702030302020204" pitchFamily="66" charset="0"/>
              </a:rPr>
              <a:t>Cancer </a:t>
            </a:r>
            <a:r>
              <a:rPr lang="fr-BE" sz="1600" dirty="0" err="1">
                <a:solidFill>
                  <a:schemeClr val="bg2">
                    <a:lumMod val="25000"/>
                  </a:schemeClr>
                </a:solidFill>
                <a:latin typeface="Comic Sans MS" panose="030F0702030302020204" pitchFamily="66" charset="0"/>
              </a:rPr>
              <a:t>diagnosed</a:t>
            </a:r>
            <a:r>
              <a:rPr lang="fr-BE" sz="1600" dirty="0">
                <a:solidFill>
                  <a:schemeClr val="bg2">
                    <a:lumMod val="25000"/>
                  </a:schemeClr>
                </a:solidFill>
                <a:latin typeface="Comic Sans MS" panose="030F0702030302020204" pitchFamily="66" charset="0"/>
              </a:rPr>
              <a:t> at </a:t>
            </a:r>
            <a:r>
              <a:rPr lang="fr-BE" sz="1600" b="1" dirty="0" err="1">
                <a:solidFill>
                  <a:schemeClr val="bg2">
                    <a:lumMod val="25000"/>
                  </a:schemeClr>
                </a:solidFill>
                <a:latin typeface="Comic Sans MS" panose="030F0702030302020204" pitchFamily="66" charset="0"/>
              </a:rPr>
              <a:t>higher</a:t>
            </a:r>
            <a:r>
              <a:rPr lang="fr-BE" sz="1600" b="1" dirty="0">
                <a:solidFill>
                  <a:schemeClr val="bg2">
                    <a:lumMod val="25000"/>
                  </a:schemeClr>
                </a:solidFill>
                <a:latin typeface="Comic Sans MS" panose="030F0702030302020204" pitchFamily="66" charset="0"/>
              </a:rPr>
              <a:t> stage </a:t>
            </a:r>
            <a:r>
              <a:rPr lang="fr-BE" sz="1600" b="1" dirty="0" err="1">
                <a:solidFill>
                  <a:schemeClr val="bg2">
                    <a:lumMod val="25000"/>
                  </a:schemeClr>
                </a:solidFill>
                <a:latin typeface="Comic Sans MS" panose="030F0702030302020204" pitchFamily="66" charset="0"/>
              </a:rPr>
              <a:t>with</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lymph</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node</a:t>
            </a:r>
            <a:r>
              <a:rPr lang="fr-BE" sz="1600" b="1" dirty="0">
                <a:solidFill>
                  <a:schemeClr val="bg2">
                    <a:lumMod val="25000"/>
                  </a:schemeClr>
                </a:solidFill>
                <a:latin typeface="Comic Sans MS" panose="030F0702030302020204" pitchFamily="66" charset="0"/>
              </a:rPr>
              <a:t> </a:t>
            </a:r>
            <a:r>
              <a:rPr lang="fr-BE" sz="1600" b="1" dirty="0" err="1">
                <a:solidFill>
                  <a:schemeClr val="bg2">
                    <a:lumMod val="25000"/>
                  </a:schemeClr>
                </a:solidFill>
                <a:latin typeface="Comic Sans MS" panose="030F0702030302020204" pitchFamily="66" charset="0"/>
              </a:rPr>
              <a:t>involvement</a:t>
            </a:r>
            <a:endParaRPr lang="fr-BE" sz="1600" b="1" dirty="0">
              <a:solidFill>
                <a:schemeClr val="bg2">
                  <a:lumMod val="25000"/>
                </a:schemeClr>
              </a:solidFill>
              <a:latin typeface="Comic Sans MS" panose="030F0702030302020204" pitchFamily="66" charset="0"/>
            </a:endParaRPr>
          </a:p>
          <a:p>
            <a:pPr marL="285750" indent="-285750">
              <a:spcBef>
                <a:spcPts val="600"/>
              </a:spcBef>
              <a:spcAft>
                <a:spcPts val="600"/>
              </a:spcAft>
              <a:buFont typeface="Arial" panose="020B0604020202020204" pitchFamily="34" charset="0"/>
              <a:buChar char="•"/>
            </a:pPr>
            <a:r>
              <a:rPr lang="fr-BE" sz="1600" dirty="0">
                <a:solidFill>
                  <a:schemeClr val="bg2">
                    <a:lumMod val="25000"/>
                  </a:schemeClr>
                </a:solidFill>
                <a:latin typeface="Comic Sans MS" panose="030F0702030302020204" pitchFamily="66" charset="0"/>
              </a:rPr>
              <a:t>No </a:t>
            </a:r>
            <a:r>
              <a:rPr lang="fr-BE" sz="1600" dirty="0" err="1">
                <a:solidFill>
                  <a:schemeClr val="bg2">
                    <a:lumMod val="25000"/>
                  </a:schemeClr>
                </a:solidFill>
                <a:latin typeface="Comic Sans MS" panose="030F0702030302020204" pitchFamily="66" charset="0"/>
              </a:rPr>
              <a:t>significant</a:t>
            </a:r>
            <a:r>
              <a:rPr lang="fr-BE" sz="1600" dirty="0">
                <a:solidFill>
                  <a:schemeClr val="bg2">
                    <a:lumMod val="25000"/>
                  </a:schemeClr>
                </a:solidFill>
                <a:latin typeface="Comic Sans MS" panose="030F0702030302020204" pitchFamily="66" charset="0"/>
              </a:rPr>
              <a:t> </a:t>
            </a:r>
            <a:r>
              <a:rPr lang="fr-BE" sz="1600" dirty="0" err="1">
                <a:solidFill>
                  <a:schemeClr val="bg2">
                    <a:lumMod val="25000"/>
                  </a:schemeClr>
                </a:solidFill>
                <a:latin typeface="Comic Sans MS" panose="030F0702030302020204" pitchFamily="66" charset="0"/>
              </a:rPr>
              <a:t>difference</a:t>
            </a:r>
            <a:r>
              <a:rPr lang="fr-BE" sz="1600" dirty="0">
                <a:solidFill>
                  <a:schemeClr val="bg2">
                    <a:lumMod val="25000"/>
                  </a:schemeClr>
                </a:solidFill>
                <a:latin typeface="Comic Sans MS" panose="030F0702030302020204" pitchFamily="66" charset="0"/>
              </a:rPr>
              <a:t> in </a:t>
            </a:r>
            <a:r>
              <a:rPr lang="fr-BE" sz="1600" dirty="0" err="1">
                <a:solidFill>
                  <a:schemeClr val="bg2">
                    <a:lumMod val="25000"/>
                  </a:schemeClr>
                </a:solidFill>
                <a:latin typeface="Comic Sans MS" panose="030F0702030302020204" pitchFamily="66" charset="0"/>
              </a:rPr>
              <a:t>breast</a:t>
            </a:r>
            <a:r>
              <a:rPr lang="fr-BE" sz="1600" dirty="0">
                <a:solidFill>
                  <a:schemeClr val="bg2">
                    <a:lumMod val="25000"/>
                  </a:schemeClr>
                </a:solidFill>
                <a:latin typeface="Comic Sans MS" panose="030F0702030302020204" pitchFamily="66" charset="0"/>
              </a:rPr>
              <a:t> cancer </a:t>
            </a:r>
            <a:r>
              <a:rPr lang="fr-BE" sz="1600" dirty="0" err="1">
                <a:solidFill>
                  <a:schemeClr val="bg2">
                    <a:lumMod val="25000"/>
                  </a:schemeClr>
                </a:solidFill>
                <a:latin typeface="Comic Sans MS" panose="030F0702030302020204" pitchFamily="66" charset="0"/>
              </a:rPr>
              <a:t>mortality</a:t>
            </a:r>
            <a:endParaRPr lang="fr-BE" sz="1600" dirty="0">
              <a:solidFill>
                <a:schemeClr val="bg2">
                  <a:lumMod val="25000"/>
                </a:schemeClr>
              </a:solidFill>
              <a:latin typeface="Comic Sans MS" panose="030F0702030302020204" pitchFamily="66" charset="0"/>
            </a:endParaRPr>
          </a:p>
        </p:txBody>
      </p:sp>
    </p:spTree>
    <p:extLst>
      <p:ext uri="{BB962C8B-B14F-4D97-AF65-F5344CB8AC3E}">
        <p14:creationId xmlns:p14="http://schemas.microsoft.com/office/powerpoint/2010/main" val="35478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srcRect t="6472"/>
          <a:stretch/>
        </p:blipFill>
        <p:spPr>
          <a:xfrm>
            <a:off x="2135559" y="881291"/>
            <a:ext cx="7920880" cy="5095418"/>
          </a:xfrm>
          <a:prstGeom prst="rect">
            <a:avLst/>
          </a:prstGeom>
        </p:spPr>
      </p:pic>
      <p:sp>
        <p:nvSpPr>
          <p:cNvPr id="3" name="ZoneTexte 2"/>
          <p:cNvSpPr txBox="1"/>
          <p:nvPr/>
        </p:nvSpPr>
        <p:spPr>
          <a:xfrm>
            <a:off x="0" y="6267329"/>
            <a:ext cx="12191999" cy="307777"/>
          </a:xfrm>
          <a:prstGeom prst="rect">
            <a:avLst/>
          </a:prstGeom>
          <a:noFill/>
        </p:spPr>
        <p:txBody>
          <a:bodyPr wrap="square" rtlCol="0">
            <a:spAutoFit/>
          </a:bodyPr>
          <a:lstStyle/>
          <a:p>
            <a:pPr algn="ctr"/>
            <a:r>
              <a:rPr lang="fr-BE" sz="1400" dirty="0">
                <a:latin typeface="Comic Sans MS" panose="030F0702030302020204" pitchFamily="66" charset="0"/>
              </a:rPr>
              <a:t>JE Manson, AM Kaunitz N Engl J Med </a:t>
            </a:r>
            <a:r>
              <a:rPr lang="fr-BE" sz="1400" dirty="0">
                <a:latin typeface="Comic Sans MS" panose="030F0702030302020204" pitchFamily="66" charset="0"/>
                <a:hlinkClick r:id="rId3">
                  <a:extLst>
                    <a:ext uri="{A12FA001-AC4F-418D-AE19-62706E023703}">
                      <ahyp:hlinkClr xmlns:ahyp="http://schemas.microsoft.com/office/drawing/2018/hyperlinkcolor" val="tx"/>
                    </a:ext>
                  </a:extLst>
                </a:hlinkClick>
              </a:rPr>
              <a:t>2016</a:t>
            </a:r>
            <a:endParaRPr lang="fr-BE" sz="1400" dirty="0">
              <a:latin typeface="Comic Sans MS" panose="030F0702030302020204" pitchFamily="66" charset="0"/>
            </a:endParaRPr>
          </a:p>
        </p:txBody>
      </p:sp>
      <p:cxnSp>
        <p:nvCxnSpPr>
          <p:cNvPr id="5" name="Connecteur droit avec flèche 4"/>
          <p:cNvCxnSpPr/>
          <p:nvPr/>
        </p:nvCxnSpPr>
        <p:spPr>
          <a:xfrm>
            <a:off x="5929162" y="1085515"/>
            <a:ext cx="191407" cy="59574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
          <p:cNvCxnSpPr/>
          <p:nvPr/>
        </p:nvCxnSpPr>
        <p:spPr>
          <a:xfrm flipV="1">
            <a:off x="6095999" y="4421449"/>
            <a:ext cx="51650" cy="40178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310F2B7C-962E-23B2-2E98-8BF089D6702E}"/>
              </a:ext>
            </a:extLst>
          </p:cNvPr>
          <p:cNvSpPr txBox="1"/>
          <p:nvPr/>
        </p:nvSpPr>
        <p:spPr>
          <a:xfrm>
            <a:off x="2216727" y="180105"/>
            <a:ext cx="5907386" cy="646331"/>
          </a:xfrm>
          <a:prstGeom prst="rect">
            <a:avLst/>
          </a:prstGeom>
          <a:noFill/>
        </p:spPr>
        <p:txBody>
          <a:bodyPr wrap="none" rtlCol="0">
            <a:spAutoFit/>
          </a:bodyPr>
          <a:lstStyle/>
          <a:p>
            <a:r>
              <a:rPr lang="fr-BE" sz="3600" dirty="0">
                <a:solidFill>
                  <a:schemeClr val="bg2">
                    <a:lumMod val="25000"/>
                  </a:schemeClr>
                </a:solidFill>
                <a:latin typeface="Comic Sans MS" panose="030F0702030302020204" pitchFamily="66" charset="0"/>
              </a:rPr>
              <a:t>Breast cancer risk factors</a:t>
            </a:r>
          </a:p>
        </p:txBody>
      </p:sp>
    </p:spTree>
    <p:extLst>
      <p:ext uri="{BB962C8B-B14F-4D97-AF65-F5344CB8AC3E}">
        <p14:creationId xmlns:p14="http://schemas.microsoft.com/office/powerpoint/2010/main" val="2268985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a:extLst>
              <a:ext uri="{FF2B5EF4-FFF2-40B4-BE49-F238E27FC236}">
                <a16:creationId xmlns:a16="http://schemas.microsoft.com/office/drawing/2014/main" id="{E6988269-7EE2-9776-5F9D-795337FE1E29}"/>
              </a:ext>
            </a:extLst>
          </p:cNvPr>
          <p:cNvSpPr>
            <a:spLocks noGrp="1" noChangeArrowheads="1"/>
          </p:cNvSpPr>
          <p:nvPr>
            <p:ph type="body" idx="1"/>
          </p:nvPr>
        </p:nvSpPr>
        <p:spPr>
          <a:xfrm>
            <a:off x="714844" y="1689843"/>
            <a:ext cx="10769600" cy="4953000"/>
          </a:xfrm>
        </p:spPr>
        <p:txBody>
          <a:bodyPr/>
          <a:lstStyle/>
          <a:p>
            <a:pPr eaLnBrk="1" hangingPunct="1">
              <a:lnSpc>
                <a:spcPct val="80000"/>
              </a:lnSpc>
            </a:pPr>
            <a:r>
              <a:rPr lang="en-US" altLang="fr-FR" sz="2400" dirty="0">
                <a:latin typeface="Comic Sans MS" panose="030F0702030302020204" pitchFamily="66" charset="0"/>
              </a:rPr>
              <a:t>EPT: Randomized data using one regimen (CEE+MPA) of EPT show an increased risk of breast cancer beyond 5 years of use (WHI) </a:t>
            </a:r>
            <a:r>
              <a:rPr lang="en-US" altLang="fr-FR" sz="2400" i="1" dirty="0">
                <a:solidFill>
                  <a:schemeClr val="accent2"/>
                </a:solidFill>
                <a:latin typeface="Comic Sans MS" panose="030F0702030302020204" pitchFamily="66" charset="0"/>
              </a:rPr>
              <a:t>(level 1b of evidence).</a:t>
            </a:r>
          </a:p>
          <a:p>
            <a:pPr marL="0" indent="0" eaLnBrk="1" hangingPunct="1">
              <a:lnSpc>
                <a:spcPct val="80000"/>
              </a:lnSpc>
              <a:buNone/>
            </a:pPr>
            <a:endParaRPr lang="en-US" altLang="fr-FR" sz="2400" i="1" dirty="0">
              <a:solidFill>
                <a:schemeClr val="accent2"/>
              </a:solidFill>
              <a:latin typeface="Comic Sans MS" panose="030F0702030302020204" pitchFamily="66" charset="0"/>
            </a:endParaRPr>
          </a:p>
          <a:p>
            <a:pPr eaLnBrk="1" hangingPunct="1">
              <a:lnSpc>
                <a:spcPct val="80000"/>
              </a:lnSpc>
            </a:pPr>
            <a:r>
              <a:rPr lang="en-US" altLang="fr-FR" sz="2400" dirty="0">
                <a:solidFill>
                  <a:srgbClr val="FFC000"/>
                </a:solidFill>
                <a:latin typeface="Comic Sans MS" panose="030F0702030302020204" pitchFamily="66" charset="0"/>
              </a:rPr>
              <a:t>This means for example using the WHI data, that in a cohort of 1000 postmenopausal women aged 50-59 years, using EPT the calculated attributable risk of BC is 0.6 cases / 1000 women-year, without increased mortality. This is likely, associated with a proliferation of already preexisting tumors, rather than an induction of tumors. </a:t>
            </a:r>
            <a:r>
              <a:rPr lang="en-US" altLang="fr-FR" sz="2400" dirty="0">
                <a:latin typeface="Comic Sans MS" panose="030F0702030302020204" pitchFamily="66" charset="0"/>
              </a:rPr>
              <a:t>This additional risk is comparable to that of some life style factors.</a:t>
            </a:r>
          </a:p>
          <a:p>
            <a:pPr marL="0" indent="0" eaLnBrk="1" hangingPunct="1">
              <a:lnSpc>
                <a:spcPct val="80000"/>
              </a:lnSpc>
              <a:buNone/>
            </a:pPr>
            <a:endParaRPr lang="en-US" altLang="fr-FR" sz="2400" dirty="0">
              <a:latin typeface="Comic Sans MS" panose="030F0702030302020204" pitchFamily="66" charset="0"/>
            </a:endParaRPr>
          </a:p>
          <a:p>
            <a:pPr eaLnBrk="1" hangingPunct="1">
              <a:lnSpc>
                <a:spcPct val="80000"/>
              </a:lnSpc>
            </a:pPr>
            <a:r>
              <a:rPr lang="en-US" altLang="fr-FR" sz="2400" dirty="0">
                <a:solidFill>
                  <a:srgbClr val="FFC000"/>
                </a:solidFill>
                <a:latin typeface="Comic Sans MS" panose="030F0702030302020204" pitchFamily="66" charset="0"/>
              </a:rPr>
              <a:t>Sequential EPT as well as tibolone, and TSEC </a:t>
            </a:r>
            <a:r>
              <a:rPr lang="en-US" altLang="fr-FR" sz="2400" dirty="0">
                <a:latin typeface="Comic Sans MS" panose="030F0702030302020204" pitchFamily="66" charset="0"/>
              </a:rPr>
              <a:t>may entail lower risk than continuous combined regimens (LIFT) </a:t>
            </a:r>
            <a:r>
              <a:rPr lang="en-US" altLang="fr-FR" sz="2400" i="1" dirty="0">
                <a:solidFill>
                  <a:schemeClr val="accent2"/>
                </a:solidFill>
                <a:latin typeface="Comic Sans MS" panose="030F0702030302020204" pitchFamily="66" charset="0"/>
              </a:rPr>
              <a:t>(level 1b evidence).</a:t>
            </a:r>
          </a:p>
        </p:txBody>
      </p:sp>
      <p:sp>
        <p:nvSpPr>
          <p:cNvPr id="60420" name="Text Box 4">
            <a:extLst>
              <a:ext uri="{FF2B5EF4-FFF2-40B4-BE49-F238E27FC236}">
                <a16:creationId xmlns:a16="http://schemas.microsoft.com/office/drawing/2014/main" id="{0C18771F-2713-E2CB-7F9A-74566075C419}"/>
              </a:ext>
            </a:extLst>
          </p:cNvPr>
          <p:cNvSpPr txBox="1">
            <a:spLocks noChangeArrowheads="1"/>
          </p:cNvSpPr>
          <p:nvPr/>
        </p:nvSpPr>
        <p:spPr bwMode="auto">
          <a:xfrm>
            <a:off x="12069259" y="6834195"/>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914400" fontAlgn="base">
              <a:spcBef>
                <a:spcPct val="0"/>
              </a:spcBef>
              <a:spcAft>
                <a:spcPct val="0"/>
              </a:spcAft>
              <a:buFontTx/>
              <a:buNone/>
            </a:pPr>
            <a:endParaRPr lang="en-GB" altLang="fr-FR" sz="2400" dirty="0">
              <a:solidFill>
                <a:srgbClr val="FFFFFF"/>
              </a:solidFill>
            </a:endParaRPr>
          </a:p>
        </p:txBody>
      </p:sp>
      <p:sp>
        <p:nvSpPr>
          <p:cNvPr id="5" name="Rectangle 2">
            <a:extLst>
              <a:ext uri="{FF2B5EF4-FFF2-40B4-BE49-F238E27FC236}">
                <a16:creationId xmlns:a16="http://schemas.microsoft.com/office/drawing/2014/main" id="{67AE8EF2-5C92-DAF2-BA13-B447781B6CF9}"/>
              </a:ext>
            </a:extLst>
          </p:cNvPr>
          <p:cNvSpPr>
            <a:spLocks noGrp="1" noChangeArrowheads="1"/>
          </p:cNvSpPr>
          <p:nvPr>
            <p:ph type="title"/>
          </p:nvPr>
        </p:nvSpPr>
        <p:spPr>
          <a:xfrm>
            <a:off x="814917" y="0"/>
            <a:ext cx="10363200" cy="1143000"/>
          </a:xfrm>
        </p:spPr>
        <p:txBody>
          <a:bodyPr/>
          <a:lstStyle/>
          <a:p>
            <a:pPr eaLnBrk="1" hangingPunct="1"/>
            <a:r>
              <a:rPr lang="fr-BE" altLang="fr-FR" b="1" dirty="0">
                <a:latin typeface="Comic Sans MS" panose="030F0702030302020204" pitchFamily="66" charset="0"/>
              </a:rPr>
              <a:t>Breast cancer risk</a:t>
            </a:r>
            <a:endParaRPr lang="en-GB" altLang="fr-FR" b="1" dirty="0">
              <a:latin typeface="Comic Sans MS" panose="030F0702030302020204" pitchFamily="66" charset="0"/>
            </a:endParaRPr>
          </a:p>
        </p:txBody>
      </p:sp>
    </p:spTree>
    <p:extLst>
      <p:ext uri="{BB962C8B-B14F-4D97-AF65-F5344CB8AC3E}">
        <p14:creationId xmlns:p14="http://schemas.microsoft.com/office/powerpoint/2010/main" val="1477614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5B8E340-0A1F-4553-7B6F-5B8882BBA5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500" y="0"/>
            <a:ext cx="46863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a:extLst>
              <a:ext uri="{FF2B5EF4-FFF2-40B4-BE49-F238E27FC236}">
                <a16:creationId xmlns:a16="http://schemas.microsoft.com/office/drawing/2014/main" id="{8327A5FB-F65D-6EFE-00B2-C02123E9A98B}"/>
              </a:ext>
            </a:extLst>
          </p:cNvPr>
          <p:cNvSpPr>
            <a:spLocks noGrp="1" noChangeArrowheads="1"/>
          </p:cNvSpPr>
          <p:nvPr>
            <p:ph type="body" idx="1"/>
          </p:nvPr>
        </p:nvSpPr>
        <p:spPr/>
        <p:txBody>
          <a:bodyPr/>
          <a:lstStyle/>
          <a:p>
            <a:pPr eaLnBrk="1" hangingPunct="1">
              <a:lnSpc>
                <a:spcPct val="90000"/>
              </a:lnSpc>
              <a:defRPr/>
            </a:pPr>
            <a:r>
              <a:rPr lang="en-US" altLang="fr-FR" sz="2800" dirty="0">
                <a:solidFill>
                  <a:srgbClr val="FFC000"/>
                </a:solidFill>
                <a:latin typeface="Comic Sans MS" panose="030F0702030302020204" pitchFamily="66" charset="0"/>
              </a:rPr>
              <a:t>ET: Standard ET doses, decreased breast cancer incidence in some prospective randomised studies, as well as breast cancer related mortality (WHI, DOPS) (level 2a of evidence),but not in all.</a:t>
            </a:r>
          </a:p>
          <a:p>
            <a:pPr marL="0" indent="0" eaLnBrk="1" hangingPunct="1">
              <a:lnSpc>
                <a:spcPct val="90000"/>
              </a:lnSpc>
              <a:buNone/>
              <a:defRPr/>
            </a:pPr>
            <a:r>
              <a:rPr lang="en-US" altLang="fr-FR" sz="2800" dirty="0">
                <a:solidFill>
                  <a:srgbClr val="FFC000"/>
                </a:solidFill>
                <a:latin typeface="Comic Sans MS" panose="030F0702030302020204" pitchFamily="66" charset="0"/>
              </a:rPr>
              <a:t> </a:t>
            </a:r>
          </a:p>
          <a:p>
            <a:pPr eaLnBrk="1" hangingPunct="1">
              <a:lnSpc>
                <a:spcPct val="90000"/>
              </a:lnSpc>
              <a:defRPr/>
            </a:pPr>
            <a:r>
              <a:rPr lang="en-US" altLang="fr-FR" sz="2800" dirty="0">
                <a:latin typeface="Comic Sans MS" panose="030F0702030302020204" pitchFamily="66" charset="0"/>
              </a:rPr>
              <a:t>The addition of a progestin is not indicated in hysterectomised women.</a:t>
            </a:r>
            <a:r>
              <a:rPr lang="en-GB" altLang="fr-FR" sz="2400" dirty="0">
                <a:latin typeface="Comic Sans MS" panose="030F0702030302020204" pitchFamily="66" charset="0"/>
              </a:rPr>
              <a:t> </a:t>
            </a:r>
            <a:endParaRPr lang="en-US" altLang="fr-FR" sz="2800" dirty="0">
              <a:latin typeface="Comic Sans MS" panose="030F0702030302020204" pitchFamily="66" charset="0"/>
            </a:endParaRPr>
          </a:p>
          <a:p>
            <a:pPr marL="0" indent="0" eaLnBrk="1" hangingPunct="1">
              <a:lnSpc>
                <a:spcPct val="90000"/>
              </a:lnSpc>
              <a:buFontTx/>
              <a:buNone/>
              <a:defRPr/>
            </a:pPr>
            <a:endParaRPr lang="en-US" altLang="fr-FR" sz="2400" dirty="0"/>
          </a:p>
        </p:txBody>
      </p:sp>
      <p:sp>
        <p:nvSpPr>
          <p:cNvPr id="3" name="Rectangle 2">
            <a:extLst>
              <a:ext uri="{FF2B5EF4-FFF2-40B4-BE49-F238E27FC236}">
                <a16:creationId xmlns:a16="http://schemas.microsoft.com/office/drawing/2014/main" id="{99998D27-7D54-E3BF-583B-59B258FDD49C}"/>
              </a:ext>
            </a:extLst>
          </p:cNvPr>
          <p:cNvSpPr txBox="1">
            <a:spLocks noChangeArrowheads="1"/>
          </p:cNvSpPr>
          <p:nvPr/>
        </p:nvSpPr>
        <p:spPr bwMode="auto">
          <a:xfrm>
            <a:off x="814917" y="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a:lstStyle>
          <a:p>
            <a:pPr defTabSz="914400" eaLnBrk="1" hangingPunct="1"/>
            <a:r>
              <a:rPr lang="fr-BE" altLang="fr-FR" b="1" dirty="0">
                <a:latin typeface="Comic Sans MS" panose="030F0702030302020204" pitchFamily="66" charset="0"/>
              </a:rPr>
              <a:t>Breast cancer risk</a:t>
            </a:r>
            <a:endParaRPr lang="en-GB" altLang="fr-FR" b="1" dirty="0">
              <a:latin typeface="Comic Sans MS" panose="030F0702030302020204" pitchFamily="66" charset="0"/>
            </a:endParaRPr>
          </a:p>
        </p:txBody>
      </p:sp>
    </p:spTree>
    <p:extLst>
      <p:ext uri="{BB962C8B-B14F-4D97-AF65-F5344CB8AC3E}">
        <p14:creationId xmlns:p14="http://schemas.microsoft.com/office/powerpoint/2010/main" val="2574823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34764" y="2041176"/>
            <a:ext cx="10322472" cy="2862322"/>
          </a:xfrm>
          <a:prstGeom prst="rect">
            <a:avLst/>
          </a:prstGeom>
          <a:noFill/>
        </p:spPr>
        <p:txBody>
          <a:bodyPr wrap="square" rtlCol="0">
            <a:spAutoFit/>
          </a:bodyPr>
          <a:lstStyle/>
          <a:p>
            <a:endParaRPr lang="fr-BE" b="1" dirty="0">
              <a:latin typeface="Comic Sans MS" panose="030F0702030302020204" pitchFamily="66" charset="0"/>
            </a:endParaRPr>
          </a:p>
          <a:p>
            <a:pPr marL="285750" indent="-285750">
              <a:buFont typeface="Arial" panose="020B0604020202020204" pitchFamily="34" charset="0"/>
              <a:buChar char="•"/>
            </a:pPr>
            <a:r>
              <a:rPr lang="fr-BE" dirty="0">
                <a:latin typeface="Comic Sans MS" panose="030F0702030302020204" pitchFamily="66" charset="0"/>
              </a:rPr>
              <a:t>Studies have found  that MHT with </a:t>
            </a:r>
            <a:r>
              <a:rPr lang="fr-BE" b="1" dirty="0">
                <a:latin typeface="Comic Sans MS" panose="030F0702030302020204" pitchFamily="66" charset="0"/>
              </a:rPr>
              <a:t>estrogen in combination with synthetic progestins  </a:t>
            </a:r>
            <a:r>
              <a:rPr lang="fr-BE" dirty="0">
                <a:latin typeface="Comic Sans MS" panose="030F0702030302020204" pitchFamily="66" charset="0"/>
              </a:rPr>
              <a:t>(medroxyprogesteroneacetat, norethisterone, levonorgestrel and norgestrel) is associated with a </a:t>
            </a:r>
            <a:r>
              <a:rPr lang="fr-BE" b="1" dirty="0">
                <a:latin typeface="Comic Sans MS" panose="030F0702030302020204" pitchFamily="66" charset="0"/>
              </a:rPr>
              <a:t>greater risk </a:t>
            </a:r>
            <a:r>
              <a:rPr lang="fr-BE" dirty="0">
                <a:latin typeface="Comic Sans MS" panose="030F0702030302020204" pitchFamily="66" charset="0"/>
              </a:rPr>
              <a:t>of breast cancer.</a:t>
            </a:r>
          </a:p>
          <a:p>
            <a:pPr marL="285750" indent="-285750">
              <a:buFont typeface="Arial" panose="020B0604020202020204" pitchFamily="34" charset="0"/>
              <a:buChar char="•"/>
            </a:pPr>
            <a:endParaRPr lang="fr-BE" dirty="0">
              <a:latin typeface="Comic Sans MS" panose="030F0702030302020204" pitchFamily="66" charset="0"/>
            </a:endParaRPr>
          </a:p>
          <a:p>
            <a:pPr marL="285750" indent="-285750">
              <a:buFont typeface="Arial" panose="020B0604020202020204" pitchFamily="34" charset="0"/>
              <a:buChar char="•"/>
            </a:pPr>
            <a:r>
              <a:rPr lang="fr-BE" dirty="0">
                <a:latin typeface="Comic Sans MS" panose="030F0702030302020204" pitchFamily="66" charset="0"/>
              </a:rPr>
              <a:t>In contrast, MHT consisting of </a:t>
            </a:r>
            <a:r>
              <a:rPr lang="fr-BE" b="1" dirty="0">
                <a:latin typeface="Comic Sans MS" panose="030F0702030302020204" pitchFamily="66" charset="0"/>
              </a:rPr>
              <a:t>estrogen in combination with micronized progesterone </a:t>
            </a:r>
            <a:r>
              <a:rPr lang="fr-BE" dirty="0">
                <a:latin typeface="Comic Sans MS" panose="030F0702030302020204" pitchFamily="66" charset="0"/>
              </a:rPr>
              <a:t>may have a </a:t>
            </a:r>
            <a:r>
              <a:rPr lang="fr-BE" b="1" dirty="0">
                <a:latin typeface="Comic Sans MS" panose="030F0702030302020204" pitchFamily="66" charset="0"/>
              </a:rPr>
              <a:t>lower risk </a:t>
            </a:r>
            <a:r>
              <a:rPr lang="fr-BE" dirty="0">
                <a:latin typeface="Comic Sans MS" panose="030F0702030302020204" pitchFamily="66" charset="0"/>
              </a:rPr>
              <a:t>of breast cancer.</a:t>
            </a:r>
          </a:p>
          <a:p>
            <a:pPr marL="285750" indent="-285750">
              <a:buFont typeface="Arial" panose="020B0604020202020204" pitchFamily="34" charset="0"/>
              <a:buChar char="•"/>
            </a:pPr>
            <a:endParaRPr lang="fr-BE" dirty="0">
              <a:latin typeface="Comic Sans MS" panose="030F0702030302020204" pitchFamily="66" charset="0"/>
            </a:endParaRPr>
          </a:p>
          <a:p>
            <a:pPr marL="285750" indent="-285750">
              <a:buFont typeface="Arial" panose="020B0604020202020204" pitchFamily="34" charset="0"/>
              <a:buChar char="•"/>
            </a:pPr>
            <a:r>
              <a:rPr lang="fr-BE" dirty="0">
                <a:latin typeface="Comic Sans MS" panose="030F0702030302020204" pitchFamily="66" charset="0"/>
              </a:rPr>
              <a:t>Estrogen, either bioidentical or animal-derived does not appear to be independently associated with  an increase  risk of breast cancer.  </a:t>
            </a:r>
          </a:p>
        </p:txBody>
      </p:sp>
      <p:sp>
        <p:nvSpPr>
          <p:cNvPr id="4" name="ZoneTexte 3"/>
          <p:cNvSpPr txBox="1"/>
          <p:nvPr/>
        </p:nvSpPr>
        <p:spPr>
          <a:xfrm>
            <a:off x="0" y="5841239"/>
            <a:ext cx="12192000" cy="738664"/>
          </a:xfrm>
          <a:prstGeom prst="rect">
            <a:avLst/>
          </a:prstGeom>
          <a:noFill/>
        </p:spPr>
        <p:txBody>
          <a:bodyPr wrap="square" rtlCol="0">
            <a:spAutoFit/>
          </a:bodyPr>
          <a:lstStyle/>
          <a:p>
            <a:r>
              <a:rPr lang="fr-BE" sz="1400" dirty="0">
                <a:latin typeface="Comic Sans MS" panose="030F0702030302020204" pitchFamily="66" charset="0"/>
              </a:rPr>
              <a:t>Fournier A et alInt J Cancer 2005</a:t>
            </a:r>
          </a:p>
          <a:p>
            <a:r>
              <a:rPr lang="fr-BE" sz="1400" dirty="0">
                <a:latin typeface="Comic Sans MS" panose="030F0702030302020204" pitchFamily="66" charset="0"/>
              </a:rPr>
              <a:t>Asi net al Syst Rev 2016</a:t>
            </a:r>
          </a:p>
          <a:p>
            <a:r>
              <a:rPr lang="fr-BE" sz="1400" dirty="0">
                <a:latin typeface="Comic Sans MS" panose="030F0702030302020204" pitchFamily="66" charset="0"/>
              </a:rPr>
              <a:t>Haim AA et al Obstet Gynecol 2022</a:t>
            </a:r>
          </a:p>
        </p:txBody>
      </p:sp>
      <p:sp>
        <p:nvSpPr>
          <p:cNvPr id="5" name="ZoneTexte 4">
            <a:extLst>
              <a:ext uri="{FF2B5EF4-FFF2-40B4-BE49-F238E27FC236}">
                <a16:creationId xmlns:a16="http://schemas.microsoft.com/office/drawing/2014/main" id="{0B74663B-D072-0CE4-8CB5-082824FBB2FD}"/>
              </a:ext>
            </a:extLst>
          </p:cNvPr>
          <p:cNvSpPr txBox="1"/>
          <p:nvPr/>
        </p:nvSpPr>
        <p:spPr>
          <a:xfrm>
            <a:off x="2216727" y="180105"/>
            <a:ext cx="5907386" cy="646331"/>
          </a:xfrm>
          <a:prstGeom prst="rect">
            <a:avLst/>
          </a:prstGeom>
          <a:noFill/>
        </p:spPr>
        <p:txBody>
          <a:bodyPr wrap="none" rtlCol="0">
            <a:spAutoFit/>
          </a:bodyPr>
          <a:lstStyle/>
          <a:p>
            <a:r>
              <a:rPr lang="fr-BE" sz="3600" dirty="0">
                <a:latin typeface="Comic Sans MS" panose="030F0702030302020204" pitchFamily="66" charset="0"/>
              </a:rPr>
              <a:t>Breast cancer risk factors</a:t>
            </a:r>
          </a:p>
        </p:txBody>
      </p:sp>
    </p:spTree>
    <p:extLst>
      <p:ext uri="{BB962C8B-B14F-4D97-AF65-F5344CB8AC3E}">
        <p14:creationId xmlns:p14="http://schemas.microsoft.com/office/powerpoint/2010/main" val="19058894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1597784-A2E8-373F-D7B8-2D48EB5F7071}"/>
              </a:ext>
            </a:extLst>
          </p:cNvPr>
          <p:cNvSpPr>
            <a:spLocks noGrp="1" noChangeArrowheads="1"/>
          </p:cNvSpPr>
          <p:nvPr>
            <p:ph type="title"/>
          </p:nvPr>
        </p:nvSpPr>
        <p:spPr>
          <a:xfrm>
            <a:off x="278296" y="410817"/>
            <a:ext cx="11767930" cy="1351721"/>
          </a:xfrm>
        </p:spPr>
        <p:txBody>
          <a:bodyPr/>
          <a:lstStyle/>
          <a:p>
            <a:pPr eaLnBrk="1" hangingPunct="1"/>
            <a:r>
              <a:rPr lang="fr-BE" altLang="fr-FR" sz="3600" b="1" dirty="0">
                <a:latin typeface="Comic Sans MS" panose="030F0702030302020204" pitchFamily="66" charset="0"/>
              </a:rPr>
              <a:t>Menopause management of breast cancer patients</a:t>
            </a:r>
            <a:endParaRPr lang="en-US" altLang="fr-FR" sz="3600" b="1" dirty="0">
              <a:latin typeface="Comic Sans MS" panose="030F0702030302020204" pitchFamily="66" charset="0"/>
            </a:endParaRPr>
          </a:p>
        </p:txBody>
      </p:sp>
      <p:sp>
        <p:nvSpPr>
          <p:cNvPr id="64515" name="Rectangle 3">
            <a:extLst>
              <a:ext uri="{FF2B5EF4-FFF2-40B4-BE49-F238E27FC236}">
                <a16:creationId xmlns:a16="http://schemas.microsoft.com/office/drawing/2014/main" id="{1FB3B538-8BEB-F59D-CAC7-D9D0E3BE3A75}"/>
              </a:ext>
            </a:extLst>
          </p:cNvPr>
          <p:cNvSpPr>
            <a:spLocks noGrp="1" noChangeArrowheads="1"/>
          </p:cNvSpPr>
          <p:nvPr>
            <p:ph type="body" idx="1"/>
          </p:nvPr>
        </p:nvSpPr>
        <p:spPr/>
        <p:txBody>
          <a:bodyPr>
            <a:normAutofit fontScale="92500" lnSpcReduction="10000"/>
          </a:bodyPr>
          <a:lstStyle/>
          <a:p>
            <a:pPr eaLnBrk="1" hangingPunct="1">
              <a:lnSpc>
                <a:spcPct val="80000"/>
              </a:lnSpc>
            </a:pPr>
            <a:r>
              <a:rPr lang="fr-BE" altLang="fr-FR" sz="2400" dirty="0">
                <a:latin typeface="Comic Sans MS" panose="030F0702030302020204" pitchFamily="66" charset="0"/>
              </a:rPr>
              <a:t>MHT and tibolone are contra-indicated in breast cancer patients (level 1b). </a:t>
            </a:r>
          </a:p>
          <a:p>
            <a:pPr eaLnBrk="1" hangingPunct="1">
              <a:lnSpc>
                <a:spcPct val="80000"/>
              </a:lnSpc>
            </a:pPr>
            <a:r>
              <a:rPr lang="fr-BE" altLang="fr-FR" sz="2400" dirty="0">
                <a:latin typeface="Comic Sans MS" panose="030F0702030302020204" pitchFamily="66" charset="0"/>
              </a:rPr>
              <a:t>Hot flushes can be relieved in some patients with clonidine, venlafaxin and GABA-pentin (level 2a). </a:t>
            </a:r>
            <a:r>
              <a:rPr lang="en-US" altLang="fr-FR" sz="2400" dirty="0">
                <a:latin typeface="Comic Sans MS" panose="030F0702030302020204" pitchFamily="66" charset="0"/>
              </a:rPr>
              <a:t>Some SSRIs lower tamoxifen/endoxifen levels but whether it interferes with its efficacy is controversial. Oxybutidine and other anti-cholinergica have been also used, although these drugs may increase cognitive problems. NK3 –antagonists may be a future alternative for such patients. </a:t>
            </a:r>
            <a:endParaRPr lang="fr-BE" altLang="fr-FR" sz="2400" dirty="0">
              <a:latin typeface="Comic Sans MS" panose="030F0702030302020204" pitchFamily="66" charset="0"/>
            </a:endParaRPr>
          </a:p>
          <a:p>
            <a:pPr eaLnBrk="1" hangingPunct="1">
              <a:lnSpc>
                <a:spcPct val="80000"/>
              </a:lnSpc>
            </a:pPr>
            <a:r>
              <a:rPr lang="en-GB" altLang="fr-FR" sz="2400" dirty="0">
                <a:latin typeface="Comic Sans MS" panose="030F0702030302020204" pitchFamily="66" charset="0"/>
              </a:rPr>
              <a:t>In hormone-dependent breast cancer patients suffering from vaginal atrophy on aromatase inhibitors, topical non hormonal products should be administered before using topical hormone therapy. If needed, estriol should be preferred </a:t>
            </a:r>
            <a:r>
              <a:rPr lang="en-GB" altLang="fr-FR" sz="2400" i="1" dirty="0">
                <a:latin typeface="Comic Sans MS" panose="030F0702030302020204" pitchFamily="66" charset="0"/>
              </a:rPr>
              <a:t>(Level 3).</a:t>
            </a:r>
          </a:p>
          <a:p>
            <a:pPr eaLnBrk="1" hangingPunct="1">
              <a:lnSpc>
                <a:spcPct val="80000"/>
              </a:lnSpc>
            </a:pPr>
            <a:endParaRPr lang="fr-BE" altLang="fr-FR" sz="2800" dirty="0"/>
          </a:p>
          <a:p>
            <a:pPr eaLnBrk="1" hangingPunct="1">
              <a:lnSpc>
                <a:spcPct val="80000"/>
              </a:lnSpc>
            </a:pPr>
            <a:endParaRPr lang="en-US" altLang="fr-FR" sz="2800" dirty="0"/>
          </a:p>
        </p:txBody>
      </p:sp>
    </p:spTree>
    <p:extLst>
      <p:ext uri="{BB962C8B-B14F-4D97-AF65-F5344CB8AC3E}">
        <p14:creationId xmlns:p14="http://schemas.microsoft.com/office/powerpoint/2010/main" val="3412156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40BAB8B-295B-4032-DB38-2359CB7AC16D}"/>
              </a:ext>
            </a:extLst>
          </p:cNvPr>
          <p:cNvSpPr>
            <a:spLocks noGrp="1" noChangeArrowheads="1"/>
          </p:cNvSpPr>
          <p:nvPr>
            <p:ph type="title"/>
          </p:nvPr>
        </p:nvSpPr>
        <p:spPr>
          <a:xfrm>
            <a:off x="1992313" y="0"/>
            <a:ext cx="7772400" cy="1143000"/>
          </a:xfrm>
        </p:spPr>
        <p:txBody>
          <a:bodyPr/>
          <a:lstStyle/>
          <a:p>
            <a:pPr eaLnBrk="1" hangingPunct="1"/>
            <a:r>
              <a:rPr lang="fr-BE" altLang="fr-FR">
                <a:solidFill>
                  <a:srgbClr val="FFFF00"/>
                </a:solidFill>
              </a:rPr>
              <a:t>Other cancers risks</a:t>
            </a:r>
            <a:r>
              <a:rPr lang="fr-BE" altLang="fr-FR"/>
              <a:t> </a:t>
            </a:r>
            <a:endParaRPr lang="en-GB" altLang="fr-FR"/>
          </a:p>
        </p:txBody>
      </p:sp>
      <p:sp>
        <p:nvSpPr>
          <p:cNvPr id="65539" name="Rectangle 3">
            <a:extLst>
              <a:ext uri="{FF2B5EF4-FFF2-40B4-BE49-F238E27FC236}">
                <a16:creationId xmlns:a16="http://schemas.microsoft.com/office/drawing/2014/main" id="{58082E04-55DC-785E-184D-3BC17E762F81}"/>
              </a:ext>
            </a:extLst>
          </p:cNvPr>
          <p:cNvSpPr>
            <a:spLocks noGrp="1" noChangeArrowheads="1"/>
          </p:cNvSpPr>
          <p:nvPr>
            <p:ph type="body" idx="1"/>
          </p:nvPr>
        </p:nvSpPr>
        <p:spPr>
          <a:xfrm>
            <a:off x="2351088" y="1144588"/>
            <a:ext cx="7772400" cy="4114800"/>
          </a:xfrm>
        </p:spPr>
        <p:txBody>
          <a:bodyPr/>
          <a:lstStyle/>
          <a:p>
            <a:pPr eaLnBrk="1" hangingPunct="1">
              <a:lnSpc>
                <a:spcPct val="80000"/>
              </a:lnSpc>
            </a:pPr>
            <a:r>
              <a:rPr lang="en-US" altLang="fr-FR" sz="2400"/>
              <a:t>Randomized trials report a reduced risk of colon cancer in EPT and tibolone users (but not in the ET users) </a:t>
            </a:r>
            <a:r>
              <a:rPr lang="en-US" altLang="fr-FR" sz="2400" i="1">
                <a:solidFill>
                  <a:schemeClr val="accent2"/>
                </a:solidFill>
              </a:rPr>
              <a:t>(level 1 of evidence).</a:t>
            </a:r>
            <a:r>
              <a:rPr lang="en-US" altLang="fr-FR" sz="2400"/>
              <a:t> Currently, colon cancer prevention is not a recognized indication for HRT. </a:t>
            </a:r>
          </a:p>
          <a:p>
            <a:pPr eaLnBrk="1" hangingPunct="1">
              <a:lnSpc>
                <a:spcPct val="80000"/>
              </a:lnSpc>
            </a:pPr>
            <a:r>
              <a:rPr lang="en-US" altLang="fr-FR" sz="2400"/>
              <a:t>Endometrial cancer : ET use is associated with substantially increased risk. Observational data are conflicting as to whether sequential EPT reverses this risk to the baseline risk </a:t>
            </a:r>
            <a:r>
              <a:rPr lang="en-US" altLang="fr-FR" sz="2400" i="1">
                <a:solidFill>
                  <a:schemeClr val="accent2"/>
                </a:solidFill>
              </a:rPr>
              <a:t>(level 2 of evidence).</a:t>
            </a:r>
            <a:r>
              <a:rPr lang="en-US" altLang="fr-FR" sz="2400"/>
              <a:t> However, continuous combined EPT is not associated with increased risk and even decreased risk in obese women </a:t>
            </a:r>
            <a:r>
              <a:rPr lang="en-US" altLang="fr-FR" sz="2400" i="1">
                <a:solidFill>
                  <a:schemeClr val="accent2"/>
                </a:solidFill>
              </a:rPr>
              <a:t>(level 1 of evidence).</a:t>
            </a:r>
            <a:r>
              <a:rPr lang="en-US" altLang="fr-FR" sz="2400"/>
              <a:t> </a:t>
            </a:r>
          </a:p>
          <a:p>
            <a:pPr eaLnBrk="1" hangingPunct="1">
              <a:lnSpc>
                <a:spcPct val="80000"/>
              </a:lnSpc>
            </a:pPr>
            <a:r>
              <a:rPr lang="en-US" altLang="fr-FR" sz="2400" i="1">
                <a:solidFill>
                  <a:srgbClr val="FFC000"/>
                </a:solidFill>
              </a:rPr>
              <a:t>TSEC (CEE + Bazedoxifene) has not been associating with an increased endometrium cancer risk.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537B2A68-DC2B-0756-9D05-80C67A991807}"/>
              </a:ext>
            </a:extLst>
          </p:cNvPr>
          <p:cNvSpPr>
            <a:spLocks noGrp="1" noChangeArrowheads="1"/>
          </p:cNvSpPr>
          <p:nvPr>
            <p:ph type="title"/>
          </p:nvPr>
        </p:nvSpPr>
        <p:spPr/>
        <p:txBody>
          <a:bodyPr/>
          <a:lstStyle/>
          <a:p>
            <a:pPr eaLnBrk="1" hangingPunct="1"/>
            <a:r>
              <a:rPr lang="fr-BE" altLang="fr-FR">
                <a:solidFill>
                  <a:srgbClr val="FFFF00"/>
                </a:solidFill>
              </a:rPr>
              <a:t>Other cancer risks</a:t>
            </a:r>
            <a:r>
              <a:rPr lang="fr-BE" altLang="fr-FR"/>
              <a:t> </a:t>
            </a:r>
            <a:endParaRPr lang="en-GB" altLang="fr-FR"/>
          </a:p>
        </p:txBody>
      </p:sp>
      <p:sp>
        <p:nvSpPr>
          <p:cNvPr id="67587" name="Rectangle 3">
            <a:extLst>
              <a:ext uri="{FF2B5EF4-FFF2-40B4-BE49-F238E27FC236}">
                <a16:creationId xmlns:a16="http://schemas.microsoft.com/office/drawing/2014/main" id="{3B3B897D-2E45-B132-7E48-242B21CEA5B1}"/>
              </a:ext>
            </a:extLst>
          </p:cNvPr>
          <p:cNvSpPr>
            <a:spLocks noGrp="1" noChangeArrowheads="1"/>
          </p:cNvSpPr>
          <p:nvPr>
            <p:ph type="body" idx="1"/>
          </p:nvPr>
        </p:nvSpPr>
        <p:spPr/>
        <p:txBody>
          <a:bodyPr/>
          <a:lstStyle/>
          <a:p>
            <a:pPr eaLnBrk="1" hangingPunct="1"/>
            <a:endParaRPr lang="en-US" altLang="fr-FR"/>
          </a:p>
          <a:p>
            <a:pPr eaLnBrk="1" hangingPunct="1"/>
            <a:r>
              <a:rPr lang="en-US" altLang="fr-FR">
                <a:solidFill>
                  <a:srgbClr val="FFC000"/>
                </a:solidFill>
              </a:rPr>
              <a:t>Some observational data, but not all reported an increased risk of some ovarian cancer in HRT users, but the attributable risk is in the range of </a:t>
            </a:r>
            <a:r>
              <a:rPr lang="en-US" altLang="fr-FR">
                <a:solidFill>
                  <a:srgbClr val="FF0000"/>
                </a:solidFill>
              </a:rPr>
              <a:t>0.5 case/ 1000 women/ year. </a:t>
            </a:r>
            <a:endParaRPr lang="en-US" altLang="fr-FR" i="1">
              <a:solidFill>
                <a:srgbClr val="FF0000"/>
              </a:solidFill>
            </a:endParaRPr>
          </a:p>
          <a:p>
            <a:pPr eaLnBrk="1" hangingPunct="1"/>
            <a:r>
              <a:rPr lang="en-US" altLang="fr-FR"/>
              <a:t>In smokers older than 60 years, EPT does not increase lung cancer incidence but may increase the related mortality. </a:t>
            </a:r>
            <a:endParaRPr lang="en-GB" altLang="fr-F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jdelijke aanduiding voor dianummer 5">
            <a:extLst>
              <a:ext uri="{FF2B5EF4-FFF2-40B4-BE49-F238E27FC236}">
                <a16:creationId xmlns:a16="http://schemas.microsoft.com/office/drawing/2014/main" id="{85A7060D-0B0B-43AF-9E14-D8F4BE541615}"/>
              </a:ext>
            </a:extLst>
          </p:cNvPr>
          <p:cNvSpPr txBox="1">
            <a:spLocks noGrp="1"/>
          </p:cNvSpPr>
          <p:nvPr/>
        </p:nvSpPr>
        <p:spPr bwMode="auto">
          <a:xfrm>
            <a:off x="8077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fld id="{2A85F749-47A2-4166-9A40-A964DF8EF715}" type="slidenum">
              <a:rPr lang="nl-NL" altLang="nl-BE" sz="1400"/>
              <a:pPr algn="r" eaLnBrk="1" hangingPunct="1">
                <a:spcBef>
                  <a:spcPct val="0"/>
                </a:spcBef>
                <a:buFontTx/>
                <a:buNone/>
              </a:pPr>
              <a:t>95</a:t>
            </a:fld>
            <a:endParaRPr lang="nl-NL" altLang="nl-BE" sz="1400"/>
          </a:p>
        </p:txBody>
      </p:sp>
      <p:pic>
        <p:nvPicPr>
          <p:cNvPr id="30723" name="Afbeelding 3">
            <a:hlinkClick r:id="rId3"/>
            <a:extLst>
              <a:ext uri="{FF2B5EF4-FFF2-40B4-BE49-F238E27FC236}">
                <a16:creationId xmlns:a16="http://schemas.microsoft.com/office/drawing/2014/main" id="{6AB1B191-A9F7-48D0-9F0A-626DF671F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620714"/>
            <a:ext cx="82804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2">
            <a:extLst>
              <a:ext uri="{FF2B5EF4-FFF2-40B4-BE49-F238E27FC236}">
                <a16:creationId xmlns:a16="http://schemas.microsoft.com/office/drawing/2014/main" id="{A659D02E-D674-4E2F-99D1-1446CFCA370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08214" y="1809751"/>
            <a:ext cx="7920037" cy="272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5">
            <a:extLst>
              <a:ext uri="{FF2B5EF4-FFF2-40B4-BE49-F238E27FC236}">
                <a16:creationId xmlns:a16="http://schemas.microsoft.com/office/drawing/2014/main" id="{1305FC9F-E0FE-4CC2-ADC3-89276439DACE}"/>
              </a:ext>
            </a:extLst>
          </p:cNvPr>
          <p:cNvSpPr>
            <a:spLocks noChangeArrowheads="1"/>
          </p:cNvSpPr>
          <p:nvPr/>
        </p:nvSpPr>
        <p:spPr bwMode="auto">
          <a:xfrm>
            <a:off x="2208214" y="325438"/>
            <a:ext cx="7920037" cy="1200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nl-BE" sz="2400" b="1">
                <a:latin typeface="Arial" panose="020B0604020202020204" pitchFamily="34" charset="0"/>
                <a:cs typeface="Arial" panose="020B0604020202020204" pitchFamily="34" charset="0"/>
              </a:rPr>
              <a:t>Ziekte van Alzheimer is de belangrijkste oorzaak van dementie, verantwoordelijk voor 60% to 80% tot van patiënten met dementie</a:t>
            </a:r>
          </a:p>
        </p:txBody>
      </p:sp>
      <p:sp>
        <p:nvSpPr>
          <p:cNvPr id="34820" name="Rectangle 6">
            <a:extLst>
              <a:ext uri="{FF2B5EF4-FFF2-40B4-BE49-F238E27FC236}">
                <a16:creationId xmlns:a16="http://schemas.microsoft.com/office/drawing/2014/main" id="{EE5C5137-A2DB-41ED-BBF4-DCBA249CEAD4}"/>
              </a:ext>
            </a:extLst>
          </p:cNvPr>
          <p:cNvSpPr>
            <a:spLocks noChangeArrowheads="1"/>
          </p:cNvSpPr>
          <p:nvPr/>
        </p:nvSpPr>
        <p:spPr bwMode="auto">
          <a:xfrm>
            <a:off x="5775326" y="6581776"/>
            <a:ext cx="5019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nl-BE" sz="1200" i="1">
                <a:latin typeface="Arial" panose="020B0604020202020204" pitchFamily="34" charset="0"/>
                <a:cs typeface="Arial" panose="020B0604020202020204" pitchFamily="34" charset="0"/>
              </a:rPr>
              <a:t>Alzheimer’s Disease Facts and Figures, Alzheimer’s &amp; Dementia 2018</a:t>
            </a:r>
          </a:p>
        </p:txBody>
      </p:sp>
      <p:sp>
        <p:nvSpPr>
          <p:cNvPr id="34821" name="ZoneTexte 12">
            <a:extLst>
              <a:ext uri="{FF2B5EF4-FFF2-40B4-BE49-F238E27FC236}">
                <a16:creationId xmlns:a16="http://schemas.microsoft.com/office/drawing/2014/main" id="{776C3B4B-881B-424E-A027-BD5323397633}"/>
              </a:ext>
            </a:extLst>
          </p:cNvPr>
          <p:cNvSpPr txBox="1">
            <a:spLocks noChangeArrowheads="1"/>
          </p:cNvSpPr>
          <p:nvPr/>
        </p:nvSpPr>
        <p:spPr bwMode="auto">
          <a:xfrm>
            <a:off x="1524000" y="477996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fr-FR" altLang="nl-BE" sz="2000" b="1">
                <a:latin typeface="Arial" panose="020B0604020202020204" pitchFamily="34" charset="0"/>
                <a:cs typeface="Arial" panose="020B0604020202020204" pitchFamily="34" charset="0"/>
              </a:rPr>
              <a:t>AD patients worldwide</a:t>
            </a:r>
          </a:p>
        </p:txBody>
      </p:sp>
      <p:pic>
        <p:nvPicPr>
          <p:cNvPr id="34822" name="Image 13">
            <a:extLst>
              <a:ext uri="{FF2B5EF4-FFF2-40B4-BE49-F238E27FC236}">
                <a16:creationId xmlns:a16="http://schemas.microsoft.com/office/drawing/2014/main" id="{A7DB65CA-62BD-4341-B4EF-1F0C46C105C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3064" y="5392739"/>
            <a:ext cx="3333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ZoneTexte 17">
            <a:extLst>
              <a:ext uri="{FF2B5EF4-FFF2-40B4-BE49-F238E27FC236}">
                <a16:creationId xmlns:a16="http://schemas.microsoft.com/office/drawing/2014/main" id="{5297BCE5-D2FB-4C84-A247-92F807E1ED3D}"/>
              </a:ext>
            </a:extLst>
          </p:cNvPr>
          <p:cNvSpPr txBox="1">
            <a:spLocks noChangeArrowheads="1"/>
          </p:cNvSpPr>
          <p:nvPr/>
        </p:nvSpPr>
        <p:spPr bwMode="auto">
          <a:xfrm>
            <a:off x="4821239" y="6016625"/>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nl-BE" sz="2000" b="1">
                <a:solidFill>
                  <a:srgbClr val="0070C0"/>
                </a:solidFill>
                <a:latin typeface="Arial" panose="020B0604020202020204" pitchFamily="34" charset="0"/>
              </a:rPr>
              <a:t>35%</a:t>
            </a:r>
          </a:p>
        </p:txBody>
      </p:sp>
      <p:sp>
        <p:nvSpPr>
          <p:cNvPr id="34824" name="ZoneTexte 19">
            <a:extLst>
              <a:ext uri="{FF2B5EF4-FFF2-40B4-BE49-F238E27FC236}">
                <a16:creationId xmlns:a16="http://schemas.microsoft.com/office/drawing/2014/main" id="{F9A235A4-E5CD-4DE7-8571-2D9182D6DEB4}"/>
              </a:ext>
            </a:extLst>
          </p:cNvPr>
          <p:cNvSpPr txBox="1">
            <a:spLocks noChangeArrowheads="1"/>
          </p:cNvSpPr>
          <p:nvPr/>
        </p:nvSpPr>
        <p:spPr bwMode="auto">
          <a:xfrm>
            <a:off x="6694489" y="5237164"/>
            <a:ext cx="801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fr-FR" altLang="nl-BE" sz="2400" b="1">
                <a:solidFill>
                  <a:srgbClr val="7030A0"/>
                </a:solidFill>
                <a:latin typeface="Arial" panose="020B0604020202020204" pitchFamily="34" charset="0"/>
              </a:rPr>
              <a:t>65%</a:t>
            </a:r>
          </a:p>
        </p:txBody>
      </p:sp>
      <p:pic>
        <p:nvPicPr>
          <p:cNvPr id="34825" name="Image 20">
            <a:extLst>
              <a:ext uri="{FF2B5EF4-FFF2-40B4-BE49-F238E27FC236}">
                <a16:creationId xmlns:a16="http://schemas.microsoft.com/office/drawing/2014/main" id="{E61EE735-4B0D-4E4A-9A38-EFBC4069967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2526" y="5253039"/>
            <a:ext cx="4619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85454"/>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D2DC19-07EE-40B0-A1E5-5503735AE2BD}"/>
              </a:ext>
            </a:extLst>
          </p:cNvPr>
          <p:cNvSpPr/>
          <p:nvPr/>
        </p:nvSpPr>
        <p:spPr>
          <a:xfrm rot="10800000">
            <a:off x="1704975" y="90488"/>
            <a:ext cx="4751388" cy="728662"/>
          </a:xfrm>
          <a:prstGeom prst="rect">
            <a:avLst/>
          </a:prstGeom>
          <a:solidFill>
            <a:schemeClr val="tx1">
              <a:lumMod val="9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cs typeface="Times New Roman"/>
            </a:endParaRPr>
          </a:p>
        </p:txBody>
      </p:sp>
      <p:sp>
        <p:nvSpPr>
          <p:cNvPr id="16" name="TextBox 10">
            <a:extLst>
              <a:ext uri="{FF2B5EF4-FFF2-40B4-BE49-F238E27FC236}">
                <a16:creationId xmlns:a16="http://schemas.microsoft.com/office/drawing/2014/main" id="{AA626605-3D79-4DD3-98B8-09A6FABD69B3}"/>
              </a:ext>
            </a:extLst>
          </p:cNvPr>
          <p:cNvSpPr txBox="1"/>
          <p:nvPr/>
        </p:nvSpPr>
        <p:spPr>
          <a:xfrm>
            <a:off x="1593850" y="157163"/>
            <a:ext cx="4789488" cy="400110"/>
          </a:xfrm>
          <a:prstGeom prst="rect">
            <a:avLst/>
          </a:prstGeom>
          <a:noFill/>
        </p:spPr>
        <p:txBody>
          <a:bodyPr>
            <a:spAutoFit/>
          </a:bodyPr>
          <a:lstStyle/>
          <a:p>
            <a:pPr algn="ctr">
              <a:defRPr/>
            </a:pPr>
            <a:r>
              <a:rPr lang="en-US" altLang="it-IT" sz="2000" cap="small" dirty="0">
                <a:solidFill>
                  <a:srgbClr val="FA8A27"/>
                </a:solidFill>
                <a:cs typeface="Arial" panose="020B0604020202020204" pitchFamily="34" charset="0"/>
              </a:rPr>
              <a:t>Alzheimer’s dementia: </a:t>
            </a:r>
            <a:r>
              <a:rPr lang="en-US" altLang="it-IT" sz="2000" cap="small" dirty="0" err="1">
                <a:solidFill>
                  <a:srgbClr val="FA8A27"/>
                </a:solidFill>
                <a:cs typeface="Arial" panose="020B0604020202020204" pitchFamily="34" charset="0"/>
              </a:rPr>
              <a:t>risc</a:t>
            </a:r>
            <a:r>
              <a:rPr lang="en-US" altLang="it-IT" sz="2000" cap="small" dirty="0">
                <a:solidFill>
                  <a:srgbClr val="FA8A27"/>
                </a:solidFill>
                <a:cs typeface="Arial" panose="020B0604020202020204" pitchFamily="34" charset="0"/>
              </a:rPr>
              <a:t> factors</a:t>
            </a:r>
          </a:p>
        </p:txBody>
      </p:sp>
      <p:sp>
        <p:nvSpPr>
          <p:cNvPr id="40964" name="Text Box 11">
            <a:extLst>
              <a:ext uri="{FF2B5EF4-FFF2-40B4-BE49-F238E27FC236}">
                <a16:creationId xmlns:a16="http://schemas.microsoft.com/office/drawing/2014/main" id="{BA8B3031-8BB6-441A-9EF1-ACF202D30276}"/>
              </a:ext>
            </a:extLst>
          </p:cNvPr>
          <p:cNvSpPr txBox="1">
            <a:spLocks noChangeArrowheads="1"/>
          </p:cNvSpPr>
          <p:nvPr/>
        </p:nvSpPr>
        <p:spPr bwMode="auto">
          <a:xfrm>
            <a:off x="5900738" y="6486526"/>
            <a:ext cx="4767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GB" altLang="it-IT" sz="1200" i="1">
                <a:latin typeface="Arial" panose="020B0604020202020204" pitchFamily="34" charset="0"/>
                <a:cs typeface="Arial" panose="020B0604020202020204" pitchFamily="34" charset="0"/>
              </a:rPr>
              <a:t>Adapted from Kivipelto et al. (2013) Alzheimer’s &amp; Dementia</a:t>
            </a:r>
          </a:p>
        </p:txBody>
      </p:sp>
      <p:pic>
        <p:nvPicPr>
          <p:cNvPr id="40965" name="Image 3">
            <a:extLst>
              <a:ext uri="{FF2B5EF4-FFF2-40B4-BE49-F238E27FC236}">
                <a16:creationId xmlns:a16="http://schemas.microsoft.com/office/drawing/2014/main" id="{F609D6D5-3206-45A1-BEA6-AC7DBF0C56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1828800"/>
            <a:ext cx="8737600" cy="3200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Image 1">
            <a:extLst>
              <a:ext uri="{FF2B5EF4-FFF2-40B4-BE49-F238E27FC236}">
                <a16:creationId xmlns:a16="http://schemas.microsoft.com/office/drawing/2014/main" id="{B83F275D-D798-462C-B5A6-8C814C8D23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88126" y="111125"/>
            <a:ext cx="12366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4" descr="UZ Gent">
            <a:extLst>
              <a:ext uri="{FF2B5EF4-FFF2-40B4-BE49-F238E27FC236}">
                <a16:creationId xmlns:a16="http://schemas.microsoft.com/office/drawing/2014/main" id="{03B134BD-20D0-4169-9971-5B3715750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1163" y="87313"/>
            <a:ext cx="107791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6" descr="http://professordepypere.be/wp-content/uploads/2017/11/IMG_4657-200x300.jpg">
            <a:extLst>
              <a:ext uri="{FF2B5EF4-FFF2-40B4-BE49-F238E27FC236}">
                <a16:creationId xmlns:a16="http://schemas.microsoft.com/office/drawing/2014/main" id="{9998490F-AFC1-456C-AE59-1D352DFC5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325" y="93663"/>
            <a:ext cx="12573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9" name="Tekstvak 4">
            <a:extLst>
              <a:ext uri="{FF2B5EF4-FFF2-40B4-BE49-F238E27FC236}">
                <a16:creationId xmlns:a16="http://schemas.microsoft.com/office/drawing/2014/main" id="{C89252D8-F326-4066-A896-4A6748DD45E4}"/>
              </a:ext>
            </a:extLst>
          </p:cNvPr>
          <p:cNvSpPr txBox="1">
            <a:spLocks noChangeArrowheads="1"/>
          </p:cNvSpPr>
          <p:nvPr/>
        </p:nvSpPr>
        <p:spPr bwMode="auto">
          <a:xfrm>
            <a:off x="8112125" y="341313"/>
            <a:ext cx="996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l-BE" altLang="nl-BE" sz="2400">
                <a:latin typeface="Arial" panose="020B0604020202020204" pitchFamily="34" charset="0"/>
              </a:rPr>
              <a:t>CMC</a:t>
            </a:r>
          </a:p>
        </p:txBody>
      </p:sp>
      <p:sp>
        <p:nvSpPr>
          <p:cNvPr id="40970" name="Tekstvak 5">
            <a:extLst>
              <a:ext uri="{FF2B5EF4-FFF2-40B4-BE49-F238E27FC236}">
                <a16:creationId xmlns:a16="http://schemas.microsoft.com/office/drawing/2014/main" id="{FF752EFF-5BE0-495F-89E5-76FDE5A4A705}"/>
              </a:ext>
            </a:extLst>
          </p:cNvPr>
          <p:cNvSpPr txBox="1">
            <a:spLocks noChangeArrowheads="1"/>
          </p:cNvSpPr>
          <p:nvPr/>
        </p:nvSpPr>
        <p:spPr bwMode="auto">
          <a:xfrm>
            <a:off x="6816725" y="2470150"/>
            <a:ext cx="1582738" cy="40005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l-BE" altLang="nl-BE" sz="2000">
                <a:solidFill>
                  <a:schemeClr val="bg1"/>
                </a:solidFill>
                <a:latin typeface="Arial" panose="020B0604020202020204" pitchFamily="34" charset="0"/>
              </a:rPr>
              <a:t>Depressie</a:t>
            </a:r>
          </a:p>
        </p:txBody>
      </p:sp>
      <p:sp>
        <p:nvSpPr>
          <p:cNvPr id="40971" name="Tekstvak 16">
            <a:extLst>
              <a:ext uri="{FF2B5EF4-FFF2-40B4-BE49-F238E27FC236}">
                <a16:creationId xmlns:a16="http://schemas.microsoft.com/office/drawing/2014/main" id="{E0E13816-9F72-4D6E-9CE9-E3842BED642E}"/>
              </a:ext>
            </a:extLst>
          </p:cNvPr>
          <p:cNvSpPr txBox="1">
            <a:spLocks noChangeArrowheads="1"/>
          </p:cNvSpPr>
          <p:nvPr/>
        </p:nvSpPr>
        <p:spPr bwMode="auto">
          <a:xfrm>
            <a:off x="5698406" y="3795814"/>
            <a:ext cx="1693739" cy="30777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nl-BE" altLang="nl-BE" sz="1400" b="1" dirty="0">
                <a:solidFill>
                  <a:schemeClr val="bg1"/>
                </a:solidFill>
                <a:latin typeface="Arial" panose="020B0604020202020204" pitchFamily="34" charset="0"/>
              </a:rPr>
              <a:t>Sleeping disorder</a:t>
            </a:r>
          </a:p>
        </p:txBody>
      </p:sp>
      <p:sp>
        <p:nvSpPr>
          <p:cNvPr id="2" name="Ovaal 1">
            <a:extLst>
              <a:ext uri="{FF2B5EF4-FFF2-40B4-BE49-F238E27FC236}">
                <a16:creationId xmlns:a16="http://schemas.microsoft.com/office/drawing/2014/main" id="{30474DDC-4FD9-4A0C-8C67-47A7749FF3F9}"/>
              </a:ext>
            </a:extLst>
          </p:cNvPr>
          <p:cNvSpPr/>
          <p:nvPr/>
        </p:nvSpPr>
        <p:spPr bwMode="auto">
          <a:xfrm>
            <a:off x="5284836" y="3511550"/>
            <a:ext cx="2520876" cy="936104"/>
          </a:xfrm>
          <a:prstGeom prst="ellipse">
            <a:avLst/>
          </a:prstGeom>
          <a:noFill/>
          <a:ln w="57150"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nl-BE" sz="2400">
              <a:latin typeface="Arial"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2">
            <a:extLst>
              <a:ext uri="{FF2B5EF4-FFF2-40B4-BE49-F238E27FC236}">
                <a16:creationId xmlns:a16="http://schemas.microsoft.com/office/drawing/2014/main" id="{EF728366-FBF0-4423-8B3E-AD9CD085EB2F}"/>
              </a:ext>
            </a:extLst>
          </p:cNvPr>
          <p:cNvSpPr>
            <a:spLocks noChangeArrowheads="1"/>
          </p:cNvSpPr>
          <p:nvPr/>
        </p:nvSpPr>
        <p:spPr bwMode="auto">
          <a:xfrm>
            <a:off x="1524000" y="6516689"/>
            <a:ext cx="7805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it-IT" altLang="nl-BE" sz="1200" i="1">
                <a:latin typeface="Arial" panose="020B0604020202020204" pitchFamily="34" charset="0"/>
                <a:cs typeface="Arial" panose="020B0604020202020204" pitchFamily="34" charset="0"/>
              </a:rPr>
              <a:t>Y. Saeed and S.M. Abbott/Current Neurology and Neuroscience Reports 2017</a:t>
            </a:r>
          </a:p>
        </p:txBody>
      </p:sp>
      <p:pic>
        <p:nvPicPr>
          <p:cNvPr id="43011" name="Immagine 13">
            <a:extLst>
              <a:ext uri="{FF2B5EF4-FFF2-40B4-BE49-F238E27FC236}">
                <a16:creationId xmlns:a16="http://schemas.microsoft.com/office/drawing/2014/main" id="{69D2780F-A5FE-4C10-95C4-CC97289062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51100" y="928689"/>
            <a:ext cx="3970338"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magine 3">
            <a:extLst>
              <a:ext uri="{FF2B5EF4-FFF2-40B4-BE49-F238E27FC236}">
                <a16:creationId xmlns:a16="http://schemas.microsoft.com/office/drawing/2014/main" id="{C4D30E5B-C049-47C5-A07A-C2480B735A7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61175" y="928688"/>
            <a:ext cx="3175000" cy="558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3013" name="Immagine 4">
            <a:extLst>
              <a:ext uri="{FF2B5EF4-FFF2-40B4-BE49-F238E27FC236}">
                <a16:creationId xmlns:a16="http://schemas.microsoft.com/office/drawing/2014/main" id="{8DC52F43-B2AC-4676-AA3D-FD87B56D0C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51100" y="3481389"/>
            <a:ext cx="3970338" cy="304323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6">
            <a:extLst>
              <a:ext uri="{FF2B5EF4-FFF2-40B4-BE49-F238E27FC236}">
                <a16:creationId xmlns:a16="http://schemas.microsoft.com/office/drawing/2014/main" id="{84628403-4F9F-4A99-B6A0-5A48A7098BDA}"/>
              </a:ext>
            </a:extLst>
          </p:cNvPr>
          <p:cNvSpPr txBox="1">
            <a:spLocks noChangeArrowheads="1"/>
          </p:cNvSpPr>
          <p:nvPr/>
        </p:nvSpPr>
        <p:spPr bwMode="auto">
          <a:xfrm>
            <a:off x="1587500" y="111126"/>
            <a:ext cx="4370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nl-BE" sz="2400">
                <a:solidFill>
                  <a:schemeClr val="bg1"/>
                </a:solidFill>
                <a:latin typeface="Arial" panose="020B0604020202020204" pitchFamily="34" charset="0"/>
                <a:cs typeface="Arial" panose="020B0604020202020204" pitchFamily="34" charset="0"/>
              </a:rPr>
              <a:t>Are there sex-differences in...?</a:t>
            </a:r>
          </a:p>
        </p:txBody>
      </p:sp>
      <p:pic>
        <p:nvPicPr>
          <p:cNvPr id="32771" name="Picture 1" descr="Screen Shot 2018-09-28 at 12.23.14.png">
            <a:extLst>
              <a:ext uri="{FF2B5EF4-FFF2-40B4-BE49-F238E27FC236}">
                <a16:creationId xmlns:a16="http://schemas.microsoft.com/office/drawing/2014/main" id="{3DF3E8BA-3DB0-47DE-9CD9-FA9D02F7D2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8151" y="282575"/>
            <a:ext cx="882967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62853"/>
</p:sld>
</file>

<file path=ppt/tags/tag1.xml><?xml version="1.0" encoding="utf-8"?>
<p:tagLst xmlns:a="http://schemas.openxmlformats.org/drawingml/2006/main" xmlns:r="http://schemas.openxmlformats.org/officeDocument/2006/relationships" xmlns:p="http://schemas.openxmlformats.org/presentationml/2006/main">
  <p:tag name="TIMING" val="|43.7"/>
</p:tagLst>
</file>

<file path=ppt/tags/tag2.xml><?xml version="1.0" encoding="utf-8"?>
<p:tagLst xmlns:a="http://schemas.openxmlformats.org/drawingml/2006/main" xmlns:r="http://schemas.openxmlformats.org/officeDocument/2006/relationships" xmlns:p="http://schemas.openxmlformats.org/presentationml/2006/main">
  <p:tag name="TIMING" val="|43.7"/>
</p:tagLst>
</file>

<file path=ppt/tags/tag3.xml><?xml version="1.0" encoding="utf-8"?>
<p:tagLst xmlns:a="http://schemas.openxmlformats.org/drawingml/2006/main" xmlns:r="http://schemas.openxmlformats.org/officeDocument/2006/relationships" xmlns:p="http://schemas.openxmlformats.org/presentationml/2006/main">
  <p:tag name="TIMING" val="|15.8|4.9"/>
</p:tagLst>
</file>

<file path=ppt/tags/tag4.xml><?xml version="1.0" encoding="utf-8"?>
<p:tagLst xmlns:a="http://schemas.openxmlformats.org/drawingml/2006/main" xmlns:r="http://schemas.openxmlformats.org/officeDocument/2006/relationships" xmlns:p="http://schemas.openxmlformats.org/presentationml/2006/main">
  <p:tag name="TIMING" val="|43.7"/>
</p:tagLst>
</file>

<file path=ppt/tags/tag5.xml><?xml version="1.0" encoding="utf-8"?>
<p:tagLst xmlns:a="http://schemas.openxmlformats.org/drawingml/2006/main" xmlns:r="http://schemas.openxmlformats.org/officeDocument/2006/relationships" xmlns:p="http://schemas.openxmlformats.org/presentationml/2006/main">
  <p:tag name="TIMING" val="|4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élest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élest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11058</Words>
  <Application>Microsoft Office PowerPoint</Application>
  <PresentationFormat>Grand écran</PresentationFormat>
  <Paragraphs>871</Paragraphs>
  <Slides>118</Slides>
  <Notes>62</Notes>
  <HiddenSlides>0</HiddenSlides>
  <MMClips>0</MMClips>
  <ScaleCrop>false</ScaleCrop>
  <HeadingPairs>
    <vt:vector size="8" baseType="variant">
      <vt:variant>
        <vt:lpstr>Polices utilisées</vt:lpstr>
      </vt:variant>
      <vt:variant>
        <vt:i4>23</vt:i4>
      </vt:variant>
      <vt:variant>
        <vt:lpstr>Thème</vt:lpstr>
      </vt:variant>
      <vt:variant>
        <vt:i4>1</vt:i4>
      </vt:variant>
      <vt:variant>
        <vt:lpstr>Serveurs OLE incorporés</vt:lpstr>
      </vt:variant>
      <vt:variant>
        <vt:i4>1</vt:i4>
      </vt:variant>
      <vt:variant>
        <vt:lpstr>Titres des diapositives</vt:lpstr>
      </vt:variant>
      <vt:variant>
        <vt:i4>118</vt:i4>
      </vt:variant>
    </vt:vector>
  </HeadingPairs>
  <TitlesOfParts>
    <vt:vector size="143" baseType="lpstr">
      <vt:lpstr>AdvCSlbBT-B</vt:lpstr>
      <vt:lpstr>AdvCSlbBT-R</vt:lpstr>
      <vt:lpstr>AdvOT5415ed09.I</vt:lpstr>
      <vt:lpstr>AdvOTb7819099</vt:lpstr>
      <vt:lpstr>AdvP3D12A0</vt:lpstr>
      <vt:lpstr>AdvP3E7259</vt:lpstr>
      <vt:lpstr>AdvPBEC7B2</vt:lpstr>
      <vt:lpstr>AdvPSSymbol</vt:lpstr>
      <vt:lpstr>Arial</vt:lpstr>
      <vt:lpstr>Arial Narrow</vt:lpstr>
      <vt:lpstr>Calibri</vt:lpstr>
      <vt:lpstr>Calibri Light</vt:lpstr>
      <vt:lpstr>Cambria</vt:lpstr>
      <vt:lpstr>CharisSIL</vt:lpstr>
      <vt:lpstr>Comic Sans MS</vt:lpstr>
      <vt:lpstr>Garamond</vt:lpstr>
      <vt:lpstr>Helvetica</vt:lpstr>
      <vt:lpstr>MinionPro-Regular</vt:lpstr>
      <vt:lpstr>RotisSansSerifStd-ExtraBold</vt:lpstr>
      <vt:lpstr>Tahoma</vt:lpstr>
      <vt:lpstr>Times New Roman</vt:lpstr>
      <vt:lpstr>UtopiaStd-Regular</vt:lpstr>
      <vt:lpstr>Wingdings</vt:lpstr>
      <vt:lpstr>Céleste</vt:lpstr>
      <vt:lpstr>Graphique</vt:lpstr>
      <vt:lpstr>Présentation PowerPoint</vt:lpstr>
      <vt:lpstr>Background</vt:lpstr>
      <vt:lpstr>Background</vt:lpstr>
      <vt:lpstr>Présentation PowerPoint</vt:lpstr>
      <vt:lpstr>Definitions</vt:lpstr>
      <vt:lpstr>Definitions</vt:lpstr>
      <vt:lpstr>Methodology</vt:lpstr>
      <vt:lpstr>Présentation PowerPoint</vt:lpstr>
      <vt:lpstr>Présentation PowerPoint</vt:lpstr>
      <vt:lpstr>Patient information</vt:lpstr>
      <vt:lpstr>The use of MHT in the following topics have been reviewed</vt:lpstr>
      <vt:lpstr>Premature and early menopause </vt:lpstr>
      <vt:lpstr>Premature and early menopause</vt:lpstr>
      <vt:lpstr>Etiologies for POI</vt:lpstr>
      <vt:lpstr>POI &amp; Infertility </vt:lpstr>
      <vt:lpstr>POI &amp; Emotional Health </vt:lpstr>
      <vt:lpstr>Indications for HRT </vt:lpstr>
      <vt:lpstr>Présentation PowerPoint</vt:lpstr>
      <vt:lpstr>Association of Age at Onset of Menopause and Time Since Onset of Menopause With Cardiovascular Outcomes, Intermediate Vascular Traits, and All-Cause Mortality: A Systematic Review and Meta-analysis </vt:lpstr>
      <vt:lpstr>Association of Age at Onset of Menopause and Time Since Onset of Menopause With Cardiovascular Outcomes, Intermediate Vascular Traits, and All-Cause Mortality: A Systematic Review and Meta-analysis</vt:lpstr>
      <vt:lpstr>Osteoporosis</vt:lpstr>
      <vt:lpstr>            Take home message </vt:lpstr>
      <vt:lpstr>Climacteric symptoms </vt:lpstr>
      <vt:lpstr>Climacteric symptoms </vt:lpstr>
      <vt:lpstr>Climacteric symptoms </vt:lpstr>
      <vt:lpstr>Hot flushes </vt:lpstr>
      <vt:lpstr>Présentation PowerPoint</vt:lpstr>
      <vt:lpstr>Is a hot flush trivial ?? </vt:lpstr>
      <vt:lpstr>Sleep and HRT</vt:lpstr>
      <vt:lpstr>Cognitive complaints</vt:lpstr>
      <vt:lpstr>Mood disturbances</vt:lpstr>
      <vt:lpstr>Urogenital atrophy or Genito-urninary syndrome of the menopause (GSM) </vt:lpstr>
      <vt:lpstr>Urogenital atrophy or Genito-urninary syndrom of the menopause (GSM) </vt:lpstr>
      <vt:lpstr>Osteoporosis </vt:lpstr>
      <vt:lpstr>Présentation PowerPoint</vt:lpstr>
      <vt:lpstr>Présentation PowerPoint</vt:lpstr>
      <vt:lpstr>Effects of E2/P4 oral capsules on bone turnover in women with vasomotor symptoms </vt:lpstr>
      <vt:lpstr>Osteoporosis </vt:lpstr>
      <vt:lpstr>Présentation PowerPoint</vt:lpstr>
      <vt:lpstr>Perspective Menopause Management —  Getting Clinical Care Back on Track </vt:lpstr>
      <vt:lpstr>Osteoporosis </vt:lpstr>
      <vt:lpstr>Osteoporosis </vt:lpstr>
      <vt:lpstr>FRAX: WHO Fracture Risk Assessment Tool1</vt:lpstr>
      <vt:lpstr>Présentation PowerPoint</vt:lpstr>
      <vt:lpstr>Osteoporosis </vt:lpstr>
      <vt:lpstr>Osteoporosis</vt:lpstr>
      <vt:lpstr>Présentation PowerPoint</vt:lpstr>
      <vt:lpstr>Présentation PowerPoint</vt:lpstr>
      <vt:lpstr>Présentation PowerPoint</vt:lpstr>
      <vt:lpstr>CE/BZA Significantly Increased Lumbar Spine and Total Hip BMD vs Placebo at 12 Months </vt:lpstr>
      <vt:lpstr>Présentation PowerPoint</vt:lpstr>
      <vt:lpstr>Présentation PowerPoint</vt:lpstr>
      <vt:lpstr>Présentation PowerPoint</vt:lpstr>
      <vt:lpstr>Cardiovascular and Venous Thomboembolic Diseases and Menopause  </vt:lpstr>
      <vt:lpstr>Présentation PowerPoint</vt:lpstr>
      <vt:lpstr>Présentation PowerPoint</vt:lpstr>
      <vt:lpstr>Présentation PowerPoint</vt:lpstr>
      <vt:lpstr>In the pre- Women Health Initiative  era</vt:lpstr>
      <vt:lpstr>Présentation PowerPoint</vt:lpstr>
      <vt:lpstr>THE WOMEN'S HEALTH INITIATIVE</vt:lpstr>
      <vt:lpstr>Présentation PowerPoint</vt:lpstr>
      <vt:lpstr>Cardiovascular health after menopause transition, pregnancy disorders, and other gynaecologic conditions: a consensus document from European cardiologists, gynaecologists, and endocrinologists</vt:lpstr>
      <vt:lpstr>Présentation PowerPoint</vt:lpstr>
      <vt:lpstr>Présentation PowerPoint</vt:lpstr>
      <vt:lpstr>Présentation PowerPoint</vt:lpstr>
      <vt:lpstr>Présentation PowerPoint</vt:lpstr>
      <vt:lpstr>Stroke in Women: A Review Focused on Epidemiology, Risk Factors, and Outcomes</vt:lpstr>
      <vt:lpstr>Estrogen doses and stroke  in the Nurses'Health Study (1)</vt:lpstr>
      <vt:lpstr>Transdermal and oral hormone replacement therapy and the risk of stroke: a nested case-control study </vt:lpstr>
      <vt:lpstr>Cardiovascular diseases : CHD</vt:lpstr>
      <vt:lpstr>Cardiovascular diseases : CHD</vt:lpstr>
      <vt:lpstr>Cardiovascular diseases : CHD</vt:lpstr>
      <vt:lpstr>Cerebrovascular diseases : Stroke</vt:lpstr>
      <vt:lpstr>Présentation PowerPoint</vt:lpstr>
      <vt:lpstr>Présentation PowerPoint</vt:lpstr>
      <vt:lpstr>Postmenopausal Hormone Therapy and Risk of Idiopathic Venous Thromboembolism :Results From the E3N Cohort Study</vt:lpstr>
      <vt:lpstr>Présentation PowerPoint</vt:lpstr>
      <vt:lpstr>Venous Thromboembolic diseases (VTE)</vt:lpstr>
      <vt:lpstr>Venous Thromboembolic diseases (VTE)</vt:lpstr>
      <vt:lpstr>Présentation PowerPoint</vt:lpstr>
      <vt:lpstr>Présentation PowerPoint</vt:lpstr>
      <vt:lpstr>Présentation PowerPoint</vt:lpstr>
      <vt:lpstr>Présentation PowerPoint</vt:lpstr>
      <vt:lpstr>Breast cancer risk</vt:lpstr>
      <vt:lpstr>Présentation PowerPoint</vt:lpstr>
      <vt:lpstr>Présentation PowerPoint</vt:lpstr>
      <vt:lpstr>Présentation PowerPoint</vt:lpstr>
      <vt:lpstr>Présentation PowerPoint</vt:lpstr>
      <vt:lpstr>Breast cancer risk</vt:lpstr>
      <vt:lpstr>Présentation PowerPoint</vt:lpstr>
      <vt:lpstr>Présentation PowerPoint</vt:lpstr>
      <vt:lpstr>Menopause management of breast cancer patients</vt:lpstr>
      <vt:lpstr>Other cancers risks </vt:lpstr>
      <vt:lpstr>Other cancer risks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Alzheimer’s disease and cognitive function</vt:lpstr>
      <vt:lpstr>Good clinical practice</vt:lpstr>
      <vt:lpstr>Good clinical practice</vt:lpstr>
      <vt:lpstr>Additional remarks</vt:lpstr>
      <vt:lpstr>Additional remarks</vt:lpstr>
      <vt:lpstr>References</vt:lpstr>
      <vt:lpstr>References</vt:lpstr>
      <vt:lpstr>References</vt:lpstr>
      <vt:lpstr>References</vt:lpstr>
      <vt:lpstr>References</vt:lpstr>
      <vt:lpstr>References</vt:lpstr>
      <vt:lpstr>Conflict of interest declaration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Background</dc:title>
  <dc:creator>ROZENBERG Serge</dc:creator>
  <cp:lastModifiedBy>ROZENBERG Serge</cp:lastModifiedBy>
  <cp:revision>2</cp:revision>
  <dcterms:created xsi:type="dcterms:W3CDTF">2023-10-14T18:12:48Z</dcterms:created>
  <dcterms:modified xsi:type="dcterms:W3CDTF">2023-10-17T10:04:19Z</dcterms:modified>
</cp:coreProperties>
</file>