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3"/>
  </p:notesMasterIdLst>
  <p:sldIdLst>
    <p:sldId id="259" r:id="rId7"/>
    <p:sldId id="914" r:id="rId8"/>
    <p:sldId id="934" r:id="rId9"/>
    <p:sldId id="935" r:id="rId10"/>
    <p:sldId id="991" r:id="rId11"/>
    <p:sldId id="974" r:id="rId12"/>
    <p:sldId id="992" r:id="rId13"/>
    <p:sldId id="1016" r:id="rId14"/>
    <p:sldId id="937" r:id="rId15"/>
    <p:sldId id="1017" r:id="rId16"/>
    <p:sldId id="940" r:id="rId17"/>
    <p:sldId id="944" r:id="rId18"/>
    <p:sldId id="945" r:id="rId19"/>
    <p:sldId id="916" r:id="rId20"/>
    <p:sldId id="1018" r:id="rId21"/>
    <p:sldId id="1019" r:id="rId22"/>
    <p:sldId id="1020" r:id="rId23"/>
    <p:sldId id="1021" r:id="rId24"/>
    <p:sldId id="1022" r:id="rId25"/>
    <p:sldId id="1023" r:id="rId26"/>
    <p:sldId id="1024" r:id="rId27"/>
    <p:sldId id="1025" r:id="rId28"/>
    <p:sldId id="979" r:id="rId29"/>
    <p:sldId id="983" r:id="rId30"/>
    <p:sldId id="984" r:id="rId31"/>
    <p:sldId id="262" r:id="rId32"/>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C1DC08-9CAA-B946-5C9B-770AC11E2183}" name="Ellen De Win" initials="ED" userId="S::ellen.dewin@ipsa.be::374d688e-9062-40ea-8464-972c4c0b4d55" providerId="AD"/>
  <p188:author id="{23195947-8BF8-9C97-8744-E5D9F78476F3}" name="Verroken Charlotte" initials="VC" userId="S::charlotte.verroken@uzgent.be::123fd3c3-1277-4621-ad51-d297be84fa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3B6B"/>
    <a:srgbClr val="E7EAF5"/>
    <a:srgbClr val="FFFFFF"/>
    <a:srgbClr val="EE6DA6"/>
    <a:srgbClr val="5982A8"/>
    <a:srgbClr val="777777"/>
    <a:srgbClr val="FCBA64"/>
    <a:srgbClr val="D4ACFD"/>
    <a:srgbClr val="FD7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119" autoAdjust="0"/>
  </p:normalViewPr>
  <p:slideViewPr>
    <p:cSldViewPr snapToGrid="0">
      <p:cViewPr varScale="1">
        <p:scale>
          <a:sx n="94" d="100"/>
          <a:sy n="94" d="100"/>
        </p:scale>
        <p:origin x="207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7"/>
    </p:cViewPr>
  </p:sorterViewPr>
  <p:notesViewPr>
    <p:cSldViewPr snapToGrid="0">
      <p:cViewPr varScale="1">
        <p:scale>
          <a:sx n="63" d="100"/>
          <a:sy n="63"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51F1-7D73-4085-B72D-0ED1F28A5762}" type="datetimeFigureOut">
              <a:rPr lang="nl-BE" smtClean="0"/>
              <a:t>19/03/2025</a:t>
            </a:fld>
            <a:endParaRPr lang="nl-BE" dirty="0"/>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53216-6DFA-467A-B43D-BCF5DCADA49C}" type="slidenum">
              <a:rPr lang="nl-BE" smtClean="0"/>
              <a:t>‹nr.›</a:t>
            </a:fld>
            <a:endParaRPr lang="nl-BE" dirty="0"/>
          </a:p>
        </p:txBody>
      </p:sp>
    </p:spTree>
    <p:extLst>
      <p:ext uri="{BB962C8B-B14F-4D97-AF65-F5344CB8AC3E}">
        <p14:creationId xmlns:p14="http://schemas.microsoft.com/office/powerpoint/2010/main" val="369894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ptodate.com/contents/tamoxifen-drug-information?topicRef=2068&amp;source=see_lin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uptodate.com/contents/raloxifene-drug-information?topicRef=2068&amp;source=see_lin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a:t>
            </a:fld>
            <a:endParaRPr lang="nl-BE"/>
          </a:p>
        </p:txBody>
      </p:sp>
    </p:spTree>
    <p:extLst>
      <p:ext uri="{BB962C8B-B14F-4D97-AF65-F5344CB8AC3E}">
        <p14:creationId xmlns:p14="http://schemas.microsoft.com/office/powerpoint/2010/main" val="320225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12</a:t>
            </a:fld>
            <a:endParaRPr lang="nl-BE"/>
          </a:p>
        </p:txBody>
      </p:sp>
    </p:spTree>
    <p:extLst>
      <p:ext uri="{BB962C8B-B14F-4D97-AF65-F5344CB8AC3E}">
        <p14:creationId xmlns:p14="http://schemas.microsoft.com/office/powerpoint/2010/main" val="204956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altLang="nl-BE" sz="1200" dirty="0"/>
              <a:t>RANKL en </a:t>
            </a:r>
            <a:r>
              <a:rPr lang="nl-BE" altLang="nl-BE" sz="1200" dirty="0" err="1"/>
              <a:t>sclerostine</a:t>
            </a:r>
            <a:r>
              <a:rPr lang="nl-BE" altLang="nl-BE" sz="1200" dirty="0"/>
              <a:t> uitleggen</a:t>
            </a: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13</a:t>
            </a:fld>
            <a:endParaRPr lang="nl-BE"/>
          </a:p>
        </p:txBody>
      </p:sp>
    </p:spTree>
    <p:extLst>
      <p:ext uri="{BB962C8B-B14F-4D97-AF65-F5344CB8AC3E}">
        <p14:creationId xmlns:p14="http://schemas.microsoft.com/office/powerpoint/2010/main" val="252437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nl-BE" altLang="nl-BE" sz="1350" dirty="0"/>
          </a:p>
        </p:txBody>
      </p:sp>
      <p:sp>
        <p:nvSpPr>
          <p:cNvPr id="4" name="Slide Number Placeholder 3"/>
          <p:cNvSpPr>
            <a:spLocks noGrp="1"/>
          </p:cNvSpPr>
          <p:nvPr>
            <p:ph type="sldNum" sz="quarter" idx="5"/>
          </p:nvPr>
        </p:nvSpPr>
        <p:spPr/>
        <p:txBody>
          <a:bodyPr/>
          <a:lstStyle/>
          <a:p>
            <a:fld id="{04653216-6DFA-467A-B43D-BCF5DCADA49C}" type="slidenum">
              <a:rPr lang="nl-BE" smtClean="0"/>
              <a:t>14</a:t>
            </a:fld>
            <a:endParaRPr lang="nl-BE" dirty="0"/>
          </a:p>
        </p:txBody>
      </p:sp>
    </p:spTree>
    <p:extLst>
      <p:ext uri="{BB962C8B-B14F-4D97-AF65-F5344CB8AC3E}">
        <p14:creationId xmlns:p14="http://schemas.microsoft.com/office/powerpoint/2010/main" val="379141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en-US" b="0" i="0" dirty="0">
                <a:solidFill>
                  <a:srgbClr val="232323"/>
                </a:solidFill>
                <a:effectLst/>
                <a:latin typeface="Noto Sans" panose="020B0502040504020204" pitchFamily="34" charset="0"/>
              </a:rPr>
              <a:t>In postmenopausal women with estrogen-dependent breast cancer, </a:t>
            </a:r>
            <a:r>
              <a:rPr lang="en-US" b="0" i="0" u="none" strike="noStrike" dirty="0">
                <a:solidFill>
                  <a:srgbClr val="0074B9"/>
                </a:solidFill>
                <a:effectLst/>
                <a:latin typeface="Noto Sans" panose="020B0502040504020204" pitchFamily="34" charset="0"/>
                <a:hlinkClick r:id="rId3"/>
              </a:rPr>
              <a:t>tamoxifen</a:t>
            </a:r>
            <a:r>
              <a:rPr lang="en-US" b="0" i="0" dirty="0">
                <a:solidFill>
                  <a:srgbClr val="232323"/>
                </a:solidFill>
                <a:effectLst/>
                <a:latin typeface="Noto Sans" panose="020B0502040504020204" pitchFamily="34" charset="0"/>
              </a:rPr>
              <a:t> provides some protection against postmenopausal bone loss, presumably due to its partial agonist activity. But more endometrial side effects (bleeding, hyperplasia, cancer) so no first choice if merely for osteoporosis!</a:t>
            </a:r>
          </a:p>
          <a:p>
            <a:pPr lvl="1"/>
            <a:r>
              <a:rPr lang="en-US" b="0" i="0" dirty="0">
                <a:solidFill>
                  <a:srgbClr val="232323"/>
                </a:solidFill>
                <a:effectLst/>
                <a:latin typeface="Noto Sans" panose="020B0502040504020204" pitchFamily="34" charset="0"/>
              </a:rPr>
              <a:t>In premenopausal women, tamoxifen, like </a:t>
            </a:r>
            <a:r>
              <a:rPr lang="en-US" b="0" i="0" u="none" strike="noStrike" dirty="0">
                <a:solidFill>
                  <a:srgbClr val="0074B9"/>
                </a:solidFill>
                <a:effectLst/>
                <a:latin typeface="Noto Sans" panose="020B0502040504020204" pitchFamily="34" charset="0"/>
                <a:hlinkClick r:id="rId4"/>
              </a:rPr>
              <a:t>raloxifene</a:t>
            </a:r>
            <a:r>
              <a:rPr lang="en-US" b="0" i="0" dirty="0">
                <a:solidFill>
                  <a:srgbClr val="232323"/>
                </a:solidFill>
                <a:effectLst/>
                <a:latin typeface="Noto Sans" panose="020B0502040504020204" pitchFamily="34" charset="0"/>
              </a:rPr>
              <a:t>, blocks estrogen action on bone and causes a decrease in bone density. Thus, premenopausal women who are taking tamoxifen for the prevention or treatment of breast cancer require monitoring of bone mineral density (BMD).</a:t>
            </a:r>
          </a:p>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15</a:t>
            </a:fld>
            <a:endParaRPr lang="nl-BE"/>
          </a:p>
        </p:txBody>
      </p:sp>
    </p:spTree>
    <p:extLst>
      <p:ext uri="{BB962C8B-B14F-4D97-AF65-F5344CB8AC3E}">
        <p14:creationId xmlns:p14="http://schemas.microsoft.com/office/powerpoint/2010/main" val="21857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en-US" b="0" i="0" dirty="0">
                <a:solidFill>
                  <a:srgbClr val="232323"/>
                </a:solidFill>
                <a:effectLst/>
                <a:latin typeface="Noto Sans" panose="020B0502040504020204" pitchFamily="34" charset="0"/>
              </a:rPr>
              <a:t>NB ZOL also decreases all-cause mortality after hip fracture</a:t>
            </a:r>
          </a:p>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16</a:t>
            </a:fld>
            <a:endParaRPr lang="nl-BE"/>
          </a:p>
        </p:txBody>
      </p:sp>
    </p:spTree>
    <p:extLst>
      <p:ext uri="{BB962C8B-B14F-4D97-AF65-F5344CB8AC3E}">
        <p14:creationId xmlns:p14="http://schemas.microsoft.com/office/powerpoint/2010/main" val="215827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17</a:t>
            </a:fld>
            <a:endParaRPr lang="nl-BE"/>
          </a:p>
        </p:txBody>
      </p:sp>
    </p:spTree>
    <p:extLst>
      <p:ext uri="{BB962C8B-B14F-4D97-AF65-F5344CB8AC3E}">
        <p14:creationId xmlns:p14="http://schemas.microsoft.com/office/powerpoint/2010/main" val="2451533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18</a:t>
            </a:fld>
            <a:endParaRPr lang="nl-BE"/>
          </a:p>
        </p:txBody>
      </p:sp>
    </p:spTree>
    <p:extLst>
      <p:ext uri="{BB962C8B-B14F-4D97-AF65-F5344CB8AC3E}">
        <p14:creationId xmlns:p14="http://schemas.microsoft.com/office/powerpoint/2010/main" val="33698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600"/>
              </a:spcAft>
            </a:pPr>
            <a:r>
              <a:rPr lang="nl-BE" sz="2000" dirty="0">
                <a:latin typeface="Univers Condensed" panose="020B0506020202050204" pitchFamily="34" charset="0"/>
                <a:cs typeface="Calibri" panose="020F0502020204030204" pitchFamily="34" charset="0"/>
              </a:rPr>
              <a:t>Risicofactoren:</a:t>
            </a:r>
          </a:p>
          <a:p>
            <a:pPr lvl="1">
              <a:spcAft>
                <a:spcPts val="600"/>
              </a:spcAft>
            </a:pPr>
            <a:r>
              <a:rPr lang="nl-BE" dirty="0">
                <a:latin typeface="Univers Condensed" panose="020B0506020202050204" pitchFamily="34" charset="0"/>
                <a:cs typeface="Calibri" panose="020F0502020204030204" pitchFamily="34" charset="0"/>
              </a:rPr>
              <a:t>Behandelingsduur</a:t>
            </a:r>
          </a:p>
          <a:p>
            <a:pPr lvl="1">
              <a:spcAft>
                <a:spcPts val="600"/>
              </a:spcAft>
            </a:pPr>
            <a:r>
              <a:rPr lang="nl-BE" dirty="0" err="1">
                <a:latin typeface="Univers Condensed" panose="020B0506020202050204" pitchFamily="34" charset="0"/>
                <a:cs typeface="Calibri" panose="020F0502020204030204" pitchFamily="34" charset="0"/>
              </a:rPr>
              <a:t>Preëxistente</a:t>
            </a:r>
            <a:r>
              <a:rPr lang="nl-BE" dirty="0">
                <a:latin typeface="Univers Condensed" panose="020B0506020202050204" pitchFamily="34" charset="0"/>
                <a:cs typeface="Calibri" panose="020F0502020204030204" pitchFamily="34" charset="0"/>
              </a:rPr>
              <a:t> wervelfractuur (</a:t>
            </a:r>
            <a:r>
              <a:rPr lang="nl-BE" dirty="0" err="1">
                <a:latin typeface="Univers Condensed" panose="020B0506020202050204" pitchFamily="34" charset="0"/>
                <a:cs typeface="Calibri" panose="020F0502020204030204" pitchFamily="34" charset="0"/>
              </a:rPr>
              <a:t>odds</a:t>
            </a:r>
            <a:r>
              <a:rPr lang="nl-BE" dirty="0">
                <a:latin typeface="Univers Condensed" panose="020B0506020202050204" pitchFamily="34" charset="0"/>
                <a:cs typeface="Calibri" panose="020F0502020204030204" pitchFamily="34" charset="0"/>
              </a:rPr>
              <a:t> x4)</a:t>
            </a:r>
          </a:p>
          <a:p>
            <a:pPr lvl="1">
              <a:spcAft>
                <a:spcPts val="600"/>
              </a:spcAft>
            </a:pPr>
            <a:r>
              <a:rPr lang="nl-BE" dirty="0">
                <a:latin typeface="Univers Condensed" panose="020B0506020202050204" pitchFamily="34" charset="0"/>
                <a:cs typeface="Calibri" panose="020F0502020204030204" pitchFamily="34" charset="0"/>
              </a:rPr>
              <a:t>Geen andere voorafgaande behandeling</a:t>
            </a:r>
          </a:p>
          <a:p>
            <a:pPr lvl="1">
              <a:spcAft>
                <a:spcPts val="600"/>
              </a:spcAft>
            </a:pPr>
            <a:r>
              <a:rPr lang="nl-BE" dirty="0">
                <a:latin typeface="Univers Condensed" panose="020B0506020202050204" pitchFamily="34" charset="0"/>
                <a:cs typeface="Calibri" panose="020F0502020204030204" pitchFamily="34" charset="0"/>
              </a:rPr>
              <a:t>Verlies van botdensiteit bij stoppen</a:t>
            </a:r>
            <a:endParaRPr lang="nl-BE" sz="1200" dirty="0">
              <a:latin typeface="Univers Condensed" panose="020B0506020202050204" pitchFamily="34" charset="0"/>
              <a:cs typeface="Calibri" panose="020F0502020204030204" pitchFamily="34" charset="0"/>
            </a:endParaRPr>
          </a:p>
          <a:p>
            <a:pPr lvl="1">
              <a:spcAft>
                <a:spcPts val="600"/>
              </a:spcAft>
            </a:pPr>
            <a:endParaRPr lang="nl-BE" sz="1200" dirty="0">
              <a:latin typeface="Univers Condensed" panose="020B0506020202050204" pitchFamily="34" charset="0"/>
              <a:cs typeface="Calibri" panose="020F0502020204030204" pitchFamily="34" charset="0"/>
            </a:endParaRPr>
          </a:p>
          <a:p>
            <a:pPr lvl="1">
              <a:spcAft>
                <a:spcPts val="600"/>
              </a:spcAft>
            </a:pPr>
            <a:r>
              <a:rPr lang="nl-BE" sz="1200" dirty="0">
                <a:latin typeface="Univers Condensed" panose="020B0506020202050204" pitchFamily="34" charset="0"/>
                <a:cs typeface="Calibri" panose="020F0502020204030204" pitchFamily="34" charset="0"/>
              </a:rPr>
              <a:t>Studies </a:t>
            </a:r>
            <a:r>
              <a:rPr lang="nl-BE" sz="1200" dirty="0" err="1">
                <a:latin typeface="Univers Condensed" panose="020B0506020202050204" pitchFamily="34" charset="0"/>
                <a:cs typeface="Calibri" panose="020F0502020204030204" pitchFamily="34" charset="0"/>
              </a:rPr>
              <a:t>dmab</a:t>
            </a:r>
            <a:r>
              <a:rPr lang="nl-BE" sz="1200" dirty="0">
                <a:latin typeface="Univers Condensed" panose="020B0506020202050204" pitchFamily="34" charset="0"/>
                <a:cs typeface="Calibri" panose="020F0502020204030204" pitchFamily="34" charset="0"/>
              </a:rPr>
              <a:t> gaan tot 10 jaar</a:t>
            </a:r>
            <a:endParaRPr lang="nl-BE" dirty="0">
              <a:latin typeface="Univers Condensed" panose="020B0506020202050204" pitchFamily="34"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19</a:t>
            </a:fld>
            <a:endParaRPr lang="nl-BE"/>
          </a:p>
        </p:txBody>
      </p:sp>
    </p:spTree>
    <p:extLst>
      <p:ext uri="{BB962C8B-B14F-4D97-AF65-F5344CB8AC3E}">
        <p14:creationId xmlns:p14="http://schemas.microsoft.com/office/powerpoint/2010/main" val="84140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600"/>
              </a:spcAft>
            </a:pPr>
            <a:r>
              <a:rPr lang="en-US" sz="1200" dirty="0" err="1"/>
              <a:t>Risicofactoren</a:t>
            </a:r>
            <a:r>
              <a:rPr lang="en-US" sz="1200" dirty="0"/>
              <a:t>: </a:t>
            </a:r>
            <a:r>
              <a:rPr lang="en-US" altLang="nl-BE" sz="1200" dirty="0" err="1"/>
              <a:t>cumulatieve</a:t>
            </a:r>
            <a:r>
              <a:rPr lang="en-US" altLang="nl-BE" sz="1200" dirty="0"/>
              <a:t> </a:t>
            </a:r>
            <a:r>
              <a:rPr lang="en-US" altLang="nl-BE" sz="1200" dirty="0" err="1"/>
              <a:t>dosis</a:t>
            </a:r>
            <a:r>
              <a:rPr lang="en-US" altLang="nl-BE" sz="1200" dirty="0"/>
              <a:t> / </a:t>
            </a:r>
            <a:r>
              <a:rPr lang="en-US" altLang="nl-BE" sz="1200" dirty="0" err="1"/>
              <a:t>langdurig</a:t>
            </a:r>
            <a:r>
              <a:rPr lang="en-US" altLang="nl-BE" sz="1200" dirty="0"/>
              <a:t> </a:t>
            </a:r>
            <a:r>
              <a:rPr lang="en-US" altLang="nl-BE" sz="1200" dirty="0" err="1"/>
              <a:t>gebruik</a:t>
            </a:r>
            <a:r>
              <a:rPr lang="en-US" altLang="nl-BE" sz="1200" dirty="0"/>
              <a:t>, </a:t>
            </a:r>
            <a:r>
              <a:rPr lang="en-US" altLang="nl-BE" sz="1200" b="1" dirty="0" err="1"/>
              <a:t>glucocorticoiden</a:t>
            </a:r>
            <a:r>
              <a:rPr lang="en-US" altLang="nl-BE" sz="1200" dirty="0"/>
              <a:t>, </a:t>
            </a:r>
            <a:r>
              <a:rPr lang="en-US" altLang="nl-BE" sz="1200" b="1" dirty="0" err="1"/>
              <a:t>chemotherapie</a:t>
            </a:r>
            <a:r>
              <a:rPr lang="en-US" altLang="nl-BE" sz="1200" dirty="0"/>
              <a:t>, </a:t>
            </a:r>
            <a:r>
              <a:rPr lang="en-US" altLang="nl-BE" sz="1200" dirty="0" err="1"/>
              <a:t>leeftijd</a:t>
            </a:r>
            <a:r>
              <a:rPr lang="en-US" altLang="nl-BE" sz="1200" dirty="0"/>
              <a:t>, </a:t>
            </a:r>
            <a:r>
              <a:rPr lang="en-US" altLang="nl-BE" sz="1200" dirty="0" err="1"/>
              <a:t>mondhygiëne</a:t>
            </a:r>
            <a:r>
              <a:rPr lang="en-US" altLang="nl-BE" sz="1200" dirty="0"/>
              <a:t> en </a:t>
            </a:r>
            <a:r>
              <a:rPr lang="en-US" altLang="nl-BE" sz="1200" dirty="0" err="1"/>
              <a:t>roken</a:t>
            </a:r>
            <a:r>
              <a:rPr lang="en-US" altLang="nl-BE" sz="1200" dirty="0"/>
              <a:t> voor ONJ</a:t>
            </a:r>
          </a:p>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20</a:t>
            </a:fld>
            <a:endParaRPr lang="nl-BE"/>
          </a:p>
        </p:txBody>
      </p:sp>
    </p:spTree>
    <p:extLst>
      <p:ext uri="{BB962C8B-B14F-4D97-AF65-F5344CB8AC3E}">
        <p14:creationId xmlns:p14="http://schemas.microsoft.com/office/powerpoint/2010/main" val="2941340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600"/>
              </a:spcAft>
            </a:pPr>
            <a:r>
              <a:rPr lang="en-US" sz="2000" dirty="0" err="1">
                <a:latin typeface="Univers Condensed" panose="020B0506020202050204" pitchFamily="34" charset="0"/>
                <a:cs typeface="Calibri" panose="020F0502020204030204" pitchFamily="34" charset="0"/>
              </a:rPr>
              <a:t>Relatieve</a:t>
            </a:r>
            <a:r>
              <a:rPr lang="en-US" sz="2000" dirty="0">
                <a:latin typeface="Univers Condensed" panose="020B0506020202050204" pitchFamily="34" charset="0"/>
                <a:cs typeface="Calibri" panose="020F0502020204030204" pitchFamily="34" charset="0"/>
              </a:rPr>
              <a:t> </a:t>
            </a:r>
            <a:r>
              <a:rPr lang="en-US" sz="2000" dirty="0" err="1">
                <a:latin typeface="Univers Condensed" panose="020B0506020202050204" pitchFamily="34" charset="0"/>
                <a:cs typeface="Calibri" panose="020F0502020204030204" pitchFamily="34" charset="0"/>
              </a:rPr>
              <a:t>fractuurrisico</a:t>
            </a:r>
            <a:r>
              <a:rPr lang="en-US" sz="2000" dirty="0">
                <a:latin typeface="Univers Condensed" panose="020B0506020202050204" pitchFamily="34" charset="0"/>
                <a:cs typeface="Calibri" panose="020F0502020204030204" pitchFamily="34" charset="0"/>
              </a:rPr>
              <a:t> </a:t>
            </a:r>
            <a:r>
              <a:rPr lang="en-US" sz="2000" dirty="0" err="1">
                <a:latin typeface="Univers Condensed" panose="020B0506020202050204" pitchFamily="34" charset="0"/>
                <a:cs typeface="Calibri" panose="020F0502020204030204" pitchFamily="34" charset="0"/>
              </a:rPr>
              <a:t>reductie</a:t>
            </a:r>
            <a:r>
              <a:rPr lang="en-US" sz="2000" dirty="0">
                <a:latin typeface="Univers Condensed" panose="020B0506020202050204" pitchFamily="34" charset="0"/>
                <a:cs typeface="Calibri" panose="020F0502020204030204" pitchFamily="34" charset="0"/>
              </a:rPr>
              <a:t> vs. </a:t>
            </a:r>
            <a:r>
              <a:rPr lang="en-US" sz="2000" dirty="0" err="1">
                <a:latin typeface="Univers Condensed" panose="020B0506020202050204" pitchFamily="34" charset="0"/>
                <a:cs typeface="Calibri" panose="020F0502020204030204" pitchFamily="34" charset="0"/>
              </a:rPr>
              <a:t>alendronaat</a:t>
            </a:r>
            <a:r>
              <a:rPr lang="en-US" sz="2000" dirty="0">
                <a:latin typeface="Univers Condensed" panose="020B0506020202050204" pitchFamily="34" charset="0"/>
                <a:cs typeface="Calibri" panose="020F0502020204030204" pitchFamily="34" charset="0"/>
              </a:rPr>
              <a:t> (24 </a:t>
            </a:r>
            <a:r>
              <a:rPr lang="en-US" sz="2000" dirty="0" err="1">
                <a:latin typeface="Univers Condensed" panose="020B0506020202050204" pitchFamily="34" charset="0"/>
                <a:cs typeface="Calibri" panose="020F0502020204030204" pitchFamily="34" charset="0"/>
              </a:rPr>
              <a:t>maanden</a:t>
            </a:r>
            <a:r>
              <a:rPr lang="en-US" sz="2000" dirty="0">
                <a:latin typeface="Univers Condensed" panose="020B0506020202050204" pitchFamily="34" charset="0"/>
                <a:cs typeface="Calibri" panose="020F0502020204030204" pitchFamily="34" charset="0"/>
              </a:rPr>
              <a:t>):</a:t>
            </a:r>
          </a:p>
          <a:p>
            <a:pPr lvl="1">
              <a:spcAft>
                <a:spcPts val="600"/>
              </a:spcAft>
            </a:pPr>
            <a:r>
              <a:rPr lang="en-US" dirty="0">
                <a:latin typeface="Univers Condensed" panose="020B0506020202050204" pitchFamily="34" charset="0"/>
                <a:cs typeface="Calibri" panose="020F0502020204030204" pitchFamily="34" charset="0"/>
              </a:rPr>
              <a:t>48% voor </a:t>
            </a:r>
            <a:r>
              <a:rPr lang="en-US" dirty="0" err="1">
                <a:latin typeface="Univers Condensed" panose="020B0506020202050204" pitchFamily="34" charset="0"/>
                <a:cs typeface="Calibri" panose="020F0502020204030204" pitchFamily="34" charset="0"/>
              </a:rPr>
              <a:t>wervelfracturen</a:t>
            </a:r>
            <a:endParaRPr lang="en-US" dirty="0">
              <a:latin typeface="Univers Condensed" panose="020B0506020202050204" pitchFamily="34" charset="0"/>
              <a:cs typeface="Calibri" panose="020F0502020204030204" pitchFamily="34" charset="0"/>
            </a:endParaRPr>
          </a:p>
          <a:p>
            <a:pPr lvl="1">
              <a:spcAft>
                <a:spcPts val="600"/>
              </a:spcAft>
            </a:pPr>
            <a:r>
              <a:rPr lang="en-US" dirty="0">
                <a:latin typeface="Univers Condensed" panose="020B0506020202050204" pitchFamily="34" charset="0"/>
                <a:cs typeface="Calibri" panose="020F0502020204030204" pitchFamily="34" charset="0"/>
              </a:rPr>
              <a:t>19% voor </a:t>
            </a:r>
            <a:r>
              <a:rPr lang="en-US" dirty="0" err="1">
                <a:latin typeface="Univers Condensed" panose="020B0506020202050204" pitchFamily="34" charset="0"/>
                <a:cs typeface="Calibri" panose="020F0502020204030204" pitchFamily="34" charset="0"/>
              </a:rPr>
              <a:t>niet-wervelfracturen</a:t>
            </a:r>
            <a:endParaRPr lang="en-US" dirty="0">
              <a:latin typeface="Univers Condensed" panose="020B0506020202050204" pitchFamily="34" charset="0"/>
              <a:cs typeface="Calibri" panose="020F0502020204030204" pitchFamily="34" charset="0"/>
            </a:endParaRPr>
          </a:p>
          <a:p>
            <a:pPr lvl="1">
              <a:spcAft>
                <a:spcPts val="600"/>
              </a:spcAft>
            </a:pPr>
            <a:r>
              <a:rPr lang="en-US" dirty="0">
                <a:latin typeface="Univers Condensed" panose="020B0506020202050204" pitchFamily="34" charset="0"/>
                <a:cs typeface="Calibri" panose="020F0502020204030204" pitchFamily="34" charset="0"/>
              </a:rPr>
              <a:t>38% voor </a:t>
            </a:r>
            <a:r>
              <a:rPr lang="en-US" dirty="0" err="1">
                <a:latin typeface="Univers Condensed" panose="020B0506020202050204" pitchFamily="34" charset="0"/>
                <a:cs typeface="Calibri" panose="020F0502020204030204" pitchFamily="34" charset="0"/>
              </a:rPr>
              <a:t>heupfractuur</a:t>
            </a:r>
            <a:endParaRPr lang="en-US" dirty="0">
              <a:latin typeface="Univers Condensed" panose="020B0506020202050204" pitchFamily="34" charset="0"/>
              <a:cs typeface="Calibri" panose="020F0502020204030204" pitchFamily="34" charset="0"/>
            </a:endParaRPr>
          </a:p>
          <a:p>
            <a:pPr lvl="1">
              <a:spcAft>
                <a:spcPts val="600"/>
              </a:spcAft>
            </a:pPr>
            <a:endParaRPr lang="en-US" dirty="0">
              <a:latin typeface="Univers Condensed" panose="020B0506020202050204" pitchFamily="34" charset="0"/>
              <a:cs typeface="Calibri" panose="020F0502020204030204" pitchFamily="34" charset="0"/>
            </a:endParaRPr>
          </a:p>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21</a:t>
            </a:fld>
            <a:endParaRPr lang="nl-BE"/>
          </a:p>
        </p:txBody>
      </p:sp>
    </p:spTree>
    <p:extLst>
      <p:ext uri="{BB962C8B-B14F-4D97-AF65-F5344CB8AC3E}">
        <p14:creationId xmlns:p14="http://schemas.microsoft.com/office/powerpoint/2010/main" val="311786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Reimbursed</a:t>
            </a:r>
            <a:r>
              <a:rPr lang="nl-BE" dirty="0"/>
              <a:t> in </a:t>
            </a:r>
            <a:r>
              <a:rPr lang="nl-BE" dirty="0" err="1"/>
              <a:t>women</a:t>
            </a:r>
            <a:r>
              <a:rPr lang="nl-BE" dirty="0"/>
              <a:t> &gt; 65 </a:t>
            </a:r>
            <a:r>
              <a:rPr lang="nl-BE" dirty="0" err="1"/>
              <a:t>with</a:t>
            </a:r>
            <a:r>
              <a:rPr lang="nl-BE" dirty="0"/>
              <a:t> hip </a:t>
            </a:r>
            <a:r>
              <a:rPr lang="nl-BE" dirty="0" err="1"/>
              <a:t>fracture</a:t>
            </a:r>
            <a:r>
              <a:rPr lang="nl-BE" dirty="0"/>
              <a:t> in first or 2nd </a:t>
            </a:r>
            <a:r>
              <a:rPr lang="nl-BE" dirty="0" err="1"/>
              <a:t>degree</a:t>
            </a:r>
            <a:r>
              <a:rPr lang="nl-BE" dirty="0"/>
              <a:t> </a:t>
            </a:r>
            <a:r>
              <a:rPr lang="nl-BE" dirty="0" err="1"/>
              <a:t>relative</a:t>
            </a:r>
            <a:r>
              <a:rPr lang="nl-BE" dirty="0"/>
              <a:t>, </a:t>
            </a:r>
            <a:r>
              <a:rPr lang="nl-BE" dirty="0" err="1"/>
              <a:t>patients</a:t>
            </a:r>
            <a:r>
              <a:rPr lang="nl-BE" dirty="0"/>
              <a:t> </a:t>
            </a:r>
            <a:r>
              <a:rPr lang="nl-BE" dirty="0" err="1"/>
              <a:t>with</a:t>
            </a:r>
            <a:r>
              <a:rPr lang="nl-BE" dirty="0"/>
              <a:t> </a:t>
            </a:r>
            <a:r>
              <a:rPr lang="nl-BE" dirty="0" err="1"/>
              <a:t>nontraumatic</a:t>
            </a:r>
            <a:r>
              <a:rPr lang="nl-BE" dirty="0"/>
              <a:t> </a:t>
            </a:r>
            <a:r>
              <a:rPr lang="nl-BE" dirty="0" err="1"/>
              <a:t>vertebral</a:t>
            </a:r>
            <a:r>
              <a:rPr lang="nl-BE" dirty="0"/>
              <a:t> or </a:t>
            </a:r>
            <a:r>
              <a:rPr lang="nl-BE" dirty="0" err="1"/>
              <a:t>peripheral</a:t>
            </a:r>
            <a:r>
              <a:rPr lang="nl-BE" dirty="0"/>
              <a:t> </a:t>
            </a:r>
            <a:r>
              <a:rPr lang="nl-BE" dirty="0" err="1"/>
              <a:t>fractures</a:t>
            </a:r>
            <a:r>
              <a:rPr lang="nl-BE" dirty="0"/>
              <a:t>, </a:t>
            </a:r>
            <a:r>
              <a:rPr lang="nl-BE" dirty="0" err="1"/>
              <a:t>secondary</a:t>
            </a:r>
            <a:r>
              <a:rPr lang="nl-BE" dirty="0"/>
              <a:t> </a:t>
            </a:r>
            <a:r>
              <a:rPr lang="nl-BE" dirty="0" err="1"/>
              <a:t>osteoporosis</a:t>
            </a:r>
            <a:r>
              <a:rPr lang="nl-BE" dirty="0"/>
              <a:t> (</a:t>
            </a:r>
            <a:r>
              <a:rPr lang="nl-BE" dirty="0" err="1"/>
              <a:t>including</a:t>
            </a:r>
            <a:r>
              <a:rPr lang="nl-BE" dirty="0"/>
              <a:t> </a:t>
            </a:r>
            <a:r>
              <a:rPr lang="nl-BE" dirty="0" err="1"/>
              <a:t>early</a:t>
            </a:r>
            <a:r>
              <a:rPr lang="nl-BE" dirty="0"/>
              <a:t> </a:t>
            </a:r>
            <a:r>
              <a:rPr lang="nl-BE" dirty="0" err="1"/>
              <a:t>menopause</a:t>
            </a:r>
            <a:r>
              <a:rPr lang="nl-BE" dirty="0"/>
              <a:t>)</a:t>
            </a:r>
          </a:p>
          <a:p>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3</a:t>
            </a:fld>
            <a:endParaRPr lang="nl-BE"/>
          </a:p>
        </p:txBody>
      </p:sp>
    </p:spTree>
    <p:extLst>
      <p:ext uri="{BB962C8B-B14F-4D97-AF65-F5344CB8AC3E}">
        <p14:creationId xmlns:p14="http://schemas.microsoft.com/office/powerpoint/2010/main" val="3798666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spcAft>
                <a:spcPts val="600"/>
              </a:spcAft>
            </a:pPr>
            <a:endParaRPr lang="en-US" dirty="0">
              <a:latin typeface="Univers Condensed" panose="020B0506020202050204" pitchFamily="34" charset="0"/>
              <a:cs typeface="Calibri" panose="020F0502020204030204" pitchFamily="34" charset="0"/>
            </a:endParaRPr>
          </a:p>
          <a:p>
            <a:pPr lvl="1"/>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22</a:t>
            </a:fld>
            <a:endParaRPr lang="nl-BE"/>
          </a:p>
        </p:txBody>
      </p:sp>
    </p:spTree>
    <p:extLst>
      <p:ext uri="{BB962C8B-B14F-4D97-AF65-F5344CB8AC3E}">
        <p14:creationId xmlns:p14="http://schemas.microsoft.com/office/powerpoint/2010/main" val="392501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24</a:t>
            </a:fld>
            <a:endParaRPr lang="nl-BE"/>
          </a:p>
        </p:txBody>
      </p:sp>
    </p:spTree>
    <p:extLst>
      <p:ext uri="{BB962C8B-B14F-4D97-AF65-F5344CB8AC3E}">
        <p14:creationId xmlns:p14="http://schemas.microsoft.com/office/powerpoint/2010/main" val="157782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altLang="nl-BE" sz="1200"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25</a:t>
            </a:fld>
            <a:endParaRPr lang="nl-BE"/>
          </a:p>
        </p:txBody>
      </p:sp>
    </p:spTree>
    <p:extLst>
      <p:ext uri="{BB962C8B-B14F-4D97-AF65-F5344CB8AC3E}">
        <p14:creationId xmlns:p14="http://schemas.microsoft.com/office/powerpoint/2010/main" val="418076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MOF: vertebral, pelvis, hip, femur, humerus, wrist, radius/ulna</a:t>
            </a:r>
            <a:endParaRPr lang="nl-BE" dirty="0"/>
          </a:p>
          <a:p>
            <a:r>
              <a:rPr lang="en-US" sz="1200" dirty="0"/>
              <a:t>Rib, tibia/fibula and/or ankle fractures, for example, can also be osteoporotic fractures and qualify as “previous fractures” for use in fracture risk assessment tools, but they are not MOFs [159].</a:t>
            </a:r>
          </a:p>
          <a:p>
            <a:r>
              <a:rPr lang="en-US" sz="1200" dirty="0">
                <a:solidFill>
                  <a:srgbClr val="FF0000"/>
                </a:solidFill>
              </a:rPr>
              <a:t>Er </a:t>
            </a:r>
            <a:r>
              <a:rPr lang="en-US" sz="1200" dirty="0" err="1">
                <a:solidFill>
                  <a:srgbClr val="FF0000"/>
                </a:solidFill>
              </a:rPr>
              <a:t>bestaan</a:t>
            </a:r>
            <a:r>
              <a:rPr lang="en-US" sz="1200" dirty="0">
                <a:solidFill>
                  <a:srgbClr val="FF0000"/>
                </a:solidFill>
              </a:rPr>
              <a:t> 48 fracture risk assessment tools, </a:t>
            </a:r>
            <a:r>
              <a:rPr lang="en-US" sz="1200" dirty="0" err="1">
                <a:solidFill>
                  <a:srgbClr val="FF0000"/>
                </a:solidFill>
              </a:rPr>
              <a:t>slechts</a:t>
            </a:r>
            <a:r>
              <a:rPr lang="en-US" sz="1200" dirty="0">
                <a:solidFill>
                  <a:srgbClr val="FF0000"/>
                </a:solidFill>
              </a:rPr>
              <a:t> </a:t>
            </a:r>
            <a:r>
              <a:rPr lang="en-US" sz="1200" dirty="0" err="1">
                <a:solidFill>
                  <a:srgbClr val="FF0000"/>
                </a:solidFill>
              </a:rPr>
              <a:t>enkele</a:t>
            </a:r>
            <a:r>
              <a:rPr lang="en-US" sz="1200" dirty="0">
                <a:solidFill>
                  <a:srgbClr val="FF0000"/>
                </a:solidFill>
              </a:rPr>
              <a:t> </a:t>
            </a:r>
            <a:r>
              <a:rPr lang="en-US" sz="1200" dirty="0" err="1">
                <a:solidFill>
                  <a:srgbClr val="FF0000"/>
                </a:solidFill>
              </a:rPr>
              <a:t>zijn</a:t>
            </a:r>
            <a:r>
              <a:rPr lang="en-US" sz="1200" dirty="0">
                <a:solidFill>
                  <a:srgbClr val="FF0000"/>
                </a:solidFill>
              </a:rPr>
              <a:t> </a:t>
            </a:r>
            <a:r>
              <a:rPr lang="en-US" sz="1200" dirty="0" err="1">
                <a:solidFill>
                  <a:srgbClr val="FF0000"/>
                </a:solidFill>
              </a:rPr>
              <a:t>gevalideerd</a:t>
            </a:r>
            <a:r>
              <a:rPr lang="en-US" sz="1200" dirty="0">
                <a:solidFill>
                  <a:srgbClr val="FF0000"/>
                </a:solidFill>
              </a:rPr>
              <a:t> in externe cohorts (</a:t>
            </a:r>
            <a:r>
              <a:rPr lang="en-US" sz="1200" dirty="0" err="1">
                <a:solidFill>
                  <a:srgbClr val="FF0000"/>
                </a:solidFill>
              </a:rPr>
              <a:t>Garvan</a:t>
            </a:r>
            <a:r>
              <a:rPr lang="en-US" sz="1200" dirty="0">
                <a:solidFill>
                  <a:srgbClr val="FF0000"/>
                </a:solidFill>
              </a:rPr>
              <a:t>, </a:t>
            </a:r>
            <a:r>
              <a:rPr lang="en-US" sz="1200" dirty="0" err="1">
                <a:solidFill>
                  <a:srgbClr val="FF0000"/>
                </a:solidFill>
              </a:rPr>
              <a:t>Qfracture</a:t>
            </a:r>
            <a:r>
              <a:rPr lang="en-US" sz="1200" dirty="0">
                <a:solidFill>
                  <a:srgbClr val="FF0000"/>
                </a:solidFill>
              </a:rPr>
              <a:t>)</a:t>
            </a:r>
            <a:endParaRPr lang="en-GB" sz="1000" dirty="0">
              <a:solidFill>
                <a:srgbClr val="FF0000"/>
              </a:solidFill>
            </a:endParaRP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4</a:t>
            </a:fld>
            <a:endParaRPr lang="nl-BE"/>
          </a:p>
        </p:txBody>
      </p:sp>
    </p:spTree>
    <p:extLst>
      <p:ext uri="{BB962C8B-B14F-4D97-AF65-F5344CB8AC3E}">
        <p14:creationId xmlns:p14="http://schemas.microsoft.com/office/powerpoint/2010/main" val="6591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vertebral, pelvis, hip, femur, humerus, wrist, radius/ulna</a:t>
            </a:r>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5</a:t>
            </a:fld>
            <a:endParaRPr lang="nl-BE"/>
          </a:p>
        </p:txBody>
      </p:sp>
    </p:spTree>
    <p:extLst>
      <p:ext uri="{BB962C8B-B14F-4D97-AF65-F5344CB8AC3E}">
        <p14:creationId xmlns:p14="http://schemas.microsoft.com/office/powerpoint/2010/main" val="257736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ROL APOTHEKER</a:t>
            </a: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6</a:t>
            </a:fld>
            <a:endParaRPr lang="nl-BE"/>
          </a:p>
        </p:txBody>
      </p:sp>
    </p:spTree>
    <p:extLst>
      <p:ext uri="{BB962C8B-B14F-4D97-AF65-F5344CB8AC3E}">
        <p14:creationId xmlns:p14="http://schemas.microsoft.com/office/powerpoint/2010/main" val="293570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7</a:t>
            </a:fld>
            <a:endParaRPr lang="nl-BE"/>
          </a:p>
        </p:txBody>
      </p:sp>
    </p:spTree>
    <p:extLst>
      <p:ext uri="{BB962C8B-B14F-4D97-AF65-F5344CB8AC3E}">
        <p14:creationId xmlns:p14="http://schemas.microsoft.com/office/powerpoint/2010/main" val="123871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Ethyl: vnl. overmatig gebruik</a:t>
            </a: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9</a:t>
            </a:fld>
            <a:endParaRPr lang="nl-BE"/>
          </a:p>
        </p:txBody>
      </p:sp>
    </p:spTree>
    <p:extLst>
      <p:ext uri="{BB962C8B-B14F-4D97-AF65-F5344CB8AC3E}">
        <p14:creationId xmlns:p14="http://schemas.microsoft.com/office/powerpoint/2010/main" val="187451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600"/>
              </a:spcAft>
            </a:pPr>
            <a:r>
              <a:rPr lang="nl-BE" sz="2000" dirty="0">
                <a:latin typeface="Univers Condensed" panose="020B0506020202050204" pitchFamily="34" charset="0"/>
                <a:cs typeface="Calibri" panose="020F0502020204030204" pitchFamily="34" charset="0"/>
              </a:rPr>
              <a:t>Intrinsieke risicofactoren</a:t>
            </a:r>
          </a:p>
          <a:p>
            <a:pPr lvl="1">
              <a:spcAft>
                <a:spcPts val="600"/>
              </a:spcAft>
            </a:pPr>
            <a:r>
              <a:rPr lang="nl-BE" dirty="0">
                <a:latin typeface="Univers Condensed" panose="020B0506020202050204" pitchFamily="34" charset="0"/>
                <a:cs typeface="Calibri" panose="020F0502020204030204" pitchFamily="34" charset="0"/>
              </a:rPr>
              <a:t>Fysiek: verminderd evenwicht / spierkracht / mobiliteit / pijn / leeftijd</a:t>
            </a:r>
          </a:p>
          <a:p>
            <a:pPr lvl="1">
              <a:spcAft>
                <a:spcPts val="600"/>
              </a:spcAft>
            </a:pPr>
            <a:r>
              <a:rPr lang="nl-BE" dirty="0">
                <a:latin typeface="Univers Condensed" panose="020B0506020202050204" pitchFamily="34" charset="0"/>
                <a:cs typeface="Calibri" panose="020F0502020204030204" pitchFamily="34" charset="0"/>
              </a:rPr>
              <a:t>Medisch: visusverlies / orthostatische hypotensie, urinaire incontinentie</a:t>
            </a:r>
          </a:p>
          <a:p>
            <a:pPr lvl="1">
              <a:spcAft>
                <a:spcPts val="600"/>
              </a:spcAft>
            </a:pPr>
            <a:r>
              <a:rPr lang="nl-BE" dirty="0">
                <a:latin typeface="Univers Condensed" panose="020B0506020202050204" pitchFamily="34" charset="0"/>
                <a:cs typeface="Calibri" panose="020F0502020204030204" pitchFamily="34" charset="0"/>
              </a:rPr>
              <a:t>Cognitief: cognitieve stoornissen / valangst / gedrag</a:t>
            </a:r>
          </a:p>
          <a:p>
            <a:pPr lvl="1">
              <a:spcAft>
                <a:spcPts val="600"/>
              </a:spcAft>
            </a:pPr>
            <a:r>
              <a:rPr lang="nl-BE" dirty="0">
                <a:latin typeface="Univers Condensed" panose="020B0506020202050204" pitchFamily="34" charset="0"/>
                <a:cs typeface="Calibri" panose="020F0502020204030204" pitchFamily="34" charset="0"/>
              </a:rPr>
              <a:t>Valgeschiedenis (1 per jaar is te veel !)</a:t>
            </a: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a:latin typeface="Univers Condensed" panose="020B0506020202050204" pitchFamily="34" charset="0"/>
                <a:cs typeface="Calibri" panose="020F0502020204030204" pitchFamily="34" charset="0"/>
              </a:rPr>
              <a:t>Extrinsieke risicofactoren </a:t>
            </a:r>
          </a:p>
          <a:p>
            <a:pPr lvl="1">
              <a:spcAft>
                <a:spcPts val="600"/>
              </a:spcAft>
            </a:pPr>
            <a:r>
              <a:rPr lang="nl-BE" dirty="0">
                <a:latin typeface="Univers Condensed" panose="020B0506020202050204" pitchFamily="34" charset="0"/>
                <a:cs typeface="Calibri" panose="020F0502020204030204" pitchFamily="34" charset="0"/>
              </a:rPr>
              <a:t>Onveilige omgeving</a:t>
            </a:r>
          </a:p>
          <a:p>
            <a:pPr lvl="1">
              <a:spcAft>
                <a:spcPts val="600"/>
              </a:spcAft>
            </a:pPr>
            <a:r>
              <a:rPr lang="nl-BE" dirty="0">
                <a:latin typeface="Univers Condensed" panose="020B0506020202050204" pitchFamily="34" charset="0"/>
                <a:cs typeface="Calibri" panose="020F0502020204030204" pitchFamily="34" charset="0"/>
              </a:rPr>
              <a:t>Onaangepaste schoenen</a:t>
            </a:r>
            <a:endParaRPr lang="en-US" dirty="0">
              <a:latin typeface="Univers Condensed" panose="020B0506020202050204" pitchFamily="34" charset="0"/>
              <a:cs typeface="Calibri" panose="020F0502020204030204" pitchFamily="34" charset="0"/>
            </a:endParaRPr>
          </a:p>
          <a:p>
            <a:pPr lvl="1">
              <a:spcAft>
                <a:spcPts val="600"/>
              </a:spcAft>
            </a:pPr>
            <a:r>
              <a:rPr lang="nl-BE" b="1" dirty="0">
                <a:latin typeface="Univers Condensed" panose="020B0506020202050204" pitchFamily="34" charset="0"/>
                <a:cs typeface="Calibri" panose="020F0502020204030204" pitchFamily="34" charset="0"/>
              </a:rPr>
              <a:t>Medicatie: </a:t>
            </a:r>
          </a:p>
          <a:p>
            <a:pPr lvl="2">
              <a:spcAft>
                <a:spcPts val="600"/>
              </a:spcAft>
              <a:buClr>
                <a:schemeClr val="bg2"/>
              </a:buClr>
            </a:pPr>
            <a:r>
              <a:rPr lang="nl-BE" dirty="0">
                <a:latin typeface="Univers Condensed" panose="020B0506020202050204" pitchFamily="34" charset="0"/>
                <a:cs typeface="Calibri" panose="020F0502020204030204" pitchFamily="34" charset="0"/>
              </a:rPr>
              <a:t>O. a. sederende medicatie, antidepressiva, neuroleptica, antihypertensiva</a:t>
            </a:r>
          </a:p>
          <a:p>
            <a:pPr lvl="2">
              <a:spcAft>
                <a:spcPts val="600"/>
              </a:spcAft>
              <a:buClr>
                <a:schemeClr val="bg2"/>
              </a:buClr>
            </a:pPr>
            <a:r>
              <a:rPr lang="nl-BE" dirty="0">
                <a:latin typeface="Univers Condensed" panose="020B0506020202050204" pitchFamily="34" charset="0"/>
                <a:cs typeface="Calibri" panose="020F0502020204030204" pitchFamily="34" charset="0"/>
              </a:rPr>
              <a:t>Polyfarmacie (</a:t>
            </a:r>
            <a:r>
              <a:rPr lang="nl-BE" dirty="0">
                <a:latin typeface="Univers Condensed" panose="020B0506020202050204" pitchFamily="34" charset="0"/>
                <a:cs typeface="Arial" panose="020B0604020202020204" pitchFamily="34" charset="0"/>
              </a:rPr>
              <a:t>≥ 4 geneesmiddelen)</a:t>
            </a:r>
            <a:endParaRPr lang="nl-BE" dirty="0">
              <a:latin typeface="Univers Condensed" panose="020B0506020202050204" pitchFamily="34"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10</a:t>
            </a:fld>
            <a:endParaRPr lang="nl-BE"/>
          </a:p>
        </p:txBody>
      </p:sp>
    </p:spTree>
    <p:extLst>
      <p:ext uri="{BB962C8B-B14F-4D97-AF65-F5344CB8AC3E}">
        <p14:creationId xmlns:p14="http://schemas.microsoft.com/office/powerpoint/2010/main" val="285310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6CFB94C-BAA2-4F63-AD12-29234C64CF5B}" type="slidenum">
              <a:rPr lang="nl-BE" smtClean="0"/>
              <a:t>11</a:t>
            </a:fld>
            <a:endParaRPr lang="nl-BE"/>
          </a:p>
        </p:txBody>
      </p:sp>
    </p:spTree>
    <p:extLst>
      <p:ext uri="{BB962C8B-B14F-4D97-AF65-F5344CB8AC3E}">
        <p14:creationId xmlns:p14="http://schemas.microsoft.com/office/powerpoint/2010/main" val="278268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 Id="rId6" Type="http://schemas.openxmlformats.org/officeDocument/2006/relationships/hyperlink" Target="http://www.uzgent.be/" TargetMode="External"/><Relationship Id="rId5" Type="http://schemas.openxmlformats.org/officeDocument/2006/relationships/hyperlink" Target="http://www.twitter.com/uzgent" TargetMode="External"/><Relationship Id="rId4" Type="http://schemas.openxmlformats.org/officeDocument/2006/relationships/hyperlink" Target="http://www.facebook.com/uzgent"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BABE9B95-5AA3-4C36-AFAA-BD673BC55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800" y="2743200"/>
            <a:ext cx="6622473" cy="1393117"/>
          </a:xfrm>
          <a:prstGeom prst="rect">
            <a:avLst/>
          </a:prstGeom>
        </p:spPr>
      </p:pic>
      <p:sp>
        <p:nvSpPr>
          <p:cNvPr id="5" name="Rechthoekige driehoek 4">
            <a:extLst>
              <a:ext uri="{FF2B5EF4-FFF2-40B4-BE49-F238E27FC236}">
                <a16:creationId xmlns:a16="http://schemas.microsoft.com/office/drawing/2014/main" id="{CEE03905-7E75-4335-ADD6-3B457D33CF26}"/>
              </a:ext>
            </a:extLst>
          </p:cNvPr>
          <p:cNvSpPr/>
          <p:nvPr userDrawn="1"/>
        </p:nvSpPr>
        <p:spPr>
          <a:xfrm flipH="1">
            <a:off x="6400800" y="4114800"/>
            <a:ext cx="2743200" cy="2743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2839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UZ_Slot wi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7643565-A0FE-41BA-8EE9-EAA03E258A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481" y="4988960"/>
            <a:ext cx="535350" cy="218733"/>
          </a:xfrm>
          <a:prstGeom prst="rect">
            <a:avLst/>
          </a:prstGeom>
        </p:spPr>
      </p:pic>
      <p:sp>
        <p:nvSpPr>
          <p:cNvPr id="5" name="Tijdelijke aanduiding voor tekst 4">
            <a:extLst>
              <a:ext uri="{FF2B5EF4-FFF2-40B4-BE49-F238E27FC236}">
                <a16:creationId xmlns:a16="http://schemas.microsoft.com/office/drawing/2014/main" id="{49DF1A7E-6C59-4E1A-AA08-AF4B5F90C628}"/>
              </a:ext>
            </a:extLst>
          </p:cNvPr>
          <p:cNvSpPr>
            <a:spLocks noGrp="1"/>
          </p:cNvSpPr>
          <p:nvPr>
            <p:ph type="body" sz="quarter" idx="13" hasCustomPrompt="1"/>
          </p:nvPr>
        </p:nvSpPr>
        <p:spPr>
          <a:xfrm>
            <a:off x="1375641" y="1431925"/>
            <a:ext cx="3760787" cy="172355"/>
          </a:xfrm>
        </p:spPr>
        <p:txBody>
          <a:bodyPr lIns="0" tIns="0" rIns="0" bIns="0">
            <a:spAutoFit/>
          </a:bodyPr>
          <a:lstStyle>
            <a:lvl1pPr marL="0" indent="0">
              <a:lnSpc>
                <a:spcPct val="70000"/>
              </a:lnSpc>
              <a:buFontTx/>
              <a:buNone/>
              <a:defRPr sz="1600" cap="all" baseline="0">
                <a:solidFill>
                  <a:schemeClr val="bg2"/>
                </a:solidFill>
              </a:defRPr>
            </a:lvl1pPr>
          </a:lstStyle>
          <a:p>
            <a:pPr lvl="0"/>
            <a:r>
              <a:rPr lang="nl-NL" dirty="0"/>
              <a:t>NAAM AUTEUR</a:t>
            </a:r>
          </a:p>
        </p:txBody>
      </p:sp>
      <p:sp>
        <p:nvSpPr>
          <p:cNvPr id="6" name="Rechthoek 5">
            <a:extLst>
              <a:ext uri="{FF2B5EF4-FFF2-40B4-BE49-F238E27FC236}">
                <a16:creationId xmlns:a16="http://schemas.microsoft.com/office/drawing/2014/main" id="{78DE9232-76D5-4D9D-A9C6-901C73CF445B}"/>
              </a:ext>
            </a:extLst>
          </p:cNvPr>
          <p:cNvSpPr/>
          <p:nvPr userDrawn="1"/>
        </p:nvSpPr>
        <p:spPr>
          <a:xfrm>
            <a:off x="1376680" y="1625600"/>
            <a:ext cx="4572000" cy="493277"/>
          </a:xfrm>
          <a:prstGeom prst="rect">
            <a:avLst/>
          </a:prstGeom>
        </p:spPr>
        <p:txBody>
          <a:bodyPr lIns="0" tIns="0" rIns="0" bIns="0">
            <a:spAutoFit/>
          </a:bodyPr>
          <a:lstStyle/>
          <a:p>
            <a:pPr lvl="0">
              <a:lnSpc>
                <a:spcPct val="120000"/>
              </a:lnSpc>
            </a:pPr>
            <a:r>
              <a:rPr lang="nl-NL" sz="1400" dirty="0"/>
              <a:t>Functie</a:t>
            </a:r>
          </a:p>
          <a:p>
            <a:pPr lvl="0">
              <a:lnSpc>
                <a:spcPct val="120000"/>
              </a:lnSpc>
            </a:pPr>
            <a:r>
              <a:rPr lang="nl-NL" sz="1400" dirty="0"/>
              <a:t>Afdeling of dienst</a:t>
            </a:r>
            <a:endParaRPr lang="nl-BE" sz="1400" dirty="0"/>
          </a:p>
        </p:txBody>
      </p:sp>
      <p:sp>
        <p:nvSpPr>
          <p:cNvPr id="22" name="Rechthoek 21">
            <a:extLst>
              <a:ext uri="{FF2B5EF4-FFF2-40B4-BE49-F238E27FC236}">
                <a16:creationId xmlns:a16="http://schemas.microsoft.com/office/drawing/2014/main" id="{3E423A0E-1C27-4821-BFB5-DA3AB0BE4053}"/>
              </a:ext>
            </a:extLst>
          </p:cNvPr>
          <p:cNvSpPr/>
          <p:nvPr userDrawn="1"/>
        </p:nvSpPr>
        <p:spPr>
          <a:xfrm>
            <a:off x="1376680" y="3092459"/>
            <a:ext cx="4572000" cy="1034129"/>
          </a:xfrm>
          <a:prstGeom prst="rect">
            <a:avLst/>
          </a:prstGeom>
        </p:spPr>
        <p:txBody>
          <a:bodyPr lIns="0" tIns="0" rIns="0" bIns="0">
            <a:spAutoFit/>
          </a:bodyPr>
          <a:lstStyle/>
          <a:p>
            <a:pPr lvl="0">
              <a:lnSpc>
                <a:spcPct val="120000"/>
              </a:lnSpc>
            </a:pPr>
            <a:r>
              <a:rPr lang="nl-NL" sz="1400" dirty="0">
                <a:solidFill>
                  <a:schemeClr val="bg2"/>
                </a:solidFill>
              </a:rPr>
              <a:t>Universitair Ziekenhuis Gent</a:t>
            </a:r>
          </a:p>
          <a:p>
            <a:pPr lvl="0">
              <a:lnSpc>
                <a:spcPct val="120000"/>
              </a:lnSpc>
            </a:pPr>
            <a:r>
              <a:rPr lang="nl-NL" sz="1400" dirty="0">
                <a:solidFill>
                  <a:schemeClr val="bg2"/>
                </a:solidFill>
              </a:rPr>
              <a:t>C. Heymanslaan 10  |  B 9000 Gent</a:t>
            </a:r>
          </a:p>
          <a:p>
            <a:pPr lvl="0">
              <a:lnSpc>
                <a:spcPct val="120000"/>
              </a:lnSpc>
            </a:pPr>
            <a:r>
              <a:rPr lang="nl-NL" sz="1400" dirty="0">
                <a:solidFill>
                  <a:schemeClr val="bg2"/>
                </a:solidFill>
              </a:rPr>
              <a:t>T +32 (0)9 332 21 11</a:t>
            </a:r>
          </a:p>
          <a:p>
            <a:pPr lvl="0">
              <a:lnSpc>
                <a:spcPct val="120000"/>
              </a:lnSpc>
            </a:pPr>
            <a:r>
              <a:rPr lang="nl-NL" sz="1400" dirty="0">
                <a:solidFill>
                  <a:schemeClr val="bg2"/>
                </a:solidFill>
              </a:rPr>
              <a:t>E info@uzgent.be</a:t>
            </a:r>
          </a:p>
        </p:txBody>
      </p:sp>
      <p:sp>
        <p:nvSpPr>
          <p:cNvPr id="7" name="Rechthoek 6">
            <a:extLst>
              <a:ext uri="{FF2B5EF4-FFF2-40B4-BE49-F238E27FC236}">
                <a16:creationId xmlns:a16="http://schemas.microsoft.com/office/drawing/2014/main" id="{94C19602-7785-4FE6-A34B-64AA73A13D9B}"/>
              </a:ext>
            </a:extLst>
          </p:cNvPr>
          <p:cNvSpPr/>
          <p:nvPr userDrawn="1"/>
        </p:nvSpPr>
        <p:spPr>
          <a:xfrm>
            <a:off x="1376680" y="4350915"/>
            <a:ext cx="4572000" cy="535531"/>
          </a:xfrm>
          <a:prstGeom prst="rect">
            <a:avLst/>
          </a:prstGeom>
        </p:spPr>
        <p:txBody>
          <a:bodyPr lIns="0" tIns="0" rIns="0" bIns="0">
            <a:spAutoFit/>
          </a:bodyPr>
          <a:lstStyle/>
          <a:p>
            <a:pPr lvl="0">
              <a:lnSpc>
                <a:spcPct val="120000"/>
              </a:lnSpc>
            </a:pPr>
            <a:r>
              <a:rPr lang="nl-NL" sz="1400" b="1" dirty="0">
                <a:solidFill>
                  <a:schemeClr val="bg2"/>
                </a:solidFill>
              </a:rPr>
              <a:t>www.uzgent.be</a:t>
            </a:r>
          </a:p>
          <a:p>
            <a:pPr lvl="0">
              <a:lnSpc>
                <a:spcPct val="120000"/>
              </a:lnSpc>
            </a:pPr>
            <a:r>
              <a:rPr lang="nl-NL" sz="1500" dirty="0">
                <a:solidFill>
                  <a:schemeClr val="bg2"/>
                </a:solidFill>
              </a:rPr>
              <a:t>Volg ons op</a:t>
            </a:r>
            <a:endParaRPr lang="nl-BE" sz="1500" dirty="0">
              <a:solidFill>
                <a:schemeClr val="bg2"/>
              </a:solidFill>
            </a:endParaRPr>
          </a:p>
        </p:txBody>
      </p:sp>
      <p:cxnSp>
        <p:nvCxnSpPr>
          <p:cNvPr id="15" name="Rechte verbindingslijn 14">
            <a:extLst>
              <a:ext uri="{FF2B5EF4-FFF2-40B4-BE49-F238E27FC236}">
                <a16:creationId xmlns:a16="http://schemas.microsoft.com/office/drawing/2014/main" id="{B5492530-2A1C-4F57-85A8-EE12DA645473}"/>
              </a:ext>
            </a:extLst>
          </p:cNvPr>
          <p:cNvCxnSpPr/>
          <p:nvPr userDrawn="1"/>
        </p:nvCxnSpPr>
        <p:spPr>
          <a:xfrm>
            <a:off x="1370561" y="2985135"/>
            <a:ext cx="692554" cy="0"/>
          </a:xfrm>
          <a:prstGeom prst="line">
            <a:avLst/>
          </a:prstGeom>
          <a:ln w="3048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ijdelijke aanduiding voor tekst 23">
            <a:extLst>
              <a:ext uri="{FF2B5EF4-FFF2-40B4-BE49-F238E27FC236}">
                <a16:creationId xmlns:a16="http://schemas.microsoft.com/office/drawing/2014/main" id="{1552F705-E01E-4CA1-9D66-FF8766F99923}"/>
              </a:ext>
            </a:extLst>
          </p:cNvPr>
          <p:cNvSpPr>
            <a:spLocks noGrp="1"/>
          </p:cNvSpPr>
          <p:nvPr>
            <p:ph type="body" sz="quarter" idx="14" hasCustomPrompt="1"/>
          </p:nvPr>
        </p:nvSpPr>
        <p:spPr>
          <a:xfrm>
            <a:off x="1375641" y="1665327"/>
            <a:ext cx="3606800" cy="193899"/>
          </a:xfrm>
        </p:spPr>
        <p:txBody>
          <a:bodyPr lIns="0" tIns="0" rIns="0" bIns="0">
            <a:spAutoFit/>
          </a:bodyPr>
          <a:lstStyle>
            <a:lvl1pPr marL="0" indent="0">
              <a:buFontTx/>
              <a:buNone/>
              <a:defRPr sz="14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Functie</a:t>
            </a:r>
          </a:p>
        </p:txBody>
      </p:sp>
      <p:sp>
        <p:nvSpPr>
          <p:cNvPr id="25" name="Tijdelijke aanduiding voor tekst 23">
            <a:extLst>
              <a:ext uri="{FF2B5EF4-FFF2-40B4-BE49-F238E27FC236}">
                <a16:creationId xmlns:a16="http://schemas.microsoft.com/office/drawing/2014/main" id="{1D888951-C946-4A05-B397-97ED8E52FD8C}"/>
              </a:ext>
            </a:extLst>
          </p:cNvPr>
          <p:cNvSpPr>
            <a:spLocks noGrp="1"/>
          </p:cNvSpPr>
          <p:nvPr>
            <p:ph type="body" sz="quarter" idx="15" hasCustomPrompt="1"/>
          </p:nvPr>
        </p:nvSpPr>
        <p:spPr>
          <a:xfrm>
            <a:off x="1375641" y="1923034"/>
            <a:ext cx="3606800" cy="193899"/>
          </a:xfrm>
        </p:spPr>
        <p:txBody>
          <a:bodyPr lIns="0" tIns="0" rIns="0" bIns="0">
            <a:spAutoFit/>
          </a:bodyPr>
          <a:lstStyle>
            <a:lvl1pPr marL="0" indent="0">
              <a:buFontTx/>
              <a:buNone/>
              <a:defRPr sz="14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Afdeling of dienst</a:t>
            </a:r>
          </a:p>
        </p:txBody>
      </p:sp>
      <p:sp>
        <p:nvSpPr>
          <p:cNvPr id="19" name="Rechthoekige driehoek 18">
            <a:extLst>
              <a:ext uri="{FF2B5EF4-FFF2-40B4-BE49-F238E27FC236}">
                <a16:creationId xmlns:a16="http://schemas.microsoft.com/office/drawing/2014/main" id="{9F026071-6481-4126-BDDE-3B7E49DF5006}"/>
              </a:ext>
            </a:extLst>
          </p:cNvPr>
          <p:cNvSpPr/>
          <p:nvPr userDrawn="1"/>
        </p:nvSpPr>
        <p:spPr>
          <a:xfrm flipH="1">
            <a:off x="6400800" y="2743200"/>
            <a:ext cx="2743200" cy="2743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49CD2D2F-2334-48C5-AF32-775815E69A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801" y="5760240"/>
            <a:ext cx="2622423" cy="551659"/>
          </a:xfrm>
          <a:prstGeom prst="rect">
            <a:avLst/>
          </a:prstGeom>
        </p:spPr>
      </p:pic>
      <p:sp>
        <p:nvSpPr>
          <p:cNvPr id="13" name="Rechthoek 12">
            <a:hlinkClick r:id="rId4"/>
            <a:extLst>
              <a:ext uri="{FF2B5EF4-FFF2-40B4-BE49-F238E27FC236}">
                <a16:creationId xmlns:a16="http://schemas.microsoft.com/office/drawing/2014/main" id="{91321540-4610-4C0D-9051-A26A9A6DEC58}"/>
              </a:ext>
            </a:extLst>
          </p:cNvPr>
          <p:cNvSpPr/>
          <p:nvPr userDrawn="1"/>
        </p:nvSpPr>
        <p:spPr>
          <a:xfrm>
            <a:off x="1272540" y="4884420"/>
            <a:ext cx="28956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hlinkClick r:id="rId5"/>
            <a:extLst>
              <a:ext uri="{FF2B5EF4-FFF2-40B4-BE49-F238E27FC236}">
                <a16:creationId xmlns:a16="http://schemas.microsoft.com/office/drawing/2014/main" id="{2A4532B1-6A07-4728-9F4C-862AF3F3C5F9}"/>
              </a:ext>
            </a:extLst>
          </p:cNvPr>
          <p:cNvSpPr/>
          <p:nvPr userDrawn="1"/>
        </p:nvSpPr>
        <p:spPr>
          <a:xfrm>
            <a:off x="1633156" y="4873266"/>
            <a:ext cx="28956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hlinkClick r:id="rId6"/>
            <a:extLst>
              <a:ext uri="{FF2B5EF4-FFF2-40B4-BE49-F238E27FC236}">
                <a16:creationId xmlns:a16="http://schemas.microsoft.com/office/drawing/2014/main" id="{7A2028F2-981B-4C28-97F8-AF16040810FC}"/>
              </a:ext>
            </a:extLst>
          </p:cNvPr>
          <p:cNvSpPr/>
          <p:nvPr userDrawn="1"/>
        </p:nvSpPr>
        <p:spPr>
          <a:xfrm>
            <a:off x="1343596" y="4316603"/>
            <a:ext cx="1343724" cy="308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39685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Z_Gri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1294BA53-9EB0-4DAF-A372-35173EC9D229}"/>
              </a:ext>
            </a:extLst>
          </p:cNvPr>
          <p:cNvGrpSpPr/>
          <p:nvPr userDrawn="1"/>
        </p:nvGrpSpPr>
        <p:grpSpPr>
          <a:xfrm>
            <a:off x="-2136" y="0"/>
            <a:ext cx="9146136" cy="6869347"/>
            <a:chOff x="-2136" y="0"/>
            <a:chExt cx="9146136" cy="6869347"/>
          </a:xfrm>
        </p:grpSpPr>
        <p:cxnSp>
          <p:nvCxnSpPr>
            <p:cNvPr id="7" name="Rechte verbindingslijn 6">
              <a:extLst>
                <a:ext uri="{FF2B5EF4-FFF2-40B4-BE49-F238E27FC236}">
                  <a16:creationId xmlns:a16="http://schemas.microsoft.com/office/drawing/2014/main" id="{D42A86B7-80FC-487A-8662-62A5C04D30D8}"/>
                </a:ext>
              </a:extLst>
            </p:cNvPr>
            <p:cNvCxnSpPr>
              <a:cxnSpLocks/>
            </p:cNvCxnSpPr>
            <p:nvPr userDrawn="1"/>
          </p:nvCxnSpPr>
          <p:spPr>
            <a:xfrm flipH="1">
              <a:off x="1" y="2738437"/>
              <a:ext cx="9143999" cy="113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D5B91EC1-0DDF-4D65-983D-336877976A08}"/>
                </a:ext>
              </a:extLst>
            </p:cNvPr>
            <p:cNvCxnSpPr>
              <a:cxnSpLocks/>
            </p:cNvCxnSpPr>
            <p:nvPr userDrawn="1"/>
          </p:nvCxnSpPr>
          <p:spPr>
            <a:xfrm flipH="1">
              <a:off x="0" y="4119562"/>
              <a:ext cx="9144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A9FA28E8-8341-4906-84C0-289B20F0C9F1}"/>
                </a:ext>
              </a:extLst>
            </p:cNvPr>
            <p:cNvCxnSpPr>
              <a:cxnSpLocks/>
            </p:cNvCxnSpPr>
            <p:nvPr userDrawn="1"/>
          </p:nvCxnSpPr>
          <p:spPr>
            <a:xfrm>
              <a:off x="4110586" y="0"/>
              <a:ext cx="0" cy="68693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1837D6F0-C163-46AA-BA87-AC7D28B690FB}"/>
                </a:ext>
              </a:extLst>
            </p:cNvPr>
            <p:cNvCxnSpPr>
              <a:cxnSpLocks/>
            </p:cNvCxnSpPr>
            <p:nvPr userDrawn="1"/>
          </p:nvCxnSpPr>
          <p:spPr>
            <a:xfrm>
              <a:off x="5481147" y="0"/>
              <a:ext cx="0" cy="68693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DEDD781A-44CD-4C6C-890E-BA3258D6B669}"/>
                </a:ext>
              </a:extLst>
            </p:cNvPr>
            <p:cNvCxnSpPr>
              <a:cxnSpLocks/>
            </p:cNvCxnSpPr>
            <p:nvPr userDrawn="1"/>
          </p:nvCxnSpPr>
          <p:spPr>
            <a:xfrm>
              <a:off x="6851708" y="0"/>
              <a:ext cx="0" cy="68693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49213238-676E-4BD0-886F-F1EFC2EB2EC1}"/>
                </a:ext>
              </a:extLst>
            </p:cNvPr>
            <p:cNvCxnSpPr>
              <a:cxnSpLocks/>
            </p:cNvCxnSpPr>
            <p:nvPr userDrawn="1"/>
          </p:nvCxnSpPr>
          <p:spPr>
            <a:xfrm>
              <a:off x="8221230"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25EA1D0-4BEA-4186-8508-B281221EEADA}"/>
                </a:ext>
              </a:extLst>
            </p:cNvPr>
            <p:cNvCxnSpPr>
              <a:cxnSpLocks/>
            </p:cNvCxnSpPr>
            <p:nvPr userDrawn="1"/>
          </p:nvCxnSpPr>
          <p:spPr>
            <a:xfrm flipH="1">
              <a:off x="-2134" y="5497748"/>
              <a:ext cx="9146134"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30650C39-ABC2-4DBF-A76C-7655580580F8}"/>
                </a:ext>
              </a:extLst>
            </p:cNvPr>
            <p:cNvCxnSpPr>
              <a:cxnSpLocks/>
            </p:cNvCxnSpPr>
            <p:nvPr userDrawn="1"/>
          </p:nvCxnSpPr>
          <p:spPr>
            <a:xfrm flipH="1">
              <a:off x="-2136" y="1375451"/>
              <a:ext cx="9143999"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282D957-295C-48BF-B437-C1EF25F7DBC1}"/>
                </a:ext>
              </a:extLst>
            </p:cNvPr>
            <p:cNvCxnSpPr>
              <a:cxnSpLocks/>
            </p:cNvCxnSpPr>
            <p:nvPr userDrawn="1"/>
          </p:nvCxnSpPr>
          <p:spPr>
            <a:xfrm>
              <a:off x="1368425"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F79E2A12-1473-4C20-8217-F311D71D1C36}"/>
                </a:ext>
              </a:extLst>
            </p:cNvPr>
            <p:cNvCxnSpPr>
              <a:cxnSpLocks/>
            </p:cNvCxnSpPr>
            <p:nvPr userDrawn="1"/>
          </p:nvCxnSpPr>
          <p:spPr>
            <a:xfrm>
              <a:off x="2740025" y="0"/>
              <a:ext cx="0" cy="68693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216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Rechthoekige driehoek 7">
            <a:extLst>
              <a:ext uri="{FF2B5EF4-FFF2-40B4-BE49-F238E27FC236}">
                <a16:creationId xmlns:a16="http://schemas.microsoft.com/office/drawing/2014/main" id="{39038B22-173E-44A1-B4BC-5641BF3D8926}"/>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97F551B-624A-4B10-BA5D-03FE73B79977}"/>
              </a:ext>
            </a:extLst>
          </p:cNvPr>
          <p:cNvSpPr>
            <a:spLocks noGrp="1"/>
          </p:cNvSpPr>
          <p:nvPr>
            <p:ph type="title"/>
          </p:nvPr>
        </p:nvSpPr>
        <p:spPr/>
        <p:txBody>
          <a:bodyPr/>
          <a:lstStyle/>
          <a:p>
            <a:r>
              <a:rPr lang="nl-NL"/>
              <a:t>Klik om de stijl te bewerken</a:t>
            </a:r>
            <a:endParaRPr lang="nl-BE" dirty="0"/>
          </a:p>
        </p:txBody>
      </p:sp>
      <p:sp>
        <p:nvSpPr>
          <p:cNvPr id="3" name="Tijdelijke aanduiding voor inhoud 2">
            <a:extLst>
              <a:ext uri="{FF2B5EF4-FFF2-40B4-BE49-F238E27FC236}">
                <a16:creationId xmlns:a16="http://schemas.microsoft.com/office/drawing/2014/main" id="{AD20B0FE-C19C-45D9-A418-3BA4E387AF22}"/>
              </a:ext>
            </a:extLst>
          </p:cNvPr>
          <p:cNvSpPr>
            <a:spLocks noGrp="1"/>
          </p:cNvSpPr>
          <p:nvPr>
            <p:ph idx="1"/>
          </p:nvPr>
        </p:nvSpPr>
        <p:spPr/>
        <p:txBody>
          <a:bodyPr/>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1"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05796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Leeg">
    <p:bg>
      <p:bgPr>
        <a:solidFill>
          <a:schemeClr val="tx1"/>
        </a:solidFill>
        <a:effectLst/>
      </p:bgPr>
    </p:bg>
    <p:spTree>
      <p:nvGrpSpPr>
        <p:cNvPr id="1" name=""/>
        <p:cNvGrpSpPr/>
        <p:nvPr/>
      </p:nvGrpSpPr>
      <p:grpSpPr>
        <a:xfrm>
          <a:off x="0" y="0"/>
          <a:ext cx="0" cy="0"/>
          <a:chOff x="0" y="0"/>
          <a:chExt cx="0" cy="0"/>
        </a:xfrm>
      </p:grpSpPr>
      <p:sp>
        <p:nvSpPr>
          <p:cNvPr id="5" name="Rechthoekige driehoek 4">
            <a:extLst>
              <a:ext uri="{FF2B5EF4-FFF2-40B4-BE49-F238E27FC236}">
                <a16:creationId xmlns:a16="http://schemas.microsoft.com/office/drawing/2014/main" id="{D5B2E568-C1C5-468D-80A6-C4EBC94E77B1}"/>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9"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07716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hthoekige driehoek 6">
            <a:extLst>
              <a:ext uri="{FF2B5EF4-FFF2-40B4-BE49-F238E27FC236}">
                <a16:creationId xmlns:a16="http://schemas.microsoft.com/office/drawing/2014/main" id="{DE146DAA-5C9F-4F77-AE45-0BE3D6461AAE}"/>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A48D9CF5-3DFB-4849-B91C-D2EA7669C45C}"/>
              </a:ext>
            </a:extLst>
          </p:cNvPr>
          <p:cNvSpPr>
            <a:spLocks noGrp="1"/>
          </p:cNvSpPr>
          <p:nvPr>
            <p:ph type="title"/>
          </p:nvPr>
        </p:nvSpPr>
        <p:spPr>
          <a:xfrm>
            <a:off x="623888" y="1709739"/>
            <a:ext cx="7886700" cy="2852737"/>
          </a:xfrm>
        </p:spPr>
        <p:txBody>
          <a:bodyPr anchor="b"/>
          <a:lstStyle>
            <a:lvl1pPr>
              <a:defRPr sz="45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2AA244AE-C3C7-497B-8949-F31BD6D3754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10"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1"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40287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hthoekige driehoek 7">
            <a:extLst>
              <a:ext uri="{FF2B5EF4-FFF2-40B4-BE49-F238E27FC236}">
                <a16:creationId xmlns:a16="http://schemas.microsoft.com/office/drawing/2014/main" id="{4745870A-CE9F-4F71-8AE2-8E7A7316C875}"/>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8CF06110-9DF9-4873-ADFF-3C31A7A633F5}"/>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EB7C342D-F7DB-45BA-85FD-1045787D925E}"/>
              </a:ext>
            </a:extLst>
          </p:cNvPr>
          <p:cNvSpPr>
            <a:spLocks noGrp="1"/>
          </p:cNvSpPr>
          <p:nvPr>
            <p:ph sz="half" idx="1"/>
          </p:nvPr>
        </p:nvSpPr>
        <p:spPr>
          <a:xfrm>
            <a:off x="628650" y="1825625"/>
            <a:ext cx="3886200" cy="4351338"/>
          </a:xfrm>
        </p:spPr>
        <p:txBody>
          <a:bodyPr/>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a:extLst>
              <a:ext uri="{FF2B5EF4-FFF2-40B4-BE49-F238E27FC236}">
                <a16:creationId xmlns:a16="http://schemas.microsoft.com/office/drawing/2014/main" id="{AB324D0F-F4CB-44B9-94BB-86F6B593E8A3}"/>
              </a:ext>
            </a:extLst>
          </p:cNvPr>
          <p:cNvSpPr>
            <a:spLocks noGrp="1"/>
          </p:cNvSpPr>
          <p:nvPr>
            <p:ph sz="half" idx="2"/>
          </p:nvPr>
        </p:nvSpPr>
        <p:spPr>
          <a:xfrm>
            <a:off x="4629150" y="1825625"/>
            <a:ext cx="3886200" cy="4351338"/>
          </a:xfrm>
        </p:spPr>
        <p:txBody>
          <a:bodyPr/>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2"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756693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Rechthoekige driehoek 9">
            <a:extLst>
              <a:ext uri="{FF2B5EF4-FFF2-40B4-BE49-F238E27FC236}">
                <a16:creationId xmlns:a16="http://schemas.microsoft.com/office/drawing/2014/main" id="{EDA0A67D-B4E5-4B89-9A74-6F36AA892407}"/>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0B04C066-E7EF-4DDF-A237-60EA6AA71DE5}"/>
              </a:ext>
            </a:extLst>
          </p:cNvPr>
          <p:cNvSpPr>
            <a:spLocks noGrp="1"/>
          </p:cNvSpPr>
          <p:nvPr>
            <p:ph type="title"/>
          </p:nvPr>
        </p:nvSpPr>
        <p:spPr>
          <a:xfrm>
            <a:off x="629841" y="365126"/>
            <a:ext cx="78867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F9AACC16-C5F8-4101-845F-F7B7304C39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a:extLst>
              <a:ext uri="{FF2B5EF4-FFF2-40B4-BE49-F238E27FC236}">
                <a16:creationId xmlns:a16="http://schemas.microsoft.com/office/drawing/2014/main" id="{3DD475D6-D267-4BE1-B33C-D054586F0E3C}"/>
              </a:ext>
            </a:extLst>
          </p:cNvPr>
          <p:cNvSpPr>
            <a:spLocks noGrp="1"/>
          </p:cNvSpPr>
          <p:nvPr>
            <p:ph sz="half" idx="2"/>
          </p:nvPr>
        </p:nvSpPr>
        <p:spPr>
          <a:xfrm>
            <a:off x="629842" y="2505075"/>
            <a:ext cx="3868340" cy="3684588"/>
          </a:xfrm>
        </p:spPr>
        <p:txBody>
          <a:bodyPr/>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a:extLst>
              <a:ext uri="{FF2B5EF4-FFF2-40B4-BE49-F238E27FC236}">
                <a16:creationId xmlns:a16="http://schemas.microsoft.com/office/drawing/2014/main" id="{0624C883-BC98-472E-A4E1-627ADD261B4F}"/>
              </a:ext>
            </a:extLst>
          </p:cNvPr>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a:t>
            </a:r>
            <a:br>
              <a:rPr lang="nl-NL" dirty="0"/>
            </a:br>
            <a:r>
              <a:rPr lang="nl-NL" dirty="0"/>
              <a:t>bewerken</a:t>
            </a:r>
          </a:p>
        </p:txBody>
      </p:sp>
      <p:sp>
        <p:nvSpPr>
          <p:cNvPr id="6" name="Tijdelijke aanduiding voor inhoud 5">
            <a:extLst>
              <a:ext uri="{FF2B5EF4-FFF2-40B4-BE49-F238E27FC236}">
                <a16:creationId xmlns:a16="http://schemas.microsoft.com/office/drawing/2014/main" id="{19C27014-33F4-4844-976B-89242CB8B4B4}"/>
              </a:ext>
            </a:extLst>
          </p:cNvPr>
          <p:cNvSpPr>
            <a:spLocks noGrp="1"/>
          </p:cNvSpPr>
          <p:nvPr>
            <p:ph sz="quarter" idx="4"/>
          </p:nvPr>
        </p:nvSpPr>
        <p:spPr>
          <a:xfrm>
            <a:off x="4629150" y="2505075"/>
            <a:ext cx="3887391" cy="3684588"/>
          </a:xfrm>
        </p:spPr>
        <p:txBody>
          <a:bodyPr/>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3"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10"/>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4"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11"/>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54314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hthoekige driehoek 5">
            <a:extLst>
              <a:ext uri="{FF2B5EF4-FFF2-40B4-BE49-F238E27FC236}">
                <a16:creationId xmlns:a16="http://schemas.microsoft.com/office/drawing/2014/main" id="{8F83D843-ED12-43D8-A973-1F136524DFB1}"/>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257515F-B06F-45C6-A8E1-1DFA43AF5AFF}"/>
              </a:ext>
            </a:extLst>
          </p:cNvPr>
          <p:cNvSpPr>
            <a:spLocks noGrp="1"/>
          </p:cNvSpPr>
          <p:nvPr>
            <p:ph type="title"/>
          </p:nvPr>
        </p:nvSpPr>
        <p:spPr/>
        <p:txBody>
          <a:bodyPr/>
          <a:lstStyle/>
          <a:p>
            <a:r>
              <a:rPr lang="nl-NL"/>
              <a:t>Klik om de stijl te bewerken</a:t>
            </a:r>
            <a:endParaRPr lang="nl-BE"/>
          </a:p>
        </p:txBody>
      </p:sp>
      <p:sp>
        <p:nvSpPr>
          <p:cNvPr id="9"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0"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298842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hthoekige driehoek 7">
            <a:extLst>
              <a:ext uri="{FF2B5EF4-FFF2-40B4-BE49-F238E27FC236}">
                <a16:creationId xmlns:a16="http://schemas.microsoft.com/office/drawing/2014/main" id="{2AC7586E-2DE7-4A6E-A949-6669A8E5B8C6}"/>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90A58DF0-07CF-4CB2-B2CB-791D25D5FBC0}"/>
              </a:ext>
            </a:extLst>
          </p:cNvPr>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B0D7950A-756F-4D2B-9394-8365A46B0A69}"/>
              </a:ext>
            </a:extLst>
          </p:cNvPr>
          <p:cNvSpPr>
            <a:spLocks noGrp="1"/>
          </p:cNvSpPr>
          <p:nvPr>
            <p:ph idx="1"/>
          </p:nvPr>
        </p:nvSpPr>
        <p:spPr>
          <a:xfrm>
            <a:off x="3885009" y="848529"/>
            <a:ext cx="4629150" cy="4873625"/>
          </a:xfrm>
        </p:spPr>
        <p:txBody>
          <a:bodyPr/>
          <a:lstStyle>
            <a:lvl1pPr marL="171450" indent="-171450">
              <a:buClr>
                <a:schemeClr val="bg2"/>
              </a:buClr>
              <a:buFont typeface="Webdings" panose="05030102010509060703" pitchFamily="18" charset="2"/>
              <a:buChar char="4"/>
              <a:defRPr sz="2400">
                <a:solidFill>
                  <a:schemeClr val="bg1"/>
                </a:solidFill>
              </a:defRPr>
            </a:lvl1pPr>
            <a:lvl2pPr marL="514350" indent="-171450">
              <a:buClr>
                <a:schemeClr val="bg2"/>
              </a:buClr>
              <a:buFont typeface="Webdings" panose="05030102010509060703" pitchFamily="18" charset="2"/>
              <a:buChar char="4"/>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106E317B-6381-4719-8AA3-00AE99C12D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11"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2"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215856052"/>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86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Rechthoekige driehoek 7">
            <a:extLst>
              <a:ext uri="{FF2B5EF4-FFF2-40B4-BE49-F238E27FC236}">
                <a16:creationId xmlns:a16="http://schemas.microsoft.com/office/drawing/2014/main" id="{DC847103-9F61-408E-AC18-E27C6C43D4AA}"/>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EA12FEEC-3B0D-44E6-8E65-20A8C3B13877}"/>
              </a:ext>
            </a:extLst>
          </p:cNvPr>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61179298-3A59-4D6B-AC8B-498E1F08AFE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nl-BE" dirty="0"/>
          </a:p>
        </p:txBody>
      </p:sp>
      <p:sp>
        <p:nvSpPr>
          <p:cNvPr id="4" name="Tijdelijke aanduiding voor tekst 3">
            <a:extLst>
              <a:ext uri="{FF2B5EF4-FFF2-40B4-BE49-F238E27FC236}">
                <a16:creationId xmlns:a16="http://schemas.microsoft.com/office/drawing/2014/main" id="{B802F07B-EC4D-4A33-9E15-3C5C155D51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11"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2"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0294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UZ_Titel Wit2">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D550A85-F61E-4534-B263-F4BEE8348F6E}"/>
              </a:ext>
            </a:extLst>
          </p:cNvPr>
          <p:cNvSpPr>
            <a:spLocks noGrp="1"/>
          </p:cNvSpPr>
          <p:nvPr>
            <p:ph type="dt" sz="half" idx="10"/>
          </p:nvPr>
        </p:nvSpPr>
        <p:spPr/>
        <p:txBody>
          <a:bodyPr/>
          <a:lstStyle/>
          <a:p>
            <a:endParaRPr lang="nl-BE" dirty="0"/>
          </a:p>
        </p:txBody>
      </p:sp>
      <p:sp>
        <p:nvSpPr>
          <p:cNvPr id="6" name="Titel 1">
            <a:extLst>
              <a:ext uri="{FF2B5EF4-FFF2-40B4-BE49-F238E27FC236}">
                <a16:creationId xmlns:a16="http://schemas.microsoft.com/office/drawing/2014/main" id="{391A295C-09DF-4C53-A163-3A00F597DE53}"/>
              </a:ext>
            </a:extLst>
          </p:cNvPr>
          <p:cNvSpPr>
            <a:spLocks noGrp="1"/>
          </p:cNvSpPr>
          <p:nvPr>
            <p:ph type="ctrTitle" hasCustomPrompt="1"/>
          </p:nvPr>
        </p:nvSpPr>
        <p:spPr>
          <a:xfrm>
            <a:off x="1143000" y="1273214"/>
            <a:ext cx="5119255" cy="2005839"/>
          </a:xfrm>
        </p:spPr>
        <p:txBody>
          <a:bodyPr lIns="0" tIns="0" rIns="0" bIns="0" anchor="b">
            <a:normAutofit/>
          </a:bodyPr>
          <a:lstStyle>
            <a:lvl1pPr algn="l">
              <a:defRPr sz="3200" b="1">
                <a:solidFill>
                  <a:schemeClr val="bg2"/>
                </a:solidFill>
              </a:defRPr>
            </a:lvl1pPr>
          </a:lstStyle>
          <a:p>
            <a:r>
              <a:rPr lang="nl-NL" dirty="0"/>
              <a:t>Titel van presentatie op verschillende tekstregels</a:t>
            </a:r>
            <a:endParaRPr lang="nl-BE" dirty="0"/>
          </a:p>
        </p:txBody>
      </p:sp>
      <p:sp>
        <p:nvSpPr>
          <p:cNvPr id="7" name="Ondertitel 2">
            <a:extLst>
              <a:ext uri="{FF2B5EF4-FFF2-40B4-BE49-F238E27FC236}">
                <a16:creationId xmlns:a16="http://schemas.microsoft.com/office/drawing/2014/main" id="{1B5D981F-21B2-473E-86D4-7BCD623F95F0}"/>
              </a:ext>
            </a:extLst>
          </p:cNvPr>
          <p:cNvSpPr>
            <a:spLocks noGrp="1"/>
          </p:cNvSpPr>
          <p:nvPr>
            <p:ph type="subTitle" idx="1" hasCustomPrompt="1"/>
          </p:nvPr>
        </p:nvSpPr>
        <p:spPr>
          <a:xfrm>
            <a:off x="1143000" y="3528000"/>
            <a:ext cx="3641436" cy="646331"/>
          </a:xfrm>
          <a:noFill/>
        </p:spPr>
        <p:txBody>
          <a:bodyPr>
            <a:spAutoFit/>
          </a:bodyPr>
          <a:lstStyle>
            <a:lvl1pPr marL="0" indent="0" algn="l">
              <a:lnSpc>
                <a:spcPct val="100000"/>
              </a:lnSpc>
              <a:spcBef>
                <a:spcPts val="0"/>
              </a:spcBef>
              <a:buNone/>
              <a:defRPr sz="1800" b="1">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Hier komt ondertitel</a:t>
            </a:r>
          </a:p>
          <a:p>
            <a:r>
              <a:rPr lang="nl-NL" dirty="0"/>
              <a:t>Eventueel over meerdere regels</a:t>
            </a:r>
            <a:endParaRPr lang="nl-BE" dirty="0"/>
          </a:p>
        </p:txBody>
      </p:sp>
      <p:sp>
        <p:nvSpPr>
          <p:cNvPr id="8" name="Rechthoekige driehoek 7">
            <a:extLst>
              <a:ext uri="{FF2B5EF4-FFF2-40B4-BE49-F238E27FC236}">
                <a16:creationId xmlns:a16="http://schemas.microsoft.com/office/drawing/2014/main" id="{B9551135-794A-4C56-B334-B7B0556D7BB3}"/>
              </a:ext>
            </a:extLst>
          </p:cNvPr>
          <p:cNvSpPr/>
          <p:nvPr userDrawn="1"/>
        </p:nvSpPr>
        <p:spPr>
          <a:xfrm flipH="1">
            <a:off x="6400800" y="2743200"/>
            <a:ext cx="2743200" cy="2743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tekst 14">
            <a:extLst>
              <a:ext uri="{FF2B5EF4-FFF2-40B4-BE49-F238E27FC236}">
                <a16:creationId xmlns:a16="http://schemas.microsoft.com/office/drawing/2014/main" id="{165B6443-50F3-4065-AAF1-81B30F97A9E8}"/>
              </a:ext>
            </a:extLst>
          </p:cNvPr>
          <p:cNvSpPr>
            <a:spLocks noGrp="1"/>
          </p:cNvSpPr>
          <p:nvPr>
            <p:ph type="body" sz="quarter" idx="13" hasCustomPrompt="1"/>
          </p:nvPr>
        </p:nvSpPr>
        <p:spPr>
          <a:xfrm>
            <a:off x="4627274" y="518487"/>
            <a:ext cx="3975100" cy="221599"/>
          </a:xfrm>
        </p:spPr>
        <p:txBody>
          <a:bodyPr lIns="0" tIns="0" rIns="0" bIns="0">
            <a:spAutoFit/>
          </a:bodyPr>
          <a:lstStyle>
            <a:lvl1pPr marL="0" indent="0" algn="r">
              <a:buNone/>
              <a:defRPr sz="1600" b="1">
                <a:solidFill>
                  <a:schemeClr val="bg2"/>
                </a:solidFill>
              </a:defRPr>
            </a:lvl1pPr>
          </a:lstStyle>
          <a:p>
            <a:pPr lvl="0"/>
            <a:r>
              <a:rPr lang="nl-NL" dirty="0"/>
              <a:t>Naam Auteur</a:t>
            </a:r>
            <a:endParaRPr lang="nl-BE" dirty="0"/>
          </a:p>
        </p:txBody>
      </p:sp>
      <p:pic>
        <p:nvPicPr>
          <p:cNvPr id="23" name="Afbeelding 22">
            <a:extLst>
              <a:ext uri="{FF2B5EF4-FFF2-40B4-BE49-F238E27FC236}">
                <a16:creationId xmlns:a16="http://schemas.microsoft.com/office/drawing/2014/main" id="{E097236C-D669-40BA-8C97-97285113E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01" y="5760240"/>
            <a:ext cx="2622423" cy="551659"/>
          </a:xfrm>
          <a:prstGeom prst="rect">
            <a:avLst/>
          </a:prstGeom>
        </p:spPr>
      </p:pic>
    </p:spTree>
    <p:extLst>
      <p:ext uri="{BB962C8B-B14F-4D97-AF65-F5344CB8AC3E}">
        <p14:creationId xmlns:p14="http://schemas.microsoft.com/office/powerpoint/2010/main" val="491414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Rechthoekige driehoek 6">
            <a:extLst>
              <a:ext uri="{FF2B5EF4-FFF2-40B4-BE49-F238E27FC236}">
                <a16:creationId xmlns:a16="http://schemas.microsoft.com/office/drawing/2014/main" id="{65EDB988-1F24-451E-958B-0F15FBD5BA0C}"/>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56441B85-C6B0-4FB4-A126-8BD9F56A67C6}"/>
              </a:ext>
            </a:extLst>
          </p:cNvPr>
          <p:cNvSpPr>
            <a:spLocks noGrp="1"/>
          </p:cNvSpPr>
          <p:nvPr>
            <p:ph type="title"/>
          </p:nvPr>
        </p:nvSpPr>
        <p:spPr/>
        <p:txBody>
          <a:bodyPr/>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65DF9BA0-12A7-4A81-A1AE-D3597363A764}"/>
              </a:ext>
            </a:extLst>
          </p:cNvPr>
          <p:cNvSpPr>
            <a:spLocks noGrp="1"/>
          </p:cNvSpPr>
          <p:nvPr>
            <p:ph type="body" orient="vert" idx="1"/>
          </p:nvPr>
        </p:nvSpPr>
        <p:spPr/>
        <p:txBody>
          <a:bodyPr vert="eaVert"/>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1"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210413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hthoekige driehoek 6">
            <a:extLst>
              <a:ext uri="{FF2B5EF4-FFF2-40B4-BE49-F238E27FC236}">
                <a16:creationId xmlns:a16="http://schemas.microsoft.com/office/drawing/2014/main" id="{788C8EDE-263A-4A40-8ABD-42B2439629BE}"/>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Verticale titel 1">
            <a:extLst>
              <a:ext uri="{FF2B5EF4-FFF2-40B4-BE49-F238E27FC236}">
                <a16:creationId xmlns:a16="http://schemas.microsoft.com/office/drawing/2014/main" id="{567D8189-FE43-4F54-9BB7-C99F43F45564}"/>
              </a:ext>
            </a:extLst>
          </p:cNvPr>
          <p:cNvSpPr>
            <a:spLocks noGrp="1"/>
          </p:cNvSpPr>
          <p:nvPr>
            <p:ph type="title" orient="vert"/>
          </p:nvPr>
        </p:nvSpPr>
        <p:spPr>
          <a:xfrm>
            <a:off x="6543675" y="365125"/>
            <a:ext cx="1971675" cy="5811838"/>
          </a:xfrm>
        </p:spPr>
        <p:txBody>
          <a:bodyPr vert="eaVert"/>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C0203492-6C36-4405-902E-E5366849DC39}"/>
              </a:ext>
            </a:extLst>
          </p:cNvPr>
          <p:cNvSpPr>
            <a:spLocks noGrp="1"/>
          </p:cNvSpPr>
          <p:nvPr>
            <p:ph type="body" orient="vert" idx="1"/>
          </p:nvPr>
        </p:nvSpPr>
        <p:spPr>
          <a:xfrm>
            <a:off x="628650" y="365125"/>
            <a:ext cx="5800725" cy="5811838"/>
          </a:xfrm>
        </p:spPr>
        <p:txBody>
          <a:bodyPr vert="eaVert"/>
          <a:lstStyle>
            <a:lvl1pPr marL="171450" indent="-171450">
              <a:buClr>
                <a:schemeClr val="bg2"/>
              </a:buClr>
              <a:buFont typeface="Webdings" panose="05030102010509060703" pitchFamily="18" charset="2"/>
              <a:buChar char="4"/>
              <a:defRPr>
                <a:solidFill>
                  <a:schemeClr val="bg1"/>
                </a:solidFill>
              </a:defRPr>
            </a:lvl1pPr>
            <a:lvl2pPr marL="514350" indent="-171450">
              <a:buClr>
                <a:schemeClr val="bg2"/>
              </a:buClr>
              <a:buFont typeface="Webdings" panose="05030102010509060703" pitchFamily="18" charset="2"/>
              <a:buChar char="4"/>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1"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534567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UZ_Slot blauw">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CBCEB5F-2668-4F65-8FF6-B4B0AD7732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831" y="4987275"/>
            <a:ext cx="535350" cy="218733"/>
          </a:xfrm>
          <a:prstGeom prst="rect">
            <a:avLst/>
          </a:prstGeom>
        </p:spPr>
      </p:pic>
      <p:sp>
        <p:nvSpPr>
          <p:cNvPr id="22" name="Rechthoek 21">
            <a:extLst>
              <a:ext uri="{FF2B5EF4-FFF2-40B4-BE49-F238E27FC236}">
                <a16:creationId xmlns:a16="http://schemas.microsoft.com/office/drawing/2014/main" id="{3E423A0E-1C27-4821-BFB5-DA3AB0BE4053}"/>
              </a:ext>
            </a:extLst>
          </p:cNvPr>
          <p:cNvSpPr/>
          <p:nvPr userDrawn="1"/>
        </p:nvSpPr>
        <p:spPr>
          <a:xfrm>
            <a:off x="1376680" y="3092459"/>
            <a:ext cx="4572000" cy="1034129"/>
          </a:xfrm>
          <a:prstGeom prst="rect">
            <a:avLst/>
          </a:prstGeom>
        </p:spPr>
        <p:txBody>
          <a:bodyPr lIns="0" tIns="0" rIns="0" bIns="0">
            <a:spAutoFit/>
          </a:bodyPr>
          <a:lstStyle/>
          <a:p>
            <a:pPr lvl="0">
              <a:lnSpc>
                <a:spcPct val="120000"/>
              </a:lnSpc>
            </a:pPr>
            <a:r>
              <a:rPr lang="nl-NL" sz="1400" dirty="0">
                <a:solidFill>
                  <a:schemeClr val="tx1"/>
                </a:solidFill>
              </a:rPr>
              <a:t>Universitair Ziekenhuis Gent</a:t>
            </a:r>
          </a:p>
          <a:p>
            <a:pPr lvl="0">
              <a:lnSpc>
                <a:spcPct val="120000"/>
              </a:lnSpc>
            </a:pPr>
            <a:r>
              <a:rPr lang="nl-NL" sz="1400" dirty="0">
                <a:solidFill>
                  <a:schemeClr val="tx1"/>
                </a:solidFill>
              </a:rPr>
              <a:t>C. Heymanslaan 10  |  B 9000 Gent</a:t>
            </a:r>
          </a:p>
          <a:p>
            <a:pPr lvl="0">
              <a:lnSpc>
                <a:spcPct val="120000"/>
              </a:lnSpc>
            </a:pPr>
            <a:r>
              <a:rPr lang="nl-NL" sz="1400" dirty="0">
                <a:solidFill>
                  <a:schemeClr val="tx1"/>
                </a:solidFill>
              </a:rPr>
              <a:t>T +32 (0)9 332 21 11</a:t>
            </a:r>
          </a:p>
          <a:p>
            <a:pPr lvl="0">
              <a:lnSpc>
                <a:spcPct val="120000"/>
              </a:lnSpc>
            </a:pPr>
            <a:r>
              <a:rPr lang="nl-NL" sz="1400" dirty="0">
                <a:solidFill>
                  <a:schemeClr val="tx1"/>
                </a:solidFill>
              </a:rPr>
              <a:t>E info@uzgent.be</a:t>
            </a:r>
          </a:p>
        </p:txBody>
      </p:sp>
      <p:sp>
        <p:nvSpPr>
          <p:cNvPr id="7" name="Rechthoek 6">
            <a:extLst>
              <a:ext uri="{FF2B5EF4-FFF2-40B4-BE49-F238E27FC236}">
                <a16:creationId xmlns:a16="http://schemas.microsoft.com/office/drawing/2014/main" id="{94C19602-7785-4FE6-A34B-64AA73A13D9B}"/>
              </a:ext>
            </a:extLst>
          </p:cNvPr>
          <p:cNvSpPr/>
          <p:nvPr userDrawn="1"/>
        </p:nvSpPr>
        <p:spPr>
          <a:xfrm>
            <a:off x="1376680" y="4350915"/>
            <a:ext cx="4572000" cy="535531"/>
          </a:xfrm>
          <a:prstGeom prst="rect">
            <a:avLst/>
          </a:prstGeom>
        </p:spPr>
        <p:txBody>
          <a:bodyPr lIns="0" tIns="0" rIns="0" bIns="0">
            <a:spAutoFit/>
          </a:bodyPr>
          <a:lstStyle/>
          <a:p>
            <a:pPr lvl="0">
              <a:lnSpc>
                <a:spcPct val="120000"/>
              </a:lnSpc>
            </a:pPr>
            <a:r>
              <a:rPr lang="nl-NL" sz="1400" b="1" dirty="0">
                <a:solidFill>
                  <a:schemeClr val="tx1"/>
                </a:solidFill>
              </a:rPr>
              <a:t>www.uzgent.be</a:t>
            </a:r>
          </a:p>
          <a:p>
            <a:pPr lvl="0">
              <a:lnSpc>
                <a:spcPct val="120000"/>
              </a:lnSpc>
            </a:pPr>
            <a:r>
              <a:rPr lang="nl-NL" sz="1500" dirty="0">
                <a:solidFill>
                  <a:schemeClr val="tx1"/>
                </a:solidFill>
              </a:rPr>
              <a:t>Volg ons op</a:t>
            </a:r>
            <a:endParaRPr lang="nl-BE" sz="1500" dirty="0">
              <a:solidFill>
                <a:schemeClr val="tx1"/>
              </a:solidFill>
            </a:endParaRPr>
          </a:p>
        </p:txBody>
      </p:sp>
      <p:cxnSp>
        <p:nvCxnSpPr>
          <p:cNvPr id="15" name="Rechte verbindingslijn 14">
            <a:extLst>
              <a:ext uri="{FF2B5EF4-FFF2-40B4-BE49-F238E27FC236}">
                <a16:creationId xmlns:a16="http://schemas.microsoft.com/office/drawing/2014/main" id="{B5492530-2A1C-4F57-85A8-EE12DA645473}"/>
              </a:ext>
            </a:extLst>
          </p:cNvPr>
          <p:cNvCxnSpPr/>
          <p:nvPr userDrawn="1"/>
        </p:nvCxnSpPr>
        <p:spPr>
          <a:xfrm>
            <a:off x="1370561" y="2985135"/>
            <a:ext cx="692554" cy="0"/>
          </a:xfrm>
          <a:prstGeom prst="line">
            <a:avLst/>
          </a:prstGeom>
          <a:ln w="3048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916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CA39971A-9015-DD43-B3F9-A5FF5ACCEEF4}"/>
              </a:ext>
            </a:extLst>
          </p:cNvPr>
          <p:cNvSpPr>
            <a:spLocks noGrp="1"/>
          </p:cNvSpPr>
          <p:nvPr>
            <p:ph type="body" sz="quarter" idx="10" hasCustomPrompt="1"/>
          </p:nvPr>
        </p:nvSpPr>
        <p:spPr>
          <a:xfrm>
            <a:off x="216000" y="6408000"/>
            <a:ext cx="8628455" cy="223907"/>
          </a:xfrm>
        </p:spPr>
        <p:txBody>
          <a:bodyPr wrap="square" anchor="b">
            <a:spAutoFit/>
          </a:bodyPr>
          <a:lstStyle>
            <a:lvl1pPr marL="0" indent="0">
              <a:spcBef>
                <a:spcPts val="0"/>
              </a:spcBef>
              <a:spcAft>
                <a:spcPts val="0"/>
              </a:spcAft>
              <a:buNone/>
              <a:defRPr sz="900">
                <a:solidFill>
                  <a:srgbClr val="777777"/>
                </a:solidFill>
              </a:defRPr>
            </a:lvl1pPr>
          </a:lstStyle>
          <a:p>
            <a:pPr lvl="0"/>
            <a:r>
              <a:rPr lang="en-GB"/>
              <a:t>Reference</a:t>
            </a:r>
            <a:endParaRPr lang="en-US"/>
          </a:p>
        </p:txBody>
      </p:sp>
    </p:spTree>
    <p:extLst>
      <p:ext uri="{BB962C8B-B14F-4D97-AF65-F5344CB8AC3E}">
        <p14:creationId xmlns:p14="http://schemas.microsoft.com/office/powerpoint/2010/main" val="16995750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Z_Hoofdstuk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BDA45-64E4-4636-BD51-246B50137534}"/>
              </a:ext>
            </a:extLst>
          </p:cNvPr>
          <p:cNvSpPr>
            <a:spLocks noGrp="1"/>
          </p:cNvSpPr>
          <p:nvPr>
            <p:ph type="ctrTitle" hasCustomPrompt="1"/>
          </p:nvPr>
        </p:nvSpPr>
        <p:spPr>
          <a:xfrm>
            <a:off x="1357746" y="1854776"/>
            <a:ext cx="6634018" cy="1405805"/>
          </a:xfrm>
        </p:spPr>
        <p:txBody>
          <a:bodyPr lIns="0" tIns="0" rIns="0" bIns="0" anchor="t" anchorCtr="0">
            <a:normAutofit/>
          </a:bodyPr>
          <a:lstStyle>
            <a:lvl1pPr algn="l">
              <a:lnSpc>
                <a:spcPct val="100000"/>
              </a:lnSpc>
              <a:defRPr sz="2800" b="1">
                <a:solidFill>
                  <a:schemeClr val="bg2"/>
                </a:solidFill>
              </a:defRPr>
            </a:lvl1pPr>
          </a:lstStyle>
          <a:p>
            <a:r>
              <a:rPr lang="nl-NL" dirty="0"/>
              <a:t>Titel hoofdstuk</a:t>
            </a:r>
            <a:br>
              <a:rPr lang="nl-NL" dirty="0"/>
            </a:br>
            <a:r>
              <a:rPr lang="nl-NL" dirty="0"/>
              <a:t>op verschillende</a:t>
            </a:r>
            <a:br>
              <a:rPr lang="nl-NL" dirty="0"/>
            </a:br>
            <a:r>
              <a:rPr lang="nl-NL" dirty="0"/>
              <a:t>tekstregels</a:t>
            </a:r>
            <a:endParaRPr lang="nl-BE" dirty="0"/>
          </a:p>
        </p:txBody>
      </p:sp>
      <p:sp>
        <p:nvSpPr>
          <p:cNvPr id="14" name="Rechthoekige driehoek 13">
            <a:extLst>
              <a:ext uri="{FF2B5EF4-FFF2-40B4-BE49-F238E27FC236}">
                <a16:creationId xmlns:a16="http://schemas.microsoft.com/office/drawing/2014/main" id="{3712CBFD-B9BC-4824-9045-11A7C4AD41B7}"/>
              </a:ext>
            </a:extLst>
          </p:cNvPr>
          <p:cNvSpPr/>
          <p:nvPr userDrawn="1"/>
        </p:nvSpPr>
        <p:spPr>
          <a:xfrm rot="10800000" flipH="1">
            <a:off x="1357746" y="0"/>
            <a:ext cx="1376218" cy="137621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Afbeelding 17">
            <a:extLst>
              <a:ext uri="{FF2B5EF4-FFF2-40B4-BE49-F238E27FC236}">
                <a16:creationId xmlns:a16="http://schemas.microsoft.com/office/drawing/2014/main" id="{AF759EBC-8470-4AAC-82AB-EAB1FA93FE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01" y="5760240"/>
            <a:ext cx="2622423" cy="551659"/>
          </a:xfrm>
          <a:prstGeom prst="rect">
            <a:avLst/>
          </a:prstGeom>
        </p:spPr>
      </p:pic>
    </p:spTree>
    <p:extLst>
      <p:ext uri="{BB962C8B-B14F-4D97-AF65-F5344CB8AC3E}">
        <p14:creationId xmlns:p14="http://schemas.microsoft.com/office/powerpoint/2010/main" val="212614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Z_Afbeeldin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BF75AEFD-D78C-4B92-AAA2-E8CE125E7780}"/>
              </a:ext>
            </a:extLst>
          </p:cNvPr>
          <p:cNvSpPr>
            <a:spLocks noGrp="1"/>
          </p:cNvSpPr>
          <p:nvPr>
            <p:ph type="pic" sz="quarter" idx="13" hasCustomPrompt="1"/>
          </p:nvPr>
        </p:nvSpPr>
        <p:spPr>
          <a:xfrm>
            <a:off x="527643" y="0"/>
            <a:ext cx="8616357" cy="5486400"/>
          </a:xfrm>
          <a:custGeom>
            <a:avLst/>
            <a:gdLst>
              <a:gd name="connsiteX0" fmla="*/ 9664 w 8616357"/>
              <a:gd name="connsiteY0" fmla="*/ 0 h 5486400"/>
              <a:gd name="connsiteX1" fmla="*/ 8608723 w 8616357"/>
              <a:gd name="connsiteY1" fmla="*/ 0 h 5486400"/>
              <a:gd name="connsiteX2" fmla="*/ 8608723 w 8616357"/>
              <a:gd name="connsiteY2" fmla="*/ 1191202 h 5486400"/>
              <a:gd name="connsiteX3" fmla="*/ 8616357 w 8616357"/>
              <a:gd name="connsiteY3" fmla="*/ 1191202 h 5486400"/>
              <a:gd name="connsiteX4" fmla="*/ 8608723 w 8616357"/>
              <a:gd name="connsiteY4" fmla="*/ 1922477 h 5486400"/>
              <a:gd name="connsiteX5" fmla="*/ 8608723 w 8616357"/>
              <a:gd name="connsiteY5" fmla="*/ 5486400 h 5486400"/>
              <a:gd name="connsiteX6" fmla="*/ 9236 w 8616357"/>
              <a:gd name="connsiteY6" fmla="*/ 5486400 h 5486400"/>
              <a:gd name="connsiteX7" fmla="*/ 0 w 8616357"/>
              <a:gd name="connsiteY7" fmla="*/ 4148442 h 5486400"/>
              <a:gd name="connsiteX8" fmla="*/ 2776839 w 8616357"/>
              <a:gd name="connsiteY8" fmla="*/ 1371601 h 5486400"/>
              <a:gd name="connsiteX9" fmla="*/ 9664 w 8616357"/>
              <a:gd name="connsiteY9" fmla="*/ 1371601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6357" h="5486400">
                <a:moveTo>
                  <a:pt x="9664" y="0"/>
                </a:moveTo>
                <a:lnTo>
                  <a:pt x="8608723" y="0"/>
                </a:lnTo>
                <a:lnTo>
                  <a:pt x="8608723" y="1191202"/>
                </a:lnTo>
                <a:lnTo>
                  <a:pt x="8616357" y="1191202"/>
                </a:lnTo>
                <a:cubicBezTo>
                  <a:pt x="8613812" y="1434960"/>
                  <a:pt x="8611268" y="1678719"/>
                  <a:pt x="8608723" y="1922477"/>
                </a:cubicBezTo>
                <a:lnTo>
                  <a:pt x="8608723" y="5486400"/>
                </a:lnTo>
                <a:lnTo>
                  <a:pt x="9236" y="5486400"/>
                </a:lnTo>
                <a:cubicBezTo>
                  <a:pt x="6157" y="4957286"/>
                  <a:pt x="3079" y="4677556"/>
                  <a:pt x="0" y="4148442"/>
                </a:cubicBezTo>
                <a:lnTo>
                  <a:pt x="2776839" y="1371601"/>
                </a:lnTo>
                <a:lnTo>
                  <a:pt x="9664" y="1371601"/>
                </a:lnTo>
                <a:close/>
              </a:path>
            </a:pathLst>
          </a:custGeom>
          <a:noFill/>
        </p:spPr>
        <p:txBody>
          <a:bodyPr wrap="square">
            <a:noAutofit/>
          </a:bodyPr>
          <a:lstStyle>
            <a:lvl1pPr marL="0" indent="0">
              <a:buNone/>
              <a:defRPr sz="1500"/>
            </a:lvl1pPr>
          </a:lstStyle>
          <a:p>
            <a:r>
              <a:rPr lang="nl-BE" dirty="0"/>
              <a:t>Klik om afbeelding in te voegen</a:t>
            </a:r>
          </a:p>
        </p:txBody>
      </p:sp>
      <p:pic>
        <p:nvPicPr>
          <p:cNvPr id="17" name="Afbeelding 16">
            <a:extLst>
              <a:ext uri="{FF2B5EF4-FFF2-40B4-BE49-F238E27FC236}">
                <a16:creationId xmlns:a16="http://schemas.microsoft.com/office/drawing/2014/main" id="{D198C786-18B1-4045-8027-E2CB280325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01" y="5760240"/>
            <a:ext cx="2622423" cy="551659"/>
          </a:xfrm>
          <a:prstGeom prst="rect">
            <a:avLst/>
          </a:prstGeom>
        </p:spPr>
      </p:pic>
    </p:spTree>
    <p:extLst>
      <p:ext uri="{BB962C8B-B14F-4D97-AF65-F5344CB8AC3E}">
        <p14:creationId xmlns:p14="http://schemas.microsoft.com/office/powerpoint/2010/main" val="14293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UZ_Afbeelding zonder hoekje">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D198C786-18B1-4045-8027-E2CB280325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01" y="5760240"/>
            <a:ext cx="2622423" cy="551659"/>
          </a:xfrm>
          <a:prstGeom prst="rect">
            <a:avLst/>
          </a:prstGeom>
        </p:spPr>
      </p:pic>
      <p:sp>
        <p:nvSpPr>
          <p:cNvPr id="3" name="Tijdelijke aanduiding voor afbeelding 2">
            <a:extLst>
              <a:ext uri="{FF2B5EF4-FFF2-40B4-BE49-F238E27FC236}">
                <a16:creationId xmlns:a16="http://schemas.microsoft.com/office/drawing/2014/main" id="{787B4441-477B-4F78-8816-6735A8D07D1B}"/>
              </a:ext>
            </a:extLst>
          </p:cNvPr>
          <p:cNvSpPr>
            <a:spLocks noGrp="1"/>
          </p:cNvSpPr>
          <p:nvPr>
            <p:ph type="pic" sz="quarter" idx="10" hasCustomPrompt="1"/>
          </p:nvPr>
        </p:nvSpPr>
        <p:spPr>
          <a:xfrm>
            <a:off x="529200" y="0"/>
            <a:ext cx="8614800" cy="5486400"/>
          </a:xfrm>
          <a:noFill/>
        </p:spPr>
        <p:txBody>
          <a:bodyPr>
            <a:normAutofit/>
          </a:bodyPr>
          <a:lstStyle>
            <a:lvl1pPr marL="0" indent="0">
              <a:buNone/>
              <a:defRPr sz="1500"/>
            </a:lvl1pPr>
          </a:lstStyle>
          <a:p>
            <a:r>
              <a:rPr lang="nl-BE" dirty="0"/>
              <a:t>Klik om afbeelding in te voegen </a:t>
            </a:r>
          </a:p>
        </p:txBody>
      </p:sp>
    </p:spTree>
    <p:extLst>
      <p:ext uri="{BB962C8B-B14F-4D97-AF65-F5344CB8AC3E}">
        <p14:creationId xmlns:p14="http://schemas.microsoft.com/office/powerpoint/2010/main" val="351572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Z_Titel+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BDA45-64E4-4636-BD51-246B50137534}"/>
              </a:ext>
            </a:extLst>
          </p:cNvPr>
          <p:cNvSpPr>
            <a:spLocks noGrp="1"/>
          </p:cNvSpPr>
          <p:nvPr>
            <p:ph type="ctrTitle" hasCustomPrompt="1"/>
          </p:nvPr>
        </p:nvSpPr>
        <p:spPr>
          <a:xfrm>
            <a:off x="2724728" y="1302328"/>
            <a:ext cx="5257800" cy="1293090"/>
          </a:xfrm>
        </p:spPr>
        <p:txBody>
          <a:bodyPr lIns="0" tIns="0" rIns="0" bIns="0" anchor="t" anchorCtr="0">
            <a:normAutofit/>
          </a:bodyPr>
          <a:lstStyle>
            <a:lvl1pPr algn="l">
              <a:lnSpc>
                <a:spcPct val="100000"/>
              </a:lnSpc>
              <a:defRPr sz="2800" b="1">
                <a:solidFill>
                  <a:schemeClr val="bg2"/>
                </a:solidFill>
              </a:defRPr>
            </a:lvl1pPr>
          </a:lstStyle>
          <a:p>
            <a:r>
              <a:rPr lang="nl-NL" dirty="0"/>
              <a:t>Titel hoofdstuk</a:t>
            </a:r>
            <a:br>
              <a:rPr lang="nl-NL" dirty="0"/>
            </a:br>
            <a:r>
              <a:rPr lang="nl-NL" dirty="0"/>
              <a:t>als je geen afzonderlijke</a:t>
            </a:r>
            <a:br>
              <a:rPr lang="nl-NL" dirty="0"/>
            </a:br>
            <a:r>
              <a:rPr lang="nl-NL" dirty="0"/>
              <a:t>hoofdstukslide wil</a:t>
            </a:r>
            <a:endParaRPr lang="nl-BE" dirty="0"/>
          </a:p>
        </p:txBody>
      </p:sp>
      <p:sp>
        <p:nvSpPr>
          <p:cNvPr id="14" name="Rechthoekige driehoek 13">
            <a:extLst>
              <a:ext uri="{FF2B5EF4-FFF2-40B4-BE49-F238E27FC236}">
                <a16:creationId xmlns:a16="http://schemas.microsoft.com/office/drawing/2014/main" id="{3712CBFD-B9BC-4824-9045-11A7C4AD41B7}"/>
              </a:ext>
            </a:extLst>
          </p:cNvPr>
          <p:cNvSpPr/>
          <p:nvPr userDrawn="1"/>
        </p:nvSpPr>
        <p:spPr>
          <a:xfrm rot="10800000" flipH="1">
            <a:off x="1357746" y="0"/>
            <a:ext cx="1376218" cy="137621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tekst 8">
            <a:extLst>
              <a:ext uri="{FF2B5EF4-FFF2-40B4-BE49-F238E27FC236}">
                <a16:creationId xmlns:a16="http://schemas.microsoft.com/office/drawing/2014/main" id="{721C625F-0FAB-4A1F-B5AD-3EAD2B5AB12A}"/>
              </a:ext>
            </a:extLst>
          </p:cNvPr>
          <p:cNvSpPr>
            <a:spLocks noGrp="1"/>
          </p:cNvSpPr>
          <p:nvPr>
            <p:ph type="body" sz="quarter" idx="13" hasCustomPrompt="1"/>
          </p:nvPr>
        </p:nvSpPr>
        <p:spPr>
          <a:xfrm>
            <a:off x="1727345" y="3897746"/>
            <a:ext cx="6097587" cy="1588654"/>
          </a:xfrm>
        </p:spPr>
        <p:txBody>
          <a:bodyPr>
            <a:noAutofit/>
          </a:bodyPr>
          <a:lstStyle>
            <a:lvl1pPr marL="324000" indent="-324000">
              <a:lnSpc>
                <a:spcPct val="100000"/>
              </a:lnSpc>
              <a:buClr>
                <a:schemeClr val="bg2"/>
              </a:buClr>
              <a:buFont typeface="Webdings" panose="05030102010509060703" pitchFamily="18" charset="2"/>
              <a:buChar char="4"/>
              <a:defRPr sz="1800">
                <a:solidFill>
                  <a:schemeClr val="bg1"/>
                </a:solidFill>
              </a:defRPr>
            </a:lvl1pPr>
            <a:lvl2pPr marL="684000" indent="-324000">
              <a:lnSpc>
                <a:spcPct val="100000"/>
              </a:lnSpc>
              <a:buClr>
                <a:schemeClr val="bg2"/>
              </a:buClr>
              <a:buFont typeface="Webdings" panose="05030102010509060703" pitchFamily="18" charset="2"/>
              <a:buChar char="4"/>
              <a:defRPr sz="1800">
                <a:solidFill>
                  <a:schemeClr val="bg1"/>
                </a:solidFill>
              </a:defRPr>
            </a:lvl2pPr>
            <a:lvl3pPr marL="1044000" indent="-324000">
              <a:lnSpc>
                <a:spcPct val="100000"/>
              </a:lnSpc>
              <a:buClrTx/>
              <a:buFont typeface="Arial" panose="020B0604020202020204" pitchFamily="34" charset="0"/>
              <a:buChar char="•"/>
              <a:defRPr sz="1800">
                <a:solidFill>
                  <a:schemeClr val="bg1"/>
                </a:solidFill>
              </a:defRPr>
            </a:lvl3pPr>
            <a:lvl4pPr marL="1404000" indent="-324000">
              <a:lnSpc>
                <a:spcPct val="100000"/>
              </a:lnSpc>
              <a:buClrTx/>
              <a:buFont typeface="Arial" panose="020B0604020202020204" pitchFamily="34" charset="0"/>
              <a:buChar char="•"/>
              <a:defRPr sz="1800">
                <a:solidFill>
                  <a:schemeClr val="bg1"/>
                </a:solidFill>
              </a:defRPr>
            </a:lvl4pPr>
            <a:lvl5pPr marL="1764000" indent="-324000">
              <a:lnSpc>
                <a:spcPct val="100000"/>
              </a:lnSpc>
              <a:buClrTx/>
              <a:buFont typeface="Arial" panose="020B0604020202020204" pitchFamily="34" charset="0"/>
              <a:buChar char="•"/>
              <a:defRPr sz="1800">
                <a:solidFill>
                  <a:schemeClr val="bg1"/>
                </a:solidFill>
              </a:defRPr>
            </a:lvl5pPr>
          </a:lstStyle>
          <a:p>
            <a:pPr lvl="0"/>
            <a:r>
              <a:rPr lang="nl-NL" dirty="0" err="1"/>
              <a:t>Bullet</a:t>
            </a:r>
            <a:r>
              <a:rPr lang="nl-NL" dirty="0"/>
              <a:t> 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ijdelijke aanduiding voor tekst 3">
            <a:extLst>
              <a:ext uri="{FF2B5EF4-FFF2-40B4-BE49-F238E27FC236}">
                <a16:creationId xmlns:a16="http://schemas.microsoft.com/office/drawing/2014/main" id="{8270D712-BDCF-4B1B-8A5C-77DC33B69E12}"/>
              </a:ext>
            </a:extLst>
          </p:cNvPr>
          <p:cNvSpPr>
            <a:spLocks noGrp="1"/>
          </p:cNvSpPr>
          <p:nvPr>
            <p:ph type="body" sz="quarter" idx="14" hasCustomPrompt="1"/>
          </p:nvPr>
        </p:nvSpPr>
        <p:spPr>
          <a:xfrm>
            <a:off x="1791449" y="3192030"/>
            <a:ext cx="4960938" cy="603250"/>
          </a:xfrm>
        </p:spPr>
        <p:txBody>
          <a:bodyPr>
            <a:normAutofit/>
          </a:bodyPr>
          <a:lstStyle>
            <a:lvl1pPr marL="0" indent="0">
              <a:buFont typeface="Arial" panose="020B0604020202020204" pitchFamily="34" charset="0"/>
              <a:buNone/>
              <a:defRPr sz="2600" b="1"/>
            </a:lvl1pPr>
          </a:lstStyle>
          <a:p>
            <a:pPr lvl="0"/>
            <a:r>
              <a:rPr lang="nl-BE" dirty="0"/>
              <a:t>Titel</a:t>
            </a:r>
          </a:p>
        </p:txBody>
      </p:sp>
      <p:sp>
        <p:nvSpPr>
          <p:cNvPr id="12"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5"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2496789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Z_Tekst">
    <p:spTree>
      <p:nvGrpSpPr>
        <p:cNvPr id="1" name=""/>
        <p:cNvGrpSpPr/>
        <p:nvPr/>
      </p:nvGrpSpPr>
      <p:grpSpPr>
        <a:xfrm>
          <a:off x="0" y="0"/>
          <a:ext cx="0" cy="0"/>
          <a:chOff x="0" y="0"/>
          <a:chExt cx="0" cy="0"/>
        </a:xfrm>
      </p:grpSpPr>
      <p:sp>
        <p:nvSpPr>
          <p:cNvPr id="16" name="Rechthoekige driehoek 15">
            <a:extLst>
              <a:ext uri="{FF2B5EF4-FFF2-40B4-BE49-F238E27FC236}">
                <a16:creationId xmlns:a16="http://schemas.microsoft.com/office/drawing/2014/main" id="{B9D1387B-57D3-4A3E-BAB5-0E40403ACCF5}"/>
              </a:ext>
            </a:extLst>
          </p:cNvPr>
          <p:cNvSpPr/>
          <p:nvPr userDrawn="1"/>
        </p:nvSpPr>
        <p:spPr>
          <a:xfrm flipH="1">
            <a:off x="7773439" y="5482800"/>
            <a:ext cx="1375200" cy="13752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ijdelijke aanduiding voor tekst 8">
            <a:extLst>
              <a:ext uri="{FF2B5EF4-FFF2-40B4-BE49-F238E27FC236}">
                <a16:creationId xmlns:a16="http://schemas.microsoft.com/office/drawing/2014/main" id="{5D74E1A5-4F9A-47C9-A75D-092F16064AB9}"/>
              </a:ext>
            </a:extLst>
          </p:cNvPr>
          <p:cNvSpPr>
            <a:spLocks noGrp="1"/>
          </p:cNvSpPr>
          <p:nvPr>
            <p:ph type="body" sz="quarter" idx="13" hasCustomPrompt="1"/>
          </p:nvPr>
        </p:nvSpPr>
        <p:spPr>
          <a:xfrm>
            <a:off x="1205377" y="2194560"/>
            <a:ext cx="6097587" cy="3615170"/>
          </a:xfrm>
        </p:spPr>
        <p:txBody>
          <a:bodyPr>
            <a:noAutofit/>
          </a:bodyPr>
          <a:lstStyle>
            <a:lvl1pPr marL="324000" indent="-324000">
              <a:lnSpc>
                <a:spcPct val="100000"/>
              </a:lnSpc>
              <a:buClr>
                <a:schemeClr val="bg2"/>
              </a:buClr>
              <a:buFont typeface="Webdings" panose="05030102010509060703" pitchFamily="18" charset="2"/>
              <a:buChar char="4"/>
              <a:defRPr sz="1800">
                <a:solidFill>
                  <a:schemeClr val="bg1"/>
                </a:solidFill>
              </a:defRPr>
            </a:lvl1pPr>
            <a:lvl2pPr marL="684000" indent="-324000">
              <a:lnSpc>
                <a:spcPct val="100000"/>
              </a:lnSpc>
              <a:buClr>
                <a:schemeClr val="bg2"/>
              </a:buClr>
              <a:buFont typeface="Webdings" panose="05030102010509060703" pitchFamily="18" charset="2"/>
              <a:buChar char="4"/>
              <a:defRPr sz="1800">
                <a:solidFill>
                  <a:schemeClr val="bg1"/>
                </a:solidFill>
              </a:defRPr>
            </a:lvl2pPr>
            <a:lvl3pPr marL="1044000" indent="-324000">
              <a:lnSpc>
                <a:spcPct val="100000"/>
              </a:lnSpc>
              <a:buClrTx/>
              <a:buFont typeface="Arial" panose="020B0604020202020204" pitchFamily="34" charset="0"/>
              <a:buChar char="•"/>
              <a:defRPr sz="1800">
                <a:solidFill>
                  <a:schemeClr val="bg1"/>
                </a:solidFill>
              </a:defRPr>
            </a:lvl3pPr>
            <a:lvl4pPr marL="1404000" indent="-324000">
              <a:lnSpc>
                <a:spcPct val="100000"/>
              </a:lnSpc>
              <a:buClrTx/>
              <a:buFont typeface="Arial" panose="020B0604020202020204" pitchFamily="34" charset="0"/>
              <a:buChar char="•"/>
              <a:defRPr sz="1800">
                <a:solidFill>
                  <a:schemeClr val="bg1"/>
                </a:solidFill>
              </a:defRPr>
            </a:lvl4pPr>
            <a:lvl5pPr marL="1764000" indent="-324000">
              <a:lnSpc>
                <a:spcPct val="100000"/>
              </a:lnSpc>
              <a:buClrTx/>
              <a:buFont typeface="Arial" panose="020B0604020202020204" pitchFamily="34" charset="0"/>
              <a:buChar char="•"/>
              <a:defRPr sz="1800">
                <a:solidFill>
                  <a:schemeClr val="bg1"/>
                </a:solidFill>
              </a:defRPr>
            </a:lvl5pPr>
          </a:lstStyle>
          <a:p>
            <a:pPr lvl="0"/>
            <a:r>
              <a:rPr lang="nl-NL" dirty="0" err="1"/>
              <a:t>Bullet</a:t>
            </a:r>
            <a:r>
              <a:rPr lang="nl-NL" dirty="0"/>
              <a:t> 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7" name="Tijdelijke aanduiding voor tekst 3">
            <a:extLst>
              <a:ext uri="{FF2B5EF4-FFF2-40B4-BE49-F238E27FC236}">
                <a16:creationId xmlns:a16="http://schemas.microsoft.com/office/drawing/2014/main" id="{EC5AD3DA-1A12-4753-8A58-12A2B9113BB3}"/>
              </a:ext>
            </a:extLst>
          </p:cNvPr>
          <p:cNvSpPr>
            <a:spLocks noGrp="1"/>
          </p:cNvSpPr>
          <p:nvPr>
            <p:ph type="body" sz="quarter" idx="14" hasCustomPrompt="1"/>
          </p:nvPr>
        </p:nvSpPr>
        <p:spPr>
          <a:xfrm>
            <a:off x="1267692" y="618836"/>
            <a:ext cx="6035272" cy="817355"/>
          </a:xfrm>
        </p:spPr>
        <p:txBody>
          <a:bodyPr lIns="0" tIns="0" rIns="0" bIns="0" anchor="b" anchorCtr="0">
            <a:normAutofit/>
          </a:bodyPr>
          <a:lstStyle>
            <a:lvl1pPr marL="0" indent="0">
              <a:buFont typeface="Arial" panose="020B0604020202020204" pitchFamily="34" charset="0"/>
              <a:buNone/>
              <a:defRPr sz="2600" b="1"/>
            </a:lvl1pPr>
          </a:lstStyle>
          <a:p>
            <a:pPr lvl="0"/>
            <a:r>
              <a:rPr lang="nl-BE" dirty="0"/>
              <a:t>Titel</a:t>
            </a:r>
          </a:p>
        </p:txBody>
      </p:sp>
      <p:sp>
        <p:nvSpPr>
          <p:cNvPr id="29" name="Tijdelijke aanduiding voor tekst 3">
            <a:extLst>
              <a:ext uri="{FF2B5EF4-FFF2-40B4-BE49-F238E27FC236}">
                <a16:creationId xmlns:a16="http://schemas.microsoft.com/office/drawing/2014/main" id="{5912E9DC-6561-498E-ABF6-13A2315FDC1B}"/>
              </a:ext>
            </a:extLst>
          </p:cNvPr>
          <p:cNvSpPr>
            <a:spLocks noGrp="1"/>
          </p:cNvSpPr>
          <p:nvPr>
            <p:ph type="body" sz="quarter" idx="15" hasCustomPrompt="1"/>
          </p:nvPr>
        </p:nvSpPr>
        <p:spPr>
          <a:xfrm>
            <a:off x="1267692" y="1450109"/>
            <a:ext cx="6035272" cy="589331"/>
          </a:xfrm>
        </p:spPr>
        <p:txBody>
          <a:bodyPr lIns="0" tIns="0" rIns="0" bIns="0" anchor="t" anchorCtr="0">
            <a:normAutofit/>
          </a:bodyPr>
          <a:lstStyle>
            <a:lvl1pPr marL="0" indent="0">
              <a:buFont typeface="Arial" panose="020B0604020202020204" pitchFamily="34" charset="0"/>
              <a:buNone/>
              <a:defRPr sz="1700" b="1"/>
            </a:lvl1pPr>
          </a:lstStyle>
          <a:p>
            <a:pPr lvl="0"/>
            <a:r>
              <a:rPr lang="nl-BE" dirty="0"/>
              <a:t>Subtitel</a:t>
            </a:r>
          </a:p>
        </p:txBody>
      </p:sp>
      <p:sp>
        <p:nvSpPr>
          <p:cNvPr id="8"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9"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370641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Z_Tekst+Beeld staand">
    <p:bg>
      <p:bgPr>
        <a:solidFill>
          <a:schemeClr val="tx1"/>
        </a:solidFill>
        <a:effectLst/>
      </p:bgPr>
    </p:bg>
    <p:spTree>
      <p:nvGrpSpPr>
        <p:cNvPr id="1" name=""/>
        <p:cNvGrpSpPr/>
        <p:nvPr/>
      </p:nvGrpSpPr>
      <p:grpSpPr>
        <a:xfrm>
          <a:off x="0" y="0"/>
          <a:ext cx="0" cy="0"/>
          <a:chOff x="0" y="0"/>
          <a:chExt cx="0" cy="0"/>
        </a:xfrm>
      </p:grpSpPr>
      <p:sp>
        <p:nvSpPr>
          <p:cNvPr id="19" name="Tijdelijke aanduiding voor tekst 8">
            <a:extLst>
              <a:ext uri="{FF2B5EF4-FFF2-40B4-BE49-F238E27FC236}">
                <a16:creationId xmlns:a16="http://schemas.microsoft.com/office/drawing/2014/main" id="{5D74E1A5-4F9A-47C9-A75D-092F16064AB9}"/>
              </a:ext>
            </a:extLst>
          </p:cNvPr>
          <p:cNvSpPr>
            <a:spLocks noGrp="1"/>
          </p:cNvSpPr>
          <p:nvPr>
            <p:ph type="body" sz="quarter" idx="13" hasCustomPrompt="1"/>
          </p:nvPr>
        </p:nvSpPr>
        <p:spPr>
          <a:xfrm>
            <a:off x="1205377" y="1666240"/>
            <a:ext cx="3366623" cy="4143490"/>
          </a:xfrm>
        </p:spPr>
        <p:txBody>
          <a:bodyPr>
            <a:noAutofit/>
          </a:bodyPr>
          <a:lstStyle>
            <a:lvl1pPr marL="324000" indent="-324000">
              <a:lnSpc>
                <a:spcPct val="100000"/>
              </a:lnSpc>
              <a:buClr>
                <a:schemeClr val="bg2"/>
              </a:buClr>
              <a:buFont typeface="Webdings" panose="05030102010509060703" pitchFamily="18" charset="2"/>
              <a:buChar char="4"/>
              <a:defRPr sz="1800">
                <a:solidFill>
                  <a:schemeClr val="bg1"/>
                </a:solidFill>
              </a:defRPr>
            </a:lvl1pPr>
            <a:lvl2pPr marL="684000" indent="-324000">
              <a:lnSpc>
                <a:spcPct val="100000"/>
              </a:lnSpc>
              <a:buClr>
                <a:schemeClr val="bg2"/>
              </a:buClr>
              <a:buFont typeface="Webdings" panose="05030102010509060703" pitchFamily="18" charset="2"/>
              <a:buChar char="4"/>
              <a:defRPr sz="1800">
                <a:solidFill>
                  <a:schemeClr val="bg1"/>
                </a:solidFill>
              </a:defRPr>
            </a:lvl2pPr>
            <a:lvl3pPr marL="1044000" indent="-324000">
              <a:lnSpc>
                <a:spcPct val="100000"/>
              </a:lnSpc>
              <a:buClrTx/>
              <a:buFont typeface="Arial" panose="020B0604020202020204" pitchFamily="34" charset="0"/>
              <a:buChar char="•"/>
              <a:defRPr sz="1800">
                <a:solidFill>
                  <a:schemeClr val="bg1"/>
                </a:solidFill>
              </a:defRPr>
            </a:lvl3pPr>
            <a:lvl4pPr marL="1404000" indent="-324000">
              <a:lnSpc>
                <a:spcPct val="100000"/>
              </a:lnSpc>
              <a:buClrTx/>
              <a:buFont typeface="Arial" panose="020B0604020202020204" pitchFamily="34" charset="0"/>
              <a:buChar char="•"/>
              <a:defRPr sz="1800">
                <a:solidFill>
                  <a:schemeClr val="bg1"/>
                </a:solidFill>
              </a:defRPr>
            </a:lvl4pPr>
            <a:lvl5pPr marL="1764000" indent="-324000">
              <a:lnSpc>
                <a:spcPct val="100000"/>
              </a:lnSpc>
              <a:buClrTx/>
              <a:buFont typeface="Arial" panose="020B0604020202020204" pitchFamily="34" charset="0"/>
              <a:buChar char="•"/>
              <a:defRPr sz="1800">
                <a:solidFill>
                  <a:schemeClr val="bg1"/>
                </a:solidFill>
              </a:defRPr>
            </a:lvl5pPr>
          </a:lstStyle>
          <a:p>
            <a:pPr lvl="0"/>
            <a:r>
              <a:rPr lang="nl-NL" dirty="0" err="1"/>
              <a:t>Bullet</a:t>
            </a:r>
            <a:r>
              <a:rPr lang="nl-NL" dirty="0"/>
              <a:t> 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afbeelding 3">
            <a:extLst>
              <a:ext uri="{FF2B5EF4-FFF2-40B4-BE49-F238E27FC236}">
                <a16:creationId xmlns:a16="http://schemas.microsoft.com/office/drawing/2014/main" id="{6A72E035-F141-419E-8599-ABDBB6E12586}"/>
              </a:ext>
            </a:extLst>
          </p:cNvPr>
          <p:cNvSpPr>
            <a:spLocks noGrp="1"/>
          </p:cNvSpPr>
          <p:nvPr>
            <p:ph type="pic" sz="quarter" idx="14" hasCustomPrompt="1"/>
          </p:nvPr>
        </p:nvSpPr>
        <p:spPr>
          <a:xfrm>
            <a:off x="4785360" y="-1"/>
            <a:ext cx="4359076" cy="684771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77 w 10000"/>
              <a:gd name="connsiteY2" fmla="*/ 7659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54 w 10000"/>
              <a:gd name="connsiteY2" fmla="*/ 8029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54 w 10000"/>
              <a:gd name="connsiteY2" fmla="*/ 7836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54 w 10000"/>
              <a:gd name="connsiteY2" fmla="*/ 7969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77 w 10000"/>
              <a:gd name="connsiteY2" fmla="*/ 7984 h 10000"/>
              <a:gd name="connsiteX3" fmla="*/ 6748 w 10000"/>
              <a:gd name="connsiteY3" fmla="*/ 10000 h 10000"/>
              <a:gd name="connsiteX4" fmla="*/ 47 w 10000"/>
              <a:gd name="connsiteY4" fmla="*/ 9985 h 10000"/>
              <a:gd name="connsiteX5" fmla="*/ 0 w 10000"/>
              <a:gd name="connsiteY5" fmla="*/ 0 h 10000"/>
              <a:gd name="connsiteX0" fmla="*/ 0 w 10000"/>
              <a:gd name="connsiteY0" fmla="*/ 0 h 10000"/>
              <a:gd name="connsiteX1" fmla="*/ 10000 w 10000"/>
              <a:gd name="connsiteY1" fmla="*/ 0 h 10000"/>
              <a:gd name="connsiteX2" fmla="*/ 9977 w 10000"/>
              <a:gd name="connsiteY2" fmla="*/ 7984 h 10000"/>
              <a:gd name="connsiteX3" fmla="*/ 6888 w 10000"/>
              <a:gd name="connsiteY3" fmla="*/ 10000 h 10000"/>
              <a:gd name="connsiteX4" fmla="*/ 47 w 10000"/>
              <a:gd name="connsiteY4" fmla="*/ 9985 h 10000"/>
              <a:gd name="connsiteX5" fmla="*/ 0 w 10000"/>
              <a:gd name="connsiteY5" fmla="*/ 0 h 10000"/>
              <a:gd name="connsiteX0" fmla="*/ 0 w 10000"/>
              <a:gd name="connsiteY0" fmla="*/ 0 h 9985"/>
              <a:gd name="connsiteX1" fmla="*/ 10000 w 10000"/>
              <a:gd name="connsiteY1" fmla="*/ 0 h 9985"/>
              <a:gd name="connsiteX2" fmla="*/ 9977 w 10000"/>
              <a:gd name="connsiteY2" fmla="*/ 7984 h 9985"/>
              <a:gd name="connsiteX3" fmla="*/ 6888 w 10000"/>
              <a:gd name="connsiteY3" fmla="*/ 9985 h 9985"/>
              <a:gd name="connsiteX4" fmla="*/ 47 w 10000"/>
              <a:gd name="connsiteY4" fmla="*/ 9985 h 9985"/>
              <a:gd name="connsiteX5" fmla="*/ 0 w 10000"/>
              <a:gd name="connsiteY5" fmla="*/ 0 h 9985"/>
              <a:gd name="connsiteX0" fmla="*/ 0 w 10000"/>
              <a:gd name="connsiteY0" fmla="*/ 0 h 10000"/>
              <a:gd name="connsiteX1" fmla="*/ 10000 w 10000"/>
              <a:gd name="connsiteY1" fmla="*/ 0 h 10000"/>
              <a:gd name="connsiteX2" fmla="*/ 9977 w 10000"/>
              <a:gd name="connsiteY2" fmla="*/ 7996 h 10000"/>
              <a:gd name="connsiteX3" fmla="*/ 6911 w 10000"/>
              <a:gd name="connsiteY3" fmla="*/ 10000 h 10000"/>
              <a:gd name="connsiteX4" fmla="*/ 47 w 10000"/>
              <a:gd name="connsiteY4" fmla="*/ 10000 h 10000"/>
              <a:gd name="connsiteX5" fmla="*/ 0 w 10000"/>
              <a:gd name="connsiteY5" fmla="*/ 0 h 10000"/>
              <a:gd name="connsiteX0" fmla="*/ 0 w 10001"/>
              <a:gd name="connsiteY0" fmla="*/ 0 h 10000"/>
              <a:gd name="connsiteX1" fmla="*/ 10000 w 10001"/>
              <a:gd name="connsiteY1" fmla="*/ 0 h 10000"/>
              <a:gd name="connsiteX2" fmla="*/ 9999 w 10001"/>
              <a:gd name="connsiteY2" fmla="*/ 7996 h 10000"/>
              <a:gd name="connsiteX3" fmla="*/ 6911 w 10001"/>
              <a:gd name="connsiteY3" fmla="*/ 10000 h 10000"/>
              <a:gd name="connsiteX4" fmla="*/ 47 w 10001"/>
              <a:gd name="connsiteY4" fmla="*/ 10000 h 10000"/>
              <a:gd name="connsiteX5" fmla="*/ 0 w 1000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0" y="0"/>
                </a:moveTo>
                <a:lnTo>
                  <a:pt x="10000" y="0"/>
                </a:lnTo>
                <a:cubicBezTo>
                  <a:pt x="9992" y="2557"/>
                  <a:pt x="10007" y="5439"/>
                  <a:pt x="9999" y="7996"/>
                </a:cubicBezTo>
                <a:lnTo>
                  <a:pt x="6911" y="10000"/>
                </a:lnTo>
                <a:lnTo>
                  <a:pt x="47" y="10000"/>
                </a:lnTo>
                <a:cubicBezTo>
                  <a:pt x="31" y="6667"/>
                  <a:pt x="16" y="3333"/>
                  <a:pt x="0" y="0"/>
                </a:cubicBezTo>
                <a:close/>
              </a:path>
            </a:pathLst>
          </a:custGeom>
          <a:pattFill prst="pct90">
            <a:fgClr>
              <a:schemeClr val="tx1"/>
            </a:fgClr>
            <a:bgClr>
              <a:schemeClr val="accent3"/>
            </a:bgClr>
          </a:pattFill>
        </p:spPr>
        <p:txBody>
          <a:bodyPr>
            <a:normAutofit/>
          </a:bodyPr>
          <a:lstStyle>
            <a:lvl1pPr marL="0" indent="0">
              <a:buNone/>
              <a:defRPr sz="1500"/>
            </a:lvl1pPr>
          </a:lstStyle>
          <a:p>
            <a:r>
              <a:rPr lang="nl-BE" dirty="0"/>
              <a:t>Klik om afbeelding toe te voegen</a:t>
            </a:r>
          </a:p>
        </p:txBody>
      </p:sp>
      <p:sp>
        <p:nvSpPr>
          <p:cNvPr id="24" name="Tijdelijke aanduiding voor tekst 3">
            <a:extLst>
              <a:ext uri="{FF2B5EF4-FFF2-40B4-BE49-F238E27FC236}">
                <a16:creationId xmlns:a16="http://schemas.microsoft.com/office/drawing/2014/main" id="{73B9EFC8-071E-4EB4-9B47-781FA2EDCF53}"/>
              </a:ext>
            </a:extLst>
          </p:cNvPr>
          <p:cNvSpPr>
            <a:spLocks noGrp="1"/>
          </p:cNvSpPr>
          <p:nvPr>
            <p:ph type="body" sz="quarter" idx="15" hasCustomPrompt="1"/>
          </p:nvPr>
        </p:nvSpPr>
        <p:spPr>
          <a:xfrm>
            <a:off x="1350241" y="733070"/>
            <a:ext cx="3221759" cy="817355"/>
          </a:xfrm>
        </p:spPr>
        <p:txBody>
          <a:bodyPr lIns="0" tIns="0" rIns="0" bIns="0" anchor="t" anchorCtr="0">
            <a:normAutofit/>
          </a:bodyPr>
          <a:lstStyle>
            <a:lvl1pPr marL="0" indent="0">
              <a:lnSpc>
                <a:spcPct val="100000"/>
              </a:lnSpc>
              <a:spcBef>
                <a:spcPts val="0"/>
              </a:spcBef>
              <a:buFont typeface="Arial" panose="020B0604020202020204" pitchFamily="34" charset="0"/>
              <a:buNone/>
              <a:defRPr sz="2500" b="1"/>
            </a:lvl1pPr>
          </a:lstStyle>
          <a:p>
            <a:pPr lvl="0"/>
            <a:r>
              <a:rPr lang="nl-BE" dirty="0"/>
              <a:t>Titel op meerdere</a:t>
            </a:r>
          </a:p>
          <a:p>
            <a:pPr lvl="0"/>
            <a:r>
              <a:rPr lang="nl-BE" dirty="0"/>
              <a:t>tekstregels</a:t>
            </a:r>
          </a:p>
        </p:txBody>
      </p:sp>
      <p:sp>
        <p:nvSpPr>
          <p:cNvPr id="8"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9"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51268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Z_Tekst+Beeld staand">
    <p:bg>
      <p:bgPr>
        <a:solidFill>
          <a:schemeClr val="tx1"/>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4035A2AF-D366-4E5A-B96C-91BD3DE6B218}"/>
              </a:ext>
            </a:extLst>
          </p:cNvPr>
          <p:cNvSpPr>
            <a:spLocks noGrp="1"/>
          </p:cNvSpPr>
          <p:nvPr>
            <p:ph type="pic" sz="quarter" idx="16" hasCustomPrompt="1"/>
          </p:nvPr>
        </p:nvSpPr>
        <p:spPr>
          <a:xfrm>
            <a:off x="4784925" y="0"/>
            <a:ext cx="4359076" cy="2286000"/>
          </a:xfrm>
          <a:noFill/>
        </p:spPr>
        <p:txBody>
          <a:bodyPr/>
          <a:lstStyle>
            <a:lvl1pPr marL="0" indent="0">
              <a:buNone/>
              <a:defRPr sz="1500"/>
            </a:lvl1pPr>
          </a:lstStyle>
          <a:p>
            <a:r>
              <a:rPr lang="nl-BE" dirty="0"/>
              <a:t>Klik om afbeelding toe te voegen</a:t>
            </a:r>
          </a:p>
        </p:txBody>
      </p:sp>
      <p:sp>
        <p:nvSpPr>
          <p:cNvPr id="22" name="Tijdelijke aanduiding voor tekst 8">
            <a:extLst>
              <a:ext uri="{FF2B5EF4-FFF2-40B4-BE49-F238E27FC236}">
                <a16:creationId xmlns:a16="http://schemas.microsoft.com/office/drawing/2014/main" id="{CE3F9331-8338-4E3D-89C9-CBC7BE0FE200}"/>
              </a:ext>
            </a:extLst>
          </p:cNvPr>
          <p:cNvSpPr>
            <a:spLocks noGrp="1"/>
          </p:cNvSpPr>
          <p:nvPr>
            <p:ph type="body" sz="quarter" idx="13" hasCustomPrompt="1"/>
          </p:nvPr>
        </p:nvSpPr>
        <p:spPr>
          <a:xfrm>
            <a:off x="1205377" y="1666240"/>
            <a:ext cx="3366623" cy="4143490"/>
          </a:xfrm>
        </p:spPr>
        <p:txBody>
          <a:bodyPr>
            <a:noAutofit/>
          </a:bodyPr>
          <a:lstStyle>
            <a:lvl1pPr marL="324000" indent="-324000">
              <a:lnSpc>
                <a:spcPct val="100000"/>
              </a:lnSpc>
              <a:buClr>
                <a:schemeClr val="bg2"/>
              </a:buClr>
              <a:buFont typeface="Webdings" panose="05030102010509060703" pitchFamily="18" charset="2"/>
              <a:buChar char="4"/>
              <a:defRPr sz="1800">
                <a:solidFill>
                  <a:schemeClr val="bg1"/>
                </a:solidFill>
              </a:defRPr>
            </a:lvl1pPr>
            <a:lvl2pPr marL="684000" indent="-324000">
              <a:lnSpc>
                <a:spcPct val="100000"/>
              </a:lnSpc>
              <a:buClr>
                <a:schemeClr val="bg2"/>
              </a:buClr>
              <a:buFont typeface="Webdings" panose="05030102010509060703" pitchFamily="18" charset="2"/>
              <a:buChar char="4"/>
              <a:defRPr sz="1800">
                <a:solidFill>
                  <a:schemeClr val="bg1"/>
                </a:solidFill>
              </a:defRPr>
            </a:lvl2pPr>
            <a:lvl3pPr marL="1044000" indent="-324000">
              <a:lnSpc>
                <a:spcPct val="100000"/>
              </a:lnSpc>
              <a:buClrTx/>
              <a:buFont typeface="Arial" panose="020B0604020202020204" pitchFamily="34" charset="0"/>
              <a:buChar char="•"/>
              <a:defRPr sz="1800">
                <a:solidFill>
                  <a:schemeClr val="bg1"/>
                </a:solidFill>
              </a:defRPr>
            </a:lvl3pPr>
            <a:lvl4pPr marL="1404000" indent="-324000">
              <a:lnSpc>
                <a:spcPct val="100000"/>
              </a:lnSpc>
              <a:buClrTx/>
              <a:buFont typeface="Arial" panose="020B0604020202020204" pitchFamily="34" charset="0"/>
              <a:buChar char="•"/>
              <a:defRPr sz="1800">
                <a:solidFill>
                  <a:schemeClr val="bg1"/>
                </a:solidFill>
              </a:defRPr>
            </a:lvl4pPr>
            <a:lvl5pPr marL="1764000" indent="-324000">
              <a:lnSpc>
                <a:spcPct val="100000"/>
              </a:lnSpc>
              <a:buClrTx/>
              <a:buFont typeface="Arial" panose="020B0604020202020204" pitchFamily="34" charset="0"/>
              <a:buChar char="•"/>
              <a:defRPr sz="1800">
                <a:solidFill>
                  <a:schemeClr val="bg1"/>
                </a:solidFill>
              </a:defRPr>
            </a:lvl5pPr>
          </a:lstStyle>
          <a:p>
            <a:pPr lvl="0"/>
            <a:r>
              <a:rPr lang="nl-NL" dirty="0" err="1"/>
              <a:t>Bullet</a:t>
            </a:r>
            <a:r>
              <a:rPr lang="nl-NL" dirty="0"/>
              <a:t> 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ijdelijke aanduiding voor tekst 3">
            <a:extLst>
              <a:ext uri="{FF2B5EF4-FFF2-40B4-BE49-F238E27FC236}">
                <a16:creationId xmlns:a16="http://schemas.microsoft.com/office/drawing/2014/main" id="{05A20DFB-BB3E-4D88-8725-1739CA74081F}"/>
              </a:ext>
            </a:extLst>
          </p:cNvPr>
          <p:cNvSpPr>
            <a:spLocks noGrp="1"/>
          </p:cNvSpPr>
          <p:nvPr>
            <p:ph type="body" sz="quarter" idx="15" hasCustomPrompt="1"/>
          </p:nvPr>
        </p:nvSpPr>
        <p:spPr>
          <a:xfrm>
            <a:off x="1350241" y="733070"/>
            <a:ext cx="3221759" cy="817355"/>
          </a:xfrm>
        </p:spPr>
        <p:txBody>
          <a:bodyPr lIns="0" tIns="0" rIns="0" bIns="0" anchor="t" anchorCtr="0">
            <a:normAutofit/>
          </a:bodyPr>
          <a:lstStyle>
            <a:lvl1pPr marL="0" indent="0">
              <a:lnSpc>
                <a:spcPct val="100000"/>
              </a:lnSpc>
              <a:spcBef>
                <a:spcPts val="0"/>
              </a:spcBef>
              <a:buFont typeface="Arial" panose="020B0604020202020204" pitchFamily="34" charset="0"/>
              <a:buNone/>
              <a:defRPr sz="2500" b="1"/>
            </a:lvl1pPr>
          </a:lstStyle>
          <a:p>
            <a:pPr lvl="0"/>
            <a:r>
              <a:rPr lang="nl-BE" dirty="0"/>
              <a:t>Titel op meerdere</a:t>
            </a:r>
          </a:p>
          <a:p>
            <a:pPr lvl="0"/>
            <a:r>
              <a:rPr lang="nl-BE" dirty="0"/>
              <a:t>tekstregels</a:t>
            </a:r>
          </a:p>
        </p:txBody>
      </p:sp>
      <p:sp>
        <p:nvSpPr>
          <p:cNvPr id="11" name="Tijdelijke aanduiding voor afbeelding 2">
            <a:extLst>
              <a:ext uri="{FF2B5EF4-FFF2-40B4-BE49-F238E27FC236}">
                <a16:creationId xmlns:a16="http://schemas.microsoft.com/office/drawing/2014/main" id="{73553E10-F4EB-433A-B506-A3FE44BBB396}"/>
              </a:ext>
            </a:extLst>
          </p:cNvPr>
          <p:cNvSpPr>
            <a:spLocks noGrp="1"/>
          </p:cNvSpPr>
          <p:nvPr>
            <p:ph type="pic" sz="quarter" idx="17" hasCustomPrompt="1"/>
          </p:nvPr>
        </p:nvSpPr>
        <p:spPr>
          <a:xfrm>
            <a:off x="4784924" y="2286001"/>
            <a:ext cx="4359076" cy="2286000"/>
          </a:xfrm>
          <a:no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l-BE" dirty="0"/>
              <a:t>Klik om afbeelding toe te voegen</a:t>
            </a:r>
          </a:p>
          <a:p>
            <a:endParaRPr lang="nl-BE" dirty="0"/>
          </a:p>
        </p:txBody>
      </p:sp>
      <p:sp>
        <p:nvSpPr>
          <p:cNvPr id="12" name="Tijdelijke aanduiding voor afbeelding 2">
            <a:extLst>
              <a:ext uri="{FF2B5EF4-FFF2-40B4-BE49-F238E27FC236}">
                <a16:creationId xmlns:a16="http://schemas.microsoft.com/office/drawing/2014/main" id="{E3C16BF3-F658-494D-B2B0-CA7B3885B6BC}"/>
              </a:ext>
            </a:extLst>
          </p:cNvPr>
          <p:cNvSpPr>
            <a:spLocks noGrp="1"/>
          </p:cNvSpPr>
          <p:nvPr>
            <p:ph type="pic" sz="quarter" idx="18" hasCustomPrompt="1"/>
          </p:nvPr>
        </p:nvSpPr>
        <p:spPr>
          <a:xfrm>
            <a:off x="4784924" y="4572001"/>
            <a:ext cx="4359076" cy="2286000"/>
          </a:xfrm>
          <a:no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l-BE" dirty="0"/>
              <a:t>Klik om afbeelding toe te voegen</a:t>
            </a:r>
          </a:p>
          <a:p>
            <a:endParaRPr lang="nl-BE" dirty="0"/>
          </a:p>
        </p:txBody>
      </p:sp>
      <p:sp>
        <p:nvSpPr>
          <p:cNvPr id="10"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13"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262968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2B1E8DE-6B5A-4920-80C9-DBF572F2D8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5DE56721-5C70-4255-BB49-52312734AA1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FE89F18C-31A7-4F9E-A3A2-314A0BC21FEE}"/>
              </a:ext>
            </a:extLst>
          </p:cNvPr>
          <p:cNvSpPr>
            <a:spLocks noGrp="1"/>
          </p:cNvSpPr>
          <p:nvPr>
            <p:ph type="dt" sz="half" idx="2"/>
          </p:nvPr>
        </p:nvSpPr>
        <p:spPr>
          <a:xfrm>
            <a:off x="6641523" y="777599"/>
            <a:ext cx="1960851" cy="244800"/>
          </a:xfrm>
          <a:prstGeom prst="rect">
            <a:avLst/>
          </a:prstGeom>
        </p:spPr>
        <p:txBody>
          <a:bodyPr vert="horz" lIns="0" tIns="0" rIns="0" bIns="0" rtlCol="0" anchor="ctr"/>
          <a:lstStyle>
            <a:lvl1pPr algn="r">
              <a:defRPr sz="1600" b="1">
                <a:solidFill>
                  <a:schemeClr val="bg2"/>
                </a:solidFill>
              </a:defRPr>
            </a:lvl1pPr>
          </a:lstStyle>
          <a:p>
            <a:endParaRPr lang="nl-BE" dirty="0"/>
          </a:p>
        </p:txBody>
      </p:sp>
      <p:sp>
        <p:nvSpPr>
          <p:cNvPr id="7" name="Tijdelijke aanduiding voor voettekst 4">
            <a:extLst>
              <a:ext uri="{FF2B5EF4-FFF2-40B4-BE49-F238E27FC236}">
                <a16:creationId xmlns:a16="http://schemas.microsoft.com/office/drawing/2014/main" id="{81E2A54F-E9CC-4C46-925C-EE8075FE407B}"/>
              </a:ext>
            </a:extLst>
          </p:cNvPr>
          <p:cNvSpPr>
            <a:spLocks noGrp="1"/>
          </p:cNvSpPr>
          <p:nvPr>
            <p:ph type="ftr" sz="quarter" idx="3"/>
          </p:nvPr>
        </p:nvSpPr>
        <p:spPr>
          <a:xfrm>
            <a:off x="1127217" y="6265230"/>
            <a:ext cx="4180090" cy="136522"/>
          </a:xfrm>
          <a:prstGeom prst="rect">
            <a:avLst/>
          </a:prstGeom>
        </p:spPr>
        <p:txBody>
          <a:bodyPr vert="horz" lIns="0" tIns="0" rIns="0" bIns="0" rtlCol="0" anchor="ctr"/>
          <a:lstStyle>
            <a:lvl1pPr algn="l">
              <a:defRPr sz="900" cap="all" baseline="0">
                <a:solidFill>
                  <a:schemeClr val="bg1"/>
                </a:solidFill>
              </a:defRPr>
            </a:lvl1pPr>
          </a:lstStyle>
          <a:p>
            <a:r>
              <a:rPr lang="nl-BE"/>
              <a:t>Voettekst</a:t>
            </a:r>
            <a:endParaRPr lang="nl-BE" dirty="0"/>
          </a:p>
        </p:txBody>
      </p:sp>
      <p:sp>
        <p:nvSpPr>
          <p:cNvPr id="9" name="Tijdelijke aanduiding voor dianummer 5">
            <a:extLst>
              <a:ext uri="{FF2B5EF4-FFF2-40B4-BE49-F238E27FC236}">
                <a16:creationId xmlns:a16="http://schemas.microsoft.com/office/drawing/2014/main" id="{5D5FF322-4C00-4A00-B5E9-D54C80C18FA9}"/>
              </a:ext>
            </a:extLst>
          </p:cNvPr>
          <p:cNvSpPr>
            <a:spLocks noGrp="1"/>
          </p:cNvSpPr>
          <p:nvPr>
            <p:ph type="sldNum" sz="quarter" idx="4"/>
          </p:nvPr>
        </p:nvSpPr>
        <p:spPr>
          <a:xfrm>
            <a:off x="203297" y="6265232"/>
            <a:ext cx="889001" cy="136521"/>
          </a:xfrm>
          <a:prstGeom prst="rect">
            <a:avLst/>
          </a:prstGeom>
        </p:spPr>
        <p:txBody>
          <a:bodyPr vert="horz" lIns="0" tIns="0" rIns="0" bIns="0" rtlCol="0" anchor="ctr"/>
          <a:lstStyle>
            <a:lvl1pPr algn="r">
              <a:defRPr sz="900">
                <a:solidFill>
                  <a:schemeClr val="bg1"/>
                </a:solidFill>
              </a:defRPr>
            </a:lvl1pPr>
          </a:lstStyle>
          <a:p>
            <a:fld id="{C9A8A351-5C7C-4395-AC7F-763D97B6BE0B}" type="slidenum">
              <a:rPr lang="nl-BE" smtClean="0"/>
              <a:pPr/>
              <a:t>‹nr.›</a:t>
            </a:fld>
            <a:r>
              <a:rPr lang="nl-BE" dirty="0"/>
              <a:t>  </a:t>
            </a:r>
            <a:r>
              <a:rPr lang="nl-BE" dirty="0">
                <a:solidFill>
                  <a:schemeClr val="bg2"/>
                </a:solidFill>
              </a:rPr>
              <a:t>/</a:t>
            </a:r>
            <a:r>
              <a:rPr lang="nl-BE" dirty="0"/>
              <a:t> </a:t>
            </a:r>
          </a:p>
        </p:txBody>
      </p:sp>
    </p:spTree>
    <p:extLst>
      <p:ext uri="{BB962C8B-B14F-4D97-AF65-F5344CB8AC3E}">
        <p14:creationId xmlns:p14="http://schemas.microsoft.com/office/powerpoint/2010/main" val="1424345231"/>
      </p:ext>
    </p:extLst>
  </p:cSld>
  <p:clrMap bg1="dk1" tx1="lt1" bg2="dk2" tx2="lt2" accent1="accent1" accent2="accent2" accent3="accent3" accent4="accent4" accent5="accent5" accent6="accent6" hlink="hlink" folHlink="folHlink"/>
  <p:sldLayoutIdLst>
    <p:sldLayoutId id="2147483667" r:id="rId1"/>
    <p:sldLayoutId id="2147483685" r:id="rId2"/>
    <p:sldLayoutId id="2147483677" r:id="rId3"/>
    <p:sldLayoutId id="2147483678" r:id="rId4"/>
    <p:sldLayoutId id="2147483687" r:id="rId5"/>
    <p:sldLayoutId id="2147483679" r:id="rId6"/>
    <p:sldLayoutId id="2147483674" r:id="rId7"/>
    <p:sldLayoutId id="2147483682" r:id="rId8"/>
    <p:sldLayoutId id="2147483683" r:id="rId9"/>
    <p:sldLayoutId id="2147483684" r:id="rId10"/>
    <p:sldLayoutId id="2147483686" r:id="rId11"/>
    <p:sldLayoutId id="2147483662" r:id="rId12"/>
    <p:sldLayoutId id="2147483672" r:id="rId13"/>
    <p:sldLayoutId id="2147483663" r:id="rId14"/>
    <p:sldLayoutId id="2147483664" r:id="rId15"/>
    <p:sldLayoutId id="2147483665" r:id="rId16"/>
    <p:sldLayoutId id="2147483666" r:id="rId17"/>
    <p:sldLayoutId id="2147483668" r:id="rId18"/>
    <p:sldLayoutId id="2147483669" r:id="rId19"/>
    <p:sldLayoutId id="2147483670" r:id="rId20"/>
    <p:sldLayoutId id="2147483671" r:id="rId21"/>
    <p:sldLayoutId id="2147483681" r:id="rId22"/>
    <p:sldLayoutId id="2147483688" r:id="rId23"/>
  </p:sldLayoutIdLst>
  <p:hf hdr="0" dt="0"/>
  <p:txStyles>
    <p:titleStyle>
      <a:lvl1pPr algn="l" defTabSz="685800" rtl="0" eaLnBrk="1" latinLnBrk="0" hangingPunct="1">
        <a:lnSpc>
          <a:spcPct val="90000"/>
        </a:lnSpc>
        <a:spcBef>
          <a:spcPct val="0"/>
        </a:spcBef>
        <a:buNone/>
        <a:defRPr sz="33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43000" y="3655154"/>
            <a:ext cx="5783580" cy="1569660"/>
          </a:xfrm>
        </p:spPr>
        <p:txBody>
          <a:bodyPr/>
          <a:lstStyle/>
          <a:p>
            <a:r>
              <a:rPr lang="nl-BE" sz="1600" dirty="0">
                <a:latin typeface="Univers Condensed" panose="020B0506020202050204" pitchFamily="34" charset="0"/>
              </a:rPr>
              <a:t>Dr. Charlotte Verroken</a:t>
            </a:r>
          </a:p>
          <a:p>
            <a:r>
              <a:rPr lang="en-US" sz="1600" b="0" dirty="0">
                <a:latin typeface="Univers Condensed" panose="020B0506020202050204" pitchFamily="34" charset="0"/>
              </a:rPr>
              <a:t>Department of Endocrinology</a:t>
            </a:r>
          </a:p>
          <a:p>
            <a:r>
              <a:rPr lang="en-US" sz="1600" b="0" dirty="0">
                <a:latin typeface="Univers Condensed" panose="020B0506020202050204" pitchFamily="34" charset="0"/>
              </a:rPr>
              <a:t>Unit for Osteoporosis and Metabolic Bone Diseases</a:t>
            </a:r>
          </a:p>
          <a:p>
            <a:r>
              <a:rPr lang="nl-BE" sz="1600" b="0" dirty="0" err="1">
                <a:latin typeface="Univers Condensed" panose="020B0506020202050204" pitchFamily="34" charset="0"/>
              </a:rPr>
              <a:t>Ghent</a:t>
            </a:r>
            <a:r>
              <a:rPr lang="nl-BE" sz="1600" b="0" dirty="0">
                <a:latin typeface="Univers Condensed" panose="020B0506020202050204" pitchFamily="34" charset="0"/>
              </a:rPr>
              <a:t> University </a:t>
            </a:r>
            <a:r>
              <a:rPr lang="nl-BE" sz="1600" b="0" dirty="0" err="1">
                <a:latin typeface="Univers Condensed" panose="020B0506020202050204" pitchFamily="34" charset="0"/>
              </a:rPr>
              <a:t>Hospital</a:t>
            </a:r>
            <a:endParaRPr lang="nl-BE" sz="1600" b="0" dirty="0">
              <a:latin typeface="Univers Condensed" panose="020B0506020202050204" pitchFamily="34" charset="0"/>
            </a:endParaRPr>
          </a:p>
          <a:p>
            <a:endParaRPr lang="nl-BE" sz="1600" b="0" dirty="0">
              <a:latin typeface="Univers Condensed" panose="020B0506020202050204" pitchFamily="34" charset="0"/>
            </a:endParaRPr>
          </a:p>
          <a:p>
            <a:r>
              <a:rPr lang="nl-BE" sz="1600" b="0" dirty="0">
                <a:latin typeface="Univers Condensed" panose="020B0506020202050204" pitchFamily="34" charset="0"/>
              </a:rPr>
              <a:t>BMS Workshop on </a:t>
            </a:r>
            <a:r>
              <a:rPr lang="nl-BE" sz="1600" b="0" dirty="0" err="1">
                <a:latin typeface="Univers Condensed" panose="020B0506020202050204" pitchFamily="34" charset="0"/>
              </a:rPr>
              <a:t>Menopause</a:t>
            </a:r>
            <a:r>
              <a:rPr lang="nl-BE" sz="1600" b="0" dirty="0">
                <a:latin typeface="Univers Condensed" panose="020B0506020202050204" pitchFamily="34" charset="0"/>
              </a:rPr>
              <a:t> Care – 21-03-2025</a:t>
            </a:r>
          </a:p>
        </p:txBody>
      </p:sp>
      <p:sp>
        <p:nvSpPr>
          <p:cNvPr id="11" name="Titel 11">
            <a:extLst>
              <a:ext uri="{FF2B5EF4-FFF2-40B4-BE49-F238E27FC236}">
                <a16:creationId xmlns:a16="http://schemas.microsoft.com/office/drawing/2014/main" id="{006ED6CF-A26C-45CD-B41F-01E5C7BE581E}"/>
              </a:ext>
            </a:extLst>
          </p:cNvPr>
          <p:cNvSpPr txBox="1">
            <a:spLocks/>
          </p:cNvSpPr>
          <p:nvPr/>
        </p:nvSpPr>
        <p:spPr>
          <a:xfrm>
            <a:off x="1215737" y="1311309"/>
            <a:ext cx="7543800" cy="2005839"/>
          </a:xfrm>
          <a:prstGeom prst="rect">
            <a:avLst/>
          </a:prstGeom>
        </p:spPr>
        <p:txBody>
          <a:bodyPr vert="horz" lIns="0" tIns="0" rIns="0" bIns="0" rtlCol="0" anchor="b">
            <a:normAutofit/>
          </a:bodyPr>
          <a:lstStyle>
            <a:lvl1pPr algn="l" defTabSz="685800" rtl="0" eaLnBrk="1" latinLnBrk="0" hangingPunct="1">
              <a:lnSpc>
                <a:spcPct val="90000"/>
              </a:lnSpc>
              <a:spcBef>
                <a:spcPct val="0"/>
              </a:spcBef>
              <a:buNone/>
              <a:defRPr sz="32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1200"/>
              </a:spcAft>
            </a:pPr>
            <a:r>
              <a:rPr lang="nl-BE" dirty="0">
                <a:latin typeface="Univers Condensed" panose="020B0506020202050204" pitchFamily="34" charset="0"/>
              </a:rPr>
              <a:t>Treatment of </a:t>
            </a:r>
            <a:r>
              <a:rPr lang="nl-BE" dirty="0" err="1">
                <a:latin typeface="Univers Condensed" panose="020B0506020202050204" pitchFamily="34" charset="0"/>
              </a:rPr>
              <a:t>osteoporosis</a:t>
            </a:r>
            <a:endParaRPr lang="nl-BE" dirty="0">
              <a:latin typeface="Univers Condensed" panose="020B0506020202050204" pitchFamily="34" charset="0"/>
            </a:endParaRPr>
          </a:p>
        </p:txBody>
      </p:sp>
      <p:pic>
        <p:nvPicPr>
          <p:cNvPr id="2" name="Image 1">
            <a:extLst>
              <a:ext uri="{FF2B5EF4-FFF2-40B4-BE49-F238E27FC236}">
                <a16:creationId xmlns:a16="http://schemas.microsoft.com/office/drawing/2014/main" id="{FE3AD848-5143-D9B3-88DF-7FD9C01C3F4C}"/>
              </a:ext>
            </a:extLst>
          </p:cNvPr>
          <p:cNvPicPr/>
          <p:nvPr/>
        </p:nvPicPr>
        <p:blipFill>
          <a:blip r:embed="rId2">
            <a:extLst>
              <a:ext uri="{28A0092B-C50C-407E-A947-70E740481C1C}">
                <a14:useLocalDpi xmlns:a14="http://schemas.microsoft.com/office/drawing/2010/main" val="0"/>
              </a:ext>
            </a:extLst>
          </a:blip>
          <a:stretch>
            <a:fillRect/>
          </a:stretch>
        </p:blipFill>
        <p:spPr>
          <a:xfrm>
            <a:off x="6616070" y="5772768"/>
            <a:ext cx="2315845" cy="638175"/>
          </a:xfrm>
          <a:prstGeom prst="rect">
            <a:avLst/>
          </a:prstGeom>
        </p:spPr>
      </p:pic>
    </p:spTree>
    <p:extLst>
      <p:ext uri="{BB962C8B-B14F-4D97-AF65-F5344CB8AC3E}">
        <p14:creationId xmlns:p14="http://schemas.microsoft.com/office/powerpoint/2010/main" val="428431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Non-</a:t>
            </a:r>
            <a:r>
              <a:rPr lang="nl-BE" sz="2800" dirty="0" err="1">
                <a:latin typeface="Univers Condensed" panose="020B0506020202050204" pitchFamily="34" charset="0"/>
              </a:rPr>
              <a:t>pharmacological</a:t>
            </a:r>
            <a:r>
              <a:rPr lang="nl-BE" sz="2800" dirty="0">
                <a:latin typeface="Univers Condensed" panose="020B0506020202050204" pitchFamily="34" charset="0"/>
              </a:rPr>
              <a:t> </a:t>
            </a:r>
            <a:r>
              <a:rPr lang="nl-BE" sz="2800" dirty="0" err="1">
                <a:latin typeface="Univers Condensed" panose="020B0506020202050204" pitchFamily="34" charset="0"/>
              </a:rPr>
              <a:t>measures</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10</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489129"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dirty="0" err="1">
                <a:latin typeface="Univers Condensed" panose="020B0506020202050204" pitchFamily="34" charset="0"/>
                <a:cs typeface="Calibri" panose="020F0502020204030204" pitchFamily="34" charset="0"/>
              </a:rPr>
              <a:t>Education</a:t>
            </a:r>
            <a:r>
              <a:rPr lang="nl-BE" sz="2000" dirty="0">
                <a:latin typeface="Univers Condensed" panose="020B0506020202050204" pitchFamily="34" charset="0"/>
                <a:cs typeface="Calibri" panose="020F0502020204030204" pitchFamily="34" charset="0"/>
              </a:rPr>
              <a:t>!</a:t>
            </a: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Address</a:t>
            </a:r>
            <a:r>
              <a:rPr lang="nl-BE" sz="2000" dirty="0">
                <a:latin typeface="Univers Condensed" panose="020B0506020202050204" pitchFamily="34" charset="0"/>
                <a:cs typeface="Calibri" panose="020F0502020204030204" pitchFamily="34" charset="0"/>
              </a:rPr>
              <a:t> risk factors</a:t>
            </a:r>
          </a:p>
          <a:p>
            <a:pPr lvl="1">
              <a:spcAft>
                <a:spcPts val="600"/>
              </a:spcAft>
            </a:pPr>
            <a:r>
              <a:rPr lang="nl-BE" sz="1700" dirty="0">
                <a:latin typeface="Univers Condensed" panose="020B0506020202050204" pitchFamily="34" charset="0"/>
                <a:cs typeface="Calibri" panose="020F0502020204030204" pitchFamily="34" charset="0"/>
              </a:rPr>
              <a:t>Smoking, alcohol, </a:t>
            </a:r>
            <a:r>
              <a:rPr lang="nl-BE" sz="1700" dirty="0" err="1">
                <a:latin typeface="Univers Condensed" panose="020B0506020202050204" pitchFamily="34" charset="0"/>
                <a:cs typeface="Calibri" panose="020F0502020204030204" pitchFamily="34" charset="0"/>
              </a:rPr>
              <a:t>secondary</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causes</a:t>
            </a:r>
            <a:r>
              <a:rPr lang="nl-BE" sz="1700" dirty="0">
                <a:latin typeface="Univers Condensed" panose="020B0506020202050204" pitchFamily="34" charset="0"/>
                <a:cs typeface="Calibri" panose="020F0502020204030204" pitchFamily="34" charset="0"/>
              </a:rPr>
              <a:t>, …</a:t>
            </a:r>
          </a:p>
          <a:p>
            <a:pPr lvl="1">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Fall</a:t>
            </a:r>
            <a:r>
              <a:rPr lang="nl-BE" sz="2000" dirty="0">
                <a:latin typeface="Univers Condensed" panose="020B0506020202050204" pitchFamily="34" charset="0"/>
                <a:cs typeface="Calibri" panose="020F0502020204030204" pitchFamily="34" charset="0"/>
              </a:rPr>
              <a:t> prevention </a:t>
            </a:r>
          </a:p>
          <a:p>
            <a:pPr lvl="1">
              <a:spcAft>
                <a:spcPts val="600"/>
              </a:spcAft>
            </a:pPr>
            <a:r>
              <a:rPr lang="nl-BE" sz="1700" dirty="0" err="1">
                <a:latin typeface="Univers Condensed" panose="020B0506020202050204" pitchFamily="34" charset="0"/>
                <a:cs typeface="Calibri" panose="020F0502020204030204" pitchFamily="34" charset="0"/>
              </a:rPr>
              <a:t>Intrinsic</a:t>
            </a:r>
            <a:r>
              <a:rPr lang="nl-BE" sz="1700" dirty="0">
                <a:latin typeface="Univers Condensed" panose="020B0506020202050204" pitchFamily="34" charset="0"/>
                <a:cs typeface="Calibri" panose="020F0502020204030204" pitchFamily="34" charset="0"/>
              </a:rPr>
              <a:t> &amp; </a:t>
            </a:r>
            <a:r>
              <a:rPr lang="nl-BE" sz="1700" dirty="0" err="1">
                <a:latin typeface="Univers Condensed" panose="020B0506020202050204" pitchFamily="34" charset="0"/>
                <a:cs typeface="Calibri" panose="020F0502020204030204" pitchFamily="34" charset="0"/>
              </a:rPr>
              <a:t>extrinsic</a:t>
            </a:r>
            <a:r>
              <a:rPr lang="nl-BE" sz="1700" dirty="0">
                <a:latin typeface="Univers Condensed" panose="020B0506020202050204" pitchFamily="34" charset="0"/>
                <a:cs typeface="Calibri" panose="020F0502020204030204" pitchFamily="34" charset="0"/>
              </a:rPr>
              <a:t> risk factors</a:t>
            </a:r>
          </a:p>
          <a:p>
            <a:pPr lvl="1">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Physical</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activity</a:t>
            </a:r>
            <a:endParaRPr lang="nl-BE" sz="20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326C41D1-FF74-7BF8-16B1-1E9D9D3C6C2B}"/>
              </a:ext>
            </a:extLst>
          </p:cNvPr>
          <p:cNvPicPr>
            <a:picLocks noChangeAspect="1"/>
          </p:cNvPicPr>
          <p:nvPr/>
        </p:nvPicPr>
        <p:blipFill rotWithShape="1">
          <a:blip r:embed="rId3"/>
          <a:srcRect r="1141" b="1967"/>
          <a:stretch/>
        </p:blipFill>
        <p:spPr>
          <a:xfrm>
            <a:off x="5876100" y="4259659"/>
            <a:ext cx="2841254" cy="2285795"/>
          </a:xfrm>
          <a:prstGeom prst="rect">
            <a:avLst/>
          </a:prstGeom>
        </p:spPr>
      </p:pic>
    </p:spTree>
    <p:extLst>
      <p:ext uri="{BB962C8B-B14F-4D97-AF65-F5344CB8AC3E}">
        <p14:creationId xmlns:p14="http://schemas.microsoft.com/office/powerpoint/2010/main" val="21409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Calcium &amp; </a:t>
            </a:r>
            <a:r>
              <a:rPr lang="nl-BE" sz="2800" dirty="0" err="1">
                <a:latin typeface="Univers Condensed" panose="020B0506020202050204" pitchFamily="34" charset="0"/>
              </a:rPr>
              <a:t>vitamin</a:t>
            </a:r>
            <a:r>
              <a:rPr lang="nl-BE" sz="2800" dirty="0">
                <a:latin typeface="Univers Condensed" panose="020B0506020202050204" pitchFamily="34" charset="0"/>
              </a:rPr>
              <a:t> D</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11</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Afbeelding 7" descr="Afbeelding met klok, tekenfilm, schermopname&#10;&#10;Automatisch gegenereerde beschrijving">
            <a:extLst>
              <a:ext uri="{FF2B5EF4-FFF2-40B4-BE49-F238E27FC236}">
                <a16:creationId xmlns:a16="http://schemas.microsoft.com/office/drawing/2014/main" id="{41FEBFF7-04F1-F366-4223-E9215B6A4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589" y="3651293"/>
            <a:ext cx="3905207" cy="3184716"/>
          </a:xfrm>
          <a:prstGeom prst="rect">
            <a:avLst/>
          </a:prstGeom>
        </p:spPr>
      </p:pic>
      <p:sp>
        <p:nvSpPr>
          <p:cNvPr id="6" name="Tekstvak 5">
            <a:extLst>
              <a:ext uri="{FF2B5EF4-FFF2-40B4-BE49-F238E27FC236}">
                <a16:creationId xmlns:a16="http://schemas.microsoft.com/office/drawing/2014/main" id="{F8DCDD40-8B1D-A6AB-29C6-ED3347BECAE5}"/>
              </a:ext>
            </a:extLst>
          </p:cNvPr>
          <p:cNvSpPr txBox="1"/>
          <p:nvPr/>
        </p:nvSpPr>
        <p:spPr>
          <a:xfrm>
            <a:off x="5148067" y="5796338"/>
            <a:ext cx="1102290" cy="246221"/>
          </a:xfrm>
          <a:prstGeom prst="rect">
            <a:avLst/>
          </a:prstGeom>
          <a:solidFill>
            <a:schemeClr val="tx1"/>
          </a:solidFill>
        </p:spPr>
        <p:txBody>
          <a:bodyPr wrap="square" rtlCol="0">
            <a:spAutoFit/>
          </a:bodyPr>
          <a:lstStyle/>
          <a:p>
            <a:r>
              <a:rPr lang="nl-BE" sz="1000" b="1" dirty="0">
                <a:solidFill>
                  <a:schemeClr val="bg1"/>
                </a:solidFill>
              </a:rPr>
              <a:t>Ca </a:t>
            </a:r>
            <a:r>
              <a:rPr lang="nl-BE" sz="1000" b="1" dirty="0" err="1">
                <a:solidFill>
                  <a:schemeClr val="bg1"/>
                </a:solidFill>
              </a:rPr>
              <a:t>absorption</a:t>
            </a:r>
            <a:endParaRPr lang="nl-BE" sz="1000" b="1" dirty="0">
              <a:solidFill>
                <a:schemeClr val="bg1"/>
              </a:solidFill>
            </a:endParaRPr>
          </a:p>
        </p:txBody>
      </p:sp>
      <p:sp>
        <p:nvSpPr>
          <p:cNvPr id="9" name="Tekstvak 8">
            <a:extLst>
              <a:ext uri="{FF2B5EF4-FFF2-40B4-BE49-F238E27FC236}">
                <a16:creationId xmlns:a16="http://schemas.microsoft.com/office/drawing/2014/main" id="{00B20A0E-45BB-7FDC-BB7D-60D49795F071}"/>
              </a:ext>
            </a:extLst>
          </p:cNvPr>
          <p:cNvSpPr txBox="1"/>
          <p:nvPr/>
        </p:nvSpPr>
        <p:spPr>
          <a:xfrm>
            <a:off x="7849383" y="5773435"/>
            <a:ext cx="1196431" cy="246221"/>
          </a:xfrm>
          <a:prstGeom prst="rect">
            <a:avLst/>
          </a:prstGeom>
          <a:solidFill>
            <a:schemeClr val="tx1"/>
          </a:solidFill>
        </p:spPr>
        <p:txBody>
          <a:bodyPr wrap="square" rtlCol="0">
            <a:spAutoFit/>
          </a:bodyPr>
          <a:lstStyle/>
          <a:p>
            <a:r>
              <a:rPr lang="nl-BE" sz="1000" b="1" dirty="0">
                <a:solidFill>
                  <a:schemeClr val="bg1"/>
                </a:solidFill>
              </a:rPr>
              <a:t>Ca </a:t>
            </a:r>
            <a:r>
              <a:rPr lang="nl-BE" sz="1000" b="1" dirty="0" err="1">
                <a:solidFill>
                  <a:schemeClr val="bg1"/>
                </a:solidFill>
              </a:rPr>
              <a:t>resorption</a:t>
            </a:r>
            <a:endParaRPr lang="nl-BE" sz="1000" b="1" dirty="0">
              <a:solidFill>
                <a:schemeClr val="bg1"/>
              </a:solidFill>
            </a:endParaRPr>
          </a:p>
        </p:txBody>
      </p:sp>
      <p:pic>
        <p:nvPicPr>
          <p:cNvPr id="10" name="Afbeelding 9" descr="Afbeelding met ongewerveld dier&#10;&#10;Automatisch gegenereerde beschrijving">
            <a:extLst>
              <a:ext uri="{FF2B5EF4-FFF2-40B4-BE49-F238E27FC236}">
                <a16:creationId xmlns:a16="http://schemas.microsoft.com/office/drawing/2014/main" id="{FC115A2D-FD3D-CCF1-4999-00759A52E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14" y="995090"/>
            <a:ext cx="4158818" cy="2072886"/>
          </a:xfrm>
          <a:prstGeom prst="rect">
            <a:avLst/>
          </a:prstGeom>
        </p:spPr>
      </p:pic>
      <p:sp>
        <p:nvSpPr>
          <p:cNvPr id="3" name="Ovaal 2">
            <a:extLst>
              <a:ext uri="{FF2B5EF4-FFF2-40B4-BE49-F238E27FC236}">
                <a16:creationId xmlns:a16="http://schemas.microsoft.com/office/drawing/2014/main" id="{79BBA877-D9F1-122D-B21E-F86332F2BD16}"/>
              </a:ext>
            </a:extLst>
          </p:cNvPr>
          <p:cNvSpPr/>
          <p:nvPr/>
        </p:nvSpPr>
        <p:spPr>
          <a:xfrm>
            <a:off x="2874892" y="2804162"/>
            <a:ext cx="1734685" cy="2474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Ovaal 10">
            <a:extLst>
              <a:ext uri="{FF2B5EF4-FFF2-40B4-BE49-F238E27FC236}">
                <a16:creationId xmlns:a16="http://schemas.microsoft.com/office/drawing/2014/main" id="{8DAD65BD-2DBD-5651-E67E-300ADA535CD2}"/>
              </a:ext>
            </a:extLst>
          </p:cNvPr>
          <p:cNvSpPr/>
          <p:nvPr/>
        </p:nvSpPr>
        <p:spPr>
          <a:xfrm>
            <a:off x="5006404" y="3848553"/>
            <a:ext cx="905881" cy="3757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Tijdelijke aanduiding voor inhoud 2">
            <a:extLst>
              <a:ext uri="{FF2B5EF4-FFF2-40B4-BE49-F238E27FC236}">
                <a16:creationId xmlns:a16="http://schemas.microsoft.com/office/drawing/2014/main" id="{5A3A89D4-25F9-75B0-E75E-A79645F02BF8}"/>
              </a:ext>
            </a:extLst>
          </p:cNvPr>
          <p:cNvSpPr txBox="1">
            <a:spLocks/>
          </p:cNvSpPr>
          <p:nvPr/>
        </p:nvSpPr>
        <p:spPr>
          <a:xfrm>
            <a:off x="4759889" y="933125"/>
            <a:ext cx="4260588" cy="23148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BE" sz="2000" b="1" dirty="0">
                <a:latin typeface="Univers Condensed" panose="020B0506020202050204" pitchFamily="34" charset="0"/>
                <a:cs typeface="Calibri" panose="020F0502020204030204" pitchFamily="34" charset="0"/>
              </a:rPr>
              <a:t>Calcium</a:t>
            </a:r>
          </a:p>
          <a:p>
            <a:pPr>
              <a:spcAft>
                <a:spcPts val="600"/>
              </a:spcAft>
            </a:pPr>
            <a:r>
              <a:rPr lang="nl-BE" sz="2000" dirty="0">
                <a:latin typeface="Univers Condensed" panose="020B0506020202050204" pitchFamily="34" charset="0"/>
                <a:cs typeface="Calibri" panose="020F0502020204030204" pitchFamily="34" charset="0"/>
              </a:rPr>
              <a:t>1200 mg / </a:t>
            </a:r>
            <a:r>
              <a:rPr lang="nl-BE" sz="2000" dirty="0" err="1">
                <a:latin typeface="Univers Condensed" panose="020B0506020202050204" pitchFamily="34" charset="0"/>
                <a:cs typeface="Calibri" panose="020F0502020204030204" pitchFamily="34" charset="0"/>
              </a:rPr>
              <a:t>day</a:t>
            </a: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Preferably</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from</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diet</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supplements</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if</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daily</a:t>
            </a:r>
            <a:r>
              <a:rPr lang="nl-BE" sz="2000" dirty="0">
                <a:latin typeface="Univers Condensed" panose="020B0506020202050204" pitchFamily="34" charset="0"/>
                <a:cs typeface="Calibri" panose="020F0502020204030204" pitchFamily="34" charset="0"/>
              </a:rPr>
              <a:t> intake </a:t>
            </a:r>
            <a:r>
              <a:rPr lang="nl-BE" sz="2000" dirty="0" err="1">
                <a:latin typeface="Univers Condensed" panose="020B0506020202050204" pitchFamily="34" charset="0"/>
                <a:cs typeface="Calibri" panose="020F0502020204030204" pitchFamily="34" charset="0"/>
              </a:rPr>
              <a:t>insufficient</a:t>
            </a: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Higher</a:t>
            </a:r>
            <a:r>
              <a:rPr lang="nl-BE" sz="2000" dirty="0">
                <a:latin typeface="Univers Condensed" panose="020B0506020202050204" pitchFamily="34" charset="0"/>
                <a:cs typeface="Calibri" panose="020F0502020204030204" pitchFamily="34" charset="0"/>
              </a:rPr>
              <a:t> doses in </a:t>
            </a:r>
            <a:r>
              <a:rPr lang="nl-BE" sz="2000" dirty="0" err="1">
                <a:latin typeface="Univers Condensed" panose="020B0506020202050204" pitchFamily="34" charset="0"/>
                <a:cs typeface="Calibri" panose="020F0502020204030204" pitchFamily="34" charset="0"/>
              </a:rPr>
              <a:t>specific</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populations</a:t>
            </a:r>
            <a:endParaRPr lang="nl-BE" sz="1800" dirty="0">
              <a:latin typeface="Univers Condensed" panose="020B0506020202050204" pitchFamily="34" charset="0"/>
              <a:cs typeface="Calibri" panose="020F0502020204030204" pitchFamily="34" charset="0"/>
            </a:endParaRPr>
          </a:p>
        </p:txBody>
      </p:sp>
      <p:sp>
        <p:nvSpPr>
          <p:cNvPr id="14" name="Tijdelijke aanduiding voor inhoud 2">
            <a:extLst>
              <a:ext uri="{FF2B5EF4-FFF2-40B4-BE49-F238E27FC236}">
                <a16:creationId xmlns:a16="http://schemas.microsoft.com/office/drawing/2014/main" id="{3A0837E8-3A44-B112-A4DD-1532C8853D4D}"/>
              </a:ext>
            </a:extLst>
          </p:cNvPr>
          <p:cNvSpPr txBox="1">
            <a:spLocks/>
          </p:cNvSpPr>
          <p:nvPr/>
        </p:nvSpPr>
        <p:spPr>
          <a:xfrm>
            <a:off x="353112" y="3886131"/>
            <a:ext cx="4260588" cy="23148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BE" sz="2000" b="1" dirty="0" err="1">
                <a:latin typeface="Univers Condensed" panose="020B0506020202050204" pitchFamily="34" charset="0"/>
                <a:cs typeface="Calibri" panose="020F0502020204030204" pitchFamily="34" charset="0"/>
              </a:rPr>
              <a:t>Vitamin</a:t>
            </a:r>
            <a:r>
              <a:rPr lang="nl-BE" sz="2000" b="1" dirty="0">
                <a:latin typeface="Univers Condensed" panose="020B0506020202050204" pitchFamily="34" charset="0"/>
                <a:cs typeface="Calibri" panose="020F0502020204030204" pitchFamily="34" charset="0"/>
              </a:rPr>
              <a:t> D</a:t>
            </a:r>
          </a:p>
          <a:p>
            <a:pPr>
              <a:spcAft>
                <a:spcPts val="600"/>
              </a:spcAft>
            </a:pPr>
            <a:r>
              <a:rPr lang="nl-BE" sz="2000" dirty="0" err="1">
                <a:latin typeface="Univers Condensed" panose="020B0506020202050204" pitchFamily="34" charset="0"/>
                <a:cs typeface="Calibri" panose="020F0502020204030204" pitchFamily="34" charset="0"/>
              </a:rPr>
              <a:t>Aim</a:t>
            </a:r>
            <a:r>
              <a:rPr lang="nl-BE" sz="2000" dirty="0">
                <a:latin typeface="Univers Condensed" panose="020B0506020202050204" pitchFamily="34" charset="0"/>
                <a:cs typeface="Calibri" panose="020F0502020204030204" pitchFamily="34" charset="0"/>
              </a:rPr>
              <a:t> at serum level </a:t>
            </a:r>
            <a:r>
              <a:rPr lang="nn-NO" sz="2000" dirty="0">
                <a:latin typeface="Univers Condensed" panose="020B0506020202050204" pitchFamily="34" charset="0"/>
                <a:cs typeface="Calibri" panose="020F0502020204030204" pitchFamily="34" charset="0"/>
              </a:rPr>
              <a:t> ≥20 ng/mL (50 nmol/L)</a:t>
            </a:r>
          </a:p>
          <a:p>
            <a:pPr>
              <a:spcAft>
                <a:spcPts val="600"/>
              </a:spcAft>
            </a:pPr>
            <a:r>
              <a:rPr lang="nn-NO" sz="2000" dirty="0">
                <a:latin typeface="Univers Condensed" panose="020B0506020202050204" pitchFamily="34" charset="0"/>
                <a:cs typeface="Calibri" panose="020F0502020204030204" pitchFamily="34" charset="0"/>
              </a:rPr>
              <a:t>If pharmacological treatment for osteoporosis: always add 800 – 1000 U / day or equivalent</a:t>
            </a:r>
            <a:endParaRPr lang="nl-BE" sz="1800" dirty="0">
              <a:latin typeface="Univers Condensed" panose="020B0506020202050204" pitchFamily="34" charset="0"/>
              <a:cs typeface="Calibri" panose="020F0502020204030204" pitchFamily="34" charset="0"/>
            </a:endParaRPr>
          </a:p>
        </p:txBody>
      </p:sp>
    </p:spTree>
    <p:extLst>
      <p:ext uri="{BB962C8B-B14F-4D97-AF65-F5344CB8AC3E}">
        <p14:creationId xmlns:p14="http://schemas.microsoft.com/office/powerpoint/2010/main" val="281953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Pharmacological</a:t>
            </a:r>
            <a:r>
              <a:rPr lang="nl-BE" sz="2800" dirty="0">
                <a:latin typeface="Univers Condensed" panose="020B0506020202050204" pitchFamily="34" charset="0"/>
              </a:rPr>
              <a:t> treatment</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12</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608062"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2000" dirty="0">
              <a:solidFill>
                <a:schemeClr val="bg2"/>
              </a:solidFill>
              <a:latin typeface="Univers Condensed" panose="020B0506020202050204" pitchFamily="34" charset="0"/>
              <a:cs typeface="Calibri" panose="020F0502020204030204" pitchFamily="34" charset="0"/>
            </a:endParaRPr>
          </a:p>
          <a:p>
            <a:pPr>
              <a:spcAft>
                <a:spcPts val="600"/>
              </a:spcAft>
            </a:pPr>
            <a:r>
              <a:rPr lang="nl-BE" sz="2000" dirty="0" err="1">
                <a:solidFill>
                  <a:schemeClr val="bg2"/>
                </a:solidFill>
                <a:latin typeface="Univers Condensed" panose="020B0506020202050204" pitchFamily="34" charset="0"/>
                <a:cs typeface="Calibri" panose="020F0502020204030204" pitchFamily="34" charset="0"/>
              </a:rPr>
              <a:t>Antiresorptive</a:t>
            </a:r>
            <a:r>
              <a:rPr lang="nl-BE" sz="2000" dirty="0">
                <a:solidFill>
                  <a:schemeClr val="bg2"/>
                </a:solidFill>
                <a:latin typeface="Univers Condensed" panose="020B0506020202050204" pitchFamily="34" charset="0"/>
                <a:cs typeface="Calibri" panose="020F0502020204030204" pitchFamily="34" charset="0"/>
              </a:rPr>
              <a:t> </a:t>
            </a:r>
            <a:r>
              <a:rPr lang="nl-BE" sz="2000" dirty="0" err="1">
                <a:solidFill>
                  <a:schemeClr val="bg2"/>
                </a:solidFill>
                <a:latin typeface="Univers Condensed" panose="020B0506020202050204" pitchFamily="34" charset="0"/>
                <a:cs typeface="Calibri" panose="020F0502020204030204" pitchFamily="34" charset="0"/>
              </a:rPr>
              <a:t>therapy</a:t>
            </a: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r>
              <a:rPr lang="nl-BE" sz="1700" i="1" dirty="0" err="1">
                <a:latin typeface="Univers Condensed" panose="020B0506020202050204" pitchFamily="34" charset="0"/>
                <a:cs typeface="Calibri" panose="020F0502020204030204" pitchFamily="34" charset="0"/>
              </a:rPr>
              <a:t>Estrogens</a:t>
            </a:r>
            <a:r>
              <a:rPr lang="nl-BE" sz="1700" i="1" dirty="0">
                <a:latin typeface="Univers Condensed" panose="020B0506020202050204" pitchFamily="34" charset="0"/>
                <a:cs typeface="Calibri" panose="020F0502020204030204" pitchFamily="34" charset="0"/>
              </a:rPr>
              <a:t> (</a:t>
            </a:r>
            <a:r>
              <a:rPr lang="nl-BE" sz="1700" i="1" dirty="0" err="1">
                <a:latin typeface="Univers Condensed" panose="020B0506020202050204" pitchFamily="34" charset="0"/>
                <a:cs typeface="Calibri" panose="020F0502020204030204" pitchFamily="34" charset="0"/>
              </a:rPr>
              <a:t>menopausal</a:t>
            </a:r>
            <a:r>
              <a:rPr lang="nl-BE" sz="1700" i="1" dirty="0">
                <a:latin typeface="Univers Condensed" panose="020B0506020202050204" pitchFamily="34" charset="0"/>
                <a:cs typeface="Calibri" panose="020F0502020204030204" pitchFamily="34" charset="0"/>
              </a:rPr>
              <a:t> </a:t>
            </a:r>
            <a:r>
              <a:rPr lang="nl-BE" sz="1700" i="1" dirty="0" err="1">
                <a:latin typeface="Univers Condensed" panose="020B0506020202050204" pitchFamily="34" charset="0"/>
                <a:cs typeface="Calibri" panose="020F0502020204030204" pitchFamily="34" charset="0"/>
              </a:rPr>
              <a:t>hormone</a:t>
            </a:r>
            <a:r>
              <a:rPr lang="nl-BE" sz="1700" i="1" dirty="0">
                <a:latin typeface="Univers Condensed" panose="020B0506020202050204" pitchFamily="34" charset="0"/>
                <a:cs typeface="Calibri" panose="020F0502020204030204" pitchFamily="34" charset="0"/>
              </a:rPr>
              <a:t> </a:t>
            </a:r>
            <a:r>
              <a:rPr lang="nl-BE" sz="1700" i="1" dirty="0" err="1">
                <a:latin typeface="Univers Condensed" panose="020B0506020202050204" pitchFamily="34" charset="0"/>
                <a:cs typeface="Calibri" panose="020F0502020204030204" pitchFamily="34" charset="0"/>
              </a:rPr>
              <a:t>therapy</a:t>
            </a:r>
            <a:r>
              <a:rPr lang="nl-BE" sz="1700" i="1" dirty="0">
                <a:latin typeface="Univers Condensed" panose="020B0506020202050204" pitchFamily="34" charset="0"/>
                <a:cs typeface="Calibri" panose="020F0502020204030204" pitchFamily="34" charset="0"/>
              </a:rPr>
              <a:t>)</a:t>
            </a:r>
          </a:p>
          <a:p>
            <a:pPr lvl="1">
              <a:spcAft>
                <a:spcPts val="600"/>
              </a:spcAft>
            </a:pPr>
            <a:r>
              <a:rPr lang="nl-BE" sz="1700" i="1" dirty="0">
                <a:latin typeface="Univers Condensed" panose="020B0506020202050204" pitchFamily="34" charset="0"/>
                <a:cs typeface="Calibri" panose="020F0502020204030204" pitchFamily="34" charset="0"/>
              </a:rPr>
              <a:t>SERM (</a:t>
            </a:r>
            <a:r>
              <a:rPr lang="nl-BE" sz="1700" i="1" dirty="0" err="1">
                <a:latin typeface="Univers Condensed" panose="020B0506020202050204" pitchFamily="34" charset="0"/>
                <a:cs typeface="Calibri" panose="020F0502020204030204" pitchFamily="34" charset="0"/>
              </a:rPr>
              <a:t>raloxifene</a:t>
            </a:r>
            <a:r>
              <a:rPr lang="nl-BE" sz="1700" i="1" dirty="0">
                <a:latin typeface="Univers Condensed" panose="020B0506020202050204" pitchFamily="34" charset="0"/>
                <a:cs typeface="Calibri" panose="020F0502020204030204" pitchFamily="34" charset="0"/>
              </a:rPr>
              <a:t>, </a:t>
            </a:r>
            <a:r>
              <a:rPr lang="nl-BE" sz="1700" i="1" dirty="0" err="1">
                <a:latin typeface="Univers Condensed" panose="020B0506020202050204" pitchFamily="34" charset="0"/>
                <a:cs typeface="Calibri" panose="020F0502020204030204" pitchFamily="34" charset="0"/>
              </a:rPr>
              <a:t>bazedoxifene</a:t>
            </a:r>
            <a:r>
              <a:rPr lang="nl-BE" sz="1700" i="1" dirty="0">
                <a:latin typeface="Univers Condensed" panose="020B0506020202050204" pitchFamily="34" charset="0"/>
                <a:cs typeface="Calibri" panose="020F0502020204030204" pitchFamily="34" charset="0"/>
              </a:rPr>
              <a:t>)</a:t>
            </a:r>
          </a:p>
          <a:p>
            <a:pPr lvl="1">
              <a:spcAft>
                <a:spcPts val="600"/>
              </a:spcAft>
            </a:pPr>
            <a:r>
              <a:rPr lang="nl-BE" sz="1700" dirty="0" err="1">
                <a:latin typeface="Univers Condensed" panose="020B0506020202050204" pitchFamily="34" charset="0"/>
                <a:cs typeface="Calibri" panose="020F0502020204030204" pitchFamily="34" charset="0"/>
              </a:rPr>
              <a:t>Bisphosphonates</a:t>
            </a:r>
            <a:r>
              <a:rPr lang="nl-BE" sz="1700" dirty="0">
                <a:latin typeface="Univers Condensed" panose="020B0506020202050204" pitchFamily="34" charset="0"/>
                <a:cs typeface="Calibri" panose="020F0502020204030204" pitchFamily="34" charset="0"/>
              </a:rPr>
              <a:t>  </a:t>
            </a:r>
          </a:p>
          <a:p>
            <a:pPr lvl="1">
              <a:spcAft>
                <a:spcPts val="600"/>
              </a:spcAft>
            </a:pPr>
            <a:r>
              <a:rPr lang="nl-BE" sz="1700" dirty="0">
                <a:latin typeface="Univers Condensed" panose="020B0506020202050204" pitchFamily="34" charset="0"/>
                <a:cs typeface="Calibri" panose="020F0502020204030204" pitchFamily="34" charset="0"/>
              </a:rPr>
              <a:t>Denosumab</a:t>
            </a:r>
          </a:p>
          <a:p>
            <a:pPr lvl="1">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r>
              <a:rPr lang="nl-BE" sz="2000" dirty="0" err="1">
                <a:solidFill>
                  <a:schemeClr val="bg2"/>
                </a:solidFill>
                <a:latin typeface="Univers Condensed" panose="020B0506020202050204" pitchFamily="34" charset="0"/>
                <a:cs typeface="Calibri" panose="020F0502020204030204" pitchFamily="34" charset="0"/>
              </a:rPr>
              <a:t>Anabolic</a:t>
            </a:r>
            <a:r>
              <a:rPr lang="nl-BE" sz="2000" dirty="0">
                <a:solidFill>
                  <a:schemeClr val="bg2"/>
                </a:solidFill>
                <a:latin typeface="Univers Condensed" panose="020B0506020202050204" pitchFamily="34" charset="0"/>
                <a:cs typeface="Calibri" panose="020F0502020204030204" pitchFamily="34" charset="0"/>
              </a:rPr>
              <a:t> </a:t>
            </a:r>
            <a:r>
              <a:rPr lang="nl-BE" sz="2000" dirty="0" err="1">
                <a:solidFill>
                  <a:schemeClr val="bg2"/>
                </a:solidFill>
                <a:latin typeface="Univers Condensed" panose="020B0506020202050204" pitchFamily="34" charset="0"/>
                <a:cs typeface="Calibri" panose="020F0502020204030204" pitchFamily="34" charset="0"/>
              </a:rPr>
              <a:t>therapy</a:t>
            </a: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Romosozumab</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Teriparatide</a:t>
            </a:r>
            <a:r>
              <a:rPr lang="nl-BE" sz="1700" dirty="0">
                <a:latin typeface="Univers Condensed" panose="020B0506020202050204" pitchFamily="34" charset="0"/>
                <a:cs typeface="Calibri" panose="020F0502020204030204" pitchFamily="34" charset="0"/>
              </a:rPr>
              <a:t> </a:t>
            </a: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Tree>
    <p:extLst>
      <p:ext uri="{BB962C8B-B14F-4D97-AF65-F5344CB8AC3E}">
        <p14:creationId xmlns:p14="http://schemas.microsoft.com/office/powerpoint/2010/main" val="223107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Bone turnover </a:t>
            </a:r>
          </a:p>
        </p:txBody>
      </p:sp>
      <p:sp>
        <p:nvSpPr>
          <p:cNvPr id="4" name="Rechthoek 3"/>
          <p:cNvSpPr/>
          <p:nvPr/>
        </p:nvSpPr>
        <p:spPr>
          <a:xfrm>
            <a:off x="7296727" y="5339499"/>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13</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pic>
        <p:nvPicPr>
          <p:cNvPr id="10" name="Afbeelding 9" descr="Afbeelding met tekening&#10;&#10;Automatisch gegenereerde beschrijving">
            <a:extLst>
              <a:ext uri="{FF2B5EF4-FFF2-40B4-BE49-F238E27FC236}">
                <a16:creationId xmlns:a16="http://schemas.microsoft.com/office/drawing/2014/main" id="{81052362-A787-5E2F-0D8F-0BBE65562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76" y="1515299"/>
            <a:ext cx="8859447" cy="4596417"/>
          </a:xfrm>
          <a:prstGeom prst="rect">
            <a:avLst/>
          </a:prstGeom>
        </p:spPr>
      </p:pic>
      <p:sp>
        <p:nvSpPr>
          <p:cNvPr id="8" name="Ovaal 7">
            <a:extLst>
              <a:ext uri="{FF2B5EF4-FFF2-40B4-BE49-F238E27FC236}">
                <a16:creationId xmlns:a16="http://schemas.microsoft.com/office/drawing/2014/main" id="{6EE21BB0-660B-9449-1E31-C6E3F4FDD7A1}"/>
              </a:ext>
            </a:extLst>
          </p:cNvPr>
          <p:cNvSpPr/>
          <p:nvPr/>
        </p:nvSpPr>
        <p:spPr>
          <a:xfrm>
            <a:off x="2417523" y="3018773"/>
            <a:ext cx="1277654" cy="3601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Ovaal 8">
            <a:extLst>
              <a:ext uri="{FF2B5EF4-FFF2-40B4-BE49-F238E27FC236}">
                <a16:creationId xmlns:a16="http://schemas.microsoft.com/office/drawing/2014/main" id="{2580183C-E27B-032E-1914-19A1BB3C4F5A}"/>
              </a:ext>
            </a:extLst>
          </p:cNvPr>
          <p:cNvSpPr/>
          <p:nvPr/>
        </p:nvSpPr>
        <p:spPr>
          <a:xfrm>
            <a:off x="1292268" y="4347439"/>
            <a:ext cx="1526088" cy="3601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Ovaal 10">
            <a:extLst>
              <a:ext uri="{FF2B5EF4-FFF2-40B4-BE49-F238E27FC236}">
                <a16:creationId xmlns:a16="http://schemas.microsoft.com/office/drawing/2014/main" id="{D5B33BE1-A46A-C866-4157-4C47120B0C99}"/>
              </a:ext>
            </a:extLst>
          </p:cNvPr>
          <p:cNvSpPr/>
          <p:nvPr/>
        </p:nvSpPr>
        <p:spPr>
          <a:xfrm>
            <a:off x="4914377" y="3568936"/>
            <a:ext cx="1198324" cy="3767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Ovaal 11">
            <a:extLst>
              <a:ext uri="{FF2B5EF4-FFF2-40B4-BE49-F238E27FC236}">
                <a16:creationId xmlns:a16="http://schemas.microsoft.com/office/drawing/2014/main" id="{D71A2691-95A8-AF2B-D974-585CD2BB0932}"/>
              </a:ext>
            </a:extLst>
          </p:cNvPr>
          <p:cNvSpPr/>
          <p:nvPr/>
        </p:nvSpPr>
        <p:spPr>
          <a:xfrm>
            <a:off x="4240059" y="5314447"/>
            <a:ext cx="1546966" cy="3767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79283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descr="Afbeelding met tekening&#10;&#10;Automatisch gegenereerde beschrijving">
            <a:extLst>
              <a:ext uri="{FF2B5EF4-FFF2-40B4-BE49-F238E27FC236}">
                <a16:creationId xmlns:a16="http://schemas.microsoft.com/office/drawing/2014/main" id="{D7375F0D-B13D-E893-B202-BAF47D47B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76" y="1515299"/>
            <a:ext cx="8859447" cy="4596417"/>
          </a:xfrm>
          <a:prstGeom prst="rect">
            <a:avLst/>
          </a:prstGeom>
        </p:spPr>
      </p:pic>
      <p:sp>
        <p:nvSpPr>
          <p:cNvPr id="6" name="Tijdelijke aanduiding voor dianummer 5">
            <a:extLst>
              <a:ext uri="{FF2B5EF4-FFF2-40B4-BE49-F238E27FC236}">
                <a16:creationId xmlns:a16="http://schemas.microsoft.com/office/drawing/2014/main" id="{3413FDB2-9937-4ABD-97E7-388EECE64A20}"/>
              </a:ext>
            </a:extLst>
          </p:cNvPr>
          <p:cNvSpPr>
            <a:spLocks noGrp="1"/>
          </p:cNvSpPr>
          <p:nvPr>
            <p:ph type="sldNum" sz="quarter" idx="4"/>
          </p:nvPr>
        </p:nvSpPr>
        <p:spPr>
          <a:xfrm>
            <a:off x="0" y="6484814"/>
            <a:ext cx="889001" cy="136521"/>
          </a:xfrm>
        </p:spPr>
        <p:txBody>
          <a:bodyPr/>
          <a:lstStyle/>
          <a:p>
            <a:fld id="{C9A8A351-5C7C-4395-AC7F-763D97B6BE0B}" type="slidenum">
              <a:rPr lang="nl-BE" smtClean="0"/>
              <a:pPr/>
              <a:t>14</a:t>
            </a:fld>
            <a:r>
              <a:rPr lang="nl-BE" dirty="0"/>
              <a:t>  </a:t>
            </a:r>
            <a:r>
              <a:rPr lang="nl-BE" dirty="0">
                <a:solidFill>
                  <a:schemeClr val="bg2"/>
                </a:solidFill>
              </a:rPr>
              <a:t>/</a:t>
            </a:r>
            <a:r>
              <a:rPr lang="nl-BE" dirty="0"/>
              <a:t> </a:t>
            </a:r>
          </a:p>
        </p:txBody>
      </p:sp>
      <p:sp>
        <p:nvSpPr>
          <p:cNvPr id="4" name="Vijfhoek 3">
            <a:extLst>
              <a:ext uri="{FF2B5EF4-FFF2-40B4-BE49-F238E27FC236}">
                <a16:creationId xmlns:a16="http://schemas.microsoft.com/office/drawing/2014/main" id="{F0B5D6A1-5406-06C9-41EF-32ED1EC7B5A4}"/>
              </a:ext>
            </a:extLst>
          </p:cNvPr>
          <p:cNvSpPr/>
          <p:nvPr/>
        </p:nvSpPr>
        <p:spPr>
          <a:xfrm>
            <a:off x="600903" y="1821078"/>
            <a:ext cx="952108" cy="866222"/>
          </a:xfrm>
          <a:prstGeom prst="pent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EE6DA6"/>
              </a:highlight>
            </a:endParaRPr>
          </a:p>
        </p:txBody>
      </p:sp>
      <p:sp>
        <p:nvSpPr>
          <p:cNvPr id="8" name="Tekstvak 7">
            <a:extLst>
              <a:ext uri="{FF2B5EF4-FFF2-40B4-BE49-F238E27FC236}">
                <a16:creationId xmlns:a16="http://schemas.microsoft.com/office/drawing/2014/main" id="{92D7CFCB-560B-4520-A755-91628A297A89}"/>
              </a:ext>
            </a:extLst>
          </p:cNvPr>
          <p:cNvSpPr txBox="1"/>
          <p:nvPr/>
        </p:nvSpPr>
        <p:spPr>
          <a:xfrm>
            <a:off x="655222" y="2108606"/>
            <a:ext cx="1010794" cy="369332"/>
          </a:xfrm>
          <a:prstGeom prst="rect">
            <a:avLst/>
          </a:prstGeom>
          <a:noFill/>
        </p:spPr>
        <p:txBody>
          <a:bodyPr wrap="square" rtlCol="0">
            <a:spAutoFit/>
          </a:bodyPr>
          <a:lstStyle/>
          <a:p>
            <a:r>
              <a:rPr lang="nl-BE" dirty="0"/>
              <a:t>DMAB</a:t>
            </a:r>
          </a:p>
        </p:txBody>
      </p:sp>
      <p:sp>
        <p:nvSpPr>
          <p:cNvPr id="13" name="Vermenigvuldigingsteken 12">
            <a:extLst>
              <a:ext uri="{FF2B5EF4-FFF2-40B4-BE49-F238E27FC236}">
                <a16:creationId xmlns:a16="http://schemas.microsoft.com/office/drawing/2014/main" id="{E223C288-ECFF-F38B-D870-0310D44E6A4C}"/>
              </a:ext>
            </a:extLst>
          </p:cNvPr>
          <p:cNvSpPr/>
          <p:nvPr/>
        </p:nvSpPr>
        <p:spPr>
          <a:xfrm>
            <a:off x="1566704" y="2179921"/>
            <a:ext cx="470124" cy="698590"/>
          </a:xfrm>
          <a:prstGeom prst="mathMultiply">
            <a:avLst/>
          </a:prstGeom>
          <a:solidFill>
            <a:srgbClr val="EE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Vijfhoek 13">
            <a:extLst>
              <a:ext uri="{FF2B5EF4-FFF2-40B4-BE49-F238E27FC236}">
                <a16:creationId xmlns:a16="http://schemas.microsoft.com/office/drawing/2014/main" id="{E6E0845F-6F56-E6E4-F21F-17D75031D51B}"/>
              </a:ext>
            </a:extLst>
          </p:cNvPr>
          <p:cNvSpPr/>
          <p:nvPr/>
        </p:nvSpPr>
        <p:spPr>
          <a:xfrm>
            <a:off x="1390859" y="3470318"/>
            <a:ext cx="952108" cy="866222"/>
          </a:xfrm>
          <a:prstGeom prst="pentagon">
            <a:avLst/>
          </a:prstGeom>
          <a:solidFill>
            <a:srgbClr val="B6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EE6DA6"/>
              </a:highlight>
            </a:endParaRPr>
          </a:p>
        </p:txBody>
      </p:sp>
      <p:sp>
        <p:nvSpPr>
          <p:cNvPr id="15" name="Tekstvak 14">
            <a:extLst>
              <a:ext uri="{FF2B5EF4-FFF2-40B4-BE49-F238E27FC236}">
                <a16:creationId xmlns:a16="http://schemas.microsoft.com/office/drawing/2014/main" id="{8BD16375-1738-ED60-194E-14F1C115846C}"/>
              </a:ext>
            </a:extLst>
          </p:cNvPr>
          <p:cNvSpPr txBox="1"/>
          <p:nvPr/>
        </p:nvSpPr>
        <p:spPr>
          <a:xfrm>
            <a:off x="1604068" y="3751822"/>
            <a:ext cx="525690" cy="369332"/>
          </a:xfrm>
          <a:prstGeom prst="rect">
            <a:avLst/>
          </a:prstGeom>
          <a:noFill/>
        </p:spPr>
        <p:txBody>
          <a:bodyPr wrap="square" rtlCol="0">
            <a:spAutoFit/>
          </a:bodyPr>
          <a:lstStyle/>
          <a:p>
            <a:r>
              <a:rPr lang="nl-BE" dirty="0"/>
              <a:t>BP</a:t>
            </a:r>
          </a:p>
        </p:txBody>
      </p:sp>
      <p:sp>
        <p:nvSpPr>
          <p:cNvPr id="16" name="Vermenigvuldigingsteken 15">
            <a:extLst>
              <a:ext uri="{FF2B5EF4-FFF2-40B4-BE49-F238E27FC236}">
                <a16:creationId xmlns:a16="http://schemas.microsoft.com/office/drawing/2014/main" id="{61333466-7777-2168-9458-4180F4C7B1C2}"/>
              </a:ext>
            </a:extLst>
          </p:cNvPr>
          <p:cNvSpPr/>
          <p:nvPr/>
        </p:nvSpPr>
        <p:spPr>
          <a:xfrm>
            <a:off x="2154596" y="3088652"/>
            <a:ext cx="470124" cy="698590"/>
          </a:xfrm>
          <a:prstGeom prst="mathMultiply">
            <a:avLst/>
          </a:prstGeom>
          <a:solidFill>
            <a:srgbClr val="EE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Vijfhoek 16">
            <a:extLst>
              <a:ext uri="{FF2B5EF4-FFF2-40B4-BE49-F238E27FC236}">
                <a16:creationId xmlns:a16="http://schemas.microsoft.com/office/drawing/2014/main" id="{5AA1F07E-6446-C5A6-3B2D-4DDCE04636DA}"/>
              </a:ext>
            </a:extLst>
          </p:cNvPr>
          <p:cNvSpPr/>
          <p:nvPr/>
        </p:nvSpPr>
        <p:spPr>
          <a:xfrm>
            <a:off x="3601214" y="2129667"/>
            <a:ext cx="952108" cy="866222"/>
          </a:xfrm>
          <a:prstGeom prst="pent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EE6DA6"/>
              </a:highlight>
            </a:endParaRPr>
          </a:p>
        </p:txBody>
      </p:sp>
      <p:sp>
        <p:nvSpPr>
          <p:cNvPr id="18" name="Tekstvak 17">
            <a:extLst>
              <a:ext uri="{FF2B5EF4-FFF2-40B4-BE49-F238E27FC236}">
                <a16:creationId xmlns:a16="http://schemas.microsoft.com/office/drawing/2014/main" id="{FDB8D71D-1DCE-6B95-75BF-4659BAA55D5E}"/>
              </a:ext>
            </a:extLst>
          </p:cNvPr>
          <p:cNvSpPr txBox="1"/>
          <p:nvPr/>
        </p:nvSpPr>
        <p:spPr>
          <a:xfrm>
            <a:off x="3629494" y="2389175"/>
            <a:ext cx="1010794" cy="369332"/>
          </a:xfrm>
          <a:prstGeom prst="rect">
            <a:avLst/>
          </a:prstGeom>
          <a:noFill/>
        </p:spPr>
        <p:txBody>
          <a:bodyPr wrap="square" rtlCol="0">
            <a:spAutoFit/>
          </a:bodyPr>
          <a:lstStyle/>
          <a:p>
            <a:r>
              <a:rPr lang="nl-BE" dirty="0"/>
              <a:t>ROMO</a:t>
            </a:r>
          </a:p>
        </p:txBody>
      </p:sp>
      <p:sp>
        <p:nvSpPr>
          <p:cNvPr id="19" name="Vermenigvuldigingsteken 18">
            <a:extLst>
              <a:ext uri="{FF2B5EF4-FFF2-40B4-BE49-F238E27FC236}">
                <a16:creationId xmlns:a16="http://schemas.microsoft.com/office/drawing/2014/main" id="{ABE293F1-2B70-6FFC-63F0-8A4445FE75C3}"/>
              </a:ext>
            </a:extLst>
          </p:cNvPr>
          <p:cNvSpPr/>
          <p:nvPr/>
        </p:nvSpPr>
        <p:spPr>
          <a:xfrm>
            <a:off x="3795594" y="2898635"/>
            <a:ext cx="470124" cy="698590"/>
          </a:xfrm>
          <a:prstGeom prst="mathMultipl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Vijfhoek 19">
            <a:extLst>
              <a:ext uri="{FF2B5EF4-FFF2-40B4-BE49-F238E27FC236}">
                <a16:creationId xmlns:a16="http://schemas.microsoft.com/office/drawing/2014/main" id="{1587FB4E-8EF6-141D-BA51-533FC3D1EC86}"/>
              </a:ext>
            </a:extLst>
          </p:cNvPr>
          <p:cNvSpPr/>
          <p:nvPr/>
        </p:nvSpPr>
        <p:spPr>
          <a:xfrm>
            <a:off x="5764706" y="2625408"/>
            <a:ext cx="952108" cy="866222"/>
          </a:xfrm>
          <a:prstGeom prst="pen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EE6DA6"/>
              </a:highlight>
            </a:endParaRPr>
          </a:p>
        </p:txBody>
      </p:sp>
      <p:sp>
        <p:nvSpPr>
          <p:cNvPr id="21" name="Tekstvak 20">
            <a:extLst>
              <a:ext uri="{FF2B5EF4-FFF2-40B4-BE49-F238E27FC236}">
                <a16:creationId xmlns:a16="http://schemas.microsoft.com/office/drawing/2014/main" id="{5D3D4F27-DFBE-2660-E7A9-BC4626322D95}"/>
              </a:ext>
            </a:extLst>
          </p:cNvPr>
          <p:cNvSpPr txBox="1"/>
          <p:nvPr/>
        </p:nvSpPr>
        <p:spPr>
          <a:xfrm>
            <a:off x="5924076" y="2873853"/>
            <a:ext cx="1010794" cy="369332"/>
          </a:xfrm>
          <a:prstGeom prst="rect">
            <a:avLst/>
          </a:prstGeom>
          <a:noFill/>
        </p:spPr>
        <p:txBody>
          <a:bodyPr wrap="square" rtlCol="0">
            <a:spAutoFit/>
          </a:bodyPr>
          <a:lstStyle/>
          <a:p>
            <a:r>
              <a:rPr lang="nl-BE" dirty="0"/>
              <a:t>TPD</a:t>
            </a:r>
          </a:p>
        </p:txBody>
      </p:sp>
      <p:sp>
        <p:nvSpPr>
          <p:cNvPr id="12" name="Titel 1">
            <a:extLst>
              <a:ext uri="{FF2B5EF4-FFF2-40B4-BE49-F238E27FC236}">
                <a16:creationId xmlns:a16="http://schemas.microsoft.com/office/drawing/2014/main" id="{085B87E8-D682-F967-3C19-95739EACAB59}"/>
              </a:ext>
            </a:extLst>
          </p:cNvPr>
          <p:cNvSpPr txBox="1">
            <a:spLocks/>
          </p:cNvSpPr>
          <p:nvPr/>
        </p:nvSpPr>
        <p:spPr>
          <a:xfrm>
            <a:off x="9426" y="25053"/>
            <a:ext cx="9134573" cy="537328"/>
          </a:xfrm>
          <a:prstGeom prst="rect">
            <a:avLst/>
          </a:prstGeom>
          <a:noFill/>
          <a:ln>
            <a:noFill/>
          </a:ln>
        </p:spPr>
        <p:txBody>
          <a:bodyPr>
            <a:normAutofit/>
          </a:bodyPr>
          <a:lstStyle>
            <a:lvl1pPr algn="l" defTabSz="685800" rtl="0" eaLnBrk="1" latinLnBrk="0" hangingPunct="1">
              <a:lnSpc>
                <a:spcPct val="90000"/>
              </a:lnSpc>
              <a:spcBef>
                <a:spcPct val="0"/>
              </a:spcBef>
              <a:buNone/>
              <a:defRPr sz="33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BE" sz="2800" dirty="0" err="1">
                <a:latin typeface="Univers Condensed" panose="020B0506020202050204" pitchFamily="34" charset="0"/>
              </a:rPr>
              <a:t>Pharmacological</a:t>
            </a:r>
            <a:r>
              <a:rPr lang="nl-BE" sz="2800" dirty="0">
                <a:latin typeface="Univers Condensed" panose="020B0506020202050204" pitchFamily="34" charset="0"/>
              </a:rPr>
              <a:t> treatment</a:t>
            </a:r>
          </a:p>
        </p:txBody>
      </p:sp>
      <p:cxnSp>
        <p:nvCxnSpPr>
          <p:cNvPr id="22" name="Rechte verbindingslijn 21">
            <a:extLst>
              <a:ext uri="{FF2B5EF4-FFF2-40B4-BE49-F238E27FC236}">
                <a16:creationId xmlns:a16="http://schemas.microsoft.com/office/drawing/2014/main" id="{5D24AC3F-5914-5BDE-C46E-2D3188EB0FD3}"/>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Kruis 24">
            <a:extLst>
              <a:ext uri="{FF2B5EF4-FFF2-40B4-BE49-F238E27FC236}">
                <a16:creationId xmlns:a16="http://schemas.microsoft.com/office/drawing/2014/main" id="{A25E270D-AEF2-EE7B-08A4-3C4DA9D77271}"/>
              </a:ext>
            </a:extLst>
          </p:cNvPr>
          <p:cNvSpPr/>
          <p:nvPr/>
        </p:nvSpPr>
        <p:spPr>
          <a:xfrm>
            <a:off x="5883551" y="3583051"/>
            <a:ext cx="281754" cy="281505"/>
          </a:xfrm>
          <a:prstGeom prst="plus">
            <a:avLst>
              <a:gd name="adj" fmla="val 4244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Vijfhoek 25">
            <a:extLst>
              <a:ext uri="{FF2B5EF4-FFF2-40B4-BE49-F238E27FC236}">
                <a16:creationId xmlns:a16="http://schemas.microsoft.com/office/drawing/2014/main" id="{C53E329D-1CE3-34DE-7DC4-65592D14D0C6}"/>
              </a:ext>
            </a:extLst>
          </p:cNvPr>
          <p:cNvSpPr/>
          <p:nvPr/>
        </p:nvSpPr>
        <p:spPr>
          <a:xfrm>
            <a:off x="2342967" y="1919599"/>
            <a:ext cx="952108" cy="866222"/>
          </a:xfrm>
          <a:prstGeom prst="pentagon">
            <a:avLst/>
          </a:prstGeom>
          <a:solidFill>
            <a:srgbClr val="EE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EE6DA6"/>
              </a:highlight>
            </a:endParaRPr>
          </a:p>
        </p:txBody>
      </p:sp>
      <p:sp>
        <p:nvSpPr>
          <p:cNvPr id="27" name="Tekstvak 26">
            <a:extLst>
              <a:ext uri="{FF2B5EF4-FFF2-40B4-BE49-F238E27FC236}">
                <a16:creationId xmlns:a16="http://schemas.microsoft.com/office/drawing/2014/main" id="{4F2CCD80-4F45-9159-A06E-0D081CA1336F}"/>
              </a:ext>
            </a:extLst>
          </p:cNvPr>
          <p:cNvSpPr txBox="1"/>
          <p:nvPr/>
        </p:nvSpPr>
        <p:spPr>
          <a:xfrm>
            <a:off x="2558007" y="2199051"/>
            <a:ext cx="525690" cy="369332"/>
          </a:xfrm>
          <a:prstGeom prst="rect">
            <a:avLst/>
          </a:prstGeom>
          <a:noFill/>
        </p:spPr>
        <p:txBody>
          <a:bodyPr wrap="square" rtlCol="0">
            <a:spAutoFit/>
          </a:bodyPr>
          <a:lstStyle/>
          <a:p>
            <a:r>
              <a:rPr lang="nl-BE" dirty="0"/>
              <a:t>E2</a:t>
            </a:r>
          </a:p>
        </p:txBody>
      </p:sp>
      <p:sp>
        <p:nvSpPr>
          <p:cNvPr id="28" name="Vermenigvuldigingsteken 27">
            <a:extLst>
              <a:ext uri="{FF2B5EF4-FFF2-40B4-BE49-F238E27FC236}">
                <a16:creationId xmlns:a16="http://schemas.microsoft.com/office/drawing/2014/main" id="{6965FD89-92A9-62C5-1DCF-0F9A1CFD7BA9}"/>
              </a:ext>
            </a:extLst>
          </p:cNvPr>
          <p:cNvSpPr/>
          <p:nvPr/>
        </p:nvSpPr>
        <p:spPr>
          <a:xfrm>
            <a:off x="1571008" y="2184338"/>
            <a:ext cx="470124" cy="69859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Vermenigvuldigingsteken 28">
            <a:extLst>
              <a:ext uri="{FF2B5EF4-FFF2-40B4-BE49-F238E27FC236}">
                <a16:creationId xmlns:a16="http://schemas.microsoft.com/office/drawing/2014/main" id="{59BCBDAD-4752-40CA-15A2-A28FB2F42D55}"/>
              </a:ext>
            </a:extLst>
          </p:cNvPr>
          <p:cNvSpPr/>
          <p:nvPr/>
        </p:nvSpPr>
        <p:spPr>
          <a:xfrm>
            <a:off x="2152709" y="3092137"/>
            <a:ext cx="470124" cy="698590"/>
          </a:xfrm>
          <a:prstGeom prst="mathMultiply">
            <a:avLst/>
          </a:prstGeom>
          <a:solidFill>
            <a:srgbClr val="B6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974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4" grpId="0" animBg="1"/>
      <p:bldP spid="15" grpId="0"/>
      <p:bldP spid="17" grpId="0" animBg="1"/>
      <p:bldP spid="18" grpId="0"/>
      <p:bldP spid="19" grpId="0" animBg="1"/>
      <p:bldP spid="20" grpId="0" animBg="1"/>
      <p:bldP spid="21" grpId="0"/>
      <p:bldP spid="25"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E2 / </a:t>
            </a:r>
            <a:r>
              <a:rPr lang="nl-BE" sz="2800" dirty="0" err="1">
                <a:latin typeface="Univers Condensed" panose="020B0506020202050204" pitchFamily="34" charset="0"/>
              </a:rPr>
              <a:t>SERMs</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15</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109218" y="1047946"/>
            <a:ext cx="5875022"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dirty="0" err="1">
                <a:solidFill>
                  <a:schemeClr val="bg2"/>
                </a:solidFill>
                <a:latin typeface="Univers Condensed" panose="020B0506020202050204" pitchFamily="34" charset="0"/>
                <a:cs typeface="Calibri" panose="020F0502020204030204" pitchFamily="34" charset="0"/>
              </a:rPr>
              <a:t>Menopausal</a:t>
            </a:r>
            <a:r>
              <a:rPr lang="nl-BE" sz="2000" dirty="0">
                <a:solidFill>
                  <a:schemeClr val="bg2"/>
                </a:solidFill>
                <a:latin typeface="Univers Condensed" panose="020B0506020202050204" pitchFamily="34" charset="0"/>
                <a:cs typeface="Calibri" panose="020F0502020204030204" pitchFamily="34" charset="0"/>
              </a:rPr>
              <a:t> </a:t>
            </a:r>
            <a:r>
              <a:rPr lang="nl-BE" sz="2000" dirty="0" err="1">
                <a:solidFill>
                  <a:schemeClr val="bg2"/>
                </a:solidFill>
                <a:latin typeface="Univers Condensed" panose="020B0506020202050204" pitchFamily="34" charset="0"/>
                <a:cs typeface="Calibri" panose="020F0502020204030204" pitchFamily="34" charset="0"/>
              </a:rPr>
              <a:t>hormone</a:t>
            </a:r>
            <a:r>
              <a:rPr lang="nl-BE" sz="2000" dirty="0">
                <a:solidFill>
                  <a:schemeClr val="bg2"/>
                </a:solidFill>
                <a:latin typeface="Univers Condensed" panose="020B0506020202050204" pitchFamily="34" charset="0"/>
                <a:cs typeface="Calibri" panose="020F0502020204030204" pitchFamily="34" charset="0"/>
              </a:rPr>
              <a:t> </a:t>
            </a:r>
            <a:r>
              <a:rPr lang="nl-BE" sz="2000" dirty="0" err="1">
                <a:solidFill>
                  <a:schemeClr val="bg2"/>
                </a:solidFill>
                <a:latin typeface="Univers Condensed" panose="020B0506020202050204" pitchFamily="34" charset="0"/>
                <a:cs typeface="Calibri" panose="020F0502020204030204" pitchFamily="34" charset="0"/>
              </a:rPr>
              <a:t>therapy</a:t>
            </a:r>
            <a:r>
              <a:rPr lang="nl-BE" sz="2000" dirty="0">
                <a:solidFill>
                  <a:schemeClr val="bg2"/>
                </a:solidFill>
                <a:latin typeface="Univers Condensed" panose="020B0506020202050204" pitchFamily="34" charset="0"/>
                <a:cs typeface="Calibri" panose="020F0502020204030204" pitchFamily="34" charset="0"/>
              </a:rPr>
              <a:t> / E2</a:t>
            </a:r>
          </a:p>
          <a:p>
            <a:pPr lvl="1">
              <a:spcAft>
                <a:spcPts val="600"/>
              </a:spcAft>
            </a:pPr>
            <a:r>
              <a:rPr lang="nl-BE" sz="1700" dirty="0" err="1">
                <a:latin typeface="Univers Condensed" panose="020B0506020202050204" pitchFamily="34" charset="0"/>
                <a:cs typeface="Calibri" panose="020F0502020204030204" pitchFamily="34" charset="0"/>
              </a:rPr>
              <a:t>Prevents</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bone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loss</a:t>
            </a:r>
            <a:r>
              <a:rPr lang="nl-BE" sz="1700" dirty="0">
                <a:latin typeface="Univers Condensed" panose="020B0506020202050204" pitchFamily="34" charset="0"/>
                <a:cs typeface="Calibri" panose="020F0502020204030204" pitchFamily="34" charset="0"/>
              </a:rPr>
              <a:t> even in low doses</a:t>
            </a:r>
          </a:p>
          <a:p>
            <a:pPr lvl="1">
              <a:spcAft>
                <a:spcPts val="600"/>
              </a:spcAft>
            </a:pPr>
            <a:r>
              <a:rPr lang="nl-BE" sz="1700" dirty="0" err="1">
                <a:latin typeface="Univers Condensed" panose="020B0506020202050204" pitchFamily="34" charset="0"/>
                <a:cs typeface="Calibri" panose="020F0502020204030204" pitchFamily="34" charset="0"/>
              </a:rPr>
              <a:t>Reduces</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a:t>
            </a:r>
            <a:r>
              <a:rPr lang="nl-BE" sz="1700" dirty="0">
                <a:latin typeface="Univers Condensed" panose="020B0506020202050204" pitchFamily="34" charset="0"/>
                <a:cs typeface="Calibri" panose="020F0502020204030204" pitchFamily="34" charset="0"/>
              </a:rPr>
              <a:t> risk (WHI: HR 0.66 </a:t>
            </a:r>
            <a:r>
              <a:rPr lang="nl-BE" sz="1700" dirty="0" err="1">
                <a:latin typeface="Univers Condensed" panose="020B0506020202050204" pitchFamily="34" charset="0"/>
                <a:cs typeface="Calibri" panose="020F0502020204030204" pitchFamily="34" charset="0"/>
              </a:rPr>
              <a:t>for</a:t>
            </a:r>
            <a:r>
              <a:rPr lang="nl-BE" sz="1700" dirty="0">
                <a:latin typeface="Univers Condensed" panose="020B0506020202050204" pitchFamily="34" charset="0"/>
                <a:cs typeface="Calibri" panose="020F0502020204030204" pitchFamily="34" charset="0"/>
              </a:rPr>
              <a:t> hip </a:t>
            </a:r>
            <a:r>
              <a:rPr lang="nl-BE" sz="1700" dirty="0" err="1">
                <a:latin typeface="Univers Condensed" panose="020B0506020202050204" pitchFamily="34" charset="0"/>
                <a:cs typeface="Calibri" panose="020F0502020204030204" pitchFamily="34" charset="0"/>
              </a:rPr>
              <a:t>fx</a:t>
            </a:r>
            <a:r>
              <a:rPr lang="nl-BE" sz="1700" dirty="0">
                <a:latin typeface="Univers Condensed" panose="020B0506020202050204" pitchFamily="34" charset="0"/>
                <a:cs typeface="Calibri" panose="020F0502020204030204" pitchFamily="34" charset="0"/>
              </a:rPr>
              <a:t>, 0.66 </a:t>
            </a:r>
            <a:r>
              <a:rPr lang="nl-BE" sz="1700" dirty="0" err="1">
                <a:latin typeface="Univers Condensed" panose="020B0506020202050204" pitchFamily="34" charset="0"/>
                <a:cs typeface="Calibri" panose="020F0502020204030204" pitchFamily="34" charset="0"/>
              </a:rPr>
              <a:t>for</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vertebral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fx</a:t>
            </a:r>
            <a:r>
              <a:rPr lang="nl-BE" sz="1700" dirty="0">
                <a:latin typeface="Univers Condensed" panose="020B0506020202050204" pitchFamily="34" charset="0"/>
                <a:cs typeface="Calibri" panose="020F0502020204030204" pitchFamily="34" charset="0"/>
              </a:rPr>
              <a:t>, 0.77 </a:t>
            </a:r>
            <a:r>
              <a:rPr lang="nl-BE" sz="1700" dirty="0" err="1">
                <a:latin typeface="Univers Condensed" panose="020B0506020202050204" pitchFamily="34" charset="0"/>
                <a:cs typeface="Calibri" panose="020F0502020204030204" pitchFamily="34" charset="0"/>
              </a:rPr>
              <a:t>for</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other</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fx</a:t>
            </a:r>
            <a:r>
              <a:rPr lang="nl-BE" sz="1700" dirty="0">
                <a:latin typeface="Univers Condensed" panose="020B0506020202050204" pitchFamily="34" charset="0"/>
                <a:cs typeface="Calibri" panose="020F0502020204030204" pitchFamily="34" charset="0"/>
              </a:rPr>
              <a:t>)</a:t>
            </a:r>
          </a:p>
          <a:p>
            <a:pPr lvl="1">
              <a:spcAft>
                <a:spcPts val="600"/>
              </a:spcAft>
            </a:pPr>
            <a:r>
              <a:rPr lang="nl-BE" sz="1700" dirty="0">
                <a:latin typeface="Univers Condensed" panose="020B0506020202050204" pitchFamily="34" charset="0"/>
                <a:cs typeface="Calibri" panose="020F0502020204030204" pitchFamily="34" charset="0"/>
              </a:rPr>
              <a:t>Most studies </a:t>
            </a:r>
            <a:r>
              <a:rPr lang="nl-BE" sz="1700" dirty="0" err="1">
                <a:latin typeface="Univers Condensed" panose="020B0506020202050204" pitchFamily="34" charset="0"/>
                <a:cs typeface="Calibri" panose="020F0502020204030204" pitchFamily="34" charset="0"/>
              </a:rPr>
              <a:t>not</a:t>
            </a:r>
            <a:r>
              <a:rPr lang="nl-BE" sz="1700" dirty="0">
                <a:latin typeface="Univers Condensed" panose="020B0506020202050204" pitchFamily="34" charset="0"/>
                <a:cs typeface="Calibri" panose="020F0502020204030204" pitchFamily="34" charset="0"/>
              </a:rPr>
              <a:t> in </a:t>
            </a:r>
            <a:r>
              <a:rPr lang="nl-BE" sz="1700" dirty="0" err="1">
                <a:latin typeface="Univers Condensed" panose="020B0506020202050204" pitchFamily="34" charset="0"/>
                <a:cs typeface="Calibri" panose="020F0502020204030204" pitchFamily="34" charset="0"/>
              </a:rPr>
              <a:t>specific</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osteoporosis</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populations</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solidFill>
                  <a:schemeClr val="bg2"/>
                </a:solidFill>
                <a:latin typeface="Univers Condensed" panose="020B0506020202050204" pitchFamily="34" charset="0"/>
                <a:cs typeface="Calibri" panose="020F0502020204030204" pitchFamily="34" charset="0"/>
              </a:rPr>
              <a:t>No first-line </a:t>
            </a:r>
            <a:r>
              <a:rPr lang="nl-BE" sz="1700" dirty="0" err="1">
                <a:solidFill>
                  <a:schemeClr val="bg2"/>
                </a:solidFill>
                <a:latin typeface="Univers Condensed" panose="020B0506020202050204" pitchFamily="34" charset="0"/>
                <a:cs typeface="Calibri" panose="020F0502020204030204" pitchFamily="34" charset="0"/>
              </a:rPr>
              <a:t>therapy</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for</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osteoporosis</a:t>
            </a:r>
            <a:r>
              <a:rPr lang="nl-BE" sz="1700" dirty="0">
                <a:solidFill>
                  <a:schemeClr val="bg2"/>
                </a:solidFill>
                <a:latin typeface="Univers Condensed" panose="020B0506020202050204" pitchFamily="34" charset="0"/>
                <a:cs typeface="Calibri" panose="020F0502020204030204" pitchFamily="34" charset="0"/>
              </a:rPr>
              <a:t> but </a:t>
            </a:r>
            <a:r>
              <a:rPr lang="nl-BE" sz="1700" dirty="0" err="1">
                <a:solidFill>
                  <a:schemeClr val="bg2"/>
                </a:solidFill>
                <a:latin typeface="Univers Condensed" panose="020B0506020202050204" pitchFamily="34" charset="0"/>
                <a:cs typeface="Calibri" panose="020F0502020204030204" pitchFamily="34" charset="0"/>
              </a:rPr>
              <a:t>may</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be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effective</a:t>
            </a:r>
            <a:r>
              <a:rPr lang="nl-BE" sz="1700" dirty="0">
                <a:solidFill>
                  <a:schemeClr val="bg2"/>
                </a:solidFill>
                <a:latin typeface="Univers Condensed" panose="020B0506020202050204" pitchFamily="34" charset="0"/>
                <a:cs typeface="Calibri" panose="020F0502020204030204" pitchFamily="34" charset="0"/>
              </a:rPr>
              <a:t> in </a:t>
            </a:r>
            <a:r>
              <a:rPr lang="nl-BE" sz="1700" dirty="0" err="1">
                <a:solidFill>
                  <a:schemeClr val="bg2"/>
                </a:solidFill>
                <a:latin typeface="Univers Condensed" panose="020B0506020202050204" pitchFamily="34" charset="0"/>
                <a:cs typeface="Calibri" panose="020F0502020204030204" pitchFamily="34" charset="0"/>
              </a:rPr>
              <a:t>women</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taking</a:t>
            </a:r>
            <a:r>
              <a:rPr lang="nl-BE" sz="1700" dirty="0">
                <a:solidFill>
                  <a:schemeClr val="bg2"/>
                </a:solidFill>
                <a:latin typeface="Univers Condensed" panose="020B0506020202050204" pitchFamily="34" charset="0"/>
                <a:cs typeface="Calibri" panose="020F0502020204030204" pitchFamily="34" charset="0"/>
              </a:rPr>
              <a:t> MHT </a:t>
            </a:r>
            <a:r>
              <a:rPr lang="nl-BE" sz="1700" dirty="0" err="1">
                <a:solidFill>
                  <a:schemeClr val="bg2"/>
                </a:solidFill>
                <a:latin typeface="Univers Condensed" panose="020B0506020202050204" pitchFamily="34" charset="0"/>
                <a:cs typeface="Calibri" panose="020F0502020204030204" pitchFamily="34" charset="0"/>
              </a:rPr>
              <a:t>for</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menopausal</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symptoms</a:t>
            </a:r>
            <a:endParaRPr lang="nl-BE" sz="1700" dirty="0">
              <a:solidFill>
                <a:schemeClr val="bg2"/>
              </a:solidFill>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r>
              <a:rPr lang="nl-BE" sz="2000" dirty="0" err="1">
                <a:solidFill>
                  <a:schemeClr val="bg2"/>
                </a:solidFill>
                <a:latin typeface="Univers Condensed" panose="020B0506020202050204" pitchFamily="34" charset="0"/>
                <a:cs typeface="Calibri" panose="020F0502020204030204" pitchFamily="34" charset="0"/>
              </a:rPr>
              <a:t>SERMs</a:t>
            </a: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Raloxifene</a:t>
            </a:r>
            <a:r>
              <a:rPr lang="nl-BE" sz="1700" dirty="0">
                <a:latin typeface="Univers Condensed" panose="020B0506020202050204" pitchFamily="34" charset="0"/>
                <a:cs typeface="Calibri" panose="020F0502020204030204" pitchFamily="34" charset="0"/>
              </a:rPr>
              <a:t> / (</a:t>
            </a:r>
            <a:r>
              <a:rPr lang="nl-BE" sz="1700" dirty="0" err="1">
                <a:latin typeface="Univers Condensed" panose="020B0506020202050204" pitchFamily="34" charset="0"/>
                <a:cs typeface="Calibri" panose="020F0502020204030204" pitchFamily="34" charset="0"/>
              </a:rPr>
              <a:t>bazedoxifene</a:t>
            </a:r>
            <a:r>
              <a:rPr lang="nl-BE" sz="1700" dirty="0">
                <a:latin typeface="Univers Condensed" panose="020B0506020202050204" pitchFamily="34" charset="0"/>
                <a:cs typeface="Calibri" panose="020F0502020204030204" pitchFamily="34" charset="0"/>
              </a:rPr>
              <a:t>)</a:t>
            </a:r>
          </a:p>
          <a:p>
            <a:pPr lvl="1">
              <a:spcAft>
                <a:spcPts val="600"/>
              </a:spcAft>
            </a:pPr>
            <a:r>
              <a:rPr lang="nl-BE" sz="1700" dirty="0" err="1">
                <a:latin typeface="Univers Condensed" panose="020B0506020202050204" pitchFamily="34" charset="0"/>
                <a:cs typeface="Calibri" panose="020F0502020204030204" pitchFamily="34" charset="0"/>
              </a:rPr>
              <a:t>Increase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bone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mineral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density</a:t>
            </a:r>
            <a:r>
              <a:rPr lang="nl-BE" sz="1700" dirty="0">
                <a:latin typeface="Univers Condensed" panose="020B0506020202050204" pitchFamily="34" charset="0"/>
                <a:cs typeface="Calibri" panose="020F0502020204030204" pitchFamily="34" charset="0"/>
              </a:rPr>
              <a:t> (~2% over 2y)</a:t>
            </a:r>
          </a:p>
          <a:p>
            <a:pPr lvl="1">
              <a:spcAft>
                <a:spcPts val="600"/>
              </a:spcAft>
            </a:pPr>
            <a:r>
              <a:rPr lang="nl-BE" sz="1700" dirty="0" err="1">
                <a:latin typeface="Univers Condensed" panose="020B0506020202050204" pitchFamily="34" charset="0"/>
                <a:cs typeface="Calibri" panose="020F0502020204030204" pitchFamily="34" charset="0"/>
              </a:rPr>
              <a:t>Reduce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vertebral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a:t>
            </a:r>
            <a:r>
              <a:rPr lang="nl-BE" sz="1700" dirty="0">
                <a:latin typeface="Univers Condensed" panose="020B0506020202050204" pitchFamily="34" charset="0"/>
                <a:cs typeface="Calibri" panose="020F0502020204030204" pitchFamily="34" charset="0"/>
              </a:rPr>
              <a:t> risk (HR 0.63) but </a:t>
            </a:r>
            <a:r>
              <a:rPr lang="nl-BE" sz="1700" dirty="0" err="1">
                <a:latin typeface="Univers Condensed" panose="020B0506020202050204" pitchFamily="34" charset="0"/>
                <a:cs typeface="Calibri" panose="020F0502020204030204" pitchFamily="34" charset="0"/>
              </a:rPr>
              <a:t>not</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nonvertebral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fractures</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solidFill>
                  <a:schemeClr val="bg2"/>
                </a:solidFill>
                <a:latin typeface="Univers Condensed" panose="020B0506020202050204" pitchFamily="34" charset="0"/>
                <a:cs typeface="Calibri" panose="020F0502020204030204" pitchFamily="34" charset="0"/>
              </a:rPr>
              <a:t>May </a:t>
            </a:r>
            <a:r>
              <a:rPr lang="nl-BE" sz="1700" dirty="0" err="1">
                <a:solidFill>
                  <a:schemeClr val="bg2"/>
                </a:solidFill>
                <a:latin typeface="Univers Condensed" panose="020B0506020202050204" pitchFamily="34" charset="0"/>
                <a:cs typeface="Calibri" panose="020F0502020204030204" pitchFamily="34" charset="0"/>
              </a:rPr>
              <a:t>be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considered</a:t>
            </a:r>
            <a:r>
              <a:rPr lang="nl-BE" sz="1700" dirty="0">
                <a:solidFill>
                  <a:schemeClr val="bg2"/>
                </a:solidFill>
                <a:latin typeface="Univers Condensed" panose="020B0506020202050204" pitchFamily="34" charset="0"/>
                <a:cs typeface="Calibri" panose="020F0502020204030204" pitchFamily="34" charset="0"/>
              </a:rPr>
              <a:t> in </a:t>
            </a:r>
            <a:r>
              <a:rPr lang="nl-BE" sz="1700" dirty="0" err="1">
                <a:solidFill>
                  <a:schemeClr val="bg2"/>
                </a:solidFill>
                <a:latin typeface="Univers Condensed" panose="020B0506020202050204" pitchFamily="34" charset="0"/>
                <a:cs typeface="Calibri" panose="020F0502020204030204" pitchFamily="34" charset="0"/>
              </a:rPr>
              <a:t>women</a:t>
            </a:r>
            <a:r>
              <a:rPr lang="nl-BE" sz="1700" dirty="0">
                <a:solidFill>
                  <a:schemeClr val="bg2"/>
                </a:solidFill>
                <a:latin typeface="Univers Condensed" panose="020B0506020202050204" pitchFamily="34" charset="0"/>
                <a:cs typeface="Calibri" panose="020F0502020204030204" pitchFamily="34" charset="0"/>
              </a:rPr>
              <a:t> ≤ 65y </a:t>
            </a:r>
            <a:r>
              <a:rPr lang="nl-BE" sz="1700" dirty="0" err="1">
                <a:solidFill>
                  <a:schemeClr val="bg2"/>
                </a:solidFill>
                <a:latin typeface="Univers Condensed" panose="020B0506020202050204" pitchFamily="34" charset="0"/>
                <a:cs typeface="Calibri" panose="020F0502020204030204" pitchFamily="34" charset="0"/>
              </a:rPr>
              <a:t>with</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vertebral</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osteoporisis</a:t>
            </a:r>
            <a:r>
              <a:rPr lang="nl-BE" sz="1700" dirty="0">
                <a:solidFill>
                  <a:schemeClr val="bg2"/>
                </a:solidFill>
                <a:latin typeface="Univers Condensed" panose="020B0506020202050204" pitchFamily="34" charset="0"/>
                <a:cs typeface="Calibri" panose="020F0502020204030204" pitchFamily="34" charset="0"/>
              </a:rPr>
              <a:t> and no </a:t>
            </a:r>
            <a:r>
              <a:rPr lang="nl-BE" sz="1700" dirty="0" err="1">
                <a:solidFill>
                  <a:schemeClr val="bg2"/>
                </a:solidFill>
                <a:latin typeface="Univers Condensed" panose="020B0506020202050204" pitchFamily="34" charset="0"/>
                <a:cs typeface="Calibri" panose="020F0502020204030204" pitchFamily="34" charset="0"/>
              </a:rPr>
              <a:t>increased</a:t>
            </a:r>
            <a:r>
              <a:rPr lang="nl-BE" sz="1700" dirty="0">
                <a:solidFill>
                  <a:schemeClr val="bg2"/>
                </a:solidFill>
                <a:latin typeface="Univers Condensed" panose="020B0506020202050204" pitchFamily="34" charset="0"/>
                <a:cs typeface="Calibri" panose="020F0502020204030204" pitchFamily="34" charset="0"/>
              </a:rPr>
              <a:t> hip </a:t>
            </a:r>
            <a:r>
              <a:rPr lang="nl-BE" sz="1700" dirty="0" err="1">
                <a:solidFill>
                  <a:schemeClr val="bg2"/>
                </a:solidFill>
                <a:latin typeface="Univers Condensed" panose="020B0506020202050204" pitchFamily="34" charset="0"/>
                <a:cs typeface="Calibri" panose="020F0502020204030204" pitchFamily="34" charset="0"/>
              </a:rPr>
              <a:t>fracture</a:t>
            </a:r>
            <a:r>
              <a:rPr lang="nl-BE" sz="1700" dirty="0">
                <a:solidFill>
                  <a:schemeClr val="bg2"/>
                </a:solidFill>
                <a:latin typeface="Univers Condensed" panose="020B0506020202050204" pitchFamily="34" charset="0"/>
                <a:cs typeface="Calibri" panose="020F0502020204030204" pitchFamily="34" charset="0"/>
              </a:rPr>
              <a:t> risk, or in case of </a:t>
            </a:r>
            <a:r>
              <a:rPr lang="nl-BE" sz="1700" dirty="0" err="1">
                <a:solidFill>
                  <a:schemeClr val="bg2"/>
                </a:solidFill>
                <a:latin typeface="Univers Condensed" panose="020B0506020202050204" pitchFamily="34" charset="0"/>
                <a:cs typeface="Calibri" panose="020F0502020204030204" pitchFamily="34" charset="0"/>
              </a:rPr>
              <a:t>contraindication</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for</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other</a:t>
            </a:r>
            <a:r>
              <a:rPr lang="nl-BE" sz="1700" dirty="0">
                <a:solidFill>
                  <a:schemeClr val="bg2"/>
                </a:solidFill>
                <a:latin typeface="Univers Condensed" panose="020B0506020202050204" pitchFamily="34" charset="0"/>
                <a:cs typeface="Calibri" panose="020F0502020204030204" pitchFamily="34" charset="0"/>
              </a:rPr>
              <a:t> treatment options</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en-US" sz="17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B1B16E06-6351-0B33-B351-D7C3A498BAB2}"/>
              </a:ext>
            </a:extLst>
          </p:cNvPr>
          <p:cNvPicPr>
            <a:picLocks noChangeAspect="1"/>
          </p:cNvPicPr>
          <p:nvPr/>
        </p:nvPicPr>
        <p:blipFill>
          <a:blip r:embed="rId3"/>
          <a:srcRect l="1534" r="61105" b="22976"/>
          <a:stretch/>
        </p:blipFill>
        <p:spPr>
          <a:xfrm>
            <a:off x="6175603" y="1140628"/>
            <a:ext cx="2968396" cy="1709183"/>
          </a:xfrm>
          <a:prstGeom prst="rect">
            <a:avLst/>
          </a:prstGeom>
        </p:spPr>
      </p:pic>
      <p:sp>
        <p:nvSpPr>
          <p:cNvPr id="12" name="Footer Placeholder 6">
            <a:extLst>
              <a:ext uri="{FF2B5EF4-FFF2-40B4-BE49-F238E27FC236}">
                <a16:creationId xmlns:a16="http://schemas.microsoft.com/office/drawing/2014/main" id="{1C39E6FE-AA2F-E031-2A35-E8CA4D10CCB5}"/>
              </a:ext>
            </a:extLst>
          </p:cNvPr>
          <p:cNvSpPr txBox="1">
            <a:spLocks/>
          </p:cNvSpPr>
          <p:nvPr/>
        </p:nvSpPr>
        <p:spPr bwMode="gray">
          <a:xfrm>
            <a:off x="6236563" y="2823671"/>
            <a:ext cx="2968397" cy="523167"/>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nl-BE" sz="900" dirty="0" err="1">
                <a:solidFill>
                  <a:schemeClr val="bg1"/>
                </a:solidFill>
                <a:latin typeface="Arial"/>
              </a:rPr>
              <a:t>Rossouw</a:t>
            </a:r>
            <a:r>
              <a:rPr lang="nl-BE" sz="900" dirty="0">
                <a:solidFill>
                  <a:schemeClr val="bg1"/>
                </a:solidFill>
                <a:latin typeface="Arial"/>
              </a:rPr>
              <a:t> JE et al. </a:t>
            </a:r>
            <a:r>
              <a:rPr lang="nl-BE" sz="900" dirty="0" err="1">
                <a:solidFill>
                  <a:schemeClr val="bg1"/>
                </a:solidFill>
                <a:latin typeface="Arial"/>
              </a:rPr>
              <a:t>Risks</a:t>
            </a:r>
            <a:r>
              <a:rPr lang="nl-BE" sz="900" dirty="0">
                <a:solidFill>
                  <a:schemeClr val="bg1"/>
                </a:solidFill>
                <a:latin typeface="Arial"/>
              </a:rPr>
              <a:t> and benefits of </a:t>
            </a:r>
            <a:r>
              <a:rPr lang="nl-BE" sz="900" dirty="0" err="1">
                <a:solidFill>
                  <a:schemeClr val="bg1"/>
                </a:solidFill>
                <a:latin typeface="Arial"/>
              </a:rPr>
              <a:t>estrogen</a:t>
            </a:r>
            <a:r>
              <a:rPr lang="nl-BE" sz="900" dirty="0">
                <a:solidFill>
                  <a:schemeClr val="bg1"/>
                </a:solidFill>
                <a:latin typeface="Arial"/>
              </a:rPr>
              <a:t> and </a:t>
            </a:r>
            <a:r>
              <a:rPr lang="nl-BE" sz="900" dirty="0" err="1">
                <a:solidFill>
                  <a:schemeClr val="bg1"/>
                </a:solidFill>
                <a:latin typeface="Arial"/>
              </a:rPr>
              <a:t>progestin</a:t>
            </a:r>
            <a:r>
              <a:rPr lang="nl-BE" sz="900" dirty="0">
                <a:solidFill>
                  <a:schemeClr val="bg1"/>
                </a:solidFill>
                <a:latin typeface="Arial"/>
              </a:rPr>
              <a:t> in </a:t>
            </a:r>
            <a:r>
              <a:rPr lang="nl-BE" sz="900" dirty="0" err="1">
                <a:solidFill>
                  <a:schemeClr val="bg1"/>
                </a:solidFill>
                <a:latin typeface="Arial"/>
              </a:rPr>
              <a:t>healthy</a:t>
            </a:r>
            <a:r>
              <a:rPr lang="nl-BE" sz="900" dirty="0">
                <a:solidFill>
                  <a:schemeClr val="bg1"/>
                </a:solidFill>
                <a:latin typeface="Arial"/>
              </a:rPr>
              <a:t> </a:t>
            </a:r>
            <a:r>
              <a:rPr lang="nl-BE" sz="900" dirty="0" err="1">
                <a:solidFill>
                  <a:schemeClr val="bg1"/>
                </a:solidFill>
                <a:latin typeface="Arial"/>
              </a:rPr>
              <a:t>postmenopausal</a:t>
            </a:r>
            <a:r>
              <a:rPr lang="nl-BE" sz="900" dirty="0">
                <a:solidFill>
                  <a:schemeClr val="bg1"/>
                </a:solidFill>
                <a:latin typeface="Arial"/>
              </a:rPr>
              <a:t> </a:t>
            </a:r>
            <a:r>
              <a:rPr lang="nl-BE" sz="900" dirty="0" err="1">
                <a:solidFill>
                  <a:schemeClr val="bg1"/>
                </a:solidFill>
                <a:latin typeface="Arial"/>
              </a:rPr>
              <a:t>women</a:t>
            </a:r>
            <a:r>
              <a:rPr lang="nl-BE" sz="900" dirty="0">
                <a:solidFill>
                  <a:schemeClr val="bg1"/>
                </a:solidFill>
                <a:latin typeface="Arial"/>
              </a:rPr>
              <a:t>: </a:t>
            </a:r>
            <a:r>
              <a:rPr lang="nl-BE" sz="900" dirty="0" err="1">
                <a:solidFill>
                  <a:schemeClr val="bg1"/>
                </a:solidFill>
                <a:latin typeface="Arial"/>
              </a:rPr>
              <a:t>principal</a:t>
            </a:r>
            <a:r>
              <a:rPr lang="nl-BE" sz="900" dirty="0">
                <a:solidFill>
                  <a:schemeClr val="bg1"/>
                </a:solidFill>
                <a:latin typeface="Arial"/>
              </a:rPr>
              <a:t> </a:t>
            </a:r>
            <a:r>
              <a:rPr lang="nl-BE" sz="900" dirty="0" err="1">
                <a:solidFill>
                  <a:schemeClr val="bg1"/>
                </a:solidFill>
                <a:latin typeface="Arial"/>
              </a:rPr>
              <a:t>results</a:t>
            </a:r>
            <a:r>
              <a:rPr lang="nl-BE" sz="900" dirty="0">
                <a:solidFill>
                  <a:schemeClr val="bg1"/>
                </a:solidFill>
                <a:latin typeface="Arial"/>
              </a:rPr>
              <a:t> </a:t>
            </a:r>
            <a:r>
              <a:rPr lang="nl-BE" sz="900" dirty="0" err="1">
                <a:solidFill>
                  <a:schemeClr val="bg1"/>
                </a:solidFill>
                <a:latin typeface="Arial"/>
              </a:rPr>
              <a:t>from</a:t>
            </a:r>
            <a:r>
              <a:rPr lang="nl-BE" sz="900" dirty="0">
                <a:solidFill>
                  <a:schemeClr val="bg1"/>
                </a:solidFill>
                <a:latin typeface="Arial"/>
              </a:rPr>
              <a:t> </a:t>
            </a:r>
            <a:r>
              <a:rPr lang="nl-BE" sz="900" dirty="0" err="1">
                <a:solidFill>
                  <a:schemeClr val="bg1"/>
                </a:solidFill>
                <a:latin typeface="Arial"/>
              </a:rPr>
              <a:t>the</a:t>
            </a:r>
            <a:r>
              <a:rPr lang="nl-BE" sz="900" dirty="0">
                <a:solidFill>
                  <a:schemeClr val="bg1"/>
                </a:solidFill>
                <a:latin typeface="Arial"/>
              </a:rPr>
              <a:t> WHI RCT. JAMA 2002;288:321. </a:t>
            </a:r>
            <a:r>
              <a:rPr lang="nl-BE" sz="900" dirty="0" err="1">
                <a:solidFill>
                  <a:schemeClr val="bg1"/>
                </a:solidFill>
                <a:latin typeface="Arial"/>
              </a:rPr>
              <a:t>Figure</a:t>
            </a:r>
            <a:r>
              <a:rPr lang="nl-BE" sz="900" dirty="0">
                <a:solidFill>
                  <a:schemeClr val="bg1"/>
                </a:solidFill>
                <a:latin typeface="Arial"/>
              </a:rPr>
              <a:t> </a:t>
            </a:r>
            <a:r>
              <a:rPr lang="nl-BE" sz="900" dirty="0" err="1">
                <a:solidFill>
                  <a:schemeClr val="bg1"/>
                </a:solidFill>
                <a:latin typeface="Arial"/>
              </a:rPr>
              <a:t>from</a:t>
            </a:r>
            <a:r>
              <a:rPr lang="nl-BE" sz="900" dirty="0">
                <a:solidFill>
                  <a:schemeClr val="bg1"/>
                </a:solidFill>
                <a:latin typeface="Arial"/>
              </a:rPr>
              <a:t> </a:t>
            </a:r>
            <a:r>
              <a:rPr lang="nl-BE" sz="900" dirty="0" err="1">
                <a:solidFill>
                  <a:schemeClr val="bg1"/>
                </a:solidFill>
                <a:latin typeface="Arial"/>
              </a:rPr>
              <a:t>UpToDate</a:t>
            </a:r>
            <a:r>
              <a:rPr lang="nl-BE" sz="900" dirty="0">
                <a:solidFill>
                  <a:schemeClr val="bg1"/>
                </a:solidFill>
                <a:latin typeface="Arial"/>
              </a:rPr>
              <a:t>. </a:t>
            </a:r>
          </a:p>
        </p:txBody>
      </p:sp>
      <p:pic>
        <p:nvPicPr>
          <p:cNvPr id="14" name="Afbeelding 13">
            <a:extLst>
              <a:ext uri="{FF2B5EF4-FFF2-40B4-BE49-F238E27FC236}">
                <a16:creationId xmlns:a16="http://schemas.microsoft.com/office/drawing/2014/main" id="{78C18114-1E39-189D-0B40-5D6F820F937F}"/>
              </a:ext>
            </a:extLst>
          </p:cNvPr>
          <p:cNvPicPr>
            <a:picLocks noChangeAspect="1"/>
          </p:cNvPicPr>
          <p:nvPr/>
        </p:nvPicPr>
        <p:blipFill>
          <a:blip r:embed="rId4"/>
          <a:srcRect t="51751"/>
          <a:stretch/>
        </p:blipFill>
        <p:spPr>
          <a:xfrm>
            <a:off x="6363580" y="4123509"/>
            <a:ext cx="2731296" cy="1718230"/>
          </a:xfrm>
          <a:prstGeom prst="rect">
            <a:avLst/>
          </a:prstGeom>
        </p:spPr>
      </p:pic>
      <p:sp>
        <p:nvSpPr>
          <p:cNvPr id="15" name="Footer Placeholder 6">
            <a:extLst>
              <a:ext uri="{FF2B5EF4-FFF2-40B4-BE49-F238E27FC236}">
                <a16:creationId xmlns:a16="http://schemas.microsoft.com/office/drawing/2014/main" id="{4439A255-C8D6-F264-0B89-290E45EAEB39}"/>
              </a:ext>
            </a:extLst>
          </p:cNvPr>
          <p:cNvSpPr txBox="1">
            <a:spLocks/>
          </p:cNvSpPr>
          <p:nvPr/>
        </p:nvSpPr>
        <p:spPr bwMode="gray">
          <a:xfrm>
            <a:off x="6365427" y="5945357"/>
            <a:ext cx="2968397" cy="523167"/>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nl-BE" sz="900" dirty="0">
                <a:solidFill>
                  <a:schemeClr val="bg1"/>
                </a:solidFill>
                <a:latin typeface="Arial"/>
              </a:rPr>
              <a:t>Delmas PD et al. </a:t>
            </a:r>
            <a:r>
              <a:rPr lang="nl-BE" sz="900" dirty="0" err="1">
                <a:solidFill>
                  <a:schemeClr val="bg1"/>
                </a:solidFill>
                <a:latin typeface="Arial"/>
              </a:rPr>
              <a:t>Efficacy</a:t>
            </a:r>
            <a:r>
              <a:rPr lang="nl-BE" sz="900" dirty="0">
                <a:solidFill>
                  <a:schemeClr val="bg1"/>
                </a:solidFill>
                <a:latin typeface="Arial"/>
              </a:rPr>
              <a:t> of </a:t>
            </a:r>
            <a:r>
              <a:rPr lang="nl-BE" sz="900" dirty="0" err="1">
                <a:solidFill>
                  <a:schemeClr val="bg1"/>
                </a:solidFill>
                <a:latin typeface="Arial"/>
              </a:rPr>
              <a:t>raloxifene</a:t>
            </a:r>
            <a:r>
              <a:rPr lang="nl-BE" sz="900" dirty="0">
                <a:solidFill>
                  <a:schemeClr val="bg1"/>
                </a:solidFill>
                <a:latin typeface="Arial"/>
              </a:rPr>
              <a:t> on </a:t>
            </a:r>
            <a:r>
              <a:rPr lang="nl-BE" sz="900" dirty="0" err="1">
                <a:solidFill>
                  <a:schemeClr val="bg1"/>
                </a:solidFill>
                <a:latin typeface="Arial"/>
              </a:rPr>
              <a:t>vertebral</a:t>
            </a:r>
            <a:r>
              <a:rPr lang="nl-BE" sz="900" dirty="0">
                <a:solidFill>
                  <a:schemeClr val="bg1"/>
                </a:solidFill>
                <a:latin typeface="Arial"/>
              </a:rPr>
              <a:t> </a:t>
            </a:r>
            <a:r>
              <a:rPr lang="nl-BE" sz="900" dirty="0" err="1">
                <a:solidFill>
                  <a:schemeClr val="bg1"/>
                </a:solidFill>
                <a:latin typeface="Arial"/>
              </a:rPr>
              <a:t>fracture</a:t>
            </a:r>
            <a:r>
              <a:rPr lang="nl-BE" sz="900" dirty="0">
                <a:solidFill>
                  <a:schemeClr val="bg1"/>
                </a:solidFill>
                <a:latin typeface="Arial"/>
              </a:rPr>
              <a:t> risk </a:t>
            </a:r>
            <a:r>
              <a:rPr lang="nl-BE" sz="900" dirty="0" err="1">
                <a:solidFill>
                  <a:schemeClr val="bg1"/>
                </a:solidFill>
                <a:latin typeface="Arial"/>
              </a:rPr>
              <a:t>reduction</a:t>
            </a:r>
            <a:r>
              <a:rPr lang="nl-BE" sz="900" dirty="0">
                <a:solidFill>
                  <a:schemeClr val="bg1"/>
                </a:solidFill>
                <a:latin typeface="Arial"/>
              </a:rPr>
              <a:t> in </a:t>
            </a:r>
            <a:r>
              <a:rPr lang="nl-BE" sz="900" dirty="0" err="1">
                <a:solidFill>
                  <a:schemeClr val="bg1"/>
                </a:solidFill>
                <a:latin typeface="Arial"/>
              </a:rPr>
              <a:t>postmenopausal</a:t>
            </a:r>
            <a:r>
              <a:rPr lang="nl-BE" sz="900" dirty="0">
                <a:solidFill>
                  <a:schemeClr val="bg1"/>
                </a:solidFill>
                <a:latin typeface="Arial"/>
              </a:rPr>
              <a:t> </a:t>
            </a:r>
            <a:r>
              <a:rPr lang="nl-BE" sz="900" dirty="0" err="1">
                <a:solidFill>
                  <a:schemeClr val="bg1"/>
                </a:solidFill>
                <a:latin typeface="Arial"/>
              </a:rPr>
              <a:t>women</a:t>
            </a:r>
            <a:r>
              <a:rPr lang="nl-BE" sz="900" dirty="0">
                <a:solidFill>
                  <a:schemeClr val="bg1"/>
                </a:solidFill>
                <a:latin typeface="Arial"/>
              </a:rPr>
              <a:t> </a:t>
            </a:r>
            <a:r>
              <a:rPr lang="nl-BE" sz="900" dirty="0" err="1">
                <a:solidFill>
                  <a:schemeClr val="bg1"/>
                </a:solidFill>
                <a:latin typeface="Arial"/>
              </a:rPr>
              <a:t>with</a:t>
            </a:r>
            <a:r>
              <a:rPr lang="nl-BE" sz="900" dirty="0">
                <a:solidFill>
                  <a:schemeClr val="bg1"/>
                </a:solidFill>
                <a:latin typeface="Arial"/>
              </a:rPr>
              <a:t> </a:t>
            </a:r>
            <a:r>
              <a:rPr lang="nl-BE" sz="900" dirty="0" err="1">
                <a:solidFill>
                  <a:schemeClr val="bg1"/>
                </a:solidFill>
                <a:latin typeface="Arial"/>
              </a:rPr>
              <a:t>osteoporosis</a:t>
            </a:r>
            <a:r>
              <a:rPr lang="nl-BE" sz="900" dirty="0">
                <a:solidFill>
                  <a:schemeClr val="bg1"/>
                </a:solidFill>
                <a:latin typeface="Arial"/>
              </a:rPr>
              <a:t>: 4y </a:t>
            </a:r>
            <a:r>
              <a:rPr lang="nl-BE" sz="900" dirty="0" err="1">
                <a:solidFill>
                  <a:schemeClr val="bg1"/>
                </a:solidFill>
                <a:latin typeface="Arial"/>
              </a:rPr>
              <a:t>results</a:t>
            </a:r>
            <a:r>
              <a:rPr lang="nl-BE" sz="900" dirty="0">
                <a:solidFill>
                  <a:schemeClr val="bg1"/>
                </a:solidFill>
                <a:latin typeface="Arial"/>
              </a:rPr>
              <a:t> </a:t>
            </a:r>
            <a:r>
              <a:rPr lang="nl-BE" sz="900" dirty="0" err="1">
                <a:solidFill>
                  <a:schemeClr val="bg1"/>
                </a:solidFill>
                <a:latin typeface="Arial"/>
              </a:rPr>
              <a:t>from</a:t>
            </a:r>
            <a:r>
              <a:rPr lang="nl-BE" sz="900" dirty="0">
                <a:solidFill>
                  <a:schemeClr val="bg1"/>
                </a:solidFill>
                <a:latin typeface="Arial"/>
              </a:rPr>
              <a:t> </a:t>
            </a:r>
            <a:r>
              <a:rPr lang="nl-BE" sz="900" dirty="0" err="1">
                <a:solidFill>
                  <a:schemeClr val="bg1"/>
                </a:solidFill>
                <a:latin typeface="Arial"/>
              </a:rPr>
              <a:t>an</a:t>
            </a:r>
            <a:r>
              <a:rPr lang="nl-BE" sz="900" dirty="0">
                <a:solidFill>
                  <a:schemeClr val="bg1"/>
                </a:solidFill>
                <a:latin typeface="Arial"/>
              </a:rPr>
              <a:t> RCT. JCEM 2002;87:3609. </a:t>
            </a:r>
            <a:r>
              <a:rPr lang="nl-BE" sz="900" dirty="0" err="1">
                <a:solidFill>
                  <a:schemeClr val="bg1"/>
                </a:solidFill>
                <a:latin typeface="Arial"/>
              </a:rPr>
              <a:t>Figure</a:t>
            </a:r>
            <a:r>
              <a:rPr lang="nl-BE" sz="900" dirty="0">
                <a:solidFill>
                  <a:schemeClr val="bg1"/>
                </a:solidFill>
                <a:latin typeface="Arial"/>
              </a:rPr>
              <a:t> </a:t>
            </a:r>
            <a:r>
              <a:rPr lang="nl-BE" sz="900" dirty="0" err="1">
                <a:solidFill>
                  <a:schemeClr val="bg1"/>
                </a:solidFill>
                <a:latin typeface="Arial"/>
              </a:rPr>
              <a:t>from</a:t>
            </a:r>
            <a:r>
              <a:rPr lang="nl-BE" sz="900" dirty="0">
                <a:solidFill>
                  <a:schemeClr val="bg1"/>
                </a:solidFill>
                <a:latin typeface="Arial"/>
              </a:rPr>
              <a:t> </a:t>
            </a:r>
            <a:r>
              <a:rPr lang="nl-BE" sz="900" dirty="0" err="1">
                <a:solidFill>
                  <a:schemeClr val="bg1"/>
                </a:solidFill>
                <a:latin typeface="Arial"/>
              </a:rPr>
              <a:t>UpToDate</a:t>
            </a:r>
            <a:r>
              <a:rPr lang="nl-BE" sz="900" dirty="0">
                <a:solidFill>
                  <a:schemeClr val="bg1"/>
                </a:solidFill>
                <a:latin typeface="Arial"/>
              </a:rPr>
              <a:t>. </a:t>
            </a:r>
          </a:p>
        </p:txBody>
      </p:sp>
      <p:pic>
        <p:nvPicPr>
          <p:cNvPr id="17" name="Afbeelding 16">
            <a:extLst>
              <a:ext uri="{FF2B5EF4-FFF2-40B4-BE49-F238E27FC236}">
                <a16:creationId xmlns:a16="http://schemas.microsoft.com/office/drawing/2014/main" id="{D7976088-3F1C-1EFE-884B-6D1E7DED4C85}"/>
              </a:ext>
            </a:extLst>
          </p:cNvPr>
          <p:cNvPicPr>
            <a:picLocks noChangeAspect="1"/>
          </p:cNvPicPr>
          <p:nvPr/>
        </p:nvPicPr>
        <p:blipFill>
          <a:blip r:embed="rId5"/>
          <a:stretch>
            <a:fillRect/>
          </a:stretch>
        </p:blipFill>
        <p:spPr>
          <a:xfrm>
            <a:off x="6421513" y="3972741"/>
            <a:ext cx="2595575" cy="160925"/>
          </a:xfrm>
          <a:prstGeom prst="rect">
            <a:avLst/>
          </a:prstGeom>
        </p:spPr>
      </p:pic>
      <p:sp>
        <p:nvSpPr>
          <p:cNvPr id="18" name="Footer Placeholder 6">
            <a:extLst>
              <a:ext uri="{FF2B5EF4-FFF2-40B4-BE49-F238E27FC236}">
                <a16:creationId xmlns:a16="http://schemas.microsoft.com/office/drawing/2014/main" id="{5C216182-FF83-53B0-9A23-3FA5D6F8E5DA}"/>
              </a:ext>
            </a:extLst>
          </p:cNvPr>
          <p:cNvSpPr txBox="1">
            <a:spLocks/>
          </p:cNvSpPr>
          <p:nvPr/>
        </p:nvSpPr>
        <p:spPr bwMode="gray">
          <a:xfrm>
            <a:off x="6757408" y="1256275"/>
            <a:ext cx="977037" cy="227658"/>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nl-BE" sz="900" dirty="0">
                <a:solidFill>
                  <a:schemeClr val="bg1"/>
                </a:solidFill>
                <a:latin typeface="Arial"/>
              </a:rPr>
              <a:t>Hip </a:t>
            </a:r>
            <a:r>
              <a:rPr lang="nl-BE" sz="900" dirty="0" err="1">
                <a:solidFill>
                  <a:schemeClr val="bg1"/>
                </a:solidFill>
                <a:latin typeface="Arial"/>
              </a:rPr>
              <a:t>fracture</a:t>
            </a:r>
            <a:r>
              <a:rPr lang="nl-BE" sz="900" dirty="0">
                <a:solidFill>
                  <a:schemeClr val="bg1"/>
                </a:solidFill>
                <a:latin typeface="Arial"/>
              </a:rPr>
              <a:t> risk</a:t>
            </a:r>
          </a:p>
        </p:txBody>
      </p:sp>
    </p:spTree>
    <p:extLst>
      <p:ext uri="{BB962C8B-B14F-4D97-AF65-F5344CB8AC3E}">
        <p14:creationId xmlns:p14="http://schemas.microsoft.com/office/powerpoint/2010/main" val="163327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Bisphosphonates</a:t>
            </a:r>
            <a:r>
              <a:rPr lang="nl-BE" sz="2800" dirty="0">
                <a:latin typeface="Univers Condensed" panose="020B0506020202050204" pitchFamily="34" charset="0"/>
              </a:rPr>
              <a:t> and denosumab</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16</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109218" y="1047946"/>
            <a:ext cx="7531102"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2000" dirty="0">
              <a:solidFill>
                <a:schemeClr val="bg2"/>
              </a:solidFill>
              <a:latin typeface="Univers Condensed" panose="020B0506020202050204" pitchFamily="34" charset="0"/>
              <a:cs typeface="Calibri" panose="020F0502020204030204" pitchFamily="34" charset="0"/>
            </a:endParaRPr>
          </a:p>
          <a:p>
            <a:pPr>
              <a:spcAft>
                <a:spcPts val="600"/>
              </a:spcAft>
            </a:pP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endParaRPr lang="nl-BE" sz="1700" dirty="0">
              <a:solidFill>
                <a:schemeClr val="bg2"/>
              </a:solidFill>
              <a:latin typeface="Univers Condensed" panose="020B0506020202050204" pitchFamily="34" charset="0"/>
              <a:cs typeface="Calibri" panose="020F0502020204030204" pitchFamily="34" charset="0"/>
            </a:endParaRPr>
          </a:p>
          <a:p>
            <a:pPr>
              <a:spcAft>
                <a:spcPts val="600"/>
              </a:spcAft>
            </a:pPr>
            <a:r>
              <a:rPr lang="nl-BE" sz="1700" dirty="0" err="1">
                <a:latin typeface="Univers Condensed" panose="020B0506020202050204" pitchFamily="34" charset="0"/>
                <a:cs typeface="Calibri" panose="020F0502020204030204" pitchFamily="34" charset="0"/>
              </a:rPr>
              <a:t>Increase</a:t>
            </a:r>
            <a:r>
              <a:rPr lang="nl-BE" sz="1700" dirty="0">
                <a:latin typeface="Univers Condensed" panose="020B0506020202050204" pitchFamily="34" charset="0"/>
                <a:cs typeface="Calibri" panose="020F0502020204030204" pitchFamily="34" charset="0"/>
              </a:rPr>
              <a:t> BMD (6-8% over 2y </a:t>
            </a:r>
            <a:r>
              <a:rPr lang="nl-BE" sz="1700" dirty="0" err="1">
                <a:latin typeface="Univers Condensed" panose="020B0506020202050204" pitchFamily="34" charset="0"/>
                <a:cs typeface="Calibri" panose="020F0502020204030204" pitchFamily="34" charset="0"/>
              </a:rPr>
              <a:t>with</a:t>
            </a:r>
            <a:r>
              <a:rPr lang="nl-BE" sz="1700" dirty="0">
                <a:latin typeface="Univers Condensed" panose="020B0506020202050204" pitchFamily="34" charset="0"/>
                <a:cs typeface="Calibri" panose="020F0502020204030204" pitchFamily="34" charset="0"/>
              </a:rPr>
              <a:t> ALN, 6-9% over 3y </a:t>
            </a:r>
            <a:r>
              <a:rPr lang="nl-BE" sz="1700" dirty="0" err="1">
                <a:latin typeface="Univers Condensed" panose="020B0506020202050204" pitchFamily="34" charset="0"/>
                <a:cs typeface="Calibri" panose="020F0502020204030204" pitchFamily="34" charset="0"/>
              </a:rPr>
              <a:t>with</a:t>
            </a:r>
            <a:r>
              <a:rPr lang="nl-BE" sz="1700" dirty="0">
                <a:latin typeface="Univers Condensed" panose="020B0506020202050204" pitchFamily="34" charset="0"/>
                <a:cs typeface="Calibri" panose="020F0502020204030204" pitchFamily="34" charset="0"/>
              </a:rPr>
              <a:t> DMAB )</a:t>
            </a:r>
          </a:p>
          <a:p>
            <a:pPr>
              <a:spcAft>
                <a:spcPts val="600"/>
              </a:spcAft>
            </a:pPr>
            <a:r>
              <a:rPr lang="nl-BE" sz="1700" dirty="0" err="1">
                <a:latin typeface="Univers Condensed" panose="020B0506020202050204" pitchFamily="34" charset="0"/>
                <a:cs typeface="Calibri" panose="020F0502020204030204" pitchFamily="34" charset="0"/>
              </a:rPr>
              <a:t>Reduce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a:t>
            </a:r>
            <a:r>
              <a:rPr lang="nl-BE" sz="1700" dirty="0">
                <a:latin typeface="Univers Condensed" panose="020B0506020202050204" pitchFamily="34" charset="0"/>
                <a:cs typeface="Calibri" panose="020F0502020204030204" pitchFamily="34" charset="0"/>
              </a:rPr>
              <a:t> risk:</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en-US" sz="17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lvl="1">
              <a:spcAft>
                <a:spcPts val="600"/>
              </a:spcAft>
            </a:pPr>
            <a:endParaRPr lang="en-US" sz="1100" dirty="0">
              <a:latin typeface="Univers Condensed" panose="020B0506020202050204" pitchFamily="34" charset="0"/>
              <a:cs typeface="Calibri" panose="020F0502020204030204" pitchFamily="34" charset="0"/>
            </a:endParaRPr>
          </a:p>
          <a:p>
            <a:pPr>
              <a:spcAft>
                <a:spcPts val="600"/>
              </a:spcAft>
            </a:pPr>
            <a:r>
              <a:rPr lang="en-US" sz="1700" dirty="0">
                <a:latin typeface="Univers Condensed" panose="020B0506020202050204" pitchFamily="34" charset="0"/>
                <a:cs typeface="Calibri" panose="020F0502020204030204" pitchFamily="34" charset="0"/>
              </a:rPr>
              <a:t>Contraindications:</a:t>
            </a:r>
          </a:p>
          <a:p>
            <a:pPr lvl="1">
              <a:spcAft>
                <a:spcPts val="600"/>
              </a:spcAft>
            </a:pPr>
            <a:r>
              <a:rPr lang="en-US" sz="1400" dirty="0">
                <a:latin typeface="Univers Condensed" panose="020B0506020202050204" pitchFamily="34" charset="0"/>
                <a:cs typeface="Calibri" panose="020F0502020204030204" pitchFamily="34" charset="0"/>
              </a:rPr>
              <a:t>Hypocalcemia</a:t>
            </a:r>
          </a:p>
          <a:p>
            <a:pPr lvl="1">
              <a:spcAft>
                <a:spcPts val="600"/>
              </a:spcAft>
            </a:pPr>
            <a:r>
              <a:rPr lang="en-US" sz="1400" dirty="0">
                <a:latin typeface="Univers Condensed" panose="020B0506020202050204" pitchFamily="34" charset="0"/>
                <a:cs typeface="Calibri" panose="020F0502020204030204" pitchFamily="34" charset="0"/>
              </a:rPr>
              <a:t>eGFR &lt; 30-35 mL/min for BP</a:t>
            </a:r>
          </a:p>
          <a:p>
            <a:pPr lvl="1">
              <a:spcAft>
                <a:spcPts val="600"/>
              </a:spcAft>
            </a:pPr>
            <a:r>
              <a:rPr lang="en-US" sz="1400" dirty="0">
                <a:latin typeface="Univers Condensed" panose="020B0506020202050204" pitchFamily="34" charset="0"/>
                <a:cs typeface="Calibri" panose="020F0502020204030204" pitchFamily="34" charset="0"/>
              </a:rPr>
              <a:t>Esophageal disorders for PO BP</a:t>
            </a: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en-US" sz="2000" b="1"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graphicFrame>
        <p:nvGraphicFramePr>
          <p:cNvPr id="8" name="Tabel 7">
            <a:extLst>
              <a:ext uri="{FF2B5EF4-FFF2-40B4-BE49-F238E27FC236}">
                <a16:creationId xmlns:a16="http://schemas.microsoft.com/office/drawing/2014/main" id="{8C0B1920-2DBB-24B2-4E7B-DEA1B915B176}"/>
              </a:ext>
            </a:extLst>
          </p:cNvPr>
          <p:cNvGraphicFramePr>
            <a:graphicFrameLocks noGrp="1"/>
          </p:cNvGraphicFramePr>
          <p:nvPr>
            <p:extLst>
              <p:ext uri="{D42A27DB-BD31-4B8C-83A1-F6EECF244321}">
                <p14:modId xmlns:p14="http://schemas.microsoft.com/office/powerpoint/2010/main" val="2632442006"/>
              </p:ext>
            </p:extLst>
          </p:nvPr>
        </p:nvGraphicFramePr>
        <p:xfrm>
          <a:off x="444500" y="3160698"/>
          <a:ext cx="8191500" cy="1367204"/>
        </p:xfrm>
        <a:graphic>
          <a:graphicData uri="http://schemas.openxmlformats.org/drawingml/2006/table">
            <a:tbl>
              <a:tblPr firstRow="1" bandRow="1">
                <a:tableStyleId>{5C22544A-7EE6-4342-B048-85BDC9FD1C3A}</a:tableStyleId>
              </a:tblPr>
              <a:tblGrid>
                <a:gridCol w="2220174">
                  <a:extLst>
                    <a:ext uri="{9D8B030D-6E8A-4147-A177-3AD203B41FA5}">
                      <a16:colId xmlns:a16="http://schemas.microsoft.com/office/drawing/2014/main" val="3087914104"/>
                    </a:ext>
                  </a:extLst>
                </a:gridCol>
                <a:gridCol w="1358686">
                  <a:extLst>
                    <a:ext uri="{9D8B030D-6E8A-4147-A177-3AD203B41FA5}">
                      <a16:colId xmlns:a16="http://schemas.microsoft.com/office/drawing/2014/main" val="2686998530"/>
                    </a:ext>
                  </a:extLst>
                </a:gridCol>
                <a:gridCol w="1198880">
                  <a:extLst>
                    <a:ext uri="{9D8B030D-6E8A-4147-A177-3AD203B41FA5}">
                      <a16:colId xmlns:a16="http://schemas.microsoft.com/office/drawing/2014/main" val="764409847"/>
                    </a:ext>
                  </a:extLst>
                </a:gridCol>
                <a:gridCol w="1087120">
                  <a:extLst>
                    <a:ext uri="{9D8B030D-6E8A-4147-A177-3AD203B41FA5}">
                      <a16:colId xmlns:a16="http://schemas.microsoft.com/office/drawing/2014/main" val="2882735689"/>
                    </a:ext>
                  </a:extLst>
                </a:gridCol>
                <a:gridCol w="1259840">
                  <a:extLst>
                    <a:ext uri="{9D8B030D-6E8A-4147-A177-3AD203B41FA5}">
                      <a16:colId xmlns:a16="http://schemas.microsoft.com/office/drawing/2014/main" val="1933106622"/>
                    </a:ext>
                  </a:extLst>
                </a:gridCol>
                <a:gridCol w="1066800">
                  <a:extLst>
                    <a:ext uri="{9D8B030D-6E8A-4147-A177-3AD203B41FA5}">
                      <a16:colId xmlns:a16="http://schemas.microsoft.com/office/drawing/2014/main" val="2258756216"/>
                    </a:ext>
                  </a:extLst>
                </a:gridCol>
              </a:tblGrid>
              <a:tr h="414659">
                <a:tc>
                  <a:txBody>
                    <a:bodyPr/>
                    <a:lstStyle/>
                    <a:p>
                      <a:pPr algn="l"/>
                      <a:endParaRPr lang="nl-BE" dirty="0"/>
                    </a:p>
                  </a:txBody>
                  <a:tcPr anchor="ctr"/>
                </a:tc>
                <a:tc>
                  <a:txBody>
                    <a:bodyPr/>
                    <a:lstStyle/>
                    <a:p>
                      <a:pPr algn="ctr"/>
                      <a:r>
                        <a:rPr lang="nl-BE" dirty="0"/>
                        <a:t>ALN</a:t>
                      </a:r>
                    </a:p>
                  </a:txBody>
                  <a:tcPr anchor="ctr"/>
                </a:tc>
                <a:tc>
                  <a:txBody>
                    <a:bodyPr/>
                    <a:lstStyle/>
                    <a:p>
                      <a:pPr algn="ctr"/>
                      <a:r>
                        <a:rPr lang="nl-BE" dirty="0"/>
                        <a:t>RIS</a:t>
                      </a:r>
                    </a:p>
                  </a:txBody>
                  <a:tcPr anchor="ctr"/>
                </a:tc>
                <a:tc>
                  <a:txBody>
                    <a:bodyPr/>
                    <a:lstStyle/>
                    <a:p>
                      <a:pPr algn="ctr"/>
                      <a:r>
                        <a:rPr lang="nl-BE" dirty="0"/>
                        <a:t>IBN</a:t>
                      </a:r>
                    </a:p>
                  </a:txBody>
                  <a:tcPr anchor="ctr"/>
                </a:tc>
                <a:tc>
                  <a:txBody>
                    <a:bodyPr/>
                    <a:lstStyle/>
                    <a:p>
                      <a:pPr algn="ctr"/>
                      <a:r>
                        <a:rPr lang="nl-BE" dirty="0"/>
                        <a:t>ZOL</a:t>
                      </a:r>
                    </a:p>
                  </a:txBody>
                  <a:tcPr anchor="ctr"/>
                </a:tc>
                <a:tc>
                  <a:txBody>
                    <a:bodyPr/>
                    <a:lstStyle/>
                    <a:p>
                      <a:pPr algn="ctr"/>
                      <a:r>
                        <a:rPr lang="nl-BE" dirty="0"/>
                        <a:t>DMAB</a:t>
                      </a:r>
                    </a:p>
                  </a:txBody>
                  <a:tcPr anchor="ctr"/>
                </a:tc>
                <a:extLst>
                  <a:ext uri="{0D108BD9-81ED-4DB2-BD59-A6C34878D82A}">
                    <a16:rowId xmlns:a16="http://schemas.microsoft.com/office/drawing/2014/main" val="2990625907"/>
                  </a:ext>
                </a:extLst>
              </a:tr>
              <a:tr h="329939">
                <a:tc>
                  <a:txBody>
                    <a:bodyPr/>
                    <a:lstStyle/>
                    <a:p>
                      <a:pPr algn="l"/>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Vertebral</a:t>
                      </a:r>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fracture</a:t>
                      </a:r>
                      <a:r>
                        <a:rPr lang="nl-BE" sz="1350" b="1" i="0" u="none" strike="noStrike" kern="1200" baseline="0" dirty="0">
                          <a:solidFill>
                            <a:schemeClr val="dk1"/>
                          </a:solidFill>
                          <a:latin typeface="+mn-lt"/>
                          <a:ea typeface="+mn-ea"/>
                          <a:cs typeface="+mn-cs"/>
                        </a:rPr>
                        <a:t> </a:t>
                      </a:r>
                      <a:endParaRPr lang="nl-BE" dirty="0"/>
                    </a:p>
                  </a:txBody>
                  <a:tcPr anchor="ctr"/>
                </a:tc>
                <a:tc>
                  <a:txBody>
                    <a:bodyPr/>
                    <a:lstStyle/>
                    <a:p>
                      <a:pPr algn="ctr"/>
                      <a:r>
                        <a:rPr lang="nl-BE" dirty="0"/>
                        <a:t>~50%</a:t>
                      </a:r>
                    </a:p>
                  </a:txBody>
                  <a:tcPr anchor="ctr"/>
                </a:tc>
                <a:tc>
                  <a:txBody>
                    <a:bodyPr/>
                    <a:lstStyle/>
                    <a:p>
                      <a:pPr algn="ctr"/>
                      <a:r>
                        <a:rPr lang="nl-BE" dirty="0"/>
                        <a:t>~40%</a:t>
                      </a:r>
                    </a:p>
                  </a:txBody>
                  <a:tcPr anchor="ctr"/>
                </a:tc>
                <a:tc>
                  <a:txBody>
                    <a:bodyPr/>
                    <a:lstStyle/>
                    <a:p>
                      <a:pPr algn="ctr"/>
                      <a:r>
                        <a:rPr lang="nl-BE" dirty="0"/>
                        <a:t>~45%</a:t>
                      </a:r>
                    </a:p>
                  </a:txBody>
                  <a:tcPr anchor="ctr"/>
                </a:tc>
                <a:tc>
                  <a:txBody>
                    <a:bodyPr/>
                    <a:lstStyle/>
                    <a:p>
                      <a:pPr algn="ctr"/>
                      <a:r>
                        <a:rPr lang="nl-BE" dirty="0"/>
                        <a:t>~70%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dirty="0"/>
                        <a:t>~70%</a:t>
                      </a:r>
                    </a:p>
                  </a:txBody>
                  <a:tcPr anchor="ctr"/>
                </a:tc>
                <a:extLst>
                  <a:ext uri="{0D108BD9-81ED-4DB2-BD59-A6C34878D82A}">
                    <a16:rowId xmlns:a16="http://schemas.microsoft.com/office/drawing/2014/main" val="3246432772"/>
                  </a:ext>
                </a:extLst>
              </a:tr>
              <a:tr h="320512">
                <a:tc>
                  <a:txBody>
                    <a:bodyPr/>
                    <a:lstStyle/>
                    <a:p>
                      <a:pPr algn="l"/>
                      <a:r>
                        <a:rPr lang="nl-BE" sz="1350" b="1" i="0" u="none" strike="noStrike" kern="1200" baseline="0" dirty="0">
                          <a:solidFill>
                            <a:schemeClr val="dk1"/>
                          </a:solidFill>
                          <a:latin typeface="+mn-lt"/>
                          <a:ea typeface="+mn-ea"/>
                          <a:cs typeface="+mn-cs"/>
                        </a:rPr>
                        <a:t>  Non-</a:t>
                      </a:r>
                      <a:r>
                        <a:rPr lang="nl-BE" sz="1350" b="1" i="0" u="none" strike="noStrike" kern="1200" baseline="0" dirty="0" err="1">
                          <a:solidFill>
                            <a:schemeClr val="dk1"/>
                          </a:solidFill>
                          <a:latin typeface="+mn-lt"/>
                          <a:ea typeface="+mn-ea"/>
                          <a:cs typeface="+mn-cs"/>
                        </a:rPr>
                        <a:t>vertebral</a:t>
                      </a:r>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fracture</a:t>
                      </a:r>
                      <a:endParaRPr lang="nl-BE" dirty="0"/>
                    </a:p>
                  </a:txBody>
                  <a:tcPr anchor="ctr"/>
                </a:tc>
                <a:tc>
                  <a:txBody>
                    <a:bodyPr/>
                    <a:lstStyle/>
                    <a:p>
                      <a:pPr algn="ctr"/>
                      <a:r>
                        <a:rPr lang="nl-BE" dirty="0"/>
                        <a:t>~20%</a:t>
                      </a:r>
                    </a:p>
                  </a:txBody>
                  <a:tcPr anchor="ctr"/>
                </a:tc>
                <a:tc>
                  <a:txBody>
                    <a:bodyPr/>
                    <a:lstStyle/>
                    <a:p>
                      <a:pPr algn="ctr"/>
                      <a:r>
                        <a:rPr lang="nl-BE" dirty="0"/>
                        <a:t>~25%</a:t>
                      </a:r>
                    </a:p>
                  </a:txBody>
                  <a:tcPr anchor="ctr"/>
                </a:tc>
                <a:tc>
                  <a:txBody>
                    <a:bodyPr/>
                    <a:lstStyle/>
                    <a:p>
                      <a:pPr algn="ctr"/>
                      <a:r>
                        <a:rPr lang="nl-BE" dirty="0"/>
                        <a:t>-</a:t>
                      </a:r>
                    </a:p>
                  </a:txBody>
                  <a:tcPr anchor="ctr"/>
                </a:tc>
                <a:tc>
                  <a:txBody>
                    <a:bodyPr/>
                    <a:lstStyle/>
                    <a:p>
                      <a:pPr algn="ctr"/>
                      <a:r>
                        <a:rPr lang="nl-BE" dirty="0"/>
                        <a:t>~30%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dirty="0"/>
                        <a:t>~20%</a:t>
                      </a:r>
                    </a:p>
                  </a:txBody>
                  <a:tcPr anchor="ctr"/>
                </a:tc>
                <a:extLst>
                  <a:ext uri="{0D108BD9-81ED-4DB2-BD59-A6C34878D82A}">
                    <a16:rowId xmlns:a16="http://schemas.microsoft.com/office/drawing/2014/main" val="2360581574"/>
                  </a:ext>
                </a:extLst>
              </a:tr>
              <a:tr h="302094">
                <a:tc>
                  <a:txBody>
                    <a:bodyPr/>
                    <a:lstStyle/>
                    <a:p>
                      <a:pPr algn="l"/>
                      <a:r>
                        <a:rPr lang="nl-BE" sz="1350" b="1" i="0" u="none" strike="noStrike" kern="1200" baseline="0" dirty="0">
                          <a:solidFill>
                            <a:schemeClr val="dk1"/>
                          </a:solidFill>
                          <a:latin typeface="+mn-lt"/>
                          <a:ea typeface="+mn-ea"/>
                          <a:cs typeface="+mn-cs"/>
                        </a:rPr>
                        <a:t>  Hip </a:t>
                      </a:r>
                      <a:r>
                        <a:rPr lang="nl-BE" sz="1350" b="1" i="0" u="none" strike="noStrike" kern="1200" baseline="0" dirty="0" err="1">
                          <a:solidFill>
                            <a:schemeClr val="dk1"/>
                          </a:solidFill>
                          <a:latin typeface="+mn-lt"/>
                          <a:ea typeface="+mn-ea"/>
                          <a:cs typeface="+mn-cs"/>
                        </a:rPr>
                        <a:t>fracture</a:t>
                      </a:r>
                      <a:endParaRPr lang="nl-BE" dirty="0"/>
                    </a:p>
                  </a:txBody>
                  <a:tcPr anchor="ctr"/>
                </a:tc>
                <a:tc>
                  <a:txBody>
                    <a:bodyPr/>
                    <a:lstStyle/>
                    <a:p>
                      <a:pPr algn="ctr"/>
                      <a:r>
                        <a:rPr lang="nl-BE" dirty="0"/>
                        <a:t>~40%</a:t>
                      </a:r>
                    </a:p>
                  </a:txBody>
                  <a:tcPr anchor="ctr"/>
                </a:tc>
                <a:tc>
                  <a:txBody>
                    <a:bodyPr/>
                    <a:lstStyle/>
                    <a:p>
                      <a:pPr algn="ctr"/>
                      <a:r>
                        <a:rPr lang="nl-BE" dirty="0"/>
                        <a:t>~40%</a:t>
                      </a:r>
                    </a:p>
                  </a:txBody>
                  <a:tcPr anchor="ctr"/>
                </a:tc>
                <a:tc>
                  <a:txBody>
                    <a:bodyPr/>
                    <a:lstStyle/>
                    <a:p>
                      <a:pPr algn="ctr"/>
                      <a:r>
                        <a:rPr lang="nl-BE" dirty="0"/>
                        <a:t>-</a:t>
                      </a:r>
                    </a:p>
                  </a:txBody>
                  <a:tcPr anchor="ctr"/>
                </a:tc>
                <a:tc>
                  <a:txBody>
                    <a:bodyPr/>
                    <a:lstStyle/>
                    <a:p>
                      <a:pPr algn="ctr"/>
                      <a:r>
                        <a:rPr lang="nl-BE" dirty="0"/>
                        <a:t>~40%</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BE" dirty="0"/>
                        <a:t>~40%</a:t>
                      </a:r>
                    </a:p>
                  </a:txBody>
                  <a:tcPr anchor="ctr"/>
                </a:tc>
                <a:extLst>
                  <a:ext uri="{0D108BD9-81ED-4DB2-BD59-A6C34878D82A}">
                    <a16:rowId xmlns:a16="http://schemas.microsoft.com/office/drawing/2014/main" val="340905345"/>
                  </a:ext>
                </a:extLst>
              </a:tr>
            </a:tbl>
          </a:graphicData>
        </a:graphic>
      </p:graphicFrame>
      <p:sp>
        <p:nvSpPr>
          <p:cNvPr id="9" name="Tijdelijke aanduiding voor inhoud 2">
            <a:extLst>
              <a:ext uri="{FF2B5EF4-FFF2-40B4-BE49-F238E27FC236}">
                <a16:creationId xmlns:a16="http://schemas.microsoft.com/office/drawing/2014/main" id="{E193609C-872C-C6B8-9F92-363092E885F3}"/>
              </a:ext>
            </a:extLst>
          </p:cNvPr>
          <p:cNvSpPr txBox="1">
            <a:spLocks/>
          </p:cNvSpPr>
          <p:nvPr/>
        </p:nvSpPr>
        <p:spPr>
          <a:xfrm>
            <a:off x="1587150" y="856930"/>
            <a:ext cx="6146458" cy="1175069"/>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BE" sz="1600" dirty="0" err="1">
                <a:solidFill>
                  <a:schemeClr val="bg2"/>
                </a:solidFill>
                <a:latin typeface="Univers Condensed" panose="020B0506020202050204" pitchFamily="34" charset="0"/>
                <a:cs typeface="Calibri" panose="020F0502020204030204" pitchFamily="34" charset="0"/>
              </a:rPr>
              <a:t>Alendronate</a:t>
            </a:r>
            <a:r>
              <a:rPr lang="nl-BE" sz="1600" dirty="0">
                <a:solidFill>
                  <a:schemeClr val="bg2"/>
                </a:solidFill>
                <a:latin typeface="Univers Condensed" panose="020B0506020202050204" pitchFamily="34" charset="0"/>
                <a:cs typeface="Calibri" panose="020F0502020204030204" pitchFamily="34" charset="0"/>
              </a:rPr>
              <a:t> PO 70mg 1x/w		</a:t>
            </a:r>
            <a:r>
              <a:rPr lang="nl-BE" sz="1600" dirty="0" err="1">
                <a:solidFill>
                  <a:schemeClr val="bg2"/>
                </a:solidFill>
                <a:latin typeface="Univers Condensed" panose="020B0506020202050204" pitchFamily="34" charset="0"/>
                <a:cs typeface="Calibri" panose="020F0502020204030204" pitchFamily="34" charset="0"/>
              </a:rPr>
              <a:t>Zoledronate</a:t>
            </a:r>
            <a:r>
              <a:rPr lang="nl-BE" sz="1600" dirty="0">
                <a:solidFill>
                  <a:schemeClr val="bg2"/>
                </a:solidFill>
                <a:latin typeface="Univers Condensed" panose="020B0506020202050204" pitchFamily="34" charset="0"/>
                <a:cs typeface="Calibri" panose="020F0502020204030204" pitchFamily="34" charset="0"/>
              </a:rPr>
              <a:t> IV 5mg 1x/y</a:t>
            </a:r>
          </a:p>
          <a:p>
            <a:pPr marL="0" indent="0">
              <a:spcAft>
                <a:spcPts val="600"/>
              </a:spcAft>
              <a:buNone/>
            </a:pPr>
            <a:r>
              <a:rPr lang="nl-BE" sz="1600" dirty="0" err="1">
                <a:solidFill>
                  <a:schemeClr val="bg2"/>
                </a:solidFill>
                <a:latin typeface="Univers Condensed" panose="020B0506020202050204" pitchFamily="34" charset="0"/>
                <a:cs typeface="Calibri" panose="020F0502020204030204" pitchFamily="34" charset="0"/>
              </a:rPr>
              <a:t>Risedronate</a:t>
            </a:r>
            <a:r>
              <a:rPr lang="nl-BE" sz="1600" dirty="0">
                <a:solidFill>
                  <a:schemeClr val="bg2"/>
                </a:solidFill>
                <a:latin typeface="Univers Condensed" panose="020B0506020202050204" pitchFamily="34" charset="0"/>
                <a:cs typeface="Calibri" panose="020F0502020204030204" pitchFamily="34" charset="0"/>
              </a:rPr>
              <a:t> PO 35mg 1x/w		Denosumab SC 1x/6m</a:t>
            </a:r>
          </a:p>
          <a:p>
            <a:pPr marL="0" indent="0">
              <a:spcAft>
                <a:spcPts val="600"/>
              </a:spcAft>
              <a:buNone/>
            </a:pPr>
            <a:r>
              <a:rPr lang="nl-BE" sz="1600" dirty="0" err="1">
                <a:solidFill>
                  <a:schemeClr val="bg2"/>
                </a:solidFill>
                <a:latin typeface="Univers Condensed" panose="020B0506020202050204" pitchFamily="34" charset="0"/>
                <a:cs typeface="Calibri" panose="020F0502020204030204" pitchFamily="34" charset="0"/>
              </a:rPr>
              <a:t>Ibandronate</a:t>
            </a:r>
            <a:r>
              <a:rPr lang="nl-BE" sz="1600" dirty="0">
                <a:solidFill>
                  <a:schemeClr val="bg2"/>
                </a:solidFill>
                <a:latin typeface="Univers Condensed" panose="020B0506020202050204" pitchFamily="34" charset="0"/>
                <a:cs typeface="Calibri" panose="020F0502020204030204" pitchFamily="34" charset="0"/>
              </a:rPr>
              <a:t> PO 150mg 1x/m</a:t>
            </a:r>
          </a:p>
        </p:txBody>
      </p:sp>
    </p:spTree>
    <p:extLst>
      <p:ext uri="{BB962C8B-B14F-4D97-AF65-F5344CB8AC3E}">
        <p14:creationId xmlns:p14="http://schemas.microsoft.com/office/powerpoint/2010/main" val="322036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Bisphosphonates</a:t>
            </a:r>
            <a:r>
              <a:rPr lang="nl-BE" sz="2800" dirty="0">
                <a:latin typeface="Univers Condensed" panose="020B0506020202050204" pitchFamily="34" charset="0"/>
              </a:rPr>
              <a:t> and denosumab: </a:t>
            </a:r>
            <a:r>
              <a:rPr lang="nl-BE" sz="2800" dirty="0" err="1">
                <a:latin typeface="Univers Condensed" panose="020B0506020202050204" pitchFamily="34" charset="0"/>
              </a:rPr>
              <a:t>specific</a:t>
            </a:r>
            <a:r>
              <a:rPr lang="nl-BE" sz="2800" dirty="0">
                <a:latin typeface="Univers Condensed" panose="020B0506020202050204" pitchFamily="34" charset="0"/>
              </a:rPr>
              <a:t> issues</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17</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210818" y="1007306"/>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err="1">
                <a:solidFill>
                  <a:schemeClr val="bg2"/>
                </a:solidFill>
                <a:latin typeface="Univers Condensed" panose="020B0506020202050204" pitchFamily="34" charset="0"/>
                <a:cs typeface="Calibri" panose="020F0502020204030204" pitchFamily="34" charset="0"/>
              </a:rPr>
              <a:t>Sustained</a:t>
            </a:r>
            <a:r>
              <a:rPr lang="nl-BE" sz="1700" dirty="0">
                <a:solidFill>
                  <a:schemeClr val="bg2"/>
                </a:solidFill>
                <a:latin typeface="Univers Condensed" panose="020B0506020202050204" pitchFamily="34" charset="0"/>
                <a:cs typeface="Calibri" panose="020F0502020204030204" pitchFamily="34" charset="0"/>
              </a:rPr>
              <a:t> effect of </a:t>
            </a:r>
            <a:r>
              <a:rPr lang="nl-BE" sz="1700" dirty="0" err="1">
                <a:solidFill>
                  <a:schemeClr val="bg2"/>
                </a:solidFill>
                <a:latin typeface="Univers Condensed" panose="020B0506020202050204" pitchFamily="34" charset="0"/>
                <a:cs typeface="Calibri" panose="020F0502020204030204" pitchFamily="34" charset="0"/>
              </a:rPr>
              <a:t>alendronate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risedronate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zoledronate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after</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discontinuation</a:t>
            </a:r>
            <a:r>
              <a:rPr lang="nl-BE" sz="1700" dirty="0">
                <a:solidFill>
                  <a:schemeClr val="bg2"/>
                </a:solidFill>
                <a:latin typeface="Univers Condensed" panose="020B0506020202050204" pitchFamily="34" charset="0"/>
                <a:cs typeface="Calibri" panose="020F0502020204030204" pitchFamily="34" charset="0"/>
              </a:rPr>
              <a:t> of treatment</a:t>
            </a:r>
          </a:p>
        </p:txBody>
      </p:sp>
      <p:pic>
        <p:nvPicPr>
          <p:cNvPr id="10" name="Afbeelding 9">
            <a:extLst>
              <a:ext uri="{FF2B5EF4-FFF2-40B4-BE49-F238E27FC236}">
                <a16:creationId xmlns:a16="http://schemas.microsoft.com/office/drawing/2014/main" id="{334EF966-855E-E14B-A458-029920C4DEAC}"/>
              </a:ext>
            </a:extLst>
          </p:cNvPr>
          <p:cNvPicPr>
            <a:picLocks noChangeAspect="1"/>
          </p:cNvPicPr>
          <p:nvPr/>
        </p:nvPicPr>
        <p:blipFill rotWithShape="1">
          <a:blip r:embed="rId3"/>
          <a:srcRect l="36951" t="36588" r="19147" b="37553"/>
          <a:stretch/>
        </p:blipFill>
        <p:spPr>
          <a:xfrm>
            <a:off x="1419911" y="1695021"/>
            <a:ext cx="5773422" cy="1912776"/>
          </a:xfrm>
          <a:prstGeom prst="rect">
            <a:avLst/>
          </a:prstGeom>
        </p:spPr>
      </p:pic>
      <p:sp>
        <p:nvSpPr>
          <p:cNvPr id="11" name="TextBox 9">
            <a:extLst>
              <a:ext uri="{FF2B5EF4-FFF2-40B4-BE49-F238E27FC236}">
                <a16:creationId xmlns:a16="http://schemas.microsoft.com/office/drawing/2014/main" id="{BBFF7BF8-098D-7CB6-9D6B-7EC8092A288F}"/>
              </a:ext>
            </a:extLst>
          </p:cNvPr>
          <p:cNvSpPr txBox="1"/>
          <p:nvPr/>
        </p:nvSpPr>
        <p:spPr>
          <a:xfrm>
            <a:off x="1231899" y="3619323"/>
            <a:ext cx="6423553" cy="230832"/>
          </a:xfrm>
          <a:prstGeom prst="rect">
            <a:avLst/>
          </a:prstGeom>
          <a:noFill/>
          <a:ln>
            <a:noFill/>
          </a:ln>
        </p:spPr>
        <p:txBody>
          <a:bodyPr wrap="none" rtlCol="0">
            <a:spAutoFit/>
          </a:bodyPr>
          <a:lstStyle/>
          <a:p>
            <a:pPr algn="ctr"/>
            <a:r>
              <a:rPr lang="nl-BE" sz="900" i="1" dirty="0">
                <a:solidFill>
                  <a:schemeClr val="bg1"/>
                </a:solidFill>
                <a:latin typeface="Arial" panose="020B0604020202020204" pitchFamily="34" charset="0"/>
                <a:cs typeface="Arial" panose="020B0604020202020204" pitchFamily="34" charset="0"/>
              </a:rPr>
              <a:t>Black et al. </a:t>
            </a:r>
            <a:r>
              <a:rPr lang="nl-BE" sz="900" i="1" dirty="0" err="1">
                <a:solidFill>
                  <a:schemeClr val="bg1"/>
                </a:solidFill>
                <a:latin typeface="Arial" panose="020B0604020202020204" pitchFamily="34" charset="0"/>
                <a:cs typeface="Arial" panose="020B0604020202020204" pitchFamily="34" charset="0"/>
              </a:rPr>
              <a:t>Effects</a:t>
            </a:r>
            <a:r>
              <a:rPr lang="nl-BE" sz="900" i="1" dirty="0">
                <a:solidFill>
                  <a:schemeClr val="bg1"/>
                </a:solidFill>
                <a:latin typeface="Arial" panose="020B0604020202020204" pitchFamily="34" charset="0"/>
                <a:cs typeface="Arial" panose="020B0604020202020204" pitchFamily="34" charset="0"/>
              </a:rPr>
              <a:t> of </a:t>
            </a:r>
            <a:r>
              <a:rPr lang="nl-BE" sz="900" i="1" dirty="0" err="1">
                <a:solidFill>
                  <a:schemeClr val="bg1"/>
                </a:solidFill>
                <a:latin typeface="Arial" panose="020B0604020202020204" pitchFamily="34" charset="0"/>
                <a:cs typeface="Arial" panose="020B0604020202020204" pitchFamily="34" charset="0"/>
              </a:rPr>
              <a:t>continuing</a:t>
            </a:r>
            <a:r>
              <a:rPr lang="nl-BE" sz="900" i="1" dirty="0">
                <a:solidFill>
                  <a:schemeClr val="bg1"/>
                </a:solidFill>
                <a:latin typeface="Arial" panose="020B0604020202020204" pitchFamily="34" charset="0"/>
                <a:cs typeface="Arial" panose="020B0604020202020204" pitchFamily="34" charset="0"/>
              </a:rPr>
              <a:t> or stopping </a:t>
            </a:r>
            <a:r>
              <a:rPr lang="nl-BE" sz="900" i="1" dirty="0" err="1">
                <a:solidFill>
                  <a:schemeClr val="bg1"/>
                </a:solidFill>
                <a:latin typeface="Arial" panose="020B0604020202020204" pitchFamily="34" charset="0"/>
                <a:cs typeface="Arial" panose="020B0604020202020204" pitchFamily="34" charset="0"/>
              </a:rPr>
              <a:t>alendronate</a:t>
            </a:r>
            <a:r>
              <a:rPr lang="nl-BE" sz="900" i="1" dirty="0">
                <a:solidFill>
                  <a:schemeClr val="bg1"/>
                </a:solidFill>
                <a:latin typeface="Arial" panose="020B0604020202020204" pitchFamily="34" charset="0"/>
                <a:cs typeface="Arial" panose="020B0604020202020204" pitchFamily="34" charset="0"/>
              </a:rPr>
              <a:t> </a:t>
            </a:r>
            <a:r>
              <a:rPr lang="nl-BE" sz="900" i="1" dirty="0" err="1">
                <a:solidFill>
                  <a:schemeClr val="bg1"/>
                </a:solidFill>
                <a:latin typeface="Arial" panose="020B0604020202020204" pitchFamily="34" charset="0"/>
                <a:cs typeface="Arial" panose="020B0604020202020204" pitchFamily="34" charset="0"/>
              </a:rPr>
              <a:t>after</a:t>
            </a:r>
            <a:r>
              <a:rPr lang="nl-BE" sz="900" i="1" dirty="0">
                <a:solidFill>
                  <a:schemeClr val="bg1"/>
                </a:solidFill>
                <a:latin typeface="Arial" panose="020B0604020202020204" pitchFamily="34" charset="0"/>
                <a:cs typeface="Arial" panose="020B0604020202020204" pitchFamily="34" charset="0"/>
              </a:rPr>
              <a:t> 5 </a:t>
            </a:r>
            <a:r>
              <a:rPr lang="nl-BE" sz="900" i="1" dirty="0" err="1">
                <a:solidFill>
                  <a:schemeClr val="bg1"/>
                </a:solidFill>
                <a:latin typeface="Arial" panose="020B0604020202020204" pitchFamily="34" charset="0"/>
                <a:cs typeface="Arial" panose="020B0604020202020204" pitchFamily="34" charset="0"/>
              </a:rPr>
              <a:t>years</a:t>
            </a:r>
            <a:r>
              <a:rPr lang="nl-BE" sz="900" i="1" dirty="0">
                <a:solidFill>
                  <a:schemeClr val="bg1"/>
                </a:solidFill>
                <a:latin typeface="Arial" panose="020B0604020202020204" pitchFamily="34" charset="0"/>
                <a:cs typeface="Arial" panose="020B0604020202020204" pitchFamily="34" charset="0"/>
              </a:rPr>
              <a:t> of treatment: FLEX trial, JAMA 2006;296:2972-2938</a:t>
            </a:r>
          </a:p>
        </p:txBody>
      </p:sp>
      <p:sp>
        <p:nvSpPr>
          <p:cNvPr id="12" name="Ovaal 11">
            <a:extLst>
              <a:ext uri="{FF2B5EF4-FFF2-40B4-BE49-F238E27FC236}">
                <a16:creationId xmlns:a16="http://schemas.microsoft.com/office/drawing/2014/main" id="{7644C438-5DB1-BA2F-5CB2-A0B0D3743FFC}"/>
              </a:ext>
            </a:extLst>
          </p:cNvPr>
          <p:cNvSpPr/>
          <p:nvPr/>
        </p:nvSpPr>
        <p:spPr>
          <a:xfrm>
            <a:off x="2590801" y="1620807"/>
            <a:ext cx="1087119" cy="2519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Afbeelding 14">
            <a:extLst>
              <a:ext uri="{FF2B5EF4-FFF2-40B4-BE49-F238E27FC236}">
                <a16:creationId xmlns:a16="http://schemas.microsoft.com/office/drawing/2014/main" id="{74A56435-FF4A-209A-C53E-E9FDBF2A1DD3}"/>
              </a:ext>
            </a:extLst>
          </p:cNvPr>
          <p:cNvPicPr>
            <a:picLocks noChangeAspect="1"/>
          </p:cNvPicPr>
          <p:nvPr/>
        </p:nvPicPr>
        <p:blipFill>
          <a:blip r:embed="rId4"/>
          <a:stretch>
            <a:fillRect/>
          </a:stretch>
        </p:blipFill>
        <p:spPr>
          <a:xfrm>
            <a:off x="746972" y="4304936"/>
            <a:ext cx="2335232" cy="1888060"/>
          </a:xfrm>
          <a:prstGeom prst="rect">
            <a:avLst/>
          </a:prstGeom>
        </p:spPr>
      </p:pic>
      <p:pic>
        <p:nvPicPr>
          <p:cNvPr id="17" name="Afbeelding 16">
            <a:extLst>
              <a:ext uri="{FF2B5EF4-FFF2-40B4-BE49-F238E27FC236}">
                <a16:creationId xmlns:a16="http://schemas.microsoft.com/office/drawing/2014/main" id="{79894F51-2C8D-1348-570A-FFEE62B8EEED}"/>
              </a:ext>
            </a:extLst>
          </p:cNvPr>
          <p:cNvPicPr>
            <a:picLocks noChangeAspect="1"/>
          </p:cNvPicPr>
          <p:nvPr/>
        </p:nvPicPr>
        <p:blipFill>
          <a:blip r:embed="rId5"/>
          <a:stretch>
            <a:fillRect/>
          </a:stretch>
        </p:blipFill>
        <p:spPr>
          <a:xfrm>
            <a:off x="3149040" y="4286421"/>
            <a:ext cx="2467313" cy="1903792"/>
          </a:xfrm>
          <a:prstGeom prst="rect">
            <a:avLst/>
          </a:prstGeom>
        </p:spPr>
      </p:pic>
      <p:pic>
        <p:nvPicPr>
          <p:cNvPr id="19" name="Afbeelding 18">
            <a:extLst>
              <a:ext uri="{FF2B5EF4-FFF2-40B4-BE49-F238E27FC236}">
                <a16:creationId xmlns:a16="http://schemas.microsoft.com/office/drawing/2014/main" id="{F24020E9-0D22-856A-FB27-5B282542BBFE}"/>
              </a:ext>
            </a:extLst>
          </p:cNvPr>
          <p:cNvPicPr>
            <a:picLocks noChangeAspect="1"/>
          </p:cNvPicPr>
          <p:nvPr/>
        </p:nvPicPr>
        <p:blipFill>
          <a:blip r:embed="rId6"/>
          <a:stretch>
            <a:fillRect/>
          </a:stretch>
        </p:blipFill>
        <p:spPr>
          <a:xfrm>
            <a:off x="5626513" y="4320649"/>
            <a:ext cx="2389966" cy="1863363"/>
          </a:xfrm>
          <a:prstGeom prst="rect">
            <a:avLst/>
          </a:prstGeom>
        </p:spPr>
      </p:pic>
      <p:sp>
        <p:nvSpPr>
          <p:cNvPr id="20" name="TextBox 9">
            <a:extLst>
              <a:ext uri="{FF2B5EF4-FFF2-40B4-BE49-F238E27FC236}">
                <a16:creationId xmlns:a16="http://schemas.microsoft.com/office/drawing/2014/main" id="{4622DD15-7B54-4BF6-89F7-106241A5E503}"/>
              </a:ext>
            </a:extLst>
          </p:cNvPr>
          <p:cNvSpPr txBox="1"/>
          <p:nvPr/>
        </p:nvSpPr>
        <p:spPr>
          <a:xfrm>
            <a:off x="888953" y="6273745"/>
            <a:ext cx="7366119" cy="230832"/>
          </a:xfrm>
          <a:prstGeom prst="rect">
            <a:avLst/>
          </a:prstGeom>
          <a:noFill/>
          <a:ln>
            <a:noFill/>
          </a:ln>
        </p:spPr>
        <p:txBody>
          <a:bodyPr wrap="none" rtlCol="0">
            <a:spAutoFit/>
          </a:bodyPr>
          <a:lstStyle/>
          <a:p>
            <a:pPr algn="ctr"/>
            <a:r>
              <a:rPr lang="nl-BE" sz="900" i="1" dirty="0">
                <a:solidFill>
                  <a:schemeClr val="bg1"/>
                </a:solidFill>
                <a:latin typeface="Arial" panose="020B0604020202020204" pitchFamily="34" charset="0"/>
                <a:cs typeface="Arial" panose="020B0604020202020204" pitchFamily="34" charset="0"/>
              </a:rPr>
              <a:t>Black et al. The effect of 3 </a:t>
            </a:r>
            <a:r>
              <a:rPr lang="nl-BE" sz="900" i="1" dirty="0" err="1">
                <a:solidFill>
                  <a:schemeClr val="bg1"/>
                </a:solidFill>
                <a:latin typeface="Arial" panose="020B0604020202020204" pitchFamily="34" charset="0"/>
                <a:cs typeface="Arial" panose="020B0604020202020204" pitchFamily="34" charset="0"/>
              </a:rPr>
              <a:t>vs</a:t>
            </a:r>
            <a:r>
              <a:rPr lang="nl-BE" sz="900" i="1" dirty="0">
                <a:solidFill>
                  <a:schemeClr val="bg1"/>
                </a:solidFill>
                <a:latin typeface="Arial" panose="020B0604020202020204" pitchFamily="34" charset="0"/>
                <a:cs typeface="Arial" panose="020B0604020202020204" pitchFamily="34" charset="0"/>
              </a:rPr>
              <a:t> 6 </a:t>
            </a:r>
            <a:r>
              <a:rPr lang="nl-BE" sz="900" i="1" dirty="0" err="1">
                <a:solidFill>
                  <a:schemeClr val="bg1"/>
                </a:solidFill>
                <a:latin typeface="Arial" panose="020B0604020202020204" pitchFamily="34" charset="0"/>
                <a:cs typeface="Arial" panose="020B0604020202020204" pitchFamily="34" charset="0"/>
              </a:rPr>
              <a:t>years</a:t>
            </a:r>
            <a:r>
              <a:rPr lang="nl-BE" sz="900" i="1" dirty="0">
                <a:solidFill>
                  <a:schemeClr val="bg1"/>
                </a:solidFill>
                <a:latin typeface="Arial" panose="020B0604020202020204" pitchFamily="34" charset="0"/>
                <a:cs typeface="Arial" panose="020B0604020202020204" pitchFamily="34" charset="0"/>
              </a:rPr>
              <a:t> of </a:t>
            </a:r>
            <a:r>
              <a:rPr lang="nl-BE" sz="900" i="1" dirty="0" err="1">
                <a:solidFill>
                  <a:schemeClr val="bg1"/>
                </a:solidFill>
                <a:latin typeface="Arial" panose="020B0604020202020204" pitchFamily="34" charset="0"/>
                <a:cs typeface="Arial" panose="020B0604020202020204" pitchFamily="34" charset="0"/>
              </a:rPr>
              <a:t>zoledronic</a:t>
            </a:r>
            <a:r>
              <a:rPr lang="nl-BE" sz="900" i="1" dirty="0">
                <a:solidFill>
                  <a:schemeClr val="bg1"/>
                </a:solidFill>
                <a:latin typeface="Arial" panose="020B0604020202020204" pitchFamily="34" charset="0"/>
                <a:cs typeface="Arial" panose="020B0604020202020204" pitchFamily="34" charset="0"/>
              </a:rPr>
              <a:t> acid treatment of </a:t>
            </a:r>
            <a:r>
              <a:rPr lang="nl-BE" sz="900" i="1" dirty="0" err="1">
                <a:solidFill>
                  <a:schemeClr val="bg1"/>
                </a:solidFill>
                <a:latin typeface="Arial" panose="020B0604020202020204" pitchFamily="34" charset="0"/>
                <a:cs typeface="Arial" panose="020B0604020202020204" pitchFamily="34" charset="0"/>
              </a:rPr>
              <a:t>osteoporosis</a:t>
            </a:r>
            <a:r>
              <a:rPr lang="nl-BE" sz="900" i="1" dirty="0">
                <a:solidFill>
                  <a:schemeClr val="bg1"/>
                </a:solidFill>
                <a:latin typeface="Arial" panose="020B0604020202020204" pitchFamily="34" charset="0"/>
                <a:cs typeface="Arial" panose="020B0604020202020204" pitchFamily="34" charset="0"/>
              </a:rPr>
              <a:t>: Extension of </a:t>
            </a:r>
            <a:r>
              <a:rPr lang="nl-BE" sz="900" i="1" dirty="0" err="1">
                <a:solidFill>
                  <a:schemeClr val="bg1"/>
                </a:solidFill>
                <a:latin typeface="Arial" panose="020B0604020202020204" pitchFamily="34" charset="0"/>
                <a:cs typeface="Arial" panose="020B0604020202020204" pitchFamily="34" charset="0"/>
              </a:rPr>
              <a:t>the</a:t>
            </a:r>
            <a:r>
              <a:rPr lang="nl-BE" sz="900" i="1" dirty="0">
                <a:solidFill>
                  <a:schemeClr val="bg1"/>
                </a:solidFill>
                <a:latin typeface="Arial" panose="020B0604020202020204" pitchFamily="34" charset="0"/>
                <a:cs typeface="Arial" panose="020B0604020202020204" pitchFamily="34" charset="0"/>
              </a:rPr>
              <a:t> HORIZON-PFT. JBMR 2012;27:243-245.</a:t>
            </a:r>
          </a:p>
        </p:txBody>
      </p:sp>
      <p:sp>
        <p:nvSpPr>
          <p:cNvPr id="21" name="Ovaal 20">
            <a:extLst>
              <a:ext uri="{FF2B5EF4-FFF2-40B4-BE49-F238E27FC236}">
                <a16:creationId xmlns:a16="http://schemas.microsoft.com/office/drawing/2014/main" id="{84C8888B-7D59-03BB-D99E-D5F57C01EE98}"/>
              </a:ext>
            </a:extLst>
          </p:cNvPr>
          <p:cNvSpPr/>
          <p:nvPr/>
        </p:nvSpPr>
        <p:spPr>
          <a:xfrm>
            <a:off x="3900115" y="4351129"/>
            <a:ext cx="1087119" cy="2519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Ovaal 21">
            <a:extLst>
              <a:ext uri="{FF2B5EF4-FFF2-40B4-BE49-F238E27FC236}">
                <a16:creationId xmlns:a16="http://schemas.microsoft.com/office/drawing/2014/main" id="{1F95B7C3-AC19-2896-C931-6285E40C2E0D}"/>
              </a:ext>
            </a:extLst>
          </p:cNvPr>
          <p:cNvSpPr/>
          <p:nvPr/>
        </p:nvSpPr>
        <p:spPr>
          <a:xfrm>
            <a:off x="6367428" y="4347804"/>
            <a:ext cx="1087119" cy="2519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Tekstvak 22">
            <a:extLst>
              <a:ext uri="{FF2B5EF4-FFF2-40B4-BE49-F238E27FC236}">
                <a16:creationId xmlns:a16="http://schemas.microsoft.com/office/drawing/2014/main" id="{EAF4139F-8F32-10AC-142F-AE94A34311CB}"/>
              </a:ext>
            </a:extLst>
          </p:cNvPr>
          <p:cNvSpPr txBox="1"/>
          <p:nvPr/>
        </p:nvSpPr>
        <p:spPr>
          <a:xfrm>
            <a:off x="1007050" y="2374410"/>
            <a:ext cx="482824" cy="276999"/>
          </a:xfrm>
          <a:prstGeom prst="rect">
            <a:avLst/>
          </a:prstGeom>
          <a:noFill/>
        </p:spPr>
        <p:txBody>
          <a:bodyPr wrap="none" rtlCol="0">
            <a:spAutoFit/>
          </a:bodyPr>
          <a:lstStyle/>
          <a:p>
            <a:r>
              <a:rPr lang="nl-BE" sz="1200" dirty="0">
                <a:solidFill>
                  <a:schemeClr val="bg2"/>
                </a:solidFill>
              </a:rPr>
              <a:t>ALN</a:t>
            </a:r>
          </a:p>
        </p:txBody>
      </p:sp>
      <p:sp>
        <p:nvSpPr>
          <p:cNvPr id="24" name="Tekstvak 23">
            <a:extLst>
              <a:ext uri="{FF2B5EF4-FFF2-40B4-BE49-F238E27FC236}">
                <a16:creationId xmlns:a16="http://schemas.microsoft.com/office/drawing/2014/main" id="{472341FE-B2E5-F277-83C2-625CDFC35327}"/>
              </a:ext>
            </a:extLst>
          </p:cNvPr>
          <p:cNvSpPr txBox="1"/>
          <p:nvPr/>
        </p:nvSpPr>
        <p:spPr>
          <a:xfrm>
            <a:off x="152286" y="5204408"/>
            <a:ext cx="484428" cy="276999"/>
          </a:xfrm>
          <a:prstGeom prst="rect">
            <a:avLst/>
          </a:prstGeom>
          <a:noFill/>
        </p:spPr>
        <p:txBody>
          <a:bodyPr wrap="none" rtlCol="0">
            <a:spAutoFit/>
          </a:bodyPr>
          <a:lstStyle/>
          <a:p>
            <a:r>
              <a:rPr lang="nl-BE" sz="1200" dirty="0">
                <a:solidFill>
                  <a:schemeClr val="bg2"/>
                </a:solidFill>
              </a:rPr>
              <a:t>ZOL</a:t>
            </a:r>
          </a:p>
        </p:txBody>
      </p:sp>
    </p:spTree>
    <p:extLst>
      <p:ext uri="{BB962C8B-B14F-4D97-AF65-F5344CB8AC3E}">
        <p14:creationId xmlns:p14="http://schemas.microsoft.com/office/powerpoint/2010/main" val="411016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P spid="20" grpId="0"/>
      <p:bldP spid="21" grpId="0" animBg="1"/>
      <p:bldP spid="22" grpId="0" animBg="1"/>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Bisphosphonates</a:t>
            </a:r>
            <a:r>
              <a:rPr lang="nl-BE" sz="2800" dirty="0">
                <a:latin typeface="Univers Condensed" panose="020B0506020202050204" pitchFamily="34" charset="0"/>
              </a:rPr>
              <a:t> and denosumab: </a:t>
            </a:r>
            <a:r>
              <a:rPr lang="nl-BE" sz="2800" dirty="0" err="1">
                <a:latin typeface="Univers Condensed" panose="020B0506020202050204" pitchFamily="34" charset="0"/>
              </a:rPr>
              <a:t>specific</a:t>
            </a:r>
            <a:r>
              <a:rPr lang="nl-BE" sz="2800" dirty="0">
                <a:latin typeface="Univers Condensed" panose="020B0506020202050204" pitchFamily="34" charset="0"/>
              </a:rPr>
              <a:t> issues</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18</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13" name="Tijdelijke aanduiding voor inhoud 2">
            <a:extLst>
              <a:ext uri="{FF2B5EF4-FFF2-40B4-BE49-F238E27FC236}">
                <a16:creationId xmlns:a16="http://schemas.microsoft.com/office/drawing/2014/main" id="{C602869A-66F3-1514-B931-63DA50E5818E}"/>
              </a:ext>
            </a:extLst>
          </p:cNvPr>
          <p:cNvSpPr txBox="1">
            <a:spLocks/>
          </p:cNvSpPr>
          <p:nvPr/>
        </p:nvSpPr>
        <p:spPr>
          <a:xfrm>
            <a:off x="241298" y="1051069"/>
            <a:ext cx="8343902" cy="213428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600" dirty="0" err="1">
                <a:latin typeface="Univers Condensed" panose="020B0506020202050204" pitchFamily="34" charset="0"/>
                <a:cs typeface="Calibri" panose="020F0502020204030204" pitchFamily="34" charset="0"/>
              </a:rPr>
              <a:t>Consider</a:t>
            </a:r>
            <a:r>
              <a:rPr lang="nl-BE" sz="1600" dirty="0">
                <a:latin typeface="Univers Condensed" panose="020B0506020202050204" pitchFamily="34" charset="0"/>
                <a:cs typeface="Calibri" panose="020F0502020204030204" pitchFamily="34" charset="0"/>
              </a:rPr>
              <a:t> drug </a:t>
            </a:r>
            <a:r>
              <a:rPr lang="nl-BE" sz="1600" dirty="0" err="1">
                <a:latin typeface="Univers Condensed" panose="020B0506020202050204" pitchFamily="34" charset="0"/>
                <a:cs typeface="Calibri" panose="020F0502020204030204" pitchFamily="34" charset="0"/>
              </a:rPr>
              <a:t>holiday</a:t>
            </a:r>
            <a:r>
              <a:rPr lang="nl-BE" sz="1600" dirty="0">
                <a:latin typeface="Univers Condensed" panose="020B0506020202050204" pitchFamily="34" charset="0"/>
                <a:cs typeface="Calibri" panose="020F0502020204030204" pitchFamily="34" charset="0"/>
              </a:rPr>
              <a:t> </a:t>
            </a:r>
            <a:r>
              <a:rPr lang="nl-BE" sz="1600" dirty="0" err="1">
                <a:latin typeface="Univers Condensed" panose="020B0506020202050204" pitchFamily="34" charset="0"/>
                <a:cs typeface="Calibri" panose="020F0502020204030204" pitchFamily="34" charset="0"/>
              </a:rPr>
              <a:t>after</a:t>
            </a:r>
            <a:r>
              <a:rPr lang="nl-BE" sz="1600" dirty="0">
                <a:latin typeface="Univers Condensed" panose="020B0506020202050204" pitchFamily="34" charset="0"/>
                <a:cs typeface="Calibri" panose="020F0502020204030204" pitchFamily="34" charset="0"/>
              </a:rPr>
              <a:t> 5 </a:t>
            </a:r>
            <a:r>
              <a:rPr lang="nl-BE" sz="1600" dirty="0" err="1">
                <a:latin typeface="Univers Condensed" panose="020B0506020202050204" pitchFamily="34" charset="0"/>
                <a:cs typeface="Calibri" panose="020F0502020204030204" pitchFamily="34" charset="0"/>
              </a:rPr>
              <a:t>years</a:t>
            </a:r>
            <a:r>
              <a:rPr lang="nl-BE" sz="1600" dirty="0">
                <a:latin typeface="Univers Condensed" panose="020B0506020202050204" pitchFamily="34" charset="0"/>
                <a:cs typeface="Calibri" panose="020F0502020204030204" pitchFamily="34" charset="0"/>
              </a:rPr>
              <a:t> of </a:t>
            </a:r>
            <a:r>
              <a:rPr lang="nl-BE" sz="1600" dirty="0" err="1">
                <a:latin typeface="Univers Condensed" panose="020B0506020202050204" pitchFamily="34" charset="0"/>
                <a:cs typeface="Calibri" panose="020F0502020204030204" pitchFamily="34" charset="0"/>
              </a:rPr>
              <a:t>alendronate</a:t>
            </a:r>
            <a:r>
              <a:rPr lang="nl-BE" sz="1600" dirty="0">
                <a:latin typeface="Univers Condensed" panose="020B0506020202050204" pitchFamily="34" charset="0"/>
                <a:cs typeface="Calibri" panose="020F0502020204030204" pitchFamily="34" charset="0"/>
              </a:rPr>
              <a:t>/</a:t>
            </a:r>
            <a:r>
              <a:rPr lang="nl-BE" sz="1600" dirty="0" err="1">
                <a:latin typeface="Univers Condensed" panose="020B0506020202050204" pitchFamily="34" charset="0"/>
                <a:cs typeface="Calibri" panose="020F0502020204030204" pitchFamily="34" charset="0"/>
              </a:rPr>
              <a:t>risedronate</a:t>
            </a:r>
            <a:r>
              <a:rPr lang="nl-BE" sz="1600" dirty="0">
                <a:latin typeface="Univers Condensed" panose="020B0506020202050204" pitchFamily="34" charset="0"/>
                <a:cs typeface="Calibri" panose="020F0502020204030204" pitchFamily="34" charset="0"/>
              </a:rPr>
              <a:t> or </a:t>
            </a:r>
            <a:r>
              <a:rPr lang="nl-BE" sz="1600" dirty="0" err="1">
                <a:latin typeface="Univers Condensed" panose="020B0506020202050204" pitchFamily="34" charset="0"/>
                <a:cs typeface="Calibri" panose="020F0502020204030204" pitchFamily="34" charset="0"/>
              </a:rPr>
              <a:t>after</a:t>
            </a:r>
            <a:r>
              <a:rPr lang="nl-BE" sz="1600" dirty="0">
                <a:latin typeface="Univers Condensed" panose="020B0506020202050204" pitchFamily="34" charset="0"/>
                <a:cs typeface="Calibri" panose="020F0502020204030204" pitchFamily="34" charset="0"/>
              </a:rPr>
              <a:t> 3 </a:t>
            </a:r>
            <a:r>
              <a:rPr lang="nl-BE" sz="1600" dirty="0" err="1">
                <a:latin typeface="Univers Condensed" panose="020B0506020202050204" pitchFamily="34" charset="0"/>
                <a:cs typeface="Calibri" panose="020F0502020204030204" pitchFamily="34" charset="0"/>
              </a:rPr>
              <a:t>years</a:t>
            </a:r>
            <a:r>
              <a:rPr lang="nl-BE" sz="1600" dirty="0">
                <a:latin typeface="Univers Condensed" panose="020B0506020202050204" pitchFamily="34" charset="0"/>
                <a:cs typeface="Calibri" panose="020F0502020204030204" pitchFamily="34" charset="0"/>
              </a:rPr>
              <a:t> of </a:t>
            </a:r>
            <a:r>
              <a:rPr lang="nl-BE" sz="1600" dirty="0" err="1">
                <a:latin typeface="Univers Condensed" panose="020B0506020202050204" pitchFamily="34" charset="0"/>
                <a:cs typeface="Calibri" panose="020F0502020204030204" pitchFamily="34" charset="0"/>
              </a:rPr>
              <a:t>zoledronate</a:t>
            </a:r>
            <a:r>
              <a:rPr lang="nl-BE" sz="1600" dirty="0">
                <a:latin typeface="Univers Condensed" panose="020B0506020202050204" pitchFamily="34" charset="0"/>
                <a:cs typeface="Calibri" panose="020F0502020204030204" pitchFamily="34" charset="0"/>
              </a:rPr>
              <a:t>  </a:t>
            </a:r>
          </a:p>
        </p:txBody>
      </p:sp>
      <p:pic>
        <p:nvPicPr>
          <p:cNvPr id="8" name="Picture 2">
            <a:extLst>
              <a:ext uri="{FF2B5EF4-FFF2-40B4-BE49-F238E27FC236}">
                <a16:creationId xmlns:a16="http://schemas.microsoft.com/office/drawing/2014/main" id="{B2894D9C-C8B8-6668-192E-1C393CD10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7" t="24413" r="29108" b="12364"/>
          <a:stretch/>
        </p:blipFill>
        <p:spPr bwMode="auto">
          <a:xfrm>
            <a:off x="1497111" y="1685038"/>
            <a:ext cx="6149777" cy="482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6">
            <a:extLst>
              <a:ext uri="{FF2B5EF4-FFF2-40B4-BE49-F238E27FC236}">
                <a16:creationId xmlns:a16="http://schemas.microsoft.com/office/drawing/2014/main" id="{1CE3CB16-C85D-3CB0-6F77-6337B57DB2F6}"/>
              </a:ext>
            </a:extLst>
          </p:cNvPr>
          <p:cNvSpPr txBox="1">
            <a:spLocks/>
          </p:cNvSpPr>
          <p:nvPr/>
        </p:nvSpPr>
        <p:spPr bwMode="gray">
          <a:xfrm>
            <a:off x="1392324" y="6499734"/>
            <a:ext cx="7657588" cy="273844"/>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nl-NL" kern="0" dirty="0" err="1">
                <a:solidFill>
                  <a:schemeClr val="bg1"/>
                </a:solidFill>
              </a:rPr>
              <a:t>Adler</a:t>
            </a:r>
            <a:r>
              <a:rPr lang="nl-NL" kern="0" dirty="0">
                <a:solidFill>
                  <a:schemeClr val="bg1"/>
                </a:solidFill>
              </a:rPr>
              <a:t>, JBMR 2016</a:t>
            </a:r>
          </a:p>
        </p:txBody>
      </p:sp>
    </p:spTree>
    <p:extLst>
      <p:ext uri="{BB962C8B-B14F-4D97-AF65-F5344CB8AC3E}">
        <p14:creationId xmlns:p14="http://schemas.microsoft.com/office/powerpoint/2010/main" val="150104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Bisphosphonates</a:t>
            </a:r>
            <a:r>
              <a:rPr lang="nl-BE" sz="2800" dirty="0">
                <a:latin typeface="Univers Condensed" panose="020B0506020202050204" pitchFamily="34" charset="0"/>
              </a:rPr>
              <a:t> and denosumab: </a:t>
            </a:r>
            <a:r>
              <a:rPr lang="nl-BE" sz="2800" dirty="0" err="1">
                <a:latin typeface="Univers Condensed" panose="020B0506020202050204" pitchFamily="34" charset="0"/>
              </a:rPr>
              <a:t>specific</a:t>
            </a:r>
            <a:r>
              <a:rPr lang="nl-BE" sz="2800" dirty="0">
                <a:latin typeface="Univers Condensed" panose="020B0506020202050204" pitchFamily="34" charset="0"/>
              </a:rPr>
              <a:t> issues</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19</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210818" y="1007306"/>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a:solidFill>
                  <a:schemeClr val="bg2"/>
                </a:solidFill>
                <a:latin typeface="Univers Condensed" panose="020B0506020202050204" pitchFamily="34" charset="0"/>
                <a:cs typeface="Calibri" panose="020F0502020204030204" pitchFamily="34" charset="0"/>
              </a:rPr>
              <a:t>Rebound </a:t>
            </a:r>
            <a:r>
              <a:rPr lang="nl-BE" sz="1700" dirty="0" err="1">
                <a:solidFill>
                  <a:schemeClr val="bg2"/>
                </a:solidFill>
                <a:latin typeface="Univers Condensed" panose="020B0506020202050204" pitchFamily="34" charset="0"/>
                <a:cs typeface="Calibri" panose="020F0502020204030204" pitchFamily="34" charset="0"/>
              </a:rPr>
              <a:t>increase</a:t>
            </a:r>
            <a:r>
              <a:rPr lang="nl-BE" sz="1700" dirty="0">
                <a:solidFill>
                  <a:schemeClr val="bg2"/>
                </a:solidFill>
                <a:latin typeface="Univers Condensed" panose="020B0506020202050204" pitchFamily="34" charset="0"/>
                <a:cs typeface="Calibri" panose="020F0502020204030204" pitchFamily="34" charset="0"/>
              </a:rPr>
              <a:t> in </a:t>
            </a:r>
            <a:r>
              <a:rPr lang="nl-BE" sz="1700" dirty="0" err="1">
                <a:solidFill>
                  <a:schemeClr val="bg2"/>
                </a:solidFill>
                <a:latin typeface="Univers Condensed" panose="020B0506020202050204" pitchFamily="34" charset="0"/>
                <a:cs typeface="Calibri" panose="020F0502020204030204" pitchFamily="34" charset="0"/>
              </a:rPr>
              <a:t>vertebral</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fracture</a:t>
            </a:r>
            <a:r>
              <a:rPr lang="nl-BE" sz="1700" dirty="0">
                <a:solidFill>
                  <a:schemeClr val="bg2"/>
                </a:solidFill>
                <a:latin typeface="Univers Condensed" panose="020B0506020202050204" pitchFamily="34" charset="0"/>
                <a:cs typeface="Calibri" panose="020F0502020204030204" pitchFamily="34" charset="0"/>
              </a:rPr>
              <a:t> risk </a:t>
            </a:r>
            <a:r>
              <a:rPr lang="nl-BE" sz="1700" dirty="0" err="1">
                <a:solidFill>
                  <a:schemeClr val="bg2"/>
                </a:solidFill>
                <a:latin typeface="Univers Condensed" panose="020B0506020202050204" pitchFamily="34" charset="0"/>
                <a:cs typeface="Calibri" panose="020F0502020204030204" pitchFamily="34" charset="0"/>
              </a:rPr>
              <a:t>upon</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discontinuation</a:t>
            </a:r>
            <a:r>
              <a:rPr lang="nl-BE" sz="1700" dirty="0">
                <a:solidFill>
                  <a:schemeClr val="bg2"/>
                </a:solidFill>
                <a:latin typeface="Univers Condensed" panose="020B0506020202050204" pitchFamily="34" charset="0"/>
                <a:cs typeface="Calibri" panose="020F0502020204030204" pitchFamily="34" charset="0"/>
              </a:rPr>
              <a:t> of denosumab </a:t>
            </a:r>
          </a:p>
        </p:txBody>
      </p:sp>
      <p:sp>
        <p:nvSpPr>
          <p:cNvPr id="20" name="TextBox 9">
            <a:extLst>
              <a:ext uri="{FF2B5EF4-FFF2-40B4-BE49-F238E27FC236}">
                <a16:creationId xmlns:a16="http://schemas.microsoft.com/office/drawing/2014/main" id="{4622DD15-7B54-4BF6-89F7-106241A5E503}"/>
              </a:ext>
            </a:extLst>
          </p:cNvPr>
          <p:cNvSpPr txBox="1"/>
          <p:nvPr/>
        </p:nvSpPr>
        <p:spPr>
          <a:xfrm>
            <a:off x="8003942" y="6588951"/>
            <a:ext cx="1140057" cy="230832"/>
          </a:xfrm>
          <a:prstGeom prst="rect">
            <a:avLst/>
          </a:prstGeom>
          <a:noFill/>
          <a:ln>
            <a:noFill/>
          </a:ln>
        </p:spPr>
        <p:txBody>
          <a:bodyPr wrap="none" rtlCol="0">
            <a:spAutoFit/>
          </a:bodyPr>
          <a:lstStyle/>
          <a:p>
            <a:pPr algn="ctr"/>
            <a:r>
              <a:rPr lang="nl-BE" sz="900" dirty="0" err="1">
                <a:solidFill>
                  <a:schemeClr val="bg1"/>
                </a:solidFill>
                <a:latin typeface="Arial" panose="020B0604020202020204" pitchFamily="34" charset="0"/>
                <a:cs typeface="Arial" panose="020B0604020202020204" pitchFamily="34" charset="0"/>
              </a:rPr>
              <a:t>Tsourdi</a:t>
            </a:r>
            <a:r>
              <a:rPr lang="nl-BE" sz="900" dirty="0">
                <a:solidFill>
                  <a:schemeClr val="bg1"/>
                </a:solidFill>
                <a:latin typeface="Arial" panose="020B0604020202020204" pitchFamily="34" charset="0"/>
                <a:cs typeface="Arial" panose="020B0604020202020204" pitchFamily="34" charset="0"/>
              </a:rPr>
              <a:t> et al. 2017</a:t>
            </a:r>
          </a:p>
        </p:txBody>
      </p:sp>
      <p:pic>
        <p:nvPicPr>
          <p:cNvPr id="13" name="Afbeelding 12">
            <a:extLst>
              <a:ext uri="{FF2B5EF4-FFF2-40B4-BE49-F238E27FC236}">
                <a16:creationId xmlns:a16="http://schemas.microsoft.com/office/drawing/2014/main" id="{9D8CD715-7A6D-E84B-EA5C-D38D304BE478}"/>
              </a:ext>
            </a:extLst>
          </p:cNvPr>
          <p:cNvPicPr>
            <a:picLocks noChangeAspect="1"/>
          </p:cNvPicPr>
          <p:nvPr/>
        </p:nvPicPr>
        <p:blipFill>
          <a:blip r:embed="rId3"/>
          <a:srcRect r="49051"/>
          <a:stretch/>
        </p:blipFill>
        <p:spPr>
          <a:xfrm>
            <a:off x="235024" y="2351444"/>
            <a:ext cx="2142083" cy="1628544"/>
          </a:xfrm>
          <a:prstGeom prst="rect">
            <a:avLst/>
          </a:prstGeom>
        </p:spPr>
      </p:pic>
      <p:sp>
        <p:nvSpPr>
          <p:cNvPr id="14" name="Tekstvak 13">
            <a:extLst>
              <a:ext uri="{FF2B5EF4-FFF2-40B4-BE49-F238E27FC236}">
                <a16:creationId xmlns:a16="http://schemas.microsoft.com/office/drawing/2014/main" id="{90DD36AC-50F7-E243-FDE4-B3E4A72FD397}"/>
              </a:ext>
            </a:extLst>
          </p:cNvPr>
          <p:cNvSpPr txBox="1"/>
          <p:nvPr/>
        </p:nvSpPr>
        <p:spPr>
          <a:xfrm>
            <a:off x="634764" y="1815524"/>
            <a:ext cx="1250663" cy="276999"/>
          </a:xfrm>
          <a:prstGeom prst="rect">
            <a:avLst/>
          </a:prstGeom>
          <a:noFill/>
        </p:spPr>
        <p:txBody>
          <a:bodyPr wrap="none" rtlCol="0">
            <a:spAutoFit/>
          </a:bodyPr>
          <a:lstStyle/>
          <a:p>
            <a:pPr algn="ctr"/>
            <a:r>
              <a:rPr lang="nl-BE" sz="1200" dirty="0">
                <a:solidFill>
                  <a:schemeClr val="bg1"/>
                </a:solidFill>
              </a:rPr>
              <a:t>↑ </a:t>
            </a:r>
            <a:r>
              <a:rPr lang="nl-BE" sz="1200" dirty="0" err="1">
                <a:solidFill>
                  <a:schemeClr val="bg1"/>
                </a:solidFill>
              </a:rPr>
              <a:t>bone</a:t>
            </a:r>
            <a:r>
              <a:rPr lang="nl-BE" sz="1200" dirty="0">
                <a:solidFill>
                  <a:schemeClr val="bg1"/>
                </a:solidFill>
              </a:rPr>
              <a:t> turnover</a:t>
            </a:r>
          </a:p>
        </p:txBody>
      </p:sp>
      <p:pic>
        <p:nvPicPr>
          <p:cNvPr id="18" name="Afbeelding 17">
            <a:extLst>
              <a:ext uri="{FF2B5EF4-FFF2-40B4-BE49-F238E27FC236}">
                <a16:creationId xmlns:a16="http://schemas.microsoft.com/office/drawing/2014/main" id="{D188B1A8-27AF-380A-1EC9-3A5D3D6379F2}"/>
              </a:ext>
            </a:extLst>
          </p:cNvPr>
          <p:cNvPicPr>
            <a:picLocks noChangeAspect="1"/>
          </p:cNvPicPr>
          <p:nvPr/>
        </p:nvPicPr>
        <p:blipFill>
          <a:blip r:embed="rId4"/>
          <a:srcRect r="48479"/>
          <a:stretch/>
        </p:blipFill>
        <p:spPr>
          <a:xfrm>
            <a:off x="3164825" y="2266919"/>
            <a:ext cx="2034435" cy="2369241"/>
          </a:xfrm>
          <a:prstGeom prst="rect">
            <a:avLst/>
          </a:prstGeom>
        </p:spPr>
      </p:pic>
      <p:sp>
        <p:nvSpPr>
          <p:cNvPr id="23" name="Tekstvak 22">
            <a:extLst>
              <a:ext uri="{FF2B5EF4-FFF2-40B4-BE49-F238E27FC236}">
                <a16:creationId xmlns:a16="http://schemas.microsoft.com/office/drawing/2014/main" id="{13F8DD65-F814-983B-5FC7-9C7D28999FDD}"/>
              </a:ext>
            </a:extLst>
          </p:cNvPr>
          <p:cNvSpPr txBox="1"/>
          <p:nvPr/>
        </p:nvSpPr>
        <p:spPr>
          <a:xfrm>
            <a:off x="3427956" y="1815525"/>
            <a:ext cx="1718740" cy="276999"/>
          </a:xfrm>
          <a:prstGeom prst="rect">
            <a:avLst/>
          </a:prstGeom>
          <a:noFill/>
        </p:spPr>
        <p:txBody>
          <a:bodyPr wrap="none" rtlCol="0">
            <a:spAutoFit/>
          </a:bodyPr>
          <a:lstStyle/>
          <a:p>
            <a:pPr algn="ctr"/>
            <a:r>
              <a:rPr lang="nl-BE" sz="1200" dirty="0">
                <a:solidFill>
                  <a:schemeClr val="bg1"/>
                </a:solidFill>
                <a:latin typeface="Arial" panose="020B0604020202020204" pitchFamily="34" charset="0"/>
                <a:cs typeface="Arial" panose="020B0604020202020204" pitchFamily="34" charset="0"/>
              </a:rPr>
              <a:t>↓</a:t>
            </a:r>
            <a:r>
              <a:rPr lang="nl-BE" sz="1200" dirty="0">
                <a:solidFill>
                  <a:schemeClr val="bg1"/>
                </a:solidFill>
              </a:rPr>
              <a:t> </a:t>
            </a:r>
            <a:r>
              <a:rPr lang="nl-BE" sz="1200" dirty="0" err="1">
                <a:solidFill>
                  <a:schemeClr val="bg1"/>
                </a:solidFill>
              </a:rPr>
              <a:t>bone</a:t>
            </a:r>
            <a:r>
              <a:rPr lang="nl-BE" sz="1200" dirty="0">
                <a:solidFill>
                  <a:schemeClr val="bg1"/>
                </a:solidFill>
              </a:rPr>
              <a:t> </a:t>
            </a:r>
            <a:r>
              <a:rPr lang="nl-BE" sz="1200" dirty="0" err="1">
                <a:solidFill>
                  <a:schemeClr val="bg1"/>
                </a:solidFill>
              </a:rPr>
              <a:t>mineral</a:t>
            </a:r>
            <a:r>
              <a:rPr lang="nl-BE" sz="1200" dirty="0">
                <a:solidFill>
                  <a:schemeClr val="bg1"/>
                </a:solidFill>
              </a:rPr>
              <a:t> </a:t>
            </a:r>
            <a:r>
              <a:rPr lang="nl-BE" sz="1200" dirty="0" err="1">
                <a:solidFill>
                  <a:schemeClr val="bg1"/>
                </a:solidFill>
              </a:rPr>
              <a:t>density</a:t>
            </a:r>
            <a:endParaRPr lang="nl-BE" sz="1200" dirty="0">
              <a:solidFill>
                <a:schemeClr val="bg1"/>
              </a:solidFill>
            </a:endParaRPr>
          </a:p>
        </p:txBody>
      </p:sp>
      <p:sp>
        <p:nvSpPr>
          <p:cNvPr id="24" name="Tijdelijke aanduiding voor inhoud 2">
            <a:extLst>
              <a:ext uri="{FF2B5EF4-FFF2-40B4-BE49-F238E27FC236}">
                <a16:creationId xmlns:a16="http://schemas.microsoft.com/office/drawing/2014/main" id="{1EA7478C-EC76-2398-F979-F404F47C8264}"/>
              </a:ext>
            </a:extLst>
          </p:cNvPr>
          <p:cNvSpPr txBox="1">
            <a:spLocks/>
          </p:cNvSpPr>
          <p:nvPr/>
        </p:nvSpPr>
        <p:spPr>
          <a:xfrm>
            <a:off x="115375" y="4896437"/>
            <a:ext cx="8343902" cy="213428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600" b="1" dirty="0">
              <a:latin typeface="Univers Condensed" panose="020B0506020202050204" pitchFamily="34" charset="0"/>
              <a:cs typeface="Calibri" panose="020F0502020204030204" pitchFamily="34" charset="0"/>
            </a:endParaRPr>
          </a:p>
          <a:p>
            <a:pPr>
              <a:spcAft>
                <a:spcPts val="600"/>
              </a:spcAft>
            </a:pPr>
            <a:r>
              <a:rPr lang="nl-BE" sz="1600" b="1" dirty="0">
                <a:latin typeface="Univers Condensed" panose="020B0506020202050204" pitchFamily="34" charset="0"/>
                <a:cs typeface="Calibri" panose="020F0502020204030204" pitchFamily="34" charset="0"/>
              </a:rPr>
              <a:t>No drug </a:t>
            </a:r>
            <a:r>
              <a:rPr lang="nl-BE" sz="1600" b="1" dirty="0" err="1">
                <a:latin typeface="Univers Condensed" panose="020B0506020202050204" pitchFamily="34" charset="0"/>
                <a:cs typeface="Calibri" panose="020F0502020204030204" pitchFamily="34" charset="0"/>
              </a:rPr>
              <a:t>holiday</a:t>
            </a:r>
            <a:endParaRPr lang="nl-BE" sz="1600" b="1" dirty="0">
              <a:latin typeface="Univers Condensed" panose="020B0506020202050204" pitchFamily="34" charset="0"/>
              <a:cs typeface="Calibri" panose="020F0502020204030204" pitchFamily="34" charset="0"/>
            </a:endParaRPr>
          </a:p>
          <a:p>
            <a:pPr>
              <a:spcAft>
                <a:spcPts val="600"/>
              </a:spcAft>
            </a:pPr>
            <a:r>
              <a:rPr lang="nl-BE" sz="1600" b="1" dirty="0">
                <a:latin typeface="Univers Condensed" panose="020B0506020202050204" pitchFamily="34" charset="0"/>
                <a:cs typeface="Calibri" panose="020F0502020204030204" pitchFamily="34" charset="0"/>
              </a:rPr>
              <a:t>No </a:t>
            </a:r>
            <a:r>
              <a:rPr lang="nl-BE" sz="1600" b="1" dirty="0" err="1">
                <a:latin typeface="Univers Condensed" panose="020B0506020202050204" pitchFamily="34" charset="0"/>
                <a:cs typeface="Calibri" panose="020F0502020204030204" pitchFamily="34" charset="0"/>
              </a:rPr>
              <a:t>discontinuation</a:t>
            </a:r>
            <a:r>
              <a:rPr lang="nl-BE" sz="1600" b="1" dirty="0">
                <a:latin typeface="Univers Condensed" panose="020B0506020202050204" pitchFamily="34" charset="0"/>
                <a:cs typeface="Calibri" panose="020F0502020204030204" pitchFamily="34" charset="0"/>
              </a:rPr>
              <a:t> without </a:t>
            </a:r>
            <a:r>
              <a:rPr lang="nl-BE" sz="1600" b="1" dirty="0" err="1">
                <a:latin typeface="Univers Condensed" panose="020B0506020202050204" pitchFamily="34" charset="0"/>
                <a:cs typeface="Calibri" panose="020F0502020204030204" pitchFamily="34" charset="0"/>
              </a:rPr>
              <a:t>considering</a:t>
            </a:r>
            <a:r>
              <a:rPr lang="nl-BE" sz="1600" b="1" dirty="0">
                <a:latin typeface="Univers Condensed" panose="020B0506020202050204" pitchFamily="34" charset="0"/>
                <a:cs typeface="Calibri" panose="020F0502020204030204" pitchFamily="34" charset="0"/>
              </a:rPr>
              <a:t> change </a:t>
            </a:r>
            <a:r>
              <a:rPr lang="nl-BE" sz="1600" b="1" dirty="0" err="1">
                <a:latin typeface="Univers Condensed" panose="020B0506020202050204" pitchFamily="34" charset="0"/>
                <a:cs typeface="Calibri" panose="020F0502020204030204" pitchFamily="34" charset="0"/>
              </a:rPr>
              <a:t>to</a:t>
            </a:r>
            <a:r>
              <a:rPr lang="nl-BE" sz="1600" b="1" dirty="0">
                <a:latin typeface="Univers Condensed" panose="020B0506020202050204" pitchFamily="34" charset="0"/>
                <a:cs typeface="Calibri" panose="020F0502020204030204" pitchFamily="34" charset="0"/>
              </a:rPr>
              <a:t> BP ! </a:t>
            </a:r>
          </a:p>
          <a:p>
            <a:pPr>
              <a:spcAft>
                <a:spcPts val="600"/>
              </a:spcAft>
            </a:pPr>
            <a:endParaRPr lang="nl-BE" sz="1600" dirty="0">
              <a:latin typeface="Univers Condensed" panose="020B0506020202050204" pitchFamily="34" charset="0"/>
              <a:cs typeface="Calibri" panose="020F0502020204030204" pitchFamily="34" charset="0"/>
            </a:endParaRPr>
          </a:p>
        </p:txBody>
      </p:sp>
      <p:pic>
        <p:nvPicPr>
          <p:cNvPr id="25" name="Picture 2" descr="Spinal computed tomography (CT) scan indicating multiple vertebral... |  Download Scientific Diagram">
            <a:extLst>
              <a:ext uri="{FF2B5EF4-FFF2-40B4-BE49-F238E27FC236}">
                <a16:creationId xmlns:a16="http://schemas.microsoft.com/office/drawing/2014/main" id="{5B24DEAC-A8EC-E21D-8351-FA9DDF08BC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008" t="1589" r="1811" b="1801"/>
          <a:stretch/>
        </p:blipFill>
        <p:spPr bwMode="auto">
          <a:xfrm>
            <a:off x="6452985" y="2351444"/>
            <a:ext cx="1687483" cy="2458706"/>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541F1E54-A505-827E-C9EF-A35474C0D8BB}"/>
              </a:ext>
            </a:extLst>
          </p:cNvPr>
          <p:cNvSpPr txBox="1"/>
          <p:nvPr/>
        </p:nvSpPr>
        <p:spPr>
          <a:xfrm>
            <a:off x="6186807" y="1815524"/>
            <a:ext cx="2371163" cy="276999"/>
          </a:xfrm>
          <a:prstGeom prst="rect">
            <a:avLst/>
          </a:prstGeom>
          <a:noFill/>
        </p:spPr>
        <p:txBody>
          <a:bodyPr wrap="none" rtlCol="0">
            <a:spAutoFit/>
          </a:bodyPr>
          <a:lstStyle/>
          <a:p>
            <a:pPr algn="ctr"/>
            <a:r>
              <a:rPr lang="nl-BE" sz="1200" dirty="0">
                <a:solidFill>
                  <a:schemeClr val="bg1"/>
                </a:solidFill>
                <a:latin typeface="Arial" panose="020B0604020202020204" pitchFamily="34" charset="0"/>
                <a:cs typeface="Arial" panose="020B0604020202020204" pitchFamily="34" charset="0"/>
              </a:rPr>
              <a:t>° of (multiple) </a:t>
            </a:r>
            <a:r>
              <a:rPr lang="nl-BE" sz="1200" dirty="0" err="1">
                <a:solidFill>
                  <a:schemeClr val="bg1"/>
                </a:solidFill>
                <a:latin typeface="Arial" panose="020B0604020202020204" pitchFamily="34" charset="0"/>
                <a:cs typeface="Arial" panose="020B0604020202020204" pitchFamily="34" charset="0"/>
              </a:rPr>
              <a:t>vertebral</a:t>
            </a:r>
            <a:r>
              <a:rPr lang="nl-BE" sz="1200" dirty="0">
                <a:solidFill>
                  <a:schemeClr val="bg1"/>
                </a:solidFill>
                <a:latin typeface="Arial" panose="020B0604020202020204" pitchFamily="34" charset="0"/>
                <a:cs typeface="Arial" panose="020B0604020202020204" pitchFamily="34" charset="0"/>
              </a:rPr>
              <a:t> </a:t>
            </a:r>
            <a:r>
              <a:rPr lang="nl-BE" sz="1200" dirty="0" err="1">
                <a:solidFill>
                  <a:schemeClr val="bg1"/>
                </a:solidFill>
                <a:latin typeface="Arial" panose="020B0604020202020204" pitchFamily="34" charset="0"/>
                <a:cs typeface="Arial" panose="020B0604020202020204" pitchFamily="34" charset="0"/>
              </a:rPr>
              <a:t>fractures</a:t>
            </a:r>
            <a:endParaRPr lang="nl-BE" sz="1200" dirty="0">
              <a:solidFill>
                <a:schemeClr val="bg1"/>
              </a:solidFill>
            </a:endParaRPr>
          </a:p>
        </p:txBody>
      </p:sp>
    </p:spTree>
    <p:extLst>
      <p:ext uri="{BB962C8B-B14F-4D97-AF65-F5344CB8AC3E}">
        <p14:creationId xmlns:p14="http://schemas.microsoft.com/office/powerpoint/2010/main" val="31704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Outline</a:t>
            </a:r>
            <a:endParaRPr lang="nl-BE" sz="2800" dirty="0">
              <a:latin typeface="Univers Condensed" panose="020B0506020202050204" pitchFamily="34" charset="0"/>
            </a:endParaRPr>
          </a:p>
        </p:txBody>
      </p:sp>
      <p:sp>
        <p:nvSpPr>
          <p:cNvPr id="3" name="Tijdelijke aanduiding voor inhoud 2"/>
          <p:cNvSpPr>
            <a:spLocks noGrp="1"/>
          </p:cNvSpPr>
          <p:nvPr>
            <p:ph idx="1"/>
          </p:nvPr>
        </p:nvSpPr>
        <p:spPr>
          <a:xfrm>
            <a:off x="342899" y="876300"/>
            <a:ext cx="7886700" cy="5270497"/>
          </a:xfrm>
        </p:spPr>
        <p:txBody>
          <a:bodyPr>
            <a:normAutofit/>
          </a:bodyPr>
          <a:lstStyle/>
          <a:p>
            <a:pPr>
              <a:spcAft>
                <a:spcPts val="600"/>
              </a:spcAft>
            </a:pPr>
            <a:r>
              <a:rPr lang="nl-BE" sz="2000" dirty="0">
                <a:latin typeface="Univers Condensed" panose="020B0506020202050204" pitchFamily="34" charset="0"/>
              </a:rPr>
              <a:t>Diagnosis of </a:t>
            </a:r>
            <a:r>
              <a:rPr lang="nl-BE" sz="2000" dirty="0" err="1">
                <a:latin typeface="Univers Condensed" panose="020B0506020202050204" pitchFamily="34" charset="0"/>
              </a:rPr>
              <a:t>osteoporosis</a:t>
            </a:r>
            <a:r>
              <a:rPr lang="nl-BE" sz="2000" dirty="0">
                <a:latin typeface="Univers Condensed" panose="020B0506020202050204" pitchFamily="34" charset="0"/>
              </a:rPr>
              <a:t> </a:t>
            </a:r>
          </a:p>
          <a:p>
            <a:pPr>
              <a:spcAft>
                <a:spcPts val="600"/>
              </a:spcAft>
            </a:pPr>
            <a:r>
              <a:rPr lang="nl-BE" sz="2000" dirty="0">
                <a:latin typeface="Univers Condensed" panose="020B0506020202050204" pitchFamily="34" charset="0"/>
              </a:rPr>
              <a:t>Risk </a:t>
            </a:r>
            <a:r>
              <a:rPr lang="nl-BE" sz="2000" dirty="0" err="1">
                <a:latin typeface="Univers Condensed" panose="020B0506020202050204" pitchFamily="34" charset="0"/>
              </a:rPr>
              <a:t>stratification</a:t>
            </a:r>
            <a:r>
              <a:rPr lang="nl-BE" sz="2000" dirty="0">
                <a:latin typeface="Univers Condensed" panose="020B0506020202050204" pitchFamily="34" charset="0"/>
              </a:rPr>
              <a:t> </a:t>
            </a:r>
          </a:p>
          <a:p>
            <a:pPr>
              <a:spcAft>
                <a:spcPts val="600"/>
              </a:spcAft>
            </a:pPr>
            <a:r>
              <a:rPr lang="nl-BE" sz="2000" dirty="0">
                <a:latin typeface="Univers Condensed" panose="020B0506020202050204" pitchFamily="34" charset="0"/>
              </a:rPr>
              <a:t>Treatment options </a:t>
            </a:r>
          </a:p>
          <a:p>
            <a:pPr lvl="1">
              <a:spcAft>
                <a:spcPts val="600"/>
              </a:spcAft>
            </a:pPr>
            <a:r>
              <a:rPr lang="nl-BE" sz="2000" dirty="0">
                <a:latin typeface="Univers Condensed" panose="020B0506020202050204" pitchFamily="34" charset="0"/>
              </a:rPr>
              <a:t>Non-</a:t>
            </a:r>
            <a:r>
              <a:rPr lang="nl-BE" sz="2000" dirty="0" err="1">
                <a:latin typeface="Univers Condensed" panose="020B0506020202050204" pitchFamily="34" charset="0"/>
              </a:rPr>
              <a:t>pharmacological</a:t>
            </a:r>
            <a:endParaRPr lang="nl-BE" sz="2000" dirty="0">
              <a:latin typeface="Univers Condensed" panose="020B0506020202050204" pitchFamily="34" charset="0"/>
            </a:endParaRPr>
          </a:p>
          <a:p>
            <a:pPr lvl="1">
              <a:spcAft>
                <a:spcPts val="600"/>
              </a:spcAft>
            </a:pPr>
            <a:r>
              <a:rPr lang="nl-BE" sz="2000" dirty="0">
                <a:latin typeface="Univers Condensed" panose="020B0506020202050204" pitchFamily="34" charset="0"/>
              </a:rPr>
              <a:t>Calcium &amp; </a:t>
            </a:r>
            <a:r>
              <a:rPr lang="nl-BE" sz="2000" dirty="0" err="1">
                <a:latin typeface="Univers Condensed" panose="020B0506020202050204" pitchFamily="34" charset="0"/>
              </a:rPr>
              <a:t>vitamin</a:t>
            </a:r>
            <a:r>
              <a:rPr lang="nl-BE" sz="2000" dirty="0">
                <a:latin typeface="Univers Condensed" panose="020B0506020202050204" pitchFamily="34" charset="0"/>
              </a:rPr>
              <a:t> D</a:t>
            </a:r>
          </a:p>
          <a:p>
            <a:pPr lvl="1">
              <a:spcAft>
                <a:spcPts val="600"/>
              </a:spcAft>
            </a:pPr>
            <a:r>
              <a:rPr lang="nl-BE" sz="2000" dirty="0" err="1">
                <a:latin typeface="Univers Condensed" panose="020B0506020202050204" pitchFamily="34" charset="0"/>
              </a:rPr>
              <a:t>Pharmacological</a:t>
            </a:r>
            <a:endParaRPr lang="nl-BE" sz="2000" dirty="0">
              <a:latin typeface="Univers Condensed" panose="020B0506020202050204" pitchFamily="34" charset="0"/>
            </a:endParaRPr>
          </a:p>
          <a:p>
            <a:pPr>
              <a:spcAft>
                <a:spcPts val="600"/>
              </a:spcAft>
            </a:pPr>
            <a:r>
              <a:rPr lang="nl-BE" sz="2000" dirty="0">
                <a:latin typeface="Univers Condensed" panose="020B0506020202050204" pitchFamily="34" charset="0"/>
              </a:rPr>
              <a:t>Treatment </a:t>
            </a:r>
            <a:r>
              <a:rPr lang="nl-BE" sz="2000" dirty="0" err="1">
                <a:latin typeface="Univers Condensed" panose="020B0506020202050204" pitchFamily="34" charset="0"/>
              </a:rPr>
              <a:t>adherence</a:t>
            </a:r>
            <a:endParaRPr lang="nl-BE" sz="2000" dirty="0">
              <a:latin typeface="Univers Condensed" panose="020B0506020202050204" pitchFamily="34" charset="0"/>
            </a:endParaRPr>
          </a:p>
        </p:txBody>
      </p:sp>
      <p:sp>
        <p:nvSpPr>
          <p:cNvPr id="4" name="Rechthoek 3"/>
          <p:cNvSpPr/>
          <p:nvPr/>
        </p:nvSpPr>
        <p:spPr>
          <a:xfrm>
            <a:off x="7295330" y="5337221"/>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2C33C130-A542-55A8-0D83-B01EEC59AB3A}"/>
              </a:ext>
            </a:extLst>
          </p:cNvPr>
          <p:cNvPicPr>
            <a:picLocks noChangeAspect="1"/>
          </p:cNvPicPr>
          <p:nvPr/>
        </p:nvPicPr>
        <p:blipFill rotWithShape="1">
          <a:blip r:embed="rId3"/>
          <a:srcRect l="24025" t="42528" r="31793" b="42009"/>
          <a:stretch/>
        </p:blipFill>
        <p:spPr>
          <a:xfrm>
            <a:off x="1164265" y="4293998"/>
            <a:ext cx="6815469" cy="1341652"/>
          </a:xfrm>
          <a:prstGeom prst="rect">
            <a:avLst/>
          </a:prstGeom>
          <a:ln w="19050">
            <a:solidFill>
              <a:schemeClr val="bg2"/>
            </a:solidFill>
          </a:ln>
        </p:spPr>
      </p:pic>
      <p:sp>
        <p:nvSpPr>
          <p:cNvPr id="8" name="Tekstvak 7">
            <a:extLst>
              <a:ext uri="{FF2B5EF4-FFF2-40B4-BE49-F238E27FC236}">
                <a16:creationId xmlns:a16="http://schemas.microsoft.com/office/drawing/2014/main" id="{EB946340-3D96-E679-F6F7-60777A4623E8}"/>
              </a:ext>
            </a:extLst>
          </p:cNvPr>
          <p:cNvSpPr txBox="1"/>
          <p:nvPr/>
        </p:nvSpPr>
        <p:spPr>
          <a:xfrm>
            <a:off x="6911846" y="5645810"/>
            <a:ext cx="1154483" cy="261610"/>
          </a:xfrm>
          <a:prstGeom prst="rect">
            <a:avLst/>
          </a:prstGeom>
          <a:noFill/>
        </p:spPr>
        <p:txBody>
          <a:bodyPr wrap="none" rtlCol="0">
            <a:spAutoFit/>
          </a:bodyPr>
          <a:lstStyle/>
          <a:p>
            <a:pPr algn="r"/>
            <a:r>
              <a:rPr lang="nl-BE" sz="1100" dirty="0" err="1">
                <a:solidFill>
                  <a:schemeClr val="bg1"/>
                </a:solidFill>
              </a:rPr>
              <a:t>Maturitas</a:t>
            </a:r>
            <a:r>
              <a:rPr lang="nl-BE" sz="1100" dirty="0">
                <a:solidFill>
                  <a:schemeClr val="bg1"/>
                </a:solidFill>
              </a:rPr>
              <a:t>, 2020</a:t>
            </a:r>
          </a:p>
        </p:txBody>
      </p:sp>
    </p:spTree>
    <p:extLst>
      <p:ext uri="{BB962C8B-B14F-4D97-AF65-F5344CB8AC3E}">
        <p14:creationId xmlns:p14="http://schemas.microsoft.com/office/powerpoint/2010/main" val="21567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Bisphosphonates</a:t>
            </a:r>
            <a:r>
              <a:rPr lang="nl-BE" sz="2800" dirty="0">
                <a:latin typeface="Univers Condensed" panose="020B0506020202050204" pitchFamily="34" charset="0"/>
              </a:rPr>
              <a:t> and denosumab: </a:t>
            </a:r>
            <a:r>
              <a:rPr lang="nl-BE" sz="2800" dirty="0" err="1">
                <a:latin typeface="Univers Condensed" panose="020B0506020202050204" pitchFamily="34" charset="0"/>
              </a:rPr>
              <a:t>specific</a:t>
            </a:r>
            <a:r>
              <a:rPr lang="nl-BE" sz="2800" dirty="0">
                <a:latin typeface="Univers Condensed" panose="020B0506020202050204" pitchFamily="34" charset="0"/>
              </a:rPr>
              <a:t> issues</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20</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129538" y="1007306"/>
            <a:ext cx="2715262"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err="1">
                <a:solidFill>
                  <a:schemeClr val="bg2"/>
                </a:solidFill>
                <a:latin typeface="Univers Condensed" panose="020B0506020202050204" pitchFamily="34" charset="0"/>
                <a:cs typeface="Calibri" panose="020F0502020204030204" pitchFamily="34" charset="0"/>
              </a:rPr>
              <a:t>Atypical</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femoral</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fractures</a:t>
            </a:r>
            <a:endParaRPr lang="nl-BE" sz="1700" dirty="0">
              <a:solidFill>
                <a:schemeClr val="bg2"/>
              </a:solidFill>
              <a:latin typeface="Univers Condensed" panose="020B050602020205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3A83C202-674E-0399-C65D-4639D53420EB}"/>
              </a:ext>
            </a:extLst>
          </p:cNvPr>
          <p:cNvSpPr txBox="1">
            <a:spLocks/>
          </p:cNvSpPr>
          <p:nvPr/>
        </p:nvSpPr>
        <p:spPr>
          <a:xfrm>
            <a:off x="5082971" y="1007305"/>
            <a:ext cx="2715262"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err="1">
                <a:solidFill>
                  <a:schemeClr val="bg2"/>
                </a:solidFill>
                <a:latin typeface="Univers Condensed" panose="020B0506020202050204" pitchFamily="34" charset="0"/>
                <a:cs typeface="Calibri" panose="020F0502020204030204" pitchFamily="34" charset="0"/>
              </a:rPr>
              <a:t>Osteonecrosis</a:t>
            </a:r>
            <a:r>
              <a:rPr lang="nl-BE" sz="1700" dirty="0">
                <a:solidFill>
                  <a:schemeClr val="bg2"/>
                </a:solidFill>
                <a:latin typeface="Univers Condensed" panose="020B0506020202050204" pitchFamily="34" charset="0"/>
                <a:cs typeface="Calibri" panose="020F0502020204030204" pitchFamily="34" charset="0"/>
              </a:rPr>
              <a:t> of </a:t>
            </a:r>
            <a:r>
              <a:rPr lang="nl-BE" sz="1700" dirty="0" err="1">
                <a:solidFill>
                  <a:schemeClr val="bg2"/>
                </a:solidFill>
                <a:latin typeface="Univers Condensed" panose="020B0506020202050204" pitchFamily="34" charset="0"/>
                <a:cs typeface="Calibri" panose="020F0502020204030204" pitchFamily="34" charset="0"/>
              </a:rPr>
              <a:t>the</a:t>
            </a:r>
            <a:r>
              <a:rPr lang="nl-BE" sz="1700" dirty="0">
                <a:solidFill>
                  <a:schemeClr val="bg2"/>
                </a:solidFill>
                <a:latin typeface="Univers Condensed" panose="020B0506020202050204" pitchFamily="34" charset="0"/>
                <a:cs typeface="Calibri" panose="020F0502020204030204" pitchFamily="34" charset="0"/>
              </a:rPr>
              <a:t> </a:t>
            </a:r>
            <a:r>
              <a:rPr lang="nl-BE" sz="1700" dirty="0" err="1">
                <a:solidFill>
                  <a:schemeClr val="bg2"/>
                </a:solidFill>
                <a:latin typeface="Univers Condensed" panose="020B0506020202050204" pitchFamily="34" charset="0"/>
                <a:cs typeface="Calibri" panose="020F0502020204030204" pitchFamily="34" charset="0"/>
              </a:rPr>
              <a:t>jaw</a:t>
            </a:r>
            <a:endParaRPr lang="nl-BE" sz="1700" dirty="0">
              <a:solidFill>
                <a:schemeClr val="bg2"/>
              </a:solidFill>
              <a:latin typeface="Univers Condensed" panose="020B0506020202050204" pitchFamily="34" charset="0"/>
              <a:cs typeface="Calibri" panose="020F0502020204030204" pitchFamily="34" charset="0"/>
            </a:endParaRPr>
          </a:p>
        </p:txBody>
      </p:sp>
      <p:sp>
        <p:nvSpPr>
          <p:cNvPr id="9" name="Tijdelijke aanduiding voor inhoud 2">
            <a:extLst>
              <a:ext uri="{FF2B5EF4-FFF2-40B4-BE49-F238E27FC236}">
                <a16:creationId xmlns:a16="http://schemas.microsoft.com/office/drawing/2014/main" id="{BA521EDF-F2A9-E68A-23CA-2EC8AB57990E}"/>
              </a:ext>
            </a:extLst>
          </p:cNvPr>
          <p:cNvSpPr txBox="1">
            <a:spLocks/>
          </p:cNvSpPr>
          <p:nvPr/>
        </p:nvSpPr>
        <p:spPr>
          <a:xfrm>
            <a:off x="398550" y="1477600"/>
            <a:ext cx="3888970" cy="4284026"/>
          </a:xfrm>
          <a:prstGeom prst="rect">
            <a:avLst/>
          </a:prstGeom>
        </p:spPr>
        <p:txBody>
          <a:bodyPr>
            <a:normAutofit/>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nl-BE" sz="1600" dirty="0">
                <a:latin typeface="Univers Condensed" panose="020B0506020202050204" pitchFamily="34" charset="0"/>
              </a:rPr>
              <a:t>1,8/100.000 </a:t>
            </a:r>
            <a:r>
              <a:rPr lang="en-US" altLang="nl-BE" sz="1600" dirty="0" err="1">
                <a:latin typeface="Univers Condensed" panose="020B0506020202050204" pitchFamily="34" charset="0"/>
              </a:rPr>
              <a:t>py</a:t>
            </a:r>
            <a:r>
              <a:rPr lang="en-US" altLang="nl-BE" sz="1600" dirty="0">
                <a:latin typeface="Univers Condensed" panose="020B0506020202050204" pitchFamily="34" charset="0"/>
              </a:rPr>
              <a:t> after 2y</a:t>
            </a:r>
          </a:p>
          <a:p>
            <a:pPr>
              <a:spcAft>
                <a:spcPts val="1200"/>
              </a:spcAft>
            </a:pPr>
            <a:r>
              <a:rPr lang="en-US" altLang="nl-BE" sz="1600" dirty="0">
                <a:latin typeface="Univers Condensed" panose="020B0506020202050204" pitchFamily="34" charset="0"/>
              </a:rPr>
              <a:t>113/100.000 </a:t>
            </a:r>
            <a:r>
              <a:rPr lang="en-US" altLang="nl-BE" sz="1600" dirty="0" err="1">
                <a:latin typeface="Univers Condensed" panose="020B0506020202050204" pitchFamily="34" charset="0"/>
              </a:rPr>
              <a:t>py</a:t>
            </a:r>
            <a:r>
              <a:rPr lang="en-US" altLang="nl-BE" sz="1600" dirty="0">
                <a:latin typeface="Univers Condensed" panose="020B0506020202050204" pitchFamily="34" charset="0"/>
              </a:rPr>
              <a:t> after 8-10y</a:t>
            </a:r>
          </a:p>
          <a:p>
            <a:r>
              <a:rPr lang="en-US" altLang="nl-BE" sz="1600" dirty="0">
                <a:latin typeface="Univers Condensed" panose="020B0506020202050204" pitchFamily="34" charset="0"/>
              </a:rPr>
              <a:t>5 years of treatment in 100.000 pt: </a:t>
            </a:r>
          </a:p>
          <a:p>
            <a:pPr marL="0" indent="0">
              <a:buNone/>
            </a:pPr>
            <a:r>
              <a:rPr lang="en-US" altLang="nl-BE" sz="1600" dirty="0">
                <a:latin typeface="Univers Condensed" panose="020B0506020202050204" pitchFamily="34" charset="0"/>
              </a:rPr>
              <a:t>       2590 fragility fractures prevented, 16 AFF</a:t>
            </a:r>
          </a:p>
          <a:p>
            <a:pPr lvl="2"/>
            <a:endParaRPr lang="en-US" altLang="nl-BE" sz="1600" dirty="0">
              <a:latin typeface="Univers Condensed" panose="020B0506020202050204" pitchFamily="34" charset="0"/>
            </a:endParaRPr>
          </a:p>
        </p:txBody>
      </p:sp>
      <p:pic>
        <p:nvPicPr>
          <p:cNvPr id="13" name="Afbeelding 12">
            <a:extLst>
              <a:ext uri="{FF2B5EF4-FFF2-40B4-BE49-F238E27FC236}">
                <a16:creationId xmlns:a16="http://schemas.microsoft.com/office/drawing/2014/main" id="{F550E0F8-66CE-BA6A-AF9C-611D3349F2C7}"/>
              </a:ext>
            </a:extLst>
          </p:cNvPr>
          <p:cNvPicPr>
            <a:picLocks noChangeAspect="1"/>
          </p:cNvPicPr>
          <p:nvPr/>
        </p:nvPicPr>
        <p:blipFill rotWithShape="1">
          <a:blip r:embed="rId3"/>
          <a:srcRect r="69634"/>
          <a:stretch/>
        </p:blipFill>
        <p:spPr>
          <a:xfrm>
            <a:off x="1369300" y="3296059"/>
            <a:ext cx="1796956" cy="2971994"/>
          </a:xfrm>
          <a:prstGeom prst="rect">
            <a:avLst/>
          </a:prstGeom>
        </p:spPr>
      </p:pic>
      <p:sp>
        <p:nvSpPr>
          <p:cNvPr id="14" name="Tijdelijke aanduiding voor inhoud 2">
            <a:extLst>
              <a:ext uri="{FF2B5EF4-FFF2-40B4-BE49-F238E27FC236}">
                <a16:creationId xmlns:a16="http://schemas.microsoft.com/office/drawing/2014/main" id="{9028BB84-7D18-DC75-99A0-4E565504162C}"/>
              </a:ext>
            </a:extLst>
          </p:cNvPr>
          <p:cNvSpPr txBox="1">
            <a:spLocks/>
          </p:cNvSpPr>
          <p:nvPr/>
        </p:nvSpPr>
        <p:spPr>
          <a:xfrm>
            <a:off x="5352242" y="1477600"/>
            <a:ext cx="3737326" cy="4284026"/>
          </a:xfrm>
          <a:prstGeom prst="rect">
            <a:avLst/>
          </a:prstGeom>
        </p:spPr>
        <p:txBody>
          <a:bodyPr>
            <a:normAutofit/>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nl-BE" sz="1600" dirty="0">
                <a:latin typeface="Univers Condensed" panose="020B0506020202050204" pitchFamily="34" charset="0"/>
              </a:rPr>
              <a:t>1-10/100.000 </a:t>
            </a:r>
            <a:r>
              <a:rPr lang="en-US" altLang="nl-BE" sz="1600" dirty="0" err="1">
                <a:latin typeface="Univers Condensed" panose="020B0506020202050204" pitchFamily="34" charset="0"/>
              </a:rPr>
              <a:t>py</a:t>
            </a:r>
            <a:r>
              <a:rPr lang="en-US" altLang="nl-BE" sz="1600" dirty="0">
                <a:latin typeface="Univers Condensed" panose="020B0506020202050204" pitchFamily="34" charset="0"/>
              </a:rPr>
              <a:t> in osteoporosis</a:t>
            </a:r>
          </a:p>
          <a:p>
            <a:r>
              <a:rPr lang="en-US" altLang="nl-BE" sz="1600" dirty="0">
                <a:latin typeface="Univers Condensed" panose="020B0506020202050204" pitchFamily="34" charset="0"/>
              </a:rPr>
              <a:t>Comparable to general population </a:t>
            </a:r>
          </a:p>
          <a:p>
            <a:pPr lvl="2"/>
            <a:endParaRPr lang="en-US" altLang="nl-BE" sz="1600" dirty="0">
              <a:latin typeface="Univers Condensed" panose="020B0506020202050204" pitchFamily="34" charset="0"/>
            </a:endParaRPr>
          </a:p>
        </p:txBody>
      </p:sp>
      <p:pic>
        <p:nvPicPr>
          <p:cNvPr id="16" name="Picture 2">
            <a:extLst>
              <a:ext uri="{FF2B5EF4-FFF2-40B4-BE49-F238E27FC236}">
                <a16:creationId xmlns:a16="http://schemas.microsoft.com/office/drawing/2014/main" id="{45399C6F-2E77-59C7-471A-48DC9884E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595" y="3296059"/>
            <a:ext cx="2585201" cy="195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38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Anabolic</a:t>
            </a:r>
            <a:r>
              <a:rPr lang="nl-BE" sz="2800" dirty="0">
                <a:latin typeface="Univers Condensed" panose="020B0506020202050204" pitchFamily="34" charset="0"/>
              </a:rPr>
              <a:t> </a:t>
            </a:r>
            <a:r>
              <a:rPr lang="nl-BE" sz="2800" dirty="0" err="1">
                <a:latin typeface="Univers Condensed" panose="020B0506020202050204" pitchFamily="34" charset="0"/>
              </a:rPr>
              <a:t>therapy</a:t>
            </a:r>
            <a:r>
              <a:rPr lang="nl-BE" sz="2800" dirty="0">
                <a:latin typeface="Univers Condensed" panose="020B0506020202050204" pitchFamily="34" charset="0"/>
              </a:rPr>
              <a:t> </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21</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109218" y="1047946"/>
            <a:ext cx="7531102"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endParaRPr lang="nl-BE" sz="1700" dirty="0">
              <a:solidFill>
                <a:schemeClr val="bg2"/>
              </a:solidFill>
              <a:latin typeface="Univers Condensed" panose="020B0506020202050204" pitchFamily="34" charset="0"/>
              <a:cs typeface="Calibri" panose="020F0502020204030204" pitchFamily="34" charset="0"/>
            </a:endParaRPr>
          </a:p>
          <a:p>
            <a:pPr>
              <a:spcAft>
                <a:spcPts val="600"/>
              </a:spcAft>
            </a:pPr>
            <a:r>
              <a:rPr lang="nl-BE" sz="1700" dirty="0" err="1">
                <a:latin typeface="Univers Condensed" panose="020B0506020202050204" pitchFamily="34" charset="0"/>
                <a:cs typeface="Calibri" panose="020F0502020204030204" pitchFamily="34" charset="0"/>
              </a:rPr>
              <a:t>Strongly</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increase</a:t>
            </a:r>
            <a:r>
              <a:rPr lang="nl-BE" sz="1700" dirty="0">
                <a:latin typeface="Univers Condensed" panose="020B0506020202050204" pitchFamily="34" charset="0"/>
                <a:cs typeface="Calibri" panose="020F0502020204030204" pitchFamily="34" charset="0"/>
              </a:rPr>
              <a:t> BMD (~15% over 1y)</a:t>
            </a:r>
          </a:p>
          <a:p>
            <a:pPr>
              <a:spcAft>
                <a:spcPts val="600"/>
              </a:spcAft>
            </a:pPr>
            <a:r>
              <a:rPr lang="nl-BE" sz="1700" dirty="0" err="1">
                <a:latin typeface="Univers Condensed" panose="020B0506020202050204" pitchFamily="34" charset="0"/>
                <a:cs typeface="Calibri" panose="020F0502020204030204" pitchFamily="34" charset="0"/>
              </a:rPr>
              <a:t>Reduce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a:t>
            </a:r>
            <a:r>
              <a:rPr lang="nl-BE" sz="1700" dirty="0">
                <a:latin typeface="Univers Condensed" panose="020B0506020202050204" pitchFamily="34" charset="0"/>
                <a:cs typeface="Calibri" panose="020F0502020204030204" pitchFamily="34" charset="0"/>
              </a:rPr>
              <a:t> risk:</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en-US" sz="1700" dirty="0">
              <a:latin typeface="Univers Condensed" panose="020B0506020202050204" pitchFamily="34" charset="0"/>
              <a:cs typeface="Calibri" panose="020F0502020204030204" pitchFamily="34" charset="0"/>
            </a:endParaRPr>
          </a:p>
          <a:p>
            <a:pPr>
              <a:spcAft>
                <a:spcPts val="600"/>
              </a:spcAft>
            </a:pPr>
            <a:endParaRPr lang="en-US" sz="2000" dirty="0">
              <a:latin typeface="Univers Condensed" panose="020B0506020202050204" pitchFamily="34" charset="0"/>
              <a:cs typeface="Calibri" panose="020F0502020204030204" pitchFamily="34" charset="0"/>
            </a:endParaRPr>
          </a:p>
          <a:p>
            <a:pPr lvl="1">
              <a:spcAft>
                <a:spcPts val="600"/>
              </a:spcAft>
            </a:pPr>
            <a:endParaRPr lang="en-US" sz="1100" dirty="0">
              <a:latin typeface="Univers Condensed" panose="020B0506020202050204" pitchFamily="34" charset="0"/>
              <a:cs typeface="Calibri" panose="020F0502020204030204" pitchFamily="34" charset="0"/>
            </a:endParaRPr>
          </a:p>
          <a:p>
            <a:pPr>
              <a:spcAft>
                <a:spcPts val="600"/>
              </a:spcAft>
            </a:pPr>
            <a:r>
              <a:rPr lang="nl-BE" sz="1700" dirty="0" err="1">
                <a:latin typeface="Univers Condensed" panose="020B0506020202050204" pitchFamily="34" charset="0"/>
                <a:cs typeface="Calibri" panose="020F0502020204030204" pitchFamily="34" charset="0"/>
              </a:rPr>
              <a:t>Contraindications</a:t>
            </a:r>
            <a:r>
              <a:rPr lang="nl-BE" sz="1700" dirty="0">
                <a:latin typeface="Univers Condensed" panose="020B0506020202050204" pitchFamily="34" charset="0"/>
                <a:cs typeface="Calibri" panose="020F0502020204030204" pitchFamily="34" charset="0"/>
              </a:rPr>
              <a:t>:</a:t>
            </a:r>
          </a:p>
          <a:p>
            <a:pPr lvl="1">
              <a:spcAft>
                <a:spcPts val="600"/>
              </a:spcAft>
            </a:pPr>
            <a:r>
              <a:rPr lang="nl-BE" sz="1400" dirty="0" err="1">
                <a:latin typeface="Univers Condensed" panose="020B0506020202050204" pitchFamily="34" charset="0"/>
                <a:cs typeface="Calibri" panose="020F0502020204030204" pitchFamily="34" charset="0"/>
              </a:rPr>
              <a:t>History</a:t>
            </a:r>
            <a:r>
              <a:rPr lang="nl-BE" sz="1400" dirty="0">
                <a:latin typeface="Univers Condensed" panose="020B0506020202050204" pitchFamily="34" charset="0"/>
                <a:cs typeface="Calibri" panose="020F0502020204030204" pitchFamily="34" charset="0"/>
              </a:rPr>
              <a:t> of AMI or </a:t>
            </a:r>
            <a:r>
              <a:rPr lang="nl-BE" sz="1400" dirty="0" err="1">
                <a:latin typeface="Univers Condensed" panose="020B0506020202050204" pitchFamily="34" charset="0"/>
                <a:cs typeface="Calibri" panose="020F0502020204030204" pitchFamily="34" charset="0"/>
              </a:rPr>
              <a:t>stroke</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for</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romosozumab</a:t>
            </a:r>
            <a:endParaRPr lang="nl-BE" sz="1400" dirty="0">
              <a:latin typeface="Univers Condensed" panose="020B0506020202050204" pitchFamily="34" charset="0"/>
              <a:cs typeface="Calibri" panose="020F0502020204030204" pitchFamily="34" charset="0"/>
            </a:endParaRPr>
          </a:p>
          <a:p>
            <a:pPr lvl="1">
              <a:spcAft>
                <a:spcPts val="600"/>
              </a:spcAft>
            </a:pPr>
            <a:r>
              <a:rPr lang="nl-BE" sz="1400" dirty="0" err="1">
                <a:latin typeface="Univers Condensed" panose="020B0506020202050204" pitchFamily="34" charset="0"/>
                <a:cs typeface="Calibri" panose="020F0502020204030204" pitchFamily="34" charset="0"/>
              </a:rPr>
              <a:t>Hypercalcemia</a:t>
            </a:r>
            <a:r>
              <a:rPr lang="nl-BE" sz="1400" dirty="0">
                <a:latin typeface="Univers Condensed" panose="020B0506020202050204" pitchFamily="34" charset="0"/>
                <a:cs typeface="Calibri" panose="020F0502020204030204" pitchFamily="34" charset="0"/>
              </a:rPr>
              <a:t>, prior EBRT </a:t>
            </a:r>
            <a:r>
              <a:rPr lang="nl-BE" sz="1400" dirty="0" err="1">
                <a:latin typeface="Univers Condensed" panose="020B0506020202050204" pitchFamily="34" charset="0"/>
                <a:cs typeface="Calibri" panose="020F0502020204030204" pitchFamily="34" charset="0"/>
              </a:rPr>
              <a:t>involving</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the</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skeleton</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history</a:t>
            </a:r>
            <a:r>
              <a:rPr lang="nl-BE" sz="1400" dirty="0">
                <a:latin typeface="Univers Condensed" panose="020B0506020202050204" pitchFamily="34" charset="0"/>
                <a:cs typeface="Calibri" panose="020F0502020204030204" pitchFamily="34" charset="0"/>
              </a:rPr>
              <a:t> of </a:t>
            </a:r>
            <a:r>
              <a:rPr lang="nl-BE" sz="1400" dirty="0" err="1">
                <a:latin typeface="Univers Condensed" panose="020B0506020202050204" pitchFamily="34" charset="0"/>
                <a:cs typeface="Calibri" panose="020F0502020204030204" pitchFamily="34" charset="0"/>
              </a:rPr>
              <a:t>skeletal</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malignancy</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for</a:t>
            </a:r>
            <a:r>
              <a:rPr lang="nl-BE" sz="1400" dirty="0">
                <a:latin typeface="Univers Condensed" panose="020B0506020202050204" pitchFamily="34" charset="0"/>
                <a:cs typeface="Calibri" panose="020F0502020204030204" pitchFamily="34" charset="0"/>
              </a:rPr>
              <a:t> </a:t>
            </a:r>
            <a:r>
              <a:rPr lang="nl-BE" sz="1400" dirty="0" err="1">
                <a:latin typeface="Univers Condensed" panose="020B0506020202050204" pitchFamily="34" charset="0"/>
                <a:cs typeface="Calibri" panose="020F0502020204030204" pitchFamily="34" charset="0"/>
              </a:rPr>
              <a:t>teriparatide</a:t>
            </a:r>
            <a:r>
              <a:rPr lang="nl-BE" sz="1400" dirty="0">
                <a:latin typeface="Univers Condensed" panose="020B0506020202050204" pitchFamily="34" charset="0"/>
                <a:cs typeface="Calibri" panose="020F0502020204030204" pitchFamily="34" charset="0"/>
              </a:rPr>
              <a:t> </a:t>
            </a:r>
          </a:p>
        </p:txBody>
      </p:sp>
      <p:sp>
        <p:nvSpPr>
          <p:cNvPr id="9" name="Tijdelijke aanduiding voor inhoud 2">
            <a:extLst>
              <a:ext uri="{FF2B5EF4-FFF2-40B4-BE49-F238E27FC236}">
                <a16:creationId xmlns:a16="http://schemas.microsoft.com/office/drawing/2014/main" id="{E193609C-872C-C6B8-9F92-363092E885F3}"/>
              </a:ext>
            </a:extLst>
          </p:cNvPr>
          <p:cNvSpPr txBox="1">
            <a:spLocks/>
          </p:cNvSpPr>
          <p:nvPr/>
        </p:nvSpPr>
        <p:spPr>
          <a:xfrm>
            <a:off x="1587150" y="948371"/>
            <a:ext cx="5260690" cy="354478"/>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600"/>
              </a:spcAft>
              <a:buNone/>
            </a:pPr>
            <a:r>
              <a:rPr lang="nl-BE" sz="1600" dirty="0" err="1">
                <a:solidFill>
                  <a:schemeClr val="bg2"/>
                </a:solidFill>
                <a:latin typeface="Univers Condensed" panose="020B0506020202050204" pitchFamily="34" charset="0"/>
                <a:cs typeface="Calibri" panose="020F0502020204030204" pitchFamily="34" charset="0"/>
              </a:rPr>
              <a:t>Romosozumab</a:t>
            </a:r>
            <a:r>
              <a:rPr lang="nl-BE" sz="1600" dirty="0">
                <a:solidFill>
                  <a:schemeClr val="bg2"/>
                </a:solidFill>
                <a:latin typeface="Univers Condensed" panose="020B0506020202050204" pitchFamily="34" charset="0"/>
                <a:cs typeface="Calibri" panose="020F0502020204030204" pitchFamily="34" charset="0"/>
              </a:rPr>
              <a:t> SC 1x/m 		</a:t>
            </a:r>
            <a:r>
              <a:rPr lang="nl-BE" sz="1600" dirty="0" err="1">
                <a:solidFill>
                  <a:schemeClr val="bg2"/>
                </a:solidFill>
                <a:latin typeface="Univers Condensed" panose="020B0506020202050204" pitchFamily="34" charset="0"/>
                <a:cs typeface="Calibri" panose="020F0502020204030204" pitchFamily="34" charset="0"/>
              </a:rPr>
              <a:t>Teriparatide</a:t>
            </a:r>
            <a:r>
              <a:rPr lang="nl-BE" sz="1600" dirty="0">
                <a:solidFill>
                  <a:schemeClr val="bg2"/>
                </a:solidFill>
                <a:latin typeface="Univers Condensed" panose="020B0506020202050204" pitchFamily="34" charset="0"/>
                <a:cs typeface="Calibri" panose="020F0502020204030204" pitchFamily="34" charset="0"/>
              </a:rPr>
              <a:t> SC 1x/d</a:t>
            </a:r>
          </a:p>
        </p:txBody>
      </p:sp>
      <p:graphicFrame>
        <p:nvGraphicFramePr>
          <p:cNvPr id="10" name="Tabel 9">
            <a:extLst>
              <a:ext uri="{FF2B5EF4-FFF2-40B4-BE49-F238E27FC236}">
                <a16:creationId xmlns:a16="http://schemas.microsoft.com/office/drawing/2014/main" id="{CA2F8A5A-56DC-0D11-A149-5438F5177B33}"/>
              </a:ext>
            </a:extLst>
          </p:cNvPr>
          <p:cNvGraphicFramePr>
            <a:graphicFrameLocks noGrp="1"/>
          </p:cNvGraphicFramePr>
          <p:nvPr>
            <p:extLst>
              <p:ext uri="{D42A27DB-BD31-4B8C-83A1-F6EECF244321}">
                <p14:modId xmlns:p14="http://schemas.microsoft.com/office/powerpoint/2010/main" val="1416862571"/>
              </p:ext>
            </p:extLst>
          </p:nvPr>
        </p:nvGraphicFramePr>
        <p:xfrm>
          <a:off x="228371" y="2745398"/>
          <a:ext cx="8572731" cy="1367204"/>
        </p:xfrm>
        <a:graphic>
          <a:graphicData uri="http://schemas.openxmlformats.org/drawingml/2006/table">
            <a:tbl>
              <a:tblPr firstRow="1" bandRow="1">
                <a:tableStyleId>{5C22544A-7EE6-4342-B048-85BDC9FD1C3A}</a:tableStyleId>
              </a:tblPr>
              <a:tblGrid>
                <a:gridCol w="2326411">
                  <a:extLst>
                    <a:ext uri="{9D8B030D-6E8A-4147-A177-3AD203B41FA5}">
                      <a16:colId xmlns:a16="http://schemas.microsoft.com/office/drawing/2014/main" val="3157700561"/>
                    </a:ext>
                  </a:extLst>
                </a:gridCol>
                <a:gridCol w="1282045">
                  <a:extLst>
                    <a:ext uri="{9D8B030D-6E8A-4147-A177-3AD203B41FA5}">
                      <a16:colId xmlns:a16="http://schemas.microsoft.com/office/drawing/2014/main" val="521866359"/>
                    </a:ext>
                  </a:extLst>
                </a:gridCol>
                <a:gridCol w="1414021">
                  <a:extLst>
                    <a:ext uri="{9D8B030D-6E8A-4147-A177-3AD203B41FA5}">
                      <a16:colId xmlns:a16="http://schemas.microsoft.com/office/drawing/2014/main" val="2264169447"/>
                    </a:ext>
                  </a:extLst>
                </a:gridCol>
                <a:gridCol w="1366886">
                  <a:extLst>
                    <a:ext uri="{9D8B030D-6E8A-4147-A177-3AD203B41FA5}">
                      <a16:colId xmlns:a16="http://schemas.microsoft.com/office/drawing/2014/main" val="2540710814"/>
                    </a:ext>
                  </a:extLst>
                </a:gridCol>
                <a:gridCol w="1046376">
                  <a:extLst>
                    <a:ext uri="{9D8B030D-6E8A-4147-A177-3AD203B41FA5}">
                      <a16:colId xmlns:a16="http://schemas.microsoft.com/office/drawing/2014/main" val="2734787371"/>
                    </a:ext>
                  </a:extLst>
                </a:gridCol>
                <a:gridCol w="1136992">
                  <a:extLst>
                    <a:ext uri="{9D8B030D-6E8A-4147-A177-3AD203B41FA5}">
                      <a16:colId xmlns:a16="http://schemas.microsoft.com/office/drawing/2014/main" val="3400713595"/>
                    </a:ext>
                  </a:extLst>
                </a:gridCol>
              </a:tblGrid>
              <a:tr h="414659">
                <a:tc>
                  <a:txBody>
                    <a:bodyPr/>
                    <a:lstStyle/>
                    <a:p>
                      <a:pPr algn="l"/>
                      <a:endParaRPr lang="nl-BE" dirty="0"/>
                    </a:p>
                  </a:txBody>
                  <a:tcPr anchor="ctr"/>
                </a:tc>
                <a:tc>
                  <a:txBody>
                    <a:bodyPr/>
                    <a:lstStyle/>
                    <a:p>
                      <a:pPr algn="ctr"/>
                      <a:r>
                        <a:rPr lang="nl-BE" dirty="0"/>
                        <a:t>ALN</a:t>
                      </a:r>
                    </a:p>
                  </a:txBody>
                  <a:tcPr anchor="ctr"/>
                </a:tc>
                <a:tc>
                  <a:txBody>
                    <a:bodyPr/>
                    <a:lstStyle/>
                    <a:p>
                      <a:pPr algn="ctr"/>
                      <a:r>
                        <a:rPr lang="nl-BE" dirty="0"/>
                        <a:t>ZOL</a:t>
                      </a:r>
                    </a:p>
                  </a:txBody>
                  <a:tcPr anchor="ctr"/>
                </a:tc>
                <a:tc>
                  <a:txBody>
                    <a:bodyPr/>
                    <a:lstStyle/>
                    <a:p>
                      <a:pPr algn="ctr"/>
                      <a:r>
                        <a:rPr lang="nl-BE" dirty="0"/>
                        <a:t>DMAB</a:t>
                      </a:r>
                    </a:p>
                  </a:txBody>
                  <a:tcPr anchor="ctr"/>
                </a:tc>
                <a:tc>
                  <a:txBody>
                    <a:bodyPr/>
                    <a:lstStyle/>
                    <a:p>
                      <a:pPr algn="ctr"/>
                      <a:r>
                        <a:rPr lang="nl-BE" dirty="0"/>
                        <a:t>ROMO</a:t>
                      </a:r>
                    </a:p>
                  </a:txBody>
                  <a:tcPr anchor="ctr"/>
                </a:tc>
                <a:tc>
                  <a:txBody>
                    <a:bodyPr/>
                    <a:lstStyle/>
                    <a:p>
                      <a:pPr algn="ctr"/>
                      <a:r>
                        <a:rPr lang="nl-BE" dirty="0"/>
                        <a:t>TPD</a:t>
                      </a:r>
                    </a:p>
                  </a:txBody>
                  <a:tcPr anchor="ctr"/>
                </a:tc>
                <a:extLst>
                  <a:ext uri="{0D108BD9-81ED-4DB2-BD59-A6C34878D82A}">
                    <a16:rowId xmlns:a16="http://schemas.microsoft.com/office/drawing/2014/main" val="4098328695"/>
                  </a:ext>
                </a:extLst>
              </a:tr>
              <a:tr h="329939">
                <a:tc>
                  <a:txBody>
                    <a:bodyPr/>
                    <a:lstStyle/>
                    <a:p>
                      <a:pPr algn="l"/>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Vertebral</a:t>
                      </a:r>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fracture</a:t>
                      </a:r>
                      <a:r>
                        <a:rPr lang="nl-BE" sz="1350" b="1" i="0" u="none" strike="noStrike" kern="1200" baseline="0" dirty="0">
                          <a:solidFill>
                            <a:schemeClr val="dk1"/>
                          </a:solidFill>
                          <a:latin typeface="+mn-lt"/>
                          <a:ea typeface="+mn-ea"/>
                          <a:cs typeface="+mn-cs"/>
                        </a:rPr>
                        <a:t> </a:t>
                      </a:r>
                      <a:endParaRPr lang="nl-BE" dirty="0"/>
                    </a:p>
                  </a:txBody>
                  <a:tcPr anchor="ctr"/>
                </a:tc>
                <a:tc>
                  <a:txBody>
                    <a:bodyPr/>
                    <a:lstStyle/>
                    <a:p>
                      <a:pPr algn="ctr"/>
                      <a:r>
                        <a:rPr lang="nl-BE" dirty="0">
                          <a:solidFill>
                            <a:schemeClr val="tx1">
                              <a:lumMod val="50000"/>
                            </a:schemeClr>
                          </a:solidFill>
                        </a:rPr>
                        <a:t>~50%</a:t>
                      </a:r>
                    </a:p>
                  </a:txBody>
                  <a:tcPr anchor="ctr"/>
                </a:tc>
                <a:tc>
                  <a:txBody>
                    <a:bodyPr/>
                    <a:lstStyle/>
                    <a:p>
                      <a:pPr algn="ctr"/>
                      <a:r>
                        <a:rPr lang="nl-BE" dirty="0">
                          <a:solidFill>
                            <a:schemeClr val="tx1">
                              <a:lumMod val="50000"/>
                            </a:schemeClr>
                          </a:solidFill>
                        </a:rPr>
                        <a:t>~70%</a:t>
                      </a:r>
                    </a:p>
                  </a:txBody>
                  <a:tcPr anchor="ctr"/>
                </a:tc>
                <a:tc>
                  <a:txBody>
                    <a:bodyPr/>
                    <a:lstStyle/>
                    <a:p>
                      <a:pPr algn="ctr"/>
                      <a:r>
                        <a:rPr lang="nl-BE" dirty="0">
                          <a:solidFill>
                            <a:schemeClr val="tx1">
                              <a:lumMod val="50000"/>
                            </a:schemeClr>
                          </a:solidFill>
                        </a:rPr>
                        <a:t>~70%</a:t>
                      </a:r>
                    </a:p>
                  </a:txBody>
                  <a:tcPr anchor="ctr"/>
                </a:tc>
                <a:tc>
                  <a:txBody>
                    <a:bodyPr/>
                    <a:lstStyle/>
                    <a:p>
                      <a:pPr algn="ctr"/>
                      <a:r>
                        <a:rPr lang="nl-BE" dirty="0">
                          <a:solidFill>
                            <a:schemeClr val="bg1"/>
                          </a:solidFill>
                        </a:rPr>
                        <a:t>~75%</a:t>
                      </a:r>
                    </a:p>
                  </a:txBody>
                  <a:tcPr anchor="ctr"/>
                </a:tc>
                <a:tc>
                  <a:txBody>
                    <a:bodyPr/>
                    <a:lstStyle/>
                    <a:p>
                      <a:pPr algn="ctr"/>
                      <a:r>
                        <a:rPr lang="nl-BE" dirty="0">
                          <a:solidFill>
                            <a:schemeClr val="tx1">
                              <a:lumMod val="50000"/>
                            </a:schemeClr>
                          </a:solidFill>
                        </a:rPr>
                        <a:t>~</a:t>
                      </a:r>
                      <a:r>
                        <a:rPr lang="nl-BE" dirty="0"/>
                        <a:t>75%</a:t>
                      </a:r>
                    </a:p>
                  </a:txBody>
                  <a:tcPr anchor="ctr"/>
                </a:tc>
                <a:extLst>
                  <a:ext uri="{0D108BD9-81ED-4DB2-BD59-A6C34878D82A}">
                    <a16:rowId xmlns:a16="http://schemas.microsoft.com/office/drawing/2014/main" val="1301232866"/>
                  </a:ext>
                </a:extLst>
              </a:tr>
              <a:tr h="320512">
                <a:tc>
                  <a:txBody>
                    <a:bodyPr/>
                    <a:lstStyle/>
                    <a:p>
                      <a:pPr algn="l"/>
                      <a:r>
                        <a:rPr lang="nl-BE" sz="1350" b="1" i="0" u="none" strike="noStrike" kern="1200" baseline="0" dirty="0">
                          <a:solidFill>
                            <a:schemeClr val="dk1"/>
                          </a:solidFill>
                          <a:latin typeface="+mn-lt"/>
                          <a:ea typeface="+mn-ea"/>
                          <a:cs typeface="+mn-cs"/>
                        </a:rPr>
                        <a:t>  Non-</a:t>
                      </a:r>
                      <a:r>
                        <a:rPr lang="nl-BE" sz="1350" b="1" i="0" u="none" strike="noStrike" kern="1200" baseline="0" dirty="0" err="1">
                          <a:solidFill>
                            <a:schemeClr val="dk1"/>
                          </a:solidFill>
                          <a:latin typeface="+mn-lt"/>
                          <a:ea typeface="+mn-ea"/>
                          <a:cs typeface="+mn-cs"/>
                        </a:rPr>
                        <a:t>vertebral</a:t>
                      </a:r>
                      <a:r>
                        <a:rPr lang="nl-BE" sz="1350" b="1" i="0" u="none" strike="noStrike" kern="1200" baseline="0" dirty="0">
                          <a:solidFill>
                            <a:schemeClr val="dk1"/>
                          </a:solidFill>
                          <a:latin typeface="+mn-lt"/>
                          <a:ea typeface="+mn-ea"/>
                          <a:cs typeface="+mn-cs"/>
                        </a:rPr>
                        <a:t> </a:t>
                      </a:r>
                      <a:r>
                        <a:rPr lang="nl-BE" sz="1350" b="1" i="0" u="none" strike="noStrike" kern="1200" baseline="0" dirty="0" err="1">
                          <a:solidFill>
                            <a:schemeClr val="dk1"/>
                          </a:solidFill>
                          <a:latin typeface="+mn-lt"/>
                          <a:ea typeface="+mn-ea"/>
                          <a:cs typeface="+mn-cs"/>
                        </a:rPr>
                        <a:t>fracture</a:t>
                      </a:r>
                      <a:endParaRPr lang="nl-BE" dirty="0"/>
                    </a:p>
                  </a:txBody>
                  <a:tcPr anchor="ctr"/>
                </a:tc>
                <a:tc>
                  <a:txBody>
                    <a:bodyPr/>
                    <a:lstStyle/>
                    <a:p>
                      <a:pPr algn="ctr"/>
                      <a:r>
                        <a:rPr lang="nl-BE" dirty="0">
                          <a:solidFill>
                            <a:schemeClr val="tx1">
                              <a:lumMod val="50000"/>
                            </a:schemeClr>
                          </a:solidFill>
                        </a:rPr>
                        <a:t>~20%</a:t>
                      </a:r>
                    </a:p>
                  </a:txBody>
                  <a:tcPr anchor="ctr"/>
                </a:tc>
                <a:tc>
                  <a:txBody>
                    <a:bodyPr/>
                    <a:lstStyle/>
                    <a:p>
                      <a:pPr algn="ctr"/>
                      <a:r>
                        <a:rPr lang="nl-BE" dirty="0">
                          <a:solidFill>
                            <a:schemeClr val="tx1">
                              <a:lumMod val="50000"/>
                            </a:schemeClr>
                          </a:solidFill>
                        </a:rPr>
                        <a:t>~30%</a:t>
                      </a:r>
                    </a:p>
                  </a:txBody>
                  <a:tcPr anchor="ctr"/>
                </a:tc>
                <a:tc>
                  <a:txBody>
                    <a:bodyPr/>
                    <a:lstStyle/>
                    <a:p>
                      <a:pPr algn="ctr"/>
                      <a:r>
                        <a:rPr lang="nl-BE" dirty="0">
                          <a:solidFill>
                            <a:schemeClr val="tx1">
                              <a:lumMod val="50000"/>
                            </a:schemeClr>
                          </a:solidFill>
                        </a:rPr>
                        <a:t>~20%</a:t>
                      </a:r>
                    </a:p>
                  </a:txBody>
                  <a:tcPr anchor="ctr"/>
                </a:tc>
                <a:tc>
                  <a:txBody>
                    <a:bodyPr/>
                    <a:lstStyle/>
                    <a:p>
                      <a:pPr algn="ctr"/>
                      <a:r>
                        <a:rPr lang="nl-BE" dirty="0">
                          <a:solidFill>
                            <a:schemeClr val="bg1"/>
                          </a:solidFill>
                        </a:rPr>
                        <a:t>~25%</a:t>
                      </a:r>
                    </a:p>
                  </a:txBody>
                  <a:tcPr anchor="ctr"/>
                </a:tc>
                <a:tc>
                  <a:txBody>
                    <a:bodyPr/>
                    <a:lstStyle/>
                    <a:p>
                      <a:pPr algn="ctr"/>
                      <a:r>
                        <a:rPr lang="nl-BE" dirty="0">
                          <a:solidFill>
                            <a:schemeClr val="tx1">
                              <a:lumMod val="50000"/>
                            </a:schemeClr>
                          </a:solidFill>
                        </a:rPr>
                        <a:t>~</a:t>
                      </a:r>
                      <a:r>
                        <a:rPr lang="nl-BE" dirty="0"/>
                        <a:t>50%</a:t>
                      </a:r>
                    </a:p>
                  </a:txBody>
                  <a:tcPr anchor="ctr"/>
                </a:tc>
                <a:extLst>
                  <a:ext uri="{0D108BD9-81ED-4DB2-BD59-A6C34878D82A}">
                    <a16:rowId xmlns:a16="http://schemas.microsoft.com/office/drawing/2014/main" val="1566365244"/>
                  </a:ext>
                </a:extLst>
              </a:tr>
              <a:tr h="302094">
                <a:tc>
                  <a:txBody>
                    <a:bodyPr/>
                    <a:lstStyle/>
                    <a:p>
                      <a:pPr algn="l"/>
                      <a:r>
                        <a:rPr lang="nl-BE" sz="1350" b="1" i="0" u="none" strike="noStrike" kern="1200" baseline="0" dirty="0">
                          <a:solidFill>
                            <a:schemeClr val="dk1"/>
                          </a:solidFill>
                          <a:latin typeface="+mn-lt"/>
                          <a:ea typeface="+mn-ea"/>
                          <a:cs typeface="+mn-cs"/>
                        </a:rPr>
                        <a:t>  Hip </a:t>
                      </a:r>
                      <a:r>
                        <a:rPr lang="nl-BE" sz="1350" b="1" i="0" u="none" strike="noStrike" kern="1200" baseline="0" dirty="0" err="1">
                          <a:solidFill>
                            <a:schemeClr val="dk1"/>
                          </a:solidFill>
                          <a:latin typeface="+mn-lt"/>
                          <a:ea typeface="+mn-ea"/>
                          <a:cs typeface="+mn-cs"/>
                        </a:rPr>
                        <a:t>fracture</a:t>
                      </a:r>
                      <a:endParaRPr lang="nl-BE" dirty="0"/>
                    </a:p>
                  </a:txBody>
                  <a:tcPr anchor="ctr"/>
                </a:tc>
                <a:tc>
                  <a:txBody>
                    <a:bodyPr/>
                    <a:lstStyle/>
                    <a:p>
                      <a:pPr algn="ctr"/>
                      <a:r>
                        <a:rPr lang="nl-BE" dirty="0">
                          <a:solidFill>
                            <a:schemeClr val="tx1">
                              <a:lumMod val="50000"/>
                            </a:schemeClr>
                          </a:solidFill>
                        </a:rPr>
                        <a:t>~40%</a:t>
                      </a:r>
                    </a:p>
                  </a:txBody>
                  <a:tcPr anchor="ctr"/>
                </a:tc>
                <a:tc>
                  <a:txBody>
                    <a:bodyPr/>
                    <a:lstStyle/>
                    <a:p>
                      <a:pPr algn="ctr"/>
                      <a:r>
                        <a:rPr lang="nl-BE" dirty="0">
                          <a:solidFill>
                            <a:schemeClr val="tx1">
                              <a:lumMod val="50000"/>
                            </a:schemeClr>
                          </a:solidFill>
                        </a:rPr>
                        <a:t>~40%</a:t>
                      </a:r>
                    </a:p>
                  </a:txBody>
                  <a:tcPr anchor="ctr"/>
                </a:tc>
                <a:tc>
                  <a:txBody>
                    <a:bodyPr/>
                    <a:lstStyle/>
                    <a:p>
                      <a:pPr algn="ctr"/>
                      <a:r>
                        <a:rPr lang="nl-BE" dirty="0">
                          <a:solidFill>
                            <a:schemeClr val="tx1">
                              <a:lumMod val="50000"/>
                            </a:schemeClr>
                          </a:solidFill>
                        </a:rPr>
                        <a:t>~40%</a:t>
                      </a:r>
                    </a:p>
                  </a:txBody>
                  <a:tcPr anchor="ctr"/>
                </a:tc>
                <a:tc>
                  <a:txBody>
                    <a:bodyPr/>
                    <a:lstStyle/>
                    <a:p>
                      <a:pPr algn="ctr"/>
                      <a:r>
                        <a:rPr lang="nl-BE" dirty="0">
                          <a:solidFill>
                            <a:schemeClr val="bg1"/>
                          </a:solidFill>
                        </a:rPr>
                        <a:t>~50%</a:t>
                      </a:r>
                    </a:p>
                  </a:txBody>
                  <a:tcPr anchor="ctr"/>
                </a:tc>
                <a:tc>
                  <a:txBody>
                    <a:bodyPr/>
                    <a:lstStyle/>
                    <a:p>
                      <a:pPr algn="ctr"/>
                      <a:r>
                        <a:rPr lang="nl-BE" dirty="0">
                          <a:solidFill>
                            <a:schemeClr val="tx1">
                              <a:lumMod val="50000"/>
                            </a:schemeClr>
                          </a:solidFill>
                        </a:rPr>
                        <a:t>~</a:t>
                      </a:r>
                      <a:r>
                        <a:rPr lang="nl-BE" dirty="0"/>
                        <a:t>55%?</a:t>
                      </a:r>
                    </a:p>
                  </a:txBody>
                  <a:tcPr anchor="ctr"/>
                </a:tc>
                <a:extLst>
                  <a:ext uri="{0D108BD9-81ED-4DB2-BD59-A6C34878D82A}">
                    <a16:rowId xmlns:a16="http://schemas.microsoft.com/office/drawing/2014/main" val="2381750291"/>
                  </a:ext>
                </a:extLst>
              </a:tr>
            </a:tbl>
          </a:graphicData>
        </a:graphic>
      </p:graphicFrame>
      <p:sp>
        <p:nvSpPr>
          <p:cNvPr id="13" name="Footer Placeholder 6">
            <a:extLst>
              <a:ext uri="{FF2B5EF4-FFF2-40B4-BE49-F238E27FC236}">
                <a16:creationId xmlns:a16="http://schemas.microsoft.com/office/drawing/2014/main" id="{0E1626A8-83D3-FC0B-AAEF-FC6A43E4E44B}"/>
              </a:ext>
            </a:extLst>
          </p:cNvPr>
          <p:cNvSpPr txBox="1">
            <a:spLocks/>
          </p:cNvSpPr>
          <p:nvPr/>
        </p:nvSpPr>
        <p:spPr bwMode="gray">
          <a:xfrm>
            <a:off x="6320029" y="6584155"/>
            <a:ext cx="2786272" cy="273844"/>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t>Adapted from </a:t>
            </a:r>
            <a:r>
              <a:rPr lang="en-GB" sz="900" dirty="0" err="1"/>
              <a:t>Cosman</a:t>
            </a:r>
            <a:r>
              <a:rPr lang="en-GB" sz="900" dirty="0"/>
              <a:t> et al. 2016,</a:t>
            </a:r>
          </a:p>
          <a:p>
            <a:pPr algn="r"/>
            <a:r>
              <a:rPr lang="da-DK" sz="900" noProof="0" dirty="0"/>
              <a:t>Saag et al. N Engl J Med 2017.</a:t>
            </a:r>
            <a:endParaRPr lang="en-GB" sz="900" baseline="30000" dirty="0"/>
          </a:p>
        </p:txBody>
      </p:sp>
    </p:spTree>
    <p:extLst>
      <p:ext uri="{BB962C8B-B14F-4D97-AF65-F5344CB8AC3E}">
        <p14:creationId xmlns:p14="http://schemas.microsoft.com/office/powerpoint/2010/main" val="412773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Anabolic</a:t>
            </a:r>
            <a:r>
              <a:rPr lang="nl-BE" sz="2800" dirty="0">
                <a:latin typeface="Univers Condensed" panose="020B0506020202050204" pitchFamily="34" charset="0"/>
              </a:rPr>
              <a:t> </a:t>
            </a:r>
            <a:r>
              <a:rPr lang="nl-BE" sz="2800" dirty="0" err="1">
                <a:latin typeface="Univers Condensed" panose="020B0506020202050204" pitchFamily="34" charset="0"/>
              </a:rPr>
              <a:t>therapy</a:t>
            </a:r>
            <a:r>
              <a:rPr lang="nl-BE" sz="2800" dirty="0">
                <a:latin typeface="Univers Condensed" panose="020B0506020202050204" pitchFamily="34" charset="0"/>
              </a:rPr>
              <a:t>: </a:t>
            </a:r>
            <a:r>
              <a:rPr lang="nl-BE" sz="2800" dirty="0" err="1">
                <a:latin typeface="Univers Condensed" panose="020B0506020202050204" pitchFamily="34" charset="0"/>
              </a:rPr>
              <a:t>specific</a:t>
            </a:r>
            <a:r>
              <a:rPr lang="nl-BE" sz="2800" dirty="0">
                <a:latin typeface="Univers Condensed" panose="020B0506020202050204" pitchFamily="34" charset="0"/>
              </a:rPr>
              <a:t> issues </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22</a:t>
            </a:fld>
            <a:r>
              <a:rPr lang="nl-BE" dirty="0"/>
              <a:t>  /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endParaRPr lang="en-US" sz="16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50BFA543-1140-CB20-020E-BC4C7B0F4698}"/>
              </a:ext>
            </a:extLst>
          </p:cNvPr>
          <p:cNvSpPr txBox="1">
            <a:spLocks/>
          </p:cNvSpPr>
          <p:nvPr/>
        </p:nvSpPr>
        <p:spPr>
          <a:xfrm>
            <a:off x="109218" y="10479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2000" dirty="0">
              <a:solidFill>
                <a:schemeClr val="bg2"/>
              </a:solidFill>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Romo</a:t>
            </a:r>
            <a:r>
              <a:rPr lang="nl-BE" sz="1700" dirty="0">
                <a:latin typeface="Univers Condensed" panose="020B0506020202050204" pitchFamily="34" charset="0"/>
                <a:cs typeface="Calibri" panose="020F0502020204030204" pitchFamily="34" charset="0"/>
              </a:rPr>
              <a:t>: </a:t>
            </a:r>
            <a:r>
              <a:rPr lang="nl-BE" sz="1700" b="1" dirty="0">
                <a:latin typeface="Univers Condensed" panose="020B0506020202050204" pitchFamily="34" charset="0"/>
                <a:cs typeface="Calibri" panose="020F0502020204030204" pitchFamily="34" charset="0"/>
              </a:rPr>
              <a:t>first line </a:t>
            </a:r>
            <a:r>
              <a:rPr lang="nl-BE" sz="1700" dirty="0" err="1">
                <a:latin typeface="Univers Condensed" panose="020B0506020202050204" pitchFamily="34" charset="0"/>
                <a:cs typeface="Calibri" panose="020F0502020204030204" pitchFamily="34" charset="0"/>
              </a:rPr>
              <a:t>if</a:t>
            </a:r>
            <a:r>
              <a:rPr lang="nl-BE" sz="1700" dirty="0">
                <a:latin typeface="Univers Condensed" panose="020B0506020202050204" pitchFamily="34" charset="0"/>
                <a:cs typeface="Calibri" panose="020F0502020204030204" pitchFamily="34" charset="0"/>
              </a:rPr>
              <a:t> recent MOF (pelvis, hip, femur, </a:t>
            </a:r>
            <a:r>
              <a:rPr lang="nl-BE" sz="1700" dirty="0" err="1">
                <a:latin typeface="Univers Condensed" panose="020B0506020202050204" pitchFamily="34" charset="0"/>
                <a:cs typeface="Calibri" panose="020F0502020204030204" pitchFamily="34" charset="0"/>
              </a:rPr>
              <a:t>humerus</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wrist</a:t>
            </a:r>
            <a:r>
              <a:rPr lang="nl-BE" sz="1700" dirty="0">
                <a:latin typeface="Univers Condensed" panose="020B0506020202050204" pitchFamily="34" charset="0"/>
                <a:cs typeface="Calibri" panose="020F0502020204030204" pitchFamily="34" charset="0"/>
              </a:rPr>
              <a:t>) &lt; 24 </a:t>
            </a:r>
            <a:r>
              <a:rPr lang="nl-BE" sz="1700" dirty="0" err="1">
                <a:latin typeface="Univers Condensed" panose="020B0506020202050204" pitchFamily="34" charset="0"/>
                <a:cs typeface="Calibri" panose="020F0502020204030204" pitchFamily="34" charset="0"/>
              </a:rPr>
              <a:t>months</a:t>
            </a:r>
            <a:r>
              <a:rPr lang="nl-BE" sz="1700" dirty="0">
                <a:latin typeface="Univers Condensed" panose="020B0506020202050204" pitchFamily="34" charset="0"/>
                <a:cs typeface="Calibri" panose="020F0502020204030204" pitchFamily="34" charset="0"/>
              </a:rPr>
              <a:t>)</a:t>
            </a:r>
          </a:p>
          <a:p>
            <a:pPr lvl="1">
              <a:spcAft>
                <a:spcPts val="600"/>
              </a:spcAft>
            </a:pPr>
            <a:r>
              <a:rPr lang="nl-BE" sz="1700" dirty="0">
                <a:latin typeface="Univers Condensed" panose="020B0506020202050204" pitchFamily="34" charset="0"/>
                <a:cs typeface="Calibri" panose="020F0502020204030204" pitchFamily="34" charset="0"/>
              </a:rPr>
              <a:t>TPD: second line </a:t>
            </a:r>
            <a:r>
              <a:rPr lang="nl-BE" sz="1700" dirty="0" err="1">
                <a:latin typeface="Univers Condensed" panose="020B0506020202050204" pitchFamily="34" charset="0"/>
                <a:cs typeface="Calibri" panose="020F0502020204030204" pitchFamily="34" charset="0"/>
              </a:rPr>
              <a:t>if</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vertebral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fractures</a:t>
            </a:r>
            <a:r>
              <a:rPr lang="nl-BE" sz="1700" dirty="0">
                <a:latin typeface="Univers Condensed" panose="020B0506020202050204" pitchFamily="34" charset="0"/>
                <a:cs typeface="Calibri" panose="020F0502020204030204" pitchFamily="34" charset="0"/>
              </a:rPr>
              <a:t> of </a:t>
            </a:r>
            <a:r>
              <a:rPr lang="nl-BE" sz="1700" dirty="0" err="1">
                <a:latin typeface="Univers Condensed" panose="020B0506020202050204" pitchFamily="34" charset="0"/>
                <a:cs typeface="Calibri" panose="020F0502020204030204" pitchFamily="34" charset="0"/>
              </a:rPr>
              <a:t>which</a:t>
            </a:r>
            <a:r>
              <a:rPr lang="nl-BE" sz="1700" dirty="0">
                <a:latin typeface="Univers Condensed" panose="020B0506020202050204" pitchFamily="34" charset="0"/>
                <a:cs typeface="Calibri" panose="020F0502020204030204" pitchFamily="34" charset="0"/>
              </a:rPr>
              <a:t> at </a:t>
            </a:r>
            <a:r>
              <a:rPr lang="nl-BE" sz="1700" dirty="0" err="1">
                <a:latin typeface="Univers Condensed" panose="020B0506020202050204" pitchFamily="34" charset="0"/>
                <a:cs typeface="Calibri" panose="020F0502020204030204" pitchFamily="34" charset="0"/>
              </a:rPr>
              <a:t>least</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one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after</a:t>
            </a:r>
            <a:r>
              <a:rPr lang="nl-BE" sz="1700" dirty="0">
                <a:latin typeface="Univers Condensed" panose="020B0506020202050204" pitchFamily="34" charset="0"/>
                <a:cs typeface="Calibri" panose="020F0502020204030204" pitchFamily="34" charset="0"/>
              </a:rPr>
              <a:t> 12m BP treatment</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Romo</a:t>
            </a:r>
            <a:r>
              <a:rPr lang="nl-BE" sz="1700" dirty="0">
                <a:latin typeface="Univers Condensed" panose="020B0506020202050204" pitchFamily="34" charset="0"/>
                <a:cs typeface="Calibri" panose="020F0502020204030204" pitchFamily="34" charset="0"/>
              </a:rPr>
              <a:t>: 1 </a:t>
            </a:r>
            <a:r>
              <a:rPr lang="nl-BE" sz="1700" dirty="0" err="1">
                <a:latin typeface="Univers Condensed" panose="020B0506020202050204" pitchFamily="34" charset="0"/>
                <a:cs typeface="Calibri" panose="020F0502020204030204" pitchFamily="34" charset="0"/>
              </a:rPr>
              <a:t>year</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latin typeface="Univers Condensed" panose="020B0506020202050204" pitchFamily="34" charset="0"/>
                <a:cs typeface="Calibri" panose="020F0502020204030204" pitchFamily="34" charset="0"/>
              </a:rPr>
              <a:t>TPD: 18 </a:t>
            </a:r>
            <a:r>
              <a:rPr lang="nl-BE" sz="1700" dirty="0" err="1">
                <a:latin typeface="Univers Condensed" panose="020B0506020202050204" pitchFamily="34" charset="0"/>
                <a:cs typeface="Calibri" panose="020F0502020204030204" pitchFamily="34" charset="0"/>
              </a:rPr>
              <a:t>months</a:t>
            </a:r>
            <a:r>
              <a:rPr lang="nl-BE" sz="1700" dirty="0">
                <a:latin typeface="Univers Condensed" panose="020B0506020202050204" pitchFamily="34" charset="0"/>
                <a:cs typeface="Calibri" panose="020F0502020204030204" pitchFamily="34" charset="0"/>
              </a:rPr>
              <a:t> (2x9)</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latin typeface="Univers Condensed" panose="020B0506020202050204" pitchFamily="34" charset="0"/>
                <a:cs typeface="Calibri" panose="020F0502020204030204" pitchFamily="34" charset="0"/>
              </a:rPr>
              <a:t>Always </a:t>
            </a:r>
            <a:r>
              <a:rPr lang="nl-BE" sz="1700" dirty="0" err="1">
                <a:latin typeface="Univers Condensed" panose="020B0506020202050204" pitchFamily="34" charset="0"/>
                <a:cs typeface="Calibri" panose="020F0502020204030204" pitchFamily="34" charset="0"/>
              </a:rPr>
              <a:t>consolidate</a:t>
            </a:r>
            <a:r>
              <a:rPr lang="nl-BE" sz="1700" dirty="0">
                <a:latin typeface="Univers Condensed" panose="020B0506020202050204" pitchFamily="34" charset="0"/>
                <a:cs typeface="Calibri" panose="020F0502020204030204" pitchFamily="34" charset="0"/>
              </a:rPr>
              <a:t> treatment effect </a:t>
            </a:r>
            <a:r>
              <a:rPr lang="nl-BE" sz="1700" dirty="0" err="1">
                <a:latin typeface="Univers Condensed" panose="020B0506020202050204" pitchFamily="34" charset="0"/>
                <a:cs typeface="Calibri" panose="020F0502020204030204" pitchFamily="34" charset="0"/>
              </a:rPr>
              <a:t>with</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antiresorptive</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therapy</a:t>
            </a:r>
            <a:r>
              <a:rPr lang="nl-BE" sz="1700" dirty="0">
                <a:latin typeface="Univers Condensed" panose="020B0506020202050204" pitchFamily="34" charset="0"/>
                <a:cs typeface="Calibri" panose="020F0502020204030204" pitchFamily="34" charset="0"/>
              </a:rPr>
              <a:t>!</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latin typeface="Univers Condensed" panose="020B0506020202050204" pitchFamily="34" charset="0"/>
                <a:cs typeface="Calibri" panose="020F0502020204030204" pitchFamily="34" charset="0"/>
              </a:rPr>
              <a:t>Response </a:t>
            </a:r>
            <a:r>
              <a:rPr lang="nl-BE" sz="1700" dirty="0" err="1">
                <a:latin typeface="Univers Condensed" panose="020B0506020202050204" pitchFamily="34" charset="0"/>
                <a:cs typeface="Calibri" panose="020F0502020204030204" pitchFamily="34" charset="0"/>
              </a:rPr>
              <a:t>to</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romosozumab</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affected</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by</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previous</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therapy</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a:latin typeface="Univers Condensed" panose="020B0506020202050204" pitchFamily="34" charset="0"/>
                <a:cs typeface="Calibri" panose="020F0502020204030204" pitchFamily="34" charset="0"/>
              </a:rPr>
              <a:t>No TPD </a:t>
            </a:r>
            <a:r>
              <a:rPr lang="nl-BE" sz="1700" dirty="0" err="1">
                <a:latin typeface="Univers Condensed" panose="020B0506020202050204" pitchFamily="34" charset="0"/>
                <a:cs typeface="Calibri" panose="020F0502020204030204" pitchFamily="34" charset="0"/>
              </a:rPr>
              <a:t>immediately</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after</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dmab</a:t>
            </a:r>
            <a:endParaRPr lang="nl-BE" sz="1700" dirty="0">
              <a:latin typeface="Univers Condensed" panose="020B0506020202050204" pitchFamily="34" charset="0"/>
              <a:cs typeface="Calibri" panose="020F0502020204030204" pitchFamily="34" charset="0"/>
            </a:endParaRPr>
          </a:p>
          <a:p>
            <a:pPr lvl="1">
              <a:spcAft>
                <a:spcPts val="600"/>
              </a:spcAft>
            </a:pPr>
            <a:r>
              <a:rPr lang="nl-BE" sz="1700" dirty="0" err="1">
                <a:latin typeface="Univers Condensed" panose="020B0506020202050204" pitchFamily="34" charset="0"/>
                <a:cs typeface="Calibri" panose="020F0502020204030204" pitchFamily="34" charset="0"/>
              </a:rPr>
              <a:t>Ideal</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regimen</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when</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switching</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from</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dmab</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to</a:t>
            </a:r>
            <a:r>
              <a:rPr lang="nl-BE" sz="1700" dirty="0">
                <a:latin typeface="Univers Condensed" panose="020B0506020202050204" pitchFamily="34" charset="0"/>
                <a:cs typeface="Calibri" panose="020F0502020204030204" pitchFamily="34" charset="0"/>
              </a:rPr>
              <a:t> </a:t>
            </a:r>
            <a:r>
              <a:rPr lang="nl-BE" sz="1700" dirty="0" err="1">
                <a:latin typeface="Univers Condensed" panose="020B0506020202050204" pitchFamily="34" charset="0"/>
                <a:cs typeface="Calibri" panose="020F0502020204030204" pitchFamily="34" charset="0"/>
              </a:rPr>
              <a:t>romosozumab</a:t>
            </a:r>
            <a:r>
              <a:rPr lang="nl-BE" sz="1700" dirty="0">
                <a:latin typeface="Univers Condensed" panose="020B0506020202050204" pitchFamily="34" charset="0"/>
                <a:cs typeface="Calibri" panose="020F0502020204030204" pitchFamily="34" charset="0"/>
              </a:rPr>
              <a:t>?</a:t>
            </a:r>
          </a:p>
          <a:p>
            <a:pPr lvl="1">
              <a:spcAft>
                <a:spcPts val="600"/>
              </a:spcAft>
            </a:pPr>
            <a:endParaRPr lang="nl-BE" sz="17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p:txBody>
      </p:sp>
      <p:sp>
        <p:nvSpPr>
          <p:cNvPr id="8" name="Tijdelijke aanduiding voor inhoud 2">
            <a:extLst>
              <a:ext uri="{FF2B5EF4-FFF2-40B4-BE49-F238E27FC236}">
                <a16:creationId xmlns:a16="http://schemas.microsoft.com/office/drawing/2014/main" id="{400E9471-DEDC-375C-9EA0-D4F919A22E98}"/>
              </a:ext>
            </a:extLst>
          </p:cNvPr>
          <p:cNvSpPr txBox="1">
            <a:spLocks/>
          </p:cNvSpPr>
          <p:nvPr/>
        </p:nvSpPr>
        <p:spPr>
          <a:xfrm>
            <a:off x="210818" y="1007306"/>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err="1">
                <a:solidFill>
                  <a:schemeClr val="bg2"/>
                </a:solidFill>
                <a:latin typeface="Univers Condensed" panose="020B0506020202050204" pitchFamily="34" charset="0"/>
                <a:cs typeface="Calibri" panose="020F0502020204030204" pitchFamily="34" charset="0"/>
              </a:rPr>
              <a:t>Reimbursement</a:t>
            </a:r>
            <a:endParaRPr lang="nl-BE" sz="1700" dirty="0">
              <a:solidFill>
                <a:schemeClr val="bg2"/>
              </a:solidFill>
              <a:latin typeface="Univers Condensed" panose="020B0506020202050204" pitchFamily="34" charset="0"/>
              <a:cs typeface="Calibri" panose="020F0502020204030204" pitchFamily="34" charset="0"/>
            </a:endParaRPr>
          </a:p>
        </p:txBody>
      </p:sp>
      <p:sp>
        <p:nvSpPr>
          <p:cNvPr id="11" name="Tijdelijke aanduiding voor inhoud 2">
            <a:extLst>
              <a:ext uri="{FF2B5EF4-FFF2-40B4-BE49-F238E27FC236}">
                <a16:creationId xmlns:a16="http://schemas.microsoft.com/office/drawing/2014/main" id="{7BBDC477-7448-6CB0-440F-405466026105}"/>
              </a:ext>
            </a:extLst>
          </p:cNvPr>
          <p:cNvSpPr txBox="1">
            <a:spLocks/>
          </p:cNvSpPr>
          <p:nvPr/>
        </p:nvSpPr>
        <p:spPr>
          <a:xfrm>
            <a:off x="196011" y="2414614"/>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a:solidFill>
                  <a:schemeClr val="bg2"/>
                </a:solidFill>
                <a:latin typeface="Univers Condensed" panose="020B0506020202050204" pitchFamily="34" charset="0"/>
                <a:cs typeface="Calibri" panose="020F0502020204030204" pitchFamily="34" charset="0"/>
              </a:rPr>
              <a:t>Treatment </a:t>
            </a:r>
            <a:r>
              <a:rPr lang="nl-BE" sz="1700" dirty="0" err="1">
                <a:solidFill>
                  <a:schemeClr val="bg2"/>
                </a:solidFill>
                <a:latin typeface="Univers Condensed" panose="020B0506020202050204" pitchFamily="34" charset="0"/>
                <a:cs typeface="Calibri" panose="020F0502020204030204" pitchFamily="34" charset="0"/>
              </a:rPr>
              <a:t>duration</a:t>
            </a:r>
            <a:r>
              <a:rPr lang="nl-BE" sz="1700" dirty="0">
                <a:solidFill>
                  <a:schemeClr val="bg2"/>
                </a:solidFill>
                <a:latin typeface="Univers Condensed" panose="020B0506020202050204" pitchFamily="34" charset="0"/>
                <a:cs typeface="Calibri" panose="020F0502020204030204" pitchFamily="34" charset="0"/>
              </a:rPr>
              <a:t> </a:t>
            </a:r>
          </a:p>
        </p:txBody>
      </p:sp>
      <p:sp>
        <p:nvSpPr>
          <p:cNvPr id="12" name="Tijdelijke aanduiding voor inhoud 2">
            <a:extLst>
              <a:ext uri="{FF2B5EF4-FFF2-40B4-BE49-F238E27FC236}">
                <a16:creationId xmlns:a16="http://schemas.microsoft.com/office/drawing/2014/main" id="{20939FBD-B457-C77B-72A8-8E7DF5D8E137}"/>
              </a:ext>
            </a:extLst>
          </p:cNvPr>
          <p:cNvSpPr txBox="1">
            <a:spLocks/>
          </p:cNvSpPr>
          <p:nvPr/>
        </p:nvSpPr>
        <p:spPr>
          <a:xfrm>
            <a:off x="196011" y="3902468"/>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a:solidFill>
                  <a:schemeClr val="bg2"/>
                </a:solidFill>
                <a:latin typeface="Univers Condensed" panose="020B0506020202050204" pitchFamily="34" charset="0"/>
                <a:cs typeface="Calibri" panose="020F0502020204030204" pitchFamily="34" charset="0"/>
              </a:rPr>
              <a:t>Post-treatment</a:t>
            </a:r>
          </a:p>
        </p:txBody>
      </p:sp>
      <p:sp>
        <p:nvSpPr>
          <p:cNvPr id="14" name="Tijdelijke aanduiding voor inhoud 2">
            <a:extLst>
              <a:ext uri="{FF2B5EF4-FFF2-40B4-BE49-F238E27FC236}">
                <a16:creationId xmlns:a16="http://schemas.microsoft.com/office/drawing/2014/main" id="{EF9F9E09-5E15-DE33-9975-BD145D44F927}"/>
              </a:ext>
            </a:extLst>
          </p:cNvPr>
          <p:cNvSpPr txBox="1">
            <a:spLocks/>
          </p:cNvSpPr>
          <p:nvPr/>
        </p:nvSpPr>
        <p:spPr>
          <a:xfrm>
            <a:off x="195578" y="4956540"/>
            <a:ext cx="8751978" cy="404933"/>
          </a:xfrm>
          <a:prstGeom prst="rect">
            <a:avLst/>
          </a:prstGeom>
          <a:ln>
            <a:solidFill>
              <a:schemeClr val="bg2"/>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700" dirty="0">
                <a:solidFill>
                  <a:schemeClr val="bg2"/>
                </a:solidFill>
                <a:latin typeface="Univers Condensed" panose="020B0506020202050204" pitchFamily="34" charset="0"/>
                <a:cs typeface="Calibri" panose="020F0502020204030204" pitchFamily="34" charset="0"/>
              </a:rPr>
              <a:t>Treatment </a:t>
            </a:r>
            <a:r>
              <a:rPr lang="nl-BE" sz="1700" dirty="0" err="1">
                <a:solidFill>
                  <a:schemeClr val="bg2"/>
                </a:solidFill>
                <a:latin typeface="Univers Condensed" panose="020B0506020202050204" pitchFamily="34" charset="0"/>
                <a:cs typeface="Calibri" panose="020F0502020204030204" pitchFamily="34" charset="0"/>
              </a:rPr>
              <a:t>sequence</a:t>
            </a:r>
            <a:endParaRPr lang="nl-BE" sz="1700" dirty="0">
              <a:solidFill>
                <a:schemeClr val="bg2"/>
              </a:solidFill>
              <a:latin typeface="Univers Condensed" panose="020B0506020202050204" pitchFamily="34" charset="0"/>
              <a:cs typeface="Calibri" panose="020F0502020204030204" pitchFamily="34" charset="0"/>
            </a:endParaRPr>
          </a:p>
        </p:txBody>
      </p:sp>
    </p:spTree>
    <p:extLst>
      <p:ext uri="{BB962C8B-B14F-4D97-AF65-F5344CB8AC3E}">
        <p14:creationId xmlns:p14="http://schemas.microsoft.com/office/powerpoint/2010/main" val="42160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E5FF164-9DF2-EBCB-E72B-3FA223F13A57}"/>
              </a:ext>
            </a:extLst>
          </p:cNvPr>
          <p:cNvPicPr>
            <a:picLocks noChangeAspect="1"/>
          </p:cNvPicPr>
          <p:nvPr/>
        </p:nvPicPr>
        <p:blipFill>
          <a:blip r:embed="rId2"/>
          <a:stretch>
            <a:fillRect/>
          </a:stretch>
        </p:blipFill>
        <p:spPr>
          <a:xfrm>
            <a:off x="2342243" y="830661"/>
            <a:ext cx="6711885" cy="5044711"/>
          </a:xfrm>
          <a:prstGeom prst="rect">
            <a:avLst/>
          </a:prstGeom>
        </p:spPr>
      </p:pic>
      <p:sp>
        <p:nvSpPr>
          <p:cNvPr id="2" name="Titel 1">
            <a:extLst>
              <a:ext uri="{FF2B5EF4-FFF2-40B4-BE49-F238E27FC236}">
                <a16:creationId xmlns:a16="http://schemas.microsoft.com/office/drawing/2014/main" id="{B3F6CDED-8011-F2E7-E117-320B195ACA15}"/>
              </a:ext>
            </a:extLst>
          </p:cNvPr>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Choice</a:t>
            </a:r>
            <a:r>
              <a:rPr lang="nl-BE" sz="2800" dirty="0">
                <a:latin typeface="Univers Condensed" panose="020B0506020202050204" pitchFamily="34" charset="0"/>
              </a:rPr>
              <a:t> of treatment</a:t>
            </a:r>
          </a:p>
        </p:txBody>
      </p:sp>
      <p:cxnSp>
        <p:nvCxnSpPr>
          <p:cNvPr id="3" name="Rechte verbindingslijn 2">
            <a:extLst>
              <a:ext uri="{FF2B5EF4-FFF2-40B4-BE49-F238E27FC236}">
                <a16:creationId xmlns:a16="http://schemas.microsoft.com/office/drawing/2014/main" id="{31078596-719C-6D3A-A4A8-D50C526AEFAD}"/>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jdelijke aanduiding voor inhoud 2">
            <a:extLst>
              <a:ext uri="{FF2B5EF4-FFF2-40B4-BE49-F238E27FC236}">
                <a16:creationId xmlns:a16="http://schemas.microsoft.com/office/drawing/2014/main" id="{FEFDCBC9-ED6E-A6A4-8E70-77F6B00702C6}"/>
              </a:ext>
            </a:extLst>
          </p:cNvPr>
          <p:cNvSpPr txBox="1">
            <a:spLocks/>
          </p:cNvSpPr>
          <p:nvPr/>
        </p:nvSpPr>
        <p:spPr>
          <a:xfrm>
            <a:off x="1894440" y="68218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endParaRPr lang="en-US" sz="1600" dirty="0">
              <a:latin typeface="Univers Condensed" panose="020B0506020202050204" pitchFamily="34" charset="0"/>
              <a:cs typeface="Calibri" panose="020F0502020204030204" pitchFamily="34" charset="0"/>
            </a:endParaRPr>
          </a:p>
        </p:txBody>
      </p:sp>
      <p:sp>
        <p:nvSpPr>
          <p:cNvPr id="10" name="Tijdelijke aanduiding voor inhoud 2">
            <a:extLst>
              <a:ext uri="{FF2B5EF4-FFF2-40B4-BE49-F238E27FC236}">
                <a16:creationId xmlns:a16="http://schemas.microsoft.com/office/drawing/2014/main" id="{E1A43012-F05E-54C1-BC74-266188403677}"/>
              </a:ext>
            </a:extLst>
          </p:cNvPr>
          <p:cNvSpPr txBox="1">
            <a:spLocks/>
          </p:cNvSpPr>
          <p:nvPr/>
        </p:nvSpPr>
        <p:spPr>
          <a:xfrm>
            <a:off x="1982625" y="1375099"/>
            <a:ext cx="8153686" cy="4351338"/>
          </a:xfrm>
          <a:prstGeom prst="rect">
            <a:avLst/>
          </a:prstGeom>
        </p:spPr>
        <p:txBody>
          <a:bodyPr>
            <a:normAutofit/>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en-US" sz="1600" dirty="0"/>
          </a:p>
          <a:p>
            <a:pPr marL="0" indent="0">
              <a:buNone/>
            </a:pPr>
            <a:endParaRPr lang="nl-BE" sz="2000" dirty="0"/>
          </a:p>
        </p:txBody>
      </p:sp>
      <p:sp>
        <p:nvSpPr>
          <p:cNvPr id="11" name="Rechthoek 10">
            <a:extLst>
              <a:ext uri="{FF2B5EF4-FFF2-40B4-BE49-F238E27FC236}">
                <a16:creationId xmlns:a16="http://schemas.microsoft.com/office/drawing/2014/main" id="{AD61E060-FF58-3871-DA3A-C44960820448}"/>
              </a:ext>
            </a:extLst>
          </p:cNvPr>
          <p:cNvSpPr/>
          <p:nvPr/>
        </p:nvSpPr>
        <p:spPr>
          <a:xfrm>
            <a:off x="4486175" y="874020"/>
            <a:ext cx="3146585" cy="3092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336D392D-8D8E-86A6-D37F-7017FAD11CBE}"/>
              </a:ext>
            </a:extLst>
          </p:cNvPr>
          <p:cNvSpPr/>
          <p:nvPr/>
        </p:nvSpPr>
        <p:spPr>
          <a:xfrm>
            <a:off x="6378904" y="4951563"/>
            <a:ext cx="1693786" cy="5710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Rechthoek 14">
            <a:extLst>
              <a:ext uri="{FF2B5EF4-FFF2-40B4-BE49-F238E27FC236}">
                <a16:creationId xmlns:a16="http://schemas.microsoft.com/office/drawing/2014/main" id="{FE537295-E488-CCEF-4EEB-6E2E18F9012A}"/>
              </a:ext>
            </a:extLst>
          </p:cNvPr>
          <p:cNvSpPr/>
          <p:nvPr/>
        </p:nvSpPr>
        <p:spPr>
          <a:xfrm>
            <a:off x="6287557" y="5594142"/>
            <a:ext cx="1876480" cy="6482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Anabolic</a:t>
            </a:r>
            <a:r>
              <a:rPr lang="nl-BE" dirty="0"/>
              <a:t> therapie</a:t>
            </a:r>
          </a:p>
        </p:txBody>
      </p:sp>
      <p:pic>
        <p:nvPicPr>
          <p:cNvPr id="16" name="Afbeelding 15">
            <a:extLst>
              <a:ext uri="{FF2B5EF4-FFF2-40B4-BE49-F238E27FC236}">
                <a16:creationId xmlns:a16="http://schemas.microsoft.com/office/drawing/2014/main" id="{41D9BEF7-9CF4-9381-0B73-74D33D04EA7B}"/>
              </a:ext>
            </a:extLst>
          </p:cNvPr>
          <p:cNvPicPr>
            <a:picLocks noChangeAspect="1"/>
          </p:cNvPicPr>
          <p:nvPr/>
        </p:nvPicPr>
        <p:blipFill rotWithShape="1">
          <a:blip r:embed="rId3"/>
          <a:srcRect l="24025" t="42528" r="31793" b="42009"/>
          <a:stretch/>
        </p:blipFill>
        <p:spPr>
          <a:xfrm>
            <a:off x="28139" y="6124246"/>
            <a:ext cx="3638437" cy="716241"/>
          </a:xfrm>
          <a:prstGeom prst="rect">
            <a:avLst/>
          </a:prstGeom>
        </p:spPr>
      </p:pic>
      <p:sp>
        <p:nvSpPr>
          <p:cNvPr id="4" name="Rechthoek 3">
            <a:extLst>
              <a:ext uri="{FF2B5EF4-FFF2-40B4-BE49-F238E27FC236}">
                <a16:creationId xmlns:a16="http://schemas.microsoft.com/office/drawing/2014/main" id="{D773E0F1-1A41-8D57-1A5F-F50967053043}"/>
              </a:ext>
            </a:extLst>
          </p:cNvPr>
          <p:cNvSpPr/>
          <p:nvPr/>
        </p:nvSpPr>
        <p:spPr>
          <a:xfrm>
            <a:off x="4626832" y="4962238"/>
            <a:ext cx="1693786" cy="5710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B22A2D24-4FD9-11F5-9C7E-3681D276966A}"/>
              </a:ext>
            </a:extLst>
          </p:cNvPr>
          <p:cNvSpPr/>
          <p:nvPr/>
        </p:nvSpPr>
        <p:spPr>
          <a:xfrm>
            <a:off x="4626832" y="5593630"/>
            <a:ext cx="1704543" cy="6482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Antiresorptive</a:t>
            </a:r>
            <a:r>
              <a:rPr lang="nl-BE" dirty="0"/>
              <a:t> </a:t>
            </a:r>
            <a:r>
              <a:rPr lang="nl-BE" dirty="0" err="1"/>
              <a:t>therapy</a:t>
            </a:r>
            <a:endParaRPr lang="nl-BE" dirty="0"/>
          </a:p>
        </p:txBody>
      </p:sp>
      <p:sp>
        <p:nvSpPr>
          <p:cNvPr id="7" name="Rechthoek 6">
            <a:extLst>
              <a:ext uri="{FF2B5EF4-FFF2-40B4-BE49-F238E27FC236}">
                <a16:creationId xmlns:a16="http://schemas.microsoft.com/office/drawing/2014/main" id="{B45FF399-7419-56F1-A5D7-370401AB3EBD}"/>
              </a:ext>
            </a:extLst>
          </p:cNvPr>
          <p:cNvSpPr/>
          <p:nvPr/>
        </p:nvSpPr>
        <p:spPr>
          <a:xfrm>
            <a:off x="4626832" y="2245361"/>
            <a:ext cx="1693786" cy="233320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049411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4"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Treatment </a:t>
            </a:r>
            <a:r>
              <a:rPr lang="nl-BE" sz="2800" dirty="0" err="1">
                <a:latin typeface="Univers Condensed" panose="020B0506020202050204" pitchFamily="34" charset="0"/>
              </a:rPr>
              <a:t>adherence</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2000" dirty="0">
              <a:solidFill>
                <a:srgbClr val="FF0000"/>
              </a:solidFill>
              <a:latin typeface="Univers Condensed" panose="020B0506020202050204" pitchFamily="34" charset="0"/>
              <a:cs typeface="Calibri" panose="020F0502020204030204" pitchFamily="34" charset="0"/>
            </a:endParaRPr>
          </a:p>
          <a:p>
            <a:pPr>
              <a:spcAft>
                <a:spcPts val="600"/>
              </a:spcAft>
            </a:pPr>
            <a:endParaRPr lang="en-US" sz="16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1800" dirty="0">
              <a:solidFill>
                <a:srgbClr val="FF0000"/>
              </a:solidFill>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46245F5D-805D-47DA-C1F7-CE1FC8A8EBD4}"/>
              </a:ext>
            </a:extLst>
          </p:cNvPr>
          <p:cNvSpPr txBox="1">
            <a:spLocks/>
          </p:cNvSpPr>
          <p:nvPr/>
        </p:nvSpPr>
        <p:spPr>
          <a:xfrm>
            <a:off x="495298" y="1047946"/>
            <a:ext cx="8089144"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nl-BE" sz="2000" dirty="0" err="1">
                <a:latin typeface="Univers Condensed" panose="020B0506020202050204" pitchFamily="34" charset="0"/>
                <a:cs typeface="Calibri" panose="020F0502020204030204" pitchFamily="34" charset="0"/>
              </a:rPr>
              <a:t>Problems</a:t>
            </a:r>
            <a:r>
              <a:rPr lang="nl-BE" sz="2000" dirty="0">
                <a:latin typeface="Univers Condensed" panose="020B0506020202050204" pitchFamily="34" charset="0"/>
                <a:cs typeface="Calibri" panose="020F0502020204030204" pitchFamily="34" charset="0"/>
              </a:rPr>
              <a:t>:</a:t>
            </a:r>
          </a:p>
          <a:p>
            <a:pPr>
              <a:spcAft>
                <a:spcPts val="600"/>
              </a:spcAft>
            </a:pPr>
            <a:r>
              <a:rPr lang="nl-BE" sz="1800" dirty="0" err="1">
                <a:latin typeface="Univers Condensed" panose="020B0506020202050204" pitchFamily="34" charset="0"/>
                <a:cs typeface="Calibri" panose="020F0502020204030204" pitchFamily="34" charset="0"/>
              </a:rPr>
              <a:t>Often</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asymptomatic</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disease</a:t>
            </a:r>
            <a:endParaRPr lang="nl-BE" sz="1800" dirty="0">
              <a:latin typeface="Univers Condensed" panose="020B0506020202050204" pitchFamily="34" charset="0"/>
              <a:cs typeface="Calibri" panose="020F0502020204030204" pitchFamily="34" charset="0"/>
            </a:endParaRPr>
          </a:p>
          <a:p>
            <a:pPr>
              <a:spcAft>
                <a:spcPts val="600"/>
              </a:spcAft>
            </a:pPr>
            <a:r>
              <a:rPr lang="nl-BE" sz="1800" dirty="0">
                <a:latin typeface="Univers Condensed" panose="020B0506020202050204" pitchFamily="34" charset="0"/>
                <a:cs typeface="Calibri" panose="020F0502020204030204" pitchFamily="34" charset="0"/>
              </a:rPr>
              <a:t>Never 100% of </a:t>
            </a:r>
            <a:r>
              <a:rPr lang="nl-BE" sz="1800" dirty="0" err="1">
                <a:latin typeface="Univers Condensed" panose="020B0506020202050204" pitchFamily="34" charset="0"/>
                <a:cs typeface="Calibri" panose="020F0502020204030204" pitchFamily="34" charset="0"/>
              </a:rPr>
              <a:t>fracture</a:t>
            </a:r>
            <a:r>
              <a:rPr lang="nl-BE" sz="1800" dirty="0">
                <a:latin typeface="Univers Condensed" panose="020B0506020202050204" pitchFamily="34" charset="0"/>
                <a:cs typeface="Calibri" panose="020F0502020204030204" pitchFamily="34" charset="0"/>
              </a:rPr>
              <a:t> risk </a:t>
            </a:r>
            <a:r>
              <a:rPr lang="nl-BE" sz="1800" dirty="0" err="1">
                <a:latin typeface="Univers Condensed" panose="020B0506020202050204" pitchFamily="34" charset="0"/>
                <a:cs typeface="Calibri" panose="020F0502020204030204" pitchFamily="34" charset="0"/>
              </a:rPr>
              <a:t>reduction</a:t>
            </a:r>
            <a:endParaRPr lang="nl-BE" sz="1800" dirty="0">
              <a:latin typeface="Univers Condensed" panose="020B0506020202050204" pitchFamily="34" charset="0"/>
              <a:cs typeface="Calibri" panose="020F0502020204030204" pitchFamily="34" charset="0"/>
            </a:endParaRPr>
          </a:p>
          <a:p>
            <a:pPr>
              <a:spcAft>
                <a:spcPts val="600"/>
              </a:spcAft>
            </a:pPr>
            <a:r>
              <a:rPr lang="nl-BE" sz="1800" dirty="0">
                <a:latin typeface="Univers Condensed" panose="020B0506020202050204" pitchFamily="34" charset="0"/>
                <a:cs typeface="Calibri" panose="020F0502020204030204" pitchFamily="34" charset="0"/>
              </a:rPr>
              <a:t>Side </a:t>
            </a:r>
            <a:r>
              <a:rPr lang="nl-BE" sz="1800" dirty="0" err="1">
                <a:latin typeface="Univers Condensed" panose="020B0506020202050204" pitchFamily="34" charset="0"/>
                <a:cs typeface="Calibri" panose="020F0502020204030204" pitchFamily="34" charset="0"/>
              </a:rPr>
              <a:t>effects</a:t>
            </a:r>
            <a:r>
              <a:rPr lang="nl-BE" sz="1800" dirty="0">
                <a:latin typeface="Univers Condensed" panose="020B0506020202050204" pitchFamily="34" charset="0"/>
                <a:cs typeface="Calibri" panose="020F0502020204030204" pitchFamily="34" charset="0"/>
              </a:rPr>
              <a:t> of </a:t>
            </a:r>
            <a:r>
              <a:rPr lang="nl-BE" sz="1800" dirty="0" err="1">
                <a:latin typeface="Univers Condensed" panose="020B0506020202050204" pitchFamily="34" charset="0"/>
                <a:cs typeface="Calibri" panose="020F0502020204030204" pitchFamily="34" charset="0"/>
              </a:rPr>
              <a:t>therapy</a:t>
            </a:r>
            <a:r>
              <a:rPr lang="nl-BE" sz="1800" dirty="0">
                <a:latin typeface="Univers Condensed" panose="020B0506020202050204" pitchFamily="34" charset="0"/>
                <a:cs typeface="Calibri" panose="020F0502020204030204" pitchFamily="34" charset="0"/>
              </a:rPr>
              <a:t> and practical issues</a:t>
            </a:r>
            <a:endParaRPr lang="en-US" sz="1800" dirty="0">
              <a:latin typeface="Univers Condensed" panose="020B0506020202050204" pitchFamily="34" charset="0"/>
              <a:cs typeface="Calibri" panose="020F0502020204030204" pitchFamily="34" charset="0"/>
            </a:endParaRPr>
          </a:p>
          <a:p>
            <a:pPr>
              <a:spcAft>
                <a:spcPts val="600"/>
              </a:spcAft>
            </a:pPr>
            <a:endParaRPr lang="en-US" sz="1800" dirty="0">
              <a:latin typeface="Univers Condensed" panose="020B0506020202050204" pitchFamily="34" charset="0"/>
              <a:cs typeface="Calibri" panose="020F0502020204030204" pitchFamily="34" charset="0"/>
            </a:endParaRPr>
          </a:p>
          <a:p>
            <a:pPr marL="0" indent="0">
              <a:spcAft>
                <a:spcPts val="600"/>
              </a:spcAft>
              <a:buNone/>
            </a:pPr>
            <a:r>
              <a:rPr lang="en-US" sz="1800" dirty="0">
                <a:latin typeface="Univers Condensed" panose="020B0506020202050204" pitchFamily="34" charset="0"/>
                <a:cs typeface="Calibri" panose="020F0502020204030204" pitchFamily="34" charset="0"/>
              </a:rPr>
              <a:t>Solutions:</a:t>
            </a:r>
          </a:p>
          <a:p>
            <a:pPr>
              <a:spcAft>
                <a:spcPts val="600"/>
              </a:spcAft>
            </a:pPr>
            <a:r>
              <a:rPr lang="en-US" sz="1800" dirty="0">
                <a:latin typeface="Univers Condensed" panose="020B0506020202050204" pitchFamily="34" charset="0"/>
                <a:cs typeface="Calibri" panose="020F0502020204030204" pitchFamily="34" charset="0"/>
              </a:rPr>
              <a:t>Education</a:t>
            </a:r>
          </a:p>
          <a:p>
            <a:pPr>
              <a:spcAft>
                <a:spcPts val="600"/>
              </a:spcAft>
            </a:pPr>
            <a:r>
              <a:rPr lang="en-US" sz="1800" dirty="0">
                <a:latin typeface="Univers Condensed" panose="020B0506020202050204" pitchFamily="34" charset="0"/>
                <a:cs typeface="Calibri" panose="020F0502020204030204" pitchFamily="34" charset="0"/>
              </a:rPr>
              <a:t>Patient-centered approach</a:t>
            </a:r>
          </a:p>
          <a:p>
            <a:pPr>
              <a:spcAft>
                <a:spcPts val="600"/>
              </a:spcAft>
            </a:pPr>
            <a:r>
              <a:rPr lang="en-US" sz="1800" dirty="0">
                <a:latin typeface="Univers Condensed" panose="020B0506020202050204" pitchFamily="34" charset="0"/>
                <a:cs typeface="Calibri" panose="020F0502020204030204" pitchFamily="34" charset="0"/>
              </a:rPr>
              <a:t>Regular follow-up</a:t>
            </a:r>
            <a:endParaRPr lang="nl-BE" sz="1800" dirty="0">
              <a:latin typeface="Univers Condensed" panose="020B0506020202050204" pitchFamily="34" charset="0"/>
              <a:cs typeface="Calibri" panose="020F0502020204030204" pitchFamily="34" charset="0"/>
            </a:endParaRPr>
          </a:p>
        </p:txBody>
      </p:sp>
      <p:sp>
        <p:nvSpPr>
          <p:cNvPr id="5" name="Tijdelijke aanduiding voor dianummer 5">
            <a:extLst>
              <a:ext uri="{FF2B5EF4-FFF2-40B4-BE49-F238E27FC236}">
                <a16:creationId xmlns:a16="http://schemas.microsoft.com/office/drawing/2014/main" id="{AC8D23DC-BECA-A4ED-3A9F-1CDD9E1E8174}"/>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24</a:t>
            </a:fld>
            <a:r>
              <a:rPr lang="nl-BE" dirty="0"/>
              <a:t>  / </a:t>
            </a:r>
          </a:p>
        </p:txBody>
      </p:sp>
    </p:spTree>
    <p:extLst>
      <p:ext uri="{BB962C8B-B14F-4D97-AF65-F5344CB8AC3E}">
        <p14:creationId xmlns:p14="http://schemas.microsoft.com/office/powerpoint/2010/main" val="1567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Take home </a:t>
            </a:r>
            <a:r>
              <a:rPr lang="nl-BE" sz="2800" dirty="0" err="1">
                <a:latin typeface="Univers Condensed" panose="020B0506020202050204" pitchFamily="34" charset="0"/>
              </a:rPr>
              <a:t>messages</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nl-BE" sz="17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2000" dirty="0">
              <a:solidFill>
                <a:srgbClr val="FF0000"/>
              </a:solidFill>
              <a:latin typeface="Univers Condensed" panose="020B0506020202050204" pitchFamily="34" charset="0"/>
              <a:cs typeface="Calibri" panose="020F0502020204030204" pitchFamily="34" charset="0"/>
            </a:endParaRPr>
          </a:p>
          <a:p>
            <a:pPr>
              <a:spcAft>
                <a:spcPts val="600"/>
              </a:spcAft>
            </a:pPr>
            <a:endParaRPr lang="en-US" sz="16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1800" dirty="0">
              <a:solidFill>
                <a:srgbClr val="FF0000"/>
              </a:solidFill>
              <a:latin typeface="Univers Condensed" panose="020B0506020202050204" pitchFamily="34" charset="0"/>
              <a:cs typeface="Calibri" panose="020F0502020204030204" pitchFamily="34" charset="0"/>
            </a:endParaRPr>
          </a:p>
        </p:txBody>
      </p:sp>
      <p:sp>
        <p:nvSpPr>
          <p:cNvPr id="6" name="Tijdelijke aanduiding voor inhoud 2">
            <a:extLst>
              <a:ext uri="{FF2B5EF4-FFF2-40B4-BE49-F238E27FC236}">
                <a16:creationId xmlns:a16="http://schemas.microsoft.com/office/drawing/2014/main" id="{46245F5D-805D-47DA-C1F7-CE1FC8A8EBD4}"/>
              </a:ext>
            </a:extLst>
          </p:cNvPr>
          <p:cNvSpPr txBox="1">
            <a:spLocks/>
          </p:cNvSpPr>
          <p:nvPr/>
        </p:nvSpPr>
        <p:spPr>
          <a:xfrm>
            <a:off x="495298" y="1047946"/>
            <a:ext cx="8089144"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dirty="0" err="1">
                <a:latin typeface="Univers Condensed" panose="020B0506020202050204" pitchFamily="34" charset="0"/>
                <a:cs typeface="Calibri" panose="020F0502020204030204" pitchFamily="34" charset="0"/>
              </a:rPr>
              <a:t>Osteoporosis</a:t>
            </a:r>
            <a:r>
              <a:rPr lang="nl-BE" sz="2000" dirty="0">
                <a:latin typeface="Univers Condensed" panose="020B0506020202050204" pitchFamily="34" charset="0"/>
                <a:cs typeface="Calibri" panose="020F0502020204030204" pitchFamily="34" charset="0"/>
              </a:rPr>
              <a:t> is more </a:t>
            </a:r>
            <a:r>
              <a:rPr lang="nl-BE" sz="2000" dirty="0" err="1">
                <a:latin typeface="Univers Condensed" panose="020B0506020202050204" pitchFamily="34" charset="0"/>
                <a:cs typeface="Calibri" panose="020F0502020204030204" pitchFamily="34" charset="0"/>
              </a:rPr>
              <a:t>than</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just</a:t>
            </a:r>
            <a:r>
              <a:rPr lang="nl-BE" sz="2000" dirty="0">
                <a:latin typeface="Univers Condensed" panose="020B0506020202050204" pitchFamily="34" charset="0"/>
                <a:cs typeface="Calibri" panose="020F0502020204030204" pitchFamily="34" charset="0"/>
              </a:rPr>
              <a:t> BMD</a:t>
            </a:r>
          </a:p>
          <a:p>
            <a:pPr>
              <a:spcAft>
                <a:spcPts val="600"/>
              </a:spcAft>
            </a:pPr>
            <a:r>
              <a:rPr lang="nl-BE" sz="2000" dirty="0" err="1">
                <a:latin typeface="Univers Condensed" panose="020B0506020202050204" pitchFamily="34" charset="0"/>
                <a:cs typeface="Calibri" panose="020F0502020204030204" pitchFamily="34" charset="0"/>
              </a:rPr>
              <a:t>Pay</a:t>
            </a:r>
            <a:r>
              <a:rPr lang="nl-BE" sz="2000" dirty="0">
                <a:latin typeface="Univers Condensed" panose="020B0506020202050204" pitchFamily="34" charset="0"/>
                <a:cs typeface="Calibri" panose="020F0502020204030204" pitchFamily="34" charset="0"/>
              </a:rPr>
              <a:t> attention </a:t>
            </a:r>
            <a:r>
              <a:rPr lang="nl-BE" sz="2000" dirty="0" err="1">
                <a:latin typeface="Univers Condensed" panose="020B0506020202050204" pitchFamily="34" charset="0"/>
                <a:cs typeface="Calibri" panose="020F0502020204030204" pitchFamily="34" charset="0"/>
              </a:rPr>
              <a:t>to</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fracture</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history</a:t>
            </a:r>
            <a:endParaRPr lang="nl-BE" sz="20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Don’t</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forget</a:t>
            </a:r>
            <a:r>
              <a:rPr lang="nl-BE" sz="2000" dirty="0">
                <a:latin typeface="Univers Condensed" panose="020B0506020202050204" pitchFamily="34" charset="0"/>
                <a:cs typeface="Calibri" panose="020F0502020204030204" pitchFamily="34" charset="0"/>
              </a:rPr>
              <a:t> non-</a:t>
            </a:r>
            <a:r>
              <a:rPr lang="nl-BE" sz="2000" dirty="0" err="1">
                <a:latin typeface="Univers Condensed" panose="020B0506020202050204" pitchFamily="34" charset="0"/>
                <a:cs typeface="Calibri" panose="020F0502020204030204" pitchFamily="34" charset="0"/>
              </a:rPr>
              <a:t>pharmacological</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measures</a:t>
            </a:r>
            <a:endParaRPr lang="nl-BE" sz="20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err="1">
                <a:latin typeface="Univers Condensed" panose="020B0506020202050204" pitchFamily="34" charset="0"/>
                <a:cs typeface="Calibri" panose="020F0502020204030204" pitchFamily="34" charset="0"/>
              </a:rPr>
              <a:t>Bisphosphonate</a:t>
            </a:r>
            <a:r>
              <a:rPr lang="nl-BE" sz="2000" dirty="0">
                <a:latin typeface="Univers Condensed" panose="020B0506020202050204" pitchFamily="34" charset="0"/>
                <a:cs typeface="Calibri" panose="020F0502020204030204" pitchFamily="34" charset="0"/>
              </a:rPr>
              <a:t>: re-</a:t>
            </a:r>
            <a:r>
              <a:rPr lang="nl-BE" sz="2000" dirty="0" err="1">
                <a:latin typeface="Univers Condensed" panose="020B0506020202050204" pitchFamily="34" charset="0"/>
                <a:cs typeface="Calibri" panose="020F0502020204030204" pitchFamily="34" charset="0"/>
              </a:rPr>
              <a:t>evaluate</a:t>
            </a:r>
            <a:r>
              <a:rPr lang="nl-BE" sz="2000" dirty="0">
                <a:latin typeface="Univers Condensed" panose="020B0506020202050204" pitchFamily="34" charset="0"/>
                <a:cs typeface="Calibri" panose="020F0502020204030204" pitchFamily="34" charset="0"/>
              </a:rPr>
              <a:t> treatment </a:t>
            </a:r>
            <a:r>
              <a:rPr lang="nl-BE" sz="2000" dirty="0" err="1">
                <a:latin typeface="Univers Condensed" panose="020B0506020202050204" pitchFamily="34" charset="0"/>
                <a:cs typeface="Calibri" panose="020F0502020204030204" pitchFamily="34" charset="0"/>
              </a:rPr>
              <a:t>indication</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after</a:t>
            </a:r>
            <a:r>
              <a:rPr lang="nl-BE" sz="2000" dirty="0">
                <a:latin typeface="Univers Condensed" panose="020B0506020202050204" pitchFamily="34" charset="0"/>
                <a:cs typeface="Calibri" panose="020F0502020204030204" pitchFamily="34" charset="0"/>
              </a:rPr>
              <a:t> 3 – 5 </a:t>
            </a:r>
            <a:r>
              <a:rPr lang="nl-BE" sz="2000" dirty="0" err="1">
                <a:latin typeface="Univers Condensed" panose="020B0506020202050204" pitchFamily="34" charset="0"/>
                <a:cs typeface="Calibri" panose="020F0502020204030204" pitchFamily="34" charset="0"/>
              </a:rPr>
              <a:t>years</a:t>
            </a: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a:latin typeface="Univers Condensed" panose="020B0506020202050204" pitchFamily="34" charset="0"/>
                <a:cs typeface="Calibri" panose="020F0502020204030204" pitchFamily="34" charset="0"/>
              </a:rPr>
              <a:t>Never stop denosumab without a plan</a:t>
            </a:r>
          </a:p>
          <a:p>
            <a:pPr>
              <a:spcAft>
                <a:spcPts val="600"/>
              </a:spcAft>
            </a:pPr>
            <a:r>
              <a:rPr lang="nl-BE" sz="2000" dirty="0">
                <a:latin typeface="Univers Condensed" panose="020B0506020202050204" pitchFamily="34" charset="0"/>
                <a:cs typeface="Calibri" panose="020F0502020204030204" pitchFamily="34" charset="0"/>
              </a:rPr>
              <a:t>In </a:t>
            </a:r>
            <a:r>
              <a:rPr lang="nl-BE" sz="2000" dirty="0" err="1">
                <a:latin typeface="Univers Condensed" panose="020B0506020202050204" pitchFamily="34" charset="0"/>
                <a:cs typeface="Calibri" panose="020F0502020204030204" pitchFamily="34" charset="0"/>
              </a:rPr>
              <a:t>patients</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with</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very</a:t>
            </a:r>
            <a:r>
              <a:rPr lang="nl-BE" sz="2000" dirty="0">
                <a:latin typeface="Univers Condensed" panose="020B0506020202050204" pitchFamily="34" charset="0"/>
                <a:cs typeface="Calibri" panose="020F0502020204030204" pitchFamily="34" charset="0"/>
              </a:rPr>
              <a:t> high </a:t>
            </a:r>
            <a:r>
              <a:rPr lang="nl-BE" sz="2000" dirty="0" err="1">
                <a:latin typeface="Univers Condensed" panose="020B0506020202050204" pitchFamily="34" charset="0"/>
                <a:cs typeface="Calibri" panose="020F0502020204030204" pitchFamily="34" charset="0"/>
              </a:rPr>
              <a:t>fracture</a:t>
            </a:r>
            <a:r>
              <a:rPr lang="nl-BE" sz="2000" dirty="0">
                <a:latin typeface="Univers Condensed" panose="020B0506020202050204" pitchFamily="34" charset="0"/>
                <a:cs typeface="Calibri" panose="020F0502020204030204" pitchFamily="34" charset="0"/>
              </a:rPr>
              <a:t> risk, first line = </a:t>
            </a:r>
            <a:r>
              <a:rPr lang="nl-BE" sz="2000" dirty="0" err="1">
                <a:latin typeface="Univers Condensed" panose="020B0506020202050204" pitchFamily="34" charset="0"/>
                <a:cs typeface="Calibri" panose="020F0502020204030204" pitchFamily="34" charset="0"/>
              </a:rPr>
              <a:t>anabolic</a:t>
            </a:r>
            <a:r>
              <a:rPr lang="nl-BE" sz="2000" dirty="0">
                <a:latin typeface="Univers Condensed" panose="020B0506020202050204" pitchFamily="34" charset="0"/>
                <a:cs typeface="Calibri" panose="020F0502020204030204" pitchFamily="34" charset="0"/>
              </a:rPr>
              <a:t> </a:t>
            </a:r>
            <a:r>
              <a:rPr lang="nl-BE" sz="2000" dirty="0" err="1">
                <a:latin typeface="Univers Condensed" panose="020B0506020202050204" pitchFamily="34" charset="0"/>
                <a:cs typeface="Calibri" panose="020F0502020204030204" pitchFamily="34" charset="0"/>
              </a:rPr>
              <a:t>therapy</a:t>
            </a:r>
            <a:endParaRPr lang="nl-BE" sz="20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5" name="Tijdelijke aanduiding voor dianummer 5">
            <a:extLst>
              <a:ext uri="{FF2B5EF4-FFF2-40B4-BE49-F238E27FC236}">
                <a16:creationId xmlns:a16="http://schemas.microsoft.com/office/drawing/2014/main" id="{AC8D23DC-BECA-A4ED-3A9F-1CDD9E1E8174}"/>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25</a:t>
            </a:fld>
            <a:r>
              <a:rPr lang="nl-BE" dirty="0"/>
              <a:t>  / </a:t>
            </a:r>
          </a:p>
        </p:txBody>
      </p:sp>
    </p:spTree>
    <p:extLst>
      <p:ext uri="{BB962C8B-B14F-4D97-AF65-F5344CB8AC3E}">
        <p14:creationId xmlns:p14="http://schemas.microsoft.com/office/powerpoint/2010/main" val="2392726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378" b="192"/>
          <a:stretch/>
        </p:blipFill>
        <p:spPr>
          <a:xfrm>
            <a:off x="527643" y="0"/>
            <a:ext cx="8616357" cy="5486400"/>
          </a:xfrm>
        </p:spPr>
      </p:pic>
      <p:sp>
        <p:nvSpPr>
          <p:cNvPr id="2" name="Ondertitel 2">
            <a:extLst>
              <a:ext uri="{FF2B5EF4-FFF2-40B4-BE49-F238E27FC236}">
                <a16:creationId xmlns:a16="http://schemas.microsoft.com/office/drawing/2014/main" id="{1534F6CD-C581-BC31-783D-9DE7B7FC36A3}"/>
              </a:ext>
            </a:extLst>
          </p:cNvPr>
          <p:cNvSpPr txBox="1">
            <a:spLocks/>
          </p:cNvSpPr>
          <p:nvPr/>
        </p:nvSpPr>
        <p:spPr>
          <a:xfrm>
            <a:off x="658380" y="614134"/>
            <a:ext cx="8912340" cy="1815882"/>
          </a:xfrm>
          <a:prstGeom prst="rect">
            <a:avLst/>
          </a:prstGeom>
        </p:spPr>
        <p:txBody>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l-BE" sz="2000" dirty="0" err="1">
                <a:solidFill>
                  <a:schemeClr val="tx1"/>
                </a:solidFill>
                <a:latin typeface="Univers Condensed" panose="020B0506020202050204" pitchFamily="34" charset="0"/>
              </a:rPr>
              <a:t>Questions</a:t>
            </a:r>
            <a:r>
              <a:rPr lang="nl-BE" sz="2000" dirty="0">
                <a:solidFill>
                  <a:schemeClr val="tx1"/>
                </a:solidFill>
                <a:latin typeface="Univers Condensed" panose="020B0506020202050204" pitchFamily="34" charset="0"/>
              </a:rPr>
              <a:t>?							</a:t>
            </a: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endParaRPr lang="nl-BE" sz="1600" dirty="0">
              <a:solidFill>
                <a:schemeClr val="tx1"/>
              </a:solidFill>
              <a:latin typeface="Univers Condensed" panose="020B0506020202050204" pitchFamily="34" charset="0"/>
            </a:endParaRPr>
          </a:p>
          <a:p>
            <a:pPr marL="0" indent="0">
              <a:buNone/>
            </a:pPr>
            <a:r>
              <a:rPr lang="nl-BE" sz="1600" dirty="0">
                <a:solidFill>
                  <a:schemeClr val="tx1"/>
                </a:solidFill>
                <a:latin typeface="Univers Condensed" panose="020B0506020202050204" pitchFamily="34" charset="0"/>
              </a:rPr>
              <a:t>								</a:t>
            </a:r>
          </a:p>
          <a:p>
            <a:pPr marL="0" indent="0">
              <a:buNone/>
            </a:pPr>
            <a:r>
              <a:rPr lang="nl-BE" sz="1600" dirty="0">
                <a:solidFill>
                  <a:schemeClr val="tx1"/>
                </a:solidFill>
                <a:latin typeface="Univers Condensed" panose="020B0506020202050204" pitchFamily="34" charset="0"/>
              </a:rPr>
              <a:t>								       charlotte.verroken@uzgent.be</a:t>
            </a:r>
          </a:p>
        </p:txBody>
      </p:sp>
    </p:spTree>
    <p:extLst>
      <p:ext uri="{BB962C8B-B14F-4D97-AF65-F5344CB8AC3E}">
        <p14:creationId xmlns:p14="http://schemas.microsoft.com/office/powerpoint/2010/main" val="232340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02A7549D-4A79-8683-9109-952F600725C5}"/>
              </a:ext>
            </a:extLst>
          </p:cNvPr>
          <p:cNvPicPr>
            <a:picLocks noChangeAspect="1"/>
          </p:cNvPicPr>
          <p:nvPr/>
        </p:nvPicPr>
        <p:blipFill>
          <a:blip r:embed="rId3"/>
          <a:stretch>
            <a:fillRect/>
          </a:stretch>
        </p:blipFill>
        <p:spPr>
          <a:xfrm>
            <a:off x="4008721" y="4394766"/>
            <a:ext cx="4561221" cy="2292627"/>
          </a:xfrm>
          <a:prstGeom prst="rect">
            <a:avLst/>
          </a:prstGeom>
        </p:spPr>
      </p:pic>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Diagnosis of </a:t>
            </a:r>
            <a:r>
              <a:rPr lang="nl-BE" sz="2800" dirty="0" err="1">
                <a:latin typeface="Univers Condensed" panose="020B0506020202050204" pitchFamily="34" charset="0"/>
              </a:rPr>
              <a:t>osteoporosis</a:t>
            </a:r>
            <a:endParaRPr lang="nl-BE" sz="2800" dirty="0">
              <a:latin typeface="Univers Condensed" panose="020B0506020202050204" pitchFamily="34" charset="0"/>
            </a:endParaRPr>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3</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7"/>
            <a:ext cx="8489129" cy="52793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800" dirty="0">
                <a:latin typeface="Univers Condensed" panose="020B0506020202050204" pitchFamily="34" charset="0"/>
                <a:cs typeface="Calibri" panose="020F0502020204030204" pitchFamily="34" charset="0"/>
              </a:rPr>
              <a:t>Dual-energy X-</a:t>
            </a:r>
            <a:r>
              <a:rPr lang="nl-BE" sz="1800" dirty="0" err="1">
                <a:latin typeface="Univers Condensed" panose="020B0506020202050204" pitchFamily="34" charset="0"/>
                <a:cs typeface="Calibri" panose="020F0502020204030204" pitchFamily="34" charset="0"/>
              </a:rPr>
              <a:t>ray</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absorptiometry</a:t>
            </a:r>
            <a:r>
              <a:rPr lang="nl-BE" sz="1800" dirty="0">
                <a:latin typeface="Univers Condensed" panose="020B0506020202050204" pitchFamily="34" charset="0"/>
                <a:cs typeface="Calibri" panose="020F0502020204030204" pitchFamily="34" charset="0"/>
              </a:rPr>
              <a:t> (DXA) </a:t>
            </a:r>
          </a:p>
          <a:p>
            <a:pPr lvl="1">
              <a:spcAft>
                <a:spcPts val="600"/>
              </a:spcAft>
            </a:pPr>
            <a:r>
              <a:rPr lang="nl-BE" sz="1500" dirty="0" err="1">
                <a:latin typeface="Univers Condensed" panose="020B0506020202050204" pitchFamily="34" charset="0"/>
                <a:cs typeface="Calibri" panose="020F0502020204030204" pitchFamily="34" charset="0"/>
              </a:rPr>
              <a:t>Lumbar</a:t>
            </a:r>
            <a:r>
              <a:rPr lang="nl-BE" sz="1500" dirty="0">
                <a:latin typeface="Univers Condensed" panose="020B0506020202050204" pitchFamily="34" charset="0"/>
                <a:cs typeface="Calibri" panose="020F0502020204030204" pitchFamily="34" charset="0"/>
              </a:rPr>
              <a:t> </a:t>
            </a:r>
            <a:r>
              <a:rPr lang="nl-BE" sz="1500" dirty="0" err="1">
                <a:latin typeface="Univers Condensed" panose="020B0506020202050204" pitchFamily="34" charset="0"/>
                <a:cs typeface="Calibri" panose="020F0502020204030204" pitchFamily="34" charset="0"/>
              </a:rPr>
              <a:t>spine</a:t>
            </a:r>
            <a:r>
              <a:rPr lang="nl-BE" sz="1500" dirty="0">
                <a:latin typeface="Univers Condensed" panose="020B0506020202050204" pitchFamily="34" charset="0"/>
                <a:cs typeface="Calibri" panose="020F0502020204030204" pitchFamily="34" charset="0"/>
              </a:rPr>
              <a:t> (L1-L4) + </a:t>
            </a:r>
            <a:r>
              <a:rPr lang="nl-BE" sz="1500" dirty="0" err="1">
                <a:latin typeface="Univers Condensed" panose="020B0506020202050204" pitchFamily="34" charset="0"/>
                <a:cs typeface="Calibri" panose="020F0502020204030204" pitchFamily="34" charset="0"/>
              </a:rPr>
              <a:t>femoral</a:t>
            </a:r>
            <a:r>
              <a:rPr lang="nl-BE" sz="1500" dirty="0">
                <a:latin typeface="Univers Condensed" panose="020B0506020202050204" pitchFamily="34" charset="0"/>
                <a:cs typeface="Calibri" panose="020F0502020204030204" pitchFamily="34" charset="0"/>
              </a:rPr>
              <a:t> </a:t>
            </a:r>
            <a:r>
              <a:rPr lang="nl-BE" sz="1500" dirty="0" err="1">
                <a:latin typeface="Univers Condensed" panose="020B0506020202050204" pitchFamily="34" charset="0"/>
                <a:cs typeface="Calibri" panose="020F0502020204030204" pitchFamily="34" charset="0"/>
              </a:rPr>
              <a:t>neck</a:t>
            </a:r>
            <a:r>
              <a:rPr lang="nl-BE" sz="1500" dirty="0">
                <a:latin typeface="Univers Condensed" panose="020B0506020202050204" pitchFamily="34" charset="0"/>
                <a:cs typeface="Calibri" panose="020F0502020204030204" pitchFamily="34" charset="0"/>
              </a:rPr>
              <a:t> + </a:t>
            </a:r>
            <a:r>
              <a:rPr lang="nl-BE" sz="1500" dirty="0" err="1">
                <a:latin typeface="Univers Condensed" panose="020B0506020202050204" pitchFamily="34" charset="0"/>
                <a:cs typeface="Calibri" panose="020F0502020204030204" pitchFamily="34" charset="0"/>
              </a:rPr>
              <a:t>total</a:t>
            </a:r>
            <a:r>
              <a:rPr lang="nl-BE" sz="1500" dirty="0">
                <a:latin typeface="Univers Condensed" panose="020B0506020202050204" pitchFamily="34" charset="0"/>
                <a:cs typeface="Calibri" panose="020F0502020204030204" pitchFamily="34" charset="0"/>
              </a:rPr>
              <a:t> hip</a:t>
            </a:r>
          </a:p>
          <a:p>
            <a:pPr lvl="1">
              <a:spcAft>
                <a:spcPts val="600"/>
              </a:spcAft>
            </a:pPr>
            <a:r>
              <a:rPr lang="nl-BE" sz="1500" dirty="0">
                <a:latin typeface="Univers Condensed" panose="020B0506020202050204" pitchFamily="34" charset="0"/>
                <a:cs typeface="Calibri" panose="020F0502020204030204" pitchFamily="34" charset="0"/>
              </a:rPr>
              <a:t>T-score ≤ -2.5 = </a:t>
            </a:r>
            <a:r>
              <a:rPr lang="nl-BE" sz="1500" dirty="0" err="1">
                <a:latin typeface="Univers Condensed" panose="020B0506020202050204" pitchFamily="34" charset="0"/>
                <a:cs typeface="Calibri" panose="020F0502020204030204" pitchFamily="34" charset="0"/>
              </a:rPr>
              <a:t>osteoporosis</a:t>
            </a:r>
            <a:endParaRPr lang="nl-BE" sz="1500" dirty="0">
              <a:latin typeface="Univers Condensed" panose="020B0506020202050204" pitchFamily="34" charset="0"/>
              <a:cs typeface="Calibri" panose="020F0502020204030204" pitchFamily="34" charset="0"/>
            </a:endParaRPr>
          </a:p>
          <a:p>
            <a:pPr lvl="1">
              <a:spcAft>
                <a:spcPts val="600"/>
              </a:spcAft>
            </a:pPr>
            <a:endParaRPr lang="nl-BE" sz="1700" dirty="0">
              <a:latin typeface="Univers Condensed" panose="020B0506020202050204" pitchFamily="34" charset="0"/>
              <a:cs typeface="Calibri" panose="020F0502020204030204" pitchFamily="34" charset="0"/>
            </a:endParaRPr>
          </a:p>
        </p:txBody>
      </p:sp>
      <p:sp>
        <p:nvSpPr>
          <p:cNvPr id="14" name="Tijdelijke aanduiding voor inhoud 2">
            <a:extLst>
              <a:ext uri="{FF2B5EF4-FFF2-40B4-BE49-F238E27FC236}">
                <a16:creationId xmlns:a16="http://schemas.microsoft.com/office/drawing/2014/main" id="{6F492660-ACF4-0592-7294-65DFB7692139}"/>
              </a:ext>
            </a:extLst>
          </p:cNvPr>
          <p:cNvSpPr txBox="1">
            <a:spLocks/>
          </p:cNvSpPr>
          <p:nvPr/>
        </p:nvSpPr>
        <p:spPr>
          <a:xfrm>
            <a:off x="574057" y="1477601"/>
            <a:ext cx="8071800" cy="4351338"/>
          </a:xfrm>
          <a:prstGeom prst="rect">
            <a:avLst/>
          </a:prstGeom>
        </p:spPr>
        <p:txBody>
          <a:bodyPr>
            <a:normAutofit/>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nl-BE" sz="2000" dirty="0"/>
          </a:p>
        </p:txBody>
      </p:sp>
      <p:pic>
        <p:nvPicPr>
          <p:cNvPr id="6" name="Picture 5">
            <a:extLst>
              <a:ext uri="{FF2B5EF4-FFF2-40B4-BE49-F238E27FC236}">
                <a16:creationId xmlns:a16="http://schemas.microsoft.com/office/drawing/2014/main" id="{183B29DB-6663-E756-E2E1-0DEC83A1B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376" y="2410271"/>
            <a:ext cx="2542205" cy="339013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C26B5238-A088-6542-0C79-EF1EA27B29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2" t="19434" r="57519" b="49872"/>
          <a:stretch/>
        </p:blipFill>
        <p:spPr>
          <a:xfrm>
            <a:off x="4511357" y="2420430"/>
            <a:ext cx="1381059" cy="1638545"/>
          </a:xfrm>
          <a:prstGeom prst="rect">
            <a:avLst/>
          </a:prstGeom>
        </p:spPr>
      </p:pic>
      <p:sp>
        <p:nvSpPr>
          <p:cNvPr id="10" name="Oval 13">
            <a:extLst>
              <a:ext uri="{FF2B5EF4-FFF2-40B4-BE49-F238E27FC236}">
                <a16:creationId xmlns:a16="http://schemas.microsoft.com/office/drawing/2014/main" id="{79930349-3D72-145E-0227-F68A1018DC2C}"/>
              </a:ext>
            </a:extLst>
          </p:cNvPr>
          <p:cNvSpPr/>
          <p:nvPr/>
        </p:nvSpPr>
        <p:spPr>
          <a:xfrm>
            <a:off x="7093725" y="4637106"/>
            <a:ext cx="668516" cy="510585"/>
          </a:xfrm>
          <a:prstGeom prst="ellipse">
            <a:avLst/>
          </a:prstGeom>
          <a:noFill/>
          <a:ln w="31750">
            <a:solidFill>
              <a:srgbClr val="EE8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8F85"/>
              </a:solidFill>
            </a:endParaRPr>
          </a:p>
        </p:txBody>
      </p:sp>
      <p:pic>
        <p:nvPicPr>
          <p:cNvPr id="12" name="Afbeelding 11">
            <a:extLst>
              <a:ext uri="{FF2B5EF4-FFF2-40B4-BE49-F238E27FC236}">
                <a16:creationId xmlns:a16="http://schemas.microsoft.com/office/drawing/2014/main" id="{6849D97C-6122-0095-D194-35802DE8FDEB}"/>
              </a:ext>
            </a:extLst>
          </p:cNvPr>
          <p:cNvPicPr>
            <a:picLocks noChangeAspect="1"/>
          </p:cNvPicPr>
          <p:nvPr/>
        </p:nvPicPr>
        <p:blipFill rotWithShape="1">
          <a:blip r:embed="rId6"/>
          <a:srcRect l="48507" b="51295"/>
          <a:stretch/>
        </p:blipFill>
        <p:spPr>
          <a:xfrm>
            <a:off x="6315190" y="2410271"/>
            <a:ext cx="1785845" cy="1917177"/>
          </a:xfrm>
          <a:prstGeom prst="rect">
            <a:avLst/>
          </a:prstGeom>
        </p:spPr>
      </p:pic>
      <p:sp>
        <p:nvSpPr>
          <p:cNvPr id="15" name="Oval 13">
            <a:extLst>
              <a:ext uri="{FF2B5EF4-FFF2-40B4-BE49-F238E27FC236}">
                <a16:creationId xmlns:a16="http://schemas.microsoft.com/office/drawing/2014/main" id="{7BE7A387-9386-ECFF-CFC4-CF81F74402AC}"/>
              </a:ext>
            </a:extLst>
          </p:cNvPr>
          <p:cNvSpPr/>
          <p:nvPr/>
        </p:nvSpPr>
        <p:spPr>
          <a:xfrm>
            <a:off x="4248380" y="6174888"/>
            <a:ext cx="1014500" cy="236105"/>
          </a:xfrm>
          <a:prstGeom prst="ellipse">
            <a:avLst/>
          </a:prstGeom>
          <a:noFill/>
          <a:ln w="31750">
            <a:solidFill>
              <a:srgbClr val="EE8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8F85"/>
              </a:solidFill>
            </a:endParaRPr>
          </a:p>
        </p:txBody>
      </p:sp>
      <p:sp>
        <p:nvSpPr>
          <p:cNvPr id="16" name="Oval 13">
            <a:extLst>
              <a:ext uri="{FF2B5EF4-FFF2-40B4-BE49-F238E27FC236}">
                <a16:creationId xmlns:a16="http://schemas.microsoft.com/office/drawing/2014/main" id="{A1811046-A4B4-C18E-A335-B55D1491B73E}"/>
              </a:ext>
            </a:extLst>
          </p:cNvPr>
          <p:cNvSpPr/>
          <p:nvPr/>
        </p:nvSpPr>
        <p:spPr>
          <a:xfrm>
            <a:off x="4248380" y="5115920"/>
            <a:ext cx="1014500" cy="236105"/>
          </a:xfrm>
          <a:prstGeom prst="ellipse">
            <a:avLst/>
          </a:prstGeom>
          <a:noFill/>
          <a:ln w="31750">
            <a:solidFill>
              <a:srgbClr val="EE8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8F85"/>
              </a:solidFill>
            </a:endParaRPr>
          </a:p>
        </p:txBody>
      </p:sp>
      <p:sp>
        <p:nvSpPr>
          <p:cNvPr id="17" name="Oval 13">
            <a:extLst>
              <a:ext uri="{FF2B5EF4-FFF2-40B4-BE49-F238E27FC236}">
                <a16:creationId xmlns:a16="http://schemas.microsoft.com/office/drawing/2014/main" id="{47980863-A5C4-D3E5-09FA-CCC8913405CB}"/>
              </a:ext>
            </a:extLst>
          </p:cNvPr>
          <p:cNvSpPr/>
          <p:nvPr/>
        </p:nvSpPr>
        <p:spPr>
          <a:xfrm>
            <a:off x="4248380" y="6379461"/>
            <a:ext cx="1014500" cy="236105"/>
          </a:xfrm>
          <a:prstGeom prst="ellipse">
            <a:avLst/>
          </a:prstGeom>
          <a:noFill/>
          <a:ln w="31750">
            <a:solidFill>
              <a:srgbClr val="EE89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8F85"/>
              </a:solidFill>
            </a:endParaRPr>
          </a:p>
        </p:txBody>
      </p:sp>
    </p:spTree>
    <p:extLst>
      <p:ext uri="{BB962C8B-B14F-4D97-AF65-F5344CB8AC3E}">
        <p14:creationId xmlns:p14="http://schemas.microsoft.com/office/powerpoint/2010/main" val="17801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Diagnosis of </a:t>
            </a:r>
            <a:r>
              <a:rPr lang="nl-BE" sz="2800" dirty="0" err="1">
                <a:latin typeface="Univers Condensed" panose="020B0506020202050204" pitchFamily="34" charset="0"/>
              </a:rPr>
              <a:t>osteoporosis</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4</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7"/>
            <a:ext cx="8489129" cy="52793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800" dirty="0">
                <a:latin typeface="Univers Condensed" panose="020B0506020202050204" pitchFamily="34" charset="0"/>
                <a:cs typeface="Calibri" panose="020F0502020204030204" pitchFamily="34" charset="0"/>
              </a:rPr>
              <a:t>Dual-energy X-</a:t>
            </a:r>
            <a:r>
              <a:rPr lang="nl-BE" sz="1800" dirty="0" err="1">
                <a:latin typeface="Univers Condensed" panose="020B0506020202050204" pitchFamily="34" charset="0"/>
                <a:cs typeface="Calibri" panose="020F0502020204030204" pitchFamily="34" charset="0"/>
              </a:rPr>
              <a:t>ray</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absorptiometry</a:t>
            </a:r>
            <a:r>
              <a:rPr lang="nl-BE" sz="1800" dirty="0">
                <a:latin typeface="Univers Condensed" panose="020B0506020202050204" pitchFamily="34" charset="0"/>
                <a:cs typeface="Calibri" panose="020F0502020204030204" pitchFamily="34" charset="0"/>
              </a:rPr>
              <a:t> (DXA)</a:t>
            </a:r>
          </a:p>
          <a:p>
            <a:pPr>
              <a:spcAft>
                <a:spcPts val="600"/>
              </a:spcAft>
            </a:pPr>
            <a:r>
              <a:rPr lang="nl-BE" sz="1800" dirty="0">
                <a:latin typeface="Univers Condensed" panose="020B0506020202050204" pitchFamily="34" charset="0"/>
                <a:cs typeface="Calibri" panose="020F0502020204030204" pitchFamily="34" charset="0"/>
              </a:rPr>
              <a:t>Prevalent </a:t>
            </a:r>
            <a:r>
              <a:rPr lang="nl-BE" sz="1800" dirty="0" err="1">
                <a:latin typeface="Univers Condensed" panose="020B0506020202050204" pitchFamily="34" charset="0"/>
                <a:cs typeface="Calibri" panose="020F0502020204030204" pitchFamily="34" charset="0"/>
              </a:rPr>
              <a:t>fragility</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fractures</a:t>
            </a:r>
            <a:r>
              <a:rPr lang="nl-BE" sz="1800" dirty="0">
                <a:latin typeface="Univers Condensed" panose="020B0506020202050204" pitchFamily="34" charset="0"/>
                <a:cs typeface="Calibri" panose="020F0502020204030204" pitchFamily="34" charset="0"/>
              </a:rPr>
              <a:t>? </a:t>
            </a:r>
          </a:p>
          <a:p>
            <a:pPr lvl="1">
              <a:spcAft>
                <a:spcPts val="600"/>
              </a:spcAft>
            </a:pPr>
            <a:r>
              <a:rPr lang="nl-BE" sz="1500" dirty="0" err="1">
                <a:latin typeface="Univers Condensed" panose="020B0506020202050204" pitchFamily="34" charset="0"/>
                <a:cs typeface="Calibri" panose="020F0502020204030204" pitchFamily="34" charset="0"/>
              </a:rPr>
              <a:t>Clinical</a:t>
            </a:r>
            <a:r>
              <a:rPr lang="nl-BE" sz="1500" dirty="0">
                <a:latin typeface="Univers Condensed" panose="020B0506020202050204" pitchFamily="34" charset="0"/>
                <a:cs typeface="Calibri" panose="020F0502020204030204" pitchFamily="34" charset="0"/>
              </a:rPr>
              <a:t> </a:t>
            </a:r>
            <a:r>
              <a:rPr lang="nl-BE" sz="1500" dirty="0" err="1">
                <a:latin typeface="Univers Condensed" panose="020B0506020202050204" pitchFamily="34" charset="0"/>
                <a:cs typeface="Calibri" panose="020F0502020204030204" pitchFamily="34" charset="0"/>
              </a:rPr>
              <a:t>history</a:t>
            </a:r>
            <a:r>
              <a:rPr lang="nl-BE" sz="1500" dirty="0">
                <a:latin typeface="Univers Condensed" panose="020B0506020202050204" pitchFamily="34" charset="0"/>
                <a:cs typeface="Calibri" panose="020F0502020204030204" pitchFamily="34" charset="0"/>
              </a:rPr>
              <a:t>	</a:t>
            </a:r>
          </a:p>
          <a:p>
            <a:pPr lvl="1">
              <a:spcAft>
                <a:spcPts val="600"/>
              </a:spcAft>
            </a:pPr>
            <a:r>
              <a:rPr lang="nl-BE" sz="1500" dirty="0">
                <a:latin typeface="Univers Condensed" panose="020B0506020202050204" pitchFamily="34" charset="0"/>
                <a:cs typeface="Calibri" panose="020F0502020204030204" pitchFamily="34" charset="0"/>
              </a:rPr>
              <a:t>VFA</a:t>
            </a:r>
          </a:p>
        </p:txBody>
      </p:sp>
      <p:pic>
        <p:nvPicPr>
          <p:cNvPr id="9" name="Afbeelding 8">
            <a:extLst>
              <a:ext uri="{FF2B5EF4-FFF2-40B4-BE49-F238E27FC236}">
                <a16:creationId xmlns:a16="http://schemas.microsoft.com/office/drawing/2014/main" id="{C273FD50-BEB8-5B0C-6A30-F7B7B81AD214}"/>
              </a:ext>
            </a:extLst>
          </p:cNvPr>
          <p:cNvPicPr>
            <a:picLocks noChangeAspect="1"/>
          </p:cNvPicPr>
          <p:nvPr/>
        </p:nvPicPr>
        <p:blipFill rotWithShape="1">
          <a:blip r:embed="rId3"/>
          <a:srcRect l="42545"/>
          <a:stretch/>
        </p:blipFill>
        <p:spPr>
          <a:xfrm>
            <a:off x="889001" y="2642992"/>
            <a:ext cx="1279620" cy="3668253"/>
          </a:xfrm>
          <a:prstGeom prst="rect">
            <a:avLst/>
          </a:prstGeom>
        </p:spPr>
      </p:pic>
      <p:sp>
        <p:nvSpPr>
          <p:cNvPr id="6" name="Tijdelijke aanduiding voor dianummer 5">
            <a:extLst>
              <a:ext uri="{FF2B5EF4-FFF2-40B4-BE49-F238E27FC236}">
                <a16:creationId xmlns:a16="http://schemas.microsoft.com/office/drawing/2014/main" id="{9D8ECBB5-498B-FE6E-D9EE-EA1E8CF8EB30}"/>
              </a:ext>
            </a:extLst>
          </p:cNvPr>
          <p:cNvSpPr txBox="1">
            <a:spLocks/>
          </p:cNvSpPr>
          <p:nvPr/>
        </p:nvSpPr>
        <p:spPr>
          <a:xfrm>
            <a:off x="0" y="6477194"/>
            <a:ext cx="889001" cy="136521"/>
          </a:xfrm>
          <a:prstGeom prst="rect">
            <a:avLst/>
          </a:prstGeom>
        </p:spPr>
        <p:txBody>
          <a:bodyPr vert="horz" lIns="0" tIns="0" rIns="0" bIns="0" rtlCol="0" anchor="ctr"/>
          <a:lstStyle>
            <a:defPPr>
              <a:defRPr lang="nl-BE"/>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A8A351-5C7C-4395-AC7F-763D97B6BE0B}" type="slidenum">
              <a:rPr lang="nl-BE" smtClean="0"/>
              <a:pPr/>
              <a:t>4</a:t>
            </a:fld>
            <a:r>
              <a:rPr lang="nl-BE"/>
              <a:t>  </a:t>
            </a:r>
            <a:r>
              <a:rPr lang="nl-BE">
                <a:solidFill>
                  <a:schemeClr val="bg2"/>
                </a:solidFill>
              </a:rPr>
              <a:t>/</a:t>
            </a:r>
            <a:r>
              <a:rPr lang="nl-BE"/>
              <a:t> </a:t>
            </a:r>
            <a:endParaRPr lang="nl-BE" dirty="0"/>
          </a:p>
        </p:txBody>
      </p:sp>
      <p:sp>
        <p:nvSpPr>
          <p:cNvPr id="8" name="Footer Placeholder 6">
            <a:extLst>
              <a:ext uri="{FF2B5EF4-FFF2-40B4-BE49-F238E27FC236}">
                <a16:creationId xmlns:a16="http://schemas.microsoft.com/office/drawing/2014/main" id="{247A19EC-CCC4-2EEC-A623-97988902ADC8}"/>
              </a:ext>
            </a:extLst>
          </p:cNvPr>
          <p:cNvSpPr txBox="1">
            <a:spLocks/>
          </p:cNvSpPr>
          <p:nvPr/>
        </p:nvSpPr>
        <p:spPr bwMode="gray">
          <a:xfrm>
            <a:off x="1392324" y="6499734"/>
            <a:ext cx="7657588" cy="273844"/>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en-US" baseline="30000" dirty="0">
                <a:solidFill>
                  <a:schemeClr val="bg1"/>
                </a:solidFill>
                <a:latin typeface="Arial"/>
              </a:rPr>
              <a:t>1</a:t>
            </a:r>
            <a:r>
              <a:rPr lang="en-US" dirty="0">
                <a:solidFill>
                  <a:schemeClr val="bg1"/>
                </a:solidFill>
                <a:latin typeface="Arial"/>
              </a:rPr>
              <a:t>Johansson H et al. </a:t>
            </a:r>
            <a:r>
              <a:rPr lang="en-US" b="1" dirty="0">
                <a:solidFill>
                  <a:schemeClr val="bg1"/>
                </a:solidFill>
                <a:latin typeface="Arial"/>
              </a:rPr>
              <a:t>Imminent risk of fracture after fracture</a:t>
            </a:r>
            <a:r>
              <a:rPr lang="en-US" dirty="0">
                <a:solidFill>
                  <a:schemeClr val="bg1"/>
                </a:solidFill>
                <a:latin typeface="Arial"/>
              </a:rPr>
              <a:t>. </a:t>
            </a:r>
            <a:r>
              <a:rPr lang="en-US" dirty="0" err="1">
                <a:solidFill>
                  <a:schemeClr val="bg1"/>
                </a:solidFill>
                <a:latin typeface="Arial"/>
              </a:rPr>
              <a:t>Osteoporos</a:t>
            </a:r>
            <a:r>
              <a:rPr lang="en-US" dirty="0">
                <a:solidFill>
                  <a:schemeClr val="bg1"/>
                </a:solidFill>
                <a:latin typeface="Arial"/>
              </a:rPr>
              <a:t>. Int. 2017. 28:775 780.</a:t>
            </a:r>
          </a:p>
        </p:txBody>
      </p:sp>
      <p:pic>
        <p:nvPicPr>
          <p:cNvPr id="10" name="Afbeelding 9">
            <a:extLst>
              <a:ext uri="{FF2B5EF4-FFF2-40B4-BE49-F238E27FC236}">
                <a16:creationId xmlns:a16="http://schemas.microsoft.com/office/drawing/2014/main" id="{110E117A-FBD2-B83F-9A74-EC87C2D050B0}"/>
              </a:ext>
            </a:extLst>
          </p:cNvPr>
          <p:cNvPicPr>
            <a:picLocks noChangeAspect="1"/>
          </p:cNvPicPr>
          <p:nvPr/>
        </p:nvPicPr>
        <p:blipFill>
          <a:blip r:embed="rId4"/>
          <a:stretch>
            <a:fillRect/>
          </a:stretch>
        </p:blipFill>
        <p:spPr>
          <a:xfrm>
            <a:off x="3986520" y="2642334"/>
            <a:ext cx="4581483" cy="3258323"/>
          </a:xfrm>
          <a:prstGeom prst="rect">
            <a:avLst/>
          </a:prstGeom>
        </p:spPr>
      </p:pic>
      <p:sp>
        <p:nvSpPr>
          <p:cNvPr id="13" name="Tekstvak 12">
            <a:extLst>
              <a:ext uri="{FF2B5EF4-FFF2-40B4-BE49-F238E27FC236}">
                <a16:creationId xmlns:a16="http://schemas.microsoft.com/office/drawing/2014/main" id="{D6ABFB37-88D8-1ACC-790C-4BEDC8AAA8EC}"/>
              </a:ext>
            </a:extLst>
          </p:cNvPr>
          <p:cNvSpPr txBox="1"/>
          <p:nvPr/>
        </p:nvSpPr>
        <p:spPr>
          <a:xfrm>
            <a:off x="3986520" y="5654653"/>
            <a:ext cx="4430970" cy="784830"/>
          </a:xfrm>
          <a:prstGeom prst="rect">
            <a:avLst/>
          </a:prstGeom>
          <a:noFill/>
        </p:spPr>
        <p:txBody>
          <a:bodyPr wrap="square" rtlCol="0">
            <a:spAutoFit/>
          </a:bodyPr>
          <a:lstStyle/>
          <a:p>
            <a:r>
              <a:rPr lang="en-US" sz="900" dirty="0">
                <a:solidFill>
                  <a:schemeClr val="bg1"/>
                </a:solidFill>
              </a:rPr>
              <a:t>Fig</a:t>
            </a:r>
            <a:r>
              <a:rPr lang="en-US" sz="900" baseline="30000" dirty="0">
                <a:solidFill>
                  <a:schemeClr val="bg1"/>
                </a:solidFill>
              </a:rPr>
              <a:t>1</a:t>
            </a:r>
            <a:r>
              <a:rPr lang="en-US" sz="900" dirty="0">
                <a:solidFill>
                  <a:schemeClr val="bg1"/>
                </a:solidFill>
              </a:rPr>
              <a:t>: Risk per 100 000 (95% CI) of a second major osteoporotic fracture (MOF) after a first MOF for a woman at the age of 75 years at her first fracture. Knots for the spline function are set at 0.5, 2.5 and 15 years of follow up after the first fracture. The dashed line is the risk of first MOF in whole population (n=18,872) for a woman 75 years at baseline.</a:t>
            </a:r>
            <a:endParaRPr lang="nl-BE" sz="900" dirty="0">
              <a:solidFill>
                <a:schemeClr val="bg1"/>
              </a:solidFill>
            </a:endParaRPr>
          </a:p>
        </p:txBody>
      </p:sp>
      <p:sp>
        <p:nvSpPr>
          <p:cNvPr id="14" name="Rechthoek 13">
            <a:extLst>
              <a:ext uri="{FF2B5EF4-FFF2-40B4-BE49-F238E27FC236}">
                <a16:creationId xmlns:a16="http://schemas.microsoft.com/office/drawing/2014/main" id="{7D9E72BC-A656-7736-BDFE-4499278960F4}"/>
              </a:ext>
            </a:extLst>
          </p:cNvPr>
          <p:cNvSpPr/>
          <p:nvPr/>
        </p:nvSpPr>
        <p:spPr>
          <a:xfrm>
            <a:off x="4485083" y="2632443"/>
            <a:ext cx="825953" cy="2924381"/>
          </a:xfrm>
          <a:prstGeom prst="rect">
            <a:avLst/>
          </a:prstGeom>
          <a:noFill/>
          <a:ln w="25400" cap="flat" cmpd="sng" algn="ctr">
            <a:solidFill>
              <a:srgbClr val="FF0000"/>
            </a:solidFill>
            <a:prstDash val="solid"/>
          </a:ln>
          <a:effectLst/>
        </p:spPr>
        <p:txBody>
          <a:bodyPr rtlCol="0" anchor="ctr"/>
          <a:lstStyle/>
          <a:p>
            <a:pPr algn="ctr" defTabSz="685800">
              <a:defRPr/>
            </a:pPr>
            <a:endParaRPr lang="nl-BE" sz="1350" kern="0">
              <a:solidFill>
                <a:prstClr val="white"/>
              </a:solidFill>
              <a:latin typeface="+mj-lt"/>
            </a:endParaRPr>
          </a:p>
        </p:txBody>
      </p:sp>
    </p:spTree>
    <p:extLst>
      <p:ext uri="{BB962C8B-B14F-4D97-AF65-F5344CB8AC3E}">
        <p14:creationId xmlns:p14="http://schemas.microsoft.com/office/powerpoint/2010/main" val="39500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Diagnosis of </a:t>
            </a:r>
            <a:r>
              <a:rPr lang="nl-BE" sz="2800" dirty="0" err="1">
                <a:latin typeface="Univers Condensed" panose="020B0506020202050204" pitchFamily="34" charset="0"/>
              </a:rPr>
              <a:t>osteoporosis</a:t>
            </a:r>
            <a:endParaRPr lang="nl-BE" sz="2800" dirty="0">
              <a:latin typeface="Univers Condensed" panose="020B0506020202050204" pitchFamily="34" charset="0"/>
            </a:endParaRP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5</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7"/>
            <a:ext cx="8489129" cy="52793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1800" dirty="0">
                <a:latin typeface="Univers Condensed" panose="020B0506020202050204" pitchFamily="34" charset="0"/>
                <a:cs typeface="Calibri" panose="020F0502020204030204" pitchFamily="34" charset="0"/>
              </a:rPr>
              <a:t>Dual-energy X-</a:t>
            </a:r>
            <a:r>
              <a:rPr lang="nl-BE" sz="1800" dirty="0" err="1">
                <a:latin typeface="Univers Condensed" panose="020B0506020202050204" pitchFamily="34" charset="0"/>
                <a:cs typeface="Calibri" panose="020F0502020204030204" pitchFamily="34" charset="0"/>
              </a:rPr>
              <a:t>ray</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absorptiometry</a:t>
            </a:r>
            <a:r>
              <a:rPr lang="nl-BE" sz="1800" dirty="0">
                <a:latin typeface="Univers Condensed" panose="020B0506020202050204" pitchFamily="34" charset="0"/>
                <a:cs typeface="Calibri" panose="020F0502020204030204" pitchFamily="34" charset="0"/>
              </a:rPr>
              <a:t> (DXA)</a:t>
            </a:r>
          </a:p>
          <a:p>
            <a:pPr>
              <a:spcAft>
                <a:spcPts val="600"/>
              </a:spcAft>
            </a:pPr>
            <a:r>
              <a:rPr lang="nl-BE" sz="1800" dirty="0">
                <a:latin typeface="Univers Condensed" panose="020B0506020202050204" pitchFamily="34" charset="0"/>
                <a:cs typeface="Calibri" panose="020F0502020204030204" pitchFamily="34" charset="0"/>
              </a:rPr>
              <a:t>Prevalent </a:t>
            </a:r>
            <a:r>
              <a:rPr lang="nl-BE" sz="1800" dirty="0" err="1">
                <a:latin typeface="Univers Condensed" panose="020B0506020202050204" pitchFamily="34" charset="0"/>
                <a:cs typeface="Calibri" panose="020F0502020204030204" pitchFamily="34" charset="0"/>
              </a:rPr>
              <a:t>fragility</a:t>
            </a:r>
            <a:r>
              <a:rPr lang="nl-BE" sz="1800" dirty="0">
                <a:latin typeface="Univers Condensed" panose="020B0506020202050204" pitchFamily="34" charset="0"/>
                <a:cs typeface="Calibri" panose="020F0502020204030204" pitchFamily="34" charset="0"/>
              </a:rPr>
              <a:t> </a:t>
            </a:r>
            <a:r>
              <a:rPr lang="nl-BE" sz="1800" dirty="0" err="1">
                <a:latin typeface="Univers Condensed" panose="020B0506020202050204" pitchFamily="34" charset="0"/>
                <a:cs typeface="Calibri" panose="020F0502020204030204" pitchFamily="34" charset="0"/>
              </a:rPr>
              <a:t>fractures</a:t>
            </a:r>
            <a:r>
              <a:rPr lang="nl-BE" sz="1800" dirty="0">
                <a:latin typeface="Univers Condensed" panose="020B0506020202050204" pitchFamily="34" charset="0"/>
                <a:cs typeface="Calibri" panose="020F0502020204030204" pitchFamily="34" charset="0"/>
              </a:rPr>
              <a:t>? </a:t>
            </a:r>
          </a:p>
          <a:p>
            <a:pPr>
              <a:spcAft>
                <a:spcPts val="600"/>
              </a:spcAft>
            </a:pPr>
            <a:r>
              <a:rPr lang="nl-BE" sz="1800" dirty="0" err="1">
                <a:latin typeface="Univers Condensed" panose="020B0506020202050204" pitchFamily="34" charset="0"/>
                <a:cs typeface="Calibri" panose="020F0502020204030204" pitchFamily="34" charset="0"/>
              </a:rPr>
              <a:t>Fracture</a:t>
            </a:r>
            <a:r>
              <a:rPr lang="nl-BE" sz="1800" dirty="0">
                <a:latin typeface="Univers Condensed" panose="020B0506020202050204" pitchFamily="34" charset="0"/>
                <a:cs typeface="Calibri" panose="020F0502020204030204" pitchFamily="34" charset="0"/>
              </a:rPr>
              <a:t> risk </a:t>
            </a:r>
            <a:r>
              <a:rPr lang="nl-BE" sz="1800" dirty="0" err="1">
                <a:latin typeface="Univers Condensed" panose="020B0506020202050204" pitchFamily="34" charset="0"/>
                <a:cs typeface="Calibri" panose="020F0502020204030204" pitchFamily="34" charset="0"/>
              </a:rPr>
              <a:t>calculation</a:t>
            </a:r>
            <a:r>
              <a:rPr lang="nl-BE" sz="1800" dirty="0">
                <a:latin typeface="Univers Condensed" panose="020B0506020202050204" pitchFamily="34" charset="0"/>
                <a:cs typeface="Calibri" panose="020F0502020204030204" pitchFamily="34" charset="0"/>
              </a:rPr>
              <a:t> (FRAX)</a:t>
            </a:r>
          </a:p>
          <a:p>
            <a:pPr>
              <a:spcAft>
                <a:spcPts val="600"/>
              </a:spcAft>
            </a:pPr>
            <a:endParaRPr lang="nl-BE" sz="2400" dirty="0">
              <a:latin typeface="Univers Condensed" panose="020B0506020202050204" pitchFamily="34" charset="0"/>
              <a:cs typeface="Calibri" panose="020F0502020204030204" pitchFamily="34" charset="0"/>
            </a:endParaRPr>
          </a:p>
        </p:txBody>
      </p:sp>
    </p:spTree>
    <p:extLst>
      <p:ext uri="{BB962C8B-B14F-4D97-AF65-F5344CB8AC3E}">
        <p14:creationId xmlns:p14="http://schemas.microsoft.com/office/powerpoint/2010/main" val="132264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Fracture</a:t>
            </a:r>
            <a:r>
              <a:rPr lang="nl-BE" sz="2800" dirty="0">
                <a:latin typeface="Univers Condensed" panose="020B0506020202050204" pitchFamily="34" charset="0"/>
              </a:rPr>
              <a:t> risk </a:t>
            </a:r>
            <a:r>
              <a:rPr lang="nl-BE" sz="2800" dirty="0" err="1">
                <a:latin typeface="Univers Condensed" panose="020B0506020202050204" pitchFamily="34" charset="0"/>
              </a:rPr>
              <a:t>calculation</a:t>
            </a:r>
            <a:endParaRPr lang="nl-BE" sz="2800" dirty="0">
              <a:latin typeface="Univers Condensed" panose="020B0506020202050204" pitchFamily="34" charset="0"/>
            </a:endParaRPr>
          </a:p>
        </p:txBody>
      </p:sp>
      <p:sp>
        <p:nvSpPr>
          <p:cNvPr id="4" name="Rechthoek 3"/>
          <p:cNvSpPr/>
          <p:nvPr/>
        </p:nvSpPr>
        <p:spPr>
          <a:xfrm>
            <a:off x="7296726" y="5338618"/>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340714"/>
            <a:ext cx="889001" cy="136521"/>
          </a:xfrm>
        </p:spPr>
        <p:txBody>
          <a:bodyPr/>
          <a:lstStyle/>
          <a:p>
            <a:fld id="{C9A8A351-5C7C-4395-AC7F-763D97B6BE0B}" type="slidenum">
              <a:rPr lang="nl-BE" smtClean="0"/>
              <a:pPr/>
              <a:t>6</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759066"/>
            <a:ext cx="8489129"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b="1" dirty="0">
                <a:latin typeface="Univers Condensed" panose="020B0506020202050204" pitchFamily="34" charset="0"/>
                <a:cs typeface="Calibri" panose="020F0502020204030204" pitchFamily="34" charset="0"/>
              </a:rPr>
              <a:t>Wanneer</a:t>
            </a:r>
            <a:r>
              <a:rPr lang="nl-BE" sz="2000" dirty="0">
                <a:latin typeface="Univers Condensed" panose="020B0506020202050204" pitchFamily="34" charset="0"/>
                <a:cs typeface="Calibri" panose="020F0502020204030204" pitchFamily="34" charset="0"/>
              </a:rPr>
              <a:t> </a:t>
            </a:r>
            <a:r>
              <a:rPr lang="nl-BE" sz="2000" b="1" dirty="0">
                <a:latin typeface="Univers Condensed" panose="020B0506020202050204" pitchFamily="34" charset="0"/>
                <a:cs typeface="Calibri" panose="020F0502020204030204" pitchFamily="34" charset="0"/>
              </a:rPr>
              <a:t>screenen</a:t>
            </a:r>
            <a:r>
              <a:rPr lang="nl-BE" sz="2000" dirty="0">
                <a:latin typeface="Univers Condensed" panose="020B0506020202050204" pitchFamily="34" charset="0"/>
                <a:cs typeface="Calibri" panose="020F0502020204030204" pitchFamily="34" charset="0"/>
              </a:rPr>
              <a:t>?</a:t>
            </a:r>
          </a:p>
          <a:p>
            <a:pPr lvl="1">
              <a:spcAft>
                <a:spcPts val="600"/>
              </a:spcAft>
            </a:pPr>
            <a:endParaRPr lang="en-US" sz="400" dirty="0">
              <a:latin typeface="Univers Condensed" panose="020B0506020202050204" pitchFamily="34" charset="0"/>
              <a:cs typeface="Calibri" panose="020F0502020204030204" pitchFamily="34" charset="0"/>
            </a:endParaRPr>
          </a:p>
          <a:p>
            <a:pPr lvl="1">
              <a:spcAft>
                <a:spcPts val="600"/>
              </a:spcAft>
            </a:pPr>
            <a:r>
              <a:rPr lang="en-US" sz="1600" dirty="0">
                <a:solidFill>
                  <a:srgbClr val="FF0000"/>
                </a:solidFill>
                <a:latin typeface="Univers Condensed" panose="020B0506020202050204" pitchFamily="34" charset="0"/>
                <a:cs typeface="Calibri" panose="020F0502020204030204" pitchFamily="34" charset="0"/>
              </a:rPr>
              <a:t>FRAX / </a:t>
            </a:r>
            <a:r>
              <a:rPr lang="en-US" sz="1600" dirty="0" err="1">
                <a:solidFill>
                  <a:srgbClr val="FF0000"/>
                </a:solidFill>
                <a:latin typeface="Univers Condensed" panose="020B0506020202050204" pitchFamily="34" charset="0"/>
                <a:cs typeface="Calibri" panose="020F0502020204030204" pitchFamily="34" charset="0"/>
              </a:rPr>
              <a:t>andere</a:t>
            </a:r>
            <a:r>
              <a:rPr lang="en-US" sz="1600" dirty="0">
                <a:solidFill>
                  <a:srgbClr val="FF0000"/>
                </a:solidFill>
                <a:latin typeface="Univers Condensed" panose="020B0506020202050204" pitchFamily="34" charset="0"/>
                <a:cs typeface="Calibri" panose="020F0502020204030204" pitchFamily="34" charset="0"/>
              </a:rPr>
              <a:t> </a:t>
            </a:r>
            <a:r>
              <a:rPr lang="en-US" sz="1600" dirty="0" err="1">
                <a:solidFill>
                  <a:srgbClr val="FF0000"/>
                </a:solidFill>
                <a:latin typeface="Univers Condensed" panose="020B0506020202050204" pitchFamily="34" charset="0"/>
                <a:cs typeface="Calibri" panose="020F0502020204030204" pitchFamily="34" charset="0"/>
              </a:rPr>
              <a:t>vragenlijsten</a:t>
            </a:r>
            <a:endParaRPr lang="en-US" sz="16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Footer Placeholder 6">
            <a:extLst>
              <a:ext uri="{FF2B5EF4-FFF2-40B4-BE49-F238E27FC236}">
                <a16:creationId xmlns:a16="http://schemas.microsoft.com/office/drawing/2014/main" id="{0B4BF845-2F2B-4F41-1E93-CA085148F7A9}"/>
              </a:ext>
            </a:extLst>
          </p:cNvPr>
          <p:cNvSpPr txBox="1">
            <a:spLocks/>
          </p:cNvSpPr>
          <p:nvPr/>
        </p:nvSpPr>
        <p:spPr bwMode="gray">
          <a:xfrm>
            <a:off x="1483685" y="6600437"/>
            <a:ext cx="7657588" cy="273844"/>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nl-BE" sz="900" dirty="0">
                <a:solidFill>
                  <a:schemeClr val="bg1"/>
                </a:solidFill>
                <a:latin typeface="Arial"/>
              </a:rPr>
              <a:t>https://www.sheffield.ac.uk/FRAX/</a:t>
            </a:r>
          </a:p>
        </p:txBody>
      </p:sp>
      <p:pic>
        <p:nvPicPr>
          <p:cNvPr id="8" name="Afbeelding 7">
            <a:extLst>
              <a:ext uri="{FF2B5EF4-FFF2-40B4-BE49-F238E27FC236}">
                <a16:creationId xmlns:a16="http://schemas.microsoft.com/office/drawing/2014/main" id="{92AB5BAD-4C02-082B-8D5A-B5BE6E2ADE9F}"/>
              </a:ext>
            </a:extLst>
          </p:cNvPr>
          <p:cNvPicPr>
            <a:picLocks noChangeAspect="1"/>
          </p:cNvPicPr>
          <p:nvPr/>
        </p:nvPicPr>
        <p:blipFill rotWithShape="1">
          <a:blip r:embed="rId3"/>
          <a:srcRect l="16250" t="8000" r="17500" b="14222"/>
          <a:stretch/>
        </p:blipFill>
        <p:spPr>
          <a:xfrm>
            <a:off x="311973" y="759066"/>
            <a:ext cx="8595360" cy="5676181"/>
          </a:xfrm>
          <a:prstGeom prst="rect">
            <a:avLst/>
          </a:prstGeom>
        </p:spPr>
      </p:pic>
      <p:sp>
        <p:nvSpPr>
          <p:cNvPr id="9" name="Ovaal 8">
            <a:extLst>
              <a:ext uri="{FF2B5EF4-FFF2-40B4-BE49-F238E27FC236}">
                <a16:creationId xmlns:a16="http://schemas.microsoft.com/office/drawing/2014/main" id="{27294EAB-4E54-C163-346B-9A0087BEF8ED}"/>
              </a:ext>
            </a:extLst>
          </p:cNvPr>
          <p:cNvSpPr/>
          <p:nvPr/>
        </p:nvSpPr>
        <p:spPr>
          <a:xfrm>
            <a:off x="780603" y="3679746"/>
            <a:ext cx="400050" cy="20574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56A30A6D-3261-6573-89A5-E1801E64D683}"/>
              </a:ext>
            </a:extLst>
          </p:cNvPr>
          <p:cNvSpPr txBox="1"/>
          <p:nvPr/>
        </p:nvSpPr>
        <p:spPr>
          <a:xfrm>
            <a:off x="500368" y="3862626"/>
            <a:ext cx="960519" cy="307777"/>
          </a:xfrm>
          <a:prstGeom prst="rect">
            <a:avLst/>
          </a:prstGeom>
          <a:noFill/>
        </p:spPr>
        <p:txBody>
          <a:bodyPr wrap="none" rtlCol="0">
            <a:spAutoFit/>
          </a:bodyPr>
          <a:lstStyle/>
          <a:p>
            <a:pPr algn="ctr"/>
            <a:r>
              <a:rPr lang="nl-BE" sz="1400" b="1" dirty="0">
                <a:solidFill>
                  <a:srgbClr val="C00000"/>
                </a:solidFill>
              </a:rPr>
              <a:t>Limit 90y</a:t>
            </a:r>
          </a:p>
        </p:txBody>
      </p:sp>
      <p:sp>
        <p:nvSpPr>
          <p:cNvPr id="13" name="Tekstvak 12">
            <a:extLst>
              <a:ext uri="{FF2B5EF4-FFF2-40B4-BE49-F238E27FC236}">
                <a16:creationId xmlns:a16="http://schemas.microsoft.com/office/drawing/2014/main" id="{B63B6BAE-1AAA-28F1-F25F-E3B891CF31D6}"/>
              </a:ext>
            </a:extLst>
          </p:cNvPr>
          <p:cNvSpPr txBox="1"/>
          <p:nvPr/>
        </p:nvSpPr>
        <p:spPr>
          <a:xfrm>
            <a:off x="1609079" y="5564027"/>
            <a:ext cx="3235181" cy="307777"/>
          </a:xfrm>
          <a:prstGeom prst="rect">
            <a:avLst/>
          </a:prstGeom>
          <a:noFill/>
        </p:spPr>
        <p:txBody>
          <a:bodyPr wrap="none" rtlCol="0">
            <a:spAutoFit/>
          </a:bodyPr>
          <a:lstStyle/>
          <a:p>
            <a:r>
              <a:rPr lang="en-US" sz="1400" b="1" i="0" dirty="0">
                <a:solidFill>
                  <a:srgbClr val="C00000"/>
                </a:solidFill>
                <a:effectLst/>
                <a:latin typeface="Arial" panose="020B0604020202020204" pitchFamily="34" charset="0"/>
              </a:rPr>
              <a:t>&gt; 3 months &gt; 5mg </a:t>
            </a:r>
            <a:r>
              <a:rPr lang="en-US" sz="1400" b="1" i="0" dirty="0" err="1">
                <a:solidFill>
                  <a:srgbClr val="C00000"/>
                </a:solidFill>
                <a:effectLst/>
                <a:latin typeface="Arial" panose="020B0604020202020204" pitchFamily="34" charset="0"/>
              </a:rPr>
              <a:t>predni</a:t>
            </a:r>
            <a:r>
              <a:rPr lang="en-US" sz="1400" b="1" i="0" dirty="0">
                <a:solidFill>
                  <a:srgbClr val="C00000"/>
                </a:solidFill>
                <a:effectLst/>
                <a:latin typeface="Arial" panose="020B0604020202020204" pitchFamily="34" charset="0"/>
              </a:rPr>
              <a:t> equivalent</a:t>
            </a:r>
            <a:endParaRPr lang="nl-BE" sz="1400" b="1" dirty="0">
              <a:solidFill>
                <a:srgbClr val="C00000"/>
              </a:solidFill>
            </a:endParaRPr>
          </a:p>
        </p:txBody>
      </p:sp>
      <p:sp>
        <p:nvSpPr>
          <p:cNvPr id="14" name="Ovaal 13">
            <a:extLst>
              <a:ext uri="{FF2B5EF4-FFF2-40B4-BE49-F238E27FC236}">
                <a16:creationId xmlns:a16="http://schemas.microsoft.com/office/drawing/2014/main" id="{8910132C-F64C-6B67-7206-B69950722501}"/>
              </a:ext>
            </a:extLst>
          </p:cNvPr>
          <p:cNvSpPr/>
          <p:nvPr/>
        </p:nvSpPr>
        <p:spPr>
          <a:xfrm>
            <a:off x="786517" y="5655467"/>
            <a:ext cx="862766" cy="30777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1469C325-02B4-C328-5003-C7E1BBEAAA7E}"/>
              </a:ext>
            </a:extLst>
          </p:cNvPr>
          <p:cNvSpPr/>
          <p:nvPr/>
        </p:nvSpPr>
        <p:spPr>
          <a:xfrm>
            <a:off x="3579246" y="3190397"/>
            <a:ext cx="1265013" cy="3979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17611A3B-DE07-E83D-CC63-4E21938F6340}"/>
              </a:ext>
            </a:extLst>
          </p:cNvPr>
          <p:cNvSpPr txBox="1"/>
          <p:nvPr/>
        </p:nvSpPr>
        <p:spPr>
          <a:xfrm>
            <a:off x="4036049" y="3627894"/>
            <a:ext cx="2978701" cy="1384995"/>
          </a:xfrm>
          <a:prstGeom prst="rect">
            <a:avLst/>
          </a:prstGeom>
          <a:noFill/>
        </p:spPr>
        <p:txBody>
          <a:bodyPr wrap="none" rtlCol="0">
            <a:spAutoFit/>
          </a:bodyPr>
          <a:lstStyle/>
          <a:p>
            <a:r>
              <a:rPr lang="en-US" sz="1400" b="1" i="0" dirty="0">
                <a:solidFill>
                  <a:srgbClr val="C00000"/>
                </a:solidFill>
                <a:effectLst/>
                <a:latin typeface="Arial" panose="020B0604020202020204" pitchFamily="34" charset="0"/>
              </a:rPr>
              <a:t>IDDM</a:t>
            </a:r>
          </a:p>
          <a:p>
            <a:r>
              <a:rPr lang="en-US" sz="1400" b="1" dirty="0">
                <a:solidFill>
                  <a:srgbClr val="C00000"/>
                </a:solidFill>
                <a:latin typeface="Arial" panose="020B0604020202020204" pitchFamily="34" charset="0"/>
              </a:rPr>
              <a:t>OI</a:t>
            </a:r>
          </a:p>
          <a:p>
            <a:r>
              <a:rPr lang="en-US" sz="1400" b="1" dirty="0">
                <a:solidFill>
                  <a:srgbClr val="C00000"/>
                </a:solidFill>
                <a:latin typeface="Arial" panose="020B0604020202020204" pitchFamily="34" charset="0"/>
              </a:rPr>
              <a:t>Hypogonadism</a:t>
            </a:r>
            <a:r>
              <a:rPr lang="nl-BE" sz="1400" b="1" dirty="0">
                <a:solidFill>
                  <a:srgbClr val="C00000"/>
                </a:solidFill>
                <a:latin typeface="Arial" panose="020B0604020202020204" pitchFamily="34" charset="0"/>
              </a:rPr>
              <a:t>/</a:t>
            </a:r>
            <a:r>
              <a:rPr lang="nl-BE" sz="1400" b="1" dirty="0" err="1">
                <a:solidFill>
                  <a:srgbClr val="C00000"/>
                </a:solidFill>
                <a:latin typeface="Arial" panose="020B0604020202020204" pitchFamily="34" charset="0"/>
              </a:rPr>
              <a:t>early</a:t>
            </a:r>
            <a:r>
              <a:rPr lang="nl-BE" sz="1400" b="1" dirty="0">
                <a:solidFill>
                  <a:srgbClr val="C00000"/>
                </a:solidFill>
                <a:latin typeface="Arial" panose="020B0604020202020204" pitchFamily="34" charset="0"/>
              </a:rPr>
              <a:t> menopauze</a:t>
            </a:r>
          </a:p>
          <a:p>
            <a:r>
              <a:rPr lang="nl-BE" sz="1400" b="1" dirty="0">
                <a:solidFill>
                  <a:srgbClr val="C00000"/>
                </a:solidFill>
                <a:latin typeface="Arial" panose="020B0604020202020204" pitchFamily="34" charset="0"/>
              </a:rPr>
              <a:t>Longstanding </a:t>
            </a:r>
            <a:r>
              <a:rPr lang="nl-BE" sz="1400" b="1" dirty="0" err="1">
                <a:solidFill>
                  <a:srgbClr val="C00000"/>
                </a:solidFill>
                <a:latin typeface="Arial" panose="020B0604020202020204" pitchFamily="34" charset="0"/>
              </a:rPr>
              <a:t>thyrotoxicosis</a:t>
            </a:r>
            <a:endParaRPr lang="nl-BE" sz="1400" b="1" dirty="0">
              <a:solidFill>
                <a:srgbClr val="C00000"/>
              </a:solidFill>
              <a:latin typeface="Arial" panose="020B0604020202020204" pitchFamily="34" charset="0"/>
            </a:endParaRPr>
          </a:p>
          <a:p>
            <a:r>
              <a:rPr lang="nl-BE" sz="1400" b="1" dirty="0">
                <a:solidFill>
                  <a:srgbClr val="C00000"/>
                </a:solidFill>
                <a:latin typeface="Arial" panose="020B0604020202020204" pitchFamily="34" charset="0"/>
              </a:rPr>
              <a:t>Malnutrition/</a:t>
            </a:r>
            <a:r>
              <a:rPr lang="nl-BE" sz="1400" b="1" dirty="0" err="1">
                <a:solidFill>
                  <a:srgbClr val="C00000"/>
                </a:solidFill>
                <a:latin typeface="Arial" panose="020B0604020202020204" pitchFamily="34" charset="0"/>
              </a:rPr>
              <a:t>malabsorption</a:t>
            </a:r>
            <a:endParaRPr lang="nl-BE" sz="1400" b="1" dirty="0">
              <a:solidFill>
                <a:srgbClr val="C00000"/>
              </a:solidFill>
              <a:latin typeface="Arial" panose="020B0604020202020204" pitchFamily="34" charset="0"/>
            </a:endParaRPr>
          </a:p>
          <a:p>
            <a:r>
              <a:rPr lang="nl-BE" sz="1400" b="1" dirty="0" err="1">
                <a:solidFill>
                  <a:srgbClr val="C00000"/>
                </a:solidFill>
                <a:latin typeface="Arial" panose="020B0604020202020204" pitchFamily="34" charset="0"/>
              </a:rPr>
              <a:t>Chronic</a:t>
            </a:r>
            <a:r>
              <a:rPr lang="nl-BE" sz="1400" b="1" dirty="0">
                <a:solidFill>
                  <a:srgbClr val="C00000"/>
                </a:solidFill>
                <a:latin typeface="Arial" panose="020B0604020202020204" pitchFamily="34" charset="0"/>
              </a:rPr>
              <a:t> </a:t>
            </a:r>
            <a:r>
              <a:rPr lang="nl-BE" sz="1400" b="1" dirty="0" err="1">
                <a:solidFill>
                  <a:srgbClr val="C00000"/>
                </a:solidFill>
                <a:latin typeface="Arial" panose="020B0604020202020204" pitchFamily="34" charset="0"/>
              </a:rPr>
              <a:t>liver</a:t>
            </a:r>
            <a:r>
              <a:rPr lang="nl-BE" sz="1400" b="1" dirty="0">
                <a:solidFill>
                  <a:srgbClr val="C00000"/>
                </a:solidFill>
                <a:latin typeface="Arial" panose="020B0604020202020204" pitchFamily="34" charset="0"/>
              </a:rPr>
              <a:t> </a:t>
            </a:r>
            <a:r>
              <a:rPr lang="nl-BE" sz="1400" b="1" dirty="0" err="1">
                <a:solidFill>
                  <a:srgbClr val="C00000"/>
                </a:solidFill>
                <a:latin typeface="Arial" panose="020B0604020202020204" pitchFamily="34" charset="0"/>
              </a:rPr>
              <a:t>disease</a:t>
            </a:r>
            <a:endParaRPr lang="en-US" sz="1400" b="1" dirty="0">
              <a:solidFill>
                <a:srgbClr val="C00000"/>
              </a:solidFill>
              <a:latin typeface="Arial" panose="020B0604020202020204" pitchFamily="34" charset="0"/>
            </a:endParaRPr>
          </a:p>
        </p:txBody>
      </p:sp>
    </p:spTree>
    <p:extLst>
      <p:ext uri="{BB962C8B-B14F-4D97-AF65-F5344CB8AC3E}">
        <p14:creationId xmlns:p14="http://schemas.microsoft.com/office/powerpoint/2010/main" val="250394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Fracture</a:t>
            </a:r>
            <a:r>
              <a:rPr lang="nl-BE" sz="2800" dirty="0">
                <a:latin typeface="Univers Condensed" panose="020B0506020202050204" pitchFamily="34" charset="0"/>
              </a:rPr>
              <a:t> risk </a:t>
            </a:r>
            <a:r>
              <a:rPr lang="nl-BE" sz="2800" dirty="0" err="1">
                <a:latin typeface="Univers Condensed" panose="020B0506020202050204" pitchFamily="34" charset="0"/>
              </a:rPr>
              <a:t>calculation</a:t>
            </a:r>
            <a:endParaRPr lang="nl-BE" sz="2800" dirty="0">
              <a:latin typeface="Univers Condensed" panose="020B0506020202050204" pitchFamily="34" charset="0"/>
            </a:endParaRPr>
          </a:p>
        </p:txBody>
      </p:sp>
      <p:sp>
        <p:nvSpPr>
          <p:cNvPr id="4" name="Rechthoek 3"/>
          <p:cNvSpPr/>
          <p:nvPr/>
        </p:nvSpPr>
        <p:spPr>
          <a:xfrm>
            <a:off x="7296726" y="5338618"/>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340714"/>
            <a:ext cx="889001" cy="136521"/>
          </a:xfrm>
        </p:spPr>
        <p:txBody>
          <a:bodyPr/>
          <a:lstStyle/>
          <a:p>
            <a:fld id="{C9A8A351-5C7C-4395-AC7F-763D97B6BE0B}" type="slidenum">
              <a:rPr lang="nl-BE" smtClean="0"/>
              <a:pPr/>
              <a:t>7</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759066"/>
            <a:ext cx="8489129"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b="1" dirty="0">
                <a:latin typeface="Univers Condensed" panose="020B0506020202050204" pitchFamily="34" charset="0"/>
                <a:cs typeface="Calibri" panose="020F0502020204030204" pitchFamily="34" charset="0"/>
              </a:rPr>
              <a:t>Wanneer</a:t>
            </a:r>
            <a:r>
              <a:rPr lang="nl-BE" sz="2000" dirty="0">
                <a:latin typeface="Univers Condensed" panose="020B0506020202050204" pitchFamily="34" charset="0"/>
                <a:cs typeface="Calibri" panose="020F0502020204030204" pitchFamily="34" charset="0"/>
              </a:rPr>
              <a:t> </a:t>
            </a:r>
            <a:r>
              <a:rPr lang="nl-BE" sz="2000" b="1" dirty="0">
                <a:latin typeface="Univers Condensed" panose="020B0506020202050204" pitchFamily="34" charset="0"/>
                <a:cs typeface="Calibri" panose="020F0502020204030204" pitchFamily="34" charset="0"/>
              </a:rPr>
              <a:t>screenen</a:t>
            </a:r>
            <a:r>
              <a:rPr lang="nl-BE" sz="2000" dirty="0">
                <a:latin typeface="Univers Condensed" panose="020B0506020202050204" pitchFamily="34" charset="0"/>
                <a:cs typeface="Calibri" panose="020F0502020204030204" pitchFamily="34" charset="0"/>
              </a:rPr>
              <a:t>?</a:t>
            </a:r>
          </a:p>
          <a:p>
            <a:pPr lvl="1">
              <a:spcAft>
                <a:spcPts val="600"/>
              </a:spcAft>
            </a:pPr>
            <a:endParaRPr lang="en-US" sz="400" dirty="0">
              <a:latin typeface="Univers Condensed" panose="020B0506020202050204" pitchFamily="34" charset="0"/>
              <a:cs typeface="Calibri" panose="020F0502020204030204" pitchFamily="34" charset="0"/>
            </a:endParaRPr>
          </a:p>
          <a:p>
            <a:pPr lvl="1">
              <a:spcAft>
                <a:spcPts val="600"/>
              </a:spcAft>
            </a:pPr>
            <a:r>
              <a:rPr lang="en-US" sz="1600" dirty="0">
                <a:solidFill>
                  <a:srgbClr val="FF0000"/>
                </a:solidFill>
                <a:latin typeface="Univers Condensed" panose="020B0506020202050204" pitchFamily="34" charset="0"/>
                <a:cs typeface="Calibri" panose="020F0502020204030204" pitchFamily="34" charset="0"/>
              </a:rPr>
              <a:t>FRAX / </a:t>
            </a:r>
            <a:r>
              <a:rPr lang="en-US" sz="1600" dirty="0" err="1">
                <a:solidFill>
                  <a:srgbClr val="FF0000"/>
                </a:solidFill>
                <a:latin typeface="Univers Condensed" panose="020B0506020202050204" pitchFamily="34" charset="0"/>
                <a:cs typeface="Calibri" panose="020F0502020204030204" pitchFamily="34" charset="0"/>
              </a:rPr>
              <a:t>andere</a:t>
            </a:r>
            <a:r>
              <a:rPr lang="en-US" sz="1600" dirty="0">
                <a:solidFill>
                  <a:srgbClr val="FF0000"/>
                </a:solidFill>
                <a:latin typeface="Univers Condensed" panose="020B0506020202050204" pitchFamily="34" charset="0"/>
                <a:cs typeface="Calibri" panose="020F0502020204030204" pitchFamily="34" charset="0"/>
              </a:rPr>
              <a:t> </a:t>
            </a:r>
            <a:r>
              <a:rPr lang="en-US" sz="1600" dirty="0" err="1">
                <a:solidFill>
                  <a:srgbClr val="FF0000"/>
                </a:solidFill>
                <a:latin typeface="Univers Condensed" panose="020B0506020202050204" pitchFamily="34" charset="0"/>
                <a:cs typeface="Calibri" panose="020F0502020204030204" pitchFamily="34" charset="0"/>
              </a:rPr>
              <a:t>vragenlijsten</a:t>
            </a:r>
            <a:endParaRPr lang="en-US" sz="1600" dirty="0">
              <a:solidFill>
                <a:srgbClr val="FF0000"/>
              </a:solidFill>
              <a:latin typeface="Univers Condensed" panose="020B0506020202050204" pitchFamily="34" charset="0"/>
              <a:cs typeface="Calibri" panose="020F0502020204030204" pitchFamily="34" charset="0"/>
            </a:endParaRPr>
          </a:p>
          <a:p>
            <a:pPr>
              <a:spcAft>
                <a:spcPts val="600"/>
              </a:spcAft>
            </a:pPr>
            <a:endParaRPr lang="nl-BE" sz="1800" dirty="0">
              <a:latin typeface="Univers Condensed" panose="020B0506020202050204" pitchFamily="34" charset="0"/>
              <a:cs typeface="Calibri" panose="020F0502020204030204" pitchFamily="34" charset="0"/>
            </a:endParaRPr>
          </a:p>
        </p:txBody>
      </p:sp>
      <p:sp>
        <p:nvSpPr>
          <p:cNvPr id="6" name="Footer Placeholder 6">
            <a:extLst>
              <a:ext uri="{FF2B5EF4-FFF2-40B4-BE49-F238E27FC236}">
                <a16:creationId xmlns:a16="http://schemas.microsoft.com/office/drawing/2014/main" id="{0B4BF845-2F2B-4F41-1E93-CA085148F7A9}"/>
              </a:ext>
            </a:extLst>
          </p:cNvPr>
          <p:cNvSpPr txBox="1">
            <a:spLocks/>
          </p:cNvSpPr>
          <p:nvPr/>
        </p:nvSpPr>
        <p:spPr bwMode="gray">
          <a:xfrm>
            <a:off x="1483685" y="6600437"/>
            <a:ext cx="7657588" cy="273844"/>
          </a:xfrm>
          <a:prstGeom prst="rect">
            <a:avLst/>
          </a:prstGeom>
          <a:noFill/>
          <a:ln w="9525" algn="ctr">
            <a:noFill/>
            <a:miter lim="800000"/>
            <a:headEnd/>
            <a:tailEnd/>
          </a:ln>
          <a:effectLst/>
        </p:spPr>
        <p:txBody>
          <a:bodyPr vert="horz" wrap="square" lIns="34290" tIns="34290" rIns="34290" bIns="68580" numCol="1" anchor="b" anchorCtr="0" compatLnSpc="1">
            <a:prstTxWarp prst="textNoShape">
              <a:avLst/>
            </a:prstTxWarp>
          </a:bodyPr>
          <a:lstStyle>
            <a:defPPr>
              <a:defRPr lang="en-US"/>
            </a:defPPr>
            <a:lvl1pPr marL="0" algn="l" defTabSz="914400" rtl="0" eaLnBrk="1" latinLnBrk="0" hangingPunct="1">
              <a:lnSpc>
                <a:spcPct val="90000"/>
              </a:lnSpc>
              <a:buFontTx/>
              <a:buNone/>
              <a:defRPr lang="en-US" sz="1000" b="0" kern="1200">
                <a:solidFill>
                  <a:srgbClr val="7777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defRPr/>
            </a:pPr>
            <a:r>
              <a:rPr lang="nl-BE" sz="900" dirty="0">
                <a:solidFill>
                  <a:schemeClr val="bg1"/>
                </a:solidFill>
                <a:latin typeface="Arial"/>
              </a:rPr>
              <a:t>https://www.sheffield.ac.uk/FRAX/</a:t>
            </a:r>
          </a:p>
        </p:txBody>
      </p:sp>
      <p:pic>
        <p:nvPicPr>
          <p:cNvPr id="11" name="Afbeelding 10">
            <a:extLst>
              <a:ext uri="{FF2B5EF4-FFF2-40B4-BE49-F238E27FC236}">
                <a16:creationId xmlns:a16="http://schemas.microsoft.com/office/drawing/2014/main" id="{6663D5C3-632B-AC95-7D1B-1D340C06AE9E}"/>
              </a:ext>
            </a:extLst>
          </p:cNvPr>
          <p:cNvPicPr>
            <a:picLocks noChangeAspect="1"/>
          </p:cNvPicPr>
          <p:nvPr/>
        </p:nvPicPr>
        <p:blipFill rotWithShape="1">
          <a:blip r:embed="rId3"/>
          <a:srcRect l="17250" t="8021" r="17875" b="13957"/>
          <a:stretch/>
        </p:blipFill>
        <p:spPr>
          <a:xfrm>
            <a:off x="284118" y="749639"/>
            <a:ext cx="8653462" cy="5685608"/>
          </a:xfrm>
          <a:prstGeom prst="rect">
            <a:avLst/>
          </a:prstGeom>
        </p:spPr>
      </p:pic>
    </p:spTree>
    <p:extLst>
      <p:ext uri="{BB962C8B-B14F-4D97-AF65-F5344CB8AC3E}">
        <p14:creationId xmlns:p14="http://schemas.microsoft.com/office/powerpoint/2010/main" val="15289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E5FF164-9DF2-EBCB-E72B-3FA223F13A57}"/>
              </a:ext>
            </a:extLst>
          </p:cNvPr>
          <p:cNvPicPr>
            <a:picLocks noChangeAspect="1"/>
          </p:cNvPicPr>
          <p:nvPr/>
        </p:nvPicPr>
        <p:blipFill>
          <a:blip r:embed="rId2"/>
          <a:stretch>
            <a:fillRect/>
          </a:stretch>
        </p:blipFill>
        <p:spPr>
          <a:xfrm>
            <a:off x="986771" y="948995"/>
            <a:ext cx="6711885" cy="5044711"/>
          </a:xfrm>
          <a:prstGeom prst="rect">
            <a:avLst/>
          </a:prstGeom>
        </p:spPr>
      </p:pic>
      <p:sp>
        <p:nvSpPr>
          <p:cNvPr id="2" name="Titel 1">
            <a:extLst>
              <a:ext uri="{FF2B5EF4-FFF2-40B4-BE49-F238E27FC236}">
                <a16:creationId xmlns:a16="http://schemas.microsoft.com/office/drawing/2014/main" id="{B3F6CDED-8011-F2E7-E117-320B195ACA15}"/>
              </a:ext>
            </a:extLst>
          </p:cNvPr>
          <p:cNvSpPr>
            <a:spLocks noGrp="1"/>
          </p:cNvSpPr>
          <p:nvPr>
            <p:ph type="title"/>
          </p:nvPr>
        </p:nvSpPr>
        <p:spPr>
          <a:xfrm>
            <a:off x="9426" y="1"/>
            <a:ext cx="9134573" cy="537328"/>
          </a:xfrm>
          <a:noFill/>
          <a:ln>
            <a:noFill/>
          </a:ln>
        </p:spPr>
        <p:txBody>
          <a:bodyPr>
            <a:normAutofit/>
          </a:bodyPr>
          <a:lstStyle/>
          <a:p>
            <a:pPr algn="ctr"/>
            <a:r>
              <a:rPr lang="nl-BE" sz="2800" dirty="0">
                <a:latin typeface="Univers Condensed" panose="020B0506020202050204" pitchFamily="34" charset="0"/>
              </a:rPr>
              <a:t>Risk </a:t>
            </a:r>
            <a:r>
              <a:rPr lang="nl-BE" sz="2800" dirty="0" err="1">
                <a:latin typeface="Univers Condensed" panose="020B0506020202050204" pitchFamily="34" charset="0"/>
              </a:rPr>
              <a:t>stratification</a:t>
            </a:r>
            <a:endParaRPr lang="nl-BE" sz="2800" dirty="0">
              <a:latin typeface="Univers Condensed" panose="020B0506020202050204" pitchFamily="34" charset="0"/>
            </a:endParaRPr>
          </a:p>
        </p:txBody>
      </p:sp>
      <p:cxnSp>
        <p:nvCxnSpPr>
          <p:cNvPr id="3" name="Rechte verbindingslijn 2">
            <a:extLst>
              <a:ext uri="{FF2B5EF4-FFF2-40B4-BE49-F238E27FC236}">
                <a16:creationId xmlns:a16="http://schemas.microsoft.com/office/drawing/2014/main" id="{31078596-719C-6D3A-A4A8-D50C526AEFAD}"/>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jdelijke aanduiding voor inhoud 2">
            <a:extLst>
              <a:ext uri="{FF2B5EF4-FFF2-40B4-BE49-F238E27FC236}">
                <a16:creationId xmlns:a16="http://schemas.microsoft.com/office/drawing/2014/main" id="{FEFDCBC9-ED6E-A6A4-8E70-77F6B00702C6}"/>
              </a:ext>
            </a:extLst>
          </p:cNvPr>
          <p:cNvSpPr txBox="1">
            <a:spLocks/>
          </p:cNvSpPr>
          <p:nvPr/>
        </p:nvSpPr>
        <p:spPr>
          <a:xfrm>
            <a:off x="474422" y="682186"/>
            <a:ext cx="8518298"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endParaRPr lang="en-US" sz="1600" dirty="0">
              <a:latin typeface="Univers Condensed" panose="020B0506020202050204" pitchFamily="34" charset="0"/>
              <a:cs typeface="Calibri" panose="020F0502020204030204" pitchFamily="34" charset="0"/>
            </a:endParaRPr>
          </a:p>
        </p:txBody>
      </p:sp>
      <p:sp>
        <p:nvSpPr>
          <p:cNvPr id="10" name="Tijdelijke aanduiding voor inhoud 2">
            <a:extLst>
              <a:ext uri="{FF2B5EF4-FFF2-40B4-BE49-F238E27FC236}">
                <a16:creationId xmlns:a16="http://schemas.microsoft.com/office/drawing/2014/main" id="{E1A43012-F05E-54C1-BC74-266188403677}"/>
              </a:ext>
            </a:extLst>
          </p:cNvPr>
          <p:cNvSpPr txBox="1">
            <a:spLocks/>
          </p:cNvSpPr>
          <p:nvPr/>
        </p:nvSpPr>
        <p:spPr>
          <a:xfrm>
            <a:off x="627153" y="1493433"/>
            <a:ext cx="8153686" cy="4351338"/>
          </a:xfrm>
          <a:prstGeom prst="rect">
            <a:avLst/>
          </a:prstGeom>
        </p:spPr>
        <p:txBody>
          <a:bodyPr>
            <a:normAutofit/>
          </a:bodyPr>
          <a:lstStyle>
            <a:lvl1pPr marL="324000" indent="-32400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684000" indent="-32400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endParaRPr lang="en-US" sz="1600" dirty="0"/>
          </a:p>
          <a:p>
            <a:pPr marL="0" indent="0">
              <a:buNone/>
            </a:pPr>
            <a:endParaRPr lang="nl-BE" sz="2000" dirty="0"/>
          </a:p>
        </p:txBody>
      </p:sp>
      <p:sp>
        <p:nvSpPr>
          <p:cNvPr id="11" name="Rechthoek 10">
            <a:extLst>
              <a:ext uri="{FF2B5EF4-FFF2-40B4-BE49-F238E27FC236}">
                <a16:creationId xmlns:a16="http://schemas.microsoft.com/office/drawing/2014/main" id="{AD61E060-FF58-3871-DA3A-C44960820448}"/>
              </a:ext>
            </a:extLst>
          </p:cNvPr>
          <p:cNvSpPr/>
          <p:nvPr/>
        </p:nvSpPr>
        <p:spPr>
          <a:xfrm>
            <a:off x="3130703" y="992354"/>
            <a:ext cx="3146585" cy="3092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336D392D-8D8E-86A6-D37F-7017FAD11CBE}"/>
              </a:ext>
            </a:extLst>
          </p:cNvPr>
          <p:cNvSpPr/>
          <p:nvPr/>
        </p:nvSpPr>
        <p:spPr>
          <a:xfrm>
            <a:off x="5023432" y="5069897"/>
            <a:ext cx="1693786" cy="5710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6" name="Afbeelding 15">
            <a:extLst>
              <a:ext uri="{FF2B5EF4-FFF2-40B4-BE49-F238E27FC236}">
                <a16:creationId xmlns:a16="http://schemas.microsoft.com/office/drawing/2014/main" id="{41D9BEF7-9CF4-9381-0B73-74D33D04EA7B}"/>
              </a:ext>
            </a:extLst>
          </p:cNvPr>
          <p:cNvPicPr>
            <a:picLocks noChangeAspect="1"/>
          </p:cNvPicPr>
          <p:nvPr/>
        </p:nvPicPr>
        <p:blipFill rotWithShape="1">
          <a:blip r:embed="rId3"/>
          <a:srcRect l="24025" t="42528" r="31793" b="42009"/>
          <a:stretch/>
        </p:blipFill>
        <p:spPr>
          <a:xfrm>
            <a:off x="5493014" y="6124246"/>
            <a:ext cx="3638437" cy="716241"/>
          </a:xfrm>
          <a:prstGeom prst="rect">
            <a:avLst/>
          </a:prstGeom>
        </p:spPr>
      </p:pic>
      <p:sp>
        <p:nvSpPr>
          <p:cNvPr id="4" name="Rechthoek 3">
            <a:extLst>
              <a:ext uri="{FF2B5EF4-FFF2-40B4-BE49-F238E27FC236}">
                <a16:creationId xmlns:a16="http://schemas.microsoft.com/office/drawing/2014/main" id="{6943A2EB-9724-722D-20D5-A5C68F643EF2}"/>
              </a:ext>
            </a:extLst>
          </p:cNvPr>
          <p:cNvSpPr/>
          <p:nvPr/>
        </p:nvSpPr>
        <p:spPr>
          <a:xfrm>
            <a:off x="3267098" y="2384160"/>
            <a:ext cx="1744516" cy="22865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echthoek 5">
            <a:extLst>
              <a:ext uri="{FF2B5EF4-FFF2-40B4-BE49-F238E27FC236}">
                <a16:creationId xmlns:a16="http://schemas.microsoft.com/office/drawing/2014/main" id="{7B34E094-9E93-13C2-A51A-8156E9ACC84F}"/>
              </a:ext>
            </a:extLst>
          </p:cNvPr>
          <p:cNvSpPr/>
          <p:nvPr/>
        </p:nvSpPr>
        <p:spPr>
          <a:xfrm>
            <a:off x="3296312" y="5062676"/>
            <a:ext cx="1693786" cy="5710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Rechthoek 6">
            <a:extLst>
              <a:ext uri="{FF2B5EF4-FFF2-40B4-BE49-F238E27FC236}">
                <a16:creationId xmlns:a16="http://schemas.microsoft.com/office/drawing/2014/main" id="{81B67B7A-D72D-4003-E628-E26F73234434}"/>
              </a:ext>
            </a:extLst>
          </p:cNvPr>
          <p:cNvSpPr/>
          <p:nvPr/>
        </p:nvSpPr>
        <p:spPr>
          <a:xfrm>
            <a:off x="1558434" y="2378290"/>
            <a:ext cx="1676390" cy="22865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0A1C35CC-92DD-639E-ECAC-98E82747A251}"/>
              </a:ext>
            </a:extLst>
          </p:cNvPr>
          <p:cNvSpPr/>
          <p:nvPr/>
        </p:nvSpPr>
        <p:spPr>
          <a:xfrm>
            <a:off x="1558434" y="5062676"/>
            <a:ext cx="1693786" cy="57104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Rechthoek 7">
            <a:extLst>
              <a:ext uri="{FF2B5EF4-FFF2-40B4-BE49-F238E27FC236}">
                <a16:creationId xmlns:a16="http://schemas.microsoft.com/office/drawing/2014/main" id="{548F4DAA-6385-4054-8EFC-FADC91079493}"/>
              </a:ext>
            </a:extLst>
          </p:cNvPr>
          <p:cNvSpPr/>
          <p:nvPr/>
        </p:nvSpPr>
        <p:spPr>
          <a:xfrm>
            <a:off x="5493014" y="1846037"/>
            <a:ext cx="588809" cy="439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3805835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animBg="1"/>
      <p:bldP spid="6" grpId="0" animBg="1"/>
      <p:bldP spid="7" grpId="0" animBg="1"/>
      <p:bldP spid="9"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6" y="1"/>
            <a:ext cx="9134573" cy="537328"/>
          </a:xfrm>
          <a:noFill/>
          <a:ln>
            <a:noFill/>
          </a:ln>
        </p:spPr>
        <p:txBody>
          <a:bodyPr>
            <a:normAutofit/>
          </a:bodyPr>
          <a:lstStyle/>
          <a:p>
            <a:pPr algn="ctr"/>
            <a:r>
              <a:rPr lang="nl-BE" sz="2800" dirty="0" err="1">
                <a:latin typeface="Univers Condensed" panose="020B0506020202050204" pitchFamily="34" charset="0"/>
              </a:rPr>
              <a:t>Principles</a:t>
            </a:r>
            <a:r>
              <a:rPr lang="nl-BE" sz="2800" dirty="0">
                <a:latin typeface="Univers Condensed" panose="020B0506020202050204" pitchFamily="34" charset="0"/>
              </a:rPr>
              <a:t> of treatment</a:t>
            </a:r>
          </a:p>
        </p:txBody>
      </p:sp>
      <p:sp>
        <p:nvSpPr>
          <p:cNvPr id="4" name="Rechthoek 3"/>
          <p:cNvSpPr/>
          <p:nvPr/>
        </p:nvSpPr>
        <p:spPr>
          <a:xfrm>
            <a:off x="7296727" y="5352025"/>
            <a:ext cx="1847273" cy="151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5">
            <a:extLst>
              <a:ext uri="{FF2B5EF4-FFF2-40B4-BE49-F238E27FC236}">
                <a16:creationId xmlns:a16="http://schemas.microsoft.com/office/drawing/2014/main" id="{978A61B7-9C15-4CCC-BCFC-6E535F86D065}"/>
              </a:ext>
            </a:extLst>
          </p:cNvPr>
          <p:cNvSpPr>
            <a:spLocks noGrp="1"/>
          </p:cNvSpPr>
          <p:nvPr>
            <p:ph type="sldNum" sz="quarter" idx="4"/>
          </p:nvPr>
        </p:nvSpPr>
        <p:spPr>
          <a:xfrm>
            <a:off x="0" y="6477194"/>
            <a:ext cx="889001" cy="136521"/>
          </a:xfrm>
        </p:spPr>
        <p:txBody>
          <a:bodyPr/>
          <a:lstStyle/>
          <a:p>
            <a:fld id="{C9A8A351-5C7C-4395-AC7F-763D97B6BE0B}" type="slidenum">
              <a:rPr lang="nl-BE" smtClean="0"/>
              <a:pPr/>
              <a:t>9</a:t>
            </a:fld>
            <a:r>
              <a:rPr lang="nl-BE" dirty="0"/>
              <a:t>  </a:t>
            </a:r>
            <a:r>
              <a:rPr lang="nl-BE" dirty="0">
                <a:solidFill>
                  <a:schemeClr val="bg2"/>
                </a:solidFill>
              </a:rPr>
              <a:t>/</a:t>
            </a:r>
            <a:r>
              <a:rPr lang="nl-BE" dirty="0"/>
              <a:t> </a:t>
            </a:r>
          </a:p>
        </p:txBody>
      </p:sp>
      <p:cxnSp>
        <p:nvCxnSpPr>
          <p:cNvPr id="7" name="Rechte verbindingslijn 6">
            <a:extLst>
              <a:ext uri="{FF2B5EF4-FFF2-40B4-BE49-F238E27FC236}">
                <a16:creationId xmlns:a16="http://schemas.microsoft.com/office/drawing/2014/main" id="{8D9B06EE-D434-0095-EC05-1F40B00986A0}"/>
              </a:ext>
            </a:extLst>
          </p:cNvPr>
          <p:cNvCxnSpPr>
            <a:cxnSpLocks/>
          </p:cNvCxnSpPr>
          <p:nvPr/>
        </p:nvCxnSpPr>
        <p:spPr>
          <a:xfrm>
            <a:off x="0" y="54675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DD91523-445D-5034-C35D-4513159C4AA6}"/>
              </a:ext>
            </a:extLst>
          </p:cNvPr>
          <p:cNvSpPr txBox="1">
            <a:spLocks/>
          </p:cNvSpPr>
          <p:nvPr/>
        </p:nvSpPr>
        <p:spPr>
          <a:xfrm>
            <a:off x="342898" y="895546"/>
            <a:ext cx="8489129" cy="55816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2"/>
              </a:buClr>
              <a:buFont typeface="Webdings" panose="05030102010509060703" pitchFamily="18" charset="2"/>
              <a:buChar char="4"/>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ebdings" panose="05030102010509060703" pitchFamily="18" charset="2"/>
              <a:buChar char="4"/>
              <a:defRPr sz="1800" kern="1200">
                <a:solidFill>
                  <a:schemeClr val="bg1"/>
                </a:solidFill>
                <a:latin typeface="+mn-lt"/>
                <a:ea typeface="+mn-ea"/>
                <a:cs typeface="+mn-cs"/>
              </a:defRPr>
            </a:lvl2pPr>
            <a:lvl3pPr marL="1044000" indent="-32400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40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764000" indent="-32400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nl-BE" sz="2000" b="1" dirty="0">
                <a:latin typeface="Univers Condensed" panose="020B0506020202050204" pitchFamily="34" charset="0"/>
                <a:cs typeface="Calibri" panose="020F0502020204030204" pitchFamily="34" charset="0"/>
              </a:rPr>
              <a:t>Goal </a:t>
            </a:r>
            <a:r>
              <a:rPr lang="nl-BE" sz="2000" dirty="0">
                <a:latin typeface="Univers Condensed" panose="020B0506020202050204" pitchFamily="34" charset="0"/>
                <a:cs typeface="Calibri" panose="020F0502020204030204" pitchFamily="34" charset="0"/>
              </a:rPr>
              <a:t>= prevention of </a:t>
            </a:r>
            <a:r>
              <a:rPr lang="nl-BE" sz="2000" dirty="0" err="1">
                <a:latin typeface="Univers Condensed" panose="020B0506020202050204" pitchFamily="34" charset="0"/>
                <a:cs typeface="Calibri" panose="020F0502020204030204" pitchFamily="34" charset="0"/>
              </a:rPr>
              <a:t>fractures</a:t>
            </a:r>
            <a:endParaRPr lang="nl-BE" sz="2000" dirty="0">
              <a:latin typeface="Univers Condensed" panose="020B0506020202050204" pitchFamily="34" charset="0"/>
              <a:cs typeface="Calibri" panose="020F0502020204030204" pitchFamily="34" charset="0"/>
            </a:endParaRPr>
          </a:p>
          <a:p>
            <a:pPr>
              <a:spcAft>
                <a:spcPts val="600"/>
              </a:spcAft>
            </a:pPr>
            <a:endParaRPr lang="nl-BE" sz="2000" dirty="0">
              <a:latin typeface="Univers Condensed" panose="020B0506020202050204" pitchFamily="34" charset="0"/>
              <a:cs typeface="Calibri" panose="020F0502020204030204" pitchFamily="34" charset="0"/>
            </a:endParaRPr>
          </a:p>
          <a:p>
            <a:pPr>
              <a:spcAft>
                <a:spcPts val="600"/>
              </a:spcAft>
            </a:pPr>
            <a:r>
              <a:rPr lang="nl-BE" sz="2000" dirty="0">
                <a:latin typeface="Univers Condensed" panose="020B0506020202050204" pitchFamily="34" charset="0"/>
                <a:cs typeface="Calibri" panose="020F0502020204030204" pitchFamily="34" charset="0"/>
              </a:rPr>
              <a:t>Non-</a:t>
            </a:r>
            <a:r>
              <a:rPr lang="nl-BE" sz="2000" dirty="0" err="1">
                <a:latin typeface="Univers Condensed" panose="020B0506020202050204" pitchFamily="34" charset="0"/>
                <a:cs typeface="Calibri" panose="020F0502020204030204" pitchFamily="34" charset="0"/>
              </a:rPr>
              <a:t>pharmacological</a:t>
            </a:r>
            <a:r>
              <a:rPr lang="nl-BE" sz="2000" dirty="0">
                <a:latin typeface="Univers Condensed" panose="020B0506020202050204" pitchFamily="34" charset="0"/>
                <a:cs typeface="Calibri" panose="020F0502020204030204" pitchFamily="34" charset="0"/>
              </a:rPr>
              <a:t> </a:t>
            </a:r>
          </a:p>
          <a:p>
            <a:pPr>
              <a:spcAft>
                <a:spcPts val="600"/>
              </a:spcAft>
            </a:pPr>
            <a:r>
              <a:rPr lang="nl-BE" sz="2000" dirty="0">
                <a:latin typeface="Univers Condensed" panose="020B0506020202050204" pitchFamily="34" charset="0"/>
                <a:cs typeface="Calibri" panose="020F0502020204030204" pitchFamily="34" charset="0"/>
              </a:rPr>
              <a:t>Calcium and </a:t>
            </a:r>
            <a:r>
              <a:rPr lang="nl-BE" sz="2000" dirty="0" err="1">
                <a:latin typeface="Univers Condensed" panose="020B0506020202050204" pitchFamily="34" charset="0"/>
                <a:cs typeface="Calibri" panose="020F0502020204030204" pitchFamily="34" charset="0"/>
              </a:rPr>
              <a:t>vitamin</a:t>
            </a:r>
            <a:r>
              <a:rPr lang="nl-BE" sz="2000" dirty="0">
                <a:latin typeface="Univers Condensed" panose="020B0506020202050204" pitchFamily="34" charset="0"/>
                <a:cs typeface="Calibri" panose="020F0502020204030204" pitchFamily="34" charset="0"/>
              </a:rPr>
              <a:t> D</a:t>
            </a:r>
          </a:p>
          <a:p>
            <a:pPr>
              <a:spcAft>
                <a:spcPts val="600"/>
              </a:spcAft>
            </a:pPr>
            <a:r>
              <a:rPr lang="nl-BE" sz="2000" dirty="0" err="1">
                <a:latin typeface="Univers Condensed" panose="020B0506020202050204" pitchFamily="34" charset="0"/>
                <a:cs typeface="Calibri" panose="020F0502020204030204" pitchFamily="34" charset="0"/>
              </a:rPr>
              <a:t>Pharmacological</a:t>
            </a:r>
            <a:r>
              <a:rPr lang="nl-BE" sz="2000" dirty="0">
                <a:latin typeface="Univers Condensed" panose="020B0506020202050204" pitchFamily="34" charset="0"/>
                <a:cs typeface="Calibri" panose="020F0502020204030204" pitchFamily="34" charset="0"/>
              </a:rPr>
              <a:t> </a:t>
            </a:r>
          </a:p>
          <a:p>
            <a:pPr>
              <a:spcAft>
                <a:spcPts val="600"/>
              </a:spcAft>
            </a:pPr>
            <a:endParaRPr lang="nl-BE" sz="1800" dirty="0">
              <a:latin typeface="Univers Condensed" panose="020B0506020202050204" pitchFamily="34" charset="0"/>
              <a:cs typeface="Calibri" panose="020F0502020204030204" pitchFamily="34" charset="0"/>
            </a:endParaRPr>
          </a:p>
        </p:txBody>
      </p:sp>
    </p:spTree>
    <p:extLst>
      <p:ext uri="{BB962C8B-B14F-4D97-AF65-F5344CB8AC3E}">
        <p14:creationId xmlns:p14="http://schemas.microsoft.com/office/powerpoint/2010/main" val="29151730"/>
      </p:ext>
    </p:extLst>
  </p:cSld>
  <p:clrMapOvr>
    <a:masterClrMapping/>
  </p:clrMapOvr>
</p:sld>
</file>

<file path=ppt/theme/theme1.xml><?xml version="1.0" encoding="utf-8"?>
<a:theme xmlns:a="http://schemas.openxmlformats.org/drawingml/2006/main" name="UZ_Gent">
  <a:themeElements>
    <a:clrScheme name="UZ_Gent">
      <a:dk1>
        <a:sysClr val="windowText" lastClr="000000"/>
      </a:dk1>
      <a:lt1>
        <a:sysClr val="window" lastClr="FFFFFF"/>
      </a:lt1>
      <a:dk2>
        <a:srgbClr val="1E64C8"/>
      </a:dk2>
      <a:lt2>
        <a:srgbClr val="E7E6E6"/>
      </a:lt2>
      <a:accent1>
        <a:srgbClr val="1E64C8"/>
      </a:accent1>
      <a:accent2>
        <a:srgbClr val="E7E6E6"/>
      </a:accent2>
      <a:accent3>
        <a:srgbClr val="1E64C8"/>
      </a:accent3>
      <a:accent4>
        <a:srgbClr val="F2F2F2"/>
      </a:accent4>
      <a:accent5>
        <a:srgbClr val="1E64C8"/>
      </a:accent5>
      <a:accent6>
        <a:srgbClr val="7F7F7F"/>
      </a:accent6>
      <a:hlink>
        <a:srgbClr val="000000"/>
      </a:hlink>
      <a:folHlink>
        <a:srgbClr val="000000"/>
      </a:folHlink>
    </a:clrScheme>
    <a:fontScheme name="UZ_Ge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z_standaard.potx" id="{87269848-2B6B-4FED-86ED-425AAA9A4EC1}" vid="{67736F45-CF55-48D5-9531-9DC59EA7DE7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UZG Document" ma:contentTypeID="0x0101005811507AE97540BE9341F835BA50A44700CFD78B7E2B8DDE44A6ED38A06DBF5AA5" ma:contentTypeVersion="29" ma:contentTypeDescription="Een nieuw document maken." ma:contentTypeScope="" ma:versionID="875dae390347d21ec759f44b7ba8c8d1">
  <xsd:schema xmlns:xsd="http://www.w3.org/2001/XMLSchema" xmlns:xs="http://www.w3.org/2001/XMLSchema" xmlns:p="http://schemas.microsoft.com/office/2006/metadata/properties" xmlns:ns2="5414dcef-00a9-4546-bb64-f540b7816a02" xmlns:ns3="05a9a014-8e83-4b81-a09e-90a8e79c7c6a" targetNamespace="http://schemas.microsoft.com/office/2006/metadata/properties" ma:root="true" ma:fieldsID="03c35221d559cf85ee892d5046053f26" ns2:_="" ns3:_="">
    <xsd:import namespace="5414dcef-00a9-4546-bb64-f540b7816a02"/>
    <xsd:import namespace="05a9a014-8e83-4b81-a09e-90a8e79c7c6a"/>
    <xsd:element name="properties">
      <xsd:complexType>
        <xsd:sequence>
          <xsd:element name="documentManagement">
            <xsd:complexType>
              <xsd:all>
                <xsd:element ref="ns2:UZGDescription" minOccurs="0"/>
                <xsd:element ref="ns3:TaxKeywordTaxHTField" minOccurs="0"/>
                <xsd:element ref="ns3:_dlc_DocId" minOccurs="0"/>
                <xsd:element ref="ns3:_dlc_DocIdUrl" minOccurs="0"/>
                <xsd:element ref="ns3:_dlc_DocIdPersistI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4dcef-00a9-4546-bb64-f540b7816a02" elementFormDefault="qualified">
    <xsd:import namespace="http://schemas.microsoft.com/office/2006/documentManagement/types"/>
    <xsd:import namespace="http://schemas.microsoft.com/office/infopath/2007/PartnerControls"/>
    <xsd:element name="UZGDescription" ma:index="8" nillable="true" ma:displayName="Beschrijving" ma:internalName="UZG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a9a014-8e83-4b81-a09e-90a8e79c7c6a"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Trefwoorden" ma:fieldId="{23f27201-bee3-471e-b2e7-b64fd8b7ca38}" ma:taxonomyMulti="true" ma:sspId="d827be2f-2bae-4375-8dba-54ae5ec41532" ma:termSetId="00000000-0000-0000-0000-000000000000" ma:anchorId="00000000-0000-0000-0000-000000000000" ma:open="true" ma:isKeyword="true">
      <xsd:complexType>
        <xsd:sequence>
          <xsd:element ref="pc:Terms" minOccurs="0" maxOccurs="1"/>
        </xsd:sequence>
      </xsd:complexType>
    </xsd:element>
    <xsd:element name="_dlc_DocId" ma:index="11" nillable="true" ma:displayName="Waarde van de document-id" ma:description="De waarde van de document-id die aan dit item is toegewezen." ma:internalName="_dlc_DocId" ma:readOnly="true">
      <xsd:simpleType>
        <xsd:restriction base="dms:Text"/>
      </xsd:simpleType>
    </xsd:element>
    <xsd:element name="_dlc_DocIdUrl" ma:index="12"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Id blijven behouden" ma:description="Id behouden tijdens toevoegen." ma:hidden="true" ma:internalName="_dlc_DocIdPersistId" ma:readOnly="true">
      <xsd:simpleType>
        <xsd:restriction base="dms:Boolean"/>
      </xsd:simpleType>
    </xsd:element>
    <xsd:element name="TaxCatchAll" ma:index="14" nillable="true" ma:displayName="Taxonomy Catch All Column" ma:hidden="true" ma:list="{777de36d-bb78-4281-bcbb-1cc4ae77640a}" ma:internalName="TaxCatchAll" ma:showField="CatchAllData" ma:web="5414dcef-00a9-4546-bb64-f540b7816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ZGDescription xmlns="5414dcef-00a9-4546-bb64-f540b7816a02" xsi:nil="true"/>
    <TaxKeywordTaxHTField xmlns="05a9a014-8e83-4b81-a09e-90a8e79c7c6a">
      <Terms xmlns="http://schemas.microsoft.com/office/infopath/2007/PartnerControls"/>
    </TaxKeywordTaxHTField>
    <TaxCatchAll xmlns="05a9a014-8e83-4b81-a09e-90a8e79c7c6a"/>
  </documentManagement>
</p:properties>
</file>

<file path=customXml/item3.xml><?xml version="1.0" encoding="utf-8"?>
<?mso-contentType ?>
<SharedContentType xmlns="Microsoft.SharePoint.Taxonomy.ContentTypeSync" SourceId="d827be2f-2bae-4375-8dba-54ae5ec41532" ContentTypeId="0x0101005811507AE97540BE9341F835BA50A447"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E143EAF-B3E6-4891-8E9E-541CD750B5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14dcef-00a9-4546-bb64-f540b7816a02"/>
    <ds:schemaRef ds:uri="05a9a014-8e83-4b81-a09e-90a8e79c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9A5734-59EC-44F1-8CBC-D260D154CB6B}">
  <ds:schemaRefs>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5414dcef-00a9-4546-bb64-f540b7816a02"/>
    <ds:schemaRef ds:uri="http://schemas.openxmlformats.org/package/2006/metadata/core-properties"/>
    <ds:schemaRef ds:uri="05a9a014-8e83-4b81-a09e-90a8e79c7c6a"/>
    <ds:schemaRef ds:uri="http://purl.org/dc/elements/1.1/"/>
  </ds:schemaRefs>
</ds:datastoreItem>
</file>

<file path=customXml/itemProps3.xml><?xml version="1.0" encoding="utf-8"?>
<ds:datastoreItem xmlns:ds="http://schemas.openxmlformats.org/officeDocument/2006/customXml" ds:itemID="{3A4F8545-23ED-40FE-8226-C60689FD8889}">
  <ds:schemaRefs>
    <ds:schemaRef ds:uri="Microsoft.SharePoint.Taxonomy.ContentTypeSync"/>
  </ds:schemaRefs>
</ds:datastoreItem>
</file>

<file path=customXml/itemProps4.xml><?xml version="1.0" encoding="utf-8"?>
<ds:datastoreItem xmlns:ds="http://schemas.openxmlformats.org/officeDocument/2006/customXml" ds:itemID="{64BC3F08-10E9-4EA3-A99C-85A30C2325D2}">
  <ds:schemaRefs>
    <ds:schemaRef ds:uri="http://schemas.microsoft.com/sharepoint/v3/contenttype/forms"/>
  </ds:schemaRefs>
</ds:datastoreItem>
</file>

<file path=customXml/itemProps5.xml><?xml version="1.0" encoding="utf-8"?>
<ds:datastoreItem xmlns:ds="http://schemas.openxmlformats.org/officeDocument/2006/customXml" ds:itemID="{6EAD155D-0378-4C44-9AE6-FD30CC92693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uz_standaard</Template>
  <TotalTime>689</TotalTime>
  <Words>1674</Words>
  <Application>Microsoft Office PowerPoint</Application>
  <PresentationFormat>Diavoorstelling (4:3)</PresentationFormat>
  <Paragraphs>390</Paragraphs>
  <Slides>26</Slides>
  <Notes>22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Calibri</vt:lpstr>
      <vt:lpstr>Noto Sans</vt:lpstr>
      <vt:lpstr>Univers Condensed</vt:lpstr>
      <vt:lpstr>Webdings</vt:lpstr>
      <vt:lpstr>UZ_Gent</vt:lpstr>
      <vt:lpstr>PowerPoint-presentatie</vt:lpstr>
      <vt:lpstr>Outline</vt:lpstr>
      <vt:lpstr>Diagnosis of osteoporosis</vt:lpstr>
      <vt:lpstr>Diagnosis of osteoporosis</vt:lpstr>
      <vt:lpstr>Diagnosis of osteoporosis</vt:lpstr>
      <vt:lpstr>Fracture risk calculation</vt:lpstr>
      <vt:lpstr>Fracture risk calculation</vt:lpstr>
      <vt:lpstr>Risk stratification</vt:lpstr>
      <vt:lpstr>Principles of treatment</vt:lpstr>
      <vt:lpstr>Non-pharmacological measures</vt:lpstr>
      <vt:lpstr>Calcium &amp; vitamin D</vt:lpstr>
      <vt:lpstr>Pharmacological treatment</vt:lpstr>
      <vt:lpstr>Bone turnover </vt:lpstr>
      <vt:lpstr>PowerPoint-presentatie</vt:lpstr>
      <vt:lpstr>E2 / SERMs</vt:lpstr>
      <vt:lpstr>Bisphosphonates and denosumab</vt:lpstr>
      <vt:lpstr>Bisphosphonates and denosumab: specific issues</vt:lpstr>
      <vt:lpstr>Bisphosphonates and denosumab: specific issues</vt:lpstr>
      <vt:lpstr>Bisphosphonates and denosumab: specific issues</vt:lpstr>
      <vt:lpstr>Bisphosphonates and denosumab: specific issues</vt:lpstr>
      <vt:lpstr>Anabolic therapy </vt:lpstr>
      <vt:lpstr>Anabolic therapy: specific issues </vt:lpstr>
      <vt:lpstr>Choice of treatment</vt:lpstr>
      <vt:lpstr>Treatment adherence</vt:lpstr>
      <vt:lpstr>Take home messages</vt:lpstr>
      <vt:lpstr>PowerPoint-presentatie</vt:lpstr>
    </vt:vector>
  </TitlesOfParts>
  <Company>UZ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Verroken Charlotte</dc:creator>
  <cp:lastModifiedBy>Verroken Charlotte</cp:lastModifiedBy>
  <cp:revision>187</cp:revision>
  <dcterms:created xsi:type="dcterms:W3CDTF">2021-11-30T10:05:40Z</dcterms:created>
  <dcterms:modified xsi:type="dcterms:W3CDTF">2025-03-19T15:02:55Z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0x0101005811507AE97540BE9341F835BA50A44700CFD78B7E2B8DDE44A6ED38A06DBF5AA5</vt:lpwstr>
  </property>
  <property fmtid="{D5CDD505-2E9C-101B-9397-08002B2CF9AE}" pid="4" name="Soort">
    <vt:lpwstr>PowerPoint</vt:lpwstr>
  </property>
</Properties>
</file>