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510" r:id="rId3"/>
    <p:sldId id="465" r:id="rId4"/>
    <p:sldId id="547" r:id="rId5"/>
    <p:sldId id="548" r:id="rId6"/>
    <p:sldId id="513" r:id="rId7"/>
    <p:sldId id="545" r:id="rId8"/>
    <p:sldId id="546" r:id="rId9"/>
    <p:sldId id="558" r:id="rId10"/>
    <p:sldId id="310" r:id="rId11"/>
    <p:sldId id="484" r:id="rId12"/>
    <p:sldId id="528" r:id="rId13"/>
    <p:sldId id="512" r:id="rId14"/>
    <p:sldId id="541" r:id="rId15"/>
    <p:sldId id="542" r:id="rId16"/>
    <p:sldId id="535" r:id="rId17"/>
    <p:sldId id="537" r:id="rId18"/>
    <p:sldId id="536" r:id="rId19"/>
    <p:sldId id="529" r:id="rId20"/>
    <p:sldId id="530" r:id="rId21"/>
    <p:sldId id="539" r:id="rId22"/>
    <p:sldId id="540" r:id="rId23"/>
    <p:sldId id="525" r:id="rId24"/>
    <p:sldId id="531" r:id="rId25"/>
    <p:sldId id="555" r:id="rId26"/>
    <p:sldId id="556" r:id="rId27"/>
    <p:sldId id="560" r:id="rId28"/>
    <p:sldId id="561" r:id="rId29"/>
    <p:sldId id="461" r:id="rId30"/>
    <p:sldId id="462" r:id="rId31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845"/>
    <p:restoredTop sz="82013"/>
  </p:normalViewPr>
  <p:slideViewPr>
    <p:cSldViewPr>
      <p:cViewPr varScale="1">
        <p:scale>
          <a:sx n="87" d="100"/>
          <a:sy n="87" d="100"/>
        </p:scale>
        <p:origin x="352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2296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BF31F1-BCE9-1E78-CCE2-4127220277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88F3741B-3E8D-786A-697E-3C10737B37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>
            <a:extLst>
              <a:ext uri="{FF2B5EF4-FFF2-40B4-BE49-F238E27FC236}">
                <a16:creationId xmlns:a16="http://schemas.microsoft.com/office/drawing/2014/main" id="{CEF89018-57D7-A35B-D984-D534EB1C973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9" name="Rectangle 5">
            <a:extLst>
              <a:ext uri="{FF2B5EF4-FFF2-40B4-BE49-F238E27FC236}">
                <a16:creationId xmlns:a16="http://schemas.microsoft.com/office/drawing/2014/main" id="{0376E1AB-009E-0152-279D-1FB2F0CB51A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DFD6327-8BBF-7E41-96CB-BF0EEAD585AA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1E68F67-77F6-816E-35E9-C79889E2C0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81A5948-2700-DB22-00CC-6151DB346C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398A591-5451-2DC2-A949-6C2AF3CF4A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21B8854A-CF49-5023-A598-C781BCF7D0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736828EC-AE83-B2CD-AAF8-44F8DCE289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EC4D76FE-07F6-CC62-62EA-FE05BDF91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A2CE11-E249-B348-BDA6-5E612CF41C0A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118F8E76-CF8C-0112-E865-937A34526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B5211-6031-C984-1996-8EBBC6137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11C9D7D0-B326-2E27-A9E6-B2305EDF02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2963F9C5-AA8C-0341-9FCB-FE5F0CE2C8A7}" type="slidenum">
              <a:rPr lang="en-US" altLang="en-BE" sz="1200"/>
              <a:pPr/>
              <a:t>1</a:t>
            </a:fld>
            <a:endParaRPr lang="en-US" altLang="en-B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2D0BBCD9-7491-72F6-D15B-93DD67512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5DF78B02-5154-E948-A675-78BA7C391657}" type="slidenum">
              <a:rPr lang="en-US" altLang="en-BE" sz="1200"/>
              <a:pPr/>
              <a:t>10</a:t>
            </a:fld>
            <a:endParaRPr lang="en-US" altLang="en-B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DC4270-0E94-61B6-4CEE-15886083E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134854F-5B51-91A1-4D5A-320D93F47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7CE6F8C0-9663-1D3F-253D-16D63770E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11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4510A73-4003-4FB4-8BCA-7277E9D8E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4CE7CB5-964F-98DC-FC0F-B8C35EB75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7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E44C-0011-83E6-4C52-6D319523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9D88A07-86E3-67E5-4E68-8AC90D709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12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2DC1427-34D9-C139-FBE3-D4FDC58D4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2C6AD937-E103-0FC7-64F6-2AAD2D489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7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4D602-86CC-935B-913B-4B7B7B320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FEC08AC4-DD25-EEEC-B751-642EC0F61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13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9657DF6-C0B5-0682-F150-58705DF1B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969C4379-43A7-190F-6F29-30205B8F8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69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11364-A607-93C0-BB24-32719F44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95A52F7-5EA5-D309-ADBF-CFEF66184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14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C597DA6-785C-DD1E-9C0E-C3AA8518F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9972862A-AF68-0C7C-1CF7-DD24B771E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40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42A0-A63A-5068-6EAD-D28979CA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62F822C-1C70-CADC-D127-B8FB5CA27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15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FE959F7-51EC-AF13-44E2-4E24C1C51C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C8A2DDB-261A-9B60-873A-1CFB887B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9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4CEF-0764-99FA-103E-51B288471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563874E6-83B7-A5CC-639E-041026EF4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16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83FF28DB-A200-4466-8C1B-691AA3E91E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42BB0FDE-D309-8FCA-CE45-148FF9F98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68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2CC7-1F8C-AF08-1EE8-FA06B6BC0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3538433-7DBD-C049-D2AC-B1C8BBE74D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17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1CBDEAC-82E7-7FF1-D1A7-08DC87B942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55DD7E11-F6EA-533E-68D2-327EE77F6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+mn-cs"/>
              </a:rPr>
              <a:t>Age, gender, SBP, smoking status, cholesterol level, high and low risk countries </a:t>
            </a: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18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FA2A1-5005-DBFC-B496-F5BC1822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0BD152B-0AE7-1A03-7DAF-3A646558E0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18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B00DD87-1ACE-FCF2-4E28-100FB5512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93C6B0A-767C-3A51-5877-0CAE383DE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987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D5E80-B9B9-95DC-4E1F-3707897B7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481C8A92-682A-B429-6DB6-85316B3F88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19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1D9BC1F-F6DC-CE00-1C07-2A2E7C284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87059A7-D5FA-A26C-607C-2873AFB9B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Sleep apnea increases on post menopausal women,</a:t>
            </a:r>
          </a:p>
        </p:txBody>
      </p:sp>
    </p:spTree>
    <p:extLst>
      <p:ext uri="{BB962C8B-B14F-4D97-AF65-F5344CB8AC3E}">
        <p14:creationId xmlns:p14="http://schemas.microsoft.com/office/powerpoint/2010/main" val="66768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FF13F-FD5C-DE6B-38DD-AA44A24B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5A34247-6B72-4CD7-4348-5530B3B63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72EA93E-F6ED-DB30-59AB-886ABC938C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48C21EE-15F3-089A-2CD4-7D13FE280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16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CB594-ACD6-FF64-E493-657E2B5A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C495EA9-30D8-3B9E-6A3D-8B4E6E3B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20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AEF3259-6CFE-F50B-AA99-4F3FF2624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059CF8A6-B535-954D-CF68-08335C202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11D1E"/>
                </a:solidFill>
                <a:effectLst/>
                <a:latin typeface="Helvetica" pitchFamily="2" charset="0"/>
              </a:rPr>
              <a:t>MAD is associated with sudden death. Given the sudden death of father at early age, and her own 2 </a:t>
            </a:r>
            <a:r>
              <a:rPr lang="en-GB" dirty="0" err="1">
                <a:solidFill>
                  <a:srgbClr val="211D1E"/>
                </a:solidFill>
                <a:effectLst/>
                <a:latin typeface="Helvetica" pitchFamily="2" charset="0"/>
              </a:rPr>
              <a:t>syncopes</a:t>
            </a:r>
            <a:r>
              <a:rPr lang="en-GB" dirty="0">
                <a:solidFill>
                  <a:srgbClr val="211D1E"/>
                </a:solidFill>
                <a:effectLst/>
                <a:latin typeface="Helvetica" pitchFamily="2" charset="0"/>
              </a:rPr>
              <a:t> </a:t>
            </a:r>
          </a:p>
          <a:p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39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650E3-7ED6-CB00-0D79-AB2EF4053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55E77627-F40A-FCE6-230B-773E4CB6B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21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2E57D79-1F6B-AFF5-F8EC-C8C120702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26491CF-F9CF-E0A3-EBE1-3EB1193DD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62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4D704-C47B-8843-CBA3-7474F029D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C5FB38B-B701-E341-2FCC-4430CBA88B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22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570D0F9-9CED-6AEB-F2A7-DB701E4C0A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5090248-8909-A35A-0224-5B053A98B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42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84206-95CD-6106-B40A-02933420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1ECE5C35-A273-A2D5-2865-94FA36B0E8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23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7CD2363-8453-A566-9BAA-45D16DEA0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E041480-8224-753D-D478-DA42D1091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97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872DF-6222-7419-4630-E1689F40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690230F-F331-B433-F393-E5F9104F2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24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B47553E-1012-39CB-1776-63D478720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C441679A-4CDB-077C-646B-1B681117D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Nebivolol: </a:t>
            </a:r>
            <a:r>
              <a:rPr lang="en-GB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Nebivolol </a:t>
            </a:r>
            <a:r>
              <a:rPr lang="en-GB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does not affect insulin sensitivity or lipid metabolism</a:t>
            </a:r>
            <a:r>
              <a:rPr lang="en-GB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 compared with traditional beta-blockers; </a:t>
            </a:r>
            <a:r>
              <a:rPr lang="en-GB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reduces the intensity of your anxiety symptoms</a:t>
            </a:r>
            <a:r>
              <a:rPr lang="en-GB" b="0" i="0" u="none" strike="noStrike" dirty="0">
                <a:solidFill>
                  <a:srgbClr val="474747"/>
                </a:solidFill>
                <a:effectLst/>
                <a:latin typeface="Google Sans"/>
              </a:rPr>
              <a:t>, stimulates the release of nitric oxide, which dilates blood vessels, relaxing them naturally.</a:t>
            </a:r>
          </a:p>
          <a:p>
            <a:pPr eaLnBrk="1" hangingPunct="1">
              <a:defRPr/>
            </a:pPr>
            <a:endParaRPr lang="en-GB" b="0" i="0" u="none" strike="noStrike" dirty="0">
              <a:solidFill>
                <a:srgbClr val="474747"/>
              </a:solidFill>
              <a:effectLst/>
              <a:latin typeface="Google Sans"/>
            </a:endParaRPr>
          </a:p>
          <a:p>
            <a:pPr eaLnBrk="1" hangingPunct="1">
              <a:defRPr/>
            </a:pPr>
            <a:r>
              <a:rPr lang="en-GB" b="0" i="0" u="none" strike="noStrike" dirty="0">
                <a:solidFill>
                  <a:srgbClr val="373D3F"/>
                </a:solidFill>
                <a:effectLst/>
                <a:latin typeface="Merriweather" pitchFamily="2" charset="77"/>
              </a:rPr>
              <a:t>“Hormone therapy may be generally safe in women with a coronary artery calcium score of 0 if indicated,” Michos said during the presentation. “On the other hand, I tend to recommend avoiding hormone therapy, particularly systemic hormone therapy, in women with significantly elevated calcium scores of 100 or 300 because they have higher event rates and I consider them more like a secondary prevention population. A CAC score is a very good prognostic marker of risk because it integrates a lifetime of risk exposure of both traditional risk factors and novel and unmeasured risk factors because you’re measuring the atherosclerosis burden itself.”</a:t>
            </a: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18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189A-D05F-65AC-DA27-C50AA9B9E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6FC52A87-DBB7-5154-A5D5-64626EC70D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25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739CBD8-C22B-C2ED-3D94-86CB58543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610C592-2CE2-6FEA-4BA6-ED17D9401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59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8DCE-F824-CCE0-2E51-948BA37C9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A3245228-B51F-3475-C0FC-F64DC0396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26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44E387D-C09F-05A8-B974-8FA35348B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D43A19E2-E464-BE8D-9998-B9B7A2016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87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99973-F55B-38C2-7608-6CB664F9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95A09505-9711-A2AA-E654-8E82A6CBF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27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35C176DF-9416-C87A-54BE-B248157F8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B355DA5-E4ED-2C37-84C9-D7F46AFB4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6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E9567-A943-1ED4-C45A-CD4CB8229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262BD90-AB98-8D98-EB21-EEF27BAC7E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28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0602762-7191-7D44-5514-102801BEBB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7617FCF7-8A5A-27C9-39B6-6A6EB2D22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63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BEEF6C05-9D4F-D110-9B17-C7497A37E2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49817F6-91BE-DC4A-A446-0E51A1A29E52}" type="slidenum">
              <a:rPr lang="en-US" altLang="en-BE" sz="1200"/>
              <a:pPr/>
              <a:t>29</a:t>
            </a:fld>
            <a:endParaRPr lang="en-US" altLang="en-BE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2F7D5C83-7DAD-EB23-BB21-E43F8E27D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4518752F-D10A-9842-19BC-A8D601A23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7CE6F8C0-9663-1D3F-253D-16D63770E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3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4510A73-4003-4FB4-8BCA-7277E9D8E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4CE7CB5-964F-98DC-FC0F-B8C35EB75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73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9125B6B9-E27C-3DEC-62EB-99DBBB1C7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1C6D496-69E1-6F49-B006-C0CA3F5EE9C6}" type="slidenum">
              <a:rPr lang="en-US" altLang="en-BE" sz="1200"/>
              <a:pPr/>
              <a:t>30</a:t>
            </a:fld>
            <a:endParaRPr lang="en-US" altLang="en-BE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C5F26DA-B8A2-4D9F-4CF2-A9EF9E9035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CBEFD0E5-D30E-1A31-9303-6A5CB3A2D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3A450-6A7C-099A-D459-80858251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48021F8-9D61-C7E3-5D11-1039CB553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4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66827CD-7BA0-0D91-C695-299D5B88B6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314357C0-9197-6F73-B2BE-006A816CF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2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F1148-EC81-AB6E-5226-56FD724A7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7FB8175-E987-659F-40D0-E6F0AD08D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5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B55E3C1-BE09-460F-F839-43FF3D6197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CBC1C0F-BD28-B075-7F9C-7996DA99A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DA1A-6640-51F4-B184-0D653BAA2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8A0FC209-63CA-C903-9260-411148848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6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E74B184-FB74-55FB-3256-1A53326E37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CA8B1244-5373-7182-6C5F-BDD01EC7F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Doubling risk in women older than 45y, is almost 4 – 6 x higher in younger women. </a:t>
            </a:r>
          </a:p>
        </p:txBody>
      </p:sp>
    </p:spTree>
    <p:extLst>
      <p:ext uri="{BB962C8B-B14F-4D97-AF65-F5344CB8AC3E}">
        <p14:creationId xmlns:p14="http://schemas.microsoft.com/office/powerpoint/2010/main" val="153856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A965E-EA28-0DC6-0B44-D751DC8D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363DCBAF-D663-B2B2-7BFD-AEDF2E93E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7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D3AE804-D47A-8716-936F-7F27B3A74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C11B7760-D591-C35A-276D-E3003826D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+mn-cs"/>
              </a:rPr>
              <a:t>Figure 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" pitchFamily="2" charset="0"/>
                <a:ea typeface="ＭＳ Ｐゴシック" charset="0"/>
                <a:cs typeface="+mn-cs"/>
              </a:rPr>
              <a:t>2023 ARS </a:t>
            </a:r>
            <a:r>
              <a:rPr lang="en-GB" dirty="0">
                <a:effectLst/>
                <a:latin typeface="Helvetica" pitchFamily="2" charset="0"/>
              </a:rPr>
              <a:t>Menopause and women’s cardiovascular health: is it really an obvious relationship?</a:t>
            </a: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7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AB56-97D0-E0AF-F161-1BE83C023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B6CA2AB9-46C5-9E98-2B4A-69A62AF64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8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FA258E5-0045-597F-7E1A-7413D65692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05A772F-4098-8E07-3AEB-9AA83A9D6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Helvetica" pitchFamily="2" charset="0"/>
              </a:rPr>
              <a:t>Figure 2. Menopause and cardiovascular disease</a:t>
            </a:r>
          </a:p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Ref 2.  2023 ARS </a:t>
            </a:r>
          </a:p>
        </p:txBody>
      </p:sp>
    </p:spTree>
    <p:extLst>
      <p:ext uri="{BB962C8B-B14F-4D97-AF65-F5344CB8AC3E}">
        <p14:creationId xmlns:p14="http://schemas.microsoft.com/office/powerpoint/2010/main" val="54332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040E-8C3D-28CD-3D94-AA0B2F75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A41EF5F-BB09-F5CC-60E7-766C24EEF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9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D37C652-1566-CE5F-1532-1F115E215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2407563-9A97-9DE4-E7A4-371A124B0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6C68FE-7DF4-2B3D-0001-4ABD8D5A8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B7E79-282E-59E0-09D8-48EDE5005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E827CE-0557-1C41-A030-32ACB56D9E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C7213-4D1E-0E47-8AF1-1D314C7A4A55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75153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9D31DF-8755-00A3-0AF5-46DDA0651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EA369-C7C0-5502-6458-F8385B827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1BEE1E-EFD2-8873-E119-2B8C6018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7D818-D0B4-1043-822E-F1C152481E2F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48341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743761-1F77-437F-6320-ECE8A86E0A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CF9196-7F98-0F7C-E292-CCFF22A4D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CFACE5-9F87-E0D0-3392-D8E890A2A0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D0C8B-188A-1D43-BBEA-F7A35B62D608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96297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5CC59F-1B80-5AC6-BABB-0F66CA2CC5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7982AE-B3A4-7381-6613-4B7CD4F93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E035A6-D7B7-6AEA-7149-B65730A94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B47E-13EA-3C47-851D-F853C8D5966E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86566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98F7A-CC76-B516-AE71-3818BCE2F9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42E29-034C-C7DD-4A75-61219B62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BD3BE3-E5D9-2D70-45E9-0C818FA42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B4B72-078C-BF48-A5AC-F2AD340693E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24395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2DB43F-85AC-C188-19DF-E1C0A81C0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A11160-0550-AD88-EF47-F835F61E64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7F8DA-B37C-E096-F3BF-677301BCB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03F32-27B6-4A47-A231-66BC55D8CBC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49871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BCF913-40EF-9D85-7161-D6A736C7F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BCADBA-2E32-6F3B-6313-B32B3EB3B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E9864C-A512-D530-43C9-748D8197F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96BE1-25D5-1C4D-AB1B-10DC9E51A546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33691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62D3AD-FB03-52E2-A384-DFE22DEBC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45563C-4E98-8272-D4D1-065FFFA4E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E237D0-9AF1-EDAA-9997-C5A8A4304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9CD27-6295-3241-89CF-13C0B1202AC3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80304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B59473-1575-4B88-19F8-F095267EE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C13056-50A4-1EE1-4868-D8E7843BDC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532E35-C1DA-41CE-DD24-BEFB20151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E927F-7D53-A746-AE08-083F5D0A550A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64938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09E6F-477A-F017-880A-BD4E9164F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774BD-28A7-862F-E1EB-0870F459A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76BF2-BDED-214E-1776-D52920840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7601D-7C70-1A4E-98E9-262A58470A9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04240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0A612-FAA8-57B5-EF6E-D20D94493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B40CF6-9DF1-4870-5DC3-2BCEC6B48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218E4-98F6-C007-38CD-A0F7CCFCC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921C8-E661-8843-A4B0-D14B603B7F3E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02843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24576E3-BC1F-C97B-3AA9-220A3DF3C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B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1715C4-B3A7-93BA-FF5B-A6B13AD6A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BE"/>
              <a:t>Click to edit Master text styles</a:t>
            </a:r>
          </a:p>
          <a:p>
            <a:pPr lvl="1"/>
            <a:r>
              <a:rPr lang="en-US" altLang="en-BE"/>
              <a:t>Second level</a:t>
            </a:r>
          </a:p>
          <a:p>
            <a:pPr lvl="2"/>
            <a:r>
              <a:rPr lang="en-US" altLang="en-BE"/>
              <a:t>Third level</a:t>
            </a:r>
          </a:p>
          <a:p>
            <a:pPr lvl="3"/>
            <a:r>
              <a:rPr lang="en-US" altLang="en-BE"/>
              <a:t>Fourth level</a:t>
            </a:r>
          </a:p>
          <a:p>
            <a:pPr lvl="4"/>
            <a:r>
              <a:rPr lang="en-US" altLang="en-B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94F63C7-B026-2D45-7D32-1AA1BAE7CE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38E80D-1449-B1CA-09FD-72C5D3C891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DC146E-CE05-6348-683F-E978D42FEC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631B7B-B7F4-6E4F-AA11-D640B445391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golf">
            <a:extLst>
              <a:ext uri="{FF2B5EF4-FFF2-40B4-BE49-F238E27FC236}">
                <a16:creationId xmlns:a16="http://schemas.microsoft.com/office/drawing/2014/main" id="{401C56D3-AB71-DB81-6756-0CF2D0B7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5">
            <a:extLst>
              <a:ext uri="{FF2B5EF4-FFF2-40B4-BE49-F238E27FC236}">
                <a16:creationId xmlns:a16="http://schemas.microsoft.com/office/drawing/2014/main" id="{B14D9578-CEF9-45A0-C62D-9B56AFFF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943" y="770759"/>
            <a:ext cx="70786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nl-NL" altLang="en-BE" sz="3200" b="1">
              <a:solidFill>
                <a:srgbClr val="830805"/>
              </a:solidFill>
            </a:endParaRP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8FBC222E-A208-A2D3-421F-194BC5B06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5367" name="Text Box 17">
            <a:extLst>
              <a:ext uri="{FF2B5EF4-FFF2-40B4-BE49-F238E27FC236}">
                <a16:creationId xmlns:a16="http://schemas.microsoft.com/office/drawing/2014/main" id="{B3688239-577F-5C2D-18EF-4C2613DA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65" y="5838363"/>
            <a:ext cx="8641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b="1" dirty="0">
                <a:solidFill>
                  <a:srgbClr val="302F96"/>
                </a:solidFill>
                <a:latin typeface="+mj-lt"/>
              </a:rPr>
              <a:t>Bharati </a:t>
            </a:r>
            <a:r>
              <a:rPr lang="en-US" altLang="en-BE" b="1" dirty="0" err="1">
                <a:solidFill>
                  <a:srgbClr val="302F96"/>
                </a:solidFill>
                <a:latin typeface="+mj-lt"/>
              </a:rPr>
              <a:t>Shivalkar</a:t>
            </a:r>
            <a:r>
              <a:rPr lang="en-US" altLang="en-BE" b="1" dirty="0">
                <a:solidFill>
                  <a:srgbClr val="302F96"/>
                </a:solidFill>
                <a:latin typeface="+mj-lt"/>
              </a:rPr>
              <a:t> MD, PhD, FESC, Clin. Pharm/Pharm. Med</a:t>
            </a:r>
          </a:p>
          <a:p>
            <a:pPr algn="ctr"/>
            <a:endParaRPr lang="en-US" altLang="en-BE" b="1" dirty="0">
              <a:solidFill>
                <a:srgbClr val="302F96"/>
              </a:solidFill>
              <a:latin typeface="+mj-lt"/>
            </a:endParaRPr>
          </a:p>
        </p:txBody>
      </p:sp>
      <p:pic>
        <p:nvPicPr>
          <p:cNvPr id="15368" name="Picture 15" descr="&#10;Slide2.bmp                                                     00126153Macintosh HD                   BE1790B8:">
            <a:extLst>
              <a:ext uri="{FF2B5EF4-FFF2-40B4-BE49-F238E27FC236}">
                <a16:creationId xmlns:a16="http://schemas.microsoft.com/office/drawing/2014/main" id="{698F3C32-38F9-5E4E-A3D1-2DDC7E632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56" y="-27384"/>
            <a:ext cx="1327211" cy="99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40A84-9683-6C86-E95F-3EC26B15D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" y="-8211"/>
            <a:ext cx="2444353" cy="778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D00180-5943-0932-F395-063D20898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65" y="908720"/>
            <a:ext cx="8461681" cy="4824536"/>
          </a:xfrm>
          <a:prstGeom prst="rect">
            <a:avLst/>
          </a:prstGeom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A54965A1-CD5C-61CD-8843-1D7F1F430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16" y="1017273"/>
            <a:ext cx="78874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sz="4000" b="1" u="sng" dirty="0">
                <a:solidFill>
                  <a:srgbClr val="FF0000"/>
                </a:solidFill>
                <a:latin typeface="+mj-lt"/>
              </a:rPr>
              <a:t>Cardiovascular Risk &amp; Menopause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87C83-E1BD-505A-3C09-CDA705C1F112}"/>
              </a:ext>
            </a:extLst>
          </p:cNvPr>
          <p:cNvSpPr txBox="1"/>
          <p:nvPr/>
        </p:nvSpPr>
        <p:spPr>
          <a:xfrm>
            <a:off x="1042963" y="4902259"/>
            <a:ext cx="705808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Menopause Care : A comprehensive 2 day workshop</a:t>
            </a:r>
          </a:p>
          <a:p>
            <a:pPr algn="ctr">
              <a:defRPr/>
            </a:pPr>
            <a:r>
              <a:rPr lang="en-US" altLang="en-B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22.03.2025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C62D1A-185D-2FEE-1A50-BE8C703F9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5821" y="-27384"/>
            <a:ext cx="1197930" cy="994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golf">
            <a:extLst>
              <a:ext uri="{FF2B5EF4-FFF2-40B4-BE49-F238E27FC236}">
                <a16:creationId xmlns:a16="http://schemas.microsoft.com/office/drawing/2014/main" id="{5E88E907-72D7-9688-563F-F8A2F698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3">
            <a:extLst>
              <a:ext uri="{FF2B5EF4-FFF2-40B4-BE49-F238E27FC236}">
                <a16:creationId xmlns:a16="http://schemas.microsoft.com/office/drawing/2014/main" id="{F9463111-FC05-A514-ACFD-15AFA8CF1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6521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5604" name="Text Box 6">
            <a:extLst>
              <a:ext uri="{FF2B5EF4-FFF2-40B4-BE49-F238E27FC236}">
                <a16:creationId xmlns:a16="http://schemas.microsoft.com/office/drawing/2014/main" id="{A4090E30-3428-C422-22E2-5970C9C93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252798"/>
            <a:ext cx="64397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sz="3600" b="1" dirty="0">
                <a:solidFill>
                  <a:srgbClr val="0E2664"/>
                </a:solidFill>
                <a:latin typeface="+mj-lt"/>
              </a:rPr>
              <a:t>Traditional RFs have a greater </a:t>
            </a:r>
          </a:p>
          <a:p>
            <a:pPr algn="ctr"/>
            <a:r>
              <a:rPr lang="en-US" altLang="en-BE" sz="3600" b="1" dirty="0">
                <a:solidFill>
                  <a:srgbClr val="0E2664"/>
                </a:solidFill>
                <a:latin typeface="+mj-lt"/>
              </a:rPr>
              <a:t>impact in women</a:t>
            </a: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8C844686-F454-136C-28A0-5C3CAEE3E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439" y="6468112"/>
            <a:ext cx="1606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1200" i="1" dirty="0">
                <a:solidFill>
                  <a:srgbClr val="E6E40C"/>
                </a:solidFill>
                <a:latin typeface="Calisto MT" panose="02040603050505030304" pitchFamily="18" charset="77"/>
              </a:rPr>
              <a:t>The WISE Investigators</a:t>
            </a:r>
          </a:p>
        </p:txBody>
      </p:sp>
      <p:sp>
        <p:nvSpPr>
          <p:cNvPr id="25606" name="Text Box 9">
            <a:extLst>
              <a:ext uri="{FF2B5EF4-FFF2-40B4-BE49-F238E27FC236}">
                <a16:creationId xmlns:a16="http://schemas.microsoft.com/office/drawing/2014/main" id="{E0D5E9B6-867A-051B-41CE-A60553B73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1965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graphicFrame>
        <p:nvGraphicFramePr>
          <p:cNvPr id="140471" name="Group 183">
            <a:extLst>
              <a:ext uri="{FF2B5EF4-FFF2-40B4-BE49-F238E27FC236}">
                <a16:creationId xmlns:a16="http://schemas.microsoft.com/office/drawing/2014/main" id="{F3A273FA-63FD-6A3B-920C-4E4ED38D3CAC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2424113"/>
          <a:ext cx="6858000" cy="3165477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RF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Men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Women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Smoking + hypertension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DM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Total chol. + LDL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HDL &lt; 50mg/dL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633" name="Text Box 37">
            <a:extLst>
              <a:ext uri="{FF2B5EF4-FFF2-40B4-BE49-F238E27FC236}">
                <a16:creationId xmlns:a16="http://schemas.microsoft.com/office/drawing/2014/main" id="{B744D2E9-CB27-9C65-361A-75D85BC0C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1279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140329" name="Line 41">
            <a:extLst>
              <a:ext uri="{FF2B5EF4-FFF2-40B4-BE49-F238E27FC236}">
                <a16:creationId xmlns:a16="http://schemas.microsoft.com/office/drawing/2014/main" id="{7DB6BBEC-8E72-8147-8336-14D9E7011D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0" name="Line 42">
            <a:extLst>
              <a:ext uri="{FF2B5EF4-FFF2-40B4-BE49-F238E27FC236}">
                <a16:creationId xmlns:a16="http://schemas.microsoft.com/office/drawing/2014/main" id="{A4D0A7FB-181E-D44E-9BCB-2C2509C510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1" name="Line 43">
            <a:extLst>
              <a:ext uri="{FF2B5EF4-FFF2-40B4-BE49-F238E27FC236}">
                <a16:creationId xmlns:a16="http://schemas.microsoft.com/office/drawing/2014/main" id="{822D4B75-E22B-6A4D-2BCC-23AD246778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25637" name="Text Box 45">
            <a:extLst>
              <a:ext uri="{FF2B5EF4-FFF2-40B4-BE49-F238E27FC236}">
                <a16:creationId xmlns:a16="http://schemas.microsoft.com/office/drawing/2014/main" id="{9B139AC4-63B3-4AB1-4AC3-1AF4BF2D4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66913"/>
            <a:ext cx="3529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b="1">
                <a:solidFill>
                  <a:srgbClr val="0A2167"/>
                </a:solidFill>
                <a:latin typeface="Calisto MT" panose="02040603050505030304" pitchFamily="18" charset="77"/>
              </a:rPr>
              <a:t>Risk of death from CAD</a:t>
            </a:r>
            <a:endParaRPr lang="en-US" altLang="en-BE" b="1">
              <a:latin typeface="Calisto MT" panose="02040603050505030304" pitchFamily="18" charset="77"/>
            </a:endParaRPr>
          </a:p>
        </p:txBody>
      </p:sp>
      <p:sp>
        <p:nvSpPr>
          <p:cNvPr id="140334" name="Line 46">
            <a:extLst>
              <a:ext uri="{FF2B5EF4-FFF2-40B4-BE49-F238E27FC236}">
                <a16:creationId xmlns:a16="http://schemas.microsoft.com/office/drawing/2014/main" id="{537A2E42-7C9E-CFCC-2CB1-61BC68C770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614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6" name="Line 48">
            <a:extLst>
              <a:ext uri="{FF2B5EF4-FFF2-40B4-BE49-F238E27FC236}">
                <a16:creationId xmlns:a16="http://schemas.microsoft.com/office/drawing/2014/main" id="{88D45F1F-E19B-A6E5-D64F-795640A84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35385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7" name="Line 49">
            <a:extLst>
              <a:ext uri="{FF2B5EF4-FFF2-40B4-BE49-F238E27FC236}">
                <a16:creationId xmlns:a16="http://schemas.microsoft.com/office/drawing/2014/main" id="{027E4E83-E61E-AF29-A717-E312B22649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35385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0" name="Line 52">
            <a:extLst>
              <a:ext uri="{FF2B5EF4-FFF2-40B4-BE49-F238E27FC236}">
                <a16:creationId xmlns:a16="http://schemas.microsoft.com/office/drawing/2014/main" id="{F06D8474-82F3-3EA9-2CCA-E42671760E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2243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1" name="Line 53">
            <a:extLst>
              <a:ext uri="{FF2B5EF4-FFF2-40B4-BE49-F238E27FC236}">
                <a16:creationId xmlns:a16="http://schemas.microsoft.com/office/drawing/2014/main" id="{F4233417-7A1C-9F6E-DBD0-C670096C7F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43005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5" name="Line 57">
            <a:extLst>
              <a:ext uri="{FF2B5EF4-FFF2-40B4-BE49-F238E27FC236}">
                <a16:creationId xmlns:a16="http://schemas.microsoft.com/office/drawing/2014/main" id="{456BA6F1-BFD0-3DEB-9201-2939EFB508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9101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6" name="Line 58">
            <a:extLst>
              <a:ext uri="{FF2B5EF4-FFF2-40B4-BE49-F238E27FC236}">
                <a16:creationId xmlns:a16="http://schemas.microsoft.com/office/drawing/2014/main" id="{9D772612-C73A-117E-6449-C735380D15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49863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7" name="Line 59">
            <a:extLst>
              <a:ext uri="{FF2B5EF4-FFF2-40B4-BE49-F238E27FC236}">
                <a16:creationId xmlns:a16="http://schemas.microsoft.com/office/drawing/2014/main" id="{CB613CC3-E9C5-92A0-BA72-0766A0CC7A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9863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2" name="Text Box 64">
            <a:extLst>
              <a:ext uri="{FF2B5EF4-FFF2-40B4-BE49-F238E27FC236}">
                <a16:creationId xmlns:a16="http://schemas.microsoft.com/office/drawing/2014/main" id="{91AE1811-B97B-CF04-4D74-0EF5B8C9F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12" y="5589240"/>
            <a:ext cx="38708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2000" b="1" dirty="0">
                <a:solidFill>
                  <a:srgbClr val="AD0006"/>
                </a:solidFill>
                <a:latin typeface="Calisto MT" panose="02040603050505030304" pitchFamily="18" charset="77"/>
              </a:rPr>
              <a:t>Peri/post-menopausal women = </a:t>
            </a:r>
          </a:p>
        </p:txBody>
      </p:sp>
      <p:sp>
        <p:nvSpPr>
          <p:cNvPr id="140353" name="Line 65">
            <a:extLst>
              <a:ext uri="{FF2B5EF4-FFF2-40B4-BE49-F238E27FC236}">
                <a16:creationId xmlns:a16="http://schemas.microsoft.com/office/drawing/2014/main" id="{39AF7F59-6DBE-014E-AF09-A8E499F7A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662" y="558924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4" name="Text Box 66">
            <a:extLst>
              <a:ext uri="{FF2B5EF4-FFF2-40B4-BE49-F238E27FC236}">
                <a16:creationId xmlns:a16="http://schemas.microsoft.com/office/drawing/2014/main" id="{B5BB4A40-6526-7F21-CCE1-5FEA0C441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082" y="5589240"/>
            <a:ext cx="1338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2000" b="1" dirty="0" err="1">
                <a:solidFill>
                  <a:srgbClr val="AD0006"/>
                </a:solidFill>
                <a:latin typeface="Calisto MT" panose="02040603050505030304" pitchFamily="18" charset="77"/>
              </a:rPr>
              <a:t>Oestrogen</a:t>
            </a:r>
            <a:endParaRPr lang="en-US" altLang="en-BE" sz="2000" b="1" dirty="0">
              <a:solidFill>
                <a:srgbClr val="AD0006"/>
              </a:solidFill>
              <a:latin typeface="Calisto MT" panose="02040603050505030304" pitchFamily="18" charset="77"/>
            </a:endParaRPr>
          </a:p>
        </p:txBody>
      </p:sp>
      <p:sp>
        <p:nvSpPr>
          <p:cNvPr id="140355" name="Line 67">
            <a:extLst>
              <a:ext uri="{FF2B5EF4-FFF2-40B4-BE49-F238E27FC236}">
                <a16:creationId xmlns:a16="http://schemas.microsoft.com/office/drawing/2014/main" id="{78716A16-094C-4542-09EC-C1CCD460B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1512" y="558924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6" name="Line 68">
            <a:extLst>
              <a:ext uri="{FF2B5EF4-FFF2-40B4-BE49-F238E27FC236}">
                <a16:creationId xmlns:a16="http://schemas.microsoft.com/office/drawing/2014/main" id="{242B4641-00B4-8503-2CD1-56E1EAB5D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912" y="558924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7" name="Text Box 69">
            <a:extLst>
              <a:ext uri="{FF2B5EF4-FFF2-40B4-BE49-F238E27FC236}">
                <a16:creationId xmlns:a16="http://schemas.microsoft.com/office/drawing/2014/main" id="{FBD800A1-0BCD-5D73-232D-5ABD57DE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272" y="5589240"/>
            <a:ext cx="2481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2000" b="1" dirty="0">
                <a:solidFill>
                  <a:srgbClr val="AD0006"/>
                </a:solidFill>
                <a:latin typeface="Calisto MT" panose="02040603050505030304" pitchFamily="18" charset="77"/>
              </a:rPr>
              <a:t>Physical functioning</a:t>
            </a:r>
          </a:p>
        </p:txBody>
      </p:sp>
      <p:sp>
        <p:nvSpPr>
          <p:cNvPr id="28" name="Line 43">
            <a:extLst>
              <a:ext uri="{FF2B5EF4-FFF2-40B4-BE49-F238E27FC236}">
                <a16:creationId xmlns:a16="http://schemas.microsoft.com/office/drawing/2014/main" id="{A95C6F67-DF60-A1F6-7025-FB9D7C0425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1725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E356B-7F0D-865C-D8FB-395B2BA75F64}"/>
              </a:ext>
            </a:extLst>
          </p:cNvPr>
          <p:cNvSpPr txBox="1"/>
          <p:nvPr/>
        </p:nvSpPr>
        <p:spPr>
          <a:xfrm>
            <a:off x="2195931" y="6022033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BE" sz="2000" b="1" dirty="0">
                <a:solidFill>
                  <a:srgbClr val="AD0006"/>
                </a:solidFill>
                <a:latin typeface="Calisto MT" panose="02040603050505030304" pitchFamily="18" charset="77"/>
              </a:rPr>
              <a:t>Sarcopenia, Osteoporosis</a:t>
            </a:r>
          </a:p>
          <a:p>
            <a:endParaRPr lang="en-BE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4D5033-1623-D65E-F0E1-14603C49E927}"/>
              </a:ext>
            </a:extLst>
          </p:cNvPr>
          <p:cNvCxnSpPr/>
          <p:nvPr/>
        </p:nvCxnSpPr>
        <p:spPr bwMode="auto">
          <a:xfrm flipV="1">
            <a:off x="2195931" y="6022033"/>
            <a:ext cx="0" cy="4460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52" grpId="0"/>
      <p:bldP spid="140354" grpId="0"/>
      <p:bldP spid="14035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E092D2C2-7D2A-0DAB-C360-F79C6178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C41951F3-37C1-FBE3-DAB9-1764EC31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DF01104B-1C12-9F5C-F8BA-B0B5CE81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76B911-8746-F29C-B092-FAD23AE9C48A}"/>
              </a:ext>
            </a:extLst>
          </p:cNvPr>
          <p:cNvSpPr txBox="1"/>
          <p:nvPr/>
        </p:nvSpPr>
        <p:spPr>
          <a:xfrm>
            <a:off x="-31452" y="115441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BE" sz="3200" b="1" dirty="0">
                <a:solidFill>
                  <a:srgbClr val="000090"/>
                </a:solidFill>
                <a:latin typeface="+mj-lt"/>
              </a:rPr>
              <a:t>Cumulative causes of increased CV mortality in women during different </a:t>
            </a:r>
            <a:r>
              <a:rPr lang="en-US" altLang="en-US" sz="3200" b="1" dirty="0">
                <a:solidFill>
                  <a:srgbClr val="000090"/>
                </a:solidFill>
                <a:latin typeface="+mj-lt"/>
              </a:rPr>
              <a:t>“</a:t>
            </a:r>
            <a:r>
              <a:rPr lang="en-US" altLang="en-BE" sz="3200" b="1" dirty="0">
                <a:solidFill>
                  <a:srgbClr val="000090"/>
                </a:solidFill>
                <a:latin typeface="+mj-lt"/>
              </a:rPr>
              <a:t>life phases</a:t>
            </a:r>
            <a:r>
              <a:rPr lang="en-US" altLang="en-US" sz="3200" b="1" dirty="0">
                <a:solidFill>
                  <a:srgbClr val="000090"/>
                </a:solidFill>
                <a:latin typeface="+mj-lt"/>
              </a:rPr>
              <a:t>”</a:t>
            </a:r>
            <a:endParaRPr lang="en-US" altLang="en-BE" sz="3200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E302A48-C3CF-C23D-B6CF-DD56FDC56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017634"/>
            <a:ext cx="7596188" cy="39655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F5EA-DAC2-50B2-0A68-4989792900E0}"/>
              </a:ext>
            </a:extLst>
          </p:cNvPr>
          <p:cNvSpPr txBox="1"/>
          <p:nvPr/>
        </p:nvSpPr>
        <p:spPr>
          <a:xfrm>
            <a:off x="3900983" y="3913311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P</a:t>
            </a:r>
            <a:r>
              <a:rPr lang="en-BE" sz="1400" b="1" dirty="0">
                <a:solidFill>
                  <a:srgbClr val="FF0000"/>
                </a:solidFill>
              </a:rPr>
              <a:t>eri-menopause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38222E1-D3E2-F1C1-A890-A6208B68BC17}"/>
              </a:ext>
            </a:extLst>
          </p:cNvPr>
          <p:cNvSpPr/>
          <p:nvPr/>
        </p:nvSpPr>
        <p:spPr bwMode="auto">
          <a:xfrm rot="16200000">
            <a:off x="4149472" y="4211568"/>
            <a:ext cx="701040" cy="72008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791FA16-E2E1-6D84-ABCB-72E421167ABC}"/>
              </a:ext>
            </a:extLst>
          </p:cNvPr>
          <p:cNvSpPr/>
          <p:nvPr/>
        </p:nvSpPr>
        <p:spPr bwMode="auto">
          <a:xfrm rot="16200000">
            <a:off x="5004712" y="3914681"/>
            <a:ext cx="701040" cy="1025823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31D4C-E809-D54D-7CE9-9179A577C838}"/>
              </a:ext>
            </a:extLst>
          </p:cNvPr>
          <p:cNvSpPr txBox="1"/>
          <p:nvPr/>
        </p:nvSpPr>
        <p:spPr>
          <a:xfrm>
            <a:off x="5023767" y="3697287"/>
            <a:ext cx="11324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400" b="1" dirty="0">
                <a:solidFill>
                  <a:srgbClr val="FF0000"/>
                </a:solidFill>
              </a:rPr>
              <a:t>menopause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343B-BB55-B50B-49EE-CA715CBC5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6465560"/>
            <a:ext cx="982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BE" altLang="en-US" sz="1200" dirty="0">
                <a:solidFill>
                  <a:srgbClr val="FFFF00"/>
                </a:solidFill>
                <a:latin typeface="Calisto MT" panose="02040603050505030304" pitchFamily="18" charset="77"/>
              </a:rPr>
              <a:t>CMAJ 2017</a:t>
            </a:r>
          </a:p>
        </p:txBody>
      </p:sp>
    </p:spTree>
    <p:extLst>
      <p:ext uri="{BB962C8B-B14F-4D97-AF65-F5344CB8AC3E}">
        <p14:creationId xmlns:p14="http://schemas.microsoft.com/office/powerpoint/2010/main" val="115406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DCCB5-EF3E-31D2-0BA6-1FCE1269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BBCBA1CA-E859-40B9-FBF1-F29F1F90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6756EA2C-CB11-C366-7549-F01E3CE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6C1FCBB6-B5ED-05EF-5A46-3EF5FCA5E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18FB8809-15ED-8098-CB8C-8165BC3E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92" y="1017273"/>
            <a:ext cx="746486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sz="3600" b="1" dirty="0">
                <a:solidFill>
                  <a:srgbClr val="302F96"/>
                </a:solidFill>
                <a:latin typeface="+mj-lt"/>
              </a:rPr>
              <a:t>Cardiovascular Risk in Menopause:</a:t>
            </a:r>
          </a:p>
          <a:p>
            <a:pPr algn="ctr"/>
            <a:r>
              <a:rPr lang="en-US" altLang="en-BE" sz="3600" b="1" dirty="0">
                <a:solidFill>
                  <a:srgbClr val="302F96"/>
                </a:solidFill>
                <a:latin typeface="+mj-lt"/>
              </a:rPr>
              <a:t>How to assess it and eventually refer </a:t>
            </a:r>
          </a:p>
          <a:p>
            <a:pPr algn="ctr"/>
            <a:r>
              <a:rPr lang="en-US" altLang="en-BE" sz="3600" b="1" dirty="0">
                <a:solidFill>
                  <a:srgbClr val="302F96"/>
                </a:solidFill>
                <a:latin typeface="+mj-lt"/>
              </a:rPr>
              <a:t>your patient to the cardiologist </a:t>
            </a:r>
          </a:p>
        </p:txBody>
      </p:sp>
    </p:spTree>
    <p:extLst>
      <p:ext uri="{BB962C8B-B14F-4D97-AF65-F5344CB8AC3E}">
        <p14:creationId xmlns:p14="http://schemas.microsoft.com/office/powerpoint/2010/main" val="414943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7B38C-A4F9-2583-876A-499EBDEAD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DC278120-EB7D-7BD8-6CAD-535BE467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D296193E-D5DF-2B0C-F77C-04D0C725A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08F3F86C-A894-6C70-2BEC-BBDC2A3B4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5C0900-079C-1F17-1EEF-D8D344A7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27045"/>
            <a:ext cx="7772400" cy="52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7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1AB2F-1812-36D9-61F8-6468E76B3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8343B7DF-24FC-C3C2-FF4D-7DDF2166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1D7A3418-3B71-EFCF-4FA6-441E9C82C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9C4F2769-71CA-A6D6-3957-1B450CE9F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668FC-AAAF-83A6-4C49-3B45E17A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565978"/>
            <a:ext cx="7772400" cy="5478780"/>
          </a:xfrm>
          <a:prstGeom prst="rect">
            <a:avLst/>
          </a:prstGeom>
          <a:ln w="28575">
            <a:solidFill>
              <a:srgbClr val="302F96"/>
            </a:solidFill>
          </a:ln>
        </p:spPr>
      </p:pic>
    </p:spTree>
    <p:extLst>
      <p:ext uri="{BB962C8B-B14F-4D97-AF65-F5344CB8AC3E}">
        <p14:creationId xmlns:p14="http://schemas.microsoft.com/office/powerpoint/2010/main" val="355922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C6F1E-0507-2218-43E3-02B9CC16C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A8B39209-5611-DDB2-D1D7-EB5B0A66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11D32CB3-3432-E751-5943-63248082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4A5AF108-D722-45B0-0343-765739001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3E8AE2-1FF3-0EE8-46FD-59EE2DE2D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0"/>
            <a:ext cx="5297714" cy="6858000"/>
          </a:xfrm>
          <a:prstGeom prst="rect">
            <a:avLst/>
          </a:prstGeom>
          <a:ln w="28575">
            <a:solidFill>
              <a:srgbClr val="302F96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27E71-9A64-102D-91C7-7000509265C5}"/>
              </a:ext>
            </a:extLst>
          </p:cNvPr>
          <p:cNvSpPr txBox="1"/>
          <p:nvPr/>
        </p:nvSpPr>
        <p:spPr>
          <a:xfrm>
            <a:off x="7034155" y="6483350"/>
            <a:ext cx="214635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anose="02040603050505030304" pitchFamily="18" charset="77"/>
              </a:rPr>
              <a:t>Collins et al. </a:t>
            </a:r>
            <a:r>
              <a:rPr lang="en-US" altLang="en-BE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anose="02040603050505030304" pitchFamily="18" charset="77"/>
              </a:rPr>
              <a:t>Eur</a:t>
            </a:r>
            <a:r>
              <a:rPr lang="en-US" altLang="en-BE" sz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anose="02040603050505030304" pitchFamily="18" charset="77"/>
              </a:rPr>
              <a:t> Heart J.2007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6ECC1-B3ED-DC18-72E0-3BFDA5AEE86C}"/>
              </a:ext>
            </a:extLst>
          </p:cNvPr>
          <p:cNvSpPr txBox="1"/>
          <p:nvPr/>
        </p:nvSpPr>
        <p:spPr>
          <a:xfrm>
            <a:off x="856777" y="3789040"/>
            <a:ext cx="7580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00"/>
                </a:solidFill>
                <a:highlight>
                  <a:srgbClr val="00FFFF"/>
                </a:highlight>
              </a:rPr>
              <a:t>MN symptoms are classic but there is no classic MN patient</a:t>
            </a:r>
          </a:p>
        </p:txBody>
      </p:sp>
    </p:spTree>
    <p:extLst>
      <p:ext uri="{BB962C8B-B14F-4D97-AF65-F5344CB8AC3E}">
        <p14:creationId xmlns:p14="http://schemas.microsoft.com/office/powerpoint/2010/main" val="36146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B04A-C940-1E4C-75C3-A2E872E2A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BA398102-ADAF-3AA2-D469-547AB0E8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BD422770-228B-2D9E-A4F3-3D784775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38F376B0-665A-FA22-C30A-95622F91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930DB-EC01-C061-47FE-83EE3A6F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4624"/>
            <a:ext cx="7772400" cy="680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5C2603-E266-00A1-8B03-1403F45BF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398" y="692696"/>
            <a:ext cx="6611204" cy="1196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68340-D1E9-C9D2-A6B8-B2CFD6BFE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28" y="1954869"/>
            <a:ext cx="2711046" cy="2042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690AC-010B-BA15-89A1-DFD7017F4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06" y="3996879"/>
            <a:ext cx="3095188" cy="2802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7DF820-F5FF-62D6-4BF1-897B60386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674" y="1889552"/>
            <a:ext cx="3095188" cy="2967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3E3BF-B734-2692-9168-11D30A30A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95" y="1798822"/>
            <a:ext cx="2946105" cy="50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2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0D573-D454-FE45-39A5-4C4FEC54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48ABF614-CABC-AACA-E784-CFA46CF3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F1E0820F-BDAB-4C8E-9F18-1DE742CA0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4C3F38B0-808B-5F4B-E3DD-098DCD07F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C1202-53A3-E843-A425-114F4C8E5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71170"/>
            <a:ext cx="7918648" cy="5219265"/>
          </a:xfrm>
          <a:prstGeom prst="rect">
            <a:avLst/>
          </a:prstGeom>
          <a:ln w="28575">
            <a:solidFill>
              <a:srgbClr val="302F96"/>
            </a:solidFill>
          </a:ln>
        </p:spPr>
      </p:pic>
    </p:spTree>
    <p:extLst>
      <p:ext uri="{BB962C8B-B14F-4D97-AF65-F5344CB8AC3E}">
        <p14:creationId xmlns:p14="http://schemas.microsoft.com/office/powerpoint/2010/main" val="178725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C9CD0-93E8-F536-07B5-366F846A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7C2A0893-B1B7-2146-8FD3-8022E7FD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8CFACD31-1A35-FFA1-4AE9-9C74B6710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0D5F7516-984E-1BAB-852D-4DFEC0026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C5D0D-A314-41D1-7518-0F53ED5C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920" y="0"/>
            <a:ext cx="5998160" cy="6858000"/>
          </a:xfrm>
          <a:prstGeom prst="rect">
            <a:avLst/>
          </a:prstGeom>
          <a:ln w="28575">
            <a:solidFill>
              <a:srgbClr val="302F96"/>
            </a:solidFill>
          </a:ln>
        </p:spPr>
      </p:pic>
    </p:spTree>
    <p:extLst>
      <p:ext uri="{BB962C8B-B14F-4D97-AF65-F5344CB8AC3E}">
        <p14:creationId xmlns:p14="http://schemas.microsoft.com/office/powerpoint/2010/main" val="3112698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E80DC-50A1-4D35-B4A0-1033089D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473D6DD3-09BE-3A70-F340-B7509C0A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8AD3AF8D-645D-A8C5-3900-70D340F6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D1A4E24F-1B4C-2861-92AB-D21A0FC46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1C40E-5C99-B54C-FA26-00A470A7AE19}"/>
              </a:ext>
            </a:extLst>
          </p:cNvPr>
          <p:cNvSpPr txBox="1"/>
          <p:nvPr/>
        </p:nvSpPr>
        <p:spPr>
          <a:xfrm>
            <a:off x="1104" y="195185"/>
            <a:ext cx="667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600" b="1" dirty="0">
                <a:solidFill>
                  <a:srgbClr val="FF0000"/>
                </a:solidFill>
              </a:rPr>
              <a:t>KH, M : </a:t>
            </a:r>
            <a:r>
              <a:rPr lang="en-BE" dirty="0">
                <a:solidFill>
                  <a:srgbClr val="302F96"/>
                </a:solidFill>
              </a:rPr>
              <a:t>42 y; Ghana; homemaker; GP referral </a:t>
            </a:r>
            <a:endParaRPr lang="en-BE" sz="1600" dirty="0">
              <a:solidFill>
                <a:srgbClr val="302F9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968F3-0A97-F361-7235-8B5FF4C0BDA7}"/>
              </a:ext>
            </a:extLst>
          </p:cNvPr>
          <p:cNvSpPr txBox="1"/>
          <p:nvPr/>
        </p:nvSpPr>
        <p:spPr>
          <a:xfrm>
            <a:off x="689454" y="980728"/>
            <a:ext cx="71250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302F96"/>
                </a:solidFill>
              </a:rPr>
              <a:t>Medical History:</a:t>
            </a:r>
          </a:p>
          <a:p>
            <a:r>
              <a:rPr lang="en-BE" sz="2000" dirty="0">
                <a:solidFill>
                  <a:srgbClr val="302F96"/>
                </a:solidFill>
              </a:rPr>
              <a:t>Menarch 11y, dysmenorrhoea </a:t>
            </a:r>
          </a:p>
          <a:p>
            <a:r>
              <a:rPr lang="en-BE" sz="2000" dirty="0">
                <a:solidFill>
                  <a:srgbClr val="302F96"/>
                </a:solidFill>
              </a:rPr>
              <a:t>Migraine in early years</a:t>
            </a:r>
          </a:p>
          <a:p>
            <a:r>
              <a:rPr lang="en-BE" sz="2000" dirty="0">
                <a:solidFill>
                  <a:srgbClr val="302F96"/>
                </a:solidFill>
              </a:rPr>
              <a:t>G5P2A3 : PE during full term term pregnancies, children 15y, 17y</a:t>
            </a:r>
          </a:p>
          <a:p>
            <a:r>
              <a:rPr lang="en-BE" sz="2000" dirty="0">
                <a:solidFill>
                  <a:srgbClr val="302F96"/>
                </a:solidFill>
              </a:rPr>
              <a:t>AHT, hypothyroidism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0D4F6-4525-FC46-A2A2-1CE65BCEC5D9}"/>
              </a:ext>
            </a:extLst>
          </p:cNvPr>
          <p:cNvSpPr txBox="1"/>
          <p:nvPr/>
        </p:nvSpPr>
        <p:spPr>
          <a:xfrm>
            <a:off x="731595" y="2629361"/>
            <a:ext cx="45730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302F96"/>
                </a:solidFill>
              </a:rPr>
              <a:t>Family History:</a:t>
            </a:r>
          </a:p>
          <a:p>
            <a:r>
              <a:rPr lang="en-BE" sz="2000" dirty="0">
                <a:solidFill>
                  <a:srgbClr val="302F96"/>
                </a:solidFill>
              </a:rPr>
              <a:t>Father : sudden + at 45y</a:t>
            </a:r>
          </a:p>
          <a:p>
            <a:r>
              <a:rPr lang="en-BE" sz="2000" dirty="0">
                <a:solidFill>
                  <a:srgbClr val="302F96"/>
                </a:solidFill>
              </a:rPr>
              <a:t>Mother: 64y, presumably PE; DM-II, PVD</a:t>
            </a:r>
          </a:p>
          <a:p>
            <a:r>
              <a:rPr lang="en-BE" sz="2000" dirty="0">
                <a:solidFill>
                  <a:srgbClr val="302F96"/>
                </a:solidFill>
              </a:rPr>
              <a:t>2 Sisters : PE, AHT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60009-CB41-04B7-D7C8-92A70D7A15F8}"/>
              </a:ext>
            </a:extLst>
          </p:cNvPr>
          <p:cNvSpPr txBox="1"/>
          <p:nvPr/>
        </p:nvSpPr>
        <p:spPr>
          <a:xfrm>
            <a:off x="683568" y="4422591"/>
            <a:ext cx="71897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302F96"/>
                </a:solidFill>
              </a:rPr>
              <a:t>Presenting complaints:</a:t>
            </a:r>
          </a:p>
          <a:p>
            <a:r>
              <a:rPr lang="en-BE" sz="2000" dirty="0">
                <a:solidFill>
                  <a:srgbClr val="302F96"/>
                </a:solidFill>
              </a:rPr>
              <a:t>Palpitations, 2 x syncope</a:t>
            </a:r>
          </a:p>
          <a:p>
            <a:r>
              <a:rPr lang="en-GB" sz="2000" dirty="0">
                <a:solidFill>
                  <a:srgbClr val="302F96"/>
                </a:solidFill>
              </a:rPr>
              <a:t>R</a:t>
            </a:r>
            <a:r>
              <a:rPr lang="en-BE" sz="2000" dirty="0">
                <a:solidFill>
                  <a:srgbClr val="302F96"/>
                </a:solidFill>
              </a:rPr>
              <a:t>egular chest pain without exertion; no sports due to fear of pain</a:t>
            </a:r>
          </a:p>
          <a:p>
            <a:r>
              <a:rPr lang="en-US" sz="2000" dirty="0">
                <a:solidFill>
                  <a:srgbClr val="302F96"/>
                </a:solidFill>
              </a:rPr>
              <a:t>Night sweats, poor sleep, </a:t>
            </a:r>
            <a:r>
              <a:rPr lang="en-BE" sz="2000" dirty="0">
                <a:solidFill>
                  <a:srgbClr val="302F96"/>
                </a:solidFill>
              </a:rPr>
              <a:t>fatigue ++</a:t>
            </a:r>
          </a:p>
          <a:p>
            <a:r>
              <a:rPr lang="en-BE" sz="2000" dirty="0">
                <a:solidFill>
                  <a:srgbClr val="302F96"/>
                </a:solidFill>
              </a:rPr>
              <a:t>Irregular menstruation since several months; oedema, fluid retention</a:t>
            </a:r>
          </a:p>
          <a:p>
            <a:r>
              <a:rPr lang="en-BE" sz="2000" dirty="0">
                <a:solidFill>
                  <a:srgbClr val="302F96"/>
                </a:solidFill>
              </a:rPr>
              <a:t>Home BP 120-130/80 mmHg</a:t>
            </a:r>
          </a:p>
          <a:p>
            <a:r>
              <a:rPr lang="en-BE" sz="2000" dirty="0">
                <a:solidFill>
                  <a:srgbClr val="302F96"/>
                </a:solidFill>
              </a:rPr>
              <a:t>Irritable, depressed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B9AC5-4CFC-D01D-D7E1-034DD1305FCB}"/>
              </a:ext>
            </a:extLst>
          </p:cNvPr>
          <p:cNvSpPr txBox="1"/>
          <p:nvPr/>
        </p:nvSpPr>
        <p:spPr>
          <a:xfrm>
            <a:off x="6258108" y="3405480"/>
            <a:ext cx="27943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dirty="0">
                <a:solidFill>
                  <a:srgbClr val="302F96"/>
                </a:solidFill>
              </a:rPr>
              <a:t>R/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Amlor 5 mg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L-Thyroxine 100 mcg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Seroxat</a:t>
            </a:r>
          </a:p>
          <a:p>
            <a:endParaRPr lang="en-BE" sz="2000" dirty="0">
              <a:solidFill>
                <a:srgbClr val="302F96"/>
              </a:solidFill>
            </a:endParaRPr>
          </a:p>
          <a:p>
            <a:endParaRPr lang="en-BE" sz="2000" dirty="0">
              <a:solidFill>
                <a:srgbClr val="302F9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A4BDB-3324-1B6A-5DC4-2D27B46837E9}"/>
              </a:ext>
            </a:extLst>
          </p:cNvPr>
          <p:cNvSpPr txBox="1"/>
          <p:nvPr/>
        </p:nvSpPr>
        <p:spPr>
          <a:xfrm>
            <a:off x="731595" y="3964994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dirty="0">
                <a:solidFill>
                  <a:srgbClr val="302F96"/>
                </a:solidFill>
              </a:rPr>
              <a:t>No smoking, alcohol sporadically</a:t>
            </a:r>
          </a:p>
        </p:txBody>
      </p:sp>
    </p:spTree>
    <p:extLst>
      <p:ext uri="{BB962C8B-B14F-4D97-AF65-F5344CB8AC3E}">
        <p14:creationId xmlns:p14="http://schemas.microsoft.com/office/powerpoint/2010/main" val="50126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8B23B-5E08-CB68-02E9-F0BCFE8D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308D21BE-C940-F088-1D54-20CE75FC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1C26808B-CDC8-403C-B4DC-F34F7ECF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809DAD69-D956-FABB-7BDA-C0A588C9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B1A7E-52CE-F2E3-B77E-9AC937F7E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345" y="0"/>
            <a:ext cx="602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85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D606D-16E0-FCEB-C343-5BD08311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957A53B3-62E4-8C34-7E8D-CC3CE2B03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5777DDC9-5F67-2B53-56E8-B8A72CB3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644D7E83-63FE-2F36-E6E0-05B7CCA1F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05011-23C5-538F-4B9A-8FC0AC0BB18F}"/>
              </a:ext>
            </a:extLst>
          </p:cNvPr>
          <p:cNvSpPr txBox="1"/>
          <p:nvPr/>
        </p:nvSpPr>
        <p:spPr>
          <a:xfrm>
            <a:off x="266672" y="260648"/>
            <a:ext cx="5903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302F96"/>
                </a:solidFill>
              </a:rPr>
              <a:t>C</a:t>
            </a:r>
            <a:r>
              <a:rPr lang="en-GB" sz="2000" b="1" u="sng" dirty="0">
                <a:solidFill>
                  <a:srgbClr val="302F96"/>
                </a:solidFill>
              </a:rPr>
              <a:t>l</a:t>
            </a:r>
            <a:r>
              <a:rPr lang="en-BE" sz="2000" b="1" u="sng" dirty="0">
                <a:solidFill>
                  <a:srgbClr val="302F96"/>
                </a:solidFill>
              </a:rPr>
              <a:t>inical exam:</a:t>
            </a:r>
          </a:p>
          <a:p>
            <a:r>
              <a:rPr lang="en-BE" sz="2000" dirty="0">
                <a:solidFill>
                  <a:srgbClr val="302F96"/>
                </a:solidFill>
              </a:rPr>
              <a:t>164 cm; 85 kg, BMI 31.6; centripetal obesity</a:t>
            </a:r>
          </a:p>
          <a:p>
            <a:r>
              <a:rPr lang="en-BE" sz="2000" dirty="0">
                <a:solidFill>
                  <a:srgbClr val="302F96"/>
                </a:solidFill>
              </a:rPr>
              <a:t>BP 134/80 mmHg, systolic murmur, mild pedal oedema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D4EEB-4E4C-570D-C1BB-5E8F9021DB02}"/>
              </a:ext>
            </a:extLst>
          </p:cNvPr>
          <p:cNvSpPr txBox="1"/>
          <p:nvPr/>
        </p:nvSpPr>
        <p:spPr>
          <a:xfrm>
            <a:off x="266672" y="1412776"/>
            <a:ext cx="789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302F96"/>
                </a:solidFill>
              </a:rPr>
              <a:t>ECG</a:t>
            </a:r>
            <a:r>
              <a:rPr lang="en-BE" sz="2000" dirty="0">
                <a:solidFill>
                  <a:srgbClr val="302F96"/>
                </a:solidFill>
              </a:rPr>
              <a:t>: sinus rhythm 90/min, normal repol., </a:t>
            </a:r>
            <a:r>
              <a:rPr lang="en-GB" sz="2000" dirty="0">
                <a:solidFill>
                  <a:srgbClr val="302F96"/>
                </a:solidFill>
              </a:rPr>
              <a:t>i</a:t>
            </a:r>
            <a:r>
              <a:rPr lang="en-BE" sz="2000" dirty="0">
                <a:solidFill>
                  <a:srgbClr val="302F96"/>
                </a:solidFill>
              </a:rPr>
              <a:t>solated ventricular extrasystole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E2257-08F0-17DA-17AD-DE6AC3DDC2D9}"/>
              </a:ext>
            </a:extLst>
          </p:cNvPr>
          <p:cNvSpPr txBox="1"/>
          <p:nvPr/>
        </p:nvSpPr>
        <p:spPr>
          <a:xfrm>
            <a:off x="282490" y="1988840"/>
            <a:ext cx="7496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302F96"/>
                </a:solidFill>
              </a:rPr>
              <a:t>Cardiac Ultrasound</a:t>
            </a:r>
            <a:r>
              <a:rPr lang="en-BE" sz="2000" b="1" u="sng" dirty="0">
                <a:solidFill>
                  <a:srgbClr val="302F96"/>
                </a:solidFill>
              </a:rPr>
              <a:t>: </a:t>
            </a:r>
          </a:p>
          <a:p>
            <a:r>
              <a:rPr lang="en-GB" sz="2000" dirty="0">
                <a:solidFill>
                  <a:srgbClr val="302F96"/>
                </a:solidFill>
              </a:rPr>
              <a:t>B</a:t>
            </a:r>
            <a:r>
              <a:rPr lang="en-BE" sz="2000" dirty="0">
                <a:solidFill>
                  <a:srgbClr val="302F96"/>
                </a:solidFill>
              </a:rPr>
              <a:t>orderline LVH, non-dilated,  normal function LVEF 62%; DF Grade I</a:t>
            </a:r>
          </a:p>
          <a:p>
            <a:r>
              <a:rPr lang="en-BE" sz="2000" dirty="0">
                <a:solidFill>
                  <a:srgbClr val="302F96"/>
                </a:solidFill>
              </a:rPr>
              <a:t>Mild mitral valve prolapse with MR grade 2/4 ; MAD (8 mm)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849D8-6963-443C-2BAE-47616961AA3F}"/>
              </a:ext>
            </a:extLst>
          </p:cNvPr>
          <p:cNvSpPr txBox="1"/>
          <p:nvPr/>
        </p:nvSpPr>
        <p:spPr>
          <a:xfrm>
            <a:off x="266672" y="3068960"/>
            <a:ext cx="7957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302F96"/>
                </a:solidFill>
              </a:rPr>
              <a:t>Bicycle test</a:t>
            </a:r>
            <a:r>
              <a:rPr lang="en-BE" sz="2000" b="1" u="sng" dirty="0">
                <a:solidFill>
                  <a:srgbClr val="302F96"/>
                </a:solidFill>
              </a:rPr>
              <a:t>: </a:t>
            </a:r>
          </a:p>
          <a:p>
            <a:r>
              <a:rPr lang="en-BE" sz="2000" dirty="0">
                <a:solidFill>
                  <a:srgbClr val="302F96"/>
                </a:solidFill>
              </a:rPr>
              <a:t>Submaximal test, reduced exercise capacity, ST-T abnormality inferolateral </a:t>
            </a:r>
          </a:p>
          <a:p>
            <a:r>
              <a:rPr lang="en-GB" sz="2000" dirty="0">
                <a:solidFill>
                  <a:srgbClr val="302F96"/>
                </a:solidFill>
              </a:rPr>
              <a:t>Sporadic </a:t>
            </a:r>
            <a:r>
              <a:rPr lang="en-GB" sz="2000" dirty="0" err="1">
                <a:solidFill>
                  <a:srgbClr val="302F96"/>
                </a:solidFill>
              </a:rPr>
              <a:t>monomorph</a:t>
            </a:r>
            <a:r>
              <a:rPr lang="en-GB" sz="2000" dirty="0">
                <a:solidFill>
                  <a:srgbClr val="302F96"/>
                </a:solidFill>
              </a:rPr>
              <a:t> VESSEN, c</a:t>
            </a:r>
            <a:r>
              <a:rPr lang="en-BE" sz="2000" dirty="0">
                <a:solidFill>
                  <a:srgbClr val="302F96"/>
                </a:solidFill>
              </a:rPr>
              <a:t>hest pain; Max. BP 210/116 mmHg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B62B3-6923-AE43-DFA6-D61D32546319}"/>
              </a:ext>
            </a:extLst>
          </p:cNvPr>
          <p:cNvSpPr txBox="1"/>
          <p:nvPr/>
        </p:nvSpPr>
        <p:spPr>
          <a:xfrm>
            <a:off x="35496" y="5149641"/>
            <a:ext cx="9171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302F96"/>
                </a:solidFill>
              </a:rPr>
              <a:t>Labs</a:t>
            </a:r>
            <a:r>
              <a:rPr lang="en-BE" sz="2000" b="1" u="sng" dirty="0">
                <a:solidFill>
                  <a:srgbClr val="302F96"/>
                </a:solidFill>
              </a:rPr>
              <a:t>:</a:t>
            </a:r>
          </a:p>
          <a:p>
            <a:r>
              <a:rPr lang="en-BE" sz="2000" dirty="0">
                <a:solidFill>
                  <a:srgbClr val="302F96"/>
                </a:solidFill>
              </a:rPr>
              <a:t>TC </a:t>
            </a:r>
            <a:r>
              <a:rPr lang="en-BE" sz="2000" dirty="0">
                <a:solidFill>
                  <a:srgbClr val="FF0000"/>
                </a:solidFill>
              </a:rPr>
              <a:t>240</a:t>
            </a:r>
            <a:r>
              <a:rPr lang="en-BE" sz="2000" dirty="0">
                <a:solidFill>
                  <a:srgbClr val="302F96"/>
                </a:solidFill>
              </a:rPr>
              <a:t> (&lt;200); TG </a:t>
            </a:r>
            <a:r>
              <a:rPr lang="en-BE" sz="2000" dirty="0">
                <a:solidFill>
                  <a:srgbClr val="FF0000"/>
                </a:solidFill>
              </a:rPr>
              <a:t>264 </a:t>
            </a:r>
            <a:r>
              <a:rPr lang="en-BE" sz="2000" dirty="0">
                <a:solidFill>
                  <a:srgbClr val="302F96"/>
                </a:solidFill>
              </a:rPr>
              <a:t>(&lt; 200); HDL 75 (&gt; 65); LDL </a:t>
            </a:r>
            <a:r>
              <a:rPr lang="en-BE" sz="2000" dirty="0">
                <a:solidFill>
                  <a:srgbClr val="FF0000"/>
                </a:solidFill>
              </a:rPr>
              <a:t>168</a:t>
            </a:r>
            <a:r>
              <a:rPr lang="en-BE" sz="2000" dirty="0">
                <a:solidFill>
                  <a:srgbClr val="302F96"/>
                </a:solidFill>
              </a:rPr>
              <a:t> (&lt; 100); Glucose 82 (&lt; 100)</a:t>
            </a:r>
          </a:p>
          <a:p>
            <a:r>
              <a:rPr lang="en-BE" sz="2000" dirty="0">
                <a:solidFill>
                  <a:srgbClr val="302F96"/>
                </a:solidFill>
              </a:rPr>
              <a:t> Vit D </a:t>
            </a:r>
            <a:r>
              <a:rPr lang="en-BE" sz="2000" dirty="0">
                <a:solidFill>
                  <a:srgbClr val="FF0000"/>
                </a:solidFill>
              </a:rPr>
              <a:t>21</a:t>
            </a:r>
            <a:r>
              <a:rPr lang="en-BE" sz="2000" dirty="0">
                <a:solidFill>
                  <a:srgbClr val="302F96"/>
                </a:solidFill>
              </a:rPr>
              <a:t> ng/ml (&gt; 30); CRP </a:t>
            </a:r>
            <a:r>
              <a:rPr lang="en-BE" sz="2000" dirty="0">
                <a:solidFill>
                  <a:srgbClr val="FF0000"/>
                </a:solidFill>
              </a:rPr>
              <a:t>6,5</a:t>
            </a:r>
            <a:r>
              <a:rPr lang="en-BE" sz="2000" dirty="0">
                <a:solidFill>
                  <a:srgbClr val="302F96"/>
                </a:solidFill>
              </a:rPr>
              <a:t> (&lt;5); Fibrinogen </a:t>
            </a:r>
            <a:r>
              <a:rPr lang="en-BE" sz="2000" dirty="0">
                <a:solidFill>
                  <a:srgbClr val="FF0000"/>
                </a:solidFill>
              </a:rPr>
              <a:t>446</a:t>
            </a:r>
            <a:r>
              <a:rPr lang="en-BE" sz="2000" dirty="0">
                <a:solidFill>
                  <a:srgbClr val="302F96"/>
                </a:solidFill>
              </a:rPr>
              <a:t> (200 - 393) mg/dL; TSH,T4 : 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A80E9-A62C-3EF1-D987-BAF3337E9CE1}"/>
              </a:ext>
            </a:extLst>
          </p:cNvPr>
          <p:cNvSpPr txBox="1"/>
          <p:nvPr/>
        </p:nvSpPr>
        <p:spPr>
          <a:xfrm>
            <a:off x="323826" y="4149080"/>
            <a:ext cx="7047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302F96"/>
                </a:solidFill>
              </a:rPr>
              <a:t>24 h Holter monitoring</a:t>
            </a:r>
            <a:r>
              <a:rPr lang="en-BE" sz="2000" b="1" u="sng" dirty="0">
                <a:solidFill>
                  <a:srgbClr val="302F96"/>
                </a:solidFill>
              </a:rPr>
              <a:t>: </a:t>
            </a:r>
          </a:p>
          <a:p>
            <a:r>
              <a:rPr lang="en-US" sz="2000" dirty="0">
                <a:solidFill>
                  <a:srgbClr val="302F96"/>
                </a:solidFill>
              </a:rPr>
              <a:t>Regular episodes of sinus tachycardia. No arrhythmias, no pauses; </a:t>
            </a:r>
          </a:p>
          <a:p>
            <a:r>
              <a:rPr lang="en-US" sz="2000" dirty="0">
                <a:solidFill>
                  <a:srgbClr val="302F96"/>
                </a:solidFill>
              </a:rPr>
              <a:t>384 VESSEN, 220 SVES</a:t>
            </a:r>
            <a:endParaRPr lang="en-BE" sz="2000" dirty="0">
              <a:solidFill>
                <a:srgbClr val="302F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3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35828-7690-9B29-7BC7-ECE709953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C89B905B-A9DC-9E8C-4A53-78B0C187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E6F69D0F-B4F7-CF82-B3F1-407050A6E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6FF7F69C-9845-E117-4E64-D3E45D2CD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7DBD3-573B-4D7F-BF7C-11C6F5936D96}"/>
              </a:ext>
            </a:extLst>
          </p:cNvPr>
          <p:cNvSpPr txBox="1"/>
          <p:nvPr/>
        </p:nvSpPr>
        <p:spPr>
          <a:xfrm>
            <a:off x="69780" y="87015"/>
            <a:ext cx="5068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2400" b="1" dirty="0">
                <a:solidFill>
                  <a:srgbClr val="FF0000"/>
                </a:solidFill>
              </a:rPr>
              <a:t>KH, M</a:t>
            </a:r>
            <a:endParaRPr lang="en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D1662-9617-8717-A74D-59C8EF576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044" y="-51570"/>
            <a:ext cx="32921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A36E66-0A5A-70E6-30B0-F9C2A7FDE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4" y="1555577"/>
            <a:ext cx="3107834" cy="2881535"/>
          </a:xfrm>
          <a:prstGeom prst="rect">
            <a:avLst/>
          </a:prstGeom>
          <a:ln w="28575">
            <a:solidFill>
              <a:srgbClr val="302F96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9288F-B38C-CB29-6ACD-CAE23ED85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309" y="1296401"/>
            <a:ext cx="2638195" cy="378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6DE17-1907-1565-43AF-2947470B76AA}"/>
              </a:ext>
            </a:extLst>
          </p:cNvPr>
          <p:cNvSpPr txBox="1"/>
          <p:nvPr/>
        </p:nvSpPr>
        <p:spPr>
          <a:xfrm>
            <a:off x="100650" y="478027"/>
            <a:ext cx="194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solidFill>
                  <a:srgbClr val="302F96"/>
                </a:solidFill>
              </a:rPr>
              <a:t>HeartSCORE Europe</a:t>
            </a:r>
          </a:p>
          <a:p>
            <a:r>
              <a:rPr lang="en-BE" sz="1600" dirty="0">
                <a:solidFill>
                  <a:srgbClr val="302F96"/>
                </a:solidFill>
              </a:rPr>
              <a:t>Very high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A2FF7-ACEA-6297-96D2-13DE7FA8C258}"/>
              </a:ext>
            </a:extLst>
          </p:cNvPr>
          <p:cNvSpPr txBox="1"/>
          <p:nvPr/>
        </p:nvSpPr>
        <p:spPr>
          <a:xfrm>
            <a:off x="6758435" y="6499639"/>
            <a:ext cx="22060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anose="02040603050505030304" pitchFamily="18" charset="77"/>
              </a:rPr>
              <a:t>SCORE 2 CVD risk calculator </a:t>
            </a:r>
          </a:p>
        </p:txBody>
      </p:sp>
    </p:spTree>
    <p:extLst>
      <p:ext uri="{BB962C8B-B14F-4D97-AF65-F5344CB8AC3E}">
        <p14:creationId xmlns:p14="http://schemas.microsoft.com/office/powerpoint/2010/main" val="3081215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FBB21-5F6B-1E4A-0A37-6B78C16B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0ABC258B-5954-1A5E-3220-3318EEE9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A2E6A78A-036E-2E6E-24C4-3B0E2F07D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CB9251BE-F0AF-3E35-4AEB-6258CA81E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1100F-A26C-9D6E-2F56-96C8C7D30EF8}"/>
              </a:ext>
            </a:extLst>
          </p:cNvPr>
          <p:cNvSpPr txBox="1"/>
          <p:nvPr/>
        </p:nvSpPr>
        <p:spPr>
          <a:xfrm>
            <a:off x="1763688" y="1464963"/>
            <a:ext cx="56166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u="none" strike="noStrike" dirty="0">
                <a:solidFill>
                  <a:srgbClr val="302F96"/>
                </a:solidFill>
                <a:effectLst/>
                <a:latin typeface="+mj-lt"/>
              </a:rPr>
              <a:t>Risk modifiers such as psychosocial stressors or individual ethnic background and if available, coronary artery calcium score or plaque characteristics on carotid ultrasound should be considered for further finetuning.</a:t>
            </a:r>
            <a:endParaRPr lang="en-BE" b="1" dirty="0">
              <a:solidFill>
                <a:srgbClr val="302F9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59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BB74B-348A-EA87-292A-FE45436BA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93D78115-AA0D-0EFD-27D5-4D112B34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A98433A5-B35E-B59D-9A6B-44E55CCDA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5FE5ECFB-AB22-C437-33EB-05E73ADA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2AE04-B36A-7B82-DBBA-F16B5C62B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94489"/>
            <a:ext cx="4104456" cy="2762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964EA-9012-15A7-00D1-EFC451AAB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968" y="580420"/>
            <a:ext cx="2413768" cy="2451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2B169-08EB-8D1C-1027-A5F521AF4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36" y="548680"/>
            <a:ext cx="2413768" cy="251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CE85EB-0A79-D460-690F-BE3FEB413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54" y="3415777"/>
            <a:ext cx="2765751" cy="2722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45448-2E1A-FA65-5DA3-AD782FA7E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789" y="3435373"/>
            <a:ext cx="2982558" cy="2719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D2F0EF-E167-89BB-BE70-FC8D96BC1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2382" y="3351591"/>
            <a:ext cx="2765750" cy="2801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233F6-96CD-9EF4-BB96-3D9E2EE18975}"/>
              </a:ext>
            </a:extLst>
          </p:cNvPr>
          <p:cNvSpPr txBox="1"/>
          <p:nvPr/>
        </p:nvSpPr>
        <p:spPr>
          <a:xfrm>
            <a:off x="419810" y="40424"/>
            <a:ext cx="5068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2400" b="1" dirty="0">
                <a:solidFill>
                  <a:srgbClr val="FF0000"/>
                </a:solidFill>
              </a:rPr>
              <a:t>KH, M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34BCCA-BEC0-1AB0-8782-C2442F165CFA}"/>
              </a:ext>
            </a:extLst>
          </p:cNvPr>
          <p:cNvSpPr txBox="1"/>
          <p:nvPr/>
        </p:nvSpPr>
        <p:spPr>
          <a:xfrm>
            <a:off x="3488786" y="-33964"/>
            <a:ext cx="2166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FF0000"/>
                </a:solidFill>
              </a:rPr>
              <a:t>Coronary CTA</a:t>
            </a:r>
          </a:p>
        </p:txBody>
      </p:sp>
    </p:spTree>
    <p:extLst>
      <p:ext uri="{BB962C8B-B14F-4D97-AF65-F5344CB8AC3E}">
        <p14:creationId xmlns:p14="http://schemas.microsoft.com/office/powerpoint/2010/main" val="19361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E9F5C-2C85-9C93-00BA-6E86EE970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30581551-480C-1BE7-AC8B-CD2E866F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91154001-AD6D-F4E1-ADBB-79674701F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5DE2879B-CACB-E313-DA72-5D4D987F8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48065-22D7-53A5-D6F1-866419E12391}"/>
              </a:ext>
            </a:extLst>
          </p:cNvPr>
          <p:cNvSpPr txBox="1"/>
          <p:nvPr/>
        </p:nvSpPr>
        <p:spPr>
          <a:xfrm>
            <a:off x="237138" y="654050"/>
            <a:ext cx="8988358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302F96"/>
                </a:solidFill>
              </a:rPr>
              <a:t>Advice :</a:t>
            </a:r>
          </a:p>
          <a:p>
            <a:endParaRPr lang="en-BE" sz="2000" u="sng" dirty="0">
              <a:solidFill>
                <a:srgbClr val="302F96"/>
              </a:solidFill>
            </a:endParaRPr>
          </a:p>
          <a:p>
            <a:endParaRPr lang="en-BE" sz="2000" dirty="0">
              <a:solidFill>
                <a:srgbClr val="302F9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Replace Amlodipine by beta-blocker, Nebivolol*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Maintainence  muscle mass, bone health, brain health, treat VM symptoms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Lifestyle : drop weight (15 kg), diet advice (dietician), exercise, relaxation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Vit D supplementation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302F96"/>
                </a:solidFill>
              </a:rPr>
              <a:t>Follow-up for : BP (24 hr BP monitoring given hypertensive response </a:t>
            </a:r>
          </a:p>
          <a:p>
            <a:r>
              <a:rPr lang="en-BE" sz="2000" dirty="0">
                <a:solidFill>
                  <a:srgbClr val="302F96"/>
                </a:solidFill>
              </a:rPr>
              <a:t>	during stress test); initiation of lipid lowering treatment after weightloss; </a:t>
            </a:r>
          </a:p>
          <a:p>
            <a:r>
              <a:rPr lang="en-BE" sz="2000" dirty="0">
                <a:solidFill>
                  <a:srgbClr val="302F96"/>
                </a:solidFill>
              </a:rPr>
              <a:t>	FU given MAD and history of sudden death in the family</a:t>
            </a:r>
          </a:p>
          <a:p>
            <a:endParaRPr lang="en-BE" sz="2000" dirty="0">
              <a:solidFill>
                <a:srgbClr val="302F96"/>
              </a:solidFill>
            </a:endParaRPr>
          </a:p>
          <a:p>
            <a:r>
              <a:rPr lang="en-BE" sz="2000" dirty="0">
                <a:solidFill>
                  <a:srgbClr val="302F96"/>
                </a:solidFill>
              </a:rPr>
              <a:t> </a:t>
            </a:r>
            <a:r>
              <a:rPr lang="en-BE" sz="2000" dirty="0">
                <a:solidFill>
                  <a:srgbClr val="FF0000"/>
                </a:solidFill>
              </a:rPr>
              <a:t>=&gt; HRT : referral to Gynaecologist,  R/Velbienne</a:t>
            </a:r>
          </a:p>
          <a:p>
            <a:endParaRPr lang="en-BE" sz="2000" dirty="0">
              <a:solidFill>
                <a:srgbClr val="302F96"/>
              </a:solidFill>
            </a:endParaRPr>
          </a:p>
          <a:p>
            <a:endParaRPr lang="en-BE" sz="2000" dirty="0">
              <a:solidFill>
                <a:srgbClr val="302F96"/>
              </a:solidFill>
            </a:endParaRPr>
          </a:p>
          <a:p>
            <a:r>
              <a:rPr lang="en-BE" sz="2000" dirty="0">
                <a:solidFill>
                  <a:srgbClr val="FF0000"/>
                </a:solidFill>
              </a:rPr>
              <a:t>=&gt; FU after 3 months, doing much better with HRT, lost 4 kgs</a:t>
            </a:r>
          </a:p>
          <a:p>
            <a:r>
              <a:rPr lang="en-BE" sz="2000" dirty="0">
                <a:solidFill>
                  <a:srgbClr val="302F96"/>
                </a:solidFill>
              </a:rPr>
              <a:t>	</a:t>
            </a:r>
          </a:p>
          <a:p>
            <a:r>
              <a:rPr lang="en-BE" sz="1100" dirty="0">
                <a:solidFill>
                  <a:srgbClr val="302F96"/>
                </a:solidFill>
              </a:rPr>
              <a:t>* </a:t>
            </a:r>
            <a:r>
              <a:rPr lang="en-GB" sz="1100" dirty="0">
                <a:solidFill>
                  <a:srgbClr val="302F96"/>
                </a:solidFill>
              </a:rPr>
              <a:t>s</a:t>
            </a:r>
            <a:r>
              <a:rPr lang="en-BE" sz="1100" dirty="0">
                <a:solidFill>
                  <a:srgbClr val="302F96"/>
                </a:solidFill>
              </a:rPr>
              <a:t>timulates NO, does  not affect insulin sensitivity/lipid metabolism, reduces intensity of anxiety sympotms </a:t>
            </a:r>
          </a:p>
        </p:txBody>
      </p:sp>
    </p:spTree>
    <p:extLst>
      <p:ext uri="{BB962C8B-B14F-4D97-AF65-F5344CB8AC3E}">
        <p14:creationId xmlns:p14="http://schemas.microsoft.com/office/powerpoint/2010/main" val="38708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7EFD4-56D0-6DFC-D80C-F6D49DAC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599AA506-717D-11F7-0B6E-FF837B7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2A691F4F-35FA-A361-9205-D657FF544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2C6BD-1607-A375-DF1A-D2FEF0DCA7DD}"/>
              </a:ext>
            </a:extLst>
          </p:cNvPr>
          <p:cNvSpPr txBox="1"/>
          <p:nvPr/>
        </p:nvSpPr>
        <p:spPr>
          <a:xfrm>
            <a:off x="467544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Risk Assessment at Menopause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B72CB7-72AD-23B1-DC9B-0FCAE0BCF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502668"/>
              </p:ext>
            </p:extLst>
          </p:nvPr>
        </p:nvGraphicFramePr>
        <p:xfrm>
          <a:off x="289124" y="1052736"/>
          <a:ext cx="8603285" cy="5173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657">
                  <a:extLst>
                    <a:ext uri="{9D8B030D-6E8A-4147-A177-3AD203B41FA5}">
                      <a16:colId xmlns:a16="http://schemas.microsoft.com/office/drawing/2014/main" val="3865838293"/>
                    </a:ext>
                  </a:extLst>
                </a:gridCol>
                <a:gridCol w="1720657">
                  <a:extLst>
                    <a:ext uri="{9D8B030D-6E8A-4147-A177-3AD203B41FA5}">
                      <a16:colId xmlns:a16="http://schemas.microsoft.com/office/drawing/2014/main" val="743906533"/>
                    </a:ext>
                  </a:extLst>
                </a:gridCol>
                <a:gridCol w="1561642">
                  <a:extLst>
                    <a:ext uri="{9D8B030D-6E8A-4147-A177-3AD203B41FA5}">
                      <a16:colId xmlns:a16="http://schemas.microsoft.com/office/drawing/2014/main" val="334783433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839115631"/>
                    </a:ext>
                  </a:extLst>
                </a:gridCol>
                <a:gridCol w="1584105">
                  <a:extLst>
                    <a:ext uri="{9D8B030D-6E8A-4147-A177-3AD203B41FA5}">
                      <a16:colId xmlns:a16="http://schemas.microsoft.com/office/drawing/2014/main" val="2362623489"/>
                    </a:ext>
                  </a:extLst>
                </a:gridCol>
              </a:tblGrid>
              <a:tr h="889114">
                <a:tc>
                  <a:txBody>
                    <a:bodyPr/>
                    <a:lstStyle/>
                    <a:p>
                      <a:r>
                        <a:rPr lang="en-BE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BE" dirty="0"/>
                        <a:t>urgical MN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&lt; 40y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</a:t>
                      </a:r>
                    </a:p>
                    <a:p>
                      <a:r>
                        <a:rPr lang="en-US" dirty="0"/>
                        <a:t>natural </a:t>
                      </a:r>
                      <a:r>
                        <a:rPr lang="en-BE" dirty="0"/>
                        <a:t>MN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40-45 y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 MN 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≥ 45y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MN hormone </a:t>
                      </a:r>
                    </a:p>
                    <a:p>
                      <a:r>
                        <a:rPr lang="en-GB" dirty="0"/>
                        <a:t>t</a:t>
                      </a:r>
                      <a:r>
                        <a:rPr lang="en-BE" dirty="0"/>
                        <a:t>herapy </a:t>
                      </a:r>
                    </a:p>
                    <a:p>
                      <a:r>
                        <a:rPr lang="en-BE" dirty="0"/>
                        <a:t>(MHT)</a:t>
                      </a:r>
                    </a:p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623979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613807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21615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268961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Lipid disorders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701568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DM-II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7628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814998"/>
                  </a:ext>
                </a:extLst>
              </a:tr>
            </a:tbl>
          </a:graphicData>
        </a:graphic>
      </p:graphicFrame>
      <p:sp>
        <p:nvSpPr>
          <p:cNvPr id="4" name="Text Box 15">
            <a:extLst>
              <a:ext uri="{FF2B5EF4-FFF2-40B4-BE49-F238E27FC236}">
                <a16:creationId xmlns:a16="http://schemas.microsoft.com/office/drawing/2014/main" id="{E4A237E7-3F39-3D7D-B36D-D6CEE568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497" y="6525344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 err="1">
                <a:solidFill>
                  <a:srgbClr val="FFFF00"/>
                </a:solidFill>
                <a:effectLst/>
                <a:latin typeface="+mn-lt"/>
              </a:rPr>
              <a:t>Ryczkowska</a:t>
            </a:r>
            <a:r>
              <a:rPr lang="en-GB" sz="1600" dirty="0">
                <a:solidFill>
                  <a:srgbClr val="FFFF00"/>
                </a:solidFill>
                <a:effectLst/>
                <a:latin typeface="+mn-lt"/>
              </a:rPr>
              <a:t> et al. 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5DDF19-FD06-A007-7E94-C80345362A9D}"/>
              </a:ext>
            </a:extLst>
          </p:cNvPr>
          <p:cNvSpPr/>
          <p:nvPr/>
        </p:nvSpPr>
        <p:spPr bwMode="auto">
          <a:xfrm>
            <a:off x="7020272" y="631938"/>
            <a:ext cx="2016224" cy="56545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82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DEC1-85B0-1D69-C885-E8988B96F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4981DF5C-3B57-DB33-2F0C-3C85A1D3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40A5DE45-72C9-219D-3161-EE8285F2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E0327-B3FB-5B67-67F2-0565C315E687}"/>
              </a:ext>
            </a:extLst>
          </p:cNvPr>
          <p:cNvSpPr txBox="1"/>
          <p:nvPr/>
        </p:nvSpPr>
        <p:spPr>
          <a:xfrm>
            <a:off x="251520" y="1772816"/>
            <a:ext cx="8424863" cy="206210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302F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Whether or not to take HRT is essentially an individual choice, but one that should be offered or recommended unless clinically inappropriate</a:t>
            </a:r>
          </a:p>
        </p:txBody>
      </p:sp>
    </p:spTree>
    <p:extLst>
      <p:ext uri="{BB962C8B-B14F-4D97-AF65-F5344CB8AC3E}">
        <p14:creationId xmlns:p14="http://schemas.microsoft.com/office/powerpoint/2010/main" val="3371923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CC7E4-730A-3B1B-DE3A-DFD1EEF0D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FF3EED26-069A-2E75-E43C-335291D2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2735CE81-1FF9-2227-3051-A3DA466F2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76FC9-3B88-074E-40A5-1FB21A598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-38100"/>
            <a:ext cx="7343725" cy="68721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4925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EABD7-C773-DCF2-2696-1925CC14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2DD95B0F-D06C-805A-C007-EF8C9921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EC2EA1F3-E7E4-4150-2AED-0745A2A18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33F8A-6C09-CB7C-2974-EAF667210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752" y="0"/>
            <a:ext cx="6436495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8639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olf">
            <a:extLst>
              <a:ext uri="{FF2B5EF4-FFF2-40B4-BE49-F238E27FC236}">
                <a16:creationId xmlns:a16="http://schemas.microsoft.com/office/drawing/2014/main" id="{36A2D340-B72A-98CA-0980-70088E61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>
            <a:extLst>
              <a:ext uri="{FF2B5EF4-FFF2-40B4-BE49-F238E27FC236}">
                <a16:creationId xmlns:a16="http://schemas.microsoft.com/office/drawing/2014/main" id="{210BF590-CAF7-665F-91F7-3CA0F75AC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4A76E4-AD7D-F420-71C0-AAD2316603E9}"/>
              </a:ext>
            </a:extLst>
          </p:cNvPr>
          <p:cNvSpPr txBox="1">
            <a:spLocks/>
          </p:cNvSpPr>
          <p:nvPr/>
        </p:nvSpPr>
        <p:spPr bwMode="auto">
          <a:xfrm>
            <a:off x="600869" y="89972"/>
            <a:ext cx="82296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Gender specific approach</a:t>
            </a:r>
            <a:b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en-GB" altLang="en-BE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designing life course clinical care pathways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4078FB-64B1-5676-1323-E8756BA112CF}"/>
              </a:ext>
            </a:extLst>
          </p:cNvPr>
          <p:cNvSpPr/>
          <p:nvPr/>
        </p:nvSpPr>
        <p:spPr bwMode="auto">
          <a:xfrm>
            <a:off x="684213" y="1557338"/>
            <a:ext cx="2735262" cy="12239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BE" sz="16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Young pregnant women</a:t>
            </a:r>
          </a:p>
          <a:p>
            <a:pPr algn="ctr" eaLnBrk="1" hangingPunct="1">
              <a:defRPr/>
            </a:pPr>
            <a:r>
              <a:rPr lang="en-US" altLang="en-BE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PE,GD, AHT, DM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DA2419-0AA3-D0BF-269B-4F0005C8C8BB}"/>
              </a:ext>
            </a:extLst>
          </p:cNvPr>
          <p:cNvSpPr/>
          <p:nvPr/>
        </p:nvSpPr>
        <p:spPr bwMode="auto">
          <a:xfrm>
            <a:off x="2916238" y="4724400"/>
            <a:ext cx="3527425" cy="158432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BE" sz="16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Middle aged (peri-) menopausal women</a:t>
            </a:r>
            <a:r>
              <a:rPr lang="en-US" altLang="en-BE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: classic RF, RA, IHD, Thyroid, Metabolic syndrome. </a:t>
            </a:r>
            <a:r>
              <a:rPr lang="en-US" altLang="en-BE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HFpEF</a:t>
            </a:r>
            <a:endParaRPr lang="en-US" altLang="en-BE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9FE492-C3F7-50CB-F286-3F381FC39AFD}"/>
              </a:ext>
            </a:extLst>
          </p:cNvPr>
          <p:cNvSpPr/>
          <p:nvPr/>
        </p:nvSpPr>
        <p:spPr bwMode="auto">
          <a:xfrm>
            <a:off x="5940425" y="1738592"/>
            <a:ext cx="2808288" cy="12239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BE" sz="16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Young nonpregnant women</a:t>
            </a:r>
          </a:p>
          <a:p>
            <a:pPr algn="ctr" eaLnBrk="1" hangingPunct="1">
              <a:defRPr/>
            </a:pPr>
            <a:r>
              <a:rPr lang="en-US" altLang="en-BE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PCOS, infertility, RA, endometriosis, SLE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74161A-A92E-6C57-BD60-5E0CAF994F63}"/>
              </a:ext>
            </a:extLst>
          </p:cNvPr>
          <p:cNvSpPr/>
          <p:nvPr/>
        </p:nvSpPr>
        <p:spPr bwMode="auto">
          <a:xfrm>
            <a:off x="3851275" y="3068638"/>
            <a:ext cx="1728788" cy="7921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Early vascular dysfunction, vascular ageing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FC7CD7BB-39D2-1D6B-FCAF-A820700E6776}"/>
              </a:ext>
            </a:extLst>
          </p:cNvPr>
          <p:cNvSpPr/>
          <p:nvPr/>
        </p:nvSpPr>
        <p:spPr bwMode="auto">
          <a:xfrm>
            <a:off x="4572000" y="3933825"/>
            <a:ext cx="215900" cy="71913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4B707B-17FF-63D6-CB52-86420C626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469" y="3948111"/>
            <a:ext cx="24415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B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   Risk of CVD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4BD002-8EAD-09CA-1B63-AB03EB7949DB}"/>
              </a:ext>
            </a:extLst>
          </p:cNvPr>
          <p:cNvSpPr/>
          <p:nvPr/>
        </p:nvSpPr>
        <p:spPr bwMode="auto">
          <a:xfrm>
            <a:off x="179388" y="3860800"/>
            <a:ext cx="3097212" cy="129698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BE" sz="1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RF : </a:t>
            </a:r>
            <a:r>
              <a:rPr lang="en-US" altLang="en-BE" sz="1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AHT, DM, Obesity, lack of physical</a:t>
            </a:r>
          </a:p>
          <a:p>
            <a:pPr eaLnBrk="1" hangingPunct="1">
              <a:defRPr/>
            </a:pPr>
            <a:r>
              <a:rPr lang="en-US" altLang="en-BE" sz="1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Activity, smoking, family history of premature CVD</a:t>
            </a:r>
          </a:p>
        </p:txBody>
      </p:sp>
      <p:cxnSp>
        <p:nvCxnSpPr>
          <p:cNvPr id="89101" name="Straight Arrow Connector 13">
            <a:extLst>
              <a:ext uri="{FF2B5EF4-FFF2-40B4-BE49-F238E27FC236}">
                <a16:creationId xmlns:a16="http://schemas.microsoft.com/office/drawing/2014/main" id="{BF0406E3-832F-947A-B7A7-8CE7E49D345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51500" y="2636838"/>
            <a:ext cx="288925" cy="3603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9102" name="Straight Arrow Connector 14">
            <a:extLst>
              <a:ext uri="{FF2B5EF4-FFF2-40B4-BE49-F238E27FC236}">
                <a16:creationId xmlns:a16="http://schemas.microsoft.com/office/drawing/2014/main" id="{499651A9-06E8-30DE-5017-5C6494CC1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32138" y="2636838"/>
            <a:ext cx="576262" cy="3603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9103" name="Straight Arrow Connector 15">
            <a:extLst>
              <a:ext uri="{FF2B5EF4-FFF2-40B4-BE49-F238E27FC236}">
                <a16:creationId xmlns:a16="http://schemas.microsoft.com/office/drawing/2014/main" id="{9C5B0795-6E64-C463-6444-8434C6BFFD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8175" y="2852738"/>
            <a:ext cx="0" cy="7921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9104" name="Straight Arrow Connector 16">
            <a:extLst>
              <a:ext uri="{FF2B5EF4-FFF2-40B4-BE49-F238E27FC236}">
                <a16:creationId xmlns:a16="http://schemas.microsoft.com/office/drawing/2014/main" id="{4F7F3A50-B6D0-69D9-7C43-BE843B0EA7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8038" y="4437063"/>
            <a:ext cx="11525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TextBox 20">
            <a:extLst>
              <a:ext uri="{FF2B5EF4-FFF2-40B4-BE49-F238E27FC236}">
                <a16:creationId xmlns:a16="http://schemas.microsoft.com/office/drawing/2014/main" id="{246AF063-30CA-0198-2433-88FA8A93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64163"/>
            <a:ext cx="2278062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CV assessment important</a:t>
            </a:r>
          </a:p>
          <a:p>
            <a:pPr>
              <a:defRPr/>
            </a:pPr>
            <a:r>
              <a:rPr lang="en-US" altLang="en-BE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before initiation of HRT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DD542685-C206-BFBC-13F4-CD1FED284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2636838"/>
            <a:ext cx="1662113" cy="9540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400" u="sng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Biomarkers ?</a:t>
            </a:r>
          </a:p>
          <a:p>
            <a:pPr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BNP, CRP, PAI-1</a:t>
            </a:r>
          </a:p>
          <a:p>
            <a:pPr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ICAM, VCAM,IL-6 </a:t>
            </a:r>
          </a:p>
          <a:p>
            <a:pPr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IL-10, fibrinogen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8F0D9CC2-8FD8-DFED-FA6E-A8F2A02D0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473325"/>
            <a:ext cx="1905000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Endothelial dysfunction</a:t>
            </a:r>
          </a:p>
          <a:p>
            <a:pPr>
              <a:defRPr/>
            </a:pPr>
            <a:r>
              <a:rPr lang="en-US" altLang="en-BE" sz="1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Increased inflammation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EC90DFA4-6F91-AE29-5E6F-C324158D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284538"/>
            <a:ext cx="2416175" cy="1077912"/>
          </a:xfrm>
          <a:prstGeom prst="rect">
            <a:avLst/>
          </a:prstGeom>
          <a:solidFill>
            <a:srgbClr val="B8DB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Non-invasive tests:</a:t>
            </a:r>
          </a:p>
          <a:p>
            <a:pPr>
              <a:defRPr/>
            </a:pP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Echocardiography</a:t>
            </a:r>
          </a:p>
          <a:p>
            <a:pPr>
              <a:defRPr/>
            </a:pP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Stress-testing (</a:t>
            </a:r>
            <a:r>
              <a:rPr lang="en-US" altLang="en-BE" sz="1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US, NUC</a:t>
            </a: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Cor. CTA; IMT, ABI,PWV</a:t>
            </a:r>
          </a:p>
        </p:txBody>
      </p:sp>
      <p:cxnSp>
        <p:nvCxnSpPr>
          <p:cNvPr id="89109" name="Straight Arrow Connector 21">
            <a:extLst>
              <a:ext uri="{FF2B5EF4-FFF2-40B4-BE49-F238E27FC236}">
                <a16:creationId xmlns:a16="http://schemas.microsoft.com/office/drawing/2014/main" id="{A580D0CD-97D6-CB0F-516D-F2E5AF9C3E6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51500" y="3429000"/>
            <a:ext cx="108108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9110" name="Straight Arrow Connector 22">
            <a:extLst>
              <a:ext uri="{FF2B5EF4-FFF2-40B4-BE49-F238E27FC236}">
                <a16:creationId xmlns:a16="http://schemas.microsoft.com/office/drawing/2014/main" id="{57712A87-C4F3-30A9-5B4D-CDF6ABE1BC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11863" y="3573463"/>
            <a:ext cx="720725" cy="1295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0D6B5D8-4ED7-DAF4-E90B-09E3F33FAC56}"/>
              </a:ext>
            </a:extLst>
          </p:cNvPr>
          <p:cNvSpPr txBox="1"/>
          <p:nvPr/>
        </p:nvSpPr>
        <p:spPr>
          <a:xfrm>
            <a:off x="6876256" y="6443663"/>
            <a:ext cx="19284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BE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77"/>
                <a:ea typeface="ＭＳ Ｐゴシック" panose="020B0600070205080204" pitchFamily="34" charset="-128"/>
              </a:rPr>
              <a:t>Bharati Shivalkar, UZA 2017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E092D2C2-7D2A-0DAB-C360-F79C6178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C41951F3-37C1-FBE3-DAB9-1764EC31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DF01104B-1C12-9F5C-F8BA-B0B5CE81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5367A-F3AF-079A-63DA-787A5E79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967947"/>
            <a:ext cx="7772400" cy="50333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3A8D14-9524-7808-F0F4-7C1D3458019E}"/>
              </a:ext>
            </a:extLst>
          </p:cNvPr>
          <p:cNvSpPr txBox="1"/>
          <p:nvPr/>
        </p:nvSpPr>
        <p:spPr>
          <a:xfrm>
            <a:off x="1201526" y="241283"/>
            <a:ext cx="6740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b="1" dirty="0">
                <a:solidFill>
                  <a:srgbClr val="302F96"/>
                </a:solidFill>
                <a:latin typeface="Calisto MT" panose="02040603050505030304" pitchFamily="18" charset="77"/>
              </a:rPr>
              <a:t>Global trends in deaths due to CVD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85171-DF57-BAC8-E449-05EF922EEB0C}"/>
              </a:ext>
            </a:extLst>
          </p:cNvPr>
          <p:cNvSpPr txBox="1"/>
          <p:nvPr/>
        </p:nvSpPr>
        <p:spPr>
          <a:xfrm>
            <a:off x="5652120" y="6527260"/>
            <a:ext cx="3449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>
                <a:solidFill>
                  <a:srgbClr val="FFFF00"/>
                </a:solidFill>
              </a:rPr>
              <a:t>World heart report 2023. Confronting the world’s nr. </a:t>
            </a:r>
            <a:r>
              <a:rPr lang="en-GB" sz="1000" i="1" dirty="0">
                <a:solidFill>
                  <a:srgbClr val="FFFF00"/>
                </a:solidFill>
              </a:rPr>
              <a:t>o</a:t>
            </a:r>
            <a:r>
              <a:rPr lang="en-BE" sz="1000" i="1" dirty="0">
                <a:solidFill>
                  <a:srgbClr val="FFFF00"/>
                </a:solidFill>
              </a:rPr>
              <a:t>ne killer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53E3C-C233-47A6-9419-2ED0B1AC8282}"/>
              </a:ext>
            </a:extLst>
          </p:cNvPr>
          <p:cNvSpPr txBox="1"/>
          <p:nvPr/>
        </p:nvSpPr>
        <p:spPr>
          <a:xfrm>
            <a:off x="7092280" y="1412776"/>
            <a:ext cx="183575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dirty="0">
                <a:solidFill>
                  <a:srgbClr val="FF0000"/>
                </a:solidFill>
              </a:rPr>
              <a:t>18.6 m </a:t>
            </a:r>
          </a:p>
          <a:p>
            <a:r>
              <a:rPr lang="en-BE" sz="1100" b="1" dirty="0">
                <a:solidFill>
                  <a:srgbClr val="FF0000"/>
                </a:solidFill>
              </a:rPr>
              <a:t>=&gt; 1.6 x Belgian population</a:t>
            </a:r>
          </a:p>
        </p:txBody>
      </p:sp>
    </p:spTree>
    <p:extLst>
      <p:ext uri="{BB962C8B-B14F-4D97-AF65-F5344CB8AC3E}">
        <p14:creationId xmlns:p14="http://schemas.microsoft.com/office/powerpoint/2010/main" val="2339927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golf">
            <a:extLst>
              <a:ext uri="{FF2B5EF4-FFF2-40B4-BE49-F238E27FC236}">
                <a16:creationId xmlns:a16="http://schemas.microsoft.com/office/drawing/2014/main" id="{1C94E5C8-498A-F2C7-FFF7-6CC76C05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3">
            <a:extLst>
              <a:ext uri="{FF2B5EF4-FFF2-40B4-BE49-F238E27FC236}">
                <a16:creationId xmlns:a16="http://schemas.microsoft.com/office/drawing/2014/main" id="{F439D674-AEB9-2426-1A6F-56359970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CC35F2-CC1F-27F6-838C-68031F712F5C}"/>
              </a:ext>
            </a:extLst>
          </p:cNvPr>
          <p:cNvSpPr txBox="1">
            <a:spLocks/>
          </p:cNvSpPr>
          <p:nvPr/>
        </p:nvSpPr>
        <p:spPr bwMode="auto">
          <a:xfrm>
            <a:off x="601663" y="25367"/>
            <a:ext cx="82296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Multidisciplinary life course approach</a:t>
            </a:r>
          </a:p>
          <a:p>
            <a:pPr algn="ctr">
              <a:defRPr/>
            </a:pP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 easy </a:t>
            </a:r>
            <a:r>
              <a:rPr lang="en-GB" altLang="en-BE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referral</a:t>
            </a: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patterns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62B84D-2480-1356-8314-8C272787B2AC}"/>
              </a:ext>
            </a:extLst>
          </p:cNvPr>
          <p:cNvSpPr/>
          <p:nvPr/>
        </p:nvSpPr>
        <p:spPr bwMode="auto">
          <a:xfrm>
            <a:off x="684213" y="1557338"/>
            <a:ext cx="3167062" cy="863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BE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Rheumato-immuno</a:t>
            </a:r>
            <a:endParaRPr lang="en-US" altLang="en-BE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altLang="en-BE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Gynae/</a:t>
            </a:r>
            <a:r>
              <a:rPr lang="en-US" altLang="en-BE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Obs</a:t>
            </a:r>
            <a:endParaRPr lang="en-US" altLang="en-BE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A22FB-3594-4FC5-FDA8-E5D24565A3B5}"/>
              </a:ext>
            </a:extLst>
          </p:cNvPr>
          <p:cNvSpPr/>
          <p:nvPr/>
        </p:nvSpPr>
        <p:spPr bwMode="auto">
          <a:xfrm>
            <a:off x="2987675" y="4868863"/>
            <a:ext cx="3960589" cy="72072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Cardiologist/Neurologist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73E8A3-F791-AFB0-9F24-F21DBBA591C2}"/>
              </a:ext>
            </a:extLst>
          </p:cNvPr>
          <p:cNvSpPr/>
          <p:nvPr/>
        </p:nvSpPr>
        <p:spPr bwMode="auto">
          <a:xfrm>
            <a:off x="5795963" y="1557338"/>
            <a:ext cx="2808287" cy="9350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General Practitioner</a:t>
            </a:r>
          </a:p>
        </p:txBody>
      </p:sp>
      <p:cxnSp>
        <p:nvCxnSpPr>
          <p:cNvPr id="87049" name="Straight Arrow Connector 9">
            <a:extLst>
              <a:ext uri="{FF2B5EF4-FFF2-40B4-BE49-F238E27FC236}">
                <a16:creationId xmlns:a16="http://schemas.microsoft.com/office/drawing/2014/main" id="{024F4DE6-084B-D410-2288-612C6E7549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64163" y="2492375"/>
            <a:ext cx="1152525" cy="2160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0" name="Straight Arrow Connector 10">
            <a:extLst>
              <a:ext uri="{FF2B5EF4-FFF2-40B4-BE49-F238E27FC236}">
                <a16:creationId xmlns:a16="http://schemas.microsoft.com/office/drawing/2014/main" id="{DDF6F23D-560C-3F8E-1774-C402F81C6C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87675" y="2492375"/>
            <a:ext cx="1152525" cy="2232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1" name="Straight Arrow Connector 11">
            <a:extLst>
              <a:ext uri="{FF2B5EF4-FFF2-40B4-BE49-F238E27FC236}">
                <a16:creationId xmlns:a16="http://schemas.microsoft.com/office/drawing/2014/main" id="{602EE863-9394-BFB6-3460-B493C705EE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7175" y="1916113"/>
            <a:ext cx="15843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2" name="Straight Arrow Connector 12">
            <a:extLst>
              <a:ext uri="{FF2B5EF4-FFF2-40B4-BE49-F238E27FC236}">
                <a16:creationId xmlns:a16="http://schemas.microsoft.com/office/drawing/2014/main" id="{1C9A82B0-664F-D742-0859-9D92EAB11B5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3575" y="2492375"/>
            <a:ext cx="1081088" cy="2160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3" name="Straight Arrow Connector 13">
            <a:extLst>
              <a:ext uri="{FF2B5EF4-FFF2-40B4-BE49-F238E27FC236}">
                <a16:creationId xmlns:a16="http://schemas.microsoft.com/office/drawing/2014/main" id="{E804FB4C-F2BE-95FA-FAE5-0162AA219C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08625" y="2565400"/>
            <a:ext cx="1150938" cy="20875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4" name="Straight Arrow Connector 14">
            <a:extLst>
              <a:ext uri="{FF2B5EF4-FFF2-40B4-BE49-F238E27FC236}">
                <a16:creationId xmlns:a16="http://schemas.microsoft.com/office/drawing/2014/main" id="{1ECA2BB6-B221-5013-48C9-BA59595FFD3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67175" y="2060575"/>
            <a:ext cx="151288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TextBox 88069">
            <a:extLst>
              <a:ext uri="{FF2B5EF4-FFF2-40B4-BE49-F238E27FC236}">
                <a16:creationId xmlns:a16="http://schemas.microsoft.com/office/drawing/2014/main" id="{01D492CF-65C1-2A2A-872A-A34136388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730500"/>
            <a:ext cx="2557463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Multidisciplinary Approach</a:t>
            </a:r>
          </a:p>
        </p:txBody>
      </p:sp>
      <p:sp>
        <p:nvSpPr>
          <p:cNvPr id="17" name="TextBox 88070">
            <a:extLst>
              <a:ext uri="{FF2B5EF4-FFF2-40B4-BE49-F238E27FC236}">
                <a16:creationId xmlns:a16="http://schemas.microsoft.com/office/drawing/2014/main" id="{B3632014-8A78-1C5D-6DE1-E4FEC0DD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141663"/>
            <a:ext cx="2371725" cy="20002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2000" u="sng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Task Shifting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Broadening healthcare roles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Nurses, community healthcare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Workers for simple screening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e.g. blood pressure 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Measurements; advice on 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Lifestyle</a:t>
            </a:r>
            <a:r>
              <a:rPr lang="mr-IN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altLang="en-BE" sz="140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altLang="en-BE" sz="200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88071">
            <a:extLst>
              <a:ext uri="{FF2B5EF4-FFF2-40B4-BE49-F238E27FC236}">
                <a16:creationId xmlns:a16="http://schemas.microsoft.com/office/drawing/2014/main" id="{DD831F38-DB54-DF6C-FD55-203437AA6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636838"/>
            <a:ext cx="1608138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Effective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co-ordination of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Care to provide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specialty care 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if needed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776DD0F0-0F1A-DEFB-C4D3-D5A385039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2060575"/>
            <a:ext cx="663575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LIFE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5693C4D9-7875-9D8B-BDFC-B29642C4836D}"/>
              </a:ext>
            </a:extLst>
          </p:cNvPr>
          <p:cNvSpPr txBox="1">
            <a:spLocks noChangeArrowheads="1"/>
          </p:cNvSpPr>
          <p:nvPr/>
        </p:nvSpPr>
        <p:spPr bwMode="auto">
          <a:xfrm rot="18134973">
            <a:off x="5331619" y="3294856"/>
            <a:ext cx="1062038" cy="3397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COURSE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06A2790-A48B-BB83-5DD4-1AE5A43A9E61}"/>
              </a:ext>
            </a:extLst>
          </p:cNvPr>
          <p:cNvSpPr txBox="1">
            <a:spLocks noChangeArrowheads="1"/>
          </p:cNvSpPr>
          <p:nvPr/>
        </p:nvSpPr>
        <p:spPr bwMode="auto">
          <a:xfrm rot="3733280">
            <a:off x="3163094" y="3194844"/>
            <a:ext cx="1358900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</a:p>
        </p:txBody>
      </p:sp>
      <p:sp>
        <p:nvSpPr>
          <p:cNvPr id="22" name="Oval 23">
            <a:extLst>
              <a:ext uri="{FF2B5EF4-FFF2-40B4-BE49-F238E27FC236}">
                <a16:creationId xmlns:a16="http://schemas.microsoft.com/office/drawing/2014/main" id="{778B7428-4328-E207-9D37-3C8D9F176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2924175"/>
            <a:ext cx="3563938" cy="1728788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Integrating services:</a:t>
            </a:r>
          </a:p>
          <a:p>
            <a:pPr algn="ctr" eaLnBrk="1" hangingPunct="1">
              <a:defRPr/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Sharing staff (NP, lifestyle advice),locations, tools, strategies</a:t>
            </a:r>
          </a:p>
          <a:p>
            <a:pPr algn="ctr" eaLnBrk="1" hangingPunct="1">
              <a:defRPr/>
            </a:pPr>
            <a:endParaRPr lang="en-US" sz="160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58C37-74E6-B080-9DE4-26AB32F8675F}"/>
              </a:ext>
            </a:extLst>
          </p:cNvPr>
          <p:cNvSpPr txBox="1"/>
          <p:nvPr/>
        </p:nvSpPr>
        <p:spPr>
          <a:xfrm>
            <a:off x="6804248" y="6433750"/>
            <a:ext cx="19284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BE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77"/>
                <a:ea typeface="ＭＳ Ｐゴシック" panose="020B0600070205080204" pitchFamily="34" charset="-128"/>
              </a:rPr>
              <a:t>Bharati Shivalkar, UZA 2017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4BBEF-A3A6-D15F-C59D-7423321E5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C4934D54-07FE-2C30-3598-FE5F2913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3082B843-0DC5-4BB0-72A0-2ED009D3C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EECC50-4D36-6F1E-0F16-754B4FEF8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22708"/>
            <a:ext cx="7772400" cy="56306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4F037F83-3E48-438C-D18E-D91855F01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356" y="6481346"/>
            <a:ext cx="18352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BE" sz="1600" b="1" dirty="0">
                <a:solidFill>
                  <a:srgbClr val="E8EA0C"/>
                </a:solidFill>
              </a:rPr>
              <a:t>Eurostat July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2418C-9930-D748-D48A-24ABFA356B53}"/>
              </a:ext>
            </a:extLst>
          </p:cNvPr>
          <p:cNvSpPr txBox="1"/>
          <p:nvPr/>
        </p:nvSpPr>
        <p:spPr>
          <a:xfrm>
            <a:off x="323528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EU Cardiovascular Diseases Statistics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DCB145-3AFD-AEC5-0324-4135F83146E0}"/>
              </a:ext>
            </a:extLst>
          </p:cNvPr>
          <p:cNvSpPr/>
          <p:nvPr/>
        </p:nvSpPr>
        <p:spPr bwMode="auto">
          <a:xfrm>
            <a:off x="1835696" y="1844824"/>
            <a:ext cx="792088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2D118E-EEBC-B591-7802-04560EBD117E}"/>
              </a:ext>
            </a:extLst>
          </p:cNvPr>
          <p:cNvSpPr/>
          <p:nvPr/>
        </p:nvSpPr>
        <p:spPr bwMode="auto">
          <a:xfrm>
            <a:off x="3635896" y="1916832"/>
            <a:ext cx="1152128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B04DC7-4332-C0F1-000F-E9F61FC502A4}"/>
              </a:ext>
            </a:extLst>
          </p:cNvPr>
          <p:cNvSpPr/>
          <p:nvPr/>
        </p:nvSpPr>
        <p:spPr bwMode="auto">
          <a:xfrm>
            <a:off x="4211960" y="2204864"/>
            <a:ext cx="72008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C0CA1E-9708-0461-F99A-3A9B331D1183}"/>
              </a:ext>
            </a:extLst>
          </p:cNvPr>
          <p:cNvSpPr/>
          <p:nvPr/>
        </p:nvSpPr>
        <p:spPr bwMode="auto">
          <a:xfrm>
            <a:off x="4211960" y="2708920"/>
            <a:ext cx="72008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B17279-0629-649B-ED93-B4EE6E819D4D}"/>
              </a:ext>
            </a:extLst>
          </p:cNvPr>
          <p:cNvSpPr/>
          <p:nvPr/>
        </p:nvSpPr>
        <p:spPr bwMode="auto">
          <a:xfrm>
            <a:off x="4211960" y="3731469"/>
            <a:ext cx="720080" cy="3311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F68592-946F-80FD-4DEF-B43388147907}"/>
              </a:ext>
            </a:extLst>
          </p:cNvPr>
          <p:cNvSpPr/>
          <p:nvPr/>
        </p:nvSpPr>
        <p:spPr bwMode="auto">
          <a:xfrm>
            <a:off x="4211960" y="4932784"/>
            <a:ext cx="72008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2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4CA3C-507D-7028-1879-43DC0B0C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4C995140-0B08-9DF6-5482-1E91072B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6EB99ED2-CD91-7A13-1649-B5421816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E4912-15C2-AADA-3F59-753DB74F6DED}"/>
              </a:ext>
            </a:extLst>
          </p:cNvPr>
          <p:cNvSpPr txBox="1"/>
          <p:nvPr/>
        </p:nvSpPr>
        <p:spPr>
          <a:xfrm>
            <a:off x="752140" y="1160768"/>
            <a:ext cx="7908768" cy="499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i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Conditions that affect life span</a:t>
            </a:r>
            <a:r>
              <a:rPr lang="en-GB" sz="2000" b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BE" sz="2000" b="1" u="sng" kern="100" dirty="0">
              <a:solidFill>
                <a:srgbClr val="302F9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Ischemic heart disease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(&gt; 4 M deaths annually)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Cervical cancer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(350,000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Breast cancer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(670,000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Maternal hypertensive disorder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(70,000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Postpartum </a:t>
            </a:r>
            <a:r>
              <a:rPr lang="en-GB" sz="1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hemorrhage</a:t>
            </a: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(70,000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i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Conditions that affect health span</a:t>
            </a:r>
            <a:r>
              <a:rPr lang="en-GB" sz="2000" b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BE" sz="2000" b="1" u="sng" kern="100" dirty="0">
              <a:solidFill>
                <a:srgbClr val="302F9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Menopause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(450 M at any point in time; PMN /MN can last up to a decade)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Premenstrual syndrome 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(1.8 BN menstruating women every month, 20 – 40%     	experience PMS)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Migraine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(21% of women)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Endometriosis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 in 10 women)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02964-DF44-749E-33CC-5DF3A466AC5B}"/>
              </a:ext>
            </a:extLst>
          </p:cNvPr>
          <p:cNvSpPr txBox="1"/>
          <p:nvPr/>
        </p:nvSpPr>
        <p:spPr>
          <a:xfrm>
            <a:off x="478315" y="122794"/>
            <a:ext cx="79087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</a:rPr>
              <a:t>Women’s health gap</a:t>
            </a:r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  <a:sym typeface="Wingdings" pitchFamily="2" charset="2"/>
              </a:rPr>
              <a:t> women living in </a:t>
            </a:r>
          </a:p>
          <a:p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  <a:sym typeface="Wingdings" pitchFamily="2" charset="2"/>
              </a:rPr>
              <a:t>poor health for 25% more of their lives than men</a:t>
            </a:r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2629D-6133-C9E8-F302-E55FD37CAFFE}"/>
              </a:ext>
            </a:extLst>
          </p:cNvPr>
          <p:cNvSpPr txBox="1"/>
          <p:nvPr/>
        </p:nvSpPr>
        <p:spPr>
          <a:xfrm>
            <a:off x="4534405" y="6474822"/>
            <a:ext cx="460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i="1" dirty="0">
                <a:solidFill>
                  <a:srgbClr val="FFFF00"/>
                </a:solidFill>
              </a:rPr>
              <a:t>Mckinsey, January 2025. </a:t>
            </a:r>
            <a:r>
              <a:rPr lang="en-US" sz="1600" i="1" dirty="0">
                <a:solidFill>
                  <a:srgbClr val="FFFF00"/>
                </a:solidFill>
              </a:rPr>
              <a:t>Closing women’s health gap</a:t>
            </a:r>
            <a:endParaRPr lang="en-BE" sz="1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8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70AF-C1FC-00A3-86F9-83FA5914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7345096E-5716-F826-5944-BF05AB16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40525FFD-8B5F-DE88-0BAE-04E6D926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65275667-DDFF-B5C5-4B7C-994D4A0B3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C7F70-3B4E-9564-FEB4-EC414A22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50095"/>
            <a:ext cx="7772400" cy="4957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CA5AC4-4E98-FE91-30BA-878A67377019}"/>
              </a:ext>
            </a:extLst>
          </p:cNvPr>
          <p:cNvSpPr txBox="1"/>
          <p:nvPr/>
        </p:nvSpPr>
        <p:spPr>
          <a:xfrm>
            <a:off x="4283968" y="6539242"/>
            <a:ext cx="4703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FFFF00"/>
                </a:solidFill>
              </a:rPr>
              <a:t>Framingham Study : 18 y follow-up (Dhew, 1974, NIH 74-599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F401E-9343-1C6F-448A-DB64F8D596A0}"/>
              </a:ext>
            </a:extLst>
          </p:cNvPr>
          <p:cNvSpPr txBox="1"/>
          <p:nvPr/>
        </p:nvSpPr>
        <p:spPr>
          <a:xfrm>
            <a:off x="1475656" y="233920"/>
            <a:ext cx="663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302F96"/>
                </a:solidFill>
              </a:rPr>
              <a:t>Menopause confers a higher CV risk at every age</a:t>
            </a:r>
          </a:p>
        </p:txBody>
      </p:sp>
    </p:spTree>
    <p:extLst>
      <p:ext uri="{BB962C8B-B14F-4D97-AF65-F5344CB8AC3E}">
        <p14:creationId xmlns:p14="http://schemas.microsoft.com/office/powerpoint/2010/main" val="245543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6DD56-88D9-1A64-5523-BD5D4CBBC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5C044429-77D2-E958-3441-04CD7A6D5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5FBC8649-524C-9F00-44E4-1B2B91168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E5AA8-5FF4-EC28-80C2-235CBDC1D375}"/>
              </a:ext>
            </a:extLst>
          </p:cNvPr>
          <p:cNvSpPr txBox="1"/>
          <p:nvPr/>
        </p:nvSpPr>
        <p:spPr>
          <a:xfrm>
            <a:off x="467544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Protective role of estrogen (E2)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B76A1-4327-439A-91C4-385E6BD4D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58" y="1484784"/>
            <a:ext cx="8764222" cy="4032448"/>
          </a:xfrm>
          <a:prstGeom prst="rect">
            <a:avLst/>
          </a:prstGeom>
        </p:spPr>
      </p:pic>
      <p:sp>
        <p:nvSpPr>
          <p:cNvPr id="2" name="Text Box 15">
            <a:extLst>
              <a:ext uri="{FF2B5EF4-FFF2-40B4-BE49-F238E27FC236}">
                <a16:creationId xmlns:a16="http://schemas.microsoft.com/office/drawing/2014/main" id="{FF65A284-A074-14DF-9A14-F1382C0C3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6483350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>
                <a:solidFill>
                  <a:srgbClr val="FFFF00"/>
                </a:solidFill>
                <a:effectLst/>
                <a:latin typeface="+mn-lt"/>
              </a:rPr>
              <a:t>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592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1227-C04D-27EB-EB27-EDF323D3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1426ED94-C252-ADCE-F735-D48BF864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57991265-D0BB-F6A4-24A9-9B3580BE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6497B-4603-4CFB-6C71-D3DAF34EE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09913"/>
            <a:ext cx="7772400" cy="48381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BFFDC-EEC8-5BD9-30BE-396EEF4F6566}"/>
              </a:ext>
            </a:extLst>
          </p:cNvPr>
          <p:cNvSpPr txBox="1"/>
          <p:nvPr/>
        </p:nvSpPr>
        <p:spPr>
          <a:xfrm>
            <a:off x="467544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Menopause and Cardiovascular Disease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417C3D36-6486-1CF2-30A8-5CF97CB87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481" y="6525344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 err="1">
                <a:solidFill>
                  <a:srgbClr val="FFFF00"/>
                </a:solidFill>
                <a:effectLst/>
                <a:latin typeface="+mn-lt"/>
              </a:rPr>
              <a:t>Ryczkowska</a:t>
            </a:r>
            <a:r>
              <a:rPr lang="en-GB" sz="1600" dirty="0">
                <a:solidFill>
                  <a:srgbClr val="FFFF00"/>
                </a:solidFill>
                <a:effectLst/>
                <a:latin typeface="+mn-lt"/>
              </a:rPr>
              <a:t> et al. 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976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6699-F2F7-559F-B8C9-56AEDE2DD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3F4C1B4D-BE80-5E5A-EAE1-EEFB7BE70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5A9BD17C-6D33-6E6C-7605-22D851CC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0D9DC-9B29-0B28-D705-7B278DD06682}"/>
              </a:ext>
            </a:extLst>
          </p:cNvPr>
          <p:cNvSpPr txBox="1"/>
          <p:nvPr/>
        </p:nvSpPr>
        <p:spPr>
          <a:xfrm>
            <a:off x="467546" y="0"/>
            <a:ext cx="8424863" cy="89255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Early MN =&gt; increased CV Risk Factors</a:t>
            </a:r>
          </a:p>
          <a:p>
            <a:pPr algn="ctr">
              <a:defRPr/>
            </a:pPr>
            <a:r>
              <a:rPr lang="en-US" altLang="en-BE" sz="2000" b="1" dirty="0" err="1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Oestrogen</a:t>
            </a:r>
            <a:r>
              <a:rPr lang="en-US" altLang="en-BE" sz="20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drop </a:t>
            </a:r>
            <a:r>
              <a:rPr lang="en-US" altLang="en-BE" sz="20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Wingdings" pitchFamily="2" charset="2"/>
              </a:rPr>
              <a:t> ↑endothelin, angiotensinogen</a:t>
            </a:r>
            <a:endParaRPr lang="en-US" altLang="en-BE" sz="2000" b="1" dirty="0">
              <a:solidFill>
                <a:srgbClr val="0E266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2A4C06-27B8-5E4D-39AF-0FF8A11A5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38254"/>
              </p:ext>
            </p:extLst>
          </p:nvPr>
        </p:nvGraphicFramePr>
        <p:xfrm>
          <a:off x="289124" y="1052736"/>
          <a:ext cx="8603285" cy="5173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657">
                  <a:extLst>
                    <a:ext uri="{9D8B030D-6E8A-4147-A177-3AD203B41FA5}">
                      <a16:colId xmlns:a16="http://schemas.microsoft.com/office/drawing/2014/main" val="3865838293"/>
                    </a:ext>
                  </a:extLst>
                </a:gridCol>
                <a:gridCol w="1720657">
                  <a:extLst>
                    <a:ext uri="{9D8B030D-6E8A-4147-A177-3AD203B41FA5}">
                      <a16:colId xmlns:a16="http://schemas.microsoft.com/office/drawing/2014/main" val="743906533"/>
                    </a:ext>
                  </a:extLst>
                </a:gridCol>
                <a:gridCol w="1561642">
                  <a:extLst>
                    <a:ext uri="{9D8B030D-6E8A-4147-A177-3AD203B41FA5}">
                      <a16:colId xmlns:a16="http://schemas.microsoft.com/office/drawing/2014/main" val="334783433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839115631"/>
                    </a:ext>
                  </a:extLst>
                </a:gridCol>
                <a:gridCol w="1584105">
                  <a:extLst>
                    <a:ext uri="{9D8B030D-6E8A-4147-A177-3AD203B41FA5}">
                      <a16:colId xmlns:a16="http://schemas.microsoft.com/office/drawing/2014/main" val="2362623489"/>
                    </a:ext>
                  </a:extLst>
                </a:gridCol>
              </a:tblGrid>
              <a:tr h="889114">
                <a:tc>
                  <a:txBody>
                    <a:bodyPr/>
                    <a:lstStyle/>
                    <a:p>
                      <a:r>
                        <a:rPr lang="en-BE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BE" dirty="0"/>
                        <a:t>urgical MN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&lt; 40y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</a:t>
                      </a:r>
                    </a:p>
                    <a:p>
                      <a:r>
                        <a:rPr lang="en-US" dirty="0"/>
                        <a:t>natural </a:t>
                      </a:r>
                      <a:r>
                        <a:rPr lang="en-BE" dirty="0"/>
                        <a:t>MN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 40 – 45 y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 MN 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≥ 45y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MN hormone </a:t>
                      </a: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herapy </a:t>
                      </a:r>
                    </a:p>
                    <a:p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(MHT)</a:t>
                      </a:r>
                    </a:p>
                    <a:p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623979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↓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13807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21615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268961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Lipid disorders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701568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DM-II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27628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814998"/>
                  </a:ext>
                </a:extLst>
              </a:tr>
            </a:tbl>
          </a:graphicData>
        </a:graphic>
      </p:graphicFrame>
      <p:sp>
        <p:nvSpPr>
          <p:cNvPr id="4" name="Text Box 15">
            <a:extLst>
              <a:ext uri="{FF2B5EF4-FFF2-40B4-BE49-F238E27FC236}">
                <a16:creationId xmlns:a16="http://schemas.microsoft.com/office/drawing/2014/main" id="{53C12C7D-4B37-E7E2-E2B8-083603DE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457" y="6525344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 err="1">
                <a:solidFill>
                  <a:srgbClr val="FFFF00"/>
                </a:solidFill>
                <a:effectLst/>
                <a:latin typeface="Helvetica" pitchFamily="2" charset="0"/>
              </a:rPr>
              <a:t>Ryczkowska</a:t>
            </a:r>
            <a:r>
              <a:rPr lang="en-GB" sz="1600" dirty="0">
                <a:solidFill>
                  <a:srgbClr val="FFFF00"/>
                </a:solidFill>
                <a:effectLst/>
                <a:latin typeface="Helvetica" pitchFamily="2" charset="0"/>
              </a:rPr>
              <a:t> et al. 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9992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16903</TotalTime>
  <Words>1517</Words>
  <Application>Microsoft Office PowerPoint</Application>
  <PresentationFormat>On-screen Show (4:3)</PresentationFormat>
  <Paragraphs>298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Bharati Shivalkar-Tolken</dc:creator>
  <cp:lastModifiedBy>Bharati Shivalkar</cp:lastModifiedBy>
  <cp:revision>1711</cp:revision>
  <cp:lastPrinted>2008-06-30T21:38:01Z</cp:lastPrinted>
  <dcterms:created xsi:type="dcterms:W3CDTF">2008-01-26T22:36:09Z</dcterms:created>
  <dcterms:modified xsi:type="dcterms:W3CDTF">2025-03-23T08:41:42Z</dcterms:modified>
</cp:coreProperties>
</file>