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4" r:id="rId2"/>
  </p:sldMasterIdLst>
  <p:notesMasterIdLst>
    <p:notesMasterId r:id="rId34"/>
  </p:notesMasterIdLst>
  <p:handoutMasterIdLst>
    <p:handoutMasterId r:id="rId35"/>
  </p:handoutMasterIdLst>
  <p:sldIdLst>
    <p:sldId id="256" r:id="rId3"/>
    <p:sldId id="540" r:id="rId4"/>
    <p:sldId id="447" r:id="rId5"/>
    <p:sldId id="451" r:id="rId6"/>
    <p:sldId id="448" r:id="rId7"/>
    <p:sldId id="452" r:id="rId8"/>
    <p:sldId id="504" r:id="rId9"/>
    <p:sldId id="609" r:id="rId10"/>
    <p:sldId id="622" r:id="rId11"/>
    <p:sldId id="624" r:id="rId12"/>
    <p:sldId id="639" r:id="rId13"/>
    <p:sldId id="640" r:id="rId14"/>
    <p:sldId id="641" r:id="rId15"/>
    <p:sldId id="703" r:id="rId16"/>
    <p:sldId id="638" r:id="rId17"/>
    <p:sldId id="614" r:id="rId18"/>
    <p:sldId id="539" r:id="rId19"/>
    <p:sldId id="660" r:id="rId20"/>
    <p:sldId id="702" r:id="rId21"/>
    <p:sldId id="839" r:id="rId22"/>
    <p:sldId id="508" r:id="rId23"/>
    <p:sldId id="666" r:id="rId24"/>
    <p:sldId id="353" r:id="rId25"/>
    <p:sldId id="831" r:id="rId26"/>
    <p:sldId id="832" r:id="rId27"/>
    <p:sldId id="838" r:id="rId28"/>
    <p:sldId id="829" r:id="rId29"/>
    <p:sldId id="371" r:id="rId30"/>
    <p:sldId id="707" r:id="rId31"/>
    <p:sldId id="700" r:id="rId32"/>
    <p:sldId id="672" r:id="rId33"/>
  </p:sldIdLst>
  <p:sldSz cx="12192000" cy="6858000"/>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A5A07B64-D291-42A8-BDE9-C60E0E26E66E}">
          <p14:sldIdLst>
            <p14:sldId id="256"/>
            <p14:sldId id="540"/>
            <p14:sldId id="447"/>
            <p14:sldId id="451"/>
            <p14:sldId id="448"/>
            <p14:sldId id="452"/>
            <p14:sldId id="504"/>
            <p14:sldId id="609"/>
            <p14:sldId id="622"/>
            <p14:sldId id="624"/>
            <p14:sldId id="639"/>
            <p14:sldId id="640"/>
            <p14:sldId id="641"/>
            <p14:sldId id="703"/>
            <p14:sldId id="638"/>
            <p14:sldId id="614"/>
            <p14:sldId id="539"/>
            <p14:sldId id="660"/>
            <p14:sldId id="702"/>
            <p14:sldId id="839"/>
            <p14:sldId id="508"/>
            <p14:sldId id="666"/>
            <p14:sldId id="353"/>
            <p14:sldId id="831"/>
            <p14:sldId id="832"/>
            <p14:sldId id="838"/>
            <p14:sldId id="829"/>
            <p14:sldId id="371"/>
            <p14:sldId id="707"/>
            <p14:sldId id="700"/>
            <p14:sldId id="672"/>
          </p14:sldIdLst>
        </p14:section>
        <p14:section name="Section sans titre" id="{7A8A534A-C4D8-40B6-AB13-08DD75BC9545}">
          <p14:sldIdLst/>
        </p14:section>
        <p14:section name="Section sans titre" id="{9E01B170-7158-45DD-B980-BCBE5312AE79}">
          <p14:sldIdLst/>
        </p14:section>
        <p14:section name="Section sans titre" id="{3513961F-44D1-4616-8CD2-DCCC45B7A1B2}">
          <p14:sldIdLst/>
        </p14:section>
        <p14:section name="Section sans titre" id="{EB019394-0AA6-45BB-A5C0-8CD6C87F5CD8}">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a:srgbClr val="7C8600"/>
    <a:srgbClr val="BECD00"/>
    <a:srgbClr val="33CCCC"/>
    <a:srgbClr val="284E8D"/>
    <a:srgbClr val="D1297C"/>
    <a:srgbClr val="0D457A"/>
    <a:srgbClr val="8EA2C4"/>
    <a:srgbClr val="A6B8DC"/>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52" autoAdjust="0"/>
    <p:restoredTop sz="85354" autoAdjust="0"/>
  </p:normalViewPr>
  <p:slideViewPr>
    <p:cSldViewPr snapToGrid="0">
      <p:cViewPr varScale="1">
        <p:scale>
          <a:sx n="53" d="100"/>
          <a:sy n="53" d="100"/>
        </p:scale>
        <p:origin x="1132" y="3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handoutMaster" Target="handoutMasters/handoutMaster1.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0AE37EB1-DECB-481C-93AE-530329468EAC}" type="datetimeFigureOut">
              <a:rPr lang="en-US" smtClean="0"/>
              <a:t>3/22/2025</a:t>
            </a:fld>
            <a:endParaRPr lang="en-US"/>
          </a:p>
        </p:txBody>
      </p:sp>
      <p:sp>
        <p:nvSpPr>
          <p:cNvPr id="4" name="Espace réservé du pied de page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5" name="Espace réservé du numéro de diapositive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63D26800-03FB-41E5-90DD-F91DE2867973}" type="slidenum">
              <a:rPr lang="en-US" smtClean="0"/>
              <a:t>‹N°›</a:t>
            </a:fld>
            <a:endParaRPr lang="en-US"/>
          </a:p>
        </p:txBody>
      </p:sp>
    </p:spTree>
    <p:extLst>
      <p:ext uri="{BB962C8B-B14F-4D97-AF65-F5344CB8AC3E}">
        <p14:creationId xmlns:p14="http://schemas.microsoft.com/office/powerpoint/2010/main" val="24612697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CD39FDAD-AC15-C646-BD0D-608ECBFCB9B7}" type="datetimeFigureOut">
              <a:rPr lang="fr-FR" smtClean="0"/>
              <a:t>22/03/2025</a:t>
            </a:fld>
            <a:endParaRPr lang="fr-FR"/>
          </a:p>
        </p:txBody>
      </p:sp>
      <p:sp>
        <p:nvSpPr>
          <p:cNvPr id="4" name="Espace réservé de l'image des diapositives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09FE6831-56E7-024A-B00F-EDDBFEE5103E}" type="slidenum">
              <a:rPr lang="fr-FR" smtClean="0"/>
              <a:t>‹N°›</a:t>
            </a:fld>
            <a:endParaRPr lang="fr-FR"/>
          </a:p>
        </p:txBody>
      </p:sp>
    </p:spTree>
    <p:extLst>
      <p:ext uri="{BB962C8B-B14F-4D97-AF65-F5344CB8AC3E}">
        <p14:creationId xmlns:p14="http://schemas.microsoft.com/office/powerpoint/2010/main" val="2923730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sciencedirect.com/topics/biochemistry-genetics-and-molecular-biology/akt-signaling"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sciencedirect.com/topics/medicine-and-dentistry/primordial-follicle"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09FE6831-56E7-024A-B00F-EDDBFEE5103E}" type="slidenum">
              <a:rPr lang="fr-FR" smtClean="0"/>
              <a:t>1</a:t>
            </a:fld>
            <a:endParaRPr lang="fr-FR"/>
          </a:p>
        </p:txBody>
      </p:sp>
    </p:spTree>
    <p:extLst>
      <p:ext uri="{BB962C8B-B14F-4D97-AF65-F5344CB8AC3E}">
        <p14:creationId xmlns:p14="http://schemas.microsoft.com/office/powerpoint/2010/main" val="22474948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457200" marR="0" lvl="1" indent="0" algn="l" defTabSz="457200" rtl="0" eaLnBrk="0" fontAlgn="base" latinLnBrk="0" hangingPunct="0">
              <a:lnSpc>
                <a:spcPct val="100000"/>
              </a:lnSpc>
              <a:spcBef>
                <a:spcPct val="20000"/>
              </a:spcBef>
              <a:spcAft>
                <a:spcPct val="0"/>
              </a:spcAft>
              <a:buClrTx/>
              <a:buSzPct val="100000"/>
              <a:buFont typeface="Wingdings" pitchFamily="2" charset="2"/>
              <a:buNone/>
              <a:tabLst/>
              <a:defRPr/>
            </a:pPr>
            <a:r>
              <a:rPr kumimoji="0" lang="fr-BE" sz="1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endParaRPr lang="fr-BE"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n-lt"/>
              </a:rPr>
              <a:t>Thus, at present none of the approaches can be recommended for women with POI.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mn-lt"/>
              </a:rPr>
              <a:t>Therefore, experimental biological therapies, such as Platelet-Rich Plasma (PRP), </a:t>
            </a:r>
            <a:r>
              <a:rPr kumimoji="0" lang="en-US" sz="1200" b="0" i="0" u="none" strike="noStrike" kern="1200" cap="none" spc="0" normalizeH="0" baseline="0" noProof="0" dirty="0" err="1">
                <a:ln>
                  <a:noFill/>
                </a:ln>
                <a:solidFill>
                  <a:srgbClr val="FF0000"/>
                </a:solidFill>
                <a:effectLst/>
                <a:uLnTx/>
                <a:uFillTx/>
                <a:latin typeface="+mn-lt"/>
              </a:rPr>
              <a:t>Exosomes</a:t>
            </a:r>
            <a:r>
              <a:rPr kumimoji="0" lang="en-US" sz="1200" b="0" i="0" u="none" strike="noStrike" kern="1200" cap="none" spc="0" normalizeH="0" baseline="0" noProof="0" dirty="0">
                <a:ln>
                  <a:noFill/>
                </a:ln>
                <a:solidFill>
                  <a:srgbClr val="FF0000"/>
                </a:solidFill>
                <a:effectLst/>
                <a:uLnTx/>
                <a:uFillTx/>
                <a:latin typeface="+mn-lt"/>
              </a:rPr>
              <a:t> (</a:t>
            </a:r>
            <a:r>
              <a:rPr kumimoji="0" lang="en-US" sz="1200" b="0" i="0" u="none" strike="noStrike" kern="1200" cap="none" spc="0" normalizeH="0" baseline="0" noProof="0" dirty="0" err="1">
                <a:ln>
                  <a:noFill/>
                </a:ln>
                <a:solidFill>
                  <a:srgbClr val="FF0000"/>
                </a:solidFill>
                <a:effectLst/>
                <a:uLnTx/>
                <a:uFillTx/>
                <a:latin typeface="+mn-lt"/>
              </a:rPr>
              <a:t>exos</a:t>
            </a:r>
            <a:r>
              <a:rPr kumimoji="0" lang="en-US" sz="1200" b="0" i="0" u="none" strike="noStrike" kern="1200" cap="none" spc="0" normalizeH="0" baseline="0" noProof="0" dirty="0">
                <a:ln>
                  <a:noFill/>
                </a:ln>
                <a:solidFill>
                  <a:srgbClr val="FF0000"/>
                </a:solidFill>
                <a:effectLst/>
                <a:uLnTx/>
                <a:uFillTx/>
                <a:latin typeface="+mn-lt"/>
              </a:rPr>
              <a:t>) therapy, In vitro Activation (IVA), Stem Cell therapy, MicroRNAs and Mitochondrial Targeting Therapies are experimental treatment strategies that focus on activating oogenesis and </a:t>
            </a:r>
            <a:r>
              <a:rPr kumimoji="0" lang="en-US" sz="1200" b="0" i="0" u="none" strike="noStrike" kern="1200" cap="none" spc="0" normalizeH="0" baseline="0" noProof="0" dirty="0" err="1">
                <a:ln>
                  <a:noFill/>
                </a:ln>
                <a:solidFill>
                  <a:srgbClr val="FF0000"/>
                </a:solidFill>
                <a:effectLst/>
                <a:uLnTx/>
                <a:uFillTx/>
                <a:latin typeface="+mn-lt"/>
              </a:rPr>
              <a:t>folliculogenesis</a:t>
            </a:r>
            <a:r>
              <a:rPr kumimoji="0" lang="en-US" sz="1200" b="0" i="0" u="none" strike="noStrike" kern="1200" cap="none" spc="0" normalizeH="0" baseline="0" noProof="0" dirty="0">
                <a:ln>
                  <a:noFill/>
                </a:ln>
                <a:solidFill>
                  <a:srgbClr val="FF0000"/>
                </a:solidFill>
                <a:effectLst/>
                <a:uLnTx/>
                <a:uFillTx/>
                <a:latin typeface="+mn-lt"/>
              </a:rPr>
              <a:t>, by </a:t>
            </a:r>
            <a:r>
              <a:rPr kumimoji="0" lang="en-US" sz="1200" b="0" i="0" u="none" strike="noStrike" kern="1200" cap="none" spc="0" normalizeH="0" baseline="0" noProof="0" dirty="0" err="1">
                <a:ln>
                  <a:noFill/>
                </a:ln>
                <a:solidFill>
                  <a:srgbClr val="FF0000"/>
                </a:solidFill>
                <a:effectLst/>
                <a:uLnTx/>
                <a:uFillTx/>
                <a:latin typeface="+mn-lt"/>
              </a:rPr>
              <a:t>upregulating</a:t>
            </a:r>
            <a:r>
              <a:rPr kumimoji="0" lang="en-US" sz="1200" b="0" i="0" u="none" strike="noStrike" kern="1200" cap="none" spc="0" normalizeH="0" baseline="0" noProof="0" dirty="0">
                <a:ln>
                  <a:noFill/>
                </a:ln>
                <a:solidFill>
                  <a:srgbClr val="FF0000"/>
                </a:solidFill>
                <a:effectLst/>
                <a:uLnTx/>
                <a:uFillTx/>
                <a:latin typeface="+mn-lt"/>
              </a:rPr>
              <a:t> natural biochemical pathways (neo-</a:t>
            </a:r>
            <a:r>
              <a:rPr kumimoji="0" lang="en-US" sz="1200" b="0" i="0" u="none" strike="noStrike" kern="1200" cap="none" spc="0" normalizeH="0" baseline="0" noProof="0" dirty="0" err="1">
                <a:ln>
                  <a:noFill/>
                </a:ln>
                <a:solidFill>
                  <a:srgbClr val="FF0000"/>
                </a:solidFill>
                <a:effectLst/>
                <a:uLnTx/>
                <a:uFillTx/>
                <a:latin typeface="+mn-lt"/>
              </a:rPr>
              <a:t>folliculogenesis</a:t>
            </a:r>
            <a:r>
              <a:rPr kumimoji="0" lang="en-US" sz="1200" b="0" i="0" u="none" strike="noStrike" kern="1200" cap="none" spc="0" normalizeH="0" baseline="0" noProof="0" dirty="0">
                <a:ln>
                  <a:noFill/>
                </a:ln>
                <a:solidFill>
                  <a:srgbClr val="FF0000"/>
                </a:solidFill>
                <a:effectLst/>
                <a:uLnTx/>
                <a:uFillTx/>
                <a:latin typeface="+mn-lt"/>
              </a:rPr>
              <a:t>) and improving ovarian microenvironment. This mini-review aims at identifying the main advantages of these approaches and exploring whether they can underpin existing assisted reproductive technologies</a:t>
            </a:r>
          </a:p>
          <a:p>
            <a:endParaRPr lang="fr-BE" dirty="0"/>
          </a:p>
        </p:txBody>
      </p:sp>
      <p:sp>
        <p:nvSpPr>
          <p:cNvPr id="4" name="Espace réservé du numéro de diapositive 3"/>
          <p:cNvSpPr>
            <a:spLocks noGrp="1"/>
          </p:cNvSpPr>
          <p:nvPr>
            <p:ph type="sldNum" sz="quarter" idx="10"/>
          </p:nvPr>
        </p:nvSpPr>
        <p:spPr/>
        <p:txBody>
          <a:bodyPr/>
          <a:lstStyle/>
          <a:p>
            <a:fld id="{09FE6831-56E7-024A-B00F-EDDBFEE5103E}" type="slidenum">
              <a:rPr lang="fr-FR" smtClean="0"/>
              <a:t>10</a:t>
            </a:fld>
            <a:endParaRPr lang="fr-FR"/>
          </a:p>
        </p:txBody>
      </p:sp>
    </p:spTree>
    <p:extLst>
      <p:ext uri="{BB962C8B-B14F-4D97-AF65-F5344CB8AC3E}">
        <p14:creationId xmlns:p14="http://schemas.microsoft.com/office/powerpoint/2010/main" val="15895545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Considering the lifelong health of POI patients, development of treatments to restore ovarian function earlier is essential to improve quality of life. Recent development of regenerative medicine allowed transplantation of various types of human MSCs improving the ovarian function in POI mice. </a:t>
            </a:r>
            <a:r>
              <a:rPr lang="fr-BE" dirty="0"/>
              <a:t> </a:t>
            </a:r>
            <a:endParaRPr lang="en-US" sz="1200" dirty="0">
              <a:solidFill>
                <a:srgbClr val="1F1F1F"/>
              </a:solidFill>
              <a:latin typeface="ElsevierGulliver"/>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Stem cell-based treatments have used </a:t>
            </a:r>
            <a:r>
              <a:rPr lang="en-US" sz="1200" dirty="0" err="1"/>
              <a:t>mesenchymal</a:t>
            </a:r>
            <a:r>
              <a:rPr lang="en-US" sz="1200" dirty="0"/>
              <a:t> stem cells derived from bone marrow, placenta, and umbilical cord. </a:t>
            </a:r>
          </a:p>
          <a:p>
            <a:pPr marL="0" marR="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B1B1B"/>
                </a:solidFill>
                <a:effectLst/>
                <a:latin typeface="Cambria" panose="02040503050406030204" pitchFamily="18" charset="0"/>
              </a:rPr>
              <a:t>In summary, multiple mechanisms are involved in MSCs-driven treatment of POI. Following the migration of MSCs to the injured ovary, the proliferation, apoptosis, immunization, autophagy, oxidative stress, and fibrosis of ovarian cells are modulated by the paracrine effects of MSCs The basic mechanisms may be more significant and complex.</a:t>
            </a:r>
            <a:endParaRPr lang="fr-BE" dirty="0"/>
          </a:p>
          <a:p>
            <a:endParaRPr lang="fr-BE" dirty="0"/>
          </a:p>
        </p:txBody>
      </p:sp>
      <p:sp>
        <p:nvSpPr>
          <p:cNvPr id="4" name="Espace réservé du numéro de diapositive 3"/>
          <p:cNvSpPr>
            <a:spLocks noGrp="1"/>
          </p:cNvSpPr>
          <p:nvPr>
            <p:ph type="sldNum" sz="quarter" idx="5"/>
          </p:nvPr>
        </p:nvSpPr>
        <p:spPr/>
        <p:txBody>
          <a:bodyPr/>
          <a:lstStyle/>
          <a:p>
            <a:fld id="{09FE6831-56E7-024A-B00F-EDDBFEE5103E}" type="slidenum">
              <a:rPr lang="fr-FR" smtClean="0">
                <a:solidFill>
                  <a:prstClr val="black"/>
                </a:solidFill>
              </a:rPr>
              <a:pPr/>
              <a:t>11</a:t>
            </a:fld>
            <a:endParaRPr lang="fr-FR">
              <a:solidFill>
                <a:prstClr val="black"/>
              </a:solidFill>
            </a:endParaRPr>
          </a:p>
        </p:txBody>
      </p:sp>
    </p:spTree>
    <p:extLst>
      <p:ext uri="{BB962C8B-B14F-4D97-AF65-F5344CB8AC3E}">
        <p14:creationId xmlns:p14="http://schemas.microsoft.com/office/powerpoint/2010/main" val="17757997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F1F"/>
                </a:solidFill>
                <a:effectLst/>
                <a:uLnTx/>
                <a:uFillTx/>
                <a:latin typeface="ElsevierGulliver"/>
              </a:rPr>
              <a:t> </a:t>
            </a:r>
            <a:r>
              <a:rPr kumimoji="0" lang="en-US" sz="1200" b="0" i="0" u="none" strike="noStrike" kern="1200" cap="none" spc="0" normalizeH="0" baseline="0" noProof="0" dirty="0" err="1">
                <a:ln>
                  <a:noFill/>
                </a:ln>
                <a:solidFill>
                  <a:srgbClr val="1F1F1F"/>
                </a:solidFill>
                <a:effectLst/>
                <a:uLnTx/>
                <a:uFillTx/>
                <a:latin typeface="ElsevierGulliver"/>
                <a:hlinkClick r:id="rId3" tooltip="Learn more about Akt signalling from ScienceDirect's AI-generated Topic Pages">
                  <a:extLst>
                    <a:ext uri="{A12FA001-AC4F-418D-AE19-62706E023703}">
                      <ahyp:hlinkClr xmlns:ahyp="http://schemas.microsoft.com/office/drawing/2018/hyperlinkcolor" val="tx"/>
                    </a:ext>
                  </a:extLst>
                </a:hlinkClick>
              </a:rPr>
              <a:t>Akt</a:t>
            </a:r>
            <a:r>
              <a:rPr kumimoji="0" lang="en-US" sz="1200" b="0" i="0" u="none" strike="noStrike" kern="1200" cap="none" spc="0" normalizeH="0" baseline="0" noProof="0" dirty="0">
                <a:ln>
                  <a:noFill/>
                </a:ln>
                <a:solidFill>
                  <a:srgbClr val="1F1F1F"/>
                </a:solidFill>
                <a:effectLst/>
                <a:uLnTx/>
                <a:uFillTx/>
                <a:latin typeface="ElsevierGulliver"/>
                <a:hlinkClick r:id="rId3" tooltip="Learn more about Akt signalling from ScienceDirect's AI-generated Topic Pages">
                  <a:extLst>
                    <a:ext uri="{A12FA001-AC4F-418D-AE19-62706E023703}">
                      <ahyp:hlinkClr xmlns:ahyp="http://schemas.microsoft.com/office/drawing/2018/hyperlinkcolor" val="tx"/>
                    </a:ext>
                  </a:extLst>
                </a:hlinkClick>
              </a:rPr>
              <a:t> </a:t>
            </a:r>
            <a:r>
              <a:rPr kumimoji="0" lang="en-US" sz="1200" b="0" i="0" u="none" strike="noStrike" kern="1200" cap="none" spc="0" normalizeH="0" baseline="0" noProof="0" dirty="0" err="1">
                <a:ln>
                  <a:noFill/>
                </a:ln>
                <a:solidFill>
                  <a:srgbClr val="1F1F1F"/>
                </a:solidFill>
                <a:effectLst/>
                <a:uLnTx/>
                <a:uFillTx/>
                <a:latin typeface="ElsevierGulliver"/>
                <a:hlinkClick r:id="rId3" tooltip="Learn more about Akt signalling from ScienceDirect's AI-generated Topic Pages">
                  <a:extLst>
                    <a:ext uri="{A12FA001-AC4F-418D-AE19-62706E023703}">
                      <ahyp:hlinkClr xmlns:ahyp="http://schemas.microsoft.com/office/drawing/2018/hyperlinkcolor" val="tx"/>
                    </a:ext>
                  </a:extLst>
                </a:hlinkClick>
              </a:rPr>
              <a:t>signalling</a:t>
            </a:r>
            <a:r>
              <a:rPr kumimoji="0" lang="en-US" sz="1200" b="0" i="0" u="none" strike="noStrike" kern="1200" cap="none" spc="0" normalizeH="0" baseline="0" noProof="0" dirty="0">
                <a:ln>
                  <a:noFill/>
                </a:ln>
                <a:solidFill>
                  <a:srgbClr val="1F1F1F"/>
                </a:solidFill>
                <a:effectLst/>
                <a:uLnTx/>
                <a:uFillTx/>
                <a:latin typeface="ElsevierGulliver"/>
              </a:rPr>
              <a:t> promoted the development of </a:t>
            </a:r>
            <a:r>
              <a:rPr kumimoji="0" lang="en-US" sz="1200" b="0" i="0" u="none" strike="noStrike" kern="1200" cap="none" spc="0" normalizeH="0" baseline="0" noProof="0" dirty="0">
                <a:ln>
                  <a:noFill/>
                </a:ln>
                <a:solidFill>
                  <a:srgbClr val="1F1F1F"/>
                </a:solidFill>
                <a:effectLst/>
                <a:uLnTx/>
                <a:uFillTx/>
                <a:latin typeface="ElsevierGulliver"/>
                <a:hlinkClick r:id="rId4" tooltip="Learn more about primordial follicles from ScienceDirect's AI-generated Topic Pages">
                  <a:extLst>
                    <a:ext uri="{A12FA001-AC4F-418D-AE19-62706E023703}">
                      <ahyp:hlinkClr xmlns:ahyp="http://schemas.microsoft.com/office/drawing/2018/hyperlinkcolor" val="tx"/>
                    </a:ext>
                  </a:extLst>
                </a:hlinkClick>
              </a:rPr>
              <a:t>primordial follicles</a:t>
            </a:r>
            <a:r>
              <a:rPr kumimoji="0" lang="en-US" sz="1200" b="0" i="0" u="none" strike="noStrike" kern="1200" cap="none" spc="0" normalizeH="0" baseline="0" noProof="0" dirty="0">
                <a:ln>
                  <a:noFill/>
                </a:ln>
                <a:solidFill>
                  <a:srgbClr val="1F1F1F"/>
                </a:solidFill>
                <a:effectLst/>
                <a:uLnTx/>
                <a:uFillTx/>
                <a:latin typeface="ElsevierGulliver"/>
              </a:rPr>
              <a:t> while also stimulating secondary follicles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00" b="0" i="0" u="none" strike="noStrike" kern="1200" cap="none" spc="0" normalizeH="0" baseline="0" noProof="0" dirty="0">
                <a:ln>
                  <a:noFill/>
                </a:ln>
                <a:solidFill>
                  <a:srgbClr val="1B1B1B"/>
                </a:solidFill>
                <a:effectLst/>
                <a:uLnTx/>
                <a:uFillTx/>
                <a:latin typeface="+mn-lt"/>
                <a:cs typeface="Arial" panose="020B0604020202020204" pitchFamily="34" charset="0"/>
              </a:rPr>
              <a:t> </a:t>
            </a:r>
            <a:endParaRPr kumimoji="0" lang="fr-FR" sz="1200" b="0" i="0" u="none" strike="noStrike" kern="1200" cap="none" spc="0" normalizeH="0" baseline="0" noProof="0" dirty="0">
              <a:ln>
                <a:noFill/>
              </a:ln>
              <a:solidFill>
                <a:prstClr val="black"/>
              </a:solidFill>
              <a:effectLst/>
              <a:uLnTx/>
              <a:uFillTx/>
              <a:latin typeface="+mn-lt"/>
            </a:endParaRPr>
          </a:p>
          <a:p>
            <a:endParaRPr lang="fr-BE" dirty="0"/>
          </a:p>
        </p:txBody>
      </p:sp>
      <p:sp>
        <p:nvSpPr>
          <p:cNvPr id="4" name="Espace réservé du numéro de diapositive 3"/>
          <p:cNvSpPr>
            <a:spLocks noGrp="1"/>
          </p:cNvSpPr>
          <p:nvPr>
            <p:ph type="sldNum" sz="quarter" idx="10"/>
          </p:nvPr>
        </p:nvSpPr>
        <p:spPr/>
        <p:txBody>
          <a:bodyPr/>
          <a:lstStyle/>
          <a:p>
            <a:fld id="{09FE6831-56E7-024A-B00F-EDDBFEE5103E}" type="slidenum">
              <a:rPr lang="fr-FR" smtClean="0"/>
              <a:t>12</a:t>
            </a:fld>
            <a:endParaRPr lang="fr-FR"/>
          </a:p>
        </p:txBody>
      </p:sp>
    </p:spTree>
    <p:extLst>
      <p:ext uri="{BB962C8B-B14F-4D97-AF65-F5344CB8AC3E}">
        <p14:creationId xmlns:p14="http://schemas.microsoft.com/office/powerpoint/2010/main" val="18663175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09FE6831-56E7-024A-B00F-EDDBFEE5103E}" type="slidenum">
              <a:rPr lang="fr-FR" smtClean="0"/>
              <a:t>13</a:t>
            </a:fld>
            <a:endParaRPr lang="fr-FR"/>
          </a:p>
        </p:txBody>
      </p:sp>
    </p:spTree>
    <p:extLst>
      <p:ext uri="{BB962C8B-B14F-4D97-AF65-F5344CB8AC3E}">
        <p14:creationId xmlns:p14="http://schemas.microsoft.com/office/powerpoint/2010/main" val="40664399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Injection of platelet rich plasma has also been used in several studies, including one of 311 women (</a:t>
            </a:r>
            <a:r>
              <a:rPr kumimoji="0" lang="en-US" sz="1200" b="0" i="0" u="none" strike="noStrike" kern="1200" cap="none" spc="0" normalizeH="0" baseline="0" noProof="0" dirty="0" err="1">
                <a:ln>
                  <a:noFill/>
                </a:ln>
                <a:solidFill>
                  <a:prstClr val="black"/>
                </a:solidFill>
                <a:effectLst/>
                <a:uLnTx/>
                <a:uFillTx/>
                <a:latin typeface="+mn-lt"/>
                <a:ea typeface="+mn-ea"/>
                <a:cs typeface="+mn-cs"/>
              </a:rPr>
              <a:t>Cakiroglu</a:t>
            </a:r>
            <a:r>
              <a:rPr kumimoji="0" lang="en-US" sz="1200" b="0" i="0" u="none" strike="noStrike" kern="1200" cap="none" spc="0" normalizeH="0" baseline="0" noProof="0" dirty="0">
                <a:ln>
                  <a:noFill/>
                </a:ln>
                <a:solidFill>
                  <a:prstClr val="black"/>
                </a:solidFill>
                <a:effectLst/>
                <a:uLnTx/>
                <a:uFillTx/>
                <a:latin typeface="+mn-lt"/>
                <a:ea typeface="+mn-ea"/>
                <a:cs typeface="+mn-cs"/>
              </a:rPr>
              <a:t> et al., 2020), generally without adequate control groups.</a:t>
            </a:r>
          </a:p>
          <a:p>
            <a:endParaRPr lang="fr-BE" dirty="0"/>
          </a:p>
        </p:txBody>
      </p:sp>
      <p:sp>
        <p:nvSpPr>
          <p:cNvPr id="4" name="Espace réservé du numéro de diapositive 3"/>
          <p:cNvSpPr>
            <a:spLocks noGrp="1"/>
          </p:cNvSpPr>
          <p:nvPr>
            <p:ph type="sldNum" sz="quarter" idx="5"/>
          </p:nvPr>
        </p:nvSpPr>
        <p:spPr/>
        <p:txBody>
          <a:bodyPr/>
          <a:lstStyle/>
          <a:p>
            <a:fld id="{09FE6831-56E7-024A-B00F-EDDBFEE5103E}" type="slidenum">
              <a:rPr lang="fr-FR" smtClean="0"/>
              <a:t>14</a:t>
            </a:fld>
            <a:endParaRPr lang="fr-FR"/>
          </a:p>
        </p:txBody>
      </p:sp>
    </p:spTree>
    <p:extLst>
      <p:ext uri="{BB962C8B-B14F-4D97-AF65-F5344CB8AC3E}">
        <p14:creationId xmlns:p14="http://schemas.microsoft.com/office/powerpoint/2010/main" val="33740276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prstClr val="black"/>
                </a:solidFill>
              </a:rPr>
              <a:t>&lt;38 years old, two or more prior cycles with &lt;3 oocytes retrieved previous cycle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BE" dirty="0"/>
          </a:p>
        </p:txBody>
      </p:sp>
      <p:sp>
        <p:nvSpPr>
          <p:cNvPr id="4" name="Espace réservé du numéro de diapositive 3"/>
          <p:cNvSpPr>
            <a:spLocks noGrp="1"/>
          </p:cNvSpPr>
          <p:nvPr>
            <p:ph type="sldNum" sz="quarter" idx="10"/>
          </p:nvPr>
        </p:nvSpPr>
        <p:spPr/>
        <p:txBody>
          <a:bodyPr/>
          <a:lstStyle/>
          <a:p>
            <a:fld id="{09FE6831-56E7-024A-B00F-EDDBFEE5103E}" type="slidenum">
              <a:rPr lang="fr-FR" smtClean="0"/>
              <a:t>15</a:t>
            </a:fld>
            <a:endParaRPr lang="fr-FR"/>
          </a:p>
        </p:txBody>
      </p:sp>
    </p:spTree>
    <p:extLst>
      <p:ext uri="{BB962C8B-B14F-4D97-AF65-F5344CB8AC3E}">
        <p14:creationId xmlns:p14="http://schemas.microsoft.com/office/powerpoint/2010/main" val="36905530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a:t> </a:t>
            </a:r>
            <a:endParaRPr lang="fr-BE" dirty="0"/>
          </a:p>
        </p:txBody>
      </p:sp>
      <p:sp>
        <p:nvSpPr>
          <p:cNvPr id="4" name="Espace réservé du numéro de diapositive 3"/>
          <p:cNvSpPr>
            <a:spLocks noGrp="1"/>
          </p:cNvSpPr>
          <p:nvPr>
            <p:ph type="sldNum" sz="quarter" idx="10"/>
          </p:nvPr>
        </p:nvSpPr>
        <p:spPr/>
        <p:txBody>
          <a:bodyPr/>
          <a:lstStyle/>
          <a:p>
            <a:fld id="{09FE6831-56E7-024A-B00F-EDDBFEE5103E}" type="slidenum">
              <a:rPr lang="fr-FR" smtClean="0"/>
              <a:t>16</a:t>
            </a:fld>
            <a:endParaRPr lang="fr-FR"/>
          </a:p>
        </p:txBody>
      </p:sp>
    </p:spTree>
    <p:extLst>
      <p:ext uri="{BB962C8B-B14F-4D97-AF65-F5344CB8AC3E}">
        <p14:creationId xmlns:p14="http://schemas.microsoft.com/office/powerpoint/2010/main" val="1623468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200" b="0" i="0" dirty="0">
                <a:solidFill>
                  <a:srgbClr val="1B1B1B"/>
                </a:solidFill>
                <a:effectLst/>
              </a:rPr>
              <a:t> </a:t>
            </a:r>
            <a:r>
              <a:rPr kumimoji="0" lang="en-US" sz="1400" b="0" i="0" u="none" strike="noStrike" kern="1200" cap="none" spc="0" normalizeH="0" baseline="0" noProof="0" dirty="0">
                <a:ln>
                  <a:noFill/>
                </a:ln>
                <a:solidFill>
                  <a:prstClr val="black"/>
                </a:solidFill>
                <a:effectLst/>
                <a:uLnTx/>
                <a:uFillTx/>
                <a:latin typeface="+mn-lt"/>
                <a:ea typeface="+mn-ea"/>
                <a:cs typeface="+mn-cs"/>
              </a:rPr>
              <a:t>Oocyte donation to achieve pregnancy It is clear that oocyte donation is the most successful treatment for women with POI desiring pregnancy. Successful pregnancy was first reported in 1984 (</a:t>
            </a:r>
            <a:r>
              <a:rPr kumimoji="0" lang="en-US" sz="1400" b="0" i="0" u="none" strike="noStrike" kern="1200" cap="none" spc="0" normalizeH="0" baseline="0" noProof="0" dirty="0" err="1">
                <a:ln>
                  <a:noFill/>
                </a:ln>
                <a:solidFill>
                  <a:prstClr val="black"/>
                </a:solidFill>
                <a:effectLst/>
                <a:uLnTx/>
                <a:uFillTx/>
                <a:latin typeface="+mn-lt"/>
                <a:ea typeface="+mn-ea"/>
                <a:cs typeface="+mn-cs"/>
              </a:rPr>
              <a:t>Lutjen</a:t>
            </a:r>
            <a:r>
              <a:rPr kumimoji="0" lang="en-US" sz="1400" b="0" i="0" u="none" strike="noStrike" kern="1200" cap="none" spc="0" normalizeH="0" baseline="0" noProof="0" dirty="0">
                <a:ln>
                  <a:noFill/>
                </a:ln>
                <a:solidFill>
                  <a:prstClr val="black"/>
                </a:solidFill>
                <a:effectLst/>
                <a:uLnTx/>
                <a:uFillTx/>
                <a:latin typeface="+mn-lt"/>
                <a:ea typeface="+mn-ea"/>
                <a:cs typeface="+mn-cs"/>
              </a:rPr>
              <a:t> et al., 1984) and since then it has become a ‘routine’ treatment. The pregnancy rate from oocyte donation is not greatly affected by the recipient’s age (Sauer et al., 1994, Templeton et al., 1996, Hogan et al., 2019). </a:t>
            </a:r>
            <a:r>
              <a:rPr kumimoji="0" lang="fr-BE" sz="1400" b="0" i="0" u="none" strike="noStrike" kern="1200" cap="none" spc="0" normalizeH="0" baseline="0" noProof="0" dirty="0">
                <a:ln>
                  <a:noFill/>
                </a:ln>
                <a:solidFill>
                  <a:prstClr val="black"/>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mn-lt"/>
              </a:rPr>
              <a:t>Currently, the treatment of POI-related infertility involves oocyte donation. However, many women with POI desire to conceive with their own ova</a:t>
            </a:r>
            <a:endParaRPr kumimoji="0" lang="fr-BE" sz="1400" b="0" i="0" u="none" strike="noStrike" kern="1200" cap="none" spc="0" normalizeH="0" baseline="0" noProof="0" dirty="0">
              <a:ln>
                <a:noFill/>
              </a:ln>
              <a:solidFill>
                <a:prstClr val="black"/>
              </a:solidFill>
              <a:effectLst/>
              <a:uLnTx/>
              <a:uFillTx/>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BE" dirty="0"/>
          </a:p>
        </p:txBody>
      </p:sp>
      <p:sp>
        <p:nvSpPr>
          <p:cNvPr id="4" name="Espace réservé du numéro de diapositive 3"/>
          <p:cNvSpPr>
            <a:spLocks noGrp="1"/>
          </p:cNvSpPr>
          <p:nvPr>
            <p:ph type="sldNum" sz="quarter" idx="5"/>
          </p:nvPr>
        </p:nvSpPr>
        <p:spPr/>
        <p:txBody>
          <a:bodyPr/>
          <a:lstStyle/>
          <a:p>
            <a:fld id="{09FE6831-56E7-024A-B00F-EDDBFEE5103E}" type="slidenum">
              <a:rPr lang="fr-FR" smtClean="0"/>
              <a:t>17</a:t>
            </a:fld>
            <a:endParaRPr lang="fr-FR"/>
          </a:p>
        </p:txBody>
      </p:sp>
    </p:spTree>
    <p:extLst>
      <p:ext uri="{BB962C8B-B14F-4D97-AF65-F5344CB8AC3E}">
        <p14:creationId xmlns:p14="http://schemas.microsoft.com/office/powerpoint/2010/main" val="5074221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dirty="0">
                <a:ln>
                  <a:noFill/>
                </a:ln>
                <a:solidFill>
                  <a:prstClr val="black"/>
                </a:solidFill>
                <a:effectLst/>
                <a:uLnTx/>
                <a:uFillTx/>
                <a:latin typeface="+mn-lt"/>
                <a:ea typeface="+mn-ea"/>
                <a:cs typeface="+mn-cs"/>
              </a:rPr>
              <a:t> </a:t>
            </a:r>
            <a:endParaRPr lang="fr-BE"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FE6831-56E7-024A-B00F-EDDBFEE5103E}"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22453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mn-lt"/>
                <a:ea typeface="+mn-ea"/>
                <a:cs typeface="+mn-cs"/>
              </a:rPr>
              <a:t>Pre-</a:t>
            </a:r>
            <a:r>
              <a:rPr kumimoji="0" lang="fr-FR" sz="2000" b="0" i="0" u="none" strike="noStrike" kern="1200" cap="none" spc="0" normalizeH="0" baseline="0" noProof="0" dirty="0" err="1">
                <a:ln>
                  <a:noFill/>
                </a:ln>
                <a:solidFill>
                  <a:prstClr val="black"/>
                </a:solidFill>
                <a:effectLst/>
                <a:uLnTx/>
                <a:uFillTx/>
                <a:latin typeface="+mn-lt"/>
                <a:ea typeface="+mn-ea"/>
                <a:cs typeface="+mn-cs"/>
              </a:rPr>
              <a:t>eclampsia</a:t>
            </a:r>
            <a:r>
              <a:rPr kumimoji="0" lang="fr-FR" sz="2000" b="0" i="0" u="none" strike="noStrike" kern="1200" cap="none" spc="0" normalizeH="0" baseline="0" noProof="0" dirty="0">
                <a:ln>
                  <a:noFill/>
                </a:ln>
                <a:solidFill>
                  <a:prstClr val="black"/>
                </a:solidFill>
                <a:effectLst/>
                <a:uLnTx/>
                <a:uFillTx/>
                <a:latin typeface="+mn-lt"/>
                <a:ea typeface="+mn-ea"/>
                <a:cs typeface="+mn-cs"/>
              </a:rPr>
              <a:t> </a:t>
            </a:r>
            <a:r>
              <a:rPr kumimoji="0" lang="en-US" sz="2000" b="0" i="0" u="none" strike="noStrike" kern="1200" cap="none" spc="0" normalizeH="0" baseline="0" noProof="0" dirty="0">
                <a:ln>
                  <a:noFill/>
                </a:ln>
                <a:solidFill>
                  <a:prstClr val="black"/>
                </a:solidFill>
                <a:effectLst/>
                <a:uLnTx/>
                <a:uFillTx/>
                <a:latin typeface="+mn-lt"/>
                <a:ea typeface="+mn-ea"/>
                <a:cs typeface="+mn-cs"/>
              </a:rPr>
              <a:t>13.5 to 18% in OD pregnancies compared to 5.9% in autologous IVF</a:t>
            </a:r>
          </a:p>
          <a:p>
            <a:pPr marL="457200" marR="0" lvl="1" indent="0" algn="l" defTabSz="914400" rtl="0" eaLnBrk="1" fontAlgn="auto" latinLnBrk="0" hangingPunct="1">
              <a:lnSpc>
                <a:spcPct val="100000"/>
              </a:lnSpc>
              <a:spcBef>
                <a:spcPts val="0"/>
              </a:spcBef>
              <a:spcAft>
                <a:spcPts val="0"/>
              </a:spcAft>
              <a:buClrTx/>
              <a:buSzTx/>
              <a:buFontTx/>
              <a:buNone/>
              <a:tabLst/>
              <a:defRPr/>
            </a:pPr>
            <a:r>
              <a:rPr lang="fr-FR" sz="2000" dirty="0">
                <a:solidFill>
                  <a:prstClr val="black"/>
                </a:solidFill>
              </a:rPr>
              <a:t>Turner syndrome patients ( </a:t>
            </a:r>
            <a:r>
              <a:rPr lang="en-US" sz="2000" dirty="0">
                <a:solidFill>
                  <a:prstClr val="black"/>
                </a:solidFill>
              </a:rPr>
              <a:t>Risk of aortic dissection (2-5X), over all pregnancy mortality 1%)</a:t>
            </a:r>
            <a:r>
              <a:rPr lang="fr-FR" sz="2000" dirty="0">
                <a:solidFill>
                  <a:prstClr val="black"/>
                </a:solidFill>
              </a:rPr>
              <a:t>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2000" dirty="0">
                <a:solidFill>
                  <a:prstClr val="black"/>
                </a:solidFill>
              </a:rPr>
              <a:t>Pelvic radiation for cancers (Increased pregnancy loss, preterm birth, and low birth weight, </a:t>
            </a:r>
            <a:r>
              <a:rPr lang="fr-FR" sz="2000" dirty="0" err="1">
                <a:solidFill>
                  <a:prstClr val="black"/>
                </a:solidFill>
              </a:rPr>
              <a:t>placental</a:t>
            </a:r>
            <a:r>
              <a:rPr lang="fr-FR" sz="2000" dirty="0">
                <a:solidFill>
                  <a:prstClr val="black"/>
                </a:solidFill>
              </a:rPr>
              <a:t> </a:t>
            </a:r>
            <a:r>
              <a:rPr lang="fr-FR" sz="2000" dirty="0" err="1">
                <a:solidFill>
                  <a:prstClr val="black"/>
                </a:solidFill>
              </a:rPr>
              <a:t>attachment</a:t>
            </a:r>
            <a:r>
              <a:rPr lang="fr-FR" sz="2000" dirty="0">
                <a:solidFill>
                  <a:prstClr val="black"/>
                </a:solidFill>
              </a:rPr>
              <a:t> </a:t>
            </a:r>
            <a:r>
              <a:rPr lang="fr-FR" sz="2000" dirty="0" err="1">
                <a:solidFill>
                  <a:prstClr val="black"/>
                </a:solidFill>
              </a:rPr>
              <a:t>disorders</a:t>
            </a:r>
            <a:r>
              <a:rPr lang="fr-FR" sz="2000" dirty="0">
                <a:solidFill>
                  <a:prstClr val="black"/>
                </a:solidFill>
              </a:rPr>
              <a:t>)</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fr-FR" sz="2000" dirty="0">
              <a:solidFill>
                <a:prstClr val="black"/>
              </a:solidFill>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prstClr val="black"/>
              </a:solidFill>
              <a:effectLst/>
              <a:uLnTx/>
              <a:uFillTx/>
              <a:latin typeface="+mn-lt"/>
              <a:ea typeface="+mn-ea"/>
              <a:cs typeface="+mn-cs"/>
            </a:endParaRPr>
          </a:p>
          <a:p>
            <a:endParaRPr lang="fr-BE" dirty="0"/>
          </a:p>
        </p:txBody>
      </p:sp>
      <p:sp>
        <p:nvSpPr>
          <p:cNvPr id="4" name="Espace réservé du numéro de diapositive 3"/>
          <p:cNvSpPr>
            <a:spLocks noGrp="1"/>
          </p:cNvSpPr>
          <p:nvPr>
            <p:ph type="sldNum" sz="quarter" idx="5"/>
          </p:nvPr>
        </p:nvSpPr>
        <p:spPr/>
        <p:txBody>
          <a:bodyPr/>
          <a:lstStyle/>
          <a:p>
            <a:fld id="{09FE6831-56E7-024A-B00F-EDDBFEE5103E}" type="slidenum">
              <a:rPr lang="fr-FR" smtClean="0"/>
              <a:t>19</a:t>
            </a:fld>
            <a:endParaRPr lang="fr-FR"/>
          </a:p>
        </p:txBody>
      </p:sp>
    </p:spTree>
    <p:extLst>
      <p:ext uri="{BB962C8B-B14F-4D97-AF65-F5344CB8AC3E}">
        <p14:creationId xmlns:p14="http://schemas.microsoft.com/office/powerpoint/2010/main" val="2021072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09FE6831-56E7-024A-B00F-EDDBFEE5103E}" type="slidenum">
              <a:rPr lang="fr-FR" smtClean="0"/>
              <a:t>2</a:t>
            </a:fld>
            <a:endParaRPr lang="fr-FR"/>
          </a:p>
        </p:txBody>
      </p:sp>
    </p:spTree>
    <p:extLst>
      <p:ext uri="{BB962C8B-B14F-4D97-AF65-F5344CB8AC3E}">
        <p14:creationId xmlns:p14="http://schemas.microsoft.com/office/powerpoint/2010/main" val="5864140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09FE6831-56E7-024A-B00F-EDDBFEE5103E}" type="slidenum">
              <a:rPr lang="fr-FR" smtClean="0"/>
              <a:t>20</a:t>
            </a:fld>
            <a:endParaRPr lang="fr-FR"/>
          </a:p>
        </p:txBody>
      </p:sp>
    </p:spTree>
    <p:extLst>
      <p:ext uri="{BB962C8B-B14F-4D97-AF65-F5344CB8AC3E}">
        <p14:creationId xmlns:p14="http://schemas.microsoft.com/office/powerpoint/2010/main" val="20742317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lvl="2" eaLnBrk="1" hangingPunct="1"/>
            <a:r>
              <a:rPr lang="fr-BE" b="0" dirty="0" err="1">
                <a:solidFill>
                  <a:srgbClr val="25FFFA"/>
                </a:solidFill>
              </a:rPr>
              <a:t>Inherent</a:t>
            </a:r>
            <a:r>
              <a:rPr lang="fr-BE" b="0" dirty="0">
                <a:solidFill>
                  <a:srgbClr val="25FFFA"/>
                </a:solidFill>
              </a:rPr>
              <a:t> risk factors: CV and renal malformations, endometrial abnormality and increased uterine artery pulsatility index that alter </a:t>
            </a:r>
            <a:r>
              <a:rPr lang="fr-BE" b="0" dirty="0" err="1">
                <a:solidFill>
                  <a:srgbClr val="25FFFA"/>
                </a:solidFill>
              </a:rPr>
              <a:t>placental</a:t>
            </a:r>
            <a:r>
              <a:rPr lang="fr-BE" b="0" dirty="0">
                <a:solidFill>
                  <a:srgbClr val="25FFFA"/>
                </a:solidFill>
              </a:rPr>
              <a:t> </a:t>
            </a:r>
            <a:r>
              <a:rPr lang="fr-BE" b="0" dirty="0" err="1">
                <a:solidFill>
                  <a:srgbClr val="25FFFA"/>
                </a:solidFill>
              </a:rPr>
              <a:t>development</a:t>
            </a:r>
            <a:endParaRPr lang="fr-BE" b="0" dirty="0">
              <a:solidFill>
                <a:srgbClr val="25FFFA"/>
              </a:solidFill>
            </a:endParaRPr>
          </a:p>
          <a:p>
            <a:pPr lvl="2" eaLnBrk="1" hangingPunct="1"/>
            <a:r>
              <a:rPr lang="en-US" sz="1200" b="0" i="0" kern="1200" dirty="0">
                <a:solidFill>
                  <a:schemeClr val="tx1"/>
                </a:solidFill>
                <a:effectLst/>
                <a:latin typeface="+mn-lt"/>
                <a:ea typeface="+mn-ea"/>
                <a:cs typeface="+mn-cs"/>
              </a:rPr>
              <a:t>Pregnancy rates after oocyte donation in patients with TS are comparable with those previously published but a high risk of pregnancy hypertensive disorders and a high risk of low birthweight can be highlighted from our study. Strict inclusion criteria and single embryo transfer are necessary to minimize complications during pregnancy in this high-risk group.</a:t>
            </a:r>
            <a:endParaRPr lang="fr-BE" b="0" dirty="0">
              <a:solidFill>
                <a:srgbClr val="25FFFA"/>
              </a:solidFill>
            </a:endParaRPr>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F8A0F-0B4C-4037-8650-71701E31117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50509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r>
              <a:rPr lang="en-US" dirty="0"/>
              <a:t> </a:t>
            </a:r>
          </a:p>
          <a:p>
            <a:pPr lvl="0" algn="just"/>
            <a:r>
              <a:rPr lang="en-US" dirty="0">
                <a:solidFill>
                  <a:schemeClr val="accent1">
                    <a:lumMod val="50000"/>
                  </a:schemeClr>
                </a:solidFill>
              </a:rPr>
              <a:t>Lymphocytic infiltration of the theca of an antral and preantral follicle luteinized granulosa cells. Earlier stage follicles free of lymphocytic infiltration</a:t>
            </a:r>
          </a:p>
          <a:p>
            <a:pPr lvl="0" algn="just"/>
            <a:r>
              <a:rPr lang="en-US" dirty="0">
                <a:solidFill>
                  <a:srgbClr val="D1297C"/>
                </a:solidFill>
              </a:rPr>
              <a:t>Some preservation of antral follicle growth in the early stages </a:t>
            </a:r>
            <a:r>
              <a:rPr lang="en-US" dirty="0">
                <a:solidFill>
                  <a:schemeClr val="accent1">
                    <a:lumMod val="50000"/>
                  </a:schemeClr>
                </a:solidFill>
              </a:rPr>
              <a:t>Possibility of aspiration of </a:t>
            </a:r>
            <a:r>
              <a:rPr lang="en-US" dirty="0">
                <a:solidFill>
                  <a:srgbClr val="D1297C"/>
                </a:solidFill>
              </a:rPr>
              <a:t>immature oocytes </a:t>
            </a:r>
            <a:endParaRPr lang="en-US" sz="1200" dirty="0">
              <a:solidFill>
                <a:prstClr val="black"/>
              </a:solidFill>
            </a:endParaRPr>
          </a:p>
          <a:p>
            <a:pPr lvl="0"/>
            <a:r>
              <a:rPr lang="fr-BE" sz="1200" dirty="0">
                <a:solidFill>
                  <a:prstClr val="black"/>
                </a:solidFill>
              </a:rPr>
              <a:t> </a:t>
            </a:r>
            <a:endParaRPr lang="en-US" sz="1200" dirty="0">
              <a:solidFill>
                <a:prstClr val="black"/>
              </a:solidFill>
            </a:endParaRPr>
          </a:p>
          <a:p>
            <a:endParaRPr lang="fr-BE" dirty="0"/>
          </a:p>
        </p:txBody>
      </p:sp>
      <p:sp>
        <p:nvSpPr>
          <p:cNvPr id="4" name="Espace réservé du numéro de diapositive 3"/>
          <p:cNvSpPr>
            <a:spLocks noGrp="1"/>
          </p:cNvSpPr>
          <p:nvPr>
            <p:ph type="sldNum" sz="quarter" idx="5"/>
          </p:nvPr>
        </p:nvSpPr>
        <p:spPr/>
        <p:txBody>
          <a:bodyPr/>
          <a:lstStyle/>
          <a:p>
            <a:fld id="{09FE6831-56E7-024A-B00F-EDDBFEE5103E}" type="slidenum">
              <a:rPr lang="fr-FR" smtClean="0"/>
              <a:t>22</a:t>
            </a:fld>
            <a:endParaRPr lang="fr-FR"/>
          </a:p>
        </p:txBody>
      </p:sp>
    </p:spTree>
    <p:extLst>
      <p:ext uri="{BB962C8B-B14F-4D97-AF65-F5344CB8AC3E}">
        <p14:creationId xmlns:p14="http://schemas.microsoft.com/office/powerpoint/2010/main" val="9640999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09FE6831-56E7-024A-B00F-EDDBFEE5103E}" type="slidenum">
              <a:rPr lang="fr-FR" smtClean="0"/>
              <a:t>23</a:t>
            </a:fld>
            <a:endParaRPr lang="fr-FR"/>
          </a:p>
        </p:txBody>
      </p:sp>
    </p:spTree>
    <p:extLst>
      <p:ext uri="{BB962C8B-B14F-4D97-AF65-F5344CB8AC3E}">
        <p14:creationId xmlns:p14="http://schemas.microsoft.com/office/powerpoint/2010/main" val="34637514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Pregnancies in women with TS are high risk due to the underlying morbidity and mortality of the condition. Although not common, spontaneous pregnancies can occur, especially in women with a mosaic karyotype rather than 45,X, and these may be lower risk than oocyte donated pregnancies (</a:t>
            </a:r>
            <a:r>
              <a:rPr lang="en-US" dirty="0" err="1"/>
              <a:t>Hadnott</a:t>
            </a:r>
            <a:r>
              <a:rPr lang="en-US" dirty="0"/>
              <a:t> et al., 2011).  </a:t>
            </a:r>
            <a:endParaRPr lang="fr-BE" dirty="0"/>
          </a:p>
        </p:txBody>
      </p:sp>
      <p:sp>
        <p:nvSpPr>
          <p:cNvPr id="4" name="Espace réservé du numéro de diapositive 3"/>
          <p:cNvSpPr>
            <a:spLocks noGrp="1"/>
          </p:cNvSpPr>
          <p:nvPr>
            <p:ph type="sldNum" sz="quarter" idx="5"/>
          </p:nvPr>
        </p:nvSpPr>
        <p:spPr/>
        <p:txBody>
          <a:bodyPr/>
          <a:lstStyle/>
          <a:p>
            <a:fld id="{09FE6831-56E7-024A-B00F-EDDBFEE5103E}" type="slidenum">
              <a:rPr lang="fr-FR" smtClean="0"/>
              <a:t>24</a:t>
            </a:fld>
            <a:endParaRPr lang="fr-FR"/>
          </a:p>
        </p:txBody>
      </p:sp>
    </p:spTree>
    <p:extLst>
      <p:ext uri="{BB962C8B-B14F-4D97-AF65-F5344CB8AC3E}">
        <p14:creationId xmlns:p14="http://schemas.microsoft.com/office/powerpoint/2010/main" val="26300717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rPr>
              <a:t>Some will have low AMH levels after such treatment: the limited evidence suggests that such low AMH levels can be maintained over many years, indicating ongoing ovarian function and thus the potential for conception (Cameron et al., 2019, Su et al., 2020)./</a:t>
            </a:r>
          </a:p>
          <a:p>
            <a:r>
              <a:rPr lang="fr-BE" dirty="0"/>
              <a:t> </a:t>
            </a:r>
          </a:p>
        </p:txBody>
      </p:sp>
      <p:sp>
        <p:nvSpPr>
          <p:cNvPr id="4" name="Espace réservé du numéro de diapositive 3"/>
          <p:cNvSpPr>
            <a:spLocks noGrp="1"/>
          </p:cNvSpPr>
          <p:nvPr>
            <p:ph type="sldNum" sz="quarter" idx="5"/>
          </p:nvPr>
        </p:nvSpPr>
        <p:spPr/>
        <p:txBody>
          <a:bodyPr/>
          <a:lstStyle/>
          <a:p>
            <a:fld id="{26439A36-BC2E-4F37-95F4-B6AD6B16B44F}" type="slidenum">
              <a:rPr lang="fr-BE" smtClean="0"/>
              <a:t>25</a:t>
            </a:fld>
            <a:endParaRPr lang="fr-BE"/>
          </a:p>
        </p:txBody>
      </p:sp>
    </p:spTree>
    <p:extLst>
      <p:ext uri="{BB962C8B-B14F-4D97-AF65-F5344CB8AC3E}">
        <p14:creationId xmlns:p14="http://schemas.microsoft.com/office/powerpoint/2010/main" val="20298453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sz="900" dirty="0" err="1"/>
              <a:t>Abbreviations</a:t>
            </a:r>
            <a:r>
              <a:rPr lang="fr-BE" sz="900" dirty="0"/>
              <a:t>: (F)EC/(F)AC = 5-fluoruracil, </a:t>
            </a:r>
            <a:r>
              <a:rPr lang="fr-BE" sz="900" dirty="0" err="1"/>
              <a:t>epirubicin</a:t>
            </a:r>
            <a:r>
              <a:rPr lang="fr-BE" sz="900" dirty="0"/>
              <a:t>, </a:t>
            </a:r>
            <a:r>
              <a:rPr lang="fr-BE" sz="900" dirty="0" err="1"/>
              <a:t>doxorubicin</a:t>
            </a:r>
            <a:r>
              <a:rPr lang="fr-BE" sz="900" dirty="0"/>
              <a:t>, cyclophosphamide; T = </a:t>
            </a:r>
            <a:r>
              <a:rPr lang="fr-BE" sz="900" dirty="0" err="1"/>
              <a:t>docetaxel</a:t>
            </a:r>
            <a:r>
              <a:rPr lang="fr-BE" sz="900" dirty="0"/>
              <a:t>; P = paclitaxel; GnRH analogue = </a:t>
            </a:r>
            <a:r>
              <a:rPr lang="fr-BE" sz="900" dirty="0" err="1"/>
              <a:t>gonadotropin</a:t>
            </a:r>
            <a:r>
              <a:rPr lang="fr-BE" sz="900" dirty="0"/>
              <a:t> releasing hormone analogue; HSC = </a:t>
            </a:r>
            <a:r>
              <a:rPr lang="fr-BE" sz="900" dirty="0" err="1"/>
              <a:t>hematopoietic</a:t>
            </a:r>
            <a:r>
              <a:rPr lang="fr-BE" sz="900" dirty="0"/>
              <a:t> stem cell; TBI = total body irradiation; MOPP = </a:t>
            </a:r>
            <a:r>
              <a:rPr lang="fr-BE" sz="900" dirty="0" err="1"/>
              <a:t>mechlorethamine</a:t>
            </a:r>
            <a:r>
              <a:rPr lang="fr-BE" sz="900" dirty="0"/>
              <a:t>, vincristine, </a:t>
            </a:r>
            <a:r>
              <a:rPr lang="fr-BE" sz="900" dirty="0" err="1"/>
              <a:t>procarbazine</a:t>
            </a:r>
            <a:r>
              <a:rPr lang="fr-BE" sz="900" dirty="0"/>
              <a:t>, prednisone; RSQB or MOPP/ABV </a:t>
            </a:r>
            <a:r>
              <a:rPr lang="fr-BE" sz="900" dirty="0" err="1"/>
              <a:t>hybrid</a:t>
            </a:r>
            <a:r>
              <a:rPr lang="fr-BE" sz="900" dirty="0"/>
              <a:t>, = MOPP/</a:t>
            </a:r>
            <a:r>
              <a:rPr lang="fr-BE" sz="900" dirty="0" err="1"/>
              <a:t>doxorubicin</a:t>
            </a:r>
            <a:r>
              <a:rPr lang="fr-BE" sz="900" dirty="0"/>
              <a:t>, </a:t>
            </a:r>
            <a:r>
              <a:rPr lang="fr-BE" sz="900" dirty="0" err="1"/>
              <a:t>bleomycin</a:t>
            </a:r>
            <a:r>
              <a:rPr lang="fr-BE" sz="900" dirty="0"/>
              <a:t>, vinblastine; BEACOPP = cyclophosphamide, </a:t>
            </a:r>
            <a:r>
              <a:rPr lang="fr-BE" sz="900" dirty="0" err="1"/>
              <a:t>doxorubicin</a:t>
            </a:r>
            <a:r>
              <a:rPr lang="fr-BE" sz="900" dirty="0"/>
              <a:t>, vincristine, </a:t>
            </a:r>
            <a:r>
              <a:rPr lang="fr-BE" sz="900" dirty="0" err="1"/>
              <a:t>bleomycin</a:t>
            </a:r>
            <a:r>
              <a:rPr lang="fr-BE" sz="900" dirty="0"/>
              <a:t>, </a:t>
            </a:r>
            <a:r>
              <a:rPr lang="fr-BE" sz="900" dirty="0" err="1"/>
              <a:t>etoposide</a:t>
            </a:r>
            <a:r>
              <a:rPr lang="fr-BE" sz="900" dirty="0"/>
              <a:t>, </a:t>
            </a:r>
            <a:r>
              <a:rPr lang="fr-BE" sz="900" dirty="0" err="1"/>
              <a:t>procarbazine</a:t>
            </a:r>
            <a:r>
              <a:rPr lang="fr-BE" sz="900" dirty="0"/>
              <a:t>, prednisone; ABVD = </a:t>
            </a:r>
            <a:r>
              <a:rPr lang="fr-BE" sz="900" dirty="0" err="1"/>
              <a:t>doxorubicin</a:t>
            </a:r>
            <a:r>
              <a:rPr lang="fr-BE" sz="900" dirty="0"/>
              <a:t>, </a:t>
            </a:r>
            <a:r>
              <a:rPr lang="fr-BE" sz="900" dirty="0" err="1"/>
              <a:t>bleomycin</a:t>
            </a:r>
            <a:r>
              <a:rPr lang="fr-BE" sz="900" dirty="0"/>
              <a:t>, vinblastine, </a:t>
            </a:r>
            <a:r>
              <a:rPr lang="fr-BE" sz="900" dirty="0" err="1"/>
              <a:t>dacarbazine</a:t>
            </a:r>
            <a:r>
              <a:rPr lang="fr-BE" sz="900" dirty="0"/>
              <a:t>; EBVP = </a:t>
            </a:r>
            <a:r>
              <a:rPr lang="fr-BE" sz="900" dirty="0" err="1"/>
              <a:t>epirubicin</a:t>
            </a:r>
            <a:r>
              <a:rPr lang="fr-BE" sz="900" dirty="0"/>
              <a:t>, </a:t>
            </a:r>
            <a:r>
              <a:rPr lang="fr-BE" sz="900" dirty="0" err="1"/>
              <a:t>bleomycin</a:t>
            </a:r>
            <a:r>
              <a:rPr lang="fr-BE" sz="900" dirty="0"/>
              <a:t>, vinblastine, prednisone; CHOP = cyclophosphamide, </a:t>
            </a:r>
            <a:r>
              <a:rPr lang="fr-BE" sz="900" dirty="0" err="1"/>
              <a:t>doxorubicin</a:t>
            </a:r>
            <a:r>
              <a:rPr lang="fr-BE" sz="900" dirty="0"/>
              <a:t>, vincristine, prednisone; CHOPE = CHOP plus </a:t>
            </a:r>
            <a:r>
              <a:rPr lang="fr-BE" sz="900" dirty="0" err="1"/>
              <a:t>etoposide</a:t>
            </a:r>
            <a:r>
              <a:rPr lang="fr-BE" sz="900" dirty="0"/>
              <a:t>; BEP = </a:t>
            </a:r>
            <a:r>
              <a:rPr lang="fr-BE" sz="900" dirty="0" err="1"/>
              <a:t>etoposide</a:t>
            </a:r>
            <a:r>
              <a:rPr lang="fr-BE" sz="900" dirty="0"/>
              <a:t>, </a:t>
            </a:r>
            <a:r>
              <a:rPr lang="fr-BE" sz="900" dirty="0" err="1"/>
              <a:t>cisplatin</a:t>
            </a:r>
            <a:r>
              <a:rPr lang="fr-BE" sz="900" dirty="0"/>
              <a:t>, </a:t>
            </a:r>
            <a:r>
              <a:rPr lang="fr-BE" sz="900" dirty="0" err="1"/>
              <a:t>bleomycine</a:t>
            </a:r>
            <a:r>
              <a:rPr lang="fr-BE" sz="900" dirty="0"/>
              <a:t>; EP = </a:t>
            </a:r>
            <a:r>
              <a:rPr lang="fr-BE" sz="900" dirty="0" err="1"/>
              <a:t>etoposide</a:t>
            </a:r>
            <a:r>
              <a:rPr lang="fr-BE" sz="900" dirty="0"/>
              <a:t>, </a:t>
            </a:r>
            <a:r>
              <a:rPr lang="fr-BE" sz="900" dirty="0" err="1"/>
              <a:t>cisplatin</a:t>
            </a:r>
            <a:r>
              <a:rPr lang="fr-BE" sz="900" dirty="0"/>
              <a:t>; FOLFOX = 5-fluoruracil, </a:t>
            </a:r>
            <a:r>
              <a:rPr lang="fr-BE" sz="900" dirty="0" err="1"/>
              <a:t>oxaliplatin</a:t>
            </a:r>
            <a:r>
              <a:rPr lang="fr-BE" sz="900" dirty="0"/>
              <a:t>; XELOX = </a:t>
            </a:r>
            <a:r>
              <a:rPr lang="fr-BE" sz="900" dirty="0" err="1"/>
              <a:t>capecitabine</a:t>
            </a:r>
            <a:r>
              <a:rPr lang="fr-BE" sz="900" dirty="0"/>
              <a:t>, </a:t>
            </a:r>
            <a:r>
              <a:rPr lang="fr-BE" sz="900" dirty="0" err="1"/>
              <a:t>oxaliplatin</a:t>
            </a:r>
            <a:r>
              <a:rPr lang="fr-BE" sz="900" dirty="0"/>
              <a:t>; EMA-CO = </a:t>
            </a:r>
            <a:r>
              <a:rPr lang="fr-BE" sz="900" dirty="0" err="1"/>
              <a:t>etoposide</a:t>
            </a:r>
            <a:r>
              <a:rPr lang="fr-BE" sz="900" dirty="0"/>
              <a:t>, </a:t>
            </a:r>
            <a:r>
              <a:rPr lang="fr-BE" sz="900" dirty="0" err="1"/>
              <a:t>actinomycin</a:t>
            </a:r>
            <a:r>
              <a:rPr lang="fr-BE" sz="900" dirty="0"/>
              <a:t> D, </a:t>
            </a:r>
            <a:r>
              <a:rPr lang="fr-BE" sz="900" dirty="0" err="1"/>
              <a:t>methotrexate</a:t>
            </a:r>
            <a:r>
              <a:rPr lang="fr-BE" sz="900" dirty="0"/>
              <a:t> </a:t>
            </a:r>
            <a:r>
              <a:rPr lang="fr-BE" sz="900" dirty="0" err="1"/>
              <a:t>followed</a:t>
            </a:r>
            <a:r>
              <a:rPr lang="fr-BE" sz="900" dirty="0"/>
              <a:t> by cyclophosphamide and vincristine; </a:t>
            </a:r>
          </a:p>
          <a:p>
            <a:pPr marL="0" marR="0" lvl="0" indent="0" algn="l" defTabSz="914400" rtl="0" eaLnBrk="1" fontAlgn="auto" latinLnBrk="0" hangingPunct="1">
              <a:lnSpc>
                <a:spcPct val="100000"/>
              </a:lnSpc>
              <a:spcBef>
                <a:spcPts val="0"/>
              </a:spcBef>
              <a:spcAft>
                <a:spcPts val="0"/>
              </a:spcAft>
              <a:buClrTx/>
              <a:buSzTx/>
              <a:buFontTx/>
              <a:buNone/>
              <a:tabLst/>
              <a:defRPr/>
            </a:pPr>
            <a:r>
              <a:rPr lang="fr-BE" sz="900" dirty="0"/>
              <a:t> </a:t>
            </a:r>
            <a:r>
              <a:rPr lang="en-US" sz="900" dirty="0"/>
              <a:t>The risk of </a:t>
            </a:r>
            <a:r>
              <a:rPr lang="en-US" sz="900" dirty="0" err="1"/>
              <a:t>gonadotoxicity</a:t>
            </a:r>
            <a:r>
              <a:rPr lang="en-US" sz="900" dirty="0"/>
              <a:t> in patients with benign diseases is mainly due to treatments with high cumulative doses of alkylating agents given as immunosuppressive therapy</a:t>
            </a:r>
            <a:endParaRPr lang="fr-BE" sz="900" dirty="0">
              <a:solidFill>
                <a:prstClr val="black"/>
              </a:solidFill>
            </a:endParaRPr>
          </a:p>
          <a:p>
            <a:endParaRPr lang="fr-BE" dirty="0"/>
          </a:p>
          <a:p>
            <a:r>
              <a:rPr lang="en-US" dirty="0"/>
              <a:t>Benign </a:t>
            </a:r>
            <a:r>
              <a:rPr lang="en-US" dirty="0" err="1"/>
              <a:t>haematological</a:t>
            </a:r>
            <a:r>
              <a:rPr lang="en-US" dirty="0"/>
              <a:t> diseases </a:t>
            </a:r>
            <a:r>
              <a:rPr lang="en-US" dirty="0" err="1"/>
              <a:t>Haematopoietic</a:t>
            </a:r>
            <a:r>
              <a:rPr lang="en-US" dirty="0"/>
              <a:t> stem cell transplantation (HSCT) remains the only curative option for several benign </a:t>
            </a:r>
            <a:r>
              <a:rPr lang="en-US" dirty="0" err="1"/>
              <a:t>haematological</a:t>
            </a:r>
            <a:r>
              <a:rPr lang="en-US" dirty="0"/>
              <a:t> diseases such as thalassemia, sickle cell disease, aplastic </a:t>
            </a:r>
            <a:r>
              <a:rPr lang="en-US" dirty="0" err="1"/>
              <a:t>anaemia</a:t>
            </a:r>
            <a:r>
              <a:rPr lang="en-US" dirty="0"/>
              <a:t>, Fanconi </a:t>
            </a:r>
            <a:r>
              <a:rPr lang="en-US" dirty="0" err="1"/>
              <a:t>anaemia</a:t>
            </a:r>
            <a:r>
              <a:rPr lang="en-US" dirty="0"/>
              <a:t> or myeloproliferative syndromes. Although it is usually proposed during childhood, adults may also benefit from this treatment. </a:t>
            </a:r>
          </a:p>
          <a:p>
            <a:r>
              <a:rPr lang="en-US" dirty="0"/>
              <a:t>A conditioning regimen for HSCT includes high dose alkylating agents and is associated with high risk of permanent </a:t>
            </a:r>
            <a:r>
              <a:rPr lang="en-US" dirty="0" err="1"/>
              <a:t>amenorrhoea</a:t>
            </a:r>
            <a:endParaRPr lang="fr-BE" dirty="0"/>
          </a:p>
          <a:p>
            <a:endParaRPr lang="fr-BE" dirty="0"/>
          </a:p>
        </p:txBody>
      </p:sp>
      <p:sp>
        <p:nvSpPr>
          <p:cNvPr id="4" name="Espace réservé du numéro de diapositive 3"/>
          <p:cNvSpPr>
            <a:spLocks noGrp="1"/>
          </p:cNvSpPr>
          <p:nvPr>
            <p:ph type="sldNum" sz="quarter" idx="5"/>
          </p:nvPr>
        </p:nvSpPr>
        <p:spPr/>
        <p:txBody>
          <a:bodyPr/>
          <a:lstStyle/>
          <a:p>
            <a:fld id="{09FE6831-56E7-024A-B00F-EDDBFEE5103E}" type="slidenum">
              <a:rPr lang="fr-FR" smtClean="0"/>
              <a:t>26</a:t>
            </a:fld>
            <a:endParaRPr lang="fr-FR"/>
          </a:p>
        </p:txBody>
      </p:sp>
    </p:spTree>
    <p:extLst>
      <p:ext uri="{BB962C8B-B14F-4D97-AF65-F5344CB8AC3E}">
        <p14:creationId xmlns:p14="http://schemas.microsoft.com/office/powerpoint/2010/main" val="12063020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09FE6831-56E7-024A-B00F-EDDBFEE5103E}" type="slidenum">
              <a:rPr lang="fr-FR" smtClean="0"/>
              <a:t>27</a:t>
            </a:fld>
            <a:endParaRPr lang="fr-FR"/>
          </a:p>
        </p:txBody>
      </p:sp>
    </p:spTree>
    <p:extLst>
      <p:ext uri="{BB962C8B-B14F-4D97-AF65-F5344CB8AC3E}">
        <p14:creationId xmlns:p14="http://schemas.microsoft.com/office/powerpoint/2010/main" val="31940745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Outlining a Team Approach to Care Women eligible for FP interventions will be managed by different clinical care teams. The clinical care team consists of the oncology team for cancer patients, a rheumatologist, </a:t>
            </a:r>
            <a:r>
              <a:rPr lang="en-US" dirty="0" err="1"/>
              <a:t>gynaecologist</a:t>
            </a:r>
            <a:r>
              <a:rPr lang="en-US" dirty="0"/>
              <a:t>, endocrinologist, </a:t>
            </a:r>
            <a:r>
              <a:rPr lang="en-US" dirty="0" err="1"/>
              <a:t>haematologist</a:t>
            </a:r>
            <a:r>
              <a:rPr lang="en-US" dirty="0"/>
              <a:t>, or another specialist physician for women with benign diseases, and the gender assignment team for transgender men. Women requesting oocyte cryopreservation for age-related fertility loss may directly approach the FP team, or be referred by their general practitioner or </a:t>
            </a:r>
            <a:r>
              <a:rPr lang="en-US" dirty="0" err="1"/>
              <a:t>gynaecologist</a:t>
            </a:r>
            <a:r>
              <a:rPr lang="en-US" dirty="0"/>
              <a:t>. The FP team should consist of fertility specialists, and embryologists, but should also include a psychologist or counsellor. A dedicated psychologist or counsellor improves communication between doctors and patients</a:t>
            </a:r>
            <a:endParaRPr lang="fr-BE" dirty="0"/>
          </a:p>
        </p:txBody>
      </p:sp>
      <p:sp>
        <p:nvSpPr>
          <p:cNvPr id="4" name="Espace réservé du numéro de diapositive 3"/>
          <p:cNvSpPr>
            <a:spLocks noGrp="1"/>
          </p:cNvSpPr>
          <p:nvPr>
            <p:ph type="sldNum" sz="quarter" idx="5"/>
          </p:nvPr>
        </p:nvSpPr>
        <p:spPr/>
        <p:txBody>
          <a:bodyPr/>
          <a:lstStyle/>
          <a:p>
            <a:fld id="{09FE6831-56E7-024A-B00F-EDDBFEE5103E}" type="slidenum">
              <a:rPr lang="fr-FR" smtClean="0"/>
              <a:t>28</a:t>
            </a:fld>
            <a:endParaRPr lang="fr-FR"/>
          </a:p>
        </p:txBody>
      </p:sp>
    </p:spTree>
    <p:extLst>
      <p:ext uri="{BB962C8B-B14F-4D97-AF65-F5344CB8AC3E}">
        <p14:creationId xmlns:p14="http://schemas.microsoft.com/office/powerpoint/2010/main" val="31949559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3 first </a:t>
            </a:r>
            <a:r>
              <a:rPr lang="fr-BE" dirty="0" err="1"/>
              <a:t>oncologic</a:t>
            </a:r>
            <a:r>
              <a:rPr lang="fr-BE" dirty="0"/>
              <a:t> situations/ </a:t>
            </a:r>
            <a:r>
              <a:rPr lang="fr-BE" dirty="0" err="1"/>
              <a:t>extended</a:t>
            </a:r>
            <a:r>
              <a:rPr lang="fr-BE" dirty="0"/>
              <a:t> </a:t>
            </a:r>
            <a:r>
              <a:rPr lang="fr-BE" dirty="0" err="1"/>
              <a:t>recently</a:t>
            </a:r>
            <a:r>
              <a:rPr lang="fr-BE" dirty="0"/>
              <a:t> to </a:t>
            </a:r>
            <a:r>
              <a:rPr lang="fr-BE" dirty="0" err="1"/>
              <a:t>other</a:t>
            </a:r>
            <a:r>
              <a:rPr lang="fr-BE" dirty="0"/>
              <a:t> indications at risk of </a:t>
            </a:r>
            <a:r>
              <a:rPr lang="fr-BE" dirty="0" err="1"/>
              <a:t>developing</a:t>
            </a:r>
            <a:r>
              <a:rPr lang="fr-BE" dirty="0"/>
              <a:t> </a:t>
            </a:r>
            <a:r>
              <a:rPr lang="fr-BE" dirty="0" err="1"/>
              <a:t>POIr</a:t>
            </a:r>
            <a:endParaRPr lang="fr-BE" dirty="0"/>
          </a:p>
        </p:txBody>
      </p:sp>
      <p:sp>
        <p:nvSpPr>
          <p:cNvPr id="4" name="Espace réservé du numéro de diapositive 3"/>
          <p:cNvSpPr>
            <a:spLocks noGrp="1"/>
          </p:cNvSpPr>
          <p:nvPr>
            <p:ph type="sldNum" sz="quarter" idx="5"/>
          </p:nvPr>
        </p:nvSpPr>
        <p:spPr/>
        <p:txBody>
          <a:bodyPr/>
          <a:lstStyle/>
          <a:p>
            <a:fld id="{26439A36-BC2E-4F37-95F4-B6AD6B16B44F}" type="slidenum">
              <a:rPr lang="fr-BE" smtClean="0"/>
              <a:t>29</a:t>
            </a:fld>
            <a:endParaRPr lang="fr-BE"/>
          </a:p>
        </p:txBody>
      </p:sp>
    </p:spTree>
    <p:extLst>
      <p:ext uri="{BB962C8B-B14F-4D97-AF65-F5344CB8AC3E}">
        <p14:creationId xmlns:p14="http://schemas.microsoft.com/office/powerpoint/2010/main" val="21509280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kumimoji="0" lang="fr-BE" sz="1200" b="0" i="0" u="none" strike="noStrike" kern="1200" cap="none" spc="0" normalizeH="0" baseline="0" noProof="0" dirty="0">
                <a:ln>
                  <a:noFill/>
                </a:ln>
                <a:solidFill>
                  <a:prstClr val="black"/>
                </a:solidFill>
                <a:effectLst/>
                <a:uLnTx/>
                <a:uFillTx/>
                <a:latin typeface="+mn-lt"/>
                <a:ea typeface="+mn-ea"/>
                <a:cs typeface="+mn-cs"/>
              </a:rPr>
              <a:t> </a:t>
            </a:r>
            <a:endParaRPr lang="fr-BE" dirty="0"/>
          </a:p>
          <a:p>
            <a:endParaRPr lang="fr-BE" dirty="0"/>
          </a:p>
        </p:txBody>
      </p:sp>
      <p:sp>
        <p:nvSpPr>
          <p:cNvPr id="4" name="Espace réservé du numéro de diapositive 3"/>
          <p:cNvSpPr>
            <a:spLocks noGrp="1"/>
          </p:cNvSpPr>
          <p:nvPr>
            <p:ph type="sldNum" sz="quarter" idx="5"/>
          </p:nvPr>
        </p:nvSpPr>
        <p:spPr/>
        <p:txBody>
          <a:bodyPr/>
          <a:lstStyle/>
          <a:p>
            <a:fld id="{09FE6831-56E7-024A-B00F-EDDBFEE5103E}" type="slidenum">
              <a:rPr lang="fr-FR" smtClean="0"/>
              <a:t>3</a:t>
            </a:fld>
            <a:endParaRPr lang="fr-FR"/>
          </a:p>
        </p:txBody>
      </p:sp>
    </p:spTree>
    <p:extLst>
      <p:ext uri="{BB962C8B-B14F-4D97-AF65-F5344CB8AC3E}">
        <p14:creationId xmlns:p14="http://schemas.microsoft.com/office/powerpoint/2010/main" val="6590787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09FE6831-56E7-024A-B00F-EDDBFEE5103E}" type="slidenum">
              <a:rPr lang="fr-FR" smtClean="0"/>
              <a:t>30</a:t>
            </a:fld>
            <a:endParaRPr lang="fr-FR"/>
          </a:p>
        </p:txBody>
      </p:sp>
    </p:spTree>
    <p:extLst>
      <p:ext uri="{BB962C8B-B14F-4D97-AF65-F5344CB8AC3E}">
        <p14:creationId xmlns:p14="http://schemas.microsoft.com/office/powerpoint/2010/main" val="16547597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09FE6831-56E7-024A-B00F-EDDBFEE5103E}" type="slidenum">
              <a:rPr lang="fr-FR" smtClean="0"/>
              <a:t>31</a:t>
            </a:fld>
            <a:endParaRPr lang="fr-FR"/>
          </a:p>
        </p:txBody>
      </p:sp>
    </p:spTree>
    <p:extLst>
      <p:ext uri="{BB962C8B-B14F-4D97-AF65-F5344CB8AC3E}">
        <p14:creationId xmlns:p14="http://schemas.microsoft.com/office/powerpoint/2010/main" val="21615022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200" b="0" i="0" kern="1200" dirty="0">
                <a:solidFill>
                  <a:schemeClr val="tx1"/>
                </a:solidFill>
                <a:effectLst/>
                <a:latin typeface="+mn-lt"/>
                <a:ea typeface="+mn-ea"/>
                <a:cs typeface="+mn-cs"/>
              </a:rPr>
              <a:t> </a:t>
            </a:r>
            <a:endParaRPr lang="fr-BE" dirty="0"/>
          </a:p>
        </p:txBody>
      </p:sp>
      <p:sp>
        <p:nvSpPr>
          <p:cNvPr id="4" name="Espace réservé du numéro de diapositive 3"/>
          <p:cNvSpPr>
            <a:spLocks noGrp="1"/>
          </p:cNvSpPr>
          <p:nvPr>
            <p:ph type="sldNum" sz="quarter" idx="5"/>
          </p:nvPr>
        </p:nvSpPr>
        <p:spPr/>
        <p:txBody>
          <a:bodyPr/>
          <a:lstStyle/>
          <a:p>
            <a:fld id="{09FE6831-56E7-024A-B00F-EDDBFEE5103E}" type="slidenum">
              <a:rPr lang="fr-FR" smtClean="0"/>
              <a:t>4</a:t>
            </a:fld>
            <a:endParaRPr lang="fr-FR"/>
          </a:p>
        </p:txBody>
      </p:sp>
    </p:spTree>
    <p:extLst>
      <p:ext uri="{BB962C8B-B14F-4D97-AF65-F5344CB8AC3E}">
        <p14:creationId xmlns:p14="http://schemas.microsoft.com/office/powerpoint/2010/main" val="1002540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200" b="0" i="0" u="sng" strike="noStrike" kern="1200" cap="none" spc="0" normalizeH="0" baseline="0" noProof="0" dirty="0">
                <a:ln>
                  <a:noFill/>
                </a:ln>
                <a:solidFill>
                  <a:prstClr val="black"/>
                </a:solidFill>
                <a:effectLst/>
                <a:uLnTx/>
                <a:uFillTx/>
                <a:latin typeface="+mn-lt"/>
                <a:ea typeface="+mn-ea"/>
                <a:cs typeface="+mn-cs"/>
              </a:rPr>
              <a:t> </a:t>
            </a:r>
            <a:r>
              <a:rPr lang="en-US" dirty="0">
                <a:solidFill>
                  <a:srgbClr val="009999"/>
                </a:solidFill>
              </a:rPr>
              <a:t>11.2% in women with iatrogenic etiologies   </a:t>
            </a:r>
            <a:endParaRPr lang="fr-BE" dirty="0">
              <a:solidFill>
                <a:srgbClr val="009999"/>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BE" dirty="0"/>
          </a:p>
        </p:txBody>
      </p:sp>
      <p:sp>
        <p:nvSpPr>
          <p:cNvPr id="4" name="Espace réservé du numéro de diapositive 3"/>
          <p:cNvSpPr>
            <a:spLocks noGrp="1"/>
          </p:cNvSpPr>
          <p:nvPr>
            <p:ph type="sldNum" sz="quarter" idx="5"/>
          </p:nvPr>
        </p:nvSpPr>
        <p:spPr/>
        <p:txBody>
          <a:bodyPr/>
          <a:lstStyle/>
          <a:p>
            <a:fld id="{09FE6831-56E7-024A-B00F-EDDBFEE5103E}" type="slidenum">
              <a:rPr lang="fr-FR" smtClean="0"/>
              <a:t>5</a:t>
            </a:fld>
            <a:endParaRPr lang="fr-FR"/>
          </a:p>
        </p:txBody>
      </p:sp>
    </p:spTree>
    <p:extLst>
      <p:ext uri="{BB962C8B-B14F-4D97-AF65-F5344CB8AC3E}">
        <p14:creationId xmlns:p14="http://schemas.microsoft.com/office/powerpoint/2010/main" val="5328797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dirty="0"/>
              <a:t> </a:t>
            </a:r>
            <a:r>
              <a:rPr lang="fr-BE" altLang="fr-FR" dirty="0" err="1">
                <a:latin typeface="Arial" charset="0"/>
                <a:cs typeface="Arial" charset="0"/>
              </a:rPr>
              <a:t>Sporadic</a:t>
            </a:r>
            <a:r>
              <a:rPr lang="fr-BE" altLang="fr-FR" dirty="0">
                <a:latin typeface="Arial" charset="0"/>
                <a:cs typeface="Arial" charset="0"/>
              </a:rPr>
              <a:t> in </a:t>
            </a:r>
            <a:r>
              <a:rPr lang="fr-BE" altLang="fr-FR" dirty="0" err="1">
                <a:latin typeface="Arial" charset="0"/>
                <a:cs typeface="Arial" charset="0"/>
              </a:rPr>
              <a:t>most</a:t>
            </a:r>
            <a:r>
              <a:rPr lang="fr-BE" altLang="fr-FR" dirty="0">
                <a:latin typeface="Arial" charset="0"/>
                <a:cs typeface="Arial" charset="0"/>
              </a:rPr>
              <a:t> cases </a:t>
            </a:r>
            <a:endParaRPr kumimoji="0" lang="fr-BE" altLang="fr-FR" sz="1200" b="0" i="0" u="none" strike="noStrike" kern="1200" cap="none" spc="0" normalizeH="0" baseline="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n-lt"/>
                <a:ea typeface="+mn-ea"/>
                <a:cs typeface="+mn-cs"/>
              </a:rPr>
              <a:t>vasomotor symptoms (hot flashes and night sweats), sleep disturbance, dyspareunia …</a:t>
            </a:r>
            <a:endParaRPr kumimoji="0" lang="fr-BE" sz="18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BE" dirty="0"/>
          </a:p>
        </p:txBody>
      </p:sp>
      <p:sp>
        <p:nvSpPr>
          <p:cNvPr id="4" name="Espace réservé du numéro de diapositive 3"/>
          <p:cNvSpPr>
            <a:spLocks noGrp="1"/>
          </p:cNvSpPr>
          <p:nvPr>
            <p:ph type="sldNum" sz="quarter" idx="5"/>
          </p:nvPr>
        </p:nvSpPr>
        <p:spPr/>
        <p:txBody>
          <a:bodyPr/>
          <a:lstStyle/>
          <a:p>
            <a:fld id="{09FE6831-56E7-024A-B00F-EDDBFEE5103E}" type="slidenum">
              <a:rPr lang="fr-FR" smtClean="0"/>
              <a:t>6</a:t>
            </a:fld>
            <a:endParaRPr lang="fr-FR"/>
          </a:p>
        </p:txBody>
      </p:sp>
    </p:spTree>
    <p:extLst>
      <p:ext uri="{BB962C8B-B14F-4D97-AF65-F5344CB8AC3E}">
        <p14:creationId xmlns:p14="http://schemas.microsoft.com/office/powerpoint/2010/main" val="37062311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b="0" i="0" dirty="0">
              <a:solidFill>
                <a:srgbClr val="000000"/>
              </a:solidFill>
              <a:effectLst/>
              <a:latin typeface="Times New Roman"/>
            </a:endParaRPr>
          </a:p>
          <a:p>
            <a:r>
              <a:rPr lang="fr-BE" dirty="0">
                <a:effectLst/>
              </a:rPr>
              <a:t> </a:t>
            </a:r>
            <a:endParaRPr lang="fr-BE" sz="1200" b="0" i="0" u="none" strike="noStrike" baseline="0" dirty="0">
              <a:solidFill>
                <a:schemeClr val="accent2"/>
              </a:solidFill>
              <a:latin typeface="PnttbpAdvTTb5929f4c"/>
            </a:endParaRPr>
          </a:p>
          <a:p>
            <a:endParaRPr lang="fr-FR" dirty="0"/>
          </a:p>
        </p:txBody>
      </p:sp>
      <p:sp>
        <p:nvSpPr>
          <p:cNvPr id="4" name="Espace réservé du numéro de diapositive 3"/>
          <p:cNvSpPr>
            <a:spLocks noGrp="1"/>
          </p:cNvSpPr>
          <p:nvPr>
            <p:ph type="sldNum" sz="quarter" idx="10"/>
          </p:nvPr>
        </p:nvSpPr>
        <p:spPr/>
        <p:txBody>
          <a:bodyPr/>
          <a:lstStyle/>
          <a:p>
            <a:fld id="{09FE6831-56E7-024A-B00F-EDDBFEE5103E}" type="slidenum">
              <a:rPr lang="fr-FR" smtClean="0"/>
              <a:t>7</a:t>
            </a:fld>
            <a:endParaRPr lang="fr-FR"/>
          </a:p>
        </p:txBody>
      </p:sp>
    </p:spTree>
    <p:extLst>
      <p:ext uri="{BB962C8B-B14F-4D97-AF65-F5344CB8AC3E}">
        <p14:creationId xmlns:p14="http://schemas.microsoft.com/office/powerpoint/2010/main" val="32012880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D1297C"/>
                </a:solidFill>
                <a:cs typeface="Calibri" panose="020F0502020204030204" pitchFamily="34" charset="0"/>
              </a:rPr>
              <a:t>75% continued to have signs of ovarian function 1 year later  /</a:t>
            </a:r>
            <a:r>
              <a:rPr lang="en-US" dirty="0">
                <a:solidFill>
                  <a:srgbClr val="FF0000"/>
                </a:solidFill>
              </a:rPr>
              <a:t>Our study has some bias: POI time of onset, the recovery </a:t>
            </a:r>
            <a:r>
              <a:rPr lang="en-US" dirty="0" err="1">
                <a:solidFill>
                  <a:srgbClr val="FF0000"/>
                </a:solidFill>
              </a:rPr>
              <a:t>ofovarian</a:t>
            </a:r>
            <a:r>
              <a:rPr lang="en-US" dirty="0">
                <a:solidFill>
                  <a:srgbClr val="FF0000"/>
                </a:solidFill>
              </a:rPr>
              <a:t> function and its duration were sometimes difﬁcult to establish in our study. Indeed, hormone replacement </a:t>
            </a:r>
            <a:r>
              <a:rPr lang="en-US" dirty="0" err="1">
                <a:solidFill>
                  <a:srgbClr val="FF0000"/>
                </a:solidFill>
              </a:rPr>
              <a:t>therapye</a:t>
            </a:r>
            <a:r>
              <a:rPr lang="en-US" dirty="0">
                <a:solidFill>
                  <a:srgbClr val="FF0000"/>
                </a:solidFill>
              </a:rPr>
              <a:t> </a:t>
            </a:r>
            <a:r>
              <a:rPr lang="en-US" dirty="0" err="1">
                <a:solidFill>
                  <a:srgbClr val="FF0000"/>
                </a:solidFill>
              </a:rPr>
              <a:t>clipses</a:t>
            </a:r>
            <a:r>
              <a:rPr lang="en-US" dirty="0">
                <a:solidFill>
                  <a:srgbClr val="FF0000"/>
                </a:solidFill>
              </a:rPr>
              <a:t> the ability to diagnose spontaneous normalization o </a:t>
            </a:r>
            <a:r>
              <a:rPr lang="en-US" dirty="0" err="1">
                <a:solidFill>
                  <a:srgbClr val="FF0000"/>
                </a:solidFill>
              </a:rPr>
              <a:t>fFSH</a:t>
            </a:r>
            <a:r>
              <a:rPr lang="en-US" dirty="0">
                <a:solidFill>
                  <a:srgbClr val="FF0000"/>
                </a:solidFill>
              </a:rPr>
              <a:t>. Moreover, the most frequent criterion was the resumption of menstrual cycles (87%), but most of the POI patients were receiving HRT and a resumption of ovarian activity could not be detected in these women. </a:t>
            </a:r>
            <a:endParaRPr lang="en-US" sz="1200" dirty="0">
              <a:solidFill>
                <a:srgbClr val="D1297C"/>
              </a:solidFill>
              <a:cs typeface="Calibri" panose="020F0502020204030204" pitchFamily="34" charset="0"/>
            </a:endParaRPr>
          </a:p>
          <a:p>
            <a:endParaRPr lang="fr-BE" dirty="0"/>
          </a:p>
        </p:txBody>
      </p:sp>
      <p:sp>
        <p:nvSpPr>
          <p:cNvPr id="4" name="Espace réservé du numéro de diapositive 3"/>
          <p:cNvSpPr>
            <a:spLocks noGrp="1"/>
          </p:cNvSpPr>
          <p:nvPr>
            <p:ph type="sldNum" sz="quarter" idx="5"/>
          </p:nvPr>
        </p:nvSpPr>
        <p:spPr/>
        <p:txBody>
          <a:bodyPr/>
          <a:lstStyle/>
          <a:p>
            <a:fld id="{09FE6831-56E7-024A-B00F-EDDBFEE5103E}" type="slidenum">
              <a:rPr lang="fr-FR" smtClean="0"/>
              <a:t>8</a:t>
            </a:fld>
            <a:endParaRPr lang="fr-FR"/>
          </a:p>
        </p:txBody>
      </p:sp>
    </p:spTree>
    <p:extLst>
      <p:ext uri="{BB962C8B-B14F-4D97-AF65-F5344CB8AC3E}">
        <p14:creationId xmlns:p14="http://schemas.microsoft.com/office/powerpoint/2010/main" val="29759504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a:solidFill>
                  <a:prstClr val="black"/>
                </a:solidFill>
              </a:rPr>
              <a:t>Ultrasonography It has been reported that in 41–60% of patients with POF</a:t>
            </a:r>
            <a:r>
              <a:rPr lang="fr-BE" dirty="0">
                <a:solidFill>
                  <a:prstClr val="black"/>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mn-lt"/>
                <a:ea typeface="+mn-ea"/>
                <a:cs typeface="+mn-cs"/>
              </a:rPr>
              <a:t>together with the observation that 50% of POI patients maintain </a:t>
            </a:r>
            <a:r>
              <a:rPr kumimoji="0" lang="en-US" sz="1400" b="0" i="0" u="none" strike="noStrike" kern="1200" cap="none" spc="0" normalizeH="0" baseline="0" noProof="0" dirty="0" err="1">
                <a:ln>
                  <a:noFill/>
                </a:ln>
                <a:solidFill>
                  <a:srgbClr val="FF0000"/>
                </a:solidFill>
                <a:effectLst/>
                <a:uLnTx/>
                <a:uFillTx/>
                <a:latin typeface="+mn-lt"/>
                <a:ea typeface="+mn-ea"/>
                <a:cs typeface="+mn-cs"/>
              </a:rPr>
              <a:t>Pfs</a:t>
            </a:r>
            <a:r>
              <a:rPr kumimoji="0" lang="en-US" sz="1400" b="0" i="0" u="none" strike="noStrike" kern="1200" cap="none" spc="0" normalizeH="0" baseline="0" noProof="0" dirty="0">
                <a:ln>
                  <a:noFill/>
                </a:ln>
                <a:solidFill>
                  <a:srgbClr val="FF0000"/>
                </a:solidFill>
                <a:effectLst/>
                <a:uLnTx/>
                <a:uFillTx/>
                <a:latin typeface="+mn-lt"/>
                <a:ea typeface="+mn-ea"/>
                <a:cs typeface="+mn-cs"/>
              </a:rPr>
              <a:t> in their ovaries, has guided research in investigating novel, biological strategies of ovarian rejuvenation. These include PRP, </a:t>
            </a:r>
            <a:r>
              <a:rPr kumimoji="0" lang="en-US" sz="1400" b="0" i="0" u="none" strike="noStrike" kern="1200" cap="none" spc="0" normalizeH="0" baseline="0" noProof="0" dirty="0" err="1">
                <a:ln>
                  <a:noFill/>
                </a:ln>
                <a:solidFill>
                  <a:srgbClr val="FF0000"/>
                </a:solidFill>
                <a:effectLst/>
                <a:uLnTx/>
                <a:uFillTx/>
                <a:latin typeface="+mn-lt"/>
                <a:ea typeface="+mn-ea"/>
                <a:cs typeface="+mn-cs"/>
              </a:rPr>
              <a:t>exos</a:t>
            </a:r>
            <a:r>
              <a:rPr kumimoji="0" lang="en-US" sz="1400" b="0" i="0" u="none" strike="noStrike" kern="1200" cap="none" spc="0" normalizeH="0" baseline="0" noProof="0" dirty="0">
                <a:ln>
                  <a:noFill/>
                </a:ln>
                <a:solidFill>
                  <a:srgbClr val="FF0000"/>
                </a:solidFill>
                <a:effectLst/>
                <a:uLnTx/>
                <a:uFillTx/>
                <a:latin typeface="+mn-lt"/>
                <a:ea typeface="+mn-ea"/>
                <a:cs typeface="+mn-cs"/>
              </a:rPr>
              <a:t> therapy, IVA, SC therapy, microRNAs, and mitochondrial targeting therapies.</a:t>
            </a:r>
          </a:p>
          <a:p>
            <a:endParaRPr lang="fr-BE" dirty="0"/>
          </a:p>
        </p:txBody>
      </p:sp>
      <p:sp>
        <p:nvSpPr>
          <p:cNvPr id="4" name="Espace réservé du numéro de diapositive 3"/>
          <p:cNvSpPr>
            <a:spLocks noGrp="1"/>
          </p:cNvSpPr>
          <p:nvPr>
            <p:ph type="sldNum" sz="quarter" idx="10"/>
          </p:nvPr>
        </p:nvSpPr>
        <p:spPr/>
        <p:txBody>
          <a:bodyPr/>
          <a:lstStyle/>
          <a:p>
            <a:fld id="{09FE6831-56E7-024A-B00F-EDDBFEE5103E}" type="slidenum">
              <a:rPr lang="fr-FR" smtClean="0"/>
              <a:t>9</a:t>
            </a:fld>
            <a:endParaRPr lang="fr-FR"/>
          </a:p>
        </p:txBody>
      </p:sp>
    </p:spTree>
    <p:extLst>
      <p:ext uri="{BB962C8B-B14F-4D97-AF65-F5344CB8AC3E}">
        <p14:creationId xmlns:p14="http://schemas.microsoft.com/office/powerpoint/2010/main" val="16892644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5" Type="http://schemas.openxmlformats.org/officeDocument/2006/relationships/image" Target="../media/image6.png"/><Relationship Id="rId4"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tags" Target="../tags/tag14.xml"/><Relationship Id="rId5" Type="http://schemas.openxmlformats.org/officeDocument/2006/relationships/image" Target="../media/image6.png"/><Relationship Id="rId4"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6.png"/><Relationship Id="rId4"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image" Target="../media/image6.png"/><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slideMaster" Target="../slideMasters/slideMaster2.xml"/><Relationship Id="rId1" Type="http://schemas.openxmlformats.org/officeDocument/2006/relationships/tags" Target="../tags/tag9.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52C9890-EA75-4672-B59C-B9D1E9142479}"/>
              </a:ext>
            </a:extLst>
          </p:cNvPr>
          <p:cNvSpPr/>
          <p:nvPr userDrawn="1"/>
        </p:nvSpPr>
        <p:spPr>
          <a:xfrm>
            <a:off x="0" y="6642553"/>
            <a:ext cx="12192000" cy="215445"/>
          </a:xfrm>
          <a:prstGeom prst="rect">
            <a:avLst/>
          </a:prstGeom>
          <a:solidFill>
            <a:srgbClr val="0D457A"/>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fr-BE" sz="1600" dirty="0">
              <a:solidFill>
                <a:schemeClr val="bg1"/>
              </a:solidFill>
            </a:endParaRPr>
          </a:p>
        </p:txBody>
      </p:sp>
      <p:sp>
        <p:nvSpPr>
          <p:cNvPr id="24" name="Title">
            <a:extLst>
              <a:ext uri="{FF2B5EF4-FFF2-40B4-BE49-F238E27FC236}">
                <a16:creationId xmlns:a16="http://schemas.microsoft.com/office/drawing/2014/main" id="{F0AF0FA0-8AEF-4983-B009-D07ED8510BC3}"/>
              </a:ext>
            </a:extLst>
          </p:cNvPr>
          <p:cNvSpPr>
            <a:spLocks noGrp="1"/>
          </p:cNvSpPr>
          <p:nvPr>
            <p:ph type="title"/>
            <p:custDataLst>
              <p:tags r:id="rId1"/>
            </p:custDataLst>
          </p:nvPr>
        </p:nvSpPr>
        <p:spPr>
          <a:xfrm>
            <a:off x="553082" y="3294405"/>
            <a:ext cx="9726795"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defRPr lang="fr-FR" sz="4400" dirty="0">
                <a:solidFill>
                  <a:srgbClr val="0D457A"/>
                </a:solidFill>
              </a:defRPr>
            </a:lvl1pPr>
          </a:lstStyle>
          <a:p>
            <a:pPr lvl="0"/>
            <a:r>
              <a:rPr lang="fr-FR"/>
              <a:t>Modifiez le style du titre</a:t>
            </a:r>
            <a:endParaRPr lang="fr-BE" dirty="0"/>
          </a:p>
        </p:txBody>
      </p:sp>
      <p:pic>
        <p:nvPicPr>
          <p:cNvPr id="25" name="Image 24">
            <a:extLst>
              <a:ext uri="{FF2B5EF4-FFF2-40B4-BE49-F238E27FC236}">
                <a16:creationId xmlns:a16="http://schemas.microsoft.com/office/drawing/2014/main" id="{AB7712DB-12C8-4F69-ADE9-43AE5BDED87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0909" y="153869"/>
            <a:ext cx="2979491" cy="1377380"/>
          </a:xfrm>
          <a:prstGeom prst="rect">
            <a:avLst/>
          </a:prstGeom>
        </p:spPr>
      </p:pic>
      <p:pic>
        <p:nvPicPr>
          <p:cNvPr id="26" name="Picture 25">
            <a:extLst>
              <a:ext uri="{FF2B5EF4-FFF2-40B4-BE49-F238E27FC236}">
                <a16:creationId xmlns:a16="http://schemas.microsoft.com/office/drawing/2014/main" id="{3AA6D4E9-BF5B-4BB4-926C-B389C9BEB76F}"/>
              </a:ext>
            </a:extLst>
          </p:cNvPr>
          <p:cNvPicPr>
            <a:picLocks noChangeAspect="1"/>
          </p:cNvPicPr>
          <p:nvPr userDrawn="1"/>
        </p:nvPicPr>
        <p:blipFill>
          <a:blip r:embed="rId4"/>
          <a:stretch>
            <a:fillRect/>
          </a:stretch>
        </p:blipFill>
        <p:spPr>
          <a:xfrm>
            <a:off x="10233678" y="343238"/>
            <a:ext cx="1546508" cy="477871"/>
          </a:xfrm>
          <a:prstGeom prst="rect">
            <a:avLst/>
          </a:prstGeom>
        </p:spPr>
      </p:pic>
      <p:pic>
        <p:nvPicPr>
          <p:cNvPr id="27" name="Image 26">
            <a:extLst>
              <a:ext uri="{FF2B5EF4-FFF2-40B4-BE49-F238E27FC236}">
                <a16:creationId xmlns:a16="http://schemas.microsoft.com/office/drawing/2014/main" id="{4898B544-804E-4640-91A0-0CE845744A37}"/>
              </a:ext>
            </a:extLst>
          </p:cNvPr>
          <p:cNvPicPr>
            <a:picLocks noChangeAspect="1"/>
          </p:cNvPicPr>
          <p:nvPr userDrawn="1"/>
        </p:nvPicPr>
        <p:blipFill>
          <a:blip r:embed="rId5"/>
          <a:stretch>
            <a:fillRect/>
          </a:stretch>
        </p:blipFill>
        <p:spPr>
          <a:xfrm>
            <a:off x="8333974" y="261311"/>
            <a:ext cx="1765539" cy="581248"/>
          </a:xfrm>
          <a:prstGeom prst="rect">
            <a:avLst/>
          </a:prstGeom>
        </p:spPr>
      </p:pic>
      <p:grpSp>
        <p:nvGrpSpPr>
          <p:cNvPr id="28" name="Groupe 27">
            <a:extLst>
              <a:ext uri="{FF2B5EF4-FFF2-40B4-BE49-F238E27FC236}">
                <a16:creationId xmlns:a16="http://schemas.microsoft.com/office/drawing/2014/main" id="{09D275CF-32E4-4CE4-B69F-3237B65A7C74}"/>
              </a:ext>
            </a:extLst>
          </p:cNvPr>
          <p:cNvGrpSpPr/>
          <p:nvPr userDrawn="1"/>
        </p:nvGrpSpPr>
        <p:grpSpPr>
          <a:xfrm>
            <a:off x="6413931" y="284625"/>
            <a:ext cx="1785878" cy="677108"/>
            <a:chOff x="7589023" y="2709389"/>
            <a:chExt cx="2212316" cy="826291"/>
          </a:xfrm>
        </p:grpSpPr>
        <p:pic>
          <p:nvPicPr>
            <p:cNvPr id="29" name="Image 28" descr="BORDET_LOGO_FRNL_Q.eps">
              <a:extLst>
                <a:ext uri="{FF2B5EF4-FFF2-40B4-BE49-F238E27FC236}">
                  <a16:creationId xmlns:a16="http://schemas.microsoft.com/office/drawing/2014/main" id="{6F390286-8ADC-4205-84F7-4BA71476479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10630" t="-5055" r="68326" b="38552"/>
            <a:stretch/>
          </p:blipFill>
          <p:spPr bwMode="auto">
            <a:xfrm>
              <a:off x="7589023" y="2709389"/>
              <a:ext cx="885352" cy="747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Ellipse 29">
              <a:extLst>
                <a:ext uri="{FF2B5EF4-FFF2-40B4-BE49-F238E27FC236}">
                  <a16:creationId xmlns:a16="http://schemas.microsoft.com/office/drawing/2014/main" id="{1C5F4F2A-80D4-47E0-8043-BFAAE9CAED7C}"/>
                </a:ext>
              </a:extLst>
            </p:cNvPr>
            <p:cNvSpPr/>
            <p:nvPr userDrawn="1"/>
          </p:nvSpPr>
          <p:spPr>
            <a:xfrm>
              <a:off x="8291495" y="3293026"/>
              <a:ext cx="347408" cy="242654"/>
            </a:xfrm>
            <a:prstGeom prst="ellipse">
              <a:avLst/>
            </a:prstGeom>
            <a:solidFill>
              <a:schemeClr val="bg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fr-BE" sz="1600" dirty="0" err="1">
                <a:solidFill>
                  <a:schemeClr val="bg1"/>
                </a:solidFill>
              </a:endParaRPr>
            </a:p>
          </p:txBody>
        </p:sp>
        <p:pic>
          <p:nvPicPr>
            <p:cNvPr id="31" name="Image 30" descr="BORDET_LOGO_FRNL_Q.eps">
              <a:extLst>
                <a:ext uri="{FF2B5EF4-FFF2-40B4-BE49-F238E27FC236}">
                  <a16:creationId xmlns:a16="http://schemas.microsoft.com/office/drawing/2014/main" id="{8C4CCE52-1C6D-44BC-93CF-C2F8FAE25E98}"/>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24489" t="39438" r="-1" b="-10541"/>
            <a:stretch/>
          </p:blipFill>
          <p:spPr bwMode="auto">
            <a:xfrm>
              <a:off x="8465199" y="2765570"/>
              <a:ext cx="1336140" cy="676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contenu 2">
            <a:extLst>
              <a:ext uri="{FF2B5EF4-FFF2-40B4-BE49-F238E27FC236}">
                <a16:creationId xmlns:a16="http://schemas.microsoft.com/office/drawing/2014/main" id="{D71D9364-F26E-4ADE-96AB-1EF0A2A96F20}"/>
              </a:ext>
            </a:extLst>
          </p:cNvPr>
          <p:cNvSpPr>
            <a:spLocks noGrp="1"/>
          </p:cNvSpPr>
          <p:nvPr>
            <p:ph sz="quarter" idx="10"/>
          </p:nvPr>
        </p:nvSpPr>
        <p:spPr>
          <a:xfrm>
            <a:off x="552450" y="4043265"/>
            <a:ext cx="9680575" cy="317559"/>
          </a:xfrm>
        </p:spPr>
        <p:txBody>
          <a:bodyPr>
            <a:normAutofit/>
          </a:bodyPr>
          <a:lstStyle>
            <a:lvl1pPr marL="0" indent="0">
              <a:buNone/>
              <a:defRPr sz="2000">
                <a:solidFill>
                  <a:schemeClr val="bg1">
                    <a:lumMod val="50000"/>
                  </a:schemeClr>
                </a:solidFill>
              </a:defRPr>
            </a:lvl1pPr>
            <a:lvl2pPr>
              <a:defRPr>
                <a:solidFill>
                  <a:schemeClr val="bg1">
                    <a:lumMod val="65000"/>
                  </a:schemeClr>
                </a:solidFill>
              </a:defRPr>
            </a:lvl2pPr>
            <a:lvl3pPr>
              <a:defRPr>
                <a:solidFill>
                  <a:schemeClr val="bg1">
                    <a:lumMod val="65000"/>
                  </a:schemeClr>
                </a:solidFill>
              </a:defRPr>
            </a:lvl3pPr>
            <a:lvl4pPr>
              <a:defRPr>
                <a:solidFill>
                  <a:schemeClr val="bg1">
                    <a:lumMod val="65000"/>
                  </a:schemeClr>
                </a:solidFill>
              </a:defRPr>
            </a:lvl4pPr>
            <a:lvl5pPr>
              <a:defRPr>
                <a:solidFill>
                  <a:schemeClr val="bg1">
                    <a:lumMod val="65000"/>
                  </a:schemeClr>
                </a:solidFill>
              </a:defRPr>
            </a:lvl5pPr>
          </a:lstStyle>
          <a:p>
            <a:pPr lvl="0"/>
            <a:r>
              <a:rPr lang="fr-FR"/>
              <a:t>Modifier les styles du texte du masque</a:t>
            </a:r>
          </a:p>
        </p:txBody>
      </p:sp>
      <p:sp>
        <p:nvSpPr>
          <p:cNvPr id="15" name="Espace réservé du contenu 2">
            <a:extLst>
              <a:ext uri="{FF2B5EF4-FFF2-40B4-BE49-F238E27FC236}">
                <a16:creationId xmlns:a16="http://schemas.microsoft.com/office/drawing/2014/main" id="{619C1A14-4FC0-449D-B9CA-0BA621E4915D}"/>
              </a:ext>
            </a:extLst>
          </p:cNvPr>
          <p:cNvSpPr>
            <a:spLocks noGrp="1"/>
          </p:cNvSpPr>
          <p:nvPr>
            <p:ph sz="quarter" idx="11" hasCustomPrompt="1"/>
          </p:nvPr>
        </p:nvSpPr>
        <p:spPr>
          <a:xfrm>
            <a:off x="552449" y="4910422"/>
            <a:ext cx="9680575" cy="317559"/>
          </a:xfrm>
        </p:spPr>
        <p:txBody>
          <a:bodyPr>
            <a:normAutofit/>
          </a:bodyPr>
          <a:lstStyle>
            <a:lvl1pPr marL="0" indent="0">
              <a:buNone/>
              <a:defRPr sz="1600">
                <a:solidFill>
                  <a:schemeClr val="bg1">
                    <a:lumMod val="65000"/>
                  </a:schemeClr>
                </a:solidFill>
              </a:defRPr>
            </a:lvl1pPr>
            <a:lvl2pPr>
              <a:defRPr>
                <a:solidFill>
                  <a:schemeClr val="bg1">
                    <a:lumMod val="65000"/>
                  </a:schemeClr>
                </a:solidFill>
              </a:defRPr>
            </a:lvl2pPr>
            <a:lvl3pPr>
              <a:defRPr>
                <a:solidFill>
                  <a:schemeClr val="bg1">
                    <a:lumMod val="65000"/>
                  </a:schemeClr>
                </a:solidFill>
              </a:defRPr>
            </a:lvl3pPr>
            <a:lvl4pPr>
              <a:defRPr>
                <a:solidFill>
                  <a:schemeClr val="bg1">
                    <a:lumMod val="65000"/>
                  </a:schemeClr>
                </a:solidFill>
              </a:defRPr>
            </a:lvl4pPr>
            <a:lvl5pPr>
              <a:defRPr>
                <a:solidFill>
                  <a:schemeClr val="bg1">
                    <a:lumMod val="65000"/>
                  </a:schemeClr>
                </a:solidFill>
              </a:defRPr>
            </a:lvl5pPr>
          </a:lstStyle>
          <a:p>
            <a:pPr lvl="0"/>
            <a:r>
              <a:rPr lang="fr-FR" dirty="0"/>
              <a:t>Date</a:t>
            </a:r>
          </a:p>
        </p:txBody>
      </p:sp>
    </p:spTree>
    <p:extLst>
      <p:ext uri="{BB962C8B-B14F-4D97-AF65-F5344CB8AC3E}">
        <p14:creationId xmlns:p14="http://schemas.microsoft.com/office/powerpoint/2010/main" val="3306833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re de section">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16335352-D908-4DF3-864C-BE3719835D2A}"/>
              </a:ext>
            </a:extLst>
          </p:cNvPr>
          <p:cNvSpPr>
            <a:spLocks noGrp="1"/>
          </p:cNvSpPr>
          <p:nvPr>
            <p:ph type="ctrTitle"/>
          </p:nvPr>
        </p:nvSpPr>
        <p:spPr>
          <a:xfrm>
            <a:off x="1079311" y="3311752"/>
            <a:ext cx="9362919" cy="574453"/>
          </a:xfrm>
        </p:spPr>
        <p:txBody>
          <a:bodyPr/>
          <a:lstStyle>
            <a:lvl1pPr algn="l">
              <a:defRPr sz="3733">
                <a:solidFill>
                  <a:srgbClr val="555555"/>
                </a:solidFill>
              </a:defRPr>
            </a:lvl1pPr>
          </a:lstStyle>
          <a:p>
            <a:r>
              <a:rPr lang="fr-FR"/>
              <a:t>Modifiez le style du titre</a:t>
            </a:r>
            <a:endParaRPr lang="fr-FR" dirty="0"/>
          </a:p>
        </p:txBody>
      </p:sp>
      <p:sp>
        <p:nvSpPr>
          <p:cNvPr id="5" name="Sous-titre 2">
            <a:extLst>
              <a:ext uri="{FF2B5EF4-FFF2-40B4-BE49-F238E27FC236}">
                <a16:creationId xmlns:a16="http://schemas.microsoft.com/office/drawing/2014/main" id="{EB279832-68B3-482D-B736-F2058275C703}"/>
              </a:ext>
            </a:extLst>
          </p:cNvPr>
          <p:cNvSpPr>
            <a:spLocks noGrp="1"/>
          </p:cNvSpPr>
          <p:nvPr>
            <p:ph type="subTitle" idx="1"/>
          </p:nvPr>
        </p:nvSpPr>
        <p:spPr>
          <a:xfrm>
            <a:off x="1079306" y="3886200"/>
            <a:ext cx="9362917" cy="369332"/>
          </a:xfrm>
        </p:spPr>
        <p:txBody>
          <a:bodyPr/>
          <a:lstStyle>
            <a:lvl1pPr marL="0" indent="0" algn="l">
              <a:spcBef>
                <a:spcPts val="267"/>
              </a:spcBef>
              <a:buNone/>
              <a:defRPr sz="2400">
                <a:solidFill>
                  <a:srgbClr val="8B8B8B"/>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r-FR"/>
              <a:t>Modifiez le style des sous-titres du masque</a:t>
            </a:r>
            <a:endParaRPr lang="fr-FR" dirty="0"/>
          </a:p>
        </p:txBody>
      </p:sp>
      <p:sp>
        <p:nvSpPr>
          <p:cNvPr id="6" name="Rectangle 5">
            <a:extLst>
              <a:ext uri="{FF2B5EF4-FFF2-40B4-BE49-F238E27FC236}">
                <a16:creationId xmlns:a16="http://schemas.microsoft.com/office/drawing/2014/main" id="{6BCCC1B5-F229-4846-B00C-E6A6FDC20108}"/>
              </a:ext>
            </a:extLst>
          </p:cNvPr>
          <p:cNvSpPr/>
          <p:nvPr userDrawn="1"/>
        </p:nvSpPr>
        <p:spPr>
          <a:xfrm>
            <a:off x="-1" y="0"/>
            <a:ext cx="12192000" cy="108000"/>
          </a:xfrm>
          <a:prstGeom prst="rect">
            <a:avLst/>
          </a:prstGeom>
          <a:solidFill>
            <a:srgbClr val="0D457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400"/>
          </a:p>
        </p:txBody>
      </p:sp>
      <p:sp>
        <p:nvSpPr>
          <p:cNvPr id="9" name="Rectangle 8">
            <a:extLst>
              <a:ext uri="{FF2B5EF4-FFF2-40B4-BE49-F238E27FC236}">
                <a16:creationId xmlns:a16="http://schemas.microsoft.com/office/drawing/2014/main" id="{74261DAA-FF6C-4DE3-9DA4-B629FD9B0AE7}"/>
              </a:ext>
            </a:extLst>
          </p:cNvPr>
          <p:cNvSpPr/>
          <p:nvPr userDrawn="1"/>
        </p:nvSpPr>
        <p:spPr>
          <a:xfrm>
            <a:off x="0" y="6757815"/>
            <a:ext cx="12192000" cy="1080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400"/>
          </a:p>
        </p:txBody>
      </p:sp>
      <p:pic>
        <p:nvPicPr>
          <p:cNvPr id="10" name="Image 9">
            <a:extLst>
              <a:ext uri="{FF2B5EF4-FFF2-40B4-BE49-F238E27FC236}">
                <a16:creationId xmlns:a16="http://schemas.microsoft.com/office/drawing/2014/main" id="{D81487B5-EA3C-4E91-8DC4-AF6356985D29}"/>
              </a:ext>
            </a:extLst>
          </p:cNvPr>
          <p:cNvPicPr>
            <a:picLocks noChangeAspect="1"/>
          </p:cNvPicPr>
          <p:nvPr userDrawn="1"/>
        </p:nvPicPr>
        <p:blipFill>
          <a:blip r:embed="rId2"/>
          <a:stretch>
            <a:fillRect/>
          </a:stretch>
        </p:blipFill>
        <p:spPr>
          <a:xfrm>
            <a:off x="9638461" y="148544"/>
            <a:ext cx="2368008" cy="1161235"/>
          </a:xfrm>
          <a:prstGeom prst="rect">
            <a:avLst/>
          </a:prstGeom>
        </p:spPr>
      </p:pic>
    </p:spTree>
    <p:extLst>
      <p:ext uri="{BB962C8B-B14F-4D97-AF65-F5344CB8AC3E}">
        <p14:creationId xmlns:p14="http://schemas.microsoft.com/office/powerpoint/2010/main" val="16719149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8" name="1. On-page tracker">
            <a:extLst>
              <a:ext uri="{FF2B5EF4-FFF2-40B4-BE49-F238E27FC236}">
                <a16:creationId xmlns:a16="http://schemas.microsoft.com/office/drawing/2014/main" id="{179031A2-7862-42BA-8342-EF905C7C422B}"/>
              </a:ext>
            </a:extLst>
          </p:cNvPr>
          <p:cNvSpPr>
            <a:spLocks noGrp="1"/>
          </p:cNvSpPr>
          <p:nvPr>
            <p:ph type="body" sz="quarter" idx="10" hasCustomPrompt="1"/>
            <p:custDataLst>
              <p:tags r:id="rId1"/>
            </p:custDataLst>
          </p:nvPr>
        </p:nvSpPr>
        <p:spPr>
          <a:xfrm>
            <a:off x="554735" y="41597"/>
            <a:ext cx="3843338" cy="110800"/>
          </a:xfrm>
          <a:prstGeom prst="rect">
            <a:avLst/>
          </a:prstGeom>
          <a:ln w="6350">
            <a:noFill/>
            <a:miter lim="800000"/>
          </a:ln>
        </p:spPr>
        <p:txBody>
          <a:bodyPr vert="horz" wrap="square" lIns="0" tIns="0" rIns="0" bIns="0" rtlCol="0">
            <a:spAutoFit/>
          </a:bodyPr>
          <a:lstStyle>
            <a:lvl1pPr>
              <a:defRPr lang="fr-FR" sz="800" b="0" dirty="0">
                <a:cs typeface="+mn-cs"/>
              </a:defRPr>
            </a:lvl1pPr>
          </a:lstStyle>
          <a:p>
            <a:pPr lvl="0">
              <a:buNone/>
            </a:pPr>
            <a:r>
              <a:rPr lang="fr-BE" dirty="0"/>
              <a:t>Gynécologie oncologique CMC 28/2/2022</a:t>
            </a:r>
          </a:p>
        </p:txBody>
      </p:sp>
      <p:cxnSp>
        <p:nvCxnSpPr>
          <p:cNvPr id="9" name="Straight Connector 16">
            <a:extLst>
              <a:ext uri="{FF2B5EF4-FFF2-40B4-BE49-F238E27FC236}">
                <a16:creationId xmlns:a16="http://schemas.microsoft.com/office/drawing/2014/main" id="{1204C010-8F89-4DA7-9AE4-C71F071114BD}"/>
              </a:ext>
            </a:extLst>
          </p:cNvPr>
          <p:cNvCxnSpPr/>
          <p:nvPr userDrawn="1"/>
        </p:nvCxnSpPr>
        <p:spPr>
          <a:xfrm>
            <a:off x="0" y="1373129"/>
            <a:ext cx="12192000" cy="0"/>
          </a:xfrm>
          <a:prstGeom prst="line">
            <a:avLst/>
          </a:prstGeom>
          <a:ln w="12700" cap="flat">
            <a:solidFill>
              <a:schemeClr val="bg1">
                <a:lumMod val="85000"/>
              </a:schemeClr>
            </a:solidFill>
            <a:miter lim="800000"/>
            <a:tailEnd type="none"/>
          </a:ln>
        </p:spPr>
        <p:style>
          <a:lnRef idx="1">
            <a:schemeClr val="accent1"/>
          </a:lnRef>
          <a:fillRef idx="0">
            <a:schemeClr val="accent1"/>
          </a:fillRef>
          <a:effectRef idx="0">
            <a:schemeClr val="accent1"/>
          </a:effectRef>
          <a:fontRef idx="minor">
            <a:schemeClr val="tx1"/>
          </a:fontRef>
        </p:style>
      </p:cxnSp>
      <p:pic>
        <p:nvPicPr>
          <p:cNvPr id="10" name="Image 9">
            <a:extLst>
              <a:ext uri="{FF2B5EF4-FFF2-40B4-BE49-F238E27FC236}">
                <a16:creationId xmlns:a16="http://schemas.microsoft.com/office/drawing/2014/main" id="{645D7D26-B197-48FA-81C0-E53E49A1EE3F}"/>
              </a:ext>
            </a:extLst>
          </p:cNvPr>
          <p:cNvPicPr>
            <a:picLocks noChangeAspect="1"/>
          </p:cNvPicPr>
          <p:nvPr userDrawn="1"/>
        </p:nvPicPr>
        <p:blipFill>
          <a:blip r:embed="rId3"/>
          <a:stretch>
            <a:fillRect/>
          </a:stretch>
        </p:blipFill>
        <p:spPr>
          <a:xfrm>
            <a:off x="9629915" y="211894"/>
            <a:ext cx="2368008" cy="1161235"/>
          </a:xfrm>
          <a:prstGeom prst="rect">
            <a:avLst/>
          </a:prstGeom>
        </p:spPr>
      </p:pic>
      <p:sp>
        <p:nvSpPr>
          <p:cNvPr id="11" name="Espace réservé du contenu 2">
            <a:extLst>
              <a:ext uri="{FF2B5EF4-FFF2-40B4-BE49-F238E27FC236}">
                <a16:creationId xmlns:a16="http://schemas.microsoft.com/office/drawing/2014/main" id="{036D40BF-8EE9-4489-953B-7BBF1E36F45D}"/>
              </a:ext>
            </a:extLst>
          </p:cNvPr>
          <p:cNvSpPr>
            <a:spLocks noGrp="1"/>
          </p:cNvSpPr>
          <p:nvPr>
            <p:ph idx="11"/>
          </p:nvPr>
        </p:nvSpPr>
        <p:spPr>
          <a:xfrm>
            <a:off x="838200" y="1825625"/>
            <a:ext cx="10515600" cy="4351338"/>
          </a:xfrm>
        </p:spPr>
        <p:txBody>
          <a:bodyPr/>
          <a:lstStyle>
            <a:lvl1pPr marL="228600" indent="-228600">
              <a:buFont typeface="Wingdings" panose="05000000000000000000" pitchFamily="2" charset="2"/>
              <a:buChar char="§"/>
              <a:defRPr>
                <a:solidFill>
                  <a:srgbClr val="193D73"/>
                </a:solidFill>
                <a:latin typeface="Arial" panose="020B0604020202020204" pitchFamily="34" charset="0"/>
                <a:cs typeface="Arial" panose="020B0604020202020204" pitchFamily="34" charset="0"/>
              </a:defRPr>
            </a:lvl1pPr>
            <a:lvl2pPr marL="685800" indent="-228600">
              <a:buFont typeface="Wingdings" panose="05000000000000000000" pitchFamily="2" charset="2"/>
              <a:buChar char="§"/>
              <a:defRPr>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a:latin typeface="Arial" panose="020B0604020202020204" pitchFamily="34" charset="0"/>
                <a:cs typeface="Arial" panose="020B0604020202020204" pitchFamily="34" charset="0"/>
              </a:defRPr>
            </a:lvl3pPr>
            <a:lvl4pPr marL="1600200" indent="-228600">
              <a:buFont typeface="Wingdings" panose="05000000000000000000" pitchFamily="2" charset="2"/>
              <a:buChar char="§"/>
              <a:defRPr>
                <a:latin typeface="Arial" panose="020B0604020202020204" pitchFamily="34" charset="0"/>
                <a:cs typeface="Arial" panose="020B0604020202020204" pitchFamily="34" charset="0"/>
              </a:defRPr>
            </a:lvl4pPr>
            <a:lvl5pPr marL="2057400" indent="-228600">
              <a:buFont typeface="Wingdings" panose="05000000000000000000" pitchFamily="2" charset="2"/>
              <a:buChar char="§"/>
              <a:defRPr>
                <a:latin typeface="Arial" panose="020B0604020202020204" pitchFamily="34" charset="0"/>
                <a:cs typeface="Arial" panose="020B0604020202020204"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dirty="0"/>
          </a:p>
        </p:txBody>
      </p:sp>
      <p:sp>
        <p:nvSpPr>
          <p:cNvPr id="3" name="Espace réservé du texte 2">
            <a:extLst>
              <a:ext uri="{FF2B5EF4-FFF2-40B4-BE49-F238E27FC236}">
                <a16:creationId xmlns:a16="http://schemas.microsoft.com/office/drawing/2014/main" id="{C92AC7ED-399E-4611-87F6-D9A6F3FC36F6}"/>
              </a:ext>
            </a:extLst>
          </p:cNvPr>
          <p:cNvSpPr>
            <a:spLocks noGrp="1"/>
          </p:cNvSpPr>
          <p:nvPr>
            <p:ph type="body" sz="quarter" idx="12" hasCustomPrompt="1"/>
          </p:nvPr>
        </p:nvSpPr>
        <p:spPr>
          <a:xfrm>
            <a:off x="554038" y="396875"/>
            <a:ext cx="8699500" cy="523759"/>
          </a:xfrm>
        </p:spPr>
        <p:txBody>
          <a:bodyPr>
            <a:noAutofit/>
          </a:bodyPr>
          <a:lstStyle>
            <a:lvl1pPr marL="0" indent="0">
              <a:buNone/>
              <a:defRPr sz="3600" b="1"/>
            </a:lvl1pPr>
            <a:lvl2pPr marL="457200" indent="0">
              <a:buNone/>
              <a:defRPr/>
            </a:lvl2pPr>
            <a:lvl5pPr marL="1828800" indent="0">
              <a:buNone/>
              <a:defRPr/>
            </a:lvl5pPr>
          </a:lstStyle>
          <a:p>
            <a:pPr lvl="0"/>
            <a:r>
              <a:rPr lang="fr-FR" dirty="0"/>
              <a:t>Cliquez et modifiez le titre</a:t>
            </a:r>
          </a:p>
        </p:txBody>
      </p:sp>
      <p:sp>
        <p:nvSpPr>
          <p:cNvPr id="12" name="Espace réservé du texte 2">
            <a:extLst>
              <a:ext uri="{FF2B5EF4-FFF2-40B4-BE49-F238E27FC236}">
                <a16:creationId xmlns:a16="http://schemas.microsoft.com/office/drawing/2014/main" id="{F97BD780-8162-43BA-B4B2-D39F0FBAFFFB}"/>
              </a:ext>
            </a:extLst>
          </p:cNvPr>
          <p:cNvSpPr>
            <a:spLocks noGrp="1"/>
          </p:cNvSpPr>
          <p:nvPr>
            <p:ph type="body" sz="quarter" idx="13" hasCustomPrompt="1"/>
          </p:nvPr>
        </p:nvSpPr>
        <p:spPr>
          <a:xfrm>
            <a:off x="554038" y="1003991"/>
            <a:ext cx="8699500" cy="309499"/>
          </a:xfrm>
        </p:spPr>
        <p:txBody>
          <a:bodyPr>
            <a:noAutofit/>
          </a:bodyPr>
          <a:lstStyle>
            <a:lvl1pPr marL="0" indent="0">
              <a:buNone/>
              <a:defRPr sz="2000" b="0">
                <a:solidFill>
                  <a:schemeClr val="bg1">
                    <a:lumMod val="50000"/>
                  </a:schemeClr>
                </a:solidFill>
              </a:defRPr>
            </a:lvl1pPr>
            <a:lvl2pPr marL="457200" indent="0">
              <a:buNone/>
              <a:defRPr/>
            </a:lvl2pPr>
            <a:lvl5pPr marL="1828800" indent="0">
              <a:buNone/>
              <a:defRPr/>
            </a:lvl5pPr>
          </a:lstStyle>
          <a:p>
            <a:pPr lvl="0"/>
            <a:r>
              <a:rPr lang="fr-FR" dirty="0"/>
              <a:t>Cliquez et modifiez le sous-titre</a:t>
            </a:r>
          </a:p>
        </p:txBody>
      </p:sp>
    </p:spTree>
    <p:extLst>
      <p:ext uri="{BB962C8B-B14F-4D97-AF65-F5344CB8AC3E}">
        <p14:creationId xmlns:p14="http://schemas.microsoft.com/office/powerpoint/2010/main" val="17824050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9" name="RectangleLight">
            <a:extLst>
              <a:ext uri="{FF2B5EF4-FFF2-40B4-BE49-F238E27FC236}">
                <a16:creationId xmlns:a16="http://schemas.microsoft.com/office/drawing/2014/main" id="{24C54A2F-E5E5-42C1-A0B8-1ED7CC67D259}"/>
              </a:ext>
            </a:extLst>
          </p:cNvPr>
          <p:cNvSpPr/>
          <p:nvPr userDrawn="1">
            <p:custDataLst>
              <p:tags r:id="rId1"/>
            </p:custDataLst>
          </p:nvPr>
        </p:nvSpPr>
        <p:spPr bwMode="ltGray">
          <a:xfrm>
            <a:off x="4364736" y="0"/>
            <a:ext cx="7827264" cy="6858000"/>
          </a:xfrm>
          <a:prstGeom prst="rect">
            <a:avLst/>
          </a:prstGeom>
          <a:solidFill>
            <a:srgbClr val="193D73"/>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fr-BE" dirty="0">
              <a:solidFill>
                <a:srgbClr val="F0F0F0"/>
              </a:solidFill>
              <a:latin typeface="Arial" panose="020B0604020202020204" pitchFamily="34" charset="0"/>
            </a:endParaRPr>
          </a:p>
        </p:txBody>
      </p:sp>
      <p:sp>
        <p:nvSpPr>
          <p:cNvPr id="10" name="2. Slide Title">
            <a:extLst>
              <a:ext uri="{FF2B5EF4-FFF2-40B4-BE49-F238E27FC236}">
                <a16:creationId xmlns:a16="http://schemas.microsoft.com/office/drawing/2014/main" id="{1979C782-FE8F-42F8-9BDE-6703A4178895}"/>
              </a:ext>
            </a:extLst>
          </p:cNvPr>
          <p:cNvSpPr>
            <a:spLocks noGrp="1"/>
          </p:cNvSpPr>
          <p:nvPr>
            <p:ph type="title"/>
            <p:custDataLst>
              <p:tags r:id="rId2"/>
            </p:custDataLst>
          </p:nvPr>
        </p:nvSpPr>
        <p:spPr>
          <a:xfrm>
            <a:off x="554736" y="2744369"/>
            <a:ext cx="3465576" cy="769441"/>
          </a:xfrm>
          <a:prstGeom prst="rect">
            <a:avLst/>
          </a:prstGeom>
        </p:spPr>
        <p:txBody>
          <a:bodyPr wrap="square" anchor="b">
            <a:noAutofit/>
          </a:bodyPr>
          <a:lstStyle>
            <a:lvl1pPr algn="l">
              <a:defRPr sz="3200">
                <a:solidFill>
                  <a:srgbClr val="0D457A"/>
                </a:solidFill>
              </a:defRPr>
            </a:lvl1pPr>
          </a:lstStyle>
          <a:p>
            <a:r>
              <a:rPr lang="fr-FR"/>
              <a:t>Modifiez le style du titre</a:t>
            </a:r>
            <a:endParaRPr lang="fr-BE" dirty="0"/>
          </a:p>
        </p:txBody>
      </p:sp>
      <p:sp>
        <p:nvSpPr>
          <p:cNvPr id="11" name="3. Subtitle">
            <a:extLst>
              <a:ext uri="{FF2B5EF4-FFF2-40B4-BE49-F238E27FC236}">
                <a16:creationId xmlns:a16="http://schemas.microsoft.com/office/drawing/2014/main" id="{7A421CEB-F60E-4AA5-905D-BB2A91AA09A9}"/>
              </a:ext>
            </a:extLst>
          </p:cNvPr>
          <p:cNvSpPr>
            <a:spLocks noGrp="1"/>
          </p:cNvSpPr>
          <p:nvPr>
            <p:ph type="subTitle" idx="1"/>
            <p:custDataLst>
              <p:tags r:id="rId3"/>
            </p:custDataLst>
          </p:nvPr>
        </p:nvSpPr>
        <p:spPr>
          <a:xfrm>
            <a:off x="554735" y="3659644"/>
            <a:ext cx="3465575" cy="341632"/>
          </a:xfrm>
          <a:prstGeom prst="rect">
            <a:avLst/>
          </a:prstGeom>
        </p:spPr>
        <p:txBody>
          <a:bodyPr wrap="square">
            <a:spAutoFit/>
          </a:bodyPr>
          <a:lstStyle>
            <a:lvl1pPr marL="0" indent="0" algn="l">
              <a:buNone/>
              <a:defRPr sz="1800" b="0">
                <a:solidFill>
                  <a:schemeClr val="bg1">
                    <a:lumMod val="50000"/>
                  </a:schemeClr>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fr-FR"/>
              <a:t>Modifiez le style des sous-titres du masque</a:t>
            </a:r>
            <a:endParaRPr lang="fr-BE" dirty="0"/>
          </a:p>
        </p:txBody>
      </p:sp>
      <p:pic>
        <p:nvPicPr>
          <p:cNvPr id="12" name="Image 11">
            <a:extLst>
              <a:ext uri="{FF2B5EF4-FFF2-40B4-BE49-F238E27FC236}">
                <a16:creationId xmlns:a16="http://schemas.microsoft.com/office/drawing/2014/main" id="{B4127C7E-1467-4274-95B0-FB2A743BA312}"/>
              </a:ext>
            </a:extLst>
          </p:cNvPr>
          <p:cNvPicPr>
            <a:picLocks noChangeAspect="1"/>
          </p:cNvPicPr>
          <p:nvPr userDrawn="1"/>
        </p:nvPicPr>
        <p:blipFill>
          <a:blip r:embed="rId5"/>
          <a:stretch>
            <a:fillRect/>
          </a:stretch>
        </p:blipFill>
        <p:spPr>
          <a:xfrm>
            <a:off x="86957" y="188301"/>
            <a:ext cx="2368008" cy="1161235"/>
          </a:xfrm>
          <a:prstGeom prst="rect">
            <a:avLst/>
          </a:prstGeom>
        </p:spPr>
      </p:pic>
    </p:spTree>
    <p:extLst>
      <p:ext uri="{BB962C8B-B14F-4D97-AF65-F5344CB8AC3E}">
        <p14:creationId xmlns:p14="http://schemas.microsoft.com/office/powerpoint/2010/main" val="35636105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re de section">
    <p:spTree>
      <p:nvGrpSpPr>
        <p:cNvPr id="1" name=""/>
        <p:cNvGrpSpPr/>
        <p:nvPr/>
      </p:nvGrpSpPr>
      <p:grpSpPr>
        <a:xfrm>
          <a:off x="0" y="0"/>
          <a:ext cx="0" cy="0"/>
          <a:chOff x="0" y="0"/>
          <a:chExt cx="0" cy="0"/>
        </a:xfrm>
      </p:grpSpPr>
      <p:sp>
        <p:nvSpPr>
          <p:cNvPr id="9" name="RectangleLight">
            <a:extLst>
              <a:ext uri="{FF2B5EF4-FFF2-40B4-BE49-F238E27FC236}">
                <a16:creationId xmlns:a16="http://schemas.microsoft.com/office/drawing/2014/main" id="{24C54A2F-E5E5-42C1-A0B8-1ED7CC67D259}"/>
              </a:ext>
            </a:extLst>
          </p:cNvPr>
          <p:cNvSpPr/>
          <p:nvPr userDrawn="1">
            <p:custDataLst>
              <p:tags r:id="rId1"/>
            </p:custDataLst>
          </p:nvPr>
        </p:nvSpPr>
        <p:spPr bwMode="ltGray">
          <a:xfrm>
            <a:off x="4364736" y="0"/>
            <a:ext cx="7827264" cy="6858000"/>
          </a:xfrm>
          <a:prstGeom prst="rect">
            <a:avLst/>
          </a:prstGeom>
          <a:solidFill>
            <a:schemeClr val="tx2">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fr-BE" dirty="0">
              <a:solidFill>
                <a:srgbClr val="F0F0F0"/>
              </a:solidFill>
              <a:latin typeface="Arial" panose="020B0604020202020204" pitchFamily="34" charset="0"/>
            </a:endParaRPr>
          </a:p>
        </p:txBody>
      </p:sp>
      <p:sp>
        <p:nvSpPr>
          <p:cNvPr id="10" name="2. Slide Title">
            <a:extLst>
              <a:ext uri="{FF2B5EF4-FFF2-40B4-BE49-F238E27FC236}">
                <a16:creationId xmlns:a16="http://schemas.microsoft.com/office/drawing/2014/main" id="{1979C782-FE8F-42F8-9BDE-6703A4178895}"/>
              </a:ext>
            </a:extLst>
          </p:cNvPr>
          <p:cNvSpPr>
            <a:spLocks noGrp="1"/>
          </p:cNvSpPr>
          <p:nvPr>
            <p:ph type="title"/>
            <p:custDataLst>
              <p:tags r:id="rId2"/>
            </p:custDataLst>
          </p:nvPr>
        </p:nvSpPr>
        <p:spPr>
          <a:xfrm>
            <a:off x="554736" y="2744369"/>
            <a:ext cx="3465576" cy="769441"/>
          </a:xfrm>
          <a:prstGeom prst="rect">
            <a:avLst/>
          </a:prstGeom>
        </p:spPr>
        <p:txBody>
          <a:bodyPr wrap="square" anchor="b">
            <a:noAutofit/>
          </a:bodyPr>
          <a:lstStyle>
            <a:lvl1pPr algn="l">
              <a:defRPr sz="3200">
                <a:solidFill>
                  <a:srgbClr val="0D457A"/>
                </a:solidFill>
              </a:defRPr>
            </a:lvl1pPr>
          </a:lstStyle>
          <a:p>
            <a:r>
              <a:rPr lang="fr-FR"/>
              <a:t>Modifiez le style du titre</a:t>
            </a:r>
            <a:endParaRPr lang="fr-BE" dirty="0"/>
          </a:p>
        </p:txBody>
      </p:sp>
      <p:sp>
        <p:nvSpPr>
          <p:cNvPr id="11" name="3. Subtitle">
            <a:extLst>
              <a:ext uri="{FF2B5EF4-FFF2-40B4-BE49-F238E27FC236}">
                <a16:creationId xmlns:a16="http://schemas.microsoft.com/office/drawing/2014/main" id="{7A421CEB-F60E-4AA5-905D-BB2A91AA09A9}"/>
              </a:ext>
            </a:extLst>
          </p:cNvPr>
          <p:cNvSpPr>
            <a:spLocks noGrp="1"/>
          </p:cNvSpPr>
          <p:nvPr>
            <p:ph type="subTitle" idx="1"/>
            <p:custDataLst>
              <p:tags r:id="rId3"/>
            </p:custDataLst>
          </p:nvPr>
        </p:nvSpPr>
        <p:spPr>
          <a:xfrm>
            <a:off x="554735" y="3659644"/>
            <a:ext cx="3465575" cy="341632"/>
          </a:xfrm>
          <a:prstGeom prst="rect">
            <a:avLst/>
          </a:prstGeom>
        </p:spPr>
        <p:txBody>
          <a:bodyPr wrap="square">
            <a:spAutoFit/>
          </a:bodyPr>
          <a:lstStyle>
            <a:lvl1pPr marL="0" indent="0" algn="l">
              <a:buNone/>
              <a:defRPr sz="1800" b="0">
                <a:solidFill>
                  <a:schemeClr val="bg1">
                    <a:lumMod val="50000"/>
                  </a:schemeClr>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fr-FR"/>
              <a:t>Modifiez le style des sous-titres du masque</a:t>
            </a:r>
            <a:endParaRPr lang="fr-BE" dirty="0"/>
          </a:p>
        </p:txBody>
      </p:sp>
      <p:pic>
        <p:nvPicPr>
          <p:cNvPr id="12" name="Image 11">
            <a:extLst>
              <a:ext uri="{FF2B5EF4-FFF2-40B4-BE49-F238E27FC236}">
                <a16:creationId xmlns:a16="http://schemas.microsoft.com/office/drawing/2014/main" id="{B4127C7E-1467-4274-95B0-FB2A743BA312}"/>
              </a:ext>
            </a:extLst>
          </p:cNvPr>
          <p:cNvPicPr>
            <a:picLocks noChangeAspect="1"/>
          </p:cNvPicPr>
          <p:nvPr userDrawn="1"/>
        </p:nvPicPr>
        <p:blipFill>
          <a:blip r:embed="rId5"/>
          <a:stretch>
            <a:fillRect/>
          </a:stretch>
        </p:blipFill>
        <p:spPr>
          <a:xfrm>
            <a:off x="86957" y="188301"/>
            <a:ext cx="2368008" cy="1161235"/>
          </a:xfrm>
          <a:prstGeom prst="rect">
            <a:avLst/>
          </a:prstGeom>
        </p:spPr>
      </p:pic>
    </p:spTree>
    <p:extLst>
      <p:ext uri="{BB962C8B-B14F-4D97-AF65-F5344CB8AC3E}">
        <p14:creationId xmlns:p14="http://schemas.microsoft.com/office/powerpoint/2010/main" val="34941651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3058DF49-C002-AB4A-A86D-1C110D8E7AAC}" type="slidenum">
              <a:rPr lang="fr-FR" smtClean="0"/>
              <a:t>‹N°›</a:t>
            </a:fld>
            <a:endParaRPr lang="fr-FR"/>
          </a:p>
        </p:txBody>
      </p:sp>
    </p:spTree>
    <p:extLst>
      <p:ext uri="{BB962C8B-B14F-4D97-AF65-F5344CB8AC3E}">
        <p14:creationId xmlns:p14="http://schemas.microsoft.com/office/powerpoint/2010/main" val="19962781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cSld name="En-tête de section">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602051" y="4643041"/>
            <a:ext cx="10363200" cy="1362075"/>
          </a:xfrm>
          <a:prstGeom prst="rect">
            <a:avLst/>
          </a:prstGeom>
        </p:spPr>
        <p:txBody>
          <a:bodyPr anchor="t"/>
          <a:lstStyle>
            <a:lvl1pPr algn="l">
              <a:defRPr sz="2400" b="0" cap="none">
                <a:solidFill>
                  <a:srgbClr val="404040"/>
                </a:solidFill>
                <a:latin typeface="Arial"/>
              </a:defRPr>
            </a:lvl1pPr>
          </a:lstStyle>
          <a:p>
            <a:r>
              <a:rPr lang="fr-FR"/>
              <a:t>Modifiez le style du titre</a:t>
            </a:r>
            <a:endParaRPr lang="fr-FR" dirty="0"/>
          </a:p>
        </p:txBody>
      </p:sp>
      <p:sp>
        <p:nvSpPr>
          <p:cNvPr id="3" name="Espace réservé du texte 2"/>
          <p:cNvSpPr>
            <a:spLocks noGrp="1"/>
          </p:cNvSpPr>
          <p:nvPr>
            <p:ph type="body" idx="1"/>
          </p:nvPr>
        </p:nvSpPr>
        <p:spPr>
          <a:xfrm>
            <a:off x="272305" y="2906713"/>
            <a:ext cx="10692948" cy="1500187"/>
          </a:xfrm>
          <a:solidFill>
            <a:schemeClr val="tx2"/>
          </a:solidFill>
          <a:ln w="6350" cmpd="sng">
            <a:noFill/>
          </a:ln>
        </p:spPr>
        <p:txBody>
          <a:bodyPr lIns="360000" rIns="360000" anchor="ctr" anchorCtr="0">
            <a:normAutofit/>
          </a:bodyPr>
          <a:lstStyle>
            <a:lvl1pPr marL="0" indent="0">
              <a:buNone/>
              <a:defRPr sz="40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3C1E4CC6-2F98-1C43-B2F9-639F3D5D067F}" type="datetime3">
              <a:t>22.03.25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682797C-062D-9E4C-A7C4-4295B2947C93}" type="slidenum">
              <a:rPr lang="fr-FR" smtClean="0"/>
              <a:t>‹N°›</a:t>
            </a:fld>
            <a:endParaRPr lang="fr-FR"/>
          </a:p>
        </p:txBody>
      </p:sp>
      <p:pic>
        <p:nvPicPr>
          <p:cNvPr id="9" name="Image 8" descr="Logo Erasme.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9951" y="263465"/>
            <a:ext cx="1960063" cy="442685"/>
          </a:xfrm>
          <a:prstGeom prst="rect">
            <a:avLst/>
          </a:prstGeom>
        </p:spPr>
      </p:pic>
    </p:spTree>
    <p:extLst>
      <p:ext uri="{BB962C8B-B14F-4D97-AF65-F5344CB8AC3E}">
        <p14:creationId xmlns:p14="http://schemas.microsoft.com/office/powerpoint/2010/main" val="23276974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356351"/>
            <a:ext cx="2844800" cy="365125"/>
          </a:xfrm>
          <a:prstGeom prst="rect">
            <a:avLst/>
          </a:prstGeom>
          <a:ln/>
        </p:spPr>
        <p:txBody>
          <a:bodyPr/>
          <a:lstStyle>
            <a:lvl1pPr>
              <a:defRPr/>
            </a:lvl1pPr>
          </a:lstStyle>
          <a:p>
            <a:pPr>
              <a:defRPr/>
            </a:pPr>
            <a:endParaRPr lang="fr-FR"/>
          </a:p>
        </p:txBody>
      </p:sp>
      <p:sp>
        <p:nvSpPr>
          <p:cNvPr id="3" name="Rectangle 5"/>
          <p:cNvSpPr>
            <a:spLocks noGrp="1" noChangeArrowheads="1"/>
          </p:cNvSpPr>
          <p:nvPr>
            <p:ph type="ftr" sz="quarter" idx="11"/>
          </p:nvPr>
        </p:nvSpPr>
        <p:spPr>
          <a:xfrm>
            <a:off x="4165600" y="6356351"/>
            <a:ext cx="3860800" cy="365125"/>
          </a:xfrm>
          <a:prstGeom prst="rect">
            <a:avLst/>
          </a:prstGeom>
          <a:ln/>
        </p:spPr>
        <p:txBody>
          <a:bodyPr/>
          <a:lstStyle>
            <a:lvl1pPr>
              <a:defRPr/>
            </a:lvl1pPr>
          </a:lstStyle>
          <a:p>
            <a:pPr>
              <a:defRPr/>
            </a:pPr>
            <a:endParaRPr lang="fr-FR"/>
          </a:p>
        </p:txBody>
      </p:sp>
      <p:sp>
        <p:nvSpPr>
          <p:cNvPr id="4" name="Rectangle 6"/>
          <p:cNvSpPr>
            <a:spLocks noGrp="1" noChangeArrowheads="1"/>
          </p:cNvSpPr>
          <p:nvPr>
            <p:ph type="sldNum" sz="quarter" idx="12"/>
          </p:nvPr>
        </p:nvSpPr>
        <p:spPr>
          <a:xfrm>
            <a:off x="8737600" y="6356351"/>
            <a:ext cx="2844800" cy="365125"/>
          </a:xfrm>
          <a:prstGeom prst="rect">
            <a:avLst/>
          </a:prstGeom>
          <a:ln/>
        </p:spPr>
        <p:txBody>
          <a:bodyPr/>
          <a:lstStyle>
            <a:lvl1pPr>
              <a:defRPr/>
            </a:lvl1pPr>
          </a:lstStyle>
          <a:p>
            <a:fld id="{9DB2B7D4-145C-447C-8324-0AB4A58222AA}" type="slidenum">
              <a:rPr lang="fr-FR"/>
              <a:pPr/>
              <a:t>‹N°›</a:t>
            </a:fld>
            <a:endParaRPr lang="fr-FR"/>
          </a:p>
        </p:txBody>
      </p:sp>
    </p:spTree>
    <p:extLst>
      <p:ext uri="{BB962C8B-B14F-4D97-AF65-F5344CB8AC3E}">
        <p14:creationId xmlns:p14="http://schemas.microsoft.com/office/powerpoint/2010/main" val="24800081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Page 2 colonnes">
    <p:spTree>
      <p:nvGrpSpPr>
        <p:cNvPr id="1" name=""/>
        <p:cNvGrpSpPr/>
        <p:nvPr/>
      </p:nvGrpSpPr>
      <p:grpSpPr>
        <a:xfrm>
          <a:off x="0" y="0"/>
          <a:ext cx="0" cy="0"/>
          <a:chOff x="0" y="0"/>
          <a:chExt cx="0" cy="0"/>
        </a:xfrm>
      </p:grpSpPr>
      <p:sp>
        <p:nvSpPr>
          <p:cNvPr id="23" name="Espace réservé du texte 22">
            <a:extLst>
              <a:ext uri="{FF2B5EF4-FFF2-40B4-BE49-F238E27FC236}">
                <a16:creationId xmlns:a16="http://schemas.microsoft.com/office/drawing/2014/main" id="{0EE7F05D-DE1F-4BB9-BDE6-7E46DD2BD8C8}"/>
              </a:ext>
            </a:extLst>
          </p:cNvPr>
          <p:cNvSpPr>
            <a:spLocks noGrp="1"/>
          </p:cNvSpPr>
          <p:nvPr>
            <p:ph type="body" sz="quarter" idx="15" hasCustomPrompt="1"/>
          </p:nvPr>
        </p:nvSpPr>
        <p:spPr>
          <a:xfrm>
            <a:off x="674688" y="2447925"/>
            <a:ext cx="11182350" cy="3784106"/>
          </a:xfrm>
        </p:spPr>
        <p:txBody>
          <a:bodyPr lIns="0" tIns="0" rIns="0" bIns="0" numCol="2" spcCol="900000">
            <a:noAutofit/>
          </a:bodyPr>
          <a:lstStyle>
            <a:lvl1pPr marL="0" indent="0">
              <a:buFont typeface="Arial" panose="020B0604020202020204" pitchFamily="34" charset="0"/>
              <a:buNone/>
              <a:defRPr/>
            </a:lvl1pPr>
            <a:lvl2pPr>
              <a:defRPr>
                <a:solidFill>
                  <a:srgbClr val="595959"/>
                </a:solidFill>
              </a:defRPr>
            </a:lvl2pPr>
          </a:lstStyle>
          <a:p>
            <a:pPr lvl="0"/>
            <a:r>
              <a:rPr lang="fr-FR" dirty="0" err="1"/>
              <a:t>Exceat</a:t>
            </a:r>
            <a:r>
              <a:rPr lang="fr-FR" dirty="0"/>
              <a:t> </a:t>
            </a:r>
            <a:r>
              <a:rPr lang="fr-FR" dirty="0" err="1"/>
              <a:t>aborendi</a:t>
            </a:r>
            <a:r>
              <a:rPr lang="fr-FR" dirty="0"/>
              <a:t> </a:t>
            </a:r>
            <a:r>
              <a:rPr lang="fr-FR" dirty="0" err="1"/>
              <a:t>accusam</a:t>
            </a:r>
            <a:r>
              <a:rPr lang="fr-FR" dirty="0"/>
              <a:t> </a:t>
            </a:r>
            <a:r>
              <a:rPr lang="fr-FR" dirty="0" err="1"/>
              <a:t>ventur</a:t>
            </a:r>
            <a:r>
              <a:rPr lang="fr-FR" dirty="0"/>
              <a:t> as que </a:t>
            </a:r>
            <a:r>
              <a:rPr lang="fr-FR" dirty="0" err="1"/>
              <a:t>reseditate</a:t>
            </a:r>
            <a:r>
              <a:rPr lang="fr-FR" dirty="0"/>
              <a:t> </a:t>
            </a:r>
            <a:r>
              <a:rPr lang="fr-FR" dirty="0" err="1"/>
              <a:t>corum</a:t>
            </a:r>
            <a:r>
              <a:rPr lang="fr-FR" dirty="0"/>
              <a:t> </a:t>
            </a:r>
            <a:r>
              <a:rPr lang="fr-FR" dirty="0" err="1"/>
              <a:t>dolorerumque</a:t>
            </a:r>
            <a:r>
              <a:rPr lang="fr-FR" dirty="0"/>
              <a:t> </a:t>
            </a:r>
            <a:r>
              <a:rPr lang="fr-FR" dirty="0" err="1"/>
              <a:t>recullatibus</a:t>
            </a:r>
            <a:r>
              <a:rPr lang="fr-FR" dirty="0"/>
              <a:t> con et </a:t>
            </a:r>
            <a:r>
              <a:rPr lang="fr-FR" dirty="0" err="1"/>
              <a:t>aciis</a:t>
            </a:r>
            <a:r>
              <a:rPr lang="fr-FR" dirty="0"/>
              <a:t> </a:t>
            </a:r>
            <a:r>
              <a:rPr lang="fr-FR" dirty="0" err="1"/>
              <a:t>alitectur</a:t>
            </a:r>
            <a:r>
              <a:rPr lang="fr-FR" dirty="0"/>
              <a:t> si </a:t>
            </a:r>
            <a:r>
              <a:rPr lang="fr-FR" dirty="0" err="1"/>
              <a:t>asperum</a:t>
            </a:r>
            <a:r>
              <a:rPr lang="fr-FR" dirty="0"/>
              <a:t> </a:t>
            </a:r>
            <a:r>
              <a:rPr lang="fr-FR" dirty="0" err="1"/>
              <a:t>acia</a:t>
            </a:r>
            <a:r>
              <a:rPr lang="fr-FR" dirty="0"/>
              <a:t> </a:t>
            </a:r>
            <a:r>
              <a:rPr lang="fr-FR" dirty="0" err="1"/>
              <a:t>aut</a:t>
            </a:r>
            <a:r>
              <a:rPr lang="fr-FR" dirty="0"/>
              <a:t> </a:t>
            </a:r>
            <a:r>
              <a:rPr lang="fr-FR" dirty="0" err="1"/>
              <a:t>millo</a:t>
            </a:r>
            <a:r>
              <a:rPr lang="fr-FR" dirty="0"/>
              <a:t> </a:t>
            </a:r>
            <a:r>
              <a:rPr lang="fr-FR" dirty="0" err="1"/>
              <a:t>dolectem</a:t>
            </a:r>
            <a:r>
              <a:rPr lang="fr-FR" dirty="0"/>
              <a:t> </a:t>
            </a:r>
            <a:r>
              <a:rPr lang="fr-FR" dirty="0" err="1"/>
              <a:t>quunt</a:t>
            </a:r>
            <a:r>
              <a:rPr lang="fr-FR" dirty="0"/>
              <a:t> mil </a:t>
            </a:r>
            <a:r>
              <a:rPr lang="fr-FR" dirty="0" err="1"/>
              <a:t>idebit</a:t>
            </a:r>
            <a:r>
              <a:rPr lang="fr-FR" dirty="0"/>
              <a:t> </a:t>
            </a:r>
            <a:r>
              <a:rPr lang="fr-FR" dirty="0" err="1"/>
              <a:t>utectur</a:t>
            </a:r>
            <a:r>
              <a:rPr lang="fr-FR" dirty="0"/>
              <a:t> </a:t>
            </a:r>
            <a:r>
              <a:rPr lang="fr-FR" dirty="0" err="1"/>
              <a:t>sam</a:t>
            </a:r>
            <a:r>
              <a:rPr lang="fr-FR" dirty="0"/>
              <a:t> </a:t>
            </a:r>
            <a:r>
              <a:rPr lang="fr-FR" dirty="0" err="1"/>
              <a:t>fuga</a:t>
            </a:r>
            <a:r>
              <a:rPr lang="fr-FR" dirty="0"/>
              <a:t>. </a:t>
            </a:r>
            <a:r>
              <a:rPr lang="fr-FR" dirty="0" err="1"/>
              <a:t>Uditis</a:t>
            </a:r>
            <a:r>
              <a:rPr lang="fr-FR" dirty="0"/>
              <a:t> </a:t>
            </a:r>
            <a:r>
              <a:rPr lang="fr-FR" dirty="0" err="1"/>
              <a:t>essin</a:t>
            </a:r>
            <a:r>
              <a:rPr lang="fr-FR" dirty="0"/>
              <a:t> </a:t>
            </a:r>
            <a:r>
              <a:rPr lang="fr-FR" dirty="0" err="1"/>
              <a:t>nimenim</a:t>
            </a:r>
            <a:r>
              <a:rPr lang="fr-FR" dirty="0"/>
              <a:t> </a:t>
            </a:r>
            <a:r>
              <a:rPr lang="fr-FR" dirty="0" err="1"/>
              <a:t>enditia</a:t>
            </a:r>
            <a:r>
              <a:rPr lang="fr-FR" dirty="0"/>
              <a:t> </a:t>
            </a:r>
            <a:r>
              <a:rPr lang="fr-FR" dirty="0" err="1"/>
              <a:t>ndellandis</a:t>
            </a:r>
            <a:r>
              <a:rPr lang="fr-FR" dirty="0"/>
              <a:t> </a:t>
            </a:r>
            <a:r>
              <a:rPr lang="fr-FR" dirty="0" err="1"/>
              <a:t>sumquam</a:t>
            </a:r>
            <a:r>
              <a:rPr lang="fr-FR" dirty="0"/>
              <a:t> re non </a:t>
            </a:r>
            <a:r>
              <a:rPr lang="fr-FR" dirty="0" err="1"/>
              <a:t>plignatur</a:t>
            </a:r>
            <a:r>
              <a:rPr lang="fr-FR" dirty="0"/>
              <a:t>, </a:t>
            </a:r>
            <a:r>
              <a:rPr lang="fr-FR" dirty="0" err="1"/>
              <a:t>cullaut</a:t>
            </a:r>
            <a:r>
              <a:rPr lang="fr-FR" dirty="0"/>
              <a:t> quid </a:t>
            </a:r>
            <a:r>
              <a:rPr lang="fr-FR" dirty="0" err="1"/>
              <a:t>sitiatur</a:t>
            </a:r>
            <a:r>
              <a:rPr lang="fr-FR" dirty="0"/>
              <a:t>, in </a:t>
            </a:r>
            <a:r>
              <a:rPr lang="fr-FR" dirty="0" err="1"/>
              <a:t>estiasped</a:t>
            </a:r>
            <a:r>
              <a:rPr lang="fr-FR" dirty="0"/>
              <a:t> </a:t>
            </a:r>
            <a:r>
              <a:rPr lang="fr-FR" dirty="0" err="1"/>
              <a:t>quodipis</a:t>
            </a:r>
            <a:r>
              <a:rPr lang="fr-FR" dirty="0"/>
              <a:t> </a:t>
            </a:r>
            <a:r>
              <a:rPr lang="fr-FR" dirty="0" err="1"/>
              <a:t>entorae</a:t>
            </a:r>
            <a:r>
              <a:rPr lang="fr-FR" dirty="0"/>
              <a:t> </a:t>
            </a:r>
            <a:r>
              <a:rPr lang="fr-FR" dirty="0" err="1"/>
              <a:t>nonsenit</a:t>
            </a:r>
            <a:r>
              <a:rPr lang="fr-FR" dirty="0"/>
              <a:t> et ut </a:t>
            </a:r>
            <a:r>
              <a:rPr lang="fr-FR" dirty="0" err="1"/>
              <a:t>rerspie</a:t>
            </a:r>
            <a:r>
              <a:rPr lang="fr-FR" dirty="0"/>
              <a:t> </a:t>
            </a:r>
            <a:r>
              <a:rPr lang="fr-FR" dirty="0" err="1"/>
              <a:t>nitatis</a:t>
            </a:r>
            <a:r>
              <a:rPr lang="fr-FR" dirty="0"/>
              <a:t> </a:t>
            </a:r>
            <a:r>
              <a:rPr lang="fr-FR" dirty="0" err="1"/>
              <a:t>exeri</a:t>
            </a:r>
            <a:r>
              <a:rPr lang="fr-FR" dirty="0"/>
              <a:t> </a:t>
            </a:r>
            <a:r>
              <a:rPr lang="fr-FR" dirty="0" err="1"/>
              <a:t>bla</a:t>
            </a:r>
            <a:r>
              <a:rPr lang="fr-FR" dirty="0"/>
              <a:t> </a:t>
            </a:r>
            <a:r>
              <a:rPr lang="fr-FR" dirty="0" err="1"/>
              <a:t>nam</a:t>
            </a:r>
            <a:r>
              <a:rPr lang="fr-FR" dirty="0"/>
              <a:t> </a:t>
            </a:r>
            <a:r>
              <a:rPr lang="fr-FR" dirty="0" err="1"/>
              <a:t>nonem</a:t>
            </a:r>
            <a:r>
              <a:rPr lang="fr-FR" dirty="0"/>
              <a:t> </a:t>
            </a:r>
            <a:r>
              <a:rPr lang="fr-FR" dirty="0" err="1"/>
              <a:t>int</a:t>
            </a:r>
            <a:r>
              <a:rPr lang="fr-FR" dirty="0"/>
              <a:t> </a:t>
            </a:r>
            <a:r>
              <a:rPr lang="fr-FR" dirty="0" err="1"/>
              <a:t>ommodit</a:t>
            </a:r>
            <a:r>
              <a:rPr lang="fr-FR" dirty="0"/>
              <a:t> </a:t>
            </a:r>
            <a:r>
              <a:rPr lang="fr-FR" dirty="0" err="1"/>
              <a:t>iaesse</a:t>
            </a:r>
            <a:r>
              <a:rPr lang="fr-FR" dirty="0"/>
              <a:t> </a:t>
            </a:r>
            <a:r>
              <a:rPr lang="fr-FR" dirty="0" err="1"/>
              <a:t>enimus</a:t>
            </a:r>
            <a:r>
              <a:rPr lang="fr-FR" dirty="0"/>
              <a:t>.</a:t>
            </a:r>
          </a:p>
          <a:p>
            <a:pPr lvl="0"/>
            <a:r>
              <a:rPr lang="fr-FR" dirty="0" err="1"/>
              <a:t>Doluptatus</a:t>
            </a:r>
            <a:r>
              <a:rPr lang="fr-FR" dirty="0"/>
              <a:t>. Nam </a:t>
            </a:r>
            <a:r>
              <a:rPr lang="fr-FR" dirty="0" err="1"/>
              <a:t>quam</a:t>
            </a:r>
            <a:r>
              <a:rPr lang="fr-FR" dirty="0"/>
              <a:t>, </a:t>
            </a:r>
            <a:r>
              <a:rPr lang="fr-FR" dirty="0" err="1"/>
              <a:t>sum</a:t>
            </a:r>
            <a:r>
              <a:rPr lang="fr-FR" dirty="0"/>
              <a:t> </a:t>
            </a:r>
            <a:r>
              <a:rPr lang="fr-FR" dirty="0" err="1"/>
              <a:t>nim</a:t>
            </a:r>
            <a:r>
              <a:rPr lang="fr-FR" dirty="0"/>
              <a:t> </a:t>
            </a:r>
            <a:r>
              <a:rPr lang="fr-FR" dirty="0" err="1"/>
              <a:t>volorpo</a:t>
            </a:r>
            <a:r>
              <a:rPr lang="fr-FR" dirty="0"/>
              <a:t> </a:t>
            </a:r>
            <a:r>
              <a:rPr lang="fr-FR" dirty="0" err="1"/>
              <a:t>rporem</a:t>
            </a:r>
            <a:r>
              <a:rPr lang="fr-FR" dirty="0"/>
              <a:t>. </a:t>
            </a:r>
            <a:r>
              <a:rPr lang="fr-FR" dirty="0" err="1"/>
              <a:t>Hilitatior</a:t>
            </a:r>
            <a:r>
              <a:rPr lang="fr-FR" dirty="0"/>
              <a:t> </a:t>
            </a:r>
            <a:r>
              <a:rPr lang="fr-FR" dirty="0" err="1"/>
              <a:t>minimus</a:t>
            </a:r>
            <a:r>
              <a:rPr lang="fr-FR" dirty="0"/>
              <a:t> </a:t>
            </a:r>
            <a:r>
              <a:rPr lang="fr-FR" dirty="0" err="1"/>
              <a:t>pratia</a:t>
            </a:r>
            <a:r>
              <a:rPr lang="fr-FR" dirty="0"/>
              <a:t> </a:t>
            </a:r>
            <a:r>
              <a:rPr lang="fr-FR" dirty="0" err="1"/>
              <a:t>sollis</a:t>
            </a:r>
            <a:r>
              <a:rPr lang="fr-FR" dirty="0"/>
              <a:t> </a:t>
            </a:r>
            <a:r>
              <a:rPr lang="fr-FR" dirty="0" err="1"/>
              <a:t>res</a:t>
            </a:r>
            <a:r>
              <a:rPr lang="fr-FR" dirty="0"/>
              <a:t> </a:t>
            </a:r>
            <a:r>
              <a:rPr lang="fr-FR" dirty="0" err="1"/>
              <a:t>moluptat</a:t>
            </a:r>
            <a:r>
              <a:rPr lang="fr-FR" dirty="0"/>
              <a:t> </a:t>
            </a:r>
            <a:r>
              <a:rPr lang="fr-FR" dirty="0" err="1"/>
              <a:t>quas</a:t>
            </a:r>
            <a:r>
              <a:rPr lang="fr-FR" dirty="0"/>
              <a:t> magnat </a:t>
            </a:r>
            <a:r>
              <a:rPr lang="fr-FR" dirty="0" err="1"/>
              <a:t>enestem</a:t>
            </a:r>
            <a:r>
              <a:rPr lang="fr-FR" dirty="0"/>
              <a:t> </a:t>
            </a:r>
            <a:r>
              <a:rPr lang="fr-FR" dirty="0" err="1"/>
              <a:t>venis</a:t>
            </a:r>
            <a:r>
              <a:rPr lang="fr-FR" dirty="0"/>
              <a:t> sin </a:t>
            </a:r>
            <a:r>
              <a:rPr lang="fr-FR" dirty="0" err="1"/>
              <a:t>nonsecusae</a:t>
            </a:r>
            <a:r>
              <a:rPr lang="fr-FR" dirty="0"/>
              <a:t> </a:t>
            </a:r>
            <a:r>
              <a:rPr lang="fr-FR" dirty="0" err="1"/>
              <a:t>necepta</a:t>
            </a:r>
            <a:r>
              <a:rPr lang="fr-FR" dirty="0"/>
              <a:t> cum </a:t>
            </a:r>
            <a:r>
              <a:rPr lang="fr-FR" dirty="0" err="1"/>
              <a:t>aut</a:t>
            </a:r>
            <a:r>
              <a:rPr lang="fr-FR" dirty="0"/>
              <a:t> </a:t>
            </a:r>
            <a:r>
              <a:rPr lang="fr-FR" dirty="0" err="1"/>
              <a:t>porro</a:t>
            </a:r>
            <a:r>
              <a:rPr lang="fr-FR" dirty="0"/>
              <a:t> </a:t>
            </a:r>
            <a:r>
              <a:rPr lang="fr-FR" dirty="0" err="1"/>
              <a:t>cus</a:t>
            </a:r>
            <a:endParaRPr lang="fr-FR" dirty="0"/>
          </a:p>
          <a:p>
            <a:pPr lvl="0"/>
            <a:r>
              <a:rPr lang="fr-FR" dirty="0" err="1"/>
              <a:t>Dolorerumque</a:t>
            </a:r>
            <a:r>
              <a:rPr lang="fr-FR" dirty="0"/>
              <a:t> </a:t>
            </a:r>
            <a:r>
              <a:rPr lang="fr-FR" dirty="0" err="1"/>
              <a:t>recullatibus</a:t>
            </a:r>
            <a:r>
              <a:rPr lang="fr-FR" dirty="0"/>
              <a:t> con et </a:t>
            </a:r>
            <a:r>
              <a:rPr lang="fr-FR" dirty="0" err="1"/>
              <a:t>aciis</a:t>
            </a:r>
            <a:r>
              <a:rPr lang="fr-FR" dirty="0"/>
              <a:t> </a:t>
            </a:r>
            <a:r>
              <a:rPr lang="fr-FR" dirty="0" err="1"/>
              <a:t>alitectur</a:t>
            </a:r>
            <a:r>
              <a:rPr lang="fr-FR" dirty="0"/>
              <a:t> si </a:t>
            </a:r>
            <a:r>
              <a:rPr lang="fr-FR" dirty="0" err="1"/>
              <a:t>asperum</a:t>
            </a:r>
            <a:r>
              <a:rPr lang="fr-FR" dirty="0"/>
              <a:t> </a:t>
            </a:r>
            <a:r>
              <a:rPr lang="fr-FR" dirty="0" err="1"/>
              <a:t>acia</a:t>
            </a:r>
            <a:r>
              <a:rPr lang="fr-FR" dirty="0"/>
              <a:t> </a:t>
            </a:r>
            <a:r>
              <a:rPr lang="fr-FR" dirty="0" err="1"/>
              <a:t>aut</a:t>
            </a:r>
            <a:r>
              <a:rPr lang="fr-FR" dirty="0"/>
              <a:t> </a:t>
            </a:r>
            <a:r>
              <a:rPr lang="fr-FR" dirty="0" err="1"/>
              <a:t>millo</a:t>
            </a:r>
            <a:r>
              <a:rPr lang="fr-FR" dirty="0"/>
              <a:t> </a:t>
            </a:r>
            <a:r>
              <a:rPr lang="fr-FR" dirty="0" err="1"/>
              <a:t>dolectem</a:t>
            </a:r>
            <a:r>
              <a:rPr lang="fr-FR" dirty="0"/>
              <a:t> </a:t>
            </a:r>
            <a:r>
              <a:rPr lang="fr-FR" dirty="0" err="1"/>
              <a:t>quunt</a:t>
            </a:r>
            <a:r>
              <a:rPr lang="fr-FR" dirty="0"/>
              <a:t> mil </a:t>
            </a:r>
            <a:r>
              <a:rPr lang="fr-FR" dirty="0" err="1"/>
              <a:t>idebit</a:t>
            </a:r>
            <a:r>
              <a:rPr lang="fr-FR" dirty="0"/>
              <a:t> </a:t>
            </a:r>
            <a:r>
              <a:rPr lang="fr-FR" dirty="0" err="1"/>
              <a:t>utectur</a:t>
            </a:r>
            <a:r>
              <a:rPr lang="fr-FR" dirty="0"/>
              <a:t> </a:t>
            </a:r>
            <a:r>
              <a:rPr lang="fr-FR" dirty="0" err="1"/>
              <a:t>sam</a:t>
            </a:r>
            <a:r>
              <a:rPr lang="fr-FR" dirty="0"/>
              <a:t> </a:t>
            </a:r>
            <a:r>
              <a:rPr lang="fr-FR" dirty="0" err="1"/>
              <a:t>fuga</a:t>
            </a:r>
            <a:r>
              <a:rPr lang="fr-FR" dirty="0"/>
              <a:t>. </a:t>
            </a:r>
            <a:r>
              <a:rPr lang="fr-FR" dirty="0" err="1"/>
              <a:t>Uditis</a:t>
            </a:r>
            <a:r>
              <a:rPr lang="fr-FR" dirty="0"/>
              <a:t> </a:t>
            </a:r>
            <a:r>
              <a:rPr lang="fr-FR" dirty="0" err="1"/>
              <a:t>essin</a:t>
            </a:r>
            <a:r>
              <a:rPr lang="fr-FR" dirty="0"/>
              <a:t> </a:t>
            </a:r>
            <a:r>
              <a:rPr lang="fr-FR" dirty="0" err="1"/>
              <a:t>nimenim</a:t>
            </a:r>
            <a:r>
              <a:rPr lang="fr-FR" dirty="0"/>
              <a:t> </a:t>
            </a:r>
            <a:r>
              <a:rPr lang="fr-FR" dirty="0" err="1"/>
              <a:t>enditia</a:t>
            </a:r>
            <a:r>
              <a:rPr lang="fr-FR" dirty="0"/>
              <a:t> </a:t>
            </a:r>
            <a:r>
              <a:rPr lang="fr-FR" dirty="0" err="1"/>
              <a:t>ndellandis</a:t>
            </a:r>
            <a:r>
              <a:rPr lang="fr-FR" dirty="0"/>
              <a:t> </a:t>
            </a:r>
            <a:r>
              <a:rPr lang="fr-FR" dirty="0" err="1"/>
              <a:t>sumquam</a:t>
            </a:r>
            <a:r>
              <a:rPr lang="fr-FR" dirty="0"/>
              <a:t>.</a:t>
            </a:r>
          </a:p>
          <a:p>
            <a:pPr lvl="0"/>
            <a:endParaRPr lang="fr-FR" dirty="0"/>
          </a:p>
          <a:p>
            <a:pPr lvl="0"/>
            <a:r>
              <a:rPr lang="fr-FR" dirty="0" err="1"/>
              <a:t>Exceat</a:t>
            </a:r>
            <a:r>
              <a:rPr lang="fr-FR" dirty="0"/>
              <a:t> </a:t>
            </a:r>
            <a:r>
              <a:rPr lang="fr-FR" dirty="0" err="1"/>
              <a:t>aborendi</a:t>
            </a:r>
            <a:r>
              <a:rPr lang="fr-FR" dirty="0"/>
              <a:t> </a:t>
            </a:r>
            <a:r>
              <a:rPr lang="fr-FR" dirty="0" err="1"/>
              <a:t>accusam</a:t>
            </a:r>
            <a:r>
              <a:rPr lang="fr-FR" dirty="0"/>
              <a:t> </a:t>
            </a:r>
            <a:r>
              <a:rPr lang="fr-FR" dirty="0" err="1"/>
              <a:t>ventur</a:t>
            </a:r>
            <a:r>
              <a:rPr lang="fr-FR" dirty="0"/>
              <a:t> as que </a:t>
            </a:r>
            <a:r>
              <a:rPr lang="fr-FR" dirty="0" err="1"/>
              <a:t>reseditate</a:t>
            </a:r>
            <a:r>
              <a:rPr lang="fr-FR" dirty="0"/>
              <a:t> </a:t>
            </a:r>
            <a:r>
              <a:rPr lang="fr-FR" dirty="0" err="1"/>
              <a:t>corum</a:t>
            </a:r>
            <a:r>
              <a:rPr lang="fr-FR" dirty="0"/>
              <a:t> </a:t>
            </a:r>
            <a:r>
              <a:rPr lang="fr-FR" dirty="0" err="1"/>
              <a:t>dolorerumque</a:t>
            </a:r>
            <a:r>
              <a:rPr lang="fr-FR" dirty="0"/>
              <a:t> </a:t>
            </a:r>
            <a:r>
              <a:rPr lang="fr-FR" dirty="0" err="1"/>
              <a:t>recullatibus</a:t>
            </a:r>
            <a:r>
              <a:rPr lang="fr-FR" dirty="0"/>
              <a:t> con et </a:t>
            </a:r>
            <a:r>
              <a:rPr lang="fr-FR" dirty="0" err="1"/>
              <a:t>aciis</a:t>
            </a:r>
            <a:r>
              <a:rPr lang="fr-FR" dirty="0"/>
              <a:t> </a:t>
            </a:r>
            <a:r>
              <a:rPr lang="fr-FR" dirty="0" err="1"/>
              <a:t>alitectur</a:t>
            </a:r>
            <a:r>
              <a:rPr lang="fr-FR" dirty="0"/>
              <a:t> si </a:t>
            </a:r>
            <a:r>
              <a:rPr lang="fr-FR" dirty="0" err="1"/>
              <a:t>asperum</a:t>
            </a:r>
            <a:r>
              <a:rPr lang="fr-FR" dirty="0"/>
              <a:t> </a:t>
            </a:r>
            <a:r>
              <a:rPr lang="fr-FR" dirty="0" err="1"/>
              <a:t>acia</a:t>
            </a:r>
            <a:r>
              <a:rPr lang="fr-FR" dirty="0"/>
              <a:t> </a:t>
            </a:r>
            <a:r>
              <a:rPr lang="fr-FR" dirty="0" err="1"/>
              <a:t>aut</a:t>
            </a:r>
            <a:r>
              <a:rPr lang="fr-FR" dirty="0"/>
              <a:t> </a:t>
            </a:r>
            <a:r>
              <a:rPr lang="fr-FR" dirty="0" err="1"/>
              <a:t>millo</a:t>
            </a:r>
            <a:r>
              <a:rPr lang="fr-FR" dirty="0"/>
              <a:t> </a:t>
            </a:r>
            <a:r>
              <a:rPr lang="fr-FR" dirty="0" err="1"/>
              <a:t>dolectem</a:t>
            </a:r>
            <a:r>
              <a:rPr lang="fr-FR" dirty="0"/>
              <a:t> </a:t>
            </a:r>
            <a:r>
              <a:rPr lang="fr-FR" dirty="0" err="1"/>
              <a:t>quunt</a:t>
            </a:r>
            <a:r>
              <a:rPr lang="fr-FR" dirty="0"/>
              <a:t> mil </a:t>
            </a:r>
            <a:r>
              <a:rPr lang="fr-FR" dirty="0" err="1"/>
              <a:t>idebit</a:t>
            </a:r>
            <a:r>
              <a:rPr lang="fr-FR" dirty="0"/>
              <a:t> </a:t>
            </a:r>
            <a:r>
              <a:rPr lang="fr-FR" dirty="0" err="1"/>
              <a:t>utectur</a:t>
            </a:r>
            <a:r>
              <a:rPr lang="fr-FR" dirty="0"/>
              <a:t> </a:t>
            </a:r>
            <a:r>
              <a:rPr lang="fr-FR" dirty="0" err="1"/>
              <a:t>sam</a:t>
            </a:r>
            <a:r>
              <a:rPr lang="fr-FR" dirty="0"/>
              <a:t> </a:t>
            </a:r>
            <a:r>
              <a:rPr lang="fr-FR" dirty="0" err="1"/>
              <a:t>fuga</a:t>
            </a:r>
            <a:r>
              <a:rPr lang="fr-FR" dirty="0"/>
              <a:t>. </a:t>
            </a:r>
            <a:r>
              <a:rPr lang="fr-FR" dirty="0" err="1"/>
              <a:t>Uditis</a:t>
            </a:r>
            <a:r>
              <a:rPr lang="fr-FR" dirty="0"/>
              <a:t> </a:t>
            </a:r>
            <a:r>
              <a:rPr lang="fr-FR" dirty="0" err="1"/>
              <a:t>essin</a:t>
            </a:r>
            <a:r>
              <a:rPr lang="fr-FR" dirty="0"/>
              <a:t> </a:t>
            </a:r>
            <a:r>
              <a:rPr lang="fr-FR" dirty="0" err="1"/>
              <a:t>nimenim</a:t>
            </a:r>
            <a:r>
              <a:rPr lang="fr-FR" dirty="0"/>
              <a:t> </a:t>
            </a:r>
            <a:r>
              <a:rPr lang="fr-FR" dirty="0" err="1"/>
              <a:t>enditia</a:t>
            </a:r>
            <a:r>
              <a:rPr lang="fr-FR" dirty="0"/>
              <a:t> </a:t>
            </a:r>
            <a:r>
              <a:rPr lang="fr-FR" dirty="0" err="1"/>
              <a:t>ndellandis</a:t>
            </a:r>
            <a:r>
              <a:rPr lang="fr-FR" dirty="0"/>
              <a:t> </a:t>
            </a:r>
            <a:r>
              <a:rPr lang="fr-FR" dirty="0" err="1"/>
              <a:t>sumquam</a:t>
            </a:r>
            <a:r>
              <a:rPr lang="fr-FR" dirty="0"/>
              <a:t> re non </a:t>
            </a:r>
            <a:r>
              <a:rPr lang="fr-FR" dirty="0" err="1"/>
              <a:t>plignatur</a:t>
            </a:r>
            <a:r>
              <a:rPr lang="fr-FR" dirty="0"/>
              <a:t>.</a:t>
            </a:r>
          </a:p>
        </p:txBody>
      </p:sp>
      <p:sp>
        <p:nvSpPr>
          <p:cNvPr id="17" name="Espace réservé du texte 5">
            <a:extLst>
              <a:ext uri="{FF2B5EF4-FFF2-40B4-BE49-F238E27FC236}">
                <a16:creationId xmlns:a16="http://schemas.microsoft.com/office/drawing/2014/main" id="{294F209E-66C5-4DB3-B674-1C4EDD4CE0F9}"/>
              </a:ext>
            </a:extLst>
          </p:cNvPr>
          <p:cNvSpPr>
            <a:spLocks noGrp="1"/>
          </p:cNvSpPr>
          <p:nvPr>
            <p:ph type="body" sz="quarter" idx="17" hasCustomPrompt="1"/>
          </p:nvPr>
        </p:nvSpPr>
        <p:spPr>
          <a:xfrm>
            <a:off x="674687" y="6599816"/>
            <a:ext cx="5011737" cy="228031"/>
          </a:xfrm>
        </p:spPr>
        <p:txBody>
          <a:bodyPr anchor="ctr"/>
          <a:lstStyle>
            <a:lvl1pPr>
              <a:defRPr sz="1000">
                <a:solidFill>
                  <a:schemeClr val="bg1"/>
                </a:solidFill>
                <a:latin typeface="+mn-lt"/>
              </a:defRPr>
            </a:lvl1pPr>
          </a:lstStyle>
          <a:p>
            <a:pPr lvl="0"/>
            <a:r>
              <a:rPr lang="fr-BE" dirty="0"/>
              <a:t>01  -  Titre chapitre</a:t>
            </a:r>
          </a:p>
        </p:txBody>
      </p:sp>
      <p:sp>
        <p:nvSpPr>
          <p:cNvPr id="7" name="Espace réservé du texte 3">
            <a:extLst>
              <a:ext uri="{FF2B5EF4-FFF2-40B4-BE49-F238E27FC236}">
                <a16:creationId xmlns:a16="http://schemas.microsoft.com/office/drawing/2014/main" id="{5CDE4982-C653-43EB-9CED-8A67D7888AB7}"/>
              </a:ext>
            </a:extLst>
          </p:cNvPr>
          <p:cNvSpPr>
            <a:spLocks noGrp="1"/>
          </p:cNvSpPr>
          <p:nvPr>
            <p:ph type="body" sz="quarter" idx="20" hasCustomPrompt="1"/>
          </p:nvPr>
        </p:nvSpPr>
        <p:spPr>
          <a:xfrm>
            <a:off x="524752" y="1144765"/>
            <a:ext cx="11339646" cy="285009"/>
          </a:xfrm>
        </p:spPr>
        <p:txBody>
          <a:bodyPr/>
          <a:lstStyle>
            <a:lvl1pPr>
              <a:defRPr sz="2400" b="1">
                <a:solidFill>
                  <a:srgbClr val="153E74"/>
                </a:solidFill>
                <a:latin typeface="+mj-lt"/>
              </a:defRPr>
            </a:lvl1pPr>
          </a:lstStyle>
          <a:p>
            <a:pPr lvl="0"/>
            <a:r>
              <a:rPr lang="fr-BE" dirty="0"/>
              <a:t>Page 2 colonnes</a:t>
            </a:r>
          </a:p>
        </p:txBody>
      </p:sp>
      <p:sp>
        <p:nvSpPr>
          <p:cNvPr id="8" name="Espace réservé du texte 5">
            <a:extLst>
              <a:ext uri="{FF2B5EF4-FFF2-40B4-BE49-F238E27FC236}">
                <a16:creationId xmlns:a16="http://schemas.microsoft.com/office/drawing/2014/main" id="{81F4B4E1-4078-491E-BA0B-0F32CFC842DE}"/>
              </a:ext>
            </a:extLst>
          </p:cNvPr>
          <p:cNvSpPr>
            <a:spLocks noGrp="1"/>
          </p:cNvSpPr>
          <p:nvPr>
            <p:ph type="body" sz="quarter" idx="21" hasCustomPrompt="1"/>
          </p:nvPr>
        </p:nvSpPr>
        <p:spPr>
          <a:xfrm>
            <a:off x="674686" y="1485822"/>
            <a:ext cx="11189711" cy="302503"/>
          </a:xfrm>
        </p:spPr>
        <p:txBody>
          <a:bodyPr/>
          <a:lstStyle>
            <a:lvl1pPr>
              <a:defRPr sz="1600" i="1">
                <a:solidFill>
                  <a:srgbClr val="A2A4C2"/>
                </a:solidFill>
                <a:latin typeface="Georgia" panose="02040502050405020303" pitchFamily="18" charset="0"/>
                <a:cs typeface="Times New Roman" panose="02020603050405020304" pitchFamily="18" charset="0"/>
              </a:defRPr>
            </a:lvl1pPr>
          </a:lstStyle>
          <a:p>
            <a:pPr lvl="0"/>
            <a:r>
              <a:rPr lang="fr-BE" dirty="0"/>
              <a:t>// Sous-titre 2</a:t>
            </a:r>
          </a:p>
        </p:txBody>
      </p:sp>
    </p:spTree>
    <p:extLst>
      <p:ext uri="{BB962C8B-B14F-4D97-AF65-F5344CB8AC3E}">
        <p14:creationId xmlns:p14="http://schemas.microsoft.com/office/powerpoint/2010/main" val="26991127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re de section">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16335352-D908-4DF3-864C-BE3719835D2A}"/>
              </a:ext>
            </a:extLst>
          </p:cNvPr>
          <p:cNvSpPr>
            <a:spLocks noGrp="1"/>
          </p:cNvSpPr>
          <p:nvPr>
            <p:ph type="ctrTitle"/>
          </p:nvPr>
        </p:nvSpPr>
        <p:spPr>
          <a:xfrm>
            <a:off x="1079311" y="3311752"/>
            <a:ext cx="9362919" cy="574453"/>
          </a:xfrm>
        </p:spPr>
        <p:txBody>
          <a:bodyPr/>
          <a:lstStyle>
            <a:lvl1pPr algn="l">
              <a:defRPr sz="3733">
                <a:solidFill>
                  <a:srgbClr val="555555"/>
                </a:solidFill>
              </a:defRPr>
            </a:lvl1pPr>
          </a:lstStyle>
          <a:p>
            <a:r>
              <a:rPr lang="fr-FR"/>
              <a:t>Modifiez le style du titre</a:t>
            </a:r>
            <a:endParaRPr lang="fr-FR" dirty="0"/>
          </a:p>
        </p:txBody>
      </p:sp>
      <p:sp>
        <p:nvSpPr>
          <p:cNvPr id="5" name="Sous-titre 2">
            <a:extLst>
              <a:ext uri="{FF2B5EF4-FFF2-40B4-BE49-F238E27FC236}">
                <a16:creationId xmlns:a16="http://schemas.microsoft.com/office/drawing/2014/main" id="{EB279832-68B3-482D-B736-F2058275C703}"/>
              </a:ext>
            </a:extLst>
          </p:cNvPr>
          <p:cNvSpPr>
            <a:spLocks noGrp="1"/>
          </p:cNvSpPr>
          <p:nvPr>
            <p:ph type="subTitle" idx="1"/>
          </p:nvPr>
        </p:nvSpPr>
        <p:spPr>
          <a:xfrm>
            <a:off x="1079306" y="3886200"/>
            <a:ext cx="9362917" cy="369332"/>
          </a:xfrm>
        </p:spPr>
        <p:txBody>
          <a:bodyPr/>
          <a:lstStyle>
            <a:lvl1pPr marL="0" indent="0" algn="l">
              <a:spcBef>
                <a:spcPts val="267"/>
              </a:spcBef>
              <a:buNone/>
              <a:defRPr sz="2400">
                <a:solidFill>
                  <a:srgbClr val="8B8B8B"/>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r-FR"/>
              <a:t>Modifiez le style des sous-titres du masque</a:t>
            </a:r>
            <a:endParaRPr lang="fr-FR" dirty="0"/>
          </a:p>
        </p:txBody>
      </p:sp>
      <p:sp>
        <p:nvSpPr>
          <p:cNvPr id="6" name="Rectangle 5">
            <a:extLst>
              <a:ext uri="{FF2B5EF4-FFF2-40B4-BE49-F238E27FC236}">
                <a16:creationId xmlns:a16="http://schemas.microsoft.com/office/drawing/2014/main" id="{6BCCC1B5-F229-4846-B00C-E6A6FDC20108}"/>
              </a:ext>
            </a:extLst>
          </p:cNvPr>
          <p:cNvSpPr/>
          <p:nvPr userDrawn="1"/>
        </p:nvSpPr>
        <p:spPr>
          <a:xfrm>
            <a:off x="-1" y="0"/>
            <a:ext cx="12192000" cy="108000"/>
          </a:xfrm>
          <a:prstGeom prst="rect">
            <a:avLst/>
          </a:prstGeom>
          <a:solidFill>
            <a:srgbClr val="0D457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400"/>
          </a:p>
        </p:txBody>
      </p:sp>
      <p:sp>
        <p:nvSpPr>
          <p:cNvPr id="9" name="Rectangle 8">
            <a:extLst>
              <a:ext uri="{FF2B5EF4-FFF2-40B4-BE49-F238E27FC236}">
                <a16:creationId xmlns:a16="http://schemas.microsoft.com/office/drawing/2014/main" id="{74261DAA-FF6C-4DE3-9DA4-B629FD9B0AE7}"/>
              </a:ext>
            </a:extLst>
          </p:cNvPr>
          <p:cNvSpPr/>
          <p:nvPr userDrawn="1"/>
        </p:nvSpPr>
        <p:spPr>
          <a:xfrm>
            <a:off x="0" y="6757815"/>
            <a:ext cx="12192000" cy="1080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400"/>
          </a:p>
        </p:txBody>
      </p:sp>
      <p:pic>
        <p:nvPicPr>
          <p:cNvPr id="10" name="Image 9">
            <a:extLst>
              <a:ext uri="{FF2B5EF4-FFF2-40B4-BE49-F238E27FC236}">
                <a16:creationId xmlns:a16="http://schemas.microsoft.com/office/drawing/2014/main" id="{D81487B5-EA3C-4E91-8DC4-AF6356985D29}"/>
              </a:ext>
            </a:extLst>
          </p:cNvPr>
          <p:cNvPicPr>
            <a:picLocks noChangeAspect="1"/>
          </p:cNvPicPr>
          <p:nvPr userDrawn="1"/>
        </p:nvPicPr>
        <p:blipFill>
          <a:blip r:embed="rId2"/>
          <a:stretch>
            <a:fillRect/>
          </a:stretch>
        </p:blipFill>
        <p:spPr>
          <a:xfrm>
            <a:off x="9638461" y="148544"/>
            <a:ext cx="2368008" cy="1161235"/>
          </a:xfrm>
          <a:prstGeom prst="rect">
            <a:avLst/>
          </a:prstGeom>
        </p:spPr>
      </p:pic>
    </p:spTree>
    <p:extLst>
      <p:ext uri="{BB962C8B-B14F-4D97-AF65-F5344CB8AC3E}">
        <p14:creationId xmlns:p14="http://schemas.microsoft.com/office/powerpoint/2010/main" val="4286865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8" name="1. On-page tracker">
            <a:extLst>
              <a:ext uri="{FF2B5EF4-FFF2-40B4-BE49-F238E27FC236}">
                <a16:creationId xmlns:a16="http://schemas.microsoft.com/office/drawing/2014/main" id="{179031A2-7862-42BA-8342-EF905C7C422B}"/>
              </a:ext>
            </a:extLst>
          </p:cNvPr>
          <p:cNvSpPr>
            <a:spLocks noGrp="1"/>
          </p:cNvSpPr>
          <p:nvPr>
            <p:ph type="body" sz="quarter" idx="10" hasCustomPrompt="1"/>
            <p:custDataLst>
              <p:tags r:id="rId1"/>
            </p:custDataLst>
          </p:nvPr>
        </p:nvSpPr>
        <p:spPr>
          <a:xfrm>
            <a:off x="554735" y="41597"/>
            <a:ext cx="3843338" cy="110800"/>
          </a:xfrm>
          <a:prstGeom prst="rect">
            <a:avLst/>
          </a:prstGeom>
          <a:ln w="6350">
            <a:noFill/>
            <a:miter lim="800000"/>
          </a:ln>
        </p:spPr>
        <p:txBody>
          <a:bodyPr vert="horz" wrap="square" lIns="0" tIns="0" rIns="0" bIns="0" rtlCol="0">
            <a:spAutoFit/>
          </a:bodyPr>
          <a:lstStyle>
            <a:lvl1pPr>
              <a:defRPr lang="fr-FR" sz="800" b="0" dirty="0">
                <a:cs typeface="+mn-cs"/>
              </a:defRPr>
            </a:lvl1pPr>
          </a:lstStyle>
          <a:p>
            <a:pPr lvl="0">
              <a:buNone/>
            </a:pPr>
            <a:r>
              <a:rPr lang="fr-BE" dirty="0"/>
              <a:t>Gynécologie oncologique CMC 28/2/2022</a:t>
            </a:r>
          </a:p>
        </p:txBody>
      </p:sp>
      <p:cxnSp>
        <p:nvCxnSpPr>
          <p:cNvPr id="9" name="Straight Connector 16">
            <a:extLst>
              <a:ext uri="{FF2B5EF4-FFF2-40B4-BE49-F238E27FC236}">
                <a16:creationId xmlns:a16="http://schemas.microsoft.com/office/drawing/2014/main" id="{1204C010-8F89-4DA7-9AE4-C71F071114BD}"/>
              </a:ext>
            </a:extLst>
          </p:cNvPr>
          <p:cNvCxnSpPr/>
          <p:nvPr userDrawn="1"/>
        </p:nvCxnSpPr>
        <p:spPr>
          <a:xfrm>
            <a:off x="0" y="1373129"/>
            <a:ext cx="12192000" cy="0"/>
          </a:xfrm>
          <a:prstGeom prst="line">
            <a:avLst/>
          </a:prstGeom>
          <a:ln w="12700" cap="flat">
            <a:solidFill>
              <a:schemeClr val="bg1">
                <a:lumMod val="85000"/>
              </a:schemeClr>
            </a:solidFill>
            <a:miter lim="800000"/>
            <a:tailEnd type="none"/>
          </a:ln>
        </p:spPr>
        <p:style>
          <a:lnRef idx="1">
            <a:schemeClr val="accent1"/>
          </a:lnRef>
          <a:fillRef idx="0">
            <a:schemeClr val="accent1"/>
          </a:fillRef>
          <a:effectRef idx="0">
            <a:schemeClr val="accent1"/>
          </a:effectRef>
          <a:fontRef idx="minor">
            <a:schemeClr val="tx1"/>
          </a:fontRef>
        </p:style>
      </p:cxnSp>
      <p:pic>
        <p:nvPicPr>
          <p:cNvPr id="10" name="Image 9">
            <a:extLst>
              <a:ext uri="{FF2B5EF4-FFF2-40B4-BE49-F238E27FC236}">
                <a16:creationId xmlns:a16="http://schemas.microsoft.com/office/drawing/2014/main" id="{645D7D26-B197-48FA-81C0-E53E49A1EE3F}"/>
              </a:ext>
            </a:extLst>
          </p:cNvPr>
          <p:cNvPicPr>
            <a:picLocks noChangeAspect="1"/>
          </p:cNvPicPr>
          <p:nvPr userDrawn="1"/>
        </p:nvPicPr>
        <p:blipFill>
          <a:blip r:embed="rId3"/>
          <a:stretch>
            <a:fillRect/>
          </a:stretch>
        </p:blipFill>
        <p:spPr>
          <a:xfrm>
            <a:off x="9629915" y="211894"/>
            <a:ext cx="2368008" cy="1161235"/>
          </a:xfrm>
          <a:prstGeom prst="rect">
            <a:avLst/>
          </a:prstGeom>
        </p:spPr>
      </p:pic>
      <p:sp>
        <p:nvSpPr>
          <p:cNvPr id="11" name="Espace réservé du contenu 2">
            <a:extLst>
              <a:ext uri="{FF2B5EF4-FFF2-40B4-BE49-F238E27FC236}">
                <a16:creationId xmlns:a16="http://schemas.microsoft.com/office/drawing/2014/main" id="{036D40BF-8EE9-4489-953B-7BBF1E36F45D}"/>
              </a:ext>
            </a:extLst>
          </p:cNvPr>
          <p:cNvSpPr>
            <a:spLocks noGrp="1"/>
          </p:cNvSpPr>
          <p:nvPr>
            <p:ph idx="11"/>
          </p:nvPr>
        </p:nvSpPr>
        <p:spPr>
          <a:xfrm>
            <a:off x="838200" y="1825625"/>
            <a:ext cx="10515600" cy="4351338"/>
          </a:xfrm>
        </p:spPr>
        <p:txBody>
          <a:bodyPr/>
          <a:lstStyle>
            <a:lvl1pPr marL="228600" indent="-228600">
              <a:buFont typeface="Wingdings" panose="05000000000000000000" pitchFamily="2" charset="2"/>
              <a:buChar char="§"/>
              <a:defRPr>
                <a:solidFill>
                  <a:srgbClr val="193D73"/>
                </a:solidFill>
                <a:latin typeface="Arial" panose="020B0604020202020204" pitchFamily="34" charset="0"/>
                <a:cs typeface="Arial" panose="020B0604020202020204" pitchFamily="34" charset="0"/>
              </a:defRPr>
            </a:lvl1pPr>
            <a:lvl2pPr marL="685800" indent="-228600">
              <a:buFont typeface="Wingdings" panose="05000000000000000000" pitchFamily="2" charset="2"/>
              <a:buChar char="§"/>
              <a:defRPr>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a:latin typeface="Arial" panose="020B0604020202020204" pitchFamily="34" charset="0"/>
                <a:cs typeface="Arial" panose="020B0604020202020204" pitchFamily="34" charset="0"/>
              </a:defRPr>
            </a:lvl3pPr>
            <a:lvl4pPr marL="1600200" indent="-228600">
              <a:buFont typeface="Wingdings" panose="05000000000000000000" pitchFamily="2" charset="2"/>
              <a:buChar char="§"/>
              <a:defRPr>
                <a:latin typeface="Arial" panose="020B0604020202020204" pitchFamily="34" charset="0"/>
                <a:cs typeface="Arial" panose="020B0604020202020204" pitchFamily="34" charset="0"/>
              </a:defRPr>
            </a:lvl4pPr>
            <a:lvl5pPr marL="2057400" indent="-228600">
              <a:buFont typeface="Wingdings" panose="05000000000000000000" pitchFamily="2" charset="2"/>
              <a:buChar char="§"/>
              <a:defRPr>
                <a:latin typeface="Arial" panose="020B0604020202020204" pitchFamily="34" charset="0"/>
                <a:cs typeface="Arial" panose="020B0604020202020204"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dirty="0"/>
          </a:p>
        </p:txBody>
      </p:sp>
      <p:sp>
        <p:nvSpPr>
          <p:cNvPr id="3" name="Espace réservé du texte 2">
            <a:extLst>
              <a:ext uri="{FF2B5EF4-FFF2-40B4-BE49-F238E27FC236}">
                <a16:creationId xmlns:a16="http://schemas.microsoft.com/office/drawing/2014/main" id="{C92AC7ED-399E-4611-87F6-D9A6F3FC36F6}"/>
              </a:ext>
            </a:extLst>
          </p:cNvPr>
          <p:cNvSpPr>
            <a:spLocks noGrp="1"/>
          </p:cNvSpPr>
          <p:nvPr>
            <p:ph type="body" sz="quarter" idx="12" hasCustomPrompt="1"/>
          </p:nvPr>
        </p:nvSpPr>
        <p:spPr>
          <a:xfrm>
            <a:off x="554038" y="396875"/>
            <a:ext cx="8699500" cy="523759"/>
          </a:xfrm>
        </p:spPr>
        <p:txBody>
          <a:bodyPr>
            <a:noAutofit/>
          </a:bodyPr>
          <a:lstStyle>
            <a:lvl1pPr marL="0" indent="0">
              <a:buNone/>
              <a:defRPr sz="3600" b="1"/>
            </a:lvl1pPr>
            <a:lvl2pPr marL="457200" indent="0">
              <a:buNone/>
              <a:defRPr/>
            </a:lvl2pPr>
            <a:lvl5pPr marL="1828800" indent="0">
              <a:buNone/>
              <a:defRPr/>
            </a:lvl5pPr>
          </a:lstStyle>
          <a:p>
            <a:pPr lvl="0"/>
            <a:r>
              <a:rPr lang="fr-FR" dirty="0"/>
              <a:t>Cliquez et modifiez le titre</a:t>
            </a:r>
          </a:p>
        </p:txBody>
      </p:sp>
      <p:sp>
        <p:nvSpPr>
          <p:cNvPr id="12" name="Espace réservé du texte 2">
            <a:extLst>
              <a:ext uri="{FF2B5EF4-FFF2-40B4-BE49-F238E27FC236}">
                <a16:creationId xmlns:a16="http://schemas.microsoft.com/office/drawing/2014/main" id="{F97BD780-8162-43BA-B4B2-D39F0FBAFFFB}"/>
              </a:ext>
            </a:extLst>
          </p:cNvPr>
          <p:cNvSpPr>
            <a:spLocks noGrp="1"/>
          </p:cNvSpPr>
          <p:nvPr>
            <p:ph type="body" sz="quarter" idx="13" hasCustomPrompt="1"/>
          </p:nvPr>
        </p:nvSpPr>
        <p:spPr>
          <a:xfrm>
            <a:off x="554038" y="1003991"/>
            <a:ext cx="8699500" cy="309499"/>
          </a:xfrm>
        </p:spPr>
        <p:txBody>
          <a:bodyPr>
            <a:noAutofit/>
          </a:bodyPr>
          <a:lstStyle>
            <a:lvl1pPr marL="0" indent="0">
              <a:buNone/>
              <a:defRPr sz="2000" b="0">
                <a:solidFill>
                  <a:schemeClr val="bg1">
                    <a:lumMod val="50000"/>
                  </a:schemeClr>
                </a:solidFill>
              </a:defRPr>
            </a:lvl1pPr>
            <a:lvl2pPr marL="457200" indent="0">
              <a:buNone/>
              <a:defRPr/>
            </a:lvl2pPr>
            <a:lvl5pPr marL="1828800" indent="0">
              <a:buNone/>
              <a:defRPr/>
            </a:lvl5pPr>
          </a:lstStyle>
          <a:p>
            <a:pPr lvl="0"/>
            <a:r>
              <a:rPr lang="fr-FR" dirty="0"/>
              <a:t>Cliquez et modifiez le sous-titre</a:t>
            </a:r>
          </a:p>
        </p:txBody>
      </p:sp>
    </p:spTree>
    <p:extLst>
      <p:ext uri="{BB962C8B-B14F-4D97-AF65-F5344CB8AC3E}">
        <p14:creationId xmlns:p14="http://schemas.microsoft.com/office/powerpoint/2010/main" val="2034174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9" name="RectangleLight">
            <a:extLst>
              <a:ext uri="{FF2B5EF4-FFF2-40B4-BE49-F238E27FC236}">
                <a16:creationId xmlns:a16="http://schemas.microsoft.com/office/drawing/2014/main" id="{24C54A2F-E5E5-42C1-A0B8-1ED7CC67D259}"/>
              </a:ext>
            </a:extLst>
          </p:cNvPr>
          <p:cNvSpPr/>
          <p:nvPr userDrawn="1">
            <p:custDataLst>
              <p:tags r:id="rId1"/>
            </p:custDataLst>
          </p:nvPr>
        </p:nvSpPr>
        <p:spPr bwMode="ltGray">
          <a:xfrm>
            <a:off x="4364736" y="0"/>
            <a:ext cx="7827264" cy="6858000"/>
          </a:xfrm>
          <a:prstGeom prst="rect">
            <a:avLst/>
          </a:prstGeom>
          <a:solidFill>
            <a:srgbClr val="193D73"/>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fr-BE" dirty="0">
              <a:solidFill>
                <a:srgbClr val="F0F0F0"/>
              </a:solidFill>
              <a:latin typeface="Arial" panose="020B0604020202020204" pitchFamily="34" charset="0"/>
            </a:endParaRPr>
          </a:p>
        </p:txBody>
      </p:sp>
      <p:sp>
        <p:nvSpPr>
          <p:cNvPr id="10" name="2. Slide Title">
            <a:extLst>
              <a:ext uri="{FF2B5EF4-FFF2-40B4-BE49-F238E27FC236}">
                <a16:creationId xmlns:a16="http://schemas.microsoft.com/office/drawing/2014/main" id="{1979C782-FE8F-42F8-9BDE-6703A4178895}"/>
              </a:ext>
            </a:extLst>
          </p:cNvPr>
          <p:cNvSpPr>
            <a:spLocks noGrp="1"/>
          </p:cNvSpPr>
          <p:nvPr>
            <p:ph type="title"/>
            <p:custDataLst>
              <p:tags r:id="rId2"/>
            </p:custDataLst>
          </p:nvPr>
        </p:nvSpPr>
        <p:spPr>
          <a:xfrm>
            <a:off x="554736" y="2744369"/>
            <a:ext cx="3465576" cy="769441"/>
          </a:xfrm>
          <a:prstGeom prst="rect">
            <a:avLst/>
          </a:prstGeom>
        </p:spPr>
        <p:txBody>
          <a:bodyPr wrap="square" anchor="b">
            <a:noAutofit/>
          </a:bodyPr>
          <a:lstStyle>
            <a:lvl1pPr algn="l">
              <a:defRPr sz="3200">
                <a:solidFill>
                  <a:srgbClr val="0D457A"/>
                </a:solidFill>
              </a:defRPr>
            </a:lvl1pPr>
          </a:lstStyle>
          <a:p>
            <a:r>
              <a:rPr lang="fr-FR"/>
              <a:t>Modifiez le style du titre</a:t>
            </a:r>
            <a:endParaRPr lang="fr-BE" dirty="0"/>
          </a:p>
        </p:txBody>
      </p:sp>
      <p:sp>
        <p:nvSpPr>
          <p:cNvPr id="11" name="3. Subtitle">
            <a:extLst>
              <a:ext uri="{FF2B5EF4-FFF2-40B4-BE49-F238E27FC236}">
                <a16:creationId xmlns:a16="http://schemas.microsoft.com/office/drawing/2014/main" id="{7A421CEB-F60E-4AA5-905D-BB2A91AA09A9}"/>
              </a:ext>
            </a:extLst>
          </p:cNvPr>
          <p:cNvSpPr>
            <a:spLocks noGrp="1"/>
          </p:cNvSpPr>
          <p:nvPr>
            <p:ph type="subTitle" idx="1"/>
            <p:custDataLst>
              <p:tags r:id="rId3"/>
            </p:custDataLst>
          </p:nvPr>
        </p:nvSpPr>
        <p:spPr>
          <a:xfrm>
            <a:off x="554735" y="3659644"/>
            <a:ext cx="3465575" cy="341632"/>
          </a:xfrm>
          <a:prstGeom prst="rect">
            <a:avLst/>
          </a:prstGeom>
        </p:spPr>
        <p:txBody>
          <a:bodyPr wrap="square">
            <a:spAutoFit/>
          </a:bodyPr>
          <a:lstStyle>
            <a:lvl1pPr marL="0" indent="0" algn="l">
              <a:buNone/>
              <a:defRPr sz="1800" b="0">
                <a:solidFill>
                  <a:schemeClr val="bg1">
                    <a:lumMod val="50000"/>
                  </a:schemeClr>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fr-FR"/>
              <a:t>Modifiez le style des sous-titres du masque</a:t>
            </a:r>
            <a:endParaRPr lang="fr-BE" dirty="0"/>
          </a:p>
        </p:txBody>
      </p:sp>
      <p:pic>
        <p:nvPicPr>
          <p:cNvPr id="12" name="Image 11">
            <a:extLst>
              <a:ext uri="{FF2B5EF4-FFF2-40B4-BE49-F238E27FC236}">
                <a16:creationId xmlns:a16="http://schemas.microsoft.com/office/drawing/2014/main" id="{B4127C7E-1467-4274-95B0-FB2A743BA312}"/>
              </a:ext>
            </a:extLst>
          </p:cNvPr>
          <p:cNvPicPr>
            <a:picLocks noChangeAspect="1"/>
          </p:cNvPicPr>
          <p:nvPr userDrawn="1"/>
        </p:nvPicPr>
        <p:blipFill>
          <a:blip r:embed="rId5"/>
          <a:stretch>
            <a:fillRect/>
          </a:stretch>
        </p:blipFill>
        <p:spPr>
          <a:xfrm>
            <a:off x="86957" y="188301"/>
            <a:ext cx="2368008" cy="1161235"/>
          </a:xfrm>
          <a:prstGeom prst="rect">
            <a:avLst/>
          </a:prstGeom>
        </p:spPr>
      </p:pic>
    </p:spTree>
    <p:extLst>
      <p:ext uri="{BB962C8B-B14F-4D97-AF65-F5344CB8AC3E}">
        <p14:creationId xmlns:p14="http://schemas.microsoft.com/office/powerpoint/2010/main" val="3424863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re de section">
    <p:spTree>
      <p:nvGrpSpPr>
        <p:cNvPr id="1" name=""/>
        <p:cNvGrpSpPr/>
        <p:nvPr/>
      </p:nvGrpSpPr>
      <p:grpSpPr>
        <a:xfrm>
          <a:off x="0" y="0"/>
          <a:ext cx="0" cy="0"/>
          <a:chOff x="0" y="0"/>
          <a:chExt cx="0" cy="0"/>
        </a:xfrm>
      </p:grpSpPr>
      <p:sp>
        <p:nvSpPr>
          <p:cNvPr id="9" name="RectangleLight">
            <a:extLst>
              <a:ext uri="{FF2B5EF4-FFF2-40B4-BE49-F238E27FC236}">
                <a16:creationId xmlns:a16="http://schemas.microsoft.com/office/drawing/2014/main" id="{24C54A2F-E5E5-42C1-A0B8-1ED7CC67D259}"/>
              </a:ext>
            </a:extLst>
          </p:cNvPr>
          <p:cNvSpPr/>
          <p:nvPr userDrawn="1">
            <p:custDataLst>
              <p:tags r:id="rId1"/>
            </p:custDataLst>
          </p:nvPr>
        </p:nvSpPr>
        <p:spPr bwMode="ltGray">
          <a:xfrm>
            <a:off x="4364736" y="0"/>
            <a:ext cx="7827264" cy="6858000"/>
          </a:xfrm>
          <a:prstGeom prst="rect">
            <a:avLst/>
          </a:prstGeom>
          <a:solidFill>
            <a:schemeClr val="tx2">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fr-BE" dirty="0">
              <a:solidFill>
                <a:srgbClr val="F0F0F0"/>
              </a:solidFill>
              <a:latin typeface="Arial" panose="020B0604020202020204" pitchFamily="34" charset="0"/>
            </a:endParaRPr>
          </a:p>
        </p:txBody>
      </p:sp>
      <p:sp>
        <p:nvSpPr>
          <p:cNvPr id="10" name="2. Slide Title">
            <a:extLst>
              <a:ext uri="{FF2B5EF4-FFF2-40B4-BE49-F238E27FC236}">
                <a16:creationId xmlns:a16="http://schemas.microsoft.com/office/drawing/2014/main" id="{1979C782-FE8F-42F8-9BDE-6703A4178895}"/>
              </a:ext>
            </a:extLst>
          </p:cNvPr>
          <p:cNvSpPr>
            <a:spLocks noGrp="1"/>
          </p:cNvSpPr>
          <p:nvPr>
            <p:ph type="title"/>
            <p:custDataLst>
              <p:tags r:id="rId2"/>
            </p:custDataLst>
          </p:nvPr>
        </p:nvSpPr>
        <p:spPr>
          <a:xfrm>
            <a:off x="554736" y="2744369"/>
            <a:ext cx="3465576" cy="769441"/>
          </a:xfrm>
          <a:prstGeom prst="rect">
            <a:avLst/>
          </a:prstGeom>
        </p:spPr>
        <p:txBody>
          <a:bodyPr wrap="square" anchor="b">
            <a:noAutofit/>
          </a:bodyPr>
          <a:lstStyle>
            <a:lvl1pPr algn="l">
              <a:defRPr sz="3200">
                <a:solidFill>
                  <a:srgbClr val="0D457A"/>
                </a:solidFill>
              </a:defRPr>
            </a:lvl1pPr>
          </a:lstStyle>
          <a:p>
            <a:r>
              <a:rPr lang="fr-FR"/>
              <a:t>Modifiez le style du titre</a:t>
            </a:r>
            <a:endParaRPr lang="fr-BE" dirty="0"/>
          </a:p>
        </p:txBody>
      </p:sp>
      <p:sp>
        <p:nvSpPr>
          <p:cNvPr id="11" name="3. Subtitle">
            <a:extLst>
              <a:ext uri="{FF2B5EF4-FFF2-40B4-BE49-F238E27FC236}">
                <a16:creationId xmlns:a16="http://schemas.microsoft.com/office/drawing/2014/main" id="{7A421CEB-F60E-4AA5-905D-BB2A91AA09A9}"/>
              </a:ext>
            </a:extLst>
          </p:cNvPr>
          <p:cNvSpPr>
            <a:spLocks noGrp="1"/>
          </p:cNvSpPr>
          <p:nvPr>
            <p:ph type="subTitle" idx="1"/>
            <p:custDataLst>
              <p:tags r:id="rId3"/>
            </p:custDataLst>
          </p:nvPr>
        </p:nvSpPr>
        <p:spPr>
          <a:xfrm>
            <a:off x="554735" y="3659644"/>
            <a:ext cx="3465575" cy="341632"/>
          </a:xfrm>
          <a:prstGeom prst="rect">
            <a:avLst/>
          </a:prstGeom>
        </p:spPr>
        <p:txBody>
          <a:bodyPr wrap="square">
            <a:spAutoFit/>
          </a:bodyPr>
          <a:lstStyle>
            <a:lvl1pPr marL="0" indent="0" algn="l">
              <a:buNone/>
              <a:defRPr sz="1800" b="0">
                <a:solidFill>
                  <a:schemeClr val="bg1">
                    <a:lumMod val="50000"/>
                  </a:schemeClr>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fr-FR"/>
              <a:t>Modifiez le style des sous-titres du masque</a:t>
            </a:r>
            <a:endParaRPr lang="fr-BE" dirty="0"/>
          </a:p>
        </p:txBody>
      </p:sp>
      <p:pic>
        <p:nvPicPr>
          <p:cNvPr id="12" name="Image 11">
            <a:extLst>
              <a:ext uri="{FF2B5EF4-FFF2-40B4-BE49-F238E27FC236}">
                <a16:creationId xmlns:a16="http://schemas.microsoft.com/office/drawing/2014/main" id="{B4127C7E-1467-4274-95B0-FB2A743BA312}"/>
              </a:ext>
            </a:extLst>
          </p:cNvPr>
          <p:cNvPicPr>
            <a:picLocks noChangeAspect="1"/>
          </p:cNvPicPr>
          <p:nvPr userDrawn="1"/>
        </p:nvPicPr>
        <p:blipFill>
          <a:blip r:embed="rId5"/>
          <a:stretch>
            <a:fillRect/>
          </a:stretch>
        </p:blipFill>
        <p:spPr>
          <a:xfrm>
            <a:off x="86957" y="188301"/>
            <a:ext cx="2368008" cy="1161235"/>
          </a:xfrm>
          <a:prstGeom prst="rect">
            <a:avLst/>
          </a:prstGeom>
        </p:spPr>
      </p:pic>
    </p:spTree>
    <p:extLst>
      <p:ext uri="{BB962C8B-B14F-4D97-AF65-F5344CB8AC3E}">
        <p14:creationId xmlns:p14="http://schemas.microsoft.com/office/powerpoint/2010/main" val="28407415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3058DF49-C002-AB4A-A86D-1C110D8E7AAC}" type="slidenum">
              <a:rPr lang="fr-FR" smtClean="0"/>
              <a:t>‹N°›</a:t>
            </a:fld>
            <a:endParaRPr lang="fr-FR"/>
          </a:p>
        </p:txBody>
      </p:sp>
    </p:spTree>
    <p:extLst>
      <p:ext uri="{BB962C8B-B14F-4D97-AF65-F5344CB8AC3E}">
        <p14:creationId xmlns:p14="http://schemas.microsoft.com/office/powerpoint/2010/main" val="39578397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356351"/>
            <a:ext cx="2844800" cy="365125"/>
          </a:xfrm>
          <a:prstGeom prst="rect">
            <a:avLst/>
          </a:prstGeom>
          <a:ln/>
        </p:spPr>
        <p:txBody>
          <a:bodyPr/>
          <a:lstStyle>
            <a:lvl1pPr>
              <a:defRPr/>
            </a:lvl1pPr>
          </a:lstStyle>
          <a:p>
            <a:pPr>
              <a:defRPr/>
            </a:pPr>
            <a:endParaRPr lang="fr-FR"/>
          </a:p>
        </p:txBody>
      </p:sp>
      <p:sp>
        <p:nvSpPr>
          <p:cNvPr id="3" name="Rectangle 5"/>
          <p:cNvSpPr>
            <a:spLocks noGrp="1" noChangeArrowheads="1"/>
          </p:cNvSpPr>
          <p:nvPr>
            <p:ph type="ftr" sz="quarter" idx="11"/>
          </p:nvPr>
        </p:nvSpPr>
        <p:spPr>
          <a:xfrm>
            <a:off x="4165600" y="6356351"/>
            <a:ext cx="3860800" cy="365125"/>
          </a:xfrm>
          <a:prstGeom prst="rect">
            <a:avLst/>
          </a:prstGeom>
          <a:ln/>
        </p:spPr>
        <p:txBody>
          <a:bodyPr/>
          <a:lstStyle>
            <a:lvl1pPr>
              <a:defRPr/>
            </a:lvl1pPr>
          </a:lstStyle>
          <a:p>
            <a:pPr>
              <a:defRPr/>
            </a:pPr>
            <a:endParaRPr lang="fr-FR"/>
          </a:p>
        </p:txBody>
      </p:sp>
      <p:sp>
        <p:nvSpPr>
          <p:cNvPr id="4" name="Rectangle 6"/>
          <p:cNvSpPr>
            <a:spLocks noGrp="1" noChangeArrowheads="1"/>
          </p:cNvSpPr>
          <p:nvPr>
            <p:ph type="sldNum" sz="quarter" idx="12"/>
          </p:nvPr>
        </p:nvSpPr>
        <p:spPr>
          <a:xfrm>
            <a:off x="8737600" y="6356351"/>
            <a:ext cx="2844800" cy="365125"/>
          </a:xfrm>
          <a:prstGeom prst="rect">
            <a:avLst/>
          </a:prstGeom>
          <a:ln/>
        </p:spPr>
        <p:txBody>
          <a:bodyPr/>
          <a:lstStyle>
            <a:lvl1pPr>
              <a:defRPr/>
            </a:lvl1pPr>
          </a:lstStyle>
          <a:p>
            <a:fld id="{9DB2B7D4-145C-447C-8324-0AB4A58222AA}" type="slidenum">
              <a:rPr lang="fr-FR"/>
              <a:pPr/>
              <a:t>‹N°›</a:t>
            </a:fld>
            <a:endParaRPr lang="fr-FR"/>
          </a:p>
        </p:txBody>
      </p:sp>
    </p:spTree>
    <p:extLst>
      <p:ext uri="{BB962C8B-B14F-4D97-AF65-F5344CB8AC3E}">
        <p14:creationId xmlns:p14="http://schemas.microsoft.com/office/powerpoint/2010/main" val="3167916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Page 2 colonnes">
    <p:spTree>
      <p:nvGrpSpPr>
        <p:cNvPr id="1" name=""/>
        <p:cNvGrpSpPr/>
        <p:nvPr/>
      </p:nvGrpSpPr>
      <p:grpSpPr>
        <a:xfrm>
          <a:off x="0" y="0"/>
          <a:ext cx="0" cy="0"/>
          <a:chOff x="0" y="0"/>
          <a:chExt cx="0" cy="0"/>
        </a:xfrm>
      </p:grpSpPr>
      <p:sp>
        <p:nvSpPr>
          <p:cNvPr id="23" name="Espace réservé du texte 22">
            <a:extLst>
              <a:ext uri="{FF2B5EF4-FFF2-40B4-BE49-F238E27FC236}">
                <a16:creationId xmlns:a16="http://schemas.microsoft.com/office/drawing/2014/main" id="{0EE7F05D-DE1F-4BB9-BDE6-7E46DD2BD8C8}"/>
              </a:ext>
            </a:extLst>
          </p:cNvPr>
          <p:cNvSpPr>
            <a:spLocks noGrp="1"/>
          </p:cNvSpPr>
          <p:nvPr>
            <p:ph type="body" sz="quarter" idx="15" hasCustomPrompt="1"/>
          </p:nvPr>
        </p:nvSpPr>
        <p:spPr>
          <a:xfrm>
            <a:off x="674688" y="2447925"/>
            <a:ext cx="11182350" cy="3784106"/>
          </a:xfrm>
        </p:spPr>
        <p:txBody>
          <a:bodyPr lIns="0" tIns="0" rIns="0" bIns="0" numCol="2" spcCol="900000">
            <a:noAutofit/>
          </a:bodyPr>
          <a:lstStyle>
            <a:lvl1pPr marL="0" indent="0">
              <a:buFont typeface="Arial" panose="020B0604020202020204" pitchFamily="34" charset="0"/>
              <a:buNone/>
              <a:defRPr/>
            </a:lvl1pPr>
            <a:lvl2pPr>
              <a:defRPr>
                <a:solidFill>
                  <a:srgbClr val="595959"/>
                </a:solidFill>
              </a:defRPr>
            </a:lvl2pPr>
          </a:lstStyle>
          <a:p>
            <a:pPr lvl="0"/>
            <a:r>
              <a:rPr lang="fr-FR" dirty="0" err="1"/>
              <a:t>Exceat</a:t>
            </a:r>
            <a:r>
              <a:rPr lang="fr-FR" dirty="0"/>
              <a:t> </a:t>
            </a:r>
            <a:r>
              <a:rPr lang="fr-FR" dirty="0" err="1"/>
              <a:t>aborendi</a:t>
            </a:r>
            <a:r>
              <a:rPr lang="fr-FR" dirty="0"/>
              <a:t> </a:t>
            </a:r>
            <a:r>
              <a:rPr lang="fr-FR" dirty="0" err="1"/>
              <a:t>accusam</a:t>
            </a:r>
            <a:r>
              <a:rPr lang="fr-FR" dirty="0"/>
              <a:t> </a:t>
            </a:r>
            <a:r>
              <a:rPr lang="fr-FR" dirty="0" err="1"/>
              <a:t>ventur</a:t>
            </a:r>
            <a:r>
              <a:rPr lang="fr-FR" dirty="0"/>
              <a:t> as que </a:t>
            </a:r>
            <a:r>
              <a:rPr lang="fr-FR" dirty="0" err="1"/>
              <a:t>reseditate</a:t>
            </a:r>
            <a:r>
              <a:rPr lang="fr-FR" dirty="0"/>
              <a:t> </a:t>
            </a:r>
            <a:r>
              <a:rPr lang="fr-FR" dirty="0" err="1"/>
              <a:t>corum</a:t>
            </a:r>
            <a:r>
              <a:rPr lang="fr-FR" dirty="0"/>
              <a:t> </a:t>
            </a:r>
            <a:r>
              <a:rPr lang="fr-FR" dirty="0" err="1"/>
              <a:t>dolorerumque</a:t>
            </a:r>
            <a:r>
              <a:rPr lang="fr-FR" dirty="0"/>
              <a:t> </a:t>
            </a:r>
            <a:r>
              <a:rPr lang="fr-FR" dirty="0" err="1"/>
              <a:t>recullatibus</a:t>
            </a:r>
            <a:r>
              <a:rPr lang="fr-FR" dirty="0"/>
              <a:t> con et </a:t>
            </a:r>
            <a:r>
              <a:rPr lang="fr-FR" dirty="0" err="1"/>
              <a:t>aciis</a:t>
            </a:r>
            <a:r>
              <a:rPr lang="fr-FR" dirty="0"/>
              <a:t> </a:t>
            </a:r>
            <a:r>
              <a:rPr lang="fr-FR" dirty="0" err="1"/>
              <a:t>alitectur</a:t>
            </a:r>
            <a:r>
              <a:rPr lang="fr-FR" dirty="0"/>
              <a:t> si </a:t>
            </a:r>
            <a:r>
              <a:rPr lang="fr-FR" dirty="0" err="1"/>
              <a:t>asperum</a:t>
            </a:r>
            <a:r>
              <a:rPr lang="fr-FR" dirty="0"/>
              <a:t> </a:t>
            </a:r>
            <a:r>
              <a:rPr lang="fr-FR" dirty="0" err="1"/>
              <a:t>acia</a:t>
            </a:r>
            <a:r>
              <a:rPr lang="fr-FR" dirty="0"/>
              <a:t> </a:t>
            </a:r>
            <a:r>
              <a:rPr lang="fr-FR" dirty="0" err="1"/>
              <a:t>aut</a:t>
            </a:r>
            <a:r>
              <a:rPr lang="fr-FR" dirty="0"/>
              <a:t> </a:t>
            </a:r>
            <a:r>
              <a:rPr lang="fr-FR" dirty="0" err="1"/>
              <a:t>millo</a:t>
            </a:r>
            <a:r>
              <a:rPr lang="fr-FR" dirty="0"/>
              <a:t> </a:t>
            </a:r>
            <a:r>
              <a:rPr lang="fr-FR" dirty="0" err="1"/>
              <a:t>dolectem</a:t>
            </a:r>
            <a:r>
              <a:rPr lang="fr-FR" dirty="0"/>
              <a:t> </a:t>
            </a:r>
            <a:r>
              <a:rPr lang="fr-FR" dirty="0" err="1"/>
              <a:t>quunt</a:t>
            </a:r>
            <a:r>
              <a:rPr lang="fr-FR" dirty="0"/>
              <a:t> mil </a:t>
            </a:r>
            <a:r>
              <a:rPr lang="fr-FR" dirty="0" err="1"/>
              <a:t>idebit</a:t>
            </a:r>
            <a:r>
              <a:rPr lang="fr-FR" dirty="0"/>
              <a:t> </a:t>
            </a:r>
            <a:r>
              <a:rPr lang="fr-FR" dirty="0" err="1"/>
              <a:t>utectur</a:t>
            </a:r>
            <a:r>
              <a:rPr lang="fr-FR" dirty="0"/>
              <a:t> </a:t>
            </a:r>
            <a:r>
              <a:rPr lang="fr-FR" dirty="0" err="1"/>
              <a:t>sam</a:t>
            </a:r>
            <a:r>
              <a:rPr lang="fr-FR" dirty="0"/>
              <a:t> </a:t>
            </a:r>
            <a:r>
              <a:rPr lang="fr-FR" dirty="0" err="1"/>
              <a:t>fuga</a:t>
            </a:r>
            <a:r>
              <a:rPr lang="fr-FR" dirty="0"/>
              <a:t>. </a:t>
            </a:r>
            <a:r>
              <a:rPr lang="fr-FR" dirty="0" err="1"/>
              <a:t>Uditis</a:t>
            </a:r>
            <a:r>
              <a:rPr lang="fr-FR" dirty="0"/>
              <a:t> </a:t>
            </a:r>
            <a:r>
              <a:rPr lang="fr-FR" dirty="0" err="1"/>
              <a:t>essin</a:t>
            </a:r>
            <a:r>
              <a:rPr lang="fr-FR" dirty="0"/>
              <a:t> </a:t>
            </a:r>
            <a:r>
              <a:rPr lang="fr-FR" dirty="0" err="1"/>
              <a:t>nimenim</a:t>
            </a:r>
            <a:r>
              <a:rPr lang="fr-FR" dirty="0"/>
              <a:t> </a:t>
            </a:r>
            <a:r>
              <a:rPr lang="fr-FR" dirty="0" err="1"/>
              <a:t>enditia</a:t>
            </a:r>
            <a:r>
              <a:rPr lang="fr-FR" dirty="0"/>
              <a:t> </a:t>
            </a:r>
            <a:r>
              <a:rPr lang="fr-FR" dirty="0" err="1"/>
              <a:t>ndellandis</a:t>
            </a:r>
            <a:r>
              <a:rPr lang="fr-FR" dirty="0"/>
              <a:t> </a:t>
            </a:r>
            <a:r>
              <a:rPr lang="fr-FR" dirty="0" err="1"/>
              <a:t>sumquam</a:t>
            </a:r>
            <a:r>
              <a:rPr lang="fr-FR" dirty="0"/>
              <a:t> re non </a:t>
            </a:r>
            <a:r>
              <a:rPr lang="fr-FR" dirty="0" err="1"/>
              <a:t>plignatur</a:t>
            </a:r>
            <a:r>
              <a:rPr lang="fr-FR" dirty="0"/>
              <a:t>, </a:t>
            </a:r>
            <a:r>
              <a:rPr lang="fr-FR" dirty="0" err="1"/>
              <a:t>cullaut</a:t>
            </a:r>
            <a:r>
              <a:rPr lang="fr-FR" dirty="0"/>
              <a:t> quid </a:t>
            </a:r>
            <a:r>
              <a:rPr lang="fr-FR" dirty="0" err="1"/>
              <a:t>sitiatur</a:t>
            </a:r>
            <a:r>
              <a:rPr lang="fr-FR" dirty="0"/>
              <a:t>, in </a:t>
            </a:r>
            <a:r>
              <a:rPr lang="fr-FR" dirty="0" err="1"/>
              <a:t>estiasped</a:t>
            </a:r>
            <a:r>
              <a:rPr lang="fr-FR" dirty="0"/>
              <a:t> </a:t>
            </a:r>
            <a:r>
              <a:rPr lang="fr-FR" dirty="0" err="1"/>
              <a:t>quodipis</a:t>
            </a:r>
            <a:r>
              <a:rPr lang="fr-FR" dirty="0"/>
              <a:t> </a:t>
            </a:r>
            <a:r>
              <a:rPr lang="fr-FR" dirty="0" err="1"/>
              <a:t>entorae</a:t>
            </a:r>
            <a:r>
              <a:rPr lang="fr-FR" dirty="0"/>
              <a:t> </a:t>
            </a:r>
            <a:r>
              <a:rPr lang="fr-FR" dirty="0" err="1"/>
              <a:t>nonsenit</a:t>
            </a:r>
            <a:r>
              <a:rPr lang="fr-FR" dirty="0"/>
              <a:t> et ut </a:t>
            </a:r>
            <a:r>
              <a:rPr lang="fr-FR" dirty="0" err="1"/>
              <a:t>rerspie</a:t>
            </a:r>
            <a:r>
              <a:rPr lang="fr-FR" dirty="0"/>
              <a:t> </a:t>
            </a:r>
            <a:r>
              <a:rPr lang="fr-FR" dirty="0" err="1"/>
              <a:t>nitatis</a:t>
            </a:r>
            <a:r>
              <a:rPr lang="fr-FR" dirty="0"/>
              <a:t> </a:t>
            </a:r>
            <a:r>
              <a:rPr lang="fr-FR" dirty="0" err="1"/>
              <a:t>exeri</a:t>
            </a:r>
            <a:r>
              <a:rPr lang="fr-FR" dirty="0"/>
              <a:t> </a:t>
            </a:r>
            <a:r>
              <a:rPr lang="fr-FR" dirty="0" err="1"/>
              <a:t>bla</a:t>
            </a:r>
            <a:r>
              <a:rPr lang="fr-FR" dirty="0"/>
              <a:t> </a:t>
            </a:r>
            <a:r>
              <a:rPr lang="fr-FR" dirty="0" err="1"/>
              <a:t>nam</a:t>
            </a:r>
            <a:r>
              <a:rPr lang="fr-FR" dirty="0"/>
              <a:t> </a:t>
            </a:r>
            <a:r>
              <a:rPr lang="fr-FR" dirty="0" err="1"/>
              <a:t>nonem</a:t>
            </a:r>
            <a:r>
              <a:rPr lang="fr-FR" dirty="0"/>
              <a:t> </a:t>
            </a:r>
            <a:r>
              <a:rPr lang="fr-FR" dirty="0" err="1"/>
              <a:t>int</a:t>
            </a:r>
            <a:r>
              <a:rPr lang="fr-FR" dirty="0"/>
              <a:t> </a:t>
            </a:r>
            <a:r>
              <a:rPr lang="fr-FR" dirty="0" err="1"/>
              <a:t>ommodit</a:t>
            </a:r>
            <a:r>
              <a:rPr lang="fr-FR" dirty="0"/>
              <a:t> </a:t>
            </a:r>
            <a:r>
              <a:rPr lang="fr-FR" dirty="0" err="1"/>
              <a:t>iaesse</a:t>
            </a:r>
            <a:r>
              <a:rPr lang="fr-FR" dirty="0"/>
              <a:t> </a:t>
            </a:r>
            <a:r>
              <a:rPr lang="fr-FR" dirty="0" err="1"/>
              <a:t>enimus</a:t>
            </a:r>
            <a:r>
              <a:rPr lang="fr-FR" dirty="0"/>
              <a:t>.</a:t>
            </a:r>
          </a:p>
          <a:p>
            <a:pPr lvl="0"/>
            <a:r>
              <a:rPr lang="fr-FR" dirty="0" err="1"/>
              <a:t>Doluptatus</a:t>
            </a:r>
            <a:r>
              <a:rPr lang="fr-FR" dirty="0"/>
              <a:t>. Nam </a:t>
            </a:r>
            <a:r>
              <a:rPr lang="fr-FR" dirty="0" err="1"/>
              <a:t>quam</a:t>
            </a:r>
            <a:r>
              <a:rPr lang="fr-FR" dirty="0"/>
              <a:t>, </a:t>
            </a:r>
            <a:r>
              <a:rPr lang="fr-FR" dirty="0" err="1"/>
              <a:t>sum</a:t>
            </a:r>
            <a:r>
              <a:rPr lang="fr-FR" dirty="0"/>
              <a:t> </a:t>
            </a:r>
            <a:r>
              <a:rPr lang="fr-FR" dirty="0" err="1"/>
              <a:t>nim</a:t>
            </a:r>
            <a:r>
              <a:rPr lang="fr-FR" dirty="0"/>
              <a:t> </a:t>
            </a:r>
            <a:r>
              <a:rPr lang="fr-FR" dirty="0" err="1"/>
              <a:t>volorpo</a:t>
            </a:r>
            <a:r>
              <a:rPr lang="fr-FR" dirty="0"/>
              <a:t> </a:t>
            </a:r>
            <a:r>
              <a:rPr lang="fr-FR" dirty="0" err="1"/>
              <a:t>rporem</a:t>
            </a:r>
            <a:r>
              <a:rPr lang="fr-FR" dirty="0"/>
              <a:t>. </a:t>
            </a:r>
            <a:r>
              <a:rPr lang="fr-FR" dirty="0" err="1"/>
              <a:t>Hilitatior</a:t>
            </a:r>
            <a:r>
              <a:rPr lang="fr-FR" dirty="0"/>
              <a:t> </a:t>
            </a:r>
            <a:r>
              <a:rPr lang="fr-FR" dirty="0" err="1"/>
              <a:t>minimus</a:t>
            </a:r>
            <a:r>
              <a:rPr lang="fr-FR" dirty="0"/>
              <a:t> </a:t>
            </a:r>
            <a:r>
              <a:rPr lang="fr-FR" dirty="0" err="1"/>
              <a:t>pratia</a:t>
            </a:r>
            <a:r>
              <a:rPr lang="fr-FR" dirty="0"/>
              <a:t> </a:t>
            </a:r>
            <a:r>
              <a:rPr lang="fr-FR" dirty="0" err="1"/>
              <a:t>sollis</a:t>
            </a:r>
            <a:r>
              <a:rPr lang="fr-FR" dirty="0"/>
              <a:t> </a:t>
            </a:r>
            <a:r>
              <a:rPr lang="fr-FR" dirty="0" err="1"/>
              <a:t>res</a:t>
            </a:r>
            <a:r>
              <a:rPr lang="fr-FR" dirty="0"/>
              <a:t> </a:t>
            </a:r>
            <a:r>
              <a:rPr lang="fr-FR" dirty="0" err="1"/>
              <a:t>moluptat</a:t>
            </a:r>
            <a:r>
              <a:rPr lang="fr-FR" dirty="0"/>
              <a:t> </a:t>
            </a:r>
            <a:r>
              <a:rPr lang="fr-FR" dirty="0" err="1"/>
              <a:t>quas</a:t>
            </a:r>
            <a:r>
              <a:rPr lang="fr-FR" dirty="0"/>
              <a:t> magnat </a:t>
            </a:r>
            <a:r>
              <a:rPr lang="fr-FR" dirty="0" err="1"/>
              <a:t>enestem</a:t>
            </a:r>
            <a:r>
              <a:rPr lang="fr-FR" dirty="0"/>
              <a:t> </a:t>
            </a:r>
            <a:r>
              <a:rPr lang="fr-FR" dirty="0" err="1"/>
              <a:t>venis</a:t>
            </a:r>
            <a:r>
              <a:rPr lang="fr-FR" dirty="0"/>
              <a:t> sin </a:t>
            </a:r>
            <a:r>
              <a:rPr lang="fr-FR" dirty="0" err="1"/>
              <a:t>nonsecusae</a:t>
            </a:r>
            <a:r>
              <a:rPr lang="fr-FR" dirty="0"/>
              <a:t> </a:t>
            </a:r>
            <a:r>
              <a:rPr lang="fr-FR" dirty="0" err="1"/>
              <a:t>necepta</a:t>
            </a:r>
            <a:r>
              <a:rPr lang="fr-FR" dirty="0"/>
              <a:t> cum </a:t>
            </a:r>
            <a:r>
              <a:rPr lang="fr-FR" dirty="0" err="1"/>
              <a:t>aut</a:t>
            </a:r>
            <a:r>
              <a:rPr lang="fr-FR" dirty="0"/>
              <a:t> </a:t>
            </a:r>
            <a:r>
              <a:rPr lang="fr-FR" dirty="0" err="1"/>
              <a:t>porro</a:t>
            </a:r>
            <a:r>
              <a:rPr lang="fr-FR" dirty="0"/>
              <a:t> </a:t>
            </a:r>
            <a:r>
              <a:rPr lang="fr-FR" dirty="0" err="1"/>
              <a:t>cus</a:t>
            </a:r>
            <a:endParaRPr lang="fr-FR" dirty="0"/>
          </a:p>
          <a:p>
            <a:pPr lvl="0"/>
            <a:r>
              <a:rPr lang="fr-FR" dirty="0" err="1"/>
              <a:t>Dolorerumque</a:t>
            </a:r>
            <a:r>
              <a:rPr lang="fr-FR" dirty="0"/>
              <a:t> </a:t>
            </a:r>
            <a:r>
              <a:rPr lang="fr-FR" dirty="0" err="1"/>
              <a:t>recullatibus</a:t>
            </a:r>
            <a:r>
              <a:rPr lang="fr-FR" dirty="0"/>
              <a:t> con et </a:t>
            </a:r>
            <a:r>
              <a:rPr lang="fr-FR" dirty="0" err="1"/>
              <a:t>aciis</a:t>
            </a:r>
            <a:r>
              <a:rPr lang="fr-FR" dirty="0"/>
              <a:t> </a:t>
            </a:r>
            <a:r>
              <a:rPr lang="fr-FR" dirty="0" err="1"/>
              <a:t>alitectur</a:t>
            </a:r>
            <a:r>
              <a:rPr lang="fr-FR" dirty="0"/>
              <a:t> si </a:t>
            </a:r>
            <a:r>
              <a:rPr lang="fr-FR" dirty="0" err="1"/>
              <a:t>asperum</a:t>
            </a:r>
            <a:r>
              <a:rPr lang="fr-FR" dirty="0"/>
              <a:t> </a:t>
            </a:r>
            <a:r>
              <a:rPr lang="fr-FR" dirty="0" err="1"/>
              <a:t>acia</a:t>
            </a:r>
            <a:r>
              <a:rPr lang="fr-FR" dirty="0"/>
              <a:t> </a:t>
            </a:r>
            <a:r>
              <a:rPr lang="fr-FR" dirty="0" err="1"/>
              <a:t>aut</a:t>
            </a:r>
            <a:r>
              <a:rPr lang="fr-FR" dirty="0"/>
              <a:t> </a:t>
            </a:r>
            <a:r>
              <a:rPr lang="fr-FR" dirty="0" err="1"/>
              <a:t>millo</a:t>
            </a:r>
            <a:r>
              <a:rPr lang="fr-FR" dirty="0"/>
              <a:t> </a:t>
            </a:r>
            <a:r>
              <a:rPr lang="fr-FR" dirty="0" err="1"/>
              <a:t>dolectem</a:t>
            </a:r>
            <a:r>
              <a:rPr lang="fr-FR" dirty="0"/>
              <a:t> </a:t>
            </a:r>
            <a:r>
              <a:rPr lang="fr-FR" dirty="0" err="1"/>
              <a:t>quunt</a:t>
            </a:r>
            <a:r>
              <a:rPr lang="fr-FR" dirty="0"/>
              <a:t> mil </a:t>
            </a:r>
            <a:r>
              <a:rPr lang="fr-FR" dirty="0" err="1"/>
              <a:t>idebit</a:t>
            </a:r>
            <a:r>
              <a:rPr lang="fr-FR" dirty="0"/>
              <a:t> </a:t>
            </a:r>
            <a:r>
              <a:rPr lang="fr-FR" dirty="0" err="1"/>
              <a:t>utectur</a:t>
            </a:r>
            <a:r>
              <a:rPr lang="fr-FR" dirty="0"/>
              <a:t> </a:t>
            </a:r>
            <a:r>
              <a:rPr lang="fr-FR" dirty="0" err="1"/>
              <a:t>sam</a:t>
            </a:r>
            <a:r>
              <a:rPr lang="fr-FR" dirty="0"/>
              <a:t> </a:t>
            </a:r>
            <a:r>
              <a:rPr lang="fr-FR" dirty="0" err="1"/>
              <a:t>fuga</a:t>
            </a:r>
            <a:r>
              <a:rPr lang="fr-FR" dirty="0"/>
              <a:t>. </a:t>
            </a:r>
            <a:r>
              <a:rPr lang="fr-FR" dirty="0" err="1"/>
              <a:t>Uditis</a:t>
            </a:r>
            <a:r>
              <a:rPr lang="fr-FR" dirty="0"/>
              <a:t> </a:t>
            </a:r>
            <a:r>
              <a:rPr lang="fr-FR" dirty="0" err="1"/>
              <a:t>essin</a:t>
            </a:r>
            <a:r>
              <a:rPr lang="fr-FR" dirty="0"/>
              <a:t> </a:t>
            </a:r>
            <a:r>
              <a:rPr lang="fr-FR" dirty="0" err="1"/>
              <a:t>nimenim</a:t>
            </a:r>
            <a:r>
              <a:rPr lang="fr-FR" dirty="0"/>
              <a:t> </a:t>
            </a:r>
            <a:r>
              <a:rPr lang="fr-FR" dirty="0" err="1"/>
              <a:t>enditia</a:t>
            </a:r>
            <a:r>
              <a:rPr lang="fr-FR" dirty="0"/>
              <a:t> </a:t>
            </a:r>
            <a:r>
              <a:rPr lang="fr-FR" dirty="0" err="1"/>
              <a:t>ndellandis</a:t>
            </a:r>
            <a:r>
              <a:rPr lang="fr-FR" dirty="0"/>
              <a:t> </a:t>
            </a:r>
            <a:r>
              <a:rPr lang="fr-FR" dirty="0" err="1"/>
              <a:t>sumquam</a:t>
            </a:r>
            <a:r>
              <a:rPr lang="fr-FR" dirty="0"/>
              <a:t>.</a:t>
            </a:r>
          </a:p>
          <a:p>
            <a:pPr lvl="0"/>
            <a:endParaRPr lang="fr-FR" dirty="0"/>
          </a:p>
          <a:p>
            <a:pPr lvl="0"/>
            <a:r>
              <a:rPr lang="fr-FR" dirty="0" err="1"/>
              <a:t>Exceat</a:t>
            </a:r>
            <a:r>
              <a:rPr lang="fr-FR" dirty="0"/>
              <a:t> </a:t>
            </a:r>
            <a:r>
              <a:rPr lang="fr-FR" dirty="0" err="1"/>
              <a:t>aborendi</a:t>
            </a:r>
            <a:r>
              <a:rPr lang="fr-FR" dirty="0"/>
              <a:t> </a:t>
            </a:r>
            <a:r>
              <a:rPr lang="fr-FR" dirty="0" err="1"/>
              <a:t>accusam</a:t>
            </a:r>
            <a:r>
              <a:rPr lang="fr-FR" dirty="0"/>
              <a:t> </a:t>
            </a:r>
            <a:r>
              <a:rPr lang="fr-FR" dirty="0" err="1"/>
              <a:t>ventur</a:t>
            </a:r>
            <a:r>
              <a:rPr lang="fr-FR" dirty="0"/>
              <a:t> as que </a:t>
            </a:r>
            <a:r>
              <a:rPr lang="fr-FR" dirty="0" err="1"/>
              <a:t>reseditate</a:t>
            </a:r>
            <a:r>
              <a:rPr lang="fr-FR" dirty="0"/>
              <a:t> </a:t>
            </a:r>
            <a:r>
              <a:rPr lang="fr-FR" dirty="0" err="1"/>
              <a:t>corum</a:t>
            </a:r>
            <a:r>
              <a:rPr lang="fr-FR" dirty="0"/>
              <a:t> </a:t>
            </a:r>
            <a:r>
              <a:rPr lang="fr-FR" dirty="0" err="1"/>
              <a:t>dolorerumque</a:t>
            </a:r>
            <a:r>
              <a:rPr lang="fr-FR" dirty="0"/>
              <a:t> </a:t>
            </a:r>
            <a:r>
              <a:rPr lang="fr-FR" dirty="0" err="1"/>
              <a:t>recullatibus</a:t>
            </a:r>
            <a:r>
              <a:rPr lang="fr-FR" dirty="0"/>
              <a:t> con et </a:t>
            </a:r>
            <a:r>
              <a:rPr lang="fr-FR" dirty="0" err="1"/>
              <a:t>aciis</a:t>
            </a:r>
            <a:r>
              <a:rPr lang="fr-FR" dirty="0"/>
              <a:t> </a:t>
            </a:r>
            <a:r>
              <a:rPr lang="fr-FR" dirty="0" err="1"/>
              <a:t>alitectur</a:t>
            </a:r>
            <a:r>
              <a:rPr lang="fr-FR" dirty="0"/>
              <a:t> si </a:t>
            </a:r>
            <a:r>
              <a:rPr lang="fr-FR" dirty="0" err="1"/>
              <a:t>asperum</a:t>
            </a:r>
            <a:r>
              <a:rPr lang="fr-FR" dirty="0"/>
              <a:t> </a:t>
            </a:r>
            <a:r>
              <a:rPr lang="fr-FR" dirty="0" err="1"/>
              <a:t>acia</a:t>
            </a:r>
            <a:r>
              <a:rPr lang="fr-FR" dirty="0"/>
              <a:t> </a:t>
            </a:r>
            <a:r>
              <a:rPr lang="fr-FR" dirty="0" err="1"/>
              <a:t>aut</a:t>
            </a:r>
            <a:r>
              <a:rPr lang="fr-FR" dirty="0"/>
              <a:t> </a:t>
            </a:r>
            <a:r>
              <a:rPr lang="fr-FR" dirty="0" err="1"/>
              <a:t>millo</a:t>
            </a:r>
            <a:r>
              <a:rPr lang="fr-FR" dirty="0"/>
              <a:t> </a:t>
            </a:r>
            <a:r>
              <a:rPr lang="fr-FR" dirty="0" err="1"/>
              <a:t>dolectem</a:t>
            </a:r>
            <a:r>
              <a:rPr lang="fr-FR" dirty="0"/>
              <a:t> </a:t>
            </a:r>
            <a:r>
              <a:rPr lang="fr-FR" dirty="0" err="1"/>
              <a:t>quunt</a:t>
            </a:r>
            <a:r>
              <a:rPr lang="fr-FR" dirty="0"/>
              <a:t> mil </a:t>
            </a:r>
            <a:r>
              <a:rPr lang="fr-FR" dirty="0" err="1"/>
              <a:t>idebit</a:t>
            </a:r>
            <a:r>
              <a:rPr lang="fr-FR" dirty="0"/>
              <a:t> </a:t>
            </a:r>
            <a:r>
              <a:rPr lang="fr-FR" dirty="0" err="1"/>
              <a:t>utectur</a:t>
            </a:r>
            <a:r>
              <a:rPr lang="fr-FR" dirty="0"/>
              <a:t> </a:t>
            </a:r>
            <a:r>
              <a:rPr lang="fr-FR" dirty="0" err="1"/>
              <a:t>sam</a:t>
            </a:r>
            <a:r>
              <a:rPr lang="fr-FR" dirty="0"/>
              <a:t> </a:t>
            </a:r>
            <a:r>
              <a:rPr lang="fr-FR" dirty="0" err="1"/>
              <a:t>fuga</a:t>
            </a:r>
            <a:r>
              <a:rPr lang="fr-FR" dirty="0"/>
              <a:t>. </a:t>
            </a:r>
            <a:r>
              <a:rPr lang="fr-FR" dirty="0" err="1"/>
              <a:t>Uditis</a:t>
            </a:r>
            <a:r>
              <a:rPr lang="fr-FR" dirty="0"/>
              <a:t> </a:t>
            </a:r>
            <a:r>
              <a:rPr lang="fr-FR" dirty="0" err="1"/>
              <a:t>essin</a:t>
            </a:r>
            <a:r>
              <a:rPr lang="fr-FR" dirty="0"/>
              <a:t> </a:t>
            </a:r>
            <a:r>
              <a:rPr lang="fr-FR" dirty="0" err="1"/>
              <a:t>nimenim</a:t>
            </a:r>
            <a:r>
              <a:rPr lang="fr-FR" dirty="0"/>
              <a:t> </a:t>
            </a:r>
            <a:r>
              <a:rPr lang="fr-FR" dirty="0" err="1"/>
              <a:t>enditia</a:t>
            </a:r>
            <a:r>
              <a:rPr lang="fr-FR" dirty="0"/>
              <a:t> </a:t>
            </a:r>
            <a:r>
              <a:rPr lang="fr-FR" dirty="0" err="1"/>
              <a:t>ndellandis</a:t>
            </a:r>
            <a:r>
              <a:rPr lang="fr-FR" dirty="0"/>
              <a:t> </a:t>
            </a:r>
            <a:r>
              <a:rPr lang="fr-FR" dirty="0" err="1"/>
              <a:t>sumquam</a:t>
            </a:r>
            <a:r>
              <a:rPr lang="fr-FR" dirty="0"/>
              <a:t> re non </a:t>
            </a:r>
            <a:r>
              <a:rPr lang="fr-FR" dirty="0" err="1"/>
              <a:t>plignatur</a:t>
            </a:r>
            <a:r>
              <a:rPr lang="fr-FR" dirty="0"/>
              <a:t>.</a:t>
            </a:r>
          </a:p>
        </p:txBody>
      </p:sp>
      <p:sp>
        <p:nvSpPr>
          <p:cNvPr id="17" name="Espace réservé du texte 5">
            <a:extLst>
              <a:ext uri="{FF2B5EF4-FFF2-40B4-BE49-F238E27FC236}">
                <a16:creationId xmlns:a16="http://schemas.microsoft.com/office/drawing/2014/main" id="{294F209E-66C5-4DB3-B674-1C4EDD4CE0F9}"/>
              </a:ext>
            </a:extLst>
          </p:cNvPr>
          <p:cNvSpPr>
            <a:spLocks noGrp="1"/>
          </p:cNvSpPr>
          <p:nvPr>
            <p:ph type="body" sz="quarter" idx="17" hasCustomPrompt="1"/>
          </p:nvPr>
        </p:nvSpPr>
        <p:spPr>
          <a:xfrm>
            <a:off x="674687" y="6599816"/>
            <a:ext cx="5011737" cy="228031"/>
          </a:xfrm>
        </p:spPr>
        <p:txBody>
          <a:bodyPr anchor="ctr"/>
          <a:lstStyle>
            <a:lvl1pPr>
              <a:defRPr sz="1000">
                <a:solidFill>
                  <a:schemeClr val="bg1"/>
                </a:solidFill>
                <a:latin typeface="+mn-lt"/>
              </a:defRPr>
            </a:lvl1pPr>
          </a:lstStyle>
          <a:p>
            <a:pPr lvl="0"/>
            <a:r>
              <a:rPr lang="fr-BE" dirty="0"/>
              <a:t>01  -  Titre chapitre</a:t>
            </a:r>
          </a:p>
        </p:txBody>
      </p:sp>
      <p:sp>
        <p:nvSpPr>
          <p:cNvPr id="7" name="Espace réservé du texte 3">
            <a:extLst>
              <a:ext uri="{FF2B5EF4-FFF2-40B4-BE49-F238E27FC236}">
                <a16:creationId xmlns:a16="http://schemas.microsoft.com/office/drawing/2014/main" id="{5CDE4982-C653-43EB-9CED-8A67D7888AB7}"/>
              </a:ext>
            </a:extLst>
          </p:cNvPr>
          <p:cNvSpPr>
            <a:spLocks noGrp="1"/>
          </p:cNvSpPr>
          <p:nvPr>
            <p:ph type="body" sz="quarter" idx="20" hasCustomPrompt="1"/>
          </p:nvPr>
        </p:nvSpPr>
        <p:spPr>
          <a:xfrm>
            <a:off x="524752" y="1144765"/>
            <a:ext cx="11339646" cy="285009"/>
          </a:xfrm>
        </p:spPr>
        <p:txBody>
          <a:bodyPr/>
          <a:lstStyle>
            <a:lvl1pPr>
              <a:defRPr sz="2400" b="1">
                <a:solidFill>
                  <a:srgbClr val="153E74"/>
                </a:solidFill>
                <a:latin typeface="+mj-lt"/>
              </a:defRPr>
            </a:lvl1pPr>
          </a:lstStyle>
          <a:p>
            <a:pPr lvl="0"/>
            <a:r>
              <a:rPr lang="fr-BE" dirty="0"/>
              <a:t>Page 2 colonnes</a:t>
            </a:r>
          </a:p>
        </p:txBody>
      </p:sp>
      <p:sp>
        <p:nvSpPr>
          <p:cNvPr id="8" name="Espace réservé du texte 5">
            <a:extLst>
              <a:ext uri="{FF2B5EF4-FFF2-40B4-BE49-F238E27FC236}">
                <a16:creationId xmlns:a16="http://schemas.microsoft.com/office/drawing/2014/main" id="{81F4B4E1-4078-491E-BA0B-0F32CFC842DE}"/>
              </a:ext>
            </a:extLst>
          </p:cNvPr>
          <p:cNvSpPr>
            <a:spLocks noGrp="1"/>
          </p:cNvSpPr>
          <p:nvPr>
            <p:ph type="body" sz="quarter" idx="21" hasCustomPrompt="1"/>
          </p:nvPr>
        </p:nvSpPr>
        <p:spPr>
          <a:xfrm>
            <a:off x="674686" y="1485822"/>
            <a:ext cx="11189711" cy="302503"/>
          </a:xfrm>
        </p:spPr>
        <p:txBody>
          <a:bodyPr/>
          <a:lstStyle>
            <a:lvl1pPr>
              <a:defRPr sz="1600" i="1">
                <a:solidFill>
                  <a:srgbClr val="A2A4C2"/>
                </a:solidFill>
                <a:latin typeface="Georgia" panose="02040502050405020303" pitchFamily="18" charset="0"/>
                <a:cs typeface="Times New Roman" panose="02020603050405020304" pitchFamily="18" charset="0"/>
              </a:defRPr>
            </a:lvl1pPr>
          </a:lstStyle>
          <a:p>
            <a:pPr lvl="0"/>
            <a:r>
              <a:rPr lang="fr-BE" dirty="0"/>
              <a:t>// Sous-titre 2</a:t>
            </a:r>
          </a:p>
        </p:txBody>
      </p:sp>
    </p:spTree>
    <p:extLst>
      <p:ext uri="{BB962C8B-B14F-4D97-AF65-F5344CB8AC3E}">
        <p14:creationId xmlns:p14="http://schemas.microsoft.com/office/powerpoint/2010/main" val="1258723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52C9890-EA75-4672-B59C-B9D1E9142479}"/>
              </a:ext>
            </a:extLst>
          </p:cNvPr>
          <p:cNvSpPr/>
          <p:nvPr userDrawn="1"/>
        </p:nvSpPr>
        <p:spPr>
          <a:xfrm>
            <a:off x="0" y="6642553"/>
            <a:ext cx="12192000" cy="215445"/>
          </a:xfrm>
          <a:prstGeom prst="rect">
            <a:avLst/>
          </a:prstGeom>
          <a:solidFill>
            <a:srgbClr val="0D457A"/>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fr-BE" sz="1600" dirty="0">
              <a:solidFill>
                <a:schemeClr val="bg1"/>
              </a:solidFill>
            </a:endParaRPr>
          </a:p>
        </p:txBody>
      </p:sp>
      <p:sp>
        <p:nvSpPr>
          <p:cNvPr id="24" name="Title">
            <a:extLst>
              <a:ext uri="{FF2B5EF4-FFF2-40B4-BE49-F238E27FC236}">
                <a16:creationId xmlns:a16="http://schemas.microsoft.com/office/drawing/2014/main" id="{F0AF0FA0-8AEF-4983-B009-D07ED8510BC3}"/>
              </a:ext>
            </a:extLst>
          </p:cNvPr>
          <p:cNvSpPr>
            <a:spLocks noGrp="1"/>
          </p:cNvSpPr>
          <p:nvPr>
            <p:ph type="title"/>
            <p:custDataLst>
              <p:tags r:id="rId1"/>
            </p:custDataLst>
          </p:nvPr>
        </p:nvSpPr>
        <p:spPr>
          <a:xfrm>
            <a:off x="553082" y="3294405"/>
            <a:ext cx="9726795"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defRPr lang="fr-FR" sz="4400" dirty="0">
                <a:solidFill>
                  <a:srgbClr val="0D457A"/>
                </a:solidFill>
              </a:defRPr>
            </a:lvl1pPr>
          </a:lstStyle>
          <a:p>
            <a:pPr lvl="0"/>
            <a:r>
              <a:rPr lang="fr-FR"/>
              <a:t>Modifiez le style du titre</a:t>
            </a:r>
            <a:endParaRPr lang="fr-BE" dirty="0"/>
          </a:p>
        </p:txBody>
      </p:sp>
      <p:pic>
        <p:nvPicPr>
          <p:cNvPr id="25" name="Image 24">
            <a:extLst>
              <a:ext uri="{FF2B5EF4-FFF2-40B4-BE49-F238E27FC236}">
                <a16:creationId xmlns:a16="http://schemas.microsoft.com/office/drawing/2014/main" id="{AB7712DB-12C8-4F69-ADE9-43AE5BDED87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0909" y="153869"/>
            <a:ext cx="2979491" cy="1377380"/>
          </a:xfrm>
          <a:prstGeom prst="rect">
            <a:avLst/>
          </a:prstGeom>
        </p:spPr>
      </p:pic>
      <p:pic>
        <p:nvPicPr>
          <p:cNvPr id="26" name="Picture 25">
            <a:extLst>
              <a:ext uri="{FF2B5EF4-FFF2-40B4-BE49-F238E27FC236}">
                <a16:creationId xmlns:a16="http://schemas.microsoft.com/office/drawing/2014/main" id="{3AA6D4E9-BF5B-4BB4-926C-B389C9BEB76F}"/>
              </a:ext>
            </a:extLst>
          </p:cNvPr>
          <p:cNvPicPr>
            <a:picLocks noChangeAspect="1"/>
          </p:cNvPicPr>
          <p:nvPr userDrawn="1"/>
        </p:nvPicPr>
        <p:blipFill>
          <a:blip r:embed="rId4"/>
          <a:stretch>
            <a:fillRect/>
          </a:stretch>
        </p:blipFill>
        <p:spPr>
          <a:xfrm>
            <a:off x="10233678" y="343238"/>
            <a:ext cx="1546508" cy="477871"/>
          </a:xfrm>
          <a:prstGeom prst="rect">
            <a:avLst/>
          </a:prstGeom>
        </p:spPr>
      </p:pic>
      <p:pic>
        <p:nvPicPr>
          <p:cNvPr id="27" name="Image 26">
            <a:extLst>
              <a:ext uri="{FF2B5EF4-FFF2-40B4-BE49-F238E27FC236}">
                <a16:creationId xmlns:a16="http://schemas.microsoft.com/office/drawing/2014/main" id="{4898B544-804E-4640-91A0-0CE845744A37}"/>
              </a:ext>
            </a:extLst>
          </p:cNvPr>
          <p:cNvPicPr>
            <a:picLocks noChangeAspect="1"/>
          </p:cNvPicPr>
          <p:nvPr userDrawn="1"/>
        </p:nvPicPr>
        <p:blipFill>
          <a:blip r:embed="rId5"/>
          <a:stretch>
            <a:fillRect/>
          </a:stretch>
        </p:blipFill>
        <p:spPr>
          <a:xfrm>
            <a:off x="8333974" y="261311"/>
            <a:ext cx="1765539" cy="581248"/>
          </a:xfrm>
          <a:prstGeom prst="rect">
            <a:avLst/>
          </a:prstGeom>
        </p:spPr>
      </p:pic>
      <p:grpSp>
        <p:nvGrpSpPr>
          <p:cNvPr id="28" name="Groupe 27">
            <a:extLst>
              <a:ext uri="{FF2B5EF4-FFF2-40B4-BE49-F238E27FC236}">
                <a16:creationId xmlns:a16="http://schemas.microsoft.com/office/drawing/2014/main" id="{09D275CF-32E4-4CE4-B69F-3237B65A7C74}"/>
              </a:ext>
            </a:extLst>
          </p:cNvPr>
          <p:cNvGrpSpPr/>
          <p:nvPr userDrawn="1"/>
        </p:nvGrpSpPr>
        <p:grpSpPr>
          <a:xfrm>
            <a:off x="6413931" y="284625"/>
            <a:ext cx="1785878" cy="677108"/>
            <a:chOff x="7589023" y="2709389"/>
            <a:chExt cx="2212316" cy="826291"/>
          </a:xfrm>
        </p:grpSpPr>
        <p:pic>
          <p:nvPicPr>
            <p:cNvPr id="29" name="Image 28" descr="BORDET_LOGO_FRNL_Q.eps">
              <a:extLst>
                <a:ext uri="{FF2B5EF4-FFF2-40B4-BE49-F238E27FC236}">
                  <a16:creationId xmlns:a16="http://schemas.microsoft.com/office/drawing/2014/main" id="{6F390286-8ADC-4205-84F7-4BA71476479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10630" t="-5055" r="68326" b="38552"/>
            <a:stretch/>
          </p:blipFill>
          <p:spPr bwMode="auto">
            <a:xfrm>
              <a:off x="7589023" y="2709389"/>
              <a:ext cx="885352" cy="747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Ellipse 29">
              <a:extLst>
                <a:ext uri="{FF2B5EF4-FFF2-40B4-BE49-F238E27FC236}">
                  <a16:creationId xmlns:a16="http://schemas.microsoft.com/office/drawing/2014/main" id="{1C5F4F2A-80D4-47E0-8043-BFAAE9CAED7C}"/>
                </a:ext>
              </a:extLst>
            </p:cNvPr>
            <p:cNvSpPr/>
            <p:nvPr userDrawn="1"/>
          </p:nvSpPr>
          <p:spPr>
            <a:xfrm>
              <a:off x="8291495" y="3293026"/>
              <a:ext cx="347408" cy="242654"/>
            </a:xfrm>
            <a:prstGeom prst="ellipse">
              <a:avLst/>
            </a:prstGeom>
            <a:solidFill>
              <a:schemeClr val="bg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fr-BE" sz="1600" dirty="0" err="1">
                <a:solidFill>
                  <a:schemeClr val="bg1"/>
                </a:solidFill>
              </a:endParaRPr>
            </a:p>
          </p:txBody>
        </p:sp>
        <p:pic>
          <p:nvPicPr>
            <p:cNvPr id="31" name="Image 30" descr="BORDET_LOGO_FRNL_Q.eps">
              <a:extLst>
                <a:ext uri="{FF2B5EF4-FFF2-40B4-BE49-F238E27FC236}">
                  <a16:creationId xmlns:a16="http://schemas.microsoft.com/office/drawing/2014/main" id="{8C4CCE52-1C6D-44BC-93CF-C2F8FAE25E98}"/>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24489" t="39438" r="-1" b="-10541"/>
            <a:stretch/>
          </p:blipFill>
          <p:spPr bwMode="auto">
            <a:xfrm>
              <a:off x="8465199" y="2765570"/>
              <a:ext cx="1336140" cy="676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contenu 2">
            <a:extLst>
              <a:ext uri="{FF2B5EF4-FFF2-40B4-BE49-F238E27FC236}">
                <a16:creationId xmlns:a16="http://schemas.microsoft.com/office/drawing/2014/main" id="{D71D9364-F26E-4ADE-96AB-1EF0A2A96F20}"/>
              </a:ext>
            </a:extLst>
          </p:cNvPr>
          <p:cNvSpPr>
            <a:spLocks noGrp="1"/>
          </p:cNvSpPr>
          <p:nvPr>
            <p:ph sz="quarter" idx="10"/>
          </p:nvPr>
        </p:nvSpPr>
        <p:spPr>
          <a:xfrm>
            <a:off x="552450" y="4043265"/>
            <a:ext cx="9680575" cy="317559"/>
          </a:xfrm>
        </p:spPr>
        <p:txBody>
          <a:bodyPr>
            <a:normAutofit/>
          </a:bodyPr>
          <a:lstStyle>
            <a:lvl1pPr marL="0" indent="0">
              <a:buNone/>
              <a:defRPr sz="2000">
                <a:solidFill>
                  <a:schemeClr val="bg1">
                    <a:lumMod val="50000"/>
                  </a:schemeClr>
                </a:solidFill>
              </a:defRPr>
            </a:lvl1pPr>
            <a:lvl2pPr>
              <a:defRPr>
                <a:solidFill>
                  <a:schemeClr val="bg1">
                    <a:lumMod val="65000"/>
                  </a:schemeClr>
                </a:solidFill>
              </a:defRPr>
            </a:lvl2pPr>
            <a:lvl3pPr>
              <a:defRPr>
                <a:solidFill>
                  <a:schemeClr val="bg1">
                    <a:lumMod val="65000"/>
                  </a:schemeClr>
                </a:solidFill>
              </a:defRPr>
            </a:lvl3pPr>
            <a:lvl4pPr>
              <a:defRPr>
                <a:solidFill>
                  <a:schemeClr val="bg1">
                    <a:lumMod val="65000"/>
                  </a:schemeClr>
                </a:solidFill>
              </a:defRPr>
            </a:lvl4pPr>
            <a:lvl5pPr>
              <a:defRPr>
                <a:solidFill>
                  <a:schemeClr val="bg1">
                    <a:lumMod val="65000"/>
                  </a:schemeClr>
                </a:solidFill>
              </a:defRPr>
            </a:lvl5pPr>
          </a:lstStyle>
          <a:p>
            <a:pPr lvl="0"/>
            <a:r>
              <a:rPr lang="fr-FR"/>
              <a:t>Modifier les styles du texte du masque</a:t>
            </a:r>
          </a:p>
        </p:txBody>
      </p:sp>
      <p:sp>
        <p:nvSpPr>
          <p:cNvPr id="15" name="Espace réservé du contenu 2">
            <a:extLst>
              <a:ext uri="{FF2B5EF4-FFF2-40B4-BE49-F238E27FC236}">
                <a16:creationId xmlns:a16="http://schemas.microsoft.com/office/drawing/2014/main" id="{619C1A14-4FC0-449D-B9CA-0BA621E4915D}"/>
              </a:ext>
            </a:extLst>
          </p:cNvPr>
          <p:cNvSpPr>
            <a:spLocks noGrp="1"/>
          </p:cNvSpPr>
          <p:nvPr>
            <p:ph sz="quarter" idx="11" hasCustomPrompt="1"/>
          </p:nvPr>
        </p:nvSpPr>
        <p:spPr>
          <a:xfrm>
            <a:off x="552449" y="4910422"/>
            <a:ext cx="9680575" cy="317559"/>
          </a:xfrm>
        </p:spPr>
        <p:txBody>
          <a:bodyPr>
            <a:normAutofit/>
          </a:bodyPr>
          <a:lstStyle>
            <a:lvl1pPr marL="0" indent="0">
              <a:buNone/>
              <a:defRPr sz="1600">
                <a:solidFill>
                  <a:schemeClr val="bg1">
                    <a:lumMod val="65000"/>
                  </a:schemeClr>
                </a:solidFill>
              </a:defRPr>
            </a:lvl1pPr>
            <a:lvl2pPr>
              <a:defRPr>
                <a:solidFill>
                  <a:schemeClr val="bg1">
                    <a:lumMod val="65000"/>
                  </a:schemeClr>
                </a:solidFill>
              </a:defRPr>
            </a:lvl2pPr>
            <a:lvl3pPr>
              <a:defRPr>
                <a:solidFill>
                  <a:schemeClr val="bg1">
                    <a:lumMod val="65000"/>
                  </a:schemeClr>
                </a:solidFill>
              </a:defRPr>
            </a:lvl3pPr>
            <a:lvl4pPr>
              <a:defRPr>
                <a:solidFill>
                  <a:schemeClr val="bg1">
                    <a:lumMod val="65000"/>
                  </a:schemeClr>
                </a:solidFill>
              </a:defRPr>
            </a:lvl4pPr>
            <a:lvl5pPr>
              <a:defRPr>
                <a:solidFill>
                  <a:schemeClr val="bg1">
                    <a:lumMod val="65000"/>
                  </a:schemeClr>
                </a:solidFill>
              </a:defRPr>
            </a:lvl5pPr>
          </a:lstStyle>
          <a:p>
            <a:pPr lvl="0"/>
            <a:r>
              <a:rPr lang="fr-FR" dirty="0"/>
              <a:t>Date</a:t>
            </a:r>
          </a:p>
        </p:txBody>
      </p:sp>
    </p:spTree>
    <p:extLst>
      <p:ext uri="{BB962C8B-B14F-4D97-AF65-F5344CB8AC3E}">
        <p14:creationId xmlns:p14="http://schemas.microsoft.com/office/powerpoint/2010/main" val="34426188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10" Type="http://schemas.openxmlformats.org/officeDocument/2006/relationships/theme" Target="../theme/theme2.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DDD3D05E-CEE4-4E7A-8E18-9A4421060E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dirty="0"/>
              <a:t>Modifiez le style du titre</a:t>
            </a:r>
            <a:endParaRPr lang="fr-BE" dirty="0"/>
          </a:p>
        </p:txBody>
      </p:sp>
      <p:sp>
        <p:nvSpPr>
          <p:cNvPr id="3" name="Espace réservé du texte 2">
            <a:extLst>
              <a:ext uri="{FF2B5EF4-FFF2-40B4-BE49-F238E27FC236}">
                <a16:creationId xmlns:a16="http://schemas.microsoft.com/office/drawing/2014/main" id="{CBFAD457-247B-49A2-8E9B-3F7C5BB4CF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BE" dirty="0"/>
          </a:p>
        </p:txBody>
      </p:sp>
    </p:spTree>
    <p:extLst>
      <p:ext uri="{BB962C8B-B14F-4D97-AF65-F5344CB8AC3E}">
        <p14:creationId xmlns:p14="http://schemas.microsoft.com/office/powerpoint/2010/main" val="1924820371"/>
      </p:ext>
    </p:extLst>
  </p:cSld>
  <p:clrMap bg1="lt1" tx1="dk1" bg2="lt2" tx2="dk2" accent1="accent1" accent2="accent2" accent3="accent3" accent4="accent4" accent5="accent5" accent6="accent6" hlink="hlink" folHlink="folHlink"/>
  <p:sldLayoutIdLst>
    <p:sldLayoutId id="2147483649" r:id="rId1"/>
    <p:sldLayoutId id="2147483655" r:id="rId2"/>
    <p:sldLayoutId id="2147483654" r:id="rId3"/>
    <p:sldLayoutId id="2147483651" r:id="rId4"/>
    <p:sldLayoutId id="2147483656" r:id="rId5"/>
    <p:sldLayoutId id="2147483660" r:id="rId6"/>
    <p:sldLayoutId id="2147483662" r:id="rId7"/>
    <p:sldLayoutId id="2147483663" r:id="rId8"/>
  </p:sldLayoutIdLst>
  <p:hf hdr="0" dt="0"/>
  <p:txStyles>
    <p:titleStyle>
      <a:lvl1pPr algn="l" defTabSz="914400" rtl="0" eaLnBrk="1" latinLnBrk="0" hangingPunct="1">
        <a:lnSpc>
          <a:spcPct val="90000"/>
        </a:lnSpc>
        <a:spcBef>
          <a:spcPct val="0"/>
        </a:spcBef>
        <a:buNone/>
        <a:defRPr lang="fr-BE" sz="3600" b="1" kern="1200" dirty="0">
          <a:solidFill>
            <a:srgbClr val="0D457A"/>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193D73"/>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rgbClr val="193D73"/>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rgbClr val="193D73"/>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rgbClr val="193D73"/>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rgbClr val="193D73"/>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DDD3D05E-CEE4-4E7A-8E18-9A4421060E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dirty="0"/>
              <a:t>Modifiez le style du titre</a:t>
            </a:r>
            <a:endParaRPr lang="fr-BE" dirty="0"/>
          </a:p>
        </p:txBody>
      </p:sp>
      <p:sp>
        <p:nvSpPr>
          <p:cNvPr id="3" name="Espace réservé du texte 2">
            <a:extLst>
              <a:ext uri="{FF2B5EF4-FFF2-40B4-BE49-F238E27FC236}">
                <a16:creationId xmlns:a16="http://schemas.microsoft.com/office/drawing/2014/main" id="{CBFAD457-247B-49A2-8E9B-3F7C5BB4CF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BE" dirty="0"/>
          </a:p>
        </p:txBody>
      </p:sp>
    </p:spTree>
    <p:extLst>
      <p:ext uri="{BB962C8B-B14F-4D97-AF65-F5344CB8AC3E}">
        <p14:creationId xmlns:p14="http://schemas.microsoft.com/office/powerpoint/2010/main" val="858725025"/>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Lst>
  <p:hf hdr="0" dt="0"/>
  <p:txStyles>
    <p:titleStyle>
      <a:lvl1pPr algn="l" defTabSz="914400" rtl="0" eaLnBrk="1" latinLnBrk="0" hangingPunct="1">
        <a:lnSpc>
          <a:spcPct val="90000"/>
        </a:lnSpc>
        <a:spcBef>
          <a:spcPct val="0"/>
        </a:spcBef>
        <a:buNone/>
        <a:defRPr lang="fr-BE" sz="3600" b="1" kern="1200" dirty="0">
          <a:solidFill>
            <a:srgbClr val="0D457A"/>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193D73"/>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rgbClr val="193D73"/>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rgbClr val="193D73"/>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rgbClr val="193D73"/>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rgbClr val="193D73"/>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15.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943C6576-55CB-094A-A2A9-226F08C38DDF}"/>
              </a:ext>
            </a:extLst>
          </p:cNvPr>
          <p:cNvSpPr txBox="1">
            <a:spLocks noChangeArrowheads="1"/>
          </p:cNvSpPr>
          <p:nvPr/>
        </p:nvSpPr>
        <p:spPr>
          <a:xfrm>
            <a:off x="1217502" y="1275803"/>
            <a:ext cx="10356417" cy="2437590"/>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lgn="l" defTabSz="914400" rtl="0" eaLnBrk="1" latinLnBrk="0" hangingPunct="1">
              <a:lnSpc>
                <a:spcPct val="90000"/>
              </a:lnSpc>
              <a:spcBef>
                <a:spcPct val="0"/>
              </a:spcBef>
              <a:buNone/>
              <a:defRPr lang="fr-FR" sz="4400" b="1" kern="1200" dirty="0">
                <a:solidFill>
                  <a:srgbClr val="0D457A"/>
                </a:solidFill>
                <a:latin typeface="Arial" panose="020B0604020202020204" pitchFamily="34" charset="0"/>
                <a:ea typeface="+mj-ea"/>
                <a:cs typeface="Arial" panose="020B0604020202020204" pitchFamily="34" charset="0"/>
              </a:defRPr>
            </a:lvl1pPr>
          </a:lstStyle>
          <a:p>
            <a:pPr algn="ctr">
              <a:defRPr/>
            </a:pPr>
            <a:r>
              <a:rPr lang="fr-BE" sz="3200" b="0" dirty="0">
                <a:solidFill>
                  <a:srgbClr val="4472C4"/>
                </a:solidFill>
                <a:latin typeface="Calibri"/>
                <a:ea typeface="Times New Roman"/>
                <a:cs typeface="Times New Roman"/>
              </a:rPr>
              <a:t> </a:t>
            </a:r>
          </a:p>
          <a:p>
            <a:pPr algn="ctr">
              <a:defRPr/>
            </a:pPr>
            <a:r>
              <a:rPr lang="en-US" sz="3600" dirty="0">
                <a:latin typeface="+mn-lt"/>
              </a:rPr>
              <a:t>Menopause care : a comprehensive </a:t>
            </a:r>
          </a:p>
          <a:p>
            <a:pPr algn="ctr">
              <a:defRPr/>
            </a:pPr>
            <a:r>
              <a:rPr lang="en-US" sz="3600" dirty="0">
                <a:latin typeface="+mn-lt"/>
              </a:rPr>
              <a:t>2 day workshop </a:t>
            </a:r>
            <a:endParaRPr lang="fr-BE" sz="3600" dirty="0">
              <a:latin typeface="+mn-lt"/>
            </a:endParaRPr>
          </a:p>
          <a:p>
            <a:pPr algn="ctr">
              <a:defRPr/>
            </a:pPr>
            <a:endParaRPr lang="fr-BE" sz="3600" b="0" dirty="0">
              <a:solidFill>
                <a:srgbClr val="4472C4"/>
              </a:solidFill>
              <a:latin typeface="+mn-lt"/>
              <a:ea typeface="Times New Roman"/>
              <a:cs typeface="Times New Roman"/>
            </a:endParaRPr>
          </a:p>
          <a:p>
            <a:pPr algn="ctr">
              <a:defRPr/>
            </a:pPr>
            <a:r>
              <a:rPr lang="fr-BE" sz="3600" b="0" dirty="0" err="1">
                <a:solidFill>
                  <a:srgbClr val="4472C4"/>
                </a:solidFill>
                <a:latin typeface="+mn-lt"/>
                <a:ea typeface="Times New Roman"/>
                <a:cs typeface="Times New Roman"/>
              </a:rPr>
              <a:t>Fertility</a:t>
            </a:r>
            <a:r>
              <a:rPr lang="fr-BE" sz="3600" b="0" dirty="0">
                <a:solidFill>
                  <a:srgbClr val="4472C4"/>
                </a:solidFill>
                <a:latin typeface="+mn-lt"/>
                <a:ea typeface="Times New Roman"/>
                <a:cs typeface="Times New Roman"/>
              </a:rPr>
              <a:t> issues in </a:t>
            </a:r>
            <a:r>
              <a:rPr lang="fr-BE" sz="3600" b="0" dirty="0" err="1">
                <a:solidFill>
                  <a:srgbClr val="4472C4"/>
                </a:solidFill>
                <a:latin typeface="+mn-lt"/>
                <a:ea typeface="Times New Roman"/>
                <a:cs typeface="Times New Roman"/>
              </a:rPr>
              <a:t>premature</a:t>
            </a:r>
            <a:r>
              <a:rPr lang="fr-BE" sz="3600" b="0" dirty="0">
                <a:solidFill>
                  <a:srgbClr val="4472C4"/>
                </a:solidFill>
                <a:latin typeface="+mn-lt"/>
                <a:ea typeface="Times New Roman"/>
                <a:cs typeface="Times New Roman"/>
              </a:rPr>
              <a:t> </a:t>
            </a:r>
            <a:r>
              <a:rPr lang="fr-BE" sz="3600" b="0" dirty="0" err="1">
                <a:solidFill>
                  <a:srgbClr val="4472C4"/>
                </a:solidFill>
                <a:latin typeface="+mn-lt"/>
                <a:ea typeface="Times New Roman"/>
                <a:cs typeface="Times New Roman"/>
              </a:rPr>
              <a:t>ovarian</a:t>
            </a:r>
            <a:r>
              <a:rPr lang="fr-BE" sz="3600" b="0" dirty="0">
                <a:solidFill>
                  <a:srgbClr val="4472C4"/>
                </a:solidFill>
                <a:latin typeface="+mn-lt"/>
                <a:ea typeface="Times New Roman"/>
                <a:cs typeface="Times New Roman"/>
              </a:rPr>
              <a:t> </a:t>
            </a:r>
            <a:r>
              <a:rPr lang="fr-BE" sz="3600" b="0" dirty="0" err="1">
                <a:solidFill>
                  <a:srgbClr val="4472C4"/>
                </a:solidFill>
                <a:latin typeface="+mn-lt"/>
                <a:ea typeface="Times New Roman"/>
                <a:cs typeface="Times New Roman"/>
              </a:rPr>
              <a:t>insufficiency</a:t>
            </a:r>
            <a:r>
              <a:rPr lang="fr-BE" sz="3600" b="0" dirty="0">
                <a:solidFill>
                  <a:srgbClr val="4472C4"/>
                </a:solidFill>
                <a:latin typeface="+mn-lt"/>
                <a:ea typeface="Times New Roman"/>
                <a:cs typeface="Times New Roman"/>
              </a:rPr>
              <a:t> </a:t>
            </a:r>
            <a:endParaRPr lang="fr-BE" altLang="fr-FR" sz="3600" dirty="0">
              <a:latin typeface="+mn-lt"/>
            </a:endParaRPr>
          </a:p>
        </p:txBody>
      </p:sp>
      <p:sp>
        <p:nvSpPr>
          <p:cNvPr id="5" name="Rectangle 5">
            <a:extLst>
              <a:ext uri="{FF2B5EF4-FFF2-40B4-BE49-F238E27FC236}">
                <a16:creationId xmlns:a16="http://schemas.microsoft.com/office/drawing/2014/main" id="{2CAD7432-A7E1-D449-A41A-F2981BCB3F63}"/>
              </a:ext>
            </a:extLst>
          </p:cNvPr>
          <p:cNvSpPr txBox="1">
            <a:spLocks/>
          </p:cNvSpPr>
          <p:nvPr/>
        </p:nvSpPr>
        <p:spPr>
          <a:xfrm>
            <a:off x="3127070" y="3965904"/>
            <a:ext cx="5684940" cy="1648175"/>
          </a:xfrm>
          <a:prstGeom prst="rect">
            <a:avLst/>
          </a:prstGeom>
        </p:spPr>
        <p:txBody>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193D73"/>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rgbClr val="193D73"/>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rgbClr val="193D73"/>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rgbClr val="193D73"/>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rgbClr val="193D73"/>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lnSpc>
                <a:spcPct val="100000"/>
              </a:lnSpc>
              <a:spcBef>
                <a:spcPts val="0"/>
              </a:spcBef>
              <a:buNone/>
            </a:pPr>
            <a:r>
              <a:rPr lang="fr-BE" sz="2200" dirty="0">
                <a:solidFill>
                  <a:srgbClr val="4472C4"/>
                </a:solidFill>
                <a:latin typeface="Calibri"/>
                <a:ea typeface="Calibri"/>
                <a:cs typeface="Times New Roman"/>
              </a:rPr>
              <a:t>Dr Sassi Asma </a:t>
            </a:r>
            <a:br>
              <a:rPr lang="fr-BE" sz="2200" dirty="0">
                <a:solidFill>
                  <a:srgbClr val="4472C4"/>
                </a:solidFill>
                <a:latin typeface="Calibri"/>
                <a:ea typeface="Calibri"/>
                <a:cs typeface="Times New Roman"/>
              </a:rPr>
            </a:br>
            <a:br>
              <a:rPr lang="fr-BE" sz="1400" dirty="0">
                <a:solidFill>
                  <a:srgbClr val="4472C4"/>
                </a:solidFill>
                <a:latin typeface="Calibri"/>
                <a:ea typeface="+mj-ea"/>
              </a:rPr>
            </a:br>
            <a:endParaRPr lang="fr-FR" altLang="fr-FR" dirty="0"/>
          </a:p>
        </p:txBody>
      </p:sp>
      <p:sp>
        <p:nvSpPr>
          <p:cNvPr id="2" name="Rectangle 1">
            <a:extLst>
              <a:ext uri="{FF2B5EF4-FFF2-40B4-BE49-F238E27FC236}">
                <a16:creationId xmlns:a16="http://schemas.microsoft.com/office/drawing/2014/main" id="{CD3F841A-14DB-45A9-A73A-763679A90D8A}"/>
              </a:ext>
            </a:extLst>
          </p:cNvPr>
          <p:cNvSpPr/>
          <p:nvPr/>
        </p:nvSpPr>
        <p:spPr>
          <a:xfrm>
            <a:off x="3106365" y="4619377"/>
            <a:ext cx="6096000" cy="1077218"/>
          </a:xfrm>
          <a:prstGeom prst="rect">
            <a:avLst/>
          </a:prstGeom>
        </p:spPr>
        <p:txBody>
          <a:bodyPr>
            <a:spAutoFit/>
          </a:bodyPr>
          <a:lstStyle/>
          <a:p>
            <a:pPr algn="ctr"/>
            <a:r>
              <a:rPr lang="fr-BE" sz="1600" spc="10" dirty="0">
                <a:solidFill>
                  <a:schemeClr val="accent1">
                    <a:lumMod val="50000"/>
                  </a:schemeClr>
                </a:solidFill>
                <a:ea typeface="Calibri" panose="020F0502020204030204" pitchFamily="34" charset="0"/>
                <a:cs typeface="Calibri" panose="020F0502020204030204" pitchFamily="34" charset="0"/>
              </a:rPr>
              <a:t>Université libre de Bruxelles (ULB)</a:t>
            </a:r>
          </a:p>
          <a:p>
            <a:pPr algn="ctr"/>
            <a:r>
              <a:rPr lang="fr-BE" sz="1600" spc="10" dirty="0">
                <a:solidFill>
                  <a:schemeClr val="accent1">
                    <a:lumMod val="50000"/>
                  </a:schemeClr>
                </a:solidFill>
                <a:ea typeface="Calibri" panose="020F0502020204030204" pitchFamily="34" charset="0"/>
                <a:cs typeface="Calibri" panose="020F0502020204030204" pitchFamily="34" charset="0"/>
              </a:rPr>
              <a:t> Hôpital Universitaire de Bruxelles (H.U.B)- CUB Hôpital Erasme </a:t>
            </a:r>
            <a:r>
              <a:rPr lang="fr-BE" sz="1600" spc="10" dirty="0" err="1">
                <a:solidFill>
                  <a:schemeClr val="accent1">
                    <a:lumMod val="50000"/>
                  </a:schemeClr>
                </a:solidFill>
                <a:ea typeface="Calibri" panose="020F0502020204030204" pitchFamily="34" charset="0"/>
                <a:cs typeface="Calibri" panose="020F0502020204030204" pitchFamily="34" charset="0"/>
              </a:rPr>
              <a:t>Fertility</a:t>
            </a:r>
            <a:r>
              <a:rPr lang="fr-BE" sz="1600" spc="10" dirty="0">
                <a:solidFill>
                  <a:schemeClr val="accent1">
                    <a:lumMod val="50000"/>
                  </a:schemeClr>
                </a:solidFill>
                <a:ea typeface="Calibri" panose="020F0502020204030204" pitchFamily="34" charset="0"/>
                <a:cs typeface="Calibri" panose="020F0502020204030204" pitchFamily="34" charset="0"/>
              </a:rPr>
              <a:t> Clinic, </a:t>
            </a:r>
            <a:r>
              <a:rPr lang="fr-BE" sz="1600" spc="10" dirty="0" err="1">
                <a:solidFill>
                  <a:schemeClr val="accent1">
                    <a:lumMod val="50000"/>
                  </a:schemeClr>
                </a:solidFill>
                <a:ea typeface="Calibri" panose="020F0502020204030204" pitchFamily="34" charset="0"/>
                <a:cs typeface="Calibri" panose="020F0502020204030204" pitchFamily="34" charset="0"/>
              </a:rPr>
              <a:t>Department</a:t>
            </a:r>
            <a:r>
              <a:rPr lang="fr-BE" sz="1600" spc="10" dirty="0">
                <a:solidFill>
                  <a:schemeClr val="accent1">
                    <a:lumMod val="50000"/>
                  </a:schemeClr>
                </a:solidFill>
                <a:ea typeface="Calibri" panose="020F0502020204030204" pitchFamily="34" charset="0"/>
                <a:cs typeface="Calibri" panose="020F0502020204030204" pitchFamily="34" charset="0"/>
              </a:rPr>
              <a:t> of </a:t>
            </a:r>
            <a:r>
              <a:rPr lang="fr-BE" sz="1600" spc="10" dirty="0" err="1">
                <a:solidFill>
                  <a:schemeClr val="accent1">
                    <a:lumMod val="50000"/>
                  </a:schemeClr>
                </a:solidFill>
                <a:ea typeface="Calibri" panose="020F0502020204030204" pitchFamily="34" charset="0"/>
                <a:cs typeface="Calibri" panose="020F0502020204030204" pitchFamily="34" charset="0"/>
              </a:rPr>
              <a:t>Obstetrics</a:t>
            </a:r>
            <a:r>
              <a:rPr lang="fr-BE" sz="1600" spc="10" dirty="0">
                <a:solidFill>
                  <a:schemeClr val="accent1">
                    <a:lumMod val="50000"/>
                  </a:schemeClr>
                </a:solidFill>
                <a:ea typeface="Calibri" panose="020F0502020204030204" pitchFamily="34" charset="0"/>
                <a:cs typeface="Calibri" panose="020F0502020204030204" pitchFamily="34" charset="0"/>
              </a:rPr>
              <a:t> and </a:t>
            </a:r>
            <a:r>
              <a:rPr lang="fr-BE" sz="1600" spc="10" dirty="0" err="1">
                <a:solidFill>
                  <a:schemeClr val="accent1">
                    <a:lumMod val="50000"/>
                  </a:schemeClr>
                </a:solidFill>
                <a:ea typeface="Calibri" panose="020F0502020204030204" pitchFamily="34" charset="0"/>
                <a:cs typeface="Calibri" panose="020F0502020204030204" pitchFamily="34" charset="0"/>
              </a:rPr>
              <a:t>Gynecology</a:t>
            </a:r>
            <a:endParaRPr lang="fr-BE" sz="1600" spc="10" dirty="0">
              <a:solidFill>
                <a:schemeClr val="accent1">
                  <a:lumMod val="50000"/>
                </a:schemeClr>
              </a:solidFill>
              <a:ea typeface="Calibri" panose="020F0502020204030204" pitchFamily="34" charset="0"/>
              <a:cs typeface="Calibri" panose="020F0502020204030204" pitchFamily="34" charset="0"/>
            </a:endParaRPr>
          </a:p>
          <a:p>
            <a:pPr algn="ctr"/>
            <a:r>
              <a:rPr lang="fr-BE" sz="1600" dirty="0">
                <a:solidFill>
                  <a:schemeClr val="accent1">
                    <a:lumMod val="50000"/>
                  </a:schemeClr>
                </a:solidFill>
              </a:rPr>
              <a:t>Route de Lennik 808, 1070 Bruxelles – </a:t>
            </a:r>
            <a:r>
              <a:rPr lang="fr-BE" sz="1600" dirty="0" err="1">
                <a:solidFill>
                  <a:schemeClr val="accent1">
                    <a:lumMod val="50000"/>
                  </a:schemeClr>
                </a:solidFill>
              </a:rPr>
              <a:t>Belgium</a:t>
            </a:r>
            <a:endParaRPr lang="fr-BE" sz="1600" dirty="0">
              <a:solidFill>
                <a:schemeClr val="accent1">
                  <a:lumMod val="50000"/>
                </a:schemeClr>
              </a:solidFill>
            </a:endParaRPr>
          </a:p>
        </p:txBody>
      </p:sp>
      <p:sp>
        <p:nvSpPr>
          <p:cNvPr id="4" name="Rectangle 3">
            <a:extLst>
              <a:ext uri="{FF2B5EF4-FFF2-40B4-BE49-F238E27FC236}">
                <a16:creationId xmlns:a16="http://schemas.microsoft.com/office/drawing/2014/main" id="{E73B87C4-17DA-4F51-B2C0-C856C8B35C52}"/>
              </a:ext>
            </a:extLst>
          </p:cNvPr>
          <p:cNvSpPr/>
          <p:nvPr/>
        </p:nvSpPr>
        <p:spPr>
          <a:xfrm>
            <a:off x="5407377" y="5975882"/>
            <a:ext cx="1649619" cy="369332"/>
          </a:xfrm>
          <a:prstGeom prst="rect">
            <a:avLst/>
          </a:prstGeom>
        </p:spPr>
        <p:txBody>
          <a:bodyPr wrap="none">
            <a:spAutoFit/>
          </a:bodyPr>
          <a:lstStyle/>
          <a:p>
            <a:pPr algn="ctr"/>
            <a:r>
              <a:rPr lang="fr-BE" dirty="0">
                <a:solidFill>
                  <a:schemeClr val="accent1"/>
                </a:solidFill>
              </a:rPr>
              <a:t>22 March 2025 </a:t>
            </a:r>
          </a:p>
        </p:txBody>
      </p:sp>
    </p:spTree>
    <p:extLst>
      <p:ext uri="{BB962C8B-B14F-4D97-AF65-F5344CB8AC3E}">
        <p14:creationId xmlns:p14="http://schemas.microsoft.com/office/powerpoint/2010/main" val="7750099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14886" y="322550"/>
            <a:ext cx="7469155" cy="461665"/>
          </a:xfrm>
          <a:prstGeom prst="rect">
            <a:avLst/>
          </a:prstGeom>
        </p:spPr>
        <p:txBody>
          <a:bodyPr wrap="square">
            <a:spAutoFit/>
          </a:bodyPr>
          <a:lstStyle/>
          <a:p>
            <a:pPr algn="ctr"/>
            <a:r>
              <a:rPr lang="en-US" sz="2400" b="1" dirty="0">
                <a:solidFill>
                  <a:schemeClr val="accent1">
                    <a:lumMod val="75000"/>
                  </a:schemeClr>
                </a:solidFill>
              </a:rPr>
              <a:t>TREATMENTS TO INCREASE NATURAL PREGNANCY</a:t>
            </a:r>
          </a:p>
        </p:txBody>
      </p:sp>
      <p:sp>
        <p:nvSpPr>
          <p:cNvPr id="5" name="Rectangle 4"/>
          <p:cNvSpPr/>
          <p:nvPr/>
        </p:nvSpPr>
        <p:spPr>
          <a:xfrm>
            <a:off x="345376" y="1155606"/>
            <a:ext cx="11357361" cy="5158463"/>
          </a:xfrm>
          <a:prstGeom prst="rect">
            <a:avLst/>
          </a:prstGeom>
        </p:spPr>
        <p:txBody>
          <a:bodyPr wrap="square">
            <a:spAutoFit/>
          </a:bodyPr>
          <a:lstStyle/>
          <a:p>
            <a:pPr lvl="0"/>
            <a:r>
              <a:rPr lang="fr-BE" sz="2000" dirty="0"/>
              <a:t> </a:t>
            </a:r>
          </a:p>
          <a:p>
            <a:pPr marL="285750" lvl="0" indent="-285750">
              <a:buFont typeface="Wingdings" panose="05000000000000000000" pitchFamily="2" charset="2"/>
              <a:buChar char="§"/>
            </a:pPr>
            <a:r>
              <a:rPr lang="fr-BE" sz="2000" dirty="0" err="1">
                <a:solidFill>
                  <a:srgbClr val="284E8D"/>
                </a:solidFill>
              </a:rPr>
              <a:t>Gonadotrophin</a:t>
            </a:r>
            <a:r>
              <a:rPr lang="fr-BE" sz="2000" dirty="0">
                <a:solidFill>
                  <a:srgbClr val="284E8D"/>
                </a:solidFill>
              </a:rPr>
              <a:t> suppression </a:t>
            </a:r>
            <a:r>
              <a:rPr lang="fr-BE" sz="2000" dirty="0" err="1">
                <a:solidFill>
                  <a:srgbClr val="284E8D"/>
                </a:solidFill>
              </a:rPr>
              <a:t>pre-treatments</a:t>
            </a:r>
            <a:r>
              <a:rPr lang="fr-BE" sz="2000" dirty="0">
                <a:solidFill>
                  <a:srgbClr val="284E8D"/>
                </a:solidFill>
              </a:rPr>
              <a:t> : </a:t>
            </a:r>
          </a:p>
          <a:p>
            <a:pPr lvl="0"/>
            <a:r>
              <a:rPr lang="en-US" sz="2000" dirty="0"/>
              <a:t>            Theoretical benefit using either estrogen or </a:t>
            </a:r>
            <a:r>
              <a:rPr lang="fr-BE" sz="2000" dirty="0" err="1"/>
              <a:t>gonadotropin</a:t>
            </a:r>
            <a:r>
              <a:rPr lang="fr-BE" sz="2000" dirty="0"/>
              <a:t> releasing hormone </a:t>
            </a:r>
            <a:r>
              <a:rPr lang="fr-BE" sz="2000" dirty="0" err="1"/>
              <a:t>agonists</a:t>
            </a:r>
            <a:r>
              <a:rPr lang="fr-BE" sz="2000" dirty="0"/>
              <a:t> </a:t>
            </a:r>
            <a:r>
              <a:rPr lang="en-US" sz="2000" dirty="0"/>
              <a:t>(</a:t>
            </a:r>
            <a:r>
              <a:rPr lang="en-US" sz="2000" dirty="0" err="1"/>
              <a:t>GnRHa</a:t>
            </a:r>
            <a:r>
              <a:rPr lang="en-US" sz="2000" dirty="0"/>
              <a:t>)</a:t>
            </a:r>
          </a:p>
          <a:p>
            <a:pPr lvl="0"/>
            <a:r>
              <a:rPr lang="en-US" sz="2000" dirty="0"/>
              <a:t>             pre-treatment and/or hormone replacement therapy with or without ovarian stimulation</a:t>
            </a:r>
          </a:p>
          <a:p>
            <a:pPr lvl="0"/>
            <a:endParaRPr lang="en-US" sz="2000" dirty="0">
              <a:solidFill>
                <a:srgbClr val="284E8D"/>
              </a:solidFill>
            </a:endParaRPr>
          </a:p>
          <a:p>
            <a:pPr marL="285750" lvl="0" indent="-285750">
              <a:buFont typeface="Wingdings" panose="05000000000000000000" pitchFamily="2" charset="2"/>
              <a:buChar char="§"/>
            </a:pPr>
            <a:r>
              <a:rPr lang="fr-BE" sz="2000" dirty="0" err="1">
                <a:solidFill>
                  <a:srgbClr val="284E8D"/>
                </a:solidFill>
              </a:rPr>
              <a:t>Corticosteroids</a:t>
            </a:r>
            <a:r>
              <a:rPr lang="fr-BE" sz="2000" dirty="0">
                <a:solidFill>
                  <a:srgbClr val="284E8D"/>
                </a:solidFill>
              </a:rPr>
              <a:t> :</a:t>
            </a:r>
          </a:p>
          <a:p>
            <a:pPr lvl="0"/>
            <a:r>
              <a:rPr lang="en-US" sz="2000" dirty="0"/>
              <a:t>             Theorical benefit in auto-immune POI (</a:t>
            </a:r>
            <a:r>
              <a:rPr lang="fr-BE" sz="2000" dirty="0" err="1"/>
              <a:t>Lymphocytic</a:t>
            </a:r>
            <a:r>
              <a:rPr lang="fr-BE" sz="2000" dirty="0"/>
              <a:t> </a:t>
            </a:r>
            <a:r>
              <a:rPr lang="fr-BE" sz="2000" dirty="0" err="1"/>
              <a:t>oophoritis</a:t>
            </a:r>
            <a:r>
              <a:rPr lang="en-US" sz="2000" dirty="0"/>
              <a:t> )               </a:t>
            </a:r>
          </a:p>
          <a:p>
            <a:pPr lvl="0"/>
            <a:r>
              <a:rPr lang="en-US" sz="2000" dirty="0"/>
              <a:t>                                       </a:t>
            </a:r>
          </a:p>
          <a:p>
            <a:pPr marL="285750" lvl="0" indent="-285750">
              <a:buFont typeface="Wingdings" panose="05000000000000000000" pitchFamily="2" charset="2"/>
              <a:buChar char="§"/>
            </a:pPr>
            <a:r>
              <a:rPr lang="en-US" sz="2000" dirty="0">
                <a:solidFill>
                  <a:srgbClr val="284E8D"/>
                </a:solidFill>
              </a:rPr>
              <a:t>Dehydroepiandrosterone (DHEA) </a:t>
            </a:r>
          </a:p>
          <a:p>
            <a:r>
              <a:rPr lang="en-US" sz="2000" dirty="0"/>
              <a:t>              Important for </a:t>
            </a:r>
            <a:r>
              <a:rPr lang="en-US" sz="2000" dirty="0" err="1"/>
              <a:t>folliculogenesis</a:t>
            </a:r>
            <a:r>
              <a:rPr lang="en-US" sz="2000" dirty="0"/>
              <a:t>, promising results from animal studies </a:t>
            </a:r>
          </a:p>
          <a:p>
            <a:pPr>
              <a:lnSpc>
                <a:spcPct val="150000"/>
              </a:lnSpc>
            </a:pPr>
            <a:r>
              <a:rPr lang="en-US" sz="2000" dirty="0">
                <a:solidFill>
                  <a:srgbClr val="009999"/>
                </a:solidFill>
              </a:rPr>
              <a:t>                      </a:t>
            </a:r>
          </a:p>
          <a:p>
            <a:pPr>
              <a:lnSpc>
                <a:spcPct val="150000"/>
              </a:lnSpc>
            </a:pPr>
            <a:r>
              <a:rPr lang="en-US" sz="2000" dirty="0">
                <a:solidFill>
                  <a:srgbClr val="009999"/>
                </a:solidFill>
              </a:rPr>
              <a:t>                        </a:t>
            </a:r>
            <a:r>
              <a:rPr lang="en-US" sz="3200" dirty="0">
                <a:solidFill>
                  <a:srgbClr val="009999"/>
                </a:solidFill>
              </a:rPr>
              <a:t>Little or no benefit in practice</a:t>
            </a:r>
          </a:p>
          <a:p>
            <a:pPr lvl="0">
              <a:lnSpc>
                <a:spcPct val="150000"/>
              </a:lnSpc>
            </a:pPr>
            <a:endParaRPr lang="en-US" dirty="0">
              <a:solidFill>
                <a:srgbClr val="009999"/>
              </a:solidFill>
            </a:endParaRPr>
          </a:p>
          <a:p>
            <a:pPr lvl="1" algn="ctr">
              <a:lnSpc>
                <a:spcPct val="150000"/>
              </a:lnSpc>
            </a:pPr>
            <a:r>
              <a:rPr lang="en-US" dirty="0"/>
              <a:t>   </a:t>
            </a:r>
            <a:endParaRPr lang="fr-BE" dirty="0"/>
          </a:p>
        </p:txBody>
      </p:sp>
      <p:sp>
        <p:nvSpPr>
          <p:cNvPr id="6" name="Rectangle 5"/>
          <p:cNvSpPr/>
          <p:nvPr/>
        </p:nvSpPr>
        <p:spPr>
          <a:xfrm>
            <a:off x="4243375" y="6396335"/>
            <a:ext cx="8054503" cy="461665"/>
          </a:xfrm>
          <a:prstGeom prst="rect">
            <a:avLst/>
          </a:prstGeom>
        </p:spPr>
        <p:txBody>
          <a:bodyPr wrap="square">
            <a:spAutoFit/>
          </a:bodyPr>
          <a:lstStyle/>
          <a:p>
            <a:pPr lvl="0"/>
            <a:r>
              <a:rPr lang="en-US" sz="1200" dirty="0"/>
              <a:t>Van </a:t>
            </a:r>
            <a:r>
              <a:rPr lang="en-US" sz="1200" dirty="0" err="1"/>
              <a:t>Kasteren</a:t>
            </a:r>
            <a:r>
              <a:rPr lang="en-US" sz="1200" dirty="0"/>
              <a:t> et al., 1999; </a:t>
            </a:r>
            <a:r>
              <a:rPr lang="fr-BE" sz="1200" dirty="0" err="1"/>
              <a:t>Fraison</a:t>
            </a:r>
            <a:r>
              <a:rPr lang="fr-BE" sz="1200" dirty="0"/>
              <a:t> et al ., 2019; </a:t>
            </a:r>
            <a:r>
              <a:rPr lang="en-US" sz="1200" dirty="0">
                <a:solidFill>
                  <a:prstClr val="black"/>
                </a:solidFill>
              </a:rPr>
              <a:t>Sullivan et al., 2015;</a:t>
            </a:r>
            <a:r>
              <a:rPr lang="fr-BE" sz="1200" dirty="0">
                <a:solidFill>
                  <a:prstClr val="black"/>
                </a:solidFill>
                <a:ea typeface="Calibri" panose="020F0502020204030204" pitchFamily="34" charset="0"/>
                <a:cs typeface="Calibri" panose="020F0502020204030204" pitchFamily="34" charset="0"/>
              </a:rPr>
              <a:t> </a:t>
            </a:r>
            <a:r>
              <a:rPr lang="fr-BE" sz="1200" dirty="0" err="1">
                <a:solidFill>
                  <a:prstClr val="black"/>
                </a:solidFill>
                <a:ea typeface="Calibri" panose="020F0502020204030204" pitchFamily="34" charset="0"/>
                <a:cs typeface="Calibri" panose="020F0502020204030204" pitchFamily="34" charset="0"/>
              </a:rPr>
              <a:t>Osuka</a:t>
            </a:r>
            <a:r>
              <a:rPr lang="fr-BE" sz="1200" dirty="0">
                <a:solidFill>
                  <a:prstClr val="black"/>
                </a:solidFill>
                <a:ea typeface="Calibri" panose="020F0502020204030204" pitchFamily="34" charset="0"/>
                <a:cs typeface="Calibri" panose="020F0502020204030204" pitchFamily="34" charset="0"/>
              </a:rPr>
              <a:t> et al., 2023; </a:t>
            </a:r>
            <a:r>
              <a:rPr lang="fr-BE" sz="1200" dirty="0">
                <a:ea typeface="Calibri" panose="020F0502020204030204" pitchFamily="34" charset="0"/>
                <a:cs typeface="Calibri" panose="020F0502020204030204" pitchFamily="34" charset="0"/>
              </a:rPr>
              <a:t>ESHRE- ASRM  guidelines on POI 2024</a:t>
            </a:r>
          </a:p>
          <a:p>
            <a:r>
              <a:rPr lang="en-US" sz="1200" u="sng" dirty="0">
                <a:solidFill>
                  <a:srgbClr val="005EA2"/>
                </a:solidFill>
                <a:latin typeface="Source Sans Pro Web"/>
              </a:rPr>
              <a:t> </a:t>
            </a:r>
            <a:r>
              <a:rPr lang="fr-BE" sz="1200" dirty="0">
                <a:solidFill>
                  <a:srgbClr val="212121"/>
                </a:solidFill>
                <a:latin typeface="BlinkMacSystemFont"/>
              </a:rPr>
              <a:t>  </a:t>
            </a:r>
            <a:endParaRPr lang="fr-BE" dirty="0"/>
          </a:p>
        </p:txBody>
      </p:sp>
      <p:sp>
        <p:nvSpPr>
          <p:cNvPr id="7" name="Flèche : droite 6">
            <a:extLst>
              <a:ext uri="{FF2B5EF4-FFF2-40B4-BE49-F238E27FC236}">
                <a16:creationId xmlns:a16="http://schemas.microsoft.com/office/drawing/2014/main" id="{452B6CEF-7131-4D21-8D60-C8088DEC6945}"/>
              </a:ext>
            </a:extLst>
          </p:cNvPr>
          <p:cNvSpPr/>
          <p:nvPr/>
        </p:nvSpPr>
        <p:spPr>
          <a:xfrm>
            <a:off x="1069091" y="4966321"/>
            <a:ext cx="530203" cy="293815"/>
          </a:xfrm>
          <a:prstGeom prst="rightArrow">
            <a:avLst>
              <a:gd name="adj1" fmla="val 50000"/>
              <a:gd name="adj2" fmla="val 50000"/>
            </a:avLst>
          </a:prstGeom>
          <a:solidFill>
            <a:srgbClr val="00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15876700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25FE5D2-84D7-40B9-91C5-55B0FC5AE432}"/>
              </a:ext>
            </a:extLst>
          </p:cNvPr>
          <p:cNvPicPr>
            <a:picLocks noChangeAspect="1"/>
          </p:cNvPicPr>
          <p:nvPr/>
        </p:nvPicPr>
        <p:blipFill rotWithShape="1">
          <a:blip r:embed="rId3"/>
          <a:srcRect l="3857" t="7549" r="4669" b="8226"/>
          <a:stretch/>
        </p:blipFill>
        <p:spPr>
          <a:xfrm>
            <a:off x="199060" y="3255920"/>
            <a:ext cx="5056349" cy="3490072"/>
          </a:xfrm>
          <a:prstGeom prst="rect">
            <a:avLst/>
          </a:prstGeom>
        </p:spPr>
      </p:pic>
      <p:sp>
        <p:nvSpPr>
          <p:cNvPr id="10" name="Rectangle 9"/>
          <p:cNvSpPr/>
          <p:nvPr/>
        </p:nvSpPr>
        <p:spPr>
          <a:xfrm>
            <a:off x="1937716" y="157435"/>
            <a:ext cx="7469155" cy="461665"/>
          </a:xfrm>
          <a:prstGeom prst="rect">
            <a:avLst/>
          </a:prstGeom>
        </p:spPr>
        <p:txBody>
          <a:bodyPr wrap="square">
            <a:spAutoFit/>
          </a:bodyPr>
          <a:lstStyle/>
          <a:p>
            <a:pPr algn="ctr"/>
            <a:r>
              <a:rPr lang="fr-BE" sz="2400" b="1" dirty="0">
                <a:solidFill>
                  <a:srgbClr val="0D457A"/>
                </a:solidFill>
              </a:rPr>
              <a:t>PERSPECTIVES : STEM CELL THERAPY  </a:t>
            </a:r>
            <a:endParaRPr lang="fr-BE" b="1" dirty="0">
              <a:solidFill>
                <a:srgbClr val="0D457A"/>
              </a:solidFill>
            </a:endParaRPr>
          </a:p>
        </p:txBody>
      </p:sp>
      <p:sp>
        <p:nvSpPr>
          <p:cNvPr id="2" name="Rectangle 1"/>
          <p:cNvSpPr/>
          <p:nvPr/>
        </p:nvSpPr>
        <p:spPr>
          <a:xfrm>
            <a:off x="1728316" y="623183"/>
            <a:ext cx="7887957" cy="369332"/>
          </a:xfrm>
          <a:prstGeom prst="rect">
            <a:avLst/>
          </a:prstGeom>
        </p:spPr>
        <p:txBody>
          <a:bodyPr wrap="square">
            <a:spAutoFit/>
          </a:bodyPr>
          <a:lstStyle/>
          <a:p>
            <a:r>
              <a:rPr lang="en-US" dirty="0"/>
              <a:t> </a:t>
            </a:r>
            <a:endParaRPr lang="fr-BE" sz="2400" dirty="0">
              <a:solidFill>
                <a:srgbClr val="0D457A"/>
              </a:solidFill>
            </a:endParaRPr>
          </a:p>
        </p:txBody>
      </p:sp>
      <p:pic>
        <p:nvPicPr>
          <p:cNvPr id="13"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039" r="1857"/>
          <a:stretch/>
        </p:blipFill>
        <p:spPr bwMode="auto">
          <a:xfrm>
            <a:off x="7033868" y="904520"/>
            <a:ext cx="4521758" cy="5433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ZoneTexte 13"/>
          <p:cNvSpPr txBox="1"/>
          <p:nvPr/>
        </p:nvSpPr>
        <p:spPr>
          <a:xfrm>
            <a:off x="8105336" y="6495976"/>
            <a:ext cx="4318852" cy="914400"/>
          </a:xfrm>
          <a:prstGeom prst="rect">
            <a:avLst/>
          </a:prstGeom>
        </p:spPr>
        <p:txBody>
          <a:bodyPr vert="horz" wrap="none" lIns="0" tIns="45720" rIns="0" bIns="45720" rtlCol="0">
            <a:normAutofit/>
          </a:bodyPr>
          <a:lstStyle/>
          <a:p>
            <a:r>
              <a:rPr lang="fr-BE" sz="1200" dirty="0" err="1"/>
              <a:t>Takahashi</a:t>
            </a:r>
            <a:r>
              <a:rPr lang="fr-BE" sz="1200" dirty="0"/>
              <a:t> et al., 2021; </a:t>
            </a:r>
            <a:r>
              <a:rPr lang="fr-BE" sz="1200" dirty="0" err="1"/>
              <a:t>Ilyas</a:t>
            </a:r>
            <a:r>
              <a:rPr lang="fr-BE" sz="1200" dirty="0"/>
              <a:t> et al </a:t>
            </a:r>
            <a:r>
              <a:rPr lang="fr-BE" sz="1200" dirty="0" err="1"/>
              <a:t>Cells</a:t>
            </a:r>
            <a:r>
              <a:rPr lang="fr-BE" sz="1200" dirty="0"/>
              <a:t> 2022; </a:t>
            </a:r>
            <a:r>
              <a:rPr lang="fr-BE" sz="1200" dirty="0" err="1"/>
              <a:t>Pellicer</a:t>
            </a:r>
            <a:r>
              <a:rPr lang="fr-BE" sz="1200" dirty="0"/>
              <a:t> et al., 2023 </a:t>
            </a:r>
          </a:p>
        </p:txBody>
      </p:sp>
      <p:pic>
        <p:nvPicPr>
          <p:cNvPr id="15" name="Image 14">
            <a:extLst>
              <a:ext uri="{FF2B5EF4-FFF2-40B4-BE49-F238E27FC236}">
                <a16:creationId xmlns:a16="http://schemas.microsoft.com/office/drawing/2014/main" id="{F5E46DBC-7841-4D5B-8E11-5BCAD9E9086C}"/>
              </a:ext>
            </a:extLst>
          </p:cNvPr>
          <p:cNvPicPr>
            <a:picLocks noChangeAspect="1"/>
          </p:cNvPicPr>
          <p:nvPr/>
        </p:nvPicPr>
        <p:blipFill rotWithShape="1">
          <a:blip r:embed="rId5"/>
          <a:srcRect l="582" t="2723" r="6264" b="46281"/>
          <a:stretch/>
        </p:blipFill>
        <p:spPr>
          <a:xfrm>
            <a:off x="199059" y="904520"/>
            <a:ext cx="6582785" cy="2351399"/>
          </a:xfrm>
          <a:prstGeom prst="rect">
            <a:avLst/>
          </a:prstGeom>
        </p:spPr>
      </p:pic>
    </p:spTree>
    <p:extLst>
      <p:ext uri="{BB962C8B-B14F-4D97-AF65-F5344CB8AC3E}">
        <p14:creationId xmlns:p14="http://schemas.microsoft.com/office/powerpoint/2010/main" val="18783427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635DD58F-1D43-5947-B1F3-08A0511BA574}"/>
              </a:ext>
            </a:extLst>
          </p:cNvPr>
          <p:cNvSpPr txBox="1">
            <a:spLocks/>
          </p:cNvSpPr>
          <p:nvPr/>
        </p:nvSpPr>
        <p:spPr>
          <a:xfrm>
            <a:off x="410939" y="-23829"/>
            <a:ext cx="11073284" cy="8210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fr-BE" sz="3733" b="1" kern="1200">
                <a:solidFill>
                  <a:srgbClr val="555555"/>
                </a:solidFill>
                <a:latin typeface="Arial" panose="020B0604020202020204" pitchFamily="34" charset="0"/>
                <a:ea typeface="+mj-ea"/>
                <a:cs typeface="Arial" panose="020B0604020202020204" pitchFamily="34" charset="0"/>
              </a:defRPr>
            </a:lvl1pPr>
          </a:lstStyle>
          <a:p>
            <a:pPr algn="ctr"/>
            <a:br>
              <a:rPr lang="en-US" sz="2400" dirty="0">
                <a:solidFill>
                  <a:srgbClr val="0D457A"/>
                </a:solidFill>
                <a:latin typeface="+mn-lt"/>
              </a:rPr>
            </a:br>
            <a:r>
              <a:rPr lang="en-US" sz="2400" dirty="0">
                <a:solidFill>
                  <a:srgbClr val="0D457A"/>
                </a:solidFill>
                <a:latin typeface="+mn-lt"/>
              </a:rPr>
              <a:t>PERSPECTIVES : IN VITRO FOLLICULAR </a:t>
            </a:r>
            <a:r>
              <a:rPr lang="fr-FR" sz="2400" dirty="0">
                <a:solidFill>
                  <a:srgbClr val="0D457A"/>
                </a:solidFill>
                <a:latin typeface="+mn-lt"/>
              </a:rPr>
              <a:t> ACTIVATION </a:t>
            </a:r>
          </a:p>
          <a:p>
            <a:pPr algn="ctr"/>
            <a:r>
              <a:rPr lang="fr-FR" sz="2400" dirty="0">
                <a:solidFill>
                  <a:srgbClr val="0D457A"/>
                </a:solidFill>
                <a:latin typeface="+mn-lt"/>
              </a:rPr>
              <a:t>+ AUTO-TRANSPLANTATION  </a:t>
            </a:r>
          </a:p>
        </p:txBody>
      </p:sp>
      <p:pic>
        <p:nvPicPr>
          <p:cNvPr id="5" name="Image 4"/>
          <p:cNvPicPr>
            <a:picLocks noChangeAspect="1"/>
          </p:cNvPicPr>
          <p:nvPr/>
        </p:nvPicPr>
        <p:blipFill rotWithShape="1">
          <a:blip r:embed="rId3"/>
          <a:srcRect l="2802" t="4370" r="3116" b="4896"/>
          <a:stretch/>
        </p:blipFill>
        <p:spPr>
          <a:xfrm>
            <a:off x="200643" y="2055319"/>
            <a:ext cx="5981266" cy="4034380"/>
          </a:xfrm>
          <a:prstGeom prst="rect">
            <a:avLst/>
          </a:prstGeom>
        </p:spPr>
      </p:pic>
      <p:sp>
        <p:nvSpPr>
          <p:cNvPr id="7" name="Rectangle 6"/>
          <p:cNvSpPr/>
          <p:nvPr/>
        </p:nvSpPr>
        <p:spPr>
          <a:xfrm>
            <a:off x="9150549" y="6418330"/>
            <a:ext cx="2878930" cy="276999"/>
          </a:xfrm>
          <a:prstGeom prst="rect">
            <a:avLst/>
          </a:prstGeom>
        </p:spPr>
        <p:txBody>
          <a:bodyPr wrap="none">
            <a:spAutoFit/>
          </a:bodyPr>
          <a:lstStyle/>
          <a:p>
            <a:r>
              <a:rPr lang="fr-BE" sz="1200" dirty="0" err="1"/>
              <a:t>Kawamura</a:t>
            </a:r>
            <a:r>
              <a:rPr lang="fr-BE" sz="1200" dirty="0"/>
              <a:t> et al., 2013</a:t>
            </a:r>
            <a:r>
              <a:rPr lang="en-US" sz="1200" dirty="0"/>
              <a:t>;</a:t>
            </a:r>
            <a:r>
              <a:rPr lang="fr-BE" sz="1200" dirty="0"/>
              <a:t> </a:t>
            </a:r>
            <a:r>
              <a:rPr lang="fr-BE" sz="1200" dirty="0" err="1"/>
              <a:t>Pellicer</a:t>
            </a:r>
            <a:r>
              <a:rPr lang="fr-BE" sz="1200" dirty="0"/>
              <a:t> et al., 2023 </a:t>
            </a:r>
          </a:p>
        </p:txBody>
      </p:sp>
      <p:pic>
        <p:nvPicPr>
          <p:cNvPr id="8" name="Image 7">
            <a:extLst>
              <a:ext uri="{FF2B5EF4-FFF2-40B4-BE49-F238E27FC236}">
                <a16:creationId xmlns:a16="http://schemas.microsoft.com/office/drawing/2014/main" id="{130DD655-2805-427C-8958-8DC4799FDADF}"/>
              </a:ext>
            </a:extLst>
          </p:cNvPr>
          <p:cNvPicPr>
            <a:picLocks noChangeAspect="1"/>
          </p:cNvPicPr>
          <p:nvPr/>
        </p:nvPicPr>
        <p:blipFill rotWithShape="1">
          <a:blip r:embed="rId4"/>
          <a:srcRect l="4996" t="19055" r="13195" b="56289"/>
          <a:stretch/>
        </p:blipFill>
        <p:spPr>
          <a:xfrm>
            <a:off x="103541" y="1341780"/>
            <a:ext cx="5945567" cy="617650"/>
          </a:xfrm>
          <a:prstGeom prst="rect">
            <a:avLst/>
          </a:prstGeom>
        </p:spPr>
      </p:pic>
      <p:sp>
        <p:nvSpPr>
          <p:cNvPr id="14" name="Rectangle 13"/>
          <p:cNvSpPr/>
          <p:nvPr/>
        </p:nvSpPr>
        <p:spPr>
          <a:xfrm>
            <a:off x="5760764" y="1802051"/>
            <a:ext cx="5723459" cy="5078313"/>
          </a:xfrm>
          <a:prstGeom prst="rect">
            <a:avLst/>
          </a:prstGeom>
        </p:spPr>
        <p:txBody>
          <a:bodyPr wrap="square">
            <a:spAutoFit/>
          </a:bodyPr>
          <a:lstStyle/>
          <a:p>
            <a:pPr algn="ctr"/>
            <a:r>
              <a:rPr lang="en-US" dirty="0">
                <a:solidFill>
                  <a:srgbClr val="1B1B1B"/>
                </a:solidFill>
                <a:cs typeface="Arial" panose="020B0604020202020204" pitchFamily="34" charset="0"/>
              </a:rPr>
              <a:t>27 patients </a:t>
            </a:r>
          </a:p>
          <a:p>
            <a:pPr algn="ctr"/>
            <a:r>
              <a:rPr lang="en-US" dirty="0">
                <a:solidFill>
                  <a:srgbClr val="1B1B1B"/>
                </a:solidFill>
                <a:cs typeface="Arial" panose="020B0604020202020204" pitchFamily="34" charset="0"/>
              </a:rPr>
              <a:t>37.3 ± 5.8 y of age;  6.8 ± 2.1 y of amenorrhea</a:t>
            </a:r>
          </a:p>
          <a:p>
            <a:pPr algn="ctr"/>
            <a:endParaRPr lang="en-US" dirty="0">
              <a:solidFill>
                <a:srgbClr val="1B1B1B"/>
              </a:solidFill>
              <a:cs typeface="Arial" panose="020B0604020202020204" pitchFamily="34" charset="0"/>
            </a:endParaRPr>
          </a:p>
          <a:p>
            <a:pPr algn="ctr"/>
            <a:r>
              <a:rPr lang="en-US" dirty="0">
                <a:solidFill>
                  <a:srgbClr val="1B1B1B"/>
                </a:solidFill>
                <a:cs typeface="Arial" panose="020B0604020202020204" pitchFamily="34" charset="0"/>
              </a:rPr>
              <a:t>Laparoscopic ovarian removal </a:t>
            </a:r>
          </a:p>
          <a:p>
            <a:pPr algn="ctr"/>
            <a:r>
              <a:rPr lang="en-US" dirty="0">
                <a:solidFill>
                  <a:srgbClr val="1B1B1B"/>
                </a:solidFill>
                <a:cs typeface="Arial" panose="020B0604020202020204" pitchFamily="34" charset="0"/>
              </a:rPr>
              <a:t> </a:t>
            </a:r>
          </a:p>
          <a:p>
            <a:pPr algn="ctr"/>
            <a:r>
              <a:rPr lang="en-US" dirty="0">
                <a:solidFill>
                  <a:prstClr val="black"/>
                </a:solidFill>
              </a:rPr>
              <a:t>Fragmentation +Treatment with </a:t>
            </a:r>
            <a:r>
              <a:rPr lang="en-US" dirty="0" err="1">
                <a:solidFill>
                  <a:prstClr val="black"/>
                </a:solidFill>
              </a:rPr>
              <a:t>Akt</a:t>
            </a:r>
            <a:r>
              <a:rPr lang="en-US" dirty="0">
                <a:solidFill>
                  <a:prstClr val="black"/>
                </a:solidFill>
              </a:rPr>
              <a:t> stimulating drug </a:t>
            </a:r>
          </a:p>
          <a:p>
            <a:pPr algn="ctr"/>
            <a:r>
              <a:rPr lang="en-US" dirty="0" err="1">
                <a:solidFill>
                  <a:prstClr val="black"/>
                </a:solidFill>
              </a:rPr>
              <a:t>Autografted</a:t>
            </a:r>
            <a:r>
              <a:rPr lang="en-US" dirty="0">
                <a:solidFill>
                  <a:prstClr val="black"/>
                </a:solidFill>
              </a:rPr>
              <a:t> in the </a:t>
            </a:r>
            <a:r>
              <a:rPr lang="en-US" dirty="0">
                <a:solidFill>
                  <a:srgbClr val="1B1B1B"/>
                </a:solidFill>
                <a:cs typeface="Arial" panose="020B0604020202020204" pitchFamily="34" charset="0"/>
              </a:rPr>
              <a:t>serosa of Fallopian tubes </a:t>
            </a:r>
          </a:p>
          <a:p>
            <a:pPr algn="ctr"/>
            <a:endParaRPr lang="en-US" dirty="0">
              <a:solidFill>
                <a:srgbClr val="1B1B1B"/>
              </a:solidFill>
              <a:cs typeface="Arial" panose="020B0604020202020204" pitchFamily="34" charset="0"/>
            </a:endParaRPr>
          </a:p>
          <a:p>
            <a:pPr algn="ctr"/>
            <a:r>
              <a:rPr lang="en-US" dirty="0">
                <a:solidFill>
                  <a:srgbClr val="1B1B1B"/>
                </a:solidFill>
                <a:cs typeface="Arial" panose="020B0604020202020204" pitchFamily="34" charset="0"/>
              </a:rPr>
              <a:t>IVF–embryo transfer </a:t>
            </a:r>
            <a:endParaRPr lang="fr-BE" dirty="0"/>
          </a:p>
          <a:p>
            <a:pPr algn="ctr"/>
            <a:r>
              <a:rPr lang="en-US" dirty="0">
                <a:solidFill>
                  <a:srgbClr val="1B1B1B"/>
                </a:solidFill>
                <a:cs typeface="Arial" panose="020B0604020202020204" pitchFamily="34" charset="0"/>
              </a:rPr>
              <a:t>          Residual follicles in 13 patients (48%)</a:t>
            </a:r>
          </a:p>
          <a:p>
            <a:pPr algn="ctr"/>
            <a:r>
              <a:rPr lang="en-US" dirty="0">
                <a:solidFill>
                  <a:srgbClr val="1B1B1B"/>
                </a:solidFill>
                <a:cs typeface="Arial" panose="020B0604020202020204" pitchFamily="34" charset="0"/>
              </a:rPr>
              <a:t>Mature oocytes in 5patients </a:t>
            </a:r>
          </a:p>
          <a:p>
            <a:pPr algn="ctr"/>
            <a:r>
              <a:rPr lang="en-US" dirty="0">
                <a:solidFill>
                  <a:srgbClr val="1B1B1B"/>
                </a:solidFill>
                <a:cs typeface="Arial" panose="020B0604020202020204" pitchFamily="34" charset="0"/>
              </a:rPr>
              <a:t>Embryo transfer in 3 patients</a:t>
            </a:r>
          </a:p>
          <a:p>
            <a:pPr algn="ctr"/>
            <a:endParaRPr lang="en-US" dirty="0">
              <a:solidFill>
                <a:srgbClr val="1B1B1B"/>
              </a:solidFill>
              <a:cs typeface="Arial" panose="020B0604020202020204" pitchFamily="34" charset="0"/>
            </a:endParaRPr>
          </a:p>
          <a:p>
            <a:pPr algn="ctr"/>
            <a:r>
              <a:rPr lang="en-US" dirty="0">
                <a:solidFill>
                  <a:srgbClr val="D1297C"/>
                </a:solidFill>
                <a:cs typeface="Arial" panose="020B0604020202020204" pitchFamily="34" charset="0"/>
              </a:rPr>
              <a:t>3 pregnancies</a:t>
            </a:r>
            <a:r>
              <a:rPr lang="en-US" dirty="0">
                <a:solidFill>
                  <a:srgbClr val="1B1B1B"/>
                </a:solidFill>
                <a:cs typeface="Arial" panose="020B0604020202020204" pitchFamily="34" charset="0"/>
              </a:rPr>
              <a:t> /2 Live births</a:t>
            </a:r>
          </a:p>
          <a:p>
            <a:pPr algn="ctr"/>
            <a:r>
              <a:rPr lang="en-US" dirty="0">
                <a:solidFill>
                  <a:srgbClr val="D1297C"/>
                </a:solidFill>
                <a:cs typeface="Arial" panose="020B0604020202020204" pitchFamily="34" charset="0"/>
              </a:rPr>
              <a:t>11% whole cohort</a:t>
            </a:r>
          </a:p>
          <a:p>
            <a:pPr algn="ctr"/>
            <a:r>
              <a:rPr lang="en-US" dirty="0">
                <a:solidFill>
                  <a:srgbClr val="D1297C"/>
                </a:solidFill>
                <a:cs typeface="Arial" panose="020B0604020202020204" pitchFamily="34" charset="0"/>
              </a:rPr>
              <a:t>   23% women with residual follicles</a:t>
            </a:r>
            <a:endParaRPr lang="en-US" dirty="0">
              <a:solidFill>
                <a:srgbClr val="1B1B1B"/>
              </a:solidFill>
              <a:cs typeface="Arial" panose="020B0604020202020204" pitchFamily="34" charset="0"/>
            </a:endParaRPr>
          </a:p>
          <a:p>
            <a:pPr algn="ctr"/>
            <a:r>
              <a:rPr lang="en-US" dirty="0">
                <a:solidFill>
                  <a:srgbClr val="1B1B1B"/>
                </a:solidFill>
                <a:cs typeface="Arial" panose="020B0604020202020204" pitchFamily="34" charset="0"/>
              </a:rPr>
              <a:t> </a:t>
            </a:r>
          </a:p>
          <a:p>
            <a:r>
              <a:rPr lang="en-US" dirty="0">
                <a:solidFill>
                  <a:srgbClr val="1B1B1B"/>
                </a:solidFill>
                <a:cs typeface="Arial" panose="020B0604020202020204" pitchFamily="34" charset="0"/>
              </a:rPr>
              <a:t> </a:t>
            </a:r>
            <a:r>
              <a:rPr lang="fr-BE" sz="1000" dirty="0">
                <a:solidFill>
                  <a:srgbClr val="1B1B1B"/>
                </a:solidFill>
                <a:cs typeface="Arial" panose="020B0604020202020204" pitchFamily="34" charset="0"/>
              </a:rPr>
              <a:t> </a:t>
            </a:r>
            <a:endParaRPr lang="fr-BE" dirty="0"/>
          </a:p>
        </p:txBody>
      </p:sp>
      <p:sp>
        <p:nvSpPr>
          <p:cNvPr id="9" name="Flèche vers le bas 8"/>
          <p:cNvSpPr/>
          <p:nvPr/>
        </p:nvSpPr>
        <p:spPr>
          <a:xfrm>
            <a:off x="8680995" y="2524342"/>
            <a:ext cx="45719" cy="2009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Flèche vers le bas 14"/>
          <p:cNvSpPr/>
          <p:nvPr/>
        </p:nvSpPr>
        <p:spPr>
          <a:xfrm>
            <a:off x="8659737" y="3000711"/>
            <a:ext cx="45719" cy="2009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 name="Flèche vers le bas 15"/>
          <p:cNvSpPr/>
          <p:nvPr/>
        </p:nvSpPr>
        <p:spPr>
          <a:xfrm>
            <a:off x="8645263" y="5211270"/>
            <a:ext cx="45719" cy="2009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Flèche vers le bas 17"/>
          <p:cNvSpPr/>
          <p:nvPr/>
        </p:nvSpPr>
        <p:spPr>
          <a:xfrm>
            <a:off x="8622404" y="3871542"/>
            <a:ext cx="45719" cy="2009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9" name="Image 18">
            <a:extLst>
              <a:ext uri="{FF2B5EF4-FFF2-40B4-BE49-F238E27FC236}">
                <a16:creationId xmlns:a16="http://schemas.microsoft.com/office/drawing/2014/main" id="{69C11ED2-DF82-4580-808C-5306B74FD1D5}"/>
              </a:ext>
            </a:extLst>
          </p:cNvPr>
          <p:cNvPicPr>
            <a:picLocks noChangeAspect="1"/>
          </p:cNvPicPr>
          <p:nvPr/>
        </p:nvPicPr>
        <p:blipFill rotWithShape="1">
          <a:blip r:embed="rId5"/>
          <a:srcRect l="9085" t="47236" r="59069" b="1021"/>
          <a:stretch/>
        </p:blipFill>
        <p:spPr>
          <a:xfrm>
            <a:off x="11051569" y="2639264"/>
            <a:ext cx="1140431" cy="2866490"/>
          </a:xfrm>
          <a:prstGeom prst="rect">
            <a:avLst/>
          </a:prstGeom>
        </p:spPr>
      </p:pic>
    </p:spTree>
    <p:extLst>
      <p:ext uri="{BB962C8B-B14F-4D97-AF65-F5344CB8AC3E}">
        <p14:creationId xmlns:p14="http://schemas.microsoft.com/office/powerpoint/2010/main" val="23841525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rotWithShape="1">
          <a:blip r:embed="rId3"/>
          <a:srcRect l="1192" t="13265" r="804" b="16031"/>
          <a:stretch/>
        </p:blipFill>
        <p:spPr>
          <a:xfrm>
            <a:off x="4416953" y="3655262"/>
            <a:ext cx="7757327" cy="2532186"/>
          </a:xfrm>
          <a:prstGeom prst="rect">
            <a:avLst/>
          </a:prstGeom>
        </p:spPr>
      </p:pic>
      <p:pic>
        <p:nvPicPr>
          <p:cNvPr id="5" name="Image 4"/>
          <p:cNvPicPr>
            <a:picLocks noChangeAspect="1"/>
          </p:cNvPicPr>
          <p:nvPr/>
        </p:nvPicPr>
        <p:blipFill rotWithShape="1">
          <a:blip r:embed="rId4"/>
          <a:srcRect r="13205" b="79641"/>
          <a:stretch/>
        </p:blipFill>
        <p:spPr>
          <a:xfrm>
            <a:off x="223372" y="234562"/>
            <a:ext cx="5273841" cy="1102569"/>
          </a:xfrm>
          <a:prstGeom prst="rect">
            <a:avLst/>
          </a:prstGeom>
        </p:spPr>
      </p:pic>
      <p:pic>
        <p:nvPicPr>
          <p:cNvPr id="6" name="Image 5"/>
          <p:cNvPicPr>
            <a:picLocks noChangeAspect="1"/>
          </p:cNvPicPr>
          <p:nvPr/>
        </p:nvPicPr>
        <p:blipFill rotWithShape="1">
          <a:blip r:embed="rId5"/>
          <a:srcRect l="5121" t="6537" r="5169" b="12181"/>
          <a:stretch/>
        </p:blipFill>
        <p:spPr>
          <a:xfrm>
            <a:off x="5760763" y="181264"/>
            <a:ext cx="6413516" cy="3282747"/>
          </a:xfrm>
          <a:prstGeom prst="rect">
            <a:avLst/>
          </a:prstGeom>
        </p:spPr>
      </p:pic>
      <p:sp>
        <p:nvSpPr>
          <p:cNvPr id="4" name="Rectangle 3"/>
          <p:cNvSpPr/>
          <p:nvPr/>
        </p:nvSpPr>
        <p:spPr>
          <a:xfrm>
            <a:off x="9533907" y="6433401"/>
            <a:ext cx="2574294" cy="276999"/>
          </a:xfrm>
          <a:prstGeom prst="rect">
            <a:avLst/>
          </a:prstGeom>
        </p:spPr>
        <p:txBody>
          <a:bodyPr wrap="none">
            <a:spAutoFit/>
          </a:bodyPr>
          <a:lstStyle/>
          <a:p>
            <a:r>
              <a:rPr lang="en-US" sz="1200" dirty="0">
                <a:solidFill>
                  <a:srgbClr val="1B1B1B"/>
                </a:solidFill>
                <a:cs typeface="Arial" panose="020B0604020202020204" pitchFamily="34" charset="0"/>
              </a:rPr>
              <a:t>Ferrari et al., 2020;  </a:t>
            </a:r>
            <a:r>
              <a:rPr lang="fr-BE" sz="1200" dirty="0" err="1"/>
              <a:t>Díaz</a:t>
            </a:r>
            <a:r>
              <a:rPr lang="fr-BE" sz="1200" dirty="0"/>
              <a:t>-García., 2022</a:t>
            </a:r>
          </a:p>
        </p:txBody>
      </p:sp>
      <p:sp>
        <p:nvSpPr>
          <p:cNvPr id="8" name="Rectangle 7"/>
          <p:cNvSpPr/>
          <p:nvPr/>
        </p:nvSpPr>
        <p:spPr>
          <a:xfrm>
            <a:off x="2677452" y="1453170"/>
            <a:ext cx="2697213" cy="369332"/>
          </a:xfrm>
          <a:prstGeom prst="rect">
            <a:avLst/>
          </a:prstGeom>
        </p:spPr>
        <p:txBody>
          <a:bodyPr wrap="none">
            <a:spAutoFit/>
          </a:bodyPr>
          <a:lstStyle/>
          <a:p>
            <a:r>
              <a:rPr lang="en-US" b="1" dirty="0">
                <a:solidFill>
                  <a:srgbClr val="D1297C"/>
                </a:solidFill>
                <a:cs typeface="Arial" panose="020B0604020202020204" pitchFamily="34" charset="0"/>
              </a:rPr>
              <a:t>4/14 pregnancies (28,5%)  </a:t>
            </a:r>
            <a:endParaRPr lang="fr-BE" b="1" dirty="0">
              <a:solidFill>
                <a:srgbClr val="D1297C"/>
              </a:solidFill>
            </a:endParaRPr>
          </a:p>
        </p:txBody>
      </p:sp>
      <p:sp>
        <p:nvSpPr>
          <p:cNvPr id="10" name="Rectangle 9"/>
          <p:cNvSpPr/>
          <p:nvPr/>
        </p:nvSpPr>
        <p:spPr>
          <a:xfrm>
            <a:off x="0" y="4283356"/>
            <a:ext cx="6096000" cy="1200329"/>
          </a:xfrm>
          <a:prstGeom prst="rect">
            <a:avLst/>
          </a:prstGeom>
        </p:spPr>
        <p:txBody>
          <a:bodyPr>
            <a:spAutoFit/>
          </a:bodyPr>
          <a:lstStyle/>
          <a:p>
            <a:r>
              <a:rPr lang="en-GB" dirty="0"/>
              <a:t>Ovarian fragmentation for follicular activation</a:t>
            </a:r>
          </a:p>
          <a:p>
            <a:r>
              <a:rPr lang="en-GB" dirty="0"/>
              <a:t>in women with POR resulted in an increase in </a:t>
            </a:r>
          </a:p>
          <a:p>
            <a:r>
              <a:rPr lang="en-GB" dirty="0"/>
              <a:t>AFC but did not modify IVF outcomes when </a:t>
            </a:r>
          </a:p>
          <a:p>
            <a:r>
              <a:rPr lang="en-GB" dirty="0"/>
              <a:t>compared with controls.</a:t>
            </a:r>
            <a:endParaRPr lang="fr-BE" dirty="0"/>
          </a:p>
        </p:txBody>
      </p:sp>
      <p:pic>
        <p:nvPicPr>
          <p:cNvPr id="11" name="Image 10"/>
          <p:cNvPicPr>
            <a:picLocks noChangeAspect="1"/>
          </p:cNvPicPr>
          <p:nvPr/>
        </p:nvPicPr>
        <p:blipFill>
          <a:blip r:embed="rId6"/>
          <a:stretch>
            <a:fillRect/>
          </a:stretch>
        </p:blipFill>
        <p:spPr>
          <a:xfrm>
            <a:off x="200801" y="2016301"/>
            <a:ext cx="5493884" cy="1596449"/>
          </a:xfrm>
          <a:prstGeom prst="rect">
            <a:avLst/>
          </a:prstGeom>
        </p:spPr>
      </p:pic>
      <p:sp>
        <p:nvSpPr>
          <p:cNvPr id="12" name="Flèche droite 11"/>
          <p:cNvSpPr/>
          <p:nvPr/>
        </p:nvSpPr>
        <p:spPr>
          <a:xfrm>
            <a:off x="5234044" y="1528382"/>
            <a:ext cx="394944" cy="249222"/>
          </a:xfrm>
          <a:prstGeom prst="rightArrow">
            <a:avLst/>
          </a:prstGeom>
          <a:solidFill>
            <a:srgbClr val="D129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rgbClr val="D1297C"/>
              </a:solidFill>
            </a:endParaRPr>
          </a:p>
        </p:txBody>
      </p:sp>
      <p:sp>
        <p:nvSpPr>
          <p:cNvPr id="2" name="Rectangle 1">
            <a:extLst>
              <a:ext uri="{FF2B5EF4-FFF2-40B4-BE49-F238E27FC236}">
                <a16:creationId xmlns:a16="http://schemas.microsoft.com/office/drawing/2014/main" id="{44E78AB0-A0AC-4AFA-B56B-231DDBDE5BFD}"/>
              </a:ext>
            </a:extLst>
          </p:cNvPr>
          <p:cNvSpPr/>
          <p:nvPr/>
        </p:nvSpPr>
        <p:spPr>
          <a:xfrm>
            <a:off x="4416952" y="5674936"/>
            <a:ext cx="7757327" cy="512512"/>
          </a:xfrm>
          <a:prstGeom prst="rect">
            <a:avLst/>
          </a:prstGeom>
          <a:noFill/>
          <a:ln w="38100">
            <a:solidFill>
              <a:srgbClr val="D129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Tree>
    <p:extLst>
      <p:ext uri="{BB962C8B-B14F-4D97-AF65-F5344CB8AC3E}">
        <p14:creationId xmlns:p14="http://schemas.microsoft.com/office/powerpoint/2010/main" val="36408726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3C943ECB-9883-460C-8C7D-DDD037A206D0}"/>
              </a:ext>
            </a:extLst>
          </p:cNvPr>
          <p:cNvPicPr>
            <a:picLocks noChangeAspect="1"/>
          </p:cNvPicPr>
          <p:nvPr/>
        </p:nvPicPr>
        <p:blipFill rotWithShape="1">
          <a:blip r:embed="rId3"/>
          <a:srcRect r="2010" b="80000"/>
          <a:stretch/>
        </p:blipFill>
        <p:spPr>
          <a:xfrm>
            <a:off x="7144491" y="225001"/>
            <a:ext cx="4888623" cy="1074953"/>
          </a:xfrm>
          <a:prstGeom prst="rect">
            <a:avLst/>
          </a:prstGeom>
        </p:spPr>
      </p:pic>
      <p:pic>
        <p:nvPicPr>
          <p:cNvPr id="5" name="Image 4">
            <a:extLst>
              <a:ext uri="{FF2B5EF4-FFF2-40B4-BE49-F238E27FC236}">
                <a16:creationId xmlns:a16="http://schemas.microsoft.com/office/drawing/2014/main" id="{73BB69BD-9C24-48C1-8656-737757C07E1B}"/>
              </a:ext>
            </a:extLst>
          </p:cNvPr>
          <p:cNvPicPr>
            <a:picLocks noChangeAspect="1"/>
          </p:cNvPicPr>
          <p:nvPr/>
        </p:nvPicPr>
        <p:blipFill>
          <a:blip r:embed="rId4"/>
          <a:stretch>
            <a:fillRect/>
          </a:stretch>
        </p:blipFill>
        <p:spPr>
          <a:xfrm>
            <a:off x="6967487" y="1373101"/>
            <a:ext cx="4524375" cy="5048250"/>
          </a:xfrm>
          <a:prstGeom prst="rect">
            <a:avLst/>
          </a:prstGeom>
        </p:spPr>
      </p:pic>
      <p:pic>
        <p:nvPicPr>
          <p:cNvPr id="6" name="Image 5">
            <a:extLst>
              <a:ext uri="{FF2B5EF4-FFF2-40B4-BE49-F238E27FC236}">
                <a16:creationId xmlns:a16="http://schemas.microsoft.com/office/drawing/2014/main" id="{8A7318A6-C748-420E-8492-DC4739E35169}"/>
              </a:ext>
            </a:extLst>
          </p:cNvPr>
          <p:cNvPicPr>
            <a:picLocks noChangeAspect="1"/>
          </p:cNvPicPr>
          <p:nvPr/>
        </p:nvPicPr>
        <p:blipFill rotWithShape="1">
          <a:blip r:embed="rId5"/>
          <a:srcRect r="30404"/>
          <a:stretch/>
        </p:blipFill>
        <p:spPr>
          <a:xfrm>
            <a:off x="487185" y="1794038"/>
            <a:ext cx="6598411" cy="2572828"/>
          </a:xfrm>
          <a:prstGeom prst="rect">
            <a:avLst/>
          </a:prstGeom>
        </p:spPr>
      </p:pic>
      <p:sp>
        <p:nvSpPr>
          <p:cNvPr id="7" name="Rectangle 6">
            <a:extLst>
              <a:ext uri="{FF2B5EF4-FFF2-40B4-BE49-F238E27FC236}">
                <a16:creationId xmlns:a16="http://schemas.microsoft.com/office/drawing/2014/main" id="{3557F7FA-8311-44B8-984F-F914C0F67B6F}"/>
              </a:ext>
            </a:extLst>
          </p:cNvPr>
          <p:cNvSpPr/>
          <p:nvPr/>
        </p:nvSpPr>
        <p:spPr>
          <a:xfrm>
            <a:off x="9392066" y="6456232"/>
            <a:ext cx="2799934" cy="276999"/>
          </a:xfrm>
          <a:prstGeom prst="rect">
            <a:avLst/>
          </a:prstGeom>
        </p:spPr>
        <p:txBody>
          <a:bodyPr wrap="none">
            <a:spAutoFit/>
          </a:bodyPr>
          <a:lstStyle/>
          <a:p>
            <a:r>
              <a:rPr lang="fr-BE" sz="1200" dirty="0" err="1"/>
              <a:t>Cakiroglu</a:t>
            </a:r>
            <a:r>
              <a:rPr lang="fr-BE" sz="1200" dirty="0"/>
              <a:t> et al., 2020; </a:t>
            </a:r>
            <a:r>
              <a:rPr lang="fr-BE" sz="1200" dirty="0" err="1"/>
              <a:t>Pellicer</a:t>
            </a:r>
            <a:r>
              <a:rPr lang="fr-BE" sz="1200" dirty="0"/>
              <a:t> et al., 2023 </a:t>
            </a:r>
          </a:p>
        </p:txBody>
      </p:sp>
      <p:sp>
        <p:nvSpPr>
          <p:cNvPr id="8" name="Rectangle 7">
            <a:extLst>
              <a:ext uri="{FF2B5EF4-FFF2-40B4-BE49-F238E27FC236}">
                <a16:creationId xmlns:a16="http://schemas.microsoft.com/office/drawing/2014/main" id="{772A620E-0D04-47E7-B87C-7D5B1FD77661}"/>
              </a:ext>
            </a:extLst>
          </p:cNvPr>
          <p:cNvSpPr/>
          <p:nvPr/>
        </p:nvSpPr>
        <p:spPr>
          <a:xfrm>
            <a:off x="11058483" y="2518296"/>
            <a:ext cx="646331" cy="369332"/>
          </a:xfrm>
          <a:prstGeom prst="rect">
            <a:avLst/>
          </a:prstGeom>
        </p:spPr>
        <p:txBody>
          <a:bodyPr wrap="none">
            <a:spAutoFit/>
          </a:bodyPr>
          <a:lstStyle/>
          <a:p>
            <a:r>
              <a:rPr lang="en-US" b="1" dirty="0">
                <a:solidFill>
                  <a:srgbClr val="D1297C"/>
                </a:solidFill>
              </a:rPr>
              <a:t>7,4%</a:t>
            </a:r>
            <a:endParaRPr lang="fr-BE" dirty="0">
              <a:solidFill>
                <a:srgbClr val="D1297C"/>
              </a:solidFill>
            </a:endParaRPr>
          </a:p>
        </p:txBody>
      </p:sp>
      <p:sp>
        <p:nvSpPr>
          <p:cNvPr id="9" name="Rectangle 8">
            <a:extLst>
              <a:ext uri="{FF2B5EF4-FFF2-40B4-BE49-F238E27FC236}">
                <a16:creationId xmlns:a16="http://schemas.microsoft.com/office/drawing/2014/main" id="{AB46B8DE-0F13-44BE-A0D0-CAA16E50975D}"/>
              </a:ext>
            </a:extLst>
          </p:cNvPr>
          <p:cNvSpPr/>
          <p:nvPr/>
        </p:nvSpPr>
        <p:spPr>
          <a:xfrm>
            <a:off x="10941463" y="5300233"/>
            <a:ext cx="763351" cy="369332"/>
          </a:xfrm>
          <a:prstGeom prst="rect">
            <a:avLst/>
          </a:prstGeom>
        </p:spPr>
        <p:txBody>
          <a:bodyPr wrap="none">
            <a:spAutoFit/>
          </a:bodyPr>
          <a:lstStyle/>
          <a:p>
            <a:r>
              <a:rPr lang="en-US" b="1" dirty="0">
                <a:solidFill>
                  <a:srgbClr val="D1297C"/>
                </a:solidFill>
              </a:rPr>
              <a:t>4,18%</a:t>
            </a:r>
            <a:endParaRPr lang="fr-BE" dirty="0">
              <a:solidFill>
                <a:srgbClr val="D1297C"/>
              </a:solidFill>
            </a:endParaRPr>
          </a:p>
        </p:txBody>
      </p:sp>
      <p:pic>
        <p:nvPicPr>
          <p:cNvPr id="2" name="Image 1">
            <a:extLst>
              <a:ext uri="{FF2B5EF4-FFF2-40B4-BE49-F238E27FC236}">
                <a16:creationId xmlns:a16="http://schemas.microsoft.com/office/drawing/2014/main" id="{140136F7-4BC7-4FBA-B21D-8C39A8B90543}"/>
              </a:ext>
            </a:extLst>
          </p:cNvPr>
          <p:cNvPicPr>
            <a:picLocks noChangeAspect="1"/>
          </p:cNvPicPr>
          <p:nvPr/>
        </p:nvPicPr>
        <p:blipFill rotWithShape="1">
          <a:blip r:embed="rId6"/>
          <a:srcRect l="68926"/>
          <a:stretch/>
        </p:blipFill>
        <p:spPr>
          <a:xfrm>
            <a:off x="2742137" y="4030467"/>
            <a:ext cx="2385100" cy="2085013"/>
          </a:xfrm>
          <a:prstGeom prst="rect">
            <a:avLst/>
          </a:prstGeom>
        </p:spPr>
      </p:pic>
      <p:sp>
        <p:nvSpPr>
          <p:cNvPr id="3" name="Rectangle 2">
            <a:extLst>
              <a:ext uri="{FF2B5EF4-FFF2-40B4-BE49-F238E27FC236}">
                <a16:creationId xmlns:a16="http://schemas.microsoft.com/office/drawing/2014/main" id="{5AF7423B-41E3-4F0F-9CB2-5692F7540838}"/>
              </a:ext>
            </a:extLst>
          </p:cNvPr>
          <p:cNvSpPr/>
          <p:nvPr/>
        </p:nvSpPr>
        <p:spPr>
          <a:xfrm>
            <a:off x="989596" y="137891"/>
            <a:ext cx="6096000" cy="1200329"/>
          </a:xfrm>
          <a:prstGeom prst="rect">
            <a:avLst/>
          </a:prstGeom>
        </p:spPr>
        <p:txBody>
          <a:bodyPr>
            <a:spAutoFit/>
          </a:bodyPr>
          <a:lstStyle/>
          <a:p>
            <a:pPr lvl="0" algn="ctr"/>
            <a:r>
              <a:rPr lang="en-US" sz="2400" b="1" dirty="0">
                <a:solidFill>
                  <a:srgbClr val="284E8D"/>
                </a:solidFill>
              </a:rPr>
              <a:t>PERSPECTIVES :  </a:t>
            </a:r>
          </a:p>
          <a:p>
            <a:pPr lvl="0" algn="ctr"/>
            <a:r>
              <a:rPr lang="en-US" sz="2400" b="1" dirty="0">
                <a:solidFill>
                  <a:srgbClr val="284E8D"/>
                </a:solidFill>
              </a:rPr>
              <a:t>INJECTION OF AUTOLOGOUS PLATELET RICH PLASMA INTO OVARY  </a:t>
            </a:r>
            <a:endParaRPr lang="fr-BE" sz="2400" b="1" dirty="0">
              <a:solidFill>
                <a:srgbClr val="284E8D"/>
              </a:solidFill>
            </a:endParaRPr>
          </a:p>
        </p:txBody>
      </p:sp>
    </p:spTree>
    <p:extLst>
      <p:ext uri="{BB962C8B-B14F-4D97-AF65-F5344CB8AC3E}">
        <p14:creationId xmlns:p14="http://schemas.microsoft.com/office/powerpoint/2010/main" val="1841835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87051" y="0"/>
            <a:ext cx="7267060" cy="6557914"/>
          </a:xfrm>
          <a:prstGeom prst="rect">
            <a:avLst/>
          </a:prstGeom>
        </p:spPr>
      </p:pic>
      <p:sp>
        <p:nvSpPr>
          <p:cNvPr id="2" name="Rectangle 1">
            <a:extLst>
              <a:ext uri="{FF2B5EF4-FFF2-40B4-BE49-F238E27FC236}">
                <a16:creationId xmlns:a16="http://schemas.microsoft.com/office/drawing/2014/main" id="{080FE10F-9F6A-43A2-BFF7-82680D67B053}"/>
              </a:ext>
            </a:extLst>
          </p:cNvPr>
          <p:cNvSpPr/>
          <p:nvPr/>
        </p:nvSpPr>
        <p:spPr>
          <a:xfrm>
            <a:off x="7354111" y="2143116"/>
            <a:ext cx="4612192" cy="2585323"/>
          </a:xfrm>
          <a:prstGeom prst="rect">
            <a:avLst/>
          </a:prstGeom>
        </p:spPr>
        <p:txBody>
          <a:bodyPr wrap="square">
            <a:spAutoFit/>
          </a:bodyPr>
          <a:lstStyle/>
          <a:p>
            <a:pPr lvl="0"/>
            <a:r>
              <a:rPr lang="en-US" dirty="0">
                <a:solidFill>
                  <a:srgbClr val="D1297C"/>
                </a:solidFill>
              </a:rPr>
              <a:t>No significant differences  in : </a:t>
            </a:r>
          </a:p>
          <a:p>
            <a:pPr lvl="0"/>
            <a:endParaRPr lang="en-US" dirty="0">
              <a:solidFill>
                <a:srgbClr val="D1297C"/>
              </a:solidFill>
            </a:endParaRPr>
          </a:p>
          <a:p>
            <a:pPr lvl="0"/>
            <a:r>
              <a:rPr lang="en-US" dirty="0">
                <a:solidFill>
                  <a:srgbClr val="D1297C"/>
                </a:solidFill>
              </a:rPr>
              <a:t>Number of MII oocytes retrieved/cycle</a:t>
            </a:r>
          </a:p>
          <a:p>
            <a:pPr lvl="0"/>
            <a:r>
              <a:rPr lang="en-US" dirty="0">
                <a:solidFill>
                  <a:srgbClr val="D1297C"/>
                </a:solidFill>
              </a:rPr>
              <a:t>  </a:t>
            </a:r>
          </a:p>
          <a:p>
            <a:pPr lvl="0"/>
            <a:r>
              <a:rPr lang="en-US" dirty="0">
                <a:solidFill>
                  <a:srgbClr val="D1297C"/>
                </a:solidFill>
              </a:rPr>
              <a:t>Blastocysts - </a:t>
            </a:r>
            <a:r>
              <a:rPr lang="en-US" dirty="0" err="1">
                <a:solidFill>
                  <a:srgbClr val="D1297C"/>
                </a:solidFill>
              </a:rPr>
              <a:t>Euploid</a:t>
            </a:r>
            <a:r>
              <a:rPr lang="en-US" dirty="0">
                <a:solidFill>
                  <a:srgbClr val="D1297C"/>
                </a:solidFill>
              </a:rPr>
              <a:t> blastocysts</a:t>
            </a:r>
          </a:p>
          <a:p>
            <a:pPr lvl="0"/>
            <a:r>
              <a:rPr lang="en-US" dirty="0">
                <a:solidFill>
                  <a:srgbClr val="D1297C"/>
                </a:solidFill>
              </a:rPr>
              <a:t>   </a:t>
            </a:r>
          </a:p>
          <a:p>
            <a:pPr lvl="0"/>
            <a:r>
              <a:rPr lang="en-US" dirty="0">
                <a:solidFill>
                  <a:srgbClr val="D1297C"/>
                </a:solidFill>
              </a:rPr>
              <a:t>Implantation rates</a:t>
            </a:r>
          </a:p>
          <a:p>
            <a:pPr lvl="0"/>
            <a:endParaRPr lang="en-US" dirty="0">
              <a:solidFill>
                <a:srgbClr val="D1297C"/>
              </a:solidFill>
            </a:endParaRPr>
          </a:p>
          <a:p>
            <a:pPr lvl="0"/>
            <a:r>
              <a:rPr lang="en-US" dirty="0">
                <a:solidFill>
                  <a:srgbClr val="D1297C"/>
                </a:solidFill>
              </a:rPr>
              <a:t>Post-treatment AFC and AMH  </a:t>
            </a:r>
          </a:p>
        </p:txBody>
      </p:sp>
      <p:sp>
        <p:nvSpPr>
          <p:cNvPr id="5" name="Rectangle 4">
            <a:extLst>
              <a:ext uri="{FF2B5EF4-FFF2-40B4-BE49-F238E27FC236}">
                <a16:creationId xmlns:a16="http://schemas.microsoft.com/office/drawing/2014/main" id="{C432E1C5-2249-4647-93F3-EAC1048E3A7F}"/>
              </a:ext>
            </a:extLst>
          </p:cNvPr>
          <p:cNvSpPr/>
          <p:nvPr/>
        </p:nvSpPr>
        <p:spPr>
          <a:xfrm>
            <a:off x="599097" y="5420412"/>
            <a:ext cx="6546422" cy="1002706"/>
          </a:xfrm>
          <a:prstGeom prst="rect">
            <a:avLst/>
          </a:prstGeom>
          <a:noFill/>
          <a:ln w="38100">
            <a:solidFill>
              <a:srgbClr val="D129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Tree>
    <p:extLst>
      <p:ext uri="{BB962C8B-B14F-4D97-AF65-F5344CB8AC3E}">
        <p14:creationId xmlns:p14="http://schemas.microsoft.com/office/powerpoint/2010/main" val="24694212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6D3794-0468-4B67-A5D6-CCD41A1A15DD}"/>
              </a:ext>
            </a:extLst>
          </p:cNvPr>
          <p:cNvSpPr/>
          <p:nvPr/>
        </p:nvSpPr>
        <p:spPr>
          <a:xfrm>
            <a:off x="81063" y="1396681"/>
            <a:ext cx="11751013" cy="4801314"/>
          </a:xfrm>
          <a:prstGeom prst="rect">
            <a:avLst/>
          </a:prstGeom>
        </p:spPr>
        <p:txBody>
          <a:bodyPr wrap="square">
            <a:spAutoFit/>
          </a:bodyPr>
          <a:lstStyle/>
          <a:p>
            <a:pPr marL="285750" indent="-285750">
              <a:buFont typeface="Wingdings" panose="05000000000000000000" pitchFamily="2" charset="2"/>
              <a:buChar char="§"/>
            </a:pPr>
            <a:r>
              <a:rPr lang="en-US" dirty="0">
                <a:solidFill>
                  <a:srgbClr val="2A2A2A"/>
                </a:solidFill>
                <a:cs typeface="Arial" panose="020B0604020202020204" pitchFamily="34" charset="0"/>
              </a:rPr>
              <a:t>Women with non surgical POI should be advised to </a:t>
            </a:r>
            <a:r>
              <a:rPr lang="en-US" dirty="0">
                <a:solidFill>
                  <a:srgbClr val="009999"/>
                </a:solidFill>
                <a:cs typeface="Arial" panose="020B0604020202020204" pitchFamily="34" charset="0"/>
              </a:rPr>
              <a:t>use contraception  if they wish to avoid pregnancy </a:t>
            </a:r>
          </a:p>
          <a:p>
            <a:pPr marL="285750" indent="-285750">
              <a:buFont typeface="Wingdings" panose="05000000000000000000" pitchFamily="2" charset="2"/>
              <a:buChar char="§"/>
            </a:pPr>
            <a:endParaRPr lang="en-US" dirty="0">
              <a:solidFill>
                <a:srgbClr val="009999"/>
              </a:solidFill>
            </a:endParaRPr>
          </a:p>
          <a:p>
            <a:pPr marL="285750" indent="-285750">
              <a:buFont typeface="Wingdings" panose="05000000000000000000" pitchFamily="2" charset="2"/>
              <a:buChar char="§"/>
            </a:pPr>
            <a:r>
              <a:rPr lang="en-US" dirty="0">
                <a:solidFill>
                  <a:srgbClr val="009999"/>
                </a:solidFill>
              </a:rPr>
              <a:t>Patients with incipient POI should be encouraged to conceive as soon as possible or consider egg or embryo cryopreservation</a:t>
            </a:r>
            <a:r>
              <a:rPr lang="en-US" dirty="0">
                <a:solidFill>
                  <a:srgbClr val="009999"/>
                </a:solidFill>
                <a:cs typeface="Arial" panose="020B0604020202020204" pitchFamily="34" charset="0"/>
              </a:rPr>
              <a:t> </a:t>
            </a:r>
          </a:p>
          <a:p>
            <a:pPr marL="285750" indent="-285750">
              <a:buFont typeface="Wingdings" panose="05000000000000000000" pitchFamily="2" charset="2"/>
              <a:buChar char="§"/>
            </a:pPr>
            <a:endParaRPr lang="en-US" dirty="0">
              <a:solidFill>
                <a:srgbClr val="2A2A2A"/>
              </a:solidFill>
              <a:cs typeface="Arial" panose="020B0604020202020204" pitchFamily="34" charset="0"/>
            </a:endParaRPr>
          </a:p>
          <a:p>
            <a:pPr marL="285750" indent="-285750">
              <a:buFont typeface="Wingdings" panose="05000000000000000000" pitchFamily="2" charset="2"/>
              <a:buChar char="§"/>
            </a:pPr>
            <a:r>
              <a:rPr lang="en-US" dirty="0">
                <a:solidFill>
                  <a:srgbClr val="2A2A2A"/>
                </a:solidFill>
                <a:cs typeface="Arial" panose="020B0604020202020204" pitchFamily="34" charset="0"/>
              </a:rPr>
              <a:t>If  pregnancy is desired,  w</a:t>
            </a:r>
            <a:r>
              <a:rPr lang="en-US" dirty="0"/>
              <a:t>omen should be informed that : </a:t>
            </a:r>
          </a:p>
          <a:p>
            <a:pPr marL="742950" lvl="1" indent="-285750">
              <a:buFont typeface="Wingdings" panose="05000000000000000000" pitchFamily="2" charset="2"/>
              <a:buChar char="§"/>
            </a:pPr>
            <a:endParaRPr lang="en-US" dirty="0"/>
          </a:p>
          <a:p>
            <a:pPr marL="742950" lvl="1" indent="-285750">
              <a:buFont typeface="Wingdings" panose="05000000000000000000" pitchFamily="2" charset="2"/>
              <a:buChar char="§"/>
            </a:pPr>
            <a:r>
              <a:rPr lang="en-US" dirty="0"/>
              <a:t>Ovarian activity may occur in women with non-surgical POI. This is associated with a chance of natural conception :  </a:t>
            </a:r>
          </a:p>
          <a:p>
            <a:pPr marL="1657350" lvl="3" indent="-285750">
              <a:buFont typeface="Wingdings" panose="05000000000000000000" pitchFamily="2" charset="2"/>
              <a:buChar char="§"/>
            </a:pPr>
            <a:r>
              <a:rPr lang="en-US" dirty="0">
                <a:solidFill>
                  <a:srgbClr val="2A2A2A"/>
                </a:solidFill>
                <a:cs typeface="Arial" panose="020B0604020202020204" pitchFamily="34" charset="0"/>
              </a:rPr>
              <a:t>Regular intercourse is advised  </a:t>
            </a:r>
          </a:p>
          <a:p>
            <a:pPr marL="1657350" lvl="3" indent="-285750">
              <a:buFont typeface="Wingdings" panose="05000000000000000000" pitchFamily="2" charset="2"/>
              <a:buChar char="§"/>
            </a:pPr>
            <a:r>
              <a:rPr lang="en-US" dirty="0">
                <a:solidFill>
                  <a:srgbClr val="2A2A2A"/>
                </a:solidFill>
                <a:cs typeface="Arial" panose="020B0604020202020204" pitchFamily="34" charset="0"/>
              </a:rPr>
              <a:t>Monitoring  and support of follicular growth and ovulation, inseminations, In vitro fertilization (IVF/ICSI) could be discussed /tried in presence of residual ovarian activity and other infertility factors</a:t>
            </a:r>
          </a:p>
          <a:p>
            <a:pPr lvl="1"/>
            <a:endParaRPr lang="en-US" dirty="0"/>
          </a:p>
          <a:p>
            <a:pPr marL="742950" lvl="1" indent="-285750">
              <a:buFont typeface="Wingdings" panose="05000000000000000000" pitchFamily="2" charset="2"/>
              <a:buChar char="§"/>
            </a:pPr>
            <a:r>
              <a:rPr lang="fr-FR" dirty="0" err="1"/>
              <a:t>Sequential</a:t>
            </a:r>
            <a:r>
              <a:rPr lang="fr-FR" dirty="0"/>
              <a:t> </a:t>
            </a:r>
            <a:r>
              <a:rPr lang="fr-FR" dirty="0" err="1"/>
              <a:t>combined</a:t>
            </a:r>
            <a:r>
              <a:rPr lang="fr-FR" dirty="0"/>
              <a:t> HRT </a:t>
            </a:r>
            <a:r>
              <a:rPr lang="fr-FR" dirty="0" err="1"/>
              <a:t>should</a:t>
            </a:r>
            <a:r>
              <a:rPr lang="fr-FR" dirty="0"/>
              <a:t> </a:t>
            </a:r>
            <a:r>
              <a:rPr lang="fr-FR" dirty="0" err="1"/>
              <a:t>be</a:t>
            </a:r>
            <a:r>
              <a:rPr lang="fr-FR" dirty="0"/>
              <a:t> </a:t>
            </a:r>
            <a:r>
              <a:rPr lang="fr-FR" dirty="0" err="1"/>
              <a:t>used</a:t>
            </a:r>
            <a:r>
              <a:rPr lang="fr-FR" dirty="0"/>
              <a:t> </a:t>
            </a:r>
            <a:r>
              <a:rPr lang="fr-FR" dirty="0" err="1"/>
              <a:t>when</a:t>
            </a:r>
            <a:r>
              <a:rPr lang="fr-FR" dirty="0"/>
              <a:t> </a:t>
            </a:r>
            <a:r>
              <a:rPr lang="fr-FR" dirty="0" err="1"/>
              <a:t>spontaneous</a:t>
            </a:r>
            <a:r>
              <a:rPr lang="fr-FR" dirty="0"/>
              <a:t> </a:t>
            </a:r>
            <a:r>
              <a:rPr lang="fr-FR" dirty="0" err="1"/>
              <a:t>pregnancy</a:t>
            </a:r>
            <a:r>
              <a:rPr lang="fr-FR" dirty="0"/>
              <a:t> </a:t>
            </a:r>
            <a:r>
              <a:rPr lang="fr-FR" dirty="0" err="1"/>
              <a:t>is</a:t>
            </a:r>
            <a:r>
              <a:rPr lang="fr-FR" dirty="0"/>
              <a:t> </a:t>
            </a:r>
            <a:r>
              <a:rPr lang="fr-FR" dirty="0" err="1"/>
              <a:t>desired</a:t>
            </a:r>
            <a:r>
              <a:rPr lang="fr-FR" dirty="0"/>
              <a:t> in non </a:t>
            </a:r>
            <a:r>
              <a:rPr lang="fr-FR" dirty="0" err="1"/>
              <a:t>surgical</a:t>
            </a:r>
            <a:r>
              <a:rPr lang="fr-FR" dirty="0"/>
              <a:t> POI </a:t>
            </a:r>
            <a:endParaRPr lang="en-US" dirty="0"/>
          </a:p>
          <a:p>
            <a:pPr lvl="1"/>
            <a:endParaRPr lang="en-US" dirty="0">
              <a:solidFill>
                <a:srgbClr val="2A2A2A"/>
              </a:solidFill>
              <a:cs typeface="Arial" panose="020B0604020202020204" pitchFamily="34" charset="0"/>
            </a:endParaRPr>
          </a:p>
          <a:p>
            <a:pPr marL="742950" lvl="1" indent="-285750">
              <a:buFont typeface="Wingdings" panose="05000000000000000000" pitchFamily="2" charset="2"/>
              <a:buChar char="§"/>
            </a:pPr>
            <a:r>
              <a:rPr lang="en-US" dirty="0">
                <a:solidFill>
                  <a:srgbClr val="D1297C"/>
                </a:solidFill>
              </a:rPr>
              <a:t>Oocyte donation is a well established and the most successful treatment for women with POI </a:t>
            </a:r>
          </a:p>
          <a:p>
            <a:pPr marL="285750" indent="-285750">
              <a:buFont typeface="Wingdings" panose="05000000000000000000" pitchFamily="2" charset="2"/>
              <a:buChar char="§"/>
            </a:pPr>
            <a:endParaRPr lang="en-US" dirty="0">
              <a:solidFill>
                <a:srgbClr val="2A2A2A"/>
              </a:solidFill>
              <a:cs typeface="Arial" panose="020B0604020202020204" pitchFamily="34" charset="0"/>
            </a:endParaRPr>
          </a:p>
          <a:p>
            <a:endParaRPr lang="en-US" dirty="0">
              <a:solidFill>
                <a:srgbClr val="2A2A2A"/>
              </a:solidFill>
              <a:cs typeface="Arial" panose="020B0604020202020204" pitchFamily="34" charset="0"/>
            </a:endParaRPr>
          </a:p>
        </p:txBody>
      </p:sp>
      <p:sp>
        <p:nvSpPr>
          <p:cNvPr id="7" name="Rectangle 6">
            <a:extLst>
              <a:ext uri="{FF2B5EF4-FFF2-40B4-BE49-F238E27FC236}">
                <a16:creationId xmlns:a16="http://schemas.microsoft.com/office/drawing/2014/main" id="{E9EAAA1C-FE46-438B-BD65-6483C53D39F3}"/>
              </a:ext>
            </a:extLst>
          </p:cNvPr>
          <p:cNvSpPr/>
          <p:nvPr/>
        </p:nvSpPr>
        <p:spPr>
          <a:xfrm>
            <a:off x="3842607" y="305802"/>
            <a:ext cx="3508075" cy="830997"/>
          </a:xfrm>
          <a:prstGeom prst="rect">
            <a:avLst/>
          </a:prstGeom>
        </p:spPr>
        <p:txBody>
          <a:bodyPr wrap="none">
            <a:spAutoFit/>
          </a:bodyPr>
          <a:lstStyle/>
          <a:p>
            <a:pPr lvl="0" algn="ctr"/>
            <a:r>
              <a:rPr lang="fr-BE" sz="2400" b="1" cap="all" dirty="0" err="1">
                <a:solidFill>
                  <a:srgbClr val="0D457A"/>
                </a:solidFill>
                <a:cs typeface="Arial" panose="020B0604020202020204" pitchFamily="34" charset="0"/>
              </a:rPr>
              <a:t>Fertility</a:t>
            </a:r>
            <a:r>
              <a:rPr lang="fr-BE" sz="2400" b="1" cap="all" dirty="0">
                <a:solidFill>
                  <a:srgbClr val="0D457A"/>
                </a:solidFill>
                <a:cs typeface="Arial" panose="020B0604020202020204" pitchFamily="34" charset="0"/>
              </a:rPr>
              <a:t> issues  in </a:t>
            </a:r>
            <a:r>
              <a:rPr lang="fr-BE" sz="2400" b="1" cap="all" dirty="0" err="1">
                <a:solidFill>
                  <a:srgbClr val="0D457A"/>
                </a:solidFill>
                <a:cs typeface="Arial" panose="020B0604020202020204" pitchFamily="34" charset="0"/>
              </a:rPr>
              <a:t>poi</a:t>
            </a:r>
            <a:r>
              <a:rPr lang="fr-BE" sz="2400" b="1" cap="all" dirty="0">
                <a:solidFill>
                  <a:srgbClr val="0D457A"/>
                </a:solidFill>
                <a:cs typeface="Arial" panose="020B0604020202020204" pitchFamily="34" charset="0"/>
              </a:rPr>
              <a:t> : </a:t>
            </a:r>
          </a:p>
          <a:p>
            <a:pPr lvl="0" algn="ctr"/>
            <a:r>
              <a:rPr lang="fr-BE" sz="2400" b="1" cap="all" dirty="0">
                <a:solidFill>
                  <a:srgbClr val="0D457A"/>
                </a:solidFill>
                <a:cs typeface="Arial" panose="020B0604020202020204" pitchFamily="34" charset="0"/>
              </a:rPr>
              <a:t> </a:t>
            </a:r>
          </a:p>
        </p:txBody>
      </p:sp>
      <p:sp>
        <p:nvSpPr>
          <p:cNvPr id="10" name="Rectangle 9">
            <a:extLst>
              <a:ext uri="{FF2B5EF4-FFF2-40B4-BE49-F238E27FC236}">
                <a16:creationId xmlns:a16="http://schemas.microsoft.com/office/drawing/2014/main" id="{8CB27213-2686-4220-A7A8-D705FA9BA76C}"/>
              </a:ext>
            </a:extLst>
          </p:cNvPr>
          <p:cNvSpPr/>
          <p:nvPr/>
        </p:nvSpPr>
        <p:spPr>
          <a:xfrm>
            <a:off x="8636218" y="6342474"/>
            <a:ext cx="3555782" cy="515526"/>
          </a:xfrm>
          <a:prstGeom prst="rect">
            <a:avLst/>
          </a:prstGeom>
        </p:spPr>
        <p:txBody>
          <a:bodyPr wrap="none">
            <a:spAutoFit/>
          </a:bodyPr>
          <a:lstStyle/>
          <a:p>
            <a:pPr lvl="0" algn="just">
              <a:lnSpc>
                <a:spcPct val="150000"/>
              </a:lnSpc>
            </a:pPr>
            <a:r>
              <a:rPr lang="en-US" sz="1100" dirty="0">
                <a:solidFill>
                  <a:srgbClr val="2A2A2A"/>
                </a:solidFill>
                <a:cs typeface="Arial" panose="020B0604020202020204" pitchFamily="34" charset="0"/>
              </a:rPr>
              <a:t>Tucker EJ et al., 2017;</a:t>
            </a:r>
            <a:r>
              <a:rPr lang="fr-BE" sz="1100" dirty="0">
                <a:solidFill>
                  <a:prstClr val="black"/>
                </a:solidFill>
                <a:ea typeface="Calibri" panose="020F0502020204030204" pitchFamily="34" charset="0"/>
                <a:cs typeface="Calibri" panose="020F0502020204030204" pitchFamily="34" charset="0"/>
              </a:rPr>
              <a:t> ESHRE-ASRM guidelines on POI 2024</a:t>
            </a:r>
          </a:p>
          <a:p>
            <a:r>
              <a:rPr lang="en-US" sz="1100" dirty="0">
                <a:solidFill>
                  <a:srgbClr val="2A2A2A"/>
                </a:solidFill>
                <a:cs typeface="Arial" panose="020B0604020202020204" pitchFamily="34" charset="0"/>
              </a:rPr>
              <a:t> </a:t>
            </a:r>
            <a:endParaRPr lang="fr-BE" sz="1100" dirty="0"/>
          </a:p>
        </p:txBody>
      </p:sp>
    </p:spTree>
    <p:extLst>
      <p:ext uri="{BB962C8B-B14F-4D97-AF65-F5344CB8AC3E}">
        <p14:creationId xmlns:p14="http://schemas.microsoft.com/office/powerpoint/2010/main" val="39792616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3C0BC41-2AF9-4912-B0A6-0488CBD1D75F}"/>
              </a:ext>
            </a:extLst>
          </p:cNvPr>
          <p:cNvPicPr>
            <a:picLocks noChangeAspect="1"/>
          </p:cNvPicPr>
          <p:nvPr/>
        </p:nvPicPr>
        <p:blipFill>
          <a:blip r:embed="rId3"/>
          <a:stretch>
            <a:fillRect/>
          </a:stretch>
        </p:blipFill>
        <p:spPr>
          <a:xfrm>
            <a:off x="3529781" y="2303707"/>
            <a:ext cx="4113811" cy="4385368"/>
          </a:xfrm>
          <a:prstGeom prst="rect">
            <a:avLst/>
          </a:prstGeom>
        </p:spPr>
      </p:pic>
      <p:pic>
        <p:nvPicPr>
          <p:cNvPr id="5" name="Image 4">
            <a:extLst>
              <a:ext uri="{FF2B5EF4-FFF2-40B4-BE49-F238E27FC236}">
                <a16:creationId xmlns:a16="http://schemas.microsoft.com/office/drawing/2014/main" id="{5410B1E5-C510-4547-B190-4A7899D735BC}"/>
              </a:ext>
            </a:extLst>
          </p:cNvPr>
          <p:cNvPicPr>
            <a:picLocks noChangeAspect="1"/>
          </p:cNvPicPr>
          <p:nvPr/>
        </p:nvPicPr>
        <p:blipFill>
          <a:blip r:embed="rId4"/>
          <a:stretch>
            <a:fillRect/>
          </a:stretch>
        </p:blipFill>
        <p:spPr>
          <a:xfrm>
            <a:off x="3081358" y="209574"/>
            <a:ext cx="5765533" cy="1030436"/>
          </a:xfrm>
          <a:prstGeom prst="rect">
            <a:avLst/>
          </a:prstGeom>
        </p:spPr>
      </p:pic>
      <p:sp>
        <p:nvSpPr>
          <p:cNvPr id="6" name="Rectangle 5">
            <a:extLst>
              <a:ext uri="{FF2B5EF4-FFF2-40B4-BE49-F238E27FC236}">
                <a16:creationId xmlns:a16="http://schemas.microsoft.com/office/drawing/2014/main" id="{2CEFD72F-A2E5-4791-A63E-ABB8AB592DE3}"/>
              </a:ext>
            </a:extLst>
          </p:cNvPr>
          <p:cNvSpPr/>
          <p:nvPr/>
        </p:nvSpPr>
        <p:spPr>
          <a:xfrm>
            <a:off x="2882766" y="1099080"/>
            <a:ext cx="5765533" cy="1477328"/>
          </a:xfrm>
          <a:prstGeom prst="rect">
            <a:avLst/>
          </a:prstGeom>
        </p:spPr>
        <p:txBody>
          <a:bodyPr wrap="square">
            <a:spAutoFit/>
          </a:bodyPr>
          <a:lstStyle/>
          <a:p>
            <a:pPr algn="ctr"/>
            <a:endParaRPr lang="en-US" dirty="0">
              <a:solidFill>
                <a:prstClr val="black"/>
              </a:solidFill>
            </a:endParaRPr>
          </a:p>
          <a:p>
            <a:pPr algn="ctr"/>
            <a:r>
              <a:rPr lang="en-US" dirty="0"/>
              <a:t>Spontaneous pregnancy rate was 8.6% in the whole cohort</a:t>
            </a:r>
          </a:p>
          <a:p>
            <a:pPr algn="ctr"/>
            <a:endParaRPr lang="en-US" dirty="0">
              <a:solidFill>
                <a:srgbClr val="D1297C"/>
              </a:solidFill>
            </a:endParaRPr>
          </a:p>
          <a:p>
            <a:pPr algn="ctr"/>
            <a:r>
              <a:rPr lang="en-US" dirty="0">
                <a:solidFill>
                  <a:srgbClr val="D1297C"/>
                </a:solidFill>
              </a:rPr>
              <a:t>217 women wanted to build a family after the diagnosis</a:t>
            </a:r>
          </a:p>
          <a:p>
            <a:pPr algn="ctr"/>
            <a:endParaRPr lang="fr-BE" dirty="0"/>
          </a:p>
        </p:txBody>
      </p:sp>
      <p:sp>
        <p:nvSpPr>
          <p:cNvPr id="9" name="Rectangle 8">
            <a:extLst>
              <a:ext uri="{FF2B5EF4-FFF2-40B4-BE49-F238E27FC236}">
                <a16:creationId xmlns:a16="http://schemas.microsoft.com/office/drawing/2014/main" id="{0BEDCA56-B01C-459E-BC20-55067F6847DB}"/>
              </a:ext>
            </a:extLst>
          </p:cNvPr>
          <p:cNvSpPr/>
          <p:nvPr/>
        </p:nvSpPr>
        <p:spPr>
          <a:xfrm>
            <a:off x="4839989" y="2723903"/>
            <a:ext cx="242374" cy="369332"/>
          </a:xfrm>
          <a:prstGeom prst="rect">
            <a:avLst/>
          </a:prstGeom>
        </p:spPr>
        <p:txBody>
          <a:bodyPr wrap="none">
            <a:spAutoFit/>
          </a:bodyPr>
          <a:lstStyle/>
          <a:p>
            <a:r>
              <a:rPr lang="en-US" dirty="0"/>
              <a:t>.</a:t>
            </a:r>
            <a:endParaRPr lang="fr-BE" dirty="0"/>
          </a:p>
        </p:txBody>
      </p:sp>
      <p:cxnSp>
        <p:nvCxnSpPr>
          <p:cNvPr id="12" name="Connecteur droit avec flèche 11">
            <a:extLst>
              <a:ext uri="{FF2B5EF4-FFF2-40B4-BE49-F238E27FC236}">
                <a16:creationId xmlns:a16="http://schemas.microsoft.com/office/drawing/2014/main" id="{D7A1A89B-F10F-4260-B5BB-3F55491B8C67}"/>
              </a:ext>
            </a:extLst>
          </p:cNvPr>
          <p:cNvCxnSpPr>
            <a:cxnSpLocks/>
          </p:cNvCxnSpPr>
          <p:nvPr/>
        </p:nvCxnSpPr>
        <p:spPr>
          <a:xfrm flipV="1">
            <a:off x="5479844" y="3295098"/>
            <a:ext cx="301558" cy="4087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a:extLst>
              <a:ext uri="{FF2B5EF4-FFF2-40B4-BE49-F238E27FC236}">
                <a16:creationId xmlns:a16="http://schemas.microsoft.com/office/drawing/2014/main" id="{B1B66D3C-C41A-4501-8E3D-AB64FC265E53}"/>
              </a:ext>
            </a:extLst>
          </p:cNvPr>
          <p:cNvCxnSpPr>
            <a:cxnSpLocks/>
          </p:cNvCxnSpPr>
          <p:nvPr/>
        </p:nvCxnSpPr>
        <p:spPr>
          <a:xfrm flipV="1">
            <a:off x="6541831" y="3901157"/>
            <a:ext cx="272374" cy="3599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B872A511-1086-42FF-9ADD-F8F932BB0337}"/>
              </a:ext>
            </a:extLst>
          </p:cNvPr>
          <p:cNvSpPr/>
          <p:nvPr/>
        </p:nvSpPr>
        <p:spPr>
          <a:xfrm>
            <a:off x="5323657" y="2950696"/>
            <a:ext cx="811441" cy="369332"/>
          </a:xfrm>
          <a:prstGeom prst="rect">
            <a:avLst/>
          </a:prstGeom>
        </p:spPr>
        <p:txBody>
          <a:bodyPr wrap="none">
            <a:spAutoFit/>
          </a:bodyPr>
          <a:lstStyle/>
          <a:p>
            <a:r>
              <a:rPr lang="en-US" dirty="0">
                <a:solidFill>
                  <a:srgbClr val="D1297C"/>
                </a:solidFill>
              </a:rPr>
              <a:t>10,6 %</a:t>
            </a:r>
            <a:endParaRPr lang="fr-BE" dirty="0">
              <a:solidFill>
                <a:srgbClr val="D1297C"/>
              </a:solidFill>
            </a:endParaRPr>
          </a:p>
        </p:txBody>
      </p:sp>
      <p:sp>
        <p:nvSpPr>
          <p:cNvPr id="23" name="Rectangle 22">
            <a:extLst>
              <a:ext uri="{FF2B5EF4-FFF2-40B4-BE49-F238E27FC236}">
                <a16:creationId xmlns:a16="http://schemas.microsoft.com/office/drawing/2014/main" id="{54B34109-69CC-44D9-9DD9-E231C630AEA1}"/>
              </a:ext>
            </a:extLst>
          </p:cNvPr>
          <p:cNvSpPr/>
          <p:nvPr/>
        </p:nvSpPr>
        <p:spPr>
          <a:xfrm>
            <a:off x="6541831" y="3531825"/>
            <a:ext cx="641522" cy="369332"/>
          </a:xfrm>
          <a:prstGeom prst="rect">
            <a:avLst/>
          </a:prstGeom>
        </p:spPr>
        <p:txBody>
          <a:bodyPr wrap="none">
            <a:spAutoFit/>
          </a:bodyPr>
          <a:lstStyle/>
          <a:p>
            <a:r>
              <a:rPr lang="en-US" dirty="0">
                <a:solidFill>
                  <a:srgbClr val="D1297C"/>
                </a:solidFill>
              </a:rPr>
              <a:t>2,3%</a:t>
            </a:r>
            <a:endParaRPr lang="fr-BE" dirty="0">
              <a:solidFill>
                <a:srgbClr val="D1297C"/>
              </a:solidFill>
            </a:endParaRPr>
          </a:p>
        </p:txBody>
      </p:sp>
    </p:spTree>
    <p:extLst>
      <p:ext uri="{BB962C8B-B14F-4D97-AF65-F5344CB8AC3E}">
        <p14:creationId xmlns:p14="http://schemas.microsoft.com/office/powerpoint/2010/main" val="27141986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9EDFE90-7107-4F7F-AD71-6E7582EFBB30}"/>
              </a:ext>
            </a:extLst>
          </p:cNvPr>
          <p:cNvSpPr/>
          <p:nvPr/>
        </p:nvSpPr>
        <p:spPr>
          <a:xfrm>
            <a:off x="2830865" y="232339"/>
            <a:ext cx="6096000" cy="461665"/>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84E8D"/>
                </a:solidFill>
                <a:effectLst/>
                <a:uLnTx/>
                <a:uFillTx/>
                <a:latin typeface="Calibri" panose="020F0502020204030204"/>
                <a:ea typeface="+mn-ea"/>
                <a:cs typeface="+mn-cs"/>
              </a:rPr>
              <a:t>OOCYTE DONATION  </a:t>
            </a:r>
            <a:endParaRPr kumimoji="0" lang="fr-BE" sz="2400" b="1" i="0" u="none" strike="noStrike" kern="1200" cap="none" spc="0" normalizeH="0" baseline="0" noProof="0" dirty="0">
              <a:ln>
                <a:noFill/>
              </a:ln>
              <a:solidFill>
                <a:srgbClr val="284E8D"/>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1AC28E29-A630-4C5D-839A-FC203279EE4D}"/>
              </a:ext>
            </a:extLst>
          </p:cNvPr>
          <p:cNvSpPr/>
          <p:nvPr/>
        </p:nvSpPr>
        <p:spPr>
          <a:xfrm>
            <a:off x="151718" y="1524017"/>
            <a:ext cx="5939213" cy="3908762"/>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Treatment of choice in POI women wishing to conceive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Altruistic  oocyte donor versus  known donor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Higher risk of cycle cancellation in sisters (X5)</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indent="-285750">
              <a:buFont typeface="Wingdings" panose="05000000000000000000" pitchFamily="2" charset="2"/>
              <a:buChar char="§"/>
            </a:pPr>
            <a:r>
              <a:rPr lang="en-US" dirty="0">
                <a:solidFill>
                  <a:srgbClr val="009999"/>
                </a:solidFill>
              </a:rPr>
              <a:t>Pregnancy rate from oocyte donation is not </a:t>
            </a:r>
          </a:p>
          <a:p>
            <a:endParaRPr lang="en-US" dirty="0">
              <a:solidFill>
                <a:srgbClr val="009999"/>
              </a:solidFill>
            </a:endParaRPr>
          </a:p>
          <a:p>
            <a:r>
              <a:rPr lang="en-US" dirty="0">
                <a:solidFill>
                  <a:srgbClr val="009999"/>
                </a:solidFill>
              </a:rPr>
              <a:t>    affected by the recipient’s age </a:t>
            </a:r>
            <a:endParaRPr lang="fr-BE" dirty="0">
              <a:solidFill>
                <a:srgbClr val="009999"/>
              </a:solidFill>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BA45F38D-8F5A-4801-82C3-8F5297A40E35}"/>
              </a:ext>
            </a:extLst>
          </p:cNvPr>
          <p:cNvSpPr/>
          <p:nvPr/>
        </p:nvSpPr>
        <p:spPr>
          <a:xfrm>
            <a:off x="10055557" y="6419071"/>
            <a:ext cx="2058705"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200" b="0" i="0" u="none" strike="noStrike" kern="1200" cap="none" spc="0" normalizeH="0" baseline="0" noProof="0" dirty="0">
                <a:ln>
                  <a:noFill/>
                </a:ln>
                <a:solidFill>
                  <a:prstClr val="black"/>
                </a:solidFill>
                <a:effectLst/>
                <a:uLnTx/>
                <a:uFillTx/>
                <a:latin typeface="Calibri" panose="020F0502020204030204"/>
                <a:ea typeface="+mn-ea"/>
                <a:cs typeface="+mn-cs"/>
              </a:rPr>
              <a:t> ESHRE-ASRM guidelines 2024</a:t>
            </a:r>
          </a:p>
        </p:txBody>
      </p:sp>
      <p:pic>
        <p:nvPicPr>
          <p:cNvPr id="8" name="Image 7">
            <a:extLst>
              <a:ext uri="{FF2B5EF4-FFF2-40B4-BE49-F238E27FC236}">
                <a16:creationId xmlns:a16="http://schemas.microsoft.com/office/drawing/2014/main" id="{3575154B-ACEC-46B4-9304-8DE442C1A4FD}"/>
              </a:ext>
            </a:extLst>
          </p:cNvPr>
          <p:cNvPicPr>
            <a:picLocks noChangeAspect="1"/>
          </p:cNvPicPr>
          <p:nvPr/>
        </p:nvPicPr>
        <p:blipFill rotWithShape="1">
          <a:blip r:embed="rId3"/>
          <a:srcRect l="2032"/>
          <a:stretch/>
        </p:blipFill>
        <p:spPr>
          <a:xfrm>
            <a:off x="6831039" y="1524017"/>
            <a:ext cx="4837842" cy="3596952"/>
          </a:xfrm>
          <a:prstGeom prst="rect">
            <a:avLst/>
          </a:prstGeom>
        </p:spPr>
      </p:pic>
    </p:spTree>
    <p:extLst>
      <p:ext uri="{BB962C8B-B14F-4D97-AF65-F5344CB8AC3E}">
        <p14:creationId xmlns:p14="http://schemas.microsoft.com/office/powerpoint/2010/main" val="13131452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8764611-1ED9-4611-8E09-A3859ED8CAB7}"/>
              </a:ext>
            </a:extLst>
          </p:cNvPr>
          <p:cNvSpPr/>
          <p:nvPr/>
        </p:nvSpPr>
        <p:spPr>
          <a:xfrm>
            <a:off x="2903541" y="414369"/>
            <a:ext cx="6096000" cy="461665"/>
          </a:xfrm>
          <a:prstGeom prst="rect">
            <a:avLst/>
          </a:prstGeom>
        </p:spPr>
        <p:txBody>
          <a:bodyPr>
            <a:spAutoFit/>
          </a:bodyPr>
          <a:lstStyle/>
          <a:p>
            <a:pPr algn="ctr"/>
            <a:r>
              <a:rPr lang="en-US" sz="2400" b="1" dirty="0">
                <a:solidFill>
                  <a:srgbClr val="284E8D"/>
                </a:solidFill>
              </a:rPr>
              <a:t>PREGNANCIES AFTER OOCYTE DONATION  </a:t>
            </a:r>
            <a:endParaRPr lang="fr-BE" sz="2400" b="1" dirty="0">
              <a:solidFill>
                <a:srgbClr val="284E8D"/>
              </a:solidFill>
            </a:endParaRPr>
          </a:p>
        </p:txBody>
      </p:sp>
      <p:sp>
        <p:nvSpPr>
          <p:cNvPr id="5" name="Rectangle 4">
            <a:extLst>
              <a:ext uri="{FF2B5EF4-FFF2-40B4-BE49-F238E27FC236}">
                <a16:creationId xmlns:a16="http://schemas.microsoft.com/office/drawing/2014/main" id="{2DAF15E1-07FD-4BFA-A2C7-F9C60D68E27B}"/>
              </a:ext>
            </a:extLst>
          </p:cNvPr>
          <p:cNvSpPr/>
          <p:nvPr/>
        </p:nvSpPr>
        <p:spPr>
          <a:xfrm>
            <a:off x="736060" y="1335625"/>
            <a:ext cx="11151140" cy="5324535"/>
          </a:xfrm>
          <a:prstGeom prst="rect">
            <a:avLst/>
          </a:prstGeom>
        </p:spPr>
        <p:txBody>
          <a:bodyPr wrap="square">
            <a:spAutoFit/>
          </a:bodyPr>
          <a:lstStyle/>
          <a:p>
            <a:pPr marL="285750" lvl="0" indent="-285750">
              <a:buFont typeface="Wingdings" panose="05000000000000000000" pitchFamily="2" charset="2"/>
              <a:buChar char="§"/>
            </a:pPr>
            <a:r>
              <a:rPr lang="fr-FR" sz="2000" dirty="0" err="1">
                <a:solidFill>
                  <a:prstClr val="black"/>
                </a:solidFill>
              </a:rPr>
              <a:t>Increased</a:t>
            </a:r>
            <a:r>
              <a:rPr lang="fr-FR" sz="2000" dirty="0">
                <a:solidFill>
                  <a:prstClr val="black"/>
                </a:solidFill>
              </a:rPr>
              <a:t> risk for </a:t>
            </a:r>
            <a:r>
              <a:rPr lang="fr-FR" sz="2000" dirty="0" err="1">
                <a:solidFill>
                  <a:prstClr val="black"/>
                </a:solidFill>
              </a:rPr>
              <a:t>obstetrical</a:t>
            </a:r>
            <a:r>
              <a:rPr lang="fr-FR" sz="2000" dirty="0">
                <a:solidFill>
                  <a:prstClr val="black"/>
                </a:solidFill>
              </a:rPr>
              <a:t> and </a:t>
            </a:r>
            <a:r>
              <a:rPr lang="fr-FR" sz="2000" dirty="0" err="1">
                <a:solidFill>
                  <a:prstClr val="black"/>
                </a:solidFill>
              </a:rPr>
              <a:t>neonatal</a:t>
            </a:r>
            <a:r>
              <a:rPr lang="fr-FR" sz="2000" dirty="0">
                <a:solidFill>
                  <a:prstClr val="black"/>
                </a:solidFill>
              </a:rPr>
              <a:t> complications : </a:t>
            </a:r>
          </a:p>
          <a:p>
            <a:pPr marL="742950" lvl="1" indent="-285750">
              <a:buFont typeface="Wingdings" panose="05000000000000000000" pitchFamily="2" charset="2"/>
              <a:buChar char="§"/>
            </a:pPr>
            <a:r>
              <a:rPr lang="fr-FR" sz="2000" dirty="0">
                <a:solidFill>
                  <a:srgbClr val="D1297C"/>
                </a:solidFill>
              </a:rPr>
              <a:t>Hypertensive </a:t>
            </a:r>
            <a:r>
              <a:rPr lang="fr-FR" sz="2000" dirty="0" err="1">
                <a:solidFill>
                  <a:srgbClr val="D1297C"/>
                </a:solidFill>
              </a:rPr>
              <a:t>disorders</a:t>
            </a:r>
            <a:r>
              <a:rPr lang="fr-FR" sz="2000" dirty="0">
                <a:solidFill>
                  <a:srgbClr val="D1297C"/>
                </a:solidFill>
              </a:rPr>
              <a:t> of </a:t>
            </a:r>
            <a:r>
              <a:rPr lang="fr-FR" sz="2000" dirty="0" err="1">
                <a:solidFill>
                  <a:srgbClr val="D1297C"/>
                </a:solidFill>
              </a:rPr>
              <a:t>pregnancy</a:t>
            </a:r>
            <a:r>
              <a:rPr lang="fr-FR" sz="2000" dirty="0">
                <a:solidFill>
                  <a:srgbClr val="D1297C"/>
                </a:solidFill>
              </a:rPr>
              <a:t>   </a:t>
            </a:r>
          </a:p>
          <a:p>
            <a:pPr marL="742950" lvl="1" indent="-285750">
              <a:buFont typeface="Wingdings" panose="05000000000000000000" pitchFamily="2" charset="2"/>
              <a:buChar char="§"/>
            </a:pPr>
            <a:r>
              <a:rPr lang="fr-FR" sz="2000" dirty="0" err="1">
                <a:solidFill>
                  <a:srgbClr val="D1297C"/>
                </a:solidFill>
              </a:rPr>
              <a:t>Caesarean</a:t>
            </a:r>
            <a:r>
              <a:rPr lang="fr-FR" sz="2000" dirty="0">
                <a:solidFill>
                  <a:srgbClr val="D1297C"/>
                </a:solidFill>
              </a:rPr>
              <a:t> section, postpartum </a:t>
            </a:r>
            <a:r>
              <a:rPr lang="fr-FR" sz="2000" dirty="0" err="1">
                <a:solidFill>
                  <a:srgbClr val="D1297C"/>
                </a:solidFill>
              </a:rPr>
              <a:t>haemorrhage</a:t>
            </a:r>
            <a:r>
              <a:rPr lang="fr-FR" sz="2000" dirty="0">
                <a:solidFill>
                  <a:srgbClr val="D1297C"/>
                </a:solidFill>
              </a:rPr>
              <a:t>, </a:t>
            </a:r>
            <a:r>
              <a:rPr lang="fr-FR" sz="2000" dirty="0" err="1">
                <a:solidFill>
                  <a:srgbClr val="D1297C"/>
                </a:solidFill>
              </a:rPr>
              <a:t>preterm</a:t>
            </a:r>
            <a:r>
              <a:rPr lang="fr-FR" sz="2000" dirty="0">
                <a:solidFill>
                  <a:srgbClr val="D1297C"/>
                </a:solidFill>
              </a:rPr>
              <a:t> </a:t>
            </a:r>
            <a:r>
              <a:rPr lang="fr-FR" sz="2000" dirty="0" err="1">
                <a:solidFill>
                  <a:srgbClr val="D1297C"/>
                </a:solidFill>
              </a:rPr>
              <a:t>birth</a:t>
            </a:r>
            <a:r>
              <a:rPr lang="fr-FR" sz="2000" dirty="0">
                <a:solidFill>
                  <a:srgbClr val="D1297C"/>
                </a:solidFill>
              </a:rPr>
              <a:t>, </a:t>
            </a:r>
            <a:r>
              <a:rPr lang="fr-FR" sz="2000" dirty="0" err="1">
                <a:solidFill>
                  <a:srgbClr val="D1297C"/>
                </a:solidFill>
              </a:rPr>
              <a:t>low</a:t>
            </a:r>
            <a:r>
              <a:rPr lang="fr-FR" sz="2000" dirty="0">
                <a:solidFill>
                  <a:srgbClr val="D1297C"/>
                </a:solidFill>
              </a:rPr>
              <a:t> </a:t>
            </a:r>
            <a:r>
              <a:rPr lang="fr-FR" sz="2000" dirty="0" err="1">
                <a:solidFill>
                  <a:srgbClr val="D1297C"/>
                </a:solidFill>
              </a:rPr>
              <a:t>birth</a:t>
            </a:r>
            <a:r>
              <a:rPr lang="fr-FR" sz="2000" dirty="0">
                <a:solidFill>
                  <a:srgbClr val="D1297C"/>
                </a:solidFill>
              </a:rPr>
              <a:t> </a:t>
            </a:r>
            <a:r>
              <a:rPr lang="fr-FR" sz="2000" dirty="0" err="1">
                <a:solidFill>
                  <a:srgbClr val="D1297C"/>
                </a:solidFill>
              </a:rPr>
              <a:t>weight</a:t>
            </a:r>
            <a:r>
              <a:rPr lang="fr-FR" sz="2000" dirty="0">
                <a:solidFill>
                  <a:srgbClr val="D1297C"/>
                </a:solidFill>
              </a:rPr>
              <a:t>  </a:t>
            </a:r>
          </a:p>
          <a:p>
            <a:pPr marL="742950" lvl="1" indent="-285750">
              <a:buFont typeface="Wingdings" panose="05000000000000000000" pitchFamily="2" charset="2"/>
              <a:buChar char="§"/>
            </a:pPr>
            <a:endParaRPr lang="fr-FR" sz="2000" dirty="0">
              <a:solidFill>
                <a:prstClr val="black"/>
              </a:solidFill>
            </a:endParaRPr>
          </a:p>
          <a:p>
            <a:pPr marL="285750" lvl="0" indent="-285750">
              <a:buFont typeface="Wingdings" panose="05000000000000000000" pitchFamily="2" charset="2"/>
              <a:buChar char="§"/>
            </a:pPr>
            <a:r>
              <a:rPr lang="fr-FR" sz="2000" dirty="0" err="1">
                <a:solidFill>
                  <a:prstClr val="black"/>
                </a:solidFill>
              </a:rPr>
              <a:t>Highest</a:t>
            </a:r>
            <a:r>
              <a:rPr lang="fr-FR" sz="2000" dirty="0">
                <a:solidFill>
                  <a:prstClr val="black"/>
                </a:solidFill>
              </a:rPr>
              <a:t> </a:t>
            </a:r>
            <a:r>
              <a:rPr lang="fr-FR" sz="2000" dirty="0" err="1">
                <a:solidFill>
                  <a:prstClr val="black"/>
                </a:solidFill>
              </a:rPr>
              <a:t>risk</a:t>
            </a:r>
            <a:r>
              <a:rPr lang="fr-FR" sz="2000" dirty="0">
                <a:solidFill>
                  <a:prstClr val="black"/>
                </a:solidFill>
              </a:rPr>
              <a:t> situations : </a:t>
            </a:r>
          </a:p>
          <a:p>
            <a:pPr marL="742950" lvl="1" indent="-285750">
              <a:buFont typeface="Wingdings" panose="05000000000000000000" pitchFamily="2" charset="2"/>
              <a:buChar char="§"/>
            </a:pPr>
            <a:r>
              <a:rPr lang="fr-FR" sz="2000" dirty="0">
                <a:solidFill>
                  <a:prstClr val="black"/>
                </a:solidFill>
              </a:rPr>
              <a:t>Turner syndrome patients </a:t>
            </a:r>
            <a:r>
              <a:rPr lang="fr-BE" sz="2000" dirty="0">
                <a:solidFill>
                  <a:prstClr val="black"/>
                </a:solidFill>
              </a:rPr>
              <a:t> </a:t>
            </a:r>
            <a:endParaRPr lang="fr-FR" sz="2000" dirty="0">
              <a:solidFill>
                <a:prstClr val="black"/>
              </a:solidFill>
            </a:endParaRPr>
          </a:p>
          <a:p>
            <a:pPr marL="742950" lvl="1" indent="-285750">
              <a:buFont typeface="Wingdings" panose="05000000000000000000" pitchFamily="2" charset="2"/>
              <a:buChar char="§"/>
            </a:pPr>
            <a:r>
              <a:rPr lang="fr-FR" sz="2000" dirty="0" err="1">
                <a:solidFill>
                  <a:prstClr val="black"/>
                </a:solidFill>
              </a:rPr>
              <a:t>Cardiotoxic</a:t>
            </a:r>
            <a:r>
              <a:rPr lang="fr-FR" sz="2000" dirty="0">
                <a:solidFill>
                  <a:prstClr val="black"/>
                </a:solidFill>
              </a:rPr>
              <a:t> </a:t>
            </a:r>
            <a:r>
              <a:rPr lang="fr-FR" sz="2000" dirty="0" err="1">
                <a:solidFill>
                  <a:prstClr val="black"/>
                </a:solidFill>
              </a:rPr>
              <a:t>treatments</a:t>
            </a:r>
            <a:r>
              <a:rPr lang="fr-FR" sz="2000" dirty="0">
                <a:solidFill>
                  <a:prstClr val="black"/>
                </a:solidFill>
              </a:rPr>
              <a:t> </a:t>
            </a:r>
            <a:r>
              <a:rPr lang="fr-BE" sz="2000" dirty="0">
                <a:solidFill>
                  <a:prstClr val="black"/>
                </a:solidFill>
              </a:rPr>
              <a:t> </a:t>
            </a:r>
          </a:p>
          <a:p>
            <a:pPr lvl="1"/>
            <a:r>
              <a:rPr lang="fr-FR" sz="2000" dirty="0">
                <a:solidFill>
                  <a:prstClr val="black"/>
                </a:solidFill>
              </a:rPr>
              <a:t>     </a:t>
            </a:r>
          </a:p>
          <a:p>
            <a:pPr lvl="1"/>
            <a:r>
              <a:rPr lang="fr-FR" sz="2000" dirty="0">
                <a:solidFill>
                  <a:prstClr val="black"/>
                </a:solidFill>
              </a:rPr>
              <a:t>                           Prior  </a:t>
            </a:r>
            <a:r>
              <a:rPr lang="fr-FR" sz="2000" dirty="0" err="1">
                <a:solidFill>
                  <a:prstClr val="black"/>
                </a:solidFill>
              </a:rPr>
              <a:t>cardiovascular</a:t>
            </a:r>
            <a:r>
              <a:rPr lang="fr-FR" sz="2000" dirty="0">
                <a:solidFill>
                  <a:prstClr val="black"/>
                </a:solidFill>
              </a:rPr>
              <a:t> screening for </a:t>
            </a:r>
            <a:r>
              <a:rPr lang="fr-BE" sz="2000" dirty="0" err="1">
                <a:solidFill>
                  <a:prstClr val="black"/>
                </a:solidFill>
              </a:rPr>
              <a:t>cardiomyopathy</a:t>
            </a:r>
            <a:r>
              <a:rPr lang="fr-BE" sz="2000" dirty="0">
                <a:solidFill>
                  <a:prstClr val="black"/>
                </a:solidFill>
              </a:rPr>
              <a:t>/</a:t>
            </a:r>
            <a:r>
              <a:rPr lang="en-US" sz="2000" dirty="0">
                <a:solidFill>
                  <a:prstClr val="black"/>
                </a:solidFill>
              </a:rPr>
              <a:t>Aortic dissection</a:t>
            </a:r>
          </a:p>
          <a:p>
            <a:pPr lvl="1"/>
            <a:r>
              <a:rPr lang="en-US" sz="2000" dirty="0">
                <a:solidFill>
                  <a:prstClr val="black"/>
                </a:solidFill>
              </a:rPr>
              <a:t> </a:t>
            </a:r>
            <a:endParaRPr lang="fr-FR" sz="2000" dirty="0">
              <a:solidFill>
                <a:prstClr val="black"/>
              </a:solidFill>
            </a:endParaRPr>
          </a:p>
          <a:p>
            <a:pPr marL="742950" lvl="1" indent="-285750">
              <a:buFont typeface="Wingdings" panose="05000000000000000000" pitchFamily="2" charset="2"/>
              <a:buChar char="§"/>
            </a:pPr>
            <a:endParaRPr lang="fr-BE" sz="2000" dirty="0">
              <a:solidFill>
                <a:prstClr val="black"/>
              </a:solidFill>
            </a:endParaRPr>
          </a:p>
          <a:p>
            <a:pPr marL="742950" lvl="1" indent="-285750">
              <a:buFont typeface="Wingdings" panose="05000000000000000000" pitchFamily="2" charset="2"/>
              <a:buChar char="§"/>
            </a:pPr>
            <a:r>
              <a:rPr lang="en-US" sz="2000" dirty="0">
                <a:solidFill>
                  <a:prstClr val="black"/>
                </a:solidFill>
              </a:rPr>
              <a:t>Pelvic radiation for cancers   </a:t>
            </a:r>
          </a:p>
          <a:p>
            <a:pPr marL="742950" lvl="1" indent="-285750">
              <a:buFont typeface="Wingdings" panose="05000000000000000000" pitchFamily="2" charset="2"/>
              <a:buChar char="§"/>
            </a:pPr>
            <a:endParaRPr lang="en-US" sz="2000" dirty="0">
              <a:solidFill>
                <a:prstClr val="black"/>
              </a:solidFill>
            </a:endParaRPr>
          </a:p>
          <a:p>
            <a:pPr marL="285750" indent="-285750">
              <a:buFont typeface="Wingdings" panose="05000000000000000000" pitchFamily="2" charset="2"/>
              <a:buChar char="§"/>
            </a:pPr>
            <a:r>
              <a:rPr lang="en-US" sz="2000" dirty="0">
                <a:solidFill>
                  <a:prstClr val="black"/>
                </a:solidFill>
              </a:rPr>
              <a:t>Pregnancy should be managed in an appropriate obstetric unit </a:t>
            </a:r>
          </a:p>
          <a:p>
            <a:pPr marL="285750" indent="-285750">
              <a:buFont typeface="Wingdings" panose="05000000000000000000" pitchFamily="2" charset="2"/>
              <a:buChar char="§"/>
            </a:pPr>
            <a:endParaRPr lang="en-US" sz="2000" dirty="0">
              <a:solidFill>
                <a:prstClr val="black"/>
              </a:solidFill>
            </a:endParaRPr>
          </a:p>
          <a:p>
            <a:pPr lvl="2"/>
            <a:endParaRPr lang="fr-FR" sz="2000" dirty="0">
              <a:solidFill>
                <a:prstClr val="black"/>
              </a:solidFill>
            </a:endParaRPr>
          </a:p>
          <a:p>
            <a:r>
              <a:rPr lang="en-US" sz="2000" dirty="0">
                <a:solidFill>
                  <a:prstClr val="black"/>
                </a:solidFill>
              </a:rPr>
              <a:t>	</a:t>
            </a:r>
          </a:p>
        </p:txBody>
      </p:sp>
      <p:sp>
        <p:nvSpPr>
          <p:cNvPr id="6" name="Rectangle 5">
            <a:extLst>
              <a:ext uri="{FF2B5EF4-FFF2-40B4-BE49-F238E27FC236}">
                <a16:creationId xmlns:a16="http://schemas.microsoft.com/office/drawing/2014/main" id="{B439E763-FA1C-414E-8FFD-6D626BBA88EC}"/>
              </a:ext>
            </a:extLst>
          </p:cNvPr>
          <p:cNvSpPr/>
          <p:nvPr/>
        </p:nvSpPr>
        <p:spPr>
          <a:xfrm>
            <a:off x="3668769" y="6425121"/>
            <a:ext cx="8523231" cy="276999"/>
          </a:xfrm>
          <a:prstGeom prst="rect">
            <a:avLst/>
          </a:prstGeom>
        </p:spPr>
        <p:txBody>
          <a:bodyPr wrap="none">
            <a:spAutoFit/>
          </a:bodyPr>
          <a:lstStyle/>
          <a:p>
            <a:pPr lvl="0"/>
            <a:r>
              <a:rPr lang="fr-FR" sz="1200" dirty="0" err="1">
                <a:solidFill>
                  <a:prstClr val="black"/>
                </a:solidFill>
              </a:rPr>
              <a:t>Delbaere</a:t>
            </a:r>
            <a:r>
              <a:rPr lang="fr-FR" sz="1200" dirty="0">
                <a:solidFill>
                  <a:prstClr val="black"/>
                </a:solidFill>
              </a:rPr>
              <a:t> and Englert., 2002;  </a:t>
            </a:r>
            <a:r>
              <a:rPr lang="fr-BE" sz="1200" dirty="0"/>
              <a:t>Alvaro </a:t>
            </a:r>
            <a:r>
              <a:rPr lang="fr-BE" sz="1200" dirty="0" err="1"/>
              <a:t>Mercadal</a:t>
            </a:r>
            <a:r>
              <a:rPr lang="fr-BE" sz="1200" dirty="0"/>
              <a:t> et al., 2011; </a:t>
            </a:r>
            <a:r>
              <a:rPr lang="fr-FR" sz="1200" dirty="0" err="1">
                <a:solidFill>
                  <a:prstClr val="black"/>
                </a:solidFill>
              </a:rPr>
              <a:t>Storgaard</a:t>
            </a:r>
            <a:r>
              <a:rPr lang="fr-FR" sz="1200" dirty="0">
                <a:solidFill>
                  <a:prstClr val="black"/>
                </a:solidFill>
              </a:rPr>
              <a:t> et al., 2017; </a:t>
            </a:r>
            <a:r>
              <a:rPr lang="fr-BE" sz="1200" dirty="0" err="1">
                <a:solidFill>
                  <a:prstClr val="black"/>
                </a:solidFill>
              </a:rPr>
              <a:t>Glujovsky</a:t>
            </a:r>
            <a:r>
              <a:rPr lang="fr-BE" sz="1200" dirty="0">
                <a:solidFill>
                  <a:prstClr val="black"/>
                </a:solidFill>
              </a:rPr>
              <a:t> et al., 2020, ESHRE-ASRM guidelines 2024</a:t>
            </a:r>
          </a:p>
        </p:txBody>
      </p:sp>
      <p:pic>
        <p:nvPicPr>
          <p:cNvPr id="2" name="Image 1">
            <a:extLst>
              <a:ext uri="{FF2B5EF4-FFF2-40B4-BE49-F238E27FC236}">
                <a16:creationId xmlns:a16="http://schemas.microsoft.com/office/drawing/2014/main" id="{B2D97541-87FC-488C-80CD-4EAE23277A01}"/>
              </a:ext>
            </a:extLst>
          </p:cNvPr>
          <p:cNvPicPr>
            <a:picLocks noChangeAspect="1"/>
          </p:cNvPicPr>
          <p:nvPr/>
        </p:nvPicPr>
        <p:blipFill>
          <a:blip r:embed="rId3"/>
          <a:stretch>
            <a:fillRect/>
          </a:stretch>
        </p:blipFill>
        <p:spPr>
          <a:xfrm>
            <a:off x="1552285" y="3618690"/>
            <a:ext cx="1062822" cy="957161"/>
          </a:xfrm>
          <a:prstGeom prst="rect">
            <a:avLst/>
          </a:prstGeom>
        </p:spPr>
      </p:pic>
    </p:spTree>
    <p:extLst>
      <p:ext uri="{BB962C8B-B14F-4D97-AF65-F5344CB8AC3E}">
        <p14:creationId xmlns:p14="http://schemas.microsoft.com/office/powerpoint/2010/main" val="16992180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439694" y="277336"/>
            <a:ext cx="8446728" cy="574453"/>
          </a:xfrm>
        </p:spPr>
        <p:txBody>
          <a:bodyPr>
            <a:normAutofit/>
          </a:bodyPr>
          <a:lstStyle/>
          <a:p>
            <a:pPr algn="ctr"/>
            <a:r>
              <a:rPr lang="en-US" sz="2400" cap="all" dirty="0">
                <a:solidFill>
                  <a:srgbClr val="284E8D"/>
                </a:solidFill>
                <a:latin typeface="Calibri" panose="020F0502020204030204" pitchFamily="34" charset="0"/>
                <a:ea typeface="ＭＳ Ｐゴシック" charset="0"/>
                <a:cs typeface="Calibri" panose="020F0502020204030204" pitchFamily="34" charset="0"/>
              </a:rPr>
              <a:t>Presentation Content</a:t>
            </a:r>
            <a:endParaRPr lang="fr-BE" sz="2400" dirty="0">
              <a:solidFill>
                <a:srgbClr val="284E8D"/>
              </a:solidFill>
            </a:endParaRPr>
          </a:p>
        </p:txBody>
      </p:sp>
      <p:sp>
        <p:nvSpPr>
          <p:cNvPr id="3" name="Sous-titre 2"/>
          <p:cNvSpPr>
            <a:spLocks noGrp="1"/>
          </p:cNvSpPr>
          <p:nvPr>
            <p:ph type="subTitle" idx="1"/>
          </p:nvPr>
        </p:nvSpPr>
        <p:spPr>
          <a:xfrm>
            <a:off x="823639" y="1190819"/>
            <a:ext cx="8281482" cy="5667181"/>
          </a:xfrm>
        </p:spPr>
        <p:txBody>
          <a:bodyPr>
            <a:normAutofit/>
          </a:bodyPr>
          <a:lstStyle/>
          <a:p>
            <a:pPr marL="285750" lvl="0" indent="-285750" defTabSz="457200" eaLnBrk="0" fontAlgn="base" hangingPunct="0">
              <a:lnSpc>
                <a:spcPct val="100000"/>
              </a:lnSpc>
              <a:spcBef>
                <a:spcPct val="0"/>
              </a:spcBef>
              <a:spcAft>
                <a:spcPts val="725"/>
              </a:spcAft>
              <a:buSzPct val="100000"/>
              <a:buFont typeface="Wingdings" panose="05000000000000000000" pitchFamily="2" charset="2"/>
              <a:buChar char="§"/>
            </a:pPr>
            <a:r>
              <a:rPr lang="fr-BE" sz="2000" dirty="0">
                <a:solidFill>
                  <a:srgbClr val="0D457A"/>
                </a:solidFill>
                <a:latin typeface="+mn-lt"/>
                <a:ea typeface="ＭＳ Ｐゴシック" charset="0"/>
              </a:rPr>
              <a:t>Introduction on </a:t>
            </a:r>
            <a:r>
              <a:rPr lang="fr-BE" sz="2000" dirty="0" err="1">
                <a:solidFill>
                  <a:srgbClr val="0D457A"/>
                </a:solidFill>
                <a:latin typeface="+mn-lt"/>
                <a:ea typeface="ＭＳ Ｐゴシック" charset="0"/>
              </a:rPr>
              <a:t>premature</a:t>
            </a:r>
            <a:r>
              <a:rPr lang="fr-BE" sz="2000" dirty="0">
                <a:solidFill>
                  <a:srgbClr val="0D457A"/>
                </a:solidFill>
                <a:latin typeface="+mn-lt"/>
                <a:ea typeface="ＭＳ Ｐゴシック" charset="0"/>
              </a:rPr>
              <a:t> </a:t>
            </a:r>
            <a:r>
              <a:rPr lang="fr-BE" sz="2000" dirty="0" err="1">
                <a:solidFill>
                  <a:srgbClr val="0D457A"/>
                </a:solidFill>
                <a:latin typeface="+mn-lt"/>
                <a:ea typeface="ＭＳ Ｐゴシック" charset="0"/>
              </a:rPr>
              <a:t>ovarian</a:t>
            </a:r>
            <a:r>
              <a:rPr lang="fr-BE" sz="2000" dirty="0">
                <a:solidFill>
                  <a:srgbClr val="0D457A"/>
                </a:solidFill>
                <a:latin typeface="+mn-lt"/>
                <a:ea typeface="ＭＳ Ｐゴシック" charset="0"/>
              </a:rPr>
              <a:t> </a:t>
            </a:r>
            <a:r>
              <a:rPr lang="fr-BE" sz="2000" dirty="0" err="1">
                <a:solidFill>
                  <a:srgbClr val="0D457A"/>
                </a:solidFill>
                <a:latin typeface="+mn-lt"/>
                <a:ea typeface="ＭＳ Ｐゴシック" charset="0"/>
              </a:rPr>
              <a:t>insufficiency</a:t>
            </a:r>
            <a:r>
              <a:rPr lang="fr-BE" sz="2000" dirty="0">
                <a:solidFill>
                  <a:srgbClr val="0D457A"/>
                </a:solidFill>
                <a:latin typeface="+mn-lt"/>
                <a:ea typeface="ＭＳ Ｐゴシック" charset="0"/>
              </a:rPr>
              <a:t> (POI) :</a:t>
            </a:r>
          </a:p>
          <a:p>
            <a:pPr marL="742950" lvl="1" indent="-285750" algn="l" defTabSz="457200" eaLnBrk="0" fontAlgn="base" hangingPunct="0">
              <a:lnSpc>
                <a:spcPct val="100000"/>
              </a:lnSpc>
              <a:spcBef>
                <a:spcPct val="20000"/>
              </a:spcBef>
              <a:spcAft>
                <a:spcPct val="0"/>
              </a:spcAft>
              <a:buSzPct val="100000"/>
              <a:buFont typeface="Wingdings" panose="05000000000000000000" pitchFamily="2" charset="2"/>
              <a:buChar char="ü"/>
            </a:pPr>
            <a:r>
              <a:rPr lang="fr-BE" sz="2000" dirty="0" err="1">
                <a:solidFill>
                  <a:srgbClr val="0D457A"/>
                </a:solidFill>
                <a:latin typeface="+mn-lt"/>
                <a:ea typeface="ＭＳ Ｐゴシック" charset="0"/>
                <a:cs typeface="Arial"/>
              </a:rPr>
              <a:t>Definition</a:t>
            </a:r>
            <a:r>
              <a:rPr lang="fr-BE" sz="2000" dirty="0">
                <a:solidFill>
                  <a:srgbClr val="0D457A"/>
                </a:solidFill>
                <a:latin typeface="+mn-lt"/>
                <a:ea typeface="ＭＳ Ｐゴシック" charset="0"/>
                <a:cs typeface="Arial"/>
              </a:rPr>
              <a:t>/Nomenclature</a:t>
            </a:r>
          </a:p>
          <a:p>
            <a:pPr marL="742950" lvl="1" indent="-285750" algn="l" defTabSz="457200" eaLnBrk="0" fontAlgn="base" hangingPunct="0">
              <a:lnSpc>
                <a:spcPct val="100000"/>
              </a:lnSpc>
              <a:spcBef>
                <a:spcPct val="20000"/>
              </a:spcBef>
              <a:spcAft>
                <a:spcPct val="0"/>
              </a:spcAft>
              <a:buSzPct val="100000"/>
              <a:buFont typeface="Wingdings" panose="05000000000000000000" pitchFamily="2" charset="2"/>
              <a:buChar char="ü"/>
            </a:pPr>
            <a:r>
              <a:rPr lang="fr-BE" sz="2000" dirty="0" err="1">
                <a:solidFill>
                  <a:srgbClr val="0D457A"/>
                </a:solidFill>
                <a:latin typeface="+mn-lt"/>
                <a:ea typeface="ＭＳ Ｐゴシック" charset="0"/>
                <a:cs typeface="Arial"/>
              </a:rPr>
              <a:t>Diagnosis</a:t>
            </a:r>
            <a:r>
              <a:rPr lang="fr-BE" sz="2000" dirty="0">
                <a:solidFill>
                  <a:srgbClr val="0D457A"/>
                </a:solidFill>
                <a:latin typeface="+mn-lt"/>
                <a:ea typeface="ＭＳ Ｐゴシック" charset="0"/>
                <a:cs typeface="Arial"/>
              </a:rPr>
              <a:t>/</a:t>
            </a:r>
            <a:r>
              <a:rPr lang="fr-BE" sz="2000" dirty="0" err="1">
                <a:solidFill>
                  <a:srgbClr val="0D457A"/>
                </a:solidFill>
                <a:latin typeface="+mn-lt"/>
                <a:ea typeface="ＭＳ Ｐゴシック" charset="0"/>
                <a:cs typeface="Arial"/>
              </a:rPr>
              <a:t>Prevalence</a:t>
            </a:r>
            <a:r>
              <a:rPr lang="fr-BE" sz="2000" dirty="0">
                <a:solidFill>
                  <a:srgbClr val="0D457A"/>
                </a:solidFill>
                <a:latin typeface="+mn-lt"/>
                <a:ea typeface="ＭＳ Ｐゴシック" charset="0"/>
                <a:cs typeface="Arial"/>
              </a:rPr>
              <a:t> </a:t>
            </a:r>
          </a:p>
          <a:p>
            <a:pPr marL="742950" lvl="1" indent="-285750" algn="l" defTabSz="457200" eaLnBrk="0" fontAlgn="base" hangingPunct="0">
              <a:lnSpc>
                <a:spcPct val="100000"/>
              </a:lnSpc>
              <a:spcBef>
                <a:spcPct val="20000"/>
              </a:spcBef>
              <a:spcAft>
                <a:spcPct val="0"/>
              </a:spcAft>
              <a:buSzPct val="100000"/>
              <a:buFont typeface="Wingdings" panose="05000000000000000000" pitchFamily="2" charset="2"/>
              <a:buChar char="ü"/>
            </a:pPr>
            <a:r>
              <a:rPr lang="fr-BE" sz="2000" dirty="0">
                <a:solidFill>
                  <a:srgbClr val="0D457A"/>
                </a:solidFill>
                <a:latin typeface="+mn-lt"/>
                <a:ea typeface="ＭＳ Ｐゴシック" charset="0"/>
                <a:cs typeface="Arial"/>
              </a:rPr>
              <a:t>Clinical </a:t>
            </a:r>
            <a:r>
              <a:rPr lang="fr-BE" sz="2000" dirty="0" err="1">
                <a:solidFill>
                  <a:srgbClr val="0D457A"/>
                </a:solidFill>
                <a:latin typeface="+mn-lt"/>
                <a:ea typeface="ＭＳ Ｐゴシック" charset="0"/>
                <a:cs typeface="Arial"/>
              </a:rPr>
              <a:t>presentation</a:t>
            </a:r>
            <a:endParaRPr lang="fr-BE" sz="2000" dirty="0">
              <a:solidFill>
                <a:srgbClr val="0D457A"/>
              </a:solidFill>
              <a:latin typeface="+mn-lt"/>
              <a:ea typeface="ＭＳ Ｐゴシック" charset="0"/>
              <a:cs typeface="Arial"/>
            </a:endParaRPr>
          </a:p>
          <a:p>
            <a:pPr marL="742950" lvl="1" indent="-285750" algn="l" defTabSz="457200" eaLnBrk="0" fontAlgn="base" hangingPunct="0">
              <a:lnSpc>
                <a:spcPct val="100000"/>
              </a:lnSpc>
              <a:spcBef>
                <a:spcPct val="20000"/>
              </a:spcBef>
              <a:spcAft>
                <a:spcPct val="0"/>
              </a:spcAft>
              <a:buSzPct val="100000"/>
              <a:buFont typeface="Wingdings" panose="05000000000000000000" pitchFamily="2" charset="2"/>
              <a:buChar char="ü"/>
            </a:pPr>
            <a:r>
              <a:rPr lang="fr-BE" sz="2000" dirty="0">
                <a:solidFill>
                  <a:srgbClr val="0D457A"/>
                </a:solidFill>
                <a:latin typeface="+mn-lt"/>
                <a:ea typeface="ＭＳ Ｐゴシック" charset="0"/>
                <a:cs typeface="Arial"/>
              </a:rPr>
              <a:t>Etiologies  </a:t>
            </a:r>
          </a:p>
          <a:p>
            <a:pPr marL="285750" indent="-285750" defTabSz="457200" eaLnBrk="0" fontAlgn="base" hangingPunct="0">
              <a:lnSpc>
                <a:spcPct val="100000"/>
              </a:lnSpc>
              <a:spcBef>
                <a:spcPct val="20000"/>
              </a:spcBef>
              <a:spcAft>
                <a:spcPct val="0"/>
              </a:spcAft>
              <a:buSzPct val="100000"/>
              <a:buFont typeface="Wingdings" panose="05000000000000000000" pitchFamily="2" charset="2"/>
              <a:buChar char="§"/>
            </a:pPr>
            <a:r>
              <a:rPr lang="fr-BE" sz="2000" dirty="0">
                <a:solidFill>
                  <a:srgbClr val="0D457A"/>
                </a:solidFill>
                <a:latin typeface="+mn-lt"/>
                <a:ea typeface="Times New Roman"/>
                <a:cs typeface="Times New Roman"/>
              </a:rPr>
              <a:t>Fertility issues in POI : </a:t>
            </a:r>
          </a:p>
          <a:p>
            <a:pPr marL="742950" lvl="1" indent="-285750" algn="l" defTabSz="457200" eaLnBrk="0" fontAlgn="base" hangingPunct="0">
              <a:lnSpc>
                <a:spcPct val="100000"/>
              </a:lnSpc>
              <a:spcBef>
                <a:spcPct val="20000"/>
              </a:spcBef>
              <a:spcAft>
                <a:spcPct val="0"/>
              </a:spcAft>
              <a:buSzPct val="100000"/>
              <a:buFont typeface="Wingdings" panose="05000000000000000000" pitchFamily="2" charset="2"/>
              <a:buChar char="ü"/>
            </a:pPr>
            <a:r>
              <a:rPr lang="fr-BE" sz="2000" dirty="0">
                <a:solidFill>
                  <a:srgbClr val="0D457A"/>
                </a:solidFill>
                <a:latin typeface="+mn-lt"/>
                <a:ea typeface="Times New Roman"/>
                <a:cs typeface="Times New Roman"/>
              </a:rPr>
              <a:t>Chances of </a:t>
            </a:r>
            <a:r>
              <a:rPr lang="fr-BE" sz="2000" dirty="0" err="1">
                <a:solidFill>
                  <a:srgbClr val="0D457A"/>
                </a:solidFill>
                <a:latin typeface="+mn-lt"/>
                <a:ea typeface="Times New Roman"/>
                <a:cs typeface="Times New Roman"/>
              </a:rPr>
              <a:t>spontaneous</a:t>
            </a:r>
            <a:r>
              <a:rPr lang="fr-BE" sz="2000" dirty="0">
                <a:solidFill>
                  <a:srgbClr val="0D457A"/>
                </a:solidFill>
                <a:latin typeface="+mn-lt"/>
                <a:ea typeface="Times New Roman"/>
                <a:cs typeface="Times New Roman"/>
              </a:rPr>
              <a:t> </a:t>
            </a:r>
            <a:r>
              <a:rPr lang="fr-BE" sz="2000" dirty="0" err="1">
                <a:solidFill>
                  <a:srgbClr val="0D457A"/>
                </a:solidFill>
                <a:latin typeface="+mn-lt"/>
                <a:ea typeface="Times New Roman"/>
                <a:cs typeface="Times New Roman"/>
              </a:rPr>
              <a:t>pregnancy</a:t>
            </a:r>
            <a:r>
              <a:rPr lang="fr-BE" sz="2000" dirty="0">
                <a:solidFill>
                  <a:srgbClr val="0D457A"/>
                </a:solidFill>
                <a:latin typeface="+mn-lt"/>
                <a:ea typeface="Times New Roman"/>
                <a:cs typeface="Times New Roman"/>
              </a:rPr>
              <a:t> </a:t>
            </a:r>
          </a:p>
          <a:p>
            <a:pPr marL="742950" lvl="1" indent="-285750" algn="l" defTabSz="457200" eaLnBrk="0" fontAlgn="base" hangingPunct="0">
              <a:lnSpc>
                <a:spcPct val="100000"/>
              </a:lnSpc>
              <a:spcBef>
                <a:spcPct val="20000"/>
              </a:spcBef>
              <a:spcAft>
                <a:spcPct val="0"/>
              </a:spcAft>
              <a:buSzPct val="100000"/>
              <a:buFont typeface="Wingdings" panose="05000000000000000000" pitchFamily="2" charset="2"/>
              <a:buChar char="ü"/>
            </a:pPr>
            <a:r>
              <a:rPr lang="fr-BE" sz="2000" dirty="0" err="1">
                <a:solidFill>
                  <a:srgbClr val="0D457A"/>
                </a:solidFill>
                <a:latin typeface="+mn-lt"/>
                <a:ea typeface="Times New Roman"/>
                <a:cs typeface="Times New Roman"/>
              </a:rPr>
              <a:t>Treatments</a:t>
            </a:r>
            <a:r>
              <a:rPr lang="fr-BE" sz="2000" dirty="0">
                <a:solidFill>
                  <a:srgbClr val="0D457A"/>
                </a:solidFill>
                <a:latin typeface="+mn-lt"/>
                <a:ea typeface="Times New Roman"/>
                <a:cs typeface="Times New Roman"/>
              </a:rPr>
              <a:t> to </a:t>
            </a:r>
            <a:r>
              <a:rPr lang="fr-BE" sz="2000" dirty="0" err="1">
                <a:solidFill>
                  <a:srgbClr val="0D457A"/>
                </a:solidFill>
                <a:latin typeface="+mn-lt"/>
                <a:ea typeface="Times New Roman"/>
                <a:cs typeface="Times New Roman"/>
              </a:rPr>
              <a:t>increase</a:t>
            </a:r>
            <a:r>
              <a:rPr lang="fr-BE" sz="2000" dirty="0">
                <a:solidFill>
                  <a:srgbClr val="0D457A"/>
                </a:solidFill>
                <a:latin typeface="+mn-lt"/>
                <a:ea typeface="Times New Roman"/>
                <a:cs typeface="Times New Roman"/>
              </a:rPr>
              <a:t> </a:t>
            </a:r>
            <a:r>
              <a:rPr lang="fr-BE" sz="2000" dirty="0" err="1">
                <a:solidFill>
                  <a:srgbClr val="0D457A"/>
                </a:solidFill>
                <a:latin typeface="+mn-lt"/>
                <a:ea typeface="Times New Roman"/>
                <a:cs typeface="Times New Roman"/>
              </a:rPr>
              <a:t>natural</a:t>
            </a:r>
            <a:r>
              <a:rPr lang="fr-BE" sz="2000" dirty="0">
                <a:solidFill>
                  <a:srgbClr val="0D457A"/>
                </a:solidFill>
                <a:latin typeface="+mn-lt"/>
                <a:ea typeface="Times New Roman"/>
                <a:cs typeface="Times New Roman"/>
              </a:rPr>
              <a:t> </a:t>
            </a:r>
            <a:r>
              <a:rPr lang="fr-BE" sz="2000" dirty="0" err="1">
                <a:solidFill>
                  <a:srgbClr val="0D457A"/>
                </a:solidFill>
                <a:latin typeface="+mn-lt"/>
                <a:ea typeface="Times New Roman"/>
                <a:cs typeface="Times New Roman"/>
              </a:rPr>
              <a:t>pregnancy</a:t>
            </a:r>
            <a:r>
              <a:rPr lang="fr-BE" sz="2000" dirty="0">
                <a:solidFill>
                  <a:srgbClr val="0D457A"/>
                </a:solidFill>
                <a:latin typeface="+mn-lt"/>
                <a:ea typeface="Times New Roman"/>
                <a:cs typeface="Times New Roman"/>
              </a:rPr>
              <a:t> </a:t>
            </a:r>
          </a:p>
          <a:p>
            <a:pPr marL="742950" lvl="1" indent="-285750" algn="l" defTabSz="457200" eaLnBrk="0" fontAlgn="base" hangingPunct="0">
              <a:lnSpc>
                <a:spcPct val="100000"/>
              </a:lnSpc>
              <a:spcBef>
                <a:spcPct val="20000"/>
              </a:spcBef>
              <a:spcAft>
                <a:spcPct val="0"/>
              </a:spcAft>
              <a:buSzPct val="100000"/>
              <a:buFont typeface="Wingdings" panose="05000000000000000000" pitchFamily="2" charset="2"/>
              <a:buChar char="ü"/>
            </a:pPr>
            <a:r>
              <a:rPr lang="fr-BE" sz="2000" dirty="0">
                <a:solidFill>
                  <a:srgbClr val="0D457A"/>
                </a:solidFill>
                <a:latin typeface="+mn-lt"/>
                <a:ea typeface="Times New Roman"/>
                <a:cs typeface="Times New Roman"/>
              </a:rPr>
              <a:t>Oocyte donation </a:t>
            </a:r>
          </a:p>
          <a:p>
            <a:pPr marL="742950" lvl="1" indent="-285750" algn="l" defTabSz="457200" eaLnBrk="0" fontAlgn="base" hangingPunct="0">
              <a:lnSpc>
                <a:spcPct val="100000"/>
              </a:lnSpc>
              <a:spcBef>
                <a:spcPct val="20000"/>
              </a:spcBef>
              <a:spcAft>
                <a:spcPct val="0"/>
              </a:spcAft>
              <a:buSzPct val="100000"/>
              <a:buFont typeface="Wingdings" panose="05000000000000000000" pitchFamily="2" charset="2"/>
              <a:buChar char="ü"/>
            </a:pPr>
            <a:r>
              <a:rPr lang="fr-BE" sz="2000" dirty="0">
                <a:solidFill>
                  <a:srgbClr val="0D457A"/>
                </a:solidFill>
                <a:latin typeface="+mn-lt"/>
                <a:ea typeface="Times New Roman"/>
                <a:cs typeface="Times New Roman"/>
              </a:rPr>
              <a:t>Fertility </a:t>
            </a:r>
            <a:r>
              <a:rPr lang="fr-BE" sz="2000" dirty="0" err="1">
                <a:solidFill>
                  <a:srgbClr val="0D457A"/>
                </a:solidFill>
                <a:latin typeface="+mn-lt"/>
                <a:ea typeface="Times New Roman"/>
                <a:cs typeface="Times New Roman"/>
              </a:rPr>
              <a:t>preservation</a:t>
            </a:r>
            <a:r>
              <a:rPr lang="fr-BE" sz="2000" dirty="0">
                <a:solidFill>
                  <a:srgbClr val="0D457A"/>
                </a:solidFill>
                <a:latin typeface="+mn-lt"/>
                <a:ea typeface="Times New Roman"/>
                <a:cs typeface="Times New Roman"/>
              </a:rPr>
              <a:t> </a:t>
            </a:r>
          </a:p>
          <a:p>
            <a:pPr marL="285750" indent="-285750" defTabSz="457200" eaLnBrk="0" fontAlgn="base" hangingPunct="0">
              <a:lnSpc>
                <a:spcPct val="100000"/>
              </a:lnSpc>
              <a:spcBef>
                <a:spcPct val="20000"/>
              </a:spcBef>
              <a:spcAft>
                <a:spcPct val="0"/>
              </a:spcAft>
              <a:buSzPct val="100000"/>
              <a:buFont typeface="Wingdings" panose="05000000000000000000" pitchFamily="2" charset="2"/>
              <a:buChar char="§"/>
            </a:pPr>
            <a:r>
              <a:rPr lang="fr-BE" sz="2000" dirty="0" err="1">
                <a:solidFill>
                  <a:srgbClr val="0D457A"/>
                </a:solidFill>
                <a:latin typeface="+mn-lt"/>
              </a:rPr>
              <a:t>Belgian</a:t>
            </a:r>
            <a:r>
              <a:rPr lang="fr-BE" sz="2000" dirty="0">
                <a:solidFill>
                  <a:srgbClr val="0D457A"/>
                </a:solidFill>
                <a:latin typeface="+mn-lt"/>
              </a:rPr>
              <a:t> </a:t>
            </a:r>
            <a:r>
              <a:rPr lang="fr-BE" sz="2000" dirty="0" err="1">
                <a:solidFill>
                  <a:srgbClr val="0D457A"/>
                </a:solidFill>
                <a:latin typeface="+mn-lt"/>
              </a:rPr>
              <a:t>legislation</a:t>
            </a:r>
            <a:r>
              <a:rPr lang="fr-BE" sz="2000" dirty="0">
                <a:solidFill>
                  <a:srgbClr val="0D457A"/>
                </a:solidFill>
                <a:latin typeface="+mn-lt"/>
              </a:rPr>
              <a:t> and </a:t>
            </a:r>
            <a:r>
              <a:rPr lang="fr-BE" sz="2000" dirty="0" err="1">
                <a:solidFill>
                  <a:srgbClr val="0D457A"/>
                </a:solidFill>
                <a:latin typeface="+mn-lt"/>
              </a:rPr>
              <a:t>reimbursement</a:t>
            </a:r>
            <a:endParaRPr lang="fr-BE" sz="2000" dirty="0">
              <a:solidFill>
                <a:srgbClr val="0D457A"/>
              </a:solidFill>
              <a:latin typeface="+mn-lt"/>
            </a:endParaRPr>
          </a:p>
          <a:p>
            <a:pPr marL="285750" indent="-285750" defTabSz="457200" eaLnBrk="0" fontAlgn="base" hangingPunct="0">
              <a:lnSpc>
                <a:spcPct val="100000"/>
              </a:lnSpc>
              <a:spcBef>
                <a:spcPct val="20000"/>
              </a:spcBef>
              <a:spcAft>
                <a:spcPct val="0"/>
              </a:spcAft>
              <a:buSzPct val="100000"/>
              <a:buFont typeface="Wingdings" panose="05000000000000000000" pitchFamily="2" charset="2"/>
              <a:buChar char="§"/>
            </a:pPr>
            <a:r>
              <a:rPr lang="fr-BE" sz="2000" dirty="0">
                <a:solidFill>
                  <a:srgbClr val="0D457A"/>
                </a:solidFill>
                <a:latin typeface="+mn-lt"/>
                <a:ea typeface="Times New Roman"/>
                <a:cs typeface="Times New Roman"/>
              </a:rPr>
              <a:t>Conclusions</a:t>
            </a:r>
          </a:p>
          <a:p>
            <a:endParaRPr lang="fr-BE" dirty="0"/>
          </a:p>
        </p:txBody>
      </p:sp>
    </p:spTree>
    <p:extLst>
      <p:ext uri="{BB962C8B-B14F-4D97-AF65-F5344CB8AC3E}">
        <p14:creationId xmlns:p14="http://schemas.microsoft.com/office/powerpoint/2010/main" val="10845051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2161FC3F-5016-4D03-8372-AB6040FB6006}"/>
              </a:ext>
            </a:extLst>
          </p:cNvPr>
          <p:cNvSpPr>
            <a:spLocks noGrp="1"/>
          </p:cNvSpPr>
          <p:nvPr>
            <p:ph type="subTitle" idx="1"/>
          </p:nvPr>
        </p:nvSpPr>
        <p:spPr/>
        <p:txBody>
          <a:bodyPr>
            <a:normAutofit fontScale="92500" lnSpcReduction="10000"/>
          </a:bodyPr>
          <a:lstStyle/>
          <a:p>
            <a:endParaRPr lang="fr-BE"/>
          </a:p>
        </p:txBody>
      </p:sp>
      <p:pic>
        <p:nvPicPr>
          <p:cNvPr id="4" name="Image 3">
            <a:extLst>
              <a:ext uri="{FF2B5EF4-FFF2-40B4-BE49-F238E27FC236}">
                <a16:creationId xmlns:a16="http://schemas.microsoft.com/office/drawing/2014/main" id="{85B47057-F51B-4A33-B620-27E1E08BD7D2}"/>
              </a:ext>
            </a:extLst>
          </p:cNvPr>
          <p:cNvPicPr>
            <a:picLocks noChangeAspect="1"/>
          </p:cNvPicPr>
          <p:nvPr/>
        </p:nvPicPr>
        <p:blipFill>
          <a:blip r:embed="rId3"/>
          <a:stretch>
            <a:fillRect/>
          </a:stretch>
        </p:blipFill>
        <p:spPr>
          <a:xfrm>
            <a:off x="123179" y="1144838"/>
            <a:ext cx="5761219" cy="5236918"/>
          </a:xfrm>
          <a:prstGeom prst="rect">
            <a:avLst/>
          </a:prstGeom>
        </p:spPr>
      </p:pic>
      <p:pic>
        <p:nvPicPr>
          <p:cNvPr id="6" name="Image 5">
            <a:extLst>
              <a:ext uri="{FF2B5EF4-FFF2-40B4-BE49-F238E27FC236}">
                <a16:creationId xmlns:a16="http://schemas.microsoft.com/office/drawing/2014/main" id="{5EF2A7FB-D2DE-4577-862B-E586DCAFAAFD}"/>
              </a:ext>
            </a:extLst>
          </p:cNvPr>
          <p:cNvPicPr>
            <a:picLocks noChangeAspect="1"/>
          </p:cNvPicPr>
          <p:nvPr/>
        </p:nvPicPr>
        <p:blipFill>
          <a:blip r:embed="rId4"/>
          <a:stretch>
            <a:fillRect/>
          </a:stretch>
        </p:blipFill>
        <p:spPr>
          <a:xfrm>
            <a:off x="3142012" y="3732508"/>
            <a:ext cx="4157832" cy="676715"/>
          </a:xfrm>
          <a:prstGeom prst="rect">
            <a:avLst/>
          </a:prstGeom>
        </p:spPr>
      </p:pic>
      <p:pic>
        <p:nvPicPr>
          <p:cNvPr id="7" name="Image 6">
            <a:extLst>
              <a:ext uri="{FF2B5EF4-FFF2-40B4-BE49-F238E27FC236}">
                <a16:creationId xmlns:a16="http://schemas.microsoft.com/office/drawing/2014/main" id="{1190736C-9747-4AE1-8355-3C660DFC7DB5}"/>
              </a:ext>
            </a:extLst>
          </p:cNvPr>
          <p:cNvPicPr>
            <a:picLocks noChangeAspect="1"/>
          </p:cNvPicPr>
          <p:nvPr/>
        </p:nvPicPr>
        <p:blipFill>
          <a:blip r:embed="rId5"/>
          <a:stretch>
            <a:fillRect/>
          </a:stretch>
        </p:blipFill>
        <p:spPr>
          <a:xfrm>
            <a:off x="44845" y="2872694"/>
            <a:ext cx="3036071" cy="1316850"/>
          </a:xfrm>
          <a:prstGeom prst="rect">
            <a:avLst/>
          </a:prstGeom>
        </p:spPr>
      </p:pic>
      <p:pic>
        <p:nvPicPr>
          <p:cNvPr id="8" name="Image 7">
            <a:extLst>
              <a:ext uri="{FF2B5EF4-FFF2-40B4-BE49-F238E27FC236}">
                <a16:creationId xmlns:a16="http://schemas.microsoft.com/office/drawing/2014/main" id="{DDAEF653-CCB1-40A7-90BA-3AAD0F33A517}"/>
              </a:ext>
            </a:extLst>
          </p:cNvPr>
          <p:cNvPicPr>
            <a:picLocks noChangeAspect="1"/>
          </p:cNvPicPr>
          <p:nvPr/>
        </p:nvPicPr>
        <p:blipFill>
          <a:blip r:embed="rId6"/>
          <a:stretch>
            <a:fillRect/>
          </a:stretch>
        </p:blipFill>
        <p:spPr>
          <a:xfrm>
            <a:off x="1521827" y="140339"/>
            <a:ext cx="9352075" cy="1140051"/>
          </a:xfrm>
          <a:prstGeom prst="rect">
            <a:avLst/>
          </a:prstGeom>
        </p:spPr>
      </p:pic>
      <p:pic>
        <p:nvPicPr>
          <p:cNvPr id="9" name="Image 8">
            <a:extLst>
              <a:ext uri="{FF2B5EF4-FFF2-40B4-BE49-F238E27FC236}">
                <a16:creationId xmlns:a16="http://schemas.microsoft.com/office/drawing/2014/main" id="{6A73A766-06BB-44DA-A60D-FC99E5A30DC3}"/>
              </a:ext>
            </a:extLst>
          </p:cNvPr>
          <p:cNvPicPr>
            <a:picLocks noChangeAspect="1"/>
          </p:cNvPicPr>
          <p:nvPr/>
        </p:nvPicPr>
        <p:blipFill>
          <a:blip r:embed="rId7"/>
          <a:stretch>
            <a:fillRect/>
          </a:stretch>
        </p:blipFill>
        <p:spPr>
          <a:xfrm>
            <a:off x="7236032" y="1280390"/>
            <a:ext cx="2286236" cy="3405784"/>
          </a:xfrm>
          <a:prstGeom prst="rect">
            <a:avLst/>
          </a:prstGeom>
        </p:spPr>
      </p:pic>
      <p:pic>
        <p:nvPicPr>
          <p:cNvPr id="10" name="Image 9">
            <a:extLst>
              <a:ext uri="{FF2B5EF4-FFF2-40B4-BE49-F238E27FC236}">
                <a16:creationId xmlns:a16="http://schemas.microsoft.com/office/drawing/2014/main" id="{6E1CBAF4-BC42-4DD0-BDE0-6D740BEC1E34}"/>
              </a:ext>
            </a:extLst>
          </p:cNvPr>
          <p:cNvPicPr>
            <a:picLocks noChangeAspect="1"/>
          </p:cNvPicPr>
          <p:nvPr/>
        </p:nvPicPr>
        <p:blipFill>
          <a:blip r:embed="rId8"/>
          <a:stretch>
            <a:fillRect/>
          </a:stretch>
        </p:blipFill>
        <p:spPr>
          <a:xfrm>
            <a:off x="9583364" y="1296190"/>
            <a:ext cx="2548020" cy="4605576"/>
          </a:xfrm>
          <a:prstGeom prst="rect">
            <a:avLst/>
          </a:prstGeom>
        </p:spPr>
      </p:pic>
      <p:sp>
        <p:nvSpPr>
          <p:cNvPr id="11" name="ZoneTexte 10"/>
          <p:cNvSpPr txBox="1">
            <a:spLocks noChangeArrowheads="1"/>
          </p:cNvSpPr>
          <p:nvPr/>
        </p:nvSpPr>
        <p:spPr bwMode="auto">
          <a:xfrm>
            <a:off x="3839279" y="2451619"/>
            <a:ext cx="2189676" cy="1079500"/>
          </a:xfrm>
          <a:prstGeom prst="rect">
            <a:avLst/>
          </a:prstGeom>
          <a:solidFill>
            <a:srgbClr val="FFFFFF"/>
          </a:solidFill>
          <a:ln w="9525">
            <a:solidFill>
              <a:srgbClr val="FF0000"/>
            </a:solidFill>
            <a:miter lim="800000"/>
            <a:headEnd/>
            <a:tailEnd/>
          </a:ln>
        </p:spPr>
        <p:txBody>
          <a:bodyPr wrap="square">
            <a:spAutoFit/>
          </a:bodyPr>
          <a:lstStyle/>
          <a:p>
            <a:pPr>
              <a:defRPr/>
            </a:pPr>
            <a:r>
              <a:rPr lang="fr-BE" sz="1600" dirty="0" err="1">
                <a:solidFill>
                  <a:srgbClr val="FF0000"/>
                </a:solidFill>
              </a:rPr>
              <a:t>Aortic</a:t>
            </a:r>
            <a:r>
              <a:rPr lang="fr-BE" sz="1600" dirty="0">
                <a:solidFill>
                  <a:srgbClr val="FF0000"/>
                </a:solidFill>
              </a:rPr>
              <a:t> </a:t>
            </a:r>
            <a:r>
              <a:rPr lang="fr-BE" sz="1600" dirty="0" err="1">
                <a:solidFill>
                  <a:srgbClr val="FF0000"/>
                </a:solidFill>
              </a:rPr>
              <a:t>coarteration</a:t>
            </a:r>
            <a:r>
              <a:rPr lang="fr-BE" sz="1600" dirty="0">
                <a:solidFill>
                  <a:srgbClr val="FF0000"/>
                </a:solidFill>
              </a:rPr>
              <a:t> 10%</a:t>
            </a:r>
          </a:p>
          <a:p>
            <a:pPr>
              <a:defRPr/>
            </a:pPr>
            <a:r>
              <a:rPr lang="fr-BE" sz="1600" dirty="0">
                <a:solidFill>
                  <a:srgbClr val="FF0000"/>
                </a:solidFill>
              </a:rPr>
              <a:t>Bicuspide </a:t>
            </a:r>
            <a:r>
              <a:rPr lang="fr-BE" sz="1600" dirty="0" err="1">
                <a:solidFill>
                  <a:srgbClr val="FF0000"/>
                </a:solidFill>
              </a:rPr>
              <a:t>Ao</a:t>
            </a:r>
            <a:r>
              <a:rPr lang="fr-BE" sz="1600" dirty="0">
                <a:solidFill>
                  <a:srgbClr val="FF0000"/>
                </a:solidFill>
              </a:rPr>
              <a:t> valve 16%</a:t>
            </a:r>
          </a:p>
          <a:p>
            <a:pPr>
              <a:defRPr/>
            </a:pPr>
            <a:r>
              <a:rPr lang="fr-BE" sz="1600" dirty="0" err="1">
                <a:solidFill>
                  <a:srgbClr val="FF0000"/>
                </a:solidFill>
              </a:rPr>
              <a:t>Ao</a:t>
            </a:r>
            <a:r>
              <a:rPr lang="fr-BE" sz="1600" dirty="0">
                <a:solidFill>
                  <a:srgbClr val="FF0000"/>
                </a:solidFill>
              </a:rPr>
              <a:t> </a:t>
            </a:r>
            <a:r>
              <a:rPr lang="fr-BE" sz="1600" dirty="0" err="1">
                <a:solidFill>
                  <a:srgbClr val="FF0000"/>
                </a:solidFill>
              </a:rPr>
              <a:t>root</a:t>
            </a:r>
            <a:r>
              <a:rPr lang="fr-BE" sz="1600" dirty="0">
                <a:solidFill>
                  <a:srgbClr val="FF0000"/>
                </a:solidFill>
              </a:rPr>
              <a:t> </a:t>
            </a:r>
            <a:r>
              <a:rPr lang="fr-BE" sz="1600" dirty="0" err="1">
                <a:solidFill>
                  <a:srgbClr val="FF0000"/>
                </a:solidFill>
              </a:rPr>
              <a:t>delation</a:t>
            </a:r>
            <a:r>
              <a:rPr lang="fr-BE" sz="1600" dirty="0">
                <a:solidFill>
                  <a:srgbClr val="FF0000"/>
                </a:solidFill>
              </a:rPr>
              <a:t>  5%</a:t>
            </a:r>
          </a:p>
          <a:p>
            <a:pPr>
              <a:defRPr/>
            </a:pPr>
            <a:r>
              <a:rPr lang="fr-BE" sz="1600" b="1" dirty="0">
                <a:solidFill>
                  <a:srgbClr val="FF0000"/>
                </a:solidFill>
              </a:rPr>
              <a:t>AORTIC DISSECTION !!</a:t>
            </a:r>
          </a:p>
        </p:txBody>
      </p:sp>
      <p:sp>
        <p:nvSpPr>
          <p:cNvPr id="12" name="Rectangle 11"/>
          <p:cNvSpPr/>
          <p:nvPr/>
        </p:nvSpPr>
        <p:spPr>
          <a:xfrm>
            <a:off x="9942092" y="6381756"/>
            <a:ext cx="6096000" cy="276999"/>
          </a:xfrm>
          <a:prstGeom prst="rect">
            <a:avLst/>
          </a:prstGeom>
        </p:spPr>
        <p:txBody>
          <a:bodyPr>
            <a:spAutoFit/>
          </a:bodyPr>
          <a:lstStyle/>
          <a:p>
            <a:r>
              <a:rPr lang="fr-BE" altLang="fr-FR" sz="1200" dirty="0" err="1">
                <a:cs typeface="Arial" pitchFamily="34" charset="0"/>
              </a:rPr>
              <a:t>Fénichel</a:t>
            </a:r>
            <a:r>
              <a:rPr lang="fr-BE" altLang="fr-FR" sz="1200" dirty="0">
                <a:cs typeface="Arial" pitchFamily="34" charset="0"/>
              </a:rPr>
              <a:t> and  </a:t>
            </a:r>
            <a:r>
              <a:rPr lang="fr-BE" altLang="fr-FR" sz="1200" dirty="0" err="1">
                <a:cs typeface="Arial" pitchFamily="34" charset="0"/>
              </a:rPr>
              <a:t>Letur</a:t>
            </a:r>
            <a:r>
              <a:rPr lang="fr-BE" altLang="fr-FR" sz="1200" dirty="0">
                <a:cs typeface="Arial" pitchFamily="34" charset="0"/>
              </a:rPr>
              <a:t>., 2008</a:t>
            </a:r>
          </a:p>
        </p:txBody>
      </p:sp>
    </p:spTree>
    <p:extLst>
      <p:ext uri="{BB962C8B-B14F-4D97-AF65-F5344CB8AC3E}">
        <p14:creationId xmlns:p14="http://schemas.microsoft.com/office/powerpoint/2010/main" val="42649314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922F69A-EE9A-48A1-8DA6-E2F437B234DB}" type="slidenum">
              <a:rPr kumimoji="0" lang="fr-FR"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ZoneTexte 6"/>
          <p:cNvSpPr txBox="1">
            <a:spLocks noChangeArrowheads="1"/>
          </p:cNvSpPr>
          <p:nvPr/>
        </p:nvSpPr>
        <p:spPr bwMode="auto">
          <a:xfrm>
            <a:off x="4351339" y="307976"/>
            <a:ext cx="966787" cy="163513"/>
          </a:xfrm>
          <a:prstGeom prst="rect">
            <a:avLst/>
          </a:prstGeom>
          <a:solidFill>
            <a:schemeClr val="bg2"/>
          </a:solidFill>
          <a:ln w="38100">
            <a:solidFill>
              <a:schemeClr val="accent1"/>
            </a:solidFill>
            <a:miter lim="800000"/>
            <a:headEnd/>
            <a:tailEnd/>
          </a:ln>
        </p:spPr>
        <p:txBody>
          <a:bodyPr lIns="19631" tIns="9816" rIns="19631" bIns="9816">
            <a:spAutoFit/>
          </a:bodyPr>
          <a:lstStyle>
            <a:lvl1pPr eaLnBrk="0" hangingPunct="0">
              <a:defRPr>
                <a:solidFill>
                  <a:schemeClr val="tx1"/>
                </a:solidFill>
                <a:latin typeface="Franklin Gothic Medium" charset="0"/>
                <a:ea typeface="ＭＳ Ｐゴシック" charset="0"/>
                <a:cs typeface="Arial" charset="0"/>
              </a:defRPr>
            </a:lvl1pPr>
            <a:lvl2pPr marL="742950" indent="-285750" eaLnBrk="0" hangingPunct="0">
              <a:defRPr>
                <a:solidFill>
                  <a:schemeClr val="tx1"/>
                </a:solidFill>
                <a:latin typeface="Franklin Gothic Medium" charset="0"/>
                <a:ea typeface="Arial" charset="0"/>
                <a:cs typeface="Arial" charset="0"/>
              </a:defRPr>
            </a:lvl2pPr>
            <a:lvl3pPr marL="1143000" indent="-228600" eaLnBrk="0" hangingPunct="0">
              <a:defRPr>
                <a:solidFill>
                  <a:schemeClr val="tx1"/>
                </a:solidFill>
                <a:latin typeface="Franklin Gothic Medium" charset="0"/>
                <a:ea typeface="Arial" charset="0"/>
                <a:cs typeface="Arial" charset="0"/>
              </a:defRPr>
            </a:lvl3pPr>
            <a:lvl4pPr marL="1600200" indent="-228600" eaLnBrk="0" hangingPunct="0">
              <a:defRPr>
                <a:solidFill>
                  <a:schemeClr val="tx1"/>
                </a:solidFill>
                <a:latin typeface="Franklin Gothic Medium" charset="0"/>
                <a:ea typeface="Arial" charset="0"/>
                <a:cs typeface="Arial" charset="0"/>
              </a:defRPr>
            </a:lvl4pPr>
            <a:lvl5pPr marL="2057400" indent="-228600" eaLnBrk="0" hangingPunct="0">
              <a:defRPr>
                <a:solidFill>
                  <a:schemeClr val="tx1"/>
                </a:solidFill>
                <a:latin typeface="Franklin Gothic Medium" charset="0"/>
                <a:ea typeface="Arial" charset="0"/>
                <a:cs typeface="Arial" charset="0"/>
              </a:defRPr>
            </a:lvl5pPr>
            <a:lvl6pPr marL="2514600" indent="-228600" eaLnBrk="0" fontAlgn="base" hangingPunct="0">
              <a:spcBef>
                <a:spcPct val="0"/>
              </a:spcBef>
              <a:spcAft>
                <a:spcPct val="0"/>
              </a:spcAft>
              <a:defRPr>
                <a:solidFill>
                  <a:schemeClr val="tx1"/>
                </a:solidFill>
                <a:latin typeface="Franklin Gothic Medium" charset="0"/>
                <a:ea typeface="Arial" charset="0"/>
                <a:cs typeface="Arial" charset="0"/>
              </a:defRPr>
            </a:lvl6pPr>
            <a:lvl7pPr marL="2971800" indent="-228600" eaLnBrk="0" fontAlgn="base" hangingPunct="0">
              <a:spcBef>
                <a:spcPct val="0"/>
              </a:spcBef>
              <a:spcAft>
                <a:spcPct val="0"/>
              </a:spcAft>
              <a:defRPr>
                <a:solidFill>
                  <a:schemeClr val="tx1"/>
                </a:solidFill>
                <a:latin typeface="Franklin Gothic Medium" charset="0"/>
                <a:ea typeface="Arial" charset="0"/>
                <a:cs typeface="Arial" charset="0"/>
              </a:defRPr>
            </a:lvl7pPr>
            <a:lvl8pPr marL="3429000" indent="-228600" eaLnBrk="0" fontAlgn="base" hangingPunct="0">
              <a:spcBef>
                <a:spcPct val="0"/>
              </a:spcBef>
              <a:spcAft>
                <a:spcPct val="0"/>
              </a:spcAft>
              <a:defRPr>
                <a:solidFill>
                  <a:schemeClr val="tx1"/>
                </a:solidFill>
                <a:latin typeface="Franklin Gothic Medium" charset="0"/>
                <a:ea typeface="Arial" charset="0"/>
                <a:cs typeface="Arial" charset="0"/>
              </a:defRPr>
            </a:lvl8pPr>
            <a:lvl9pPr marL="3886200" indent="-228600" eaLnBrk="0" fontAlgn="base" hangingPunct="0">
              <a:spcBef>
                <a:spcPct val="0"/>
              </a:spcBef>
              <a:spcAft>
                <a:spcPct val="0"/>
              </a:spcAft>
              <a:defRPr>
                <a:solidFill>
                  <a:schemeClr val="tx1"/>
                </a:solidFill>
                <a:latin typeface="Franklin Gothic Medium" charset="0"/>
                <a:ea typeface="Arial"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900" b="0" i="0" u="none" strike="noStrike" kern="1200" cap="none" spc="0" normalizeH="0" baseline="0" noProof="0">
                <a:ln>
                  <a:noFill/>
                </a:ln>
                <a:solidFill>
                  <a:srgbClr val="000000"/>
                </a:solidFill>
                <a:effectLst/>
                <a:uLnTx/>
                <a:uFillTx/>
                <a:latin typeface="Calibri" charset="0"/>
                <a:ea typeface="ＭＳ Ｐゴシック" charset="0"/>
                <a:cs typeface="Arial" charset="0"/>
              </a:rPr>
              <a:t>24 TS patients</a:t>
            </a:r>
          </a:p>
        </p:txBody>
      </p:sp>
      <p:sp>
        <p:nvSpPr>
          <p:cNvPr id="7" name="ZoneTexte 7"/>
          <p:cNvSpPr txBox="1">
            <a:spLocks noChangeArrowheads="1"/>
          </p:cNvSpPr>
          <p:nvPr/>
        </p:nvSpPr>
        <p:spPr bwMode="auto">
          <a:xfrm>
            <a:off x="3432175" y="765176"/>
            <a:ext cx="1022350" cy="163513"/>
          </a:xfrm>
          <a:prstGeom prst="rect">
            <a:avLst/>
          </a:prstGeom>
          <a:solidFill>
            <a:schemeClr val="bg2"/>
          </a:solidFill>
          <a:ln w="38100">
            <a:solidFill>
              <a:schemeClr val="accent1"/>
            </a:solidFill>
            <a:miter lim="800000"/>
            <a:headEnd/>
            <a:tailEnd/>
          </a:ln>
        </p:spPr>
        <p:txBody>
          <a:bodyPr lIns="19631" tIns="9816" rIns="19631" bIns="9816">
            <a:spAutoFit/>
          </a:bodyPr>
          <a:lstStyle>
            <a:lvl1pPr eaLnBrk="0" hangingPunct="0">
              <a:defRPr>
                <a:solidFill>
                  <a:schemeClr val="tx1"/>
                </a:solidFill>
                <a:latin typeface="Franklin Gothic Medium" charset="0"/>
                <a:ea typeface="ＭＳ Ｐゴシック" charset="0"/>
                <a:cs typeface="Arial" charset="0"/>
              </a:defRPr>
            </a:lvl1pPr>
            <a:lvl2pPr marL="742950" indent="-285750" eaLnBrk="0" hangingPunct="0">
              <a:defRPr>
                <a:solidFill>
                  <a:schemeClr val="tx1"/>
                </a:solidFill>
                <a:latin typeface="Franklin Gothic Medium" charset="0"/>
                <a:ea typeface="Arial" charset="0"/>
                <a:cs typeface="Arial" charset="0"/>
              </a:defRPr>
            </a:lvl2pPr>
            <a:lvl3pPr marL="1143000" indent="-228600" eaLnBrk="0" hangingPunct="0">
              <a:defRPr>
                <a:solidFill>
                  <a:schemeClr val="tx1"/>
                </a:solidFill>
                <a:latin typeface="Franklin Gothic Medium" charset="0"/>
                <a:ea typeface="Arial" charset="0"/>
                <a:cs typeface="Arial" charset="0"/>
              </a:defRPr>
            </a:lvl3pPr>
            <a:lvl4pPr marL="1600200" indent="-228600" eaLnBrk="0" hangingPunct="0">
              <a:defRPr>
                <a:solidFill>
                  <a:schemeClr val="tx1"/>
                </a:solidFill>
                <a:latin typeface="Franklin Gothic Medium" charset="0"/>
                <a:ea typeface="Arial" charset="0"/>
                <a:cs typeface="Arial" charset="0"/>
              </a:defRPr>
            </a:lvl4pPr>
            <a:lvl5pPr marL="2057400" indent="-228600" eaLnBrk="0" hangingPunct="0">
              <a:defRPr>
                <a:solidFill>
                  <a:schemeClr val="tx1"/>
                </a:solidFill>
                <a:latin typeface="Franklin Gothic Medium" charset="0"/>
                <a:ea typeface="Arial" charset="0"/>
                <a:cs typeface="Arial" charset="0"/>
              </a:defRPr>
            </a:lvl5pPr>
            <a:lvl6pPr marL="2514600" indent="-228600" eaLnBrk="0" fontAlgn="base" hangingPunct="0">
              <a:spcBef>
                <a:spcPct val="0"/>
              </a:spcBef>
              <a:spcAft>
                <a:spcPct val="0"/>
              </a:spcAft>
              <a:defRPr>
                <a:solidFill>
                  <a:schemeClr val="tx1"/>
                </a:solidFill>
                <a:latin typeface="Franklin Gothic Medium" charset="0"/>
                <a:ea typeface="Arial" charset="0"/>
                <a:cs typeface="Arial" charset="0"/>
              </a:defRPr>
            </a:lvl6pPr>
            <a:lvl7pPr marL="2971800" indent="-228600" eaLnBrk="0" fontAlgn="base" hangingPunct="0">
              <a:spcBef>
                <a:spcPct val="0"/>
              </a:spcBef>
              <a:spcAft>
                <a:spcPct val="0"/>
              </a:spcAft>
              <a:defRPr>
                <a:solidFill>
                  <a:schemeClr val="tx1"/>
                </a:solidFill>
                <a:latin typeface="Franklin Gothic Medium" charset="0"/>
                <a:ea typeface="Arial" charset="0"/>
                <a:cs typeface="Arial" charset="0"/>
              </a:defRPr>
            </a:lvl7pPr>
            <a:lvl8pPr marL="3429000" indent="-228600" eaLnBrk="0" fontAlgn="base" hangingPunct="0">
              <a:spcBef>
                <a:spcPct val="0"/>
              </a:spcBef>
              <a:spcAft>
                <a:spcPct val="0"/>
              </a:spcAft>
              <a:defRPr>
                <a:solidFill>
                  <a:schemeClr val="tx1"/>
                </a:solidFill>
                <a:latin typeface="Franklin Gothic Medium" charset="0"/>
                <a:ea typeface="Arial" charset="0"/>
                <a:cs typeface="Arial" charset="0"/>
              </a:defRPr>
            </a:lvl8pPr>
            <a:lvl9pPr marL="3886200" indent="-228600" eaLnBrk="0" fontAlgn="base" hangingPunct="0">
              <a:spcBef>
                <a:spcPct val="0"/>
              </a:spcBef>
              <a:spcAft>
                <a:spcPct val="0"/>
              </a:spcAft>
              <a:defRPr>
                <a:solidFill>
                  <a:schemeClr val="tx1"/>
                </a:solidFill>
                <a:latin typeface="Franklin Gothic Medium" charset="0"/>
                <a:ea typeface="Arial"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900" b="0" i="0" u="none" strike="noStrike" kern="1200" cap="none" spc="0" normalizeH="0" baseline="0" noProof="0">
                <a:ln>
                  <a:noFill/>
                </a:ln>
                <a:solidFill>
                  <a:srgbClr val="000000"/>
                </a:solidFill>
                <a:effectLst/>
                <a:uLnTx/>
                <a:uFillTx/>
                <a:latin typeface="Calibri" charset="0"/>
                <a:ea typeface="ＭＳ Ｐゴシック" charset="0"/>
                <a:cs typeface="Arial" charset="0"/>
              </a:rPr>
              <a:t>23 included patients</a:t>
            </a:r>
          </a:p>
        </p:txBody>
      </p:sp>
      <p:sp>
        <p:nvSpPr>
          <p:cNvPr id="8" name="ZoneTexte 8"/>
          <p:cNvSpPr txBox="1">
            <a:spLocks noChangeArrowheads="1"/>
          </p:cNvSpPr>
          <p:nvPr/>
        </p:nvSpPr>
        <p:spPr bwMode="auto">
          <a:xfrm>
            <a:off x="5003801" y="731839"/>
            <a:ext cx="1362075" cy="306387"/>
          </a:xfrm>
          <a:prstGeom prst="rect">
            <a:avLst/>
          </a:prstGeom>
          <a:solidFill>
            <a:schemeClr val="bg2"/>
          </a:solidFill>
          <a:ln w="38100">
            <a:solidFill>
              <a:schemeClr val="accent1"/>
            </a:solidFill>
            <a:miter lim="800000"/>
            <a:headEnd/>
            <a:tailEnd/>
          </a:ln>
        </p:spPr>
        <p:txBody>
          <a:bodyPr lIns="19631" tIns="9816" rIns="19631" bIns="9816">
            <a:spAutoFit/>
          </a:bodyPr>
          <a:lstStyle>
            <a:lvl1pPr eaLnBrk="0" hangingPunct="0">
              <a:defRPr>
                <a:solidFill>
                  <a:schemeClr val="tx1"/>
                </a:solidFill>
                <a:latin typeface="Franklin Gothic Medium" charset="0"/>
                <a:ea typeface="ＭＳ Ｐゴシック" charset="0"/>
                <a:cs typeface="Arial" charset="0"/>
              </a:defRPr>
            </a:lvl1pPr>
            <a:lvl2pPr marL="742950" indent="-285750" eaLnBrk="0" hangingPunct="0">
              <a:defRPr>
                <a:solidFill>
                  <a:schemeClr val="tx1"/>
                </a:solidFill>
                <a:latin typeface="Franklin Gothic Medium" charset="0"/>
                <a:ea typeface="Arial" charset="0"/>
                <a:cs typeface="Arial" charset="0"/>
              </a:defRPr>
            </a:lvl2pPr>
            <a:lvl3pPr marL="1143000" indent="-228600" eaLnBrk="0" hangingPunct="0">
              <a:defRPr>
                <a:solidFill>
                  <a:schemeClr val="tx1"/>
                </a:solidFill>
                <a:latin typeface="Franklin Gothic Medium" charset="0"/>
                <a:ea typeface="Arial" charset="0"/>
                <a:cs typeface="Arial" charset="0"/>
              </a:defRPr>
            </a:lvl3pPr>
            <a:lvl4pPr marL="1600200" indent="-228600" eaLnBrk="0" hangingPunct="0">
              <a:defRPr>
                <a:solidFill>
                  <a:schemeClr val="tx1"/>
                </a:solidFill>
                <a:latin typeface="Franklin Gothic Medium" charset="0"/>
                <a:ea typeface="Arial" charset="0"/>
                <a:cs typeface="Arial" charset="0"/>
              </a:defRPr>
            </a:lvl4pPr>
            <a:lvl5pPr marL="2057400" indent="-228600" eaLnBrk="0" hangingPunct="0">
              <a:defRPr>
                <a:solidFill>
                  <a:schemeClr val="tx1"/>
                </a:solidFill>
                <a:latin typeface="Franklin Gothic Medium" charset="0"/>
                <a:ea typeface="Arial" charset="0"/>
                <a:cs typeface="Arial" charset="0"/>
              </a:defRPr>
            </a:lvl5pPr>
            <a:lvl6pPr marL="2514600" indent="-228600" eaLnBrk="0" fontAlgn="base" hangingPunct="0">
              <a:spcBef>
                <a:spcPct val="0"/>
              </a:spcBef>
              <a:spcAft>
                <a:spcPct val="0"/>
              </a:spcAft>
              <a:defRPr>
                <a:solidFill>
                  <a:schemeClr val="tx1"/>
                </a:solidFill>
                <a:latin typeface="Franklin Gothic Medium" charset="0"/>
                <a:ea typeface="Arial" charset="0"/>
                <a:cs typeface="Arial" charset="0"/>
              </a:defRPr>
            </a:lvl6pPr>
            <a:lvl7pPr marL="2971800" indent="-228600" eaLnBrk="0" fontAlgn="base" hangingPunct="0">
              <a:spcBef>
                <a:spcPct val="0"/>
              </a:spcBef>
              <a:spcAft>
                <a:spcPct val="0"/>
              </a:spcAft>
              <a:defRPr>
                <a:solidFill>
                  <a:schemeClr val="tx1"/>
                </a:solidFill>
                <a:latin typeface="Franklin Gothic Medium" charset="0"/>
                <a:ea typeface="Arial" charset="0"/>
                <a:cs typeface="Arial" charset="0"/>
              </a:defRPr>
            </a:lvl7pPr>
            <a:lvl8pPr marL="3429000" indent="-228600" eaLnBrk="0" fontAlgn="base" hangingPunct="0">
              <a:spcBef>
                <a:spcPct val="0"/>
              </a:spcBef>
              <a:spcAft>
                <a:spcPct val="0"/>
              </a:spcAft>
              <a:defRPr>
                <a:solidFill>
                  <a:schemeClr val="tx1"/>
                </a:solidFill>
                <a:latin typeface="Franklin Gothic Medium" charset="0"/>
                <a:ea typeface="Arial" charset="0"/>
                <a:cs typeface="Arial" charset="0"/>
              </a:defRPr>
            </a:lvl8pPr>
            <a:lvl9pPr marL="3886200" indent="-228600" eaLnBrk="0" fontAlgn="base" hangingPunct="0">
              <a:spcBef>
                <a:spcPct val="0"/>
              </a:spcBef>
              <a:spcAft>
                <a:spcPct val="0"/>
              </a:spcAft>
              <a:defRPr>
                <a:solidFill>
                  <a:schemeClr val="tx1"/>
                </a:solidFill>
                <a:latin typeface="Franklin Gothic Medium" charset="0"/>
                <a:ea typeface="Arial"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900" b="0" i="0" u="none" strike="noStrike" kern="1200" cap="none" spc="0" normalizeH="0" baseline="0" noProof="0" dirty="0">
                <a:ln>
                  <a:noFill/>
                </a:ln>
                <a:solidFill>
                  <a:srgbClr val="000000"/>
                </a:solidFill>
                <a:effectLst/>
                <a:uLnTx/>
                <a:uFillTx/>
                <a:latin typeface="Calibri" charset="0"/>
                <a:ea typeface="ＭＳ Ｐゴシック" charset="0"/>
                <a:cs typeface="Arial" charset="0"/>
              </a:rPr>
              <a:t>1 </a:t>
            </a:r>
            <a:r>
              <a:rPr kumimoji="0" lang="fr-BE" sz="900" b="0" i="0" u="none" strike="noStrike" kern="1200" cap="none" spc="0" normalizeH="0" baseline="0" noProof="0" dirty="0" err="1">
                <a:ln>
                  <a:noFill/>
                </a:ln>
                <a:solidFill>
                  <a:srgbClr val="000000"/>
                </a:solidFill>
                <a:effectLst/>
                <a:uLnTx/>
                <a:uFillTx/>
                <a:latin typeface="Calibri" charset="0"/>
                <a:ea typeface="ＭＳ Ｐゴシック" charset="0"/>
                <a:cs typeface="Arial" charset="0"/>
              </a:rPr>
              <a:t>excluded</a:t>
            </a:r>
            <a:r>
              <a:rPr kumimoji="0" lang="fr-BE" sz="900" b="0" i="0" u="none" strike="noStrike" kern="1200" cap="none" spc="0" normalizeH="0" baseline="0" noProof="0" dirty="0">
                <a:ln>
                  <a:noFill/>
                </a:ln>
                <a:solidFill>
                  <a:srgbClr val="000000"/>
                </a:solidFill>
                <a:effectLst/>
                <a:uLnTx/>
                <a:uFillTx/>
                <a:latin typeface="Calibri" charset="0"/>
                <a:ea typeface="ＭＳ Ｐゴシック" charset="0"/>
                <a:cs typeface="Arial" charset="0"/>
              </a:rPr>
              <a:t> patient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900" b="0" i="0" u="none" strike="noStrike" kern="1200" cap="none" spc="0" normalizeH="0" baseline="0" noProof="0" dirty="0">
                <a:ln>
                  <a:noFill/>
                </a:ln>
                <a:solidFill>
                  <a:srgbClr val="000000"/>
                </a:solidFill>
                <a:effectLst/>
                <a:uLnTx/>
                <a:uFillTx/>
                <a:latin typeface="Calibri" charset="0"/>
                <a:ea typeface="ＭＳ Ｐゴシック" charset="0"/>
                <a:cs typeface="Arial" charset="0"/>
              </a:rPr>
              <a:t>(</a:t>
            </a:r>
            <a:r>
              <a:rPr kumimoji="0" lang="fr-BE" sz="900" b="0" i="0" u="none" strike="noStrike" kern="1200" cap="none" spc="0" normalizeH="0" baseline="0" noProof="0" dirty="0" err="1">
                <a:ln>
                  <a:noFill/>
                </a:ln>
                <a:solidFill>
                  <a:srgbClr val="000000"/>
                </a:solidFill>
                <a:effectLst/>
                <a:uLnTx/>
                <a:uFillTx/>
                <a:latin typeface="Calibri" charset="0"/>
                <a:ea typeface="ＭＳ Ｐゴシック" charset="0"/>
                <a:cs typeface="Arial" charset="0"/>
              </a:rPr>
              <a:t>Aortic</a:t>
            </a:r>
            <a:r>
              <a:rPr kumimoji="0" lang="fr-BE" sz="900" b="0" i="0" u="none" strike="noStrike" kern="1200" cap="none" spc="0" normalizeH="0" baseline="0" noProof="0" dirty="0">
                <a:ln>
                  <a:noFill/>
                </a:ln>
                <a:solidFill>
                  <a:srgbClr val="000000"/>
                </a:solidFill>
                <a:effectLst/>
                <a:uLnTx/>
                <a:uFillTx/>
                <a:latin typeface="Calibri" charset="0"/>
                <a:ea typeface="ＭＳ Ｐゴシック" charset="0"/>
                <a:cs typeface="Arial" charset="0"/>
              </a:rPr>
              <a:t> dilation 38,7mm)</a:t>
            </a:r>
          </a:p>
        </p:txBody>
      </p:sp>
      <p:sp>
        <p:nvSpPr>
          <p:cNvPr id="9" name="ZoneTexte 9"/>
          <p:cNvSpPr txBox="1">
            <a:spLocks noChangeArrowheads="1"/>
          </p:cNvSpPr>
          <p:nvPr/>
        </p:nvSpPr>
        <p:spPr bwMode="auto">
          <a:xfrm>
            <a:off x="3029052" y="1230313"/>
            <a:ext cx="1828598" cy="435322"/>
          </a:xfrm>
          <a:prstGeom prst="rect">
            <a:avLst/>
          </a:prstGeom>
          <a:solidFill>
            <a:schemeClr val="bg2"/>
          </a:solidFill>
          <a:ln w="38100">
            <a:solidFill>
              <a:schemeClr val="accent1"/>
            </a:solidFill>
            <a:miter lim="800000"/>
            <a:headEnd/>
            <a:tailEnd/>
          </a:ln>
        </p:spPr>
        <p:txBody>
          <a:bodyPr wrap="none" lIns="19631" tIns="9816" rIns="19631" bIns="9816">
            <a:spAutoFit/>
          </a:bodyPr>
          <a:lstStyle>
            <a:lvl1pPr eaLnBrk="0" hangingPunct="0">
              <a:defRPr>
                <a:solidFill>
                  <a:schemeClr val="tx1"/>
                </a:solidFill>
                <a:latin typeface="Franklin Gothic Medium" charset="0"/>
                <a:ea typeface="ＭＳ Ｐゴシック" charset="0"/>
                <a:cs typeface="Arial" charset="0"/>
              </a:defRPr>
            </a:lvl1pPr>
            <a:lvl2pPr marL="742950" indent="-285750" eaLnBrk="0" hangingPunct="0">
              <a:defRPr>
                <a:solidFill>
                  <a:schemeClr val="tx1"/>
                </a:solidFill>
                <a:latin typeface="Franklin Gothic Medium" charset="0"/>
                <a:ea typeface="Arial" charset="0"/>
                <a:cs typeface="Arial" charset="0"/>
              </a:defRPr>
            </a:lvl2pPr>
            <a:lvl3pPr marL="1143000" indent="-228600" eaLnBrk="0" hangingPunct="0">
              <a:defRPr>
                <a:solidFill>
                  <a:schemeClr val="tx1"/>
                </a:solidFill>
                <a:latin typeface="Franklin Gothic Medium" charset="0"/>
                <a:ea typeface="Arial" charset="0"/>
                <a:cs typeface="Arial" charset="0"/>
              </a:defRPr>
            </a:lvl3pPr>
            <a:lvl4pPr marL="1600200" indent="-228600" eaLnBrk="0" hangingPunct="0">
              <a:defRPr>
                <a:solidFill>
                  <a:schemeClr val="tx1"/>
                </a:solidFill>
                <a:latin typeface="Franklin Gothic Medium" charset="0"/>
                <a:ea typeface="Arial" charset="0"/>
                <a:cs typeface="Arial" charset="0"/>
              </a:defRPr>
            </a:lvl4pPr>
            <a:lvl5pPr marL="2057400" indent="-228600" eaLnBrk="0" hangingPunct="0">
              <a:defRPr>
                <a:solidFill>
                  <a:schemeClr val="tx1"/>
                </a:solidFill>
                <a:latin typeface="Franklin Gothic Medium" charset="0"/>
                <a:ea typeface="Arial" charset="0"/>
                <a:cs typeface="Arial" charset="0"/>
              </a:defRPr>
            </a:lvl5pPr>
            <a:lvl6pPr marL="2514600" indent="-228600" eaLnBrk="0" fontAlgn="base" hangingPunct="0">
              <a:spcBef>
                <a:spcPct val="0"/>
              </a:spcBef>
              <a:spcAft>
                <a:spcPct val="0"/>
              </a:spcAft>
              <a:defRPr>
                <a:solidFill>
                  <a:schemeClr val="tx1"/>
                </a:solidFill>
                <a:latin typeface="Franklin Gothic Medium" charset="0"/>
                <a:ea typeface="Arial" charset="0"/>
                <a:cs typeface="Arial" charset="0"/>
              </a:defRPr>
            </a:lvl6pPr>
            <a:lvl7pPr marL="2971800" indent="-228600" eaLnBrk="0" fontAlgn="base" hangingPunct="0">
              <a:spcBef>
                <a:spcPct val="0"/>
              </a:spcBef>
              <a:spcAft>
                <a:spcPct val="0"/>
              </a:spcAft>
              <a:defRPr>
                <a:solidFill>
                  <a:schemeClr val="tx1"/>
                </a:solidFill>
                <a:latin typeface="Franklin Gothic Medium" charset="0"/>
                <a:ea typeface="Arial" charset="0"/>
                <a:cs typeface="Arial" charset="0"/>
              </a:defRPr>
            </a:lvl7pPr>
            <a:lvl8pPr marL="3429000" indent="-228600" eaLnBrk="0" fontAlgn="base" hangingPunct="0">
              <a:spcBef>
                <a:spcPct val="0"/>
              </a:spcBef>
              <a:spcAft>
                <a:spcPct val="0"/>
              </a:spcAft>
              <a:defRPr>
                <a:solidFill>
                  <a:schemeClr val="tx1"/>
                </a:solidFill>
                <a:latin typeface="Franklin Gothic Medium" charset="0"/>
                <a:ea typeface="Arial" charset="0"/>
                <a:cs typeface="Arial" charset="0"/>
              </a:defRPr>
            </a:lvl8pPr>
            <a:lvl9pPr marL="3886200" indent="-228600" eaLnBrk="0" fontAlgn="base" hangingPunct="0">
              <a:spcBef>
                <a:spcPct val="0"/>
              </a:spcBef>
              <a:spcAft>
                <a:spcPct val="0"/>
              </a:spcAft>
              <a:defRPr>
                <a:solidFill>
                  <a:schemeClr val="tx1"/>
                </a:solidFill>
                <a:latin typeface="Franklin Gothic Medium" charset="0"/>
                <a:ea typeface="Arial"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900" b="0" i="0" u="none" strike="noStrike" kern="1200" cap="none" spc="0" normalizeH="0" baseline="0" noProof="0">
                <a:ln>
                  <a:noFill/>
                </a:ln>
                <a:solidFill>
                  <a:srgbClr val="000000"/>
                </a:solidFill>
                <a:effectLst/>
                <a:uLnTx/>
                <a:uFillTx/>
                <a:latin typeface="Calibri" charset="0"/>
                <a:ea typeface="ＭＳ Ｐゴシック" charset="0"/>
                <a:cs typeface="Arial" charset="0"/>
              </a:rPr>
              <a:t>55 embryo transfers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900" b="0" i="0" u="none" strike="noStrike" kern="1200" cap="none" spc="0" normalizeH="0" baseline="0" noProof="0">
                <a:ln>
                  <a:noFill/>
                </a:ln>
                <a:solidFill>
                  <a:srgbClr val="000000"/>
                </a:solidFill>
                <a:effectLst/>
                <a:uLnTx/>
                <a:uFillTx/>
                <a:latin typeface="Calibri" charset="0"/>
                <a:ea typeface="ＭＳ Ｐゴシック" charset="0"/>
                <a:cs typeface="Arial" charset="0"/>
              </a:rPr>
              <a:t>81 transferred embryos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900" b="0" i="0" u="none" strike="noStrike" kern="1200" cap="none" spc="0" normalizeH="0" baseline="0" noProof="0">
                <a:ln>
                  <a:noFill/>
                </a:ln>
                <a:solidFill>
                  <a:srgbClr val="000000"/>
                </a:solidFill>
                <a:effectLst/>
                <a:uLnTx/>
                <a:uFillTx/>
                <a:latin typeface="Calibri" charset="0"/>
                <a:ea typeface="ＭＳ Ｐゴシック" charset="0"/>
                <a:cs typeface="Arial" charset="0"/>
              </a:rPr>
              <a:t>Mean embryos per transfer: 1,5 </a:t>
            </a:r>
            <a:r>
              <a:rPr kumimoji="0" lang="fr-BE" sz="800" b="0" i="0" u="none" strike="noStrike" kern="1200" cap="none" spc="0" normalizeH="0" baseline="0" noProof="0">
                <a:ln>
                  <a:noFill/>
                </a:ln>
                <a:solidFill>
                  <a:srgbClr val="000000"/>
                </a:solidFill>
                <a:effectLst/>
                <a:uLnTx/>
                <a:uFillTx/>
                <a:latin typeface="Calibri" charset="0"/>
                <a:ea typeface="ＭＳ Ｐゴシック" charset="0"/>
                <a:cs typeface="Arial" charset="0"/>
              </a:rPr>
              <a:t>±</a:t>
            </a:r>
            <a:r>
              <a:rPr kumimoji="0" lang="fr-BE" sz="900" b="0" i="0" u="none" strike="noStrike" kern="1200" cap="none" spc="0" normalizeH="0" baseline="0" noProof="0">
                <a:ln>
                  <a:noFill/>
                </a:ln>
                <a:solidFill>
                  <a:srgbClr val="000000"/>
                </a:solidFill>
                <a:effectLst/>
                <a:uLnTx/>
                <a:uFillTx/>
                <a:latin typeface="Calibri" charset="0"/>
                <a:ea typeface="ＭＳ Ｐゴシック" charset="0"/>
                <a:cs typeface="Arial" charset="0"/>
              </a:rPr>
              <a:t> 0,7</a:t>
            </a:r>
          </a:p>
        </p:txBody>
      </p:sp>
      <p:sp>
        <p:nvSpPr>
          <p:cNvPr id="10" name="ZoneTexte 10"/>
          <p:cNvSpPr txBox="1">
            <a:spLocks noChangeArrowheads="1"/>
          </p:cNvSpPr>
          <p:nvPr/>
        </p:nvSpPr>
        <p:spPr bwMode="auto">
          <a:xfrm>
            <a:off x="3595688" y="1860551"/>
            <a:ext cx="711200" cy="296863"/>
          </a:xfrm>
          <a:prstGeom prst="rect">
            <a:avLst/>
          </a:prstGeom>
          <a:solidFill>
            <a:schemeClr val="bg2"/>
          </a:solidFill>
          <a:ln w="38100">
            <a:solidFill>
              <a:schemeClr val="accent1"/>
            </a:solidFill>
            <a:miter lim="800000"/>
            <a:headEnd/>
            <a:tailEnd/>
          </a:ln>
        </p:spPr>
        <p:txBody>
          <a:bodyPr lIns="19631" tIns="9816" rIns="19631" bIns="9816">
            <a:spAutoFit/>
          </a:bodyPr>
          <a:lstStyle>
            <a:lvl1pPr eaLnBrk="0" hangingPunct="0">
              <a:defRPr>
                <a:solidFill>
                  <a:schemeClr val="tx1"/>
                </a:solidFill>
                <a:latin typeface="Franklin Gothic Medium" charset="0"/>
                <a:ea typeface="ＭＳ Ｐゴシック" charset="0"/>
                <a:cs typeface="Arial" charset="0"/>
              </a:defRPr>
            </a:lvl1pPr>
            <a:lvl2pPr marL="742950" indent="-285750" eaLnBrk="0" hangingPunct="0">
              <a:defRPr>
                <a:solidFill>
                  <a:schemeClr val="tx1"/>
                </a:solidFill>
                <a:latin typeface="Franklin Gothic Medium" charset="0"/>
                <a:ea typeface="Arial" charset="0"/>
                <a:cs typeface="Arial" charset="0"/>
              </a:defRPr>
            </a:lvl2pPr>
            <a:lvl3pPr marL="1143000" indent="-228600" eaLnBrk="0" hangingPunct="0">
              <a:defRPr>
                <a:solidFill>
                  <a:schemeClr val="tx1"/>
                </a:solidFill>
                <a:latin typeface="Franklin Gothic Medium" charset="0"/>
                <a:ea typeface="Arial" charset="0"/>
                <a:cs typeface="Arial" charset="0"/>
              </a:defRPr>
            </a:lvl3pPr>
            <a:lvl4pPr marL="1600200" indent="-228600" eaLnBrk="0" hangingPunct="0">
              <a:defRPr>
                <a:solidFill>
                  <a:schemeClr val="tx1"/>
                </a:solidFill>
                <a:latin typeface="Franklin Gothic Medium" charset="0"/>
                <a:ea typeface="Arial" charset="0"/>
                <a:cs typeface="Arial" charset="0"/>
              </a:defRPr>
            </a:lvl4pPr>
            <a:lvl5pPr marL="2057400" indent="-228600" eaLnBrk="0" hangingPunct="0">
              <a:defRPr>
                <a:solidFill>
                  <a:schemeClr val="tx1"/>
                </a:solidFill>
                <a:latin typeface="Franklin Gothic Medium" charset="0"/>
                <a:ea typeface="Arial" charset="0"/>
                <a:cs typeface="Arial" charset="0"/>
              </a:defRPr>
            </a:lvl5pPr>
            <a:lvl6pPr marL="2514600" indent="-228600" eaLnBrk="0" fontAlgn="base" hangingPunct="0">
              <a:spcBef>
                <a:spcPct val="0"/>
              </a:spcBef>
              <a:spcAft>
                <a:spcPct val="0"/>
              </a:spcAft>
              <a:defRPr>
                <a:solidFill>
                  <a:schemeClr val="tx1"/>
                </a:solidFill>
                <a:latin typeface="Franklin Gothic Medium" charset="0"/>
                <a:ea typeface="Arial" charset="0"/>
                <a:cs typeface="Arial" charset="0"/>
              </a:defRPr>
            </a:lvl6pPr>
            <a:lvl7pPr marL="2971800" indent="-228600" eaLnBrk="0" fontAlgn="base" hangingPunct="0">
              <a:spcBef>
                <a:spcPct val="0"/>
              </a:spcBef>
              <a:spcAft>
                <a:spcPct val="0"/>
              </a:spcAft>
              <a:defRPr>
                <a:solidFill>
                  <a:schemeClr val="tx1"/>
                </a:solidFill>
                <a:latin typeface="Franklin Gothic Medium" charset="0"/>
                <a:ea typeface="Arial" charset="0"/>
                <a:cs typeface="Arial" charset="0"/>
              </a:defRPr>
            </a:lvl7pPr>
            <a:lvl8pPr marL="3429000" indent="-228600" eaLnBrk="0" fontAlgn="base" hangingPunct="0">
              <a:spcBef>
                <a:spcPct val="0"/>
              </a:spcBef>
              <a:spcAft>
                <a:spcPct val="0"/>
              </a:spcAft>
              <a:defRPr>
                <a:solidFill>
                  <a:schemeClr val="tx1"/>
                </a:solidFill>
                <a:latin typeface="Franklin Gothic Medium" charset="0"/>
                <a:ea typeface="Arial" charset="0"/>
                <a:cs typeface="Arial" charset="0"/>
              </a:defRPr>
            </a:lvl8pPr>
            <a:lvl9pPr marL="3886200" indent="-228600" eaLnBrk="0" fontAlgn="base" hangingPunct="0">
              <a:spcBef>
                <a:spcPct val="0"/>
              </a:spcBef>
              <a:spcAft>
                <a:spcPct val="0"/>
              </a:spcAft>
              <a:defRPr>
                <a:solidFill>
                  <a:schemeClr val="tx1"/>
                </a:solidFill>
                <a:latin typeface="Franklin Gothic Medium" charset="0"/>
                <a:ea typeface="Arial"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900" b="0" i="0" u="none" strike="noStrike" kern="1200" cap="none" spc="0" normalizeH="0" baseline="0" noProof="0">
                <a:ln>
                  <a:noFill/>
                </a:ln>
                <a:solidFill>
                  <a:srgbClr val="000000"/>
                </a:solidFill>
                <a:effectLst/>
                <a:uLnTx/>
                <a:uFillTx/>
                <a:latin typeface="Calibri" charset="0"/>
                <a:ea typeface="ＭＳ Ｐゴシック" charset="0"/>
                <a:cs typeface="Arial" charset="0"/>
              </a:rPr>
              <a:t>18 pregnancies</a:t>
            </a:r>
          </a:p>
        </p:txBody>
      </p:sp>
      <p:sp>
        <p:nvSpPr>
          <p:cNvPr id="11" name="ZoneTexte 11"/>
          <p:cNvSpPr txBox="1">
            <a:spLocks noChangeArrowheads="1"/>
          </p:cNvSpPr>
          <p:nvPr/>
        </p:nvSpPr>
        <p:spPr bwMode="auto">
          <a:xfrm>
            <a:off x="4838701" y="2246313"/>
            <a:ext cx="1281113" cy="157162"/>
          </a:xfrm>
          <a:prstGeom prst="rect">
            <a:avLst/>
          </a:prstGeom>
          <a:solidFill>
            <a:schemeClr val="bg2"/>
          </a:solidFill>
          <a:ln w="38100">
            <a:solidFill>
              <a:schemeClr val="accent1"/>
            </a:solidFill>
            <a:miter lim="800000"/>
            <a:headEnd/>
            <a:tailEnd/>
          </a:ln>
        </p:spPr>
        <p:txBody>
          <a:bodyPr wrap="none" lIns="19631" tIns="9816" rIns="19631" bIns="9816">
            <a:spAutoFit/>
          </a:bodyPr>
          <a:lstStyle>
            <a:lvl1pPr eaLnBrk="0" hangingPunct="0">
              <a:defRPr>
                <a:solidFill>
                  <a:schemeClr val="tx1"/>
                </a:solidFill>
                <a:latin typeface="Franklin Gothic Medium" charset="0"/>
                <a:ea typeface="ＭＳ Ｐゴシック" charset="0"/>
                <a:cs typeface="Arial" charset="0"/>
              </a:defRPr>
            </a:lvl1pPr>
            <a:lvl2pPr marL="742950" indent="-285750" eaLnBrk="0" hangingPunct="0">
              <a:defRPr>
                <a:solidFill>
                  <a:schemeClr val="tx1"/>
                </a:solidFill>
                <a:latin typeface="Franklin Gothic Medium" charset="0"/>
                <a:ea typeface="Arial" charset="0"/>
                <a:cs typeface="Arial" charset="0"/>
              </a:defRPr>
            </a:lvl2pPr>
            <a:lvl3pPr marL="1143000" indent="-228600" eaLnBrk="0" hangingPunct="0">
              <a:defRPr>
                <a:solidFill>
                  <a:schemeClr val="tx1"/>
                </a:solidFill>
                <a:latin typeface="Franklin Gothic Medium" charset="0"/>
                <a:ea typeface="Arial" charset="0"/>
                <a:cs typeface="Arial" charset="0"/>
              </a:defRPr>
            </a:lvl3pPr>
            <a:lvl4pPr marL="1600200" indent="-228600" eaLnBrk="0" hangingPunct="0">
              <a:defRPr>
                <a:solidFill>
                  <a:schemeClr val="tx1"/>
                </a:solidFill>
                <a:latin typeface="Franklin Gothic Medium" charset="0"/>
                <a:ea typeface="Arial" charset="0"/>
                <a:cs typeface="Arial" charset="0"/>
              </a:defRPr>
            </a:lvl4pPr>
            <a:lvl5pPr marL="2057400" indent="-228600" eaLnBrk="0" hangingPunct="0">
              <a:defRPr>
                <a:solidFill>
                  <a:schemeClr val="tx1"/>
                </a:solidFill>
                <a:latin typeface="Franklin Gothic Medium" charset="0"/>
                <a:ea typeface="Arial" charset="0"/>
                <a:cs typeface="Arial" charset="0"/>
              </a:defRPr>
            </a:lvl5pPr>
            <a:lvl6pPr marL="2514600" indent="-228600" eaLnBrk="0" fontAlgn="base" hangingPunct="0">
              <a:spcBef>
                <a:spcPct val="0"/>
              </a:spcBef>
              <a:spcAft>
                <a:spcPct val="0"/>
              </a:spcAft>
              <a:defRPr>
                <a:solidFill>
                  <a:schemeClr val="tx1"/>
                </a:solidFill>
                <a:latin typeface="Franklin Gothic Medium" charset="0"/>
                <a:ea typeface="Arial" charset="0"/>
                <a:cs typeface="Arial" charset="0"/>
              </a:defRPr>
            </a:lvl6pPr>
            <a:lvl7pPr marL="2971800" indent="-228600" eaLnBrk="0" fontAlgn="base" hangingPunct="0">
              <a:spcBef>
                <a:spcPct val="0"/>
              </a:spcBef>
              <a:spcAft>
                <a:spcPct val="0"/>
              </a:spcAft>
              <a:defRPr>
                <a:solidFill>
                  <a:schemeClr val="tx1"/>
                </a:solidFill>
                <a:latin typeface="Franklin Gothic Medium" charset="0"/>
                <a:ea typeface="Arial" charset="0"/>
                <a:cs typeface="Arial" charset="0"/>
              </a:defRPr>
            </a:lvl7pPr>
            <a:lvl8pPr marL="3429000" indent="-228600" eaLnBrk="0" fontAlgn="base" hangingPunct="0">
              <a:spcBef>
                <a:spcPct val="0"/>
              </a:spcBef>
              <a:spcAft>
                <a:spcPct val="0"/>
              </a:spcAft>
              <a:defRPr>
                <a:solidFill>
                  <a:schemeClr val="tx1"/>
                </a:solidFill>
                <a:latin typeface="Franklin Gothic Medium" charset="0"/>
                <a:ea typeface="Arial" charset="0"/>
                <a:cs typeface="Arial" charset="0"/>
              </a:defRPr>
            </a:lvl8pPr>
            <a:lvl9pPr marL="3886200" indent="-228600" eaLnBrk="0" fontAlgn="base" hangingPunct="0">
              <a:spcBef>
                <a:spcPct val="0"/>
              </a:spcBef>
              <a:spcAft>
                <a:spcPct val="0"/>
              </a:spcAft>
              <a:defRPr>
                <a:solidFill>
                  <a:schemeClr val="tx1"/>
                </a:solidFill>
                <a:latin typeface="Franklin Gothic Medium" charset="0"/>
                <a:ea typeface="Arial"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900" b="0" i="0" u="none" strike="noStrike" kern="1200" cap="none" spc="0" normalizeH="0" baseline="0" noProof="0">
                <a:ln>
                  <a:noFill/>
                </a:ln>
                <a:solidFill>
                  <a:srgbClr val="000000"/>
                </a:solidFill>
                <a:effectLst/>
                <a:uLnTx/>
                <a:uFillTx/>
                <a:latin typeface="Calibri" charset="0"/>
                <a:ea typeface="ＭＳ Ｐゴシック" charset="0"/>
                <a:cs typeface="Arial" charset="0"/>
              </a:rPr>
              <a:t>5 biochemical pregnancies</a:t>
            </a:r>
          </a:p>
        </p:txBody>
      </p:sp>
      <p:sp>
        <p:nvSpPr>
          <p:cNvPr id="12" name="ZoneTexte 12"/>
          <p:cNvSpPr txBox="1">
            <a:spLocks noChangeArrowheads="1"/>
          </p:cNvSpPr>
          <p:nvPr/>
        </p:nvSpPr>
        <p:spPr bwMode="auto">
          <a:xfrm>
            <a:off x="3438525" y="2482851"/>
            <a:ext cx="1028700" cy="296863"/>
          </a:xfrm>
          <a:prstGeom prst="rect">
            <a:avLst/>
          </a:prstGeom>
          <a:solidFill>
            <a:schemeClr val="bg2"/>
          </a:solidFill>
          <a:ln w="38100">
            <a:solidFill>
              <a:schemeClr val="accent1"/>
            </a:solidFill>
            <a:miter lim="800000"/>
            <a:headEnd/>
            <a:tailEnd/>
          </a:ln>
        </p:spPr>
        <p:txBody>
          <a:bodyPr lIns="19631" tIns="9816" rIns="19631" bIns="9816">
            <a:spAutoFit/>
          </a:bodyPr>
          <a:lstStyle>
            <a:lvl1pPr eaLnBrk="0" hangingPunct="0">
              <a:defRPr>
                <a:solidFill>
                  <a:schemeClr val="tx1"/>
                </a:solidFill>
                <a:latin typeface="Franklin Gothic Medium" charset="0"/>
                <a:ea typeface="ＭＳ Ｐゴシック" charset="0"/>
                <a:cs typeface="Arial" charset="0"/>
              </a:defRPr>
            </a:lvl1pPr>
            <a:lvl2pPr marL="742950" indent="-285750" eaLnBrk="0" hangingPunct="0">
              <a:defRPr>
                <a:solidFill>
                  <a:schemeClr val="tx1"/>
                </a:solidFill>
                <a:latin typeface="Franklin Gothic Medium" charset="0"/>
                <a:ea typeface="Arial" charset="0"/>
                <a:cs typeface="Arial" charset="0"/>
              </a:defRPr>
            </a:lvl2pPr>
            <a:lvl3pPr marL="1143000" indent="-228600" eaLnBrk="0" hangingPunct="0">
              <a:defRPr>
                <a:solidFill>
                  <a:schemeClr val="tx1"/>
                </a:solidFill>
                <a:latin typeface="Franklin Gothic Medium" charset="0"/>
                <a:ea typeface="Arial" charset="0"/>
                <a:cs typeface="Arial" charset="0"/>
              </a:defRPr>
            </a:lvl3pPr>
            <a:lvl4pPr marL="1600200" indent="-228600" eaLnBrk="0" hangingPunct="0">
              <a:defRPr>
                <a:solidFill>
                  <a:schemeClr val="tx1"/>
                </a:solidFill>
                <a:latin typeface="Franklin Gothic Medium" charset="0"/>
                <a:ea typeface="Arial" charset="0"/>
                <a:cs typeface="Arial" charset="0"/>
              </a:defRPr>
            </a:lvl4pPr>
            <a:lvl5pPr marL="2057400" indent="-228600" eaLnBrk="0" hangingPunct="0">
              <a:defRPr>
                <a:solidFill>
                  <a:schemeClr val="tx1"/>
                </a:solidFill>
                <a:latin typeface="Franklin Gothic Medium" charset="0"/>
                <a:ea typeface="Arial" charset="0"/>
                <a:cs typeface="Arial" charset="0"/>
              </a:defRPr>
            </a:lvl5pPr>
            <a:lvl6pPr marL="2514600" indent="-228600" eaLnBrk="0" fontAlgn="base" hangingPunct="0">
              <a:spcBef>
                <a:spcPct val="0"/>
              </a:spcBef>
              <a:spcAft>
                <a:spcPct val="0"/>
              </a:spcAft>
              <a:defRPr>
                <a:solidFill>
                  <a:schemeClr val="tx1"/>
                </a:solidFill>
                <a:latin typeface="Franklin Gothic Medium" charset="0"/>
                <a:ea typeface="Arial" charset="0"/>
                <a:cs typeface="Arial" charset="0"/>
              </a:defRPr>
            </a:lvl6pPr>
            <a:lvl7pPr marL="2971800" indent="-228600" eaLnBrk="0" fontAlgn="base" hangingPunct="0">
              <a:spcBef>
                <a:spcPct val="0"/>
              </a:spcBef>
              <a:spcAft>
                <a:spcPct val="0"/>
              </a:spcAft>
              <a:defRPr>
                <a:solidFill>
                  <a:schemeClr val="tx1"/>
                </a:solidFill>
                <a:latin typeface="Franklin Gothic Medium" charset="0"/>
                <a:ea typeface="Arial" charset="0"/>
                <a:cs typeface="Arial" charset="0"/>
              </a:defRPr>
            </a:lvl7pPr>
            <a:lvl8pPr marL="3429000" indent="-228600" eaLnBrk="0" fontAlgn="base" hangingPunct="0">
              <a:spcBef>
                <a:spcPct val="0"/>
              </a:spcBef>
              <a:spcAft>
                <a:spcPct val="0"/>
              </a:spcAft>
              <a:defRPr>
                <a:solidFill>
                  <a:schemeClr val="tx1"/>
                </a:solidFill>
                <a:latin typeface="Franklin Gothic Medium" charset="0"/>
                <a:ea typeface="Arial" charset="0"/>
                <a:cs typeface="Arial" charset="0"/>
              </a:defRPr>
            </a:lvl8pPr>
            <a:lvl9pPr marL="3886200" indent="-228600" eaLnBrk="0" fontAlgn="base" hangingPunct="0">
              <a:spcBef>
                <a:spcPct val="0"/>
              </a:spcBef>
              <a:spcAft>
                <a:spcPct val="0"/>
              </a:spcAft>
              <a:defRPr>
                <a:solidFill>
                  <a:schemeClr val="tx1"/>
                </a:solidFill>
                <a:latin typeface="Franklin Gothic Medium" charset="0"/>
                <a:ea typeface="Arial"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900" b="0" i="0" u="none" strike="noStrike" kern="1200" cap="none" spc="0" normalizeH="0" baseline="0" noProof="0">
                <a:ln>
                  <a:noFill/>
                </a:ln>
                <a:solidFill>
                  <a:srgbClr val="000000"/>
                </a:solidFill>
                <a:effectLst/>
                <a:uLnTx/>
                <a:uFillTx/>
                <a:latin typeface="Calibri" charset="0"/>
                <a:ea typeface="ＭＳ Ｐゴシック" charset="0"/>
                <a:cs typeface="Arial" charset="0"/>
              </a:rPr>
              <a:t>13 clinical pregnancies</a:t>
            </a:r>
          </a:p>
        </p:txBody>
      </p:sp>
      <p:sp>
        <p:nvSpPr>
          <p:cNvPr id="13" name="ZoneTexte 13"/>
          <p:cNvSpPr txBox="1">
            <a:spLocks noChangeArrowheads="1"/>
          </p:cNvSpPr>
          <p:nvPr/>
        </p:nvSpPr>
        <p:spPr bwMode="auto">
          <a:xfrm>
            <a:off x="3400426" y="3086101"/>
            <a:ext cx="1101725" cy="296863"/>
          </a:xfrm>
          <a:prstGeom prst="rect">
            <a:avLst/>
          </a:prstGeom>
          <a:solidFill>
            <a:schemeClr val="bg2"/>
          </a:solidFill>
          <a:ln w="38100">
            <a:solidFill>
              <a:schemeClr val="accent1"/>
            </a:solidFill>
            <a:miter lim="800000"/>
            <a:headEnd/>
            <a:tailEnd/>
          </a:ln>
        </p:spPr>
        <p:txBody>
          <a:bodyPr lIns="19631" tIns="9816" rIns="19631" bIns="9816">
            <a:spAutoFit/>
          </a:bodyPr>
          <a:lstStyle>
            <a:lvl1pPr eaLnBrk="0" hangingPunct="0">
              <a:defRPr>
                <a:solidFill>
                  <a:schemeClr val="tx1"/>
                </a:solidFill>
                <a:latin typeface="Franklin Gothic Medium" charset="0"/>
                <a:ea typeface="ＭＳ Ｐゴシック" charset="0"/>
                <a:cs typeface="Arial" charset="0"/>
              </a:defRPr>
            </a:lvl1pPr>
            <a:lvl2pPr marL="742950" indent="-285750" eaLnBrk="0" hangingPunct="0">
              <a:defRPr>
                <a:solidFill>
                  <a:schemeClr val="tx1"/>
                </a:solidFill>
                <a:latin typeface="Franklin Gothic Medium" charset="0"/>
                <a:ea typeface="Arial" charset="0"/>
                <a:cs typeface="Arial" charset="0"/>
              </a:defRPr>
            </a:lvl2pPr>
            <a:lvl3pPr marL="1143000" indent="-228600" eaLnBrk="0" hangingPunct="0">
              <a:defRPr>
                <a:solidFill>
                  <a:schemeClr val="tx1"/>
                </a:solidFill>
                <a:latin typeface="Franklin Gothic Medium" charset="0"/>
                <a:ea typeface="Arial" charset="0"/>
                <a:cs typeface="Arial" charset="0"/>
              </a:defRPr>
            </a:lvl3pPr>
            <a:lvl4pPr marL="1600200" indent="-228600" eaLnBrk="0" hangingPunct="0">
              <a:defRPr>
                <a:solidFill>
                  <a:schemeClr val="tx1"/>
                </a:solidFill>
                <a:latin typeface="Franklin Gothic Medium" charset="0"/>
                <a:ea typeface="Arial" charset="0"/>
                <a:cs typeface="Arial" charset="0"/>
              </a:defRPr>
            </a:lvl4pPr>
            <a:lvl5pPr marL="2057400" indent="-228600" eaLnBrk="0" hangingPunct="0">
              <a:defRPr>
                <a:solidFill>
                  <a:schemeClr val="tx1"/>
                </a:solidFill>
                <a:latin typeface="Franklin Gothic Medium" charset="0"/>
                <a:ea typeface="Arial" charset="0"/>
                <a:cs typeface="Arial" charset="0"/>
              </a:defRPr>
            </a:lvl5pPr>
            <a:lvl6pPr marL="2514600" indent="-228600" eaLnBrk="0" fontAlgn="base" hangingPunct="0">
              <a:spcBef>
                <a:spcPct val="0"/>
              </a:spcBef>
              <a:spcAft>
                <a:spcPct val="0"/>
              </a:spcAft>
              <a:defRPr>
                <a:solidFill>
                  <a:schemeClr val="tx1"/>
                </a:solidFill>
                <a:latin typeface="Franklin Gothic Medium" charset="0"/>
                <a:ea typeface="Arial" charset="0"/>
                <a:cs typeface="Arial" charset="0"/>
              </a:defRPr>
            </a:lvl6pPr>
            <a:lvl7pPr marL="2971800" indent="-228600" eaLnBrk="0" fontAlgn="base" hangingPunct="0">
              <a:spcBef>
                <a:spcPct val="0"/>
              </a:spcBef>
              <a:spcAft>
                <a:spcPct val="0"/>
              </a:spcAft>
              <a:defRPr>
                <a:solidFill>
                  <a:schemeClr val="tx1"/>
                </a:solidFill>
                <a:latin typeface="Franklin Gothic Medium" charset="0"/>
                <a:ea typeface="Arial" charset="0"/>
                <a:cs typeface="Arial" charset="0"/>
              </a:defRPr>
            </a:lvl7pPr>
            <a:lvl8pPr marL="3429000" indent="-228600" eaLnBrk="0" fontAlgn="base" hangingPunct="0">
              <a:spcBef>
                <a:spcPct val="0"/>
              </a:spcBef>
              <a:spcAft>
                <a:spcPct val="0"/>
              </a:spcAft>
              <a:defRPr>
                <a:solidFill>
                  <a:schemeClr val="tx1"/>
                </a:solidFill>
                <a:latin typeface="Franklin Gothic Medium" charset="0"/>
                <a:ea typeface="Arial" charset="0"/>
                <a:cs typeface="Arial" charset="0"/>
              </a:defRPr>
            </a:lvl8pPr>
            <a:lvl9pPr marL="3886200" indent="-228600" eaLnBrk="0" fontAlgn="base" hangingPunct="0">
              <a:spcBef>
                <a:spcPct val="0"/>
              </a:spcBef>
              <a:spcAft>
                <a:spcPct val="0"/>
              </a:spcAft>
              <a:defRPr>
                <a:solidFill>
                  <a:schemeClr val="tx1"/>
                </a:solidFill>
                <a:latin typeface="Franklin Gothic Medium" charset="0"/>
                <a:ea typeface="Arial"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900" b="0" i="0" u="none" strike="noStrike" kern="1200" cap="none" spc="0" normalizeH="0" baseline="0" noProof="0">
                <a:ln>
                  <a:noFill/>
                </a:ln>
                <a:solidFill>
                  <a:srgbClr val="000000"/>
                </a:solidFill>
                <a:effectLst/>
                <a:uLnTx/>
                <a:uFillTx/>
                <a:latin typeface="Calibri" charset="0"/>
                <a:ea typeface="ＭＳ Ｐゴシック" charset="0"/>
                <a:cs typeface="Arial" charset="0"/>
              </a:rPr>
              <a:t>10 ongoing pregnancies</a:t>
            </a:r>
          </a:p>
        </p:txBody>
      </p:sp>
      <p:sp>
        <p:nvSpPr>
          <p:cNvPr id="14" name="ZoneTexte 14"/>
          <p:cNvSpPr txBox="1">
            <a:spLocks noChangeArrowheads="1"/>
          </p:cNvSpPr>
          <p:nvPr/>
        </p:nvSpPr>
        <p:spPr bwMode="auto">
          <a:xfrm>
            <a:off x="2135189" y="2876551"/>
            <a:ext cx="884237" cy="157163"/>
          </a:xfrm>
          <a:prstGeom prst="rect">
            <a:avLst/>
          </a:prstGeom>
          <a:solidFill>
            <a:schemeClr val="bg2"/>
          </a:solidFill>
          <a:ln w="38100">
            <a:solidFill>
              <a:schemeClr val="accent1"/>
            </a:solidFill>
            <a:miter lim="800000"/>
            <a:headEnd/>
            <a:tailEnd/>
          </a:ln>
        </p:spPr>
        <p:txBody>
          <a:bodyPr lIns="19631" tIns="9816" rIns="19631" bIns="9816">
            <a:spAutoFit/>
          </a:bodyPr>
          <a:lstStyle>
            <a:lvl1pPr eaLnBrk="0" hangingPunct="0">
              <a:defRPr>
                <a:solidFill>
                  <a:schemeClr val="tx1"/>
                </a:solidFill>
                <a:latin typeface="Franklin Gothic Medium" charset="0"/>
                <a:ea typeface="ＭＳ Ｐゴシック" charset="0"/>
                <a:cs typeface="Arial" charset="0"/>
              </a:defRPr>
            </a:lvl1pPr>
            <a:lvl2pPr marL="742950" indent="-285750" eaLnBrk="0" hangingPunct="0">
              <a:defRPr>
                <a:solidFill>
                  <a:schemeClr val="tx1"/>
                </a:solidFill>
                <a:latin typeface="Franklin Gothic Medium" charset="0"/>
                <a:ea typeface="Arial" charset="0"/>
                <a:cs typeface="Arial" charset="0"/>
              </a:defRPr>
            </a:lvl2pPr>
            <a:lvl3pPr marL="1143000" indent="-228600" eaLnBrk="0" hangingPunct="0">
              <a:defRPr>
                <a:solidFill>
                  <a:schemeClr val="tx1"/>
                </a:solidFill>
                <a:latin typeface="Franklin Gothic Medium" charset="0"/>
                <a:ea typeface="Arial" charset="0"/>
                <a:cs typeface="Arial" charset="0"/>
              </a:defRPr>
            </a:lvl3pPr>
            <a:lvl4pPr marL="1600200" indent="-228600" eaLnBrk="0" hangingPunct="0">
              <a:defRPr>
                <a:solidFill>
                  <a:schemeClr val="tx1"/>
                </a:solidFill>
                <a:latin typeface="Franklin Gothic Medium" charset="0"/>
                <a:ea typeface="Arial" charset="0"/>
                <a:cs typeface="Arial" charset="0"/>
              </a:defRPr>
            </a:lvl4pPr>
            <a:lvl5pPr marL="2057400" indent="-228600" eaLnBrk="0" hangingPunct="0">
              <a:defRPr>
                <a:solidFill>
                  <a:schemeClr val="tx1"/>
                </a:solidFill>
                <a:latin typeface="Franklin Gothic Medium" charset="0"/>
                <a:ea typeface="Arial" charset="0"/>
                <a:cs typeface="Arial" charset="0"/>
              </a:defRPr>
            </a:lvl5pPr>
            <a:lvl6pPr marL="2514600" indent="-228600" eaLnBrk="0" fontAlgn="base" hangingPunct="0">
              <a:spcBef>
                <a:spcPct val="0"/>
              </a:spcBef>
              <a:spcAft>
                <a:spcPct val="0"/>
              </a:spcAft>
              <a:defRPr>
                <a:solidFill>
                  <a:schemeClr val="tx1"/>
                </a:solidFill>
                <a:latin typeface="Franklin Gothic Medium" charset="0"/>
                <a:ea typeface="Arial" charset="0"/>
                <a:cs typeface="Arial" charset="0"/>
              </a:defRPr>
            </a:lvl6pPr>
            <a:lvl7pPr marL="2971800" indent="-228600" eaLnBrk="0" fontAlgn="base" hangingPunct="0">
              <a:spcBef>
                <a:spcPct val="0"/>
              </a:spcBef>
              <a:spcAft>
                <a:spcPct val="0"/>
              </a:spcAft>
              <a:defRPr>
                <a:solidFill>
                  <a:schemeClr val="tx1"/>
                </a:solidFill>
                <a:latin typeface="Franklin Gothic Medium" charset="0"/>
                <a:ea typeface="Arial" charset="0"/>
                <a:cs typeface="Arial" charset="0"/>
              </a:defRPr>
            </a:lvl7pPr>
            <a:lvl8pPr marL="3429000" indent="-228600" eaLnBrk="0" fontAlgn="base" hangingPunct="0">
              <a:spcBef>
                <a:spcPct val="0"/>
              </a:spcBef>
              <a:spcAft>
                <a:spcPct val="0"/>
              </a:spcAft>
              <a:defRPr>
                <a:solidFill>
                  <a:schemeClr val="tx1"/>
                </a:solidFill>
                <a:latin typeface="Franklin Gothic Medium" charset="0"/>
                <a:ea typeface="Arial" charset="0"/>
                <a:cs typeface="Arial" charset="0"/>
              </a:defRPr>
            </a:lvl8pPr>
            <a:lvl9pPr marL="3886200" indent="-228600" eaLnBrk="0" fontAlgn="base" hangingPunct="0">
              <a:spcBef>
                <a:spcPct val="0"/>
              </a:spcBef>
              <a:spcAft>
                <a:spcPct val="0"/>
              </a:spcAft>
              <a:defRPr>
                <a:solidFill>
                  <a:schemeClr val="tx1"/>
                </a:solidFill>
                <a:latin typeface="Franklin Gothic Medium" charset="0"/>
                <a:ea typeface="Arial"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900" b="0" i="0" u="none" strike="noStrike" kern="1200" cap="none" spc="0" normalizeH="0" baseline="0" noProof="0">
                <a:ln>
                  <a:noFill/>
                </a:ln>
                <a:solidFill>
                  <a:srgbClr val="000000"/>
                </a:solidFill>
                <a:effectLst/>
                <a:uLnTx/>
                <a:uFillTx/>
                <a:latin typeface="Calibri" charset="0"/>
                <a:ea typeface="ＭＳ Ｐゴシック" charset="0"/>
                <a:cs typeface="Arial" charset="0"/>
              </a:rPr>
              <a:t>3 miscarriages</a:t>
            </a:r>
          </a:p>
        </p:txBody>
      </p:sp>
      <p:sp>
        <p:nvSpPr>
          <p:cNvPr id="15" name="ZoneTexte 16"/>
          <p:cNvSpPr txBox="1">
            <a:spLocks noChangeArrowheads="1"/>
          </p:cNvSpPr>
          <p:nvPr/>
        </p:nvSpPr>
        <p:spPr bwMode="auto">
          <a:xfrm>
            <a:off x="3435351" y="3756026"/>
            <a:ext cx="1000125" cy="449263"/>
          </a:xfrm>
          <a:prstGeom prst="rect">
            <a:avLst/>
          </a:prstGeom>
          <a:solidFill>
            <a:schemeClr val="bg2"/>
          </a:solidFill>
          <a:ln w="38100">
            <a:solidFill>
              <a:schemeClr val="accent1"/>
            </a:solidFill>
            <a:miter lim="800000"/>
            <a:headEnd/>
            <a:tailEnd/>
          </a:ln>
        </p:spPr>
        <p:txBody>
          <a:bodyPr lIns="19631" tIns="9816" rIns="19631" bIns="9816">
            <a:spAutoFit/>
          </a:bodyPr>
          <a:lstStyle>
            <a:lvl1pPr eaLnBrk="0" hangingPunct="0">
              <a:defRPr>
                <a:solidFill>
                  <a:schemeClr val="tx1"/>
                </a:solidFill>
                <a:latin typeface="Franklin Gothic Medium" charset="0"/>
                <a:ea typeface="ＭＳ Ｐゴシック" charset="0"/>
                <a:cs typeface="Arial" charset="0"/>
              </a:defRPr>
            </a:lvl1pPr>
            <a:lvl2pPr marL="742950" indent="-285750" eaLnBrk="0" hangingPunct="0">
              <a:defRPr>
                <a:solidFill>
                  <a:schemeClr val="tx1"/>
                </a:solidFill>
                <a:latin typeface="Franklin Gothic Medium" charset="0"/>
                <a:ea typeface="Arial" charset="0"/>
                <a:cs typeface="Arial" charset="0"/>
              </a:defRPr>
            </a:lvl2pPr>
            <a:lvl3pPr marL="1143000" indent="-228600" eaLnBrk="0" hangingPunct="0">
              <a:defRPr>
                <a:solidFill>
                  <a:schemeClr val="tx1"/>
                </a:solidFill>
                <a:latin typeface="Franklin Gothic Medium" charset="0"/>
                <a:ea typeface="Arial" charset="0"/>
                <a:cs typeface="Arial" charset="0"/>
              </a:defRPr>
            </a:lvl3pPr>
            <a:lvl4pPr marL="1600200" indent="-228600" eaLnBrk="0" hangingPunct="0">
              <a:defRPr>
                <a:solidFill>
                  <a:schemeClr val="tx1"/>
                </a:solidFill>
                <a:latin typeface="Franklin Gothic Medium" charset="0"/>
                <a:ea typeface="Arial" charset="0"/>
                <a:cs typeface="Arial" charset="0"/>
              </a:defRPr>
            </a:lvl4pPr>
            <a:lvl5pPr marL="2057400" indent="-228600" eaLnBrk="0" hangingPunct="0">
              <a:defRPr>
                <a:solidFill>
                  <a:schemeClr val="tx1"/>
                </a:solidFill>
                <a:latin typeface="Franklin Gothic Medium" charset="0"/>
                <a:ea typeface="Arial" charset="0"/>
                <a:cs typeface="Arial" charset="0"/>
              </a:defRPr>
            </a:lvl5pPr>
            <a:lvl6pPr marL="2514600" indent="-228600" eaLnBrk="0" fontAlgn="base" hangingPunct="0">
              <a:spcBef>
                <a:spcPct val="0"/>
              </a:spcBef>
              <a:spcAft>
                <a:spcPct val="0"/>
              </a:spcAft>
              <a:defRPr>
                <a:solidFill>
                  <a:schemeClr val="tx1"/>
                </a:solidFill>
                <a:latin typeface="Franklin Gothic Medium" charset="0"/>
                <a:ea typeface="Arial" charset="0"/>
                <a:cs typeface="Arial" charset="0"/>
              </a:defRPr>
            </a:lvl6pPr>
            <a:lvl7pPr marL="2971800" indent="-228600" eaLnBrk="0" fontAlgn="base" hangingPunct="0">
              <a:spcBef>
                <a:spcPct val="0"/>
              </a:spcBef>
              <a:spcAft>
                <a:spcPct val="0"/>
              </a:spcAft>
              <a:defRPr>
                <a:solidFill>
                  <a:schemeClr val="tx1"/>
                </a:solidFill>
                <a:latin typeface="Franklin Gothic Medium" charset="0"/>
                <a:ea typeface="Arial" charset="0"/>
                <a:cs typeface="Arial" charset="0"/>
              </a:defRPr>
            </a:lvl7pPr>
            <a:lvl8pPr marL="3429000" indent="-228600" eaLnBrk="0" fontAlgn="base" hangingPunct="0">
              <a:spcBef>
                <a:spcPct val="0"/>
              </a:spcBef>
              <a:spcAft>
                <a:spcPct val="0"/>
              </a:spcAft>
              <a:defRPr>
                <a:solidFill>
                  <a:schemeClr val="tx1"/>
                </a:solidFill>
                <a:latin typeface="Franklin Gothic Medium" charset="0"/>
                <a:ea typeface="Arial" charset="0"/>
                <a:cs typeface="Arial" charset="0"/>
              </a:defRPr>
            </a:lvl8pPr>
            <a:lvl9pPr marL="3886200" indent="-228600" eaLnBrk="0" fontAlgn="base" hangingPunct="0">
              <a:spcBef>
                <a:spcPct val="0"/>
              </a:spcBef>
              <a:spcAft>
                <a:spcPct val="0"/>
              </a:spcAft>
              <a:defRPr>
                <a:solidFill>
                  <a:schemeClr val="tx1"/>
                </a:solidFill>
                <a:latin typeface="Franklin Gothic Medium" charset="0"/>
                <a:ea typeface="Arial"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900" b="0" i="0" u="none" strike="noStrike" kern="1200" cap="none" spc="0" normalizeH="0" baseline="0" noProof="0">
                <a:ln>
                  <a:noFill/>
                </a:ln>
                <a:solidFill>
                  <a:srgbClr val="000000"/>
                </a:solidFill>
                <a:effectLst/>
                <a:uLnTx/>
                <a:uFillTx/>
                <a:latin typeface="Calibri" charset="0"/>
                <a:ea typeface="ＭＳ Ｐゴシック" charset="0"/>
                <a:cs typeface="Arial" charset="0"/>
              </a:rPr>
              <a:t>10 deliveries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900" b="0" i="0" u="none" strike="noStrike" kern="1200" cap="none" spc="0" normalizeH="0" baseline="0" noProof="0">
                <a:ln>
                  <a:noFill/>
                </a:ln>
                <a:solidFill>
                  <a:srgbClr val="000000"/>
                </a:solidFill>
                <a:effectLst/>
                <a:uLnTx/>
                <a:uFillTx/>
                <a:latin typeface="Calibri" charset="0"/>
                <a:ea typeface="ＭＳ Ｐゴシック" charset="0"/>
                <a:cs typeface="Arial" charset="0"/>
              </a:rPr>
              <a:t>(2 vaginal,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900" b="0" i="0" u="none" strike="noStrike" kern="1200" cap="none" spc="0" normalizeH="0" baseline="0" noProof="0">
                <a:ln>
                  <a:noFill/>
                </a:ln>
                <a:solidFill>
                  <a:srgbClr val="000000"/>
                </a:solidFill>
                <a:effectLst/>
                <a:uLnTx/>
                <a:uFillTx/>
                <a:latin typeface="Calibri" charset="0"/>
                <a:ea typeface="ＭＳ Ｐゴシック" charset="0"/>
                <a:cs typeface="Arial" charset="0"/>
              </a:rPr>
              <a:t>8 cesarian sections)</a:t>
            </a:r>
          </a:p>
        </p:txBody>
      </p:sp>
      <p:sp>
        <p:nvSpPr>
          <p:cNvPr id="16" name="ZoneTexte 23"/>
          <p:cNvSpPr txBox="1">
            <a:spLocks noChangeArrowheads="1"/>
          </p:cNvSpPr>
          <p:nvPr/>
        </p:nvSpPr>
        <p:spPr bwMode="auto">
          <a:xfrm>
            <a:off x="3519489" y="4551364"/>
            <a:ext cx="833437" cy="434975"/>
          </a:xfrm>
          <a:prstGeom prst="rect">
            <a:avLst/>
          </a:prstGeom>
          <a:solidFill>
            <a:schemeClr val="bg2"/>
          </a:solidFill>
          <a:ln w="38100">
            <a:solidFill>
              <a:schemeClr val="accent1"/>
            </a:solidFill>
            <a:miter lim="800000"/>
            <a:headEnd/>
            <a:tailEnd/>
          </a:ln>
        </p:spPr>
        <p:txBody>
          <a:bodyPr lIns="19631" tIns="9816" rIns="19631" bIns="9816">
            <a:spAutoFit/>
          </a:bodyPr>
          <a:lstStyle>
            <a:lvl1pPr eaLnBrk="0" hangingPunct="0">
              <a:defRPr>
                <a:solidFill>
                  <a:schemeClr val="tx1"/>
                </a:solidFill>
                <a:latin typeface="Franklin Gothic Medium" charset="0"/>
                <a:ea typeface="ＭＳ Ｐゴシック" charset="0"/>
                <a:cs typeface="Arial" charset="0"/>
              </a:defRPr>
            </a:lvl1pPr>
            <a:lvl2pPr marL="742950" indent="-285750" eaLnBrk="0" hangingPunct="0">
              <a:defRPr>
                <a:solidFill>
                  <a:schemeClr val="tx1"/>
                </a:solidFill>
                <a:latin typeface="Franklin Gothic Medium" charset="0"/>
                <a:ea typeface="Arial" charset="0"/>
                <a:cs typeface="Arial" charset="0"/>
              </a:defRPr>
            </a:lvl2pPr>
            <a:lvl3pPr marL="1143000" indent="-228600" eaLnBrk="0" hangingPunct="0">
              <a:defRPr>
                <a:solidFill>
                  <a:schemeClr val="tx1"/>
                </a:solidFill>
                <a:latin typeface="Franklin Gothic Medium" charset="0"/>
                <a:ea typeface="Arial" charset="0"/>
                <a:cs typeface="Arial" charset="0"/>
              </a:defRPr>
            </a:lvl3pPr>
            <a:lvl4pPr marL="1600200" indent="-228600" eaLnBrk="0" hangingPunct="0">
              <a:defRPr>
                <a:solidFill>
                  <a:schemeClr val="tx1"/>
                </a:solidFill>
                <a:latin typeface="Franklin Gothic Medium" charset="0"/>
                <a:ea typeface="Arial" charset="0"/>
                <a:cs typeface="Arial" charset="0"/>
              </a:defRPr>
            </a:lvl4pPr>
            <a:lvl5pPr marL="2057400" indent="-228600" eaLnBrk="0" hangingPunct="0">
              <a:defRPr>
                <a:solidFill>
                  <a:schemeClr val="tx1"/>
                </a:solidFill>
                <a:latin typeface="Franklin Gothic Medium" charset="0"/>
                <a:ea typeface="Arial" charset="0"/>
                <a:cs typeface="Arial" charset="0"/>
              </a:defRPr>
            </a:lvl5pPr>
            <a:lvl6pPr marL="2514600" indent="-228600" eaLnBrk="0" fontAlgn="base" hangingPunct="0">
              <a:spcBef>
                <a:spcPct val="0"/>
              </a:spcBef>
              <a:spcAft>
                <a:spcPct val="0"/>
              </a:spcAft>
              <a:defRPr>
                <a:solidFill>
                  <a:schemeClr val="tx1"/>
                </a:solidFill>
                <a:latin typeface="Franklin Gothic Medium" charset="0"/>
                <a:ea typeface="Arial" charset="0"/>
                <a:cs typeface="Arial" charset="0"/>
              </a:defRPr>
            </a:lvl6pPr>
            <a:lvl7pPr marL="2971800" indent="-228600" eaLnBrk="0" fontAlgn="base" hangingPunct="0">
              <a:spcBef>
                <a:spcPct val="0"/>
              </a:spcBef>
              <a:spcAft>
                <a:spcPct val="0"/>
              </a:spcAft>
              <a:defRPr>
                <a:solidFill>
                  <a:schemeClr val="tx1"/>
                </a:solidFill>
                <a:latin typeface="Franklin Gothic Medium" charset="0"/>
                <a:ea typeface="Arial" charset="0"/>
                <a:cs typeface="Arial" charset="0"/>
              </a:defRPr>
            </a:lvl7pPr>
            <a:lvl8pPr marL="3429000" indent="-228600" eaLnBrk="0" fontAlgn="base" hangingPunct="0">
              <a:spcBef>
                <a:spcPct val="0"/>
              </a:spcBef>
              <a:spcAft>
                <a:spcPct val="0"/>
              </a:spcAft>
              <a:defRPr>
                <a:solidFill>
                  <a:schemeClr val="tx1"/>
                </a:solidFill>
                <a:latin typeface="Franklin Gothic Medium" charset="0"/>
                <a:ea typeface="Arial" charset="0"/>
                <a:cs typeface="Arial" charset="0"/>
              </a:defRPr>
            </a:lvl8pPr>
            <a:lvl9pPr marL="3886200" indent="-228600" eaLnBrk="0" fontAlgn="base" hangingPunct="0">
              <a:spcBef>
                <a:spcPct val="0"/>
              </a:spcBef>
              <a:spcAft>
                <a:spcPct val="0"/>
              </a:spcAft>
              <a:defRPr>
                <a:solidFill>
                  <a:schemeClr val="tx1"/>
                </a:solidFill>
                <a:latin typeface="Franklin Gothic Medium" charset="0"/>
                <a:ea typeface="Arial"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900" b="0" i="0" u="none" strike="noStrike" kern="1200" cap="none" spc="0" normalizeH="0" baseline="0" noProof="0">
                <a:ln>
                  <a:noFill/>
                </a:ln>
                <a:solidFill>
                  <a:srgbClr val="000000"/>
                </a:solidFill>
                <a:effectLst/>
                <a:uLnTx/>
                <a:uFillTx/>
                <a:latin typeface="Calibri" charset="0"/>
                <a:ea typeface="ＭＳ Ｐゴシック" charset="0"/>
                <a:cs typeface="Arial" charset="0"/>
              </a:rPr>
              <a:t>11 live-births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900" b="0" i="0" u="none" strike="noStrike" kern="1200" cap="none" spc="0" normalizeH="0" baseline="0" noProof="0">
                <a:ln>
                  <a:noFill/>
                </a:ln>
                <a:solidFill>
                  <a:srgbClr val="000000"/>
                </a:solidFill>
                <a:effectLst/>
                <a:uLnTx/>
                <a:uFillTx/>
                <a:latin typeface="Calibri" charset="0"/>
                <a:ea typeface="ＭＳ Ｐゴシック" charset="0"/>
                <a:cs typeface="Arial" charset="0"/>
              </a:rPr>
              <a:t>9 singletons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900" b="0" i="0" u="none" strike="noStrike" kern="1200" cap="none" spc="0" normalizeH="0" baseline="0" noProof="0">
                <a:ln>
                  <a:noFill/>
                </a:ln>
                <a:solidFill>
                  <a:srgbClr val="000000"/>
                </a:solidFill>
                <a:effectLst/>
                <a:uLnTx/>
                <a:uFillTx/>
                <a:latin typeface="Calibri" charset="0"/>
                <a:ea typeface="ＭＳ Ｐゴシック" charset="0"/>
                <a:cs typeface="Arial" charset="0"/>
              </a:rPr>
              <a:t>1 twin couple</a:t>
            </a:r>
          </a:p>
        </p:txBody>
      </p:sp>
      <p:sp>
        <p:nvSpPr>
          <p:cNvPr id="17" name="ZoneTexte 24"/>
          <p:cNvSpPr txBox="1">
            <a:spLocks noChangeArrowheads="1"/>
          </p:cNvSpPr>
          <p:nvPr/>
        </p:nvSpPr>
        <p:spPr bwMode="auto">
          <a:xfrm>
            <a:off x="2517776" y="5292726"/>
            <a:ext cx="1319213" cy="296863"/>
          </a:xfrm>
          <a:prstGeom prst="rect">
            <a:avLst/>
          </a:prstGeom>
          <a:solidFill>
            <a:schemeClr val="bg2"/>
          </a:solidFill>
          <a:ln w="38100">
            <a:solidFill>
              <a:schemeClr val="accent1"/>
            </a:solidFill>
            <a:miter lim="800000"/>
            <a:headEnd/>
            <a:tailEnd/>
          </a:ln>
        </p:spPr>
        <p:txBody>
          <a:bodyPr lIns="19631" tIns="9816" rIns="19631" bIns="9816">
            <a:spAutoFit/>
          </a:bodyPr>
          <a:lstStyle>
            <a:lvl1pPr eaLnBrk="0" hangingPunct="0">
              <a:defRPr>
                <a:solidFill>
                  <a:schemeClr val="tx1"/>
                </a:solidFill>
                <a:latin typeface="Franklin Gothic Medium" charset="0"/>
                <a:ea typeface="ＭＳ Ｐゴシック" charset="0"/>
                <a:cs typeface="Arial" charset="0"/>
              </a:defRPr>
            </a:lvl1pPr>
            <a:lvl2pPr marL="742950" indent="-285750" eaLnBrk="0" hangingPunct="0">
              <a:defRPr>
                <a:solidFill>
                  <a:schemeClr val="tx1"/>
                </a:solidFill>
                <a:latin typeface="Franklin Gothic Medium" charset="0"/>
                <a:ea typeface="Arial" charset="0"/>
                <a:cs typeface="Arial" charset="0"/>
              </a:defRPr>
            </a:lvl2pPr>
            <a:lvl3pPr marL="1143000" indent="-228600" eaLnBrk="0" hangingPunct="0">
              <a:defRPr>
                <a:solidFill>
                  <a:schemeClr val="tx1"/>
                </a:solidFill>
                <a:latin typeface="Franklin Gothic Medium" charset="0"/>
                <a:ea typeface="Arial" charset="0"/>
                <a:cs typeface="Arial" charset="0"/>
              </a:defRPr>
            </a:lvl3pPr>
            <a:lvl4pPr marL="1600200" indent="-228600" eaLnBrk="0" hangingPunct="0">
              <a:defRPr>
                <a:solidFill>
                  <a:schemeClr val="tx1"/>
                </a:solidFill>
                <a:latin typeface="Franklin Gothic Medium" charset="0"/>
                <a:ea typeface="Arial" charset="0"/>
                <a:cs typeface="Arial" charset="0"/>
              </a:defRPr>
            </a:lvl4pPr>
            <a:lvl5pPr marL="2057400" indent="-228600" eaLnBrk="0" hangingPunct="0">
              <a:defRPr>
                <a:solidFill>
                  <a:schemeClr val="tx1"/>
                </a:solidFill>
                <a:latin typeface="Franklin Gothic Medium" charset="0"/>
                <a:ea typeface="Arial" charset="0"/>
                <a:cs typeface="Arial" charset="0"/>
              </a:defRPr>
            </a:lvl5pPr>
            <a:lvl6pPr marL="2514600" indent="-228600" eaLnBrk="0" fontAlgn="base" hangingPunct="0">
              <a:spcBef>
                <a:spcPct val="0"/>
              </a:spcBef>
              <a:spcAft>
                <a:spcPct val="0"/>
              </a:spcAft>
              <a:defRPr>
                <a:solidFill>
                  <a:schemeClr val="tx1"/>
                </a:solidFill>
                <a:latin typeface="Franklin Gothic Medium" charset="0"/>
                <a:ea typeface="Arial" charset="0"/>
                <a:cs typeface="Arial" charset="0"/>
              </a:defRPr>
            </a:lvl6pPr>
            <a:lvl7pPr marL="2971800" indent="-228600" eaLnBrk="0" fontAlgn="base" hangingPunct="0">
              <a:spcBef>
                <a:spcPct val="0"/>
              </a:spcBef>
              <a:spcAft>
                <a:spcPct val="0"/>
              </a:spcAft>
              <a:defRPr>
                <a:solidFill>
                  <a:schemeClr val="tx1"/>
                </a:solidFill>
                <a:latin typeface="Franklin Gothic Medium" charset="0"/>
                <a:ea typeface="Arial" charset="0"/>
                <a:cs typeface="Arial" charset="0"/>
              </a:defRPr>
            </a:lvl7pPr>
            <a:lvl8pPr marL="3429000" indent="-228600" eaLnBrk="0" fontAlgn="base" hangingPunct="0">
              <a:spcBef>
                <a:spcPct val="0"/>
              </a:spcBef>
              <a:spcAft>
                <a:spcPct val="0"/>
              </a:spcAft>
              <a:defRPr>
                <a:solidFill>
                  <a:schemeClr val="tx1"/>
                </a:solidFill>
                <a:latin typeface="Franklin Gothic Medium" charset="0"/>
                <a:ea typeface="Arial" charset="0"/>
                <a:cs typeface="Arial" charset="0"/>
              </a:defRPr>
            </a:lvl8pPr>
            <a:lvl9pPr marL="3886200" indent="-228600" eaLnBrk="0" fontAlgn="base" hangingPunct="0">
              <a:spcBef>
                <a:spcPct val="0"/>
              </a:spcBef>
              <a:spcAft>
                <a:spcPct val="0"/>
              </a:spcAft>
              <a:defRPr>
                <a:solidFill>
                  <a:schemeClr val="tx1"/>
                </a:solidFill>
                <a:latin typeface="Franklin Gothic Medium" charset="0"/>
                <a:ea typeface="Arial"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900" b="0" i="0" u="none" strike="noStrike" kern="1200" cap="none" spc="0" normalizeH="0" baseline="0" noProof="0">
                <a:ln>
                  <a:noFill/>
                </a:ln>
                <a:solidFill>
                  <a:srgbClr val="000000"/>
                </a:solidFill>
                <a:effectLst/>
                <a:uLnTx/>
                <a:uFillTx/>
                <a:latin typeface="Calibri" charset="0"/>
                <a:ea typeface="ＭＳ Ｐゴシック" charset="0"/>
                <a:cs typeface="Arial" charset="0"/>
              </a:rPr>
              <a:t>4 preterm healthy babies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900" b="0" i="0" u="none" strike="noStrike" kern="1200" cap="none" spc="0" normalizeH="0" baseline="0" noProof="0">
                <a:ln>
                  <a:noFill/>
                </a:ln>
                <a:solidFill>
                  <a:srgbClr val="000000"/>
                </a:solidFill>
                <a:effectLst/>
                <a:uLnTx/>
                <a:uFillTx/>
                <a:latin typeface="Calibri" charset="0"/>
                <a:ea typeface="ＭＳ Ｐゴシック" charset="0"/>
                <a:cs typeface="Arial" charset="0"/>
              </a:rPr>
              <a:t>(34, 35, 36 gw)</a:t>
            </a:r>
          </a:p>
        </p:txBody>
      </p:sp>
      <p:sp>
        <p:nvSpPr>
          <p:cNvPr id="18" name="ZoneTexte 27"/>
          <p:cNvSpPr txBox="1">
            <a:spLocks noChangeArrowheads="1"/>
          </p:cNvSpPr>
          <p:nvPr/>
        </p:nvSpPr>
        <p:spPr bwMode="auto">
          <a:xfrm>
            <a:off x="4016375" y="5299076"/>
            <a:ext cx="1233488" cy="163513"/>
          </a:xfrm>
          <a:prstGeom prst="rect">
            <a:avLst/>
          </a:prstGeom>
          <a:solidFill>
            <a:schemeClr val="bg2"/>
          </a:solidFill>
          <a:ln w="38100">
            <a:solidFill>
              <a:schemeClr val="accent1"/>
            </a:solidFill>
            <a:miter lim="800000"/>
            <a:headEnd/>
            <a:tailEnd/>
          </a:ln>
        </p:spPr>
        <p:txBody>
          <a:bodyPr lIns="19631" tIns="9816" rIns="19631" bIns="9816">
            <a:spAutoFit/>
          </a:bodyPr>
          <a:lstStyle>
            <a:lvl1pPr eaLnBrk="0" hangingPunct="0">
              <a:defRPr>
                <a:solidFill>
                  <a:schemeClr val="tx1"/>
                </a:solidFill>
                <a:latin typeface="Franklin Gothic Medium" charset="0"/>
                <a:ea typeface="ＭＳ Ｐゴシック" charset="0"/>
                <a:cs typeface="Arial" charset="0"/>
              </a:defRPr>
            </a:lvl1pPr>
            <a:lvl2pPr marL="742950" indent="-285750" eaLnBrk="0" hangingPunct="0">
              <a:defRPr>
                <a:solidFill>
                  <a:schemeClr val="tx1"/>
                </a:solidFill>
                <a:latin typeface="Franklin Gothic Medium" charset="0"/>
                <a:ea typeface="Arial" charset="0"/>
                <a:cs typeface="Arial" charset="0"/>
              </a:defRPr>
            </a:lvl2pPr>
            <a:lvl3pPr marL="1143000" indent="-228600" eaLnBrk="0" hangingPunct="0">
              <a:defRPr>
                <a:solidFill>
                  <a:schemeClr val="tx1"/>
                </a:solidFill>
                <a:latin typeface="Franklin Gothic Medium" charset="0"/>
                <a:ea typeface="Arial" charset="0"/>
                <a:cs typeface="Arial" charset="0"/>
              </a:defRPr>
            </a:lvl3pPr>
            <a:lvl4pPr marL="1600200" indent="-228600" eaLnBrk="0" hangingPunct="0">
              <a:defRPr>
                <a:solidFill>
                  <a:schemeClr val="tx1"/>
                </a:solidFill>
                <a:latin typeface="Franklin Gothic Medium" charset="0"/>
                <a:ea typeface="Arial" charset="0"/>
                <a:cs typeface="Arial" charset="0"/>
              </a:defRPr>
            </a:lvl4pPr>
            <a:lvl5pPr marL="2057400" indent="-228600" eaLnBrk="0" hangingPunct="0">
              <a:defRPr>
                <a:solidFill>
                  <a:schemeClr val="tx1"/>
                </a:solidFill>
                <a:latin typeface="Franklin Gothic Medium" charset="0"/>
                <a:ea typeface="Arial" charset="0"/>
                <a:cs typeface="Arial" charset="0"/>
              </a:defRPr>
            </a:lvl5pPr>
            <a:lvl6pPr marL="2514600" indent="-228600" eaLnBrk="0" fontAlgn="base" hangingPunct="0">
              <a:spcBef>
                <a:spcPct val="0"/>
              </a:spcBef>
              <a:spcAft>
                <a:spcPct val="0"/>
              </a:spcAft>
              <a:defRPr>
                <a:solidFill>
                  <a:schemeClr val="tx1"/>
                </a:solidFill>
                <a:latin typeface="Franklin Gothic Medium" charset="0"/>
                <a:ea typeface="Arial" charset="0"/>
                <a:cs typeface="Arial" charset="0"/>
              </a:defRPr>
            </a:lvl6pPr>
            <a:lvl7pPr marL="2971800" indent="-228600" eaLnBrk="0" fontAlgn="base" hangingPunct="0">
              <a:spcBef>
                <a:spcPct val="0"/>
              </a:spcBef>
              <a:spcAft>
                <a:spcPct val="0"/>
              </a:spcAft>
              <a:defRPr>
                <a:solidFill>
                  <a:schemeClr val="tx1"/>
                </a:solidFill>
                <a:latin typeface="Franklin Gothic Medium" charset="0"/>
                <a:ea typeface="Arial" charset="0"/>
                <a:cs typeface="Arial" charset="0"/>
              </a:defRPr>
            </a:lvl7pPr>
            <a:lvl8pPr marL="3429000" indent="-228600" eaLnBrk="0" fontAlgn="base" hangingPunct="0">
              <a:spcBef>
                <a:spcPct val="0"/>
              </a:spcBef>
              <a:spcAft>
                <a:spcPct val="0"/>
              </a:spcAft>
              <a:defRPr>
                <a:solidFill>
                  <a:schemeClr val="tx1"/>
                </a:solidFill>
                <a:latin typeface="Franklin Gothic Medium" charset="0"/>
                <a:ea typeface="Arial" charset="0"/>
                <a:cs typeface="Arial" charset="0"/>
              </a:defRPr>
            </a:lvl8pPr>
            <a:lvl9pPr marL="3886200" indent="-228600" eaLnBrk="0" fontAlgn="base" hangingPunct="0">
              <a:spcBef>
                <a:spcPct val="0"/>
              </a:spcBef>
              <a:spcAft>
                <a:spcPct val="0"/>
              </a:spcAft>
              <a:defRPr>
                <a:solidFill>
                  <a:schemeClr val="tx1"/>
                </a:solidFill>
                <a:latin typeface="Franklin Gothic Medium" charset="0"/>
                <a:ea typeface="Arial"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900" b="0" i="0" u="none" strike="noStrike" kern="1200" cap="none" spc="0" normalizeH="0" baseline="0" noProof="0">
                <a:ln>
                  <a:noFill/>
                </a:ln>
                <a:solidFill>
                  <a:srgbClr val="000000"/>
                </a:solidFill>
                <a:effectLst/>
                <a:uLnTx/>
                <a:uFillTx/>
                <a:latin typeface="Calibri" charset="0"/>
                <a:ea typeface="ＭＳ Ｐゴシック" charset="0"/>
                <a:cs typeface="Arial" charset="0"/>
              </a:rPr>
              <a:t>7 term healthy babies</a:t>
            </a:r>
          </a:p>
        </p:txBody>
      </p:sp>
      <p:cxnSp>
        <p:nvCxnSpPr>
          <p:cNvPr id="19" name="Connecteur droit 18"/>
          <p:cNvCxnSpPr/>
          <p:nvPr/>
        </p:nvCxnSpPr>
        <p:spPr>
          <a:xfrm>
            <a:off x="3951288" y="620713"/>
            <a:ext cx="1738312"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Connecteur droit 19"/>
          <p:cNvCxnSpPr>
            <a:stCxn id="6" idx="2"/>
          </p:cNvCxnSpPr>
          <p:nvPr/>
        </p:nvCxnSpPr>
        <p:spPr>
          <a:xfrm>
            <a:off x="4833938" y="471489"/>
            <a:ext cx="0" cy="14287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Connecteur droit 20"/>
          <p:cNvCxnSpPr>
            <a:endCxn id="7" idx="0"/>
          </p:cNvCxnSpPr>
          <p:nvPr/>
        </p:nvCxnSpPr>
        <p:spPr>
          <a:xfrm>
            <a:off x="3943350" y="620713"/>
            <a:ext cx="0" cy="14446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Connecteur droit 21"/>
          <p:cNvCxnSpPr>
            <a:stCxn id="8" idx="0"/>
          </p:cNvCxnSpPr>
          <p:nvPr/>
        </p:nvCxnSpPr>
        <p:spPr>
          <a:xfrm flipV="1">
            <a:off x="5684838" y="620714"/>
            <a:ext cx="0" cy="11112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 name="Connecteur droit 22"/>
          <p:cNvCxnSpPr>
            <a:stCxn id="7" idx="2"/>
          </p:cNvCxnSpPr>
          <p:nvPr/>
        </p:nvCxnSpPr>
        <p:spPr>
          <a:xfrm flipH="1">
            <a:off x="3943350" y="928689"/>
            <a:ext cx="0" cy="29527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 name="Connecteur droit 6158"/>
          <p:cNvCxnSpPr>
            <a:stCxn id="9" idx="2"/>
          </p:cNvCxnSpPr>
          <p:nvPr/>
        </p:nvCxnSpPr>
        <p:spPr>
          <a:xfrm flipH="1">
            <a:off x="3943351" y="1665635"/>
            <a:ext cx="1" cy="17904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5" name="Connecteur droit 6160"/>
          <p:cNvCxnSpPr>
            <a:stCxn id="10" idx="2"/>
            <a:endCxn id="12" idx="0"/>
          </p:cNvCxnSpPr>
          <p:nvPr/>
        </p:nvCxnSpPr>
        <p:spPr>
          <a:xfrm>
            <a:off x="3951289" y="2157414"/>
            <a:ext cx="1587" cy="32543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6" name="Connecteur droit 6162"/>
          <p:cNvCxnSpPr>
            <a:stCxn id="11" idx="1"/>
          </p:cNvCxnSpPr>
          <p:nvPr/>
        </p:nvCxnSpPr>
        <p:spPr>
          <a:xfrm flipH="1" flipV="1">
            <a:off x="3952876" y="2324100"/>
            <a:ext cx="885825" cy="0"/>
          </a:xfrm>
          <a:prstGeom prst="line">
            <a:avLst/>
          </a:prstGeom>
          <a:ln w="38100">
            <a:prstDash val="lgDash"/>
          </a:ln>
        </p:spPr>
        <p:style>
          <a:lnRef idx="1">
            <a:schemeClr val="accent1"/>
          </a:lnRef>
          <a:fillRef idx="0">
            <a:schemeClr val="accent1"/>
          </a:fillRef>
          <a:effectRef idx="0">
            <a:schemeClr val="accent1"/>
          </a:effectRef>
          <a:fontRef idx="minor">
            <a:schemeClr val="tx1"/>
          </a:fontRef>
        </p:style>
      </p:cxnSp>
      <p:cxnSp>
        <p:nvCxnSpPr>
          <p:cNvPr id="27" name="Connecteur droit 6164"/>
          <p:cNvCxnSpPr>
            <a:stCxn id="12" idx="2"/>
          </p:cNvCxnSpPr>
          <p:nvPr/>
        </p:nvCxnSpPr>
        <p:spPr>
          <a:xfrm>
            <a:off x="3952875" y="2779714"/>
            <a:ext cx="1588" cy="30638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8" name="Connecteur droit 6166"/>
          <p:cNvCxnSpPr/>
          <p:nvPr/>
        </p:nvCxnSpPr>
        <p:spPr>
          <a:xfrm flipH="1">
            <a:off x="3035300" y="2962275"/>
            <a:ext cx="896938" cy="0"/>
          </a:xfrm>
          <a:prstGeom prst="line">
            <a:avLst/>
          </a:prstGeom>
          <a:ln w="38100">
            <a:prstDash val="lgDash"/>
          </a:ln>
        </p:spPr>
        <p:style>
          <a:lnRef idx="1">
            <a:schemeClr val="accent1"/>
          </a:lnRef>
          <a:fillRef idx="0">
            <a:schemeClr val="accent1"/>
          </a:fillRef>
          <a:effectRef idx="0">
            <a:schemeClr val="accent1"/>
          </a:effectRef>
          <a:fontRef idx="minor">
            <a:schemeClr val="tx1"/>
          </a:fontRef>
        </p:style>
      </p:cxnSp>
      <p:cxnSp>
        <p:nvCxnSpPr>
          <p:cNvPr id="29" name="Connecteur droit 6168"/>
          <p:cNvCxnSpPr>
            <a:stCxn id="13" idx="2"/>
          </p:cNvCxnSpPr>
          <p:nvPr/>
        </p:nvCxnSpPr>
        <p:spPr>
          <a:xfrm>
            <a:off x="3951288" y="3382963"/>
            <a:ext cx="0" cy="37306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Connecteur droit 29"/>
          <p:cNvCxnSpPr>
            <a:stCxn id="15" idx="2"/>
          </p:cNvCxnSpPr>
          <p:nvPr/>
        </p:nvCxnSpPr>
        <p:spPr>
          <a:xfrm flipH="1">
            <a:off x="3932239" y="4205289"/>
            <a:ext cx="3175" cy="32067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1" name="Connecteur droit 30"/>
          <p:cNvCxnSpPr/>
          <p:nvPr/>
        </p:nvCxnSpPr>
        <p:spPr>
          <a:xfrm flipH="1" flipV="1">
            <a:off x="3946525" y="4986339"/>
            <a:ext cx="1588" cy="19208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2" name="Connecteur droit 31"/>
          <p:cNvCxnSpPr/>
          <p:nvPr/>
        </p:nvCxnSpPr>
        <p:spPr>
          <a:xfrm>
            <a:off x="3176589" y="5195889"/>
            <a:ext cx="1476375" cy="158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3" name="Connecteur droit 32"/>
          <p:cNvCxnSpPr>
            <a:endCxn id="18" idx="0"/>
          </p:cNvCxnSpPr>
          <p:nvPr/>
        </p:nvCxnSpPr>
        <p:spPr>
          <a:xfrm>
            <a:off x="4633913" y="5200651"/>
            <a:ext cx="0" cy="9842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4" name="Connecteur droit 33"/>
          <p:cNvCxnSpPr/>
          <p:nvPr/>
        </p:nvCxnSpPr>
        <p:spPr>
          <a:xfrm>
            <a:off x="3176588" y="5178425"/>
            <a:ext cx="0" cy="10795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5" name="ZoneTexte 6191"/>
          <p:cNvSpPr txBox="1">
            <a:spLocks noChangeArrowheads="1"/>
          </p:cNvSpPr>
          <p:nvPr/>
        </p:nvSpPr>
        <p:spPr bwMode="auto">
          <a:xfrm>
            <a:off x="1981201" y="2300289"/>
            <a:ext cx="1038225"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631" tIns="9816" rIns="19631" bIns="9816">
            <a:spAutoFit/>
          </a:bodyPr>
          <a:lstStyle>
            <a:lvl1pPr eaLnBrk="0" hangingPunct="0">
              <a:defRPr>
                <a:solidFill>
                  <a:schemeClr val="tx1"/>
                </a:solidFill>
                <a:latin typeface="Franklin Gothic Medium" charset="0"/>
                <a:ea typeface="ＭＳ Ｐゴシック" charset="0"/>
                <a:cs typeface="Arial" charset="0"/>
              </a:defRPr>
            </a:lvl1pPr>
            <a:lvl2pPr marL="742950" indent="-285750" eaLnBrk="0" hangingPunct="0">
              <a:defRPr>
                <a:solidFill>
                  <a:schemeClr val="tx1"/>
                </a:solidFill>
                <a:latin typeface="Franklin Gothic Medium" charset="0"/>
                <a:ea typeface="Arial" charset="0"/>
                <a:cs typeface="Arial" charset="0"/>
              </a:defRPr>
            </a:lvl2pPr>
            <a:lvl3pPr marL="1143000" indent="-228600" eaLnBrk="0" hangingPunct="0">
              <a:defRPr>
                <a:solidFill>
                  <a:schemeClr val="tx1"/>
                </a:solidFill>
                <a:latin typeface="Franklin Gothic Medium" charset="0"/>
                <a:ea typeface="Arial" charset="0"/>
                <a:cs typeface="Arial" charset="0"/>
              </a:defRPr>
            </a:lvl3pPr>
            <a:lvl4pPr marL="1600200" indent="-228600" eaLnBrk="0" hangingPunct="0">
              <a:defRPr>
                <a:solidFill>
                  <a:schemeClr val="tx1"/>
                </a:solidFill>
                <a:latin typeface="Franklin Gothic Medium" charset="0"/>
                <a:ea typeface="Arial" charset="0"/>
                <a:cs typeface="Arial" charset="0"/>
              </a:defRPr>
            </a:lvl4pPr>
            <a:lvl5pPr marL="2057400" indent="-228600" eaLnBrk="0" hangingPunct="0">
              <a:defRPr>
                <a:solidFill>
                  <a:schemeClr val="tx1"/>
                </a:solidFill>
                <a:latin typeface="Franklin Gothic Medium" charset="0"/>
                <a:ea typeface="Arial" charset="0"/>
                <a:cs typeface="Arial" charset="0"/>
              </a:defRPr>
            </a:lvl5pPr>
            <a:lvl6pPr marL="2514600" indent="-228600" eaLnBrk="0" fontAlgn="base" hangingPunct="0">
              <a:spcBef>
                <a:spcPct val="0"/>
              </a:spcBef>
              <a:spcAft>
                <a:spcPct val="0"/>
              </a:spcAft>
              <a:defRPr>
                <a:solidFill>
                  <a:schemeClr val="tx1"/>
                </a:solidFill>
                <a:latin typeface="Franklin Gothic Medium" charset="0"/>
                <a:ea typeface="Arial" charset="0"/>
                <a:cs typeface="Arial" charset="0"/>
              </a:defRPr>
            </a:lvl6pPr>
            <a:lvl7pPr marL="2971800" indent="-228600" eaLnBrk="0" fontAlgn="base" hangingPunct="0">
              <a:spcBef>
                <a:spcPct val="0"/>
              </a:spcBef>
              <a:spcAft>
                <a:spcPct val="0"/>
              </a:spcAft>
              <a:defRPr>
                <a:solidFill>
                  <a:schemeClr val="tx1"/>
                </a:solidFill>
                <a:latin typeface="Franklin Gothic Medium" charset="0"/>
                <a:ea typeface="Arial" charset="0"/>
                <a:cs typeface="Arial" charset="0"/>
              </a:defRPr>
            </a:lvl7pPr>
            <a:lvl8pPr marL="3429000" indent="-228600" eaLnBrk="0" fontAlgn="base" hangingPunct="0">
              <a:spcBef>
                <a:spcPct val="0"/>
              </a:spcBef>
              <a:spcAft>
                <a:spcPct val="0"/>
              </a:spcAft>
              <a:defRPr>
                <a:solidFill>
                  <a:schemeClr val="tx1"/>
                </a:solidFill>
                <a:latin typeface="Franklin Gothic Medium" charset="0"/>
                <a:ea typeface="Arial" charset="0"/>
                <a:cs typeface="Arial" charset="0"/>
              </a:defRPr>
            </a:lvl8pPr>
            <a:lvl9pPr marL="3886200" indent="-228600" eaLnBrk="0" fontAlgn="base" hangingPunct="0">
              <a:spcBef>
                <a:spcPct val="0"/>
              </a:spcBef>
              <a:spcAft>
                <a:spcPct val="0"/>
              </a:spcAft>
              <a:defRPr>
                <a:solidFill>
                  <a:schemeClr val="tx1"/>
                </a:solidFill>
                <a:latin typeface="Franklin Gothic Medium" charset="0"/>
                <a:ea typeface="Arial"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000" b="0" i="0" u="none" strike="noStrike" kern="1200" cap="none" spc="0" normalizeH="0" baseline="0" noProof="0" dirty="0" err="1">
                <a:ln>
                  <a:noFill/>
                </a:ln>
                <a:solidFill>
                  <a:srgbClr val="D1297C"/>
                </a:solidFill>
                <a:effectLst/>
                <a:uLnTx/>
                <a:uFillTx/>
                <a:latin typeface="Calibri" charset="0"/>
                <a:ea typeface="ＭＳ Ｐゴシック" charset="0"/>
                <a:cs typeface="Arial" charset="0"/>
              </a:rPr>
              <a:t>Miscarriage</a:t>
            </a:r>
            <a:r>
              <a:rPr kumimoji="0" lang="fr-BE" sz="1000" b="0" i="0" u="none" strike="noStrike" kern="1200" cap="none" spc="0" normalizeH="0" baseline="0" noProof="0" dirty="0">
                <a:ln>
                  <a:noFill/>
                </a:ln>
                <a:solidFill>
                  <a:srgbClr val="D1297C"/>
                </a:solidFill>
                <a:effectLst/>
                <a:uLnTx/>
                <a:uFillTx/>
                <a:latin typeface="Calibri" charset="0"/>
                <a:ea typeface="ＭＳ Ｐゴシック" charset="0"/>
                <a:cs typeface="Arial" charset="0"/>
              </a:rPr>
              <a:t> rate: 23%</a:t>
            </a:r>
          </a:p>
        </p:txBody>
      </p:sp>
      <p:sp>
        <p:nvSpPr>
          <p:cNvPr id="36" name="ZoneTexte 6192"/>
          <p:cNvSpPr txBox="1">
            <a:spLocks noChangeArrowheads="1"/>
          </p:cNvSpPr>
          <p:nvPr/>
        </p:nvSpPr>
        <p:spPr bwMode="auto">
          <a:xfrm>
            <a:off x="5067301" y="2692401"/>
            <a:ext cx="1489075"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631" tIns="9816" rIns="19631" bIns="9816">
            <a:spAutoFit/>
          </a:bodyPr>
          <a:lstStyle>
            <a:lvl1pPr eaLnBrk="0" hangingPunct="0">
              <a:defRPr>
                <a:solidFill>
                  <a:schemeClr val="tx1"/>
                </a:solidFill>
                <a:latin typeface="Franklin Gothic Medium" charset="0"/>
                <a:ea typeface="ＭＳ Ｐゴシック" charset="0"/>
                <a:cs typeface="Arial" charset="0"/>
              </a:defRPr>
            </a:lvl1pPr>
            <a:lvl2pPr marL="742950" indent="-285750" eaLnBrk="0" hangingPunct="0">
              <a:defRPr>
                <a:solidFill>
                  <a:schemeClr val="tx1"/>
                </a:solidFill>
                <a:latin typeface="Franklin Gothic Medium" charset="0"/>
                <a:ea typeface="Arial" charset="0"/>
                <a:cs typeface="Arial" charset="0"/>
              </a:defRPr>
            </a:lvl2pPr>
            <a:lvl3pPr marL="1143000" indent="-228600" eaLnBrk="0" hangingPunct="0">
              <a:defRPr>
                <a:solidFill>
                  <a:schemeClr val="tx1"/>
                </a:solidFill>
                <a:latin typeface="Franklin Gothic Medium" charset="0"/>
                <a:ea typeface="Arial" charset="0"/>
                <a:cs typeface="Arial" charset="0"/>
              </a:defRPr>
            </a:lvl3pPr>
            <a:lvl4pPr marL="1600200" indent="-228600" eaLnBrk="0" hangingPunct="0">
              <a:defRPr>
                <a:solidFill>
                  <a:schemeClr val="tx1"/>
                </a:solidFill>
                <a:latin typeface="Franklin Gothic Medium" charset="0"/>
                <a:ea typeface="Arial" charset="0"/>
                <a:cs typeface="Arial" charset="0"/>
              </a:defRPr>
            </a:lvl4pPr>
            <a:lvl5pPr marL="2057400" indent="-228600" eaLnBrk="0" hangingPunct="0">
              <a:defRPr>
                <a:solidFill>
                  <a:schemeClr val="tx1"/>
                </a:solidFill>
                <a:latin typeface="Franklin Gothic Medium" charset="0"/>
                <a:ea typeface="Arial" charset="0"/>
                <a:cs typeface="Arial" charset="0"/>
              </a:defRPr>
            </a:lvl5pPr>
            <a:lvl6pPr marL="2514600" indent="-228600" eaLnBrk="0" fontAlgn="base" hangingPunct="0">
              <a:spcBef>
                <a:spcPct val="0"/>
              </a:spcBef>
              <a:spcAft>
                <a:spcPct val="0"/>
              </a:spcAft>
              <a:defRPr>
                <a:solidFill>
                  <a:schemeClr val="tx1"/>
                </a:solidFill>
                <a:latin typeface="Franklin Gothic Medium" charset="0"/>
                <a:ea typeface="Arial" charset="0"/>
                <a:cs typeface="Arial" charset="0"/>
              </a:defRPr>
            </a:lvl6pPr>
            <a:lvl7pPr marL="2971800" indent="-228600" eaLnBrk="0" fontAlgn="base" hangingPunct="0">
              <a:spcBef>
                <a:spcPct val="0"/>
              </a:spcBef>
              <a:spcAft>
                <a:spcPct val="0"/>
              </a:spcAft>
              <a:defRPr>
                <a:solidFill>
                  <a:schemeClr val="tx1"/>
                </a:solidFill>
                <a:latin typeface="Franklin Gothic Medium" charset="0"/>
                <a:ea typeface="Arial" charset="0"/>
                <a:cs typeface="Arial" charset="0"/>
              </a:defRPr>
            </a:lvl7pPr>
            <a:lvl8pPr marL="3429000" indent="-228600" eaLnBrk="0" fontAlgn="base" hangingPunct="0">
              <a:spcBef>
                <a:spcPct val="0"/>
              </a:spcBef>
              <a:spcAft>
                <a:spcPct val="0"/>
              </a:spcAft>
              <a:defRPr>
                <a:solidFill>
                  <a:schemeClr val="tx1"/>
                </a:solidFill>
                <a:latin typeface="Franklin Gothic Medium" charset="0"/>
                <a:ea typeface="Arial" charset="0"/>
                <a:cs typeface="Arial" charset="0"/>
              </a:defRPr>
            </a:lvl8pPr>
            <a:lvl9pPr marL="3886200" indent="-228600" eaLnBrk="0" fontAlgn="base" hangingPunct="0">
              <a:spcBef>
                <a:spcPct val="0"/>
              </a:spcBef>
              <a:spcAft>
                <a:spcPct val="0"/>
              </a:spcAft>
              <a:defRPr>
                <a:solidFill>
                  <a:schemeClr val="tx1"/>
                </a:solidFill>
                <a:latin typeface="Franklin Gothic Medium" charset="0"/>
                <a:ea typeface="Arial"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000" b="0" i="0" u="none" strike="noStrike" kern="1200" cap="none" spc="0" normalizeH="0" baseline="0" noProof="0" dirty="0">
                <a:ln>
                  <a:noFill/>
                </a:ln>
                <a:solidFill>
                  <a:srgbClr val="000000"/>
                </a:solidFill>
                <a:effectLst/>
                <a:uLnTx/>
                <a:uFillTx/>
                <a:latin typeface="Calibri" charset="0"/>
                <a:ea typeface="ＭＳ Ｐゴシック" charset="0"/>
                <a:cs typeface="Arial" charset="0"/>
              </a:rPr>
              <a:t>Clinical </a:t>
            </a:r>
            <a:r>
              <a:rPr kumimoji="0" lang="fr-BE" sz="1000" b="0" i="0" u="none" strike="noStrike" kern="1200" cap="none" spc="0" normalizeH="0" baseline="0" noProof="0" dirty="0" err="1">
                <a:ln>
                  <a:noFill/>
                </a:ln>
                <a:solidFill>
                  <a:srgbClr val="000000"/>
                </a:solidFill>
                <a:effectLst/>
                <a:uLnTx/>
                <a:uFillTx/>
                <a:latin typeface="Calibri" charset="0"/>
                <a:ea typeface="ＭＳ Ｐゴシック" charset="0"/>
                <a:cs typeface="Arial" charset="0"/>
              </a:rPr>
              <a:t>pregnancy</a:t>
            </a:r>
            <a:r>
              <a:rPr kumimoji="0" lang="fr-BE" sz="1000" b="0" i="0" u="none" strike="noStrike" kern="1200" cap="none" spc="0" normalizeH="0" baseline="0" noProof="0" dirty="0">
                <a:ln>
                  <a:noFill/>
                </a:ln>
                <a:solidFill>
                  <a:srgbClr val="000000"/>
                </a:solidFill>
                <a:effectLst/>
                <a:uLnTx/>
                <a:uFillTx/>
                <a:latin typeface="Calibri" charset="0"/>
                <a:ea typeface="ＭＳ Ｐゴシック" charset="0"/>
                <a:cs typeface="Arial" charset="0"/>
              </a:rPr>
              <a:t> rate/ET:  </a:t>
            </a:r>
            <a:r>
              <a:rPr kumimoji="0" lang="fr-BE" sz="1000" b="0" i="0" u="none" strike="noStrike" kern="1200" cap="none" spc="0" normalizeH="0" baseline="0" noProof="0" dirty="0" err="1">
                <a:ln>
                  <a:noFill/>
                </a:ln>
                <a:solidFill>
                  <a:srgbClr val="000000"/>
                </a:solidFill>
                <a:effectLst/>
                <a:uLnTx/>
                <a:uFillTx/>
                <a:latin typeface="Calibri" charset="0"/>
                <a:ea typeface="ＭＳ Ｐゴシック" charset="0"/>
                <a:cs typeface="Arial" charset="0"/>
              </a:rPr>
              <a:t>Fresh</a:t>
            </a:r>
            <a:r>
              <a:rPr kumimoji="0" lang="fr-BE" sz="1000" b="0" i="0" u="none" strike="noStrike" kern="1200" cap="none" spc="0" normalizeH="0" baseline="0" noProof="0" dirty="0">
                <a:ln>
                  <a:noFill/>
                </a:ln>
                <a:solidFill>
                  <a:srgbClr val="000000"/>
                </a:solidFill>
                <a:effectLst/>
                <a:uLnTx/>
                <a:uFillTx/>
                <a:latin typeface="Calibri" charset="0"/>
                <a:ea typeface="ＭＳ Ｐゴシック" charset="0"/>
                <a:cs typeface="Arial" charset="0"/>
              </a:rPr>
              <a:t>  24,4%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000" b="0" i="0" u="none" strike="noStrike" kern="1200" cap="none" spc="0" normalizeH="0" baseline="0" noProof="0" dirty="0" err="1">
                <a:ln>
                  <a:noFill/>
                </a:ln>
                <a:solidFill>
                  <a:srgbClr val="000000"/>
                </a:solidFill>
                <a:effectLst/>
                <a:uLnTx/>
                <a:uFillTx/>
                <a:latin typeface="Calibri" charset="0"/>
                <a:ea typeface="ＭＳ Ｐゴシック" charset="0"/>
                <a:cs typeface="Arial" charset="0"/>
              </a:rPr>
              <a:t>Frozen</a:t>
            </a:r>
            <a:r>
              <a:rPr kumimoji="0" lang="fr-BE" sz="1000" b="0" i="0" u="none" strike="noStrike" kern="1200" cap="none" spc="0" normalizeH="0" baseline="0" noProof="0" dirty="0">
                <a:ln>
                  <a:noFill/>
                </a:ln>
                <a:solidFill>
                  <a:srgbClr val="000000"/>
                </a:solidFill>
                <a:effectLst/>
                <a:uLnTx/>
                <a:uFillTx/>
                <a:latin typeface="Calibri" charset="0"/>
                <a:ea typeface="ＭＳ Ｐゴシック" charset="0"/>
                <a:cs typeface="Arial" charset="0"/>
              </a:rPr>
              <a:t>  20%</a:t>
            </a:r>
            <a:endParaRPr kumimoji="0" lang="fr-BE" sz="900" b="0" i="0" u="none" strike="noStrike" kern="1200" cap="none" spc="0" normalizeH="0" baseline="0" noProof="0" dirty="0">
              <a:ln>
                <a:noFill/>
              </a:ln>
              <a:solidFill>
                <a:srgbClr val="000000"/>
              </a:solidFill>
              <a:effectLst/>
              <a:uLnTx/>
              <a:uFillTx/>
              <a:latin typeface="Calibri" charset="0"/>
              <a:ea typeface="ＭＳ Ｐゴシック" charset="0"/>
              <a:cs typeface="Arial" charset="0"/>
            </a:endParaRPr>
          </a:p>
        </p:txBody>
      </p:sp>
      <p:sp>
        <p:nvSpPr>
          <p:cNvPr id="37" name="ZoneTexte 36"/>
          <p:cNvSpPr txBox="1"/>
          <p:nvPr/>
        </p:nvSpPr>
        <p:spPr>
          <a:xfrm>
            <a:off x="5589588" y="4756150"/>
            <a:ext cx="2165350" cy="635000"/>
          </a:xfrm>
          <a:prstGeom prst="rect">
            <a:avLst/>
          </a:prstGeom>
          <a:noFill/>
        </p:spPr>
        <p:txBody>
          <a:bodyPr lIns="19631" tIns="9816" rIns="19631" bIns="9816">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00" b="0" i="0" u="none" strike="noStrike" kern="1200" cap="none" spc="0" normalizeH="0" baseline="0" noProof="0" dirty="0">
                <a:ln>
                  <a:noFill/>
                </a:ln>
                <a:solidFill>
                  <a:srgbClr val="D1297C"/>
                </a:solidFill>
                <a:effectLst/>
                <a:uLnTx/>
                <a:uFillTx/>
                <a:latin typeface="Calibri" panose="020F0502020204030204"/>
                <a:ea typeface="+mn-ea"/>
                <a:cs typeface="+mn-cs"/>
              </a:rPr>
              <a:t>Complications of </a:t>
            </a:r>
            <a:r>
              <a:rPr kumimoji="0" lang="fr-BE" sz="1000" b="0" i="0" u="none" strike="noStrike" kern="1200" cap="none" spc="0" normalizeH="0" baseline="0" noProof="0" dirty="0" err="1">
                <a:ln>
                  <a:noFill/>
                </a:ln>
                <a:solidFill>
                  <a:srgbClr val="D1297C"/>
                </a:solidFill>
                <a:effectLst/>
                <a:uLnTx/>
                <a:uFillTx/>
                <a:latin typeface="Calibri" panose="020F0502020204030204"/>
                <a:ea typeface="+mn-ea"/>
                <a:cs typeface="+mn-cs"/>
              </a:rPr>
              <a:t>pregnancy</a:t>
            </a:r>
            <a:r>
              <a:rPr kumimoji="0" lang="fr-BE" sz="1000" b="0" i="0" u="none" strike="noStrike" kern="1200" cap="none" spc="0" normalizeH="0" baseline="0" noProof="0" dirty="0">
                <a:ln>
                  <a:noFill/>
                </a:ln>
                <a:solidFill>
                  <a:srgbClr val="D1297C"/>
                </a:solidFill>
                <a:effectLst/>
                <a:uLnTx/>
                <a:uFillTx/>
                <a:latin typeface="Calibri" panose="020F0502020204030204"/>
                <a:ea typeface="+mn-ea"/>
                <a:cs typeface="+mn-cs"/>
              </a:rPr>
              <a:t>: 50%</a:t>
            </a:r>
          </a:p>
          <a:p>
            <a:pPr marL="61349" marR="0" lvl="0" indent="-61349" algn="l" defTabSz="914400" rtl="0" eaLnBrk="1" fontAlgn="auto" latinLnBrk="0" hangingPunct="1">
              <a:lnSpc>
                <a:spcPct val="100000"/>
              </a:lnSpc>
              <a:spcBef>
                <a:spcPts val="0"/>
              </a:spcBef>
              <a:spcAft>
                <a:spcPts val="0"/>
              </a:spcAft>
              <a:buClrTx/>
              <a:buSzTx/>
              <a:buFontTx/>
              <a:buChar char="-"/>
              <a:tabLst/>
              <a:defRPr/>
            </a:pPr>
            <a:r>
              <a:rPr kumimoji="0" lang="fr-BE" sz="1000" b="0" i="0" u="none" strike="noStrike" kern="1200" cap="none" spc="0" normalizeH="0" baseline="0" noProof="0" dirty="0">
                <a:ln>
                  <a:noFill/>
                </a:ln>
                <a:solidFill>
                  <a:srgbClr val="D1297C"/>
                </a:solidFill>
                <a:effectLst/>
                <a:uLnTx/>
                <a:uFillTx/>
                <a:latin typeface="Calibri" panose="020F0502020204030204"/>
                <a:ea typeface="+mn-ea"/>
                <a:cs typeface="+mn-cs"/>
              </a:rPr>
              <a:t>4 </a:t>
            </a:r>
            <a:r>
              <a:rPr kumimoji="0" lang="fr-BE" sz="1000" b="0" i="0" u="none" strike="noStrike" kern="1200" cap="none" spc="0" normalizeH="0" baseline="0" noProof="0" dirty="0" err="1">
                <a:ln>
                  <a:noFill/>
                </a:ln>
                <a:solidFill>
                  <a:srgbClr val="D1297C"/>
                </a:solidFill>
                <a:effectLst/>
                <a:uLnTx/>
                <a:uFillTx/>
                <a:latin typeface="Calibri" panose="020F0502020204030204"/>
                <a:ea typeface="+mn-ea"/>
                <a:cs typeface="+mn-cs"/>
              </a:rPr>
              <a:t>Preeclampsia</a:t>
            </a:r>
            <a:endParaRPr kumimoji="0" lang="fr-BE" sz="1000" b="0" i="0" u="none" strike="noStrike" kern="1200" cap="none" spc="0" normalizeH="0" baseline="0" noProof="0" dirty="0">
              <a:ln>
                <a:noFill/>
              </a:ln>
              <a:solidFill>
                <a:srgbClr val="D1297C"/>
              </a:solidFill>
              <a:effectLst/>
              <a:uLnTx/>
              <a:uFillTx/>
              <a:latin typeface="Calibri" panose="020F0502020204030204"/>
              <a:ea typeface="+mn-ea"/>
              <a:cs typeface="+mn-cs"/>
            </a:endParaRPr>
          </a:p>
          <a:p>
            <a:pPr marL="61349" marR="0" lvl="0" indent="-61349" algn="l" defTabSz="914400" rtl="0" eaLnBrk="1" fontAlgn="auto" latinLnBrk="0" hangingPunct="1">
              <a:lnSpc>
                <a:spcPct val="100000"/>
              </a:lnSpc>
              <a:spcBef>
                <a:spcPts val="0"/>
              </a:spcBef>
              <a:spcAft>
                <a:spcPts val="0"/>
              </a:spcAft>
              <a:buClrTx/>
              <a:buSzTx/>
              <a:buFontTx/>
              <a:buChar char="-"/>
              <a:tabLst/>
              <a:defRPr/>
            </a:pPr>
            <a:r>
              <a:rPr kumimoji="0" lang="fr-BE" sz="1000" b="0" i="0" u="none" strike="noStrike" kern="1200" cap="none" spc="0" normalizeH="0" baseline="0" noProof="0" dirty="0">
                <a:ln>
                  <a:noFill/>
                </a:ln>
                <a:solidFill>
                  <a:srgbClr val="D1297C"/>
                </a:solidFill>
                <a:effectLst/>
                <a:uLnTx/>
                <a:uFillTx/>
                <a:latin typeface="Calibri" panose="020F0502020204030204"/>
                <a:ea typeface="+mn-ea"/>
                <a:cs typeface="+mn-cs"/>
              </a:rPr>
              <a:t>1 </a:t>
            </a:r>
            <a:r>
              <a:rPr kumimoji="0" lang="fr-BE" sz="1000" b="0" i="0" u="none" strike="noStrike" kern="1200" cap="none" spc="0" normalizeH="0" baseline="0" noProof="0" dirty="0" err="1">
                <a:ln>
                  <a:noFill/>
                </a:ln>
                <a:solidFill>
                  <a:srgbClr val="D1297C"/>
                </a:solidFill>
                <a:effectLst/>
                <a:uLnTx/>
                <a:uFillTx/>
                <a:latin typeface="Calibri" panose="020F0502020204030204"/>
                <a:ea typeface="+mn-ea"/>
                <a:cs typeface="+mn-cs"/>
              </a:rPr>
              <a:t>Gestational</a:t>
            </a:r>
            <a:r>
              <a:rPr kumimoji="0" lang="fr-BE" sz="1000" b="0" i="0" u="none" strike="noStrike" kern="1200" cap="none" spc="0" normalizeH="0" baseline="0" noProof="0" dirty="0">
                <a:ln>
                  <a:noFill/>
                </a:ln>
                <a:solidFill>
                  <a:srgbClr val="D1297C"/>
                </a:solidFill>
                <a:effectLst/>
                <a:uLnTx/>
                <a:uFillTx/>
                <a:latin typeface="Calibri" panose="020F0502020204030204"/>
                <a:ea typeface="+mn-ea"/>
                <a:cs typeface="+mn-cs"/>
              </a:rPr>
              <a:t> hypertension and  </a:t>
            </a:r>
            <a:r>
              <a:rPr kumimoji="0" lang="fr-BE" sz="1000" b="0" i="0" u="none" strike="noStrike" kern="1200" cap="none" spc="0" normalizeH="0" baseline="0" noProof="0" dirty="0" err="1">
                <a:ln>
                  <a:noFill/>
                </a:ln>
                <a:solidFill>
                  <a:srgbClr val="D1297C"/>
                </a:solidFill>
                <a:effectLst/>
                <a:uLnTx/>
                <a:uFillTx/>
                <a:latin typeface="Calibri" panose="020F0502020204030204"/>
                <a:ea typeface="+mn-ea"/>
                <a:cs typeface="+mn-cs"/>
              </a:rPr>
              <a:t>intrahepatic</a:t>
            </a:r>
            <a:r>
              <a:rPr kumimoji="0" lang="fr-BE" sz="1000" b="0" i="0" u="none" strike="noStrike" kern="1200" cap="none" spc="0" normalizeH="0" baseline="0" noProof="0" dirty="0">
                <a:ln>
                  <a:noFill/>
                </a:ln>
                <a:solidFill>
                  <a:srgbClr val="D1297C"/>
                </a:solidFill>
                <a:effectLst/>
                <a:uLnTx/>
                <a:uFillTx/>
                <a:latin typeface="Calibri" panose="020F0502020204030204"/>
                <a:ea typeface="+mn-ea"/>
                <a:cs typeface="+mn-cs"/>
              </a:rPr>
              <a:t> </a:t>
            </a:r>
            <a:r>
              <a:rPr kumimoji="0" lang="fr-BE" sz="1000" b="0" i="0" u="none" strike="noStrike" kern="1200" cap="none" spc="0" normalizeH="0" baseline="0" noProof="0" dirty="0" err="1">
                <a:ln>
                  <a:noFill/>
                </a:ln>
                <a:solidFill>
                  <a:srgbClr val="D1297C"/>
                </a:solidFill>
                <a:effectLst/>
                <a:uLnTx/>
                <a:uFillTx/>
                <a:latin typeface="Calibri" panose="020F0502020204030204"/>
                <a:ea typeface="+mn-ea"/>
                <a:cs typeface="+mn-cs"/>
              </a:rPr>
              <a:t>cholestasis</a:t>
            </a:r>
            <a:r>
              <a:rPr kumimoji="0" lang="fr-BE" sz="1000" b="0" i="0" u="none" strike="noStrike" kern="1200" cap="none" spc="0" normalizeH="0" baseline="0" noProof="0" dirty="0">
                <a:ln>
                  <a:noFill/>
                </a:ln>
                <a:solidFill>
                  <a:srgbClr val="D1297C"/>
                </a:solidFill>
                <a:effectLst/>
                <a:uLnTx/>
                <a:uFillTx/>
                <a:latin typeface="Calibri" panose="020F0502020204030204"/>
                <a:ea typeface="+mn-ea"/>
                <a:cs typeface="+mn-cs"/>
              </a:rPr>
              <a:t> of </a:t>
            </a:r>
            <a:r>
              <a:rPr kumimoji="0" lang="fr-BE" sz="1000" b="0" i="0" u="none" strike="noStrike" kern="1200" cap="none" spc="0" normalizeH="0" baseline="0" noProof="0" dirty="0" err="1">
                <a:ln>
                  <a:noFill/>
                </a:ln>
                <a:solidFill>
                  <a:srgbClr val="D1297C"/>
                </a:solidFill>
                <a:effectLst/>
                <a:uLnTx/>
                <a:uFillTx/>
                <a:latin typeface="Calibri" panose="020F0502020204030204"/>
                <a:ea typeface="+mn-ea"/>
                <a:cs typeface="+mn-cs"/>
              </a:rPr>
              <a:t>pregnancy</a:t>
            </a:r>
            <a:endParaRPr kumimoji="0" lang="fr-BE" sz="1000" b="0" i="0" u="none" strike="noStrike" kern="1200" cap="none" spc="0" normalizeH="0" baseline="0" noProof="0" dirty="0">
              <a:ln>
                <a:noFill/>
              </a:ln>
              <a:solidFill>
                <a:srgbClr val="D1297C"/>
              </a:solidFill>
              <a:effectLst/>
              <a:uLnTx/>
              <a:uFillTx/>
              <a:latin typeface="Calibri" panose="020F0502020204030204"/>
              <a:ea typeface="+mn-ea"/>
              <a:cs typeface="+mn-cs"/>
            </a:endParaRPr>
          </a:p>
        </p:txBody>
      </p:sp>
      <p:sp>
        <p:nvSpPr>
          <p:cNvPr id="38" name="ZoneTexte 6195"/>
          <p:cNvSpPr txBox="1">
            <a:spLocks noChangeArrowheads="1"/>
          </p:cNvSpPr>
          <p:nvPr/>
        </p:nvSpPr>
        <p:spPr bwMode="auto">
          <a:xfrm>
            <a:off x="2771776" y="5888038"/>
            <a:ext cx="2327275"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631" tIns="9816" rIns="19631" bIns="9816">
            <a:spAutoFit/>
          </a:bodyPr>
          <a:lstStyle>
            <a:lvl1pPr eaLnBrk="0" hangingPunct="0">
              <a:defRPr>
                <a:solidFill>
                  <a:schemeClr val="tx1"/>
                </a:solidFill>
                <a:latin typeface="Franklin Gothic Medium" charset="0"/>
                <a:ea typeface="ＭＳ Ｐゴシック" charset="0"/>
                <a:cs typeface="Arial" charset="0"/>
              </a:defRPr>
            </a:lvl1pPr>
            <a:lvl2pPr marL="742950" indent="-285750" eaLnBrk="0" hangingPunct="0">
              <a:defRPr>
                <a:solidFill>
                  <a:schemeClr val="tx1"/>
                </a:solidFill>
                <a:latin typeface="Franklin Gothic Medium" charset="0"/>
                <a:ea typeface="Arial" charset="0"/>
                <a:cs typeface="Arial" charset="0"/>
              </a:defRPr>
            </a:lvl2pPr>
            <a:lvl3pPr marL="1143000" indent="-228600" eaLnBrk="0" hangingPunct="0">
              <a:defRPr>
                <a:solidFill>
                  <a:schemeClr val="tx1"/>
                </a:solidFill>
                <a:latin typeface="Franklin Gothic Medium" charset="0"/>
                <a:ea typeface="Arial" charset="0"/>
                <a:cs typeface="Arial" charset="0"/>
              </a:defRPr>
            </a:lvl3pPr>
            <a:lvl4pPr marL="1600200" indent="-228600" eaLnBrk="0" hangingPunct="0">
              <a:defRPr>
                <a:solidFill>
                  <a:schemeClr val="tx1"/>
                </a:solidFill>
                <a:latin typeface="Franklin Gothic Medium" charset="0"/>
                <a:ea typeface="Arial" charset="0"/>
                <a:cs typeface="Arial" charset="0"/>
              </a:defRPr>
            </a:lvl4pPr>
            <a:lvl5pPr marL="2057400" indent="-228600" eaLnBrk="0" hangingPunct="0">
              <a:defRPr>
                <a:solidFill>
                  <a:schemeClr val="tx1"/>
                </a:solidFill>
                <a:latin typeface="Franklin Gothic Medium" charset="0"/>
                <a:ea typeface="Arial" charset="0"/>
                <a:cs typeface="Arial" charset="0"/>
              </a:defRPr>
            </a:lvl5pPr>
            <a:lvl6pPr marL="2514600" indent="-228600" eaLnBrk="0" fontAlgn="base" hangingPunct="0">
              <a:spcBef>
                <a:spcPct val="0"/>
              </a:spcBef>
              <a:spcAft>
                <a:spcPct val="0"/>
              </a:spcAft>
              <a:defRPr>
                <a:solidFill>
                  <a:schemeClr val="tx1"/>
                </a:solidFill>
                <a:latin typeface="Franklin Gothic Medium" charset="0"/>
                <a:ea typeface="Arial" charset="0"/>
                <a:cs typeface="Arial" charset="0"/>
              </a:defRPr>
            </a:lvl6pPr>
            <a:lvl7pPr marL="2971800" indent="-228600" eaLnBrk="0" fontAlgn="base" hangingPunct="0">
              <a:spcBef>
                <a:spcPct val="0"/>
              </a:spcBef>
              <a:spcAft>
                <a:spcPct val="0"/>
              </a:spcAft>
              <a:defRPr>
                <a:solidFill>
                  <a:schemeClr val="tx1"/>
                </a:solidFill>
                <a:latin typeface="Franklin Gothic Medium" charset="0"/>
                <a:ea typeface="Arial" charset="0"/>
                <a:cs typeface="Arial" charset="0"/>
              </a:defRPr>
            </a:lvl7pPr>
            <a:lvl8pPr marL="3429000" indent="-228600" eaLnBrk="0" fontAlgn="base" hangingPunct="0">
              <a:spcBef>
                <a:spcPct val="0"/>
              </a:spcBef>
              <a:spcAft>
                <a:spcPct val="0"/>
              </a:spcAft>
              <a:defRPr>
                <a:solidFill>
                  <a:schemeClr val="tx1"/>
                </a:solidFill>
                <a:latin typeface="Franklin Gothic Medium" charset="0"/>
                <a:ea typeface="Arial" charset="0"/>
                <a:cs typeface="Arial" charset="0"/>
              </a:defRPr>
            </a:lvl8pPr>
            <a:lvl9pPr marL="3886200" indent="-228600" eaLnBrk="0" fontAlgn="base" hangingPunct="0">
              <a:spcBef>
                <a:spcPct val="0"/>
              </a:spcBef>
              <a:spcAft>
                <a:spcPct val="0"/>
              </a:spcAft>
              <a:defRPr>
                <a:solidFill>
                  <a:schemeClr val="tx1"/>
                </a:solidFill>
                <a:latin typeface="Franklin Gothic Medium" charset="0"/>
                <a:ea typeface="Arial"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000" b="0" i="0" u="none" strike="noStrike" kern="1200" cap="none" spc="0" normalizeH="0" baseline="0" noProof="0" dirty="0" err="1">
                <a:ln>
                  <a:noFill/>
                </a:ln>
                <a:solidFill>
                  <a:srgbClr val="D1297C"/>
                </a:solidFill>
                <a:effectLst/>
                <a:uLnTx/>
                <a:uFillTx/>
                <a:latin typeface="Calibri" charset="0"/>
                <a:ea typeface="ＭＳ Ｐゴシック" charset="0"/>
                <a:cs typeface="Arial" charset="0"/>
              </a:rPr>
              <a:t>Mean</a:t>
            </a:r>
            <a:r>
              <a:rPr kumimoji="0" lang="fr-BE" sz="1000" b="0" i="0" u="none" strike="noStrike" kern="1200" cap="none" spc="0" normalizeH="0" baseline="0" noProof="0" dirty="0">
                <a:ln>
                  <a:noFill/>
                </a:ln>
                <a:solidFill>
                  <a:srgbClr val="D1297C"/>
                </a:solidFill>
                <a:effectLst/>
                <a:uLnTx/>
                <a:uFillTx/>
                <a:latin typeface="Calibri" charset="0"/>
                <a:ea typeface="ＭＳ Ｐゴシック" charset="0"/>
                <a:cs typeface="Arial" charset="0"/>
              </a:rPr>
              <a:t> </a:t>
            </a:r>
            <a:r>
              <a:rPr kumimoji="0" lang="fr-BE" sz="1000" b="0" i="0" u="none" strike="noStrike" kern="1200" cap="none" spc="0" normalizeH="0" baseline="0" noProof="0" dirty="0" err="1">
                <a:ln>
                  <a:noFill/>
                </a:ln>
                <a:solidFill>
                  <a:srgbClr val="D1297C"/>
                </a:solidFill>
                <a:effectLst/>
                <a:uLnTx/>
                <a:uFillTx/>
                <a:latin typeface="Calibri" charset="0"/>
                <a:ea typeface="ＭＳ Ｐゴシック" charset="0"/>
                <a:cs typeface="Arial" charset="0"/>
              </a:rPr>
              <a:t>birth</a:t>
            </a:r>
            <a:r>
              <a:rPr kumimoji="0" lang="fr-BE" sz="1000" b="0" i="0" u="none" strike="noStrike" kern="1200" cap="none" spc="0" normalizeH="0" baseline="0" noProof="0" dirty="0">
                <a:ln>
                  <a:noFill/>
                </a:ln>
                <a:solidFill>
                  <a:srgbClr val="D1297C"/>
                </a:solidFill>
                <a:effectLst/>
                <a:uLnTx/>
                <a:uFillTx/>
                <a:latin typeface="Calibri" charset="0"/>
                <a:ea typeface="ＭＳ Ｐゴシック" charset="0"/>
                <a:cs typeface="Arial" charset="0"/>
              </a:rPr>
              <a:t> </a:t>
            </a:r>
            <a:r>
              <a:rPr kumimoji="0" lang="fr-BE" sz="1000" b="0" i="0" u="none" strike="noStrike" kern="1200" cap="none" spc="0" normalizeH="0" baseline="0" noProof="0" dirty="0" err="1">
                <a:ln>
                  <a:noFill/>
                </a:ln>
                <a:solidFill>
                  <a:srgbClr val="D1297C"/>
                </a:solidFill>
                <a:effectLst/>
                <a:uLnTx/>
                <a:uFillTx/>
                <a:latin typeface="Calibri" charset="0"/>
                <a:ea typeface="ＭＳ Ｐゴシック" charset="0"/>
                <a:cs typeface="Arial" charset="0"/>
              </a:rPr>
              <a:t>weight</a:t>
            </a:r>
            <a:r>
              <a:rPr kumimoji="0" lang="fr-BE" sz="1000" b="0" i="0" u="none" strike="noStrike" kern="1200" cap="none" spc="0" normalizeH="0" baseline="0" noProof="0" dirty="0">
                <a:ln>
                  <a:noFill/>
                </a:ln>
                <a:solidFill>
                  <a:srgbClr val="D1297C"/>
                </a:solidFill>
                <a:effectLst/>
                <a:uLnTx/>
                <a:uFillTx/>
                <a:latin typeface="Calibri" charset="0"/>
                <a:ea typeface="ＭＳ Ｐゴシック" charset="0"/>
                <a:cs typeface="Arial" charset="0"/>
              </a:rPr>
              <a:t> singletons: 2728g ± 577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000" b="0" i="0" u="none" strike="noStrike" kern="1200" cap="none" spc="0" normalizeH="0" baseline="0" noProof="0" dirty="0">
                <a:ln>
                  <a:noFill/>
                </a:ln>
                <a:solidFill>
                  <a:srgbClr val="D1297C"/>
                </a:solidFill>
                <a:effectLst/>
                <a:uLnTx/>
                <a:uFillTx/>
                <a:latin typeface="Calibri" charset="0"/>
                <a:ea typeface="ＭＳ Ｐゴシック" charset="0"/>
                <a:cs typeface="Arial" charset="0"/>
              </a:rPr>
              <a:t>Birth </a:t>
            </a:r>
            <a:r>
              <a:rPr kumimoji="0" lang="fr-BE" sz="1000" b="0" i="0" u="none" strike="noStrike" kern="1200" cap="none" spc="0" normalizeH="0" baseline="0" noProof="0" dirty="0" err="1">
                <a:ln>
                  <a:noFill/>
                </a:ln>
                <a:solidFill>
                  <a:srgbClr val="D1297C"/>
                </a:solidFill>
                <a:effectLst/>
                <a:uLnTx/>
                <a:uFillTx/>
                <a:latin typeface="Calibri" charset="0"/>
                <a:ea typeface="ＭＳ Ｐゴシック" charset="0"/>
                <a:cs typeface="Arial" charset="0"/>
              </a:rPr>
              <a:t>weight</a:t>
            </a:r>
            <a:r>
              <a:rPr kumimoji="0" lang="fr-BE" sz="1000" b="0" i="0" u="none" strike="noStrike" kern="1200" cap="none" spc="0" normalizeH="0" baseline="0" noProof="0" dirty="0">
                <a:ln>
                  <a:noFill/>
                </a:ln>
                <a:solidFill>
                  <a:srgbClr val="D1297C"/>
                </a:solidFill>
                <a:effectLst/>
                <a:uLnTx/>
                <a:uFillTx/>
                <a:latin typeface="Calibri" charset="0"/>
                <a:ea typeface="ＭＳ Ｐゴシック" charset="0"/>
                <a:cs typeface="Arial" charset="0"/>
              </a:rPr>
              <a:t> </a:t>
            </a:r>
            <a:r>
              <a:rPr kumimoji="0" lang="fr-BE" sz="1000" b="0" i="0" u="none" strike="noStrike" kern="1200" cap="none" spc="0" normalizeH="0" baseline="0" noProof="0" dirty="0" err="1">
                <a:ln>
                  <a:noFill/>
                </a:ln>
                <a:solidFill>
                  <a:srgbClr val="D1297C"/>
                </a:solidFill>
                <a:effectLst/>
                <a:uLnTx/>
                <a:uFillTx/>
                <a:latin typeface="Calibri" charset="0"/>
                <a:ea typeface="ＭＳ Ｐゴシック" charset="0"/>
                <a:cs typeface="Arial" charset="0"/>
              </a:rPr>
              <a:t>twins</a:t>
            </a:r>
            <a:r>
              <a:rPr kumimoji="0" lang="fr-BE" sz="1000" b="0" i="0" u="none" strike="noStrike" kern="1200" cap="none" spc="0" normalizeH="0" baseline="0" noProof="0" dirty="0">
                <a:ln>
                  <a:noFill/>
                </a:ln>
                <a:solidFill>
                  <a:srgbClr val="D1297C"/>
                </a:solidFill>
                <a:effectLst/>
                <a:uLnTx/>
                <a:uFillTx/>
                <a:latin typeface="Calibri" charset="0"/>
                <a:ea typeface="ＭＳ Ｐゴシック" charset="0"/>
                <a:cs typeface="Arial" charset="0"/>
              </a:rPr>
              <a:t>: 2110g and 2560g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000" b="0" i="0" u="none" strike="noStrike" kern="1200" cap="none" spc="0" normalizeH="0" baseline="0" noProof="0" dirty="0">
                <a:ln>
                  <a:noFill/>
                </a:ln>
                <a:solidFill>
                  <a:srgbClr val="D1297C"/>
                </a:solidFill>
                <a:effectLst/>
                <a:uLnTx/>
                <a:uFillTx/>
                <a:latin typeface="Calibri" charset="0"/>
                <a:ea typeface="ＭＳ Ｐゴシック" charset="0"/>
                <a:cs typeface="Arial" charset="0"/>
              </a:rPr>
              <a:t>Four babies </a:t>
            </a:r>
            <a:r>
              <a:rPr kumimoji="0" lang="fr-BE" sz="1000" b="0" i="0" u="none" strike="noStrike" kern="1200" cap="none" spc="0" normalizeH="0" baseline="0" noProof="0" dirty="0" err="1">
                <a:ln>
                  <a:noFill/>
                </a:ln>
                <a:solidFill>
                  <a:srgbClr val="D1297C"/>
                </a:solidFill>
                <a:effectLst/>
                <a:uLnTx/>
                <a:uFillTx/>
                <a:latin typeface="Calibri" charset="0"/>
                <a:ea typeface="ＭＳ Ｐゴシック" charset="0"/>
                <a:cs typeface="Arial" charset="0"/>
              </a:rPr>
              <a:t>below</a:t>
            </a:r>
            <a:r>
              <a:rPr kumimoji="0" lang="fr-BE" sz="1000" b="0" i="0" u="none" strike="noStrike" kern="1200" cap="none" spc="0" normalizeH="0" baseline="0" noProof="0" dirty="0">
                <a:ln>
                  <a:noFill/>
                </a:ln>
                <a:solidFill>
                  <a:srgbClr val="D1297C"/>
                </a:solidFill>
                <a:effectLst/>
                <a:uLnTx/>
                <a:uFillTx/>
                <a:latin typeface="Calibri" charset="0"/>
                <a:ea typeface="ＭＳ Ｐゴシック" charset="0"/>
                <a:cs typeface="Arial" charset="0"/>
              </a:rPr>
              <a:t> p10 for </a:t>
            </a:r>
            <a:r>
              <a:rPr kumimoji="0" lang="fr-BE" sz="1000" b="0" i="0" u="none" strike="noStrike" kern="1200" cap="none" spc="0" normalizeH="0" baseline="0" noProof="0" dirty="0" err="1">
                <a:ln>
                  <a:noFill/>
                </a:ln>
                <a:solidFill>
                  <a:srgbClr val="D1297C"/>
                </a:solidFill>
                <a:effectLst/>
                <a:uLnTx/>
                <a:uFillTx/>
                <a:latin typeface="Calibri" charset="0"/>
                <a:ea typeface="ＭＳ Ｐゴシック" charset="0"/>
                <a:cs typeface="Arial" charset="0"/>
              </a:rPr>
              <a:t>weight</a:t>
            </a:r>
            <a:r>
              <a:rPr kumimoji="0" lang="fr-BE" sz="1000" b="0" i="0" u="none" strike="noStrike" kern="1200" cap="none" spc="0" normalizeH="0" baseline="0" noProof="0" dirty="0">
                <a:ln>
                  <a:noFill/>
                </a:ln>
                <a:solidFill>
                  <a:srgbClr val="D1297C"/>
                </a:solidFill>
                <a:effectLst/>
                <a:uLnTx/>
                <a:uFillTx/>
                <a:latin typeface="Calibri" charset="0"/>
                <a:ea typeface="ＭＳ Ｐゴシック" charset="0"/>
                <a:cs typeface="Arial" charset="0"/>
              </a:rPr>
              <a:t> and </a:t>
            </a:r>
            <a:r>
              <a:rPr kumimoji="0" lang="fr-BE" sz="1000" b="0" i="0" u="none" strike="noStrike" kern="1200" cap="none" spc="0" normalizeH="0" baseline="0" noProof="0" dirty="0" err="1">
                <a:ln>
                  <a:noFill/>
                </a:ln>
                <a:solidFill>
                  <a:srgbClr val="D1297C"/>
                </a:solidFill>
                <a:effectLst/>
                <a:uLnTx/>
                <a:uFillTx/>
                <a:latin typeface="Calibri" charset="0"/>
                <a:ea typeface="ＭＳ Ｐゴシック" charset="0"/>
                <a:cs typeface="Arial" charset="0"/>
              </a:rPr>
              <a:t>age</a:t>
            </a:r>
            <a:endParaRPr kumimoji="0" lang="fr-BE" sz="1000" b="0" i="0" u="none" strike="noStrike" kern="1200" cap="none" spc="0" normalizeH="0" baseline="0" noProof="0" dirty="0">
              <a:ln>
                <a:noFill/>
              </a:ln>
              <a:solidFill>
                <a:srgbClr val="D1297C"/>
              </a:solidFill>
              <a:effectLst/>
              <a:uLnTx/>
              <a:uFillTx/>
              <a:latin typeface="Calibri" charset="0"/>
              <a:ea typeface="ＭＳ Ｐゴシック" charset="0"/>
              <a:cs typeface="Arial" charset="0"/>
            </a:endParaRPr>
          </a:p>
        </p:txBody>
      </p:sp>
      <p:sp>
        <p:nvSpPr>
          <p:cNvPr id="43" name="ZoneTexte 42"/>
          <p:cNvSpPr txBox="1"/>
          <p:nvPr/>
        </p:nvSpPr>
        <p:spPr>
          <a:xfrm>
            <a:off x="7826058" y="5589588"/>
            <a:ext cx="914400" cy="914400"/>
          </a:xfrm>
          <a:prstGeom prst="rect">
            <a:avLst/>
          </a:prstGeom>
        </p:spPr>
        <p:txBody>
          <a:bodyPr vert="horz" wrap="none" lIns="0" tIns="45720" rIns="0" bIns="45720" rtlCol="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srgbClr val="254061"/>
                </a:solidFill>
                <a:effectLst/>
                <a:uLnTx/>
                <a:uFillTx/>
                <a:latin typeface="Calibri" panose="020F0502020204030204"/>
                <a:ea typeface="+mn-ea"/>
                <a:cs typeface="+mn-cs"/>
                <a:sym typeface="Wingdings"/>
              </a:rPr>
              <a:t>Low</a:t>
            </a:r>
            <a:r>
              <a:rPr kumimoji="0" lang="fr-FR" sz="1800" b="0" i="0" u="none" strike="noStrike" kern="1200" cap="none" spc="0" normalizeH="0" baseline="0" noProof="0" dirty="0">
                <a:ln>
                  <a:noFill/>
                </a:ln>
                <a:solidFill>
                  <a:srgbClr val="254061"/>
                </a:solidFill>
                <a:effectLst/>
                <a:uLnTx/>
                <a:uFillTx/>
                <a:latin typeface="Calibri" panose="020F0502020204030204"/>
                <a:ea typeface="+mn-ea"/>
                <a:cs typeface="+mn-cs"/>
                <a:sym typeface="Wingdings"/>
              </a:rPr>
              <a:t> </a:t>
            </a:r>
            <a:r>
              <a:rPr kumimoji="0" lang="fr-FR" sz="1800" b="0" i="0" u="none" strike="noStrike" kern="1200" cap="none" spc="0" normalizeH="0" baseline="0" noProof="0" dirty="0" err="1">
                <a:ln>
                  <a:noFill/>
                </a:ln>
                <a:solidFill>
                  <a:srgbClr val="254061"/>
                </a:solidFill>
                <a:effectLst/>
                <a:uLnTx/>
                <a:uFillTx/>
                <a:latin typeface="Calibri" panose="020F0502020204030204"/>
                <a:ea typeface="+mn-ea"/>
                <a:cs typeface="+mn-cs"/>
                <a:sym typeface="Wingdings"/>
              </a:rPr>
              <a:t>birth</a:t>
            </a:r>
            <a:r>
              <a:rPr kumimoji="0" lang="fr-FR" sz="1800" b="0" i="0" u="none" strike="noStrike" kern="1200" cap="none" spc="0" normalizeH="0" baseline="0" noProof="0" dirty="0">
                <a:ln>
                  <a:noFill/>
                </a:ln>
                <a:solidFill>
                  <a:srgbClr val="254061"/>
                </a:solidFill>
                <a:effectLst/>
                <a:uLnTx/>
                <a:uFillTx/>
                <a:latin typeface="Calibri" panose="020F0502020204030204"/>
                <a:ea typeface="+mn-ea"/>
                <a:cs typeface="+mn-cs"/>
                <a:sym typeface="Wingdings"/>
              </a:rPr>
              <a:t> </a:t>
            </a:r>
            <a:r>
              <a:rPr kumimoji="0" lang="fr-FR" sz="1800" b="0" i="0" u="none" strike="noStrike" kern="1200" cap="none" spc="0" normalizeH="0" baseline="0" noProof="0" dirty="0" err="1">
                <a:ln>
                  <a:noFill/>
                </a:ln>
                <a:solidFill>
                  <a:srgbClr val="254061"/>
                </a:solidFill>
                <a:effectLst/>
                <a:uLnTx/>
                <a:uFillTx/>
                <a:latin typeface="Calibri" panose="020F0502020204030204"/>
                <a:ea typeface="+mn-ea"/>
                <a:cs typeface="+mn-cs"/>
                <a:sym typeface="Wingdings"/>
              </a:rPr>
              <a:t>weight</a:t>
            </a:r>
            <a:r>
              <a:rPr kumimoji="0" lang="fr-FR" sz="1800" b="0" i="0" u="none" strike="noStrike" kern="1200" cap="none" spc="0" normalizeH="0" baseline="0" noProof="0" dirty="0">
                <a:ln>
                  <a:noFill/>
                </a:ln>
                <a:solidFill>
                  <a:srgbClr val="254061"/>
                </a:solidFill>
                <a:effectLst/>
                <a:uLnTx/>
                <a:uFillTx/>
                <a:latin typeface="Calibri" panose="020F0502020204030204"/>
                <a:ea typeface="+mn-ea"/>
                <a:cs typeface="+mn-cs"/>
                <a:sym typeface="Wingding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254061"/>
                </a:solidFill>
                <a:effectLst/>
                <a:uLnTx/>
                <a:uFillTx/>
                <a:latin typeface="Calibri" panose="020F0502020204030204"/>
                <a:ea typeface="+mn-ea"/>
                <a:cs typeface="+mn-cs"/>
                <a:sym typeface="Wingdings"/>
              </a:rPr>
              <a:t>&lt; </a:t>
            </a:r>
            <a:r>
              <a:rPr kumimoji="0" lang="fr-FR" sz="1800" b="0" i="0" u="none" strike="noStrike" kern="1200" cap="none" spc="0" normalizeH="0" baseline="0" noProof="0" dirty="0" err="1">
                <a:ln>
                  <a:noFill/>
                </a:ln>
                <a:solidFill>
                  <a:srgbClr val="254061"/>
                </a:solidFill>
                <a:effectLst/>
                <a:uLnTx/>
                <a:uFillTx/>
                <a:latin typeface="Calibri" panose="020F0502020204030204"/>
                <a:ea typeface="+mn-ea"/>
                <a:cs typeface="+mn-cs"/>
                <a:sym typeface="Wingdings"/>
              </a:rPr>
              <a:t>Preterm</a:t>
            </a:r>
            <a:r>
              <a:rPr kumimoji="0" lang="fr-FR" sz="1800" b="0" i="0" u="none" strike="noStrike" kern="1200" cap="none" spc="0" normalizeH="0" baseline="0" noProof="0" dirty="0">
                <a:ln>
                  <a:noFill/>
                </a:ln>
                <a:solidFill>
                  <a:srgbClr val="254061"/>
                </a:solidFill>
                <a:effectLst/>
                <a:uLnTx/>
                <a:uFillTx/>
                <a:latin typeface="Calibri" panose="020F0502020204030204"/>
                <a:ea typeface="+mn-ea"/>
                <a:cs typeface="+mn-cs"/>
                <a:sym typeface="Wingdings"/>
              </a:rPr>
              <a:t> </a:t>
            </a:r>
            <a:r>
              <a:rPr kumimoji="0" lang="fr-FR" sz="1800" b="0" i="0" u="none" strike="noStrike" kern="1200" cap="none" spc="0" normalizeH="0" baseline="0" noProof="0" dirty="0" err="1">
                <a:ln>
                  <a:noFill/>
                </a:ln>
                <a:solidFill>
                  <a:srgbClr val="254061"/>
                </a:solidFill>
                <a:effectLst/>
                <a:uLnTx/>
                <a:uFillTx/>
                <a:latin typeface="Calibri" panose="020F0502020204030204"/>
                <a:ea typeface="+mn-ea"/>
                <a:cs typeface="+mn-cs"/>
                <a:sym typeface="Wingdings"/>
              </a:rPr>
              <a:t>deliveries</a:t>
            </a:r>
            <a:endParaRPr kumimoji="0" lang="fr-FR" sz="1800" b="0" i="0" u="none" strike="noStrike" kern="1200" cap="none" spc="0" normalizeH="0" baseline="0" noProof="0" dirty="0">
              <a:ln>
                <a:noFill/>
              </a:ln>
              <a:solidFill>
                <a:srgbClr val="254061"/>
              </a:solidFill>
              <a:effectLst/>
              <a:uLnTx/>
              <a:uFillTx/>
              <a:latin typeface="Calibri" panose="020F0502020204030204"/>
              <a:ea typeface="+mn-ea"/>
              <a:cs typeface="+mn-cs"/>
              <a:sym typeface="Wingding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254061"/>
                </a:solidFill>
                <a:effectLst/>
                <a:uLnTx/>
                <a:uFillTx/>
                <a:latin typeface="Calibri" panose="020F0502020204030204"/>
                <a:ea typeface="+mn-ea"/>
                <a:cs typeface="+mn-cs"/>
                <a:sym typeface="Wingdings"/>
              </a:rPr>
              <a:t>&lt; SGA babies</a:t>
            </a:r>
          </a:p>
          <a:p>
            <a:pPr marL="742950" marR="0" lvl="1" indent="-285750" algn="l" defTabSz="914400" rtl="0" eaLnBrk="1" fontAlgn="auto" latinLnBrk="0" hangingPunct="1">
              <a:lnSpc>
                <a:spcPct val="100000"/>
              </a:lnSpc>
              <a:spcBef>
                <a:spcPts val="0"/>
              </a:spcBef>
              <a:spcAft>
                <a:spcPts val="0"/>
              </a:spcAft>
              <a:buClrTx/>
              <a:buSzTx/>
              <a:buFont typeface="Wingdings" charset="0"/>
              <a:buChar char="é"/>
              <a:tabLst/>
              <a:defRPr/>
            </a:pPr>
            <a:endParaRPr kumimoji="0" lang="fr-FR" sz="1800" b="0" i="0" u="none" strike="noStrike" kern="1200" cap="none" spc="0" normalizeH="0" baseline="0" noProof="0" dirty="0">
              <a:ln>
                <a:noFill/>
              </a:ln>
              <a:solidFill>
                <a:srgbClr val="898989"/>
              </a:solidFill>
              <a:effectLst/>
              <a:uLnTx/>
              <a:uFillTx/>
              <a:latin typeface="Calibri" panose="020F0502020204030204"/>
              <a:ea typeface="+mn-ea"/>
              <a:cs typeface="+mn-cs"/>
            </a:endParaRPr>
          </a:p>
        </p:txBody>
      </p:sp>
      <p:sp>
        <p:nvSpPr>
          <p:cNvPr id="4" name="ZoneTexte 3">
            <a:extLst>
              <a:ext uri="{FF2B5EF4-FFF2-40B4-BE49-F238E27FC236}">
                <a16:creationId xmlns:a16="http://schemas.microsoft.com/office/drawing/2014/main" id="{844CE85E-3705-C042-ABCB-7A25DDF4F4ED}"/>
              </a:ext>
            </a:extLst>
          </p:cNvPr>
          <p:cNvSpPr txBox="1"/>
          <p:nvPr/>
        </p:nvSpPr>
        <p:spPr>
          <a:xfrm>
            <a:off x="7510463" y="2613254"/>
            <a:ext cx="914400" cy="914400"/>
          </a:xfrm>
          <a:prstGeom prst="rect">
            <a:avLst/>
          </a:prstGeom>
        </p:spPr>
        <p:txBody>
          <a:bodyPr vert="horz" wrap="none" lIns="0" tIns="45720" rIns="0" bIns="45720" rtlCol="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F497D"/>
                </a:solidFill>
                <a:effectLst/>
                <a:uLnTx/>
                <a:uFillTx/>
                <a:latin typeface="Calibri" panose="020F0502020204030204"/>
                <a:ea typeface="+mn-ea"/>
                <a:cs typeface="+mn-cs"/>
              </a:rPr>
              <a:t>SINGLE EMBRYO TRANSFER!!</a:t>
            </a:r>
          </a:p>
        </p:txBody>
      </p:sp>
      <p:pic>
        <p:nvPicPr>
          <p:cNvPr id="44" name="Image 43">
            <a:extLst>
              <a:ext uri="{FF2B5EF4-FFF2-40B4-BE49-F238E27FC236}">
                <a16:creationId xmlns:a16="http://schemas.microsoft.com/office/drawing/2014/main" id="{D634089D-EEA2-4A8A-9ED1-DB91004A6A03}"/>
              </a:ext>
            </a:extLst>
          </p:cNvPr>
          <p:cNvPicPr>
            <a:picLocks noChangeAspect="1"/>
          </p:cNvPicPr>
          <p:nvPr/>
        </p:nvPicPr>
        <p:blipFill>
          <a:blip r:embed="rId3"/>
          <a:stretch>
            <a:fillRect/>
          </a:stretch>
        </p:blipFill>
        <p:spPr>
          <a:xfrm>
            <a:off x="6397018" y="111489"/>
            <a:ext cx="5794982" cy="1339020"/>
          </a:xfrm>
          <a:prstGeom prst="rect">
            <a:avLst/>
          </a:prstGeom>
        </p:spPr>
      </p:pic>
      <p:pic>
        <p:nvPicPr>
          <p:cNvPr id="45" name="Image 44">
            <a:extLst>
              <a:ext uri="{FF2B5EF4-FFF2-40B4-BE49-F238E27FC236}">
                <a16:creationId xmlns:a16="http://schemas.microsoft.com/office/drawing/2014/main" id="{2D4D2D9A-1F0B-43E5-8F59-4E0D53D4460D}"/>
              </a:ext>
            </a:extLst>
          </p:cNvPr>
          <p:cNvPicPr>
            <a:picLocks noChangeAspect="1"/>
          </p:cNvPicPr>
          <p:nvPr/>
        </p:nvPicPr>
        <p:blipFill>
          <a:blip r:embed="rId4"/>
          <a:stretch>
            <a:fillRect/>
          </a:stretch>
        </p:blipFill>
        <p:spPr>
          <a:xfrm>
            <a:off x="8424863" y="188913"/>
            <a:ext cx="3580324" cy="238125"/>
          </a:xfrm>
          <a:prstGeom prst="rect">
            <a:avLst/>
          </a:prstGeom>
        </p:spPr>
      </p:pic>
    </p:spTree>
    <p:extLst>
      <p:ext uri="{BB962C8B-B14F-4D97-AF65-F5344CB8AC3E}">
        <p14:creationId xmlns:p14="http://schemas.microsoft.com/office/powerpoint/2010/main" val="27318478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3FCDDAF-3599-463F-8D1E-3F3110B22C61}"/>
              </a:ext>
            </a:extLst>
          </p:cNvPr>
          <p:cNvSpPr/>
          <p:nvPr/>
        </p:nvSpPr>
        <p:spPr>
          <a:xfrm>
            <a:off x="2562478" y="198197"/>
            <a:ext cx="5928739" cy="461665"/>
          </a:xfrm>
          <a:prstGeom prst="rect">
            <a:avLst/>
          </a:prstGeom>
        </p:spPr>
        <p:txBody>
          <a:bodyPr wrap="none">
            <a:spAutoFit/>
          </a:bodyPr>
          <a:lstStyle/>
          <a:p>
            <a:r>
              <a:rPr lang="en-US" sz="2400" b="1" dirty="0">
                <a:solidFill>
                  <a:srgbClr val="284E8D"/>
                </a:solidFill>
              </a:rPr>
              <a:t>    FERTILITY PRESERVATION IN POI WOMEN   </a:t>
            </a:r>
            <a:endParaRPr lang="fr-BE" dirty="0"/>
          </a:p>
        </p:txBody>
      </p:sp>
      <p:sp>
        <p:nvSpPr>
          <p:cNvPr id="5" name="Rectangle 4">
            <a:extLst>
              <a:ext uri="{FF2B5EF4-FFF2-40B4-BE49-F238E27FC236}">
                <a16:creationId xmlns:a16="http://schemas.microsoft.com/office/drawing/2014/main" id="{C4573C8F-3D6D-416B-965B-11F015A055BD}"/>
              </a:ext>
            </a:extLst>
          </p:cNvPr>
          <p:cNvSpPr/>
          <p:nvPr/>
        </p:nvSpPr>
        <p:spPr>
          <a:xfrm>
            <a:off x="166991" y="843677"/>
            <a:ext cx="11858017" cy="2031325"/>
          </a:xfrm>
          <a:prstGeom prst="rect">
            <a:avLst/>
          </a:prstGeom>
        </p:spPr>
        <p:txBody>
          <a:bodyPr wrap="square">
            <a:spAutoFit/>
          </a:bodyPr>
          <a:lstStyle/>
          <a:p>
            <a:r>
              <a:rPr lang="en-US" dirty="0">
                <a:solidFill>
                  <a:prstClr val="black"/>
                </a:solidFill>
              </a:rPr>
              <a:t>= Oocyte, embryo or ovarian tissue cryopreservation (IVM or Autografting) </a:t>
            </a:r>
            <a:endParaRPr lang="en-US" dirty="0"/>
          </a:p>
          <a:p>
            <a:endParaRPr lang="en-US" b="1" dirty="0"/>
          </a:p>
          <a:p>
            <a:pPr marL="285750" indent="-285750">
              <a:buFont typeface="Wingdings" panose="05000000000000000000" pitchFamily="2" charset="2"/>
              <a:buChar char="§"/>
            </a:pPr>
            <a:r>
              <a:rPr lang="en-US" dirty="0"/>
              <a:t>In </a:t>
            </a:r>
            <a:r>
              <a:rPr lang="en-US" dirty="0">
                <a:solidFill>
                  <a:srgbClr val="00B050"/>
                </a:solidFill>
              </a:rPr>
              <a:t>most cases there is no opportunity </a:t>
            </a:r>
            <a:r>
              <a:rPr lang="en-US" dirty="0"/>
              <a:t>as the follicle pool is depleted </a:t>
            </a:r>
          </a:p>
          <a:p>
            <a:pPr marL="285750" indent="-285750">
              <a:buFont typeface="Wingdings" panose="05000000000000000000" pitchFamily="2" charset="2"/>
              <a:buChar char="§"/>
            </a:pPr>
            <a:r>
              <a:rPr lang="en-US" dirty="0"/>
              <a:t>Variable course of the condition (early course )           Potential  window of opportunity </a:t>
            </a:r>
          </a:p>
          <a:p>
            <a:pPr marL="285750" indent="-285750">
              <a:buFont typeface="Wingdings" panose="05000000000000000000" pitchFamily="2" charset="2"/>
              <a:buChar char="§"/>
            </a:pPr>
            <a:r>
              <a:rPr lang="fr-BE" dirty="0" err="1">
                <a:solidFill>
                  <a:srgbClr val="33CCCC"/>
                </a:solidFill>
              </a:rPr>
              <a:t>Autoimmune</a:t>
            </a:r>
            <a:r>
              <a:rPr lang="fr-BE" dirty="0">
                <a:solidFill>
                  <a:srgbClr val="33CCCC"/>
                </a:solidFill>
              </a:rPr>
              <a:t> </a:t>
            </a:r>
            <a:r>
              <a:rPr lang="fr-BE" dirty="0" err="1">
                <a:solidFill>
                  <a:srgbClr val="33CCCC"/>
                </a:solidFill>
              </a:rPr>
              <a:t>oophoritis</a:t>
            </a:r>
            <a:r>
              <a:rPr lang="fr-BE" dirty="0">
                <a:solidFill>
                  <a:srgbClr val="33CCCC"/>
                </a:solidFill>
              </a:rPr>
              <a:t>         </a:t>
            </a:r>
            <a:r>
              <a:rPr lang="fr-BE" dirty="0" err="1"/>
              <a:t>Possibility</a:t>
            </a:r>
            <a:r>
              <a:rPr lang="fr-BE" dirty="0"/>
              <a:t> of </a:t>
            </a:r>
            <a:r>
              <a:rPr lang="fr-BE" dirty="0">
                <a:solidFill>
                  <a:srgbClr val="33CCCC"/>
                </a:solidFill>
              </a:rPr>
              <a:t>IVM</a:t>
            </a:r>
            <a:r>
              <a:rPr lang="fr-BE" dirty="0"/>
              <a:t> in </a:t>
            </a:r>
            <a:r>
              <a:rPr lang="fr-BE" dirty="0" err="1"/>
              <a:t>early</a:t>
            </a:r>
            <a:r>
              <a:rPr lang="fr-BE" dirty="0"/>
              <a:t> stage</a:t>
            </a:r>
            <a:endParaRPr lang="en-US" dirty="0"/>
          </a:p>
          <a:p>
            <a:pPr marL="285750" indent="-285750">
              <a:buFont typeface="Wingdings" panose="05000000000000000000" pitchFamily="2" charset="2"/>
              <a:buChar char="§"/>
            </a:pPr>
            <a:r>
              <a:rPr lang="en-US" dirty="0">
                <a:solidFill>
                  <a:srgbClr val="33CCCC"/>
                </a:solidFill>
              </a:rPr>
              <a:t>FSHR mutations </a:t>
            </a:r>
            <a:r>
              <a:rPr lang="en-US" dirty="0">
                <a:solidFill>
                  <a:prstClr val="black"/>
                </a:solidFill>
              </a:rPr>
              <a:t>-      </a:t>
            </a:r>
            <a:r>
              <a:rPr lang="fr-BE" dirty="0" err="1"/>
              <a:t>Gonadotropin-Resistant</a:t>
            </a:r>
            <a:r>
              <a:rPr lang="fr-BE" dirty="0"/>
              <a:t> </a:t>
            </a:r>
            <a:r>
              <a:rPr lang="fr-BE" dirty="0" err="1"/>
              <a:t>Ovary</a:t>
            </a:r>
            <a:r>
              <a:rPr lang="fr-BE" dirty="0"/>
              <a:t> Syndrome </a:t>
            </a:r>
            <a:r>
              <a:rPr lang="en-US" dirty="0">
                <a:solidFill>
                  <a:prstClr val="black"/>
                </a:solidFill>
              </a:rPr>
              <a:t>(IVF/IVM ) : </a:t>
            </a:r>
          </a:p>
          <a:p>
            <a:endParaRPr lang="fr-BE" dirty="0"/>
          </a:p>
        </p:txBody>
      </p:sp>
      <p:sp>
        <p:nvSpPr>
          <p:cNvPr id="9" name="Rectangle 8">
            <a:extLst>
              <a:ext uri="{FF2B5EF4-FFF2-40B4-BE49-F238E27FC236}">
                <a16:creationId xmlns:a16="http://schemas.microsoft.com/office/drawing/2014/main" id="{7657711E-C615-4B92-9BD7-787B9DD494E1}"/>
              </a:ext>
            </a:extLst>
          </p:cNvPr>
          <p:cNvSpPr/>
          <p:nvPr/>
        </p:nvSpPr>
        <p:spPr>
          <a:xfrm>
            <a:off x="5781315" y="6459338"/>
            <a:ext cx="6657579" cy="276999"/>
          </a:xfrm>
          <a:prstGeom prst="rect">
            <a:avLst/>
          </a:prstGeom>
        </p:spPr>
        <p:txBody>
          <a:bodyPr wrap="square">
            <a:spAutoFit/>
          </a:bodyPr>
          <a:lstStyle/>
          <a:p>
            <a:r>
              <a:rPr lang="fr-BE" sz="1200" dirty="0" err="1"/>
              <a:t>Grynberg</a:t>
            </a:r>
            <a:r>
              <a:rPr lang="fr-BE" sz="1200" dirty="0"/>
              <a:t> et al.,2013-2020;  Sassi et al., 2020; ESHRE guidelines on </a:t>
            </a:r>
            <a:r>
              <a:rPr lang="fr-BE" sz="1200" dirty="0" err="1"/>
              <a:t>female</a:t>
            </a:r>
            <a:r>
              <a:rPr lang="fr-BE" sz="1200" dirty="0"/>
              <a:t> </a:t>
            </a:r>
            <a:r>
              <a:rPr lang="fr-BE" sz="1200" dirty="0" err="1"/>
              <a:t>fertility</a:t>
            </a:r>
            <a:r>
              <a:rPr lang="fr-BE" sz="1200" dirty="0"/>
              <a:t> </a:t>
            </a:r>
            <a:r>
              <a:rPr lang="fr-BE" sz="1200" dirty="0" err="1"/>
              <a:t>preservation</a:t>
            </a:r>
            <a:r>
              <a:rPr lang="fr-BE" sz="1200" dirty="0"/>
              <a:t> 2020</a:t>
            </a:r>
          </a:p>
        </p:txBody>
      </p:sp>
      <p:pic>
        <p:nvPicPr>
          <p:cNvPr id="12" name="Image 11">
            <a:extLst>
              <a:ext uri="{FF2B5EF4-FFF2-40B4-BE49-F238E27FC236}">
                <a16:creationId xmlns:a16="http://schemas.microsoft.com/office/drawing/2014/main" id="{3963A045-A7E3-4E3B-ABD6-A6773BFBDD58}"/>
              </a:ext>
            </a:extLst>
          </p:cNvPr>
          <p:cNvPicPr>
            <a:picLocks noChangeAspect="1"/>
          </p:cNvPicPr>
          <p:nvPr/>
        </p:nvPicPr>
        <p:blipFill rotWithShape="1">
          <a:blip r:embed="rId3"/>
          <a:srcRect t="47726" b="-1"/>
          <a:stretch/>
        </p:blipFill>
        <p:spPr>
          <a:xfrm>
            <a:off x="3646080" y="4115485"/>
            <a:ext cx="3545061" cy="1623917"/>
          </a:xfrm>
          <a:prstGeom prst="rect">
            <a:avLst/>
          </a:prstGeom>
        </p:spPr>
      </p:pic>
      <p:sp>
        <p:nvSpPr>
          <p:cNvPr id="14" name="Rectangle 13">
            <a:extLst>
              <a:ext uri="{FF2B5EF4-FFF2-40B4-BE49-F238E27FC236}">
                <a16:creationId xmlns:a16="http://schemas.microsoft.com/office/drawing/2014/main" id="{7353F086-6A42-4519-9B08-31D22E06ACFE}"/>
              </a:ext>
            </a:extLst>
          </p:cNvPr>
          <p:cNvSpPr/>
          <p:nvPr/>
        </p:nvSpPr>
        <p:spPr>
          <a:xfrm>
            <a:off x="4592871" y="4967155"/>
            <a:ext cx="5654166" cy="307777"/>
          </a:xfrm>
          <a:prstGeom prst="rect">
            <a:avLst/>
          </a:prstGeom>
        </p:spPr>
        <p:txBody>
          <a:bodyPr wrap="square">
            <a:spAutoFit/>
          </a:bodyPr>
          <a:lstStyle/>
          <a:p>
            <a:pPr marL="285750" lvl="0" indent="-285750">
              <a:buFont typeface="Wingdings" panose="05000000000000000000" pitchFamily="2" charset="2"/>
              <a:buChar char="§"/>
            </a:pPr>
            <a:endParaRPr lang="en-US" sz="1400" dirty="0">
              <a:solidFill>
                <a:prstClr val="black"/>
              </a:solidFill>
            </a:endParaRPr>
          </a:p>
        </p:txBody>
      </p:sp>
      <p:pic>
        <p:nvPicPr>
          <p:cNvPr id="15" name="Image 14">
            <a:extLst>
              <a:ext uri="{FF2B5EF4-FFF2-40B4-BE49-F238E27FC236}">
                <a16:creationId xmlns:a16="http://schemas.microsoft.com/office/drawing/2014/main" id="{15409A68-51C6-4AF7-828F-EB4B12E37683}"/>
              </a:ext>
            </a:extLst>
          </p:cNvPr>
          <p:cNvPicPr>
            <a:picLocks noChangeAspect="1"/>
          </p:cNvPicPr>
          <p:nvPr/>
        </p:nvPicPr>
        <p:blipFill rotWithShape="1">
          <a:blip r:embed="rId4"/>
          <a:srcRect r="8985" b="58233"/>
          <a:stretch/>
        </p:blipFill>
        <p:spPr>
          <a:xfrm>
            <a:off x="286300" y="4329184"/>
            <a:ext cx="3223817" cy="1296083"/>
          </a:xfrm>
          <a:prstGeom prst="rect">
            <a:avLst/>
          </a:prstGeom>
        </p:spPr>
      </p:pic>
      <p:pic>
        <p:nvPicPr>
          <p:cNvPr id="16" name="Image 15">
            <a:extLst>
              <a:ext uri="{FF2B5EF4-FFF2-40B4-BE49-F238E27FC236}">
                <a16:creationId xmlns:a16="http://schemas.microsoft.com/office/drawing/2014/main" id="{9D79072F-A317-49C9-AF12-9A6984F07C33}"/>
              </a:ext>
            </a:extLst>
          </p:cNvPr>
          <p:cNvPicPr>
            <a:picLocks noChangeAspect="1"/>
          </p:cNvPicPr>
          <p:nvPr/>
        </p:nvPicPr>
        <p:blipFill rotWithShape="1">
          <a:blip r:embed="rId5"/>
          <a:srcRect b="23287"/>
          <a:stretch/>
        </p:blipFill>
        <p:spPr>
          <a:xfrm>
            <a:off x="946889" y="2748596"/>
            <a:ext cx="4387073" cy="1466454"/>
          </a:xfrm>
          <a:prstGeom prst="rect">
            <a:avLst/>
          </a:prstGeom>
        </p:spPr>
      </p:pic>
      <p:sp>
        <p:nvSpPr>
          <p:cNvPr id="17" name="Rectangle 16">
            <a:extLst>
              <a:ext uri="{FF2B5EF4-FFF2-40B4-BE49-F238E27FC236}">
                <a16:creationId xmlns:a16="http://schemas.microsoft.com/office/drawing/2014/main" id="{A74C0DBD-7FB8-4A2A-ADB0-2876FAA9619E}"/>
              </a:ext>
            </a:extLst>
          </p:cNvPr>
          <p:cNvSpPr/>
          <p:nvPr/>
        </p:nvSpPr>
        <p:spPr>
          <a:xfrm>
            <a:off x="286300" y="5807801"/>
            <a:ext cx="4988669" cy="646331"/>
          </a:xfrm>
          <a:prstGeom prst="rect">
            <a:avLst/>
          </a:prstGeom>
        </p:spPr>
        <p:txBody>
          <a:bodyPr wrap="square">
            <a:spAutoFit/>
          </a:bodyPr>
          <a:lstStyle/>
          <a:p>
            <a:r>
              <a:rPr lang="fr-BE" sz="1200" dirty="0">
                <a:solidFill>
                  <a:prstClr val="black"/>
                </a:solidFill>
              </a:rPr>
              <a:t>2 POI Sisters (PA) / </a:t>
            </a:r>
            <a:r>
              <a:rPr lang="en-US" sz="1200" dirty="0">
                <a:solidFill>
                  <a:prstClr val="black"/>
                </a:solidFill>
              </a:rPr>
              <a:t>FSH levels &gt;74 IU/L / AMH  1.4  and 5.8 ug/L</a:t>
            </a:r>
          </a:p>
          <a:p>
            <a:r>
              <a:rPr lang="en-US" sz="1200" dirty="0">
                <a:solidFill>
                  <a:prstClr val="black"/>
                </a:solidFill>
              </a:rPr>
              <a:t>Targeted NGS :  HZC FSHR mutation (VUS)---&gt; Altered function in Vitro (P)</a:t>
            </a:r>
          </a:p>
          <a:p>
            <a:r>
              <a:rPr lang="en-US" sz="1200" dirty="0">
                <a:solidFill>
                  <a:prstClr val="black"/>
                </a:solidFill>
              </a:rPr>
              <a:t> </a:t>
            </a:r>
            <a:endParaRPr lang="fr-BE" dirty="0"/>
          </a:p>
        </p:txBody>
      </p:sp>
      <p:sp>
        <p:nvSpPr>
          <p:cNvPr id="18" name="Flèche : droite 17">
            <a:extLst>
              <a:ext uri="{FF2B5EF4-FFF2-40B4-BE49-F238E27FC236}">
                <a16:creationId xmlns:a16="http://schemas.microsoft.com/office/drawing/2014/main" id="{4A439389-D7DC-493B-B39F-26AFA54A2F43}"/>
              </a:ext>
            </a:extLst>
          </p:cNvPr>
          <p:cNvSpPr/>
          <p:nvPr/>
        </p:nvSpPr>
        <p:spPr>
          <a:xfrm>
            <a:off x="2057340" y="2314514"/>
            <a:ext cx="303186" cy="2117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2" name="Image 1">
            <a:extLst>
              <a:ext uri="{FF2B5EF4-FFF2-40B4-BE49-F238E27FC236}">
                <a16:creationId xmlns:a16="http://schemas.microsoft.com/office/drawing/2014/main" id="{C974A615-1AA4-4904-8F47-28AC8C5D93D6}"/>
              </a:ext>
            </a:extLst>
          </p:cNvPr>
          <p:cNvPicPr>
            <a:picLocks noChangeAspect="1"/>
          </p:cNvPicPr>
          <p:nvPr/>
        </p:nvPicPr>
        <p:blipFill>
          <a:blip r:embed="rId6"/>
          <a:stretch>
            <a:fillRect/>
          </a:stretch>
        </p:blipFill>
        <p:spPr>
          <a:xfrm>
            <a:off x="7191141" y="2992930"/>
            <a:ext cx="4833867" cy="1466454"/>
          </a:xfrm>
          <a:prstGeom prst="rect">
            <a:avLst/>
          </a:prstGeom>
        </p:spPr>
      </p:pic>
      <p:sp>
        <p:nvSpPr>
          <p:cNvPr id="19" name="Flèche : droite 18">
            <a:extLst>
              <a:ext uri="{FF2B5EF4-FFF2-40B4-BE49-F238E27FC236}">
                <a16:creationId xmlns:a16="http://schemas.microsoft.com/office/drawing/2014/main" id="{1EFADB60-6844-4935-BA32-FA7E915E7510}"/>
              </a:ext>
            </a:extLst>
          </p:cNvPr>
          <p:cNvSpPr/>
          <p:nvPr/>
        </p:nvSpPr>
        <p:spPr>
          <a:xfrm>
            <a:off x="2894166" y="2057823"/>
            <a:ext cx="303186" cy="2117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3" name="Image 2">
            <a:extLst>
              <a:ext uri="{FF2B5EF4-FFF2-40B4-BE49-F238E27FC236}">
                <a16:creationId xmlns:a16="http://schemas.microsoft.com/office/drawing/2014/main" id="{3F9C12AC-25ED-44AB-9608-DD5F8B5EA520}"/>
              </a:ext>
            </a:extLst>
          </p:cNvPr>
          <p:cNvPicPr>
            <a:picLocks noChangeAspect="1"/>
          </p:cNvPicPr>
          <p:nvPr/>
        </p:nvPicPr>
        <p:blipFill>
          <a:blip r:embed="rId7"/>
          <a:stretch>
            <a:fillRect/>
          </a:stretch>
        </p:blipFill>
        <p:spPr>
          <a:xfrm>
            <a:off x="5010846" y="1770529"/>
            <a:ext cx="323116" cy="249958"/>
          </a:xfrm>
          <a:prstGeom prst="rect">
            <a:avLst/>
          </a:prstGeom>
        </p:spPr>
      </p:pic>
    </p:spTree>
    <p:extLst>
      <p:ext uri="{BB962C8B-B14F-4D97-AF65-F5344CB8AC3E}">
        <p14:creationId xmlns:p14="http://schemas.microsoft.com/office/powerpoint/2010/main" val="4841049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0"/>
          <p:cNvSpPr txBox="1">
            <a:spLocks noChangeArrowheads="1"/>
          </p:cNvSpPr>
          <p:nvPr/>
        </p:nvSpPr>
        <p:spPr>
          <a:xfrm>
            <a:off x="235975" y="174538"/>
            <a:ext cx="11956025" cy="871756"/>
          </a:xfrm>
          <a:prstGeom prst="rect">
            <a:avLst/>
          </a:prstGeom>
        </p:spPr>
        <p:txBody>
          <a:bodyPr>
            <a:noAutofit/>
          </a:bodyPr>
          <a:lstStyle>
            <a:lvl1pPr algn="l" defTabSz="457200" rtl="0" eaLnBrk="1" latinLnBrk="0" hangingPunct="1">
              <a:spcBef>
                <a:spcPct val="0"/>
              </a:spcBef>
              <a:buNone/>
              <a:defRPr sz="2000" b="1" kern="1200" cap="all">
                <a:solidFill>
                  <a:srgbClr val="1F497D"/>
                </a:solidFill>
                <a:latin typeface="Arial"/>
                <a:ea typeface="+mj-ea"/>
                <a:cs typeface="Arial"/>
              </a:defRPr>
            </a:lvl1pPr>
          </a:lstStyle>
          <a:p>
            <a:pPr algn="ctr"/>
            <a:r>
              <a:rPr lang="fr-BE" altLang="fr-FR" sz="2400" dirty="0">
                <a:latin typeface="+mn-lt"/>
                <a:ea typeface="ＭＳ Ｐゴシック" pitchFamily="34" charset="-128"/>
              </a:rPr>
              <a:t>Situations AT </a:t>
            </a:r>
            <a:r>
              <a:rPr lang="fr-BE" altLang="fr-FR" sz="2400" dirty="0" err="1">
                <a:latin typeface="+mn-lt"/>
                <a:ea typeface="ＭＳ Ｐゴシック" pitchFamily="34" charset="-128"/>
              </a:rPr>
              <a:t>risK</a:t>
            </a:r>
            <a:r>
              <a:rPr lang="fr-BE" altLang="fr-FR" sz="2400" dirty="0">
                <a:latin typeface="+mn-lt"/>
                <a:ea typeface="ＭＳ Ｐゴシック" pitchFamily="34" charset="-128"/>
              </a:rPr>
              <a:t> OF POI : ex </a:t>
            </a:r>
            <a:r>
              <a:rPr lang="fr-BE" altLang="fr-FR" sz="2400" dirty="0" err="1">
                <a:latin typeface="+mn-lt"/>
                <a:ea typeface="ＭＳ Ｐゴシック" pitchFamily="34" charset="-128"/>
              </a:rPr>
              <a:t>iatrogEnIC</a:t>
            </a:r>
            <a:r>
              <a:rPr lang="fr-BE" altLang="fr-FR" sz="2400" dirty="0">
                <a:latin typeface="+mn-lt"/>
                <a:ea typeface="ＭＳ Ｐゴシック" pitchFamily="34" charset="-128"/>
              </a:rPr>
              <a:t>, RELATIVES OF </a:t>
            </a:r>
            <a:r>
              <a:rPr lang="fr-BE" altLang="fr-FR" sz="2400" dirty="0" err="1">
                <a:latin typeface="+mn-lt"/>
                <a:ea typeface="ＭＳ Ｐゴシック" pitchFamily="34" charset="-128"/>
              </a:rPr>
              <a:t>poi</a:t>
            </a:r>
            <a:r>
              <a:rPr lang="fr-BE" altLang="fr-FR" sz="2400" dirty="0">
                <a:latin typeface="+mn-lt"/>
                <a:ea typeface="ＭＳ Ｐゴシック" pitchFamily="34" charset="-128"/>
              </a:rPr>
              <a:t> </a:t>
            </a:r>
            <a:r>
              <a:rPr lang="fr-BE" altLang="fr-FR" sz="2400" dirty="0" err="1">
                <a:latin typeface="+mn-lt"/>
                <a:ea typeface="ＭＳ Ｐゴシック" pitchFamily="34" charset="-128"/>
              </a:rPr>
              <a:t>women</a:t>
            </a:r>
            <a:r>
              <a:rPr lang="fr-BE" altLang="fr-FR" sz="2400" dirty="0">
                <a:latin typeface="+mn-lt"/>
                <a:ea typeface="ＭＳ Ｐゴシック" pitchFamily="34" charset="-128"/>
              </a:rPr>
              <a:t>,   X fragile </a:t>
            </a:r>
            <a:r>
              <a:rPr lang="fr-BE" altLang="fr-FR" sz="2400" dirty="0" err="1">
                <a:latin typeface="+mn-lt"/>
                <a:ea typeface="ＭＳ Ｐゴシック" pitchFamily="34" charset="-128"/>
              </a:rPr>
              <a:t>premutation</a:t>
            </a:r>
            <a:r>
              <a:rPr lang="fr-BE" altLang="fr-FR" sz="2400" dirty="0">
                <a:latin typeface="+mn-lt"/>
                <a:ea typeface="ＭＳ Ｐゴシック" pitchFamily="34" charset="-128"/>
              </a:rPr>
              <a:t> , </a:t>
            </a:r>
            <a:r>
              <a:rPr lang="fr-BE" altLang="fr-FR" sz="2400" dirty="0" err="1">
                <a:latin typeface="+mn-lt"/>
                <a:ea typeface="ＭＳ Ｐゴシック" pitchFamily="34" charset="-128"/>
              </a:rPr>
              <a:t>galactosemia</a:t>
            </a:r>
            <a:r>
              <a:rPr lang="fr-BE" altLang="fr-FR" sz="2400" dirty="0">
                <a:latin typeface="+mn-lt"/>
                <a:ea typeface="ＭＳ Ｐゴシック" pitchFamily="34" charset="-128"/>
              </a:rPr>
              <a:t>, Turner Syndrome… </a:t>
            </a:r>
          </a:p>
          <a:p>
            <a:pPr algn="ctr"/>
            <a:endParaRPr lang="fr-BE" altLang="fr-FR" sz="2400" dirty="0">
              <a:latin typeface="+mn-lt"/>
              <a:ea typeface="ＭＳ Ｐゴシック" pitchFamily="34" charset="-128"/>
            </a:endParaRPr>
          </a:p>
          <a:p>
            <a:pPr algn="ctr"/>
            <a:r>
              <a:rPr lang="fr-BE" altLang="fr-FR" sz="2400" dirty="0" err="1">
                <a:latin typeface="+mn-lt"/>
                <a:ea typeface="ＭＳ Ｐゴシック" pitchFamily="34" charset="-128"/>
              </a:rPr>
              <a:t>Ovarian</a:t>
            </a:r>
            <a:r>
              <a:rPr lang="fr-BE" altLang="fr-FR" sz="2400" dirty="0">
                <a:latin typeface="+mn-lt"/>
                <a:ea typeface="ＭＳ Ｐゴシック" pitchFamily="34" charset="-128"/>
              </a:rPr>
              <a:t> </a:t>
            </a:r>
            <a:r>
              <a:rPr lang="fr-BE" altLang="fr-FR" sz="2400" dirty="0" err="1">
                <a:latin typeface="+mn-lt"/>
                <a:ea typeface="ＭＳ Ｐゴシック" pitchFamily="34" charset="-128"/>
              </a:rPr>
              <a:t>reserve</a:t>
            </a:r>
            <a:r>
              <a:rPr lang="fr-BE" altLang="fr-FR" sz="2400" dirty="0">
                <a:latin typeface="+mn-lt"/>
                <a:ea typeface="ＭＳ Ｐゴシック" pitchFamily="34" charset="-128"/>
              </a:rPr>
              <a:t> </a:t>
            </a:r>
            <a:r>
              <a:rPr lang="fr-BE" altLang="fr-FR" sz="2400" dirty="0" err="1">
                <a:latin typeface="+mn-lt"/>
                <a:ea typeface="ＭＳ Ｐゴシック" pitchFamily="34" charset="-128"/>
              </a:rPr>
              <a:t>evaluation</a:t>
            </a:r>
            <a:r>
              <a:rPr lang="fr-BE" altLang="fr-FR" sz="2400" dirty="0">
                <a:latin typeface="+mn-lt"/>
                <a:ea typeface="ＭＳ Ｐゴシック" pitchFamily="34" charset="-128"/>
              </a:rPr>
              <a:t>  </a:t>
            </a:r>
            <a:endParaRPr lang="fr-FR" altLang="fr-FR" sz="2400" dirty="0">
              <a:latin typeface="+mn-lt"/>
              <a:ea typeface="ＭＳ Ｐゴシック" pitchFamily="34" charset="-128"/>
            </a:endParaRPr>
          </a:p>
        </p:txBody>
      </p:sp>
      <p:grpSp>
        <p:nvGrpSpPr>
          <p:cNvPr id="5" name="Groupe 4"/>
          <p:cNvGrpSpPr/>
          <p:nvPr/>
        </p:nvGrpSpPr>
        <p:grpSpPr>
          <a:xfrm>
            <a:off x="673510" y="2015612"/>
            <a:ext cx="10643420" cy="4527308"/>
            <a:chOff x="395288" y="1989138"/>
            <a:chExt cx="8056562" cy="4534118"/>
          </a:xfrm>
        </p:grpSpPr>
        <p:sp>
          <p:nvSpPr>
            <p:cNvPr id="6" name="ZoneTexte 5"/>
            <p:cNvSpPr txBox="1"/>
            <p:nvPr/>
          </p:nvSpPr>
          <p:spPr>
            <a:xfrm>
              <a:off x="395288" y="4006850"/>
              <a:ext cx="2232024" cy="369332"/>
            </a:xfrm>
            <a:prstGeom prst="rect">
              <a:avLst/>
            </a:prstGeom>
            <a:solidFill>
              <a:schemeClr val="accent1">
                <a:lumMod val="20000"/>
                <a:lumOff val="80000"/>
              </a:schemeClr>
            </a:solidFill>
            <a:ln>
              <a:solidFill>
                <a:schemeClr val="accent1"/>
              </a:solidFill>
            </a:ln>
          </p:spPr>
          <p:txBody>
            <a:bodyPr wrap="square">
              <a:spAutoFit/>
            </a:bodyPr>
            <a:lstStyle/>
            <a:p>
              <a:pPr algn="ctr">
                <a:defRPr/>
              </a:pPr>
              <a:r>
                <a:rPr lang="fr-BE" dirty="0">
                  <a:latin typeface="Franklin Gothic Medium" pitchFamily="34" charset="0"/>
                  <a:ea typeface="ＭＳ Ｐゴシック"/>
                  <a:cs typeface="Arial" charset="0"/>
                </a:rPr>
                <a:t>POI or at </a:t>
              </a:r>
              <a:r>
                <a:rPr lang="fr-BE" dirty="0" err="1">
                  <a:latin typeface="Franklin Gothic Medium" pitchFamily="34" charset="0"/>
                  <a:ea typeface="ＭＳ Ｐゴシック"/>
                  <a:cs typeface="Arial" charset="0"/>
                </a:rPr>
                <a:t>risk</a:t>
              </a:r>
              <a:r>
                <a:rPr lang="fr-BE" dirty="0">
                  <a:latin typeface="Franklin Gothic Medium" pitchFamily="34" charset="0"/>
                  <a:ea typeface="ＭＳ Ｐゴシック"/>
                  <a:cs typeface="Arial" charset="0"/>
                </a:rPr>
                <a:t> of POI</a:t>
              </a:r>
            </a:p>
          </p:txBody>
        </p:sp>
        <p:sp>
          <p:nvSpPr>
            <p:cNvPr id="7" name="ZoneTexte 6"/>
            <p:cNvSpPr txBox="1"/>
            <p:nvPr/>
          </p:nvSpPr>
          <p:spPr>
            <a:xfrm>
              <a:off x="2484438" y="2852738"/>
              <a:ext cx="2232025" cy="369332"/>
            </a:xfrm>
            <a:prstGeom prst="rect">
              <a:avLst/>
            </a:prstGeom>
            <a:solidFill>
              <a:schemeClr val="accent1">
                <a:lumMod val="20000"/>
                <a:lumOff val="80000"/>
              </a:schemeClr>
            </a:solidFill>
            <a:ln>
              <a:solidFill>
                <a:schemeClr val="accent1"/>
              </a:solidFill>
            </a:ln>
          </p:spPr>
          <p:txBody>
            <a:bodyPr>
              <a:spAutoFit/>
            </a:bodyPr>
            <a:lstStyle/>
            <a:p>
              <a:pPr algn="ctr">
                <a:defRPr/>
              </a:pPr>
              <a:r>
                <a:rPr lang="fr-BE" dirty="0" err="1"/>
                <a:t>Functional</a:t>
              </a:r>
              <a:r>
                <a:rPr lang="fr-BE" dirty="0"/>
                <a:t> </a:t>
              </a:r>
              <a:r>
                <a:rPr lang="fr-BE" dirty="0" err="1"/>
                <a:t>ovaries</a:t>
              </a:r>
              <a:r>
                <a:rPr lang="fr-BE" dirty="0"/>
                <a:t> </a:t>
              </a:r>
            </a:p>
          </p:txBody>
        </p:sp>
        <p:sp>
          <p:nvSpPr>
            <p:cNvPr id="8" name="ZoneTexte 7"/>
            <p:cNvSpPr txBox="1"/>
            <p:nvPr/>
          </p:nvSpPr>
          <p:spPr>
            <a:xfrm>
              <a:off x="5067300" y="1989138"/>
              <a:ext cx="2663825" cy="376237"/>
            </a:xfrm>
            <a:prstGeom prst="rect">
              <a:avLst/>
            </a:prstGeom>
            <a:solidFill>
              <a:schemeClr val="accent1">
                <a:lumMod val="20000"/>
                <a:lumOff val="80000"/>
              </a:schemeClr>
            </a:solidFill>
            <a:ln>
              <a:solidFill>
                <a:schemeClr val="accent1"/>
              </a:solidFill>
            </a:ln>
          </p:spPr>
          <p:txBody>
            <a:bodyPr>
              <a:spAutoFit/>
            </a:bodyPr>
            <a:lstStyle/>
            <a:p>
              <a:pPr>
                <a:defRPr/>
              </a:pPr>
              <a:r>
                <a:rPr lang="fr-BE" dirty="0" err="1"/>
                <a:t>Spontaneous</a:t>
              </a:r>
              <a:r>
                <a:rPr lang="fr-BE" dirty="0"/>
                <a:t> </a:t>
              </a:r>
              <a:r>
                <a:rPr lang="fr-BE" dirty="0" err="1"/>
                <a:t>pregnancy</a:t>
              </a:r>
              <a:endParaRPr lang="fr-BE" dirty="0"/>
            </a:p>
          </p:txBody>
        </p:sp>
        <p:sp>
          <p:nvSpPr>
            <p:cNvPr id="9" name="ZoneTexte 8"/>
            <p:cNvSpPr txBox="1"/>
            <p:nvPr/>
          </p:nvSpPr>
          <p:spPr>
            <a:xfrm>
              <a:off x="5067300" y="2722563"/>
              <a:ext cx="3384550" cy="647303"/>
            </a:xfrm>
            <a:prstGeom prst="rect">
              <a:avLst/>
            </a:prstGeom>
            <a:solidFill>
              <a:schemeClr val="accent1">
                <a:lumMod val="20000"/>
                <a:lumOff val="80000"/>
              </a:schemeClr>
            </a:solidFill>
            <a:ln>
              <a:solidFill>
                <a:schemeClr val="accent1"/>
              </a:solidFill>
            </a:ln>
          </p:spPr>
          <p:txBody>
            <a:bodyPr>
              <a:spAutoFit/>
            </a:bodyPr>
            <a:lstStyle/>
            <a:p>
              <a:pPr>
                <a:defRPr/>
              </a:pPr>
              <a:r>
                <a:rPr lang="fr-BE" dirty="0"/>
                <a:t>Oocyte or </a:t>
              </a:r>
              <a:r>
                <a:rPr lang="fr-BE" dirty="0" err="1"/>
                <a:t>embryos</a:t>
              </a:r>
              <a:r>
                <a:rPr lang="fr-BE" dirty="0"/>
                <a:t>  </a:t>
              </a:r>
              <a:r>
                <a:rPr lang="fr-BE" dirty="0" err="1"/>
                <a:t>cryopreservation</a:t>
              </a:r>
              <a:endParaRPr lang="fr-BE" dirty="0"/>
            </a:p>
            <a:p>
              <a:pPr>
                <a:defRPr/>
              </a:pPr>
              <a:r>
                <a:rPr lang="fr-BE" dirty="0"/>
                <a:t> </a:t>
              </a:r>
            </a:p>
          </p:txBody>
        </p:sp>
        <p:sp>
          <p:nvSpPr>
            <p:cNvPr id="10" name="ZoneTexte 9"/>
            <p:cNvSpPr txBox="1"/>
            <p:nvPr/>
          </p:nvSpPr>
          <p:spPr>
            <a:xfrm>
              <a:off x="5067300" y="3686175"/>
              <a:ext cx="3384550" cy="650875"/>
            </a:xfrm>
            <a:prstGeom prst="rect">
              <a:avLst/>
            </a:prstGeom>
            <a:solidFill>
              <a:schemeClr val="accent1">
                <a:lumMod val="20000"/>
                <a:lumOff val="80000"/>
              </a:schemeClr>
            </a:solidFill>
            <a:ln>
              <a:solidFill>
                <a:schemeClr val="accent1"/>
              </a:solidFill>
            </a:ln>
          </p:spPr>
          <p:txBody>
            <a:bodyPr>
              <a:spAutoFit/>
            </a:bodyPr>
            <a:lstStyle/>
            <a:p>
              <a:pPr>
                <a:defRPr/>
              </a:pPr>
              <a:r>
                <a:rPr lang="en-US" dirty="0">
                  <a:solidFill>
                    <a:prstClr val="black"/>
                  </a:solidFill>
                  <a:latin typeface="Calibri" panose="020F0502020204030204"/>
                </a:rPr>
                <a:t>O</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varian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tissue cryopreservation     </a:t>
              </a:r>
            </a:p>
            <a:p>
              <a:pPr>
                <a:defRPr/>
              </a:pPr>
              <a:r>
                <a:rPr lang="en-US" dirty="0">
                  <a:solidFill>
                    <a:prstClr val="black"/>
                  </a:solidFill>
                  <a:latin typeface="Calibri" panose="020F0502020204030204"/>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IVM or Autografting </a:t>
              </a:r>
              <a:endParaRPr lang="fr-BE" dirty="0"/>
            </a:p>
          </p:txBody>
        </p:sp>
        <p:sp>
          <p:nvSpPr>
            <p:cNvPr id="11" name="ZoneTexte 10"/>
            <p:cNvSpPr txBox="1"/>
            <p:nvPr/>
          </p:nvSpPr>
          <p:spPr>
            <a:xfrm>
              <a:off x="2700338" y="5876925"/>
              <a:ext cx="2366962" cy="646331"/>
            </a:xfrm>
            <a:prstGeom prst="rect">
              <a:avLst/>
            </a:prstGeom>
            <a:solidFill>
              <a:schemeClr val="accent1">
                <a:lumMod val="20000"/>
                <a:lumOff val="80000"/>
              </a:schemeClr>
            </a:solidFill>
            <a:ln>
              <a:solidFill>
                <a:schemeClr val="accent1"/>
              </a:solidFill>
            </a:ln>
          </p:spPr>
          <p:txBody>
            <a:bodyPr wrap="square">
              <a:spAutoFit/>
            </a:bodyPr>
            <a:lstStyle/>
            <a:p>
              <a:pPr algn="ctr">
                <a:defRPr/>
              </a:pPr>
              <a:r>
                <a:rPr lang="fr-BE" dirty="0"/>
                <a:t>Non functioning </a:t>
              </a:r>
              <a:r>
                <a:rPr lang="fr-BE" dirty="0" err="1"/>
                <a:t>ovaries</a:t>
              </a:r>
              <a:r>
                <a:rPr lang="fr-BE" dirty="0"/>
                <a:t> </a:t>
              </a:r>
            </a:p>
          </p:txBody>
        </p:sp>
        <p:sp>
          <p:nvSpPr>
            <p:cNvPr id="12" name="ZoneTexte 11"/>
            <p:cNvSpPr txBox="1"/>
            <p:nvPr/>
          </p:nvSpPr>
          <p:spPr>
            <a:xfrm>
              <a:off x="5364163" y="6021388"/>
              <a:ext cx="1882211" cy="369332"/>
            </a:xfrm>
            <a:prstGeom prst="rect">
              <a:avLst/>
            </a:prstGeom>
            <a:solidFill>
              <a:schemeClr val="accent1">
                <a:lumMod val="20000"/>
                <a:lumOff val="80000"/>
              </a:schemeClr>
            </a:solidFill>
            <a:ln>
              <a:solidFill>
                <a:schemeClr val="accent1"/>
              </a:solidFill>
            </a:ln>
          </p:spPr>
          <p:txBody>
            <a:bodyPr wrap="square">
              <a:spAutoFit/>
            </a:bodyPr>
            <a:lstStyle/>
            <a:p>
              <a:pPr>
                <a:defRPr/>
              </a:pPr>
              <a:r>
                <a:rPr lang="fr-BE" dirty="0"/>
                <a:t>Oocyte donation</a:t>
              </a:r>
            </a:p>
          </p:txBody>
        </p:sp>
        <p:cxnSp>
          <p:nvCxnSpPr>
            <p:cNvPr id="13" name="Connecteur droit avec flèche 12"/>
            <p:cNvCxnSpPr>
              <a:cxnSpLocks/>
              <a:stCxn id="6" idx="0"/>
              <a:endCxn id="7" idx="1"/>
            </p:cNvCxnSpPr>
            <p:nvPr/>
          </p:nvCxnSpPr>
          <p:spPr>
            <a:xfrm flipV="1">
              <a:off x="1511300" y="3037404"/>
              <a:ext cx="973138" cy="96944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Connecteur droit avec flèche 13"/>
            <p:cNvCxnSpPr>
              <a:cxnSpLocks/>
              <a:stCxn id="6" idx="2"/>
              <a:endCxn id="11" idx="1"/>
            </p:cNvCxnSpPr>
            <p:nvPr/>
          </p:nvCxnSpPr>
          <p:spPr>
            <a:xfrm>
              <a:off x="1511300" y="4376182"/>
              <a:ext cx="1189038" cy="182390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Connecteur droit avec flèche 14"/>
            <p:cNvCxnSpPr/>
            <p:nvPr/>
          </p:nvCxnSpPr>
          <p:spPr>
            <a:xfrm flipV="1">
              <a:off x="4706938" y="2416175"/>
              <a:ext cx="360362" cy="46831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Connecteur droit avec flèche 15"/>
            <p:cNvCxnSpPr>
              <a:stCxn id="7" idx="3"/>
            </p:cNvCxnSpPr>
            <p:nvPr/>
          </p:nvCxnSpPr>
          <p:spPr>
            <a:xfrm>
              <a:off x="4716463" y="3037404"/>
              <a:ext cx="360362" cy="14077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Connecteur droit avec flèche 16"/>
            <p:cNvCxnSpPr>
              <a:cxnSpLocks/>
              <a:endCxn id="10" idx="1"/>
            </p:cNvCxnSpPr>
            <p:nvPr/>
          </p:nvCxnSpPr>
          <p:spPr>
            <a:xfrm>
              <a:off x="4716463" y="3222070"/>
              <a:ext cx="350836" cy="78954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Connecteur droit avec flèche 23"/>
            <p:cNvCxnSpPr>
              <a:cxnSpLocks noChangeShapeType="1"/>
              <a:stCxn id="11" idx="3"/>
              <a:endCxn id="12" idx="1"/>
            </p:cNvCxnSpPr>
            <p:nvPr/>
          </p:nvCxnSpPr>
          <p:spPr bwMode="auto">
            <a:xfrm>
              <a:off x="5067300" y="6200091"/>
              <a:ext cx="296863" cy="5963"/>
            </a:xfrm>
            <a:prstGeom prst="straightConnector1">
              <a:avLst/>
            </a:prstGeom>
            <a:noFill/>
            <a:ln w="10000" algn="ctr">
              <a:solidFill>
                <a:schemeClr val="accent1"/>
              </a:solidFill>
              <a:round/>
              <a:headEnd/>
              <a:tailEnd type="arrow" w="med" len="med"/>
            </a:ln>
            <a:extLst>
              <a:ext uri="{909E8E84-426E-40DD-AFC4-6F175D3DCCD1}">
                <a14:hiddenFill xmlns:a14="http://schemas.microsoft.com/office/drawing/2010/main">
                  <a:noFill/>
                </a14:hiddenFill>
              </a:ext>
            </a:extLst>
          </p:spPr>
        </p:cxnSp>
        <p:sp>
          <p:nvSpPr>
            <p:cNvPr id="19" name="ZoneTexte 10"/>
            <p:cNvSpPr txBox="1"/>
            <p:nvPr/>
          </p:nvSpPr>
          <p:spPr>
            <a:xfrm>
              <a:off x="5076825" y="4652963"/>
              <a:ext cx="1692275" cy="376237"/>
            </a:xfrm>
            <a:prstGeom prst="rect">
              <a:avLst/>
            </a:prstGeom>
            <a:solidFill>
              <a:schemeClr val="accent1">
                <a:lumMod val="20000"/>
                <a:lumOff val="80000"/>
              </a:schemeClr>
            </a:solidFill>
            <a:ln>
              <a:solidFill>
                <a:schemeClr val="accent1"/>
              </a:solidFill>
            </a:ln>
          </p:spPr>
          <p:txBody>
            <a:bodyPr>
              <a:spAutoFit/>
            </a:bodyPr>
            <a:lstStyle/>
            <a:p>
              <a:pPr>
                <a:defRPr/>
              </a:pPr>
              <a:r>
                <a:rPr lang="fr-BE" dirty="0"/>
                <a:t>Oocyte donation</a:t>
              </a:r>
            </a:p>
          </p:txBody>
        </p:sp>
        <p:cxnSp>
          <p:nvCxnSpPr>
            <p:cNvPr id="20" name="Connecteur droit avec flèche 21"/>
            <p:cNvCxnSpPr>
              <a:cxnSpLocks/>
            </p:cNvCxnSpPr>
            <p:nvPr/>
          </p:nvCxnSpPr>
          <p:spPr>
            <a:xfrm>
              <a:off x="4504532" y="3241676"/>
              <a:ext cx="572293" cy="160019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30" name="Rectangle 29">
            <a:extLst>
              <a:ext uri="{FF2B5EF4-FFF2-40B4-BE49-F238E27FC236}">
                <a16:creationId xmlns:a16="http://schemas.microsoft.com/office/drawing/2014/main" id="{492E2AA6-739F-43A4-9405-8A031B75A9FF}"/>
              </a:ext>
            </a:extLst>
          </p:cNvPr>
          <p:cNvSpPr/>
          <p:nvPr/>
        </p:nvSpPr>
        <p:spPr>
          <a:xfrm>
            <a:off x="7177547" y="3042639"/>
            <a:ext cx="4471285" cy="369332"/>
          </a:xfrm>
          <a:prstGeom prst="rect">
            <a:avLst/>
          </a:prstGeom>
        </p:spPr>
        <p:txBody>
          <a:bodyPr wrap="square">
            <a:spAutoFit/>
          </a:bodyPr>
          <a:lstStyle/>
          <a:p>
            <a:r>
              <a:rPr lang="fr-FR" dirty="0">
                <a:solidFill>
                  <a:srgbClr val="33CCCC"/>
                </a:solidFill>
              </a:rPr>
              <a:t>±PGD FMR1 </a:t>
            </a:r>
            <a:r>
              <a:rPr lang="fr-FR" dirty="0" err="1">
                <a:solidFill>
                  <a:srgbClr val="33CCCC"/>
                </a:solidFill>
              </a:rPr>
              <a:t>premutation</a:t>
            </a:r>
            <a:r>
              <a:rPr lang="fr-FR" dirty="0">
                <a:solidFill>
                  <a:srgbClr val="33CCCC"/>
                </a:solidFill>
              </a:rPr>
              <a:t>, BRCA1/BRCA2</a:t>
            </a:r>
            <a:endParaRPr lang="fr-BE" dirty="0">
              <a:solidFill>
                <a:srgbClr val="33CCCC"/>
              </a:solidFill>
            </a:endParaRPr>
          </a:p>
        </p:txBody>
      </p:sp>
    </p:spTree>
    <p:extLst>
      <p:ext uri="{BB962C8B-B14F-4D97-AF65-F5344CB8AC3E}">
        <p14:creationId xmlns:p14="http://schemas.microsoft.com/office/powerpoint/2010/main" val="23914672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8FF182D6-0633-4ACC-859B-C7D006CE4C2A}"/>
              </a:ext>
            </a:extLst>
          </p:cNvPr>
          <p:cNvPicPr>
            <a:picLocks noChangeAspect="1"/>
          </p:cNvPicPr>
          <p:nvPr/>
        </p:nvPicPr>
        <p:blipFill rotWithShape="1">
          <a:blip r:embed="rId3"/>
          <a:srcRect l="28126" r="645" b="1184"/>
          <a:stretch/>
        </p:blipFill>
        <p:spPr>
          <a:xfrm>
            <a:off x="2458065" y="784688"/>
            <a:ext cx="6569635" cy="5437756"/>
          </a:xfrm>
          <a:prstGeom prst="rect">
            <a:avLst/>
          </a:prstGeom>
        </p:spPr>
      </p:pic>
      <p:sp>
        <p:nvSpPr>
          <p:cNvPr id="10" name="Rectangle 9">
            <a:extLst>
              <a:ext uri="{FF2B5EF4-FFF2-40B4-BE49-F238E27FC236}">
                <a16:creationId xmlns:a16="http://schemas.microsoft.com/office/drawing/2014/main" id="{4AD746F3-8655-4437-B821-8CACF121CDEF}"/>
              </a:ext>
            </a:extLst>
          </p:cNvPr>
          <p:cNvSpPr/>
          <p:nvPr/>
        </p:nvSpPr>
        <p:spPr>
          <a:xfrm>
            <a:off x="2950563" y="167735"/>
            <a:ext cx="6234655" cy="461665"/>
          </a:xfrm>
          <a:prstGeom prst="rect">
            <a:avLst/>
          </a:prstGeom>
        </p:spPr>
        <p:txBody>
          <a:bodyPr wrap="none">
            <a:spAutoFit/>
          </a:bodyPr>
          <a:lstStyle/>
          <a:p>
            <a:pPr lvl="0"/>
            <a:r>
              <a:rPr lang="fr-BE" sz="2400" b="1" dirty="0">
                <a:solidFill>
                  <a:srgbClr val="284E8D"/>
                </a:solidFill>
              </a:rPr>
              <a:t>FERTILITY PRESERVATION : TURNER SYNDROME</a:t>
            </a:r>
          </a:p>
        </p:txBody>
      </p:sp>
      <p:sp>
        <p:nvSpPr>
          <p:cNvPr id="13" name="Rectangle 12">
            <a:extLst>
              <a:ext uri="{FF2B5EF4-FFF2-40B4-BE49-F238E27FC236}">
                <a16:creationId xmlns:a16="http://schemas.microsoft.com/office/drawing/2014/main" id="{FCE129B1-57CC-4288-9292-3DC7B6021A80}"/>
              </a:ext>
            </a:extLst>
          </p:cNvPr>
          <p:cNvSpPr/>
          <p:nvPr/>
        </p:nvSpPr>
        <p:spPr>
          <a:xfrm>
            <a:off x="4925910" y="6377732"/>
            <a:ext cx="7338034" cy="276999"/>
          </a:xfrm>
          <a:prstGeom prst="rect">
            <a:avLst/>
          </a:prstGeom>
        </p:spPr>
        <p:txBody>
          <a:bodyPr wrap="none">
            <a:spAutoFit/>
          </a:bodyPr>
          <a:lstStyle/>
          <a:p>
            <a:r>
              <a:rPr lang="fr-FR" sz="1200" dirty="0" err="1"/>
              <a:t>Hreinsson</a:t>
            </a:r>
            <a:r>
              <a:rPr lang="fr-FR" sz="1200" dirty="0"/>
              <a:t> et al, 2002; </a:t>
            </a:r>
            <a:r>
              <a:rPr lang="fr-FR" sz="1200" dirty="0" err="1"/>
              <a:t>Borgstrom</a:t>
            </a:r>
            <a:r>
              <a:rPr lang="fr-FR" sz="1200" dirty="0"/>
              <a:t> </a:t>
            </a:r>
            <a:r>
              <a:rPr lang="fr-BE" sz="1200" dirty="0"/>
              <a:t> et al., 2009; </a:t>
            </a:r>
            <a:r>
              <a:rPr lang="fr-BE" sz="1200" dirty="0" err="1"/>
              <a:t>Lamarca</a:t>
            </a:r>
            <a:r>
              <a:rPr lang="fr-BE" sz="1200" dirty="0"/>
              <a:t> and </a:t>
            </a:r>
            <a:r>
              <a:rPr lang="fr-BE" sz="1200" dirty="0" err="1"/>
              <a:t>Mastellari</a:t>
            </a:r>
            <a:r>
              <a:rPr lang="fr-BE" sz="1200" dirty="0"/>
              <a:t>., 2021; ESHRE-ASRM  guidelines in POI 2024</a:t>
            </a:r>
            <a:r>
              <a:rPr lang="fr-BE" sz="1200" baseline="30000" dirty="0"/>
              <a:t> </a:t>
            </a:r>
            <a:endParaRPr lang="fr-BE" sz="1200" dirty="0"/>
          </a:p>
        </p:txBody>
      </p:sp>
    </p:spTree>
    <p:extLst>
      <p:ext uri="{BB962C8B-B14F-4D97-AF65-F5344CB8AC3E}">
        <p14:creationId xmlns:p14="http://schemas.microsoft.com/office/powerpoint/2010/main" val="31157230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DDBA26ED-0ADE-43E4-A72E-996FBC598E61}"/>
              </a:ext>
            </a:extLst>
          </p:cNvPr>
          <p:cNvPicPr>
            <a:picLocks noChangeAspect="1"/>
          </p:cNvPicPr>
          <p:nvPr/>
        </p:nvPicPr>
        <p:blipFill>
          <a:blip r:embed="rId3"/>
          <a:stretch>
            <a:fillRect/>
          </a:stretch>
        </p:blipFill>
        <p:spPr>
          <a:xfrm>
            <a:off x="1304223" y="1894245"/>
            <a:ext cx="8258175" cy="3952875"/>
          </a:xfrm>
          <a:prstGeom prst="rect">
            <a:avLst/>
          </a:prstGeom>
        </p:spPr>
      </p:pic>
      <p:sp>
        <p:nvSpPr>
          <p:cNvPr id="3" name="Text Box 3">
            <a:extLst>
              <a:ext uri="{FF2B5EF4-FFF2-40B4-BE49-F238E27FC236}">
                <a16:creationId xmlns:a16="http://schemas.microsoft.com/office/drawing/2014/main" id="{38537C69-E244-47A8-B17A-3BB0462C58C0}"/>
              </a:ext>
            </a:extLst>
          </p:cNvPr>
          <p:cNvSpPr txBox="1">
            <a:spLocks noChangeArrowheads="1"/>
          </p:cNvSpPr>
          <p:nvPr/>
        </p:nvSpPr>
        <p:spPr bwMode="auto">
          <a:xfrm>
            <a:off x="2424113" y="-171450"/>
            <a:ext cx="8458200" cy="1143000"/>
          </a:xfrm>
          <a:prstGeom prst="rect">
            <a:avLst/>
          </a:prstGeom>
          <a:noFill/>
          <a:ln w="9525">
            <a:noFill/>
            <a:miter lim="800000"/>
            <a:headEnd/>
            <a:tailEnd/>
          </a:ln>
        </p:spPr>
        <p:txBody>
          <a:bodyPr anchor="ctr"/>
          <a:lstStyle/>
          <a:p>
            <a:pPr eaLnBrk="0" hangingPunct="0"/>
            <a:r>
              <a:rPr lang="fr-FR" b="1" dirty="0">
                <a:solidFill>
                  <a:schemeClr val="bg1"/>
                </a:solidFill>
                <a:latin typeface="Arial" charset="0"/>
              </a:rPr>
              <a:t>Insuffisance ovarienne prématurée iatrogène</a:t>
            </a:r>
          </a:p>
        </p:txBody>
      </p:sp>
      <p:sp>
        <p:nvSpPr>
          <p:cNvPr id="4" name="Titre 1">
            <a:extLst>
              <a:ext uri="{FF2B5EF4-FFF2-40B4-BE49-F238E27FC236}">
                <a16:creationId xmlns:a16="http://schemas.microsoft.com/office/drawing/2014/main" id="{D3D79257-120B-45C6-9005-779BA4F666D6}"/>
              </a:ext>
            </a:extLst>
          </p:cNvPr>
          <p:cNvSpPr txBox="1">
            <a:spLocks/>
          </p:cNvSpPr>
          <p:nvPr/>
        </p:nvSpPr>
        <p:spPr>
          <a:xfrm>
            <a:off x="726194" y="0"/>
            <a:ext cx="9885145" cy="545677"/>
          </a:xfrm>
          <a:prstGeom prst="rect">
            <a:avLst/>
          </a:prstGeom>
        </p:spPr>
        <p:txBody>
          <a:bodyPr/>
          <a:lstStyle>
            <a:lvl1pPr algn="l" defTabSz="457200" rtl="0" eaLnBrk="0" fontAlgn="base" hangingPunct="0">
              <a:spcBef>
                <a:spcPct val="0"/>
              </a:spcBef>
              <a:spcAft>
                <a:spcPct val="0"/>
              </a:spcAft>
              <a:defRPr sz="2000" b="1" kern="1200" cap="all">
                <a:solidFill>
                  <a:srgbClr val="1F497D"/>
                </a:solidFill>
                <a:latin typeface="Arial"/>
                <a:ea typeface="ＭＳ Ｐゴシック" charset="0"/>
                <a:cs typeface="ＭＳ Ｐゴシック" charset="0"/>
              </a:defRPr>
            </a:lvl1pPr>
            <a:lvl2pPr algn="l" defTabSz="457200" rtl="0" eaLnBrk="0" fontAlgn="base" hangingPunct="0">
              <a:spcBef>
                <a:spcPct val="0"/>
              </a:spcBef>
              <a:spcAft>
                <a:spcPct val="0"/>
              </a:spcAft>
              <a:defRPr sz="2000" b="1">
                <a:solidFill>
                  <a:srgbClr val="1F497D"/>
                </a:solidFill>
                <a:latin typeface="Arial" charset="0"/>
                <a:ea typeface="ＭＳ Ｐゴシック" charset="0"/>
                <a:cs typeface="ＭＳ Ｐゴシック" charset="0"/>
              </a:defRPr>
            </a:lvl2pPr>
            <a:lvl3pPr algn="l" defTabSz="457200" rtl="0" eaLnBrk="0" fontAlgn="base" hangingPunct="0">
              <a:spcBef>
                <a:spcPct val="0"/>
              </a:spcBef>
              <a:spcAft>
                <a:spcPct val="0"/>
              </a:spcAft>
              <a:defRPr sz="2000" b="1">
                <a:solidFill>
                  <a:srgbClr val="1F497D"/>
                </a:solidFill>
                <a:latin typeface="Arial" charset="0"/>
                <a:ea typeface="ＭＳ Ｐゴシック" charset="0"/>
                <a:cs typeface="ＭＳ Ｐゴシック" charset="0"/>
              </a:defRPr>
            </a:lvl3pPr>
            <a:lvl4pPr algn="l" defTabSz="457200" rtl="0" eaLnBrk="0" fontAlgn="base" hangingPunct="0">
              <a:spcBef>
                <a:spcPct val="0"/>
              </a:spcBef>
              <a:spcAft>
                <a:spcPct val="0"/>
              </a:spcAft>
              <a:defRPr sz="2000" b="1">
                <a:solidFill>
                  <a:srgbClr val="1F497D"/>
                </a:solidFill>
                <a:latin typeface="Arial" charset="0"/>
                <a:ea typeface="ＭＳ Ｐゴシック" charset="0"/>
                <a:cs typeface="ＭＳ Ｐゴシック" charset="0"/>
              </a:defRPr>
            </a:lvl4pPr>
            <a:lvl5pPr algn="l" defTabSz="457200" rtl="0" eaLnBrk="0" fontAlgn="base" hangingPunct="0">
              <a:spcBef>
                <a:spcPct val="0"/>
              </a:spcBef>
              <a:spcAft>
                <a:spcPct val="0"/>
              </a:spcAft>
              <a:defRPr sz="2000" b="1">
                <a:solidFill>
                  <a:srgbClr val="1F497D"/>
                </a:solidFill>
                <a:latin typeface="Arial" charset="0"/>
                <a:ea typeface="ＭＳ Ｐゴシック" charset="0"/>
                <a:cs typeface="ＭＳ Ｐゴシック" charset="0"/>
              </a:defRPr>
            </a:lvl5pPr>
            <a:lvl6pPr marL="457200" algn="l" defTabSz="457200" rtl="0" fontAlgn="base">
              <a:spcBef>
                <a:spcPct val="0"/>
              </a:spcBef>
              <a:spcAft>
                <a:spcPct val="0"/>
              </a:spcAft>
              <a:defRPr sz="2000" b="1">
                <a:solidFill>
                  <a:srgbClr val="1F497D"/>
                </a:solidFill>
                <a:latin typeface="Arial" charset="0"/>
                <a:cs typeface="Arial" charset="0"/>
              </a:defRPr>
            </a:lvl6pPr>
            <a:lvl7pPr marL="914400" algn="l" defTabSz="457200" rtl="0" fontAlgn="base">
              <a:spcBef>
                <a:spcPct val="0"/>
              </a:spcBef>
              <a:spcAft>
                <a:spcPct val="0"/>
              </a:spcAft>
              <a:defRPr sz="2000" b="1">
                <a:solidFill>
                  <a:srgbClr val="1F497D"/>
                </a:solidFill>
                <a:latin typeface="Arial" charset="0"/>
                <a:cs typeface="Arial" charset="0"/>
              </a:defRPr>
            </a:lvl7pPr>
            <a:lvl8pPr marL="1371600" algn="l" defTabSz="457200" rtl="0" fontAlgn="base">
              <a:spcBef>
                <a:spcPct val="0"/>
              </a:spcBef>
              <a:spcAft>
                <a:spcPct val="0"/>
              </a:spcAft>
              <a:defRPr sz="2000" b="1">
                <a:solidFill>
                  <a:srgbClr val="1F497D"/>
                </a:solidFill>
                <a:latin typeface="Arial" charset="0"/>
                <a:cs typeface="Arial" charset="0"/>
              </a:defRPr>
            </a:lvl8pPr>
            <a:lvl9pPr marL="1828800" algn="l" defTabSz="457200" rtl="0" fontAlgn="base">
              <a:spcBef>
                <a:spcPct val="0"/>
              </a:spcBef>
              <a:spcAft>
                <a:spcPct val="0"/>
              </a:spcAft>
              <a:defRPr sz="2000" b="1">
                <a:solidFill>
                  <a:srgbClr val="1F497D"/>
                </a:solidFill>
                <a:latin typeface="Arial" charset="0"/>
                <a:cs typeface="Arial" charset="0"/>
              </a:defRPr>
            </a:lvl9pPr>
          </a:lstStyle>
          <a:p>
            <a:pPr algn="ctr"/>
            <a:r>
              <a:rPr lang="fr-BE" sz="2400" cap="none" dirty="0">
                <a:solidFill>
                  <a:srgbClr val="284E8D"/>
                </a:solidFill>
                <a:latin typeface="Calibri" panose="020F0502020204030204"/>
              </a:rPr>
              <a:t>FERTILITY PRESERVATION </a:t>
            </a:r>
          </a:p>
          <a:p>
            <a:pPr algn="ctr"/>
            <a:r>
              <a:rPr lang="fr-BE" sz="2400" dirty="0">
                <a:latin typeface="+mn-lt"/>
              </a:rPr>
              <a:t>IATROGENIC POI : OVARIAN SURGERY </a:t>
            </a:r>
          </a:p>
          <a:p>
            <a:r>
              <a:rPr lang="fr-BE" sz="2400" dirty="0">
                <a:latin typeface="+mn-lt"/>
              </a:rPr>
              <a:t> </a:t>
            </a:r>
          </a:p>
          <a:p>
            <a:r>
              <a:rPr lang="fr-BE" sz="2400" dirty="0">
                <a:latin typeface="+mn-lt"/>
              </a:rPr>
              <a:t>                                                 </a:t>
            </a:r>
            <a:r>
              <a:rPr lang="fr-BE" sz="2400" dirty="0" err="1">
                <a:latin typeface="+mn-lt"/>
              </a:rPr>
              <a:t>endomETRIOSIS</a:t>
            </a:r>
            <a:r>
              <a:rPr lang="fr-BE" sz="2400" dirty="0">
                <a:latin typeface="+mn-lt"/>
              </a:rPr>
              <a:t> </a:t>
            </a:r>
          </a:p>
        </p:txBody>
      </p:sp>
      <p:sp>
        <p:nvSpPr>
          <p:cNvPr id="5" name="Text Box 15">
            <a:extLst>
              <a:ext uri="{FF2B5EF4-FFF2-40B4-BE49-F238E27FC236}">
                <a16:creationId xmlns:a16="http://schemas.microsoft.com/office/drawing/2014/main" id="{FB605B89-892D-4CC7-815F-8DAF261FD832}"/>
              </a:ext>
            </a:extLst>
          </p:cNvPr>
          <p:cNvSpPr txBox="1">
            <a:spLocks noChangeArrowheads="1"/>
          </p:cNvSpPr>
          <p:nvPr/>
        </p:nvSpPr>
        <p:spPr bwMode="auto">
          <a:xfrm>
            <a:off x="10611339" y="6485699"/>
            <a:ext cx="1485339" cy="276999"/>
          </a:xfrm>
          <a:prstGeom prst="rect">
            <a:avLst/>
          </a:prstGeom>
          <a:noFill/>
          <a:ln w="9525">
            <a:noFill/>
            <a:miter lim="800000"/>
            <a:headEnd/>
            <a:tailEnd/>
          </a:ln>
        </p:spPr>
        <p:txBody>
          <a:bodyPr wrap="square">
            <a:spAutoFit/>
          </a:bodyPr>
          <a:lstStyle/>
          <a:p>
            <a:r>
              <a:rPr lang="fr-BE" sz="1200" i="1" dirty="0" err="1"/>
              <a:t>Younis</a:t>
            </a:r>
            <a:r>
              <a:rPr lang="fr-BE" sz="1200" i="1" dirty="0"/>
              <a:t> et al., 2019</a:t>
            </a:r>
            <a:endParaRPr lang="fr-FR" sz="1200" i="1" dirty="0"/>
          </a:p>
        </p:txBody>
      </p:sp>
      <p:sp>
        <p:nvSpPr>
          <p:cNvPr id="2" name="Rectangle 1">
            <a:extLst>
              <a:ext uri="{FF2B5EF4-FFF2-40B4-BE49-F238E27FC236}">
                <a16:creationId xmlns:a16="http://schemas.microsoft.com/office/drawing/2014/main" id="{04D2D03C-60C4-4796-846D-2FAB53A21985}"/>
              </a:ext>
            </a:extLst>
          </p:cNvPr>
          <p:cNvSpPr/>
          <p:nvPr/>
        </p:nvSpPr>
        <p:spPr>
          <a:xfrm>
            <a:off x="7082058" y="2963792"/>
            <a:ext cx="825500" cy="27559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7" name="Rectangle 6">
            <a:extLst>
              <a:ext uri="{FF2B5EF4-FFF2-40B4-BE49-F238E27FC236}">
                <a16:creationId xmlns:a16="http://schemas.microsoft.com/office/drawing/2014/main" id="{5519A30A-942C-40A3-B64C-034519CA0D23}"/>
              </a:ext>
            </a:extLst>
          </p:cNvPr>
          <p:cNvSpPr/>
          <p:nvPr/>
        </p:nvSpPr>
        <p:spPr>
          <a:xfrm>
            <a:off x="8336976" y="2963792"/>
            <a:ext cx="825500" cy="27559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Tree>
    <p:extLst>
      <p:ext uri="{BB962C8B-B14F-4D97-AF65-F5344CB8AC3E}">
        <p14:creationId xmlns:p14="http://schemas.microsoft.com/office/powerpoint/2010/main" val="14868697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A0CE483-A1C8-463A-8990-F81A7A207473}"/>
              </a:ext>
            </a:extLst>
          </p:cNvPr>
          <p:cNvPicPr>
            <a:picLocks noChangeAspect="1"/>
          </p:cNvPicPr>
          <p:nvPr/>
        </p:nvPicPr>
        <p:blipFill>
          <a:blip r:embed="rId3"/>
          <a:stretch>
            <a:fillRect/>
          </a:stretch>
        </p:blipFill>
        <p:spPr>
          <a:xfrm>
            <a:off x="6284887" y="2664035"/>
            <a:ext cx="4837839" cy="1446830"/>
          </a:xfrm>
          <a:prstGeom prst="rect">
            <a:avLst/>
          </a:prstGeom>
        </p:spPr>
      </p:pic>
      <p:pic>
        <p:nvPicPr>
          <p:cNvPr id="5" name="Image 4">
            <a:extLst>
              <a:ext uri="{FF2B5EF4-FFF2-40B4-BE49-F238E27FC236}">
                <a16:creationId xmlns:a16="http://schemas.microsoft.com/office/drawing/2014/main" id="{879C7FB9-11AC-45F1-B6C8-14A4B55EA155}"/>
              </a:ext>
            </a:extLst>
          </p:cNvPr>
          <p:cNvPicPr>
            <a:picLocks noChangeAspect="1"/>
          </p:cNvPicPr>
          <p:nvPr/>
        </p:nvPicPr>
        <p:blipFill>
          <a:blip r:embed="rId4"/>
          <a:stretch>
            <a:fillRect/>
          </a:stretch>
        </p:blipFill>
        <p:spPr>
          <a:xfrm>
            <a:off x="323387" y="1335000"/>
            <a:ext cx="4581545" cy="5296808"/>
          </a:xfrm>
          <a:prstGeom prst="rect">
            <a:avLst/>
          </a:prstGeom>
        </p:spPr>
      </p:pic>
      <p:sp>
        <p:nvSpPr>
          <p:cNvPr id="6" name="Titre 1">
            <a:extLst>
              <a:ext uri="{FF2B5EF4-FFF2-40B4-BE49-F238E27FC236}">
                <a16:creationId xmlns:a16="http://schemas.microsoft.com/office/drawing/2014/main" id="{03F3D8DA-9A7C-4331-A866-EB0B44F2CCF9}"/>
              </a:ext>
            </a:extLst>
          </p:cNvPr>
          <p:cNvSpPr txBox="1">
            <a:spLocks/>
          </p:cNvSpPr>
          <p:nvPr/>
        </p:nvSpPr>
        <p:spPr>
          <a:xfrm>
            <a:off x="1614091" y="304860"/>
            <a:ext cx="8725388" cy="5456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fr-BE" sz="3733" b="1" kern="1200">
                <a:solidFill>
                  <a:srgbClr val="555555"/>
                </a:solidFill>
                <a:latin typeface="Arial" panose="020B0604020202020204" pitchFamily="34" charset="0"/>
                <a:ea typeface="+mj-ea"/>
                <a:cs typeface="Arial" panose="020B0604020202020204" pitchFamily="34" charset="0"/>
              </a:defRPr>
            </a:lvl1pPr>
          </a:lstStyle>
          <a:p>
            <a:pPr algn="ctr"/>
            <a:r>
              <a:rPr lang="fr-BE" sz="2400" dirty="0">
                <a:solidFill>
                  <a:srgbClr val="284E8D"/>
                </a:solidFill>
                <a:latin typeface="+mn-lt"/>
              </a:rPr>
              <a:t>FERTILITY PRESERVATION </a:t>
            </a:r>
          </a:p>
          <a:p>
            <a:pPr algn="ctr"/>
            <a:r>
              <a:rPr lang="fr-BE" sz="2400" dirty="0">
                <a:solidFill>
                  <a:srgbClr val="284E8D"/>
                </a:solidFill>
                <a:latin typeface="+mn-lt"/>
              </a:rPr>
              <a:t>IATROGENIC POI : CHEMOTHERAPY AND  RADIOTHERAPY</a:t>
            </a:r>
          </a:p>
        </p:txBody>
      </p:sp>
      <p:sp>
        <p:nvSpPr>
          <p:cNvPr id="7" name="Rectangle 6">
            <a:extLst>
              <a:ext uri="{FF2B5EF4-FFF2-40B4-BE49-F238E27FC236}">
                <a16:creationId xmlns:a16="http://schemas.microsoft.com/office/drawing/2014/main" id="{EEB225EB-E223-474C-8D3C-5751E54EDEF2}"/>
              </a:ext>
            </a:extLst>
          </p:cNvPr>
          <p:cNvSpPr/>
          <p:nvPr/>
        </p:nvSpPr>
        <p:spPr>
          <a:xfrm>
            <a:off x="1703342" y="2280545"/>
            <a:ext cx="3736258" cy="766980"/>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rgbClr val="33CCCC"/>
              </a:solidFill>
            </a:endParaRPr>
          </a:p>
        </p:txBody>
      </p:sp>
      <p:sp>
        <p:nvSpPr>
          <p:cNvPr id="9" name="ZoneTexte 8">
            <a:extLst>
              <a:ext uri="{FF2B5EF4-FFF2-40B4-BE49-F238E27FC236}">
                <a16:creationId xmlns:a16="http://schemas.microsoft.com/office/drawing/2014/main" id="{A4131D1D-49FD-4300-B4A5-B53B64019736}"/>
              </a:ext>
            </a:extLst>
          </p:cNvPr>
          <p:cNvSpPr txBox="1"/>
          <p:nvPr/>
        </p:nvSpPr>
        <p:spPr>
          <a:xfrm>
            <a:off x="8729132" y="6425204"/>
            <a:ext cx="3568745" cy="276999"/>
          </a:xfrm>
          <a:prstGeom prst="rect">
            <a:avLst/>
          </a:prstGeom>
          <a:noFill/>
        </p:spPr>
        <p:txBody>
          <a:bodyPr wrap="square">
            <a:spAutoFit/>
          </a:bodyPr>
          <a:lstStyle/>
          <a:p>
            <a:r>
              <a:rPr lang="en-US" sz="1200" dirty="0"/>
              <a:t>ESHRE guideline: female fertility preservation., 2020 </a:t>
            </a:r>
          </a:p>
        </p:txBody>
      </p:sp>
      <p:pic>
        <p:nvPicPr>
          <p:cNvPr id="4" name="Image 3">
            <a:extLst>
              <a:ext uri="{FF2B5EF4-FFF2-40B4-BE49-F238E27FC236}">
                <a16:creationId xmlns:a16="http://schemas.microsoft.com/office/drawing/2014/main" id="{63021AB6-28DB-47B2-B7C1-221A09F56825}"/>
              </a:ext>
            </a:extLst>
          </p:cNvPr>
          <p:cNvPicPr>
            <a:picLocks noChangeAspect="1"/>
          </p:cNvPicPr>
          <p:nvPr/>
        </p:nvPicPr>
        <p:blipFill>
          <a:blip r:embed="rId5"/>
          <a:stretch>
            <a:fillRect/>
          </a:stretch>
        </p:blipFill>
        <p:spPr>
          <a:xfrm>
            <a:off x="5976785" y="1909920"/>
            <a:ext cx="5454041" cy="741250"/>
          </a:xfrm>
          <a:prstGeom prst="rect">
            <a:avLst/>
          </a:prstGeom>
        </p:spPr>
      </p:pic>
    </p:spTree>
    <p:extLst>
      <p:ext uri="{BB962C8B-B14F-4D97-AF65-F5344CB8AC3E}">
        <p14:creationId xmlns:p14="http://schemas.microsoft.com/office/powerpoint/2010/main" val="19954761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70A352E4-D36F-45D6-A0C7-244D39DCB121}"/>
              </a:ext>
            </a:extLst>
          </p:cNvPr>
          <p:cNvPicPr>
            <a:picLocks noChangeAspect="1"/>
          </p:cNvPicPr>
          <p:nvPr/>
        </p:nvPicPr>
        <p:blipFill rotWithShape="1">
          <a:blip r:embed="rId3"/>
          <a:srcRect l="2662" t="-1527" r="3357" b="-1"/>
          <a:stretch/>
        </p:blipFill>
        <p:spPr>
          <a:xfrm>
            <a:off x="4751779" y="828508"/>
            <a:ext cx="7406207" cy="5200983"/>
          </a:xfrm>
          <a:prstGeom prst="rect">
            <a:avLst/>
          </a:prstGeom>
        </p:spPr>
      </p:pic>
      <p:sp>
        <p:nvSpPr>
          <p:cNvPr id="7" name="Text Box 7">
            <a:extLst>
              <a:ext uri="{FF2B5EF4-FFF2-40B4-BE49-F238E27FC236}">
                <a16:creationId xmlns:a16="http://schemas.microsoft.com/office/drawing/2014/main" id="{DAE15AE9-982D-4695-ACDA-9AD0211EA23F}"/>
              </a:ext>
            </a:extLst>
          </p:cNvPr>
          <p:cNvSpPr txBox="1">
            <a:spLocks noChangeArrowheads="1"/>
          </p:cNvSpPr>
          <p:nvPr/>
        </p:nvSpPr>
        <p:spPr bwMode="auto">
          <a:xfrm>
            <a:off x="9998762" y="6511391"/>
            <a:ext cx="20026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fontAlgn="base">
              <a:spcBef>
                <a:spcPct val="0"/>
              </a:spcBef>
              <a:spcAft>
                <a:spcPct val="0"/>
              </a:spcAft>
              <a:defRPr sz="2400">
                <a:solidFill>
                  <a:schemeClr val="tx1"/>
                </a:solidFill>
                <a:latin typeface="Arial" pitchFamily="34" charset="0"/>
                <a:ea typeface="ＭＳ Ｐゴシック" pitchFamily="34" charset="-128"/>
              </a:defRPr>
            </a:lvl6pPr>
            <a:lvl7pPr marL="2971800" indent="-228600" fontAlgn="base">
              <a:spcBef>
                <a:spcPct val="0"/>
              </a:spcBef>
              <a:spcAft>
                <a:spcPct val="0"/>
              </a:spcAft>
              <a:defRPr sz="2400">
                <a:solidFill>
                  <a:schemeClr val="tx1"/>
                </a:solidFill>
                <a:latin typeface="Arial" pitchFamily="34" charset="0"/>
                <a:ea typeface="ＭＳ Ｐゴシック" pitchFamily="34" charset="-128"/>
              </a:defRPr>
            </a:lvl7pPr>
            <a:lvl8pPr marL="3429000" indent="-228600" fontAlgn="base">
              <a:spcBef>
                <a:spcPct val="0"/>
              </a:spcBef>
              <a:spcAft>
                <a:spcPct val="0"/>
              </a:spcAft>
              <a:defRPr sz="2400">
                <a:solidFill>
                  <a:schemeClr val="tx1"/>
                </a:solidFill>
                <a:latin typeface="Arial" pitchFamily="34" charset="0"/>
                <a:ea typeface="ＭＳ Ｐゴシック" pitchFamily="34" charset="-128"/>
              </a:defRPr>
            </a:lvl8pPr>
            <a:lvl9pPr marL="3886200" indent="-228600" fontAlgn="base">
              <a:spcBef>
                <a:spcPct val="0"/>
              </a:spcBef>
              <a:spcAft>
                <a:spcPct val="0"/>
              </a:spcAft>
              <a:defRPr sz="2400">
                <a:solidFill>
                  <a:schemeClr val="tx1"/>
                </a:solidFill>
                <a:latin typeface="Arial" pitchFamily="34" charset="0"/>
                <a:ea typeface="ＭＳ Ｐゴシック" pitchFamily="34" charset="-128"/>
              </a:defRPr>
            </a:lvl9pPr>
          </a:lstStyle>
          <a:p>
            <a:r>
              <a:rPr lang="fr-BE" altLang="fr-FR" sz="1200" dirty="0">
                <a:latin typeface="+mn-lt"/>
              </a:rPr>
              <a:t>ESHRE ASRM guidelines 2024</a:t>
            </a:r>
            <a:endParaRPr lang="fr-FR" altLang="fr-FR" sz="1200" dirty="0">
              <a:latin typeface="+mn-lt"/>
            </a:endParaRPr>
          </a:p>
        </p:txBody>
      </p:sp>
      <p:sp>
        <p:nvSpPr>
          <p:cNvPr id="8" name="ZoneTexte 7">
            <a:extLst>
              <a:ext uri="{FF2B5EF4-FFF2-40B4-BE49-F238E27FC236}">
                <a16:creationId xmlns:a16="http://schemas.microsoft.com/office/drawing/2014/main" id="{295482D0-A477-432F-9680-E713413F9E64}"/>
              </a:ext>
            </a:extLst>
          </p:cNvPr>
          <p:cNvSpPr txBox="1"/>
          <p:nvPr/>
        </p:nvSpPr>
        <p:spPr>
          <a:xfrm>
            <a:off x="3609473" y="0"/>
            <a:ext cx="4845409" cy="461665"/>
          </a:xfrm>
          <a:prstGeom prst="rect">
            <a:avLst/>
          </a:prstGeom>
          <a:noFill/>
        </p:spPr>
        <p:txBody>
          <a:bodyPr wrap="square" rtlCol="0">
            <a:spAutoFit/>
          </a:bodyPr>
          <a:lstStyle/>
          <a:p>
            <a:r>
              <a:rPr lang="fr-BE" sz="2400" b="1" dirty="0">
                <a:solidFill>
                  <a:srgbClr val="284E8D"/>
                </a:solidFill>
              </a:rPr>
              <a:t>RELATIVES : IMPLICATIONS</a:t>
            </a:r>
          </a:p>
        </p:txBody>
      </p:sp>
      <p:pic>
        <p:nvPicPr>
          <p:cNvPr id="5" name="Image 4">
            <a:extLst>
              <a:ext uri="{FF2B5EF4-FFF2-40B4-BE49-F238E27FC236}">
                <a16:creationId xmlns:a16="http://schemas.microsoft.com/office/drawing/2014/main" id="{AB4AC9DF-A6D1-4D02-8B17-C7C14B1D9513}"/>
              </a:ext>
            </a:extLst>
          </p:cNvPr>
          <p:cNvPicPr>
            <a:picLocks noChangeAspect="1"/>
          </p:cNvPicPr>
          <p:nvPr/>
        </p:nvPicPr>
        <p:blipFill>
          <a:blip r:embed="rId4"/>
          <a:stretch>
            <a:fillRect/>
          </a:stretch>
        </p:blipFill>
        <p:spPr>
          <a:xfrm>
            <a:off x="117987" y="1868129"/>
            <a:ext cx="4560263" cy="3855337"/>
          </a:xfrm>
          <a:prstGeom prst="rect">
            <a:avLst/>
          </a:prstGeom>
        </p:spPr>
      </p:pic>
    </p:spTree>
    <p:extLst>
      <p:ext uri="{BB962C8B-B14F-4D97-AF65-F5344CB8AC3E}">
        <p14:creationId xmlns:p14="http://schemas.microsoft.com/office/powerpoint/2010/main" val="20960574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4CC74A39-FE4E-4922-BDAB-E0ABD8DE5FEA}"/>
              </a:ext>
            </a:extLst>
          </p:cNvPr>
          <p:cNvPicPr>
            <a:picLocks noChangeAspect="1"/>
          </p:cNvPicPr>
          <p:nvPr/>
        </p:nvPicPr>
        <p:blipFill rotWithShape="1">
          <a:blip r:embed="rId3"/>
          <a:srcRect l="5353" t="3221" r="5077" b="3640"/>
          <a:stretch/>
        </p:blipFill>
        <p:spPr>
          <a:xfrm>
            <a:off x="176485" y="433463"/>
            <a:ext cx="4366018" cy="6424537"/>
          </a:xfrm>
          <a:prstGeom prst="rect">
            <a:avLst/>
          </a:prstGeom>
        </p:spPr>
      </p:pic>
      <p:sp>
        <p:nvSpPr>
          <p:cNvPr id="4" name="Espace réservé du texte 3">
            <a:extLst>
              <a:ext uri="{FF2B5EF4-FFF2-40B4-BE49-F238E27FC236}">
                <a16:creationId xmlns:a16="http://schemas.microsoft.com/office/drawing/2014/main" id="{6880ABFB-15EA-43D5-8322-420869BAD199}"/>
              </a:ext>
            </a:extLst>
          </p:cNvPr>
          <p:cNvSpPr txBox="1">
            <a:spLocks/>
          </p:cNvSpPr>
          <p:nvPr/>
        </p:nvSpPr>
        <p:spPr>
          <a:xfrm>
            <a:off x="2762865" y="142348"/>
            <a:ext cx="8701548" cy="28500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153E74"/>
                </a:solidFill>
                <a:latin typeface="+mj-lt"/>
                <a:ea typeface="+mn-ea"/>
                <a:cs typeface="Calibri Light" panose="020F0302020204030204" pitchFamily="34" charset="0"/>
              </a:defRPr>
            </a:lvl1pPr>
            <a:lvl2pPr marL="457200" indent="0" algn="l" defTabSz="914400" rtl="0" eaLnBrk="1" latinLnBrk="0" hangingPunct="1">
              <a:lnSpc>
                <a:spcPct val="90000"/>
              </a:lnSpc>
              <a:spcBef>
                <a:spcPts val="500"/>
              </a:spcBef>
              <a:buFontTx/>
              <a:buNone/>
              <a:defRPr sz="2000" kern="1200">
                <a:solidFill>
                  <a:schemeClr val="tx1"/>
                </a:solidFill>
                <a:latin typeface="Calibri" panose="020F0502020204030204" pitchFamily="34" charset="0"/>
                <a:ea typeface="+mn-ea"/>
                <a:cs typeface="Calibri" panose="020F05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Calibri" panose="020F0502020204030204" pitchFamily="34" charset="0"/>
                <a:ea typeface="+mn-ea"/>
                <a:cs typeface="Calibri" panose="020F05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400" kern="1200" cap="all"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BE" dirty="0">
                <a:latin typeface="+mn-lt"/>
              </a:rPr>
              <a:t>FERTILITY PRESERVATION : MULTIDISCIPLINARITY   </a:t>
            </a:r>
          </a:p>
        </p:txBody>
      </p:sp>
      <p:pic>
        <p:nvPicPr>
          <p:cNvPr id="5" name="Picture 2">
            <a:extLst>
              <a:ext uri="{FF2B5EF4-FFF2-40B4-BE49-F238E27FC236}">
                <a16:creationId xmlns:a16="http://schemas.microsoft.com/office/drawing/2014/main" id="{3207AC9A-193B-4AE8-8DA7-6FE5AF37DB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5401" y="520325"/>
            <a:ext cx="6055553" cy="54267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a:extLst>
              <a:ext uri="{FF2B5EF4-FFF2-40B4-BE49-F238E27FC236}">
                <a16:creationId xmlns:a16="http://schemas.microsoft.com/office/drawing/2014/main" id="{9C5D321C-7BCF-4617-9BD4-1247C12884C5}"/>
              </a:ext>
            </a:extLst>
          </p:cNvPr>
          <p:cNvSpPr/>
          <p:nvPr/>
        </p:nvSpPr>
        <p:spPr>
          <a:xfrm>
            <a:off x="7237669" y="6520498"/>
            <a:ext cx="4777846" cy="276999"/>
          </a:xfrm>
          <a:prstGeom prst="rect">
            <a:avLst/>
          </a:prstGeom>
        </p:spPr>
        <p:txBody>
          <a:bodyPr wrap="none">
            <a:spAutoFit/>
          </a:bodyPr>
          <a:lstStyle/>
          <a:p>
            <a:r>
              <a:rPr lang="en-US" sz="1200" dirty="0"/>
              <a:t>ESHRE guideline: female fertility preservation, Human </a:t>
            </a:r>
            <a:r>
              <a:rPr lang="en-US" sz="1200" dirty="0" err="1"/>
              <a:t>Reprod</a:t>
            </a:r>
            <a:r>
              <a:rPr lang="en-US" sz="1200" dirty="0"/>
              <a:t> Open 2020 </a:t>
            </a:r>
          </a:p>
        </p:txBody>
      </p:sp>
    </p:spTree>
    <p:extLst>
      <p:ext uri="{BB962C8B-B14F-4D97-AF65-F5344CB8AC3E}">
        <p14:creationId xmlns:p14="http://schemas.microsoft.com/office/powerpoint/2010/main" val="8151578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6">
            <a:extLst>
              <a:ext uri="{FF2B5EF4-FFF2-40B4-BE49-F238E27FC236}">
                <a16:creationId xmlns:a16="http://schemas.microsoft.com/office/drawing/2014/main" id="{7CAD928E-D96C-45EC-B4BC-D8985F7B1BC7}"/>
              </a:ext>
            </a:extLst>
          </p:cNvPr>
          <p:cNvSpPr txBox="1">
            <a:spLocks/>
          </p:cNvSpPr>
          <p:nvPr/>
        </p:nvSpPr>
        <p:spPr>
          <a:xfrm>
            <a:off x="800949" y="1548842"/>
            <a:ext cx="10807831" cy="563977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595959"/>
                </a:solidFill>
                <a:latin typeface="Calibri Light" panose="020F030202020403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Tx/>
              <a:buNone/>
              <a:defRPr sz="2000" kern="1200">
                <a:solidFill>
                  <a:schemeClr val="tx1"/>
                </a:solidFill>
                <a:latin typeface="Calibri" panose="020F0502020204030204" pitchFamily="34" charset="0"/>
                <a:ea typeface="+mn-ea"/>
                <a:cs typeface="Calibri" panose="020F05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Calibri" panose="020F0502020204030204" pitchFamily="34" charset="0"/>
                <a:ea typeface="+mn-ea"/>
                <a:cs typeface="Calibri" panose="020F05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400" kern="1200" cap="all"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600" dirty="0">
                <a:solidFill>
                  <a:schemeClr val="accent1">
                    <a:lumMod val="50000"/>
                  </a:schemeClr>
                </a:solidFill>
                <a:latin typeface="+mn-lt"/>
                <a:cs typeface="Calibri" panose="020F0502020204030204" pitchFamily="34" charset="0"/>
              </a:rPr>
              <a:t>Pour qui? &lt; 38 ans femmes et &lt; 45 ans pour hommes </a:t>
            </a:r>
          </a:p>
          <a:p>
            <a:r>
              <a:rPr lang="fr-FR" sz="1600" dirty="0">
                <a:solidFill>
                  <a:schemeClr val="accent1">
                    <a:lumMod val="50000"/>
                  </a:schemeClr>
                </a:solidFill>
                <a:latin typeface="+mn-lt"/>
                <a:cs typeface="Calibri" panose="020F0502020204030204" pitchFamily="34" charset="0"/>
              </a:rPr>
              <a:t>Conservation de 10 ans (20 ans si &lt; 16 ans)</a:t>
            </a:r>
          </a:p>
          <a:p>
            <a:pPr marL="342900" indent="-342900">
              <a:buFont typeface="+mj-lt"/>
              <a:buAutoNum type="arabicPeriod"/>
            </a:pPr>
            <a:r>
              <a:rPr lang="fr-BE" sz="1600" dirty="0">
                <a:solidFill>
                  <a:schemeClr val="accent1">
                    <a:lumMod val="50000"/>
                  </a:schemeClr>
                </a:solidFill>
                <a:latin typeface="+mn-lt"/>
              </a:rPr>
              <a:t>Patients devant subir un </a:t>
            </a:r>
            <a:r>
              <a:rPr lang="fr-BE" sz="1600" dirty="0" err="1">
                <a:solidFill>
                  <a:schemeClr val="accent1">
                    <a:lumMod val="50000"/>
                  </a:schemeClr>
                </a:solidFill>
                <a:latin typeface="+mn-lt"/>
              </a:rPr>
              <a:t>schéma</a:t>
            </a:r>
            <a:r>
              <a:rPr lang="fr-BE" sz="1600" dirty="0">
                <a:solidFill>
                  <a:schemeClr val="accent1">
                    <a:lumMod val="50000"/>
                  </a:schemeClr>
                </a:solidFill>
                <a:latin typeface="+mn-lt"/>
              </a:rPr>
              <a:t> </a:t>
            </a:r>
            <a:r>
              <a:rPr lang="fr-BE" sz="1600" dirty="0" err="1">
                <a:solidFill>
                  <a:schemeClr val="accent1">
                    <a:lumMod val="50000"/>
                  </a:schemeClr>
                </a:solidFill>
                <a:latin typeface="+mn-lt"/>
              </a:rPr>
              <a:t>thérapeutique</a:t>
            </a:r>
            <a:r>
              <a:rPr lang="fr-BE" sz="1600" dirty="0">
                <a:solidFill>
                  <a:schemeClr val="accent1">
                    <a:lumMod val="50000"/>
                  </a:schemeClr>
                </a:solidFill>
                <a:latin typeface="+mn-lt"/>
              </a:rPr>
              <a:t> potentiellement </a:t>
            </a:r>
            <a:r>
              <a:rPr lang="fr-BE" sz="1600" dirty="0" err="1">
                <a:solidFill>
                  <a:schemeClr val="accent1">
                    <a:lumMod val="50000"/>
                  </a:schemeClr>
                </a:solidFill>
                <a:latin typeface="+mn-lt"/>
              </a:rPr>
              <a:t>gonadotoxique</a:t>
            </a:r>
            <a:r>
              <a:rPr lang="fr-BE" sz="1600" dirty="0">
                <a:solidFill>
                  <a:schemeClr val="accent1">
                    <a:lumMod val="50000"/>
                  </a:schemeClr>
                </a:solidFill>
                <a:latin typeface="+mn-lt"/>
              </a:rPr>
              <a:t> :</a:t>
            </a:r>
          </a:p>
          <a:p>
            <a:pPr lvl="1">
              <a:buFont typeface="Arial" panose="020B0604020202020204" pitchFamily="34" charset="0"/>
              <a:buChar char="•"/>
            </a:pPr>
            <a:r>
              <a:rPr lang="fr-BE" sz="1600" dirty="0">
                <a:solidFill>
                  <a:schemeClr val="accent1">
                    <a:lumMod val="50000"/>
                  </a:schemeClr>
                </a:solidFill>
                <a:latin typeface="+mn-lt"/>
              </a:rPr>
              <a:t>tumeur solide </a:t>
            </a:r>
            <a:r>
              <a:rPr lang="fr-BE" sz="1600" dirty="0" err="1">
                <a:solidFill>
                  <a:schemeClr val="accent1">
                    <a:lumMod val="50000"/>
                  </a:schemeClr>
                </a:solidFill>
                <a:latin typeface="+mn-lt"/>
              </a:rPr>
              <a:t>cancéreuse</a:t>
            </a:r>
            <a:r>
              <a:rPr lang="fr-BE" sz="1600" dirty="0">
                <a:solidFill>
                  <a:schemeClr val="accent1">
                    <a:lumMod val="50000"/>
                  </a:schemeClr>
                </a:solidFill>
                <a:latin typeface="+mn-lt"/>
              </a:rPr>
              <a:t> et/ou affection maligne </a:t>
            </a:r>
            <a:r>
              <a:rPr lang="fr-BE" sz="1600" dirty="0" err="1">
                <a:solidFill>
                  <a:schemeClr val="accent1">
                    <a:lumMod val="50000"/>
                  </a:schemeClr>
                </a:solidFill>
                <a:latin typeface="+mn-lt"/>
              </a:rPr>
              <a:t>hématopoïétique</a:t>
            </a:r>
            <a:r>
              <a:rPr lang="fr-BE" sz="1600" dirty="0">
                <a:solidFill>
                  <a:schemeClr val="accent1">
                    <a:lumMod val="50000"/>
                  </a:schemeClr>
                </a:solidFill>
                <a:latin typeface="+mn-lt"/>
              </a:rPr>
              <a:t> ou ganglionnaire (</a:t>
            </a:r>
            <a:r>
              <a:rPr lang="fr-BE" sz="1600" dirty="0" err="1">
                <a:solidFill>
                  <a:schemeClr val="accent1">
                    <a:lumMod val="50000"/>
                  </a:schemeClr>
                </a:solidFill>
                <a:latin typeface="+mn-lt"/>
              </a:rPr>
              <a:t>leucémie</a:t>
            </a:r>
            <a:r>
              <a:rPr lang="fr-BE" sz="1600" dirty="0">
                <a:solidFill>
                  <a:schemeClr val="accent1">
                    <a:lumMod val="50000"/>
                  </a:schemeClr>
                </a:solidFill>
                <a:latin typeface="+mn-lt"/>
              </a:rPr>
              <a:t>, lymphome, </a:t>
            </a:r>
            <a:r>
              <a:rPr lang="fr-BE" sz="1600" dirty="0" err="1">
                <a:solidFill>
                  <a:schemeClr val="accent1">
                    <a:lumMod val="50000"/>
                  </a:schemeClr>
                </a:solidFill>
                <a:latin typeface="+mn-lt"/>
              </a:rPr>
              <a:t>myélome</a:t>
            </a:r>
            <a:r>
              <a:rPr lang="fr-BE" sz="1600" dirty="0">
                <a:solidFill>
                  <a:schemeClr val="accent1">
                    <a:lumMod val="50000"/>
                  </a:schemeClr>
                </a:solidFill>
                <a:latin typeface="+mn-lt"/>
              </a:rPr>
              <a:t> multiple…)</a:t>
            </a:r>
          </a:p>
          <a:p>
            <a:pPr marL="342900" indent="-342900">
              <a:buFont typeface="+mj-lt"/>
              <a:buAutoNum type="arabicPeriod"/>
            </a:pPr>
            <a:r>
              <a:rPr lang="fr-BE" sz="1600" dirty="0">
                <a:solidFill>
                  <a:srgbClr val="284E8D"/>
                </a:solidFill>
                <a:latin typeface="+mn-lt"/>
              </a:rPr>
              <a:t>Patients subissant un </a:t>
            </a:r>
            <a:r>
              <a:rPr lang="fr-BE" sz="1600" dirty="0" err="1">
                <a:solidFill>
                  <a:srgbClr val="284E8D"/>
                </a:solidFill>
                <a:latin typeface="+mn-lt"/>
              </a:rPr>
              <a:t>schéma</a:t>
            </a:r>
            <a:r>
              <a:rPr lang="fr-BE" sz="1600" dirty="0">
                <a:solidFill>
                  <a:srgbClr val="284E8D"/>
                </a:solidFill>
                <a:latin typeface="+mn-lt"/>
              </a:rPr>
              <a:t> </a:t>
            </a:r>
            <a:r>
              <a:rPr lang="fr-BE" sz="1600" dirty="0" err="1">
                <a:solidFill>
                  <a:srgbClr val="284E8D"/>
                </a:solidFill>
                <a:latin typeface="+mn-lt"/>
              </a:rPr>
              <a:t>thérapeutique</a:t>
            </a:r>
            <a:r>
              <a:rPr lang="fr-BE" sz="1600" dirty="0">
                <a:solidFill>
                  <a:srgbClr val="284E8D"/>
                </a:solidFill>
                <a:latin typeface="+mn-lt"/>
              </a:rPr>
              <a:t> potentiellement </a:t>
            </a:r>
            <a:r>
              <a:rPr lang="fr-BE" sz="1600" dirty="0" err="1">
                <a:solidFill>
                  <a:srgbClr val="284E8D"/>
                </a:solidFill>
                <a:latin typeface="+mn-lt"/>
              </a:rPr>
              <a:t>gonadotoxique</a:t>
            </a:r>
            <a:r>
              <a:rPr lang="fr-BE" sz="1600" dirty="0">
                <a:solidFill>
                  <a:srgbClr val="284E8D"/>
                </a:solidFill>
                <a:latin typeface="+mn-lt"/>
              </a:rPr>
              <a:t> pour ces </a:t>
            </a:r>
            <a:r>
              <a:rPr lang="fr-BE" sz="1600" dirty="0" err="1">
                <a:solidFill>
                  <a:srgbClr val="284E8D"/>
                </a:solidFill>
                <a:latin typeface="+mn-lt"/>
              </a:rPr>
              <a:t>mêmes</a:t>
            </a:r>
            <a:r>
              <a:rPr lang="fr-BE" sz="1600" dirty="0">
                <a:solidFill>
                  <a:srgbClr val="284E8D"/>
                </a:solidFill>
                <a:latin typeface="+mn-lt"/>
              </a:rPr>
              <a:t> indications </a:t>
            </a:r>
          </a:p>
          <a:p>
            <a:pPr marL="342900" indent="-342900">
              <a:buFont typeface="+mj-lt"/>
              <a:buAutoNum type="arabicPeriod"/>
            </a:pPr>
            <a:r>
              <a:rPr lang="fr-BE" sz="1600" dirty="0">
                <a:solidFill>
                  <a:srgbClr val="33CCCC"/>
                </a:solidFill>
                <a:latin typeface="+mn-lt"/>
              </a:rPr>
              <a:t>Patients ayant subi un </a:t>
            </a:r>
            <a:r>
              <a:rPr lang="fr-BE" sz="1600" dirty="0" err="1">
                <a:solidFill>
                  <a:srgbClr val="33CCCC"/>
                </a:solidFill>
                <a:latin typeface="+mn-lt"/>
              </a:rPr>
              <a:t>schéma</a:t>
            </a:r>
            <a:r>
              <a:rPr lang="fr-BE" sz="1600" dirty="0">
                <a:solidFill>
                  <a:srgbClr val="33CCCC"/>
                </a:solidFill>
                <a:latin typeface="+mn-lt"/>
              </a:rPr>
              <a:t> </a:t>
            </a:r>
            <a:r>
              <a:rPr lang="fr-BE" sz="1600" dirty="0" err="1">
                <a:solidFill>
                  <a:srgbClr val="33CCCC"/>
                </a:solidFill>
                <a:latin typeface="+mn-lt"/>
              </a:rPr>
              <a:t>thérapeutique</a:t>
            </a:r>
            <a:r>
              <a:rPr lang="fr-BE" sz="1600" dirty="0">
                <a:solidFill>
                  <a:srgbClr val="33CCCC"/>
                </a:solidFill>
                <a:latin typeface="+mn-lt"/>
              </a:rPr>
              <a:t> </a:t>
            </a:r>
            <a:r>
              <a:rPr lang="fr-BE" sz="1600" dirty="0" err="1">
                <a:solidFill>
                  <a:srgbClr val="33CCCC"/>
                </a:solidFill>
                <a:latin typeface="+mn-lt"/>
              </a:rPr>
              <a:t>gonadotoxique</a:t>
            </a:r>
            <a:r>
              <a:rPr lang="fr-BE" sz="1600" dirty="0">
                <a:solidFill>
                  <a:srgbClr val="33CCCC"/>
                </a:solidFill>
                <a:latin typeface="+mn-lt"/>
              </a:rPr>
              <a:t> ayant eu un impact </a:t>
            </a:r>
            <a:r>
              <a:rPr lang="fr-BE" sz="1600" dirty="0" err="1">
                <a:solidFill>
                  <a:srgbClr val="33CCCC"/>
                </a:solidFill>
                <a:latin typeface="+mn-lt"/>
              </a:rPr>
              <a:t>démontre</a:t>
            </a:r>
            <a:r>
              <a:rPr lang="fr-BE" sz="1600" dirty="0">
                <a:solidFill>
                  <a:srgbClr val="33CCCC"/>
                </a:solidFill>
                <a:latin typeface="+mn-lt"/>
              </a:rPr>
              <a:t>́ sur leur </a:t>
            </a:r>
            <a:r>
              <a:rPr lang="fr-BE" sz="1600" dirty="0" err="1">
                <a:solidFill>
                  <a:srgbClr val="33CCCC"/>
                </a:solidFill>
                <a:latin typeface="+mn-lt"/>
              </a:rPr>
              <a:t>fertilite</a:t>
            </a:r>
            <a:r>
              <a:rPr lang="fr-BE" sz="1600" dirty="0">
                <a:solidFill>
                  <a:srgbClr val="33CCCC"/>
                </a:solidFill>
                <a:latin typeface="+mn-lt"/>
              </a:rPr>
              <a:t>́, pour ces </a:t>
            </a:r>
            <a:r>
              <a:rPr lang="fr-BE" sz="1600" dirty="0" err="1">
                <a:solidFill>
                  <a:srgbClr val="33CCCC"/>
                </a:solidFill>
                <a:latin typeface="+mn-lt"/>
              </a:rPr>
              <a:t>mêmes</a:t>
            </a:r>
            <a:r>
              <a:rPr lang="fr-BE" sz="1600" dirty="0">
                <a:solidFill>
                  <a:srgbClr val="33CCCC"/>
                </a:solidFill>
                <a:latin typeface="+mn-lt"/>
              </a:rPr>
              <a:t> indications </a:t>
            </a:r>
          </a:p>
          <a:p>
            <a:pPr marL="342900" indent="-342900">
              <a:buFont typeface="+mj-lt"/>
              <a:buAutoNum type="arabicPeriod"/>
            </a:pPr>
            <a:r>
              <a:rPr lang="fr-BE" sz="1600" dirty="0">
                <a:solidFill>
                  <a:schemeClr val="accent1">
                    <a:lumMod val="50000"/>
                  </a:schemeClr>
                </a:solidFill>
                <a:latin typeface="+mn-lt"/>
              </a:rPr>
              <a:t>Patients avec un cancer testiculaire ne </a:t>
            </a:r>
            <a:r>
              <a:rPr lang="fr-BE" sz="1600" dirty="0" err="1">
                <a:solidFill>
                  <a:schemeClr val="accent1">
                    <a:lumMod val="50000"/>
                  </a:schemeClr>
                </a:solidFill>
                <a:latin typeface="+mn-lt"/>
              </a:rPr>
              <a:t>nécessitant</a:t>
            </a:r>
            <a:r>
              <a:rPr lang="fr-BE" sz="1600" dirty="0">
                <a:solidFill>
                  <a:schemeClr val="accent1">
                    <a:lumMod val="50000"/>
                  </a:schemeClr>
                </a:solidFill>
                <a:latin typeface="+mn-lt"/>
              </a:rPr>
              <a:t> pas de chimio- ou </a:t>
            </a:r>
            <a:r>
              <a:rPr lang="fr-BE" sz="1600" dirty="0" err="1">
                <a:solidFill>
                  <a:schemeClr val="accent1">
                    <a:lumMod val="50000"/>
                  </a:schemeClr>
                </a:solidFill>
                <a:latin typeface="+mn-lt"/>
              </a:rPr>
              <a:t>radiothérapie</a:t>
            </a:r>
            <a:r>
              <a:rPr lang="fr-BE" sz="1600" dirty="0">
                <a:solidFill>
                  <a:schemeClr val="accent1">
                    <a:lumMod val="50000"/>
                  </a:schemeClr>
                </a:solidFill>
                <a:latin typeface="+mn-lt"/>
              </a:rPr>
              <a:t> </a:t>
            </a:r>
          </a:p>
          <a:p>
            <a:pPr marL="342900" indent="-342900">
              <a:buFont typeface="+mj-lt"/>
              <a:buAutoNum type="arabicPeriod"/>
            </a:pPr>
            <a:r>
              <a:rPr lang="fr-BE" sz="1600" dirty="0">
                <a:solidFill>
                  <a:schemeClr val="accent1">
                    <a:lumMod val="50000"/>
                  </a:schemeClr>
                </a:solidFill>
                <a:latin typeface="+mn-lt"/>
              </a:rPr>
              <a:t>Patientes avec tumeur(s) borderline ovarienne(s) </a:t>
            </a:r>
          </a:p>
          <a:p>
            <a:pPr marL="342900" indent="-342900">
              <a:buFont typeface="+mj-lt"/>
              <a:buAutoNum type="arabicPeriod"/>
            </a:pPr>
            <a:r>
              <a:rPr lang="fr-BE" sz="1600" dirty="0">
                <a:solidFill>
                  <a:srgbClr val="33CCCC"/>
                </a:solidFill>
                <a:latin typeface="+mn-lt"/>
              </a:rPr>
              <a:t>Patientes porteuses d’une mutation génétique devant subir une ovariectomie </a:t>
            </a:r>
            <a:r>
              <a:rPr lang="fr-BE" sz="1600" dirty="0" err="1">
                <a:solidFill>
                  <a:srgbClr val="33CCCC"/>
                </a:solidFill>
                <a:latin typeface="+mn-lt"/>
              </a:rPr>
              <a:t>préventive</a:t>
            </a:r>
            <a:r>
              <a:rPr lang="fr-BE" sz="1600" dirty="0">
                <a:solidFill>
                  <a:srgbClr val="33CCCC"/>
                </a:solidFill>
                <a:latin typeface="+mn-lt"/>
              </a:rPr>
              <a:t> à cause d’un haut risque de cancer mammaire ou de cancer ovarien </a:t>
            </a:r>
          </a:p>
          <a:p>
            <a:pPr marL="342900" indent="-342900">
              <a:buFont typeface="+mj-lt"/>
              <a:buAutoNum type="arabicPeriod"/>
            </a:pPr>
            <a:r>
              <a:rPr lang="fr-BE" sz="1600" dirty="0">
                <a:solidFill>
                  <a:schemeClr val="accent1">
                    <a:lumMod val="50000"/>
                  </a:schemeClr>
                </a:solidFill>
                <a:latin typeface="+mn-lt"/>
              </a:rPr>
              <a:t>Patients avec une maladie </a:t>
            </a:r>
            <a:r>
              <a:rPr lang="fr-BE" sz="1600" dirty="0" err="1">
                <a:solidFill>
                  <a:schemeClr val="accent1">
                    <a:lumMod val="50000"/>
                  </a:schemeClr>
                </a:solidFill>
                <a:latin typeface="+mn-lt"/>
              </a:rPr>
              <a:t>hématopoïétique</a:t>
            </a:r>
            <a:r>
              <a:rPr lang="fr-BE" sz="1600" dirty="0">
                <a:solidFill>
                  <a:schemeClr val="accent1">
                    <a:lumMod val="50000"/>
                  </a:schemeClr>
                </a:solidFill>
                <a:latin typeface="+mn-lt"/>
              </a:rPr>
              <a:t> </a:t>
            </a:r>
            <a:r>
              <a:rPr lang="fr-BE" sz="1600" dirty="0" err="1">
                <a:solidFill>
                  <a:schemeClr val="accent1">
                    <a:lumMod val="50000"/>
                  </a:schemeClr>
                </a:solidFill>
                <a:latin typeface="+mn-lt"/>
              </a:rPr>
              <a:t>nécessitant</a:t>
            </a:r>
            <a:r>
              <a:rPr lang="fr-BE" sz="1600" dirty="0">
                <a:solidFill>
                  <a:schemeClr val="accent1">
                    <a:lumMod val="50000"/>
                  </a:schemeClr>
                </a:solidFill>
                <a:latin typeface="+mn-lt"/>
              </a:rPr>
              <a:t> une greffe de cellules souches </a:t>
            </a:r>
          </a:p>
          <a:p>
            <a:pPr marL="342900" indent="-342900">
              <a:buFont typeface="+mj-lt"/>
              <a:buAutoNum type="arabicPeriod"/>
            </a:pPr>
            <a:r>
              <a:rPr lang="fr-BE" sz="1600" dirty="0">
                <a:solidFill>
                  <a:schemeClr val="accent1">
                    <a:lumMod val="50000"/>
                  </a:schemeClr>
                </a:solidFill>
                <a:latin typeface="+mn-lt"/>
              </a:rPr>
              <a:t>Patients devant subir une orchidectomie </a:t>
            </a:r>
            <a:r>
              <a:rPr lang="fr-BE" sz="1600" dirty="0" err="1">
                <a:solidFill>
                  <a:schemeClr val="accent1">
                    <a:lumMod val="50000"/>
                  </a:schemeClr>
                </a:solidFill>
                <a:latin typeface="+mn-lt"/>
              </a:rPr>
              <a:t>bilatérale</a:t>
            </a:r>
            <a:r>
              <a:rPr lang="fr-BE" sz="1600" dirty="0">
                <a:solidFill>
                  <a:schemeClr val="accent1">
                    <a:lumMod val="50000"/>
                  </a:schemeClr>
                </a:solidFill>
                <a:latin typeface="+mn-lt"/>
              </a:rPr>
              <a:t> ou </a:t>
            </a:r>
            <a:r>
              <a:rPr lang="fr-BE" sz="1600" dirty="0" err="1">
                <a:solidFill>
                  <a:schemeClr val="accent1">
                    <a:lumMod val="50000"/>
                  </a:schemeClr>
                </a:solidFill>
                <a:latin typeface="+mn-lt"/>
              </a:rPr>
              <a:t>unilatérale</a:t>
            </a:r>
            <a:r>
              <a:rPr lang="fr-BE" sz="1600" dirty="0">
                <a:solidFill>
                  <a:schemeClr val="accent1">
                    <a:lumMod val="50000"/>
                  </a:schemeClr>
                </a:solidFill>
                <a:latin typeface="+mn-lt"/>
              </a:rPr>
              <a:t> dans le cadre où il ne dispose </a:t>
            </a:r>
            <a:r>
              <a:rPr lang="fr-BE" sz="1600" dirty="0" err="1">
                <a:solidFill>
                  <a:schemeClr val="accent1">
                    <a:lumMod val="50000"/>
                  </a:schemeClr>
                </a:solidFill>
                <a:latin typeface="+mn-lt"/>
              </a:rPr>
              <a:t>déja</a:t>
            </a:r>
            <a:r>
              <a:rPr lang="fr-BE" sz="1600" dirty="0">
                <a:solidFill>
                  <a:schemeClr val="accent1">
                    <a:lumMod val="50000"/>
                  </a:schemeClr>
                </a:solidFill>
                <a:latin typeface="+mn-lt"/>
              </a:rPr>
              <a:t>̀ que d’un seul testicule restant (</a:t>
            </a:r>
            <a:r>
              <a:rPr lang="fr-BE" sz="1600" dirty="0" err="1">
                <a:solidFill>
                  <a:schemeClr val="accent1">
                    <a:lumMod val="50000"/>
                  </a:schemeClr>
                </a:solidFill>
                <a:latin typeface="+mn-lt"/>
              </a:rPr>
              <a:t>antécédents</a:t>
            </a:r>
            <a:r>
              <a:rPr lang="fr-BE" sz="1600" dirty="0">
                <a:solidFill>
                  <a:schemeClr val="accent1">
                    <a:lumMod val="50000"/>
                  </a:schemeClr>
                </a:solidFill>
                <a:latin typeface="+mn-lt"/>
              </a:rPr>
              <a:t> d’orchidectomie </a:t>
            </a:r>
            <a:r>
              <a:rPr lang="fr-BE" sz="1600" dirty="0" err="1">
                <a:solidFill>
                  <a:schemeClr val="accent1">
                    <a:lumMod val="50000"/>
                  </a:schemeClr>
                </a:solidFill>
                <a:latin typeface="+mn-lt"/>
              </a:rPr>
              <a:t>unilatérale</a:t>
            </a:r>
            <a:r>
              <a:rPr lang="fr-BE" sz="1600" dirty="0">
                <a:solidFill>
                  <a:schemeClr val="accent1">
                    <a:lumMod val="50000"/>
                  </a:schemeClr>
                </a:solidFill>
                <a:latin typeface="+mn-lt"/>
              </a:rPr>
              <a:t> </a:t>
            </a:r>
            <a:r>
              <a:rPr lang="fr-BE" sz="1600" dirty="0" err="1">
                <a:solidFill>
                  <a:schemeClr val="accent1">
                    <a:lumMod val="50000"/>
                  </a:schemeClr>
                </a:solidFill>
                <a:latin typeface="+mn-lt"/>
              </a:rPr>
              <a:t>controlatérale</a:t>
            </a:r>
            <a:r>
              <a:rPr lang="fr-BE" sz="1600" dirty="0">
                <a:solidFill>
                  <a:schemeClr val="accent1">
                    <a:lumMod val="50000"/>
                  </a:schemeClr>
                </a:solidFill>
                <a:latin typeface="+mn-lt"/>
              </a:rPr>
              <a:t>, </a:t>
            </a:r>
            <a:r>
              <a:rPr lang="fr-BE" sz="1600" dirty="0" err="1">
                <a:solidFill>
                  <a:schemeClr val="accent1">
                    <a:lumMod val="50000"/>
                  </a:schemeClr>
                </a:solidFill>
                <a:latin typeface="+mn-lt"/>
              </a:rPr>
              <a:t>agénésie</a:t>
            </a:r>
            <a:r>
              <a:rPr lang="fr-BE" sz="1600" dirty="0">
                <a:solidFill>
                  <a:schemeClr val="accent1">
                    <a:lumMod val="50000"/>
                  </a:schemeClr>
                </a:solidFill>
                <a:latin typeface="+mn-lt"/>
              </a:rPr>
              <a:t> </a:t>
            </a:r>
            <a:r>
              <a:rPr lang="fr-BE" sz="1600" dirty="0" err="1">
                <a:solidFill>
                  <a:schemeClr val="accent1">
                    <a:lumMod val="50000"/>
                  </a:schemeClr>
                </a:solidFill>
                <a:latin typeface="+mn-lt"/>
              </a:rPr>
              <a:t>unilatérale</a:t>
            </a:r>
            <a:r>
              <a:rPr lang="fr-BE" sz="1600" dirty="0">
                <a:solidFill>
                  <a:schemeClr val="accent1">
                    <a:lumMod val="50000"/>
                  </a:schemeClr>
                </a:solidFill>
                <a:latin typeface="+mn-lt"/>
              </a:rPr>
              <a:t> d’un testicule, ...)</a:t>
            </a:r>
          </a:p>
          <a:p>
            <a:pPr marL="342900" indent="-342900">
              <a:buFont typeface="+mj-lt"/>
              <a:buAutoNum type="arabicPeriod"/>
            </a:pPr>
            <a:r>
              <a:rPr lang="fr-BE" sz="1600" dirty="0">
                <a:solidFill>
                  <a:srgbClr val="33CCCC"/>
                </a:solidFill>
                <a:latin typeface="+mn-lt"/>
              </a:rPr>
              <a:t>Patientes </a:t>
            </a:r>
            <a:r>
              <a:rPr lang="fr-BE" sz="1600" dirty="0" err="1">
                <a:solidFill>
                  <a:srgbClr val="33CCCC"/>
                </a:solidFill>
                <a:latin typeface="+mn-lt"/>
              </a:rPr>
              <a:t>présentant</a:t>
            </a:r>
            <a:r>
              <a:rPr lang="fr-BE" sz="1600" dirty="0">
                <a:solidFill>
                  <a:srgbClr val="33CCCC"/>
                </a:solidFill>
                <a:latin typeface="+mn-lt"/>
              </a:rPr>
              <a:t> une </a:t>
            </a:r>
            <a:r>
              <a:rPr lang="fr-BE" sz="1600" dirty="0" err="1">
                <a:solidFill>
                  <a:srgbClr val="33CCCC"/>
                </a:solidFill>
                <a:latin typeface="+mn-lt"/>
              </a:rPr>
              <a:t>endométriose</a:t>
            </a:r>
            <a:r>
              <a:rPr lang="fr-BE" sz="1600" dirty="0">
                <a:solidFill>
                  <a:srgbClr val="33CCCC"/>
                </a:solidFill>
                <a:latin typeface="+mn-lt"/>
              </a:rPr>
              <a:t> ovarienne </a:t>
            </a:r>
            <a:r>
              <a:rPr lang="fr-BE" sz="1600" dirty="0" err="1">
                <a:solidFill>
                  <a:srgbClr val="33CCCC"/>
                </a:solidFill>
                <a:latin typeface="+mn-lt"/>
              </a:rPr>
              <a:t>bilatérale</a:t>
            </a:r>
            <a:r>
              <a:rPr lang="fr-BE" sz="1600" dirty="0">
                <a:solidFill>
                  <a:srgbClr val="33CCCC"/>
                </a:solidFill>
                <a:latin typeface="+mn-lt"/>
              </a:rPr>
              <a:t> ou des kystes ovariens </a:t>
            </a:r>
            <a:r>
              <a:rPr lang="fr-BE" sz="1600" dirty="0" err="1">
                <a:solidFill>
                  <a:srgbClr val="33CCCC"/>
                </a:solidFill>
                <a:latin typeface="+mn-lt"/>
              </a:rPr>
              <a:t>dermoïdes</a:t>
            </a:r>
            <a:r>
              <a:rPr lang="fr-BE" sz="1600" dirty="0">
                <a:solidFill>
                  <a:srgbClr val="33CCCC"/>
                </a:solidFill>
                <a:latin typeface="+mn-lt"/>
              </a:rPr>
              <a:t> </a:t>
            </a:r>
            <a:r>
              <a:rPr lang="fr-BE" sz="1600" dirty="0" err="1">
                <a:solidFill>
                  <a:srgbClr val="33CCCC"/>
                </a:solidFill>
                <a:latin typeface="+mn-lt"/>
              </a:rPr>
              <a:t>bénins</a:t>
            </a:r>
            <a:r>
              <a:rPr lang="fr-BE" sz="1600" dirty="0">
                <a:solidFill>
                  <a:srgbClr val="33CCCC"/>
                </a:solidFill>
                <a:latin typeface="+mn-lt"/>
              </a:rPr>
              <a:t> </a:t>
            </a:r>
            <a:r>
              <a:rPr lang="fr-BE" sz="1600" dirty="0" err="1">
                <a:solidFill>
                  <a:srgbClr val="33CCCC"/>
                </a:solidFill>
                <a:latin typeface="+mn-lt"/>
              </a:rPr>
              <a:t>bilatéraux</a:t>
            </a:r>
            <a:r>
              <a:rPr lang="fr-BE" sz="1600" dirty="0">
                <a:solidFill>
                  <a:srgbClr val="33CCCC"/>
                </a:solidFill>
                <a:latin typeface="+mn-lt"/>
              </a:rPr>
              <a:t> </a:t>
            </a:r>
            <a:r>
              <a:rPr lang="fr-BE" sz="1600" dirty="0" err="1">
                <a:solidFill>
                  <a:srgbClr val="33CCCC"/>
                </a:solidFill>
                <a:latin typeface="+mn-lt"/>
              </a:rPr>
              <a:t>nécessitant</a:t>
            </a:r>
            <a:r>
              <a:rPr lang="fr-BE" sz="1600" dirty="0">
                <a:solidFill>
                  <a:srgbClr val="33CCCC"/>
                </a:solidFill>
                <a:latin typeface="+mn-lt"/>
              </a:rPr>
              <a:t> un traitement chirurgical impactant la </a:t>
            </a:r>
            <a:r>
              <a:rPr lang="fr-BE" sz="1600" dirty="0" err="1">
                <a:solidFill>
                  <a:srgbClr val="33CCCC"/>
                </a:solidFill>
                <a:latin typeface="+mn-lt"/>
              </a:rPr>
              <a:t>fertilite</a:t>
            </a:r>
            <a:r>
              <a:rPr lang="fr-BE" sz="1600" dirty="0">
                <a:solidFill>
                  <a:srgbClr val="33CCCC"/>
                </a:solidFill>
                <a:latin typeface="+mn-lt"/>
              </a:rPr>
              <a:t>́</a:t>
            </a:r>
          </a:p>
          <a:p>
            <a:pPr>
              <a:buFont typeface="Arial" panose="020B0604020202020204" pitchFamily="34" charset="0"/>
              <a:buChar char="•"/>
            </a:pPr>
            <a:endParaRPr lang="fr-BE" sz="1600" dirty="0"/>
          </a:p>
          <a:p>
            <a:pPr>
              <a:buFont typeface="Arial" panose="020B0604020202020204" pitchFamily="34" charset="0"/>
              <a:buChar char="•"/>
            </a:pPr>
            <a:endParaRPr lang="fr-BE" sz="1600" dirty="0"/>
          </a:p>
          <a:p>
            <a:pPr>
              <a:buFont typeface="Arial" panose="020B0604020202020204" pitchFamily="34" charset="0"/>
              <a:buChar char="•"/>
            </a:pPr>
            <a:endParaRPr lang="fr-BE" sz="1800" dirty="0">
              <a:latin typeface="Calibri" panose="020F0502020204030204" pitchFamily="34" charset="0"/>
            </a:endParaRPr>
          </a:p>
          <a:p>
            <a:endParaRPr lang="fr-BE" sz="1200" dirty="0"/>
          </a:p>
          <a:p>
            <a:pPr>
              <a:buFont typeface="Arial" panose="020B0604020202020204" pitchFamily="34" charset="0"/>
              <a:buChar char="•"/>
            </a:pPr>
            <a:endParaRPr lang="fr-BE" sz="1600" dirty="0">
              <a:latin typeface="Calibri" panose="020F0502020204030204" pitchFamily="34" charset="0"/>
            </a:endParaRPr>
          </a:p>
          <a:p>
            <a:pPr lvl="1">
              <a:buFont typeface="Arial" panose="020B0604020202020204" pitchFamily="34" charset="0"/>
              <a:buChar char="•"/>
            </a:pPr>
            <a:endParaRPr lang="fr-FR" dirty="0"/>
          </a:p>
          <a:p>
            <a:endParaRPr lang="fr-FR" dirty="0"/>
          </a:p>
        </p:txBody>
      </p:sp>
      <p:sp>
        <p:nvSpPr>
          <p:cNvPr id="7" name="Espace réservé du texte 3">
            <a:extLst>
              <a:ext uri="{FF2B5EF4-FFF2-40B4-BE49-F238E27FC236}">
                <a16:creationId xmlns:a16="http://schemas.microsoft.com/office/drawing/2014/main" id="{EC4FF0A7-89D4-492B-BC74-FDC4248932F9}"/>
              </a:ext>
            </a:extLst>
          </p:cNvPr>
          <p:cNvSpPr txBox="1">
            <a:spLocks/>
          </p:cNvSpPr>
          <p:nvPr/>
        </p:nvSpPr>
        <p:spPr>
          <a:xfrm>
            <a:off x="300013" y="1036849"/>
            <a:ext cx="11339646" cy="28500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153E74"/>
                </a:solidFill>
                <a:latin typeface="+mj-lt"/>
                <a:ea typeface="+mn-ea"/>
                <a:cs typeface="Calibri Light" panose="020F0302020204030204" pitchFamily="34" charset="0"/>
              </a:defRPr>
            </a:lvl1pPr>
            <a:lvl2pPr marL="457200" indent="0" algn="l" defTabSz="914400" rtl="0" eaLnBrk="1" latinLnBrk="0" hangingPunct="1">
              <a:lnSpc>
                <a:spcPct val="90000"/>
              </a:lnSpc>
              <a:spcBef>
                <a:spcPts val="500"/>
              </a:spcBef>
              <a:buFontTx/>
              <a:buNone/>
              <a:defRPr sz="2000" kern="1200">
                <a:solidFill>
                  <a:schemeClr val="tx1"/>
                </a:solidFill>
                <a:latin typeface="Calibri" panose="020F0502020204030204" pitchFamily="34" charset="0"/>
                <a:ea typeface="+mn-ea"/>
                <a:cs typeface="Calibri" panose="020F05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Calibri" panose="020F0502020204030204" pitchFamily="34" charset="0"/>
                <a:ea typeface="+mn-ea"/>
                <a:cs typeface="Calibri" panose="020F05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400" kern="1200" cap="all"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BE" dirty="0"/>
              <a:t>Convention INAMI </a:t>
            </a:r>
            <a:r>
              <a:rPr lang="fr-BE" dirty="0" err="1"/>
              <a:t>freezing</a:t>
            </a:r>
            <a:r>
              <a:rPr lang="fr-BE" dirty="0"/>
              <a:t> – critères élargis le 1</a:t>
            </a:r>
            <a:r>
              <a:rPr lang="fr-BE" baseline="30000" dirty="0"/>
              <a:t>er</a:t>
            </a:r>
            <a:r>
              <a:rPr lang="fr-BE" dirty="0"/>
              <a:t> juin 2023</a:t>
            </a:r>
          </a:p>
        </p:txBody>
      </p:sp>
      <p:sp>
        <p:nvSpPr>
          <p:cNvPr id="2" name="Flèche : droite 1">
            <a:extLst>
              <a:ext uri="{FF2B5EF4-FFF2-40B4-BE49-F238E27FC236}">
                <a16:creationId xmlns:a16="http://schemas.microsoft.com/office/drawing/2014/main" id="{955C4107-765D-4C5B-973F-F1AE324999C5}"/>
              </a:ext>
            </a:extLst>
          </p:cNvPr>
          <p:cNvSpPr/>
          <p:nvPr/>
        </p:nvSpPr>
        <p:spPr>
          <a:xfrm>
            <a:off x="347108" y="2275348"/>
            <a:ext cx="476655" cy="285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Flèche : droite 4">
            <a:extLst>
              <a:ext uri="{FF2B5EF4-FFF2-40B4-BE49-F238E27FC236}">
                <a16:creationId xmlns:a16="http://schemas.microsoft.com/office/drawing/2014/main" id="{976BD87A-FE96-4697-9F0F-28DF3DD204B9}"/>
              </a:ext>
            </a:extLst>
          </p:cNvPr>
          <p:cNvSpPr/>
          <p:nvPr/>
        </p:nvSpPr>
        <p:spPr>
          <a:xfrm>
            <a:off x="324294" y="3075168"/>
            <a:ext cx="476655" cy="285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Flèche : droite 7">
            <a:extLst>
              <a:ext uri="{FF2B5EF4-FFF2-40B4-BE49-F238E27FC236}">
                <a16:creationId xmlns:a16="http://schemas.microsoft.com/office/drawing/2014/main" id="{7D73F98D-A929-406E-B0B2-B12315CBCB9D}"/>
              </a:ext>
            </a:extLst>
          </p:cNvPr>
          <p:cNvSpPr/>
          <p:nvPr/>
        </p:nvSpPr>
        <p:spPr>
          <a:xfrm>
            <a:off x="347108" y="3431429"/>
            <a:ext cx="476655" cy="285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Flèche : droite 8">
            <a:extLst>
              <a:ext uri="{FF2B5EF4-FFF2-40B4-BE49-F238E27FC236}">
                <a16:creationId xmlns:a16="http://schemas.microsoft.com/office/drawing/2014/main" id="{1ABC1AB1-0741-4498-9DFC-C14D4DEAB4AE}"/>
              </a:ext>
            </a:extLst>
          </p:cNvPr>
          <p:cNvSpPr/>
          <p:nvPr/>
        </p:nvSpPr>
        <p:spPr>
          <a:xfrm>
            <a:off x="300013" y="6203193"/>
            <a:ext cx="476655" cy="285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Flèche : droite 9">
            <a:extLst>
              <a:ext uri="{FF2B5EF4-FFF2-40B4-BE49-F238E27FC236}">
                <a16:creationId xmlns:a16="http://schemas.microsoft.com/office/drawing/2014/main" id="{43F14E64-9DF7-4DBC-9CA3-4E20227B3AE5}"/>
              </a:ext>
            </a:extLst>
          </p:cNvPr>
          <p:cNvSpPr/>
          <p:nvPr/>
        </p:nvSpPr>
        <p:spPr>
          <a:xfrm>
            <a:off x="238238" y="4746059"/>
            <a:ext cx="476655" cy="285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 name="Rectangle 2">
            <a:extLst>
              <a:ext uri="{FF2B5EF4-FFF2-40B4-BE49-F238E27FC236}">
                <a16:creationId xmlns:a16="http://schemas.microsoft.com/office/drawing/2014/main" id="{E5057312-2CD0-4CD3-81F7-A3E203825084}"/>
              </a:ext>
            </a:extLst>
          </p:cNvPr>
          <p:cNvSpPr/>
          <p:nvPr/>
        </p:nvSpPr>
        <p:spPr>
          <a:xfrm>
            <a:off x="862724" y="6130802"/>
            <a:ext cx="11073739" cy="55218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1" name="Rectangle 10">
            <a:extLst>
              <a:ext uri="{FF2B5EF4-FFF2-40B4-BE49-F238E27FC236}">
                <a16:creationId xmlns:a16="http://schemas.microsoft.com/office/drawing/2014/main" id="{FE5D0192-6AEC-42A5-B740-A0B8066750B0}"/>
              </a:ext>
            </a:extLst>
          </p:cNvPr>
          <p:cNvSpPr/>
          <p:nvPr/>
        </p:nvSpPr>
        <p:spPr>
          <a:xfrm>
            <a:off x="885538" y="4610472"/>
            <a:ext cx="11073739" cy="5561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2" name="ZoneTexte 11">
            <a:extLst>
              <a:ext uri="{FF2B5EF4-FFF2-40B4-BE49-F238E27FC236}">
                <a16:creationId xmlns:a16="http://schemas.microsoft.com/office/drawing/2014/main" id="{8D701FB3-4AFE-40EE-B376-B40A036833FA}"/>
              </a:ext>
            </a:extLst>
          </p:cNvPr>
          <p:cNvSpPr txBox="1"/>
          <p:nvPr/>
        </p:nvSpPr>
        <p:spPr>
          <a:xfrm>
            <a:off x="3179678" y="174052"/>
            <a:ext cx="6096000" cy="461665"/>
          </a:xfrm>
          <a:prstGeom prst="rect">
            <a:avLst/>
          </a:prstGeom>
          <a:noFill/>
        </p:spPr>
        <p:txBody>
          <a:bodyPr wrap="square">
            <a:spAutoFit/>
          </a:bodyPr>
          <a:lstStyle/>
          <a:p>
            <a:r>
              <a:rPr kumimoji="0" lang="fr-BE" sz="2400" b="1" i="0" u="none" strike="noStrike" kern="1200" cap="none" spc="0" normalizeH="0" baseline="0" noProof="0" dirty="0">
                <a:ln>
                  <a:noFill/>
                </a:ln>
                <a:solidFill>
                  <a:srgbClr val="4472C4">
                    <a:lumMod val="75000"/>
                  </a:srgbClr>
                </a:solidFill>
                <a:effectLst/>
                <a:uLnTx/>
                <a:uFillTx/>
                <a:latin typeface="Calibri" panose="020F0502020204030204"/>
                <a:ea typeface="+mj-ea"/>
                <a:cs typeface="Arial" panose="020B0604020202020204" pitchFamily="34" charset="0"/>
              </a:rPr>
              <a:t>BELGIAN LEGISLATION AND REIMBOUSMENT  </a:t>
            </a:r>
            <a:endParaRPr lang="fr-BE" dirty="0"/>
          </a:p>
        </p:txBody>
      </p:sp>
    </p:spTree>
    <p:extLst>
      <p:ext uri="{BB962C8B-B14F-4D97-AF65-F5344CB8AC3E}">
        <p14:creationId xmlns:p14="http://schemas.microsoft.com/office/powerpoint/2010/main" val="36187867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1F8354-AE6F-4D5F-8749-4766165C9B4B}"/>
              </a:ext>
            </a:extLst>
          </p:cNvPr>
          <p:cNvSpPr/>
          <p:nvPr/>
        </p:nvSpPr>
        <p:spPr>
          <a:xfrm>
            <a:off x="3317132" y="291101"/>
            <a:ext cx="4774437" cy="461665"/>
          </a:xfrm>
          <a:prstGeom prst="rect">
            <a:avLst/>
          </a:prstGeom>
        </p:spPr>
        <p:txBody>
          <a:bodyPr wrap="square">
            <a:spAutoFit/>
          </a:bodyPr>
          <a:lstStyle/>
          <a:p>
            <a:r>
              <a:rPr lang="en-US" sz="2400" b="1" dirty="0">
                <a:solidFill>
                  <a:srgbClr val="284E8D"/>
                </a:solidFill>
              </a:rPr>
              <a:t>DEFINITION AND NOMENCLATURE</a:t>
            </a:r>
            <a:endParaRPr lang="fr-BE" sz="2400" b="1" dirty="0">
              <a:solidFill>
                <a:srgbClr val="284E8D"/>
              </a:solidFill>
            </a:endParaRPr>
          </a:p>
        </p:txBody>
      </p:sp>
      <p:pic>
        <p:nvPicPr>
          <p:cNvPr id="6" name="Image 5">
            <a:extLst>
              <a:ext uri="{FF2B5EF4-FFF2-40B4-BE49-F238E27FC236}">
                <a16:creationId xmlns:a16="http://schemas.microsoft.com/office/drawing/2014/main" id="{9F4CFB8A-75F9-450F-B4B9-144DEFD95EA8}"/>
              </a:ext>
            </a:extLst>
          </p:cNvPr>
          <p:cNvPicPr>
            <a:picLocks noChangeAspect="1"/>
          </p:cNvPicPr>
          <p:nvPr/>
        </p:nvPicPr>
        <p:blipFill>
          <a:blip r:embed="rId3"/>
          <a:stretch>
            <a:fillRect/>
          </a:stretch>
        </p:blipFill>
        <p:spPr>
          <a:xfrm>
            <a:off x="345437" y="864770"/>
            <a:ext cx="9251780" cy="1664421"/>
          </a:xfrm>
          <a:prstGeom prst="rect">
            <a:avLst/>
          </a:prstGeom>
        </p:spPr>
      </p:pic>
      <p:pic>
        <p:nvPicPr>
          <p:cNvPr id="7" name="Image 6">
            <a:extLst>
              <a:ext uri="{FF2B5EF4-FFF2-40B4-BE49-F238E27FC236}">
                <a16:creationId xmlns:a16="http://schemas.microsoft.com/office/drawing/2014/main" id="{1744F758-20C8-4213-B194-305234050232}"/>
              </a:ext>
            </a:extLst>
          </p:cNvPr>
          <p:cNvPicPr>
            <a:picLocks noChangeAspect="1"/>
          </p:cNvPicPr>
          <p:nvPr/>
        </p:nvPicPr>
        <p:blipFill>
          <a:blip r:embed="rId4"/>
          <a:stretch>
            <a:fillRect/>
          </a:stretch>
        </p:blipFill>
        <p:spPr>
          <a:xfrm>
            <a:off x="267613" y="2438300"/>
            <a:ext cx="6704027" cy="3088372"/>
          </a:xfrm>
          <a:prstGeom prst="rect">
            <a:avLst/>
          </a:prstGeom>
        </p:spPr>
      </p:pic>
      <p:sp>
        <p:nvSpPr>
          <p:cNvPr id="2" name="Rectangle 1">
            <a:extLst>
              <a:ext uri="{FF2B5EF4-FFF2-40B4-BE49-F238E27FC236}">
                <a16:creationId xmlns:a16="http://schemas.microsoft.com/office/drawing/2014/main" id="{36F2C900-BCFD-43F9-8A0C-6F65D35C0739}"/>
              </a:ext>
            </a:extLst>
          </p:cNvPr>
          <p:cNvSpPr/>
          <p:nvPr/>
        </p:nvSpPr>
        <p:spPr>
          <a:xfrm>
            <a:off x="6809362" y="6133950"/>
            <a:ext cx="5282119" cy="573940"/>
          </a:xfrm>
          <a:prstGeom prst="rect">
            <a:avLst/>
          </a:prstGeom>
        </p:spPr>
        <p:txBody>
          <a:bodyPr wrap="square">
            <a:spAutoFit/>
          </a:bodyPr>
          <a:lstStyle/>
          <a:p>
            <a:pPr algn="just">
              <a:lnSpc>
                <a:spcPct val="150000"/>
              </a:lnSpc>
              <a:spcAft>
                <a:spcPts val="0"/>
              </a:spcAft>
            </a:pPr>
            <a:r>
              <a:rPr lang="fr-BE" sz="1100" dirty="0">
                <a:latin typeface="Calibri" panose="020F0502020204030204" pitchFamily="34" charset="0"/>
                <a:ea typeface="Calibri" panose="020F0502020204030204" pitchFamily="34" charset="0"/>
                <a:cs typeface="Calibri" panose="020F0502020204030204" pitchFamily="34" charset="0"/>
              </a:rPr>
              <a:t>ESHRE-ASRM guidelines on POI 2024</a:t>
            </a:r>
          </a:p>
          <a:p>
            <a:pPr algn="just">
              <a:lnSpc>
                <a:spcPct val="150000"/>
              </a:lnSpc>
              <a:spcAft>
                <a:spcPts val="0"/>
              </a:spcAft>
            </a:pPr>
            <a:r>
              <a:rPr lang="fr-BE" sz="1100" dirty="0">
                <a:latin typeface="Calibri" panose="020F0502020204030204" pitchFamily="34" charset="0"/>
                <a:ea typeface="Calibri" panose="020F0502020204030204" pitchFamily="34" charset="0"/>
                <a:cs typeface="Times New Roman" panose="02020603050405020304" pitchFamily="18" charset="0"/>
              </a:rPr>
              <a:t>https://www.eshre.eu/Guidelines-and-Legal/Guidelines/Premature-ovarian-insufficiency</a:t>
            </a:r>
          </a:p>
        </p:txBody>
      </p:sp>
      <p:sp>
        <p:nvSpPr>
          <p:cNvPr id="3" name="Rectangle 2">
            <a:extLst>
              <a:ext uri="{FF2B5EF4-FFF2-40B4-BE49-F238E27FC236}">
                <a16:creationId xmlns:a16="http://schemas.microsoft.com/office/drawing/2014/main" id="{EC69C52A-402C-4AF8-828C-8D507FC174C7}"/>
              </a:ext>
            </a:extLst>
          </p:cNvPr>
          <p:cNvSpPr/>
          <p:nvPr/>
        </p:nvSpPr>
        <p:spPr>
          <a:xfrm>
            <a:off x="6605714" y="4272057"/>
            <a:ext cx="4797101" cy="584775"/>
          </a:xfrm>
          <a:prstGeom prst="rect">
            <a:avLst/>
          </a:prstGeom>
        </p:spPr>
        <p:txBody>
          <a:bodyPr wrap="square">
            <a:spAutoFit/>
          </a:bodyPr>
          <a:lstStyle/>
          <a:p>
            <a:r>
              <a:rPr lang="en-US" sz="1600" dirty="0">
                <a:solidFill>
                  <a:srgbClr val="009999"/>
                </a:solidFill>
              </a:rPr>
              <a:t>more accurate to  describe the fluctuating nature of POI  </a:t>
            </a:r>
          </a:p>
          <a:p>
            <a:r>
              <a:rPr lang="en-US" sz="1600" dirty="0">
                <a:solidFill>
                  <a:srgbClr val="009999"/>
                </a:solidFill>
              </a:rPr>
              <a:t>Less negative connotation</a:t>
            </a:r>
            <a:endParaRPr lang="fr-BE" sz="1600" dirty="0">
              <a:solidFill>
                <a:srgbClr val="009999"/>
              </a:solidFill>
            </a:endParaRPr>
          </a:p>
        </p:txBody>
      </p:sp>
      <p:pic>
        <p:nvPicPr>
          <p:cNvPr id="8" name="Image 7">
            <a:extLst>
              <a:ext uri="{FF2B5EF4-FFF2-40B4-BE49-F238E27FC236}">
                <a16:creationId xmlns:a16="http://schemas.microsoft.com/office/drawing/2014/main" id="{84999142-841F-4765-BFBE-BEC058AF337E}"/>
              </a:ext>
            </a:extLst>
          </p:cNvPr>
          <p:cNvPicPr>
            <a:picLocks noChangeAspect="1"/>
          </p:cNvPicPr>
          <p:nvPr/>
        </p:nvPicPr>
        <p:blipFill>
          <a:blip r:embed="rId5"/>
          <a:stretch>
            <a:fillRect/>
          </a:stretch>
        </p:blipFill>
        <p:spPr>
          <a:xfrm>
            <a:off x="633540" y="5440905"/>
            <a:ext cx="5972175" cy="942975"/>
          </a:xfrm>
          <a:prstGeom prst="rect">
            <a:avLst/>
          </a:prstGeom>
        </p:spPr>
      </p:pic>
      <p:cxnSp>
        <p:nvCxnSpPr>
          <p:cNvPr id="10" name="Connecteur droit avec flèche 9">
            <a:extLst>
              <a:ext uri="{FF2B5EF4-FFF2-40B4-BE49-F238E27FC236}">
                <a16:creationId xmlns:a16="http://schemas.microsoft.com/office/drawing/2014/main" id="{B5BCD055-1916-4B71-B59E-B6C54EF74146}"/>
              </a:ext>
            </a:extLst>
          </p:cNvPr>
          <p:cNvCxnSpPr/>
          <p:nvPr/>
        </p:nvCxnSpPr>
        <p:spPr>
          <a:xfrm>
            <a:off x="5969540" y="4564445"/>
            <a:ext cx="480532" cy="0"/>
          </a:xfrm>
          <a:prstGeom prst="straightConnector1">
            <a:avLst/>
          </a:prstGeom>
          <a:ln>
            <a:solidFill>
              <a:srgbClr val="009999"/>
            </a:solidFill>
            <a:tailEnd type="triangle"/>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4548983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5175823" y="160905"/>
            <a:ext cx="2029650" cy="574453"/>
          </a:xfrm>
        </p:spPr>
        <p:txBody>
          <a:bodyPr>
            <a:normAutofit/>
          </a:bodyPr>
          <a:lstStyle/>
          <a:p>
            <a:r>
              <a:rPr lang="fr-FR" sz="2400" dirty="0">
                <a:solidFill>
                  <a:srgbClr val="0D457A"/>
                </a:solidFill>
                <a:latin typeface="+mn-lt"/>
              </a:rPr>
              <a:t>CONCLUSION </a:t>
            </a:r>
          </a:p>
        </p:txBody>
      </p:sp>
      <p:sp>
        <p:nvSpPr>
          <p:cNvPr id="5" name="Rectangle 4"/>
          <p:cNvSpPr/>
          <p:nvPr/>
        </p:nvSpPr>
        <p:spPr>
          <a:xfrm>
            <a:off x="189297" y="448132"/>
            <a:ext cx="12002703" cy="7294305"/>
          </a:xfrm>
          <a:prstGeom prst="rect">
            <a:avLst/>
          </a:prstGeom>
        </p:spPr>
        <p:txBody>
          <a:bodyPr wrap="square">
            <a:spAutoFit/>
          </a:bodyPr>
          <a:lstStyle/>
          <a:p>
            <a:pPr algn="ctr"/>
            <a:r>
              <a:rPr lang="en-US" dirty="0"/>
              <a:t> </a:t>
            </a:r>
          </a:p>
          <a:p>
            <a:pPr marL="285750" indent="-285750">
              <a:buFont typeface="Wingdings" panose="05000000000000000000" pitchFamily="2" charset="2"/>
              <a:buChar char="§"/>
            </a:pPr>
            <a:r>
              <a:rPr lang="en-US" sz="2000" dirty="0"/>
              <a:t>Reduction of chances of natural conception</a:t>
            </a:r>
          </a:p>
          <a:p>
            <a:pPr marL="285750" indent="-285750">
              <a:buFont typeface="Wingdings" panose="05000000000000000000" pitchFamily="2" charset="2"/>
              <a:buChar char="§"/>
            </a:pPr>
            <a:endParaRPr lang="en-US" sz="2000" dirty="0"/>
          </a:p>
          <a:p>
            <a:pPr marL="285750" indent="-285750">
              <a:buFont typeface="Wingdings" panose="05000000000000000000" pitchFamily="2" charset="2"/>
              <a:buChar char="§"/>
            </a:pPr>
            <a:r>
              <a:rPr lang="en-US" sz="2000" dirty="0">
                <a:solidFill>
                  <a:srgbClr val="009999"/>
                </a:solidFill>
              </a:rPr>
              <a:t>Spontaneous resumption of ovarian function is not rare </a:t>
            </a:r>
          </a:p>
          <a:p>
            <a:pPr marL="742950" lvl="1" indent="-285750">
              <a:buFont typeface="Wingdings" panose="05000000000000000000" pitchFamily="2" charset="2"/>
              <a:buChar char="§"/>
            </a:pPr>
            <a:r>
              <a:rPr lang="en-US" sz="2000" dirty="0">
                <a:solidFill>
                  <a:srgbClr val="009999"/>
                </a:solidFill>
              </a:rPr>
              <a:t>Contraception </a:t>
            </a:r>
            <a:r>
              <a:rPr lang="en-US" sz="2000" dirty="0"/>
              <a:t>should be taken if  pregnancy is not desired </a:t>
            </a:r>
          </a:p>
          <a:p>
            <a:pPr marL="285750" indent="-285750">
              <a:buFont typeface="Wingdings" panose="05000000000000000000" pitchFamily="2" charset="2"/>
              <a:buChar char="§"/>
            </a:pPr>
            <a:endParaRPr lang="en-US" sz="2000" dirty="0"/>
          </a:p>
          <a:p>
            <a:pPr marL="742950" lvl="1" indent="-285750">
              <a:buFont typeface="Wingdings" panose="05000000000000000000" pitchFamily="2" charset="2"/>
              <a:buChar char="§"/>
            </a:pPr>
            <a:r>
              <a:rPr lang="en-US" sz="2000" dirty="0">
                <a:solidFill>
                  <a:srgbClr val="009999"/>
                </a:solidFill>
              </a:rPr>
              <a:t>Sequential HRT regimen </a:t>
            </a:r>
            <a:r>
              <a:rPr lang="en-US" sz="2000" dirty="0"/>
              <a:t>is recommended in women desiring natural pregnancy, and do not impact chances of natural conception</a:t>
            </a:r>
          </a:p>
          <a:p>
            <a:pPr marL="285750" indent="-285750">
              <a:buFont typeface="Wingdings" panose="05000000000000000000" pitchFamily="2" charset="2"/>
              <a:buChar char="§"/>
            </a:pPr>
            <a:r>
              <a:rPr lang="en-US" sz="2000" dirty="0">
                <a:solidFill>
                  <a:srgbClr val="009999"/>
                </a:solidFill>
              </a:rPr>
              <a:t>No interventions  reliably  increase ovarian activity </a:t>
            </a:r>
            <a:r>
              <a:rPr lang="en-US" sz="2000" dirty="0"/>
              <a:t>and natural conception rates</a:t>
            </a:r>
          </a:p>
          <a:p>
            <a:pPr marL="285750" indent="-285750">
              <a:buFont typeface="Wingdings" panose="05000000000000000000" pitchFamily="2" charset="2"/>
              <a:buChar char="§"/>
            </a:pPr>
            <a:endParaRPr lang="en-US" sz="2000" dirty="0"/>
          </a:p>
          <a:p>
            <a:pPr marL="285750" indent="-285750">
              <a:buFont typeface="Wingdings" panose="05000000000000000000" pitchFamily="2" charset="2"/>
              <a:buChar char="§"/>
            </a:pPr>
            <a:r>
              <a:rPr lang="en-US" sz="2000" dirty="0">
                <a:solidFill>
                  <a:srgbClr val="009999"/>
                </a:solidFill>
              </a:rPr>
              <a:t>Oocyte donation </a:t>
            </a:r>
            <a:r>
              <a:rPr lang="en-US" sz="2000" dirty="0"/>
              <a:t>is an established option to achieve pregnancy after a diagnosis of POI</a:t>
            </a:r>
          </a:p>
          <a:p>
            <a:endParaRPr lang="en-US" sz="2000" dirty="0"/>
          </a:p>
          <a:p>
            <a:pPr marL="285750" indent="-285750">
              <a:buFont typeface="Wingdings" panose="05000000000000000000" pitchFamily="2" charset="2"/>
              <a:buChar char="§"/>
            </a:pPr>
            <a:r>
              <a:rPr lang="en-US" sz="2000" dirty="0"/>
              <a:t>POI </a:t>
            </a:r>
            <a:r>
              <a:rPr lang="en-US" sz="2000" dirty="0">
                <a:solidFill>
                  <a:srgbClr val="009999"/>
                </a:solidFill>
              </a:rPr>
              <a:t>etiology should be investigated  </a:t>
            </a:r>
            <a:r>
              <a:rPr lang="en-US" sz="2000" dirty="0"/>
              <a:t>prior to pregnancy-oocyte donation </a:t>
            </a:r>
          </a:p>
          <a:p>
            <a:endParaRPr lang="en-US" sz="2000" dirty="0"/>
          </a:p>
          <a:p>
            <a:pPr marL="285750" indent="-285750">
              <a:buFont typeface="Wingdings" panose="05000000000000000000" pitchFamily="2" charset="2"/>
              <a:buChar char="§"/>
            </a:pPr>
            <a:r>
              <a:rPr lang="en-US" sz="2000" dirty="0"/>
              <a:t>Women with </a:t>
            </a:r>
            <a:r>
              <a:rPr lang="en-US" sz="2000" dirty="0">
                <a:solidFill>
                  <a:srgbClr val="009999"/>
                </a:solidFill>
              </a:rPr>
              <a:t>risk factors for POI </a:t>
            </a:r>
            <a:r>
              <a:rPr lang="en-US" sz="2000" dirty="0"/>
              <a:t>are identified and counselled regarding POI risk and </a:t>
            </a:r>
            <a:r>
              <a:rPr lang="en-US" sz="2000" dirty="0">
                <a:solidFill>
                  <a:srgbClr val="009999"/>
                </a:solidFill>
              </a:rPr>
              <a:t>fertility preservation</a:t>
            </a:r>
          </a:p>
          <a:p>
            <a:pPr marL="285750" indent="-285750">
              <a:buFont typeface="Wingdings" panose="05000000000000000000" pitchFamily="2" charset="2"/>
              <a:buChar char="§"/>
            </a:pPr>
            <a:endParaRPr lang="en-US" sz="2000" dirty="0">
              <a:solidFill>
                <a:srgbClr val="009999"/>
              </a:solidFill>
            </a:endParaRPr>
          </a:p>
          <a:p>
            <a:pPr marL="285750" indent="-285750">
              <a:buFont typeface="Wingdings" panose="05000000000000000000" pitchFamily="2" charset="2"/>
              <a:buChar char="§"/>
            </a:pPr>
            <a:r>
              <a:rPr lang="en-US" sz="2000" dirty="0">
                <a:solidFill>
                  <a:srgbClr val="009999"/>
                </a:solidFill>
              </a:rPr>
              <a:t>Genetic counselling </a:t>
            </a:r>
            <a:r>
              <a:rPr lang="en-US" sz="2000" dirty="0"/>
              <a:t>and testing should be offered (Genetic etiology-FMR1)</a:t>
            </a:r>
          </a:p>
          <a:p>
            <a:pPr marL="285750" indent="-285750">
              <a:buFont typeface="Wingdings" panose="05000000000000000000" pitchFamily="2" charset="2"/>
              <a:buChar char="§"/>
            </a:pPr>
            <a:endParaRPr lang="en-US" sz="2000" dirty="0">
              <a:solidFill>
                <a:srgbClr val="009999"/>
              </a:solidFill>
            </a:endParaRPr>
          </a:p>
          <a:p>
            <a:pPr marL="285750" indent="-285750">
              <a:buFont typeface="Wingdings" panose="05000000000000000000" pitchFamily="2" charset="2"/>
              <a:buChar char="§"/>
            </a:pPr>
            <a:r>
              <a:rPr lang="en-US" sz="2000" dirty="0">
                <a:solidFill>
                  <a:srgbClr val="009999"/>
                </a:solidFill>
              </a:rPr>
              <a:t>Oocyte donation pregnancies are high risk and should be managed in an appropriate obstetric unit</a:t>
            </a:r>
          </a:p>
          <a:p>
            <a:pPr algn="ctr"/>
            <a:endParaRPr lang="en-US" dirty="0">
              <a:solidFill>
                <a:srgbClr val="009999"/>
              </a:solidFill>
            </a:endParaRPr>
          </a:p>
          <a:p>
            <a:endParaRPr lang="fr-FR" dirty="0">
              <a:solidFill>
                <a:srgbClr val="009999"/>
              </a:solidFill>
            </a:endParaRPr>
          </a:p>
          <a:p>
            <a:endParaRPr lang="fr-FR" dirty="0">
              <a:solidFill>
                <a:srgbClr val="BECD00"/>
              </a:solidFill>
            </a:endParaRPr>
          </a:p>
          <a:p>
            <a:endParaRPr lang="fr-FR" b="1" dirty="0">
              <a:solidFill>
                <a:srgbClr val="BECD00"/>
              </a:solidFill>
            </a:endParaRPr>
          </a:p>
          <a:p>
            <a:endParaRPr lang="fr-FR" b="1" dirty="0">
              <a:solidFill>
                <a:srgbClr val="BECD00"/>
              </a:solidFill>
            </a:endParaRPr>
          </a:p>
        </p:txBody>
      </p:sp>
    </p:spTree>
    <p:extLst>
      <p:ext uri="{BB962C8B-B14F-4D97-AF65-F5344CB8AC3E}">
        <p14:creationId xmlns:p14="http://schemas.microsoft.com/office/powerpoint/2010/main" val="10459345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679307" y="873119"/>
            <a:ext cx="7150391" cy="574453"/>
          </a:xfrm>
        </p:spPr>
        <p:txBody>
          <a:bodyPr>
            <a:normAutofit/>
          </a:bodyPr>
          <a:lstStyle/>
          <a:p>
            <a:pPr lvl="0">
              <a:lnSpc>
                <a:spcPct val="100000"/>
              </a:lnSpc>
              <a:spcBef>
                <a:spcPts val="0"/>
              </a:spcBef>
            </a:pPr>
            <a:r>
              <a:rPr lang="fr-BE" sz="2800" dirty="0">
                <a:solidFill>
                  <a:schemeClr val="accent1">
                    <a:lumMod val="75000"/>
                  </a:schemeClr>
                </a:solidFill>
                <a:latin typeface="Calibri"/>
                <a:ea typeface="ＭＳ Ｐゴシック" charset="0"/>
                <a:cs typeface="+mn-cs"/>
              </a:rPr>
              <a:t>THANK YOU FOR YOUR ATTENTION </a:t>
            </a:r>
            <a:r>
              <a:rPr lang="fr-BE" sz="2800" dirty="0">
                <a:solidFill>
                  <a:schemeClr val="accent1">
                    <a:lumMod val="75000"/>
                  </a:schemeClr>
                </a:solidFill>
                <a:latin typeface="Calibri"/>
                <a:ea typeface="+mn-ea"/>
                <a:cs typeface="+mn-cs"/>
              </a:rPr>
              <a:t>                        </a:t>
            </a:r>
            <a:endParaRPr lang="fr-BE" sz="2800" dirty="0">
              <a:solidFill>
                <a:schemeClr val="accent1">
                  <a:lumMod val="75000"/>
                </a:schemeClr>
              </a:solidFill>
            </a:endParaRPr>
          </a:p>
        </p:txBody>
      </p:sp>
      <p:pic>
        <p:nvPicPr>
          <p:cNvPr id="3" name="Image 2">
            <a:extLst>
              <a:ext uri="{FF2B5EF4-FFF2-40B4-BE49-F238E27FC236}">
                <a16:creationId xmlns:a16="http://schemas.microsoft.com/office/drawing/2014/main" id="{86513A69-FA7D-48DF-B467-BEFFA0847050}"/>
              </a:ext>
            </a:extLst>
          </p:cNvPr>
          <p:cNvPicPr>
            <a:picLocks noChangeAspect="1"/>
          </p:cNvPicPr>
          <p:nvPr/>
        </p:nvPicPr>
        <p:blipFill>
          <a:blip r:embed="rId3"/>
          <a:stretch>
            <a:fillRect/>
          </a:stretch>
        </p:blipFill>
        <p:spPr>
          <a:xfrm>
            <a:off x="3200677" y="2059584"/>
            <a:ext cx="6651312" cy="4194412"/>
          </a:xfrm>
          <a:prstGeom prst="rect">
            <a:avLst/>
          </a:prstGeom>
        </p:spPr>
      </p:pic>
      <p:pic>
        <p:nvPicPr>
          <p:cNvPr id="6" name="Image 5">
            <a:extLst>
              <a:ext uri="{FF2B5EF4-FFF2-40B4-BE49-F238E27FC236}">
                <a16:creationId xmlns:a16="http://schemas.microsoft.com/office/drawing/2014/main" id="{8657A6A3-CDC8-45F5-9D42-381D9B619547}"/>
              </a:ext>
            </a:extLst>
          </p:cNvPr>
          <p:cNvPicPr>
            <a:picLocks noChangeAspect="1"/>
          </p:cNvPicPr>
          <p:nvPr/>
        </p:nvPicPr>
        <p:blipFill>
          <a:blip r:embed="rId4"/>
          <a:stretch>
            <a:fillRect/>
          </a:stretch>
        </p:blipFill>
        <p:spPr>
          <a:xfrm>
            <a:off x="0" y="261108"/>
            <a:ext cx="3200677" cy="1798476"/>
          </a:xfrm>
          <a:prstGeom prst="rect">
            <a:avLst/>
          </a:prstGeom>
        </p:spPr>
      </p:pic>
      <p:pic>
        <p:nvPicPr>
          <p:cNvPr id="7" name="Image 6">
            <a:extLst>
              <a:ext uri="{FF2B5EF4-FFF2-40B4-BE49-F238E27FC236}">
                <a16:creationId xmlns:a16="http://schemas.microsoft.com/office/drawing/2014/main" id="{BCE0CD5E-5910-421D-B2EA-08E4DC7047CF}"/>
              </a:ext>
            </a:extLst>
          </p:cNvPr>
          <p:cNvPicPr>
            <a:picLocks noChangeAspect="1"/>
          </p:cNvPicPr>
          <p:nvPr/>
        </p:nvPicPr>
        <p:blipFill>
          <a:blip r:embed="rId5"/>
          <a:stretch>
            <a:fillRect/>
          </a:stretch>
        </p:blipFill>
        <p:spPr>
          <a:xfrm>
            <a:off x="210330" y="2509227"/>
            <a:ext cx="2780017" cy="1255885"/>
          </a:xfrm>
          <a:prstGeom prst="rect">
            <a:avLst/>
          </a:prstGeom>
        </p:spPr>
      </p:pic>
    </p:spTree>
    <p:extLst>
      <p:ext uri="{BB962C8B-B14F-4D97-AF65-F5344CB8AC3E}">
        <p14:creationId xmlns:p14="http://schemas.microsoft.com/office/powerpoint/2010/main" val="35863012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81D52B9-46B0-49DA-B2A9-37326CD09B84}"/>
              </a:ext>
            </a:extLst>
          </p:cNvPr>
          <p:cNvSpPr/>
          <p:nvPr/>
        </p:nvSpPr>
        <p:spPr>
          <a:xfrm>
            <a:off x="4716373" y="450707"/>
            <a:ext cx="1690912" cy="461665"/>
          </a:xfrm>
          <a:prstGeom prst="rect">
            <a:avLst/>
          </a:prstGeom>
        </p:spPr>
        <p:txBody>
          <a:bodyPr wrap="none">
            <a:spAutoFit/>
          </a:bodyPr>
          <a:lstStyle/>
          <a:p>
            <a:r>
              <a:rPr lang="en-US" sz="2400" b="1" dirty="0">
                <a:solidFill>
                  <a:srgbClr val="284E8D"/>
                </a:solidFill>
              </a:rPr>
              <a:t>DIAGNOSIS </a:t>
            </a:r>
            <a:endParaRPr lang="fr-BE" sz="2400" b="1" dirty="0">
              <a:solidFill>
                <a:srgbClr val="284E8D"/>
              </a:solidFill>
            </a:endParaRPr>
          </a:p>
        </p:txBody>
      </p:sp>
      <p:sp>
        <p:nvSpPr>
          <p:cNvPr id="6" name="Rectangle 5">
            <a:extLst>
              <a:ext uri="{FF2B5EF4-FFF2-40B4-BE49-F238E27FC236}">
                <a16:creationId xmlns:a16="http://schemas.microsoft.com/office/drawing/2014/main" id="{9646B67B-C5ED-4AFF-A0E5-5DCF646A5122}"/>
              </a:ext>
            </a:extLst>
          </p:cNvPr>
          <p:cNvSpPr/>
          <p:nvPr/>
        </p:nvSpPr>
        <p:spPr>
          <a:xfrm>
            <a:off x="9638488" y="6396597"/>
            <a:ext cx="2553512" cy="320024"/>
          </a:xfrm>
          <a:prstGeom prst="rect">
            <a:avLst/>
          </a:prstGeom>
        </p:spPr>
        <p:txBody>
          <a:bodyPr wrap="square">
            <a:spAutoFit/>
          </a:bodyPr>
          <a:lstStyle/>
          <a:p>
            <a:pPr algn="just">
              <a:lnSpc>
                <a:spcPct val="150000"/>
              </a:lnSpc>
              <a:spcAft>
                <a:spcPts val="0"/>
              </a:spcAft>
            </a:pPr>
            <a:r>
              <a:rPr lang="fr-BE" sz="1100" dirty="0">
                <a:latin typeface="Calibri" panose="020F0502020204030204" pitchFamily="34" charset="0"/>
                <a:ea typeface="Calibri" panose="020F0502020204030204" pitchFamily="34" charset="0"/>
                <a:cs typeface="Calibri" panose="020F0502020204030204" pitchFamily="34" charset="0"/>
              </a:rPr>
              <a:t>ESHRE-ASRM guidelines on POI 2024</a:t>
            </a:r>
          </a:p>
        </p:txBody>
      </p:sp>
      <p:sp>
        <p:nvSpPr>
          <p:cNvPr id="7" name="Text Box 7">
            <a:extLst>
              <a:ext uri="{FF2B5EF4-FFF2-40B4-BE49-F238E27FC236}">
                <a16:creationId xmlns:a16="http://schemas.microsoft.com/office/drawing/2014/main" id="{8AC5D8FC-024C-40DE-8A0E-B5672229E05D}"/>
              </a:ext>
            </a:extLst>
          </p:cNvPr>
          <p:cNvSpPr txBox="1">
            <a:spLocks noChangeArrowheads="1"/>
          </p:cNvSpPr>
          <p:nvPr/>
        </p:nvSpPr>
        <p:spPr bwMode="auto">
          <a:xfrm>
            <a:off x="1866639" y="2453997"/>
            <a:ext cx="8458722" cy="1200329"/>
          </a:xfrm>
          <a:prstGeom prst="rect">
            <a:avLst/>
          </a:prstGeom>
          <a:noFill/>
          <a:ln w="25400">
            <a:solidFill>
              <a:srgbClr val="00FFFF"/>
            </a:solidFill>
            <a:miter lim="800000"/>
            <a:headEnd/>
            <a:tailEnd/>
          </a:ln>
        </p:spPr>
        <p:txBody>
          <a:bodyPr wrap="square">
            <a:spAutoFit/>
          </a:bodyPr>
          <a:lstStyle/>
          <a:p>
            <a:pPr algn="ctr" eaLnBrk="0" hangingPunct="0"/>
            <a:r>
              <a:rPr lang="fr-BE" sz="2400" b="1" dirty="0" err="1">
                <a:solidFill>
                  <a:srgbClr val="1F497D"/>
                </a:solidFill>
              </a:rPr>
              <a:t>Amenorrhea</a:t>
            </a:r>
            <a:r>
              <a:rPr lang="fr-BE" sz="2400" b="1" dirty="0">
                <a:solidFill>
                  <a:srgbClr val="1F497D"/>
                </a:solidFill>
              </a:rPr>
              <a:t> or </a:t>
            </a:r>
            <a:r>
              <a:rPr lang="fr-BE" sz="2400" b="1" dirty="0" err="1">
                <a:solidFill>
                  <a:srgbClr val="1F497D"/>
                </a:solidFill>
              </a:rPr>
              <a:t>irregular</a:t>
            </a:r>
            <a:r>
              <a:rPr lang="fr-BE" sz="2400" b="1" dirty="0">
                <a:solidFill>
                  <a:srgbClr val="1F497D"/>
                </a:solidFill>
              </a:rPr>
              <a:t> </a:t>
            </a:r>
            <a:r>
              <a:rPr lang="fr-BE" sz="2400" b="1" dirty="0" err="1">
                <a:solidFill>
                  <a:srgbClr val="1F497D"/>
                </a:solidFill>
              </a:rPr>
              <a:t>menstrual</a:t>
            </a:r>
            <a:r>
              <a:rPr lang="fr-BE" sz="2400" b="1" dirty="0">
                <a:solidFill>
                  <a:srgbClr val="1F497D"/>
                </a:solidFill>
              </a:rPr>
              <a:t> cycle  for at least 4 </a:t>
            </a:r>
            <a:r>
              <a:rPr lang="fr-BE" sz="2400" b="1" dirty="0" err="1">
                <a:solidFill>
                  <a:srgbClr val="1F497D"/>
                </a:solidFill>
              </a:rPr>
              <a:t>months</a:t>
            </a:r>
            <a:r>
              <a:rPr lang="fr-BE" sz="2400" b="1" dirty="0">
                <a:solidFill>
                  <a:srgbClr val="1F497D"/>
                </a:solidFill>
              </a:rPr>
              <a:t> </a:t>
            </a:r>
          </a:p>
          <a:p>
            <a:pPr algn="ctr" eaLnBrk="0" hangingPunct="0"/>
            <a:r>
              <a:rPr lang="fr-BE" sz="2400" b="1" dirty="0">
                <a:solidFill>
                  <a:srgbClr val="1F497D"/>
                </a:solidFill>
              </a:rPr>
              <a:t>+</a:t>
            </a:r>
          </a:p>
          <a:p>
            <a:pPr algn="ctr" eaLnBrk="0" hangingPunct="0"/>
            <a:r>
              <a:rPr lang="fr-BE" sz="2400" b="1" dirty="0">
                <a:solidFill>
                  <a:srgbClr val="1F497D"/>
                </a:solidFill>
              </a:rPr>
              <a:t>↑ FSH (&gt; 25UI/L)   and  ↓ E2 (&lt;20 </a:t>
            </a:r>
            <a:r>
              <a:rPr lang="fr-BE" sz="2400" b="1" dirty="0" err="1">
                <a:solidFill>
                  <a:srgbClr val="1F497D"/>
                </a:solidFill>
              </a:rPr>
              <a:t>pg</a:t>
            </a:r>
            <a:r>
              <a:rPr lang="fr-BE" sz="2400" b="1" dirty="0">
                <a:solidFill>
                  <a:srgbClr val="1F497D"/>
                </a:solidFill>
              </a:rPr>
              <a:t>/</a:t>
            </a:r>
            <a:r>
              <a:rPr lang="fr-BE" sz="2400" b="1" dirty="0" err="1">
                <a:solidFill>
                  <a:srgbClr val="1F497D"/>
                </a:solidFill>
              </a:rPr>
              <a:t>mL</a:t>
            </a:r>
            <a:r>
              <a:rPr lang="fr-BE" sz="2400" b="1" dirty="0">
                <a:solidFill>
                  <a:srgbClr val="1F497D"/>
                </a:solidFill>
              </a:rPr>
              <a:t>)</a:t>
            </a:r>
          </a:p>
        </p:txBody>
      </p:sp>
    </p:spTree>
    <p:extLst>
      <p:ext uri="{BB962C8B-B14F-4D97-AF65-F5344CB8AC3E}">
        <p14:creationId xmlns:p14="http://schemas.microsoft.com/office/powerpoint/2010/main" val="21888128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52321843-5C09-4C50-8655-B33E52D9A051}"/>
              </a:ext>
            </a:extLst>
          </p:cNvPr>
          <p:cNvPicPr>
            <a:picLocks noChangeAspect="1"/>
          </p:cNvPicPr>
          <p:nvPr/>
        </p:nvPicPr>
        <p:blipFill>
          <a:blip r:embed="rId3"/>
          <a:stretch>
            <a:fillRect/>
          </a:stretch>
        </p:blipFill>
        <p:spPr>
          <a:xfrm>
            <a:off x="6326120" y="1818188"/>
            <a:ext cx="5742055" cy="3952798"/>
          </a:xfrm>
          <a:prstGeom prst="rect">
            <a:avLst/>
          </a:prstGeom>
        </p:spPr>
      </p:pic>
      <p:sp>
        <p:nvSpPr>
          <p:cNvPr id="4" name="Rectangle 3">
            <a:extLst>
              <a:ext uri="{FF2B5EF4-FFF2-40B4-BE49-F238E27FC236}">
                <a16:creationId xmlns:a16="http://schemas.microsoft.com/office/drawing/2014/main" id="{D523F94A-7C65-4053-B0A5-7A6C227660F0}"/>
              </a:ext>
            </a:extLst>
          </p:cNvPr>
          <p:cNvSpPr/>
          <p:nvPr/>
        </p:nvSpPr>
        <p:spPr>
          <a:xfrm>
            <a:off x="4688095" y="201668"/>
            <a:ext cx="2096728" cy="461665"/>
          </a:xfrm>
          <a:prstGeom prst="rect">
            <a:avLst/>
          </a:prstGeom>
        </p:spPr>
        <p:txBody>
          <a:bodyPr wrap="none">
            <a:spAutoFit/>
          </a:bodyPr>
          <a:lstStyle/>
          <a:p>
            <a:r>
              <a:rPr lang="en-US" sz="2400" b="1" dirty="0">
                <a:solidFill>
                  <a:srgbClr val="284E8D"/>
                </a:solidFill>
              </a:rPr>
              <a:t> PREVALENCE   </a:t>
            </a:r>
            <a:endParaRPr lang="fr-BE" sz="2400" b="1" dirty="0">
              <a:solidFill>
                <a:srgbClr val="284E8D"/>
              </a:solidFill>
            </a:endParaRPr>
          </a:p>
        </p:txBody>
      </p:sp>
      <p:pic>
        <p:nvPicPr>
          <p:cNvPr id="5" name="Image 4">
            <a:extLst>
              <a:ext uri="{FF2B5EF4-FFF2-40B4-BE49-F238E27FC236}">
                <a16:creationId xmlns:a16="http://schemas.microsoft.com/office/drawing/2014/main" id="{AF043B43-66FD-463B-9EC7-0F8137FC8565}"/>
              </a:ext>
            </a:extLst>
          </p:cNvPr>
          <p:cNvPicPr>
            <a:picLocks noChangeAspect="1"/>
          </p:cNvPicPr>
          <p:nvPr/>
        </p:nvPicPr>
        <p:blipFill>
          <a:blip r:embed="rId4"/>
          <a:stretch>
            <a:fillRect/>
          </a:stretch>
        </p:blipFill>
        <p:spPr>
          <a:xfrm>
            <a:off x="90229" y="1491472"/>
            <a:ext cx="5972175" cy="3038475"/>
          </a:xfrm>
          <a:prstGeom prst="rect">
            <a:avLst/>
          </a:prstGeom>
        </p:spPr>
      </p:pic>
      <p:sp>
        <p:nvSpPr>
          <p:cNvPr id="2" name="Rectangle 1">
            <a:extLst>
              <a:ext uri="{FF2B5EF4-FFF2-40B4-BE49-F238E27FC236}">
                <a16:creationId xmlns:a16="http://schemas.microsoft.com/office/drawing/2014/main" id="{0E45501A-85DD-47A1-9C9E-AAC5ABF62072}"/>
              </a:ext>
            </a:extLst>
          </p:cNvPr>
          <p:cNvSpPr/>
          <p:nvPr/>
        </p:nvSpPr>
        <p:spPr>
          <a:xfrm>
            <a:off x="1328264" y="4899972"/>
            <a:ext cx="3116174" cy="369332"/>
          </a:xfrm>
          <a:prstGeom prst="rect">
            <a:avLst/>
          </a:prstGeom>
        </p:spPr>
        <p:txBody>
          <a:bodyPr wrap="none">
            <a:spAutoFit/>
          </a:bodyPr>
          <a:lstStyle/>
          <a:p>
            <a:r>
              <a:rPr lang="en-US" dirty="0">
                <a:solidFill>
                  <a:srgbClr val="009999"/>
                </a:solidFill>
              </a:rPr>
              <a:t>1 % to 3.7% non iatrogenic POI</a:t>
            </a:r>
          </a:p>
        </p:txBody>
      </p:sp>
      <p:sp>
        <p:nvSpPr>
          <p:cNvPr id="3" name="Rectangle 2">
            <a:extLst>
              <a:ext uri="{FF2B5EF4-FFF2-40B4-BE49-F238E27FC236}">
                <a16:creationId xmlns:a16="http://schemas.microsoft.com/office/drawing/2014/main" id="{C2ADC4DD-32B9-4E63-BA06-21019FD92299}"/>
              </a:ext>
            </a:extLst>
          </p:cNvPr>
          <p:cNvSpPr/>
          <p:nvPr/>
        </p:nvSpPr>
        <p:spPr>
          <a:xfrm>
            <a:off x="5875454" y="6377993"/>
            <a:ext cx="6192721" cy="320024"/>
          </a:xfrm>
          <a:prstGeom prst="rect">
            <a:avLst/>
          </a:prstGeom>
        </p:spPr>
        <p:txBody>
          <a:bodyPr wrap="none">
            <a:spAutoFit/>
          </a:bodyPr>
          <a:lstStyle/>
          <a:p>
            <a:pPr lvl="0" algn="just">
              <a:lnSpc>
                <a:spcPct val="150000"/>
              </a:lnSpc>
            </a:pPr>
            <a:r>
              <a:rPr lang="fr-BE" sz="1100" dirty="0"/>
              <a:t>Beck-</a:t>
            </a:r>
            <a:r>
              <a:rPr lang="fr-BE" sz="1100" dirty="0" err="1"/>
              <a:t>Peccos</a:t>
            </a:r>
            <a:r>
              <a:rPr lang="fr-BE" sz="1100" dirty="0"/>
              <a:t> and </a:t>
            </a:r>
            <a:r>
              <a:rPr lang="fr-BE" sz="1100" dirty="0" err="1"/>
              <a:t>Persani</a:t>
            </a:r>
            <a:r>
              <a:rPr lang="fr-BE" sz="1100" dirty="0"/>
              <a:t>., 2006; </a:t>
            </a:r>
            <a:r>
              <a:rPr lang="fr-BE" sz="1100" dirty="0" err="1"/>
              <a:t>Golezar</a:t>
            </a:r>
            <a:r>
              <a:rPr lang="fr-BE" sz="1100" dirty="0"/>
              <a:t> et al., 2019; Li et al., 2023;</a:t>
            </a:r>
            <a:r>
              <a:rPr lang="fr-BE" sz="1100" dirty="0">
                <a:ea typeface="Calibri" panose="020F0502020204030204" pitchFamily="34" charset="0"/>
                <a:cs typeface="Calibri" panose="020F0502020204030204" pitchFamily="34" charset="0"/>
              </a:rPr>
              <a:t> ESHRE-ASRM guidelines on POI 2024</a:t>
            </a:r>
            <a:r>
              <a:rPr lang="fr-BE" sz="1100" dirty="0"/>
              <a:t> </a:t>
            </a:r>
          </a:p>
        </p:txBody>
      </p:sp>
    </p:spTree>
    <p:extLst>
      <p:ext uri="{BB962C8B-B14F-4D97-AF65-F5344CB8AC3E}">
        <p14:creationId xmlns:p14="http://schemas.microsoft.com/office/powerpoint/2010/main" val="39365460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C77F6866-B4E8-4C11-AE58-70F68F664985}"/>
              </a:ext>
            </a:extLst>
          </p:cNvPr>
          <p:cNvPicPr>
            <a:picLocks noChangeAspect="1"/>
          </p:cNvPicPr>
          <p:nvPr/>
        </p:nvPicPr>
        <p:blipFill rotWithShape="1">
          <a:blip r:embed="rId3"/>
          <a:srcRect r="9224" b="9164"/>
          <a:stretch/>
        </p:blipFill>
        <p:spPr>
          <a:xfrm>
            <a:off x="6272307" y="2005348"/>
            <a:ext cx="4773628" cy="4078807"/>
          </a:xfrm>
          <a:prstGeom prst="rect">
            <a:avLst/>
          </a:prstGeom>
        </p:spPr>
      </p:pic>
      <p:sp>
        <p:nvSpPr>
          <p:cNvPr id="2" name="Rectangle 1">
            <a:extLst>
              <a:ext uri="{FF2B5EF4-FFF2-40B4-BE49-F238E27FC236}">
                <a16:creationId xmlns:a16="http://schemas.microsoft.com/office/drawing/2014/main" id="{D5F9276B-E283-49CD-9F23-A1EAFBE4E843}"/>
              </a:ext>
            </a:extLst>
          </p:cNvPr>
          <p:cNvSpPr/>
          <p:nvPr/>
        </p:nvSpPr>
        <p:spPr>
          <a:xfrm>
            <a:off x="176307" y="5397409"/>
            <a:ext cx="6096000" cy="369332"/>
          </a:xfrm>
          <a:prstGeom prst="rect">
            <a:avLst/>
          </a:prstGeom>
        </p:spPr>
        <p:txBody>
          <a:bodyPr wrap="square">
            <a:spAutoFit/>
          </a:bodyPr>
          <a:lstStyle/>
          <a:p>
            <a:pPr algn="ctr"/>
            <a:r>
              <a:rPr lang="en-US" dirty="0">
                <a:solidFill>
                  <a:srgbClr val="D1297C"/>
                </a:solidFill>
              </a:rPr>
              <a:t> </a:t>
            </a:r>
            <a:endParaRPr lang="fr-BE" dirty="0">
              <a:solidFill>
                <a:srgbClr val="D1297C"/>
              </a:solidFill>
            </a:endParaRPr>
          </a:p>
        </p:txBody>
      </p:sp>
      <p:sp>
        <p:nvSpPr>
          <p:cNvPr id="7" name="Rectangle 6">
            <a:extLst>
              <a:ext uri="{FF2B5EF4-FFF2-40B4-BE49-F238E27FC236}">
                <a16:creationId xmlns:a16="http://schemas.microsoft.com/office/drawing/2014/main" id="{D5F9276B-E283-49CD-9F23-A1EAFBE4E843}"/>
              </a:ext>
            </a:extLst>
          </p:cNvPr>
          <p:cNvSpPr/>
          <p:nvPr/>
        </p:nvSpPr>
        <p:spPr>
          <a:xfrm>
            <a:off x="4327498" y="254061"/>
            <a:ext cx="3377912" cy="461665"/>
          </a:xfrm>
          <a:prstGeom prst="rect">
            <a:avLst/>
          </a:prstGeom>
        </p:spPr>
        <p:txBody>
          <a:bodyPr wrap="none">
            <a:spAutoFit/>
          </a:bodyPr>
          <a:lstStyle/>
          <a:p>
            <a:r>
              <a:rPr lang="en-US" sz="2400" b="1" dirty="0">
                <a:solidFill>
                  <a:srgbClr val="284E8D"/>
                </a:solidFill>
              </a:rPr>
              <a:t>CLINICAL PRESENTATION </a:t>
            </a:r>
            <a:endParaRPr lang="fr-BE" sz="2400" b="1" dirty="0">
              <a:solidFill>
                <a:srgbClr val="284E8D"/>
              </a:solidFill>
            </a:endParaRPr>
          </a:p>
        </p:txBody>
      </p:sp>
      <p:sp>
        <p:nvSpPr>
          <p:cNvPr id="6" name="Rectangle 5">
            <a:extLst>
              <a:ext uri="{FF2B5EF4-FFF2-40B4-BE49-F238E27FC236}">
                <a16:creationId xmlns:a16="http://schemas.microsoft.com/office/drawing/2014/main" id="{15A0A3B0-B9BE-4369-AC6C-08AE3AEC40D6}"/>
              </a:ext>
            </a:extLst>
          </p:cNvPr>
          <p:cNvSpPr/>
          <p:nvPr/>
        </p:nvSpPr>
        <p:spPr>
          <a:xfrm>
            <a:off x="5591806" y="1359017"/>
            <a:ext cx="6096000" cy="646331"/>
          </a:xfrm>
          <a:prstGeom prst="rect">
            <a:avLst/>
          </a:prstGeom>
        </p:spPr>
        <p:txBody>
          <a:bodyPr>
            <a:spAutoFit/>
          </a:bodyPr>
          <a:lstStyle/>
          <a:p>
            <a:pPr lvl="0" algn="ctr"/>
            <a:r>
              <a:rPr lang="en-US" dirty="0">
                <a:solidFill>
                  <a:srgbClr val="009999"/>
                </a:solidFill>
              </a:rPr>
              <a:t>Symptoms of estrogen deficiency intermittent + variable severity : </a:t>
            </a:r>
            <a:endParaRPr lang="fr-BE" dirty="0">
              <a:solidFill>
                <a:srgbClr val="009999"/>
              </a:solidFill>
            </a:endParaRPr>
          </a:p>
        </p:txBody>
      </p:sp>
      <p:sp>
        <p:nvSpPr>
          <p:cNvPr id="8" name="Rectangle 7">
            <a:extLst>
              <a:ext uri="{FF2B5EF4-FFF2-40B4-BE49-F238E27FC236}">
                <a16:creationId xmlns:a16="http://schemas.microsoft.com/office/drawing/2014/main" id="{728A91E0-BC62-4A1C-9564-E850785D71D8}"/>
              </a:ext>
            </a:extLst>
          </p:cNvPr>
          <p:cNvSpPr/>
          <p:nvPr/>
        </p:nvSpPr>
        <p:spPr>
          <a:xfrm>
            <a:off x="6096000" y="6419273"/>
            <a:ext cx="6222105" cy="553998"/>
          </a:xfrm>
          <a:prstGeom prst="rect">
            <a:avLst/>
          </a:prstGeom>
        </p:spPr>
        <p:txBody>
          <a:bodyPr wrap="square">
            <a:spAutoFit/>
          </a:bodyPr>
          <a:lstStyle/>
          <a:p>
            <a:pPr lvl="0"/>
            <a:r>
              <a:rPr lang="fr-BE" sz="1200" dirty="0"/>
              <a:t>Nelson., 2009; Tucker  et al., 2016; </a:t>
            </a:r>
            <a:r>
              <a:rPr lang="fr-FR" sz="1200" dirty="0">
                <a:solidFill>
                  <a:prstClr val="black"/>
                </a:solidFill>
                <a:latin typeface="Calibri" panose="020F0502020204030204" pitchFamily="34" charset="0"/>
                <a:cs typeface="Calibri" panose="020F0502020204030204" pitchFamily="34" charset="0"/>
              </a:rPr>
              <a:t>Touraine et al., 2024; </a:t>
            </a:r>
            <a:r>
              <a:rPr lang="fr-BE" sz="1200" dirty="0">
                <a:latin typeface="Calibri" panose="020F0502020204030204" pitchFamily="34" charset="0"/>
                <a:ea typeface="Calibri" panose="020F0502020204030204" pitchFamily="34" charset="0"/>
                <a:cs typeface="Calibri" panose="020F0502020204030204" pitchFamily="34" charset="0"/>
              </a:rPr>
              <a:t>ESHRE-ASRM guidelines on POI 2024</a:t>
            </a:r>
          </a:p>
          <a:p>
            <a:endParaRPr lang="fr-BE" dirty="0"/>
          </a:p>
        </p:txBody>
      </p:sp>
      <p:pic>
        <p:nvPicPr>
          <p:cNvPr id="9" name="Image 8">
            <a:extLst>
              <a:ext uri="{FF2B5EF4-FFF2-40B4-BE49-F238E27FC236}">
                <a16:creationId xmlns:a16="http://schemas.microsoft.com/office/drawing/2014/main" id="{5FCC2C07-3898-4DD5-8028-9CC7D71B41BC}"/>
              </a:ext>
            </a:extLst>
          </p:cNvPr>
          <p:cNvPicPr>
            <a:picLocks noChangeAspect="1"/>
          </p:cNvPicPr>
          <p:nvPr/>
        </p:nvPicPr>
        <p:blipFill>
          <a:blip r:embed="rId4"/>
          <a:stretch>
            <a:fillRect/>
          </a:stretch>
        </p:blipFill>
        <p:spPr>
          <a:xfrm>
            <a:off x="504194" y="1073969"/>
            <a:ext cx="4489337" cy="5475822"/>
          </a:xfrm>
          <a:prstGeom prst="rect">
            <a:avLst/>
          </a:prstGeom>
        </p:spPr>
      </p:pic>
    </p:spTree>
    <p:extLst>
      <p:ext uri="{BB962C8B-B14F-4D97-AF65-F5344CB8AC3E}">
        <p14:creationId xmlns:p14="http://schemas.microsoft.com/office/powerpoint/2010/main" val="10117612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p:cNvGrpSpPr/>
          <p:nvPr/>
        </p:nvGrpSpPr>
        <p:grpSpPr>
          <a:xfrm>
            <a:off x="84270" y="1131838"/>
            <a:ext cx="11939073" cy="3988426"/>
            <a:chOff x="-275080" y="1532202"/>
            <a:chExt cx="9108287" cy="4584841"/>
          </a:xfrm>
        </p:grpSpPr>
        <p:sp>
          <p:nvSpPr>
            <p:cNvPr id="5" name="Text Box 4"/>
            <p:cNvSpPr txBox="1">
              <a:spLocks noChangeArrowheads="1"/>
            </p:cNvSpPr>
            <p:nvPr/>
          </p:nvSpPr>
          <p:spPr bwMode="auto">
            <a:xfrm>
              <a:off x="-275080" y="1603431"/>
              <a:ext cx="2163608" cy="459941"/>
            </a:xfrm>
            <a:prstGeom prst="rect">
              <a:avLst/>
            </a:prstGeom>
            <a:noFill/>
            <a:ln w="9525">
              <a:solidFill>
                <a:schemeClr val="accent1">
                  <a:lumMod val="60000"/>
                  <a:lumOff val="40000"/>
                </a:schemeClr>
              </a:solidFill>
              <a:miter lim="800000"/>
              <a:headEnd/>
              <a:tailEnd/>
            </a:ln>
          </p:spPr>
          <p:txBody>
            <a:bodyPr wrap="square">
              <a:spAutoFit/>
            </a:bodyPr>
            <a:lstStyle/>
            <a:p>
              <a:pPr eaLnBrk="0" hangingPunct="0"/>
              <a:r>
                <a:rPr lang="fr-BE" sz="2000" dirty="0" err="1">
                  <a:solidFill>
                    <a:srgbClr val="284E8D"/>
                  </a:solidFill>
                </a:rPr>
                <a:t>Iatrogenic</a:t>
              </a:r>
              <a:r>
                <a:rPr lang="fr-BE" sz="2000" dirty="0">
                  <a:solidFill>
                    <a:srgbClr val="284E8D"/>
                  </a:solidFill>
                </a:rPr>
                <a:t>, </a:t>
              </a:r>
              <a:r>
                <a:rPr lang="fr-BE" sz="2000" dirty="0" err="1">
                  <a:solidFill>
                    <a:srgbClr val="284E8D"/>
                  </a:solidFill>
                </a:rPr>
                <a:t>Infectious</a:t>
              </a:r>
              <a:r>
                <a:rPr lang="fr-BE" sz="2000" dirty="0">
                  <a:solidFill>
                    <a:srgbClr val="284E8D"/>
                  </a:solidFill>
                </a:rPr>
                <a:t> </a:t>
              </a:r>
              <a:endParaRPr lang="fr-FR" sz="2000" dirty="0">
                <a:solidFill>
                  <a:srgbClr val="284E8D"/>
                </a:solidFill>
              </a:endParaRPr>
            </a:p>
          </p:txBody>
        </p:sp>
        <p:sp>
          <p:nvSpPr>
            <p:cNvPr id="6" name="Text Box 7"/>
            <p:cNvSpPr txBox="1">
              <a:spLocks noChangeArrowheads="1"/>
            </p:cNvSpPr>
            <p:nvPr/>
          </p:nvSpPr>
          <p:spPr bwMode="auto">
            <a:xfrm>
              <a:off x="2412979" y="2632383"/>
              <a:ext cx="6420228" cy="846173"/>
            </a:xfrm>
            <a:prstGeom prst="rect">
              <a:avLst/>
            </a:prstGeom>
            <a:noFill/>
            <a:ln w="25400">
              <a:solidFill>
                <a:schemeClr val="accent1">
                  <a:lumMod val="60000"/>
                  <a:lumOff val="40000"/>
                </a:schemeClr>
              </a:solidFill>
              <a:miter lim="800000"/>
              <a:headEnd/>
              <a:tailEnd/>
            </a:ln>
          </p:spPr>
          <p:txBody>
            <a:bodyPr wrap="square">
              <a:spAutoFit/>
            </a:bodyPr>
            <a:lstStyle/>
            <a:p>
              <a:pPr lvl="0" defTabSz="457200" eaLnBrk="0" fontAlgn="base" hangingPunct="0">
                <a:spcBef>
                  <a:spcPct val="0"/>
                </a:spcBef>
                <a:spcAft>
                  <a:spcPts val="725"/>
                </a:spcAft>
                <a:buSzPct val="100000"/>
                <a:defRPr/>
              </a:pPr>
              <a:r>
                <a:rPr lang="fr-BE" dirty="0">
                  <a:solidFill>
                    <a:srgbClr val="284E8D"/>
                  </a:solidFill>
                  <a:ea typeface="ＭＳ Ｐゴシック" charset="0"/>
                </a:rPr>
                <a:t>Associations to </a:t>
              </a:r>
              <a:r>
                <a:rPr lang="fr-BE" dirty="0" err="1">
                  <a:solidFill>
                    <a:srgbClr val="284E8D"/>
                  </a:solidFill>
                  <a:ea typeface="ＭＳ Ｐゴシック" charset="0"/>
                </a:rPr>
                <a:t>other</a:t>
              </a:r>
              <a:r>
                <a:rPr lang="fr-BE" dirty="0">
                  <a:solidFill>
                    <a:srgbClr val="284E8D"/>
                  </a:solidFill>
                  <a:ea typeface="ＭＳ Ｐゴシック" charset="0"/>
                </a:rPr>
                <a:t> auto-immune </a:t>
              </a:r>
              <a:r>
                <a:rPr lang="fr-BE" dirty="0" err="1">
                  <a:solidFill>
                    <a:srgbClr val="284E8D"/>
                  </a:solidFill>
                  <a:ea typeface="ＭＳ Ｐゴシック" charset="0"/>
                </a:rPr>
                <a:t>diseases</a:t>
              </a:r>
              <a:r>
                <a:rPr lang="fr-BE" dirty="0">
                  <a:solidFill>
                    <a:srgbClr val="284E8D"/>
                  </a:solidFill>
                  <a:ea typeface="ＭＳ Ｐゴシック" charset="0"/>
                </a:rPr>
                <a:t> (10-55%)   </a:t>
              </a:r>
            </a:p>
            <a:p>
              <a:pPr>
                <a:spcAft>
                  <a:spcPts val="1000"/>
                </a:spcAft>
              </a:pPr>
              <a:r>
                <a:rPr lang="fr-BE" dirty="0" err="1">
                  <a:solidFill>
                    <a:srgbClr val="284E8D"/>
                  </a:solidFill>
                </a:rPr>
                <a:t>Lymphocytic</a:t>
              </a:r>
              <a:r>
                <a:rPr lang="fr-BE" dirty="0">
                  <a:solidFill>
                    <a:srgbClr val="284E8D"/>
                  </a:solidFill>
                </a:rPr>
                <a:t> </a:t>
              </a:r>
              <a:r>
                <a:rPr lang="fr-BE" dirty="0" err="1">
                  <a:solidFill>
                    <a:srgbClr val="284E8D"/>
                  </a:solidFill>
                </a:rPr>
                <a:t>oophoritis</a:t>
              </a:r>
              <a:r>
                <a:rPr lang="fr-BE" dirty="0">
                  <a:solidFill>
                    <a:srgbClr val="284E8D"/>
                  </a:solidFill>
                </a:rPr>
                <a:t> (4-11%)</a:t>
              </a:r>
            </a:p>
          </p:txBody>
        </p:sp>
        <p:sp>
          <p:nvSpPr>
            <p:cNvPr id="7" name="Text Box 8"/>
            <p:cNvSpPr txBox="1">
              <a:spLocks noChangeArrowheads="1"/>
            </p:cNvSpPr>
            <p:nvPr/>
          </p:nvSpPr>
          <p:spPr bwMode="auto">
            <a:xfrm>
              <a:off x="-260281" y="2856851"/>
              <a:ext cx="1291286" cy="459941"/>
            </a:xfrm>
            <a:prstGeom prst="rect">
              <a:avLst/>
            </a:prstGeom>
            <a:noFill/>
            <a:ln w="9525">
              <a:solidFill>
                <a:schemeClr val="accent1">
                  <a:lumMod val="60000"/>
                  <a:lumOff val="40000"/>
                </a:schemeClr>
              </a:solidFill>
              <a:miter lim="800000"/>
              <a:headEnd/>
              <a:tailEnd/>
            </a:ln>
          </p:spPr>
          <p:txBody>
            <a:bodyPr wrap="square">
              <a:spAutoFit/>
            </a:bodyPr>
            <a:lstStyle/>
            <a:p>
              <a:pPr algn="ctr" eaLnBrk="0" hangingPunct="0"/>
              <a:r>
                <a:rPr lang="fr-BE" sz="2000" dirty="0">
                  <a:solidFill>
                    <a:srgbClr val="284E8D"/>
                  </a:solidFill>
                </a:rPr>
                <a:t>Auto-immune</a:t>
              </a:r>
            </a:p>
          </p:txBody>
        </p:sp>
        <p:sp>
          <p:nvSpPr>
            <p:cNvPr id="8" name="Text Box 9"/>
            <p:cNvSpPr txBox="1">
              <a:spLocks noChangeArrowheads="1"/>
            </p:cNvSpPr>
            <p:nvPr/>
          </p:nvSpPr>
          <p:spPr bwMode="auto">
            <a:xfrm>
              <a:off x="-260281" y="4547053"/>
              <a:ext cx="1424392" cy="1521341"/>
            </a:xfrm>
            <a:prstGeom prst="rect">
              <a:avLst/>
            </a:prstGeom>
            <a:noFill/>
            <a:ln w="9525">
              <a:solidFill>
                <a:schemeClr val="accent1">
                  <a:lumMod val="60000"/>
                  <a:lumOff val="40000"/>
                </a:schemeClr>
              </a:solidFill>
              <a:miter lim="800000"/>
              <a:headEnd/>
              <a:tailEnd/>
            </a:ln>
          </p:spPr>
          <p:txBody>
            <a:bodyPr wrap="square">
              <a:spAutoFit/>
            </a:bodyPr>
            <a:lstStyle/>
            <a:p>
              <a:pPr algn="ctr" eaLnBrk="0" hangingPunct="0"/>
              <a:r>
                <a:rPr lang="fr-BE" sz="2000" dirty="0" err="1">
                  <a:solidFill>
                    <a:srgbClr val="284E8D"/>
                  </a:solidFill>
                </a:rPr>
                <a:t>Genetic</a:t>
              </a:r>
              <a:endParaRPr lang="fr-BE" sz="2000" dirty="0">
                <a:solidFill>
                  <a:srgbClr val="284E8D"/>
                </a:solidFill>
              </a:endParaRPr>
            </a:p>
            <a:p>
              <a:pPr algn="ctr" eaLnBrk="0" hangingPunct="0"/>
              <a:r>
                <a:rPr lang="fr-BE" sz="2000" dirty="0" err="1">
                  <a:solidFill>
                    <a:srgbClr val="284E8D"/>
                  </a:solidFill>
                </a:rPr>
                <a:t>Isolated</a:t>
              </a:r>
              <a:endParaRPr lang="fr-BE" sz="2000" dirty="0">
                <a:solidFill>
                  <a:srgbClr val="284E8D"/>
                </a:solidFill>
              </a:endParaRPr>
            </a:p>
            <a:p>
              <a:pPr algn="ctr" eaLnBrk="0" hangingPunct="0"/>
              <a:r>
                <a:rPr lang="fr-BE" sz="2000" dirty="0" err="1">
                  <a:solidFill>
                    <a:srgbClr val="284E8D"/>
                  </a:solidFill>
                </a:rPr>
                <a:t>Syndromic</a:t>
              </a:r>
              <a:endParaRPr lang="fr-BE" sz="2000" dirty="0">
                <a:solidFill>
                  <a:srgbClr val="284E8D"/>
                </a:solidFill>
              </a:endParaRPr>
            </a:p>
            <a:p>
              <a:pPr algn="ctr" eaLnBrk="0" hangingPunct="0"/>
              <a:r>
                <a:rPr lang="fr-BE" sz="2000" b="1" dirty="0">
                  <a:solidFill>
                    <a:srgbClr val="009999"/>
                  </a:solidFill>
                </a:rPr>
                <a:t> </a:t>
              </a:r>
            </a:p>
          </p:txBody>
        </p:sp>
        <p:sp>
          <p:nvSpPr>
            <p:cNvPr id="9" name="Text Box 10"/>
            <p:cNvSpPr txBox="1">
              <a:spLocks noChangeArrowheads="1"/>
            </p:cNvSpPr>
            <p:nvPr/>
          </p:nvSpPr>
          <p:spPr bwMode="auto">
            <a:xfrm>
              <a:off x="2412979" y="4498406"/>
              <a:ext cx="6420228" cy="1618637"/>
            </a:xfrm>
            <a:prstGeom prst="rect">
              <a:avLst/>
            </a:prstGeom>
            <a:noFill/>
            <a:ln w="25400">
              <a:solidFill>
                <a:schemeClr val="accent1">
                  <a:lumMod val="60000"/>
                  <a:lumOff val="40000"/>
                </a:schemeClr>
              </a:solidFill>
              <a:miter lim="800000"/>
              <a:headEnd/>
              <a:tailEnd/>
            </a:ln>
          </p:spPr>
          <p:txBody>
            <a:bodyPr wrap="square">
              <a:spAutoFit/>
            </a:bodyPr>
            <a:lstStyle/>
            <a:p>
              <a:pPr lvl="0" defTabSz="457200" eaLnBrk="0" fontAlgn="base" hangingPunct="0">
                <a:spcBef>
                  <a:spcPct val="0"/>
                </a:spcBef>
                <a:spcAft>
                  <a:spcPts val="725"/>
                </a:spcAft>
                <a:buSzPct val="100000"/>
                <a:defRPr/>
              </a:pPr>
              <a:r>
                <a:rPr lang="fr-BE" dirty="0" err="1">
                  <a:solidFill>
                    <a:srgbClr val="284E8D"/>
                  </a:solidFill>
                  <a:ea typeface="ＭＳ Ｐゴシック" charset="0"/>
                </a:rPr>
                <a:t>Chromosomal</a:t>
              </a:r>
              <a:r>
                <a:rPr lang="fr-BE" dirty="0">
                  <a:solidFill>
                    <a:srgbClr val="284E8D"/>
                  </a:solidFill>
                  <a:ea typeface="ＭＳ Ｐゴシック" charset="0"/>
                </a:rPr>
                <a:t> </a:t>
              </a:r>
              <a:r>
                <a:rPr lang="fr-BE" dirty="0" err="1">
                  <a:solidFill>
                    <a:srgbClr val="284E8D"/>
                  </a:solidFill>
                  <a:ea typeface="ＭＳ Ｐゴシック" charset="0"/>
                </a:rPr>
                <a:t>abnormalities</a:t>
              </a:r>
              <a:r>
                <a:rPr lang="fr-BE" dirty="0">
                  <a:solidFill>
                    <a:srgbClr val="284E8D"/>
                  </a:solidFill>
                  <a:ea typeface="ＭＳ Ｐゴシック" charset="0"/>
                </a:rPr>
                <a:t> : </a:t>
              </a:r>
              <a:r>
                <a:rPr lang="fr-BE" b="1" dirty="0">
                  <a:solidFill>
                    <a:srgbClr val="284E8D"/>
                  </a:solidFill>
                  <a:ea typeface="ＭＳ Ｐゴシック" charset="0"/>
                </a:rPr>
                <a:t> </a:t>
              </a:r>
              <a:r>
                <a:rPr lang="fr-BE" dirty="0">
                  <a:solidFill>
                    <a:srgbClr val="284E8D"/>
                  </a:solidFill>
                  <a:ea typeface="ＭＳ Ｐゴシック" charset="0"/>
                </a:rPr>
                <a:t>10→21% (ex/Turner 45X) </a:t>
              </a:r>
            </a:p>
            <a:p>
              <a:pPr lvl="0" defTabSz="457200" eaLnBrk="0" fontAlgn="base" hangingPunct="0">
                <a:spcBef>
                  <a:spcPct val="0"/>
                </a:spcBef>
                <a:spcAft>
                  <a:spcPts val="725"/>
                </a:spcAft>
                <a:buSzPct val="100000"/>
                <a:defRPr/>
              </a:pPr>
              <a:r>
                <a:rPr lang="fr-BE" dirty="0">
                  <a:solidFill>
                    <a:srgbClr val="284E8D"/>
                  </a:solidFill>
                  <a:cs typeface="Arial"/>
                </a:rPr>
                <a:t>FMR1 </a:t>
              </a:r>
              <a:r>
                <a:rPr lang="fr-BE" dirty="0" err="1">
                  <a:solidFill>
                    <a:srgbClr val="284E8D"/>
                  </a:solidFill>
                  <a:cs typeface="Arial"/>
                </a:rPr>
                <a:t>premutation</a:t>
              </a:r>
              <a:r>
                <a:rPr lang="fr-BE" dirty="0">
                  <a:solidFill>
                    <a:srgbClr val="284E8D"/>
                  </a:solidFill>
                  <a:cs typeface="Arial"/>
                </a:rPr>
                <a:t> : </a:t>
              </a:r>
              <a:r>
                <a:rPr lang="fr-BE" dirty="0">
                  <a:solidFill>
                    <a:srgbClr val="284E8D"/>
                  </a:solidFill>
                </a:rPr>
                <a:t>55-199  CGG </a:t>
              </a:r>
              <a:r>
                <a:rPr lang="fr-BE" dirty="0" err="1">
                  <a:solidFill>
                    <a:srgbClr val="284E8D"/>
                  </a:solidFill>
                </a:rPr>
                <a:t>repeats</a:t>
              </a:r>
              <a:r>
                <a:rPr lang="fr-BE" dirty="0">
                  <a:solidFill>
                    <a:srgbClr val="284E8D"/>
                  </a:solidFill>
                </a:rPr>
                <a:t> =&gt;</a:t>
              </a:r>
              <a:r>
                <a:rPr lang="en-US" dirty="0">
                  <a:solidFill>
                    <a:srgbClr val="284E8D"/>
                  </a:solidFill>
                </a:rPr>
                <a:t>20% to develop POI </a:t>
              </a:r>
              <a:endParaRPr lang="fr-BE" dirty="0">
                <a:solidFill>
                  <a:srgbClr val="284E8D"/>
                </a:solidFill>
              </a:endParaRPr>
            </a:p>
            <a:p>
              <a:pPr lvl="0" defTabSz="457200" eaLnBrk="0" fontAlgn="base" hangingPunct="0">
                <a:spcBef>
                  <a:spcPct val="0"/>
                </a:spcBef>
                <a:spcAft>
                  <a:spcPts val="725"/>
                </a:spcAft>
                <a:buSzPct val="100000"/>
                <a:defRPr/>
              </a:pPr>
              <a:r>
                <a:rPr lang="fr-BE" dirty="0" err="1">
                  <a:solidFill>
                    <a:srgbClr val="284E8D"/>
                  </a:solidFill>
                  <a:cs typeface="Arial"/>
                </a:rPr>
                <a:t>Monogenic</a:t>
              </a:r>
              <a:r>
                <a:rPr lang="fr-BE" dirty="0">
                  <a:solidFill>
                    <a:srgbClr val="284E8D"/>
                  </a:solidFill>
                  <a:cs typeface="Arial"/>
                </a:rPr>
                <a:t> : 9%         29% to 43% in case of </a:t>
              </a:r>
              <a:r>
                <a:rPr lang="fr-BE" dirty="0" err="1">
                  <a:solidFill>
                    <a:srgbClr val="284E8D"/>
                  </a:solidFill>
                  <a:cs typeface="Arial"/>
                </a:rPr>
                <a:t>consanguinity</a:t>
              </a:r>
              <a:r>
                <a:rPr lang="fr-BE" dirty="0">
                  <a:solidFill>
                    <a:srgbClr val="284E8D"/>
                  </a:solidFill>
                  <a:cs typeface="Arial"/>
                </a:rPr>
                <a:t> </a:t>
              </a:r>
            </a:p>
            <a:p>
              <a:pPr defTabSz="457200" eaLnBrk="0" fontAlgn="base" hangingPunct="0">
                <a:spcBef>
                  <a:spcPct val="0"/>
                </a:spcBef>
                <a:spcAft>
                  <a:spcPts val="725"/>
                </a:spcAft>
                <a:buSzPct val="100000"/>
                <a:defRPr/>
              </a:pPr>
              <a:r>
                <a:rPr lang="fr-BE" sz="1400" dirty="0">
                  <a:solidFill>
                    <a:srgbClr val="284E8D"/>
                  </a:solidFill>
                </a:rPr>
                <a:t>       </a:t>
              </a:r>
              <a:endParaRPr lang="fr-BE" sz="1400" b="1" dirty="0">
                <a:solidFill>
                  <a:srgbClr val="1F497D"/>
                </a:solidFill>
                <a:latin typeface="Arial" charset="0"/>
              </a:endParaRPr>
            </a:p>
          </p:txBody>
        </p:sp>
        <p:sp>
          <p:nvSpPr>
            <p:cNvPr id="10" name="Line 14"/>
            <p:cNvSpPr>
              <a:spLocks noChangeShapeType="1"/>
            </p:cNvSpPr>
            <p:nvPr/>
          </p:nvSpPr>
          <p:spPr bwMode="auto">
            <a:xfrm>
              <a:off x="1888528" y="1835853"/>
              <a:ext cx="524452" cy="0"/>
            </a:xfrm>
            <a:prstGeom prst="line">
              <a:avLst/>
            </a:prstGeom>
            <a:noFill/>
            <a:ln w="25400">
              <a:solidFill>
                <a:schemeClr val="accent1">
                  <a:lumMod val="60000"/>
                  <a:lumOff val="40000"/>
                </a:schemeClr>
              </a:solidFill>
              <a:round/>
              <a:headEnd/>
              <a:tailEnd/>
            </a:ln>
          </p:spPr>
          <p:txBody>
            <a:bodyPr/>
            <a:lstStyle/>
            <a:p>
              <a:endParaRPr lang="fr-FR">
                <a:solidFill>
                  <a:srgbClr val="1F497D"/>
                </a:solidFill>
              </a:endParaRPr>
            </a:p>
          </p:txBody>
        </p:sp>
        <p:sp>
          <p:nvSpPr>
            <p:cNvPr id="11" name="Line 15"/>
            <p:cNvSpPr>
              <a:spLocks noChangeShapeType="1"/>
            </p:cNvSpPr>
            <p:nvPr/>
          </p:nvSpPr>
          <p:spPr bwMode="auto">
            <a:xfrm>
              <a:off x="1164111" y="5294935"/>
              <a:ext cx="1248869" cy="2"/>
            </a:xfrm>
            <a:prstGeom prst="line">
              <a:avLst/>
            </a:prstGeom>
            <a:noFill/>
            <a:ln w="25400">
              <a:solidFill>
                <a:schemeClr val="accent1">
                  <a:lumMod val="60000"/>
                  <a:lumOff val="40000"/>
                </a:schemeClr>
              </a:solidFill>
              <a:round/>
              <a:headEnd/>
              <a:tailEnd/>
            </a:ln>
          </p:spPr>
          <p:txBody>
            <a:bodyPr/>
            <a:lstStyle/>
            <a:p>
              <a:endParaRPr lang="fr-FR">
                <a:solidFill>
                  <a:srgbClr val="1F497D"/>
                </a:solidFill>
              </a:endParaRPr>
            </a:p>
          </p:txBody>
        </p:sp>
        <p:sp>
          <p:nvSpPr>
            <p:cNvPr id="13" name="Text Box 6"/>
            <p:cNvSpPr txBox="1">
              <a:spLocks noChangeArrowheads="1"/>
            </p:cNvSpPr>
            <p:nvPr/>
          </p:nvSpPr>
          <p:spPr bwMode="auto">
            <a:xfrm>
              <a:off x="2412980" y="1532202"/>
              <a:ext cx="4023212" cy="424561"/>
            </a:xfrm>
            <a:prstGeom prst="rect">
              <a:avLst/>
            </a:prstGeom>
            <a:noFill/>
            <a:ln w="25400">
              <a:solidFill>
                <a:schemeClr val="accent1">
                  <a:lumMod val="60000"/>
                  <a:lumOff val="40000"/>
                </a:schemeClr>
              </a:solidFill>
              <a:miter lim="800000"/>
              <a:headEnd/>
              <a:tailEnd/>
            </a:ln>
          </p:spPr>
          <p:txBody>
            <a:bodyPr wrap="square">
              <a:spAutoFit/>
            </a:bodyPr>
            <a:lstStyle/>
            <a:p>
              <a:pPr lvl="0" defTabSz="457200" eaLnBrk="0" fontAlgn="base" hangingPunct="0">
                <a:spcBef>
                  <a:spcPct val="0"/>
                </a:spcBef>
                <a:spcAft>
                  <a:spcPts val="725"/>
                </a:spcAft>
                <a:buSzPct val="100000"/>
                <a:defRPr/>
              </a:pPr>
              <a:r>
                <a:rPr lang="fr-BE" dirty="0" err="1">
                  <a:solidFill>
                    <a:srgbClr val="284E8D"/>
                  </a:solidFill>
                  <a:ea typeface="ＭＳ Ｐゴシック" charset="0"/>
                </a:rPr>
                <a:t>Chemotherapy</a:t>
              </a:r>
              <a:r>
                <a:rPr lang="fr-BE" dirty="0">
                  <a:solidFill>
                    <a:srgbClr val="284E8D"/>
                  </a:solidFill>
                  <a:ea typeface="ＭＳ Ｐゴシック" charset="0"/>
                </a:rPr>
                <a:t>, </a:t>
              </a:r>
              <a:r>
                <a:rPr lang="fr-BE" dirty="0" err="1">
                  <a:solidFill>
                    <a:srgbClr val="284E8D"/>
                  </a:solidFill>
                  <a:ea typeface="ＭＳ Ｐゴシック" charset="0"/>
                </a:rPr>
                <a:t>Radiotherapy</a:t>
              </a:r>
              <a:r>
                <a:rPr lang="fr-BE" dirty="0">
                  <a:solidFill>
                    <a:srgbClr val="284E8D"/>
                  </a:solidFill>
                  <a:ea typeface="ＭＳ Ｐゴシック" charset="0"/>
                </a:rPr>
                <a:t>, </a:t>
              </a:r>
              <a:r>
                <a:rPr lang="fr-BE" dirty="0" err="1">
                  <a:solidFill>
                    <a:srgbClr val="284E8D"/>
                  </a:solidFill>
                  <a:ea typeface="ＭＳ Ｐゴシック" charset="0"/>
                </a:rPr>
                <a:t>Surgery</a:t>
              </a:r>
              <a:r>
                <a:rPr lang="fr-BE" dirty="0">
                  <a:solidFill>
                    <a:srgbClr val="284E8D"/>
                  </a:solidFill>
                  <a:ea typeface="ＭＳ Ｐゴシック" charset="0"/>
                </a:rPr>
                <a:t>, </a:t>
              </a:r>
              <a:r>
                <a:rPr lang="fr-BE" dirty="0" err="1">
                  <a:solidFill>
                    <a:srgbClr val="284E8D"/>
                  </a:solidFill>
                  <a:ea typeface="ＭＳ Ｐゴシック" charset="0"/>
                </a:rPr>
                <a:t>Mumps</a:t>
              </a:r>
              <a:r>
                <a:rPr lang="fr-BE" dirty="0">
                  <a:solidFill>
                    <a:srgbClr val="284E8D"/>
                  </a:solidFill>
                  <a:ea typeface="ＭＳ Ｐゴシック" charset="0"/>
                </a:rPr>
                <a:t> …</a:t>
              </a:r>
            </a:p>
          </p:txBody>
        </p:sp>
      </p:grpSp>
      <p:sp>
        <p:nvSpPr>
          <p:cNvPr id="14" name="Rectangle 13"/>
          <p:cNvSpPr/>
          <p:nvPr/>
        </p:nvSpPr>
        <p:spPr>
          <a:xfrm>
            <a:off x="4684985" y="117893"/>
            <a:ext cx="1750416" cy="461665"/>
          </a:xfrm>
          <a:prstGeom prst="rect">
            <a:avLst/>
          </a:prstGeom>
        </p:spPr>
        <p:txBody>
          <a:bodyPr wrap="none">
            <a:spAutoFit/>
          </a:bodyPr>
          <a:lstStyle/>
          <a:p>
            <a:pPr lvl="0" eaLnBrk="0" hangingPunct="0"/>
            <a:r>
              <a:rPr lang="fr-BE" sz="2400" b="1" dirty="0">
                <a:solidFill>
                  <a:srgbClr val="1F497D"/>
                </a:solidFill>
              </a:rPr>
              <a:t>ETIOLOGIES </a:t>
            </a:r>
            <a:endParaRPr lang="fr-FR" sz="2400" b="1" dirty="0">
              <a:solidFill>
                <a:srgbClr val="1F497D"/>
              </a:solidFill>
            </a:endParaRPr>
          </a:p>
        </p:txBody>
      </p:sp>
      <p:sp>
        <p:nvSpPr>
          <p:cNvPr id="15" name="Line 14"/>
          <p:cNvSpPr>
            <a:spLocks noChangeShapeType="1"/>
          </p:cNvSpPr>
          <p:nvPr/>
        </p:nvSpPr>
        <p:spPr bwMode="auto">
          <a:xfrm flipV="1">
            <a:off x="1796276" y="2523309"/>
            <a:ext cx="1790241" cy="0"/>
          </a:xfrm>
          <a:prstGeom prst="line">
            <a:avLst/>
          </a:prstGeom>
          <a:noFill/>
          <a:ln w="25400">
            <a:solidFill>
              <a:schemeClr val="accent1">
                <a:lumMod val="60000"/>
                <a:lumOff val="40000"/>
              </a:schemeClr>
            </a:solidFill>
            <a:round/>
            <a:headEnd/>
            <a:tailEnd/>
          </a:ln>
        </p:spPr>
        <p:txBody>
          <a:bodyPr/>
          <a:lstStyle/>
          <a:p>
            <a:endParaRPr lang="fr-FR">
              <a:solidFill>
                <a:srgbClr val="1F497D"/>
              </a:solidFill>
            </a:endParaRPr>
          </a:p>
        </p:txBody>
      </p:sp>
      <p:sp>
        <p:nvSpPr>
          <p:cNvPr id="16" name="Text Box 8">
            <a:extLst>
              <a:ext uri="{FF2B5EF4-FFF2-40B4-BE49-F238E27FC236}">
                <a16:creationId xmlns:a16="http://schemas.microsoft.com/office/drawing/2014/main" id="{FB48A883-A6E1-473F-A072-B7BB3201B5C4}"/>
              </a:ext>
            </a:extLst>
          </p:cNvPr>
          <p:cNvSpPr txBox="1">
            <a:spLocks noChangeArrowheads="1"/>
          </p:cNvSpPr>
          <p:nvPr/>
        </p:nvSpPr>
        <p:spPr bwMode="auto">
          <a:xfrm>
            <a:off x="103668" y="5718277"/>
            <a:ext cx="2328194" cy="369332"/>
          </a:xfrm>
          <a:prstGeom prst="rect">
            <a:avLst/>
          </a:prstGeom>
          <a:noFill/>
          <a:ln w="9525">
            <a:solidFill>
              <a:schemeClr val="accent1">
                <a:lumMod val="60000"/>
                <a:lumOff val="40000"/>
              </a:schemeClr>
            </a:solidFill>
            <a:miter lim="800000"/>
            <a:headEnd/>
            <a:tailEnd/>
          </a:ln>
        </p:spPr>
        <p:txBody>
          <a:bodyPr wrap="square">
            <a:spAutoFit/>
          </a:bodyPr>
          <a:lstStyle/>
          <a:p>
            <a:pPr eaLnBrk="0" hangingPunct="0"/>
            <a:r>
              <a:rPr lang="fr-BE" dirty="0" err="1">
                <a:solidFill>
                  <a:srgbClr val="284E8D"/>
                </a:solidFill>
              </a:rPr>
              <a:t>Undetermined</a:t>
            </a:r>
            <a:r>
              <a:rPr lang="fr-BE" dirty="0">
                <a:solidFill>
                  <a:srgbClr val="284E8D"/>
                </a:solidFill>
              </a:rPr>
              <a:t> ≥ 50 %  </a:t>
            </a:r>
          </a:p>
        </p:txBody>
      </p:sp>
      <p:sp>
        <p:nvSpPr>
          <p:cNvPr id="17" name="Text Box 6">
            <a:extLst>
              <a:ext uri="{FF2B5EF4-FFF2-40B4-BE49-F238E27FC236}">
                <a16:creationId xmlns:a16="http://schemas.microsoft.com/office/drawing/2014/main" id="{BE37FC2C-77F4-4D59-B08A-09D07BA64C03}"/>
              </a:ext>
            </a:extLst>
          </p:cNvPr>
          <p:cNvSpPr txBox="1">
            <a:spLocks noChangeArrowheads="1"/>
          </p:cNvSpPr>
          <p:nvPr/>
        </p:nvSpPr>
        <p:spPr bwMode="auto">
          <a:xfrm>
            <a:off x="3607757" y="5733666"/>
            <a:ext cx="8381048" cy="369332"/>
          </a:xfrm>
          <a:prstGeom prst="rect">
            <a:avLst/>
          </a:prstGeom>
          <a:noFill/>
          <a:ln w="25400">
            <a:solidFill>
              <a:schemeClr val="accent1">
                <a:lumMod val="60000"/>
                <a:lumOff val="40000"/>
              </a:schemeClr>
            </a:solidFill>
            <a:miter lim="800000"/>
            <a:headEnd/>
            <a:tailEnd/>
          </a:ln>
        </p:spPr>
        <p:txBody>
          <a:bodyPr wrap="square">
            <a:spAutoFit/>
          </a:bodyPr>
          <a:lstStyle/>
          <a:p>
            <a:pPr eaLnBrk="0" hangingPunct="0"/>
            <a:r>
              <a:rPr lang="fr-FR" dirty="0" err="1">
                <a:solidFill>
                  <a:srgbClr val="284E8D"/>
                </a:solidFill>
              </a:rPr>
              <a:t>Genetic</a:t>
            </a:r>
            <a:r>
              <a:rPr lang="fr-FR" dirty="0">
                <a:solidFill>
                  <a:srgbClr val="284E8D"/>
                </a:solidFill>
              </a:rPr>
              <a:t>, </a:t>
            </a:r>
            <a:r>
              <a:rPr lang="fr-FR" dirty="0" err="1">
                <a:solidFill>
                  <a:srgbClr val="284E8D"/>
                </a:solidFill>
              </a:rPr>
              <a:t>epigenetic</a:t>
            </a:r>
            <a:r>
              <a:rPr lang="fr-FR" dirty="0">
                <a:solidFill>
                  <a:srgbClr val="284E8D"/>
                </a:solidFill>
              </a:rPr>
              <a:t>, </a:t>
            </a:r>
            <a:r>
              <a:rPr lang="fr-FR" dirty="0" err="1">
                <a:solidFill>
                  <a:srgbClr val="284E8D"/>
                </a:solidFill>
              </a:rPr>
              <a:t>toxic</a:t>
            </a:r>
            <a:r>
              <a:rPr lang="fr-FR" dirty="0">
                <a:solidFill>
                  <a:srgbClr val="284E8D"/>
                </a:solidFill>
              </a:rPr>
              <a:t>, </a:t>
            </a:r>
            <a:r>
              <a:rPr lang="fr-FR" dirty="0" err="1">
                <a:solidFill>
                  <a:srgbClr val="284E8D"/>
                </a:solidFill>
              </a:rPr>
              <a:t>polygenic</a:t>
            </a:r>
            <a:r>
              <a:rPr lang="fr-FR" dirty="0">
                <a:solidFill>
                  <a:srgbClr val="284E8D"/>
                </a:solidFill>
              </a:rPr>
              <a:t>, </a:t>
            </a:r>
            <a:r>
              <a:rPr lang="fr-FR" dirty="0" err="1">
                <a:solidFill>
                  <a:srgbClr val="284E8D"/>
                </a:solidFill>
              </a:rPr>
              <a:t>multifactorial</a:t>
            </a:r>
            <a:r>
              <a:rPr lang="fr-FR" dirty="0">
                <a:solidFill>
                  <a:srgbClr val="284E8D"/>
                </a:solidFill>
              </a:rPr>
              <a:t> …..? </a:t>
            </a:r>
          </a:p>
        </p:txBody>
      </p:sp>
      <p:sp>
        <p:nvSpPr>
          <p:cNvPr id="27" name="Line 15">
            <a:extLst>
              <a:ext uri="{FF2B5EF4-FFF2-40B4-BE49-F238E27FC236}">
                <a16:creationId xmlns:a16="http://schemas.microsoft.com/office/drawing/2014/main" id="{E4656FD9-E407-4D3E-8462-6238AC1F88AB}"/>
              </a:ext>
            </a:extLst>
          </p:cNvPr>
          <p:cNvSpPr>
            <a:spLocks noChangeShapeType="1"/>
          </p:cNvSpPr>
          <p:nvPr/>
        </p:nvSpPr>
        <p:spPr bwMode="auto">
          <a:xfrm flipV="1">
            <a:off x="2436582" y="5967877"/>
            <a:ext cx="1171175" cy="2"/>
          </a:xfrm>
          <a:prstGeom prst="line">
            <a:avLst/>
          </a:prstGeom>
          <a:noFill/>
          <a:ln w="25400">
            <a:solidFill>
              <a:schemeClr val="accent1">
                <a:lumMod val="60000"/>
                <a:lumOff val="40000"/>
              </a:schemeClr>
            </a:solidFill>
            <a:round/>
            <a:headEnd/>
            <a:tailEnd/>
          </a:ln>
        </p:spPr>
        <p:txBody>
          <a:bodyPr/>
          <a:lstStyle/>
          <a:p>
            <a:endParaRPr lang="fr-FR">
              <a:solidFill>
                <a:srgbClr val="1F497D"/>
              </a:solidFill>
            </a:endParaRPr>
          </a:p>
        </p:txBody>
      </p:sp>
      <p:sp>
        <p:nvSpPr>
          <p:cNvPr id="18" name="Rectangle 17">
            <a:extLst>
              <a:ext uri="{FF2B5EF4-FFF2-40B4-BE49-F238E27FC236}">
                <a16:creationId xmlns:a16="http://schemas.microsoft.com/office/drawing/2014/main" id="{FEBC5691-995A-4F90-B27E-DF4A05065E4D}"/>
              </a:ext>
            </a:extLst>
          </p:cNvPr>
          <p:cNvSpPr/>
          <p:nvPr/>
        </p:nvSpPr>
        <p:spPr>
          <a:xfrm>
            <a:off x="2627697" y="6519273"/>
            <a:ext cx="9516278" cy="276999"/>
          </a:xfrm>
          <a:prstGeom prst="rect">
            <a:avLst/>
          </a:prstGeom>
        </p:spPr>
        <p:txBody>
          <a:bodyPr wrap="square">
            <a:spAutoFit/>
          </a:bodyPr>
          <a:lstStyle/>
          <a:p>
            <a:r>
              <a:rPr lang="fr-BE" sz="1200" dirty="0" err="1">
                <a:ea typeface="ＭＳ Ｐゴシック" charset="0"/>
                <a:cs typeface="Arial" panose="020B0604020202020204" pitchFamily="34" charset="0"/>
              </a:rPr>
              <a:t>Ebrahimi</a:t>
            </a:r>
            <a:r>
              <a:rPr lang="fr-BE" sz="1200" dirty="0">
                <a:ea typeface="ＭＳ Ｐゴシック" charset="0"/>
                <a:cs typeface="Arial" panose="020B0604020202020204" pitchFamily="34" charset="0"/>
              </a:rPr>
              <a:t> et al., 2015; Qin et al., 2015</a:t>
            </a:r>
            <a:r>
              <a:rPr lang="da-DK" sz="1200" i="1" dirty="0">
                <a:ea typeface="ＭＳ Ｐゴシック" charset="0"/>
                <a:cs typeface="Arial" panose="020B0604020202020204" pitchFamily="34" charset="0"/>
              </a:rPr>
              <a:t>; Dutta et al., 2017; Vabre B et al., 2017; Sassi et al., 2021-2022; Franca et al., 2022</a:t>
            </a:r>
            <a:r>
              <a:rPr lang="fr-BE" sz="1200" dirty="0">
                <a:cs typeface="Arial" panose="020B0604020202020204" pitchFamily="34" charset="0"/>
              </a:rPr>
              <a:t>; </a:t>
            </a:r>
            <a:r>
              <a:rPr lang="en-US" sz="1200" dirty="0">
                <a:cs typeface="Arial" panose="020B0604020202020204" pitchFamily="34" charset="0"/>
              </a:rPr>
              <a:t>Van Der </a:t>
            </a:r>
            <a:r>
              <a:rPr lang="en-US" sz="1200" dirty="0" err="1">
                <a:cs typeface="Arial" panose="020B0604020202020204" pitchFamily="34" charset="0"/>
              </a:rPr>
              <a:t>Kelen</a:t>
            </a:r>
            <a:r>
              <a:rPr lang="en-US" sz="1200" dirty="0">
                <a:cs typeface="Arial" panose="020B0604020202020204" pitchFamily="34" charset="0"/>
              </a:rPr>
              <a:t> et al., 2023</a:t>
            </a:r>
            <a:r>
              <a:rPr lang="da-DK" sz="1200" i="1" dirty="0">
                <a:ea typeface="ＭＳ Ｐゴシック" charset="0"/>
                <a:cs typeface="Arial" panose="020B0604020202020204" pitchFamily="34" charset="0"/>
              </a:rPr>
              <a:t> </a:t>
            </a:r>
            <a:endParaRPr lang="fr-BE" sz="1200" dirty="0"/>
          </a:p>
        </p:txBody>
      </p:sp>
      <p:sp>
        <p:nvSpPr>
          <p:cNvPr id="2" name="Flèche : droite 1">
            <a:extLst>
              <a:ext uri="{FF2B5EF4-FFF2-40B4-BE49-F238E27FC236}">
                <a16:creationId xmlns:a16="http://schemas.microsoft.com/office/drawing/2014/main" id="{045D9318-2EB0-483F-B276-90BB3E6CFB38}"/>
              </a:ext>
            </a:extLst>
          </p:cNvPr>
          <p:cNvSpPr/>
          <p:nvPr/>
        </p:nvSpPr>
        <p:spPr>
          <a:xfrm>
            <a:off x="5309419" y="4547419"/>
            <a:ext cx="245807" cy="2064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29279985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D3BFB8-BD81-48D4-8B77-924E9904D787}"/>
              </a:ext>
            </a:extLst>
          </p:cNvPr>
          <p:cNvSpPr/>
          <p:nvPr/>
        </p:nvSpPr>
        <p:spPr>
          <a:xfrm>
            <a:off x="2456771" y="82666"/>
            <a:ext cx="5636415" cy="830997"/>
          </a:xfrm>
          <a:prstGeom prst="rect">
            <a:avLst/>
          </a:prstGeom>
        </p:spPr>
        <p:txBody>
          <a:bodyPr wrap="none">
            <a:spAutoFit/>
          </a:bodyPr>
          <a:lstStyle/>
          <a:p>
            <a:pPr algn="ctr"/>
            <a:r>
              <a:rPr lang="fr-BE" sz="2400" b="1" cap="all" dirty="0" err="1">
                <a:solidFill>
                  <a:srgbClr val="0D457A"/>
                </a:solidFill>
                <a:ea typeface="+mj-ea"/>
                <a:cs typeface="Arial" panose="020B0604020202020204" pitchFamily="34" charset="0"/>
              </a:rPr>
              <a:t>Fertility</a:t>
            </a:r>
            <a:r>
              <a:rPr lang="fr-BE" sz="2400" b="1" cap="all" dirty="0">
                <a:solidFill>
                  <a:srgbClr val="0D457A"/>
                </a:solidFill>
                <a:ea typeface="+mj-ea"/>
                <a:cs typeface="Arial" panose="020B0604020202020204" pitchFamily="34" charset="0"/>
              </a:rPr>
              <a:t> issues  in </a:t>
            </a:r>
            <a:r>
              <a:rPr lang="fr-BE" sz="2400" b="1" cap="all" dirty="0" err="1">
                <a:solidFill>
                  <a:srgbClr val="0D457A"/>
                </a:solidFill>
                <a:ea typeface="+mj-ea"/>
                <a:cs typeface="Arial" panose="020B0604020202020204" pitchFamily="34" charset="0"/>
              </a:rPr>
              <a:t>poi</a:t>
            </a:r>
            <a:r>
              <a:rPr lang="fr-BE" sz="2400" b="1" cap="all" dirty="0">
                <a:solidFill>
                  <a:srgbClr val="0D457A"/>
                </a:solidFill>
                <a:ea typeface="+mj-ea"/>
                <a:cs typeface="Arial" panose="020B0604020202020204" pitchFamily="34" charset="0"/>
              </a:rPr>
              <a:t> : </a:t>
            </a:r>
          </a:p>
          <a:p>
            <a:pPr algn="ctr"/>
            <a:r>
              <a:rPr lang="fr-BE" sz="2400" b="1" cap="all" dirty="0" err="1">
                <a:solidFill>
                  <a:srgbClr val="0D457A"/>
                </a:solidFill>
                <a:ea typeface="+mj-ea"/>
                <a:cs typeface="Arial" panose="020B0604020202020204" pitchFamily="34" charset="0"/>
              </a:rPr>
              <a:t>CHANCEs</a:t>
            </a:r>
            <a:r>
              <a:rPr lang="fr-BE" sz="2400" b="1" cap="all" dirty="0">
                <a:solidFill>
                  <a:srgbClr val="0D457A"/>
                </a:solidFill>
                <a:ea typeface="+mj-ea"/>
                <a:cs typeface="Arial" panose="020B0604020202020204" pitchFamily="34" charset="0"/>
              </a:rPr>
              <a:t> OF </a:t>
            </a:r>
            <a:r>
              <a:rPr lang="fr-BE" sz="2400" b="1" cap="all" dirty="0" err="1">
                <a:solidFill>
                  <a:srgbClr val="0D457A"/>
                </a:solidFill>
                <a:ea typeface="+mj-ea"/>
                <a:cs typeface="Arial" panose="020B0604020202020204" pitchFamily="34" charset="0"/>
              </a:rPr>
              <a:t>spontaneous</a:t>
            </a:r>
            <a:r>
              <a:rPr lang="fr-BE" sz="2400" b="1" cap="all" dirty="0">
                <a:solidFill>
                  <a:srgbClr val="0D457A"/>
                </a:solidFill>
                <a:ea typeface="+mj-ea"/>
                <a:cs typeface="Arial" panose="020B0604020202020204" pitchFamily="34" charset="0"/>
              </a:rPr>
              <a:t> </a:t>
            </a:r>
            <a:r>
              <a:rPr lang="fr-BE" sz="2400" b="1" cap="all" dirty="0" err="1">
                <a:solidFill>
                  <a:srgbClr val="0D457A"/>
                </a:solidFill>
                <a:ea typeface="+mj-ea"/>
                <a:cs typeface="Arial" panose="020B0604020202020204" pitchFamily="34" charset="0"/>
              </a:rPr>
              <a:t>pregnancy</a:t>
            </a:r>
            <a:r>
              <a:rPr lang="fr-BE" sz="2400" b="1" cap="all" dirty="0">
                <a:solidFill>
                  <a:srgbClr val="0D457A"/>
                </a:solidFill>
                <a:ea typeface="+mj-ea"/>
                <a:cs typeface="Arial" panose="020B0604020202020204" pitchFamily="34" charset="0"/>
              </a:rPr>
              <a:t> </a:t>
            </a:r>
          </a:p>
        </p:txBody>
      </p:sp>
      <p:sp>
        <p:nvSpPr>
          <p:cNvPr id="5" name="Rectangle 4">
            <a:extLst>
              <a:ext uri="{FF2B5EF4-FFF2-40B4-BE49-F238E27FC236}">
                <a16:creationId xmlns:a16="http://schemas.microsoft.com/office/drawing/2014/main" id="{2B911CF5-BC6F-4B66-ABBE-5695B5FDBCC7}"/>
              </a:ext>
            </a:extLst>
          </p:cNvPr>
          <p:cNvSpPr/>
          <p:nvPr/>
        </p:nvSpPr>
        <p:spPr>
          <a:xfrm>
            <a:off x="47776" y="1689125"/>
            <a:ext cx="8452352" cy="3993401"/>
          </a:xfrm>
          <a:prstGeom prst="rect">
            <a:avLst/>
          </a:prstGeom>
        </p:spPr>
        <p:txBody>
          <a:bodyPr wrap="square">
            <a:spAutoFit/>
          </a:bodyPr>
          <a:lstStyle/>
          <a:p>
            <a:pPr marL="228600" lvl="0" indent="-228600">
              <a:lnSpc>
                <a:spcPct val="90000"/>
              </a:lnSpc>
              <a:spcBef>
                <a:spcPts val="1000"/>
              </a:spcBef>
              <a:buFont typeface="Wingdings" panose="05000000000000000000" pitchFamily="2" charset="2"/>
              <a:buChar char="§"/>
            </a:pPr>
            <a:r>
              <a:rPr lang="en-US" sz="2000" dirty="0">
                <a:solidFill>
                  <a:srgbClr val="00B050"/>
                </a:solidFill>
                <a:cs typeface="Calibri" panose="020F0502020204030204" pitchFamily="34" charset="0"/>
              </a:rPr>
              <a:t>Cumulative incidence of  spontaneous pregnancy </a:t>
            </a:r>
            <a:endParaRPr lang="en-US" sz="2000" dirty="0">
              <a:solidFill>
                <a:srgbClr val="4472C4">
                  <a:lumMod val="50000"/>
                </a:srgbClr>
              </a:solidFill>
              <a:cs typeface="Calibri" panose="020F0502020204030204" pitchFamily="34" charset="0"/>
            </a:endParaRPr>
          </a:p>
          <a:p>
            <a:pPr marL="685800" lvl="1" indent="-228600">
              <a:lnSpc>
                <a:spcPct val="90000"/>
              </a:lnSpc>
              <a:spcBef>
                <a:spcPts val="500"/>
              </a:spcBef>
              <a:buFont typeface="Wingdings" panose="05000000000000000000" pitchFamily="2" charset="2"/>
              <a:buChar char="§"/>
            </a:pPr>
            <a:r>
              <a:rPr lang="en-US" sz="2000" dirty="0">
                <a:solidFill>
                  <a:srgbClr val="4472C4">
                    <a:lumMod val="50000"/>
                  </a:srgbClr>
                </a:solidFill>
                <a:cs typeface="Calibri" panose="020F0502020204030204" pitchFamily="34" charset="0"/>
              </a:rPr>
              <a:t> </a:t>
            </a:r>
            <a:r>
              <a:rPr lang="en-US" sz="2000" dirty="0">
                <a:solidFill>
                  <a:srgbClr val="00B050"/>
                </a:solidFill>
                <a:cs typeface="Calibri" panose="020F0502020204030204" pitchFamily="34" charset="0"/>
              </a:rPr>
              <a:t>2,2% -10% </a:t>
            </a:r>
            <a:endParaRPr lang="en-US" sz="2000" dirty="0">
              <a:solidFill>
                <a:srgbClr val="4472C4">
                  <a:lumMod val="50000"/>
                </a:srgbClr>
              </a:solidFill>
              <a:cs typeface="Calibri" panose="020F0502020204030204" pitchFamily="34" charset="0"/>
            </a:endParaRPr>
          </a:p>
          <a:p>
            <a:pPr marL="228600" indent="-228600">
              <a:lnSpc>
                <a:spcPct val="90000"/>
              </a:lnSpc>
              <a:spcBef>
                <a:spcPts val="500"/>
              </a:spcBef>
              <a:buFont typeface="Wingdings" panose="05000000000000000000" pitchFamily="2" charset="2"/>
              <a:buChar char="§"/>
            </a:pPr>
            <a:r>
              <a:rPr lang="en-US" sz="2000" dirty="0">
                <a:solidFill>
                  <a:srgbClr val="D1297C"/>
                </a:solidFill>
                <a:cs typeface="Calibri" panose="020F0502020204030204" pitchFamily="34" charset="0"/>
              </a:rPr>
              <a:t>Features of ovarian function resumption (Fluctuating POI) : 23-50% </a:t>
            </a:r>
          </a:p>
          <a:p>
            <a:pPr lvl="1">
              <a:lnSpc>
                <a:spcPct val="90000"/>
              </a:lnSpc>
              <a:spcBef>
                <a:spcPts val="500"/>
              </a:spcBef>
            </a:pPr>
            <a:r>
              <a:rPr lang="en-US" sz="2000" dirty="0">
                <a:solidFill>
                  <a:srgbClr val="2A2A2A"/>
                </a:solidFill>
                <a:cs typeface="Arial" panose="020B0604020202020204" pitchFamily="34" charset="0"/>
              </a:rPr>
              <a:t>at least one of three criteria</a:t>
            </a:r>
          </a:p>
          <a:p>
            <a:pPr marL="685800" lvl="1" indent="-228600">
              <a:lnSpc>
                <a:spcPct val="90000"/>
              </a:lnSpc>
              <a:spcBef>
                <a:spcPts val="500"/>
              </a:spcBef>
              <a:buFont typeface="Wingdings" panose="05000000000000000000" pitchFamily="2" charset="2"/>
              <a:buChar char="§"/>
            </a:pPr>
            <a:r>
              <a:rPr lang="en-US" sz="2000" dirty="0">
                <a:solidFill>
                  <a:srgbClr val="2A2A2A"/>
                </a:solidFill>
                <a:cs typeface="Arial" panose="020B0604020202020204" pitchFamily="34" charset="0"/>
              </a:rPr>
              <a:t>Spontaneous pregnancy (</a:t>
            </a:r>
            <a:r>
              <a:rPr lang="en-US" sz="2000" dirty="0">
                <a:solidFill>
                  <a:srgbClr val="00B050"/>
                </a:solidFill>
                <a:cs typeface="Calibri" panose="020F0502020204030204" pitchFamily="34" charset="0"/>
              </a:rPr>
              <a:t>15% up to 17,5% )   </a:t>
            </a:r>
            <a:endParaRPr lang="en-US" sz="2000" dirty="0">
              <a:solidFill>
                <a:srgbClr val="2A2A2A"/>
              </a:solidFill>
              <a:cs typeface="Arial" panose="020B0604020202020204" pitchFamily="34" charset="0"/>
            </a:endParaRPr>
          </a:p>
          <a:p>
            <a:pPr marL="685800" lvl="1" indent="-228600">
              <a:lnSpc>
                <a:spcPct val="90000"/>
              </a:lnSpc>
              <a:spcBef>
                <a:spcPts val="500"/>
              </a:spcBef>
              <a:buFont typeface="Wingdings" panose="05000000000000000000" pitchFamily="2" charset="2"/>
              <a:buChar char="§"/>
            </a:pPr>
            <a:r>
              <a:rPr lang="en-US" sz="2000" dirty="0">
                <a:solidFill>
                  <a:srgbClr val="2A2A2A"/>
                </a:solidFill>
                <a:cs typeface="Arial" panose="020B0604020202020204" pitchFamily="34" charset="0"/>
              </a:rPr>
              <a:t>Restoration of menstruation in at least two following cycles</a:t>
            </a:r>
          </a:p>
          <a:p>
            <a:pPr marL="685800" lvl="1" indent="-228600">
              <a:lnSpc>
                <a:spcPct val="90000"/>
              </a:lnSpc>
              <a:spcBef>
                <a:spcPts val="500"/>
              </a:spcBef>
              <a:buFont typeface="Wingdings" panose="05000000000000000000" pitchFamily="2" charset="2"/>
              <a:buChar char="§"/>
            </a:pPr>
            <a:r>
              <a:rPr lang="en-US" sz="2000" dirty="0">
                <a:solidFill>
                  <a:srgbClr val="2A2A2A"/>
                </a:solidFill>
                <a:cs typeface="Arial" panose="020B0604020202020204" pitchFamily="34" charset="0"/>
              </a:rPr>
              <a:t>Reduction of FSH  within the normal range without any HRT</a:t>
            </a:r>
          </a:p>
          <a:p>
            <a:pPr marL="685800" lvl="1" indent="-228600">
              <a:lnSpc>
                <a:spcPct val="90000"/>
              </a:lnSpc>
              <a:spcBef>
                <a:spcPts val="500"/>
              </a:spcBef>
              <a:buFont typeface="Wingdings" panose="05000000000000000000" pitchFamily="2" charset="2"/>
              <a:buChar char="§"/>
            </a:pPr>
            <a:endParaRPr lang="en-US" sz="2000" dirty="0">
              <a:solidFill>
                <a:srgbClr val="2A2A2A"/>
              </a:solidFill>
              <a:cs typeface="Arial" panose="020B0604020202020204" pitchFamily="34" charset="0"/>
            </a:endParaRPr>
          </a:p>
          <a:p>
            <a:pPr marL="228600" indent="-228600">
              <a:lnSpc>
                <a:spcPct val="90000"/>
              </a:lnSpc>
              <a:spcBef>
                <a:spcPts val="500"/>
              </a:spcBef>
              <a:buFont typeface="Wingdings" panose="05000000000000000000" pitchFamily="2" charset="2"/>
              <a:buChar char="§"/>
            </a:pPr>
            <a:r>
              <a:rPr lang="en-US" sz="2000" dirty="0">
                <a:solidFill>
                  <a:srgbClr val="2A2A2A"/>
                </a:solidFill>
                <a:cs typeface="Arial" panose="020B0604020202020204" pitchFamily="34" charset="0"/>
              </a:rPr>
              <a:t>Ovarian function resumption associated </a:t>
            </a:r>
            <a:r>
              <a:rPr lang="en-US" sz="2000" dirty="0"/>
              <a:t>to lower FSH levels at initial evaluation and younger age </a:t>
            </a:r>
          </a:p>
          <a:p>
            <a:pPr marL="228600" indent="-228600">
              <a:lnSpc>
                <a:spcPct val="90000"/>
              </a:lnSpc>
              <a:spcBef>
                <a:spcPts val="500"/>
              </a:spcBef>
              <a:buFont typeface="Wingdings" panose="05000000000000000000" pitchFamily="2" charset="2"/>
              <a:buChar char="§"/>
            </a:pPr>
            <a:r>
              <a:rPr lang="en-US" sz="2000" dirty="0">
                <a:solidFill>
                  <a:srgbClr val="D1297C"/>
                </a:solidFill>
              </a:rPr>
              <a:t>Spontaneous resumption of ovarian function is not rare nor a brief phenomenon</a:t>
            </a:r>
            <a:endParaRPr lang="fr-BE" sz="2000" dirty="0">
              <a:solidFill>
                <a:srgbClr val="D1297C"/>
              </a:solidFill>
            </a:endParaRPr>
          </a:p>
        </p:txBody>
      </p:sp>
      <p:sp>
        <p:nvSpPr>
          <p:cNvPr id="6" name="Rectangle 5">
            <a:extLst>
              <a:ext uri="{FF2B5EF4-FFF2-40B4-BE49-F238E27FC236}">
                <a16:creationId xmlns:a16="http://schemas.microsoft.com/office/drawing/2014/main" id="{8073EBBD-C6A9-4D57-8BD9-EEA7ED97D9AE}"/>
              </a:ext>
            </a:extLst>
          </p:cNvPr>
          <p:cNvSpPr/>
          <p:nvPr/>
        </p:nvSpPr>
        <p:spPr>
          <a:xfrm>
            <a:off x="7163516" y="6495673"/>
            <a:ext cx="6096000" cy="258532"/>
          </a:xfrm>
          <a:prstGeom prst="rect">
            <a:avLst/>
          </a:prstGeom>
        </p:spPr>
        <p:txBody>
          <a:bodyPr>
            <a:spAutoFit/>
          </a:bodyPr>
          <a:lstStyle/>
          <a:p>
            <a:pPr lvl="1">
              <a:lnSpc>
                <a:spcPct val="90000"/>
              </a:lnSpc>
              <a:spcBef>
                <a:spcPts val="500"/>
              </a:spcBef>
            </a:pPr>
            <a:r>
              <a:rPr lang="en-US" sz="1200" dirty="0">
                <a:cs typeface="Calibri" panose="020F0502020204030204" pitchFamily="34" charset="0"/>
              </a:rPr>
              <a:t>Nelson et al., 2009;  </a:t>
            </a:r>
            <a:r>
              <a:rPr lang="en-US" sz="1200" dirty="0" err="1">
                <a:cs typeface="Calibri" panose="020F0502020204030204" pitchFamily="34" charset="0"/>
              </a:rPr>
              <a:t>Bachelot</a:t>
            </a:r>
            <a:r>
              <a:rPr lang="en-US" sz="1200" dirty="0">
                <a:cs typeface="Calibri" panose="020F0502020204030204" pitchFamily="34" charset="0"/>
              </a:rPr>
              <a:t> et al., 2009-2017; Tucker et al ., 2017</a:t>
            </a:r>
          </a:p>
        </p:txBody>
      </p:sp>
      <p:pic>
        <p:nvPicPr>
          <p:cNvPr id="7" name="Image 6">
            <a:extLst>
              <a:ext uri="{FF2B5EF4-FFF2-40B4-BE49-F238E27FC236}">
                <a16:creationId xmlns:a16="http://schemas.microsoft.com/office/drawing/2014/main" id="{213B3DEE-EBC3-412D-AD6D-22AD3C171D18}"/>
              </a:ext>
            </a:extLst>
          </p:cNvPr>
          <p:cNvPicPr>
            <a:picLocks noChangeAspect="1"/>
          </p:cNvPicPr>
          <p:nvPr/>
        </p:nvPicPr>
        <p:blipFill>
          <a:blip r:embed="rId3"/>
          <a:stretch>
            <a:fillRect/>
          </a:stretch>
        </p:blipFill>
        <p:spPr>
          <a:xfrm>
            <a:off x="8213702" y="3635255"/>
            <a:ext cx="3560629" cy="2591634"/>
          </a:xfrm>
          <a:prstGeom prst="rect">
            <a:avLst/>
          </a:prstGeom>
        </p:spPr>
      </p:pic>
      <p:pic>
        <p:nvPicPr>
          <p:cNvPr id="8" name="Image 7">
            <a:extLst>
              <a:ext uri="{FF2B5EF4-FFF2-40B4-BE49-F238E27FC236}">
                <a16:creationId xmlns:a16="http://schemas.microsoft.com/office/drawing/2014/main" id="{77D7E4D8-0F05-49EE-9A42-DC6087DB5DCB}"/>
              </a:ext>
            </a:extLst>
          </p:cNvPr>
          <p:cNvPicPr>
            <a:picLocks noChangeAspect="1"/>
          </p:cNvPicPr>
          <p:nvPr/>
        </p:nvPicPr>
        <p:blipFill>
          <a:blip r:embed="rId4"/>
          <a:stretch>
            <a:fillRect/>
          </a:stretch>
        </p:blipFill>
        <p:spPr>
          <a:xfrm>
            <a:off x="8182064" y="257738"/>
            <a:ext cx="3740840" cy="2696101"/>
          </a:xfrm>
          <a:prstGeom prst="rect">
            <a:avLst/>
          </a:prstGeom>
        </p:spPr>
      </p:pic>
      <p:sp>
        <p:nvSpPr>
          <p:cNvPr id="9" name="Rectangle 8">
            <a:extLst>
              <a:ext uri="{FF2B5EF4-FFF2-40B4-BE49-F238E27FC236}">
                <a16:creationId xmlns:a16="http://schemas.microsoft.com/office/drawing/2014/main" id="{43658EC6-098E-4263-8495-275EACB9417B}"/>
              </a:ext>
            </a:extLst>
          </p:cNvPr>
          <p:cNvSpPr/>
          <p:nvPr/>
        </p:nvSpPr>
        <p:spPr>
          <a:xfrm>
            <a:off x="8912260" y="3006651"/>
            <a:ext cx="2827505" cy="276999"/>
          </a:xfrm>
          <a:prstGeom prst="rect">
            <a:avLst/>
          </a:prstGeom>
        </p:spPr>
        <p:txBody>
          <a:bodyPr wrap="square">
            <a:spAutoFit/>
          </a:bodyPr>
          <a:lstStyle/>
          <a:p>
            <a:pPr algn="ctr">
              <a:spcBef>
                <a:spcPts val="1000"/>
              </a:spcBef>
            </a:pPr>
            <a:r>
              <a:rPr lang="en-US" sz="1200" dirty="0">
                <a:solidFill>
                  <a:srgbClr val="009999"/>
                </a:solidFill>
                <a:cs typeface="Calibri" panose="020F0502020204030204" pitchFamily="34" charset="0"/>
              </a:rPr>
              <a:t>507 POI patients, 30,1 ± 6,4 years,  98% SA </a:t>
            </a:r>
          </a:p>
        </p:txBody>
      </p:sp>
      <p:sp>
        <p:nvSpPr>
          <p:cNvPr id="11" name="Rectangle 10">
            <a:extLst>
              <a:ext uri="{FF2B5EF4-FFF2-40B4-BE49-F238E27FC236}">
                <a16:creationId xmlns:a16="http://schemas.microsoft.com/office/drawing/2014/main" id="{66457BDA-52F9-4DE4-BAD0-008717864D34}"/>
              </a:ext>
            </a:extLst>
          </p:cNvPr>
          <p:cNvSpPr/>
          <p:nvPr/>
        </p:nvSpPr>
        <p:spPr>
          <a:xfrm>
            <a:off x="8683267" y="3861674"/>
            <a:ext cx="3056498" cy="885371"/>
          </a:xfrm>
          <a:prstGeom prst="rect">
            <a:avLst/>
          </a:prstGeom>
        </p:spPr>
        <p:txBody>
          <a:bodyPr wrap="square">
            <a:spAutoFit/>
          </a:bodyPr>
          <a:lstStyle/>
          <a:p>
            <a:pPr lvl="1" algn="ctr">
              <a:lnSpc>
                <a:spcPct val="90000"/>
              </a:lnSpc>
              <a:spcBef>
                <a:spcPts val="500"/>
              </a:spcBef>
            </a:pPr>
            <a:r>
              <a:rPr lang="en-US" sz="1200" dirty="0">
                <a:cs typeface="Calibri" panose="020F0502020204030204" pitchFamily="34" charset="0"/>
              </a:rPr>
              <a:t>Cumulative incidence 23% at 4 years, 28% at 10 years and 32% at 20 years</a:t>
            </a:r>
          </a:p>
          <a:p>
            <a:pPr lvl="1" algn="ctr">
              <a:lnSpc>
                <a:spcPct val="90000"/>
              </a:lnSpc>
              <a:spcBef>
                <a:spcPts val="500"/>
              </a:spcBef>
            </a:pPr>
            <a:r>
              <a:rPr lang="en-US" sz="1200" dirty="0">
                <a:cs typeface="Calibri" panose="020F0502020204030204" pitchFamily="34" charset="0"/>
              </a:rPr>
              <a:t>Majority under HRT </a:t>
            </a:r>
          </a:p>
          <a:p>
            <a:pPr lvl="1">
              <a:lnSpc>
                <a:spcPct val="90000"/>
              </a:lnSpc>
              <a:spcBef>
                <a:spcPts val="500"/>
              </a:spcBef>
            </a:pPr>
            <a:endParaRPr lang="en-US" sz="1200" dirty="0">
              <a:solidFill>
                <a:srgbClr val="D1297C"/>
              </a:solidFill>
              <a:cs typeface="Calibri" panose="020F0502020204030204" pitchFamily="34" charset="0"/>
            </a:endParaRPr>
          </a:p>
        </p:txBody>
      </p:sp>
      <p:cxnSp>
        <p:nvCxnSpPr>
          <p:cNvPr id="17" name="Connecteur droit avec flèche 16">
            <a:extLst>
              <a:ext uri="{FF2B5EF4-FFF2-40B4-BE49-F238E27FC236}">
                <a16:creationId xmlns:a16="http://schemas.microsoft.com/office/drawing/2014/main" id="{D25D7C02-6D84-4294-97D3-CE5A75808C4F}"/>
              </a:ext>
            </a:extLst>
          </p:cNvPr>
          <p:cNvCxnSpPr>
            <a:cxnSpLocks/>
          </p:cNvCxnSpPr>
          <p:nvPr/>
        </p:nvCxnSpPr>
        <p:spPr>
          <a:xfrm flipV="1">
            <a:off x="7941116" y="4504762"/>
            <a:ext cx="1301164" cy="569254"/>
          </a:xfrm>
          <a:prstGeom prst="straightConnector1">
            <a:avLst/>
          </a:prstGeom>
          <a:ln>
            <a:solidFill>
              <a:srgbClr val="D1297C"/>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72395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3853C685-B295-4090-BA8F-B17C9B91A9D9}"/>
              </a:ext>
            </a:extLst>
          </p:cNvPr>
          <p:cNvSpPr txBox="1"/>
          <p:nvPr/>
        </p:nvSpPr>
        <p:spPr>
          <a:xfrm>
            <a:off x="152400" y="1612374"/>
            <a:ext cx="12284579" cy="3323987"/>
          </a:xfrm>
          <a:prstGeom prst="rect">
            <a:avLst/>
          </a:prstGeom>
          <a:noFill/>
        </p:spPr>
        <p:txBody>
          <a:bodyPr wrap="square">
            <a:spAutoFit/>
          </a:bodyPr>
          <a:lstStyle/>
          <a:p>
            <a:pPr marL="285750" indent="-285750">
              <a:lnSpc>
                <a:spcPct val="150000"/>
              </a:lnSpc>
              <a:buFont typeface="Wingdings" panose="05000000000000000000" pitchFamily="2" charset="2"/>
              <a:buChar char="§"/>
            </a:pPr>
            <a:r>
              <a:rPr lang="en-US" sz="2000" dirty="0">
                <a:solidFill>
                  <a:prstClr val="black"/>
                </a:solidFill>
              </a:rPr>
              <a:t>Follicle-like structures in 41-60% of POI patients  </a:t>
            </a:r>
          </a:p>
          <a:p>
            <a:pPr marL="285750" indent="-285750">
              <a:lnSpc>
                <a:spcPct val="150000"/>
              </a:lnSpc>
              <a:buFont typeface="Wingdings" panose="05000000000000000000" pitchFamily="2" charset="2"/>
              <a:buChar char="§"/>
            </a:pPr>
            <a:r>
              <a:rPr lang="en-US" sz="2000" dirty="0">
                <a:solidFill>
                  <a:prstClr val="black"/>
                </a:solidFill>
              </a:rPr>
              <a:t>Poor correlation between estradiol levels and follicular size</a:t>
            </a:r>
          </a:p>
          <a:p>
            <a:pPr marL="285750" indent="-285750">
              <a:lnSpc>
                <a:spcPct val="150000"/>
              </a:lnSpc>
              <a:buFont typeface="Wingdings" panose="05000000000000000000" pitchFamily="2" charset="2"/>
              <a:buChar char="§"/>
            </a:pPr>
            <a:r>
              <a:rPr lang="en-US" sz="2000" dirty="0"/>
              <a:t>Follicles at various stages of maturation/involution in 29%-48% of POI patients (Biopsy)</a:t>
            </a:r>
          </a:p>
          <a:p>
            <a:pPr marL="1200150" lvl="2" indent="-285750">
              <a:lnSpc>
                <a:spcPct val="150000"/>
              </a:lnSpc>
              <a:buFont typeface="Wingdings" panose="05000000000000000000" pitchFamily="2" charset="2"/>
              <a:buChar char="§"/>
            </a:pPr>
            <a:r>
              <a:rPr lang="en-US" sz="2000" dirty="0" err="1">
                <a:solidFill>
                  <a:prstClr val="black"/>
                </a:solidFill>
              </a:rPr>
              <a:t>Atretic</a:t>
            </a:r>
            <a:r>
              <a:rPr lang="en-US" sz="2000" dirty="0">
                <a:solidFill>
                  <a:prstClr val="black"/>
                </a:solidFill>
              </a:rPr>
              <a:t> changes  </a:t>
            </a:r>
          </a:p>
          <a:p>
            <a:pPr marL="1200150" lvl="2" indent="-285750">
              <a:lnSpc>
                <a:spcPct val="150000"/>
              </a:lnSpc>
              <a:buFont typeface="Wingdings" panose="05000000000000000000" pitchFamily="2" charset="2"/>
              <a:buChar char="§"/>
            </a:pPr>
            <a:r>
              <a:rPr lang="en-US" sz="2000" dirty="0">
                <a:solidFill>
                  <a:srgbClr val="009999"/>
                </a:solidFill>
              </a:rPr>
              <a:t>Premature luteinization of </a:t>
            </a:r>
            <a:r>
              <a:rPr lang="en-US" sz="2000" dirty="0" err="1">
                <a:solidFill>
                  <a:srgbClr val="009999"/>
                </a:solidFill>
              </a:rPr>
              <a:t>granulosa</a:t>
            </a:r>
            <a:r>
              <a:rPr lang="en-US" sz="2000" dirty="0">
                <a:solidFill>
                  <a:srgbClr val="009999"/>
                </a:solidFill>
              </a:rPr>
              <a:t> and theca cells of antral follicles </a:t>
            </a:r>
            <a:r>
              <a:rPr lang="en-US" sz="2000" dirty="0">
                <a:solidFill>
                  <a:srgbClr val="1B1B1B"/>
                </a:solidFill>
              </a:rPr>
              <a:t>˂ tonic elevation in serum LH </a:t>
            </a:r>
          </a:p>
          <a:p>
            <a:pPr marL="1200150" lvl="2" indent="-285750">
              <a:lnSpc>
                <a:spcPct val="150000"/>
              </a:lnSpc>
              <a:buFont typeface="Wingdings" panose="05000000000000000000" pitchFamily="2" charset="2"/>
              <a:buChar char="§"/>
            </a:pPr>
            <a:r>
              <a:rPr lang="en-US" sz="2000" dirty="0">
                <a:solidFill>
                  <a:srgbClr val="009999"/>
                </a:solidFill>
              </a:rPr>
              <a:t>Down-regulation of  granulosa cell FSH receptors </a:t>
            </a:r>
            <a:r>
              <a:rPr lang="en-US" sz="2000" dirty="0">
                <a:solidFill>
                  <a:srgbClr val="1B1B1B"/>
                </a:solidFill>
              </a:rPr>
              <a:t>˂ elevated FSH levels </a:t>
            </a:r>
          </a:p>
          <a:p>
            <a:pPr lvl="1">
              <a:lnSpc>
                <a:spcPct val="150000"/>
              </a:lnSpc>
            </a:pPr>
            <a:r>
              <a:rPr lang="en-US" sz="2000" dirty="0">
                <a:solidFill>
                  <a:srgbClr val="1B1B1B"/>
                </a:solidFill>
              </a:rPr>
              <a:t>                   </a:t>
            </a:r>
            <a:r>
              <a:rPr lang="en-US" sz="2000" dirty="0">
                <a:solidFill>
                  <a:srgbClr val="009999"/>
                </a:solidFill>
              </a:rPr>
              <a:t>Reduced chances for spontaneous ovulation, response to ovarian stimulation and pregnancies</a:t>
            </a:r>
          </a:p>
        </p:txBody>
      </p:sp>
      <p:sp>
        <p:nvSpPr>
          <p:cNvPr id="8" name="Rectangle 1">
            <a:extLst>
              <a:ext uri="{FF2B5EF4-FFF2-40B4-BE49-F238E27FC236}">
                <a16:creationId xmlns:a16="http://schemas.microsoft.com/office/drawing/2014/main" id="{8DF4FE0C-F1E7-425A-84A7-187D9BB0B5B7}"/>
              </a:ext>
            </a:extLst>
          </p:cNvPr>
          <p:cNvSpPr>
            <a:spLocks noChangeArrowheads="1"/>
          </p:cNvSpPr>
          <p:nvPr/>
        </p:nvSpPr>
        <p:spPr bwMode="auto">
          <a:xfrm>
            <a:off x="152400" y="152400"/>
            <a:ext cx="12192000" cy="0"/>
          </a:xfrm>
          <a:prstGeom prst="rect">
            <a:avLst/>
          </a:prstGeom>
          <a:solidFill>
            <a:srgbClr val="DCE4E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fr-FR" altLang="fr-FR" sz="1200">
                <a:solidFill>
                  <a:srgbClr val="205493"/>
                </a:solidFill>
                <a:latin typeface="BlinkMacSystemFont"/>
              </a:rPr>
              <a:t>Review</a:t>
            </a:r>
            <a:endParaRPr lang="fr-FR" altLang="fr-FR" sz="1200">
              <a:solidFill>
                <a:srgbClr val="212121"/>
              </a:solidFill>
              <a:latin typeface="BlinkMacSystemFont"/>
            </a:endParaRPr>
          </a:p>
          <a:p>
            <a:pPr eaLnBrk="0" fontAlgn="base" hangingPunct="0">
              <a:spcBef>
                <a:spcPct val="0"/>
              </a:spcBef>
              <a:spcAft>
                <a:spcPct val="0"/>
              </a:spcAft>
            </a:pPr>
            <a:r>
              <a:rPr lang="fr-FR" altLang="fr-FR" sz="1200">
                <a:solidFill>
                  <a:srgbClr val="212121"/>
                </a:solidFill>
                <a:latin typeface="BlinkMacSystemFont"/>
              </a:rPr>
              <a:t> </a:t>
            </a:r>
          </a:p>
          <a:p>
            <a:pPr eaLnBrk="0" fontAlgn="base" hangingPunct="0">
              <a:spcBef>
                <a:spcPct val="0"/>
              </a:spcBef>
              <a:spcAft>
                <a:spcPct val="0"/>
              </a:spcAft>
            </a:pPr>
            <a:endParaRPr lang="fr-FR" altLang="fr-FR">
              <a:solidFill>
                <a:prstClr val="black"/>
              </a:solidFill>
              <a:latin typeface="Arial" panose="020B0604020202020204" pitchFamily="34" charset="0"/>
            </a:endParaRPr>
          </a:p>
        </p:txBody>
      </p:sp>
      <p:sp>
        <p:nvSpPr>
          <p:cNvPr id="6" name="Rectangle 5"/>
          <p:cNvSpPr/>
          <p:nvPr/>
        </p:nvSpPr>
        <p:spPr>
          <a:xfrm>
            <a:off x="2878062" y="265890"/>
            <a:ext cx="5424626" cy="830997"/>
          </a:xfrm>
          <a:prstGeom prst="rect">
            <a:avLst/>
          </a:prstGeom>
        </p:spPr>
        <p:txBody>
          <a:bodyPr wrap="none">
            <a:spAutoFit/>
          </a:bodyPr>
          <a:lstStyle/>
          <a:p>
            <a:pPr lvl="0" algn="ctr"/>
            <a:r>
              <a:rPr lang="fr-BE" sz="2400" b="1" cap="all" dirty="0" err="1">
                <a:solidFill>
                  <a:srgbClr val="0D457A"/>
                </a:solidFill>
                <a:ea typeface="+mj-ea"/>
                <a:cs typeface="Arial" panose="020B0604020202020204" pitchFamily="34" charset="0"/>
              </a:rPr>
              <a:t>Fertility</a:t>
            </a:r>
            <a:r>
              <a:rPr lang="fr-BE" sz="2400" b="1" cap="all" dirty="0">
                <a:solidFill>
                  <a:srgbClr val="0D457A"/>
                </a:solidFill>
                <a:ea typeface="+mj-ea"/>
                <a:cs typeface="Arial" panose="020B0604020202020204" pitchFamily="34" charset="0"/>
              </a:rPr>
              <a:t> issues  in </a:t>
            </a:r>
            <a:r>
              <a:rPr lang="fr-BE" sz="2400" b="1" cap="all" dirty="0" err="1">
                <a:solidFill>
                  <a:srgbClr val="0D457A"/>
                </a:solidFill>
                <a:ea typeface="+mj-ea"/>
                <a:cs typeface="Arial" panose="020B0604020202020204" pitchFamily="34" charset="0"/>
              </a:rPr>
              <a:t>poi</a:t>
            </a:r>
            <a:r>
              <a:rPr lang="fr-BE" sz="2400" b="1" cap="all" dirty="0">
                <a:solidFill>
                  <a:srgbClr val="0D457A"/>
                </a:solidFill>
                <a:ea typeface="+mj-ea"/>
                <a:cs typeface="Arial" panose="020B0604020202020204" pitchFamily="34" charset="0"/>
              </a:rPr>
              <a:t> : </a:t>
            </a:r>
          </a:p>
          <a:p>
            <a:pPr algn="ctr"/>
            <a:r>
              <a:rPr lang="fr-BE" sz="2400" b="1" cap="all" dirty="0" err="1">
                <a:solidFill>
                  <a:srgbClr val="0D457A"/>
                </a:solidFill>
                <a:cs typeface="Arial" panose="020B0604020202020204" pitchFamily="34" charset="0"/>
              </a:rPr>
              <a:t>CHANCEs</a:t>
            </a:r>
            <a:r>
              <a:rPr lang="fr-BE" sz="2400" b="1" cap="all" dirty="0">
                <a:solidFill>
                  <a:srgbClr val="0D457A"/>
                </a:solidFill>
                <a:cs typeface="Arial" panose="020B0604020202020204" pitchFamily="34" charset="0"/>
              </a:rPr>
              <a:t> OF </a:t>
            </a:r>
            <a:r>
              <a:rPr lang="fr-BE" sz="2400" b="1" cap="all" dirty="0" err="1">
                <a:solidFill>
                  <a:srgbClr val="0D457A"/>
                </a:solidFill>
                <a:cs typeface="Arial" panose="020B0604020202020204" pitchFamily="34" charset="0"/>
              </a:rPr>
              <a:t>spontaneous</a:t>
            </a:r>
            <a:r>
              <a:rPr lang="fr-BE" sz="2400" b="1" cap="all" dirty="0">
                <a:solidFill>
                  <a:srgbClr val="0D457A"/>
                </a:solidFill>
                <a:cs typeface="Arial" panose="020B0604020202020204" pitchFamily="34" charset="0"/>
              </a:rPr>
              <a:t> </a:t>
            </a:r>
            <a:r>
              <a:rPr lang="fr-BE" sz="2400" b="1" cap="all" dirty="0" err="1">
                <a:solidFill>
                  <a:srgbClr val="0D457A"/>
                </a:solidFill>
                <a:cs typeface="Arial" panose="020B0604020202020204" pitchFamily="34" charset="0"/>
              </a:rPr>
              <a:t>pregnancy</a:t>
            </a:r>
            <a:endParaRPr lang="fr-BE" sz="2400" b="1" cap="all" dirty="0">
              <a:solidFill>
                <a:srgbClr val="0D457A"/>
              </a:solidFill>
              <a:cs typeface="Arial" panose="020B0604020202020204" pitchFamily="34" charset="0"/>
            </a:endParaRPr>
          </a:p>
        </p:txBody>
      </p:sp>
      <p:sp>
        <p:nvSpPr>
          <p:cNvPr id="2" name="Rectangle 1"/>
          <p:cNvSpPr/>
          <p:nvPr/>
        </p:nvSpPr>
        <p:spPr>
          <a:xfrm>
            <a:off x="1559292" y="6396335"/>
            <a:ext cx="10670997" cy="461665"/>
          </a:xfrm>
          <a:prstGeom prst="rect">
            <a:avLst/>
          </a:prstGeom>
        </p:spPr>
        <p:txBody>
          <a:bodyPr wrap="square">
            <a:spAutoFit/>
          </a:bodyPr>
          <a:lstStyle/>
          <a:p>
            <a:pPr lvl="0"/>
            <a:r>
              <a:rPr lang="en-US" sz="1200" dirty="0"/>
              <a:t>Van </a:t>
            </a:r>
            <a:r>
              <a:rPr lang="en-US" sz="1200" dirty="0" err="1"/>
              <a:t>Kasteren</a:t>
            </a:r>
            <a:r>
              <a:rPr lang="en-US" sz="1200" dirty="0"/>
              <a:t> et al., 1999;  </a:t>
            </a:r>
            <a:r>
              <a:rPr lang="fr-BE" sz="1200" dirty="0"/>
              <a:t>Bidet et al., 2008;  </a:t>
            </a:r>
            <a:r>
              <a:rPr lang="fr-BE" sz="1200" dirty="0" err="1"/>
              <a:t>bachelot</a:t>
            </a:r>
            <a:r>
              <a:rPr lang="fr-BE" sz="1200" dirty="0"/>
              <a:t> et al., 2009; </a:t>
            </a:r>
            <a:r>
              <a:rPr lang="fr-BE" sz="1200" dirty="0" err="1"/>
              <a:t>Kawamura</a:t>
            </a:r>
            <a:r>
              <a:rPr lang="fr-BE" sz="1200" dirty="0"/>
              <a:t> et al., 2013; </a:t>
            </a:r>
            <a:r>
              <a:rPr lang="fr-BE" sz="1200" dirty="0" err="1"/>
              <a:t>Fraison</a:t>
            </a:r>
            <a:r>
              <a:rPr lang="fr-BE" sz="1200" dirty="0"/>
              <a:t> et al., 2019; </a:t>
            </a:r>
            <a:r>
              <a:rPr lang="en-US" sz="1200" dirty="0"/>
              <a:t>Sullivan et al., 2015;</a:t>
            </a:r>
            <a:r>
              <a:rPr lang="fr-BE" sz="1200" dirty="0">
                <a:ea typeface="Calibri" panose="020F0502020204030204" pitchFamily="34" charset="0"/>
                <a:cs typeface="Calibri" panose="020F0502020204030204" pitchFamily="34" charset="0"/>
              </a:rPr>
              <a:t> ESHRE-ASRM guidelines on POI 2024</a:t>
            </a:r>
          </a:p>
          <a:p>
            <a:r>
              <a:rPr lang="en-US" sz="1200" u="sng" dirty="0">
                <a:solidFill>
                  <a:srgbClr val="005EA2"/>
                </a:solidFill>
                <a:latin typeface="Source Sans Pro Web"/>
              </a:rPr>
              <a:t> </a:t>
            </a:r>
            <a:r>
              <a:rPr lang="fr-BE" sz="1200" dirty="0">
                <a:solidFill>
                  <a:srgbClr val="212121"/>
                </a:solidFill>
                <a:latin typeface="BlinkMacSystemFont"/>
              </a:rPr>
              <a:t>  </a:t>
            </a:r>
            <a:endParaRPr lang="fr-BE" dirty="0"/>
          </a:p>
        </p:txBody>
      </p:sp>
      <p:sp>
        <p:nvSpPr>
          <p:cNvPr id="22" name="Flèche droite 21"/>
          <p:cNvSpPr/>
          <p:nvPr/>
        </p:nvSpPr>
        <p:spPr>
          <a:xfrm>
            <a:off x="1014540" y="4537889"/>
            <a:ext cx="651468" cy="2612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229617514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HAPENAME" val="Title"/>
</p:tagLst>
</file>

<file path=ppt/tags/tag1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xml><?xml version="1.0" encoding="utf-8"?>
<p:tagLst xmlns:a="http://schemas.openxmlformats.org/drawingml/2006/main" xmlns:r="http://schemas.openxmlformats.org/officeDocument/2006/relationships" xmlns:p="http://schemas.openxmlformats.org/presentationml/2006/main">
  <p:tag name="SHAPENAME" val="3. Subtitle"/>
</p:tagLst>
</file>

<file path=ppt/tags/tag14.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6.xml><?xml version="1.0" encoding="utf-8"?>
<p:tagLst xmlns:a="http://schemas.openxmlformats.org/drawingml/2006/main" xmlns:r="http://schemas.openxmlformats.org/officeDocument/2006/relationships" xmlns:p="http://schemas.openxmlformats.org/presentationml/2006/main">
  <p:tag name="SHAPENAME" val="3. Subtitle"/>
</p:tagLst>
</file>

<file path=ppt/tags/tag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xml><?xml version="1.0" encoding="utf-8"?>
<p:tagLst xmlns:a="http://schemas.openxmlformats.org/drawingml/2006/main" xmlns:r="http://schemas.openxmlformats.org/officeDocument/2006/relationships" xmlns:p="http://schemas.openxmlformats.org/presentationml/2006/main">
  <p:tag name="SHAPENAME" val="3. Subtitle"/>
</p:tagLst>
</file>

<file path=ppt/tags/tag6.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xml><?xml version="1.0" encoding="utf-8"?>
<p:tagLst xmlns:a="http://schemas.openxmlformats.org/drawingml/2006/main" xmlns:r="http://schemas.openxmlformats.org/officeDocument/2006/relationships" xmlns:p="http://schemas.openxmlformats.org/presentationml/2006/main">
  <p:tag name="SHAPENAME" val="3. Subtitle"/>
</p:tagLst>
</file>

<file path=ppt/tags/tag9.xml><?xml version="1.0" encoding="utf-8"?>
<p:tagLst xmlns:a="http://schemas.openxmlformats.org/drawingml/2006/main" xmlns:r="http://schemas.openxmlformats.org/officeDocument/2006/relationships" xmlns:p="http://schemas.openxmlformats.org/presentationml/2006/main">
  <p:tag name="SHAPENAME" val="Title"/>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ppt H.U.B" id="{7EA99841-E7E9-4E6B-87C8-D01B585FB022}" vid="{498092AE-5196-4725-96D0-9F626A9CB8ED}"/>
    </a:ext>
  </a:extLst>
</a:theme>
</file>

<file path=ppt/theme/theme2.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ppt H.U.B" id="{7EA99841-E7E9-4E6B-87C8-D01B585FB022}" vid="{498092AE-5196-4725-96D0-9F626A9CB8ED}"/>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Charte organigrammes</Template>
  <TotalTime>0</TotalTime>
  <Words>3321</Words>
  <Application>Microsoft Office PowerPoint</Application>
  <PresentationFormat>Grand écran</PresentationFormat>
  <Paragraphs>402</Paragraphs>
  <Slides>31</Slides>
  <Notes>31</Notes>
  <HiddenSlides>0</HiddenSlides>
  <MMClips>0</MMClips>
  <ScaleCrop>false</ScaleCrop>
  <HeadingPairs>
    <vt:vector size="6" baseType="variant">
      <vt:variant>
        <vt:lpstr>Polices utilisées</vt:lpstr>
      </vt:variant>
      <vt:variant>
        <vt:i4>12</vt:i4>
      </vt:variant>
      <vt:variant>
        <vt:lpstr>Thème</vt:lpstr>
      </vt:variant>
      <vt:variant>
        <vt:i4>2</vt:i4>
      </vt:variant>
      <vt:variant>
        <vt:lpstr>Titres des diapositives</vt:lpstr>
      </vt:variant>
      <vt:variant>
        <vt:i4>31</vt:i4>
      </vt:variant>
    </vt:vector>
  </HeadingPairs>
  <TitlesOfParts>
    <vt:vector size="45" baseType="lpstr">
      <vt:lpstr>ＭＳ Ｐゴシック</vt:lpstr>
      <vt:lpstr>Arial</vt:lpstr>
      <vt:lpstr>BlinkMacSystemFont</vt:lpstr>
      <vt:lpstr>Calibri</vt:lpstr>
      <vt:lpstr>Cambria</vt:lpstr>
      <vt:lpstr>ElsevierGulliver</vt:lpstr>
      <vt:lpstr>Franklin Gothic Medium</vt:lpstr>
      <vt:lpstr>Georgia</vt:lpstr>
      <vt:lpstr>PnttbpAdvTTb5929f4c</vt:lpstr>
      <vt:lpstr>Source Sans Pro Web</vt:lpstr>
      <vt:lpstr>Times New Roman</vt:lpstr>
      <vt:lpstr>Wingdings</vt:lpstr>
      <vt:lpstr>Thème Office</vt:lpstr>
      <vt:lpstr>1_Thème Office</vt:lpstr>
      <vt:lpstr>Présentation PowerPoint</vt:lpstr>
      <vt:lpstr>Presentation Content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CONCLUSION </vt:lpstr>
      <vt:lpstr>THANK YOU FOR YOUR ATTENTION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Charte organigrammes H.U.B.</dc:title>
  <dc:creator>Soupart Lionel</dc:creator>
  <cp:lastModifiedBy>serge Rozenberg</cp:lastModifiedBy>
  <cp:revision>608</cp:revision>
  <cp:lastPrinted>2025-03-20T19:09:21Z</cp:lastPrinted>
  <dcterms:created xsi:type="dcterms:W3CDTF">2022-02-20T13:01:28Z</dcterms:created>
  <dcterms:modified xsi:type="dcterms:W3CDTF">2025-03-22T08:18:23Z</dcterms:modified>
</cp:coreProperties>
</file>