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4"/>
    <p:sldMasterId id="2147483827" r:id="rId5"/>
  </p:sldMasterIdLst>
  <p:notesMasterIdLst>
    <p:notesMasterId r:id="rId40"/>
  </p:notesMasterIdLst>
  <p:sldIdLst>
    <p:sldId id="256" r:id="rId6"/>
    <p:sldId id="1774" r:id="rId7"/>
    <p:sldId id="1796" r:id="rId8"/>
    <p:sldId id="1808" r:id="rId9"/>
    <p:sldId id="1797" r:id="rId10"/>
    <p:sldId id="1776" r:id="rId11"/>
    <p:sldId id="1822" r:id="rId12"/>
    <p:sldId id="1800" r:id="rId13"/>
    <p:sldId id="1798" r:id="rId14"/>
    <p:sldId id="297" r:id="rId15"/>
    <p:sldId id="1812" r:id="rId16"/>
    <p:sldId id="1795" r:id="rId17"/>
    <p:sldId id="1799" r:id="rId18"/>
    <p:sldId id="1813" r:id="rId19"/>
    <p:sldId id="1801" r:id="rId20"/>
    <p:sldId id="1777" r:id="rId21"/>
    <p:sldId id="1802" r:id="rId22"/>
    <p:sldId id="1815" r:id="rId23"/>
    <p:sldId id="1816" r:id="rId24"/>
    <p:sldId id="1803" r:id="rId25"/>
    <p:sldId id="1804" r:id="rId26"/>
    <p:sldId id="1837" r:id="rId27"/>
    <p:sldId id="1805" r:id="rId28"/>
    <p:sldId id="1806" r:id="rId29"/>
    <p:sldId id="1818" r:id="rId30"/>
    <p:sldId id="1836" r:id="rId31"/>
    <p:sldId id="1807" r:id="rId32"/>
    <p:sldId id="1824" r:id="rId33"/>
    <p:sldId id="1781" r:id="rId34"/>
    <p:sldId id="1834" r:id="rId35"/>
    <p:sldId id="1782" r:id="rId36"/>
    <p:sldId id="1830" r:id="rId37"/>
    <p:sldId id="1835" r:id="rId38"/>
    <p:sldId id="1817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938338-D02D-419F-88F8-669C7F3D1B82}">
          <p14:sldIdLst>
            <p14:sldId id="256"/>
            <p14:sldId id="1774"/>
            <p14:sldId id="1796"/>
            <p14:sldId id="1808"/>
            <p14:sldId id="1797"/>
            <p14:sldId id="1776"/>
            <p14:sldId id="1822"/>
            <p14:sldId id="1800"/>
            <p14:sldId id="1798"/>
            <p14:sldId id="297"/>
            <p14:sldId id="1812"/>
            <p14:sldId id="1795"/>
            <p14:sldId id="1799"/>
            <p14:sldId id="1813"/>
            <p14:sldId id="1801"/>
            <p14:sldId id="1777"/>
            <p14:sldId id="1802"/>
            <p14:sldId id="1815"/>
            <p14:sldId id="1816"/>
            <p14:sldId id="1803"/>
            <p14:sldId id="1804"/>
            <p14:sldId id="1837"/>
            <p14:sldId id="1805"/>
            <p14:sldId id="1806"/>
            <p14:sldId id="1818"/>
            <p14:sldId id="1836"/>
            <p14:sldId id="1807"/>
            <p14:sldId id="1824"/>
            <p14:sldId id="1781"/>
            <p14:sldId id="1834"/>
            <p14:sldId id="1782"/>
            <p14:sldId id="1830"/>
            <p14:sldId id="1835"/>
            <p14:sldId id="18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Joris" initials="AJ" lastIdx="0" clrIdx="0"/>
  <p:cmAuthor id="2" name="Aurélie Joris" initials="AJ [2]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6C"/>
    <a:srgbClr val="EAB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BB19F-3C03-4BE9-97FE-2FB8EFD79F1D}" type="doc">
      <dgm:prSet loTypeId="urn:microsoft.com/office/officeart/2005/8/layout/cycle1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BE"/>
        </a:p>
      </dgm:t>
    </dgm:pt>
    <dgm:pt modelId="{13FEF37F-70E4-4908-A9B3-41426AA0F7DD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Recurrent urinary tract infection (UTI)</a:t>
          </a:r>
        </a:p>
        <a:p>
          <a:r>
            <a:rPr lang="en-GB" sz="1600" dirty="0">
              <a:solidFill>
                <a:srgbClr val="FF0000"/>
              </a:solidFill>
            </a:rPr>
            <a:t>Discharge and odour</a:t>
          </a:r>
          <a:endParaRPr lang="fr-FR" sz="1600" dirty="0">
            <a:solidFill>
              <a:srgbClr val="FF0000"/>
            </a:solidFill>
          </a:endParaRPr>
        </a:p>
      </dgm:t>
    </dgm:pt>
    <dgm:pt modelId="{C76D9737-AD45-4A1F-8F74-5F9F124B2212}" type="parTrans" cxnId="{C065C8C8-6B55-4790-8DA4-1532B08FE582}">
      <dgm:prSet/>
      <dgm:spPr/>
      <dgm:t>
        <a:bodyPr/>
        <a:lstStyle/>
        <a:p>
          <a:endParaRPr lang="fr-BE" sz="1800"/>
        </a:p>
      </dgm:t>
    </dgm:pt>
    <dgm:pt modelId="{7436C6A4-4787-4D4C-9F26-B92CA10A859B}" type="sibTrans" cxnId="{C065C8C8-6B55-4790-8DA4-1532B08FE582}">
      <dgm:prSet/>
      <dgm:spPr/>
      <dgm:t>
        <a:bodyPr/>
        <a:lstStyle/>
        <a:p>
          <a:endParaRPr lang="fr-BE" sz="1800"/>
        </a:p>
      </dgm:t>
    </dgm:pt>
    <dgm:pt modelId="{40DF28BF-B353-435A-A107-F261EA4F5986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Decrease in blood flow </a:t>
          </a:r>
          <a:r>
            <a:rPr lang="en-GB" sz="1600" dirty="0">
              <a:solidFill>
                <a:srgbClr val="FF0000"/>
              </a:solidFill>
              <a:sym typeface="Wingdings" pitchFamily="2" charset="2"/>
            </a:rPr>
            <a:t> </a:t>
          </a:r>
          <a:endParaRPr lang="en-GB" sz="1600" dirty="0">
            <a:solidFill>
              <a:srgbClr val="FF0000"/>
            </a:solidFill>
          </a:endParaRPr>
        </a:p>
      </dgm:t>
    </dgm:pt>
    <dgm:pt modelId="{EAA83A10-3804-489F-8941-F845F502A264}" type="parTrans" cxnId="{FFB2319F-FBCA-45BC-BBE9-719EEAC14D27}">
      <dgm:prSet/>
      <dgm:spPr/>
      <dgm:t>
        <a:bodyPr/>
        <a:lstStyle/>
        <a:p>
          <a:endParaRPr lang="fr-BE" sz="1800"/>
        </a:p>
      </dgm:t>
    </dgm:pt>
    <dgm:pt modelId="{FFFE46C3-6A8D-4FD9-91D5-6EC1713E8B48}" type="sibTrans" cxnId="{FFB2319F-FBCA-45BC-BBE9-719EEAC14D27}">
      <dgm:prSet/>
      <dgm:spPr/>
      <dgm:t>
        <a:bodyPr/>
        <a:lstStyle/>
        <a:p>
          <a:endParaRPr lang="fr-BE" sz="1800"/>
        </a:p>
      </dgm:t>
    </dgm:pt>
    <dgm:pt modelId="{A21ECBE1-35BF-4F26-8FEC-954282F9C348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Decrease in lubrication</a:t>
          </a:r>
          <a:endParaRPr lang="fr-FR" sz="1600" dirty="0">
            <a:solidFill>
              <a:srgbClr val="FF0000"/>
            </a:solidFill>
          </a:endParaRPr>
        </a:p>
      </dgm:t>
    </dgm:pt>
    <dgm:pt modelId="{DD10B798-0C7D-4138-BF67-D7A5AAF4C7D0}" type="parTrans" cxnId="{221F6AF2-B018-4773-BCB8-DD4024221775}">
      <dgm:prSet/>
      <dgm:spPr/>
      <dgm:t>
        <a:bodyPr/>
        <a:lstStyle/>
        <a:p>
          <a:endParaRPr lang="fr-BE" sz="1800"/>
        </a:p>
      </dgm:t>
    </dgm:pt>
    <dgm:pt modelId="{88609CE2-2B8B-4B22-A062-5C0B01861540}" type="sibTrans" cxnId="{221F6AF2-B018-4773-BCB8-DD4024221775}">
      <dgm:prSet/>
      <dgm:spPr/>
      <dgm:t>
        <a:bodyPr/>
        <a:lstStyle/>
        <a:p>
          <a:endParaRPr lang="fr-BE" sz="1800"/>
        </a:p>
      </dgm:t>
    </dgm:pt>
    <dgm:pt modelId="{39C585A5-5742-4F6D-A940-288354431855}">
      <dgm:prSet custT="1"/>
      <dgm:spPr/>
      <dgm:t>
        <a:bodyPr/>
        <a:lstStyle/>
        <a:p>
          <a:pPr rtl="0" eaLnBrk="1" latinLnBrk="0"/>
          <a:r>
            <a:rPr lang="en-US" sz="1600" noProof="0" dirty="0">
              <a:solidFill>
                <a:srgbClr val="FF0000"/>
              </a:solidFill>
            </a:rPr>
            <a:t>Loss of elasticity</a:t>
          </a:r>
        </a:p>
        <a:p>
          <a:pPr rtl="0" eaLnBrk="1" latinLnBrk="0"/>
          <a:endParaRPr lang="en-US" sz="1600" noProof="0" dirty="0">
            <a:solidFill>
              <a:srgbClr val="FF0000"/>
            </a:solidFill>
          </a:endParaRPr>
        </a:p>
      </dgm:t>
    </dgm:pt>
    <dgm:pt modelId="{FA127E79-A388-468C-B856-545E17502D7E}" type="parTrans" cxnId="{B28AA17F-9BA7-4236-839B-A9E53C602AF6}">
      <dgm:prSet/>
      <dgm:spPr/>
      <dgm:t>
        <a:bodyPr/>
        <a:lstStyle/>
        <a:p>
          <a:endParaRPr lang="fr-BE" sz="1800"/>
        </a:p>
      </dgm:t>
    </dgm:pt>
    <dgm:pt modelId="{71B23302-015B-49CF-A36D-098D5664CA32}" type="sibTrans" cxnId="{B28AA17F-9BA7-4236-839B-A9E53C602AF6}">
      <dgm:prSet/>
      <dgm:spPr/>
      <dgm:t>
        <a:bodyPr/>
        <a:lstStyle/>
        <a:p>
          <a:endParaRPr lang="fr-BE" sz="1800"/>
        </a:p>
      </dgm:t>
    </dgm:pt>
    <dgm:pt modelId="{BAD28F9F-7350-43B7-AB53-49DCF6236D7D}">
      <dgm:prSet custT="1"/>
      <dgm:spPr/>
      <dgm:t>
        <a:bodyPr/>
        <a:lstStyle/>
        <a:p>
          <a:r>
            <a:rPr lang="en-US" sz="1600" noProof="0" dirty="0">
              <a:solidFill>
                <a:srgbClr val="FF0000"/>
              </a:solidFill>
            </a:rPr>
            <a:t>Atrophic </a:t>
          </a:r>
          <a:r>
            <a:rPr lang="en-US" sz="1600" noProof="0" dirty="0" err="1">
              <a:solidFill>
                <a:srgbClr val="FF0000"/>
              </a:solidFill>
            </a:rPr>
            <a:t>vaginitis</a:t>
          </a:r>
          <a:endParaRPr lang="en-US" sz="1600" noProof="0" dirty="0">
            <a:solidFill>
              <a:srgbClr val="FF0000"/>
            </a:solidFill>
          </a:endParaRPr>
        </a:p>
      </dgm:t>
    </dgm:pt>
    <dgm:pt modelId="{6D4E9FAE-D06D-41A9-ABD4-76EFDC6472BC}" type="parTrans" cxnId="{0F29D2D3-0380-4F0E-88D6-822948C47B3E}">
      <dgm:prSet/>
      <dgm:spPr/>
      <dgm:t>
        <a:bodyPr/>
        <a:lstStyle/>
        <a:p>
          <a:endParaRPr lang="fr-BE" sz="1800"/>
        </a:p>
      </dgm:t>
    </dgm:pt>
    <dgm:pt modelId="{4FEB348A-FD63-4E83-A3C3-095CCA577B02}" type="sibTrans" cxnId="{0F29D2D3-0380-4F0E-88D6-822948C47B3E}">
      <dgm:prSet/>
      <dgm:spPr/>
      <dgm:t>
        <a:bodyPr/>
        <a:lstStyle/>
        <a:p>
          <a:endParaRPr lang="fr-BE" sz="1800"/>
        </a:p>
      </dgm:t>
    </dgm:pt>
    <dgm:pt modelId="{C9767DDF-F9FD-44CB-9C1A-3A0A44CA213A}">
      <dgm:prSet custT="1"/>
      <dgm:spPr/>
      <dgm:t>
        <a:bodyPr/>
        <a:lstStyle/>
        <a:p>
          <a:pPr rtl="0" eaLnBrk="1" latinLnBrk="0"/>
          <a:r>
            <a:rPr lang="fr-FR" sz="1600" dirty="0">
              <a:solidFill>
                <a:srgbClr val="FF0000"/>
              </a:solidFill>
            </a:rPr>
            <a:t>Pain</a:t>
          </a:r>
        </a:p>
        <a:p>
          <a:pPr rtl="0" eaLnBrk="1" latinLnBrk="0"/>
          <a:endParaRPr lang="fr-FR" sz="1600" dirty="0">
            <a:solidFill>
              <a:srgbClr val="FF0000"/>
            </a:solidFill>
          </a:endParaRPr>
        </a:p>
      </dgm:t>
    </dgm:pt>
    <dgm:pt modelId="{0921E520-4A0E-45CA-BE5F-CDAD615677F9}" type="sibTrans" cxnId="{FE045530-9B7F-43EE-AC82-84D794078D62}">
      <dgm:prSet/>
      <dgm:spPr/>
      <dgm:t>
        <a:bodyPr/>
        <a:lstStyle/>
        <a:p>
          <a:endParaRPr lang="fr-BE" sz="1800"/>
        </a:p>
      </dgm:t>
    </dgm:pt>
    <dgm:pt modelId="{386F3445-9AD7-41BA-841A-7EB6606BF9F5}" type="parTrans" cxnId="{FE045530-9B7F-43EE-AC82-84D794078D62}">
      <dgm:prSet/>
      <dgm:spPr/>
      <dgm:t>
        <a:bodyPr/>
        <a:lstStyle/>
        <a:p>
          <a:endParaRPr lang="fr-BE" sz="1800"/>
        </a:p>
      </dgm:t>
    </dgm:pt>
    <dgm:pt modelId="{FC776668-AB28-44D3-B648-0EEC76790448}" type="pres">
      <dgm:prSet presAssocID="{1E6BB19F-3C03-4BE9-97FE-2FB8EFD79F1D}" presName="cycle" presStyleCnt="0">
        <dgm:presLayoutVars>
          <dgm:dir/>
          <dgm:resizeHandles val="exact"/>
        </dgm:presLayoutVars>
      </dgm:prSet>
      <dgm:spPr/>
    </dgm:pt>
    <dgm:pt modelId="{37CD7719-1E31-4998-BF01-2DAEDA97E12F}" type="pres">
      <dgm:prSet presAssocID="{13FEF37F-70E4-4908-A9B3-41426AA0F7DD}" presName="dummy" presStyleCnt="0"/>
      <dgm:spPr/>
    </dgm:pt>
    <dgm:pt modelId="{DF2A80F0-CF62-491B-8A19-5EF16BFF82D5}" type="pres">
      <dgm:prSet presAssocID="{13FEF37F-70E4-4908-A9B3-41426AA0F7DD}" presName="node" presStyleLbl="revTx" presStyleIdx="0" presStyleCnt="6" custScaleX="178766" custScaleY="107636" custRadScaleRad="104469" custRadScaleInc="81238">
        <dgm:presLayoutVars>
          <dgm:bulletEnabled val="1"/>
        </dgm:presLayoutVars>
      </dgm:prSet>
      <dgm:spPr/>
    </dgm:pt>
    <dgm:pt modelId="{85120958-207B-43E1-9D5B-979C5BF973D7}" type="pres">
      <dgm:prSet presAssocID="{7436C6A4-4787-4D4C-9F26-B92CA10A859B}" presName="sibTrans" presStyleLbl="node1" presStyleIdx="0" presStyleCnt="6"/>
      <dgm:spPr/>
    </dgm:pt>
    <dgm:pt modelId="{DEB4AAEE-EB4D-4658-966B-2FE4A33509F9}" type="pres">
      <dgm:prSet presAssocID="{40DF28BF-B353-435A-A107-F261EA4F5986}" presName="dummy" presStyleCnt="0"/>
      <dgm:spPr/>
    </dgm:pt>
    <dgm:pt modelId="{FD88BD03-9856-469A-AFE4-356389505E11}" type="pres">
      <dgm:prSet presAssocID="{40DF28BF-B353-435A-A107-F261EA4F5986}" presName="node" presStyleLbl="revTx" presStyleIdx="1" presStyleCnt="6" custScaleX="130718" custRadScaleRad="104416">
        <dgm:presLayoutVars>
          <dgm:bulletEnabled val="1"/>
        </dgm:presLayoutVars>
      </dgm:prSet>
      <dgm:spPr/>
    </dgm:pt>
    <dgm:pt modelId="{29B9ED08-B650-4AD5-BF17-B0DB29B8BBE9}" type="pres">
      <dgm:prSet presAssocID="{FFFE46C3-6A8D-4FD9-91D5-6EC1713E8B48}" presName="sibTrans" presStyleLbl="node1" presStyleIdx="1" presStyleCnt="6"/>
      <dgm:spPr/>
    </dgm:pt>
    <dgm:pt modelId="{E2F06965-10E3-4FD1-8799-3AB2481DA498}" type="pres">
      <dgm:prSet presAssocID="{A21ECBE1-35BF-4F26-8FEC-954282F9C348}" presName="dummy" presStyleCnt="0"/>
      <dgm:spPr/>
    </dgm:pt>
    <dgm:pt modelId="{98180ABB-A8F6-42F8-B851-0911E55FC9D3}" type="pres">
      <dgm:prSet presAssocID="{A21ECBE1-35BF-4F26-8FEC-954282F9C348}" presName="node" presStyleLbl="revTx" presStyleIdx="2" presStyleCnt="6" custScaleX="114848">
        <dgm:presLayoutVars>
          <dgm:bulletEnabled val="1"/>
        </dgm:presLayoutVars>
      </dgm:prSet>
      <dgm:spPr/>
    </dgm:pt>
    <dgm:pt modelId="{7A687D5B-57F4-4C73-84DE-7E4816D42730}" type="pres">
      <dgm:prSet presAssocID="{88609CE2-2B8B-4B22-A062-5C0B01861540}" presName="sibTrans" presStyleLbl="node1" presStyleIdx="2" presStyleCnt="6"/>
      <dgm:spPr/>
    </dgm:pt>
    <dgm:pt modelId="{64BD7695-9D89-4BEB-A61C-9BD99A2315A4}" type="pres">
      <dgm:prSet presAssocID="{39C585A5-5742-4F6D-A940-288354431855}" presName="dummy" presStyleCnt="0"/>
      <dgm:spPr/>
    </dgm:pt>
    <dgm:pt modelId="{08CB4A50-B26C-4FBE-AAF6-5C3186A91F14}" type="pres">
      <dgm:prSet presAssocID="{39C585A5-5742-4F6D-A940-288354431855}" presName="node" presStyleLbl="revTx" presStyleIdx="3" presStyleCnt="6">
        <dgm:presLayoutVars>
          <dgm:bulletEnabled val="1"/>
        </dgm:presLayoutVars>
      </dgm:prSet>
      <dgm:spPr/>
    </dgm:pt>
    <dgm:pt modelId="{C9D32587-4989-4A9D-B9AD-738B4BE97F90}" type="pres">
      <dgm:prSet presAssocID="{71B23302-015B-49CF-A36D-098D5664CA32}" presName="sibTrans" presStyleLbl="node1" presStyleIdx="3" presStyleCnt="6"/>
      <dgm:spPr/>
    </dgm:pt>
    <dgm:pt modelId="{F7160B32-19A2-4480-9ED6-1DCB8B6A4B93}" type="pres">
      <dgm:prSet presAssocID="{C9767DDF-F9FD-44CB-9C1A-3A0A44CA213A}" presName="dummy" presStyleCnt="0"/>
      <dgm:spPr/>
    </dgm:pt>
    <dgm:pt modelId="{B48E4636-8ABB-4DFB-AD19-5630CEF0340D}" type="pres">
      <dgm:prSet presAssocID="{C9767DDF-F9FD-44CB-9C1A-3A0A44CA213A}" presName="node" presStyleLbl="revTx" presStyleIdx="4" presStyleCnt="6">
        <dgm:presLayoutVars>
          <dgm:bulletEnabled val="1"/>
        </dgm:presLayoutVars>
      </dgm:prSet>
      <dgm:spPr/>
    </dgm:pt>
    <dgm:pt modelId="{65520DF2-64C3-4059-817C-B8F063ED92CC}" type="pres">
      <dgm:prSet presAssocID="{0921E520-4A0E-45CA-BE5F-CDAD615677F9}" presName="sibTrans" presStyleLbl="node1" presStyleIdx="4" presStyleCnt="6"/>
      <dgm:spPr/>
    </dgm:pt>
    <dgm:pt modelId="{EBA7FAAD-F863-4695-A4A7-52FA9E49C19F}" type="pres">
      <dgm:prSet presAssocID="{BAD28F9F-7350-43B7-AB53-49DCF6236D7D}" presName="dummy" presStyleCnt="0"/>
      <dgm:spPr/>
    </dgm:pt>
    <dgm:pt modelId="{D3B8E9D2-2330-4F83-A60E-7F7FBB9184E5}" type="pres">
      <dgm:prSet presAssocID="{BAD28F9F-7350-43B7-AB53-49DCF6236D7D}" presName="node" presStyleLbl="revTx" presStyleIdx="5" presStyleCnt="6" custRadScaleRad="103263" custRadScaleInc="-15006">
        <dgm:presLayoutVars>
          <dgm:bulletEnabled val="1"/>
        </dgm:presLayoutVars>
      </dgm:prSet>
      <dgm:spPr/>
    </dgm:pt>
    <dgm:pt modelId="{E4E3D01E-0A8B-4F4E-B974-312431A757D3}" type="pres">
      <dgm:prSet presAssocID="{4FEB348A-FD63-4E83-A3C3-095CCA577B02}" presName="sibTrans" presStyleLbl="node1" presStyleIdx="5" presStyleCnt="6"/>
      <dgm:spPr/>
    </dgm:pt>
  </dgm:ptLst>
  <dgm:cxnLst>
    <dgm:cxn modelId="{46B7431C-F38B-B548-84E1-F3CDE58B2C09}" type="presOf" srcId="{39C585A5-5742-4F6D-A940-288354431855}" destId="{08CB4A50-B26C-4FBE-AAF6-5C3186A91F14}" srcOrd="0" destOrd="0" presId="urn:microsoft.com/office/officeart/2005/8/layout/cycle1"/>
    <dgm:cxn modelId="{FE045530-9B7F-43EE-AC82-84D794078D62}" srcId="{1E6BB19F-3C03-4BE9-97FE-2FB8EFD79F1D}" destId="{C9767DDF-F9FD-44CB-9C1A-3A0A44CA213A}" srcOrd="4" destOrd="0" parTransId="{386F3445-9AD7-41BA-841A-7EB6606BF9F5}" sibTransId="{0921E520-4A0E-45CA-BE5F-CDAD615677F9}"/>
    <dgm:cxn modelId="{90F97A31-CD53-BA46-8D21-5BD1CCA956DD}" type="presOf" srcId="{7436C6A4-4787-4D4C-9F26-B92CA10A859B}" destId="{85120958-207B-43E1-9D5B-979C5BF973D7}" srcOrd="0" destOrd="0" presId="urn:microsoft.com/office/officeart/2005/8/layout/cycle1"/>
    <dgm:cxn modelId="{1FE2F13E-3CAB-0042-8A4D-FFD812BB84F4}" type="presOf" srcId="{C9767DDF-F9FD-44CB-9C1A-3A0A44CA213A}" destId="{B48E4636-8ABB-4DFB-AD19-5630CEF0340D}" srcOrd="0" destOrd="0" presId="urn:microsoft.com/office/officeart/2005/8/layout/cycle1"/>
    <dgm:cxn modelId="{19A41E51-C759-5D4E-A33E-F1CDC1C3F225}" type="presOf" srcId="{88609CE2-2B8B-4B22-A062-5C0B01861540}" destId="{7A687D5B-57F4-4C73-84DE-7E4816D42730}" srcOrd="0" destOrd="0" presId="urn:microsoft.com/office/officeart/2005/8/layout/cycle1"/>
    <dgm:cxn modelId="{13DE9A5F-6356-404F-B873-E0A892015168}" type="presOf" srcId="{1E6BB19F-3C03-4BE9-97FE-2FB8EFD79F1D}" destId="{FC776668-AB28-44D3-B648-0EEC76790448}" srcOrd="0" destOrd="0" presId="urn:microsoft.com/office/officeart/2005/8/layout/cycle1"/>
    <dgm:cxn modelId="{B28AA17F-9BA7-4236-839B-A9E53C602AF6}" srcId="{1E6BB19F-3C03-4BE9-97FE-2FB8EFD79F1D}" destId="{39C585A5-5742-4F6D-A940-288354431855}" srcOrd="3" destOrd="0" parTransId="{FA127E79-A388-468C-B856-545E17502D7E}" sibTransId="{71B23302-015B-49CF-A36D-098D5664CA32}"/>
    <dgm:cxn modelId="{0BBF4B90-79DD-444D-8696-393757590752}" type="presOf" srcId="{BAD28F9F-7350-43B7-AB53-49DCF6236D7D}" destId="{D3B8E9D2-2330-4F83-A60E-7F7FBB9184E5}" srcOrd="0" destOrd="0" presId="urn:microsoft.com/office/officeart/2005/8/layout/cycle1"/>
    <dgm:cxn modelId="{FFB2319F-FBCA-45BC-BBE9-719EEAC14D27}" srcId="{1E6BB19F-3C03-4BE9-97FE-2FB8EFD79F1D}" destId="{40DF28BF-B353-435A-A107-F261EA4F5986}" srcOrd="1" destOrd="0" parTransId="{EAA83A10-3804-489F-8941-F845F502A264}" sibTransId="{FFFE46C3-6A8D-4FD9-91D5-6EC1713E8B48}"/>
    <dgm:cxn modelId="{EC619BA4-DB05-3D47-A03F-4DB8C3E967E1}" type="presOf" srcId="{4FEB348A-FD63-4E83-A3C3-095CCA577B02}" destId="{E4E3D01E-0A8B-4F4E-B974-312431A757D3}" srcOrd="0" destOrd="0" presId="urn:microsoft.com/office/officeart/2005/8/layout/cycle1"/>
    <dgm:cxn modelId="{D97EC2A7-B7C3-2E47-BD3D-A2A4C97BA94D}" type="presOf" srcId="{71B23302-015B-49CF-A36D-098D5664CA32}" destId="{C9D32587-4989-4A9D-B9AD-738B4BE97F90}" srcOrd="0" destOrd="0" presId="urn:microsoft.com/office/officeart/2005/8/layout/cycle1"/>
    <dgm:cxn modelId="{3871A9B2-5CFB-5748-8D15-15C3B65EFEA8}" type="presOf" srcId="{0921E520-4A0E-45CA-BE5F-CDAD615677F9}" destId="{65520DF2-64C3-4059-817C-B8F063ED92CC}" srcOrd="0" destOrd="0" presId="urn:microsoft.com/office/officeart/2005/8/layout/cycle1"/>
    <dgm:cxn modelId="{AEC877C7-D7EC-6F42-9001-906887FE13CF}" type="presOf" srcId="{40DF28BF-B353-435A-A107-F261EA4F5986}" destId="{FD88BD03-9856-469A-AFE4-356389505E11}" srcOrd="0" destOrd="0" presId="urn:microsoft.com/office/officeart/2005/8/layout/cycle1"/>
    <dgm:cxn modelId="{C065C8C8-6B55-4790-8DA4-1532B08FE582}" srcId="{1E6BB19F-3C03-4BE9-97FE-2FB8EFD79F1D}" destId="{13FEF37F-70E4-4908-A9B3-41426AA0F7DD}" srcOrd="0" destOrd="0" parTransId="{C76D9737-AD45-4A1F-8F74-5F9F124B2212}" sibTransId="{7436C6A4-4787-4D4C-9F26-B92CA10A859B}"/>
    <dgm:cxn modelId="{DA2FEFD2-4BD9-4B48-8AC9-2B953A77AC0F}" type="presOf" srcId="{A21ECBE1-35BF-4F26-8FEC-954282F9C348}" destId="{98180ABB-A8F6-42F8-B851-0911E55FC9D3}" srcOrd="0" destOrd="0" presId="urn:microsoft.com/office/officeart/2005/8/layout/cycle1"/>
    <dgm:cxn modelId="{0F29D2D3-0380-4F0E-88D6-822948C47B3E}" srcId="{1E6BB19F-3C03-4BE9-97FE-2FB8EFD79F1D}" destId="{BAD28F9F-7350-43B7-AB53-49DCF6236D7D}" srcOrd="5" destOrd="0" parTransId="{6D4E9FAE-D06D-41A9-ABD4-76EFDC6472BC}" sibTransId="{4FEB348A-FD63-4E83-A3C3-095CCA577B02}"/>
    <dgm:cxn modelId="{B7CB43D9-28C1-1D40-9163-D2F091061CB5}" type="presOf" srcId="{13FEF37F-70E4-4908-A9B3-41426AA0F7DD}" destId="{DF2A80F0-CF62-491B-8A19-5EF16BFF82D5}" srcOrd="0" destOrd="0" presId="urn:microsoft.com/office/officeart/2005/8/layout/cycle1"/>
    <dgm:cxn modelId="{851C0FE4-A18B-DF44-B040-EEFA6267458E}" type="presOf" srcId="{FFFE46C3-6A8D-4FD9-91D5-6EC1713E8B48}" destId="{29B9ED08-B650-4AD5-BF17-B0DB29B8BBE9}" srcOrd="0" destOrd="0" presId="urn:microsoft.com/office/officeart/2005/8/layout/cycle1"/>
    <dgm:cxn modelId="{221F6AF2-B018-4773-BCB8-DD4024221775}" srcId="{1E6BB19F-3C03-4BE9-97FE-2FB8EFD79F1D}" destId="{A21ECBE1-35BF-4F26-8FEC-954282F9C348}" srcOrd="2" destOrd="0" parTransId="{DD10B798-0C7D-4138-BF67-D7A5AAF4C7D0}" sibTransId="{88609CE2-2B8B-4B22-A062-5C0B01861540}"/>
    <dgm:cxn modelId="{C29C4315-F7EB-5946-A5CF-7FF10FA47ABE}" type="presParOf" srcId="{FC776668-AB28-44D3-B648-0EEC76790448}" destId="{37CD7719-1E31-4998-BF01-2DAEDA97E12F}" srcOrd="0" destOrd="0" presId="urn:microsoft.com/office/officeart/2005/8/layout/cycle1"/>
    <dgm:cxn modelId="{2FE5743D-0ED0-564A-BC6E-7735D3EDD251}" type="presParOf" srcId="{FC776668-AB28-44D3-B648-0EEC76790448}" destId="{DF2A80F0-CF62-491B-8A19-5EF16BFF82D5}" srcOrd="1" destOrd="0" presId="urn:microsoft.com/office/officeart/2005/8/layout/cycle1"/>
    <dgm:cxn modelId="{0583B0A1-3594-9C46-8B4F-A5A8EC5944E7}" type="presParOf" srcId="{FC776668-AB28-44D3-B648-0EEC76790448}" destId="{85120958-207B-43E1-9D5B-979C5BF973D7}" srcOrd="2" destOrd="0" presId="urn:microsoft.com/office/officeart/2005/8/layout/cycle1"/>
    <dgm:cxn modelId="{A67A5FF3-6798-174E-B18A-8969E247F9C2}" type="presParOf" srcId="{FC776668-AB28-44D3-B648-0EEC76790448}" destId="{DEB4AAEE-EB4D-4658-966B-2FE4A33509F9}" srcOrd="3" destOrd="0" presId="urn:microsoft.com/office/officeart/2005/8/layout/cycle1"/>
    <dgm:cxn modelId="{9B69C184-C580-C14B-94BB-99625ED11F3C}" type="presParOf" srcId="{FC776668-AB28-44D3-B648-0EEC76790448}" destId="{FD88BD03-9856-469A-AFE4-356389505E11}" srcOrd="4" destOrd="0" presId="urn:microsoft.com/office/officeart/2005/8/layout/cycle1"/>
    <dgm:cxn modelId="{8F9AC6A8-0985-5545-B823-4B7868F9E74B}" type="presParOf" srcId="{FC776668-AB28-44D3-B648-0EEC76790448}" destId="{29B9ED08-B650-4AD5-BF17-B0DB29B8BBE9}" srcOrd="5" destOrd="0" presId="urn:microsoft.com/office/officeart/2005/8/layout/cycle1"/>
    <dgm:cxn modelId="{C6685E00-4DAF-464B-913E-47E5A8760830}" type="presParOf" srcId="{FC776668-AB28-44D3-B648-0EEC76790448}" destId="{E2F06965-10E3-4FD1-8799-3AB2481DA498}" srcOrd="6" destOrd="0" presId="urn:microsoft.com/office/officeart/2005/8/layout/cycle1"/>
    <dgm:cxn modelId="{A5114B12-13A7-D040-8076-50EFCAE967D3}" type="presParOf" srcId="{FC776668-AB28-44D3-B648-0EEC76790448}" destId="{98180ABB-A8F6-42F8-B851-0911E55FC9D3}" srcOrd="7" destOrd="0" presId="urn:microsoft.com/office/officeart/2005/8/layout/cycle1"/>
    <dgm:cxn modelId="{92F7E139-3E71-B143-AF11-D75D1B475F36}" type="presParOf" srcId="{FC776668-AB28-44D3-B648-0EEC76790448}" destId="{7A687D5B-57F4-4C73-84DE-7E4816D42730}" srcOrd="8" destOrd="0" presId="urn:microsoft.com/office/officeart/2005/8/layout/cycle1"/>
    <dgm:cxn modelId="{7BF539F9-ED5C-8443-8B85-7511B93FB4FD}" type="presParOf" srcId="{FC776668-AB28-44D3-B648-0EEC76790448}" destId="{64BD7695-9D89-4BEB-A61C-9BD99A2315A4}" srcOrd="9" destOrd="0" presId="urn:microsoft.com/office/officeart/2005/8/layout/cycle1"/>
    <dgm:cxn modelId="{9F45BA80-9CBA-714A-8892-F15DB5051592}" type="presParOf" srcId="{FC776668-AB28-44D3-B648-0EEC76790448}" destId="{08CB4A50-B26C-4FBE-AAF6-5C3186A91F14}" srcOrd="10" destOrd="0" presId="urn:microsoft.com/office/officeart/2005/8/layout/cycle1"/>
    <dgm:cxn modelId="{89F592DD-032A-1445-8F0D-6DA938E34435}" type="presParOf" srcId="{FC776668-AB28-44D3-B648-0EEC76790448}" destId="{C9D32587-4989-4A9D-B9AD-738B4BE97F90}" srcOrd="11" destOrd="0" presId="urn:microsoft.com/office/officeart/2005/8/layout/cycle1"/>
    <dgm:cxn modelId="{16D80DD8-2705-2A42-BF45-E32096165263}" type="presParOf" srcId="{FC776668-AB28-44D3-B648-0EEC76790448}" destId="{F7160B32-19A2-4480-9ED6-1DCB8B6A4B93}" srcOrd="12" destOrd="0" presId="urn:microsoft.com/office/officeart/2005/8/layout/cycle1"/>
    <dgm:cxn modelId="{1BC5A239-AE73-E646-A662-A835B5C3436F}" type="presParOf" srcId="{FC776668-AB28-44D3-B648-0EEC76790448}" destId="{B48E4636-8ABB-4DFB-AD19-5630CEF0340D}" srcOrd="13" destOrd="0" presId="urn:microsoft.com/office/officeart/2005/8/layout/cycle1"/>
    <dgm:cxn modelId="{BE302143-D870-2E47-B18E-B0A30007D4D2}" type="presParOf" srcId="{FC776668-AB28-44D3-B648-0EEC76790448}" destId="{65520DF2-64C3-4059-817C-B8F063ED92CC}" srcOrd="14" destOrd="0" presId="urn:microsoft.com/office/officeart/2005/8/layout/cycle1"/>
    <dgm:cxn modelId="{A999FE1A-A8C0-DC4D-A7E8-FC6F91DD4C0E}" type="presParOf" srcId="{FC776668-AB28-44D3-B648-0EEC76790448}" destId="{EBA7FAAD-F863-4695-A4A7-52FA9E49C19F}" srcOrd="15" destOrd="0" presId="urn:microsoft.com/office/officeart/2005/8/layout/cycle1"/>
    <dgm:cxn modelId="{3A717902-813B-CC4E-8EF8-4D00960FCBE0}" type="presParOf" srcId="{FC776668-AB28-44D3-B648-0EEC76790448}" destId="{D3B8E9D2-2330-4F83-A60E-7F7FBB9184E5}" srcOrd="16" destOrd="0" presId="urn:microsoft.com/office/officeart/2005/8/layout/cycle1"/>
    <dgm:cxn modelId="{0F7C5F59-D579-7B41-B16B-0618A3A553B3}" type="presParOf" srcId="{FC776668-AB28-44D3-B648-0EEC76790448}" destId="{E4E3D01E-0A8B-4F4E-B974-312431A757D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FC41C-F7F0-40C3-9164-3C075D54FD84}" type="doc">
      <dgm:prSet loTypeId="urn:microsoft.com/office/officeart/2005/8/layout/cycle1" loCatId="cycle" qsTypeId="urn:microsoft.com/office/officeart/2005/8/quickstyle/simple1#2" qsCatId="simple" csTypeId="urn:microsoft.com/office/officeart/2005/8/colors/accent1_2#2" csCatId="accent1" phldr="1"/>
      <dgm:spPr/>
    </dgm:pt>
    <dgm:pt modelId="{58F56A7A-034A-4886-B0DD-81D909D1697D}">
      <dgm:prSet custT="1"/>
      <dgm:spPr/>
      <dgm:t>
        <a:bodyPr/>
        <a:lstStyle/>
        <a:p>
          <a:pPr rtl="0" eaLnBrk="1" latinLnBrk="0"/>
          <a:r>
            <a:rPr lang="en-US" sz="1800" noProof="0" dirty="0">
              <a:solidFill>
                <a:schemeClr val="tx2"/>
              </a:solidFill>
              <a:latin typeface="+mj-lt"/>
            </a:rPr>
            <a:t>Deprivation glycogen content</a:t>
          </a:r>
        </a:p>
      </dgm:t>
    </dgm:pt>
    <dgm:pt modelId="{D1DB9F46-2047-4FB1-8C1B-BC1B314FB03C}" type="parTrans" cxnId="{B82271A3-B4AE-418D-A064-98D6CC761FDD}">
      <dgm:prSet/>
      <dgm:spPr/>
      <dgm:t>
        <a:bodyPr/>
        <a:lstStyle/>
        <a:p>
          <a:endParaRPr lang="fr-BE"/>
        </a:p>
      </dgm:t>
    </dgm:pt>
    <dgm:pt modelId="{848A6A3B-BA51-48DB-9287-93D96E82AFBA}" type="sibTrans" cxnId="{B82271A3-B4AE-418D-A064-98D6CC761FDD}">
      <dgm:prSet/>
      <dgm:spPr/>
      <dgm:t>
        <a:bodyPr/>
        <a:lstStyle/>
        <a:p>
          <a:endParaRPr lang="fr-BE">
            <a:solidFill>
              <a:schemeClr val="tx2"/>
            </a:solidFill>
          </a:endParaRPr>
        </a:p>
      </dgm:t>
    </dgm:pt>
    <dgm:pt modelId="{EBEB20AB-D5ED-413D-8704-A76AEE2E9A38}">
      <dgm:prSet custT="1"/>
      <dgm:spPr/>
      <dgm:t>
        <a:bodyPr/>
        <a:lstStyle/>
        <a:p>
          <a:pPr rtl="0" eaLnBrk="1" latinLnBrk="0"/>
          <a:r>
            <a:rPr lang="en-US" sz="1800" kern="0" baseline="0" noProof="0" dirty="0">
              <a:solidFill>
                <a:schemeClr val="tx2"/>
              </a:solidFill>
              <a:latin typeface="+mj-lt"/>
            </a:rPr>
            <a:t>Inhibits lactic acid production in the vagina</a:t>
          </a:r>
        </a:p>
      </dgm:t>
    </dgm:pt>
    <dgm:pt modelId="{30BA5567-E97F-4DBB-A854-F2E9D9F62449}" type="parTrans" cxnId="{1BC3CF2F-01D6-408B-8D83-1F5244F58B67}">
      <dgm:prSet/>
      <dgm:spPr/>
      <dgm:t>
        <a:bodyPr/>
        <a:lstStyle/>
        <a:p>
          <a:endParaRPr lang="fr-BE"/>
        </a:p>
      </dgm:t>
    </dgm:pt>
    <dgm:pt modelId="{4CCE63FD-6320-465F-93A2-E1FA4751766A}" type="sibTrans" cxnId="{1BC3CF2F-01D6-408B-8D83-1F5244F58B67}">
      <dgm:prSet/>
      <dgm:spPr/>
      <dgm:t>
        <a:bodyPr/>
        <a:lstStyle/>
        <a:p>
          <a:endParaRPr lang="fr-BE">
            <a:solidFill>
              <a:schemeClr val="tx2"/>
            </a:solidFill>
          </a:endParaRPr>
        </a:p>
      </dgm:t>
    </dgm:pt>
    <dgm:pt modelId="{4A4914DC-96A5-4BCB-99C6-19ED747E1311}">
      <dgm:prSet custT="1"/>
      <dgm:spPr/>
      <dgm:t>
        <a:bodyPr/>
        <a:lstStyle/>
        <a:p>
          <a:pPr rtl="0" eaLnBrk="1" latinLnBrk="0"/>
          <a:r>
            <a:rPr lang="en-US" sz="1800" noProof="0" dirty="0">
              <a:solidFill>
                <a:schemeClr val="tx2"/>
              </a:solidFill>
              <a:latin typeface="+mj-lt"/>
            </a:rPr>
            <a:t>Increases vaginal pH 5-6</a:t>
          </a:r>
        </a:p>
        <a:p>
          <a:pPr rtl="0" eaLnBrk="1" latinLnBrk="0"/>
          <a:endParaRPr lang="en-US" sz="1800" noProof="0" dirty="0">
            <a:solidFill>
              <a:schemeClr val="tx2"/>
            </a:solidFill>
            <a:latin typeface="+mj-lt"/>
          </a:endParaRPr>
        </a:p>
      </dgm:t>
    </dgm:pt>
    <dgm:pt modelId="{832E6D43-A589-4FF2-A190-928320155687}" type="parTrans" cxnId="{41080FAD-DFDE-4D38-9C95-BE890556FAAB}">
      <dgm:prSet/>
      <dgm:spPr/>
      <dgm:t>
        <a:bodyPr/>
        <a:lstStyle/>
        <a:p>
          <a:endParaRPr lang="fr-BE"/>
        </a:p>
      </dgm:t>
    </dgm:pt>
    <dgm:pt modelId="{661A764C-C79E-4C64-8696-0CE2C0FA5890}" type="sibTrans" cxnId="{41080FAD-DFDE-4D38-9C95-BE890556FAAB}">
      <dgm:prSet/>
      <dgm:spPr/>
      <dgm:t>
        <a:bodyPr/>
        <a:lstStyle/>
        <a:p>
          <a:endParaRPr lang="fr-BE">
            <a:solidFill>
              <a:schemeClr val="tx2"/>
            </a:solidFill>
          </a:endParaRPr>
        </a:p>
      </dgm:t>
    </dgm:pt>
    <dgm:pt modelId="{E5A6A58B-5F62-4DDB-AA68-362DA5A3AF6E}">
      <dgm:prSet custT="1"/>
      <dgm:spPr/>
      <dgm:t>
        <a:bodyPr/>
        <a:lstStyle/>
        <a:p>
          <a:pPr rtl="0" eaLnBrk="1" latinLnBrk="0"/>
          <a:r>
            <a:rPr lang="en-US" sz="1800" noProof="0" dirty="0">
              <a:solidFill>
                <a:schemeClr val="tx2"/>
              </a:solidFill>
              <a:latin typeface="+mj-lt"/>
            </a:rPr>
            <a:t>Low Estrogen</a:t>
          </a:r>
        </a:p>
        <a:p>
          <a:pPr rtl="0" eaLnBrk="1" latinLnBrk="0"/>
          <a:endParaRPr lang="en-US" sz="1800" noProof="0" dirty="0">
            <a:solidFill>
              <a:schemeClr val="tx2"/>
            </a:solidFill>
            <a:latin typeface="+mj-lt"/>
          </a:endParaRPr>
        </a:p>
      </dgm:t>
    </dgm:pt>
    <dgm:pt modelId="{C10B91EE-0B87-48A6-8DCF-4CCD1E672EBB}" type="parTrans" cxnId="{CE8FD89A-B643-4565-8710-7DD3F8E19E8B}">
      <dgm:prSet/>
      <dgm:spPr/>
      <dgm:t>
        <a:bodyPr/>
        <a:lstStyle/>
        <a:p>
          <a:endParaRPr lang="fr-BE"/>
        </a:p>
      </dgm:t>
    </dgm:pt>
    <dgm:pt modelId="{195C4855-9BEB-47AD-94D2-8C56C6C23DAF}" type="sibTrans" cxnId="{CE8FD89A-B643-4565-8710-7DD3F8E19E8B}">
      <dgm:prSet/>
      <dgm:spPr/>
      <dgm:t>
        <a:bodyPr/>
        <a:lstStyle/>
        <a:p>
          <a:endParaRPr lang="fr-BE">
            <a:solidFill>
              <a:schemeClr val="tx2"/>
            </a:solidFill>
          </a:endParaRPr>
        </a:p>
      </dgm:t>
    </dgm:pt>
    <dgm:pt modelId="{F81A0A2C-4421-47F8-B2AD-A2EAC90CD9A9}">
      <dgm:prSet custT="1"/>
      <dgm:spPr/>
      <dgm:t>
        <a:bodyPr/>
        <a:lstStyle/>
        <a:p>
          <a:pPr rtl="0" eaLnBrk="1" latinLnBrk="0"/>
          <a:r>
            <a:rPr lang="en-US" sz="1800" noProof="0" dirty="0" err="1">
              <a:solidFill>
                <a:schemeClr val="tx2"/>
              </a:solidFill>
              <a:latin typeface="+mj-lt"/>
            </a:rPr>
            <a:t>Vaginitis</a:t>
          </a:r>
          <a:endParaRPr lang="en-US" sz="1800" noProof="0" dirty="0">
            <a:solidFill>
              <a:schemeClr val="tx2"/>
            </a:solidFill>
            <a:latin typeface="+mj-lt"/>
          </a:endParaRPr>
        </a:p>
        <a:p>
          <a:pPr rtl="0" eaLnBrk="1" latinLnBrk="0"/>
          <a:endParaRPr lang="en-US" sz="1800" noProof="0" dirty="0">
            <a:solidFill>
              <a:schemeClr val="tx2"/>
            </a:solidFill>
            <a:latin typeface="+mj-lt"/>
          </a:endParaRPr>
        </a:p>
      </dgm:t>
    </dgm:pt>
    <dgm:pt modelId="{D4E1E6D4-5AB9-427A-92FC-1567E433AE72}" type="sibTrans" cxnId="{EE7AB222-6439-4ED4-A32C-625319B0ED79}">
      <dgm:prSet/>
      <dgm:spPr/>
      <dgm:t>
        <a:bodyPr/>
        <a:lstStyle/>
        <a:p>
          <a:endParaRPr lang="fr-BE">
            <a:solidFill>
              <a:schemeClr val="tx2"/>
            </a:solidFill>
          </a:endParaRPr>
        </a:p>
      </dgm:t>
    </dgm:pt>
    <dgm:pt modelId="{B95CB814-4E06-4958-9DE3-997F4177581F}" type="parTrans" cxnId="{EE7AB222-6439-4ED4-A32C-625319B0ED79}">
      <dgm:prSet/>
      <dgm:spPr/>
      <dgm:t>
        <a:bodyPr/>
        <a:lstStyle/>
        <a:p>
          <a:endParaRPr lang="fr-BE"/>
        </a:p>
      </dgm:t>
    </dgm:pt>
    <dgm:pt modelId="{9026177E-E275-4521-9501-B9E72174E1A7}" type="pres">
      <dgm:prSet presAssocID="{CA9FC41C-F7F0-40C3-9164-3C075D54FD84}" presName="cycle" presStyleCnt="0">
        <dgm:presLayoutVars>
          <dgm:dir/>
          <dgm:resizeHandles val="exact"/>
        </dgm:presLayoutVars>
      </dgm:prSet>
      <dgm:spPr/>
    </dgm:pt>
    <dgm:pt modelId="{A1BF6088-436A-4E6E-89FC-D8181F41D8B9}" type="pres">
      <dgm:prSet presAssocID="{58F56A7A-034A-4886-B0DD-81D909D1697D}" presName="dummy" presStyleCnt="0"/>
      <dgm:spPr/>
    </dgm:pt>
    <dgm:pt modelId="{B00D95DA-1D68-4363-82BC-1772C77349DA}" type="pres">
      <dgm:prSet presAssocID="{58F56A7A-034A-4886-B0DD-81D909D1697D}" presName="node" presStyleLbl="revTx" presStyleIdx="0" presStyleCnt="5" custScaleX="207705" custRadScaleRad="104776" custRadScaleInc="47548">
        <dgm:presLayoutVars>
          <dgm:bulletEnabled val="1"/>
        </dgm:presLayoutVars>
      </dgm:prSet>
      <dgm:spPr/>
    </dgm:pt>
    <dgm:pt modelId="{59E8B945-8F0B-45EB-9096-A2D461D01D0D}" type="pres">
      <dgm:prSet presAssocID="{848A6A3B-BA51-48DB-9287-93D96E82AFBA}" presName="sibTrans" presStyleLbl="node1" presStyleIdx="0" presStyleCnt="5"/>
      <dgm:spPr/>
    </dgm:pt>
    <dgm:pt modelId="{2207DA11-1577-433B-BA8C-4488D57965C3}" type="pres">
      <dgm:prSet presAssocID="{EBEB20AB-D5ED-413D-8704-A76AEE2E9A38}" presName="dummy" presStyleCnt="0"/>
      <dgm:spPr/>
    </dgm:pt>
    <dgm:pt modelId="{6306A5F9-8CA0-4CFF-9AB0-04B8BF20FA3A}" type="pres">
      <dgm:prSet presAssocID="{EBEB20AB-D5ED-413D-8704-A76AEE2E9A38}" presName="node" presStyleLbl="revTx" presStyleIdx="1" presStyleCnt="5" custScaleX="200713" custScaleY="105106">
        <dgm:presLayoutVars>
          <dgm:bulletEnabled val="1"/>
        </dgm:presLayoutVars>
      </dgm:prSet>
      <dgm:spPr/>
    </dgm:pt>
    <dgm:pt modelId="{7979E21F-D9B2-4258-82F4-6A14F48BD400}" type="pres">
      <dgm:prSet presAssocID="{4CCE63FD-6320-465F-93A2-E1FA4751766A}" presName="sibTrans" presStyleLbl="node1" presStyleIdx="1" presStyleCnt="5"/>
      <dgm:spPr/>
    </dgm:pt>
    <dgm:pt modelId="{CECF64F8-CB42-47C9-BFDF-FE183ED254F6}" type="pres">
      <dgm:prSet presAssocID="{4A4914DC-96A5-4BCB-99C6-19ED747E1311}" presName="dummy" presStyleCnt="0"/>
      <dgm:spPr/>
    </dgm:pt>
    <dgm:pt modelId="{81F35A78-66F5-42B6-902E-6D8C53D5C740}" type="pres">
      <dgm:prSet presAssocID="{4A4914DC-96A5-4BCB-99C6-19ED747E1311}" presName="node" presStyleLbl="revTx" presStyleIdx="2" presStyleCnt="5">
        <dgm:presLayoutVars>
          <dgm:bulletEnabled val="1"/>
        </dgm:presLayoutVars>
      </dgm:prSet>
      <dgm:spPr/>
    </dgm:pt>
    <dgm:pt modelId="{2F0C4DCB-DCC1-4798-87F8-8ED0416A0002}" type="pres">
      <dgm:prSet presAssocID="{661A764C-C79E-4C64-8696-0CE2C0FA5890}" presName="sibTrans" presStyleLbl="node1" presStyleIdx="2" presStyleCnt="5"/>
      <dgm:spPr/>
    </dgm:pt>
    <dgm:pt modelId="{5F223216-3F73-4984-A41F-E872777798B5}" type="pres">
      <dgm:prSet presAssocID="{F81A0A2C-4421-47F8-B2AD-A2EAC90CD9A9}" presName="dummy" presStyleCnt="0"/>
      <dgm:spPr/>
    </dgm:pt>
    <dgm:pt modelId="{E7DEA195-739F-402B-834F-6C0EC9C5DE35}" type="pres">
      <dgm:prSet presAssocID="{F81A0A2C-4421-47F8-B2AD-A2EAC90CD9A9}" presName="node" presStyleLbl="revTx" presStyleIdx="3" presStyleCnt="5">
        <dgm:presLayoutVars>
          <dgm:bulletEnabled val="1"/>
        </dgm:presLayoutVars>
      </dgm:prSet>
      <dgm:spPr/>
    </dgm:pt>
    <dgm:pt modelId="{CADC9AE4-2E38-41FA-AE61-42BC71C2F2E8}" type="pres">
      <dgm:prSet presAssocID="{D4E1E6D4-5AB9-427A-92FC-1567E433AE72}" presName="sibTrans" presStyleLbl="node1" presStyleIdx="3" presStyleCnt="5"/>
      <dgm:spPr/>
    </dgm:pt>
    <dgm:pt modelId="{4D79A9A0-6D2F-4C44-ABF4-DFC87606E84B}" type="pres">
      <dgm:prSet presAssocID="{E5A6A58B-5F62-4DDB-AA68-362DA5A3AF6E}" presName="dummy" presStyleCnt="0"/>
      <dgm:spPr/>
    </dgm:pt>
    <dgm:pt modelId="{5DAB40BE-BE95-483F-9DE0-103D3C7F75C7}" type="pres">
      <dgm:prSet presAssocID="{E5A6A58B-5F62-4DDB-AA68-362DA5A3AF6E}" presName="node" presStyleLbl="revTx" presStyleIdx="4" presStyleCnt="5">
        <dgm:presLayoutVars>
          <dgm:bulletEnabled val="1"/>
        </dgm:presLayoutVars>
      </dgm:prSet>
      <dgm:spPr/>
    </dgm:pt>
    <dgm:pt modelId="{83303E47-76A0-44A6-9EF3-F423B6364B02}" type="pres">
      <dgm:prSet presAssocID="{195C4855-9BEB-47AD-94D2-8C56C6C23DAF}" presName="sibTrans" presStyleLbl="node1" presStyleIdx="4" presStyleCnt="5" custLinFactNeighborX="40" custLinFactNeighborY="-124"/>
      <dgm:spPr/>
    </dgm:pt>
  </dgm:ptLst>
  <dgm:cxnLst>
    <dgm:cxn modelId="{88764213-30D6-674A-A1AA-F9821F97E4F9}" type="presOf" srcId="{D4E1E6D4-5AB9-427A-92FC-1567E433AE72}" destId="{CADC9AE4-2E38-41FA-AE61-42BC71C2F2E8}" srcOrd="0" destOrd="0" presId="urn:microsoft.com/office/officeart/2005/8/layout/cycle1"/>
    <dgm:cxn modelId="{81AC3821-35E4-6248-A6C5-D96516122953}" type="presOf" srcId="{EBEB20AB-D5ED-413D-8704-A76AEE2E9A38}" destId="{6306A5F9-8CA0-4CFF-9AB0-04B8BF20FA3A}" srcOrd="0" destOrd="0" presId="urn:microsoft.com/office/officeart/2005/8/layout/cycle1"/>
    <dgm:cxn modelId="{EE7AB222-6439-4ED4-A32C-625319B0ED79}" srcId="{CA9FC41C-F7F0-40C3-9164-3C075D54FD84}" destId="{F81A0A2C-4421-47F8-B2AD-A2EAC90CD9A9}" srcOrd="3" destOrd="0" parTransId="{B95CB814-4E06-4958-9DE3-997F4177581F}" sibTransId="{D4E1E6D4-5AB9-427A-92FC-1567E433AE72}"/>
    <dgm:cxn modelId="{1BC3CF2F-01D6-408B-8D83-1F5244F58B67}" srcId="{CA9FC41C-F7F0-40C3-9164-3C075D54FD84}" destId="{EBEB20AB-D5ED-413D-8704-A76AEE2E9A38}" srcOrd="1" destOrd="0" parTransId="{30BA5567-E97F-4DBB-A854-F2E9D9F62449}" sibTransId="{4CCE63FD-6320-465F-93A2-E1FA4751766A}"/>
    <dgm:cxn modelId="{B064474A-862A-8841-BE58-93504EAD8396}" type="presOf" srcId="{58F56A7A-034A-4886-B0DD-81D909D1697D}" destId="{B00D95DA-1D68-4363-82BC-1772C77349DA}" srcOrd="0" destOrd="0" presId="urn:microsoft.com/office/officeart/2005/8/layout/cycle1"/>
    <dgm:cxn modelId="{6319AE56-E793-E746-ADEE-6237EA13F840}" type="presOf" srcId="{CA9FC41C-F7F0-40C3-9164-3C075D54FD84}" destId="{9026177E-E275-4521-9501-B9E72174E1A7}" srcOrd="0" destOrd="0" presId="urn:microsoft.com/office/officeart/2005/8/layout/cycle1"/>
    <dgm:cxn modelId="{4A22F864-09DC-EA4A-9DDE-45F2626B7F4A}" type="presOf" srcId="{848A6A3B-BA51-48DB-9287-93D96E82AFBA}" destId="{59E8B945-8F0B-45EB-9096-A2D461D01D0D}" srcOrd="0" destOrd="0" presId="urn:microsoft.com/office/officeart/2005/8/layout/cycle1"/>
    <dgm:cxn modelId="{D8C6F36A-93E8-9640-9522-B13E591E7D47}" type="presOf" srcId="{F81A0A2C-4421-47F8-B2AD-A2EAC90CD9A9}" destId="{E7DEA195-739F-402B-834F-6C0EC9C5DE35}" srcOrd="0" destOrd="0" presId="urn:microsoft.com/office/officeart/2005/8/layout/cycle1"/>
    <dgm:cxn modelId="{1083036C-65E8-2043-96F3-BC4B124AB5D7}" type="presOf" srcId="{4CCE63FD-6320-465F-93A2-E1FA4751766A}" destId="{7979E21F-D9B2-4258-82F4-6A14F48BD400}" srcOrd="0" destOrd="0" presId="urn:microsoft.com/office/officeart/2005/8/layout/cycle1"/>
    <dgm:cxn modelId="{B6ADB06F-8E20-D147-AE7E-C6923327997D}" type="presOf" srcId="{4A4914DC-96A5-4BCB-99C6-19ED747E1311}" destId="{81F35A78-66F5-42B6-902E-6D8C53D5C740}" srcOrd="0" destOrd="0" presId="urn:microsoft.com/office/officeart/2005/8/layout/cycle1"/>
    <dgm:cxn modelId="{CE8FD89A-B643-4565-8710-7DD3F8E19E8B}" srcId="{CA9FC41C-F7F0-40C3-9164-3C075D54FD84}" destId="{E5A6A58B-5F62-4DDB-AA68-362DA5A3AF6E}" srcOrd="4" destOrd="0" parTransId="{C10B91EE-0B87-48A6-8DCF-4CCD1E672EBB}" sibTransId="{195C4855-9BEB-47AD-94D2-8C56C6C23DAF}"/>
    <dgm:cxn modelId="{B82271A3-B4AE-418D-A064-98D6CC761FDD}" srcId="{CA9FC41C-F7F0-40C3-9164-3C075D54FD84}" destId="{58F56A7A-034A-4886-B0DD-81D909D1697D}" srcOrd="0" destOrd="0" parTransId="{D1DB9F46-2047-4FB1-8C1B-BC1B314FB03C}" sibTransId="{848A6A3B-BA51-48DB-9287-93D96E82AFBA}"/>
    <dgm:cxn modelId="{41080FAD-DFDE-4D38-9C95-BE890556FAAB}" srcId="{CA9FC41C-F7F0-40C3-9164-3C075D54FD84}" destId="{4A4914DC-96A5-4BCB-99C6-19ED747E1311}" srcOrd="2" destOrd="0" parTransId="{832E6D43-A589-4FF2-A190-928320155687}" sibTransId="{661A764C-C79E-4C64-8696-0CE2C0FA5890}"/>
    <dgm:cxn modelId="{BE2E06B0-CC14-2B47-AB9A-937F40093597}" type="presOf" srcId="{195C4855-9BEB-47AD-94D2-8C56C6C23DAF}" destId="{83303E47-76A0-44A6-9EF3-F423B6364B02}" srcOrd="0" destOrd="0" presId="urn:microsoft.com/office/officeart/2005/8/layout/cycle1"/>
    <dgm:cxn modelId="{441AB4CC-E91B-5849-98EF-1383801835B7}" type="presOf" srcId="{E5A6A58B-5F62-4DDB-AA68-362DA5A3AF6E}" destId="{5DAB40BE-BE95-483F-9DE0-103D3C7F75C7}" srcOrd="0" destOrd="0" presId="urn:microsoft.com/office/officeart/2005/8/layout/cycle1"/>
    <dgm:cxn modelId="{216725E2-95B0-8947-9C51-CC4493DDB0DF}" type="presOf" srcId="{661A764C-C79E-4C64-8696-0CE2C0FA5890}" destId="{2F0C4DCB-DCC1-4798-87F8-8ED0416A0002}" srcOrd="0" destOrd="0" presId="urn:microsoft.com/office/officeart/2005/8/layout/cycle1"/>
    <dgm:cxn modelId="{93F6DA37-5721-1C49-80BB-56A423134BB0}" type="presParOf" srcId="{9026177E-E275-4521-9501-B9E72174E1A7}" destId="{A1BF6088-436A-4E6E-89FC-D8181F41D8B9}" srcOrd="0" destOrd="0" presId="urn:microsoft.com/office/officeart/2005/8/layout/cycle1"/>
    <dgm:cxn modelId="{282FDFA6-7527-3F4A-B703-714329E6151F}" type="presParOf" srcId="{9026177E-E275-4521-9501-B9E72174E1A7}" destId="{B00D95DA-1D68-4363-82BC-1772C77349DA}" srcOrd="1" destOrd="0" presId="urn:microsoft.com/office/officeart/2005/8/layout/cycle1"/>
    <dgm:cxn modelId="{ADF13178-B4C6-9340-ADCD-F22B3C67C3C7}" type="presParOf" srcId="{9026177E-E275-4521-9501-B9E72174E1A7}" destId="{59E8B945-8F0B-45EB-9096-A2D461D01D0D}" srcOrd="2" destOrd="0" presId="urn:microsoft.com/office/officeart/2005/8/layout/cycle1"/>
    <dgm:cxn modelId="{978FEEA3-0E85-344E-B93C-6D50A2E8FEBA}" type="presParOf" srcId="{9026177E-E275-4521-9501-B9E72174E1A7}" destId="{2207DA11-1577-433B-BA8C-4488D57965C3}" srcOrd="3" destOrd="0" presId="urn:microsoft.com/office/officeart/2005/8/layout/cycle1"/>
    <dgm:cxn modelId="{5795884D-08A9-444D-98B1-888B8ED120AD}" type="presParOf" srcId="{9026177E-E275-4521-9501-B9E72174E1A7}" destId="{6306A5F9-8CA0-4CFF-9AB0-04B8BF20FA3A}" srcOrd="4" destOrd="0" presId="urn:microsoft.com/office/officeart/2005/8/layout/cycle1"/>
    <dgm:cxn modelId="{380525B2-78D5-6649-8010-01C8093EBA3A}" type="presParOf" srcId="{9026177E-E275-4521-9501-B9E72174E1A7}" destId="{7979E21F-D9B2-4258-82F4-6A14F48BD400}" srcOrd="5" destOrd="0" presId="urn:microsoft.com/office/officeart/2005/8/layout/cycle1"/>
    <dgm:cxn modelId="{9BF1731C-0714-E241-96D8-694C2C93EC66}" type="presParOf" srcId="{9026177E-E275-4521-9501-B9E72174E1A7}" destId="{CECF64F8-CB42-47C9-BFDF-FE183ED254F6}" srcOrd="6" destOrd="0" presId="urn:microsoft.com/office/officeart/2005/8/layout/cycle1"/>
    <dgm:cxn modelId="{8C7A17EB-5DA5-4F43-8923-370EFB0C1BEC}" type="presParOf" srcId="{9026177E-E275-4521-9501-B9E72174E1A7}" destId="{81F35A78-66F5-42B6-902E-6D8C53D5C740}" srcOrd="7" destOrd="0" presId="urn:microsoft.com/office/officeart/2005/8/layout/cycle1"/>
    <dgm:cxn modelId="{DD9A4BA1-C10D-8641-ABD6-073036F42151}" type="presParOf" srcId="{9026177E-E275-4521-9501-B9E72174E1A7}" destId="{2F0C4DCB-DCC1-4798-87F8-8ED0416A0002}" srcOrd="8" destOrd="0" presId="urn:microsoft.com/office/officeart/2005/8/layout/cycle1"/>
    <dgm:cxn modelId="{781F3076-C88C-6F42-9BDA-6B7CB1E0E716}" type="presParOf" srcId="{9026177E-E275-4521-9501-B9E72174E1A7}" destId="{5F223216-3F73-4984-A41F-E872777798B5}" srcOrd="9" destOrd="0" presId="urn:microsoft.com/office/officeart/2005/8/layout/cycle1"/>
    <dgm:cxn modelId="{371FE8AF-E1CD-9947-98F2-001C0C584F9E}" type="presParOf" srcId="{9026177E-E275-4521-9501-B9E72174E1A7}" destId="{E7DEA195-739F-402B-834F-6C0EC9C5DE35}" srcOrd="10" destOrd="0" presId="urn:microsoft.com/office/officeart/2005/8/layout/cycle1"/>
    <dgm:cxn modelId="{67EE6B9A-2338-634D-B388-20341AE86FD1}" type="presParOf" srcId="{9026177E-E275-4521-9501-B9E72174E1A7}" destId="{CADC9AE4-2E38-41FA-AE61-42BC71C2F2E8}" srcOrd="11" destOrd="0" presId="urn:microsoft.com/office/officeart/2005/8/layout/cycle1"/>
    <dgm:cxn modelId="{4BB82378-AF16-AF4D-99DD-AA16E290767F}" type="presParOf" srcId="{9026177E-E275-4521-9501-B9E72174E1A7}" destId="{4D79A9A0-6D2F-4C44-ABF4-DFC87606E84B}" srcOrd="12" destOrd="0" presId="urn:microsoft.com/office/officeart/2005/8/layout/cycle1"/>
    <dgm:cxn modelId="{27C1D76C-BCE7-664F-B667-C747E5B4A834}" type="presParOf" srcId="{9026177E-E275-4521-9501-B9E72174E1A7}" destId="{5DAB40BE-BE95-483F-9DE0-103D3C7F75C7}" srcOrd="13" destOrd="0" presId="urn:microsoft.com/office/officeart/2005/8/layout/cycle1"/>
    <dgm:cxn modelId="{59E3FD98-25AA-964A-A008-690568129EF5}" type="presParOf" srcId="{9026177E-E275-4521-9501-B9E72174E1A7}" destId="{83303E47-76A0-44A6-9EF3-F423B6364B0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BB19F-3C03-4BE9-97FE-2FB8EFD79F1D}" type="doc">
      <dgm:prSet loTypeId="urn:microsoft.com/office/officeart/2005/8/layout/cycle1" loCatId="cycle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fr-BE"/>
        </a:p>
      </dgm:t>
    </dgm:pt>
    <dgm:pt modelId="{13FEF37F-70E4-4908-A9B3-41426AA0F7DD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Recurrent urinary tract infection (UTI)</a:t>
          </a:r>
        </a:p>
        <a:p>
          <a:r>
            <a:rPr lang="en-GB" sz="1600" dirty="0">
              <a:solidFill>
                <a:srgbClr val="FF0000"/>
              </a:solidFill>
            </a:rPr>
            <a:t>Discharge and odour</a:t>
          </a:r>
          <a:endParaRPr lang="fr-FR" sz="1600" dirty="0">
            <a:solidFill>
              <a:srgbClr val="FF0000"/>
            </a:solidFill>
          </a:endParaRPr>
        </a:p>
      </dgm:t>
    </dgm:pt>
    <dgm:pt modelId="{C76D9737-AD45-4A1F-8F74-5F9F124B2212}" type="parTrans" cxnId="{C065C8C8-6B55-4790-8DA4-1532B08FE582}">
      <dgm:prSet/>
      <dgm:spPr/>
      <dgm:t>
        <a:bodyPr/>
        <a:lstStyle/>
        <a:p>
          <a:endParaRPr lang="fr-BE" sz="1800"/>
        </a:p>
      </dgm:t>
    </dgm:pt>
    <dgm:pt modelId="{7436C6A4-4787-4D4C-9F26-B92CA10A859B}" type="sibTrans" cxnId="{C065C8C8-6B55-4790-8DA4-1532B08FE582}">
      <dgm:prSet/>
      <dgm:spPr/>
      <dgm:t>
        <a:bodyPr/>
        <a:lstStyle/>
        <a:p>
          <a:endParaRPr lang="fr-BE" sz="1800"/>
        </a:p>
      </dgm:t>
    </dgm:pt>
    <dgm:pt modelId="{40DF28BF-B353-435A-A107-F261EA4F5986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Decrease in blood flow </a:t>
          </a:r>
          <a:r>
            <a:rPr lang="en-GB" sz="1600" dirty="0">
              <a:solidFill>
                <a:srgbClr val="FF0000"/>
              </a:solidFill>
              <a:sym typeface="Wingdings" pitchFamily="2" charset="2"/>
            </a:rPr>
            <a:t> </a:t>
          </a:r>
          <a:endParaRPr lang="en-GB" sz="1600" dirty="0">
            <a:solidFill>
              <a:srgbClr val="FF0000"/>
            </a:solidFill>
          </a:endParaRPr>
        </a:p>
      </dgm:t>
    </dgm:pt>
    <dgm:pt modelId="{EAA83A10-3804-489F-8941-F845F502A264}" type="parTrans" cxnId="{FFB2319F-FBCA-45BC-BBE9-719EEAC14D27}">
      <dgm:prSet/>
      <dgm:spPr/>
      <dgm:t>
        <a:bodyPr/>
        <a:lstStyle/>
        <a:p>
          <a:endParaRPr lang="fr-BE" sz="1800"/>
        </a:p>
      </dgm:t>
    </dgm:pt>
    <dgm:pt modelId="{FFFE46C3-6A8D-4FD9-91D5-6EC1713E8B48}" type="sibTrans" cxnId="{FFB2319F-FBCA-45BC-BBE9-719EEAC14D27}">
      <dgm:prSet/>
      <dgm:spPr/>
      <dgm:t>
        <a:bodyPr/>
        <a:lstStyle/>
        <a:p>
          <a:endParaRPr lang="fr-BE" sz="1800"/>
        </a:p>
      </dgm:t>
    </dgm:pt>
    <dgm:pt modelId="{A21ECBE1-35BF-4F26-8FEC-954282F9C348}">
      <dgm:prSet custT="1"/>
      <dgm:spPr/>
      <dgm:t>
        <a:bodyPr/>
        <a:lstStyle/>
        <a:p>
          <a:pPr rtl="0" eaLnBrk="1" latinLnBrk="0"/>
          <a:r>
            <a:rPr lang="en-GB" sz="1600" dirty="0">
              <a:solidFill>
                <a:srgbClr val="FF0000"/>
              </a:solidFill>
            </a:rPr>
            <a:t>Decrease in lubrication</a:t>
          </a:r>
          <a:endParaRPr lang="fr-FR" sz="1600" dirty="0">
            <a:solidFill>
              <a:srgbClr val="FF0000"/>
            </a:solidFill>
          </a:endParaRPr>
        </a:p>
      </dgm:t>
    </dgm:pt>
    <dgm:pt modelId="{DD10B798-0C7D-4138-BF67-D7A5AAF4C7D0}" type="parTrans" cxnId="{221F6AF2-B018-4773-BCB8-DD4024221775}">
      <dgm:prSet/>
      <dgm:spPr/>
      <dgm:t>
        <a:bodyPr/>
        <a:lstStyle/>
        <a:p>
          <a:endParaRPr lang="fr-BE" sz="1800"/>
        </a:p>
      </dgm:t>
    </dgm:pt>
    <dgm:pt modelId="{88609CE2-2B8B-4B22-A062-5C0B01861540}" type="sibTrans" cxnId="{221F6AF2-B018-4773-BCB8-DD4024221775}">
      <dgm:prSet/>
      <dgm:spPr/>
      <dgm:t>
        <a:bodyPr/>
        <a:lstStyle/>
        <a:p>
          <a:endParaRPr lang="fr-BE" sz="1800"/>
        </a:p>
      </dgm:t>
    </dgm:pt>
    <dgm:pt modelId="{39C585A5-5742-4F6D-A940-288354431855}">
      <dgm:prSet custT="1"/>
      <dgm:spPr/>
      <dgm:t>
        <a:bodyPr/>
        <a:lstStyle/>
        <a:p>
          <a:pPr rtl="0" eaLnBrk="1" latinLnBrk="0"/>
          <a:r>
            <a:rPr lang="en-US" sz="1600" noProof="0" dirty="0">
              <a:solidFill>
                <a:srgbClr val="FF0000"/>
              </a:solidFill>
            </a:rPr>
            <a:t>Loss of elasticity</a:t>
          </a:r>
        </a:p>
        <a:p>
          <a:pPr rtl="0" eaLnBrk="1" latinLnBrk="0"/>
          <a:endParaRPr lang="en-US" sz="1600" noProof="0" dirty="0">
            <a:solidFill>
              <a:srgbClr val="FF0000"/>
            </a:solidFill>
          </a:endParaRPr>
        </a:p>
      </dgm:t>
    </dgm:pt>
    <dgm:pt modelId="{FA127E79-A388-468C-B856-545E17502D7E}" type="parTrans" cxnId="{B28AA17F-9BA7-4236-839B-A9E53C602AF6}">
      <dgm:prSet/>
      <dgm:spPr/>
      <dgm:t>
        <a:bodyPr/>
        <a:lstStyle/>
        <a:p>
          <a:endParaRPr lang="fr-BE" sz="1800"/>
        </a:p>
      </dgm:t>
    </dgm:pt>
    <dgm:pt modelId="{71B23302-015B-49CF-A36D-098D5664CA32}" type="sibTrans" cxnId="{B28AA17F-9BA7-4236-839B-A9E53C602AF6}">
      <dgm:prSet/>
      <dgm:spPr/>
      <dgm:t>
        <a:bodyPr/>
        <a:lstStyle/>
        <a:p>
          <a:endParaRPr lang="fr-BE" sz="1800"/>
        </a:p>
      </dgm:t>
    </dgm:pt>
    <dgm:pt modelId="{BAD28F9F-7350-43B7-AB53-49DCF6236D7D}">
      <dgm:prSet custT="1"/>
      <dgm:spPr/>
      <dgm:t>
        <a:bodyPr/>
        <a:lstStyle/>
        <a:p>
          <a:r>
            <a:rPr lang="en-US" sz="1600" noProof="0" dirty="0">
              <a:solidFill>
                <a:srgbClr val="FF0000"/>
              </a:solidFill>
            </a:rPr>
            <a:t>Atrophic </a:t>
          </a:r>
          <a:r>
            <a:rPr lang="en-US" sz="1600" noProof="0" dirty="0" err="1">
              <a:solidFill>
                <a:srgbClr val="FF0000"/>
              </a:solidFill>
            </a:rPr>
            <a:t>vaginitis</a:t>
          </a:r>
          <a:endParaRPr lang="en-US" sz="1600" noProof="0" dirty="0">
            <a:solidFill>
              <a:srgbClr val="FF0000"/>
            </a:solidFill>
          </a:endParaRPr>
        </a:p>
      </dgm:t>
    </dgm:pt>
    <dgm:pt modelId="{6D4E9FAE-D06D-41A9-ABD4-76EFDC6472BC}" type="parTrans" cxnId="{0F29D2D3-0380-4F0E-88D6-822948C47B3E}">
      <dgm:prSet/>
      <dgm:spPr/>
      <dgm:t>
        <a:bodyPr/>
        <a:lstStyle/>
        <a:p>
          <a:endParaRPr lang="fr-BE" sz="1800"/>
        </a:p>
      </dgm:t>
    </dgm:pt>
    <dgm:pt modelId="{4FEB348A-FD63-4E83-A3C3-095CCA577B02}" type="sibTrans" cxnId="{0F29D2D3-0380-4F0E-88D6-822948C47B3E}">
      <dgm:prSet/>
      <dgm:spPr/>
      <dgm:t>
        <a:bodyPr/>
        <a:lstStyle/>
        <a:p>
          <a:endParaRPr lang="fr-BE" sz="1800"/>
        </a:p>
      </dgm:t>
    </dgm:pt>
    <dgm:pt modelId="{C9767DDF-F9FD-44CB-9C1A-3A0A44CA213A}">
      <dgm:prSet custT="1"/>
      <dgm:spPr/>
      <dgm:t>
        <a:bodyPr/>
        <a:lstStyle/>
        <a:p>
          <a:pPr rtl="0" eaLnBrk="1" latinLnBrk="0"/>
          <a:r>
            <a:rPr lang="fr-FR" sz="1600" dirty="0">
              <a:solidFill>
                <a:srgbClr val="FF0000"/>
              </a:solidFill>
            </a:rPr>
            <a:t>Pain</a:t>
          </a:r>
        </a:p>
        <a:p>
          <a:pPr rtl="0" eaLnBrk="1" latinLnBrk="0"/>
          <a:endParaRPr lang="fr-FR" sz="1600" dirty="0">
            <a:solidFill>
              <a:srgbClr val="FF0000"/>
            </a:solidFill>
          </a:endParaRPr>
        </a:p>
      </dgm:t>
    </dgm:pt>
    <dgm:pt modelId="{0921E520-4A0E-45CA-BE5F-CDAD615677F9}" type="sibTrans" cxnId="{FE045530-9B7F-43EE-AC82-84D794078D62}">
      <dgm:prSet/>
      <dgm:spPr/>
      <dgm:t>
        <a:bodyPr/>
        <a:lstStyle/>
        <a:p>
          <a:endParaRPr lang="fr-BE" sz="1800"/>
        </a:p>
      </dgm:t>
    </dgm:pt>
    <dgm:pt modelId="{386F3445-9AD7-41BA-841A-7EB6606BF9F5}" type="parTrans" cxnId="{FE045530-9B7F-43EE-AC82-84D794078D62}">
      <dgm:prSet/>
      <dgm:spPr/>
      <dgm:t>
        <a:bodyPr/>
        <a:lstStyle/>
        <a:p>
          <a:endParaRPr lang="fr-BE" sz="1800"/>
        </a:p>
      </dgm:t>
    </dgm:pt>
    <dgm:pt modelId="{FC776668-AB28-44D3-B648-0EEC76790448}" type="pres">
      <dgm:prSet presAssocID="{1E6BB19F-3C03-4BE9-97FE-2FB8EFD79F1D}" presName="cycle" presStyleCnt="0">
        <dgm:presLayoutVars>
          <dgm:dir/>
          <dgm:resizeHandles val="exact"/>
        </dgm:presLayoutVars>
      </dgm:prSet>
      <dgm:spPr/>
    </dgm:pt>
    <dgm:pt modelId="{37CD7719-1E31-4998-BF01-2DAEDA97E12F}" type="pres">
      <dgm:prSet presAssocID="{13FEF37F-70E4-4908-A9B3-41426AA0F7DD}" presName="dummy" presStyleCnt="0"/>
      <dgm:spPr/>
    </dgm:pt>
    <dgm:pt modelId="{DF2A80F0-CF62-491B-8A19-5EF16BFF82D5}" type="pres">
      <dgm:prSet presAssocID="{13FEF37F-70E4-4908-A9B3-41426AA0F7DD}" presName="node" presStyleLbl="revTx" presStyleIdx="0" presStyleCnt="6" custScaleX="178766" custScaleY="107636" custRadScaleRad="104469" custRadScaleInc="81238">
        <dgm:presLayoutVars>
          <dgm:bulletEnabled val="1"/>
        </dgm:presLayoutVars>
      </dgm:prSet>
      <dgm:spPr/>
    </dgm:pt>
    <dgm:pt modelId="{85120958-207B-43E1-9D5B-979C5BF973D7}" type="pres">
      <dgm:prSet presAssocID="{7436C6A4-4787-4D4C-9F26-B92CA10A859B}" presName="sibTrans" presStyleLbl="node1" presStyleIdx="0" presStyleCnt="6"/>
      <dgm:spPr/>
    </dgm:pt>
    <dgm:pt modelId="{DEB4AAEE-EB4D-4658-966B-2FE4A33509F9}" type="pres">
      <dgm:prSet presAssocID="{40DF28BF-B353-435A-A107-F261EA4F5986}" presName="dummy" presStyleCnt="0"/>
      <dgm:spPr/>
    </dgm:pt>
    <dgm:pt modelId="{FD88BD03-9856-469A-AFE4-356389505E11}" type="pres">
      <dgm:prSet presAssocID="{40DF28BF-B353-435A-A107-F261EA4F5986}" presName="node" presStyleLbl="revTx" presStyleIdx="1" presStyleCnt="6" custScaleX="130718" custRadScaleRad="104416">
        <dgm:presLayoutVars>
          <dgm:bulletEnabled val="1"/>
        </dgm:presLayoutVars>
      </dgm:prSet>
      <dgm:spPr/>
    </dgm:pt>
    <dgm:pt modelId="{29B9ED08-B650-4AD5-BF17-B0DB29B8BBE9}" type="pres">
      <dgm:prSet presAssocID="{FFFE46C3-6A8D-4FD9-91D5-6EC1713E8B48}" presName="sibTrans" presStyleLbl="node1" presStyleIdx="1" presStyleCnt="6"/>
      <dgm:spPr/>
    </dgm:pt>
    <dgm:pt modelId="{E2F06965-10E3-4FD1-8799-3AB2481DA498}" type="pres">
      <dgm:prSet presAssocID="{A21ECBE1-35BF-4F26-8FEC-954282F9C348}" presName="dummy" presStyleCnt="0"/>
      <dgm:spPr/>
    </dgm:pt>
    <dgm:pt modelId="{98180ABB-A8F6-42F8-B851-0911E55FC9D3}" type="pres">
      <dgm:prSet presAssocID="{A21ECBE1-35BF-4F26-8FEC-954282F9C348}" presName="node" presStyleLbl="revTx" presStyleIdx="2" presStyleCnt="6" custScaleX="114848">
        <dgm:presLayoutVars>
          <dgm:bulletEnabled val="1"/>
        </dgm:presLayoutVars>
      </dgm:prSet>
      <dgm:spPr/>
    </dgm:pt>
    <dgm:pt modelId="{7A687D5B-57F4-4C73-84DE-7E4816D42730}" type="pres">
      <dgm:prSet presAssocID="{88609CE2-2B8B-4B22-A062-5C0B01861540}" presName="sibTrans" presStyleLbl="node1" presStyleIdx="2" presStyleCnt="6"/>
      <dgm:spPr/>
    </dgm:pt>
    <dgm:pt modelId="{64BD7695-9D89-4BEB-A61C-9BD99A2315A4}" type="pres">
      <dgm:prSet presAssocID="{39C585A5-5742-4F6D-A940-288354431855}" presName="dummy" presStyleCnt="0"/>
      <dgm:spPr/>
    </dgm:pt>
    <dgm:pt modelId="{08CB4A50-B26C-4FBE-AAF6-5C3186A91F14}" type="pres">
      <dgm:prSet presAssocID="{39C585A5-5742-4F6D-A940-288354431855}" presName="node" presStyleLbl="revTx" presStyleIdx="3" presStyleCnt="6">
        <dgm:presLayoutVars>
          <dgm:bulletEnabled val="1"/>
        </dgm:presLayoutVars>
      </dgm:prSet>
      <dgm:spPr/>
    </dgm:pt>
    <dgm:pt modelId="{C9D32587-4989-4A9D-B9AD-738B4BE97F90}" type="pres">
      <dgm:prSet presAssocID="{71B23302-015B-49CF-A36D-098D5664CA32}" presName="sibTrans" presStyleLbl="node1" presStyleIdx="3" presStyleCnt="6"/>
      <dgm:spPr/>
    </dgm:pt>
    <dgm:pt modelId="{F7160B32-19A2-4480-9ED6-1DCB8B6A4B93}" type="pres">
      <dgm:prSet presAssocID="{C9767DDF-F9FD-44CB-9C1A-3A0A44CA213A}" presName="dummy" presStyleCnt="0"/>
      <dgm:spPr/>
    </dgm:pt>
    <dgm:pt modelId="{B48E4636-8ABB-4DFB-AD19-5630CEF0340D}" type="pres">
      <dgm:prSet presAssocID="{C9767DDF-F9FD-44CB-9C1A-3A0A44CA213A}" presName="node" presStyleLbl="revTx" presStyleIdx="4" presStyleCnt="6">
        <dgm:presLayoutVars>
          <dgm:bulletEnabled val="1"/>
        </dgm:presLayoutVars>
      </dgm:prSet>
      <dgm:spPr/>
    </dgm:pt>
    <dgm:pt modelId="{65520DF2-64C3-4059-817C-B8F063ED92CC}" type="pres">
      <dgm:prSet presAssocID="{0921E520-4A0E-45CA-BE5F-CDAD615677F9}" presName="sibTrans" presStyleLbl="node1" presStyleIdx="4" presStyleCnt="6"/>
      <dgm:spPr/>
    </dgm:pt>
    <dgm:pt modelId="{EBA7FAAD-F863-4695-A4A7-52FA9E49C19F}" type="pres">
      <dgm:prSet presAssocID="{BAD28F9F-7350-43B7-AB53-49DCF6236D7D}" presName="dummy" presStyleCnt="0"/>
      <dgm:spPr/>
    </dgm:pt>
    <dgm:pt modelId="{D3B8E9D2-2330-4F83-A60E-7F7FBB9184E5}" type="pres">
      <dgm:prSet presAssocID="{BAD28F9F-7350-43B7-AB53-49DCF6236D7D}" presName="node" presStyleLbl="revTx" presStyleIdx="5" presStyleCnt="6" custRadScaleRad="103263" custRadScaleInc="-15006">
        <dgm:presLayoutVars>
          <dgm:bulletEnabled val="1"/>
        </dgm:presLayoutVars>
      </dgm:prSet>
      <dgm:spPr/>
    </dgm:pt>
    <dgm:pt modelId="{E4E3D01E-0A8B-4F4E-B974-312431A757D3}" type="pres">
      <dgm:prSet presAssocID="{4FEB348A-FD63-4E83-A3C3-095CCA577B02}" presName="sibTrans" presStyleLbl="node1" presStyleIdx="5" presStyleCnt="6"/>
      <dgm:spPr/>
    </dgm:pt>
  </dgm:ptLst>
  <dgm:cxnLst>
    <dgm:cxn modelId="{46B7431C-F38B-B548-84E1-F3CDE58B2C09}" type="presOf" srcId="{39C585A5-5742-4F6D-A940-288354431855}" destId="{08CB4A50-B26C-4FBE-AAF6-5C3186A91F14}" srcOrd="0" destOrd="0" presId="urn:microsoft.com/office/officeart/2005/8/layout/cycle1"/>
    <dgm:cxn modelId="{FE045530-9B7F-43EE-AC82-84D794078D62}" srcId="{1E6BB19F-3C03-4BE9-97FE-2FB8EFD79F1D}" destId="{C9767DDF-F9FD-44CB-9C1A-3A0A44CA213A}" srcOrd="4" destOrd="0" parTransId="{386F3445-9AD7-41BA-841A-7EB6606BF9F5}" sibTransId="{0921E520-4A0E-45CA-BE5F-CDAD615677F9}"/>
    <dgm:cxn modelId="{90F97A31-CD53-BA46-8D21-5BD1CCA956DD}" type="presOf" srcId="{7436C6A4-4787-4D4C-9F26-B92CA10A859B}" destId="{85120958-207B-43E1-9D5B-979C5BF973D7}" srcOrd="0" destOrd="0" presId="urn:microsoft.com/office/officeart/2005/8/layout/cycle1"/>
    <dgm:cxn modelId="{1FE2F13E-3CAB-0042-8A4D-FFD812BB84F4}" type="presOf" srcId="{C9767DDF-F9FD-44CB-9C1A-3A0A44CA213A}" destId="{B48E4636-8ABB-4DFB-AD19-5630CEF0340D}" srcOrd="0" destOrd="0" presId="urn:microsoft.com/office/officeart/2005/8/layout/cycle1"/>
    <dgm:cxn modelId="{19A41E51-C759-5D4E-A33E-F1CDC1C3F225}" type="presOf" srcId="{88609CE2-2B8B-4B22-A062-5C0B01861540}" destId="{7A687D5B-57F4-4C73-84DE-7E4816D42730}" srcOrd="0" destOrd="0" presId="urn:microsoft.com/office/officeart/2005/8/layout/cycle1"/>
    <dgm:cxn modelId="{13DE9A5F-6356-404F-B873-E0A892015168}" type="presOf" srcId="{1E6BB19F-3C03-4BE9-97FE-2FB8EFD79F1D}" destId="{FC776668-AB28-44D3-B648-0EEC76790448}" srcOrd="0" destOrd="0" presId="urn:microsoft.com/office/officeart/2005/8/layout/cycle1"/>
    <dgm:cxn modelId="{B28AA17F-9BA7-4236-839B-A9E53C602AF6}" srcId="{1E6BB19F-3C03-4BE9-97FE-2FB8EFD79F1D}" destId="{39C585A5-5742-4F6D-A940-288354431855}" srcOrd="3" destOrd="0" parTransId="{FA127E79-A388-468C-B856-545E17502D7E}" sibTransId="{71B23302-015B-49CF-A36D-098D5664CA32}"/>
    <dgm:cxn modelId="{0BBF4B90-79DD-444D-8696-393757590752}" type="presOf" srcId="{BAD28F9F-7350-43B7-AB53-49DCF6236D7D}" destId="{D3B8E9D2-2330-4F83-A60E-7F7FBB9184E5}" srcOrd="0" destOrd="0" presId="urn:microsoft.com/office/officeart/2005/8/layout/cycle1"/>
    <dgm:cxn modelId="{FFB2319F-FBCA-45BC-BBE9-719EEAC14D27}" srcId="{1E6BB19F-3C03-4BE9-97FE-2FB8EFD79F1D}" destId="{40DF28BF-B353-435A-A107-F261EA4F5986}" srcOrd="1" destOrd="0" parTransId="{EAA83A10-3804-489F-8941-F845F502A264}" sibTransId="{FFFE46C3-6A8D-4FD9-91D5-6EC1713E8B48}"/>
    <dgm:cxn modelId="{EC619BA4-DB05-3D47-A03F-4DB8C3E967E1}" type="presOf" srcId="{4FEB348A-FD63-4E83-A3C3-095CCA577B02}" destId="{E4E3D01E-0A8B-4F4E-B974-312431A757D3}" srcOrd="0" destOrd="0" presId="urn:microsoft.com/office/officeart/2005/8/layout/cycle1"/>
    <dgm:cxn modelId="{D97EC2A7-B7C3-2E47-BD3D-A2A4C97BA94D}" type="presOf" srcId="{71B23302-015B-49CF-A36D-098D5664CA32}" destId="{C9D32587-4989-4A9D-B9AD-738B4BE97F90}" srcOrd="0" destOrd="0" presId="urn:microsoft.com/office/officeart/2005/8/layout/cycle1"/>
    <dgm:cxn modelId="{3871A9B2-5CFB-5748-8D15-15C3B65EFEA8}" type="presOf" srcId="{0921E520-4A0E-45CA-BE5F-CDAD615677F9}" destId="{65520DF2-64C3-4059-817C-B8F063ED92CC}" srcOrd="0" destOrd="0" presId="urn:microsoft.com/office/officeart/2005/8/layout/cycle1"/>
    <dgm:cxn modelId="{AEC877C7-D7EC-6F42-9001-906887FE13CF}" type="presOf" srcId="{40DF28BF-B353-435A-A107-F261EA4F5986}" destId="{FD88BD03-9856-469A-AFE4-356389505E11}" srcOrd="0" destOrd="0" presId="urn:microsoft.com/office/officeart/2005/8/layout/cycle1"/>
    <dgm:cxn modelId="{C065C8C8-6B55-4790-8DA4-1532B08FE582}" srcId="{1E6BB19F-3C03-4BE9-97FE-2FB8EFD79F1D}" destId="{13FEF37F-70E4-4908-A9B3-41426AA0F7DD}" srcOrd="0" destOrd="0" parTransId="{C76D9737-AD45-4A1F-8F74-5F9F124B2212}" sibTransId="{7436C6A4-4787-4D4C-9F26-B92CA10A859B}"/>
    <dgm:cxn modelId="{DA2FEFD2-4BD9-4B48-8AC9-2B953A77AC0F}" type="presOf" srcId="{A21ECBE1-35BF-4F26-8FEC-954282F9C348}" destId="{98180ABB-A8F6-42F8-B851-0911E55FC9D3}" srcOrd="0" destOrd="0" presId="urn:microsoft.com/office/officeart/2005/8/layout/cycle1"/>
    <dgm:cxn modelId="{0F29D2D3-0380-4F0E-88D6-822948C47B3E}" srcId="{1E6BB19F-3C03-4BE9-97FE-2FB8EFD79F1D}" destId="{BAD28F9F-7350-43B7-AB53-49DCF6236D7D}" srcOrd="5" destOrd="0" parTransId="{6D4E9FAE-D06D-41A9-ABD4-76EFDC6472BC}" sibTransId="{4FEB348A-FD63-4E83-A3C3-095CCA577B02}"/>
    <dgm:cxn modelId="{B7CB43D9-28C1-1D40-9163-D2F091061CB5}" type="presOf" srcId="{13FEF37F-70E4-4908-A9B3-41426AA0F7DD}" destId="{DF2A80F0-CF62-491B-8A19-5EF16BFF82D5}" srcOrd="0" destOrd="0" presId="urn:microsoft.com/office/officeart/2005/8/layout/cycle1"/>
    <dgm:cxn modelId="{851C0FE4-A18B-DF44-B040-EEFA6267458E}" type="presOf" srcId="{FFFE46C3-6A8D-4FD9-91D5-6EC1713E8B48}" destId="{29B9ED08-B650-4AD5-BF17-B0DB29B8BBE9}" srcOrd="0" destOrd="0" presId="urn:microsoft.com/office/officeart/2005/8/layout/cycle1"/>
    <dgm:cxn modelId="{221F6AF2-B018-4773-BCB8-DD4024221775}" srcId="{1E6BB19F-3C03-4BE9-97FE-2FB8EFD79F1D}" destId="{A21ECBE1-35BF-4F26-8FEC-954282F9C348}" srcOrd="2" destOrd="0" parTransId="{DD10B798-0C7D-4138-BF67-D7A5AAF4C7D0}" sibTransId="{88609CE2-2B8B-4B22-A062-5C0B01861540}"/>
    <dgm:cxn modelId="{C29C4315-F7EB-5946-A5CF-7FF10FA47ABE}" type="presParOf" srcId="{FC776668-AB28-44D3-B648-0EEC76790448}" destId="{37CD7719-1E31-4998-BF01-2DAEDA97E12F}" srcOrd="0" destOrd="0" presId="urn:microsoft.com/office/officeart/2005/8/layout/cycle1"/>
    <dgm:cxn modelId="{2FE5743D-0ED0-564A-BC6E-7735D3EDD251}" type="presParOf" srcId="{FC776668-AB28-44D3-B648-0EEC76790448}" destId="{DF2A80F0-CF62-491B-8A19-5EF16BFF82D5}" srcOrd="1" destOrd="0" presId="urn:microsoft.com/office/officeart/2005/8/layout/cycle1"/>
    <dgm:cxn modelId="{0583B0A1-3594-9C46-8B4F-A5A8EC5944E7}" type="presParOf" srcId="{FC776668-AB28-44D3-B648-0EEC76790448}" destId="{85120958-207B-43E1-9D5B-979C5BF973D7}" srcOrd="2" destOrd="0" presId="urn:microsoft.com/office/officeart/2005/8/layout/cycle1"/>
    <dgm:cxn modelId="{A67A5FF3-6798-174E-B18A-8969E247F9C2}" type="presParOf" srcId="{FC776668-AB28-44D3-B648-0EEC76790448}" destId="{DEB4AAEE-EB4D-4658-966B-2FE4A33509F9}" srcOrd="3" destOrd="0" presId="urn:microsoft.com/office/officeart/2005/8/layout/cycle1"/>
    <dgm:cxn modelId="{9B69C184-C580-C14B-94BB-99625ED11F3C}" type="presParOf" srcId="{FC776668-AB28-44D3-B648-0EEC76790448}" destId="{FD88BD03-9856-469A-AFE4-356389505E11}" srcOrd="4" destOrd="0" presId="urn:microsoft.com/office/officeart/2005/8/layout/cycle1"/>
    <dgm:cxn modelId="{8F9AC6A8-0985-5545-B823-4B7868F9E74B}" type="presParOf" srcId="{FC776668-AB28-44D3-B648-0EEC76790448}" destId="{29B9ED08-B650-4AD5-BF17-B0DB29B8BBE9}" srcOrd="5" destOrd="0" presId="urn:microsoft.com/office/officeart/2005/8/layout/cycle1"/>
    <dgm:cxn modelId="{C6685E00-4DAF-464B-913E-47E5A8760830}" type="presParOf" srcId="{FC776668-AB28-44D3-B648-0EEC76790448}" destId="{E2F06965-10E3-4FD1-8799-3AB2481DA498}" srcOrd="6" destOrd="0" presId="urn:microsoft.com/office/officeart/2005/8/layout/cycle1"/>
    <dgm:cxn modelId="{A5114B12-13A7-D040-8076-50EFCAE967D3}" type="presParOf" srcId="{FC776668-AB28-44D3-B648-0EEC76790448}" destId="{98180ABB-A8F6-42F8-B851-0911E55FC9D3}" srcOrd="7" destOrd="0" presId="urn:microsoft.com/office/officeart/2005/8/layout/cycle1"/>
    <dgm:cxn modelId="{92F7E139-3E71-B143-AF11-D75D1B475F36}" type="presParOf" srcId="{FC776668-AB28-44D3-B648-0EEC76790448}" destId="{7A687D5B-57F4-4C73-84DE-7E4816D42730}" srcOrd="8" destOrd="0" presId="urn:microsoft.com/office/officeart/2005/8/layout/cycle1"/>
    <dgm:cxn modelId="{7BF539F9-ED5C-8443-8B85-7511B93FB4FD}" type="presParOf" srcId="{FC776668-AB28-44D3-B648-0EEC76790448}" destId="{64BD7695-9D89-4BEB-A61C-9BD99A2315A4}" srcOrd="9" destOrd="0" presId="urn:microsoft.com/office/officeart/2005/8/layout/cycle1"/>
    <dgm:cxn modelId="{9F45BA80-9CBA-714A-8892-F15DB5051592}" type="presParOf" srcId="{FC776668-AB28-44D3-B648-0EEC76790448}" destId="{08CB4A50-B26C-4FBE-AAF6-5C3186A91F14}" srcOrd="10" destOrd="0" presId="urn:microsoft.com/office/officeart/2005/8/layout/cycle1"/>
    <dgm:cxn modelId="{89F592DD-032A-1445-8F0D-6DA938E34435}" type="presParOf" srcId="{FC776668-AB28-44D3-B648-0EEC76790448}" destId="{C9D32587-4989-4A9D-B9AD-738B4BE97F90}" srcOrd="11" destOrd="0" presId="urn:microsoft.com/office/officeart/2005/8/layout/cycle1"/>
    <dgm:cxn modelId="{16D80DD8-2705-2A42-BF45-E32096165263}" type="presParOf" srcId="{FC776668-AB28-44D3-B648-0EEC76790448}" destId="{F7160B32-19A2-4480-9ED6-1DCB8B6A4B93}" srcOrd="12" destOrd="0" presId="urn:microsoft.com/office/officeart/2005/8/layout/cycle1"/>
    <dgm:cxn modelId="{1BC5A239-AE73-E646-A662-A835B5C3436F}" type="presParOf" srcId="{FC776668-AB28-44D3-B648-0EEC76790448}" destId="{B48E4636-8ABB-4DFB-AD19-5630CEF0340D}" srcOrd="13" destOrd="0" presId="urn:microsoft.com/office/officeart/2005/8/layout/cycle1"/>
    <dgm:cxn modelId="{BE302143-D870-2E47-B18E-B0A30007D4D2}" type="presParOf" srcId="{FC776668-AB28-44D3-B648-0EEC76790448}" destId="{65520DF2-64C3-4059-817C-B8F063ED92CC}" srcOrd="14" destOrd="0" presId="urn:microsoft.com/office/officeart/2005/8/layout/cycle1"/>
    <dgm:cxn modelId="{A999FE1A-A8C0-DC4D-A7E8-FC6F91DD4C0E}" type="presParOf" srcId="{FC776668-AB28-44D3-B648-0EEC76790448}" destId="{EBA7FAAD-F863-4695-A4A7-52FA9E49C19F}" srcOrd="15" destOrd="0" presId="urn:microsoft.com/office/officeart/2005/8/layout/cycle1"/>
    <dgm:cxn modelId="{3A717902-813B-CC4E-8EF8-4D00960FCBE0}" type="presParOf" srcId="{FC776668-AB28-44D3-B648-0EEC76790448}" destId="{D3B8E9D2-2330-4F83-A60E-7F7FBB9184E5}" srcOrd="16" destOrd="0" presId="urn:microsoft.com/office/officeart/2005/8/layout/cycle1"/>
    <dgm:cxn modelId="{0F7C5F59-D579-7B41-B16B-0618A3A553B3}" type="presParOf" srcId="{FC776668-AB28-44D3-B648-0EEC76790448}" destId="{E4E3D01E-0A8B-4F4E-B974-312431A757D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80F0-CF62-491B-8A19-5EF16BFF82D5}">
      <dsp:nvSpPr>
        <dsp:cNvPr id="0" name=""/>
        <dsp:cNvSpPr/>
      </dsp:nvSpPr>
      <dsp:spPr>
        <a:xfrm>
          <a:off x="5361082" y="341869"/>
          <a:ext cx="1981437" cy="119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Recurrent urinary tract infection (UTI)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Discharge and odour</a:t>
          </a:r>
          <a:endParaRPr lang="fr-FR" sz="1600" kern="1200" dirty="0">
            <a:solidFill>
              <a:srgbClr val="FF0000"/>
            </a:solidFill>
          </a:endParaRPr>
        </a:p>
      </dsp:txBody>
      <dsp:txXfrm>
        <a:off x="5361082" y="341869"/>
        <a:ext cx="1981437" cy="1193034"/>
      </dsp:txXfrm>
    </dsp:sp>
    <dsp:sp modelId="{85120958-207B-43E1-9D5B-979C5BF973D7}">
      <dsp:nvSpPr>
        <dsp:cNvPr id="0" name=""/>
        <dsp:cNvSpPr/>
      </dsp:nvSpPr>
      <dsp:spPr>
        <a:xfrm>
          <a:off x="1883911" y="-23929"/>
          <a:ext cx="5410998" cy="5410998"/>
        </a:xfrm>
        <a:prstGeom prst="circularArrow">
          <a:avLst>
            <a:gd name="adj1" fmla="val 3994"/>
            <a:gd name="adj2" fmla="val 250602"/>
            <a:gd name="adj3" fmla="val 20632048"/>
            <a:gd name="adj4" fmla="val 1994133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8BD03-9856-469A-AFE4-356389505E11}">
      <dsp:nvSpPr>
        <dsp:cNvPr id="0" name=""/>
        <dsp:cNvSpPr/>
      </dsp:nvSpPr>
      <dsp:spPr>
        <a:xfrm>
          <a:off x="6342928" y="2169610"/>
          <a:ext cx="1448874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Decrease in blood flow </a:t>
          </a:r>
          <a:r>
            <a:rPr lang="en-GB" sz="1600" kern="1200" dirty="0">
              <a:solidFill>
                <a:srgbClr val="FF0000"/>
              </a:solidFill>
              <a:sym typeface="Wingdings" pitchFamily="2" charset="2"/>
            </a:rPr>
            <a:t> </a:t>
          </a:r>
          <a:endParaRPr lang="en-GB" sz="1600" kern="1200" dirty="0">
            <a:solidFill>
              <a:srgbClr val="FF0000"/>
            </a:solidFill>
          </a:endParaRPr>
        </a:p>
      </dsp:txBody>
      <dsp:txXfrm>
        <a:off x="6342928" y="2169610"/>
        <a:ext cx="1448874" cy="1108397"/>
      </dsp:txXfrm>
    </dsp:sp>
    <dsp:sp modelId="{29B9ED08-B650-4AD5-BF17-B0DB29B8BBE9}">
      <dsp:nvSpPr>
        <dsp:cNvPr id="0" name=""/>
        <dsp:cNvSpPr/>
      </dsp:nvSpPr>
      <dsp:spPr>
        <a:xfrm>
          <a:off x="1937239" y="-146603"/>
          <a:ext cx="5410998" cy="5410998"/>
        </a:xfrm>
        <a:prstGeom prst="circularArrow">
          <a:avLst>
            <a:gd name="adj1" fmla="val 3994"/>
            <a:gd name="adj2" fmla="val 250602"/>
            <a:gd name="adj3" fmla="val 2510250"/>
            <a:gd name="adj4" fmla="val 101499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80ABB-A8F6-42F8-B851-0911E55FC9D3}">
      <dsp:nvSpPr>
        <dsp:cNvPr id="0" name=""/>
        <dsp:cNvSpPr/>
      </dsp:nvSpPr>
      <dsp:spPr>
        <a:xfrm>
          <a:off x="5086069" y="4309862"/>
          <a:ext cx="1272972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Decrease in lubrication</a:t>
          </a:r>
          <a:endParaRPr lang="fr-FR" sz="1600" kern="1200" dirty="0">
            <a:solidFill>
              <a:srgbClr val="FF0000"/>
            </a:solidFill>
          </a:endParaRPr>
        </a:p>
      </dsp:txBody>
      <dsp:txXfrm>
        <a:off x="5086069" y="4309862"/>
        <a:ext cx="1272972" cy="1108397"/>
      </dsp:txXfrm>
    </dsp:sp>
    <dsp:sp modelId="{7A687D5B-57F4-4C73-84DE-7E4816D4273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6109803"/>
            <a:gd name="adj4" fmla="val 455811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4A50-B26C-4FBE-AAF6-5C3186A91F14}">
      <dsp:nvSpPr>
        <dsp:cNvPr id="0" name=""/>
        <dsp:cNvSpPr/>
      </dsp:nvSpPr>
      <dsp:spPr>
        <a:xfrm>
          <a:off x="2697006" y="4309862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rgbClr val="FF0000"/>
              </a:solidFill>
            </a:rPr>
            <a:t>Loss of elasticity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>
            <a:solidFill>
              <a:srgbClr val="FF0000"/>
            </a:solidFill>
          </a:endParaRPr>
        </a:p>
      </dsp:txBody>
      <dsp:txXfrm>
        <a:off x="2697006" y="4309862"/>
        <a:ext cx="1108397" cy="1108397"/>
      </dsp:txXfrm>
    </dsp:sp>
    <dsp:sp modelId="{C9D32587-4989-4A9D-B9AD-738B4BE97F9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9771873"/>
            <a:gd name="adj4" fmla="val 8184386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4636-8ABB-4DFB-AD19-5630CEF0340D}">
      <dsp:nvSpPr>
        <dsp:cNvPr id="0" name=""/>
        <dsp:cNvSpPr/>
      </dsp:nvSpPr>
      <dsp:spPr>
        <a:xfrm>
          <a:off x="1461331" y="216961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Pain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0000"/>
            </a:solidFill>
          </a:endParaRPr>
        </a:p>
      </dsp:txBody>
      <dsp:txXfrm>
        <a:off x="1461331" y="2169610"/>
        <a:ext cx="1108397" cy="1108397"/>
      </dsp:txXfrm>
    </dsp:sp>
    <dsp:sp modelId="{65520DF2-64C3-4059-817C-B8F063ED92CC}">
      <dsp:nvSpPr>
        <dsp:cNvPr id="0" name=""/>
        <dsp:cNvSpPr/>
      </dsp:nvSpPr>
      <dsp:spPr>
        <a:xfrm>
          <a:off x="1814335" y="-152072"/>
          <a:ext cx="5410998" cy="5410998"/>
        </a:xfrm>
        <a:prstGeom prst="circularArrow">
          <a:avLst>
            <a:gd name="adj1" fmla="val 3994"/>
            <a:gd name="adj2" fmla="val 250602"/>
            <a:gd name="adj3" fmla="val 12761519"/>
            <a:gd name="adj4" fmla="val 1133607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8E9D2-2330-4F83-A60E-7F7FBB9184E5}">
      <dsp:nvSpPr>
        <dsp:cNvPr id="0" name=""/>
        <dsp:cNvSpPr/>
      </dsp:nvSpPr>
      <dsp:spPr>
        <a:xfrm>
          <a:off x="2542723" y="2936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rgbClr val="FF0000"/>
              </a:solidFill>
            </a:rPr>
            <a:t>Atrophic </a:t>
          </a:r>
          <a:r>
            <a:rPr lang="en-US" sz="1600" kern="1200" noProof="0" dirty="0" err="1">
              <a:solidFill>
                <a:srgbClr val="FF0000"/>
              </a:solidFill>
            </a:rPr>
            <a:t>vaginitis</a:t>
          </a:r>
          <a:endParaRPr lang="en-US" sz="1600" kern="1200" noProof="0" dirty="0">
            <a:solidFill>
              <a:srgbClr val="FF0000"/>
            </a:solidFill>
          </a:endParaRPr>
        </a:p>
      </dsp:txBody>
      <dsp:txXfrm>
        <a:off x="2542723" y="29360"/>
        <a:ext cx="1108397" cy="1108397"/>
      </dsp:txXfrm>
    </dsp:sp>
    <dsp:sp modelId="{E4E3D01E-0A8B-4F4E-B974-312431A757D3}">
      <dsp:nvSpPr>
        <dsp:cNvPr id="0" name=""/>
        <dsp:cNvSpPr/>
      </dsp:nvSpPr>
      <dsp:spPr>
        <a:xfrm>
          <a:off x="1824772" y="-83257"/>
          <a:ext cx="5410998" cy="5410998"/>
        </a:xfrm>
        <a:prstGeom prst="circularArrow">
          <a:avLst>
            <a:gd name="adj1" fmla="val 3994"/>
            <a:gd name="adj2" fmla="val 250602"/>
            <a:gd name="adj3" fmla="val 17309746"/>
            <a:gd name="adj4" fmla="val 1494968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D95DA-1D68-4363-82BC-1772C77349DA}">
      <dsp:nvSpPr>
        <dsp:cNvPr id="0" name=""/>
        <dsp:cNvSpPr/>
      </dsp:nvSpPr>
      <dsp:spPr>
        <a:xfrm>
          <a:off x="3706831" y="202502"/>
          <a:ext cx="2145935" cy="103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2"/>
              </a:solidFill>
              <a:latin typeface="+mj-lt"/>
            </a:rPr>
            <a:t>Deprivation glycogen content</a:t>
          </a:r>
        </a:p>
      </dsp:txBody>
      <dsp:txXfrm>
        <a:off x="3706831" y="202502"/>
        <a:ext cx="2145935" cy="1033165"/>
      </dsp:txXfrm>
    </dsp:sp>
    <dsp:sp modelId="{59E8B945-8F0B-45EB-9096-A2D461D01D0D}">
      <dsp:nvSpPr>
        <dsp:cNvPr id="0" name=""/>
        <dsp:cNvSpPr/>
      </dsp:nvSpPr>
      <dsp:spPr>
        <a:xfrm>
          <a:off x="1523990" y="-210106"/>
          <a:ext cx="3879072" cy="3879072"/>
        </a:xfrm>
        <a:prstGeom prst="circularArrow">
          <a:avLst>
            <a:gd name="adj1" fmla="val 5194"/>
            <a:gd name="adj2" fmla="val 335442"/>
            <a:gd name="adj3" fmla="val 63036"/>
            <a:gd name="adj4" fmla="val 20599805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6A5F9-8CA0-4CFF-9AB0-04B8BF20FA3A}">
      <dsp:nvSpPr>
        <dsp:cNvPr id="0" name=""/>
        <dsp:cNvSpPr/>
      </dsp:nvSpPr>
      <dsp:spPr>
        <a:xfrm>
          <a:off x="4052197" y="1928502"/>
          <a:ext cx="2073696" cy="1085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0" baseline="0" noProof="0" dirty="0">
              <a:solidFill>
                <a:schemeClr val="tx2"/>
              </a:solidFill>
              <a:latin typeface="+mj-lt"/>
            </a:rPr>
            <a:t>Inhibits lactic acid production in the vagina</a:t>
          </a:r>
        </a:p>
      </dsp:txBody>
      <dsp:txXfrm>
        <a:off x="4052197" y="1928502"/>
        <a:ext cx="2073696" cy="1085918"/>
      </dsp:txXfrm>
    </dsp:sp>
    <dsp:sp modelId="{7979E21F-D9B2-4258-82F4-6A14F48BD400}">
      <dsp:nvSpPr>
        <dsp:cNvPr id="0" name=""/>
        <dsp:cNvSpPr/>
      </dsp:nvSpPr>
      <dsp:spPr>
        <a:xfrm>
          <a:off x="1512475" y="20"/>
          <a:ext cx="3879072" cy="3879072"/>
        </a:xfrm>
        <a:prstGeom prst="circularArrow">
          <a:avLst>
            <a:gd name="adj1" fmla="val 5194"/>
            <a:gd name="adj2" fmla="val 335442"/>
            <a:gd name="adj3" fmla="val 4016686"/>
            <a:gd name="adj4" fmla="val 2318537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35A78-66F5-42B6-902E-6D8C53D5C740}">
      <dsp:nvSpPr>
        <dsp:cNvPr id="0" name=""/>
        <dsp:cNvSpPr/>
      </dsp:nvSpPr>
      <dsp:spPr>
        <a:xfrm>
          <a:off x="2935428" y="3144254"/>
          <a:ext cx="1033165" cy="103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2"/>
              </a:solidFill>
              <a:latin typeface="+mj-lt"/>
            </a:rPr>
            <a:t>Increases vaginal pH 5-6</a:t>
          </a:r>
        </a:p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>
            <a:solidFill>
              <a:schemeClr val="tx2"/>
            </a:solidFill>
            <a:latin typeface="+mj-lt"/>
          </a:endParaRPr>
        </a:p>
      </dsp:txBody>
      <dsp:txXfrm>
        <a:off x="2935428" y="3144254"/>
        <a:ext cx="1033165" cy="1033165"/>
      </dsp:txXfrm>
    </dsp:sp>
    <dsp:sp modelId="{2F0C4DCB-DCC1-4798-87F8-8ED0416A0002}">
      <dsp:nvSpPr>
        <dsp:cNvPr id="0" name=""/>
        <dsp:cNvSpPr/>
      </dsp:nvSpPr>
      <dsp:spPr>
        <a:xfrm>
          <a:off x="1512475" y="20"/>
          <a:ext cx="3879072" cy="3879072"/>
        </a:xfrm>
        <a:prstGeom prst="circularArrow">
          <a:avLst>
            <a:gd name="adj1" fmla="val 5194"/>
            <a:gd name="adj2" fmla="val 335442"/>
            <a:gd name="adj3" fmla="val 8212950"/>
            <a:gd name="adj4" fmla="val 6447872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EA195-739F-402B-834F-6C0EC9C5DE35}">
      <dsp:nvSpPr>
        <dsp:cNvPr id="0" name=""/>
        <dsp:cNvSpPr/>
      </dsp:nvSpPr>
      <dsp:spPr>
        <a:xfrm>
          <a:off x="1298394" y="1954878"/>
          <a:ext cx="1033165" cy="103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 err="1">
              <a:solidFill>
                <a:schemeClr val="tx2"/>
              </a:solidFill>
              <a:latin typeface="+mj-lt"/>
            </a:rPr>
            <a:t>Vaginitis</a:t>
          </a:r>
          <a:endParaRPr lang="en-US" sz="1800" kern="1200" noProof="0" dirty="0">
            <a:solidFill>
              <a:schemeClr val="tx2"/>
            </a:solidFill>
            <a:latin typeface="+mj-lt"/>
          </a:endParaRPr>
        </a:p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>
            <a:solidFill>
              <a:schemeClr val="tx2"/>
            </a:solidFill>
            <a:latin typeface="+mj-lt"/>
          </a:endParaRPr>
        </a:p>
      </dsp:txBody>
      <dsp:txXfrm>
        <a:off x="1298394" y="1954878"/>
        <a:ext cx="1033165" cy="1033165"/>
      </dsp:txXfrm>
    </dsp:sp>
    <dsp:sp modelId="{CADC9AE4-2E38-41FA-AE61-42BC71C2F2E8}">
      <dsp:nvSpPr>
        <dsp:cNvPr id="0" name=""/>
        <dsp:cNvSpPr/>
      </dsp:nvSpPr>
      <dsp:spPr>
        <a:xfrm>
          <a:off x="1512475" y="20"/>
          <a:ext cx="3879072" cy="3879072"/>
        </a:xfrm>
        <a:prstGeom prst="circularArrow">
          <a:avLst>
            <a:gd name="adj1" fmla="val 5194"/>
            <a:gd name="adj2" fmla="val 335442"/>
            <a:gd name="adj3" fmla="val 12300000"/>
            <a:gd name="adj4" fmla="val 10769398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B40BE-BE95-483F-9DE0-103D3C7F75C7}">
      <dsp:nvSpPr>
        <dsp:cNvPr id="0" name=""/>
        <dsp:cNvSpPr/>
      </dsp:nvSpPr>
      <dsp:spPr>
        <a:xfrm>
          <a:off x="1923685" y="30429"/>
          <a:ext cx="1033165" cy="1033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chemeClr val="tx2"/>
              </a:solidFill>
              <a:latin typeface="+mj-lt"/>
            </a:rPr>
            <a:t>Low Estrogen</a:t>
          </a:r>
        </a:p>
        <a:p>
          <a:pPr marL="0" lvl="0" indent="0" algn="ctr" defTabSz="8001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noProof="0" dirty="0">
            <a:solidFill>
              <a:schemeClr val="tx2"/>
            </a:solidFill>
            <a:latin typeface="+mj-lt"/>
          </a:endParaRPr>
        </a:p>
      </dsp:txBody>
      <dsp:txXfrm>
        <a:off x="1923685" y="30429"/>
        <a:ext cx="1033165" cy="1033165"/>
      </dsp:txXfrm>
    </dsp:sp>
    <dsp:sp modelId="{83303E47-76A0-44A6-9EF3-F423B6364B02}">
      <dsp:nvSpPr>
        <dsp:cNvPr id="0" name=""/>
        <dsp:cNvSpPr/>
      </dsp:nvSpPr>
      <dsp:spPr>
        <a:xfrm>
          <a:off x="1657324" y="-54818"/>
          <a:ext cx="3879072" cy="3879072"/>
        </a:xfrm>
        <a:prstGeom prst="circularArrow">
          <a:avLst>
            <a:gd name="adj1" fmla="val 5194"/>
            <a:gd name="adj2" fmla="val 335442"/>
            <a:gd name="adj3" fmla="val 16551550"/>
            <a:gd name="adj4" fmla="val 14893656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A80F0-CF62-491B-8A19-5EF16BFF82D5}">
      <dsp:nvSpPr>
        <dsp:cNvPr id="0" name=""/>
        <dsp:cNvSpPr/>
      </dsp:nvSpPr>
      <dsp:spPr>
        <a:xfrm>
          <a:off x="5361082" y="341869"/>
          <a:ext cx="1981437" cy="119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Recurrent urinary tract infection (UTI)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Discharge and odour</a:t>
          </a:r>
          <a:endParaRPr lang="fr-FR" sz="1600" kern="1200" dirty="0">
            <a:solidFill>
              <a:srgbClr val="FF0000"/>
            </a:solidFill>
          </a:endParaRPr>
        </a:p>
      </dsp:txBody>
      <dsp:txXfrm>
        <a:off x="5361082" y="341869"/>
        <a:ext cx="1981437" cy="1193034"/>
      </dsp:txXfrm>
    </dsp:sp>
    <dsp:sp modelId="{85120958-207B-43E1-9D5B-979C5BF973D7}">
      <dsp:nvSpPr>
        <dsp:cNvPr id="0" name=""/>
        <dsp:cNvSpPr/>
      </dsp:nvSpPr>
      <dsp:spPr>
        <a:xfrm>
          <a:off x="1883911" y="-23929"/>
          <a:ext cx="5410998" cy="5410998"/>
        </a:xfrm>
        <a:prstGeom prst="circularArrow">
          <a:avLst>
            <a:gd name="adj1" fmla="val 3994"/>
            <a:gd name="adj2" fmla="val 250602"/>
            <a:gd name="adj3" fmla="val 20632048"/>
            <a:gd name="adj4" fmla="val 1994133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8BD03-9856-469A-AFE4-356389505E11}">
      <dsp:nvSpPr>
        <dsp:cNvPr id="0" name=""/>
        <dsp:cNvSpPr/>
      </dsp:nvSpPr>
      <dsp:spPr>
        <a:xfrm>
          <a:off x="6342928" y="2169610"/>
          <a:ext cx="1448874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Decrease in blood flow </a:t>
          </a:r>
          <a:r>
            <a:rPr lang="en-GB" sz="1600" kern="1200" dirty="0">
              <a:solidFill>
                <a:srgbClr val="FF0000"/>
              </a:solidFill>
              <a:sym typeface="Wingdings" pitchFamily="2" charset="2"/>
            </a:rPr>
            <a:t> </a:t>
          </a:r>
          <a:endParaRPr lang="en-GB" sz="1600" kern="1200" dirty="0">
            <a:solidFill>
              <a:srgbClr val="FF0000"/>
            </a:solidFill>
          </a:endParaRPr>
        </a:p>
      </dsp:txBody>
      <dsp:txXfrm>
        <a:off x="6342928" y="2169610"/>
        <a:ext cx="1448874" cy="1108397"/>
      </dsp:txXfrm>
    </dsp:sp>
    <dsp:sp modelId="{29B9ED08-B650-4AD5-BF17-B0DB29B8BBE9}">
      <dsp:nvSpPr>
        <dsp:cNvPr id="0" name=""/>
        <dsp:cNvSpPr/>
      </dsp:nvSpPr>
      <dsp:spPr>
        <a:xfrm>
          <a:off x="1937239" y="-146603"/>
          <a:ext cx="5410998" cy="5410998"/>
        </a:xfrm>
        <a:prstGeom prst="circularArrow">
          <a:avLst>
            <a:gd name="adj1" fmla="val 3994"/>
            <a:gd name="adj2" fmla="val 250602"/>
            <a:gd name="adj3" fmla="val 2510250"/>
            <a:gd name="adj4" fmla="val 1014997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80ABB-A8F6-42F8-B851-0911E55FC9D3}">
      <dsp:nvSpPr>
        <dsp:cNvPr id="0" name=""/>
        <dsp:cNvSpPr/>
      </dsp:nvSpPr>
      <dsp:spPr>
        <a:xfrm>
          <a:off x="5086069" y="4309862"/>
          <a:ext cx="1272972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FF0000"/>
              </a:solidFill>
            </a:rPr>
            <a:t>Decrease in lubrication</a:t>
          </a:r>
          <a:endParaRPr lang="fr-FR" sz="1600" kern="1200" dirty="0">
            <a:solidFill>
              <a:srgbClr val="FF0000"/>
            </a:solidFill>
          </a:endParaRPr>
        </a:p>
      </dsp:txBody>
      <dsp:txXfrm>
        <a:off x="5086069" y="4309862"/>
        <a:ext cx="1272972" cy="1108397"/>
      </dsp:txXfrm>
    </dsp:sp>
    <dsp:sp modelId="{7A687D5B-57F4-4C73-84DE-7E4816D4273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6109803"/>
            <a:gd name="adj4" fmla="val 455811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4A50-B26C-4FBE-AAF6-5C3186A91F14}">
      <dsp:nvSpPr>
        <dsp:cNvPr id="0" name=""/>
        <dsp:cNvSpPr/>
      </dsp:nvSpPr>
      <dsp:spPr>
        <a:xfrm>
          <a:off x="2697006" y="4309862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rgbClr val="FF0000"/>
              </a:solidFill>
            </a:rPr>
            <a:t>Loss of elasticity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noProof="0" dirty="0">
            <a:solidFill>
              <a:srgbClr val="FF0000"/>
            </a:solidFill>
          </a:endParaRPr>
        </a:p>
      </dsp:txBody>
      <dsp:txXfrm>
        <a:off x="2697006" y="4309862"/>
        <a:ext cx="1108397" cy="1108397"/>
      </dsp:txXfrm>
    </dsp:sp>
    <dsp:sp modelId="{C9D32587-4989-4A9D-B9AD-738B4BE97F90}">
      <dsp:nvSpPr>
        <dsp:cNvPr id="0" name=""/>
        <dsp:cNvSpPr/>
      </dsp:nvSpPr>
      <dsp:spPr>
        <a:xfrm>
          <a:off x="1781381" y="18310"/>
          <a:ext cx="5410998" cy="5410998"/>
        </a:xfrm>
        <a:prstGeom prst="circularArrow">
          <a:avLst>
            <a:gd name="adj1" fmla="val 3994"/>
            <a:gd name="adj2" fmla="val 250602"/>
            <a:gd name="adj3" fmla="val 9771873"/>
            <a:gd name="adj4" fmla="val 8184386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4636-8ABB-4DFB-AD19-5630CEF0340D}">
      <dsp:nvSpPr>
        <dsp:cNvPr id="0" name=""/>
        <dsp:cNvSpPr/>
      </dsp:nvSpPr>
      <dsp:spPr>
        <a:xfrm>
          <a:off x="1461331" y="216961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0000"/>
              </a:solidFill>
            </a:rPr>
            <a:t>Pain</a:t>
          </a:r>
        </a:p>
        <a:p>
          <a:pPr marL="0" lvl="0" indent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rgbClr val="FF0000"/>
            </a:solidFill>
          </a:endParaRPr>
        </a:p>
      </dsp:txBody>
      <dsp:txXfrm>
        <a:off x="1461331" y="2169610"/>
        <a:ext cx="1108397" cy="1108397"/>
      </dsp:txXfrm>
    </dsp:sp>
    <dsp:sp modelId="{65520DF2-64C3-4059-817C-B8F063ED92CC}">
      <dsp:nvSpPr>
        <dsp:cNvPr id="0" name=""/>
        <dsp:cNvSpPr/>
      </dsp:nvSpPr>
      <dsp:spPr>
        <a:xfrm>
          <a:off x="1814335" y="-152072"/>
          <a:ext cx="5410998" cy="5410998"/>
        </a:xfrm>
        <a:prstGeom prst="circularArrow">
          <a:avLst>
            <a:gd name="adj1" fmla="val 3994"/>
            <a:gd name="adj2" fmla="val 250602"/>
            <a:gd name="adj3" fmla="val 12761519"/>
            <a:gd name="adj4" fmla="val 11336074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8E9D2-2330-4F83-A60E-7F7FBB9184E5}">
      <dsp:nvSpPr>
        <dsp:cNvPr id="0" name=""/>
        <dsp:cNvSpPr/>
      </dsp:nvSpPr>
      <dsp:spPr>
        <a:xfrm>
          <a:off x="2542723" y="29360"/>
          <a:ext cx="1108397" cy="1108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>
              <a:solidFill>
                <a:srgbClr val="FF0000"/>
              </a:solidFill>
            </a:rPr>
            <a:t>Atrophic </a:t>
          </a:r>
          <a:r>
            <a:rPr lang="en-US" sz="1600" kern="1200" noProof="0" dirty="0" err="1">
              <a:solidFill>
                <a:srgbClr val="FF0000"/>
              </a:solidFill>
            </a:rPr>
            <a:t>vaginitis</a:t>
          </a:r>
          <a:endParaRPr lang="en-US" sz="1600" kern="1200" noProof="0" dirty="0">
            <a:solidFill>
              <a:srgbClr val="FF0000"/>
            </a:solidFill>
          </a:endParaRPr>
        </a:p>
      </dsp:txBody>
      <dsp:txXfrm>
        <a:off x="2542723" y="29360"/>
        <a:ext cx="1108397" cy="1108397"/>
      </dsp:txXfrm>
    </dsp:sp>
    <dsp:sp modelId="{E4E3D01E-0A8B-4F4E-B974-312431A757D3}">
      <dsp:nvSpPr>
        <dsp:cNvPr id="0" name=""/>
        <dsp:cNvSpPr/>
      </dsp:nvSpPr>
      <dsp:spPr>
        <a:xfrm>
          <a:off x="1824772" y="-83257"/>
          <a:ext cx="5410998" cy="5410998"/>
        </a:xfrm>
        <a:prstGeom prst="circularArrow">
          <a:avLst>
            <a:gd name="adj1" fmla="val 3994"/>
            <a:gd name="adj2" fmla="val 250602"/>
            <a:gd name="adj3" fmla="val 17309746"/>
            <a:gd name="adj4" fmla="val 14949683"/>
            <a:gd name="adj5" fmla="val 46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19654-9DF1-FC4B-832F-3DAF4C8C30C4}" type="datetimeFigureOut">
              <a:rPr lang="fr-FR" smtClean="0"/>
              <a:pPr/>
              <a:t>16/03/2025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C86E-DCF7-C744-B26F-0CD5A3751A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8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genitourinary-syndrome-of-menopause-vulvovaginal-atrophy-clinical-manifestations-and-diagnosis/abstract/27,2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/>
              <a:t>is</a:t>
            </a:r>
            <a:r>
              <a:rPr lang="fr-BE" dirty="0"/>
              <a:t> a new </a:t>
            </a:r>
            <a:r>
              <a:rPr lang="fr-BE" dirty="0" err="1"/>
              <a:t>term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describes</a:t>
            </a:r>
            <a:r>
              <a:rPr lang="fr-BE" dirty="0"/>
              <a:t> </a:t>
            </a:r>
            <a:r>
              <a:rPr lang="fr-BE" dirty="0" err="1"/>
              <a:t>various</a:t>
            </a:r>
            <a:r>
              <a:rPr lang="fr-BE" dirty="0"/>
              <a:t> </a:t>
            </a:r>
            <a:r>
              <a:rPr lang="fr-BE" dirty="0" err="1"/>
              <a:t>menopausal</a:t>
            </a:r>
            <a:r>
              <a:rPr lang="fr-BE" dirty="0"/>
              <a:t> </a:t>
            </a:r>
            <a:r>
              <a:rPr lang="fr-BE" dirty="0" err="1"/>
              <a:t>symptoms</a:t>
            </a:r>
            <a:r>
              <a:rPr lang="fr-BE" dirty="0"/>
              <a:t> and </a:t>
            </a:r>
            <a:r>
              <a:rPr lang="fr-BE" dirty="0" err="1"/>
              <a:t>signs</a:t>
            </a:r>
            <a:r>
              <a:rPr lang="fr-BE" dirty="0"/>
              <a:t> </a:t>
            </a:r>
            <a:r>
              <a:rPr lang="fr-BE" dirty="0" err="1"/>
              <a:t>associated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physical</a:t>
            </a:r>
            <a:r>
              <a:rPr lang="fr-BE" dirty="0"/>
              <a:t> changes of the </a:t>
            </a:r>
            <a:r>
              <a:rPr lang="fr-BE" dirty="0" err="1"/>
              <a:t>vulva</a:t>
            </a:r>
            <a:r>
              <a:rPr lang="fr-BE" dirty="0"/>
              <a:t>, </a:t>
            </a:r>
            <a:r>
              <a:rPr lang="fr-BE" dirty="0" err="1"/>
              <a:t>vagina</a:t>
            </a:r>
            <a:r>
              <a:rPr lang="fr-BE" dirty="0"/>
              <a:t>, and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urinary</a:t>
            </a:r>
            <a:r>
              <a:rPr lang="fr-BE" dirty="0"/>
              <a:t> tract.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68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some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believe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their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symptoms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are an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expected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and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necessary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part of the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aging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process</a:t>
            </a:r>
          </a:p>
          <a:p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Cultural,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religious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and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societal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beliefs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as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well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as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embarrassment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also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play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role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in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making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patients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feel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uncomfortable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discussing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concerns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related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to the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genitourinary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system.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4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For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example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vaginal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nulliparity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or vaginal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surgery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intensify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vaginal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atrophy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symptoms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[</a:t>
            </a:r>
            <a:r>
              <a:rPr lang="fr-BE" b="0" i="0" u="none" strike="noStrike" dirty="0">
                <a:solidFill>
                  <a:srgbClr val="0074B9"/>
                </a:solidFill>
                <a:effectLst/>
                <a:latin typeface="Noto Sans" panose="020B0502040504020204" pitchFamily="34" charset="0"/>
                <a:hlinkClick r:id="rId3"/>
              </a:rPr>
              <a:t>27,28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]. Abstinence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from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sexual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activity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appears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to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exacerbate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atrophic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changes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whereas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sexual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activity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helps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preserve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the vaginal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epithelium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presumably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by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increasing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blood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flow and tissue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elasticity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. Cigarette smoking causes relative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estrogen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deficiency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and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may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reduce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vaginal perfusion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768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dirty="0" err="1">
                <a:solidFill>
                  <a:srgbClr val="232323"/>
                </a:solidFill>
                <a:effectLst/>
              </a:rPr>
              <a:t>many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patients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with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symptoms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do not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bring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them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to the attention of a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clinician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`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dirty="0">
                <a:solidFill>
                  <a:srgbClr val="232323"/>
                </a:solidFill>
                <a:effectLst/>
              </a:rPr>
              <a:t>. Patients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who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are not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having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vaginal intercourse due to pain or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discomfort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should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asked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if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this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is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something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they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would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like to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able to have in the future,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recognizing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there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are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often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multiple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factors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(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eg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relationship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status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aging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partner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sexual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dysfunction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lack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interest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)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affect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this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decision</a:t>
            </a:r>
            <a:endParaRPr lang="fr-BE" sz="1200" b="0" i="0" dirty="0">
              <a:solidFill>
                <a:srgbClr val="232323"/>
              </a:solidFill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07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Atrophy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of the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vulva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, clitoris, and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vagina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. (A) Vaginal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atrophy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is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associated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with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pale, dry,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shiny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vulvar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tissue and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loss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of adipose tissue in the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labia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majora and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labia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minora. (B) The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prepuce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and clitoris are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often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pale and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reduced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in size,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while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examination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shows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that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(C) the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introitus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may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be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narrowed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and friable. (D) In vaginal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atrophy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, the vaginal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walls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lack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rugae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and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may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be</a:t>
            </a:r>
            <a:r>
              <a:rPr lang="fr-BE" b="0" i="0" dirty="0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 pale and/or </a:t>
            </a:r>
            <a:r>
              <a:rPr lang="fr-BE" b="0" i="0" dirty="0" err="1">
                <a:solidFill>
                  <a:srgbClr val="111111"/>
                </a:solidFill>
                <a:effectLst/>
                <a:latin typeface="Roboto" panose="020F0502020204030204" pitchFamily="34" charset="0"/>
              </a:rPr>
              <a:t>erythematous</a:t>
            </a:r>
            <a:endParaRPr lang="fr-BE" b="0" i="0" dirty="0">
              <a:solidFill>
                <a:srgbClr val="111111"/>
              </a:solidFill>
              <a:effectLst/>
              <a:latin typeface="Roboto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6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and </a:t>
            </a:r>
            <a:r>
              <a:rPr lang="fr-BE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evaluation</a:t>
            </a:r>
            <a:r>
              <a:rPr lang="fr-BE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of GSM,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3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available</a:t>
            </a:r>
            <a:r>
              <a:rPr lang="fr-B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measure</a:t>
            </a:r>
            <a:r>
              <a:rPr lang="fr-B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BE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only</a:t>
            </a:r>
            <a:r>
              <a:rPr lang="fr-B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one component of GSM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dirty="0" err="1">
                <a:solidFill>
                  <a:srgbClr val="232323"/>
                </a:solidFill>
                <a:effectLst/>
              </a:rPr>
              <a:t>may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due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5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The </a:t>
            </a:r>
            <a:r>
              <a:rPr lang="fr-BE" dirty="0" err="1"/>
              <a:t>female</a:t>
            </a:r>
            <a:r>
              <a:rPr lang="fr-BE" dirty="0"/>
              <a:t> </a:t>
            </a:r>
            <a:r>
              <a:rPr lang="fr-BE" dirty="0" err="1"/>
              <a:t>genital</a:t>
            </a:r>
            <a:r>
              <a:rPr lang="fr-BE" dirty="0"/>
              <a:t> tract and </a:t>
            </a:r>
            <a:r>
              <a:rPr lang="fr-BE" dirty="0" err="1"/>
              <a:t>lower</a:t>
            </a:r>
            <a:r>
              <a:rPr lang="fr-BE" dirty="0"/>
              <a:t> </a:t>
            </a:r>
            <a:r>
              <a:rPr lang="fr-BE" dirty="0" err="1"/>
              <a:t>urinary</a:t>
            </a:r>
            <a:r>
              <a:rPr lang="fr-BE" dirty="0"/>
              <a:t> tract </a:t>
            </a:r>
            <a:r>
              <a:rPr lang="fr-BE" dirty="0" err="1"/>
              <a:t>share</a:t>
            </a:r>
            <a:r>
              <a:rPr lang="fr-BE" dirty="0"/>
              <a:t> a </a:t>
            </a:r>
            <a:r>
              <a:rPr lang="fr-BE" dirty="0" err="1"/>
              <a:t>common</a:t>
            </a:r>
            <a:r>
              <a:rPr lang="fr-BE" dirty="0"/>
              <a:t> </a:t>
            </a:r>
            <a:r>
              <a:rPr lang="fr-BE" dirty="0" err="1"/>
              <a:t>embryonic</a:t>
            </a:r>
            <a:r>
              <a:rPr lang="fr-BE" dirty="0"/>
              <a:t> </a:t>
            </a:r>
            <a:r>
              <a:rPr lang="fr-BE" dirty="0" err="1"/>
              <a:t>origin</a:t>
            </a:r>
            <a:r>
              <a:rPr lang="fr-BE" dirty="0"/>
              <a:t>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7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5297-A65E-82FA-ED0F-EEAACD32A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749F11A-B5BC-4E6E-67ED-59EB467B5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13CB88E-F9D5-D307-B0F4-97DB80E28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to </a:t>
            </a:r>
            <a:r>
              <a:rPr lang="fr-BE" dirty="0" err="1"/>
              <a:t>detect</a:t>
            </a:r>
            <a:r>
              <a:rPr lang="fr-BE" dirty="0"/>
              <a:t> </a:t>
            </a:r>
            <a:r>
              <a:rPr lang="fr-BE" dirty="0" err="1"/>
              <a:t>postmenopausal</a:t>
            </a:r>
            <a:r>
              <a:rPr lang="fr-BE" dirty="0"/>
              <a:t> estradiol </a:t>
            </a:r>
            <a:r>
              <a:rPr lang="fr-BE" dirty="0" err="1"/>
              <a:t>levels</a:t>
            </a:r>
            <a:r>
              <a:rPr lang="fr-BE" dirty="0"/>
              <a:t> </a:t>
            </a:r>
            <a:r>
              <a:rPr lang="fr-BE" dirty="0" err="1"/>
              <a:t>accurately</a:t>
            </a:r>
            <a:r>
              <a:rPr lang="fr-BE" dirty="0"/>
              <a:t>,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B5BC37-3D6E-1BB7-61CB-5107C23D1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78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7179-304B-63D5-7FCE-E16D2FEEF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0A8218-1256-9FA9-1F85-3C78AEB91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5CE67F-DD8D-E4EB-8AC2-71ADCBEE8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16E5CB-0AFA-AF17-9080-9F66FE345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632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A4237-5E33-53BB-A9BD-80E226AEB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463441B-3472-3BFE-557A-46EF8166F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E70B487-F792-F72F-5990-C4A9CB68E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casser ce cercle vicieux, en parler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064CF5-949C-1D06-8701-20AD4E6FB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3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i="0" dirty="0" err="1">
                <a:solidFill>
                  <a:srgbClr val="232323"/>
                </a:solidFill>
                <a:effectLst/>
              </a:rPr>
              <a:t>These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changes in the vaginal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environment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encourage the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overgrowth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nonacidophilic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coliforms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and the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reduction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of lactobacillus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species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thereby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predisposing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affected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patients to infection by skin and rectal flora </a:t>
            </a:r>
          </a:p>
          <a:p>
            <a:r>
              <a:rPr lang="fr-BE" sz="1200" b="0" i="0" dirty="0">
                <a:solidFill>
                  <a:srgbClr val="232323"/>
                </a:solidFill>
                <a:effectLst/>
              </a:rPr>
              <a:t>structures are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derived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from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the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same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embryologic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origin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as the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genital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tract and </a:t>
            </a:r>
          </a:p>
          <a:p>
            <a:endParaRPr lang="fr-BE" sz="1200" b="0" i="0" dirty="0">
              <a:solidFill>
                <a:srgbClr val="232323"/>
              </a:solidFill>
              <a:effectLst/>
            </a:endParaRPr>
          </a:p>
          <a:p>
            <a:r>
              <a:rPr lang="fr-BE" sz="1200" b="0" i="0" dirty="0">
                <a:solidFill>
                  <a:srgbClr val="232323"/>
                </a:solidFill>
                <a:effectLst/>
              </a:rPr>
              <a:t>are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affected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by a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hypoestrogenic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state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79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71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casser ce cercle vicieux, en parler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81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0" i="0" dirty="0">
                <a:solidFill>
                  <a:srgbClr val="232323"/>
                </a:solidFill>
                <a:effectLst/>
              </a:rPr>
              <a:t>the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effects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of E2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loss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on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urogenital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tissue have been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well</a:t>
            </a:r>
            <a:r>
              <a:rPr lang="fr-BE" sz="1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200" b="0" i="0" dirty="0" err="1">
                <a:solidFill>
                  <a:srgbClr val="232323"/>
                </a:solidFill>
                <a:effectLst/>
              </a:rPr>
              <a:t>described</a:t>
            </a:r>
            <a:r>
              <a:rPr lang="fr-BE" b="0" i="0" dirty="0">
                <a:solidFill>
                  <a:srgbClr val="232323"/>
                </a:solidFill>
                <a:effectLst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i="0" dirty="0" err="1">
                <a:solidFill>
                  <a:srgbClr val="232323"/>
                </a:solidFill>
                <a:effectLst/>
              </a:rPr>
              <a:t>some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data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available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suggest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androgens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such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as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testosteron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may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have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0C86E-DCF7-C744-B26F-0CD5A3751A2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logo_soft_inc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163" y="2205038"/>
            <a:ext cx="365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logo_chu_um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65850"/>
            <a:ext cx="1439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ST-PIERRE_Values_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165850"/>
            <a:ext cx="12398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258888" y="6284913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>
                <a:solidFill>
                  <a:srgbClr val="E8A42A"/>
                </a:solidFill>
                <a:latin typeface="+mn-lt"/>
              </a:rPr>
              <a:t>Au cœur de la ville, au cœur de la vie, met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passie</a:t>
            </a:r>
            <a:r>
              <a:rPr lang="fr-FR" sz="1400" dirty="0">
                <a:solidFill>
                  <a:srgbClr val="E8A42A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voor</a:t>
            </a:r>
            <a:r>
              <a:rPr lang="fr-FR" sz="1400" dirty="0">
                <a:solidFill>
                  <a:srgbClr val="E8A42A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E8A42A"/>
                </a:solidFill>
                <a:latin typeface="+mn-lt"/>
              </a:rPr>
              <a:t>zorg</a:t>
            </a:r>
            <a:endParaRPr lang="fr-BE" sz="1400" dirty="0">
              <a:solidFill>
                <a:srgbClr val="E8A42A"/>
              </a:solidFill>
              <a:latin typeface="+mn-lt"/>
            </a:endParaRPr>
          </a:p>
        </p:txBody>
      </p:sp>
      <p:pic>
        <p:nvPicPr>
          <p:cNvPr id="8" name="Image 11" descr="suite_valeur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038" y="404813"/>
            <a:ext cx="73088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162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6157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633538" y="3233738"/>
            <a:ext cx="6189662" cy="1549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comment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09800" y="6282267"/>
            <a:ext cx="4402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aujoris@ulb.ac.be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8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logo_soft_inc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163" y="2276475"/>
            <a:ext cx="3652837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27220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19691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3399"/>
              </a:buClr>
              <a:buFont typeface="Calibri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B0F0"/>
              </a:buClr>
              <a:buFont typeface="Calibri" panose="020F050202020403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714500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8A42A"/>
              </a:buClr>
              <a:buFont typeface="Calibri" panose="020F0502020204030204" pitchFamily="34" charset="0"/>
              <a:buChar char="•"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92D050"/>
              </a:buClr>
              <a:buFont typeface="Calibri" panose="020F0502020204030204" pitchFamily="34" charset="0"/>
              <a:buChar char="•"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5"/>
            <a:endParaRPr lang="en-US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09800" y="6282267"/>
            <a:ext cx="4402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aurelie.joris@stpierre-bru.be</a:t>
            </a: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8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ST-PIERRE_Values_COLO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6372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1794933" y="760343"/>
            <a:ext cx="598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Merci – </a:t>
            </a:r>
            <a:r>
              <a:rPr lang="fr-FR" sz="4000" kern="12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Dank</a:t>
            </a:r>
            <a:r>
              <a:rPr lang="fr-FR" sz="4000" kern="1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u</a:t>
            </a:r>
            <a:endParaRPr lang="en-US" sz="4000" kern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209800" y="6282267"/>
            <a:ext cx="4402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>
                <a:solidFill>
                  <a:schemeClr val="bg1">
                    <a:lumMod val="65000"/>
                  </a:schemeClr>
                </a:solidFill>
              </a:rPr>
              <a:t>Dr. Aurélie Joris</a:t>
            </a:r>
            <a:r>
              <a:rPr lang="nl-BE" sz="1600" b="1" baseline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sz="1600" baseline="0" dirty="0">
                <a:solidFill>
                  <a:schemeClr val="bg1">
                    <a:lumMod val="65000"/>
                  </a:schemeClr>
                </a:solidFill>
              </a:rPr>
              <a:t>– Gynécologue – CHU St-Pierre</a:t>
            </a:r>
          </a:p>
          <a:p>
            <a:pPr algn="ctr"/>
            <a:r>
              <a:rPr lang="nl-BE" sz="1400" baseline="0" dirty="0">
                <a:solidFill>
                  <a:schemeClr val="bg1">
                    <a:lumMod val="65000"/>
                  </a:schemeClr>
                </a:solidFill>
              </a:rPr>
              <a:t>aujoris@ulb.ac.be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3B2A9-5A2E-046D-4592-34A206324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9050B-54C9-71BE-6746-A8CAEF03A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971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3" descr="logo_soft_incline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91163" y="2205038"/>
            <a:ext cx="36528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028" name="Image 7" descr="logo_chu_umc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6165850"/>
            <a:ext cx="1439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mage 8" descr="ST-PIERRE_Values_COLOR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6165850"/>
            <a:ext cx="12398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4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8" r:id="rId2"/>
    <p:sldLayoutId id="2147483817" r:id="rId3"/>
    <p:sldLayoutId id="2147483829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000" kern="1200" dirty="0" smtClean="0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Merci – </a:t>
            </a:r>
            <a:r>
              <a:rPr lang="fr-FR" dirty="0" err="1"/>
              <a:t>Dank</a:t>
            </a:r>
            <a:r>
              <a:rPr lang="fr-FR" dirty="0"/>
              <a:t> u</a:t>
            </a:r>
            <a:endParaRPr lang="fr-BE" dirty="0"/>
          </a:p>
        </p:txBody>
      </p:sp>
      <p:pic>
        <p:nvPicPr>
          <p:cNvPr id="13315" name="Image 6" descr="ST-PIERRE_Values_COL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205038"/>
            <a:ext cx="6372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 7" descr="logo_chu_um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516563"/>
            <a:ext cx="19891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86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000" kern="1200" dirty="0" smtClean="0">
          <a:solidFill>
            <a:schemeClr val="accent6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Genitourinary syndrome of menopause : physiopathology, differential diagnosis and measurements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/>
              <a:t>Aurélie Joris</a:t>
            </a:r>
          </a:p>
          <a:p>
            <a:r>
              <a:rPr lang="en-US" dirty="0" err="1">
                <a:latin typeface="Calibri" pitchFamily="34" charset="0"/>
              </a:rPr>
              <a:t>Département</a:t>
            </a:r>
            <a:r>
              <a:rPr lang="en-US" dirty="0">
                <a:latin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</a:rPr>
              <a:t>gynécologie-obstétrique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CHU Saint-Pierre</a:t>
            </a:r>
            <a:endParaRPr lang="en-BE" dirty="0">
              <a:latin typeface="Calibri" pitchFamily="34" charset="0"/>
            </a:endParaRPr>
          </a:p>
          <a:p>
            <a:r>
              <a:rPr lang="en-BE" dirty="0">
                <a:solidFill>
                  <a:srgbClr val="FF576C"/>
                </a:solidFill>
                <a:latin typeface="Calibri" pitchFamily="34" charset="0"/>
              </a:rPr>
              <a:t>21/03/2025</a:t>
            </a:r>
            <a:endParaRPr lang="fr-FR" dirty="0">
              <a:solidFill>
                <a:srgbClr val="FF5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93575"/>
            <a:ext cx="8363272" cy="4719691"/>
          </a:xfrm>
        </p:spPr>
        <p:txBody>
          <a:bodyPr/>
          <a:lstStyle/>
          <a:p>
            <a:pPr lvl="1"/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203158" y="1546025"/>
          <a:ext cx="7424289" cy="417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DB1FE593-CFE5-B68E-C39E-4A2C8466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35937-73A9-FD05-9785-75811070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5D580-B5A4-89F9-3748-02789533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BE" sz="2000" b="1" i="0" dirty="0" err="1">
                <a:solidFill>
                  <a:srgbClr val="232323"/>
                </a:solidFill>
                <a:effectLst/>
              </a:rPr>
              <a:t>Urinary</a:t>
            </a:r>
            <a:r>
              <a:rPr lang="fr-BE" sz="2000" b="1" i="0" dirty="0">
                <a:solidFill>
                  <a:srgbClr val="232323"/>
                </a:solidFill>
                <a:effectLst/>
              </a:rPr>
              <a:t> tract</a:t>
            </a:r>
            <a:endParaRPr lang="fr-BE" sz="20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sz="1800" b="0" i="0" dirty="0">
                <a:solidFill>
                  <a:srgbClr val="232323"/>
                </a:solidFill>
                <a:effectLst/>
              </a:rPr>
              <a:t>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bladder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urethra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pelvic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floor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musculature, and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endopelvic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fascia</a:t>
            </a: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also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contain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estrogen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receptors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consequences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 </a:t>
            </a:r>
          </a:p>
          <a:p>
            <a:pPr lvl="2"/>
            <a:r>
              <a:rPr lang="fr-BE" sz="1800" b="0" i="0" dirty="0" err="1">
                <a:solidFill>
                  <a:srgbClr val="232323"/>
                </a:solidFill>
                <a:effectLst/>
              </a:rPr>
              <a:t>urethral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atrophy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3"/>
            <a:r>
              <a:rPr lang="fr-BE" sz="1800" i="0" dirty="0" err="1">
                <a:solidFill>
                  <a:srgbClr val="232323"/>
                </a:solidFill>
              </a:rPr>
              <a:t>decreased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i="0" dirty="0" err="1">
                <a:solidFill>
                  <a:srgbClr val="232323"/>
                </a:solidFill>
              </a:rPr>
              <a:t>resistance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</a:p>
          <a:p>
            <a:pPr lvl="4"/>
            <a:r>
              <a:rPr lang="fr-BE" sz="1600" i="0" dirty="0">
                <a:solidFill>
                  <a:srgbClr val="232323"/>
                </a:solidFill>
              </a:rPr>
              <a:t>stress </a:t>
            </a:r>
            <a:r>
              <a:rPr lang="fr-BE" sz="1600" i="0" dirty="0" err="1">
                <a:solidFill>
                  <a:srgbClr val="232323"/>
                </a:solidFill>
              </a:rPr>
              <a:t>urinary</a:t>
            </a:r>
            <a:r>
              <a:rPr lang="fr-BE" sz="1600" i="0" dirty="0">
                <a:solidFill>
                  <a:srgbClr val="232323"/>
                </a:solidFill>
              </a:rPr>
              <a:t> incontinence</a:t>
            </a:r>
          </a:p>
          <a:p>
            <a:pPr lvl="4"/>
            <a:r>
              <a:rPr lang="fr-BE" sz="1600" i="0" dirty="0" err="1">
                <a:solidFill>
                  <a:srgbClr val="232323"/>
                </a:solidFill>
              </a:rPr>
              <a:t>hematuria</a:t>
            </a:r>
            <a:endParaRPr lang="fr-BE" sz="1600" i="0" dirty="0">
              <a:solidFill>
                <a:srgbClr val="232323"/>
              </a:solidFill>
            </a:endParaRPr>
          </a:p>
          <a:p>
            <a:pPr lvl="2"/>
            <a:r>
              <a:rPr lang="fr-BE" sz="1800" dirty="0" err="1">
                <a:solidFill>
                  <a:srgbClr val="232323"/>
                </a:solidFill>
              </a:rPr>
              <a:t>weakened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bladder</a:t>
            </a:r>
            <a:r>
              <a:rPr lang="fr-BE" sz="1800" dirty="0">
                <a:solidFill>
                  <a:srgbClr val="232323"/>
                </a:solidFill>
              </a:rPr>
              <a:t> support</a:t>
            </a:r>
          </a:p>
          <a:p>
            <a:pPr lvl="3"/>
            <a:r>
              <a:rPr lang="fr-BE" sz="1800" i="0" dirty="0" err="1">
                <a:solidFill>
                  <a:srgbClr val="232323"/>
                </a:solidFill>
              </a:rPr>
              <a:t>risk</a:t>
            </a:r>
            <a:r>
              <a:rPr lang="fr-BE" sz="1800" i="0" dirty="0">
                <a:solidFill>
                  <a:srgbClr val="232323"/>
                </a:solidFill>
              </a:rPr>
              <a:t> of </a:t>
            </a:r>
            <a:r>
              <a:rPr lang="fr-BE" sz="1800" i="0" dirty="0" err="1">
                <a:solidFill>
                  <a:srgbClr val="232323"/>
                </a:solidFill>
              </a:rPr>
              <a:t>urgency</a:t>
            </a:r>
            <a:r>
              <a:rPr lang="fr-BE" sz="1800" i="0" dirty="0">
                <a:solidFill>
                  <a:srgbClr val="232323"/>
                </a:solidFill>
              </a:rPr>
              <a:t>, </a:t>
            </a:r>
            <a:r>
              <a:rPr lang="fr-BE" sz="1800" i="0" dirty="0" err="1">
                <a:solidFill>
                  <a:srgbClr val="232323"/>
                </a:solidFill>
              </a:rPr>
              <a:t>nocturia</a:t>
            </a:r>
            <a:r>
              <a:rPr lang="fr-BE" sz="1800" i="0" dirty="0">
                <a:solidFill>
                  <a:srgbClr val="232323"/>
                </a:solidFill>
              </a:rPr>
              <a:t>, </a:t>
            </a:r>
            <a:r>
              <a:rPr lang="fr-BE" sz="1800" i="0" dirty="0" err="1">
                <a:solidFill>
                  <a:srgbClr val="232323"/>
                </a:solidFill>
              </a:rPr>
              <a:t>recurrent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i="0" dirty="0" err="1">
                <a:solidFill>
                  <a:srgbClr val="232323"/>
                </a:solidFill>
              </a:rPr>
              <a:t>UTIs</a:t>
            </a:r>
            <a:r>
              <a:rPr lang="fr-BE" sz="1800" i="0" dirty="0">
                <a:solidFill>
                  <a:srgbClr val="232323"/>
                </a:solidFill>
              </a:rPr>
              <a:t> and </a:t>
            </a:r>
            <a:r>
              <a:rPr lang="fr-BE" sz="1800" i="0" dirty="0" err="1">
                <a:solidFill>
                  <a:srgbClr val="232323"/>
                </a:solidFill>
              </a:rPr>
              <a:t>urethral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i="0" dirty="0" err="1">
                <a:solidFill>
                  <a:srgbClr val="232323"/>
                </a:solidFill>
              </a:rPr>
              <a:t>prolapse</a:t>
            </a:r>
            <a:endParaRPr lang="fr-BE" sz="1800" i="0" dirty="0">
              <a:solidFill>
                <a:srgbClr val="232323"/>
              </a:solidFill>
            </a:endParaRPr>
          </a:p>
          <a:p>
            <a:pPr lvl="2"/>
            <a:r>
              <a:rPr lang="fr-BE" sz="1800" dirty="0" err="1">
                <a:solidFill>
                  <a:srgbClr val="232323"/>
                </a:solidFill>
              </a:rPr>
              <a:t>loss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dirty="0" err="1">
                <a:solidFill>
                  <a:srgbClr val="232323"/>
                </a:solidFill>
              </a:rPr>
              <a:t>urethral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seal</a:t>
            </a:r>
            <a:endParaRPr lang="fr-BE" sz="1800" dirty="0">
              <a:solidFill>
                <a:srgbClr val="232323"/>
              </a:solidFill>
            </a:endParaRPr>
          </a:p>
          <a:p>
            <a:pPr lvl="3"/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i="0" dirty="0" err="1">
                <a:solidFill>
                  <a:srgbClr val="232323"/>
                </a:solidFill>
              </a:rPr>
              <a:t>predisposes</a:t>
            </a:r>
            <a:r>
              <a:rPr lang="fr-BE" sz="1800" i="0" dirty="0">
                <a:solidFill>
                  <a:srgbClr val="232323"/>
                </a:solidFill>
              </a:rPr>
              <a:t> to </a:t>
            </a:r>
            <a:r>
              <a:rPr lang="fr-BE" sz="1800" i="0" dirty="0" err="1">
                <a:solidFill>
                  <a:srgbClr val="232323"/>
                </a:solidFill>
              </a:rPr>
              <a:t>urinary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i="0" dirty="0" err="1">
                <a:solidFill>
                  <a:srgbClr val="232323"/>
                </a:solidFill>
              </a:rPr>
              <a:t>leakage</a:t>
            </a:r>
            <a:endParaRPr lang="fr-BE" sz="1800" dirty="0">
              <a:solidFill>
                <a:srgbClr val="232323"/>
              </a:solidFill>
            </a:endParaRPr>
          </a:p>
          <a:p>
            <a:endParaRPr lang="fr-FR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A4BCFF6-36A0-E9A9-8DF0-AC54691BA5F2}"/>
              </a:ext>
            </a:extLst>
          </p:cNvPr>
          <p:cNvCxnSpPr>
            <a:cxnSpLocks/>
          </p:cNvCxnSpPr>
          <p:nvPr/>
        </p:nvCxnSpPr>
        <p:spPr>
          <a:xfrm flipV="1">
            <a:off x="1941289" y="4942704"/>
            <a:ext cx="148281" cy="189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55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36480" y="805110"/>
            <a:ext cx="9144000" cy="5414963"/>
            <a:chOff x="-136480" y="1442830"/>
            <a:chExt cx="9144000" cy="5415173"/>
          </a:xfrm>
        </p:grpSpPr>
        <p:graphicFrame>
          <p:nvGraphicFramePr>
            <p:cNvPr id="6" name="Diagramme 5"/>
            <p:cNvGraphicFramePr/>
            <p:nvPr/>
          </p:nvGraphicFramePr>
          <p:xfrm>
            <a:off x="-136480" y="1442830"/>
            <a:ext cx="9144000" cy="5415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2483768" y="2721787"/>
              <a:ext cx="3699366" cy="3163926"/>
              <a:chOff x="2483768" y="2721787"/>
              <a:chExt cx="3699366" cy="3163926"/>
            </a:xfrm>
          </p:grpSpPr>
          <p:sp>
            <p:nvSpPr>
              <p:cNvPr id="8" name="Flèche droite 7"/>
              <p:cNvSpPr/>
              <p:nvPr/>
            </p:nvSpPr>
            <p:spPr>
              <a:xfrm>
                <a:off x="2484438" y="3862271"/>
                <a:ext cx="1079500" cy="35878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9" name="Flèche droite 8"/>
              <p:cNvSpPr/>
              <p:nvPr/>
            </p:nvSpPr>
            <p:spPr>
              <a:xfrm rot="2367072">
                <a:off x="3333750" y="2874808"/>
                <a:ext cx="1079500" cy="3603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0" name="Flèche droite 9"/>
              <p:cNvSpPr/>
              <p:nvPr/>
            </p:nvSpPr>
            <p:spPr>
              <a:xfrm rot="14042645">
                <a:off x="4855348" y="5088670"/>
                <a:ext cx="1079542" cy="3603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1" name="Flèche droite 10"/>
              <p:cNvSpPr/>
              <p:nvPr/>
            </p:nvSpPr>
            <p:spPr>
              <a:xfrm rot="18203047" flipV="1">
                <a:off x="3541692" y="5168842"/>
                <a:ext cx="1079542" cy="355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2" name="Flèche droite 11"/>
              <p:cNvSpPr/>
              <p:nvPr/>
            </p:nvSpPr>
            <p:spPr>
              <a:xfrm rot="7331881">
                <a:off x="4976792" y="3082785"/>
                <a:ext cx="1079542" cy="3587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3" name="ZoneTexte 12"/>
              <p:cNvSpPr txBox="1">
                <a:spLocks noChangeArrowheads="1"/>
              </p:cNvSpPr>
              <p:nvPr/>
            </p:nvSpPr>
            <p:spPr bwMode="auto">
              <a:xfrm>
                <a:off x="3779912" y="3933056"/>
                <a:ext cx="24032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BE" dirty="0" err="1">
                    <a:solidFill>
                      <a:srgbClr val="FF0000"/>
                    </a:solidFill>
                  </a:rPr>
                  <a:t>Sexual</a:t>
                </a:r>
                <a:r>
                  <a:rPr lang="fr-BE" dirty="0">
                    <a:solidFill>
                      <a:srgbClr val="FF0000"/>
                    </a:solidFill>
                  </a:rPr>
                  <a:t> </a:t>
                </a:r>
                <a:r>
                  <a:rPr lang="fr-BE" dirty="0" err="1">
                    <a:solidFill>
                      <a:srgbClr val="FF0000"/>
                    </a:solidFill>
                  </a:rPr>
                  <a:t>dissatisfaction</a:t>
                </a:r>
                <a:endParaRPr lang="fr-BE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69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E8D3C-7536-75F3-A1A3-48DB0552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17470-536C-FCBE-61FA-C293EFB3E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560980" cy="4748384"/>
          </a:xfrm>
        </p:spPr>
        <p:txBody>
          <a:bodyPr/>
          <a:lstStyle/>
          <a:p>
            <a:r>
              <a:rPr lang="fr-BE" sz="2000" b="0" i="0" dirty="0" err="1">
                <a:solidFill>
                  <a:srgbClr val="232323"/>
                </a:solidFill>
                <a:effectLst/>
              </a:rPr>
              <a:t>emerging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data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suggest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androgens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also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play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a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role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 AR have been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reported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in the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mucosa</a:t>
            </a:r>
            <a:r>
              <a:rPr lang="fr-BE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muscularis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, and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adventitial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layers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of the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vagina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androgens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are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precursors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to the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synthesis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estrogens</a:t>
            </a:r>
            <a:endParaRPr lang="fr-BE" b="0" i="0" dirty="0">
              <a:solidFill>
                <a:srgbClr val="232323"/>
              </a:solidFill>
              <a:effectLst/>
            </a:endParaRPr>
          </a:p>
          <a:p>
            <a:pPr lvl="2"/>
            <a:r>
              <a:rPr lang="fr-BE" b="1" i="0" dirty="0">
                <a:solidFill>
                  <a:srgbClr val="232323"/>
                </a:solidFill>
              </a:rPr>
              <a:t>in</a:t>
            </a:r>
            <a:r>
              <a:rPr lang="fr-BE" b="1" i="0" dirty="0">
                <a:solidFill>
                  <a:srgbClr val="232323"/>
                </a:solidFill>
                <a:effectLst/>
              </a:rPr>
              <a:t>direct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effect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on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this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tissue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through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the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aromatization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pathway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2"/>
            <a:r>
              <a:rPr lang="fr-BE" b="1" i="0" dirty="0">
                <a:solidFill>
                  <a:srgbClr val="232323"/>
                </a:solidFill>
                <a:effectLst/>
              </a:rPr>
              <a:t>direct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effect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on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this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tissue as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testosterone</a:t>
            </a:r>
            <a:endParaRPr lang="fr-BE" b="0" i="0" dirty="0">
              <a:solidFill>
                <a:srgbClr val="232323"/>
              </a:solidFill>
              <a:effectLst/>
            </a:endParaRPr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EB0CD8-3F16-B46F-6D2F-80A8D368DF7F}"/>
              </a:ext>
            </a:extLst>
          </p:cNvPr>
          <p:cNvSpPr txBox="1"/>
          <p:nvPr/>
        </p:nvSpPr>
        <p:spPr>
          <a:xfrm>
            <a:off x="3645245" y="5140408"/>
            <a:ext cx="5634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BE" sz="1400" dirty="0">
                <a:effectLst/>
              </a:rPr>
            </a:br>
            <a:r>
              <a:rPr lang="fr-BE" sz="1400" dirty="0">
                <a:effectLst/>
              </a:rPr>
              <a:t>The </a:t>
            </a:r>
            <a:r>
              <a:rPr lang="fr-BE" sz="1400" dirty="0" err="1">
                <a:effectLst/>
              </a:rPr>
              <a:t>role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androgens</a:t>
            </a:r>
            <a:r>
              <a:rPr lang="fr-BE" sz="1400" dirty="0">
                <a:effectLst/>
              </a:rPr>
              <a:t> in the </a:t>
            </a:r>
            <a:r>
              <a:rPr lang="fr-BE" sz="1400" dirty="0" err="1">
                <a:effectLst/>
              </a:rPr>
              <a:t>treatment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genitourinary</a:t>
            </a:r>
            <a:r>
              <a:rPr lang="fr-BE" sz="1400" dirty="0">
                <a:effectLst/>
              </a:rPr>
              <a:t> syndrome of </a:t>
            </a:r>
            <a:r>
              <a:rPr lang="fr-BE" sz="1400" dirty="0" err="1">
                <a:effectLst/>
              </a:rPr>
              <a:t>menopause</a:t>
            </a:r>
            <a:r>
              <a:rPr lang="fr-BE" sz="1400" dirty="0">
                <a:effectLst/>
              </a:rPr>
              <a:t> (GSM): International Society for the </a:t>
            </a:r>
            <a:r>
              <a:rPr lang="fr-BE" sz="1400" dirty="0" err="1">
                <a:effectLst/>
              </a:rPr>
              <a:t>Study</a:t>
            </a:r>
            <a:r>
              <a:rPr lang="fr-BE" sz="1400" dirty="0">
                <a:effectLst/>
              </a:rPr>
              <a:t> of </a:t>
            </a:r>
            <a:r>
              <a:rPr lang="fr-BE" sz="1400" dirty="0" err="1">
                <a:effectLst/>
              </a:rPr>
              <a:t>Women's</a:t>
            </a:r>
            <a:r>
              <a:rPr lang="fr-BE" sz="1400" dirty="0">
                <a:effectLst/>
              </a:rPr>
              <a:t> </a:t>
            </a:r>
            <a:r>
              <a:rPr lang="fr-BE" sz="1400" dirty="0" err="1">
                <a:effectLst/>
              </a:rPr>
              <a:t>Sexual</a:t>
            </a:r>
            <a:r>
              <a:rPr lang="fr-BE" sz="1400" dirty="0">
                <a:effectLst/>
              </a:rPr>
              <a:t> </a:t>
            </a:r>
            <a:r>
              <a:rPr lang="fr-BE" sz="1400" dirty="0" err="1">
                <a:effectLst/>
              </a:rPr>
              <a:t>Health</a:t>
            </a:r>
            <a:r>
              <a:rPr lang="fr-BE" sz="1400" dirty="0">
                <a:effectLst/>
              </a:rPr>
              <a:t> (ISSWSH) expert consensus panel </a:t>
            </a:r>
            <a:r>
              <a:rPr lang="fr-BE" sz="1400" dirty="0" err="1">
                <a:effectLst/>
              </a:rPr>
              <a:t>review</a:t>
            </a:r>
            <a:r>
              <a:rPr lang="fr-BE" sz="1400" dirty="0">
                <a:effectLst/>
              </a:rPr>
              <a:t>.</a:t>
            </a:r>
            <a:r>
              <a:rPr lang="fr-BE" sz="1400" dirty="0"/>
              <a:t> </a:t>
            </a:r>
            <a:r>
              <a:rPr lang="fr-BE" sz="1400" dirty="0">
                <a:effectLst/>
              </a:rPr>
              <a:t>Simon JA et al. </a:t>
            </a:r>
            <a:r>
              <a:rPr lang="fr-BE" sz="1400" dirty="0" err="1">
                <a:effectLst/>
              </a:rPr>
              <a:t>Menopause</a:t>
            </a:r>
            <a:r>
              <a:rPr lang="fr-BE" sz="1400" dirty="0">
                <a:effectLst/>
              </a:rPr>
              <a:t>. 2018;25(7):837.</a:t>
            </a:r>
            <a:r>
              <a:rPr lang="fr-BE" sz="1400" dirty="0"/>
              <a:t> 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6642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2B6D6-50DA-3519-8112-2CA24EC2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15251-EDF2-F772-0E99-BBADFC8F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long-</a:t>
            </a:r>
            <a:r>
              <a:rPr lang="fr-FR" dirty="0" err="1"/>
              <a:t>term</a:t>
            </a:r>
            <a:r>
              <a:rPr lang="fr-FR" dirty="0"/>
              <a:t> </a:t>
            </a:r>
            <a:r>
              <a:rPr lang="fr-FR" dirty="0" err="1"/>
              <a:t>consequences</a:t>
            </a:r>
            <a:r>
              <a:rPr lang="fr-FR" dirty="0"/>
              <a:t> if </a:t>
            </a:r>
            <a:r>
              <a:rPr lang="fr-FR" dirty="0" err="1"/>
              <a:t>untreated</a:t>
            </a:r>
            <a:endParaRPr lang="fr-FR" dirty="0"/>
          </a:p>
          <a:p>
            <a:pPr lvl="1"/>
            <a:r>
              <a:rPr lang="fr-FR" dirty="0" err="1"/>
              <a:t>progessive</a:t>
            </a:r>
            <a:r>
              <a:rPr lang="fr-FR" dirty="0"/>
              <a:t> </a:t>
            </a:r>
            <a:r>
              <a:rPr lang="fr-FR" dirty="0" err="1"/>
              <a:t>worsening</a:t>
            </a:r>
            <a:r>
              <a:rPr lang="fr-FR" dirty="0"/>
              <a:t> of </a:t>
            </a:r>
            <a:r>
              <a:rPr lang="fr-FR" dirty="0" err="1"/>
              <a:t>symptoms</a:t>
            </a:r>
            <a:endParaRPr lang="fr-FR" dirty="0"/>
          </a:p>
          <a:p>
            <a:pPr lvl="1"/>
            <a:r>
              <a:rPr lang="fr-BE" dirty="0" err="1"/>
              <a:t>they</a:t>
            </a:r>
            <a:r>
              <a:rPr lang="fr-BE" dirty="0"/>
              <a:t> </a:t>
            </a:r>
            <a:r>
              <a:rPr lang="fr-BE" dirty="0" err="1"/>
              <a:t>rarely</a:t>
            </a:r>
            <a:r>
              <a:rPr lang="fr-BE" dirty="0"/>
              <a:t> </a:t>
            </a:r>
            <a:r>
              <a:rPr lang="fr-BE" dirty="0" err="1"/>
              <a:t>resolve</a:t>
            </a:r>
            <a:r>
              <a:rPr lang="fr-BE" dirty="0"/>
              <a:t> </a:t>
            </a:r>
            <a:r>
              <a:rPr lang="fr-BE" dirty="0" err="1"/>
              <a:t>spontaneously</a:t>
            </a:r>
            <a:r>
              <a:rPr lang="fr-BE" dirty="0"/>
              <a:t> and, in </a:t>
            </a:r>
            <a:r>
              <a:rPr lang="fr-BE" dirty="0" err="1"/>
              <a:t>most</a:t>
            </a:r>
            <a:r>
              <a:rPr lang="fr-BE" dirty="0"/>
              <a:t> cases, </a:t>
            </a:r>
          </a:p>
          <a:p>
            <a:pPr lvl="2"/>
            <a:r>
              <a:rPr lang="fr-BE" dirty="0" err="1"/>
              <a:t>deteriorate</a:t>
            </a:r>
            <a:r>
              <a:rPr lang="fr-BE" dirty="0"/>
              <a:t> if </a:t>
            </a:r>
            <a:r>
              <a:rPr lang="fr-BE" dirty="0" err="1"/>
              <a:t>left</a:t>
            </a:r>
            <a:r>
              <a:rPr lang="fr-BE" dirty="0"/>
              <a:t> </a:t>
            </a:r>
            <a:r>
              <a:rPr lang="fr-BE" dirty="0" err="1"/>
              <a:t>untreated</a:t>
            </a:r>
            <a:endParaRPr lang="fr-BE" dirty="0"/>
          </a:p>
          <a:p>
            <a:pPr lvl="2"/>
            <a:r>
              <a:rPr lang="fr-BE" dirty="0"/>
              <a:t>&gt;</a:t>
            </a:r>
            <a:r>
              <a:rPr lang="fr-BE" dirty="0" err="1"/>
              <a:t>negatively</a:t>
            </a:r>
            <a:r>
              <a:rPr lang="fr-BE" dirty="0"/>
              <a:t> </a:t>
            </a:r>
            <a:r>
              <a:rPr lang="fr-BE" dirty="0" err="1"/>
              <a:t>affecting</a:t>
            </a:r>
            <a:r>
              <a:rPr lang="fr-BE" dirty="0"/>
              <a:t> patients confidence and </a:t>
            </a:r>
            <a:r>
              <a:rPr lang="fr-BE" dirty="0" err="1"/>
              <a:t>intimacy</a:t>
            </a:r>
            <a:r>
              <a:rPr lang="fr-BE" dirty="0"/>
              <a:t> 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their</a:t>
            </a:r>
            <a:r>
              <a:rPr lang="fr-BE" dirty="0"/>
              <a:t> </a:t>
            </a:r>
            <a:r>
              <a:rPr lang="fr-BE" dirty="0" err="1"/>
              <a:t>partners</a:t>
            </a:r>
            <a:endParaRPr lang="fr-FR" dirty="0"/>
          </a:p>
          <a:p>
            <a:pPr lvl="1"/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pelvic</a:t>
            </a:r>
            <a:r>
              <a:rPr lang="fr-FR" dirty="0"/>
              <a:t> </a:t>
            </a:r>
            <a:r>
              <a:rPr lang="fr-FR" dirty="0" err="1"/>
              <a:t>organ</a:t>
            </a:r>
            <a:r>
              <a:rPr lang="fr-FR" dirty="0"/>
              <a:t> </a:t>
            </a:r>
            <a:r>
              <a:rPr lang="fr-FR" dirty="0" err="1"/>
              <a:t>prolapse</a:t>
            </a:r>
            <a:endParaRPr lang="fr-FR" dirty="0"/>
          </a:p>
          <a:p>
            <a:pPr lvl="1"/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/>
              <a:t>UTIs</a:t>
            </a:r>
            <a:endParaRPr lang="fr-FR" dirty="0"/>
          </a:p>
          <a:p>
            <a:pPr lvl="2"/>
            <a:r>
              <a:rPr lang="fr-FR" dirty="0" err="1"/>
              <a:t>chronic</a:t>
            </a:r>
            <a:r>
              <a:rPr lang="fr-FR" dirty="0"/>
              <a:t> </a:t>
            </a:r>
            <a:r>
              <a:rPr lang="fr-FR" dirty="0" err="1"/>
              <a:t>bladder</a:t>
            </a:r>
            <a:r>
              <a:rPr lang="fr-FR" dirty="0"/>
              <a:t> irritation </a:t>
            </a:r>
          </a:p>
          <a:p>
            <a:pPr lvl="2"/>
            <a:r>
              <a:rPr lang="fr-FR" dirty="0" err="1"/>
              <a:t>antobiotic</a:t>
            </a:r>
            <a:r>
              <a:rPr lang="fr-FR" dirty="0"/>
              <a:t> </a:t>
            </a:r>
            <a:r>
              <a:rPr lang="fr-FR" dirty="0" err="1"/>
              <a:t>overuse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30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D5694-A236-AD16-44D5-1EFEC0D1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Epidemiology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3A206-A0B5-0FCC-9177-D89D48670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17638"/>
            <a:ext cx="8635121" cy="4719691"/>
          </a:xfrm>
        </p:spPr>
        <p:txBody>
          <a:bodyPr/>
          <a:lstStyle/>
          <a:p>
            <a:r>
              <a:rPr lang="fr-BE" dirty="0" err="1"/>
              <a:t>urogenital</a:t>
            </a:r>
            <a:r>
              <a:rPr lang="fr-BE" dirty="0"/>
              <a:t> </a:t>
            </a:r>
            <a:r>
              <a:rPr lang="fr-BE" dirty="0" err="1"/>
              <a:t>disorders</a:t>
            </a:r>
            <a:r>
              <a:rPr lang="fr-BE" dirty="0"/>
              <a:t> </a:t>
            </a:r>
          </a:p>
          <a:p>
            <a:pPr lvl="1"/>
            <a:r>
              <a:rPr lang="fr-BE" sz="2400" dirty="0"/>
              <a:t>a </a:t>
            </a:r>
            <a:r>
              <a:rPr lang="fr-BE" sz="2400" dirty="0" err="1"/>
              <a:t>frequent</a:t>
            </a:r>
            <a:r>
              <a:rPr lang="fr-BE" sz="2400" dirty="0"/>
              <a:t> </a:t>
            </a:r>
            <a:r>
              <a:rPr lang="fr-BE" sz="2400" dirty="0" err="1"/>
              <a:t>problem</a:t>
            </a:r>
            <a:endParaRPr lang="fr-BE" sz="2400" dirty="0"/>
          </a:p>
          <a:p>
            <a:pPr lvl="2"/>
            <a:r>
              <a:rPr lang="fr-BE" sz="2400" dirty="0" err="1"/>
              <a:t>rarely</a:t>
            </a:r>
            <a:r>
              <a:rPr lang="fr-BE" sz="2400" dirty="0"/>
              <a:t> </a:t>
            </a:r>
            <a:r>
              <a:rPr lang="fr-BE" sz="2400" dirty="0" err="1"/>
              <a:t>mentioned</a:t>
            </a:r>
            <a:r>
              <a:rPr lang="fr-BE" sz="2400" dirty="0"/>
              <a:t> by patients </a:t>
            </a:r>
            <a:r>
              <a:rPr lang="fr-BE" sz="2400" dirty="0" err="1"/>
              <a:t>during</a:t>
            </a:r>
            <a:r>
              <a:rPr lang="fr-BE" sz="2400" dirty="0"/>
              <a:t> consultations </a:t>
            </a:r>
          </a:p>
          <a:p>
            <a:pPr lvl="1"/>
            <a:r>
              <a:rPr lang="fr-BE" sz="2400" dirty="0"/>
              <a:t>patients do not </a:t>
            </a:r>
            <a:r>
              <a:rPr lang="fr-BE" sz="2400" dirty="0" err="1"/>
              <a:t>spontaneously</a:t>
            </a:r>
            <a:r>
              <a:rPr lang="fr-BE" sz="2400" dirty="0"/>
              <a:t> mention </a:t>
            </a:r>
            <a:r>
              <a:rPr lang="fr-BE" sz="2400" dirty="0" err="1"/>
              <a:t>their</a:t>
            </a:r>
            <a:r>
              <a:rPr lang="fr-BE" sz="2400" dirty="0"/>
              <a:t> </a:t>
            </a:r>
            <a:r>
              <a:rPr lang="fr-BE" sz="2400" dirty="0" err="1"/>
              <a:t>problems</a:t>
            </a:r>
            <a:endParaRPr lang="fr-BE" sz="2400" dirty="0"/>
          </a:p>
          <a:p>
            <a:pPr lvl="2"/>
            <a:r>
              <a:rPr lang="fr-BE" sz="2400" dirty="0"/>
              <a:t>55% </a:t>
            </a:r>
            <a:r>
              <a:rPr lang="fr-BE" sz="2400" dirty="0" err="1"/>
              <a:t>suffer</a:t>
            </a:r>
            <a:r>
              <a:rPr lang="fr-BE" sz="2400" dirty="0"/>
              <a:t> </a:t>
            </a:r>
            <a:r>
              <a:rPr lang="fr-BE" sz="2400" dirty="0" err="1"/>
              <a:t>from</a:t>
            </a:r>
            <a:r>
              <a:rPr lang="fr-BE" sz="2400" dirty="0"/>
              <a:t> </a:t>
            </a:r>
            <a:r>
              <a:rPr lang="fr-BE" sz="2400" dirty="0" err="1"/>
              <a:t>urinary</a:t>
            </a:r>
            <a:r>
              <a:rPr lang="fr-BE" sz="2400" dirty="0"/>
              <a:t> incontinence at least once a </a:t>
            </a:r>
            <a:r>
              <a:rPr lang="fr-BE" sz="2400" dirty="0" err="1"/>
              <a:t>week</a:t>
            </a:r>
            <a:endParaRPr lang="fr-BE" sz="2400" dirty="0"/>
          </a:p>
          <a:p>
            <a:pPr lvl="2"/>
            <a:r>
              <a:rPr lang="fr-BE" sz="2400" dirty="0"/>
              <a:t>70% </a:t>
            </a:r>
            <a:r>
              <a:rPr lang="fr-BE" sz="2400" dirty="0" err="1"/>
              <a:t>with</a:t>
            </a:r>
            <a:r>
              <a:rPr lang="fr-BE" sz="2400" dirty="0"/>
              <a:t> vaginal </a:t>
            </a:r>
            <a:r>
              <a:rPr lang="fr-BE" sz="2400" dirty="0" err="1"/>
              <a:t>dryness</a:t>
            </a:r>
            <a:r>
              <a:rPr lang="fr-BE" sz="2400" dirty="0"/>
              <a:t> </a:t>
            </a:r>
          </a:p>
          <a:p>
            <a:pPr lvl="2"/>
            <a:r>
              <a:rPr lang="fr-BE" sz="2400" dirty="0"/>
              <a:t>40% </a:t>
            </a:r>
            <a:r>
              <a:rPr lang="fr-BE" sz="2400" dirty="0" err="1"/>
              <a:t>reporting</a:t>
            </a:r>
            <a:r>
              <a:rPr lang="fr-BE" sz="2400" dirty="0"/>
              <a:t> pain </a:t>
            </a:r>
            <a:r>
              <a:rPr lang="fr-BE" sz="2400" dirty="0" err="1"/>
              <a:t>during</a:t>
            </a:r>
            <a:r>
              <a:rPr lang="fr-BE" sz="2400" dirty="0"/>
              <a:t> intercourse</a:t>
            </a:r>
            <a:endParaRPr lang="fr-FR" sz="2400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831AE877-FC63-14A7-AB93-9A3A7AB8DB8E}"/>
              </a:ext>
            </a:extLst>
          </p:cNvPr>
          <p:cNvSpPr/>
          <p:nvPr/>
        </p:nvSpPr>
        <p:spPr>
          <a:xfrm>
            <a:off x="1391466" y="5046430"/>
            <a:ext cx="806115" cy="276726"/>
          </a:xfrm>
          <a:prstGeom prst="rightArrow">
            <a:avLst/>
          </a:prstGeom>
          <a:solidFill>
            <a:srgbClr val="FF0000"/>
          </a:solidFill>
          <a:ln>
            <a:solidFill>
              <a:srgbClr val="FF5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576C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26532D-7C66-CCEF-B55F-434FAC08D9E7}"/>
              </a:ext>
            </a:extLst>
          </p:cNvPr>
          <p:cNvSpPr txBox="1"/>
          <p:nvPr/>
        </p:nvSpPr>
        <p:spPr>
          <a:xfrm>
            <a:off x="2398535" y="4879410"/>
            <a:ext cx="444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++ on </a:t>
            </a:r>
            <a:r>
              <a:rPr lang="fr-FR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life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26457E2-B79E-66B7-F345-BF12D11D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43" y="5826653"/>
            <a:ext cx="8246559" cy="52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51448-085D-B519-5E15-11DEDA7B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9855"/>
            <a:ext cx="8363272" cy="1027220"/>
          </a:xfrm>
        </p:spPr>
        <p:txBody>
          <a:bodyPr/>
          <a:lstStyle/>
          <a:p>
            <a:r>
              <a:rPr lang="fr-BE" dirty="0" err="1"/>
              <a:t>Etiology</a:t>
            </a:r>
            <a:r>
              <a:rPr lang="fr-BE" dirty="0"/>
              <a:t> and </a:t>
            </a:r>
            <a:r>
              <a:rPr lang="fr-BE" dirty="0" err="1"/>
              <a:t>modifying</a:t>
            </a:r>
            <a:r>
              <a:rPr lang="fr-BE" dirty="0"/>
              <a:t> </a:t>
            </a:r>
            <a:r>
              <a:rPr lang="fr-BE" dirty="0" err="1"/>
              <a:t>factors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B197F-DB8F-E8C2-F9EC-471B66B6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13" y="1075036"/>
            <a:ext cx="8820472" cy="4979773"/>
          </a:xfrm>
        </p:spPr>
        <p:txBody>
          <a:bodyPr/>
          <a:lstStyle/>
          <a:p>
            <a:r>
              <a:rPr lang="fr-BE" sz="2000" dirty="0"/>
              <a:t>Natural or </a:t>
            </a:r>
            <a:r>
              <a:rPr lang="fr-BE" sz="2000" dirty="0" err="1"/>
              <a:t>surgical</a:t>
            </a:r>
            <a:r>
              <a:rPr lang="fr-BE" sz="2000" dirty="0"/>
              <a:t> </a:t>
            </a:r>
            <a:r>
              <a:rPr lang="fr-BE" sz="2000" dirty="0" err="1"/>
              <a:t>menopause</a:t>
            </a:r>
            <a:endParaRPr lang="fr-BE" sz="2000" dirty="0"/>
          </a:p>
          <a:p>
            <a:r>
              <a:rPr lang="fr-BE" sz="2000" dirty="0" err="1"/>
              <a:t>Premature</a:t>
            </a:r>
            <a:r>
              <a:rPr lang="fr-BE" sz="2000" dirty="0"/>
              <a:t> </a:t>
            </a:r>
            <a:r>
              <a:rPr lang="fr-BE" sz="2000" dirty="0" err="1"/>
              <a:t>ovarian</a:t>
            </a:r>
            <a:r>
              <a:rPr lang="fr-BE" sz="2000" dirty="0"/>
              <a:t> </a:t>
            </a:r>
            <a:r>
              <a:rPr lang="fr-BE" sz="2000" dirty="0" err="1"/>
              <a:t>failure</a:t>
            </a:r>
            <a:endParaRPr lang="fr-BE" sz="2000" dirty="0"/>
          </a:p>
          <a:p>
            <a:r>
              <a:rPr lang="fr-BE" sz="2000" dirty="0" err="1"/>
              <a:t>Anti-oestrogen</a:t>
            </a:r>
            <a:r>
              <a:rPr lang="fr-BE" sz="2000" dirty="0"/>
              <a:t> </a:t>
            </a:r>
            <a:r>
              <a:rPr lang="fr-BE" sz="2000" dirty="0" err="1"/>
              <a:t>drugs</a:t>
            </a:r>
            <a:endParaRPr lang="fr-BE" sz="2000" dirty="0"/>
          </a:p>
          <a:p>
            <a:pPr lvl="1"/>
            <a:r>
              <a:rPr lang="fr-BE" dirty="0" err="1"/>
              <a:t>Tamoxifen</a:t>
            </a:r>
            <a:endParaRPr lang="fr-BE" dirty="0"/>
          </a:p>
          <a:p>
            <a:pPr lvl="1"/>
            <a:r>
              <a:rPr lang="fr-BE" dirty="0"/>
              <a:t>Aromatase </a:t>
            </a:r>
            <a:r>
              <a:rPr lang="fr-BE" dirty="0" err="1"/>
              <a:t>inhibitors</a:t>
            </a:r>
            <a:endParaRPr lang="fr-BE" dirty="0"/>
          </a:p>
          <a:p>
            <a:pPr lvl="1"/>
            <a:r>
              <a:rPr lang="fr-BE" dirty="0"/>
              <a:t>GnRH </a:t>
            </a:r>
            <a:r>
              <a:rPr lang="fr-BE" dirty="0" err="1"/>
              <a:t>agonist</a:t>
            </a:r>
            <a:endParaRPr lang="fr-BE" dirty="0"/>
          </a:p>
          <a:p>
            <a:r>
              <a:rPr lang="fr-BE" sz="2000" dirty="0"/>
              <a:t>Post partum, </a:t>
            </a:r>
            <a:r>
              <a:rPr lang="fr-BE" sz="2000" dirty="0" err="1"/>
              <a:t>breastfeeding</a:t>
            </a:r>
            <a:endParaRPr lang="fr-BE" sz="2000" dirty="0"/>
          </a:p>
          <a:p>
            <a:r>
              <a:rPr lang="fr-BE" sz="2000" dirty="0" err="1"/>
              <a:t>Hypothalamic</a:t>
            </a:r>
            <a:r>
              <a:rPr lang="fr-BE" sz="2000" dirty="0"/>
              <a:t> </a:t>
            </a:r>
            <a:r>
              <a:rPr lang="fr-BE" sz="2000" dirty="0" err="1"/>
              <a:t>amenorrhoea</a:t>
            </a:r>
            <a:endParaRPr lang="fr-BE" sz="2000" dirty="0"/>
          </a:p>
          <a:p>
            <a:r>
              <a:rPr lang="fr-BE" sz="2000" dirty="0" err="1"/>
              <a:t>Favouring</a:t>
            </a:r>
            <a:r>
              <a:rPr lang="fr-BE" sz="2000" dirty="0"/>
              <a:t> </a:t>
            </a:r>
            <a:r>
              <a:rPr lang="fr-BE" sz="2000" dirty="0" err="1"/>
              <a:t>factors</a:t>
            </a:r>
            <a:endParaRPr lang="fr-BE" sz="2000" dirty="0"/>
          </a:p>
          <a:p>
            <a:pPr lvl="1"/>
            <a:r>
              <a:rPr lang="fr-BE" dirty="0" err="1"/>
              <a:t>nulliparity</a:t>
            </a:r>
            <a:endParaRPr lang="fr-BE" dirty="0"/>
          </a:p>
          <a:p>
            <a:pPr lvl="1"/>
            <a:r>
              <a:rPr lang="fr-BE" dirty="0"/>
              <a:t>vaginal </a:t>
            </a:r>
            <a:r>
              <a:rPr lang="fr-BE" dirty="0" err="1"/>
              <a:t>surgery</a:t>
            </a:r>
            <a:endParaRPr lang="fr-BE" dirty="0"/>
          </a:p>
          <a:p>
            <a:pPr lvl="1"/>
            <a:r>
              <a:rPr lang="fr-BE" dirty="0"/>
              <a:t>abstinence</a:t>
            </a:r>
          </a:p>
          <a:p>
            <a:pPr lvl="1"/>
            <a:r>
              <a:rPr lang="fr-BE" dirty="0"/>
              <a:t>smoking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3B6D66-87A3-C72B-E293-79A59FCCD52C}"/>
              </a:ext>
            </a:extLst>
          </p:cNvPr>
          <p:cNvSpPr txBox="1"/>
          <p:nvPr/>
        </p:nvSpPr>
        <p:spPr>
          <a:xfrm>
            <a:off x="6227805" y="5968312"/>
            <a:ext cx="337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Castelo-Branco C, </a:t>
            </a:r>
            <a:r>
              <a:rPr lang="fr-BE" sz="1600" dirty="0" err="1"/>
              <a:t>Maturitas</a:t>
            </a:r>
            <a:r>
              <a:rPr lang="fr-BE" sz="1600" dirty="0"/>
              <a:t>. 2005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C030BC-E344-E705-30BD-54510FE04899}"/>
              </a:ext>
            </a:extLst>
          </p:cNvPr>
          <p:cNvSpPr txBox="1"/>
          <p:nvPr/>
        </p:nvSpPr>
        <p:spPr>
          <a:xfrm>
            <a:off x="4201297" y="3204689"/>
            <a:ext cx="4806779" cy="646331"/>
          </a:xfrm>
          <a:prstGeom prst="rect">
            <a:avLst/>
          </a:prstGeom>
          <a:noFill/>
          <a:ln w="22225">
            <a:solidFill>
              <a:srgbClr val="FF576C"/>
            </a:solidFill>
          </a:ln>
        </p:spPr>
        <p:txBody>
          <a:bodyPr wrap="square">
            <a:spAutoFit/>
          </a:bodyPr>
          <a:lstStyle/>
          <a:p>
            <a:r>
              <a:rPr lang="fr-BE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duration of hypoE2 </a:t>
            </a:r>
            <a:r>
              <a:rPr lang="fr-BE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is</a:t>
            </a:r>
            <a:r>
              <a:rPr lang="fr-BE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 major factor in the </a:t>
            </a:r>
            <a:r>
              <a:rPr lang="fr-BE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development</a:t>
            </a:r>
            <a:r>
              <a:rPr lang="fr-BE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and </a:t>
            </a:r>
            <a:r>
              <a:rPr lang="fr-BE" sz="18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severity</a:t>
            </a:r>
            <a:r>
              <a:rPr lang="fr-BE" sz="1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of GSM</a:t>
            </a:r>
            <a:endParaRPr lang="fr-FR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960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7B430-14AF-9504-14C4-E2245EC2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E1703E-4E48-9BC8-701B-8E1659ED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0393"/>
            <a:ext cx="8363272" cy="50375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/>
              <a:t>vaginal </a:t>
            </a:r>
            <a:r>
              <a:rPr lang="fr-BE" dirty="0" err="1"/>
              <a:t>symptoms</a:t>
            </a:r>
            <a:endParaRPr lang="fr-BE" sz="2000" dirty="0"/>
          </a:p>
          <a:p>
            <a:pPr marL="857250" lvl="1" indent="-457200"/>
            <a:r>
              <a:rPr lang="fr-BE" sz="1800" dirty="0"/>
              <a:t>    </a:t>
            </a:r>
            <a:r>
              <a:rPr lang="fr-BE" dirty="0"/>
              <a:t>vaginal </a:t>
            </a:r>
            <a:r>
              <a:rPr lang="fr-BE" dirty="0" err="1"/>
              <a:t>lubrication</a:t>
            </a:r>
            <a:r>
              <a:rPr lang="fr-BE" dirty="0"/>
              <a:t> </a:t>
            </a:r>
            <a:r>
              <a:rPr lang="fr-BE" dirty="0" err="1"/>
              <a:t>during</a:t>
            </a:r>
            <a:r>
              <a:rPr lang="fr-BE" dirty="0"/>
              <a:t> </a:t>
            </a:r>
            <a:r>
              <a:rPr lang="fr-BE" dirty="0" err="1"/>
              <a:t>sexual</a:t>
            </a:r>
            <a:r>
              <a:rPr lang="fr-BE" dirty="0"/>
              <a:t> </a:t>
            </a:r>
            <a:r>
              <a:rPr lang="fr-BE" dirty="0" err="1"/>
              <a:t>activity</a:t>
            </a:r>
            <a:endParaRPr lang="fr-BE" dirty="0"/>
          </a:p>
          <a:p>
            <a:pPr lvl="1"/>
            <a:r>
              <a:rPr lang="fr-BE" dirty="0" err="1"/>
              <a:t>Dyspareunia</a:t>
            </a:r>
            <a:r>
              <a:rPr lang="fr-BE" dirty="0"/>
              <a:t>, </a:t>
            </a:r>
            <a:r>
              <a:rPr lang="fr-BE" dirty="0" err="1"/>
              <a:t>including</a:t>
            </a:r>
            <a:r>
              <a:rPr lang="fr-BE" dirty="0"/>
              <a:t> </a:t>
            </a:r>
            <a:r>
              <a:rPr lang="fr-BE" dirty="0" err="1"/>
              <a:t>vulvar</a:t>
            </a:r>
            <a:r>
              <a:rPr lang="fr-BE" dirty="0"/>
              <a:t> or vaginal pain</a:t>
            </a:r>
          </a:p>
          <a:p>
            <a:pPr lvl="1"/>
            <a:r>
              <a:rPr lang="fr-BE" dirty="0" err="1"/>
              <a:t>Vulvar</a:t>
            </a:r>
            <a:r>
              <a:rPr lang="fr-BE" dirty="0"/>
              <a:t> or vaginal </a:t>
            </a:r>
            <a:r>
              <a:rPr lang="fr-BE" dirty="0" err="1"/>
              <a:t>bleeding</a:t>
            </a:r>
            <a:endParaRPr lang="fr-BE" dirty="0"/>
          </a:p>
          <a:p>
            <a:pPr lvl="2"/>
            <a:r>
              <a:rPr lang="fr-BE" dirty="0" err="1"/>
              <a:t>postcoital</a:t>
            </a:r>
            <a:r>
              <a:rPr lang="fr-BE" dirty="0"/>
              <a:t> </a:t>
            </a:r>
            <a:r>
              <a:rPr lang="fr-BE" dirty="0" err="1"/>
              <a:t>bleeding</a:t>
            </a:r>
            <a:r>
              <a:rPr lang="fr-BE" dirty="0"/>
              <a:t>, labial fissures</a:t>
            </a:r>
          </a:p>
          <a:p>
            <a:pPr lvl="1"/>
            <a:r>
              <a:rPr lang="fr-BE" dirty="0"/>
              <a:t>Vulvovaginal </a:t>
            </a:r>
            <a:r>
              <a:rPr lang="fr-BE" dirty="0" err="1"/>
              <a:t>burning</a:t>
            </a:r>
            <a:r>
              <a:rPr lang="fr-BE" dirty="0"/>
              <a:t>, irritation, or </a:t>
            </a:r>
            <a:r>
              <a:rPr lang="fr-BE" dirty="0" err="1"/>
              <a:t>itching</a:t>
            </a:r>
            <a:endParaRPr lang="fr-BE" dirty="0"/>
          </a:p>
          <a:p>
            <a:pPr lvl="1"/>
            <a:r>
              <a:rPr lang="fr-BE" dirty="0"/>
              <a:t>Vaginal </a:t>
            </a:r>
            <a:r>
              <a:rPr lang="fr-BE" dirty="0" err="1"/>
              <a:t>discharge</a:t>
            </a:r>
            <a:r>
              <a:rPr lang="fr-BE" dirty="0"/>
              <a:t> (</a:t>
            </a:r>
            <a:r>
              <a:rPr lang="fr-BE" dirty="0" err="1"/>
              <a:t>leukorrhea</a:t>
            </a:r>
            <a:r>
              <a:rPr lang="fr-BE" dirty="0"/>
              <a:t>)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0CE498-0A19-C8C7-BC3F-7F77B5DE9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79" y="5733533"/>
            <a:ext cx="8384059" cy="419902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ECAF076-73B1-CB91-8159-708C873EED45}"/>
              </a:ext>
            </a:extLst>
          </p:cNvPr>
          <p:cNvCxnSpPr>
            <a:cxnSpLocks/>
          </p:cNvCxnSpPr>
          <p:nvPr/>
        </p:nvCxnSpPr>
        <p:spPr>
          <a:xfrm flipH="1">
            <a:off x="1161538" y="1791730"/>
            <a:ext cx="160635" cy="234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8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3A461-2315-0170-AEC7-C2F48072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089548-335A-F30A-5F6E-18C2BC8BF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FR" dirty="0" err="1"/>
              <a:t>urinary</a:t>
            </a:r>
            <a:r>
              <a:rPr lang="fr-FR" dirty="0"/>
              <a:t> </a:t>
            </a:r>
            <a:r>
              <a:rPr lang="fr-FR" dirty="0" err="1"/>
              <a:t>symptoms</a:t>
            </a:r>
            <a:endParaRPr lang="fr-FR" dirty="0"/>
          </a:p>
          <a:p>
            <a:pPr marL="857250" lvl="1" indent="-457200"/>
            <a:r>
              <a:rPr lang="fr-FR" dirty="0" err="1"/>
              <a:t>dysuria</a:t>
            </a:r>
            <a:endParaRPr lang="fr-FR" dirty="0"/>
          </a:p>
          <a:p>
            <a:pPr marL="857250" lvl="1" indent="-457200"/>
            <a:r>
              <a:rPr lang="fr-FR" dirty="0" err="1"/>
              <a:t>urinary</a:t>
            </a:r>
            <a:r>
              <a:rPr lang="fr-FR" dirty="0"/>
              <a:t> </a:t>
            </a:r>
            <a:r>
              <a:rPr lang="fr-FR" dirty="0" err="1"/>
              <a:t>urgency</a:t>
            </a:r>
            <a:r>
              <a:rPr lang="fr-FR" dirty="0"/>
              <a:t> and </a:t>
            </a:r>
            <a:r>
              <a:rPr lang="fr-FR" dirty="0" err="1"/>
              <a:t>frequency</a:t>
            </a:r>
            <a:endParaRPr lang="fr-FR" dirty="0"/>
          </a:p>
          <a:p>
            <a:pPr marL="857250" lvl="1" indent="-457200"/>
            <a:r>
              <a:rPr lang="fr-FR" dirty="0" err="1"/>
              <a:t>nocturia</a:t>
            </a:r>
            <a:endParaRPr lang="fr-FR" dirty="0"/>
          </a:p>
          <a:p>
            <a:pPr marL="857250" lvl="1" indent="-457200"/>
            <a:r>
              <a:rPr lang="fr-FR" dirty="0" err="1"/>
              <a:t>recurrent</a:t>
            </a:r>
            <a:r>
              <a:rPr lang="fr-FR" dirty="0"/>
              <a:t> </a:t>
            </a:r>
            <a:r>
              <a:rPr lang="fr-FR" dirty="0" err="1"/>
              <a:t>UTIs</a:t>
            </a:r>
            <a:endParaRPr lang="fr-FR" dirty="0"/>
          </a:p>
          <a:p>
            <a:pPr marL="1257300" lvl="2" indent="-457200"/>
            <a:r>
              <a:rPr lang="fr-FR" dirty="0"/>
              <a:t>&lt; </a:t>
            </a:r>
            <a:r>
              <a:rPr lang="fr-FR" dirty="0" err="1"/>
              <a:t>altered</a:t>
            </a:r>
            <a:r>
              <a:rPr lang="fr-FR" dirty="0"/>
              <a:t> vaginal flora and </a:t>
            </a:r>
            <a:r>
              <a:rPr lang="fr-FR" dirty="0" err="1"/>
              <a:t>urethral</a:t>
            </a:r>
            <a:r>
              <a:rPr lang="fr-FR" dirty="0"/>
              <a:t> </a:t>
            </a:r>
            <a:r>
              <a:rPr lang="fr-FR" dirty="0" err="1"/>
              <a:t>atrophy</a:t>
            </a:r>
            <a:endParaRPr lang="fr-FR" dirty="0"/>
          </a:p>
          <a:p>
            <a:pPr marL="857250" lvl="1" indent="-457200"/>
            <a:r>
              <a:rPr lang="fr-BE" dirty="0" err="1"/>
              <a:t>u</a:t>
            </a:r>
            <a:r>
              <a:rPr lang="fr-BE" sz="2000" dirty="0" err="1"/>
              <a:t>rethral</a:t>
            </a:r>
            <a:r>
              <a:rPr lang="fr-BE" sz="2000" dirty="0"/>
              <a:t> </a:t>
            </a:r>
            <a:r>
              <a:rPr lang="fr-BE" sz="2000" dirty="0" err="1"/>
              <a:t>prolapse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396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FC540-F041-6C5B-71B8-D6209CD6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25906-68B9-041F-93E6-DF264C7B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dysfunction</a:t>
            </a:r>
            <a:endParaRPr lang="fr-FR" dirty="0"/>
          </a:p>
          <a:p>
            <a:pPr marL="857250" lvl="1" indent="-457200"/>
            <a:r>
              <a:rPr lang="fr-FR" dirty="0" err="1"/>
              <a:t>decreased</a:t>
            </a:r>
            <a:r>
              <a:rPr lang="fr-FR" dirty="0"/>
              <a:t> libido</a:t>
            </a:r>
          </a:p>
          <a:p>
            <a:pPr marL="1257300" lvl="2" indent="-457200"/>
            <a:r>
              <a:rPr lang="fr-FR" dirty="0"/>
              <a:t>&lt; </a:t>
            </a:r>
            <a:r>
              <a:rPr lang="fr-FR" dirty="0" err="1"/>
              <a:t>discomfort</a:t>
            </a:r>
            <a:r>
              <a:rPr lang="fr-FR" dirty="0"/>
              <a:t>, pain and hormonal changes</a:t>
            </a:r>
          </a:p>
          <a:p>
            <a:pPr marL="1257300" lvl="2" indent="-457200"/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in </a:t>
            </a: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  <a:p>
            <a:pPr marL="857250" lvl="1" indent="-457200"/>
            <a:r>
              <a:rPr lang="fr-FR" dirty="0"/>
              <a:t>arousal </a:t>
            </a:r>
            <a:r>
              <a:rPr lang="fr-FR" dirty="0" err="1"/>
              <a:t>difficulties</a:t>
            </a:r>
            <a:endParaRPr lang="fr-FR" dirty="0"/>
          </a:p>
          <a:p>
            <a:pPr marL="1257300" lvl="2" indent="-457200"/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blood</a:t>
            </a:r>
            <a:r>
              <a:rPr lang="fr-FR" dirty="0"/>
              <a:t> flow and </a:t>
            </a:r>
            <a:r>
              <a:rPr lang="fr-FR" dirty="0" err="1"/>
              <a:t>lubrication</a:t>
            </a:r>
            <a:r>
              <a:rPr lang="fr-FR" dirty="0"/>
              <a:t> can impair </a:t>
            </a: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response</a:t>
            </a:r>
            <a:endParaRPr lang="fr-FR" dirty="0"/>
          </a:p>
          <a:p>
            <a:pPr marL="8001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18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8F6D67-A9F1-374B-B426-D73E999A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E9A53-C23A-484D-A82D-4EDAD4879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 </a:t>
            </a:r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endParaRPr lang="fr-FR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4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874FA-75EA-85AF-A412-0E267212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3B654-FB8A-D4DE-2433-BB18EC50B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b="0" i="0" dirty="0" err="1">
                <a:solidFill>
                  <a:srgbClr val="232323"/>
                </a:solidFill>
                <a:effectLst/>
              </a:rPr>
              <a:t>Symptoms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accompanying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vaginal </a:t>
            </a:r>
            <a:r>
              <a:rPr lang="fr-BE" sz="2000" b="0" i="0" dirty="0" err="1">
                <a:solidFill>
                  <a:srgbClr val="232323"/>
                </a:solidFill>
                <a:effectLst/>
              </a:rPr>
              <a:t>atrophy</a:t>
            </a:r>
            <a:r>
              <a:rPr lang="fr-BE" sz="2000" b="0" i="0" dirty="0">
                <a:solidFill>
                  <a:srgbClr val="232323"/>
                </a:solidFill>
                <a:effectLst/>
              </a:rPr>
              <a:t> are </a:t>
            </a:r>
          </a:p>
          <a:p>
            <a:pPr lvl="1"/>
            <a:r>
              <a:rPr lang="fr-BE" sz="1800" dirty="0">
                <a:solidFill>
                  <a:srgbClr val="232323"/>
                </a:solidFill>
              </a:rPr>
              <a:t>progressive and </a:t>
            </a: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worsen</a:t>
            </a:r>
            <a:r>
              <a:rPr lang="fr-BE" sz="1800" dirty="0">
                <a:solidFill>
                  <a:srgbClr val="232323"/>
                </a:solidFill>
              </a:rPr>
              <a:t> as </a:t>
            </a:r>
            <a:r>
              <a:rPr lang="fr-BE" sz="1800" dirty="0" err="1">
                <a:solidFill>
                  <a:srgbClr val="232323"/>
                </a:solidFill>
              </a:rPr>
              <a:t>with</a:t>
            </a:r>
            <a:r>
              <a:rPr lang="fr-BE" sz="1800" dirty="0">
                <a:solidFill>
                  <a:srgbClr val="232323"/>
                </a:solidFill>
              </a:rPr>
              <a:t> duration of </a:t>
            </a:r>
            <a:r>
              <a:rPr lang="fr-BE" sz="1800" dirty="0" err="1">
                <a:solidFill>
                  <a:srgbClr val="232323"/>
                </a:solidFill>
              </a:rPr>
              <a:t>hypoestrogenism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b="0" i="0" dirty="0">
                <a:solidFill>
                  <a:srgbClr val="232323"/>
                </a:solidFill>
                <a:effectLst/>
              </a:rPr>
              <a:t>one of the </a:t>
            </a:r>
            <a:r>
              <a:rPr lang="fr-BE" sz="1800" b="1" i="0" dirty="0">
                <a:solidFill>
                  <a:srgbClr val="232323"/>
                </a:solidFill>
                <a:effectLst/>
              </a:rPr>
              <a:t>first </a:t>
            </a:r>
            <a:r>
              <a:rPr lang="fr-BE" sz="1800" b="1" i="0" dirty="0" err="1">
                <a:solidFill>
                  <a:srgbClr val="232323"/>
                </a:solidFill>
                <a:effectLst/>
              </a:rPr>
              <a:t>signs</a:t>
            </a:r>
            <a:r>
              <a:rPr lang="fr-BE" sz="1800" b="1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estrogen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insufficiency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patients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may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notice a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slight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     in vaginal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lubrication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upon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sexual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arousal 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b="0" i="0" dirty="0">
                <a:solidFill>
                  <a:srgbClr val="232323"/>
                </a:solidFill>
                <a:effectLst/>
              </a:rPr>
              <a:t>As 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hypoestrogenic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state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becomes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1" i="0" dirty="0" err="1">
                <a:solidFill>
                  <a:srgbClr val="232323"/>
                </a:solidFill>
                <a:effectLst/>
              </a:rPr>
              <a:t>chronic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sensation of vaginal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dryness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during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daily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activities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not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necessarily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during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sexual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activity</a:t>
            </a:r>
            <a:endParaRPr lang="fr-FR" sz="1800" dirty="0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ECBE7BA-A06C-5CF5-464C-529BEE585F86}"/>
              </a:ext>
            </a:extLst>
          </p:cNvPr>
          <p:cNvCxnSpPr>
            <a:cxnSpLocks/>
          </p:cNvCxnSpPr>
          <p:nvPr/>
        </p:nvCxnSpPr>
        <p:spPr>
          <a:xfrm flipH="1">
            <a:off x="4168355" y="3064476"/>
            <a:ext cx="193580" cy="23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0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2F9CE6-C455-2E1D-D88B-A138F67F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9551BF-74E0-5652-06D6-FAD0A589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endParaRPr lang="fr-FR" dirty="0"/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asked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about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symptoms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urogenital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atrophy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during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routine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clinical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visits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sz="1800" b="0" i="0" dirty="0">
                <a:solidFill>
                  <a:srgbClr val="232323"/>
                </a:solidFill>
                <a:effectLst/>
              </a:rPr>
              <a:t>use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products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may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irritants or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result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allergic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reaction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ask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about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response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to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any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previous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interventions</a:t>
            </a: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ask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about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painful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vulvar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symptoms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may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associated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with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infection</a:t>
            </a:r>
            <a:r>
              <a:rPr lang="fr-BE" sz="1800" dirty="0">
                <a:solidFill>
                  <a:srgbClr val="232323"/>
                </a:solidFill>
              </a:rPr>
              <a:t> (DD)</a:t>
            </a: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Quality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life issues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should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also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assessed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2"/>
            <a:r>
              <a:rPr lang="fr-BE" sz="1800" b="0" i="0" dirty="0" err="1">
                <a:solidFill>
                  <a:srgbClr val="232323"/>
                </a:solidFill>
                <a:effectLst/>
              </a:rPr>
              <a:t>include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degree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discomfort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the impact on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daily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activities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sexual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activity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and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partner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relationships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clinician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should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ask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about 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patient's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therapeutic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goals</a:t>
            </a: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336881-8032-0855-BB48-1365B0718CDD}"/>
              </a:ext>
            </a:extLst>
          </p:cNvPr>
          <p:cNvSpPr txBox="1"/>
          <p:nvPr/>
        </p:nvSpPr>
        <p:spPr>
          <a:xfrm>
            <a:off x="4077732" y="5301044"/>
            <a:ext cx="5066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BE" sz="1600" dirty="0">
                <a:effectLst/>
              </a:rPr>
            </a:br>
            <a:r>
              <a:rPr lang="fr-BE" sz="1200" dirty="0">
                <a:effectLst/>
              </a:rPr>
              <a:t>The </a:t>
            </a:r>
            <a:r>
              <a:rPr lang="fr-BE" sz="1200" dirty="0" err="1">
                <a:effectLst/>
              </a:rPr>
              <a:t>role</a:t>
            </a:r>
            <a:r>
              <a:rPr lang="fr-BE" sz="1200" dirty="0">
                <a:effectLst/>
              </a:rPr>
              <a:t> of local vaginal </a:t>
            </a:r>
            <a:r>
              <a:rPr lang="fr-BE" sz="1200" dirty="0" err="1">
                <a:effectLst/>
              </a:rPr>
              <a:t>estrogen</a:t>
            </a:r>
            <a:r>
              <a:rPr lang="fr-BE" sz="1200" dirty="0">
                <a:effectLst/>
              </a:rPr>
              <a:t> for </a:t>
            </a:r>
            <a:r>
              <a:rPr lang="fr-BE" sz="1200" dirty="0" err="1">
                <a:effectLst/>
              </a:rPr>
              <a:t>treatment</a:t>
            </a:r>
            <a:r>
              <a:rPr lang="fr-BE" sz="1200" dirty="0">
                <a:effectLst/>
              </a:rPr>
              <a:t> of vaginal </a:t>
            </a:r>
            <a:r>
              <a:rPr lang="fr-BE" sz="1200" dirty="0" err="1">
                <a:effectLst/>
              </a:rPr>
              <a:t>atrophy</a:t>
            </a:r>
            <a:r>
              <a:rPr lang="fr-BE" sz="1200" dirty="0">
                <a:effectLst/>
              </a:rPr>
              <a:t> in </a:t>
            </a:r>
            <a:r>
              <a:rPr lang="fr-BE" sz="1200" dirty="0" err="1">
                <a:effectLst/>
              </a:rPr>
              <a:t>postmenopausal</a:t>
            </a:r>
            <a:r>
              <a:rPr lang="fr-BE" sz="1200" dirty="0">
                <a:effectLst/>
              </a:rPr>
              <a:t> </a:t>
            </a:r>
            <a:r>
              <a:rPr lang="fr-BE" sz="1200" dirty="0" err="1">
                <a:effectLst/>
              </a:rPr>
              <a:t>women</a:t>
            </a:r>
            <a:r>
              <a:rPr lang="fr-BE" sz="1200" dirty="0">
                <a:effectLst/>
              </a:rPr>
              <a:t>: 2007 position </a:t>
            </a:r>
            <a:r>
              <a:rPr lang="fr-BE" sz="1200" dirty="0" err="1">
                <a:effectLst/>
              </a:rPr>
              <a:t>statement</a:t>
            </a:r>
            <a:r>
              <a:rPr lang="fr-BE" sz="1200" dirty="0">
                <a:effectLst/>
              </a:rPr>
              <a:t> of The North American </a:t>
            </a:r>
            <a:r>
              <a:rPr lang="fr-BE" sz="1200" dirty="0" err="1">
                <a:effectLst/>
              </a:rPr>
              <a:t>Menopause</a:t>
            </a:r>
            <a:r>
              <a:rPr lang="fr-BE" sz="1200" dirty="0">
                <a:effectLst/>
              </a:rPr>
              <a:t> Society.</a:t>
            </a:r>
            <a:r>
              <a:rPr lang="fr-BE" sz="1200" dirty="0"/>
              <a:t> </a:t>
            </a:r>
            <a:r>
              <a:rPr lang="fr-BE" sz="1200" dirty="0">
                <a:effectLst/>
              </a:rPr>
              <a:t>North American </a:t>
            </a:r>
            <a:r>
              <a:rPr lang="fr-BE" sz="1200" dirty="0" err="1">
                <a:effectLst/>
              </a:rPr>
              <a:t>Menopause</a:t>
            </a:r>
            <a:r>
              <a:rPr lang="fr-BE" sz="1200" dirty="0">
                <a:effectLst/>
              </a:rPr>
              <a:t> Society</a:t>
            </a:r>
            <a:r>
              <a:rPr lang="fr-BE" sz="1200" dirty="0"/>
              <a:t> </a:t>
            </a:r>
            <a:r>
              <a:rPr lang="fr-BE" sz="1200" dirty="0" err="1">
                <a:effectLst/>
              </a:rPr>
              <a:t>Menopause</a:t>
            </a:r>
            <a:r>
              <a:rPr lang="fr-BE" sz="1200" dirty="0">
                <a:effectLst/>
              </a:rPr>
              <a:t>. 2007;14(3 Pt 1):355.</a:t>
            </a:r>
            <a:r>
              <a:rPr lang="fr-BE" sz="1200" dirty="0"/>
              <a:t> 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3012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84B87-BF5E-758B-20AF-B3B94DFA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679B5-1140-63C3-036C-3590D082D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17638"/>
            <a:ext cx="8673327" cy="4720403"/>
          </a:xfrm>
        </p:spPr>
        <p:txBody>
          <a:bodyPr/>
          <a:lstStyle/>
          <a:p>
            <a:r>
              <a:rPr lang="fr-BE" dirty="0"/>
              <a:t>Question to </a:t>
            </a:r>
            <a:r>
              <a:rPr lang="fr-BE" dirty="0" err="1"/>
              <a:t>ask</a:t>
            </a:r>
            <a:endParaRPr lang="fr-BE" dirty="0"/>
          </a:p>
          <a:p>
            <a:pPr lvl="1"/>
            <a:r>
              <a:rPr lang="fr-BE" dirty="0" err="1"/>
              <a:t>Does</a:t>
            </a:r>
            <a:r>
              <a:rPr lang="fr-BE" dirty="0"/>
              <a:t> </a:t>
            </a:r>
            <a:r>
              <a:rPr lang="fr-BE" dirty="0" err="1"/>
              <a:t>it</a:t>
            </a:r>
            <a:r>
              <a:rPr lang="fr-BE" dirty="0"/>
              <a:t> </a:t>
            </a:r>
            <a:r>
              <a:rPr lang="fr-BE" dirty="0" err="1"/>
              <a:t>feel</a:t>
            </a:r>
            <a:r>
              <a:rPr lang="fr-BE" dirty="0"/>
              <a:t> </a:t>
            </a:r>
            <a:r>
              <a:rPr lang="fr-BE" dirty="0" err="1"/>
              <a:t>different</a:t>
            </a:r>
            <a:r>
              <a:rPr lang="fr-BE" dirty="0"/>
              <a:t> in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way</a:t>
            </a:r>
            <a:r>
              <a:rPr lang="fr-BE" dirty="0"/>
              <a:t> </a:t>
            </a:r>
            <a:r>
              <a:rPr lang="fr-BE" dirty="0" err="1"/>
              <a:t>around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vulva</a:t>
            </a:r>
            <a:r>
              <a:rPr lang="fr-BE" dirty="0"/>
              <a:t> or vaginal area? 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noticed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vaginal </a:t>
            </a:r>
            <a:r>
              <a:rPr lang="fr-BE" dirty="0" err="1"/>
              <a:t>dryness</a:t>
            </a:r>
            <a:r>
              <a:rPr lang="fr-BE" dirty="0"/>
              <a:t> or </a:t>
            </a:r>
            <a:r>
              <a:rPr lang="fr-BE" dirty="0" err="1"/>
              <a:t>less</a:t>
            </a:r>
            <a:r>
              <a:rPr lang="fr-BE" dirty="0"/>
              <a:t> </a:t>
            </a:r>
            <a:r>
              <a:rPr lang="fr-BE" dirty="0" err="1"/>
              <a:t>discharge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used</a:t>
            </a:r>
            <a:r>
              <a:rPr lang="fr-BE" dirty="0"/>
              <a:t> to?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experienced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vaginal </a:t>
            </a:r>
            <a:r>
              <a:rPr lang="fr-BE" dirty="0" err="1"/>
              <a:t>soreness</a:t>
            </a:r>
            <a:r>
              <a:rPr lang="fr-BE" dirty="0"/>
              <a:t>, </a:t>
            </a:r>
            <a:r>
              <a:rPr lang="fr-BE" dirty="0" err="1"/>
              <a:t>burning</a:t>
            </a:r>
            <a:r>
              <a:rPr lang="fr-BE" dirty="0"/>
              <a:t> or irritation? </a:t>
            </a:r>
          </a:p>
          <a:p>
            <a:pPr lvl="1"/>
            <a:r>
              <a:rPr lang="fr-BE" dirty="0"/>
              <a:t>Do </a:t>
            </a:r>
            <a:r>
              <a:rPr lang="fr-BE" dirty="0" err="1"/>
              <a:t>you</a:t>
            </a:r>
            <a:r>
              <a:rPr lang="fr-BE" dirty="0"/>
              <a:t> have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itching</a:t>
            </a:r>
            <a:r>
              <a:rPr lang="fr-BE" dirty="0"/>
              <a:t> </a:t>
            </a:r>
            <a:r>
              <a:rPr lang="fr-BE" dirty="0" err="1"/>
              <a:t>around</a:t>
            </a:r>
            <a:r>
              <a:rPr lang="fr-BE" dirty="0"/>
              <a:t>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vagina</a:t>
            </a:r>
            <a:r>
              <a:rPr lang="fr-BE" dirty="0"/>
              <a:t> or </a:t>
            </a:r>
            <a:r>
              <a:rPr lang="fr-BE" dirty="0" err="1"/>
              <a:t>vulval</a:t>
            </a:r>
            <a:r>
              <a:rPr lang="fr-BE" dirty="0"/>
              <a:t> area? </a:t>
            </a:r>
          </a:p>
          <a:p>
            <a:pPr lvl="1"/>
            <a:r>
              <a:rPr lang="fr-BE" dirty="0"/>
              <a:t>Is </a:t>
            </a:r>
            <a:r>
              <a:rPr lang="fr-BE" dirty="0" err="1"/>
              <a:t>sexual</a:t>
            </a:r>
            <a:r>
              <a:rPr lang="fr-BE" dirty="0"/>
              <a:t> intercourse </a:t>
            </a:r>
            <a:r>
              <a:rPr lang="fr-BE" dirty="0" err="1"/>
              <a:t>painful</a:t>
            </a:r>
            <a:r>
              <a:rPr lang="fr-BE" dirty="0"/>
              <a:t> or </a:t>
            </a:r>
            <a:r>
              <a:rPr lang="fr-BE" dirty="0" err="1"/>
              <a:t>uncomfortable</a:t>
            </a:r>
            <a:r>
              <a:rPr lang="fr-BE" dirty="0"/>
              <a:t>? 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noticed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changes in vaginal </a:t>
            </a:r>
            <a:r>
              <a:rPr lang="fr-BE" dirty="0" err="1"/>
              <a:t>discharge</a:t>
            </a:r>
            <a:r>
              <a:rPr lang="fr-BE" dirty="0"/>
              <a:t>?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noticed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symptoms</a:t>
            </a:r>
            <a:r>
              <a:rPr lang="fr-BE" dirty="0"/>
              <a:t> </a:t>
            </a:r>
            <a:r>
              <a:rPr lang="fr-BE" dirty="0" err="1"/>
              <a:t>such</a:t>
            </a:r>
            <a:r>
              <a:rPr lang="fr-BE" dirty="0"/>
              <a:t> as </a:t>
            </a:r>
            <a:r>
              <a:rPr lang="fr-BE" dirty="0" err="1"/>
              <a:t>increased</a:t>
            </a:r>
            <a:r>
              <a:rPr lang="fr-BE" dirty="0"/>
              <a:t> </a:t>
            </a:r>
            <a:r>
              <a:rPr lang="fr-BE" dirty="0" err="1"/>
              <a:t>urinary</a:t>
            </a:r>
            <a:r>
              <a:rPr lang="fr-BE" dirty="0"/>
              <a:t> </a:t>
            </a:r>
            <a:r>
              <a:rPr lang="fr-BE" dirty="0" err="1"/>
              <a:t>frequency</a:t>
            </a:r>
            <a:r>
              <a:rPr lang="fr-BE" dirty="0"/>
              <a:t> or </a:t>
            </a:r>
            <a:r>
              <a:rPr lang="fr-BE" dirty="0" err="1"/>
              <a:t>being</a:t>
            </a:r>
            <a:r>
              <a:rPr lang="fr-BE" dirty="0"/>
              <a:t> </a:t>
            </a:r>
            <a:r>
              <a:rPr lang="fr-BE" dirty="0" err="1"/>
              <a:t>less</a:t>
            </a:r>
            <a:r>
              <a:rPr lang="fr-BE" dirty="0"/>
              <a:t> able to </a:t>
            </a:r>
            <a:r>
              <a:rPr lang="fr-BE" dirty="0" err="1"/>
              <a:t>hold</a:t>
            </a:r>
            <a:r>
              <a:rPr lang="fr-BE" dirty="0"/>
              <a:t> on to urine? 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noticed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changes in </a:t>
            </a:r>
            <a:r>
              <a:rPr lang="fr-BE" dirty="0" err="1"/>
              <a:t>sexual</a:t>
            </a:r>
            <a:r>
              <a:rPr lang="fr-BE" dirty="0"/>
              <a:t> arousal, </a:t>
            </a:r>
            <a:r>
              <a:rPr lang="fr-BE" dirty="0" err="1"/>
              <a:t>sexual</a:t>
            </a:r>
            <a:r>
              <a:rPr lang="fr-BE" dirty="0"/>
              <a:t> </a:t>
            </a:r>
            <a:r>
              <a:rPr lang="fr-BE" dirty="0" err="1"/>
              <a:t>function</a:t>
            </a:r>
            <a:r>
              <a:rPr lang="fr-BE" dirty="0"/>
              <a:t>, or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ability</a:t>
            </a:r>
            <a:r>
              <a:rPr lang="fr-BE" dirty="0"/>
              <a:t> to climax? </a:t>
            </a:r>
          </a:p>
          <a:p>
            <a:pPr lvl="1"/>
            <a:r>
              <a:rPr lang="fr-BE" dirty="0"/>
              <a:t>Have </a:t>
            </a:r>
            <a:r>
              <a:rPr lang="fr-BE" dirty="0" err="1"/>
              <a:t>you</a:t>
            </a:r>
            <a:r>
              <a:rPr lang="fr-BE" dirty="0"/>
              <a:t> </a:t>
            </a:r>
            <a:r>
              <a:rPr lang="fr-BE" dirty="0" err="1"/>
              <a:t>experienced</a:t>
            </a:r>
            <a:r>
              <a:rPr lang="fr-BE" dirty="0"/>
              <a:t> </a:t>
            </a:r>
            <a:r>
              <a:rPr lang="fr-BE" dirty="0" err="1"/>
              <a:t>any</a:t>
            </a:r>
            <a:r>
              <a:rPr lang="fr-BE" dirty="0"/>
              <a:t> </a:t>
            </a:r>
            <a:r>
              <a:rPr lang="fr-BE" dirty="0" err="1"/>
              <a:t>leakage</a:t>
            </a:r>
            <a:r>
              <a:rPr lang="fr-BE" dirty="0"/>
              <a:t> or urine </a:t>
            </a:r>
            <a:r>
              <a:rPr lang="fr-BE" dirty="0" err="1"/>
              <a:t>during</a:t>
            </a:r>
            <a:r>
              <a:rPr lang="fr-BE" dirty="0"/>
              <a:t> </a:t>
            </a:r>
            <a:r>
              <a:rPr lang="fr-BE" dirty="0" err="1"/>
              <a:t>sex</a:t>
            </a:r>
            <a:r>
              <a:rPr lang="fr-BE" dirty="0"/>
              <a:t>?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ACA4B8-2E8F-D2D0-C788-E54FDF4D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0" y="5943600"/>
            <a:ext cx="939800" cy="914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013EA8D-D5CA-FC0A-42AD-82B1BAAF6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" y="6232801"/>
            <a:ext cx="2668821" cy="6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2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E123A-98CF-E16B-D569-0D4D9D53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12C0E-D268-C225-56A1-2CDF22F0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44640"/>
            <a:ext cx="8363272" cy="4719691"/>
          </a:xfrm>
        </p:spPr>
        <p:txBody>
          <a:bodyPr/>
          <a:lstStyle/>
          <a:p>
            <a:r>
              <a:rPr lang="fr-BE" dirty="0" err="1">
                <a:solidFill>
                  <a:srgbClr val="232323"/>
                </a:solidFill>
              </a:rPr>
              <a:t>Pelvic</a:t>
            </a:r>
            <a:r>
              <a:rPr lang="fr-BE" dirty="0">
                <a:solidFill>
                  <a:srgbClr val="232323"/>
                </a:solidFill>
              </a:rPr>
              <a:t> </a:t>
            </a:r>
            <a:r>
              <a:rPr lang="fr-BE" dirty="0" err="1">
                <a:solidFill>
                  <a:srgbClr val="232323"/>
                </a:solidFill>
              </a:rPr>
              <a:t>examination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Labia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minora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resorption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or fusion</a:t>
            </a: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Tissue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fragility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/fissures/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petechiae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Introital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retraction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Loss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hymenal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remnants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Prominence of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urethral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meatus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Urethral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eversion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or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prolapse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Vulvovaginal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pallor</a:t>
            </a:r>
            <a:r>
              <a:rPr lang="fr-BE" b="0" i="0" dirty="0">
                <a:solidFill>
                  <a:srgbClr val="232323"/>
                </a:solidFill>
                <a:effectLst/>
              </a:rPr>
              <a:t>/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erythem</a:t>
            </a:r>
            <a:endParaRPr lang="fr-BE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Loss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of vaginal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rugae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Decreased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vulvovaginal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secretions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/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lubrication</a:t>
            </a:r>
            <a:endParaRPr lang="fr-BE" dirty="0">
              <a:solidFill>
                <a:srgbClr val="232323"/>
              </a:solidFill>
            </a:endParaRPr>
          </a:p>
          <a:p>
            <a:pPr lvl="1"/>
            <a:r>
              <a:rPr lang="fr-BE" b="0" i="0" dirty="0" err="1">
                <a:solidFill>
                  <a:srgbClr val="232323"/>
                </a:solidFill>
                <a:effectLst/>
              </a:rPr>
              <a:t>Decreased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elasticity</a:t>
            </a:r>
            <a:endParaRPr lang="fr-BE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vaginal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discharge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that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is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thin</a:t>
            </a:r>
            <a:r>
              <a:rPr lang="fr-BE" b="0" i="0" dirty="0">
                <a:solidFill>
                  <a:srgbClr val="232323"/>
                </a:solidFill>
                <a:effectLst/>
              </a:rPr>
              <a:t>, white, and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nonodorous</a:t>
            </a:r>
            <a:endParaRPr lang="fr-BE" b="0" i="0" dirty="0">
              <a:solidFill>
                <a:srgbClr val="232323"/>
              </a:solidFill>
              <a:effectLst/>
            </a:endParaRP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28D0B4-55E2-650D-7E8D-15E58889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67" y="1062681"/>
            <a:ext cx="3706298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CD05B-FC0F-6A92-805B-DF786538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D497B-75B5-6989-086E-33C7BAC2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598050" cy="4785454"/>
          </a:xfrm>
        </p:spPr>
        <p:txBody>
          <a:bodyPr/>
          <a:lstStyle/>
          <a:p>
            <a:r>
              <a:rPr lang="fr-FR" dirty="0" err="1"/>
              <a:t>Laboratory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  <a:p>
            <a:pPr lvl="1"/>
            <a:r>
              <a:rPr lang="fr-BE" dirty="0" err="1">
                <a:solidFill>
                  <a:srgbClr val="232323"/>
                </a:solidFill>
              </a:rPr>
              <a:t>l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aboratory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tests are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usually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not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necessary</a:t>
            </a:r>
            <a:r>
              <a:rPr lang="fr-BE" b="0" i="0" dirty="0">
                <a:solidFill>
                  <a:srgbClr val="232323"/>
                </a:solidFill>
                <a:effectLst/>
              </a:rPr>
              <a:t> for the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diagnosis</a:t>
            </a:r>
            <a:endParaRPr lang="fr-BE" dirty="0">
              <a:solidFill>
                <a:srgbClr val="232323"/>
              </a:solidFill>
            </a:endParaRPr>
          </a:p>
          <a:p>
            <a:pPr lvl="2"/>
            <a:r>
              <a:rPr lang="fr-BE" sz="1800" b="0" i="0" dirty="0" err="1">
                <a:solidFill>
                  <a:srgbClr val="232323"/>
                </a:solidFill>
                <a:effectLst/>
              </a:rPr>
              <a:t>other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than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for exclusion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other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etiologies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or to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assess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efficacy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treatments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research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studies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Vaginal pH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pH of an E2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vagina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is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acidic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typically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 the range of 4 to 4.5</a:t>
            </a:r>
          </a:p>
          <a:p>
            <a:pPr lvl="2"/>
            <a:r>
              <a:rPr lang="fr-BE" sz="1800" b="0" i="0" dirty="0" err="1">
                <a:solidFill>
                  <a:srgbClr val="232323"/>
                </a:solidFill>
                <a:effectLst/>
              </a:rPr>
              <a:t>reach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levels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5.5 to 6.8 or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higher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in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postmenopausal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patients</a:t>
            </a:r>
            <a:endParaRPr lang="fr-BE" sz="1800" dirty="0">
              <a:solidFill>
                <a:srgbClr val="232323"/>
              </a:solidFill>
            </a:endParaRP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pH of ≥5 in the absence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other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causes can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indicator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vaginal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atrophy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b="0" i="0" dirty="0">
                <a:solidFill>
                  <a:srgbClr val="232323"/>
                </a:solidFill>
                <a:effectLst/>
              </a:rPr>
              <a:t>Maturation index </a:t>
            </a:r>
          </a:p>
          <a:p>
            <a:pPr lvl="2"/>
            <a:r>
              <a:rPr lang="fr-BE" sz="1800" b="0" i="0" dirty="0" err="1">
                <a:solidFill>
                  <a:srgbClr val="232323"/>
                </a:solidFill>
                <a:effectLst/>
              </a:rPr>
              <a:t>is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the proportion of parabasal,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intermediate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and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superficial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cells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in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each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100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cells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counted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on a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smear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110A13-EC7C-BA3E-24DE-8A92E458C07F}"/>
              </a:ext>
            </a:extLst>
          </p:cNvPr>
          <p:cNvSpPr txBox="1"/>
          <p:nvPr/>
        </p:nvSpPr>
        <p:spPr>
          <a:xfrm>
            <a:off x="5128055" y="5857099"/>
            <a:ext cx="4015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BE" sz="1400" dirty="0">
                <a:effectLst/>
              </a:rPr>
            </a:br>
            <a:r>
              <a:rPr lang="fr-BE" sz="1400" dirty="0" err="1">
                <a:effectLst/>
              </a:rPr>
              <a:t>Urogenital</a:t>
            </a:r>
            <a:r>
              <a:rPr lang="fr-BE" sz="1400" dirty="0">
                <a:effectLst/>
              </a:rPr>
              <a:t> </a:t>
            </a:r>
            <a:r>
              <a:rPr lang="fr-BE" sz="1400" dirty="0" err="1">
                <a:effectLst/>
              </a:rPr>
              <a:t>atrophy</a:t>
            </a:r>
            <a:r>
              <a:rPr lang="fr-BE" sz="1400" dirty="0">
                <a:effectLst/>
              </a:rPr>
              <a:t>: </a:t>
            </a:r>
            <a:r>
              <a:rPr lang="fr-BE" sz="1400" dirty="0" err="1">
                <a:effectLst/>
              </a:rPr>
              <a:t>prevention</a:t>
            </a:r>
            <a:r>
              <a:rPr lang="fr-BE" sz="1400" dirty="0">
                <a:effectLst/>
              </a:rPr>
              <a:t> and </a:t>
            </a:r>
            <a:r>
              <a:rPr lang="fr-BE" sz="1400" dirty="0" err="1">
                <a:effectLst/>
              </a:rPr>
              <a:t>treatment</a:t>
            </a:r>
            <a:r>
              <a:rPr lang="fr-BE" sz="1400" dirty="0">
                <a:effectLst/>
              </a:rPr>
              <a:t>.</a:t>
            </a:r>
            <a:r>
              <a:rPr lang="fr-BE" sz="1400" dirty="0"/>
              <a:t> </a:t>
            </a:r>
            <a:r>
              <a:rPr lang="fr-BE" sz="1400" dirty="0" err="1">
                <a:effectLst/>
              </a:rPr>
              <a:t>Willhite</a:t>
            </a:r>
            <a:r>
              <a:rPr lang="fr-BE" sz="1400" dirty="0">
                <a:effectLst/>
              </a:rPr>
              <a:t> LA, </a:t>
            </a:r>
            <a:r>
              <a:rPr lang="fr-BE" sz="1400" dirty="0" err="1">
                <a:effectLst/>
              </a:rPr>
              <a:t>O'Connell</a:t>
            </a:r>
            <a:r>
              <a:rPr lang="fr-BE" sz="1400" dirty="0">
                <a:effectLst/>
              </a:rPr>
              <a:t> MB</a:t>
            </a:r>
            <a:r>
              <a:rPr lang="fr-BE" sz="1400" dirty="0"/>
              <a:t> </a:t>
            </a:r>
            <a:r>
              <a:rPr lang="fr-BE" sz="1400" dirty="0" err="1">
                <a:effectLst/>
              </a:rPr>
              <a:t>Pharmacotherapy</a:t>
            </a:r>
            <a:r>
              <a:rPr lang="fr-BE" sz="1400" dirty="0">
                <a:effectLst/>
              </a:rPr>
              <a:t>. 2001;21(4):464.</a:t>
            </a:r>
            <a:r>
              <a:rPr lang="fr-BE" sz="1400" dirty="0"/>
              <a:t> 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43438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E23E1-88C7-D52B-FB8B-28403F60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FCDB1E-40A4-DB63-6EA7-62ED88855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1858"/>
            <a:ext cx="7986183" cy="4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08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CC959-4599-5C14-C0C1-6C20D57A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03837E-A406-C832-57BD-A1DFF3488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There are </a:t>
            </a:r>
            <a:r>
              <a:rPr lang="fr-BE" dirty="0" err="1"/>
              <a:t>several</a:t>
            </a:r>
            <a:r>
              <a:rPr lang="fr-BE" dirty="0"/>
              <a:t> patient-</a:t>
            </a:r>
            <a:r>
              <a:rPr lang="fr-BE" dirty="0" err="1"/>
              <a:t>reported</a:t>
            </a:r>
            <a:r>
              <a:rPr lang="fr-BE" dirty="0"/>
              <a:t> </a:t>
            </a:r>
            <a:r>
              <a:rPr lang="fr-BE" dirty="0" err="1"/>
              <a:t>outcomes</a:t>
            </a:r>
            <a:r>
              <a:rPr lang="fr-BE" dirty="0"/>
              <a:t> </a:t>
            </a:r>
            <a:r>
              <a:rPr lang="fr-BE" dirty="0" err="1"/>
              <a:t>measures</a:t>
            </a:r>
            <a:r>
              <a:rPr lang="fr-BE" dirty="0"/>
              <a:t> </a:t>
            </a:r>
            <a:r>
              <a:rPr lang="fr-BE" dirty="0" err="1"/>
              <a:t>PROMs</a:t>
            </a:r>
            <a:endParaRPr lang="fr-BE" dirty="0"/>
          </a:p>
          <a:p>
            <a:pPr lvl="1"/>
            <a:r>
              <a:rPr lang="fr-BE" dirty="0"/>
              <a:t>Vulvovaginal </a:t>
            </a:r>
            <a:r>
              <a:rPr lang="fr-BE" dirty="0" err="1"/>
              <a:t>Atrophy</a:t>
            </a:r>
            <a:r>
              <a:rPr lang="fr-BE" dirty="0"/>
              <a:t> Questionnaire</a:t>
            </a:r>
          </a:p>
          <a:p>
            <a:pPr lvl="1"/>
            <a:r>
              <a:rPr lang="fr-BE" dirty="0" err="1"/>
              <a:t>Female</a:t>
            </a:r>
            <a:r>
              <a:rPr lang="fr-BE" dirty="0"/>
              <a:t> </a:t>
            </a:r>
            <a:r>
              <a:rPr lang="fr-BE" dirty="0" err="1"/>
              <a:t>Sexual</a:t>
            </a:r>
            <a:r>
              <a:rPr lang="fr-BE" dirty="0"/>
              <a:t> </a:t>
            </a:r>
            <a:r>
              <a:rPr lang="fr-BE" dirty="0" err="1"/>
              <a:t>Function</a:t>
            </a:r>
            <a:r>
              <a:rPr lang="fr-BE" dirty="0"/>
              <a:t> Index  (FSFI)</a:t>
            </a:r>
          </a:p>
          <a:p>
            <a:pPr lvl="1"/>
            <a:r>
              <a:rPr lang="fr-BE" dirty="0"/>
              <a:t>Day-to-Day Impact of Vaginal </a:t>
            </a:r>
            <a:r>
              <a:rPr lang="fr-BE" dirty="0" err="1"/>
              <a:t>Aging</a:t>
            </a:r>
            <a:r>
              <a:rPr lang="fr-BE" dirty="0"/>
              <a:t> (DIVA)</a:t>
            </a:r>
          </a:p>
          <a:p>
            <a:pPr lvl="1"/>
            <a:r>
              <a:rPr lang="fr-BE" dirty="0" err="1"/>
              <a:t>Menopause-Specific</a:t>
            </a:r>
            <a:r>
              <a:rPr lang="fr-BE" dirty="0"/>
              <a:t> </a:t>
            </a:r>
            <a:r>
              <a:rPr lang="fr-BE" dirty="0" err="1"/>
              <a:t>Quality</a:t>
            </a:r>
            <a:r>
              <a:rPr lang="fr-BE" dirty="0"/>
              <a:t> of Life Questionnaire</a:t>
            </a:r>
          </a:p>
          <a:p>
            <a:r>
              <a:rPr lang="fr-BE" dirty="0" err="1"/>
              <a:t>Clinical</a:t>
            </a:r>
            <a:r>
              <a:rPr lang="fr-BE" dirty="0"/>
              <a:t> score</a:t>
            </a:r>
          </a:p>
          <a:p>
            <a:pPr lvl="1"/>
            <a:r>
              <a:rPr lang="fr-BE" dirty="0"/>
              <a:t>VHI</a:t>
            </a:r>
            <a:r>
              <a:rPr lang="fr-BE" sz="2400" dirty="0"/>
              <a:t> </a:t>
            </a:r>
          </a:p>
          <a:p>
            <a:pPr lvl="2"/>
            <a:r>
              <a:rPr lang="fr-BE" b="0" i="0" dirty="0">
                <a:effectLst/>
              </a:rPr>
              <a:t>vaginal </a:t>
            </a:r>
            <a:r>
              <a:rPr lang="fr-BE" b="0" i="0" dirty="0" err="1">
                <a:effectLst/>
              </a:rPr>
              <a:t>secretions</a:t>
            </a:r>
            <a:r>
              <a:rPr lang="fr-BE" b="0" i="0" dirty="0">
                <a:effectLst/>
              </a:rPr>
              <a:t>, pH, </a:t>
            </a:r>
            <a:r>
              <a:rPr lang="fr-BE" b="0" i="0" dirty="0" err="1">
                <a:effectLst/>
              </a:rPr>
              <a:t>elasticity</a:t>
            </a:r>
            <a:r>
              <a:rPr lang="fr-BE" b="0" i="0" dirty="0">
                <a:effectLst/>
              </a:rPr>
              <a:t>, </a:t>
            </a:r>
            <a:r>
              <a:rPr lang="fr-BE" b="0" i="0" dirty="0" err="1">
                <a:effectLst/>
              </a:rPr>
              <a:t>hydration</a:t>
            </a:r>
            <a:r>
              <a:rPr lang="fr-BE" b="0" i="0" dirty="0">
                <a:effectLst/>
              </a:rPr>
              <a:t>, and the </a:t>
            </a:r>
            <a:r>
              <a:rPr lang="fr-BE" b="0" i="0" dirty="0" err="1">
                <a:effectLst/>
              </a:rPr>
              <a:t>epithelial</a:t>
            </a:r>
            <a:r>
              <a:rPr lang="fr-BE" b="0" i="0" dirty="0">
                <a:effectLst/>
              </a:rPr>
              <a:t> </a:t>
            </a:r>
            <a:r>
              <a:rPr lang="fr-BE" b="0" i="0" dirty="0" err="1">
                <a:effectLst/>
              </a:rPr>
              <a:t>mucous</a:t>
            </a:r>
            <a:r>
              <a:rPr lang="fr-BE" b="0" i="0" dirty="0">
                <a:effectLst/>
              </a:rPr>
              <a:t> membrane condition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59570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21B2D-0EC8-2CEA-B559-291F0547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diagnosis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3C8C6-CD63-4CA0-DA18-2FD5E311C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Vaginitis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and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vaginosis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abnormal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discharge</a:t>
            </a:r>
            <a:r>
              <a:rPr lang="fr-BE" sz="1800" dirty="0">
                <a:solidFill>
                  <a:srgbClr val="232323"/>
                </a:solidFill>
              </a:rPr>
              <a:t>, intense </a:t>
            </a:r>
            <a:r>
              <a:rPr lang="fr-BE" sz="1800" dirty="0" err="1">
                <a:solidFill>
                  <a:srgbClr val="232323"/>
                </a:solidFill>
              </a:rPr>
              <a:t>itching</a:t>
            </a:r>
            <a:r>
              <a:rPr lang="fr-BE" sz="1800" dirty="0">
                <a:solidFill>
                  <a:srgbClr val="232323"/>
                </a:solidFill>
              </a:rPr>
              <a:t>, culture +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Vulvar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dermatitis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in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response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to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environmental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agents</a:t>
            </a: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Vulvar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lichen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sclerosus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lvl="1"/>
            <a:r>
              <a:rPr lang="fr-BE" sz="1800" b="0" i="0" dirty="0">
                <a:solidFill>
                  <a:srgbClr val="232323"/>
                </a:solidFill>
                <a:effectLst/>
              </a:rPr>
              <a:t>white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lesions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intense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itching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postivie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bio</a:t>
            </a:r>
            <a:r>
              <a:rPr lang="fr-BE" sz="1800" dirty="0" err="1">
                <a:solidFill>
                  <a:srgbClr val="232323"/>
                </a:solidFill>
              </a:rPr>
              <a:t>psy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fr-BE" sz="2200" b="0" i="0" dirty="0">
                <a:solidFill>
                  <a:srgbClr val="232323"/>
                </a:solidFill>
                <a:effectLst/>
              </a:rPr>
              <a:t>Vulvovaginal lichen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planus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Genital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tract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ulcers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or fissures &lt; to herpes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lesions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or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systemic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disease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Genital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tract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bleeding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&lt; to trauma, infection, or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malignancy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Vulvodynia</a:t>
            </a:r>
            <a:endParaRPr lang="fr-BE" sz="2200" b="0" i="0" dirty="0">
              <a:solidFill>
                <a:srgbClr val="232323"/>
              </a:solidFill>
              <a:effectLst/>
            </a:endParaRPr>
          </a:p>
          <a:p>
            <a:pPr algn="l"/>
            <a:r>
              <a:rPr lang="fr-BE" sz="2200" b="0" i="0" dirty="0" err="1">
                <a:solidFill>
                  <a:srgbClr val="232323"/>
                </a:solidFill>
                <a:effectLst/>
              </a:rPr>
              <a:t>Other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etiologies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of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frequent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2200" b="0" i="0" dirty="0" err="1">
                <a:solidFill>
                  <a:srgbClr val="232323"/>
                </a:solidFill>
                <a:effectLst/>
              </a:rPr>
              <a:t>urinary</a:t>
            </a:r>
            <a:r>
              <a:rPr lang="fr-BE" sz="2200" b="0" i="0" dirty="0">
                <a:solidFill>
                  <a:srgbClr val="232323"/>
                </a:solidFill>
                <a:effectLst/>
              </a:rPr>
              <a:t> tract infection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036612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692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3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E531B-76EF-789F-72E7-016F3CFC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E69F63D-40FF-B60C-2E56-1F15BD53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56" y="1368210"/>
            <a:ext cx="5017337" cy="4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5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BC8A0-10BD-7D44-9EB6-50643B6C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DA44C-55B2-FCAC-38A8-8F1B114C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15584"/>
            <a:ext cx="8363272" cy="4719691"/>
          </a:xfrm>
        </p:spPr>
        <p:txBody>
          <a:bodyPr/>
          <a:lstStyle/>
          <a:p>
            <a:r>
              <a:rPr lang="fr-FR" dirty="0" err="1">
                <a:ea typeface="+mn-lt"/>
                <a:cs typeface="+mn-lt"/>
              </a:rPr>
              <a:t>Genitourinary</a:t>
            </a:r>
            <a:r>
              <a:rPr lang="fr-FR" dirty="0">
                <a:ea typeface="+mn-lt"/>
                <a:cs typeface="+mn-lt"/>
              </a:rPr>
              <a:t> syndrome of </a:t>
            </a:r>
            <a:r>
              <a:rPr lang="fr-FR" dirty="0" err="1">
                <a:ea typeface="+mn-lt"/>
                <a:cs typeface="+mn-lt"/>
              </a:rPr>
              <a:t>menopause</a:t>
            </a:r>
            <a:r>
              <a:rPr lang="fr-FR" dirty="0">
                <a:ea typeface="+mn-lt"/>
                <a:cs typeface="+mn-lt"/>
              </a:rPr>
              <a:t> : GSM </a:t>
            </a:r>
            <a:endParaRPr lang="fr-FR" dirty="0">
              <a:ea typeface="Calibri"/>
              <a:cs typeface="Calibri"/>
            </a:endParaRPr>
          </a:p>
          <a:p>
            <a:pPr lvl="1">
              <a:buFont typeface="Arial" panose="020F0502020204030204" pitchFamily="34" charset="0"/>
              <a:buChar char="•"/>
            </a:pPr>
            <a:r>
              <a:rPr lang="fr-FR" dirty="0">
                <a:ea typeface="+mn-lt"/>
                <a:cs typeface="+mn-lt"/>
              </a:rPr>
              <a:t>vaginal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, vulvovaginal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urogenital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atrophy</a:t>
            </a:r>
            <a:r>
              <a:rPr lang="fr-FR" dirty="0">
                <a:ea typeface="+mn-lt"/>
                <a:cs typeface="+mn-lt"/>
              </a:rPr>
              <a:t> </a:t>
            </a:r>
          </a:p>
          <a:p>
            <a:pPr lvl="1">
              <a:buFont typeface="Arial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defined</a:t>
            </a:r>
            <a:r>
              <a:rPr lang="fr-FR" dirty="0">
                <a:ea typeface="+mn-lt"/>
                <a:cs typeface="+mn-lt"/>
              </a:rPr>
              <a:t> as a collection of </a:t>
            </a:r>
            <a:r>
              <a:rPr lang="fr-FR" dirty="0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signs</a:t>
            </a:r>
            <a:r>
              <a:rPr lang="fr-FR" dirty="0">
                <a:ea typeface="+mn-lt"/>
                <a:cs typeface="+mn-lt"/>
              </a:rPr>
              <a:t> &lt; hypoE2 changes 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labia</a:t>
            </a:r>
            <a:r>
              <a:rPr lang="fr-FR" dirty="0">
                <a:ea typeface="+mn-lt"/>
                <a:cs typeface="+mn-lt"/>
              </a:rPr>
              <a:t> majora/minora, clitoris, </a:t>
            </a:r>
            <a:r>
              <a:rPr lang="fr-FR" dirty="0" err="1">
                <a:ea typeface="+mn-lt"/>
                <a:cs typeface="+mn-lt"/>
              </a:rPr>
              <a:t>introitus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vagina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urethra</a:t>
            </a:r>
            <a:r>
              <a:rPr lang="fr-FR" dirty="0">
                <a:ea typeface="+mn-lt"/>
                <a:cs typeface="+mn-lt"/>
              </a:rPr>
              <a:t>, and </a:t>
            </a:r>
            <a:r>
              <a:rPr lang="fr-FR" dirty="0" err="1">
                <a:ea typeface="+mn-lt"/>
                <a:cs typeface="+mn-lt"/>
              </a:rPr>
              <a:t>bladder</a:t>
            </a:r>
            <a:r>
              <a:rPr lang="fr-FR" sz="2400" dirty="0">
                <a:ea typeface="+mn-lt"/>
                <a:cs typeface="+mn-lt"/>
              </a:rPr>
              <a:t> 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fr-FR" b="1" dirty="0" err="1">
                <a:ea typeface="+mn-lt"/>
                <a:cs typeface="+mn-lt"/>
              </a:rPr>
              <a:t>genital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 of </a:t>
            </a:r>
            <a:r>
              <a:rPr lang="fr-FR" dirty="0" err="1">
                <a:ea typeface="+mn-lt"/>
                <a:cs typeface="+mn-lt"/>
              </a:rPr>
              <a:t>dryness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burning</a:t>
            </a:r>
            <a:r>
              <a:rPr lang="fr-FR" dirty="0">
                <a:ea typeface="+mn-lt"/>
                <a:cs typeface="+mn-lt"/>
              </a:rPr>
              <a:t>, and irritation; 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fr-FR" b="1" dirty="0" err="1">
                <a:ea typeface="+mn-lt"/>
                <a:cs typeface="+mn-lt"/>
              </a:rPr>
              <a:t>sexual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 of </a:t>
            </a:r>
            <a:r>
              <a:rPr lang="fr-FR" dirty="0" err="1">
                <a:ea typeface="+mn-lt"/>
                <a:cs typeface="+mn-lt"/>
              </a:rPr>
              <a:t>lack</a:t>
            </a:r>
            <a:r>
              <a:rPr lang="fr-FR" dirty="0">
                <a:ea typeface="+mn-lt"/>
                <a:cs typeface="+mn-lt"/>
              </a:rPr>
              <a:t> of </a:t>
            </a:r>
            <a:r>
              <a:rPr lang="fr-FR" dirty="0" err="1">
                <a:ea typeface="+mn-lt"/>
                <a:cs typeface="+mn-lt"/>
              </a:rPr>
              <a:t>lubrication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discomfort</a:t>
            </a:r>
            <a:r>
              <a:rPr lang="fr-FR" dirty="0">
                <a:ea typeface="+mn-lt"/>
                <a:cs typeface="+mn-lt"/>
              </a:rPr>
              <a:t> or pain, and </a:t>
            </a:r>
            <a:r>
              <a:rPr lang="fr-FR" dirty="0" err="1">
                <a:ea typeface="+mn-lt"/>
                <a:cs typeface="+mn-lt"/>
              </a:rPr>
              <a:t>impaired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function</a:t>
            </a:r>
            <a:endParaRPr lang="fr-FR" dirty="0">
              <a:ea typeface="+mn-lt"/>
              <a:cs typeface="+mn-lt"/>
            </a:endParaRPr>
          </a:p>
          <a:p>
            <a:pPr lvl="2">
              <a:buFont typeface="Arial" panose="020F0502020204030204" pitchFamily="34" charset="0"/>
              <a:buChar char="•"/>
            </a:pPr>
            <a:r>
              <a:rPr lang="fr-FR" b="1" dirty="0" err="1">
                <a:ea typeface="+mn-lt"/>
                <a:cs typeface="+mn-lt"/>
              </a:rPr>
              <a:t>urinary</a:t>
            </a:r>
            <a:r>
              <a:rPr lang="fr-FR" b="1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 of </a:t>
            </a:r>
            <a:r>
              <a:rPr lang="fr-FR" dirty="0" err="1">
                <a:ea typeface="+mn-lt"/>
                <a:cs typeface="+mn-lt"/>
              </a:rPr>
              <a:t>urgency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dysuria</a:t>
            </a:r>
            <a:r>
              <a:rPr lang="fr-FR" dirty="0">
                <a:ea typeface="+mn-lt"/>
                <a:cs typeface="+mn-lt"/>
              </a:rPr>
              <a:t>, and </a:t>
            </a:r>
            <a:r>
              <a:rPr lang="fr-FR" dirty="0" err="1">
                <a:ea typeface="+mn-lt"/>
                <a:cs typeface="+mn-lt"/>
              </a:rPr>
              <a:t>recurrent</a:t>
            </a:r>
            <a:r>
              <a:rPr lang="fr-FR" dirty="0">
                <a:ea typeface="+mn-lt"/>
                <a:cs typeface="+mn-lt"/>
              </a:rPr>
              <a:t> UTI </a:t>
            </a:r>
          </a:p>
          <a:p>
            <a:pPr lvl="2">
              <a:buFont typeface="Arial" panose="020F0502020204030204" pitchFamily="34" charset="0"/>
              <a:buChar char="•"/>
            </a:pPr>
            <a:r>
              <a:rPr lang="fr-FR" dirty="0">
                <a:ea typeface="+mn-lt"/>
                <a:cs typeface="+mn-lt"/>
              </a:rPr>
              <a:t>patients </a:t>
            </a:r>
            <a:r>
              <a:rPr lang="fr-FR" dirty="0" err="1">
                <a:ea typeface="+mn-lt"/>
                <a:cs typeface="+mn-lt"/>
              </a:rPr>
              <a:t>may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present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some</a:t>
            </a:r>
            <a:r>
              <a:rPr lang="fr-FR" dirty="0">
                <a:ea typeface="+mn-lt"/>
                <a:cs typeface="+mn-lt"/>
              </a:rPr>
              <a:t> or all of the </a:t>
            </a:r>
            <a:r>
              <a:rPr lang="fr-FR" dirty="0" err="1">
                <a:ea typeface="+mn-lt"/>
                <a:cs typeface="+mn-lt"/>
              </a:rPr>
              <a:t>signs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symptoms</a:t>
            </a:r>
            <a:r>
              <a:rPr lang="fr-FR" dirty="0">
                <a:ea typeface="+mn-lt"/>
                <a:cs typeface="+mn-lt"/>
              </a:rPr>
              <a:t>, </a:t>
            </a:r>
          </a:p>
          <a:p>
            <a:pPr lvl="1"/>
            <a:r>
              <a:rPr lang="fr-FR" dirty="0" err="1">
                <a:ea typeface="+mn-lt"/>
                <a:cs typeface="+mn-lt"/>
              </a:rPr>
              <a:t>generally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occurs</a:t>
            </a:r>
            <a:r>
              <a:rPr lang="fr-FR" dirty="0">
                <a:ea typeface="+mn-lt"/>
                <a:cs typeface="+mn-lt"/>
              </a:rPr>
              <a:t> in post-</a:t>
            </a:r>
            <a:r>
              <a:rPr lang="fr-FR" dirty="0" err="1">
                <a:ea typeface="+mn-lt"/>
                <a:cs typeface="+mn-lt"/>
              </a:rPr>
              <a:t>menopausal</a:t>
            </a:r>
            <a:r>
              <a:rPr lang="fr-FR" dirty="0">
                <a:ea typeface="+mn-lt"/>
                <a:cs typeface="+mn-lt"/>
              </a:rPr>
              <a:t> patients</a:t>
            </a:r>
          </a:p>
          <a:p>
            <a:pPr lvl="1"/>
            <a:r>
              <a:rPr lang="fr-FR" dirty="0" err="1">
                <a:ea typeface="+mn-lt"/>
                <a:cs typeface="+mn-lt"/>
              </a:rPr>
              <a:t>women</a:t>
            </a:r>
            <a:r>
              <a:rPr lang="fr-FR" dirty="0">
                <a:ea typeface="+mn-lt"/>
                <a:cs typeface="+mn-lt"/>
              </a:rPr>
              <a:t> of </a:t>
            </a:r>
            <a:r>
              <a:rPr lang="fr-FR" dirty="0" err="1">
                <a:ea typeface="+mn-lt"/>
                <a:cs typeface="+mn-lt"/>
              </a:rPr>
              <a:t>any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age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with</a:t>
            </a:r>
            <a:r>
              <a:rPr lang="fr-FR" dirty="0">
                <a:ea typeface="+mn-lt"/>
                <a:cs typeface="+mn-lt"/>
              </a:rPr>
              <a:t> a </a:t>
            </a:r>
            <a:r>
              <a:rPr lang="fr-FR" dirty="0" err="1">
                <a:ea typeface="+mn-lt"/>
                <a:cs typeface="+mn-lt"/>
              </a:rPr>
              <a:t>decrease</a:t>
            </a:r>
            <a:r>
              <a:rPr lang="fr-FR" dirty="0">
                <a:ea typeface="+mn-lt"/>
                <a:cs typeface="+mn-lt"/>
              </a:rPr>
              <a:t> in E2</a:t>
            </a:r>
          </a:p>
          <a:p>
            <a:pPr lvl="2">
              <a:buFont typeface="Calibri" panose="020F0502020204030204" pitchFamily="34" charset="0"/>
              <a:buChar char="•"/>
            </a:pPr>
            <a:r>
              <a:rPr lang="fr-FR" dirty="0">
                <a:ea typeface="+mn-lt"/>
                <a:cs typeface="+mn-lt"/>
              </a:rPr>
              <a:t>in the post-partum </a:t>
            </a:r>
            <a:r>
              <a:rPr lang="fr-FR" dirty="0" err="1">
                <a:ea typeface="+mn-lt"/>
                <a:cs typeface="+mn-lt"/>
              </a:rPr>
              <a:t>period</a:t>
            </a:r>
            <a:r>
              <a:rPr lang="fr-FR" dirty="0">
                <a:ea typeface="+mn-lt"/>
                <a:cs typeface="+mn-lt"/>
              </a:rPr>
              <a:t> or </a:t>
            </a:r>
            <a:r>
              <a:rPr lang="fr-FR" dirty="0" err="1">
                <a:ea typeface="+mn-lt"/>
                <a:cs typeface="+mn-lt"/>
              </a:rPr>
              <a:t>during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breast-feeding</a:t>
            </a:r>
            <a:endParaRPr lang="fr-F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956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89500" cy="64770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C6DFA26-5F31-9CD2-808F-2CC4B257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BC31E0-4C12-5877-0879-88231546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014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73895-0738-156D-C335-C776189B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DD6490A-A7E7-C69F-449B-47E98407E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853" y="1417638"/>
            <a:ext cx="4662944" cy="47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98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4770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5183421-DFDC-4A11-71B0-C5B7CEC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56C1D8-F3AD-DA39-4F07-DB4639F3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76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0"/>
            <a:ext cx="4445000" cy="64770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DC147C-1C49-533A-BD00-8C2197FB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992EF-9474-324B-B7E1-87FE811DC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8AC02-9264-E558-146E-9D0D9EFC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Take</a:t>
            </a:r>
            <a:r>
              <a:rPr lang="fr-FR" dirty="0"/>
              <a:t> home message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D158A-D6E7-1FA3-9981-836E18A51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GSM 	</a:t>
            </a:r>
          </a:p>
          <a:p>
            <a:pPr lvl="1"/>
            <a:r>
              <a:rPr lang="fr-FR" sz="2200" dirty="0"/>
              <a:t>a </a:t>
            </a:r>
            <a:r>
              <a:rPr lang="fr-FR" sz="2200" dirty="0" err="1"/>
              <a:t>frequent</a:t>
            </a:r>
            <a:r>
              <a:rPr lang="fr-FR" sz="2200" dirty="0"/>
              <a:t> complication of </a:t>
            </a:r>
            <a:r>
              <a:rPr lang="fr-FR" sz="2200" dirty="0" err="1"/>
              <a:t>hypoestrogenism</a:t>
            </a:r>
            <a:endParaRPr lang="fr-FR" sz="2200" dirty="0"/>
          </a:p>
          <a:p>
            <a:pPr lvl="1"/>
            <a:r>
              <a:rPr lang="fr-BE" sz="2200" dirty="0" err="1"/>
              <a:t>characterized</a:t>
            </a:r>
            <a:r>
              <a:rPr lang="fr-BE" sz="2200" dirty="0"/>
              <a:t> by </a:t>
            </a:r>
            <a:r>
              <a:rPr lang="fr-BE" sz="2200" dirty="0" err="1"/>
              <a:t>various</a:t>
            </a:r>
            <a:r>
              <a:rPr lang="fr-BE" sz="2200" dirty="0"/>
              <a:t> </a:t>
            </a:r>
            <a:r>
              <a:rPr lang="fr-BE" sz="2200" dirty="0" err="1"/>
              <a:t>symptoms</a:t>
            </a:r>
            <a:r>
              <a:rPr lang="fr-BE" sz="2200" dirty="0"/>
              <a:t> </a:t>
            </a:r>
          </a:p>
          <a:p>
            <a:pPr lvl="2"/>
            <a:r>
              <a:rPr lang="fr-BE" b="0" i="0" dirty="0">
                <a:effectLst/>
              </a:rPr>
              <a:t>vaginal </a:t>
            </a:r>
            <a:r>
              <a:rPr lang="fr-BE" b="0" i="0" dirty="0" err="1">
                <a:effectLst/>
              </a:rPr>
              <a:t>dryness</a:t>
            </a:r>
            <a:r>
              <a:rPr lang="fr-BE" b="0" i="0" dirty="0">
                <a:effectLst/>
              </a:rPr>
              <a:t>, </a:t>
            </a:r>
            <a:r>
              <a:rPr lang="fr-BE" b="0" i="0" dirty="0" err="1">
                <a:effectLst/>
              </a:rPr>
              <a:t>dyspareunia</a:t>
            </a:r>
            <a:r>
              <a:rPr lang="fr-BE" b="0" i="0" dirty="0">
                <a:effectLst/>
              </a:rPr>
              <a:t>, and </a:t>
            </a:r>
            <a:r>
              <a:rPr lang="fr-BE" b="0" i="0" dirty="0" err="1">
                <a:effectLst/>
              </a:rPr>
              <a:t>dysuria</a:t>
            </a:r>
            <a:endParaRPr lang="fr-FR" sz="2200" dirty="0"/>
          </a:p>
          <a:p>
            <a:pPr lvl="1"/>
            <a:r>
              <a:rPr lang="fr-FR" sz="2200" dirty="0"/>
              <a:t>  </a:t>
            </a:r>
            <a:r>
              <a:rPr lang="fr-FR" sz="2200" dirty="0" err="1"/>
              <a:t>quality</a:t>
            </a:r>
            <a:r>
              <a:rPr lang="fr-FR" sz="2200" dirty="0"/>
              <a:t> of life, </a:t>
            </a:r>
            <a:r>
              <a:rPr lang="fr-FR" sz="2200" dirty="0" err="1"/>
              <a:t>sexual</a:t>
            </a:r>
            <a:r>
              <a:rPr lang="fr-FR" sz="2200" dirty="0"/>
              <a:t> </a:t>
            </a:r>
            <a:r>
              <a:rPr lang="fr-FR" sz="2200" dirty="0" err="1"/>
              <a:t>health</a:t>
            </a:r>
            <a:r>
              <a:rPr lang="fr-FR" sz="2200" dirty="0"/>
              <a:t> and </a:t>
            </a:r>
            <a:r>
              <a:rPr lang="fr-FR" sz="2200" dirty="0" err="1"/>
              <a:t>urinary</a:t>
            </a:r>
            <a:r>
              <a:rPr lang="fr-FR" sz="2200" dirty="0"/>
              <a:t> </a:t>
            </a:r>
            <a:r>
              <a:rPr lang="fr-FR" sz="2200" dirty="0" err="1"/>
              <a:t>function</a:t>
            </a:r>
            <a:endParaRPr lang="fr-FR" sz="2200" dirty="0"/>
          </a:p>
          <a:p>
            <a:pPr lvl="1"/>
            <a:r>
              <a:rPr lang="fr-FR" sz="2200" dirty="0" err="1"/>
              <a:t>common</a:t>
            </a:r>
            <a:r>
              <a:rPr lang="fr-FR" sz="2200" dirty="0"/>
              <a:t> but </a:t>
            </a:r>
            <a:r>
              <a:rPr lang="fr-FR" sz="2200" dirty="0" err="1"/>
              <a:t>underdiagnosed</a:t>
            </a:r>
            <a:r>
              <a:rPr lang="fr-FR" sz="2200" dirty="0"/>
              <a:t> and </a:t>
            </a:r>
            <a:r>
              <a:rPr lang="fr-FR" sz="2200" dirty="0" err="1"/>
              <a:t>worsening</a:t>
            </a:r>
            <a:r>
              <a:rPr lang="fr-FR" sz="2200" dirty="0"/>
              <a:t> over time</a:t>
            </a:r>
          </a:p>
          <a:p>
            <a:pPr lvl="2"/>
            <a:r>
              <a:rPr lang="fr-FR" sz="2200" dirty="0" err="1"/>
              <a:t>It’s</a:t>
            </a:r>
            <a:r>
              <a:rPr lang="fr-FR" sz="2200" dirty="0"/>
              <a:t> important to </a:t>
            </a:r>
            <a:r>
              <a:rPr lang="fr-FR" sz="2200" dirty="0" err="1"/>
              <a:t>ask</a:t>
            </a:r>
            <a:r>
              <a:rPr lang="fr-FR" sz="2200" dirty="0"/>
              <a:t> patients about </a:t>
            </a:r>
            <a:r>
              <a:rPr lang="fr-FR" sz="2200" dirty="0" err="1"/>
              <a:t>it</a:t>
            </a:r>
            <a:r>
              <a:rPr lang="fr-FR" sz="2200" dirty="0"/>
              <a:t> </a:t>
            </a:r>
          </a:p>
          <a:p>
            <a:pPr lvl="1"/>
            <a:r>
              <a:rPr lang="fr-FR" sz="2200" dirty="0" err="1"/>
              <a:t>differentiating</a:t>
            </a:r>
            <a:r>
              <a:rPr lang="fr-FR" sz="2200" dirty="0"/>
              <a:t> </a:t>
            </a:r>
            <a:r>
              <a:rPr lang="fr-FR" sz="2200" dirty="0" err="1"/>
              <a:t>from</a:t>
            </a:r>
            <a:r>
              <a:rPr lang="fr-FR" sz="2200" dirty="0"/>
              <a:t> </a:t>
            </a:r>
            <a:r>
              <a:rPr lang="fr-FR" sz="2200" dirty="0" err="1"/>
              <a:t>other</a:t>
            </a:r>
            <a:r>
              <a:rPr lang="fr-FR" sz="2200" dirty="0"/>
              <a:t> conditions </a:t>
            </a:r>
            <a:r>
              <a:rPr lang="fr-FR" sz="2200" dirty="0" err="1"/>
              <a:t>is</a:t>
            </a:r>
            <a:r>
              <a:rPr lang="fr-FR" sz="2200" dirty="0"/>
              <a:t> crucial to </a:t>
            </a:r>
            <a:r>
              <a:rPr lang="fr-FR" sz="2200" dirty="0" err="1"/>
              <a:t>avoid</a:t>
            </a:r>
            <a:r>
              <a:rPr lang="fr-FR" sz="2200" dirty="0"/>
              <a:t> </a:t>
            </a:r>
            <a:r>
              <a:rPr lang="fr-FR" sz="2200" dirty="0" err="1"/>
              <a:t>misdiagnosis</a:t>
            </a:r>
            <a:r>
              <a:rPr lang="fr-FR" sz="2200" dirty="0"/>
              <a:t> 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D4F156F8-4135-A2D8-476F-890558F772BE}"/>
              </a:ext>
            </a:extLst>
          </p:cNvPr>
          <p:cNvCxnSpPr/>
          <p:nvPr/>
        </p:nvCxnSpPr>
        <p:spPr>
          <a:xfrm flipH="1">
            <a:off x="1124467" y="3225112"/>
            <a:ext cx="160638" cy="284206"/>
          </a:xfrm>
          <a:prstGeom prst="straightConnector1">
            <a:avLst/>
          </a:prstGeom>
          <a:ln w="19050">
            <a:solidFill>
              <a:srgbClr val="FF5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1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35FDA-5C6D-81DA-8C98-C84A5231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/>
                <a:cs typeface="Arial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5CEFBE-153B-DF03-D605-6DE276DA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Epidemiological</a:t>
            </a:r>
            <a:r>
              <a:rPr lang="fr-FR" dirty="0"/>
              <a:t> impact</a:t>
            </a:r>
          </a:p>
          <a:p>
            <a:pPr lvl="1"/>
            <a:r>
              <a:rPr lang="fr-FR" dirty="0"/>
              <a:t>affects 50-70% of </a:t>
            </a:r>
            <a:r>
              <a:rPr lang="fr-FR" dirty="0" err="1"/>
              <a:t>postmenopausal</a:t>
            </a:r>
            <a:r>
              <a:rPr lang="fr-FR" dirty="0"/>
              <a:t> </a:t>
            </a:r>
            <a:r>
              <a:rPr lang="fr-FR" dirty="0" err="1"/>
              <a:t>women</a:t>
            </a:r>
            <a:endParaRPr lang="fr-FR" dirty="0"/>
          </a:p>
          <a:p>
            <a:pPr lvl="1"/>
            <a:r>
              <a:rPr lang="fr-FR" dirty="0" err="1"/>
              <a:t>underdiagnosed</a:t>
            </a:r>
            <a:r>
              <a:rPr lang="fr-FR" dirty="0"/>
              <a:t> due to embarrassement or </a:t>
            </a:r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awareness</a:t>
            </a:r>
            <a:endParaRPr lang="fr-FR" dirty="0"/>
          </a:p>
          <a:p>
            <a:pPr lvl="1"/>
            <a:r>
              <a:rPr lang="fr-FR" dirty="0" err="1"/>
              <a:t>consequences</a:t>
            </a:r>
            <a:r>
              <a:rPr lang="fr-FR" dirty="0"/>
              <a:t> on </a:t>
            </a:r>
            <a:r>
              <a:rPr lang="fr-FR" dirty="0" err="1"/>
              <a:t>quality</a:t>
            </a:r>
            <a:r>
              <a:rPr lang="fr-FR" dirty="0"/>
              <a:t> of life</a:t>
            </a:r>
          </a:p>
          <a:p>
            <a:pPr lvl="2"/>
            <a:r>
              <a:rPr lang="fr-FR" dirty="0" err="1"/>
              <a:t>chronic</a:t>
            </a:r>
            <a:r>
              <a:rPr lang="fr-FR" dirty="0"/>
              <a:t> pain</a:t>
            </a:r>
          </a:p>
          <a:p>
            <a:pPr lvl="2"/>
            <a:r>
              <a:rPr lang="fr-FR" dirty="0" err="1"/>
              <a:t>urinary</a:t>
            </a:r>
            <a:r>
              <a:rPr lang="fr-FR" dirty="0"/>
              <a:t> </a:t>
            </a:r>
            <a:r>
              <a:rPr lang="fr-FR" dirty="0" err="1"/>
              <a:t>disorders</a:t>
            </a:r>
            <a:endParaRPr lang="fr-FR" dirty="0"/>
          </a:p>
          <a:p>
            <a:pPr lvl="2"/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dysfunction</a:t>
            </a:r>
            <a:endParaRPr lang="fr-FR" dirty="0"/>
          </a:p>
          <a:p>
            <a:pPr lvl="2"/>
            <a:r>
              <a:rPr lang="fr-FR" dirty="0" err="1"/>
              <a:t>psychological</a:t>
            </a:r>
            <a:r>
              <a:rPr lang="fr-FR" dirty="0"/>
              <a:t> </a:t>
            </a:r>
            <a:r>
              <a:rPr lang="fr-FR" dirty="0" err="1"/>
              <a:t>distress</a:t>
            </a:r>
            <a:r>
              <a:rPr lang="fr-FR" dirty="0"/>
              <a:t>, self-</a:t>
            </a:r>
            <a:r>
              <a:rPr lang="fr-FR" dirty="0" err="1"/>
              <a:t>esteem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and </a:t>
            </a:r>
            <a:r>
              <a:rPr lang="fr-FR" dirty="0" err="1"/>
              <a:t>depression</a:t>
            </a:r>
            <a:endParaRPr lang="fr-FR" dirty="0"/>
          </a:p>
          <a:p>
            <a:pPr lvl="1"/>
            <a:r>
              <a:rPr lang="fr-FR" dirty="0" err="1"/>
              <a:t>unlike</a:t>
            </a:r>
            <a:r>
              <a:rPr lang="fr-FR" dirty="0"/>
              <a:t> </a:t>
            </a:r>
            <a:r>
              <a:rPr lang="fr-FR" dirty="0" err="1"/>
              <a:t>vasomotor</a:t>
            </a:r>
            <a:r>
              <a:rPr lang="fr-FR" dirty="0"/>
              <a:t> </a:t>
            </a:r>
            <a:r>
              <a:rPr lang="fr-FR" dirty="0" err="1"/>
              <a:t>symptoms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improve</a:t>
            </a:r>
            <a:r>
              <a:rPr lang="fr-FR" dirty="0"/>
              <a:t> over time</a:t>
            </a:r>
          </a:p>
          <a:p>
            <a:pPr lvl="2"/>
            <a:r>
              <a:rPr lang="fr-FR" dirty="0"/>
              <a:t>GSM </a:t>
            </a:r>
            <a:r>
              <a:rPr lang="fr-FR" b="1" dirty="0" err="1"/>
              <a:t>persist</a:t>
            </a:r>
            <a:r>
              <a:rPr lang="fr-FR" b="1" dirty="0"/>
              <a:t> and </a:t>
            </a:r>
            <a:r>
              <a:rPr lang="fr-FR" b="1" dirty="0" err="1"/>
              <a:t>worsen</a:t>
            </a:r>
            <a:r>
              <a:rPr lang="fr-FR" b="1" dirty="0"/>
              <a:t>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treatment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8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F2DB5-CA9A-DB60-B02A-68E10007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F553CA-C46A-CAE2-EB48-065CAB4C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7"/>
            <a:ext cx="8820472" cy="4878059"/>
          </a:xfrm>
        </p:spPr>
        <p:txBody>
          <a:bodyPr/>
          <a:lstStyle/>
          <a:p>
            <a:r>
              <a:rPr lang="fr-FR" dirty="0">
                <a:ea typeface="+mn-lt"/>
                <a:cs typeface="+mn-lt"/>
              </a:rPr>
              <a:t>E2  </a:t>
            </a:r>
            <a:r>
              <a:rPr lang="fr-FR" dirty="0" err="1">
                <a:ea typeface="+mn-lt"/>
                <a:cs typeface="+mn-lt"/>
              </a:rPr>
              <a:t>acts</a:t>
            </a:r>
            <a:r>
              <a:rPr lang="fr-FR" dirty="0">
                <a:ea typeface="+mn-lt"/>
                <a:cs typeface="+mn-lt"/>
              </a:rPr>
              <a:t> on </a:t>
            </a:r>
            <a:r>
              <a:rPr lang="fr-FR" dirty="0" err="1">
                <a:ea typeface="+mn-lt"/>
                <a:cs typeface="+mn-lt"/>
              </a:rPr>
              <a:t>its</a:t>
            </a:r>
            <a:r>
              <a:rPr lang="fr-FR" dirty="0">
                <a:ea typeface="+mn-lt"/>
                <a:cs typeface="+mn-lt"/>
              </a:rPr>
              <a:t> R in the </a:t>
            </a:r>
            <a:r>
              <a:rPr lang="fr-FR" dirty="0" err="1">
                <a:ea typeface="+mn-lt"/>
                <a:cs typeface="+mn-lt"/>
              </a:rPr>
              <a:t>vagina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vulva</a:t>
            </a:r>
            <a:r>
              <a:rPr lang="fr-FR" dirty="0">
                <a:ea typeface="+mn-lt"/>
                <a:cs typeface="+mn-lt"/>
              </a:rPr>
              <a:t>, </a:t>
            </a:r>
            <a:r>
              <a:rPr lang="fr-FR" dirty="0" err="1">
                <a:ea typeface="+mn-lt"/>
                <a:cs typeface="+mn-lt"/>
              </a:rPr>
              <a:t>urethra</a:t>
            </a:r>
            <a:r>
              <a:rPr lang="fr-FR" dirty="0">
                <a:ea typeface="+mn-lt"/>
                <a:cs typeface="+mn-lt"/>
              </a:rPr>
              <a:t>, and the </a:t>
            </a:r>
            <a:r>
              <a:rPr lang="fr-FR" dirty="0" err="1">
                <a:ea typeface="+mn-lt"/>
                <a:cs typeface="+mn-lt"/>
              </a:rPr>
              <a:t>bladder</a:t>
            </a:r>
            <a:r>
              <a:rPr lang="fr-FR" dirty="0">
                <a:ea typeface="+mn-lt"/>
                <a:cs typeface="+mn-lt"/>
              </a:rPr>
              <a:t> </a:t>
            </a:r>
          </a:p>
          <a:p>
            <a:pPr lvl="1">
              <a:buFont typeface="Courier New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Maintain</a:t>
            </a:r>
            <a:r>
              <a:rPr lang="fr-FR" dirty="0">
                <a:ea typeface="+mn-lt"/>
                <a:cs typeface="+mn-lt"/>
              </a:rPr>
              <a:t> the </a:t>
            </a:r>
            <a:r>
              <a:rPr lang="fr-FR" dirty="0" err="1">
                <a:ea typeface="+mn-lt"/>
                <a:cs typeface="+mn-lt"/>
              </a:rPr>
              <a:t>collagen</a:t>
            </a:r>
            <a:r>
              <a:rPr lang="fr-FR" dirty="0">
                <a:ea typeface="+mn-lt"/>
                <a:cs typeface="+mn-lt"/>
              </a:rPr>
              <a:t> content of </a:t>
            </a:r>
            <a:r>
              <a:rPr lang="fr-FR" dirty="0" err="1">
                <a:ea typeface="+mn-lt"/>
                <a:cs typeface="+mn-lt"/>
              </a:rPr>
              <a:t>epithelium</a:t>
            </a:r>
            <a:r>
              <a:rPr lang="fr-FR" dirty="0">
                <a:ea typeface="+mn-lt"/>
                <a:cs typeface="+mn-lt"/>
              </a:rPr>
              <a:t>, </a:t>
            </a:r>
          </a:p>
          <a:p>
            <a:pPr lvl="2">
              <a:buFont typeface="Wingdings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which</a:t>
            </a:r>
            <a:r>
              <a:rPr lang="fr-FR" dirty="0">
                <a:ea typeface="+mn-lt"/>
                <a:cs typeface="+mn-lt"/>
              </a:rPr>
              <a:t> affects </a:t>
            </a:r>
            <a:r>
              <a:rPr lang="fr-FR" dirty="0" err="1">
                <a:ea typeface="+mn-lt"/>
                <a:cs typeface="+mn-lt"/>
              </a:rPr>
              <a:t>its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thickness</a:t>
            </a:r>
            <a:r>
              <a:rPr lang="fr-FR" dirty="0">
                <a:ea typeface="+mn-lt"/>
                <a:cs typeface="+mn-lt"/>
              </a:rPr>
              <a:t> and </a:t>
            </a:r>
            <a:r>
              <a:rPr lang="fr-FR" dirty="0" err="1">
                <a:ea typeface="+mn-lt"/>
                <a:cs typeface="+mn-lt"/>
              </a:rPr>
              <a:t>elasticity</a:t>
            </a:r>
            <a:endParaRPr lang="fr-FR" dirty="0">
              <a:ea typeface="+mn-lt"/>
              <a:cs typeface="+mn-lt"/>
            </a:endParaRPr>
          </a:p>
          <a:p>
            <a:pPr lvl="1">
              <a:buFont typeface="Courier New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Maintain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acid</a:t>
            </a:r>
            <a:r>
              <a:rPr lang="fr-FR" dirty="0">
                <a:ea typeface="+mn-lt"/>
                <a:cs typeface="+mn-lt"/>
              </a:rPr>
              <a:t> mucopolysaccharides and </a:t>
            </a:r>
            <a:r>
              <a:rPr lang="fr-FR" dirty="0" err="1">
                <a:ea typeface="+mn-lt"/>
                <a:cs typeface="+mn-lt"/>
              </a:rPr>
              <a:t>hyaluronic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acid</a:t>
            </a:r>
            <a:r>
              <a:rPr lang="fr-FR" dirty="0">
                <a:ea typeface="+mn-lt"/>
                <a:cs typeface="+mn-lt"/>
              </a:rPr>
              <a:t>, </a:t>
            </a:r>
          </a:p>
          <a:p>
            <a:pPr lvl="2">
              <a:buFont typeface="Wingdings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which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keep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epithelial</a:t>
            </a:r>
            <a:r>
              <a:rPr lang="fr-FR" dirty="0">
                <a:ea typeface="+mn-lt"/>
                <a:cs typeface="+mn-lt"/>
              </a:rPr>
              <a:t> surfaces </a:t>
            </a:r>
            <a:r>
              <a:rPr lang="fr-FR" dirty="0" err="1">
                <a:ea typeface="+mn-lt"/>
                <a:cs typeface="+mn-lt"/>
              </a:rPr>
              <a:t>moist</a:t>
            </a:r>
            <a:endParaRPr lang="fr-FR" dirty="0">
              <a:ea typeface="+mn-lt"/>
              <a:cs typeface="+mn-lt"/>
            </a:endParaRPr>
          </a:p>
          <a:p>
            <a:pPr lvl="1">
              <a:buFont typeface="Courier New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Maintain</a:t>
            </a:r>
            <a:r>
              <a:rPr lang="fr-FR" dirty="0">
                <a:ea typeface="+mn-lt"/>
                <a:cs typeface="+mn-lt"/>
              </a:rPr>
              <a:t> optimal </a:t>
            </a:r>
            <a:r>
              <a:rPr lang="fr-FR" dirty="0" err="1">
                <a:ea typeface="+mn-lt"/>
                <a:cs typeface="+mn-lt"/>
              </a:rPr>
              <a:t>genital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blood</a:t>
            </a:r>
            <a:r>
              <a:rPr lang="fr-FR" dirty="0">
                <a:ea typeface="+mn-lt"/>
                <a:cs typeface="+mn-lt"/>
              </a:rPr>
              <a:t> flow</a:t>
            </a:r>
          </a:p>
          <a:p>
            <a:pPr lvl="1">
              <a:buFont typeface="Courier New" panose="020F0502020204030204" pitchFamily="34" charset="0"/>
              <a:buChar char="•"/>
            </a:pPr>
            <a:r>
              <a:rPr lang="fr-FR" dirty="0" err="1">
                <a:ea typeface="+mn-lt"/>
                <a:cs typeface="+mn-lt"/>
              </a:rPr>
              <a:t>Maintain</a:t>
            </a:r>
            <a:r>
              <a:rPr lang="fr-FR" dirty="0">
                <a:ea typeface="+mn-lt"/>
                <a:cs typeface="+mn-lt"/>
              </a:rPr>
              <a:t> a </a:t>
            </a:r>
            <a:r>
              <a:rPr lang="fr-FR" dirty="0" err="1">
                <a:ea typeface="+mn-lt"/>
                <a:cs typeface="+mn-lt"/>
              </a:rPr>
              <a:t>healthy</a:t>
            </a:r>
            <a:r>
              <a:rPr lang="fr-FR" dirty="0">
                <a:ea typeface="+mn-lt"/>
                <a:cs typeface="+mn-lt"/>
              </a:rPr>
              <a:t> vaginal microbiome</a:t>
            </a:r>
          </a:p>
          <a:p>
            <a:pPr marL="457200" lvl="1" indent="0">
              <a:buNone/>
            </a:pPr>
            <a:r>
              <a:rPr lang="fr-FR" sz="2400" dirty="0">
                <a:ea typeface="+mn-lt"/>
                <a:cs typeface="+mn-lt"/>
              </a:rPr>
              <a:t> </a:t>
            </a:r>
          </a:p>
          <a:p>
            <a:pPr lvl="1"/>
            <a:r>
              <a:rPr lang="fr-FR" sz="1800" dirty="0"/>
              <a:t>the </a:t>
            </a:r>
            <a:r>
              <a:rPr lang="fr-FR" sz="1800" dirty="0" err="1"/>
              <a:t>nonkeratinized</a:t>
            </a:r>
            <a:r>
              <a:rPr lang="fr-FR" sz="1800" dirty="0"/>
              <a:t> </a:t>
            </a:r>
            <a:r>
              <a:rPr lang="fr-FR" sz="1800" dirty="0" err="1"/>
              <a:t>stratified</a:t>
            </a:r>
            <a:r>
              <a:rPr lang="fr-FR" sz="1800" dirty="0"/>
              <a:t> </a:t>
            </a:r>
            <a:r>
              <a:rPr lang="fr-FR" sz="1800" dirty="0" err="1"/>
              <a:t>squamous</a:t>
            </a:r>
            <a:r>
              <a:rPr lang="fr-FR" sz="1800" dirty="0"/>
              <a:t> </a:t>
            </a:r>
            <a:r>
              <a:rPr lang="fr-FR" sz="1800" dirty="0" err="1"/>
              <a:t>epithelium</a:t>
            </a:r>
            <a:r>
              <a:rPr lang="fr-FR" sz="1800" dirty="0"/>
              <a:t> of the </a:t>
            </a:r>
            <a:r>
              <a:rPr lang="fr-FR" sz="1800" dirty="0" err="1"/>
              <a:t>vagina</a:t>
            </a:r>
            <a:r>
              <a:rPr lang="fr-FR" sz="1800" dirty="0"/>
              <a:t> in </a:t>
            </a:r>
            <a:r>
              <a:rPr lang="fr-FR" sz="1800" dirty="0" err="1"/>
              <a:t>response</a:t>
            </a:r>
            <a:r>
              <a:rPr lang="fr-FR" sz="1800" dirty="0"/>
              <a:t> to E2 </a:t>
            </a:r>
            <a:r>
              <a:rPr lang="fr-FR" dirty="0" err="1"/>
              <a:t>is</a:t>
            </a:r>
            <a:endParaRPr lang="fr-FR" dirty="0"/>
          </a:p>
          <a:p>
            <a:pPr lvl="2"/>
            <a:r>
              <a:rPr lang="fr-FR" sz="1800" b="1" dirty="0" err="1"/>
              <a:t>thick</a:t>
            </a:r>
            <a:r>
              <a:rPr lang="fr-FR" sz="1800" dirty="0"/>
              <a:t>, </a:t>
            </a:r>
            <a:r>
              <a:rPr lang="fr-FR" sz="1800" b="1" dirty="0" err="1"/>
              <a:t>rugated</a:t>
            </a:r>
            <a:r>
              <a:rPr lang="fr-FR" sz="1800" dirty="0"/>
              <a:t>, and </a:t>
            </a:r>
            <a:r>
              <a:rPr lang="fr-FR" sz="1800" b="1" dirty="0" err="1"/>
              <a:t>rich</a:t>
            </a:r>
            <a:r>
              <a:rPr lang="fr-FR" sz="1800" b="1" dirty="0"/>
              <a:t> in </a:t>
            </a:r>
            <a:r>
              <a:rPr lang="fr-FR" sz="1800" b="1" dirty="0" err="1"/>
              <a:t>glycogen</a:t>
            </a:r>
            <a:r>
              <a:rPr lang="fr-FR" sz="1800" b="1" dirty="0"/>
              <a:t> </a:t>
            </a:r>
            <a:r>
              <a:rPr lang="fr-FR" sz="1800" dirty="0"/>
              <a:t>(&gt; </a:t>
            </a:r>
            <a:r>
              <a:rPr lang="fr-FR" sz="1800" dirty="0" err="1"/>
              <a:t>acid</a:t>
            </a:r>
            <a:r>
              <a:rPr lang="fr-FR" sz="1800" dirty="0"/>
              <a:t>)</a:t>
            </a:r>
            <a:endParaRPr lang="fr-FR" sz="1800" b="1" dirty="0">
              <a:cs typeface="Calibri"/>
            </a:endParaRPr>
          </a:p>
          <a:p>
            <a:pPr lvl="2"/>
            <a:r>
              <a:rPr lang="fr-FR" sz="1800" dirty="0" err="1">
                <a:ea typeface="Calibri"/>
                <a:cs typeface="Calibri"/>
              </a:rPr>
              <a:t>maintaining</a:t>
            </a:r>
            <a:r>
              <a:rPr lang="fr-FR" sz="1800" dirty="0">
                <a:ea typeface="Calibri"/>
                <a:cs typeface="Calibri"/>
              </a:rPr>
              <a:t> a </a:t>
            </a:r>
            <a:r>
              <a:rPr lang="fr-FR" sz="1800" dirty="0" err="1">
                <a:ea typeface="Calibri"/>
                <a:cs typeface="Calibri"/>
              </a:rPr>
              <a:t>well-epithelialized</a:t>
            </a:r>
            <a:r>
              <a:rPr lang="fr-FR" sz="1800" dirty="0">
                <a:ea typeface="Calibri"/>
                <a:cs typeface="Calibri"/>
              </a:rPr>
              <a:t> vaginal </a:t>
            </a:r>
            <a:r>
              <a:rPr lang="fr-FR" sz="1800" dirty="0" err="1">
                <a:ea typeface="Calibri"/>
                <a:cs typeface="Calibri"/>
              </a:rPr>
              <a:t>vault</a:t>
            </a:r>
            <a:r>
              <a:rPr lang="fr-FR" sz="1800" dirty="0">
                <a:ea typeface="Calibri"/>
                <a:cs typeface="Calibri"/>
              </a:rPr>
              <a:t> </a:t>
            </a:r>
            <a:r>
              <a:rPr lang="fr-FR" sz="1800" dirty="0" err="1">
                <a:ea typeface="Calibri"/>
                <a:cs typeface="Calibri"/>
              </a:rPr>
              <a:t>during</a:t>
            </a:r>
            <a:r>
              <a:rPr lang="fr-FR" sz="1800" dirty="0">
                <a:ea typeface="Calibri"/>
                <a:cs typeface="Calibri"/>
              </a:rPr>
              <a:t> the reproductive </a:t>
            </a:r>
            <a:r>
              <a:rPr lang="fr-FR" sz="1800" dirty="0" err="1">
                <a:ea typeface="Calibri"/>
                <a:cs typeface="Calibri"/>
              </a:rPr>
              <a:t>years</a:t>
            </a:r>
            <a:endParaRPr lang="fr-FR" sz="1800" dirty="0">
              <a:ea typeface="Calibri"/>
              <a:cs typeface="Calibri"/>
            </a:endParaRPr>
          </a:p>
          <a:p>
            <a:pPr>
              <a:buClr>
                <a:srgbClr val="E46C0A"/>
              </a:buClr>
            </a:pPr>
            <a:endParaRPr lang="fr-FR" dirty="0">
              <a:ea typeface="Calibri"/>
              <a:cs typeface="Calibri"/>
            </a:endParaRPr>
          </a:p>
        </p:txBody>
      </p:sp>
      <p:sp>
        <p:nvSpPr>
          <p:cNvPr id="5" name="Flèche vers la droite 3">
            <a:extLst>
              <a:ext uri="{FF2B5EF4-FFF2-40B4-BE49-F238E27FC236}">
                <a16:creationId xmlns:a16="http://schemas.microsoft.com/office/drawing/2014/main" id="{26050D1B-2740-D71A-5903-38A7561DDA72}"/>
              </a:ext>
            </a:extLst>
          </p:cNvPr>
          <p:cNvSpPr/>
          <p:nvPr/>
        </p:nvSpPr>
        <p:spPr>
          <a:xfrm>
            <a:off x="207914" y="4954400"/>
            <a:ext cx="517300" cy="2587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2EC74D-6623-FA9E-9753-5F924220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86" y="1783029"/>
            <a:ext cx="1828800" cy="31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AFEEC-3093-2D65-7111-CA0DD5B44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D11F0-929B-A232-EC65-C2CDBEC2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38710-1D3F-7282-75AC-98F29361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82233"/>
            <a:ext cx="8724780" cy="4805915"/>
          </a:xfrm>
        </p:spPr>
        <p:txBody>
          <a:bodyPr/>
          <a:lstStyle/>
          <a:p>
            <a:r>
              <a:rPr lang="fr-BE" dirty="0"/>
              <a:t>At </a:t>
            </a:r>
            <a:r>
              <a:rPr lang="fr-BE" dirty="0" err="1"/>
              <a:t>menopause</a:t>
            </a:r>
            <a:endParaRPr lang="fr-BE" dirty="0"/>
          </a:p>
          <a:p>
            <a:pPr lvl="1"/>
            <a:r>
              <a:rPr lang="fr-BE" dirty="0"/>
              <a:t>   </a:t>
            </a:r>
            <a:r>
              <a:rPr lang="fr-BE" b="0" i="0" dirty="0" err="1">
                <a:solidFill>
                  <a:srgbClr val="232323"/>
                </a:solidFill>
                <a:effectLst/>
              </a:rPr>
              <a:t>estrogen</a:t>
            </a:r>
            <a:r>
              <a:rPr lang="fr-BE" dirty="0"/>
              <a:t> (&lt; 5 </a:t>
            </a:r>
            <a:r>
              <a:rPr lang="fr-BE" dirty="0" err="1"/>
              <a:t>pg</a:t>
            </a:r>
            <a:r>
              <a:rPr lang="fr-BE" dirty="0"/>
              <a:t>/ml)</a:t>
            </a:r>
          </a:p>
          <a:p>
            <a:pPr lvl="1"/>
            <a:r>
              <a:rPr lang="fr-BE" dirty="0" err="1"/>
              <a:t>most</a:t>
            </a:r>
            <a:r>
              <a:rPr lang="fr-BE" dirty="0"/>
              <a:t> E2 </a:t>
            </a:r>
            <a:r>
              <a:rPr lang="fr-BE" dirty="0" err="1"/>
              <a:t>assays</a:t>
            </a:r>
            <a:r>
              <a:rPr lang="fr-BE" dirty="0"/>
              <a:t> are not </a:t>
            </a:r>
            <a:r>
              <a:rPr lang="fr-BE" dirty="0" err="1"/>
              <a:t>sufficiently</a:t>
            </a:r>
            <a:r>
              <a:rPr lang="fr-BE" dirty="0"/>
              <a:t> sensitive </a:t>
            </a:r>
          </a:p>
          <a:p>
            <a:pPr lvl="1"/>
            <a:r>
              <a:rPr lang="fr-BE" dirty="0" err="1"/>
              <a:t>measurement</a:t>
            </a:r>
            <a:r>
              <a:rPr lang="fr-BE" dirty="0"/>
              <a:t> of E2 </a:t>
            </a:r>
            <a:r>
              <a:rPr lang="fr-BE" dirty="0" err="1"/>
              <a:t>levels</a:t>
            </a:r>
            <a:r>
              <a:rPr lang="fr-BE" dirty="0"/>
              <a:t> </a:t>
            </a:r>
          </a:p>
          <a:p>
            <a:pPr lvl="2"/>
            <a:r>
              <a:rPr lang="fr-BE" dirty="0" err="1"/>
              <a:t>should</a:t>
            </a:r>
            <a:r>
              <a:rPr lang="fr-BE" dirty="0"/>
              <a:t> not </a:t>
            </a:r>
            <a:r>
              <a:rPr lang="fr-BE" dirty="0" err="1"/>
              <a:t>be</a:t>
            </a:r>
            <a:r>
              <a:rPr lang="fr-BE" dirty="0"/>
              <a:t> a routine aspect of </a:t>
            </a:r>
            <a:r>
              <a:rPr lang="fr-BE" dirty="0" err="1"/>
              <a:t>clinical</a:t>
            </a:r>
            <a:r>
              <a:rPr lang="fr-BE" dirty="0"/>
              <a:t> care</a:t>
            </a:r>
          </a:p>
          <a:p>
            <a:pPr lvl="1"/>
            <a:r>
              <a:rPr lang="fr-BE" dirty="0"/>
              <a:t>changes in the </a:t>
            </a:r>
            <a:r>
              <a:rPr lang="fr-BE" dirty="0" err="1"/>
              <a:t>mucosa</a:t>
            </a:r>
            <a:endParaRPr lang="fr-BE" dirty="0"/>
          </a:p>
          <a:p>
            <a:pPr lvl="2"/>
            <a:r>
              <a:rPr lang="fr-BE" dirty="0" err="1"/>
              <a:t>usually</a:t>
            </a:r>
            <a:r>
              <a:rPr lang="fr-BE" dirty="0"/>
              <a:t> </a:t>
            </a:r>
            <a:r>
              <a:rPr lang="fr-BE" dirty="0" err="1"/>
              <a:t>develop</a:t>
            </a:r>
            <a:r>
              <a:rPr lang="fr-BE" dirty="0"/>
              <a:t> </a:t>
            </a:r>
            <a:r>
              <a:rPr lang="fr-BE" dirty="0" err="1"/>
              <a:t>gradually</a:t>
            </a:r>
            <a:r>
              <a:rPr lang="fr-BE" dirty="0"/>
              <a:t> over a </a:t>
            </a:r>
            <a:r>
              <a:rPr lang="fr-BE" dirty="0" err="1"/>
              <a:t>period</a:t>
            </a:r>
            <a:r>
              <a:rPr lang="fr-BE" dirty="0"/>
              <a:t> of </a:t>
            </a:r>
            <a:r>
              <a:rPr lang="fr-BE" dirty="0" err="1"/>
              <a:t>years</a:t>
            </a:r>
            <a:endParaRPr lang="fr-BE" dirty="0"/>
          </a:p>
          <a:p>
            <a:pPr lvl="1"/>
            <a:endParaRPr lang="fr-BE" sz="1800" dirty="0">
              <a:effectLst/>
            </a:endParaRPr>
          </a:p>
          <a:p>
            <a:pPr lvl="2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2A47345-4EAA-03C7-D327-13F407B17BAA}"/>
              </a:ext>
            </a:extLst>
          </p:cNvPr>
          <p:cNvCxnSpPr>
            <a:cxnSpLocks/>
          </p:cNvCxnSpPr>
          <p:nvPr/>
        </p:nvCxnSpPr>
        <p:spPr>
          <a:xfrm flipH="1">
            <a:off x="1077645" y="1924370"/>
            <a:ext cx="209997" cy="230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5BBB49B-BAF1-9E94-291C-474A8C3E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110" y="1472372"/>
            <a:ext cx="2332197" cy="39940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C4DE450-D048-F837-6837-BCC2939CF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19" y="5723524"/>
            <a:ext cx="4842641" cy="11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6621D-6CA6-79DB-29D6-94EBBEA4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BF185E-0B29-E796-4623-193A9744B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1" y="6174821"/>
            <a:ext cx="7772400" cy="6831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8C5577-49F4-3376-A6F7-1181FA58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E7DEF0-0090-011B-08EE-0755A0CA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82233"/>
            <a:ext cx="8724780" cy="4805915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fr-BE" sz="2000" b="1" dirty="0"/>
              <a:t>vaginal </a:t>
            </a:r>
            <a:r>
              <a:rPr lang="fr-BE" sz="2000" b="1" dirty="0" err="1"/>
              <a:t>atrophy</a:t>
            </a:r>
            <a:endParaRPr lang="fr-BE" sz="2000" b="1" dirty="0"/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Thinning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of the top layer of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superficial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epithelial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cells</a:t>
            </a:r>
            <a:endParaRPr lang="fr-BE" sz="1800" b="0" i="0" dirty="0">
              <a:solidFill>
                <a:srgbClr val="232323"/>
              </a:solidFill>
              <a:effectLst/>
            </a:endParaRPr>
          </a:p>
          <a:p>
            <a:pPr lvl="2"/>
            <a:r>
              <a:rPr lang="fr-BE" sz="1800" i="0" dirty="0" err="1">
                <a:solidFill>
                  <a:srgbClr val="232323"/>
                </a:solidFill>
              </a:rPr>
              <a:t>increase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fragility</a:t>
            </a:r>
            <a:r>
              <a:rPr lang="fr-BE" sz="1800" dirty="0">
                <a:solidFill>
                  <a:srgbClr val="232323"/>
                </a:solidFill>
              </a:rPr>
              <a:t>, inflammation and </a:t>
            </a:r>
            <a:r>
              <a:rPr lang="fr-BE" sz="1800" dirty="0" err="1">
                <a:solidFill>
                  <a:srgbClr val="232323"/>
                </a:solidFill>
              </a:rPr>
              <a:t>microabrasions</a:t>
            </a:r>
            <a:endParaRPr lang="fr-BE" sz="1800" dirty="0">
              <a:solidFill>
                <a:srgbClr val="232323"/>
              </a:solidFill>
            </a:endParaRPr>
          </a:p>
          <a:p>
            <a:pPr lvl="2"/>
            <a:r>
              <a:rPr lang="fr-BE" sz="1800" dirty="0" err="1">
                <a:solidFill>
                  <a:srgbClr val="232323"/>
                </a:solidFill>
              </a:rPr>
              <a:t>this</a:t>
            </a:r>
            <a:r>
              <a:rPr lang="fr-BE" sz="1800" dirty="0">
                <a:solidFill>
                  <a:srgbClr val="232323"/>
                </a:solidFill>
              </a:rPr>
              <a:t> layer </a:t>
            </a:r>
            <a:r>
              <a:rPr lang="fr-BE" sz="1800" dirty="0" err="1">
                <a:solidFill>
                  <a:srgbClr val="232323"/>
                </a:solidFill>
              </a:rPr>
              <a:t>may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be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completely</a:t>
            </a:r>
            <a:r>
              <a:rPr lang="fr-BE" sz="1800" dirty="0">
                <a:solidFill>
                  <a:srgbClr val="232323"/>
                </a:solidFill>
              </a:rPr>
              <a:t> absent in patients </a:t>
            </a:r>
            <a:r>
              <a:rPr lang="fr-BE" sz="1800" dirty="0" err="1">
                <a:solidFill>
                  <a:srgbClr val="232323"/>
                </a:solidFill>
              </a:rPr>
              <a:t>with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severe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atrophy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Loss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dirty="0" err="1">
                <a:solidFill>
                  <a:srgbClr val="232323"/>
                </a:solidFill>
              </a:rPr>
              <a:t>rugae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Loss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dirty="0" err="1">
                <a:solidFill>
                  <a:srgbClr val="232323"/>
                </a:solidFill>
              </a:rPr>
              <a:t>elasticity</a:t>
            </a:r>
            <a:r>
              <a:rPr lang="fr-BE" sz="1800" dirty="0">
                <a:solidFill>
                  <a:srgbClr val="232323"/>
                </a:solidFill>
              </a:rPr>
              <a:t> of the vaginal </a:t>
            </a:r>
            <a:r>
              <a:rPr lang="fr-BE" sz="1800" dirty="0" err="1">
                <a:solidFill>
                  <a:srgbClr val="232323"/>
                </a:solidFill>
              </a:rPr>
              <a:t>epithelium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Shortening</a:t>
            </a:r>
            <a:r>
              <a:rPr lang="fr-BE" sz="1800" dirty="0">
                <a:solidFill>
                  <a:srgbClr val="232323"/>
                </a:solidFill>
              </a:rPr>
              <a:t> and </a:t>
            </a:r>
            <a:r>
              <a:rPr lang="fr-BE" sz="1800" dirty="0" err="1">
                <a:solidFill>
                  <a:srgbClr val="232323"/>
                </a:solidFill>
              </a:rPr>
              <a:t>narrowing</a:t>
            </a:r>
            <a:r>
              <a:rPr lang="fr-BE" sz="1800" dirty="0">
                <a:solidFill>
                  <a:srgbClr val="232323"/>
                </a:solidFill>
              </a:rPr>
              <a:t> of the vaginal canal, </a:t>
            </a:r>
            <a:r>
              <a:rPr lang="fr-BE" sz="1800" dirty="0" err="1">
                <a:solidFill>
                  <a:srgbClr val="232323"/>
                </a:solidFill>
              </a:rPr>
              <a:t>with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loss</a:t>
            </a:r>
            <a:r>
              <a:rPr lang="fr-BE" sz="1800" dirty="0">
                <a:solidFill>
                  <a:srgbClr val="232323"/>
                </a:solidFill>
              </a:rPr>
              <a:t> of </a:t>
            </a:r>
            <a:r>
              <a:rPr lang="fr-BE" sz="1800" dirty="0" err="1">
                <a:solidFill>
                  <a:srgbClr val="232323"/>
                </a:solidFill>
              </a:rPr>
              <a:t>distensibility</a:t>
            </a:r>
            <a:endParaRPr lang="fr-BE" sz="1800" dirty="0">
              <a:solidFill>
                <a:srgbClr val="232323"/>
              </a:solidFill>
            </a:endParaRPr>
          </a:p>
          <a:p>
            <a:pPr lvl="1"/>
            <a:r>
              <a:rPr lang="fr-BE" sz="1800" dirty="0" err="1">
                <a:solidFill>
                  <a:srgbClr val="232323"/>
                </a:solidFill>
              </a:rPr>
              <a:t>Increased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subepithelial</a:t>
            </a:r>
            <a:r>
              <a:rPr lang="fr-BE" sz="1800" dirty="0">
                <a:solidFill>
                  <a:srgbClr val="232323"/>
                </a:solidFill>
              </a:rPr>
              <a:t> connective tissue</a:t>
            </a:r>
          </a:p>
          <a:p>
            <a:pPr lvl="1"/>
            <a:r>
              <a:rPr lang="fr-BE" sz="1800" dirty="0">
                <a:solidFill>
                  <a:srgbClr val="232323"/>
                </a:solidFill>
              </a:rPr>
              <a:t>Reduction in vaginal </a:t>
            </a:r>
            <a:r>
              <a:rPr lang="fr-BE" sz="1800" dirty="0" err="1">
                <a:solidFill>
                  <a:srgbClr val="232323"/>
                </a:solidFill>
              </a:rPr>
              <a:t>secretions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dirty="0" err="1">
                <a:solidFill>
                  <a:srgbClr val="232323"/>
                </a:solidFill>
              </a:rPr>
              <a:t>from</a:t>
            </a:r>
            <a:r>
              <a:rPr lang="fr-BE" sz="1800" dirty="0">
                <a:solidFill>
                  <a:srgbClr val="232323"/>
                </a:solidFill>
              </a:rPr>
              <a:t> 3 to 4 g/4 </a:t>
            </a:r>
            <a:r>
              <a:rPr lang="fr-BE" sz="1800" dirty="0" err="1">
                <a:solidFill>
                  <a:srgbClr val="232323"/>
                </a:solidFill>
              </a:rPr>
              <a:t>hours</a:t>
            </a:r>
            <a:r>
              <a:rPr lang="fr-BE" sz="1800" dirty="0">
                <a:solidFill>
                  <a:srgbClr val="232323"/>
                </a:solidFill>
              </a:rPr>
              <a:t> to 1.7 g/4 </a:t>
            </a:r>
            <a:r>
              <a:rPr lang="fr-BE" sz="1800" dirty="0" err="1">
                <a:solidFill>
                  <a:srgbClr val="232323"/>
                </a:solidFill>
              </a:rPr>
              <a:t>hours</a:t>
            </a:r>
            <a:endParaRPr lang="fr-BE" sz="1800" dirty="0">
              <a:solidFill>
                <a:srgbClr val="232323"/>
              </a:solidFill>
            </a:endParaRPr>
          </a:p>
          <a:p>
            <a:pPr lvl="2"/>
            <a:r>
              <a:rPr lang="fr-BE" sz="1800" i="0" dirty="0" err="1">
                <a:solidFill>
                  <a:srgbClr val="232323"/>
                </a:solidFill>
              </a:rPr>
              <a:t>less</a:t>
            </a:r>
            <a:r>
              <a:rPr lang="fr-BE" sz="1800" i="0" dirty="0">
                <a:solidFill>
                  <a:srgbClr val="232323"/>
                </a:solidFill>
              </a:rPr>
              <a:t> </a:t>
            </a:r>
            <a:r>
              <a:rPr lang="fr-BE" sz="1800" b="1" i="0" dirty="0" err="1">
                <a:solidFill>
                  <a:srgbClr val="232323"/>
                </a:solidFill>
              </a:rPr>
              <a:t>lubrication</a:t>
            </a:r>
            <a:r>
              <a:rPr lang="fr-BE" sz="1800" b="1" i="0" dirty="0">
                <a:solidFill>
                  <a:srgbClr val="232323"/>
                </a:solidFill>
              </a:rPr>
              <a:t>, </a:t>
            </a:r>
            <a:r>
              <a:rPr lang="fr-BE" sz="1800" i="0" dirty="0" err="1">
                <a:solidFill>
                  <a:srgbClr val="232323"/>
                </a:solidFill>
              </a:rPr>
              <a:t>worsening</a:t>
            </a:r>
            <a:r>
              <a:rPr lang="fr-BE" sz="1800" i="0" dirty="0">
                <a:solidFill>
                  <a:srgbClr val="232323"/>
                </a:solidFill>
              </a:rPr>
              <a:t> vaginal </a:t>
            </a:r>
            <a:r>
              <a:rPr lang="fr-BE" sz="1800" i="0" dirty="0" err="1">
                <a:solidFill>
                  <a:srgbClr val="232323"/>
                </a:solidFill>
              </a:rPr>
              <a:t>dryness</a:t>
            </a:r>
            <a:endParaRPr lang="fr-BE" sz="1800" dirty="0">
              <a:solidFill>
                <a:srgbClr val="232323"/>
              </a:solidFill>
            </a:endParaRPr>
          </a:p>
          <a:p>
            <a:pPr marL="457200" lvl="1" indent="0">
              <a:buNone/>
            </a:pPr>
            <a:r>
              <a:rPr lang="fr-BE" sz="2400" b="1" dirty="0">
                <a:solidFill>
                  <a:srgbClr val="FF576C"/>
                </a:solidFill>
                <a:effectLst/>
              </a:rPr>
              <a:t>              </a:t>
            </a:r>
          </a:p>
          <a:p>
            <a:pPr marL="457200" lvl="1" indent="0">
              <a:buNone/>
            </a:pPr>
            <a:r>
              <a:rPr lang="fr-BE" sz="2400" b="1" dirty="0">
                <a:solidFill>
                  <a:srgbClr val="FF576C"/>
                </a:solidFill>
                <a:effectLst/>
              </a:rPr>
              <a:t>                                                                </a:t>
            </a:r>
            <a:r>
              <a:rPr lang="fr-BE" sz="3200" b="1" dirty="0" err="1">
                <a:solidFill>
                  <a:srgbClr val="FF576C"/>
                </a:solidFill>
                <a:effectLst/>
              </a:rPr>
              <a:t>Dyspareunia</a:t>
            </a:r>
            <a:endParaRPr lang="fr-BE" sz="1800" b="1" dirty="0">
              <a:solidFill>
                <a:srgbClr val="FF576C"/>
              </a:solidFill>
              <a:effectLst/>
            </a:endParaRPr>
          </a:p>
          <a:p>
            <a:pPr lvl="2"/>
            <a:endParaRPr lang="fr-BE" dirty="0"/>
          </a:p>
          <a:p>
            <a:pPr lvl="1"/>
            <a:endParaRPr lang="fr-BE" sz="1800" dirty="0">
              <a:solidFill>
                <a:srgbClr val="232323"/>
              </a:solidFill>
            </a:endParaRPr>
          </a:p>
          <a:p>
            <a:pPr lvl="1"/>
            <a:endParaRPr lang="fr-BE" dirty="0"/>
          </a:p>
          <a:p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35D15399-AB8F-77B3-4978-27CB637DD3C4}"/>
              </a:ext>
            </a:extLst>
          </p:cNvPr>
          <p:cNvSpPr/>
          <p:nvPr/>
        </p:nvSpPr>
        <p:spPr>
          <a:xfrm>
            <a:off x="4282859" y="5956083"/>
            <a:ext cx="806115" cy="276726"/>
          </a:xfrm>
          <a:prstGeom prst="rightArrow">
            <a:avLst/>
          </a:prstGeom>
          <a:solidFill>
            <a:srgbClr val="FF0000"/>
          </a:solidFill>
          <a:ln>
            <a:solidFill>
              <a:srgbClr val="FF5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5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09069-7EDF-CFC9-4F82-3661EF579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3C5A6-1622-672F-A1C7-07C813A1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CFFB5F-CFC9-BD72-7256-69D2B152D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9C02AB-1FCB-F6E2-19C2-A4A929D75B15}"/>
              </a:ext>
            </a:extLst>
          </p:cNvPr>
          <p:cNvGrpSpPr>
            <a:grpSpLocks/>
          </p:cNvGrpSpPr>
          <p:nvPr/>
        </p:nvGrpSpPr>
        <p:grpSpPr bwMode="auto">
          <a:xfrm>
            <a:off x="-136480" y="805110"/>
            <a:ext cx="9144000" cy="5414963"/>
            <a:chOff x="-136480" y="1442830"/>
            <a:chExt cx="9144000" cy="5415173"/>
          </a:xfrm>
        </p:grpSpPr>
        <p:graphicFrame>
          <p:nvGraphicFramePr>
            <p:cNvPr id="6" name="Diagramme 5">
              <a:extLst>
                <a:ext uri="{FF2B5EF4-FFF2-40B4-BE49-F238E27FC236}">
                  <a16:creationId xmlns:a16="http://schemas.microsoft.com/office/drawing/2014/main" id="{4522DD4B-7025-9FB7-9334-DB7AA0B0D5CA}"/>
                </a:ext>
              </a:extLst>
            </p:cNvPr>
            <p:cNvGraphicFramePr/>
            <p:nvPr/>
          </p:nvGraphicFramePr>
          <p:xfrm>
            <a:off x="-136480" y="1442830"/>
            <a:ext cx="9144000" cy="5415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1BA5B001-8865-A7E6-CC67-C62167A4A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768" y="2721787"/>
              <a:ext cx="3699366" cy="3163926"/>
              <a:chOff x="2483768" y="2721787"/>
              <a:chExt cx="3699366" cy="3163926"/>
            </a:xfrm>
          </p:grpSpPr>
          <p:sp>
            <p:nvSpPr>
              <p:cNvPr id="8" name="Flèche droite 7">
                <a:extLst>
                  <a:ext uri="{FF2B5EF4-FFF2-40B4-BE49-F238E27FC236}">
                    <a16:creationId xmlns:a16="http://schemas.microsoft.com/office/drawing/2014/main" id="{D526F217-BF23-AF7B-B74C-DF7918A728B0}"/>
                  </a:ext>
                </a:extLst>
              </p:cNvPr>
              <p:cNvSpPr/>
              <p:nvPr/>
            </p:nvSpPr>
            <p:spPr>
              <a:xfrm>
                <a:off x="2484438" y="3862271"/>
                <a:ext cx="1079500" cy="35878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9" name="Flèche droite 8">
                <a:extLst>
                  <a:ext uri="{FF2B5EF4-FFF2-40B4-BE49-F238E27FC236}">
                    <a16:creationId xmlns:a16="http://schemas.microsoft.com/office/drawing/2014/main" id="{EFE89017-0E98-13BC-69F6-EB1D838A0877}"/>
                  </a:ext>
                </a:extLst>
              </p:cNvPr>
              <p:cNvSpPr/>
              <p:nvPr/>
            </p:nvSpPr>
            <p:spPr>
              <a:xfrm rot="2367072">
                <a:off x="3333750" y="2874808"/>
                <a:ext cx="1079500" cy="36037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0" name="Flèche droite 9">
                <a:extLst>
                  <a:ext uri="{FF2B5EF4-FFF2-40B4-BE49-F238E27FC236}">
                    <a16:creationId xmlns:a16="http://schemas.microsoft.com/office/drawing/2014/main" id="{A2F9AAD4-8999-3824-494B-B557E430A54D}"/>
                  </a:ext>
                </a:extLst>
              </p:cNvPr>
              <p:cNvSpPr/>
              <p:nvPr/>
            </p:nvSpPr>
            <p:spPr>
              <a:xfrm rot="14042645">
                <a:off x="4855348" y="5088670"/>
                <a:ext cx="1079542" cy="3603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1" name="Flèche droite 10">
                <a:extLst>
                  <a:ext uri="{FF2B5EF4-FFF2-40B4-BE49-F238E27FC236}">
                    <a16:creationId xmlns:a16="http://schemas.microsoft.com/office/drawing/2014/main" id="{18495983-03B6-C4BC-AFC0-D06CF0838046}"/>
                  </a:ext>
                </a:extLst>
              </p:cNvPr>
              <p:cNvSpPr/>
              <p:nvPr/>
            </p:nvSpPr>
            <p:spPr>
              <a:xfrm rot="18203047" flipV="1">
                <a:off x="3541692" y="5168842"/>
                <a:ext cx="1079542" cy="355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2" name="Flèche droite 11">
                <a:extLst>
                  <a:ext uri="{FF2B5EF4-FFF2-40B4-BE49-F238E27FC236}">
                    <a16:creationId xmlns:a16="http://schemas.microsoft.com/office/drawing/2014/main" id="{BBAAE37E-E636-0308-13E3-5346BF86E2A7}"/>
                  </a:ext>
                </a:extLst>
              </p:cNvPr>
              <p:cNvSpPr/>
              <p:nvPr/>
            </p:nvSpPr>
            <p:spPr>
              <a:xfrm rot="7331881">
                <a:off x="4976792" y="3082785"/>
                <a:ext cx="1079542" cy="3587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BE"/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0529991-3BFA-75E4-252D-1070926F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912" y="3933056"/>
                <a:ext cx="24032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BE" dirty="0" err="1">
                    <a:solidFill>
                      <a:srgbClr val="FF0000"/>
                    </a:solidFill>
                  </a:rPr>
                  <a:t>Sexual</a:t>
                </a:r>
                <a:r>
                  <a:rPr lang="fr-BE" dirty="0">
                    <a:solidFill>
                      <a:srgbClr val="FF0000"/>
                    </a:solidFill>
                  </a:rPr>
                  <a:t> </a:t>
                </a:r>
                <a:r>
                  <a:rPr lang="fr-BE" dirty="0" err="1">
                    <a:solidFill>
                      <a:srgbClr val="FF0000"/>
                    </a:solidFill>
                  </a:rPr>
                  <a:t>dissatisfaction</a:t>
                </a:r>
                <a:endParaRPr lang="fr-BE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A1CD8D4-F979-D1E1-3B65-AD01164C7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510" y="0"/>
            <a:ext cx="7662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AC40E-C34D-7567-8E36-61BF312F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latin typeface="Arial"/>
                <a:cs typeface="Arial"/>
              </a:rPr>
              <a:t>Pathophysiology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D62F99-85B6-E965-E5EB-D574399B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fr-BE" sz="2000" b="0" i="0" dirty="0">
                <a:solidFill>
                  <a:srgbClr val="232323"/>
                </a:solidFill>
                <a:effectLst/>
              </a:rPr>
              <a:t>Alteration of </a:t>
            </a:r>
            <a:r>
              <a:rPr lang="fr-BE" sz="2000" b="1" i="0" dirty="0">
                <a:solidFill>
                  <a:srgbClr val="232323"/>
                </a:solidFill>
                <a:effectLst/>
              </a:rPr>
              <a:t>vaginal </a:t>
            </a:r>
            <a:r>
              <a:rPr lang="fr-BE" sz="2000" b="1" i="0" dirty="0" err="1">
                <a:solidFill>
                  <a:srgbClr val="232323"/>
                </a:solidFill>
                <a:effectLst/>
              </a:rPr>
              <a:t>microbiota</a:t>
            </a:r>
            <a:endParaRPr lang="fr-BE" sz="2000" b="1" dirty="0">
              <a:solidFill>
                <a:srgbClr val="232323"/>
              </a:solidFill>
            </a:endParaRPr>
          </a:p>
          <a:p>
            <a:pPr marL="857250" lvl="1" indent="-457200"/>
            <a:r>
              <a:rPr lang="fr-BE" sz="1800" b="0" i="0" dirty="0">
                <a:solidFill>
                  <a:srgbClr val="232323"/>
                </a:solidFill>
                <a:effectLst/>
              </a:rPr>
              <a:t>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low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glycogen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content of the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thinned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epithelium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leads to </a:t>
            </a:r>
          </a:p>
          <a:p>
            <a:pPr lvl="1"/>
            <a:r>
              <a:rPr lang="fr-BE" sz="1800" dirty="0">
                <a:solidFill>
                  <a:srgbClr val="232323"/>
                </a:solidFill>
              </a:rPr>
              <a:t>   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lactic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acid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production by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lactobacilli</a:t>
            </a:r>
            <a:r>
              <a:rPr lang="fr-BE" sz="1800" dirty="0">
                <a:solidFill>
                  <a:srgbClr val="232323"/>
                </a:solidFill>
              </a:rPr>
              <a:t> 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       in       vaginal pH &gt; 5</a:t>
            </a:r>
          </a:p>
          <a:p>
            <a:pPr lvl="1"/>
            <a:r>
              <a:rPr lang="fr-BE" sz="1800" b="0" i="0" dirty="0" err="1">
                <a:solidFill>
                  <a:srgbClr val="232323"/>
                </a:solidFill>
                <a:effectLst/>
              </a:rPr>
              <a:t>These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changes encourage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predisposing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affected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patients to infection </a:t>
            </a:r>
          </a:p>
          <a:p>
            <a:pPr lvl="2"/>
            <a:r>
              <a:rPr lang="fr-BE" sz="1800" b="0" i="0" dirty="0">
                <a:solidFill>
                  <a:srgbClr val="232323"/>
                </a:solidFill>
                <a:effectLst/>
              </a:rPr>
              <a:t>by skin and rectal flora </a:t>
            </a:r>
          </a:p>
          <a:p>
            <a:pPr lvl="2"/>
            <a:r>
              <a:rPr lang="fr-BE" sz="1800" b="0" i="1" dirty="0" err="1">
                <a:solidFill>
                  <a:srgbClr val="232323"/>
                </a:solidFill>
                <a:effectLst/>
              </a:rPr>
              <a:t>Gardnerella</a:t>
            </a:r>
            <a:r>
              <a:rPr lang="fr-BE" sz="1800" b="0" i="1" dirty="0">
                <a:solidFill>
                  <a:srgbClr val="232323"/>
                </a:solidFill>
                <a:effectLst/>
              </a:rPr>
              <a:t> vaginalis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streptococci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staphylococci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coliforms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,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diphtheroids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 as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well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 as trichomonas </a:t>
            </a:r>
            <a:r>
              <a:rPr lang="fr-BE" sz="1800" b="0" i="0" dirty="0" err="1">
                <a:solidFill>
                  <a:srgbClr val="232323"/>
                </a:solidFill>
                <a:effectLst/>
              </a:rPr>
              <a:t>species</a:t>
            </a:r>
            <a:r>
              <a:rPr lang="fr-BE" sz="1800" b="0" i="0" dirty="0">
                <a:solidFill>
                  <a:srgbClr val="232323"/>
                </a:solidFill>
                <a:effectLst/>
              </a:rPr>
              <a:t>. </a:t>
            </a:r>
          </a:p>
          <a:p>
            <a:pPr lvl="2"/>
            <a:r>
              <a:rPr lang="fr-BE" sz="1800" dirty="0" err="1">
                <a:solidFill>
                  <a:srgbClr val="232323"/>
                </a:solidFill>
              </a:rPr>
              <a:t>vaginitis</a:t>
            </a:r>
            <a:r>
              <a:rPr lang="fr-BE" sz="1800" dirty="0">
                <a:solidFill>
                  <a:srgbClr val="232323"/>
                </a:solidFill>
              </a:rPr>
              <a:t> and </a:t>
            </a:r>
            <a:r>
              <a:rPr lang="fr-BE" sz="1800" dirty="0" err="1">
                <a:solidFill>
                  <a:srgbClr val="232323"/>
                </a:solidFill>
              </a:rPr>
              <a:t>UTIs</a:t>
            </a:r>
            <a:endParaRPr lang="fr-BE" sz="1800" b="0" i="0" dirty="0">
              <a:solidFill>
                <a:srgbClr val="232323"/>
              </a:solidFill>
              <a:effectLst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BE05A98-0A64-B7EF-7025-A5176BC20DF8}"/>
              </a:ext>
            </a:extLst>
          </p:cNvPr>
          <p:cNvCxnSpPr>
            <a:cxnSpLocks/>
          </p:cNvCxnSpPr>
          <p:nvPr/>
        </p:nvCxnSpPr>
        <p:spPr>
          <a:xfrm flipH="1">
            <a:off x="1195581" y="2294098"/>
            <a:ext cx="162576" cy="189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FFF44F0-1BB1-6ED4-6B62-274F2A35401C}"/>
              </a:ext>
            </a:extLst>
          </p:cNvPr>
          <p:cNvCxnSpPr>
            <a:cxnSpLocks/>
          </p:cNvCxnSpPr>
          <p:nvPr/>
        </p:nvCxnSpPr>
        <p:spPr>
          <a:xfrm>
            <a:off x="4805357" y="2408725"/>
            <a:ext cx="335052" cy="0"/>
          </a:xfrm>
          <a:prstGeom prst="straightConnector1">
            <a:avLst/>
          </a:prstGeom>
          <a:ln>
            <a:solidFill>
              <a:srgbClr val="FF57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027EF31-2D04-C494-A29C-E19539DE2172}"/>
              </a:ext>
            </a:extLst>
          </p:cNvPr>
          <p:cNvCxnSpPr>
            <a:cxnSpLocks/>
          </p:cNvCxnSpPr>
          <p:nvPr/>
        </p:nvCxnSpPr>
        <p:spPr>
          <a:xfrm flipV="1">
            <a:off x="5535827" y="2294097"/>
            <a:ext cx="148281" cy="189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04BC184-4DF6-2FF6-284F-EF82582E432C}"/>
              </a:ext>
            </a:extLst>
          </p:cNvPr>
          <p:cNvSpPr txBox="1"/>
          <p:nvPr/>
        </p:nvSpPr>
        <p:spPr>
          <a:xfrm>
            <a:off x="4425425" y="5881819"/>
            <a:ext cx="4644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err="1">
                <a:effectLst/>
              </a:rPr>
              <a:t>Lactobacilli</a:t>
            </a:r>
            <a:r>
              <a:rPr lang="fr-BE" sz="1050" dirty="0">
                <a:effectLst/>
              </a:rPr>
              <a:t> Dominance and Vaginal pH: </a:t>
            </a:r>
            <a:r>
              <a:rPr lang="fr-BE" sz="1050" dirty="0" err="1">
                <a:effectLst/>
              </a:rPr>
              <a:t>Why</a:t>
            </a:r>
            <a:r>
              <a:rPr lang="fr-BE" sz="1050" dirty="0">
                <a:effectLst/>
              </a:rPr>
              <a:t> Is the Human Vaginal Microbiome Unique?</a:t>
            </a:r>
            <a:r>
              <a:rPr lang="fr-BE" sz="1050" dirty="0"/>
              <a:t> </a:t>
            </a:r>
            <a:r>
              <a:rPr lang="fr-BE" sz="1050" dirty="0">
                <a:effectLst/>
              </a:rPr>
              <a:t>Miller EA et al. Front </a:t>
            </a:r>
            <a:r>
              <a:rPr lang="fr-BE" sz="1050" dirty="0" err="1">
                <a:effectLst/>
              </a:rPr>
              <a:t>Microbiol</a:t>
            </a:r>
            <a:r>
              <a:rPr lang="fr-BE" sz="1050" dirty="0">
                <a:effectLst/>
              </a:rPr>
              <a:t>. 2016;7:1936. Epub 2016 </a:t>
            </a:r>
            <a:r>
              <a:rPr lang="fr-BE" sz="1050" dirty="0" err="1">
                <a:effectLst/>
              </a:rPr>
              <a:t>Dec</a:t>
            </a:r>
            <a:r>
              <a:rPr lang="fr-BE" sz="1050" dirty="0">
                <a:effectLst/>
              </a:rPr>
              <a:t> 8.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9091229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auré onco gf CRI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EC6BB2847194986E86EC614707823" ma:contentTypeVersion="13" ma:contentTypeDescription="Create a new document." ma:contentTypeScope="" ma:versionID="a67248cf898afb185dd8535a649cd794">
  <xsd:schema xmlns:xsd="http://www.w3.org/2001/XMLSchema" xmlns:xs="http://www.w3.org/2001/XMLSchema" xmlns:p="http://schemas.microsoft.com/office/2006/metadata/properties" xmlns:ns3="0374b873-8840-400d-8abf-736da35d3f03" xmlns:ns4="19906be4-a57c-4fc3-8532-db9f4e9c403f" targetNamespace="http://schemas.microsoft.com/office/2006/metadata/properties" ma:root="true" ma:fieldsID="b9967cf8ec3e051ac9b987f5a3f55457" ns3:_="" ns4:_="">
    <xsd:import namespace="0374b873-8840-400d-8abf-736da35d3f03"/>
    <xsd:import namespace="19906be4-a57c-4fc3-8532-db9f4e9c40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4b873-8840-400d-8abf-736da35d3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06be4-a57c-4fc3-8532-db9f4e9c4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374b873-8840-400d-8abf-736da35d3f03" xsi:nil="true"/>
  </documentManagement>
</p:properties>
</file>

<file path=customXml/itemProps1.xml><?xml version="1.0" encoding="utf-8"?>
<ds:datastoreItem xmlns:ds="http://schemas.openxmlformats.org/officeDocument/2006/customXml" ds:itemID="{90CD0F83-A257-432B-B646-4BC7F0C37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4b873-8840-400d-8abf-736da35d3f03"/>
    <ds:schemaRef ds:uri="19906be4-a57c-4fc3-8532-db9f4e9c4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BF15F-E306-40D6-844F-A545C277E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F3028E-8ACA-4E32-B784-E66CFAF0C3D4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0374b873-8840-400d-8abf-736da35d3f03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9906be4-a57c-4fc3-8532-db9f4e9c403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auré onco gf CRI</Template>
  <TotalTime>20112</TotalTime>
  <Words>1978</Words>
  <Application>Microsoft Macintosh PowerPoint</Application>
  <PresentationFormat>Affichage à l'écran (4:3)</PresentationFormat>
  <Paragraphs>296</Paragraphs>
  <Slides>34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Courier New</vt:lpstr>
      <vt:lpstr>Noto Sans</vt:lpstr>
      <vt:lpstr>Open Sans</vt:lpstr>
      <vt:lpstr>Roboto</vt:lpstr>
      <vt:lpstr>Wingdings</vt:lpstr>
      <vt:lpstr>presentation auré onco gf CRI</vt:lpstr>
      <vt:lpstr>Conception personnalisée</vt:lpstr>
      <vt:lpstr>Genitourinary syndrome of menopause : physiopathology, differential diagnosis and measurements</vt:lpstr>
      <vt:lpstr>Présentation PowerPoint</vt:lpstr>
      <vt:lpstr>Introduction</vt:lpstr>
      <vt:lpstr>Introduction</vt:lpstr>
      <vt:lpstr>Pathophysiology</vt:lpstr>
      <vt:lpstr>Pathophysiology</vt:lpstr>
      <vt:lpstr>Pathophysiology</vt:lpstr>
      <vt:lpstr>Présentation PowerPoint</vt:lpstr>
      <vt:lpstr>Pathophysiology</vt:lpstr>
      <vt:lpstr>Présentation PowerPoint</vt:lpstr>
      <vt:lpstr>Pathophysiology</vt:lpstr>
      <vt:lpstr>Présentation PowerPoint</vt:lpstr>
      <vt:lpstr>Pathophysiology</vt:lpstr>
      <vt:lpstr>Pathophysiology</vt:lpstr>
      <vt:lpstr>Epidemiology</vt:lpstr>
      <vt:lpstr>Etiology and modifying factors</vt:lpstr>
      <vt:lpstr>Clinical presentation</vt:lpstr>
      <vt:lpstr>Clinical presentation</vt:lpstr>
      <vt:lpstr>Clinical presentation</vt:lpstr>
      <vt:lpstr>Clinical presentation</vt:lpstr>
      <vt:lpstr>Evaluation</vt:lpstr>
      <vt:lpstr>Evaluation</vt:lpstr>
      <vt:lpstr>Evaluation</vt:lpstr>
      <vt:lpstr>Evaluation</vt:lpstr>
      <vt:lpstr>Présentation PowerPoint</vt:lpstr>
      <vt:lpstr>Evaluation</vt:lpstr>
      <vt:lpstr>Differential diagnosis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du traitement des dysplasies de haut grade du col utérin par une méthode conservatrice</dc:title>
  <dc:creator>Aurélie Joris</dc:creator>
  <cp:lastModifiedBy>Aurélie Joris</cp:lastModifiedBy>
  <cp:revision>387</cp:revision>
  <dcterms:created xsi:type="dcterms:W3CDTF">2016-05-09T06:25:28Z</dcterms:created>
  <dcterms:modified xsi:type="dcterms:W3CDTF">2025-03-20T20:57:49Z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0x010100EADEC6BB2847194986E86EC614707823</vt:lpwstr>
  </property>
</Properties>
</file>