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89" r:id="rId3"/>
    <p:sldMasterId id="2147483713" r:id="rId4"/>
    <p:sldMasterId id="2147483722" r:id="rId5"/>
    <p:sldMasterId id="2147483737" r:id="rId6"/>
    <p:sldMasterId id="2147483752" r:id="rId7"/>
    <p:sldMasterId id="2147483778" r:id="rId8"/>
    <p:sldMasterId id="2147483808" r:id="rId9"/>
    <p:sldMasterId id="2147483820" r:id="rId10"/>
    <p:sldMasterId id="2147483829" r:id="rId11"/>
    <p:sldMasterId id="2147483843" r:id="rId12"/>
  </p:sldMasterIdLst>
  <p:notesMasterIdLst>
    <p:notesMasterId r:id="rId66"/>
  </p:notesMasterIdLst>
  <p:sldIdLst>
    <p:sldId id="302" r:id="rId13"/>
    <p:sldId id="13035" r:id="rId14"/>
    <p:sldId id="503" r:id="rId15"/>
    <p:sldId id="508" r:id="rId16"/>
    <p:sldId id="13075" r:id="rId17"/>
    <p:sldId id="1309" r:id="rId18"/>
    <p:sldId id="319" r:id="rId19"/>
    <p:sldId id="1228" r:id="rId20"/>
    <p:sldId id="2922" r:id="rId21"/>
    <p:sldId id="2924" r:id="rId22"/>
    <p:sldId id="13037" r:id="rId23"/>
    <p:sldId id="439" r:id="rId24"/>
    <p:sldId id="13016" r:id="rId25"/>
    <p:sldId id="13032" r:id="rId26"/>
    <p:sldId id="13045" r:id="rId27"/>
    <p:sldId id="336" r:id="rId28"/>
    <p:sldId id="361" r:id="rId29"/>
    <p:sldId id="376" r:id="rId30"/>
    <p:sldId id="13055" r:id="rId31"/>
    <p:sldId id="13027" r:id="rId32"/>
    <p:sldId id="13028" r:id="rId33"/>
    <p:sldId id="13066" r:id="rId34"/>
    <p:sldId id="13063" r:id="rId35"/>
    <p:sldId id="13061" r:id="rId36"/>
    <p:sldId id="13064" r:id="rId37"/>
    <p:sldId id="13062" r:id="rId38"/>
    <p:sldId id="13068" r:id="rId39"/>
    <p:sldId id="13065" r:id="rId40"/>
    <p:sldId id="13056" r:id="rId41"/>
    <p:sldId id="13067" r:id="rId42"/>
    <p:sldId id="13057" r:id="rId43"/>
    <p:sldId id="13069" r:id="rId44"/>
    <p:sldId id="13029" r:id="rId45"/>
    <p:sldId id="13070" r:id="rId46"/>
    <p:sldId id="13085" r:id="rId47"/>
    <p:sldId id="13073" r:id="rId48"/>
    <p:sldId id="13083" r:id="rId49"/>
    <p:sldId id="13084" r:id="rId50"/>
    <p:sldId id="13071" r:id="rId51"/>
    <p:sldId id="13072" r:id="rId52"/>
    <p:sldId id="13074" r:id="rId53"/>
    <p:sldId id="13082" r:id="rId54"/>
    <p:sldId id="13081" r:id="rId55"/>
    <p:sldId id="13086" r:id="rId56"/>
    <p:sldId id="13058" r:id="rId57"/>
    <p:sldId id="13030" r:id="rId58"/>
    <p:sldId id="13047" r:id="rId59"/>
    <p:sldId id="13076" r:id="rId60"/>
    <p:sldId id="13077" r:id="rId61"/>
    <p:sldId id="13078" r:id="rId62"/>
    <p:sldId id="13079" r:id="rId63"/>
    <p:sldId id="13087" r:id="rId64"/>
    <p:sldId id="13080"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0BF"/>
    <a:srgbClr val="0066CC"/>
    <a:srgbClr val="FF9966"/>
    <a:srgbClr val="FF9999"/>
    <a:srgbClr val="006699"/>
    <a:srgbClr val="336699"/>
    <a:srgbClr val="00A249"/>
    <a:srgbClr val="FF3300"/>
    <a:srgbClr val="4774A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114" d="100"/>
          <a:sy n="114" d="100"/>
        </p:scale>
        <p:origin x="468" y="102"/>
      </p:cViewPr>
      <p:guideLst/>
    </p:cSldViewPr>
  </p:slideViewPr>
  <p:notesTextViewPr>
    <p:cViewPr>
      <p:scale>
        <a:sx n="1" d="1"/>
        <a:sy n="1" d="1"/>
      </p:scale>
      <p:origin x="0" y="0"/>
    </p:cViewPr>
  </p:notesTextViewPr>
  <p:sorterViewPr>
    <p:cViewPr varScale="1">
      <p:scale>
        <a:sx n="100" d="100"/>
        <a:sy n="100" d="100"/>
      </p:scale>
      <p:origin x="0" y="-61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8B1FB6-5E24-48F9-B98E-C3E83959402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fr-FR"/>
        </a:p>
      </dgm:t>
    </dgm:pt>
    <dgm:pt modelId="{85B723EB-5B21-4F8C-A0BB-23675508C64F}">
      <dgm:prSet phldrT="[Texte]" custT="1"/>
      <dgm:spPr/>
      <dgm:t>
        <a:bodyPr/>
        <a:lstStyle/>
        <a:p>
          <a:r>
            <a:rPr lang="fr-BE" sz="2200" dirty="0">
              <a:solidFill>
                <a:srgbClr val="0070C0"/>
              </a:solidFill>
            </a:rPr>
            <a:t>Contraception / OP </a:t>
          </a:r>
          <a:r>
            <a:rPr lang="fr-BE" sz="2200" dirty="0" err="1">
              <a:solidFill>
                <a:srgbClr val="0070C0"/>
              </a:solidFill>
            </a:rPr>
            <a:t>pill</a:t>
          </a:r>
          <a:endParaRPr lang="fr-FR" sz="2000" dirty="0"/>
        </a:p>
      </dgm:t>
    </dgm:pt>
    <dgm:pt modelId="{041A8462-47D3-4604-889F-544054FF7D0A}" type="parTrans" cxnId="{E698B58E-3C71-42B0-B597-AD3E809C2063}">
      <dgm:prSet/>
      <dgm:spPr/>
      <dgm:t>
        <a:bodyPr/>
        <a:lstStyle/>
        <a:p>
          <a:endParaRPr lang="fr-FR"/>
        </a:p>
      </dgm:t>
    </dgm:pt>
    <dgm:pt modelId="{C8122D23-0F97-43C3-A41D-C8C7C29EFBE5}" type="sibTrans" cxnId="{E698B58E-3C71-42B0-B597-AD3E809C2063}">
      <dgm:prSet/>
      <dgm:spPr/>
      <dgm:t>
        <a:bodyPr/>
        <a:lstStyle/>
        <a:p>
          <a:endParaRPr lang="fr-FR"/>
        </a:p>
      </dgm:t>
    </dgm:pt>
    <dgm:pt modelId="{8F2EF5CB-D738-4DCD-B37F-1959C9FA2DB5}">
      <dgm:prSet custT="1"/>
      <dgm:spPr/>
      <dgm:t>
        <a:bodyPr/>
        <a:lstStyle/>
        <a:p>
          <a:r>
            <a:rPr lang="fr-BE" sz="2200" dirty="0">
              <a:solidFill>
                <a:srgbClr val="0070C0"/>
              </a:solidFill>
            </a:rPr>
            <a:t>Pregnancy </a:t>
          </a:r>
          <a:r>
            <a:rPr lang="fr-BE" sz="2000" dirty="0">
              <a:solidFill>
                <a:srgbClr val="0070C0"/>
              </a:solidFill>
            </a:rPr>
            <a:t>(</a:t>
          </a:r>
          <a:r>
            <a:rPr lang="fr-BE" sz="2000" dirty="0" err="1">
              <a:solidFill>
                <a:srgbClr val="0070C0"/>
              </a:solidFill>
            </a:rPr>
            <a:t>Spontaneous</a:t>
          </a:r>
          <a:r>
            <a:rPr lang="fr-BE" sz="2000" dirty="0">
              <a:solidFill>
                <a:srgbClr val="0070C0"/>
              </a:solidFill>
            </a:rPr>
            <a:t> – IVF)</a:t>
          </a:r>
        </a:p>
      </dgm:t>
    </dgm:pt>
    <dgm:pt modelId="{25D077BD-58A0-4FD6-BB6A-28DF3108D0B5}" type="parTrans" cxnId="{AB687D03-ECF5-44DD-B579-F498B01D2B80}">
      <dgm:prSet/>
      <dgm:spPr/>
      <dgm:t>
        <a:bodyPr/>
        <a:lstStyle/>
        <a:p>
          <a:endParaRPr lang="fr-FR"/>
        </a:p>
      </dgm:t>
    </dgm:pt>
    <dgm:pt modelId="{9D0DC464-79C1-4321-989C-AA4D4A724BF3}" type="sibTrans" cxnId="{AB687D03-ECF5-44DD-B579-F498B01D2B80}">
      <dgm:prSet/>
      <dgm:spPr/>
      <dgm:t>
        <a:bodyPr/>
        <a:lstStyle/>
        <a:p>
          <a:endParaRPr lang="fr-FR"/>
        </a:p>
      </dgm:t>
    </dgm:pt>
    <dgm:pt modelId="{A7950FBE-7D68-4A65-A398-C40A3D031269}">
      <dgm:prSet custT="1"/>
      <dgm:spPr/>
      <dgm:t>
        <a:bodyPr/>
        <a:lstStyle/>
        <a:p>
          <a:r>
            <a:rPr lang="fr-BE" sz="2200" dirty="0">
              <a:solidFill>
                <a:srgbClr val="0070C0"/>
              </a:solidFill>
            </a:rPr>
            <a:t>Postpartum</a:t>
          </a:r>
        </a:p>
      </dgm:t>
    </dgm:pt>
    <dgm:pt modelId="{A30F8439-DAF8-4701-827C-FDD8C6F0AEB0}" type="parTrans" cxnId="{B163507C-81E9-448B-B166-AD03747DAE33}">
      <dgm:prSet/>
      <dgm:spPr/>
      <dgm:t>
        <a:bodyPr/>
        <a:lstStyle/>
        <a:p>
          <a:endParaRPr lang="fr-FR"/>
        </a:p>
      </dgm:t>
    </dgm:pt>
    <dgm:pt modelId="{AAF6FA8E-D4D7-4003-9424-6FFE1F7C4B60}" type="sibTrans" cxnId="{B163507C-81E9-448B-B166-AD03747DAE33}">
      <dgm:prSet/>
      <dgm:spPr/>
      <dgm:t>
        <a:bodyPr/>
        <a:lstStyle/>
        <a:p>
          <a:endParaRPr lang="fr-FR"/>
        </a:p>
      </dgm:t>
    </dgm:pt>
    <dgm:pt modelId="{56A9411A-7828-4D5B-B004-0B68DBD1F023}">
      <dgm:prSet custT="1"/>
      <dgm:spPr/>
      <dgm:t>
        <a:bodyPr/>
        <a:lstStyle/>
        <a:p>
          <a:r>
            <a:rPr lang="fr-BE" sz="2200" dirty="0">
              <a:solidFill>
                <a:srgbClr val="0070C0"/>
              </a:solidFill>
            </a:rPr>
            <a:t>HRT</a:t>
          </a:r>
        </a:p>
      </dgm:t>
    </dgm:pt>
    <dgm:pt modelId="{131301AF-9215-48B8-9DED-413D9CAC26CF}" type="parTrans" cxnId="{E092316D-3789-4739-A4BF-66B86493797F}">
      <dgm:prSet/>
      <dgm:spPr/>
      <dgm:t>
        <a:bodyPr/>
        <a:lstStyle/>
        <a:p>
          <a:endParaRPr lang="fr-FR"/>
        </a:p>
      </dgm:t>
    </dgm:pt>
    <dgm:pt modelId="{53245072-6AAB-45C7-95D5-CF5C66B5980C}" type="sibTrans" cxnId="{E092316D-3789-4739-A4BF-66B86493797F}">
      <dgm:prSet/>
      <dgm:spPr/>
      <dgm:t>
        <a:bodyPr/>
        <a:lstStyle/>
        <a:p>
          <a:endParaRPr lang="fr-FR"/>
        </a:p>
      </dgm:t>
    </dgm:pt>
    <dgm:pt modelId="{220BAFF8-B6A0-4676-96C6-9AEBD7512AA6}">
      <dgm:prSet custT="1"/>
      <dgm:spPr/>
      <dgm:t>
        <a:bodyPr/>
        <a:lstStyle/>
        <a:p>
          <a:r>
            <a:rPr lang="fr-BE" sz="2200" dirty="0">
              <a:solidFill>
                <a:srgbClr val="0070C0"/>
              </a:solidFill>
            </a:rPr>
            <a:t>Cancers and hormonal </a:t>
          </a:r>
          <a:r>
            <a:rPr lang="fr-BE" sz="2200" dirty="0" err="1">
              <a:solidFill>
                <a:srgbClr val="0070C0"/>
              </a:solidFill>
            </a:rPr>
            <a:t>therapies</a:t>
          </a:r>
          <a:endParaRPr lang="fr-BE" sz="2200" dirty="0">
            <a:solidFill>
              <a:srgbClr val="0070C0"/>
            </a:solidFill>
          </a:endParaRPr>
        </a:p>
      </dgm:t>
    </dgm:pt>
    <dgm:pt modelId="{0D280EB9-760A-4449-BBD7-88971A4205F3}" type="parTrans" cxnId="{07779C2D-BD61-4F4D-8135-C52AEA91274F}">
      <dgm:prSet/>
      <dgm:spPr/>
      <dgm:t>
        <a:bodyPr/>
        <a:lstStyle/>
        <a:p>
          <a:endParaRPr lang="fr-FR"/>
        </a:p>
      </dgm:t>
    </dgm:pt>
    <dgm:pt modelId="{47EEBA59-78CD-44E2-8431-0F9CF2B45BE2}" type="sibTrans" cxnId="{07779C2D-BD61-4F4D-8135-C52AEA91274F}">
      <dgm:prSet/>
      <dgm:spPr/>
      <dgm:t>
        <a:bodyPr/>
        <a:lstStyle/>
        <a:p>
          <a:endParaRPr lang="fr-FR"/>
        </a:p>
      </dgm:t>
    </dgm:pt>
    <dgm:pt modelId="{45D11A2F-E8F3-478F-8EB5-6532B4B05E8D}" type="pres">
      <dgm:prSet presAssocID="{818B1FB6-5E24-48F9-B98E-C3E839594023}" presName="rootnode" presStyleCnt="0">
        <dgm:presLayoutVars>
          <dgm:chMax/>
          <dgm:chPref/>
          <dgm:dir/>
          <dgm:animLvl val="lvl"/>
        </dgm:presLayoutVars>
      </dgm:prSet>
      <dgm:spPr/>
    </dgm:pt>
    <dgm:pt modelId="{0F943A54-EABB-4EBA-8071-ACD817475981}" type="pres">
      <dgm:prSet presAssocID="{85B723EB-5B21-4F8C-A0BB-23675508C64F}" presName="composite" presStyleCnt="0"/>
      <dgm:spPr/>
    </dgm:pt>
    <dgm:pt modelId="{1259710E-0D5D-4004-B97A-D5EA207A032A}" type="pres">
      <dgm:prSet presAssocID="{85B723EB-5B21-4F8C-A0BB-23675508C64F}" presName="LShape" presStyleLbl="alignNode1" presStyleIdx="0" presStyleCnt="9"/>
      <dgm:spPr/>
    </dgm:pt>
    <dgm:pt modelId="{B26C8A2C-62E3-4117-B723-DE79DDABEC18}" type="pres">
      <dgm:prSet presAssocID="{85B723EB-5B21-4F8C-A0BB-23675508C64F}" presName="ParentText" presStyleLbl="revTx" presStyleIdx="0" presStyleCnt="5">
        <dgm:presLayoutVars>
          <dgm:chMax val="0"/>
          <dgm:chPref val="0"/>
          <dgm:bulletEnabled val="1"/>
        </dgm:presLayoutVars>
      </dgm:prSet>
      <dgm:spPr/>
    </dgm:pt>
    <dgm:pt modelId="{B553A064-E6AD-425F-8A05-163A495F74B6}" type="pres">
      <dgm:prSet presAssocID="{85B723EB-5B21-4F8C-A0BB-23675508C64F}" presName="Triangle" presStyleLbl="alignNode1" presStyleIdx="1" presStyleCnt="9"/>
      <dgm:spPr/>
    </dgm:pt>
    <dgm:pt modelId="{DBF1B397-0C1D-4ED3-B44B-FABCFECEB6DB}" type="pres">
      <dgm:prSet presAssocID="{C8122D23-0F97-43C3-A41D-C8C7C29EFBE5}" presName="sibTrans" presStyleCnt="0"/>
      <dgm:spPr/>
    </dgm:pt>
    <dgm:pt modelId="{C9A09C45-326B-4B0E-957B-DC21B938B964}" type="pres">
      <dgm:prSet presAssocID="{C8122D23-0F97-43C3-A41D-C8C7C29EFBE5}" presName="space" presStyleCnt="0"/>
      <dgm:spPr/>
    </dgm:pt>
    <dgm:pt modelId="{02C195E8-D28E-488B-A0D4-5BAC990380EB}" type="pres">
      <dgm:prSet presAssocID="{8F2EF5CB-D738-4DCD-B37F-1959C9FA2DB5}" presName="composite" presStyleCnt="0"/>
      <dgm:spPr/>
    </dgm:pt>
    <dgm:pt modelId="{D8F425F7-4C17-4FBC-BDD7-32AE0F6B310E}" type="pres">
      <dgm:prSet presAssocID="{8F2EF5CB-D738-4DCD-B37F-1959C9FA2DB5}" presName="LShape" presStyleLbl="alignNode1" presStyleIdx="2" presStyleCnt="9"/>
      <dgm:spPr/>
    </dgm:pt>
    <dgm:pt modelId="{49C3134C-5B47-418D-B92E-88FB91A35E2D}" type="pres">
      <dgm:prSet presAssocID="{8F2EF5CB-D738-4DCD-B37F-1959C9FA2DB5}" presName="ParentText" presStyleLbl="revTx" presStyleIdx="1" presStyleCnt="5">
        <dgm:presLayoutVars>
          <dgm:chMax val="0"/>
          <dgm:chPref val="0"/>
          <dgm:bulletEnabled val="1"/>
        </dgm:presLayoutVars>
      </dgm:prSet>
      <dgm:spPr/>
    </dgm:pt>
    <dgm:pt modelId="{94998920-617F-49F5-B446-C60105E5C294}" type="pres">
      <dgm:prSet presAssocID="{8F2EF5CB-D738-4DCD-B37F-1959C9FA2DB5}" presName="Triangle" presStyleLbl="alignNode1" presStyleIdx="3" presStyleCnt="9"/>
      <dgm:spPr/>
    </dgm:pt>
    <dgm:pt modelId="{0369F6B8-F3A2-4CDF-A3E2-BAD432B11106}" type="pres">
      <dgm:prSet presAssocID="{9D0DC464-79C1-4321-989C-AA4D4A724BF3}" presName="sibTrans" presStyleCnt="0"/>
      <dgm:spPr/>
    </dgm:pt>
    <dgm:pt modelId="{2B2A8AA8-0DE3-4B46-81A3-782817D077F2}" type="pres">
      <dgm:prSet presAssocID="{9D0DC464-79C1-4321-989C-AA4D4A724BF3}" presName="space" presStyleCnt="0"/>
      <dgm:spPr/>
    </dgm:pt>
    <dgm:pt modelId="{CF9B881B-E905-422F-BBA9-B2195789E98D}" type="pres">
      <dgm:prSet presAssocID="{A7950FBE-7D68-4A65-A398-C40A3D031269}" presName="composite" presStyleCnt="0"/>
      <dgm:spPr/>
    </dgm:pt>
    <dgm:pt modelId="{2133D5E6-586C-4D0D-9B36-8ADA0F6C6648}" type="pres">
      <dgm:prSet presAssocID="{A7950FBE-7D68-4A65-A398-C40A3D031269}" presName="LShape" presStyleLbl="alignNode1" presStyleIdx="4" presStyleCnt="9"/>
      <dgm:spPr/>
    </dgm:pt>
    <dgm:pt modelId="{E9D3416E-C0FA-4A1C-BB94-30CD6C39EB9E}" type="pres">
      <dgm:prSet presAssocID="{A7950FBE-7D68-4A65-A398-C40A3D031269}" presName="ParentText" presStyleLbl="revTx" presStyleIdx="2" presStyleCnt="5">
        <dgm:presLayoutVars>
          <dgm:chMax val="0"/>
          <dgm:chPref val="0"/>
          <dgm:bulletEnabled val="1"/>
        </dgm:presLayoutVars>
      </dgm:prSet>
      <dgm:spPr/>
    </dgm:pt>
    <dgm:pt modelId="{B61BABB8-7523-4B99-ACD2-F7A9F4E757B6}" type="pres">
      <dgm:prSet presAssocID="{A7950FBE-7D68-4A65-A398-C40A3D031269}" presName="Triangle" presStyleLbl="alignNode1" presStyleIdx="5" presStyleCnt="9"/>
      <dgm:spPr>
        <a:solidFill>
          <a:srgbClr val="FF0000"/>
        </a:solidFill>
        <a:ln>
          <a:solidFill>
            <a:srgbClr val="FF0000"/>
          </a:solidFill>
        </a:ln>
      </dgm:spPr>
    </dgm:pt>
    <dgm:pt modelId="{A69558B9-3BB4-4FCA-88CD-6B33FA001694}" type="pres">
      <dgm:prSet presAssocID="{AAF6FA8E-D4D7-4003-9424-6FFE1F7C4B60}" presName="sibTrans" presStyleCnt="0"/>
      <dgm:spPr/>
    </dgm:pt>
    <dgm:pt modelId="{0F07A0D5-AC92-4D7E-B5D2-13D1A75692D7}" type="pres">
      <dgm:prSet presAssocID="{AAF6FA8E-D4D7-4003-9424-6FFE1F7C4B60}" presName="space" presStyleCnt="0"/>
      <dgm:spPr/>
    </dgm:pt>
    <dgm:pt modelId="{CED94686-8413-4833-BDDA-61CA33421A68}" type="pres">
      <dgm:prSet presAssocID="{56A9411A-7828-4D5B-B004-0B68DBD1F023}" presName="composite" presStyleCnt="0"/>
      <dgm:spPr/>
    </dgm:pt>
    <dgm:pt modelId="{A0354ED1-BE69-4149-9837-95CCDAEA9271}" type="pres">
      <dgm:prSet presAssocID="{56A9411A-7828-4D5B-B004-0B68DBD1F023}" presName="LShape" presStyleLbl="alignNode1" presStyleIdx="6" presStyleCnt="9"/>
      <dgm:spPr>
        <a:solidFill>
          <a:srgbClr val="FF0000"/>
        </a:solidFill>
        <a:ln>
          <a:solidFill>
            <a:srgbClr val="FF0000"/>
          </a:solidFill>
        </a:ln>
      </dgm:spPr>
    </dgm:pt>
    <dgm:pt modelId="{15466920-E15E-46FD-AAF9-2CE7C46CCA44}" type="pres">
      <dgm:prSet presAssocID="{56A9411A-7828-4D5B-B004-0B68DBD1F023}" presName="ParentText" presStyleLbl="revTx" presStyleIdx="3" presStyleCnt="5">
        <dgm:presLayoutVars>
          <dgm:chMax val="0"/>
          <dgm:chPref val="0"/>
          <dgm:bulletEnabled val="1"/>
        </dgm:presLayoutVars>
      </dgm:prSet>
      <dgm:spPr/>
    </dgm:pt>
    <dgm:pt modelId="{04A9FCE8-D447-4030-8E02-241E410F642D}" type="pres">
      <dgm:prSet presAssocID="{56A9411A-7828-4D5B-B004-0B68DBD1F023}" presName="Triangle" presStyleLbl="alignNode1" presStyleIdx="7" presStyleCnt="9"/>
      <dgm:spPr>
        <a:solidFill>
          <a:srgbClr val="FF0000"/>
        </a:solidFill>
        <a:ln>
          <a:solidFill>
            <a:srgbClr val="FF0000"/>
          </a:solidFill>
        </a:ln>
      </dgm:spPr>
    </dgm:pt>
    <dgm:pt modelId="{2248444E-A3F3-4219-973A-552410915449}" type="pres">
      <dgm:prSet presAssocID="{53245072-6AAB-45C7-95D5-CF5C66B5980C}" presName="sibTrans" presStyleCnt="0"/>
      <dgm:spPr/>
    </dgm:pt>
    <dgm:pt modelId="{4593FA5F-512C-4E91-A76D-D1B3BA5832BC}" type="pres">
      <dgm:prSet presAssocID="{53245072-6AAB-45C7-95D5-CF5C66B5980C}" presName="space" presStyleCnt="0"/>
      <dgm:spPr/>
    </dgm:pt>
    <dgm:pt modelId="{B12C8B5D-8279-41E2-B533-3C1A3828024D}" type="pres">
      <dgm:prSet presAssocID="{220BAFF8-B6A0-4676-96C6-9AEBD7512AA6}" presName="composite" presStyleCnt="0"/>
      <dgm:spPr/>
    </dgm:pt>
    <dgm:pt modelId="{540EF7F8-D870-42E3-833C-5760C32924F8}" type="pres">
      <dgm:prSet presAssocID="{220BAFF8-B6A0-4676-96C6-9AEBD7512AA6}" presName="LShape" presStyleLbl="alignNode1" presStyleIdx="8" presStyleCnt="9"/>
      <dgm:spPr>
        <a:solidFill>
          <a:srgbClr val="FF0000"/>
        </a:solidFill>
        <a:ln>
          <a:solidFill>
            <a:srgbClr val="FF0000"/>
          </a:solidFill>
        </a:ln>
      </dgm:spPr>
    </dgm:pt>
    <dgm:pt modelId="{4C48D078-A9FF-43B4-9A83-A54401BCC903}" type="pres">
      <dgm:prSet presAssocID="{220BAFF8-B6A0-4676-96C6-9AEBD7512AA6}" presName="ParentText" presStyleLbl="revTx" presStyleIdx="4" presStyleCnt="5" custScaleX="94468" custScaleY="106948" custLinFactNeighborX="8369" custLinFactNeighborY="924">
        <dgm:presLayoutVars>
          <dgm:chMax val="0"/>
          <dgm:chPref val="0"/>
          <dgm:bulletEnabled val="1"/>
        </dgm:presLayoutVars>
      </dgm:prSet>
      <dgm:spPr/>
    </dgm:pt>
  </dgm:ptLst>
  <dgm:cxnLst>
    <dgm:cxn modelId="{AB687D03-ECF5-44DD-B579-F498B01D2B80}" srcId="{818B1FB6-5E24-48F9-B98E-C3E839594023}" destId="{8F2EF5CB-D738-4DCD-B37F-1959C9FA2DB5}" srcOrd="1" destOrd="0" parTransId="{25D077BD-58A0-4FD6-BB6A-28DF3108D0B5}" sibTransId="{9D0DC464-79C1-4321-989C-AA4D4A724BF3}"/>
    <dgm:cxn modelId="{07779C2D-BD61-4F4D-8135-C52AEA91274F}" srcId="{818B1FB6-5E24-48F9-B98E-C3E839594023}" destId="{220BAFF8-B6A0-4676-96C6-9AEBD7512AA6}" srcOrd="4" destOrd="0" parTransId="{0D280EB9-760A-4449-BBD7-88971A4205F3}" sibTransId="{47EEBA59-78CD-44E2-8431-0F9CF2B45BE2}"/>
    <dgm:cxn modelId="{5DA8DD3A-C027-46E6-8E8A-E211DD75E076}" type="presOf" srcId="{8F2EF5CB-D738-4DCD-B37F-1959C9FA2DB5}" destId="{49C3134C-5B47-418D-B92E-88FB91A35E2D}" srcOrd="0" destOrd="0" presId="urn:microsoft.com/office/officeart/2009/3/layout/StepUpProcess"/>
    <dgm:cxn modelId="{E7CA0A61-6AD9-489C-9135-FB75DB2BD1FD}" type="presOf" srcId="{A7950FBE-7D68-4A65-A398-C40A3D031269}" destId="{E9D3416E-C0FA-4A1C-BB94-30CD6C39EB9E}" srcOrd="0" destOrd="0" presId="urn:microsoft.com/office/officeart/2009/3/layout/StepUpProcess"/>
    <dgm:cxn modelId="{E092316D-3789-4739-A4BF-66B86493797F}" srcId="{818B1FB6-5E24-48F9-B98E-C3E839594023}" destId="{56A9411A-7828-4D5B-B004-0B68DBD1F023}" srcOrd="3" destOrd="0" parTransId="{131301AF-9215-48B8-9DED-413D9CAC26CF}" sibTransId="{53245072-6AAB-45C7-95D5-CF5C66B5980C}"/>
    <dgm:cxn modelId="{85C22E6E-D708-4BAA-BBD1-D34898AAD2A8}" type="presOf" srcId="{85B723EB-5B21-4F8C-A0BB-23675508C64F}" destId="{B26C8A2C-62E3-4117-B723-DE79DDABEC18}" srcOrd="0" destOrd="0" presId="urn:microsoft.com/office/officeart/2009/3/layout/StepUpProcess"/>
    <dgm:cxn modelId="{B163507C-81E9-448B-B166-AD03747DAE33}" srcId="{818B1FB6-5E24-48F9-B98E-C3E839594023}" destId="{A7950FBE-7D68-4A65-A398-C40A3D031269}" srcOrd="2" destOrd="0" parTransId="{A30F8439-DAF8-4701-827C-FDD8C6F0AEB0}" sibTransId="{AAF6FA8E-D4D7-4003-9424-6FFE1F7C4B60}"/>
    <dgm:cxn modelId="{E698B58E-3C71-42B0-B597-AD3E809C2063}" srcId="{818B1FB6-5E24-48F9-B98E-C3E839594023}" destId="{85B723EB-5B21-4F8C-A0BB-23675508C64F}" srcOrd="0" destOrd="0" parTransId="{041A8462-47D3-4604-889F-544054FF7D0A}" sibTransId="{C8122D23-0F97-43C3-A41D-C8C7C29EFBE5}"/>
    <dgm:cxn modelId="{FD39BE92-122A-455F-B404-CAEADC348D89}" type="presOf" srcId="{56A9411A-7828-4D5B-B004-0B68DBD1F023}" destId="{15466920-E15E-46FD-AAF9-2CE7C46CCA44}" srcOrd="0" destOrd="0" presId="urn:microsoft.com/office/officeart/2009/3/layout/StepUpProcess"/>
    <dgm:cxn modelId="{8A8F1AA8-A358-4720-B037-DCBCD239C448}" type="presOf" srcId="{818B1FB6-5E24-48F9-B98E-C3E839594023}" destId="{45D11A2F-E8F3-478F-8EB5-6532B4B05E8D}" srcOrd="0" destOrd="0" presId="urn:microsoft.com/office/officeart/2009/3/layout/StepUpProcess"/>
    <dgm:cxn modelId="{6F85B0B3-28B9-45BF-A11A-2F5B588307DF}" type="presOf" srcId="{220BAFF8-B6A0-4676-96C6-9AEBD7512AA6}" destId="{4C48D078-A9FF-43B4-9A83-A54401BCC903}" srcOrd="0" destOrd="0" presId="urn:microsoft.com/office/officeart/2009/3/layout/StepUpProcess"/>
    <dgm:cxn modelId="{8A99E977-3890-48E6-9ABD-B465818882C0}" type="presParOf" srcId="{45D11A2F-E8F3-478F-8EB5-6532B4B05E8D}" destId="{0F943A54-EABB-4EBA-8071-ACD817475981}" srcOrd="0" destOrd="0" presId="urn:microsoft.com/office/officeart/2009/3/layout/StepUpProcess"/>
    <dgm:cxn modelId="{3655F90A-45C3-47AC-9FC3-97ADFB0F3660}" type="presParOf" srcId="{0F943A54-EABB-4EBA-8071-ACD817475981}" destId="{1259710E-0D5D-4004-B97A-D5EA207A032A}" srcOrd="0" destOrd="0" presId="urn:microsoft.com/office/officeart/2009/3/layout/StepUpProcess"/>
    <dgm:cxn modelId="{C3772457-FC0E-4E2A-9519-E17B863A2A95}" type="presParOf" srcId="{0F943A54-EABB-4EBA-8071-ACD817475981}" destId="{B26C8A2C-62E3-4117-B723-DE79DDABEC18}" srcOrd="1" destOrd="0" presId="urn:microsoft.com/office/officeart/2009/3/layout/StepUpProcess"/>
    <dgm:cxn modelId="{D553B1B5-C558-4962-8D53-202EF433D11F}" type="presParOf" srcId="{0F943A54-EABB-4EBA-8071-ACD817475981}" destId="{B553A064-E6AD-425F-8A05-163A495F74B6}" srcOrd="2" destOrd="0" presId="urn:microsoft.com/office/officeart/2009/3/layout/StepUpProcess"/>
    <dgm:cxn modelId="{8B2C7A2F-3CA8-4872-8B61-BB18CE96A8AC}" type="presParOf" srcId="{45D11A2F-E8F3-478F-8EB5-6532B4B05E8D}" destId="{DBF1B397-0C1D-4ED3-B44B-FABCFECEB6DB}" srcOrd="1" destOrd="0" presId="urn:microsoft.com/office/officeart/2009/3/layout/StepUpProcess"/>
    <dgm:cxn modelId="{DB907C1D-6810-4FF4-90D5-7FB7049E0BC7}" type="presParOf" srcId="{DBF1B397-0C1D-4ED3-B44B-FABCFECEB6DB}" destId="{C9A09C45-326B-4B0E-957B-DC21B938B964}" srcOrd="0" destOrd="0" presId="urn:microsoft.com/office/officeart/2009/3/layout/StepUpProcess"/>
    <dgm:cxn modelId="{EA7848C4-AAE5-4296-BA1D-6A3057148D09}" type="presParOf" srcId="{45D11A2F-E8F3-478F-8EB5-6532B4B05E8D}" destId="{02C195E8-D28E-488B-A0D4-5BAC990380EB}" srcOrd="2" destOrd="0" presId="urn:microsoft.com/office/officeart/2009/3/layout/StepUpProcess"/>
    <dgm:cxn modelId="{A4EE56AB-2B7B-467F-AFA0-E0F4C4C37126}" type="presParOf" srcId="{02C195E8-D28E-488B-A0D4-5BAC990380EB}" destId="{D8F425F7-4C17-4FBC-BDD7-32AE0F6B310E}" srcOrd="0" destOrd="0" presId="urn:microsoft.com/office/officeart/2009/3/layout/StepUpProcess"/>
    <dgm:cxn modelId="{FB2BAA8C-7FBA-4666-8B29-641C54FBD742}" type="presParOf" srcId="{02C195E8-D28E-488B-A0D4-5BAC990380EB}" destId="{49C3134C-5B47-418D-B92E-88FB91A35E2D}" srcOrd="1" destOrd="0" presId="urn:microsoft.com/office/officeart/2009/3/layout/StepUpProcess"/>
    <dgm:cxn modelId="{107125F8-C54E-4746-94FF-7588C45B0135}" type="presParOf" srcId="{02C195E8-D28E-488B-A0D4-5BAC990380EB}" destId="{94998920-617F-49F5-B446-C60105E5C294}" srcOrd="2" destOrd="0" presId="urn:microsoft.com/office/officeart/2009/3/layout/StepUpProcess"/>
    <dgm:cxn modelId="{7E0930D6-5B0B-4805-A456-0CE35E05FE21}" type="presParOf" srcId="{45D11A2F-E8F3-478F-8EB5-6532B4B05E8D}" destId="{0369F6B8-F3A2-4CDF-A3E2-BAD432B11106}" srcOrd="3" destOrd="0" presId="urn:microsoft.com/office/officeart/2009/3/layout/StepUpProcess"/>
    <dgm:cxn modelId="{8F652FF2-64A6-4F59-B126-1872C517A490}" type="presParOf" srcId="{0369F6B8-F3A2-4CDF-A3E2-BAD432B11106}" destId="{2B2A8AA8-0DE3-4B46-81A3-782817D077F2}" srcOrd="0" destOrd="0" presId="urn:microsoft.com/office/officeart/2009/3/layout/StepUpProcess"/>
    <dgm:cxn modelId="{7B81DA2A-F0D8-4C68-BEA2-A528F767D70C}" type="presParOf" srcId="{45D11A2F-E8F3-478F-8EB5-6532B4B05E8D}" destId="{CF9B881B-E905-422F-BBA9-B2195789E98D}" srcOrd="4" destOrd="0" presId="urn:microsoft.com/office/officeart/2009/3/layout/StepUpProcess"/>
    <dgm:cxn modelId="{54219FA9-CC97-4373-8BFF-0B20B1F77EAD}" type="presParOf" srcId="{CF9B881B-E905-422F-BBA9-B2195789E98D}" destId="{2133D5E6-586C-4D0D-9B36-8ADA0F6C6648}" srcOrd="0" destOrd="0" presId="urn:microsoft.com/office/officeart/2009/3/layout/StepUpProcess"/>
    <dgm:cxn modelId="{A8685423-9F90-41D2-8D03-D1478ABBA26A}" type="presParOf" srcId="{CF9B881B-E905-422F-BBA9-B2195789E98D}" destId="{E9D3416E-C0FA-4A1C-BB94-30CD6C39EB9E}" srcOrd="1" destOrd="0" presId="urn:microsoft.com/office/officeart/2009/3/layout/StepUpProcess"/>
    <dgm:cxn modelId="{92975EC4-0548-4DA7-B324-0996296C5BD8}" type="presParOf" srcId="{CF9B881B-E905-422F-BBA9-B2195789E98D}" destId="{B61BABB8-7523-4B99-ACD2-F7A9F4E757B6}" srcOrd="2" destOrd="0" presId="urn:microsoft.com/office/officeart/2009/3/layout/StepUpProcess"/>
    <dgm:cxn modelId="{275ACDF5-4A68-489A-8784-7327AC7B5D1D}" type="presParOf" srcId="{45D11A2F-E8F3-478F-8EB5-6532B4B05E8D}" destId="{A69558B9-3BB4-4FCA-88CD-6B33FA001694}" srcOrd="5" destOrd="0" presId="urn:microsoft.com/office/officeart/2009/3/layout/StepUpProcess"/>
    <dgm:cxn modelId="{FC08E57D-C053-431D-809A-290302C5EA50}" type="presParOf" srcId="{A69558B9-3BB4-4FCA-88CD-6B33FA001694}" destId="{0F07A0D5-AC92-4D7E-B5D2-13D1A75692D7}" srcOrd="0" destOrd="0" presId="urn:microsoft.com/office/officeart/2009/3/layout/StepUpProcess"/>
    <dgm:cxn modelId="{CBB4F946-BBEB-473F-B6CD-9B5CB70B76E1}" type="presParOf" srcId="{45D11A2F-E8F3-478F-8EB5-6532B4B05E8D}" destId="{CED94686-8413-4833-BDDA-61CA33421A68}" srcOrd="6" destOrd="0" presId="urn:microsoft.com/office/officeart/2009/3/layout/StepUpProcess"/>
    <dgm:cxn modelId="{77753DEF-BB53-4742-B8CC-D02D03BF98AC}" type="presParOf" srcId="{CED94686-8413-4833-BDDA-61CA33421A68}" destId="{A0354ED1-BE69-4149-9837-95CCDAEA9271}" srcOrd="0" destOrd="0" presId="urn:microsoft.com/office/officeart/2009/3/layout/StepUpProcess"/>
    <dgm:cxn modelId="{70F51101-E4C0-4F78-BECB-360A52836319}" type="presParOf" srcId="{CED94686-8413-4833-BDDA-61CA33421A68}" destId="{15466920-E15E-46FD-AAF9-2CE7C46CCA44}" srcOrd="1" destOrd="0" presId="urn:microsoft.com/office/officeart/2009/3/layout/StepUpProcess"/>
    <dgm:cxn modelId="{5717CBA2-0202-4E08-9433-410913720CA6}" type="presParOf" srcId="{CED94686-8413-4833-BDDA-61CA33421A68}" destId="{04A9FCE8-D447-4030-8E02-241E410F642D}" srcOrd="2" destOrd="0" presId="urn:microsoft.com/office/officeart/2009/3/layout/StepUpProcess"/>
    <dgm:cxn modelId="{5E7315D8-9029-496C-B7A8-6546A29A589E}" type="presParOf" srcId="{45D11A2F-E8F3-478F-8EB5-6532B4B05E8D}" destId="{2248444E-A3F3-4219-973A-552410915449}" srcOrd="7" destOrd="0" presId="urn:microsoft.com/office/officeart/2009/3/layout/StepUpProcess"/>
    <dgm:cxn modelId="{B2847460-5556-4AE2-ADF6-0B1FC6AE396B}" type="presParOf" srcId="{2248444E-A3F3-4219-973A-552410915449}" destId="{4593FA5F-512C-4E91-A76D-D1B3BA5832BC}" srcOrd="0" destOrd="0" presId="urn:microsoft.com/office/officeart/2009/3/layout/StepUpProcess"/>
    <dgm:cxn modelId="{FCA4791F-6890-4C8B-9177-D1DBCBA54C39}" type="presParOf" srcId="{45D11A2F-E8F3-478F-8EB5-6532B4B05E8D}" destId="{B12C8B5D-8279-41E2-B533-3C1A3828024D}" srcOrd="8" destOrd="0" presId="urn:microsoft.com/office/officeart/2009/3/layout/StepUpProcess"/>
    <dgm:cxn modelId="{5728FD2B-EC46-42C6-9B75-A78AACE00FCF}" type="presParOf" srcId="{B12C8B5D-8279-41E2-B533-3C1A3828024D}" destId="{540EF7F8-D870-42E3-833C-5760C32924F8}" srcOrd="0" destOrd="0" presId="urn:microsoft.com/office/officeart/2009/3/layout/StepUpProcess"/>
    <dgm:cxn modelId="{D343D404-90D8-4076-B567-EB354E88D9CA}" type="presParOf" srcId="{B12C8B5D-8279-41E2-B533-3C1A3828024D}" destId="{4C48D078-A9FF-43B4-9A83-A54401BCC903}"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B680AC-F67C-457A-AFAC-2A357D2D1F01}"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fr-BE"/>
        </a:p>
      </dgm:t>
    </dgm:pt>
    <dgm:pt modelId="{C4957D61-789F-40B0-A940-C8515C6E6C6A}">
      <dgm:prSet phldrT="[Texte]" custT="1"/>
      <dgm:spPr/>
      <dgm:t>
        <a:bodyPr/>
        <a:lstStyle/>
        <a:p>
          <a:r>
            <a:rPr lang="fr-BE" sz="4800" dirty="0"/>
            <a:t>Facteur V Leiden – 5 % of the population </a:t>
          </a:r>
        </a:p>
      </dgm:t>
    </dgm:pt>
    <dgm:pt modelId="{2F46C9E0-BCFB-4FD5-BB60-A42344023199}" type="parTrans" cxnId="{9200F030-5E9F-4B7A-99A8-5EDA30E75106}">
      <dgm:prSet/>
      <dgm:spPr/>
      <dgm:t>
        <a:bodyPr/>
        <a:lstStyle/>
        <a:p>
          <a:endParaRPr lang="fr-BE"/>
        </a:p>
      </dgm:t>
    </dgm:pt>
    <dgm:pt modelId="{B072E05B-8389-4DB9-9385-6CE8B4CC0CC6}" type="sibTrans" cxnId="{9200F030-5E9F-4B7A-99A8-5EDA30E75106}">
      <dgm:prSet/>
      <dgm:spPr/>
      <dgm:t>
        <a:bodyPr/>
        <a:lstStyle/>
        <a:p>
          <a:endParaRPr lang="fr-BE"/>
        </a:p>
      </dgm:t>
    </dgm:pt>
    <dgm:pt modelId="{9AD9504B-8ADD-4C66-B091-7F0B9A64D22D}">
      <dgm:prSet phldrT="[Texte]"/>
      <dgm:spPr/>
      <dgm:t>
        <a:bodyPr/>
        <a:lstStyle/>
        <a:p>
          <a:r>
            <a:rPr lang="fr-BE" dirty="0"/>
            <a:t>FII (</a:t>
          </a:r>
          <a:r>
            <a:rPr lang="fr-BE" dirty="0" err="1"/>
            <a:t>Prothrombin</a:t>
          </a:r>
          <a:r>
            <a:rPr lang="fr-BE" dirty="0"/>
            <a:t>) G20210A mutation  </a:t>
          </a:r>
        </a:p>
        <a:p>
          <a:r>
            <a:rPr lang="fr-BE" dirty="0"/>
            <a:t>1 % population</a:t>
          </a:r>
        </a:p>
      </dgm:t>
    </dgm:pt>
    <dgm:pt modelId="{3A8735A4-2623-4967-A889-5BCF790B3DD1}" type="parTrans" cxnId="{D5776647-FC7F-4207-B686-C020E9FF50F6}">
      <dgm:prSet/>
      <dgm:spPr/>
      <dgm:t>
        <a:bodyPr/>
        <a:lstStyle/>
        <a:p>
          <a:endParaRPr lang="fr-BE"/>
        </a:p>
      </dgm:t>
    </dgm:pt>
    <dgm:pt modelId="{80837671-5536-4DE1-BD2D-E5664A444679}" type="sibTrans" cxnId="{D5776647-FC7F-4207-B686-C020E9FF50F6}">
      <dgm:prSet/>
      <dgm:spPr/>
      <dgm:t>
        <a:bodyPr/>
        <a:lstStyle/>
        <a:p>
          <a:endParaRPr lang="fr-BE"/>
        </a:p>
      </dgm:t>
    </dgm:pt>
    <dgm:pt modelId="{F89C193B-1A24-4F78-ADA6-D2A3A98D2E29}">
      <dgm:prSet phldrT="[Texte]" custT="1"/>
      <dgm:spPr/>
      <dgm:t>
        <a:bodyPr/>
        <a:lstStyle/>
        <a:p>
          <a:r>
            <a:rPr lang="fr-BE" sz="2400" dirty="0"/>
            <a:t>High FVIII</a:t>
          </a:r>
        </a:p>
        <a:p>
          <a:r>
            <a:rPr lang="fr-BE" sz="2400" dirty="0"/>
            <a:t>(? Implication)</a:t>
          </a:r>
        </a:p>
      </dgm:t>
    </dgm:pt>
    <dgm:pt modelId="{B10F49FE-3025-4662-AD7E-438AB28060D7}" type="parTrans" cxnId="{C624E733-C4FE-4AE2-ABD8-5E5A31122596}">
      <dgm:prSet/>
      <dgm:spPr/>
      <dgm:t>
        <a:bodyPr/>
        <a:lstStyle/>
        <a:p>
          <a:endParaRPr lang="fr-BE"/>
        </a:p>
      </dgm:t>
    </dgm:pt>
    <dgm:pt modelId="{41C999E9-EA8D-415D-B068-69605CA2FEE5}" type="sibTrans" cxnId="{C624E733-C4FE-4AE2-ABD8-5E5A31122596}">
      <dgm:prSet/>
      <dgm:spPr/>
      <dgm:t>
        <a:bodyPr/>
        <a:lstStyle/>
        <a:p>
          <a:endParaRPr lang="fr-BE"/>
        </a:p>
      </dgm:t>
    </dgm:pt>
    <dgm:pt modelId="{FAC4A10E-37F3-4985-BC7C-86FA9DAAD6CC}">
      <dgm:prSet phldrT="[Texte]" custT="1"/>
      <dgm:spPr/>
      <dgm:t>
        <a:bodyPr/>
        <a:lstStyle/>
        <a:p>
          <a:r>
            <a:rPr lang="fr-BE" sz="2400" dirty="0"/>
            <a:t>Anti-</a:t>
          </a:r>
          <a:r>
            <a:rPr lang="fr-BE" sz="2400" dirty="0" err="1"/>
            <a:t>phospholipid</a:t>
          </a:r>
          <a:r>
            <a:rPr lang="fr-BE" sz="2400" dirty="0"/>
            <a:t> </a:t>
          </a:r>
          <a:r>
            <a:rPr lang="fr-BE" sz="2400" dirty="0" err="1"/>
            <a:t>Antibodies</a:t>
          </a:r>
          <a:r>
            <a:rPr lang="fr-BE" sz="2400" dirty="0"/>
            <a:t> (</a:t>
          </a:r>
          <a:r>
            <a:rPr lang="fr-BE" sz="2400" dirty="0" err="1"/>
            <a:t>aquired</a:t>
          </a:r>
          <a:r>
            <a:rPr lang="fr-BE" sz="2400" dirty="0"/>
            <a:t>)</a:t>
          </a:r>
        </a:p>
        <a:p>
          <a:r>
            <a:rPr lang="fr-BE" sz="1200" dirty="0"/>
            <a:t>Abs 5 % of population</a:t>
          </a:r>
        </a:p>
        <a:p>
          <a:r>
            <a:rPr lang="fr-BE" sz="1200" dirty="0"/>
            <a:t>Anti-PL syndrome : 5/100/000</a:t>
          </a:r>
        </a:p>
      </dgm:t>
    </dgm:pt>
    <dgm:pt modelId="{FDDD3ED0-E343-40CD-9875-D8F4AD71BC93}" type="parTrans" cxnId="{84254FBC-453D-4753-8295-555A585B4F59}">
      <dgm:prSet/>
      <dgm:spPr/>
      <dgm:t>
        <a:bodyPr/>
        <a:lstStyle/>
        <a:p>
          <a:endParaRPr lang="fr-BE"/>
        </a:p>
      </dgm:t>
    </dgm:pt>
    <dgm:pt modelId="{5A561515-C3F7-400F-834A-30A5D867DD3D}" type="sibTrans" cxnId="{84254FBC-453D-4753-8295-555A585B4F59}">
      <dgm:prSet/>
      <dgm:spPr/>
      <dgm:t>
        <a:bodyPr/>
        <a:lstStyle/>
        <a:p>
          <a:endParaRPr lang="fr-BE"/>
        </a:p>
      </dgm:t>
    </dgm:pt>
    <dgm:pt modelId="{FBFC7E7F-8EF3-4D76-B8B5-56A3D0BA8ADF}">
      <dgm:prSet phldrT="[Texte]"/>
      <dgm:spPr/>
      <dgm:t>
        <a:bodyPr/>
        <a:lstStyle/>
        <a:p>
          <a:r>
            <a:rPr lang="fr-BE" dirty="0"/>
            <a:t>AT, </a:t>
          </a:r>
          <a:r>
            <a:rPr lang="fr-BE" dirty="0" err="1"/>
            <a:t>proteins</a:t>
          </a:r>
          <a:r>
            <a:rPr lang="fr-BE" dirty="0"/>
            <a:t> C or S deficiency (rare)</a:t>
          </a:r>
        </a:p>
      </dgm:t>
    </dgm:pt>
    <dgm:pt modelId="{566D7688-777E-4D86-951F-5E8DFFA1946D}" type="parTrans" cxnId="{908B4BBA-A4B3-470E-BEDA-AC82E8DBC9C3}">
      <dgm:prSet/>
      <dgm:spPr/>
      <dgm:t>
        <a:bodyPr/>
        <a:lstStyle/>
        <a:p>
          <a:endParaRPr lang="fr-BE"/>
        </a:p>
      </dgm:t>
    </dgm:pt>
    <dgm:pt modelId="{6CCDDB52-481D-499B-8E54-3FF555141373}" type="sibTrans" cxnId="{908B4BBA-A4B3-470E-BEDA-AC82E8DBC9C3}">
      <dgm:prSet/>
      <dgm:spPr/>
      <dgm:t>
        <a:bodyPr/>
        <a:lstStyle/>
        <a:p>
          <a:endParaRPr lang="fr-BE"/>
        </a:p>
      </dgm:t>
    </dgm:pt>
    <dgm:pt modelId="{3064568F-437B-433B-91E4-C03E956F8BB2}">
      <dgm:prSet phldrT="[Texte]" custT="1"/>
      <dgm:spPr/>
      <dgm:t>
        <a:bodyPr/>
        <a:lstStyle/>
        <a:p>
          <a:r>
            <a:rPr lang="fr-BE" sz="2400" dirty="0"/>
            <a:t>Hyper-</a:t>
          </a:r>
          <a:r>
            <a:rPr lang="fr-BE" sz="2400" dirty="0" err="1"/>
            <a:t>Homocysteinemia</a:t>
          </a:r>
          <a:endParaRPr lang="fr-BE" sz="2400" dirty="0"/>
        </a:p>
        <a:p>
          <a:r>
            <a:rPr lang="fr-BE" sz="2400" dirty="0"/>
            <a:t>(Limited relevance)</a:t>
          </a:r>
        </a:p>
      </dgm:t>
    </dgm:pt>
    <dgm:pt modelId="{9882FDAB-631F-4525-8044-58B89FAEB6C5}" type="parTrans" cxnId="{9ED88480-8424-4AE2-B7BF-A9001262668B}">
      <dgm:prSet/>
      <dgm:spPr/>
      <dgm:t>
        <a:bodyPr/>
        <a:lstStyle/>
        <a:p>
          <a:endParaRPr lang="fr-BE"/>
        </a:p>
      </dgm:t>
    </dgm:pt>
    <dgm:pt modelId="{DBC70C46-EE04-45B5-B1BA-B25E18A47962}" type="sibTrans" cxnId="{9ED88480-8424-4AE2-B7BF-A9001262668B}">
      <dgm:prSet/>
      <dgm:spPr/>
      <dgm:t>
        <a:bodyPr/>
        <a:lstStyle/>
        <a:p>
          <a:endParaRPr lang="fr-BE"/>
        </a:p>
      </dgm:t>
    </dgm:pt>
    <dgm:pt modelId="{C9BF80DC-9959-43B4-8E22-333517D3F889}" type="pres">
      <dgm:prSet presAssocID="{1BB680AC-F67C-457A-AFAC-2A357D2D1F01}" presName="Name0" presStyleCnt="0">
        <dgm:presLayoutVars>
          <dgm:chPref val="1"/>
          <dgm:dir/>
          <dgm:animOne val="branch"/>
          <dgm:animLvl val="lvl"/>
          <dgm:resizeHandles/>
        </dgm:presLayoutVars>
      </dgm:prSet>
      <dgm:spPr/>
    </dgm:pt>
    <dgm:pt modelId="{7ACC5C79-966A-4541-8BEE-90C9272A5C7C}" type="pres">
      <dgm:prSet presAssocID="{C4957D61-789F-40B0-A940-C8515C6E6C6A}" presName="vertOne" presStyleCnt="0"/>
      <dgm:spPr/>
    </dgm:pt>
    <dgm:pt modelId="{2EFD7ED4-E0EC-45FB-B2DB-D39C633B0754}" type="pres">
      <dgm:prSet presAssocID="{C4957D61-789F-40B0-A940-C8515C6E6C6A}" presName="txOne" presStyleLbl="node0" presStyleIdx="0" presStyleCnt="1">
        <dgm:presLayoutVars>
          <dgm:chPref val="3"/>
        </dgm:presLayoutVars>
      </dgm:prSet>
      <dgm:spPr/>
    </dgm:pt>
    <dgm:pt modelId="{0AC9DC49-E7E6-425B-A374-64541D0C117D}" type="pres">
      <dgm:prSet presAssocID="{C4957D61-789F-40B0-A940-C8515C6E6C6A}" presName="parTransOne" presStyleCnt="0"/>
      <dgm:spPr/>
    </dgm:pt>
    <dgm:pt modelId="{EB839A30-E56E-4DA9-9125-FC7391CB7F0D}" type="pres">
      <dgm:prSet presAssocID="{C4957D61-789F-40B0-A940-C8515C6E6C6A}" presName="horzOne" presStyleCnt="0"/>
      <dgm:spPr/>
    </dgm:pt>
    <dgm:pt modelId="{96F41AD8-174A-4313-963A-C40A8E71B53C}" type="pres">
      <dgm:prSet presAssocID="{9AD9504B-8ADD-4C66-B091-7F0B9A64D22D}" presName="vertTwo" presStyleCnt="0"/>
      <dgm:spPr/>
    </dgm:pt>
    <dgm:pt modelId="{009DB898-A555-4C7B-AA04-C654B89BDB7B}" type="pres">
      <dgm:prSet presAssocID="{9AD9504B-8ADD-4C66-B091-7F0B9A64D22D}" presName="txTwo" presStyleLbl="node2" presStyleIdx="0" presStyleCnt="2">
        <dgm:presLayoutVars>
          <dgm:chPref val="3"/>
        </dgm:presLayoutVars>
      </dgm:prSet>
      <dgm:spPr/>
    </dgm:pt>
    <dgm:pt modelId="{9D880F6B-34DD-4945-AE9D-04C95C63F62C}" type="pres">
      <dgm:prSet presAssocID="{9AD9504B-8ADD-4C66-B091-7F0B9A64D22D}" presName="parTransTwo" presStyleCnt="0"/>
      <dgm:spPr/>
    </dgm:pt>
    <dgm:pt modelId="{2B8DF6FF-B2D6-4E71-B475-D1C89B08429B}" type="pres">
      <dgm:prSet presAssocID="{9AD9504B-8ADD-4C66-B091-7F0B9A64D22D}" presName="horzTwo" presStyleCnt="0"/>
      <dgm:spPr/>
    </dgm:pt>
    <dgm:pt modelId="{9CC22410-76FF-4095-B341-EE73AFD5CE3F}" type="pres">
      <dgm:prSet presAssocID="{F89C193B-1A24-4F78-ADA6-D2A3A98D2E29}" presName="vertThree" presStyleCnt="0"/>
      <dgm:spPr/>
    </dgm:pt>
    <dgm:pt modelId="{361137EB-B50A-47F2-A91A-4EB3D50D6BD9}" type="pres">
      <dgm:prSet presAssocID="{F89C193B-1A24-4F78-ADA6-D2A3A98D2E29}" presName="txThree" presStyleLbl="node3" presStyleIdx="0" presStyleCnt="3">
        <dgm:presLayoutVars>
          <dgm:chPref val="3"/>
        </dgm:presLayoutVars>
      </dgm:prSet>
      <dgm:spPr/>
    </dgm:pt>
    <dgm:pt modelId="{E4EB33ED-E6A8-4C36-9729-AEBF269D5878}" type="pres">
      <dgm:prSet presAssocID="{F89C193B-1A24-4F78-ADA6-D2A3A98D2E29}" presName="horzThree" presStyleCnt="0"/>
      <dgm:spPr/>
    </dgm:pt>
    <dgm:pt modelId="{1D44B9B7-522B-4FE1-92D9-66CBAD9F3728}" type="pres">
      <dgm:prSet presAssocID="{41C999E9-EA8D-415D-B068-69605CA2FEE5}" presName="sibSpaceThree" presStyleCnt="0"/>
      <dgm:spPr/>
    </dgm:pt>
    <dgm:pt modelId="{B548DD89-C008-4513-B766-3D4F49274CC6}" type="pres">
      <dgm:prSet presAssocID="{FAC4A10E-37F3-4985-BC7C-86FA9DAAD6CC}" presName="vertThree" presStyleCnt="0"/>
      <dgm:spPr/>
    </dgm:pt>
    <dgm:pt modelId="{6EF21D0B-AE4E-4A1C-8C28-33D76ADC3865}" type="pres">
      <dgm:prSet presAssocID="{FAC4A10E-37F3-4985-BC7C-86FA9DAAD6CC}" presName="txThree" presStyleLbl="node3" presStyleIdx="1" presStyleCnt="3" custScaleY="98428">
        <dgm:presLayoutVars>
          <dgm:chPref val="3"/>
        </dgm:presLayoutVars>
      </dgm:prSet>
      <dgm:spPr/>
    </dgm:pt>
    <dgm:pt modelId="{43052B0C-97FD-423F-98B2-F66E440172FC}" type="pres">
      <dgm:prSet presAssocID="{FAC4A10E-37F3-4985-BC7C-86FA9DAAD6CC}" presName="horzThree" presStyleCnt="0"/>
      <dgm:spPr/>
    </dgm:pt>
    <dgm:pt modelId="{6434B4F8-576C-4EC2-BEF6-4D389E221FAD}" type="pres">
      <dgm:prSet presAssocID="{80837671-5536-4DE1-BD2D-E5664A444679}" presName="sibSpaceTwo" presStyleCnt="0"/>
      <dgm:spPr/>
    </dgm:pt>
    <dgm:pt modelId="{61A607D4-7032-4D82-AE09-472E4B7CF47A}" type="pres">
      <dgm:prSet presAssocID="{FBFC7E7F-8EF3-4D76-B8B5-56A3D0BA8ADF}" presName="vertTwo" presStyleCnt="0"/>
      <dgm:spPr/>
    </dgm:pt>
    <dgm:pt modelId="{5C83FC1F-D09E-4755-8BF1-E361A9DCE656}" type="pres">
      <dgm:prSet presAssocID="{FBFC7E7F-8EF3-4D76-B8B5-56A3D0BA8ADF}" presName="txTwo" presStyleLbl="node2" presStyleIdx="1" presStyleCnt="2">
        <dgm:presLayoutVars>
          <dgm:chPref val="3"/>
        </dgm:presLayoutVars>
      </dgm:prSet>
      <dgm:spPr/>
    </dgm:pt>
    <dgm:pt modelId="{DA22E61F-6980-4053-B14C-32B4EA087615}" type="pres">
      <dgm:prSet presAssocID="{FBFC7E7F-8EF3-4D76-B8B5-56A3D0BA8ADF}" presName="parTransTwo" presStyleCnt="0"/>
      <dgm:spPr/>
    </dgm:pt>
    <dgm:pt modelId="{3762E8CA-77A4-43A4-B116-8EE8B2E8E76E}" type="pres">
      <dgm:prSet presAssocID="{FBFC7E7F-8EF3-4D76-B8B5-56A3D0BA8ADF}" presName="horzTwo" presStyleCnt="0"/>
      <dgm:spPr/>
    </dgm:pt>
    <dgm:pt modelId="{0BAB2E8B-CDEA-48BE-989C-055D337688E7}" type="pres">
      <dgm:prSet presAssocID="{3064568F-437B-433B-91E4-C03E956F8BB2}" presName="vertThree" presStyleCnt="0"/>
      <dgm:spPr/>
    </dgm:pt>
    <dgm:pt modelId="{CD5D9C5C-6220-44A8-9722-E1D4A64E9574}" type="pres">
      <dgm:prSet presAssocID="{3064568F-437B-433B-91E4-C03E956F8BB2}" presName="txThree" presStyleLbl="node3" presStyleIdx="2" presStyleCnt="3">
        <dgm:presLayoutVars>
          <dgm:chPref val="3"/>
        </dgm:presLayoutVars>
      </dgm:prSet>
      <dgm:spPr/>
    </dgm:pt>
    <dgm:pt modelId="{A7F7169A-DE46-44BA-8CCF-E10C2222FF99}" type="pres">
      <dgm:prSet presAssocID="{3064568F-437B-433B-91E4-C03E956F8BB2}" presName="horzThree" presStyleCnt="0"/>
      <dgm:spPr/>
    </dgm:pt>
  </dgm:ptLst>
  <dgm:cxnLst>
    <dgm:cxn modelId="{4EC03F03-221E-4CC8-BED4-7B09FD152756}" type="presOf" srcId="{9AD9504B-8ADD-4C66-B091-7F0B9A64D22D}" destId="{009DB898-A555-4C7B-AA04-C654B89BDB7B}" srcOrd="0" destOrd="0" presId="urn:microsoft.com/office/officeart/2005/8/layout/hierarchy4"/>
    <dgm:cxn modelId="{70E62430-1DFB-44BA-80EB-53CEDC21640D}" type="presOf" srcId="{C4957D61-789F-40B0-A940-C8515C6E6C6A}" destId="{2EFD7ED4-E0EC-45FB-B2DB-D39C633B0754}" srcOrd="0" destOrd="0" presId="urn:microsoft.com/office/officeart/2005/8/layout/hierarchy4"/>
    <dgm:cxn modelId="{9200F030-5E9F-4B7A-99A8-5EDA30E75106}" srcId="{1BB680AC-F67C-457A-AFAC-2A357D2D1F01}" destId="{C4957D61-789F-40B0-A940-C8515C6E6C6A}" srcOrd="0" destOrd="0" parTransId="{2F46C9E0-BCFB-4FD5-BB60-A42344023199}" sibTransId="{B072E05B-8389-4DB9-9385-6CE8B4CC0CC6}"/>
    <dgm:cxn modelId="{C624E733-C4FE-4AE2-ABD8-5E5A31122596}" srcId="{9AD9504B-8ADD-4C66-B091-7F0B9A64D22D}" destId="{F89C193B-1A24-4F78-ADA6-D2A3A98D2E29}" srcOrd="0" destOrd="0" parTransId="{B10F49FE-3025-4662-AD7E-438AB28060D7}" sibTransId="{41C999E9-EA8D-415D-B068-69605CA2FEE5}"/>
    <dgm:cxn modelId="{833EFE66-3CFA-4E95-9EA7-BD3B90F293FA}" type="presOf" srcId="{F89C193B-1A24-4F78-ADA6-D2A3A98D2E29}" destId="{361137EB-B50A-47F2-A91A-4EB3D50D6BD9}" srcOrd="0" destOrd="0" presId="urn:microsoft.com/office/officeart/2005/8/layout/hierarchy4"/>
    <dgm:cxn modelId="{D5776647-FC7F-4207-B686-C020E9FF50F6}" srcId="{C4957D61-789F-40B0-A940-C8515C6E6C6A}" destId="{9AD9504B-8ADD-4C66-B091-7F0B9A64D22D}" srcOrd="0" destOrd="0" parTransId="{3A8735A4-2623-4967-A889-5BCF790B3DD1}" sibTransId="{80837671-5536-4DE1-BD2D-E5664A444679}"/>
    <dgm:cxn modelId="{1FA26B57-C5AD-4A40-8B99-4BD1B46DE0C1}" type="presOf" srcId="{3064568F-437B-433B-91E4-C03E956F8BB2}" destId="{CD5D9C5C-6220-44A8-9722-E1D4A64E9574}" srcOrd="0" destOrd="0" presId="urn:microsoft.com/office/officeart/2005/8/layout/hierarchy4"/>
    <dgm:cxn modelId="{9ED88480-8424-4AE2-B7BF-A9001262668B}" srcId="{FBFC7E7F-8EF3-4D76-B8B5-56A3D0BA8ADF}" destId="{3064568F-437B-433B-91E4-C03E956F8BB2}" srcOrd="0" destOrd="0" parTransId="{9882FDAB-631F-4525-8044-58B89FAEB6C5}" sibTransId="{DBC70C46-EE04-45B5-B1BA-B25E18A47962}"/>
    <dgm:cxn modelId="{A2642EB2-9D15-491D-A47E-8558BC2A2B06}" type="presOf" srcId="{1BB680AC-F67C-457A-AFAC-2A357D2D1F01}" destId="{C9BF80DC-9959-43B4-8E22-333517D3F889}" srcOrd="0" destOrd="0" presId="urn:microsoft.com/office/officeart/2005/8/layout/hierarchy4"/>
    <dgm:cxn modelId="{611194B2-7CDD-4FDE-B94E-35E908C3BD24}" type="presOf" srcId="{FBFC7E7F-8EF3-4D76-B8B5-56A3D0BA8ADF}" destId="{5C83FC1F-D09E-4755-8BF1-E361A9DCE656}" srcOrd="0" destOrd="0" presId="urn:microsoft.com/office/officeart/2005/8/layout/hierarchy4"/>
    <dgm:cxn modelId="{908B4BBA-A4B3-470E-BEDA-AC82E8DBC9C3}" srcId="{C4957D61-789F-40B0-A940-C8515C6E6C6A}" destId="{FBFC7E7F-8EF3-4D76-B8B5-56A3D0BA8ADF}" srcOrd="1" destOrd="0" parTransId="{566D7688-777E-4D86-951F-5E8DFFA1946D}" sibTransId="{6CCDDB52-481D-499B-8E54-3FF555141373}"/>
    <dgm:cxn modelId="{84254FBC-453D-4753-8295-555A585B4F59}" srcId="{9AD9504B-8ADD-4C66-B091-7F0B9A64D22D}" destId="{FAC4A10E-37F3-4985-BC7C-86FA9DAAD6CC}" srcOrd="1" destOrd="0" parTransId="{FDDD3ED0-E343-40CD-9875-D8F4AD71BC93}" sibTransId="{5A561515-C3F7-400F-834A-30A5D867DD3D}"/>
    <dgm:cxn modelId="{01913ACB-BAF6-4391-85E8-7198E81EEE82}" type="presOf" srcId="{FAC4A10E-37F3-4985-BC7C-86FA9DAAD6CC}" destId="{6EF21D0B-AE4E-4A1C-8C28-33D76ADC3865}" srcOrd="0" destOrd="0" presId="urn:microsoft.com/office/officeart/2005/8/layout/hierarchy4"/>
    <dgm:cxn modelId="{9F4FCB3C-20BF-41D7-A7AB-803A3ADBAAC4}" type="presParOf" srcId="{C9BF80DC-9959-43B4-8E22-333517D3F889}" destId="{7ACC5C79-966A-4541-8BEE-90C9272A5C7C}" srcOrd="0" destOrd="0" presId="urn:microsoft.com/office/officeart/2005/8/layout/hierarchy4"/>
    <dgm:cxn modelId="{41D74981-1F38-4030-9F10-165C99867B4C}" type="presParOf" srcId="{7ACC5C79-966A-4541-8BEE-90C9272A5C7C}" destId="{2EFD7ED4-E0EC-45FB-B2DB-D39C633B0754}" srcOrd="0" destOrd="0" presId="urn:microsoft.com/office/officeart/2005/8/layout/hierarchy4"/>
    <dgm:cxn modelId="{C4AF2928-724A-40A7-BD86-7191D4719CAF}" type="presParOf" srcId="{7ACC5C79-966A-4541-8BEE-90C9272A5C7C}" destId="{0AC9DC49-E7E6-425B-A374-64541D0C117D}" srcOrd="1" destOrd="0" presId="urn:microsoft.com/office/officeart/2005/8/layout/hierarchy4"/>
    <dgm:cxn modelId="{9841360B-313E-4941-9371-861CCE20A504}" type="presParOf" srcId="{7ACC5C79-966A-4541-8BEE-90C9272A5C7C}" destId="{EB839A30-E56E-4DA9-9125-FC7391CB7F0D}" srcOrd="2" destOrd="0" presId="urn:microsoft.com/office/officeart/2005/8/layout/hierarchy4"/>
    <dgm:cxn modelId="{4C7586F7-A149-49EA-8F0F-2817A71D2679}" type="presParOf" srcId="{EB839A30-E56E-4DA9-9125-FC7391CB7F0D}" destId="{96F41AD8-174A-4313-963A-C40A8E71B53C}" srcOrd="0" destOrd="0" presId="urn:microsoft.com/office/officeart/2005/8/layout/hierarchy4"/>
    <dgm:cxn modelId="{67DFA108-6EC5-4843-8CA7-BD61D89BCA79}" type="presParOf" srcId="{96F41AD8-174A-4313-963A-C40A8E71B53C}" destId="{009DB898-A555-4C7B-AA04-C654B89BDB7B}" srcOrd="0" destOrd="0" presId="urn:microsoft.com/office/officeart/2005/8/layout/hierarchy4"/>
    <dgm:cxn modelId="{90419A3B-54C9-4CE6-B9BC-7ACD99C91BBF}" type="presParOf" srcId="{96F41AD8-174A-4313-963A-C40A8E71B53C}" destId="{9D880F6B-34DD-4945-AE9D-04C95C63F62C}" srcOrd="1" destOrd="0" presId="urn:microsoft.com/office/officeart/2005/8/layout/hierarchy4"/>
    <dgm:cxn modelId="{0DB3BC4C-EABF-4BFA-8ACE-AE7E2A54A290}" type="presParOf" srcId="{96F41AD8-174A-4313-963A-C40A8E71B53C}" destId="{2B8DF6FF-B2D6-4E71-B475-D1C89B08429B}" srcOrd="2" destOrd="0" presId="urn:microsoft.com/office/officeart/2005/8/layout/hierarchy4"/>
    <dgm:cxn modelId="{ED006096-47B8-45CA-8857-6E9174CF7AC5}" type="presParOf" srcId="{2B8DF6FF-B2D6-4E71-B475-D1C89B08429B}" destId="{9CC22410-76FF-4095-B341-EE73AFD5CE3F}" srcOrd="0" destOrd="0" presId="urn:microsoft.com/office/officeart/2005/8/layout/hierarchy4"/>
    <dgm:cxn modelId="{33CC2566-8C87-4C81-8BAD-F57F6F2CA389}" type="presParOf" srcId="{9CC22410-76FF-4095-B341-EE73AFD5CE3F}" destId="{361137EB-B50A-47F2-A91A-4EB3D50D6BD9}" srcOrd="0" destOrd="0" presId="urn:microsoft.com/office/officeart/2005/8/layout/hierarchy4"/>
    <dgm:cxn modelId="{E7F9C006-D065-4BE4-9AD0-6DF1085883BA}" type="presParOf" srcId="{9CC22410-76FF-4095-B341-EE73AFD5CE3F}" destId="{E4EB33ED-E6A8-4C36-9729-AEBF269D5878}" srcOrd="1" destOrd="0" presId="urn:microsoft.com/office/officeart/2005/8/layout/hierarchy4"/>
    <dgm:cxn modelId="{47247AA1-F687-465A-A0EE-B0665CC24E97}" type="presParOf" srcId="{2B8DF6FF-B2D6-4E71-B475-D1C89B08429B}" destId="{1D44B9B7-522B-4FE1-92D9-66CBAD9F3728}" srcOrd="1" destOrd="0" presId="urn:microsoft.com/office/officeart/2005/8/layout/hierarchy4"/>
    <dgm:cxn modelId="{E5191F14-AEA6-46F6-AE1D-0D24A0AFFE40}" type="presParOf" srcId="{2B8DF6FF-B2D6-4E71-B475-D1C89B08429B}" destId="{B548DD89-C008-4513-B766-3D4F49274CC6}" srcOrd="2" destOrd="0" presId="urn:microsoft.com/office/officeart/2005/8/layout/hierarchy4"/>
    <dgm:cxn modelId="{A5F1D3EA-0CBC-4BBE-B802-9FECFAD1ABBF}" type="presParOf" srcId="{B548DD89-C008-4513-B766-3D4F49274CC6}" destId="{6EF21D0B-AE4E-4A1C-8C28-33D76ADC3865}" srcOrd="0" destOrd="0" presId="urn:microsoft.com/office/officeart/2005/8/layout/hierarchy4"/>
    <dgm:cxn modelId="{4345E7B7-E563-45A5-954F-9CE9B66453F5}" type="presParOf" srcId="{B548DD89-C008-4513-B766-3D4F49274CC6}" destId="{43052B0C-97FD-423F-98B2-F66E440172FC}" srcOrd="1" destOrd="0" presId="urn:microsoft.com/office/officeart/2005/8/layout/hierarchy4"/>
    <dgm:cxn modelId="{40E2DA8F-10FB-4C5A-9F0B-192D6B3C8B25}" type="presParOf" srcId="{EB839A30-E56E-4DA9-9125-FC7391CB7F0D}" destId="{6434B4F8-576C-4EC2-BEF6-4D389E221FAD}" srcOrd="1" destOrd="0" presId="urn:microsoft.com/office/officeart/2005/8/layout/hierarchy4"/>
    <dgm:cxn modelId="{F698E17B-CB9F-4C36-9853-920B3D1D206A}" type="presParOf" srcId="{EB839A30-E56E-4DA9-9125-FC7391CB7F0D}" destId="{61A607D4-7032-4D82-AE09-472E4B7CF47A}" srcOrd="2" destOrd="0" presId="urn:microsoft.com/office/officeart/2005/8/layout/hierarchy4"/>
    <dgm:cxn modelId="{BD5E09F4-8587-4EBD-80B6-5C88BB68ED56}" type="presParOf" srcId="{61A607D4-7032-4D82-AE09-472E4B7CF47A}" destId="{5C83FC1F-D09E-4755-8BF1-E361A9DCE656}" srcOrd="0" destOrd="0" presId="urn:microsoft.com/office/officeart/2005/8/layout/hierarchy4"/>
    <dgm:cxn modelId="{B175C5D3-CB54-419E-AC4F-9B259F822369}" type="presParOf" srcId="{61A607D4-7032-4D82-AE09-472E4B7CF47A}" destId="{DA22E61F-6980-4053-B14C-32B4EA087615}" srcOrd="1" destOrd="0" presId="urn:microsoft.com/office/officeart/2005/8/layout/hierarchy4"/>
    <dgm:cxn modelId="{82D0EFD7-1369-4CDC-80CA-5601525931B0}" type="presParOf" srcId="{61A607D4-7032-4D82-AE09-472E4B7CF47A}" destId="{3762E8CA-77A4-43A4-B116-8EE8B2E8E76E}" srcOrd="2" destOrd="0" presId="urn:microsoft.com/office/officeart/2005/8/layout/hierarchy4"/>
    <dgm:cxn modelId="{F1DF9266-C0D1-4965-9587-57936E925C20}" type="presParOf" srcId="{3762E8CA-77A4-43A4-B116-8EE8B2E8E76E}" destId="{0BAB2E8B-CDEA-48BE-989C-055D337688E7}" srcOrd="0" destOrd="0" presId="urn:microsoft.com/office/officeart/2005/8/layout/hierarchy4"/>
    <dgm:cxn modelId="{4B799845-1B1A-49E5-93B5-0A3ACDEB88F1}" type="presParOf" srcId="{0BAB2E8B-CDEA-48BE-989C-055D337688E7}" destId="{CD5D9C5C-6220-44A8-9722-E1D4A64E9574}" srcOrd="0" destOrd="0" presId="urn:microsoft.com/office/officeart/2005/8/layout/hierarchy4"/>
    <dgm:cxn modelId="{CB2208A1-8D43-4B2A-9481-8824A0968A8D}" type="presParOf" srcId="{0BAB2E8B-CDEA-48BE-989C-055D337688E7}" destId="{A7F7169A-DE46-44BA-8CCF-E10C2222FF9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16D9D0-D7D2-4F3E-A0D3-4C5D14B759E7}"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fr-FR"/>
        </a:p>
      </dgm:t>
    </dgm:pt>
    <dgm:pt modelId="{014253BA-4AC3-456F-85BA-3CE1EF69419B}">
      <dgm:prSet phldrT="[Texte]"/>
      <dgm:spPr>
        <a:solidFill>
          <a:srgbClr val="FF0000"/>
        </a:solidFill>
        <a:ln>
          <a:solidFill>
            <a:srgbClr val="FF0000"/>
          </a:solidFill>
        </a:ln>
      </dgm:spPr>
      <dgm:t>
        <a:bodyPr/>
        <a:lstStyle/>
        <a:p>
          <a:r>
            <a:rPr lang="fr-FR" b="1" cap="small" dirty="0">
              <a:latin typeface="Calibri" panose="020F0502020204030204" pitchFamily="34" charset="0"/>
              <a:cs typeface="Calibri" panose="020F0502020204030204" pitchFamily="34" charset="0"/>
            </a:rPr>
            <a:t>HRT and </a:t>
          </a:r>
        </a:p>
        <a:p>
          <a:r>
            <a:rPr lang="fr-FR" b="1" cap="small" dirty="0" err="1">
              <a:latin typeface="Calibri" panose="020F0502020204030204" pitchFamily="34" charset="0"/>
              <a:cs typeface="Calibri" panose="020F0502020204030204" pitchFamily="34" charset="0"/>
            </a:rPr>
            <a:t>venous</a:t>
          </a:r>
          <a:r>
            <a:rPr lang="fr-FR" b="1" cap="small" dirty="0">
              <a:latin typeface="Calibri" panose="020F0502020204030204" pitchFamily="34" charset="0"/>
              <a:cs typeface="Calibri" panose="020F0502020204030204" pitchFamily="34" charset="0"/>
            </a:rPr>
            <a:t> </a:t>
          </a:r>
          <a:r>
            <a:rPr lang="fr-FR" b="1" cap="small" dirty="0" err="1">
              <a:latin typeface="Calibri" panose="020F0502020204030204" pitchFamily="34" charset="0"/>
              <a:cs typeface="Calibri" panose="020F0502020204030204" pitchFamily="34" charset="0"/>
            </a:rPr>
            <a:t>thrombosis</a:t>
          </a:r>
          <a:endParaRPr lang="fr-FR" b="1" dirty="0"/>
        </a:p>
      </dgm:t>
    </dgm:pt>
    <dgm:pt modelId="{2E195B2D-E5DF-4F59-BEC7-E57E0E67AB14}" type="parTrans" cxnId="{3D2C5903-67EE-402D-802D-B3F99C2465CB}">
      <dgm:prSet/>
      <dgm:spPr/>
      <dgm:t>
        <a:bodyPr/>
        <a:lstStyle/>
        <a:p>
          <a:endParaRPr lang="fr-FR"/>
        </a:p>
      </dgm:t>
    </dgm:pt>
    <dgm:pt modelId="{BAA20A8D-3A29-4AF6-BD99-EE9649F16587}" type="sibTrans" cxnId="{3D2C5903-67EE-402D-802D-B3F99C2465CB}">
      <dgm:prSet/>
      <dgm:spPr/>
      <dgm:t>
        <a:bodyPr/>
        <a:lstStyle/>
        <a:p>
          <a:endParaRPr lang="fr-FR"/>
        </a:p>
      </dgm:t>
    </dgm:pt>
    <dgm:pt modelId="{98D00240-4E5A-4092-941C-2908E204C014}">
      <dgm:prSet phldrT="[Texte]" custT="1"/>
      <dgm:spPr>
        <a:ln w="50800">
          <a:solidFill>
            <a:srgbClr val="0066CC"/>
          </a:solidFill>
        </a:ln>
      </dgm:spPr>
      <dgm:t>
        <a:bodyPr/>
        <a:lstStyle/>
        <a:p>
          <a:pPr>
            <a:buNone/>
          </a:pPr>
          <a:endParaRPr lang="fr-FR" sz="2000" b="0" dirty="0">
            <a:solidFill>
              <a:srgbClr val="0066CC"/>
            </a:solidFill>
          </a:endParaRPr>
        </a:p>
      </dgm:t>
    </dgm:pt>
    <dgm:pt modelId="{AFEB573D-5540-4E41-8953-E4400528BE37}" type="parTrans" cxnId="{B30A5A12-4B7A-42C0-B8C8-08E4FCB2A26E}">
      <dgm:prSet/>
      <dgm:spPr/>
      <dgm:t>
        <a:bodyPr/>
        <a:lstStyle/>
        <a:p>
          <a:endParaRPr lang="fr-FR"/>
        </a:p>
      </dgm:t>
    </dgm:pt>
    <dgm:pt modelId="{67C924B2-C126-46D6-80BC-0EEA68D072FA}" type="sibTrans" cxnId="{B30A5A12-4B7A-42C0-B8C8-08E4FCB2A26E}">
      <dgm:prSet/>
      <dgm:spPr/>
      <dgm:t>
        <a:bodyPr/>
        <a:lstStyle/>
        <a:p>
          <a:endParaRPr lang="fr-FR"/>
        </a:p>
      </dgm:t>
    </dgm:pt>
    <dgm:pt modelId="{5D34692B-EF10-48C3-B9C5-92FD1F52D87D}">
      <dgm:prSet custT="1"/>
      <dgm:spPr/>
      <dgm:t>
        <a:bodyPr/>
        <a:lstStyle/>
        <a:p>
          <a:pPr>
            <a:buNone/>
          </a:pPr>
          <a:r>
            <a:rPr lang="en-US" sz="1800" dirty="0"/>
            <a:t>Oral HRT increases the risk of venous thrombosis by a factor of 2 to 4.</a:t>
          </a:r>
        </a:p>
      </dgm:t>
    </dgm:pt>
    <dgm:pt modelId="{ED291DA1-72EE-4386-8716-CC9259D61364}" type="parTrans" cxnId="{2B02968C-1820-4505-A050-114267656B35}">
      <dgm:prSet/>
      <dgm:spPr/>
      <dgm:t>
        <a:bodyPr/>
        <a:lstStyle/>
        <a:p>
          <a:endParaRPr lang="fr-BE"/>
        </a:p>
      </dgm:t>
    </dgm:pt>
    <dgm:pt modelId="{D9208907-2DC0-4B5C-815F-215F2C6D8F52}" type="sibTrans" cxnId="{2B02968C-1820-4505-A050-114267656B35}">
      <dgm:prSet/>
      <dgm:spPr/>
      <dgm:t>
        <a:bodyPr/>
        <a:lstStyle/>
        <a:p>
          <a:endParaRPr lang="fr-BE"/>
        </a:p>
      </dgm:t>
    </dgm:pt>
    <dgm:pt modelId="{9E1F29B2-83F4-4108-BB33-263DD3DA355C}">
      <dgm:prSet custT="1"/>
      <dgm:spPr/>
      <dgm:t>
        <a:bodyPr/>
        <a:lstStyle/>
        <a:p>
          <a:pPr>
            <a:buNone/>
          </a:pPr>
          <a:r>
            <a:rPr lang="en-US" sz="1800" dirty="0"/>
            <a:t>The estrogen doses used are lower than those in oral contraceptives.</a:t>
          </a:r>
        </a:p>
      </dgm:t>
    </dgm:pt>
    <dgm:pt modelId="{202375E7-8F66-47AE-A967-B3B7C129CECC}" type="parTrans" cxnId="{6DAF7B00-CBB4-449E-AAB8-1952126F5232}">
      <dgm:prSet/>
      <dgm:spPr/>
      <dgm:t>
        <a:bodyPr/>
        <a:lstStyle/>
        <a:p>
          <a:endParaRPr lang="fr-BE"/>
        </a:p>
      </dgm:t>
    </dgm:pt>
    <dgm:pt modelId="{C3E7C9E4-C7AC-4B08-BEB2-6B5EE88C447A}" type="sibTrans" cxnId="{6DAF7B00-CBB4-449E-AAB8-1952126F5232}">
      <dgm:prSet/>
      <dgm:spPr/>
      <dgm:t>
        <a:bodyPr/>
        <a:lstStyle/>
        <a:p>
          <a:endParaRPr lang="fr-BE"/>
        </a:p>
      </dgm:t>
    </dgm:pt>
    <dgm:pt modelId="{D55F1E83-CF8C-45D0-9A53-C762B4AA6295}">
      <dgm:prSet custT="1"/>
      <dgm:spPr/>
      <dgm:t>
        <a:bodyPr/>
        <a:lstStyle/>
        <a:p>
          <a:pPr>
            <a:buNone/>
          </a:pPr>
          <a:r>
            <a:rPr lang="en-US" sz="1800" dirty="0"/>
            <a:t>The risk is highest during the first year of treatment.</a:t>
          </a:r>
        </a:p>
      </dgm:t>
    </dgm:pt>
    <dgm:pt modelId="{DF6C6A68-3640-40A2-A02B-B308CDD544F7}" type="parTrans" cxnId="{F0419BD9-CD15-487A-8FFC-8AA2BEB9B269}">
      <dgm:prSet/>
      <dgm:spPr/>
      <dgm:t>
        <a:bodyPr/>
        <a:lstStyle/>
        <a:p>
          <a:endParaRPr lang="fr-BE"/>
        </a:p>
      </dgm:t>
    </dgm:pt>
    <dgm:pt modelId="{BCCEEF1E-9EED-485F-A294-B40D6741D510}" type="sibTrans" cxnId="{F0419BD9-CD15-487A-8FFC-8AA2BEB9B269}">
      <dgm:prSet/>
      <dgm:spPr/>
      <dgm:t>
        <a:bodyPr/>
        <a:lstStyle/>
        <a:p>
          <a:endParaRPr lang="fr-BE"/>
        </a:p>
      </dgm:t>
    </dgm:pt>
    <dgm:pt modelId="{0CE8D9D0-7FB3-441C-A61C-F3B76E69CC81}">
      <dgm:prSet custT="1"/>
      <dgm:spPr/>
      <dgm:t>
        <a:bodyPr/>
        <a:lstStyle/>
        <a:p>
          <a:pPr>
            <a:buNone/>
          </a:pPr>
          <a:r>
            <a:rPr lang="en-US" sz="1800" dirty="0"/>
            <a:t>Age is an additional risk factor.</a:t>
          </a:r>
        </a:p>
      </dgm:t>
    </dgm:pt>
    <dgm:pt modelId="{D70DCB6F-E1CA-4E90-9BAF-1BC28A310813}" type="parTrans" cxnId="{DBD32A52-057D-4C9B-A382-5AE2E87F0DEE}">
      <dgm:prSet/>
      <dgm:spPr/>
      <dgm:t>
        <a:bodyPr/>
        <a:lstStyle/>
        <a:p>
          <a:endParaRPr lang="fr-BE"/>
        </a:p>
      </dgm:t>
    </dgm:pt>
    <dgm:pt modelId="{58C8FEDC-55BA-4361-B267-900A362D4ACA}" type="sibTrans" cxnId="{DBD32A52-057D-4C9B-A382-5AE2E87F0DEE}">
      <dgm:prSet/>
      <dgm:spPr/>
      <dgm:t>
        <a:bodyPr/>
        <a:lstStyle/>
        <a:p>
          <a:endParaRPr lang="fr-BE"/>
        </a:p>
      </dgm:t>
    </dgm:pt>
    <dgm:pt modelId="{BAC1480B-7A2F-40CD-8743-036BE69E5479}">
      <dgm:prSet custT="1"/>
      <dgm:spPr/>
      <dgm:t>
        <a:bodyPr/>
        <a:lstStyle/>
        <a:p>
          <a:pPr>
            <a:buNone/>
          </a:pPr>
          <a:r>
            <a:rPr lang="en-US" sz="1800" dirty="0"/>
            <a:t>No increased thrombotic risk has been observed with transdermal estrogen therapy (e.g., </a:t>
          </a:r>
          <a:r>
            <a:rPr lang="en-US" sz="1800" dirty="0" err="1"/>
            <a:t>Oestrogel</a:t>
          </a:r>
          <a:r>
            <a:rPr lang="en-US" sz="1800" dirty="0"/>
            <a:t>).</a:t>
          </a:r>
          <a:endParaRPr lang="fr-BE" sz="1800" dirty="0"/>
        </a:p>
      </dgm:t>
    </dgm:pt>
    <dgm:pt modelId="{CEC89452-F030-4BDF-8C9C-E4DC9C0913FC}" type="parTrans" cxnId="{1BFCDF12-EE0A-4C01-836D-8604B17B48F2}">
      <dgm:prSet/>
      <dgm:spPr/>
      <dgm:t>
        <a:bodyPr/>
        <a:lstStyle/>
        <a:p>
          <a:endParaRPr lang="fr-BE"/>
        </a:p>
      </dgm:t>
    </dgm:pt>
    <dgm:pt modelId="{6B1ACDF5-DED8-4F71-8FCA-9113580E8486}" type="sibTrans" cxnId="{1BFCDF12-EE0A-4C01-836D-8604B17B48F2}">
      <dgm:prSet/>
      <dgm:spPr/>
      <dgm:t>
        <a:bodyPr/>
        <a:lstStyle/>
        <a:p>
          <a:endParaRPr lang="fr-BE"/>
        </a:p>
      </dgm:t>
    </dgm:pt>
    <dgm:pt modelId="{28C57221-2B8F-4059-8626-25486136EE0F}">
      <dgm:prSet custT="1"/>
      <dgm:spPr/>
      <dgm:t>
        <a:bodyPr/>
        <a:lstStyle/>
        <a:p>
          <a:pPr>
            <a:buNone/>
          </a:pPr>
          <a:endParaRPr lang="en-US" sz="1800" dirty="0"/>
        </a:p>
      </dgm:t>
    </dgm:pt>
    <dgm:pt modelId="{CFF0767E-CBFB-4601-AEBE-F3E99C40B519}" type="parTrans" cxnId="{CB9C5BE5-FA70-42B5-8041-F7111759AA66}">
      <dgm:prSet/>
      <dgm:spPr/>
    </dgm:pt>
    <dgm:pt modelId="{739291D1-0624-4B91-9FBF-45FC5BCACF9A}" type="sibTrans" cxnId="{CB9C5BE5-FA70-42B5-8041-F7111759AA66}">
      <dgm:prSet/>
      <dgm:spPr/>
    </dgm:pt>
    <dgm:pt modelId="{EC7D582D-5B2F-4EA5-9CCF-E491D9EAECE5}">
      <dgm:prSet custT="1"/>
      <dgm:spPr/>
      <dgm:t>
        <a:bodyPr/>
        <a:lstStyle/>
        <a:p>
          <a:pPr>
            <a:buNone/>
          </a:pPr>
          <a:endParaRPr lang="en-US" sz="1800" dirty="0"/>
        </a:p>
      </dgm:t>
    </dgm:pt>
    <dgm:pt modelId="{59AAAABC-E4F9-41EB-ACAC-8E902FDA2C21}" type="parTrans" cxnId="{F0DB272A-F9F7-4B54-ACDE-0AC012823CDB}">
      <dgm:prSet/>
      <dgm:spPr/>
    </dgm:pt>
    <dgm:pt modelId="{96345F60-1299-4D81-82D8-0F18375D260D}" type="sibTrans" cxnId="{F0DB272A-F9F7-4B54-ACDE-0AC012823CDB}">
      <dgm:prSet/>
      <dgm:spPr/>
    </dgm:pt>
    <dgm:pt modelId="{1737F701-62C9-4D44-8A47-7FCCBF64E1B4}">
      <dgm:prSet custT="1"/>
      <dgm:spPr/>
      <dgm:t>
        <a:bodyPr/>
        <a:lstStyle/>
        <a:p>
          <a:pPr>
            <a:buNone/>
          </a:pPr>
          <a:endParaRPr lang="en-US" sz="1800" dirty="0"/>
        </a:p>
      </dgm:t>
    </dgm:pt>
    <dgm:pt modelId="{E45296B1-599D-4FB1-8963-57F18A0D142C}" type="parTrans" cxnId="{C933A1FF-BAF7-4852-915E-0C334CF8CF6A}">
      <dgm:prSet/>
      <dgm:spPr/>
    </dgm:pt>
    <dgm:pt modelId="{F3FF3DDC-4A06-4FD3-9A87-5431E8143ADF}" type="sibTrans" cxnId="{C933A1FF-BAF7-4852-915E-0C334CF8CF6A}">
      <dgm:prSet/>
      <dgm:spPr/>
    </dgm:pt>
    <dgm:pt modelId="{ED3295F7-0F20-4F3C-8109-16A3F00588C0}">
      <dgm:prSet custT="1"/>
      <dgm:spPr/>
      <dgm:t>
        <a:bodyPr/>
        <a:lstStyle/>
        <a:p>
          <a:pPr>
            <a:buNone/>
          </a:pPr>
          <a:endParaRPr lang="fr-BE" sz="1800" dirty="0"/>
        </a:p>
      </dgm:t>
    </dgm:pt>
    <dgm:pt modelId="{FBF35116-1C94-4FF4-8E07-FA241C000E1C}" type="parTrans" cxnId="{36F1CB63-3C3D-46A1-8F96-98A062920EB8}">
      <dgm:prSet/>
      <dgm:spPr/>
    </dgm:pt>
    <dgm:pt modelId="{BA9E9566-0574-4E1A-B673-0FE8BF66422C}" type="sibTrans" cxnId="{36F1CB63-3C3D-46A1-8F96-98A062920EB8}">
      <dgm:prSet/>
      <dgm:spPr/>
    </dgm:pt>
    <dgm:pt modelId="{91EFB356-A15D-4F9D-97CB-EC527FD1A67F}" type="pres">
      <dgm:prSet presAssocID="{5216D9D0-D7D2-4F3E-A0D3-4C5D14B759E7}" presName="linearFlow" presStyleCnt="0">
        <dgm:presLayoutVars>
          <dgm:dir/>
          <dgm:animLvl val="lvl"/>
          <dgm:resizeHandles val="exact"/>
        </dgm:presLayoutVars>
      </dgm:prSet>
      <dgm:spPr/>
    </dgm:pt>
    <dgm:pt modelId="{E9E814C2-CADB-4EE8-AF01-4BBCFD869FAB}" type="pres">
      <dgm:prSet presAssocID="{014253BA-4AC3-456F-85BA-3CE1EF69419B}" presName="composite" presStyleCnt="0"/>
      <dgm:spPr/>
    </dgm:pt>
    <dgm:pt modelId="{4D970900-4996-4A56-90C9-AAA75806BFA2}" type="pres">
      <dgm:prSet presAssocID="{014253BA-4AC3-456F-85BA-3CE1EF69419B}" presName="parentText" presStyleLbl="alignNode1" presStyleIdx="0" presStyleCnt="1" custLinFactNeighborX="1356">
        <dgm:presLayoutVars>
          <dgm:chMax val="1"/>
          <dgm:bulletEnabled val="1"/>
        </dgm:presLayoutVars>
      </dgm:prSet>
      <dgm:spPr/>
    </dgm:pt>
    <dgm:pt modelId="{15C63674-2695-4D4E-9656-F6F592E0E20C}" type="pres">
      <dgm:prSet presAssocID="{014253BA-4AC3-456F-85BA-3CE1EF69419B}" presName="descendantText" presStyleLbl="alignAcc1" presStyleIdx="0" presStyleCnt="1" custScaleX="98519" custScaleY="99038" custLinFactNeighborX="130" custLinFactNeighborY="526">
        <dgm:presLayoutVars>
          <dgm:bulletEnabled val="1"/>
        </dgm:presLayoutVars>
      </dgm:prSet>
      <dgm:spPr/>
    </dgm:pt>
  </dgm:ptLst>
  <dgm:cxnLst>
    <dgm:cxn modelId="{6DAF7B00-CBB4-449E-AAB8-1952126F5232}" srcId="{014253BA-4AC3-456F-85BA-3CE1EF69419B}" destId="{9E1F29B2-83F4-4108-BB33-263DD3DA355C}" srcOrd="3" destOrd="0" parTransId="{202375E7-8F66-47AE-A967-B3B7C129CECC}" sibTransId="{C3E7C9E4-C7AC-4B08-BEB2-6B5EE88C447A}"/>
    <dgm:cxn modelId="{3D2C5903-67EE-402D-802D-B3F99C2465CB}" srcId="{5216D9D0-D7D2-4F3E-A0D3-4C5D14B759E7}" destId="{014253BA-4AC3-456F-85BA-3CE1EF69419B}" srcOrd="0" destOrd="0" parTransId="{2E195B2D-E5DF-4F59-BEC7-E57E0E67AB14}" sibTransId="{BAA20A8D-3A29-4AF6-BD99-EE9649F16587}"/>
    <dgm:cxn modelId="{7BC9F605-8965-4114-ABB1-99967A33DBF5}" type="presOf" srcId="{014253BA-4AC3-456F-85BA-3CE1EF69419B}" destId="{4D970900-4996-4A56-90C9-AAA75806BFA2}" srcOrd="0" destOrd="0" presId="urn:microsoft.com/office/officeart/2005/8/layout/chevron2"/>
    <dgm:cxn modelId="{8783250C-7FFC-466E-934D-39AAEE88A20F}" type="presOf" srcId="{98D00240-4E5A-4092-941C-2908E204C014}" destId="{15C63674-2695-4D4E-9656-F6F592E0E20C}" srcOrd="0" destOrd="0" presId="urn:microsoft.com/office/officeart/2005/8/layout/chevron2"/>
    <dgm:cxn modelId="{B30A5A12-4B7A-42C0-B8C8-08E4FCB2A26E}" srcId="{014253BA-4AC3-456F-85BA-3CE1EF69419B}" destId="{98D00240-4E5A-4092-941C-2908E204C014}" srcOrd="0" destOrd="0" parTransId="{AFEB573D-5540-4E41-8953-E4400528BE37}" sibTransId="{67C924B2-C126-46D6-80BC-0EEA68D072FA}"/>
    <dgm:cxn modelId="{1BFCDF12-EE0A-4C01-836D-8604B17B48F2}" srcId="{014253BA-4AC3-456F-85BA-3CE1EF69419B}" destId="{BAC1480B-7A2F-40CD-8743-036BE69E5479}" srcOrd="9" destOrd="0" parTransId="{CEC89452-F030-4BDF-8C9C-E4DC9C0913FC}" sibTransId="{6B1ACDF5-DED8-4F71-8FCA-9113580E8486}"/>
    <dgm:cxn modelId="{28B7E513-36A9-4D79-8A8E-B97ECC8C4B01}" type="presOf" srcId="{5216D9D0-D7D2-4F3E-A0D3-4C5D14B759E7}" destId="{91EFB356-A15D-4F9D-97CB-EC527FD1A67F}" srcOrd="0" destOrd="0" presId="urn:microsoft.com/office/officeart/2005/8/layout/chevron2"/>
    <dgm:cxn modelId="{F0DB272A-F9F7-4B54-ACDE-0AC012823CDB}" srcId="{014253BA-4AC3-456F-85BA-3CE1EF69419B}" destId="{EC7D582D-5B2F-4EA5-9CCF-E491D9EAECE5}" srcOrd="4" destOrd="0" parTransId="{59AAAABC-E4F9-41EB-ACAC-8E902FDA2C21}" sibTransId="{96345F60-1299-4D81-82D8-0F18375D260D}"/>
    <dgm:cxn modelId="{C06BF734-F6B9-4774-9124-3233EEE91A51}" type="presOf" srcId="{0CE8D9D0-7FB3-441C-A61C-F3B76E69CC81}" destId="{15C63674-2695-4D4E-9656-F6F592E0E20C}" srcOrd="0" destOrd="7" presId="urn:microsoft.com/office/officeart/2005/8/layout/chevron2"/>
    <dgm:cxn modelId="{D6AD503F-4461-4BFC-891A-30F2B67227AF}" type="presOf" srcId="{5D34692B-EF10-48C3-B9C5-92FD1F52D87D}" destId="{15C63674-2695-4D4E-9656-F6F592E0E20C}" srcOrd="0" destOrd="1" presId="urn:microsoft.com/office/officeart/2005/8/layout/chevron2"/>
    <dgm:cxn modelId="{36F1CB63-3C3D-46A1-8F96-98A062920EB8}" srcId="{014253BA-4AC3-456F-85BA-3CE1EF69419B}" destId="{ED3295F7-0F20-4F3C-8109-16A3F00588C0}" srcOrd="8" destOrd="0" parTransId="{FBF35116-1C94-4FF4-8E07-FA241C000E1C}" sibTransId="{BA9E9566-0574-4E1A-B673-0FE8BF66422C}"/>
    <dgm:cxn modelId="{5FA4644F-CA96-4013-ABB5-FF4DEF154D77}" type="presOf" srcId="{ED3295F7-0F20-4F3C-8109-16A3F00588C0}" destId="{15C63674-2695-4D4E-9656-F6F592E0E20C}" srcOrd="0" destOrd="8" presId="urn:microsoft.com/office/officeart/2005/8/layout/chevron2"/>
    <dgm:cxn modelId="{0F037671-5D55-4C21-A01B-0C3FA890D80D}" type="presOf" srcId="{D55F1E83-CF8C-45D0-9A53-C762B4AA6295}" destId="{15C63674-2695-4D4E-9656-F6F592E0E20C}" srcOrd="0" destOrd="5" presId="urn:microsoft.com/office/officeart/2005/8/layout/chevron2"/>
    <dgm:cxn modelId="{DBD32A52-057D-4C9B-A382-5AE2E87F0DEE}" srcId="{014253BA-4AC3-456F-85BA-3CE1EF69419B}" destId="{0CE8D9D0-7FB3-441C-A61C-F3B76E69CC81}" srcOrd="7" destOrd="0" parTransId="{D70DCB6F-E1CA-4E90-9BAF-1BC28A310813}" sibTransId="{58C8FEDC-55BA-4361-B267-900A362D4ACA}"/>
    <dgm:cxn modelId="{F8AC1676-AEC8-4F41-806C-F5576737E1FA}" type="presOf" srcId="{1737F701-62C9-4D44-8A47-7FCCBF64E1B4}" destId="{15C63674-2695-4D4E-9656-F6F592E0E20C}" srcOrd="0" destOrd="6" presId="urn:microsoft.com/office/officeart/2005/8/layout/chevron2"/>
    <dgm:cxn modelId="{302A0083-53FC-4A9C-81E3-FAAA2E6BBAE8}" type="presOf" srcId="{EC7D582D-5B2F-4EA5-9CCF-E491D9EAECE5}" destId="{15C63674-2695-4D4E-9656-F6F592E0E20C}" srcOrd="0" destOrd="4" presId="urn:microsoft.com/office/officeart/2005/8/layout/chevron2"/>
    <dgm:cxn modelId="{2B02968C-1820-4505-A050-114267656B35}" srcId="{014253BA-4AC3-456F-85BA-3CE1EF69419B}" destId="{5D34692B-EF10-48C3-B9C5-92FD1F52D87D}" srcOrd="1" destOrd="0" parTransId="{ED291DA1-72EE-4386-8716-CC9259D61364}" sibTransId="{D9208907-2DC0-4B5C-815F-215F2C6D8F52}"/>
    <dgm:cxn modelId="{D37A0790-6199-4317-8E92-3032F245DFF2}" type="presOf" srcId="{9E1F29B2-83F4-4108-BB33-263DD3DA355C}" destId="{15C63674-2695-4D4E-9656-F6F592E0E20C}" srcOrd="0" destOrd="3" presId="urn:microsoft.com/office/officeart/2005/8/layout/chevron2"/>
    <dgm:cxn modelId="{42DFDEB9-64A6-490D-B165-E1960D7E0AEC}" type="presOf" srcId="{28C57221-2B8F-4059-8626-25486136EE0F}" destId="{15C63674-2695-4D4E-9656-F6F592E0E20C}" srcOrd="0" destOrd="2" presId="urn:microsoft.com/office/officeart/2005/8/layout/chevron2"/>
    <dgm:cxn modelId="{852E90D1-B8C8-42A2-A9F3-31C81ABAF22F}" type="presOf" srcId="{BAC1480B-7A2F-40CD-8743-036BE69E5479}" destId="{15C63674-2695-4D4E-9656-F6F592E0E20C}" srcOrd="0" destOrd="9" presId="urn:microsoft.com/office/officeart/2005/8/layout/chevron2"/>
    <dgm:cxn modelId="{F0419BD9-CD15-487A-8FFC-8AA2BEB9B269}" srcId="{014253BA-4AC3-456F-85BA-3CE1EF69419B}" destId="{D55F1E83-CF8C-45D0-9A53-C762B4AA6295}" srcOrd="5" destOrd="0" parTransId="{DF6C6A68-3640-40A2-A02B-B308CDD544F7}" sibTransId="{BCCEEF1E-9EED-485F-A294-B40D6741D510}"/>
    <dgm:cxn modelId="{CB9C5BE5-FA70-42B5-8041-F7111759AA66}" srcId="{014253BA-4AC3-456F-85BA-3CE1EF69419B}" destId="{28C57221-2B8F-4059-8626-25486136EE0F}" srcOrd="2" destOrd="0" parTransId="{CFF0767E-CBFB-4601-AEBE-F3E99C40B519}" sibTransId="{739291D1-0624-4B91-9FBF-45FC5BCACF9A}"/>
    <dgm:cxn modelId="{C933A1FF-BAF7-4852-915E-0C334CF8CF6A}" srcId="{014253BA-4AC3-456F-85BA-3CE1EF69419B}" destId="{1737F701-62C9-4D44-8A47-7FCCBF64E1B4}" srcOrd="6" destOrd="0" parTransId="{E45296B1-599D-4FB1-8963-57F18A0D142C}" sibTransId="{F3FF3DDC-4A06-4FD3-9A87-5431E8143ADF}"/>
    <dgm:cxn modelId="{B549CD4C-F3F6-45EF-912F-6DA9F0BFF532}" type="presParOf" srcId="{91EFB356-A15D-4F9D-97CB-EC527FD1A67F}" destId="{E9E814C2-CADB-4EE8-AF01-4BBCFD869FAB}" srcOrd="0" destOrd="0" presId="urn:microsoft.com/office/officeart/2005/8/layout/chevron2"/>
    <dgm:cxn modelId="{4B958200-0E99-45A9-88AB-4E1BC466E1E1}" type="presParOf" srcId="{E9E814C2-CADB-4EE8-AF01-4BBCFD869FAB}" destId="{4D970900-4996-4A56-90C9-AAA75806BFA2}" srcOrd="0" destOrd="0" presId="urn:microsoft.com/office/officeart/2005/8/layout/chevron2"/>
    <dgm:cxn modelId="{9A7373EF-374E-4949-9263-DA7ED3E00F1A}" type="presParOf" srcId="{E9E814C2-CADB-4EE8-AF01-4BBCFD869FAB}" destId="{15C63674-2695-4D4E-9656-F6F592E0E20C}" srcOrd="1" destOrd="0" presId="urn:microsoft.com/office/officeart/2005/8/layout/chevron2"/>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9710E-0D5D-4004-B97A-D5EA207A032A}">
      <dsp:nvSpPr>
        <dsp:cNvPr id="0" name=""/>
        <dsp:cNvSpPr/>
      </dsp:nvSpPr>
      <dsp:spPr>
        <a:xfrm rot="5400000">
          <a:off x="431677" y="2357298"/>
          <a:ext cx="1292830" cy="215124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6C8A2C-62E3-4117-B723-DE79DDABEC18}">
      <dsp:nvSpPr>
        <dsp:cNvPr id="0" name=""/>
        <dsp:cNvSpPr/>
      </dsp:nvSpPr>
      <dsp:spPr>
        <a:xfrm>
          <a:off x="215871" y="3000055"/>
          <a:ext cx="1942152" cy="170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BE" sz="2200" kern="1200" dirty="0">
              <a:solidFill>
                <a:srgbClr val="0070C0"/>
              </a:solidFill>
            </a:rPr>
            <a:t>Contraception / OP </a:t>
          </a:r>
          <a:r>
            <a:rPr lang="fr-BE" sz="2200" kern="1200" dirty="0" err="1">
              <a:solidFill>
                <a:srgbClr val="0070C0"/>
              </a:solidFill>
            </a:rPr>
            <a:t>pill</a:t>
          </a:r>
          <a:endParaRPr lang="fr-FR" sz="2000" kern="1200" dirty="0"/>
        </a:p>
      </dsp:txBody>
      <dsp:txXfrm>
        <a:off x="215871" y="3000055"/>
        <a:ext cx="1942152" cy="1702410"/>
      </dsp:txXfrm>
    </dsp:sp>
    <dsp:sp modelId="{B553A064-E6AD-425F-8A05-163A495F74B6}">
      <dsp:nvSpPr>
        <dsp:cNvPr id="0" name=""/>
        <dsp:cNvSpPr/>
      </dsp:nvSpPr>
      <dsp:spPr>
        <a:xfrm>
          <a:off x="1791580" y="2198921"/>
          <a:ext cx="366443" cy="36644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F425F7-4C17-4FBC-BDD7-32AE0F6B310E}">
      <dsp:nvSpPr>
        <dsp:cNvPr id="0" name=""/>
        <dsp:cNvSpPr/>
      </dsp:nvSpPr>
      <dsp:spPr>
        <a:xfrm rot="5400000">
          <a:off x="2809251" y="1768965"/>
          <a:ext cx="1292830" cy="215124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C3134C-5B47-418D-B92E-88FB91A35E2D}">
      <dsp:nvSpPr>
        <dsp:cNvPr id="0" name=""/>
        <dsp:cNvSpPr/>
      </dsp:nvSpPr>
      <dsp:spPr>
        <a:xfrm>
          <a:off x="2593445" y="2411722"/>
          <a:ext cx="1942152" cy="170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BE" sz="2200" kern="1200" dirty="0">
              <a:solidFill>
                <a:srgbClr val="0070C0"/>
              </a:solidFill>
            </a:rPr>
            <a:t>Pregnancy </a:t>
          </a:r>
          <a:r>
            <a:rPr lang="fr-BE" sz="2000" kern="1200" dirty="0">
              <a:solidFill>
                <a:srgbClr val="0070C0"/>
              </a:solidFill>
            </a:rPr>
            <a:t>(</a:t>
          </a:r>
          <a:r>
            <a:rPr lang="fr-BE" sz="2000" kern="1200" dirty="0" err="1">
              <a:solidFill>
                <a:srgbClr val="0070C0"/>
              </a:solidFill>
            </a:rPr>
            <a:t>Spontaneous</a:t>
          </a:r>
          <a:r>
            <a:rPr lang="fr-BE" sz="2000" kern="1200" dirty="0">
              <a:solidFill>
                <a:srgbClr val="0070C0"/>
              </a:solidFill>
            </a:rPr>
            <a:t> – IVF)</a:t>
          </a:r>
        </a:p>
      </dsp:txBody>
      <dsp:txXfrm>
        <a:off x="2593445" y="2411722"/>
        <a:ext cx="1942152" cy="1702410"/>
      </dsp:txXfrm>
    </dsp:sp>
    <dsp:sp modelId="{94998920-617F-49F5-B446-C60105E5C294}">
      <dsp:nvSpPr>
        <dsp:cNvPr id="0" name=""/>
        <dsp:cNvSpPr/>
      </dsp:nvSpPr>
      <dsp:spPr>
        <a:xfrm>
          <a:off x="4169154" y="1610588"/>
          <a:ext cx="366443" cy="36644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3D5E6-586C-4D0D-9B36-8ADA0F6C6648}">
      <dsp:nvSpPr>
        <dsp:cNvPr id="0" name=""/>
        <dsp:cNvSpPr/>
      </dsp:nvSpPr>
      <dsp:spPr>
        <a:xfrm rot="5400000">
          <a:off x="5186826" y="1180631"/>
          <a:ext cx="1292830" cy="215124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D3416E-C0FA-4A1C-BB94-30CD6C39EB9E}">
      <dsp:nvSpPr>
        <dsp:cNvPr id="0" name=""/>
        <dsp:cNvSpPr/>
      </dsp:nvSpPr>
      <dsp:spPr>
        <a:xfrm>
          <a:off x="4971020" y="1823389"/>
          <a:ext cx="1942152" cy="170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BE" sz="2200" kern="1200" dirty="0">
              <a:solidFill>
                <a:srgbClr val="0070C0"/>
              </a:solidFill>
            </a:rPr>
            <a:t>Postpartum</a:t>
          </a:r>
        </a:p>
      </dsp:txBody>
      <dsp:txXfrm>
        <a:off x="4971020" y="1823389"/>
        <a:ext cx="1942152" cy="1702410"/>
      </dsp:txXfrm>
    </dsp:sp>
    <dsp:sp modelId="{B61BABB8-7523-4B99-ACD2-F7A9F4E757B6}">
      <dsp:nvSpPr>
        <dsp:cNvPr id="0" name=""/>
        <dsp:cNvSpPr/>
      </dsp:nvSpPr>
      <dsp:spPr>
        <a:xfrm>
          <a:off x="6546729" y="1022255"/>
          <a:ext cx="366443" cy="366443"/>
        </a:xfrm>
        <a:prstGeom prst="triangle">
          <a:avLst>
            <a:gd name="adj" fmla="val 10000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54ED1-BE69-4149-9837-95CCDAEA9271}">
      <dsp:nvSpPr>
        <dsp:cNvPr id="0" name=""/>
        <dsp:cNvSpPr/>
      </dsp:nvSpPr>
      <dsp:spPr>
        <a:xfrm rot="5400000">
          <a:off x="7564400" y="592298"/>
          <a:ext cx="1292830" cy="2151241"/>
        </a:xfrm>
        <a:prstGeom prst="corner">
          <a:avLst>
            <a:gd name="adj1" fmla="val 16120"/>
            <a:gd name="adj2" fmla="val 1611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66920-E15E-46FD-AAF9-2CE7C46CCA44}">
      <dsp:nvSpPr>
        <dsp:cNvPr id="0" name=""/>
        <dsp:cNvSpPr/>
      </dsp:nvSpPr>
      <dsp:spPr>
        <a:xfrm>
          <a:off x="7348594" y="1235056"/>
          <a:ext cx="1942152" cy="170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BE" sz="2200" kern="1200" dirty="0">
              <a:solidFill>
                <a:srgbClr val="0070C0"/>
              </a:solidFill>
            </a:rPr>
            <a:t>HRT</a:t>
          </a:r>
        </a:p>
      </dsp:txBody>
      <dsp:txXfrm>
        <a:off x="7348594" y="1235056"/>
        <a:ext cx="1942152" cy="1702410"/>
      </dsp:txXfrm>
    </dsp:sp>
    <dsp:sp modelId="{04A9FCE8-D447-4030-8E02-241E410F642D}">
      <dsp:nvSpPr>
        <dsp:cNvPr id="0" name=""/>
        <dsp:cNvSpPr/>
      </dsp:nvSpPr>
      <dsp:spPr>
        <a:xfrm>
          <a:off x="8924303" y="433921"/>
          <a:ext cx="366443" cy="366443"/>
        </a:xfrm>
        <a:prstGeom prst="triangle">
          <a:avLst>
            <a:gd name="adj" fmla="val 10000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0EF7F8-D870-42E3-833C-5760C32924F8}">
      <dsp:nvSpPr>
        <dsp:cNvPr id="0" name=""/>
        <dsp:cNvSpPr/>
      </dsp:nvSpPr>
      <dsp:spPr>
        <a:xfrm rot="5400000">
          <a:off x="9941975" y="-55176"/>
          <a:ext cx="1292830" cy="2151241"/>
        </a:xfrm>
        <a:prstGeom prst="corner">
          <a:avLst>
            <a:gd name="adj1" fmla="val 16120"/>
            <a:gd name="adj2" fmla="val 1611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48D078-A9FF-43B4-9A83-A54401BCC903}">
      <dsp:nvSpPr>
        <dsp:cNvPr id="0" name=""/>
        <dsp:cNvSpPr/>
      </dsp:nvSpPr>
      <dsp:spPr>
        <a:xfrm>
          <a:off x="9831770" y="544170"/>
          <a:ext cx="1834712" cy="182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BE" sz="2200" kern="1200" dirty="0">
              <a:solidFill>
                <a:srgbClr val="0070C0"/>
              </a:solidFill>
            </a:rPr>
            <a:t>Cancers and hormonal </a:t>
          </a:r>
          <a:r>
            <a:rPr lang="fr-BE" sz="2200" kern="1200" dirty="0" err="1">
              <a:solidFill>
                <a:srgbClr val="0070C0"/>
              </a:solidFill>
            </a:rPr>
            <a:t>therapies</a:t>
          </a:r>
          <a:endParaRPr lang="fr-BE" sz="2200" kern="1200" dirty="0">
            <a:solidFill>
              <a:srgbClr val="0070C0"/>
            </a:solidFill>
          </a:endParaRPr>
        </a:p>
      </dsp:txBody>
      <dsp:txXfrm>
        <a:off x="9831770" y="544170"/>
        <a:ext cx="1834712" cy="1820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D7ED4-E0EC-45FB-B2DB-D39C633B0754}">
      <dsp:nvSpPr>
        <dsp:cNvPr id="0" name=""/>
        <dsp:cNvSpPr/>
      </dsp:nvSpPr>
      <dsp:spPr>
        <a:xfrm>
          <a:off x="1206" y="600"/>
          <a:ext cx="10513186"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fr-BE" sz="4800" kern="1200" dirty="0"/>
            <a:t>Facteur V Leiden – 5 % of the population </a:t>
          </a:r>
        </a:p>
      </dsp:txBody>
      <dsp:txXfrm>
        <a:off x="40162" y="39556"/>
        <a:ext cx="10435274" cy="1252135"/>
      </dsp:txXfrm>
    </dsp:sp>
    <dsp:sp modelId="{009DB898-A555-4C7B-AA04-C654B89BDB7B}">
      <dsp:nvSpPr>
        <dsp:cNvPr id="0" name=""/>
        <dsp:cNvSpPr/>
      </dsp:nvSpPr>
      <dsp:spPr>
        <a:xfrm>
          <a:off x="11468" y="1510645"/>
          <a:ext cx="6854132"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BE" sz="3000" kern="1200" dirty="0"/>
            <a:t>FII (</a:t>
          </a:r>
          <a:r>
            <a:rPr lang="fr-BE" sz="3000" kern="1200" dirty="0" err="1"/>
            <a:t>Prothrombin</a:t>
          </a:r>
          <a:r>
            <a:rPr lang="fr-BE" sz="3000" kern="1200" dirty="0"/>
            <a:t>) G20210A mutation  </a:t>
          </a:r>
        </a:p>
        <a:p>
          <a:pPr marL="0" lvl="0" indent="0" algn="ctr" defTabSz="1333500">
            <a:lnSpc>
              <a:spcPct val="90000"/>
            </a:lnSpc>
            <a:spcBef>
              <a:spcPct val="0"/>
            </a:spcBef>
            <a:spcAft>
              <a:spcPct val="35000"/>
            </a:spcAft>
            <a:buNone/>
          </a:pPr>
          <a:r>
            <a:rPr lang="fr-BE" sz="3000" kern="1200" dirty="0"/>
            <a:t>1 % population</a:t>
          </a:r>
        </a:p>
      </dsp:txBody>
      <dsp:txXfrm>
        <a:off x="50424" y="1549601"/>
        <a:ext cx="6776220" cy="1252135"/>
      </dsp:txXfrm>
    </dsp:sp>
    <dsp:sp modelId="{361137EB-B50A-47F2-A91A-4EB3D50D6BD9}">
      <dsp:nvSpPr>
        <dsp:cNvPr id="0" name=""/>
        <dsp:cNvSpPr/>
      </dsp:nvSpPr>
      <dsp:spPr>
        <a:xfrm>
          <a:off x="11468" y="3020690"/>
          <a:ext cx="3356578"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BE" sz="2400" kern="1200" dirty="0"/>
            <a:t>High FVIII</a:t>
          </a:r>
        </a:p>
        <a:p>
          <a:pPr marL="0" lvl="0" indent="0" algn="ctr" defTabSz="1066800">
            <a:lnSpc>
              <a:spcPct val="90000"/>
            </a:lnSpc>
            <a:spcBef>
              <a:spcPct val="0"/>
            </a:spcBef>
            <a:spcAft>
              <a:spcPct val="35000"/>
            </a:spcAft>
            <a:buNone/>
          </a:pPr>
          <a:r>
            <a:rPr lang="fr-BE" sz="2400" kern="1200" dirty="0"/>
            <a:t>(? Implication)</a:t>
          </a:r>
        </a:p>
      </dsp:txBody>
      <dsp:txXfrm>
        <a:off x="50424" y="3059646"/>
        <a:ext cx="3278666" cy="1252135"/>
      </dsp:txXfrm>
    </dsp:sp>
    <dsp:sp modelId="{6EF21D0B-AE4E-4A1C-8C28-33D76ADC3865}">
      <dsp:nvSpPr>
        <dsp:cNvPr id="0" name=""/>
        <dsp:cNvSpPr/>
      </dsp:nvSpPr>
      <dsp:spPr>
        <a:xfrm>
          <a:off x="3509022" y="3020690"/>
          <a:ext cx="3356578" cy="1309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BE" sz="2400" kern="1200" dirty="0"/>
            <a:t>Anti-</a:t>
          </a:r>
          <a:r>
            <a:rPr lang="fr-BE" sz="2400" kern="1200" dirty="0" err="1"/>
            <a:t>phospholipid</a:t>
          </a:r>
          <a:r>
            <a:rPr lang="fr-BE" sz="2400" kern="1200" dirty="0"/>
            <a:t> </a:t>
          </a:r>
          <a:r>
            <a:rPr lang="fr-BE" sz="2400" kern="1200" dirty="0" err="1"/>
            <a:t>Antibodies</a:t>
          </a:r>
          <a:r>
            <a:rPr lang="fr-BE" sz="2400" kern="1200" dirty="0"/>
            <a:t> (</a:t>
          </a:r>
          <a:r>
            <a:rPr lang="fr-BE" sz="2400" kern="1200" dirty="0" err="1"/>
            <a:t>aquired</a:t>
          </a:r>
          <a:r>
            <a:rPr lang="fr-BE" sz="2400" kern="1200" dirty="0"/>
            <a:t>)</a:t>
          </a:r>
        </a:p>
        <a:p>
          <a:pPr marL="0" lvl="0" indent="0" algn="ctr" defTabSz="1066800">
            <a:lnSpc>
              <a:spcPct val="90000"/>
            </a:lnSpc>
            <a:spcBef>
              <a:spcPct val="0"/>
            </a:spcBef>
            <a:spcAft>
              <a:spcPct val="35000"/>
            </a:spcAft>
            <a:buNone/>
          </a:pPr>
          <a:r>
            <a:rPr lang="fr-BE" sz="1200" kern="1200" dirty="0"/>
            <a:t>Abs 5 % of population</a:t>
          </a:r>
        </a:p>
        <a:p>
          <a:pPr marL="0" lvl="0" indent="0" algn="ctr" defTabSz="1066800">
            <a:lnSpc>
              <a:spcPct val="90000"/>
            </a:lnSpc>
            <a:spcBef>
              <a:spcPct val="0"/>
            </a:spcBef>
            <a:spcAft>
              <a:spcPct val="35000"/>
            </a:spcAft>
            <a:buNone/>
          </a:pPr>
          <a:r>
            <a:rPr lang="fr-BE" sz="1200" kern="1200" dirty="0"/>
            <a:t>Anti-PL syndrome : 5/100/000</a:t>
          </a:r>
        </a:p>
      </dsp:txBody>
      <dsp:txXfrm>
        <a:off x="3547365" y="3059033"/>
        <a:ext cx="3279892" cy="1232453"/>
      </dsp:txXfrm>
    </dsp:sp>
    <dsp:sp modelId="{5C83FC1F-D09E-4755-8BF1-E361A9DCE656}">
      <dsp:nvSpPr>
        <dsp:cNvPr id="0" name=""/>
        <dsp:cNvSpPr/>
      </dsp:nvSpPr>
      <dsp:spPr>
        <a:xfrm>
          <a:off x="7147553" y="1510645"/>
          <a:ext cx="3356578"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BE" sz="3000" kern="1200" dirty="0"/>
            <a:t>AT, </a:t>
          </a:r>
          <a:r>
            <a:rPr lang="fr-BE" sz="3000" kern="1200" dirty="0" err="1"/>
            <a:t>proteins</a:t>
          </a:r>
          <a:r>
            <a:rPr lang="fr-BE" sz="3000" kern="1200" dirty="0"/>
            <a:t> C or S deficiency (rare)</a:t>
          </a:r>
        </a:p>
      </dsp:txBody>
      <dsp:txXfrm>
        <a:off x="7186509" y="1549601"/>
        <a:ext cx="3278666" cy="1252135"/>
      </dsp:txXfrm>
    </dsp:sp>
    <dsp:sp modelId="{CD5D9C5C-6220-44A8-9722-E1D4A64E9574}">
      <dsp:nvSpPr>
        <dsp:cNvPr id="0" name=""/>
        <dsp:cNvSpPr/>
      </dsp:nvSpPr>
      <dsp:spPr>
        <a:xfrm>
          <a:off x="7147553" y="3020690"/>
          <a:ext cx="3356578"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BE" sz="2400" kern="1200" dirty="0"/>
            <a:t>Hyper-</a:t>
          </a:r>
          <a:r>
            <a:rPr lang="fr-BE" sz="2400" kern="1200" dirty="0" err="1"/>
            <a:t>Homocysteinemia</a:t>
          </a:r>
          <a:endParaRPr lang="fr-BE" sz="2400" kern="1200" dirty="0"/>
        </a:p>
        <a:p>
          <a:pPr marL="0" lvl="0" indent="0" algn="ctr" defTabSz="1066800">
            <a:lnSpc>
              <a:spcPct val="90000"/>
            </a:lnSpc>
            <a:spcBef>
              <a:spcPct val="0"/>
            </a:spcBef>
            <a:spcAft>
              <a:spcPct val="35000"/>
            </a:spcAft>
            <a:buNone/>
          </a:pPr>
          <a:r>
            <a:rPr lang="fr-BE" sz="2400" kern="1200" dirty="0"/>
            <a:t>(Limited relevance)</a:t>
          </a:r>
        </a:p>
      </dsp:txBody>
      <dsp:txXfrm>
        <a:off x="7186509" y="3059646"/>
        <a:ext cx="3278666" cy="1252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70900-4996-4A56-90C9-AAA75806BFA2}">
      <dsp:nvSpPr>
        <dsp:cNvPr id="0" name=""/>
        <dsp:cNvSpPr/>
      </dsp:nvSpPr>
      <dsp:spPr>
        <a:xfrm rot="5400000">
          <a:off x="-767796" y="853676"/>
          <a:ext cx="5654309" cy="3958016"/>
        </a:xfrm>
        <a:prstGeom prst="chevron">
          <a:avLst/>
        </a:prstGeom>
        <a:solidFill>
          <a:srgbClr val="FF0000"/>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fr-FR" sz="4000" b="1" kern="1200" cap="small" dirty="0">
              <a:latin typeface="Calibri" panose="020F0502020204030204" pitchFamily="34" charset="0"/>
              <a:cs typeface="Calibri" panose="020F0502020204030204" pitchFamily="34" charset="0"/>
            </a:rPr>
            <a:t>HRT and </a:t>
          </a:r>
        </a:p>
        <a:p>
          <a:pPr marL="0" lvl="0" indent="0" algn="ctr" defTabSz="1778000">
            <a:lnSpc>
              <a:spcPct val="90000"/>
            </a:lnSpc>
            <a:spcBef>
              <a:spcPct val="0"/>
            </a:spcBef>
            <a:spcAft>
              <a:spcPct val="35000"/>
            </a:spcAft>
            <a:buNone/>
          </a:pPr>
          <a:r>
            <a:rPr lang="fr-FR" sz="4000" b="1" kern="1200" cap="small" dirty="0" err="1">
              <a:latin typeface="Calibri" panose="020F0502020204030204" pitchFamily="34" charset="0"/>
              <a:cs typeface="Calibri" panose="020F0502020204030204" pitchFamily="34" charset="0"/>
            </a:rPr>
            <a:t>venous</a:t>
          </a:r>
          <a:r>
            <a:rPr lang="fr-FR" sz="4000" b="1" kern="1200" cap="small" dirty="0">
              <a:latin typeface="Calibri" panose="020F0502020204030204" pitchFamily="34" charset="0"/>
              <a:cs typeface="Calibri" panose="020F0502020204030204" pitchFamily="34" charset="0"/>
            </a:rPr>
            <a:t> </a:t>
          </a:r>
          <a:r>
            <a:rPr lang="fr-FR" sz="4000" b="1" kern="1200" cap="small" dirty="0" err="1">
              <a:latin typeface="Calibri" panose="020F0502020204030204" pitchFamily="34" charset="0"/>
              <a:cs typeface="Calibri" panose="020F0502020204030204" pitchFamily="34" charset="0"/>
            </a:rPr>
            <a:t>thrombosis</a:t>
          </a:r>
          <a:endParaRPr lang="fr-FR" sz="4000" b="1" kern="1200" dirty="0"/>
        </a:p>
      </dsp:txBody>
      <dsp:txXfrm rot="-5400000">
        <a:off x="80351" y="1984537"/>
        <a:ext cx="3958016" cy="1696293"/>
      </dsp:txXfrm>
    </dsp:sp>
    <dsp:sp modelId="{15C63674-2695-4D4E-9656-F6F592E0E20C}">
      <dsp:nvSpPr>
        <dsp:cNvPr id="0" name=""/>
        <dsp:cNvSpPr/>
      </dsp:nvSpPr>
      <dsp:spPr>
        <a:xfrm rot="5400000">
          <a:off x="5776952" y="-1686990"/>
          <a:ext cx="3639944" cy="7099005"/>
        </a:xfrm>
        <a:prstGeom prst="round2SameRect">
          <a:avLst/>
        </a:prstGeom>
        <a:solidFill>
          <a:schemeClr val="lt1">
            <a:alpha val="90000"/>
            <a:hueOff val="0"/>
            <a:satOff val="0"/>
            <a:lumOff val="0"/>
            <a:alphaOff val="0"/>
          </a:schemeClr>
        </a:solidFill>
        <a:ln w="50800" cap="flat" cmpd="sng" algn="ctr">
          <a:solidFill>
            <a:srgbClr val="0066CC"/>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endParaRPr lang="fr-FR" sz="2000" b="0" kern="1200" dirty="0">
            <a:solidFill>
              <a:srgbClr val="0066CC"/>
            </a:solidFill>
          </a:endParaRPr>
        </a:p>
        <a:p>
          <a:pPr marL="171450" lvl="1" indent="-171450" algn="l" defTabSz="800100">
            <a:lnSpc>
              <a:spcPct val="90000"/>
            </a:lnSpc>
            <a:spcBef>
              <a:spcPct val="0"/>
            </a:spcBef>
            <a:spcAft>
              <a:spcPct val="15000"/>
            </a:spcAft>
            <a:buNone/>
          </a:pPr>
          <a:r>
            <a:rPr lang="en-US" sz="1800" kern="1200" dirty="0"/>
            <a:t>Oral HRT increases the risk of venous thrombosis by a factor of 2 to 4.</a:t>
          </a:r>
        </a:p>
        <a:p>
          <a:pPr marL="171450" lvl="1" indent="-171450" algn="l" defTabSz="800100">
            <a:lnSpc>
              <a:spcPct val="90000"/>
            </a:lnSpc>
            <a:spcBef>
              <a:spcPct val="0"/>
            </a:spcBef>
            <a:spcAft>
              <a:spcPct val="15000"/>
            </a:spcAft>
            <a:buNone/>
          </a:pPr>
          <a:endParaRPr lang="en-US" sz="1800" kern="1200" dirty="0"/>
        </a:p>
        <a:p>
          <a:pPr marL="171450" lvl="1" indent="-171450" algn="l" defTabSz="800100">
            <a:lnSpc>
              <a:spcPct val="90000"/>
            </a:lnSpc>
            <a:spcBef>
              <a:spcPct val="0"/>
            </a:spcBef>
            <a:spcAft>
              <a:spcPct val="15000"/>
            </a:spcAft>
            <a:buNone/>
          </a:pPr>
          <a:r>
            <a:rPr lang="en-US" sz="1800" kern="1200" dirty="0"/>
            <a:t>The estrogen doses used are lower than those in oral contraceptives.</a:t>
          </a:r>
        </a:p>
        <a:p>
          <a:pPr marL="171450" lvl="1" indent="-171450" algn="l" defTabSz="800100">
            <a:lnSpc>
              <a:spcPct val="90000"/>
            </a:lnSpc>
            <a:spcBef>
              <a:spcPct val="0"/>
            </a:spcBef>
            <a:spcAft>
              <a:spcPct val="15000"/>
            </a:spcAft>
            <a:buNone/>
          </a:pPr>
          <a:endParaRPr lang="en-US" sz="1800" kern="1200" dirty="0"/>
        </a:p>
        <a:p>
          <a:pPr marL="171450" lvl="1" indent="-171450" algn="l" defTabSz="800100">
            <a:lnSpc>
              <a:spcPct val="90000"/>
            </a:lnSpc>
            <a:spcBef>
              <a:spcPct val="0"/>
            </a:spcBef>
            <a:spcAft>
              <a:spcPct val="15000"/>
            </a:spcAft>
            <a:buNone/>
          </a:pPr>
          <a:r>
            <a:rPr lang="en-US" sz="1800" kern="1200" dirty="0"/>
            <a:t>The risk is highest during the first year of treatment.</a:t>
          </a:r>
        </a:p>
        <a:p>
          <a:pPr marL="171450" lvl="1" indent="-171450" algn="l" defTabSz="800100">
            <a:lnSpc>
              <a:spcPct val="90000"/>
            </a:lnSpc>
            <a:spcBef>
              <a:spcPct val="0"/>
            </a:spcBef>
            <a:spcAft>
              <a:spcPct val="15000"/>
            </a:spcAft>
            <a:buNone/>
          </a:pPr>
          <a:endParaRPr lang="en-US" sz="1800" kern="1200" dirty="0"/>
        </a:p>
        <a:p>
          <a:pPr marL="171450" lvl="1" indent="-171450" algn="l" defTabSz="800100">
            <a:lnSpc>
              <a:spcPct val="90000"/>
            </a:lnSpc>
            <a:spcBef>
              <a:spcPct val="0"/>
            </a:spcBef>
            <a:spcAft>
              <a:spcPct val="15000"/>
            </a:spcAft>
            <a:buNone/>
          </a:pPr>
          <a:r>
            <a:rPr lang="en-US" sz="1800" kern="1200" dirty="0"/>
            <a:t>Age is an additional risk factor.</a:t>
          </a:r>
        </a:p>
        <a:p>
          <a:pPr marL="171450" lvl="1" indent="-171450" algn="l" defTabSz="800100">
            <a:lnSpc>
              <a:spcPct val="90000"/>
            </a:lnSpc>
            <a:spcBef>
              <a:spcPct val="0"/>
            </a:spcBef>
            <a:spcAft>
              <a:spcPct val="15000"/>
            </a:spcAft>
            <a:buNone/>
          </a:pPr>
          <a:endParaRPr lang="fr-BE" sz="1800" kern="1200" dirty="0"/>
        </a:p>
        <a:p>
          <a:pPr marL="171450" lvl="1" indent="-171450" algn="l" defTabSz="800100">
            <a:lnSpc>
              <a:spcPct val="90000"/>
            </a:lnSpc>
            <a:spcBef>
              <a:spcPct val="0"/>
            </a:spcBef>
            <a:spcAft>
              <a:spcPct val="15000"/>
            </a:spcAft>
            <a:buNone/>
          </a:pPr>
          <a:r>
            <a:rPr lang="en-US" sz="1800" kern="1200" dirty="0"/>
            <a:t>No increased thrombotic risk has been observed with transdermal estrogen therapy (e.g., </a:t>
          </a:r>
          <a:r>
            <a:rPr lang="en-US" sz="1800" kern="1200" dirty="0" err="1"/>
            <a:t>Oestrogel</a:t>
          </a:r>
          <a:r>
            <a:rPr lang="en-US" sz="1800" kern="1200" dirty="0"/>
            <a:t>).</a:t>
          </a:r>
          <a:endParaRPr lang="fr-BE" sz="1800" kern="1200" dirty="0"/>
        </a:p>
      </dsp:txBody>
      <dsp:txXfrm rot="-5400000">
        <a:off x="4047422" y="220227"/>
        <a:ext cx="6921318" cy="328457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CA553-A40D-4443-9781-844DFDA77238}" type="datetimeFigureOut">
              <a:rPr lang="fr-BE" smtClean="0"/>
              <a:t>21-03-25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1D4227-752F-4519-8B59-D4EEAFD48A80}" type="slidenum">
              <a:rPr lang="fr-BE" smtClean="0"/>
              <a:t>‹N°›</a:t>
            </a:fld>
            <a:endParaRPr lang="fr-BE"/>
          </a:p>
        </p:txBody>
      </p:sp>
    </p:spTree>
    <p:extLst>
      <p:ext uri="{BB962C8B-B14F-4D97-AF65-F5344CB8AC3E}">
        <p14:creationId xmlns:p14="http://schemas.microsoft.com/office/powerpoint/2010/main" val="2453126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2081D-59A2-4E27-814D-2991AB1D94E8}"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292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A1B9A-FA0E-C583-95FF-859E54FA6C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02E5A0-F076-D19C-A88F-D6D8AE6685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555E05-588C-DEC3-CDD1-47F009A0FDB6}"/>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B4053047-84FA-6EEE-C181-F6BA0B1426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2081D-59A2-4E27-814D-2991AB1D94E8}"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664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0B481DB-304B-45E8-9B69-4661CD60458D}"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7912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p:cNvSpPr>
            <a:spLocks noGrp="1" noRot="1" noChangeAspect="1" noChangeArrowheads="1"/>
          </p:cNvSpPr>
          <p:nvPr>
            <p:ph type="sldImg"/>
          </p:nvPr>
        </p:nvSpPr>
        <p:spPr bwMode="auto">
          <a:xfrm>
            <a:off x="549275" y="558800"/>
            <a:ext cx="5783263" cy="3254375"/>
          </a:xfrm>
          <a:prstGeom prst="rect">
            <a:avLst/>
          </a:prstGeom>
          <a:solidFill>
            <a:srgbClr val="FFFFFF"/>
          </a:solidFill>
          <a:ln>
            <a:solidFill>
              <a:srgbClr val="000000"/>
            </a:solidFill>
            <a:miter lim="800000"/>
            <a:headEnd/>
            <a:tailEnd/>
          </a:ln>
        </p:spPr>
      </p:sp>
      <p:sp>
        <p:nvSpPr>
          <p:cNvPr id="198659" name="Rectangle 1027"/>
          <p:cNvSpPr>
            <a:spLocks noGrp="1" noChangeArrowheads="1"/>
          </p:cNvSpPr>
          <p:nvPr>
            <p:ph type="body" idx="1"/>
          </p:nvPr>
        </p:nvSpPr>
        <p:spPr bwMode="auto">
          <a:xfrm>
            <a:off x="569381" y="4060596"/>
            <a:ext cx="5892322" cy="4768605"/>
          </a:xfrm>
          <a:prstGeom prst="rect">
            <a:avLst/>
          </a:prstGeom>
          <a:solidFill>
            <a:srgbClr val="FFFFFF"/>
          </a:solidFill>
          <a:ln>
            <a:solidFill>
              <a:srgbClr val="000000"/>
            </a:solidFill>
            <a:miter lim="800000"/>
            <a:headEnd/>
            <a:tailEnd/>
          </a:ln>
        </p:spPr>
        <p:txBody>
          <a:bodyPr lIns="88840" tIns="44420" rIns="88840" bIns="44420"/>
          <a:lstStyle/>
          <a:p>
            <a:r>
              <a:rPr lang="en-US" dirty="0"/>
              <a:t>Atherothrombosis is the common underlying disease process for MI, ischemic stroke, and vascular death.</a:t>
            </a:r>
          </a:p>
          <a:p>
            <a:r>
              <a:rPr lang="en-US" dirty="0"/>
              <a:t>Acute coronary syndrome (ACS) is a classic example of atherothrombosis (plaque rupture and thrombus formation). </a:t>
            </a:r>
          </a:p>
          <a:p>
            <a:r>
              <a:rPr lang="en-US" dirty="0"/>
              <a:t>ACS (in common with ischemic stroke and critical leg ischemia) is typically caused by rupture or erosion of an atherosclerotic plaque followed by formation of a platelet-rich thrombus.</a:t>
            </a:r>
          </a:p>
          <a:p>
            <a:r>
              <a:rPr lang="en-US" dirty="0"/>
              <a:t>Atherosclerosis is an ongoing process affecting mainly large and medium-sized arteries, which can begin in childhood and progress throughout a person’s lifetime.</a:t>
            </a:r>
          </a:p>
          <a:p>
            <a:r>
              <a:rPr lang="en-US" dirty="0"/>
              <a:t>Stable atherosclerotic plaques may encroach on the lumen of the artery and cause chronic ischemia, resulting in (stable) angina pectoris or intermittent claudication, depending on the vascular bed affected.</a:t>
            </a:r>
          </a:p>
          <a:p>
            <a:r>
              <a:rPr lang="en-US" dirty="0"/>
              <a:t>Unstable atherosclerotic plaques may rupture, leading to the formation of a platelet-rich thrombus that partially or completely occludes the artery and causes acute ischemic symptoms.</a:t>
            </a:r>
          </a:p>
          <a:p>
            <a:endParaRPr lang="en-US" dirty="0"/>
          </a:p>
          <a:p>
            <a:endParaRPr lang="en-US" dirty="0"/>
          </a:p>
          <a:p>
            <a:endParaRPr lang="en-US" dirty="0"/>
          </a:p>
        </p:txBody>
      </p:sp>
      <p:sp>
        <p:nvSpPr>
          <p:cNvPr id="198660" name="Line 1028"/>
          <p:cNvSpPr>
            <a:spLocks noChangeShapeType="1"/>
          </p:cNvSpPr>
          <p:nvPr/>
        </p:nvSpPr>
        <p:spPr bwMode="auto">
          <a:xfrm>
            <a:off x="583231" y="7313687"/>
            <a:ext cx="55645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341" tIns="42670" rIns="85341" bIns="4267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661" name="Text Box 1029"/>
          <p:cNvSpPr txBox="1">
            <a:spLocks noChangeArrowheads="1"/>
          </p:cNvSpPr>
          <p:nvPr/>
        </p:nvSpPr>
        <p:spPr bwMode="auto">
          <a:xfrm>
            <a:off x="453966" y="7335317"/>
            <a:ext cx="5876932" cy="498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174" tIns="64086" rIns="128174" bIns="64086">
            <a:spAutoFit/>
          </a:bodyPr>
          <a:lstStyle>
            <a:lvl1pPr marL="195263" indent="-195263" defTabSz="950913">
              <a:defRPr sz="3600" b="1">
                <a:solidFill>
                  <a:schemeClr val="tx1"/>
                </a:solidFill>
                <a:latin typeface="Times New Roman" pitchFamily="18" charset="0"/>
              </a:defRPr>
            </a:lvl1pPr>
            <a:lvl2pPr marL="742950" indent="-285750" defTabSz="950913">
              <a:defRPr sz="3600" b="1">
                <a:solidFill>
                  <a:schemeClr val="tx1"/>
                </a:solidFill>
                <a:latin typeface="Times New Roman" pitchFamily="18" charset="0"/>
              </a:defRPr>
            </a:lvl2pPr>
            <a:lvl3pPr marL="1143000" indent="-228600" defTabSz="950913">
              <a:defRPr sz="3600" b="1">
                <a:solidFill>
                  <a:schemeClr val="tx1"/>
                </a:solidFill>
                <a:latin typeface="Times New Roman" pitchFamily="18" charset="0"/>
              </a:defRPr>
            </a:lvl3pPr>
            <a:lvl4pPr marL="1600200" indent="-228600" defTabSz="950913">
              <a:defRPr sz="3600" b="1">
                <a:solidFill>
                  <a:schemeClr val="tx1"/>
                </a:solidFill>
                <a:latin typeface="Times New Roman" pitchFamily="18" charset="0"/>
              </a:defRPr>
            </a:lvl4pPr>
            <a:lvl5pPr marL="2057400" indent="-228600" defTabSz="950913">
              <a:defRPr sz="3600" b="1">
                <a:solidFill>
                  <a:schemeClr val="tx1"/>
                </a:solidFill>
                <a:latin typeface="Times New Roman" pitchFamily="18" charset="0"/>
              </a:defRPr>
            </a:lvl5pPr>
            <a:lvl6pPr marL="2514600" indent="-228600" defTabSz="950913" eaLnBrk="0" fontAlgn="base" hangingPunct="0">
              <a:spcBef>
                <a:spcPct val="0"/>
              </a:spcBef>
              <a:spcAft>
                <a:spcPct val="0"/>
              </a:spcAft>
              <a:defRPr sz="3600" b="1">
                <a:solidFill>
                  <a:schemeClr val="tx1"/>
                </a:solidFill>
                <a:latin typeface="Times New Roman" pitchFamily="18" charset="0"/>
              </a:defRPr>
            </a:lvl6pPr>
            <a:lvl7pPr marL="2971800" indent="-228600" defTabSz="950913" eaLnBrk="0" fontAlgn="base" hangingPunct="0">
              <a:spcBef>
                <a:spcPct val="0"/>
              </a:spcBef>
              <a:spcAft>
                <a:spcPct val="0"/>
              </a:spcAft>
              <a:defRPr sz="3600" b="1">
                <a:solidFill>
                  <a:schemeClr val="tx1"/>
                </a:solidFill>
                <a:latin typeface="Times New Roman" pitchFamily="18" charset="0"/>
              </a:defRPr>
            </a:lvl7pPr>
            <a:lvl8pPr marL="3429000" indent="-228600" defTabSz="950913" eaLnBrk="0" fontAlgn="base" hangingPunct="0">
              <a:spcBef>
                <a:spcPct val="0"/>
              </a:spcBef>
              <a:spcAft>
                <a:spcPct val="0"/>
              </a:spcAft>
              <a:defRPr sz="3600" b="1">
                <a:solidFill>
                  <a:schemeClr val="tx1"/>
                </a:solidFill>
                <a:latin typeface="Times New Roman" pitchFamily="18" charset="0"/>
              </a:defRPr>
            </a:lvl8pPr>
            <a:lvl9pPr marL="3886200" indent="-228600" defTabSz="950913" eaLnBrk="0" fontAlgn="base" hangingPunct="0">
              <a:spcBef>
                <a:spcPct val="0"/>
              </a:spcBef>
              <a:spcAft>
                <a:spcPct val="0"/>
              </a:spcAft>
              <a:defRPr sz="3600" b="1">
                <a:solidFill>
                  <a:schemeClr val="tx1"/>
                </a:solidFill>
                <a:latin typeface="Times New Roman" pitchFamily="18" charset="0"/>
              </a:defRPr>
            </a:lvl9pPr>
          </a:lstStyle>
          <a:p>
            <a:pPr marL="195263" marR="0" lvl="0" indent="-195263" algn="l" defTabSz="950913" rtl="0" eaLnBrk="1" fontAlgn="base" latinLnBrk="0" hangingPunct="1">
              <a:lnSpc>
                <a:spcPct val="100000"/>
              </a:lnSpc>
              <a:spcBef>
                <a:spcPct val="5000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mn-cs"/>
              </a:rPr>
              <a:t>Reference:</a:t>
            </a:r>
          </a:p>
          <a:p>
            <a:pPr marL="195263" marR="0" lvl="0" indent="-195263" algn="l" defTabSz="950913"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itchFamily="34" charset="0"/>
                <a:ea typeface="+mn-ea"/>
                <a:cs typeface="+mn-cs"/>
              </a:rPr>
              <a:t>1. Drouet L. </a:t>
            </a:r>
            <a:r>
              <a:rPr kumimoji="0" lang="en-GB" sz="1200" b="0" i="1" u="none" strike="noStrike" kern="1200" cap="none" spc="0" normalizeH="0" baseline="0" noProof="0" dirty="0">
                <a:ln>
                  <a:noFill/>
                </a:ln>
                <a:solidFill>
                  <a:srgbClr val="000000"/>
                </a:solidFill>
                <a:effectLst/>
                <a:uLnTx/>
                <a:uFillTx/>
                <a:latin typeface="Arial" pitchFamily="34" charset="0"/>
                <a:ea typeface="+mn-ea"/>
                <a:cs typeface="+mn-cs"/>
              </a:rPr>
              <a:t>Cerebrovasc Dis </a:t>
            </a:r>
            <a:r>
              <a:rPr kumimoji="0" lang="en-GB" sz="1200" b="0" i="0" u="none" strike="noStrike" kern="1200" cap="none" spc="0" normalizeH="0" baseline="0" noProof="0" dirty="0">
                <a:ln>
                  <a:noFill/>
                </a:ln>
                <a:solidFill>
                  <a:srgbClr val="000000"/>
                </a:solidFill>
                <a:effectLst/>
                <a:uLnTx/>
                <a:uFillTx/>
                <a:latin typeface="Arial" pitchFamily="34" charset="0"/>
                <a:ea typeface="+mn-ea"/>
                <a:cs typeface="+mn-cs"/>
              </a:rPr>
              <a:t>2002; 13(suppl 1): 1–6.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6">
            <a:extLst>
              <a:ext uri="{FF2B5EF4-FFF2-40B4-BE49-F238E27FC236}">
                <a16:creationId xmlns:a16="http://schemas.microsoft.com/office/drawing/2014/main" id="{6EB234C7-90B6-4B98-ABEC-FAD87F0574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a:spcBef>
                <a:spcPct val="30000"/>
              </a:spcBef>
              <a:defRPr sz="1200">
                <a:solidFill>
                  <a:schemeClr val="tx1"/>
                </a:solidFill>
                <a:latin typeface="Calibri" panose="020F0502020204030204" pitchFamily="34" charset="0"/>
              </a:defRPr>
            </a:lvl1pPr>
            <a:lvl2pPr marL="714375" indent="-274638" defTabSz="985838">
              <a:spcBef>
                <a:spcPct val="30000"/>
              </a:spcBef>
              <a:defRPr sz="1200">
                <a:solidFill>
                  <a:schemeClr val="tx1"/>
                </a:solidFill>
                <a:latin typeface="Calibri" panose="020F0502020204030204" pitchFamily="34" charset="0"/>
              </a:defRPr>
            </a:lvl2pPr>
            <a:lvl3pPr marL="1098550" indent="-219075" defTabSz="985838">
              <a:spcBef>
                <a:spcPct val="30000"/>
              </a:spcBef>
              <a:defRPr sz="1200">
                <a:solidFill>
                  <a:schemeClr val="tx1"/>
                </a:solidFill>
                <a:latin typeface="Calibri" panose="020F0502020204030204" pitchFamily="34" charset="0"/>
              </a:defRPr>
            </a:lvl3pPr>
            <a:lvl4pPr marL="1538288" indent="-219075" defTabSz="985838">
              <a:spcBef>
                <a:spcPct val="30000"/>
              </a:spcBef>
              <a:defRPr sz="1200">
                <a:solidFill>
                  <a:schemeClr val="tx1"/>
                </a:solidFill>
                <a:latin typeface="Calibri" panose="020F0502020204030204" pitchFamily="34" charset="0"/>
              </a:defRPr>
            </a:lvl4pPr>
            <a:lvl5pPr marL="1978025" indent="-219075" defTabSz="985838">
              <a:spcBef>
                <a:spcPct val="30000"/>
              </a:spcBef>
              <a:defRPr sz="1200">
                <a:solidFill>
                  <a:schemeClr val="tx1"/>
                </a:solidFill>
                <a:latin typeface="Calibri" panose="020F0502020204030204" pitchFamily="34" charset="0"/>
              </a:defRPr>
            </a:lvl5pPr>
            <a:lvl6pPr marL="2435225" indent="-219075" defTabSz="985838" eaLnBrk="0" fontAlgn="base" hangingPunct="0">
              <a:spcBef>
                <a:spcPct val="30000"/>
              </a:spcBef>
              <a:spcAft>
                <a:spcPct val="0"/>
              </a:spcAft>
              <a:defRPr sz="1200">
                <a:solidFill>
                  <a:schemeClr val="tx1"/>
                </a:solidFill>
                <a:latin typeface="Calibri" panose="020F0502020204030204" pitchFamily="34" charset="0"/>
              </a:defRPr>
            </a:lvl6pPr>
            <a:lvl7pPr marL="2892425" indent="-219075" defTabSz="985838" eaLnBrk="0" fontAlgn="base" hangingPunct="0">
              <a:spcBef>
                <a:spcPct val="30000"/>
              </a:spcBef>
              <a:spcAft>
                <a:spcPct val="0"/>
              </a:spcAft>
              <a:defRPr sz="1200">
                <a:solidFill>
                  <a:schemeClr val="tx1"/>
                </a:solidFill>
                <a:latin typeface="Calibri" panose="020F0502020204030204" pitchFamily="34" charset="0"/>
              </a:defRPr>
            </a:lvl7pPr>
            <a:lvl8pPr marL="3349625" indent="-219075" defTabSz="985838" eaLnBrk="0" fontAlgn="base" hangingPunct="0">
              <a:spcBef>
                <a:spcPct val="30000"/>
              </a:spcBef>
              <a:spcAft>
                <a:spcPct val="0"/>
              </a:spcAft>
              <a:defRPr sz="1200">
                <a:solidFill>
                  <a:schemeClr val="tx1"/>
                </a:solidFill>
                <a:latin typeface="Calibri" panose="020F0502020204030204" pitchFamily="34" charset="0"/>
              </a:defRPr>
            </a:lvl8pPr>
            <a:lvl9pPr marL="3806825" indent="-219075" defTabSz="9858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85838" rtl="0" eaLnBrk="1" fontAlgn="base" latinLnBrk="0" hangingPunct="1">
              <a:lnSpc>
                <a:spcPct val="100000"/>
              </a:lnSpc>
              <a:spcBef>
                <a:spcPct val="0"/>
              </a:spcBef>
              <a:spcAft>
                <a:spcPct val="0"/>
              </a:spcAft>
              <a:buClrTx/>
              <a:buSzTx/>
              <a:buFontTx/>
              <a:buNone/>
              <a:tabLst/>
              <a:defRPr/>
            </a:pPr>
            <a:fld id="{EBE44CF1-B914-4D09-9C4E-B97C89EACA50}"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85838"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9059" name="Rectangle 7">
            <a:extLst>
              <a:ext uri="{FF2B5EF4-FFF2-40B4-BE49-F238E27FC236}">
                <a16:creationId xmlns:a16="http://schemas.microsoft.com/office/drawing/2014/main" id="{1A2A3D96-FFF2-4DB9-97E5-131032F5D1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60" name="Rectangle 8">
            <a:extLst>
              <a:ext uri="{FF2B5EF4-FFF2-40B4-BE49-F238E27FC236}">
                <a16:creationId xmlns:a16="http://schemas.microsoft.com/office/drawing/2014/main" id="{AB4AAEFF-4DAB-4CCF-BE63-5E9DF1AD4C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tabLst>
                <a:tab pos="173038" algn="l"/>
              </a:tabLst>
            </a:pPr>
            <a:r>
              <a:rPr lang="en-US" altLang="en-US" b="1"/>
              <a:t>VTE: deep vein thrombosis and pulmonary embolism</a:t>
            </a:r>
            <a:endParaRPr lang="en-GB" altLang="en-US" b="1"/>
          </a:p>
          <a:p>
            <a:pPr>
              <a:tabLst>
                <a:tab pos="173038" algn="l"/>
              </a:tabLst>
            </a:pPr>
            <a:r>
              <a:rPr lang="en-GB" altLang="en-US"/>
              <a:t>There is a very strong association between PE and DVT.</a:t>
            </a:r>
            <a:r>
              <a:rPr lang="en-GB" altLang="en-US" baseline="30000"/>
              <a:t>1</a:t>
            </a:r>
          </a:p>
          <a:p>
            <a:pPr lvl="1">
              <a:tabLst>
                <a:tab pos="173038" algn="l"/>
              </a:tabLst>
            </a:pPr>
            <a:r>
              <a:rPr lang="en-GB" altLang="en-US"/>
              <a:t>90% of pulmonary emboli are the result of DVT</a:t>
            </a:r>
            <a:r>
              <a:rPr lang="en-GB" altLang="en-US" baseline="30000"/>
              <a:t>2,3</a:t>
            </a:r>
          </a:p>
          <a:p>
            <a:pPr lvl="1">
              <a:tabLst>
                <a:tab pos="173038" algn="l"/>
              </a:tabLst>
            </a:pPr>
            <a:r>
              <a:rPr lang="en-GB" altLang="en-US"/>
              <a:t>82% of patients with acute PE have detectable DVT at the time PE is diagnosed</a:t>
            </a:r>
            <a:r>
              <a:rPr lang="en-GB" altLang="en-US" baseline="30000"/>
              <a:t>1</a:t>
            </a:r>
          </a:p>
          <a:p>
            <a:pPr lvl="1">
              <a:tabLst>
                <a:tab pos="173038" algn="l"/>
              </a:tabLst>
            </a:pPr>
            <a:r>
              <a:rPr lang="en-GB" altLang="en-US"/>
              <a:t>Approximately 50% of patients with proven proximal DVT have an associated PE, which is asymptomatic in &gt;50% of cases</a:t>
            </a:r>
            <a:r>
              <a:rPr lang="en-GB" altLang="en-US" baseline="30000"/>
              <a:t>1</a:t>
            </a:r>
          </a:p>
          <a:p>
            <a:pPr>
              <a:tabLst>
                <a:tab pos="173038" algn="l"/>
              </a:tabLst>
            </a:pPr>
            <a:endParaRPr lang="en-GB" altLang="en-US"/>
          </a:p>
          <a:p>
            <a:pPr>
              <a:tabLst>
                <a:tab pos="173038" algn="l"/>
              </a:tabLst>
            </a:pPr>
            <a:r>
              <a:rPr lang="en-GB" altLang="en-US"/>
              <a:t>[This slide contains animations]</a:t>
            </a:r>
          </a:p>
          <a:p>
            <a:pPr>
              <a:tabLst>
                <a:tab pos="173038" algn="l"/>
              </a:tabLst>
            </a:pPr>
            <a:endParaRPr lang="en-GB" altLang="en-US"/>
          </a:p>
          <a:p>
            <a:pPr>
              <a:tabLst>
                <a:tab pos="173038" algn="l"/>
              </a:tabLst>
            </a:pPr>
            <a:r>
              <a:rPr lang="en-GB" altLang="en-US" b="1"/>
              <a:t>References</a:t>
            </a:r>
          </a:p>
          <a:p>
            <a:pPr>
              <a:tabLst>
                <a:tab pos="173038" algn="l"/>
              </a:tabLst>
            </a:pPr>
            <a:r>
              <a:rPr lang="en-GB" altLang="en-US"/>
              <a:t>1.	Girard P </a:t>
            </a:r>
            <a:r>
              <a:rPr lang="en-GB" altLang="en-US" i="1"/>
              <a:t>et al</a:t>
            </a:r>
            <a:r>
              <a:rPr lang="en-GB" altLang="en-US"/>
              <a:t>. </a:t>
            </a:r>
            <a:r>
              <a:rPr lang="en-GB" altLang="en-US" i="1"/>
              <a:t>Chest</a:t>
            </a:r>
            <a:r>
              <a:rPr lang="en-GB" altLang="en-US"/>
              <a:t> 1999;116:903–908 </a:t>
            </a:r>
          </a:p>
          <a:p>
            <a:pPr>
              <a:tabLst>
                <a:tab pos="173038" algn="l"/>
              </a:tabLst>
            </a:pPr>
            <a:r>
              <a:rPr lang="en-GB" altLang="en-US"/>
              <a:t>2.	Anderson FA, Jr, Audet A-M. Available at: http://www.outcomes-	umassmed.org/dvt/best_practice/. Accessed August 2011</a:t>
            </a:r>
          </a:p>
          <a:p>
            <a:pPr>
              <a:tabLst>
                <a:tab pos="173038" algn="l"/>
              </a:tabLst>
            </a:pPr>
            <a:r>
              <a:rPr lang="en-GB" altLang="en-US"/>
              <a:t>3.	Hull D </a:t>
            </a:r>
            <a:r>
              <a:rPr lang="en-GB" altLang="en-US" i="1"/>
              <a:t>et al</a:t>
            </a:r>
            <a:r>
              <a:rPr lang="en-GB" altLang="en-US"/>
              <a:t>. </a:t>
            </a:r>
            <a:r>
              <a:rPr lang="en-GB" altLang="en-US" i="1"/>
              <a:t>Chest</a:t>
            </a:r>
            <a:r>
              <a:rPr lang="en-GB" altLang="en-US"/>
              <a:t> 1986;89;374S–383S</a:t>
            </a:r>
          </a:p>
          <a:p>
            <a:pPr>
              <a:tabLst>
                <a:tab pos="173038" algn="l"/>
              </a:tabLst>
            </a:pPr>
            <a:endParaRPr lang="en-GB" altLang="en-US"/>
          </a:p>
          <a:p>
            <a:pPr>
              <a:tabLst>
                <a:tab pos="173038" algn="l"/>
              </a:tabLst>
            </a:pPr>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a:extLst>
              <a:ext uri="{FF2B5EF4-FFF2-40B4-BE49-F238E27FC236}">
                <a16:creationId xmlns:a16="http://schemas.microsoft.com/office/drawing/2014/main" id="{417029CA-D4F9-47F3-83CE-09921D94411D}"/>
              </a:ext>
            </a:extLst>
          </p:cNvPr>
          <p:cNvSpPr>
            <a:spLocks noGrp="1" noRot="1" noChangeAspect="1" noChangeArrowheads="1" noTextEdit="1"/>
          </p:cNvSpPr>
          <p:nvPr>
            <p:ph type="sldImg"/>
          </p:nvPr>
        </p:nvSpPr>
        <p:spPr bwMode="auto">
          <a:xfrm>
            <a:off x="381000" y="687388"/>
            <a:ext cx="6096000" cy="3429000"/>
          </a:xfrm>
          <a:solidFill>
            <a:srgbClr val="FFFFFF"/>
          </a:solidFill>
          <a:ln>
            <a:solidFill>
              <a:srgbClr val="000000"/>
            </a:solidFill>
            <a:miter lim="800000"/>
            <a:headEnd/>
            <a:tailEnd/>
          </a:ln>
        </p:spPr>
      </p:sp>
      <p:sp>
        <p:nvSpPr>
          <p:cNvPr id="436227" name="Rectangle 3">
            <a:extLst>
              <a:ext uri="{FF2B5EF4-FFF2-40B4-BE49-F238E27FC236}">
                <a16:creationId xmlns:a16="http://schemas.microsoft.com/office/drawing/2014/main" id="{EBAC1BBE-1BC5-4A4F-9D73-9296850880D4}"/>
              </a:ext>
            </a:extLst>
          </p:cNvPr>
          <p:cNvSpPr>
            <a:spLocks noGrp="1" noChangeArrowheads="1"/>
          </p:cNvSpPr>
          <p:nvPr>
            <p:ph type="body" idx="1"/>
          </p:nvPr>
        </p:nvSpPr>
        <p:spPr bwMode="auto">
          <a:xfrm>
            <a:off x="685800" y="4344988"/>
            <a:ext cx="5486400" cy="4113212"/>
          </a:xfrm>
          <a:solidFill>
            <a:srgbClr val="FFFFFF"/>
          </a:solidFill>
          <a:ln>
            <a:solidFill>
              <a:srgbClr val="000000"/>
            </a:solidFill>
            <a:miter lim="800000"/>
            <a:headEnd/>
            <a:tailEnd/>
          </a:ln>
        </p:spPr>
        <p:txBody>
          <a:bodyPr wrap="square" lIns="84405" tIns="42203" rIns="84405" bIns="42203" numCol="1" anchor="t" anchorCtr="0" compatLnSpc="1">
            <a:prstTxWarp prst="textNoShape">
              <a:avLst/>
            </a:prstTxWarp>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bwMode="auto">
          <a:xfrm>
            <a:off x="422275" y="709613"/>
            <a:ext cx="6051550" cy="34051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3235" name="Rectangle 3"/>
          <p:cNvSpPr>
            <a:spLocks noGrp="1" noChangeArrowheads="1"/>
          </p:cNvSpPr>
          <p:nvPr>
            <p:ph type="body" idx="1"/>
          </p:nvPr>
        </p:nvSpPr>
        <p:spPr bwMode="auto">
          <a:xfrm>
            <a:off x="940302" y="4328101"/>
            <a:ext cx="5014943" cy="411524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bwMode="auto">
          <a:xfrm>
            <a:off x="420688" y="709613"/>
            <a:ext cx="6051550" cy="34051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0163" name="Rectangle 3"/>
          <p:cNvSpPr>
            <a:spLocks noGrp="1" noChangeArrowheads="1"/>
          </p:cNvSpPr>
          <p:nvPr>
            <p:ph type="body" idx="1"/>
          </p:nvPr>
        </p:nvSpPr>
        <p:spPr bwMode="auto">
          <a:xfrm>
            <a:off x="940063" y="4328755"/>
            <a:ext cx="5014683" cy="411458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727" tIns="44364" rIns="88727" bIns="44364"/>
          <a:lstStyle/>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bwMode="auto">
          <a:xfrm>
            <a:off x="422275" y="709613"/>
            <a:ext cx="6051550" cy="34051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283" name="Rectangle 3"/>
          <p:cNvSpPr>
            <a:spLocks noGrp="1" noChangeArrowheads="1"/>
          </p:cNvSpPr>
          <p:nvPr>
            <p:ph type="body" idx="1"/>
          </p:nvPr>
        </p:nvSpPr>
        <p:spPr bwMode="auto">
          <a:xfrm>
            <a:off x="940302" y="4328101"/>
            <a:ext cx="5014943" cy="411524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29057" indent="-280406" eaLnBrk="0" hangingPunct="0">
              <a:defRPr>
                <a:solidFill>
                  <a:schemeClr val="tx1"/>
                </a:solidFill>
                <a:latin typeface="Arial" pitchFamily="34" charset="0"/>
                <a:cs typeface="Arial" pitchFamily="34" charset="0"/>
              </a:defRPr>
            </a:lvl2pPr>
            <a:lvl3pPr marL="1121626" indent="-224325" eaLnBrk="0" hangingPunct="0">
              <a:defRPr>
                <a:solidFill>
                  <a:schemeClr val="tx1"/>
                </a:solidFill>
                <a:latin typeface="Arial" pitchFamily="34" charset="0"/>
                <a:cs typeface="Arial" pitchFamily="34" charset="0"/>
              </a:defRPr>
            </a:lvl3pPr>
            <a:lvl4pPr marL="1570276" indent="-224325" eaLnBrk="0" hangingPunct="0">
              <a:defRPr>
                <a:solidFill>
                  <a:schemeClr val="tx1"/>
                </a:solidFill>
                <a:latin typeface="Arial" pitchFamily="34" charset="0"/>
                <a:cs typeface="Arial" pitchFamily="34" charset="0"/>
              </a:defRPr>
            </a:lvl4pPr>
            <a:lvl5pPr marL="2018927" indent="-224325" eaLnBrk="0" hangingPunct="0">
              <a:defRPr>
                <a:solidFill>
                  <a:schemeClr val="tx1"/>
                </a:solidFill>
                <a:latin typeface="Arial" pitchFamily="34" charset="0"/>
                <a:cs typeface="Arial" pitchFamily="34" charset="0"/>
              </a:defRPr>
            </a:lvl5pPr>
            <a:lvl6pPr marL="2467577" indent="-224325" eaLnBrk="0" fontAlgn="base" hangingPunct="0">
              <a:spcBef>
                <a:spcPct val="0"/>
              </a:spcBef>
              <a:spcAft>
                <a:spcPct val="0"/>
              </a:spcAft>
              <a:defRPr>
                <a:solidFill>
                  <a:schemeClr val="tx1"/>
                </a:solidFill>
                <a:latin typeface="Arial" pitchFamily="34" charset="0"/>
                <a:cs typeface="Arial" pitchFamily="34" charset="0"/>
              </a:defRPr>
            </a:lvl6pPr>
            <a:lvl7pPr marL="2916227" indent="-224325" eaLnBrk="0" fontAlgn="base" hangingPunct="0">
              <a:spcBef>
                <a:spcPct val="0"/>
              </a:spcBef>
              <a:spcAft>
                <a:spcPct val="0"/>
              </a:spcAft>
              <a:defRPr>
                <a:solidFill>
                  <a:schemeClr val="tx1"/>
                </a:solidFill>
                <a:latin typeface="Arial" pitchFamily="34" charset="0"/>
                <a:cs typeface="Arial" pitchFamily="34" charset="0"/>
              </a:defRPr>
            </a:lvl7pPr>
            <a:lvl8pPr marL="3364878" indent="-224325" eaLnBrk="0" fontAlgn="base" hangingPunct="0">
              <a:spcBef>
                <a:spcPct val="0"/>
              </a:spcBef>
              <a:spcAft>
                <a:spcPct val="0"/>
              </a:spcAft>
              <a:defRPr>
                <a:solidFill>
                  <a:schemeClr val="tx1"/>
                </a:solidFill>
                <a:latin typeface="Arial" pitchFamily="34" charset="0"/>
                <a:cs typeface="Arial" pitchFamily="34" charset="0"/>
              </a:defRPr>
            </a:lvl8pPr>
            <a:lvl9pPr marL="3813528" indent="-224325"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4AD0FC-D8F1-4436-9C81-A7D0944FC08C}" type="slidenum">
              <a:rPr kumimoji="0" lang="fr-BE"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BE"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1379" name="Rectangle 7"/>
          <p:cNvSpPr txBox="1">
            <a:spLocks noGrp="1" noChangeArrowheads="1"/>
          </p:cNvSpPr>
          <p:nvPr/>
        </p:nvSpPr>
        <p:spPr bwMode="auto">
          <a:xfrm>
            <a:off x="3884027" y="8686488"/>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96" tIns="48598" rIns="97196" bIns="48598" anchor="b"/>
          <a:lstStyle>
            <a:lvl1pPr defTabSz="990600" eaLnBrk="0" hangingPunct="0">
              <a:defRPr>
                <a:solidFill>
                  <a:schemeClr val="tx1"/>
                </a:solidFill>
                <a:latin typeface="Arial" pitchFamily="34" charset="0"/>
                <a:cs typeface="Arial" pitchFamily="34" charset="0"/>
              </a:defRPr>
            </a:lvl1pPr>
            <a:lvl2pPr marL="742950" indent="-285750" defTabSz="990600" eaLnBrk="0" hangingPunct="0">
              <a:defRPr>
                <a:solidFill>
                  <a:schemeClr val="tx1"/>
                </a:solidFill>
                <a:latin typeface="Arial" pitchFamily="34" charset="0"/>
                <a:cs typeface="Arial" pitchFamily="34" charset="0"/>
              </a:defRPr>
            </a:lvl2pPr>
            <a:lvl3pPr marL="1143000" indent="-228600" defTabSz="990600" eaLnBrk="0" hangingPunct="0">
              <a:defRPr>
                <a:solidFill>
                  <a:schemeClr val="tx1"/>
                </a:solidFill>
                <a:latin typeface="Arial" pitchFamily="34" charset="0"/>
                <a:cs typeface="Arial" pitchFamily="34" charset="0"/>
              </a:defRPr>
            </a:lvl3pPr>
            <a:lvl4pPr marL="1600200" indent="-228600" defTabSz="990600" eaLnBrk="0" hangingPunct="0">
              <a:defRPr>
                <a:solidFill>
                  <a:schemeClr val="tx1"/>
                </a:solidFill>
                <a:latin typeface="Arial" pitchFamily="34" charset="0"/>
                <a:cs typeface="Arial" pitchFamily="34" charset="0"/>
              </a:defRPr>
            </a:lvl4pPr>
            <a:lvl5pPr marL="2057400" indent="-228600" defTabSz="990600" eaLnBrk="0" hangingPunct="0">
              <a:defRPr>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647BEA74-15F9-4EAB-B697-AC6C1D99DA0B}" type="slidenum">
              <a:rPr kumimoji="0" lang="de-DE" sz="13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90600" rtl="0" eaLnBrk="1" fontAlgn="base" latinLnBrk="0" hangingPunct="1">
                <a:lnSpc>
                  <a:spcPct val="100000"/>
                </a:lnSpc>
                <a:spcBef>
                  <a:spcPct val="0"/>
                </a:spcBef>
                <a:spcAft>
                  <a:spcPct val="0"/>
                </a:spcAft>
                <a:buClrTx/>
                <a:buSzTx/>
                <a:buFontTx/>
                <a:buNone/>
                <a:tabLst/>
                <a:defRPr/>
              </a:pPr>
              <a:t>18</a:t>
            </a:fld>
            <a:endParaRPr kumimoji="0" lang="de-DE" sz="13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1380" name="Rectangle 7"/>
          <p:cNvSpPr txBox="1">
            <a:spLocks noGrp="1" noChangeArrowheads="1"/>
          </p:cNvSpPr>
          <p:nvPr/>
        </p:nvSpPr>
        <p:spPr bwMode="auto">
          <a:xfrm>
            <a:off x="3884027" y="8686488"/>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96" tIns="48598" rIns="97196" bIns="48598" anchor="b"/>
          <a:lstStyle>
            <a:lvl1pPr defTabSz="990600" eaLnBrk="0" hangingPunct="0">
              <a:defRPr>
                <a:solidFill>
                  <a:schemeClr val="tx1"/>
                </a:solidFill>
                <a:latin typeface="Arial" pitchFamily="34" charset="0"/>
                <a:cs typeface="Arial" pitchFamily="34" charset="0"/>
              </a:defRPr>
            </a:lvl1pPr>
            <a:lvl2pPr marL="742950" indent="-285750" defTabSz="990600" eaLnBrk="0" hangingPunct="0">
              <a:defRPr>
                <a:solidFill>
                  <a:schemeClr val="tx1"/>
                </a:solidFill>
                <a:latin typeface="Arial" pitchFamily="34" charset="0"/>
                <a:cs typeface="Arial" pitchFamily="34" charset="0"/>
              </a:defRPr>
            </a:lvl2pPr>
            <a:lvl3pPr marL="1143000" indent="-228600" defTabSz="990600" eaLnBrk="0" hangingPunct="0">
              <a:defRPr>
                <a:solidFill>
                  <a:schemeClr val="tx1"/>
                </a:solidFill>
                <a:latin typeface="Arial" pitchFamily="34" charset="0"/>
                <a:cs typeface="Arial" pitchFamily="34" charset="0"/>
              </a:defRPr>
            </a:lvl3pPr>
            <a:lvl4pPr marL="1600200" indent="-228600" defTabSz="990600" eaLnBrk="0" hangingPunct="0">
              <a:defRPr>
                <a:solidFill>
                  <a:schemeClr val="tx1"/>
                </a:solidFill>
                <a:latin typeface="Arial" pitchFamily="34" charset="0"/>
                <a:cs typeface="Arial" pitchFamily="34" charset="0"/>
              </a:defRPr>
            </a:lvl4pPr>
            <a:lvl5pPr marL="2057400" indent="-228600" defTabSz="990600" eaLnBrk="0" hangingPunct="0">
              <a:defRPr>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EC23F1A1-DC37-4C1F-B241-4C32CBDAD872}" type="slidenum">
              <a:rPr kumimoji="0" lang="de-DE" sz="13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90600" rtl="0" eaLnBrk="1" fontAlgn="base" latinLnBrk="0" hangingPunct="1">
                <a:lnSpc>
                  <a:spcPct val="100000"/>
                </a:lnSpc>
                <a:spcBef>
                  <a:spcPct val="0"/>
                </a:spcBef>
                <a:spcAft>
                  <a:spcPct val="0"/>
                </a:spcAft>
                <a:buClrTx/>
                <a:buSzTx/>
                <a:buFontTx/>
                <a:buNone/>
                <a:tabLst/>
                <a:defRPr/>
              </a:pPr>
              <a:t>18</a:t>
            </a:fld>
            <a:endParaRPr kumimoji="0" lang="de-DE" sz="13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1381" name="Rectangle 2"/>
          <p:cNvSpPr>
            <a:spLocks noGrp="1" noRot="1" noChangeAspect="1" noChangeArrowheads="1" noTextEdit="1"/>
          </p:cNvSpPr>
          <p:nvPr>
            <p:ph type="sldImg"/>
          </p:nvPr>
        </p:nvSpPr>
        <p:spPr>
          <a:ln/>
        </p:spPr>
      </p:sp>
      <p:sp>
        <p:nvSpPr>
          <p:cNvPr id="101382" name="Rectangle 3"/>
          <p:cNvSpPr>
            <a:spLocks noGrp="1" noChangeArrowheads="1"/>
          </p:cNvSpPr>
          <p:nvPr>
            <p:ph type="body" idx="1"/>
          </p:nvPr>
        </p:nvSpPr>
        <p:spPr>
          <a:xfrm>
            <a:off x="684869" y="4342464"/>
            <a:ext cx="5488264"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96" tIns="48598" rIns="97196" bIns="48598"/>
          <a:lstStyle/>
          <a:p>
            <a:pPr marL="224325" indent="-224325"/>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10.xml"/><Relationship Id="rId9"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2.xml"/><Relationship Id="rId7" Type="http://schemas.openxmlformats.org/officeDocument/2006/relationships/image" Target="../media/image1.emf"/><Relationship Id="rId2" Type="http://schemas.openxmlformats.org/officeDocument/2006/relationships/tags" Target="../tags/tag21.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Master" Target="../slideMasters/slideMaster8.xml"/><Relationship Id="rId4" Type="http://schemas.openxmlformats.org/officeDocument/2006/relationships/tags" Target="../tags/tag23.xml"/><Relationship Id="rId9"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082AB8-D705-F179-B945-9A145FA0CE0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1C2B4C7F-2C12-25F2-F113-531DB042F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E7E01886-DC17-34FC-3414-62F4F0DF32A6}"/>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5" name="Espace réservé du pied de page 4">
            <a:extLst>
              <a:ext uri="{FF2B5EF4-FFF2-40B4-BE49-F238E27FC236}">
                <a16:creationId xmlns:a16="http://schemas.microsoft.com/office/drawing/2014/main" id="{08408E11-28B5-7978-EED1-0C7CD17D981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8A2005A2-A9DB-71D7-2296-0B8DBCFD5979}"/>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3558780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4D121C-8F5A-AFF8-E71F-D54721021C4D}"/>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92B0D111-1E98-0C59-7DAE-59A8DDBA48F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A49546BC-E453-D1FD-BD68-3DD5528518DB}"/>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5" name="Espace réservé du pied de page 4">
            <a:extLst>
              <a:ext uri="{FF2B5EF4-FFF2-40B4-BE49-F238E27FC236}">
                <a16:creationId xmlns:a16="http://schemas.microsoft.com/office/drawing/2014/main" id="{258F2580-87D6-F60B-166E-DC5514DFBE3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FC11358E-2129-F62B-E957-DAE276809145}"/>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16523715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F082CF-34EF-BB80-B208-6001DD02C5F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CE6D20A6-975C-E990-1BCF-5C543DFB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5E9BB6AE-65A9-1682-B6EA-5BFED29EAED7}"/>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5" name="Espace réservé du pied de page 4">
            <a:extLst>
              <a:ext uri="{FF2B5EF4-FFF2-40B4-BE49-F238E27FC236}">
                <a16:creationId xmlns:a16="http://schemas.microsoft.com/office/drawing/2014/main" id="{713F5A16-9BFA-47D8-FD44-ECE16E89855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CB0EACA4-4A3E-CE66-F2F0-F5E6B4343822}"/>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1755445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3C01D3-03B2-D7E6-EAF1-022911B0A5A6}"/>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DD42CF97-3B1F-D63D-8268-6A362786EDD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8B443990-3213-DBF5-3100-C714C425BBF3}"/>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5" name="Espace réservé du pied de page 4">
            <a:extLst>
              <a:ext uri="{FF2B5EF4-FFF2-40B4-BE49-F238E27FC236}">
                <a16:creationId xmlns:a16="http://schemas.microsoft.com/office/drawing/2014/main" id="{7BDA7F1A-F7DF-677A-3E41-C73C90AFE76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A54BA20-49CB-0CEF-2BBA-1B84EFAFC644}"/>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34079009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2A200-E8AD-1F79-7B3F-DA72EA0C91A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6D79509D-5D81-3679-8717-F1F31D4B06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A0FA5B8-6BF8-2896-E45C-069FFB3686EB}"/>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5" name="Espace réservé du pied de page 4">
            <a:extLst>
              <a:ext uri="{FF2B5EF4-FFF2-40B4-BE49-F238E27FC236}">
                <a16:creationId xmlns:a16="http://schemas.microsoft.com/office/drawing/2014/main" id="{83BF7347-A305-CE78-57FF-A03B96191FB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3CBA6C56-8987-DD02-F6C9-82AE27560DD2}"/>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5450941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319BDE-6108-4954-2539-D0B946618410}"/>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7242E16B-A3B9-CBD0-B53A-05A97B6710F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B289DB72-318A-BA76-ED39-A651104F40F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4EF2D238-2DD8-2C8B-4DBC-34FC3F636CAE}"/>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6" name="Espace réservé du pied de page 5">
            <a:extLst>
              <a:ext uri="{FF2B5EF4-FFF2-40B4-BE49-F238E27FC236}">
                <a16:creationId xmlns:a16="http://schemas.microsoft.com/office/drawing/2014/main" id="{888CCCE7-103E-D4C0-7C6E-479897896EE9}"/>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1EEBF6F-0F48-FA9B-4C2A-96C8EC677334}"/>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37564012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41563-BB37-71C8-16E9-8EC460AE1985}"/>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DAC29BB2-69DE-A13E-5CE7-2D2696CCAD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86E5935-A709-DCA7-628A-B1DCE6B63CF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65DC27D2-90CF-5FC1-B442-DA5ECC82E0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E287B51-934A-FF57-3184-689929BD1BE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8B10F381-E840-652D-5039-EB5210237055}"/>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8" name="Espace réservé du pied de page 7">
            <a:extLst>
              <a:ext uri="{FF2B5EF4-FFF2-40B4-BE49-F238E27FC236}">
                <a16:creationId xmlns:a16="http://schemas.microsoft.com/office/drawing/2014/main" id="{67DCB51F-D8DA-6A02-D02D-1934D18C491C}"/>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4C2D43DA-5666-D235-366B-B6B294C31A4F}"/>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19196921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C48AD-EAFB-A71F-CABD-10A2EBC3ED1C}"/>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ED6D0401-C799-F4AA-CE85-A889B49EE65C}"/>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4" name="Espace réservé du pied de page 3">
            <a:extLst>
              <a:ext uri="{FF2B5EF4-FFF2-40B4-BE49-F238E27FC236}">
                <a16:creationId xmlns:a16="http://schemas.microsoft.com/office/drawing/2014/main" id="{B1493CA7-71BC-D0BD-9BE1-E7FD0E9D5381}"/>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24CC740C-135F-1B96-1976-866BA4A2D9B2}"/>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19610880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F4F9F9-8211-7473-3F53-66600FB25DA4}"/>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3" name="Espace réservé du pied de page 2">
            <a:extLst>
              <a:ext uri="{FF2B5EF4-FFF2-40B4-BE49-F238E27FC236}">
                <a16:creationId xmlns:a16="http://schemas.microsoft.com/office/drawing/2014/main" id="{5C81859E-6CEB-5A6C-E6DC-E03C448328EE}"/>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25B789A3-12B8-3849-C4F2-2E5C8DD8F5B2}"/>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85787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29CB69-90C6-0669-6F78-7C2C885A96A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C7A8371E-AF05-3A31-1408-107948906A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AD41F45F-CBA5-374C-7F9E-1AADCF008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026F41-D038-D2E8-C670-31E6094EEA89}"/>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6" name="Espace réservé du pied de page 5">
            <a:extLst>
              <a:ext uri="{FF2B5EF4-FFF2-40B4-BE49-F238E27FC236}">
                <a16:creationId xmlns:a16="http://schemas.microsoft.com/office/drawing/2014/main" id="{5B1B3611-B3F2-A95A-2480-87622D1A7375}"/>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34342BA5-C57E-D126-BE56-6EB453474C59}"/>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1185548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B9328-4039-5BF1-8A82-72A96886F26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4702C945-00A1-DEEE-4754-CC2DD29B2B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7DA1CCA3-9328-F59D-C4F1-80965D5CB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E39137-60C1-7062-BA2D-510EAD8D6D5F}"/>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6" name="Espace réservé du pied de page 5">
            <a:extLst>
              <a:ext uri="{FF2B5EF4-FFF2-40B4-BE49-F238E27FC236}">
                <a16:creationId xmlns:a16="http://schemas.microsoft.com/office/drawing/2014/main" id="{7B238FFD-B8FD-032A-8036-8151E8701717}"/>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C0407FD1-6C14-C031-8BAF-F5E1A7B9D8B2}"/>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30064348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17E03-1682-642C-C05D-0FAB79A9C2EA}"/>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37B5F831-D9EE-0FA2-444D-576E6795160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7328E3C3-0D81-05D9-34F2-039168472367}"/>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5" name="Espace réservé du pied de page 4">
            <a:extLst>
              <a:ext uri="{FF2B5EF4-FFF2-40B4-BE49-F238E27FC236}">
                <a16:creationId xmlns:a16="http://schemas.microsoft.com/office/drawing/2014/main" id="{7CB148BD-6184-78E3-3247-04CF05AD4DC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16AA4742-8522-E8D7-2D53-1952EA23AD3E}"/>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1211731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DB9C3AF-110B-E96D-22CC-BE970833DDE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38541DD4-D388-9440-89C7-BBC65B19A2D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ACBBD8F-CEE4-CE69-64F2-2BDC1F1A5763}"/>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5" name="Espace réservé du pied de page 4">
            <a:extLst>
              <a:ext uri="{FF2B5EF4-FFF2-40B4-BE49-F238E27FC236}">
                <a16:creationId xmlns:a16="http://schemas.microsoft.com/office/drawing/2014/main" id="{43825CEC-9742-499F-65F9-18B6ACDD261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62A0CAAE-6F98-9363-B4D6-76B908CD5FE6}"/>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13663111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5FBF13C-B0F3-05D0-A902-BD21FA75CFC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D762DF16-32D4-E0C8-8BE5-599D00E2046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820D4684-4901-26D0-B4FD-DFA89F2F6D32}"/>
              </a:ext>
            </a:extLst>
          </p:cNvPr>
          <p:cNvSpPr>
            <a:spLocks noGrp="1"/>
          </p:cNvSpPr>
          <p:nvPr>
            <p:ph type="dt" sz="half" idx="10"/>
          </p:nvPr>
        </p:nvSpPr>
        <p:spPr/>
        <p:txBody>
          <a:bodyPr/>
          <a:lstStyle/>
          <a:p>
            <a:fld id="{0A7AF09F-6005-4108-9C2D-45266F1CDAAE}" type="datetimeFigureOut">
              <a:rPr lang="fr-BE" smtClean="0"/>
              <a:t>21-03-25</a:t>
            </a:fld>
            <a:endParaRPr lang="fr-BE"/>
          </a:p>
        </p:txBody>
      </p:sp>
      <p:sp>
        <p:nvSpPr>
          <p:cNvPr id="5" name="Espace réservé du pied de page 4">
            <a:extLst>
              <a:ext uri="{FF2B5EF4-FFF2-40B4-BE49-F238E27FC236}">
                <a16:creationId xmlns:a16="http://schemas.microsoft.com/office/drawing/2014/main" id="{33790BAE-9CB1-0938-826E-CD79D110F3E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06F50CF3-7543-AFFB-8DBD-C689EAC69BD8}"/>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8363015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rgbClr val="FF0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7"/>
          <p:cNvSpPr>
            <a:spLocks noGrp="1"/>
          </p:cNvSpPr>
          <p:nvPr>
            <p:ph sz="quarter" idx="1"/>
          </p:nvPr>
        </p:nvSpPr>
        <p:spPr>
          <a:xfrm>
            <a:off x="609600" y="1219200"/>
            <a:ext cx="10972800" cy="493776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0"/>
          </p:nvPr>
        </p:nvSpPr>
        <p:spPr>
          <a:xfrm>
            <a:off x="623394" y="6309320"/>
            <a:ext cx="11041225" cy="288032"/>
          </a:xfrm>
        </p:spPr>
        <p:txBody>
          <a:bodyPr anchor="b">
            <a:noAutofit/>
          </a:bodyPr>
          <a:lstStyle>
            <a:lvl1pPr marL="0" indent="0">
              <a:buNone/>
              <a:defRPr sz="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2791665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552001" y="1279526"/>
            <a:ext cx="11088000" cy="4788000"/>
          </a:xfrm>
        </p:spPr>
        <p:txBody>
          <a:bodyPr/>
          <a:lstStyle>
            <a:lvl2pPr marL="406359" indent="-292071">
              <a:tabLs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66343C42-5080-CA49-83D2-1194B1D87341}" type="slidenum">
              <a:rPr lang="en-US"/>
              <a:pPr>
                <a:defRPr/>
              </a:pPr>
              <a:t>‹N°›</a:t>
            </a:fld>
            <a:endParaRPr lang="en-US" dirty="0"/>
          </a:p>
        </p:txBody>
      </p:sp>
      <p:sp>
        <p:nvSpPr>
          <p:cNvPr id="8" name="Footer Placeholder 2">
            <a:extLst>
              <a:ext uri="{FF2B5EF4-FFF2-40B4-BE49-F238E27FC236}">
                <a16:creationId xmlns:a16="http://schemas.microsoft.com/office/drawing/2014/main" id="{605D13D4-5935-954A-985F-F1FD1E837ED0}"/>
              </a:ext>
            </a:extLst>
          </p:cNvPr>
          <p:cNvSpPr>
            <a:spLocks noGrp="1"/>
          </p:cNvSpPr>
          <p:nvPr>
            <p:ph type="ftr" sz="quarter" idx="3"/>
          </p:nvPr>
        </p:nvSpPr>
        <p:spPr>
          <a:xfrm>
            <a:off x="552000" y="6120000"/>
            <a:ext cx="11085843" cy="360000"/>
          </a:xfrm>
          <a:prstGeom prst="rect">
            <a:avLst/>
          </a:prstGeom>
        </p:spPr>
        <p:txBody>
          <a:bodyPr vert="horz" lIns="90000" tIns="45720" rIns="91440" bIns="45720" rtlCol="0" anchor="b"/>
          <a:lstStyle>
            <a:lvl1pPr algn="l">
              <a:defRPr sz="1000">
                <a:solidFill>
                  <a:srgbClr val="061D48"/>
                </a:solidFill>
              </a:defRPr>
            </a:lvl1pPr>
          </a:lstStyle>
          <a:p>
            <a:endParaRPr lang="en-GB" dirty="0"/>
          </a:p>
        </p:txBody>
      </p:sp>
    </p:spTree>
    <p:extLst>
      <p:ext uri="{BB962C8B-B14F-4D97-AF65-F5344CB8AC3E}">
        <p14:creationId xmlns:p14="http://schemas.microsoft.com/office/powerpoint/2010/main" val="32608963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402169" y="1704043"/>
            <a:ext cx="11385551" cy="523220"/>
          </a:xfrm>
        </p:spPr>
        <p:txBody>
          <a:bodyPr>
            <a:spAutoFit/>
          </a:bodyPr>
          <a:lstStyle>
            <a:lvl1pPr>
              <a:defRPr/>
            </a:lvl1pPr>
          </a:lstStyle>
          <a:p>
            <a:r>
              <a:rPr lang="en-US"/>
              <a:t>Click to edit Master title style</a:t>
            </a:r>
          </a:p>
        </p:txBody>
      </p:sp>
      <p:sp>
        <p:nvSpPr>
          <p:cNvPr id="13315" name="Rectangle 3"/>
          <p:cNvSpPr>
            <a:spLocks noGrp="1" noChangeArrowheads="1"/>
          </p:cNvSpPr>
          <p:nvPr>
            <p:ph type="subTitle" idx="1"/>
          </p:nvPr>
        </p:nvSpPr>
        <p:spPr>
          <a:xfrm>
            <a:off x="402167" y="3778250"/>
            <a:ext cx="8534400" cy="304800"/>
          </a:xfrm>
        </p:spPr>
        <p:txBody>
          <a:bodyPr/>
          <a:lstStyle>
            <a:lvl1pPr marL="0" indent="0">
              <a:buFontTx/>
              <a:buNone/>
              <a:defRPr sz="2000">
                <a:solidFill>
                  <a:srgbClr val="1C1C1C"/>
                </a:solidFill>
              </a:defRPr>
            </a:lvl1pPr>
          </a:lstStyle>
          <a:p>
            <a:r>
              <a:rPr lang="en-US"/>
              <a:t>Click to edit Master subtitle style</a:t>
            </a:r>
          </a:p>
        </p:txBody>
      </p:sp>
    </p:spTree>
    <p:extLst>
      <p:ext uri="{BB962C8B-B14F-4D97-AF65-F5344CB8AC3E}">
        <p14:creationId xmlns:p14="http://schemas.microsoft.com/office/powerpoint/2010/main" val="1176425646"/>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87729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5963093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781176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9164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04800" y="609600"/>
            <a:ext cx="11582400" cy="1143000"/>
          </a:xfrm>
        </p:spPr>
        <p:txBody>
          <a:bodyPr/>
          <a:lstStyle/>
          <a:p>
            <a:r>
              <a:rPr lang="fr-FR"/>
              <a:t>Modifiez le style du titre</a:t>
            </a:r>
            <a:endParaRPr lang="fr-BE"/>
          </a:p>
        </p:txBody>
      </p:sp>
      <p:sp>
        <p:nvSpPr>
          <p:cNvPr id="3" name="Espace réservé du contenu 2"/>
          <p:cNvSpPr>
            <a:spLocks noGrp="1"/>
          </p:cNvSpPr>
          <p:nvPr>
            <p:ph sz="half" idx="1"/>
          </p:nvPr>
        </p:nvSpPr>
        <p:spPr>
          <a:xfrm>
            <a:off x="914410" y="1981200"/>
            <a:ext cx="5091289"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quarter" idx="2"/>
          </p:nvPr>
        </p:nvSpPr>
        <p:spPr>
          <a:xfrm>
            <a:off x="6186322" y="1981200"/>
            <a:ext cx="5091289"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contenu 4"/>
          <p:cNvSpPr>
            <a:spLocks noGrp="1"/>
          </p:cNvSpPr>
          <p:nvPr>
            <p:ph sz="quarter" idx="3"/>
          </p:nvPr>
        </p:nvSpPr>
        <p:spPr>
          <a:xfrm>
            <a:off x="6186322" y="4114800"/>
            <a:ext cx="5091289"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42862798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04800" y="609600"/>
            <a:ext cx="11582400" cy="1143000"/>
          </a:xfrm>
        </p:spPr>
        <p:txBody>
          <a:bodyPr/>
          <a:lstStyle/>
          <a:p>
            <a:r>
              <a:rPr lang="fr-FR"/>
              <a:t>Modifiez le style du titre</a:t>
            </a:r>
            <a:endParaRPr lang="fr-BE"/>
          </a:p>
        </p:txBody>
      </p:sp>
      <p:sp>
        <p:nvSpPr>
          <p:cNvPr id="3" name="Espace réservé du tableau 2"/>
          <p:cNvSpPr>
            <a:spLocks noGrp="1"/>
          </p:cNvSpPr>
          <p:nvPr>
            <p:ph type="tbl" idx="1"/>
          </p:nvPr>
        </p:nvSpPr>
        <p:spPr>
          <a:xfrm>
            <a:off x="914400" y="1981200"/>
            <a:ext cx="10363200" cy="4114800"/>
          </a:xfrm>
        </p:spPr>
        <p:txBody>
          <a:bodyPr/>
          <a:lstStyle/>
          <a:p>
            <a:pPr lvl="0"/>
            <a:endParaRPr lang="fr-BE" noProof="0" dirty="0"/>
          </a:p>
        </p:txBody>
      </p:sp>
    </p:spTree>
    <p:extLst>
      <p:ext uri="{BB962C8B-B14F-4D97-AF65-F5344CB8AC3E}">
        <p14:creationId xmlns:p14="http://schemas.microsoft.com/office/powerpoint/2010/main" val="2948097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41"/>
          <p:cNvGraphicFramePr>
            <a:graphicFrameLocks noChangeAspect="1"/>
          </p:cNvGraphicFramePr>
          <p:nvPr>
            <p:custDataLst>
              <p:tags r:id="rId2"/>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2059" name="think-cell Slide" r:id="rId6" imgW="6350000" imgH="6350000" progId="">
                  <p:embed/>
                </p:oleObj>
              </mc:Choice>
              <mc:Fallback>
                <p:oleObj name="think-cell Slide" r:id="rId6" imgW="6350000" imgH="6350000" progId="">
                  <p:embed/>
                  <p:pic>
                    <p:nvPicPr>
                      <p:cNvPr id="4" name="Object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81" descr="C:\Users\Sophie Rizzo\Desktop\Saint Luc\Logos\feuille entière.png"/>
          <p:cNvPicPr>
            <a:picLocks noChangeArrowheads="1"/>
          </p:cNvPicPr>
          <p:nvPr>
            <p:custDataLst>
              <p:tags r:id="rId3"/>
            </p:custDataLst>
          </p:nvPr>
        </p:nvPicPr>
        <p:blipFill>
          <a:blip r:embed="rId8" cstate="email">
            <a:extLst>
              <a:ext uri="{28A0092B-C50C-407E-A947-70E740481C1C}">
                <a14:useLocalDpi xmlns:a14="http://schemas.microsoft.com/office/drawing/2010/main" val="0"/>
              </a:ext>
            </a:extLst>
          </a:blip>
          <a:srcRect/>
          <a:stretch>
            <a:fillRect/>
          </a:stretch>
        </p:blipFill>
        <p:spPr bwMode="auto">
          <a:xfrm>
            <a:off x="-296334" y="1"/>
            <a:ext cx="12505267"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Sophie Rizzo\Desktop\Saint Luc\Logos\logo + feuille blanche.png"/>
          <p:cNvPicPr>
            <a:picLocks noChangeAspect="1" noChangeArrowheads="1"/>
          </p:cNvPicPr>
          <p:nvPr>
            <p:custDataLst>
              <p:tags r:id="rId4"/>
            </p:custDataLst>
          </p:nvPr>
        </p:nvPicPr>
        <p:blipFill>
          <a:blip r:embed="rId9" cstate="email">
            <a:extLst>
              <a:ext uri="{28A0092B-C50C-407E-A947-70E740481C1C}">
                <a14:useLocalDpi xmlns:a14="http://schemas.microsoft.com/office/drawing/2010/main" val="0"/>
              </a:ext>
            </a:extLst>
          </a:blip>
          <a:srcRect/>
          <a:stretch>
            <a:fillRect/>
          </a:stretch>
        </p:blipFill>
        <p:spPr bwMode="auto">
          <a:xfrm>
            <a:off x="8409517" y="4106863"/>
            <a:ext cx="3799416"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775520" y="1700809"/>
            <a:ext cx="8928992" cy="615553"/>
          </a:xfrm>
          <a:effectLst>
            <a:outerShdw blurRad="50800" dist="38100" dir="2700000" algn="tl" rotWithShape="0">
              <a:prstClr val="black">
                <a:alpha val="40000"/>
              </a:prstClr>
            </a:outerShdw>
          </a:effectLst>
        </p:spPr>
        <p:txBody>
          <a:bodyPr/>
          <a:lstStyle>
            <a:lvl1pPr algn="l">
              <a:defRPr sz="4000" b="1">
                <a:solidFill>
                  <a:schemeClr val="tx1"/>
                </a:solidFill>
                <a:latin typeface="Arial" pitchFamily="34" charset="0"/>
                <a:cs typeface="Arial" pitchFamily="34" charset="0"/>
              </a:defRPr>
            </a:lvl1pPr>
          </a:lstStyle>
          <a:p>
            <a:r>
              <a:rPr lang="fr-FR"/>
              <a:t>Modifiez le style du titre</a:t>
            </a:r>
            <a:endParaRPr lang="fr-BE" dirty="0"/>
          </a:p>
        </p:txBody>
      </p:sp>
      <p:sp>
        <p:nvSpPr>
          <p:cNvPr id="3" name="Sous-titre 2"/>
          <p:cNvSpPr>
            <a:spLocks noGrp="1"/>
          </p:cNvSpPr>
          <p:nvPr>
            <p:ph type="subTitle" idx="1"/>
          </p:nvPr>
        </p:nvSpPr>
        <p:spPr>
          <a:xfrm>
            <a:off x="1775520" y="5513491"/>
            <a:ext cx="3883157" cy="615553"/>
          </a:xfrm>
        </p:spPr>
        <p:txBody>
          <a:bodyPr rtlCol="0" anchor="ctr"/>
          <a:lstStyle>
            <a:lvl1pPr marL="0" indent="0">
              <a:defRPr lang="fr-BE" sz="2000" b="0" dirty="0">
                <a:solidFill>
                  <a:srgbClr val="575656"/>
                </a:solidFill>
                <a:latin typeface="Arial" pitchFamily="34" charset="0"/>
                <a:ea typeface="+mj-ea"/>
                <a:cs typeface="Arial" pitchFamily="34" charset="0"/>
              </a:defRPr>
            </a:lvl1pPr>
          </a:lstStyle>
          <a:p>
            <a:pPr lvl="0"/>
            <a:r>
              <a:rPr lang="fr-FR"/>
              <a:t>Modifiez le style des sous-titres du masque</a:t>
            </a:r>
            <a:endParaRPr lang="fr-BE" dirty="0"/>
          </a:p>
        </p:txBody>
      </p:sp>
    </p:spTree>
    <p:extLst>
      <p:ext uri="{BB962C8B-B14F-4D97-AF65-F5344CB8AC3E}">
        <p14:creationId xmlns:p14="http://schemas.microsoft.com/office/powerpoint/2010/main" val="4355493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914413"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86325"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296802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Page agenda">
    <p:spTree>
      <p:nvGrpSpPr>
        <p:cNvPr id="1" name=""/>
        <p:cNvGrpSpPr/>
        <p:nvPr/>
      </p:nvGrpSpPr>
      <p:grpSpPr>
        <a:xfrm>
          <a:off x="0" y="0"/>
          <a:ext cx="0" cy="0"/>
          <a:chOff x="0" y="0"/>
          <a:chExt cx="0" cy="0"/>
        </a:xfrm>
      </p:grpSpPr>
      <p:grpSp>
        <p:nvGrpSpPr>
          <p:cNvPr id="4" name="Group 6"/>
          <p:cNvGrpSpPr>
            <a:grpSpLocks/>
          </p:cNvGrpSpPr>
          <p:nvPr/>
        </p:nvGrpSpPr>
        <p:grpSpPr bwMode="auto">
          <a:xfrm>
            <a:off x="1" y="250825"/>
            <a:ext cx="12179300" cy="6692900"/>
            <a:chOff x="0" y="250825"/>
            <a:chExt cx="9134475" cy="6692900"/>
          </a:xfrm>
        </p:grpSpPr>
        <p:grpSp>
          <p:nvGrpSpPr>
            <p:cNvPr id="5" name="Group 4"/>
            <p:cNvGrpSpPr>
              <a:grpSpLocks/>
            </p:cNvGrpSpPr>
            <p:nvPr/>
          </p:nvGrpSpPr>
          <p:grpSpPr bwMode="auto">
            <a:xfrm>
              <a:off x="2232659" y="6631940"/>
              <a:ext cx="6257291" cy="0"/>
              <a:chOff x="2232659" y="6631940"/>
              <a:chExt cx="6257291" cy="0"/>
            </a:xfrm>
          </p:grpSpPr>
          <p:cxnSp>
            <p:nvCxnSpPr>
              <p:cNvPr id="8" name="Straight Connector 45"/>
              <p:cNvCxnSpPr/>
              <p:nvPr/>
            </p:nvCxnSpPr>
            <p:spPr>
              <a:xfrm>
                <a:off x="2232025" y="7640638"/>
                <a:ext cx="568325" cy="0"/>
              </a:xfrm>
              <a:prstGeom prst="line">
                <a:avLst/>
              </a:prstGeom>
              <a:ln w="9525">
                <a:solidFill>
                  <a:srgbClr val="47074A"/>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46"/>
              <p:cNvCxnSpPr/>
              <p:nvPr/>
            </p:nvCxnSpPr>
            <p:spPr>
              <a:xfrm>
                <a:off x="2800350" y="7640638"/>
                <a:ext cx="569913" cy="0"/>
              </a:xfrm>
              <a:prstGeom prst="line">
                <a:avLst/>
              </a:prstGeom>
              <a:ln w="9525">
                <a:solidFill>
                  <a:srgbClr val="94198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47"/>
              <p:cNvCxnSpPr/>
              <p:nvPr/>
            </p:nvCxnSpPr>
            <p:spPr>
              <a:xfrm>
                <a:off x="3370263" y="7640638"/>
                <a:ext cx="568325" cy="0"/>
              </a:xfrm>
              <a:prstGeom prst="line">
                <a:avLst/>
              </a:prstGeom>
              <a:ln w="9525">
                <a:solidFill>
                  <a:srgbClr val="DE007D"/>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48"/>
              <p:cNvCxnSpPr/>
              <p:nvPr/>
            </p:nvCxnSpPr>
            <p:spPr>
              <a:xfrm>
                <a:off x="3938588" y="7640638"/>
                <a:ext cx="568325" cy="0"/>
              </a:xfrm>
              <a:prstGeom prst="line">
                <a:avLst/>
              </a:prstGeom>
              <a:ln w="9525">
                <a:solidFill>
                  <a:srgbClr val="EDBCD8"/>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49"/>
              <p:cNvCxnSpPr/>
              <p:nvPr/>
            </p:nvCxnSpPr>
            <p:spPr>
              <a:xfrm>
                <a:off x="4506913" y="7640638"/>
                <a:ext cx="569912" cy="0"/>
              </a:xfrm>
              <a:prstGeom prst="line">
                <a:avLst/>
              </a:prstGeom>
              <a:ln w="9525">
                <a:solidFill>
                  <a:srgbClr val="FBB9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0"/>
              <p:cNvCxnSpPr/>
              <p:nvPr/>
            </p:nvCxnSpPr>
            <p:spPr>
              <a:xfrm>
                <a:off x="5076825" y="7640638"/>
                <a:ext cx="568325" cy="0"/>
              </a:xfrm>
              <a:prstGeom prst="line">
                <a:avLst/>
              </a:prstGeom>
              <a:ln w="9525">
                <a:solidFill>
                  <a:srgbClr val="EF7C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51"/>
              <p:cNvCxnSpPr/>
              <p:nvPr/>
            </p:nvCxnSpPr>
            <p:spPr>
              <a:xfrm>
                <a:off x="5645150" y="7640638"/>
                <a:ext cx="569913" cy="0"/>
              </a:xfrm>
              <a:prstGeom prst="line">
                <a:avLst/>
              </a:prstGeom>
              <a:ln w="9525">
                <a:solidFill>
                  <a:srgbClr val="E3000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52"/>
              <p:cNvCxnSpPr/>
              <p:nvPr/>
            </p:nvCxnSpPr>
            <p:spPr>
              <a:xfrm>
                <a:off x="6215063" y="7640638"/>
                <a:ext cx="568325" cy="0"/>
              </a:xfrm>
              <a:prstGeom prst="line">
                <a:avLst/>
              </a:prstGeom>
              <a:ln w="9525">
                <a:solidFill>
                  <a:srgbClr val="0AA537"/>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53"/>
              <p:cNvCxnSpPr/>
              <p:nvPr/>
            </p:nvCxnSpPr>
            <p:spPr>
              <a:xfrm>
                <a:off x="6783388" y="7640638"/>
                <a:ext cx="568325" cy="0"/>
              </a:xfrm>
              <a:prstGeom prst="line">
                <a:avLst/>
              </a:prstGeom>
              <a:ln w="9525">
                <a:solidFill>
                  <a:srgbClr val="94C11C"/>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54"/>
              <p:cNvCxnSpPr/>
              <p:nvPr/>
            </p:nvCxnSpPr>
            <p:spPr>
              <a:xfrm>
                <a:off x="7351713" y="7640638"/>
                <a:ext cx="569912" cy="0"/>
              </a:xfrm>
              <a:prstGeom prst="line">
                <a:avLst/>
              </a:prstGeom>
              <a:ln w="9525">
                <a:solidFill>
                  <a:srgbClr val="DCE169"/>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55"/>
              <p:cNvCxnSpPr/>
              <p:nvPr/>
            </p:nvCxnSpPr>
            <p:spPr>
              <a:xfrm>
                <a:off x="7921625" y="7640638"/>
                <a:ext cx="568325" cy="0"/>
              </a:xfrm>
              <a:prstGeom prst="line">
                <a:avLst/>
              </a:prstGeom>
              <a:ln w="9525">
                <a:solidFill>
                  <a:srgbClr val="005CA9"/>
                </a:solidFill>
              </a:ln>
              <a:effectLst/>
            </p:spPr>
            <p:style>
              <a:lnRef idx="2">
                <a:schemeClr val="accent1"/>
              </a:lnRef>
              <a:fillRef idx="0">
                <a:schemeClr val="accent1"/>
              </a:fillRef>
              <a:effectRef idx="1">
                <a:schemeClr val="accent1"/>
              </a:effectRef>
              <a:fontRef idx="minor">
                <a:schemeClr val="tx1"/>
              </a:fontRef>
            </p:style>
          </p:cxnSp>
        </p:grpSp>
        <p:pic>
          <p:nvPicPr>
            <p:cNvPr id="6" name="Picture 2" descr="C:\Users\Sophie Rizzo\Desktop\Saint Luc\Logos\feuille entière.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50825"/>
              <a:ext cx="3500438"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Sophie Rizzo\Desktop\Saint Luc\Logos\feuille entière.png"/>
            <p:cNvPicPr>
              <a:picLocks noChangeAspect="1" noChangeArrowheads="1"/>
            </p:cNvPicPr>
            <p:nvPr/>
          </p:nvPicPr>
          <p:blipFill>
            <a:blip r:embed="rId3"/>
            <a:srcRect/>
            <a:stretch>
              <a:fillRect/>
            </a:stretch>
          </p:blipFill>
          <p:spPr bwMode="auto">
            <a:xfrm>
              <a:off x="8466138" y="6200775"/>
              <a:ext cx="668337" cy="668338"/>
            </a:xfrm>
            <a:prstGeom prst="rect">
              <a:avLst/>
            </a:prstGeom>
            <a:noFill/>
            <a:effectLst>
              <a:outerShdw blurRad="50800" dist="38100" dir="2700000" algn="tl" rotWithShape="0">
                <a:prstClr val="black">
                  <a:alpha val="40000"/>
                </a:prstClr>
              </a:outerShdw>
            </a:effectLst>
          </p:spPr>
        </p:pic>
      </p:grpSp>
      <p:sp>
        <p:nvSpPr>
          <p:cNvPr id="2" name="Titre 1"/>
          <p:cNvSpPr>
            <a:spLocks noGrp="1"/>
          </p:cNvSpPr>
          <p:nvPr>
            <p:ph type="title"/>
          </p:nvPr>
        </p:nvSpPr>
        <p:spPr/>
        <p:txBody>
          <a:bodyPr/>
          <a:lstStyle>
            <a:lvl1pPr>
              <a:defRPr>
                <a:solidFill>
                  <a:schemeClr val="tx1"/>
                </a:solidFill>
              </a:defRPr>
            </a:lvl1pPr>
          </a:lstStyle>
          <a:p>
            <a:r>
              <a:rPr lang="fr-FR"/>
              <a:t>Modifiez le style du titre</a:t>
            </a:r>
            <a:endParaRPr lang="fr-BE"/>
          </a:p>
        </p:txBody>
      </p:sp>
      <p:sp>
        <p:nvSpPr>
          <p:cNvPr id="3" name="Espace réservé du contenu 2"/>
          <p:cNvSpPr>
            <a:spLocks noGrp="1"/>
          </p:cNvSpPr>
          <p:nvPr>
            <p:ph idx="1"/>
          </p:nvPr>
        </p:nvSpPr>
        <p:spPr>
          <a:xfrm>
            <a:off x="4463819" y="914400"/>
            <a:ext cx="7118581" cy="1428083"/>
          </a:xfrm>
        </p:spPr>
        <p:txBody>
          <a:bodyPr/>
          <a:lstStyle>
            <a:lvl1pPr>
              <a:defRPr>
                <a:solidFill>
                  <a:srgbClr val="575656"/>
                </a:solidFill>
              </a:defRPr>
            </a:lvl1pPr>
            <a:lvl2pPr>
              <a:defRPr>
                <a:solidFill>
                  <a:srgbClr val="575656"/>
                </a:solidFill>
              </a:defRPr>
            </a:lvl2pPr>
            <a:lvl3pPr>
              <a:buClr>
                <a:schemeClr val="tx1"/>
              </a:buClr>
              <a:defRPr>
                <a:solidFill>
                  <a:srgbClr val="575656"/>
                </a:solidFill>
              </a:defRPr>
            </a:lvl3pPr>
            <a:lvl4pPr>
              <a:buClr>
                <a:schemeClr val="tx1"/>
              </a:buClr>
              <a:defRPr>
                <a:solidFill>
                  <a:srgbClr val="575656"/>
                </a:solidFill>
              </a:defRPr>
            </a:lvl4pPr>
            <a:lvl5pPr>
              <a:buClr>
                <a:schemeClr val="tx1"/>
              </a:buClr>
              <a:defRPr>
                <a:solidFill>
                  <a:srgbClr val="575656"/>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9" name="Espace réservé du numéro de diapositive 5"/>
          <p:cNvSpPr>
            <a:spLocks noGrp="1"/>
          </p:cNvSpPr>
          <p:nvPr>
            <p:ph type="sldNum" sz="quarter" idx="10"/>
          </p:nvPr>
        </p:nvSpPr>
        <p:spPr>
          <a:xfrm>
            <a:off x="11377085" y="6462713"/>
            <a:ext cx="670983" cy="184150"/>
          </a:xfrm>
          <a:prstGeom prst="rect">
            <a:avLst/>
          </a:prstGeom>
        </p:spPr>
        <p:txBody>
          <a:bodyPr/>
          <a:lstStyle>
            <a:lvl1pPr>
              <a:defRPr/>
            </a:lvl1pPr>
          </a:lstStyle>
          <a:p>
            <a:pPr>
              <a:defRPr/>
            </a:pPr>
            <a:fld id="{22F17862-07D1-4E15-95ED-94AACC4A6A6B}" type="slidenum">
              <a:rPr lang="fr-BE"/>
              <a:pPr>
                <a:defRPr/>
              </a:pPr>
              <a:t>‹N°›</a:t>
            </a:fld>
            <a:endParaRPr lang="fr-BE"/>
          </a:p>
        </p:txBody>
      </p:sp>
    </p:spTree>
    <p:extLst>
      <p:ext uri="{BB962C8B-B14F-4D97-AF65-F5344CB8AC3E}">
        <p14:creationId xmlns:p14="http://schemas.microsoft.com/office/powerpoint/2010/main" val="2296931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base">
    <p:spTree>
      <p:nvGrpSpPr>
        <p:cNvPr id="1" name=""/>
        <p:cNvGrpSpPr/>
        <p:nvPr/>
      </p:nvGrpSpPr>
      <p:grpSpPr>
        <a:xfrm>
          <a:off x="0" y="0"/>
          <a:ext cx="0" cy="0"/>
          <a:chOff x="0" y="0"/>
          <a:chExt cx="0" cy="0"/>
        </a:xfrm>
      </p:grpSpPr>
      <p:sp>
        <p:nvSpPr>
          <p:cNvPr id="2" name="Title 1"/>
          <p:cNvSpPr>
            <a:spLocks noGrp="1"/>
          </p:cNvSpPr>
          <p:nvPr>
            <p:ph type="title"/>
          </p:nvPr>
        </p:nvSpPr>
        <p:spPr>
          <a:xfrm>
            <a:off x="239349" y="107340"/>
            <a:ext cx="10191584" cy="369332"/>
          </a:xfrm>
        </p:spPr>
        <p:txBody>
          <a:bodyPr/>
          <a:lstStyle>
            <a:lvl1pPr>
              <a:defRPr>
                <a:solidFill>
                  <a:schemeClr val="tx1"/>
                </a:solidFill>
              </a:defRPr>
            </a:lvl1pPr>
          </a:lstStyle>
          <a:p>
            <a:r>
              <a:rPr lang="fr-FR"/>
              <a:t>Modifiez le style du titre</a:t>
            </a:r>
            <a:endParaRPr lang="fr-FR" dirty="0"/>
          </a:p>
        </p:txBody>
      </p:sp>
      <p:sp>
        <p:nvSpPr>
          <p:cNvPr id="5" name="Espace réservé du texte 2"/>
          <p:cNvSpPr>
            <a:spLocks noGrp="1"/>
          </p:cNvSpPr>
          <p:nvPr>
            <p:ph idx="1"/>
          </p:nvPr>
        </p:nvSpPr>
        <p:spPr>
          <a:xfrm>
            <a:off x="239184" y="857251"/>
            <a:ext cx="11808717" cy="1428083"/>
          </a:xfrm>
          <a:prstGeom prst="rect">
            <a:avLst/>
          </a:prstGeom>
        </p:spPr>
        <p:txBody>
          <a:bodyPr rtlCol="0"/>
          <a:lstStyle>
            <a:lvl1pPr>
              <a:defRPr sz="16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600">
                <a:solidFill>
                  <a:schemeClr val="tx1"/>
                </a:solidFill>
              </a:defRPr>
            </a:lvl4pPr>
            <a:lvl5pPr>
              <a:buClr>
                <a:schemeClr val="tx1"/>
              </a:buClr>
              <a:defRPr sz="1600">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4" name="Espace réservé du numéro de diapositive 5"/>
          <p:cNvSpPr>
            <a:spLocks noGrp="1"/>
          </p:cNvSpPr>
          <p:nvPr>
            <p:ph type="sldNum" sz="quarter" idx="10"/>
            <p:custDataLst>
              <p:tags r:id="rId1"/>
            </p:custDataLst>
          </p:nvPr>
        </p:nvSpPr>
        <p:spPr>
          <a:xfrm>
            <a:off x="11377085" y="6462713"/>
            <a:ext cx="670983" cy="184150"/>
          </a:xfrm>
          <a:prstGeom prst="rect">
            <a:avLst/>
          </a:prstGeom>
        </p:spPr>
        <p:txBody>
          <a:bodyPr/>
          <a:lstStyle>
            <a:lvl1pPr>
              <a:defRPr/>
            </a:lvl1pPr>
          </a:lstStyle>
          <a:p>
            <a:pPr>
              <a:defRPr/>
            </a:pPr>
            <a:fld id="{F775DC9D-0F00-4B4D-9C9F-3D9430BAD272}" type="slidenum">
              <a:rPr lang="fr-BE"/>
              <a:pPr>
                <a:defRPr/>
              </a:pPr>
              <a:t>‹N°›</a:t>
            </a:fld>
            <a:endParaRPr lang="fr-BE" dirty="0"/>
          </a:p>
        </p:txBody>
      </p:sp>
    </p:spTree>
    <p:extLst>
      <p:ext uri="{BB962C8B-B14F-4D97-AF65-F5344CB8AC3E}">
        <p14:creationId xmlns:p14="http://schemas.microsoft.com/office/powerpoint/2010/main" val="208009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10"/>
            <a:ext cx="8534400" cy="335429"/>
          </a:xfrm>
        </p:spPr>
        <p:txBody>
          <a:bodyPr/>
          <a:lstStyle>
            <a:lvl1pPr marL="0" indent="0" algn="ctr">
              <a:buNone/>
              <a:defRPr/>
            </a:lvl1pPr>
            <a:lvl2pPr marL="456964" indent="0" algn="ctr">
              <a:buNone/>
              <a:defRPr/>
            </a:lvl2pPr>
            <a:lvl3pPr marL="913930" indent="0" algn="ctr">
              <a:buNone/>
              <a:defRPr/>
            </a:lvl3pPr>
            <a:lvl4pPr marL="1370900" indent="0" algn="ctr">
              <a:buNone/>
              <a:defRPr/>
            </a:lvl4pPr>
            <a:lvl5pPr marL="1827865" indent="0" algn="ctr">
              <a:buNone/>
              <a:defRPr/>
            </a:lvl5pPr>
            <a:lvl6pPr marL="2284830" indent="0" algn="ctr">
              <a:buNone/>
              <a:defRPr/>
            </a:lvl6pPr>
            <a:lvl7pPr marL="2741799" indent="0" algn="ctr">
              <a:buNone/>
              <a:defRPr/>
            </a:lvl7pPr>
            <a:lvl8pPr marL="3198760" indent="0" algn="ctr">
              <a:buNone/>
              <a:defRPr/>
            </a:lvl8pPr>
            <a:lvl9pPr marL="3655730" indent="0" algn="ctr">
              <a:buNone/>
              <a:defRPr/>
            </a:lvl9pPr>
          </a:lstStyle>
          <a:p>
            <a:r>
              <a:rPr lang="en-US"/>
              <a:t>Click to edit Master subtitle style</a:t>
            </a:r>
          </a:p>
        </p:txBody>
      </p:sp>
    </p:spTree>
    <p:extLst>
      <p:ext uri="{BB962C8B-B14F-4D97-AF65-F5344CB8AC3E}">
        <p14:creationId xmlns:p14="http://schemas.microsoft.com/office/powerpoint/2010/main" val="2189114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821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099152"/>
            <a:ext cx="10363200" cy="307777"/>
          </a:xfrm>
        </p:spPr>
        <p:txBody>
          <a:bodyPr anchor="b"/>
          <a:lstStyle>
            <a:lvl1pPr marL="0" indent="0">
              <a:buNone/>
              <a:defRPr sz="2000"/>
            </a:lvl1pPr>
            <a:lvl2pPr marL="456964" indent="0">
              <a:buNone/>
              <a:defRPr sz="1800"/>
            </a:lvl2pPr>
            <a:lvl3pPr marL="913930" indent="0">
              <a:buNone/>
              <a:defRPr sz="1600"/>
            </a:lvl3pPr>
            <a:lvl4pPr marL="1370900" indent="0">
              <a:buNone/>
              <a:defRPr sz="1400"/>
            </a:lvl4pPr>
            <a:lvl5pPr marL="1827865" indent="0">
              <a:buNone/>
              <a:defRPr sz="1400"/>
            </a:lvl5pPr>
            <a:lvl6pPr marL="2284830" indent="0">
              <a:buNone/>
              <a:defRPr sz="1400"/>
            </a:lvl6pPr>
            <a:lvl7pPr marL="2741799" indent="0">
              <a:buNone/>
              <a:defRPr sz="1400"/>
            </a:lvl7pPr>
            <a:lvl8pPr marL="3198760" indent="0">
              <a:buNone/>
              <a:defRPr sz="1400"/>
            </a:lvl8pPr>
            <a:lvl9pPr marL="3655730" indent="0">
              <a:buNone/>
              <a:defRPr sz="1400"/>
            </a:lvl9pPr>
          </a:lstStyle>
          <a:p>
            <a:pPr lvl="0"/>
            <a:r>
              <a:rPr lang="en-US"/>
              <a:t>Click to edit Master text styles</a:t>
            </a:r>
          </a:p>
        </p:txBody>
      </p:sp>
    </p:spTree>
    <p:extLst>
      <p:ext uri="{BB962C8B-B14F-4D97-AF65-F5344CB8AC3E}">
        <p14:creationId xmlns:p14="http://schemas.microsoft.com/office/powerpoint/2010/main" val="521652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7" y="1354158"/>
            <a:ext cx="5590117" cy="19389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524" y="1354158"/>
            <a:ext cx="5592233" cy="19389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125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05543"/>
            <a:ext cx="5386917" cy="36933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904"/>
            <a:ext cx="5386917" cy="1686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4" y="1805543"/>
            <a:ext cx="5389033" cy="36933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4" y="2174904"/>
            <a:ext cx="5389033" cy="1686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97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84D257-BDD1-4FA9-4015-B5BE46B821E5}"/>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F7D43C01-1FE2-735A-EC58-4EDD44511AE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E231AF4D-14DB-60D5-DFED-8C2ED7AA592B}"/>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5" name="Espace réservé du pied de page 4">
            <a:extLst>
              <a:ext uri="{FF2B5EF4-FFF2-40B4-BE49-F238E27FC236}">
                <a16:creationId xmlns:a16="http://schemas.microsoft.com/office/drawing/2014/main" id="{0B6D3A01-F1DD-BFD5-E47D-B8E33E936E2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21019C3-6136-C704-21CC-9F9BC27BD07C}"/>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1110312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4679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670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22283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2"/>
            <a:ext cx="4011084" cy="216406"/>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a:t>Click to edit Master text styles</a:t>
            </a:r>
          </a:p>
        </p:txBody>
      </p:sp>
    </p:spTree>
    <p:extLst>
      <p:ext uri="{BB962C8B-B14F-4D97-AF65-F5344CB8AC3E}">
        <p14:creationId xmlns:p14="http://schemas.microsoft.com/office/powerpoint/2010/main" val="4096006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97732"/>
          </a:xfrm>
        </p:spPr>
        <p:txBody>
          <a:bodyPr/>
          <a:lstStyle>
            <a:lvl1pPr marL="0" indent="0">
              <a:buNone/>
              <a:defRPr sz="3200"/>
            </a:lvl1pPr>
            <a:lvl2pPr marL="456964" indent="0">
              <a:buNone/>
              <a:defRPr sz="2800"/>
            </a:lvl2pPr>
            <a:lvl3pPr marL="913930" indent="0">
              <a:buNone/>
              <a:defRPr sz="2400"/>
            </a:lvl3pPr>
            <a:lvl4pPr marL="1370900" indent="0">
              <a:buNone/>
              <a:defRPr sz="2000"/>
            </a:lvl4pPr>
            <a:lvl5pPr marL="1827865" indent="0">
              <a:buNone/>
              <a:defRPr sz="2000"/>
            </a:lvl5pPr>
            <a:lvl6pPr marL="2284830" indent="0">
              <a:buNone/>
              <a:defRPr sz="2000"/>
            </a:lvl6pPr>
            <a:lvl7pPr marL="2741799" indent="0">
              <a:buNone/>
              <a:defRPr sz="2000"/>
            </a:lvl7pPr>
            <a:lvl8pPr marL="3198760" indent="0">
              <a:buNone/>
              <a:defRPr sz="2000"/>
            </a:lvl8pPr>
            <a:lvl9pPr marL="3655730"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216406"/>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a:t>Click to edit Master text styles</a:t>
            </a:r>
          </a:p>
        </p:txBody>
      </p:sp>
    </p:spTree>
    <p:extLst>
      <p:ext uri="{BB962C8B-B14F-4D97-AF65-F5344CB8AC3E}">
        <p14:creationId xmlns:p14="http://schemas.microsoft.com/office/powerpoint/2010/main" val="1939755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06711" y="1354139"/>
            <a:ext cx="3681008" cy="1514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133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7" y="493714"/>
            <a:ext cx="2844800" cy="2463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82284" y="493714"/>
            <a:ext cx="1957459" cy="2463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350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02181" y="493713"/>
            <a:ext cx="11385551" cy="506412"/>
          </a:xfrm>
        </p:spPr>
        <p:txBody>
          <a:bodyPr/>
          <a:lstStyle/>
          <a:p>
            <a:r>
              <a:rPr lang="en-US"/>
              <a:t>Click to edit Master title style</a:t>
            </a:r>
          </a:p>
        </p:txBody>
      </p:sp>
      <p:sp>
        <p:nvSpPr>
          <p:cNvPr id="3" name="SmartArt Placeholder 2"/>
          <p:cNvSpPr>
            <a:spLocks noGrp="1"/>
          </p:cNvSpPr>
          <p:nvPr>
            <p:ph type="dgm" idx="1"/>
          </p:nvPr>
        </p:nvSpPr>
        <p:spPr>
          <a:xfrm>
            <a:off x="402181" y="1354186"/>
            <a:ext cx="11385551" cy="335429"/>
          </a:xfrm>
        </p:spPr>
        <p:txBody>
          <a:bodyPr/>
          <a:lstStyle/>
          <a:p>
            <a:pPr lvl="0"/>
            <a:endParaRPr lang="en-US" noProof="0" dirty="0"/>
          </a:p>
        </p:txBody>
      </p:sp>
    </p:spTree>
    <p:extLst>
      <p:ext uri="{BB962C8B-B14F-4D97-AF65-F5344CB8AC3E}">
        <p14:creationId xmlns:p14="http://schemas.microsoft.com/office/powerpoint/2010/main" val="976547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2181" y="493713"/>
            <a:ext cx="11385551" cy="506412"/>
          </a:xfrm>
        </p:spPr>
        <p:txBody>
          <a:bodyPr/>
          <a:lstStyle/>
          <a:p>
            <a:r>
              <a:rPr lang="en-US"/>
              <a:t>Click to edit Master title style</a:t>
            </a:r>
          </a:p>
        </p:txBody>
      </p:sp>
      <p:sp>
        <p:nvSpPr>
          <p:cNvPr id="3" name="Chart Placeholder 2"/>
          <p:cNvSpPr>
            <a:spLocks noGrp="1"/>
          </p:cNvSpPr>
          <p:nvPr>
            <p:ph type="chart" idx="1"/>
          </p:nvPr>
        </p:nvSpPr>
        <p:spPr>
          <a:xfrm>
            <a:off x="402181" y="1354186"/>
            <a:ext cx="11385551" cy="335429"/>
          </a:xfrm>
        </p:spPr>
        <p:txBody>
          <a:bodyPr/>
          <a:lstStyle/>
          <a:p>
            <a:pPr lvl="0"/>
            <a:endParaRPr lang="en-US" noProof="0" dirty="0"/>
          </a:p>
        </p:txBody>
      </p:sp>
    </p:spTree>
    <p:extLst>
      <p:ext uri="{BB962C8B-B14F-4D97-AF65-F5344CB8AC3E}">
        <p14:creationId xmlns:p14="http://schemas.microsoft.com/office/powerpoint/2010/main" val="3077355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2181" y="493713"/>
            <a:ext cx="11385551" cy="506412"/>
          </a:xfrm>
        </p:spPr>
        <p:txBody>
          <a:bodyPr/>
          <a:lstStyle/>
          <a:p>
            <a:r>
              <a:rPr lang="en-US"/>
              <a:t>Click to edit Master title style</a:t>
            </a:r>
          </a:p>
        </p:txBody>
      </p:sp>
      <p:sp>
        <p:nvSpPr>
          <p:cNvPr id="3" name="Table Placeholder 2"/>
          <p:cNvSpPr>
            <a:spLocks noGrp="1"/>
          </p:cNvSpPr>
          <p:nvPr>
            <p:ph type="tbl" idx="1"/>
          </p:nvPr>
        </p:nvSpPr>
        <p:spPr>
          <a:xfrm>
            <a:off x="402181" y="1354186"/>
            <a:ext cx="11385551" cy="335429"/>
          </a:xfrm>
        </p:spPr>
        <p:txBody>
          <a:bodyPr/>
          <a:lstStyle/>
          <a:p>
            <a:pPr lvl="0"/>
            <a:endParaRPr lang="en-US" noProof="0" dirty="0"/>
          </a:p>
        </p:txBody>
      </p:sp>
    </p:spTree>
    <p:extLst>
      <p:ext uri="{BB962C8B-B14F-4D97-AF65-F5344CB8AC3E}">
        <p14:creationId xmlns:p14="http://schemas.microsoft.com/office/powerpoint/2010/main" val="79855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402169" y="1704043"/>
            <a:ext cx="11385551" cy="523220"/>
          </a:xfrm>
        </p:spPr>
        <p:txBody>
          <a:bodyPr>
            <a:spAutoFit/>
          </a:bodyPr>
          <a:lstStyle>
            <a:lvl1pPr>
              <a:defRPr/>
            </a:lvl1pPr>
          </a:lstStyle>
          <a:p>
            <a:r>
              <a:rPr lang="en-US"/>
              <a:t>Click to edit Master title style</a:t>
            </a:r>
          </a:p>
        </p:txBody>
      </p:sp>
      <p:sp>
        <p:nvSpPr>
          <p:cNvPr id="13315" name="Rectangle 3"/>
          <p:cNvSpPr>
            <a:spLocks noGrp="1" noChangeArrowheads="1"/>
          </p:cNvSpPr>
          <p:nvPr>
            <p:ph type="subTitle" idx="1"/>
          </p:nvPr>
        </p:nvSpPr>
        <p:spPr>
          <a:xfrm>
            <a:off x="402167" y="3778250"/>
            <a:ext cx="8534400" cy="304800"/>
          </a:xfrm>
        </p:spPr>
        <p:txBody>
          <a:bodyPr/>
          <a:lstStyle>
            <a:lvl1pPr marL="0" indent="0">
              <a:buFontTx/>
              <a:buNone/>
              <a:defRPr sz="2000">
                <a:solidFill>
                  <a:srgbClr val="1C1C1C"/>
                </a:solidFill>
              </a:defRPr>
            </a:lvl1pPr>
          </a:lstStyle>
          <a:p>
            <a:r>
              <a:rPr lang="en-US"/>
              <a:t>Click to edit Master subtitle style</a:t>
            </a:r>
          </a:p>
        </p:txBody>
      </p:sp>
    </p:spTree>
    <p:extLst>
      <p:ext uri="{BB962C8B-B14F-4D97-AF65-F5344CB8AC3E}">
        <p14:creationId xmlns:p14="http://schemas.microsoft.com/office/powerpoint/2010/main" val="21503891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773CF9-72CE-CB42-9798-4E55EF8D127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BDF713DD-BE1D-EC5B-8D49-563C4A69D4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B78B323-9F8F-3E41-B105-0233874350A1}"/>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5" name="Espace réservé du pied de page 4">
            <a:extLst>
              <a:ext uri="{FF2B5EF4-FFF2-40B4-BE49-F238E27FC236}">
                <a16:creationId xmlns:a16="http://schemas.microsoft.com/office/drawing/2014/main" id="{1B0E07B3-5988-A7AC-D237-E54769674BE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04B7276-CD9B-790B-74C2-BA05CD5F6F34}"/>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692571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3614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484780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78082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787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04800" y="609600"/>
            <a:ext cx="11582400" cy="1143000"/>
          </a:xfrm>
        </p:spPr>
        <p:txBody>
          <a:bodyPr/>
          <a:lstStyle/>
          <a:p>
            <a:r>
              <a:rPr lang="fr-FR"/>
              <a:t>Modifiez le style du titre</a:t>
            </a:r>
            <a:endParaRPr lang="fr-BE"/>
          </a:p>
        </p:txBody>
      </p:sp>
      <p:sp>
        <p:nvSpPr>
          <p:cNvPr id="3" name="Espace réservé du contenu 2"/>
          <p:cNvSpPr>
            <a:spLocks noGrp="1"/>
          </p:cNvSpPr>
          <p:nvPr>
            <p:ph sz="half" idx="1"/>
          </p:nvPr>
        </p:nvSpPr>
        <p:spPr>
          <a:xfrm>
            <a:off x="914410" y="1981200"/>
            <a:ext cx="5091289"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quarter" idx="2"/>
          </p:nvPr>
        </p:nvSpPr>
        <p:spPr>
          <a:xfrm>
            <a:off x="6186322" y="1981200"/>
            <a:ext cx="5091289"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contenu 4"/>
          <p:cNvSpPr>
            <a:spLocks noGrp="1"/>
          </p:cNvSpPr>
          <p:nvPr>
            <p:ph sz="quarter" idx="3"/>
          </p:nvPr>
        </p:nvSpPr>
        <p:spPr>
          <a:xfrm>
            <a:off x="6186322" y="4114800"/>
            <a:ext cx="5091289"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978051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04800" y="609600"/>
            <a:ext cx="11582400" cy="1143000"/>
          </a:xfrm>
        </p:spPr>
        <p:txBody>
          <a:bodyPr/>
          <a:lstStyle/>
          <a:p>
            <a:r>
              <a:rPr lang="fr-FR"/>
              <a:t>Modifiez le style du titre</a:t>
            </a:r>
            <a:endParaRPr lang="fr-BE"/>
          </a:p>
        </p:txBody>
      </p:sp>
      <p:sp>
        <p:nvSpPr>
          <p:cNvPr id="3" name="Espace réservé du tableau 2"/>
          <p:cNvSpPr>
            <a:spLocks noGrp="1"/>
          </p:cNvSpPr>
          <p:nvPr>
            <p:ph type="tbl" idx="1"/>
          </p:nvPr>
        </p:nvSpPr>
        <p:spPr>
          <a:xfrm>
            <a:off x="914400" y="1981200"/>
            <a:ext cx="10363200" cy="4114800"/>
          </a:xfrm>
        </p:spPr>
        <p:txBody>
          <a:bodyPr/>
          <a:lstStyle/>
          <a:p>
            <a:pPr lvl="0"/>
            <a:endParaRPr lang="fr-BE" noProof="0" dirty="0"/>
          </a:p>
        </p:txBody>
      </p:sp>
    </p:spTree>
    <p:extLst>
      <p:ext uri="{BB962C8B-B14F-4D97-AF65-F5344CB8AC3E}">
        <p14:creationId xmlns:p14="http://schemas.microsoft.com/office/powerpoint/2010/main" val="238913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914413"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86325"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386273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33855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00385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68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099123"/>
            <a:ext cx="10363200" cy="30777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9898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1C34E9-B6A6-79CF-7418-D9797417A83B}"/>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676F461C-B01B-BE2C-B2BC-F15FA8745A4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B6C1633F-100F-C8F9-145B-6B27B5E3EAC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23C1F8CA-E569-6715-818F-D8D0642ED776}"/>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6" name="Espace réservé du pied de page 5">
            <a:extLst>
              <a:ext uri="{FF2B5EF4-FFF2-40B4-BE49-F238E27FC236}">
                <a16:creationId xmlns:a16="http://schemas.microsoft.com/office/drawing/2014/main" id="{03AF59E2-8465-B381-B4ED-269D6BE5F639}"/>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1EA17EA-B56F-3240-53AB-126E7D6D6F61}"/>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2116564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7" y="1354139"/>
            <a:ext cx="5590117" cy="19389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5" y="1354139"/>
            <a:ext cx="5592233" cy="19389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754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05543"/>
            <a:ext cx="5386917" cy="3693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686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805543"/>
            <a:ext cx="5389033" cy="3693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686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2261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07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912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2283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2846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924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06710" y="1354139"/>
            <a:ext cx="3681008" cy="1603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563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7" y="493713"/>
            <a:ext cx="2844800" cy="2463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82259" y="493713"/>
            <a:ext cx="1957459" cy="2463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51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02167" y="493713"/>
            <a:ext cx="11385551" cy="506412"/>
          </a:xfrm>
        </p:spPr>
        <p:txBody>
          <a:bodyPr/>
          <a:lstStyle/>
          <a:p>
            <a:r>
              <a:rPr lang="en-US"/>
              <a:t>Click to edit Master title style</a:t>
            </a:r>
          </a:p>
        </p:txBody>
      </p:sp>
      <p:sp>
        <p:nvSpPr>
          <p:cNvPr id="3" name="SmartArt Placeholder 2"/>
          <p:cNvSpPr>
            <a:spLocks noGrp="1"/>
          </p:cNvSpPr>
          <p:nvPr>
            <p:ph type="dgm" idx="1"/>
          </p:nvPr>
        </p:nvSpPr>
        <p:spPr>
          <a:xfrm>
            <a:off x="402167" y="1354139"/>
            <a:ext cx="11385551" cy="338554"/>
          </a:xfrm>
        </p:spPr>
        <p:txBody>
          <a:bodyPr/>
          <a:lstStyle/>
          <a:p>
            <a:pPr lvl="0"/>
            <a:endParaRPr lang="en-US" noProof="0" dirty="0"/>
          </a:p>
        </p:txBody>
      </p:sp>
    </p:spTree>
    <p:extLst>
      <p:ext uri="{BB962C8B-B14F-4D97-AF65-F5344CB8AC3E}">
        <p14:creationId xmlns:p14="http://schemas.microsoft.com/office/powerpoint/2010/main" val="3701009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2167" y="493713"/>
            <a:ext cx="11385551" cy="506412"/>
          </a:xfrm>
        </p:spPr>
        <p:txBody>
          <a:bodyPr/>
          <a:lstStyle/>
          <a:p>
            <a:r>
              <a:rPr lang="en-US"/>
              <a:t>Click to edit Master title style</a:t>
            </a:r>
          </a:p>
        </p:txBody>
      </p:sp>
      <p:sp>
        <p:nvSpPr>
          <p:cNvPr id="3" name="Chart Placeholder 2"/>
          <p:cNvSpPr>
            <a:spLocks noGrp="1"/>
          </p:cNvSpPr>
          <p:nvPr>
            <p:ph type="chart" idx="1"/>
          </p:nvPr>
        </p:nvSpPr>
        <p:spPr>
          <a:xfrm>
            <a:off x="402167" y="1354139"/>
            <a:ext cx="11385551" cy="338554"/>
          </a:xfrm>
        </p:spPr>
        <p:txBody>
          <a:bodyPr/>
          <a:lstStyle/>
          <a:p>
            <a:pPr lvl="0"/>
            <a:endParaRPr lang="en-US" noProof="0" dirty="0"/>
          </a:p>
        </p:txBody>
      </p:sp>
    </p:spTree>
    <p:extLst>
      <p:ext uri="{BB962C8B-B14F-4D97-AF65-F5344CB8AC3E}">
        <p14:creationId xmlns:p14="http://schemas.microsoft.com/office/powerpoint/2010/main" val="2817028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F6F6EA-8F1D-15BF-ECB1-CAD49FEC6905}"/>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93237077-EAA6-DD1C-F569-9E964C2DB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3B8F258-2F69-1FEE-3BB8-0CF74803A2E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3CFD741D-BEC4-A2A8-DDBB-7C5DAB97D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5920383-3ADB-FFD9-1E08-F3A55A6455B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4A210FE7-8DE9-8684-B600-752B925819F2}"/>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8" name="Espace réservé du pied de page 7">
            <a:extLst>
              <a:ext uri="{FF2B5EF4-FFF2-40B4-BE49-F238E27FC236}">
                <a16:creationId xmlns:a16="http://schemas.microsoft.com/office/drawing/2014/main" id="{AC3DE517-91E8-71AA-F60A-80DC378D09AD}"/>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D74568DC-46F5-1E6A-775D-0E546FA6CA03}"/>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747026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2167" y="493713"/>
            <a:ext cx="11385551" cy="506412"/>
          </a:xfrm>
        </p:spPr>
        <p:txBody>
          <a:bodyPr/>
          <a:lstStyle/>
          <a:p>
            <a:r>
              <a:rPr lang="en-US"/>
              <a:t>Click to edit Master title style</a:t>
            </a:r>
          </a:p>
        </p:txBody>
      </p:sp>
      <p:sp>
        <p:nvSpPr>
          <p:cNvPr id="3" name="Table Placeholder 2"/>
          <p:cNvSpPr>
            <a:spLocks noGrp="1"/>
          </p:cNvSpPr>
          <p:nvPr>
            <p:ph type="tbl" idx="1"/>
          </p:nvPr>
        </p:nvSpPr>
        <p:spPr>
          <a:xfrm>
            <a:off x="402167" y="1354139"/>
            <a:ext cx="11385551" cy="338554"/>
          </a:xfrm>
        </p:spPr>
        <p:txBody>
          <a:bodyPr/>
          <a:lstStyle/>
          <a:p>
            <a:pPr lvl="0"/>
            <a:endParaRPr lang="en-US" noProof="0" dirty="0"/>
          </a:p>
        </p:txBody>
      </p:sp>
    </p:spTree>
    <p:extLst>
      <p:ext uri="{BB962C8B-B14F-4D97-AF65-F5344CB8AC3E}">
        <p14:creationId xmlns:p14="http://schemas.microsoft.com/office/powerpoint/2010/main" val="831447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endParaRPr lang="fr-BE"/>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endParaRPr lang="fr-BE"/>
          </a:p>
        </p:txBody>
      </p:sp>
    </p:spTree>
    <p:extLst>
      <p:ext uri="{BB962C8B-B14F-4D97-AF65-F5344CB8AC3E}">
        <p14:creationId xmlns:p14="http://schemas.microsoft.com/office/powerpoint/2010/main" val="31766095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40145730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Tree>
    <p:extLst>
      <p:ext uri="{BB962C8B-B14F-4D97-AF65-F5344CB8AC3E}">
        <p14:creationId xmlns:p14="http://schemas.microsoft.com/office/powerpoint/2010/main" val="395900000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5588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468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21171295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9473236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130812677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38502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337141446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03398799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A5A0E-F1BD-699C-CE03-15C1D45FFDAE}"/>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9C9C47FC-481F-223F-80A3-9204BB557967}"/>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4" name="Espace réservé du pied de page 3">
            <a:extLst>
              <a:ext uri="{FF2B5EF4-FFF2-40B4-BE49-F238E27FC236}">
                <a16:creationId xmlns:a16="http://schemas.microsoft.com/office/drawing/2014/main" id="{1AB45BCE-9383-1E60-FB3E-0C3DF44E2779}"/>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4F94F3D6-DDD0-1E7B-1C13-C4F39BE87237}"/>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302208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35672783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997951" y="274639"/>
            <a:ext cx="2810933" cy="5851525"/>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558801" y="274639"/>
            <a:ext cx="8235951"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8966777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558801" y="274638"/>
            <a:ext cx="11250084" cy="1143000"/>
          </a:xfrm>
        </p:spPr>
        <p:txBody>
          <a:bodyPr/>
          <a:lstStyle/>
          <a:p>
            <a:r>
              <a:rPr lang="fr-FR"/>
              <a:t>Modifiez le style du titre</a:t>
            </a:r>
            <a:endParaRPr lang="fr-BE"/>
          </a:p>
        </p:txBody>
      </p:sp>
      <p:sp>
        <p:nvSpPr>
          <p:cNvPr id="3" name="Espace réservé du graphique 2"/>
          <p:cNvSpPr>
            <a:spLocks noGrp="1"/>
          </p:cNvSpPr>
          <p:nvPr>
            <p:ph type="chart" idx="1"/>
          </p:nvPr>
        </p:nvSpPr>
        <p:spPr>
          <a:xfrm>
            <a:off x="558800" y="1600201"/>
            <a:ext cx="10972800" cy="4525963"/>
          </a:xfrm>
        </p:spPr>
        <p:txBody>
          <a:bodyPr/>
          <a:lstStyle/>
          <a:p>
            <a:pPr lvl="0"/>
            <a:endParaRPr lang="fr-BE" noProof="0"/>
          </a:p>
        </p:txBody>
      </p:sp>
    </p:spTree>
    <p:extLst>
      <p:ext uri="{BB962C8B-B14F-4D97-AF65-F5344CB8AC3E}">
        <p14:creationId xmlns:p14="http://schemas.microsoft.com/office/powerpoint/2010/main" val="61613035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58801" y="274638"/>
            <a:ext cx="11250084" cy="1143000"/>
          </a:xfrm>
        </p:spPr>
        <p:txBody>
          <a:bodyPr/>
          <a:lstStyle/>
          <a:p>
            <a:r>
              <a:rPr lang="fr-FR"/>
              <a:t>Modifiez le style du titre</a:t>
            </a:r>
            <a:endParaRPr lang="fr-BE"/>
          </a:p>
        </p:txBody>
      </p:sp>
      <p:sp>
        <p:nvSpPr>
          <p:cNvPr id="3" name="Espace réservé du texte 2"/>
          <p:cNvSpPr>
            <a:spLocks noGrp="1"/>
          </p:cNvSpPr>
          <p:nvPr>
            <p:ph type="body" sz="half" idx="1"/>
          </p:nvPr>
        </p:nvSpPr>
        <p:spPr>
          <a:xfrm>
            <a:off x="558800" y="1600201"/>
            <a:ext cx="53848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46800" y="1600201"/>
            <a:ext cx="53848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25786333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14400" y="228600"/>
            <a:ext cx="10363200" cy="1143000"/>
          </a:xfrm>
        </p:spPr>
        <p:txBody>
          <a:bodyPr/>
          <a:lstStyle/>
          <a:p>
            <a:r>
              <a:rPr lang="fr-FR"/>
              <a:t>Cliquez pour modifier le style du titre</a:t>
            </a:r>
          </a:p>
        </p:txBody>
      </p:sp>
      <p:sp>
        <p:nvSpPr>
          <p:cNvPr id="3" name="Espace réservé du tableau 2"/>
          <p:cNvSpPr>
            <a:spLocks noGrp="1"/>
          </p:cNvSpPr>
          <p:nvPr>
            <p:ph type="tbl" idx="1"/>
          </p:nvPr>
        </p:nvSpPr>
        <p:spPr>
          <a:xfrm>
            <a:off x="914400" y="1752600"/>
            <a:ext cx="10363200" cy="4114800"/>
          </a:xfrm>
        </p:spPr>
        <p:txBody>
          <a:bodyPr/>
          <a:lstStyle/>
          <a:p>
            <a:pPr lvl="0"/>
            <a:endParaRPr lang="fr-FR" noProof="0"/>
          </a:p>
        </p:txBody>
      </p:sp>
      <p:sp>
        <p:nvSpPr>
          <p:cNvPr id="4" name="Espace réservé de la date 3"/>
          <p:cNvSpPr>
            <a:spLocks noGrp="1"/>
          </p:cNvSpPr>
          <p:nvPr>
            <p:ph type="dt" sz="half" idx="10"/>
          </p:nvPr>
        </p:nvSpPr>
        <p:spPr>
          <a:xfrm>
            <a:off x="914400" y="6248400"/>
            <a:ext cx="2540000" cy="457200"/>
          </a:xfrm>
          <a:prstGeom prst="rect">
            <a:avLst/>
          </a:prstGeom>
        </p:spPr>
        <p:txBody>
          <a:bodyPr/>
          <a:lstStyle>
            <a:lvl1pPr>
              <a:defRPr/>
            </a:lvl1pPr>
          </a:lstStyle>
          <a:p>
            <a:pPr fontAlgn="base">
              <a:spcBef>
                <a:spcPct val="0"/>
              </a:spcBef>
              <a:spcAft>
                <a:spcPct val="0"/>
              </a:spcAft>
              <a:defRPr/>
            </a:pPr>
            <a:endParaRPr lang="fr-FR">
              <a:solidFill>
                <a:srgbClr val="808080"/>
              </a:solidFill>
              <a:latin typeface="Arial" pitchFamily="34" charset="0"/>
            </a:endParaRPr>
          </a:p>
        </p:txBody>
      </p:sp>
      <p:sp>
        <p:nvSpPr>
          <p:cNvPr id="5" name="Espace réservé du pied de page 4"/>
          <p:cNvSpPr>
            <a:spLocks noGrp="1"/>
          </p:cNvSpPr>
          <p:nvPr>
            <p:ph type="ftr" sz="quarter" idx="11"/>
          </p:nvPr>
        </p:nvSpPr>
        <p:spPr>
          <a:xfrm>
            <a:off x="4165600" y="6248400"/>
            <a:ext cx="3860800" cy="457200"/>
          </a:xfrm>
          <a:prstGeom prst="rect">
            <a:avLst/>
          </a:prstGeom>
        </p:spPr>
        <p:txBody>
          <a:bodyPr/>
          <a:lstStyle>
            <a:lvl1pPr>
              <a:defRPr/>
            </a:lvl1pPr>
          </a:lstStyle>
          <a:p>
            <a:pPr fontAlgn="base">
              <a:spcBef>
                <a:spcPct val="0"/>
              </a:spcBef>
              <a:spcAft>
                <a:spcPct val="0"/>
              </a:spcAft>
              <a:defRPr/>
            </a:pPr>
            <a:endParaRPr lang="fr-FR">
              <a:solidFill>
                <a:srgbClr val="808080"/>
              </a:solidFill>
              <a:latin typeface="Arial" pitchFamily="34" charset="0"/>
            </a:endParaRPr>
          </a:p>
        </p:txBody>
      </p:sp>
      <p:sp>
        <p:nvSpPr>
          <p:cNvPr id="6" name="Espace réservé du numéro de diapositive 5"/>
          <p:cNvSpPr>
            <a:spLocks noGrp="1"/>
          </p:cNvSpPr>
          <p:nvPr>
            <p:ph type="sldNum" sz="quarter" idx="12"/>
          </p:nvPr>
        </p:nvSpPr>
        <p:spPr>
          <a:xfrm>
            <a:off x="8737600" y="6248400"/>
            <a:ext cx="2540000" cy="457200"/>
          </a:xfrm>
          <a:prstGeom prst="rect">
            <a:avLst/>
          </a:prstGeom>
        </p:spPr>
        <p:txBody>
          <a:bodyPr/>
          <a:lstStyle>
            <a:lvl1pPr>
              <a:defRPr/>
            </a:lvl1pPr>
          </a:lstStyle>
          <a:p>
            <a:pPr fontAlgn="base">
              <a:spcBef>
                <a:spcPct val="0"/>
              </a:spcBef>
              <a:spcAft>
                <a:spcPct val="0"/>
              </a:spcAft>
              <a:defRPr/>
            </a:pPr>
            <a:fld id="{59F3DCC0-5C17-4A7D-A172-BFE6FD329755}" type="slidenum">
              <a:rPr lang="fr-FR">
                <a:solidFill>
                  <a:srgbClr val="808080"/>
                </a:solidFill>
                <a:latin typeface="Arial" pitchFamily="34" charset="0"/>
              </a:rPr>
              <a:pPr fontAlgn="base">
                <a:spcBef>
                  <a:spcPct val="0"/>
                </a:spcBef>
                <a:spcAft>
                  <a:spcPct val="0"/>
                </a:spcAft>
                <a:defRPr/>
              </a:pPr>
              <a:t>‹N°›</a:t>
            </a:fld>
            <a:endParaRPr lang="fr-FR">
              <a:solidFill>
                <a:srgbClr val="808080"/>
              </a:solidFill>
              <a:latin typeface="Arial" pitchFamily="34" charset="0"/>
            </a:endParaRPr>
          </a:p>
        </p:txBody>
      </p:sp>
    </p:spTree>
    <p:extLst>
      <p:ext uri="{BB962C8B-B14F-4D97-AF65-F5344CB8AC3E}">
        <p14:creationId xmlns:p14="http://schemas.microsoft.com/office/powerpoint/2010/main" val="1887156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1202965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3335950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25307565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3800074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119397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4E7E43A-5A4D-2991-0349-5718B5E42F50}"/>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3" name="Espace réservé du pied de page 2">
            <a:extLst>
              <a:ext uri="{FF2B5EF4-FFF2-40B4-BE49-F238E27FC236}">
                <a16:creationId xmlns:a16="http://schemas.microsoft.com/office/drawing/2014/main" id="{92758E3C-EFDF-2BE5-B680-6DE449F14658}"/>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4DB8B699-774C-DC38-BE1D-CB47D83D7EA6}"/>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1430367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205062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25600436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9169023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5258384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31880349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09D7C5-5218-450C-99E7-D496DB74E0F4}" type="datetimeFigureOut">
              <a:rPr lang="fr-FR" smtClean="0"/>
              <a:pPr/>
              <a:t>21/03/2025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24830560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14400" y="228600"/>
            <a:ext cx="10363200" cy="1143000"/>
          </a:xfrm>
        </p:spPr>
        <p:txBody>
          <a:bodyPr/>
          <a:lstStyle/>
          <a:p>
            <a:r>
              <a:rPr lang="fr-FR"/>
              <a:t>Cliquez pour modifier le style du titre</a:t>
            </a:r>
          </a:p>
        </p:txBody>
      </p:sp>
      <p:sp>
        <p:nvSpPr>
          <p:cNvPr id="3" name="Espace réservé du tableau 2"/>
          <p:cNvSpPr>
            <a:spLocks noGrp="1"/>
          </p:cNvSpPr>
          <p:nvPr>
            <p:ph type="tbl" idx="1"/>
          </p:nvPr>
        </p:nvSpPr>
        <p:spPr>
          <a:xfrm>
            <a:off x="914400" y="1752600"/>
            <a:ext cx="10363200" cy="4114800"/>
          </a:xfrm>
        </p:spPr>
        <p:txBody>
          <a:bodyPr/>
          <a:lstStyle/>
          <a:p>
            <a:endParaRPr lang="fr-FR"/>
          </a:p>
        </p:txBody>
      </p:sp>
      <p:sp>
        <p:nvSpPr>
          <p:cNvPr id="4" name="Espace réservé de la date 3"/>
          <p:cNvSpPr>
            <a:spLocks noGrp="1"/>
          </p:cNvSpPr>
          <p:nvPr>
            <p:ph type="dt" sz="half" idx="10"/>
          </p:nvPr>
        </p:nvSpPr>
        <p:spPr>
          <a:xfrm>
            <a:off x="914400" y="6248400"/>
            <a:ext cx="2540000" cy="457200"/>
          </a:xfrm>
        </p:spPr>
        <p:txBody>
          <a:bodyPr/>
          <a:lstStyle>
            <a:lvl1pPr>
              <a:defRPr/>
            </a:lvl1pPr>
          </a:lstStyle>
          <a:p>
            <a:endParaRPr lang="fr-FR"/>
          </a:p>
        </p:txBody>
      </p:sp>
      <p:sp>
        <p:nvSpPr>
          <p:cNvPr id="5" name="Espace réservé du pied de page 4"/>
          <p:cNvSpPr>
            <a:spLocks noGrp="1"/>
          </p:cNvSpPr>
          <p:nvPr>
            <p:ph type="ftr" sz="quarter" idx="11"/>
          </p:nvPr>
        </p:nvSpPr>
        <p:spPr>
          <a:xfrm>
            <a:off x="4165600" y="6248400"/>
            <a:ext cx="3860800" cy="45720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8737600" y="6248400"/>
            <a:ext cx="2540000" cy="457200"/>
          </a:xfrm>
        </p:spPr>
        <p:txBody>
          <a:bodyPr/>
          <a:lstStyle>
            <a:lvl1pPr>
              <a:defRPr/>
            </a:lvl1pPr>
          </a:lstStyle>
          <a:p>
            <a:fld id="{B99C8911-068B-40A7-88A1-ADCC7191E4C1}" type="slidenum">
              <a:rPr lang="fr-FR"/>
              <a:pPr/>
              <a:t>‹N°›</a:t>
            </a:fld>
            <a:endParaRPr lang="fr-FR"/>
          </a:p>
        </p:txBody>
      </p:sp>
    </p:spTree>
    <p:extLst>
      <p:ext uri="{BB962C8B-B14F-4D97-AF65-F5344CB8AC3E}">
        <p14:creationId xmlns:p14="http://schemas.microsoft.com/office/powerpoint/2010/main" val="2497234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41"/>
          <p:cNvGraphicFramePr>
            <a:graphicFrameLocks noChangeAspect="1"/>
          </p:cNvGraphicFramePr>
          <p:nvPr>
            <p:custDataLst>
              <p:tags r:id="rId2"/>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4107" name="think-cell Slide" r:id="rId6" imgW="270" imgH="270" progId="">
                  <p:embed/>
                </p:oleObj>
              </mc:Choice>
              <mc:Fallback>
                <p:oleObj name="think-cell Slide" r:id="rId6" imgW="270" imgH="270" progId="">
                  <p:embed/>
                  <p:pic>
                    <p:nvPicPr>
                      <p:cNvPr id="4" name="Object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81" descr="C:\Users\Sophie Rizzo\Desktop\Saint Luc\Logos\feuille entière.png"/>
          <p:cNvPicPr>
            <a:picLocks noChangeArrowheads="1"/>
          </p:cNvPicPr>
          <p:nvPr>
            <p:custDataLst>
              <p:tags r:id="rId3"/>
            </p:custDataLst>
          </p:nvPr>
        </p:nvPicPr>
        <p:blipFill>
          <a:blip r:embed="rId8">
            <a:extLst>
              <a:ext uri="{28A0092B-C50C-407E-A947-70E740481C1C}">
                <a14:useLocalDpi xmlns:a14="http://schemas.microsoft.com/office/drawing/2010/main" val="0"/>
              </a:ext>
            </a:extLst>
          </a:blip>
          <a:srcRect t="28140" r="6647"/>
          <a:stretch>
            <a:fillRect/>
          </a:stretch>
        </p:blipFill>
        <p:spPr bwMode="auto">
          <a:xfrm>
            <a:off x="-296334" y="1"/>
            <a:ext cx="12505267"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Sophie Rizzo\Desktop\Saint Luc\Logos\logo + feuille blanche.png"/>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8409517" y="4106863"/>
            <a:ext cx="3799416"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775520" y="1700809"/>
            <a:ext cx="8928992" cy="615553"/>
          </a:xfrm>
          <a:effectLst>
            <a:outerShdw blurRad="50800" dist="38100" dir="2700000" algn="tl" rotWithShape="0">
              <a:prstClr val="black">
                <a:alpha val="40000"/>
              </a:prstClr>
            </a:outerShdw>
          </a:effectLst>
        </p:spPr>
        <p:txBody>
          <a:bodyPr/>
          <a:lstStyle>
            <a:lvl1pPr algn="l">
              <a:defRPr sz="4000" b="1">
                <a:solidFill>
                  <a:schemeClr val="tx1"/>
                </a:solidFill>
                <a:latin typeface="Arial" pitchFamily="34" charset="0"/>
                <a:cs typeface="Arial" pitchFamily="34" charset="0"/>
              </a:defRPr>
            </a:lvl1pPr>
          </a:lstStyle>
          <a:p>
            <a:r>
              <a:rPr lang="fr-FR"/>
              <a:t>Modifiez le style du titre</a:t>
            </a:r>
            <a:endParaRPr lang="fr-BE" dirty="0"/>
          </a:p>
        </p:txBody>
      </p:sp>
      <p:sp>
        <p:nvSpPr>
          <p:cNvPr id="3" name="Sous-titre 2"/>
          <p:cNvSpPr>
            <a:spLocks noGrp="1"/>
          </p:cNvSpPr>
          <p:nvPr>
            <p:ph type="subTitle" idx="1"/>
          </p:nvPr>
        </p:nvSpPr>
        <p:spPr>
          <a:xfrm>
            <a:off x="1775520" y="5513491"/>
            <a:ext cx="3883157" cy="615553"/>
          </a:xfrm>
        </p:spPr>
        <p:txBody>
          <a:bodyPr rtlCol="0" anchor="ctr"/>
          <a:lstStyle>
            <a:lvl1pPr marL="0" indent="0">
              <a:defRPr lang="fr-BE" sz="2000" b="0" dirty="0">
                <a:solidFill>
                  <a:srgbClr val="575656"/>
                </a:solidFill>
                <a:latin typeface="Arial" pitchFamily="34" charset="0"/>
                <a:ea typeface="+mj-ea"/>
                <a:cs typeface="Arial" pitchFamily="34" charset="0"/>
              </a:defRPr>
            </a:lvl1pPr>
          </a:lstStyle>
          <a:p>
            <a:pPr lvl="0"/>
            <a:r>
              <a:rPr lang="fr-FR"/>
              <a:t>Modifiez le style des sous-titres du masque</a:t>
            </a:r>
            <a:endParaRPr lang="fr-BE" dirty="0"/>
          </a:p>
        </p:txBody>
      </p:sp>
    </p:spTree>
    <p:extLst>
      <p:ext uri="{BB962C8B-B14F-4D97-AF65-F5344CB8AC3E}">
        <p14:creationId xmlns:p14="http://schemas.microsoft.com/office/powerpoint/2010/main" val="27632397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Page agenda">
    <p:spTree>
      <p:nvGrpSpPr>
        <p:cNvPr id="1" name=""/>
        <p:cNvGrpSpPr/>
        <p:nvPr/>
      </p:nvGrpSpPr>
      <p:grpSpPr>
        <a:xfrm>
          <a:off x="0" y="0"/>
          <a:ext cx="0" cy="0"/>
          <a:chOff x="0" y="0"/>
          <a:chExt cx="0" cy="0"/>
        </a:xfrm>
      </p:grpSpPr>
      <p:grpSp>
        <p:nvGrpSpPr>
          <p:cNvPr id="4" name="Group 6"/>
          <p:cNvGrpSpPr>
            <a:grpSpLocks/>
          </p:cNvGrpSpPr>
          <p:nvPr/>
        </p:nvGrpSpPr>
        <p:grpSpPr bwMode="auto">
          <a:xfrm>
            <a:off x="1" y="250825"/>
            <a:ext cx="12179300" cy="6692900"/>
            <a:chOff x="0" y="250825"/>
            <a:chExt cx="9134475" cy="6692900"/>
          </a:xfrm>
        </p:grpSpPr>
        <p:grpSp>
          <p:nvGrpSpPr>
            <p:cNvPr id="5" name="Group 4"/>
            <p:cNvGrpSpPr>
              <a:grpSpLocks/>
            </p:cNvGrpSpPr>
            <p:nvPr/>
          </p:nvGrpSpPr>
          <p:grpSpPr bwMode="auto">
            <a:xfrm>
              <a:off x="2232659" y="6631940"/>
              <a:ext cx="6257291" cy="0"/>
              <a:chOff x="2232659" y="6631940"/>
              <a:chExt cx="6257291" cy="0"/>
            </a:xfrm>
          </p:grpSpPr>
          <p:cxnSp>
            <p:nvCxnSpPr>
              <p:cNvPr id="8" name="Straight Connector 45"/>
              <p:cNvCxnSpPr/>
              <p:nvPr/>
            </p:nvCxnSpPr>
            <p:spPr>
              <a:xfrm>
                <a:off x="2232025" y="7640638"/>
                <a:ext cx="568325" cy="0"/>
              </a:xfrm>
              <a:prstGeom prst="line">
                <a:avLst/>
              </a:prstGeom>
              <a:ln w="9525">
                <a:solidFill>
                  <a:srgbClr val="47074A"/>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46"/>
              <p:cNvCxnSpPr/>
              <p:nvPr/>
            </p:nvCxnSpPr>
            <p:spPr>
              <a:xfrm>
                <a:off x="2800350" y="7640638"/>
                <a:ext cx="569913" cy="0"/>
              </a:xfrm>
              <a:prstGeom prst="line">
                <a:avLst/>
              </a:prstGeom>
              <a:ln w="9525">
                <a:solidFill>
                  <a:srgbClr val="94198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47"/>
              <p:cNvCxnSpPr/>
              <p:nvPr/>
            </p:nvCxnSpPr>
            <p:spPr>
              <a:xfrm>
                <a:off x="3370263" y="7640638"/>
                <a:ext cx="568325" cy="0"/>
              </a:xfrm>
              <a:prstGeom prst="line">
                <a:avLst/>
              </a:prstGeom>
              <a:ln w="9525">
                <a:solidFill>
                  <a:srgbClr val="DE007D"/>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48"/>
              <p:cNvCxnSpPr/>
              <p:nvPr/>
            </p:nvCxnSpPr>
            <p:spPr>
              <a:xfrm>
                <a:off x="3938588" y="7640638"/>
                <a:ext cx="568325" cy="0"/>
              </a:xfrm>
              <a:prstGeom prst="line">
                <a:avLst/>
              </a:prstGeom>
              <a:ln w="9525">
                <a:solidFill>
                  <a:srgbClr val="EDBCD8"/>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49"/>
              <p:cNvCxnSpPr/>
              <p:nvPr/>
            </p:nvCxnSpPr>
            <p:spPr>
              <a:xfrm>
                <a:off x="4506913" y="7640638"/>
                <a:ext cx="569912" cy="0"/>
              </a:xfrm>
              <a:prstGeom prst="line">
                <a:avLst/>
              </a:prstGeom>
              <a:ln w="9525">
                <a:solidFill>
                  <a:srgbClr val="FBB9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0"/>
              <p:cNvCxnSpPr/>
              <p:nvPr/>
            </p:nvCxnSpPr>
            <p:spPr>
              <a:xfrm>
                <a:off x="5076825" y="7640638"/>
                <a:ext cx="568325" cy="0"/>
              </a:xfrm>
              <a:prstGeom prst="line">
                <a:avLst/>
              </a:prstGeom>
              <a:ln w="9525">
                <a:solidFill>
                  <a:srgbClr val="EF7C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51"/>
              <p:cNvCxnSpPr/>
              <p:nvPr/>
            </p:nvCxnSpPr>
            <p:spPr>
              <a:xfrm>
                <a:off x="5645150" y="7640638"/>
                <a:ext cx="569913" cy="0"/>
              </a:xfrm>
              <a:prstGeom prst="line">
                <a:avLst/>
              </a:prstGeom>
              <a:ln w="9525">
                <a:solidFill>
                  <a:srgbClr val="E3000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52"/>
              <p:cNvCxnSpPr/>
              <p:nvPr/>
            </p:nvCxnSpPr>
            <p:spPr>
              <a:xfrm>
                <a:off x="6215063" y="7640638"/>
                <a:ext cx="568325" cy="0"/>
              </a:xfrm>
              <a:prstGeom prst="line">
                <a:avLst/>
              </a:prstGeom>
              <a:ln w="9525">
                <a:solidFill>
                  <a:srgbClr val="0AA537"/>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53"/>
              <p:cNvCxnSpPr/>
              <p:nvPr/>
            </p:nvCxnSpPr>
            <p:spPr>
              <a:xfrm>
                <a:off x="6783388" y="7640638"/>
                <a:ext cx="568325" cy="0"/>
              </a:xfrm>
              <a:prstGeom prst="line">
                <a:avLst/>
              </a:prstGeom>
              <a:ln w="9525">
                <a:solidFill>
                  <a:srgbClr val="94C11C"/>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54"/>
              <p:cNvCxnSpPr/>
              <p:nvPr/>
            </p:nvCxnSpPr>
            <p:spPr>
              <a:xfrm>
                <a:off x="7351713" y="7640638"/>
                <a:ext cx="569912" cy="0"/>
              </a:xfrm>
              <a:prstGeom prst="line">
                <a:avLst/>
              </a:prstGeom>
              <a:ln w="9525">
                <a:solidFill>
                  <a:srgbClr val="DCE169"/>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55"/>
              <p:cNvCxnSpPr/>
              <p:nvPr/>
            </p:nvCxnSpPr>
            <p:spPr>
              <a:xfrm>
                <a:off x="7921625" y="7640638"/>
                <a:ext cx="568325" cy="0"/>
              </a:xfrm>
              <a:prstGeom prst="line">
                <a:avLst/>
              </a:prstGeom>
              <a:ln w="9525">
                <a:solidFill>
                  <a:srgbClr val="005CA9"/>
                </a:solidFill>
              </a:ln>
              <a:effectLst/>
            </p:spPr>
            <p:style>
              <a:lnRef idx="2">
                <a:schemeClr val="accent1"/>
              </a:lnRef>
              <a:fillRef idx="0">
                <a:schemeClr val="accent1"/>
              </a:fillRef>
              <a:effectRef idx="1">
                <a:schemeClr val="accent1"/>
              </a:effectRef>
              <a:fontRef idx="minor">
                <a:schemeClr val="tx1"/>
              </a:fontRef>
            </p:style>
          </p:cxnSp>
        </p:grpSp>
        <p:pic>
          <p:nvPicPr>
            <p:cNvPr id="6" name="Picture 2" descr="C:\Users\Sophie Rizzo\Desktop\Saint Luc\Logos\feuille entière.png"/>
            <p:cNvPicPr>
              <a:picLocks noChangeAspect="1" noChangeArrowheads="1"/>
            </p:cNvPicPr>
            <p:nvPr/>
          </p:nvPicPr>
          <p:blipFill>
            <a:blip r:embed="rId2">
              <a:extLst>
                <a:ext uri="{28A0092B-C50C-407E-A947-70E740481C1C}">
                  <a14:useLocalDpi xmlns:a14="http://schemas.microsoft.com/office/drawing/2010/main" val="0"/>
                </a:ext>
              </a:extLst>
            </a:blip>
            <a:srcRect l="67522" t="2" b="37898"/>
            <a:stretch>
              <a:fillRect/>
            </a:stretch>
          </p:blipFill>
          <p:spPr bwMode="auto">
            <a:xfrm>
              <a:off x="0" y="250825"/>
              <a:ext cx="3500438"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Sophie Rizzo\Desktop\Saint Luc\Logos\feuille entière.png"/>
            <p:cNvPicPr>
              <a:picLocks noChangeAspect="1" noChangeArrowheads="1"/>
            </p:cNvPicPr>
            <p:nvPr/>
          </p:nvPicPr>
          <p:blipFill>
            <a:blip r:embed="rId2"/>
            <a:srcRect/>
            <a:stretch>
              <a:fillRect/>
            </a:stretch>
          </p:blipFill>
          <p:spPr bwMode="auto">
            <a:xfrm>
              <a:off x="8466138" y="6200775"/>
              <a:ext cx="668337" cy="668338"/>
            </a:xfrm>
            <a:prstGeom prst="rect">
              <a:avLst/>
            </a:prstGeom>
            <a:noFill/>
            <a:effectLst>
              <a:outerShdw blurRad="50800" dist="38100" dir="2700000" algn="tl" rotWithShape="0">
                <a:prstClr val="black">
                  <a:alpha val="40000"/>
                </a:prstClr>
              </a:outerShdw>
            </a:effectLst>
          </p:spPr>
        </p:pic>
      </p:grpSp>
      <p:sp>
        <p:nvSpPr>
          <p:cNvPr id="2" name="Titre 1"/>
          <p:cNvSpPr>
            <a:spLocks noGrp="1"/>
          </p:cNvSpPr>
          <p:nvPr>
            <p:ph type="title"/>
          </p:nvPr>
        </p:nvSpPr>
        <p:spPr/>
        <p:txBody>
          <a:bodyPr/>
          <a:lstStyle>
            <a:lvl1pPr>
              <a:defRPr>
                <a:solidFill>
                  <a:schemeClr val="tx1"/>
                </a:solidFill>
              </a:defRPr>
            </a:lvl1pPr>
          </a:lstStyle>
          <a:p>
            <a:r>
              <a:rPr lang="fr-FR"/>
              <a:t>Modifiez le style du titre</a:t>
            </a:r>
            <a:endParaRPr lang="fr-BE"/>
          </a:p>
        </p:txBody>
      </p:sp>
      <p:sp>
        <p:nvSpPr>
          <p:cNvPr id="3" name="Espace réservé du contenu 2"/>
          <p:cNvSpPr>
            <a:spLocks noGrp="1"/>
          </p:cNvSpPr>
          <p:nvPr>
            <p:ph idx="1"/>
          </p:nvPr>
        </p:nvSpPr>
        <p:spPr>
          <a:xfrm>
            <a:off x="4463819" y="914400"/>
            <a:ext cx="7118581" cy="1428083"/>
          </a:xfrm>
        </p:spPr>
        <p:txBody>
          <a:bodyPr/>
          <a:lstStyle>
            <a:lvl1pPr>
              <a:defRPr>
                <a:solidFill>
                  <a:srgbClr val="575656"/>
                </a:solidFill>
              </a:defRPr>
            </a:lvl1pPr>
            <a:lvl2pPr>
              <a:defRPr>
                <a:solidFill>
                  <a:srgbClr val="575656"/>
                </a:solidFill>
              </a:defRPr>
            </a:lvl2pPr>
            <a:lvl3pPr>
              <a:buClr>
                <a:schemeClr val="tx1"/>
              </a:buClr>
              <a:defRPr>
                <a:solidFill>
                  <a:srgbClr val="575656"/>
                </a:solidFill>
              </a:defRPr>
            </a:lvl3pPr>
            <a:lvl4pPr>
              <a:buClr>
                <a:schemeClr val="tx1"/>
              </a:buClr>
              <a:defRPr>
                <a:solidFill>
                  <a:srgbClr val="575656"/>
                </a:solidFill>
              </a:defRPr>
            </a:lvl4pPr>
            <a:lvl5pPr>
              <a:buClr>
                <a:schemeClr val="tx1"/>
              </a:buClr>
              <a:defRPr>
                <a:solidFill>
                  <a:srgbClr val="575656"/>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9" name="Espace réservé du numéro de diapositive 5"/>
          <p:cNvSpPr>
            <a:spLocks noGrp="1"/>
          </p:cNvSpPr>
          <p:nvPr>
            <p:ph type="sldNum" sz="quarter" idx="10"/>
          </p:nvPr>
        </p:nvSpPr>
        <p:spPr/>
        <p:txBody>
          <a:bodyPr/>
          <a:lstStyle>
            <a:lvl1pPr>
              <a:defRPr/>
            </a:lvl1pPr>
          </a:lstStyle>
          <a:p>
            <a:pPr>
              <a:defRPr/>
            </a:pPr>
            <a:fld id="{22F17862-07D1-4E15-95ED-94AACC4A6A6B}" type="slidenum">
              <a:rPr lang="fr-BE"/>
              <a:pPr>
                <a:defRPr/>
              </a:pPr>
              <a:t>‹N°›</a:t>
            </a:fld>
            <a:endParaRPr lang="fr-BE"/>
          </a:p>
        </p:txBody>
      </p:sp>
    </p:spTree>
    <p:extLst>
      <p:ext uri="{BB962C8B-B14F-4D97-AF65-F5344CB8AC3E}">
        <p14:creationId xmlns:p14="http://schemas.microsoft.com/office/powerpoint/2010/main" val="846283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Page de base">
    <p:spTree>
      <p:nvGrpSpPr>
        <p:cNvPr id="1" name=""/>
        <p:cNvGrpSpPr/>
        <p:nvPr/>
      </p:nvGrpSpPr>
      <p:grpSpPr>
        <a:xfrm>
          <a:off x="0" y="0"/>
          <a:ext cx="0" cy="0"/>
          <a:chOff x="0" y="0"/>
          <a:chExt cx="0" cy="0"/>
        </a:xfrm>
      </p:grpSpPr>
      <p:sp>
        <p:nvSpPr>
          <p:cNvPr id="2" name="Title 1"/>
          <p:cNvSpPr>
            <a:spLocks noGrp="1"/>
          </p:cNvSpPr>
          <p:nvPr>
            <p:ph type="title"/>
          </p:nvPr>
        </p:nvSpPr>
        <p:spPr>
          <a:xfrm>
            <a:off x="239349" y="107340"/>
            <a:ext cx="10191584" cy="369332"/>
          </a:xfrm>
        </p:spPr>
        <p:txBody>
          <a:bodyPr/>
          <a:lstStyle>
            <a:lvl1pPr>
              <a:defRPr>
                <a:solidFill>
                  <a:schemeClr val="tx1"/>
                </a:solidFill>
              </a:defRPr>
            </a:lvl1pPr>
          </a:lstStyle>
          <a:p>
            <a:r>
              <a:rPr lang="fr-FR"/>
              <a:t>Modifiez le style du titre</a:t>
            </a:r>
            <a:endParaRPr lang="fr-FR" dirty="0"/>
          </a:p>
        </p:txBody>
      </p:sp>
      <p:sp>
        <p:nvSpPr>
          <p:cNvPr id="5" name="Espace réservé du texte 2"/>
          <p:cNvSpPr>
            <a:spLocks noGrp="1"/>
          </p:cNvSpPr>
          <p:nvPr>
            <p:ph idx="1"/>
          </p:nvPr>
        </p:nvSpPr>
        <p:spPr>
          <a:xfrm>
            <a:off x="239184" y="857251"/>
            <a:ext cx="11808717" cy="1428083"/>
          </a:xfrm>
          <a:prstGeom prst="rect">
            <a:avLst/>
          </a:prstGeom>
        </p:spPr>
        <p:txBody>
          <a:bodyPr rtlCol="0"/>
          <a:lstStyle>
            <a:lvl1pPr>
              <a:defRPr sz="16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600">
                <a:solidFill>
                  <a:schemeClr val="tx1"/>
                </a:solidFill>
              </a:defRPr>
            </a:lvl4pPr>
            <a:lvl5pPr>
              <a:buClr>
                <a:schemeClr val="tx1"/>
              </a:buClr>
              <a:defRPr sz="1600">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4" name="Espace réservé du numéro de diapositive 5"/>
          <p:cNvSpPr>
            <a:spLocks noGrp="1"/>
          </p:cNvSpPr>
          <p:nvPr>
            <p:ph type="sldNum" sz="quarter" idx="10"/>
            <p:custDataLst>
              <p:tags r:id="rId1"/>
            </p:custDataLst>
          </p:nvPr>
        </p:nvSpPr>
        <p:spPr/>
        <p:txBody>
          <a:bodyPr/>
          <a:lstStyle>
            <a:lvl1pPr>
              <a:defRPr/>
            </a:lvl1pPr>
          </a:lstStyle>
          <a:p>
            <a:pPr>
              <a:defRPr/>
            </a:pPr>
            <a:fld id="{F775DC9D-0F00-4B4D-9C9F-3D9430BAD272}" type="slidenum">
              <a:rPr lang="fr-BE"/>
              <a:pPr>
                <a:defRPr/>
              </a:pPr>
              <a:t>‹N°›</a:t>
            </a:fld>
            <a:endParaRPr lang="fr-BE" dirty="0"/>
          </a:p>
        </p:txBody>
      </p:sp>
    </p:spTree>
    <p:extLst>
      <p:ext uri="{BB962C8B-B14F-4D97-AF65-F5344CB8AC3E}">
        <p14:creationId xmlns:p14="http://schemas.microsoft.com/office/powerpoint/2010/main" val="30171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4E4CE5-B2CC-38E9-D1EA-364BE256CD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574B94DC-FDEA-506A-C95C-FA531FC66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2C55CE0B-4C60-DAE7-75BD-63B7429C6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9DAE63-30D5-09A3-C2F0-123629F0B4EB}"/>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6" name="Espace réservé du pied de page 5">
            <a:extLst>
              <a:ext uri="{FF2B5EF4-FFF2-40B4-BE49-F238E27FC236}">
                <a16:creationId xmlns:a16="http://schemas.microsoft.com/office/drawing/2014/main" id="{38193A6D-5394-E82D-6DBC-D52747891B71}"/>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DFF26AC9-553F-3C37-9681-09B98CE902F7}"/>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37353279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11276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a:p>
        </p:txBody>
      </p:sp>
      <p:sp>
        <p:nvSpPr>
          <p:cNvPr id="4" name="Espace réservé de la date 3"/>
          <p:cNvSpPr>
            <a:spLocks noGrp="1"/>
          </p:cNvSpPr>
          <p:nvPr>
            <p:ph type="dt" sz="half" idx="10"/>
          </p:nvPr>
        </p:nvSpPr>
        <p:spPr/>
        <p:txBody>
          <a:bodyPr/>
          <a:lstStyle/>
          <a:p>
            <a:fld id="{563A565C-47E9-4ADA-A47E-768E799CDE41}" type="datetimeFigureOut">
              <a:rPr lang="fr-BE" smtClean="0"/>
              <a:t>21-03-25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15736827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563A565C-47E9-4ADA-A47E-768E799CDE41}" type="datetimeFigureOut">
              <a:rPr lang="fr-BE" smtClean="0"/>
              <a:t>21-03-25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7792124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563A565C-47E9-4ADA-A47E-768E799CDE41}" type="datetimeFigureOut">
              <a:rPr lang="fr-BE" smtClean="0"/>
              <a:t>21-03-25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3026309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563A565C-47E9-4ADA-A47E-768E799CDE41}" type="datetimeFigureOut">
              <a:rPr lang="fr-BE" smtClean="0"/>
              <a:t>21-03-25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41595001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563A565C-47E9-4ADA-A47E-768E799CDE41}" type="datetimeFigureOut">
              <a:rPr lang="fr-BE" smtClean="0"/>
              <a:t>21-03-25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1051630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563A565C-47E9-4ADA-A47E-768E799CDE41}" type="datetimeFigureOut">
              <a:rPr lang="fr-BE" smtClean="0"/>
              <a:t>21-03-25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26822417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63A565C-47E9-4ADA-A47E-768E799CDE41}" type="datetimeFigureOut">
              <a:rPr lang="fr-BE" smtClean="0"/>
              <a:t>21-03-25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9561349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63A565C-47E9-4ADA-A47E-768E799CDE41}" type="datetimeFigureOut">
              <a:rPr lang="fr-BE" smtClean="0"/>
              <a:t>21-03-25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32009854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63A565C-47E9-4ADA-A47E-768E799CDE41}" type="datetimeFigureOut">
              <a:rPr lang="fr-BE" smtClean="0"/>
              <a:t>21-03-25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423787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9E539D-989F-1B45-4857-6E86D738EDF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AE375971-C190-7D15-F3F8-BD1B1536DD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A88BC55E-5D73-5768-2DB3-D35B94D36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033FE74-8759-C63B-204E-6DF83E0FDA2F}"/>
              </a:ext>
            </a:extLst>
          </p:cNvPr>
          <p:cNvSpPr>
            <a:spLocks noGrp="1"/>
          </p:cNvSpPr>
          <p:nvPr>
            <p:ph type="dt" sz="half" idx="10"/>
          </p:nvPr>
        </p:nvSpPr>
        <p:spPr/>
        <p:txBody>
          <a:bodyPr/>
          <a:lstStyle/>
          <a:p>
            <a:fld id="{A9F5AAEF-D9B9-4634-B05D-7D5A87B6A16D}" type="datetimeFigureOut">
              <a:rPr lang="fr-BE" smtClean="0"/>
              <a:t>21-03-25</a:t>
            </a:fld>
            <a:endParaRPr lang="fr-BE"/>
          </a:p>
        </p:txBody>
      </p:sp>
      <p:sp>
        <p:nvSpPr>
          <p:cNvPr id="6" name="Espace réservé du pied de page 5">
            <a:extLst>
              <a:ext uri="{FF2B5EF4-FFF2-40B4-BE49-F238E27FC236}">
                <a16:creationId xmlns:a16="http://schemas.microsoft.com/office/drawing/2014/main" id="{A5CFDC13-7529-B405-E5B4-B0FE5F97E835}"/>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7B3928B3-1C9C-6E98-AF43-4161A530E446}"/>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33907557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563A565C-47E9-4ADA-A47E-768E799CDE41}" type="datetimeFigureOut">
              <a:rPr lang="fr-BE" smtClean="0"/>
              <a:t>21-03-25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28666086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563A565C-47E9-4ADA-A47E-768E799CDE41}" type="datetimeFigureOut">
              <a:rPr lang="fr-BE" smtClean="0"/>
              <a:t>21-03-25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11926346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02177" y="1604778"/>
            <a:ext cx="8554758" cy="616315"/>
          </a:xfrm>
        </p:spPr>
        <p:txBody>
          <a:bodyPr>
            <a:spAutoFit/>
          </a:bodyPr>
          <a:lstStyle>
            <a:lvl1pPr>
              <a:defRPr/>
            </a:lvl1pPr>
          </a:lstStyle>
          <a:p>
            <a:r>
              <a:rPr lang="en-US"/>
              <a:t>Click to edit Master title style</a:t>
            </a:r>
          </a:p>
        </p:txBody>
      </p:sp>
      <p:sp>
        <p:nvSpPr>
          <p:cNvPr id="13315" name="Rectangle 3"/>
          <p:cNvSpPr>
            <a:spLocks noGrp="1" noChangeArrowheads="1"/>
          </p:cNvSpPr>
          <p:nvPr>
            <p:ph type="subTitle" idx="1"/>
          </p:nvPr>
        </p:nvSpPr>
        <p:spPr>
          <a:xfrm>
            <a:off x="302176" y="3767784"/>
            <a:ext cx="6412489" cy="303956"/>
          </a:xfrm>
        </p:spPr>
        <p:txBody>
          <a:bodyPr/>
          <a:lstStyle>
            <a:lvl1pPr marL="0" indent="0">
              <a:buFontTx/>
              <a:buNone/>
              <a:defRPr sz="1994">
                <a:solidFill>
                  <a:srgbClr val="1C1C1C"/>
                </a:solidFill>
              </a:defRPr>
            </a:lvl1pPr>
          </a:lstStyle>
          <a:p>
            <a:r>
              <a:rPr lang="en-US"/>
              <a:t>Click to edit Master subtitle style</a:t>
            </a:r>
          </a:p>
        </p:txBody>
      </p:sp>
    </p:spTree>
    <p:extLst>
      <p:ext uri="{BB962C8B-B14F-4D97-AF65-F5344CB8AC3E}">
        <p14:creationId xmlns:p14="http://schemas.microsoft.com/office/powerpoint/2010/main" val="316742916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80149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632" y="4394705"/>
            <a:ext cx="7786594" cy="1358302"/>
          </a:xfrm>
        </p:spPr>
        <p:txBody>
          <a:bodyPr anchor="t"/>
          <a:lstStyle>
            <a:lvl1pPr algn="l">
              <a:defRPr sz="3989" b="1" cap="all"/>
            </a:lvl1pPr>
          </a:lstStyle>
          <a:p>
            <a:r>
              <a:rPr lang="en-US" dirty="0"/>
              <a:t>Click to edit Master title style</a:t>
            </a:r>
          </a:p>
        </p:txBody>
      </p:sp>
      <p:sp>
        <p:nvSpPr>
          <p:cNvPr id="3" name="Text Placeholder 2"/>
          <p:cNvSpPr>
            <a:spLocks noGrp="1"/>
          </p:cNvSpPr>
          <p:nvPr>
            <p:ph type="body" idx="1"/>
          </p:nvPr>
        </p:nvSpPr>
        <p:spPr>
          <a:xfrm>
            <a:off x="723632" y="2898662"/>
            <a:ext cx="7786594" cy="1496031"/>
          </a:xfrm>
        </p:spPr>
        <p:txBody>
          <a:bodyPr anchor="b"/>
          <a:lstStyle>
            <a:lvl1pPr marL="0" indent="0">
              <a:buNone/>
              <a:defRPr sz="1994"/>
            </a:lvl1pPr>
            <a:lvl2pPr marL="455920" indent="0">
              <a:buNone/>
              <a:defRPr sz="1795"/>
            </a:lvl2pPr>
            <a:lvl3pPr marL="911840" indent="0">
              <a:buNone/>
              <a:defRPr sz="1596"/>
            </a:lvl3pPr>
            <a:lvl4pPr marL="1367760" indent="0">
              <a:buNone/>
              <a:defRPr sz="1396"/>
            </a:lvl4pPr>
            <a:lvl5pPr marL="1823679" indent="0">
              <a:buNone/>
              <a:defRPr sz="1396"/>
            </a:lvl5pPr>
            <a:lvl6pPr marL="2279599" indent="0">
              <a:buNone/>
              <a:defRPr sz="1396"/>
            </a:lvl6pPr>
            <a:lvl7pPr marL="2735519" indent="0">
              <a:buNone/>
              <a:defRPr sz="1396"/>
            </a:lvl7pPr>
            <a:lvl8pPr marL="3191439" indent="0">
              <a:buNone/>
              <a:defRPr sz="1396"/>
            </a:lvl8pPr>
            <a:lvl9pPr marL="3647359" indent="0">
              <a:buNone/>
              <a:defRPr sz="1396"/>
            </a:lvl9pPr>
          </a:lstStyle>
          <a:p>
            <a:pPr lvl="0"/>
            <a:r>
              <a:rPr lang="en-US" dirty="0"/>
              <a:t>Click to edit Master text styles</a:t>
            </a:r>
          </a:p>
        </p:txBody>
      </p:sp>
    </p:spTree>
    <p:extLst>
      <p:ext uri="{BB962C8B-B14F-4D97-AF65-F5344CB8AC3E}">
        <p14:creationId xmlns:p14="http://schemas.microsoft.com/office/powerpoint/2010/main" val="34899428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8011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756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229018" y="607911"/>
            <a:ext cx="8702664" cy="1139834"/>
          </a:xfrm>
        </p:spPr>
        <p:txBody>
          <a:bodyPr/>
          <a:lstStyle/>
          <a:p>
            <a:r>
              <a:rPr lang="fr-FR"/>
              <a:t>Modifiez le style du titre</a:t>
            </a:r>
            <a:endParaRPr lang="fr-BE"/>
          </a:p>
        </p:txBody>
      </p:sp>
      <p:sp>
        <p:nvSpPr>
          <p:cNvPr id="3" name="Espace réservé du contenu 2"/>
          <p:cNvSpPr>
            <a:spLocks noGrp="1"/>
          </p:cNvSpPr>
          <p:nvPr>
            <p:ph sz="half" idx="1"/>
          </p:nvPr>
        </p:nvSpPr>
        <p:spPr>
          <a:xfrm>
            <a:off x="687060" y="1975712"/>
            <a:ext cx="3825440" cy="410340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quarter" idx="2"/>
          </p:nvPr>
        </p:nvSpPr>
        <p:spPr>
          <a:xfrm>
            <a:off x="4648215" y="1975712"/>
            <a:ext cx="3825440" cy="19757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contenu 4"/>
          <p:cNvSpPr>
            <a:spLocks noGrp="1"/>
          </p:cNvSpPr>
          <p:nvPr>
            <p:ph sz="quarter" idx="3"/>
          </p:nvPr>
        </p:nvSpPr>
        <p:spPr>
          <a:xfrm>
            <a:off x="4648215" y="4103402"/>
            <a:ext cx="3825440" cy="19757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7391635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229018" y="607911"/>
            <a:ext cx="8702664" cy="1139834"/>
          </a:xfrm>
        </p:spPr>
        <p:txBody>
          <a:bodyPr/>
          <a:lstStyle/>
          <a:p>
            <a:r>
              <a:rPr lang="fr-FR"/>
              <a:t>Modifiez le style du titre</a:t>
            </a:r>
            <a:endParaRPr lang="fr-BE"/>
          </a:p>
        </p:txBody>
      </p:sp>
      <p:sp>
        <p:nvSpPr>
          <p:cNvPr id="3" name="Espace réservé du tableau 2"/>
          <p:cNvSpPr>
            <a:spLocks noGrp="1"/>
          </p:cNvSpPr>
          <p:nvPr>
            <p:ph type="tbl" idx="1"/>
          </p:nvPr>
        </p:nvSpPr>
        <p:spPr>
          <a:xfrm>
            <a:off x="687053" y="1975712"/>
            <a:ext cx="7786594" cy="4103402"/>
          </a:xfrm>
        </p:spPr>
        <p:txBody>
          <a:bodyPr lIns="45720" tIns="45720" rIns="45720" bIns="45720">
            <a:noAutofit/>
          </a:bodyPr>
          <a:lstStyle/>
          <a:p>
            <a:pPr lvl="0"/>
            <a:endParaRPr lang="fr-BE" noProof="0" dirty="0"/>
          </a:p>
        </p:txBody>
      </p:sp>
    </p:spTree>
    <p:extLst>
      <p:ext uri="{BB962C8B-B14F-4D97-AF65-F5344CB8AC3E}">
        <p14:creationId xmlns:p14="http://schemas.microsoft.com/office/powerpoint/2010/main" val="7125188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687062" y="1975712"/>
            <a:ext cx="3825440" cy="4103402"/>
          </a:xfrm>
        </p:spPr>
        <p:txBody>
          <a:bodyPr/>
          <a:lstStyle>
            <a:lvl1pPr>
              <a:defRPr sz="2792"/>
            </a:lvl1pPr>
            <a:lvl2pPr>
              <a:defRPr sz="2393"/>
            </a:lvl2pPr>
            <a:lvl3pPr>
              <a:defRPr sz="1994"/>
            </a:lvl3pPr>
            <a:lvl4pPr>
              <a:defRPr sz="1795"/>
            </a:lvl4pPr>
            <a:lvl5pPr>
              <a:defRPr sz="1795"/>
            </a:lvl5pPr>
            <a:lvl6pPr>
              <a:defRPr sz="1795"/>
            </a:lvl6pPr>
            <a:lvl7pPr>
              <a:defRPr sz="1795"/>
            </a:lvl7pPr>
            <a:lvl8pPr>
              <a:defRPr sz="1795"/>
            </a:lvl8pPr>
            <a:lvl9pPr>
              <a:defRPr sz="179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17" y="1975712"/>
            <a:ext cx="3825440" cy="4103402"/>
          </a:xfrm>
        </p:spPr>
        <p:txBody>
          <a:bodyPr/>
          <a:lstStyle>
            <a:lvl1pPr>
              <a:defRPr sz="2792"/>
            </a:lvl1pPr>
            <a:lvl2pPr>
              <a:defRPr sz="2393"/>
            </a:lvl2pPr>
            <a:lvl3pPr>
              <a:defRPr sz="1994"/>
            </a:lvl3pPr>
            <a:lvl4pPr>
              <a:defRPr sz="1795"/>
            </a:lvl4pPr>
            <a:lvl5pPr>
              <a:defRPr sz="1795"/>
            </a:lvl5pPr>
            <a:lvl6pPr>
              <a:defRPr sz="1795"/>
            </a:lvl6pPr>
            <a:lvl7pPr>
              <a:defRPr sz="1795"/>
            </a:lvl7pPr>
            <a:lvl8pPr>
              <a:defRPr sz="1795"/>
            </a:lvl8pPr>
            <a:lvl9pPr>
              <a:defRPr sz="179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41580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 Id="rId9"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oleObject" Target="../embeddings/oleObject1.bin"/><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tags" Target="../tags/tag1.xml"/><Relationship Id="rId11" Type="http://schemas.openxmlformats.org/officeDocument/2006/relationships/tags" Target="../tags/tag6.xml"/><Relationship Id="rId5" Type="http://schemas.openxmlformats.org/officeDocument/2006/relationships/vmlDrawing" Target="../drawings/vmlDrawing1.vml"/><Relationship Id="rId15" Type="http://schemas.openxmlformats.org/officeDocument/2006/relationships/image" Target="../media/image2.png"/><Relationship Id="rId10" Type="http://schemas.openxmlformats.org/officeDocument/2006/relationships/tags" Target="../tags/tag5.xml"/><Relationship Id="rId4" Type="http://schemas.openxmlformats.org/officeDocument/2006/relationships/theme" Target="../theme/theme2.xml"/><Relationship Id="rId9" Type="http://schemas.openxmlformats.org/officeDocument/2006/relationships/tags" Target="../tags/tag4.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6.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image" Target="../media/image9.png"/><Relationship Id="rId3" Type="http://schemas.openxmlformats.org/officeDocument/2006/relationships/slideLayout" Target="../slideLayouts/slideLayout79.xml"/><Relationship Id="rId21" Type="http://schemas.openxmlformats.org/officeDocument/2006/relationships/image" Target="../media/image5.png"/><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image" Target="../media/image1.emf"/><Relationship Id="rId2" Type="http://schemas.openxmlformats.org/officeDocument/2006/relationships/slideLayout" Target="../slideLayouts/slideLayout78.xml"/><Relationship Id="rId16" Type="http://schemas.openxmlformats.org/officeDocument/2006/relationships/oleObject" Target="../embeddings/oleObject3.bin"/><Relationship Id="rId20" Type="http://schemas.openxmlformats.org/officeDocument/2006/relationships/image" Target="../media/image4.png"/><Relationship Id="rId1" Type="http://schemas.openxmlformats.org/officeDocument/2006/relationships/slideLayout" Target="../slideLayouts/slideLayout77.xml"/><Relationship Id="rId6" Type="http://schemas.openxmlformats.org/officeDocument/2006/relationships/vmlDrawing" Target="../drawings/vmlDrawing3.vml"/><Relationship Id="rId11" Type="http://schemas.openxmlformats.org/officeDocument/2006/relationships/tags" Target="../tags/tag16.xml"/><Relationship Id="rId5" Type="http://schemas.openxmlformats.org/officeDocument/2006/relationships/theme" Target="../theme/theme8.xml"/><Relationship Id="rId15" Type="http://schemas.openxmlformats.org/officeDocument/2006/relationships/tags" Target="../tags/tag20.xml"/><Relationship Id="rId10" Type="http://schemas.openxmlformats.org/officeDocument/2006/relationships/tags" Target="../tags/tag15.xml"/><Relationship Id="rId19" Type="http://schemas.openxmlformats.org/officeDocument/2006/relationships/image" Target="../media/image10.png"/><Relationship Id="rId4" Type="http://schemas.openxmlformats.org/officeDocument/2006/relationships/slideLayout" Target="../slideLayouts/slideLayout80.xml"/><Relationship Id="rId9" Type="http://schemas.openxmlformats.org/officeDocument/2006/relationships/tags" Target="../tags/tag14.xml"/><Relationship Id="rId14" Type="http://schemas.openxmlformats.org/officeDocument/2006/relationships/tags" Target="../tags/tag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1409BB3-FB8F-62BF-19CB-438CFB76B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26A5221E-39DA-0D5F-5264-DA54570C4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C3608677-F83B-9650-B841-A73CCE30DE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5AAEF-D9B9-4634-B05D-7D5A87B6A16D}" type="datetimeFigureOut">
              <a:rPr lang="fr-BE" smtClean="0"/>
              <a:t>21-03-25</a:t>
            </a:fld>
            <a:endParaRPr lang="fr-BE"/>
          </a:p>
        </p:txBody>
      </p:sp>
      <p:sp>
        <p:nvSpPr>
          <p:cNvPr id="5" name="Espace réservé du pied de page 4">
            <a:extLst>
              <a:ext uri="{FF2B5EF4-FFF2-40B4-BE49-F238E27FC236}">
                <a16:creationId xmlns:a16="http://schemas.microsoft.com/office/drawing/2014/main" id="{FC581864-92B9-C088-C340-39A2A687C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46F46FB6-79AB-1A34-0B52-06303D3408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4E1AB-6E91-430D-AD4D-FACFD3116933}" type="slidenum">
              <a:rPr lang="fr-BE" smtClean="0"/>
              <a:t>‹N°›</a:t>
            </a:fld>
            <a:endParaRPr lang="fr-BE"/>
          </a:p>
        </p:txBody>
      </p:sp>
    </p:spTree>
    <p:extLst>
      <p:ext uri="{BB962C8B-B14F-4D97-AF65-F5344CB8AC3E}">
        <p14:creationId xmlns:p14="http://schemas.microsoft.com/office/powerpoint/2010/main" val="3831073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8C49403-E1D6-4B40-A935-4BBAC3DAF520}"/>
              </a:ext>
            </a:extLst>
          </p:cNvPr>
          <p:cNvSpPr>
            <a:spLocks noGrp="1" noChangeArrowheads="1"/>
          </p:cNvSpPr>
          <p:nvPr>
            <p:ph type="title"/>
          </p:nvPr>
        </p:nvSpPr>
        <p:spPr bwMode="auto">
          <a:xfrm>
            <a:off x="429408" y="264379"/>
            <a:ext cx="11309329" cy="7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54416" tIns="54416" rIns="54416" bIns="54416" numCol="1" anchor="b"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AB277D20-C08F-4607-AA53-F7F843ED770C}"/>
              </a:ext>
            </a:extLst>
          </p:cNvPr>
          <p:cNvSpPr>
            <a:spLocks noGrp="1" noChangeArrowheads="1"/>
          </p:cNvSpPr>
          <p:nvPr>
            <p:ph type="body" idx="1"/>
          </p:nvPr>
        </p:nvSpPr>
        <p:spPr bwMode="auto">
          <a:xfrm>
            <a:off x="429408" y="1310809"/>
            <a:ext cx="11309329" cy="469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54416" tIns="54416" rIns="54416" bIns="544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60" name="Text Box 12">
            <a:extLst>
              <a:ext uri="{FF2B5EF4-FFF2-40B4-BE49-F238E27FC236}">
                <a16:creationId xmlns:a16="http://schemas.microsoft.com/office/drawing/2014/main" id="{2CD17040-2630-4D23-92A5-67D262B0F891}"/>
              </a:ext>
            </a:extLst>
          </p:cNvPr>
          <p:cNvSpPr txBox="1">
            <a:spLocks noChangeArrowheads="1"/>
          </p:cNvSpPr>
          <p:nvPr/>
        </p:nvSpPr>
        <p:spPr bwMode="auto">
          <a:xfrm>
            <a:off x="11537800" y="6536631"/>
            <a:ext cx="587950" cy="293297"/>
          </a:xfrm>
          <a:prstGeom prst="rect">
            <a:avLst/>
          </a:prstGeom>
          <a:noFill/>
          <a:ln>
            <a:noFill/>
          </a:ln>
        </p:spPr>
        <p:txBody>
          <a:bodyPr wrap="none" lIns="108531" tIns="54265" rIns="108531" bIns="54265">
            <a:spAutoFit/>
          </a:bodyPr>
          <a:lstStyle>
            <a:lvl1pPr defTabSz="1089025">
              <a:defRPr sz="2100">
                <a:solidFill>
                  <a:schemeClr val="tx1"/>
                </a:solidFill>
                <a:latin typeface="Arial" panose="020B0604020202020204" pitchFamily="34" charset="0"/>
                <a:cs typeface="Arial" panose="020B0604020202020204" pitchFamily="34" charset="0"/>
              </a:defRPr>
            </a:lvl1pPr>
            <a:lvl2pPr marL="884238" indent="-339725" defTabSz="1089025">
              <a:defRPr sz="2100">
                <a:solidFill>
                  <a:schemeClr val="tx1"/>
                </a:solidFill>
                <a:latin typeface="Arial" panose="020B0604020202020204" pitchFamily="34" charset="0"/>
                <a:cs typeface="Arial" panose="020B0604020202020204" pitchFamily="34" charset="0"/>
              </a:defRPr>
            </a:lvl2pPr>
            <a:lvl3pPr marL="1360488" indent="-271463" defTabSz="1089025">
              <a:defRPr sz="2100">
                <a:solidFill>
                  <a:schemeClr val="tx1"/>
                </a:solidFill>
                <a:latin typeface="Arial" panose="020B0604020202020204" pitchFamily="34" charset="0"/>
                <a:cs typeface="Arial" panose="020B0604020202020204" pitchFamily="34" charset="0"/>
              </a:defRPr>
            </a:lvl3pPr>
            <a:lvl4pPr marL="1905000" indent="-273050" defTabSz="1089025">
              <a:defRPr sz="2100">
                <a:solidFill>
                  <a:schemeClr val="tx1"/>
                </a:solidFill>
                <a:latin typeface="Arial" panose="020B0604020202020204" pitchFamily="34" charset="0"/>
                <a:cs typeface="Arial" panose="020B0604020202020204" pitchFamily="34" charset="0"/>
              </a:defRPr>
            </a:lvl4pPr>
            <a:lvl5pPr marL="2447925" indent="-271463" defTabSz="1089025">
              <a:defRPr sz="2100">
                <a:solidFill>
                  <a:schemeClr val="tx1"/>
                </a:solidFill>
                <a:latin typeface="Arial" panose="020B0604020202020204" pitchFamily="34" charset="0"/>
                <a:cs typeface="Arial" panose="020B0604020202020204" pitchFamily="34" charset="0"/>
              </a:defRPr>
            </a:lvl5pPr>
            <a:lvl6pPr marL="2905125" indent="-271463"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362325" indent="-271463"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819525" indent="-271463"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4276725" indent="-271463"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ctr" eaLnBrk="1" hangingPunct="1">
              <a:defRPr/>
            </a:pPr>
            <a:fld id="{F7F2F9C0-CECF-4BBA-8012-0F08188543E4}" type="slidenum">
              <a:rPr lang="en-US" altLang="en-US" sz="1197" smtClean="0">
                <a:solidFill>
                  <a:srgbClr val="000000"/>
                </a:solidFill>
              </a:rPr>
              <a:pPr algn="ctr" eaLnBrk="1" hangingPunct="1">
                <a:defRPr/>
              </a:pPr>
              <a:t>‹N°›</a:t>
            </a:fld>
            <a:endParaRPr lang="en-US" altLang="en-US" sz="1197">
              <a:solidFill>
                <a:srgbClr val="000000"/>
              </a:solidFill>
            </a:endParaRPr>
          </a:p>
        </p:txBody>
      </p:sp>
    </p:spTree>
    <p:extLst>
      <p:ext uri="{BB962C8B-B14F-4D97-AF65-F5344CB8AC3E}">
        <p14:creationId xmlns:p14="http://schemas.microsoft.com/office/powerpoint/2010/main" val="135242287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Lst>
  <p:txStyles>
    <p:titleStyle>
      <a:lvl1pPr algn="l" defTabSz="968830" rtl="0" eaLnBrk="0" fontAlgn="base" hangingPunct="0">
        <a:spcBef>
          <a:spcPct val="0"/>
        </a:spcBef>
        <a:spcAft>
          <a:spcPct val="0"/>
        </a:spcAft>
        <a:defRPr sz="3291" b="1">
          <a:solidFill>
            <a:srgbClr val="003366"/>
          </a:solidFill>
          <a:latin typeface="+mj-lt"/>
          <a:ea typeface="+mj-ea"/>
          <a:cs typeface="+mj-cs"/>
        </a:defRPr>
      </a:lvl1pPr>
      <a:lvl2pPr algn="l" defTabSz="968830" rtl="0" eaLnBrk="0" fontAlgn="base" hangingPunct="0">
        <a:spcBef>
          <a:spcPct val="0"/>
        </a:spcBef>
        <a:spcAft>
          <a:spcPct val="0"/>
        </a:spcAft>
        <a:defRPr sz="3291" b="1">
          <a:solidFill>
            <a:srgbClr val="003366"/>
          </a:solidFill>
          <a:latin typeface="Arial" pitchFamily="34" charset="0"/>
          <a:ea typeface="ヒラギノ角ゴ Pro W3"/>
          <a:cs typeface="Arial" pitchFamily="34" charset="0"/>
        </a:defRPr>
      </a:lvl2pPr>
      <a:lvl3pPr algn="l" defTabSz="968830" rtl="0" eaLnBrk="0" fontAlgn="base" hangingPunct="0">
        <a:spcBef>
          <a:spcPct val="0"/>
        </a:spcBef>
        <a:spcAft>
          <a:spcPct val="0"/>
        </a:spcAft>
        <a:defRPr sz="3291" b="1">
          <a:solidFill>
            <a:srgbClr val="003366"/>
          </a:solidFill>
          <a:latin typeface="Arial" pitchFamily="34" charset="0"/>
          <a:ea typeface="ヒラギノ角ゴ Pro W3"/>
          <a:cs typeface="Arial" pitchFamily="34" charset="0"/>
        </a:defRPr>
      </a:lvl3pPr>
      <a:lvl4pPr algn="l" defTabSz="968830" rtl="0" eaLnBrk="0" fontAlgn="base" hangingPunct="0">
        <a:spcBef>
          <a:spcPct val="0"/>
        </a:spcBef>
        <a:spcAft>
          <a:spcPct val="0"/>
        </a:spcAft>
        <a:defRPr sz="3291" b="1">
          <a:solidFill>
            <a:srgbClr val="003366"/>
          </a:solidFill>
          <a:latin typeface="Arial" pitchFamily="34" charset="0"/>
          <a:ea typeface="ヒラギノ角ゴ Pro W3"/>
          <a:cs typeface="Arial" pitchFamily="34" charset="0"/>
        </a:defRPr>
      </a:lvl4pPr>
      <a:lvl5pPr algn="l" defTabSz="968830" rtl="0" eaLnBrk="0" fontAlgn="base" hangingPunct="0">
        <a:spcBef>
          <a:spcPct val="0"/>
        </a:spcBef>
        <a:spcAft>
          <a:spcPct val="0"/>
        </a:spcAft>
        <a:defRPr sz="3291" b="1">
          <a:solidFill>
            <a:srgbClr val="003366"/>
          </a:solidFill>
          <a:latin typeface="Arial" pitchFamily="34" charset="0"/>
          <a:ea typeface="ヒラギノ角ゴ Pro W3"/>
          <a:cs typeface="Arial" pitchFamily="34" charset="0"/>
        </a:defRPr>
      </a:lvl5pPr>
      <a:lvl6pPr marL="455920" algn="l" defTabSz="813690" rtl="0" eaLnBrk="0" fontAlgn="base" hangingPunct="0">
        <a:spcBef>
          <a:spcPct val="0"/>
        </a:spcBef>
        <a:spcAft>
          <a:spcPct val="0"/>
        </a:spcAft>
        <a:defRPr sz="2792" b="1">
          <a:solidFill>
            <a:srgbClr val="003366"/>
          </a:solidFill>
          <a:latin typeface="Arial" pitchFamily="34" charset="0"/>
          <a:ea typeface="ヒラギノ角ゴ Pro W3"/>
          <a:cs typeface="Arial" pitchFamily="34" charset="0"/>
        </a:defRPr>
      </a:lvl6pPr>
      <a:lvl7pPr marL="911840" algn="l" defTabSz="813690" rtl="0" eaLnBrk="0" fontAlgn="base" hangingPunct="0">
        <a:spcBef>
          <a:spcPct val="0"/>
        </a:spcBef>
        <a:spcAft>
          <a:spcPct val="0"/>
        </a:spcAft>
        <a:defRPr sz="2792" b="1">
          <a:solidFill>
            <a:srgbClr val="003366"/>
          </a:solidFill>
          <a:latin typeface="Arial" pitchFamily="34" charset="0"/>
          <a:ea typeface="ヒラギノ角ゴ Pro W3"/>
          <a:cs typeface="Arial" pitchFamily="34" charset="0"/>
        </a:defRPr>
      </a:lvl7pPr>
      <a:lvl8pPr marL="1367760" algn="l" defTabSz="813690" rtl="0" eaLnBrk="0" fontAlgn="base" hangingPunct="0">
        <a:spcBef>
          <a:spcPct val="0"/>
        </a:spcBef>
        <a:spcAft>
          <a:spcPct val="0"/>
        </a:spcAft>
        <a:defRPr sz="2792" b="1">
          <a:solidFill>
            <a:srgbClr val="003366"/>
          </a:solidFill>
          <a:latin typeface="Arial" pitchFamily="34" charset="0"/>
          <a:ea typeface="ヒラギノ角ゴ Pro W3"/>
          <a:cs typeface="Arial" pitchFamily="34" charset="0"/>
        </a:defRPr>
      </a:lvl8pPr>
      <a:lvl9pPr marL="1823679" algn="l" defTabSz="813690" rtl="0" eaLnBrk="0" fontAlgn="base" hangingPunct="0">
        <a:spcBef>
          <a:spcPct val="0"/>
        </a:spcBef>
        <a:spcAft>
          <a:spcPct val="0"/>
        </a:spcAft>
        <a:defRPr sz="2792" b="1">
          <a:solidFill>
            <a:srgbClr val="003366"/>
          </a:solidFill>
          <a:latin typeface="Arial" pitchFamily="34" charset="0"/>
          <a:ea typeface="ヒラギノ角ゴ Pro W3"/>
          <a:cs typeface="Arial" pitchFamily="34" charset="0"/>
        </a:defRPr>
      </a:lvl9pPr>
    </p:titleStyle>
    <p:bodyStyle>
      <a:lvl1pPr marL="270703" indent="-270703" algn="l" defTabSz="968830" rtl="0" eaLnBrk="0" fontAlgn="base" hangingPunct="0">
        <a:spcBef>
          <a:spcPct val="0"/>
        </a:spcBef>
        <a:spcAft>
          <a:spcPct val="20000"/>
        </a:spcAft>
        <a:buClr>
          <a:srgbClr val="0191CD"/>
        </a:buClr>
        <a:buChar char="•"/>
        <a:defRPr sz="2593">
          <a:solidFill>
            <a:schemeClr val="tx1"/>
          </a:solidFill>
          <a:latin typeface="+mn-lt"/>
          <a:ea typeface="+mn-ea"/>
          <a:cs typeface="+mn-cs"/>
        </a:defRPr>
      </a:lvl1pPr>
      <a:lvl2pPr marL="541405" indent="-267537" algn="l" defTabSz="968830" rtl="0" eaLnBrk="0" fontAlgn="base" hangingPunct="0">
        <a:spcBef>
          <a:spcPct val="0"/>
        </a:spcBef>
        <a:spcAft>
          <a:spcPct val="20000"/>
        </a:spcAft>
        <a:buClr>
          <a:schemeClr val="tx1"/>
        </a:buClr>
        <a:buFont typeface="Arial" panose="020B0604020202020204" pitchFamily="34" charset="0"/>
        <a:buChar char="–"/>
        <a:defRPr sz="2393">
          <a:solidFill>
            <a:schemeClr val="tx1"/>
          </a:solidFill>
          <a:latin typeface="+mn-lt"/>
          <a:ea typeface="+mn-ea"/>
          <a:cs typeface="+mn-cs"/>
        </a:defRPr>
      </a:lvl2pPr>
      <a:lvl3pPr marL="813690" indent="-270703" algn="l" defTabSz="968830" rtl="0" eaLnBrk="0" fontAlgn="base" hangingPunct="0">
        <a:spcBef>
          <a:spcPct val="0"/>
        </a:spcBef>
        <a:spcAft>
          <a:spcPct val="20000"/>
        </a:spcAft>
        <a:buClr>
          <a:schemeClr val="tx1"/>
        </a:buClr>
        <a:buChar char="•"/>
        <a:defRPr sz="2094">
          <a:solidFill>
            <a:schemeClr val="tx1"/>
          </a:solidFill>
          <a:latin typeface="+mn-lt"/>
          <a:ea typeface="+mn-ea"/>
          <a:cs typeface="+mn-cs"/>
        </a:defRPr>
      </a:lvl3pPr>
      <a:lvl4pPr marL="1082810" indent="-267537" algn="l" defTabSz="968830" rtl="0" eaLnBrk="0" fontAlgn="base" hangingPunct="0">
        <a:spcBef>
          <a:spcPct val="0"/>
        </a:spcBef>
        <a:spcAft>
          <a:spcPct val="20000"/>
        </a:spcAft>
        <a:buClr>
          <a:schemeClr val="tx1"/>
        </a:buClr>
        <a:buFont typeface="Arial" panose="020B0604020202020204" pitchFamily="34" charset="0"/>
        <a:buChar char="–"/>
        <a:defRPr sz="1895">
          <a:solidFill>
            <a:schemeClr val="tx1"/>
          </a:solidFill>
          <a:latin typeface="+mn-lt"/>
          <a:ea typeface="+mn-ea"/>
          <a:cs typeface="+mn-cs"/>
        </a:defRPr>
      </a:lvl4pPr>
      <a:lvl5pPr marL="1356679" indent="-270703" algn="l" defTabSz="968830" rtl="0" eaLnBrk="0" fontAlgn="base" hangingPunct="0">
        <a:spcBef>
          <a:spcPct val="0"/>
        </a:spcBef>
        <a:spcAft>
          <a:spcPct val="20000"/>
        </a:spcAft>
        <a:buClr>
          <a:schemeClr val="tx1"/>
        </a:buClr>
        <a:buChar char="•"/>
        <a:defRPr sz="1695">
          <a:solidFill>
            <a:schemeClr val="tx1"/>
          </a:solidFill>
          <a:latin typeface="+mn-lt"/>
          <a:ea typeface="+mn-ea"/>
          <a:cs typeface="+mn-cs"/>
        </a:defRPr>
      </a:lvl5pPr>
      <a:lvl6pPr marL="1595719" indent="-227960" algn="l" defTabSz="813690" rtl="0" eaLnBrk="0" fontAlgn="base" hangingPunct="0">
        <a:spcBef>
          <a:spcPct val="0"/>
        </a:spcBef>
        <a:spcAft>
          <a:spcPct val="20000"/>
        </a:spcAft>
        <a:buClr>
          <a:schemeClr val="tx1"/>
        </a:buClr>
        <a:buChar char="•"/>
        <a:defRPr sz="1396">
          <a:solidFill>
            <a:schemeClr val="tx1"/>
          </a:solidFill>
          <a:latin typeface="+mn-lt"/>
          <a:ea typeface="+mn-ea"/>
          <a:cs typeface="+mn-cs"/>
        </a:defRPr>
      </a:lvl6pPr>
      <a:lvl7pPr marL="2051639" indent="-227960" algn="l" defTabSz="813690" rtl="0" eaLnBrk="0" fontAlgn="base" hangingPunct="0">
        <a:spcBef>
          <a:spcPct val="0"/>
        </a:spcBef>
        <a:spcAft>
          <a:spcPct val="20000"/>
        </a:spcAft>
        <a:buClr>
          <a:schemeClr val="tx1"/>
        </a:buClr>
        <a:buChar char="•"/>
        <a:defRPr sz="1396">
          <a:solidFill>
            <a:schemeClr val="tx1"/>
          </a:solidFill>
          <a:latin typeface="+mn-lt"/>
          <a:ea typeface="+mn-ea"/>
          <a:cs typeface="+mn-cs"/>
        </a:defRPr>
      </a:lvl7pPr>
      <a:lvl8pPr marL="2507559" indent="-227960" algn="l" defTabSz="813690" rtl="0" eaLnBrk="0" fontAlgn="base" hangingPunct="0">
        <a:spcBef>
          <a:spcPct val="0"/>
        </a:spcBef>
        <a:spcAft>
          <a:spcPct val="20000"/>
        </a:spcAft>
        <a:buClr>
          <a:schemeClr val="tx1"/>
        </a:buClr>
        <a:buChar char="•"/>
        <a:defRPr sz="1396">
          <a:solidFill>
            <a:schemeClr val="tx1"/>
          </a:solidFill>
          <a:latin typeface="+mn-lt"/>
          <a:ea typeface="+mn-ea"/>
          <a:cs typeface="+mn-cs"/>
        </a:defRPr>
      </a:lvl8pPr>
      <a:lvl9pPr marL="2963479" indent="-227960" algn="l" defTabSz="813690" rtl="0" eaLnBrk="0" fontAlgn="base" hangingPunct="0">
        <a:spcBef>
          <a:spcPct val="0"/>
        </a:spcBef>
        <a:spcAft>
          <a:spcPct val="20000"/>
        </a:spcAft>
        <a:buClr>
          <a:schemeClr val="tx1"/>
        </a:buClr>
        <a:buChar char="•"/>
        <a:defRPr sz="1396">
          <a:solidFill>
            <a:schemeClr val="tx1"/>
          </a:solidFill>
          <a:latin typeface="+mn-lt"/>
          <a:ea typeface="+mn-ea"/>
          <a:cs typeface="+mn-cs"/>
        </a:defRPr>
      </a:lvl9pPr>
    </p:bodyStyle>
    <p:otherStyle>
      <a:defPPr>
        <a:defRPr lang="en-US"/>
      </a:defPPr>
      <a:lvl1pPr marL="0" algn="l" defTabSz="911840" rtl="0" eaLnBrk="1" latinLnBrk="0" hangingPunct="1">
        <a:defRPr sz="1795" kern="1200">
          <a:solidFill>
            <a:schemeClr val="tx1"/>
          </a:solidFill>
          <a:latin typeface="+mn-lt"/>
          <a:ea typeface="+mn-ea"/>
          <a:cs typeface="+mn-cs"/>
        </a:defRPr>
      </a:lvl1pPr>
      <a:lvl2pPr marL="455920" algn="l" defTabSz="911840" rtl="0" eaLnBrk="1" latinLnBrk="0" hangingPunct="1">
        <a:defRPr sz="1795" kern="1200">
          <a:solidFill>
            <a:schemeClr val="tx1"/>
          </a:solidFill>
          <a:latin typeface="+mn-lt"/>
          <a:ea typeface="+mn-ea"/>
          <a:cs typeface="+mn-cs"/>
        </a:defRPr>
      </a:lvl2pPr>
      <a:lvl3pPr marL="911840" algn="l" defTabSz="911840" rtl="0" eaLnBrk="1" latinLnBrk="0" hangingPunct="1">
        <a:defRPr sz="1795" kern="1200">
          <a:solidFill>
            <a:schemeClr val="tx1"/>
          </a:solidFill>
          <a:latin typeface="+mn-lt"/>
          <a:ea typeface="+mn-ea"/>
          <a:cs typeface="+mn-cs"/>
        </a:defRPr>
      </a:lvl3pPr>
      <a:lvl4pPr marL="1367760" algn="l" defTabSz="911840" rtl="0" eaLnBrk="1" latinLnBrk="0" hangingPunct="1">
        <a:defRPr sz="1795" kern="1200">
          <a:solidFill>
            <a:schemeClr val="tx1"/>
          </a:solidFill>
          <a:latin typeface="+mn-lt"/>
          <a:ea typeface="+mn-ea"/>
          <a:cs typeface="+mn-cs"/>
        </a:defRPr>
      </a:lvl4pPr>
      <a:lvl5pPr marL="1823679" algn="l" defTabSz="911840" rtl="0" eaLnBrk="1" latinLnBrk="0" hangingPunct="1">
        <a:defRPr sz="1795" kern="1200">
          <a:solidFill>
            <a:schemeClr val="tx1"/>
          </a:solidFill>
          <a:latin typeface="+mn-lt"/>
          <a:ea typeface="+mn-ea"/>
          <a:cs typeface="+mn-cs"/>
        </a:defRPr>
      </a:lvl5pPr>
      <a:lvl6pPr marL="2279599" algn="l" defTabSz="911840" rtl="0" eaLnBrk="1" latinLnBrk="0" hangingPunct="1">
        <a:defRPr sz="1795" kern="1200">
          <a:solidFill>
            <a:schemeClr val="tx1"/>
          </a:solidFill>
          <a:latin typeface="+mn-lt"/>
          <a:ea typeface="+mn-ea"/>
          <a:cs typeface="+mn-cs"/>
        </a:defRPr>
      </a:lvl6pPr>
      <a:lvl7pPr marL="2735519" algn="l" defTabSz="911840" rtl="0" eaLnBrk="1" latinLnBrk="0" hangingPunct="1">
        <a:defRPr sz="1795" kern="1200">
          <a:solidFill>
            <a:schemeClr val="tx1"/>
          </a:solidFill>
          <a:latin typeface="+mn-lt"/>
          <a:ea typeface="+mn-ea"/>
          <a:cs typeface="+mn-cs"/>
        </a:defRPr>
      </a:lvl7pPr>
      <a:lvl8pPr marL="3191439" algn="l" defTabSz="911840" rtl="0" eaLnBrk="1" latinLnBrk="0" hangingPunct="1">
        <a:defRPr sz="1795" kern="1200">
          <a:solidFill>
            <a:schemeClr val="tx1"/>
          </a:solidFill>
          <a:latin typeface="+mn-lt"/>
          <a:ea typeface="+mn-ea"/>
          <a:cs typeface="+mn-cs"/>
        </a:defRPr>
      </a:lvl8pPr>
      <a:lvl9pPr marL="3647359" algn="l" defTabSz="911840" rtl="0" eaLnBrk="1" latinLnBrk="0" hangingPunct="1">
        <a:defRPr sz="179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8EC4516-C8AF-26C5-4EE3-8B9CB606D3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AF382906-99F8-7EB0-D74A-AAC35E4C6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B5D3BB0F-7F7E-4829-7F67-E7920BD28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AF09F-6005-4108-9C2D-45266F1CDAAE}" type="datetimeFigureOut">
              <a:rPr lang="fr-BE" smtClean="0"/>
              <a:t>21-03-25</a:t>
            </a:fld>
            <a:endParaRPr lang="fr-BE"/>
          </a:p>
        </p:txBody>
      </p:sp>
      <p:sp>
        <p:nvSpPr>
          <p:cNvPr id="5" name="Espace réservé du pied de page 4">
            <a:extLst>
              <a:ext uri="{FF2B5EF4-FFF2-40B4-BE49-F238E27FC236}">
                <a16:creationId xmlns:a16="http://schemas.microsoft.com/office/drawing/2014/main" id="{79E3802E-0CDA-E239-02FB-B2E8FDEA8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359CB6CD-7FB2-2998-38FA-BAC84413D9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80711-C58F-4945-9B46-5CD18DF10DDD}" type="slidenum">
              <a:rPr lang="fr-BE" smtClean="0"/>
              <a:t>‹N°›</a:t>
            </a:fld>
            <a:endParaRPr lang="fr-BE"/>
          </a:p>
        </p:txBody>
      </p:sp>
    </p:spTree>
    <p:extLst>
      <p:ext uri="{BB962C8B-B14F-4D97-AF65-F5344CB8AC3E}">
        <p14:creationId xmlns:p14="http://schemas.microsoft.com/office/powerpoint/2010/main" val="360630372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0523" y="265817"/>
            <a:ext cx="11307821" cy="734311"/>
          </a:xfrm>
          <a:prstGeom prst="rect">
            <a:avLst/>
          </a:prstGeom>
          <a:noFill/>
          <a:ln w="9525" algn="ctr">
            <a:noFill/>
            <a:miter lim="800000"/>
            <a:headEnd/>
            <a:tailEnd/>
          </a:ln>
        </p:spPr>
        <p:txBody>
          <a:bodyPr vert="horz" wrap="square" lIns="45720" tIns="45720" rIns="4572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30523" y="1311606"/>
            <a:ext cx="11307821" cy="4697082"/>
          </a:xfrm>
          <a:prstGeom prst="rect">
            <a:avLst/>
          </a:prstGeom>
          <a:noFill/>
          <a:ln w="9525" algn="ctr">
            <a:noFill/>
            <a:miter lim="800000"/>
            <a:headEnd/>
            <a:tailEnd/>
          </a:ln>
        </p:spPr>
        <p:txBody>
          <a:bodyPr vert="horz" wrap="square" lIns="45720" tIns="45720" rIns="4572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6" name="Text Box 12"/>
          <p:cNvSpPr txBox="1">
            <a:spLocks noChangeArrowheads="1"/>
          </p:cNvSpPr>
          <p:nvPr/>
        </p:nvSpPr>
        <p:spPr bwMode="auto">
          <a:xfrm>
            <a:off x="11624427" y="6537338"/>
            <a:ext cx="415498" cy="246221"/>
          </a:xfrm>
          <a:prstGeom prst="rect">
            <a:avLst/>
          </a:prstGeom>
          <a:noFill/>
          <a:ln w="9525">
            <a:noFill/>
            <a:miter lim="800000"/>
            <a:headEnd/>
            <a:tailEnd/>
          </a:ln>
          <a:effectLst/>
        </p:spPr>
        <p:txBody>
          <a:bodyPr wrap="none">
            <a:spAutoFit/>
          </a:bodyPr>
          <a:lstStyle/>
          <a:p>
            <a:pPr algn="ctr">
              <a:defRPr/>
            </a:pPr>
            <a:fld id="{7A30B931-C324-4167-935A-FFD1488B75FC}" type="slidenum">
              <a:rPr lang="en-US" sz="1000" b="0">
                <a:latin typeface="Arial" pitchFamily="34" charset="0"/>
                <a:ea typeface="+mn-ea"/>
                <a:cs typeface="Arial" pitchFamily="34" charset="0"/>
              </a:rPr>
              <a:pPr algn="ctr">
                <a:defRPr/>
              </a:pPr>
              <a:t>‹N°›</a:t>
            </a:fld>
            <a:endParaRPr lang="en-US" sz="1000" b="0" dirty="0">
              <a:latin typeface="Arial" pitchFamily="34" charset="0"/>
              <a:ea typeface="+mn-ea"/>
              <a:cs typeface="Arial" pitchFamily="34" charset="0"/>
            </a:endParaRPr>
          </a:p>
        </p:txBody>
      </p:sp>
    </p:spTree>
    <p:extLst>
      <p:ext uri="{BB962C8B-B14F-4D97-AF65-F5344CB8AC3E}">
        <p14:creationId xmlns:p14="http://schemas.microsoft.com/office/powerpoint/2010/main" val="140155777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Lst>
  <p:txStyles>
    <p:titleStyle>
      <a:lvl1pPr algn="l" defTabSz="815975" rtl="0" eaLnBrk="0" fontAlgn="base" hangingPunct="0">
        <a:spcBef>
          <a:spcPct val="0"/>
        </a:spcBef>
        <a:spcAft>
          <a:spcPct val="0"/>
        </a:spcAft>
        <a:defRPr sz="2800" b="1">
          <a:solidFill>
            <a:srgbClr val="003366"/>
          </a:solidFill>
          <a:latin typeface="+mj-lt"/>
          <a:ea typeface="+mj-ea"/>
          <a:cs typeface="+mj-cs"/>
        </a:defRPr>
      </a:lvl1pPr>
      <a:lvl2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2pPr>
      <a:lvl3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3pPr>
      <a:lvl4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4pPr>
      <a:lvl5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5pPr>
      <a:lvl6pPr marL="4572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6pPr>
      <a:lvl7pPr marL="9144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7pPr>
      <a:lvl8pPr marL="13716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8pPr>
      <a:lvl9pPr marL="18288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9pPr>
    </p:titleStyle>
    <p:bodyStyle>
      <a:lvl1pPr marL="228600" indent="-228600" algn="l" defTabSz="815975" rtl="0" eaLnBrk="0" fontAlgn="base" hangingPunct="0">
        <a:spcBef>
          <a:spcPct val="0"/>
        </a:spcBef>
        <a:spcAft>
          <a:spcPct val="20000"/>
        </a:spcAft>
        <a:buClr>
          <a:srgbClr val="0191CD"/>
        </a:buClr>
        <a:buChar char="•"/>
        <a:defRPr sz="2200">
          <a:solidFill>
            <a:schemeClr val="tx1"/>
          </a:solidFill>
          <a:latin typeface="+mn-lt"/>
          <a:ea typeface="+mn-ea"/>
          <a:cs typeface="+mn-cs"/>
        </a:defRPr>
      </a:lvl1pPr>
      <a:lvl2pPr marL="455613" indent="-225425" algn="l" defTabSz="815975" rtl="0" eaLnBrk="0" fontAlgn="base" hangingPunct="0">
        <a:spcBef>
          <a:spcPct val="0"/>
        </a:spcBef>
        <a:spcAft>
          <a:spcPct val="20000"/>
        </a:spcAft>
        <a:buClr>
          <a:schemeClr val="tx1"/>
        </a:buClr>
        <a:buFont typeface="Arial" charset="0"/>
        <a:buChar char="–"/>
        <a:defRPr sz="2000">
          <a:solidFill>
            <a:schemeClr val="tx1"/>
          </a:solidFill>
          <a:latin typeface="+mn-lt"/>
          <a:ea typeface="+mn-ea"/>
          <a:cs typeface="+mn-cs"/>
        </a:defRPr>
      </a:lvl2pPr>
      <a:lvl3pPr marL="685800" indent="-228600" algn="l" defTabSz="815975" rtl="0" eaLnBrk="0" fontAlgn="base" hangingPunct="0">
        <a:spcBef>
          <a:spcPct val="0"/>
        </a:spcBef>
        <a:spcAft>
          <a:spcPct val="20000"/>
        </a:spcAft>
        <a:buClr>
          <a:schemeClr val="tx1"/>
        </a:buClr>
        <a:buChar char="•"/>
        <a:defRPr>
          <a:solidFill>
            <a:schemeClr val="tx1"/>
          </a:solidFill>
          <a:latin typeface="+mn-lt"/>
          <a:ea typeface="+mn-ea"/>
          <a:cs typeface="+mn-cs"/>
        </a:defRPr>
      </a:lvl3pPr>
      <a:lvl4pPr marL="912813" indent="-225425" algn="l" defTabSz="815975" rtl="0" eaLnBrk="0" fontAlgn="base" hangingPunct="0">
        <a:spcBef>
          <a:spcPct val="0"/>
        </a:spcBef>
        <a:spcAft>
          <a:spcPct val="20000"/>
        </a:spcAft>
        <a:buClr>
          <a:schemeClr val="tx1"/>
        </a:buClr>
        <a:buFont typeface="Arial" charset="0"/>
        <a:buChar char="–"/>
        <a:defRPr sz="1600">
          <a:solidFill>
            <a:schemeClr val="tx1"/>
          </a:solidFill>
          <a:latin typeface="+mn-lt"/>
          <a:ea typeface="+mn-ea"/>
          <a:cs typeface="+mn-cs"/>
        </a:defRPr>
      </a:lvl4pPr>
      <a:lvl5pPr marL="11430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5pPr>
      <a:lvl6pPr marL="16002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6pPr>
      <a:lvl7pPr marL="20574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7pPr>
      <a:lvl8pPr marL="25146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8pPr>
      <a:lvl9pPr marL="29718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24"/>
          <p:cNvGraphicFramePr>
            <a:graphicFrameLocks noChangeAspect="1"/>
          </p:cNvGraphicFramePr>
          <p:nvPr>
            <p:custDataLst>
              <p:tags r:id="rId6"/>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1035" name="think-cell Slide" r:id="rId13" imgW="6350000" imgH="6350000" progId="">
                  <p:embed/>
                </p:oleObj>
              </mc:Choice>
              <mc:Fallback>
                <p:oleObj name="think-cell Slide" r:id="rId13" imgW="6350000" imgH="6350000" progId="">
                  <p:embed/>
                  <p:pic>
                    <p:nvPicPr>
                      <p:cNvPr id="1026" name="Object 1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27" name="Group 7"/>
          <p:cNvGrpSpPr>
            <a:grpSpLocks/>
          </p:cNvGrpSpPr>
          <p:nvPr/>
        </p:nvGrpSpPr>
        <p:grpSpPr bwMode="auto">
          <a:xfrm>
            <a:off x="-296333" y="1"/>
            <a:ext cx="12488333" cy="7218363"/>
            <a:chOff x="-221742" y="-1"/>
            <a:chExt cx="9365742" cy="7219043"/>
          </a:xfrm>
        </p:grpSpPr>
        <p:pic>
          <p:nvPicPr>
            <p:cNvPr id="1032" name="Picture 79" descr="C:\Users\Sophie Rizzo\Desktop\Saint Luc\Logos\feuille entière 5%.png"/>
            <p:cNvPicPr>
              <a:picLocks noChangeArrowheads="1"/>
            </p:cNvPicPr>
            <p:nvPr>
              <p:custDataLst>
                <p:tags r:id="rId9"/>
              </p:custDataLst>
            </p:nvPr>
          </p:nvPicPr>
          <p:blipFill>
            <a:blip r:embed="rId15" cstate="email">
              <a:extLst>
                <a:ext uri="{28A0092B-C50C-407E-A947-70E740481C1C}">
                  <a14:useLocalDpi xmlns:a14="http://schemas.microsoft.com/office/drawing/2010/main" val="0"/>
                </a:ext>
              </a:extLst>
            </a:blip>
            <a:srcRect/>
            <a:stretch>
              <a:fillRect/>
            </a:stretch>
          </p:blipFill>
          <p:spPr bwMode="auto">
            <a:xfrm>
              <a:off x="-221742" y="-1"/>
              <a:ext cx="9365742" cy="72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56" descr="C:\Users\Sophie Rizzo\Desktop\Saint Luc\Logos\Feuille extract.png"/>
            <p:cNvPicPr>
              <a:picLocks noChangeAspect="1" noChangeArrowheads="1"/>
            </p:cNvPicPr>
            <p:nvPr>
              <p:custDataLst>
                <p:tags r:id="rId10"/>
              </p:custDataLst>
            </p:nvPr>
          </p:nvPicPr>
          <p:blipFill>
            <a:blip r:embed="rId16" cstate="email">
              <a:extLst>
                <a:ext uri="{28A0092B-C50C-407E-A947-70E740481C1C}">
                  <a14:useLocalDpi xmlns:a14="http://schemas.microsoft.com/office/drawing/2010/main" val="0"/>
                </a:ext>
              </a:extLst>
            </a:blip>
            <a:srcRect/>
            <a:stretch>
              <a:fillRect/>
            </a:stretch>
          </p:blipFill>
          <p:spPr bwMode="auto">
            <a:xfrm>
              <a:off x="-1" y="5749133"/>
              <a:ext cx="981867" cy="109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Sophie Rizzo\Desktop\Saint Luc\Logos\feuille entière.png"/>
            <p:cNvPicPr>
              <a:picLocks noChangeAspect="1" noChangeArrowheads="1"/>
            </p:cNvPicPr>
            <p:nvPr>
              <p:custDataLst>
                <p:tags r:id="rId11"/>
              </p:custDataLst>
            </p:nvPr>
          </p:nvPicPr>
          <p:blipFill>
            <a:blip r:embed="rId17"/>
            <a:srcRect/>
            <a:stretch>
              <a:fillRect/>
            </a:stretch>
          </p:blipFill>
          <p:spPr bwMode="auto">
            <a:xfrm>
              <a:off x="8464587" y="6201358"/>
              <a:ext cx="669889" cy="668401"/>
            </a:xfrm>
            <a:prstGeom prst="rect">
              <a:avLst/>
            </a:prstGeom>
            <a:noFill/>
            <a:effectLst>
              <a:outerShdw blurRad="50800" dist="38100" dir="2700000" algn="tl" rotWithShape="0">
                <a:prstClr val="black">
                  <a:alpha val="40000"/>
                </a:prstClr>
              </a:outerShdw>
            </a:effectLst>
          </p:spPr>
        </p:pic>
        <p:grpSp>
          <p:nvGrpSpPr>
            <p:cNvPr id="1035" name="Group 3"/>
            <p:cNvGrpSpPr>
              <a:grpSpLocks/>
            </p:cNvGrpSpPr>
            <p:nvPr>
              <p:custDataLst>
                <p:tags r:id="rId12"/>
              </p:custDataLst>
            </p:nvPr>
          </p:nvGrpSpPr>
          <p:grpSpPr bwMode="auto">
            <a:xfrm>
              <a:off x="650080" y="6631938"/>
              <a:ext cx="7851775" cy="85567"/>
              <a:chOff x="598489" y="6631940"/>
              <a:chExt cx="7891462" cy="0"/>
            </a:xfrm>
          </p:grpSpPr>
          <p:cxnSp>
            <p:nvCxnSpPr>
              <p:cNvPr id="22" name="Straight Connector 21"/>
              <p:cNvCxnSpPr/>
              <p:nvPr/>
            </p:nvCxnSpPr>
            <p:spPr>
              <a:xfrm>
                <a:off x="598156" y="6114089"/>
                <a:ext cx="717947" cy="0"/>
              </a:xfrm>
              <a:prstGeom prst="line">
                <a:avLst/>
              </a:prstGeom>
              <a:ln w="9525">
                <a:solidFill>
                  <a:srgbClr val="47074A"/>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316103" y="6114089"/>
                <a:ext cx="716351" cy="0"/>
              </a:xfrm>
              <a:prstGeom prst="line">
                <a:avLst/>
              </a:prstGeom>
              <a:ln w="9525">
                <a:solidFill>
                  <a:srgbClr val="94198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32454" y="6114089"/>
                <a:ext cx="717947" cy="0"/>
              </a:xfrm>
              <a:prstGeom prst="line">
                <a:avLst/>
              </a:prstGeom>
              <a:ln w="9525">
                <a:solidFill>
                  <a:srgbClr val="DE007D"/>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750401" y="6114089"/>
                <a:ext cx="717947" cy="0"/>
              </a:xfrm>
              <a:prstGeom prst="line">
                <a:avLst/>
              </a:prstGeom>
              <a:ln w="9525">
                <a:solidFill>
                  <a:srgbClr val="EDBCD8"/>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468348" y="6114089"/>
                <a:ext cx="716352" cy="0"/>
              </a:xfrm>
              <a:prstGeom prst="line">
                <a:avLst/>
              </a:prstGeom>
              <a:ln w="9525">
                <a:solidFill>
                  <a:srgbClr val="FBB9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184700" y="6114089"/>
                <a:ext cx="717947" cy="0"/>
              </a:xfrm>
              <a:prstGeom prst="line">
                <a:avLst/>
              </a:prstGeom>
              <a:ln w="9525">
                <a:solidFill>
                  <a:srgbClr val="EF7C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02647" y="6114089"/>
                <a:ext cx="716351" cy="0"/>
              </a:xfrm>
              <a:prstGeom prst="line">
                <a:avLst/>
              </a:prstGeom>
              <a:ln w="9525">
                <a:solidFill>
                  <a:srgbClr val="E3000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18998" y="6114089"/>
                <a:ext cx="717947" cy="0"/>
              </a:xfrm>
              <a:prstGeom prst="line">
                <a:avLst/>
              </a:prstGeom>
              <a:ln w="9525">
                <a:solidFill>
                  <a:srgbClr val="0AA537"/>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336945" y="6114089"/>
                <a:ext cx="717947" cy="0"/>
              </a:xfrm>
              <a:prstGeom prst="line">
                <a:avLst/>
              </a:prstGeom>
              <a:ln w="9525">
                <a:solidFill>
                  <a:srgbClr val="94C11C"/>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054891" y="6114089"/>
                <a:ext cx="716352" cy="0"/>
              </a:xfrm>
              <a:prstGeom prst="line">
                <a:avLst/>
              </a:prstGeom>
              <a:ln w="9525">
                <a:solidFill>
                  <a:srgbClr val="DCE169"/>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771243" y="6114089"/>
                <a:ext cx="717947" cy="0"/>
              </a:xfrm>
              <a:prstGeom prst="line">
                <a:avLst/>
              </a:prstGeom>
              <a:ln w="9525">
                <a:solidFill>
                  <a:srgbClr val="005CA9"/>
                </a:solidFill>
              </a:ln>
              <a:effectLst/>
            </p:spPr>
            <p:style>
              <a:lnRef idx="2">
                <a:schemeClr val="accent1"/>
              </a:lnRef>
              <a:fillRef idx="0">
                <a:schemeClr val="accent1"/>
              </a:fillRef>
              <a:effectRef idx="1">
                <a:schemeClr val="accent1"/>
              </a:effectRef>
              <a:fontRef idx="minor">
                <a:schemeClr val="tx1"/>
              </a:fontRef>
            </p:style>
          </p:cxnSp>
        </p:grpSp>
      </p:grpSp>
      <p:sp>
        <p:nvSpPr>
          <p:cNvPr id="1028" name="Espace réservé du titre 1"/>
          <p:cNvSpPr>
            <a:spLocks noGrp="1"/>
          </p:cNvSpPr>
          <p:nvPr>
            <p:ph type="title"/>
            <p:custDataLst>
              <p:tags r:id="rId7"/>
            </p:custDataLst>
          </p:nvPr>
        </p:nvSpPr>
        <p:spPr bwMode="auto">
          <a:xfrm>
            <a:off x="239184" y="107950"/>
            <a:ext cx="1180888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BE"/>
              <a:t>Modifiez le style du titre</a:t>
            </a:r>
          </a:p>
        </p:txBody>
      </p:sp>
      <p:sp>
        <p:nvSpPr>
          <p:cNvPr id="1029" name="Espace réservé du texte 2"/>
          <p:cNvSpPr>
            <a:spLocks noGrp="1"/>
          </p:cNvSpPr>
          <p:nvPr>
            <p:ph type="body" idx="1"/>
            <p:custDataLst>
              <p:tags r:id="rId8"/>
            </p:custDataLst>
          </p:nvPr>
        </p:nvSpPr>
        <p:spPr bwMode="auto">
          <a:xfrm>
            <a:off x="239184" y="857250"/>
            <a:ext cx="1180888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BE"/>
              <a:t>Modifiez les styles du texte du masque</a:t>
            </a:r>
          </a:p>
          <a:p>
            <a:pPr lvl="1"/>
            <a:r>
              <a:rPr lang="fr-BE"/>
              <a:t>Deuxième niveau</a:t>
            </a:r>
          </a:p>
          <a:p>
            <a:pPr lvl="2"/>
            <a:r>
              <a:rPr lang="fr-BE"/>
              <a:t>Troisième niveau</a:t>
            </a:r>
          </a:p>
          <a:p>
            <a:pPr lvl="3"/>
            <a:r>
              <a:rPr lang="fr-BE"/>
              <a:t>Quatrième niveau</a:t>
            </a:r>
          </a:p>
          <a:p>
            <a:pPr lvl="4"/>
            <a:r>
              <a:rPr lang="fr-BE"/>
              <a:t>Cinquième niveau</a:t>
            </a:r>
          </a:p>
        </p:txBody>
      </p:sp>
      <p:sp>
        <p:nvSpPr>
          <p:cNvPr id="33" name="Espace réservé du pied de page 4">
            <a:extLst>
              <a:ext uri="{FF2B5EF4-FFF2-40B4-BE49-F238E27FC236}">
                <a16:creationId xmlns:a16="http://schemas.microsoft.com/office/drawing/2014/main" id="{0927BC50-6273-4F48-A5B3-A7A85700F7D0}"/>
              </a:ext>
            </a:extLst>
          </p:cNvPr>
          <p:cNvSpPr>
            <a:spLocks noGrp="1"/>
          </p:cNvSpPr>
          <p:nvPr>
            <p:ph type="ftr" sz="quarter" idx="3"/>
          </p:nvPr>
        </p:nvSpPr>
        <p:spPr>
          <a:xfrm>
            <a:off x="533400" y="6356350"/>
            <a:ext cx="11277600" cy="365125"/>
          </a:xfrm>
          <a:prstGeom prst="rect">
            <a:avLst/>
          </a:prstGeom>
        </p:spPr>
        <p:txBody>
          <a:bodyPr vert="horz" lIns="91440" tIns="45720" rIns="91440" bIns="45720" rtlCol="0" anchor="ctr"/>
          <a:lstStyle>
            <a:lvl1pPr algn="l">
              <a:defRPr sz="1200">
                <a:solidFill>
                  <a:schemeClr val="tx1"/>
                </a:solidFill>
              </a:defRPr>
            </a:lvl1pPr>
          </a:lstStyle>
          <a:p>
            <a:endParaRPr lang="fr-BE" dirty="0"/>
          </a:p>
        </p:txBody>
      </p:sp>
    </p:spTree>
    <p:extLst>
      <p:ext uri="{BB962C8B-B14F-4D97-AF65-F5344CB8AC3E}">
        <p14:creationId xmlns:p14="http://schemas.microsoft.com/office/powerpoint/2010/main" val="38763936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hf sldNum="0" hdr="0" dt="0"/>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Calibri" pitchFamily="34" charset="0"/>
        </a:defRPr>
      </a:lvl2pPr>
      <a:lvl3pPr algn="l" rtl="0" eaLnBrk="1" fontAlgn="base" hangingPunct="1">
        <a:spcBef>
          <a:spcPct val="0"/>
        </a:spcBef>
        <a:spcAft>
          <a:spcPct val="0"/>
        </a:spcAft>
        <a:defRPr sz="2400" b="1">
          <a:solidFill>
            <a:schemeClr val="tx1"/>
          </a:solidFill>
          <a:latin typeface="Calibri" pitchFamily="34" charset="0"/>
        </a:defRPr>
      </a:lvl3pPr>
      <a:lvl4pPr algn="l" rtl="0" eaLnBrk="1" fontAlgn="base" hangingPunct="1">
        <a:spcBef>
          <a:spcPct val="0"/>
        </a:spcBef>
        <a:spcAft>
          <a:spcPct val="0"/>
        </a:spcAft>
        <a:defRPr sz="2400" b="1">
          <a:solidFill>
            <a:schemeClr val="tx1"/>
          </a:solidFill>
          <a:latin typeface="Calibri" pitchFamily="34" charset="0"/>
        </a:defRPr>
      </a:lvl4pPr>
      <a:lvl5pPr algn="l" rtl="0" eaLnBrk="1" fontAlgn="base" hangingPunct="1">
        <a:spcBef>
          <a:spcPct val="0"/>
        </a:spcBef>
        <a:spcAft>
          <a:spcPct val="0"/>
        </a:spcAft>
        <a:defRPr sz="2400" b="1">
          <a:solidFill>
            <a:schemeClr val="tx1"/>
          </a:solidFill>
          <a:latin typeface="Calibri" pitchFamily="34" charset="0"/>
        </a:defRPr>
      </a:lvl5pPr>
      <a:lvl6pPr marL="457200" algn="l" rtl="0" eaLnBrk="1" fontAlgn="base" hangingPunct="1">
        <a:spcBef>
          <a:spcPct val="0"/>
        </a:spcBef>
        <a:spcAft>
          <a:spcPct val="0"/>
        </a:spcAft>
        <a:defRPr sz="2400" b="1">
          <a:solidFill>
            <a:schemeClr val="tx1"/>
          </a:solidFill>
          <a:latin typeface="Calibri" pitchFamily="34" charset="0"/>
        </a:defRPr>
      </a:lvl6pPr>
      <a:lvl7pPr marL="914400" algn="l" rtl="0" eaLnBrk="1" fontAlgn="base" hangingPunct="1">
        <a:spcBef>
          <a:spcPct val="0"/>
        </a:spcBef>
        <a:spcAft>
          <a:spcPct val="0"/>
        </a:spcAft>
        <a:defRPr sz="2400" b="1">
          <a:solidFill>
            <a:schemeClr val="tx1"/>
          </a:solidFill>
          <a:latin typeface="Calibri" pitchFamily="34" charset="0"/>
        </a:defRPr>
      </a:lvl7pPr>
      <a:lvl8pPr marL="1371600" algn="l" rtl="0" eaLnBrk="1" fontAlgn="base" hangingPunct="1">
        <a:spcBef>
          <a:spcPct val="0"/>
        </a:spcBef>
        <a:spcAft>
          <a:spcPct val="0"/>
        </a:spcAft>
        <a:defRPr sz="2400" b="1">
          <a:solidFill>
            <a:schemeClr val="tx1"/>
          </a:solidFill>
          <a:latin typeface="Calibri" pitchFamily="34" charset="0"/>
        </a:defRPr>
      </a:lvl8pPr>
      <a:lvl9pPr marL="1828800" algn="l" rtl="0" eaLnBrk="1" fontAlgn="base" hangingPunct="1">
        <a:spcBef>
          <a:spcPct val="0"/>
        </a:spcBef>
        <a:spcAft>
          <a:spcPct val="0"/>
        </a:spcAft>
        <a:defRPr sz="24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defRPr sz="1600" kern="1200">
          <a:solidFill>
            <a:srgbClr val="005CA9"/>
          </a:solidFill>
          <a:latin typeface="+mn-lt"/>
          <a:ea typeface="+mn-ea"/>
          <a:cs typeface="+mn-cs"/>
        </a:defRPr>
      </a:lvl1pPr>
      <a:lvl2pPr marL="285750" indent="-285750" algn="l" rtl="0" eaLnBrk="1" fontAlgn="base" hangingPunct="1">
        <a:spcBef>
          <a:spcPct val="20000"/>
        </a:spcBef>
        <a:spcAft>
          <a:spcPct val="0"/>
        </a:spcAft>
        <a:buBlip>
          <a:blip r:embed="rId18"/>
        </a:buBlip>
        <a:defRPr sz="1600" kern="1200">
          <a:solidFill>
            <a:srgbClr val="005CA9"/>
          </a:solidFill>
          <a:latin typeface="+mn-lt"/>
          <a:ea typeface="+mn-ea"/>
          <a:cs typeface="+mn-cs"/>
        </a:defRPr>
      </a:lvl2pPr>
      <a:lvl3pPr marL="561975" indent="-228600" algn="l" rtl="0" eaLnBrk="1" fontAlgn="base" hangingPunct="1">
        <a:spcBef>
          <a:spcPct val="20000"/>
        </a:spcBef>
        <a:spcAft>
          <a:spcPct val="0"/>
        </a:spcAft>
        <a:buClr>
          <a:schemeClr val="tx1"/>
        </a:buClr>
        <a:buBlip>
          <a:blip r:embed="rId17"/>
        </a:buBlip>
        <a:defRPr sz="1600" kern="1200">
          <a:solidFill>
            <a:srgbClr val="005CA9"/>
          </a:solidFill>
          <a:latin typeface="+mn-lt"/>
          <a:ea typeface="+mn-ea"/>
          <a:cs typeface="+mn-cs"/>
        </a:defRPr>
      </a:lvl3pPr>
      <a:lvl4pPr marL="838200" indent="-228600" algn="l" rtl="0" eaLnBrk="1" fontAlgn="base" hangingPunct="1">
        <a:spcBef>
          <a:spcPct val="20000"/>
        </a:spcBef>
        <a:spcAft>
          <a:spcPct val="0"/>
        </a:spcAft>
        <a:buClr>
          <a:schemeClr val="tx1"/>
        </a:buClr>
        <a:buSzPct val="100000"/>
        <a:buFont typeface="Arial" charset="0"/>
        <a:buChar char="‒"/>
        <a:defRPr sz="1600" kern="1200">
          <a:solidFill>
            <a:srgbClr val="005CA9"/>
          </a:solidFill>
          <a:latin typeface="+mn-lt"/>
          <a:ea typeface="+mn-ea"/>
          <a:cs typeface="+mn-cs"/>
        </a:defRPr>
      </a:lvl4pPr>
      <a:lvl5pPr marL="1114425" indent="-228600" algn="l" rtl="0" eaLnBrk="1" fontAlgn="base" hangingPunct="1">
        <a:spcBef>
          <a:spcPct val="20000"/>
        </a:spcBef>
        <a:spcAft>
          <a:spcPct val="0"/>
        </a:spcAft>
        <a:buClr>
          <a:schemeClr val="tx1"/>
        </a:buClr>
        <a:buSzPct val="100000"/>
        <a:buFont typeface="Wingdings" pitchFamily="2" charset="2"/>
        <a:buChar char="§"/>
        <a:defRPr sz="1600" kern="1200">
          <a:solidFill>
            <a:srgbClr val="005CA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02181" y="493713"/>
            <a:ext cx="11385551" cy="506412"/>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GB"/>
              <a:t>Click to edit Master title style</a:t>
            </a:r>
          </a:p>
        </p:txBody>
      </p:sp>
      <p:sp>
        <p:nvSpPr>
          <p:cNvPr id="3075" name="Rectangle 3"/>
          <p:cNvSpPr>
            <a:spLocks noGrp="1" noChangeArrowheads="1"/>
          </p:cNvSpPr>
          <p:nvPr>
            <p:ph type="body" idx="1"/>
          </p:nvPr>
        </p:nvSpPr>
        <p:spPr bwMode="auto">
          <a:xfrm>
            <a:off x="402181" y="1354155"/>
            <a:ext cx="11385551" cy="1618905"/>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651045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txStyles>
    <p:titleStyle>
      <a:lvl1pPr algn="l" defTabSz="815556" rtl="0" eaLnBrk="0" fontAlgn="base" hangingPunct="0">
        <a:spcBef>
          <a:spcPct val="0"/>
        </a:spcBef>
        <a:spcAft>
          <a:spcPct val="0"/>
        </a:spcAft>
        <a:defRPr sz="2800" b="1">
          <a:solidFill>
            <a:srgbClr val="003366"/>
          </a:solidFill>
          <a:latin typeface="+mj-lt"/>
          <a:ea typeface="+mj-ea"/>
          <a:cs typeface="+mj-cs"/>
        </a:defRPr>
      </a:lvl1pPr>
      <a:lvl2pPr algn="l" defTabSz="815556" rtl="0" eaLnBrk="0" fontAlgn="base" hangingPunct="0">
        <a:spcBef>
          <a:spcPct val="0"/>
        </a:spcBef>
        <a:spcAft>
          <a:spcPct val="0"/>
        </a:spcAft>
        <a:defRPr sz="2800" b="1">
          <a:solidFill>
            <a:srgbClr val="003366"/>
          </a:solidFill>
          <a:latin typeface="Arial" charset="0"/>
          <a:ea typeface="ヒラギノ角ゴ Pro W3"/>
          <a:cs typeface="Arial" charset="0"/>
        </a:defRPr>
      </a:lvl2pPr>
      <a:lvl3pPr algn="l" defTabSz="815556" rtl="0" eaLnBrk="0" fontAlgn="base" hangingPunct="0">
        <a:spcBef>
          <a:spcPct val="0"/>
        </a:spcBef>
        <a:spcAft>
          <a:spcPct val="0"/>
        </a:spcAft>
        <a:defRPr sz="2800" b="1">
          <a:solidFill>
            <a:srgbClr val="003366"/>
          </a:solidFill>
          <a:latin typeface="Arial" charset="0"/>
          <a:ea typeface="ヒラギノ角ゴ Pro W3"/>
          <a:cs typeface="Arial" charset="0"/>
        </a:defRPr>
      </a:lvl3pPr>
      <a:lvl4pPr algn="l" defTabSz="815556" rtl="0" eaLnBrk="0" fontAlgn="base" hangingPunct="0">
        <a:spcBef>
          <a:spcPct val="0"/>
        </a:spcBef>
        <a:spcAft>
          <a:spcPct val="0"/>
        </a:spcAft>
        <a:defRPr sz="2800" b="1">
          <a:solidFill>
            <a:srgbClr val="003366"/>
          </a:solidFill>
          <a:latin typeface="Arial" charset="0"/>
          <a:ea typeface="ヒラギノ角ゴ Pro W3"/>
          <a:cs typeface="Arial" charset="0"/>
        </a:defRPr>
      </a:lvl4pPr>
      <a:lvl5pPr algn="l" defTabSz="815556" rtl="0" eaLnBrk="0" fontAlgn="base" hangingPunct="0">
        <a:spcBef>
          <a:spcPct val="0"/>
        </a:spcBef>
        <a:spcAft>
          <a:spcPct val="0"/>
        </a:spcAft>
        <a:defRPr sz="2800" b="1">
          <a:solidFill>
            <a:srgbClr val="003366"/>
          </a:solidFill>
          <a:latin typeface="Arial" charset="0"/>
          <a:ea typeface="ヒラギノ角ゴ Pro W3"/>
          <a:cs typeface="Arial" charset="0"/>
        </a:defRPr>
      </a:lvl5pPr>
      <a:lvl6pPr marL="456964" algn="l" defTabSz="815556" rtl="0" fontAlgn="base">
        <a:spcBef>
          <a:spcPct val="0"/>
        </a:spcBef>
        <a:spcAft>
          <a:spcPct val="0"/>
        </a:spcAft>
        <a:defRPr sz="2800" b="1">
          <a:solidFill>
            <a:srgbClr val="003366"/>
          </a:solidFill>
          <a:latin typeface="Arial" charset="0"/>
          <a:ea typeface="ヒラギノ角ゴ Pro W3"/>
          <a:cs typeface="Arial" charset="0"/>
        </a:defRPr>
      </a:lvl6pPr>
      <a:lvl7pPr marL="913930" algn="l" defTabSz="815556" rtl="0" fontAlgn="base">
        <a:spcBef>
          <a:spcPct val="0"/>
        </a:spcBef>
        <a:spcAft>
          <a:spcPct val="0"/>
        </a:spcAft>
        <a:defRPr sz="2800" b="1">
          <a:solidFill>
            <a:srgbClr val="003366"/>
          </a:solidFill>
          <a:latin typeface="Arial" charset="0"/>
          <a:ea typeface="ヒラギノ角ゴ Pro W3"/>
          <a:cs typeface="Arial" charset="0"/>
        </a:defRPr>
      </a:lvl7pPr>
      <a:lvl8pPr marL="1370900" algn="l" defTabSz="815556" rtl="0" fontAlgn="base">
        <a:spcBef>
          <a:spcPct val="0"/>
        </a:spcBef>
        <a:spcAft>
          <a:spcPct val="0"/>
        </a:spcAft>
        <a:defRPr sz="2800" b="1">
          <a:solidFill>
            <a:srgbClr val="003366"/>
          </a:solidFill>
          <a:latin typeface="Arial" charset="0"/>
          <a:ea typeface="ヒラギノ角ゴ Pro W3"/>
          <a:cs typeface="Arial" charset="0"/>
        </a:defRPr>
      </a:lvl8pPr>
      <a:lvl9pPr marL="1827865" algn="l" defTabSz="815556" rtl="0" fontAlgn="base">
        <a:spcBef>
          <a:spcPct val="0"/>
        </a:spcBef>
        <a:spcAft>
          <a:spcPct val="0"/>
        </a:spcAft>
        <a:defRPr sz="2800" b="1">
          <a:solidFill>
            <a:srgbClr val="003366"/>
          </a:solidFill>
          <a:latin typeface="Arial" charset="0"/>
          <a:ea typeface="ヒラギノ角ゴ Pro W3"/>
          <a:cs typeface="Arial" charset="0"/>
        </a:defRPr>
      </a:lvl9pPr>
    </p:titleStyle>
    <p:bodyStyle>
      <a:lvl1pPr marL="228481" indent="-228481" algn="l" defTabSz="815556" rtl="0" eaLnBrk="0" fontAlgn="base" hangingPunct="0">
        <a:spcBef>
          <a:spcPct val="0"/>
        </a:spcBef>
        <a:spcAft>
          <a:spcPct val="20000"/>
        </a:spcAft>
        <a:buClr>
          <a:srgbClr val="0191CD"/>
        </a:buClr>
        <a:buChar char="•"/>
        <a:defRPr sz="2200">
          <a:solidFill>
            <a:schemeClr val="tx1"/>
          </a:solidFill>
          <a:latin typeface="+mn-lt"/>
          <a:ea typeface="+mn-ea"/>
          <a:cs typeface="+mn-cs"/>
        </a:defRPr>
      </a:lvl1pPr>
      <a:lvl2pPr marL="455380" indent="-225306" algn="l" defTabSz="815556" rtl="0" eaLnBrk="0" fontAlgn="base" hangingPunct="0">
        <a:spcBef>
          <a:spcPct val="0"/>
        </a:spcBef>
        <a:spcAft>
          <a:spcPct val="20000"/>
        </a:spcAft>
        <a:buClr>
          <a:schemeClr val="tx1"/>
        </a:buClr>
        <a:buFont typeface="Arial" pitchFamily="34" charset="0"/>
        <a:buChar char="–"/>
        <a:defRPr sz="2000">
          <a:solidFill>
            <a:schemeClr val="tx1"/>
          </a:solidFill>
          <a:latin typeface="+mn-lt"/>
          <a:ea typeface="+mn-ea"/>
          <a:cs typeface="+mn-cs"/>
        </a:defRPr>
      </a:lvl2pPr>
      <a:lvl3pPr marL="685450" indent="-228481" algn="l" defTabSz="815556" rtl="0" eaLnBrk="0" fontAlgn="base" hangingPunct="0">
        <a:spcBef>
          <a:spcPct val="0"/>
        </a:spcBef>
        <a:spcAft>
          <a:spcPct val="20000"/>
        </a:spcAft>
        <a:buClr>
          <a:schemeClr val="tx1"/>
        </a:buClr>
        <a:buChar char="•"/>
        <a:defRPr>
          <a:solidFill>
            <a:schemeClr val="tx1"/>
          </a:solidFill>
          <a:latin typeface="+mn-lt"/>
          <a:ea typeface="+mn-ea"/>
          <a:cs typeface="+mn-cs"/>
        </a:defRPr>
      </a:lvl3pPr>
      <a:lvl4pPr marL="912346" indent="-225306" algn="l" defTabSz="815556" rtl="0" eaLnBrk="0" fontAlgn="base" hangingPunct="0">
        <a:spcBef>
          <a:spcPct val="0"/>
        </a:spcBef>
        <a:spcAft>
          <a:spcPct val="20000"/>
        </a:spcAft>
        <a:buClr>
          <a:schemeClr val="tx1"/>
        </a:buClr>
        <a:buFont typeface="Arial" pitchFamily="34" charset="0"/>
        <a:buChar char="–"/>
        <a:defRPr sz="1600">
          <a:solidFill>
            <a:schemeClr val="tx1"/>
          </a:solidFill>
          <a:latin typeface="+mn-lt"/>
          <a:ea typeface="+mn-ea"/>
          <a:cs typeface="+mn-cs"/>
        </a:defRPr>
      </a:lvl4pPr>
      <a:lvl5pPr marL="1142412" indent="-228481" algn="l" defTabSz="815556" rtl="0" eaLnBrk="0" fontAlgn="base" hangingPunct="0">
        <a:spcBef>
          <a:spcPct val="0"/>
        </a:spcBef>
        <a:spcAft>
          <a:spcPct val="20000"/>
        </a:spcAft>
        <a:buClr>
          <a:schemeClr val="tx1"/>
        </a:buClr>
        <a:buChar char="•"/>
        <a:defRPr sz="1400">
          <a:solidFill>
            <a:schemeClr val="tx1"/>
          </a:solidFill>
          <a:latin typeface="+mn-lt"/>
          <a:ea typeface="+mn-ea"/>
          <a:cs typeface="+mn-cs"/>
        </a:defRPr>
      </a:lvl5pPr>
      <a:lvl6pPr marL="1599380" indent="-228481" algn="l" defTabSz="815556" rtl="0" fontAlgn="base">
        <a:spcBef>
          <a:spcPct val="0"/>
        </a:spcBef>
        <a:spcAft>
          <a:spcPct val="20000"/>
        </a:spcAft>
        <a:buClr>
          <a:schemeClr val="tx1"/>
        </a:buClr>
        <a:buChar char="•"/>
        <a:defRPr sz="1400">
          <a:solidFill>
            <a:schemeClr val="tx1"/>
          </a:solidFill>
          <a:latin typeface="+mn-lt"/>
          <a:ea typeface="+mn-ea"/>
          <a:cs typeface="+mn-cs"/>
        </a:defRPr>
      </a:lvl6pPr>
      <a:lvl7pPr marL="2056350" indent="-228481" algn="l" defTabSz="815556" rtl="0" fontAlgn="base">
        <a:spcBef>
          <a:spcPct val="0"/>
        </a:spcBef>
        <a:spcAft>
          <a:spcPct val="20000"/>
        </a:spcAft>
        <a:buClr>
          <a:schemeClr val="tx1"/>
        </a:buClr>
        <a:buChar char="•"/>
        <a:defRPr sz="1400">
          <a:solidFill>
            <a:schemeClr val="tx1"/>
          </a:solidFill>
          <a:latin typeface="+mn-lt"/>
          <a:ea typeface="+mn-ea"/>
          <a:cs typeface="+mn-cs"/>
        </a:defRPr>
      </a:lvl7pPr>
      <a:lvl8pPr marL="2513316" indent="-228481" algn="l" defTabSz="815556" rtl="0" fontAlgn="base">
        <a:spcBef>
          <a:spcPct val="0"/>
        </a:spcBef>
        <a:spcAft>
          <a:spcPct val="20000"/>
        </a:spcAft>
        <a:buClr>
          <a:schemeClr val="tx1"/>
        </a:buClr>
        <a:buChar char="•"/>
        <a:defRPr sz="1400">
          <a:solidFill>
            <a:schemeClr val="tx1"/>
          </a:solidFill>
          <a:latin typeface="+mn-lt"/>
          <a:ea typeface="+mn-ea"/>
          <a:cs typeface="+mn-cs"/>
        </a:defRPr>
      </a:lvl8pPr>
      <a:lvl9pPr marL="2970280" indent="-228481" algn="l" defTabSz="815556" rtl="0" fontAlgn="base">
        <a:spcBef>
          <a:spcPct val="0"/>
        </a:spcBef>
        <a:spcAft>
          <a:spcPct val="20000"/>
        </a:spcAft>
        <a:buClr>
          <a:schemeClr val="tx1"/>
        </a:buClr>
        <a:buChar char="•"/>
        <a:defRPr sz="1400">
          <a:solidFill>
            <a:schemeClr val="tx1"/>
          </a:solidFill>
          <a:latin typeface="+mn-lt"/>
          <a:ea typeface="+mn-ea"/>
          <a:cs typeface="+mn-cs"/>
        </a:defRPr>
      </a:lvl9pPr>
    </p:bodyStyle>
    <p:otherStyle>
      <a:defPPr>
        <a:defRPr lang="en-US"/>
      </a:defPPr>
      <a:lvl1pPr marL="0" algn="l" defTabSz="913930" rtl="0" eaLnBrk="1" latinLnBrk="0" hangingPunct="1">
        <a:defRPr sz="1800" kern="1200">
          <a:solidFill>
            <a:schemeClr val="tx1"/>
          </a:solidFill>
          <a:latin typeface="+mn-lt"/>
          <a:ea typeface="+mn-ea"/>
          <a:cs typeface="+mn-cs"/>
        </a:defRPr>
      </a:lvl1pPr>
      <a:lvl2pPr marL="456964" algn="l" defTabSz="913930" rtl="0" eaLnBrk="1" latinLnBrk="0" hangingPunct="1">
        <a:defRPr sz="1800" kern="1200">
          <a:solidFill>
            <a:schemeClr val="tx1"/>
          </a:solidFill>
          <a:latin typeface="+mn-lt"/>
          <a:ea typeface="+mn-ea"/>
          <a:cs typeface="+mn-cs"/>
        </a:defRPr>
      </a:lvl2pPr>
      <a:lvl3pPr marL="913930" algn="l" defTabSz="913930" rtl="0" eaLnBrk="1" latinLnBrk="0" hangingPunct="1">
        <a:defRPr sz="1800" kern="1200">
          <a:solidFill>
            <a:schemeClr val="tx1"/>
          </a:solidFill>
          <a:latin typeface="+mn-lt"/>
          <a:ea typeface="+mn-ea"/>
          <a:cs typeface="+mn-cs"/>
        </a:defRPr>
      </a:lvl3pPr>
      <a:lvl4pPr marL="1370900" algn="l" defTabSz="913930" rtl="0" eaLnBrk="1" latinLnBrk="0" hangingPunct="1">
        <a:defRPr sz="1800" kern="1200">
          <a:solidFill>
            <a:schemeClr val="tx1"/>
          </a:solidFill>
          <a:latin typeface="+mn-lt"/>
          <a:ea typeface="+mn-ea"/>
          <a:cs typeface="+mn-cs"/>
        </a:defRPr>
      </a:lvl4pPr>
      <a:lvl5pPr marL="1827865" algn="l" defTabSz="913930" rtl="0" eaLnBrk="1" latinLnBrk="0" hangingPunct="1">
        <a:defRPr sz="1800" kern="1200">
          <a:solidFill>
            <a:schemeClr val="tx1"/>
          </a:solidFill>
          <a:latin typeface="+mn-lt"/>
          <a:ea typeface="+mn-ea"/>
          <a:cs typeface="+mn-cs"/>
        </a:defRPr>
      </a:lvl5pPr>
      <a:lvl6pPr marL="2284830" algn="l" defTabSz="913930" rtl="0" eaLnBrk="1" latinLnBrk="0" hangingPunct="1">
        <a:defRPr sz="1800" kern="1200">
          <a:solidFill>
            <a:schemeClr val="tx1"/>
          </a:solidFill>
          <a:latin typeface="+mn-lt"/>
          <a:ea typeface="+mn-ea"/>
          <a:cs typeface="+mn-cs"/>
        </a:defRPr>
      </a:lvl6pPr>
      <a:lvl7pPr marL="2741799" algn="l" defTabSz="913930" rtl="0" eaLnBrk="1" latinLnBrk="0" hangingPunct="1">
        <a:defRPr sz="1800" kern="1200">
          <a:solidFill>
            <a:schemeClr val="tx1"/>
          </a:solidFill>
          <a:latin typeface="+mn-lt"/>
          <a:ea typeface="+mn-ea"/>
          <a:cs typeface="+mn-cs"/>
        </a:defRPr>
      </a:lvl7pPr>
      <a:lvl8pPr marL="3198760" algn="l" defTabSz="913930" rtl="0" eaLnBrk="1" latinLnBrk="0" hangingPunct="1">
        <a:defRPr sz="1800" kern="1200">
          <a:solidFill>
            <a:schemeClr val="tx1"/>
          </a:solidFill>
          <a:latin typeface="+mn-lt"/>
          <a:ea typeface="+mn-ea"/>
          <a:cs typeface="+mn-cs"/>
        </a:defRPr>
      </a:lvl8pPr>
      <a:lvl9pPr marL="3655730" algn="l" defTabSz="9139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0523" y="265817"/>
            <a:ext cx="11307821" cy="734311"/>
          </a:xfrm>
          <a:prstGeom prst="rect">
            <a:avLst/>
          </a:prstGeom>
          <a:noFill/>
          <a:ln w="9525" algn="ctr">
            <a:noFill/>
            <a:miter lim="800000"/>
            <a:headEnd/>
            <a:tailEnd/>
          </a:ln>
        </p:spPr>
        <p:txBody>
          <a:bodyPr vert="horz" wrap="square" lIns="45720" tIns="45720" rIns="4572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30523" y="1311606"/>
            <a:ext cx="11307821" cy="4697082"/>
          </a:xfrm>
          <a:prstGeom prst="rect">
            <a:avLst/>
          </a:prstGeom>
          <a:noFill/>
          <a:ln w="9525" algn="ctr">
            <a:noFill/>
            <a:miter lim="800000"/>
            <a:headEnd/>
            <a:tailEnd/>
          </a:ln>
        </p:spPr>
        <p:txBody>
          <a:bodyPr vert="horz" wrap="square" lIns="45720" tIns="45720" rIns="4572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6" name="Text Box 12"/>
          <p:cNvSpPr txBox="1">
            <a:spLocks noChangeArrowheads="1"/>
          </p:cNvSpPr>
          <p:nvPr/>
        </p:nvSpPr>
        <p:spPr bwMode="auto">
          <a:xfrm>
            <a:off x="11628435" y="6537338"/>
            <a:ext cx="407483" cy="246221"/>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fld id="{7A30B931-C324-4167-935A-FFD1488B75FC}" type="slidenum">
              <a:rPr lang="en-US" sz="1000">
                <a:solidFill>
                  <a:srgbClr val="000000"/>
                </a:solidFill>
              </a:rPr>
              <a:pPr algn="ctr" fontAlgn="base">
                <a:spcBef>
                  <a:spcPct val="0"/>
                </a:spcBef>
                <a:spcAft>
                  <a:spcPct val="0"/>
                </a:spcAft>
                <a:defRPr/>
              </a:pPr>
              <a:t>‹N°›</a:t>
            </a:fld>
            <a:endParaRPr lang="en-US" sz="1000" dirty="0">
              <a:solidFill>
                <a:srgbClr val="000000"/>
              </a:solidFill>
            </a:endParaRPr>
          </a:p>
        </p:txBody>
      </p:sp>
    </p:spTree>
    <p:extLst>
      <p:ext uri="{BB962C8B-B14F-4D97-AF65-F5344CB8AC3E}">
        <p14:creationId xmlns:p14="http://schemas.microsoft.com/office/powerpoint/2010/main" val="35685817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txStyles>
    <p:titleStyle>
      <a:lvl1pPr algn="l" defTabSz="815975" rtl="0" eaLnBrk="0" fontAlgn="base" hangingPunct="0">
        <a:spcBef>
          <a:spcPct val="0"/>
        </a:spcBef>
        <a:spcAft>
          <a:spcPct val="0"/>
        </a:spcAft>
        <a:defRPr sz="2800" b="1">
          <a:solidFill>
            <a:srgbClr val="003366"/>
          </a:solidFill>
          <a:latin typeface="+mj-lt"/>
          <a:ea typeface="+mj-ea"/>
          <a:cs typeface="+mj-cs"/>
        </a:defRPr>
      </a:lvl1pPr>
      <a:lvl2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2pPr>
      <a:lvl3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3pPr>
      <a:lvl4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4pPr>
      <a:lvl5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5pPr>
      <a:lvl6pPr marL="4572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6pPr>
      <a:lvl7pPr marL="9144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7pPr>
      <a:lvl8pPr marL="13716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8pPr>
      <a:lvl9pPr marL="18288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9pPr>
    </p:titleStyle>
    <p:bodyStyle>
      <a:lvl1pPr marL="228600" indent="-228600" algn="l" defTabSz="815975" rtl="0" eaLnBrk="0" fontAlgn="base" hangingPunct="0">
        <a:spcBef>
          <a:spcPct val="0"/>
        </a:spcBef>
        <a:spcAft>
          <a:spcPct val="20000"/>
        </a:spcAft>
        <a:buClr>
          <a:srgbClr val="0191CD"/>
        </a:buClr>
        <a:buChar char="•"/>
        <a:defRPr sz="2200">
          <a:solidFill>
            <a:schemeClr val="tx1"/>
          </a:solidFill>
          <a:latin typeface="+mn-lt"/>
          <a:ea typeface="+mn-ea"/>
          <a:cs typeface="+mn-cs"/>
        </a:defRPr>
      </a:lvl1pPr>
      <a:lvl2pPr marL="455613" indent="-225425" algn="l" defTabSz="815975" rtl="0" eaLnBrk="0" fontAlgn="base" hangingPunct="0">
        <a:spcBef>
          <a:spcPct val="0"/>
        </a:spcBef>
        <a:spcAft>
          <a:spcPct val="20000"/>
        </a:spcAft>
        <a:buClr>
          <a:schemeClr val="tx1"/>
        </a:buClr>
        <a:buFont typeface="Arial" charset="0"/>
        <a:buChar char="–"/>
        <a:defRPr sz="2000">
          <a:solidFill>
            <a:schemeClr val="tx1"/>
          </a:solidFill>
          <a:latin typeface="+mn-lt"/>
          <a:ea typeface="+mn-ea"/>
          <a:cs typeface="+mn-cs"/>
        </a:defRPr>
      </a:lvl2pPr>
      <a:lvl3pPr marL="685800" indent="-228600" algn="l" defTabSz="815975" rtl="0" eaLnBrk="0" fontAlgn="base" hangingPunct="0">
        <a:spcBef>
          <a:spcPct val="0"/>
        </a:spcBef>
        <a:spcAft>
          <a:spcPct val="20000"/>
        </a:spcAft>
        <a:buClr>
          <a:schemeClr val="tx1"/>
        </a:buClr>
        <a:buChar char="•"/>
        <a:defRPr>
          <a:solidFill>
            <a:schemeClr val="tx1"/>
          </a:solidFill>
          <a:latin typeface="+mn-lt"/>
          <a:ea typeface="+mn-ea"/>
          <a:cs typeface="+mn-cs"/>
        </a:defRPr>
      </a:lvl3pPr>
      <a:lvl4pPr marL="912813" indent="-225425" algn="l" defTabSz="815975" rtl="0" eaLnBrk="0" fontAlgn="base" hangingPunct="0">
        <a:spcBef>
          <a:spcPct val="0"/>
        </a:spcBef>
        <a:spcAft>
          <a:spcPct val="20000"/>
        </a:spcAft>
        <a:buClr>
          <a:schemeClr val="tx1"/>
        </a:buClr>
        <a:buFont typeface="Arial" charset="0"/>
        <a:buChar char="–"/>
        <a:defRPr sz="1600">
          <a:solidFill>
            <a:schemeClr val="tx1"/>
          </a:solidFill>
          <a:latin typeface="+mn-lt"/>
          <a:ea typeface="+mn-ea"/>
          <a:cs typeface="+mn-cs"/>
        </a:defRPr>
      </a:lvl4pPr>
      <a:lvl5pPr marL="11430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5pPr>
      <a:lvl6pPr marL="16002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6pPr>
      <a:lvl7pPr marL="20574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7pPr>
      <a:lvl8pPr marL="25146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8pPr>
      <a:lvl9pPr marL="29718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02167" y="493713"/>
            <a:ext cx="11385551" cy="506412"/>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GB"/>
              <a:t>Click to edit Master title style</a:t>
            </a:r>
          </a:p>
        </p:txBody>
      </p:sp>
      <p:sp>
        <p:nvSpPr>
          <p:cNvPr id="3075" name="Rectangle 3"/>
          <p:cNvSpPr>
            <a:spLocks noGrp="1" noChangeArrowheads="1"/>
          </p:cNvSpPr>
          <p:nvPr>
            <p:ph type="body" idx="1"/>
          </p:nvPr>
        </p:nvSpPr>
        <p:spPr bwMode="auto">
          <a:xfrm>
            <a:off x="402167" y="1354139"/>
            <a:ext cx="11385551" cy="1603375"/>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2033429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l" defTabSz="815975" rtl="0" eaLnBrk="0" fontAlgn="base" hangingPunct="0">
        <a:spcBef>
          <a:spcPct val="0"/>
        </a:spcBef>
        <a:spcAft>
          <a:spcPct val="0"/>
        </a:spcAft>
        <a:defRPr sz="2800" b="1">
          <a:solidFill>
            <a:srgbClr val="003366"/>
          </a:solidFill>
          <a:latin typeface="+mj-lt"/>
          <a:ea typeface="+mj-ea"/>
          <a:cs typeface="+mj-cs"/>
        </a:defRPr>
      </a:lvl1pPr>
      <a:lvl2pPr algn="l" defTabSz="815975" rtl="0" eaLnBrk="0" fontAlgn="base" hangingPunct="0">
        <a:spcBef>
          <a:spcPct val="0"/>
        </a:spcBef>
        <a:spcAft>
          <a:spcPct val="0"/>
        </a:spcAft>
        <a:defRPr sz="2800" b="1">
          <a:solidFill>
            <a:srgbClr val="003366"/>
          </a:solidFill>
          <a:latin typeface="Arial" charset="0"/>
          <a:ea typeface="ヒラギノ角ゴ Pro W3"/>
          <a:cs typeface="Arial" charset="0"/>
        </a:defRPr>
      </a:lvl2pPr>
      <a:lvl3pPr algn="l" defTabSz="815975" rtl="0" eaLnBrk="0" fontAlgn="base" hangingPunct="0">
        <a:spcBef>
          <a:spcPct val="0"/>
        </a:spcBef>
        <a:spcAft>
          <a:spcPct val="0"/>
        </a:spcAft>
        <a:defRPr sz="2800" b="1">
          <a:solidFill>
            <a:srgbClr val="003366"/>
          </a:solidFill>
          <a:latin typeface="Arial" charset="0"/>
          <a:ea typeface="ヒラギノ角ゴ Pro W3"/>
          <a:cs typeface="Arial" charset="0"/>
        </a:defRPr>
      </a:lvl3pPr>
      <a:lvl4pPr algn="l" defTabSz="815975" rtl="0" eaLnBrk="0" fontAlgn="base" hangingPunct="0">
        <a:spcBef>
          <a:spcPct val="0"/>
        </a:spcBef>
        <a:spcAft>
          <a:spcPct val="0"/>
        </a:spcAft>
        <a:defRPr sz="2800" b="1">
          <a:solidFill>
            <a:srgbClr val="003366"/>
          </a:solidFill>
          <a:latin typeface="Arial" charset="0"/>
          <a:ea typeface="ヒラギノ角ゴ Pro W3"/>
          <a:cs typeface="Arial" charset="0"/>
        </a:defRPr>
      </a:lvl4pPr>
      <a:lvl5pPr algn="l" defTabSz="815975" rtl="0" eaLnBrk="0" fontAlgn="base" hangingPunct="0">
        <a:spcBef>
          <a:spcPct val="0"/>
        </a:spcBef>
        <a:spcAft>
          <a:spcPct val="0"/>
        </a:spcAft>
        <a:defRPr sz="2800" b="1">
          <a:solidFill>
            <a:srgbClr val="003366"/>
          </a:solidFill>
          <a:latin typeface="Arial" charset="0"/>
          <a:ea typeface="ヒラギノ角ゴ Pro W3"/>
          <a:cs typeface="Arial" charset="0"/>
        </a:defRPr>
      </a:lvl5pPr>
      <a:lvl6pPr marL="457200" algn="l" defTabSz="815975" rtl="0" fontAlgn="base">
        <a:spcBef>
          <a:spcPct val="0"/>
        </a:spcBef>
        <a:spcAft>
          <a:spcPct val="0"/>
        </a:spcAft>
        <a:defRPr sz="2800" b="1">
          <a:solidFill>
            <a:srgbClr val="003366"/>
          </a:solidFill>
          <a:latin typeface="Arial" charset="0"/>
          <a:ea typeface="ヒラギノ角ゴ Pro W3"/>
          <a:cs typeface="Arial" charset="0"/>
        </a:defRPr>
      </a:lvl6pPr>
      <a:lvl7pPr marL="914400" algn="l" defTabSz="815975" rtl="0" fontAlgn="base">
        <a:spcBef>
          <a:spcPct val="0"/>
        </a:spcBef>
        <a:spcAft>
          <a:spcPct val="0"/>
        </a:spcAft>
        <a:defRPr sz="2800" b="1">
          <a:solidFill>
            <a:srgbClr val="003366"/>
          </a:solidFill>
          <a:latin typeface="Arial" charset="0"/>
          <a:ea typeface="ヒラギノ角ゴ Pro W3"/>
          <a:cs typeface="Arial" charset="0"/>
        </a:defRPr>
      </a:lvl7pPr>
      <a:lvl8pPr marL="1371600" algn="l" defTabSz="815975" rtl="0" fontAlgn="base">
        <a:spcBef>
          <a:spcPct val="0"/>
        </a:spcBef>
        <a:spcAft>
          <a:spcPct val="0"/>
        </a:spcAft>
        <a:defRPr sz="2800" b="1">
          <a:solidFill>
            <a:srgbClr val="003366"/>
          </a:solidFill>
          <a:latin typeface="Arial" charset="0"/>
          <a:ea typeface="ヒラギノ角ゴ Pro W3"/>
          <a:cs typeface="Arial" charset="0"/>
        </a:defRPr>
      </a:lvl8pPr>
      <a:lvl9pPr marL="1828800" algn="l" defTabSz="815975" rtl="0" fontAlgn="base">
        <a:spcBef>
          <a:spcPct val="0"/>
        </a:spcBef>
        <a:spcAft>
          <a:spcPct val="0"/>
        </a:spcAft>
        <a:defRPr sz="2800" b="1">
          <a:solidFill>
            <a:srgbClr val="003366"/>
          </a:solidFill>
          <a:latin typeface="Arial" charset="0"/>
          <a:ea typeface="ヒラギノ角ゴ Pro W3"/>
          <a:cs typeface="Arial" charset="0"/>
        </a:defRPr>
      </a:lvl9pPr>
    </p:titleStyle>
    <p:bodyStyle>
      <a:lvl1pPr marL="228600" indent="-228600" algn="l" defTabSz="815975" rtl="0" eaLnBrk="0" fontAlgn="base" hangingPunct="0">
        <a:spcBef>
          <a:spcPct val="0"/>
        </a:spcBef>
        <a:spcAft>
          <a:spcPct val="20000"/>
        </a:spcAft>
        <a:buClr>
          <a:srgbClr val="0191CD"/>
        </a:buClr>
        <a:buChar char="•"/>
        <a:defRPr sz="2200">
          <a:solidFill>
            <a:schemeClr val="tx1"/>
          </a:solidFill>
          <a:latin typeface="+mn-lt"/>
          <a:ea typeface="+mn-ea"/>
          <a:cs typeface="+mn-cs"/>
        </a:defRPr>
      </a:lvl1pPr>
      <a:lvl2pPr marL="455613" indent="-225425" algn="l" defTabSz="815975" rtl="0" eaLnBrk="0" fontAlgn="base" hangingPunct="0">
        <a:spcBef>
          <a:spcPct val="0"/>
        </a:spcBef>
        <a:spcAft>
          <a:spcPct val="20000"/>
        </a:spcAft>
        <a:buClr>
          <a:schemeClr val="tx1"/>
        </a:buClr>
        <a:buFont typeface="Arial" pitchFamily="34" charset="0"/>
        <a:buChar char="–"/>
        <a:defRPr sz="2000">
          <a:solidFill>
            <a:schemeClr val="tx1"/>
          </a:solidFill>
          <a:latin typeface="+mn-lt"/>
          <a:ea typeface="+mn-ea"/>
          <a:cs typeface="+mn-cs"/>
        </a:defRPr>
      </a:lvl2pPr>
      <a:lvl3pPr marL="685800" indent="-228600" algn="l" defTabSz="815975" rtl="0" eaLnBrk="0" fontAlgn="base" hangingPunct="0">
        <a:spcBef>
          <a:spcPct val="0"/>
        </a:spcBef>
        <a:spcAft>
          <a:spcPct val="20000"/>
        </a:spcAft>
        <a:buClr>
          <a:schemeClr val="tx1"/>
        </a:buClr>
        <a:buChar char="•"/>
        <a:defRPr>
          <a:solidFill>
            <a:schemeClr val="tx1"/>
          </a:solidFill>
          <a:latin typeface="+mn-lt"/>
          <a:ea typeface="+mn-ea"/>
          <a:cs typeface="+mn-cs"/>
        </a:defRPr>
      </a:lvl3pPr>
      <a:lvl4pPr marL="912813" indent="-225425" algn="l" defTabSz="815975" rtl="0" eaLnBrk="0" fontAlgn="base" hangingPunct="0">
        <a:spcBef>
          <a:spcPct val="0"/>
        </a:spcBef>
        <a:spcAft>
          <a:spcPct val="20000"/>
        </a:spcAft>
        <a:buClr>
          <a:schemeClr val="tx1"/>
        </a:buClr>
        <a:buFont typeface="Arial" pitchFamily="34" charset="0"/>
        <a:buChar char="–"/>
        <a:defRPr sz="1600">
          <a:solidFill>
            <a:schemeClr val="tx1"/>
          </a:solidFill>
          <a:latin typeface="+mn-lt"/>
          <a:ea typeface="+mn-ea"/>
          <a:cs typeface="+mn-cs"/>
        </a:defRPr>
      </a:lvl4pPr>
      <a:lvl5pPr marL="11430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5pPr>
      <a:lvl6pPr marL="1600200" indent="-228600" algn="l" defTabSz="815975" rtl="0" fontAlgn="base">
        <a:spcBef>
          <a:spcPct val="0"/>
        </a:spcBef>
        <a:spcAft>
          <a:spcPct val="20000"/>
        </a:spcAft>
        <a:buClr>
          <a:schemeClr val="tx1"/>
        </a:buClr>
        <a:buChar char="•"/>
        <a:defRPr sz="1400">
          <a:solidFill>
            <a:schemeClr val="tx1"/>
          </a:solidFill>
          <a:latin typeface="+mn-lt"/>
          <a:ea typeface="+mn-ea"/>
          <a:cs typeface="+mn-cs"/>
        </a:defRPr>
      </a:lvl6pPr>
      <a:lvl7pPr marL="2057400" indent="-228600" algn="l" defTabSz="815975" rtl="0" fontAlgn="base">
        <a:spcBef>
          <a:spcPct val="0"/>
        </a:spcBef>
        <a:spcAft>
          <a:spcPct val="20000"/>
        </a:spcAft>
        <a:buClr>
          <a:schemeClr val="tx1"/>
        </a:buClr>
        <a:buChar char="•"/>
        <a:defRPr sz="1400">
          <a:solidFill>
            <a:schemeClr val="tx1"/>
          </a:solidFill>
          <a:latin typeface="+mn-lt"/>
          <a:ea typeface="+mn-ea"/>
          <a:cs typeface="+mn-cs"/>
        </a:defRPr>
      </a:lvl7pPr>
      <a:lvl8pPr marL="2514600" indent="-228600" algn="l" defTabSz="815975" rtl="0" fontAlgn="base">
        <a:spcBef>
          <a:spcPct val="0"/>
        </a:spcBef>
        <a:spcAft>
          <a:spcPct val="20000"/>
        </a:spcAft>
        <a:buClr>
          <a:schemeClr val="tx1"/>
        </a:buClr>
        <a:buChar char="•"/>
        <a:defRPr sz="1400">
          <a:solidFill>
            <a:schemeClr val="tx1"/>
          </a:solidFill>
          <a:latin typeface="+mn-lt"/>
          <a:ea typeface="+mn-ea"/>
          <a:cs typeface="+mn-cs"/>
        </a:defRPr>
      </a:lvl8pPr>
      <a:lvl9pPr marL="2971800" indent="-228600" algn="l" defTabSz="815975" rtl="0" fontAlgn="base">
        <a:spcBef>
          <a:spcPct val="0"/>
        </a:spcBef>
        <a:spcAft>
          <a:spcPct val="20000"/>
        </a:spcAft>
        <a:buClr>
          <a:schemeClr val="tx1"/>
        </a:buClr>
        <a:buChar char="•"/>
        <a:defRPr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8801" y="274638"/>
            <a:ext cx="112500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588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4"/>
          <p:cNvSpPr>
            <a:spLocks noChangeShapeType="1"/>
          </p:cNvSpPr>
          <p:nvPr/>
        </p:nvSpPr>
        <p:spPr bwMode="invGray">
          <a:xfrm>
            <a:off x="609600" y="1416050"/>
            <a:ext cx="11118851" cy="0"/>
          </a:xfrm>
          <a:prstGeom prst="line">
            <a:avLst/>
          </a:prstGeom>
          <a:noFill/>
          <a:ln w="38100">
            <a:solidFill>
              <a:srgbClr val="FFCC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BE" sz="1800">
              <a:solidFill>
                <a:srgbClr val="808080"/>
              </a:solidFill>
              <a:latin typeface="Arial" pitchFamily="34" charset="0"/>
            </a:endParaRPr>
          </a:p>
        </p:txBody>
      </p:sp>
    </p:spTree>
    <p:extLst>
      <p:ext uri="{BB962C8B-B14F-4D97-AF65-F5344CB8AC3E}">
        <p14:creationId xmlns:p14="http://schemas.microsoft.com/office/powerpoint/2010/main" val="364848001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ransition/>
  <p:txStyles>
    <p:titleStyle>
      <a:lvl1pPr algn="l" rtl="0" eaLnBrk="0" fontAlgn="base" hangingPunct="0">
        <a:lnSpc>
          <a:spcPct val="90000"/>
        </a:lnSpc>
        <a:spcBef>
          <a:spcPct val="0"/>
        </a:spcBef>
        <a:spcAft>
          <a:spcPct val="0"/>
        </a:spcAft>
        <a:defRPr sz="3200" b="1">
          <a:solidFill>
            <a:schemeClr val="tx2"/>
          </a:solidFill>
          <a:latin typeface="+mj-lt"/>
          <a:ea typeface="+mj-ea"/>
          <a:cs typeface="+mj-cs"/>
        </a:defRPr>
      </a:lvl1pPr>
      <a:lvl2pPr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2pPr>
      <a:lvl3pPr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3pPr>
      <a:lvl4pPr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4pPr>
      <a:lvl5pPr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5pPr>
      <a:lvl6pPr marL="457200"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6pPr>
      <a:lvl7pPr marL="914400"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7pPr>
      <a:lvl8pPr marL="1371600"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8pPr>
      <a:lvl9pPr marL="1828800"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9pPr>
    </p:titleStyle>
    <p:bodyStyle>
      <a:lvl1pPr marL="288925" indent="-288925" algn="l" rtl="0" eaLnBrk="0" fontAlgn="base" hangingPunct="0">
        <a:lnSpc>
          <a:spcPct val="95000"/>
        </a:lnSpc>
        <a:spcBef>
          <a:spcPct val="40000"/>
        </a:spcBef>
        <a:spcAft>
          <a:spcPct val="0"/>
        </a:spcAft>
        <a:buClr>
          <a:schemeClr val="tx2"/>
        </a:buClr>
        <a:buSzPct val="90000"/>
        <a:buFont typeface="Arial" pitchFamily="34" charset="0"/>
        <a:buChar char="●"/>
        <a:defRPr sz="2800">
          <a:solidFill>
            <a:schemeClr val="tx1"/>
          </a:solidFill>
          <a:latin typeface="+mn-lt"/>
          <a:ea typeface="+mn-ea"/>
          <a:cs typeface="+mn-cs"/>
        </a:defRPr>
      </a:lvl1pPr>
      <a:lvl2pPr marL="669925" indent="-266700" algn="l" rtl="0" eaLnBrk="0" fontAlgn="base" hangingPunct="0">
        <a:lnSpc>
          <a:spcPct val="95000"/>
        </a:lnSpc>
        <a:spcBef>
          <a:spcPct val="15000"/>
        </a:spcBef>
        <a:spcAft>
          <a:spcPct val="10000"/>
        </a:spcAft>
        <a:buClr>
          <a:srgbClr val="FFF0AF"/>
        </a:buClr>
        <a:buSzPct val="90000"/>
        <a:buFont typeface="Arial" pitchFamily="34" charset="0"/>
        <a:buChar char="●"/>
        <a:defRPr sz="2600">
          <a:solidFill>
            <a:schemeClr val="tx1"/>
          </a:solidFill>
          <a:latin typeface="+mn-lt"/>
          <a:cs typeface="+mn-cs"/>
        </a:defRPr>
      </a:lvl2pPr>
      <a:lvl3pPr marL="1143000" indent="-228600" algn="l" rtl="0" eaLnBrk="0" fontAlgn="base" hangingPunct="0">
        <a:lnSpc>
          <a:spcPct val="95000"/>
        </a:lnSpc>
        <a:spcBef>
          <a:spcPct val="15000"/>
        </a:spcBef>
        <a:spcAft>
          <a:spcPct val="10000"/>
        </a:spcAft>
        <a:buSzPct val="90000"/>
        <a:buFont typeface="Arial" pitchFamily="34" charset="0"/>
        <a:buChar char="●"/>
        <a:defRPr sz="2400">
          <a:solidFill>
            <a:schemeClr val="tx1"/>
          </a:solidFill>
          <a:latin typeface="+mn-lt"/>
          <a:cs typeface="+mn-cs"/>
        </a:defRPr>
      </a:lvl3pPr>
      <a:lvl4pPr marL="1600200" indent="-228600" algn="l" rtl="0" eaLnBrk="0" fontAlgn="base" hangingPunct="0">
        <a:lnSpc>
          <a:spcPct val="95000"/>
        </a:lnSpc>
        <a:spcBef>
          <a:spcPct val="20000"/>
        </a:spcBef>
        <a:spcAft>
          <a:spcPct val="0"/>
        </a:spcAft>
        <a:buChar char="–"/>
        <a:defRPr sz="2000">
          <a:solidFill>
            <a:schemeClr val="tx1"/>
          </a:solidFill>
          <a:latin typeface="+mn-lt"/>
          <a:cs typeface="+mn-cs"/>
        </a:defRPr>
      </a:lvl4pPr>
      <a:lvl5pPr marL="2057400" indent="-228600" algn="l" rtl="0" eaLnBrk="0" fontAlgn="base" hangingPunct="0">
        <a:lnSpc>
          <a:spcPct val="95000"/>
        </a:lnSpc>
        <a:spcBef>
          <a:spcPct val="20000"/>
        </a:spcBef>
        <a:spcAft>
          <a:spcPct val="0"/>
        </a:spcAft>
        <a:buChar char="»"/>
        <a:defRPr sz="2000">
          <a:solidFill>
            <a:schemeClr val="tx1"/>
          </a:solidFill>
          <a:latin typeface="+mn-lt"/>
          <a:cs typeface="+mn-cs"/>
        </a:defRPr>
      </a:lvl5pPr>
      <a:lvl6pPr marL="2514600" indent="-228600" algn="l" rtl="0" eaLnBrk="0" fontAlgn="base" hangingPunct="0">
        <a:lnSpc>
          <a:spcPct val="95000"/>
        </a:lnSpc>
        <a:spcBef>
          <a:spcPct val="20000"/>
        </a:spcBef>
        <a:spcAft>
          <a:spcPct val="0"/>
        </a:spcAft>
        <a:buChar char="»"/>
        <a:defRPr sz="2000">
          <a:solidFill>
            <a:schemeClr val="tx1"/>
          </a:solidFill>
          <a:latin typeface="+mn-lt"/>
          <a:cs typeface="+mn-cs"/>
        </a:defRPr>
      </a:lvl6pPr>
      <a:lvl7pPr marL="2971800" indent="-228600" algn="l" rtl="0" eaLnBrk="0" fontAlgn="base" hangingPunct="0">
        <a:lnSpc>
          <a:spcPct val="95000"/>
        </a:lnSpc>
        <a:spcBef>
          <a:spcPct val="20000"/>
        </a:spcBef>
        <a:spcAft>
          <a:spcPct val="0"/>
        </a:spcAft>
        <a:buChar char="»"/>
        <a:defRPr sz="2000">
          <a:solidFill>
            <a:schemeClr val="tx1"/>
          </a:solidFill>
          <a:latin typeface="+mn-lt"/>
          <a:cs typeface="+mn-cs"/>
        </a:defRPr>
      </a:lvl7pPr>
      <a:lvl8pPr marL="3429000" indent="-228600" algn="l" rtl="0" eaLnBrk="0" fontAlgn="base" hangingPunct="0">
        <a:lnSpc>
          <a:spcPct val="95000"/>
        </a:lnSpc>
        <a:spcBef>
          <a:spcPct val="20000"/>
        </a:spcBef>
        <a:spcAft>
          <a:spcPct val="0"/>
        </a:spcAft>
        <a:buChar char="»"/>
        <a:defRPr sz="2000">
          <a:solidFill>
            <a:schemeClr val="tx1"/>
          </a:solidFill>
          <a:latin typeface="+mn-lt"/>
          <a:cs typeface="+mn-cs"/>
        </a:defRPr>
      </a:lvl8pPr>
      <a:lvl9pPr marL="3886200" indent="-228600" algn="l" rtl="0" eaLnBrk="0" fontAlgn="base" hangingPunct="0">
        <a:lnSpc>
          <a:spcPct val="95000"/>
        </a:lnSpc>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09D7C5-5218-450C-99E7-D496DB74E0F4}" type="datetimeFigureOut">
              <a:rPr lang="fr-FR" smtClean="0"/>
              <a:pPr/>
              <a:t>21/03/2025</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898DF5-D68F-4511-8B46-6779F461D4C9}" type="slidenum">
              <a:rPr lang="fr-FR" smtClean="0"/>
              <a:pPr/>
              <a:t>‹N°›</a:t>
            </a:fld>
            <a:endParaRPr lang="fr-FR"/>
          </a:p>
        </p:txBody>
      </p:sp>
    </p:spTree>
    <p:extLst>
      <p:ext uri="{BB962C8B-B14F-4D97-AF65-F5344CB8AC3E}">
        <p14:creationId xmlns:p14="http://schemas.microsoft.com/office/powerpoint/2010/main" val="399386378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24"/>
          <p:cNvGraphicFramePr>
            <a:graphicFrameLocks noChangeAspect="1"/>
          </p:cNvGraphicFramePr>
          <p:nvPr>
            <p:custDataLst>
              <p:tags r:id="rId7"/>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3083" name="think-cell Slide" r:id="rId16" imgW="270" imgH="270" progId="">
                  <p:embed/>
                </p:oleObj>
              </mc:Choice>
              <mc:Fallback>
                <p:oleObj name="think-cell Slide" r:id="rId16" imgW="270" imgH="270" progId="">
                  <p:embed/>
                  <p:pic>
                    <p:nvPicPr>
                      <p:cNvPr id="1026" name="Object 1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027" name="Group 7"/>
          <p:cNvGrpSpPr>
            <a:grpSpLocks/>
          </p:cNvGrpSpPr>
          <p:nvPr/>
        </p:nvGrpSpPr>
        <p:grpSpPr bwMode="auto">
          <a:xfrm>
            <a:off x="-296333" y="1"/>
            <a:ext cx="12488333" cy="7218363"/>
            <a:chOff x="-221742" y="-1"/>
            <a:chExt cx="9365742" cy="7219043"/>
          </a:xfrm>
        </p:grpSpPr>
        <p:pic>
          <p:nvPicPr>
            <p:cNvPr id="1032" name="Picture 79" descr="C:\Users\Sophie Rizzo\Desktop\Saint Luc\Logos\feuille entière 5%.png"/>
            <p:cNvPicPr>
              <a:picLocks noChangeArrowheads="1"/>
            </p:cNvPicPr>
            <p:nvPr>
              <p:custDataLst>
                <p:tags r:id="rId12"/>
              </p:custDataLst>
            </p:nvPr>
          </p:nvPicPr>
          <p:blipFill>
            <a:blip r:embed="rId18">
              <a:extLst>
                <a:ext uri="{28A0092B-C50C-407E-A947-70E740481C1C}">
                  <a14:useLocalDpi xmlns:a14="http://schemas.microsoft.com/office/drawing/2010/main" val="0"/>
                </a:ext>
              </a:extLst>
            </a:blip>
            <a:srcRect t="28140" r="6772"/>
            <a:stretch>
              <a:fillRect/>
            </a:stretch>
          </p:blipFill>
          <p:spPr bwMode="auto">
            <a:xfrm>
              <a:off x="-221742" y="-1"/>
              <a:ext cx="9365742" cy="72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56" descr="C:\Users\Sophie Rizzo\Desktop\Saint Luc\Logos\Feuille extract.png"/>
            <p:cNvPicPr>
              <a:picLocks noChangeAspect="1" noChangeArrowheads="1"/>
            </p:cNvPicPr>
            <p:nvPr>
              <p:custDataLst>
                <p:tags r:id="rId13"/>
              </p:custDataLst>
            </p:nvPr>
          </p:nvPicPr>
          <p:blipFill>
            <a:blip r:embed="rId19" cstate="print">
              <a:extLst>
                <a:ext uri="{28A0092B-C50C-407E-A947-70E740481C1C}">
                  <a14:useLocalDpi xmlns:a14="http://schemas.microsoft.com/office/drawing/2010/main" val="0"/>
                </a:ext>
              </a:extLst>
            </a:blip>
            <a:srcRect l="10428"/>
            <a:stretch>
              <a:fillRect/>
            </a:stretch>
          </p:blipFill>
          <p:spPr bwMode="auto">
            <a:xfrm>
              <a:off x="-1" y="5749133"/>
              <a:ext cx="981867" cy="109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Sophie Rizzo\Desktop\Saint Luc\Logos\feuille entière.png"/>
            <p:cNvPicPr>
              <a:picLocks noChangeAspect="1" noChangeArrowheads="1"/>
            </p:cNvPicPr>
            <p:nvPr>
              <p:custDataLst>
                <p:tags r:id="rId14"/>
              </p:custDataLst>
            </p:nvPr>
          </p:nvPicPr>
          <p:blipFill>
            <a:blip r:embed="rId20"/>
            <a:srcRect/>
            <a:stretch>
              <a:fillRect/>
            </a:stretch>
          </p:blipFill>
          <p:spPr bwMode="auto">
            <a:xfrm>
              <a:off x="8464587" y="6201358"/>
              <a:ext cx="669889" cy="668401"/>
            </a:xfrm>
            <a:prstGeom prst="rect">
              <a:avLst/>
            </a:prstGeom>
            <a:noFill/>
            <a:effectLst>
              <a:outerShdw blurRad="50800" dist="38100" dir="2700000" algn="tl" rotWithShape="0">
                <a:prstClr val="black">
                  <a:alpha val="40000"/>
                </a:prstClr>
              </a:outerShdw>
            </a:effectLst>
          </p:spPr>
        </p:pic>
        <p:grpSp>
          <p:nvGrpSpPr>
            <p:cNvPr id="1035" name="Group 3"/>
            <p:cNvGrpSpPr>
              <a:grpSpLocks/>
            </p:cNvGrpSpPr>
            <p:nvPr>
              <p:custDataLst>
                <p:tags r:id="rId15"/>
              </p:custDataLst>
            </p:nvPr>
          </p:nvGrpSpPr>
          <p:grpSpPr bwMode="auto">
            <a:xfrm>
              <a:off x="650080" y="6631938"/>
              <a:ext cx="7851775" cy="85567"/>
              <a:chOff x="598489" y="6631940"/>
              <a:chExt cx="7891462" cy="0"/>
            </a:xfrm>
          </p:grpSpPr>
          <p:cxnSp>
            <p:nvCxnSpPr>
              <p:cNvPr id="22" name="Straight Connector 21"/>
              <p:cNvCxnSpPr/>
              <p:nvPr/>
            </p:nvCxnSpPr>
            <p:spPr>
              <a:xfrm>
                <a:off x="598156" y="6114089"/>
                <a:ext cx="717947" cy="0"/>
              </a:xfrm>
              <a:prstGeom prst="line">
                <a:avLst/>
              </a:prstGeom>
              <a:ln w="9525">
                <a:solidFill>
                  <a:srgbClr val="47074A"/>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316103" y="6114089"/>
                <a:ext cx="716351" cy="0"/>
              </a:xfrm>
              <a:prstGeom prst="line">
                <a:avLst/>
              </a:prstGeom>
              <a:ln w="9525">
                <a:solidFill>
                  <a:srgbClr val="94198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32454" y="6114089"/>
                <a:ext cx="717947" cy="0"/>
              </a:xfrm>
              <a:prstGeom prst="line">
                <a:avLst/>
              </a:prstGeom>
              <a:ln w="9525">
                <a:solidFill>
                  <a:srgbClr val="DE007D"/>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750401" y="6114089"/>
                <a:ext cx="717947" cy="0"/>
              </a:xfrm>
              <a:prstGeom prst="line">
                <a:avLst/>
              </a:prstGeom>
              <a:ln w="9525">
                <a:solidFill>
                  <a:srgbClr val="EDBCD8"/>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468348" y="6114089"/>
                <a:ext cx="716352" cy="0"/>
              </a:xfrm>
              <a:prstGeom prst="line">
                <a:avLst/>
              </a:prstGeom>
              <a:ln w="9525">
                <a:solidFill>
                  <a:srgbClr val="FBB9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184700" y="6114089"/>
                <a:ext cx="717947" cy="0"/>
              </a:xfrm>
              <a:prstGeom prst="line">
                <a:avLst/>
              </a:prstGeom>
              <a:ln w="9525">
                <a:solidFill>
                  <a:srgbClr val="EF7C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02647" y="6114089"/>
                <a:ext cx="716351" cy="0"/>
              </a:xfrm>
              <a:prstGeom prst="line">
                <a:avLst/>
              </a:prstGeom>
              <a:ln w="9525">
                <a:solidFill>
                  <a:srgbClr val="E3000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18998" y="6114089"/>
                <a:ext cx="717947" cy="0"/>
              </a:xfrm>
              <a:prstGeom prst="line">
                <a:avLst/>
              </a:prstGeom>
              <a:ln w="9525">
                <a:solidFill>
                  <a:srgbClr val="0AA537"/>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336945" y="6114089"/>
                <a:ext cx="717947" cy="0"/>
              </a:xfrm>
              <a:prstGeom prst="line">
                <a:avLst/>
              </a:prstGeom>
              <a:ln w="9525">
                <a:solidFill>
                  <a:srgbClr val="94C11C"/>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054891" y="6114089"/>
                <a:ext cx="716352" cy="0"/>
              </a:xfrm>
              <a:prstGeom prst="line">
                <a:avLst/>
              </a:prstGeom>
              <a:ln w="9525">
                <a:solidFill>
                  <a:srgbClr val="DCE169"/>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771243" y="6114089"/>
                <a:ext cx="717947" cy="0"/>
              </a:xfrm>
              <a:prstGeom prst="line">
                <a:avLst/>
              </a:prstGeom>
              <a:ln w="9525">
                <a:solidFill>
                  <a:srgbClr val="005CA9"/>
                </a:solidFill>
              </a:ln>
              <a:effectLst/>
            </p:spPr>
            <p:style>
              <a:lnRef idx="2">
                <a:schemeClr val="accent1"/>
              </a:lnRef>
              <a:fillRef idx="0">
                <a:schemeClr val="accent1"/>
              </a:fillRef>
              <a:effectRef idx="1">
                <a:schemeClr val="accent1"/>
              </a:effectRef>
              <a:fontRef idx="minor">
                <a:schemeClr val="tx1"/>
              </a:fontRef>
            </p:style>
          </p:cxnSp>
        </p:grpSp>
      </p:grpSp>
      <p:sp>
        <p:nvSpPr>
          <p:cNvPr id="1028" name="Espace réservé du titre 1"/>
          <p:cNvSpPr>
            <a:spLocks noGrp="1"/>
          </p:cNvSpPr>
          <p:nvPr>
            <p:ph type="title"/>
            <p:custDataLst>
              <p:tags r:id="rId8"/>
            </p:custDataLst>
          </p:nvPr>
        </p:nvSpPr>
        <p:spPr bwMode="auto">
          <a:xfrm>
            <a:off x="239184" y="107950"/>
            <a:ext cx="1180888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BE"/>
              <a:t>Modifiez le style du titre</a:t>
            </a:r>
          </a:p>
        </p:txBody>
      </p:sp>
      <p:sp>
        <p:nvSpPr>
          <p:cNvPr id="1029" name="Espace réservé du texte 2"/>
          <p:cNvSpPr>
            <a:spLocks noGrp="1"/>
          </p:cNvSpPr>
          <p:nvPr>
            <p:ph type="body" idx="1"/>
            <p:custDataLst>
              <p:tags r:id="rId9"/>
            </p:custDataLst>
          </p:nvPr>
        </p:nvSpPr>
        <p:spPr bwMode="auto">
          <a:xfrm>
            <a:off x="239184" y="857250"/>
            <a:ext cx="1180888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BE"/>
              <a:t>Modifiez les styles du texte du masque</a:t>
            </a:r>
          </a:p>
          <a:p>
            <a:pPr lvl="1"/>
            <a:r>
              <a:rPr lang="fr-BE"/>
              <a:t>Deuxième niveau</a:t>
            </a:r>
          </a:p>
          <a:p>
            <a:pPr lvl="2"/>
            <a:r>
              <a:rPr lang="fr-BE"/>
              <a:t>Troisième niveau</a:t>
            </a:r>
          </a:p>
          <a:p>
            <a:pPr lvl="3"/>
            <a:r>
              <a:rPr lang="fr-BE"/>
              <a:t>Quatrième niveau</a:t>
            </a:r>
          </a:p>
          <a:p>
            <a:pPr lvl="4"/>
            <a:r>
              <a:rPr lang="fr-BE"/>
              <a:t>Cinquième niveau</a:t>
            </a:r>
          </a:p>
        </p:txBody>
      </p:sp>
      <p:sp>
        <p:nvSpPr>
          <p:cNvPr id="6" name="Espace réservé du numéro de diapositive 5"/>
          <p:cNvSpPr>
            <a:spLocks noGrp="1"/>
          </p:cNvSpPr>
          <p:nvPr>
            <p:ph type="sldNum" sz="quarter" idx="4"/>
            <p:custDataLst>
              <p:tags r:id="rId10"/>
            </p:custDataLst>
          </p:nvPr>
        </p:nvSpPr>
        <p:spPr>
          <a:xfrm>
            <a:off x="11377085" y="6462713"/>
            <a:ext cx="670983" cy="184150"/>
          </a:xfrm>
          <a:prstGeom prst="rect">
            <a:avLst/>
          </a:prstGeom>
        </p:spPr>
        <p:txBody>
          <a:bodyPr vert="horz" lIns="0" tIns="0" rIns="0" bIns="0" rtlCol="0" anchor="ctr">
            <a:spAutoFit/>
          </a:bodyPr>
          <a:lstStyle>
            <a:lvl1pPr algn="ctr" fontAlgn="auto">
              <a:spcBef>
                <a:spcPts val="0"/>
              </a:spcBef>
              <a:spcAft>
                <a:spcPts val="0"/>
              </a:spcAft>
              <a:defRPr sz="1200">
                <a:solidFill>
                  <a:srgbClr val="575656"/>
                </a:solidFill>
                <a:latin typeface="+mn-lt"/>
                <a:cs typeface="+mn-cs"/>
              </a:defRPr>
            </a:lvl1pPr>
          </a:lstStyle>
          <a:p>
            <a:pPr>
              <a:defRPr/>
            </a:pPr>
            <a:fld id="{CF486E65-8616-4F90-ADAA-3D18665228EF}" type="slidenum">
              <a:rPr lang="fr-BE"/>
              <a:pPr>
                <a:defRPr/>
              </a:pPr>
              <a:t>‹N°›</a:t>
            </a:fld>
            <a:endParaRPr lang="fr-BE" dirty="0"/>
          </a:p>
        </p:txBody>
      </p:sp>
      <p:sp>
        <p:nvSpPr>
          <p:cNvPr id="34" name="Espace réservé du texte 2"/>
          <p:cNvSpPr txBox="1">
            <a:spLocks/>
          </p:cNvSpPr>
          <p:nvPr>
            <p:custDataLst>
              <p:tags r:id="rId11"/>
            </p:custDataLst>
          </p:nvPr>
        </p:nvSpPr>
        <p:spPr>
          <a:xfrm>
            <a:off x="239184" y="6670675"/>
            <a:ext cx="11808883" cy="153988"/>
          </a:xfrm>
          <a:prstGeom prst="rect">
            <a:avLst/>
          </a:prstGeom>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20000"/>
              </a:spcBef>
              <a:spcAft>
                <a:spcPct val="0"/>
              </a:spcAft>
              <a:buFont typeface="Arial" pitchFamily="34" charset="0"/>
              <a:buNone/>
              <a:defRPr/>
            </a:pPr>
            <a:r>
              <a:rPr lang="fr-BE" sz="1000">
                <a:solidFill>
                  <a:srgbClr val="005CA9"/>
                </a:solidFill>
                <a:cs typeface="Arial" pitchFamily="34" charset="0"/>
              </a:rPr>
              <a:t>Cliniques universitaires Saint-Luc – Nom de l’orateur</a:t>
            </a:r>
          </a:p>
        </p:txBody>
      </p:sp>
    </p:spTree>
    <p:extLst>
      <p:ext uri="{BB962C8B-B14F-4D97-AF65-F5344CB8AC3E}">
        <p14:creationId xmlns:p14="http://schemas.microsoft.com/office/powerpoint/2010/main" val="60582990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Lst>
  <p:hf sldNum="0" hdr="0" ftr="0" dt="0"/>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Calibri" pitchFamily="34" charset="0"/>
        </a:defRPr>
      </a:lvl2pPr>
      <a:lvl3pPr algn="l" rtl="0" eaLnBrk="1" fontAlgn="base" hangingPunct="1">
        <a:spcBef>
          <a:spcPct val="0"/>
        </a:spcBef>
        <a:spcAft>
          <a:spcPct val="0"/>
        </a:spcAft>
        <a:defRPr sz="2400" b="1">
          <a:solidFill>
            <a:schemeClr val="tx1"/>
          </a:solidFill>
          <a:latin typeface="Calibri" pitchFamily="34" charset="0"/>
        </a:defRPr>
      </a:lvl3pPr>
      <a:lvl4pPr algn="l" rtl="0" eaLnBrk="1" fontAlgn="base" hangingPunct="1">
        <a:spcBef>
          <a:spcPct val="0"/>
        </a:spcBef>
        <a:spcAft>
          <a:spcPct val="0"/>
        </a:spcAft>
        <a:defRPr sz="2400" b="1">
          <a:solidFill>
            <a:schemeClr val="tx1"/>
          </a:solidFill>
          <a:latin typeface="Calibri" pitchFamily="34" charset="0"/>
        </a:defRPr>
      </a:lvl4pPr>
      <a:lvl5pPr algn="l" rtl="0" eaLnBrk="1" fontAlgn="base" hangingPunct="1">
        <a:spcBef>
          <a:spcPct val="0"/>
        </a:spcBef>
        <a:spcAft>
          <a:spcPct val="0"/>
        </a:spcAft>
        <a:defRPr sz="2400" b="1">
          <a:solidFill>
            <a:schemeClr val="tx1"/>
          </a:solidFill>
          <a:latin typeface="Calibri" pitchFamily="34" charset="0"/>
        </a:defRPr>
      </a:lvl5pPr>
      <a:lvl6pPr marL="457200" algn="l" rtl="0" eaLnBrk="1" fontAlgn="base" hangingPunct="1">
        <a:spcBef>
          <a:spcPct val="0"/>
        </a:spcBef>
        <a:spcAft>
          <a:spcPct val="0"/>
        </a:spcAft>
        <a:defRPr sz="2400" b="1">
          <a:solidFill>
            <a:schemeClr val="tx1"/>
          </a:solidFill>
          <a:latin typeface="Calibri" pitchFamily="34" charset="0"/>
        </a:defRPr>
      </a:lvl6pPr>
      <a:lvl7pPr marL="914400" algn="l" rtl="0" eaLnBrk="1" fontAlgn="base" hangingPunct="1">
        <a:spcBef>
          <a:spcPct val="0"/>
        </a:spcBef>
        <a:spcAft>
          <a:spcPct val="0"/>
        </a:spcAft>
        <a:defRPr sz="2400" b="1">
          <a:solidFill>
            <a:schemeClr val="tx1"/>
          </a:solidFill>
          <a:latin typeface="Calibri" pitchFamily="34" charset="0"/>
        </a:defRPr>
      </a:lvl7pPr>
      <a:lvl8pPr marL="1371600" algn="l" rtl="0" eaLnBrk="1" fontAlgn="base" hangingPunct="1">
        <a:spcBef>
          <a:spcPct val="0"/>
        </a:spcBef>
        <a:spcAft>
          <a:spcPct val="0"/>
        </a:spcAft>
        <a:defRPr sz="2400" b="1">
          <a:solidFill>
            <a:schemeClr val="tx1"/>
          </a:solidFill>
          <a:latin typeface="Calibri" pitchFamily="34" charset="0"/>
        </a:defRPr>
      </a:lvl8pPr>
      <a:lvl9pPr marL="1828800" algn="l" rtl="0" eaLnBrk="1" fontAlgn="base" hangingPunct="1">
        <a:spcBef>
          <a:spcPct val="0"/>
        </a:spcBef>
        <a:spcAft>
          <a:spcPct val="0"/>
        </a:spcAft>
        <a:defRPr sz="24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defRPr sz="1600" kern="1200">
          <a:solidFill>
            <a:srgbClr val="005CA9"/>
          </a:solidFill>
          <a:latin typeface="+mn-lt"/>
          <a:ea typeface="+mn-ea"/>
          <a:cs typeface="+mn-cs"/>
        </a:defRPr>
      </a:lvl1pPr>
      <a:lvl2pPr marL="285750" indent="-285750" algn="l" rtl="0" eaLnBrk="1" fontAlgn="base" hangingPunct="1">
        <a:spcBef>
          <a:spcPct val="20000"/>
        </a:spcBef>
        <a:spcAft>
          <a:spcPct val="0"/>
        </a:spcAft>
        <a:buBlip>
          <a:blip r:embed="rId21"/>
        </a:buBlip>
        <a:defRPr sz="1600" kern="1200">
          <a:solidFill>
            <a:srgbClr val="005CA9"/>
          </a:solidFill>
          <a:latin typeface="+mn-lt"/>
          <a:ea typeface="+mn-ea"/>
          <a:cs typeface="+mn-cs"/>
        </a:defRPr>
      </a:lvl2pPr>
      <a:lvl3pPr marL="561975" indent="-228600" algn="l" rtl="0" eaLnBrk="1" fontAlgn="base" hangingPunct="1">
        <a:spcBef>
          <a:spcPct val="20000"/>
        </a:spcBef>
        <a:spcAft>
          <a:spcPct val="0"/>
        </a:spcAft>
        <a:buClr>
          <a:schemeClr val="tx1"/>
        </a:buClr>
        <a:buBlip>
          <a:blip r:embed="rId20"/>
        </a:buBlip>
        <a:defRPr sz="1600" kern="1200">
          <a:solidFill>
            <a:srgbClr val="005CA9"/>
          </a:solidFill>
          <a:latin typeface="+mn-lt"/>
          <a:ea typeface="+mn-ea"/>
          <a:cs typeface="+mn-cs"/>
        </a:defRPr>
      </a:lvl3pPr>
      <a:lvl4pPr marL="838200" indent="-228600" algn="l" rtl="0" eaLnBrk="1" fontAlgn="base" hangingPunct="1">
        <a:spcBef>
          <a:spcPct val="20000"/>
        </a:spcBef>
        <a:spcAft>
          <a:spcPct val="0"/>
        </a:spcAft>
        <a:buClr>
          <a:schemeClr val="tx1"/>
        </a:buClr>
        <a:buSzPct val="100000"/>
        <a:buFont typeface="Arial" charset="0"/>
        <a:buChar char="‒"/>
        <a:defRPr sz="1600" kern="1200">
          <a:solidFill>
            <a:srgbClr val="005CA9"/>
          </a:solidFill>
          <a:latin typeface="+mn-lt"/>
          <a:ea typeface="+mn-ea"/>
          <a:cs typeface="+mn-cs"/>
        </a:defRPr>
      </a:lvl4pPr>
      <a:lvl5pPr marL="1114425" indent="-228600" algn="l" rtl="0" eaLnBrk="1" fontAlgn="base" hangingPunct="1">
        <a:spcBef>
          <a:spcPct val="20000"/>
        </a:spcBef>
        <a:spcAft>
          <a:spcPct val="0"/>
        </a:spcAft>
        <a:buClr>
          <a:schemeClr val="tx1"/>
        </a:buClr>
        <a:buSzPct val="100000"/>
        <a:buFont typeface="Wingdings" pitchFamily="2" charset="2"/>
        <a:buChar char="§"/>
        <a:defRPr sz="1600" kern="1200">
          <a:solidFill>
            <a:srgbClr val="005CA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A565C-47E9-4ADA-A47E-768E799CDE41}" type="datetimeFigureOut">
              <a:rPr lang="fr-BE" smtClean="0"/>
              <a:t>21-03-25</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F6BF9-8952-4A97-BDC3-7513921704AD}" type="slidenum">
              <a:rPr lang="fr-BE" smtClean="0"/>
              <a:t>‹N°›</a:t>
            </a:fld>
            <a:endParaRPr lang="fr-BE"/>
          </a:p>
        </p:txBody>
      </p:sp>
    </p:spTree>
    <p:extLst>
      <p:ext uri="{BB962C8B-B14F-4D97-AF65-F5344CB8AC3E}">
        <p14:creationId xmlns:p14="http://schemas.microsoft.com/office/powerpoint/2010/main" val="151096573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wmf"/><Relationship Id="rId7" Type="http://schemas.openxmlformats.org/officeDocument/2006/relationships/image" Target="../media/image49.jpeg"/><Relationship Id="rId2" Type="http://schemas.openxmlformats.org/officeDocument/2006/relationships/image" Target="../media/image44.wmf"/><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wmf"/></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2.jpeg"/><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hyperlink" Target="mailto:hermans.cedric@gmail.com"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95.xml"/><Relationship Id="rId1" Type="http://schemas.openxmlformats.org/officeDocument/2006/relationships/tags" Target="../tags/tag25.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11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95.xml"/><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re 1"/>
          <p:cNvSpPr txBox="1">
            <a:spLocks/>
          </p:cNvSpPr>
          <p:nvPr/>
        </p:nvSpPr>
        <p:spPr bwMode="auto">
          <a:xfrm>
            <a:off x="249935" y="1421147"/>
            <a:ext cx="1169212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Calibri" pitchFamily="34" charset="0"/>
              </a:defRPr>
            </a:lvl2pPr>
            <a:lvl3pPr algn="l" rtl="0" eaLnBrk="1" fontAlgn="base" hangingPunct="1">
              <a:spcBef>
                <a:spcPct val="0"/>
              </a:spcBef>
              <a:spcAft>
                <a:spcPct val="0"/>
              </a:spcAft>
              <a:defRPr sz="2400" b="1">
                <a:solidFill>
                  <a:schemeClr val="tx1"/>
                </a:solidFill>
                <a:latin typeface="Calibri" pitchFamily="34" charset="0"/>
              </a:defRPr>
            </a:lvl3pPr>
            <a:lvl4pPr algn="l" rtl="0" eaLnBrk="1" fontAlgn="base" hangingPunct="1">
              <a:spcBef>
                <a:spcPct val="0"/>
              </a:spcBef>
              <a:spcAft>
                <a:spcPct val="0"/>
              </a:spcAft>
              <a:defRPr sz="2400" b="1">
                <a:solidFill>
                  <a:schemeClr val="tx1"/>
                </a:solidFill>
                <a:latin typeface="Calibri" pitchFamily="34" charset="0"/>
              </a:defRPr>
            </a:lvl4pPr>
            <a:lvl5pPr algn="l" rtl="0" eaLnBrk="1" fontAlgn="base" hangingPunct="1">
              <a:spcBef>
                <a:spcPct val="0"/>
              </a:spcBef>
              <a:spcAft>
                <a:spcPct val="0"/>
              </a:spcAft>
              <a:defRPr sz="2400" b="1">
                <a:solidFill>
                  <a:schemeClr val="tx1"/>
                </a:solidFill>
                <a:latin typeface="Calibri" pitchFamily="34" charset="0"/>
              </a:defRPr>
            </a:lvl5pPr>
            <a:lvl6pPr marL="457200" algn="l" rtl="0" eaLnBrk="1" fontAlgn="base" hangingPunct="1">
              <a:spcBef>
                <a:spcPct val="0"/>
              </a:spcBef>
              <a:spcAft>
                <a:spcPct val="0"/>
              </a:spcAft>
              <a:defRPr sz="2400" b="1">
                <a:solidFill>
                  <a:schemeClr val="tx1"/>
                </a:solidFill>
                <a:latin typeface="Calibri" pitchFamily="34" charset="0"/>
              </a:defRPr>
            </a:lvl6pPr>
            <a:lvl7pPr marL="914400" algn="l" rtl="0" eaLnBrk="1" fontAlgn="base" hangingPunct="1">
              <a:spcBef>
                <a:spcPct val="0"/>
              </a:spcBef>
              <a:spcAft>
                <a:spcPct val="0"/>
              </a:spcAft>
              <a:defRPr sz="2400" b="1">
                <a:solidFill>
                  <a:schemeClr val="tx1"/>
                </a:solidFill>
                <a:latin typeface="Calibri" pitchFamily="34" charset="0"/>
              </a:defRPr>
            </a:lvl7pPr>
            <a:lvl8pPr marL="1371600" algn="l" rtl="0" eaLnBrk="1" fontAlgn="base" hangingPunct="1">
              <a:spcBef>
                <a:spcPct val="0"/>
              </a:spcBef>
              <a:spcAft>
                <a:spcPct val="0"/>
              </a:spcAft>
              <a:defRPr sz="2400" b="1">
                <a:solidFill>
                  <a:schemeClr val="tx1"/>
                </a:solidFill>
                <a:latin typeface="Calibri" pitchFamily="34" charset="0"/>
              </a:defRPr>
            </a:lvl8pPr>
            <a:lvl9pPr marL="1828800" algn="l" rtl="0" eaLnBrk="1" fontAlgn="base" hangingPunct="1">
              <a:spcBef>
                <a:spcPct val="0"/>
              </a:spcBef>
              <a:spcAft>
                <a:spcPct val="0"/>
              </a:spcAft>
              <a:defRPr sz="2400" b="1">
                <a:solidFill>
                  <a:schemeClr val="tx1"/>
                </a:solidFill>
                <a:latin typeface="Calibri" pitchFamily="34" charset="0"/>
              </a:defRPr>
            </a:lvl9pPr>
          </a:lstStyle>
          <a:p>
            <a:pPr marL="0" marR="0" lvl="0" indent="0" algn="ctr" defTabSz="815975" rtl="0" eaLnBrk="0" fontAlgn="base" latinLnBrk="0" hangingPunct="0">
              <a:lnSpc>
                <a:spcPct val="100000"/>
              </a:lnSpc>
              <a:spcBef>
                <a:spcPct val="0"/>
              </a:spcBef>
              <a:spcAft>
                <a:spcPct val="0"/>
              </a:spcAft>
              <a:buClrTx/>
              <a:buSzTx/>
              <a:buFontTx/>
              <a:buNone/>
              <a:tabLst/>
              <a:defRPr/>
            </a:pPr>
            <a:r>
              <a:rPr kumimoji="0" lang="en-US" sz="3600" b="1" i="0" u="none" strike="noStrike" kern="1200" cap="all" spc="0" normalizeH="0" baseline="0" noProof="0" dirty="0">
                <a:ln>
                  <a:noFill/>
                </a:ln>
                <a:solidFill>
                  <a:srgbClr val="FF0000"/>
                </a:solidFill>
                <a:effectLst/>
                <a:uLnTx/>
                <a:uFillTx/>
                <a:latin typeface="Arial" panose="020B0604020202020204" pitchFamily="34" charset="0"/>
                <a:cs typeface="Arial" panose="020B0604020202020204" pitchFamily="34" charset="0"/>
              </a:rPr>
              <a:t>Revisiting Hormonal Treatments and Thrombosis Risks: </a:t>
            </a:r>
          </a:p>
          <a:p>
            <a:pPr marL="0" marR="0" lvl="0" indent="0" algn="ctr" defTabSz="815975" rtl="0" eaLnBrk="0" fontAlgn="base" latinLnBrk="0" hangingPunct="0">
              <a:lnSpc>
                <a:spcPct val="100000"/>
              </a:lnSpc>
              <a:spcBef>
                <a:spcPct val="0"/>
              </a:spcBef>
              <a:spcAft>
                <a:spcPct val="0"/>
              </a:spcAft>
              <a:buClrTx/>
              <a:buSzTx/>
              <a:buFontTx/>
              <a:buNone/>
              <a:tabLst/>
              <a:defRPr/>
            </a:pPr>
            <a:r>
              <a:rPr kumimoji="0" lang="en-US" sz="3600" b="1" i="0" u="none" strike="noStrike" kern="1200" cap="all" spc="0" normalizeH="0" baseline="0" noProof="0" dirty="0">
                <a:ln>
                  <a:noFill/>
                </a:ln>
                <a:solidFill>
                  <a:srgbClr val="FF0000"/>
                </a:solidFill>
                <a:effectLst/>
                <a:uLnTx/>
                <a:uFillTx/>
                <a:latin typeface="Arial" panose="020B0604020202020204" pitchFamily="34" charset="0"/>
                <a:cs typeface="Arial" panose="020B0604020202020204" pitchFamily="34" charset="0"/>
              </a:rPr>
              <a:t>New Insights and Perspectives</a:t>
            </a:r>
            <a:endParaRPr kumimoji="0" lang="fr-BE" sz="3600" b="1" i="0" u="none" strike="noStrike" kern="1200" cap="all"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094575" y="4761201"/>
            <a:ext cx="1595155" cy="147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Résultat de recherche d'images pour &quot;uclouvain logo&quot;">
            <a:extLst>
              <a:ext uri="{FF2B5EF4-FFF2-40B4-BE49-F238E27FC236}">
                <a16:creationId xmlns:a16="http://schemas.microsoft.com/office/drawing/2014/main" id="{D65C5B20-10FF-4960-A4F0-B2885B6CE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42" y="5255141"/>
            <a:ext cx="2599748" cy="129987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D0B5563-B3E8-40E7-A507-92E98DBF1C9F}"/>
              </a:ext>
            </a:extLst>
          </p:cNvPr>
          <p:cNvSpPr txBox="1"/>
          <p:nvPr/>
        </p:nvSpPr>
        <p:spPr>
          <a:xfrm>
            <a:off x="4059180" y="3466424"/>
            <a:ext cx="4404347" cy="15081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800" b="1" i="0" u="none" strike="noStrike" kern="1200" cap="none" spc="0" normalizeH="0" baseline="0" noProof="0" dirty="0">
                <a:ln>
                  <a:noFill/>
                </a:ln>
                <a:solidFill>
                  <a:srgbClr val="0070C0"/>
                </a:solidFill>
                <a:effectLst/>
                <a:uLnTx/>
                <a:uFillTx/>
                <a:latin typeface="Calibri" panose="020F0502020204030204"/>
                <a:ea typeface="+mn-ea"/>
                <a:cs typeface="+mn-cs"/>
              </a:rPr>
              <a:t>Professeur Cedric HERMANS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70C0"/>
                </a:solidFill>
                <a:effectLst/>
                <a:uLnTx/>
                <a:uFillTx/>
                <a:latin typeface="Calibri" panose="020F0502020204030204"/>
                <a:ea typeface="+mn-ea"/>
                <a:cs typeface="+mn-cs"/>
              </a:rPr>
              <a:t>MD, PhD, FRCP (</a:t>
            </a:r>
            <a:r>
              <a:rPr kumimoji="0" lang="fr-BE" sz="1800" b="1" i="0" u="none" strike="noStrike" kern="1200" cap="none" spc="0" normalizeH="0" baseline="0" noProof="0" dirty="0" err="1">
                <a:ln>
                  <a:noFill/>
                </a:ln>
                <a:solidFill>
                  <a:srgbClr val="0070C0"/>
                </a:solidFill>
                <a:effectLst/>
                <a:uLnTx/>
                <a:uFillTx/>
                <a:latin typeface="Calibri" panose="020F0502020204030204"/>
                <a:ea typeface="+mn-ea"/>
                <a:cs typeface="+mn-cs"/>
              </a:rPr>
              <a:t>Lon</a:t>
            </a:r>
            <a:r>
              <a:rPr kumimoji="0" lang="fr-BE"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BE" sz="1800" b="1" i="0" u="none" strike="noStrike" kern="1200" cap="none" spc="0" normalizeH="0" baseline="0" noProof="0" dirty="0" err="1">
                <a:ln>
                  <a:noFill/>
                </a:ln>
                <a:solidFill>
                  <a:srgbClr val="0070C0"/>
                </a:solidFill>
                <a:effectLst/>
                <a:uLnTx/>
                <a:uFillTx/>
                <a:latin typeface="Calibri" panose="020F0502020204030204"/>
                <a:ea typeface="+mn-ea"/>
                <a:cs typeface="+mn-cs"/>
              </a:rPr>
              <a:t>Edin</a:t>
            </a:r>
            <a:r>
              <a:rPr kumimoji="0" lang="fr-BE" sz="1800" b="1" i="0" u="none" strike="noStrike" kern="1200" cap="none" spc="0" normalizeH="0" baseline="0" noProof="0" dirty="0">
                <a:ln>
                  <a:noFill/>
                </a:ln>
                <a:solidFill>
                  <a:srgbClr val="0070C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70C0"/>
                </a:solidFill>
                <a:effectLst/>
                <a:uLnTx/>
                <a:uFillTx/>
                <a:latin typeface="Calibri" panose="020F0502020204030204"/>
                <a:ea typeface="+mn-ea"/>
                <a:cs typeface="+mn-cs"/>
              </a:rPr>
              <a:t>Brussels, BELGIUM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2" name="Picture 2" descr="Institut des maladies rares">
            <a:extLst>
              <a:ext uri="{FF2B5EF4-FFF2-40B4-BE49-F238E27FC236}">
                <a16:creationId xmlns:a16="http://schemas.microsoft.com/office/drawing/2014/main" id="{B5737022-1FF9-233B-AC28-5180CA4A3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0537" y="5357813"/>
            <a:ext cx="3590925" cy="7334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F8C6D9C-ABE6-4915-B92B-DFB41801B061}"/>
              </a:ext>
            </a:extLst>
          </p:cNvPr>
          <p:cNvSpPr txBox="1"/>
          <p:nvPr/>
        </p:nvSpPr>
        <p:spPr>
          <a:xfrm>
            <a:off x="4819804" y="6370349"/>
            <a:ext cx="2883097" cy="369332"/>
          </a:xfrm>
          <a:prstGeom prst="rect">
            <a:avLst/>
          </a:prstGeom>
          <a:noFill/>
        </p:spPr>
        <p:txBody>
          <a:bodyPr wrap="none" rtlCol="0">
            <a:spAutoFit/>
          </a:bodyPr>
          <a:lstStyle/>
          <a:p>
            <a:r>
              <a:rPr lang="fr-BE" dirty="0"/>
              <a:t>Version 21/03/2025 - FINALE</a:t>
            </a:r>
          </a:p>
        </p:txBody>
      </p:sp>
    </p:spTree>
    <p:extLst>
      <p:ext uri="{BB962C8B-B14F-4D97-AF65-F5344CB8AC3E}">
        <p14:creationId xmlns:p14="http://schemas.microsoft.com/office/powerpoint/2010/main" val="1783254054"/>
      </p:ext>
    </p:extLst>
  </p:cSld>
  <p:clrMapOvr>
    <a:masterClrMapping/>
  </p:clrMapOvr>
  <mc:AlternateContent xmlns:mc="http://schemas.openxmlformats.org/markup-compatibility/2006" xmlns:p14="http://schemas.microsoft.com/office/powerpoint/2010/main">
    <mc:Choice Requires="p14">
      <p:transition spd="slow" p14:dur="2000" advTm="14875"/>
    </mc:Choice>
    <mc:Fallback xmlns="">
      <p:transition spd="slow" advTm="148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26DBE-C74F-098A-0707-ED7EBA49B9A5}"/>
              </a:ext>
            </a:extLst>
          </p:cNvPr>
          <p:cNvSpPr>
            <a:spLocks noGrp="1"/>
          </p:cNvSpPr>
          <p:nvPr>
            <p:ph type="title"/>
          </p:nvPr>
        </p:nvSpPr>
        <p:spPr>
          <a:xfrm>
            <a:off x="285749" y="87509"/>
            <a:ext cx="11353800" cy="1325563"/>
          </a:xfrm>
        </p:spPr>
        <p:txBody>
          <a:bodyPr/>
          <a:lstStyle/>
          <a:p>
            <a:pPr algn="ctr"/>
            <a:r>
              <a:rPr lang="fr-BE" b="1" cap="small" dirty="0">
                <a:solidFill>
                  <a:srgbClr val="FF0000"/>
                </a:solidFill>
                <a:latin typeface="+mn-lt"/>
                <a:cs typeface="Arial" panose="020B0604020202020204" pitchFamily="34" charset="0"/>
              </a:rPr>
              <a:t>Venous thromboses in Women / Girls ?</a:t>
            </a:r>
          </a:p>
        </p:txBody>
      </p:sp>
      <p:sp>
        <p:nvSpPr>
          <p:cNvPr id="7" name="ZoneTexte 6">
            <a:extLst>
              <a:ext uri="{FF2B5EF4-FFF2-40B4-BE49-F238E27FC236}">
                <a16:creationId xmlns:a16="http://schemas.microsoft.com/office/drawing/2014/main" id="{2FCAF979-02B2-CFBD-C2AD-A26F01AE4B79}"/>
              </a:ext>
            </a:extLst>
          </p:cNvPr>
          <p:cNvSpPr txBox="1"/>
          <p:nvPr/>
        </p:nvSpPr>
        <p:spPr>
          <a:xfrm>
            <a:off x="669648" y="1589642"/>
            <a:ext cx="2221506" cy="646331"/>
          </a:xfrm>
          <a:prstGeom prst="rect">
            <a:avLst/>
          </a:prstGeom>
          <a:solidFill>
            <a:srgbClr val="006699">
              <a:alpha val="30000"/>
            </a:srgbClr>
          </a:solidFill>
        </p:spPr>
        <p:txBody>
          <a:bodyPr wrap="none" rtlCol="0">
            <a:spAutoFit/>
          </a:bodyPr>
          <a:lstStyle/>
          <a:p>
            <a:pPr algn="ctr"/>
            <a:r>
              <a:rPr lang="fr-BE" b="1" dirty="0"/>
              <a:t>DVT  in </a:t>
            </a:r>
            <a:r>
              <a:rPr lang="fr-BE" b="1" dirty="0" err="1"/>
              <a:t>lower</a:t>
            </a:r>
            <a:r>
              <a:rPr lang="fr-BE" b="1" dirty="0"/>
              <a:t> </a:t>
            </a:r>
            <a:r>
              <a:rPr lang="fr-BE" b="1" dirty="0" err="1"/>
              <a:t>limbs</a:t>
            </a:r>
            <a:endParaRPr lang="fr-BE" b="1" dirty="0"/>
          </a:p>
          <a:p>
            <a:pPr algn="ctr"/>
            <a:r>
              <a:rPr lang="fr-BE" b="1" dirty="0" err="1"/>
              <a:t>Pulmonary</a:t>
            </a:r>
            <a:r>
              <a:rPr lang="fr-BE" b="1" dirty="0"/>
              <a:t> </a:t>
            </a:r>
            <a:r>
              <a:rPr lang="fr-BE" b="1" dirty="0" err="1"/>
              <a:t>embolism</a:t>
            </a:r>
            <a:endParaRPr lang="fr-BE" b="1" dirty="0"/>
          </a:p>
        </p:txBody>
      </p:sp>
      <p:sp>
        <p:nvSpPr>
          <p:cNvPr id="10" name="ZoneTexte 9">
            <a:extLst>
              <a:ext uri="{FF2B5EF4-FFF2-40B4-BE49-F238E27FC236}">
                <a16:creationId xmlns:a16="http://schemas.microsoft.com/office/drawing/2014/main" id="{A7C57D69-E777-90DF-594F-709A6CF4BF54}"/>
              </a:ext>
            </a:extLst>
          </p:cNvPr>
          <p:cNvSpPr txBox="1"/>
          <p:nvPr/>
        </p:nvSpPr>
        <p:spPr>
          <a:xfrm>
            <a:off x="3412401" y="1688393"/>
            <a:ext cx="1776320" cy="646331"/>
          </a:xfrm>
          <a:prstGeom prst="rect">
            <a:avLst/>
          </a:prstGeom>
          <a:solidFill>
            <a:srgbClr val="006699">
              <a:alpha val="30000"/>
            </a:srgbClr>
          </a:solidFill>
        </p:spPr>
        <p:txBody>
          <a:bodyPr wrap="none" rtlCol="0">
            <a:spAutoFit/>
          </a:bodyPr>
          <a:lstStyle/>
          <a:p>
            <a:pPr algn="ctr"/>
            <a:r>
              <a:rPr lang="fr-BE" b="1" dirty="0" err="1"/>
              <a:t>Cerebral</a:t>
            </a:r>
            <a:r>
              <a:rPr lang="fr-BE" b="1" dirty="0"/>
              <a:t> venous </a:t>
            </a:r>
          </a:p>
          <a:p>
            <a:pPr algn="ctr"/>
            <a:r>
              <a:rPr lang="fr-BE" b="1" dirty="0"/>
              <a:t>thrombosis</a:t>
            </a:r>
          </a:p>
        </p:txBody>
      </p:sp>
      <p:sp>
        <p:nvSpPr>
          <p:cNvPr id="14" name="ZoneTexte 13">
            <a:extLst>
              <a:ext uri="{FF2B5EF4-FFF2-40B4-BE49-F238E27FC236}">
                <a16:creationId xmlns:a16="http://schemas.microsoft.com/office/drawing/2014/main" id="{9AA2F770-F9EA-24BA-9291-45AB6B1C1322}"/>
              </a:ext>
            </a:extLst>
          </p:cNvPr>
          <p:cNvSpPr txBox="1"/>
          <p:nvPr/>
        </p:nvSpPr>
        <p:spPr>
          <a:xfrm>
            <a:off x="7578775" y="1690071"/>
            <a:ext cx="1765523" cy="1200329"/>
          </a:xfrm>
          <a:prstGeom prst="rect">
            <a:avLst/>
          </a:prstGeom>
          <a:solidFill>
            <a:srgbClr val="006699">
              <a:alpha val="30000"/>
            </a:srgbClr>
          </a:solidFill>
        </p:spPr>
        <p:txBody>
          <a:bodyPr wrap="square" rtlCol="0">
            <a:spAutoFit/>
          </a:bodyPr>
          <a:lstStyle/>
          <a:p>
            <a:pPr algn="ctr"/>
            <a:r>
              <a:rPr lang="fr-BE" b="1" dirty="0" err="1"/>
              <a:t>Ocular</a:t>
            </a:r>
            <a:r>
              <a:rPr lang="fr-BE" b="1" dirty="0"/>
              <a:t> venous thrombosis</a:t>
            </a:r>
          </a:p>
          <a:p>
            <a:pPr algn="ctr"/>
            <a:r>
              <a:rPr lang="fr-BE" b="1" dirty="0"/>
              <a:t>CRVO</a:t>
            </a:r>
          </a:p>
          <a:p>
            <a:pPr algn="ctr"/>
            <a:r>
              <a:rPr lang="fr-BE" b="1" dirty="0"/>
              <a:t>BRVO</a:t>
            </a:r>
          </a:p>
        </p:txBody>
      </p:sp>
      <p:sp>
        <p:nvSpPr>
          <p:cNvPr id="18" name="ZoneTexte 17">
            <a:extLst>
              <a:ext uri="{FF2B5EF4-FFF2-40B4-BE49-F238E27FC236}">
                <a16:creationId xmlns:a16="http://schemas.microsoft.com/office/drawing/2014/main" id="{40D67AE0-7B8C-3CCB-EA03-A7F332D6470E}"/>
              </a:ext>
            </a:extLst>
          </p:cNvPr>
          <p:cNvSpPr txBox="1"/>
          <p:nvPr/>
        </p:nvSpPr>
        <p:spPr>
          <a:xfrm>
            <a:off x="887212" y="5864894"/>
            <a:ext cx="1673663" cy="369332"/>
          </a:xfrm>
          <a:prstGeom prst="rect">
            <a:avLst/>
          </a:prstGeom>
          <a:solidFill>
            <a:srgbClr val="006699">
              <a:alpha val="30000"/>
            </a:srgbClr>
          </a:solidFill>
        </p:spPr>
        <p:txBody>
          <a:bodyPr wrap="none" rtlCol="0">
            <a:spAutoFit/>
          </a:bodyPr>
          <a:lstStyle/>
          <a:p>
            <a:pPr algn="ctr"/>
            <a:r>
              <a:rPr lang="fr-BE" b="1" dirty="0"/>
              <a:t>DVT </a:t>
            </a:r>
            <a:r>
              <a:rPr lang="fr-BE" b="1" dirty="0" err="1"/>
              <a:t>upper</a:t>
            </a:r>
            <a:r>
              <a:rPr lang="fr-BE" b="1" dirty="0"/>
              <a:t> </a:t>
            </a:r>
            <a:r>
              <a:rPr lang="fr-BE" b="1" dirty="0" err="1"/>
              <a:t>limb</a:t>
            </a:r>
            <a:endParaRPr lang="fr-BE" b="1" dirty="0"/>
          </a:p>
        </p:txBody>
      </p:sp>
      <p:sp>
        <p:nvSpPr>
          <p:cNvPr id="22" name="ZoneTexte 21">
            <a:extLst>
              <a:ext uri="{FF2B5EF4-FFF2-40B4-BE49-F238E27FC236}">
                <a16:creationId xmlns:a16="http://schemas.microsoft.com/office/drawing/2014/main" id="{6B944621-DD88-3D31-4B60-213E9FF69ECD}"/>
              </a:ext>
            </a:extLst>
          </p:cNvPr>
          <p:cNvSpPr txBox="1"/>
          <p:nvPr/>
        </p:nvSpPr>
        <p:spPr>
          <a:xfrm>
            <a:off x="3424424" y="3813239"/>
            <a:ext cx="2301214" cy="646331"/>
          </a:xfrm>
          <a:prstGeom prst="rect">
            <a:avLst/>
          </a:prstGeom>
          <a:solidFill>
            <a:srgbClr val="006699">
              <a:alpha val="30000"/>
            </a:srgbClr>
          </a:solidFill>
        </p:spPr>
        <p:txBody>
          <a:bodyPr wrap="square" rtlCol="0">
            <a:spAutoFit/>
          </a:bodyPr>
          <a:lstStyle/>
          <a:p>
            <a:pPr algn="ctr"/>
            <a:r>
              <a:rPr lang="fr-BE" b="1" dirty="0" err="1"/>
              <a:t>Visceral</a:t>
            </a:r>
            <a:r>
              <a:rPr lang="fr-BE" b="1" dirty="0"/>
              <a:t> venous thrombosis</a:t>
            </a:r>
          </a:p>
        </p:txBody>
      </p:sp>
      <p:sp>
        <p:nvSpPr>
          <p:cNvPr id="24" name="ZoneTexte 23">
            <a:extLst>
              <a:ext uri="{FF2B5EF4-FFF2-40B4-BE49-F238E27FC236}">
                <a16:creationId xmlns:a16="http://schemas.microsoft.com/office/drawing/2014/main" id="{46E62432-664A-C501-5E2F-2209A256AE25}"/>
              </a:ext>
            </a:extLst>
          </p:cNvPr>
          <p:cNvSpPr txBox="1"/>
          <p:nvPr/>
        </p:nvSpPr>
        <p:spPr>
          <a:xfrm>
            <a:off x="7728064" y="3867778"/>
            <a:ext cx="1316771" cy="923330"/>
          </a:xfrm>
          <a:prstGeom prst="rect">
            <a:avLst/>
          </a:prstGeom>
          <a:solidFill>
            <a:srgbClr val="006699">
              <a:alpha val="30000"/>
            </a:srgbClr>
          </a:solidFill>
        </p:spPr>
        <p:txBody>
          <a:bodyPr wrap="none" rtlCol="0">
            <a:spAutoFit/>
          </a:bodyPr>
          <a:lstStyle/>
          <a:p>
            <a:pPr algn="ctr"/>
            <a:r>
              <a:rPr lang="fr-BE" b="1" dirty="0" err="1"/>
              <a:t>Ovarian</a:t>
            </a:r>
            <a:r>
              <a:rPr lang="fr-BE" b="1" dirty="0"/>
              <a:t>  </a:t>
            </a:r>
          </a:p>
          <a:p>
            <a:pPr algn="ctr"/>
            <a:r>
              <a:rPr lang="fr-BE" b="1" dirty="0"/>
              <a:t>Venous</a:t>
            </a:r>
          </a:p>
          <a:p>
            <a:pPr algn="ctr"/>
            <a:r>
              <a:rPr lang="fr-BE" b="1" dirty="0"/>
              <a:t>thrombosis </a:t>
            </a:r>
          </a:p>
        </p:txBody>
      </p:sp>
      <p:pic>
        <p:nvPicPr>
          <p:cNvPr id="26" name="Picture 2050">
            <a:extLst>
              <a:ext uri="{FF2B5EF4-FFF2-40B4-BE49-F238E27FC236}">
                <a16:creationId xmlns:a16="http://schemas.microsoft.com/office/drawing/2014/main" id="{D6F1D7F8-2256-4610-F45B-5DB4F9AB632B}"/>
              </a:ext>
            </a:extLst>
          </p:cNvPr>
          <p:cNvPicPr>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69021" y="2998967"/>
            <a:ext cx="713704" cy="56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051">
            <a:extLst>
              <a:ext uri="{FF2B5EF4-FFF2-40B4-BE49-F238E27FC236}">
                <a16:creationId xmlns:a16="http://schemas.microsoft.com/office/drawing/2014/main" id="{5B586E6F-2E87-E317-E6C6-6E9EA997F555}"/>
              </a:ext>
            </a:extLst>
          </p:cNvPr>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50386" y="4167182"/>
            <a:ext cx="691744" cy="75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052">
            <a:extLst>
              <a:ext uri="{FF2B5EF4-FFF2-40B4-BE49-F238E27FC236}">
                <a16:creationId xmlns:a16="http://schemas.microsoft.com/office/drawing/2014/main" id="{572CD4ED-5E0F-08BB-CCC5-758BA8E524A4}"/>
              </a:ext>
            </a:extLst>
          </p:cNvPr>
          <p:cNvPicPr>
            <a:picLocks noChangeArrowheads="1"/>
          </p:cNvPicPr>
          <p:nvPr/>
        </p:nvPicPr>
        <p:blipFill>
          <a:blip r:embed="rId4" cstate="hqprint">
            <a:extLst>
              <a:ext uri="{28A0092B-C50C-407E-A947-70E740481C1C}">
                <a14:useLocalDpi xmlns:a14="http://schemas.microsoft.com/office/drawing/2010/main" val="0"/>
              </a:ext>
            </a:extLst>
          </a:blip>
          <a:stretch>
            <a:fillRect/>
          </a:stretch>
        </p:blipFill>
        <p:spPr bwMode="auto">
          <a:xfrm>
            <a:off x="476460" y="2343203"/>
            <a:ext cx="1958442" cy="282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AutoShape 2060">
            <a:extLst>
              <a:ext uri="{FF2B5EF4-FFF2-40B4-BE49-F238E27FC236}">
                <a16:creationId xmlns:a16="http://schemas.microsoft.com/office/drawing/2014/main" id="{445F4104-092F-B177-B631-FCD726491D53}"/>
              </a:ext>
            </a:extLst>
          </p:cNvPr>
          <p:cNvSpPr>
            <a:spLocks noChangeArrowheads="1"/>
          </p:cNvSpPr>
          <p:nvPr/>
        </p:nvSpPr>
        <p:spPr bwMode="auto">
          <a:xfrm>
            <a:off x="1163736" y="3127080"/>
            <a:ext cx="1233315" cy="127027"/>
          </a:xfrm>
          <a:prstGeom prst="leftArrow">
            <a:avLst>
              <a:gd name="adj1" fmla="val 50000"/>
              <a:gd name="adj2" fmla="val 149463"/>
            </a:avLst>
          </a:prstGeom>
          <a:solidFill>
            <a:schemeClr val="tx2">
              <a:lumMod val="75000"/>
            </a:schemeClr>
          </a:solidFill>
          <a:ln w="12700">
            <a:solidFill>
              <a:schemeClr val="tx2">
                <a:lumMod val="75000"/>
              </a:schemeClr>
            </a:solidFill>
            <a:miter lim="800000"/>
            <a:headEnd/>
            <a:tailEnd/>
          </a:ln>
          <a:effectLst/>
        </p:spPr>
        <p:txBody>
          <a:bodyPr wrap="none" anchor="ctr"/>
          <a:lstStyle/>
          <a:p>
            <a:pPr fontAlgn="base">
              <a:spcBef>
                <a:spcPct val="0"/>
              </a:spcBef>
              <a:spcAft>
                <a:spcPct val="0"/>
              </a:spcAft>
            </a:pPr>
            <a:endParaRPr lang="fr-BE" dirty="0">
              <a:solidFill>
                <a:srgbClr val="000000"/>
              </a:solidFill>
            </a:endParaRPr>
          </a:p>
        </p:txBody>
      </p:sp>
      <p:sp>
        <p:nvSpPr>
          <p:cNvPr id="33" name="AutoShape 2061">
            <a:extLst>
              <a:ext uri="{FF2B5EF4-FFF2-40B4-BE49-F238E27FC236}">
                <a16:creationId xmlns:a16="http://schemas.microsoft.com/office/drawing/2014/main" id="{69B4C4EA-C167-CB4B-09F8-54EF68FECC93}"/>
              </a:ext>
            </a:extLst>
          </p:cNvPr>
          <p:cNvSpPr>
            <a:spLocks noChangeArrowheads="1"/>
          </p:cNvSpPr>
          <p:nvPr/>
        </p:nvSpPr>
        <p:spPr bwMode="auto">
          <a:xfrm>
            <a:off x="1493279" y="4272496"/>
            <a:ext cx="813633" cy="124855"/>
          </a:xfrm>
          <a:prstGeom prst="rightArrow">
            <a:avLst>
              <a:gd name="adj1" fmla="val 50000"/>
              <a:gd name="adj2" fmla="val 161235"/>
            </a:avLst>
          </a:prstGeom>
          <a:solidFill>
            <a:schemeClr val="tx2">
              <a:lumMod val="75000"/>
            </a:schemeClr>
          </a:solidFill>
          <a:ln w="12700">
            <a:solidFill>
              <a:schemeClr val="tx2">
                <a:lumMod val="75000"/>
              </a:schemeClr>
            </a:solidFill>
            <a:miter lim="800000"/>
            <a:headEnd/>
            <a:tailEnd/>
          </a:ln>
          <a:effectLst/>
        </p:spPr>
        <p:txBody>
          <a:bodyPr wrap="none" anchor="ctr"/>
          <a:lstStyle/>
          <a:p>
            <a:pPr fontAlgn="base">
              <a:spcBef>
                <a:spcPct val="0"/>
              </a:spcBef>
              <a:spcAft>
                <a:spcPct val="0"/>
              </a:spcAft>
            </a:pPr>
            <a:endParaRPr lang="fr-BE" dirty="0">
              <a:solidFill>
                <a:srgbClr val="000000"/>
              </a:solidFill>
            </a:endParaRPr>
          </a:p>
        </p:txBody>
      </p:sp>
      <p:sp>
        <p:nvSpPr>
          <p:cNvPr id="34" name="AutoShape 2062">
            <a:extLst>
              <a:ext uri="{FF2B5EF4-FFF2-40B4-BE49-F238E27FC236}">
                <a16:creationId xmlns:a16="http://schemas.microsoft.com/office/drawing/2014/main" id="{2AC47330-363B-C4A2-1F81-925588B4C2F4}"/>
              </a:ext>
            </a:extLst>
          </p:cNvPr>
          <p:cNvSpPr>
            <a:spLocks noChangeArrowheads="1"/>
          </p:cNvSpPr>
          <p:nvPr/>
        </p:nvSpPr>
        <p:spPr bwMode="auto">
          <a:xfrm>
            <a:off x="2591725" y="3620995"/>
            <a:ext cx="107361" cy="511445"/>
          </a:xfrm>
          <a:prstGeom prst="upArrow">
            <a:avLst>
              <a:gd name="adj1" fmla="val 50000"/>
              <a:gd name="adj2" fmla="val 126413"/>
            </a:avLst>
          </a:prstGeom>
          <a:solidFill>
            <a:schemeClr val="tx2">
              <a:lumMod val="75000"/>
            </a:schemeClr>
          </a:solidFill>
          <a:ln w="12700">
            <a:solidFill>
              <a:schemeClr val="tx2">
                <a:lumMod val="75000"/>
              </a:schemeClr>
            </a:solidFill>
            <a:miter lim="800000"/>
            <a:headEnd/>
            <a:tailEnd/>
          </a:ln>
          <a:effectLst/>
        </p:spPr>
        <p:txBody>
          <a:bodyPr wrap="none" anchor="ctr"/>
          <a:lstStyle/>
          <a:p>
            <a:pPr fontAlgn="base">
              <a:spcBef>
                <a:spcPct val="0"/>
              </a:spcBef>
              <a:spcAft>
                <a:spcPct val="0"/>
              </a:spcAft>
            </a:pPr>
            <a:endParaRPr lang="fr-BE" dirty="0">
              <a:solidFill>
                <a:srgbClr val="000000"/>
              </a:solidFill>
            </a:endParaRPr>
          </a:p>
        </p:txBody>
      </p:sp>
      <p:sp>
        <p:nvSpPr>
          <p:cNvPr id="3" name="ZoneTexte 2">
            <a:extLst>
              <a:ext uri="{FF2B5EF4-FFF2-40B4-BE49-F238E27FC236}">
                <a16:creationId xmlns:a16="http://schemas.microsoft.com/office/drawing/2014/main" id="{C015BF68-C644-046F-65FA-32257A90FCA4}"/>
              </a:ext>
            </a:extLst>
          </p:cNvPr>
          <p:cNvSpPr txBox="1"/>
          <p:nvPr/>
        </p:nvSpPr>
        <p:spPr>
          <a:xfrm>
            <a:off x="3858235" y="5460763"/>
            <a:ext cx="7639912" cy="646331"/>
          </a:xfrm>
          <a:prstGeom prst="rect">
            <a:avLst/>
          </a:prstGeom>
          <a:solidFill>
            <a:srgbClr val="FF0000"/>
          </a:solidFill>
        </p:spPr>
        <p:txBody>
          <a:bodyPr wrap="none" rtlCol="0">
            <a:spAutoFit/>
          </a:bodyPr>
          <a:lstStyle/>
          <a:p>
            <a:r>
              <a:rPr lang="fr-BE" sz="3600" b="1" dirty="0">
                <a:solidFill>
                  <a:schemeClr val="bg1"/>
                </a:solidFill>
                <a:latin typeface="Arial" panose="020B0604020202020204" pitchFamily="34" charset="0"/>
                <a:cs typeface="Arial" panose="020B0604020202020204" pitchFamily="34" charset="0"/>
              </a:rPr>
              <a:t>Incidence : 5 / 10.000 Women year</a:t>
            </a:r>
          </a:p>
        </p:txBody>
      </p:sp>
      <p:pic>
        <p:nvPicPr>
          <p:cNvPr id="1026" name="Picture 2" descr="Cerebral venous thrombosis: Diagnosis and management in the emergency  department setting - The American Journal of Emergency Medicine">
            <a:extLst>
              <a:ext uri="{FF2B5EF4-FFF2-40B4-BE49-F238E27FC236}">
                <a16:creationId xmlns:a16="http://schemas.microsoft.com/office/drawing/2014/main" id="{57531BF4-967A-14C6-49B0-8D05660D9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2194" y="1657093"/>
            <a:ext cx="1504300" cy="127589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142C9C6A-4F9F-0AEA-ECB5-DDAABA619E46}"/>
              </a:ext>
            </a:extLst>
          </p:cNvPr>
          <p:cNvPicPr>
            <a:picLocks noChangeAspect="1"/>
          </p:cNvPicPr>
          <p:nvPr/>
        </p:nvPicPr>
        <p:blipFill>
          <a:blip r:embed="rId6"/>
          <a:stretch>
            <a:fillRect/>
          </a:stretch>
        </p:blipFill>
        <p:spPr>
          <a:xfrm>
            <a:off x="9425878" y="1608209"/>
            <a:ext cx="2239468" cy="1556360"/>
          </a:xfrm>
          <a:prstGeom prst="rect">
            <a:avLst/>
          </a:prstGeom>
        </p:spPr>
      </p:pic>
      <p:pic>
        <p:nvPicPr>
          <p:cNvPr id="1028" name="Picture 4" descr="Portal Vein Thrombosis - YouTube">
            <a:extLst>
              <a:ext uri="{FF2B5EF4-FFF2-40B4-BE49-F238E27FC236}">
                <a16:creationId xmlns:a16="http://schemas.microsoft.com/office/drawing/2014/main" id="{5DEBA6E6-D31F-9EFE-25E8-437D375AAAF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813253" y="3712040"/>
            <a:ext cx="1765522" cy="993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CM | Free Full-Text | Hemodynamic and Radiological Classification of Ovarian  Veins System Insufficiency | HTML">
            <a:extLst>
              <a:ext uri="{FF2B5EF4-FFF2-40B4-BE49-F238E27FC236}">
                <a16:creationId xmlns:a16="http://schemas.microsoft.com/office/drawing/2014/main" id="{7D2F65D1-4926-77B8-0BAB-439FE1BD499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690892" y="3559189"/>
            <a:ext cx="1867825" cy="145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61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E4F47-293C-3CF7-DD86-3B8B9051C836}"/>
              </a:ext>
            </a:extLst>
          </p:cNvPr>
          <p:cNvSpPr>
            <a:spLocks noGrp="1"/>
          </p:cNvSpPr>
          <p:nvPr>
            <p:ph type="title"/>
          </p:nvPr>
        </p:nvSpPr>
        <p:spPr>
          <a:xfrm>
            <a:off x="853966" y="317828"/>
            <a:ext cx="10515600" cy="1325563"/>
          </a:xfrm>
        </p:spPr>
        <p:txBody>
          <a:bodyPr>
            <a:normAutofit/>
          </a:bodyPr>
          <a:lstStyle/>
          <a:p>
            <a:pPr algn="ctr"/>
            <a:r>
              <a:rPr lang="fr-BE" b="1" cap="small" dirty="0">
                <a:solidFill>
                  <a:srgbClr val="FF0000"/>
                </a:solidFill>
                <a:latin typeface="+mn-lt"/>
                <a:cs typeface="Arial" panose="020B0604020202020204" pitchFamily="34" charset="0"/>
              </a:rPr>
              <a:t>Risk factors for thrombosis in women according to </a:t>
            </a:r>
            <a:r>
              <a:rPr lang="fr-BE" b="1" cap="small" dirty="0" err="1">
                <a:solidFill>
                  <a:srgbClr val="FF0000"/>
                </a:solidFill>
                <a:latin typeface="+mn-lt"/>
                <a:cs typeface="Arial" panose="020B0604020202020204" pitchFamily="34" charset="0"/>
              </a:rPr>
              <a:t>age</a:t>
            </a:r>
            <a:endParaRPr lang="fr-BE" b="1" cap="small" dirty="0">
              <a:solidFill>
                <a:srgbClr val="FF0000"/>
              </a:solidFill>
              <a:latin typeface="+mn-lt"/>
              <a:cs typeface="Arial" panose="020B0604020202020204" pitchFamily="34" charset="0"/>
            </a:endParaRPr>
          </a:p>
        </p:txBody>
      </p:sp>
      <p:graphicFrame>
        <p:nvGraphicFramePr>
          <p:cNvPr id="5" name="Diagramme 4"/>
          <p:cNvGraphicFramePr/>
          <p:nvPr>
            <p:extLst>
              <p:ext uri="{D42A27DB-BD31-4B8C-83A1-F6EECF244321}">
                <p14:modId xmlns:p14="http://schemas.microsoft.com/office/powerpoint/2010/main" val="2705570856"/>
              </p:ext>
            </p:extLst>
          </p:nvPr>
        </p:nvGraphicFramePr>
        <p:xfrm>
          <a:off x="252248" y="1576552"/>
          <a:ext cx="11666483" cy="5076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7938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0" name="Rectangle 2"/>
          <p:cNvSpPr>
            <a:spLocks noGrp="1" noChangeArrowheads="1"/>
          </p:cNvSpPr>
          <p:nvPr>
            <p:ph type="title"/>
          </p:nvPr>
        </p:nvSpPr>
        <p:spPr>
          <a:xfrm>
            <a:off x="314934" y="129257"/>
            <a:ext cx="11562131" cy="743248"/>
          </a:xfrm>
        </p:spPr>
        <p:txBody>
          <a:bodyPr/>
          <a:lstStyle/>
          <a:p>
            <a:pPr algn="ctr">
              <a:defRPr/>
            </a:pPr>
            <a:r>
              <a:rPr lang="fr-BE" sz="4400" cap="small" dirty="0">
                <a:solidFill>
                  <a:srgbClr val="FF0000"/>
                </a:solidFill>
                <a:latin typeface="Calibri" panose="020F0502020204030204" pitchFamily="34" charset="0"/>
                <a:cs typeface="Calibri" panose="020F0502020204030204" pitchFamily="34" charset="0"/>
              </a:rPr>
              <a:t>Risk factors for thrombosis</a:t>
            </a:r>
            <a:endParaRPr lang="en-GB" sz="4400" cap="small" dirty="0">
              <a:solidFill>
                <a:srgbClr val="FF0000"/>
              </a:solidFill>
              <a:latin typeface="Calibri" panose="020F0502020204030204" pitchFamily="34" charset="0"/>
              <a:cs typeface="Calibri" panose="020F0502020204030204" pitchFamily="34" charset="0"/>
            </a:endParaRPr>
          </a:p>
        </p:txBody>
      </p:sp>
      <p:graphicFrame>
        <p:nvGraphicFramePr>
          <p:cNvPr id="1614892" name="Group 44"/>
          <p:cNvGraphicFramePr>
            <a:graphicFrameLocks noGrp="1"/>
          </p:cNvGraphicFramePr>
          <p:nvPr>
            <p:ph type="tbl" idx="1"/>
            <p:extLst>
              <p:ext uri="{D42A27DB-BD31-4B8C-83A1-F6EECF244321}">
                <p14:modId xmlns:p14="http://schemas.microsoft.com/office/powerpoint/2010/main" val="3632018586"/>
              </p:ext>
            </p:extLst>
          </p:nvPr>
        </p:nvGraphicFramePr>
        <p:xfrm>
          <a:off x="1208689" y="1014176"/>
          <a:ext cx="9774620" cy="5064327"/>
        </p:xfrm>
        <a:graphic>
          <a:graphicData uri="http://schemas.openxmlformats.org/drawingml/2006/table">
            <a:tbl>
              <a:tblPr>
                <a:tableStyleId>{69C7853C-536D-4A76-A0AE-DD22124D55A5}</a:tableStyleId>
              </a:tblPr>
              <a:tblGrid>
                <a:gridCol w="4887310">
                  <a:extLst>
                    <a:ext uri="{9D8B030D-6E8A-4147-A177-3AD203B41FA5}">
                      <a16:colId xmlns:a16="http://schemas.microsoft.com/office/drawing/2014/main" val="20000"/>
                    </a:ext>
                  </a:extLst>
                </a:gridCol>
                <a:gridCol w="4887310">
                  <a:extLst>
                    <a:ext uri="{9D8B030D-6E8A-4147-A177-3AD203B41FA5}">
                      <a16:colId xmlns:a16="http://schemas.microsoft.com/office/drawing/2014/main" val="20001"/>
                    </a:ext>
                  </a:extLst>
                </a:gridCol>
              </a:tblGrid>
              <a:tr h="518093">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400" b="1" u="none" strike="noStrike" cap="none" normalizeH="0" baseline="0" dirty="0">
                          <a:ln>
                            <a:noFill/>
                          </a:ln>
                          <a:solidFill>
                            <a:srgbClr val="0066CC"/>
                          </a:solidFill>
                          <a:effectLst/>
                          <a:latin typeface="Calibri" panose="020F0502020204030204" pitchFamily="34" charset="0"/>
                          <a:cs typeface="Calibri" panose="020F0502020204030204" pitchFamily="34" charset="0"/>
                        </a:rPr>
                        <a:t>Risk Factors</a:t>
                      </a:r>
                      <a:endParaRPr kumimoji="0" lang="en-GB" sz="2400" b="1"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T w="38100" cap="flat" cmpd="sng" algn="ctr">
                      <a:solidFill>
                        <a:srgbClr val="0066CC"/>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en-GB" sz="2400" b="1" i="0" u="none" strike="noStrike" cap="none" normalizeH="0" baseline="0" dirty="0">
                          <a:ln>
                            <a:noFill/>
                          </a:ln>
                          <a:solidFill>
                            <a:srgbClr val="0066CC"/>
                          </a:solidFill>
                          <a:effectLst/>
                          <a:latin typeface="Calibri" panose="020F0502020204030204" pitchFamily="34" charset="0"/>
                          <a:cs typeface="Calibri" panose="020F0502020204030204" pitchFamily="34" charset="0"/>
                        </a:rPr>
                        <a:t>Relative Risk</a:t>
                      </a:r>
                    </a:p>
                  </a:txBody>
                  <a:tcPr marL="81280" marR="81280" marT="45699" marB="45699" horzOverflow="overflow">
                    <a:lnT w="38100" cap="flat" cmpd="sng" algn="ctr">
                      <a:solidFill>
                        <a:srgbClr val="0066CC"/>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Past </a:t>
                      </a:r>
                      <a:r>
                        <a:rPr kumimoji="0" lang="fr-BE" sz="2200" b="0"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history</a:t>
                      </a:r>
                      <a:r>
                        <a:rPr kumimoji="0" lang="fr-BE"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of thrombosis</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16-35 x</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rPr>
                        <a:t>Surgery</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6-22 x</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0002"/>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Cancer</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6 x</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6350" cap="flat" cmpd="sng" algn="ctr">
                      <a:solidFill>
                        <a:schemeClr val="tx1">
                          <a:lumMod val="65000"/>
                          <a:lumOff val="35000"/>
                        </a:schemeClr>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FF0000"/>
                          </a:solidFill>
                          <a:effectLst/>
                          <a:latin typeface="Calibri" panose="020F0502020204030204" pitchFamily="34" charset="0"/>
                          <a:cs typeface="Calibri" panose="020F0502020204030204" pitchFamily="34" charset="0"/>
                        </a:rPr>
                        <a:t>Pregnancy and postpartum</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FF0000"/>
                          </a:solidFill>
                          <a:effectLst/>
                          <a:latin typeface="Calibri" panose="020F0502020204030204" pitchFamily="34" charset="0"/>
                          <a:cs typeface="Calibri" panose="020F0502020204030204" pitchFamily="34" charset="0"/>
                        </a:rPr>
                        <a:t>4-14 x</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Immobilisation</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13 x</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0005"/>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en-GB"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Thrombophilia</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2-50 x</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6350" cap="flat" cmpd="sng" algn="ctr">
                      <a:solidFill>
                        <a:schemeClr val="tx1">
                          <a:lumMod val="65000"/>
                          <a:lumOff val="35000"/>
                        </a:schemeClr>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6"/>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FF0000"/>
                          </a:solidFill>
                          <a:effectLst/>
                          <a:latin typeface="Calibri" panose="020F0502020204030204" pitchFamily="34" charset="0"/>
                          <a:cs typeface="Calibri" panose="020F0502020204030204" pitchFamily="34" charset="0"/>
                        </a:rPr>
                        <a:t>OP </a:t>
                      </a:r>
                      <a:r>
                        <a:rPr kumimoji="0" lang="fr-BE" sz="2200" b="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pill</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FF0000"/>
                          </a:solidFill>
                          <a:effectLst/>
                          <a:latin typeface="Calibri" panose="020F0502020204030204" pitchFamily="34" charset="0"/>
                          <a:cs typeface="Calibri" panose="020F0502020204030204" pitchFamily="34" charset="0"/>
                        </a:rPr>
                        <a:t>3-4 x</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7"/>
                  </a:ext>
                </a:extLst>
              </a:tr>
              <a:tr h="58431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HRT (oral)</a:t>
                      </a: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FF0000"/>
                          </a:solidFill>
                          <a:effectLst/>
                          <a:latin typeface="Calibri" panose="020F0502020204030204" pitchFamily="34" charset="0"/>
                          <a:cs typeface="Calibri" panose="020F0502020204030204" pitchFamily="34" charset="0"/>
                        </a:rPr>
                        <a:t>3-4 x</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8"/>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Obesity, long-</a:t>
                      </a:r>
                      <a:r>
                        <a:rPr kumimoji="0" lang="fr-BE" sz="2200" b="0" u="none" strike="noStrike" cap="none" normalizeH="0" baseline="0" dirty="0" err="1">
                          <a:ln>
                            <a:noFill/>
                          </a:ln>
                          <a:solidFill>
                            <a:srgbClr val="0066CC"/>
                          </a:solidFill>
                          <a:effectLst/>
                          <a:latin typeface="Calibri" panose="020F0502020204030204" pitchFamily="34" charset="0"/>
                          <a:cs typeface="Calibri" panose="020F0502020204030204" pitchFamily="34" charset="0"/>
                        </a:rPr>
                        <a:t>haul</a:t>
                      </a: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 flights, venous </a:t>
                      </a:r>
                      <a:r>
                        <a:rPr kumimoji="0" lang="fr-BE" sz="2200" b="0" u="none" strike="noStrike" cap="none" normalizeH="0" baseline="0" dirty="0" err="1">
                          <a:ln>
                            <a:noFill/>
                          </a:ln>
                          <a:solidFill>
                            <a:srgbClr val="0066CC"/>
                          </a:solidFill>
                          <a:effectLst/>
                          <a:latin typeface="Calibri" panose="020F0502020204030204" pitchFamily="34" charset="0"/>
                          <a:cs typeface="Calibri" panose="020F0502020204030204" pitchFamily="34" charset="0"/>
                        </a:rPr>
                        <a:t>insufficiency</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38100" cap="flat" cmpd="sng" algn="ctr">
                      <a:solidFill>
                        <a:srgbClr val="0066CC"/>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2-4 x</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38100" cap="flat" cmpd="sng" algn="ctr">
                      <a:solidFill>
                        <a:srgbClr val="0066CC"/>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910023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6AC04-EA67-4E20-A7ED-1BFB6B6D06A8}"/>
              </a:ext>
            </a:extLst>
          </p:cNvPr>
          <p:cNvSpPr>
            <a:spLocks noGrp="1"/>
          </p:cNvSpPr>
          <p:nvPr>
            <p:ph type="title"/>
          </p:nvPr>
        </p:nvSpPr>
        <p:spPr>
          <a:xfrm>
            <a:off x="623395" y="257068"/>
            <a:ext cx="10515600" cy="1325563"/>
          </a:xfrm>
        </p:spPr>
        <p:txBody>
          <a:bodyPr>
            <a:normAutofit/>
          </a:bodyPr>
          <a:lstStyle/>
          <a:p>
            <a:r>
              <a:rPr lang="fr-BE" sz="4000" b="1" dirty="0"/>
              <a:t>Venous </a:t>
            </a:r>
            <a:r>
              <a:rPr lang="fr-BE" sz="4000" b="1" dirty="0" err="1"/>
              <a:t>thrombo-embolic</a:t>
            </a:r>
            <a:r>
              <a:rPr lang="fr-BE" sz="4000" b="1" dirty="0"/>
              <a:t> diseases:</a:t>
            </a:r>
            <a:br>
              <a:rPr lang="fr-BE" sz="4000" b="1" dirty="0"/>
            </a:br>
            <a:r>
              <a:rPr lang="fr-BE" sz="4000" b="1" dirty="0"/>
              <a:t>Risk factors</a:t>
            </a:r>
          </a:p>
        </p:txBody>
      </p:sp>
      <p:sp>
        <p:nvSpPr>
          <p:cNvPr id="4" name="Espace réservé du texte 3">
            <a:extLst>
              <a:ext uri="{FF2B5EF4-FFF2-40B4-BE49-F238E27FC236}">
                <a16:creationId xmlns:a16="http://schemas.microsoft.com/office/drawing/2014/main" id="{67175F09-D54B-40B6-8C78-D29C1B8AA3F2}"/>
              </a:ext>
            </a:extLst>
          </p:cNvPr>
          <p:cNvSpPr>
            <a:spLocks noGrp="1"/>
          </p:cNvSpPr>
          <p:nvPr>
            <p:ph type="body" sz="quarter" idx="10"/>
          </p:nvPr>
        </p:nvSpPr>
        <p:spPr>
          <a:xfrm>
            <a:off x="623395" y="6309320"/>
            <a:ext cx="8814786" cy="221292"/>
          </a:xfrm>
        </p:spPr>
        <p:txBody>
          <a:bodyPr/>
          <a:lstStyle/>
          <a:p>
            <a:endParaRPr lang="fr-BE" sz="1400" dirty="0"/>
          </a:p>
        </p:txBody>
      </p:sp>
      <p:sp>
        <p:nvSpPr>
          <p:cNvPr id="5" name="Rectangle : coins arrondis 4">
            <a:extLst>
              <a:ext uri="{FF2B5EF4-FFF2-40B4-BE49-F238E27FC236}">
                <a16:creationId xmlns:a16="http://schemas.microsoft.com/office/drawing/2014/main" id="{A762AE67-1C52-4300-A0F1-F620927C5AD0}"/>
              </a:ext>
            </a:extLst>
          </p:cNvPr>
          <p:cNvSpPr/>
          <p:nvPr/>
        </p:nvSpPr>
        <p:spPr>
          <a:xfrm>
            <a:off x="623395" y="1524000"/>
            <a:ext cx="2547442" cy="929379"/>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a:ea typeface="+mn-ea"/>
                <a:cs typeface="+mn-cs"/>
                <a:sym typeface="Calibri"/>
              </a:rPr>
              <a:t>Hormonal Treatments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b="1" dirty="0">
                <a:solidFill>
                  <a:prstClr val="white"/>
                </a:solidFill>
                <a:latin typeface="Calibri"/>
                <a:sym typeface="Calibri"/>
              </a:rPr>
              <a:t>Oral contraception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a:ea typeface="+mn-ea"/>
                <a:cs typeface="+mn-cs"/>
                <a:sym typeface="Calibri"/>
              </a:rPr>
              <a:t>HRT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a:ea typeface="+mn-ea"/>
                <a:cs typeface="+mn-cs"/>
                <a:sym typeface="Calibri"/>
              </a:rPr>
              <a:t>Androgens</a:t>
            </a:r>
            <a:endParaRPr kumimoji="0" lang="fr-BE" sz="1400" b="1"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6" name="Rectangle : coins arrondis 5">
            <a:extLst>
              <a:ext uri="{FF2B5EF4-FFF2-40B4-BE49-F238E27FC236}">
                <a16:creationId xmlns:a16="http://schemas.microsoft.com/office/drawing/2014/main" id="{BA6BACB8-1B21-4FA6-A5D5-B4E6D67B9631}"/>
              </a:ext>
            </a:extLst>
          </p:cNvPr>
          <p:cNvSpPr/>
          <p:nvPr/>
        </p:nvSpPr>
        <p:spPr>
          <a:xfrm>
            <a:off x="3453194" y="1524000"/>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prstClr val="black"/>
                </a:solidFill>
                <a:latin typeface="Calibri"/>
                <a:sym typeface="Calibri"/>
              </a:rPr>
              <a:t>Pregnancy</a:t>
            </a:r>
            <a:endPar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Post-Partum</a:t>
            </a:r>
          </a:p>
        </p:txBody>
      </p:sp>
      <p:sp>
        <p:nvSpPr>
          <p:cNvPr id="7" name="Rectangle : coins arrondis 6">
            <a:extLst>
              <a:ext uri="{FF2B5EF4-FFF2-40B4-BE49-F238E27FC236}">
                <a16:creationId xmlns:a16="http://schemas.microsoft.com/office/drawing/2014/main" id="{84EEF9B5-A06D-485D-8E77-B7C24BEDB0C0}"/>
              </a:ext>
            </a:extLst>
          </p:cNvPr>
          <p:cNvSpPr/>
          <p:nvPr/>
        </p:nvSpPr>
        <p:spPr>
          <a:xfrm>
            <a:off x="6282993" y="1521875"/>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Post-op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Post-trauma</a:t>
            </a:r>
          </a:p>
        </p:txBody>
      </p:sp>
      <p:sp>
        <p:nvSpPr>
          <p:cNvPr id="9" name="Rectangle : coins arrondis 8">
            <a:extLst>
              <a:ext uri="{FF2B5EF4-FFF2-40B4-BE49-F238E27FC236}">
                <a16:creationId xmlns:a16="http://schemas.microsoft.com/office/drawing/2014/main" id="{15FB13D9-9AEF-4DF6-894E-B811FD44D025}"/>
              </a:ext>
            </a:extLst>
          </p:cNvPr>
          <p:cNvSpPr/>
          <p:nvPr/>
        </p:nvSpPr>
        <p:spPr>
          <a:xfrm>
            <a:off x="623395" y="2758454"/>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Cancer treatments</a:t>
            </a:r>
          </a:p>
        </p:txBody>
      </p:sp>
      <p:sp>
        <p:nvSpPr>
          <p:cNvPr id="46" name="Rectangle : coins arrondis 45">
            <a:extLst>
              <a:ext uri="{FF2B5EF4-FFF2-40B4-BE49-F238E27FC236}">
                <a16:creationId xmlns:a16="http://schemas.microsoft.com/office/drawing/2014/main" id="{96F7757C-18C6-411F-9090-A19A81DB409B}"/>
              </a:ext>
            </a:extLst>
          </p:cNvPr>
          <p:cNvSpPr/>
          <p:nvPr/>
        </p:nvSpPr>
        <p:spPr>
          <a:xfrm>
            <a:off x="6282993" y="2822974"/>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Prolonged</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lang="fr-BE" sz="1400" dirty="0">
                <a:solidFill>
                  <a:prstClr val="black"/>
                </a:solidFill>
                <a:latin typeface="Calibri"/>
                <a:sym typeface="Calibri"/>
              </a:rPr>
              <a:t>i</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mmobility</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lang="fr-BE" sz="1400" dirty="0">
                <a:solidFill>
                  <a:prstClr val="black"/>
                </a:solidFill>
                <a:latin typeface="Calibri"/>
                <a:sym typeface="Calibri"/>
              </a:rPr>
              <a:t>Travel</a:t>
            </a:r>
            <a:endPar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Dehydration</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Hyperviscosity</a:t>
            </a:r>
            <a:endPar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Obesity/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Metabolic</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Syndrome</a:t>
            </a:r>
          </a:p>
        </p:txBody>
      </p:sp>
      <p:sp>
        <p:nvSpPr>
          <p:cNvPr id="47" name="Rectangle : coins arrondis 46">
            <a:extLst>
              <a:ext uri="{FF2B5EF4-FFF2-40B4-BE49-F238E27FC236}">
                <a16:creationId xmlns:a16="http://schemas.microsoft.com/office/drawing/2014/main" id="{37904141-F07C-4B05-B16E-3A1BC1DEAC48}"/>
              </a:ext>
            </a:extLst>
          </p:cNvPr>
          <p:cNvSpPr/>
          <p:nvPr/>
        </p:nvSpPr>
        <p:spPr>
          <a:xfrm>
            <a:off x="3453194" y="2790812"/>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Anatomical</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causes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Thoracic</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outlet</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syndrome/ Cockett Syndrome /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Vascular</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malformation</a:t>
            </a:r>
          </a:p>
        </p:txBody>
      </p:sp>
      <p:sp>
        <p:nvSpPr>
          <p:cNvPr id="48" name="Rectangle : coins arrondis 47">
            <a:extLst>
              <a:ext uri="{FF2B5EF4-FFF2-40B4-BE49-F238E27FC236}">
                <a16:creationId xmlns:a16="http://schemas.microsoft.com/office/drawing/2014/main" id="{7FF28A7A-506B-4126-885B-EA2031993E5F}"/>
              </a:ext>
            </a:extLst>
          </p:cNvPr>
          <p:cNvSpPr/>
          <p:nvPr/>
        </p:nvSpPr>
        <p:spPr>
          <a:xfrm>
            <a:off x="623395" y="3992908"/>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Chronic</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inflammatory</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diseases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a:t>
            </a:r>
            <a:r>
              <a:rPr lang="fr-BE" sz="1400" dirty="0">
                <a:solidFill>
                  <a:prstClr val="black"/>
                </a:solidFill>
                <a:latin typeface="Calibri"/>
                <a:sym typeface="Calibri"/>
              </a:rPr>
              <a:t>RA </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Crohn</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 Behçet -…)</a:t>
            </a:r>
          </a:p>
        </p:txBody>
      </p:sp>
      <p:sp>
        <p:nvSpPr>
          <p:cNvPr id="49" name="Rectangle : coins arrondis 48">
            <a:extLst>
              <a:ext uri="{FF2B5EF4-FFF2-40B4-BE49-F238E27FC236}">
                <a16:creationId xmlns:a16="http://schemas.microsoft.com/office/drawing/2014/main" id="{A9EE1263-1F68-4283-8FC6-9066BD21E343}"/>
              </a:ext>
            </a:extLst>
          </p:cNvPr>
          <p:cNvSpPr/>
          <p:nvPr/>
        </p:nvSpPr>
        <p:spPr>
          <a:xfrm>
            <a:off x="3453194" y="40370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Nephrotic</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Syndrome</a:t>
            </a:r>
          </a:p>
        </p:txBody>
      </p:sp>
      <p:sp>
        <p:nvSpPr>
          <p:cNvPr id="50" name="Rectangle : coins arrondis 49">
            <a:extLst>
              <a:ext uri="{FF2B5EF4-FFF2-40B4-BE49-F238E27FC236}">
                <a16:creationId xmlns:a16="http://schemas.microsoft.com/office/drawing/2014/main" id="{94FF6DBC-C912-45E1-968F-9F6D1EDC44B5}"/>
              </a:ext>
            </a:extLst>
          </p:cNvPr>
          <p:cNvSpPr/>
          <p:nvPr/>
        </p:nvSpPr>
        <p:spPr>
          <a:xfrm>
            <a:off x="6282993" y="40370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Hematological</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diseases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Myeloproliferative</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syndromes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prstClr val="black"/>
                </a:solidFill>
                <a:latin typeface="Calibri"/>
                <a:sym typeface="Calibri"/>
              </a:rPr>
              <a:t>PNH</a:t>
            </a:r>
            <a:endPar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
        <p:nvSpPr>
          <p:cNvPr id="3" name="Rectangle : coins arrondis 2">
            <a:extLst>
              <a:ext uri="{FF2B5EF4-FFF2-40B4-BE49-F238E27FC236}">
                <a16:creationId xmlns:a16="http://schemas.microsoft.com/office/drawing/2014/main" id="{6812BCB9-9E6E-BB47-AD05-3633AA3CF6F5}"/>
              </a:ext>
            </a:extLst>
          </p:cNvPr>
          <p:cNvSpPr/>
          <p:nvPr/>
        </p:nvSpPr>
        <p:spPr>
          <a:xfrm>
            <a:off x="594820" y="5174008"/>
            <a:ext cx="2547442" cy="929379"/>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a:ea typeface="+mn-ea"/>
                <a:cs typeface="+mn-cs"/>
                <a:sym typeface="Calibri"/>
              </a:rPr>
              <a:t>Thrombophilia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a:ea typeface="+mn-ea"/>
                <a:cs typeface="+mn-cs"/>
                <a:sym typeface="Calibri"/>
              </a:rPr>
              <a:t>Hereditary</a:t>
            </a:r>
            <a:r>
              <a:rPr kumimoji="0" lang="fr-BE" sz="1400" b="1" i="0" u="none" strike="noStrike" kern="1200" cap="none" spc="0" normalizeH="0" baseline="0" noProof="0" dirty="0">
                <a:ln>
                  <a:noFill/>
                </a:ln>
                <a:solidFill>
                  <a:prstClr val="black"/>
                </a:solidFill>
                <a:effectLst/>
                <a:uLnTx/>
                <a:uFillTx/>
                <a:latin typeface="Calibri"/>
                <a:ea typeface="+mn-ea"/>
                <a:cs typeface="+mn-cs"/>
                <a:sym typeface="Calibri"/>
              </a:rPr>
              <a:t> and acquired</a:t>
            </a:r>
          </a:p>
        </p:txBody>
      </p:sp>
      <p:sp>
        <p:nvSpPr>
          <p:cNvPr id="8" name="Rectangle : coins arrondis 7">
            <a:extLst>
              <a:ext uri="{FF2B5EF4-FFF2-40B4-BE49-F238E27FC236}">
                <a16:creationId xmlns:a16="http://schemas.microsoft.com/office/drawing/2014/main" id="{D10C80C3-7E50-5036-98F8-41C19B140CBC}"/>
              </a:ext>
            </a:extLst>
          </p:cNvPr>
          <p:cNvSpPr/>
          <p:nvPr/>
        </p:nvSpPr>
        <p:spPr>
          <a:xfrm>
            <a:off x="3424619" y="52181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Klinefelter Syndrome</a:t>
            </a:r>
          </a:p>
        </p:txBody>
      </p:sp>
      <p:sp>
        <p:nvSpPr>
          <p:cNvPr id="10" name="Rectangle : coins arrondis 9">
            <a:extLst>
              <a:ext uri="{FF2B5EF4-FFF2-40B4-BE49-F238E27FC236}">
                <a16:creationId xmlns:a16="http://schemas.microsoft.com/office/drawing/2014/main" id="{B3AEBFBD-903D-E3A9-9845-21DC0D7E1045}"/>
              </a:ext>
            </a:extLst>
          </p:cNvPr>
          <p:cNvSpPr/>
          <p:nvPr/>
        </p:nvSpPr>
        <p:spPr>
          <a:xfrm>
            <a:off x="6254418" y="52181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Viral infections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CMV – COVID-19</a:t>
            </a:r>
          </a:p>
        </p:txBody>
      </p:sp>
      <p:sp>
        <p:nvSpPr>
          <p:cNvPr id="11" name="Rectangle : coins arrondis 10">
            <a:extLst>
              <a:ext uri="{FF2B5EF4-FFF2-40B4-BE49-F238E27FC236}">
                <a16:creationId xmlns:a16="http://schemas.microsoft.com/office/drawing/2014/main" id="{F3E48A25-4239-8D7F-7395-6CE82402B554}"/>
              </a:ext>
            </a:extLst>
          </p:cNvPr>
          <p:cNvSpPr/>
          <p:nvPr/>
        </p:nvSpPr>
        <p:spPr>
          <a:xfrm>
            <a:off x="9078315" y="1521875"/>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Venous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insufficiency</a:t>
            </a:r>
            <a:endPar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
        <p:nvSpPr>
          <p:cNvPr id="12" name="Rectangle : coins arrondis 11">
            <a:extLst>
              <a:ext uri="{FF2B5EF4-FFF2-40B4-BE49-F238E27FC236}">
                <a16:creationId xmlns:a16="http://schemas.microsoft.com/office/drawing/2014/main" id="{AD0FA5C6-704D-52B0-8886-11B252EE1E3A}"/>
              </a:ext>
            </a:extLst>
          </p:cNvPr>
          <p:cNvSpPr/>
          <p:nvPr/>
        </p:nvSpPr>
        <p:spPr>
          <a:xfrm>
            <a:off x="9078315" y="2822974"/>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Heparin-Induced</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lang="fr-BE" sz="1400" dirty="0">
                <a:solidFill>
                  <a:prstClr val="black"/>
                </a:solidFill>
                <a:latin typeface="Calibri"/>
                <a:sym typeface="Calibri"/>
              </a:rPr>
              <a:t>T</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hrombocytopenia</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(HITT – PF4)</a:t>
            </a:r>
          </a:p>
        </p:txBody>
      </p:sp>
      <p:sp>
        <p:nvSpPr>
          <p:cNvPr id="13" name="Rectangle : coins arrondis 12">
            <a:extLst>
              <a:ext uri="{FF2B5EF4-FFF2-40B4-BE49-F238E27FC236}">
                <a16:creationId xmlns:a16="http://schemas.microsoft.com/office/drawing/2014/main" id="{17598FCB-9632-12FA-2665-BB3C8EEDD8CE}"/>
              </a:ext>
            </a:extLst>
          </p:cNvPr>
          <p:cNvSpPr/>
          <p:nvPr/>
        </p:nvSpPr>
        <p:spPr>
          <a:xfrm>
            <a:off x="9078315" y="40370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Vaccinations</a:t>
            </a:r>
          </a:p>
        </p:txBody>
      </p:sp>
      <p:sp>
        <p:nvSpPr>
          <p:cNvPr id="14" name="Rectangle : coins arrondis 13">
            <a:extLst>
              <a:ext uri="{FF2B5EF4-FFF2-40B4-BE49-F238E27FC236}">
                <a16:creationId xmlns:a16="http://schemas.microsoft.com/office/drawing/2014/main" id="{7642F970-F047-851B-CB23-9CAAE5D87B75}"/>
              </a:ext>
            </a:extLst>
          </p:cNvPr>
          <p:cNvSpPr/>
          <p:nvPr/>
        </p:nvSpPr>
        <p:spPr>
          <a:xfrm>
            <a:off x="9049740" y="52181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IDIOPATHIC,</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prstClr val="black"/>
                </a:solidFill>
                <a:latin typeface="Calibri"/>
                <a:sym typeface="Calibri"/>
              </a:rPr>
              <a:t>Other</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p>
        </p:txBody>
      </p:sp>
    </p:spTree>
    <p:extLst>
      <p:ext uri="{BB962C8B-B14F-4D97-AF65-F5344CB8AC3E}">
        <p14:creationId xmlns:p14="http://schemas.microsoft.com/office/powerpoint/2010/main" val="2419357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108984-AF48-6761-33B0-FF7CA2D7BAF2}"/>
              </a:ext>
            </a:extLst>
          </p:cNvPr>
          <p:cNvSpPr>
            <a:spLocks noGrp="1"/>
          </p:cNvSpPr>
          <p:nvPr>
            <p:ph type="title"/>
          </p:nvPr>
        </p:nvSpPr>
        <p:spPr/>
        <p:txBody>
          <a:bodyPr>
            <a:normAutofit/>
          </a:bodyPr>
          <a:lstStyle/>
          <a:p>
            <a:pPr algn="ctr"/>
            <a:r>
              <a:rPr lang="fr-BE" sz="5400" b="1" cap="small" dirty="0">
                <a:solidFill>
                  <a:srgbClr val="FF0000"/>
                </a:solidFill>
                <a:latin typeface="Calibri" panose="020F0502020204030204" pitchFamily="34" charset="0"/>
                <a:cs typeface="Calibri" panose="020F0502020204030204" pitchFamily="34" charset="0"/>
              </a:rPr>
              <a:t>Thrombophilia </a:t>
            </a:r>
            <a:br>
              <a:rPr lang="fr-BE" sz="4900" b="1" cap="small" dirty="0">
                <a:solidFill>
                  <a:srgbClr val="FF0000"/>
                </a:solidFill>
                <a:latin typeface="Calibri" panose="020F0502020204030204" pitchFamily="34" charset="0"/>
                <a:cs typeface="Calibri" panose="020F0502020204030204" pitchFamily="34" charset="0"/>
              </a:rPr>
            </a:br>
            <a:r>
              <a:rPr lang="fr-BE" sz="3200" b="1" dirty="0" err="1">
                <a:solidFill>
                  <a:srgbClr val="FF0000"/>
                </a:solidFill>
                <a:latin typeface="Calibri" panose="020F0502020204030204" pitchFamily="34" charset="0"/>
                <a:cs typeface="Calibri" panose="020F0502020204030204" pitchFamily="34" charset="0"/>
              </a:rPr>
              <a:t>Predisposition</a:t>
            </a:r>
            <a:r>
              <a:rPr lang="fr-BE" sz="3200" b="1" dirty="0">
                <a:solidFill>
                  <a:srgbClr val="FF0000"/>
                </a:solidFill>
                <a:latin typeface="Calibri" panose="020F0502020204030204" pitchFamily="34" charset="0"/>
                <a:cs typeface="Calibri" panose="020F0502020204030204" pitchFamily="34" charset="0"/>
              </a:rPr>
              <a:t> to venous </a:t>
            </a:r>
            <a:r>
              <a:rPr lang="fr-BE" sz="3200" b="1" dirty="0" err="1">
                <a:solidFill>
                  <a:srgbClr val="FF0000"/>
                </a:solidFill>
                <a:latin typeface="Calibri" panose="020F0502020204030204" pitchFamily="34" charset="0"/>
                <a:cs typeface="Calibri" panose="020F0502020204030204" pitchFamily="34" charset="0"/>
              </a:rPr>
              <a:t>trhombosis</a:t>
            </a:r>
            <a:endParaRPr lang="fr-BE" sz="3200" b="1" dirty="0">
              <a:solidFill>
                <a:srgbClr val="FF0000"/>
              </a:solidFill>
              <a:latin typeface="Calibri" panose="020F0502020204030204" pitchFamily="34" charset="0"/>
              <a:cs typeface="Calibri" panose="020F0502020204030204" pitchFamily="34" charset="0"/>
            </a:endParaRPr>
          </a:p>
        </p:txBody>
      </p:sp>
      <p:graphicFrame>
        <p:nvGraphicFramePr>
          <p:cNvPr id="4" name="Espace réservé du contenu 3">
            <a:extLst>
              <a:ext uri="{FF2B5EF4-FFF2-40B4-BE49-F238E27FC236}">
                <a16:creationId xmlns:a16="http://schemas.microsoft.com/office/drawing/2014/main" id="{609E1C0B-8CA7-B191-F795-B2E39546EE9D}"/>
              </a:ext>
            </a:extLst>
          </p:cNvPr>
          <p:cNvGraphicFramePr>
            <a:graphicFrameLocks noGrp="1"/>
          </p:cNvGraphicFramePr>
          <p:nvPr>
            <p:ph idx="1"/>
            <p:extLst>
              <p:ext uri="{D42A27DB-BD31-4B8C-83A1-F6EECF244321}">
                <p14:modId xmlns:p14="http://schemas.microsoft.com/office/powerpoint/2010/main" val="17918206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750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23043" y="466534"/>
            <a:ext cx="12208698" cy="76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spAutoFit/>
          </a:bodyPr>
          <a:lstStyle/>
          <a:p>
            <a:pPr algn="ctr"/>
            <a:r>
              <a:rPr lang="fr-CH" sz="4400" cap="small" dirty="0" err="1">
                <a:solidFill>
                  <a:srgbClr val="FF3300"/>
                </a:solidFill>
                <a:latin typeface="Calibri" panose="020F0502020204030204" pitchFamily="34" charset="0"/>
                <a:cs typeface="Calibri" panose="020F0502020204030204" pitchFamily="34" charset="0"/>
              </a:rPr>
              <a:t>Thrombosis</a:t>
            </a:r>
            <a:r>
              <a:rPr lang="fr-CH" sz="4400" cap="small" dirty="0">
                <a:solidFill>
                  <a:srgbClr val="FF3300"/>
                </a:solidFill>
                <a:latin typeface="Calibri" panose="020F0502020204030204" pitchFamily="34" charset="0"/>
                <a:cs typeface="Calibri" panose="020F0502020204030204" pitchFamily="34" charset="0"/>
              </a:rPr>
              <a:t>, Oral Contraception, and FV Leiden</a:t>
            </a:r>
            <a:endParaRPr lang="fr-FR" sz="4400" cap="small" dirty="0">
              <a:solidFill>
                <a:srgbClr val="FF3300"/>
              </a:solidFill>
              <a:latin typeface="Calibri" panose="020F0502020204030204" pitchFamily="34" charset="0"/>
              <a:cs typeface="Calibri" panose="020F0502020204030204" pitchFamily="34" charset="0"/>
            </a:endParaRPr>
          </a:p>
        </p:txBody>
      </p:sp>
      <p:graphicFrame>
        <p:nvGraphicFramePr>
          <p:cNvPr id="563204" name="Group 4"/>
          <p:cNvGraphicFramePr>
            <a:graphicFrameLocks noGrp="1" noChangeAspect="1"/>
          </p:cNvGraphicFramePr>
          <p:nvPr>
            <p:extLst>
              <p:ext uri="{D42A27DB-BD31-4B8C-83A1-F6EECF244321}">
                <p14:modId xmlns:p14="http://schemas.microsoft.com/office/powerpoint/2010/main" val="2785384794"/>
              </p:ext>
            </p:extLst>
          </p:nvPr>
        </p:nvGraphicFramePr>
        <p:xfrm>
          <a:off x="1895010" y="1518848"/>
          <a:ext cx="9033641" cy="4645824"/>
        </p:xfrm>
        <a:graphic>
          <a:graphicData uri="http://schemas.openxmlformats.org/drawingml/2006/table">
            <a:tbl>
              <a:tblPr>
                <a:tableStyleId>{9D7B26C5-4107-4FEC-AEDC-1716B250A1EF}</a:tableStyleId>
              </a:tblPr>
              <a:tblGrid>
                <a:gridCol w="2091687">
                  <a:extLst>
                    <a:ext uri="{9D8B030D-6E8A-4147-A177-3AD203B41FA5}">
                      <a16:colId xmlns:a16="http://schemas.microsoft.com/office/drawing/2014/main" val="20000"/>
                    </a:ext>
                  </a:extLst>
                </a:gridCol>
                <a:gridCol w="3138408">
                  <a:extLst>
                    <a:ext uri="{9D8B030D-6E8A-4147-A177-3AD203B41FA5}">
                      <a16:colId xmlns:a16="http://schemas.microsoft.com/office/drawing/2014/main" val="20001"/>
                    </a:ext>
                  </a:extLst>
                </a:gridCol>
                <a:gridCol w="3803546">
                  <a:extLst>
                    <a:ext uri="{9D8B030D-6E8A-4147-A177-3AD203B41FA5}">
                      <a16:colId xmlns:a16="http://schemas.microsoft.com/office/drawing/2014/main" val="20002"/>
                    </a:ext>
                  </a:extLst>
                </a:gridCol>
              </a:tblGrid>
              <a:tr h="10242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000" b="1" i="0" u="none" strike="noStrike" cap="none" normalizeH="0" baseline="0" dirty="0">
                          <a:ln>
                            <a:noFill/>
                          </a:ln>
                          <a:solidFill>
                            <a:schemeClr val="bg1"/>
                          </a:solidFill>
                          <a:effectLst/>
                          <a:latin typeface="Arial" pitchFamily="34" charset="0"/>
                        </a:rPr>
                        <a:t>Oral contraception</a:t>
                      </a:r>
                      <a:endParaRPr kumimoji="0" lang="fr-FR" altLang="fr-FR" sz="2000" b="1" i="0" u="none" strike="noStrike" cap="none" normalizeH="0" baseline="0" dirty="0">
                        <a:ln>
                          <a:noFill/>
                        </a:ln>
                        <a:solidFill>
                          <a:schemeClr val="bg1"/>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B w="19050" cap="flat" cmpd="sng" algn="ctr">
                      <a:solidFill>
                        <a:srgbClr val="0066CC"/>
                      </a:solidFill>
                      <a:prstDash val="solid"/>
                      <a:round/>
                      <a:headEnd type="none" w="med" len="med"/>
                      <a:tailEnd type="none" w="med" len="med"/>
                    </a:lnB>
                    <a:solidFill>
                      <a:srgbClr val="0066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000" b="1" u="none" strike="noStrike" cap="none" normalizeH="0" baseline="0" dirty="0">
                          <a:ln>
                            <a:noFill/>
                          </a:ln>
                          <a:solidFill>
                            <a:schemeClr val="bg1"/>
                          </a:solidFill>
                          <a:effectLst/>
                        </a:rPr>
                        <a:t>FV Leiden mutation</a:t>
                      </a:r>
                      <a:endParaRPr kumimoji="0" lang="fr-FR" altLang="fr-FR" sz="2000" b="1" i="0" u="none" strike="noStrike" cap="none" normalizeH="0" baseline="0" dirty="0">
                        <a:ln>
                          <a:noFill/>
                        </a:ln>
                        <a:solidFill>
                          <a:schemeClr val="bg1"/>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B w="19050" cap="flat" cmpd="sng" algn="ctr">
                      <a:solidFill>
                        <a:srgbClr val="0066CC"/>
                      </a:solidFill>
                      <a:prstDash val="solid"/>
                      <a:round/>
                      <a:headEnd type="none" w="med" len="med"/>
                      <a:tailEnd type="none" w="med" len="med"/>
                    </a:lnB>
                    <a:solidFill>
                      <a:srgbClr val="0066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000" b="1" u="none" strike="noStrike" cap="none" normalizeH="0" baseline="0" dirty="0">
                          <a:ln>
                            <a:noFill/>
                          </a:ln>
                          <a:solidFill>
                            <a:schemeClr val="bg1"/>
                          </a:solidFill>
                          <a:effectLst/>
                        </a:rPr>
                        <a:t>Risk of VTED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000" b="1" u="none" strike="noStrike" cap="none" normalizeH="0" baseline="0" dirty="0">
                          <a:ln>
                            <a:noFill/>
                          </a:ln>
                          <a:solidFill>
                            <a:schemeClr val="bg1"/>
                          </a:solidFill>
                          <a:effectLst/>
                        </a:rPr>
                        <a:t>/ 10,000/</a:t>
                      </a:r>
                      <a:r>
                        <a:rPr kumimoji="0" lang="fr-CH" altLang="fr-FR" sz="2000" b="1" u="none" strike="noStrike" cap="none" normalizeH="0" baseline="0" dirty="0" err="1">
                          <a:ln>
                            <a:noFill/>
                          </a:ln>
                          <a:solidFill>
                            <a:schemeClr val="bg1"/>
                          </a:solidFill>
                          <a:effectLst/>
                        </a:rPr>
                        <a:t>year</a:t>
                      </a:r>
                      <a:endParaRPr kumimoji="0" lang="fr-FR" altLang="fr-FR" sz="2000" b="1" i="0" u="none" strike="noStrike" cap="none" normalizeH="0" baseline="0" dirty="0">
                        <a:ln>
                          <a:noFill/>
                        </a:ln>
                        <a:solidFill>
                          <a:schemeClr val="bg1"/>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B w="19050" cap="flat" cmpd="sng" algn="ctr">
                      <a:solidFill>
                        <a:srgbClr val="0066CC"/>
                      </a:solidFill>
                      <a:prstDash val="solid"/>
                      <a:round/>
                      <a:headEnd type="none" w="med" len="med"/>
                      <a:tailEnd type="none" w="med" len="med"/>
                    </a:lnB>
                    <a:solidFill>
                      <a:srgbClr val="0066CC"/>
                    </a:solidFill>
                  </a:tcPr>
                </a:tc>
                <a:extLst>
                  <a:ext uri="{0D108BD9-81ED-4DB2-BD59-A6C34878D82A}">
                    <a16:rowId xmlns:a16="http://schemas.microsoft.com/office/drawing/2014/main" val="10000"/>
                  </a:ext>
                </a:extLst>
              </a:tr>
              <a:tr h="5630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0066CC"/>
                          </a:solidFill>
                          <a:effectLst/>
                        </a:rPr>
                        <a:t>No</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i="0" u="none" strike="noStrike" cap="none" normalizeH="0" baseline="0" dirty="0">
                          <a:ln>
                            <a:noFill/>
                          </a:ln>
                          <a:solidFill>
                            <a:srgbClr val="0066CC"/>
                          </a:solidFill>
                          <a:effectLst/>
                          <a:latin typeface="Arial" pitchFamily="34" charset="0"/>
                        </a:rPr>
                        <a:t>No</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0066CC"/>
                          </a:solidFill>
                          <a:effectLst/>
                        </a:rPr>
                        <a:t>1</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extLst>
                  <a:ext uri="{0D108BD9-81ED-4DB2-BD59-A6C34878D82A}">
                    <a16:rowId xmlns:a16="http://schemas.microsoft.com/office/drawing/2014/main" val="10001"/>
                  </a:ext>
                </a:extLst>
              </a:tr>
              <a:tr h="6463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i="0" u="none" strike="noStrike" cap="none" normalizeH="0" baseline="0" dirty="0">
                          <a:ln>
                            <a:noFill/>
                          </a:ln>
                          <a:solidFill>
                            <a:srgbClr val="0066CC"/>
                          </a:solidFill>
                          <a:effectLst/>
                          <a:latin typeface="Arial" pitchFamily="34" charset="0"/>
                        </a:rPr>
                        <a:t>Yes</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i="0" u="none" strike="noStrike" cap="none" normalizeH="0" baseline="0" dirty="0">
                          <a:ln>
                            <a:noFill/>
                          </a:ln>
                          <a:solidFill>
                            <a:srgbClr val="0066CC"/>
                          </a:solidFill>
                          <a:effectLst/>
                          <a:latin typeface="Arial" pitchFamily="34" charset="0"/>
                        </a:rPr>
                        <a:t>No</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0066CC"/>
                          </a:solidFill>
                          <a:effectLst/>
                        </a:rPr>
                        <a:t>2-3</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extLst>
                  <a:ext uri="{0D108BD9-81ED-4DB2-BD59-A6C34878D82A}">
                    <a16:rowId xmlns:a16="http://schemas.microsoft.com/office/drawing/2014/main" val="10002"/>
                  </a:ext>
                </a:extLst>
              </a:tr>
              <a:tr h="6148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i="0" u="none" strike="noStrike" cap="none" normalizeH="0" baseline="0" dirty="0">
                          <a:ln>
                            <a:noFill/>
                          </a:ln>
                          <a:solidFill>
                            <a:srgbClr val="0066CC"/>
                          </a:solidFill>
                          <a:effectLst/>
                          <a:latin typeface="Arial" pitchFamily="34" charset="0"/>
                        </a:rPr>
                        <a:t>No</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err="1">
                          <a:ln>
                            <a:noFill/>
                          </a:ln>
                          <a:solidFill>
                            <a:srgbClr val="0066CC"/>
                          </a:solidFill>
                          <a:effectLst/>
                        </a:rPr>
                        <a:t>Heterozygous</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0066CC"/>
                          </a:solidFill>
                          <a:effectLst/>
                        </a:rPr>
                        <a:t>5-7</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0066CC"/>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extLst>
                  <a:ext uri="{0D108BD9-81ED-4DB2-BD59-A6C34878D82A}">
                    <a16:rowId xmlns:a16="http://schemas.microsoft.com/office/drawing/2014/main" val="10003"/>
                  </a:ext>
                </a:extLst>
              </a:tr>
              <a:tr h="6242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FF0000"/>
                          </a:solidFill>
                          <a:effectLst/>
                        </a:rPr>
                        <a:t>Yes</a:t>
                      </a:r>
                      <a:endParaRPr kumimoji="0" lang="fr-CH" altLang="fr-FR" sz="2800" b="0" u="none" strike="noStrike" cap="none" normalizeH="0" baseline="0" dirty="0">
                        <a:ln>
                          <a:noFill/>
                        </a:ln>
                        <a:effectLst/>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err="1">
                          <a:ln>
                            <a:noFill/>
                          </a:ln>
                          <a:solidFill>
                            <a:srgbClr val="FF0000"/>
                          </a:solidFill>
                          <a:effectLst/>
                        </a:rPr>
                        <a:t>Heterozygous</a:t>
                      </a:r>
                      <a:endParaRPr kumimoji="0" lang="fr-CH" altLang="fr-FR" sz="2800" b="0" u="none" strike="noStrike" cap="none" normalizeH="0" baseline="0" dirty="0">
                        <a:ln>
                          <a:noFill/>
                        </a:ln>
                        <a:effectLst/>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FF0000"/>
                          </a:solidFill>
                          <a:effectLst/>
                        </a:rPr>
                        <a:t>30</a:t>
                      </a:r>
                      <a:endParaRPr kumimoji="0" lang="fr-CH" altLang="fr-FR" sz="2800" b="0" u="none" strike="noStrike" cap="none" normalizeH="0" baseline="0" dirty="0">
                        <a:ln>
                          <a:noFill/>
                        </a:ln>
                        <a:effectLst/>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extLst>
                  <a:ext uri="{0D108BD9-81ED-4DB2-BD59-A6C34878D82A}">
                    <a16:rowId xmlns:a16="http://schemas.microsoft.com/office/drawing/2014/main" val="10004"/>
                  </a:ext>
                </a:extLst>
              </a:tr>
              <a:tr h="56755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altLang="fr-FR" sz="2800" b="0" i="0" u="none" strike="noStrike" cap="none" normalizeH="0" baseline="0" dirty="0">
                          <a:ln>
                            <a:noFill/>
                          </a:ln>
                          <a:solidFill>
                            <a:srgbClr val="0066CC"/>
                          </a:solidFill>
                          <a:effectLst/>
                          <a:latin typeface="Arial" pitchFamily="34" charset="0"/>
                        </a:rPr>
                        <a:t>No</a:t>
                      </a:r>
                      <a:endParaRPr kumimoji="0" lang="fr-FR" altLang="fr-FR" sz="2800" b="0" i="0" u="none" strike="noStrike" cap="none" normalizeH="0" baseline="0" dirty="0">
                        <a:ln>
                          <a:noFill/>
                        </a:ln>
                        <a:solidFill>
                          <a:srgbClr val="FF0000"/>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altLang="fr-FR" sz="2800" b="0" u="none" strike="noStrike" cap="none" normalizeH="0" baseline="0" dirty="0" err="1">
                          <a:ln>
                            <a:noFill/>
                          </a:ln>
                          <a:solidFill>
                            <a:srgbClr val="0066CC"/>
                          </a:solidFill>
                          <a:effectLst/>
                        </a:rPr>
                        <a:t>Homozygous</a:t>
                      </a:r>
                      <a:endParaRPr kumimoji="0" lang="fr-CH" altLang="fr-FR" sz="2800" b="0" u="none" strike="noStrike" cap="none" normalizeH="0" baseline="0" dirty="0">
                        <a:ln>
                          <a:noFill/>
                        </a:ln>
                        <a:solidFill>
                          <a:srgbClr val="0066CC"/>
                        </a:solidFill>
                        <a:effectLst/>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altLang="fr-FR" sz="2800" b="0" u="none" strike="noStrike" cap="none" normalizeH="0" baseline="0" dirty="0">
                          <a:ln>
                            <a:noFill/>
                          </a:ln>
                          <a:solidFill>
                            <a:srgbClr val="0066CC"/>
                          </a:solidFill>
                          <a:effectLst/>
                        </a:rPr>
                        <a:t>30</a:t>
                      </a:r>
                      <a:endParaRPr kumimoji="0" lang="fr-FR" altLang="fr-FR" sz="2800" b="0" i="0" u="none" strike="noStrike" cap="none" normalizeH="0" baseline="0" dirty="0">
                        <a:ln>
                          <a:noFill/>
                        </a:ln>
                        <a:solidFill>
                          <a:srgbClr val="FF0000"/>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extLst>
                  <a:ext uri="{0D108BD9-81ED-4DB2-BD59-A6C34878D82A}">
                    <a16:rowId xmlns:a16="http://schemas.microsoft.com/office/drawing/2014/main" val="632383221"/>
                  </a:ext>
                </a:extLst>
              </a:tr>
              <a:tr h="6054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i="0" u="none" strike="noStrike" cap="none" normalizeH="0" baseline="0" dirty="0">
                          <a:ln>
                            <a:noFill/>
                          </a:ln>
                          <a:solidFill>
                            <a:srgbClr val="FF0000"/>
                          </a:solidFill>
                          <a:effectLst/>
                          <a:latin typeface="Arial" pitchFamily="34" charset="0"/>
                        </a:rPr>
                        <a:t>Yes</a:t>
                      </a:r>
                      <a:endParaRPr kumimoji="0" lang="fr-FR" altLang="fr-FR" sz="2800" b="0" i="0" u="none" strike="noStrike" cap="none" normalizeH="0" baseline="0" dirty="0">
                        <a:ln>
                          <a:noFill/>
                        </a:ln>
                        <a:solidFill>
                          <a:srgbClr val="FF0000"/>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err="1">
                          <a:ln>
                            <a:noFill/>
                          </a:ln>
                          <a:solidFill>
                            <a:srgbClr val="FF0000"/>
                          </a:solidFill>
                          <a:effectLst/>
                        </a:rPr>
                        <a:t>Homozygous</a:t>
                      </a:r>
                      <a:endParaRPr kumimoji="0" lang="fr-FR" altLang="fr-FR" sz="2800" b="0" i="0" u="none" strike="noStrike" cap="none" normalizeH="0" baseline="0" dirty="0">
                        <a:ln>
                          <a:noFill/>
                        </a:ln>
                        <a:solidFill>
                          <a:srgbClr val="FF0000"/>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FF0000"/>
                          </a:solidFill>
                          <a:effectLst/>
                        </a:rPr>
                        <a:t>100</a:t>
                      </a:r>
                      <a:endParaRPr kumimoji="0" lang="fr-FR" altLang="fr-FR" sz="2800" b="0" i="0" u="none" strike="noStrike" cap="none" normalizeH="0" baseline="0" dirty="0">
                        <a:ln>
                          <a:noFill/>
                        </a:ln>
                        <a:solidFill>
                          <a:srgbClr val="FF0000"/>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2976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p:txBody>
          <a:bodyPr/>
          <a:lstStyle/>
          <a:p>
            <a:pPr algn="ctr"/>
            <a:r>
              <a:rPr lang="en-US" sz="4400" cap="small" dirty="0">
                <a:solidFill>
                  <a:srgbClr val="FF0000"/>
                </a:solidFill>
                <a:latin typeface="Calibri" panose="020F0502020204030204" pitchFamily="34" charset="0"/>
                <a:cs typeface="Calibri" panose="020F0502020204030204" pitchFamily="34" charset="0"/>
              </a:rPr>
              <a:t>Modeling the risk of venous thrombosis</a:t>
            </a:r>
            <a:endParaRPr lang="fr-BE" sz="4400" cap="small" dirty="0">
              <a:solidFill>
                <a:srgbClr val="FF0000"/>
              </a:solidFill>
              <a:latin typeface="Calibri" panose="020F0502020204030204" pitchFamily="34" charset="0"/>
              <a:cs typeface="Calibri" panose="020F0502020204030204" pitchFamily="34" charset="0"/>
            </a:endParaRPr>
          </a:p>
        </p:txBody>
      </p:sp>
      <p:sp>
        <p:nvSpPr>
          <p:cNvPr id="820227" name="Rectangle 3"/>
          <p:cNvSpPr>
            <a:spLocks noGrp="1" noChangeArrowheads="1"/>
          </p:cNvSpPr>
          <p:nvPr>
            <p:ph idx="1"/>
          </p:nvPr>
        </p:nvSpPr>
        <p:spPr>
          <a:xfrm>
            <a:off x="1693783" y="934737"/>
            <a:ext cx="8480866" cy="4697082"/>
          </a:xfrm>
        </p:spPr>
        <p:txBody>
          <a:bodyPr/>
          <a:lstStyle/>
          <a:p>
            <a:pPr lvl="3"/>
            <a:endParaRPr lang="fr-BE" dirty="0"/>
          </a:p>
          <a:p>
            <a:pPr lvl="3"/>
            <a:endParaRPr lang="fr-BE" dirty="0"/>
          </a:p>
        </p:txBody>
      </p:sp>
      <p:grpSp>
        <p:nvGrpSpPr>
          <p:cNvPr id="820256" name="Group 32"/>
          <p:cNvGrpSpPr>
            <a:grpSpLocks/>
          </p:cNvGrpSpPr>
          <p:nvPr/>
        </p:nvGrpSpPr>
        <p:grpSpPr bwMode="auto">
          <a:xfrm>
            <a:off x="1800067" y="1876473"/>
            <a:ext cx="7524045" cy="3949700"/>
            <a:chOff x="443" y="1440"/>
            <a:chExt cx="5332" cy="2488"/>
          </a:xfrm>
        </p:grpSpPr>
        <p:sp>
          <p:nvSpPr>
            <p:cNvPr id="75805" name="Line 5"/>
            <p:cNvSpPr>
              <a:spLocks noChangeShapeType="1"/>
            </p:cNvSpPr>
            <p:nvPr/>
          </p:nvSpPr>
          <p:spPr bwMode="auto">
            <a:xfrm>
              <a:off x="832" y="3610"/>
              <a:ext cx="4929"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dirty="0">
                <a:solidFill>
                  <a:srgbClr val="0070C0"/>
                </a:solidFill>
                <a:latin typeface="Arial"/>
                <a:cs typeface="Arial"/>
              </a:endParaRPr>
            </a:p>
          </p:txBody>
        </p:sp>
        <p:sp>
          <p:nvSpPr>
            <p:cNvPr id="75806" name="Text Box 6"/>
            <p:cNvSpPr txBox="1">
              <a:spLocks noChangeArrowheads="1"/>
            </p:cNvSpPr>
            <p:nvPr/>
          </p:nvSpPr>
          <p:spPr bwMode="auto">
            <a:xfrm>
              <a:off x="3037" y="3637"/>
              <a:ext cx="51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a:solidFill>
                    <a:srgbClr val="0070C0"/>
                  </a:solidFill>
                  <a:latin typeface="Arial"/>
                  <a:cs typeface="Arial"/>
                </a:rPr>
                <a:t>Age</a:t>
              </a:r>
              <a:endParaRPr lang="fr-FR" sz="2400" b="0" dirty="0">
                <a:solidFill>
                  <a:srgbClr val="0070C0"/>
                </a:solidFill>
                <a:latin typeface="Arial"/>
                <a:cs typeface="Arial"/>
              </a:endParaRPr>
            </a:p>
          </p:txBody>
        </p:sp>
        <p:sp>
          <p:nvSpPr>
            <p:cNvPr id="75808" name="Text Box 8"/>
            <p:cNvSpPr txBox="1">
              <a:spLocks noChangeArrowheads="1"/>
            </p:cNvSpPr>
            <p:nvPr/>
          </p:nvSpPr>
          <p:spPr bwMode="auto">
            <a:xfrm rot="16200000">
              <a:off x="-152" y="2443"/>
              <a:ext cx="151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a:solidFill>
                    <a:srgbClr val="0070C0"/>
                  </a:solidFill>
                  <a:latin typeface="Arial"/>
                  <a:cs typeface="Arial"/>
                </a:rPr>
                <a:t>Thrombotic Risk</a:t>
              </a:r>
              <a:endParaRPr lang="fr-FR" sz="2400" b="0" dirty="0">
                <a:solidFill>
                  <a:srgbClr val="0070C0"/>
                </a:solidFill>
                <a:latin typeface="Arial"/>
                <a:cs typeface="Arial"/>
              </a:endParaRPr>
            </a:p>
          </p:txBody>
        </p:sp>
        <p:sp>
          <p:nvSpPr>
            <p:cNvPr id="75809" name="Line 9"/>
            <p:cNvSpPr>
              <a:spLocks noChangeShapeType="1"/>
            </p:cNvSpPr>
            <p:nvPr/>
          </p:nvSpPr>
          <p:spPr bwMode="auto">
            <a:xfrm>
              <a:off x="846" y="1800"/>
              <a:ext cx="4929" cy="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dirty="0">
                <a:solidFill>
                  <a:srgbClr val="0070C0"/>
                </a:solidFill>
                <a:latin typeface="Arial"/>
                <a:cs typeface="Arial"/>
              </a:endParaRPr>
            </a:p>
          </p:txBody>
        </p:sp>
        <p:sp>
          <p:nvSpPr>
            <p:cNvPr id="75810" name="Text Box 11"/>
            <p:cNvSpPr txBox="1">
              <a:spLocks noChangeArrowheads="1"/>
            </p:cNvSpPr>
            <p:nvPr/>
          </p:nvSpPr>
          <p:spPr bwMode="auto">
            <a:xfrm>
              <a:off x="920" y="1440"/>
              <a:ext cx="226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err="1">
                  <a:solidFill>
                    <a:srgbClr val="0070C0"/>
                  </a:solidFill>
                  <a:latin typeface="Arial"/>
                  <a:cs typeface="Arial"/>
                </a:rPr>
                <a:t>Threshold</a:t>
              </a:r>
              <a:r>
                <a:rPr lang="fr-BE" sz="2400" b="0" dirty="0">
                  <a:solidFill>
                    <a:srgbClr val="0070C0"/>
                  </a:solidFill>
                  <a:latin typeface="Arial"/>
                  <a:cs typeface="Arial"/>
                </a:rPr>
                <a:t> for DVT/PE</a:t>
              </a:r>
              <a:endParaRPr lang="fr-FR" sz="2400" b="0" dirty="0">
                <a:solidFill>
                  <a:srgbClr val="0070C0"/>
                </a:solidFill>
                <a:latin typeface="Arial"/>
                <a:cs typeface="Arial"/>
              </a:endParaRPr>
            </a:p>
          </p:txBody>
        </p:sp>
        <p:sp>
          <p:nvSpPr>
            <p:cNvPr id="75807" name="Line 7"/>
            <p:cNvSpPr>
              <a:spLocks noChangeShapeType="1"/>
            </p:cNvSpPr>
            <p:nvPr/>
          </p:nvSpPr>
          <p:spPr bwMode="auto">
            <a:xfrm flipV="1">
              <a:off x="839" y="1617"/>
              <a:ext cx="0" cy="1998"/>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dirty="0">
                <a:solidFill>
                  <a:srgbClr val="0070C0"/>
                </a:solidFill>
                <a:latin typeface="Arial"/>
                <a:cs typeface="Arial"/>
              </a:endParaRPr>
            </a:p>
          </p:txBody>
        </p:sp>
      </p:grpSp>
      <p:grpSp>
        <p:nvGrpSpPr>
          <p:cNvPr id="820258" name="Group 34"/>
          <p:cNvGrpSpPr>
            <a:grpSpLocks/>
          </p:cNvGrpSpPr>
          <p:nvPr/>
        </p:nvGrpSpPr>
        <p:grpSpPr bwMode="auto">
          <a:xfrm>
            <a:off x="2358868" y="4192638"/>
            <a:ext cx="8971839" cy="1128713"/>
            <a:chOff x="839" y="2899"/>
            <a:chExt cx="6358" cy="711"/>
          </a:xfrm>
        </p:grpSpPr>
        <p:sp>
          <p:nvSpPr>
            <p:cNvPr id="75803" name="Line 10"/>
            <p:cNvSpPr>
              <a:spLocks noChangeShapeType="1"/>
            </p:cNvSpPr>
            <p:nvPr/>
          </p:nvSpPr>
          <p:spPr bwMode="auto">
            <a:xfrm flipV="1">
              <a:off x="839" y="3123"/>
              <a:ext cx="4902" cy="487"/>
            </a:xfrm>
            <a:prstGeom prst="line">
              <a:avLst/>
            </a:prstGeom>
            <a:noFill/>
            <a:ln w="19050">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dirty="0">
                <a:solidFill>
                  <a:srgbClr val="0070C0"/>
                </a:solidFill>
                <a:latin typeface="Arial"/>
                <a:cs typeface="Arial"/>
              </a:endParaRPr>
            </a:p>
          </p:txBody>
        </p:sp>
        <p:sp>
          <p:nvSpPr>
            <p:cNvPr id="75804" name="Text Box 12"/>
            <p:cNvSpPr txBox="1">
              <a:spLocks noChangeArrowheads="1"/>
            </p:cNvSpPr>
            <p:nvPr/>
          </p:nvSpPr>
          <p:spPr bwMode="auto">
            <a:xfrm>
              <a:off x="5938" y="2899"/>
              <a:ext cx="125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dirty="0">
                  <a:solidFill>
                    <a:srgbClr val="0070C0"/>
                  </a:solidFill>
                  <a:latin typeface="Arial"/>
                  <a:cs typeface="Arial"/>
                </a:rPr>
                <a:t>Basal level</a:t>
              </a:r>
              <a:endParaRPr lang="fr-FR" sz="2400" dirty="0">
                <a:solidFill>
                  <a:srgbClr val="0070C0"/>
                </a:solidFill>
                <a:latin typeface="Arial"/>
                <a:cs typeface="Arial"/>
              </a:endParaRPr>
            </a:p>
          </p:txBody>
        </p:sp>
      </p:grpSp>
      <p:sp>
        <p:nvSpPr>
          <p:cNvPr id="820252" name="Text Box 28"/>
          <p:cNvSpPr txBox="1">
            <a:spLocks noChangeArrowheads="1"/>
          </p:cNvSpPr>
          <p:nvPr/>
        </p:nvSpPr>
        <p:spPr bwMode="auto">
          <a:xfrm>
            <a:off x="1851633" y="6255795"/>
            <a:ext cx="248465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800" b="0" dirty="0">
                <a:solidFill>
                  <a:srgbClr val="000000"/>
                </a:solidFill>
                <a:latin typeface="Arial"/>
                <a:cs typeface="Arial"/>
              </a:rPr>
              <a:t>Adapted from Rosendaal FR: Lancet 353: 1167, 1999.</a:t>
            </a:r>
            <a:endParaRPr lang="fr-FR" sz="800" b="0" dirty="0">
              <a:solidFill>
                <a:srgbClr val="000000"/>
              </a:solidFill>
              <a:latin typeface="Arial"/>
              <a:cs typeface="Arial"/>
            </a:endParaRPr>
          </a:p>
        </p:txBody>
      </p:sp>
      <p:grpSp>
        <p:nvGrpSpPr>
          <p:cNvPr id="8" name="Group 7"/>
          <p:cNvGrpSpPr/>
          <p:nvPr/>
        </p:nvGrpSpPr>
        <p:grpSpPr>
          <a:xfrm>
            <a:off x="2362201" y="1679624"/>
            <a:ext cx="9164084" cy="3635326"/>
            <a:chOff x="838200" y="1679624"/>
            <a:chExt cx="9164084" cy="3635326"/>
          </a:xfrm>
        </p:grpSpPr>
        <p:sp>
          <p:nvSpPr>
            <p:cNvPr id="75800" name="Text Box 24"/>
            <p:cNvSpPr txBox="1">
              <a:spLocks noChangeArrowheads="1"/>
            </p:cNvSpPr>
            <p:nvPr/>
          </p:nvSpPr>
          <p:spPr bwMode="auto">
            <a:xfrm>
              <a:off x="6355132" y="3032403"/>
              <a:ext cx="3647152"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dirty="0">
                  <a:solidFill>
                    <a:srgbClr val="FF0000"/>
                  </a:solidFill>
                  <a:latin typeface="Arial"/>
                  <a:cs typeface="Arial"/>
                </a:rPr>
                <a:t>Factor V Leiden</a:t>
              </a:r>
              <a:endParaRPr lang="fr-FR" dirty="0">
                <a:solidFill>
                  <a:srgbClr val="FF0000"/>
                </a:solidFill>
                <a:latin typeface="Arial"/>
                <a:cs typeface="Arial"/>
              </a:endParaRPr>
            </a:p>
          </p:txBody>
        </p:sp>
        <p:sp>
          <p:nvSpPr>
            <p:cNvPr id="75801" name="Text Box 25"/>
            <p:cNvSpPr txBox="1">
              <a:spLocks noChangeArrowheads="1"/>
            </p:cNvSpPr>
            <p:nvPr/>
          </p:nvSpPr>
          <p:spPr bwMode="auto">
            <a:xfrm>
              <a:off x="2717287" y="3862437"/>
              <a:ext cx="596638"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err="1">
                  <a:solidFill>
                    <a:srgbClr val="0070C0"/>
                  </a:solidFill>
                  <a:latin typeface="Arial"/>
                  <a:cs typeface="Arial"/>
                </a:rPr>
                <a:t>Pill</a:t>
              </a:r>
              <a:endParaRPr lang="fr-FR" sz="2400" b="0" dirty="0">
                <a:solidFill>
                  <a:srgbClr val="0070C0"/>
                </a:solidFill>
                <a:latin typeface="Arial"/>
                <a:cs typeface="Arial"/>
              </a:endParaRPr>
            </a:p>
          </p:txBody>
        </p:sp>
        <p:sp>
          <p:nvSpPr>
            <p:cNvPr id="75802" name="Text Box 26"/>
            <p:cNvSpPr txBox="1">
              <a:spLocks noChangeArrowheads="1"/>
            </p:cNvSpPr>
            <p:nvPr/>
          </p:nvSpPr>
          <p:spPr bwMode="auto">
            <a:xfrm>
              <a:off x="3651443" y="3149650"/>
              <a:ext cx="1657826"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a:solidFill>
                    <a:srgbClr val="0070C0"/>
                  </a:solidFill>
                  <a:latin typeface="Arial"/>
                  <a:cs typeface="Arial"/>
                </a:rPr>
                <a:t>Pregnancy</a:t>
              </a:r>
              <a:endParaRPr lang="fr-FR" sz="2400" b="0" dirty="0">
                <a:solidFill>
                  <a:srgbClr val="0070C0"/>
                </a:solidFill>
                <a:latin typeface="Arial"/>
                <a:cs typeface="Arial"/>
              </a:endParaRPr>
            </a:p>
          </p:txBody>
        </p:sp>
        <p:sp>
          <p:nvSpPr>
            <p:cNvPr id="75790" name="Text Box 27"/>
            <p:cNvSpPr txBox="1">
              <a:spLocks noChangeArrowheads="1"/>
            </p:cNvSpPr>
            <p:nvPr/>
          </p:nvSpPr>
          <p:spPr bwMode="auto">
            <a:xfrm>
              <a:off x="4911565" y="1679624"/>
              <a:ext cx="2154757"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err="1">
                  <a:solidFill>
                    <a:srgbClr val="0070C0"/>
                  </a:solidFill>
                  <a:latin typeface="Arial"/>
                  <a:cs typeface="Arial"/>
                </a:rPr>
                <a:t>Immobilization</a:t>
              </a:r>
              <a:endParaRPr lang="fr-FR" sz="2400" b="0" dirty="0">
                <a:solidFill>
                  <a:srgbClr val="0070C0"/>
                </a:solidFill>
                <a:latin typeface="Arial"/>
                <a:cs typeface="Arial"/>
              </a:endParaRPr>
            </a:p>
          </p:txBody>
        </p:sp>
        <p:sp>
          <p:nvSpPr>
            <p:cNvPr id="41" name="Freeform 40"/>
            <p:cNvSpPr/>
            <p:nvPr/>
          </p:nvSpPr>
          <p:spPr>
            <a:xfrm>
              <a:off x="838200" y="2266950"/>
              <a:ext cx="6889750" cy="3048000"/>
            </a:xfrm>
            <a:custGeom>
              <a:avLst/>
              <a:gdLst>
                <a:gd name="connsiteX0" fmla="*/ 0 w 6889750"/>
                <a:gd name="connsiteY0" fmla="*/ 3048000 h 3048000"/>
                <a:gd name="connsiteX1" fmla="*/ 1898650 w 6889750"/>
                <a:gd name="connsiteY1" fmla="*/ 2565400 h 3048000"/>
                <a:gd name="connsiteX2" fmla="*/ 1892300 w 6889750"/>
                <a:gd name="connsiteY2" fmla="*/ 1530350 h 3048000"/>
                <a:gd name="connsiteX3" fmla="*/ 2813050 w 6889750"/>
                <a:gd name="connsiteY3" fmla="*/ 1543050 h 3048000"/>
                <a:gd name="connsiteX4" fmla="*/ 2806700 w 6889750"/>
                <a:gd name="connsiteY4" fmla="*/ 2349500 h 3048000"/>
                <a:gd name="connsiteX5" fmla="*/ 3879850 w 6889750"/>
                <a:gd name="connsiteY5" fmla="*/ 2082800 h 3048000"/>
                <a:gd name="connsiteX6" fmla="*/ 3879850 w 6889750"/>
                <a:gd name="connsiteY6" fmla="*/ 863600 h 3048000"/>
                <a:gd name="connsiteX7" fmla="*/ 4610100 w 6889750"/>
                <a:gd name="connsiteY7" fmla="*/ 863600 h 3048000"/>
                <a:gd name="connsiteX8" fmla="*/ 4616450 w 6889750"/>
                <a:gd name="connsiteY8" fmla="*/ 0 h 3048000"/>
                <a:gd name="connsiteX9" fmla="*/ 4997450 w 6889750"/>
                <a:gd name="connsiteY9" fmla="*/ 0 h 3048000"/>
                <a:gd name="connsiteX10" fmla="*/ 4997450 w 6889750"/>
                <a:gd name="connsiteY10" fmla="*/ 1828800 h 3048000"/>
                <a:gd name="connsiteX11" fmla="*/ 6889750 w 6889750"/>
                <a:gd name="connsiteY11" fmla="*/ 1333500 h 3048000"/>
                <a:gd name="connsiteX0" fmla="*/ 0 w 6889750"/>
                <a:gd name="connsiteY0" fmla="*/ 3048000 h 3048000"/>
                <a:gd name="connsiteX1" fmla="*/ 1898650 w 6889750"/>
                <a:gd name="connsiteY1" fmla="*/ 2565400 h 3048000"/>
                <a:gd name="connsiteX2" fmla="*/ 1892300 w 6889750"/>
                <a:gd name="connsiteY2" fmla="*/ 1530350 h 3048000"/>
                <a:gd name="connsiteX3" fmla="*/ 2813050 w 6889750"/>
                <a:gd name="connsiteY3" fmla="*/ 1528762 h 3048000"/>
                <a:gd name="connsiteX4" fmla="*/ 2806700 w 6889750"/>
                <a:gd name="connsiteY4" fmla="*/ 2349500 h 3048000"/>
                <a:gd name="connsiteX5" fmla="*/ 3879850 w 6889750"/>
                <a:gd name="connsiteY5" fmla="*/ 2082800 h 3048000"/>
                <a:gd name="connsiteX6" fmla="*/ 3879850 w 6889750"/>
                <a:gd name="connsiteY6" fmla="*/ 863600 h 3048000"/>
                <a:gd name="connsiteX7" fmla="*/ 4610100 w 6889750"/>
                <a:gd name="connsiteY7" fmla="*/ 863600 h 3048000"/>
                <a:gd name="connsiteX8" fmla="*/ 4616450 w 6889750"/>
                <a:gd name="connsiteY8" fmla="*/ 0 h 3048000"/>
                <a:gd name="connsiteX9" fmla="*/ 4997450 w 6889750"/>
                <a:gd name="connsiteY9" fmla="*/ 0 h 3048000"/>
                <a:gd name="connsiteX10" fmla="*/ 4997450 w 6889750"/>
                <a:gd name="connsiteY10" fmla="*/ 1828800 h 3048000"/>
                <a:gd name="connsiteX11" fmla="*/ 6889750 w 6889750"/>
                <a:gd name="connsiteY11" fmla="*/ 13335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89750" h="3048000">
                  <a:moveTo>
                    <a:pt x="0" y="3048000"/>
                  </a:moveTo>
                  <a:lnTo>
                    <a:pt x="1898650" y="2565400"/>
                  </a:lnTo>
                  <a:cubicBezTo>
                    <a:pt x="1896533" y="2220383"/>
                    <a:pt x="1894417" y="1875367"/>
                    <a:pt x="1892300" y="1530350"/>
                  </a:cubicBezTo>
                  <a:lnTo>
                    <a:pt x="2813050" y="1528762"/>
                  </a:lnTo>
                  <a:cubicBezTo>
                    <a:pt x="2810933" y="1797579"/>
                    <a:pt x="2808817" y="2080683"/>
                    <a:pt x="2806700" y="2349500"/>
                  </a:cubicBezTo>
                  <a:lnTo>
                    <a:pt x="3879850" y="2082800"/>
                  </a:lnTo>
                  <a:lnTo>
                    <a:pt x="3879850" y="863600"/>
                  </a:lnTo>
                  <a:lnTo>
                    <a:pt x="4610100" y="863600"/>
                  </a:lnTo>
                  <a:cubicBezTo>
                    <a:pt x="4612217" y="575733"/>
                    <a:pt x="4614333" y="287867"/>
                    <a:pt x="4616450" y="0"/>
                  </a:cubicBezTo>
                  <a:lnTo>
                    <a:pt x="4997450" y="0"/>
                  </a:lnTo>
                  <a:lnTo>
                    <a:pt x="4997450" y="1828800"/>
                  </a:lnTo>
                  <a:lnTo>
                    <a:pt x="6889750" y="13335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dirty="0">
                <a:solidFill>
                  <a:srgbClr val="0070C0"/>
                </a:solidFill>
                <a:latin typeface="Arial"/>
                <a:cs typeface="Arial"/>
              </a:endParaRPr>
            </a:p>
          </p:txBody>
        </p:sp>
      </p:grpSp>
    </p:spTree>
    <p:extLst>
      <p:ext uri="{BB962C8B-B14F-4D97-AF65-F5344CB8AC3E}">
        <p14:creationId xmlns:p14="http://schemas.microsoft.com/office/powerpoint/2010/main" val="15505025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706" name="Rectangle 2"/>
          <p:cNvSpPr>
            <a:spLocks noGrp="1" noChangeArrowheads="1"/>
          </p:cNvSpPr>
          <p:nvPr>
            <p:ph type="title"/>
          </p:nvPr>
        </p:nvSpPr>
        <p:spPr>
          <a:xfrm>
            <a:off x="440257" y="349140"/>
            <a:ext cx="11257864" cy="754461"/>
          </a:xfrm>
        </p:spPr>
        <p:txBody>
          <a:bodyPr/>
          <a:lstStyle/>
          <a:p>
            <a:pPr algn="ctr">
              <a:defRPr/>
            </a:pPr>
            <a:r>
              <a:rPr lang="fr-BE" sz="4400" cap="small" dirty="0">
                <a:solidFill>
                  <a:srgbClr val="FF0000"/>
                </a:solidFill>
                <a:latin typeface="Arial" charset="0"/>
              </a:rPr>
              <a:t>VTED : epidemiology</a:t>
            </a:r>
          </a:p>
        </p:txBody>
      </p:sp>
      <p:sp>
        <p:nvSpPr>
          <p:cNvPr id="133124" name="Rectangle 4"/>
          <p:cNvSpPr>
            <a:spLocks noChangeArrowheads="1"/>
          </p:cNvSpPr>
          <p:nvPr/>
        </p:nvSpPr>
        <p:spPr bwMode="auto">
          <a:xfrm>
            <a:off x="1775520" y="1519920"/>
            <a:ext cx="847090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100000"/>
              <a:buChar char="•"/>
              <a:defRPr sz="3600">
                <a:solidFill>
                  <a:schemeClr val="tx1"/>
                </a:solidFill>
                <a:latin typeface="Arial" pitchFamily="34" charset="0"/>
              </a:defRPr>
            </a:lvl1pPr>
            <a:lvl2pPr marL="742950" indent="-285750">
              <a:spcBef>
                <a:spcPct val="20000"/>
              </a:spcBef>
              <a:buSzPct val="100000"/>
              <a:buChar char="•"/>
              <a:defRPr sz="3200">
                <a:solidFill>
                  <a:schemeClr val="tx1"/>
                </a:solidFill>
                <a:latin typeface="Arial" pitchFamily="34" charset="0"/>
              </a:defRPr>
            </a:lvl2pPr>
            <a:lvl3pPr marL="1143000" indent="-228600">
              <a:spcBef>
                <a:spcPct val="20000"/>
              </a:spcBef>
              <a:buSzPct val="100000"/>
              <a:buChar char="•"/>
              <a:defRPr sz="3200">
                <a:solidFill>
                  <a:schemeClr val="tx1"/>
                </a:solidFill>
                <a:latin typeface="Arial" pitchFamily="34"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lvl="1">
              <a:lnSpc>
                <a:spcPct val="110000"/>
              </a:lnSpc>
              <a:buSzTx/>
              <a:buFontTx/>
              <a:buChar char="-"/>
            </a:pPr>
            <a:endParaRPr lang="fr-BE" altLang="fr-FR" sz="2000">
              <a:solidFill>
                <a:srgbClr val="000000"/>
              </a:solidFill>
              <a:cs typeface="Arial"/>
            </a:endParaRPr>
          </a:p>
        </p:txBody>
      </p:sp>
      <p:sp>
        <p:nvSpPr>
          <p:cNvPr id="1608709" name="Rectangle 5"/>
          <p:cNvSpPr>
            <a:spLocks noGrp="1" noChangeArrowheads="1"/>
          </p:cNvSpPr>
          <p:nvPr>
            <p:ph type="body" idx="1"/>
          </p:nvPr>
        </p:nvSpPr>
        <p:spPr>
          <a:xfrm>
            <a:off x="579749" y="1331684"/>
            <a:ext cx="10862442" cy="4279890"/>
          </a:xfrm>
        </p:spPr>
        <p:txBody>
          <a:bodyPr/>
          <a:lstStyle/>
          <a:p>
            <a:pPr marL="361950" indent="-361950" defTabSz="914400">
              <a:lnSpc>
                <a:spcPct val="160000"/>
              </a:lnSpc>
              <a:buClr>
                <a:srgbClr val="0066CC"/>
              </a:buClr>
              <a:defRPr/>
            </a:pPr>
            <a:r>
              <a:rPr lang="fr-BE" sz="2800" dirty="0">
                <a:solidFill>
                  <a:srgbClr val="0066CC"/>
                </a:solidFill>
                <a:latin typeface="Calibri" panose="020F0502020204030204" pitchFamily="34" charset="0"/>
                <a:cs typeface="Calibri" panose="020F0502020204030204" pitchFamily="34" charset="0"/>
              </a:rPr>
              <a:t>Incidence :</a:t>
            </a:r>
          </a:p>
          <a:p>
            <a:pPr marL="898525" lvl="1" indent="-361950" defTabSz="914400">
              <a:lnSpc>
                <a:spcPct val="160000"/>
              </a:lnSpc>
              <a:buClr>
                <a:srgbClr val="0066CC"/>
              </a:buClr>
              <a:buSzPct val="70000"/>
              <a:buFont typeface="Wingdings" panose="05000000000000000000" pitchFamily="2" charset="2"/>
              <a:buChar char="Ø"/>
              <a:defRPr/>
            </a:pPr>
            <a:r>
              <a:rPr lang="fr-BE" sz="2400" dirty="0">
                <a:solidFill>
                  <a:srgbClr val="0066CC"/>
                </a:solidFill>
                <a:latin typeface="Calibri" panose="020F0502020204030204" pitchFamily="34" charset="0"/>
                <a:cs typeface="Calibri" panose="020F0502020204030204" pitchFamily="34" charset="0"/>
              </a:rPr>
              <a:t>0.4-1.5 / 10.000 / year (25-29 years)</a:t>
            </a:r>
          </a:p>
          <a:p>
            <a:pPr marL="898525" lvl="1" indent="-361950" defTabSz="914400">
              <a:lnSpc>
                <a:spcPct val="160000"/>
              </a:lnSpc>
              <a:buClr>
                <a:srgbClr val="0066CC"/>
              </a:buClr>
              <a:buSzPct val="70000"/>
              <a:buFont typeface="Wingdings" panose="05000000000000000000" pitchFamily="2" charset="2"/>
              <a:buChar char="Ø"/>
              <a:defRPr/>
            </a:pPr>
            <a:r>
              <a:rPr lang="fr-BE" sz="2400" dirty="0">
                <a:solidFill>
                  <a:srgbClr val="0066CC"/>
                </a:solidFill>
                <a:latin typeface="Calibri" panose="020F0502020204030204" pitchFamily="34" charset="0"/>
                <a:cs typeface="Calibri" panose="020F0502020204030204" pitchFamily="34" charset="0"/>
              </a:rPr>
              <a:t>0.6-3 / 10.000 / year (40-44 years)</a:t>
            </a:r>
          </a:p>
          <a:p>
            <a:pPr marL="898525" lvl="1" indent="-361950" defTabSz="914400">
              <a:lnSpc>
                <a:spcPct val="160000"/>
              </a:lnSpc>
              <a:buClr>
                <a:srgbClr val="0066CC"/>
              </a:buClr>
              <a:buSzPct val="70000"/>
              <a:buFont typeface="Wingdings" panose="05000000000000000000" pitchFamily="2" charset="2"/>
              <a:buChar char="Ø"/>
              <a:defRPr/>
            </a:pPr>
            <a:r>
              <a:rPr lang="fr-BE" sz="2400" dirty="0">
                <a:solidFill>
                  <a:srgbClr val="0066CC"/>
                </a:solidFill>
                <a:latin typeface="Calibri" panose="020F0502020204030204" pitchFamily="34" charset="0"/>
                <a:cs typeface="Calibri" panose="020F0502020204030204" pitchFamily="34" charset="0"/>
              </a:rPr>
              <a:t>70.0000 </a:t>
            </a:r>
            <a:r>
              <a:rPr lang="fr-BE" sz="2400" dirty="0" err="1">
                <a:solidFill>
                  <a:srgbClr val="0066CC"/>
                </a:solidFill>
                <a:latin typeface="Calibri" panose="020F0502020204030204" pitchFamily="34" charset="0"/>
                <a:cs typeface="Calibri" panose="020F0502020204030204" pitchFamily="34" charset="0"/>
              </a:rPr>
              <a:t>deep</a:t>
            </a:r>
            <a:r>
              <a:rPr lang="fr-BE" sz="2400" dirty="0">
                <a:solidFill>
                  <a:srgbClr val="0066CC"/>
                </a:solidFill>
                <a:latin typeface="Calibri" panose="020F0502020204030204" pitchFamily="34" charset="0"/>
                <a:cs typeface="Calibri" panose="020F0502020204030204" pitchFamily="34" charset="0"/>
              </a:rPr>
              <a:t> venous thrombosis / year (France)</a:t>
            </a:r>
          </a:p>
          <a:p>
            <a:pPr marL="898525" lvl="1" indent="-361950" defTabSz="914400">
              <a:lnSpc>
                <a:spcPct val="160000"/>
              </a:lnSpc>
              <a:buClr>
                <a:srgbClr val="0066CC"/>
              </a:buClr>
              <a:buSzPct val="70000"/>
              <a:buFont typeface="Wingdings" panose="05000000000000000000" pitchFamily="2" charset="2"/>
              <a:buChar char="Ø"/>
              <a:defRPr/>
            </a:pPr>
            <a:r>
              <a:rPr lang="fr-BE" sz="2400" dirty="0">
                <a:solidFill>
                  <a:srgbClr val="0066CC"/>
                </a:solidFill>
                <a:latin typeface="Calibri" panose="020F0502020204030204" pitchFamily="34" charset="0"/>
                <a:cs typeface="Calibri" panose="020F0502020204030204" pitchFamily="34" charset="0"/>
              </a:rPr>
              <a:t>20.000 </a:t>
            </a:r>
            <a:r>
              <a:rPr lang="fr-BE" sz="2400" dirty="0" err="1">
                <a:solidFill>
                  <a:srgbClr val="0066CC"/>
                </a:solidFill>
                <a:latin typeface="Calibri" panose="020F0502020204030204" pitchFamily="34" charset="0"/>
                <a:cs typeface="Calibri" panose="020F0502020204030204" pitchFamily="34" charset="0"/>
              </a:rPr>
              <a:t>deaths</a:t>
            </a:r>
            <a:r>
              <a:rPr lang="fr-BE" sz="2400" dirty="0">
                <a:solidFill>
                  <a:srgbClr val="0066CC"/>
                </a:solidFill>
                <a:latin typeface="Calibri" panose="020F0502020204030204" pitchFamily="34" charset="0"/>
                <a:cs typeface="Calibri" panose="020F0502020204030204" pitchFamily="34" charset="0"/>
              </a:rPr>
              <a:t> – PE / year (France)</a:t>
            </a:r>
          </a:p>
          <a:p>
            <a:pPr marL="0" indent="0" defTabSz="914400">
              <a:spcAft>
                <a:spcPts val="0"/>
              </a:spcAft>
              <a:buNone/>
              <a:defRPr/>
            </a:pPr>
            <a:endParaRPr lang="fr-BE" sz="1800" b="1" cap="small" dirty="0">
              <a:solidFill>
                <a:srgbClr val="FF0000"/>
              </a:solidFill>
              <a:latin typeface="Calibri" panose="020F0502020204030204" pitchFamily="34" charset="0"/>
              <a:cs typeface="Calibri" panose="020F0502020204030204" pitchFamily="34" charset="0"/>
            </a:endParaRPr>
          </a:p>
          <a:p>
            <a:pPr defTabSz="914400">
              <a:lnSpc>
                <a:spcPct val="160000"/>
              </a:lnSpc>
              <a:defRPr/>
            </a:pPr>
            <a:endParaRPr lang="fr-BE" sz="2600" dirty="0">
              <a:latin typeface="Calibri" panose="020F0502020204030204" pitchFamily="34" charset="0"/>
              <a:cs typeface="Calibri" panose="020F0502020204030204" pitchFamily="34" charset="0"/>
            </a:endParaRPr>
          </a:p>
        </p:txBody>
      </p:sp>
      <p:sp>
        <p:nvSpPr>
          <p:cNvPr id="2" name="Rectangle à coins arrondis 1"/>
          <p:cNvSpPr/>
          <p:nvPr/>
        </p:nvSpPr>
        <p:spPr>
          <a:xfrm>
            <a:off x="1576549" y="5423338"/>
            <a:ext cx="9056537" cy="1245476"/>
          </a:xfrm>
          <a:prstGeom prst="roundRect">
            <a:avLst/>
          </a:prstGeom>
          <a:solidFill>
            <a:srgbClr val="0066CC"/>
          </a:solidFill>
          <a:ln>
            <a:solidFill>
              <a:srgbClr val="477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3200" b="1" u="sng" cap="small" dirty="0">
                <a:solidFill>
                  <a:schemeClr val="bg1"/>
                </a:solidFill>
                <a:latin typeface="Calibri" panose="020F0502020204030204" pitchFamily="34" charset="0"/>
                <a:cs typeface="Calibri" panose="020F0502020204030204" pitchFamily="34" charset="0"/>
              </a:rPr>
              <a:t>PULMONARY EMBOLISM : </a:t>
            </a:r>
          </a:p>
          <a:p>
            <a:pPr algn="ctr">
              <a:defRPr/>
            </a:pPr>
            <a:r>
              <a:rPr lang="fr-BE" sz="2800" b="1" cap="small" dirty="0">
                <a:solidFill>
                  <a:schemeClr val="bg1"/>
                </a:solidFill>
                <a:latin typeface="Calibri" panose="020F0502020204030204" pitchFamily="34" charset="0"/>
                <a:cs typeface="Calibri" panose="020F0502020204030204" pitchFamily="34" charset="0"/>
              </a:rPr>
              <a:t>First cause of </a:t>
            </a:r>
            <a:r>
              <a:rPr lang="fr-BE" sz="2800" b="1" cap="small" dirty="0" err="1">
                <a:solidFill>
                  <a:schemeClr val="bg1"/>
                </a:solidFill>
                <a:latin typeface="Calibri" panose="020F0502020204030204" pitchFamily="34" charset="0"/>
                <a:cs typeface="Calibri" panose="020F0502020204030204" pitchFamily="34" charset="0"/>
              </a:rPr>
              <a:t>death</a:t>
            </a:r>
            <a:r>
              <a:rPr lang="fr-BE" sz="2800" b="1" cap="small" dirty="0">
                <a:solidFill>
                  <a:schemeClr val="bg1"/>
                </a:solidFill>
                <a:latin typeface="Calibri" panose="020F0502020204030204" pitchFamily="34" charset="0"/>
                <a:cs typeface="Calibri" panose="020F0502020204030204" pitchFamily="34" charset="0"/>
              </a:rPr>
              <a:t> in </a:t>
            </a:r>
            <a:r>
              <a:rPr lang="fr-BE" sz="2800" b="1" cap="small" dirty="0" err="1">
                <a:solidFill>
                  <a:schemeClr val="bg1"/>
                </a:solidFill>
                <a:latin typeface="Calibri" panose="020F0502020204030204" pitchFamily="34" charset="0"/>
                <a:cs typeface="Calibri" panose="020F0502020204030204" pitchFamily="34" charset="0"/>
              </a:rPr>
              <a:t>young</a:t>
            </a:r>
            <a:r>
              <a:rPr lang="fr-BE" sz="2800" b="1" cap="small" dirty="0">
                <a:solidFill>
                  <a:schemeClr val="bg1"/>
                </a:solidFill>
                <a:latin typeface="Calibri" panose="020F0502020204030204" pitchFamily="34" charset="0"/>
                <a:cs typeface="Calibri" panose="020F0502020204030204" pitchFamily="34" charset="0"/>
              </a:rPr>
              <a:t> women</a:t>
            </a:r>
          </a:p>
        </p:txBody>
      </p:sp>
    </p:spTree>
    <p:extLst>
      <p:ext uri="{BB962C8B-B14F-4D97-AF65-F5344CB8AC3E}">
        <p14:creationId xmlns:p14="http://schemas.microsoft.com/office/powerpoint/2010/main" val="123841267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txBox="1">
            <a:spLocks noGrp="1" noChangeArrowheads="1"/>
          </p:cNvSpPr>
          <p:nvPr/>
        </p:nvSpPr>
        <p:spPr bwMode="auto">
          <a:xfrm>
            <a:off x="8472488" y="638087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8000" rIns="18000" bIns="1800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fontAlgn="base">
              <a:spcBef>
                <a:spcPct val="0"/>
              </a:spcBef>
              <a:spcAft>
                <a:spcPct val="0"/>
              </a:spcAft>
            </a:pPr>
            <a:br>
              <a:rPr lang="en-GB" sz="1400">
                <a:solidFill>
                  <a:srgbClr val="808080"/>
                </a:solidFill>
              </a:rPr>
            </a:br>
            <a:fld id="{18B9D6B1-D7AD-4979-91D0-28EDED843750}" type="slidenum">
              <a:rPr lang="en-GB" sz="1000">
                <a:solidFill>
                  <a:srgbClr val="808080"/>
                </a:solidFill>
              </a:rPr>
              <a:pPr algn="r" fontAlgn="base">
                <a:spcBef>
                  <a:spcPct val="0"/>
                </a:spcBef>
                <a:spcAft>
                  <a:spcPct val="0"/>
                </a:spcAft>
              </a:pPr>
              <a:t>18</a:t>
            </a:fld>
            <a:endParaRPr lang="en-GB" sz="1000">
              <a:solidFill>
                <a:srgbClr val="808080"/>
              </a:solidFill>
            </a:endParaRPr>
          </a:p>
        </p:txBody>
      </p:sp>
      <p:sp>
        <p:nvSpPr>
          <p:cNvPr id="43011" name="Text Box 5"/>
          <p:cNvSpPr txBox="1">
            <a:spLocks noChangeArrowheads="1"/>
          </p:cNvSpPr>
          <p:nvPr/>
        </p:nvSpPr>
        <p:spPr bwMode="auto">
          <a:xfrm>
            <a:off x="1973264" y="6542804"/>
            <a:ext cx="62134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768" tIns="21884" rIns="43768" bIns="2188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50000"/>
              </a:spcBef>
              <a:spcAft>
                <a:spcPct val="0"/>
              </a:spcAft>
            </a:pPr>
            <a:r>
              <a:rPr lang="en-US" sz="1400" b="1">
                <a:solidFill>
                  <a:srgbClr val="FFFFFF"/>
                </a:solidFill>
                <a:latin typeface="Calibri" pitchFamily="34" charset="0"/>
                <a:ea typeface="MS PGothic" pitchFamily="34" charset="-128"/>
              </a:rPr>
              <a:t>Figure compiled using data from Dinger, et al. Contraception 2007;75:344–54</a:t>
            </a:r>
          </a:p>
        </p:txBody>
      </p:sp>
      <p:pic>
        <p:nvPicPr>
          <p:cNvPr id="43012" name="Picture 4" descr="10104_17_22_DB_BSP_Grafik_S21"/>
          <p:cNvPicPr>
            <a:picLocks noChangeAspect="1" noChangeArrowheads="1"/>
          </p:cNvPicPr>
          <p:nvPr/>
        </p:nvPicPr>
        <p:blipFill>
          <a:blip r:embed="rId3">
            <a:extLst>
              <a:ext uri="{28A0092B-C50C-407E-A947-70E740481C1C}">
                <a14:useLocalDpi xmlns:a14="http://schemas.microsoft.com/office/drawing/2010/main" val="0"/>
              </a:ext>
            </a:extLst>
          </a:blip>
          <a:srcRect l="9052" t="17642" r="8084" b="15343"/>
          <a:stretch>
            <a:fillRect/>
          </a:stretch>
        </p:blipFill>
        <p:spPr bwMode="auto">
          <a:xfrm>
            <a:off x="1973263" y="1302466"/>
            <a:ext cx="84248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6"/>
          <p:cNvSpPr>
            <a:spLocks noChangeArrowheads="1"/>
          </p:cNvSpPr>
          <p:nvPr/>
        </p:nvSpPr>
        <p:spPr bwMode="auto">
          <a:xfrm>
            <a:off x="2527300" y="5426791"/>
            <a:ext cx="7456488" cy="811212"/>
          </a:xfrm>
          <a:custGeom>
            <a:avLst/>
            <a:gdLst>
              <a:gd name="T0" fmla="*/ 0 w 7518579"/>
              <a:gd name="T1" fmla="*/ 0 h 776287"/>
              <a:gd name="T2" fmla="*/ 7081900 w 7518579"/>
              <a:gd name="T3" fmla="*/ 0 h 776287"/>
              <a:gd name="T4" fmla="*/ 7094049 w 7518579"/>
              <a:gd name="T5" fmla="*/ 288625 h 776287"/>
              <a:gd name="T6" fmla="*/ 6305606 w 7518579"/>
              <a:gd name="T7" fmla="*/ 445615 h 776287"/>
              <a:gd name="T8" fmla="*/ 0 w 7518579"/>
              <a:gd name="T9" fmla="*/ 454519 h 776287"/>
              <a:gd name="T10" fmla="*/ 0 w 7518579"/>
              <a:gd name="T11" fmla="*/ 0 h 776287"/>
              <a:gd name="T12" fmla="*/ 0 60000 65536"/>
              <a:gd name="T13" fmla="*/ 0 60000 65536"/>
              <a:gd name="T14" fmla="*/ 0 60000 65536"/>
              <a:gd name="T15" fmla="*/ 0 60000 65536"/>
              <a:gd name="T16" fmla="*/ 0 60000 65536"/>
              <a:gd name="T17" fmla="*/ 0 60000 65536"/>
              <a:gd name="T18" fmla="*/ 0 w 7518579"/>
              <a:gd name="T19" fmla="*/ 0 h 776287"/>
              <a:gd name="T20" fmla="*/ 7518579 w 7518579"/>
              <a:gd name="T21" fmla="*/ 776287 h 776287"/>
            </a:gdLst>
            <a:ahLst/>
            <a:cxnLst>
              <a:cxn ang="T12">
                <a:pos x="T0" y="T1"/>
              </a:cxn>
              <a:cxn ang="T13">
                <a:pos x="T2" y="T3"/>
              </a:cxn>
              <a:cxn ang="T14">
                <a:pos x="T4" y="T5"/>
              </a:cxn>
              <a:cxn ang="T15">
                <a:pos x="T6" y="T7"/>
              </a:cxn>
              <a:cxn ang="T16">
                <a:pos x="T8" y="T9"/>
              </a:cxn>
              <a:cxn ang="T17">
                <a:pos x="T10" y="T11"/>
              </a:cxn>
            </a:cxnLst>
            <a:rect l="T18" t="T19" r="T20" b="T21"/>
            <a:pathLst>
              <a:path w="7518579" h="776287">
                <a:moveTo>
                  <a:pt x="0" y="0"/>
                </a:moveTo>
                <a:lnTo>
                  <a:pt x="7505700" y="0"/>
                </a:lnTo>
                <a:lnTo>
                  <a:pt x="7518579" y="492952"/>
                </a:lnTo>
                <a:lnTo>
                  <a:pt x="6682950" y="761083"/>
                </a:lnTo>
                <a:lnTo>
                  <a:pt x="0" y="776287"/>
                </a:lnTo>
                <a:lnTo>
                  <a:pt x="0" y="0"/>
                </a:lnTo>
                <a:close/>
              </a:path>
            </a:pathLst>
          </a:custGeom>
          <a:solidFill>
            <a:srgbClr val="0066CC"/>
          </a:solidFill>
          <a:ln>
            <a:noFill/>
          </a:ln>
        </p:spPr>
        <p:txBody>
          <a:bodyPr lIns="43768" tIns="21884" rIns="43768" bIns="21884">
            <a:spAutoFit/>
          </a:bodyPr>
          <a:lstStyle/>
          <a:p>
            <a:pPr eaLnBrk="0" fontAlgn="base" hangingPunct="0">
              <a:spcBef>
                <a:spcPct val="35000"/>
              </a:spcBef>
              <a:spcAft>
                <a:spcPct val="0"/>
              </a:spcAft>
              <a:defRPr/>
            </a:pPr>
            <a:r>
              <a:rPr lang="en-US" sz="1200" dirty="0">
                <a:solidFill>
                  <a:schemeClr val="bg1"/>
                </a:solidFill>
                <a:latin typeface="Arial" charset="0"/>
                <a:cs typeface="Arial"/>
              </a:rPr>
              <a:t>Non-pregnant women not using </a:t>
            </a:r>
            <a:r>
              <a:rPr lang="en-US" sz="1200" dirty="0" err="1">
                <a:solidFill>
                  <a:schemeClr val="bg1"/>
                </a:solidFill>
                <a:latin typeface="Arial" charset="0"/>
                <a:cs typeface="Arial"/>
              </a:rPr>
              <a:t>ethinylestradiol</a:t>
            </a:r>
            <a:r>
              <a:rPr lang="en-US" sz="1200" dirty="0">
                <a:solidFill>
                  <a:schemeClr val="bg1"/>
                </a:solidFill>
                <a:latin typeface="Arial" charset="0"/>
                <a:cs typeface="Arial"/>
              </a:rPr>
              <a:t> (EE)-containing COCs (4.4 events per 10,000 women-years)</a:t>
            </a:r>
          </a:p>
          <a:p>
            <a:pPr eaLnBrk="0" fontAlgn="base" hangingPunct="0">
              <a:spcBef>
                <a:spcPct val="35000"/>
              </a:spcBef>
              <a:spcAft>
                <a:spcPct val="0"/>
              </a:spcAft>
              <a:defRPr/>
            </a:pPr>
            <a:r>
              <a:rPr lang="en-US" sz="1200" dirty="0">
                <a:solidFill>
                  <a:schemeClr val="bg1"/>
                </a:solidFill>
                <a:latin typeface="Arial" charset="0"/>
                <a:cs typeface="Arial"/>
              </a:rPr>
              <a:t>Women using low-dose EE-containing COCs (8.9 events per 10,000 women-years)</a:t>
            </a:r>
          </a:p>
          <a:p>
            <a:pPr eaLnBrk="0" fontAlgn="base" hangingPunct="0">
              <a:spcBef>
                <a:spcPct val="35000"/>
              </a:spcBef>
              <a:spcAft>
                <a:spcPct val="0"/>
              </a:spcAft>
              <a:defRPr/>
            </a:pPr>
            <a:r>
              <a:rPr lang="en-US" sz="1200" dirty="0">
                <a:solidFill>
                  <a:schemeClr val="bg1"/>
                </a:solidFill>
                <a:latin typeface="Arial" charset="0"/>
                <a:cs typeface="Arial"/>
              </a:rPr>
              <a:t>Pregnant women (29.1 events per 10,000 women-years</a:t>
            </a:r>
            <a:r>
              <a:rPr lang="en-US" sz="1600" dirty="0">
                <a:solidFill>
                  <a:schemeClr val="bg1"/>
                </a:solidFill>
                <a:latin typeface="Arial" charset="0"/>
                <a:cs typeface="Arial"/>
              </a:rPr>
              <a:t>)</a:t>
            </a:r>
          </a:p>
        </p:txBody>
      </p:sp>
      <p:sp>
        <p:nvSpPr>
          <p:cNvPr id="43014" name="Rectangle 8"/>
          <p:cNvSpPr>
            <a:spLocks noGrp="1" noChangeArrowheads="1"/>
          </p:cNvSpPr>
          <p:nvPr>
            <p:ph type="title" idx="4294967295"/>
          </p:nvPr>
        </p:nvSpPr>
        <p:spPr>
          <a:xfrm>
            <a:off x="564147" y="235938"/>
            <a:ext cx="11230395" cy="553998"/>
          </a:xfrm>
        </p:spPr>
        <p:txBody>
          <a:bodyPr vert="horz" wrap="square" lIns="0" tIns="0" rIns="0" bIns="0" numCol="1" anchor="t" anchorCtr="0" compatLnSpc="1">
            <a:prstTxWarp prst="textNoShape">
              <a:avLst/>
            </a:prstTxWarp>
            <a:spAutoFit/>
          </a:bodyPr>
          <a:lstStyle/>
          <a:p>
            <a:pPr algn="ctr"/>
            <a:r>
              <a:rPr lang="en-US" sz="3600" cap="small" dirty="0">
                <a:solidFill>
                  <a:srgbClr val="FF0000"/>
                </a:solidFill>
                <a:latin typeface="Calibri" panose="020F0502020204030204" pitchFamily="34" charset="0"/>
                <a:cs typeface="Calibri" panose="020F0502020204030204" pitchFamily="34" charset="0"/>
              </a:rPr>
              <a:t>Risk of VTED among 10.000 women over 1 year</a:t>
            </a:r>
          </a:p>
        </p:txBody>
      </p:sp>
      <p:sp>
        <p:nvSpPr>
          <p:cNvPr id="43015" name="ZoneTexte 2"/>
          <p:cNvSpPr txBox="1">
            <a:spLocks noChangeArrowheads="1"/>
          </p:cNvSpPr>
          <p:nvPr/>
        </p:nvSpPr>
        <p:spPr bwMode="auto">
          <a:xfrm>
            <a:off x="2495550" y="6477716"/>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800">
                <a:solidFill>
                  <a:srgbClr val="808080"/>
                </a:solidFill>
              </a:rPr>
              <a:t>Dinger JC, Heinemann LA, Kühl-Habich D. The safety of a drospirenone-containing oral contraceptive: final results from the European Active Surveillance Study on Oral Contraceptives based on 142,475 women-years of observation. Contraception 2007; 75(5): 344–54.</a:t>
            </a:r>
          </a:p>
          <a:p>
            <a:pPr eaLnBrk="1" fontAlgn="base" hangingPunct="1">
              <a:spcBef>
                <a:spcPct val="0"/>
              </a:spcBef>
              <a:spcAft>
                <a:spcPct val="0"/>
              </a:spcAft>
            </a:pPr>
            <a:endParaRPr lang="fr-BE" sz="800">
              <a:solidFill>
                <a:srgbClr val="808080"/>
              </a:solidFill>
            </a:endParaRPr>
          </a:p>
        </p:txBody>
      </p:sp>
    </p:spTree>
    <p:extLst>
      <p:ext uri="{BB962C8B-B14F-4D97-AF65-F5344CB8AC3E}">
        <p14:creationId xmlns:p14="http://schemas.microsoft.com/office/powerpoint/2010/main" val="254330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715C52-262D-E322-3272-18EE96CFEDAC}"/>
              </a:ext>
            </a:extLst>
          </p:cNvPr>
          <p:cNvPicPr>
            <a:picLocks noChangeAspect="1"/>
          </p:cNvPicPr>
          <p:nvPr/>
        </p:nvPicPr>
        <p:blipFill>
          <a:blip r:embed="rId2"/>
          <a:stretch>
            <a:fillRect/>
          </a:stretch>
        </p:blipFill>
        <p:spPr>
          <a:xfrm>
            <a:off x="555123" y="213360"/>
            <a:ext cx="6952680" cy="6431280"/>
          </a:xfrm>
          <a:prstGeom prst="rect">
            <a:avLst/>
          </a:prstGeom>
        </p:spPr>
      </p:pic>
      <p:pic>
        <p:nvPicPr>
          <p:cNvPr id="7" name="Image 6">
            <a:extLst>
              <a:ext uri="{FF2B5EF4-FFF2-40B4-BE49-F238E27FC236}">
                <a16:creationId xmlns:a16="http://schemas.microsoft.com/office/drawing/2014/main" id="{1D96E61F-13D9-058F-1FEB-AE566273C2ED}"/>
              </a:ext>
            </a:extLst>
          </p:cNvPr>
          <p:cNvPicPr>
            <a:picLocks noChangeAspect="1"/>
          </p:cNvPicPr>
          <p:nvPr/>
        </p:nvPicPr>
        <p:blipFill>
          <a:blip r:embed="rId3"/>
          <a:stretch>
            <a:fillRect/>
          </a:stretch>
        </p:blipFill>
        <p:spPr>
          <a:xfrm>
            <a:off x="7617327" y="4478046"/>
            <a:ext cx="4019550" cy="1621812"/>
          </a:xfrm>
          <a:prstGeom prst="rect">
            <a:avLst/>
          </a:prstGeom>
        </p:spPr>
      </p:pic>
    </p:spTree>
    <p:extLst>
      <p:ext uri="{BB962C8B-B14F-4D97-AF65-F5344CB8AC3E}">
        <p14:creationId xmlns:p14="http://schemas.microsoft.com/office/powerpoint/2010/main" val="16056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8631081-2FCC-2B9C-EE43-C5B832D81945}"/>
              </a:ext>
            </a:extLst>
          </p:cNvPr>
          <p:cNvPicPr>
            <a:picLocks noChangeAspect="1"/>
          </p:cNvPicPr>
          <p:nvPr/>
        </p:nvPicPr>
        <p:blipFill>
          <a:blip r:embed="rId2"/>
          <a:stretch>
            <a:fillRect/>
          </a:stretch>
        </p:blipFill>
        <p:spPr>
          <a:xfrm>
            <a:off x="4355768" y="204115"/>
            <a:ext cx="2601218" cy="3664608"/>
          </a:xfrm>
          <a:prstGeom prst="rect">
            <a:avLst/>
          </a:prstGeom>
        </p:spPr>
      </p:pic>
      <p:pic>
        <p:nvPicPr>
          <p:cNvPr id="7" name="Image 6">
            <a:extLst>
              <a:ext uri="{FF2B5EF4-FFF2-40B4-BE49-F238E27FC236}">
                <a16:creationId xmlns:a16="http://schemas.microsoft.com/office/drawing/2014/main" id="{E24860A8-4176-2CB2-97BD-688E152FCAE6}"/>
              </a:ext>
            </a:extLst>
          </p:cNvPr>
          <p:cNvPicPr>
            <a:picLocks noChangeAspect="1"/>
          </p:cNvPicPr>
          <p:nvPr/>
        </p:nvPicPr>
        <p:blipFill>
          <a:blip r:embed="rId3"/>
          <a:stretch>
            <a:fillRect/>
          </a:stretch>
        </p:blipFill>
        <p:spPr>
          <a:xfrm>
            <a:off x="7633998" y="516583"/>
            <a:ext cx="4181589" cy="5824833"/>
          </a:xfrm>
          <a:prstGeom prst="rect">
            <a:avLst/>
          </a:prstGeom>
        </p:spPr>
      </p:pic>
      <p:pic>
        <p:nvPicPr>
          <p:cNvPr id="3" name="Image 2">
            <a:extLst>
              <a:ext uri="{FF2B5EF4-FFF2-40B4-BE49-F238E27FC236}">
                <a16:creationId xmlns:a16="http://schemas.microsoft.com/office/drawing/2014/main" id="{5493E51B-77FD-D2F1-FED2-71EACA58F247}"/>
              </a:ext>
            </a:extLst>
          </p:cNvPr>
          <p:cNvPicPr>
            <a:picLocks noChangeAspect="1"/>
          </p:cNvPicPr>
          <p:nvPr/>
        </p:nvPicPr>
        <p:blipFill>
          <a:blip r:embed="rId4"/>
          <a:stretch>
            <a:fillRect/>
          </a:stretch>
        </p:blipFill>
        <p:spPr>
          <a:xfrm>
            <a:off x="452376" y="351221"/>
            <a:ext cx="2807338" cy="2777232"/>
          </a:xfrm>
          <a:prstGeom prst="rect">
            <a:avLst/>
          </a:prstGeom>
        </p:spPr>
      </p:pic>
      <p:pic>
        <p:nvPicPr>
          <p:cNvPr id="4" name="Image 3">
            <a:extLst>
              <a:ext uri="{FF2B5EF4-FFF2-40B4-BE49-F238E27FC236}">
                <a16:creationId xmlns:a16="http://schemas.microsoft.com/office/drawing/2014/main" id="{8794E558-343B-2878-896A-6567E66892DA}"/>
              </a:ext>
            </a:extLst>
          </p:cNvPr>
          <p:cNvPicPr>
            <a:picLocks noChangeAspect="1"/>
          </p:cNvPicPr>
          <p:nvPr/>
        </p:nvPicPr>
        <p:blipFill>
          <a:blip r:embed="rId5"/>
          <a:stretch>
            <a:fillRect/>
          </a:stretch>
        </p:blipFill>
        <p:spPr>
          <a:xfrm>
            <a:off x="376413" y="3128453"/>
            <a:ext cx="4071263" cy="2170112"/>
          </a:xfrm>
          <a:prstGeom prst="rect">
            <a:avLst/>
          </a:prstGeom>
        </p:spPr>
      </p:pic>
      <p:pic>
        <p:nvPicPr>
          <p:cNvPr id="6" name="Image 5">
            <a:extLst>
              <a:ext uri="{FF2B5EF4-FFF2-40B4-BE49-F238E27FC236}">
                <a16:creationId xmlns:a16="http://schemas.microsoft.com/office/drawing/2014/main" id="{EB7671AE-C88E-4D90-81FC-00C9D6E5D503}"/>
              </a:ext>
            </a:extLst>
          </p:cNvPr>
          <p:cNvPicPr>
            <a:picLocks noChangeAspect="1"/>
          </p:cNvPicPr>
          <p:nvPr/>
        </p:nvPicPr>
        <p:blipFill>
          <a:blip r:embed="rId6"/>
          <a:stretch>
            <a:fillRect/>
          </a:stretch>
        </p:blipFill>
        <p:spPr>
          <a:xfrm>
            <a:off x="3161739" y="4969060"/>
            <a:ext cx="4214697" cy="1537719"/>
          </a:xfrm>
          <a:prstGeom prst="rect">
            <a:avLst/>
          </a:prstGeom>
        </p:spPr>
      </p:pic>
    </p:spTree>
    <p:extLst>
      <p:ext uri="{BB962C8B-B14F-4D97-AF65-F5344CB8AC3E}">
        <p14:creationId xmlns:p14="http://schemas.microsoft.com/office/powerpoint/2010/main" val="3187950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307439" y="411991"/>
          <a:ext cx="9638820" cy="6134892"/>
        </p:xfrm>
        <a:graphic>
          <a:graphicData uri="http://schemas.openxmlformats.org/drawingml/2006/table">
            <a:tbl>
              <a:tblPr firstRow="1" bandRow="1">
                <a:tableStyleId>{B301B821-A1FF-4177-AEE7-76D212191A09}</a:tableStyleId>
              </a:tblPr>
              <a:tblGrid>
                <a:gridCol w="1855841">
                  <a:extLst>
                    <a:ext uri="{9D8B030D-6E8A-4147-A177-3AD203B41FA5}">
                      <a16:colId xmlns:a16="http://schemas.microsoft.com/office/drawing/2014/main" val="1592006760"/>
                    </a:ext>
                  </a:extLst>
                </a:gridCol>
                <a:gridCol w="1855841">
                  <a:extLst>
                    <a:ext uri="{9D8B030D-6E8A-4147-A177-3AD203B41FA5}">
                      <a16:colId xmlns:a16="http://schemas.microsoft.com/office/drawing/2014/main" val="1727952702"/>
                    </a:ext>
                  </a:extLst>
                </a:gridCol>
                <a:gridCol w="2459319">
                  <a:extLst>
                    <a:ext uri="{9D8B030D-6E8A-4147-A177-3AD203B41FA5}">
                      <a16:colId xmlns:a16="http://schemas.microsoft.com/office/drawing/2014/main" val="87765430"/>
                    </a:ext>
                  </a:extLst>
                </a:gridCol>
                <a:gridCol w="1311215">
                  <a:extLst>
                    <a:ext uri="{9D8B030D-6E8A-4147-A177-3AD203B41FA5}">
                      <a16:colId xmlns:a16="http://schemas.microsoft.com/office/drawing/2014/main" val="57855270"/>
                    </a:ext>
                  </a:extLst>
                </a:gridCol>
                <a:gridCol w="2156604">
                  <a:extLst>
                    <a:ext uri="{9D8B030D-6E8A-4147-A177-3AD203B41FA5}">
                      <a16:colId xmlns:a16="http://schemas.microsoft.com/office/drawing/2014/main" val="2937154968"/>
                    </a:ext>
                  </a:extLst>
                </a:gridCol>
              </a:tblGrid>
              <a:tr h="370840">
                <a:tc>
                  <a:txBody>
                    <a:bodyPr/>
                    <a:lstStyle/>
                    <a:p>
                      <a:pPr algn="ctr"/>
                      <a:r>
                        <a:rPr lang="fr-BE" sz="1600" dirty="0">
                          <a:solidFill>
                            <a:schemeClr val="tx1"/>
                          </a:solidFill>
                        </a:rPr>
                        <a:t>Hormone </a:t>
                      </a:r>
                      <a:r>
                        <a:rPr lang="fr-BE" sz="1600" dirty="0" err="1">
                          <a:solidFill>
                            <a:schemeClr val="tx1"/>
                          </a:solidFill>
                        </a:rPr>
                        <a:t>preparations</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Progesterone</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Estrogen</a:t>
                      </a:r>
                      <a:r>
                        <a:rPr lang="fr-BE" sz="1600" dirty="0">
                          <a:solidFill>
                            <a:schemeClr val="tx1"/>
                          </a:solidFill>
                        </a:rPr>
                        <a:t> (</a:t>
                      </a:r>
                      <a:r>
                        <a:rPr lang="fr-BE" sz="1600" dirty="0" err="1">
                          <a:solidFill>
                            <a:schemeClr val="tx1"/>
                          </a:solidFill>
                        </a:rPr>
                        <a:t>mcg</a:t>
                      </a:r>
                      <a:r>
                        <a:rPr lang="fr-BE" sz="1600" dirty="0">
                          <a:solidFill>
                            <a:schemeClr val="tx1"/>
                          </a:solidFill>
                        </a:rPr>
                        <a:t>) ( multiple </a:t>
                      </a:r>
                      <a:r>
                        <a:rPr lang="fr-BE" sz="1600" dirty="0" err="1">
                          <a:solidFill>
                            <a:schemeClr val="tx1"/>
                          </a:solidFill>
                        </a:rPr>
                        <a:t>numbers</a:t>
                      </a:r>
                      <a:r>
                        <a:rPr lang="fr-BE" sz="1600" dirty="0">
                          <a:solidFill>
                            <a:schemeClr val="tx1"/>
                          </a:solidFill>
                        </a:rPr>
                        <a:t> </a:t>
                      </a:r>
                      <a:r>
                        <a:rPr lang="fr-BE" sz="1600" dirty="0" err="1">
                          <a:solidFill>
                            <a:schemeClr val="tx1"/>
                          </a:solidFill>
                        </a:rPr>
                        <a:t>indicate</a:t>
                      </a:r>
                      <a:r>
                        <a:rPr lang="fr-BE" sz="1600" dirty="0">
                          <a:solidFill>
                            <a:schemeClr val="tx1"/>
                          </a:solidFill>
                        </a:rPr>
                        <a:t> </a:t>
                      </a:r>
                      <a:r>
                        <a:rPr lang="fr-BE" sz="1600" dirty="0" err="1">
                          <a:solidFill>
                            <a:schemeClr val="tx1"/>
                          </a:solidFill>
                        </a:rPr>
                        <a:t>multiphasic</a:t>
                      </a:r>
                      <a:r>
                        <a:rPr lang="fr-BE" sz="1600" dirty="0">
                          <a:solidFill>
                            <a:schemeClr val="tx1"/>
                          </a:solidFill>
                        </a:rPr>
                        <a:t>/</a:t>
                      </a:r>
                      <a:r>
                        <a:rPr lang="fr-BE" sz="1600" dirty="0" err="1">
                          <a:solidFill>
                            <a:schemeClr val="tx1"/>
                          </a:solidFill>
                        </a:rPr>
                        <a:t>extended</a:t>
                      </a:r>
                      <a:r>
                        <a:rPr lang="fr-BE" sz="1600" dirty="0">
                          <a:solidFill>
                            <a:schemeClr val="tx1"/>
                          </a:solidFill>
                        </a:rPr>
                        <a:t> formulations)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effectiveness</a:t>
                      </a:r>
                      <a:endParaRPr lang="fr-BE" sz="1600" baseline="30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a:solidFill>
                            <a:schemeClr val="tx1"/>
                          </a:solidFill>
                        </a:rPr>
                        <a:t>VTE </a:t>
                      </a:r>
                      <a:r>
                        <a:rPr lang="fr-BE" sz="1600" dirty="0" err="1">
                          <a:solidFill>
                            <a:schemeClr val="tx1"/>
                          </a:solidFill>
                        </a:rPr>
                        <a:t>risk</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3084451"/>
                  </a:ext>
                </a:extLst>
              </a:tr>
              <a:tr h="347098">
                <a:tc rowSpan="2">
                  <a:txBody>
                    <a:bodyPr/>
                    <a:lstStyle/>
                    <a:p>
                      <a:r>
                        <a:rPr lang="fr-BE" sz="1400" b="1" dirty="0" err="1">
                          <a:solidFill>
                            <a:schemeClr val="bg1"/>
                          </a:solidFill>
                        </a:rPr>
                        <a:t>Progestin</a:t>
                      </a:r>
                      <a:r>
                        <a:rPr lang="fr-BE" sz="1400" b="1" dirty="0">
                          <a:solidFill>
                            <a:schemeClr val="bg1"/>
                          </a:solidFill>
                        </a:rPr>
                        <a:t> </a:t>
                      </a:r>
                      <a:r>
                        <a:rPr lang="fr-BE" sz="1400" b="1" dirty="0" err="1">
                          <a:solidFill>
                            <a:schemeClr val="bg1"/>
                          </a:solidFill>
                        </a:rPr>
                        <a:t>only</a:t>
                      </a:r>
                      <a:r>
                        <a:rPr lang="fr-BE" sz="1400" b="1" dirty="0">
                          <a:solidFill>
                            <a:schemeClr val="bg1"/>
                          </a:solidFill>
                        </a:rPr>
                        <a:t> </a:t>
                      </a:r>
                      <a:r>
                        <a:rPr lang="fr-BE" sz="1400" b="1" dirty="0" err="1">
                          <a:solidFill>
                            <a:schemeClr val="bg1"/>
                          </a:solidFill>
                        </a:rPr>
                        <a:t>pills</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r>
                        <a:rPr lang="fr-BE" sz="1400" b="1" dirty="0" err="1">
                          <a:solidFill>
                            <a:schemeClr val="bg1"/>
                          </a:solidFill>
                        </a:rPr>
                        <a:t>Norethindrone</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r>
                        <a:rPr lang="fr-BE" sz="1400" b="1" dirty="0">
                          <a:solidFill>
                            <a:schemeClr val="bg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rowSpan="2">
                  <a:txBody>
                    <a:bodyPr/>
                    <a:lstStyle/>
                    <a:p>
                      <a:pPr algn="ctr"/>
                      <a:r>
                        <a:rPr lang="fr-BE" sz="1400" b="1" dirty="0">
                          <a:solidFill>
                            <a:schemeClr val="bg1"/>
                          </a:solidFill>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rowSpan="2">
                  <a:txBody>
                    <a:bodyPr/>
                    <a:lstStyle/>
                    <a:p>
                      <a:r>
                        <a:rPr lang="fr-BE" sz="1400" b="1" dirty="0">
                          <a:solidFill>
                            <a:schemeClr val="bg1"/>
                          </a:solidFill>
                        </a:rPr>
                        <a:t>No</a:t>
                      </a:r>
                      <a:r>
                        <a:rPr lang="fr-BE" sz="1400" b="1" baseline="0" dirty="0">
                          <a:solidFill>
                            <a:schemeClr val="bg1"/>
                          </a:solidFill>
                        </a:rPr>
                        <a:t> </a:t>
                      </a:r>
                      <a:r>
                        <a:rPr lang="fr-BE" sz="1400" b="1" baseline="0" dirty="0" err="1">
                          <a:solidFill>
                            <a:schemeClr val="bg1"/>
                          </a:solidFill>
                        </a:rPr>
                        <a:t>increased</a:t>
                      </a:r>
                      <a:r>
                        <a:rPr lang="fr-BE" sz="1400" b="1" baseline="0" dirty="0">
                          <a:solidFill>
                            <a:schemeClr val="bg1"/>
                          </a:solidFill>
                        </a:rPr>
                        <a:t> </a:t>
                      </a:r>
                      <a:r>
                        <a:rPr lang="fr-BE" sz="1400" b="1" baseline="0" dirty="0" err="1">
                          <a:solidFill>
                            <a:schemeClr val="bg1"/>
                          </a:solidFill>
                        </a:rPr>
                        <a:t>risk</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795850180"/>
                  </a:ext>
                </a:extLst>
              </a:tr>
              <a:tr h="340492">
                <a:tc vMerge="1">
                  <a:txBody>
                    <a:bodyPr/>
                    <a:lstStyle/>
                    <a:p>
                      <a:endParaRPr lang="fr-BE" sz="1200" dirty="0"/>
                    </a:p>
                  </a:txBody>
                  <a:tcPr/>
                </a:tc>
                <a:tc>
                  <a:txBody>
                    <a:bodyPr/>
                    <a:lstStyle/>
                    <a:p>
                      <a:r>
                        <a:rPr lang="fr-BE" sz="1400" b="1" dirty="0" err="1">
                          <a:solidFill>
                            <a:schemeClr val="bg1"/>
                          </a:solidFill>
                        </a:rPr>
                        <a:t>Drospirenone</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vMerge="1">
                  <a:txBody>
                    <a:bodyPr/>
                    <a:lstStyle/>
                    <a:p>
                      <a:endParaRPr lang="fr-BE" sz="1200" dirty="0"/>
                    </a:p>
                  </a:txBody>
                  <a:tcPr/>
                </a:tc>
                <a:tc vMerge="1">
                  <a:txBody>
                    <a:bodyPr/>
                    <a:lstStyle/>
                    <a:p>
                      <a:endParaRPr lang="fr-BE" sz="1200" dirty="0"/>
                    </a:p>
                  </a:txBody>
                  <a:tcPr/>
                </a:tc>
                <a:extLst>
                  <a:ext uri="{0D108BD9-81ED-4DB2-BD59-A6C34878D82A}">
                    <a16:rowId xmlns:a16="http://schemas.microsoft.com/office/drawing/2014/main" val="1664083229"/>
                  </a:ext>
                </a:extLst>
              </a:tr>
              <a:tr h="336430">
                <a:tc>
                  <a:txBody>
                    <a:bodyPr/>
                    <a:lstStyle/>
                    <a:p>
                      <a:r>
                        <a:rPr lang="fr-BE" sz="1400" b="1" dirty="0">
                          <a:solidFill>
                            <a:schemeClr val="bg1"/>
                          </a:solidFill>
                        </a:rPr>
                        <a:t>LNG IUD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r>
                        <a:rPr lang="fr-BE" sz="1400" b="1" dirty="0" err="1">
                          <a:solidFill>
                            <a:schemeClr val="bg1"/>
                          </a:solidFill>
                        </a:rPr>
                        <a:t>Levonorgestrel</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algn="ctr"/>
                      <a:r>
                        <a:rPr lang="fr-BE" sz="1400" b="1" dirty="0">
                          <a:solidFill>
                            <a:schemeClr val="bg1"/>
                          </a:solidFill>
                        </a:rPr>
                        <a:t>99.7 %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a:t>
                      </a:r>
                      <a:r>
                        <a:rPr lang="fr-BE" sz="1400" b="1" baseline="0" dirty="0">
                          <a:solidFill>
                            <a:schemeClr val="bg1"/>
                          </a:solidFill>
                        </a:rPr>
                        <a:t> </a:t>
                      </a:r>
                      <a:r>
                        <a:rPr lang="fr-BE" sz="1400" b="1" baseline="0" dirty="0" err="1">
                          <a:solidFill>
                            <a:schemeClr val="bg1"/>
                          </a:solidFill>
                        </a:rPr>
                        <a:t>increased</a:t>
                      </a:r>
                      <a:r>
                        <a:rPr lang="fr-BE" sz="1400" b="1" baseline="0" dirty="0">
                          <a:solidFill>
                            <a:schemeClr val="bg1"/>
                          </a:solidFill>
                        </a:rPr>
                        <a:t> </a:t>
                      </a:r>
                      <a:r>
                        <a:rPr lang="fr-BE" sz="1400" b="1" baseline="0" dirty="0" err="1">
                          <a:solidFill>
                            <a:schemeClr val="bg1"/>
                          </a:solidFill>
                        </a:rPr>
                        <a:t>risk</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579658884"/>
                  </a:ext>
                </a:extLst>
              </a:tr>
              <a:tr h="353683">
                <a:tc>
                  <a:txBody>
                    <a:bodyPr/>
                    <a:lstStyle/>
                    <a:p>
                      <a:r>
                        <a:rPr lang="fr-BE" sz="1400" b="1" dirty="0">
                          <a:solidFill>
                            <a:schemeClr val="bg1"/>
                          </a:solidFill>
                        </a:rPr>
                        <a:t>Implant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r>
                        <a:rPr lang="fr-BE" sz="1400" b="1" dirty="0" err="1">
                          <a:solidFill>
                            <a:schemeClr val="bg1"/>
                          </a:solidFill>
                        </a:rPr>
                        <a:t>Etonogestrel</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algn="ctr"/>
                      <a:r>
                        <a:rPr lang="fr-BE" sz="1400" b="1" dirty="0">
                          <a:solidFill>
                            <a:schemeClr val="bg1"/>
                          </a:solidFill>
                        </a:rPr>
                        <a:t>99.9 %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a:t>
                      </a:r>
                      <a:r>
                        <a:rPr lang="fr-BE" sz="1400" b="1" baseline="0" dirty="0">
                          <a:solidFill>
                            <a:schemeClr val="bg1"/>
                          </a:solidFill>
                        </a:rPr>
                        <a:t> </a:t>
                      </a:r>
                      <a:r>
                        <a:rPr lang="fr-BE" sz="1400" b="1" baseline="0" dirty="0" err="1">
                          <a:solidFill>
                            <a:schemeClr val="bg1"/>
                          </a:solidFill>
                        </a:rPr>
                        <a:t>increased</a:t>
                      </a:r>
                      <a:r>
                        <a:rPr lang="fr-BE" sz="1400" b="1" baseline="0" dirty="0">
                          <a:solidFill>
                            <a:schemeClr val="bg1"/>
                          </a:solidFill>
                        </a:rPr>
                        <a:t> </a:t>
                      </a:r>
                      <a:r>
                        <a:rPr lang="fr-BE" sz="1400" b="1" baseline="0" dirty="0" err="1">
                          <a:solidFill>
                            <a:schemeClr val="bg1"/>
                          </a:solidFill>
                        </a:rPr>
                        <a:t>risk</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706302880"/>
                  </a:ext>
                </a:extLst>
              </a:tr>
              <a:tr h="370840">
                <a:tc>
                  <a:txBody>
                    <a:bodyPr/>
                    <a:lstStyle/>
                    <a:p>
                      <a:r>
                        <a:rPr lang="fr-BE" sz="1400" b="1" dirty="0">
                          <a:solidFill>
                            <a:schemeClr val="bg1"/>
                          </a:solidFill>
                        </a:rPr>
                        <a:t>Injectable (« </a:t>
                      </a:r>
                      <a:r>
                        <a:rPr lang="fr-BE" sz="1400" b="1" dirty="0" err="1">
                          <a:solidFill>
                            <a:schemeClr val="bg1"/>
                          </a:solidFill>
                        </a:rPr>
                        <a:t>Depo</a:t>
                      </a:r>
                      <a:r>
                        <a:rPr lang="fr-BE" sz="1400" b="1" dirty="0">
                          <a:solidFill>
                            <a:schemeClr val="bg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fr-BE" sz="1400" b="1" dirty="0" err="1">
                          <a:solidFill>
                            <a:schemeClr val="bg1"/>
                          </a:solidFill>
                        </a:rPr>
                        <a:t>Medroxyprogesterone</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fr-BE" sz="1400" b="1" dirty="0">
                          <a:solidFill>
                            <a:schemeClr val="bg1"/>
                          </a:solidFill>
                        </a:rPr>
                        <a:t>96.0 %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fr-BE" sz="1400" b="1" dirty="0">
                          <a:solidFill>
                            <a:schemeClr val="bg1"/>
                          </a:solidFill>
                        </a:rPr>
                        <a:t>OR 2.2 (1.3-4.0)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269725249"/>
                  </a:ext>
                </a:extLst>
              </a:tr>
              <a:tr h="636658">
                <a:tc rowSpan="2">
                  <a:txBody>
                    <a:bodyPr/>
                    <a:lstStyle/>
                    <a:p>
                      <a:r>
                        <a:rPr lang="fr-BE" sz="1400" b="1" dirty="0">
                          <a:solidFill>
                            <a:schemeClr val="tx1"/>
                          </a:solidFill>
                        </a:rPr>
                        <a:t>Vaginal 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Segesterone</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Ethinyl</a:t>
                      </a:r>
                      <a:r>
                        <a:rPr lang="fr-BE" sz="1400" b="1" dirty="0">
                          <a:solidFill>
                            <a:schemeClr val="tx1"/>
                          </a:solidFill>
                        </a:rPr>
                        <a:t> estradiol (13 </a:t>
                      </a:r>
                      <a:r>
                        <a:rPr lang="fr-BE" sz="1400" b="1" dirty="0" err="1">
                          <a:solidFill>
                            <a:schemeClr val="tx1"/>
                          </a:solidFill>
                        </a:rPr>
                        <a:t>mcg</a:t>
                      </a:r>
                      <a:r>
                        <a:rPr lang="fr-BE" sz="1400" b="1" dirty="0">
                          <a:solidFill>
                            <a:schemeClr val="tx1"/>
                          </a:solidFill>
                        </a:rPr>
                        <a:t>/</a:t>
                      </a:r>
                      <a:r>
                        <a:rPr lang="fr-BE" sz="1400" b="1" dirty="0" err="1">
                          <a:solidFill>
                            <a:schemeClr val="tx1"/>
                          </a:solidFill>
                        </a:rPr>
                        <a:t>day</a:t>
                      </a:r>
                      <a:r>
                        <a:rPr lang="fr-BE" sz="14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b="1" dirty="0">
                          <a:solidFill>
                            <a:schemeClr val="tx1"/>
                          </a:solidFill>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r>
                        <a:rPr lang="fr-BE" sz="1400" b="1" dirty="0">
                          <a:solidFill>
                            <a:schemeClr val="tx1"/>
                          </a:solidFill>
                        </a:rPr>
                        <a:t>6.5-fold (4.7-8.9) </a:t>
                      </a:r>
                      <a:r>
                        <a:rPr lang="fr-BE" sz="1400" b="1" dirty="0" err="1">
                          <a:solidFill>
                            <a:schemeClr val="tx1"/>
                          </a:solidFill>
                        </a:rPr>
                        <a:t>increased</a:t>
                      </a:r>
                      <a:r>
                        <a:rPr lang="fr-BE" sz="1400" b="1" dirty="0">
                          <a:solidFill>
                            <a:schemeClr val="tx1"/>
                          </a:solidFill>
                        </a:rPr>
                        <a:t> </a:t>
                      </a:r>
                      <a:r>
                        <a:rPr lang="fr-BE" sz="1400" b="1" dirty="0" err="1">
                          <a:solidFill>
                            <a:schemeClr val="tx1"/>
                          </a:solidFill>
                        </a:rPr>
                        <a:t>risk</a:t>
                      </a:r>
                      <a:r>
                        <a:rPr lang="fr-BE" sz="1400" b="1" dirty="0">
                          <a:solidFill>
                            <a:schemeClr val="tx1"/>
                          </a:solidFill>
                        </a:rPr>
                        <a:t> </a:t>
                      </a:r>
                      <a:r>
                        <a:rPr lang="fr-BE" sz="1400" b="1" dirty="0" err="1">
                          <a:solidFill>
                            <a:schemeClr val="tx1"/>
                          </a:solidFill>
                        </a:rPr>
                        <a:t>compared</a:t>
                      </a:r>
                      <a:r>
                        <a:rPr lang="fr-BE" sz="1400" b="1" dirty="0">
                          <a:solidFill>
                            <a:schemeClr val="tx1"/>
                          </a:solidFill>
                        </a:rPr>
                        <a:t> to non hormone </a:t>
                      </a:r>
                      <a:r>
                        <a:rPr lang="fr-BE" sz="1400" b="1" dirty="0" err="1">
                          <a:solidFill>
                            <a:schemeClr val="tx1"/>
                          </a:solidFill>
                        </a:rPr>
                        <a:t>users</a:t>
                      </a:r>
                      <a:r>
                        <a:rPr lang="fr-BE" sz="1400" b="1" dirty="0">
                          <a:solidFill>
                            <a:schemeClr val="tx1"/>
                          </a:solidFill>
                        </a:rPr>
                        <a:t> (mixed data </a:t>
                      </a:r>
                      <a:r>
                        <a:rPr lang="fr-BE" sz="1400" b="1" dirty="0" err="1">
                          <a:solidFill>
                            <a:schemeClr val="tx1"/>
                          </a:solidFill>
                        </a:rPr>
                        <a:t>compared</a:t>
                      </a:r>
                      <a:r>
                        <a:rPr lang="fr-BE" sz="1400" b="1" dirty="0">
                          <a:solidFill>
                            <a:schemeClr val="tx1"/>
                          </a:solidFill>
                        </a:rPr>
                        <a:t> to oral </a:t>
                      </a:r>
                      <a:r>
                        <a:rPr lang="fr-BE" sz="1400" b="1" dirty="0" err="1">
                          <a:solidFill>
                            <a:schemeClr val="tx1"/>
                          </a:solidFill>
                        </a:rPr>
                        <a:t>preparations</a:t>
                      </a:r>
                      <a:r>
                        <a:rPr lang="fr-BE" sz="14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40872045"/>
                  </a:ext>
                </a:extLst>
              </a:tr>
              <a:tr h="648782">
                <a:tc vMerge="1">
                  <a:txBody>
                    <a:bodyPr/>
                    <a:lstStyle/>
                    <a:p>
                      <a:endParaRPr lang="fr-BE"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err="1">
                          <a:solidFill>
                            <a:schemeClr val="tx1"/>
                          </a:solidFill>
                        </a:rPr>
                        <a:t>Etonogestrel</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Ethinyl</a:t>
                      </a:r>
                      <a:r>
                        <a:rPr lang="fr-BE" sz="1400" b="1" dirty="0">
                          <a:solidFill>
                            <a:schemeClr val="tx1"/>
                          </a:solidFill>
                        </a:rPr>
                        <a:t> estradiol (15 </a:t>
                      </a:r>
                      <a:r>
                        <a:rPr lang="fr-BE" sz="1400" b="1" dirty="0" err="1">
                          <a:solidFill>
                            <a:schemeClr val="tx1"/>
                          </a:solidFill>
                        </a:rPr>
                        <a:t>mcg</a:t>
                      </a:r>
                      <a:r>
                        <a:rPr lang="fr-BE" sz="1400" b="1" dirty="0">
                          <a:solidFill>
                            <a:schemeClr val="tx1"/>
                          </a:solidFill>
                        </a:rPr>
                        <a:t>/</a:t>
                      </a:r>
                      <a:r>
                        <a:rPr lang="fr-BE" sz="1400" b="1" dirty="0" err="1">
                          <a:solidFill>
                            <a:schemeClr val="tx1"/>
                          </a:solidFill>
                        </a:rPr>
                        <a:t>day</a:t>
                      </a:r>
                      <a:r>
                        <a:rPr lang="fr-BE" sz="14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BE"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23584553"/>
                  </a:ext>
                </a:extLst>
              </a:tr>
              <a:tr h="646981">
                <a:tc rowSpan="2">
                  <a:txBody>
                    <a:bodyPr/>
                    <a:lstStyle/>
                    <a:p>
                      <a:r>
                        <a:rPr lang="fr-BE" sz="1400" b="1" dirty="0" err="1">
                          <a:solidFill>
                            <a:schemeClr val="tx1"/>
                          </a:solidFill>
                        </a:rPr>
                        <a:t>Transdermal</a:t>
                      </a:r>
                      <a:r>
                        <a:rPr lang="fr-BE" sz="1400" b="1" dirty="0">
                          <a:solidFill>
                            <a:schemeClr val="tx1"/>
                          </a:solidFill>
                        </a:rPr>
                        <a:t> patch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err="1">
                          <a:solidFill>
                            <a:schemeClr val="tx1"/>
                          </a:solidFill>
                        </a:rPr>
                        <a:t>Levonorgestrel</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Ethinyl</a:t>
                      </a:r>
                      <a:r>
                        <a:rPr lang="fr-BE" sz="1400" b="1" dirty="0">
                          <a:solidFill>
                            <a:schemeClr val="tx1"/>
                          </a:solidFill>
                        </a:rPr>
                        <a:t> estradiol (30 </a:t>
                      </a:r>
                      <a:r>
                        <a:rPr lang="fr-BE" sz="1400" b="1" dirty="0" err="1">
                          <a:solidFill>
                            <a:schemeClr val="tx1"/>
                          </a:solidFill>
                        </a:rPr>
                        <a:t>mcg</a:t>
                      </a:r>
                      <a:r>
                        <a:rPr lang="fr-BE" sz="1400" b="1" dirty="0">
                          <a:solidFill>
                            <a:schemeClr val="tx1"/>
                          </a:solidFill>
                        </a:rPr>
                        <a:t>/</a:t>
                      </a:r>
                      <a:r>
                        <a:rPr lang="fr-BE" sz="1400" b="1" dirty="0" err="1">
                          <a:solidFill>
                            <a:schemeClr val="tx1"/>
                          </a:solidFill>
                        </a:rPr>
                        <a:t>day</a:t>
                      </a:r>
                      <a:r>
                        <a:rPr lang="fr-BE" sz="14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b="1" dirty="0">
                          <a:solidFill>
                            <a:schemeClr val="tx1"/>
                          </a:solidFill>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r>
                        <a:rPr lang="fr-BE" sz="1400" b="1" dirty="0">
                          <a:solidFill>
                            <a:schemeClr val="tx1"/>
                          </a:solidFill>
                        </a:rPr>
                        <a:t>7.9-fold</a:t>
                      </a:r>
                      <a:r>
                        <a:rPr lang="fr-BE" sz="1400" b="1" baseline="0" dirty="0">
                          <a:solidFill>
                            <a:schemeClr val="tx1"/>
                          </a:solidFill>
                        </a:rPr>
                        <a:t> (3.5-17.7) </a:t>
                      </a:r>
                      <a:r>
                        <a:rPr lang="fr-BE" sz="1400" b="1" baseline="0" dirty="0" err="1">
                          <a:solidFill>
                            <a:schemeClr val="tx1"/>
                          </a:solidFill>
                        </a:rPr>
                        <a:t>increased</a:t>
                      </a:r>
                      <a:r>
                        <a:rPr lang="fr-BE" sz="1400" b="1" baseline="0" dirty="0">
                          <a:solidFill>
                            <a:schemeClr val="tx1"/>
                          </a:solidFill>
                        </a:rPr>
                        <a:t> </a:t>
                      </a:r>
                      <a:r>
                        <a:rPr lang="fr-BE" sz="1400" b="1" baseline="0" dirty="0" err="1">
                          <a:solidFill>
                            <a:schemeClr val="tx1"/>
                          </a:solidFill>
                        </a:rPr>
                        <a:t>risk</a:t>
                      </a:r>
                      <a:r>
                        <a:rPr lang="fr-BE" sz="1400" b="1" baseline="0" dirty="0">
                          <a:solidFill>
                            <a:schemeClr val="tx1"/>
                          </a:solidFill>
                        </a:rPr>
                        <a:t> </a:t>
                      </a:r>
                      <a:r>
                        <a:rPr lang="fr-BE" sz="1400" b="1" baseline="0" dirty="0" err="1">
                          <a:solidFill>
                            <a:schemeClr val="tx1"/>
                          </a:solidFill>
                        </a:rPr>
                        <a:t>compared</a:t>
                      </a:r>
                      <a:r>
                        <a:rPr lang="fr-BE" sz="1400" b="1" baseline="0" dirty="0">
                          <a:solidFill>
                            <a:schemeClr val="tx1"/>
                          </a:solidFill>
                        </a:rPr>
                        <a:t> to non hormone </a:t>
                      </a:r>
                      <a:r>
                        <a:rPr lang="fr-BE" sz="1400" b="1" baseline="0" dirty="0" err="1">
                          <a:solidFill>
                            <a:schemeClr val="tx1"/>
                          </a:solidFill>
                        </a:rPr>
                        <a:t>users</a:t>
                      </a:r>
                      <a:r>
                        <a:rPr lang="fr-BE" sz="1400" b="1" baseline="0" dirty="0">
                          <a:solidFill>
                            <a:schemeClr val="tx1"/>
                          </a:solidFill>
                        </a:rPr>
                        <a:t> (mixed data </a:t>
                      </a:r>
                      <a:r>
                        <a:rPr lang="fr-BE" sz="1400" b="1" baseline="0" dirty="0" err="1">
                          <a:solidFill>
                            <a:schemeClr val="tx1"/>
                          </a:solidFill>
                        </a:rPr>
                        <a:t>compared</a:t>
                      </a:r>
                      <a:r>
                        <a:rPr lang="fr-BE" sz="1400" b="1" baseline="0" dirty="0">
                          <a:solidFill>
                            <a:schemeClr val="tx1"/>
                          </a:solidFill>
                        </a:rPr>
                        <a:t> to oral </a:t>
                      </a:r>
                      <a:r>
                        <a:rPr lang="fr-BE" sz="1400" b="1" baseline="0" dirty="0" err="1">
                          <a:solidFill>
                            <a:schemeClr val="tx1"/>
                          </a:solidFill>
                        </a:rPr>
                        <a:t>preparations</a:t>
                      </a:r>
                      <a:r>
                        <a:rPr lang="fr-BE" sz="1400" b="1" baseline="0" dirty="0">
                          <a:solidFill>
                            <a:schemeClr val="tx1"/>
                          </a:solidFill>
                        </a:rPr>
                        <a:t>)</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386087472"/>
                  </a:ext>
                </a:extLst>
              </a:tr>
              <a:tr h="655608">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fr-BE" sz="1400" b="1" dirty="0" err="1">
                          <a:solidFill>
                            <a:schemeClr val="tx1"/>
                          </a:solidFill>
                        </a:rPr>
                        <a:t>Norelgestromin</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Ethinyl</a:t>
                      </a:r>
                      <a:r>
                        <a:rPr lang="fr-BE" sz="1400" b="1" dirty="0">
                          <a:solidFill>
                            <a:schemeClr val="tx1"/>
                          </a:solidFill>
                        </a:rPr>
                        <a:t> estradiol (30 </a:t>
                      </a:r>
                      <a:r>
                        <a:rPr lang="fr-BE" sz="1400" b="1" dirty="0" err="1">
                          <a:solidFill>
                            <a:schemeClr val="tx1"/>
                          </a:solidFill>
                        </a:rPr>
                        <a:t>mcg</a:t>
                      </a:r>
                      <a:r>
                        <a:rPr lang="fr-BE" sz="1400" b="1" dirty="0">
                          <a:solidFill>
                            <a:schemeClr val="tx1"/>
                          </a:solidFill>
                        </a:rPr>
                        <a:t>/</a:t>
                      </a:r>
                      <a:r>
                        <a:rPr lang="fr-BE" sz="1400" b="1" dirty="0" err="1">
                          <a:solidFill>
                            <a:schemeClr val="tx1"/>
                          </a:solidFill>
                        </a:rPr>
                        <a:t>day</a:t>
                      </a:r>
                      <a:r>
                        <a:rPr lang="fr-BE" sz="14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BE"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29995791"/>
                  </a:ext>
                </a:extLst>
              </a:tr>
              <a:tr h="370840">
                <a:tc>
                  <a:txBody>
                    <a:bodyPr/>
                    <a:lstStyle/>
                    <a:p>
                      <a:r>
                        <a:rPr lang="fr-BE" sz="1400" b="1" dirty="0">
                          <a:solidFill>
                            <a:schemeClr val="tx1"/>
                          </a:solidFill>
                        </a:rPr>
                        <a:t>4</a:t>
                      </a:r>
                      <a:r>
                        <a:rPr lang="fr-BE" sz="1400" b="1" baseline="30000" dirty="0">
                          <a:solidFill>
                            <a:schemeClr val="tx1"/>
                          </a:solidFill>
                        </a:rPr>
                        <a:t>th</a:t>
                      </a:r>
                      <a:r>
                        <a:rPr lang="fr-BE" sz="1400" b="1" dirty="0">
                          <a:solidFill>
                            <a:schemeClr val="tx1"/>
                          </a:solidFill>
                        </a:rPr>
                        <a:t> </a:t>
                      </a:r>
                      <a:r>
                        <a:rPr lang="fr-BE" sz="1400" b="1" dirty="0" err="1">
                          <a:solidFill>
                            <a:schemeClr val="tx1"/>
                          </a:solidFill>
                        </a:rPr>
                        <a:t>Generation</a:t>
                      </a:r>
                      <a:r>
                        <a:rPr lang="fr-BE" sz="1400" b="1" dirty="0">
                          <a:solidFill>
                            <a:schemeClr val="tx1"/>
                          </a:solidFill>
                        </a:rPr>
                        <a:t> </a:t>
                      </a:r>
                      <a:r>
                        <a:rPr lang="fr-BE" sz="1400" b="1" dirty="0" err="1">
                          <a:solidFill>
                            <a:schemeClr val="tx1"/>
                          </a:solidFill>
                        </a:rPr>
                        <a:t>Progesterone</a:t>
                      </a:r>
                      <a:r>
                        <a:rPr lang="fr-BE" sz="1400" b="1" dirty="0">
                          <a:solidFill>
                            <a:schemeClr val="tx1"/>
                          </a:solidFill>
                        </a:rPr>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Dienogest</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tx1"/>
                          </a:solidFill>
                        </a:rPr>
                        <a:t>Estradiol </a:t>
                      </a:r>
                      <a:r>
                        <a:rPr lang="fr-BE" sz="1400" b="1" dirty="0" err="1">
                          <a:solidFill>
                            <a:schemeClr val="tx1"/>
                          </a:solidFill>
                        </a:rPr>
                        <a:t>valerate</a:t>
                      </a:r>
                      <a:r>
                        <a:rPr lang="fr-BE" sz="1400" b="1" dirty="0">
                          <a:solidFill>
                            <a:schemeClr val="tx1"/>
                          </a:solidFill>
                        </a:rPr>
                        <a:t> (3,2,2,1 mg)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b="1" dirty="0">
                          <a:solidFill>
                            <a:schemeClr val="tx1"/>
                          </a:solidFill>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Similar</a:t>
                      </a:r>
                      <a:r>
                        <a:rPr lang="fr-BE" sz="1400" b="1" dirty="0">
                          <a:solidFill>
                            <a:schemeClr val="tx1"/>
                          </a:solidFill>
                        </a:rPr>
                        <a:t>/</a:t>
                      </a:r>
                      <a:r>
                        <a:rPr lang="fr-BE" sz="1400" b="1" dirty="0" err="1">
                          <a:solidFill>
                            <a:schemeClr val="tx1"/>
                          </a:solidFill>
                        </a:rPr>
                        <a:t>improved</a:t>
                      </a:r>
                      <a:r>
                        <a:rPr lang="fr-BE" sz="1400" b="1" dirty="0">
                          <a:solidFill>
                            <a:schemeClr val="tx1"/>
                          </a:solidFill>
                        </a:rPr>
                        <a:t> </a:t>
                      </a:r>
                      <a:r>
                        <a:rPr lang="fr-BE" sz="1400" b="1" dirty="0" err="1">
                          <a:solidFill>
                            <a:schemeClr val="tx1"/>
                          </a:solidFill>
                        </a:rPr>
                        <a:t>risk</a:t>
                      </a:r>
                      <a:r>
                        <a:rPr lang="fr-BE" sz="1400" b="1" dirty="0">
                          <a:solidFill>
                            <a:schemeClr val="tx1"/>
                          </a:solidFill>
                        </a:rPr>
                        <a:t> as 2</a:t>
                      </a:r>
                      <a:r>
                        <a:rPr lang="fr-BE" sz="1400" b="1" baseline="30000" dirty="0">
                          <a:solidFill>
                            <a:schemeClr val="tx1"/>
                          </a:solidFill>
                        </a:rPr>
                        <a:t>nd</a:t>
                      </a:r>
                      <a:r>
                        <a:rPr lang="fr-BE" sz="1400" b="1" dirty="0">
                          <a:solidFill>
                            <a:schemeClr val="tx1"/>
                          </a:solidFill>
                        </a:rPr>
                        <a:t> </a:t>
                      </a:r>
                      <a:r>
                        <a:rPr lang="fr-BE" sz="1400" b="1" dirty="0" err="1">
                          <a:solidFill>
                            <a:schemeClr val="tx1"/>
                          </a:solidFill>
                        </a:rPr>
                        <a:t>generation</a:t>
                      </a:r>
                      <a:r>
                        <a:rPr lang="fr-BE" sz="1400" b="1" dirty="0">
                          <a:solidFill>
                            <a:schemeClr val="tx1"/>
                          </a:solidFill>
                        </a:rPr>
                        <a:t> </a:t>
                      </a:r>
                      <a:r>
                        <a:rPr lang="fr-BE" sz="1400" b="1" dirty="0" err="1">
                          <a:solidFill>
                            <a:schemeClr val="tx1"/>
                          </a:solidFill>
                        </a:rPr>
                        <a:t>progesterone</a:t>
                      </a:r>
                      <a:r>
                        <a:rPr lang="fr-BE" sz="1400" b="1" dirty="0">
                          <a:solidFill>
                            <a:schemeClr val="tx1"/>
                          </a:solidFill>
                        </a:rPr>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448234298"/>
                  </a:ext>
                </a:extLst>
              </a:tr>
            </a:tbl>
          </a:graphicData>
        </a:graphic>
      </p:graphicFrame>
      <p:sp>
        <p:nvSpPr>
          <p:cNvPr id="5" name="Flèche vers le haut 4"/>
          <p:cNvSpPr/>
          <p:nvPr/>
        </p:nvSpPr>
        <p:spPr>
          <a:xfrm>
            <a:off x="10208284" y="1443669"/>
            <a:ext cx="1765180" cy="5089585"/>
          </a:xfrm>
          <a:prstGeom prst="upArrow">
            <a:avLst/>
          </a:prstGeom>
          <a:gradFill flip="none" rotWithShape="1">
            <a:gsLst>
              <a:gs pos="0">
                <a:srgbClr val="4472C4">
                  <a:alpha val="72000"/>
                </a:srgbClr>
              </a:gs>
              <a:gs pos="23000">
                <a:schemeClr val="accent2"/>
              </a:gs>
              <a:gs pos="43000">
                <a:schemeClr val="accent4"/>
              </a:gs>
              <a:gs pos="100000">
                <a:schemeClr val="accent4">
                  <a:lumMod val="20000"/>
                  <a:lumOff val="8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p:cNvSpPr txBox="1"/>
          <p:nvPr/>
        </p:nvSpPr>
        <p:spPr>
          <a:xfrm>
            <a:off x="10644996" y="1926754"/>
            <a:ext cx="879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Lowest</a:t>
            </a:r>
            <a:r>
              <a:rPr kumimoji="0" lang="fr-BE"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risk</a:t>
            </a:r>
            <a:endParaRPr kumimoji="0" lang="fr-BE"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ZoneTexte 6"/>
          <p:cNvSpPr txBox="1"/>
          <p:nvPr/>
        </p:nvSpPr>
        <p:spPr>
          <a:xfrm>
            <a:off x="10659373" y="5952399"/>
            <a:ext cx="8655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Highest</a:t>
            </a:r>
            <a:r>
              <a:rPr kumimoji="0" lang="fr-BE"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risk</a:t>
            </a:r>
            <a:endParaRPr kumimoji="0" lang="fr-BE"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ZoneTexte 1"/>
          <p:cNvSpPr txBox="1"/>
          <p:nvPr/>
        </p:nvSpPr>
        <p:spPr>
          <a:xfrm>
            <a:off x="238125" y="6611779"/>
            <a:ext cx="247375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Res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Pract</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Thromb</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Haemost</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2022;6:e12763.</a:t>
            </a:r>
            <a:endParaRPr kumimoji="0" lang="fr-B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46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307439" y="489625"/>
          <a:ext cx="9638820" cy="5911187"/>
        </p:xfrm>
        <a:graphic>
          <a:graphicData uri="http://schemas.openxmlformats.org/drawingml/2006/table">
            <a:tbl>
              <a:tblPr firstRow="1" bandRow="1">
                <a:tableStyleId>{B301B821-A1FF-4177-AEE7-76D212191A09}</a:tableStyleId>
              </a:tblPr>
              <a:tblGrid>
                <a:gridCol w="1855841">
                  <a:extLst>
                    <a:ext uri="{9D8B030D-6E8A-4147-A177-3AD203B41FA5}">
                      <a16:colId xmlns:a16="http://schemas.microsoft.com/office/drawing/2014/main" val="1592006760"/>
                    </a:ext>
                  </a:extLst>
                </a:gridCol>
                <a:gridCol w="1855841">
                  <a:extLst>
                    <a:ext uri="{9D8B030D-6E8A-4147-A177-3AD203B41FA5}">
                      <a16:colId xmlns:a16="http://schemas.microsoft.com/office/drawing/2014/main" val="1727952702"/>
                    </a:ext>
                  </a:extLst>
                </a:gridCol>
                <a:gridCol w="2459319">
                  <a:extLst>
                    <a:ext uri="{9D8B030D-6E8A-4147-A177-3AD203B41FA5}">
                      <a16:colId xmlns:a16="http://schemas.microsoft.com/office/drawing/2014/main" val="87765430"/>
                    </a:ext>
                  </a:extLst>
                </a:gridCol>
                <a:gridCol w="1311215">
                  <a:extLst>
                    <a:ext uri="{9D8B030D-6E8A-4147-A177-3AD203B41FA5}">
                      <a16:colId xmlns:a16="http://schemas.microsoft.com/office/drawing/2014/main" val="57855270"/>
                    </a:ext>
                  </a:extLst>
                </a:gridCol>
                <a:gridCol w="2156604">
                  <a:extLst>
                    <a:ext uri="{9D8B030D-6E8A-4147-A177-3AD203B41FA5}">
                      <a16:colId xmlns:a16="http://schemas.microsoft.com/office/drawing/2014/main" val="2937154968"/>
                    </a:ext>
                  </a:extLst>
                </a:gridCol>
              </a:tblGrid>
              <a:tr h="370840">
                <a:tc>
                  <a:txBody>
                    <a:bodyPr/>
                    <a:lstStyle/>
                    <a:p>
                      <a:pPr algn="ctr"/>
                      <a:r>
                        <a:rPr lang="fr-BE" sz="1600" dirty="0">
                          <a:solidFill>
                            <a:schemeClr val="tx1"/>
                          </a:solidFill>
                        </a:rPr>
                        <a:t>Hormone </a:t>
                      </a:r>
                      <a:r>
                        <a:rPr lang="fr-BE" sz="1600" dirty="0" err="1">
                          <a:solidFill>
                            <a:schemeClr val="tx1"/>
                          </a:solidFill>
                        </a:rPr>
                        <a:t>preparations</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Progesterone</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Estrogen</a:t>
                      </a:r>
                      <a:r>
                        <a:rPr lang="fr-BE" sz="1600" dirty="0">
                          <a:solidFill>
                            <a:schemeClr val="tx1"/>
                          </a:solidFill>
                        </a:rPr>
                        <a:t> (</a:t>
                      </a:r>
                      <a:r>
                        <a:rPr lang="fr-BE" sz="1600" dirty="0" err="1">
                          <a:solidFill>
                            <a:schemeClr val="tx1"/>
                          </a:solidFill>
                        </a:rPr>
                        <a:t>mcg</a:t>
                      </a:r>
                      <a:r>
                        <a:rPr lang="fr-BE" sz="1600" dirty="0">
                          <a:solidFill>
                            <a:schemeClr val="tx1"/>
                          </a:solidFill>
                        </a:rPr>
                        <a:t>) ( multiple </a:t>
                      </a:r>
                      <a:r>
                        <a:rPr lang="fr-BE" sz="1600" dirty="0" err="1">
                          <a:solidFill>
                            <a:schemeClr val="tx1"/>
                          </a:solidFill>
                        </a:rPr>
                        <a:t>numbers</a:t>
                      </a:r>
                      <a:r>
                        <a:rPr lang="fr-BE" sz="1600" dirty="0">
                          <a:solidFill>
                            <a:schemeClr val="tx1"/>
                          </a:solidFill>
                        </a:rPr>
                        <a:t> </a:t>
                      </a:r>
                      <a:r>
                        <a:rPr lang="fr-BE" sz="1600" dirty="0" err="1">
                          <a:solidFill>
                            <a:schemeClr val="tx1"/>
                          </a:solidFill>
                        </a:rPr>
                        <a:t>indicate</a:t>
                      </a:r>
                      <a:r>
                        <a:rPr lang="fr-BE" sz="1600" dirty="0">
                          <a:solidFill>
                            <a:schemeClr val="tx1"/>
                          </a:solidFill>
                        </a:rPr>
                        <a:t> </a:t>
                      </a:r>
                      <a:r>
                        <a:rPr lang="fr-BE" sz="1600" dirty="0" err="1">
                          <a:solidFill>
                            <a:schemeClr val="tx1"/>
                          </a:solidFill>
                        </a:rPr>
                        <a:t>multiphasic</a:t>
                      </a:r>
                      <a:r>
                        <a:rPr lang="fr-BE" sz="1600" dirty="0">
                          <a:solidFill>
                            <a:schemeClr val="tx1"/>
                          </a:solidFill>
                        </a:rPr>
                        <a:t>/</a:t>
                      </a:r>
                      <a:r>
                        <a:rPr lang="fr-BE" sz="1600" dirty="0" err="1">
                          <a:solidFill>
                            <a:schemeClr val="tx1"/>
                          </a:solidFill>
                        </a:rPr>
                        <a:t>extended</a:t>
                      </a:r>
                      <a:r>
                        <a:rPr lang="fr-BE" sz="1600" dirty="0">
                          <a:solidFill>
                            <a:schemeClr val="tx1"/>
                          </a:solidFill>
                        </a:rPr>
                        <a:t> formulations)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effectiveness</a:t>
                      </a:r>
                      <a:endParaRPr lang="fr-BE" sz="1600" baseline="30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a:solidFill>
                            <a:schemeClr val="tx1"/>
                          </a:solidFill>
                        </a:rPr>
                        <a:t>VTE </a:t>
                      </a:r>
                      <a:r>
                        <a:rPr lang="fr-BE" sz="1600" dirty="0" err="1">
                          <a:solidFill>
                            <a:schemeClr val="tx1"/>
                          </a:solidFill>
                        </a:rPr>
                        <a:t>risk</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3084451"/>
                  </a:ext>
                </a:extLst>
              </a:tr>
              <a:tr h="336430">
                <a:tc>
                  <a:txBody>
                    <a:bodyPr/>
                    <a:lstStyle/>
                    <a:p>
                      <a:r>
                        <a:rPr lang="fr-BE" sz="1400" b="1" dirty="0"/>
                        <a:t>2</a:t>
                      </a:r>
                      <a:r>
                        <a:rPr lang="fr-BE" sz="1400" b="1" baseline="30000" dirty="0"/>
                        <a:t>nd</a:t>
                      </a:r>
                      <a:r>
                        <a:rPr lang="fr-BE" sz="1400" b="1" dirty="0"/>
                        <a:t> </a:t>
                      </a:r>
                      <a:r>
                        <a:rPr lang="fr-BE" sz="1400" b="1" dirty="0" err="1"/>
                        <a:t>Generation</a:t>
                      </a:r>
                      <a:r>
                        <a:rPr lang="fr-BE" sz="1400" b="1" dirty="0"/>
                        <a:t> </a:t>
                      </a:r>
                      <a:r>
                        <a:rPr lang="fr-BE" sz="1400" b="1" dirty="0" err="1"/>
                        <a:t>Progesterone</a:t>
                      </a:r>
                      <a:r>
                        <a:rPr lang="fr-BE" sz="1400" b="1" dirty="0"/>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t>Levonorgestrel</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fr-BE" sz="1400" b="1" dirty="0"/>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a:t>OR 2.38 (2.18-2.59)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579658884"/>
                  </a:ext>
                </a:extLst>
              </a:tr>
              <a:tr h="353683">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t>1</a:t>
                      </a:r>
                      <a:r>
                        <a:rPr lang="fr-BE" sz="1400" b="1" baseline="30000" dirty="0"/>
                        <a:t>st</a:t>
                      </a:r>
                      <a:r>
                        <a:rPr lang="fr-BE" sz="1400" b="1" dirty="0"/>
                        <a:t> </a:t>
                      </a:r>
                      <a:r>
                        <a:rPr lang="fr-BE" sz="1400" b="1" dirty="0" err="1"/>
                        <a:t>Generation</a:t>
                      </a:r>
                      <a:r>
                        <a:rPr lang="fr-BE" sz="1400" b="1" dirty="0"/>
                        <a:t> </a:t>
                      </a:r>
                      <a:r>
                        <a:rPr lang="fr-BE" sz="1400" b="1" dirty="0" err="1"/>
                        <a:t>Progesterone</a:t>
                      </a:r>
                      <a:r>
                        <a:rPr lang="fr-BE" sz="1400" b="1" dirty="0"/>
                        <a:t> COC</a:t>
                      </a:r>
                    </a:p>
                    <a:p>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t>Norethindrone</a:t>
                      </a:r>
                      <a:r>
                        <a:rPr lang="fr-BE" sz="1400" b="1" dirty="0"/>
                        <a:t> </a:t>
                      </a:r>
                      <a:r>
                        <a:rPr lang="fr-BE" sz="1400" b="1" dirty="0" err="1"/>
                        <a:t>acetate</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6">
                  <a:txBody>
                    <a:bodyPr/>
                    <a:lstStyle/>
                    <a:p>
                      <a:pPr algn="ctr"/>
                      <a:r>
                        <a:rPr lang="fr-BE" sz="1400" b="1" dirty="0"/>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t>No</a:t>
                      </a:r>
                      <a:r>
                        <a:rPr lang="fr-BE" sz="1400" b="1" baseline="0" dirty="0"/>
                        <a:t> data </a:t>
                      </a:r>
                      <a:r>
                        <a:rPr lang="fr-BE" sz="1400" b="1" baseline="0" dirty="0" err="1"/>
                        <a:t>comparing</a:t>
                      </a:r>
                      <a:r>
                        <a:rPr lang="fr-BE" sz="1400" b="1" baseline="0" dirty="0"/>
                        <a:t> 1</a:t>
                      </a:r>
                      <a:r>
                        <a:rPr lang="fr-BE" sz="1400" b="1" baseline="30000" dirty="0"/>
                        <a:t>st</a:t>
                      </a:r>
                      <a:r>
                        <a:rPr lang="fr-BE" sz="1400" b="1" baseline="0" dirty="0"/>
                        <a:t> and 2</a:t>
                      </a:r>
                      <a:r>
                        <a:rPr lang="fr-BE" sz="1400" b="1" baseline="30000" dirty="0"/>
                        <a:t>nd</a:t>
                      </a:r>
                      <a:r>
                        <a:rPr lang="fr-BE" sz="1400" b="1" baseline="0" dirty="0"/>
                        <a:t> </a:t>
                      </a:r>
                      <a:r>
                        <a:rPr lang="fr-BE" sz="1400" b="1" baseline="0" dirty="0" err="1"/>
                        <a:t>generation</a:t>
                      </a:r>
                      <a:r>
                        <a:rPr lang="fr-BE" sz="1400" b="1" baseline="0" dirty="0"/>
                        <a:t>, </a:t>
                      </a:r>
                      <a:r>
                        <a:rPr lang="fr-BE" sz="1400" b="1" baseline="0" dirty="0" err="1"/>
                        <a:t>recommend</a:t>
                      </a:r>
                      <a:r>
                        <a:rPr lang="fr-BE" sz="1400" b="1" baseline="0" dirty="0"/>
                        <a:t> </a:t>
                      </a:r>
                      <a:r>
                        <a:rPr lang="fr-BE" sz="1400" b="1" baseline="0" dirty="0" err="1"/>
                        <a:t>lowest</a:t>
                      </a:r>
                      <a:r>
                        <a:rPr lang="fr-BE" sz="1400" b="1" baseline="0" dirty="0"/>
                        <a:t> dose of </a:t>
                      </a:r>
                      <a:r>
                        <a:rPr lang="fr-BE" sz="1400" b="1" baseline="0" dirty="0" err="1"/>
                        <a:t>estrogen</a:t>
                      </a:r>
                      <a:r>
                        <a:rPr lang="fr-BE" sz="1400" b="1" baseline="0" dirty="0"/>
                        <a:t> for </a:t>
                      </a:r>
                      <a:r>
                        <a:rPr lang="fr-BE" sz="1400" b="1" baseline="0" dirty="0" err="1"/>
                        <a:t>lowest</a:t>
                      </a:r>
                      <a:r>
                        <a:rPr lang="fr-BE" sz="1400" b="1" baseline="0" dirty="0"/>
                        <a:t> </a:t>
                      </a:r>
                      <a:r>
                        <a:rPr lang="fr-BE" sz="1400" b="1" baseline="0" dirty="0" err="1"/>
                        <a:t>risk</a:t>
                      </a:r>
                      <a:r>
                        <a:rPr lang="fr-BE" sz="1400" b="1" baseline="0" dirty="0"/>
                        <a:t> of VTE</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706302880"/>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fr-BE" sz="1400" b="1" dirty="0" err="1"/>
                        <a:t>Norethisterone</a:t>
                      </a:r>
                      <a:r>
                        <a:rPr lang="fr-BE" sz="1400" b="1" baseline="30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algn="ctr"/>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269725249"/>
                  </a:ext>
                </a:extLst>
              </a:tr>
              <a:tr h="361287">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err="1"/>
                        <a:t>Norethindrone</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algn="ctr"/>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111118898"/>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fr-BE" sz="1400" b="1" dirty="0" err="1"/>
                        <a:t>Ethynodiol</a:t>
                      </a:r>
                      <a:r>
                        <a:rPr lang="fr-BE" sz="1400" b="1" baseline="0" dirty="0"/>
                        <a:t> </a:t>
                      </a:r>
                      <a:r>
                        <a:rPr lang="fr-BE" sz="1400" b="1" baseline="0" dirty="0" err="1"/>
                        <a:t>diacetate</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algn="ctr"/>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783061977"/>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fr-BE" sz="1400" b="1" dirty="0" err="1"/>
                        <a:t>Norgestrel</a:t>
                      </a:r>
                      <a:r>
                        <a:rPr lang="fr-BE" sz="1400"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algn="ctr"/>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67014054"/>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fr-BE" sz="1400" b="1" dirty="0" err="1">
                          <a:solidFill>
                            <a:schemeClr val="bg1"/>
                          </a:solidFill>
                        </a:rPr>
                        <a:t>Medroxyprogesterone</a:t>
                      </a:r>
                      <a:r>
                        <a:rPr lang="fr-BE" sz="1400" b="1" dirty="0">
                          <a:solidFill>
                            <a:schemeClr val="bg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vMerge="1">
                  <a:txBody>
                    <a:bodyPr/>
                    <a:lstStyle/>
                    <a:p>
                      <a:pPr algn="ctr"/>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430538064"/>
                  </a:ext>
                </a:extLst>
              </a:tr>
              <a:tr h="37084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3</a:t>
                      </a:r>
                      <a:r>
                        <a:rPr lang="fr-BE" sz="1400" b="1" baseline="30000" dirty="0">
                          <a:solidFill>
                            <a:schemeClr val="bg1"/>
                          </a:solidFill>
                        </a:rPr>
                        <a:t>rd</a:t>
                      </a:r>
                      <a:r>
                        <a:rPr lang="fr-BE" sz="1400" b="1" dirty="0">
                          <a:solidFill>
                            <a:schemeClr val="bg1"/>
                          </a:solidFill>
                        </a:rPr>
                        <a:t> </a:t>
                      </a:r>
                      <a:r>
                        <a:rPr lang="fr-BE" sz="1400" b="1" dirty="0" err="1">
                          <a:solidFill>
                            <a:schemeClr val="bg1"/>
                          </a:solidFill>
                        </a:rPr>
                        <a:t>Generation</a:t>
                      </a:r>
                      <a:r>
                        <a:rPr lang="fr-BE" sz="1400" b="1" dirty="0">
                          <a:solidFill>
                            <a:schemeClr val="bg1"/>
                          </a:solidFill>
                        </a:rPr>
                        <a:t> </a:t>
                      </a:r>
                      <a:r>
                        <a:rPr lang="fr-BE" sz="1400" b="1" dirty="0" err="1">
                          <a:solidFill>
                            <a:schemeClr val="bg1"/>
                          </a:solidFill>
                        </a:rPr>
                        <a:t>Progesterone</a:t>
                      </a:r>
                      <a:r>
                        <a:rPr lang="fr-BE" sz="1400" b="1" dirty="0">
                          <a:solidFill>
                            <a:schemeClr val="bg1"/>
                          </a:solidFill>
                        </a:rPr>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r>
                        <a:rPr lang="fr-BE" sz="1400" b="1" dirty="0" err="1"/>
                        <a:t>Norgestimate</a:t>
                      </a:r>
                      <a:r>
                        <a:rPr lang="fr-BE" sz="1400"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OR 2.53 (2.17-2.96)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19899061"/>
                  </a:ext>
                </a:extLst>
              </a:tr>
              <a:tr h="374015">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20000"/>
                      </a:srgbClr>
                    </a:solidFill>
                  </a:tcPr>
                </a:tc>
                <a:tc>
                  <a:txBody>
                    <a:bodyPr/>
                    <a:lstStyle/>
                    <a:p>
                      <a:r>
                        <a:rPr lang="fr-BE" sz="1400" b="1" dirty="0" err="1">
                          <a:solidFill>
                            <a:schemeClr val="bg1"/>
                          </a:solidFill>
                        </a:rPr>
                        <a:t>Desogestrel</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OR 3.64 (3.00-4.43)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327482762"/>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err="1">
                          <a:solidFill>
                            <a:schemeClr val="bg1"/>
                          </a:solidFill>
                        </a:rPr>
                        <a:t>Gestodene</a:t>
                      </a:r>
                      <a:r>
                        <a:rPr lang="fr-BE" sz="1400" b="1" dirty="0">
                          <a:solidFill>
                            <a:schemeClr val="bg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a:ln>
                            <a:noFill/>
                          </a:ln>
                          <a:solidFill>
                            <a:schemeClr val="bg1"/>
                          </a:solidFill>
                          <a:effectLst/>
                          <a:uLnTx/>
                          <a:uFillTx/>
                          <a:latin typeface="Calibri" panose="020F0502020204030204"/>
                          <a:ea typeface="+mn-ea"/>
                          <a:cs typeface="+mn-cs"/>
                        </a:rPr>
                        <a:t>93.0 %</a:t>
                      </a:r>
                      <a:endPar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OR 4.28 (3.66-5.01)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520775127"/>
                  </a:ext>
                </a:extLst>
              </a:tr>
              <a:tr h="47688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4</a:t>
                      </a:r>
                      <a:r>
                        <a:rPr lang="fr-BE" sz="1400" b="1" baseline="30000" dirty="0">
                          <a:solidFill>
                            <a:schemeClr val="bg1"/>
                          </a:solidFill>
                        </a:rPr>
                        <a:t>th</a:t>
                      </a:r>
                      <a:r>
                        <a:rPr lang="fr-BE" sz="1400" b="1" dirty="0">
                          <a:solidFill>
                            <a:schemeClr val="bg1"/>
                          </a:solidFill>
                        </a:rPr>
                        <a:t> </a:t>
                      </a:r>
                      <a:r>
                        <a:rPr lang="fr-BE" sz="1400" b="1" dirty="0" err="1">
                          <a:solidFill>
                            <a:schemeClr val="bg1"/>
                          </a:solidFill>
                        </a:rPr>
                        <a:t>Generation</a:t>
                      </a:r>
                      <a:r>
                        <a:rPr lang="fr-BE" sz="1400" b="1" dirty="0">
                          <a:solidFill>
                            <a:schemeClr val="bg1"/>
                          </a:solidFill>
                        </a:rPr>
                        <a:t> </a:t>
                      </a:r>
                      <a:r>
                        <a:rPr lang="fr-BE" sz="1400" b="1" dirty="0" err="1">
                          <a:solidFill>
                            <a:schemeClr val="bg1"/>
                          </a:solidFill>
                        </a:rPr>
                        <a:t>Progesterone</a:t>
                      </a:r>
                      <a:r>
                        <a:rPr lang="fr-BE" sz="1400" b="1" dirty="0">
                          <a:solidFill>
                            <a:schemeClr val="bg1"/>
                          </a:solidFill>
                        </a:rPr>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rowSpan="2">
                  <a:txBody>
                    <a:bodyPr/>
                    <a:lstStyle/>
                    <a:p>
                      <a:r>
                        <a:rPr lang="fr-BE" sz="1400" b="1" dirty="0" err="1">
                          <a:solidFill>
                            <a:schemeClr val="bg1"/>
                          </a:solidFill>
                        </a:rPr>
                        <a:t>Drospirenone</a:t>
                      </a:r>
                      <a:r>
                        <a:rPr lang="fr-BE" sz="1400" b="1" dirty="0">
                          <a:solidFill>
                            <a:schemeClr val="bg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estradiol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Similar</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risk</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as 3</a:t>
                      </a:r>
                      <a:r>
                        <a:rPr kumimoji="0" lang="fr-BE" sz="1400" b="1" i="0" u="none" strike="noStrike" kern="1200" cap="none" spc="0" normalizeH="0" baseline="30000" noProof="0" dirty="0">
                          <a:ln>
                            <a:noFill/>
                          </a:ln>
                          <a:solidFill>
                            <a:schemeClr val="bg1"/>
                          </a:solidFill>
                          <a:effectLst/>
                          <a:uLnTx/>
                          <a:uFillTx/>
                          <a:latin typeface="Calibri" panose="020F0502020204030204"/>
                          <a:ea typeface="+mn-ea"/>
                          <a:cs typeface="+mn-cs"/>
                        </a:rPr>
                        <a:t>rd</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generation</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progesterone</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5125613"/>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30000"/>
                      </a:srgb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3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Estetrol</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(14.2 mg)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30000"/>
                      </a:srgb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30000"/>
                      </a:srgbClr>
                    </a:solidFill>
                  </a:tcPr>
                </a:tc>
                <a:extLst>
                  <a:ext uri="{0D108BD9-81ED-4DB2-BD59-A6C34878D82A}">
                    <a16:rowId xmlns:a16="http://schemas.microsoft.com/office/drawing/2014/main" val="2957447597"/>
                  </a:ext>
                </a:extLst>
              </a:tr>
            </a:tbl>
          </a:graphicData>
        </a:graphic>
      </p:graphicFrame>
      <p:sp>
        <p:nvSpPr>
          <p:cNvPr id="5" name="Flèche vers le haut 4"/>
          <p:cNvSpPr/>
          <p:nvPr/>
        </p:nvSpPr>
        <p:spPr>
          <a:xfrm>
            <a:off x="10208284" y="1597503"/>
            <a:ext cx="1765180" cy="4727097"/>
          </a:xfrm>
          <a:prstGeom prst="upArrow">
            <a:avLst/>
          </a:prstGeom>
          <a:gradFill flip="none" rotWithShape="1">
            <a:gsLst>
              <a:gs pos="0">
                <a:schemeClr val="accent4"/>
              </a:gs>
              <a:gs pos="41000">
                <a:schemeClr val="accent4">
                  <a:lumMod val="60000"/>
                  <a:lumOff val="40000"/>
                </a:schemeClr>
              </a:gs>
              <a:gs pos="57000">
                <a:schemeClr val="accent4">
                  <a:lumMod val="40000"/>
                  <a:lumOff val="60000"/>
                </a:schemeClr>
              </a:gs>
              <a:gs pos="72000">
                <a:srgbClr val="70AD47">
                  <a:alpha val="73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p:cNvSpPr txBox="1"/>
          <p:nvPr/>
        </p:nvSpPr>
        <p:spPr>
          <a:xfrm>
            <a:off x="10644996" y="2080588"/>
            <a:ext cx="879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Lowest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p:cNvSpPr txBox="1"/>
          <p:nvPr/>
        </p:nvSpPr>
        <p:spPr>
          <a:xfrm>
            <a:off x="10659373" y="5734758"/>
            <a:ext cx="8655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Highest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p:cNvSpPr txBox="1"/>
          <p:nvPr/>
        </p:nvSpPr>
        <p:spPr>
          <a:xfrm>
            <a:off x="238125" y="6611779"/>
            <a:ext cx="247375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Res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Pract</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Thromb</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Haemost</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2022;6:e12763.</a:t>
            </a:r>
            <a:endParaRPr kumimoji="0" lang="fr-B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940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201B2-0EBE-1776-1A6A-6CFD321F2E8A}"/>
              </a:ext>
            </a:extLst>
          </p:cNvPr>
          <p:cNvSpPr>
            <a:spLocks noGrp="1"/>
          </p:cNvSpPr>
          <p:nvPr>
            <p:ph type="title"/>
          </p:nvPr>
        </p:nvSpPr>
        <p:spPr>
          <a:xfrm>
            <a:off x="1861820" y="2488565"/>
            <a:ext cx="8714740" cy="1325563"/>
          </a:xfrm>
        </p:spPr>
        <p:txBody>
          <a:bodyPr>
            <a:normAutofit/>
          </a:bodyPr>
          <a:lstStyle/>
          <a:p>
            <a:pPr algn="ctr"/>
            <a:r>
              <a:rPr lang="fr-BE" b="1" dirty="0">
                <a:solidFill>
                  <a:srgbClr val="FF0000"/>
                </a:solidFill>
                <a:latin typeface="Arial" panose="020B0604020202020204" pitchFamily="34" charset="0"/>
                <a:cs typeface="Arial" panose="020B0604020202020204" pitchFamily="34" charset="0"/>
              </a:rPr>
              <a:t>Risk of thrombosis with HRT</a:t>
            </a:r>
          </a:p>
        </p:txBody>
      </p:sp>
    </p:spTree>
    <p:extLst>
      <p:ext uri="{BB962C8B-B14F-4D97-AF65-F5344CB8AC3E}">
        <p14:creationId xmlns:p14="http://schemas.microsoft.com/office/powerpoint/2010/main" val="433028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1750F05-559A-AA5A-87FA-D32152BB1A5C}"/>
              </a:ext>
            </a:extLst>
          </p:cNvPr>
          <p:cNvPicPr>
            <a:picLocks noChangeAspect="1"/>
          </p:cNvPicPr>
          <p:nvPr/>
        </p:nvPicPr>
        <p:blipFill>
          <a:blip r:embed="rId2"/>
          <a:stretch>
            <a:fillRect/>
          </a:stretch>
        </p:blipFill>
        <p:spPr>
          <a:xfrm>
            <a:off x="881062" y="795337"/>
            <a:ext cx="10429875" cy="5267325"/>
          </a:xfrm>
          <a:prstGeom prst="rect">
            <a:avLst/>
          </a:prstGeom>
        </p:spPr>
      </p:pic>
    </p:spTree>
    <p:extLst>
      <p:ext uri="{BB962C8B-B14F-4D97-AF65-F5344CB8AC3E}">
        <p14:creationId xmlns:p14="http://schemas.microsoft.com/office/powerpoint/2010/main" val="146442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5C1B32-D95A-936F-F42A-5704189256E5}"/>
              </a:ext>
            </a:extLst>
          </p:cNvPr>
          <p:cNvSpPr>
            <a:spLocks noGrp="1"/>
          </p:cNvSpPr>
          <p:nvPr>
            <p:ph type="title"/>
          </p:nvPr>
        </p:nvSpPr>
        <p:spPr>
          <a:xfrm>
            <a:off x="416248" y="0"/>
            <a:ext cx="10515600" cy="1325563"/>
          </a:xfrm>
        </p:spPr>
        <p:txBody>
          <a:bodyPr/>
          <a:lstStyle/>
          <a:p>
            <a:r>
              <a:rPr lang="fr-BE" b="1" dirty="0">
                <a:solidFill>
                  <a:srgbClr val="FF0000"/>
                </a:solidFill>
                <a:latin typeface="Arial" panose="020B0604020202020204" pitchFamily="34" charset="0"/>
                <a:cs typeface="Arial" panose="020B0604020202020204" pitchFamily="34" charset="0"/>
              </a:rPr>
              <a:t>HRT and </a:t>
            </a:r>
            <a:r>
              <a:rPr lang="fr-BE" b="1" dirty="0" err="1">
                <a:solidFill>
                  <a:srgbClr val="FF0000"/>
                </a:solidFill>
                <a:latin typeface="Arial" panose="020B0604020202020204" pitchFamily="34" charset="0"/>
                <a:cs typeface="Arial" panose="020B0604020202020204" pitchFamily="34" charset="0"/>
              </a:rPr>
              <a:t>risk</a:t>
            </a:r>
            <a:r>
              <a:rPr lang="fr-BE" b="1" dirty="0">
                <a:solidFill>
                  <a:srgbClr val="FF0000"/>
                </a:solidFill>
                <a:latin typeface="Arial" panose="020B0604020202020204" pitchFamily="34" charset="0"/>
                <a:cs typeface="Arial" panose="020B0604020202020204" pitchFamily="34" charset="0"/>
              </a:rPr>
              <a:t> of </a:t>
            </a:r>
            <a:r>
              <a:rPr lang="fr-BE" b="1" dirty="0" err="1">
                <a:solidFill>
                  <a:srgbClr val="FF0000"/>
                </a:solidFill>
                <a:latin typeface="Arial" panose="020B0604020202020204" pitchFamily="34" charset="0"/>
                <a:cs typeface="Arial" panose="020B0604020202020204" pitchFamily="34" charset="0"/>
              </a:rPr>
              <a:t>venous</a:t>
            </a:r>
            <a:r>
              <a:rPr lang="fr-BE" b="1" dirty="0">
                <a:solidFill>
                  <a:srgbClr val="FF0000"/>
                </a:solidFill>
                <a:latin typeface="Arial" panose="020B0604020202020204" pitchFamily="34" charset="0"/>
                <a:cs typeface="Arial" panose="020B0604020202020204" pitchFamily="34" charset="0"/>
              </a:rPr>
              <a:t> </a:t>
            </a:r>
            <a:r>
              <a:rPr lang="fr-BE" b="1" dirty="0" err="1">
                <a:solidFill>
                  <a:srgbClr val="FF0000"/>
                </a:solidFill>
                <a:latin typeface="Arial" panose="020B0604020202020204" pitchFamily="34" charset="0"/>
                <a:cs typeface="Arial" panose="020B0604020202020204" pitchFamily="34" charset="0"/>
              </a:rPr>
              <a:t>thrombosis</a:t>
            </a:r>
            <a:endParaRPr lang="fr-BE" b="1" dirty="0">
              <a:solidFill>
                <a:srgbClr val="FF0000"/>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8E67B3AA-62F8-91DC-CE28-256CBC3885E4}"/>
              </a:ext>
            </a:extLst>
          </p:cNvPr>
          <p:cNvPicPr>
            <a:picLocks noChangeAspect="1"/>
          </p:cNvPicPr>
          <p:nvPr/>
        </p:nvPicPr>
        <p:blipFill>
          <a:blip r:embed="rId2"/>
          <a:stretch>
            <a:fillRect/>
          </a:stretch>
        </p:blipFill>
        <p:spPr>
          <a:xfrm>
            <a:off x="416248" y="1690688"/>
            <a:ext cx="11359504" cy="4320858"/>
          </a:xfrm>
          <a:prstGeom prst="rect">
            <a:avLst/>
          </a:prstGeom>
        </p:spPr>
      </p:pic>
      <p:sp>
        <p:nvSpPr>
          <p:cNvPr id="3" name="ZoneTexte 2">
            <a:extLst>
              <a:ext uri="{FF2B5EF4-FFF2-40B4-BE49-F238E27FC236}">
                <a16:creationId xmlns:a16="http://schemas.microsoft.com/office/drawing/2014/main" id="{0FF68086-F1C0-3F54-12CA-010A9F2DEA15}"/>
              </a:ext>
            </a:extLst>
          </p:cNvPr>
          <p:cNvSpPr txBox="1"/>
          <p:nvPr/>
        </p:nvSpPr>
        <p:spPr>
          <a:xfrm>
            <a:off x="5327289" y="1256948"/>
            <a:ext cx="3360920" cy="707886"/>
          </a:xfrm>
          <a:prstGeom prst="rect">
            <a:avLst/>
          </a:prstGeom>
          <a:noFill/>
        </p:spPr>
        <p:txBody>
          <a:bodyPr wrap="none" rtlCol="0">
            <a:spAutoFit/>
          </a:bodyPr>
          <a:lstStyle/>
          <a:p>
            <a:r>
              <a:rPr lang="fr-BE" sz="4000" b="1" dirty="0">
                <a:solidFill>
                  <a:srgbClr val="0066CC"/>
                </a:solidFill>
              </a:rPr>
              <a:t>Oral treatment</a:t>
            </a:r>
          </a:p>
        </p:txBody>
      </p:sp>
    </p:spTree>
    <p:extLst>
      <p:ext uri="{BB962C8B-B14F-4D97-AF65-F5344CB8AC3E}">
        <p14:creationId xmlns:p14="http://schemas.microsoft.com/office/powerpoint/2010/main" val="583374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118CDF1A-9859-90B9-B29D-7AA838A1F493}"/>
              </a:ext>
            </a:extLst>
          </p:cNvPr>
          <p:cNvSpPr/>
          <p:nvPr/>
        </p:nvSpPr>
        <p:spPr>
          <a:xfrm>
            <a:off x="284480" y="406400"/>
            <a:ext cx="8219440" cy="33832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800" dirty="0"/>
              <a:t>The reported </a:t>
            </a:r>
            <a:r>
              <a:rPr lang="fr-BE" sz="2800" dirty="0" err="1"/>
              <a:t>link</a:t>
            </a:r>
            <a:r>
              <a:rPr lang="fr-BE" sz="2800" dirty="0"/>
              <a:t> between HRT and risk of </a:t>
            </a:r>
            <a:r>
              <a:rPr lang="fr-BE" sz="2800" dirty="0" err="1"/>
              <a:t>blood</a:t>
            </a:r>
            <a:r>
              <a:rPr lang="fr-BE" sz="2800" dirty="0"/>
              <a:t> </a:t>
            </a:r>
            <a:r>
              <a:rPr lang="fr-BE" sz="2800" dirty="0" err="1"/>
              <a:t>clot</a:t>
            </a:r>
            <a:r>
              <a:rPr lang="fr-BE" sz="2800" dirty="0"/>
              <a:t> </a:t>
            </a:r>
            <a:r>
              <a:rPr lang="fr-BE" sz="2800" dirty="0" err="1"/>
              <a:t>is</a:t>
            </a:r>
            <a:r>
              <a:rPr lang="fr-BE" sz="2800" dirty="0"/>
              <a:t> based on a study </a:t>
            </a:r>
            <a:r>
              <a:rPr lang="fr-BE" sz="2800" dirty="0" err="1"/>
              <a:t>conducted</a:t>
            </a:r>
            <a:r>
              <a:rPr lang="fr-BE" sz="2800" dirty="0"/>
              <a:t> 20 years go where women were given </a:t>
            </a:r>
            <a:r>
              <a:rPr lang="fr-BE" sz="2800" dirty="0" err="1"/>
              <a:t>older</a:t>
            </a:r>
            <a:r>
              <a:rPr lang="fr-BE" sz="2800" dirty="0"/>
              <a:t> types of </a:t>
            </a:r>
            <a:r>
              <a:rPr lang="fr-BE" sz="2800" dirty="0" err="1"/>
              <a:t>oestrogen</a:t>
            </a:r>
            <a:r>
              <a:rPr lang="fr-BE" sz="2800" dirty="0"/>
              <a:t> (CEE), </a:t>
            </a:r>
            <a:r>
              <a:rPr lang="fr-BE" sz="2800" dirty="0" err="1"/>
              <a:t>older</a:t>
            </a:r>
            <a:r>
              <a:rPr lang="fr-BE" sz="2800" dirty="0"/>
              <a:t> </a:t>
            </a:r>
            <a:r>
              <a:rPr lang="fr-BE" sz="2800" dirty="0" err="1"/>
              <a:t>synthetic</a:t>
            </a:r>
            <a:r>
              <a:rPr lang="fr-BE" sz="2800" dirty="0"/>
              <a:t> </a:t>
            </a:r>
            <a:r>
              <a:rPr lang="fr-BE" sz="2800" dirty="0" err="1"/>
              <a:t>progestagens</a:t>
            </a:r>
            <a:r>
              <a:rPr lang="fr-BE" sz="2800" dirty="0"/>
              <a:t> and the </a:t>
            </a:r>
            <a:r>
              <a:rPr lang="fr-BE" sz="2800" dirty="0" err="1"/>
              <a:t>oestrogen</a:t>
            </a:r>
            <a:r>
              <a:rPr lang="fr-BE" sz="2800" dirty="0"/>
              <a:t> was taken in </a:t>
            </a:r>
            <a:r>
              <a:rPr lang="fr-BE" sz="2800" dirty="0" err="1"/>
              <a:t>tablet</a:t>
            </a:r>
            <a:r>
              <a:rPr lang="fr-BE" sz="2800" dirty="0"/>
              <a:t> form</a:t>
            </a:r>
          </a:p>
        </p:txBody>
      </p:sp>
      <p:sp>
        <p:nvSpPr>
          <p:cNvPr id="7" name="Rectangle : coins arrondis 6">
            <a:extLst>
              <a:ext uri="{FF2B5EF4-FFF2-40B4-BE49-F238E27FC236}">
                <a16:creationId xmlns:a16="http://schemas.microsoft.com/office/drawing/2014/main" id="{9711C9CF-C8BA-AD4B-43A6-18E9773C25D3}"/>
              </a:ext>
            </a:extLst>
          </p:cNvPr>
          <p:cNvSpPr/>
          <p:nvPr/>
        </p:nvSpPr>
        <p:spPr>
          <a:xfrm>
            <a:off x="2306320" y="4246880"/>
            <a:ext cx="5953760" cy="1747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200" dirty="0"/>
              <a:t>High </a:t>
            </a:r>
            <a:r>
              <a:rPr lang="fr-BE" sz="3200" dirty="0" err="1"/>
              <a:t>levels</a:t>
            </a:r>
            <a:r>
              <a:rPr lang="fr-BE" sz="3200" dirty="0"/>
              <a:t> of </a:t>
            </a:r>
            <a:r>
              <a:rPr lang="fr-BE" sz="3200" dirty="0" err="1"/>
              <a:t>oestrogen</a:t>
            </a:r>
            <a:r>
              <a:rPr lang="fr-BE" sz="3200" dirty="0"/>
              <a:t> in the liver following oral </a:t>
            </a:r>
            <a:r>
              <a:rPr lang="fr-BE" sz="3200" dirty="0" err="1"/>
              <a:t>intake</a:t>
            </a:r>
            <a:r>
              <a:rPr lang="fr-BE" sz="3200" dirty="0"/>
              <a:t> lead to </a:t>
            </a:r>
            <a:r>
              <a:rPr lang="fr-BE" sz="3200" dirty="0" err="1"/>
              <a:t>hypercoagulability</a:t>
            </a:r>
            <a:endParaRPr lang="fr-BE" sz="3200" dirty="0"/>
          </a:p>
        </p:txBody>
      </p:sp>
      <p:pic>
        <p:nvPicPr>
          <p:cNvPr id="1026" name="Picture 2" descr="Liver Disease and Menopause Hormone Therapy">
            <a:extLst>
              <a:ext uri="{FF2B5EF4-FFF2-40B4-BE49-F238E27FC236}">
                <a16:creationId xmlns:a16="http://schemas.microsoft.com/office/drawing/2014/main" id="{6E840FF1-29F1-F702-3AD7-E9D1000CC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520" y="4246880"/>
            <a:ext cx="3233502" cy="215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492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DE1206-19AB-98B4-551B-CAE99A2E31D2}"/>
              </a:ext>
            </a:extLst>
          </p:cNvPr>
          <p:cNvSpPr>
            <a:spLocks noGrp="1"/>
          </p:cNvSpPr>
          <p:nvPr>
            <p:ph type="title"/>
          </p:nvPr>
        </p:nvSpPr>
        <p:spPr/>
        <p:txBody>
          <a:bodyPr/>
          <a:lstStyle/>
          <a:p>
            <a:r>
              <a:rPr lang="fr-BE" b="1" dirty="0">
                <a:solidFill>
                  <a:srgbClr val="FF0000"/>
                </a:solidFill>
                <a:latin typeface="Arial" panose="020B0604020202020204" pitchFamily="34" charset="0"/>
                <a:cs typeface="Arial" panose="020B0604020202020204" pitchFamily="34" charset="0"/>
              </a:rPr>
              <a:t>HRT and </a:t>
            </a:r>
            <a:r>
              <a:rPr lang="fr-BE" b="1" dirty="0" err="1">
                <a:solidFill>
                  <a:srgbClr val="FF0000"/>
                </a:solidFill>
                <a:latin typeface="Arial" panose="020B0604020202020204" pitchFamily="34" charset="0"/>
                <a:cs typeface="Arial" panose="020B0604020202020204" pitchFamily="34" charset="0"/>
              </a:rPr>
              <a:t>risks</a:t>
            </a:r>
            <a:r>
              <a:rPr lang="fr-BE" b="1" dirty="0">
                <a:solidFill>
                  <a:srgbClr val="FF0000"/>
                </a:solidFill>
                <a:latin typeface="Arial" panose="020B0604020202020204" pitchFamily="34" charset="0"/>
                <a:cs typeface="Arial" panose="020B0604020202020204" pitchFamily="34" charset="0"/>
              </a:rPr>
              <a:t> of </a:t>
            </a:r>
            <a:r>
              <a:rPr lang="fr-BE" b="1" dirty="0" err="1">
                <a:solidFill>
                  <a:srgbClr val="FF0000"/>
                </a:solidFill>
                <a:latin typeface="Arial" panose="020B0604020202020204" pitchFamily="34" charset="0"/>
                <a:cs typeface="Arial" panose="020B0604020202020204" pitchFamily="34" charset="0"/>
              </a:rPr>
              <a:t>venous</a:t>
            </a:r>
            <a:r>
              <a:rPr lang="fr-BE" b="1" dirty="0">
                <a:solidFill>
                  <a:srgbClr val="FF0000"/>
                </a:solidFill>
                <a:latin typeface="Arial" panose="020B0604020202020204" pitchFamily="34" charset="0"/>
                <a:cs typeface="Arial" panose="020B0604020202020204" pitchFamily="34" charset="0"/>
              </a:rPr>
              <a:t> </a:t>
            </a:r>
            <a:r>
              <a:rPr lang="fr-BE" b="1" dirty="0" err="1">
                <a:solidFill>
                  <a:srgbClr val="FF0000"/>
                </a:solidFill>
                <a:latin typeface="Arial" panose="020B0604020202020204" pitchFamily="34" charset="0"/>
                <a:cs typeface="Arial" panose="020B0604020202020204" pitchFamily="34" charset="0"/>
              </a:rPr>
              <a:t>thrombosis</a:t>
            </a:r>
            <a:endParaRPr lang="fr-BE" b="1" dirty="0">
              <a:solidFill>
                <a:srgbClr val="FF0000"/>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14E50B91-D70A-0124-4F1B-2595753F47DC}"/>
              </a:ext>
            </a:extLst>
          </p:cNvPr>
          <p:cNvPicPr>
            <a:picLocks noChangeAspect="1"/>
          </p:cNvPicPr>
          <p:nvPr/>
        </p:nvPicPr>
        <p:blipFill>
          <a:blip r:embed="rId2"/>
          <a:stretch>
            <a:fillRect/>
          </a:stretch>
        </p:blipFill>
        <p:spPr>
          <a:xfrm>
            <a:off x="1856899" y="1978154"/>
            <a:ext cx="8965882" cy="4879846"/>
          </a:xfrm>
          <a:prstGeom prst="rect">
            <a:avLst/>
          </a:prstGeom>
        </p:spPr>
      </p:pic>
      <p:sp>
        <p:nvSpPr>
          <p:cNvPr id="3" name="ZoneTexte 2">
            <a:extLst>
              <a:ext uri="{FF2B5EF4-FFF2-40B4-BE49-F238E27FC236}">
                <a16:creationId xmlns:a16="http://schemas.microsoft.com/office/drawing/2014/main" id="{F763653A-16AA-40DA-DF3A-DFF2BFD50CEA}"/>
              </a:ext>
            </a:extLst>
          </p:cNvPr>
          <p:cNvSpPr txBox="1"/>
          <p:nvPr/>
        </p:nvSpPr>
        <p:spPr>
          <a:xfrm>
            <a:off x="7654395" y="1367522"/>
            <a:ext cx="1369990" cy="646331"/>
          </a:xfrm>
          <a:prstGeom prst="rect">
            <a:avLst/>
          </a:prstGeom>
          <a:noFill/>
        </p:spPr>
        <p:txBody>
          <a:bodyPr wrap="none" rtlCol="0">
            <a:spAutoFit/>
          </a:bodyPr>
          <a:lstStyle/>
          <a:p>
            <a:pPr algn="ctr"/>
            <a:r>
              <a:rPr lang="fr-BE" b="1" dirty="0" err="1">
                <a:solidFill>
                  <a:srgbClr val="0066CC"/>
                </a:solidFill>
              </a:rPr>
              <a:t>Transdermal</a:t>
            </a:r>
            <a:endParaRPr lang="fr-BE" b="1" dirty="0">
              <a:solidFill>
                <a:srgbClr val="0066CC"/>
              </a:solidFill>
            </a:endParaRPr>
          </a:p>
          <a:p>
            <a:pPr algn="ctr"/>
            <a:r>
              <a:rPr lang="fr-BE" b="1" dirty="0">
                <a:solidFill>
                  <a:srgbClr val="0066CC"/>
                </a:solidFill>
              </a:rPr>
              <a:t> treatment</a:t>
            </a:r>
          </a:p>
        </p:txBody>
      </p:sp>
    </p:spTree>
    <p:extLst>
      <p:ext uri="{BB962C8B-B14F-4D97-AF65-F5344CB8AC3E}">
        <p14:creationId xmlns:p14="http://schemas.microsoft.com/office/powerpoint/2010/main" val="271575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7F32AD-12A6-4A2E-1F8D-C38D29BFB959}"/>
              </a:ext>
            </a:extLst>
          </p:cNvPr>
          <p:cNvSpPr>
            <a:spLocks noGrp="1"/>
          </p:cNvSpPr>
          <p:nvPr>
            <p:ph type="title"/>
          </p:nvPr>
        </p:nvSpPr>
        <p:spPr>
          <a:xfrm>
            <a:off x="1181100" y="441641"/>
            <a:ext cx="4533900" cy="1325563"/>
          </a:xfrm>
        </p:spPr>
        <p:txBody>
          <a:bodyPr/>
          <a:lstStyle/>
          <a:p>
            <a:pPr algn="ctr"/>
            <a:r>
              <a:rPr lang="fr-BE" b="1" dirty="0">
                <a:solidFill>
                  <a:srgbClr val="FF0000"/>
                </a:solidFill>
                <a:latin typeface="Arial" panose="020B0604020202020204" pitchFamily="34" charset="0"/>
                <a:cs typeface="Arial" panose="020B0604020202020204" pitchFamily="34" charset="0"/>
              </a:rPr>
              <a:t>HRT in the past</a:t>
            </a:r>
          </a:p>
        </p:txBody>
      </p:sp>
      <p:sp>
        <p:nvSpPr>
          <p:cNvPr id="4" name="Rectangle : coins arrondis 3">
            <a:extLst>
              <a:ext uri="{FF2B5EF4-FFF2-40B4-BE49-F238E27FC236}">
                <a16:creationId xmlns:a16="http://schemas.microsoft.com/office/drawing/2014/main" id="{E5FEE6AE-4B9E-C0BB-436A-23C639B1AD3F}"/>
              </a:ext>
            </a:extLst>
          </p:cNvPr>
          <p:cNvSpPr/>
          <p:nvPr/>
        </p:nvSpPr>
        <p:spPr>
          <a:xfrm>
            <a:off x="838200" y="2077719"/>
            <a:ext cx="4998720" cy="1717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400" dirty="0"/>
          </a:p>
          <a:p>
            <a:pPr algn="ctr"/>
            <a:r>
              <a:rPr lang="fr-BE" sz="2400" dirty="0"/>
              <a:t>Oral </a:t>
            </a:r>
            <a:r>
              <a:rPr lang="fr-BE" sz="2400" dirty="0" err="1"/>
              <a:t>oestrogens</a:t>
            </a:r>
            <a:endParaRPr lang="fr-BE" sz="2400" dirty="0"/>
          </a:p>
          <a:p>
            <a:pPr algn="ctr"/>
            <a:r>
              <a:rPr lang="fr-BE" sz="2400" dirty="0"/>
              <a:t>CEE (</a:t>
            </a:r>
            <a:r>
              <a:rPr lang="fr-BE" sz="2400" dirty="0" err="1"/>
              <a:t>Conjugated</a:t>
            </a:r>
            <a:r>
              <a:rPr lang="fr-BE" sz="2400" dirty="0"/>
              <a:t> Equine </a:t>
            </a:r>
            <a:r>
              <a:rPr lang="fr-BE" sz="2400" dirty="0" err="1"/>
              <a:t>Estrogens</a:t>
            </a:r>
            <a:r>
              <a:rPr lang="fr-BE" sz="2400" dirty="0"/>
              <a:t>) </a:t>
            </a:r>
          </a:p>
          <a:p>
            <a:pPr algn="ctr"/>
            <a:r>
              <a:rPr lang="fr-BE" sz="2400" dirty="0"/>
              <a:t>EE (</a:t>
            </a:r>
            <a:r>
              <a:rPr lang="fr-BE" sz="2400" dirty="0" err="1"/>
              <a:t>Esterified</a:t>
            </a:r>
            <a:r>
              <a:rPr lang="fr-BE" sz="2400" dirty="0"/>
              <a:t> </a:t>
            </a:r>
            <a:r>
              <a:rPr lang="fr-BE" sz="2400" dirty="0" err="1"/>
              <a:t>Estrogens</a:t>
            </a:r>
            <a:r>
              <a:rPr lang="fr-BE" sz="2400" dirty="0"/>
              <a:t>) </a:t>
            </a:r>
          </a:p>
          <a:p>
            <a:pPr algn="ctr"/>
            <a:endParaRPr lang="fr-BE" sz="2400" dirty="0"/>
          </a:p>
          <a:p>
            <a:pPr algn="ctr"/>
            <a:r>
              <a:rPr lang="fr-BE" sz="2400" dirty="0"/>
              <a:t>c</a:t>
            </a:r>
          </a:p>
        </p:txBody>
      </p:sp>
      <p:sp>
        <p:nvSpPr>
          <p:cNvPr id="5" name="Rectangle : coins arrondis 4">
            <a:extLst>
              <a:ext uri="{FF2B5EF4-FFF2-40B4-BE49-F238E27FC236}">
                <a16:creationId xmlns:a16="http://schemas.microsoft.com/office/drawing/2014/main" id="{0E83B989-414B-29D9-E110-0E82FCF812A1}"/>
              </a:ext>
            </a:extLst>
          </p:cNvPr>
          <p:cNvSpPr/>
          <p:nvPr/>
        </p:nvSpPr>
        <p:spPr>
          <a:xfrm>
            <a:off x="7508240" y="1920239"/>
            <a:ext cx="3271520" cy="2032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err="1"/>
              <a:t>Transdermal</a:t>
            </a:r>
            <a:r>
              <a:rPr lang="fr-BE" sz="2400" dirty="0"/>
              <a:t> </a:t>
            </a:r>
            <a:r>
              <a:rPr lang="fr-BE" sz="2400" dirty="0" err="1"/>
              <a:t>Oestrogens</a:t>
            </a:r>
            <a:endParaRPr lang="fr-BE" sz="2400" dirty="0"/>
          </a:p>
          <a:p>
            <a:pPr algn="ctr"/>
            <a:r>
              <a:rPr lang="fr-BE" sz="2400" dirty="0" err="1"/>
              <a:t>Oestradiol</a:t>
            </a:r>
            <a:endParaRPr lang="fr-BE" sz="2400" dirty="0"/>
          </a:p>
        </p:txBody>
      </p:sp>
      <p:sp>
        <p:nvSpPr>
          <p:cNvPr id="6" name="Rectangle : coins arrondis 5">
            <a:extLst>
              <a:ext uri="{FF2B5EF4-FFF2-40B4-BE49-F238E27FC236}">
                <a16:creationId xmlns:a16="http://schemas.microsoft.com/office/drawing/2014/main" id="{9CF9D436-DABA-2262-3181-3F3BCC2A3C53}"/>
              </a:ext>
            </a:extLst>
          </p:cNvPr>
          <p:cNvSpPr/>
          <p:nvPr/>
        </p:nvSpPr>
        <p:spPr>
          <a:xfrm>
            <a:off x="838200" y="4495799"/>
            <a:ext cx="4998720" cy="19970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400" dirty="0"/>
          </a:p>
          <a:p>
            <a:pPr algn="ctr"/>
            <a:r>
              <a:rPr lang="fr-BE" sz="2400" dirty="0"/>
              <a:t>Oral </a:t>
            </a:r>
            <a:r>
              <a:rPr lang="fr-BE" sz="2400" dirty="0" err="1"/>
              <a:t>progestagens</a:t>
            </a:r>
            <a:endParaRPr lang="fr-BE" sz="2400" dirty="0"/>
          </a:p>
          <a:p>
            <a:pPr algn="ctr"/>
            <a:r>
              <a:rPr lang="fr-BE" sz="2400" dirty="0" err="1"/>
              <a:t>Medroxyprogesterone</a:t>
            </a:r>
            <a:endParaRPr lang="fr-BE" sz="2400" dirty="0"/>
          </a:p>
          <a:p>
            <a:pPr algn="ctr"/>
            <a:r>
              <a:rPr lang="fr-BE" sz="2400" dirty="0" err="1"/>
              <a:t>Dihydrogesterone</a:t>
            </a:r>
            <a:endParaRPr lang="fr-BE" sz="2400" dirty="0"/>
          </a:p>
          <a:p>
            <a:pPr algn="ctr"/>
            <a:r>
              <a:rPr lang="fr-BE" sz="2400" dirty="0" err="1"/>
              <a:t>Levonorgestrel</a:t>
            </a:r>
            <a:endParaRPr lang="fr-BE" sz="2400" dirty="0"/>
          </a:p>
          <a:p>
            <a:pPr algn="ctr"/>
            <a:r>
              <a:rPr lang="fr-BE" sz="2400" dirty="0" err="1"/>
              <a:t>Drosperinone</a:t>
            </a:r>
            <a:endParaRPr lang="fr-BE" sz="2400" dirty="0"/>
          </a:p>
          <a:p>
            <a:pPr algn="ctr"/>
            <a:endParaRPr lang="fr-BE" sz="2400" dirty="0"/>
          </a:p>
        </p:txBody>
      </p:sp>
      <p:sp>
        <p:nvSpPr>
          <p:cNvPr id="7" name="Rectangle : coins arrondis 6">
            <a:extLst>
              <a:ext uri="{FF2B5EF4-FFF2-40B4-BE49-F238E27FC236}">
                <a16:creationId xmlns:a16="http://schemas.microsoft.com/office/drawing/2014/main" id="{38B0AEDA-B071-9E4F-F570-C82834C45AB3}"/>
              </a:ext>
            </a:extLst>
          </p:cNvPr>
          <p:cNvSpPr/>
          <p:nvPr/>
        </p:nvSpPr>
        <p:spPr>
          <a:xfrm>
            <a:off x="7508240" y="4384039"/>
            <a:ext cx="3586480" cy="19970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err="1"/>
              <a:t>Micronised</a:t>
            </a:r>
            <a:r>
              <a:rPr lang="fr-BE" sz="2400" dirty="0"/>
              <a:t> </a:t>
            </a:r>
            <a:r>
              <a:rPr lang="fr-BE" sz="2400" dirty="0" err="1"/>
              <a:t>progesterone</a:t>
            </a:r>
            <a:endParaRPr lang="fr-BE" sz="2400" dirty="0"/>
          </a:p>
        </p:txBody>
      </p:sp>
      <p:sp>
        <p:nvSpPr>
          <p:cNvPr id="8" name="Titre 1">
            <a:extLst>
              <a:ext uri="{FF2B5EF4-FFF2-40B4-BE49-F238E27FC236}">
                <a16:creationId xmlns:a16="http://schemas.microsoft.com/office/drawing/2014/main" id="{8D2BF42D-F178-47EC-4852-A9DF8D9A3C6C}"/>
              </a:ext>
            </a:extLst>
          </p:cNvPr>
          <p:cNvSpPr txBox="1">
            <a:spLocks/>
          </p:cNvSpPr>
          <p:nvPr/>
        </p:nvSpPr>
        <p:spPr>
          <a:xfrm>
            <a:off x="6877050" y="441641"/>
            <a:ext cx="4533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b="1" dirty="0">
                <a:solidFill>
                  <a:srgbClr val="FF0000"/>
                </a:solidFill>
                <a:latin typeface="Arial" panose="020B0604020202020204" pitchFamily="34" charset="0"/>
                <a:cs typeface="Arial" panose="020B0604020202020204" pitchFamily="34" charset="0"/>
              </a:rPr>
              <a:t>HRT today</a:t>
            </a:r>
          </a:p>
        </p:txBody>
      </p:sp>
    </p:spTree>
    <p:extLst>
      <p:ext uri="{BB962C8B-B14F-4D97-AF65-F5344CB8AC3E}">
        <p14:creationId xmlns:p14="http://schemas.microsoft.com/office/powerpoint/2010/main" val="1969322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63676-2E88-8390-3DFC-14C7BC7BBE24}"/>
              </a:ext>
            </a:extLst>
          </p:cNvPr>
          <p:cNvSpPr>
            <a:spLocks noGrp="1"/>
          </p:cNvSpPr>
          <p:nvPr>
            <p:ph type="title"/>
          </p:nvPr>
        </p:nvSpPr>
        <p:spPr>
          <a:xfrm>
            <a:off x="963295" y="195646"/>
            <a:ext cx="10801985" cy="1325563"/>
          </a:xfrm>
        </p:spPr>
        <p:txBody>
          <a:bodyPr>
            <a:normAutofit/>
          </a:bodyPr>
          <a:lstStyle/>
          <a:p>
            <a:r>
              <a:rPr lang="fr-BE" b="1" dirty="0">
                <a:solidFill>
                  <a:srgbClr val="FF0000"/>
                </a:solidFill>
                <a:latin typeface="Arial" panose="020B0604020202020204" pitchFamily="34" charset="0"/>
                <a:cs typeface="Arial" panose="020B0604020202020204" pitchFamily="34" charset="0"/>
              </a:rPr>
              <a:t>First-Pass </a:t>
            </a:r>
            <a:r>
              <a:rPr lang="fr-BE" b="1" dirty="0" err="1">
                <a:solidFill>
                  <a:srgbClr val="FF0000"/>
                </a:solidFill>
                <a:latin typeface="Arial" panose="020B0604020202020204" pitchFamily="34" charset="0"/>
                <a:cs typeface="Arial" panose="020B0604020202020204" pitchFamily="34" charset="0"/>
              </a:rPr>
              <a:t>Metabolism</a:t>
            </a:r>
            <a:r>
              <a:rPr lang="fr-BE" b="1" dirty="0">
                <a:solidFill>
                  <a:srgbClr val="FF0000"/>
                </a:solidFill>
                <a:latin typeface="Arial" panose="020B0604020202020204" pitchFamily="34" charset="0"/>
                <a:cs typeface="Arial" panose="020B0604020202020204" pitchFamily="34" charset="0"/>
              </a:rPr>
              <a:t> and </a:t>
            </a:r>
            <a:r>
              <a:rPr lang="fr-BE" b="1" dirty="0" err="1">
                <a:solidFill>
                  <a:srgbClr val="FF0000"/>
                </a:solidFill>
                <a:latin typeface="Arial" panose="020B0604020202020204" pitchFamily="34" charset="0"/>
                <a:cs typeface="Arial" panose="020B0604020202020204" pitchFamily="34" charset="0"/>
              </a:rPr>
              <a:t>Estrogens</a:t>
            </a:r>
            <a:endParaRPr lang="fr-BE" b="1" dirty="0">
              <a:solidFill>
                <a:srgbClr val="FF0000"/>
              </a:solidFill>
              <a:latin typeface="Arial" panose="020B0604020202020204" pitchFamily="34" charset="0"/>
              <a:cs typeface="Arial" panose="020B0604020202020204" pitchFamily="34" charset="0"/>
            </a:endParaRPr>
          </a:p>
        </p:txBody>
      </p:sp>
      <p:pic>
        <p:nvPicPr>
          <p:cNvPr id="2054" name="Picture 6" descr="Menopause | SpringerLink">
            <a:extLst>
              <a:ext uri="{FF2B5EF4-FFF2-40B4-BE49-F238E27FC236}">
                <a16:creationId xmlns:a16="http://schemas.microsoft.com/office/drawing/2014/main" id="{08C50B49-1BFF-61C8-EBF8-D1C04432C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415" y="1521209"/>
            <a:ext cx="6082665" cy="5034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F1EB659F-C959-E714-F7EA-F8EB20386E57}"/>
              </a:ext>
            </a:extLst>
          </p:cNvPr>
          <p:cNvSpPr>
            <a:spLocks noChangeArrowheads="1"/>
          </p:cNvSpPr>
          <p:nvPr/>
        </p:nvSpPr>
        <p:spPr bwMode="auto">
          <a:xfrm>
            <a:off x="236854" y="1762652"/>
            <a:ext cx="4812665" cy="3970318"/>
          </a:xfrm>
          <a:prstGeom prst="rect">
            <a:avLst/>
          </a:prstGeom>
          <a:solidFill>
            <a:schemeClr val="accent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1" i="0" u="none" strike="noStrike" cap="none" normalizeH="0" baseline="0" dirty="0" err="1">
                <a:ln>
                  <a:noFill/>
                </a:ln>
                <a:solidFill>
                  <a:schemeClr val="bg1"/>
                </a:solidFill>
                <a:effectLst/>
                <a:latin typeface="Arial" panose="020B0604020202020204" pitchFamily="34" charset="0"/>
              </a:rPr>
              <a:t>When</a:t>
            </a:r>
            <a:r>
              <a:rPr kumimoji="0" lang="fr-FR" altLang="fr-FR" sz="1800" b="1" i="0" u="none" strike="noStrike" cap="none" normalizeH="0" baseline="0" dirty="0">
                <a:ln>
                  <a:noFill/>
                </a:ln>
                <a:solidFill>
                  <a:schemeClr val="bg1"/>
                </a:solidFill>
                <a:effectLst/>
                <a:latin typeface="Arial" panose="020B0604020202020204" pitchFamily="34" charset="0"/>
              </a:rPr>
              <a:t> oral </a:t>
            </a:r>
            <a:r>
              <a:rPr kumimoji="0" lang="fr-FR" altLang="fr-FR" sz="1800" b="1" i="0" u="none" strike="noStrike" cap="none" normalizeH="0" baseline="0" dirty="0" err="1">
                <a:ln>
                  <a:noFill/>
                </a:ln>
                <a:solidFill>
                  <a:schemeClr val="bg1"/>
                </a:solidFill>
                <a:effectLst/>
                <a:latin typeface="Arial" panose="020B0604020202020204" pitchFamily="34" charset="0"/>
              </a:rPr>
              <a:t>estrogens</a:t>
            </a:r>
            <a:r>
              <a:rPr kumimoji="0" lang="fr-FR" altLang="fr-FR" sz="1800" b="1" i="0" u="none" strike="noStrike" cap="none" normalizeH="0" baseline="0" dirty="0">
                <a:ln>
                  <a:noFill/>
                </a:ln>
                <a:solidFill>
                  <a:schemeClr val="bg1"/>
                </a:solidFill>
                <a:effectLst/>
                <a:latin typeface="Arial" panose="020B0604020202020204" pitchFamily="34" charset="0"/>
              </a:rPr>
              <a:t> are </a:t>
            </a:r>
            <a:r>
              <a:rPr kumimoji="0" lang="fr-FR" altLang="fr-FR" sz="1800" b="1" i="0" u="none" strike="noStrike" cap="none" normalizeH="0" baseline="0" dirty="0" err="1">
                <a:ln>
                  <a:noFill/>
                </a:ln>
                <a:solidFill>
                  <a:schemeClr val="bg1"/>
                </a:solidFill>
                <a:effectLst/>
                <a:latin typeface="Arial" panose="020B0604020202020204" pitchFamily="34" charset="0"/>
              </a:rPr>
              <a:t>taken</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they</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pass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through</a:t>
            </a:r>
            <a:r>
              <a:rPr kumimoji="0" lang="fr-FR" altLang="fr-FR" sz="1800" b="0" i="0" u="none" strike="noStrike" cap="none" normalizeH="0" baseline="0" dirty="0">
                <a:ln>
                  <a:noFill/>
                </a:ln>
                <a:solidFill>
                  <a:schemeClr val="bg1"/>
                </a:solidFill>
                <a:effectLst/>
                <a:latin typeface="Arial" panose="020B0604020202020204" pitchFamily="34" charset="0"/>
              </a:rPr>
              <a:t> the </a:t>
            </a:r>
            <a:r>
              <a:rPr kumimoji="0" lang="fr-FR" altLang="fr-FR" sz="1800" b="0" i="0" u="none" strike="noStrike" cap="none" normalizeH="0" baseline="0" dirty="0" err="1">
                <a:ln>
                  <a:noFill/>
                </a:ln>
                <a:solidFill>
                  <a:schemeClr val="bg1"/>
                </a:solidFill>
                <a:effectLst/>
                <a:latin typeface="Arial" panose="020B0604020202020204" pitchFamily="34" charset="0"/>
              </a:rPr>
              <a:t>liver</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before</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reaching</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systemic</a:t>
            </a:r>
            <a:r>
              <a:rPr kumimoji="0" lang="fr-FR" altLang="fr-FR" sz="1800" b="0" i="0" u="none" strike="noStrike" cap="none" normalizeH="0" baseline="0" dirty="0">
                <a:ln>
                  <a:noFill/>
                </a:ln>
                <a:solidFill>
                  <a:schemeClr val="bg1"/>
                </a:solidFill>
                <a:effectLst/>
                <a:latin typeface="Arial" panose="020B0604020202020204" pitchFamily="34" charset="0"/>
              </a:rPr>
              <a:t> circulation. </a:t>
            </a: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bg1"/>
                </a:solidFill>
                <a:effectLst/>
                <a:latin typeface="Arial" panose="020B0604020202020204" pitchFamily="34" charset="0"/>
              </a:rPr>
              <a:t> This </a:t>
            </a:r>
            <a:r>
              <a:rPr kumimoji="0" lang="fr-FR" altLang="fr-FR" sz="1800" b="1" i="0" u="none" strike="noStrike" cap="none" normalizeH="0" baseline="0" dirty="0">
                <a:ln>
                  <a:noFill/>
                </a:ln>
                <a:solidFill>
                  <a:schemeClr val="bg1"/>
                </a:solidFill>
                <a:effectLst/>
                <a:latin typeface="Arial" panose="020B0604020202020204" pitchFamily="34" charset="0"/>
              </a:rPr>
              <a:t>first-</a:t>
            </a:r>
            <a:r>
              <a:rPr kumimoji="0" lang="fr-FR" altLang="fr-FR" sz="1800" b="1" i="0" u="none" strike="noStrike" cap="none" normalizeH="0" baseline="0" dirty="0" err="1">
                <a:ln>
                  <a:noFill/>
                </a:ln>
                <a:solidFill>
                  <a:schemeClr val="bg1"/>
                </a:solidFill>
                <a:effectLst/>
                <a:latin typeface="Arial" panose="020B0604020202020204" pitchFamily="34" charset="0"/>
              </a:rPr>
              <a:t>pass</a:t>
            </a:r>
            <a:r>
              <a:rPr kumimoji="0" lang="fr-FR" altLang="fr-FR" sz="1800" b="1" i="0" u="none" strike="noStrike" cap="none" normalizeH="0" baseline="0" dirty="0">
                <a:ln>
                  <a:noFill/>
                </a:ln>
                <a:solidFill>
                  <a:schemeClr val="bg1"/>
                </a:solidFill>
                <a:effectLst/>
                <a:latin typeface="Arial" panose="020B0604020202020204" pitchFamily="34" charset="0"/>
              </a:rPr>
              <a:t> </a:t>
            </a:r>
            <a:r>
              <a:rPr kumimoji="0" lang="fr-FR" altLang="fr-FR" sz="1800" b="1" i="0" u="none" strike="noStrike" cap="none" normalizeH="0" baseline="0" dirty="0" err="1">
                <a:ln>
                  <a:noFill/>
                </a:ln>
                <a:solidFill>
                  <a:schemeClr val="bg1"/>
                </a:solidFill>
                <a:effectLst/>
                <a:latin typeface="Arial" panose="020B0604020202020204" pitchFamily="34" charset="0"/>
              </a:rPr>
              <a:t>effect</a:t>
            </a:r>
            <a:r>
              <a:rPr kumimoji="0" lang="fr-FR" altLang="fr-FR" sz="1800" b="0" i="0" u="none" strike="noStrike" cap="none" normalizeH="0" baseline="0" dirty="0">
                <a:ln>
                  <a:noFill/>
                </a:ln>
                <a:solidFill>
                  <a:schemeClr val="bg1"/>
                </a:solidFill>
                <a:effectLst/>
                <a:latin typeface="Arial" panose="020B0604020202020204" pitchFamily="34" charset="0"/>
              </a:rPr>
              <a:t> leads to </a:t>
            </a:r>
            <a:r>
              <a:rPr kumimoji="0" lang="fr-FR" altLang="fr-FR" sz="1800" b="0" i="0" u="none" strike="noStrike" cap="none" normalizeH="0" baseline="0" dirty="0" err="1">
                <a:ln>
                  <a:noFill/>
                </a:ln>
                <a:solidFill>
                  <a:schemeClr val="bg1"/>
                </a:solidFill>
                <a:effectLst/>
                <a:latin typeface="Arial" panose="020B0604020202020204" pitchFamily="34" charset="0"/>
              </a:rPr>
              <a:t>increased</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hepatic</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protein</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synthesis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including</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clotting</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factors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inflammatory</a:t>
            </a:r>
            <a:r>
              <a:rPr kumimoji="0" lang="fr-FR" altLang="fr-FR" sz="1800" b="0" i="0" u="none" strike="noStrike" cap="none" normalizeH="0" baseline="0" dirty="0">
                <a:ln>
                  <a:noFill/>
                </a:ln>
                <a:solidFill>
                  <a:schemeClr val="bg1"/>
                </a:solidFill>
                <a:effectLst/>
                <a:latin typeface="Arial" panose="020B0604020202020204" pitchFamily="34" charset="0"/>
              </a:rPr>
              <a:t> markers, and </a:t>
            </a:r>
            <a:r>
              <a:rPr kumimoji="0" lang="fr-FR" altLang="fr-FR" sz="1800" b="0" i="0" u="none" strike="noStrike" cap="none" normalizeH="0" baseline="0" dirty="0" err="1">
                <a:ln>
                  <a:noFill/>
                </a:ln>
                <a:solidFill>
                  <a:schemeClr val="bg1"/>
                </a:solidFill>
                <a:effectLst/>
                <a:latin typeface="Arial" panose="020B0604020202020204" pitchFamily="34" charset="0"/>
              </a:rPr>
              <a:t>fibrinolysis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inhibitors</a:t>
            </a:r>
            <a:r>
              <a:rPr kumimoji="0" lang="fr-FR" altLang="fr-FR" sz="1800" b="0" i="0" u="none" strike="noStrike" cap="none" normalizeH="0" baseline="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dirty="0">
                <a:ln>
                  <a:noFill/>
                </a:ln>
                <a:solidFill>
                  <a:schemeClr val="bg1"/>
                </a:solidFill>
                <a:effectLst/>
                <a:latin typeface="Arial" panose="020B0604020202020204" pitchFamily="34" charset="0"/>
              </a:rPr>
              <a:t> </a:t>
            </a:r>
            <a:r>
              <a:rPr kumimoji="0" lang="fr-FR" altLang="fr-FR" sz="1800" b="1" i="0" u="none" strike="noStrike" cap="none" normalizeH="0" baseline="0" dirty="0" err="1">
                <a:ln>
                  <a:noFill/>
                </a:ln>
                <a:solidFill>
                  <a:schemeClr val="bg1"/>
                </a:solidFill>
                <a:effectLst/>
                <a:latin typeface="Arial" panose="020B0604020202020204" pitchFamily="34" charset="0"/>
              </a:rPr>
              <a:t>Transdermal</a:t>
            </a:r>
            <a:r>
              <a:rPr kumimoji="0" lang="fr-FR" altLang="fr-FR" sz="1800" b="1" i="0" u="none" strike="noStrike" cap="none" normalizeH="0" baseline="0" dirty="0">
                <a:ln>
                  <a:noFill/>
                </a:ln>
                <a:solidFill>
                  <a:schemeClr val="bg1"/>
                </a:solidFill>
                <a:effectLst/>
                <a:latin typeface="Arial" panose="020B0604020202020204" pitchFamily="34" charset="0"/>
              </a:rPr>
              <a:t> routes</a:t>
            </a:r>
            <a:r>
              <a:rPr kumimoji="0" lang="fr-FR" altLang="fr-FR" sz="1800" b="0" i="0" u="none" strike="noStrike" cap="none" normalizeH="0" baseline="0" dirty="0">
                <a:ln>
                  <a:noFill/>
                </a:ln>
                <a:solidFill>
                  <a:schemeClr val="bg1"/>
                </a:solidFill>
                <a:effectLst/>
                <a:latin typeface="Arial" panose="020B0604020202020204" pitchFamily="34" charset="0"/>
              </a:rPr>
              <a:t> bypass </a:t>
            </a:r>
            <a:r>
              <a:rPr kumimoji="0" lang="fr-FR" altLang="fr-FR" sz="1800" b="0" i="0" u="none" strike="noStrike" cap="none" normalizeH="0" baseline="0" dirty="0" err="1">
                <a:ln>
                  <a:noFill/>
                </a:ln>
                <a:solidFill>
                  <a:schemeClr val="bg1"/>
                </a:solidFill>
                <a:effectLst/>
                <a:latin typeface="Arial" panose="020B0604020202020204" pitchFamily="34" charset="0"/>
              </a:rPr>
              <a:t>this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hepatic</a:t>
            </a:r>
            <a:r>
              <a:rPr kumimoji="0" lang="fr-FR" altLang="fr-FR" sz="1800" b="0" i="0" u="none" strike="noStrike" cap="none" normalizeH="0" baseline="0" dirty="0">
                <a:ln>
                  <a:noFill/>
                </a:ln>
                <a:solidFill>
                  <a:schemeClr val="bg1"/>
                </a:solidFill>
                <a:effectLst/>
                <a:latin typeface="Arial" panose="020B0604020202020204" pitchFamily="34" charset="0"/>
              </a:rPr>
              <a:t> first-</a:t>
            </a:r>
            <a:r>
              <a:rPr kumimoji="0" lang="fr-FR" altLang="fr-FR" sz="1800" b="0" i="0" u="none" strike="noStrike" cap="none" normalizeH="0" baseline="0" dirty="0" err="1">
                <a:ln>
                  <a:noFill/>
                </a:ln>
                <a:solidFill>
                  <a:schemeClr val="bg1"/>
                </a:solidFill>
                <a:effectLst/>
                <a:latin typeface="Arial" panose="020B0604020202020204" pitchFamily="34" charset="0"/>
              </a:rPr>
              <a:t>pass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metabolism</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leading</a:t>
            </a:r>
            <a:r>
              <a:rPr kumimoji="0" lang="fr-FR" altLang="fr-FR" sz="1800" b="0" i="0" u="none" strike="noStrike" cap="none" normalizeH="0" baseline="0" dirty="0">
                <a:ln>
                  <a:noFill/>
                </a:ln>
                <a:solidFill>
                  <a:schemeClr val="bg1"/>
                </a:solidFill>
                <a:effectLst/>
                <a:latin typeface="Arial" panose="020B0604020202020204" pitchFamily="34" charset="0"/>
              </a:rPr>
              <a:t> to </a:t>
            </a:r>
            <a:r>
              <a:rPr kumimoji="0" lang="fr-FR" altLang="fr-FR" sz="1800" b="0" i="0" u="none" strike="noStrike" cap="none" normalizeH="0" baseline="0" dirty="0" err="1">
                <a:ln>
                  <a:noFill/>
                </a:ln>
                <a:solidFill>
                  <a:schemeClr val="bg1"/>
                </a:solidFill>
                <a:effectLst/>
                <a:latin typeface="Arial" panose="020B0604020202020204" pitchFamily="34" charset="0"/>
              </a:rPr>
              <a:t>lower</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systemic</a:t>
            </a:r>
            <a:r>
              <a:rPr kumimoji="0" lang="fr-FR" altLang="fr-FR" sz="1800" b="0" i="0" u="none" strike="noStrike" cap="none" normalizeH="0" baseline="0" dirty="0">
                <a:ln>
                  <a:noFill/>
                </a:ln>
                <a:solidFill>
                  <a:schemeClr val="bg1"/>
                </a:solidFill>
                <a:effectLst/>
                <a:latin typeface="Arial" panose="020B0604020202020204" pitchFamily="34" charset="0"/>
              </a:rPr>
              <a:t> impact on coagulation. </a:t>
            </a:r>
          </a:p>
        </p:txBody>
      </p:sp>
    </p:spTree>
    <p:extLst>
      <p:ext uri="{BB962C8B-B14F-4D97-AF65-F5344CB8AC3E}">
        <p14:creationId xmlns:p14="http://schemas.microsoft.com/office/powerpoint/2010/main" val="2032259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723598CB-2A73-86D3-F3A1-32FFB89893D3}"/>
              </a:ext>
            </a:extLst>
          </p:cNvPr>
          <p:cNvSpPr/>
          <p:nvPr/>
        </p:nvSpPr>
        <p:spPr>
          <a:xfrm>
            <a:off x="1280160" y="2001520"/>
            <a:ext cx="2479040" cy="1209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t>Contraception </a:t>
            </a:r>
          </a:p>
          <a:p>
            <a:pPr algn="ctr"/>
            <a:r>
              <a:rPr lang="fr-BE" sz="2000" b="1" dirty="0"/>
              <a:t>(OP)</a:t>
            </a:r>
          </a:p>
        </p:txBody>
      </p:sp>
      <p:sp>
        <p:nvSpPr>
          <p:cNvPr id="7" name="Rectangle : coins arrondis 6">
            <a:extLst>
              <a:ext uri="{FF2B5EF4-FFF2-40B4-BE49-F238E27FC236}">
                <a16:creationId xmlns:a16="http://schemas.microsoft.com/office/drawing/2014/main" id="{0070AD06-C2E4-AEEF-1103-224C0C4EC43C}"/>
              </a:ext>
            </a:extLst>
          </p:cNvPr>
          <p:cNvSpPr/>
          <p:nvPr/>
        </p:nvSpPr>
        <p:spPr>
          <a:xfrm>
            <a:off x="1280160" y="4165600"/>
            <a:ext cx="2479040" cy="1209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t>Hormonal Replacement therapy</a:t>
            </a:r>
          </a:p>
        </p:txBody>
      </p:sp>
      <p:sp>
        <p:nvSpPr>
          <p:cNvPr id="8" name="Rectangle : coins arrondis 7">
            <a:extLst>
              <a:ext uri="{FF2B5EF4-FFF2-40B4-BE49-F238E27FC236}">
                <a16:creationId xmlns:a16="http://schemas.microsoft.com/office/drawing/2014/main" id="{44724A93-D52D-1823-0756-CCCA29A2FAC0}"/>
              </a:ext>
            </a:extLst>
          </p:cNvPr>
          <p:cNvSpPr/>
          <p:nvPr/>
        </p:nvSpPr>
        <p:spPr>
          <a:xfrm>
            <a:off x="5236399" y="492310"/>
            <a:ext cx="5503369" cy="97837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t>Risk of thrombosis</a:t>
            </a:r>
          </a:p>
        </p:txBody>
      </p:sp>
      <p:sp>
        <p:nvSpPr>
          <p:cNvPr id="9" name="Rectangle : coins arrondis 8">
            <a:extLst>
              <a:ext uri="{FF2B5EF4-FFF2-40B4-BE49-F238E27FC236}">
                <a16:creationId xmlns:a16="http://schemas.microsoft.com/office/drawing/2014/main" id="{E90C717C-1AD1-9017-0E13-0BAB4BF71B04}"/>
              </a:ext>
            </a:extLst>
          </p:cNvPr>
          <p:cNvSpPr/>
          <p:nvPr/>
        </p:nvSpPr>
        <p:spPr>
          <a:xfrm>
            <a:off x="4988561" y="2116852"/>
            <a:ext cx="1513840" cy="978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t>oral</a:t>
            </a:r>
          </a:p>
        </p:txBody>
      </p:sp>
      <p:sp>
        <p:nvSpPr>
          <p:cNvPr id="10" name="Rectangle : coins arrondis 9">
            <a:extLst>
              <a:ext uri="{FF2B5EF4-FFF2-40B4-BE49-F238E27FC236}">
                <a16:creationId xmlns:a16="http://schemas.microsoft.com/office/drawing/2014/main" id="{694A48F7-0702-38AD-468B-F3232B22997F}"/>
              </a:ext>
            </a:extLst>
          </p:cNvPr>
          <p:cNvSpPr/>
          <p:nvPr/>
        </p:nvSpPr>
        <p:spPr>
          <a:xfrm>
            <a:off x="7231164" y="2113911"/>
            <a:ext cx="1513840" cy="978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t>Vaginal</a:t>
            </a:r>
          </a:p>
        </p:txBody>
      </p:sp>
      <p:sp>
        <p:nvSpPr>
          <p:cNvPr id="11" name="Rectangle : coins arrondis 10">
            <a:extLst>
              <a:ext uri="{FF2B5EF4-FFF2-40B4-BE49-F238E27FC236}">
                <a16:creationId xmlns:a16="http://schemas.microsoft.com/office/drawing/2014/main" id="{87A1C2F2-8AB3-A424-ED46-7FB4AA2D6032}"/>
              </a:ext>
            </a:extLst>
          </p:cNvPr>
          <p:cNvSpPr/>
          <p:nvPr/>
        </p:nvSpPr>
        <p:spPr>
          <a:xfrm>
            <a:off x="9473767" y="2113911"/>
            <a:ext cx="1706880" cy="978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err="1"/>
              <a:t>Transdermal</a:t>
            </a:r>
            <a:endParaRPr lang="fr-BE" sz="2000" b="1" dirty="0"/>
          </a:p>
        </p:txBody>
      </p:sp>
      <p:sp>
        <p:nvSpPr>
          <p:cNvPr id="12" name="Rectangle : coins arrondis 11">
            <a:extLst>
              <a:ext uri="{FF2B5EF4-FFF2-40B4-BE49-F238E27FC236}">
                <a16:creationId xmlns:a16="http://schemas.microsoft.com/office/drawing/2014/main" id="{16053408-7B7E-79D3-F9C2-A9B1C678691E}"/>
              </a:ext>
            </a:extLst>
          </p:cNvPr>
          <p:cNvSpPr/>
          <p:nvPr/>
        </p:nvSpPr>
        <p:spPr>
          <a:xfrm>
            <a:off x="6064493" y="4104640"/>
            <a:ext cx="1513840" cy="978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t>Oral</a:t>
            </a:r>
          </a:p>
        </p:txBody>
      </p:sp>
      <p:sp>
        <p:nvSpPr>
          <p:cNvPr id="13" name="Rectangle : coins arrondis 12">
            <a:extLst>
              <a:ext uri="{FF2B5EF4-FFF2-40B4-BE49-F238E27FC236}">
                <a16:creationId xmlns:a16="http://schemas.microsoft.com/office/drawing/2014/main" id="{9CB5ED8F-842E-4577-AB72-EAEE7DFCC5C7}"/>
              </a:ext>
            </a:extLst>
          </p:cNvPr>
          <p:cNvSpPr/>
          <p:nvPr/>
        </p:nvSpPr>
        <p:spPr>
          <a:xfrm>
            <a:off x="8236409" y="4074160"/>
            <a:ext cx="1879600" cy="978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err="1"/>
              <a:t>Transdermal</a:t>
            </a:r>
            <a:endParaRPr lang="fr-BE" sz="2000" b="1" dirty="0"/>
          </a:p>
        </p:txBody>
      </p:sp>
      <p:sp>
        <p:nvSpPr>
          <p:cNvPr id="14" name="ZoneTexte 13">
            <a:extLst>
              <a:ext uri="{FF2B5EF4-FFF2-40B4-BE49-F238E27FC236}">
                <a16:creationId xmlns:a16="http://schemas.microsoft.com/office/drawing/2014/main" id="{99F9E35A-CD53-0DCD-CE6C-AF5FD96DA6F6}"/>
              </a:ext>
            </a:extLst>
          </p:cNvPr>
          <p:cNvSpPr txBox="1"/>
          <p:nvPr/>
        </p:nvSpPr>
        <p:spPr>
          <a:xfrm>
            <a:off x="6664960" y="2418080"/>
            <a:ext cx="312906" cy="400110"/>
          </a:xfrm>
          <a:prstGeom prst="rect">
            <a:avLst/>
          </a:prstGeom>
          <a:noFill/>
        </p:spPr>
        <p:txBody>
          <a:bodyPr wrap="none" rtlCol="0">
            <a:spAutoFit/>
          </a:bodyPr>
          <a:lstStyle/>
          <a:p>
            <a:r>
              <a:rPr lang="fr-BE" sz="2000" b="1" dirty="0">
                <a:solidFill>
                  <a:srgbClr val="FF0000"/>
                </a:solidFill>
              </a:rPr>
              <a:t>=</a:t>
            </a:r>
          </a:p>
        </p:txBody>
      </p:sp>
      <p:sp>
        <p:nvSpPr>
          <p:cNvPr id="15" name="ZoneTexte 14">
            <a:extLst>
              <a:ext uri="{FF2B5EF4-FFF2-40B4-BE49-F238E27FC236}">
                <a16:creationId xmlns:a16="http://schemas.microsoft.com/office/drawing/2014/main" id="{69007F6B-91EE-4CD5-231A-71D802F30C74}"/>
              </a:ext>
            </a:extLst>
          </p:cNvPr>
          <p:cNvSpPr txBox="1"/>
          <p:nvPr/>
        </p:nvSpPr>
        <p:spPr>
          <a:xfrm>
            <a:off x="9019756" y="2426791"/>
            <a:ext cx="312906" cy="400110"/>
          </a:xfrm>
          <a:prstGeom prst="rect">
            <a:avLst/>
          </a:prstGeom>
          <a:noFill/>
        </p:spPr>
        <p:txBody>
          <a:bodyPr wrap="none" rtlCol="0">
            <a:spAutoFit/>
          </a:bodyPr>
          <a:lstStyle/>
          <a:p>
            <a:r>
              <a:rPr lang="fr-BE" sz="2000" b="1" dirty="0">
                <a:solidFill>
                  <a:srgbClr val="FF0000"/>
                </a:solidFill>
              </a:rPr>
              <a:t>=</a:t>
            </a:r>
          </a:p>
        </p:txBody>
      </p:sp>
      <p:sp>
        <p:nvSpPr>
          <p:cNvPr id="16" name="ZoneTexte 15">
            <a:extLst>
              <a:ext uri="{FF2B5EF4-FFF2-40B4-BE49-F238E27FC236}">
                <a16:creationId xmlns:a16="http://schemas.microsoft.com/office/drawing/2014/main" id="{D4BAC951-86F2-928F-397D-9B31851E150C}"/>
              </a:ext>
            </a:extLst>
          </p:cNvPr>
          <p:cNvSpPr txBox="1"/>
          <p:nvPr/>
        </p:nvSpPr>
        <p:spPr>
          <a:xfrm>
            <a:off x="7803907" y="4363293"/>
            <a:ext cx="312906" cy="400110"/>
          </a:xfrm>
          <a:prstGeom prst="rect">
            <a:avLst/>
          </a:prstGeom>
          <a:noFill/>
        </p:spPr>
        <p:txBody>
          <a:bodyPr wrap="none" rtlCol="0">
            <a:spAutoFit/>
          </a:bodyPr>
          <a:lstStyle/>
          <a:p>
            <a:r>
              <a:rPr lang="fr-BE" sz="2000" b="1" dirty="0">
                <a:solidFill>
                  <a:srgbClr val="FF0000"/>
                </a:solidFill>
              </a:rPr>
              <a:t>&gt;</a:t>
            </a:r>
          </a:p>
        </p:txBody>
      </p:sp>
      <p:sp>
        <p:nvSpPr>
          <p:cNvPr id="17" name="Rectangle : coins arrondis 16">
            <a:extLst>
              <a:ext uri="{FF2B5EF4-FFF2-40B4-BE49-F238E27FC236}">
                <a16:creationId xmlns:a16="http://schemas.microsoft.com/office/drawing/2014/main" id="{98AD9778-BD11-4DF7-AB6B-E732B4365C1F}"/>
              </a:ext>
            </a:extLst>
          </p:cNvPr>
          <p:cNvSpPr/>
          <p:nvPr/>
        </p:nvSpPr>
        <p:spPr>
          <a:xfrm>
            <a:off x="6087465" y="5237053"/>
            <a:ext cx="1513840" cy="610074"/>
          </a:xfrm>
          <a:prstGeom prst="roundRect">
            <a:avLst/>
          </a:prstGeom>
          <a:solidFill>
            <a:srgbClr val="F8A0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tx1"/>
                </a:solidFill>
              </a:rPr>
              <a:t>Blood markers of </a:t>
            </a:r>
            <a:r>
              <a:rPr lang="fr-BE" sz="1200" b="1" dirty="0" err="1">
                <a:solidFill>
                  <a:schemeClr val="tx1"/>
                </a:solidFill>
              </a:rPr>
              <a:t>hypercoagulability</a:t>
            </a:r>
            <a:endParaRPr lang="fr-BE" sz="1200" b="1" dirty="0">
              <a:solidFill>
                <a:schemeClr val="tx1"/>
              </a:solidFill>
            </a:endParaRPr>
          </a:p>
        </p:txBody>
      </p:sp>
      <p:sp>
        <p:nvSpPr>
          <p:cNvPr id="18" name="Rectangle : coins arrondis 17">
            <a:extLst>
              <a:ext uri="{FF2B5EF4-FFF2-40B4-BE49-F238E27FC236}">
                <a16:creationId xmlns:a16="http://schemas.microsoft.com/office/drawing/2014/main" id="{360E0AB3-ECE8-4EA0-AA2C-D30FA9597D01}"/>
              </a:ext>
            </a:extLst>
          </p:cNvPr>
          <p:cNvSpPr/>
          <p:nvPr/>
        </p:nvSpPr>
        <p:spPr>
          <a:xfrm>
            <a:off x="8262835" y="5237053"/>
            <a:ext cx="1879599" cy="610074"/>
          </a:xfrm>
          <a:prstGeom prst="roundRect">
            <a:avLst/>
          </a:prstGeom>
          <a:solidFill>
            <a:srgbClr val="F8A0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tx1"/>
                </a:solidFill>
              </a:rPr>
              <a:t>No </a:t>
            </a:r>
            <a:r>
              <a:rPr lang="fr-BE" sz="1200" b="1" dirty="0" err="1">
                <a:solidFill>
                  <a:schemeClr val="tx1"/>
                </a:solidFill>
              </a:rPr>
              <a:t>blood</a:t>
            </a:r>
            <a:r>
              <a:rPr lang="fr-BE" sz="1200" b="1" dirty="0">
                <a:solidFill>
                  <a:schemeClr val="tx1"/>
                </a:solidFill>
              </a:rPr>
              <a:t> markers of </a:t>
            </a:r>
            <a:r>
              <a:rPr lang="fr-BE" sz="1200" b="1" dirty="0" err="1">
                <a:solidFill>
                  <a:schemeClr val="tx1"/>
                </a:solidFill>
              </a:rPr>
              <a:t>hypercoagulability</a:t>
            </a:r>
            <a:endParaRPr lang="fr-BE" sz="1200" b="1" dirty="0">
              <a:solidFill>
                <a:schemeClr val="tx1"/>
              </a:solidFill>
            </a:endParaRPr>
          </a:p>
        </p:txBody>
      </p:sp>
    </p:spTree>
    <p:extLst>
      <p:ext uri="{BB962C8B-B14F-4D97-AF65-F5344CB8AC3E}">
        <p14:creationId xmlns:p14="http://schemas.microsoft.com/office/powerpoint/2010/main" val="230458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46264" y="977417"/>
            <a:ext cx="2739914" cy="1168783"/>
          </a:xfrm>
          <a:prstGeom prst="rect">
            <a:avLst/>
          </a:prstGeom>
          <a:solidFill>
            <a:srgbClr val="CC2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ヒラギノ角ゴ Pro W3"/>
                <a:cs typeface="Arial"/>
              </a:rPr>
              <a:t>Arterial thrombosis</a:t>
            </a:r>
          </a:p>
        </p:txBody>
      </p:sp>
      <p:sp>
        <p:nvSpPr>
          <p:cNvPr id="6" name="Rectangle 5"/>
          <p:cNvSpPr/>
          <p:nvPr/>
        </p:nvSpPr>
        <p:spPr>
          <a:xfrm>
            <a:off x="1846264" y="3427969"/>
            <a:ext cx="2739914" cy="1168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ヒラギノ角ゴ Pro W3"/>
                <a:cs typeface="Arial"/>
              </a:rPr>
              <a:t>Venous thrombosis</a:t>
            </a:r>
          </a:p>
        </p:txBody>
      </p:sp>
      <p:sp>
        <p:nvSpPr>
          <p:cNvPr id="7" name="Rectangle 2"/>
          <p:cNvSpPr>
            <a:spLocks noChangeArrowheads="1"/>
          </p:cNvSpPr>
          <p:nvPr/>
        </p:nvSpPr>
        <p:spPr bwMode="auto">
          <a:xfrm>
            <a:off x="4862624" y="782614"/>
            <a:ext cx="5475768" cy="5454501"/>
          </a:xfrm>
          <a:prstGeom prst="rect">
            <a:avLst/>
          </a:prstGeom>
          <a:solidFill>
            <a:srgbClr val="BDE4FF"/>
          </a:solid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2000" b="0" i="0" u="none" strike="noStrike" kern="1200" cap="none" spc="0" normalizeH="0" baseline="0" noProof="0" dirty="0">
              <a:ln>
                <a:noFill/>
              </a:ln>
              <a:solidFill>
                <a:srgbClr val="0093CF"/>
              </a:solidFill>
              <a:effectLst/>
              <a:uLnTx/>
              <a:uFillTx/>
              <a:latin typeface="Arial"/>
              <a:ea typeface="ヒラギノ角ゴ Pro W3"/>
              <a:cs typeface="Arial"/>
            </a:endParaRPr>
          </a:p>
        </p:txBody>
      </p:sp>
      <p:sp>
        <p:nvSpPr>
          <p:cNvPr id="8" name="Rectangle 7"/>
          <p:cNvSpPr/>
          <p:nvPr/>
        </p:nvSpPr>
        <p:spPr>
          <a:xfrm>
            <a:off x="5128437" y="1104668"/>
            <a:ext cx="3295033" cy="539033"/>
          </a:xfrm>
          <a:prstGeom prst="rect">
            <a:avLst/>
          </a:prstGeom>
          <a:solidFill>
            <a:srgbClr val="CC2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600" dirty="0">
                <a:solidFill>
                  <a:srgbClr val="FFFFFF"/>
                </a:solidFill>
                <a:latin typeface="Arial"/>
                <a:ea typeface="ヒラギノ角ゴ Pro W3"/>
                <a:cs typeface="Arial"/>
              </a:rPr>
              <a:t>Stroke</a:t>
            </a:r>
            <a:endParaRPr kumimoji="0" lang="en-US" sz="2600" b="0" i="0" u="none" strike="noStrike" kern="1200" cap="none" spc="0" normalizeH="0" baseline="0" noProof="0" dirty="0">
              <a:ln>
                <a:noFill/>
              </a:ln>
              <a:solidFill>
                <a:srgbClr val="FFFFFF"/>
              </a:solidFill>
              <a:effectLst/>
              <a:uLnTx/>
              <a:uFillTx/>
              <a:latin typeface="Arial"/>
              <a:ea typeface="ヒラギノ角ゴ Pro W3"/>
              <a:cs typeface="Arial"/>
            </a:endParaRPr>
          </a:p>
        </p:txBody>
      </p:sp>
      <p:sp>
        <p:nvSpPr>
          <p:cNvPr id="9" name="Rectangle 8"/>
          <p:cNvSpPr/>
          <p:nvPr/>
        </p:nvSpPr>
        <p:spPr>
          <a:xfrm>
            <a:off x="5128437" y="1734496"/>
            <a:ext cx="3295033" cy="915709"/>
          </a:xfrm>
          <a:prstGeom prst="rect">
            <a:avLst/>
          </a:prstGeom>
          <a:solidFill>
            <a:srgbClr val="CC2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600" dirty="0">
                <a:solidFill>
                  <a:srgbClr val="FFFFFF"/>
                </a:solidFill>
                <a:latin typeface="Arial"/>
                <a:ea typeface="ヒラギノ角ゴ Pro W3"/>
                <a:cs typeface="Arial"/>
              </a:rPr>
              <a:t>M</a:t>
            </a:r>
            <a:r>
              <a:rPr kumimoji="0" lang="en-US" sz="2600" b="0" i="0" u="none" strike="noStrike" kern="1200" cap="none" spc="0" normalizeH="0" baseline="0" noProof="0" dirty="0" err="1">
                <a:ln>
                  <a:noFill/>
                </a:ln>
                <a:solidFill>
                  <a:srgbClr val="FFFFFF"/>
                </a:solidFill>
                <a:effectLst/>
                <a:uLnTx/>
                <a:uFillTx/>
                <a:latin typeface="Arial"/>
                <a:ea typeface="ヒラギノ角ゴ Pro W3"/>
                <a:cs typeface="Arial"/>
              </a:rPr>
              <a:t>yocardial</a:t>
            </a:r>
            <a:r>
              <a:rPr kumimoji="0" lang="en-US" sz="2600" b="0" i="0" u="none" strike="noStrike" kern="1200" cap="none" spc="0" normalizeH="0" baseline="0" noProof="0" dirty="0">
                <a:ln>
                  <a:noFill/>
                </a:ln>
                <a:solidFill>
                  <a:srgbClr val="FFFFFF"/>
                </a:solidFill>
                <a:effectLst/>
                <a:uLnTx/>
                <a:uFillTx/>
                <a:latin typeface="Arial"/>
                <a:ea typeface="ヒラギノ角ゴ Pro W3"/>
                <a:cs typeface="Arial"/>
              </a:rPr>
              <a:t> Infarction</a:t>
            </a:r>
          </a:p>
        </p:txBody>
      </p:sp>
      <p:sp>
        <p:nvSpPr>
          <p:cNvPr id="10" name="Rectangle 9"/>
          <p:cNvSpPr/>
          <p:nvPr/>
        </p:nvSpPr>
        <p:spPr>
          <a:xfrm>
            <a:off x="5128437" y="2736753"/>
            <a:ext cx="3295033" cy="6325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ヒラギノ角ゴ Pro W3"/>
                <a:cs typeface="Arial"/>
              </a:rPr>
              <a:t>Pulmonary Embolism</a:t>
            </a:r>
          </a:p>
        </p:txBody>
      </p:sp>
      <p:sp>
        <p:nvSpPr>
          <p:cNvPr id="11" name="Rectangle 10"/>
          <p:cNvSpPr/>
          <p:nvPr/>
        </p:nvSpPr>
        <p:spPr>
          <a:xfrm>
            <a:off x="5128437" y="4480103"/>
            <a:ext cx="3295033" cy="915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Arial"/>
                <a:ea typeface="ヒラギノ角ゴ Pro W3"/>
                <a:cs typeface="Arial"/>
              </a:rPr>
              <a:t>Deep </a:t>
            </a:r>
            <a:r>
              <a:rPr kumimoji="0" lang="fr-FR" sz="1800" b="0" i="0" u="none" strike="noStrike" kern="1200" cap="none" spc="0" normalizeH="0" baseline="0" noProof="0" dirty="0" err="1">
                <a:ln>
                  <a:noFill/>
                </a:ln>
                <a:solidFill>
                  <a:srgbClr val="FFFFFF"/>
                </a:solidFill>
                <a:effectLst/>
                <a:uLnTx/>
                <a:uFillTx/>
                <a:latin typeface="Arial"/>
                <a:ea typeface="ヒラギノ角ゴ Pro W3"/>
                <a:cs typeface="Arial"/>
              </a:rPr>
              <a:t>venous</a:t>
            </a:r>
            <a:r>
              <a:rPr kumimoji="0" lang="fr-FR" sz="1800" b="0" i="0" u="none" strike="noStrike" kern="1200" cap="none" spc="0" normalizeH="0" baseline="0" noProof="0" dirty="0">
                <a:ln>
                  <a:noFill/>
                </a:ln>
                <a:solidFill>
                  <a:srgbClr val="FFFFFF"/>
                </a:solidFill>
                <a:effectLst/>
                <a:uLnTx/>
                <a:uFillTx/>
                <a:latin typeface="Arial"/>
                <a:ea typeface="ヒラギノ角ゴ Pro W3"/>
                <a:cs typeface="Arial"/>
              </a:rPr>
              <a:t> </a:t>
            </a:r>
            <a:r>
              <a:rPr kumimoji="0" lang="fr-FR" sz="1800" b="0" i="0" u="none" strike="noStrike" kern="1200" cap="none" spc="0" normalizeH="0" baseline="0" noProof="0" dirty="0" err="1">
                <a:ln>
                  <a:noFill/>
                </a:ln>
                <a:solidFill>
                  <a:srgbClr val="FFFFFF"/>
                </a:solidFill>
                <a:effectLst/>
                <a:uLnTx/>
                <a:uFillTx/>
                <a:latin typeface="Arial"/>
                <a:ea typeface="ヒラギノ角ゴ Pro W3"/>
                <a:cs typeface="Arial"/>
              </a:rPr>
              <a:t>thrombosis</a:t>
            </a:r>
            <a:endParaRPr kumimoji="0" lang="en-US" sz="1800" b="0" i="0" u="none" strike="noStrike" kern="1200" cap="none" spc="0" normalizeH="0" baseline="0" noProof="0" dirty="0">
              <a:ln>
                <a:noFill/>
              </a:ln>
              <a:solidFill>
                <a:srgbClr val="FFFFFF"/>
              </a:solidFill>
              <a:effectLst/>
              <a:uLnTx/>
              <a:uFillTx/>
              <a:latin typeface="Arial"/>
              <a:ea typeface="ヒラギノ角ゴ Pro W3"/>
              <a:cs typeface="Arial"/>
            </a:endParaRPr>
          </a:p>
        </p:txBody>
      </p:sp>
      <p:pic>
        <p:nvPicPr>
          <p:cNvPr id="12" name="Picture 14" descr="vein 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1997" y="1005011"/>
            <a:ext cx="1829454" cy="500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35">
            <a:extLst>
              <a:ext uri="{FF2B5EF4-FFF2-40B4-BE49-F238E27FC236}">
                <a16:creationId xmlns:a16="http://schemas.microsoft.com/office/drawing/2014/main" id="{017A87A1-6122-6C8F-FEBE-B12614902AB9}"/>
              </a:ext>
            </a:extLst>
          </p:cNvPr>
          <p:cNvSpPr txBox="1">
            <a:spLocks noChangeArrowheads="1"/>
          </p:cNvSpPr>
          <p:nvPr/>
        </p:nvSpPr>
        <p:spPr bwMode="auto">
          <a:xfrm>
            <a:off x="82394" y="6639386"/>
            <a:ext cx="122950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ea typeface="ヒラギノ角ゴ Pro W3"/>
                <a:cs typeface="Calibri" panose="020F0502020204030204" pitchFamily="34" charset="0"/>
              </a:rPr>
              <a:t>Abbreviation</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rPr>
              <a:t> </a:t>
            </a: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ea typeface="ヒラギノ角ゴ Pro W3"/>
                <a:cs typeface="Calibri" panose="020F0502020204030204" pitchFamily="34" charset="0"/>
              </a:rPr>
              <a:t>see</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rPr>
              <a:t> last slide</a:t>
            </a:r>
            <a:endParaRPr kumimoji="0" lang="fr-FR"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endParaRPr>
          </a:p>
        </p:txBody>
      </p:sp>
      <p:sp>
        <p:nvSpPr>
          <p:cNvPr id="3" name="Text Box 1035">
            <a:extLst>
              <a:ext uri="{FF2B5EF4-FFF2-40B4-BE49-F238E27FC236}">
                <a16:creationId xmlns:a16="http://schemas.microsoft.com/office/drawing/2014/main" id="{BBFD871A-E864-FE3F-E02D-26CB60758DD5}"/>
              </a:ext>
            </a:extLst>
          </p:cNvPr>
          <p:cNvSpPr txBox="1">
            <a:spLocks noChangeArrowheads="1"/>
          </p:cNvSpPr>
          <p:nvPr/>
        </p:nvSpPr>
        <p:spPr bwMode="auto">
          <a:xfrm>
            <a:off x="82394" y="6452775"/>
            <a:ext cx="106439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rPr>
              <a:t>Cedric Hermans – UCL.</a:t>
            </a:r>
            <a:endParaRPr kumimoji="0" lang="fr-FR"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endParaRPr>
          </a:p>
        </p:txBody>
      </p:sp>
    </p:spTree>
    <p:extLst>
      <p:ext uri="{BB962C8B-B14F-4D97-AF65-F5344CB8AC3E}">
        <p14:creationId xmlns:p14="http://schemas.microsoft.com/office/powerpoint/2010/main" val="3241918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1C5C1-6EAF-4C98-F939-C9270269EA39}"/>
              </a:ext>
            </a:extLst>
          </p:cNvPr>
          <p:cNvSpPr>
            <a:spLocks noGrp="1"/>
          </p:cNvSpPr>
          <p:nvPr>
            <p:ph type="title"/>
          </p:nvPr>
        </p:nvSpPr>
        <p:spPr>
          <a:xfrm>
            <a:off x="970280" y="2376805"/>
            <a:ext cx="10515600" cy="1758315"/>
          </a:xfrm>
        </p:spPr>
        <p:txBody>
          <a:bodyPr>
            <a:normAutofit fontScale="90000"/>
          </a:bodyPr>
          <a:lstStyle/>
          <a:p>
            <a:r>
              <a:rPr lang="fr-BE" b="1" dirty="0" err="1">
                <a:solidFill>
                  <a:srgbClr val="FF0000"/>
                </a:solidFill>
                <a:latin typeface="Arial" panose="020B0604020202020204" pitchFamily="34" charset="0"/>
                <a:cs typeface="Arial" panose="020B0604020202020204" pitchFamily="34" charset="0"/>
              </a:rPr>
              <a:t>Healthy</a:t>
            </a:r>
            <a:r>
              <a:rPr lang="fr-BE" b="1" dirty="0">
                <a:solidFill>
                  <a:srgbClr val="FF0000"/>
                </a:solidFill>
                <a:latin typeface="Arial" panose="020B0604020202020204" pitchFamily="34" charset="0"/>
                <a:cs typeface="Arial" panose="020B0604020202020204" pitchFamily="34" charset="0"/>
              </a:rPr>
              <a:t> </a:t>
            </a:r>
            <a:r>
              <a:rPr lang="fr-BE" b="1" dirty="0" err="1">
                <a:solidFill>
                  <a:srgbClr val="FF0000"/>
                </a:solidFill>
                <a:latin typeface="Arial" panose="020B0604020202020204" pitchFamily="34" charset="0"/>
                <a:cs typeface="Arial" panose="020B0604020202020204" pitchFamily="34" charset="0"/>
              </a:rPr>
              <a:t>woman</a:t>
            </a:r>
            <a:r>
              <a:rPr lang="fr-BE" b="1" dirty="0">
                <a:solidFill>
                  <a:srgbClr val="FF0000"/>
                </a:solidFill>
                <a:latin typeface="Arial" panose="020B0604020202020204" pitchFamily="34" charset="0"/>
                <a:cs typeface="Arial" panose="020B0604020202020204" pitchFamily="34" charset="0"/>
              </a:rPr>
              <a:t> 50 year of </a:t>
            </a:r>
            <a:r>
              <a:rPr lang="fr-BE" b="1" dirty="0" err="1">
                <a:solidFill>
                  <a:srgbClr val="FF0000"/>
                </a:solidFill>
                <a:latin typeface="Arial" panose="020B0604020202020204" pitchFamily="34" charset="0"/>
                <a:cs typeface="Arial" panose="020B0604020202020204" pitchFamily="34" charset="0"/>
              </a:rPr>
              <a:t>age</a:t>
            </a:r>
            <a:br>
              <a:rPr lang="fr-BE" b="1" dirty="0">
                <a:solidFill>
                  <a:schemeClr val="accent5"/>
                </a:solidFill>
                <a:latin typeface="Arial" panose="020B0604020202020204" pitchFamily="34" charset="0"/>
                <a:cs typeface="Arial" panose="020B0604020202020204" pitchFamily="34" charset="0"/>
              </a:rPr>
            </a:br>
            <a:br>
              <a:rPr lang="fr-BE" b="1" dirty="0">
                <a:solidFill>
                  <a:schemeClr val="accent5"/>
                </a:solidFill>
                <a:latin typeface="Arial" panose="020B0604020202020204" pitchFamily="34" charset="0"/>
                <a:cs typeface="Arial" panose="020B0604020202020204" pitchFamily="34" charset="0"/>
              </a:rPr>
            </a:br>
            <a:r>
              <a:rPr lang="fr-BE" b="1" dirty="0">
                <a:solidFill>
                  <a:schemeClr val="accent5"/>
                </a:solidFill>
                <a:latin typeface="Arial" panose="020B0604020202020204" pitchFamily="34" charset="0"/>
                <a:cs typeface="Arial" panose="020B0604020202020204" pitchFamily="34" charset="0"/>
              </a:rPr>
              <a:t>Risk of VTED : 6/10,000/year</a:t>
            </a:r>
            <a:br>
              <a:rPr lang="fr-BE" b="1" dirty="0">
                <a:solidFill>
                  <a:schemeClr val="accent5"/>
                </a:solidFill>
                <a:latin typeface="Arial" panose="020B0604020202020204" pitchFamily="34" charset="0"/>
                <a:cs typeface="Arial" panose="020B0604020202020204" pitchFamily="34" charset="0"/>
              </a:rPr>
            </a:br>
            <a:br>
              <a:rPr lang="fr-BE" b="1" dirty="0">
                <a:solidFill>
                  <a:schemeClr val="accent5"/>
                </a:solidFill>
                <a:latin typeface="Arial" panose="020B0604020202020204" pitchFamily="34" charset="0"/>
                <a:cs typeface="Arial" panose="020B0604020202020204" pitchFamily="34" charset="0"/>
              </a:rPr>
            </a:br>
            <a:r>
              <a:rPr lang="fr-BE" b="1" dirty="0">
                <a:solidFill>
                  <a:schemeClr val="accent5"/>
                </a:solidFill>
                <a:latin typeface="Arial" panose="020B0604020202020204" pitchFamily="34" charset="0"/>
                <a:cs typeface="Arial" panose="020B0604020202020204" pitchFamily="34" charset="0"/>
              </a:rPr>
              <a:t>With oral HRT : 12/10,000/year</a:t>
            </a:r>
            <a:br>
              <a:rPr lang="fr-BE" b="1" dirty="0">
                <a:solidFill>
                  <a:schemeClr val="accent5"/>
                </a:solidFill>
                <a:latin typeface="Arial" panose="020B0604020202020204" pitchFamily="34" charset="0"/>
                <a:cs typeface="Arial" panose="020B0604020202020204" pitchFamily="34" charset="0"/>
              </a:rPr>
            </a:br>
            <a:br>
              <a:rPr lang="fr-BE" b="1" dirty="0">
                <a:solidFill>
                  <a:schemeClr val="accent5"/>
                </a:solidFill>
                <a:latin typeface="Arial" panose="020B0604020202020204" pitchFamily="34" charset="0"/>
                <a:cs typeface="Arial" panose="020B0604020202020204" pitchFamily="34" charset="0"/>
              </a:rPr>
            </a:br>
            <a:r>
              <a:rPr lang="fr-BE" b="1" dirty="0">
                <a:solidFill>
                  <a:schemeClr val="accent5"/>
                </a:solidFill>
                <a:latin typeface="Arial" panose="020B0604020202020204" pitchFamily="34" charset="0"/>
                <a:cs typeface="Arial" panose="020B0604020202020204" pitchFamily="34" charset="0"/>
              </a:rPr>
              <a:t>With </a:t>
            </a:r>
            <a:r>
              <a:rPr lang="fr-BE" b="1" dirty="0" err="1">
                <a:solidFill>
                  <a:schemeClr val="accent5"/>
                </a:solidFill>
                <a:latin typeface="Arial" panose="020B0604020202020204" pitchFamily="34" charset="0"/>
                <a:cs typeface="Arial" panose="020B0604020202020204" pitchFamily="34" charset="0"/>
              </a:rPr>
              <a:t>transdermal</a:t>
            </a:r>
            <a:r>
              <a:rPr lang="fr-BE" b="1" dirty="0">
                <a:solidFill>
                  <a:schemeClr val="accent5"/>
                </a:solidFill>
                <a:latin typeface="Arial" panose="020B0604020202020204" pitchFamily="34" charset="0"/>
                <a:cs typeface="Arial" panose="020B0604020202020204" pitchFamily="34" charset="0"/>
              </a:rPr>
              <a:t> HRT : 6/10,000/year</a:t>
            </a:r>
          </a:p>
        </p:txBody>
      </p:sp>
    </p:spTree>
    <p:extLst>
      <p:ext uri="{BB962C8B-B14F-4D97-AF65-F5344CB8AC3E}">
        <p14:creationId xmlns:p14="http://schemas.microsoft.com/office/powerpoint/2010/main" val="4259491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9E54D756-D81D-12E0-2A63-4CC9B15AA045}"/>
              </a:ext>
            </a:extLst>
          </p:cNvPr>
          <p:cNvSpPr/>
          <p:nvPr/>
        </p:nvSpPr>
        <p:spPr>
          <a:xfrm>
            <a:off x="1005840" y="1818640"/>
            <a:ext cx="4368800" cy="1910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600" dirty="0" err="1"/>
              <a:t>Transdermal</a:t>
            </a:r>
            <a:r>
              <a:rPr lang="fr-BE" sz="3600" dirty="0"/>
              <a:t> </a:t>
            </a:r>
            <a:r>
              <a:rPr lang="fr-BE" sz="3600" dirty="0" err="1"/>
              <a:t>oestrogen</a:t>
            </a:r>
            <a:r>
              <a:rPr lang="fr-BE" sz="3600" dirty="0"/>
              <a:t> ideally</a:t>
            </a:r>
          </a:p>
        </p:txBody>
      </p:sp>
      <p:sp>
        <p:nvSpPr>
          <p:cNvPr id="5" name="Rectangle : coins arrondis 4">
            <a:extLst>
              <a:ext uri="{FF2B5EF4-FFF2-40B4-BE49-F238E27FC236}">
                <a16:creationId xmlns:a16="http://schemas.microsoft.com/office/drawing/2014/main" id="{3C2E4320-FA1D-D267-6946-6EE2C65EA081}"/>
              </a:ext>
            </a:extLst>
          </p:cNvPr>
          <p:cNvSpPr/>
          <p:nvPr/>
        </p:nvSpPr>
        <p:spPr>
          <a:xfrm>
            <a:off x="7569200" y="4155440"/>
            <a:ext cx="4368800" cy="8611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600" dirty="0"/>
              <a:t>IUD</a:t>
            </a:r>
          </a:p>
          <a:p>
            <a:pPr algn="ctr"/>
            <a:r>
              <a:rPr lang="fr-BE" sz="2000" dirty="0" err="1"/>
              <a:t>Levonorgestrel</a:t>
            </a:r>
            <a:endParaRPr lang="fr-BE" sz="2000" dirty="0"/>
          </a:p>
        </p:txBody>
      </p:sp>
      <p:sp>
        <p:nvSpPr>
          <p:cNvPr id="6" name="Rectangle : coins arrondis 5">
            <a:extLst>
              <a:ext uri="{FF2B5EF4-FFF2-40B4-BE49-F238E27FC236}">
                <a16:creationId xmlns:a16="http://schemas.microsoft.com/office/drawing/2014/main" id="{D4FBE5F8-7061-31AF-8093-129A919FF104}"/>
              </a:ext>
            </a:extLst>
          </p:cNvPr>
          <p:cNvSpPr/>
          <p:nvPr/>
        </p:nvSpPr>
        <p:spPr>
          <a:xfrm>
            <a:off x="7569200" y="1889760"/>
            <a:ext cx="4368800" cy="1910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Oral </a:t>
            </a:r>
            <a:r>
              <a:rPr lang="fr-BE" sz="2400" dirty="0" err="1"/>
              <a:t>micronised</a:t>
            </a:r>
            <a:r>
              <a:rPr lang="fr-BE" sz="2400" dirty="0"/>
              <a:t> progestative</a:t>
            </a:r>
          </a:p>
          <a:p>
            <a:pPr algn="ctr"/>
            <a:r>
              <a:rPr lang="fr-BE" sz="2400" dirty="0" err="1"/>
              <a:t>Pregnane</a:t>
            </a:r>
            <a:r>
              <a:rPr lang="fr-BE" sz="2400" dirty="0"/>
              <a:t> progestative </a:t>
            </a:r>
          </a:p>
          <a:p>
            <a:pPr algn="ctr"/>
            <a:r>
              <a:rPr lang="fr-BE" sz="2400" dirty="0"/>
              <a:t>(no </a:t>
            </a:r>
            <a:r>
              <a:rPr lang="fr-BE" sz="2400" dirty="0" err="1"/>
              <a:t>increased</a:t>
            </a:r>
            <a:r>
              <a:rPr lang="fr-BE" sz="2400" dirty="0"/>
              <a:t> risk of thrombosis)</a:t>
            </a:r>
          </a:p>
        </p:txBody>
      </p:sp>
      <p:sp>
        <p:nvSpPr>
          <p:cNvPr id="7" name="Rectangle : coins arrondis 6">
            <a:extLst>
              <a:ext uri="{FF2B5EF4-FFF2-40B4-BE49-F238E27FC236}">
                <a16:creationId xmlns:a16="http://schemas.microsoft.com/office/drawing/2014/main" id="{406CB4FD-E68D-8617-4BB3-6DC635130EAA}"/>
              </a:ext>
            </a:extLst>
          </p:cNvPr>
          <p:cNvSpPr/>
          <p:nvPr/>
        </p:nvSpPr>
        <p:spPr>
          <a:xfrm>
            <a:off x="7569200" y="711200"/>
            <a:ext cx="4216400" cy="894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600" dirty="0"/>
              <a:t>If </a:t>
            </a:r>
            <a:r>
              <a:rPr lang="fr-BE" sz="3600" dirty="0" err="1"/>
              <a:t>uterus</a:t>
            </a:r>
            <a:r>
              <a:rPr lang="fr-BE" sz="3600" dirty="0"/>
              <a:t> present</a:t>
            </a:r>
          </a:p>
        </p:txBody>
      </p:sp>
      <p:sp>
        <p:nvSpPr>
          <p:cNvPr id="8" name="Rectangle : coins arrondis 7">
            <a:extLst>
              <a:ext uri="{FF2B5EF4-FFF2-40B4-BE49-F238E27FC236}">
                <a16:creationId xmlns:a16="http://schemas.microsoft.com/office/drawing/2014/main" id="{A7F04C18-A1F4-653D-B5CD-B5C3C2280C54}"/>
              </a:ext>
            </a:extLst>
          </p:cNvPr>
          <p:cNvSpPr/>
          <p:nvPr/>
        </p:nvSpPr>
        <p:spPr>
          <a:xfrm>
            <a:off x="1082040" y="629920"/>
            <a:ext cx="4216400" cy="894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600" dirty="0"/>
              <a:t>HRT</a:t>
            </a:r>
          </a:p>
        </p:txBody>
      </p:sp>
      <p:sp>
        <p:nvSpPr>
          <p:cNvPr id="9" name="Rectangle : coins arrondis 8">
            <a:extLst>
              <a:ext uri="{FF2B5EF4-FFF2-40B4-BE49-F238E27FC236}">
                <a16:creationId xmlns:a16="http://schemas.microsoft.com/office/drawing/2014/main" id="{459B2C1E-ADE8-4581-989C-DEC531E81AF9}"/>
              </a:ext>
            </a:extLst>
          </p:cNvPr>
          <p:cNvSpPr/>
          <p:nvPr/>
        </p:nvSpPr>
        <p:spPr>
          <a:xfrm>
            <a:off x="7661712" y="5252720"/>
            <a:ext cx="4123888" cy="894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solidFill>
                  <a:srgbClr val="333333"/>
                </a:solidFill>
                <a:effectLst/>
                <a:latin typeface="Open Sans" panose="020B0606030504020204" pitchFamily="34" charset="0"/>
              </a:rPr>
              <a:t>It is important to note that data regarding use of levonorgestrel intrauterine system in women at risk of thrombosis are limited and larger studies are desirable.</a:t>
            </a:r>
            <a:endParaRPr lang="fr-BE" sz="1400" dirty="0"/>
          </a:p>
        </p:txBody>
      </p:sp>
    </p:spTree>
    <p:extLst>
      <p:ext uri="{BB962C8B-B14F-4D97-AF65-F5344CB8AC3E}">
        <p14:creationId xmlns:p14="http://schemas.microsoft.com/office/powerpoint/2010/main" val="2893928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37363A-BD7A-C16D-0486-469E682483A9}"/>
              </a:ext>
            </a:extLst>
          </p:cNvPr>
          <p:cNvSpPr>
            <a:spLocks noGrp="1"/>
          </p:cNvSpPr>
          <p:nvPr>
            <p:ph type="title"/>
          </p:nvPr>
        </p:nvSpPr>
        <p:spPr>
          <a:xfrm>
            <a:off x="261258" y="2274909"/>
            <a:ext cx="11615056" cy="1325563"/>
          </a:xfrm>
        </p:spPr>
        <p:txBody>
          <a:bodyPr>
            <a:noAutofit/>
          </a:bodyPr>
          <a:lstStyle/>
          <a:p>
            <a:pPr algn="ctr"/>
            <a:r>
              <a:rPr lang="fr-BE" sz="5400" b="1" dirty="0" err="1">
                <a:solidFill>
                  <a:srgbClr val="FF0000"/>
                </a:solidFill>
                <a:latin typeface="Arial" panose="020B0604020202020204" pitchFamily="34" charset="0"/>
                <a:cs typeface="Arial" panose="020B0604020202020204" pitchFamily="34" charset="0"/>
              </a:rPr>
              <a:t>Oestrogel</a:t>
            </a:r>
            <a:r>
              <a:rPr lang="fr-BE" sz="5400" b="1" dirty="0">
                <a:solidFill>
                  <a:srgbClr val="FF0000"/>
                </a:solidFill>
                <a:latin typeface="Arial" panose="020B0604020202020204" pitchFamily="34" charset="0"/>
                <a:cs typeface="Arial" panose="020B0604020202020204" pitchFamily="34" charset="0"/>
              </a:rPr>
              <a:t> (+ </a:t>
            </a:r>
            <a:r>
              <a:rPr lang="fr-BE" sz="5400" b="1" dirty="0" err="1">
                <a:solidFill>
                  <a:srgbClr val="FF0000"/>
                </a:solidFill>
                <a:latin typeface="Arial" panose="020B0604020202020204" pitchFamily="34" charset="0"/>
                <a:cs typeface="Arial" panose="020B0604020202020204" pitchFamily="34" charset="0"/>
              </a:rPr>
              <a:t>Utrogestan</a:t>
            </a:r>
            <a:r>
              <a:rPr lang="fr-BE" sz="5400" b="1" dirty="0">
                <a:solidFill>
                  <a:srgbClr val="FF0000"/>
                </a:solidFill>
                <a:latin typeface="Arial" panose="020B0604020202020204" pitchFamily="34" charset="0"/>
                <a:cs typeface="Arial" panose="020B0604020202020204" pitchFamily="34" charset="0"/>
              </a:rPr>
              <a:t>)</a:t>
            </a:r>
          </a:p>
        </p:txBody>
      </p:sp>
      <p:pic>
        <p:nvPicPr>
          <p:cNvPr id="3074" name="Picture 2" descr="SAFE Reviews | Read Customer Service ...">
            <a:extLst>
              <a:ext uri="{FF2B5EF4-FFF2-40B4-BE49-F238E27FC236}">
                <a16:creationId xmlns:a16="http://schemas.microsoft.com/office/drawing/2014/main" id="{3E193CDB-C45C-C26F-A527-352042494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718" y="4831217"/>
            <a:ext cx="3600450"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91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6300" y="100905"/>
            <a:ext cx="10515600" cy="987425"/>
          </a:xfrm>
        </p:spPr>
        <p:txBody>
          <a:bodyPr>
            <a:noAutofit/>
          </a:bodyPr>
          <a:lstStyle/>
          <a:p>
            <a:pPr algn="ctr"/>
            <a:r>
              <a:rPr lang="fr-BE" sz="3200" b="1" cap="small" dirty="0">
                <a:solidFill>
                  <a:srgbClr val="0066CC"/>
                </a:solidFill>
                <a:latin typeface="Arial" panose="020B0604020202020204" pitchFamily="34" charset="0"/>
                <a:cs typeface="Arial" panose="020B0604020202020204" pitchFamily="34" charset="0"/>
              </a:rPr>
              <a:t>Starting hormonal therapy or</a:t>
            </a:r>
            <a:br>
              <a:rPr lang="fr-BE" sz="3200" b="1" cap="small" dirty="0">
                <a:solidFill>
                  <a:srgbClr val="0066CC"/>
                </a:solidFill>
                <a:latin typeface="Arial" panose="020B0604020202020204" pitchFamily="34" charset="0"/>
                <a:cs typeface="Arial" panose="020B0604020202020204" pitchFamily="34" charset="0"/>
              </a:rPr>
            </a:br>
            <a:r>
              <a:rPr lang="fr-BE" sz="3200" b="1" cap="small" dirty="0">
                <a:solidFill>
                  <a:srgbClr val="0066CC"/>
                </a:solidFill>
                <a:latin typeface="Arial" panose="020B0604020202020204" pitchFamily="34" charset="0"/>
                <a:cs typeface="Arial" panose="020B0604020202020204" pitchFamily="34" charset="0"/>
              </a:rPr>
              <a:t>hormone replacement therapy</a:t>
            </a:r>
          </a:p>
        </p:txBody>
      </p:sp>
      <p:sp>
        <p:nvSpPr>
          <p:cNvPr id="5" name="ZoneTexte 4"/>
          <p:cNvSpPr txBox="1"/>
          <p:nvPr/>
        </p:nvSpPr>
        <p:spPr>
          <a:xfrm>
            <a:off x="4989818" y="1314450"/>
            <a:ext cx="2260106" cy="738664"/>
          </a:xfrm>
          <a:prstGeom prst="rect">
            <a:avLst/>
          </a:prstGeom>
          <a:solidFill>
            <a:srgbClr val="0066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No routine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laboratory</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screening for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thrombophilia</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recommended</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p:cNvSpPr txBox="1"/>
          <p:nvPr/>
        </p:nvSpPr>
        <p:spPr>
          <a:xfrm>
            <a:off x="5162551" y="2543175"/>
            <a:ext cx="2019300" cy="1169551"/>
          </a:xfrm>
          <a:prstGeom prst="rect">
            <a:avLst/>
          </a:prstGeom>
          <a:solidFill>
            <a:schemeClr val="accent2"/>
          </a:solidFill>
        </p:spPr>
        <p:txBody>
          <a:bodyPr wrap="square" rtlCol="0">
            <a:spAutoFit/>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Personal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history</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of VTE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Family</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history</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of VTE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Active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malignancy</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BMI &gt;30 kg/m2</a:t>
            </a:r>
            <a:endParaRPr kumimoji="0" lang="fr-BE" sz="1400" b="1" i="0" u="none" strike="noStrike" kern="1200" cap="none" spc="0" normalizeH="0" baseline="30000" noProof="0" dirty="0">
              <a:ln>
                <a:noFill/>
              </a:ln>
              <a:solidFill>
                <a:prstClr val="white"/>
              </a:solidFill>
              <a:effectLst/>
              <a:uLnTx/>
              <a:uFillTx/>
              <a:latin typeface="Calibri" panose="020F0502020204030204"/>
              <a:ea typeface="+mn-ea"/>
              <a:cs typeface="+mn-cs"/>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Other</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risk</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factors</a:t>
            </a:r>
            <a:endParaRPr kumimoji="0" lang="fr-BE" sz="1400" b="1"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7" name="ZoneTexte 6"/>
          <p:cNvSpPr txBox="1"/>
          <p:nvPr/>
        </p:nvSpPr>
        <p:spPr>
          <a:xfrm>
            <a:off x="3674431" y="2962275"/>
            <a:ext cx="439544" cy="307777"/>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No </a:t>
            </a:r>
          </a:p>
        </p:txBody>
      </p:sp>
      <p:sp>
        <p:nvSpPr>
          <p:cNvPr id="8" name="ZoneTexte 7"/>
          <p:cNvSpPr txBox="1"/>
          <p:nvPr/>
        </p:nvSpPr>
        <p:spPr>
          <a:xfrm>
            <a:off x="1580361" y="2962275"/>
            <a:ext cx="1162242" cy="307777"/>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Start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therapy</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p:cNvSpPr txBox="1"/>
          <p:nvPr/>
        </p:nvSpPr>
        <p:spPr>
          <a:xfrm>
            <a:off x="1481444" y="4029075"/>
            <a:ext cx="1338444" cy="523220"/>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Emergence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of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risk</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factors</a:t>
            </a:r>
            <a:r>
              <a:rPr kumimoji="0" lang="fr-BE" sz="1400" b="1" i="0" u="none" strike="noStrike" kern="1200" cap="none" spc="0" normalizeH="0" baseline="30000" noProof="0" dirty="0">
                <a:ln>
                  <a:noFill/>
                </a:ln>
                <a:solidFill>
                  <a:prstClr val="white"/>
                </a:solidFill>
                <a:effectLst/>
                <a:uLnTx/>
                <a:uFillTx/>
                <a:latin typeface="Calibri" panose="020F0502020204030204"/>
                <a:ea typeface="+mn-ea"/>
                <a:cs typeface="+mn-cs"/>
                <a:sym typeface="Wingdings 2" panose="05020102010507070707" pitchFamily="18" charset="2"/>
              </a:rPr>
              <a:t> </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0" name="ZoneTexte 9"/>
          <p:cNvSpPr txBox="1"/>
          <p:nvPr/>
        </p:nvSpPr>
        <p:spPr>
          <a:xfrm>
            <a:off x="5930006" y="4114800"/>
            <a:ext cx="50039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panose="020F0502020204030204"/>
                <a:ea typeface="+mn-ea"/>
                <a:cs typeface="+mn-cs"/>
              </a:rPr>
              <a:t>Yes</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ZoneTexte 10"/>
          <p:cNvSpPr txBox="1"/>
          <p:nvPr/>
        </p:nvSpPr>
        <p:spPr>
          <a:xfrm>
            <a:off x="1048083" y="4838700"/>
            <a:ext cx="2644250" cy="307777"/>
          </a:xfrm>
          <a:prstGeom prst="rect">
            <a:avLst/>
          </a:prstGeom>
          <a:solidFill>
            <a:schemeClr val="bg2">
              <a:lumMod val="50000"/>
              <a:alpha val="83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Hormonal contraceptive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therapy</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2" name="ZoneTexte 11"/>
          <p:cNvSpPr txBox="1"/>
          <p:nvPr/>
        </p:nvSpPr>
        <p:spPr>
          <a:xfrm>
            <a:off x="8449960" y="4819650"/>
            <a:ext cx="2566152" cy="307777"/>
          </a:xfrm>
          <a:prstGeom prst="rect">
            <a:avLst/>
          </a:prstGeom>
          <a:solidFill>
            <a:schemeClr val="bg2">
              <a:lumMod val="50000"/>
              <a:alpha val="83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Hormonal replacement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therapy</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ZoneTexte 12"/>
          <p:cNvSpPr txBox="1"/>
          <p:nvPr/>
        </p:nvSpPr>
        <p:spPr>
          <a:xfrm>
            <a:off x="8756504" y="5372100"/>
            <a:ext cx="2029274" cy="1384995"/>
          </a:xfrm>
          <a:prstGeom prst="rect">
            <a:avLst/>
          </a:prstGeom>
          <a:solidFill>
            <a:schemeClr val="accent4"/>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If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still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desired</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after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benefit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discussion,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recommend</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transdermal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estrogen</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lowest</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effective dose and/or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topical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vaginal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estrogen</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ZoneTexte 13"/>
          <p:cNvSpPr txBox="1"/>
          <p:nvPr/>
        </p:nvSpPr>
        <p:spPr>
          <a:xfrm>
            <a:off x="4983807" y="5372100"/>
            <a:ext cx="2221378" cy="1384995"/>
          </a:xfrm>
          <a:prstGeom prst="rect">
            <a:avLst/>
          </a:prstGeom>
          <a:solidFill>
            <a:schemeClr val="accent4"/>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If the former are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inadequate</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effectiveness</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or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intolerable</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recommend</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COC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levonorgestrel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dienogest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lowest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dose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estrogen</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possible</a:t>
            </a:r>
          </a:p>
        </p:txBody>
      </p:sp>
      <p:sp>
        <p:nvSpPr>
          <p:cNvPr id="15" name="ZoneTexte 14"/>
          <p:cNvSpPr txBox="1"/>
          <p:nvPr/>
        </p:nvSpPr>
        <p:spPr>
          <a:xfrm>
            <a:off x="990215" y="5372100"/>
            <a:ext cx="2894703" cy="1384995"/>
          </a:xfrm>
          <a:prstGeom prst="rect">
            <a:avLst/>
          </a:prstGeom>
          <a:solidFill>
            <a:schemeClr val="accent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Consider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without</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increased</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VTE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i.e. :</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Male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partner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if applicable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Progestin-only</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pills</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LNG IUD</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implant</a:t>
            </a:r>
          </a:p>
        </p:txBody>
      </p:sp>
      <p:cxnSp>
        <p:nvCxnSpPr>
          <p:cNvPr id="17" name="Connecteur droit avec flèche 16"/>
          <p:cNvCxnSpPr/>
          <p:nvPr/>
        </p:nvCxnSpPr>
        <p:spPr>
          <a:xfrm>
            <a:off x="6172200" y="2115978"/>
            <a:ext cx="0" cy="38766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6172200" y="3715845"/>
            <a:ext cx="0" cy="426435"/>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2390775" y="5143623"/>
            <a:ext cx="0" cy="21882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2181225" y="3318972"/>
            <a:ext cx="0" cy="68678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9744075" y="5132682"/>
            <a:ext cx="0" cy="240711"/>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2757489" y="3133725"/>
            <a:ext cx="857249"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H="1">
            <a:off x="4157664" y="3133725"/>
            <a:ext cx="857249"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3952875" y="6057900"/>
            <a:ext cx="895350"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3692333" y="4992589"/>
            <a:ext cx="4742197" cy="17561"/>
          </a:xfrm>
          <a:prstGeom prst="straightConnector1">
            <a:avLst/>
          </a:prstGeom>
          <a:ln w="127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6172200" y="4438124"/>
            <a:ext cx="0" cy="55488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6172200" y="992607"/>
            <a:ext cx="0" cy="291260"/>
          </a:xfrm>
          <a:prstGeom prst="straightConnector1">
            <a:avLst/>
          </a:prstGeom>
          <a:ln w="12700">
            <a:solidFill>
              <a:srgbClr val="4472C4"/>
            </a:solidFill>
            <a:tailEnd type="triangle"/>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B9401C13-4909-D974-8AEF-904713836552}"/>
              </a:ext>
            </a:extLst>
          </p:cNvPr>
          <p:cNvPicPr>
            <a:picLocks noChangeAspect="1"/>
          </p:cNvPicPr>
          <p:nvPr/>
        </p:nvPicPr>
        <p:blipFill>
          <a:blip r:embed="rId2"/>
          <a:stretch>
            <a:fillRect/>
          </a:stretch>
        </p:blipFill>
        <p:spPr>
          <a:xfrm>
            <a:off x="7996238" y="1695037"/>
            <a:ext cx="3806933" cy="1536025"/>
          </a:xfrm>
          <a:prstGeom prst="rect">
            <a:avLst/>
          </a:prstGeom>
        </p:spPr>
      </p:pic>
    </p:spTree>
    <p:extLst>
      <p:ext uri="{BB962C8B-B14F-4D97-AF65-F5344CB8AC3E}">
        <p14:creationId xmlns:p14="http://schemas.microsoft.com/office/powerpoint/2010/main" val="2498380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2C56D-1A9F-15E8-9840-36A8DF3EEADD}"/>
              </a:ext>
            </a:extLst>
          </p:cNvPr>
          <p:cNvSpPr>
            <a:spLocks noGrp="1"/>
          </p:cNvSpPr>
          <p:nvPr>
            <p:ph type="title"/>
          </p:nvPr>
        </p:nvSpPr>
        <p:spPr/>
        <p:txBody>
          <a:bodyPr/>
          <a:lstStyle/>
          <a:p>
            <a:r>
              <a:rPr lang="fr-BE" b="1" dirty="0">
                <a:solidFill>
                  <a:srgbClr val="FF0000"/>
                </a:solidFill>
                <a:latin typeface="Arial" panose="020B0604020202020204" pitchFamily="34" charset="0"/>
                <a:cs typeface="Arial" panose="020B0604020202020204" pitchFamily="34" charset="0"/>
              </a:rPr>
              <a:t>HRT and Factor V Leiden</a:t>
            </a:r>
          </a:p>
        </p:txBody>
      </p:sp>
      <p:sp>
        <p:nvSpPr>
          <p:cNvPr id="4" name="Rectangle 3">
            <a:extLst>
              <a:ext uri="{FF2B5EF4-FFF2-40B4-BE49-F238E27FC236}">
                <a16:creationId xmlns:a16="http://schemas.microsoft.com/office/drawing/2014/main" id="{B121B511-256E-1529-000C-7DA607B971B1}"/>
              </a:ext>
            </a:extLst>
          </p:cNvPr>
          <p:cNvSpPr/>
          <p:nvPr/>
        </p:nvSpPr>
        <p:spPr>
          <a:xfrm>
            <a:off x="838200" y="2042159"/>
            <a:ext cx="2794000" cy="15568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Factor V Leiden</a:t>
            </a:r>
          </a:p>
        </p:txBody>
      </p:sp>
      <p:sp>
        <p:nvSpPr>
          <p:cNvPr id="5" name="Rectangle 4">
            <a:extLst>
              <a:ext uri="{FF2B5EF4-FFF2-40B4-BE49-F238E27FC236}">
                <a16:creationId xmlns:a16="http://schemas.microsoft.com/office/drawing/2014/main" id="{03236C50-61C8-A6A1-E45A-E4D6687E31E5}"/>
              </a:ext>
            </a:extLst>
          </p:cNvPr>
          <p:cNvSpPr/>
          <p:nvPr/>
        </p:nvSpPr>
        <p:spPr>
          <a:xfrm>
            <a:off x="4566920" y="2042159"/>
            <a:ext cx="3093720" cy="25799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Risk for VTED in the absence of hormonal treatment</a:t>
            </a:r>
          </a:p>
          <a:p>
            <a:pPr algn="ctr"/>
            <a:endParaRPr lang="fr-BE" sz="2400" dirty="0"/>
          </a:p>
          <a:p>
            <a:pPr algn="ctr"/>
            <a:r>
              <a:rPr lang="fr-BE" sz="2400" dirty="0"/>
              <a:t>3-4 X</a:t>
            </a:r>
          </a:p>
        </p:txBody>
      </p:sp>
      <p:sp>
        <p:nvSpPr>
          <p:cNvPr id="6" name="Rectangle 5">
            <a:extLst>
              <a:ext uri="{FF2B5EF4-FFF2-40B4-BE49-F238E27FC236}">
                <a16:creationId xmlns:a16="http://schemas.microsoft.com/office/drawing/2014/main" id="{2D8A4162-540C-E207-A6F6-347837D1FBDC}"/>
              </a:ext>
            </a:extLst>
          </p:cNvPr>
          <p:cNvSpPr/>
          <p:nvPr/>
        </p:nvSpPr>
        <p:spPr>
          <a:xfrm>
            <a:off x="8463280" y="2011680"/>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Risk of VTE</a:t>
            </a:r>
          </a:p>
          <a:p>
            <a:pPr algn="ctr"/>
            <a:r>
              <a:rPr lang="fr-BE" sz="2400" dirty="0"/>
              <a:t>FVL + oral contraception</a:t>
            </a:r>
          </a:p>
          <a:p>
            <a:pPr algn="ctr"/>
            <a:endParaRPr lang="fr-BE" sz="2400" dirty="0"/>
          </a:p>
          <a:p>
            <a:pPr algn="ctr"/>
            <a:r>
              <a:rPr lang="fr-BE" sz="2400" dirty="0"/>
              <a:t>25 X </a:t>
            </a:r>
          </a:p>
        </p:txBody>
      </p:sp>
      <p:sp>
        <p:nvSpPr>
          <p:cNvPr id="8" name="Rectangle 7">
            <a:extLst>
              <a:ext uri="{FF2B5EF4-FFF2-40B4-BE49-F238E27FC236}">
                <a16:creationId xmlns:a16="http://schemas.microsoft.com/office/drawing/2014/main" id="{4ABF99A6-FCAF-334F-D737-D38FD1C92D81}"/>
              </a:ext>
            </a:extLst>
          </p:cNvPr>
          <p:cNvSpPr/>
          <p:nvPr/>
        </p:nvSpPr>
        <p:spPr>
          <a:xfrm>
            <a:off x="8463280" y="4405312"/>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Risk of VTE</a:t>
            </a:r>
          </a:p>
          <a:p>
            <a:pPr algn="ctr"/>
            <a:r>
              <a:rPr lang="fr-BE" sz="2400" dirty="0"/>
              <a:t>FVL + HRT (</a:t>
            </a:r>
            <a:r>
              <a:rPr lang="fr-BE" sz="2400" dirty="0" err="1"/>
              <a:t>transdermal</a:t>
            </a:r>
            <a:r>
              <a:rPr lang="fr-BE" sz="2400" dirty="0"/>
              <a:t>)</a:t>
            </a:r>
          </a:p>
          <a:p>
            <a:pPr algn="ctr"/>
            <a:endParaRPr lang="fr-BE" sz="2400" dirty="0"/>
          </a:p>
          <a:p>
            <a:pPr algn="ctr"/>
            <a:r>
              <a:rPr lang="fr-BE" sz="2400" dirty="0"/>
              <a:t> 3-4 X</a:t>
            </a:r>
          </a:p>
        </p:txBody>
      </p:sp>
    </p:spTree>
    <p:extLst>
      <p:ext uri="{BB962C8B-B14F-4D97-AF65-F5344CB8AC3E}">
        <p14:creationId xmlns:p14="http://schemas.microsoft.com/office/powerpoint/2010/main" val="1292068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FBA9A4-6B4A-45C2-9D38-AC4D13F55A50}"/>
              </a:ext>
            </a:extLst>
          </p:cNvPr>
          <p:cNvSpPr>
            <a:spLocks noGrp="1"/>
          </p:cNvSpPr>
          <p:nvPr>
            <p:ph type="title"/>
          </p:nvPr>
        </p:nvSpPr>
        <p:spPr/>
        <p:txBody>
          <a:bodyPr>
            <a:normAutofit/>
          </a:bodyPr>
          <a:lstStyle/>
          <a:p>
            <a:r>
              <a:rPr lang="en-US" sz="2000" b="1" i="0" dirty="0">
                <a:solidFill>
                  <a:srgbClr val="FF0000"/>
                </a:solidFill>
                <a:effectLst/>
                <a:latin typeface="Arial" panose="020B0604020202020204" pitchFamily="34" charset="0"/>
                <a:cs typeface="Arial" panose="020B0604020202020204" pitchFamily="34" charset="0"/>
              </a:rPr>
              <a:t>Relative risk of venous thromboembolism in users and non-users of hormone replacement therapy (oral) for the most common heritable </a:t>
            </a:r>
            <a:r>
              <a:rPr lang="en-US" sz="2000" b="1" i="0" dirty="0" err="1">
                <a:solidFill>
                  <a:srgbClr val="FF0000"/>
                </a:solidFill>
                <a:effectLst/>
                <a:latin typeface="Arial" panose="020B0604020202020204" pitchFamily="34" charset="0"/>
                <a:cs typeface="Arial" panose="020B0604020202020204" pitchFamily="34" charset="0"/>
              </a:rPr>
              <a:t>thrombophilias</a:t>
            </a:r>
            <a:endParaRPr lang="fr-BE" sz="2000" b="1" dirty="0">
              <a:solidFill>
                <a:srgbClr val="FF0000"/>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E96709B6-7DE9-448A-9D06-A228C1B5D9E9}"/>
              </a:ext>
            </a:extLst>
          </p:cNvPr>
          <p:cNvPicPr>
            <a:picLocks noChangeAspect="1"/>
          </p:cNvPicPr>
          <p:nvPr/>
        </p:nvPicPr>
        <p:blipFill>
          <a:blip r:embed="rId2"/>
          <a:stretch>
            <a:fillRect/>
          </a:stretch>
        </p:blipFill>
        <p:spPr>
          <a:xfrm>
            <a:off x="763399" y="1690688"/>
            <a:ext cx="10196642" cy="3040349"/>
          </a:xfrm>
          <a:prstGeom prst="rect">
            <a:avLst/>
          </a:prstGeom>
        </p:spPr>
      </p:pic>
      <p:sp>
        <p:nvSpPr>
          <p:cNvPr id="6" name="Rectangle : coins arrondis 5">
            <a:extLst>
              <a:ext uri="{FF2B5EF4-FFF2-40B4-BE49-F238E27FC236}">
                <a16:creationId xmlns:a16="http://schemas.microsoft.com/office/drawing/2014/main" id="{8B266D4D-FA43-4FFF-963E-A2173C465D7E}"/>
              </a:ext>
            </a:extLst>
          </p:cNvPr>
          <p:cNvSpPr/>
          <p:nvPr/>
        </p:nvSpPr>
        <p:spPr>
          <a:xfrm>
            <a:off x="763399" y="4731037"/>
            <a:ext cx="10897998" cy="10737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solidFill>
                  <a:srgbClr val="333333"/>
                </a:solidFill>
                <a:effectLst/>
                <a:latin typeface="Open Sans" panose="020B0606030504020204" pitchFamily="34" charset="0"/>
              </a:rPr>
              <a:t>Although there is plenty of evidence that transdermal HRT does not increase VTE risk in healthy women with no background problems, data in women with history of thrombosis or thrombophilia are limited. Extrapolation of results from one group to another should be done with caution.</a:t>
            </a:r>
            <a:endParaRPr lang="fr-BE"/>
          </a:p>
        </p:txBody>
      </p:sp>
    </p:spTree>
    <p:extLst>
      <p:ext uri="{BB962C8B-B14F-4D97-AF65-F5344CB8AC3E}">
        <p14:creationId xmlns:p14="http://schemas.microsoft.com/office/powerpoint/2010/main" val="2923160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B078D-29C0-CF0F-9434-5FA37100F8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EA62477-EC86-257C-E3C8-CA0530901800}"/>
              </a:ext>
            </a:extLst>
          </p:cNvPr>
          <p:cNvSpPr>
            <a:spLocks noGrp="1"/>
          </p:cNvSpPr>
          <p:nvPr>
            <p:ph type="title"/>
          </p:nvPr>
        </p:nvSpPr>
        <p:spPr/>
        <p:txBody>
          <a:bodyPr/>
          <a:lstStyle/>
          <a:p>
            <a:r>
              <a:rPr lang="fr-BE" b="1" dirty="0">
                <a:solidFill>
                  <a:srgbClr val="FF0000"/>
                </a:solidFill>
                <a:latin typeface="Arial" panose="020B0604020202020204" pitchFamily="34" charset="0"/>
                <a:cs typeface="Arial" panose="020B0604020202020204" pitchFamily="34" charset="0"/>
              </a:rPr>
              <a:t>HRT and thrombophilia</a:t>
            </a:r>
          </a:p>
        </p:txBody>
      </p:sp>
      <p:sp>
        <p:nvSpPr>
          <p:cNvPr id="4" name="Rectangle 3">
            <a:extLst>
              <a:ext uri="{FF2B5EF4-FFF2-40B4-BE49-F238E27FC236}">
                <a16:creationId xmlns:a16="http://schemas.microsoft.com/office/drawing/2014/main" id="{308D9912-3127-7875-722E-234D1B8906AC}"/>
              </a:ext>
            </a:extLst>
          </p:cNvPr>
          <p:cNvSpPr/>
          <p:nvPr/>
        </p:nvSpPr>
        <p:spPr>
          <a:xfrm>
            <a:off x="909320" y="1690688"/>
            <a:ext cx="2794000" cy="2021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No need for thrombophilia screening before starting HRT</a:t>
            </a:r>
          </a:p>
        </p:txBody>
      </p:sp>
      <p:sp>
        <p:nvSpPr>
          <p:cNvPr id="5" name="Rectangle 4">
            <a:extLst>
              <a:ext uri="{FF2B5EF4-FFF2-40B4-BE49-F238E27FC236}">
                <a16:creationId xmlns:a16="http://schemas.microsoft.com/office/drawing/2014/main" id="{367982AF-4660-33BB-3D86-4F55B4EBB792}"/>
              </a:ext>
            </a:extLst>
          </p:cNvPr>
          <p:cNvSpPr/>
          <p:nvPr/>
        </p:nvSpPr>
        <p:spPr>
          <a:xfrm>
            <a:off x="4627880" y="1721167"/>
            <a:ext cx="3093720" cy="25799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If positive family </a:t>
            </a:r>
            <a:r>
              <a:rPr lang="fr-BE" sz="2400" dirty="0" err="1"/>
              <a:t>history</a:t>
            </a:r>
            <a:r>
              <a:rPr lang="fr-BE" sz="2400" dirty="0"/>
              <a:t> and </a:t>
            </a:r>
            <a:r>
              <a:rPr lang="fr-BE" sz="2400" dirty="0" err="1"/>
              <a:t>known</a:t>
            </a:r>
            <a:r>
              <a:rPr lang="fr-BE" sz="2400" dirty="0"/>
              <a:t> thrombophilia, screening  </a:t>
            </a:r>
            <a:r>
              <a:rPr lang="fr-BE" sz="2400" dirty="0" err="1"/>
              <a:t>should</a:t>
            </a:r>
            <a:r>
              <a:rPr lang="fr-BE" sz="2400" dirty="0"/>
              <a:t> </a:t>
            </a:r>
            <a:r>
              <a:rPr lang="fr-BE" sz="2400" dirty="0" err="1"/>
              <a:t>be</a:t>
            </a:r>
            <a:r>
              <a:rPr lang="fr-BE" sz="2400" dirty="0"/>
              <a:t> </a:t>
            </a:r>
            <a:r>
              <a:rPr lang="fr-BE" sz="2400" dirty="0" err="1"/>
              <a:t>considered</a:t>
            </a:r>
            <a:endParaRPr lang="fr-BE" sz="2400" dirty="0"/>
          </a:p>
        </p:txBody>
      </p:sp>
      <p:sp>
        <p:nvSpPr>
          <p:cNvPr id="3" name="Rectangle 2">
            <a:extLst>
              <a:ext uri="{FF2B5EF4-FFF2-40B4-BE49-F238E27FC236}">
                <a16:creationId xmlns:a16="http://schemas.microsoft.com/office/drawing/2014/main" id="{EBACD131-9831-F46D-5853-BB3933F47B93}"/>
              </a:ext>
            </a:extLst>
          </p:cNvPr>
          <p:cNvSpPr/>
          <p:nvPr/>
        </p:nvSpPr>
        <p:spPr>
          <a:xfrm>
            <a:off x="1363980" y="4578264"/>
            <a:ext cx="9621520" cy="202120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Limited </a:t>
            </a:r>
            <a:r>
              <a:rPr lang="fr-BE" sz="2400" dirty="0" err="1"/>
              <a:t>evidence</a:t>
            </a:r>
            <a:r>
              <a:rPr lang="fr-BE" sz="2400" dirty="0"/>
              <a:t> </a:t>
            </a:r>
            <a:r>
              <a:rPr lang="fr-BE" sz="2400" dirty="0" err="1"/>
              <a:t>that</a:t>
            </a:r>
            <a:r>
              <a:rPr lang="fr-BE" sz="2400" dirty="0"/>
              <a:t>  </a:t>
            </a:r>
            <a:r>
              <a:rPr lang="fr-BE" sz="2400" dirty="0" err="1"/>
              <a:t>Transdermal</a:t>
            </a:r>
            <a:r>
              <a:rPr lang="fr-BE" sz="2400" dirty="0"/>
              <a:t> HRT </a:t>
            </a:r>
            <a:r>
              <a:rPr lang="fr-BE" sz="2400" dirty="0" err="1"/>
              <a:t>is</a:t>
            </a:r>
            <a:r>
              <a:rPr lang="fr-BE" sz="2400" dirty="0"/>
              <a:t> totally safe in patients with (severe) thrombophilia and past </a:t>
            </a:r>
            <a:r>
              <a:rPr lang="fr-BE" sz="2400" dirty="0" err="1"/>
              <a:t>history</a:t>
            </a:r>
            <a:r>
              <a:rPr lang="fr-BE" sz="2400" dirty="0"/>
              <a:t> of thrombosis</a:t>
            </a:r>
          </a:p>
          <a:p>
            <a:pPr algn="ctr"/>
            <a:endParaRPr lang="fr-BE" sz="2400" dirty="0"/>
          </a:p>
          <a:p>
            <a:pPr algn="ctr"/>
            <a:r>
              <a:rPr lang="fr-BE" sz="2400" dirty="0"/>
              <a:t>Caution in patients who had a hormonal-</a:t>
            </a:r>
            <a:r>
              <a:rPr lang="fr-BE" sz="2400" dirty="0" err="1"/>
              <a:t>dependent</a:t>
            </a:r>
            <a:r>
              <a:rPr lang="fr-BE" sz="2400" dirty="0"/>
              <a:t> thrombosis</a:t>
            </a:r>
          </a:p>
          <a:p>
            <a:pPr algn="ctr"/>
            <a:r>
              <a:rPr lang="fr-BE" sz="2400" dirty="0"/>
              <a:t>(</a:t>
            </a:r>
            <a:r>
              <a:rPr lang="fr-BE" sz="2400" dirty="0" err="1"/>
              <a:t>pill</a:t>
            </a:r>
            <a:r>
              <a:rPr lang="fr-BE" sz="2400" dirty="0"/>
              <a:t>, pregnancy,…)  </a:t>
            </a:r>
          </a:p>
        </p:txBody>
      </p:sp>
    </p:spTree>
    <p:extLst>
      <p:ext uri="{BB962C8B-B14F-4D97-AF65-F5344CB8AC3E}">
        <p14:creationId xmlns:p14="http://schemas.microsoft.com/office/powerpoint/2010/main" val="2221030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7D605-0641-45BB-BEE4-0498B1BFB003}"/>
              </a:ext>
            </a:extLst>
          </p:cNvPr>
          <p:cNvSpPr>
            <a:spLocks noGrp="1"/>
          </p:cNvSpPr>
          <p:nvPr>
            <p:ph type="title"/>
          </p:nvPr>
        </p:nvSpPr>
        <p:spPr/>
        <p:txBody>
          <a:bodyPr>
            <a:normAutofit/>
          </a:bodyPr>
          <a:lstStyle/>
          <a:p>
            <a:r>
              <a:rPr lang="en-US" b="1" i="0" dirty="0">
                <a:solidFill>
                  <a:srgbClr val="FF0000"/>
                </a:solidFill>
                <a:effectLst/>
                <a:latin typeface="Sage Peak"/>
              </a:rPr>
              <a:t>HRT in women with a personal history of venous thrombosis</a:t>
            </a:r>
            <a:endParaRPr lang="fr-BE" b="1" dirty="0">
              <a:solidFill>
                <a:srgbClr val="FF0000"/>
              </a:solidFill>
            </a:endParaRPr>
          </a:p>
        </p:txBody>
      </p:sp>
      <p:sp>
        <p:nvSpPr>
          <p:cNvPr id="4" name="Rectangle : coins arrondis 3">
            <a:extLst>
              <a:ext uri="{FF2B5EF4-FFF2-40B4-BE49-F238E27FC236}">
                <a16:creationId xmlns:a16="http://schemas.microsoft.com/office/drawing/2014/main" id="{FB2E1E8B-FA3C-4377-B263-993C6B080A30}"/>
              </a:ext>
            </a:extLst>
          </p:cNvPr>
          <p:cNvSpPr/>
          <p:nvPr/>
        </p:nvSpPr>
        <p:spPr>
          <a:xfrm>
            <a:off x="906010" y="2506211"/>
            <a:ext cx="4731391" cy="23824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 the presence of known risk factors for VTE, including personal history of VTE or family history of VTE, the combination of transdermal estrogen and </a:t>
            </a:r>
            <a:r>
              <a:rPr lang="en-US" dirty="0" err="1">
                <a:solidFill>
                  <a:schemeClr val="tx1"/>
                </a:solidFill>
              </a:rPr>
              <a:t>micronised</a:t>
            </a:r>
            <a:r>
              <a:rPr lang="en-US" dirty="0">
                <a:solidFill>
                  <a:schemeClr val="tx1"/>
                </a:solidFill>
              </a:rPr>
              <a:t> progesterone offers a safer option that is unlikely to significantly increase VTE risk above the individual’s intrinsic risk.</a:t>
            </a:r>
            <a:endParaRPr lang="fr-BE" dirty="0">
              <a:solidFill>
                <a:schemeClr val="tx1"/>
              </a:solidFill>
            </a:endParaRPr>
          </a:p>
          <a:p>
            <a:pPr algn="ctr"/>
            <a:endParaRPr lang="fr-BE" dirty="0"/>
          </a:p>
        </p:txBody>
      </p:sp>
      <p:sp>
        <p:nvSpPr>
          <p:cNvPr id="5" name="Rectangle : coins arrondis 4">
            <a:extLst>
              <a:ext uri="{FF2B5EF4-FFF2-40B4-BE49-F238E27FC236}">
                <a16:creationId xmlns:a16="http://schemas.microsoft.com/office/drawing/2014/main" id="{59CA4C48-5460-4286-AACE-F91BB54E3BAC}"/>
              </a:ext>
            </a:extLst>
          </p:cNvPr>
          <p:cNvSpPr/>
          <p:nvPr/>
        </p:nvSpPr>
        <p:spPr>
          <a:xfrm>
            <a:off x="7032773" y="2321652"/>
            <a:ext cx="4731391" cy="432242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rgbClr val="333333"/>
                </a:solidFill>
                <a:effectLst/>
                <a:latin typeface="Open Sans" panose="020B0606030504020204" pitchFamily="34" charset="0"/>
              </a:rPr>
              <a:t>A prior history of VTE confers the highest risk. If the patient has a known inherited coagulation defect, such as Factor V Leiden, oral HRT should be avoided because research has shown a high risk of VTE recurrence. A history of VTE due to pregnancy, oral contraceptives, unknown </a:t>
            </a:r>
            <a:r>
              <a:rPr lang="en-US" b="0" i="0" dirty="0" err="1">
                <a:solidFill>
                  <a:srgbClr val="333333"/>
                </a:solidFill>
                <a:effectLst/>
                <a:latin typeface="Open Sans" panose="020B0606030504020204" pitchFamily="34" charset="0"/>
              </a:rPr>
              <a:t>aetiology</a:t>
            </a:r>
            <a:r>
              <a:rPr lang="en-US" b="0" i="0" dirty="0">
                <a:solidFill>
                  <a:srgbClr val="333333"/>
                </a:solidFill>
                <a:effectLst/>
                <a:latin typeface="Open Sans" panose="020B0606030504020204" pitchFamily="34" charset="0"/>
              </a:rPr>
              <a:t> or blood clotting disorders poses a contraindication to any estrogen therapy, whereas VTE due to past immobility, surgery, or bone fracture would be a contraindication to oral but not necessarily transdermal MHT</a:t>
            </a:r>
            <a:endParaRPr lang="fr-BE" dirty="0"/>
          </a:p>
        </p:txBody>
      </p:sp>
      <p:sp>
        <p:nvSpPr>
          <p:cNvPr id="6" name="Rectangle 5">
            <a:extLst>
              <a:ext uri="{FF2B5EF4-FFF2-40B4-BE49-F238E27FC236}">
                <a16:creationId xmlns:a16="http://schemas.microsoft.com/office/drawing/2014/main" id="{9AA2A7EF-9FF6-497A-B042-EC2AD21B8DDE}"/>
              </a:ext>
            </a:extLst>
          </p:cNvPr>
          <p:cNvSpPr/>
          <p:nvPr/>
        </p:nvSpPr>
        <p:spPr>
          <a:xfrm>
            <a:off x="906010" y="1853967"/>
            <a:ext cx="4630724" cy="553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i="0" dirty="0">
                <a:solidFill>
                  <a:srgbClr val="333333"/>
                </a:solidFill>
                <a:effectLst/>
                <a:latin typeface="Open Sans" panose="020B0606030504020204" pitchFamily="34" charset="0"/>
              </a:rPr>
              <a:t>The British </a:t>
            </a:r>
            <a:r>
              <a:rPr lang="fr-BE" b="1" i="0" dirty="0" err="1">
                <a:solidFill>
                  <a:srgbClr val="333333"/>
                </a:solidFill>
                <a:effectLst/>
                <a:latin typeface="Open Sans" panose="020B0606030504020204" pitchFamily="34" charset="0"/>
              </a:rPr>
              <a:t>Menopause</a:t>
            </a:r>
            <a:r>
              <a:rPr lang="fr-BE" b="1" i="0" dirty="0">
                <a:solidFill>
                  <a:srgbClr val="333333"/>
                </a:solidFill>
                <a:effectLst/>
                <a:latin typeface="Open Sans" panose="020B0606030504020204" pitchFamily="34" charset="0"/>
              </a:rPr>
              <a:t> Society</a:t>
            </a:r>
            <a:endParaRPr lang="fr-BE" b="1" dirty="0"/>
          </a:p>
        </p:txBody>
      </p:sp>
      <p:sp>
        <p:nvSpPr>
          <p:cNvPr id="7" name="Rectangle 6">
            <a:extLst>
              <a:ext uri="{FF2B5EF4-FFF2-40B4-BE49-F238E27FC236}">
                <a16:creationId xmlns:a16="http://schemas.microsoft.com/office/drawing/2014/main" id="{F737804F-7DEA-4F9B-8A61-34B43485653E}"/>
              </a:ext>
            </a:extLst>
          </p:cNvPr>
          <p:cNvSpPr/>
          <p:nvPr/>
        </p:nvSpPr>
        <p:spPr>
          <a:xfrm>
            <a:off x="7083106" y="1544776"/>
            <a:ext cx="4630724" cy="553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i="0" dirty="0">
                <a:solidFill>
                  <a:srgbClr val="333333"/>
                </a:solidFill>
                <a:effectLst/>
                <a:latin typeface="Open Sans" panose="020B0606030504020204" pitchFamily="34" charset="0"/>
              </a:rPr>
              <a:t>Endocrine </a:t>
            </a:r>
            <a:r>
              <a:rPr lang="fr-BE" b="1" i="0" dirty="0" err="1">
                <a:solidFill>
                  <a:srgbClr val="333333"/>
                </a:solidFill>
                <a:effectLst/>
                <a:latin typeface="Open Sans" panose="020B0606030504020204" pitchFamily="34" charset="0"/>
              </a:rPr>
              <a:t>Clinical</a:t>
            </a:r>
            <a:r>
              <a:rPr lang="fr-BE" b="1" i="0" dirty="0">
                <a:solidFill>
                  <a:srgbClr val="333333"/>
                </a:solidFill>
                <a:effectLst/>
                <a:latin typeface="Open Sans" panose="020B0606030504020204" pitchFamily="34" charset="0"/>
              </a:rPr>
              <a:t> Practice Guideline</a:t>
            </a:r>
            <a:endParaRPr lang="fr-BE" b="1" dirty="0"/>
          </a:p>
        </p:txBody>
      </p:sp>
    </p:spTree>
    <p:extLst>
      <p:ext uri="{BB962C8B-B14F-4D97-AF65-F5344CB8AC3E}">
        <p14:creationId xmlns:p14="http://schemas.microsoft.com/office/powerpoint/2010/main" val="4077441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131F5E00-D0F3-4A48-9D99-7DA66DC491F5}"/>
              </a:ext>
            </a:extLst>
          </p:cNvPr>
          <p:cNvSpPr/>
          <p:nvPr/>
        </p:nvSpPr>
        <p:spPr>
          <a:xfrm>
            <a:off x="1301691" y="1361114"/>
            <a:ext cx="9353725" cy="4135772"/>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0" dirty="0">
                <a:solidFill>
                  <a:srgbClr val="333333"/>
                </a:solidFill>
                <a:effectLst/>
                <a:latin typeface="Arial" panose="020B0604020202020204" pitchFamily="34" charset="0"/>
                <a:cs typeface="Arial" panose="020B0604020202020204" pitchFamily="34" charset="0"/>
              </a:rPr>
              <a:t>Any consideration about using HRT in women with previous DVT should be take into account </a:t>
            </a:r>
          </a:p>
          <a:p>
            <a:r>
              <a:rPr lang="en-US" sz="2400" dirty="0">
                <a:solidFill>
                  <a:srgbClr val="333333"/>
                </a:solidFill>
                <a:latin typeface="Arial" panose="020B0604020202020204" pitchFamily="34" charset="0"/>
                <a:cs typeface="Arial" panose="020B0604020202020204" pitchFamily="34" charset="0"/>
              </a:rPr>
              <a:t>- </a:t>
            </a:r>
            <a:r>
              <a:rPr lang="en-US" sz="2400" b="0" i="0" dirty="0">
                <a:solidFill>
                  <a:srgbClr val="333333"/>
                </a:solidFill>
                <a:effectLst/>
                <a:latin typeface="Arial" panose="020B0604020202020204" pitchFamily="34" charset="0"/>
                <a:cs typeface="Arial" panose="020B0604020202020204" pitchFamily="34" charset="0"/>
              </a:rPr>
              <a:t>the severity of menopausal symptoms, </a:t>
            </a:r>
          </a:p>
          <a:p>
            <a:r>
              <a:rPr lang="en-US" sz="2400" b="0" i="0" dirty="0">
                <a:solidFill>
                  <a:srgbClr val="333333"/>
                </a:solidFill>
                <a:effectLst/>
                <a:latin typeface="Arial" panose="020B0604020202020204" pitchFamily="34" charset="0"/>
                <a:cs typeface="Arial" panose="020B0604020202020204" pitchFamily="34" charset="0"/>
              </a:rPr>
              <a:t>- risk factors for VTE, </a:t>
            </a:r>
          </a:p>
          <a:p>
            <a:r>
              <a:rPr lang="en-US" sz="2400" b="0" i="0" dirty="0">
                <a:solidFill>
                  <a:srgbClr val="333333"/>
                </a:solidFill>
                <a:effectLst/>
                <a:latin typeface="Arial" panose="020B0604020202020204" pitchFamily="34" charset="0"/>
                <a:cs typeface="Arial" panose="020B0604020202020204" pitchFamily="34" charset="0"/>
              </a:rPr>
              <a:t>- circumstances at the time of past VTE, </a:t>
            </a:r>
          </a:p>
          <a:p>
            <a:r>
              <a:rPr lang="en-US" sz="2400" b="0" i="0" dirty="0">
                <a:solidFill>
                  <a:srgbClr val="333333"/>
                </a:solidFill>
                <a:effectLst/>
                <a:latin typeface="Arial" panose="020B0604020202020204" pitchFamily="34" charset="0"/>
                <a:cs typeface="Arial" panose="020B0604020202020204" pitchFamily="34" charset="0"/>
              </a:rPr>
              <a:t>- use of anticoagulants, </a:t>
            </a:r>
          </a:p>
          <a:p>
            <a:r>
              <a:rPr lang="en-US" sz="2400" b="0" i="0" dirty="0">
                <a:solidFill>
                  <a:srgbClr val="333333"/>
                </a:solidFill>
                <a:effectLst/>
                <a:latin typeface="Arial" panose="020B0604020202020204" pitchFamily="34" charset="0"/>
                <a:cs typeface="Arial" panose="020B0604020202020204" pitchFamily="34" charset="0"/>
              </a:rPr>
              <a:t>- medical comorbidities </a:t>
            </a:r>
          </a:p>
          <a:p>
            <a:pPr marL="285750" indent="-285750">
              <a:buFontTx/>
              <a:buChar char="-"/>
            </a:pPr>
            <a:endParaRPr lang="en-US" sz="2400" b="1" dirty="0">
              <a:solidFill>
                <a:srgbClr val="333333"/>
              </a:solidFill>
              <a:latin typeface="Arial" panose="020B0604020202020204" pitchFamily="34" charset="0"/>
              <a:cs typeface="Arial" panose="020B0604020202020204" pitchFamily="34" charset="0"/>
            </a:endParaRPr>
          </a:p>
          <a:p>
            <a:r>
              <a:rPr lang="en-US" sz="2400" b="1" i="0" dirty="0">
                <a:solidFill>
                  <a:srgbClr val="333333"/>
                </a:solidFill>
                <a:effectLst/>
                <a:latin typeface="Arial" panose="020B0604020202020204" pitchFamily="34" charset="0"/>
                <a:cs typeface="Arial" panose="020B0604020202020204" pitchFamily="34" charset="0"/>
              </a:rPr>
              <a:t>Where necessary a decision about treatment should be reached in liaison with the </a:t>
            </a:r>
            <a:r>
              <a:rPr lang="en-US" sz="2400" b="1" i="0" dirty="0" err="1">
                <a:solidFill>
                  <a:srgbClr val="333333"/>
                </a:solidFill>
                <a:effectLst/>
                <a:latin typeface="Arial" panose="020B0604020202020204" pitchFamily="34" charset="0"/>
                <a:cs typeface="Arial" panose="020B0604020202020204" pitchFamily="34" charset="0"/>
              </a:rPr>
              <a:t>haematology</a:t>
            </a:r>
            <a:r>
              <a:rPr lang="en-US" sz="2400" b="1" i="0" dirty="0">
                <a:solidFill>
                  <a:srgbClr val="333333"/>
                </a:solidFill>
                <a:effectLst/>
                <a:latin typeface="Arial" panose="020B0604020202020204" pitchFamily="34" charset="0"/>
                <a:cs typeface="Arial" panose="020B0604020202020204" pitchFamily="34" charset="0"/>
              </a:rPr>
              <a:t> team</a:t>
            </a:r>
            <a:r>
              <a:rPr lang="en-US" sz="2400" b="1" i="0" dirty="0">
                <a:solidFill>
                  <a:srgbClr val="333333"/>
                </a:solidFill>
                <a:effectLst/>
                <a:latin typeface="Open Sans" panose="020B0606030504020204" pitchFamily="34" charset="0"/>
              </a:rPr>
              <a:t>.</a:t>
            </a:r>
            <a:endParaRPr lang="fr-BE" sz="2400" b="1" dirty="0"/>
          </a:p>
        </p:txBody>
      </p:sp>
    </p:spTree>
    <p:extLst>
      <p:ext uri="{BB962C8B-B14F-4D97-AF65-F5344CB8AC3E}">
        <p14:creationId xmlns:p14="http://schemas.microsoft.com/office/powerpoint/2010/main" val="1264714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4852D-FF24-0D1F-0F1E-85564B68455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41AC22-D0F3-14A4-3F5B-20FC09DA895F}"/>
              </a:ext>
            </a:extLst>
          </p:cNvPr>
          <p:cNvSpPr>
            <a:spLocks noGrp="1"/>
          </p:cNvSpPr>
          <p:nvPr>
            <p:ph type="title"/>
          </p:nvPr>
        </p:nvSpPr>
        <p:spPr/>
        <p:txBody>
          <a:bodyPr/>
          <a:lstStyle/>
          <a:p>
            <a:r>
              <a:rPr lang="fr-BE" b="1" dirty="0">
                <a:solidFill>
                  <a:srgbClr val="FF0000"/>
                </a:solidFill>
                <a:latin typeface="Arial" panose="020B0604020202020204" pitchFamily="34" charset="0"/>
                <a:cs typeface="Arial" panose="020B0604020202020204" pitchFamily="34" charset="0"/>
              </a:rPr>
              <a:t>HRT and Cancer</a:t>
            </a:r>
          </a:p>
        </p:txBody>
      </p:sp>
      <p:sp>
        <p:nvSpPr>
          <p:cNvPr id="4" name="Rectangle 3">
            <a:extLst>
              <a:ext uri="{FF2B5EF4-FFF2-40B4-BE49-F238E27FC236}">
                <a16:creationId xmlns:a16="http://schemas.microsoft.com/office/drawing/2014/main" id="{D45304A1-FD67-A42B-E3C3-22DA3B418C63}"/>
              </a:ext>
            </a:extLst>
          </p:cNvPr>
          <p:cNvSpPr/>
          <p:nvPr/>
        </p:nvSpPr>
        <p:spPr>
          <a:xfrm>
            <a:off x="838200" y="2042159"/>
            <a:ext cx="2794000" cy="15568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Cancer </a:t>
            </a:r>
          </a:p>
        </p:txBody>
      </p:sp>
      <p:sp>
        <p:nvSpPr>
          <p:cNvPr id="5" name="Rectangle 4">
            <a:extLst>
              <a:ext uri="{FF2B5EF4-FFF2-40B4-BE49-F238E27FC236}">
                <a16:creationId xmlns:a16="http://schemas.microsoft.com/office/drawing/2014/main" id="{A29C341B-3361-D7EC-061A-3C689D184E3A}"/>
              </a:ext>
            </a:extLst>
          </p:cNvPr>
          <p:cNvSpPr/>
          <p:nvPr/>
        </p:nvSpPr>
        <p:spPr>
          <a:xfrm>
            <a:off x="4566920" y="2042158"/>
            <a:ext cx="3093720" cy="40030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Risk for VTED </a:t>
            </a:r>
            <a:r>
              <a:rPr lang="fr-BE" sz="2400" dirty="0" err="1"/>
              <a:t>increased</a:t>
            </a:r>
            <a:endParaRPr lang="fr-BE" sz="2400" dirty="0"/>
          </a:p>
          <a:p>
            <a:pPr algn="ctr"/>
            <a:endParaRPr lang="fr-BE" sz="2400" dirty="0"/>
          </a:p>
          <a:p>
            <a:pPr algn="ctr"/>
            <a:r>
              <a:rPr lang="fr-BE" sz="2400" dirty="0" err="1"/>
              <a:t>Pancreas</a:t>
            </a:r>
            <a:r>
              <a:rPr lang="fr-BE" sz="2400" dirty="0"/>
              <a:t>, colon, </a:t>
            </a:r>
            <a:r>
              <a:rPr lang="fr-BE" sz="2400" dirty="0" err="1"/>
              <a:t>lung</a:t>
            </a:r>
            <a:r>
              <a:rPr lang="fr-BE" sz="2400" dirty="0"/>
              <a:t>, </a:t>
            </a:r>
            <a:r>
              <a:rPr lang="fr-BE" sz="2400" dirty="0" err="1"/>
              <a:t>stomach</a:t>
            </a:r>
            <a:r>
              <a:rPr lang="fr-BE" sz="2400" dirty="0"/>
              <a:t>, </a:t>
            </a:r>
            <a:r>
              <a:rPr lang="fr-BE" sz="2400" dirty="0" err="1"/>
              <a:t>ovary</a:t>
            </a:r>
            <a:endParaRPr lang="fr-BE" sz="2400" dirty="0"/>
          </a:p>
          <a:p>
            <a:pPr algn="ctr"/>
            <a:endParaRPr lang="fr-BE" sz="2400" dirty="0"/>
          </a:p>
          <a:p>
            <a:pPr algn="ctr"/>
            <a:r>
              <a:rPr lang="fr-BE" sz="2400" dirty="0" err="1"/>
              <a:t>Tamoxifen</a:t>
            </a:r>
            <a:endParaRPr lang="fr-BE" sz="2400" dirty="0"/>
          </a:p>
        </p:txBody>
      </p:sp>
      <p:sp>
        <p:nvSpPr>
          <p:cNvPr id="6" name="Rectangle 5">
            <a:extLst>
              <a:ext uri="{FF2B5EF4-FFF2-40B4-BE49-F238E27FC236}">
                <a16:creationId xmlns:a16="http://schemas.microsoft.com/office/drawing/2014/main" id="{E6FC1B16-BF2D-AF53-ED8B-F9E76FF5272E}"/>
              </a:ext>
            </a:extLst>
          </p:cNvPr>
          <p:cNvSpPr/>
          <p:nvPr/>
        </p:nvSpPr>
        <p:spPr>
          <a:xfrm>
            <a:off x="8463280" y="2011680"/>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Avoid HRT if </a:t>
            </a:r>
            <a:r>
              <a:rPr lang="fr-BE" sz="2400" dirty="0" err="1"/>
              <a:t>oestrogen</a:t>
            </a:r>
            <a:r>
              <a:rPr lang="fr-BE" sz="2400" dirty="0"/>
              <a:t> </a:t>
            </a:r>
            <a:r>
              <a:rPr lang="fr-BE" sz="2400" dirty="0" err="1"/>
              <a:t>dependent</a:t>
            </a:r>
            <a:r>
              <a:rPr lang="fr-BE" sz="2400" dirty="0"/>
              <a:t> cancer</a:t>
            </a:r>
          </a:p>
        </p:txBody>
      </p:sp>
      <p:sp>
        <p:nvSpPr>
          <p:cNvPr id="8" name="Rectangle 7">
            <a:extLst>
              <a:ext uri="{FF2B5EF4-FFF2-40B4-BE49-F238E27FC236}">
                <a16:creationId xmlns:a16="http://schemas.microsoft.com/office/drawing/2014/main" id="{5EBDA52B-7E23-B646-94E7-639DA0B2363E}"/>
              </a:ext>
            </a:extLst>
          </p:cNvPr>
          <p:cNvSpPr/>
          <p:nvPr/>
        </p:nvSpPr>
        <p:spPr>
          <a:xfrm>
            <a:off x="8463280" y="4405312"/>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Prefer </a:t>
            </a:r>
            <a:r>
              <a:rPr lang="fr-BE" sz="2400" dirty="0" err="1"/>
              <a:t>transdermal</a:t>
            </a:r>
            <a:r>
              <a:rPr lang="fr-BE" sz="2400" dirty="0"/>
              <a:t> </a:t>
            </a:r>
            <a:r>
              <a:rPr lang="fr-BE" sz="2400" dirty="0" err="1"/>
              <a:t>oestrogen</a:t>
            </a:r>
            <a:r>
              <a:rPr lang="fr-BE" sz="2400" dirty="0"/>
              <a:t> and </a:t>
            </a:r>
            <a:r>
              <a:rPr lang="fr-BE" sz="2400" dirty="0" err="1"/>
              <a:t>micronised</a:t>
            </a:r>
            <a:r>
              <a:rPr lang="fr-BE" sz="2400" dirty="0"/>
              <a:t> </a:t>
            </a:r>
            <a:r>
              <a:rPr lang="fr-BE" sz="2400" dirty="0" err="1"/>
              <a:t>progesterone</a:t>
            </a:r>
            <a:endParaRPr lang="fr-BE" sz="2400" dirty="0"/>
          </a:p>
        </p:txBody>
      </p:sp>
    </p:spTree>
    <p:extLst>
      <p:ext uri="{BB962C8B-B14F-4D97-AF65-F5344CB8AC3E}">
        <p14:creationId xmlns:p14="http://schemas.microsoft.com/office/powerpoint/2010/main" val="286217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AutoShape 1037"/>
          <p:cNvSpPr>
            <a:spLocks noChangeArrowheads="1"/>
          </p:cNvSpPr>
          <p:nvPr/>
        </p:nvSpPr>
        <p:spPr bwMode="black">
          <a:xfrm>
            <a:off x="7210426" y="2120915"/>
            <a:ext cx="739125" cy="307975"/>
          </a:xfrm>
          <a:prstGeom prst="rightArrow">
            <a:avLst>
              <a:gd name="adj1" fmla="val 49481"/>
              <a:gd name="adj2" fmla="val 71536"/>
            </a:avLst>
          </a:prstGeom>
          <a:solidFill>
            <a:schemeClr val="tx2">
              <a:lumMod val="75000"/>
            </a:schemeClr>
          </a:solidFill>
          <a:ln w="12700">
            <a:solidFill>
              <a:schemeClr val="tx2">
                <a:lumMod val="75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grpSp>
        <p:nvGrpSpPr>
          <p:cNvPr id="54274" name="Group 1026"/>
          <p:cNvGrpSpPr>
            <a:grpSpLocks/>
          </p:cNvGrpSpPr>
          <p:nvPr/>
        </p:nvGrpSpPr>
        <p:grpSpPr bwMode="auto">
          <a:xfrm>
            <a:off x="1990428" y="1570041"/>
            <a:ext cx="5304366" cy="1476375"/>
            <a:chOff x="1028" y="1302"/>
            <a:chExt cx="3063" cy="936"/>
          </a:xfrm>
        </p:grpSpPr>
        <p:pic>
          <p:nvPicPr>
            <p:cNvPr id="54287" name="Picture 1027" descr="C:\Untitled-1 copy.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 y="1302"/>
              <a:ext cx="3063"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1028" descr="H:\Artwork\blo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6" y="1599"/>
              <a:ext cx="2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1029" descr="H:\Artwork\blo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 y="1562"/>
              <a:ext cx="2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1030" descr="H:\Artwork\blob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9" y="1648"/>
              <a:ext cx="2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Picture 1031" descr="H:\Artwork\blo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2" y="1616"/>
              <a:ext cx="2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1032" descr="H:\Artwork\blo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1" y="1538"/>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1033" descr="H:\Artwork\blo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6" y="1518"/>
              <a:ext cx="2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434" name="Rectangle 1034"/>
          <p:cNvSpPr>
            <a:spLocks noGrp="1" noChangeArrowheads="1"/>
          </p:cNvSpPr>
          <p:nvPr>
            <p:ph type="title"/>
          </p:nvPr>
        </p:nvSpPr>
        <p:spPr/>
        <p:txBody>
          <a:bodyPr/>
          <a:lstStyle/>
          <a:p>
            <a:r>
              <a:rPr lang="en-US" sz="4800" cap="small" dirty="0">
                <a:solidFill>
                  <a:srgbClr val="FF0000"/>
                </a:solidFill>
              </a:rPr>
              <a:t>Arterial thrombosis</a:t>
            </a:r>
          </a:p>
        </p:txBody>
      </p:sp>
      <p:sp>
        <p:nvSpPr>
          <p:cNvPr id="54276" name="Text Box 1035"/>
          <p:cNvSpPr txBox="1">
            <a:spLocks noChangeArrowheads="1"/>
          </p:cNvSpPr>
          <p:nvPr/>
        </p:nvSpPr>
        <p:spPr bwMode="auto">
          <a:xfrm>
            <a:off x="7981454" y="1339935"/>
            <a:ext cx="2376311" cy="1708156"/>
          </a:xfrm>
          <a:prstGeom prst="rect">
            <a:avLst/>
          </a:prstGeom>
          <a:solidFill>
            <a:schemeClr val="accent3">
              <a:lumMod val="40000"/>
              <a:lumOff val="60000"/>
            </a:schemeClr>
          </a:solidFill>
          <a:ln w="9525">
            <a:noFill/>
            <a:miter lim="800000"/>
            <a:headEnd/>
            <a:tailEnd/>
          </a:ln>
          <a:effectLst/>
        </p:spPr>
        <p:txBody>
          <a:bodyPr lIns="91436" tIns="45718" rIns="91436" bIns="45718">
            <a:spAutoFit/>
          </a:bodyPr>
          <a:lstStyle>
            <a:lvl1pPr defTabSz="912813">
              <a:defRPr sz="3600" b="1">
                <a:solidFill>
                  <a:schemeClr val="tx1"/>
                </a:solidFill>
                <a:latin typeface="Times New Roman" pitchFamily="18" charset="0"/>
              </a:defRPr>
            </a:lvl1pPr>
            <a:lvl2pPr marL="742950" indent="-285750" defTabSz="912813">
              <a:defRPr sz="3600" b="1">
                <a:solidFill>
                  <a:schemeClr val="tx1"/>
                </a:solidFill>
                <a:latin typeface="Times New Roman" pitchFamily="18" charset="0"/>
              </a:defRPr>
            </a:lvl2pPr>
            <a:lvl3pPr marL="1143000" indent="-228600" defTabSz="912813">
              <a:defRPr sz="3600" b="1">
                <a:solidFill>
                  <a:schemeClr val="tx1"/>
                </a:solidFill>
                <a:latin typeface="Times New Roman" pitchFamily="18" charset="0"/>
              </a:defRPr>
            </a:lvl3pPr>
            <a:lvl4pPr marL="1600200" indent="-228600" defTabSz="912813">
              <a:defRPr sz="3600" b="1">
                <a:solidFill>
                  <a:schemeClr val="tx1"/>
                </a:solidFill>
                <a:latin typeface="Times New Roman" pitchFamily="18" charset="0"/>
              </a:defRPr>
            </a:lvl4pPr>
            <a:lvl5pPr marL="2057400" indent="-228600" defTabSz="912813">
              <a:defRPr sz="3600" b="1">
                <a:solidFill>
                  <a:schemeClr val="tx1"/>
                </a:solidFill>
                <a:latin typeface="Times New Roman" pitchFamily="18" charset="0"/>
              </a:defRPr>
            </a:lvl5pPr>
            <a:lvl6pPr marL="2514600" indent="-228600" defTabSz="912813" eaLnBrk="0" fontAlgn="base" hangingPunct="0">
              <a:spcBef>
                <a:spcPct val="0"/>
              </a:spcBef>
              <a:spcAft>
                <a:spcPct val="0"/>
              </a:spcAft>
              <a:defRPr sz="3600" b="1">
                <a:solidFill>
                  <a:schemeClr val="tx1"/>
                </a:solidFill>
                <a:latin typeface="Times New Roman" pitchFamily="18" charset="0"/>
              </a:defRPr>
            </a:lvl6pPr>
            <a:lvl7pPr marL="2971800" indent="-228600" defTabSz="912813" eaLnBrk="0" fontAlgn="base" hangingPunct="0">
              <a:spcBef>
                <a:spcPct val="0"/>
              </a:spcBef>
              <a:spcAft>
                <a:spcPct val="0"/>
              </a:spcAft>
              <a:defRPr sz="3600" b="1">
                <a:solidFill>
                  <a:schemeClr val="tx1"/>
                </a:solidFill>
                <a:latin typeface="Times New Roman" pitchFamily="18" charset="0"/>
              </a:defRPr>
            </a:lvl7pPr>
            <a:lvl8pPr marL="3429000" indent="-228600" defTabSz="912813" eaLnBrk="0" fontAlgn="base" hangingPunct="0">
              <a:spcBef>
                <a:spcPct val="0"/>
              </a:spcBef>
              <a:spcAft>
                <a:spcPct val="0"/>
              </a:spcAft>
              <a:defRPr sz="3600" b="1">
                <a:solidFill>
                  <a:schemeClr val="tx1"/>
                </a:solidFill>
                <a:latin typeface="Times New Roman" pitchFamily="18" charset="0"/>
              </a:defRPr>
            </a:lvl8pPr>
            <a:lvl9pPr marL="3886200" indent="-228600" defTabSz="912813"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2813" rtl="0" eaLnBrk="1" fontAlgn="base" latinLnBrk="0" hangingPunct="1">
              <a:lnSpc>
                <a:spcPct val="100000"/>
              </a:lnSpc>
              <a:spcBef>
                <a:spcPct val="25000"/>
              </a:spcBef>
              <a:spcAft>
                <a:spcPct val="0"/>
              </a:spcAft>
              <a:buClrTx/>
              <a:buSzTx/>
              <a:buFontTx/>
              <a:buNone/>
              <a:tabLst/>
              <a:defRPr/>
            </a:pPr>
            <a:r>
              <a:rPr lang="en-US" altLang="en-US" sz="1500" dirty="0">
                <a:solidFill>
                  <a:srgbClr val="000000"/>
                </a:solidFill>
                <a:latin typeface="Arial" pitchFamily="34" charset="0"/>
                <a:ea typeface="ヒラギノ角ゴ Pro W3"/>
                <a:cs typeface="Arial"/>
              </a:rPr>
              <a:t>Unstable angina</a:t>
            </a:r>
            <a:endPar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endParaRPr>
          </a:p>
          <a:p>
            <a:pPr marL="0" marR="0" lvl="0" indent="0" algn="l" defTabSz="912813" rtl="0" eaLnBrk="1" fontAlgn="base" latinLnBrk="0" hangingPunct="1">
              <a:lnSpc>
                <a:spcPct val="100000"/>
              </a:lnSpc>
              <a:spcBef>
                <a:spcPct val="2500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Myocardial Infarction</a:t>
            </a:r>
          </a:p>
          <a:p>
            <a:pPr marL="0" marR="0" lvl="0" indent="0" algn="l" defTabSz="912813" rtl="0" eaLnBrk="1" fontAlgn="base" latinLnBrk="0" hangingPunct="1">
              <a:lnSpc>
                <a:spcPct val="100000"/>
              </a:lnSpc>
              <a:spcBef>
                <a:spcPct val="25000"/>
              </a:spcBef>
              <a:spcAft>
                <a:spcPct val="0"/>
              </a:spcAft>
              <a:buClrTx/>
              <a:buSzTx/>
              <a:buFontTx/>
              <a:buNone/>
              <a:tabLst/>
              <a:defRPr/>
            </a:pPr>
            <a:r>
              <a:rPr lang="en-US" altLang="en-US" sz="1500" dirty="0">
                <a:solidFill>
                  <a:srgbClr val="000000"/>
                </a:solidFill>
                <a:latin typeface="Arial" pitchFamily="34" charset="0"/>
                <a:ea typeface="ヒラギノ角ゴ Pro W3"/>
                <a:cs typeface="Arial"/>
              </a:rPr>
              <a:t>Stroke - TIA</a:t>
            </a:r>
            <a:endPar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endParaRPr>
          </a:p>
          <a:p>
            <a:pPr marL="0" marR="0" lvl="0" indent="0" algn="l" defTabSz="912813" rtl="0" eaLnBrk="1" fontAlgn="base" latinLnBrk="0" hangingPunct="1">
              <a:lnSpc>
                <a:spcPct val="100000"/>
              </a:lnSpc>
              <a:spcBef>
                <a:spcPct val="2500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Acute </a:t>
            </a:r>
            <a:r>
              <a:rPr kumimoji="0" lang="en-US" altLang="en-US" sz="1500" b="1" i="0" u="none" strike="noStrike" kern="1200" cap="none" spc="0" normalizeH="0" baseline="0" noProof="0" dirty="0" err="1">
                <a:ln>
                  <a:noFill/>
                </a:ln>
                <a:solidFill>
                  <a:srgbClr val="000000"/>
                </a:solidFill>
                <a:effectLst/>
                <a:uLnTx/>
                <a:uFillTx/>
                <a:latin typeface="Arial" pitchFamily="34" charset="0"/>
                <a:ea typeface="ヒラギノ角ゴ Pro W3"/>
                <a:cs typeface="Arial"/>
              </a:rPr>
              <a:t>ischaemia</a:t>
            </a:r>
            <a:r>
              <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 lower limbs</a:t>
            </a:r>
          </a:p>
          <a:p>
            <a:pPr marL="0" marR="0" lvl="0" indent="0" algn="l" defTabSz="912813" rtl="0" eaLnBrk="1" fontAlgn="base" latinLnBrk="0" hangingPunct="1">
              <a:lnSpc>
                <a:spcPct val="100000"/>
              </a:lnSpc>
              <a:spcBef>
                <a:spcPct val="2500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Cardio-Vascular Death</a:t>
            </a:r>
          </a:p>
        </p:txBody>
      </p:sp>
      <p:sp>
        <p:nvSpPr>
          <p:cNvPr id="54278" name="AutoShape 1039"/>
          <p:cNvSpPr>
            <a:spLocks noChangeArrowheads="1"/>
          </p:cNvSpPr>
          <p:nvPr/>
        </p:nvSpPr>
        <p:spPr bwMode="black">
          <a:xfrm>
            <a:off x="1990429" y="3596490"/>
            <a:ext cx="3539067" cy="307975"/>
          </a:xfrm>
          <a:prstGeom prst="rightArrow">
            <a:avLst>
              <a:gd name="adj1" fmla="val 59798"/>
              <a:gd name="adj2" fmla="val 61886"/>
            </a:avLst>
          </a:prstGeom>
          <a:solidFill>
            <a:schemeClr val="tx2">
              <a:lumMod val="75000"/>
            </a:schemeClr>
          </a:solidFill>
          <a:ln w="12700">
            <a:solidFill>
              <a:schemeClr val="tx2">
                <a:lumMod val="75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1127440" name="Text Box 1040"/>
          <p:cNvSpPr txBox="1">
            <a:spLocks noChangeArrowheads="1"/>
          </p:cNvSpPr>
          <p:nvPr/>
        </p:nvSpPr>
        <p:spPr bwMode="blackWhite">
          <a:xfrm>
            <a:off x="2549228" y="3575845"/>
            <a:ext cx="2026356" cy="349250"/>
          </a:xfrm>
          <a:prstGeom prst="rect">
            <a:avLst/>
          </a:prstGeom>
          <a:solidFill>
            <a:schemeClr val="tx2">
              <a:lumMod val="75000"/>
            </a:schemeClr>
          </a:solidFill>
          <a:ln w="9525">
            <a:solidFill>
              <a:schemeClr val="tx2">
                <a:lumMod val="75000"/>
              </a:schemeClr>
            </a:solidFill>
            <a:miter lim="800000"/>
            <a:headEnd/>
            <a:tailEnd/>
          </a:ln>
          <a:effectLst/>
        </p:spPr>
        <p:txBody>
          <a:bodyPr lIns="91436" tIns="45718" rIns="91436" bIns="45718">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eaLnBrk="0" fontAlgn="base" hangingPunct="0">
              <a:spcBef>
                <a:spcPct val="0"/>
              </a:spcBef>
              <a:spcAft>
                <a:spcPct val="0"/>
              </a:spcAft>
              <a:defRPr sz="2400">
                <a:solidFill>
                  <a:schemeClr val="tx1"/>
                </a:solidFill>
                <a:latin typeface="Times New Roman" pitchFamily="18" charset="0"/>
              </a:defRPr>
            </a:lvl6pPr>
            <a:lvl7pPr defTabSz="912813" eaLnBrk="0" fontAlgn="base" hangingPunct="0">
              <a:spcBef>
                <a:spcPct val="0"/>
              </a:spcBef>
              <a:spcAft>
                <a:spcPct val="0"/>
              </a:spcAft>
              <a:defRPr sz="2400">
                <a:solidFill>
                  <a:schemeClr val="tx1"/>
                </a:solidFill>
                <a:latin typeface="Times New Roman" pitchFamily="18" charset="0"/>
              </a:defRPr>
            </a:lvl7pPr>
            <a:lvl8pPr defTabSz="912813" eaLnBrk="0" fontAlgn="base" hangingPunct="0">
              <a:spcBef>
                <a:spcPct val="0"/>
              </a:spcBef>
              <a:spcAft>
                <a:spcPct val="0"/>
              </a:spcAft>
              <a:defRPr sz="2400">
                <a:solidFill>
                  <a:schemeClr val="tx1"/>
                </a:solidFill>
                <a:latin typeface="Times New Roman" pitchFamily="18" charset="0"/>
              </a:defRPr>
            </a:lvl8pPr>
            <a:lvl9pPr defTabSz="912813"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2813"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ヒラギノ角ゴ Pro W3"/>
                <a:cs typeface="Arial"/>
              </a:rPr>
              <a:t>Atherosclerosis</a:t>
            </a:r>
            <a:endParaRPr kumimoji="0" lang="en-US" altLang="en-US"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ヒラギノ角ゴ Pro W3"/>
              <a:cs typeface="Arial"/>
            </a:endParaRPr>
          </a:p>
        </p:txBody>
      </p:sp>
      <p:sp>
        <p:nvSpPr>
          <p:cNvPr id="1127441" name="Text Box 1041"/>
          <p:cNvSpPr txBox="1">
            <a:spLocks noChangeArrowheads="1"/>
          </p:cNvSpPr>
          <p:nvPr/>
        </p:nvSpPr>
        <p:spPr bwMode="auto">
          <a:xfrm>
            <a:off x="344663" y="6667015"/>
            <a:ext cx="82677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eaLnBrk="0" fontAlgn="base" hangingPunct="0">
              <a:spcBef>
                <a:spcPct val="0"/>
              </a:spcBef>
              <a:spcAft>
                <a:spcPct val="0"/>
              </a:spcAft>
              <a:defRPr sz="2400">
                <a:solidFill>
                  <a:schemeClr val="tx1"/>
                </a:solidFill>
                <a:latin typeface="Times New Roman" pitchFamily="18" charset="0"/>
              </a:defRPr>
            </a:lvl6pPr>
            <a:lvl7pPr defTabSz="912813" eaLnBrk="0" fontAlgn="base" hangingPunct="0">
              <a:spcBef>
                <a:spcPct val="0"/>
              </a:spcBef>
              <a:spcAft>
                <a:spcPct val="0"/>
              </a:spcAft>
              <a:defRPr sz="2400">
                <a:solidFill>
                  <a:schemeClr val="tx1"/>
                </a:solidFill>
                <a:latin typeface="Times New Roman" pitchFamily="18" charset="0"/>
              </a:defRPr>
            </a:lvl7pPr>
            <a:lvl8pPr defTabSz="912813" eaLnBrk="0" fontAlgn="base" hangingPunct="0">
              <a:spcBef>
                <a:spcPct val="0"/>
              </a:spcBef>
              <a:spcAft>
                <a:spcPct val="0"/>
              </a:spcAft>
              <a:defRPr sz="2400">
                <a:solidFill>
                  <a:schemeClr val="tx1"/>
                </a:solidFill>
                <a:latin typeface="Times New Roman" pitchFamily="18" charset="0"/>
              </a:defRPr>
            </a:lvl8pPr>
            <a:lvl9pPr defTabSz="91281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charset="0"/>
                <a:ea typeface="ヒラギノ角ゴ Pro W3"/>
                <a:cs typeface="Arial"/>
              </a:rPr>
              <a:t>Adapted from Stary HC et al. </a:t>
            </a:r>
            <a:r>
              <a:rPr kumimoji="0" lang="en-US" altLang="en-US" sz="800" b="0" i="1" u="none" strike="noStrike" kern="1200" cap="none" spc="0" normalizeH="0" baseline="0" noProof="0" dirty="0">
                <a:ln>
                  <a:noFill/>
                </a:ln>
                <a:solidFill>
                  <a:srgbClr val="000000"/>
                </a:solidFill>
                <a:effectLst/>
                <a:uLnTx/>
                <a:uFillTx/>
                <a:latin typeface="Arial" charset="0"/>
                <a:ea typeface="ヒラギノ角ゴ Pro W3"/>
                <a:cs typeface="Arial"/>
              </a:rPr>
              <a:t>Circulation</a:t>
            </a:r>
            <a:r>
              <a:rPr kumimoji="0" lang="en-US" altLang="en-US" sz="800" b="0" i="0" u="none" strike="noStrike" kern="1200" cap="none" spc="0" normalizeH="0" baseline="0" noProof="0" dirty="0">
                <a:ln>
                  <a:noFill/>
                </a:ln>
                <a:solidFill>
                  <a:srgbClr val="000000"/>
                </a:solidFill>
                <a:effectLst/>
                <a:uLnTx/>
                <a:uFillTx/>
                <a:latin typeface="Arial" charset="0"/>
                <a:ea typeface="ヒラギノ角ゴ Pro W3"/>
                <a:cs typeface="Arial"/>
              </a:rPr>
              <a:t>. 1995; 92: 1355–74, and Fuster V </a:t>
            </a:r>
            <a:r>
              <a:rPr kumimoji="0" lang="en-US" altLang="en-US" sz="800" b="0" i="1" u="none" strike="noStrike" kern="1200" cap="none" spc="0" normalizeH="0" baseline="0" noProof="0" dirty="0">
                <a:ln>
                  <a:noFill/>
                </a:ln>
                <a:solidFill>
                  <a:srgbClr val="000000"/>
                </a:solidFill>
                <a:effectLst/>
                <a:uLnTx/>
                <a:uFillTx/>
                <a:latin typeface="Arial" charset="0"/>
                <a:ea typeface="ヒラギノ角ゴ Pro W3"/>
                <a:cs typeface="Arial"/>
              </a:rPr>
              <a:t>et al</a:t>
            </a:r>
            <a:r>
              <a:rPr kumimoji="0" lang="en-US" altLang="en-US" sz="800" b="0" i="0" u="none" strike="noStrike" kern="1200" cap="none" spc="0" normalizeH="0" baseline="0" noProof="0" dirty="0">
                <a:ln>
                  <a:noFill/>
                </a:ln>
                <a:solidFill>
                  <a:srgbClr val="000000"/>
                </a:solidFill>
                <a:effectLst/>
                <a:uLnTx/>
                <a:uFillTx/>
                <a:latin typeface="Arial" charset="0"/>
                <a:ea typeface="ヒラギノ角ゴ Pro W3"/>
                <a:cs typeface="Arial"/>
              </a:rPr>
              <a:t>. </a:t>
            </a:r>
            <a:r>
              <a:rPr kumimoji="0" lang="en-US" altLang="en-US" sz="800" b="0" i="1" u="none" strike="noStrike" kern="1200" cap="none" spc="0" normalizeH="0" baseline="0" noProof="0" dirty="0">
                <a:ln>
                  <a:noFill/>
                </a:ln>
                <a:solidFill>
                  <a:srgbClr val="000000"/>
                </a:solidFill>
                <a:effectLst/>
                <a:uLnTx/>
                <a:uFillTx/>
                <a:latin typeface="Arial" charset="0"/>
                <a:ea typeface="ヒラギノ角ゴ Pro W3"/>
                <a:cs typeface="Arial"/>
              </a:rPr>
              <a:t>Vasc Med</a:t>
            </a:r>
            <a:r>
              <a:rPr kumimoji="0" lang="en-US" altLang="en-US" sz="800" b="0" i="0" u="none" strike="noStrike" kern="1200" cap="none" spc="0" normalizeH="0" baseline="0" noProof="0" dirty="0">
                <a:ln>
                  <a:noFill/>
                </a:ln>
                <a:solidFill>
                  <a:srgbClr val="000000"/>
                </a:solidFill>
                <a:effectLst/>
                <a:uLnTx/>
                <a:uFillTx/>
                <a:latin typeface="Arial" charset="0"/>
                <a:ea typeface="ヒラギノ角ゴ Pro W3"/>
                <a:cs typeface="Arial"/>
              </a:rPr>
              <a:t>. 1998; 3: 231–9.</a:t>
            </a:r>
            <a:endParaRPr kumimoji="0" lang="en-US" altLang="en-US" sz="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ヒラギノ角ゴ Pro W3"/>
              <a:cs typeface="Arial"/>
            </a:endParaRPr>
          </a:p>
        </p:txBody>
      </p:sp>
      <p:sp>
        <p:nvSpPr>
          <p:cNvPr id="54281" name="AutoShape 1042"/>
          <p:cNvSpPr>
            <a:spLocks noChangeArrowheads="1"/>
          </p:cNvSpPr>
          <p:nvPr/>
        </p:nvSpPr>
        <p:spPr bwMode="black">
          <a:xfrm rot="16200000" flipV="1">
            <a:off x="6096997" y="2807711"/>
            <a:ext cx="1252538" cy="307567"/>
          </a:xfrm>
          <a:prstGeom prst="rightArrow">
            <a:avLst>
              <a:gd name="adj1" fmla="val 56178"/>
              <a:gd name="adj2" fmla="val 67953"/>
            </a:avLst>
          </a:prstGeom>
          <a:solidFill>
            <a:schemeClr val="tx2">
              <a:lumMod val="75000"/>
            </a:schemeClr>
          </a:solidFill>
          <a:ln w="12700">
            <a:solidFill>
              <a:schemeClr val="tx2">
                <a:lumMod val="75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54282" name="AutoShape 1043"/>
          <p:cNvSpPr>
            <a:spLocks noChangeArrowheads="1"/>
          </p:cNvSpPr>
          <p:nvPr/>
        </p:nvSpPr>
        <p:spPr bwMode="black">
          <a:xfrm rot="8100000">
            <a:off x="2745373" y="4268788"/>
            <a:ext cx="773289" cy="298450"/>
          </a:xfrm>
          <a:prstGeom prst="rightArrow">
            <a:avLst>
              <a:gd name="adj1" fmla="val 49481"/>
              <a:gd name="adj2" fmla="val 103195"/>
            </a:avLst>
          </a:prstGeom>
          <a:solidFill>
            <a:schemeClr val="tx2">
              <a:lumMod val="75000"/>
            </a:schemeClr>
          </a:solidFill>
          <a:ln w="12700">
            <a:solidFill>
              <a:schemeClr val="tx2">
                <a:lumMod val="75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54283" name="AutoShape 1044"/>
          <p:cNvSpPr>
            <a:spLocks noChangeArrowheads="1"/>
          </p:cNvSpPr>
          <p:nvPr/>
        </p:nvSpPr>
        <p:spPr bwMode="black">
          <a:xfrm rot="2700000">
            <a:off x="3526957" y="4253267"/>
            <a:ext cx="815975" cy="310444"/>
          </a:xfrm>
          <a:prstGeom prst="rightArrow">
            <a:avLst>
              <a:gd name="adj1" fmla="val 49481"/>
              <a:gd name="adj2" fmla="val 82714"/>
            </a:avLst>
          </a:prstGeom>
          <a:solidFill>
            <a:schemeClr val="tx2">
              <a:lumMod val="75000"/>
            </a:schemeClr>
          </a:solidFill>
          <a:ln w="12700">
            <a:solidFill>
              <a:schemeClr val="tx2">
                <a:lumMod val="75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54284" name="Text Box 1045"/>
          <p:cNvSpPr txBox="1">
            <a:spLocks noChangeArrowheads="1"/>
          </p:cNvSpPr>
          <p:nvPr/>
        </p:nvSpPr>
        <p:spPr bwMode="blackWhite">
          <a:xfrm>
            <a:off x="1947715" y="4916501"/>
            <a:ext cx="3161650" cy="646327"/>
          </a:xfrm>
          <a:prstGeom prst="rect">
            <a:avLst/>
          </a:prstGeom>
          <a:solidFill>
            <a:schemeClr val="tx2">
              <a:lumMod val="75000"/>
            </a:schemeClr>
          </a:solidFill>
          <a:ln w="9525">
            <a:solidFill>
              <a:schemeClr val="tx2">
                <a:lumMod val="75000"/>
              </a:schemeClr>
            </a:solidFill>
            <a:miter lim="800000"/>
            <a:headEnd/>
            <a:tailEnd/>
          </a:ln>
          <a:effectLst/>
        </p:spPr>
        <p:txBody>
          <a:bodyPr wrap="square" lIns="91436" tIns="45718" rIns="91436" bIns="45718">
            <a:spAutoFit/>
          </a:bodyPr>
          <a:lstStyle>
            <a:lvl1pPr defTabSz="912813">
              <a:defRPr sz="3600" b="1">
                <a:solidFill>
                  <a:schemeClr val="tx1"/>
                </a:solidFill>
                <a:latin typeface="Times New Roman" pitchFamily="18" charset="0"/>
              </a:defRPr>
            </a:lvl1pPr>
            <a:lvl2pPr marL="742950" indent="-285750" defTabSz="912813">
              <a:defRPr sz="3600" b="1">
                <a:solidFill>
                  <a:schemeClr val="tx1"/>
                </a:solidFill>
                <a:latin typeface="Times New Roman" pitchFamily="18" charset="0"/>
              </a:defRPr>
            </a:lvl2pPr>
            <a:lvl3pPr marL="1143000" indent="-228600" defTabSz="912813">
              <a:defRPr sz="3600" b="1">
                <a:solidFill>
                  <a:schemeClr val="tx1"/>
                </a:solidFill>
                <a:latin typeface="Times New Roman" pitchFamily="18" charset="0"/>
              </a:defRPr>
            </a:lvl3pPr>
            <a:lvl4pPr marL="1600200" indent="-228600" defTabSz="912813">
              <a:defRPr sz="3600" b="1">
                <a:solidFill>
                  <a:schemeClr val="tx1"/>
                </a:solidFill>
                <a:latin typeface="Times New Roman" pitchFamily="18" charset="0"/>
              </a:defRPr>
            </a:lvl4pPr>
            <a:lvl5pPr marL="2057400" indent="-228600" defTabSz="912813">
              <a:defRPr sz="3600" b="1">
                <a:solidFill>
                  <a:schemeClr val="tx1"/>
                </a:solidFill>
                <a:latin typeface="Times New Roman" pitchFamily="18" charset="0"/>
              </a:defRPr>
            </a:lvl5pPr>
            <a:lvl6pPr marL="2514600" indent="-228600" defTabSz="912813" eaLnBrk="0" fontAlgn="base" hangingPunct="0">
              <a:spcBef>
                <a:spcPct val="0"/>
              </a:spcBef>
              <a:spcAft>
                <a:spcPct val="0"/>
              </a:spcAft>
              <a:defRPr sz="3600" b="1">
                <a:solidFill>
                  <a:schemeClr val="tx1"/>
                </a:solidFill>
                <a:latin typeface="Times New Roman" pitchFamily="18" charset="0"/>
              </a:defRPr>
            </a:lvl6pPr>
            <a:lvl7pPr marL="2971800" indent="-228600" defTabSz="912813" eaLnBrk="0" fontAlgn="base" hangingPunct="0">
              <a:spcBef>
                <a:spcPct val="0"/>
              </a:spcBef>
              <a:spcAft>
                <a:spcPct val="0"/>
              </a:spcAft>
              <a:defRPr sz="3600" b="1">
                <a:solidFill>
                  <a:schemeClr val="tx1"/>
                </a:solidFill>
                <a:latin typeface="Times New Roman" pitchFamily="18" charset="0"/>
              </a:defRPr>
            </a:lvl7pPr>
            <a:lvl8pPr marL="3429000" indent="-228600" defTabSz="912813" eaLnBrk="0" fontAlgn="base" hangingPunct="0">
              <a:spcBef>
                <a:spcPct val="0"/>
              </a:spcBef>
              <a:spcAft>
                <a:spcPct val="0"/>
              </a:spcAft>
              <a:defRPr sz="3600" b="1">
                <a:solidFill>
                  <a:schemeClr val="tx1"/>
                </a:solidFill>
                <a:latin typeface="Times New Roman" pitchFamily="18" charset="0"/>
              </a:defRPr>
            </a:lvl8pPr>
            <a:lvl9pPr marL="3886200" indent="-228600" defTabSz="912813" eaLnBrk="0" fontAlgn="base" hangingPunct="0">
              <a:spcBef>
                <a:spcPct val="0"/>
              </a:spcBef>
              <a:spcAft>
                <a:spcPct val="0"/>
              </a:spcAft>
              <a:defRPr sz="3600" b="1">
                <a:solidFill>
                  <a:schemeClr val="tx1"/>
                </a:solidFill>
                <a:latin typeface="Times New Roman"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lang="en-US" altLang="en-US" sz="1800" dirty="0">
                <a:solidFill>
                  <a:srgbClr val="000000"/>
                </a:solidFill>
                <a:latin typeface="Arial" pitchFamily="34" charset="0"/>
                <a:ea typeface="ヒラギノ角ゴ Pro W3"/>
                <a:cs typeface="Arial"/>
              </a:rPr>
              <a:t>Cardiac </a:t>
            </a:r>
            <a:r>
              <a:rPr lang="en-US" altLang="en-US" sz="1800" dirty="0" err="1">
                <a:solidFill>
                  <a:srgbClr val="000000"/>
                </a:solidFill>
                <a:latin typeface="Arial" pitchFamily="34" charset="0"/>
                <a:ea typeface="ヒラギノ角ゴ Pro W3"/>
                <a:cs typeface="Arial"/>
              </a:rPr>
              <a:t>ischaemia</a:t>
            </a:r>
            <a:endParaRPr lang="en-US" altLang="en-US" sz="1800" dirty="0">
              <a:solidFill>
                <a:srgbClr val="000000"/>
              </a:solidFill>
              <a:latin typeface="Arial" pitchFamily="34" charset="0"/>
              <a:ea typeface="ヒラギノ角ゴ Pro W3"/>
              <a:cs typeface="Arial"/>
            </a:endParaRPr>
          </a:p>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Arterial insufficiency</a:t>
            </a:r>
          </a:p>
        </p:txBody>
      </p:sp>
      <p:sp>
        <p:nvSpPr>
          <p:cNvPr id="54285" name="Text Box 1046"/>
          <p:cNvSpPr txBox="1">
            <a:spLocks noChangeArrowheads="1"/>
          </p:cNvSpPr>
          <p:nvPr/>
        </p:nvSpPr>
        <p:spPr bwMode="blackWhite">
          <a:xfrm>
            <a:off x="5592994" y="3575845"/>
            <a:ext cx="2356556" cy="349250"/>
          </a:xfrm>
          <a:prstGeom prst="rect">
            <a:avLst/>
          </a:prstGeom>
          <a:solidFill>
            <a:schemeClr val="tx2">
              <a:lumMod val="75000"/>
            </a:schemeClr>
          </a:solidFill>
          <a:ln w="9525">
            <a:solidFill>
              <a:schemeClr val="tx2">
                <a:lumMod val="75000"/>
              </a:schemeClr>
            </a:solidFill>
            <a:miter lim="800000"/>
            <a:headEnd/>
            <a:tailEnd/>
          </a:ln>
          <a:effectLst/>
        </p:spPr>
        <p:txBody>
          <a:bodyPr wrap="square" lIns="91436" tIns="45718" rIns="91436" bIns="45718">
            <a:spAutoFit/>
          </a:bodyPr>
          <a:lstStyle>
            <a:lvl1pPr defTabSz="912813">
              <a:defRPr sz="3600" b="1">
                <a:solidFill>
                  <a:schemeClr val="tx1"/>
                </a:solidFill>
                <a:latin typeface="Times New Roman" pitchFamily="18" charset="0"/>
              </a:defRPr>
            </a:lvl1pPr>
            <a:lvl2pPr marL="742950" indent="-285750" defTabSz="912813">
              <a:defRPr sz="3600" b="1">
                <a:solidFill>
                  <a:schemeClr val="tx1"/>
                </a:solidFill>
                <a:latin typeface="Times New Roman" pitchFamily="18" charset="0"/>
              </a:defRPr>
            </a:lvl2pPr>
            <a:lvl3pPr marL="1143000" indent="-228600" defTabSz="912813">
              <a:defRPr sz="3600" b="1">
                <a:solidFill>
                  <a:schemeClr val="tx1"/>
                </a:solidFill>
                <a:latin typeface="Times New Roman" pitchFamily="18" charset="0"/>
              </a:defRPr>
            </a:lvl3pPr>
            <a:lvl4pPr marL="1600200" indent="-228600" defTabSz="912813">
              <a:defRPr sz="3600" b="1">
                <a:solidFill>
                  <a:schemeClr val="tx1"/>
                </a:solidFill>
                <a:latin typeface="Times New Roman" pitchFamily="18" charset="0"/>
              </a:defRPr>
            </a:lvl4pPr>
            <a:lvl5pPr marL="2057400" indent="-228600" defTabSz="912813">
              <a:defRPr sz="3600" b="1">
                <a:solidFill>
                  <a:schemeClr val="tx1"/>
                </a:solidFill>
                <a:latin typeface="Times New Roman" pitchFamily="18" charset="0"/>
              </a:defRPr>
            </a:lvl5pPr>
            <a:lvl6pPr marL="2514600" indent="-228600" defTabSz="912813" eaLnBrk="0" fontAlgn="base" hangingPunct="0">
              <a:spcBef>
                <a:spcPct val="0"/>
              </a:spcBef>
              <a:spcAft>
                <a:spcPct val="0"/>
              </a:spcAft>
              <a:defRPr sz="3600" b="1">
                <a:solidFill>
                  <a:schemeClr val="tx1"/>
                </a:solidFill>
                <a:latin typeface="Times New Roman" pitchFamily="18" charset="0"/>
              </a:defRPr>
            </a:lvl6pPr>
            <a:lvl7pPr marL="2971800" indent="-228600" defTabSz="912813" eaLnBrk="0" fontAlgn="base" hangingPunct="0">
              <a:spcBef>
                <a:spcPct val="0"/>
              </a:spcBef>
              <a:spcAft>
                <a:spcPct val="0"/>
              </a:spcAft>
              <a:defRPr sz="3600" b="1">
                <a:solidFill>
                  <a:schemeClr val="tx1"/>
                </a:solidFill>
                <a:latin typeface="Times New Roman" pitchFamily="18" charset="0"/>
              </a:defRPr>
            </a:lvl7pPr>
            <a:lvl8pPr marL="3429000" indent="-228600" defTabSz="912813" eaLnBrk="0" fontAlgn="base" hangingPunct="0">
              <a:spcBef>
                <a:spcPct val="0"/>
              </a:spcBef>
              <a:spcAft>
                <a:spcPct val="0"/>
              </a:spcAft>
              <a:defRPr sz="3600" b="1">
                <a:solidFill>
                  <a:schemeClr val="tx1"/>
                </a:solidFill>
                <a:latin typeface="Times New Roman" pitchFamily="18" charset="0"/>
              </a:defRPr>
            </a:lvl8pPr>
            <a:lvl9pPr marL="3886200" indent="-228600" defTabSz="912813" eaLnBrk="0" fontAlgn="base" hangingPunct="0">
              <a:spcBef>
                <a:spcPct val="0"/>
              </a:spcBef>
              <a:spcAft>
                <a:spcPct val="0"/>
              </a:spcAft>
              <a:defRPr sz="3600" b="1">
                <a:solidFill>
                  <a:schemeClr val="tx1"/>
                </a:solidFill>
                <a:latin typeface="Times New Roman" pitchFamily="18" charset="0"/>
              </a:defRPr>
            </a:lvl9pPr>
          </a:lstStyle>
          <a:p>
            <a:pPr marL="0" marR="0" lvl="0" indent="0" algn="ctr" defTabSz="912813" rtl="0" eaLnBrk="1" fontAlgn="base" latinLnBrk="0" hangingPunct="1">
              <a:lnSpc>
                <a:spcPct val="9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Atherothrombosis</a:t>
            </a:r>
          </a:p>
        </p:txBody>
      </p:sp>
      <p:pic>
        <p:nvPicPr>
          <p:cNvPr id="54286" name="Picture 1047" descr="Clot                                                           000017E6Macintosh HD                   ABA7815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949554" y="3371851"/>
            <a:ext cx="2376052" cy="261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35">
            <a:extLst>
              <a:ext uri="{FF2B5EF4-FFF2-40B4-BE49-F238E27FC236}">
                <a16:creationId xmlns:a16="http://schemas.microsoft.com/office/drawing/2014/main" id="{D0008A0F-3F07-0FA5-06B5-9F7A08AABD43}"/>
              </a:ext>
            </a:extLst>
          </p:cNvPr>
          <p:cNvSpPr txBox="1">
            <a:spLocks noChangeArrowheads="1"/>
          </p:cNvSpPr>
          <p:nvPr/>
        </p:nvSpPr>
        <p:spPr bwMode="auto">
          <a:xfrm>
            <a:off x="344663" y="6522933"/>
            <a:ext cx="122950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ea typeface="ヒラギノ角ゴ Pro W3"/>
                <a:cs typeface="Calibri" panose="020F0502020204030204" pitchFamily="34" charset="0"/>
              </a:rPr>
              <a:t>Abbreviation</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rPr>
              <a:t> </a:t>
            </a: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ea typeface="ヒラギノ角ゴ Pro W3"/>
                <a:cs typeface="Calibri" panose="020F0502020204030204" pitchFamily="34" charset="0"/>
              </a:rPr>
              <a:t>see</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rPr>
              <a:t> last slide</a:t>
            </a:r>
            <a:endParaRPr kumimoji="0" lang="fr-FR"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endParaRPr>
          </a:p>
        </p:txBody>
      </p:sp>
    </p:spTree>
    <p:extLst>
      <p:ext uri="{BB962C8B-B14F-4D97-AF65-F5344CB8AC3E}">
        <p14:creationId xmlns:p14="http://schemas.microsoft.com/office/powerpoint/2010/main" val="45419329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7C468-13F3-1AEC-2267-41857E3C39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69AE622-9BC1-45DE-8453-B7BA3FA7861A}"/>
              </a:ext>
            </a:extLst>
          </p:cNvPr>
          <p:cNvSpPr>
            <a:spLocks noGrp="1"/>
          </p:cNvSpPr>
          <p:nvPr>
            <p:ph type="title"/>
          </p:nvPr>
        </p:nvSpPr>
        <p:spPr/>
        <p:txBody>
          <a:bodyPr/>
          <a:lstStyle/>
          <a:p>
            <a:r>
              <a:rPr lang="fr-BE" b="1" dirty="0">
                <a:solidFill>
                  <a:srgbClr val="FF0000"/>
                </a:solidFill>
                <a:latin typeface="Arial" panose="020B0604020202020204" pitchFamily="34" charset="0"/>
                <a:cs typeface="Arial" panose="020B0604020202020204" pitchFamily="34" charset="0"/>
              </a:rPr>
              <a:t>HRT and Surgery</a:t>
            </a:r>
          </a:p>
        </p:txBody>
      </p:sp>
      <p:sp>
        <p:nvSpPr>
          <p:cNvPr id="4" name="Rectangle 3">
            <a:extLst>
              <a:ext uri="{FF2B5EF4-FFF2-40B4-BE49-F238E27FC236}">
                <a16:creationId xmlns:a16="http://schemas.microsoft.com/office/drawing/2014/main" id="{F29B4072-8862-0AA4-8668-4FBC6B39FD62}"/>
              </a:ext>
            </a:extLst>
          </p:cNvPr>
          <p:cNvSpPr/>
          <p:nvPr/>
        </p:nvSpPr>
        <p:spPr>
          <a:xfrm>
            <a:off x="838200" y="2042159"/>
            <a:ext cx="2794000" cy="15568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Surgery </a:t>
            </a:r>
          </a:p>
        </p:txBody>
      </p:sp>
      <p:sp>
        <p:nvSpPr>
          <p:cNvPr id="5" name="Rectangle 4">
            <a:extLst>
              <a:ext uri="{FF2B5EF4-FFF2-40B4-BE49-F238E27FC236}">
                <a16:creationId xmlns:a16="http://schemas.microsoft.com/office/drawing/2014/main" id="{F59DC3DB-0C6E-13BA-0C35-D3E468FFB3C7}"/>
              </a:ext>
            </a:extLst>
          </p:cNvPr>
          <p:cNvSpPr/>
          <p:nvPr/>
        </p:nvSpPr>
        <p:spPr>
          <a:xfrm>
            <a:off x="4566920" y="2042158"/>
            <a:ext cx="3093720" cy="15568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Risk for VTED</a:t>
            </a:r>
          </a:p>
          <a:p>
            <a:pPr algn="ctr"/>
            <a:r>
              <a:rPr lang="fr-BE" sz="2400" dirty="0" err="1"/>
              <a:t>increased</a:t>
            </a:r>
            <a:r>
              <a:rPr lang="fr-BE" sz="2400" dirty="0"/>
              <a:t> ?</a:t>
            </a:r>
          </a:p>
          <a:p>
            <a:pPr algn="ctr"/>
            <a:endParaRPr lang="fr-BE" sz="2400" dirty="0"/>
          </a:p>
        </p:txBody>
      </p:sp>
      <p:sp>
        <p:nvSpPr>
          <p:cNvPr id="6" name="Rectangle 5">
            <a:extLst>
              <a:ext uri="{FF2B5EF4-FFF2-40B4-BE49-F238E27FC236}">
                <a16:creationId xmlns:a16="http://schemas.microsoft.com/office/drawing/2014/main" id="{74D017F0-D05E-8F49-A891-A1426B63544B}"/>
              </a:ext>
            </a:extLst>
          </p:cNvPr>
          <p:cNvSpPr/>
          <p:nvPr/>
        </p:nvSpPr>
        <p:spPr>
          <a:xfrm>
            <a:off x="8483600" y="4441190"/>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Oral HRT should </a:t>
            </a:r>
            <a:r>
              <a:rPr lang="fr-BE" sz="2400" dirty="0" err="1"/>
              <a:t>be</a:t>
            </a:r>
            <a:r>
              <a:rPr lang="fr-BE" sz="2400" dirty="0"/>
              <a:t> </a:t>
            </a:r>
            <a:r>
              <a:rPr lang="fr-BE" sz="2400" dirty="0" err="1"/>
              <a:t>interrupted</a:t>
            </a:r>
            <a:endParaRPr lang="fr-BE" sz="2400" dirty="0"/>
          </a:p>
        </p:txBody>
      </p:sp>
      <p:sp>
        <p:nvSpPr>
          <p:cNvPr id="8" name="Rectangle 7">
            <a:extLst>
              <a:ext uri="{FF2B5EF4-FFF2-40B4-BE49-F238E27FC236}">
                <a16:creationId xmlns:a16="http://schemas.microsoft.com/office/drawing/2014/main" id="{5E35437D-8D76-6354-0897-11B1C5A075FD}"/>
              </a:ext>
            </a:extLst>
          </p:cNvPr>
          <p:cNvSpPr/>
          <p:nvPr/>
        </p:nvSpPr>
        <p:spPr>
          <a:xfrm>
            <a:off x="8483600" y="2078670"/>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No need to stop </a:t>
            </a:r>
            <a:r>
              <a:rPr lang="fr-BE" sz="2400" dirty="0" err="1"/>
              <a:t>transdermal</a:t>
            </a:r>
            <a:r>
              <a:rPr lang="fr-BE" sz="2400" dirty="0"/>
              <a:t> </a:t>
            </a:r>
            <a:r>
              <a:rPr lang="fr-BE" sz="2400" dirty="0" err="1"/>
              <a:t>oestrogen</a:t>
            </a:r>
            <a:r>
              <a:rPr lang="fr-BE" sz="2400" dirty="0"/>
              <a:t> and </a:t>
            </a:r>
            <a:r>
              <a:rPr lang="fr-BE" sz="2400" dirty="0" err="1"/>
              <a:t>micronised</a:t>
            </a:r>
            <a:r>
              <a:rPr lang="fr-BE" sz="2400" dirty="0"/>
              <a:t> </a:t>
            </a:r>
            <a:r>
              <a:rPr lang="fr-BE" sz="2400" dirty="0" err="1"/>
              <a:t>progesterone</a:t>
            </a:r>
            <a:endParaRPr lang="fr-BE" sz="2400" dirty="0"/>
          </a:p>
        </p:txBody>
      </p:sp>
    </p:spTree>
    <p:extLst>
      <p:ext uri="{BB962C8B-B14F-4D97-AF65-F5344CB8AC3E}">
        <p14:creationId xmlns:p14="http://schemas.microsoft.com/office/powerpoint/2010/main" val="222592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F17B61-E2BE-5585-EC24-E48A08BE212A}"/>
              </a:ext>
            </a:extLst>
          </p:cNvPr>
          <p:cNvSpPr>
            <a:spLocks noGrp="1"/>
          </p:cNvSpPr>
          <p:nvPr>
            <p:ph type="title"/>
          </p:nvPr>
        </p:nvSpPr>
        <p:spPr/>
        <p:txBody>
          <a:bodyPr/>
          <a:lstStyle/>
          <a:p>
            <a:endParaRPr lang="fr-BE" dirty="0"/>
          </a:p>
        </p:txBody>
      </p:sp>
      <p:graphicFrame>
        <p:nvGraphicFramePr>
          <p:cNvPr id="4" name="Espace réservé du contenu 3">
            <a:extLst>
              <a:ext uri="{FF2B5EF4-FFF2-40B4-BE49-F238E27FC236}">
                <a16:creationId xmlns:a16="http://schemas.microsoft.com/office/drawing/2014/main" id="{9F680312-8B38-6C5B-2261-87ED89891E95}"/>
              </a:ext>
            </a:extLst>
          </p:cNvPr>
          <p:cNvGraphicFramePr>
            <a:graphicFrameLocks noGrp="1"/>
          </p:cNvGraphicFramePr>
          <p:nvPr>
            <p:ph idx="1"/>
            <p:extLst>
              <p:ext uri="{D42A27DB-BD31-4B8C-83A1-F6EECF244321}">
                <p14:modId xmlns:p14="http://schemas.microsoft.com/office/powerpoint/2010/main" val="2979529288"/>
              </p:ext>
            </p:extLst>
          </p:nvPr>
        </p:nvGraphicFramePr>
        <p:xfrm>
          <a:off x="3261360" y="525145"/>
          <a:ext cx="8641080" cy="5308600"/>
        </p:xfrm>
        <a:graphic>
          <a:graphicData uri="http://schemas.openxmlformats.org/drawingml/2006/table">
            <a:tbl>
              <a:tblPr firstRow="1" bandRow="1">
                <a:tableStyleId>{5C22544A-7EE6-4342-B048-85BDC9FD1C3A}</a:tableStyleId>
              </a:tblPr>
              <a:tblGrid>
                <a:gridCol w="4320540">
                  <a:extLst>
                    <a:ext uri="{9D8B030D-6E8A-4147-A177-3AD203B41FA5}">
                      <a16:colId xmlns:a16="http://schemas.microsoft.com/office/drawing/2014/main" val="604643042"/>
                    </a:ext>
                  </a:extLst>
                </a:gridCol>
                <a:gridCol w="4320540">
                  <a:extLst>
                    <a:ext uri="{9D8B030D-6E8A-4147-A177-3AD203B41FA5}">
                      <a16:colId xmlns:a16="http://schemas.microsoft.com/office/drawing/2014/main" val="2012891290"/>
                    </a:ext>
                  </a:extLst>
                </a:gridCol>
              </a:tblGrid>
              <a:tr h="370840">
                <a:tc>
                  <a:txBody>
                    <a:bodyPr/>
                    <a:lstStyle/>
                    <a:p>
                      <a:endParaRPr lang="fr-BE" dirty="0"/>
                    </a:p>
                  </a:txBody>
                  <a:tcPr/>
                </a:tc>
                <a:tc>
                  <a:txBody>
                    <a:bodyPr/>
                    <a:lstStyle/>
                    <a:p>
                      <a:endParaRPr lang="fr-BE"/>
                    </a:p>
                  </a:txBody>
                  <a:tcPr/>
                </a:tc>
                <a:extLst>
                  <a:ext uri="{0D108BD9-81ED-4DB2-BD59-A6C34878D82A}">
                    <a16:rowId xmlns:a16="http://schemas.microsoft.com/office/drawing/2014/main" val="346874080"/>
                  </a:ext>
                </a:extLst>
              </a:tr>
              <a:tr h="370840">
                <a:tc>
                  <a:txBody>
                    <a:bodyPr/>
                    <a:lstStyle/>
                    <a:p>
                      <a:r>
                        <a:rPr lang="en-US" b="1" dirty="0"/>
                        <a:t>Coronary heart disease (Information in this table applies to people with no personal history of coronary heart disease) </a:t>
                      </a:r>
                      <a:endParaRPr lang="fr-BE" b="1" dirty="0"/>
                    </a:p>
                  </a:txBody>
                  <a:tcPr/>
                </a:tc>
                <a:tc>
                  <a:txBody>
                    <a:bodyPr/>
                    <a:lstStyle/>
                    <a:p>
                      <a:r>
                        <a:rPr lang="en-US" dirty="0"/>
                        <a:t>Coronary heart disease risk does not increase with combined HRT </a:t>
                      </a:r>
                    </a:p>
                    <a:p>
                      <a:r>
                        <a:rPr lang="en-US" dirty="0"/>
                        <a:t>Mortality from cardiovascular disease does not increase with combined HRT. [2024] </a:t>
                      </a:r>
                      <a:endParaRPr lang="fr-BE" dirty="0"/>
                    </a:p>
                  </a:txBody>
                  <a:tcPr/>
                </a:tc>
                <a:extLst>
                  <a:ext uri="{0D108BD9-81ED-4DB2-BD59-A6C34878D82A}">
                    <a16:rowId xmlns:a16="http://schemas.microsoft.com/office/drawing/2014/main" val="564460333"/>
                  </a:ext>
                </a:extLst>
              </a:tr>
              <a:tr h="370840">
                <a:tc>
                  <a:txBody>
                    <a:bodyPr/>
                    <a:lstStyle/>
                    <a:p>
                      <a:r>
                        <a:rPr lang="en-US" b="1" dirty="0"/>
                        <a:t>Stroke (Information in this table applies to people with no personal history of stroke) </a:t>
                      </a:r>
                      <a:endParaRPr lang="fr-BE" b="1" dirty="0"/>
                    </a:p>
                  </a:txBody>
                  <a:tcPr/>
                </a:tc>
                <a:tc>
                  <a:txBody>
                    <a:bodyPr/>
                    <a:lstStyle/>
                    <a:p>
                      <a:r>
                        <a:rPr lang="en-US" dirty="0"/>
                        <a:t>Stroke risk is unlikely to increase with the use of combined HRT that includes transdermal </a:t>
                      </a:r>
                      <a:r>
                        <a:rPr lang="en-US" dirty="0" err="1"/>
                        <a:t>oestrogen</a:t>
                      </a:r>
                      <a:r>
                        <a:rPr lang="en-US" dirty="0"/>
                        <a:t> </a:t>
                      </a:r>
                    </a:p>
                    <a:p>
                      <a:endParaRPr lang="en-US" dirty="0"/>
                    </a:p>
                    <a:p>
                      <a:r>
                        <a:rPr lang="en-US" dirty="0"/>
                        <a:t>Stroke risk increases with combined HRT containing oral </a:t>
                      </a:r>
                      <a:r>
                        <a:rPr lang="en-US" dirty="0" err="1"/>
                        <a:t>oestrogen</a:t>
                      </a:r>
                      <a:r>
                        <a:rPr lang="en-US" dirty="0"/>
                        <a:t> and the increase rises with higher </a:t>
                      </a:r>
                      <a:r>
                        <a:rPr lang="en-US" dirty="0" err="1"/>
                        <a:t>oestrogen</a:t>
                      </a:r>
                      <a:r>
                        <a:rPr lang="en-US" dirty="0"/>
                        <a:t> dosage and longer duration of treatment, for example, if used for more than 5 years</a:t>
                      </a:r>
                    </a:p>
                    <a:p>
                      <a:endParaRPr lang="fr-BE" dirty="0"/>
                    </a:p>
                  </a:txBody>
                  <a:tcPr/>
                </a:tc>
                <a:extLst>
                  <a:ext uri="{0D108BD9-81ED-4DB2-BD59-A6C34878D82A}">
                    <a16:rowId xmlns:a16="http://schemas.microsoft.com/office/drawing/2014/main" val="1297372273"/>
                  </a:ext>
                </a:extLst>
              </a:tr>
              <a:tr h="370840">
                <a:tc>
                  <a:txBody>
                    <a:bodyPr/>
                    <a:lstStyle/>
                    <a:p>
                      <a:r>
                        <a:rPr lang="fr-BE" b="1" dirty="0"/>
                        <a:t>Venous </a:t>
                      </a:r>
                      <a:r>
                        <a:rPr lang="fr-BE" b="1" dirty="0" err="1"/>
                        <a:t>thromboembolism</a:t>
                      </a:r>
                      <a:r>
                        <a:rPr lang="fr-BE" b="1" dirty="0"/>
                        <a:t> (VTE) </a:t>
                      </a:r>
                    </a:p>
                  </a:txBody>
                  <a:tcPr/>
                </a:tc>
                <a:tc>
                  <a:txBody>
                    <a:bodyPr/>
                    <a:lstStyle/>
                    <a:p>
                      <a:r>
                        <a:rPr lang="en-US" dirty="0"/>
                        <a:t>VTE risk is increased with oral HRT. </a:t>
                      </a:r>
                    </a:p>
                    <a:p>
                      <a:r>
                        <a:rPr lang="en-US" dirty="0"/>
                        <a:t>VTE risk is greater with oral than transdermal HRT. </a:t>
                      </a:r>
                      <a:endParaRPr lang="fr-BE" dirty="0"/>
                    </a:p>
                  </a:txBody>
                  <a:tcPr/>
                </a:tc>
                <a:extLst>
                  <a:ext uri="{0D108BD9-81ED-4DB2-BD59-A6C34878D82A}">
                    <a16:rowId xmlns:a16="http://schemas.microsoft.com/office/drawing/2014/main" val="1876600509"/>
                  </a:ext>
                </a:extLst>
              </a:tr>
            </a:tbl>
          </a:graphicData>
        </a:graphic>
      </p:graphicFrame>
      <p:pic>
        <p:nvPicPr>
          <p:cNvPr id="3" name="Image 2">
            <a:extLst>
              <a:ext uri="{FF2B5EF4-FFF2-40B4-BE49-F238E27FC236}">
                <a16:creationId xmlns:a16="http://schemas.microsoft.com/office/drawing/2014/main" id="{D6E38285-AB75-D60E-F481-A5C426250EC5}"/>
              </a:ext>
            </a:extLst>
          </p:cNvPr>
          <p:cNvPicPr>
            <a:picLocks noChangeAspect="1"/>
          </p:cNvPicPr>
          <p:nvPr/>
        </p:nvPicPr>
        <p:blipFill>
          <a:blip r:embed="rId2"/>
          <a:stretch>
            <a:fillRect/>
          </a:stretch>
        </p:blipFill>
        <p:spPr>
          <a:xfrm>
            <a:off x="422936" y="2484437"/>
            <a:ext cx="2732176" cy="2702877"/>
          </a:xfrm>
          <a:prstGeom prst="rect">
            <a:avLst/>
          </a:prstGeom>
        </p:spPr>
      </p:pic>
      <p:pic>
        <p:nvPicPr>
          <p:cNvPr id="1026" name="Picture 2" descr="nice draft guidance on looked after ...">
            <a:extLst>
              <a:ext uri="{FF2B5EF4-FFF2-40B4-BE49-F238E27FC236}">
                <a16:creationId xmlns:a16="http://schemas.microsoft.com/office/drawing/2014/main" id="{FDB2CC79-4D1C-83BC-DD6A-78FABB46E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36" y="525145"/>
            <a:ext cx="2733675"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111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3C9AFF1-26F8-4497-B02C-38564620EC4C}"/>
              </a:ext>
            </a:extLst>
          </p:cNvPr>
          <p:cNvPicPr>
            <a:picLocks noChangeAspect="1"/>
          </p:cNvPicPr>
          <p:nvPr/>
        </p:nvPicPr>
        <p:blipFill>
          <a:blip r:embed="rId2"/>
          <a:stretch>
            <a:fillRect/>
          </a:stretch>
        </p:blipFill>
        <p:spPr>
          <a:xfrm>
            <a:off x="881062" y="795337"/>
            <a:ext cx="10429875" cy="5267325"/>
          </a:xfrm>
          <a:prstGeom prst="rect">
            <a:avLst/>
          </a:prstGeom>
        </p:spPr>
      </p:pic>
    </p:spTree>
    <p:extLst>
      <p:ext uri="{BB962C8B-B14F-4D97-AF65-F5344CB8AC3E}">
        <p14:creationId xmlns:p14="http://schemas.microsoft.com/office/powerpoint/2010/main" val="2822828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1C8955B-7C12-3BCA-E6D8-D56521FFCF12}"/>
              </a:ext>
            </a:extLst>
          </p:cNvPr>
          <p:cNvSpPr>
            <a:spLocks noGrp="1" noChangeArrowheads="1"/>
          </p:cNvSpPr>
          <p:nvPr>
            <p:ph idx="1"/>
          </p:nvPr>
        </p:nvSpPr>
        <p:spPr bwMode="auto">
          <a:xfrm>
            <a:off x="137160" y="1365568"/>
            <a:ext cx="4231640" cy="4524315"/>
          </a:xfrm>
          <a:prstGeom prst="rect">
            <a:avLst/>
          </a:prstGeom>
          <a:solidFill>
            <a:schemeClr val="accent3">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Minor </a:t>
            </a:r>
            <a:r>
              <a:rPr kumimoji="0" lang="fr-FR" altLang="fr-FR" sz="1600" b="1"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heterozygous</a:t>
            </a:r>
            <a:r>
              <a:rPr kumimoji="0" lang="fr-FR" altLang="fr-FR" sz="1600" b="0" i="0" u="none" strike="noStrike" cap="none" normalizeH="0" baseline="0" dirty="0">
                <a:ln>
                  <a:noFill/>
                </a:ln>
                <a:solidFill>
                  <a:schemeClr val="tx1"/>
                </a:solidFill>
                <a:effectLst/>
                <a:latin typeface="Arial" panose="020B0604020202020204" pitchFamily="34" charset="0"/>
              </a:rPr>
              <a:t> Factor V Leiden or </a:t>
            </a:r>
            <a:r>
              <a:rPr kumimoji="0" lang="fr-FR" altLang="fr-FR" sz="1600" b="0" i="0" u="none" strike="noStrike" cap="none" normalizeH="0" baseline="0" dirty="0" err="1">
                <a:ln>
                  <a:noFill/>
                </a:ln>
                <a:solidFill>
                  <a:schemeClr val="tx1"/>
                </a:solidFill>
                <a:effectLst/>
                <a:latin typeface="Arial" panose="020B0604020202020204" pitchFamily="34" charset="0"/>
              </a:rPr>
              <a:t>heterozygous</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Prothrombin</a:t>
            </a:r>
            <a:r>
              <a:rPr kumimoji="0" lang="fr-FR" altLang="fr-FR" sz="1600" b="0" i="0" u="none" strike="noStrike" cap="none" normalizeH="0" baseline="0" dirty="0">
                <a:ln>
                  <a:noFill/>
                </a:ln>
                <a:solidFill>
                  <a:schemeClr val="tx1"/>
                </a:solidFill>
                <a:effectLst/>
                <a:latin typeface="Arial" panose="020B0604020202020204" pitchFamily="34" charset="0"/>
              </a:rPr>
              <a:t> G20210A mutation)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Distal </a:t>
            </a:r>
            <a:r>
              <a:rPr kumimoji="0" lang="fr-FR" altLang="fr-FR" sz="1600" b="1" i="0" u="none" strike="noStrike" cap="none" normalizeH="0" baseline="0" dirty="0" err="1">
                <a:ln>
                  <a:noFill/>
                </a:ln>
                <a:solidFill>
                  <a:schemeClr val="tx1"/>
                </a:solidFill>
                <a:effectLst/>
                <a:latin typeface="Arial" panose="020B0604020202020204" pitchFamily="34" charset="0"/>
              </a:rPr>
              <a:t>deep</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vein</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thrombosis</a:t>
            </a:r>
            <a:r>
              <a:rPr kumimoji="0" lang="fr-FR" altLang="fr-FR" sz="1600" b="1" i="0" u="none" strike="noStrike" cap="none" normalizeH="0" baseline="0" dirty="0">
                <a:ln>
                  <a:noFill/>
                </a:ln>
                <a:solidFill>
                  <a:schemeClr val="tx1"/>
                </a:solidFill>
                <a:effectLst/>
                <a:latin typeface="Arial" panose="020B0604020202020204" pitchFamily="34" charset="0"/>
              </a:rPr>
              <a:t> (DVT)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a </a:t>
            </a:r>
            <a:r>
              <a:rPr kumimoji="0" lang="fr-FR" altLang="fr-FR" sz="1600" b="0" i="0" u="none" strike="noStrike" cap="none" normalizeH="0" baseline="0" dirty="0" err="1">
                <a:ln>
                  <a:noFill/>
                </a:ln>
                <a:solidFill>
                  <a:schemeClr val="tx1"/>
                </a:solidFill>
                <a:effectLst/>
                <a:latin typeface="Arial" panose="020B0604020202020204" pitchFamily="34" charset="0"/>
              </a:rPr>
              <a:t>delay</a:t>
            </a:r>
            <a:r>
              <a:rPr kumimoji="0" lang="fr-FR" altLang="fr-FR" sz="1600" b="0" i="0" u="none" strike="noStrike" cap="none" normalizeH="0" baseline="0" dirty="0">
                <a:ln>
                  <a:noFill/>
                </a:ln>
                <a:solidFill>
                  <a:schemeClr val="tx1"/>
                </a:solidFill>
                <a:effectLst/>
                <a:latin typeface="Arial" panose="020B0604020202020204" pitchFamily="34" charset="0"/>
              </a:rPr>
              <a:t> of </a:t>
            </a:r>
            <a:r>
              <a:rPr kumimoji="0" lang="fr-FR" altLang="fr-FR" sz="1600" b="1" i="0" u="none" strike="noStrike" cap="none" normalizeH="0" baseline="0" dirty="0">
                <a:ln>
                  <a:noFill/>
                </a:ln>
                <a:solidFill>
                  <a:schemeClr val="tx1"/>
                </a:solidFill>
                <a:effectLst/>
                <a:latin typeface="Arial" panose="020B0604020202020204" pitchFamily="34" charset="0"/>
              </a:rPr>
              <a:t>more </a:t>
            </a:r>
            <a:r>
              <a:rPr kumimoji="0" lang="fr-FR" altLang="fr-FR" sz="1600" b="1" i="0" u="none" strike="noStrike" cap="none" normalizeH="0" baseline="0" dirty="0" err="1">
                <a:ln>
                  <a:noFill/>
                </a:ln>
                <a:solidFill>
                  <a:schemeClr val="tx1"/>
                </a:solidFill>
                <a:effectLst/>
                <a:latin typeface="Arial" panose="020B0604020202020204" pitchFamily="34" charset="0"/>
              </a:rPr>
              <a:t>than</a:t>
            </a:r>
            <a:r>
              <a:rPr kumimoji="0" lang="fr-FR" altLang="fr-FR" sz="1600" b="1" i="0" u="none" strike="noStrike" cap="none" normalizeH="0" baseline="0" dirty="0">
                <a:ln>
                  <a:noFill/>
                </a:ln>
                <a:solidFill>
                  <a:schemeClr val="tx1"/>
                </a:solidFill>
                <a:effectLst/>
                <a:latin typeface="Arial" panose="020B0604020202020204" pitchFamily="34" charset="0"/>
              </a:rPr>
              <a:t> 6 </a:t>
            </a:r>
            <a:r>
              <a:rPr kumimoji="0" lang="fr-FR" altLang="fr-FR" sz="1600" b="1" i="0" u="none" strike="noStrike" cap="none" normalizeH="0" baseline="0" dirty="0" err="1">
                <a:ln>
                  <a:noFill/>
                </a:ln>
                <a:solidFill>
                  <a:schemeClr val="tx1"/>
                </a:solidFill>
                <a:effectLst/>
                <a:latin typeface="Arial" panose="020B0604020202020204" pitchFamily="34" charset="0"/>
              </a:rPr>
              <a:t>months</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regardless</a:t>
            </a:r>
            <a:r>
              <a:rPr kumimoji="0" lang="fr-FR" altLang="fr-FR" sz="1600" b="0" i="0" u="none" strike="noStrike" cap="none" normalizeH="0" baseline="0" dirty="0">
                <a:ln>
                  <a:noFill/>
                </a:ln>
                <a:solidFill>
                  <a:schemeClr val="tx1"/>
                </a:solidFill>
                <a:effectLst/>
                <a:latin typeface="Arial" panose="020B0604020202020204" pitchFamily="34" charset="0"/>
              </a:rPr>
              <a:t> of the </a:t>
            </a:r>
            <a:r>
              <a:rPr kumimoji="0" lang="fr-FR" altLang="fr-FR" sz="1600" b="0" i="0" u="none" strike="noStrike" cap="none" normalizeH="0" baseline="0" dirty="0" err="1">
                <a:ln>
                  <a:noFill/>
                </a:ln>
                <a:solidFill>
                  <a:schemeClr val="tx1"/>
                </a:solidFill>
                <a:effectLst/>
                <a:latin typeface="Arial" panose="020B0604020202020204" pitchFamily="34" charset="0"/>
              </a:rPr>
              <a:t>triggering</a:t>
            </a:r>
            <a:r>
              <a:rPr kumimoji="0" lang="fr-FR" altLang="fr-FR" sz="1600" b="0" i="0" u="none" strike="noStrike" cap="none" normalizeH="0" baseline="0" dirty="0">
                <a:ln>
                  <a:noFill/>
                </a:ln>
                <a:solidFill>
                  <a:schemeClr val="tx1"/>
                </a:solidFill>
                <a:effectLst/>
                <a:latin typeface="Arial" panose="020B0604020202020204" pitchFamily="34" charset="0"/>
              </a:rPr>
              <a:t> factor,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or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minor </a:t>
            </a:r>
            <a:r>
              <a:rPr kumimoji="0" lang="fr-FR" altLang="fr-FR" sz="1600" b="0"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err="1">
                <a:ln>
                  <a:noFill/>
                </a:ln>
                <a:solidFill>
                  <a:schemeClr val="tx1"/>
                </a:solidFill>
                <a:effectLst/>
                <a:latin typeface="Arial" panose="020B0604020202020204" pitchFamily="34" charset="0"/>
              </a:rPr>
              <a:t>Provoked</a:t>
            </a:r>
            <a:r>
              <a:rPr kumimoji="0" lang="fr-FR" altLang="fr-FR" sz="1600" b="1" i="0" u="none" strike="noStrike" cap="none" normalizeH="0" baseline="0" dirty="0">
                <a:ln>
                  <a:noFill/>
                </a:ln>
                <a:solidFill>
                  <a:schemeClr val="tx1"/>
                </a:solidFill>
                <a:effectLst/>
                <a:latin typeface="Arial" panose="020B0604020202020204" pitchFamily="34" charset="0"/>
              </a:rPr>
              <a:t> proximal DVT or </a:t>
            </a:r>
            <a:r>
              <a:rPr kumimoji="0" lang="fr-FR" altLang="fr-FR" sz="1600" b="1" i="0" u="none" strike="noStrike" cap="none" normalizeH="0" baseline="0" dirty="0" err="1">
                <a:ln>
                  <a:noFill/>
                </a:ln>
                <a:solidFill>
                  <a:schemeClr val="tx1"/>
                </a:solidFill>
                <a:effectLst/>
                <a:latin typeface="Arial" panose="020B0604020202020204" pitchFamily="34" charset="0"/>
              </a:rPr>
              <a:t>pulmonary</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embolism</a:t>
            </a:r>
            <a:r>
              <a:rPr kumimoji="0" lang="fr-FR" altLang="fr-FR" sz="1600" b="1" i="0" u="none" strike="noStrike" cap="none" normalizeH="0" baseline="0" dirty="0">
                <a:ln>
                  <a:noFill/>
                </a:ln>
                <a:solidFill>
                  <a:schemeClr val="tx1"/>
                </a:solidFill>
                <a:effectLst/>
                <a:latin typeface="Arial" panose="020B0604020202020204" pitchFamily="34" charset="0"/>
              </a:rPr>
              <a:t> (PE)</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excluding</a:t>
            </a:r>
            <a:r>
              <a:rPr kumimoji="0" lang="fr-FR" altLang="fr-FR" sz="1600" b="0" i="0" u="none" strike="noStrike" cap="none" normalizeH="0" baseline="0" dirty="0">
                <a:ln>
                  <a:noFill/>
                </a:ln>
                <a:solidFill>
                  <a:schemeClr val="tx1"/>
                </a:solidFill>
                <a:effectLst/>
                <a:latin typeface="Arial" panose="020B0604020202020204" pitchFamily="34" charset="0"/>
              </a:rPr>
              <a:t> hormonal </a:t>
            </a:r>
            <a:r>
              <a:rPr kumimoji="0" lang="fr-FR" altLang="fr-FR" sz="1600" b="0" i="0" u="none" strike="noStrike" cap="none" normalizeH="0" baseline="0" dirty="0" err="1">
                <a:ln>
                  <a:noFill/>
                </a:ln>
                <a:solidFill>
                  <a:schemeClr val="tx1"/>
                </a:solidFill>
                <a:effectLst/>
                <a:latin typeface="Arial" panose="020B0604020202020204" pitchFamily="34" charset="0"/>
              </a:rPr>
              <a:t>context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a </a:t>
            </a:r>
            <a:r>
              <a:rPr kumimoji="0" lang="fr-FR" altLang="fr-FR" sz="1600" b="0" i="0" u="none" strike="noStrike" cap="none" normalizeH="0" baseline="0" dirty="0" err="1">
                <a:ln>
                  <a:noFill/>
                </a:ln>
                <a:solidFill>
                  <a:schemeClr val="tx1"/>
                </a:solidFill>
                <a:effectLst/>
                <a:latin typeface="Arial" panose="020B0604020202020204" pitchFamily="34" charset="0"/>
              </a:rPr>
              <a:t>delay</a:t>
            </a:r>
            <a:r>
              <a:rPr kumimoji="0" lang="fr-FR" altLang="fr-FR" sz="1600" b="0" i="0" u="none" strike="noStrike" cap="none" normalizeH="0" baseline="0" dirty="0">
                <a:ln>
                  <a:noFill/>
                </a:ln>
                <a:solidFill>
                  <a:schemeClr val="tx1"/>
                </a:solidFill>
                <a:effectLst/>
                <a:latin typeface="Arial" panose="020B0604020202020204" pitchFamily="34" charset="0"/>
              </a:rPr>
              <a:t> of </a:t>
            </a:r>
            <a:r>
              <a:rPr kumimoji="0" lang="fr-FR" altLang="fr-FR" sz="1600" b="1" i="0" u="none" strike="noStrike" cap="none" normalizeH="0" baseline="0" dirty="0">
                <a:ln>
                  <a:noFill/>
                </a:ln>
                <a:solidFill>
                  <a:schemeClr val="tx1"/>
                </a:solidFill>
                <a:effectLst/>
                <a:latin typeface="Arial" panose="020B0604020202020204" pitchFamily="34" charset="0"/>
              </a:rPr>
              <a:t>more </a:t>
            </a:r>
            <a:r>
              <a:rPr kumimoji="0" lang="fr-FR" altLang="fr-FR" sz="1600" b="1" i="0" u="none" strike="noStrike" cap="none" normalizeH="0" baseline="0" dirty="0" err="1">
                <a:ln>
                  <a:noFill/>
                </a:ln>
                <a:solidFill>
                  <a:schemeClr val="tx1"/>
                </a:solidFill>
                <a:effectLst/>
                <a:latin typeface="Arial" panose="020B0604020202020204" pitchFamily="34" charset="0"/>
              </a:rPr>
              <a:t>than</a:t>
            </a:r>
            <a:r>
              <a:rPr kumimoji="0" lang="fr-FR" altLang="fr-FR" sz="1600" b="1" i="0" u="none" strike="noStrike" cap="none" normalizeH="0" baseline="0" dirty="0">
                <a:ln>
                  <a:noFill/>
                </a:ln>
                <a:solidFill>
                  <a:schemeClr val="tx1"/>
                </a:solidFill>
                <a:effectLst/>
                <a:latin typeface="Arial" panose="020B0604020202020204" pitchFamily="34" charset="0"/>
              </a:rPr>
              <a:t> 1 </a:t>
            </a:r>
            <a:r>
              <a:rPr kumimoji="0" lang="fr-FR" altLang="fr-FR" sz="1600" b="1" i="0" u="none" strike="noStrike" cap="none" normalizeH="0" baseline="0" dirty="0" err="1">
                <a:ln>
                  <a:noFill/>
                </a:ln>
                <a:solidFill>
                  <a:schemeClr val="tx1"/>
                </a:solidFill>
                <a:effectLst/>
                <a:latin typeface="Arial" panose="020B0604020202020204" pitchFamily="34" charset="0"/>
              </a:rPr>
              <a:t>year</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Family </a:t>
            </a:r>
            <a:r>
              <a:rPr kumimoji="0" lang="fr-FR" altLang="fr-FR" sz="1600" b="1" i="0" u="none" strike="noStrike" cap="none" normalizeH="0" baseline="0" dirty="0" err="1">
                <a:ln>
                  <a:noFill/>
                </a:ln>
                <a:solidFill>
                  <a:schemeClr val="tx1"/>
                </a:solidFill>
                <a:effectLst/>
                <a:latin typeface="Arial" panose="020B0604020202020204" pitchFamily="34" charset="0"/>
              </a:rPr>
              <a:t>history</a:t>
            </a:r>
            <a:r>
              <a:rPr kumimoji="0" lang="fr-FR" altLang="fr-FR" sz="1600" b="1" i="0" u="none" strike="noStrike" cap="none" normalizeH="0" baseline="0" dirty="0">
                <a:ln>
                  <a:noFill/>
                </a:ln>
                <a:solidFill>
                  <a:schemeClr val="tx1"/>
                </a:solidFill>
                <a:effectLst/>
                <a:latin typeface="Arial" panose="020B0604020202020204" pitchFamily="34" charset="0"/>
              </a:rPr>
              <a:t> of a single </a:t>
            </a:r>
            <a:r>
              <a:rPr kumimoji="0" lang="fr-FR" altLang="fr-FR" sz="1600" b="1" i="0" u="none" strike="noStrike" cap="none" normalizeH="0" baseline="0" dirty="0" err="1">
                <a:ln>
                  <a:noFill/>
                </a:ln>
                <a:solidFill>
                  <a:schemeClr val="tx1"/>
                </a:solidFill>
                <a:effectLst/>
                <a:latin typeface="Arial" panose="020B0604020202020204" pitchFamily="34" charset="0"/>
              </a:rPr>
              <a:t>venous</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thromboembolism</a:t>
            </a:r>
            <a:r>
              <a:rPr kumimoji="0" lang="fr-FR" altLang="fr-FR" sz="1600" b="1" i="0" u="none" strike="noStrike" cap="none" normalizeH="0" baseline="0" dirty="0">
                <a:ln>
                  <a:noFill/>
                </a:ln>
                <a:solidFill>
                  <a:schemeClr val="tx1"/>
                </a:solidFill>
                <a:effectLst/>
                <a:latin typeface="Arial" panose="020B0604020202020204" pitchFamily="34" charset="0"/>
              </a:rPr>
              <a:t> (VTE) </a:t>
            </a:r>
            <a:r>
              <a:rPr kumimoji="0" lang="fr-FR" altLang="fr-FR" sz="1600" b="1" i="0" u="none" strike="noStrike" cap="none" normalizeH="0" baseline="0" dirty="0" err="1">
                <a:ln>
                  <a:noFill/>
                </a:ln>
                <a:solidFill>
                  <a:schemeClr val="tx1"/>
                </a:solidFill>
                <a:effectLst/>
                <a:latin typeface="Arial" panose="020B0604020202020204" pitchFamily="34" charset="0"/>
              </a:rPr>
              <a:t>event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or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minor </a:t>
            </a:r>
            <a:r>
              <a:rPr kumimoji="0" lang="fr-FR" altLang="fr-FR" sz="1600" b="0"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err="1">
                <a:ln>
                  <a:noFill/>
                </a:ln>
                <a:solidFill>
                  <a:schemeClr val="tx1"/>
                </a:solidFill>
                <a:effectLst/>
                <a:latin typeface="Arial" panose="020B0604020202020204" pitchFamily="34" charset="0"/>
              </a:rPr>
              <a:t>Obesity</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other</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vascular</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risk</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factors</a:t>
            </a:r>
            <a:r>
              <a:rPr kumimoji="0" lang="fr-FR" altLang="fr-FR" sz="1600" b="0" i="0" u="none" strike="noStrike" cap="none" normalizeH="0" baseline="0" dirty="0">
                <a:ln>
                  <a:noFill/>
                </a:ln>
                <a:solidFill>
                  <a:schemeClr val="tx1"/>
                </a:solidFill>
                <a:effectLst/>
                <a:latin typeface="Arial" panose="020B0604020202020204" pitchFamily="34" charset="0"/>
              </a:rPr>
              <a:t> </a:t>
            </a:r>
          </a:p>
        </p:txBody>
      </p:sp>
      <p:sp>
        <p:nvSpPr>
          <p:cNvPr id="9" name="Rectangle 1">
            <a:extLst>
              <a:ext uri="{FF2B5EF4-FFF2-40B4-BE49-F238E27FC236}">
                <a16:creationId xmlns:a16="http://schemas.microsoft.com/office/drawing/2014/main" id="{DBDDE70D-FFB2-967B-C983-5BA300BDEA01}"/>
              </a:ext>
            </a:extLst>
          </p:cNvPr>
          <p:cNvSpPr txBox="1">
            <a:spLocks noChangeArrowheads="1"/>
          </p:cNvSpPr>
          <p:nvPr/>
        </p:nvSpPr>
        <p:spPr bwMode="auto">
          <a:xfrm>
            <a:off x="4483102" y="1365568"/>
            <a:ext cx="4508498" cy="4524315"/>
          </a:xfrm>
          <a:prstGeom prst="rect">
            <a:avLst/>
          </a:prstGeom>
          <a:solidFill>
            <a:schemeClr val="accent1">
              <a:lumMod val="40000"/>
              <a:lumOff val="60000"/>
            </a:schemeClr>
          </a:solidFill>
          <a:ln>
            <a:noFill/>
          </a:ln>
          <a:effec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Moderate</a:t>
            </a:r>
            <a:r>
              <a:rPr lang="fr-FR" altLang="fr-FR" sz="1600" b="1" dirty="0">
                <a:latin typeface="Arial" panose="020B0604020202020204" pitchFamily="34" charset="0"/>
              </a:rPr>
              <a:t> </a:t>
            </a:r>
            <a:r>
              <a:rPr lang="fr-FR" altLang="fr-FR" sz="1600" b="1" dirty="0" err="1">
                <a:latin typeface="Arial" panose="020B0604020202020204" pitchFamily="34" charset="0"/>
              </a:rPr>
              <a:t>thrombophilia</a:t>
            </a:r>
            <a:r>
              <a:rPr lang="fr-FR" altLang="fr-FR" sz="1600" dirty="0">
                <a:latin typeface="Arial" panose="020B0604020202020204" pitchFamily="34" charset="0"/>
              </a:rPr>
              <a:t> (</a:t>
            </a:r>
            <a:r>
              <a:rPr lang="fr-FR" altLang="fr-FR" sz="1600" dirty="0" err="1">
                <a:latin typeface="Arial" panose="020B0604020202020204" pitchFamily="34" charset="0"/>
              </a:rPr>
              <a:t>Protein</a:t>
            </a:r>
            <a:r>
              <a:rPr lang="fr-FR" altLang="fr-FR" sz="1600" dirty="0">
                <a:latin typeface="Arial" panose="020B0604020202020204" pitchFamily="34" charset="0"/>
              </a:rPr>
              <a:t> C </a:t>
            </a:r>
            <a:r>
              <a:rPr lang="fr-FR" altLang="fr-FR" sz="1600" dirty="0" err="1">
                <a:latin typeface="Arial" panose="020B0604020202020204" pitchFamily="34" charset="0"/>
              </a:rPr>
              <a:t>deficiency</a:t>
            </a:r>
            <a:r>
              <a:rPr lang="fr-FR" altLang="fr-FR" sz="1600" dirty="0">
                <a:latin typeface="Arial" panose="020B0604020202020204" pitchFamily="34" charset="0"/>
              </a:rPr>
              <a:t>, </a:t>
            </a:r>
            <a:r>
              <a:rPr lang="fr-FR" altLang="fr-FR" sz="1600" dirty="0" err="1">
                <a:latin typeface="Arial" panose="020B0604020202020204" pitchFamily="34" charset="0"/>
              </a:rPr>
              <a:t>Protein</a:t>
            </a:r>
            <a:r>
              <a:rPr lang="fr-FR" altLang="fr-FR" sz="1600" dirty="0">
                <a:latin typeface="Arial" panose="020B0604020202020204" pitchFamily="34" charset="0"/>
              </a:rPr>
              <a:t> S </a:t>
            </a:r>
            <a:r>
              <a:rPr lang="fr-FR" altLang="fr-FR" sz="1600" dirty="0" err="1">
                <a:latin typeface="Arial" panose="020B0604020202020204" pitchFamily="34" charset="0"/>
              </a:rPr>
              <a:t>deficiency</a:t>
            </a:r>
            <a:r>
              <a:rPr lang="fr-FR" altLang="fr-FR" sz="1600" dirty="0">
                <a:latin typeface="Arial" panose="020B0604020202020204" pitchFamily="34" charset="0"/>
              </a:rPr>
              <a:t>, </a:t>
            </a:r>
            <a:r>
              <a:rPr lang="fr-FR" altLang="fr-FR" sz="1600" dirty="0" err="1">
                <a:latin typeface="Arial" panose="020B0604020202020204" pitchFamily="34" charset="0"/>
              </a:rPr>
              <a:t>combined</a:t>
            </a:r>
            <a:r>
              <a:rPr lang="fr-FR" altLang="fr-FR" sz="1600" dirty="0">
                <a:latin typeface="Arial" panose="020B0604020202020204" pitchFamily="34" charset="0"/>
              </a:rPr>
              <a:t> </a:t>
            </a:r>
            <a:r>
              <a:rPr lang="fr-FR" altLang="fr-FR" sz="1600" dirty="0" err="1">
                <a:latin typeface="Arial" panose="020B0604020202020204" pitchFamily="34" charset="0"/>
              </a:rPr>
              <a:t>deficiency</a:t>
            </a:r>
            <a:r>
              <a:rPr lang="fr-FR" altLang="fr-FR" sz="1600" dirty="0">
                <a:latin typeface="Arial" panose="020B0604020202020204" pitchFamily="34" charset="0"/>
              </a:rPr>
              <a:t>, Type HBS </a:t>
            </a:r>
            <a:r>
              <a:rPr lang="fr-FR" altLang="fr-FR" sz="1600" dirty="0" err="1">
                <a:latin typeface="Arial" panose="020B0604020202020204" pitchFamily="34" charset="0"/>
              </a:rPr>
              <a:t>Antithrombin</a:t>
            </a:r>
            <a:r>
              <a:rPr lang="fr-FR" altLang="fr-FR" sz="1600" dirty="0">
                <a:latin typeface="Arial" panose="020B0604020202020204" pitchFamily="34" charset="0"/>
              </a:rPr>
              <a:t> </a:t>
            </a:r>
            <a:r>
              <a:rPr lang="fr-FR" altLang="fr-FR" sz="1600" dirty="0" err="1">
                <a:latin typeface="Arial" panose="020B0604020202020204" pitchFamily="34" charset="0"/>
              </a:rPr>
              <a:t>deficiency</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Unusual</a:t>
            </a:r>
            <a:r>
              <a:rPr lang="fr-FR" altLang="fr-FR" sz="1600" b="1" dirty="0">
                <a:latin typeface="Arial" panose="020B0604020202020204" pitchFamily="34" charset="0"/>
              </a:rPr>
              <a:t> sites of </a:t>
            </a:r>
            <a:r>
              <a:rPr lang="fr-FR" altLang="fr-FR" sz="1600" b="1" dirty="0" err="1">
                <a:latin typeface="Arial" panose="020B0604020202020204" pitchFamily="34" charset="0"/>
              </a:rPr>
              <a:t>venous</a:t>
            </a:r>
            <a:r>
              <a:rPr lang="fr-FR" altLang="fr-FR" sz="1600" b="1" dirty="0">
                <a:latin typeface="Arial" panose="020B0604020202020204" pitchFamily="34" charset="0"/>
              </a:rPr>
              <a:t> </a:t>
            </a:r>
            <a:r>
              <a:rPr lang="fr-FR" altLang="fr-FR" sz="1600" b="1" dirty="0" err="1">
                <a:latin typeface="Arial" panose="020B0604020202020204" pitchFamily="34" charset="0"/>
              </a:rPr>
              <a:t>thromboembolism</a:t>
            </a:r>
            <a:r>
              <a:rPr lang="fr-FR" altLang="fr-FR" sz="1600" b="1" dirty="0">
                <a:latin typeface="Arial" panose="020B0604020202020204" pitchFamily="34" charset="0"/>
              </a:rPr>
              <a:t> (VTE)</a:t>
            </a:r>
            <a:r>
              <a:rPr lang="fr-FR" altLang="fr-FR" sz="1600" dirty="0">
                <a:latin typeface="Arial" panose="020B0604020202020204" pitchFamily="34" charset="0"/>
              </a:rPr>
              <a:t> (e.g., </a:t>
            </a:r>
            <a:r>
              <a:rPr lang="fr-FR" altLang="fr-FR" sz="1600" dirty="0" err="1">
                <a:latin typeface="Arial" panose="020B0604020202020204" pitchFamily="34" charset="0"/>
              </a:rPr>
              <a:t>cerebral</a:t>
            </a:r>
            <a:r>
              <a:rPr lang="fr-FR" altLang="fr-FR" sz="1600" dirty="0">
                <a:latin typeface="Arial" panose="020B0604020202020204" pitchFamily="34" charset="0"/>
              </a:rPr>
              <a:t> </a:t>
            </a:r>
            <a:r>
              <a:rPr lang="fr-FR" altLang="fr-FR" sz="1600" dirty="0" err="1">
                <a:latin typeface="Arial" panose="020B0604020202020204" pitchFamily="34" charset="0"/>
              </a:rPr>
              <a:t>venous</a:t>
            </a:r>
            <a:r>
              <a:rPr lang="fr-FR" altLang="fr-FR" sz="1600" dirty="0">
                <a:latin typeface="Arial" panose="020B0604020202020204" pitchFamily="34" charset="0"/>
              </a:rPr>
              <a:t> </a:t>
            </a:r>
            <a:r>
              <a:rPr lang="fr-FR" altLang="fr-FR" sz="1600" dirty="0" err="1">
                <a:latin typeface="Arial" panose="020B0604020202020204" pitchFamily="34" charset="0"/>
              </a:rPr>
              <a:t>thrombosis</a:t>
            </a:r>
            <a:r>
              <a:rPr lang="fr-FR" altLang="fr-FR" sz="1600" dirty="0">
                <a:latin typeface="Arial" panose="020B0604020202020204" pitchFamily="34" charset="0"/>
              </a:rPr>
              <a:t>, portal </a:t>
            </a:r>
            <a:r>
              <a:rPr lang="fr-FR" altLang="fr-FR" sz="1600" dirty="0" err="1">
                <a:latin typeface="Arial" panose="020B0604020202020204" pitchFamily="34" charset="0"/>
              </a:rPr>
              <a:t>vein</a:t>
            </a:r>
            <a:r>
              <a:rPr lang="fr-FR" altLang="fr-FR" sz="1600" dirty="0">
                <a:latin typeface="Arial" panose="020B0604020202020204" pitchFamily="34" charset="0"/>
              </a:rPr>
              <a:t> </a:t>
            </a:r>
            <a:r>
              <a:rPr lang="fr-FR" altLang="fr-FR" sz="1600" dirty="0" err="1">
                <a:latin typeface="Arial" panose="020B0604020202020204" pitchFamily="34" charset="0"/>
              </a:rPr>
              <a:t>thrombosis</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VTE in a hormonal or </a:t>
            </a:r>
            <a:r>
              <a:rPr lang="fr-FR" altLang="fr-FR" sz="1600" b="1" dirty="0" err="1">
                <a:latin typeface="Arial" panose="020B0604020202020204" pitchFamily="34" charset="0"/>
              </a:rPr>
              <a:t>idiopathic</a:t>
            </a:r>
            <a:r>
              <a:rPr lang="fr-FR" altLang="fr-FR" sz="1600" b="1" dirty="0">
                <a:latin typeface="Arial" panose="020B0604020202020204" pitchFamily="34" charset="0"/>
              </a:rPr>
              <a:t> </a:t>
            </a:r>
            <a:r>
              <a:rPr lang="fr-FR" altLang="fr-FR" sz="1600" b="1" dirty="0" err="1">
                <a:latin typeface="Arial" panose="020B0604020202020204" pitchFamily="34" charset="0"/>
              </a:rPr>
              <a:t>context</a:t>
            </a:r>
            <a:r>
              <a:rPr lang="fr-FR" altLang="fr-FR" sz="1600" dirty="0">
                <a:latin typeface="Arial" panose="020B0604020202020204" pitchFamily="34" charset="0"/>
              </a:rPr>
              <a:t> (</a:t>
            </a:r>
            <a:r>
              <a:rPr lang="fr-FR" altLang="fr-FR" sz="1600" dirty="0" err="1">
                <a:latin typeface="Arial" panose="020B0604020202020204" pitchFamily="34" charset="0"/>
              </a:rPr>
              <a:t>excluding</a:t>
            </a:r>
            <a:r>
              <a:rPr lang="fr-FR" altLang="fr-FR" sz="1600" dirty="0">
                <a:latin typeface="Arial" panose="020B0604020202020204" pitchFamily="34" charset="0"/>
              </a:rPr>
              <a:t> distal DVT) </a:t>
            </a:r>
            <a:r>
              <a:rPr lang="fr-FR" altLang="fr-FR" sz="1600" b="1" dirty="0" err="1">
                <a:latin typeface="Arial" panose="020B0604020202020204" pitchFamily="34" charset="0"/>
              </a:rPr>
              <a:t>with</a:t>
            </a:r>
            <a:r>
              <a:rPr lang="fr-FR" altLang="fr-FR" sz="1600" b="1" dirty="0">
                <a:latin typeface="Arial" panose="020B0604020202020204" pitchFamily="34" charset="0"/>
              </a:rPr>
              <a:t> a </a:t>
            </a:r>
            <a:r>
              <a:rPr lang="fr-FR" altLang="fr-FR" sz="1600" b="1" dirty="0" err="1">
                <a:latin typeface="Arial" panose="020B0604020202020204" pitchFamily="34" charset="0"/>
              </a:rPr>
              <a:t>delay</a:t>
            </a:r>
            <a:r>
              <a:rPr lang="fr-FR" altLang="fr-FR" sz="1600" b="1" dirty="0">
                <a:latin typeface="Arial" panose="020B0604020202020204" pitchFamily="34" charset="0"/>
              </a:rPr>
              <a:t> of more </a:t>
            </a:r>
            <a:r>
              <a:rPr lang="fr-FR" altLang="fr-FR" sz="1600" b="1" dirty="0" err="1">
                <a:latin typeface="Arial" panose="020B0604020202020204" pitchFamily="34" charset="0"/>
              </a:rPr>
              <a:t>than</a:t>
            </a:r>
            <a:r>
              <a:rPr lang="fr-FR" altLang="fr-FR" sz="1600" b="1" dirty="0">
                <a:latin typeface="Arial" panose="020B0604020202020204" pitchFamily="34" charset="0"/>
              </a:rPr>
              <a:t> 1 </a:t>
            </a:r>
            <a:r>
              <a:rPr lang="fr-FR" altLang="fr-FR" sz="1600" b="1" dirty="0" err="1">
                <a:latin typeface="Arial" panose="020B0604020202020204" pitchFamily="34" charset="0"/>
              </a:rPr>
              <a:t>year</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Recurrent</a:t>
            </a:r>
            <a:r>
              <a:rPr lang="fr-FR" altLang="fr-FR" sz="1600" b="1" dirty="0">
                <a:latin typeface="Arial" panose="020B0604020202020204" pitchFamily="34" charset="0"/>
              </a:rPr>
              <a:t> distal VTE</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History</a:t>
            </a:r>
            <a:r>
              <a:rPr lang="fr-FR" altLang="fr-FR" sz="1600" b="1" dirty="0">
                <a:latin typeface="Arial" panose="020B0604020202020204" pitchFamily="34" charset="0"/>
              </a:rPr>
              <a:t> of VTE </a:t>
            </a:r>
            <a:r>
              <a:rPr lang="fr-FR" altLang="fr-FR" sz="1600" b="1" dirty="0" err="1">
                <a:latin typeface="Arial" panose="020B0604020202020204" pitchFamily="34" charset="0"/>
              </a:rPr>
              <a:t>requiring</a:t>
            </a:r>
            <a:r>
              <a:rPr lang="fr-FR" altLang="fr-FR" sz="1600" b="1" dirty="0">
                <a:latin typeface="Arial" panose="020B0604020202020204" pitchFamily="34" charset="0"/>
              </a:rPr>
              <a:t> long-</a:t>
            </a:r>
            <a:r>
              <a:rPr lang="fr-FR" altLang="fr-FR" sz="1600" b="1" dirty="0" err="1">
                <a:latin typeface="Arial" panose="020B0604020202020204" pitchFamily="34" charset="0"/>
              </a:rPr>
              <a:t>term</a:t>
            </a:r>
            <a:r>
              <a:rPr lang="fr-FR" altLang="fr-FR" sz="1600" b="1" dirty="0">
                <a:latin typeface="Arial" panose="020B0604020202020204" pitchFamily="34" charset="0"/>
              </a:rPr>
              <a:t> anticoagulation</a:t>
            </a:r>
            <a:r>
              <a:rPr lang="fr-FR" altLang="fr-FR" sz="1600" dirty="0">
                <a:latin typeface="Arial" panose="020B0604020202020204" pitchFamily="34" charset="0"/>
              </a:rPr>
              <a:t> (</a:t>
            </a:r>
            <a:r>
              <a:rPr lang="fr-FR" altLang="fr-FR" sz="1600" dirty="0" err="1">
                <a:latin typeface="Arial" panose="020B0604020202020204" pitchFamily="34" charset="0"/>
              </a:rPr>
              <a:t>excluding</a:t>
            </a:r>
            <a:r>
              <a:rPr lang="fr-FR" altLang="fr-FR" sz="1600" dirty="0">
                <a:latin typeface="Arial" panose="020B0604020202020204" pitchFamily="34" charset="0"/>
              </a:rPr>
              <a:t> </a:t>
            </a:r>
            <a:r>
              <a:rPr lang="fr-FR" altLang="fr-FR" sz="1600" dirty="0" err="1">
                <a:latin typeface="Arial" panose="020B0604020202020204" pitchFamily="34" charset="0"/>
              </a:rPr>
              <a:t>antiphospholipid</a:t>
            </a:r>
            <a:r>
              <a:rPr lang="fr-FR" altLang="fr-FR" sz="1600" dirty="0">
                <a:latin typeface="Arial" panose="020B0604020202020204" pitchFamily="34" charset="0"/>
              </a:rPr>
              <a:t> syndrome - APS)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Multiple </a:t>
            </a:r>
            <a:r>
              <a:rPr lang="fr-FR" altLang="fr-FR" sz="1600" b="1" dirty="0" err="1">
                <a:latin typeface="Arial" panose="020B0604020202020204" pitchFamily="34" charset="0"/>
              </a:rPr>
              <a:t>family</a:t>
            </a:r>
            <a:r>
              <a:rPr lang="fr-FR" altLang="fr-FR" sz="1600" b="1" dirty="0">
                <a:latin typeface="Arial" panose="020B0604020202020204" pitchFamily="34" charset="0"/>
              </a:rPr>
              <a:t> </a:t>
            </a:r>
            <a:r>
              <a:rPr lang="fr-FR" altLang="fr-FR" sz="1600" b="1" dirty="0" err="1">
                <a:latin typeface="Arial" panose="020B0604020202020204" pitchFamily="34" charset="0"/>
              </a:rPr>
              <a:t>history</a:t>
            </a:r>
            <a:r>
              <a:rPr lang="fr-FR" altLang="fr-FR" sz="1600" b="1" dirty="0">
                <a:latin typeface="Arial" panose="020B0604020202020204" pitchFamily="34" charset="0"/>
              </a:rPr>
              <a:t> of VTE </a:t>
            </a:r>
            <a:r>
              <a:rPr lang="fr-FR" altLang="fr-FR" sz="1600" b="1" dirty="0" err="1">
                <a:latin typeface="Arial" panose="020B0604020202020204" pitchFamily="34" charset="0"/>
              </a:rPr>
              <a:t>before</a:t>
            </a:r>
            <a:r>
              <a:rPr lang="fr-FR" altLang="fr-FR" sz="1600" b="1" dirty="0">
                <a:latin typeface="Arial" panose="020B0604020202020204" pitchFamily="34" charset="0"/>
              </a:rPr>
              <a:t> </a:t>
            </a:r>
            <a:r>
              <a:rPr lang="fr-FR" altLang="fr-FR" sz="1600" b="1" dirty="0" err="1">
                <a:latin typeface="Arial" panose="020B0604020202020204" pitchFamily="34" charset="0"/>
              </a:rPr>
              <a:t>age</a:t>
            </a:r>
            <a:r>
              <a:rPr lang="fr-FR" altLang="fr-FR" sz="1600" b="1" dirty="0">
                <a:latin typeface="Arial" panose="020B0604020202020204" pitchFamily="34" charset="0"/>
              </a:rPr>
              <a:t> 50</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Proximal DVT or PE </a:t>
            </a:r>
            <a:r>
              <a:rPr lang="fr-FR" altLang="fr-FR" sz="1600" b="1" dirty="0" err="1">
                <a:latin typeface="Arial" panose="020B0604020202020204" pitchFamily="34" charset="0"/>
              </a:rPr>
              <a:t>associated</a:t>
            </a:r>
            <a:r>
              <a:rPr lang="fr-FR" altLang="fr-FR" sz="1600" b="1" dirty="0">
                <a:latin typeface="Arial" panose="020B0604020202020204" pitchFamily="34" charset="0"/>
              </a:rPr>
              <a:t> </a:t>
            </a:r>
            <a:r>
              <a:rPr lang="fr-FR" altLang="fr-FR" sz="1600" b="1" dirty="0" err="1">
                <a:latin typeface="Arial" panose="020B0604020202020204" pitchFamily="34" charset="0"/>
              </a:rPr>
              <a:t>with</a:t>
            </a:r>
            <a:r>
              <a:rPr lang="fr-FR" altLang="fr-FR" sz="1600" b="1" dirty="0">
                <a:latin typeface="Arial" panose="020B0604020202020204" pitchFamily="34" charset="0"/>
              </a:rPr>
              <a:t> </a:t>
            </a:r>
            <a:r>
              <a:rPr lang="fr-FR" altLang="fr-FR" sz="1600" b="1" dirty="0" err="1">
                <a:latin typeface="Arial" panose="020B0604020202020204" pitchFamily="34" charset="0"/>
              </a:rPr>
              <a:t>another</a:t>
            </a:r>
            <a:r>
              <a:rPr lang="fr-FR" altLang="fr-FR" sz="1600" b="1" dirty="0">
                <a:latin typeface="Arial" panose="020B0604020202020204" pitchFamily="34" charset="0"/>
              </a:rPr>
              <a:t> </a:t>
            </a:r>
            <a:r>
              <a:rPr lang="fr-FR" altLang="fr-FR" sz="1600" b="1" dirty="0" err="1">
                <a:latin typeface="Arial" panose="020B0604020202020204" pitchFamily="34" charset="0"/>
              </a:rPr>
              <a:t>risk</a:t>
            </a:r>
            <a:r>
              <a:rPr lang="fr-FR" altLang="fr-FR" sz="1600" b="1" dirty="0">
                <a:latin typeface="Arial" panose="020B0604020202020204" pitchFamily="34" charset="0"/>
              </a:rPr>
              <a:t> factor</a:t>
            </a:r>
            <a:r>
              <a:rPr lang="fr-FR" altLang="fr-FR" sz="1600" dirty="0">
                <a:latin typeface="Arial" panose="020B0604020202020204" pitchFamily="34" charset="0"/>
              </a:rPr>
              <a:t> (e.g., </a:t>
            </a:r>
            <a:r>
              <a:rPr lang="fr-FR" altLang="fr-FR" sz="1600" dirty="0" err="1">
                <a:latin typeface="Arial" panose="020B0604020202020204" pitchFamily="34" charset="0"/>
              </a:rPr>
              <a:t>obesity</a:t>
            </a:r>
            <a:r>
              <a:rPr lang="fr-FR" altLang="fr-FR" sz="1600" dirty="0">
                <a:latin typeface="Arial" panose="020B0604020202020204" pitchFamily="34" charset="0"/>
              </a:rPr>
              <a:t>, </a:t>
            </a:r>
            <a:r>
              <a:rPr lang="fr-FR" altLang="fr-FR" sz="1600" dirty="0" err="1">
                <a:latin typeface="Arial" panose="020B0604020202020204" pitchFamily="34" charset="0"/>
              </a:rPr>
              <a:t>biological</a:t>
            </a:r>
            <a:r>
              <a:rPr lang="fr-FR" altLang="fr-FR" sz="1600" dirty="0">
                <a:latin typeface="Arial" panose="020B0604020202020204" pitchFamily="34" charset="0"/>
              </a:rPr>
              <a:t> </a:t>
            </a:r>
            <a:r>
              <a:rPr lang="fr-FR" altLang="fr-FR" sz="1600" dirty="0" err="1">
                <a:latin typeface="Arial" panose="020B0604020202020204" pitchFamily="34" charset="0"/>
              </a:rPr>
              <a:t>thrombophilia</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Multiple </a:t>
            </a:r>
            <a:r>
              <a:rPr lang="fr-FR" altLang="fr-FR" sz="1600" b="1" dirty="0" err="1">
                <a:latin typeface="Arial" panose="020B0604020202020204" pitchFamily="34" charset="0"/>
              </a:rPr>
              <a:t>venous</a:t>
            </a:r>
            <a:r>
              <a:rPr lang="fr-FR" altLang="fr-FR" sz="1600" b="1" dirty="0">
                <a:latin typeface="Arial" panose="020B0604020202020204" pitchFamily="34" charset="0"/>
              </a:rPr>
              <a:t> </a:t>
            </a:r>
            <a:r>
              <a:rPr lang="fr-FR" altLang="fr-FR" sz="1600" b="1" dirty="0" err="1">
                <a:latin typeface="Arial" panose="020B0604020202020204" pitchFamily="34" charset="0"/>
              </a:rPr>
              <a:t>vascular</a:t>
            </a:r>
            <a:r>
              <a:rPr lang="fr-FR" altLang="fr-FR" sz="1600" b="1" dirty="0">
                <a:latin typeface="Arial" panose="020B0604020202020204" pitchFamily="34" charset="0"/>
              </a:rPr>
              <a:t> </a:t>
            </a:r>
            <a:r>
              <a:rPr lang="fr-FR" altLang="fr-FR" sz="1600" b="1" dirty="0" err="1">
                <a:latin typeface="Arial" panose="020B0604020202020204" pitchFamily="34" charset="0"/>
              </a:rPr>
              <a:t>risk</a:t>
            </a:r>
            <a:r>
              <a:rPr lang="fr-FR" altLang="fr-FR" sz="1600" b="1" dirty="0">
                <a:latin typeface="Arial" panose="020B0604020202020204" pitchFamily="34" charset="0"/>
              </a:rPr>
              <a:t> </a:t>
            </a:r>
            <a:r>
              <a:rPr lang="fr-FR" altLang="fr-FR" sz="1600" b="1" dirty="0" err="1">
                <a:latin typeface="Arial" panose="020B0604020202020204" pitchFamily="34" charset="0"/>
              </a:rPr>
              <a:t>factors</a:t>
            </a:r>
            <a:r>
              <a:rPr lang="fr-FR" altLang="fr-FR" sz="1600" dirty="0">
                <a:latin typeface="Arial" panose="020B0604020202020204" pitchFamily="34" charset="0"/>
              </a:rPr>
              <a:t> </a:t>
            </a:r>
          </a:p>
        </p:txBody>
      </p:sp>
      <p:sp>
        <p:nvSpPr>
          <p:cNvPr id="10" name="Rectangle 2">
            <a:extLst>
              <a:ext uri="{FF2B5EF4-FFF2-40B4-BE49-F238E27FC236}">
                <a16:creationId xmlns:a16="http://schemas.microsoft.com/office/drawing/2014/main" id="{548E9DCC-90DB-6B00-EA94-A723E7B48ACC}"/>
              </a:ext>
            </a:extLst>
          </p:cNvPr>
          <p:cNvSpPr txBox="1">
            <a:spLocks noChangeArrowheads="1"/>
          </p:cNvSpPr>
          <p:nvPr/>
        </p:nvSpPr>
        <p:spPr bwMode="auto">
          <a:xfrm>
            <a:off x="9105902" y="1365568"/>
            <a:ext cx="2948938" cy="4524315"/>
          </a:xfrm>
          <a:prstGeom prst="rect">
            <a:avLst/>
          </a:prstGeom>
          <a:solidFill>
            <a:srgbClr val="FFC000"/>
          </a:solidFill>
          <a:ln>
            <a:noFill/>
          </a:ln>
          <a:effec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fr-FR" altLang="fr-FR" sz="1800" b="1" dirty="0">
                <a:latin typeface="Arial" panose="020B0604020202020204" pitchFamily="34" charset="0"/>
              </a:rPr>
              <a:t>Distal </a:t>
            </a:r>
            <a:r>
              <a:rPr lang="fr-FR" altLang="fr-FR" sz="1800" b="1" dirty="0" err="1">
                <a:latin typeface="Arial" panose="020B0604020202020204" pitchFamily="34" charset="0"/>
              </a:rPr>
              <a:t>deep</a:t>
            </a:r>
            <a:r>
              <a:rPr lang="fr-FR" altLang="fr-FR" sz="1800" b="1" dirty="0">
                <a:latin typeface="Arial" panose="020B0604020202020204" pitchFamily="34" charset="0"/>
              </a:rPr>
              <a:t> </a:t>
            </a:r>
            <a:r>
              <a:rPr lang="fr-FR" altLang="fr-FR" sz="1800" b="1" dirty="0" err="1">
                <a:latin typeface="Arial" panose="020B0604020202020204" pitchFamily="34" charset="0"/>
              </a:rPr>
              <a:t>vein</a:t>
            </a:r>
            <a:r>
              <a:rPr lang="fr-FR" altLang="fr-FR" sz="1800" b="1" dirty="0">
                <a:latin typeface="Arial" panose="020B0604020202020204" pitchFamily="34" charset="0"/>
              </a:rPr>
              <a:t> </a:t>
            </a:r>
            <a:r>
              <a:rPr lang="fr-FR" altLang="fr-FR" sz="1800" b="1" dirty="0" err="1">
                <a:latin typeface="Arial" panose="020B0604020202020204" pitchFamily="34" charset="0"/>
              </a:rPr>
              <a:t>thrombosis</a:t>
            </a:r>
            <a:r>
              <a:rPr lang="fr-FR" altLang="fr-FR" sz="1800" b="1" dirty="0">
                <a:latin typeface="Arial" panose="020B0604020202020204" pitchFamily="34" charset="0"/>
              </a:rPr>
              <a:t> (DVT) &lt; 6 </a:t>
            </a:r>
            <a:r>
              <a:rPr lang="fr-FR" altLang="fr-FR" sz="1800" b="1" dirty="0" err="1">
                <a:latin typeface="Arial" panose="020B0604020202020204" pitchFamily="34" charset="0"/>
              </a:rPr>
              <a:t>months</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Venous</a:t>
            </a:r>
            <a:r>
              <a:rPr lang="fr-FR" altLang="fr-FR" sz="1800" b="1" dirty="0">
                <a:latin typeface="Arial" panose="020B0604020202020204" pitchFamily="34" charset="0"/>
              </a:rPr>
              <a:t> </a:t>
            </a:r>
            <a:r>
              <a:rPr lang="fr-FR" altLang="fr-FR" sz="1800" b="1" dirty="0" err="1">
                <a:latin typeface="Arial" panose="020B0604020202020204" pitchFamily="34" charset="0"/>
              </a:rPr>
              <a:t>thromboembolism</a:t>
            </a:r>
            <a:r>
              <a:rPr lang="fr-FR" altLang="fr-FR" sz="1800" b="1" dirty="0">
                <a:latin typeface="Arial" panose="020B0604020202020204" pitchFamily="34" charset="0"/>
              </a:rPr>
              <a:t> (VTE) (</a:t>
            </a:r>
            <a:r>
              <a:rPr lang="fr-FR" altLang="fr-FR" sz="1800" b="1" dirty="0" err="1">
                <a:latin typeface="Arial" panose="020B0604020202020204" pitchFamily="34" charset="0"/>
              </a:rPr>
              <a:t>excluding</a:t>
            </a:r>
            <a:r>
              <a:rPr lang="fr-FR" altLang="fr-FR" sz="1800" b="1" dirty="0">
                <a:latin typeface="Arial" panose="020B0604020202020204" pitchFamily="34" charset="0"/>
              </a:rPr>
              <a:t> distal DVT) &lt; 1 </a:t>
            </a:r>
            <a:r>
              <a:rPr lang="fr-FR" altLang="fr-FR" sz="1800" b="1" dirty="0" err="1">
                <a:latin typeface="Arial" panose="020B0604020202020204" pitchFamily="34" charset="0"/>
              </a:rPr>
              <a:t>year</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Antiphospholipid</a:t>
            </a:r>
            <a:r>
              <a:rPr lang="fr-FR" altLang="fr-FR" sz="1800" b="1" dirty="0">
                <a:latin typeface="Arial" panose="020B0604020202020204" pitchFamily="34" charset="0"/>
              </a:rPr>
              <a:t> syndrome (APS)</a:t>
            </a:r>
            <a:r>
              <a:rPr lang="fr-FR" altLang="fr-FR" sz="1800" dirty="0">
                <a:latin typeface="Arial" panose="020B0604020202020204" pitchFamily="34" charset="0"/>
              </a:rPr>
              <a:t> (</a:t>
            </a:r>
            <a:r>
              <a:rPr lang="fr-FR" altLang="fr-FR" sz="1800" dirty="0" err="1">
                <a:latin typeface="Arial" panose="020B0604020202020204" pitchFamily="34" charset="0"/>
              </a:rPr>
              <a:t>with</a:t>
            </a:r>
            <a:r>
              <a:rPr lang="fr-FR" altLang="fr-FR" sz="1800" dirty="0">
                <a:latin typeface="Arial" panose="020B0604020202020204" pitchFamily="34" charset="0"/>
              </a:rPr>
              <a:t> or </a:t>
            </a:r>
            <a:r>
              <a:rPr lang="fr-FR" altLang="fr-FR" sz="1800" dirty="0" err="1">
                <a:latin typeface="Arial" panose="020B0604020202020204" pitchFamily="34" charset="0"/>
              </a:rPr>
              <a:t>without</a:t>
            </a:r>
            <a:r>
              <a:rPr lang="fr-FR" altLang="fr-FR" sz="1800" dirty="0">
                <a:latin typeface="Arial" panose="020B0604020202020204" pitchFamily="34" charset="0"/>
              </a:rPr>
              <a:t> anticoagulant or </a:t>
            </a:r>
            <a:r>
              <a:rPr lang="fr-FR" altLang="fr-FR" sz="1800" dirty="0" err="1">
                <a:latin typeface="Arial" panose="020B0604020202020204" pitchFamily="34" charset="0"/>
              </a:rPr>
              <a:t>antiplatelet</a:t>
            </a:r>
            <a:r>
              <a:rPr lang="fr-FR" altLang="fr-FR" sz="1800" dirty="0">
                <a:latin typeface="Arial" panose="020B0604020202020204" pitchFamily="34" charset="0"/>
              </a:rPr>
              <a:t> </a:t>
            </a:r>
            <a:r>
              <a:rPr lang="fr-FR" altLang="fr-FR" sz="1800" dirty="0" err="1">
                <a:latin typeface="Arial" panose="020B0604020202020204" pitchFamily="34" charset="0"/>
              </a:rPr>
              <a:t>therapy</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Documented</a:t>
            </a:r>
            <a:r>
              <a:rPr lang="fr-FR" altLang="fr-FR" sz="1800" b="1" dirty="0">
                <a:latin typeface="Arial" panose="020B0604020202020204" pitchFamily="34" charset="0"/>
              </a:rPr>
              <a:t> </a:t>
            </a:r>
            <a:r>
              <a:rPr lang="fr-FR" altLang="fr-FR" sz="1800" b="1" dirty="0" err="1">
                <a:latin typeface="Arial" panose="020B0604020202020204" pitchFamily="34" charset="0"/>
              </a:rPr>
              <a:t>antithrombin</a:t>
            </a:r>
            <a:r>
              <a:rPr lang="fr-FR" altLang="fr-FR" sz="1800" b="1" dirty="0">
                <a:latin typeface="Arial" panose="020B0604020202020204" pitchFamily="34" charset="0"/>
              </a:rPr>
              <a:t> </a:t>
            </a:r>
            <a:r>
              <a:rPr lang="fr-FR" altLang="fr-FR" sz="1800" b="1" dirty="0" err="1">
                <a:latin typeface="Arial" panose="020B0604020202020204" pitchFamily="34" charset="0"/>
              </a:rPr>
              <a:t>deficiency</a:t>
            </a:r>
            <a:r>
              <a:rPr lang="fr-FR" altLang="fr-FR" sz="1800" dirty="0">
                <a:latin typeface="Arial" panose="020B0604020202020204" pitchFamily="34" charset="0"/>
              </a:rPr>
              <a:t>, </a:t>
            </a:r>
            <a:r>
              <a:rPr lang="fr-FR" altLang="fr-FR" sz="1800" dirty="0" err="1">
                <a:latin typeface="Arial" panose="020B0604020202020204" pitchFamily="34" charset="0"/>
              </a:rPr>
              <a:t>excluding</a:t>
            </a:r>
            <a:r>
              <a:rPr lang="fr-FR" altLang="fr-FR" sz="1800" dirty="0">
                <a:latin typeface="Arial" panose="020B0604020202020204" pitchFamily="34" charset="0"/>
              </a:rPr>
              <a:t> Type HBS </a:t>
            </a:r>
            <a:r>
              <a:rPr lang="fr-FR" altLang="fr-FR" sz="1800" dirty="0" err="1">
                <a:latin typeface="Arial" panose="020B0604020202020204" pitchFamily="34" charset="0"/>
              </a:rPr>
              <a:t>deficiency</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None/>
            </a:pPr>
            <a:endParaRPr lang="fr-FR" altLang="fr-FR" sz="1800" dirty="0">
              <a:latin typeface="Arial" panose="020B0604020202020204" pitchFamily="34" charset="0"/>
            </a:endParaRPr>
          </a:p>
        </p:txBody>
      </p:sp>
      <p:sp>
        <p:nvSpPr>
          <p:cNvPr id="11" name="Rectangle 10">
            <a:extLst>
              <a:ext uri="{FF2B5EF4-FFF2-40B4-BE49-F238E27FC236}">
                <a16:creationId xmlns:a16="http://schemas.microsoft.com/office/drawing/2014/main" id="{055376AC-11CA-E251-D9B1-C3F226217039}"/>
              </a:ext>
            </a:extLst>
          </p:cNvPr>
          <p:cNvSpPr/>
          <p:nvPr/>
        </p:nvSpPr>
        <p:spPr>
          <a:xfrm>
            <a:off x="137160" y="518160"/>
            <a:ext cx="4114800"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Weak risk</a:t>
            </a:r>
          </a:p>
        </p:txBody>
      </p:sp>
      <p:sp>
        <p:nvSpPr>
          <p:cNvPr id="14" name="Rectangle 13">
            <a:extLst>
              <a:ext uri="{FF2B5EF4-FFF2-40B4-BE49-F238E27FC236}">
                <a16:creationId xmlns:a16="http://schemas.microsoft.com/office/drawing/2014/main" id="{D0E26F87-4CAF-B365-50E4-626CBE8040CA}"/>
              </a:ext>
            </a:extLst>
          </p:cNvPr>
          <p:cNvSpPr/>
          <p:nvPr/>
        </p:nvSpPr>
        <p:spPr>
          <a:xfrm>
            <a:off x="4483102" y="518160"/>
            <a:ext cx="4508498"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Moderate risk</a:t>
            </a:r>
          </a:p>
        </p:txBody>
      </p:sp>
      <p:sp>
        <p:nvSpPr>
          <p:cNvPr id="15" name="Rectangle 14">
            <a:extLst>
              <a:ext uri="{FF2B5EF4-FFF2-40B4-BE49-F238E27FC236}">
                <a16:creationId xmlns:a16="http://schemas.microsoft.com/office/drawing/2014/main" id="{F75F8D49-EF2A-3DC8-13EB-4F190E2BFB15}"/>
              </a:ext>
            </a:extLst>
          </p:cNvPr>
          <p:cNvSpPr/>
          <p:nvPr/>
        </p:nvSpPr>
        <p:spPr>
          <a:xfrm>
            <a:off x="9105902" y="542608"/>
            <a:ext cx="2948938"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High risk</a:t>
            </a:r>
          </a:p>
        </p:txBody>
      </p:sp>
      <p:sp>
        <p:nvSpPr>
          <p:cNvPr id="16" name="Rectangle 15">
            <a:extLst>
              <a:ext uri="{FF2B5EF4-FFF2-40B4-BE49-F238E27FC236}">
                <a16:creationId xmlns:a16="http://schemas.microsoft.com/office/drawing/2014/main" id="{6ACC0B2D-E85A-8B75-5CF6-EAA4938EACA9}"/>
              </a:ext>
            </a:extLst>
          </p:cNvPr>
          <p:cNvSpPr/>
          <p:nvPr/>
        </p:nvSpPr>
        <p:spPr>
          <a:xfrm>
            <a:off x="137160" y="5975291"/>
            <a:ext cx="4231640" cy="77216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err="1">
                <a:solidFill>
                  <a:schemeClr val="tx1"/>
                </a:solidFill>
              </a:rPr>
              <a:t>Transdermal</a:t>
            </a:r>
            <a:r>
              <a:rPr lang="fr-BE" sz="2000" b="1" dirty="0">
                <a:solidFill>
                  <a:schemeClr val="tx1"/>
                </a:solidFill>
              </a:rPr>
              <a:t> </a:t>
            </a:r>
            <a:r>
              <a:rPr lang="fr-BE" sz="2000" b="1" dirty="0" err="1">
                <a:solidFill>
                  <a:schemeClr val="tx1"/>
                </a:solidFill>
              </a:rPr>
              <a:t>oestradiol</a:t>
            </a:r>
            <a:r>
              <a:rPr lang="fr-BE" sz="2000" b="1" dirty="0">
                <a:solidFill>
                  <a:schemeClr val="tx1"/>
                </a:solidFill>
              </a:rPr>
              <a:t> + </a:t>
            </a:r>
            <a:r>
              <a:rPr lang="fr-BE" sz="2000" b="1" dirty="0" err="1">
                <a:solidFill>
                  <a:schemeClr val="tx1"/>
                </a:solidFill>
              </a:rPr>
              <a:t>utrogestan</a:t>
            </a:r>
            <a:endParaRPr lang="fr-BE" sz="2000" b="1" dirty="0">
              <a:solidFill>
                <a:schemeClr val="tx1"/>
              </a:solidFill>
            </a:endParaRPr>
          </a:p>
        </p:txBody>
      </p:sp>
      <p:sp>
        <p:nvSpPr>
          <p:cNvPr id="17" name="Rectangle 16">
            <a:extLst>
              <a:ext uri="{FF2B5EF4-FFF2-40B4-BE49-F238E27FC236}">
                <a16:creationId xmlns:a16="http://schemas.microsoft.com/office/drawing/2014/main" id="{1841E045-0F27-A2A1-5E80-22B062B0322F}"/>
              </a:ext>
            </a:extLst>
          </p:cNvPr>
          <p:cNvSpPr/>
          <p:nvPr/>
        </p:nvSpPr>
        <p:spPr>
          <a:xfrm>
            <a:off x="4483102" y="5975291"/>
            <a:ext cx="4508498" cy="77216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solidFill>
                  <a:schemeClr val="tx1"/>
                </a:solidFill>
              </a:rPr>
              <a:t>Case by case</a:t>
            </a:r>
          </a:p>
        </p:txBody>
      </p:sp>
      <p:sp>
        <p:nvSpPr>
          <p:cNvPr id="18" name="Rectangle 17">
            <a:extLst>
              <a:ext uri="{FF2B5EF4-FFF2-40B4-BE49-F238E27FC236}">
                <a16:creationId xmlns:a16="http://schemas.microsoft.com/office/drawing/2014/main" id="{1AB40250-0E47-ACB3-5F00-4A9F73D64364}"/>
              </a:ext>
            </a:extLst>
          </p:cNvPr>
          <p:cNvSpPr/>
          <p:nvPr/>
        </p:nvSpPr>
        <p:spPr>
          <a:xfrm>
            <a:off x="9105902" y="5952054"/>
            <a:ext cx="2948938" cy="77216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solidFill>
                  <a:schemeClr val="tx1"/>
                </a:solidFill>
              </a:rPr>
              <a:t>Contra-indicated</a:t>
            </a:r>
          </a:p>
        </p:txBody>
      </p:sp>
    </p:spTree>
    <p:extLst>
      <p:ext uri="{BB962C8B-B14F-4D97-AF65-F5344CB8AC3E}">
        <p14:creationId xmlns:p14="http://schemas.microsoft.com/office/powerpoint/2010/main" val="1939206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1C8955B-7C12-3BCA-E6D8-D56521FFCF12}"/>
              </a:ext>
            </a:extLst>
          </p:cNvPr>
          <p:cNvSpPr>
            <a:spLocks noGrp="1" noChangeArrowheads="1"/>
          </p:cNvSpPr>
          <p:nvPr>
            <p:ph idx="1"/>
          </p:nvPr>
        </p:nvSpPr>
        <p:spPr bwMode="auto">
          <a:xfrm>
            <a:off x="137160" y="1365568"/>
            <a:ext cx="4231640" cy="4524315"/>
          </a:xfrm>
          <a:prstGeom prst="rect">
            <a:avLst/>
          </a:prstGeom>
          <a:solidFill>
            <a:schemeClr val="accent3">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Minor </a:t>
            </a:r>
            <a:r>
              <a:rPr kumimoji="0" lang="fr-FR" altLang="fr-FR" sz="1600" b="1"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heterozygous</a:t>
            </a:r>
            <a:r>
              <a:rPr kumimoji="0" lang="fr-FR" altLang="fr-FR" sz="1600" b="0" i="0" u="none" strike="noStrike" cap="none" normalizeH="0" baseline="0" dirty="0">
                <a:ln>
                  <a:noFill/>
                </a:ln>
                <a:solidFill>
                  <a:schemeClr val="tx1"/>
                </a:solidFill>
                <a:effectLst/>
                <a:latin typeface="Arial" panose="020B0604020202020204" pitchFamily="34" charset="0"/>
              </a:rPr>
              <a:t> Factor V Leiden or </a:t>
            </a:r>
            <a:r>
              <a:rPr kumimoji="0" lang="fr-FR" altLang="fr-FR" sz="1600" b="0" i="0" u="none" strike="noStrike" cap="none" normalizeH="0" baseline="0" dirty="0" err="1">
                <a:ln>
                  <a:noFill/>
                </a:ln>
                <a:solidFill>
                  <a:schemeClr val="tx1"/>
                </a:solidFill>
                <a:effectLst/>
                <a:latin typeface="Arial" panose="020B0604020202020204" pitchFamily="34" charset="0"/>
              </a:rPr>
              <a:t>heterozygous</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Prothrombin</a:t>
            </a:r>
            <a:r>
              <a:rPr kumimoji="0" lang="fr-FR" altLang="fr-FR" sz="1600" b="0" i="0" u="none" strike="noStrike" cap="none" normalizeH="0" baseline="0" dirty="0">
                <a:ln>
                  <a:noFill/>
                </a:ln>
                <a:solidFill>
                  <a:schemeClr val="tx1"/>
                </a:solidFill>
                <a:effectLst/>
                <a:latin typeface="Arial" panose="020B0604020202020204" pitchFamily="34" charset="0"/>
              </a:rPr>
              <a:t> G20210A mutation)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Distal </a:t>
            </a:r>
            <a:r>
              <a:rPr kumimoji="0" lang="fr-FR" altLang="fr-FR" sz="1600" b="1" i="0" u="none" strike="noStrike" cap="none" normalizeH="0" baseline="0" dirty="0" err="1">
                <a:ln>
                  <a:noFill/>
                </a:ln>
                <a:solidFill>
                  <a:schemeClr val="tx1"/>
                </a:solidFill>
                <a:effectLst/>
                <a:latin typeface="Arial" panose="020B0604020202020204" pitchFamily="34" charset="0"/>
              </a:rPr>
              <a:t>deep</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vein</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thrombosis</a:t>
            </a:r>
            <a:r>
              <a:rPr kumimoji="0" lang="fr-FR" altLang="fr-FR" sz="1600" b="1" i="0" u="none" strike="noStrike" cap="none" normalizeH="0" baseline="0" dirty="0">
                <a:ln>
                  <a:noFill/>
                </a:ln>
                <a:solidFill>
                  <a:schemeClr val="tx1"/>
                </a:solidFill>
                <a:effectLst/>
                <a:latin typeface="Arial" panose="020B0604020202020204" pitchFamily="34" charset="0"/>
              </a:rPr>
              <a:t> (DVT)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a </a:t>
            </a:r>
            <a:r>
              <a:rPr kumimoji="0" lang="fr-FR" altLang="fr-FR" sz="1600" b="0" i="0" u="none" strike="noStrike" cap="none" normalizeH="0" baseline="0" dirty="0" err="1">
                <a:ln>
                  <a:noFill/>
                </a:ln>
                <a:solidFill>
                  <a:schemeClr val="tx1"/>
                </a:solidFill>
                <a:effectLst/>
                <a:latin typeface="Arial" panose="020B0604020202020204" pitchFamily="34" charset="0"/>
              </a:rPr>
              <a:t>delay</a:t>
            </a:r>
            <a:r>
              <a:rPr kumimoji="0" lang="fr-FR" altLang="fr-FR" sz="1600" b="0" i="0" u="none" strike="noStrike" cap="none" normalizeH="0" baseline="0" dirty="0">
                <a:ln>
                  <a:noFill/>
                </a:ln>
                <a:solidFill>
                  <a:schemeClr val="tx1"/>
                </a:solidFill>
                <a:effectLst/>
                <a:latin typeface="Arial" panose="020B0604020202020204" pitchFamily="34" charset="0"/>
              </a:rPr>
              <a:t> of </a:t>
            </a:r>
            <a:r>
              <a:rPr kumimoji="0" lang="fr-FR" altLang="fr-FR" sz="1600" b="1" i="0" u="none" strike="noStrike" cap="none" normalizeH="0" baseline="0" dirty="0">
                <a:ln>
                  <a:noFill/>
                </a:ln>
                <a:solidFill>
                  <a:schemeClr val="tx1"/>
                </a:solidFill>
                <a:effectLst/>
                <a:latin typeface="Arial" panose="020B0604020202020204" pitchFamily="34" charset="0"/>
              </a:rPr>
              <a:t>more </a:t>
            </a:r>
            <a:r>
              <a:rPr kumimoji="0" lang="fr-FR" altLang="fr-FR" sz="1600" b="1" i="0" u="none" strike="noStrike" cap="none" normalizeH="0" baseline="0" dirty="0" err="1">
                <a:ln>
                  <a:noFill/>
                </a:ln>
                <a:solidFill>
                  <a:schemeClr val="tx1"/>
                </a:solidFill>
                <a:effectLst/>
                <a:latin typeface="Arial" panose="020B0604020202020204" pitchFamily="34" charset="0"/>
              </a:rPr>
              <a:t>than</a:t>
            </a:r>
            <a:r>
              <a:rPr kumimoji="0" lang="fr-FR" altLang="fr-FR" sz="1600" b="1" i="0" u="none" strike="noStrike" cap="none" normalizeH="0" baseline="0" dirty="0">
                <a:ln>
                  <a:noFill/>
                </a:ln>
                <a:solidFill>
                  <a:schemeClr val="tx1"/>
                </a:solidFill>
                <a:effectLst/>
                <a:latin typeface="Arial" panose="020B0604020202020204" pitchFamily="34" charset="0"/>
              </a:rPr>
              <a:t> 6 </a:t>
            </a:r>
            <a:r>
              <a:rPr kumimoji="0" lang="fr-FR" altLang="fr-FR" sz="1600" b="1" i="0" u="none" strike="noStrike" cap="none" normalizeH="0" baseline="0" dirty="0" err="1">
                <a:ln>
                  <a:noFill/>
                </a:ln>
                <a:solidFill>
                  <a:schemeClr val="tx1"/>
                </a:solidFill>
                <a:effectLst/>
                <a:latin typeface="Arial" panose="020B0604020202020204" pitchFamily="34" charset="0"/>
              </a:rPr>
              <a:t>months</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regardless</a:t>
            </a:r>
            <a:r>
              <a:rPr kumimoji="0" lang="fr-FR" altLang="fr-FR" sz="1600" b="0" i="0" u="none" strike="noStrike" cap="none" normalizeH="0" baseline="0" dirty="0">
                <a:ln>
                  <a:noFill/>
                </a:ln>
                <a:solidFill>
                  <a:schemeClr val="tx1"/>
                </a:solidFill>
                <a:effectLst/>
                <a:latin typeface="Arial" panose="020B0604020202020204" pitchFamily="34" charset="0"/>
              </a:rPr>
              <a:t> of the </a:t>
            </a:r>
            <a:r>
              <a:rPr kumimoji="0" lang="fr-FR" altLang="fr-FR" sz="1600" b="0" i="0" u="none" strike="noStrike" cap="none" normalizeH="0" baseline="0" dirty="0" err="1">
                <a:ln>
                  <a:noFill/>
                </a:ln>
                <a:solidFill>
                  <a:schemeClr val="tx1"/>
                </a:solidFill>
                <a:effectLst/>
                <a:latin typeface="Arial" panose="020B0604020202020204" pitchFamily="34" charset="0"/>
              </a:rPr>
              <a:t>triggering</a:t>
            </a:r>
            <a:r>
              <a:rPr kumimoji="0" lang="fr-FR" altLang="fr-FR" sz="1600" b="0" i="0" u="none" strike="noStrike" cap="none" normalizeH="0" baseline="0" dirty="0">
                <a:ln>
                  <a:noFill/>
                </a:ln>
                <a:solidFill>
                  <a:schemeClr val="tx1"/>
                </a:solidFill>
                <a:effectLst/>
                <a:latin typeface="Arial" panose="020B0604020202020204" pitchFamily="34" charset="0"/>
              </a:rPr>
              <a:t> factor,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or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minor </a:t>
            </a:r>
            <a:r>
              <a:rPr kumimoji="0" lang="fr-FR" altLang="fr-FR" sz="1600" b="0"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err="1">
                <a:ln>
                  <a:noFill/>
                </a:ln>
                <a:solidFill>
                  <a:schemeClr val="tx1"/>
                </a:solidFill>
                <a:effectLst/>
                <a:latin typeface="Arial" panose="020B0604020202020204" pitchFamily="34" charset="0"/>
              </a:rPr>
              <a:t>Provoked</a:t>
            </a:r>
            <a:r>
              <a:rPr kumimoji="0" lang="fr-FR" altLang="fr-FR" sz="1600" b="1" i="0" u="none" strike="noStrike" cap="none" normalizeH="0" baseline="0" dirty="0">
                <a:ln>
                  <a:noFill/>
                </a:ln>
                <a:solidFill>
                  <a:schemeClr val="tx1"/>
                </a:solidFill>
                <a:effectLst/>
                <a:latin typeface="Arial" panose="020B0604020202020204" pitchFamily="34" charset="0"/>
              </a:rPr>
              <a:t> proximal DVT or </a:t>
            </a:r>
            <a:r>
              <a:rPr kumimoji="0" lang="fr-FR" altLang="fr-FR" sz="1600" b="1" i="0" u="none" strike="noStrike" cap="none" normalizeH="0" baseline="0" dirty="0" err="1">
                <a:ln>
                  <a:noFill/>
                </a:ln>
                <a:solidFill>
                  <a:schemeClr val="tx1"/>
                </a:solidFill>
                <a:effectLst/>
                <a:latin typeface="Arial" panose="020B0604020202020204" pitchFamily="34" charset="0"/>
              </a:rPr>
              <a:t>pulmonary</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embolism</a:t>
            </a:r>
            <a:r>
              <a:rPr kumimoji="0" lang="fr-FR" altLang="fr-FR" sz="1600" b="1" i="0" u="none" strike="noStrike" cap="none" normalizeH="0" baseline="0" dirty="0">
                <a:ln>
                  <a:noFill/>
                </a:ln>
                <a:solidFill>
                  <a:schemeClr val="tx1"/>
                </a:solidFill>
                <a:effectLst/>
                <a:latin typeface="Arial" panose="020B0604020202020204" pitchFamily="34" charset="0"/>
              </a:rPr>
              <a:t> (PE)</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excluding</a:t>
            </a:r>
            <a:r>
              <a:rPr kumimoji="0" lang="fr-FR" altLang="fr-FR" sz="1600" b="0" i="0" u="none" strike="noStrike" cap="none" normalizeH="0" baseline="0" dirty="0">
                <a:ln>
                  <a:noFill/>
                </a:ln>
                <a:solidFill>
                  <a:schemeClr val="tx1"/>
                </a:solidFill>
                <a:effectLst/>
                <a:latin typeface="Arial" panose="020B0604020202020204" pitchFamily="34" charset="0"/>
              </a:rPr>
              <a:t> hormonal </a:t>
            </a:r>
            <a:r>
              <a:rPr kumimoji="0" lang="fr-FR" altLang="fr-FR" sz="1600" b="0" i="0" u="none" strike="noStrike" cap="none" normalizeH="0" baseline="0" dirty="0" err="1">
                <a:ln>
                  <a:noFill/>
                </a:ln>
                <a:solidFill>
                  <a:schemeClr val="tx1"/>
                </a:solidFill>
                <a:effectLst/>
                <a:latin typeface="Arial" panose="020B0604020202020204" pitchFamily="34" charset="0"/>
              </a:rPr>
              <a:t>context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a </a:t>
            </a:r>
            <a:r>
              <a:rPr kumimoji="0" lang="fr-FR" altLang="fr-FR" sz="1600" b="0" i="0" u="none" strike="noStrike" cap="none" normalizeH="0" baseline="0" dirty="0" err="1">
                <a:ln>
                  <a:noFill/>
                </a:ln>
                <a:solidFill>
                  <a:schemeClr val="tx1"/>
                </a:solidFill>
                <a:effectLst/>
                <a:latin typeface="Arial" panose="020B0604020202020204" pitchFamily="34" charset="0"/>
              </a:rPr>
              <a:t>delay</a:t>
            </a:r>
            <a:r>
              <a:rPr kumimoji="0" lang="fr-FR" altLang="fr-FR" sz="1600" b="0" i="0" u="none" strike="noStrike" cap="none" normalizeH="0" baseline="0" dirty="0">
                <a:ln>
                  <a:noFill/>
                </a:ln>
                <a:solidFill>
                  <a:schemeClr val="tx1"/>
                </a:solidFill>
                <a:effectLst/>
                <a:latin typeface="Arial" panose="020B0604020202020204" pitchFamily="34" charset="0"/>
              </a:rPr>
              <a:t> of </a:t>
            </a:r>
            <a:r>
              <a:rPr kumimoji="0" lang="fr-FR" altLang="fr-FR" sz="1600" b="1" i="0" u="none" strike="noStrike" cap="none" normalizeH="0" baseline="0" dirty="0">
                <a:ln>
                  <a:noFill/>
                </a:ln>
                <a:solidFill>
                  <a:schemeClr val="tx1"/>
                </a:solidFill>
                <a:effectLst/>
                <a:latin typeface="Arial" panose="020B0604020202020204" pitchFamily="34" charset="0"/>
              </a:rPr>
              <a:t>more </a:t>
            </a:r>
            <a:r>
              <a:rPr kumimoji="0" lang="fr-FR" altLang="fr-FR" sz="1600" b="1" i="0" u="none" strike="noStrike" cap="none" normalizeH="0" baseline="0" dirty="0" err="1">
                <a:ln>
                  <a:noFill/>
                </a:ln>
                <a:solidFill>
                  <a:schemeClr val="tx1"/>
                </a:solidFill>
                <a:effectLst/>
                <a:latin typeface="Arial" panose="020B0604020202020204" pitchFamily="34" charset="0"/>
              </a:rPr>
              <a:t>than</a:t>
            </a:r>
            <a:r>
              <a:rPr kumimoji="0" lang="fr-FR" altLang="fr-FR" sz="1600" b="1" i="0" u="none" strike="noStrike" cap="none" normalizeH="0" baseline="0" dirty="0">
                <a:ln>
                  <a:noFill/>
                </a:ln>
                <a:solidFill>
                  <a:schemeClr val="tx1"/>
                </a:solidFill>
                <a:effectLst/>
                <a:latin typeface="Arial" panose="020B0604020202020204" pitchFamily="34" charset="0"/>
              </a:rPr>
              <a:t> 1 </a:t>
            </a:r>
            <a:r>
              <a:rPr kumimoji="0" lang="fr-FR" altLang="fr-FR" sz="1600" b="1" i="0" u="none" strike="noStrike" cap="none" normalizeH="0" baseline="0" dirty="0" err="1">
                <a:ln>
                  <a:noFill/>
                </a:ln>
                <a:solidFill>
                  <a:schemeClr val="tx1"/>
                </a:solidFill>
                <a:effectLst/>
                <a:latin typeface="Arial" panose="020B0604020202020204" pitchFamily="34" charset="0"/>
              </a:rPr>
              <a:t>year</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Family </a:t>
            </a:r>
            <a:r>
              <a:rPr kumimoji="0" lang="fr-FR" altLang="fr-FR" sz="1600" b="1" i="0" u="none" strike="noStrike" cap="none" normalizeH="0" baseline="0" dirty="0" err="1">
                <a:ln>
                  <a:noFill/>
                </a:ln>
                <a:solidFill>
                  <a:schemeClr val="tx1"/>
                </a:solidFill>
                <a:effectLst/>
                <a:latin typeface="Arial" panose="020B0604020202020204" pitchFamily="34" charset="0"/>
              </a:rPr>
              <a:t>history</a:t>
            </a:r>
            <a:r>
              <a:rPr kumimoji="0" lang="fr-FR" altLang="fr-FR" sz="1600" b="1" i="0" u="none" strike="noStrike" cap="none" normalizeH="0" baseline="0" dirty="0">
                <a:ln>
                  <a:noFill/>
                </a:ln>
                <a:solidFill>
                  <a:schemeClr val="tx1"/>
                </a:solidFill>
                <a:effectLst/>
                <a:latin typeface="Arial" panose="020B0604020202020204" pitchFamily="34" charset="0"/>
              </a:rPr>
              <a:t> of a single </a:t>
            </a:r>
            <a:r>
              <a:rPr kumimoji="0" lang="fr-FR" altLang="fr-FR" sz="1600" b="1" i="0" u="none" strike="noStrike" cap="none" normalizeH="0" baseline="0" dirty="0" err="1">
                <a:ln>
                  <a:noFill/>
                </a:ln>
                <a:solidFill>
                  <a:schemeClr val="tx1"/>
                </a:solidFill>
                <a:effectLst/>
                <a:latin typeface="Arial" panose="020B0604020202020204" pitchFamily="34" charset="0"/>
              </a:rPr>
              <a:t>venous</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thromboembolism</a:t>
            </a:r>
            <a:r>
              <a:rPr kumimoji="0" lang="fr-FR" altLang="fr-FR" sz="1600" b="1" i="0" u="none" strike="noStrike" cap="none" normalizeH="0" baseline="0" dirty="0">
                <a:ln>
                  <a:noFill/>
                </a:ln>
                <a:solidFill>
                  <a:schemeClr val="tx1"/>
                </a:solidFill>
                <a:effectLst/>
                <a:latin typeface="Arial" panose="020B0604020202020204" pitchFamily="34" charset="0"/>
              </a:rPr>
              <a:t> (VTE) </a:t>
            </a:r>
            <a:r>
              <a:rPr kumimoji="0" lang="fr-FR" altLang="fr-FR" sz="1600" b="1" i="0" u="none" strike="noStrike" cap="none" normalizeH="0" baseline="0" dirty="0" err="1">
                <a:ln>
                  <a:noFill/>
                </a:ln>
                <a:solidFill>
                  <a:schemeClr val="tx1"/>
                </a:solidFill>
                <a:effectLst/>
                <a:latin typeface="Arial" panose="020B0604020202020204" pitchFamily="34" charset="0"/>
              </a:rPr>
              <a:t>event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or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minor </a:t>
            </a:r>
            <a:r>
              <a:rPr kumimoji="0" lang="fr-FR" altLang="fr-FR" sz="1600" b="0"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err="1">
                <a:ln>
                  <a:noFill/>
                </a:ln>
                <a:solidFill>
                  <a:schemeClr val="tx1"/>
                </a:solidFill>
                <a:effectLst/>
                <a:latin typeface="Arial" panose="020B0604020202020204" pitchFamily="34" charset="0"/>
              </a:rPr>
              <a:t>Obesity</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other</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vascular</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risk</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factors</a:t>
            </a:r>
            <a:r>
              <a:rPr kumimoji="0" lang="fr-FR" altLang="fr-FR" sz="1600" b="0" i="0" u="none" strike="noStrike" cap="none" normalizeH="0" baseline="0" dirty="0">
                <a:ln>
                  <a:noFill/>
                </a:ln>
                <a:solidFill>
                  <a:schemeClr val="tx1"/>
                </a:solidFill>
                <a:effectLst/>
                <a:latin typeface="Arial" panose="020B0604020202020204" pitchFamily="34" charset="0"/>
              </a:rPr>
              <a:t> </a:t>
            </a:r>
          </a:p>
        </p:txBody>
      </p:sp>
      <p:sp>
        <p:nvSpPr>
          <p:cNvPr id="9" name="Rectangle 1">
            <a:extLst>
              <a:ext uri="{FF2B5EF4-FFF2-40B4-BE49-F238E27FC236}">
                <a16:creationId xmlns:a16="http://schemas.microsoft.com/office/drawing/2014/main" id="{DBDDE70D-FFB2-967B-C983-5BA300BDEA01}"/>
              </a:ext>
            </a:extLst>
          </p:cNvPr>
          <p:cNvSpPr txBox="1">
            <a:spLocks noChangeArrowheads="1"/>
          </p:cNvSpPr>
          <p:nvPr/>
        </p:nvSpPr>
        <p:spPr bwMode="auto">
          <a:xfrm>
            <a:off x="4483102" y="1365568"/>
            <a:ext cx="4508498" cy="4524315"/>
          </a:xfrm>
          <a:prstGeom prst="rect">
            <a:avLst/>
          </a:prstGeom>
          <a:solidFill>
            <a:schemeClr val="accent1">
              <a:lumMod val="40000"/>
              <a:lumOff val="60000"/>
            </a:schemeClr>
          </a:solidFill>
          <a:ln>
            <a:noFill/>
          </a:ln>
          <a:effec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Moderate</a:t>
            </a:r>
            <a:r>
              <a:rPr lang="fr-FR" altLang="fr-FR" sz="1600" b="1" dirty="0">
                <a:latin typeface="Arial" panose="020B0604020202020204" pitchFamily="34" charset="0"/>
              </a:rPr>
              <a:t> </a:t>
            </a:r>
            <a:r>
              <a:rPr lang="fr-FR" altLang="fr-FR" sz="1600" b="1" dirty="0" err="1">
                <a:latin typeface="Arial" panose="020B0604020202020204" pitchFamily="34" charset="0"/>
              </a:rPr>
              <a:t>thrombophilia</a:t>
            </a:r>
            <a:r>
              <a:rPr lang="fr-FR" altLang="fr-FR" sz="1600" dirty="0">
                <a:latin typeface="Arial" panose="020B0604020202020204" pitchFamily="34" charset="0"/>
              </a:rPr>
              <a:t> (</a:t>
            </a:r>
            <a:r>
              <a:rPr lang="fr-FR" altLang="fr-FR" sz="1600" dirty="0" err="1">
                <a:latin typeface="Arial" panose="020B0604020202020204" pitchFamily="34" charset="0"/>
              </a:rPr>
              <a:t>Protein</a:t>
            </a:r>
            <a:r>
              <a:rPr lang="fr-FR" altLang="fr-FR" sz="1600" dirty="0">
                <a:latin typeface="Arial" panose="020B0604020202020204" pitchFamily="34" charset="0"/>
              </a:rPr>
              <a:t> C </a:t>
            </a:r>
            <a:r>
              <a:rPr lang="fr-FR" altLang="fr-FR" sz="1600" dirty="0" err="1">
                <a:latin typeface="Arial" panose="020B0604020202020204" pitchFamily="34" charset="0"/>
              </a:rPr>
              <a:t>deficiency</a:t>
            </a:r>
            <a:r>
              <a:rPr lang="fr-FR" altLang="fr-FR" sz="1600" dirty="0">
                <a:latin typeface="Arial" panose="020B0604020202020204" pitchFamily="34" charset="0"/>
              </a:rPr>
              <a:t>, </a:t>
            </a:r>
            <a:r>
              <a:rPr lang="fr-FR" altLang="fr-FR" sz="1600" dirty="0" err="1">
                <a:latin typeface="Arial" panose="020B0604020202020204" pitchFamily="34" charset="0"/>
              </a:rPr>
              <a:t>Protein</a:t>
            </a:r>
            <a:r>
              <a:rPr lang="fr-FR" altLang="fr-FR" sz="1600" dirty="0">
                <a:latin typeface="Arial" panose="020B0604020202020204" pitchFamily="34" charset="0"/>
              </a:rPr>
              <a:t> S </a:t>
            </a:r>
            <a:r>
              <a:rPr lang="fr-FR" altLang="fr-FR" sz="1600" dirty="0" err="1">
                <a:latin typeface="Arial" panose="020B0604020202020204" pitchFamily="34" charset="0"/>
              </a:rPr>
              <a:t>deficiency</a:t>
            </a:r>
            <a:r>
              <a:rPr lang="fr-FR" altLang="fr-FR" sz="1600" dirty="0">
                <a:latin typeface="Arial" panose="020B0604020202020204" pitchFamily="34" charset="0"/>
              </a:rPr>
              <a:t>, </a:t>
            </a:r>
            <a:r>
              <a:rPr lang="fr-FR" altLang="fr-FR" sz="1600" dirty="0" err="1">
                <a:latin typeface="Arial" panose="020B0604020202020204" pitchFamily="34" charset="0"/>
              </a:rPr>
              <a:t>combined</a:t>
            </a:r>
            <a:r>
              <a:rPr lang="fr-FR" altLang="fr-FR" sz="1600" dirty="0">
                <a:latin typeface="Arial" panose="020B0604020202020204" pitchFamily="34" charset="0"/>
              </a:rPr>
              <a:t> </a:t>
            </a:r>
            <a:r>
              <a:rPr lang="fr-FR" altLang="fr-FR" sz="1600" dirty="0" err="1">
                <a:latin typeface="Arial" panose="020B0604020202020204" pitchFamily="34" charset="0"/>
              </a:rPr>
              <a:t>deficiency</a:t>
            </a:r>
            <a:r>
              <a:rPr lang="fr-FR" altLang="fr-FR" sz="1600" dirty="0">
                <a:latin typeface="Arial" panose="020B0604020202020204" pitchFamily="34" charset="0"/>
              </a:rPr>
              <a:t>, Type HBS </a:t>
            </a:r>
            <a:r>
              <a:rPr lang="fr-FR" altLang="fr-FR" sz="1600" dirty="0" err="1">
                <a:latin typeface="Arial" panose="020B0604020202020204" pitchFamily="34" charset="0"/>
              </a:rPr>
              <a:t>Antithrombin</a:t>
            </a:r>
            <a:r>
              <a:rPr lang="fr-FR" altLang="fr-FR" sz="1600" dirty="0">
                <a:latin typeface="Arial" panose="020B0604020202020204" pitchFamily="34" charset="0"/>
              </a:rPr>
              <a:t> </a:t>
            </a:r>
            <a:r>
              <a:rPr lang="fr-FR" altLang="fr-FR" sz="1600" dirty="0" err="1">
                <a:latin typeface="Arial" panose="020B0604020202020204" pitchFamily="34" charset="0"/>
              </a:rPr>
              <a:t>deficiency</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Unusual</a:t>
            </a:r>
            <a:r>
              <a:rPr lang="fr-FR" altLang="fr-FR" sz="1600" b="1" dirty="0">
                <a:latin typeface="Arial" panose="020B0604020202020204" pitchFamily="34" charset="0"/>
              </a:rPr>
              <a:t> sites of </a:t>
            </a:r>
            <a:r>
              <a:rPr lang="fr-FR" altLang="fr-FR" sz="1600" b="1" dirty="0" err="1">
                <a:latin typeface="Arial" panose="020B0604020202020204" pitchFamily="34" charset="0"/>
              </a:rPr>
              <a:t>venous</a:t>
            </a:r>
            <a:r>
              <a:rPr lang="fr-FR" altLang="fr-FR" sz="1600" b="1" dirty="0">
                <a:latin typeface="Arial" panose="020B0604020202020204" pitchFamily="34" charset="0"/>
              </a:rPr>
              <a:t> </a:t>
            </a:r>
            <a:r>
              <a:rPr lang="fr-FR" altLang="fr-FR" sz="1600" b="1" dirty="0" err="1">
                <a:latin typeface="Arial" panose="020B0604020202020204" pitchFamily="34" charset="0"/>
              </a:rPr>
              <a:t>thromboembolism</a:t>
            </a:r>
            <a:r>
              <a:rPr lang="fr-FR" altLang="fr-FR" sz="1600" b="1" dirty="0">
                <a:latin typeface="Arial" panose="020B0604020202020204" pitchFamily="34" charset="0"/>
              </a:rPr>
              <a:t> (VTE)</a:t>
            </a:r>
            <a:r>
              <a:rPr lang="fr-FR" altLang="fr-FR" sz="1600" dirty="0">
                <a:latin typeface="Arial" panose="020B0604020202020204" pitchFamily="34" charset="0"/>
              </a:rPr>
              <a:t> (e.g., </a:t>
            </a:r>
            <a:r>
              <a:rPr lang="fr-FR" altLang="fr-FR" sz="1600" dirty="0" err="1">
                <a:latin typeface="Arial" panose="020B0604020202020204" pitchFamily="34" charset="0"/>
              </a:rPr>
              <a:t>cerebral</a:t>
            </a:r>
            <a:r>
              <a:rPr lang="fr-FR" altLang="fr-FR" sz="1600" dirty="0">
                <a:latin typeface="Arial" panose="020B0604020202020204" pitchFamily="34" charset="0"/>
              </a:rPr>
              <a:t> </a:t>
            </a:r>
            <a:r>
              <a:rPr lang="fr-FR" altLang="fr-FR" sz="1600" dirty="0" err="1">
                <a:latin typeface="Arial" panose="020B0604020202020204" pitchFamily="34" charset="0"/>
              </a:rPr>
              <a:t>venous</a:t>
            </a:r>
            <a:r>
              <a:rPr lang="fr-FR" altLang="fr-FR" sz="1600" dirty="0">
                <a:latin typeface="Arial" panose="020B0604020202020204" pitchFamily="34" charset="0"/>
              </a:rPr>
              <a:t> </a:t>
            </a:r>
            <a:r>
              <a:rPr lang="fr-FR" altLang="fr-FR" sz="1600" dirty="0" err="1">
                <a:latin typeface="Arial" panose="020B0604020202020204" pitchFamily="34" charset="0"/>
              </a:rPr>
              <a:t>thrombosis</a:t>
            </a:r>
            <a:r>
              <a:rPr lang="fr-FR" altLang="fr-FR" sz="1600" dirty="0">
                <a:latin typeface="Arial" panose="020B0604020202020204" pitchFamily="34" charset="0"/>
              </a:rPr>
              <a:t>, portal </a:t>
            </a:r>
            <a:r>
              <a:rPr lang="fr-FR" altLang="fr-FR" sz="1600" dirty="0" err="1">
                <a:latin typeface="Arial" panose="020B0604020202020204" pitchFamily="34" charset="0"/>
              </a:rPr>
              <a:t>vein</a:t>
            </a:r>
            <a:r>
              <a:rPr lang="fr-FR" altLang="fr-FR" sz="1600" dirty="0">
                <a:latin typeface="Arial" panose="020B0604020202020204" pitchFamily="34" charset="0"/>
              </a:rPr>
              <a:t> </a:t>
            </a:r>
            <a:r>
              <a:rPr lang="fr-FR" altLang="fr-FR" sz="1600" dirty="0" err="1">
                <a:latin typeface="Arial" panose="020B0604020202020204" pitchFamily="34" charset="0"/>
              </a:rPr>
              <a:t>thrombosis</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VTE in a hormonal or </a:t>
            </a:r>
            <a:r>
              <a:rPr lang="fr-FR" altLang="fr-FR" sz="1600" b="1" dirty="0" err="1">
                <a:latin typeface="Arial" panose="020B0604020202020204" pitchFamily="34" charset="0"/>
              </a:rPr>
              <a:t>idiopathic</a:t>
            </a:r>
            <a:r>
              <a:rPr lang="fr-FR" altLang="fr-FR" sz="1600" b="1" dirty="0">
                <a:latin typeface="Arial" panose="020B0604020202020204" pitchFamily="34" charset="0"/>
              </a:rPr>
              <a:t> </a:t>
            </a:r>
            <a:r>
              <a:rPr lang="fr-FR" altLang="fr-FR" sz="1600" b="1" dirty="0" err="1">
                <a:latin typeface="Arial" panose="020B0604020202020204" pitchFamily="34" charset="0"/>
              </a:rPr>
              <a:t>context</a:t>
            </a:r>
            <a:r>
              <a:rPr lang="fr-FR" altLang="fr-FR" sz="1600" dirty="0">
                <a:latin typeface="Arial" panose="020B0604020202020204" pitchFamily="34" charset="0"/>
              </a:rPr>
              <a:t> (</a:t>
            </a:r>
            <a:r>
              <a:rPr lang="fr-FR" altLang="fr-FR" sz="1600" dirty="0" err="1">
                <a:latin typeface="Arial" panose="020B0604020202020204" pitchFamily="34" charset="0"/>
              </a:rPr>
              <a:t>excluding</a:t>
            </a:r>
            <a:r>
              <a:rPr lang="fr-FR" altLang="fr-FR" sz="1600" dirty="0">
                <a:latin typeface="Arial" panose="020B0604020202020204" pitchFamily="34" charset="0"/>
              </a:rPr>
              <a:t> distal DVT) </a:t>
            </a:r>
            <a:r>
              <a:rPr lang="fr-FR" altLang="fr-FR" sz="1600" b="1" dirty="0" err="1">
                <a:latin typeface="Arial" panose="020B0604020202020204" pitchFamily="34" charset="0"/>
              </a:rPr>
              <a:t>with</a:t>
            </a:r>
            <a:r>
              <a:rPr lang="fr-FR" altLang="fr-FR" sz="1600" b="1" dirty="0">
                <a:latin typeface="Arial" panose="020B0604020202020204" pitchFamily="34" charset="0"/>
              </a:rPr>
              <a:t> a </a:t>
            </a:r>
            <a:r>
              <a:rPr lang="fr-FR" altLang="fr-FR" sz="1600" b="1" dirty="0" err="1">
                <a:latin typeface="Arial" panose="020B0604020202020204" pitchFamily="34" charset="0"/>
              </a:rPr>
              <a:t>delay</a:t>
            </a:r>
            <a:r>
              <a:rPr lang="fr-FR" altLang="fr-FR" sz="1600" b="1" dirty="0">
                <a:latin typeface="Arial" panose="020B0604020202020204" pitchFamily="34" charset="0"/>
              </a:rPr>
              <a:t> of more </a:t>
            </a:r>
            <a:r>
              <a:rPr lang="fr-FR" altLang="fr-FR" sz="1600" b="1" dirty="0" err="1">
                <a:latin typeface="Arial" panose="020B0604020202020204" pitchFamily="34" charset="0"/>
              </a:rPr>
              <a:t>than</a:t>
            </a:r>
            <a:r>
              <a:rPr lang="fr-FR" altLang="fr-FR" sz="1600" b="1" dirty="0">
                <a:latin typeface="Arial" panose="020B0604020202020204" pitchFamily="34" charset="0"/>
              </a:rPr>
              <a:t> 1 </a:t>
            </a:r>
            <a:r>
              <a:rPr lang="fr-FR" altLang="fr-FR" sz="1600" b="1" dirty="0" err="1">
                <a:latin typeface="Arial" panose="020B0604020202020204" pitchFamily="34" charset="0"/>
              </a:rPr>
              <a:t>year</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Recurrent</a:t>
            </a:r>
            <a:r>
              <a:rPr lang="fr-FR" altLang="fr-FR" sz="1600" b="1" dirty="0">
                <a:latin typeface="Arial" panose="020B0604020202020204" pitchFamily="34" charset="0"/>
              </a:rPr>
              <a:t> distal VTE</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History</a:t>
            </a:r>
            <a:r>
              <a:rPr lang="fr-FR" altLang="fr-FR" sz="1600" b="1" dirty="0">
                <a:latin typeface="Arial" panose="020B0604020202020204" pitchFamily="34" charset="0"/>
              </a:rPr>
              <a:t> of VTE </a:t>
            </a:r>
            <a:r>
              <a:rPr lang="fr-FR" altLang="fr-FR" sz="1600" b="1" dirty="0" err="1">
                <a:latin typeface="Arial" panose="020B0604020202020204" pitchFamily="34" charset="0"/>
              </a:rPr>
              <a:t>requiring</a:t>
            </a:r>
            <a:r>
              <a:rPr lang="fr-FR" altLang="fr-FR" sz="1600" b="1" dirty="0">
                <a:latin typeface="Arial" panose="020B0604020202020204" pitchFamily="34" charset="0"/>
              </a:rPr>
              <a:t> long-</a:t>
            </a:r>
            <a:r>
              <a:rPr lang="fr-FR" altLang="fr-FR" sz="1600" b="1" dirty="0" err="1">
                <a:latin typeface="Arial" panose="020B0604020202020204" pitchFamily="34" charset="0"/>
              </a:rPr>
              <a:t>term</a:t>
            </a:r>
            <a:r>
              <a:rPr lang="fr-FR" altLang="fr-FR" sz="1600" b="1" dirty="0">
                <a:latin typeface="Arial" panose="020B0604020202020204" pitchFamily="34" charset="0"/>
              </a:rPr>
              <a:t> anticoagulation</a:t>
            </a:r>
            <a:r>
              <a:rPr lang="fr-FR" altLang="fr-FR" sz="1600" dirty="0">
                <a:latin typeface="Arial" panose="020B0604020202020204" pitchFamily="34" charset="0"/>
              </a:rPr>
              <a:t> (</a:t>
            </a:r>
            <a:r>
              <a:rPr lang="fr-FR" altLang="fr-FR" sz="1600" dirty="0" err="1">
                <a:latin typeface="Arial" panose="020B0604020202020204" pitchFamily="34" charset="0"/>
              </a:rPr>
              <a:t>excluding</a:t>
            </a:r>
            <a:r>
              <a:rPr lang="fr-FR" altLang="fr-FR" sz="1600" dirty="0">
                <a:latin typeface="Arial" panose="020B0604020202020204" pitchFamily="34" charset="0"/>
              </a:rPr>
              <a:t> </a:t>
            </a:r>
            <a:r>
              <a:rPr lang="fr-FR" altLang="fr-FR" sz="1600" dirty="0" err="1">
                <a:latin typeface="Arial" panose="020B0604020202020204" pitchFamily="34" charset="0"/>
              </a:rPr>
              <a:t>antiphospholipid</a:t>
            </a:r>
            <a:r>
              <a:rPr lang="fr-FR" altLang="fr-FR" sz="1600" dirty="0">
                <a:latin typeface="Arial" panose="020B0604020202020204" pitchFamily="34" charset="0"/>
              </a:rPr>
              <a:t> syndrome - APS)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Multiple </a:t>
            </a:r>
            <a:r>
              <a:rPr lang="fr-FR" altLang="fr-FR" sz="1600" b="1" dirty="0" err="1">
                <a:latin typeface="Arial" panose="020B0604020202020204" pitchFamily="34" charset="0"/>
              </a:rPr>
              <a:t>family</a:t>
            </a:r>
            <a:r>
              <a:rPr lang="fr-FR" altLang="fr-FR" sz="1600" b="1" dirty="0">
                <a:latin typeface="Arial" panose="020B0604020202020204" pitchFamily="34" charset="0"/>
              </a:rPr>
              <a:t> </a:t>
            </a:r>
            <a:r>
              <a:rPr lang="fr-FR" altLang="fr-FR" sz="1600" b="1" dirty="0" err="1">
                <a:latin typeface="Arial" panose="020B0604020202020204" pitchFamily="34" charset="0"/>
              </a:rPr>
              <a:t>history</a:t>
            </a:r>
            <a:r>
              <a:rPr lang="fr-FR" altLang="fr-FR" sz="1600" b="1" dirty="0">
                <a:latin typeface="Arial" panose="020B0604020202020204" pitchFamily="34" charset="0"/>
              </a:rPr>
              <a:t> of VTE </a:t>
            </a:r>
            <a:r>
              <a:rPr lang="fr-FR" altLang="fr-FR" sz="1600" b="1" dirty="0" err="1">
                <a:latin typeface="Arial" panose="020B0604020202020204" pitchFamily="34" charset="0"/>
              </a:rPr>
              <a:t>before</a:t>
            </a:r>
            <a:r>
              <a:rPr lang="fr-FR" altLang="fr-FR" sz="1600" b="1" dirty="0">
                <a:latin typeface="Arial" panose="020B0604020202020204" pitchFamily="34" charset="0"/>
              </a:rPr>
              <a:t> </a:t>
            </a:r>
            <a:r>
              <a:rPr lang="fr-FR" altLang="fr-FR" sz="1600" b="1" dirty="0" err="1">
                <a:latin typeface="Arial" panose="020B0604020202020204" pitchFamily="34" charset="0"/>
              </a:rPr>
              <a:t>age</a:t>
            </a:r>
            <a:r>
              <a:rPr lang="fr-FR" altLang="fr-FR" sz="1600" b="1" dirty="0">
                <a:latin typeface="Arial" panose="020B0604020202020204" pitchFamily="34" charset="0"/>
              </a:rPr>
              <a:t> 50</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Proximal DVT or PE </a:t>
            </a:r>
            <a:r>
              <a:rPr lang="fr-FR" altLang="fr-FR" sz="1600" b="1" dirty="0" err="1">
                <a:latin typeface="Arial" panose="020B0604020202020204" pitchFamily="34" charset="0"/>
              </a:rPr>
              <a:t>associated</a:t>
            </a:r>
            <a:r>
              <a:rPr lang="fr-FR" altLang="fr-FR" sz="1600" b="1" dirty="0">
                <a:latin typeface="Arial" panose="020B0604020202020204" pitchFamily="34" charset="0"/>
              </a:rPr>
              <a:t> </a:t>
            </a:r>
            <a:r>
              <a:rPr lang="fr-FR" altLang="fr-FR" sz="1600" b="1" dirty="0" err="1">
                <a:latin typeface="Arial" panose="020B0604020202020204" pitchFamily="34" charset="0"/>
              </a:rPr>
              <a:t>with</a:t>
            </a:r>
            <a:r>
              <a:rPr lang="fr-FR" altLang="fr-FR" sz="1600" b="1" dirty="0">
                <a:latin typeface="Arial" panose="020B0604020202020204" pitchFamily="34" charset="0"/>
              </a:rPr>
              <a:t> </a:t>
            </a:r>
            <a:r>
              <a:rPr lang="fr-FR" altLang="fr-FR" sz="1600" b="1" dirty="0" err="1">
                <a:latin typeface="Arial" panose="020B0604020202020204" pitchFamily="34" charset="0"/>
              </a:rPr>
              <a:t>another</a:t>
            </a:r>
            <a:r>
              <a:rPr lang="fr-FR" altLang="fr-FR" sz="1600" b="1" dirty="0">
                <a:latin typeface="Arial" panose="020B0604020202020204" pitchFamily="34" charset="0"/>
              </a:rPr>
              <a:t> </a:t>
            </a:r>
            <a:r>
              <a:rPr lang="fr-FR" altLang="fr-FR" sz="1600" b="1" dirty="0" err="1">
                <a:latin typeface="Arial" panose="020B0604020202020204" pitchFamily="34" charset="0"/>
              </a:rPr>
              <a:t>risk</a:t>
            </a:r>
            <a:r>
              <a:rPr lang="fr-FR" altLang="fr-FR" sz="1600" b="1" dirty="0">
                <a:latin typeface="Arial" panose="020B0604020202020204" pitchFamily="34" charset="0"/>
              </a:rPr>
              <a:t> factor</a:t>
            </a:r>
            <a:r>
              <a:rPr lang="fr-FR" altLang="fr-FR" sz="1600" dirty="0">
                <a:latin typeface="Arial" panose="020B0604020202020204" pitchFamily="34" charset="0"/>
              </a:rPr>
              <a:t> (e.g., </a:t>
            </a:r>
            <a:r>
              <a:rPr lang="fr-FR" altLang="fr-FR" sz="1600" dirty="0" err="1">
                <a:latin typeface="Arial" panose="020B0604020202020204" pitchFamily="34" charset="0"/>
              </a:rPr>
              <a:t>obesity</a:t>
            </a:r>
            <a:r>
              <a:rPr lang="fr-FR" altLang="fr-FR" sz="1600" dirty="0">
                <a:latin typeface="Arial" panose="020B0604020202020204" pitchFamily="34" charset="0"/>
              </a:rPr>
              <a:t>, </a:t>
            </a:r>
            <a:r>
              <a:rPr lang="fr-FR" altLang="fr-FR" sz="1600" dirty="0" err="1">
                <a:latin typeface="Arial" panose="020B0604020202020204" pitchFamily="34" charset="0"/>
              </a:rPr>
              <a:t>biological</a:t>
            </a:r>
            <a:r>
              <a:rPr lang="fr-FR" altLang="fr-FR" sz="1600" dirty="0">
                <a:latin typeface="Arial" panose="020B0604020202020204" pitchFamily="34" charset="0"/>
              </a:rPr>
              <a:t> </a:t>
            </a:r>
            <a:r>
              <a:rPr lang="fr-FR" altLang="fr-FR" sz="1600" dirty="0" err="1">
                <a:latin typeface="Arial" panose="020B0604020202020204" pitchFamily="34" charset="0"/>
              </a:rPr>
              <a:t>thrombophilia</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Multiple </a:t>
            </a:r>
            <a:r>
              <a:rPr lang="fr-FR" altLang="fr-FR" sz="1600" b="1" dirty="0" err="1">
                <a:latin typeface="Arial" panose="020B0604020202020204" pitchFamily="34" charset="0"/>
              </a:rPr>
              <a:t>venous</a:t>
            </a:r>
            <a:r>
              <a:rPr lang="fr-FR" altLang="fr-FR" sz="1600" b="1" dirty="0">
                <a:latin typeface="Arial" panose="020B0604020202020204" pitchFamily="34" charset="0"/>
              </a:rPr>
              <a:t> </a:t>
            </a:r>
            <a:r>
              <a:rPr lang="fr-FR" altLang="fr-FR" sz="1600" b="1" dirty="0" err="1">
                <a:latin typeface="Arial" panose="020B0604020202020204" pitchFamily="34" charset="0"/>
              </a:rPr>
              <a:t>vascular</a:t>
            </a:r>
            <a:r>
              <a:rPr lang="fr-FR" altLang="fr-FR" sz="1600" b="1" dirty="0">
                <a:latin typeface="Arial" panose="020B0604020202020204" pitchFamily="34" charset="0"/>
              </a:rPr>
              <a:t> </a:t>
            </a:r>
            <a:r>
              <a:rPr lang="fr-FR" altLang="fr-FR" sz="1600" b="1" dirty="0" err="1">
                <a:latin typeface="Arial" panose="020B0604020202020204" pitchFamily="34" charset="0"/>
              </a:rPr>
              <a:t>risk</a:t>
            </a:r>
            <a:r>
              <a:rPr lang="fr-FR" altLang="fr-FR" sz="1600" b="1" dirty="0">
                <a:latin typeface="Arial" panose="020B0604020202020204" pitchFamily="34" charset="0"/>
              </a:rPr>
              <a:t> </a:t>
            </a:r>
            <a:r>
              <a:rPr lang="fr-FR" altLang="fr-FR" sz="1600" b="1" dirty="0" err="1">
                <a:latin typeface="Arial" panose="020B0604020202020204" pitchFamily="34" charset="0"/>
              </a:rPr>
              <a:t>factors</a:t>
            </a:r>
            <a:r>
              <a:rPr lang="fr-FR" altLang="fr-FR" sz="1600" dirty="0">
                <a:latin typeface="Arial" panose="020B0604020202020204" pitchFamily="34" charset="0"/>
              </a:rPr>
              <a:t> </a:t>
            </a:r>
          </a:p>
        </p:txBody>
      </p:sp>
      <p:sp>
        <p:nvSpPr>
          <p:cNvPr id="10" name="Rectangle 2">
            <a:extLst>
              <a:ext uri="{FF2B5EF4-FFF2-40B4-BE49-F238E27FC236}">
                <a16:creationId xmlns:a16="http://schemas.microsoft.com/office/drawing/2014/main" id="{548E9DCC-90DB-6B00-EA94-A723E7B48ACC}"/>
              </a:ext>
            </a:extLst>
          </p:cNvPr>
          <p:cNvSpPr txBox="1">
            <a:spLocks noChangeArrowheads="1"/>
          </p:cNvSpPr>
          <p:nvPr/>
        </p:nvSpPr>
        <p:spPr bwMode="auto">
          <a:xfrm>
            <a:off x="9105902" y="1365568"/>
            <a:ext cx="2948938" cy="4524315"/>
          </a:xfrm>
          <a:prstGeom prst="rect">
            <a:avLst/>
          </a:prstGeom>
          <a:solidFill>
            <a:srgbClr val="FFC000"/>
          </a:solidFill>
          <a:ln>
            <a:noFill/>
          </a:ln>
          <a:effec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fr-FR" altLang="fr-FR" sz="1800" b="1" dirty="0">
                <a:latin typeface="Arial" panose="020B0604020202020204" pitchFamily="34" charset="0"/>
              </a:rPr>
              <a:t>Distal </a:t>
            </a:r>
            <a:r>
              <a:rPr lang="fr-FR" altLang="fr-FR" sz="1800" b="1" dirty="0" err="1">
                <a:latin typeface="Arial" panose="020B0604020202020204" pitchFamily="34" charset="0"/>
              </a:rPr>
              <a:t>deep</a:t>
            </a:r>
            <a:r>
              <a:rPr lang="fr-FR" altLang="fr-FR" sz="1800" b="1" dirty="0">
                <a:latin typeface="Arial" panose="020B0604020202020204" pitchFamily="34" charset="0"/>
              </a:rPr>
              <a:t> </a:t>
            </a:r>
            <a:r>
              <a:rPr lang="fr-FR" altLang="fr-FR" sz="1800" b="1" dirty="0" err="1">
                <a:latin typeface="Arial" panose="020B0604020202020204" pitchFamily="34" charset="0"/>
              </a:rPr>
              <a:t>vein</a:t>
            </a:r>
            <a:r>
              <a:rPr lang="fr-FR" altLang="fr-FR" sz="1800" b="1" dirty="0">
                <a:latin typeface="Arial" panose="020B0604020202020204" pitchFamily="34" charset="0"/>
              </a:rPr>
              <a:t> </a:t>
            </a:r>
            <a:r>
              <a:rPr lang="fr-FR" altLang="fr-FR" sz="1800" b="1" dirty="0" err="1">
                <a:latin typeface="Arial" panose="020B0604020202020204" pitchFamily="34" charset="0"/>
              </a:rPr>
              <a:t>thrombosis</a:t>
            </a:r>
            <a:r>
              <a:rPr lang="fr-FR" altLang="fr-FR" sz="1800" b="1" dirty="0">
                <a:latin typeface="Arial" panose="020B0604020202020204" pitchFamily="34" charset="0"/>
              </a:rPr>
              <a:t> (DVT) &lt; 6 </a:t>
            </a:r>
            <a:r>
              <a:rPr lang="fr-FR" altLang="fr-FR" sz="1800" b="1" dirty="0" err="1">
                <a:latin typeface="Arial" panose="020B0604020202020204" pitchFamily="34" charset="0"/>
              </a:rPr>
              <a:t>months</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Venous</a:t>
            </a:r>
            <a:r>
              <a:rPr lang="fr-FR" altLang="fr-FR" sz="1800" b="1" dirty="0">
                <a:latin typeface="Arial" panose="020B0604020202020204" pitchFamily="34" charset="0"/>
              </a:rPr>
              <a:t> </a:t>
            </a:r>
            <a:r>
              <a:rPr lang="fr-FR" altLang="fr-FR" sz="1800" b="1" dirty="0" err="1">
                <a:latin typeface="Arial" panose="020B0604020202020204" pitchFamily="34" charset="0"/>
              </a:rPr>
              <a:t>thromboembolism</a:t>
            </a:r>
            <a:r>
              <a:rPr lang="fr-FR" altLang="fr-FR" sz="1800" b="1" dirty="0">
                <a:latin typeface="Arial" panose="020B0604020202020204" pitchFamily="34" charset="0"/>
              </a:rPr>
              <a:t> (VTE) (</a:t>
            </a:r>
            <a:r>
              <a:rPr lang="fr-FR" altLang="fr-FR" sz="1800" b="1" dirty="0" err="1">
                <a:latin typeface="Arial" panose="020B0604020202020204" pitchFamily="34" charset="0"/>
              </a:rPr>
              <a:t>excluding</a:t>
            </a:r>
            <a:r>
              <a:rPr lang="fr-FR" altLang="fr-FR" sz="1800" b="1" dirty="0">
                <a:latin typeface="Arial" panose="020B0604020202020204" pitchFamily="34" charset="0"/>
              </a:rPr>
              <a:t> distal DVT) &lt; 1 </a:t>
            </a:r>
            <a:r>
              <a:rPr lang="fr-FR" altLang="fr-FR" sz="1800" b="1" dirty="0" err="1">
                <a:latin typeface="Arial" panose="020B0604020202020204" pitchFamily="34" charset="0"/>
              </a:rPr>
              <a:t>year</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Antiphospholipid</a:t>
            </a:r>
            <a:r>
              <a:rPr lang="fr-FR" altLang="fr-FR" sz="1800" b="1" dirty="0">
                <a:latin typeface="Arial" panose="020B0604020202020204" pitchFamily="34" charset="0"/>
              </a:rPr>
              <a:t> syndrome (APS)</a:t>
            </a:r>
            <a:r>
              <a:rPr lang="fr-FR" altLang="fr-FR" sz="1800" dirty="0">
                <a:latin typeface="Arial" panose="020B0604020202020204" pitchFamily="34" charset="0"/>
              </a:rPr>
              <a:t> (</a:t>
            </a:r>
            <a:r>
              <a:rPr lang="fr-FR" altLang="fr-FR" sz="1800" dirty="0" err="1">
                <a:latin typeface="Arial" panose="020B0604020202020204" pitchFamily="34" charset="0"/>
              </a:rPr>
              <a:t>with</a:t>
            </a:r>
            <a:r>
              <a:rPr lang="fr-FR" altLang="fr-FR" sz="1800" dirty="0">
                <a:latin typeface="Arial" panose="020B0604020202020204" pitchFamily="34" charset="0"/>
              </a:rPr>
              <a:t> or </a:t>
            </a:r>
            <a:r>
              <a:rPr lang="fr-FR" altLang="fr-FR" sz="1800" dirty="0" err="1">
                <a:latin typeface="Arial" panose="020B0604020202020204" pitchFamily="34" charset="0"/>
              </a:rPr>
              <a:t>without</a:t>
            </a:r>
            <a:r>
              <a:rPr lang="fr-FR" altLang="fr-FR" sz="1800" dirty="0">
                <a:latin typeface="Arial" panose="020B0604020202020204" pitchFamily="34" charset="0"/>
              </a:rPr>
              <a:t> anticoagulant or </a:t>
            </a:r>
            <a:r>
              <a:rPr lang="fr-FR" altLang="fr-FR" sz="1800" dirty="0" err="1">
                <a:latin typeface="Arial" panose="020B0604020202020204" pitchFamily="34" charset="0"/>
              </a:rPr>
              <a:t>antiplatelet</a:t>
            </a:r>
            <a:r>
              <a:rPr lang="fr-FR" altLang="fr-FR" sz="1800" dirty="0">
                <a:latin typeface="Arial" panose="020B0604020202020204" pitchFamily="34" charset="0"/>
              </a:rPr>
              <a:t> </a:t>
            </a:r>
            <a:r>
              <a:rPr lang="fr-FR" altLang="fr-FR" sz="1800" dirty="0" err="1">
                <a:latin typeface="Arial" panose="020B0604020202020204" pitchFamily="34" charset="0"/>
              </a:rPr>
              <a:t>therapy</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Documented</a:t>
            </a:r>
            <a:r>
              <a:rPr lang="fr-FR" altLang="fr-FR" sz="1800" b="1" dirty="0">
                <a:latin typeface="Arial" panose="020B0604020202020204" pitchFamily="34" charset="0"/>
              </a:rPr>
              <a:t> </a:t>
            </a:r>
            <a:r>
              <a:rPr lang="fr-FR" altLang="fr-FR" sz="1800" b="1" dirty="0" err="1">
                <a:latin typeface="Arial" panose="020B0604020202020204" pitchFamily="34" charset="0"/>
              </a:rPr>
              <a:t>antithrombin</a:t>
            </a:r>
            <a:r>
              <a:rPr lang="fr-FR" altLang="fr-FR" sz="1800" b="1" dirty="0">
                <a:latin typeface="Arial" panose="020B0604020202020204" pitchFamily="34" charset="0"/>
              </a:rPr>
              <a:t> </a:t>
            </a:r>
            <a:r>
              <a:rPr lang="fr-FR" altLang="fr-FR" sz="1800" b="1" dirty="0" err="1">
                <a:latin typeface="Arial" panose="020B0604020202020204" pitchFamily="34" charset="0"/>
              </a:rPr>
              <a:t>deficiency</a:t>
            </a:r>
            <a:r>
              <a:rPr lang="fr-FR" altLang="fr-FR" sz="1800" dirty="0">
                <a:latin typeface="Arial" panose="020B0604020202020204" pitchFamily="34" charset="0"/>
              </a:rPr>
              <a:t>, </a:t>
            </a:r>
            <a:r>
              <a:rPr lang="fr-FR" altLang="fr-FR" sz="1800" dirty="0" err="1">
                <a:latin typeface="Arial" panose="020B0604020202020204" pitchFamily="34" charset="0"/>
              </a:rPr>
              <a:t>excluding</a:t>
            </a:r>
            <a:r>
              <a:rPr lang="fr-FR" altLang="fr-FR" sz="1800" dirty="0">
                <a:latin typeface="Arial" panose="020B0604020202020204" pitchFamily="34" charset="0"/>
              </a:rPr>
              <a:t> Type HBS </a:t>
            </a:r>
            <a:r>
              <a:rPr lang="fr-FR" altLang="fr-FR" sz="1800" dirty="0" err="1">
                <a:latin typeface="Arial" panose="020B0604020202020204" pitchFamily="34" charset="0"/>
              </a:rPr>
              <a:t>deficiency</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None/>
            </a:pPr>
            <a:endParaRPr lang="fr-FR" altLang="fr-FR" sz="1800" dirty="0">
              <a:latin typeface="Arial" panose="020B0604020202020204" pitchFamily="34" charset="0"/>
            </a:endParaRPr>
          </a:p>
        </p:txBody>
      </p:sp>
      <p:sp>
        <p:nvSpPr>
          <p:cNvPr id="11" name="Rectangle 10">
            <a:extLst>
              <a:ext uri="{FF2B5EF4-FFF2-40B4-BE49-F238E27FC236}">
                <a16:creationId xmlns:a16="http://schemas.microsoft.com/office/drawing/2014/main" id="{055376AC-11CA-E251-D9B1-C3F226217039}"/>
              </a:ext>
            </a:extLst>
          </p:cNvPr>
          <p:cNvSpPr/>
          <p:nvPr/>
        </p:nvSpPr>
        <p:spPr>
          <a:xfrm>
            <a:off x="137160" y="518160"/>
            <a:ext cx="4114800"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Weak risk</a:t>
            </a:r>
          </a:p>
        </p:txBody>
      </p:sp>
      <p:sp>
        <p:nvSpPr>
          <p:cNvPr id="14" name="Rectangle 13">
            <a:extLst>
              <a:ext uri="{FF2B5EF4-FFF2-40B4-BE49-F238E27FC236}">
                <a16:creationId xmlns:a16="http://schemas.microsoft.com/office/drawing/2014/main" id="{D0E26F87-4CAF-B365-50E4-626CBE8040CA}"/>
              </a:ext>
            </a:extLst>
          </p:cNvPr>
          <p:cNvSpPr/>
          <p:nvPr/>
        </p:nvSpPr>
        <p:spPr>
          <a:xfrm>
            <a:off x="4483102" y="518160"/>
            <a:ext cx="4508498"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Moderate risk</a:t>
            </a:r>
          </a:p>
        </p:txBody>
      </p:sp>
      <p:sp>
        <p:nvSpPr>
          <p:cNvPr id="15" name="Rectangle 14">
            <a:extLst>
              <a:ext uri="{FF2B5EF4-FFF2-40B4-BE49-F238E27FC236}">
                <a16:creationId xmlns:a16="http://schemas.microsoft.com/office/drawing/2014/main" id="{F75F8D49-EF2A-3DC8-13EB-4F190E2BFB15}"/>
              </a:ext>
            </a:extLst>
          </p:cNvPr>
          <p:cNvSpPr/>
          <p:nvPr/>
        </p:nvSpPr>
        <p:spPr>
          <a:xfrm>
            <a:off x="9105902" y="542608"/>
            <a:ext cx="2948938"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High risk</a:t>
            </a:r>
          </a:p>
        </p:txBody>
      </p:sp>
      <p:sp>
        <p:nvSpPr>
          <p:cNvPr id="16" name="Rectangle 15">
            <a:extLst>
              <a:ext uri="{FF2B5EF4-FFF2-40B4-BE49-F238E27FC236}">
                <a16:creationId xmlns:a16="http://schemas.microsoft.com/office/drawing/2014/main" id="{6ACC0B2D-E85A-8B75-5CF6-EAA4938EACA9}"/>
              </a:ext>
            </a:extLst>
          </p:cNvPr>
          <p:cNvSpPr/>
          <p:nvPr/>
        </p:nvSpPr>
        <p:spPr>
          <a:xfrm>
            <a:off x="137160" y="5975291"/>
            <a:ext cx="4231640" cy="77216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err="1">
                <a:solidFill>
                  <a:schemeClr val="tx1"/>
                </a:solidFill>
              </a:rPr>
              <a:t>Transdermal</a:t>
            </a:r>
            <a:r>
              <a:rPr lang="fr-BE" sz="2000" b="1" dirty="0">
                <a:solidFill>
                  <a:schemeClr val="tx1"/>
                </a:solidFill>
              </a:rPr>
              <a:t> </a:t>
            </a:r>
            <a:r>
              <a:rPr lang="fr-BE" sz="2000" b="1" dirty="0" err="1">
                <a:solidFill>
                  <a:schemeClr val="tx1"/>
                </a:solidFill>
              </a:rPr>
              <a:t>oestradiol</a:t>
            </a:r>
            <a:r>
              <a:rPr lang="fr-BE" sz="2000" b="1" dirty="0">
                <a:solidFill>
                  <a:schemeClr val="tx1"/>
                </a:solidFill>
              </a:rPr>
              <a:t> + </a:t>
            </a:r>
            <a:r>
              <a:rPr lang="fr-BE" sz="2000" b="1" dirty="0" err="1">
                <a:solidFill>
                  <a:schemeClr val="tx1"/>
                </a:solidFill>
              </a:rPr>
              <a:t>utrogestan</a:t>
            </a:r>
            <a:endParaRPr lang="fr-BE" sz="2000" b="1" dirty="0">
              <a:solidFill>
                <a:schemeClr val="tx1"/>
              </a:solidFill>
            </a:endParaRPr>
          </a:p>
        </p:txBody>
      </p:sp>
      <p:sp>
        <p:nvSpPr>
          <p:cNvPr id="17" name="Rectangle 16">
            <a:extLst>
              <a:ext uri="{FF2B5EF4-FFF2-40B4-BE49-F238E27FC236}">
                <a16:creationId xmlns:a16="http://schemas.microsoft.com/office/drawing/2014/main" id="{1841E045-0F27-A2A1-5E80-22B062B0322F}"/>
              </a:ext>
            </a:extLst>
          </p:cNvPr>
          <p:cNvSpPr/>
          <p:nvPr/>
        </p:nvSpPr>
        <p:spPr>
          <a:xfrm>
            <a:off x="4483102" y="5975291"/>
            <a:ext cx="4508498" cy="77216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solidFill>
                  <a:schemeClr val="tx1"/>
                </a:solidFill>
              </a:rPr>
              <a:t>Case by case</a:t>
            </a:r>
          </a:p>
        </p:txBody>
      </p:sp>
      <p:sp>
        <p:nvSpPr>
          <p:cNvPr id="18" name="Rectangle 17">
            <a:extLst>
              <a:ext uri="{FF2B5EF4-FFF2-40B4-BE49-F238E27FC236}">
                <a16:creationId xmlns:a16="http://schemas.microsoft.com/office/drawing/2014/main" id="{1AB40250-0E47-ACB3-5F00-4A9F73D64364}"/>
              </a:ext>
            </a:extLst>
          </p:cNvPr>
          <p:cNvSpPr/>
          <p:nvPr/>
        </p:nvSpPr>
        <p:spPr>
          <a:xfrm>
            <a:off x="9105902" y="5952054"/>
            <a:ext cx="2948938" cy="77216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solidFill>
                  <a:schemeClr val="tx1"/>
                </a:solidFill>
              </a:rPr>
              <a:t>Contra-indicated</a:t>
            </a:r>
          </a:p>
        </p:txBody>
      </p:sp>
      <p:sp>
        <p:nvSpPr>
          <p:cNvPr id="2" name="ZoneTexte 1">
            <a:extLst>
              <a:ext uri="{FF2B5EF4-FFF2-40B4-BE49-F238E27FC236}">
                <a16:creationId xmlns:a16="http://schemas.microsoft.com/office/drawing/2014/main" id="{915D6EA3-A1A4-432E-94A8-D4655730DE9A}"/>
              </a:ext>
            </a:extLst>
          </p:cNvPr>
          <p:cNvSpPr txBox="1"/>
          <p:nvPr/>
        </p:nvSpPr>
        <p:spPr>
          <a:xfrm rot="20077739">
            <a:off x="466699" y="2686927"/>
            <a:ext cx="11258600" cy="830997"/>
          </a:xfrm>
          <a:prstGeom prst="rect">
            <a:avLst/>
          </a:prstGeom>
          <a:solidFill>
            <a:srgbClr val="FF0000"/>
          </a:solidFill>
        </p:spPr>
        <p:txBody>
          <a:bodyPr wrap="square" rtlCol="0">
            <a:spAutoFit/>
          </a:bodyPr>
          <a:lstStyle/>
          <a:p>
            <a:r>
              <a:rPr lang="fr-BE" sz="4800" dirty="0" err="1">
                <a:solidFill>
                  <a:schemeClr val="bg1"/>
                </a:solidFill>
              </a:rPr>
              <a:t>Hematologist</a:t>
            </a:r>
            <a:r>
              <a:rPr lang="fr-BE" sz="4800" dirty="0">
                <a:solidFill>
                  <a:schemeClr val="bg1"/>
                </a:solidFill>
              </a:rPr>
              <a:t> </a:t>
            </a:r>
            <a:r>
              <a:rPr lang="fr-BE" sz="4800" dirty="0" err="1">
                <a:solidFill>
                  <a:schemeClr val="bg1"/>
                </a:solidFill>
              </a:rPr>
              <a:t>should</a:t>
            </a:r>
            <a:r>
              <a:rPr lang="fr-BE" sz="4800" dirty="0">
                <a:solidFill>
                  <a:schemeClr val="bg1"/>
                </a:solidFill>
              </a:rPr>
              <a:t> </a:t>
            </a:r>
            <a:r>
              <a:rPr lang="fr-BE" sz="4800" dirty="0" err="1">
                <a:solidFill>
                  <a:schemeClr val="bg1"/>
                </a:solidFill>
              </a:rPr>
              <a:t>ideally</a:t>
            </a:r>
            <a:r>
              <a:rPr lang="fr-BE" sz="4800" dirty="0">
                <a:solidFill>
                  <a:schemeClr val="bg1"/>
                </a:solidFill>
              </a:rPr>
              <a:t> </a:t>
            </a:r>
            <a:r>
              <a:rPr lang="fr-BE" sz="4800" dirty="0" err="1">
                <a:solidFill>
                  <a:schemeClr val="bg1"/>
                </a:solidFill>
              </a:rPr>
              <a:t>be</a:t>
            </a:r>
            <a:r>
              <a:rPr lang="fr-BE" sz="4800" dirty="0">
                <a:solidFill>
                  <a:schemeClr val="bg1"/>
                </a:solidFill>
              </a:rPr>
              <a:t> </a:t>
            </a:r>
            <a:r>
              <a:rPr lang="fr-BE" sz="4800" dirty="0" err="1">
                <a:solidFill>
                  <a:schemeClr val="bg1"/>
                </a:solidFill>
              </a:rPr>
              <a:t>consulted</a:t>
            </a:r>
            <a:endParaRPr lang="fr-BE" sz="4800" dirty="0">
              <a:solidFill>
                <a:schemeClr val="bg1"/>
              </a:solidFill>
            </a:endParaRPr>
          </a:p>
        </p:txBody>
      </p:sp>
    </p:spTree>
    <p:extLst>
      <p:ext uri="{BB962C8B-B14F-4D97-AF65-F5344CB8AC3E}">
        <p14:creationId xmlns:p14="http://schemas.microsoft.com/office/powerpoint/2010/main" val="3129952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4CE1ED69-BCAE-8E05-3915-6501FE30521D}"/>
              </a:ext>
            </a:extLst>
          </p:cNvPr>
          <p:cNvSpPr/>
          <p:nvPr/>
        </p:nvSpPr>
        <p:spPr>
          <a:xfrm>
            <a:off x="2174240" y="1976120"/>
            <a:ext cx="9032240" cy="2001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No risk of thrombosis with </a:t>
            </a:r>
          </a:p>
          <a:p>
            <a:pPr algn="ctr"/>
            <a:r>
              <a:rPr lang="fr-BE" sz="4000" dirty="0" err="1"/>
              <a:t>topical</a:t>
            </a:r>
            <a:r>
              <a:rPr lang="fr-BE" sz="4000" dirty="0"/>
              <a:t> vaginal </a:t>
            </a:r>
            <a:r>
              <a:rPr lang="fr-BE" sz="4000" dirty="0" err="1"/>
              <a:t>oestrogen</a:t>
            </a:r>
            <a:endParaRPr lang="fr-BE" sz="4000" dirty="0"/>
          </a:p>
          <a:p>
            <a:pPr algn="ctr"/>
            <a:endParaRPr lang="fr-BE" dirty="0"/>
          </a:p>
        </p:txBody>
      </p:sp>
    </p:spTree>
    <p:extLst>
      <p:ext uri="{BB962C8B-B14F-4D97-AF65-F5344CB8AC3E}">
        <p14:creationId xmlns:p14="http://schemas.microsoft.com/office/powerpoint/2010/main" val="1270474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0561" y="116542"/>
            <a:ext cx="10698479" cy="987425"/>
          </a:xfrm>
        </p:spPr>
        <p:txBody>
          <a:bodyPr>
            <a:noAutofit/>
          </a:bodyPr>
          <a:lstStyle/>
          <a:p>
            <a:pPr algn="ctr"/>
            <a:r>
              <a:rPr lang="fr-BE" b="1" cap="small" dirty="0">
                <a:solidFill>
                  <a:srgbClr val="0066CC"/>
                </a:solidFill>
                <a:latin typeface="+mn-lt"/>
              </a:rPr>
              <a:t>Patients on COC/HRT </a:t>
            </a:r>
            <a:r>
              <a:rPr lang="fr-BE" b="1" cap="small" dirty="0" err="1">
                <a:solidFill>
                  <a:srgbClr val="0066CC"/>
                </a:solidFill>
                <a:latin typeface="+mn-lt"/>
              </a:rPr>
              <a:t>who</a:t>
            </a:r>
            <a:r>
              <a:rPr lang="fr-BE" b="1" cap="small" dirty="0">
                <a:solidFill>
                  <a:srgbClr val="0066CC"/>
                </a:solidFill>
                <a:latin typeface="+mn-lt"/>
              </a:rPr>
              <a:t> </a:t>
            </a:r>
            <a:r>
              <a:rPr lang="fr-BE" b="1" cap="small" dirty="0" err="1">
                <a:solidFill>
                  <a:srgbClr val="0066CC"/>
                </a:solidFill>
                <a:latin typeface="+mn-lt"/>
              </a:rPr>
              <a:t>experience</a:t>
            </a:r>
            <a:r>
              <a:rPr lang="fr-BE" b="1" cap="small" dirty="0">
                <a:solidFill>
                  <a:srgbClr val="0066CC"/>
                </a:solidFill>
                <a:latin typeface="+mn-lt"/>
              </a:rPr>
              <a:t> VTE</a:t>
            </a:r>
          </a:p>
        </p:txBody>
      </p:sp>
      <p:sp>
        <p:nvSpPr>
          <p:cNvPr id="5" name="ZoneTexte 4"/>
          <p:cNvSpPr txBox="1"/>
          <p:nvPr/>
        </p:nvSpPr>
        <p:spPr>
          <a:xfrm>
            <a:off x="4916038" y="1314450"/>
            <a:ext cx="2502929" cy="307777"/>
          </a:xfrm>
          <a:prstGeom prst="rect">
            <a:avLst/>
          </a:prstGeom>
          <a:solidFill>
            <a:srgbClr val="0066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Start anticoagulation as able to</a:t>
            </a:r>
          </a:p>
        </p:txBody>
      </p:sp>
      <p:sp>
        <p:nvSpPr>
          <p:cNvPr id="7" name="ZoneTexte 6"/>
          <p:cNvSpPr txBox="1"/>
          <p:nvPr/>
        </p:nvSpPr>
        <p:spPr>
          <a:xfrm>
            <a:off x="3417256" y="2962275"/>
            <a:ext cx="439544" cy="307777"/>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No </a:t>
            </a:r>
          </a:p>
        </p:txBody>
      </p:sp>
      <p:sp>
        <p:nvSpPr>
          <p:cNvPr id="8" name="ZoneTexte 7"/>
          <p:cNvSpPr txBox="1"/>
          <p:nvPr/>
        </p:nvSpPr>
        <p:spPr>
          <a:xfrm>
            <a:off x="4832787" y="2981325"/>
            <a:ext cx="2696508" cy="307777"/>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After</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3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months</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of anticoagulation</a:t>
            </a:r>
          </a:p>
        </p:txBody>
      </p:sp>
      <p:sp>
        <p:nvSpPr>
          <p:cNvPr id="9" name="ZoneTexte 8"/>
          <p:cNvSpPr txBox="1"/>
          <p:nvPr/>
        </p:nvSpPr>
        <p:spPr>
          <a:xfrm>
            <a:off x="5393311" y="3914775"/>
            <a:ext cx="1572866" cy="523220"/>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Stopping</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COC/HRT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Thereafter</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0" name="ZoneTexte 9"/>
          <p:cNvSpPr txBox="1"/>
          <p:nvPr/>
        </p:nvSpPr>
        <p:spPr>
          <a:xfrm>
            <a:off x="3120132" y="4838700"/>
            <a:ext cx="470794" cy="307777"/>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Yes</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2" name="ZoneTexte 11"/>
          <p:cNvSpPr txBox="1"/>
          <p:nvPr/>
        </p:nvSpPr>
        <p:spPr>
          <a:xfrm>
            <a:off x="8534595" y="4857750"/>
            <a:ext cx="428429" cy="307777"/>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No </a:t>
            </a:r>
          </a:p>
        </p:txBody>
      </p:sp>
      <p:sp>
        <p:nvSpPr>
          <p:cNvPr id="13" name="ZoneTexte 12"/>
          <p:cNvSpPr txBox="1"/>
          <p:nvPr/>
        </p:nvSpPr>
        <p:spPr>
          <a:xfrm>
            <a:off x="7706054" y="5648325"/>
            <a:ext cx="2095171" cy="954107"/>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Can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consider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stopping</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anticoagulation if able to switch to formulation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without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of VTE</a:t>
            </a:r>
          </a:p>
        </p:txBody>
      </p:sp>
      <p:sp>
        <p:nvSpPr>
          <p:cNvPr id="14" name="ZoneTexte 13"/>
          <p:cNvSpPr txBox="1"/>
          <p:nvPr/>
        </p:nvSpPr>
        <p:spPr>
          <a:xfrm>
            <a:off x="9499095" y="4657725"/>
            <a:ext cx="1553760" cy="738664"/>
          </a:xfrm>
          <a:prstGeom prst="rect">
            <a:avLst/>
          </a:prstGeom>
          <a:solidFill>
            <a:srgbClr val="00B050">
              <a:alpha val="58000"/>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Continue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anticoagulation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while</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on COC/HRT</a:t>
            </a:r>
          </a:p>
        </p:txBody>
      </p:sp>
      <p:cxnSp>
        <p:nvCxnSpPr>
          <p:cNvPr id="17" name="Connecteur droit avec flèche 16"/>
          <p:cNvCxnSpPr/>
          <p:nvPr/>
        </p:nvCxnSpPr>
        <p:spPr>
          <a:xfrm>
            <a:off x="6172200" y="1711001"/>
            <a:ext cx="0" cy="1216672"/>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6172200" y="3399248"/>
            <a:ext cx="0" cy="469079"/>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3352800" y="5154453"/>
            <a:ext cx="0" cy="38766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8753475" y="5192553"/>
            <a:ext cx="0" cy="38766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H="1">
            <a:off x="3900489" y="3133725"/>
            <a:ext cx="857249"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9077968" y="5010150"/>
            <a:ext cx="379715"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a:stCxn id="11" idx="3"/>
          </p:cNvCxnSpPr>
          <p:nvPr/>
        </p:nvCxnSpPr>
        <p:spPr>
          <a:xfrm>
            <a:off x="3669891" y="4992589"/>
            <a:ext cx="4764639" cy="17561"/>
          </a:xfrm>
          <a:prstGeom prst="straightConnector1">
            <a:avLst/>
          </a:prstGeom>
          <a:ln w="127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6172200" y="4482396"/>
            <a:ext cx="0" cy="50443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6172200" y="914400"/>
            <a:ext cx="0" cy="352425"/>
          </a:xfrm>
          <a:prstGeom prst="straightConnector1">
            <a:avLst/>
          </a:prstGeom>
          <a:ln w="1270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6300870" y="1838325"/>
            <a:ext cx="326390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While</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on anticoagulation,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can</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continue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COC/HRT,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especially</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to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prevent</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rebound</a:t>
            </a:r>
            <a:endPar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symptoms</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and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menstrual</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bleeding</a:t>
            </a:r>
            <a:endPar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which</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may</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be</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worse</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on anticoagulation)</a:t>
            </a:r>
          </a:p>
        </p:txBody>
      </p:sp>
      <p:sp>
        <p:nvSpPr>
          <p:cNvPr id="27" name="ZoneTexte 26"/>
          <p:cNvSpPr txBox="1"/>
          <p:nvPr/>
        </p:nvSpPr>
        <p:spPr>
          <a:xfrm>
            <a:off x="1895475" y="5600700"/>
            <a:ext cx="2914650" cy="1169551"/>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Consider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stopping</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anticoagulation if no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ongoing</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provoking</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factors</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such</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as active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malignancy</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immobility</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after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surgery</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etc.</a:t>
            </a:r>
          </a:p>
        </p:txBody>
      </p:sp>
    </p:spTree>
    <p:extLst>
      <p:ext uri="{BB962C8B-B14F-4D97-AF65-F5344CB8AC3E}">
        <p14:creationId xmlns:p14="http://schemas.microsoft.com/office/powerpoint/2010/main" val="741772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137"/>
          <p:cNvSpPr txBox="1">
            <a:spLocks noChangeArrowheads="1"/>
          </p:cNvSpPr>
          <p:nvPr/>
        </p:nvSpPr>
        <p:spPr bwMode="auto">
          <a:xfrm>
            <a:off x="6040520" y="6538701"/>
            <a:ext cx="109164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800" b="0" dirty="0">
                <a:solidFill>
                  <a:srgbClr val="000000"/>
                </a:solidFill>
                <a:latin typeface="Arial" charset="0"/>
                <a:cs typeface="Arial"/>
              </a:rPr>
              <a:t>Cedric Hermans – UCL.</a:t>
            </a:r>
            <a:endParaRPr lang="fr-FR" sz="800" b="0" dirty="0">
              <a:solidFill>
                <a:srgbClr val="000000"/>
              </a:solidFill>
              <a:latin typeface="Arial" charset="0"/>
              <a:cs typeface="Arial"/>
            </a:endParaRPr>
          </a:p>
        </p:txBody>
      </p:sp>
      <p:graphicFrame>
        <p:nvGraphicFramePr>
          <p:cNvPr id="6" name="Diagramme 5"/>
          <p:cNvGraphicFramePr/>
          <p:nvPr>
            <p:extLst>
              <p:ext uri="{D42A27DB-BD31-4B8C-83A1-F6EECF244321}">
                <p14:modId xmlns:p14="http://schemas.microsoft.com/office/powerpoint/2010/main" val="3094356071"/>
              </p:ext>
            </p:extLst>
          </p:nvPr>
        </p:nvGraphicFramePr>
        <p:xfrm>
          <a:off x="723462" y="798492"/>
          <a:ext cx="11163739" cy="5665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http://www.conseiller.ca/files/2010/11/femme_retraite_famille_42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012" y="4599499"/>
            <a:ext cx="2952328" cy="195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285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3E7314-95F8-0572-9A5E-8C68F597CC65}"/>
              </a:ext>
            </a:extLst>
          </p:cNvPr>
          <p:cNvSpPr>
            <a:spLocks noGrp="1"/>
          </p:cNvSpPr>
          <p:nvPr>
            <p:ph type="title"/>
          </p:nvPr>
        </p:nvSpPr>
        <p:spPr/>
        <p:txBody>
          <a:bodyPr/>
          <a:lstStyle/>
          <a:p>
            <a:r>
              <a:rPr lang="en-US" dirty="0"/>
              <a:t>How to Reduce the Risk of Thrombosis in Patients Requiring Hormone Replacement Therapy (HRT)</a:t>
            </a:r>
            <a:endParaRPr lang="fr-BE" dirty="0"/>
          </a:p>
        </p:txBody>
      </p:sp>
      <p:sp>
        <p:nvSpPr>
          <p:cNvPr id="3" name="Espace réservé du contenu 2">
            <a:extLst>
              <a:ext uri="{FF2B5EF4-FFF2-40B4-BE49-F238E27FC236}">
                <a16:creationId xmlns:a16="http://schemas.microsoft.com/office/drawing/2014/main" id="{696A538B-EDFF-1576-69E1-F715FEEAA17A}"/>
              </a:ext>
            </a:extLst>
          </p:cNvPr>
          <p:cNvSpPr>
            <a:spLocks noGrp="1"/>
          </p:cNvSpPr>
          <p:nvPr>
            <p:ph idx="1"/>
          </p:nvPr>
        </p:nvSpPr>
        <p:spPr/>
        <p:txBody>
          <a:bodyPr/>
          <a:lstStyle/>
          <a:p>
            <a:pPr marL="457200" indent="-457200">
              <a:buAutoNum type="arabicPeriod"/>
            </a:pPr>
            <a:r>
              <a:rPr lang="fr-BE" sz="3200" b="1" dirty="0" err="1">
                <a:solidFill>
                  <a:srgbClr val="FF0000"/>
                </a:solidFill>
              </a:rPr>
              <a:t>Choose</a:t>
            </a:r>
            <a:r>
              <a:rPr lang="fr-BE" sz="3200" b="1" dirty="0">
                <a:solidFill>
                  <a:srgbClr val="FF0000"/>
                </a:solidFill>
              </a:rPr>
              <a:t> the </a:t>
            </a:r>
            <a:r>
              <a:rPr lang="fr-BE" sz="3200" b="1" dirty="0" err="1">
                <a:solidFill>
                  <a:srgbClr val="FF0000"/>
                </a:solidFill>
              </a:rPr>
              <a:t>Safest</a:t>
            </a:r>
            <a:r>
              <a:rPr lang="fr-BE" sz="3200" b="1" dirty="0">
                <a:solidFill>
                  <a:srgbClr val="FF0000"/>
                </a:solidFill>
              </a:rPr>
              <a:t> HRT Option</a:t>
            </a:r>
          </a:p>
          <a:p>
            <a:pPr marL="457200" indent="-457200">
              <a:buAutoNum type="arabicPeriod"/>
            </a:pPr>
            <a:endParaRPr lang="fr-BE" dirty="0">
              <a:solidFill>
                <a:srgbClr val="0070C0"/>
              </a:solidFill>
            </a:endParaRPr>
          </a:p>
          <a:p>
            <a:pPr>
              <a:buFont typeface="Arial" panose="020B0604020202020204" pitchFamily="34" charset="0"/>
              <a:buChar char="•"/>
            </a:pPr>
            <a:r>
              <a:rPr lang="fr-BE" dirty="0">
                <a:solidFill>
                  <a:srgbClr val="0070C0"/>
                </a:solidFill>
              </a:rPr>
              <a:t>Prefer </a:t>
            </a:r>
            <a:r>
              <a:rPr lang="fr-BE" dirty="0" err="1">
                <a:solidFill>
                  <a:srgbClr val="0070C0"/>
                </a:solidFill>
              </a:rPr>
              <a:t>transdermal</a:t>
            </a:r>
            <a:r>
              <a:rPr lang="fr-BE" dirty="0">
                <a:solidFill>
                  <a:srgbClr val="0070C0"/>
                </a:solidFill>
              </a:rPr>
              <a:t> </a:t>
            </a:r>
            <a:r>
              <a:rPr lang="fr-BE" dirty="0" err="1">
                <a:solidFill>
                  <a:srgbClr val="0070C0"/>
                </a:solidFill>
              </a:rPr>
              <a:t>estrogen</a:t>
            </a:r>
            <a:r>
              <a:rPr lang="fr-BE" dirty="0">
                <a:solidFill>
                  <a:srgbClr val="0070C0"/>
                </a:solidFill>
              </a:rPr>
              <a:t> therapy (patch, gel, or spray) over oral </a:t>
            </a:r>
            <a:r>
              <a:rPr lang="fr-BE" dirty="0" err="1">
                <a:solidFill>
                  <a:srgbClr val="0070C0"/>
                </a:solidFill>
              </a:rPr>
              <a:t>estrogen</a:t>
            </a:r>
            <a:r>
              <a:rPr lang="fr-BE" dirty="0">
                <a:solidFill>
                  <a:srgbClr val="0070C0"/>
                </a:solidFill>
              </a:rPr>
              <a:t>, as </a:t>
            </a:r>
            <a:r>
              <a:rPr lang="fr-BE" dirty="0" err="1">
                <a:solidFill>
                  <a:srgbClr val="0070C0"/>
                </a:solidFill>
              </a:rPr>
              <a:t>it</a:t>
            </a:r>
            <a:r>
              <a:rPr lang="fr-BE" dirty="0">
                <a:solidFill>
                  <a:srgbClr val="0070C0"/>
                </a:solidFill>
              </a:rPr>
              <a:t> does not </a:t>
            </a:r>
            <a:r>
              <a:rPr lang="fr-BE" dirty="0" err="1">
                <a:solidFill>
                  <a:srgbClr val="0070C0"/>
                </a:solidFill>
              </a:rPr>
              <a:t>increase</a:t>
            </a:r>
            <a:r>
              <a:rPr lang="fr-BE" dirty="0">
                <a:solidFill>
                  <a:srgbClr val="0070C0"/>
                </a:solidFill>
              </a:rPr>
              <a:t> the risk of thrombosis.</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Use the </a:t>
            </a:r>
            <a:r>
              <a:rPr lang="fr-BE" dirty="0" err="1">
                <a:solidFill>
                  <a:srgbClr val="0070C0"/>
                </a:solidFill>
              </a:rPr>
              <a:t>lowest</a:t>
            </a:r>
            <a:r>
              <a:rPr lang="fr-BE" dirty="0">
                <a:solidFill>
                  <a:srgbClr val="0070C0"/>
                </a:solidFill>
              </a:rPr>
              <a:t> effective dose for the </a:t>
            </a:r>
            <a:r>
              <a:rPr lang="fr-BE" dirty="0" err="1">
                <a:solidFill>
                  <a:srgbClr val="0070C0"/>
                </a:solidFill>
              </a:rPr>
              <a:t>shortest</a:t>
            </a:r>
            <a:r>
              <a:rPr lang="fr-BE" dirty="0">
                <a:solidFill>
                  <a:srgbClr val="0070C0"/>
                </a:solidFill>
              </a:rPr>
              <a:t> </a:t>
            </a:r>
            <a:r>
              <a:rPr lang="fr-BE" dirty="0" err="1">
                <a:solidFill>
                  <a:srgbClr val="0070C0"/>
                </a:solidFill>
              </a:rPr>
              <a:t>necessary</a:t>
            </a:r>
            <a:r>
              <a:rPr lang="fr-BE" dirty="0">
                <a:solidFill>
                  <a:srgbClr val="0070C0"/>
                </a:solidFill>
              </a:rPr>
              <a:t> duration.</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For women with an intact </a:t>
            </a:r>
            <a:r>
              <a:rPr lang="fr-BE" dirty="0" err="1">
                <a:solidFill>
                  <a:srgbClr val="0070C0"/>
                </a:solidFill>
              </a:rPr>
              <a:t>uterus</a:t>
            </a:r>
            <a:r>
              <a:rPr lang="fr-BE" dirty="0">
                <a:solidFill>
                  <a:srgbClr val="0070C0"/>
                </a:solidFill>
              </a:rPr>
              <a:t>, combine </a:t>
            </a:r>
            <a:r>
              <a:rPr lang="fr-BE" dirty="0" err="1">
                <a:solidFill>
                  <a:srgbClr val="0070C0"/>
                </a:solidFill>
              </a:rPr>
              <a:t>estrogen</a:t>
            </a:r>
            <a:r>
              <a:rPr lang="fr-BE" dirty="0">
                <a:solidFill>
                  <a:srgbClr val="0070C0"/>
                </a:solidFill>
              </a:rPr>
              <a:t> with a </a:t>
            </a:r>
            <a:r>
              <a:rPr lang="fr-BE" dirty="0" err="1">
                <a:solidFill>
                  <a:srgbClr val="0070C0"/>
                </a:solidFill>
              </a:rPr>
              <a:t>progestogen</a:t>
            </a:r>
            <a:r>
              <a:rPr lang="fr-BE" dirty="0">
                <a:solidFill>
                  <a:srgbClr val="0070C0"/>
                </a:solidFill>
              </a:rPr>
              <a:t>, </a:t>
            </a:r>
            <a:r>
              <a:rPr lang="fr-BE" dirty="0" err="1">
                <a:solidFill>
                  <a:srgbClr val="0070C0"/>
                </a:solidFill>
              </a:rPr>
              <a:t>preferably</a:t>
            </a:r>
            <a:r>
              <a:rPr lang="fr-BE" dirty="0">
                <a:solidFill>
                  <a:srgbClr val="0070C0"/>
                </a:solidFill>
              </a:rPr>
              <a:t> </a:t>
            </a:r>
            <a:r>
              <a:rPr lang="fr-BE" dirty="0" err="1">
                <a:solidFill>
                  <a:srgbClr val="0070C0"/>
                </a:solidFill>
              </a:rPr>
              <a:t>micronized</a:t>
            </a:r>
            <a:r>
              <a:rPr lang="fr-BE" dirty="0">
                <a:solidFill>
                  <a:srgbClr val="0070C0"/>
                </a:solidFill>
              </a:rPr>
              <a:t> </a:t>
            </a:r>
            <a:r>
              <a:rPr lang="fr-BE" dirty="0" err="1">
                <a:solidFill>
                  <a:srgbClr val="0070C0"/>
                </a:solidFill>
              </a:rPr>
              <a:t>progesterone</a:t>
            </a:r>
            <a:r>
              <a:rPr lang="fr-BE" dirty="0">
                <a:solidFill>
                  <a:srgbClr val="0070C0"/>
                </a:solidFill>
              </a:rPr>
              <a:t> or </a:t>
            </a:r>
            <a:r>
              <a:rPr lang="fr-BE" dirty="0" err="1">
                <a:solidFill>
                  <a:srgbClr val="0070C0"/>
                </a:solidFill>
              </a:rPr>
              <a:t>dydrogesterone</a:t>
            </a:r>
            <a:r>
              <a:rPr lang="fr-BE" dirty="0">
                <a:solidFill>
                  <a:srgbClr val="0070C0"/>
                </a:solidFill>
              </a:rPr>
              <a:t>, which have </a:t>
            </a:r>
            <a:r>
              <a:rPr lang="fr-BE" dirty="0" err="1">
                <a:solidFill>
                  <a:srgbClr val="0070C0"/>
                </a:solidFill>
              </a:rPr>
              <a:t>lower</a:t>
            </a:r>
            <a:r>
              <a:rPr lang="fr-BE" dirty="0">
                <a:solidFill>
                  <a:srgbClr val="0070C0"/>
                </a:solidFill>
              </a:rPr>
              <a:t> VTE risk than </a:t>
            </a:r>
            <a:r>
              <a:rPr lang="fr-BE" dirty="0" err="1">
                <a:solidFill>
                  <a:srgbClr val="0070C0"/>
                </a:solidFill>
              </a:rPr>
              <a:t>synthetic</a:t>
            </a:r>
            <a:r>
              <a:rPr lang="fr-BE" dirty="0">
                <a:solidFill>
                  <a:srgbClr val="0070C0"/>
                </a:solidFill>
              </a:rPr>
              <a:t> </a:t>
            </a:r>
            <a:r>
              <a:rPr lang="fr-BE" dirty="0" err="1">
                <a:solidFill>
                  <a:srgbClr val="0070C0"/>
                </a:solidFill>
              </a:rPr>
              <a:t>progestins</a:t>
            </a:r>
            <a:r>
              <a:rPr lang="fr-BE" dirty="0">
                <a:solidFill>
                  <a:srgbClr val="0070C0"/>
                </a:solidFill>
              </a:rPr>
              <a:t>.</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Consider non-hormonal alternatives (e.g., </a:t>
            </a:r>
            <a:r>
              <a:rPr lang="fr-BE" dirty="0" err="1">
                <a:solidFill>
                  <a:srgbClr val="0070C0"/>
                </a:solidFill>
              </a:rPr>
              <a:t>SSRIs</a:t>
            </a:r>
            <a:r>
              <a:rPr lang="fr-BE" dirty="0">
                <a:solidFill>
                  <a:srgbClr val="0070C0"/>
                </a:solidFill>
              </a:rPr>
              <a:t>, </a:t>
            </a:r>
            <a:r>
              <a:rPr lang="fr-BE" dirty="0" err="1">
                <a:solidFill>
                  <a:srgbClr val="0070C0"/>
                </a:solidFill>
              </a:rPr>
              <a:t>SNRIs</a:t>
            </a:r>
            <a:r>
              <a:rPr lang="fr-BE" dirty="0">
                <a:solidFill>
                  <a:srgbClr val="0070C0"/>
                </a:solidFill>
              </a:rPr>
              <a:t>, </a:t>
            </a:r>
            <a:r>
              <a:rPr lang="fr-BE" dirty="0" err="1">
                <a:solidFill>
                  <a:srgbClr val="0070C0"/>
                </a:solidFill>
              </a:rPr>
              <a:t>gabapentin</a:t>
            </a:r>
            <a:r>
              <a:rPr lang="fr-BE" dirty="0">
                <a:solidFill>
                  <a:srgbClr val="0070C0"/>
                </a:solidFill>
              </a:rPr>
              <a:t>) if HRT </a:t>
            </a:r>
            <a:r>
              <a:rPr lang="fr-BE" dirty="0" err="1">
                <a:solidFill>
                  <a:srgbClr val="0070C0"/>
                </a:solidFill>
              </a:rPr>
              <a:t>is</a:t>
            </a:r>
            <a:r>
              <a:rPr lang="fr-BE" dirty="0">
                <a:solidFill>
                  <a:srgbClr val="0070C0"/>
                </a:solidFill>
              </a:rPr>
              <a:t> not essential.</a:t>
            </a:r>
          </a:p>
          <a:p>
            <a:endParaRPr lang="fr-BE" dirty="0"/>
          </a:p>
        </p:txBody>
      </p:sp>
    </p:spTree>
    <p:extLst>
      <p:ext uri="{BB962C8B-B14F-4D97-AF65-F5344CB8AC3E}">
        <p14:creationId xmlns:p14="http://schemas.microsoft.com/office/powerpoint/2010/main" val="2561627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D0BB9A-BD95-E263-23C9-467C848B1C83}"/>
              </a:ext>
            </a:extLst>
          </p:cNvPr>
          <p:cNvSpPr>
            <a:spLocks noGrp="1"/>
          </p:cNvSpPr>
          <p:nvPr>
            <p:ph type="title"/>
          </p:nvPr>
        </p:nvSpPr>
        <p:spPr/>
        <p:txBody>
          <a:bodyPr/>
          <a:lstStyle/>
          <a:p>
            <a:r>
              <a:rPr lang="en-US" dirty="0"/>
              <a:t>How to Reduce the Risk of Thrombosis in Patients Requiring Hormone Replacement Therapy (HRT)</a:t>
            </a:r>
            <a:endParaRPr lang="fr-BE" dirty="0"/>
          </a:p>
        </p:txBody>
      </p:sp>
      <p:sp>
        <p:nvSpPr>
          <p:cNvPr id="3" name="Espace réservé du contenu 2">
            <a:extLst>
              <a:ext uri="{FF2B5EF4-FFF2-40B4-BE49-F238E27FC236}">
                <a16:creationId xmlns:a16="http://schemas.microsoft.com/office/drawing/2014/main" id="{CD1716C5-CD7D-ADD7-0412-F9706BC24A2C}"/>
              </a:ext>
            </a:extLst>
          </p:cNvPr>
          <p:cNvSpPr>
            <a:spLocks noGrp="1"/>
          </p:cNvSpPr>
          <p:nvPr>
            <p:ph idx="1"/>
          </p:nvPr>
        </p:nvSpPr>
        <p:spPr/>
        <p:txBody>
          <a:bodyPr/>
          <a:lstStyle/>
          <a:p>
            <a:pPr>
              <a:buNone/>
            </a:pPr>
            <a:r>
              <a:rPr lang="fr-BE" sz="3200" b="1" dirty="0">
                <a:solidFill>
                  <a:srgbClr val="0070C0"/>
                </a:solidFill>
              </a:rPr>
              <a:t>2</a:t>
            </a:r>
            <a:r>
              <a:rPr lang="fr-BE" sz="3200" b="1" dirty="0">
                <a:solidFill>
                  <a:srgbClr val="FF0000"/>
                </a:solidFill>
              </a:rPr>
              <a:t>. Screen for Risk Factors Before </a:t>
            </a:r>
            <a:r>
              <a:rPr lang="fr-BE" sz="3200" b="1" dirty="0" err="1">
                <a:solidFill>
                  <a:srgbClr val="FF0000"/>
                </a:solidFill>
              </a:rPr>
              <a:t>Prescribing</a:t>
            </a:r>
            <a:r>
              <a:rPr lang="fr-BE" sz="3200" b="1" dirty="0">
                <a:solidFill>
                  <a:srgbClr val="FF0000"/>
                </a:solidFill>
              </a:rPr>
              <a:t> HRT</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Personal or family </a:t>
            </a:r>
            <a:r>
              <a:rPr lang="fr-BE" dirty="0" err="1">
                <a:solidFill>
                  <a:srgbClr val="0070C0"/>
                </a:solidFill>
              </a:rPr>
              <a:t>history</a:t>
            </a:r>
            <a:r>
              <a:rPr lang="fr-BE" dirty="0">
                <a:solidFill>
                  <a:srgbClr val="0070C0"/>
                </a:solidFill>
              </a:rPr>
              <a:t> of VTE (</a:t>
            </a:r>
            <a:r>
              <a:rPr lang="fr-BE" dirty="0" err="1">
                <a:solidFill>
                  <a:srgbClr val="0070C0"/>
                </a:solidFill>
              </a:rPr>
              <a:t>deep</a:t>
            </a:r>
            <a:r>
              <a:rPr lang="fr-BE" dirty="0">
                <a:solidFill>
                  <a:srgbClr val="0070C0"/>
                </a:solidFill>
              </a:rPr>
              <a:t> </a:t>
            </a:r>
            <a:r>
              <a:rPr lang="fr-BE" dirty="0" err="1">
                <a:solidFill>
                  <a:srgbClr val="0070C0"/>
                </a:solidFill>
              </a:rPr>
              <a:t>vein</a:t>
            </a:r>
            <a:r>
              <a:rPr lang="fr-BE" dirty="0">
                <a:solidFill>
                  <a:srgbClr val="0070C0"/>
                </a:solidFill>
              </a:rPr>
              <a:t> thrombosis or </a:t>
            </a:r>
            <a:r>
              <a:rPr lang="fr-BE" dirty="0" err="1">
                <a:solidFill>
                  <a:srgbClr val="0070C0"/>
                </a:solidFill>
              </a:rPr>
              <a:t>pulmonary</a:t>
            </a:r>
            <a:r>
              <a:rPr lang="fr-BE" dirty="0">
                <a:solidFill>
                  <a:srgbClr val="0070C0"/>
                </a:solidFill>
              </a:rPr>
              <a:t> </a:t>
            </a:r>
            <a:r>
              <a:rPr lang="fr-BE" dirty="0" err="1">
                <a:solidFill>
                  <a:srgbClr val="0070C0"/>
                </a:solidFill>
              </a:rPr>
              <a:t>embolism</a:t>
            </a:r>
            <a:r>
              <a:rPr lang="fr-BE" dirty="0">
                <a:solidFill>
                  <a:srgbClr val="0070C0"/>
                </a:solidFill>
              </a:rPr>
              <a:t>).</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Inherited </a:t>
            </a:r>
            <a:r>
              <a:rPr lang="fr-BE" dirty="0" err="1">
                <a:solidFill>
                  <a:srgbClr val="0070C0"/>
                </a:solidFill>
              </a:rPr>
              <a:t>thrombophilias</a:t>
            </a:r>
            <a:r>
              <a:rPr lang="fr-BE" dirty="0">
                <a:solidFill>
                  <a:srgbClr val="0070C0"/>
                </a:solidFill>
              </a:rPr>
              <a:t> (e.g., Factor V Leiden, </a:t>
            </a:r>
            <a:r>
              <a:rPr lang="fr-BE" dirty="0" err="1">
                <a:solidFill>
                  <a:srgbClr val="0070C0"/>
                </a:solidFill>
              </a:rPr>
              <a:t>prothrombin</a:t>
            </a:r>
            <a:r>
              <a:rPr lang="fr-BE" dirty="0">
                <a:solidFill>
                  <a:srgbClr val="0070C0"/>
                </a:solidFill>
              </a:rPr>
              <a:t> mutation) in </a:t>
            </a:r>
            <a:r>
              <a:rPr lang="fr-BE" dirty="0" err="1">
                <a:solidFill>
                  <a:srgbClr val="0070C0"/>
                </a:solidFill>
              </a:rPr>
              <a:t>carefully</a:t>
            </a:r>
            <a:r>
              <a:rPr lang="fr-BE" dirty="0">
                <a:solidFill>
                  <a:srgbClr val="0070C0"/>
                </a:solidFill>
              </a:rPr>
              <a:t> </a:t>
            </a:r>
            <a:r>
              <a:rPr lang="fr-BE" dirty="0" err="1">
                <a:solidFill>
                  <a:srgbClr val="0070C0"/>
                </a:solidFill>
              </a:rPr>
              <a:t>selected</a:t>
            </a:r>
            <a:r>
              <a:rPr lang="fr-BE" dirty="0">
                <a:solidFill>
                  <a:srgbClr val="0070C0"/>
                </a:solidFill>
              </a:rPr>
              <a:t> cases</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Age and lifestyle factors (e.g., smoking, obesity, </a:t>
            </a:r>
            <a:r>
              <a:rPr lang="fr-BE" dirty="0" err="1">
                <a:solidFill>
                  <a:srgbClr val="0070C0"/>
                </a:solidFill>
              </a:rPr>
              <a:t>physical</a:t>
            </a:r>
            <a:r>
              <a:rPr lang="fr-BE" dirty="0">
                <a:solidFill>
                  <a:srgbClr val="0070C0"/>
                </a:solidFill>
              </a:rPr>
              <a:t> </a:t>
            </a:r>
            <a:r>
              <a:rPr lang="fr-BE" dirty="0" err="1">
                <a:solidFill>
                  <a:srgbClr val="0070C0"/>
                </a:solidFill>
              </a:rPr>
              <a:t>inactivity</a:t>
            </a:r>
            <a:r>
              <a:rPr lang="fr-BE" dirty="0">
                <a:solidFill>
                  <a:srgbClr val="0070C0"/>
                </a:solidFill>
              </a:rPr>
              <a:t>).</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Cardiovascular risk factors (hypertension, diabetes, </a:t>
            </a:r>
            <a:r>
              <a:rPr lang="fr-BE" dirty="0" err="1">
                <a:solidFill>
                  <a:srgbClr val="0070C0"/>
                </a:solidFill>
              </a:rPr>
              <a:t>dyslipidemia</a:t>
            </a:r>
            <a:r>
              <a:rPr lang="fr-BE" dirty="0">
                <a:solidFill>
                  <a:srgbClr val="0070C0"/>
                </a:solidFill>
              </a:rPr>
              <a:t>).</a:t>
            </a:r>
          </a:p>
          <a:p>
            <a:endParaRPr lang="fr-BE" dirty="0"/>
          </a:p>
        </p:txBody>
      </p:sp>
    </p:spTree>
    <p:extLst>
      <p:ext uri="{BB962C8B-B14F-4D97-AF65-F5344CB8AC3E}">
        <p14:creationId xmlns:p14="http://schemas.microsoft.com/office/powerpoint/2010/main" val="3666678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23" y="350335"/>
            <a:ext cx="11307821" cy="734311"/>
          </a:xfrm>
        </p:spPr>
        <p:txBody>
          <a:bodyPr/>
          <a:lstStyle/>
          <a:p>
            <a:pPr algn="ctr"/>
            <a:r>
              <a:rPr lang="en-US" sz="4800" cap="small" dirty="0">
                <a:solidFill>
                  <a:schemeClr val="accent1"/>
                </a:solidFill>
              </a:rPr>
              <a:t>Risk Factors for Atherothrombosis</a:t>
            </a:r>
          </a:p>
        </p:txBody>
      </p:sp>
      <p:sp>
        <p:nvSpPr>
          <p:cNvPr id="12" name="Rectangle 1042"/>
          <p:cNvSpPr>
            <a:spLocks noChangeArrowheads="1"/>
          </p:cNvSpPr>
          <p:nvPr/>
        </p:nvSpPr>
        <p:spPr bwMode="auto">
          <a:xfrm>
            <a:off x="2262026" y="4980146"/>
            <a:ext cx="7582516" cy="1028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1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850" name="Rectangle 2010"/>
          <p:cNvSpPr>
            <a:spLocks noChangeArrowheads="1"/>
          </p:cNvSpPr>
          <p:nvPr/>
        </p:nvSpPr>
        <p:spPr bwMode="auto">
          <a:xfrm>
            <a:off x="1962182" y="4397422"/>
            <a:ext cx="1537360" cy="53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1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1532" name="Rectangle 1041"/>
          <p:cNvSpPr>
            <a:spLocks noChangeArrowheads="1"/>
          </p:cNvSpPr>
          <p:nvPr/>
        </p:nvSpPr>
        <p:spPr bwMode="auto">
          <a:xfrm>
            <a:off x="5223974" y="4204686"/>
            <a:ext cx="174406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Atherosclerosis</a:t>
            </a:r>
          </a:p>
        </p:txBody>
      </p:sp>
      <p:sp>
        <p:nvSpPr>
          <p:cNvPr id="1533" name="Rectangle 1044"/>
          <p:cNvSpPr>
            <a:spLocks noChangeArrowheads="1"/>
          </p:cNvSpPr>
          <p:nvPr/>
        </p:nvSpPr>
        <p:spPr bwMode="auto">
          <a:xfrm>
            <a:off x="4272864" y="5363939"/>
            <a:ext cx="362919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Atherothrombotic Manifestations</a:t>
            </a:r>
            <a:endParaRPr kumimoji="0" lang="en-US" sz="1800" b="1"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1534" name="Rectangle 1046"/>
          <p:cNvSpPr>
            <a:spLocks noChangeArrowheads="1"/>
          </p:cNvSpPr>
          <p:nvPr/>
        </p:nvSpPr>
        <p:spPr bwMode="auto">
          <a:xfrm>
            <a:off x="3963386" y="5710652"/>
            <a:ext cx="409092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(MI, Ischemic Stroke, Vascular Death)</a:t>
            </a:r>
            <a:endParaRPr kumimoji="0" lang="en-US" sz="1800" b="1"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46" name="Text Box 137"/>
          <p:cNvSpPr txBox="1">
            <a:spLocks noChangeArrowheads="1"/>
          </p:cNvSpPr>
          <p:nvPr/>
        </p:nvSpPr>
        <p:spPr bwMode="auto">
          <a:xfrm>
            <a:off x="278123" y="6625036"/>
            <a:ext cx="109164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800" b="0" i="0" u="none" strike="noStrike" kern="1200" cap="none" spc="0" normalizeH="0" baseline="0" noProof="0" dirty="0">
                <a:ln>
                  <a:noFill/>
                </a:ln>
                <a:solidFill>
                  <a:srgbClr val="000000"/>
                </a:solidFill>
                <a:effectLst/>
                <a:uLnTx/>
                <a:uFillTx/>
                <a:latin typeface="Arial" charset="0"/>
                <a:ea typeface="ヒラギノ角ゴ Pro W3"/>
                <a:cs typeface="Arial"/>
              </a:rPr>
              <a:t>Cedric Hermans – UCL.</a:t>
            </a:r>
            <a:endParaRPr kumimoji="0" lang="fr-FR" sz="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cxnSp>
        <p:nvCxnSpPr>
          <p:cNvPr id="10" name="Straight Arrow Connector 9"/>
          <p:cNvCxnSpPr/>
          <p:nvPr/>
        </p:nvCxnSpPr>
        <p:spPr>
          <a:xfrm>
            <a:off x="4439299" y="1864586"/>
            <a:ext cx="970099" cy="951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543" idx="3"/>
          </p:cNvCxnSpPr>
          <p:nvPr/>
        </p:nvCxnSpPr>
        <p:spPr>
          <a:xfrm>
            <a:off x="4091809" y="2732148"/>
            <a:ext cx="857926" cy="633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537" idx="3"/>
          </p:cNvCxnSpPr>
          <p:nvPr/>
        </p:nvCxnSpPr>
        <p:spPr>
          <a:xfrm>
            <a:off x="3863210" y="3501701"/>
            <a:ext cx="790788" cy="494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536" idx="3"/>
          </p:cNvCxnSpPr>
          <p:nvPr/>
        </p:nvCxnSpPr>
        <p:spPr>
          <a:xfrm>
            <a:off x="3680332" y="4079341"/>
            <a:ext cx="840443" cy="485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360294" y="4848895"/>
            <a:ext cx="11604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6922400" y="1864586"/>
            <a:ext cx="970099" cy="951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7382051" y="2540235"/>
            <a:ext cx="857926" cy="633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7677789" y="3309788"/>
            <a:ext cx="790788" cy="494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535" idx="1"/>
          </p:cNvCxnSpPr>
          <p:nvPr/>
        </p:nvCxnSpPr>
        <p:spPr>
          <a:xfrm flipH="1">
            <a:off x="7811015" y="4079351"/>
            <a:ext cx="728464" cy="293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7811021" y="4848895"/>
            <a:ext cx="11604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1544" idx="2"/>
          </p:cNvCxnSpPr>
          <p:nvPr/>
        </p:nvCxnSpPr>
        <p:spPr>
          <a:xfrm flipH="1">
            <a:off x="6118311" y="2233915"/>
            <a:ext cx="1" cy="623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35" name="Rectangle 1193"/>
          <p:cNvSpPr>
            <a:spLocks noChangeArrowheads="1"/>
          </p:cNvSpPr>
          <p:nvPr/>
        </p:nvSpPr>
        <p:spPr bwMode="auto">
          <a:xfrm>
            <a:off x="8539479" y="3803912"/>
            <a:ext cx="182880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Age</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36" name="Rectangle 1334"/>
          <p:cNvSpPr>
            <a:spLocks noChangeArrowheads="1"/>
          </p:cNvSpPr>
          <p:nvPr/>
        </p:nvSpPr>
        <p:spPr bwMode="auto">
          <a:xfrm>
            <a:off x="1851527" y="3803910"/>
            <a:ext cx="182880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Obesity</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37" name="Rectangle 1469"/>
          <p:cNvSpPr>
            <a:spLocks noChangeArrowheads="1"/>
          </p:cNvSpPr>
          <p:nvPr/>
        </p:nvSpPr>
        <p:spPr bwMode="auto">
          <a:xfrm>
            <a:off x="1851527" y="3034357"/>
            <a:ext cx="201168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Diabetes</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38" name="Rectangle 1604"/>
          <p:cNvSpPr>
            <a:spLocks noChangeArrowheads="1"/>
          </p:cNvSpPr>
          <p:nvPr/>
        </p:nvSpPr>
        <p:spPr bwMode="auto">
          <a:xfrm>
            <a:off x="7305040" y="1495250"/>
            <a:ext cx="306324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Hyperlipidemia</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39" name="Rectangle 1739"/>
          <p:cNvSpPr>
            <a:spLocks noChangeArrowheads="1"/>
          </p:cNvSpPr>
          <p:nvPr/>
        </p:nvSpPr>
        <p:spPr bwMode="auto">
          <a:xfrm>
            <a:off x="1851528" y="1495251"/>
            <a:ext cx="3063240" cy="550862"/>
          </a:xfrm>
          <a:prstGeom prst="rect">
            <a:avLst/>
          </a:prstGeom>
          <a:solidFill>
            <a:schemeClr val="accent1"/>
          </a:solidFill>
          <a:ln>
            <a:noFill/>
          </a:ln>
        </p:spPr>
        <p:txBody>
          <a:bodyPr wrap="squar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itchFamily="34" charset="0"/>
                <a:ea typeface="ヒラギノ角ゴ Pro W3"/>
                <a:cs typeface="Arial"/>
              </a:rPr>
              <a:t>Hypercoagulable states</a:t>
            </a:r>
            <a:endParaRPr kumimoji="0" lang="en-US" sz="1600" b="1" i="0" u="none" strike="noStrike" kern="1200" cap="none" spc="0" normalizeH="0" baseline="0" noProof="0" dirty="0">
              <a:ln>
                <a:noFill/>
              </a:ln>
              <a:solidFill>
                <a:srgbClr val="FFFF00"/>
              </a:solidFill>
              <a:effectLst/>
              <a:uLnTx/>
              <a:uFillTx/>
              <a:latin typeface="Arial" charset="0"/>
              <a:ea typeface="ヒラギノ角ゴ Pro W3"/>
              <a:cs typeface="Arial"/>
            </a:endParaRPr>
          </a:p>
        </p:txBody>
      </p:sp>
      <p:sp>
        <p:nvSpPr>
          <p:cNvPr id="1540" name="Rectangle 1874"/>
          <p:cNvSpPr>
            <a:spLocks noChangeArrowheads="1"/>
          </p:cNvSpPr>
          <p:nvPr/>
        </p:nvSpPr>
        <p:spPr bwMode="auto">
          <a:xfrm>
            <a:off x="8128000" y="2264804"/>
            <a:ext cx="224028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Hypertension</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41" name="Rectangle 2012"/>
          <p:cNvSpPr>
            <a:spLocks noChangeArrowheads="1"/>
          </p:cNvSpPr>
          <p:nvPr/>
        </p:nvSpPr>
        <p:spPr bwMode="auto">
          <a:xfrm>
            <a:off x="1851528" y="4573464"/>
            <a:ext cx="150876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itchFamily="34" charset="0"/>
                <a:ea typeface="ヒラギノ角ゴ Pro W3"/>
                <a:cs typeface="Arial"/>
              </a:rPr>
              <a:t>Genetics</a:t>
            </a:r>
            <a:endParaRPr kumimoji="0" lang="en-US" sz="1600" b="1" i="0" u="none" strike="noStrike" kern="1200" cap="none" spc="0" normalizeH="0" baseline="0" noProof="0" dirty="0">
              <a:ln>
                <a:noFill/>
              </a:ln>
              <a:solidFill>
                <a:srgbClr val="FFFF00"/>
              </a:solidFill>
              <a:effectLst/>
              <a:uLnTx/>
              <a:uFillTx/>
              <a:latin typeface="Arial" charset="0"/>
              <a:ea typeface="ヒラギノ角ゴ Pro W3"/>
              <a:cs typeface="Arial"/>
            </a:endParaRPr>
          </a:p>
        </p:txBody>
      </p:sp>
      <p:sp>
        <p:nvSpPr>
          <p:cNvPr id="1542" name="Rectangle 1126"/>
          <p:cNvSpPr>
            <a:spLocks noChangeArrowheads="1"/>
          </p:cNvSpPr>
          <p:nvPr/>
        </p:nvSpPr>
        <p:spPr bwMode="auto">
          <a:xfrm>
            <a:off x="8356599" y="3034358"/>
            <a:ext cx="201168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Infection ?</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43" name="Rectangle 1260"/>
          <p:cNvSpPr>
            <a:spLocks noChangeArrowheads="1"/>
          </p:cNvSpPr>
          <p:nvPr/>
        </p:nvSpPr>
        <p:spPr bwMode="auto">
          <a:xfrm>
            <a:off x="1851528" y="2264804"/>
            <a:ext cx="2240280" cy="550862"/>
          </a:xfrm>
          <a:prstGeom prst="rect">
            <a:avLst/>
          </a:prstGeom>
          <a:solidFill>
            <a:schemeClr val="accent1"/>
          </a:solidFill>
          <a:ln>
            <a:noFill/>
          </a:ln>
          <a:effectLst/>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itchFamily="34" charset="0"/>
                <a:ea typeface="ヒラギノ角ゴ Pro W3"/>
                <a:cs typeface="Arial"/>
              </a:rPr>
              <a:t>Homocysteinemia</a:t>
            </a:r>
            <a:endParaRPr kumimoji="0" lang="en-US" sz="1600" b="1" i="0" u="none" strike="noStrike" kern="1200" cap="none" spc="0" normalizeH="0" baseline="0" noProof="0" dirty="0">
              <a:ln>
                <a:noFill/>
              </a:ln>
              <a:solidFill>
                <a:srgbClr val="FFFF00"/>
              </a:solidFill>
              <a:effectLst/>
              <a:uLnTx/>
              <a:uFillTx/>
              <a:latin typeface="Arial" charset="0"/>
              <a:ea typeface="ヒラギノ角ゴ Pro W3"/>
              <a:cs typeface="Arial"/>
            </a:endParaRPr>
          </a:p>
        </p:txBody>
      </p:sp>
      <p:sp>
        <p:nvSpPr>
          <p:cNvPr id="1544" name="Rectangle 1396"/>
          <p:cNvSpPr>
            <a:spLocks noChangeArrowheads="1"/>
          </p:cNvSpPr>
          <p:nvPr/>
        </p:nvSpPr>
        <p:spPr bwMode="auto">
          <a:xfrm>
            <a:off x="5078093" y="1495251"/>
            <a:ext cx="2080437" cy="738664"/>
          </a:xfrm>
          <a:prstGeom prst="rect">
            <a:avLst/>
          </a:prstGeom>
          <a:solidFill>
            <a:schemeClr val="accent1"/>
          </a:solidFill>
          <a:ln>
            <a:noFill/>
          </a:ln>
          <a:effectLst/>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Life-style </a:t>
            </a:r>
            <a:b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b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(e.g., smoking, diet,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lack of exercise)</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47" name="Rectangle 1533"/>
          <p:cNvSpPr>
            <a:spLocks noChangeArrowheads="1"/>
          </p:cNvSpPr>
          <p:nvPr/>
        </p:nvSpPr>
        <p:spPr bwMode="auto">
          <a:xfrm>
            <a:off x="8859520" y="4573464"/>
            <a:ext cx="1508760" cy="550862"/>
          </a:xfrm>
          <a:prstGeom prst="rect">
            <a:avLst/>
          </a:prstGeom>
          <a:solidFill>
            <a:schemeClr val="accent1"/>
          </a:solidFill>
          <a:ln>
            <a:noFill/>
          </a:ln>
          <a:effectLst/>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Gender</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3" name="ZoneTexte 2">
            <a:extLst>
              <a:ext uri="{FF2B5EF4-FFF2-40B4-BE49-F238E27FC236}">
                <a16:creationId xmlns:a16="http://schemas.microsoft.com/office/drawing/2014/main" id="{47C7519A-9794-552D-5586-2FBFE7146979}"/>
              </a:ext>
            </a:extLst>
          </p:cNvPr>
          <p:cNvSpPr txBox="1"/>
          <p:nvPr/>
        </p:nvSpPr>
        <p:spPr>
          <a:xfrm>
            <a:off x="9033871" y="5456272"/>
            <a:ext cx="1159292" cy="369332"/>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000000"/>
                </a:solidFill>
                <a:effectLst/>
                <a:uLnTx/>
                <a:uFillTx/>
                <a:latin typeface="Arial"/>
                <a:cs typeface="Arial"/>
              </a:rPr>
              <a:t>Cannabis</a:t>
            </a:r>
          </a:p>
        </p:txBody>
      </p:sp>
      <p:sp>
        <p:nvSpPr>
          <p:cNvPr id="4" name="Text Box 1035">
            <a:extLst>
              <a:ext uri="{FF2B5EF4-FFF2-40B4-BE49-F238E27FC236}">
                <a16:creationId xmlns:a16="http://schemas.microsoft.com/office/drawing/2014/main" id="{FE1890BB-A653-C041-C0AE-4C68F0ED44FF}"/>
              </a:ext>
            </a:extLst>
          </p:cNvPr>
          <p:cNvSpPr txBox="1">
            <a:spLocks noChangeArrowheads="1"/>
          </p:cNvSpPr>
          <p:nvPr/>
        </p:nvSpPr>
        <p:spPr bwMode="auto">
          <a:xfrm>
            <a:off x="278123" y="6486537"/>
            <a:ext cx="122950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Abbreviation</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see</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last slide</a:t>
            </a:r>
            <a:endParaRPr kumimoji="0" lang="fr-FR" sz="9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3910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ABE72-DB28-28CC-F8A7-2B78C8D0183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650536C-3E0F-83B8-77E0-01902A7F329C}"/>
              </a:ext>
            </a:extLst>
          </p:cNvPr>
          <p:cNvSpPr>
            <a:spLocks noGrp="1"/>
          </p:cNvSpPr>
          <p:nvPr>
            <p:ph type="title"/>
          </p:nvPr>
        </p:nvSpPr>
        <p:spPr/>
        <p:txBody>
          <a:bodyPr/>
          <a:lstStyle/>
          <a:p>
            <a:r>
              <a:rPr lang="en-US" dirty="0"/>
              <a:t>How to Reduce the Risk of Thrombosis in Patients Requiring Hormone Replacement Therapy (HRT)</a:t>
            </a:r>
            <a:endParaRPr lang="fr-BE" dirty="0"/>
          </a:p>
        </p:txBody>
      </p:sp>
      <p:sp>
        <p:nvSpPr>
          <p:cNvPr id="3" name="Espace réservé du contenu 2">
            <a:extLst>
              <a:ext uri="{FF2B5EF4-FFF2-40B4-BE49-F238E27FC236}">
                <a16:creationId xmlns:a16="http://schemas.microsoft.com/office/drawing/2014/main" id="{A5E38BD5-027C-ABB0-58DC-0CC8A2E0E4FD}"/>
              </a:ext>
            </a:extLst>
          </p:cNvPr>
          <p:cNvSpPr>
            <a:spLocks noGrp="1"/>
          </p:cNvSpPr>
          <p:nvPr>
            <p:ph idx="1"/>
          </p:nvPr>
        </p:nvSpPr>
        <p:spPr/>
        <p:txBody>
          <a:bodyPr/>
          <a:lstStyle/>
          <a:p>
            <a:pPr>
              <a:buNone/>
            </a:pPr>
            <a:r>
              <a:rPr lang="en-US" sz="3200" b="1" dirty="0">
                <a:solidFill>
                  <a:srgbClr val="FF0000"/>
                </a:solidFill>
              </a:rPr>
              <a:t>3. Encourage a Healthy Lifestyle</a:t>
            </a:r>
          </a:p>
          <a:p>
            <a:pPr>
              <a:buFont typeface="Arial" panose="020B0604020202020204" pitchFamily="34" charset="0"/>
              <a:buChar char="•"/>
            </a:pPr>
            <a:endParaRPr lang="en-US" dirty="0">
              <a:solidFill>
                <a:srgbClr val="0070C0"/>
              </a:solidFill>
            </a:endParaRPr>
          </a:p>
          <a:p>
            <a:pPr>
              <a:buFont typeface="Arial" panose="020B0604020202020204" pitchFamily="34" charset="0"/>
              <a:buChar char="•"/>
            </a:pPr>
            <a:r>
              <a:rPr lang="en-US" dirty="0">
                <a:solidFill>
                  <a:srgbClr val="0070C0"/>
                </a:solidFill>
              </a:rPr>
              <a:t>Promote regular physical activity to improve blood circulation.</a:t>
            </a:r>
          </a:p>
          <a:p>
            <a:pPr>
              <a:buFont typeface="Arial" panose="020B0604020202020204" pitchFamily="34" charset="0"/>
              <a:buChar char="•"/>
            </a:pPr>
            <a:endParaRPr lang="en-US" dirty="0">
              <a:solidFill>
                <a:srgbClr val="0070C0"/>
              </a:solidFill>
            </a:endParaRPr>
          </a:p>
          <a:p>
            <a:pPr>
              <a:buFont typeface="Arial" panose="020B0604020202020204" pitchFamily="34" charset="0"/>
              <a:buChar char="•"/>
            </a:pPr>
            <a:r>
              <a:rPr lang="en-US" dirty="0">
                <a:solidFill>
                  <a:srgbClr val="0070C0"/>
                </a:solidFill>
              </a:rPr>
              <a:t>Encourage weight management, especially for obese patients (BMI &gt;30).</a:t>
            </a:r>
          </a:p>
          <a:p>
            <a:pPr>
              <a:buFont typeface="Arial" panose="020B0604020202020204" pitchFamily="34" charset="0"/>
              <a:buChar char="•"/>
            </a:pPr>
            <a:endParaRPr lang="en-US" dirty="0">
              <a:solidFill>
                <a:srgbClr val="0070C0"/>
              </a:solidFill>
            </a:endParaRPr>
          </a:p>
          <a:p>
            <a:pPr>
              <a:buFont typeface="Arial" panose="020B0604020202020204" pitchFamily="34" charset="0"/>
              <a:buChar char="•"/>
            </a:pPr>
            <a:r>
              <a:rPr lang="en-US" dirty="0">
                <a:solidFill>
                  <a:srgbClr val="0070C0"/>
                </a:solidFill>
              </a:rPr>
              <a:t>Advise against smoking and excessive alcohol consumption.</a:t>
            </a:r>
          </a:p>
          <a:p>
            <a:pPr>
              <a:buFont typeface="Arial" panose="020B0604020202020204" pitchFamily="34" charset="0"/>
              <a:buChar char="•"/>
            </a:pPr>
            <a:endParaRPr lang="en-US" dirty="0">
              <a:solidFill>
                <a:srgbClr val="0070C0"/>
              </a:solidFill>
            </a:endParaRPr>
          </a:p>
          <a:p>
            <a:pPr>
              <a:buFont typeface="Arial" panose="020B0604020202020204" pitchFamily="34" charset="0"/>
              <a:buChar char="•"/>
            </a:pPr>
            <a:r>
              <a:rPr lang="en-US" dirty="0">
                <a:solidFill>
                  <a:srgbClr val="0070C0"/>
                </a:solidFill>
              </a:rPr>
              <a:t>Ensure adequate hydration and movement during long-haul travel to reduce clot risk.</a:t>
            </a:r>
          </a:p>
          <a:p>
            <a:pPr>
              <a:buNone/>
            </a:pPr>
            <a:endParaRPr lang="fr-BE" dirty="0"/>
          </a:p>
        </p:txBody>
      </p:sp>
    </p:spTree>
    <p:extLst>
      <p:ext uri="{BB962C8B-B14F-4D97-AF65-F5344CB8AC3E}">
        <p14:creationId xmlns:p14="http://schemas.microsoft.com/office/powerpoint/2010/main" val="4276359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F4CF5-7C10-DC36-ED83-28F2ED2A9540}"/>
              </a:ext>
            </a:extLst>
          </p:cNvPr>
          <p:cNvSpPr>
            <a:spLocks noGrp="1"/>
          </p:cNvSpPr>
          <p:nvPr>
            <p:ph type="title"/>
          </p:nvPr>
        </p:nvSpPr>
        <p:spPr/>
        <p:txBody>
          <a:bodyPr/>
          <a:lstStyle/>
          <a:p>
            <a:r>
              <a:rPr lang="en-US" dirty="0"/>
              <a:t>How to Reduce the Risk of Thrombosis in Patients Requiring Hormone Replacement Therapy (HRT)</a:t>
            </a:r>
            <a:endParaRPr lang="fr-BE" dirty="0"/>
          </a:p>
        </p:txBody>
      </p:sp>
      <p:sp>
        <p:nvSpPr>
          <p:cNvPr id="3" name="Espace réservé du contenu 2">
            <a:extLst>
              <a:ext uri="{FF2B5EF4-FFF2-40B4-BE49-F238E27FC236}">
                <a16:creationId xmlns:a16="http://schemas.microsoft.com/office/drawing/2014/main" id="{BFD88CEA-D484-1180-0B76-B01E56D6E9F0}"/>
              </a:ext>
            </a:extLst>
          </p:cNvPr>
          <p:cNvSpPr>
            <a:spLocks noGrp="1"/>
          </p:cNvSpPr>
          <p:nvPr>
            <p:ph idx="1"/>
          </p:nvPr>
        </p:nvSpPr>
        <p:spPr/>
        <p:txBody>
          <a:bodyPr/>
          <a:lstStyle/>
          <a:p>
            <a:pPr>
              <a:buNone/>
            </a:pPr>
            <a:r>
              <a:rPr lang="en-US" sz="3600" b="1" dirty="0">
                <a:solidFill>
                  <a:srgbClr val="FF0000"/>
                </a:solidFill>
              </a:rPr>
              <a:t>4. Monitor Patients Closely</a:t>
            </a:r>
          </a:p>
          <a:p>
            <a:pPr>
              <a:buNone/>
            </a:pPr>
            <a:endParaRPr lang="en-US" b="1" dirty="0">
              <a:solidFill>
                <a:srgbClr val="0070C0"/>
              </a:solidFill>
            </a:endParaRPr>
          </a:p>
          <a:p>
            <a:pPr>
              <a:buFont typeface="Arial" panose="020B0604020202020204" pitchFamily="34" charset="0"/>
              <a:buChar char="•"/>
            </a:pPr>
            <a:r>
              <a:rPr lang="en-US" dirty="0">
                <a:solidFill>
                  <a:srgbClr val="0070C0"/>
                </a:solidFill>
              </a:rPr>
              <a:t>Reassess </a:t>
            </a:r>
            <a:r>
              <a:rPr lang="en-US" b="1" dirty="0">
                <a:solidFill>
                  <a:srgbClr val="0070C0"/>
                </a:solidFill>
              </a:rPr>
              <a:t>HRT indication and thrombosis risk regularly</a:t>
            </a:r>
            <a:r>
              <a:rPr lang="en-US" dirty="0">
                <a:solidFill>
                  <a:srgbClr val="0070C0"/>
                </a:solidFill>
              </a:rPr>
              <a:t>.</a:t>
            </a:r>
          </a:p>
          <a:p>
            <a:pPr>
              <a:buFont typeface="Arial" panose="020B0604020202020204" pitchFamily="34" charset="0"/>
              <a:buChar char="•"/>
            </a:pPr>
            <a:endParaRPr lang="en-US" dirty="0">
              <a:solidFill>
                <a:srgbClr val="0070C0"/>
              </a:solidFill>
            </a:endParaRPr>
          </a:p>
          <a:p>
            <a:pPr>
              <a:buFont typeface="Arial" panose="020B0604020202020204" pitchFamily="34" charset="0"/>
              <a:buChar char="•"/>
            </a:pPr>
            <a:r>
              <a:rPr lang="en-US" dirty="0">
                <a:solidFill>
                  <a:srgbClr val="0070C0"/>
                </a:solidFill>
              </a:rPr>
              <a:t>If HRT is necessary but risk factors exist, consider antithrombotic treatment or other preventive measures in consultation with a specialist.</a:t>
            </a:r>
          </a:p>
          <a:p>
            <a:pPr marL="0" indent="0">
              <a:buNone/>
            </a:pPr>
            <a:endParaRPr lang="fr-BE" dirty="0"/>
          </a:p>
        </p:txBody>
      </p:sp>
    </p:spTree>
    <p:extLst>
      <p:ext uri="{BB962C8B-B14F-4D97-AF65-F5344CB8AC3E}">
        <p14:creationId xmlns:p14="http://schemas.microsoft.com/office/powerpoint/2010/main" val="2486127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EED46-C500-41BF-84FA-C2AB11FC23A3}"/>
              </a:ext>
            </a:extLst>
          </p:cNvPr>
          <p:cNvSpPr>
            <a:spLocks noGrp="1"/>
          </p:cNvSpPr>
          <p:nvPr>
            <p:ph type="title"/>
          </p:nvPr>
        </p:nvSpPr>
        <p:spPr/>
        <p:txBody>
          <a:bodyPr/>
          <a:lstStyle/>
          <a:p>
            <a:r>
              <a:rPr lang="fr-BE" dirty="0" err="1"/>
              <a:t>Take-Away</a:t>
            </a:r>
            <a:r>
              <a:rPr lang="fr-BE" dirty="0"/>
              <a:t> Messages</a:t>
            </a:r>
          </a:p>
        </p:txBody>
      </p:sp>
      <p:sp>
        <p:nvSpPr>
          <p:cNvPr id="3" name="Espace réservé du contenu 2">
            <a:extLst>
              <a:ext uri="{FF2B5EF4-FFF2-40B4-BE49-F238E27FC236}">
                <a16:creationId xmlns:a16="http://schemas.microsoft.com/office/drawing/2014/main" id="{1C869B03-EBCE-45C1-9171-F4EC03ECE2F0}"/>
              </a:ext>
            </a:extLst>
          </p:cNvPr>
          <p:cNvSpPr>
            <a:spLocks noGrp="1"/>
          </p:cNvSpPr>
          <p:nvPr>
            <p:ph idx="1"/>
          </p:nvPr>
        </p:nvSpPr>
        <p:spPr>
          <a:xfrm>
            <a:off x="1504315" y="1437440"/>
            <a:ext cx="7958468" cy="4697082"/>
          </a:xfrm>
          <a:solidFill>
            <a:schemeClr val="tx2">
              <a:lumMod val="95000"/>
            </a:schemeClr>
          </a:solidFill>
        </p:spPr>
        <p:txBody>
          <a:bodyPr/>
          <a:lstStyle/>
          <a:p>
            <a:r>
              <a:rPr lang="fr-BE" b="1" dirty="0">
                <a:solidFill>
                  <a:srgbClr val="0070C0"/>
                </a:solidFill>
              </a:rPr>
              <a:t>No </a:t>
            </a:r>
            <a:r>
              <a:rPr lang="fr-BE" b="1" dirty="0" err="1">
                <a:solidFill>
                  <a:srgbClr val="0070C0"/>
                </a:solidFill>
              </a:rPr>
              <a:t>systematic</a:t>
            </a:r>
            <a:r>
              <a:rPr lang="fr-BE" b="1" dirty="0">
                <a:solidFill>
                  <a:srgbClr val="0070C0"/>
                </a:solidFill>
              </a:rPr>
              <a:t> </a:t>
            </a:r>
            <a:r>
              <a:rPr lang="fr-BE" b="1" dirty="0" err="1">
                <a:solidFill>
                  <a:srgbClr val="0070C0"/>
                </a:solidFill>
              </a:rPr>
              <a:t>thrombophilia</a:t>
            </a:r>
            <a:r>
              <a:rPr lang="fr-BE" b="1" dirty="0">
                <a:solidFill>
                  <a:srgbClr val="0070C0"/>
                </a:solidFill>
              </a:rPr>
              <a:t> screening </a:t>
            </a:r>
            <a:r>
              <a:rPr lang="fr-BE" b="1" dirty="0" err="1">
                <a:solidFill>
                  <a:srgbClr val="0070C0"/>
                </a:solidFill>
              </a:rPr>
              <a:t>before</a:t>
            </a:r>
            <a:r>
              <a:rPr lang="fr-BE" b="1" dirty="0">
                <a:solidFill>
                  <a:srgbClr val="0070C0"/>
                </a:solidFill>
              </a:rPr>
              <a:t> </a:t>
            </a:r>
            <a:r>
              <a:rPr lang="fr-BE" b="1" dirty="0" err="1">
                <a:solidFill>
                  <a:srgbClr val="0070C0"/>
                </a:solidFill>
              </a:rPr>
              <a:t>starting</a:t>
            </a:r>
            <a:r>
              <a:rPr lang="fr-BE" b="1" dirty="0">
                <a:solidFill>
                  <a:srgbClr val="0070C0"/>
                </a:solidFill>
              </a:rPr>
              <a:t> OC or HRT</a:t>
            </a:r>
          </a:p>
          <a:p>
            <a:endParaRPr lang="fr-BE" b="1" dirty="0">
              <a:solidFill>
                <a:srgbClr val="0070C0"/>
              </a:solidFill>
            </a:endParaRPr>
          </a:p>
          <a:p>
            <a:r>
              <a:rPr lang="fr-BE" b="1" dirty="0" err="1">
                <a:solidFill>
                  <a:srgbClr val="0070C0"/>
                </a:solidFill>
              </a:rPr>
              <a:t>Detailed</a:t>
            </a:r>
            <a:r>
              <a:rPr lang="fr-BE" b="1" dirty="0">
                <a:solidFill>
                  <a:srgbClr val="0070C0"/>
                </a:solidFill>
              </a:rPr>
              <a:t> </a:t>
            </a:r>
            <a:r>
              <a:rPr lang="fr-BE" b="1" dirty="0" err="1">
                <a:solidFill>
                  <a:srgbClr val="0070C0"/>
                </a:solidFill>
              </a:rPr>
              <a:t>personal</a:t>
            </a:r>
            <a:r>
              <a:rPr lang="fr-BE" b="1" dirty="0">
                <a:solidFill>
                  <a:srgbClr val="0070C0"/>
                </a:solidFill>
              </a:rPr>
              <a:t> and </a:t>
            </a:r>
            <a:r>
              <a:rPr lang="fr-BE" b="1" dirty="0" err="1">
                <a:solidFill>
                  <a:srgbClr val="0070C0"/>
                </a:solidFill>
              </a:rPr>
              <a:t>family</a:t>
            </a:r>
            <a:r>
              <a:rPr lang="fr-BE" b="1" dirty="0">
                <a:solidFill>
                  <a:srgbClr val="0070C0"/>
                </a:solidFill>
              </a:rPr>
              <a:t> </a:t>
            </a:r>
            <a:r>
              <a:rPr lang="fr-BE" b="1" dirty="0" err="1">
                <a:solidFill>
                  <a:srgbClr val="0070C0"/>
                </a:solidFill>
              </a:rPr>
              <a:t>history</a:t>
            </a:r>
            <a:r>
              <a:rPr lang="fr-BE" b="1" dirty="0">
                <a:solidFill>
                  <a:srgbClr val="0070C0"/>
                </a:solidFill>
              </a:rPr>
              <a:t> </a:t>
            </a:r>
            <a:r>
              <a:rPr lang="fr-BE" b="1" dirty="0" err="1">
                <a:solidFill>
                  <a:srgbClr val="0070C0"/>
                </a:solidFill>
              </a:rPr>
              <a:t>is</a:t>
            </a:r>
            <a:r>
              <a:rPr lang="fr-BE" b="1" dirty="0">
                <a:solidFill>
                  <a:srgbClr val="0070C0"/>
                </a:solidFill>
              </a:rPr>
              <a:t> </a:t>
            </a:r>
            <a:r>
              <a:rPr lang="fr-BE" b="1" dirty="0" err="1">
                <a:solidFill>
                  <a:srgbClr val="0070C0"/>
                </a:solidFill>
              </a:rPr>
              <a:t>critical</a:t>
            </a:r>
            <a:endParaRPr lang="fr-BE" b="1" dirty="0">
              <a:solidFill>
                <a:srgbClr val="0070C0"/>
              </a:solidFill>
            </a:endParaRPr>
          </a:p>
          <a:p>
            <a:endParaRPr lang="fr-BE" b="1" dirty="0">
              <a:solidFill>
                <a:srgbClr val="0070C0"/>
              </a:solidFill>
            </a:endParaRPr>
          </a:p>
          <a:p>
            <a:r>
              <a:rPr lang="fr-BE" b="1" dirty="0" err="1">
                <a:solidFill>
                  <a:srgbClr val="0070C0"/>
                </a:solidFill>
              </a:rPr>
              <a:t>Search</a:t>
            </a:r>
            <a:r>
              <a:rPr lang="fr-BE" b="1" dirty="0">
                <a:solidFill>
                  <a:srgbClr val="0070C0"/>
                </a:solidFill>
              </a:rPr>
              <a:t> for </a:t>
            </a:r>
            <a:r>
              <a:rPr lang="fr-BE" b="1" dirty="0" err="1">
                <a:solidFill>
                  <a:srgbClr val="0070C0"/>
                </a:solidFill>
              </a:rPr>
              <a:t>other</a:t>
            </a:r>
            <a:r>
              <a:rPr lang="fr-BE" b="1" dirty="0">
                <a:solidFill>
                  <a:srgbClr val="0070C0"/>
                </a:solidFill>
              </a:rPr>
              <a:t> </a:t>
            </a:r>
            <a:r>
              <a:rPr lang="fr-BE" b="1" dirty="0" err="1">
                <a:solidFill>
                  <a:srgbClr val="0070C0"/>
                </a:solidFill>
              </a:rPr>
              <a:t>risk</a:t>
            </a:r>
            <a:r>
              <a:rPr lang="fr-BE" b="1" dirty="0">
                <a:solidFill>
                  <a:srgbClr val="0070C0"/>
                </a:solidFill>
              </a:rPr>
              <a:t> </a:t>
            </a:r>
            <a:r>
              <a:rPr lang="fr-BE" b="1" dirty="0" err="1">
                <a:solidFill>
                  <a:srgbClr val="0070C0"/>
                </a:solidFill>
              </a:rPr>
              <a:t>factors</a:t>
            </a:r>
            <a:r>
              <a:rPr lang="fr-BE" b="1" dirty="0">
                <a:solidFill>
                  <a:srgbClr val="0070C0"/>
                </a:solidFill>
              </a:rPr>
              <a:t> ?</a:t>
            </a:r>
          </a:p>
          <a:p>
            <a:endParaRPr lang="fr-BE" b="1" dirty="0">
              <a:solidFill>
                <a:srgbClr val="0070C0"/>
              </a:solidFill>
            </a:endParaRPr>
          </a:p>
          <a:p>
            <a:r>
              <a:rPr lang="fr-BE" b="1" dirty="0" err="1">
                <a:solidFill>
                  <a:srgbClr val="0070C0"/>
                </a:solidFill>
              </a:rPr>
              <a:t>Careful</a:t>
            </a:r>
            <a:r>
              <a:rPr lang="fr-BE" b="1" dirty="0">
                <a:solidFill>
                  <a:srgbClr val="0070C0"/>
                </a:solidFill>
              </a:rPr>
              <a:t> </a:t>
            </a:r>
            <a:r>
              <a:rPr lang="fr-BE" b="1" dirty="0" err="1">
                <a:solidFill>
                  <a:srgbClr val="0070C0"/>
                </a:solidFill>
              </a:rPr>
              <a:t>selection</a:t>
            </a:r>
            <a:r>
              <a:rPr lang="fr-BE" b="1" dirty="0">
                <a:solidFill>
                  <a:srgbClr val="0070C0"/>
                </a:solidFill>
              </a:rPr>
              <a:t> of </a:t>
            </a:r>
            <a:r>
              <a:rPr lang="fr-BE" b="1" dirty="0" err="1">
                <a:solidFill>
                  <a:srgbClr val="0070C0"/>
                </a:solidFill>
              </a:rPr>
              <a:t>less</a:t>
            </a:r>
            <a:r>
              <a:rPr lang="fr-BE" b="1" dirty="0">
                <a:solidFill>
                  <a:srgbClr val="0070C0"/>
                </a:solidFill>
              </a:rPr>
              <a:t> </a:t>
            </a:r>
            <a:r>
              <a:rPr lang="fr-BE" b="1" dirty="0" err="1">
                <a:solidFill>
                  <a:srgbClr val="0070C0"/>
                </a:solidFill>
              </a:rPr>
              <a:t>thrombogenic</a:t>
            </a:r>
            <a:r>
              <a:rPr lang="fr-BE" b="1" dirty="0">
                <a:solidFill>
                  <a:srgbClr val="0070C0"/>
                </a:solidFill>
              </a:rPr>
              <a:t> </a:t>
            </a:r>
            <a:r>
              <a:rPr lang="fr-BE" b="1" dirty="0" err="1">
                <a:solidFill>
                  <a:srgbClr val="0070C0"/>
                </a:solidFill>
              </a:rPr>
              <a:t>treatment</a:t>
            </a:r>
            <a:endParaRPr lang="fr-BE" b="1" dirty="0">
              <a:solidFill>
                <a:srgbClr val="0070C0"/>
              </a:solidFill>
            </a:endParaRPr>
          </a:p>
          <a:p>
            <a:endParaRPr lang="fr-BE" b="1" dirty="0">
              <a:solidFill>
                <a:srgbClr val="0070C0"/>
              </a:solidFill>
            </a:endParaRPr>
          </a:p>
          <a:p>
            <a:r>
              <a:rPr lang="fr-BE" b="1" dirty="0">
                <a:solidFill>
                  <a:srgbClr val="0070C0"/>
                </a:solidFill>
              </a:rPr>
              <a:t>Share-</a:t>
            </a:r>
            <a:r>
              <a:rPr lang="fr-BE" b="1" dirty="0" err="1">
                <a:solidFill>
                  <a:srgbClr val="0070C0"/>
                </a:solidFill>
              </a:rPr>
              <a:t>decision</a:t>
            </a:r>
            <a:r>
              <a:rPr lang="fr-BE" b="1" dirty="0">
                <a:solidFill>
                  <a:srgbClr val="0070C0"/>
                </a:solidFill>
              </a:rPr>
              <a:t> </a:t>
            </a:r>
            <a:r>
              <a:rPr lang="fr-BE" b="1" dirty="0" err="1">
                <a:solidFill>
                  <a:srgbClr val="0070C0"/>
                </a:solidFill>
              </a:rPr>
              <a:t>making</a:t>
            </a:r>
            <a:r>
              <a:rPr lang="fr-BE" b="1" dirty="0">
                <a:solidFill>
                  <a:srgbClr val="0070C0"/>
                </a:solidFill>
              </a:rPr>
              <a:t> </a:t>
            </a:r>
          </a:p>
        </p:txBody>
      </p:sp>
    </p:spTree>
    <p:extLst>
      <p:ext uri="{BB962C8B-B14F-4D97-AF65-F5344CB8AC3E}">
        <p14:creationId xmlns:p14="http://schemas.microsoft.com/office/powerpoint/2010/main" val="3811100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E55339-76FD-B1A1-912C-A1751E2AA384}"/>
            </a:ext>
          </a:extLst>
        </p:cNvPr>
        <p:cNvGrpSpPr/>
        <p:nvPr/>
      </p:nvGrpSpPr>
      <p:grpSpPr>
        <a:xfrm>
          <a:off x="0" y="0"/>
          <a:ext cx="0" cy="0"/>
          <a:chOff x="0" y="0"/>
          <a:chExt cx="0" cy="0"/>
        </a:xfrm>
      </p:grpSpPr>
      <p:sp>
        <p:nvSpPr>
          <p:cNvPr id="5" name="Titre 1">
            <a:extLst>
              <a:ext uri="{FF2B5EF4-FFF2-40B4-BE49-F238E27FC236}">
                <a16:creationId xmlns:a16="http://schemas.microsoft.com/office/drawing/2014/main" id="{3B0D93DB-53DD-F8AA-84FA-74EBDA26B3C6}"/>
              </a:ext>
            </a:extLst>
          </p:cNvPr>
          <p:cNvSpPr txBox="1">
            <a:spLocks/>
          </p:cNvSpPr>
          <p:nvPr/>
        </p:nvSpPr>
        <p:spPr bwMode="auto">
          <a:xfrm>
            <a:off x="249935" y="1421147"/>
            <a:ext cx="1169212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Calibri" pitchFamily="34" charset="0"/>
              </a:defRPr>
            </a:lvl2pPr>
            <a:lvl3pPr algn="l" rtl="0" eaLnBrk="1" fontAlgn="base" hangingPunct="1">
              <a:spcBef>
                <a:spcPct val="0"/>
              </a:spcBef>
              <a:spcAft>
                <a:spcPct val="0"/>
              </a:spcAft>
              <a:defRPr sz="2400" b="1">
                <a:solidFill>
                  <a:schemeClr val="tx1"/>
                </a:solidFill>
                <a:latin typeface="Calibri" pitchFamily="34" charset="0"/>
              </a:defRPr>
            </a:lvl3pPr>
            <a:lvl4pPr algn="l" rtl="0" eaLnBrk="1" fontAlgn="base" hangingPunct="1">
              <a:spcBef>
                <a:spcPct val="0"/>
              </a:spcBef>
              <a:spcAft>
                <a:spcPct val="0"/>
              </a:spcAft>
              <a:defRPr sz="2400" b="1">
                <a:solidFill>
                  <a:schemeClr val="tx1"/>
                </a:solidFill>
                <a:latin typeface="Calibri" pitchFamily="34" charset="0"/>
              </a:defRPr>
            </a:lvl4pPr>
            <a:lvl5pPr algn="l" rtl="0" eaLnBrk="1" fontAlgn="base" hangingPunct="1">
              <a:spcBef>
                <a:spcPct val="0"/>
              </a:spcBef>
              <a:spcAft>
                <a:spcPct val="0"/>
              </a:spcAft>
              <a:defRPr sz="2400" b="1">
                <a:solidFill>
                  <a:schemeClr val="tx1"/>
                </a:solidFill>
                <a:latin typeface="Calibri" pitchFamily="34" charset="0"/>
              </a:defRPr>
            </a:lvl5pPr>
            <a:lvl6pPr marL="457200" algn="l" rtl="0" eaLnBrk="1" fontAlgn="base" hangingPunct="1">
              <a:spcBef>
                <a:spcPct val="0"/>
              </a:spcBef>
              <a:spcAft>
                <a:spcPct val="0"/>
              </a:spcAft>
              <a:defRPr sz="2400" b="1">
                <a:solidFill>
                  <a:schemeClr val="tx1"/>
                </a:solidFill>
                <a:latin typeface="Calibri" pitchFamily="34" charset="0"/>
              </a:defRPr>
            </a:lvl6pPr>
            <a:lvl7pPr marL="914400" algn="l" rtl="0" eaLnBrk="1" fontAlgn="base" hangingPunct="1">
              <a:spcBef>
                <a:spcPct val="0"/>
              </a:spcBef>
              <a:spcAft>
                <a:spcPct val="0"/>
              </a:spcAft>
              <a:defRPr sz="2400" b="1">
                <a:solidFill>
                  <a:schemeClr val="tx1"/>
                </a:solidFill>
                <a:latin typeface="Calibri" pitchFamily="34" charset="0"/>
              </a:defRPr>
            </a:lvl7pPr>
            <a:lvl8pPr marL="1371600" algn="l" rtl="0" eaLnBrk="1" fontAlgn="base" hangingPunct="1">
              <a:spcBef>
                <a:spcPct val="0"/>
              </a:spcBef>
              <a:spcAft>
                <a:spcPct val="0"/>
              </a:spcAft>
              <a:defRPr sz="2400" b="1">
                <a:solidFill>
                  <a:schemeClr val="tx1"/>
                </a:solidFill>
                <a:latin typeface="Calibri" pitchFamily="34" charset="0"/>
              </a:defRPr>
            </a:lvl8pPr>
            <a:lvl9pPr marL="1828800" algn="l" rtl="0" eaLnBrk="1" fontAlgn="base" hangingPunct="1">
              <a:spcBef>
                <a:spcPct val="0"/>
              </a:spcBef>
              <a:spcAft>
                <a:spcPct val="0"/>
              </a:spcAft>
              <a:defRPr sz="2400" b="1">
                <a:solidFill>
                  <a:schemeClr val="tx1"/>
                </a:solidFill>
                <a:latin typeface="Calibri" pitchFamily="34" charset="0"/>
              </a:defRPr>
            </a:lvl9pPr>
          </a:lstStyle>
          <a:p>
            <a:pPr marL="0" marR="0" lvl="0" indent="0" algn="ctr" defTabSz="815975" rtl="0" eaLnBrk="0" fontAlgn="base" latinLnBrk="0" hangingPunct="0">
              <a:lnSpc>
                <a:spcPct val="100000"/>
              </a:lnSpc>
              <a:spcBef>
                <a:spcPct val="0"/>
              </a:spcBef>
              <a:spcAft>
                <a:spcPct val="0"/>
              </a:spcAft>
              <a:buClrTx/>
              <a:buSzTx/>
              <a:buFontTx/>
              <a:buNone/>
              <a:tabLst/>
              <a:defRPr/>
            </a:pPr>
            <a:r>
              <a:rPr kumimoji="0" lang="fr-BE" sz="7200" b="1" i="0" u="none" strike="noStrike" kern="1200" cap="all"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Thank </a:t>
            </a:r>
            <a:r>
              <a:rPr kumimoji="0" lang="fr-BE" sz="7200" b="1" i="0" u="none" strike="noStrike" kern="1200" cap="all"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you</a:t>
            </a:r>
            <a:r>
              <a:rPr kumimoji="0" lang="fr-BE" sz="7200" b="1" i="0" u="none" strike="noStrike" kern="1200" cap="all"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for your attention</a:t>
            </a:r>
          </a:p>
        </p:txBody>
      </p:sp>
      <p:sp>
        <p:nvSpPr>
          <p:cNvPr id="6" name="ZoneTexte 5">
            <a:extLst>
              <a:ext uri="{FF2B5EF4-FFF2-40B4-BE49-F238E27FC236}">
                <a16:creationId xmlns:a16="http://schemas.microsoft.com/office/drawing/2014/main" id="{42ED0DDB-F3C1-F03A-3793-A559DFB63DA4}"/>
              </a:ext>
            </a:extLst>
          </p:cNvPr>
          <p:cNvSpPr txBox="1"/>
          <p:nvPr/>
        </p:nvSpPr>
        <p:spPr>
          <a:xfrm>
            <a:off x="4008380" y="4124818"/>
            <a:ext cx="461491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800" dirty="0">
                <a:latin typeface="Calibri" panose="020F0502020204030204"/>
                <a:hlinkClick r:id="rId3">
                  <a:extLst>
                    <a:ext uri="{A12FA001-AC4F-418D-AE19-62706E023703}">
                      <ahyp:hlinkClr xmlns:ahyp="http://schemas.microsoft.com/office/drawing/2018/hyperlinkcolor" val="tx"/>
                    </a:ext>
                  </a:extLst>
                </a:hlinkClick>
              </a:rPr>
              <a:t>h</a:t>
            </a:r>
            <a:r>
              <a:rPr kumimoji="0" lang="fr-BE" sz="2800" b="0" i="0" u="none" strike="noStrike" kern="1200" cap="none" spc="0" normalizeH="0" baseline="0" noProof="0" dirty="0">
                <a:ln>
                  <a:noFill/>
                </a:ln>
                <a:effectLst/>
                <a:uLnTx/>
                <a:uFillTx/>
                <a:latin typeface="Calibri" panose="020F0502020204030204"/>
                <a:hlinkClick r:id="rId3">
                  <a:extLst>
                    <a:ext uri="{A12FA001-AC4F-418D-AE19-62706E023703}">
                      <ahyp:hlinkClr xmlns:ahyp="http://schemas.microsoft.com/office/drawing/2018/hyperlinkcolor" val="tx"/>
                    </a:ext>
                  </a:extLst>
                </a:hlinkClick>
              </a:rPr>
              <a:t>ermans.cedric@gmail.com</a:t>
            </a:r>
            <a:endParaRPr kumimoji="0" lang="fr-BE" sz="28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2800" dirty="0">
                <a:latin typeface="Calibri" panose="020F0502020204030204"/>
              </a:rPr>
              <a:t>cedric.hermans@uclouvain.be</a:t>
            </a:r>
            <a:endParaRPr kumimoji="0" lang="fr-BE" sz="28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21318786"/>
      </p:ext>
    </p:extLst>
  </p:cSld>
  <p:clrMapOvr>
    <a:masterClrMapping/>
  </p:clrMapOvr>
  <mc:AlternateContent xmlns:mc="http://schemas.openxmlformats.org/markup-compatibility/2006" xmlns:p14="http://schemas.microsoft.com/office/powerpoint/2010/main">
    <mc:Choice Requires="p14">
      <p:transition spd="slow" p14:dur="2000" advTm="14875"/>
    </mc:Choice>
    <mc:Fallback xmlns="">
      <p:transition spd="slow" advTm="1487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4" descr="CIRC-1">
            <a:extLst>
              <a:ext uri="{FF2B5EF4-FFF2-40B4-BE49-F238E27FC236}">
                <a16:creationId xmlns:a16="http://schemas.microsoft.com/office/drawing/2014/main" id="{F22777AB-F16B-434F-8D77-6011B8838B89}"/>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12121" y="1239570"/>
            <a:ext cx="3470161" cy="518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20">
            <a:extLst>
              <a:ext uri="{FF2B5EF4-FFF2-40B4-BE49-F238E27FC236}">
                <a16:creationId xmlns:a16="http://schemas.microsoft.com/office/drawing/2014/main" id="{A78E3034-A9A7-46D5-8CB3-0F1F5A2CE706}"/>
              </a:ext>
            </a:extLst>
          </p:cNvPr>
          <p:cNvSpPr txBox="1">
            <a:spLocks noChangeArrowheads="1"/>
          </p:cNvSpPr>
          <p:nvPr/>
        </p:nvSpPr>
        <p:spPr bwMode="auto">
          <a:xfrm>
            <a:off x="2016346" y="5477535"/>
            <a:ext cx="2137188" cy="555669"/>
          </a:xfrm>
          <a:prstGeom prst="rect">
            <a:avLst/>
          </a:prstGeom>
          <a:noFill/>
          <a:ln>
            <a:noFill/>
          </a:ln>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marL="0" marR="0" lvl="0" indent="0" algn="l" defTabSz="911840" rtl="0" eaLnBrk="0" fontAlgn="base" latinLnBrk="0" hangingPunct="0">
              <a:lnSpc>
                <a:spcPct val="100000"/>
              </a:lnSpc>
              <a:spcBef>
                <a:spcPct val="50000"/>
              </a:spcBef>
              <a:spcAft>
                <a:spcPct val="0"/>
              </a:spcAft>
              <a:buClrTx/>
              <a:buSzTx/>
              <a:buFontTx/>
              <a:buNone/>
              <a:tabLst/>
              <a:defRPr/>
            </a:pPr>
            <a:r>
              <a:rPr kumimoji="0" lang="en-GB" altLang="en-US" sz="3000" b="1" i="0" u="none" strike="noStrike" kern="1200" cap="none" spc="0" normalizeH="0" baseline="0" noProof="0" dirty="0">
                <a:ln>
                  <a:noFill/>
                </a:ln>
                <a:solidFill>
                  <a:srgbClr val="616365"/>
                </a:solidFill>
                <a:effectLst/>
                <a:uLnTx/>
                <a:uFillTx/>
                <a:latin typeface="Arial" charset="0"/>
                <a:ea typeface="ＭＳ Ｐゴシック" pitchFamily="34" charset="-128"/>
                <a:cs typeface="Arial" charset="0"/>
              </a:rPr>
              <a:t>DVT</a:t>
            </a:r>
            <a:endParaRPr kumimoji="0" lang="en-US" altLang="en-US" sz="3000" b="1" i="0" u="none" strike="noStrike" kern="1200" cap="none" spc="0" normalizeH="0" baseline="0" noProof="0" dirty="0">
              <a:ln>
                <a:noFill/>
              </a:ln>
              <a:solidFill>
                <a:srgbClr val="616365"/>
              </a:solidFill>
              <a:effectLst/>
              <a:uLnTx/>
              <a:uFillTx/>
              <a:latin typeface="Arial" charset="0"/>
              <a:ea typeface="ＭＳ Ｐゴシック" pitchFamily="34" charset="-128"/>
              <a:cs typeface="Arial" charset="0"/>
            </a:endParaRPr>
          </a:p>
        </p:txBody>
      </p:sp>
      <p:sp>
        <p:nvSpPr>
          <p:cNvPr id="15364" name="Rectangle 4">
            <a:extLst>
              <a:ext uri="{FF2B5EF4-FFF2-40B4-BE49-F238E27FC236}">
                <a16:creationId xmlns:a16="http://schemas.microsoft.com/office/drawing/2014/main" id="{AB52CEC3-3991-4EFC-8C48-F66FF8A61667}"/>
              </a:ext>
            </a:extLst>
          </p:cNvPr>
          <p:cNvSpPr>
            <a:spLocks noChangeArrowheads="1"/>
          </p:cNvSpPr>
          <p:nvPr/>
        </p:nvSpPr>
        <p:spPr bwMode="auto">
          <a:xfrm>
            <a:off x="1802627" y="75989"/>
            <a:ext cx="8382527" cy="1294978"/>
          </a:xfrm>
          <a:prstGeom prst="rect">
            <a:avLst/>
          </a:prstGeom>
          <a:noFill/>
          <a:ln>
            <a:noFill/>
          </a:ln>
        </p:spPr>
        <p:txBody>
          <a:bodyPr anchor="b"/>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en-GB" altLang="en-US"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grpSp>
        <p:nvGrpSpPr>
          <p:cNvPr id="2" name="Group 26">
            <a:extLst>
              <a:ext uri="{FF2B5EF4-FFF2-40B4-BE49-F238E27FC236}">
                <a16:creationId xmlns:a16="http://schemas.microsoft.com/office/drawing/2014/main" id="{C5470F0D-D36E-4E09-AA75-7A7F4023E5F9}"/>
              </a:ext>
            </a:extLst>
          </p:cNvPr>
          <p:cNvGrpSpPr>
            <a:grpSpLocks/>
          </p:cNvGrpSpPr>
          <p:nvPr/>
        </p:nvGrpSpPr>
        <p:grpSpPr bwMode="auto">
          <a:xfrm>
            <a:off x="3640609" y="4047994"/>
            <a:ext cx="5115005" cy="2580457"/>
            <a:chOff x="1067" y="2614"/>
            <a:chExt cx="3222" cy="1626"/>
          </a:xfrm>
        </p:grpSpPr>
        <p:pic>
          <p:nvPicPr>
            <p:cNvPr id="428050" name="Picture 15" descr="transformation">
              <a:extLst>
                <a:ext uri="{FF2B5EF4-FFF2-40B4-BE49-F238E27FC236}">
                  <a16:creationId xmlns:a16="http://schemas.microsoft.com/office/drawing/2014/main" id="{76D45FFF-B76D-4F98-890E-EAF1EBC88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 y="3022"/>
              <a:ext cx="140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8051" name="Group 11">
              <a:extLst>
                <a:ext uri="{FF2B5EF4-FFF2-40B4-BE49-F238E27FC236}">
                  <a16:creationId xmlns:a16="http://schemas.microsoft.com/office/drawing/2014/main" id="{1D041056-A10E-4C94-A3DF-0FF87126BEBC}"/>
                </a:ext>
              </a:extLst>
            </p:cNvPr>
            <p:cNvGrpSpPr>
              <a:grpSpLocks/>
            </p:cNvGrpSpPr>
            <p:nvPr/>
          </p:nvGrpSpPr>
          <p:grpSpPr bwMode="auto">
            <a:xfrm>
              <a:off x="1701" y="2614"/>
              <a:ext cx="2588" cy="1626"/>
              <a:chOff x="1701" y="2614"/>
              <a:chExt cx="2588" cy="1626"/>
            </a:xfrm>
          </p:grpSpPr>
          <p:sp>
            <p:nvSpPr>
              <p:cNvPr id="15380" name="Rectangle 7">
                <a:extLst>
                  <a:ext uri="{FF2B5EF4-FFF2-40B4-BE49-F238E27FC236}">
                    <a16:creationId xmlns:a16="http://schemas.microsoft.com/office/drawing/2014/main" id="{93FBE978-1C81-4D63-A373-A0D913DD345E}"/>
                  </a:ext>
                </a:extLst>
              </p:cNvPr>
              <p:cNvSpPr>
                <a:spLocks noChangeArrowheads="1"/>
              </p:cNvSpPr>
              <p:nvPr/>
            </p:nvSpPr>
            <p:spPr bwMode="auto">
              <a:xfrm>
                <a:off x="1701" y="3188"/>
                <a:ext cx="1093" cy="262"/>
              </a:xfrm>
              <a:prstGeom prst="rect">
                <a:avLst/>
              </a:prstGeom>
              <a:noFill/>
              <a:ln>
                <a:noFill/>
              </a:ln>
            </p:spPr>
            <p:txBody>
              <a:bodyPr wrap="square" lIns="92075" tIns="46037" rIns="92075" bIns="46037">
                <a:spAutoFit/>
              </a:bodyPr>
              <a:lstStyle/>
              <a:p>
                <a:pPr marL="0" marR="0" lvl="0" indent="0" algn="l" defTabSz="911840" rtl="0" eaLnBrk="0" fontAlgn="base" latinLnBrk="0" hangingPunct="0">
                  <a:lnSpc>
                    <a:spcPct val="100000"/>
                  </a:lnSpc>
                  <a:spcBef>
                    <a:spcPct val="0"/>
                  </a:spcBef>
                  <a:spcAft>
                    <a:spcPct val="0"/>
                  </a:spcAft>
                  <a:buClrTx/>
                  <a:buSzTx/>
                  <a:buFontTx/>
                  <a:buNone/>
                  <a:tabLst/>
                  <a:defRPr/>
                </a:pPr>
                <a:r>
                  <a:rPr kumimoji="0" lang="en-GB" altLang="en-US" sz="21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ＭＳ Ｐゴシック" pitchFamily="34" charset="-128"/>
                    <a:cs typeface="Arial" panose="020B0604020202020204" pitchFamily="34" charset="0"/>
                  </a:rPr>
                  <a:t>Thrombus</a:t>
                </a:r>
              </a:p>
            </p:txBody>
          </p:sp>
          <p:pic>
            <p:nvPicPr>
              <p:cNvPr id="428054" name="Picture 15" descr="Scan13">
                <a:extLst>
                  <a:ext uri="{FF2B5EF4-FFF2-40B4-BE49-F238E27FC236}">
                    <a16:creationId xmlns:a16="http://schemas.microsoft.com/office/drawing/2014/main" id="{B6E2CF35-1F3B-4575-AC74-B0A838E263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000" t="3992" r="9000" b="3992"/>
              <a:stretch>
                <a:fillRect/>
              </a:stretch>
            </p:blipFill>
            <p:spPr bwMode="auto">
              <a:xfrm>
                <a:off x="3430" y="2614"/>
                <a:ext cx="859" cy="1626"/>
              </a:xfrm>
              <a:prstGeom prst="rect">
                <a:avLst/>
              </a:prstGeom>
              <a:noFill/>
              <a:ln w="15875">
                <a:solidFill>
                  <a:srgbClr val="C8CDD2"/>
                </a:solidFill>
                <a:miter lim="800000"/>
                <a:headEnd/>
                <a:tailEnd/>
              </a:ln>
              <a:extLst>
                <a:ext uri="{909E8E84-426E-40DD-AFC4-6F175D3DCCD1}">
                  <a14:hiddenFill xmlns:a14="http://schemas.microsoft.com/office/drawing/2010/main">
                    <a:solidFill>
                      <a:srgbClr val="FFFFFF"/>
                    </a:solidFill>
                  </a14:hiddenFill>
                </a:ext>
              </a:extLst>
            </p:spPr>
          </p:pic>
        </p:grpSp>
        <p:pic>
          <p:nvPicPr>
            <p:cNvPr id="428052" name="Picture 3" descr="amp1">
              <a:extLst>
                <a:ext uri="{FF2B5EF4-FFF2-40B4-BE49-F238E27FC236}">
                  <a16:creationId xmlns:a16="http://schemas.microsoft.com/office/drawing/2014/main" id="{DB526EFE-7382-45A3-91E6-4E5AE03AC795}"/>
                </a:ext>
              </a:extLst>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62" y="2650"/>
              <a:ext cx="770" cy="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0" name="Picture 2" descr="CLOT">
            <a:extLst>
              <a:ext uri="{FF2B5EF4-FFF2-40B4-BE49-F238E27FC236}">
                <a16:creationId xmlns:a16="http://schemas.microsoft.com/office/drawing/2014/main" id="{F720D5E9-4966-41AB-82C3-6968FCD43538}"/>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42175" y="1875978"/>
            <a:ext cx="1207907" cy="9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a:extLst>
              <a:ext uri="{FF2B5EF4-FFF2-40B4-BE49-F238E27FC236}">
                <a16:creationId xmlns:a16="http://schemas.microsoft.com/office/drawing/2014/main" id="{4A49E14F-0ABC-464E-9419-2BD2DF571057}"/>
              </a:ext>
            </a:extLst>
          </p:cNvPr>
          <p:cNvGrpSpPr>
            <a:grpSpLocks/>
          </p:cNvGrpSpPr>
          <p:nvPr/>
        </p:nvGrpSpPr>
        <p:grpSpPr bwMode="auto">
          <a:xfrm>
            <a:off x="5285453" y="2966734"/>
            <a:ext cx="5130835" cy="1887058"/>
            <a:chOff x="2188" y="2024"/>
            <a:chExt cx="3232" cy="1189"/>
          </a:xfrm>
        </p:grpSpPr>
        <p:sp>
          <p:nvSpPr>
            <p:cNvPr id="15374" name="Rectangle 5">
              <a:extLst>
                <a:ext uri="{FF2B5EF4-FFF2-40B4-BE49-F238E27FC236}">
                  <a16:creationId xmlns:a16="http://schemas.microsoft.com/office/drawing/2014/main" id="{8D2C3380-2A96-4367-918D-B286BB32F382}"/>
                </a:ext>
              </a:extLst>
            </p:cNvPr>
            <p:cNvSpPr>
              <a:spLocks noChangeArrowheads="1"/>
            </p:cNvSpPr>
            <p:nvPr/>
          </p:nvSpPr>
          <p:spPr bwMode="auto">
            <a:xfrm>
              <a:off x="2188" y="2201"/>
              <a:ext cx="828" cy="263"/>
            </a:xfrm>
            <a:prstGeom prst="rect">
              <a:avLst/>
            </a:prstGeom>
            <a:noFill/>
            <a:ln>
              <a:noFill/>
            </a:ln>
          </p:spPr>
          <p:txBody>
            <a:bodyPr lIns="92075" tIns="46037" rIns="92075" bIns="46037">
              <a:spAutoFit/>
            </a:bodyPr>
            <a:lstStyle/>
            <a:p>
              <a:pPr marL="0" marR="0" lvl="0" indent="0" algn="l" defTabSz="911840" rtl="0" eaLnBrk="0" fontAlgn="base" latinLnBrk="0" hangingPunct="0">
                <a:lnSpc>
                  <a:spcPct val="100000"/>
                </a:lnSpc>
                <a:spcBef>
                  <a:spcPct val="0"/>
                </a:spcBef>
                <a:spcAft>
                  <a:spcPct val="0"/>
                </a:spcAft>
                <a:buClrTx/>
                <a:buSzTx/>
                <a:buFontTx/>
                <a:buNone/>
                <a:tabLst/>
                <a:defRPr/>
              </a:pPr>
              <a:r>
                <a:rPr kumimoji="0" lang="en-GB" altLang="en-US" sz="21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ＭＳ Ｐゴシック" pitchFamily="34" charset="-128"/>
                  <a:cs typeface="Arial" panose="020B0604020202020204" pitchFamily="34" charset="0"/>
                </a:rPr>
                <a:t>Embolus</a:t>
              </a:r>
            </a:p>
          </p:txBody>
        </p:sp>
        <p:pic>
          <p:nvPicPr>
            <p:cNvPr id="428048" name="Picture 16" descr="Scan12">
              <a:extLst>
                <a:ext uri="{FF2B5EF4-FFF2-40B4-BE49-F238E27FC236}">
                  <a16:creationId xmlns:a16="http://schemas.microsoft.com/office/drawing/2014/main" id="{691C6D45-B269-4233-8B8E-2AABB2846B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4" y="2077"/>
              <a:ext cx="1426" cy="1136"/>
            </a:xfrm>
            <a:prstGeom prst="rect">
              <a:avLst/>
            </a:prstGeom>
            <a:noFill/>
            <a:ln w="15875">
              <a:solidFill>
                <a:srgbClr val="C8CDD2"/>
              </a:solidFill>
              <a:miter lim="800000"/>
              <a:headEnd/>
              <a:tailEnd/>
            </a:ln>
            <a:extLst>
              <a:ext uri="{909E8E84-426E-40DD-AFC4-6F175D3DCCD1}">
                <a14:hiddenFill xmlns:a14="http://schemas.microsoft.com/office/drawing/2010/main">
                  <a:solidFill>
                    <a:srgbClr val="FFFFFF"/>
                  </a:solidFill>
                </a14:hiddenFill>
              </a:ext>
            </a:extLst>
          </p:spPr>
        </p:pic>
        <p:pic>
          <p:nvPicPr>
            <p:cNvPr id="428049" name="Picture 20" descr="transformation">
              <a:extLst>
                <a:ext uri="{FF2B5EF4-FFF2-40B4-BE49-F238E27FC236}">
                  <a16:creationId xmlns:a16="http://schemas.microsoft.com/office/drawing/2014/main" id="{54836CE6-3966-4F17-9F0D-CEAEF37640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686" y="2263"/>
              <a:ext cx="63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8040" name="Rectangle 27">
            <a:extLst>
              <a:ext uri="{FF2B5EF4-FFF2-40B4-BE49-F238E27FC236}">
                <a16:creationId xmlns:a16="http://schemas.microsoft.com/office/drawing/2014/main" id="{E46AEEBA-0BBA-4D19-A822-087EF08C715B}"/>
              </a:ext>
            </a:extLst>
          </p:cNvPr>
          <p:cNvSpPr>
            <a:spLocks noGrp="1" noChangeArrowheads="1"/>
          </p:cNvSpPr>
          <p:nvPr>
            <p:ph type="title"/>
          </p:nvPr>
        </p:nvSpPr>
        <p:spPr>
          <a:xfrm>
            <a:off x="466489" y="473349"/>
            <a:ext cx="11257441" cy="736142"/>
          </a:xfrm>
          <a:ln>
            <a:noFill/>
          </a:ln>
        </p:spPr>
        <p:txBody>
          <a:bodyPr/>
          <a:lstStyle/>
          <a:p>
            <a:r>
              <a:rPr lang="en-US" altLang="en-US" dirty="0">
                <a:solidFill>
                  <a:srgbClr val="0070C0"/>
                </a:solidFill>
              </a:rPr>
              <a:t>VTE: Deep Vein Thrombosis and</a:t>
            </a:r>
            <a:br>
              <a:rPr lang="en-US" altLang="en-US" dirty="0">
                <a:solidFill>
                  <a:srgbClr val="0070C0"/>
                </a:solidFill>
              </a:rPr>
            </a:br>
            <a:r>
              <a:rPr lang="en-US" altLang="en-US" dirty="0">
                <a:solidFill>
                  <a:srgbClr val="0070C0"/>
                </a:solidFill>
              </a:rPr>
              <a:t>Pulmonary Embolism </a:t>
            </a:r>
          </a:p>
        </p:txBody>
      </p:sp>
      <p:grpSp>
        <p:nvGrpSpPr>
          <p:cNvPr id="5" name="Group 5">
            <a:extLst>
              <a:ext uri="{FF2B5EF4-FFF2-40B4-BE49-F238E27FC236}">
                <a16:creationId xmlns:a16="http://schemas.microsoft.com/office/drawing/2014/main" id="{4C581C96-D2AE-45A1-B8F6-DA9C4FB160A9}"/>
              </a:ext>
            </a:extLst>
          </p:cNvPr>
          <p:cNvGrpSpPr>
            <a:grpSpLocks/>
          </p:cNvGrpSpPr>
          <p:nvPr/>
        </p:nvGrpSpPr>
        <p:grpSpPr bwMode="auto">
          <a:xfrm>
            <a:off x="2005264" y="1385215"/>
            <a:ext cx="7445331" cy="2031120"/>
            <a:chOff x="37" y="937"/>
            <a:chExt cx="4690" cy="1280"/>
          </a:xfrm>
        </p:grpSpPr>
        <p:sp>
          <p:nvSpPr>
            <p:cNvPr id="15370" name="Rectangle 6">
              <a:extLst>
                <a:ext uri="{FF2B5EF4-FFF2-40B4-BE49-F238E27FC236}">
                  <a16:creationId xmlns:a16="http://schemas.microsoft.com/office/drawing/2014/main" id="{FD787F4A-8FB5-4A85-BA64-D200F2C790DD}"/>
                </a:ext>
              </a:extLst>
            </p:cNvPr>
            <p:cNvSpPr>
              <a:spLocks noChangeArrowheads="1"/>
            </p:cNvSpPr>
            <p:nvPr/>
          </p:nvSpPr>
          <p:spPr bwMode="auto">
            <a:xfrm>
              <a:off x="1519" y="1298"/>
              <a:ext cx="1217" cy="262"/>
            </a:xfrm>
            <a:prstGeom prst="rect">
              <a:avLst/>
            </a:prstGeom>
            <a:noFill/>
            <a:ln>
              <a:noFill/>
            </a:ln>
          </p:spPr>
          <p:txBody>
            <a:bodyPr lIns="92075" tIns="46037" rIns="92075" bIns="46037">
              <a:spAutoFit/>
            </a:bodyPr>
            <a:lstStyle/>
            <a:p>
              <a:pPr marL="0" marR="0" lvl="0" indent="0" algn="ctr" defTabSz="911840" rtl="0" eaLnBrk="0" fontAlgn="base" latinLnBrk="0" hangingPunct="0">
                <a:lnSpc>
                  <a:spcPct val="100000"/>
                </a:lnSpc>
                <a:spcBef>
                  <a:spcPct val="0"/>
                </a:spcBef>
                <a:spcAft>
                  <a:spcPct val="0"/>
                </a:spcAft>
                <a:buClrTx/>
                <a:buSzTx/>
                <a:buFontTx/>
                <a:buNone/>
                <a:tabLst/>
                <a:defRPr/>
              </a:pPr>
              <a:r>
                <a:rPr kumimoji="0" lang="en-GB" altLang="en-US" sz="21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ＭＳ Ｐゴシック" pitchFamily="34" charset="-128"/>
                  <a:cs typeface="Arial" panose="020B0604020202020204" pitchFamily="34" charset="0"/>
                </a:rPr>
                <a:t>Migration</a:t>
              </a:r>
            </a:p>
          </p:txBody>
        </p:sp>
        <p:pic>
          <p:nvPicPr>
            <p:cNvPr id="428044" name="Picture 17" descr="Scan14">
              <a:extLst>
                <a:ext uri="{FF2B5EF4-FFF2-40B4-BE49-F238E27FC236}">
                  <a16:creationId xmlns:a16="http://schemas.microsoft.com/office/drawing/2014/main" id="{23519E31-48E7-4944-95DA-7A454E5826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559" t="3857"/>
            <a:stretch>
              <a:fillRect/>
            </a:stretch>
          </p:blipFill>
          <p:spPr bwMode="auto">
            <a:xfrm>
              <a:off x="3469" y="937"/>
              <a:ext cx="1258" cy="1280"/>
            </a:xfrm>
            <a:prstGeom prst="rect">
              <a:avLst/>
            </a:prstGeom>
            <a:noFill/>
            <a:ln w="15875">
              <a:solidFill>
                <a:srgbClr val="C8CDD2"/>
              </a:solidFill>
              <a:miter lim="800000"/>
              <a:headEnd/>
              <a:tailEnd/>
            </a:ln>
            <a:extLst>
              <a:ext uri="{909E8E84-426E-40DD-AFC4-6F175D3DCCD1}">
                <a14:hiddenFill xmlns:a14="http://schemas.microsoft.com/office/drawing/2010/main">
                  <a:solidFill>
                    <a:srgbClr val="FFFFFF"/>
                  </a:solidFill>
                </a14:hiddenFill>
              </a:ext>
            </a:extLst>
          </p:spPr>
        </p:pic>
        <p:sp>
          <p:nvSpPr>
            <p:cNvPr id="15372" name="Text Box 19">
              <a:extLst>
                <a:ext uri="{FF2B5EF4-FFF2-40B4-BE49-F238E27FC236}">
                  <a16:creationId xmlns:a16="http://schemas.microsoft.com/office/drawing/2014/main" id="{CD52DE10-D08E-4F57-9068-DCE2DD4F6B58}"/>
                </a:ext>
              </a:extLst>
            </p:cNvPr>
            <p:cNvSpPr txBox="1">
              <a:spLocks noChangeArrowheads="1"/>
            </p:cNvSpPr>
            <p:nvPr/>
          </p:nvSpPr>
          <p:spPr bwMode="auto">
            <a:xfrm>
              <a:off x="37" y="1438"/>
              <a:ext cx="1346" cy="350"/>
            </a:xfrm>
            <a:prstGeom prst="rect">
              <a:avLst/>
            </a:prstGeom>
            <a:noFill/>
            <a:ln>
              <a:noFill/>
            </a:ln>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marL="0" marR="0" lvl="0" indent="0" algn="l" defTabSz="911840" rtl="0" eaLnBrk="0" fontAlgn="base" latinLnBrk="0" hangingPunct="0">
                <a:lnSpc>
                  <a:spcPct val="100000"/>
                </a:lnSpc>
                <a:spcBef>
                  <a:spcPct val="50000"/>
                </a:spcBef>
                <a:spcAft>
                  <a:spcPct val="0"/>
                </a:spcAft>
                <a:buClrTx/>
                <a:buSzTx/>
                <a:buFontTx/>
                <a:buNone/>
                <a:tabLst/>
                <a:defRPr/>
              </a:pPr>
              <a:r>
                <a:rPr kumimoji="0" lang="en-GB" altLang="en-US" sz="3000" b="1" i="0" u="none" strike="noStrike" kern="1200" cap="none" spc="0" normalizeH="0" baseline="0" noProof="0" dirty="0">
                  <a:ln>
                    <a:noFill/>
                  </a:ln>
                  <a:solidFill>
                    <a:srgbClr val="616365"/>
                  </a:solidFill>
                  <a:effectLst/>
                  <a:uLnTx/>
                  <a:uFillTx/>
                  <a:latin typeface="Arial" charset="0"/>
                  <a:ea typeface="ＭＳ Ｐゴシック" pitchFamily="34" charset="-128"/>
                  <a:cs typeface="Arial" charset="0"/>
                </a:rPr>
                <a:t>PE</a:t>
              </a:r>
              <a:endParaRPr kumimoji="0" lang="en-US" altLang="en-US" sz="3000" b="1" i="0" u="none" strike="noStrike" kern="1200" cap="none" spc="0" normalizeH="0" baseline="0" noProof="0" dirty="0">
                <a:ln>
                  <a:noFill/>
                </a:ln>
                <a:solidFill>
                  <a:srgbClr val="616365"/>
                </a:solidFill>
                <a:effectLst/>
                <a:uLnTx/>
                <a:uFillTx/>
                <a:latin typeface="Arial" charset="0"/>
                <a:ea typeface="ＭＳ Ｐゴシック" pitchFamily="34" charset="-128"/>
                <a:cs typeface="Arial" charset="0"/>
              </a:endParaRPr>
            </a:p>
          </p:txBody>
        </p:sp>
        <p:pic>
          <p:nvPicPr>
            <p:cNvPr id="428046" name="Picture 9" descr="transformation">
              <a:extLst>
                <a:ext uri="{FF2B5EF4-FFF2-40B4-BE49-F238E27FC236}">
                  <a16:creationId xmlns:a16="http://schemas.microsoft.com/office/drawing/2014/main" id="{CA7806E1-7B11-43E1-A8F6-650110A4E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746" y="1570"/>
              <a:ext cx="72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advTm="298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mph" presetSubtype="0" nodeType="clickEffect">
                                  <p:stCondLst>
                                    <p:cond delay="0"/>
                                  </p:stCondLst>
                                  <p:childTnLst>
                                    <p:set>
                                      <p:cBhvr rctx="PPT">
                                        <p:cTn id="11" dur="indefinite"/>
                                        <p:tgtEl>
                                          <p:spTgt spid="2"/>
                                        </p:tgtEl>
                                        <p:attrNameLst>
                                          <p:attrName>style.opacity</p:attrName>
                                        </p:attrNameLst>
                                      </p:cBhvr>
                                      <p:to>
                                        <p:strVal val="0.25"/>
                                      </p:to>
                                    </p:set>
                                    <p:animEffect filter="image" prLst="opacity: 0.25">
                                      <p:cBhvr rctx="IE">
                                        <p:cTn id="12" dur="indefinite"/>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Effect transition="in" filter="fade">
                                      <p:cBhvr>
                                        <p:cTn id="18" dur="1000"/>
                                        <p:tgtEl>
                                          <p:spTgt spid="1844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4"/>
                                        </p:tgtEl>
                                        <p:attrNameLst>
                                          <p:attrName>style.opacity</p:attrName>
                                        </p:attrNameLst>
                                      </p:cBhvr>
                                      <p:to>
                                        <p:strVal val="0.25"/>
                                      </p:to>
                                    </p:set>
                                    <p:animEffect filter="image" prLst="opacity: 0.25">
                                      <p:cBhvr rctx="IE">
                                        <p:cTn id="23" dur="indefinite"/>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DDE4A06-5C63-405E-8287-CF16113A1FF8}"/>
              </a:ext>
            </a:extLst>
          </p:cNvPr>
          <p:cNvGrpSpPr/>
          <p:nvPr/>
        </p:nvGrpSpPr>
        <p:grpSpPr>
          <a:xfrm>
            <a:off x="5488591" y="1617883"/>
            <a:ext cx="1428750" cy="4371975"/>
            <a:chOff x="6942931" y="1649412"/>
            <a:chExt cx="1428750" cy="4371975"/>
          </a:xfrm>
        </p:grpSpPr>
        <p:pic>
          <p:nvPicPr>
            <p:cNvPr id="27" name="Graphic 26">
              <a:extLst>
                <a:ext uri="{FF2B5EF4-FFF2-40B4-BE49-F238E27FC236}">
                  <a16:creationId xmlns:a16="http://schemas.microsoft.com/office/drawing/2014/main" id="{8FCCFED0-C562-46FD-96FA-E0E17AB602B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2931" y="1649412"/>
              <a:ext cx="1428750" cy="4371975"/>
            </a:xfrm>
            <a:prstGeom prst="rect">
              <a:avLst/>
            </a:prstGeom>
          </p:spPr>
        </p:pic>
        <p:sp>
          <p:nvSpPr>
            <p:cNvPr id="28" name="Oval 27">
              <a:extLst>
                <a:ext uri="{FF2B5EF4-FFF2-40B4-BE49-F238E27FC236}">
                  <a16:creationId xmlns:a16="http://schemas.microsoft.com/office/drawing/2014/main" id="{169975B5-FB03-4E17-986D-45CC6158D7F6}"/>
                </a:ext>
              </a:extLst>
            </p:cNvPr>
            <p:cNvSpPr/>
            <p:nvPr/>
          </p:nvSpPr>
          <p:spPr>
            <a:xfrm>
              <a:off x="7378699" y="3822698"/>
              <a:ext cx="158752" cy="158752"/>
            </a:xfrm>
            <a:prstGeom prst="ellipse">
              <a:avLst/>
            </a:prstGeom>
            <a:solidFill>
              <a:schemeClr val="tx2"/>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E14613D0-572C-412E-B5E7-FF726E8EF44E}"/>
                </a:ext>
              </a:extLst>
            </p:cNvPr>
            <p:cNvSpPr/>
            <p:nvPr/>
          </p:nvSpPr>
          <p:spPr>
            <a:xfrm>
              <a:off x="7683499" y="2788366"/>
              <a:ext cx="158752" cy="158752"/>
            </a:xfrm>
            <a:prstGeom prst="ellipse">
              <a:avLst/>
            </a:prstGeom>
            <a:solidFill>
              <a:schemeClr val="accent6"/>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B466E24-38D8-8C4E-A935-3D56AF8742D0}"/>
              </a:ext>
            </a:extLst>
          </p:cNvPr>
          <p:cNvSpPr>
            <a:spLocks noGrp="1"/>
          </p:cNvSpPr>
          <p:nvPr>
            <p:ph type="title"/>
          </p:nvPr>
        </p:nvSpPr>
        <p:spPr>
          <a:xfrm>
            <a:off x="500355" y="159131"/>
            <a:ext cx="10515600" cy="699946"/>
          </a:xfrm>
        </p:spPr>
        <p:txBody>
          <a:bodyPr>
            <a:noAutofit/>
          </a:bodyPr>
          <a:lstStyle/>
          <a:p>
            <a:r>
              <a:rPr lang="en-GB" sz="4800" b="1" dirty="0">
                <a:solidFill>
                  <a:schemeClr val="accent1"/>
                </a:solidFill>
                <a:latin typeface="Calibri" panose="020F0502020204030204" pitchFamily="34" charset="0"/>
              </a:rPr>
              <a:t>What are the characteristics of VTE?</a:t>
            </a:r>
            <a:endParaRPr lang="en-GB" sz="4800" b="1" baseline="30000" dirty="0">
              <a:solidFill>
                <a:schemeClr val="accent1"/>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3B5D8B4E-EB36-E347-9528-668591755F2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43C42-5080-CA49-83D2-1194B1D873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3F9F38-F001-4144-AF13-0613733B19AE}"/>
              </a:ext>
            </a:extLst>
          </p:cNvPr>
          <p:cNvSpPr>
            <a:spLocks noGrp="1"/>
          </p:cNvSpPr>
          <p:nvPr>
            <p:ph type="ftr" sz="quarter" idx="3"/>
          </p:nvPr>
        </p:nvSpPr>
        <p:spPr>
          <a:xfrm>
            <a:off x="0" y="6583952"/>
            <a:ext cx="10515600" cy="2475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61D48"/>
                </a:solidFill>
                <a:effectLst/>
                <a:uLnTx/>
                <a:uFillTx/>
                <a:latin typeface="Calibri" panose="020F0502020204030204"/>
                <a:ea typeface="+mn-ea"/>
                <a:cs typeface="+mn-cs"/>
              </a:rPr>
              <a:t>DVT, deep vein thrombosis; PE, pulmonary embolism; VTE, venous thromboembolism.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61D48"/>
                </a:solidFill>
                <a:effectLst/>
                <a:uLnTx/>
                <a:uFillTx/>
                <a:latin typeface="Calibri" panose="020F0502020204030204"/>
                <a:ea typeface="+mn-ea"/>
                <a:cs typeface="+mn-cs"/>
              </a:rPr>
              <a:t>1. DVT (deep vein thrombosis). www.nhs.uk/conditions/deep-vein-thrombosis-dvt/ [Last accessed APRIL2023]; 2. PE (pulmonary embolism). www.nhs.uk/conditions/pulmonary -embolism/ [Last accessed APRIL2023]; 3. Mayo Clinic. Pulmonary embolism. https://www.mayoclinic.org/diseases-conditions/pulmonary-embolism/symptoms-causes/syc-20354647 [Last accessed APRIL2023].</a:t>
            </a:r>
          </a:p>
        </p:txBody>
      </p:sp>
      <p:sp>
        <p:nvSpPr>
          <p:cNvPr id="24" name="TextBox 23">
            <a:extLst>
              <a:ext uri="{FF2B5EF4-FFF2-40B4-BE49-F238E27FC236}">
                <a16:creationId xmlns:a16="http://schemas.microsoft.com/office/drawing/2014/main" id="{BE302EDA-12D0-4167-9548-B4C96E5017DE}"/>
              </a:ext>
            </a:extLst>
          </p:cNvPr>
          <p:cNvSpPr txBox="1"/>
          <p:nvPr/>
        </p:nvSpPr>
        <p:spPr>
          <a:xfrm>
            <a:off x="1249626" y="1073696"/>
            <a:ext cx="4763729" cy="36693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tab pos="84138" algn="l"/>
              </a:tabLst>
              <a:defRPr/>
            </a:pPr>
            <a:r>
              <a:rPr kumimoji="0" lang="en-GB" sz="1600" b="1" i="0" u="none" strike="noStrike" kern="1200" cap="none" spc="0" normalizeH="0" baseline="0" noProof="0" dirty="0">
                <a:ln>
                  <a:noFill/>
                </a:ln>
                <a:solidFill>
                  <a:srgbClr val="061A49"/>
                </a:solidFill>
                <a:effectLst/>
                <a:uLnTx/>
                <a:uFillTx/>
                <a:latin typeface="Calibri" panose="020F0502020204030204"/>
                <a:ea typeface="+mn-ea"/>
                <a:cs typeface="+mn-cs"/>
              </a:rPr>
              <a:t>Common symptoms of DVT in the leg, arm, or groin:</a:t>
            </a:r>
            <a:r>
              <a:rPr kumimoji="0" lang="en-GB" sz="1600" b="1" i="0" u="none" strike="noStrike" kern="1200" cap="none" spc="0" normalizeH="0" baseline="30000" noProof="0" dirty="0">
                <a:ln>
                  <a:noFill/>
                </a:ln>
                <a:solidFill>
                  <a:srgbClr val="061A49"/>
                </a:solidFill>
                <a:effectLst/>
                <a:uLnTx/>
                <a:uFillTx/>
                <a:latin typeface="Calibri" panose="020F0502020204030204"/>
                <a:ea typeface="+mn-ea"/>
                <a:cs typeface="+mn-cs"/>
              </a:rPr>
              <a:t>1</a:t>
            </a:r>
          </a:p>
        </p:txBody>
      </p:sp>
      <p:sp>
        <p:nvSpPr>
          <p:cNvPr id="25" name="TextBox 24">
            <a:extLst>
              <a:ext uri="{FF2B5EF4-FFF2-40B4-BE49-F238E27FC236}">
                <a16:creationId xmlns:a16="http://schemas.microsoft.com/office/drawing/2014/main" id="{FECCCB2C-12FC-45BF-B2FD-450F9D8F86E9}"/>
              </a:ext>
            </a:extLst>
          </p:cNvPr>
          <p:cNvSpPr txBox="1"/>
          <p:nvPr/>
        </p:nvSpPr>
        <p:spPr>
          <a:xfrm>
            <a:off x="7127258" y="1063996"/>
            <a:ext cx="3558863" cy="52086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tab pos="84138" algn="l"/>
              </a:tabLst>
              <a:defRPr/>
            </a:pPr>
            <a:r>
              <a:rPr kumimoji="0" lang="en-GB" sz="1600" b="1" i="0" u="none" strike="noStrike" kern="1200" cap="none" spc="0" normalizeH="0" baseline="0" noProof="0" dirty="0">
                <a:ln>
                  <a:noFill/>
                </a:ln>
                <a:solidFill>
                  <a:srgbClr val="3D8379"/>
                </a:solidFill>
                <a:effectLst/>
                <a:uLnTx/>
                <a:uFillTx/>
                <a:latin typeface="Calibri" panose="020F0502020204030204"/>
                <a:ea typeface="+mn-ea"/>
                <a:cs typeface="+mn-cs"/>
              </a:rPr>
              <a:t>Common symptoms of PE:</a:t>
            </a:r>
            <a:r>
              <a:rPr kumimoji="0" lang="en-GB" sz="1600" b="1" i="0" u="none" strike="noStrike" kern="1200" cap="none" spc="0" normalizeH="0" baseline="30000" noProof="0" dirty="0">
                <a:ln>
                  <a:noFill/>
                </a:ln>
                <a:solidFill>
                  <a:srgbClr val="3D8379"/>
                </a:solidFill>
                <a:effectLst/>
                <a:uLnTx/>
                <a:uFillTx/>
                <a:latin typeface="Calibri" panose="020F0502020204030204"/>
                <a:ea typeface="+mn-ea"/>
                <a:cs typeface="+mn-cs"/>
              </a:rPr>
              <a:t>2,3</a:t>
            </a:r>
          </a:p>
        </p:txBody>
      </p:sp>
      <p:grpSp>
        <p:nvGrpSpPr>
          <p:cNvPr id="92" name="Group 91">
            <a:extLst>
              <a:ext uri="{FF2B5EF4-FFF2-40B4-BE49-F238E27FC236}">
                <a16:creationId xmlns:a16="http://schemas.microsoft.com/office/drawing/2014/main" id="{F9CC18BA-6BE5-49B4-A633-9A9E303230DF}"/>
              </a:ext>
            </a:extLst>
          </p:cNvPr>
          <p:cNvGrpSpPr/>
          <p:nvPr/>
        </p:nvGrpSpPr>
        <p:grpSpPr>
          <a:xfrm>
            <a:off x="1693934" y="1514306"/>
            <a:ext cx="4271703" cy="2283214"/>
            <a:chOff x="3148273" y="1545836"/>
            <a:chExt cx="4271703" cy="2283214"/>
          </a:xfrm>
        </p:grpSpPr>
        <p:sp>
          <p:nvSpPr>
            <p:cNvPr id="18" name="TextBox 17">
              <a:extLst>
                <a:ext uri="{FF2B5EF4-FFF2-40B4-BE49-F238E27FC236}">
                  <a16:creationId xmlns:a16="http://schemas.microsoft.com/office/drawing/2014/main" id="{A9A60C5D-3EA9-4E63-B11E-785B5B2CF198}"/>
                </a:ext>
              </a:extLst>
            </p:cNvPr>
            <p:cNvSpPr txBox="1"/>
            <p:nvPr/>
          </p:nvSpPr>
          <p:spPr>
            <a:xfrm>
              <a:off x="3148273" y="1888006"/>
              <a:ext cx="1272612" cy="335738"/>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tab pos="84138" algn="l"/>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Swollen veins that are hard or sore</a:t>
              </a:r>
            </a:p>
          </p:txBody>
        </p:sp>
        <p:grpSp>
          <p:nvGrpSpPr>
            <p:cNvPr id="46" name="Group 45">
              <a:extLst>
                <a:ext uri="{FF2B5EF4-FFF2-40B4-BE49-F238E27FC236}">
                  <a16:creationId xmlns:a16="http://schemas.microsoft.com/office/drawing/2014/main" id="{8437EC2C-4114-4690-99A8-5079FF53312D}"/>
                </a:ext>
              </a:extLst>
            </p:cNvPr>
            <p:cNvGrpSpPr/>
            <p:nvPr/>
          </p:nvGrpSpPr>
          <p:grpSpPr>
            <a:xfrm>
              <a:off x="4497458" y="1545836"/>
              <a:ext cx="1099592" cy="1099592"/>
              <a:chOff x="4436653" y="1612703"/>
              <a:chExt cx="1099592" cy="1099592"/>
            </a:xfrm>
          </p:grpSpPr>
          <p:sp>
            <p:nvSpPr>
              <p:cNvPr id="45" name="Oval 44">
                <a:extLst>
                  <a:ext uri="{FF2B5EF4-FFF2-40B4-BE49-F238E27FC236}">
                    <a16:creationId xmlns:a16="http://schemas.microsoft.com/office/drawing/2014/main" id="{CD5B198A-3633-4E16-8CB5-F8B98F3B632A}"/>
                  </a:ext>
                </a:extLst>
              </p:cNvPr>
              <p:cNvSpPr/>
              <p:nvPr/>
            </p:nvSpPr>
            <p:spPr>
              <a:xfrm>
                <a:off x="4436653" y="1612703"/>
                <a:ext cx="1099592" cy="1099592"/>
              </a:xfrm>
              <a:prstGeom prst="ellipse">
                <a:avLst/>
              </a:prstGeom>
              <a:solidFill>
                <a:schemeClr val="tx2"/>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0" name="Graphic 25">
                <a:extLst>
                  <a:ext uri="{FF2B5EF4-FFF2-40B4-BE49-F238E27FC236}">
                    <a16:creationId xmlns:a16="http://schemas.microsoft.com/office/drawing/2014/main" id="{007EA453-6C00-49B0-BEB4-7DFA6AFDB635}"/>
                  </a:ext>
                </a:extLst>
              </p:cNvPr>
              <p:cNvGrpSpPr/>
              <p:nvPr/>
            </p:nvGrpSpPr>
            <p:grpSpPr>
              <a:xfrm>
                <a:off x="4631167" y="1863891"/>
                <a:ext cx="710564" cy="597217"/>
                <a:chOff x="4661397" y="1838848"/>
                <a:chExt cx="710564" cy="597217"/>
              </a:xfrm>
            </p:grpSpPr>
            <p:sp>
              <p:nvSpPr>
                <p:cNvPr id="43" name="Freeform: Shape 42">
                  <a:extLst>
                    <a:ext uri="{FF2B5EF4-FFF2-40B4-BE49-F238E27FC236}">
                      <a16:creationId xmlns:a16="http://schemas.microsoft.com/office/drawing/2014/main" id="{499EA947-3DF3-447A-8F97-E3BB498EEAF1}"/>
                    </a:ext>
                  </a:extLst>
                </p:cNvPr>
                <p:cNvSpPr/>
                <p:nvPr/>
              </p:nvSpPr>
              <p:spPr>
                <a:xfrm>
                  <a:off x="4904284" y="1991248"/>
                  <a:ext cx="301942" cy="274320"/>
                </a:xfrm>
                <a:custGeom>
                  <a:avLst/>
                  <a:gdLst>
                    <a:gd name="connsiteX0" fmla="*/ 33338 w 301942"/>
                    <a:gd name="connsiteY0" fmla="*/ 96203 h 274320"/>
                    <a:gd name="connsiteX1" fmla="*/ 202883 w 301942"/>
                    <a:gd name="connsiteY1" fmla="*/ 0 h 274320"/>
                    <a:gd name="connsiteX2" fmla="*/ 240983 w 301942"/>
                    <a:gd name="connsiteY2" fmla="*/ 5715 h 274320"/>
                    <a:gd name="connsiteX3" fmla="*/ 257175 w 301942"/>
                    <a:gd name="connsiteY3" fmla="*/ 32385 h 274320"/>
                    <a:gd name="connsiteX4" fmla="*/ 285750 w 301942"/>
                    <a:gd name="connsiteY4" fmla="*/ 44768 h 274320"/>
                    <a:gd name="connsiteX5" fmla="*/ 285750 w 301942"/>
                    <a:gd name="connsiteY5" fmla="*/ 68580 h 274320"/>
                    <a:gd name="connsiteX6" fmla="*/ 277178 w 301942"/>
                    <a:gd name="connsiteY6" fmla="*/ 90488 h 274320"/>
                    <a:gd name="connsiteX7" fmla="*/ 296228 w 301942"/>
                    <a:gd name="connsiteY7" fmla="*/ 100013 h 274320"/>
                    <a:gd name="connsiteX8" fmla="*/ 301943 w 301942"/>
                    <a:gd name="connsiteY8" fmla="*/ 123825 h 274320"/>
                    <a:gd name="connsiteX9" fmla="*/ 120015 w 301942"/>
                    <a:gd name="connsiteY9" fmla="*/ 239077 h 274320"/>
                    <a:gd name="connsiteX10" fmla="*/ 57150 w 301942"/>
                    <a:gd name="connsiteY10" fmla="*/ 274320 h 274320"/>
                    <a:gd name="connsiteX11" fmla="*/ 47625 w 301942"/>
                    <a:gd name="connsiteY11" fmla="*/ 243840 h 274320"/>
                    <a:gd name="connsiteX12" fmla="*/ 18098 w 301942"/>
                    <a:gd name="connsiteY12" fmla="*/ 238125 h 274320"/>
                    <a:gd name="connsiteX13" fmla="*/ 20955 w 301942"/>
                    <a:gd name="connsiteY13" fmla="*/ 214313 h 274320"/>
                    <a:gd name="connsiteX14" fmla="*/ 20955 w 301942"/>
                    <a:gd name="connsiteY14" fmla="*/ 197168 h 274320"/>
                    <a:gd name="connsiteX15" fmla="*/ 6668 w 301942"/>
                    <a:gd name="connsiteY15" fmla="*/ 184785 h 274320"/>
                    <a:gd name="connsiteX16" fmla="*/ 0 w 301942"/>
                    <a:gd name="connsiteY16" fmla="*/ 165735 h 274320"/>
                    <a:gd name="connsiteX17" fmla="*/ 15240 w 301942"/>
                    <a:gd name="connsiteY17" fmla="*/ 151448 h 274320"/>
                    <a:gd name="connsiteX18" fmla="*/ 32385 w 301942"/>
                    <a:gd name="connsiteY18" fmla="*/ 136208 h 274320"/>
                    <a:gd name="connsiteX19" fmla="*/ 20003 w 301942"/>
                    <a:gd name="connsiteY19" fmla="*/ 11239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942" h="274320">
                      <a:moveTo>
                        <a:pt x="33338" y="96203"/>
                      </a:moveTo>
                      <a:lnTo>
                        <a:pt x="202883" y="0"/>
                      </a:lnTo>
                      <a:lnTo>
                        <a:pt x="240983" y="5715"/>
                      </a:lnTo>
                      <a:lnTo>
                        <a:pt x="257175" y="32385"/>
                      </a:lnTo>
                      <a:lnTo>
                        <a:pt x="285750" y="44768"/>
                      </a:lnTo>
                      <a:lnTo>
                        <a:pt x="285750" y="68580"/>
                      </a:lnTo>
                      <a:lnTo>
                        <a:pt x="277178" y="90488"/>
                      </a:lnTo>
                      <a:lnTo>
                        <a:pt x="296228" y="100013"/>
                      </a:lnTo>
                      <a:lnTo>
                        <a:pt x="301943" y="123825"/>
                      </a:lnTo>
                      <a:lnTo>
                        <a:pt x="120015" y="239077"/>
                      </a:lnTo>
                      <a:lnTo>
                        <a:pt x="57150" y="274320"/>
                      </a:lnTo>
                      <a:lnTo>
                        <a:pt x="47625" y="243840"/>
                      </a:lnTo>
                      <a:lnTo>
                        <a:pt x="18098" y="238125"/>
                      </a:lnTo>
                      <a:lnTo>
                        <a:pt x="20955" y="214313"/>
                      </a:lnTo>
                      <a:lnTo>
                        <a:pt x="20955" y="197168"/>
                      </a:lnTo>
                      <a:lnTo>
                        <a:pt x="6668" y="184785"/>
                      </a:lnTo>
                      <a:lnTo>
                        <a:pt x="0" y="165735"/>
                      </a:lnTo>
                      <a:lnTo>
                        <a:pt x="15240" y="151448"/>
                      </a:lnTo>
                      <a:lnTo>
                        <a:pt x="32385" y="136208"/>
                      </a:lnTo>
                      <a:lnTo>
                        <a:pt x="20003" y="112395"/>
                      </a:lnTo>
                      <a:close/>
                    </a:path>
                  </a:pathLst>
                </a:custGeom>
                <a:solidFill>
                  <a:srgbClr val="DC17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6807B7D-60FA-434C-BF17-415E40BF6084}"/>
                    </a:ext>
                  </a:extLst>
                </p:cNvPr>
                <p:cNvSpPr/>
                <p:nvPr/>
              </p:nvSpPr>
              <p:spPr>
                <a:xfrm>
                  <a:off x="4661397" y="1838848"/>
                  <a:ext cx="710564" cy="597217"/>
                </a:xfrm>
                <a:custGeom>
                  <a:avLst/>
                  <a:gdLst>
                    <a:gd name="connsiteX0" fmla="*/ 280987 w 710564"/>
                    <a:gd name="connsiteY0" fmla="*/ 245745 h 597217"/>
                    <a:gd name="connsiteX1" fmla="*/ 265748 w 710564"/>
                    <a:gd name="connsiteY1" fmla="*/ 272415 h 597217"/>
                    <a:gd name="connsiteX2" fmla="*/ 282893 w 710564"/>
                    <a:gd name="connsiteY2" fmla="*/ 287655 h 597217"/>
                    <a:gd name="connsiteX3" fmla="*/ 270510 w 710564"/>
                    <a:gd name="connsiteY3" fmla="*/ 301943 h 597217"/>
                    <a:gd name="connsiteX4" fmla="*/ 262890 w 710564"/>
                    <a:gd name="connsiteY4" fmla="*/ 302895 h 597217"/>
                    <a:gd name="connsiteX5" fmla="*/ 247650 w 710564"/>
                    <a:gd name="connsiteY5" fmla="*/ 329565 h 597217"/>
                    <a:gd name="connsiteX6" fmla="*/ 263843 w 710564"/>
                    <a:gd name="connsiteY6" fmla="*/ 344805 h 597217"/>
                    <a:gd name="connsiteX7" fmla="*/ 263843 w 710564"/>
                    <a:gd name="connsiteY7" fmla="*/ 347662 h 597217"/>
                    <a:gd name="connsiteX8" fmla="*/ 271462 w 710564"/>
                    <a:gd name="connsiteY8" fmla="*/ 358140 h 597217"/>
                    <a:gd name="connsiteX9" fmla="*/ 261937 w 710564"/>
                    <a:gd name="connsiteY9" fmla="*/ 381952 h 597217"/>
                    <a:gd name="connsiteX10" fmla="*/ 289560 w 710564"/>
                    <a:gd name="connsiteY10" fmla="*/ 397193 h 597217"/>
                    <a:gd name="connsiteX11" fmla="*/ 293370 w 710564"/>
                    <a:gd name="connsiteY11" fmla="*/ 395287 h 597217"/>
                    <a:gd name="connsiteX12" fmla="*/ 293370 w 710564"/>
                    <a:gd name="connsiteY12" fmla="*/ 400050 h 597217"/>
                    <a:gd name="connsiteX13" fmla="*/ 306705 w 710564"/>
                    <a:gd name="connsiteY13" fmla="*/ 419100 h 597217"/>
                    <a:gd name="connsiteX14" fmla="*/ 540068 w 710564"/>
                    <a:gd name="connsiteY14" fmla="*/ 280035 h 597217"/>
                    <a:gd name="connsiteX15" fmla="*/ 540068 w 710564"/>
                    <a:gd name="connsiteY15" fmla="*/ 251460 h 597217"/>
                    <a:gd name="connsiteX16" fmla="*/ 519112 w 710564"/>
                    <a:gd name="connsiteY16" fmla="*/ 246698 h 597217"/>
                    <a:gd name="connsiteX17" fmla="*/ 522923 w 710564"/>
                    <a:gd name="connsiteY17" fmla="*/ 229553 h 597217"/>
                    <a:gd name="connsiteX18" fmla="*/ 528638 w 710564"/>
                    <a:gd name="connsiteY18" fmla="*/ 225742 h 597217"/>
                    <a:gd name="connsiteX19" fmla="*/ 528638 w 710564"/>
                    <a:gd name="connsiteY19" fmla="*/ 197167 h 597217"/>
                    <a:gd name="connsiteX20" fmla="*/ 508635 w 710564"/>
                    <a:gd name="connsiteY20" fmla="*/ 192405 h 597217"/>
                    <a:gd name="connsiteX21" fmla="*/ 506730 w 710564"/>
                    <a:gd name="connsiteY21" fmla="*/ 189548 h 597217"/>
                    <a:gd name="connsiteX22" fmla="*/ 495300 w 710564"/>
                    <a:gd name="connsiteY22" fmla="*/ 183833 h 597217"/>
                    <a:gd name="connsiteX23" fmla="*/ 491490 w 710564"/>
                    <a:gd name="connsiteY23" fmla="*/ 160020 h 597217"/>
                    <a:gd name="connsiteX24" fmla="*/ 461962 w 710564"/>
                    <a:gd name="connsiteY24" fmla="*/ 160020 h 597217"/>
                    <a:gd name="connsiteX25" fmla="*/ 459105 w 710564"/>
                    <a:gd name="connsiteY25" fmla="*/ 163830 h 597217"/>
                    <a:gd name="connsiteX26" fmla="*/ 456248 w 710564"/>
                    <a:gd name="connsiteY26" fmla="*/ 160020 h 597217"/>
                    <a:gd name="connsiteX27" fmla="*/ 437198 w 710564"/>
                    <a:gd name="connsiteY27" fmla="*/ 150495 h 597217"/>
                    <a:gd name="connsiteX28" fmla="*/ 385762 w 710564"/>
                    <a:gd name="connsiteY28" fmla="*/ 376237 h 597217"/>
                    <a:gd name="connsiteX29" fmla="*/ 448627 w 710564"/>
                    <a:gd name="connsiteY29" fmla="*/ 269558 h 597217"/>
                    <a:gd name="connsiteX30" fmla="*/ 298133 w 710564"/>
                    <a:gd name="connsiteY30" fmla="*/ 236220 h 597217"/>
                    <a:gd name="connsiteX31" fmla="*/ 416243 w 710564"/>
                    <a:gd name="connsiteY31" fmla="*/ 223837 h 597217"/>
                    <a:gd name="connsiteX32" fmla="*/ 167640 w 710564"/>
                    <a:gd name="connsiteY32" fmla="*/ 362902 h 597217"/>
                    <a:gd name="connsiteX33" fmla="*/ 167640 w 710564"/>
                    <a:gd name="connsiteY33" fmla="*/ 376237 h 597217"/>
                    <a:gd name="connsiteX34" fmla="*/ 154305 w 710564"/>
                    <a:gd name="connsiteY34" fmla="*/ 376237 h 597217"/>
                    <a:gd name="connsiteX35" fmla="*/ 154305 w 710564"/>
                    <a:gd name="connsiteY35" fmla="*/ 362902 h 597217"/>
                    <a:gd name="connsiteX36" fmla="*/ 167640 w 710564"/>
                    <a:gd name="connsiteY36" fmla="*/ 362902 h 597217"/>
                    <a:gd name="connsiteX37" fmla="*/ 80010 w 710564"/>
                    <a:gd name="connsiteY37" fmla="*/ 516255 h 597217"/>
                    <a:gd name="connsiteX38" fmla="*/ 80010 w 710564"/>
                    <a:gd name="connsiteY38" fmla="*/ 529590 h 597217"/>
                    <a:gd name="connsiteX39" fmla="*/ 66675 w 710564"/>
                    <a:gd name="connsiteY39" fmla="*/ 529590 h 597217"/>
                    <a:gd name="connsiteX40" fmla="*/ 66675 w 710564"/>
                    <a:gd name="connsiteY40" fmla="*/ 516255 h 597217"/>
                    <a:gd name="connsiteX41" fmla="*/ 80010 w 710564"/>
                    <a:gd name="connsiteY41" fmla="*/ 516255 h 597217"/>
                    <a:gd name="connsiteX42" fmla="*/ 223837 w 710564"/>
                    <a:gd name="connsiteY42" fmla="*/ 349568 h 597217"/>
                    <a:gd name="connsiteX43" fmla="*/ 223837 w 710564"/>
                    <a:gd name="connsiteY43" fmla="*/ 362902 h 597217"/>
                    <a:gd name="connsiteX44" fmla="*/ 210503 w 710564"/>
                    <a:gd name="connsiteY44" fmla="*/ 362902 h 597217"/>
                    <a:gd name="connsiteX45" fmla="*/ 210503 w 710564"/>
                    <a:gd name="connsiteY45" fmla="*/ 349568 h 597217"/>
                    <a:gd name="connsiteX46" fmla="*/ 223837 w 710564"/>
                    <a:gd name="connsiteY46" fmla="*/ 349568 h 597217"/>
                    <a:gd name="connsiteX47" fmla="*/ 235267 w 710564"/>
                    <a:gd name="connsiteY47" fmla="*/ 416243 h 597217"/>
                    <a:gd name="connsiteX48" fmla="*/ 235267 w 710564"/>
                    <a:gd name="connsiteY48" fmla="*/ 429577 h 597217"/>
                    <a:gd name="connsiteX49" fmla="*/ 221933 w 710564"/>
                    <a:gd name="connsiteY49" fmla="*/ 429577 h 597217"/>
                    <a:gd name="connsiteX50" fmla="*/ 221933 w 710564"/>
                    <a:gd name="connsiteY50" fmla="*/ 416243 h 597217"/>
                    <a:gd name="connsiteX51" fmla="*/ 235267 w 710564"/>
                    <a:gd name="connsiteY51" fmla="*/ 416243 h 597217"/>
                    <a:gd name="connsiteX52" fmla="*/ 160020 w 710564"/>
                    <a:gd name="connsiteY52" fmla="*/ 468630 h 597217"/>
                    <a:gd name="connsiteX53" fmla="*/ 129540 w 710564"/>
                    <a:gd name="connsiteY53" fmla="*/ 468630 h 597217"/>
                    <a:gd name="connsiteX54" fmla="*/ 182880 w 710564"/>
                    <a:gd name="connsiteY54" fmla="*/ 415290 h 597217"/>
                    <a:gd name="connsiteX55" fmla="*/ 182880 w 710564"/>
                    <a:gd name="connsiteY55" fmla="*/ 490537 h 597217"/>
                    <a:gd name="connsiteX56" fmla="*/ 107633 w 710564"/>
                    <a:gd name="connsiteY56" fmla="*/ 490537 h 597217"/>
                    <a:gd name="connsiteX57" fmla="*/ 107633 w 710564"/>
                    <a:gd name="connsiteY57" fmla="*/ 415290 h 597217"/>
                    <a:gd name="connsiteX58" fmla="*/ 182880 w 710564"/>
                    <a:gd name="connsiteY58" fmla="*/ 415290 h 597217"/>
                    <a:gd name="connsiteX59" fmla="*/ 0 w 710564"/>
                    <a:gd name="connsiteY59" fmla="*/ 550545 h 597217"/>
                    <a:gd name="connsiteX60" fmla="*/ 70485 w 710564"/>
                    <a:gd name="connsiteY60" fmla="*/ 411480 h 597217"/>
                    <a:gd name="connsiteX61" fmla="*/ 97155 w 710564"/>
                    <a:gd name="connsiteY61" fmla="*/ 381952 h 597217"/>
                    <a:gd name="connsiteX62" fmla="*/ 315278 w 710564"/>
                    <a:gd name="connsiteY62" fmla="*/ 226695 h 597217"/>
                    <a:gd name="connsiteX63" fmla="*/ 552450 w 710564"/>
                    <a:gd name="connsiteY63" fmla="*/ 0 h 597217"/>
                    <a:gd name="connsiteX64" fmla="*/ 710565 w 710564"/>
                    <a:gd name="connsiteY64" fmla="*/ 45720 h 597217"/>
                    <a:gd name="connsiteX65" fmla="*/ 623888 w 710564"/>
                    <a:gd name="connsiteY65" fmla="*/ 203835 h 597217"/>
                    <a:gd name="connsiteX66" fmla="*/ 602933 w 710564"/>
                    <a:gd name="connsiteY66" fmla="*/ 227648 h 597217"/>
                    <a:gd name="connsiteX67" fmla="*/ 396240 w 710564"/>
                    <a:gd name="connsiteY67" fmla="*/ 370523 h 597217"/>
                    <a:gd name="connsiteX68" fmla="*/ 159067 w 710564"/>
                    <a:gd name="connsiteY68" fmla="*/ 597218 h 5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10564" h="597217">
                      <a:moveTo>
                        <a:pt x="280987" y="245745"/>
                      </a:moveTo>
                      <a:cubicBezTo>
                        <a:pt x="269558" y="248603"/>
                        <a:pt x="261937" y="260985"/>
                        <a:pt x="265748" y="272415"/>
                      </a:cubicBezTo>
                      <a:cubicBezTo>
                        <a:pt x="267653" y="280987"/>
                        <a:pt x="275273" y="286703"/>
                        <a:pt x="282893" y="287655"/>
                      </a:cubicBezTo>
                      <a:cubicBezTo>
                        <a:pt x="276225" y="290512"/>
                        <a:pt x="272415" y="295275"/>
                        <a:pt x="270510" y="301943"/>
                      </a:cubicBezTo>
                      <a:cubicBezTo>
                        <a:pt x="267653" y="301943"/>
                        <a:pt x="265748" y="301943"/>
                        <a:pt x="262890" y="302895"/>
                      </a:cubicBezTo>
                      <a:cubicBezTo>
                        <a:pt x="251460" y="305753"/>
                        <a:pt x="243840" y="318135"/>
                        <a:pt x="247650" y="329565"/>
                      </a:cubicBezTo>
                      <a:cubicBezTo>
                        <a:pt x="249555" y="337185"/>
                        <a:pt x="256223" y="342900"/>
                        <a:pt x="263843" y="344805"/>
                      </a:cubicBezTo>
                      <a:cubicBezTo>
                        <a:pt x="263843" y="345758"/>
                        <a:pt x="263843" y="346710"/>
                        <a:pt x="263843" y="347662"/>
                      </a:cubicBezTo>
                      <a:cubicBezTo>
                        <a:pt x="264795" y="352425"/>
                        <a:pt x="267653" y="355283"/>
                        <a:pt x="271462" y="358140"/>
                      </a:cubicBezTo>
                      <a:cubicBezTo>
                        <a:pt x="263843" y="362902"/>
                        <a:pt x="260033" y="372427"/>
                        <a:pt x="261937" y="381952"/>
                      </a:cubicBezTo>
                      <a:cubicBezTo>
                        <a:pt x="264795" y="393383"/>
                        <a:pt x="277178" y="400050"/>
                        <a:pt x="289560" y="397193"/>
                      </a:cubicBezTo>
                      <a:cubicBezTo>
                        <a:pt x="291465" y="397193"/>
                        <a:pt x="292418" y="396240"/>
                        <a:pt x="293370" y="395287"/>
                      </a:cubicBezTo>
                      <a:cubicBezTo>
                        <a:pt x="293370" y="397193"/>
                        <a:pt x="293370" y="398145"/>
                        <a:pt x="293370" y="400050"/>
                      </a:cubicBezTo>
                      <a:cubicBezTo>
                        <a:pt x="295275" y="406718"/>
                        <a:pt x="300990" y="416243"/>
                        <a:pt x="306705" y="419100"/>
                      </a:cubicBezTo>
                      <a:moveTo>
                        <a:pt x="540068" y="280035"/>
                      </a:moveTo>
                      <a:cubicBezTo>
                        <a:pt x="547688" y="272415"/>
                        <a:pt x="547688" y="259080"/>
                        <a:pt x="540068" y="251460"/>
                      </a:cubicBezTo>
                      <a:cubicBezTo>
                        <a:pt x="534352" y="245745"/>
                        <a:pt x="525780" y="243840"/>
                        <a:pt x="519112" y="246698"/>
                      </a:cubicBezTo>
                      <a:cubicBezTo>
                        <a:pt x="522923" y="241935"/>
                        <a:pt x="523875" y="235267"/>
                        <a:pt x="522923" y="229553"/>
                      </a:cubicBezTo>
                      <a:cubicBezTo>
                        <a:pt x="524827" y="228600"/>
                        <a:pt x="526733" y="227648"/>
                        <a:pt x="528638" y="225742"/>
                      </a:cubicBezTo>
                      <a:cubicBezTo>
                        <a:pt x="536258" y="218123"/>
                        <a:pt x="536258" y="204787"/>
                        <a:pt x="528638" y="197167"/>
                      </a:cubicBezTo>
                      <a:cubicBezTo>
                        <a:pt x="522923" y="191453"/>
                        <a:pt x="515302" y="190500"/>
                        <a:pt x="508635" y="192405"/>
                      </a:cubicBezTo>
                      <a:cubicBezTo>
                        <a:pt x="507683" y="191453"/>
                        <a:pt x="507683" y="190500"/>
                        <a:pt x="506730" y="189548"/>
                      </a:cubicBezTo>
                      <a:cubicBezTo>
                        <a:pt x="503873" y="186690"/>
                        <a:pt x="500062" y="184785"/>
                        <a:pt x="495300" y="183833"/>
                      </a:cubicBezTo>
                      <a:cubicBezTo>
                        <a:pt x="499110" y="176212"/>
                        <a:pt x="498158" y="166687"/>
                        <a:pt x="491490" y="160020"/>
                      </a:cubicBezTo>
                      <a:cubicBezTo>
                        <a:pt x="483870" y="152400"/>
                        <a:pt x="470535" y="152400"/>
                        <a:pt x="461962" y="160020"/>
                      </a:cubicBezTo>
                      <a:cubicBezTo>
                        <a:pt x="461010" y="160973"/>
                        <a:pt x="460058" y="162878"/>
                        <a:pt x="459105" y="163830"/>
                      </a:cubicBezTo>
                      <a:cubicBezTo>
                        <a:pt x="458152" y="162878"/>
                        <a:pt x="458152" y="160973"/>
                        <a:pt x="456248" y="160020"/>
                      </a:cubicBezTo>
                      <a:cubicBezTo>
                        <a:pt x="451485" y="155258"/>
                        <a:pt x="442912" y="150495"/>
                        <a:pt x="437198" y="150495"/>
                      </a:cubicBezTo>
                      <a:moveTo>
                        <a:pt x="385762" y="376237"/>
                      </a:moveTo>
                      <a:cubicBezTo>
                        <a:pt x="385762" y="376237"/>
                        <a:pt x="374333" y="302895"/>
                        <a:pt x="448627" y="269558"/>
                      </a:cubicBezTo>
                      <a:moveTo>
                        <a:pt x="298133" y="236220"/>
                      </a:moveTo>
                      <a:cubicBezTo>
                        <a:pt x="298133" y="236220"/>
                        <a:pt x="358140" y="281940"/>
                        <a:pt x="416243" y="223837"/>
                      </a:cubicBezTo>
                      <a:moveTo>
                        <a:pt x="167640" y="362902"/>
                      </a:moveTo>
                      <a:cubicBezTo>
                        <a:pt x="171450" y="366712"/>
                        <a:pt x="171450" y="372427"/>
                        <a:pt x="167640" y="376237"/>
                      </a:cubicBezTo>
                      <a:cubicBezTo>
                        <a:pt x="163830" y="380048"/>
                        <a:pt x="158115" y="380048"/>
                        <a:pt x="154305" y="376237"/>
                      </a:cubicBezTo>
                      <a:cubicBezTo>
                        <a:pt x="150495" y="372427"/>
                        <a:pt x="150495" y="366712"/>
                        <a:pt x="154305" y="362902"/>
                      </a:cubicBezTo>
                      <a:cubicBezTo>
                        <a:pt x="158115" y="359093"/>
                        <a:pt x="164783" y="359093"/>
                        <a:pt x="167640" y="362902"/>
                      </a:cubicBezTo>
                      <a:close/>
                      <a:moveTo>
                        <a:pt x="80010" y="516255"/>
                      </a:moveTo>
                      <a:cubicBezTo>
                        <a:pt x="83820" y="520065"/>
                        <a:pt x="83820" y="525780"/>
                        <a:pt x="80010" y="529590"/>
                      </a:cubicBezTo>
                      <a:cubicBezTo>
                        <a:pt x="76200" y="533400"/>
                        <a:pt x="70485" y="533400"/>
                        <a:pt x="66675" y="529590"/>
                      </a:cubicBezTo>
                      <a:cubicBezTo>
                        <a:pt x="62865" y="525780"/>
                        <a:pt x="62865" y="520065"/>
                        <a:pt x="66675" y="516255"/>
                      </a:cubicBezTo>
                      <a:cubicBezTo>
                        <a:pt x="69532" y="512445"/>
                        <a:pt x="76200" y="512445"/>
                        <a:pt x="80010" y="516255"/>
                      </a:cubicBezTo>
                      <a:close/>
                      <a:moveTo>
                        <a:pt x="223837" y="349568"/>
                      </a:moveTo>
                      <a:cubicBezTo>
                        <a:pt x="227648" y="353377"/>
                        <a:pt x="227648" y="359093"/>
                        <a:pt x="223837" y="362902"/>
                      </a:cubicBezTo>
                      <a:cubicBezTo>
                        <a:pt x="220028" y="366712"/>
                        <a:pt x="214312" y="366712"/>
                        <a:pt x="210503" y="362902"/>
                      </a:cubicBezTo>
                      <a:cubicBezTo>
                        <a:pt x="206692" y="359093"/>
                        <a:pt x="206692" y="353377"/>
                        <a:pt x="210503" y="349568"/>
                      </a:cubicBezTo>
                      <a:cubicBezTo>
                        <a:pt x="214312" y="346710"/>
                        <a:pt x="220980" y="346710"/>
                        <a:pt x="223837" y="349568"/>
                      </a:cubicBezTo>
                      <a:close/>
                      <a:moveTo>
                        <a:pt x="235267" y="416243"/>
                      </a:moveTo>
                      <a:cubicBezTo>
                        <a:pt x="239078" y="420052"/>
                        <a:pt x="239078" y="425768"/>
                        <a:pt x="235267" y="429577"/>
                      </a:cubicBezTo>
                      <a:cubicBezTo>
                        <a:pt x="231458" y="433387"/>
                        <a:pt x="225742" y="433387"/>
                        <a:pt x="221933" y="429577"/>
                      </a:cubicBezTo>
                      <a:cubicBezTo>
                        <a:pt x="218123" y="425768"/>
                        <a:pt x="218123" y="420052"/>
                        <a:pt x="221933" y="416243"/>
                      </a:cubicBezTo>
                      <a:cubicBezTo>
                        <a:pt x="225742" y="412433"/>
                        <a:pt x="231458" y="412433"/>
                        <a:pt x="235267" y="416243"/>
                      </a:cubicBezTo>
                      <a:close/>
                      <a:moveTo>
                        <a:pt x="160020" y="468630"/>
                      </a:moveTo>
                      <a:cubicBezTo>
                        <a:pt x="151448" y="477202"/>
                        <a:pt x="138112" y="477202"/>
                        <a:pt x="129540" y="468630"/>
                      </a:cubicBezTo>
                      <a:moveTo>
                        <a:pt x="182880" y="415290"/>
                      </a:moveTo>
                      <a:cubicBezTo>
                        <a:pt x="203835" y="436245"/>
                        <a:pt x="203835" y="469583"/>
                        <a:pt x="182880" y="490537"/>
                      </a:cubicBezTo>
                      <a:cubicBezTo>
                        <a:pt x="161925" y="511493"/>
                        <a:pt x="128587" y="511493"/>
                        <a:pt x="107633" y="490537"/>
                      </a:cubicBezTo>
                      <a:cubicBezTo>
                        <a:pt x="86678" y="469583"/>
                        <a:pt x="86678" y="436245"/>
                        <a:pt x="107633" y="415290"/>
                      </a:cubicBezTo>
                      <a:cubicBezTo>
                        <a:pt x="127635" y="394335"/>
                        <a:pt x="161925" y="394335"/>
                        <a:pt x="182880" y="415290"/>
                      </a:cubicBezTo>
                      <a:close/>
                      <a:moveTo>
                        <a:pt x="0" y="550545"/>
                      </a:moveTo>
                      <a:cubicBezTo>
                        <a:pt x="16192" y="495300"/>
                        <a:pt x="40957" y="449580"/>
                        <a:pt x="70485" y="411480"/>
                      </a:cubicBezTo>
                      <a:moveTo>
                        <a:pt x="97155" y="381952"/>
                      </a:moveTo>
                      <a:cubicBezTo>
                        <a:pt x="160020" y="314325"/>
                        <a:pt x="240983" y="268605"/>
                        <a:pt x="315278" y="226695"/>
                      </a:cubicBezTo>
                      <a:cubicBezTo>
                        <a:pt x="424815" y="164783"/>
                        <a:pt x="520065" y="111442"/>
                        <a:pt x="552450" y="0"/>
                      </a:cubicBezTo>
                      <a:moveTo>
                        <a:pt x="710565" y="45720"/>
                      </a:moveTo>
                      <a:cubicBezTo>
                        <a:pt x="691515" y="110490"/>
                        <a:pt x="661035" y="160973"/>
                        <a:pt x="623888" y="203835"/>
                      </a:cubicBezTo>
                      <a:moveTo>
                        <a:pt x="602933" y="227648"/>
                      </a:moveTo>
                      <a:cubicBezTo>
                        <a:pt x="541973" y="288608"/>
                        <a:pt x="465773" y="331470"/>
                        <a:pt x="396240" y="370523"/>
                      </a:cubicBezTo>
                      <a:cubicBezTo>
                        <a:pt x="286703" y="432435"/>
                        <a:pt x="191453" y="485775"/>
                        <a:pt x="159067" y="597218"/>
                      </a:cubicBezTo>
                    </a:path>
                  </a:pathLst>
                </a:custGeom>
                <a:noFill/>
                <a:ln w="19641"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DBA58FAB-8FE8-4E2D-8FDF-808E59D0CD26}"/>
                </a:ext>
              </a:extLst>
            </p:cNvPr>
            <p:cNvSpPr/>
            <p:nvPr/>
          </p:nvSpPr>
          <p:spPr>
            <a:xfrm>
              <a:off x="5513210" y="2088431"/>
              <a:ext cx="1906766" cy="1740619"/>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19275"/>
                <a:gd name="connsiteY0" fmla="*/ 0 h 1514475"/>
                <a:gd name="connsiteX1" fmla="*/ 1015649 w 1819275"/>
                <a:gd name="connsiteY1" fmla="*/ 295275 h 1514475"/>
                <a:gd name="connsiteX2" fmla="*/ 1819275 w 1819275"/>
                <a:gd name="connsiteY2" fmla="*/ 1514475 h 1514475"/>
                <a:gd name="connsiteX0" fmla="*/ 0 w 1819275"/>
                <a:gd name="connsiteY0" fmla="*/ 0 h 1514475"/>
                <a:gd name="connsiteX1" fmla="*/ 1015649 w 1819275"/>
                <a:gd name="connsiteY1" fmla="*/ 295275 h 1514475"/>
                <a:gd name="connsiteX2" fmla="*/ 1819275 w 1819275"/>
                <a:gd name="connsiteY2" fmla="*/ 1514475 h 1514475"/>
              </a:gdLst>
              <a:ahLst/>
              <a:cxnLst>
                <a:cxn ang="0">
                  <a:pos x="connsiteX0" y="connsiteY0"/>
                </a:cxn>
                <a:cxn ang="0">
                  <a:pos x="connsiteX1" y="connsiteY1"/>
                </a:cxn>
                <a:cxn ang="0">
                  <a:pos x="connsiteX2" y="connsiteY2"/>
                </a:cxn>
              </a:cxnLst>
              <a:rect l="l" t="t" r="r" b="b"/>
              <a:pathLst>
                <a:path w="1819275" h="1514475">
                  <a:moveTo>
                    <a:pt x="0" y="0"/>
                  </a:moveTo>
                  <a:cubicBezTo>
                    <a:pt x="327501" y="41434"/>
                    <a:pt x="712437" y="42863"/>
                    <a:pt x="1015649" y="295275"/>
                  </a:cubicBezTo>
                  <a:cubicBezTo>
                    <a:pt x="1318861" y="547687"/>
                    <a:pt x="1579452" y="1035843"/>
                    <a:pt x="1819275" y="1514475"/>
                  </a:cubicBezTo>
                </a:path>
              </a:pathLst>
            </a:custGeom>
            <a:noFill/>
            <a:ln w="12700">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D1212765-0319-4B68-969A-6E7A49D376AA}"/>
              </a:ext>
            </a:extLst>
          </p:cNvPr>
          <p:cNvGrpSpPr/>
          <p:nvPr/>
        </p:nvGrpSpPr>
        <p:grpSpPr>
          <a:xfrm>
            <a:off x="1705363" y="2790814"/>
            <a:ext cx="4241222" cy="1054333"/>
            <a:chOff x="3159703" y="2822343"/>
            <a:chExt cx="4241222" cy="1054333"/>
          </a:xfrm>
        </p:grpSpPr>
        <p:sp>
          <p:nvSpPr>
            <p:cNvPr id="19" name="TextBox 18">
              <a:extLst>
                <a:ext uri="{FF2B5EF4-FFF2-40B4-BE49-F238E27FC236}">
                  <a16:creationId xmlns:a16="http://schemas.microsoft.com/office/drawing/2014/main" id="{8340C28A-5883-4141-9C67-A21013109B9E}"/>
                </a:ext>
              </a:extLst>
            </p:cNvPr>
            <p:cNvSpPr txBox="1"/>
            <p:nvPr/>
          </p:nvSpPr>
          <p:spPr>
            <a:xfrm>
              <a:off x="3159703" y="2918016"/>
              <a:ext cx="1429929" cy="255298"/>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Red/darkening discoloration of skin</a:t>
              </a:r>
            </a:p>
          </p:txBody>
        </p:sp>
        <p:pic>
          <p:nvPicPr>
            <p:cNvPr id="31" name="Graphic 30">
              <a:extLst>
                <a:ext uri="{FF2B5EF4-FFF2-40B4-BE49-F238E27FC236}">
                  <a16:creationId xmlns:a16="http://schemas.microsoft.com/office/drawing/2014/main" id="{DF07B1C8-C8EC-413C-86BF-73E9604A0C2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3562" y="2822343"/>
              <a:ext cx="485775" cy="485775"/>
            </a:xfrm>
            <a:prstGeom prst="rect">
              <a:avLst/>
            </a:prstGeom>
          </p:spPr>
        </p:pic>
        <p:sp>
          <p:nvSpPr>
            <p:cNvPr id="52" name="Freeform: Shape 51">
              <a:extLst>
                <a:ext uri="{FF2B5EF4-FFF2-40B4-BE49-F238E27FC236}">
                  <a16:creationId xmlns:a16="http://schemas.microsoft.com/office/drawing/2014/main" id="{561B2EA9-FDF4-419F-943B-EA9A12386EC5}"/>
                </a:ext>
              </a:extLst>
            </p:cNvPr>
            <p:cNvSpPr/>
            <p:nvPr/>
          </p:nvSpPr>
          <p:spPr>
            <a:xfrm>
              <a:off x="5235994" y="2939893"/>
              <a:ext cx="2164931" cy="936783"/>
            </a:xfrm>
            <a:custGeom>
              <a:avLst/>
              <a:gdLst>
                <a:gd name="connsiteX0" fmla="*/ 0 w 2171700"/>
                <a:gd name="connsiteY0" fmla="*/ 125 h 752600"/>
                <a:gd name="connsiteX1" fmla="*/ 1009650 w 2171700"/>
                <a:gd name="connsiteY1" fmla="*/ 123950 h 752600"/>
                <a:gd name="connsiteX2" fmla="*/ 2171700 w 2171700"/>
                <a:gd name="connsiteY2" fmla="*/ 752600 h 752600"/>
                <a:gd name="connsiteX0" fmla="*/ 0 w 2171700"/>
                <a:gd name="connsiteY0" fmla="*/ 30 h 752505"/>
                <a:gd name="connsiteX1" fmla="*/ 1201845 w 2171700"/>
                <a:gd name="connsiteY1" fmla="*/ 139047 h 752505"/>
                <a:gd name="connsiteX2" fmla="*/ 2171700 w 2171700"/>
                <a:gd name="connsiteY2" fmla="*/ 752505 h 752505"/>
                <a:gd name="connsiteX0" fmla="*/ 0 w 2135092"/>
                <a:gd name="connsiteY0" fmla="*/ 9025 h 700731"/>
                <a:gd name="connsiteX1" fmla="*/ 1165237 w 2135092"/>
                <a:gd name="connsiteY1" fmla="*/ 87273 h 700731"/>
                <a:gd name="connsiteX2" fmla="*/ 2135092 w 2135092"/>
                <a:gd name="connsiteY2" fmla="*/ 700731 h 700731"/>
                <a:gd name="connsiteX0" fmla="*/ 0 w 2135092"/>
                <a:gd name="connsiteY0" fmla="*/ 12237 h 703943"/>
                <a:gd name="connsiteX1" fmla="*/ 1165237 w 2135092"/>
                <a:gd name="connsiteY1" fmla="*/ 90485 h 703943"/>
                <a:gd name="connsiteX2" fmla="*/ 2135092 w 2135092"/>
                <a:gd name="connsiteY2" fmla="*/ 703943 h 703943"/>
                <a:gd name="connsiteX0" fmla="*/ 0 w 2135092"/>
                <a:gd name="connsiteY0" fmla="*/ 48848 h 740554"/>
                <a:gd name="connsiteX1" fmla="*/ 1238454 w 2135092"/>
                <a:gd name="connsiteY1" fmla="*/ 61263 h 740554"/>
                <a:gd name="connsiteX2" fmla="*/ 2135092 w 2135092"/>
                <a:gd name="connsiteY2" fmla="*/ 740554 h 740554"/>
                <a:gd name="connsiteX0" fmla="*/ 0 w 2135092"/>
                <a:gd name="connsiteY0" fmla="*/ 48848 h 740554"/>
                <a:gd name="connsiteX1" fmla="*/ 1238454 w 2135092"/>
                <a:gd name="connsiteY1" fmla="*/ 61263 h 740554"/>
                <a:gd name="connsiteX2" fmla="*/ 2135092 w 2135092"/>
                <a:gd name="connsiteY2" fmla="*/ 740554 h 740554"/>
                <a:gd name="connsiteX0" fmla="*/ 0 w 2080179"/>
                <a:gd name="connsiteY0" fmla="*/ 71065 h 732387"/>
                <a:gd name="connsiteX1" fmla="*/ 1183541 w 2080179"/>
                <a:gd name="connsiteY1" fmla="*/ 53096 h 732387"/>
                <a:gd name="connsiteX2" fmla="*/ 2080179 w 2080179"/>
                <a:gd name="connsiteY2" fmla="*/ 732387 h 732387"/>
                <a:gd name="connsiteX0" fmla="*/ 0 w 2080179"/>
                <a:gd name="connsiteY0" fmla="*/ 85754 h 747076"/>
                <a:gd name="connsiteX1" fmla="*/ 1183541 w 2080179"/>
                <a:gd name="connsiteY1" fmla="*/ 67785 h 747076"/>
                <a:gd name="connsiteX2" fmla="*/ 2080179 w 2080179"/>
                <a:gd name="connsiteY2" fmla="*/ 747076 h 747076"/>
              </a:gdLst>
              <a:ahLst/>
              <a:cxnLst>
                <a:cxn ang="0">
                  <a:pos x="connsiteX0" y="connsiteY0"/>
                </a:cxn>
                <a:cxn ang="0">
                  <a:pos x="connsiteX1" y="connsiteY1"/>
                </a:cxn>
                <a:cxn ang="0">
                  <a:pos x="connsiteX2" y="connsiteY2"/>
                </a:cxn>
              </a:cxnLst>
              <a:rect l="l" t="t" r="r" b="b"/>
              <a:pathLst>
                <a:path w="2080179" h="747076">
                  <a:moveTo>
                    <a:pt x="0" y="85754"/>
                  </a:moveTo>
                  <a:cubicBezTo>
                    <a:pt x="360458" y="16595"/>
                    <a:pt x="821591" y="-57627"/>
                    <a:pt x="1183541" y="67785"/>
                  </a:cubicBezTo>
                  <a:cubicBezTo>
                    <a:pt x="1545491" y="193197"/>
                    <a:pt x="1789954" y="439753"/>
                    <a:pt x="2080179" y="747076"/>
                  </a:cubicBezTo>
                </a:path>
              </a:pathLst>
            </a:custGeom>
            <a:noFill/>
            <a:ln w="12700">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5" name="Group 94">
            <a:extLst>
              <a:ext uri="{FF2B5EF4-FFF2-40B4-BE49-F238E27FC236}">
                <a16:creationId xmlns:a16="http://schemas.microsoft.com/office/drawing/2014/main" id="{B4705315-CA15-4202-891B-5E54552A4E23}"/>
              </a:ext>
            </a:extLst>
          </p:cNvPr>
          <p:cNvGrpSpPr/>
          <p:nvPr/>
        </p:nvGrpSpPr>
        <p:grpSpPr>
          <a:xfrm>
            <a:off x="1683921" y="4942432"/>
            <a:ext cx="4224078" cy="804318"/>
            <a:chOff x="3138261" y="4973962"/>
            <a:chExt cx="4224078" cy="804318"/>
          </a:xfrm>
        </p:grpSpPr>
        <p:sp>
          <p:nvSpPr>
            <p:cNvPr id="21" name="TextBox 20">
              <a:extLst>
                <a:ext uri="{FF2B5EF4-FFF2-40B4-BE49-F238E27FC236}">
                  <a16:creationId xmlns:a16="http://schemas.microsoft.com/office/drawing/2014/main" id="{6F113BA9-F2D5-4E93-9C0D-FB40BCE78DEA}"/>
                </a:ext>
              </a:extLst>
            </p:cNvPr>
            <p:cNvSpPr txBox="1"/>
            <p:nvPr/>
          </p:nvSpPr>
          <p:spPr>
            <a:xfrm>
              <a:off x="3138261" y="4973962"/>
              <a:ext cx="1777049" cy="480003"/>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Pain, worsening when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bending the foot if DVT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is in leg</a:t>
              </a:r>
            </a:p>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Cramps, especially at night</a:t>
              </a:r>
            </a:p>
          </p:txBody>
        </p:sp>
        <p:pic>
          <p:nvPicPr>
            <p:cNvPr id="33" name="Graphic 32">
              <a:extLst>
                <a:ext uri="{FF2B5EF4-FFF2-40B4-BE49-F238E27FC236}">
                  <a16:creationId xmlns:a16="http://schemas.microsoft.com/office/drawing/2014/main" id="{5E529CDD-87BC-4B00-A1B7-483A3C3FA6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4582" y="4977821"/>
              <a:ext cx="485775" cy="485775"/>
            </a:xfrm>
            <a:prstGeom prst="rect">
              <a:avLst/>
            </a:prstGeom>
          </p:spPr>
        </p:pic>
        <p:sp>
          <p:nvSpPr>
            <p:cNvPr id="54" name="Freeform: Shape 53">
              <a:extLst>
                <a:ext uri="{FF2B5EF4-FFF2-40B4-BE49-F238E27FC236}">
                  <a16:creationId xmlns:a16="http://schemas.microsoft.com/office/drawing/2014/main" id="{E1B81901-026B-48A9-BB18-5725867B1AE9}"/>
                </a:ext>
              </a:extLst>
            </p:cNvPr>
            <p:cNvSpPr/>
            <p:nvPr/>
          </p:nvSpPr>
          <p:spPr>
            <a:xfrm>
              <a:off x="5236801" y="5188839"/>
              <a:ext cx="2125538" cy="589441"/>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19275"/>
                <a:gd name="connsiteY0" fmla="*/ 0 h 1514475"/>
                <a:gd name="connsiteX1" fmla="*/ 970321 w 1819275"/>
                <a:gd name="connsiteY1" fmla="*/ 259185 h 1514475"/>
                <a:gd name="connsiteX2" fmla="*/ 1819275 w 1819275"/>
                <a:gd name="connsiteY2" fmla="*/ 1514475 h 1514475"/>
              </a:gdLst>
              <a:ahLst/>
              <a:cxnLst>
                <a:cxn ang="0">
                  <a:pos x="connsiteX0" y="connsiteY0"/>
                </a:cxn>
                <a:cxn ang="0">
                  <a:pos x="connsiteX1" y="connsiteY1"/>
                </a:cxn>
                <a:cxn ang="0">
                  <a:pos x="connsiteX2" y="connsiteY2"/>
                </a:cxn>
              </a:cxnLst>
              <a:rect l="l" t="t" r="r" b="b"/>
              <a:pathLst>
                <a:path w="1819275" h="1514475">
                  <a:moveTo>
                    <a:pt x="0" y="0"/>
                  </a:moveTo>
                  <a:cubicBezTo>
                    <a:pt x="327501" y="41434"/>
                    <a:pt x="667109" y="6773"/>
                    <a:pt x="970321" y="259185"/>
                  </a:cubicBezTo>
                  <a:cubicBezTo>
                    <a:pt x="1273533" y="511597"/>
                    <a:pt x="1494631" y="1112043"/>
                    <a:pt x="1819275" y="1514475"/>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B53B89B6-C6EF-47DA-A1A1-EF1B6960375A}"/>
              </a:ext>
            </a:extLst>
          </p:cNvPr>
          <p:cNvGrpSpPr/>
          <p:nvPr/>
        </p:nvGrpSpPr>
        <p:grpSpPr>
          <a:xfrm>
            <a:off x="1693933" y="3556759"/>
            <a:ext cx="4236374" cy="1918055"/>
            <a:chOff x="3148273" y="3588288"/>
            <a:chExt cx="4236374" cy="1918055"/>
          </a:xfrm>
        </p:grpSpPr>
        <p:sp>
          <p:nvSpPr>
            <p:cNvPr id="20" name="TextBox 19">
              <a:extLst>
                <a:ext uri="{FF2B5EF4-FFF2-40B4-BE49-F238E27FC236}">
                  <a16:creationId xmlns:a16="http://schemas.microsoft.com/office/drawing/2014/main" id="{3260E62D-9FC1-41F9-A90B-4DD07A3F774D}"/>
                </a:ext>
              </a:extLst>
            </p:cNvPr>
            <p:cNvSpPr txBox="1"/>
            <p:nvPr/>
          </p:nvSpPr>
          <p:spPr>
            <a:xfrm>
              <a:off x="3148273" y="4358907"/>
              <a:ext cx="1315880" cy="327837"/>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Leg/arm swelling</a:t>
              </a:r>
            </a:p>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Warm to touch</a:t>
              </a:r>
            </a:p>
          </p:txBody>
        </p:sp>
        <p:pic>
          <p:nvPicPr>
            <p:cNvPr id="32" name="Graphic 31">
              <a:extLst>
                <a:ext uri="{FF2B5EF4-FFF2-40B4-BE49-F238E27FC236}">
                  <a16:creationId xmlns:a16="http://schemas.microsoft.com/office/drawing/2014/main" id="{2320DC06-9CA6-4689-B455-830E6D90B3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43562" y="4284139"/>
              <a:ext cx="485775" cy="485775"/>
            </a:xfrm>
            <a:prstGeom prst="rect">
              <a:avLst/>
            </a:prstGeom>
          </p:spPr>
        </p:pic>
        <p:sp>
          <p:nvSpPr>
            <p:cNvPr id="64" name="Freeform: Shape 63">
              <a:extLst>
                <a:ext uri="{FF2B5EF4-FFF2-40B4-BE49-F238E27FC236}">
                  <a16:creationId xmlns:a16="http://schemas.microsoft.com/office/drawing/2014/main" id="{E47408D1-3E48-4DE9-B264-AED1AB70C0AC}"/>
                </a:ext>
              </a:extLst>
            </p:cNvPr>
            <p:cNvSpPr/>
            <p:nvPr/>
          </p:nvSpPr>
          <p:spPr>
            <a:xfrm>
              <a:off x="5219716" y="4519000"/>
              <a:ext cx="2164931" cy="987343"/>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B26445B-7A89-4AFC-9245-45D234CE1D6D}"/>
                </a:ext>
              </a:extLst>
            </p:cNvPr>
            <p:cNvSpPr/>
            <p:nvPr/>
          </p:nvSpPr>
          <p:spPr>
            <a:xfrm flipV="1">
              <a:off x="5228616" y="3588288"/>
              <a:ext cx="1800505" cy="927360"/>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2" name="Group 111">
            <a:extLst>
              <a:ext uri="{FF2B5EF4-FFF2-40B4-BE49-F238E27FC236}">
                <a16:creationId xmlns:a16="http://schemas.microsoft.com/office/drawing/2014/main" id="{C41C6E7B-5453-47AC-8667-1718993B64B1}"/>
              </a:ext>
            </a:extLst>
          </p:cNvPr>
          <p:cNvGrpSpPr/>
          <p:nvPr/>
        </p:nvGrpSpPr>
        <p:grpSpPr>
          <a:xfrm>
            <a:off x="6304816" y="2954130"/>
            <a:ext cx="3827951" cy="2068737"/>
            <a:chOff x="7759155" y="2954129"/>
            <a:chExt cx="3827951" cy="2068737"/>
          </a:xfrm>
        </p:grpSpPr>
        <p:sp>
          <p:nvSpPr>
            <p:cNvPr id="62" name="Freeform: Shape 61">
              <a:extLst>
                <a:ext uri="{FF2B5EF4-FFF2-40B4-BE49-F238E27FC236}">
                  <a16:creationId xmlns:a16="http://schemas.microsoft.com/office/drawing/2014/main" id="{CAF8F233-0377-418D-9A54-B55E4DD7C117}"/>
                </a:ext>
              </a:extLst>
            </p:cNvPr>
            <p:cNvSpPr/>
            <p:nvPr/>
          </p:nvSpPr>
          <p:spPr>
            <a:xfrm flipH="1" flipV="1">
              <a:off x="7759155" y="2954129"/>
              <a:ext cx="1644884" cy="1790260"/>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2" name="Group 101">
              <a:extLst>
                <a:ext uri="{FF2B5EF4-FFF2-40B4-BE49-F238E27FC236}">
                  <a16:creationId xmlns:a16="http://schemas.microsoft.com/office/drawing/2014/main" id="{349B8C95-A42D-45DB-BF26-BFC9D52DAC0D}"/>
                </a:ext>
              </a:extLst>
            </p:cNvPr>
            <p:cNvGrpSpPr/>
            <p:nvPr/>
          </p:nvGrpSpPr>
          <p:grpSpPr>
            <a:xfrm>
              <a:off x="9418151" y="4537091"/>
              <a:ext cx="2168955" cy="485775"/>
              <a:chOff x="9418151" y="4537091"/>
              <a:chExt cx="2168955" cy="485775"/>
            </a:xfrm>
          </p:grpSpPr>
          <p:sp>
            <p:nvSpPr>
              <p:cNvPr id="16" name="TextBox 15">
                <a:extLst>
                  <a:ext uri="{FF2B5EF4-FFF2-40B4-BE49-F238E27FC236}">
                    <a16:creationId xmlns:a16="http://schemas.microsoft.com/office/drawing/2014/main" id="{E7B7D2AC-36D4-4380-AC52-DF8440466B99}"/>
                  </a:ext>
                </a:extLst>
              </p:cNvPr>
              <p:cNvSpPr txBox="1"/>
              <p:nvPr/>
            </p:nvSpPr>
            <p:spPr>
              <a:xfrm>
                <a:off x="9972407" y="4625848"/>
                <a:ext cx="1614699" cy="310564"/>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Increased heart rate</a:t>
                </a:r>
              </a:p>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Cardiac arrhythmias</a:t>
                </a:r>
              </a:p>
            </p:txBody>
          </p:sp>
          <p:grpSp>
            <p:nvGrpSpPr>
              <p:cNvPr id="97" name="Group 96">
                <a:extLst>
                  <a:ext uri="{FF2B5EF4-FFF2-40B4-BE49-F238E27FC236}">
                    <a16:creationId xmlns:a16="http://schemas.microsoft.com/office/drawing/2014/main" id="{01665419-B87E-49F9-92B2-0AA45CEA61E1}"/>
                  </a:ext>
                </a:extLst>
              </p:cNvPr>
              <p:cNvGrpSpPr/>
              <p:nvPr/>
            </p:nvGrpSpPr>
            <p:grpSpPr>
              <a:xfrm>
                <a:off x="9418151" y="4537091"/>
                <a:ext cx="485775" cy="485775"/>
                <a:chOff x="9418151" y="4537091"/>
                <a:chExt cx="485775" cy="485775"/>
              </a:xfrm>
            </p:grpSpPr>
            <p:sp>
              <p:nvSpPr>
                <p:cNvPr id="69" name="Freeform: Shape 68">
                  <a:extLst>
                    <a:ext uri="{FF2B5EF4-FFF2-40B4-BE49-F238E27FC236}">
                      <a16:creationId xmlns:a16="http://schemas.microsoft.com/office/drawing/2014/main" id="{36B77637-7111-46D6-91EF-C0966C17D791}"/>
                    </a:ext>
                  </a:extLst>
                </p:cNvPr>
                <p:cNvSpPr/>
                <p:nvPr/>
              </p:nvSpPr>
              <p:spPr>
                <a:xfrm>
                  <a:off x="9418151" y="4537091"/>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B5415A1-8597-4C0B-9BB7-EF80A5791A68}"/>
                    </a:ext>
                  </a:extLst>
                </p:cNvPr>
                <p:cNvSpPr/>
                <p:nvPr/>
              </p:nvSpPr>
              <p:spPr>
                <a:xfrm>
                  <a:off x="9571599" y="4671393"/>
                  <a:ext cx="158018" cy="246715"/>
                </a:xfrm>
                <a:custGeom>
                  <a:avLst/>
                  <a:gdLst>
                    <a:gd name="connsiteX0" fmla="*/ 158019 w 158018"/>
                    <a:gd name="connsiteY0" fmla="*/ 121920 h 246715"/>
                    <a:gd name="connsiteX1" fmla="*/ 118966 w 158018"/>
                    <a:gd name="connsiteY1" fmla="*/ 80010 h 246715"/>
                    <a:gd name="connsiteX2" fmla="*/ 30384 w 158018"/>
                    <a:gd name="connsiteY2" fmla="*/ 137160 h 246715"/>
                    <a:gd name="connsiteX3" fmla="*/ 75151 w 158018"/>
                    <a:gd name="connsiteY3" fmla="*/ 208598 h 246715"/>
                    <a:gd name="connsiteX4" fmla="*/ 143731 w 158018"/>
                    <a:gd name="connsiteY4" fmla="*/ 42863 h 246715"/>
                    <a:gd name="connsiteX5" fmla="*/ 147541 w 158018"/>
                    <a:gd name="connsiteY5" fmla="*/ 64770 h 246715"/>
                    <a:gd name="connsiteX6" fmla="*/ 118966 w 158018"/>
                    <a:gd name="connsiteY6" fmla="*/ 100965 h 246715"/>
                    <a:gd name="connsiteX7" fmla="*/ 86581 w 158018"/>
                    <a:gd name="connsiteY7" fmla="*/ 103823 h 246715"/>
                    <a:gd name="connsiteX8" fmla="*/ 155161 w 158018"/>
                    <a:gd name="connsiteY8" fmla="*/ 40005 h 246715"/>
                    <a:gd name="connsiteX9" fmla="*/ 151351 w 158018"/>
                    <a:gd name="connsiteY9" fmla="*/ 19050 h 246715"/>
                    <a:gd name="connsiteX10" fmla="*/ 136111 w 158018"/>
                    <a:gd name="connsiteY10" fmla="*/ 19050 h 246715"/>
                    <a:gd name="connsiteX11" fmla="*/ 139921 w 158018"/>
                    <a:gd name="connsiteY11" fmla="*/ 4763 h 246715"/>
                    <a:gd name="connsiteX12" fmla="*/ 123729 w 158018"/>
                    <a:gd name="connsiteY12" fmla="*/ 0 h 246715"/>
                    <a:gd name="connsiteX13" fmla="*/ 118014 w 158018"/>
                    <a:gd name="connsiteY13" fmla="*/ 15240 h 246715"/>
                    <a:gd name="connsiteX14" fmla="*/ 104679 w 158018"/>
                    <a:gd name="connsiteY14" fmla="*/ 16192 h 246715"/>
                    <a:gd name="connsiteX15" fmla="*/ 103726 w 158018"/>
                    <a:gd name="connsiteY15" fmla="*/ 0 h 246715"/>
                    <a:gd name="connsiteX16" fmla="*/ 86581 w 158018"/>
                    <a:gd name="connsiteY16" fmla="*/ 0 h 246715"/>
                    <a:gd name="connsiteX17" fmla="*/ 86581 w 158018"/>
                    <a:gd name="connsiteY17" fmla="*/ 22860 h 246715"/>
                    <a:gd name="connsiteX18" fmla="*/ 58959 w 158018"/>
                    <a:gd name="connsiteY18" fmla="*/ 59055 h 246715"/>
                    <a:gd name="connsiteX19" fmla="*/ 49434 w 158018"/>
                    <a:gd name="connsiteY19" fmla="*/ 88582 h 246715"/>
                    <a:gd name="connsiteX20" fmla="*/ 59911 w 158018"/>
                    <a:gd name="connsiteY20" fmla="*/ 22860 h 246715"/>
                    <a:gd name="connsiteX21" fmla="*/ 42766 w 158018"/>
                    <a:gd name="connsiteY21" fmla="*/ 22860 h 246715"/>
                    <a:gd name="connsiteX22" fmla="*/ 42766 w 158018"/>
                    <a:gd name="connsiteY22" fmla="*/ 37147 h 246715"/>
                    <a:gd name="connsiteX23" fmla="*/ 23716 w 158018"/>
                    <a:gd name="connsiteY23" fmla="*/ 29528 h 246715"/>
                    <a:gd name="connsiteX24" fmla="*/ 16096 w 158018"/>
                    <a:gd name="connsiteY24" fmla="*/ 45720 h 246715"/>
                    <a:gd name="connsiteX25" fmla="*/ 38004 w 158018"/>
                    <a:gd name="connsiteY25" fmla="*/ 60007 h 246715"/>
                    <a:gd name="connsiteX26" fmla="*/ 35146 w 158018"/>
                    <a:gd name="connsiteY26" fmla="*/ 69532 h 246715"/>
                    <a:gd name="connsiteX27" fmla="*/ 25621 w 158018"/>
                    <a:gd name="connsiteY27" fmla="*/ 84773 h 246715"/>
                    <a:gd name="connsiteX28" fmla="*/ 2761 w 158018"/>
                    <a:gd name="connsiteY28" fmla="*/ 158115 h 246715"/>
                    <a:gd name="connsiteX29" fmla="*/ 63721 w 158018"/>
                    <a:gd name="connsiteY29" fmla="*/ 240030 h 246715"/>
                    <a:gd name="connsiteX30" fmla="*/ 101821 w 158018"/>
                    <a:gd name="connsiteY30" fmla="*/ 239078 h 246715"/>
                    <a:gd name="connsiteX31" fmla="*/ 128491 w 158018"/>
                    <a:gd name="connsiteY31" fmla="*/ 210503 h 24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8018" h="246715">
                      <a:moveTo>
                        <a:pt x="158019" y="121920"/>
                      </a:moveTo>
                      <a:cubicBezTo>
                        <a:pt x="149446" y="93345"/>
                        <a:pt x="118966" y="80010"/>
                        <a:pt x="118966" y="80010"/>
                      </a:cubicBezTo>
                      <a:moveTo>
                        <a:pt x="30384" y="137160"/>
                      </a:moveTo>
                      <a:cubicBezTo>
                        <a:pt x="30384" y="172403"/>
                        <a:pt x="59911" y="196215"/>
                        <a:pt x="75151" y="208598"/>
                      </a:cubicBezTo>
                      <a:moveTo>
                        <a:pt x="143731" y="42863"/>
                      </a:moveTo>
                      <a:cubicBezTo>
                        <a:pt x="143731" y="42863"/>
                        <a:pt x="155161" y="50482"/>
                        <a:pt x="147541" y="64770"/>
                      </a:cubicBezTo>
                      <a:cubicBezTo>
                        <a:pt x="147541" y="64770"/>
                        <a:pt x="106584" y="71438"/>
                        <a:pt x="118966" y="100965"/>
                      </a:cubicBezTo>
                      <a:moveTo>
                        <a:pt x="86581" y="103823"/>
                      </a:moveTo>
                      <a:cubicBezTo>
                        <a:pt x="86581" y="103823"/>
                        <a:pt x="82771" y="55245"/>
                        <a:pt x="155161" y="40005"/>
                      </a:cubicBezTo>
                      <a:cubicBezTo>
                        <a:pt x="155161" y="40005"/>
                        <a:pt x="160876" y="24765"/>
                        <a:pt x="151351" y="19050"/>
                      </a:cubicBezTo>
                      <a:lnTo>
                        <a:pt x="136111" y="19050"/>
                      </a:lnTo>
                      <a:lnTo>
                        <a:pt x="139921" y="4763"/>
                      </a:lnTo>
                      <a:lnTo>
                        <a:pt x="123729" y="0"/>
                      </a:lnTo>
                      <a:lnTo>
                        <a:pt x="118014" y="15240"/>
                      </a:lnTo>
                      <a:lnTo>
                        <a:pt x="104679" y="16192"/>
                      </a:lnTo>
                      <a:lnTo>
                        <a:pt x="103726" y="0"/>
                      </a:lnTo>
                      <a:lnTo>
                        <a:pt x="86581" y="0"/>
                      </a:lnTo>
                      <a:lnTo>
                        <a:pt x="86581" y="22860"/>
                      </a:lnTo>
                      <a:cubicBezTo>
                        <a:pt x="86581" y="22860"/>
                        <a:pt x="61816" y="36195"/>
                        <a:pt x="58959" y="59055"/>
                      </a:cubicBezTo>
                      <a:moveTo>
                        <a:pt x="49434" y="88582"/>
                      </a:moveTo>
                      <a:cubicBezTo>
                        <a:pt x="49434" y="88582"/>
                        <a:pt x="64674" y="67628"/>
                        <a:pt x="59911" y="22860"/>
                      </a:cubicBezTo>
                      <a:lnTo>
                        <a:pt x="42766" y="22860"/>
                      </a:lnTo>
                      <a:lnTo>
                        <a:pt x="42766" y="37147"/>
                      </a:lnTo>
                      <a:lnTo>
                        <a:pt x="23716" y="29528"/>
                      </a:lnTo>
                      <a:lnTo>
                        <a:pt x="16096" y="45720"/>
                      </a:lnTo>
                      <a:lnTo>
                        <a:pt x="38004" y="60007"/>
                      </a:lnTo>
                      <a:lnTo>
                        <a:pt x="35146" y="69532"/>
                      </a:lnTo>
                      <a:cubicBezTo>
                        <a:pt x="33241" y="75248"/>
                        <a:pt x="30384" y="80963"/>
                        <a:pt x="25621" y="84773"/>
                      </a:cubicBezTo>
                      <a:cubicBezTo>
                        <a:pt x="14191" y="94298"/>
                        <a:pt x="-7716" y="118110"/>
                        <a:pt x="2761" y="158115"/>
                      </a:cubicBezTo>
                      <a:cubicBezTo>
                        <a:pt x="11334" y="193358"/>
                        <a:pt x="42766" y="223837"/>
                        <a:pt x="63721" y="240030"/>
                      </a:cubicBezTo>
                      <a:cubicBezTo>
                        <a:pt x="75151" y="249555"/>
                        <a:pt x="91344" y="248603"/>
                        <a:pt x="101821" y="239078"/>
                      </a:cubicBezTo>
                      <a:cubicBezTo>
                        <a:pt x="110394" y="231458"/>
                        <a:pt x="119919" y="220980"/>
                        <a:pt x="128491" y="210503"/>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38016C65-198F-4FA3-A084-F543DF58120E}"/>
                    </a:ext>
                  </a:extLst>
                </p:cNvPr>
                <p:cNvSpPr/>
                <p:nvPr/>
              </p:nvSpPr>
              <p:spPr>
                <a:xfrm>
                  <a:off x="9664848" y="4803791"/>
                  <a:ext cx="120657" cy="80962"/>
                </a:xfrm>
                <a:custGeom>
                  <a:avLst/>
                  <a:gdLst>
                    <a:gd name="connsiteX0" fmla="*/ 117158 w 120657"/>
                    <a:gd name="connsiteY0" fmla="*/ 19050 h 80962"/>
                    <a:gd name="connsiteX1" fmla="*/ 90488 w 120657"/>
                    <a:gd name="connsiteY1" fmla="*/ 20955 h 80962"/>
                    <a:gd name="connsiteX2" fmla="*/ 86678 w 120657"/>
                    <a:gd name="connsiteY2" fmla="*/ 23813 h 80962"/>
                    <a:gd name="connsiteX3" fmla="*/ 82867 w 120657"/>
                    <a:gd name="connsiteY3" fmla="*/ 33338 h 80962"/>
                    <a:gd name="connsiteX4" fmla="*/ 82867 w 120657"/>
                    <a:gd name="connsiteY4" fmla="*/ 3810 h 80962"/>
                    <a:gd name="connsiteX5" fmla="*/ 79058 w 120657"/>
                    <a:gd name="connsiteY5" fmla="*/ 0 h 80962"/>
                    <a:gd name="connsiteX6" fmla="*/ 74295 w 120657"/>
                    <a:gd name="connsiteY6" fmla="*/ 2857 h 80962"/>
                    <a:gd name="connsiteX7" fmla="*/ 56197 w 120657"/>
                    <a:gd name="connsiteY7" fmla="*/ 52388 h 80962"/>
                    <a:gd name="connsiteX8" fmla="*/ 56197 w 120657"/>
                    <a:gd name="connsiteY8" fmla="*/ 21907 h 80962"/>
                    <a:gd name="connsiteX9" fmla="*/ 52388 w 120657"/>
                    <a:gd name="connsiteY9" fmla="*/ 18097 h 80962"/>
                    <a:gd name="connsiteX10" fmla="*/ 47625 w 120657"/>
                    <a:gd name="connsiteY10" fmla="*/ 20955 h 80962"/>
                    <a:gd name="connsiteX11" fmla="*/ 39053 w 120657"/>
                    <a:gd name="connsiteY11" fmla="*/ 43815 h 80962"/>
                    <a:gd name="connsiteX12" fmla="*/ 1905 w 120657"/>
                    <a:gd name="connsiteY12" fmla="*/ 46673 h 80962"/>
                    <a:gd name="connsiteX13" fmla="*/ 0 w 120657"/>
                    <a:gd name="connsiteY13" fmla="*/ 48577 h 80962"/>
                    <a:gd name="connsiteX14" fmla="*/ 1905 w 120657"/>
                    <a:gd name="connsiteY14" fmla="*/ 50482 h 80962"/>
                    <a:gd name="connsiteX15" fmla="*/ 41910 w 120657"/>
                    <a:gd name="connsiteY15" fmla="*/ 53340 h 80962"/>
                    <a:gd name="connsiteX16" fmla="*/ 45720 w 120657"/>
                    <a:gd name="connsiteY16" fmla="*/ 50482 h 80962"/>
                    <a:gd name="connsiteX17" fmla="*/ 46672 w 120657"/>
                    <a:gd name="connsiteY17" fmla="*/ 46673 h 80962"/>
                    <a:gd name="connsiteX18" fmla="*/ 46672 w 120657"/>
                    <a:gd name="connsiteY18" fmla="*/ 77152 h 80962"/>
                    <a:gd name="connsiteX19" fmla="*/ 50483 w 120657"/>
                    <a:gd name="connsiteY19" fmla="*/ 80963 h 80962"/>
                    <a:gd name="connsiteX20" fmla="*/ 51435 w 120657"/>
                    <a:gd name="connsiteY20" fmla="*/ 80963 h 80962"/>
                    <a:gd name="connsiteX21" fmla="*/ 55245 w 120657"/>
                    <a:gd name="connsiteY21" fmla="*/ 78105 h 80962"/>
                    <a:gd name="connsiteX22" fmla="*/ 73342 w 120657"/>
                    <a:gd name="connsiteY22" fmla="*/ 28575 h 80962"/>
                    <a:gd name="connsiteX23" fmla="*/ 73342 w 120657"/>
                    <a:gd name="connsiteY23" fmla="*/ 57150 h 80962"/>
                    <a:gd name="connsiteX24" fmla="*/ 73342 w 120657"/>
                    <a:gd name="connsiteY24" fmla="*/ 57150 h 80962"/>
                    <a:gd name="connsiteX25" fmla="*/ 73342 w 120657"/>
                    <a:gd name="connsiteY25" fmla="*/ 57150 h 80962"/>
                    <a:gd name="connsiteX26" fmla="*/ 73342 w 120657"/>
                    <a:gd name="connsiteY26" fmla="*/ 57150 h 80962"/>
                    <a:gd name="connsiteX27" fmla="*/ 73342 w 120657"/>
                    <a:gd name="connsiteY27" fmla="*/ 57150 h 80962"/>
                    <a:gd name="connsiteX28" fmla="*/ 73342 w 120657"/>
                    <a:gd name="connsiteY28" fmla="*/ 57150 h 80962"/>
                    <a:gd name="connsiteX29" fmla="*/ 73342 w 120657"/>
                    <a:gd name="connsiteY29" fmla="*/ 57150 h 80962"/>
                    <a:gd name="connsiteX30" fmla="*/ 73342 w 120657"/>
                    <a:gd name="connsiteY30" fmla="*/ 57150 h 80962"/>
                    <a:gd name="connsiteX31" fmla="*/ 73342 w 120657"/>
                    <a:gd name="connsiteY31" fmla="*/ 57150 h 80962"/>
                    <a:gd name="connsiteX32" fmla="*/ 73342 w 120657"/>
                    <a:gd name="connsiteY32" fmla="*/ 57150 h 80962"/>
                    <a:gd name="connsiteX33" fmla="*/ 73342 w 120657"/>
                    <a:gd name="connsiteY33" fmla="*/ 57150 h 80962"/>
                    <a:gd name="connsiteX34" fmla="*/ 73342 w 120657"/>
                    <a:gd name="connsiteY34" fmla="*/ 57150 h 80962"/>
                    <a:gd name="connsiteX35" fmla="*/ 73342 w 120657"/>
                    <a:gd name="connsiteY35" fmla="*/ 57150 h 80962"/>
                    <a:gd name="connsiteX36" fmla="*/ 73342 w 120657"/>
                    <a:gd name="connsiteY36" fmla="*/ 57150 h 80962"/>
                    <a:gd name="connsiteX37" fmla="*/ 73342 w 120657"/>
                    <a:gd name="connsiteY37" fmla="*/ 57150 h 80962"/>
                    <a:gd name="connsiteX38" fmla="*/ 73342 w 120657"/>
                    <a:gd name="connsiteY38" fmla="*/ 57150 h 80962"/>
                    <a:gd name="connsiteX39" fmla="*/ 73342 w 120657"/>
                    <a:gd name="connsiteY39" fmla="*/ 57150 h 80962"/>
                    <a:gd name="connsiteX40" fmla="*/ 74295 w 120657"/>
                    <a:gd name="connsiteY40" fmla="*/ 57150 h 80962"/>
                    <a:gd name="connsiteX41" fmla="*/ 75248 w 120657"/>
                    <a:gd name="connsiteY41" fmla="*/ 57150 h 80962"/>
                    <a:gd name="connsiteX42" fmla="*/ 75248 w 120657"/>
                    <a:gd name="connsiteY42" fmla="*/ 57150 h 80962"/>
                    <a:gd name="connsiteX43" fmla="*/ 76200 w 120657"/>
                    <a:gd name="connsiteY43" fmla="*/ 57150 h 80962"/>
                    <a:gd name="connsiteX44" fmla="*/ 76200 w 120657"/>
                    <a:gd name="connsiteY44" fmla="*/ 57150 h 80962"/>
                    <a:gd name="connsiteX45" fmla="*/ 77153 w 120657"/>
                    <a:gd name="connsiteY45" fmla="*/ 57150 h 80962"/>
                    <a:gd name="connsiteX46" fmla="*/ 77153 w 120657"/>
                    <a:gd name="connsiteY46" fmla="*/ 57150 h 80962"/>
                    <a:gd name="connsiteX47" fmla="*/ 78105 w 120657"/>
                    <a:gd name="connsiteY47" fmla="*/ 56198 h 80962"/>
                    <a:gd name="connsiteX48" fmla="*/ 78105 w 120657"/>
                    <a:gd name="connsiteY48" fmla="*/ 56198 h 80962"/>
                    <a:gd name="connsiteX49" fmla="*/ 78105 w 120657"/>
                    <a:gd name="connsiteY49" fmla="*/ 56198 h 80962"/>
                    <a:gd name="connsiteX50" fmla="*/ 78105 w 120657"/>
                    <a:gd name="connsiteY50" fmla="*/ 56198 h 80962"/>
                    <a:gd name="connsiteX51" fmla="*/ 78105 w 120657"/>
                    <a:gd name="connsiteY51" fmla="*/ 56198 h 80962"/>
                    <a:gd name="connsiteX52" fmla="*/ 78105 w 120657"/>
                    <a:gd name="connsiteY52" fmla="*/ 56198 h 80962"/>
                    <a:gd name="connsiteX53" fmla="*/ 78105 w 120657"/>
                    <a:gd name="connsiteY53" fmla="*/ 56198 h 80962"/>
                    <a:gd name="connsiteX54" fmla="*/ 88583 w 120657"/>
                    <a:gd name="connsiteY54" fmla="*/ 26670 h 80962"/>
                    <a:gd name="connsiteX55" fmla="*/ 112395 w 120657"/>
                    <a:gd name="connsiteY55" fmla="*/ 28575 h 80962"/>
                    <a:gd name="connsiteX56" fmla="*/ 118110 w 120657"/>
                    <a:gd name="connsiteY56" fmla="*/ 22860 h 80962"/>
                    <a:gd name="connsiteX57" fmla="*/ 117158 w 120657"/>
                    <a:gd name="connsiteY57" fmla="*/ 1905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0657" h="80962">
                      <a:moveTo>
                        <a:pt x="117158" y="19050"/>
                      </a:moveTo>
                      <a:lnTo>
                        <a:pt x="90488" y="20955"/>
                      </a:lnTo>
                      <a:cubicBezTo>
                        <a:pt x="88583" y="20955"/>
                        <a:pt x="86678" y="21907"/>
                        <a:pt x="86678" y="23813"/>
                      </a:cubicBezTo>
                      <a:lnTo>
                        <a:pt x="82867" y="33338"/>
                      </a:lnTo>
                      <a:lnTo>
                        <a:pt x="82867" y="3810"/>
                      </a:lnTo>
                      <a:cubicBezTo>
                        <a:pt x="82867" y="1905"/>
                        <a:pt x="80963" y="0"/>
                        <a:pt x="79058" y="0"/>
                      </a:cubicBezTo>
                      <a:cubicBezTo>
                        <a:pt x="77153" y="0"/>
                        <a:pt x="75248" y="953"/>
                        <a:pt x="74295" y="2857"/>
                      </a:cubicBezTo>
                      <a:lnTo>
                        <a:pt x="56197" y="52388"/>
                      </a:lnTo>
                      <a:lnTo>
                        <a:pt x="56197" y="21907"/>
                      </a:lnTo>
                      <a:cubicBezTo>
                        <a:pt x="56197" y="20003"/>
                        <a:pt x="54293" y="18097"/>
                        <a:pt x="52388" y="18097"/>
                      </a:cubicBezTo>
                      <a:cubicBezTo>
                        <a:pt x="50483" y="18097"/>
                        <a:pt x="48578" y="19050"/>
                        <a:pt x="47625" y="20955"/>
                      </a:cubicBezTo>
                      <a:lnTo>
                        <a:pt x="39053" y="43815"/>
                      </a:lnTo>
                      <a:lnTo>
                        <a:pt x="1905" y="46673"/>
                      </a:lnTo>
                      <a:cubicBezTo>
                        <a:pt x="953" y="46673"/>
                        <a:pt x="0" y="47625"/>
                        <a:pt x="0" y="48577"/>
                      </a:cubicBezTo>
                      <a:cubicBezTo>
                        <a:pt x="0" y="49530"/>
                        <a:pt x="953" y="50482"/>
                        <a:pt x="1905" y="50482"/>
                      </a:cubicBezTo>
                      <a:lnTo>
                        <a:pt x="41910" y="53340"/>
                      </a:lnTo>
                      <a:cubicBezTo>
                        <a:pt x="43815" y="53340"/>
                        <a:pt x="45720" y="52388"/>
                        <a:pt x="45720" y="50482"/>
                      </a:cubicBezTo>
                      <a:lnTo>
                        <a:pt x="46672" y="46673"/>
                      </a:lnTo>
                      <a:lnTo>
                        <a:pt x="46672" y="77152"/>
                      </a:lnTo>
                      <a:cubicBezTo>
                        <a:pt x="46672" y="79057"/>
                        <a:pt x="48578" y="80963"/>
                        <a:pt x="50483" y="80963"/>
                      </a:cubicBezTo>
                      <a:cubicBezTo>
                        <a:pt x="50483" y="80963"/>
                        <a:pt x="51435" y="80963"/>
                        <a:pt x="51435" y="80963"/>
                      </a:cubicBezTo>
                      <a:cubicBezTo>
                        <a:pt x="53340" y="80963"/>
                        <a:pt x="55245" y="80010"/>
                        <a:pt x="55245" y="78105"/>
                      </a:cubicBezTo>
                      <a:lnTo>
                        <a:pt x="73342" y="28575"/>
                      </a:lnTo>
                      <a:lnTo>
                        <a:pt x="73342" y="57150"/>
                      </a:ln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4295" y="57150"/>
                        <a:pt x="74295" y="57150"/>
                      </a:cubicBezTo>
                      <a:cubicBezTo>
                        <a:pt x="74295" y="57150"/>
                        <a:pt x="75248" y="57150"/>
                        <a:pt x="75248" y="57150"/>
                      </a:cubicBezTo>
                      <a:cubicBezTo>
                        <a:pt x="75248" y="57150"/>
                        <a:pt x="75248" y="57150"/>
                        <a:pt x="75248" y="57150"/>
                      </a:cubicBezTo>
                      <a:cubicBezTo>
                        <a:pt x="75248" y="57150"/>
                        <a:pt x="75248" y="57150"/>
                        <a:pt x="76200" y="57150"/>
                      </a:cubicBezTo>
                      <a:cubicBezTo>
                        <a:pt x="76200" y="57150"/>
                        <a:pt x="76200" y="57150"/>
                        <a:pt x="76200" y="57150"/>
                      </a:cubicBezTo>
                      <a:cubicBezTo>
                        <a:pt x="76200" y="57150"/>
                        <a:pt x="76200" y="57150"/>
                        <a:pt x="77153" y="57150"/>
                      </a:cubicBezTo>
                      <a:cubicBezTo>
                        <a:pt x="77153" y="57150"/>
                        <a:pt x="77153" y="57150"/>
                        <a:pt x="77153" y="57150"/>
                      </a:cubicBezTo>
                      <a:cubicBezTo>
                        <a:pt x="77153" y="57150"/>
                        <a:pt x="77153" y="57150"/>
                        <a:pt x="78105" y="56198"/>
                      </a:cubicBezTo>
                      <a:cubicBezTo>
                        <a:pt x="78105" y="56198"/>
                        <a:pt x="78105" y="56198"/>
                        <a:pt x="78105" y="56198"/>
                      </a:cubicBezTo>
                      <a:cubicBezTo>
                        <a:pt x="78105" y="56198"/>
                        <a:pt x="78105" y="56198"/>
                        <a:pt x="78105" y="56198"/>
                      </a:cubicBezTo>
                      <a:cubicBezTo>
                        <a:pt x="78105" y="56198"/>
                        <a:pt x="78105" y="56198"/>
                        <a:pt x="78105" y="56198"/>
                      </a:cubicBezTo>
                      <a:cubicBezTo>
                        <a:pt x="78105" y="56198"/>
                        <a:pt x="78105" y="56198"/>
                        <a:pt x="78105" y="56198"/>
                      </a:cubicBezTo>
                      <a:cubicBezTo>
                        <a:pt x="78105" y="56198"/>
                        <a:pt x="78105" y="56198"/>
                        <a:pt x="78105" y="56198"/>
                      </a:cubicBezTo>
                      <a:cubicBezTo>
                        <a:pt x="78105" y="56198"/>
                        <a:pt x="78105" y="56198"/>
                        <a:pt x="78105" y="56198"/>
                      </a:cubicBezTo>
                      <a:lnTo>
                        <a:pt x="88583" y="26670"/>
                      </a:lnTo>
                      <a:lnTo>
                        <a:pt x="112395" y="28575"/>
                      </a:lnTo>
                      <a:cubicBezTo>
                        <a:pt x="115253" y="28575"/>
                        <a:pt x="118110" y="25718"/>
                        <a:pt x="118110" y="22860"/>
                      </a:cubicBezTo>
                      <a:cubicBezTo>
                        <a:pt x="122873" y="21907"/>
                        <a:pt x="120015" y="19050"/>
                        <a:pt x="117158" y="19050"/>
                      </a:cubicBez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grpSp>
        <p:nvGrpSpPr>
          <p:cNvPr id="111" name="Group 110">
            <a:extLst>
              <a:ext uri="{FF2B5EF4-FFF2-40B4-BE49-F238E27FC236}">
                <a16:creationId xmlns:a16="http://schemas.microsoft.com/office/drawing/2014/main" id="{2C41DB59-A194-4352-8F18-657473E6F619}"/>
              </a:ext>
            </a:extLst>
          </p:cNvPr>
          <p:cNvGrpSpPr/>
          <p:nvPr/>
        </p:nvGrpSpPr>
        <p:grpSpPr>
          <a:xfrm>
            <a:off x="6422292" y="3052196"/>
            <a:ext cx="4067827" cy="1161959"/>
            <a:chOff x="7876631" y="3052195"/>
            <a:chExt cx="4067827" cy="1161959"/>
          </a:xfrm>
        </p:grpSpPr>
        <p:sp>
          <p:nvSpPr>
            <p:cNvPr id="61" name="Freeform: Shape 60">
              <a:extLst>
                <a:ext uri="{FF2B5EF4-FFF2-40B4-BE49-F238E27FC236}">
                  <a16:creationId xmlns:a16="http://schemas.microsoft.com/office/drawing/2014/main" id="{D38A76ED-5440-4CC4-AC2B-9CD98447A03A}"/>
                </a:ext>
              </a:extLst>
            </p:cNvPr>
            <p:cNvSpPr/>
            <p:nvPr/>
          </p:nvSpPr>
          <p:spPr>
            <a:xfrm flipH="1" flipV="1">
              <a:off x="7876631" y="3052195"/>
              <a:ext cx="1541516" cy="987343"/>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CB1AC006-444C-41AE-A96E-5B05B0A493E6}"/>
                </a:ext>
              </a:extLst>
            </p:cNvPr>
            <p:cNvGrpSpPr/>
            <p:nvPr/>
          </p:nvGrpSpPr>
          <p:grpSpPr>
            <a:xfrm>
              <a:off x="9418151" y="3728379"/>
              <a:ext cx="2526307" cy="485775"/>
              <a:chOff x="9418151" y="3728379"/>
              <a:chExt cx="2526307" cy="485775"/>
            </a:xfrm>
          </p:grpSpPr>
          <p:sp>
            <p:nvSpPr>
              <p:cNvPr id="15" name="TextBox 14">
                <a:extLst>
                  <a:ext uri="{FF2B5EF4-FFF2-40B4-BE49-F238E27FC236}">
                    <a16:creationId xmlns:a16="http://schemas.microsoft.com/office/drawing/2014/main" id="{8DDF3444-628B-49C6-8AF0-2410ECDB3F75}"/>
                  </a:ext>
                </a:extLst>
              </p:cNvPr>
              <p:cNvSpPr txBox="1"/>
              <p:nvPr/>
            </p:nvSpPr>
            <p:spPr>
              <a:xfrm>
                <a:off x="9972407" y="3749096"/>
                <a:ext cx="1972051" cy="444338"/>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Sudden severe chest pain</a:t>
                </a:r>
              </a:p>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Pleuritic chest pain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(when you take a breath)</a:t>
                </a:r>
              </a:p>
            </p:txBody>
          </p:sp>
          <p:grpSp>
            <p:nvGrpSpPr>
              <p:cNvPr id="98" name="Group 97">
                <a:extLst>
                  <a:ext uri="{FF2B5EF4-FFF2-40B4-BE49-F238E27FC236}">
                    <a16:creationId xmlns:a16="http://schemas.microsoft.com/office/drawing/2014/main" id="{66772012-8210-4D71-8CBF-BF6CF9222269}"/>
                  </a:ext>
                </a:extLst>
              </p:cNvPr>
              <p:cNvGrpSpPr/>
              <p:nvPr/>
            </p:nvGrpSpPr>
            <p:grpSpPr>
              <a:xfrm>
                <a:off x="9418151" y="3728379"/>
                <a:ext cx="485775" cy="485775"/>
                <a:chOff x="9418151" y="3728379"/>
                <a:chExt cx="485775" cy="485775"/>
              </a:xfrm>
            </p:grpSpPr>
            <p:sp>
              <p:nvSpPr>
                <p:cNvPr id="73" name="Freeform: Shape 72">
                  <a:extLst>
                    <a:ext uri="{FF2B5EF4-FFF2-40B4-BE49-F238E27FC236}">
                      <a16:creationId xmlns:a16="http://schemas.microsoft.com/office/drawing/2014/main" id="{3136B95B-EC8A-4AE9-AAEF-D2BCFE3F9657}"/>
                    </a:ext>
                  </a:extLst>
                </p:cNvPr>
                <p:cNvSpPr/>
                <p:nvPr/>
              </p:nvSpPr>
              <p:spPr>
                <a:xfrm>
                  <a:off x="9418151" y="3728379"/>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D32628CD-6616-404F-AA32-FDE595C9788E}"/>
                    </a:ext>
                  </a:extLst>
                </p:cNvPr>
                <p:cNvSpPr/>
                <p:nvPr/>
              </p:nvSpPr>
              <p:spPr>
                <a:xfrm>
                  <a:off x="9532451" y="3846488"/>
                  <a:ext cx="257175" cy="249554"/>
                </a:xfrm>
                <a:custGeom>
                  <a:avLst/>
                  <a:gdLst>
                    <a:gd name="connsiteX0" fmla="*/ 195263 w 257175"/>
                    <a:gd name="connsiteY0" fmla="*/ 249555 h 249554"/>
                    <a:gd name="connsiteX1" fmla="*/ 195263 w 257175"/>
                    <a:gd name="connsiteY1" fmla="*/ 237173 h 249554"/>
                    <a:gd name="connsiteX2" fmla="*/ 201930 w 257175"/>
                    <a:gd name="connsiteY2" fmla="*/ 218123 h 249554"/>
                    <a:gd name="connsiteX3" fmla="*/ 212408 w 257175"/>
                    <a:gd name="connsiteY3" fmla="*/ 187642 h 249554"/>
                    <a:gd name="connsiteX4" fmla="*/ 212408 w 257175"/>
                    <a:gd name="connsiteY4" fmla="*/ 114300 h 249554"/>
                    <a:gd name="connsiteX5" fmla="*/ 160020 w 257175"/>
                    <a:gd name="connsiteY5" fmla="*/ 0 h 249554"/>
                    <a:gd name="connsiteX6" fmla="*/ 160020 w 257175"/>
                    <a:gd name="connsiteY6" fmla="*/ 16193 h 249554"/>
                    <a:gd name="connsiteX7" fmla="*/ 177165 w 257175"/>
                    <a:gd name="connsiteY7" fmla="*/ 43815 h 249554"/>
                    <a:gd name="connsiteX8" fmla="*/ 229552 w 257175"/>
                    <a:gd name="connsiteY8" fmla="*/ 66675 h 249554"/>
                    <a:gd name="connsiteX9" fmla="*/ 257175 w 257175"/>
                    <a:gd name="connsiteY9" fmla="*/ 108585 h 249554"/>
                    <a:gd name="connsiteX10" fmla="*/ 257175 w 257175"/>
                    <a:gd name="connsiteY10" fmla="*/ 181928 h 249554"/>
                    <a:gd name="connsiteX11" fmla="*/ 110490 w 257175"/>
                    <a:gd name="connsiteY11" fmla="*/ 159068 h 249554"/>
                    <a:gd name="connsiteX12" fmla="*/ 74295 w 257175"/>
                    <a:gd name="connsiteY12" fmla="*/ 159068 h 249554"/>
                    <a:gd name="connsiteX13" fmla="*/ 43815 w 257175"/>
                    <a:gd name="connsiteY13" fmla="*/ 128588 h 249554"/>
                    <a:gd name="connsiteX14" fmla="*/ 43815 w 257175"/>
                    <a:gd name="connsiteY14" fmla="*/ 115253 h 249554"/>
                    <a:gd name="connsiteX15" fmla="*/ 61913 w 257175"/>
                    <a:gd name="connsiteY15" fmla="*/ 249555 h 249554"/>
                    <a:gd name="connsiteX16" fmla="*/ 61913 w 257175"/>
                    <a:gd name="connsiteY16" fmla="*/ 237173 h 249554"/>
                    <a:gd name="connsiteX17" fmla="*/ 55245 w 257175"/>
                    <a:gd name="connsiteY17" fmla="*/ 218123 h 249554"/>
                    <a:gd name="connsiteX18" fmla="*/ 44768 w 257175"/>
                    <a:gd name="connsiteY18" fmla="*/ 187642 h 249554"/>
                    <a:gd name="connsiteX19" fmla="*/ 44768 w 257175"/>
                    <a:gd name="connsiteY19" fmla="*/ 114300 h 249554"/>
                    <a:gd name="connsiteX20" fmla="*/ 97155 w 257175"/>
                    <a:gd name="connsiteY20" fmla="*/ 0 h 249554"/>
                    <a:gd name="connsiteX21" fmla="*/ 97155 w 257175"/>
                    <a:gd name="connsiteY21" fmla="*/ 16193 h 249554"/>
                    <a:gd name="connsiteX22" fmla="*/ 80010 w 257175"/>
                    <a:gd name="connsiteY22" fmla="*/ 43815 h 249554"/>
                    <a:gd name="connsiteX23" fmla="*/ 27622 w 257175"/>
                    <a:gd name="connsiteY23" fmla="*/ 66675 h 249554"/>
                    <a:gd name="connsiteX24" fmla="*/ 0 w 257175"/>
                    <a:gd name="connsiteY24" fmla="*/ 108585 h 249554"/>
                    <a:gd name="connsiteX25" fmla="*/ 0 w 257175"/>
                    <a:gd name="connsiteY25" fmla="*/ 181928 h 24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175" h="249554">
                      <a:moveTo>
                        <a:pt x="195263" y="249555"/>
                      </a:moveTo>
                      <a:lnTo>
                        <a:pt x="195263" y="237173"/>
                      </a:lnTo>
                      <a:cubicBezTo>
                        <a:pt x="195263" y="230505"/>
                        <a:pt x="198120" y="223838"/>
                        <a:pt x="201930" y="218123"/>
                      </a:cubicBezTo>
                      <a:cubicBezTo>
                        <a:pt x="206693" y="212408"/>
                        <a:pt x="212408" y="201930"/>
                        <a:pt x="212408" y="187642"/>
                      </a:cubicBezTo>
                      <a:lnTo>
                        <a:pt x="212408" y="114300"/>
                      </a:lnTo>
                      <a:moveTo>
                        <a:pt x="160020" y="0"/>
                      </a:moveTo>
                      <a:lnTo>
                        <a:pt x="160020" y="16193"/>
                      </a:lnTo>
                      <a:cubicBezTo>
                        <a:pt x="160020" y="27623"/>
                        <a:pt x="166688" y="39053"/>
                        <a:pt x="177165" y="43815"/>
                      </a:cubicBezTo>
                      <a:lnTo>
                        <a:pt x="229552" y="66675"/>
                      </a:lnTo>
                      <a:cubicBezTo>
                        <a:pt x="245745" y="74295"/>
                        <a:pt x="257175" y="90488"/>
                        <a:pt x="257175" y="108585"/>
                      </a:cubicBezTo>
                      <a:lnTo>
                        <a:pt x="257175" y="181928"/>
                      </a:lnTo>
                      <a:moveTo>
                        <a:pt x="110490" y="159068"/>
                      </a:moveTo>
                      <a:lnTo>
                        <a:pt x="74295" y="159068"/>
                      </a:lnTo>
                      <a:cubicBezTo>
                        <a:pt x="57150" y="159068"/>
                        <a:pt x="43815" y="145733"/>
                        <a:pt x="43815" y="128588"/>
                      </a:cubicBezTo>
                      <a:lnTo>
                        <a:pt x="43815" y="115253"/>
                      </a:lnTo>
                      <a:moveTo>
                        <a:pt x="61913" y="249555"/>
                      </a:moveTo>
                      <a:lnTo>
                        <a:pt x="61913" y="237173"/>
                      </a:lnTo>
                      <a:cubicBezTo>
                        <a:pt x="61913" y="230505"/>
                        <a:pt x="59055" y="223838"/>
                        <a:pt x="55245" y="218123"/>
                      </a:cubicBezTo>
                      <a:cubicBezTo>
                        <a:pt x="50482" y="212408"/>
                        <a:pt x="44768" y="201930"/>
                        <a:pt x="44768" y="187642"/>
                      </a:cubicBezTo>
                      <a:lnTo>
                        <a:pt x="44768" y="114300"/>
                      </a:lnTo>
                      <a:moveTo>
                        <a:pt x="97155" y="0"/>
                      </a:moveTo>
                      <a:lnTo>
                        <a:pt x="97155" y="16193"/>
                      </a:lnTo>
                      <a:cubicBezTo>
                        <a:pt x="97155" y="27623"/>
                        <a:pt x="90488" y="39053"/>
                        <a:pt x="80010" y="43815"/>
                      </a:cubicBezTo>
                      <a:lnTo>
                        <a:pt x="27622" y="66675"/>
                      </a:lnTo>
                      <a:cubicBezTo>
                        <a:pt x="11430" y="74295"/>
                        <a:pt x="0" y="90488"/>
                        <a:pt x="0" y="108585"/>
                      </a:cubicBezTo>
                      <a:lnTo>
                        <a:pt x="0" y="181928"/>
                      </a:ln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9EDF6449-CBC0-4573-9988-7C236D6D2A2C}"/>
                    </a:ext>
                  </a:extLst>
                </p:cNvPr>
                <p:cNvSpPr/>
                <p:nvPr/>
              </p:nvSpPr>
              <p:spPr>
                <a:xfrm>
                  <a:off x="9677231" y="3946501"/>
                  <a:ext cx="45719" cy="76200"/>
                </a:xfrm>
                <a:custGeom>
                  <a:avLst/>
                  <a:gdLst>
                    <a:gd name="connsiteX0" fmla="*/ 45720 w 45719"/>
                    <a:gd name="connsiteY0" fmla="*/ 32385 h 76200"/>
                    <a:gd name="connsiteX1" fmla="*/ 24765 w 45719"/>
                    <a:gd name="connsiteY1" fmla="*/ 32385 h 76200"/>
                    <a:gd name="connsiteX2" fmla="*/ 33338 w 45719"/>
                    <a:gd name="connsiteY2" fmla="*/ 0 h 76200"/>
                    <a:gd name="connsiteX3" fmla="*/ 0 w 45719"/>
                    <a:gd name="connsiteY3" fmla="*/ 44768 h 76200"/>
                    <a:gd name="connsiteX4" fmla="*/ 20955 w 45719"/>
                    <a:gd name="connsiteY4" fmla="*/ 44768 h 76200"/>
                    <a:gd name="connsiteX5" fmla="*/ 12382 w 45719"/>
                    <a:gd name="connsiteY5"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 h="76200">
                      <a:moveTo>
                        <a:pt x="45720" y="32385"/>
                      </a:moveTo>
                      <a:lnTo>
                        <a:pt x="24765" y="32385"/>
                      </a:lnTo>
                      <a:lnTo>
                        <a:pt x="33338" y="0"/>
                      </a:lnTo>
                      <a:lnTo>
                        <a:pt x="0" y="44768"/>
                      </a:lnTo>
                      <a:lnTo>
                        <a:pt x="20955" y="44768"/>
                      </a:lnTo>
                      <a:lnTo>
                        <a:pt x="12382" y="7620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grpSp>
        <p:nvGrpSpPr>
          <p:cNvPr id="110" name="Group 109">
            <a:extLst>
              <a:ext uri="{FF2B5EF4-FFF2-40B4-BE49-F238E27FC236}">
                <a16:creationId xmlns:a16="http://schemas.microsoft.com/office/drawing/2014/main" id="{CC42E865-C491-4DCF-B5C0-52F9E2C9C48B}"/>
              </a:ext>
            </a:extLst>
          </p:cNvPr>
          <p:cNvGrpSpPr/>
          <p:nvPr/>
        </p:nvGrpSpPr>
        <p:grpSpPr>
          <a:xfrm>
            <a:off x="6271734" y="2157367"/>
            <a:ext cx="3861032" cy="1233516"/>
            <a:chOff x="7726074" y="2157367"/>
            <a:chExt cx="3861032" cy="1233516"/>
          </a:xfrm>
        </p:grpSpPr>
        <p:sp>
          <p:nvSpPr>
            <p:cNvPr id="57" name="Freeform: Shape 56">
              <a:extLst>
                <a:ext uri="{FF2B5EF4-FFF2-40B4-BE49-F238E27FC236}">
                  <a16:creationId xmlns:a16="http://schemas.microsoft.com/office/drawing/2014/main" id="{D2E044F6-430B-47A6-9004-830B6038BDFF}"/>
                </a:ext>
              </a:extLst>
            </p:cNvPr>
            <p:cNvSpPr/>
            <p:nvPr/>
          </p:nvSpPr>
          <p:spPr>
            <a:xfrm flipH="1" flipV="1">
              <a:off x="7726074" y="2157367"/>
              <a:ext cx="1906765" cy="1034967"/>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CB8011BD-B8A2-4BBE-8ADE-45EF66835398}"/>
                </a:ext>
              </a:extLst>
            </p:cNvPr>
            <p:cNvGrpSpPr/>
            <p:nvPr/>
          </p:nvGrpSpPr>
          <p:grpSpPr>
            <a:xfrm>
              <a:off x="9418151" y="2905108"/>
              <a:ext cx="2168955" cy="485775"/>
              <a:chOff x="9418151" y="2905108"/>
              <a:chExt cx="2168955" cy="485775"/>
            </a:xfrm>
          </p:grpSpPr>
          <p:sp>
            <p:nvSpPr>
              <p:cNvPr id="14" name="TextBox 13">
                <a:extLst>
                  <a:ext uri="{FF2B5EF4-FFF2-40B4-BE49-F238E27FC236}">
                    <a16:creationId xmlns:a16="http://schemas.microsoft.com/office/drawing/2014/main" id="{68701BB5-09EE-4AC3-91E6-0A52C8C060F4}"/>
                  </a:ext>
                </a:extLst>
              </p:cNvPr>
              <p:cNvSpPr txBox="1"/>
              <p:nvPr/>
            </p:nvSpPr>
            <p:spPr>
              <a:xfrm>
                <a:off x="9972407" y="3000812"/>
                <a:ext cx="1614699" cy="293691"/>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Light-headedness</a:t>
                </a:r>
              </a:p>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Loss of consciousness</a:t>
                </a:r>
              </a:p>
            </p:txBody>
          </p:sp>
          <p:grpSp>
            <p:nvGrpSpPr>
              <p:cNvPr id="99" name="Group 98">
                <a:extLst>
                  <a:ext uri="{FF2B5EF4-FFF2-40B4-BE49-F238E27FC236}">
                    <a16:creationId xmlns:a16="http://schemas.microsoft.com/office/drawing/2014/main" id="{94047F6D-5BB7-4472-A436-CD3E2C69E1D2}"/>
                  </a:ext>
                </a:extLst>
              </p:cNvPr>
              <p:cNvGrpSpPr/>
              <p:nvPr/>
            </p:nvGrpSpPr>
            <p:grpSpPr>
              <a:xfrm>
                <a:off x="9418151" y="2905108"/>
                <a:ext cx="485775" cy="485775"/>
                <a:chOff x="9418151" y="2905108"/>
                <a:chExt cx="485775" cy="485775"/>
              </a:xfrm>
            </p:grpSpPr>
            <p:sp>
              <p:nvSpPr>
                <p:cNvPr id="77" name="Freeform: Shape 76">
                  <a:extLst>
                    <a:ext uri="{FF2B5EF4-FFF2-40B4-BE49-F238E27FC236}">
                      <a16:creationId xmlns:a16="http://schemas.microsoft.com/office/drawing/2014/main" id="{8FBBC3CD-95E6-478A-9C01-265C9CCF2345}"/>
                    </a:ext>
                  </a:extLst>
                </p:cNvPr>
                <p:cNvSpPr/>
                <p:nvPr/>
              </p:nvSpPr>
              <p:spPr>
                <a:xfrm>
                  <a:off x="9418151" y="2905108"/>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B177F38-C166-4320-999A-65AD1EA3C8FC}"/>
                    </a:ext>
                  </a:extLst>
                </p:cNvPr>
                <p:cNvSpPr/>
                <p:nvPr/>
              </p:nvSpPr>
              <p:spPr>
                <a:xfrm>
                  <a:off x="9551501" y="3064175"/>
                  <a:ext cx="220027" cy="188594"/>
                </a:xfrm>
                <a:custGeom>
                  <a:avLst/>
                  <a:gdLst>
                    <a:gd name="connsiteX0" fmla="*/ 35243 w 220027"/>
                    <a:gd name="connsiteY0" fmla="*/ 0 h 188594"/>
                    <a:gd name="connsiteX1" fmla="*/ 27622 w 220027"/>
                    <a:gd name="connsiteY1" fmla="*/ 7620 h 188594"/>
                    <a:gd name="connsiteX2" fmla="*/ 35243 w 220027"/>
                    <a:gd name="connsiteY2" fmla="*/ 15240 h 188594"/>
                    <a:gd name="connsiteX3" fmla="*/ 42863 w 220027"/>
                    <a:gd name="connsiteY3" fmla="*/ 7620 h 188594"/>
                    <a:gd name="connsiteX4" fmla="*/ 35243 w 220027"/>
                    <a:gd name="connsiteY4" fmla="*/ 0 h 188594"/>
                    <a:gd name="connsiteX5" fmla="*/ 212408 w 220027"/>
                    <a:gd name="connsiteY5" fmla="*/ 87630 h 188594"/>
                    <a:gd name="connsiteX6" fmla="*/ 204788 w 220027"/>
                    <a:gd name="connsiteY6" fmla="*/ 95250 h 188594"/>
                    <a:gd name="connsiteX7" fmla="*/ 212408 w 220027"/>
                    <a:gd name="connsiteY7" fmla="*/ 102870 h 188594"/>
                    <a:gd name="connsiteX8" fmla="*/ 220027 w 220027"/>
                    <a:gd name="connsiteY8" fmla="*/ 95250 h 188594"/>
                    <a:gd name="connsiteX9" fmla="*/ 212408 w 220027"/>
                    <a:gd name="connsiteY9" fmla="*/ 87630 h 188594"/>
                    <a:gd name="connsiteX10" fmla="*/ 219075 w 220027"/>
                    <a:gd name="connsiteY10" fmla="*/ 56197 h 188594"/>
                    <a:gd name="connsiteX11" fmla="*/ 120968 w 220027"/>
                    <a:gd name="connsiteY11" fmla="*/ 99060 h 188594"/>
                    <a:gd name="connsiteX12" fmla="*/ 2858 w 220027"/>
                    <a:gd name="connsiteY12" fmla="*/ 93345 h 188594"/>
                    <a:gd name="connsiteX13" fmla="*/ 200977 w 220027"/>
                    <a:gd name="connsiteY13" fmla="*/ 22860 h 188594"/>
                    <a:gd name="connsiteX14" fmla="*/ 111443 w 220027"/>
                    <a:gd name="connsiteY14" fmla="*/ 85725 h 188594"/>
                    <a:gd name="connsiteX15" fmla="*/ 1905 w 220027"/>
                    <a:gd name="connsiteY15" fmla="*/ 91440 h 188594"/>
                    <a:gd name="connsiteX16" fmla="*/ 180023 w 220027"/>
                    <a:gd name="connsiteY16" fmla="*/ 94298 h 188594"/>
                    <a:gd name="connsiteX17" fmla="*/ 178118 w 220027"/>
                    <a:gd name="connsiteY17" fmla="*/ 94298 h 188594"/>
                    <a:gd name="connsiteX18" fmla="*/ 179070 w 220027"/>
                    <a:gd name="connsiteY18" fmla="*/ 81915 h 188594"/>
                    <a:gd name="connsiteX19" fmla="*/ 108585 w 220027"/>
                    <a:gd name="connsiteY19" fmla="*/ 0 h 188594"/>
                    <a:gd name="connsiteX20" fmla="*/ 38100 w 220027"/>
                    <a:gd name="connsiteY20" fmla="*/ 81915 h 188594"/>
                    <a:gd name="connsiteX21" fmla="*/ 39053 w 220027"/>
                    <a:gd name="connsiteY21" fmla="*/ 94298 h 188594"/>
                    <a:gd name="connsiteX22" fmla="*/ 37147 w 220027"/>
                    <a:gd name="connsiteY22" fmla="*/ 94298 h 188594"/>
                    <a:gd name="connsiteX23" fmla="*/ 36195 w 220027"/>
                    <a:gd name="connsiteY23" fmla="*/ 120967 h 188594"/>
                    <a:gd name="connsiteX24" fmla="*/ 50482 w 220027"/>
                    <a:gd name="connsiteY24" fmla="*/ 143827 h 188594"/>
                    <a:gd name="connsiteX25" fmla="*/ 52388 w 220027"/>
                    <a:gd name="connsiteY25" fmla="*/ 140970 h 188594"/>
                    <a:gd name="connsiteX26" fmla="*/ 108585 w 220027"/>
                    <a:gd name="connsiteY26" fmla="*/ 188595 h 188594"/>
                    <a:gd name="connsiteX27" fmla="*/ 164783 w 220027"/>
                    <a:gd name="connsiteY27" fmla="*/ 140970 h 188594"/>
                    <a:gd name="connsiteX28" fmla="*/ 166688 w 220027"/>
                    <a:gd name="connsiteY28" fmla="*/ 143827 h 188594"/>
                    <a:gd name="connsiteX29" fmla="*/ 180975 w 220027"/>
                    <a:gd name="connsiteY29" fmla="*/ 120967 h 188594"/>
                    <a:gd name="connsiteX30" fmla="*/ 180023 w 220027"/>
                    <a:gd name="connsiteY30" fmla="*/ 94298 h 188594"/>
                    <a:gd name="connsiteX31" fmla="*/ 1905 w 220027"/>
                    <a:gd name="connsiteY31" fmla="*/ 91440 h 188594"/>
                    <a:gd name="connsiteX32" fmla="*/ 42863 w 220027"/>
                    <a:gd name="connsiteY32" fmla="*/ 49530 h 188594"/>
                    <a:gd name="connsiteX33" fmla="*/ 147638 w 220027"/>
                    <a:gd name="connsiteY33" fmla="*/ 14288 h 188594"/>
                    <a:gd name="connsiteX34" fmla="*/ 201930 w 220027"/>
                    <a:gd name="connsiteY34" fmla="*/ 22860 h 188594"/>
                    <a:gd name="connsiteX35" fmla="*/ 0 w 220027"/>
                    <a:gd name="connsiteY35" fmla="*/ 46672 h 188594"/>
                    <a:gd name="connsiteX36" fmla="*/ 61913 w 220027"/>
                    <a:gd name="connsiteY36" fmla="*/ 19050 h 188594"/>
                    <a:gd name="connsiteX37" fmla="*/ 136208 w 220027"/>
                    <a:gd name="connsiteY37" fmla="*/ 7620 h 188594"/>
                    <a:gd name="connsiteX38" fmla="*/ 201930 w 220027"/>
                    <a:gd name="connsiteY38" fmla="*/ 24765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0027" h="188594">
                      <a:moveTo>
                        <a:pt x="35243" y="0"/>
                      </a:moveTo>
                      <a:cubicBezTo>
                        <a:pt x="31432" y="0"/>
                        <a:pt x="27622" y="2857"/>
                        <a:pt x="27622" y="7620"/>
                      </a:cubicBezTo>
                      <a:cubicBezTo>
                        <a:pt x="27622" y="12382"/>
                        <a:pt x="30480" y="15240"/>
                        <a:pt x="35243" y="15240"/>
                      </a:cubicBezTo>
                      <a:cubicBezTo>
                        <a:pt x="39053" y="15240"/>
                        <a:pt x="42863" y="12382"/>
                        <a:pt x="42863" y="7620"/>
                      </a:cubicBezTo>
                      <a:cubicBezTo>
                        <a:pt x="42863" y="2857"/>
                        <a:pt x="39053" y="0"/>
                        <a:pt x="35243" y="0"/>
                      </a:cubicBezTo>
                      <a:close/>
                      <a:moveTo>
                        <a:pt x="212408" y="87630"/>
                      </a:moveTo>
                      <a:cubicBezTo>
                        <a:pt x="208598" y="87630"/>
                        <a:pt x="204788" y="90488"/>
                        <a:pt x="204788" y="95250"/>
                      </a:cubicBezTo>
                      <a:cubicBezTo>
                        <a:pt x="204788" y="99060"/>
                        <a:pt x="207645" y="102870"/>
                        <a:pt x="212408" y="102870"/>
                      </a:cubicBezTo>
                      <a:cubicBezTo>
                        <a:pt x="216218" y="102870"/>
                        <a:pt x="220027" y="100013"/>
                        <a:pt x="220027" y="95250"/>
                      </a:cubicBezTo>
                      <a:cubicBezTo>
                        <a:pt x="219075" y="90488"/>
                        <a:pt x="216218" y="87630"/>
                        <a:pt x="212408" y="87630"/>
                      </a:cubicBezTo>
                      <a:close/>
                      <a:moveTo>
                        <a:pt x="219075" y="56197"/>
                      </a:moveTo>
                      <a:cubicBezTo>
                        <a:pt x="204788" y="71438"/>
                        <a:pt x="167640" y="88582"/>
                        <a:pt x="120968" y="99060"/>
                      </a:cubicBezTo>
                      <a:cubicBezTo>
                        <a:pt x="60007" y="113348"/>
                        <a:pt x="6667" y="110490"/>
                        <a:pt x="2858" y="93345"/>
                      </a:cubicBezTo>
                      <a:moveTo>
                        <a:pt x="200977" y="22860"/>
                      </a:moveTo>
                      <a:cubicBezTo>
                        <a:pt x="206693" y="39052"/>
                        <a:pt x="166688" y="66675"/>
                        <a:pt x="111443" y="85725"/>
                      </a:cubicBezTo>
                      <a:cubicBezTo>
                        <a:pt x="56197" y="104775"/>
                        <a:pt x="7620" y="107632"/>
                        <a:pt x="1905" y="91440"/>
                      </a:cubicBezTo>
                      <a:moveTo>
                        <a:pt x="180023" y="94298"/>
                      </a:moveTo>
                      <a:cubicBezTo>
                        <a:pt x="179070" y="94298"/>
                        <a:pt x="178118" y="94298"/>
                        <a:pt x="178118" y="94298"/>
                      </a:cubicBezTo>
                      <a:cubicBezTo>
                        <a:pt x="178118" y="90488"/>
                        <a:pt x="179070" y="85725"/>
                        <a:pt x="179070" y="81915"/>
                      </a:cubicBezTo>
                      <a:cubicBezTo>
                        <a:pt x="179070" y="30480"/>
                        <a:pt x="145733" y="0"/>
                        <a:pt x="108585" y="0"/>
                      </a:cubicBezTo>
                      <a:cubicBezTo>
                        <a:pt x="72390" y="0"/>
                        <a:pt x="38100" y="29527"/>
                        <a:pt x="38100" y="81915"/>
                      </a:cubicBezTo>
                      <a:cubicBezTo>
                        <a:pt x="38100" y="85725"/>
                        <a:pt x="38100" y="90488"/>
                        <a:pt x="39053" y="94298"/>
                      </a:cubicBezTo>
                      <a:cubicBezTo>
                        <a:pt x="38100" y="94298"/>
                        <a:pt x="37147" y="93345"/>
                        <a:pt x="37147" y="94298"/>
                      </a:cubicBezTo>
                      <a:cubicBezTo>
                        <a:pt x="32385" y="95250"/>
                        <a:pt x="32385" y="107632"/>
                        <a:pt x="36195" y="120967"/>
                      </a:cubicBezTo>
                      <a:cubicBezTo>
                        <a:pt x="40005" y="134302"/>
                        <a:pt x="45720" y="144780"/>
                        <a:pt x="50482" y="143827"/>
                      </a:cubicBezTo>
                      <a:cubicBezTo>
                        <a:pt x="51435" y="143827"/>
                        <a:pt x="52388" y="142875"/>
                        <a:pt x="52388" y="140970"/>
                      </a:cubicBezTo>
                      <a:cubicBezTo>
                        <a:pt x="65723" y="168593"/>
                        <a:pt x="86678" y="188595"/>
                        <a:pt x="108585" y="188595"/>
                      </a:cubicBezTo>
                      <a:cubicBezTo>
                        <a:pt x="130493" y="188595"/>
                        <a:pt x="152400" y="168593"/>
                        <a:pt x="164783" y="140970"/>
                      </a:cubicBezTo>
                      <a:cubicBezTo>
                        <a:pt x="165735" y="141923"/>
                        <a:pt x="165735" y="142875"/>
                        <a:pt x="166688" y="143827"/>
                      </a:cubicBezTo>
                      <a:cubicBezTo>
                        <a:pt x="171450" y="144780"/>
                        <a:pt x="177165" y="135255"/>
                        <a:pt x="180975" y="120967"/>
                      </a:cubicBezTo>
                      <a:cubicBezTo>
                        <a:pt x="184785" y="107632"/>
                        <a:pt x="183833" y="95250"/>
                        <a:pt x="180023" y="94298"/>
                      </a:cubicBezTo>
                      <a:close/>
                      <a:moveTo>
                        <a:pt x="1905" y="91440"/>
                      </a:moveTo>
                      <a:cubicBezTo>
                        <a:pt x="-1905" y="80963"/>
                        <a:pt x="15240" y="64770"/>
                        <a:pt x="42863" y="49530"/>
                      </a:cubicBezTo>
                      <a:moveTo>
                        <a:pt x="147638" y="14288"/>
                      </a:moveTo>
                      <a:cubicBezTo>
                        <a:pt x="177165" y="9525"/>
                        <a:pt x="198120" y="12382"/>
                        <a:pt x="201930" y="22860"/>
                      </a:cubicBezTo>
                      <a:moveTo>
                        <a:pt x="0" y="46672"/>
                      </a:moveTo>
                      <a:cubicBezTo>
                        <a:pt x="10478" y="36195"/>
                        <a:pt x="33338" y="26670"/>
                        <a:pt x="61913" y="19050"/>
                      </a:cubicBezTo>
                      <a:moveTo>
                        <a:pt x="136208" y="7620"/>
                      </a:moveTo>
                      <a:cubicBezTo>
                        <a:pt x="173355" y="5715"/>
                        <a:pt x="200025" y="12382"/>
                        <a:pt x="201930" y="24765"/>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F3B0AF79-7F7A-4299-BD34-9B55D59032E7}"/>
                    </a:ext>
                  </a:extLst>
                </p:cNvPr>
                <p:cNvSpPr/>
                <p:nvPr/>
              </p:nvSpPr>
              <p:spPr>
                <a:xfrm>
                  <a:off x="9418151" y="2905108"/>
                  <a:ext cx="9525" cy="9525"/>
                </a:xfrm>
                <a:custGeom>
                  <a:avLst/>
                  <a:gdLst/>
                  <a:ahLst/>
                  <a:cxnLst/>
                  <a:rect l="l" t="t" r="r" b="b"/>
                  <a:pathLst>
                    <a:path w="9525" h="9525"/>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grpSp>
        <p:nvGrpSpPr>
          <p:cNvPr id="109" name="Group 108">
            <a:extLst>
              <a:ext uri="{FF2B5EF4-FFF2-40B4-BE49-F238E27FC236}">
                <a16:creationId xmlns:a16="http://schemas.microsoft.com/office/drawing/2014/main" id="{5F31DA87-BE7A-466C-891B-7E38B3DE7388}"/>
              </a:ext>
            </a:extLst>
          </p:cNvPr>
          <p:cNvGrpSpPr/>
          <p:nvPr/>
        </p:nvGrpSpPr>
        <p:grpSpPr>
          <a:xfrm>
            <a:off x="6349810" y="2010706"/>
            <a:ext cx="3225748" cy="688342"/>
            <a:chOff x="7804150" y="2010706"/>
            <a:chExt cx="3225748" cy="688342"/>
          </a:xfrm>
        </p:grpSpPr>
        <p:sp>
          <p:nvSpPr>
            <p:cNvPr id="60" name="Freeform: Shape 59">
              <a:extLst>
                <a:ext uri="{FF2B5EF4-FFF2-40B4-BE49-F238E27FC236}">
                  <a16:creationId xmlns:a16="http://schemas.microsoft.com/office/drawing/2014/main" id="{0F34B9AC-97A9-4A38-9948-4D0C0DEB4F6E}"/>
                </a:ext>
              </a:extLst>
            </p:cNvPr>
            <p:cNvSpPr/>
            <p:nvPr/>
          </p:nvSpPr>
          <p:spPr>
            <a:xfrm>
              <a:off x="7804150" y="2010706"/>
              <a:ext cx="1668372" cy="287993"/>
            </a:xfrm>
            <a:custGeom>
              <a:avLst/>
              <a:gdLst>
                <a:gd name="connsiteX0" fmla="*/ 1879600 w 1879600"/>
                <a:gd name="connsiteY0" fmla="*/ 247650 h 247650"/>
                <a:gd name="connsiteX1" fmla="*/ 0 w 1879600"/>
                <a:gd name="connsiteY1" fmla="*/ 0 h 247650"/>
                <a:gd name="connsiteX2" fmla="*/ 0 w 1879600"/>
                <a:gd name="connsiteY2" fmla="*/ 0 h 247650"/>
                <a:gd name="connsiteX0" fmla="*/ 1879600 w 1879600"/>
                <a:gd name="connsiteY0" fmla="*/ 264787 h 264787"/>
                <a:gd name="connsiteX1" fmla="*/ 0 w 1879600"/>
                <a:gd name="connsiteY1" fmla="*/ 17137 h 264787"/>
                <a:gd name="connsiteX2" fmla="*/ 0 w 1879600"/>
                <a:gd name="connsiteY2" fmla="*/ 17137 h 264787"/>
                <a:gd name="connsiteX0" fmla="*/ 1879600 w 1879600"/>
                <a:gd name="connsiteY0" fmla="*/ 323641 h 323641"/>
                <a:gd name="connsiteX1" fmla="*/ 0 w 1879600"/>
                <a:gd name="connsiteY1" fmla="*/ 75991 h 323641"/>
                <a:gd name="connsiteX2" fmla="*/ 0 w 1879600"/>
                <a:gd name="connsiteY2" fmla="*/ 75991 h 323641"/>
                <a:gd name="connsiteX0" fmla="*/ 1879600 w 1879600"/>
                <a:gd name="connsiteY0" fmla="*/ 310710 h 310710"/>
                <a:gd name="connsiteX1" fmla="*/ 0 w 1879600"/>
                <a:gd name="connsiteY1" fmla="*/ 63060 h 310710"/>
                <a:gd name="connsiteX2" fmla="*/ 0 w 1879600"/>
                <a:gd name="connsiteY2" fmla="*/ 63060 h 310710"/>
                <a:gd name="connsiteX0" fmla="*/ 1879600 w 1879600"/>
                <a:gd name="connsiteY0" fmla="*/ 334155 h 334155"/>
                <a:gd name="connsiteX1" fmla="*/ 0 w 1879600"/>
                <a:gd name="connsiteY1" fmla="*/ 86505 h 334155"/>
                <a:gd name="connsiteX2" fmla="*/ 0 w 1879600"/>
                <a:gd name="connsiteY2" fmla="*/ 86505 h 334155"/>
                <a:gd name="connsiteX0" fmla="*/ 1879600 w 1879600"/>
                <a:gd name="connsiteY0" fmla="*/ 287993 h 287993"/>
                <a:gd name="connsiteX1" fmla="*/ 0 w 1879600"/>
                <a:gd name="connsiteY1" fmla="*/ 40343 h 287993"/>
                <a:gd name="connsiteX2" fmla="*/ 0 w 1879600"/>
                <a:gd name="connsiteY2" fmla="*/ 40343 h 287993"/>
              </a:gdLst>
              <a:ahLst/>
              <a:cxnLst>
                <a:cxn ang="0">
                  <a:pos x="connsiteX0" y="connsiteY0"/>
                </a:cxn>
                <a:cxn ang="0">
                  <a:pos x="connsiteX1" y="connsiteY1"/>
                </a:cxn>
                <a:cxn ang="0">
                  <a:pos x="connsiteX2" y="connsiteY2"/>
                </a:cxn>
              </a:cxnLst>
              <a:rect l="l" t="t" r="r" b="b"/>
              <a:pathLst>
                <a:path w="1879600" h="287993">
                  <a:moveTo>
                    <a:pt x="1879600" y="287993"/>
                  </a:moveTo>
                  <a:cubicBezTo>
                    <a:pt x="1278467" y="14943"/>
                    <a:pt x="690033" y="-54907"/>
                    <a:pt x="0" y="40343"/>
                  </a:cubicBezTo>
                  <a:lnTo>
                    <a:pt x="0" y="40343"/>
                  </a:ln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6" name="Group 105">
              <a:extLst>
                <a:ext uri="{FF2B5EF4-FFF2-40B4-BE49-F238E27FC236}">
                  <a16:creationId xmlns:a16="http://schemas.microsoft.com/office/drawing/2014/main" id="{FB89E373-147F-42D9-83F9-DBEF68E85319}"/>
                </a:ext>
              </a:extLst>
            </p:cNvPr>
            <p:cNvGrpSpPr/>
            <p:nvPr/>
          </p:nvGrpSpPr>
          <p:grpSpPr>
            <a:xfrm>
              <a:off x="9418151" y="2213273"/>
              <a:ext cx="1611747" cy="485775"/>
              <a:chOff x="9418151" y="2213273"/>
              <a:chExt cx="1611747" cy="485775"/>
            </a:xfrm>
          </p:grpSpPr>
          <p:sp>
            <p:nvSpPr>
              <p:cNvPr id="13" name="TextBox 12">
                <a:extLst>
                  <a:ext uri="{FF2B5EF4-FFF2-40B4-BE49-F238E27FC236}">
                    <a16:creationId xmlns:a16="http://schemas.microsoft.com/office/drawing/2014/main" id="{99992EC2-EAA6-4375-B522-51B343DAA205}"/>
                  </a:ext>
                </a:extLst>
              </p:cNvPr>
              <p:cNvSpPr txBox="1"/>
              <p:nvPr/>
            </p:nvSpPr>
            <p:spPr>
              <a:xfrm>
                <a:off x="9972408" y="2363576"/>
                <a:ext cx="1057490" cy="165635"/>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Low blood pressure</a:t>
                </a:r>
              </a:p>
            </p:txBody>
          </p:sp>
          <p:grpSp>
            <p:nvGrpSpPr>
              <p:cNvPr id="100" name="Group 99">
                <a:extLst>
                  <a:ext uri="{FF2B5EF4-FFF2-40B4-BE49-F238E27FC236}">
                    <a16:creationId xmlns:a16="http://schemas.microsoft.com/office/drawing/2014/main" id="{80B99A9E-5248-4A66-840B-FF94F5FF3D78}"/>
                  </a:ext>
                </a:extLst>
              </p:cNvPr>
              <p:cNvGrpSpPr/>
              <p:nvPr/>
            </p:nvGrpSpPr>
            <p:grpSpPr>
              <a:xfrm>
                <a:off x="9418151" y="2213273"/>
                <a:ext cx="485775" cy="485775"/>
                <a:chOff x="9418151" y="2213273"/>
                <a:chExt cx="485775" cy="485775"/>
              </a:xfrm>
            </p:grpSpPr>
            <p:sp>
              <p:nvSpPr>
                <p:cNvPr id="81" name="Freeform: Shape 80">
                  <a:extLst>
                    <a:ext uri="{FF2B5EF4-FFF2-40B4-BE49-F238E27FC236}">
                      <a16:creationId xmlns:a16="http://schemas.microsoft.com/office/drawing/2014/main" id="{2EB7E6FD-973D-4DC5-9E52-8425C4929AF8}"/>
                    </a:ext>
                  </a:extLst>
                </p:cNvPr>
                <p:cNvSpPr/>
                <p:nvPr/>
              </p:nvSpPr>
              <p:spPr>
                <a:xfrm>
                  <a:off x="9418151" y="2213273"/>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B1EC4DB-E41A-478F-99F0-54BB18744C3A}"/>
                    </a:ext>
                  </a:extLst>
                </p:cNvPr>
                <p:cNvSpPr/>
                <p:nvPr/>
              </p:nvSpPr>
              <p:spPr>
                <a:xfrm>
                  <a:off x="9508638" y="2364720"/>
                  <a:ext cx="278130" cy="225742"/>
                </a:xfrm>
                <a:custGeom>
                  <a:avLst/>
                  <a:gdLst>
                    <a:gd name="connsiteX0" fmla="*/ 41910 w 278130"/>
                    <a:gd name="connsiteY0" fmla="*/ 158115 h 225742"/>
                    <a:gd name="connsiteX1" fmla="*/ 24765 w 278130"/>
                    <a:gd name="connsiteY1" fmla="*/ 158115 h 225742"/>
                    <a:gd name="connsiteX2" fmla="*/ 24765 w 278130"/>
                    <a:gd name="connsiteY2" fmla="*/ 140970 h 225742"/>
                    <a:gd name="connsiteX3" fmla="*/ 41910 w 278130"/>
                    <a:gd name="connsiteY3" fmla="*/ 140970 h 225742"/>
                    <a:gd name="connsiteX4" fmla="*/ 41910 w 278130"/>
                    <a:gd name="connsiteY4" fmla="*/ 158115 h 225742"/>
                    <a:gd name="connsiteX5" fmla="*/ 0 w 278130"/>
                    <a:gd name="connsiteY5" fmla="*/ 210503 h 225742"/>
                    <a:gd name="connsiteX6" fmla="*/ 8572 w 278130"/>
                    <a:gd name="connsiteY6" fmla="*/ 210503 h 225742"/>
                    <a:gd name="connsiteX7" fmla="*/ 59055 w 278130"/>
                    <a:gd name="connsiteY7" fmla="*/ 210503 h 225742"/>
                    <a:gd name="connsiteX8" fmla="*/ 109538 w 278130"/>
                    <a:gd name="connsiteY8" fmla="*/ 159067 h 225742"/>
                    <a:gd name="connsiteX9" fmla="*/ 109538 w 278130"/>
                    <a:gd name="connsiteY9" fmla="*/ 51435 h 225742"/>
                    <a:gd name="connsiteX10" fmla="*/ 135255 w 278130"/>
                    <a:gd name="connsiteY10" fmla="*/ 25718 h 225742"/>
                    <a:gd name="connsiteX11" fmla="*/ 160973 w 278130"/>
                    <a:gd name="connsiteY11" fmla="*/ 51435 h 225742"/>
                    <a:gd name="connsiteX12" fmla="*/ 186690 w 278130"/>
                    <a:gd name="connsiteY12" fmla="*/ 51435 h 225742"/>
                    <a:gd name="connsiteX13" fmla="*/ 136208 w 278130"/>
                    <a:gd name="connsiteY13" fmla="*/ 0 h 225742"/>
                    <a:gd name="connsiteX14" fmla="*/ 85725 w 278130"/>
                    <a:gd name="connsiteY14" fmla="*/ 51435 h 225742"/>
                    <a:gd name="connsiteX15" fmla="*/ 85725 w 278130"/>
                    <a:gd name="connsiteY15" fmla="*/ 159067 h 225742"/>
                    <a:gd name="connsiteX16" fmla="*/ 60008 w 278130"/>
                    <a:gd name="connsiteY16" fmla="*/ 184785 h 225742"/>
                    <a:gd name="connsiteX17" fmla="*/ 34290 w 278130"/>
                    <a:gd name="connsiteY17" fmla="*/ 159067 h 225742"/>
                    <a:gd name="connsiteX18" fmla="*/ 59055 w 278130"/>
                    <a:gd name="connsiteY18" fmla="*/ 210503 h 225742"/>
                    <a:gd name="connsiteX19" fmla="*/ 34290 w 278130"/>
                    <a:gd name="connsiteY19" fmla="*/ 225742 h 225742"/>
                    <a:gd name="connsiteX20" fmla="*/ 9525 w 278130"/>
                    <a:gd name="connsiteY20" fmla="*/ 210503 h 225742"/>
                    <a:gd name="connsiteX21" fmla="*/ 34290 w 278130"/>
                    <a:gd name="connsiteY21" fmla="*/ 195263 h 225742"/>
                    <a:gd name="connsiteX22" fmla="*/ 59055 w 278130"/>
                    <a:gd name="connsiteY22" fmla="*/ 210503 h 225742"/>
                    <a:gd name="connsiteX23" fmla="*/ 43815 w 278130"/>
                    <a:gd name="connsiteY23" fmla="*/ 115253 h 225742"/>
                    <a:gd name="connsiteX24" fmla="*/ 34290 w 278130"/>
                    <a:gd name="connsiteY24" fmla="*/ 115253 h 225742"/>
                    <a:gd name="connsiteX25" fmla="*/ 34290 w 278130"/>
                    <a:gd name="connsiteY25" fmla="*/ 101918 h 225742"/>
                    <a:gd name="connsiteX26" fmla="*/ 59055 w 278130"/>
                    <a:gd name="connsiteY26" fmla="*/ 115253 h 225742"/>
                    <a:gd name="connsiteX27" fmla="*/ 33338 w 278130"/>
                    <a:gd name="connsiteY27" fmla="*/ 140970 h 225742"/>
                    <a:gd name="connsiteX28" fmla="*/ 7620 w 278130"/>
                    <a:gd name="connsiteY28" fmla="*/ 115253 h 225742"/>
                    <a:gd name="connsiteX29" fmla="*/ 33338 w 278130"/>
                    <a:gd name="connsiteY29" fmla="*/ 89535 h 225742"/>
                    <a:gd name="connsiteX30" fmla="*/ 59055 w 278130"/>
                    <a:gd name="connsiteY30" fmla="*/ 115253 h 225742"/>
                    <a:gd name="connsiteX31" fmla="*/ 278130 w 278130"/>
                    <a:gd name="connsiteY31" fmla="*/ 210503 h 225742"/>
                    <a:gd name="connsiteX32" fmla="*/ 160973 w 278130"/>
                    <a:gd name="connsiteY32" fmla="*/ 210503 h 225742"/>
                    <a:gd name="connsiteX33" fmla="*/ 160973 w 278130"/>
                    <a:gd name="connsiteY33" fmla="*/ 51435 h 225742"/>
                    <a:gd name="connsiteX34" fmla="*/ 278130 w 278130"/>
                    <a:gd name="connsiteY34" fmla="*/ 51435 h 225742"/>
                    <a:gd name="connsiteX35" fmla="*/ 278130 w 278130"/>
                    <a:gd name="connsiteY35" fmla="*/ 210503 h 2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8130" h="225742">
                      <a:moveTo>
                        <a:pt x="41910" y="158115"/>
                      </a:moveTo>
                      <a:lnTo>
                        <a:pt x="24765" y="158115"/>
                      </a:lnTo>
                      <a:lnTo>
                        <a:pt x="24765" y="140970"/>
                      </a:lnTo>
                      <a:lnTo>
                        <a:pt x="41910" y="140970"/>
                      </a:lnTo>
                      <a:lnTo>
                        <a:pt x="41910" y="158115"/>
                      </a:lnTo>
                      <a:close/>
                      <a:moveTo>
                        <a:pt x="0" y="210503"/>
                      </a:moveTo>
                      <a:lnTo>
                        <a:pt x="8572" y="210503"/>
                      </a:lnTo>
                      <a:moveTo>
                        <a:pt x="59055" y="210503"/>
                      </a:moveTo>
                      <a:cubicBezTo>
                        <a:pt x="87630" y="210503"/>
                        <a:pt x="109538" y="187642"/>
                        <a:pt x="109538" y="159067"/>
                      </a:cubicBezTo>
                      <a:lnTo>
                        <a:pt x="109538" y="51435"/>
                      </a:lnTo>
                      <a:cubicBezTo>
                        <a:pt x="109538" y="37147"/>
                        <a:pt x="120968" y="25718"/>
                        <a:pt x="135255" y="25718"/>
                      </a:cubicBezTo>
                      <a:cubicBezTo>
                        <a:pt x="149543" y="25718"/>
                        <a:pt x="160973" y="37147"/>
                        <a:pt x="160973" y="51435"/>
                      </a:cubicBezTo>
                      <a:moveTo>
                        <a:pt x="186690" y="51435"/>
                      </a:moveTo>
                      <a:cubicBezTo>
                        <a:pt x="186690" y="22860"/>
                        <a:pt x="163830" y="0"/>
                        <a:pt x="136208" y="0"/>
                      </a:cubicBezTo>
                      <a:cubicBezTo>
                        <a:pt x="108585" y="0"/>
                        <a:pt x="85725" y="22860"/>
                        <a:pt x="85725" y="51435"/>
                      </a:cubicBezTo>
                      <a:lnTo>
                        <a:pt x="85725" y="159067"/>
                      </a:lnTo>
                      <a:cubicBezTo>
                        <a:pt x="85725" y="173355"/>
                        <a:pt x="74295" y="184785"/>
                        <a:pt x="60008" y="184785"/>
                      </a:cubicBezTo>
                      <a:cubicBezTo>
                        <a:pt x="45720" y="184785"/>
                        <a:pt x="34290" y="173355"/>
                        <a:pt x="34290" y="159067"/>
                      </a:cubicBezTo>
                      <a:moveTo>
                        <a:pt x="59055" y="210503"/>
                      </a:moveTo>
                      <a:cubicBezTo>
                        <a:pt x="59055" y="219075"/>
                        <a:pt x="47625" y="225742"/>
                        <a:pt x="34290" y="225742"/>
                      </a:cubicBezTo>
                      <a:cubicBezTo>
                        <a:pt x="20003" y="225742"/>
                        <a:pt x="9525" y="219075"/>
                        <a:pt x="9525" y="210503"/>
                      </a:cubicBezTo>
                      <a:cubicBezTo>
                        <a:pt x="9525" y="201930"/>
                        <a:pt x="20955" y="195263"/>
                        <a:pt x="34290" y="195263"/>
                      </a:cubicBezTo>
                      <a:cubicBezTo>
                        <a:pt x="47625" y="195263"/>
                        <a:pt x="59055" y="201930"/>
                        <a:pt x="59055" y="210503"/>
                      </a:cubicBezTo>
                      <a:close/>
                      <a:moveTo>
                        <a:pt x="43815" y="115253"/>
                      </a:moveTo>
                      <a:lnTo>
                        <a:pt x="34290" y="115253"/>
                      </a:lnTo>
                      <a:lnTo>
                        <a:pt x="34290" y="101918"/>
                      </a:lnTo>
                      <a:moveTo>
                        <a:pt x="59055" y="115253"/>
                      </a:moveTo>
                      <a:cubicBezTo>
                        <a:pt x="59055" y="129540"/>
                        <a:pt x="47625" y="140970"/>
                        <a:pt x="33338" y="140970"/>
                      </a:cubicBezTo>
                      <a:cubicBezTo>
                        <a:pt x="19050" y="140970"/>
                        <a:pt x="7620" y="129540"/>
                        <a:pt x="7620" y="115253"/>
                      </a:cubicBezTo>
                      <a:cubicBezTo>
                        <a:pt x="7620" y="100965"/>
                        <a:pt x="19050" y="89535"/>
                        <a:pt x="33338" y="89535"/>
                      </a:cubicBezTo>
                      <a:cubicBezTo>
                        <a:pt x="47625" y="89535"/>
                        <a:pt x="59055" y="100965"/>
                        <a:pt x="59055" y="115253"/>
                      </a:cubicBezTo>
                      <a:close/>
                      <a:moveTo>
                        <a:pt x="278130" y="210503"/>
                      </a:moveTo>
                      <a:lnTo>
                        <a:pt x="160973" y="210503"/>
                      </a:lnTo>
                      <a:lnTo>
                        <a:pt x="160973" y="51435"/>
                      </a:lnTo>
                      <a:lnTo>
                        <a:pt x="278130" y="51435"/>
                      </a:lnTo>
                      <a:lnTo>
                        <a:pt x="278130" y="210503"/>
                      </a:lnTo>
                      <a:close/>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73862860-9483-461A-AA7F-1DA6403B5045}"/>
                    </a:ext>
                  </a:extLst>
                </p:cNvPr>
                <p:cNvSpPr/>
                <p:nvPr/>
              </p:nvSpPr>
              <p:spPr>
                <a:xfrm>
                  <a:off x="9727713" y="2267565"/>
                  <a:ext cx="9525" cy="104775"/>
                </a:xfrm>
                <a:custGeom>
                  <a:avLst/>
                  <a:gdLst>
                    <a:gd name="connsiteX0" fmla="*/ 0 w 9525"/>
                    <a:gd name="connsiteY0" fmla="*/ 0 h 104775"/>
                    <a:gd name="connsiteX1" fmla="*/ 0 w 9525"/>
                    <a:gd name="connsiteY1" fmla="*/ 104775 h 104775"/>
                  </a:gdLst>
                  <a:ahLst/>
                  <a:cxnLst>
                    <a:cxn ang="0">
                      <a:pos x="connsiteX0" y="connsiteY0"/>
                    </a:cxn>
                    <a:cxn ang="0">
                      <a:pos x="connsiteX1" y="connsiteY1"/>
                    </a:cxn>
                  </a:cxnLst>
                  <a:rect l="l" t="t" r="r" b="b"/>
                  <a:pathLst>
                    <a:path w="9525" h="104775">
                      <a:moveTo>
                        <a:pt x="0" y="0"/>
                      </a:moveTo>
                      <a:lnTo>
                        <a:pt x="0" y="104775"/>
                      </a:lnTo>
                    </a:path>
                  </a:pathLst>
                </a:custGeom>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30DA2144-F504-42FF-A2B3-B202C2A7816F}"/>
                    </a:ext>
                  </a:extLst>
                </p:cNvPr>
                <p:cNvSpPr/>
                <p:nvPr/>
              </p:nvSpPr>
              <p:spPr>
                <a:xfrm>
                  <a:off x="9692470" y="2334240"/>
                  <a:ext cx="70485" cy="38100"/>
                </a:xfrm>
                <a:custGeom>
                  <a:avLst/>
                  <a:gdLst>
                    <a:gd name="connsiteX0" fmla="*/ 70485 w 70485"/>
                    <a:gd name="connsiteY0" fmla="*/ 0 h 38100"/>
                    <a:gd name="connsiteX1" fmla="*/ 35243 w 70485"/>
                    <a:gd name="connsiteY1" fmla="*/ 38100 h 38100"/>
                    <a:gd name="connsiteX2" fmla="*/ 0 w 70485"/>
                    <a:gd name="connsiteY2" fmla="*/ 0 h 38100"/>
                  </a:gdLst>
                  <a:ahLst/>
                  <a:cxnLst>
                    <a:cxn ang="0">
                      <a:pos x="connsiteX0" y="connsiteY0"/>
                    </a:cxn>
                    <a:cxn ang="0">
                      <a:pos x="connsiteX1" y="connsiteY1"/>
                    </a:cxn>
                    <a:cxn ang="0">
                      <a:pos x="connsiteX2" y="connsiteY2"/>
                    </a:cxn>
                  </a:cxnLst>
                  <a:rect l="l" t="t" r="r" b="b"/>
                  <a:pathLst>
                    <a:path w="70485" h="38100">
                      <a:moveTo>
                        <a:pt x="70485" y="0"/>
                      </a:moveTo>
                      <a:lnTo>
                        <a:pt x="35243" y="38100"/>
                      </a:lnTo>
                      <a:lnTo>
                        <a:pt x="0" y="0"/>
                      </a:ln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grpSp>
        <p:nvGrpSpPr>
          <p:cNvPr id="108" name="Group 107">
            <a:extLst>
              <a:ext uri="{FF2B5EF4-FFF2-40B4-BE49-F238E27FC236}">
                <a16:creationId xmlns:a16="http://schemas.microsoft.com/office/drawing/2014/main" id="{6FBB540F-148D-4D9F-B799-A8E0351FA106}"/>
              </a:ext>
            </a:extLst>
          </p:cNvPr>
          <p:cNvGrpSpPr/>
          <p:nvPr/>
        </p:nvGrpSpPr>
        <p:grpSpPr>
          <a:xfrm>
            <a:off x="6216460" y="1567406"/>
            <a:ext cx="3685078" cy="488709"/>
            <a:chOff x="7670800" y="1567405"/>
            <a:chExt cx="3685078" cy="488709"/>
          </a:xfrm>
        </p:grpSpPr>
        <p:sp>
          <p:nvSpPr>
            <p:cNvPr id="56" name="Freeform: Shape 55">
              <a:extLst>
                <a:ext uri="{FF2B5EF4-FFF2-40B4-BE49-F238E27FC236}">
                  <a16:creationId xmlns:a16="http://schemas.microsoft.com/office/drawing/2014/main" id="{96A0ECBB-D650-4997-9AC9-E8F2DB2ADE13}"/>
                </a:ext>
              </a:extLst>
            </p:cNvPr>
            <p:cNvSpPr/>
            <p:nvPr/>
          </p:nvSpPr>
          <p:spPr>
            <a:xfrm flipH="1">
              <a:off x="7670800" y="1698601"/>
              <a:ext cx="1733240" cy="357513"/>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19275"/>
                <a:gd name="connsiteY0" fmla="*/ 0 h 1514475"/>
                <a:gd name="connsiteX1" fmla="*/ 1052001 w 1819275"/>
                <a:gd name="connsiteY1" fmla="*/ 279141 h 1514475"/>
                <a:gd name="connsiteX2" fmla="*/ 1819275 w 1819275"/>
                <a:gd name="connsiteY2" fmla="*/ 1514475 h 1514475"/>
                <a:gd name="connsiteX0" fmla="*/ 0 w 1819275"/>
                <a:gd name="connsiteY0" fmla="*/ 0 h 1514475"/>
                <a:gd name="connsiteX1" fmla="*/ 1052001 w 1819275"/>
                <a:gd name="connsiteY1" fmla="*/ 279141 h 1514475"/>
                <a:gd name="connsiteX2" fmla="*/ 1819275 w 1819275"/>
                <a:gd name="connsiteY2" fmla="*/ 1514475 h 1514475"/>
                <a:gd name="connsiteX0" fmla="*/ 0 w 1994975"/>
                <a:gd name="connsiteY0" fmla="*/ 0 h 1406008"/>
                <a:gd name="connsiteX1" fmla="*/ 1052001 w 1994975"/>
                <a:gd name="connsiteY1" fmla="*/ 279141 h 1406008"/>
                <a:gd name="connsiteX2" fmla="*/ 1994975 w 1994975"/>
                <a:gd name="connsiteY2" fmla="*/ 1406008 h 1406008"/>
                <a:gd name="connsiteX0" fmla="*/ 0 w 1994975"/>
                <a:gd name="connsiteY0" fmla="*/ 0 h 1406008"/>
                <a:gd name="connsiteX1" fmla="*/ 1106529 w 1994975"/>
                <a:gd name="connsiteY1" fmla="*/ 246601 h 1406008"/>
                <a:gd name="connsiteX2" fmla="*/ 1994975 w 1994975"/>
                <a:gd name="connsiteY2" fmla="*/ 1406008 h 1406008"/>
                <a:gd name="connsiteX0" fmla="*/ 0 w 1994975"/>
                <a:gd name="connsiteY0" fmla="*/ 0 h 1406008"/>
                <a:gd name="connsiteX1" fmla="*/ 1994975 w 1994975"/>
                <a:gd name="connsiteY1" fmla="*/ 1406008 h 1406008"/>
                <a:gd name="connsiteX0" fmla="*/ 0 w 1994975"/>
                <a:gd name="connsiteY0" fmla="*/ 167023 h 1573031"/>
                <a:gd name="connsiteX1" fmla="*/ 1994975 w 1994975"/>
                <a:gd name="connsiteY1" fmla="*/ 1573031 h 1573031"/>
                <a:gd name="connsiteX0" fmla="*/ 0 w 1994975"/>
                <a:gd name="connsiteY0" fmla="*/ 280860 h 1686868"/>
                <a:gd name="connsiteX1" fmla="*/ 1994975 w 1994975"/>
                <a:gd name="connsiteY1" fmla="*/ 1686868 h 1686868"/>
                <a:gd name="connsiteX0" fmla="*/ 0 w 2301949"/>
                <a:gd name="connsiteY0" fmla="*/ 219162 h 2029668"/>
                <a:gd name="connsiteX1" fmla="*/ 2301949 w 2301949"/>
                <a:gd name="connsiteY1" fmla="*/ 2029668 h 2029668"/>
                <a:gd name="connsiteX0" fmla="*/ 0 w 2323876"/>
                <a:gd name="connsiteY0" fmla="*/ 234223 h 1929158"/>
                <a:gd name="connsiteX1" fmla="*/ 2323876 w 2323876"/>
                <a:gd name="connsiteY1" fmla="*/ 1929158 h 1929158"/>
                <a:gd name="connsiteX0" fmla="*/ 0 w 2323876"/>
                <a:gd name="connsiteY0" fmla="*/ 245484 h 1940419"/>
                <a:gd name="connsiteX1" fmla="*/ 2323876 w 2323876"/>
                <a:gd name="connsiteY1" fmla="*/ 1940419 h 1940419"/>
                <a:gd name="connsiteX0" fmla="*/ 0 w 2294640"/>
                <a:gd name="connsiteY0" fmla="*/ 245484 h 1940419"/>
                <a:gd name="connsiteX1" fmla="*/ 2294640 w 2294640"/>
                <a:gd name="connsiteY1" fmla="*/ 1940419 h 1940419"/>
              </a:gdLst>
              <a:ahLst/>
              <a:cxnLst>
                <a:cxn ang="0">
                  <a:pos x="connsiteX0" y="connsiteY0"/>
                </a:cxn>
                <a:cxn ang="0">
                  <a:pos x="connsiteX1" y="connsiteY1"/>
                </a:cxn>
              </a:cxnLst>
              <a:rect l="l" t="t" r="r" b="b"/>
              <a:pathLst>
                <a:path w="2294640" h="1940419">
                  <a:moveTo>
                    <a:pt x="0" y="245484"/>
                  </a:moveTo>
                  <a:cubicBezTo>
                    <a:pt x="1439736" y="-441558"/>
                    <a:pt x="1783135" y="373826"/>
                    <a:pt x="2294640" y="1940419"/>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9725A9DF-BD36-491F-AD2A-BB3FD44CE570}"/>
                </a:ext>
              </a:extLst>
            </p:cNvPr>
            <p:cNvGrpSpPr/>
            <p:nvPr/>
          </p:nvGrpSpPr>
          <p:grpSpPr>
            <a:xfrm>
              <a:off x="9418151" y="1567405"/>
              <a:ext cx="1937727" cy="485775"/>
              <a:chOff x="9418151" y="1567405"/>
              <a:chExt cx="1937727" cy="485775"/>
            </a:xfrm>
          </p:grpSpPr>
          <p:sp>
            <p:nvSpPr>
              <p:cNvPr id="12" name="TextBox 11">
                <a:extLst>
                  <a:ext uri="{FF2B5EF4-FFF2-40B4-BE49-F238E27FC236}">
                    <a16:creationId xmlns:a16="http://schemas.microsoft.com/office/drawing/2014/main" id="{A9251584-3129-4092-B843-0AFC4656FDBC}"/>
                  </a:ext>
                </a:extLst>
              </p:cNvPr>
              <p:cNvSpPr txBox="1"/>
              <p:nvPr/>
            </p:nvSpPr>
            <p:spPr>
              <a:xfrm>
                <a:off x="9972407" y="1733636"/>
                <a:ext cx="1383471" cy="277070"/>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tab pos="84138" algn="l"/>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Pale/blue toes,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ﬁngers, and lips</a:t>
                </a:r>
              </a:p>
            </p:txBody>
          </p:sp>
          <p:grpSp>
            <p:nvGrpSpPr>
              <p:cNvPr id="101" name="Group 100">
                <a:extLst>
                  <a:ext uri="{FF2B5EF4-FFF2-40B4-BE49-F238E27FC236}">
                    <a16:creationId xmlns:a16="http://schemas.microsoft.com/office/drawing/2014/main" id="{E3B0153E-6851-42C3-8064-0DB3A3ED311A}"/>
                  </a:ext>
                </a:extLst>
              </p:cNvPr>
              <p:cNvGrpSpPr/>
              <p:nvPr/>
            </p:nvGrpSpPr>
            <p:grpSpPr>
              <a:xfrm>
                <a:off x="9418151" y="1567405"/>
                <a:ext cx="485775" cy="485775"/>
                <a:chOff x="9418151" y="1567405"/>
                <a:chExt cx="485775" cy="485775"/>
              </a:xfrm>
            </p:grpSpPr>
            <p:sp>
              <p:nvSpPr>
                <p:cNvPr id="86" name="Freeform: Shape 85">
                  <a:extLst>
                    <a:ext uri="{FF2B5EF4-FFF2-40B4-BE49-F238E27FC236}">
                      <a16:creationId xmlns:a16="http://schemas.microsoft.com/office/drawing/2014/main" id="{4F6B8054-425F-4D84-8886-BAE0A1733E7F}"/>
                    </a:ext>
                  </a:extLst>
                </p:cNvPr>
                <p:cNvSpPr/>
                <p:nvPr/>
              </p:nvSpPr>
              <p:spPr>
                <a:xfrm>
                  <a:off x="9418151" y="1567405"/>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2B7503A0-56BF-4863-BCE9-4FE94A359C83}"/>
                    </a:ext>
                  </a:extLst>
                </p:cNvPr>
                <p:cNvSpPr/>
                <p:nvPr/>
              </p:nvSpPr>
              <p:spPr>
                <a:xfrm>
                  <a:off x="9517210" y="1759660"/>
                  <a:ext cx="287654" cy="101114"/>
                </a:xfrm>
                <a:custGeom>
                  <a:avLst/>
                  <a:gdLst>
                    <a:gd name="connsiteX0" fmla="*/ 143828 w 287654"/>
                    <a:gd name="connsiteY0" fmla="*/ 20152 h 101114"/>
                    <a:gd name="connsiteX1" fmla="*/ 0 w 287654"/>
                    <a:gd name="connsiteY1" fmla="*/ 50632 h 101114"/>
                    <a:gd name="connsiteX2" fmla="*/ 143828 w 287654"/>
                    <a:gd name="connsiteY2" fmla="*/ 101115 h 101114"/>
                    <a:gd name="connsiteX3" fmla="*/ 287655 w 287654"/>
                    <a:gd name="connsiteY3" fmla="*/ 50632 h 101114"/>
                    <a:gd name="connsiteX4" fmla="*/ 143828 w 287654"/>
                    <a:gd name="connsiteY4" fmla="*/ 20152 h 10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54" h="101114">
                      <a:moveTo>
                        <a:pt x="143828" y="20152"/>
                      </a:moveTo>
                      <a:cubicBezTo>
                        <a:pt x="119063" y="-38903"/>
                        <a:pt x="0" y="50632"/>
                        <a:pt x="0" y="50632"/>
                      </a:cubicBezTo>
                      <a:cubicBezTo>
                        <a:pt x="32385" y="81112"/>
                        <a:pt x="84773" y="101115"/>
                        <a:pt x="143828" y="101115"/>
                      </a:cubicBezTo>
                      <a:cubicBezTo>
                        <a:pt x="202883" y="101115"/>
                        <a:pt x="255270" y="81112"/>
                        <a:pt x="287655" y="50632"/>
                      </a:cubicBezTo>
                      <a:cubicBezTo>
                        <a:pt x="287655" y="50632"/>
                        <a:pt x="168593" y="-38903"/>
                        <a:pt x="143828" y="20152"/>
                      </a:cubicBezTo>
                    </a:path>
                  </a:pathLst>
                </a:custGeom>
                <a:solidFill>
                  <a:srgbClr val="0082B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10B58701-A924-44DA-883F-B4F6DBF1209D}"/>
                    </a:ext>
                  </a:extLst>
                </p:cNvPr>
                <p:cNvSpPr/>
                <p:nvPr/>
              </p:nvSpPr>
              <p:spPr>
                <a:xfrm>
                  <a:off x="9521973" y="1760060"/>
                  <a:ext cx="278129" cy="100714"/>
                </a:xfrm>
                <a:custGeom>
                  <a:avLst/>
                  <a:gdLst>
                    <a:gd name="connsiteX0" fmla="*/ 0 w 278129"/>
                    <a:gd name="connsiteY0" fmla="*/ 50232 h 100714"/>
                    <a:gd name="connsiteX1" fmla="*/ 113348 w 278129"/>
                    <a:gd name="connsiteY1" fmla="*/ 53089 h 100714"/>
                    <a:gd name="connsiteX2" fmla="*/ 139065 w 278129"/>
                    <a:gd name="connsiteY2" fmla="*/ 61662 h 100714"/>
                    <a:gd name="connsiteX3" fmla="*/ 164783 w 278129"/>
                    <a:gd name="connsiteY3" fmla="*/ 53089 h 100714"/>
                    <a:gd name="connsiteX4" fmla="*/ 278130 w 278129"/>
                    <a:gd name="connsiteY4" fmla="*/ 50232 h 100714"/>
                    <a:gd name="connsiteX5" fmla="*/ 0 w 278129"/>
                    <a:gd name="connsiteY5" fmla="*/ 50232 h 100714"/>
                    <a:gd name="connsiteX6" fmla="*/ 139065 w 278129"/>
                    <a:gd name="connsiteY6" fmla="*/ 100714 h 100714"/>
                    <a:gd name="connsiteX7" fmla="*/ 278130 w 278129"/>
                    <a:gd name="connsiteY7" fmla="*/ 50232 h 100714"/>
                    <a:gd name="connsiteX8" fmla="*/ 278130 w 278129"/>
                    <a:gd name="connsiteY8" fmla="*/ 50232 h 100714"/>
                    <a:gd name="connsiteX9" fmla="*/ 139065 w 278129"/>
                    <a:gd name="connsiteY9" fmla="*/ 19752 h 100714"/>
                    <a:gd name="connsiteX10" fmla="*/ 0 w 278129"/>
                    <a:gd name="connsiteY10" fmla="*/ 50232 h 100714"/>
                    <a:gd name="connsiteX11" fmla="*/ 139065 w 278129"/>
                    <a:gd name="connsiteY11" fmla="*/ 19752 h 10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129" h="100714">
                      <a:moveTo>
                        <a:pt x="0" y="50232"/>
                      </a:moveTo>
                      <a:cubicBezTo>
                        <a:pt x="99060" y="34039"/>
                        <a:pt x="113348" y="53089"/>
                        <a:pt x="113348" y="53089"/>
                      </a:cubicBezTo>
                      <a:cubicBezTo>
                        <a:pt x="119063" y="57852"/>
                        <a:pt x="128588" y="61662"/>
                        <a:pt x="139065" y="61662"/>
                      </a:cubicBezTo>
                      <a:cubicBezTo>
                        <a:pt x="149543" y="61662"/>
                        <a:pt x="159068" y="58804"/>
                        <a:pt x="164783" y="53089"/>
                      </a:cubicBezTo>
                      <a:cubicBezTo>
                        <a:pt x="164783" y="53089"/>
                        <a:pt x="178118" y="34039"/>
                        <a:pt x="278130" y="50232"/>
                      </a:cubicBezTo>
                      <a:moveTo>
                        <a:pt x="0" y="50232"/>
                      </a:moveTo>
                      <a:cubicBezTo>
                        <a:pt x="31433" y="80712"/>
                        <a:pt x="81915" y="100714"/>
                        <a:pt x="139065" y="100714"/>
                      </a:cubicBezTo>
                      <a:cubicBezTo>
                        <a:pt x="196215" y="100714"/>
                        <a:pt x="246698" y="80712"/>
                        <a:pt x="278130" y="50232"/>
                      </a:cubicBezTo>
                      <a:moveTo>
                        <a:pt x="278130" y="50232"/>
                      </a:moveTo>
                      <a:cubicBezTo>
                        <a:pt x="278130" y="50232"/>
                        <a:pt x="163830" y="-38351"/>
                        <a:pt x="139065" y="19752"/>
                      </a:cubicBezTo>
                      <a:moveTo>
                        <a:pt x="0" y="50232"/>
                      </a:moveTo>
                      <a:cubicBezTo>
                        <a:pt x="0" y="50232"/>
                        <a:pt x="114300" y="-38351"/>
                        <a:pt x="139065" y="19752"/>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grpSp>
        <p:nvGrpSpPr>
          <p:cNvPr id="113" name="Group 112">
            <a:extLst>
              <a:ext uri="{FF2B5EF4-FFF2-40B4-BE49-F238E27FC236}">
                <a16:creationId xmlns:a16="http://schemas.microsoft.com/office/drawing/2014/main" id="{02C32A64-43A9-44AE-BC1B-DF9991C4FAFB}"/>
              </a:ext>
            </a:extLst>
          </p:cNvPr>
          <p:cNvGrpSpPr/>
          <p:nvPr/>
        </p:nvGrpSpPr>
        <p:grpSpPr>
          <a:xfrm>
            <a:off x="6200584" y="3067051"/>
            <a:ext cx="4198444" cy="2776999"/>
            <a:chOff x="7654924" y="3067050"/>
            <a:chExt cx="4198444" cy="2776999"/>
          </a:xfrm>
        </p:grpSpPr>
        <p:sp>
          <p:nvSpPr>
            <p:cNvPr id="63" name="Freeform: Shape 62">
              <a:extLst>
                <a:ext uri="{FF2B5EF4-FFF2-40B4-BE49-F238E27FC236}">
                  <a16:creationId xmlns:a16="http://schemas.microsoft.com/office/drawing/2014/main" id="{628EDB75-7956-4E17-B500-6046D19A08B0}"/>
                </a:ext>
              </a:extLst>
            </p:cNvPr>
            <p:cNvSpPr/>
            <p:nvPr/>
          </p:nvSpPr>
          <p:spPr>
            <a:xfrm flipH="1" flipV="1">
              <a:off x="7654924" y="3067050"/>
              <a:ext cx="1763222" cy="2525064"/>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1CE06255-DAA3-4865-A794-089498E8E42D}"/>
                </a:ext>
              </a:extLst>
            </p:cNvPr>
            <p:cNvGrpSpPr/>
            <p:nvPr/>
          </p:nvGrpSpPr>
          <p:grpSpPr>
            <a:xfrm>
              <a:off x="9418151" y="5358274"/>
              <a:ext cx="2435217" cy="485775"/>
              <a:chOff x="9418151" y="5358274"/>
              <a:chExt cx="2435217" cy="485775"/>
            </a:xfrm>
          </p:grpSpPr>
          <p:sp>
            <p:nvSpPr>
              <p:cNvPr id="17" name="TextBox 16">
                <a:extLst>
                  <a:ext uri="{FF2B5EF4-FFF2-40B4-BE49-F238E27FC236}">
                    <a16:creationId xmlns:a16="http://schemas.microsoft.com/office/drawing/2014/main" id="{98346D85-E3E2-4EBE-B767-A862BF31FA42}"/>
                  </a:ext>
                </a:extLst>
              </p:cNvPr>
              <p:cNvSpPr txBox="1"/>
              <p:nvPr/>
            </p:nvSpPr>
            <p:spPr>
              <a:xfrm>
                <a:off x="9972407" y="5380473"/>
                <a:ext cx="1880961" cy="441376"/>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Sudden shortness of breath   </a:t>
                </a:r>
              </a:p>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Cough/wheezing</a:t>
                </a:r>
              </a:p>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Rapid breathing</a:t>
                </a:r>
              </a:p>
            </p:txBody>
          </p:sp>
          <p:grpSp>
            <p:nvGrpSpPr>
              <p:cNvPr id="96" name="Group 95">
                <a:extLst>
                  <a:ext uri="{FF2B5EF4-FFF2-40B4-BE49-F238E27FC236}">
                    <a16:creationId xmlns:a16="http://schemas.microsoft.com/office/drawing/2014/main" id="{38583E0D-4D94-4619-8F1E-EF1303A3D4BB}"/>
                  </a:ext>
                </a:extLst>
              </p:cNvPr>
              <p:cNvGrpSpPr/>
              <p:nvPr/>
            </p:nvGrpSpPr>
            <p:grpSpPr>
              <a:xfrm>
                <a:off x="9418151" y="5358274"/>
                <a:ext cx="485775" cy="485775"/>
                <a:chOff x="9418151" y="5334970"/>
                <a:chExt cx="485775" cy="485775"/>
              </a:xfrm>
            </p:grpSpPr>
            <p:sp>
              <p:nvSpPr>
                <p:cNvPr id="90" name="Freeform: Shape 89">
                  <a:extLst>
                    <a:ext uri="{FF2B5EF4-FFF2-40B4-BE49-F238E27FC236}">
                      <a16:creationId xmlns:a16="http://schemas.microsoft.com/office/drawing/2014/main" id="{8DDF72D6-5004-4680-8CDA-DFD2929B9DCB}"/>
                    </a:ext>
                  </a:extLst>
                </p:cNvPr>
                <p:cNvSpPr/>
                <p:nvPr/>
              </p:nvSpPr>
              <p:spPr>
                <a:xfrm>
                  <a:off x="9418151" y="5334970"/>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81374F4A-6E2D-47BA-8FB5-A78E2F9F4098}"/>
                    </a:ext>
                  </a:extLst>
                </p:cNvPr>
                <p:cNvSpPr/>
                <p:nvPr/>
              </p:nvSpPr>
              <p:spPr>
                <a:xfrm>
                  <a:off x="9520068" y="5466415"/>
                  <a:ext cx="281939" cy="222885"/>
                </a:xfrm>
                <a:custGeom>
                  <a:avLst/>
                  <a:gdLst>
                    <a:gd name="connsiteX0" fmla="*/ 78105 w 281939"/>
                    <a:gd name="connsiteY0" fmla="*/ 100012 h 222885"/>
                    <a:gd name="connsiteX1" fmla="*/ 126683 w 281939"/>
                    <a:gd name="connsiteY1" fmla="*/ 51435 h 222885"/>
                    <a:gd name="connsiteX2" fmla="*/ 174308 w 281939"/>
                    <a:gd name="connsiteY2" fmla="*/ 100012 h 222885"/>
                    <a:gd name="connsiteX3" fmla="*/ 125730 w 281939"/>
                    <a:gd name="connsiteY3" fmla="*/ 51435 h 222885"/>
                    <a:gd name="connsiteX4" fmla="*/ 125730 w 281939"/>
                    <a:gd name="connsiteY4" fmla="*/ 0 h 222885"/>
                    <a:gd name="connsiteX5" fmla="*/ 99060 w 281939"/>
                    <a:gd name="connsiteY5" fmla="*/ 127635 h 222885"/>
                    <a:gd name="connsiteX6" fmla="*/ 99060 w 281939"/>
                    <a:gd name="connsiteY6" fmla="*/ 153353 h 222885"/>
                    <a:gd name="connsiteX7" fmla="*/ 99060 w 281939"/>
                    <a:gd name="connsiteY7" fmla="*/ 156210 h 222885"/>
                    <a:gd name="connsiteX8" fmla="*/ 40005 w 281939"/>
                    <a:gd name="connsiteY8" fmla="*/ 220028 h 222885"/>
                    <a:gd name="connsiteX9" fmla="*/ 22860 w 281939"/>
                    <a:gd name="connsiteY9" fmla="*/ 222885 h 222885"/>
                    <a:gd name="connsiteX10" fmla="*/ 0 w 281939"/>
                    <a:gd name="connsiteY10" fmla="*/ 179070 h 222885"/>
                    <a:gd name="connsiteX11" fmla="*/ 76200 w 281939"/>
                    <a:gd name="connsiteY11" fmla="*/ 30480 h 222885"/>
                    <a:gd name="connsiteX12" fmla="*/ 95250 w 281939"/>
                    <a:gd name="connsiteY12" fmla="*/ 61912 h 222885"/>
                    <a:gd name="connsiteX13" fmla="*/ 99060 w 281939"/>
                    <a:gd name="connsiteY13" fmla="*/ 131445 h 222885"/>
                    <a:gd name="connsiteX14" fmla="*/ 99060 w 281939"/>
                    <a:gd name="connsiteY14" fmla="*/ 153353 h 222885"/>
                    <a:gd name="connsiteX15" fmla="*/ 99060 w 281939"/>
                    <a:gd name="connsiteY15" fmla="*/ 156210 h 222885"/>
                    <a:gd name="connsiteX16" fmla="*/ 40005 w 281939"/>
                    <a:gd name="connsiteY16" fmla="*/ 220028 h 222885"/>
                    <a:gd name="connsiteX17" fmla="*/ 22860 w 281939"/>
                    <a:gd name="connsiteY17" fmla="*/ 222885 h 222885"/>
                    <a:gd name="connsiteX18" fmla="*/ 0 w 281939"/>
                    <a:gd name="connsiteY18" fmla="*/ 179070 h 222885"/>
                    <a:gd name="connsiteX19" fmla="*/ 76200 w 281939"/>
                    <a:gd name="connsiteY19" fmla="*/ 30480 h 222885"/>
                    <a:gd name="connsiteX20" fmla="*/ 95250 w 281939"/>
                    <a:gd name="connsiteY20" fmla="*/ 61912 h 222885"/>
                    <a:gd name="connsiteX21" fmla="*/ 156210 w 281939"/>
                    <a:gd name="connsiteY21" fmla="*/ 62865 h 222885"/>
                    <a:gd name="connsiteX22" fmla="*/ 175260 w 281939"/>
                    <a:gd name="connsiteY22" fmla="*/ 31433 h 222885"/>
                    <a:gd name="connsiteX23" fmla="*/ 185738 w 281939"/>
                    <a:gd name="connsiteY23" fmla="*/ 34290 h 222885"/>
                    <a:gd name="connsiteX24" fmla="*/ 237172 w 281939"/>
                    <a:gd name="connsiteY24" fmla="*/ 107633 h 222885"/>
                    <a:gd name="connsiteX25" fmla="*/ 251460 w 281939"/>
                    <a:gd name="connsiteY25" fmla="*/ 179070 h 222885"/>
                    <a:gd name="connsiteX26" fmla="*/ 228600 w 281939"/>
                    <a:gd name="connsiteY26" fmla="*/ 222885 h 222885"/>
                    <a:gd name="connsiteX27" fmla="*/ 211455 w 281939"/>
                    <a:gd name="connsiteY27" fmla="*/ 220028 h 222885"/>
                    <a:gd name="connsiteX28" fmla="*/ 152400 w 281939"/>
                    <a:gd name="connsiteY28" fmla="*/ 156210 h 222885"/>
                    <a:gd name="connsiteX29" fmla="*/ 152400 w 281939"/>
                    <a:gd name="connsiteY29" fmla="*/ 153353 h 222885"/>
                    <a:gd name="connsiteX30" fmla="*/ 152400 w 281939"/>
                    <a:gd name="connsiteY30" fmla="*/ 127635 h 222885"/>
                    <a:gd name="connsiteX31" fmla="*/ 231458 w 281939"/>
                    <a:gd name="connsiteY31" fmla="*/ 33337 h 222885"/>
                    <a:gd name="connsiteX32" fmla="*/ 231458 w 281939"/>
                    <a:gd name="connsiteY32" fmla="*/ 59055 h 222885"/>
                    <a:gd name="connsiteX33" fmla="*/ 281940 w 281939"/>
                    <a:gd name="connsiteY33" fmla="*/ 57150 h 222885"/>
                    <a:gd name="connsiteX34" fmla="*/ 231458 w 281939"/>
                    <a:gd name="connsiteY34" fmla="*/ 107633 h 222885"/>
                    <a:gd name="connsiteX35" fmla="*/ 180975 w 281939"/>
                    <a:gd name="connsiteY35" fmla="*/ 57150 h 222885"/>
                    <a:gd name="connsiteX36" fmla="*/ 231458 w 281939"/>
                    <a:gd name="connsiteY36" fmla="*/ 6667 h 222885"/>
                    <a:gd name="connsiteX37" fmla="*/ 281940 w 281939"/>
                    <a:gd name="connsiteY37" fmla="*/ 57150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1939" h="222885">
                      <a:moveTo>
                        <a:pt x="78105" y="100012"/>
                      </a:moveTo>
                      <a:cubicBezTo>
                        <a:pt x="104775" y="100012"/>
                        <a:pt x="126683" y="78105"/>
                        <a:pt x="126683" y="51435"/>
                      </a:cubicBezTo>
                      <a:moveTo>
                        <a:pt x="174308" y="100012"/>
                      </a:moveTo>
                      <a:cubicBezTo>
                        <a:pt x="147638" y="100012"/>
                        <a:pt x="125730" y="78105"/>
                        <a:pt x="125730" y="51435"/>
                      </a:cubicBezTo>
                      <a:lnTo>
                        <a:pt x="125730" y="0"/>
                      </a:lnTo>
                      <a:moveTo>
                        <a:pt x="99060" y="127635"/>
                      </a:moveTo>
                      <a:cubicBezTo>
                        <a:pt x="99060" y="134303"/>
                        <a:pt x="99060" y="145733"/>
                        <a:pt x="99060" y="153353"/>
                      </a:cubicBezTo>
                      <a:lnTo>
                        <a:pt x="99060" y="156210"/>
                      </a:lnTo>
                      <a:cubicBezTo>
                        <a:pt x="99060" y="195262"/>
                        <a:pt x="70485" y="209550"/>
                        <a:pt x="40005" y="220028"/>
                      </a:cubicBezTo>
                      <a:cubicBezTo>
                        <a:pt x="33338" y="221932"/>
                        <a:pt x="27623" y="222885"/>
                        <a:pt x="22860" y="222885"/>
                      </a:cubicBezTo>
                      <a:cubicBezTo>
                        <a:pt x="11430" y="222885"/>
                        <a:pt x="0" y="218123"/>
                        <a:pt x="0" y="179070"/>
                      </a:cubicBezTo>
                      <a:cubicBezTo>
                        <a:pt x="0" y="120015"/>
                        <a:pt x="40958" y="30480"/>
                        <a:pt x="76200" y="30480"/>
                      </a:cubicBezTo>
                      <a:cubicBezTo>
                        <a:pt x="82868" y="30480"/>
                        <a:pt x="91440" y="34290"/>
                        <a:pt x="95250" y="61912"/>
                      </a:cubicBezTo>
                      <a:moveTo>
                        <a:pt x="99060" y="131445"/>
                      </a:moveTo>
                      <a:cubicBezTo>
                        <a:pt x="99060" y="138112"/>
                        <a:pt x="99060" y="145733"/>
                        <a:pt x="99060" y="153353"/>
                      </a:cubicBezTo>
                      <a:lnTo>
                        <a:pt x="99060" y="156210"/>
                      </a:lnTo>
                      <a:cubicBezTo>
                        <a:pt x="99060" y="195262"/>
                        <a:pt x="70485" y="209550"/>
                        <a:pt x="40005" y="220028"/>
                      </a:cubicBezTo>
                      <a:cubicBezTo>
                        <a:pt x="33338" y="221932"/>
                        <a:pt x="27623" y="222885"/>
                        <a:pt x="22860" y="222885"/>
                      </a:cubicBezTo>
                      <a:cubicBezTo>
                        <a:pt x="11430" y="222885"/>
                        <a:pt x="0" y="218123"/>
                        <a:pt x="0" y="179070"/>
                      </a:cubicBezTo>
                      <a:cubicBezTo>
                        <a:pt x="0" y="120015"/>
                        <a:pt x="40958" y="30480"/>
                        <a:pt x="76200" y="30480"/>
                      </a:cubicBezTo>
                      <a:cubicBezTo>
                        <a:pt x="82868" y="30480"/>
                        <a:pt x="91440" y="34290"/>
                        <a:pt x="95250" y="61912"/>
                      </a:cubicBezTo>
                      <a:moveTo>
                        <a:pt x="156210" y="62865"/>
                      </a:moveTo>
                      <a:cubicBezTo>
                        <a:pt x="160020" y="35243"/>
                        <a:pt x="168593" y="31433"/>
                        <a:pt x="175260" y="31433"/>
                      </a:cubicBezTo>
                      <a:cubicBezTo>
                        <a:pt x="179070" y="31433"/>
                        <a:pt x="182880" y="32385"/>
                        <a:pt x="185738" y="34290"/>
                      </a:cubicBezTo>
                      <a:moveTo>
                        <a:pt x="237172" y="107633"/>
                      </a:moveTo>
                      <a:cubicBezTo>
                        <a:pt x="245745" y="131445"/>
                        <a:pt x="251460" y="157162"/>
                        <a:pt x="251460" y="179070"/>
                      </a:cubicBezTo>
                      <a:cubicBezTo>
                        <a:pt x="251460" y="217170"/>
                        <a:pt x="240030" y="222885"/>
                        <a:pt x="228600" y="222885"/>
                      </a:cubicBezTo>
                      <a:cubicBezTo>
                        <a:pt x="223838" y="222885"/>
                        <a:pt x="218122" y="221932"/>
                        <a:pt x="211455" y="220028"/>
                      </a:cubicBezTo>
                      <a:cubicBezTo>
                        <a:pt x="180975" y="209550"/>
                        <a:pt x="152400" y="195262"/>
                        <a:pt x="152400" y="156210"/>
                      </a:cubicBezTo>
                      <a:lnTo>
                        <a:pt x="152400" y="153353"/>
                      </a:lnTo>
                      <a:cubicBezTo>
                        <a:pt x="152400" y="145733"/>
                        <a:pt x="152400" y="135255"/>
                        <a:pt x="152400" y="127635"/>
                      </a:cubicBezTo>
                      <a:moveTo>
                        <a:pt x="231458" y="33337"/>
                      </a:moveTo>
                      <a:lnTo>
                        <a:pt x="231458" y="59055"/>
                      </a:lnTo>
                      <a:moveTo>
                        <a:pt x="281940" y="57150"/>
                      </a:moveTo>
                      <a:cubicBezTo>
                        <a:pt x="281940" y="84773"/>
                        <a:pt x="259080" y="107633"/>
                        <a:pt x="231458" y="107633"/>
                      </a:cubicBezTo>
                      <a:cubicBezTo>
                        <a:pt x="203835" y="107633"/>
                        <a:pt x="180975" y="84773"/>
                        <a:pt x="180975" y="57150"/>
                      </a:cubicBezTo>
                      <a:cubicBezTo>
                        <a:pt x="180975" y="29527"/>
                        <a:pt x="203835" y="6667"/>
                        <a:pt x="231458" y="6667"/>
                      </a:cubicBezTo>
                      <a:cubicBezTo>
                        <a:pt x="259080" y="6667"/>
                        <a:pt x="281940" y="29527"/>
                        <a:pt x="281940" y="57150"/>
                      </a:cubicBezTo>
                      <a:close/>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265016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FDD4EF75-FE1B-4EE9-882C-37B37E2A9CFC}"/>
              </a:ext>
            </a:extLst>
          </p:cNvPr>
          <p:cNvSpPr>
            <a:spLocks noGrp="1" noChangeArrowheads="1"/>
          </p:cNvSpPr>
          <p:nvPr>
            <p:ph type="title"/>
          </p:nvPr>
        </p:nvSpPr>
        <p:spPr>
          <a:xfrm>
            <a:off x="404747" y="237465"/>
            <a:ext cx="11466412" cy="734560"/>
          </a:xfrm>
        </p:spPr>
        <p:txBody>
          <a:bodyPr/>
          <a:lstStyle/>
          <a:p>
            <a:pPr algn="ctr">
              <a:defRPr/>
            </a:pPr>
            <a:r>
              <a:rPr lang="fr-BE" altLang="en-US" sz="2792" dirty="0">
                <a:solidFill>
                  <a:srgbClr val="FF0000"/>
                </a:solidFill>
              </a:rPr>
              <a:t>COMPLICATIONS OF DEEP VENOUS THROMBOSIS</a:t>
            </a:r>
            <a:endParaRPr lang="en-GB" altLang="en-US" sz="2792" dirty="0">
              <a:solidFill>
                <a:srgbClr val="FF0000"/>
              </a:solidFill>
            </a:endParaRPr>
          </a:p>
        </p:txBody>
      </p:sp>
      <p:pic>
        <p:nvPicPr>
          <p:cNvPr id="16" name="Picture 3" descr="1_4">
            <a:extLst>
              <a:ext uri="{FF2B5EF4-FFF2-40B4-BE49-F238E27FC236}">
                <a16:creationId xmlns:a16="http://schemas.microsoft.com/office/drawing/2014/main" id="{DE95584D-6FF3-4949-8C36-BC77010EEB83}"/>
              </a:ext>
            </a:extLst>
          </p:cNvPr>
          <p:cNvPicPr>
            <a:picLocks noChangeAspect="1" noChangeArrowheads="1"/>
          </p:cNvPicPr>
          <p:nvPr/>
        </p:nvPicPr>
        <p:blipFill>
          <a:blip r:embed="rId3" cstate="print"/>
          <a:srcRect/>
          <a:stretch>
            <a:fillRect/>
          </a:stretch>
        </p:blipFill>
        <p:spPr>
          <a:xfrm>
            <a:off x="461018" y="3841567"/>
            <a:ext cx="3457367" cy="1894349"/>
          </a:xfrm>
          <a:prstGeom prst="roundRect">
            <a:avLst>
              <a:gd name="adj" fmla="val 3108"/>
            </a:avLst>
          </a:prstGeom>
          <a:solidFill>
            <a:srgbClr val="FFFFFF">
              <a:shade val="85000"/>
            </a:srgbClr>
          </a:solidFill>
          <a:ln w="12700">
            <a:solidFill>
              <a:schemeClr val="accent1"/>
            </a:solidFill>
          </a:ln>
          <a:effectLst/>
        </p:spPr>
      </p:pic>
      <p:pic>
        <p:nvPicPr>
          <p:cNvPr id="17" name="Picture 4" descr="dvt_pic">
            <a:extLst>
              <a:ext uri="{FF2B5EF4-FFF2-40B4-BE49-F238E27FC236}">
                <a16:creationId xmlns:a16="http://schemas.microsoft.com/office/drawing/2014/main" id="{8ABAFB5C-0ADC-4023-B5A7-51409A54239F}"/>
              </a:ext>
            </a:extLst>
          </p:cNvPr>
          <p:cNvPicPr>
            <a:picLocks noChangeAspect="1" noChangeArrowheads="1"/>
          </p:cNvPicPr>
          <p:nvPr/>
        </p:nvPicPr>
        <p:blipFill>
          <a:blip r:embed="rId4" cstate="print"/>
          <a:srcRect/>
          <a:stretch>
            <a:fillRect/>
          </a:stretch>
        </p:blipFill>
        <p:spPr>
          <a:xfrm>
            <a:off x="4333997" y="3841567"/>
            <a:ext cx="3141687" cy="1894349"/>
          </a:xfrm>
          <a:prstGeom prst="roundRect">
            <a:avLst>
              <a:gd name="adj" fmla="val 4113"/>
            </a:avLst>
          </a:prstGeom>
          <a:solidFill>
            <a:srgbClr val="FFFFFF">
              <a:shade val="85000"/>
            </a:srgbClr>
          </a:solidFill>
          <a:ln w="12700">
            <a:solidFill>
              <a:schemeClr val="accent1"/>
            </a:solidFill>
          </a:ln>
          <a:effectLst/>
        </p:spPr>
      </p:pic>
      <p:sp>
        <p:nvSpPr>
          <p:cNvPr id="435205" name="Text Box 5">
            <a:extLst>
              <a:ext uri="{FF2B5EF4-FFF2-40B4-BE49-F238E27FC236}">
                <a16:creationId xmlns:a16="http://schemas.microsoft.com/office/drawing/2014/main" id="{DB6953C6-309D-4B72-8084-C5D08B199EEC}"/>
              </a:ext>
            </a:extLst>
          </p:cNvPr>
          <p:cNvSpPr txBox="1">
            <a:spLocks noChangeArrowheads="1"/>
          </p:cNvSpPr>
          <p:nvPr/>
        </p:nvSpPr>
        <p:spPr bwMode="auto">
          <a:xfrm>
            <a:off x="5108146" y="1833233"/>
            <a:ext cx="2092861" cy="691083"/>
          </a:xfrm>
          <a:prstGeom prst="rect">
            <a:avLst/>
          </a:prstGeom>
          <a:noFill/>
          <a:ln w="57150">
            <a:solidFill>
              <a:srgbClr val="3030BE"/>
            </a:solidFill>
            <a:miter lim="800000"/>
            <a:headEnd/>
            <a:tailEnd/>
          </a:ln>
          <a:extLst>
            <a:ext uri="{909E8E84-426E-40DD-AFC4-6F175D3DCCD1}">
              <a14:hiddenFill xmlns:a14="http://schemas.microsoft.com/office/drawing/2010/main">
                <a:solidFill>
                  <a:srgbClr val="C2EDFF"/>
                </a:solidFill>
              </a14:hiddenFill>
            </a:ext>
          </a:extLst>
        </p:spPr>
        <p:txBody>
          <a:bodyPr lIns="108531" tIns="54265" rIns="108531" bIns="54265">
            <a:spAutoFit/>
          </a:bodyPr>
          <a:lstStyle>
            <a:lvl1pPr defTabSz="1089025">
              <a:spcAft>
                <a:spcPct val="20000"/>
              </a:spcAft>
              <a:buClr>
                <a:srgbClr val="0191CD"/>
              </a:buClr>
              <a:buChar char="•"/>
              <a:defRPr sz="2600">
                <a:solidFill>
                  <a:schemeClr val="tx1"/>
                </a:solidFill>
                <a:latin typeface="Arial" panose="020B0604020202020204" pitchFamily="34" charset="0"/>
                <a:ea typeface="ヒラギノ角ゴ Pro W3" charset="-128"/>
                <a:cs typeface="Arial" panose="020B0604020202020204" pitchFamily="34" charset="0"/>
              </a:defRPr>
            </a:lvl1pPr>
            <a:lvl2pPr marL="539750" indent="4763" defTabSz="1089025">
              <a:spcAft>
                <a:spcPct val="20000"/>
              </a:spcAft>
              <a:buClr>
                <a:schemeClr val="tx1"/>
              </a:buClr>
              <a:buFont typeface="Arial" panose="020B0604020202020204" pitchFamily="34" charset="0"/>
              <a:buChar char="–"/>
              <a:defRPr sz="2400">
                <a:solidFill>
                  <a:schemeClr val="tx1"/>
                </a:solidFill>
                <a:latin typeface="Arial" panose="020B0604020202020204" pitchFamily="34" charset="0"/>
                <a:ea typeface="ヒラギノ角ゴ Pro W3" charset="-128"/>
                <a:cs typeface="Arial" panose="020B0604020202020204" pitchFamily="34" charset="0"/>
              </a:defRPr>
            </a:lvl2pPr>
            <a:lvl3pPr marL="1082675" indent="6350" defTabSz="1089025">
              <a:spcAft>
                <a:spcPct val="20000"/>
              </a:spcAft>
              <a:buClr>
                <a:schemeClr val="tx1"/>
              </a:buClr>
              <a:buChar char="•"/>
              <a:defRPr sz="2100">
                <a:solidFill>
                  <a:schemeClr val="tx1"/>
                </a:solidFill>
                <a:latin typeface="Arial" panose="020B0604020202020204" pitchFamily="34" charset="0"/>
                <a:ea typeface="ヒラギノ角ゴ Pro W3" charset="-128"/>
                <a:cs typeface="Arial" panose="020B0604020202020204" pitchFamily="34" charset="0"/>
              </a:defRPr>
            </a:lvl3pPr>
            <a:lvl4pPr marL="1625600" indent="-268288" defTabSz="1089025">
              <a:spcAft>
                <a:spcPct val="20000"/>
              </a:spcAft>
              <a:buClr>
                <a:schemeClr val="tx1"/>
              </a:buClr>
              <a:buFont typeface="Arial" panose="020B0604020202020204" pitchFamily="34" charset="0"/>
              <a:buChar char="–"/>
              <a:defRPr sz="1900">
                <a:solidFill>
                  <a:schemeClr val="tx1"/>
                </a:solidFill>
                <a:latin typeface="Arial" panose="020B0604020202020204" pitchFamily="34" charset="0"/>
                <a:ea typeface="ヒラギノ角ゴ Pro W3" charset="-128"/>
                <a:cs typeface="Arial" panose="020B0604020202020204" pitchFamily="34" charset="0"/>
              </a:defRPr>
            </a:lvl4pPr>
            <a:lvl5pPr marL="2166938" indent="9525" defTabSz="1089025">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5pPr>
            <a:lvl6pPr marL="2624138" indent="9525"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6pPr>
            <a:lvl7pPr marL="3081338" indent="9525"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7pPr>
            <a:lvl8pPr marL="3538538" indent="9525"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8pPr>
            <a:lvl9pPr marL="3995738" indent="9525"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9pPr>
          </a:lstStyle>
          <a:p>
            <a:pPr marL="0" marR="0" lvl="0" indent="0" algn="ctr" defTabSz="1085976" rtl="0" eaLnBrk="1" fontAlgn="base" latinLnBrk="0" hangingPunct="1">
              <a:lnSpc>
                <a:spcPct val="100000"/>
              </a:lnSpc>
              <a:spcBef>
                <a:spcPct val="0"/>
              </a:spcBef>
              <a:spcAft>
                <a:spcPct val="0"/>
              </a:spcAft>
              <a:buClrTx/>
              <a:buSzTx/>
              <a:buFontTx/>
              <a:buNone/>
              <a:tabLst/>
              <a:defRPr/>
            </a:pPr>
            <a:r>
              <a:rPr kumimoji="0" lang="en-GB" altLang="fr-FR" sz="3789" b="1" i="0" u="none" strike="noStrike" kern="1200" cap="none" spc="0" normalizeH="0" baseline="0" noProof="0" dirty="0">
                <a:ln>
                  <a:noFill/>
                </a:ln>
                <a:solidFill>
                  <a:srgbClr val="FF0000"/>
                </a:solidFill>
                <a:effectLst/>
                <a:uLnTx/>
                <a:uFillTx/>
                <a:latin typeface="Arial" panose="020B0604020202020204" pitchFamily="34" charset="0"/>
                <a:ea typeface="ヒラギノ角ゴ Pro W3" charset="-128"/>
                <a:cs typeface="Arial" panose="020B0604020202020204" pitchFamily="34" charset="0"/>
              </a:rPr>
              <a:t>DVT</a:t>
            </a:r>
          </a:p>
        </p:txBody>
      </p:sp>
      <p:sp>
        <p:nvSpPr>
          <p:cNvPr id="435206" name="Line 9">
            <a:extLst>
              <a:ext uri="{FF2B5EF4-FFF2-40B4-BE49-F238E27FC236}">
                <a16:creationId xmlns:a16="http://schemas.microsoft.com/office/drawing/2014/main" id="{F102E979-BCCA-4A40-AFBA-FFFB179F41C3}"/>
              </a:ext>
            </a:extLst>
          </p:cNvPr>
          <p:cNvSpPr>
            <a:spLocks noChangeShapeType="1"/>
          </p:cNvSpPr>
          <p:nvPr/>
        </p:nvSpPr>
        <p:spPr bwMode="auto">
          <a:xfrm flipH="1">
            <a:off x="3229002" y="2311330"/>
            <a:ext cx="1570438" cy="699731"/>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fr-BE" sz="2094"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5207" name="Line 10">
            <a:extLst>
              <a:ext uri="{FF2B5EF4-FFF2-40B4-BE49-F238E27FC236}">
                <a16:creationId xmlns:a16="http://schemas.microsoft.com/office/drawing/2014/main" id="{F4CB2C3C-EB35-4CBF-8C00-1323B8B30A56}"/>
              </a:ext>
            </a:extLst>
          </p:cNvPr>
          <p:cNvSpPr>
            <a:spLocks noChangeShapeType="1"/>
          </p:cNvSpPr>
          <p:nvPr/>
        </p:nvSpPr>
        <p:spPr bwMode="auto">
          <a:xfrm>
            <a:off x="6141910" y="2705523"/>
            <a:ext cx="0" cy="419522"/>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fr-BE" sz="2094"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5208" name="Line 11">
            <a:extLst>
              <a:ext uri="{FF2B5EF4-FFF2-40B4-BE49-F238E27FC236}">
                <a16:creationId xmlns:a16="http://schemas.microsoft.com/office/drawing/2014/main" id="{4641B2AB-2CDF-4204-A1B4-D418A9F9BE79}"/>
              </a:ext>
            </a:extLst>
          </p:cNvPr>
          <p:cNvSpPr>
            <a:spLocks noChangeShapeType="1"/>
          </p:cNvSpPr>
          <p:nvPr/>
        </p:nvSpPr>
        <p:spPr bwMode="auto">
          <a:xfrm>
            <a:off x="7402060" y="2284418"/>
            <a:ext cx="1570438" cy="631657"/>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fr-BE" sz="2094"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grpSp>
        <p:nvGrpSpPr>
          <p:cNvPr id="435209" name="Group 1">
            <a:extLst>
              <a:ext uri="{FF2B5EF4-FFF2-40B4-BE49-F238E27FC236}">
                <a16:creationId xmlns:a16="http://schemas.microsoft.com/office/drawing/2014/main" id="{271AD596-263A-4422-A610-6A73F56EC299}"/>
              </a:ext>
            </a:extLst>
          </p:cNvPr>
          <p:cNvGrpSpPr>
            <a:grpSpLocks/>
          </p:cNvGrpSpPr>
          <p:nvPr/>
        </p:nvGrpSpPr>
        <p:grpSpPr bwMode="auto">
          <a:xfrm>
            <a:off x="504484" y="2961984"/>
            <a:ext cx="10662264" cy="846074"/>
            <a:chOff x="358397" y="2457642"/>
            <a:chExt cx="8035169" cy="844471"/>
          </a:xfrm>
        </p:grpSpPr>
        <p:sp>
          <p:nvSpPr>
            <p:cNvPr id="435211" name="Text Box 6">
              <a:extLst>
                <a:ext uri="{FF2B5EF4-FFF2-40B4-BE49-F238E27FC236}">
                  <a16:creationId xmlns:a16="http://schemas.microsoft.com/office/drawing/2014/main" id="{8DFA1400-89F8-4FB8-8C00-BD1306FD0193}"/>
                </a:ext>
              </a:extLst>
            </p:cNvPr>
            <p:cNvSpPr txBox="1">
              <a:spLocks noChangeArrowheads="1"/>
            </p:cNvSpPr>
            <p:nvPr/>
          </p:nvSpPr>
          <p:spPr bwMode="auto">
            <a:xfrm>
              <a:off x="358397" y="2457642"/>
              <a:ext cx="1797234" cy="8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531" tIns="54265" rIns="108531" bIns="54265">
              <a:spAutoFit/>
            </a:bodyPr>
            <a:lstStyle>
              <a:lvl1pPr defTabSz="1089025">
                <a:spcAft>
                  <a:spcPct val="20000"/>
                </a:spcAft>
                <a:buClr>
                  <a:srgbClr val="0191CD"/>
                </a:buClr>
                <a:buChar char="•"/>
                <a:defRPr sz="2600">
                  <a:solidFill>
                    <a:schemeClr val="tx1"/>
                  </a:solidFill>
                  <a:latin typeface="Arial" panose="020B0604020202020204" pitchFamily="34" charset="0"/>
                  <a:ea typeface="ヒラギノ角ゴ Pro W3" charset="-128"/>
                  <a:cs typeface="Arial" panose="020B0604020202020204" pitchFamily="34" charset="0"/>
                </a:defRPr>
              </a:lvl1pPr>
              <a:lvl2pPr marL="884238" indent="-339725" defTabSz="1089025">
                <a:spcAft>
                  <a:spcPct val="20000"/>
                </a:spcAft>
                <a:buClr>
                  <a:schemeClr val="tx1"/>
                </a:buClr>
                <a:buFont typeface="Arial" panose="020B0604020202020204" pitchFamily="34" charset="0"/>
                <a:buChar char="–"/>
                <a:defRPr sz="2400">
                  <a:solidFill>
                    <a:schemeClr val="tx1"/>
                  </a:solidFill>
                  <a:latin typeface="Arial" panose="020B0604020202020204" pitchFamily="34" charset="0"/>
                  <a:ea typeface="ヒラギノ角ゴ Pro W3" charset="-128"/>
                  <a:cs typeface="Arial" panose="020B0604020202020204" pitchFamily="34" charset="0"/>
                </a:defRPr>
              </a:lvl2pPr>
              <a:lvl3pPr marL="1360488" indent="-271463" defTabSz="1089025">
                <a:spcAft>
                  <a:spcPct val="20000"/>
                </a:spcAft>
                <a:buClr>
                  <a:schemeClr val="tx1"/>
                </a:buClr>
                <a:buChar char="•"/>
                <a:defRPr sz="2100">
                  <a:solidFill>
                    <a:schemeClr val="tx1"/>
                  </a:solidFill>
                  <a:latin typeface="Arial" panose="020B0604020202020204" pitchFamily="34" charset="0"/>
                  <a:ea typeface="ヒラギノ角ゴ Pro W3" charset="-128"/>
                  <a:cs typeface="Arial" panose="020B0604020202020204" pitchFamily="34" charset="0"/>
                </a:defRPr>
              </a:lvl3pPr>
              <a:lvl4pPr marL="1905000" indent="-273050" defTabSz="1089025">
                <a:spcAft>
                  <a:spcPct val="20000"/>
                </a:spcAft>
                <a:buClr>
                  <a:schemeClr val="tx1"/>
                </a:buClr>
                <a:buFont typeface="Arial" panose="020B0604020202020204" pitchFamily="34" charset="0"/>
                <a:buChar char="–"/>
                <a:defRPr sz="1900">
                  <a:solidFill>
                    <a:schemeClr val="tx1"/>
                  </a:solidFill>
                  <a:latin typeface="Arial" panose="020B0604020202020204" pitchFamily="34" charset="0"/>
                  <a:ea typeface="ヒラギノ角ゴ Pro W3" charset="-128"/>
                  <a:cs typeface="Arial" panose="020B0604020202020204" pitchFamily="34" charset="0"/>
                </a:defRPr>
              </a:lvl4pPr>
              <a:lvl5pPr marL="2447925" indent="-271463" defTabSz="1089025">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5pPr>
              <a:lvl6pPr marL="29051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6pPr>
              <a:lvl7pPr marL="33623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7pPr>
              <a:lvl8pPr marL="38195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8pPr>
              <a:lvl9pPr marL="42767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9pPr>
            </a:lstStyle>
            <a:p>
              <a:pPr marL="0" marR="0" lvl="0" indent="0" algn="l" defTabSz="1085976" rtl="0" eaLnBrk="1" fontAlgn="base" latinLnBrk="0" hangingPunct="1">
                <a:lnSpc>
                  <a:spcPct val="100000"/>
                </a:lnSpc>
                <a:spcBef>
                  <a:spcPct val="0"/>
                </a:spcBef>
                <a:spcAft>
                  <a:spcPct val="0"/>
                </a:spcAft>
                <a:buClrTx/>
                <a:buSzTx/>
                <a:buFontTx/>
                <a:buNone/>
                <a:tabLst/>
                <a:defRPr/>
              </a:pPr>
              <a:r>
                <a:rPr kumimoji="0" lang="fr-BE" altLang="en-US" sz="2393"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Pulmonary</a:t>
              </a:r>
              <a:r>
                <a:rPr kumimoji="0" lang="fr-BE" altLang="en-US" sz="2393"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 </a:t>
              </a:r>
            </a:p>
            <a:p>
              <a:pPr marL="0" marR="0" lvl="0" indent="0" algn="l" defTabSz="1085976" rtl="0" eaLnBrk="1" fontAlgn="base" latinLnBrk="0" hangingPunct="1">
                <a:lnSpc>
                  <a:spcPct val="100000"/>
                </a:lnSpc>
                <a:spcBef>
                  <a:spcPct val="0"/>
                </a:spcBef>
                <a:spcAft>
                  <a:spcPct val="0"/>
                </a:spcAft>
                <a:buClrTx/>
                <a:buSzTx/>
                <a:buFontTx/>
                <a:buNone/>
                <a:tabLst/>
                <a:defRPr/>
              </a:pPr>
              <a:r>
                <a:rPr kumimoji="0" lang="fr-BE" altLang="en-US" sz="2393"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Embolism</a:t>
              </a:r>
              <a:r>
                <a:rPr kumimoji="0" lang="fr-BE" altLang="en-US" sz="2393"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 (PE)</a:t>
              </a:r>
            </a:p>
          </p:txBody>
        </p:sp>
        <p:sp>
          <p:nvSpPr>
            <p:cNvPr id="435212" name="Text Box 7">
              <a:extLst>
                <a:ext uri="{FF2B5EF4-FFF2-40B4-BE49-F238E27FC236}">
                  <a16:creationId xmlns:a16="http://schemas.microsoft.com/office/drawing/2014/main" id="{ED4AF900-A5C8-4EBC-9F16-4083605E8164}"/>
                </a:ext>
              </a:extLst>
            </p:cNvPr>
            <p:cNvSpPr txBox="1">
              <a:spLocks noChangeArrowheads="1"/>
            </p:cNvSpPr>
            <p:nvPr/>
          </p:nvSpPr>
          <p:spPr bwMode="auto">
            <a:xfrm>
              <a:off x="3485352" y="2607752"/>
              <a:ext cx="1886629" cy="47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531" tIns="54265" rIns="108531" bIns="54265">
              <a:spAutoFit/>
            </a:bodyPr>
            <a:lstStyle>
              <a:lvl1pPr defTabSz="1089025">
                <a:spcAft>
                  <a:spcPct val="20000"/>
                </a:spcAft>
                <a:buClr>
                  <a:srgbClr val="0191CD"/>
                </a:buClr>
                <a:buChar char="•"/>
                <a:defRPr sz="2600">
                  <a:solidFill>
                    <a:schemeClr val="tx1"/>
                  </a:solidFill>
                  <a:latin typeface="Arial" panose="020B0604020202020204" pitchFamily="34" charset="0"/>
                  <a:ea typeface="ヒラギノ角ゴ Pro W3" charset="-128"/>
                  <a:cs typeface="Arial" panose="020B0604020202020204" pitchFamily="34" charset="0"/>
                </a:defRPr>
              </a:lvl1pPr>
              <a:lvl2pPr marL="884238" indent="-339725" defTabSz="1089025">
                <a:spcAft>
                  <a:spcPct val="20000"/>
                </a:spcAft>
                <a:buClr>
                  <a:schemeClr val="tx1"/>
                </a:buClr>
                <a:buFont typeface="Arial" panose="020B0604020202020204" pitchFamily="34" charset="0"/>
                <a:buChar char="–"/>
                <a:defRPr sz="2400">
                  <a:solidFill>
                    <a:schemeClr val="tx1"/>
                  </a:solidFill>
                  <a:latin typeface="Arial" panose="020B0604020202020204" pitchFamily="34" charset="0"/>
                  <a:ea typeface="ヒラギノ角ゴ Pro W3" charset="-128"/>
                  <a:cs typeface="Arial" panose="020B0604020202020204" pitchFamily="34" charset="0"/>
                </a:defRPr>
              </a:lvl2pPr>
              <a:lvl3pPr marL="1360488" indent="-271463" defTabSz="1089025">
                <a:spcAft>
                  <a:spcPct val="20000"/>
                </a:spcAft>
                <a:buClr>
                  <a:schemeClr val="tx1"/>
                </a:buClr>
                <a:buChar char="•"/>
                <a:defRPr sz="2100">
                  <a:solidFill>
                    <a:schemeClr val="tx1"/>
                  </a:solidFill>
                  <a:latin typeface="Arial" panose="020B0604020202020204" pitchFamily="34" charset="0"/>
                  <a:ea typeface="ヒラギノ角ゴ Pro W3" charset="-128"/>
                  <a:cs typeface="Arial" panose="020B0604020202020204" pitchFamily="34" charset="0"/>
                </a:defRPr>
              </a:lvl3pPr>
              <a:lvl4pPr marL="1905000" indent="-273050" defTabSz="1089025">
                <a:spcAft>
                  <a:spcPct val="20000"/>
                </a:spcAft>
                <a:buClr>
                  <a:schemeClr val="tx1"/>
                </a:buClr>
                <a:buFont typeface="Arial" panose="020B0604020202020204" pitchFamily="34" charset="0"/>
                <a:buChar char="–"/>
                <a:defRPr sz="1900">
                  <a:solidFill>
                    <a:schemeClr val="tx1"/>
                  </a:solidFill>
                  <a:latin typeface="Arial" panose="020B0604020202020204" pitchFamily="34" charset="0"/>
                  <a:ea typeface="ヒラギノ角ゴ Pro W3" charset="-128"/>
                  <a:cs typeface="Arial" panose="020B0604020202020204" pitchFamily="34" charset="0"/>
                </a:defRPr>
              </a:lvl4pPr>
              <a:lvl5pPr marL="2447925" indent="-271463" defTabSz="1089025">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5pPr>
              <a:lvl6pPr marL="29051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6pPr>
              <a:lvl7pPr marL="33623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7pPr>
              <a:lvl8pPr marL="38195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8pPr>
              <a:lvl9pPr marL="42767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9pPr>
            </a:lstStyle>
            <a:p>
              <a:pPr marL="0" marR="0" lvl="0" indent="0" algn="l" defTabSz="1085976" rtl="0" eaLnBrk="1" fontAlgn="base" latinLnBrk="0" hangingPunct="1">
                <a:lnSpc>
                  <a:spcPct val="100000"/>
                </a:lnSpc>
                <a:spcBef>
                  <a:spcPct val="0"/>
                </a:spcBef>
                <a:spcAft>
                  <a:spcPct val="0"/>
                </a:spcAft>
                <a:buClrTx/>
                <a:buSzTx/>
                <a:buFontTx/>
                <a:buNone/>
                <a:tabLst/>
                <a:defRPr/>
              </a:pPr>
              <a:r>
                <a:rPr kumimoji="0" lang="en-GB" altLang="en-US" sz="2393"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DVT recurrence</a:t>
              </a:r>
            </a:p>
          </p:txBody>
        </p:sp>
        <p:sp>
          <p:nvSpPr>
            <p:cNvPr id="435213" name="Text Box 8">
              <a:extLst>
                <a:ext uri="{FF2B5EF4-FFF2-40B4-BE49-F238E27FC236}">
                  <a16:creationId xmlns:a16="http://schemas.microsoft.com/office/drawing/2014/main" id="{5A627AB0-0CD3-4553-9BCC-B02ED08414DA}"/>
                </a:ext>
              </a:extLst>
            </p:cNvPr>
            <p:cNvSpPr txBox="1">
              <a:spLocks noChangeArrowheads="1"/>
            </p:cNvSpPr>
            <p:nvPr/>
          </p:nvSpPr>
          <p:spPr bwMode="auto">
            <a:xfrm>
              <a:off x="6441703" y="2457642"/>
              <a:ext cx="1951863" cy="8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531" tIns="54265" rIns="108531" bIns="54265">
              <a:spAutoFit/>
            </a:bodyPr>
            <a:lstStyle>
              <a:lvl1pPr defTabSz="1089025">
                <a:spcAft>
                  <a:spcPct val="20000"/>
                </a:spcAft>
                <a:buClr>
                  <a:srgbClr val="0191CD"/>
                </a:buClr>
                <a:buChar char="•"/>
                <a:defRPr sz="2600">
                  <a:solidFill>
                    <a:schemeClr val="tx1"/>
                  </a:solidFill>
                  <a:latin typeface="Arial" panose="020B0604020202020204" pitchFamily="34" charset="0"/>
                  <a:ea typeface="ヒラギノ角ゴ Pro W3" charset="-128"/>
                  <a:cs typeface="Arial" panose="020B0604020202020204" pitchFamily="34" charset="0"/>
                </a:defRPr>
              </a:lvl1pPr>
              <a:lvl2pPr marL="884238" indent="-339725" defTabSz="1089025">
                <a:spcAft>
                  <a:spcPct val="20000"/>
                </a:spcAft>
                <a:buClr>
                  <a:schemeClr val="tx1"/>
                </a:buClr>
                <a:buFont typeface="Arial" panose="020B0604020202020204" pitchFamily="34" charset="0"/>
                <a:buChar char="–"/>
                <a:defRPr sz="2400">
                  <a:solidFill>
                    <a:schemeClr val="tx1"/>
                  </a:solidFill>
                  <a:latin typeface="Arial" panose="020B0604020202020204" pitchFamily="34" charset="0"/>
                  <a:ea typeface="ヒラギノ角ゴ Pro W3" charset="-128"/>
                  <a:cs typeface="Arial" panose="020B0604020202020204" pitchFamily="34" charset="0"/>
                </a:defRPr>
              </a:lvl2pPr>
              <a:lvl3pPr marL="1360488" indent="-271463" defTabSz="1089025">
                <a:spcAft>
                  <a:spcPct val="20000"/>
                </a:spcAft>
                <a:buClr>
                  <a:schemeClr val="tx1"/>
                </a:buClr>
                <a:buChar char="•"/>
                <a:defRPr sz="2100">
                  <a:solidFill>
                    <a:schemeClr val="tx1"/>
                  </a:solidFill>
                  <a:latin typeface="Arial" panose="020B0604020202020204" pitchFamily="34" charset="0"/>
                  <a:ea typeface="ヒラギノ角ゴ Pro W3" charset="-128"/>
                  <a:cs typeface="Arial" panose="020B0604020202020204" pitchFamily="34" charset="0"/>
                </a:defRPr>
              </a:lvl3pPr>
              <a:lvl4pPr marL="1905000" indent="-273050" defTabSz="1089025">
                <a:spcAft>
                  <a:spcPct val="20000"/>
                </a:spcAft>
                <a:buClr>
                  <a:schemeClr val="tx1"/>
                </a:buClr>
                <a:buFont typeface="Arial" panose="020B0604020202020204" pitchFamily="34" charset="0"/>
                <a:buChar char="–"/>
                <a:defRPr sz="1900">
                  <a:solidFill>
                    <a:schemeClr val="tx1"/>
                  </a:solidFill>
                  <a:latin typeface="Arial" panose="020B0604020202020204" pitchFamily="34" charset="0"/>
                  <a:ea typeface="ヒラギノ角ゴ Pro W3" charset="-128"/>
                  <a:cs typeface="Arial" panose="020B0604020202020204" pitchFamily="34" charset="0"/>
                </a:defRPr>
              </a:lvl4pPr>
              <a:lvl5pPr marL="2447925" indent="-271463" defTabSz="1089025">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5pPr>
              <a:lvl6pPr marL="29051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6pPr>
              <a:lvl7pPr marL="33623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7pPr>
              <a:lvl8pPr marL="38195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8pPr>
              <a:lvl9pPr marL="42767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9pPr>
            </a:lstStyle>
            <a:p>
              <a:pPr marL="0" marR="0" lvl="0" indent="0" algn="l" defTabSz="1085976" rtl="0" eaLnBrk="1" fontAlgn="base" latinLnBrk="0" hangingPunct="1">
                <a:lnSpc>
                  <a:spcPct val="100000"/>
                </a:lnSpc>
                <a:spcBef>
                  <a:spcPct val="0"/>
                </a:spcBef>
                <a:spcAft>
                  <a:spcPct val="0"/>
                </a:spcAft>
                <a:buClrTx/>
                <a:buSzTx/>
                <a:buFontTx/>
                <a:buNone/>
                <a:tabLst/>
                <a:defRPr/>
              </a:pPr>
              <a:r>
                <a:rPr kumimoji="0" lang="fr-BE" altLang="en-US" sz="2393"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Post-thrombotic</a:t>
              </a:r>
            </a:p>
            <a:p>
              <a:pPr marL="0" marR="0" lvl="0" indent="0" algn="l" defTabSz="1085976" rtl="0" eaLnBrk="1" fontAlgn="base" latinLnBrk="0" hangingPunct="1">
                <a:lnSpc>
                  <a:spcPct val="100000"/>
                </a:lnSpc>
                <a:spcBef>
                  <a:spcPct val="0"/>
                </a:spcBef>
                <a:spcAft>
                  <a:spcPct val="0"/>
                </a:spcAft>
                <a:buClrTx/>
                <a:buSzTx/>
                <a:buFontTx/>
                <a:buNone/>
                <a:tabLst/>
                <a:defRPr/>
              </a:pPr>
              <a:r>
                <a:rPr kumimoji="0" lang="fr-BE" altLang="en-US" sz="2393"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Syndrome</a:t>
              </a:r>
            </a:p>
          </p:txBody>
        </p:sp>
        <p:sp>
          <p:nvSpPr>
            <p:cNvPr id="435214" name="Line 12">
              <a:extLst>
                <a:ext uri="{FF2B5EF4-FFF2-40B4-BE49-F238E27FC236}">
                  <a16:creationId xmlns:a16="http://schemas.microsoft.com/office/drawing/2014/main" id="{ECD6EE9F-E03C-4B14-84BC-C00672ECDA22}"/>
                </a:ext>
              </a:extLst>
            </p:cNvPr>
            <p:cNvSpPr>
              <a:spLocks noChangeShapeType="1"/>
            </p:cNvSpPr>
            <p:nvPr/>
          </p:nvSpPr>
          <p:spPr bwMode="auto">
            <a:xfrm>
              <a:off x="5518400" y="2802595"/>
              <a:ext cx="631125" cy="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fr-BE" sz="2094"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5215" name="Line 13">
              <a:extLst>
                <a:ext uri="{FF2B5EF4-FFF2-40B4-BE49-F238E27FC236}">
                  <a16:creationId xmlns:a16="http://schemas.microsoft.com/office/drawing/2014/main" id="{1C2EBB0F-1C12-4FCE-A5F4-114545C78E95}"/>
                </a:ext>
              </a:extLst>
            </p:cNvPr>
            <p:cNvSpPr>
              <a:spLocks noChangeShapeType="1"/>
            </p:cNvSpPr>
            <p:nvPr/>
          </p:nvSpPr>
          <p:spPr bwMode="auto">
            <a:xfrm flipH="1">
              <a:off x="2176367" y="2802595"/>
              <a:ext cx="632672" cy="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fr-BE" sz="2094"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grpSp>
      <p:pic>
        <p:nvPicPr>
          <p:cNvPr id="435210" name="Picture 14" descr="veinvalves">
            <a:extLst>
              <a:ext uri="{FF2B5EF4-FFF2-40B4-BE49-F238E27FC236}">
                <a16:creationId xmlns:a16="http://schemas.microsoft.com/office/drawing/2014/main" id="{AE8D3F92-BF56-4372-A67E-34915D9E2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586" y="3808944"/>
            <a:ext cx="3948258" cy="196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advTm="34723"/>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26DBE-C74F-098A-0707-ED7EBA49B9A5}"/>
              </a:ext>
            </a:extLst>
          </p:cNvPr>
          <p:cNvSpPr>
            <a:spLocks noGrp="1"/>
          </p:cNvSpPr>
          <p:nvPr>
            <p:ph type="title"/>
          </p:nvPr>
        </p:nvSpPr>
        <p:spPr>
          <a:xfrm>
            <a:off x="474226" y="361113"/>
            <a:ext cx="11353800" cy="1325563"/>
          </a:xfrm>
        </p:spPr>
        <p:txBody>
          <a:bodyPr/>
          <a:lstStyle/>
          <a:p>
            <a:pPr algn="ctr"/>
            <a:r>
              <a:rPr lang="fr-BE" b="1" cap="small" dirty="0">
                <a:solidFill>
                  <a:srgbClr val="FF0000"/>
                </a:solidFill>
                <a:latin typeface="+mn-lt"/>
                <a:cs typeface="Arial" panose="020B0604020202020204" pitchFamily="34" charset="0"/>
              </a:rPr>
              <a:t>Women and venous thrombotic challenges</a:t>
            </a:r>
          </a:p>
        </p:txBody>
      </p:sp>
      <p:cxnSp>
        <p:nvCxnSpPr>
          <p:cNvPr id="5" name="Connecteur droit avec flèche 4">
            <a:extLst>
              <a:ext uri="{FF2B5EF4-FFF2-40B4-BE49-F238E27FC236}">
                <a16:creationId xmlns:a16="http://schemas.microsoft.com/office/drawing/2014/main" id="{ACE2F1B2-C269-84CA-C1C4-FA7E05B1B9BF}"/>
              </a:ext>
            </a:extLst>
          </p:cNvPr>
          <p:cNvCxnSpPr>
            <a:cxnSpLocks/>
          </p:cNvCxnSpPr>
          <p:nvPr/>
        </p:nvCxnSpPr>
        <p:spPr>
          <a:xfrm>
            <a:off x="438150" y="5153025"/>
            <a:ext cx="81534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Flèche : droite 5">
            <a:extLst>
              <a:ext uri="{FF2B5EF4-FFF2-40B4-BE49-F238E27FC236}">
                <a16:creationId xmlns:a16="http://schemas.microsoft.com/office/drawing/2014/main" id="{8C638AAB-69A4-5CF9-965E-861A8EDB3813}"/>
              </a:ext>
            </a:extLst>
          </p:cNvPr>
          <p:cNvSpPr/>
          <p:nvPr/>
        </p:nvSpPr>
        <p:spPr>
          <a:xfrm rot="5400000">
            <a:off x="984648" y="4096944"/>
            <a:ext cx="1033460" cy="3500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2FCAF979-02B2-CFBD-C2AD-A26F01AE4B79}"/>
              </a:ext>
            </a:extLst>
          </p:cNvPr>
          <p:cNvSpPr txBox="1"/>
          <p:nvPr/>
        </p:nvSpPr>
        <p:spPr>
          <a:xfrm>
            <a:off x="769437" y="2918099"/>
            <a:ext cx="1587422" cy="646331"/>
          </a:xfrm>
          <a:prstGeom prst="rect">
            <a:avLst/>
          </a:prstGeom>
          <a:noFill/>
        </p:spPr>
        <p:txBody>
          <a:bodyPr wrap="none" rtlCol="0">
            <a:spAutoFit/>
          </a:bodyPr>
          <a:lstStyle/>
          <a:p>
            <a:pPr algn="ctr"/>
            <a:r>
              <a:rPr lang="fr-BE" b="1" dirty="0"/>
              <a:t>Contraception</a:t>
            </a:r>
          </a:p>
          <a:p>
            <a:pPr algn="ctr"/>
            <a:r>
              <a:rPr lang="fr-BE" b="1" dirty="0"/>
              <a:t>(</a:t>
            </a:r>
            <a:r>
              <a:rPr lang="fr-BE" b="1" dirty="0" err="1"/>
              <a:t>Oestrogen</a:t>
            </a:r>
            <a:r>
              <a:rPr lang="fr-BE" b="1" dirty="0"/>
              <a:t>)</a:t>
            </a:r>
          </a:p>
        </p:txBody>
      </p:sp>
      <p:sp>
        <p:nvSpPr>
          <p:cNvPr id="9" name="Flèche : droite 8">
            <a:extLst>
              <a:ext uri="{FF2B5EF4-FFF2-40B4-BE49-F238E27FC236}">
                <a16:creationId xmlns:a16="http://schemas.microsoft.com/office/drawing/2014/main" id="{567DEF48-3B99-78B1-6E46-AA4CDC502873}"/>
              </a:ext>
            </a:extLst>
          </p:cNvPr>
          <p:cNvSpPr/>
          <p:nvPr/>
        </p:nvSpPr>
        <p:spPr>
          <a:xfrm rot="5400000">
            <a:off x="2937370" y="3986099"/>
            <a:ext cx="1033460" cy="3500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DDA10DAC-2EDA-CEAD-20DC-565F350719A0}"/>
              </a:ext>
            </a:extLst>
          </p:cNvPr>
          <p:cNvSpPr txBox="1"/>
          <p:nvPr/>
        </p:nvSpPr>
        <p:spPr>
          <a:xfrm>
            <a:off x="2865318" y="2799884"/>
            <a:ext cx="1177566" cy="369332"/>
          </a:xfrm>
          <a:prstGeom prst="rect">
            <a:avLst/>
          </a:prstGeom>
          <a:noFill/>
        </p:spPr>
        <p:txBody>
          <a:bodyPr wrap="none" rtlCol="0">
            <a:spAutoFit/>
          </a:bodyPr>
          <a:lstStyle/>
          <a:p>
            <a:pPr algn="ctr"/>
            <a:r>
              <a:rPr lang="fr-BE" b="1" dirty="0"/>
              <a:t>Pregnancy</a:t>
            </a:r>
          </a:p>
        </p:txBody>
      </p:sp>
      <p:sp>
        <p:nvSpPr>
          <p:cNvPr id="13" name="Flèche : droite 12">
            <a:extLst>
              <a:ext uri="{FF2B5EF4-FFF2-40B4-BE49-F238E27FC236}">
                <a16:creationId xmlns:a16="http://schemas.microsoft.com/office/drawing/2014/main" id="{C3035BA6-BEAE-3371-CB96-10764D2D473C}"/>
              </a:ext>
            </a:extLst>
          </p:cNvPr>
          <p:cNvSpPr/>
          <p:nvPr/>
        </p:nvSpPr>
        <p:spPr>
          <a:xfrm rot="5400000">
            <a:off x="3738746" y="3986099"/>
            <a:ext cx="1033460" cy="3500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a:extLst>
              <a:ext uri="{FF2B5EF4-FFF2-40B4-BE49-F238E27FC236}">
                <a16:creationId xmlns:a16="http://schemas.microsoft.com/office/drawing/2014/main" id="{78017952-4346-F219-4A26-52ABD2FD20AF}"/>
              </a:ext>
            </a:extLst>
          </p:cNvPr>
          <p:cNvSpPr txBox="1"/>
          <p:nvPr/>
        </p:nvSpPr>
        <p:spPr>
          <a:xfrm>
            <a:off x="3566762" y="3157533"/>
            <a:ext cx="1377428" cy="369332"/>
          </a:xfrm>
          <a:prstGeom prst="rect">
            <a:avLst/>
          </a:prstGeom>
          <a:noFill/>
        </p:spPr>
        <p:txBody>
          <a:bodyPr wrap="none" rtlCol="0">
            <a:spAutoFit/>
          </a:bodyPr>
          <a:lstStyle/>
          <a:p>
            <a:pPr algn="ctr"/>
            <a:r>
              <a:rPr lang="fr-BE" b="1" dirty="0"/>
              <a:t>Post-partum</a:t>
            </a:r>
          </a:p>
        </p:txBody>
      </p:sp>
      <p:sp>
        <p:nvSpPr>
          <p:cNvPr id="17" name="Flèche : droite 16">
            <a:extLst>
              <a:ext uri="{FF2B5EF4-FFF2-40B4-BE49-F238E27FC236}">
                <a16:creationId xmlns:a16="http://schemas.microsoft.com/office/drawing/2014/main" id="{5DBA0CF7-8ABE-C710-741C-80A6A463C8B8}"/>
              </a:ext>
            </a:extLst>
          </p:cNvPr>
          <p:cNvSpPr/>
          <p:nvPr/>
        </p:nvSpPr>
        <p:spPr>
          <a:xfrm rot="5400000">
            <a:off x="6433045" y="3958830"/>
            <a:ext cx="1033460" cy="3500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ZoneTexte 18">
            <a:extLst>
              <a:ext uri="{FF2B5EF4-FFF2-40B4-BE49-F238E27FC236}">
                <a16:creationId xmlns:a16="http://schemas.microsoft.com/office/drawing/2014/main" id="{BBFF3CBF-8EDA-3EAB-9CB7-AB029769B4FE}"/>
              </a:ext>
            </a:extLst>
          </p:cNvPr>
          <p:cNvSpPr txBox="1"/>
          <p:nvPr/>
        </p:nvSpPr>
        <p:spPr>
          <a:xfrm>
            <a:off x="6301007" y="2834368"/>
            <a:ext cx="1316386" cy="646331"/>
          </a:xfrm>
          <a:prstGeom prst="rect">
            <a:avLst/>
          </a:prstGeom>
          <a:noFill/>
        </p:spPr>
        <p:txBody>
          <a:bodyPr wrap="none" rtlCol="0">
            <a:spAutoFit/>
          </a:bodyPr>
          <a:lstStyle/>
          <a:p>
            <a:pPr algn="ctr"/>
            <a:r>
              <a:rPr lang="fr-BE" b="1" dirty="0" err="1"/>
              <a:t>Menopause</a:t>
            </a:r>
            <a:endParaRPr lang="fr-BE" b="1" dirty="0"/>
          </a:p>
          <a:p>
            <a:pPr algn="ctr"/>
            <a:r>
              <a:rPr lang="fr-BE" b="1" dirty="0"/>
              <a:t>HRT</a:t>
            </a:r>
          </a:p>
        </p:txBody>
      </p:sp>
      <p:sp>
        <p:nvSpPr>
          <p:cNvPr id="20" name="Espace réservé du contenu 2">
            <a:extLst>
              <a:ext uri="{FF2B5EF4-FFF2-40B4-BE49-F238E27FC236}">
                <a16:creationId xmlns:a16="http://schemas.microsoft.com/office/drawing/2014/main" id="{0FC59096-C85E-7D0A-6103-0E2C8E15B77E}"/>
              </a:ext>
            </a:extLst>
          </p:cNvPr>
          <p:cNvSpPr>
            <a:spLocks noGrp="1"/>
          </p:cNvSpPr>
          <p:nvPr>
            <p:ph idx="1"/>
          </p:nvPr>
        </p:nvSpPr>
        <p:spPr>
          <a:xfrm>
            <a:off x="8515349" y="1645920"/>
            <a:ext cx="3429000" cy="3326129"/>
          </a:xfrm>
          <a:solidFill>
            <a:srgbClr val="0066CC">
              <a:alpha val="30000"/>
            </a:srgbClr>
          </a:solidFill>
        </p:spPr>
        <p:txBody>
          <a:bodyPr>
            <a:normAutofit fontScale="92500" lnSpcReduction="20000"/>
          </a:bodyPr>
          <a:lstStyle/>
          <a:p>
            <a:pPr marL="0" indent="0">
              <a:buNone/>
            </a:pPr>
            <a:endParaRPr lang="fr-BE" sz="1200" b="1" dirty="0"/>
          </a:p>
          <a:p>
            <a:pPr marL="0" indent="0">
              <a:buNone/>
            </a:pPr>
            <a:r>
              <a:rPr lang="fr-BE" sz="2200" b="1" dirty="0"/>
              <a:t>Risk factors for VTED</a:t>
            </a:r>
          </a:p>
          <a:p>
            <a:pPr>
              <a:buFontTx/>
              <a:buChar char="-"/>
            </a:pPr>
            <a:r>
              <a:rPr lang="fr-BE" sz="1600" dirty="0"/>
              <a:t>Age</a:t>
            </a:r>
          </a:p>
          <a:p>
            <a:pPr>
              <a:buFontTx/>
              <a:buChar char="-"/>
            </a:pPr>
            <a:r>
              <a:rPr lang="fr-BE" sz="1600" dirty="0"/>
              <a:t>Obesity</a:t>
            </a:r>
          </a:p>
          <a:p>
            <a:pPr>
              <a:buFontTx/>
              <a:buChar char="-"/>
            </a:pPr>
            <a:r>
              <a:rPr lang="fr-BE" sz="1600" dirty="0"/>
              <a:t>Past </a:t>
            </a:r>
            <a:r>
              <a:rPr lang="fr-BE" sz="1600" dirty="0" err="1"/>
              <a:t>history</a:t>
            </a:r>
            <a:r>
              <a:rPr lang="fr-BE" sz="1600" dirty="0"/>
              <a:t> of VTED (risk factors ? </a:t>
            </a:r>
            <a:r>
              <a:rPr lang="fr-BE" sz="1600" dirty="0" err="1"/>
              <a:t>recurrence</a:t>
            </a:r>
            <a:r>
              <a:rPr lang="fr-BE" sz="1600" dirty="0"/>
              <a:t> ? )</a:t>
            </a:r>
          </a:p>
          <a:p>
            <a:pPr>
              <a:buFontTx/>
              <a:buChar char="-"/>
            </a:pPr>
            <a:r>
              <a:rPr lang="fr-BE" sz="1600" dirty="0"/>
              <a:t>Family </a:t>
            </a:r>
            <a:r>
              <a:rPr lang="fr-BE" sz="1600" dirty="0" err="1"/>
              <a:t>history</a:t>
            </a:r>
            <a:r>
              <a:rPr lang="fr-BE" sz="1600" dirty="0"/>
              <a:t> of VTED (1st </a:t>
            </a:r>
            <a:r>
              <a:rPr lang="fr-BE" sz="1600" dirty="0" err="1"/>
              <a:t>degree</a:t>
            </a:r>
            <a:r>
              <a:rPr lang="fr-BE" sz="1600" dirty="0"/>
              <a:t> relative – before </a:t>
            </a:r>
            <a:r>
              <a:rPr lang="fr-BE" sz="1600" dirty="0" err="1"/>
              <a:t>age</a:t>
            </a:r>
            <a:r>
              <a:rPr lang="fr-BE" sz="1600" dirty="0"/>
              <a:t> of 50)</a:t>
            </a:r>
          </a:p>
          <a:p>
            <a:pPr>
              <a:buFontTx/>
              <a:buChar char="-"/>
            </a:pPr>
            <a:r>
              <a:rPr lang="fr-BE" sz="1600" dirty="0" err="1"/>
              <a:t>Thrombophilia</a:t>
            </a:r>
            <a:r>
              <a:rPr lang="fr-BE" sz="1600" dirty="0"/>
              <a:t> (</a:t>
            </a:r>
            <a:r>
              <a:rPr lang="fr-BE" sz="1600" dirty="0" err="1"/>
              <a:t>which</a:t>
            </a:r>
            <a:r>
              <a:rPr lang="fr-BE" sz="1600" dirty="0"/>
              <a:t> ?)</a:t>
            </a:r>
          </a:p>
          <a:p>
            <a:pPr>
              <a:buFontTx/>
              <a:buChar char="-"/>
            </a:pPr>
            <a:r>
              <a:rPr lang="fr-BE" sz="1600" dirty="0"/>
              <a:t>Venous </a:t>
            </a:r>
            <a:r>
              <a:rPr lang="fr-BE" sz="1600" dirty="0" err="1"/>
              <a:t>insufficiency</a:t>
            </a:r>
            <a:endParaRPr lang="fr-BE" sz="1600" dirty="0"/>
          </a:p>
          <a:p>
            <a:pPr>
              <a:buFontTx/>
              <a:buChar char="-"/>
            </a:pPr>
            <a:r>
              <a:rPr lang="fr-BE" sz="1600" dirty="0"/>
              <a:t>Lifestyle</a:t>
            </a:r>
          </a:p>
          <a:p>
            <a:pPr>
              <a:buFontTx/>
              <a:buChar char="-"/>
            </a:pPr>
            <a:r>
              <a:rPr lang="fr-BE" sz="1600" dirty="0"/>
              <a:t>…</a:t>
            </a:r>
          </a:p>
        </p:txBody>
      </p:sp>
    </p:spTree>
    <p:extLst>
      <p:ext uri="{BB962C8B-B14F-4D97-AF65-F5344CB8AC3E}">
        <p14:creationId xmlns:p14="http://schemas.microsoft.com/office/powerpoint/2010/main" val="9412129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rs6yCPo80.U9mk7SmUom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g2Io_6LtLkCCTZBwGHvFF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miLjeyMt.U2SawTTVOquY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_k7rphMFb0ujn5VGrTaGc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g2Io_6LtLkCCTZBwGHvFF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V8_6Yf1qiUaQD0c1x3nFt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_8M53HnlYU.yur309JbIe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_0Y1p2G31U6AQBksEtCQq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A5X4nW56EyozOR0dp.Ok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miLjeyMt.U2SawTTVOqu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OhLpjF3LUylykpRpwQyA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Y9h9z.eOdk.51H6aqKmiC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mrs6yCPo80.U9mk7SmUom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g2Io_6LtLkCCTZBwGHvFFQ"/>
</p:tagLst>
</file>

<file path=ppt/tags/tag25.xml><?xml version="1.0" encoding="utf-8"?>
<p:tagLst xmlns:a="http://schemas.openxmlformats.org/drawingml/2006/main" xmlns:r="http://schemas.openxmlformats.org/officeDocument/2006/relationships" xmlns:p="http://schemas.openxmlformats.org/presentationml/2006/main">
  <p:tag name="TIMING" val="|2.6|14.6|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_k7rphMFb0ujn5VGrTaGc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_8M53HnlYU.yur309JbIe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_0Y1p2G31U6AQBksEtCQq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A5X4nW56EyozOR0dp.Ok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hLpjF3LUylykpRpwQyA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Y9h9z.eOdk.51H6aqKmiCA"/>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PCBU I_PPT Template">
  <a:themeElements>
    <a:clrScheme name="Custom 2">
      <a:dk1>
        <a:srgbClr val="000000"/>
      </a:dk1>
      <a:lt1>
        <a:srgbClr val="FFFFFF"/>
      </a:lt1>
      <a:dk2>
        <a:srgbClr val="FFFFFF"/>
      </a:dk2>
      <a:lt2>
        <a:srgbClr val="616365"/>
      </a:lt2>
      <a:accent1>
        <a:srgbClr val="0093CF"/>
      </a:accent1>
      <a:accent2>
        <a:srgbClr val="8DC73F"/>
      </a:accent2>
      <a:accent3>
        <a:srgbClr val="F8971D"/>
      </a:accent3>
      <a:accent4>
        <a:srgbClr val="D6006E"/>
      </a:accent4>
      <a:accent5>
        <a:srgbClr val="AAC8E4"/>
      </a:accent5>
      <a:accent6>
        <a:srgbClr val="7FB438"/>
      </a:accent6>
      <a:hlink>
        <a:srgbClr val="003366"/>
      </a:hlink>
      <a:folHlink>
        <a:srgbClr val="FFCC00"/>
      </a:folHlink>
    </a:clrScheme>
    <a:fontScheme name="PCBU I_PPT Templat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CBU I_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CBU I_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CBU I_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CBU I_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CBU I_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CBU I_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CBU I_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CBU I_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CBU I_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CBU I_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CBU I_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CBU I_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CBU I_PPT Template 13">
        <a:dk1>
          <a:srgbClr val="000000"/>
        </a:dk1>
        <a:lt1>
          <a:srgbClr val="FFFFFF"/>
        </a:lt1>
        <a:dk2>
          <a:srgbClr val="FFFFFF"/>
        </a:dk2>
        <a:lt2>
          <a:srgbClr val="808080"/>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4">
        <a:dk1>
          <a:srgbClr val="000000"/>
        </a:dk1>
        <a:lt1>
          <a:srgbClr val="FFFFFF"/>
        </a:lt1>
        <a:dk2>
          <a:srgbClr val="FFFFFF"/>
        </a:dk2>
        <a:lt2>
          <a:srgbClr val="616365"/>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5">
        <a:dk1>
          <a:srgbClr val="000000"/>
        </a:dk1>
        <a:lt1>
          <a:srgbClr val="FFFFFF"/>
        </a:lt1>
        <a:dk2>
          <a:srgbClr val="FFFFFF"/>
        </a:dk2>
        <a:lt2>
          <a:srgbClr val="616365"/>
        </a:lt2>
        <a:accent1>
          <a:srgbClr val="0093CF"/>
        </a:accent1>
        <a:accent2>
          <a:srgbClr val="8DC73F"/>
        </a:accent2>
        <a:accent3>
          <a:srgbClr val="FFFFFF"/>
        </a:accent3>
        <a:accent4>
          <a:srgbClr val="000000"/>
        </a:accent4>
        <a:accent5>
          <a:srgbClr val="AAC8E4"/>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6">
        <a:dk1>
          <a:srgbClr val="000000"/>
        </a:dk1>
        <a:lt1>
          <a:srgbClr val="FFFFFF"/>
        </a:lt1>
        <a:dk2>
          <a:srgbClr val="FFFFFF"/>
        </a:dk2>
        <a:lt2>
          <a:srgbClr val="616365"/>
        </a:lt2>
        <a:accent1>
          <a:srgbClr val="0093CF"/>
        </a:accent1>
        <a:accent2>
          <a:srgbClr val="F8A11D"/>
        </a:accent2>
        <a:accent3>
          <a:srgbClr val="FFFFFF"/>
        </a:accent3>
        <a:accent4>
          <a:srgbClr val="000000"/>
        </a:accent4>
        <a:accent5>
          <a:srgbClr val="AAC8E4"/>
        </a:accent5>
        <a:accent6>
          <a:srgbClr val="E19119"/>
        </a:accent6>
        <a:hlink>
          <a:srgbClr val="00A94F"/>
        </a:hlink>
        <a:folHlink>
          <a:srgbClr val="4A245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PCBU I_PPT Template">
  <a:themeElements>
    <a:clrScheme name="Custom 2">
      <a:dk1>
        <a:srgbClr val="000000"/>
      </a:dk1>
      <a:lt1>
        <a:srgbClr val="FFFFFF"/>
      </a:lt1>
      <a:dk2>
        <a:srgbClr val="FFFFFF"/>
      </a:dk2>
      <a:lt2>
        <a:srgbClr val="616365"/>
      </a:lt2>
      <a:accent1>
        <a:srgbClr val="0093CF"/>
      </a:accent1>
      <a:accent2>
        <a:srgbClr val="8DC73F"/>
      </a:accent2>
      <a:accent3>
        <a:srgbClr val="F8971D"/>
      </a:accent3>
      <a:accent4>
        <a:srgbClr val="D6006E"/>
      </a:accent4>
      <a:accent5>
        <a:srgbClr val="AAC8E4"/>
      </a:accent5>
      <a:accent6>
        <a:srgbClr val="7FB438"/>
      </a:accent6>
      <a:hlink>
        <a:srgbClr val="003366"/>
      </a:hlink>
      <a:folHlink>
        <a:srgbClr val="FFCC00"/>
      </a:folHlink>
    </a:clrScheme>
    <a:fontScheme name="PCBU I_PPT Templat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CBU I_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CBU I_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CBU I_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CBU I_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CBU I_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CBU I_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CBU I_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CBU I_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CBU I_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CBU I_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CBU I_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CBU I_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CBU I_PPT Template 13">
        <a:dk1>
          <a:srgbClr val="000000"/>
        </a:dk1>
        <a:lt1>
          <a:srgbClr val="FFFFFF"/>
        </a:lt1>
        <a:dk2>
          <a:srgbClr val="FFFFFF"/>
        </a:dk2>
        <a:lt2>
          <a:srgbClr val="808080"/>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4">
        <a:dk1>
          <a:srgbClr val="000000"/>
        </a:dk1>
        <a:lt1>
          <a:srgbClr val="FFFFFF"/>
        </a:lt1>
        <a:dk2>
          <a:srgbClr val="FFFFFF"/>
        </a:dk2>
        <a:lt2>
          <a:srgbClr val="616365"/>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5">
        <a:dk1>
          <a:srgbClr val="000000"/>
        </a:dk1>
        <a:lt1>
          <a:srgbClr val="FFFFFF"/>
        </a:lt1>
        <a:dk2>
          <a:srgbClr val="FFFFFF"/>
        </a:dk2>
        <a:lt2>
          <a:srgbClr val="616365"/>
        </a:lt2>
        <a:accent1>
          <a:srgbClr val="0093CF"/>
        </a:accent1>
        <a:accent2>
          <a:srgbClr val="8DC73F"/>
        </a:accent2>
        <a:accent3>
          <a:srgbClr val="FFFFFF"/>
        </a:accent3>
        <a:accent4>
          <a:srgbClr val="000000"/>
        </a:accent4>
        <a:accent5>
          <a:srgbClr val="AAC8E4"/>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6">
        <a:dk1>
          <a:srgbClr val="000000"/>
        </a:dk1>
        <a:lt1>
          <a:srgbClr val="FFFFFF"/>
        </a:lt1>
        <a:dk2>
          <a:srgbClr val="FFFFFF"/>
        </a:dk2>
        <a:lt2>
          <a:srgbClr val="616365"/>
        </a:lt2>
        <a:accent1>
          <a:srgbClr val="0093CF"/>
        </a:accent1>
        <a:accent2>
          <a:srgbClr val="F8A11D"/>
        </a:accent2>
        <a:accent3>
          <a:srgbClr val="FFFFFF"/>
        </a:accent3>
        <a:accent4>
          <a:srgbClr val="000000"/>
        </a:accent4>
        <a:accent5>
          <a:srgbClr val="AAC8E4"/>
        </a:accent5>
        <a:accent6>
          <a:srgbClr val="E19119"/>
        </a:accent6>
        <a:hlink>
          <a:srgbClr val="00A94F"/>
        </a:hlink>
        <a:folHlink>
          <a:srgbClr val="4A245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èglement concours études médicales">
  <a:themeElements>
    <a:clrScheme name="General Template">
      <a:dk1>
        <a:srgbClr val="005CA9"/>
      </a:dk1>
      <a:lt1>
        <a:sysClr val="window" lastClr="FFFFFF"/>
      </a:lt1>
      <a:dk2>
        <a:srgbClr val="7F7F7F"/>
      </a:dk2>
      <a:lt2>
        <a:srgbClr val="FFFFFF"/>
      </a:lt2>
      <a:accent1>
        <a:srgbClr val="F2F2F2"/>
      </a:accent1>
      <a:accent2>
        <a:srgbClr val="C1E3FF"/>
      </a:accent2>
      <a:accent3>
        <a:srgbClr val="47ACFF"/>
      </a:accent3>
      <a:accent4>
        <a:srgbClr val="002A4C"/>
      </a:accent4>
      <a:accent5>
        <a:srgbClr val="5F5F5F"/>
      </a:accent5>
      <a:accent6>
        <a:srgbClr val="EAEAEA"/>
      </a:accent6>
      <a:hlink>
        <a:srgbClr val="DE007D"/>
      </a:hlink>
      <a:folHlink>
        <a:srgbClr val="FF6D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tx1"/>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9_PCBU I_PPT Template">
  <a:themeElements>
    <a:clrScheme name="">
      <a:dk1>
        <a:srgbClr val="000000"/>
      </a:dk1>
      <a:lt1>
        <a:srgbClr val="FFFFFF"/>
      </a:lt1>
      <a:dk2>
        <a:srgbClr val="FFFFFF"/>
      </a:dk2>
      <a:lt2>
        <a:srgbClr val="616365"/>
      </a:lt2>
      <a:accent1>
        <a:srgbClr val="0093CF"/>
      </a:accent1>
      <a:accent2>
        <a:srgbClr val="4A245E"/>
      </a:accent2>
      <a:accent3>
        <a:srgbClr val="FFFFFF"/>
      </a:accent3>
      <a:accent4>
        <a:srgbClr val="000000"/>
      </a:accent4>
      <a:accent5>
        <a:srgbClr val="AAC8E4"/>
      </a:accent5>
      <a:accent6>
        <a:srgbClr val="422054"/>
      </a:accent6>
      <a:hlink>
        <a:srgbClr val="00A94F"/>
      </a:hlink>
      <a:folHlink>
        <a:srgbClr val="FCCC8E"/>
      </a:folHlink>
    </a:clrScheme>
    <a:fontScheme name="1_PCBU I_PPT Templat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CBU I_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CBU I_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CBU I_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CBU I_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CBU I_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CBU I_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CBU I_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CBU I_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CBU I_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CBU I_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CBU I_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CBU I_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PCBU I_PPT Template 13">
        <a:dk1>
          <a:srgbClr val="000000"/>
        </a:dk1>
        <a:lt1>
          <a:srgbClr val="FFFFFF"/>
        </a:lt1>
        <a:dk2>
          <a:srgbClr val="FFFFFF"/>
        </a:dk2>
        <a:lt2>
          <a:srgbClr val="808080"/>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4">
        <a:dk1>
          <a:srgbClr val="000000"/>
        </a:dk1>
        <a:lt1>
          <a:srgbClr val="FFFFFF"/>
        </a:lt1>
        <a:dk2>
          <a:srgbClr val="FFFFFF"/>
        </a:dk2>
        <a:lt2>
          <a:srgbClr val="616365"/>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5">
        <a:dk1>
          <a:srgbClr val="000000"/>
        </a:dk1>
        <a:lt1>
          <a:srgbClr val="FFFFFF"/>
        </a:lt1>
        <a:dk2>
          <a:srgbClr val="FFFFFF"/>
        </a:dk2>
        <a:lt2>
          <a:srgbClr val="616365"/>
        </a:lt2>
        <a:accent1>
          <a:srgbClr val="0093CF"/>
        </a:accent1>
        <a:accent2>
          <a:srgbClr val="8DC73F"/>
        </a:accent2>
        <a:accent3>
          <a:srgbClr val="FFFFFF"/>
        </a:accent3>
        <a:accent4>
          <a:srgbClr val="000000"/>
        </a:accent4>
        <a:accent5>
          <a:srgbClr val="AAC8E4"/>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6">
        <a:dk1>
          <a:srgbClr val="000000"/>
        </a:dk1>
        <a:lt1>
          <a:srgbClr val="FFFFFF"/>
        </a:lt1>
        <a:dk2>
          <a:srgbClr val="FFFFFF"/>
        </a:dk2>
        <a:lt2>
          <a:srgbClr val="616365"/>
        </a:lt2>
        <a:accent1>
          <a:srgbClr val="0093CF"/>
        </a:accent1>
        <a:accent2>
          <a:srgbClr val="F8A11D"/>
        </a:accent2>
        <a:accent3>
          <a:srgbClr val="FFFFFF"/>
        </a:accent3>
        <a:accent4>
          <a:srgbClr val="000000"/>
        </a:accent4>
        <a:accent5>
          <a:srgbClr val="AAC8E4"/>
        </a:accent5>
        <a:accent6>
          <a:srgbClr val="E19119"/>
        </a:accent6>
        <a:hlink>
          <a:srgbClr val="00A94F"/>
        </a:hlink>
        <a:folHlink>
          <a:srgbClr val="4A245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CBU I_PPT Template">
  <a:themeElements>
    <a:clrScheme name="Custom 2">
      <a:dk1>
        <a:srgbClr val="000000"/>
      </a:dk1>
      <a:lt1>
        <a:srgbClr val="FFFFFF"/>
      </a:lt1>
      <a:dk2>
        <a:srgbClr val="FFFFFF"/>
      </a:dk2>
      <a:lt2>
        <a:srgbClr val="616365"/>
      </a:lt2>
      <a:accent1>
        <a:srgbClr val="0093CF"/>
      </a:accent1>
      <a:accent2>
        <a:srgbClr val="8DC73F"/>
      </a:accent2>
      <a:accent3>
        <a:srgbClr val="F8971D"/>
      </a:accent3>
      <a:accent4>
        <a:srgbClr val="D6006E"/>
      </a:accent4>
      <a:accent5>
        <a:srgbClr val="AAC8E4"/>
      </a:accent5>
      <a:accent6>
        <a:srgbClr val="7FB438"/>
      </a:accent6>
      <a:hlink>
        <a:srgbClr val="003366"/>
      </a:hlink>
      <a:folHlink>
        <a:srgbClr val="FFCC00"/>
      </a:folHlink>
    </a:clrScheme>
    <a:fontScheme name="PCBU I_PPT Templat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CBU I_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CBU I_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CBU I_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CBU I_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CBU I_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CBU I_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CBU I_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CBU I_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CBU I_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CBU I_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CBU I_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CBU I_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CBU I_PPT Template 13">
        <a:dk1>
          <a:srgbClr val="000000"/>
        </a:dk1>
        <a:lt1>
          <a:srgbClr val="FFFFFF"/>
        </a:lt1>
        <a:dk2>
          <a:srgbClr val="FFFFFF"/>
        </a:dk2>
        <a:lt2>
          <a:srgbClr val="808080"/>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4">
        <a:dk1>
          <a:srgbClr val="000000"/>
        </a:dk1>
        <a:lt1>
          <a:srgbClr val="FFFFFF"/>
        </a:lt1>
        <a:dk2>
          <a:srgbClr val="FFFFFF"/>
        </a:dk2>
        <a:lt2>
          <a:srgbClr val="616365"/>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5">
        <a:dk1>
          <a:srgbClr val="000000"/>
        </a:dk1>
        <a:lt1>
          <a:srgbClr val="FFFFFF"/>
        </a:lt1>
        <a:dk2>
          <a:srgbClr val="FFFFFF"/>
        </a:dk2>
        <a:lt2>
          <a:srgbClr val="616365"/>
        </a:lt2>
        <a:accent1>
          <a:srgbClr val="0093CF"/>
        </a:accent1>
        <a:accent2>
          <a:srgbClr val="8DC73F"/>
        </a:accent2>
        <a:accent3>
          <a:srgbClr val="FFFFFF"/>
        </a:accent3>
        <a:accent4>
          <a:srgbClr val="000000"/>
        </a:accent4>
        <a:accent5>
          <a:srgbClr val="AAC8E4"/>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6">
        <a:dk1>
          <a:srgbClr val="000000"/>
        </a:dk1>
        <a:lt1>
          <a:srgbClr val="FFFFFF"/>
        </a:lt1>
        <a:dk2>
          <a:srgbClr val="FFFFFF"/>
        </a:dk2>
        <a:lt2>
          <a:srgbClr val="616365"/>
        </a:lt2>
        <a:accent1>
          <a:srgbClr val="0093CF"/>
        </a:accent1>
        <a:accent2>
          <a:srgbClr val="F8A11D"/>
        </a:accent2>
        <a:accent3>
          <a:srgbClr val="FFFFFF"/>
        </a:accent3>
        <a:accent4>
          <a:srgbClr val="000000"/>
        </a:accent4>
        <a:accent5>
          <a:srgbClr val="AAC8E4"/>
        </a:accent5>
        <a:accent6>
          <a:srgbClr val="E19119"/>
        </a:accent6>
        <a:hlink>
          <a:srgbClr val="00A94F"/>
        </a:hlink>
        <a:folHlink>
          <a:srgbClr val="4A245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PCBU I_PPT Template">
  <a:themeElements>
    <a:clrScheme name="">
      <a:dk1>
        <a:srgbClr val="000000"/>
      </a:dk1>
      <a:lt1>
        <a:srgbClr val="FFFFFF"/>
      </a:lt1>
      <a:dk2>
        <a:srgbClr val="FFFFFF"/>
      </a:dk2>
      <a:lt2>
        <a:srgbClr val="616365"/>
      </a:lt2>
      <a:accent1>
        <a:srgbClr val="0093CF"/>
      </a:accent1>
      <a:accent2>
        <a:srgbClr val="4A245E"/>
      </a:accent2>
      <a:accent3>
        <a:srgbClr val="FFFFFF"/>
      </a:accent3>
      <a:accent4>
        <a:srgbClr val="000000"/>
      </a:accent4>
      <a:accent5>
        <a:srgbClr val="AAC8E4"/>
      </a:accent5>
      <a:accent6>
        <a:srgbClr val="422054"/>
      </a:accent6>
      <a:hlink>
        <a:srgbClr val="00A94F"/>
      </a:hlink>
      <a:folHlink>
        <a:srgbClr val="FCCC8E"/>
      </a:folHlink>
    </a:clrScheme>
    <a:fontScheme name="1_PCBU I_PPT Templat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CBU I_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CBU I_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CBU I_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CBU I_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CBU I_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CBU I_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CBU I_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CBU I_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CBU I_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CBU I_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CBU I_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CBU I_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PCBU I_PPT Template 13">
        <a:dk1>
          <a:srgbClr val="000000"/>
        </a:dk1>
        <a:lt1>
          <a:srgbClr val="FFFFFF"/>
        </a:lt1>
        <a:dk2>
          <a:srgbClr val="FFFFFF"/>
        </a:dk2>
        <a:lt2>
          <a:srgbClr val="808080"/>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4">
        <a:dk1>
          <a:srgbClr val="000000"/>
        </a:dk1>
        <a:lt1>
          <a:srgbClr val="FFFFFF"/>
        </a:lt1>
        <a:dk2>
          <a:srgbClr val="FFFFFF"/>
        </a:dk2>
        <a:lt2>
          <a:srgbClr val="616365"/>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5">
        <a:dk1>
          <a:srgbClr val="000000"/>
        </a:dk1>
        <a:lt1>
          <a:srgbClr val="FFFFFF"/>
        </a:lt1>
        <a:dk2>
          <a:srgbClr val="FFFFFF"/>
        </a:dk2>
        <a:lt2>
          <a:srgbClr val="616365"/>
        </a:lt2>
        <a:accent1>
          <a:srgbClr val="0093CF"/>
        </a:accent1>
        <a:accent2>
          <a:srgbClr val="8DC73F"/>
        </a:accent2>
        <a:accent3>
          <a:srgbClr val="FFFFFF"/>
        </a:accent3>
        <a:accent4>
          <a:srgbClr val="000000"/>
        </a:accent4>
        <a:accent5>
          <a:srgbClr val="AAC8E4"/>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6">
        <a:dk1>
          <a:srgbClr val="000000"/>
        </a:dk1>
        <a:lt1>
          <a:srgbClr val="FFFFFF"/>
        </a:lt1>
        <a:dk2>
          <a:srgbClr val="FFFFFF"/>
        </a:dk2>
        <a:lt2>
          <a:srgbClr val="616365"/>
        </a:lt2>
        <a:accent1>
          <a:srgbClr val="0093CF"/>
        </a:accent1>
        <a:accent2>
          <a:srgbClr val="F8A11D"/>
        </a:accent2>
        <a:accent3>
          <a:srgbClr val="FFFFFF"/>
        </a:accent3>
        <a:accent4>
          <a:srgbClr val="000000"/>
        </a:accent4>
        <a:accent5>
          <a:srgbClr val="AAC8E4"/>
        </a:accent5>
        <a:accent6>
          <a:srgbClr val="E19119"/>
        </a:accent6>
        <a:hlink>
          <a:srgbClr val="00A94F"/>
        </a:hlink>
        <a:folHlink>
          <a:srgbClr val="4A245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1_Custom Design 14">
      <a:dk1>
        <a:srgbClr val="808080"/>
      </a:dk1>
      <a:lt1>
        <a:srgbClr val="FFFFFF"/>
      </a:lt1>
      <a:dk2>
        <a:srgbClr val="000066"/>
      </a:dk2>
      <a:lt2>
        <a:srgbClr val="FFCC00"/>
      </a:lt2>
      <a:accent1>
        <a:srgbClr val="00FFFF"/>
      </a:accent1>
      <a:accent2>
        <a:srgbClr val="00CC00"/>
      </a:accent2>
      <a:accent3>
        <a:srgbClr val="AAAAB8"/>
      </a:accent3>
      <a:accent4>
        <a:srgbClr val="DADADA"/>
      </a:accent4>
      <a:accent5>
        <a:srgbClr val="AAFFFF"/>
      </a:accent5>
      <a:accent6>
        <a:srgbClr val="00B900"/>
      </a:accent6>
      <a:hlink>
        <a:srgbClr val="FF7021"/>
      </a:hlink>
      <a:folHlink>
        <a:srgbClr val="A273FF"/>
      </a:folHlink>
    </a:clrScheme>
    <a:fontScheme name="1_Custom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B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BE"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808080"/>
        </a:dk1>
        <a:lt1>
          <a:srgbClr val="FFFFFF"/>
        </a:lt1>
        <a:dk2>
          <a:srgbClr val="000066"/>
        </a:dk2>
        <a:lt2>
          <a:srgbClr val="FFCC00"/>
        </a:lt2>
        <a:accent1>
          <a:srgbClr val="00CCFF"/>
        </a:accent1>
        <a:accent2>
          <a:srgbClr val="FF3399"/>
        </a:accent2>
        <a:accent3>
          <a:srgbClr val="AAAAB8"/>
        </a:accent3>
        <a:accent4>
          <a:srgbClr val="DADADA"/>
        </a:accent4>
        <a:accent5>
          <a:srgbClr val="AAE2FF"/>
        </a:accent5>
        <a:accent6>
          <a:srgbClr val="E72D8A"/>
        </a:accent6>
        <a:hlink>
          <a:srgbClr val="33CC33"/>
        </a:hlink>
        <a:folHlink>
          <a:srgbClr val="FF6600"/>
        </a:folHlink>
      </a:clrScheme>
      <a:clrMap bg1="dk2" tx1="lt1" bg2="dk1" tx2="lt2" accent1="accent1" accent2="accent2" accent3="accent3" accent4="accent4" accent5="accent5" accent6="accent6" hlink="hlink" folHlink="folHlink"/>
    </a:extraClrScheme>
    <a:extraClrScheme>
      <a:clrScheme name="1_Custom Design 14">
        <a:dk1>
          <a:srgbClr val="808080"/>
        </a:dk1>
        <a:lt1>
          <a:srgbClr val="FFFFFF"/>
        </a:lt1>
        <a:dk2>
          <a:srgbClr val="000066"/>
        </a:dk2>
        <a:lt2>
          <a:srgbClr val="FFCC00"/>
        </a:lt2>
        <a:accent1>
          <a:srgbClr val="00FFFF"/>
        </a:accent1>
        <a:accent2>
          <a:srgbClr val="00CC00"/>
        </a:accent2>
        <a:accent3>
          <a:srgbClr val="AAAAB8"/>
        </a:accent3>
        <a:accent4>
          <a:srgbClr val="DADADA"/>
        </a:accent4>
        <a:accent5>
          <a:srgbClr val="AAFFFF"/>
        </a:accent5>
        <a:accent6>
          <a:srgbClr val="00B900"/>
        </a:accent6>
        <a:hlink>
          <a:srgbClr val="FF7021"/>
        </a:hlink>
        <a:folHlink>
          <a:srgbClr val="A273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Règlement concours études médicales">
  <a:themeElements>
    <a:clrScheme name="General Template">
      <a:dk1>
        <a:srgbClr val="005CA9"/>
      </a:dk1>
      <a:lt1>
        <a:sysClr val="window" lastClr="FFFFFF"/>
      </a:lt1>
      <a:dk2>
        <a:srgbClr val="7F7F7F"/>
      </a:dk2>
      <a:lt2>
        <a:srgbClr val="FFFFFF"/>
      </a:lt2>
      <a:accent1>
        <a:srgbClr val="F2F2F2"/>
      </a:accent1>
      <a:accent2>
        <a:srgbClr val="C1E3FF"/>
      </a:accent2>
      <a:accent3>
        <a:srgbClr val="47ACFF"/>
      </a:accent3>
      <a:accent4>
        <a:srgbClr val="002A4C"/>
      </a:accent4>
      <a:accent5>
        <a:srgbClr val="5F5F5F"/>
      </a:accent5>
      <a:accent6>
        <a:srgbClr val="EAEAEA"/>
      </a:accent6>
      <a:hlink>
        <a:srgbClr val="DE007D"/>
      </a:hlink>
      <a:folHlink>
        <a:srgbClr val="FF6D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tx1"/>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1347</TotalTime>
  <Words>3548</Words>
  <Application>Microsoft Office PowerPoint</Application>
  <PresentationFormat>Grand écran</PresentationFormat>
  <Paragraphs>640</Paragraphs>
  <Slides>53</Slides>
  <Notes>10</Notes>
  <HiddenSlides>0</HiddenSlides>
  <MMClips>0</MMClips>
  <ScaleCrop>false</ScaleCrop>
  <HeadingPairs>
    <vt:vector size="8" baseType="variant">
      <vt:variant>
        <vt:lpstr>Polices utilisées</vt:lpstr>
      </vt:variant>
      <vt:variant>
        <vt:i4>6</vt:i4>
      </vt:variant>
      <vt:variant>
        <vt:lpstr>Thème</vt:lpstr>
      </vt:variant>
      <vt:variant>
        <vt:i4>12</vt:i4>
      </vt:variant>
      <vt:variant>
        <vt:lpstr>Serveurs OLE incorporés</vt:lpstr>
      </vt:variant>
      <vt:variant>
        <vt:i4>1</vt:i4>
      </vt:variant>
      <vt:variant>
        <vt:lpstr>Titres des diapositives</vt:lpstr>
      </vt:variant>
      <vt:variant>
        <vt:i4>53</vt:i4>
      </vt:variant>
    </vt:vector>
  </HeadingPairs>
  <TitlesOfParts>
    <vt:vector size="72" baseType="lpstr">
      <vt:lpstr>Arial</vt:lpstr>
      <vt:lpstr>Calibri</vt:lpstr>
      <vt:lpstr>Calibri Light</vt:lpstr>
      <vt:lpstr>Open Sans</vt:lpstr>
      <vt:lpstr>Sage Peak</vt:lpstr>
      <vt:lpstr>Wingdings</vt:lpstr>
      <vt:lpstr>Thème Office</vt:lpstr>
      <vt:lpstr>1_Règlement concours études médicales</vt:lpstr>
      <vt:lpstr>9_PCBU I_PPT Template</vt:lpstr>
      <vt:lpstr>1_PCBU I_PPT Template</vt:lpstr>
      <vt:lpstr>10_PCBU I_PPT Template</vt:lpstr>
      <vt:lpstr>1_Custom Design</vt:lpstr>
      <vt:lpstr>2_Thème Office</vt:lpstr>
      <vt:lpstr>3_Règlement concours études médicales</vt:lpstr>
      <vt:lpstr>3_Thème Office</vt:lpstr>
      <vt:lpstr>5_PCBU I_PPT Template</vt:lpstr>
      <vt:lpstr>4_Thème Office</vt:lpstr>
      <vt:lpstr>2_PCBU I_PPT Template</vt:lpstr>
      <vt:lpstr>think-cell Slide</vt:lpstr>
      <vt:lpstr>Présentation PowerPoint</vt:lpstr>
      <vt:lpstr>Présentation PowerPoint</vt:lpstr>
      <vt:lpstr>Présentation PowerPoint</vt:lpstr>
      <vt:lpstr>Arterial thrombosis</vt:lpstr>
      <vt:lpstr>Risk Factors for Atherothrombosis</vt:lpstr>
      <vt:lpstr>VTE: Deep Vein Thrombosis and Pulmonary Embolism </vt:lpstr>
      <vt:lpstr>What are the characteristics of VTE?</vt:lpstr>
      <vt:lpstr>COMPLICATIONS OF DEEP VENOUS THROMBOSIS</vt:lpstr>
      <vt:lpstr>Women and venous thrombotic challenges</vt:lpstr>
      <vt:lpstr>Venous thromboses in Women / Girls ?</vt:lpstr>
      <vt:lpstr>Risk factors for thrombosis in women according to age</vt:lpstr>
      <vt:lpstr>Risk factors for thrombosis</vt:lpstr>
      <vt:lpstr>Venous thrombo-embolic diseases: Risk factors</vt:lpstr>
      <vt:lpstr>Thrombophilia  Predisposition to venous trhombosis</vt:lpstr>
      <vt:lpstr>Thrombosis, Oral Contraception, and FV Leiden</vt:lpstr>
      <vt:lpstr>Modeling the risk of venous thrombosis</vt:lpstr>
      <vt:lpstr>VTED : epidemiology</vt:lpstr>
      <vt:lpstr>Risk of VTED among 10.000 women over 1 year</vt:lpstr>
      <vt:lpstr>Présentation PowerPoint</vt:lpstr>
      <vt:lpstr>Présentation PowerPoint</vt:lpstr>
      <vt:lpstr>Présentation PowerPoint</vt:lpstr>
      <vt:lpstr>Risk of thrombosis with HRT</vt:lpstr>
      <vt:lpstr>Présentation PowerPoint</vt:lpstr>
      <vt:lpstr>HRT and risk of venous thrombosis</vt:lpstr>
      <vt:lpstr>Présentation PowerPoint</vt:lpstr>
      <vt:lpstr>HRT and risks of venous thrombosis</vt:lpstr>
      <vt:lpstr>HRT in the past</vt:lpstr>
      <vt:lpstr>First-Pass Metabolism and Estrogens</vt:lpstr>
      <vt:lpstr>Présentation PowerPoint</vt:lpstr>
      <vt:lpstr>Healthy woman 50 year of age  Risk of VTED : 6/10,000/year  With oral HRT : 12/10,000/year  With transdermal HRT : 6/10,000/year</vt:lpstr>
      <vt:lpstr>Présentation PowerPoint</vt:lpstr>
      <vt:lpstr>Oestrogel (+ Utrogestan)</vt:lpstr>
      <vt:lpstr>Starting hormonal therapy or hormone replacement therapy</vt:lpstr>
      <vt:lpstr>HRT and Factor V Leiden</vt:lpstr>
      <vt:lpstr>Relative risk of venous thromboembolism in users and non-users of hormone replacement therapy (oral) for the most common heritable thrombophilias</vt:lpstr>
      <vt:lpstr>HRT and thrombophilia</vt:lpstr>
      <vt:lpstr>HRT in women with a personal history of venous thrombosis</vt:lpstr>
      <vt:lpstr>Présentation PowerPoint</vt:lpstr>
      <vt:lpstr>HRT and Cancer</vt:lpstr>
      <vt:lpstr>HRT and Surgery</vt:lpstr>
      <vt:lpstr>Présentation PowerPoint</vt:lpstr>
      <vt:lpstr>Présentation PowerPoint</vt:lpstr>
      <vt:lpstr>Présentation PowerPoint</vt:lpstr>
      <vt:lpstr>Présentation PowerPoint</vt:lpstr>
      <vt:lpstr>Présentation PowerPoint</vt:lpstr>
      <vt:lpstr>Patients on COC/HRT who experience VTE</vt:lpstr>
      <vt:lpstr>Présentation PowerPoint</vt:lpstr>
      <vt:lpstr>How to Reduce the Risk of Thrombosis in Patients Requiring Hormone Replacement Therapy (HRT)</vt:lpstr>
      <vt:lpstr>How to Reduce the Risk of Thrombosis in Patients Requiring Hormone Replacement Therapy (HRT)</vt:lpstr>
      <vt:lpstr>How to Reduce the Risk of Thrombosis in Patients Requiring Hormone Replacement Therapy (HRT)</vt:lpstr>
      <vt:lpstr>How to Reduce the Risk of Thrombosis in Patients Requiring Hormone Replacement Therapy (HRT)</vt:lpstr>
      <vt:lpstr>Take-Away Messages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Cedric Hermans</dc:creator>
  <cp:lastModifiedBy>HERMANS Cédric</cp:lastModifiedBy>
  <cp:revision>153</cp:revision>
  <dcterms:created xsi:type="dcterms:W3CDTF">2022-08-29T20:00:51Z</dcterms:created>
  <dcterms:modified xsi:type="dcterms:W3CDTF">2025-03-21T12:01:03Z</dcterms:modified>
</cp:coreProperties>
</file>