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 r:id="rId2"/>
    <p:sldId id="6004" r:id="rId3"/>
    <p:sldId id="6015" r:id="rId4"/>
    <p:sldId id="6054" r:id="rId5"/>
    <p:sldId id="6061" r:id="rId6"/>
    <p:sldId id="6050" r:id="rId7"/>
    <p:sldId id="6055" r:id="rId8"/>
    <p:sldId id="6063" r:id="rId9"/>
    <p:sldId id="6057" r:id="rId10"/>
    <p:sldId id="6053" r:id="rId11"/>
    <p:sldId id="6059" r:id="rId12"/>
    <p:sldId id="6056" r:id="rId13"/>
    <p:sldId id="6058" r:id="rId14"/>
    <p:sldId id="6064" r:id="rId15"/>
    <p:sldId id="6052" r:id="rId16"/>
    <p:sldId id="6060" r:id="rId17"/>
    <p:sldId id="6018" r:id="rId18"/>
    <p:sldId id="6016" r:id="rId19"/>
    <p:sldId id="6019" r:id="rId20"/>
    <p:sldId id="6020" r:id="rId21"/>
    <p:sldId id="6021" r:id="rId22"/>
    <p:sldId id="257" r:id="rId23"/>
    <p:sldId id="6023" r:id="rId24"/>
    <p:sldId id="258" r:id="rId25"/>
    <p:sldId id="6029" r:id="rId26"/>
    <p:sldId id="6036" r:id="rId27"/>
    <p:sldId id="361" r:id="rId28"/>
    <p:sldId id="6033" r:id="rId29"/>
    <p:sldId id="6034" r:id="rId30"/>
    <p:sldId id="410" r:id="rId31"/>
    <p:sldId id="6038" r:id="rId32"/>
    <p:sldId id="446" r:id="rId33"/>
    <p:sldId id="407" r:id="rId34"/>
    <p:sldId id="6062" r:id="rId35"/>
    <p:sldId id="298" r:id="rId36"/>
    <p:sldId id="411" r:id="rId37"/>
    <p:sldId id="393" r:id="rId38"/>
    <p:sldId id="6045" r:id="rId39"/>
    <p:sldId id="6046" r:id="rId40"/>
    <p:sldId id="6039" r:id="rId41"/>
    <p:sldId id="6042" r:id="rId42"/>
    <p:sldId id="308" r:id="rId43"/>
    <p:sldId id="6044" r:id="rId44"/>
    <p:sldId id="6047"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9B2D30-8FF6-4244-A357-AA9A7D72B555}" v="49" dt="2025-03-20T09:40:04.0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90" autoAdjust="0"/>
    <p:restoredTop sz="78514" autoAdjust="0"/>
  </p:normalViewPr>
  <p:slideViewPr>
    <p:cSldViewPr snapToGrid="0">
      <p:cViewPr varScale="1">
        <p:scale>
          <a:sx n="51" d="100"/>
          <a:sy n="51" d="100"/>
        </p:scale>
        <p:origin x="804" y="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0FC982-219C-447E-B67D-24197ABB6FA8}" type="datetimeFigureOut">
              <a:rPr lang="en-GB" smtClean="0"/>
              <a:t>17/03/2025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3AE4B7-BF8F-4014-9D3C-D361CA0900F5}" type="slidenum">
              <a:rPr lang="en-GB" smtClean="0"/>
              <a:t>‹#›</a:t>
            </a:fld>
            <a:endParaRPr lang="en-GB"/>
          </a:p>
        </p:txBody>
      </p:sp>
    </p:spTree>
    <p:extLst>
      <p:ext uri="{BB962C8B-B14F-4D97-AF65-F5344CB8AC3E}">
        <p14:creationId xmlns:p14="http://schemas.microsoft.com/office/powerpoint/2010/main" val="603548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43AE4B7-BF8F-4014-9D3C-D361CA0900F5}" type="slidenum">
              <a:rPr lang="en-GB" smtClean="0"/>
              <a:t>1</a:t>
            </a:fld>
            <a:endParaRPr lang="en-GB"/>
          </a:p>
        </p:txBody>
      </p:sp>
    </p:spTree>
    <p:extLst>
      <p:ext uri="{BB962C8B-B14F-4D97-AF65-F5344CB8AC3E}">
        <p14:creationId xmlns:p14="http://schemas.microsoft.com/office/powerpoint/2010/main" val="1459488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900"/>
              </a:spcAft>
            </a:pPr>
            <a:r>
              <a:rPr lang="en-GB" b="0" i="0" dirty="0">
                <a:solidFill>
                  <a:srgbClr val="222222"/>
                </a:solidFill>
                <a:effectLst/>
                <a:latin typeface="Times New Roman" panose="02020603050405020304" pitchFamily="18" charset="0"/>
              </a:rPr>
              <a:t>In </a:t>
            </a:r>
            <a:r>
              <a:rPr lang="en-GB" b="1" i="0" dirty="0">
                <a:solidFill>
                  <a:srgbClr val="222222"/>
                </a:solidFill>
                <a:effectLst/>
                <a:latin typeface="Times New Roman" panose="02020603050405020304" pitchFamily="18" charset="0"/>
              </a:rPr>
              <a:t>late</a:t>
            </a:r>
            <a:r>
              <a:rPr lang="en-GB" b="0" i="0" dirty="0">
                <a:solidFill>
                  <a:srgbClr val="222222"/>
                </a:solidFill>
                <a:effectLst/>
                <a:latin typeface="Times New Roman" panose="02020603050405020304" pitchFamily="18" charset="0"/>
              </a:rPr>
              <a:t> perimenopause (STRAW stage -1), </a:t>
            </a:r>
            <a:r>
              <a:rPr lang="en-GB" dirty="0"/>
              <a:t>is characterized by irregular menstrual cycles and </a:t>
            </a:r>
            <a:r>
              <a:rPr lang="en-GB" b="1" dirty="0"/>
              <a:t>unpredictable hormone levels</a:t>
            </a:r>
            <a:r>
              <a:rPr lang="en-GB" dirty="0"/>
              <a:t>, including </a:t>
            </a:r>
            <a:r>
              <a:rPr lang="en-GB" b="1" dirty="0"/>
              <a:t>dramatic swings in </a:t>
            </a:r>
            <a:r>
              <a:rPr lang="en-GB" b="1" dirty="0" err="1"/>
              <a:t>estradiol</a:t>
            </a:r>
            <a:r>
              <a:rPr lang="en-GB" b="1" dirty="0"/>
              <a:t> </a:t>
            </a:r>
            <a:r>
              <a:rPr lang="en-GB" dirty="0"/>
              <a:t>(E2). An increasing number of studies have found variable high E2 and low luteal phase progesterone occur with progression of Stages</a:t>
            </a:r>
            <a:endParaRPr lang="en-GB" b="0" i="0" dirty="0">
              <a:solidFill>
                <a:srgbClr val="222222"/>
              </a:solidFill>
              <a:effectLst/>
              <a:latin typeface="Times New Roman" panose="02020603050405020304" pitchFamily="18" charset="0"/>
            </a:endParaRPr>
          </a:p>
          <a:p>
            <a:pPr algn="l">
              <a:spcAft>
                <a:spcPts val="900"/>
              </a:spcAft>
            </a:pPr>
            <a:r>
              <a:rPr lang="en-GB" b="0" i="0" dirty="0">
                <a:solidFill>
                  <a:srgbClr val="222222"/>
                </a:solidFill>
                <a:effectLst/>
                <a:latin typeface="Times New Roman" panose="02020603050405020304" pitchFamily="18" charset="0"/>
              </a:rPr>
              <a:t>the </a:t>
            </a:r>
            <a:r>
              <a:rPr lang="en-GB" b="1" i="0" dirty="0">
                <a:solidFill>
                  <a:srgbClr val="222222"/>
                </a:solidFill>
                <a:effectLst/>
                <a:latin typeface="Times New Roman" panose="02020603050405020304" pitchFamily="18" charset="0"/>
              </a:rPr>
              <a:t>loop cycle </a:t>
            </a:r>
            <a:r>
              <a:rPr lang="en-GB" b="0" i="0" dirty="0">
                <a:solidFill>
                  <a:srgbClr val="222222"/>
                </a:solidFill>
                <a:effectLst/>
                <a:latin typeface="Times New Roman" panose="02020603050405020304" pitchFamily="18" charset="0"/>
              </a:rPr>
              <a:t>refers to the irregular and unpredictable menstrual cycles caused by declining ovarian function. This phase is characterized by prolonged anovulatory cycles, significant hormonal fluctuations, and extended intervals between periods.</a:t>
            </a:r>
          </a:p>
          <a:p>
            <a:pPr algn="l">
              <a:spcAft>
                <a:spcPts val="900"/>
              </a:spcAft>
            </a:pPr>
            <a:r>
              <a:rPr lang="en-GB" dirty="0"/>
              <a:t>(37%) early and late menstrual transition ovulatory cycles exhibited a </a:t>
            </a:r>
            <a:r>
              <a:rPr lang="en-GB" b="1" dirty="0"/>
              <a:t>specific pattern of E2 secretion </a:t>
            </a:r>
            <a:r>
              <a:rPr lang="en-GB" dirty="0"/>
              <a:t>that was </a:t>
            </a:r>
            <a:r>
              <a:rPr lang="en-GB" b="1" dirty="0"/>
              <a:t>characterized by a second increase in E2 during </a:t>
            </a:r>
            <a:r>
              <a:rPr lang="en-GB" dirty="0"/>
              <a:t>the </a:t>
            </a:r>
            <a:r>
              <a:rPr lang="en-GB" b="1" dirty="0"/>
              <a:t>mid- and late luteal phases and that continued to a peak during the subsequent menstrual phase</a:t>
            </a:r>
            <a:r>
              <a:rPr lang="en-GB" dirty="0"/>
              <a:t>. This </a:t>
            </a:r>
            <a:r>
              <a:rPr lang="en-GB" b="1" dirty="0"/>
              <a:t>second rise and fall in E2 was typical </a:t>
            </a:r>
            <a:r>
              <a:rPr lang="en-GB" dirty="0"/>
              <a:t>in appearance of a </a:t>
            </a:r>
            <a:r>
              <a:rPr lang="en-GB" b="1" dirty="0"/>
              <a:t>normal follicular phase, except that it was superimposed on an existing ovulatory cycle </a:t>
            </a:r>
            <a:r>
              <a:rPr lang="en-GB" dirty="0"/>
              <a:t>(specifically during the luteal and menstrual phases). The pattern was therefore referred to as a </a:t>
            </a:r>
            <a:r>
              <a:rPr lang="en-GB" b="1" dirty="0"/>
              <a:t>luteal out-of-phase (LOOP) follicular event</a:t>
            </a:r>
            <a:r>
              <a:rPr lang="en-GB" dirty="0"/>
              <a:t>. In four of these LOOP cycles, a luteinizing hormone peak and ovulatory episode followed the second E2 peak early in the subsequent cycle. Compared with the typical ovulatory cycles, the cycles with </a:t>
            </a:r>
            <a:r>
              <a:rPr lang="en-GB" b="1" dirty="0"/>
              <a:t>LOOP events exhibited lower luteal phase progesterone</a:t>
            </a:r>
            <a:r>
              <a:rPr lang="en-GB" dirty="0"/>
              <a:t>, higher early cycle follicle-stimulating hormone, and lower early cycle inhibin B. They were also associated with abnormally short (G21 d) or long (940 d) cycle length.</a:t>
            </a:r>
            <a:endParaRPr lang="en-GB" b="0" i="0" dirty="0">
              <a:solidFill>
                <a:srgbClr val="222222"/>
              </a:solidFill>
              <a:effectLst/>
              <a:latin typeface="Times New Roman" panose="02020603050405020304" pitchFamily="18" charset="0"/>
            </a:endParaRPr>
          </a:p>
          <a:p>
            <a:pPr algn="l">
              <a:spcAft>
                <a:spcPts val="900"/>
              </a:spcAft>
            </a:pPr>
            <a:br>
              <a:rPr lang="en-GB" b="0" i="0" dirty="0">
                <a:solidFill>
                  <a:srgbClr val="222222"/>
                </a:solidFill>
                <a:effectLst/>
                <a:latin typeface="Times New Roman" panose="02020603050405020304" pitchFamily="18" charset="0"/>
              </a:rPr>
            </a:br>
            <a:endParaRPr lang="en-GB" b="0" i="0" dirty="0">
              <a:solidFill>
                <a:srgbClr val="222222"/>
              </a:solidFill>
              <a:effectLst/>
              <a:latin typeface="Times New Roman" panose="02020603050405020304" pitchFamily="18" charset="0"/>
            </a:endParaRPr>
          </a:p>
          <a:p>
            <a:pPr algn="l">
              <a:spcAft>
                <a:spcPts val="900"/>
              </a:spcAft>
            </a:pPr>
            <a:r>
              <a:rPr lang="en-GB" b="0" i="0" dirty="0">
                <a:solidFill>
                  <a:srgbClr val="222222"/>
                </a:solidFill>
                <a:effectLst/>
                <a:latin typeface="Times New Roman" panose="02020603050405020304" pitchFamily="18" charset="0"/>
              </a:rPr>
              <a:t>Key Features of the Loop Cycle in Late Perimenopause</a:t>
            </a:r>
          </a:p>
          <a:p>
            <a:pPr algn="l">
              <a:spcAft>
                <a:spcPts val="900"/>
              </a:spcAft>
            </a:pPr>
            <a:r>
              <a:rPr lang="en-GB" b="0" i="0" dirty="0">
                <a:solidFill>
                  <a:srgbClr val="222222"/>
                </a:solidFill>
                <a:effectLst/>
                <a:latin typeface="Times New Roman" panose="02020603050405020304" pitchFamily="18" charset="0"/>
              </a:rPr>
              <a:t>1. </a:t>
            </a:r>
            <a:r>
              <a:rPr lang="en-GB" b="1" i="0" dirty="0">
                <a:solidFill>
                  <a:srgbClr val="222222"/>
                </a:solidFill>
                <a:effectLst/>
                <a:latin typeface="Times New Roman" panose="02020603050405020304" pitchFamily="18" charset="0"/>
              </a:rPr>
              <a:t>Long, irregular cycles (&gt;60 days)</a:t>
            </a:r>
          </a:p>
          <a:p>
            <a:pPr algn="l">
              <a:spcAft>
                <a:spcPts val="900"/>
              </a:spcAft>
            </a:pPr>
            <a:r>
              <a:rPr lang="en-GB" b="0" i="0" dirty="0">
                <a:solidFill>
                  <a:srgbClr val="222222"/>
                </a:solidFill>
                <a:effectLst/>
                <a:latin typeface="Times New Roman" panose="02020603050405020304" pitchFamily="18" charset="0"/>
              </a:rPr>
              <a:t>- Ovulation becomes increasingly rare.</a:t>
            </a:r>
          </a:p>
          <a:p>
            <a:pPr algn="l">
              <a:spcAft>
                <a:spcPts val="900"/>
              </a:spcAft>
            </a:pPr>
            <a:r>
              <a:rPr lang="en-GB" b="0" i="0" dirty="0">
                <a:solidFill>
                  <a:srgbClr val="222222"/>
                </a:solidFill>
                <a:effectLst/>
                <a:latin typeface="Times New Roman" panose="02020603050405020304" pitchFamily="18" charset="0"/>
              </a:rPr>
              <a:t>- Some cycles may be very short, while others are very long or even absent.</a:t>
            </a:r>
          </a:p>
          <a:p>
            <a:pPr algn="l">
              <a:spcAft>
                <a:spcPts val="900"/>
              </a:spcAft>
            </a:pPr>
            <a:r>
              <a:rPr lang="en-GB" b="0" i="0" dirty="0">
                <a:solidFill>
                  <a:srgbClr val="222222"/>
                </a:solidFill>
                <a:effectLst/>
                <a:latin typeface="Times New Roman" panose="02020603050405020304" pitchFamily="18" charset="0"/>
              </a:rPr>
              <a:t>- Periods may skip months before resuming.</a:t>
            </a:r>
          </a:p>
          <a:p>
            <a:pPr algn="l">
              <a:spcAft>
                <a:spcPts val="900"/>
              </a:spcAft>
            </a:pPr>
            <a:r>
              <a:rPr lang="en-GB" b="0" i="0" dirty="0">
                <a:solidFill>
                  <a:srgbClr val="222222"/>
                </a:solidFill>
                <a:effectLst/>
                <a:latin typeface="Times New Roman" panose="02020603050405020304" pitchFamily="18" charset="0"/>
              </a:rPr>
              <a:t>2. </a:t>
            </a:r>
            <a:r>
              <a:rPr lang="en-GB" b="1" i="0" dirty="0">
                <a:solidFill>
                  <a:srgbClr val="222222"/>
                </a:solidFill>
                <a:effectLst/>
                <a:latin typeface="Times New Roman" panose="02020603050405020304" pitchFamily="18" charset="0"/>
              </a:rPr>
              <a:t>Persistent High FSH and Fluctuating </a:t>
            </a:r>
            <a:r>
              <a:rPr lang="en-GB" b="1" i="0" dirty="0" err="1">
                <a:solidFill>
                  <a:srgbClr val="222222"/>
                </a:solidFill>
                <a:effectLst/>
                <a:latin typeface="Times New Roman" panose="02020603050405020304" pitchFamily="18" charset="0"/>
              </a:rPr>
              <a:t>Estradiol</a:t>
            </a:r>
            <a:endParaRPr lang="en-GB" b="1" i="0" dirty="0">
              <a:solidFill>
                <a:srgbClr val="222222"/>
              </a:solidFill>
              <a:effectLst/>
              <a:latin typeface="Times New Roman" panose="02020603050405020304" pitchFamily="18" charset="0"/>
            </a:endParaRPr>
          </a:p>
          <a:p>
            <a:pPr algn="l">
              <a:spcAft>
                <a:spcPts val="900"/>
              </a:spcAft>
            </a:pPr>
            <a:r>
              <a:rPr lang="en-GB" b="0" i="0" dirty="0">
                <a:solidFill>
                  <a:srgbClr val="222222"/>
                </a:solidFill>
                <a:effectLst/>
                <a:latin typeface="Times New Roman" panose="02020603050405020304" pitchFamily="18" charset="0"/>
              </a:rPr>
              <a:t>- FSH (Follicle-Stimulating Hormone) remains elevated as the body attempts to stimulate the ovaries.</a:t>
            </a:r>
          </a:p>
          <a:p>
            <a:pPr algn="l">
              <a:spcAft>
                <a:spcPts val="900"/>
              </a:spcAft>
            </a:pPr>
            <a:r>
              <a:rPr lang="en-GB" b="0" i="0" dirty="0">
                <a:solidFill>
                  <a:srgbClr val="222222"/>
                </a:solidFill>
                <a:effectLst/>
                <a:latin typeface="Times New Roman" panose="02020603050405020304" pitchFamily="18" charset="0"/>
              </a:rPr>
              <a:t>- </a:t>
            </a:r>
            <a:r>
              <a:rPr lang="en-GB" b="0" i="0" dirty="0" err="1">
                <a:solidFill>
                  <a:srgbClr val="222222"/>
                </a:solidFill>
                <a:effectLst/>
                <a:latin typeface="Times New Roman" panose="02020603050405020304" pitchFamily="18" charset="0"/>
              </a:rPr>
              <a:t>Estradiol</a:t>
            </a:r>
            <a:r>
              <a:rPr lang="en-GB" b="0" i="0" dirty="0">
                <a:solidFill>
                  <a:srgbClr val="222222"/>
                </a:solidFill>
                <a:effectLst/>
                <a:latin typeface="Times New Roman" panose="02020603050405020304" pitchFamily="18" charset="0"/>
              </a:rPr>
              <a:t> (</a:t>
            </a:r>
            <a:r>
              <a:rPr lang="en-GB" b="0" i="0" dirty="0" err="1">
                <a:solidFill>
                  <a:srgbClr val="222222"/>
                </a:solidFill>
                <a:effectLst/>
                <a:latin typeface="Times New Roman" panose="02020603050405020304" pitchFamily="18" charset="0"/>
              </a:rPr>
              <a:t>Eâ</a:t>
            </a:r>
            <a:r>
              <a:rPr lang="en-GB" b="0" i="0" dirty="0">
                <a:solidFill>
                  <a:srgbClr val="222222"/>
                </a:solidFill>
                <a:effectLst/>
                <a:latin typeface="Times New Roman" panose="02020603050405020304" pitchFamily="18" charset="0"/>
              </a:rPr>
              <a:t>‚‚) fluctuates </a:t>
            </a:r>
            <a:r>
              <a:rPr lang="en-GB" b="0" i="0" dirty="0" err="1">
                <a:solidFill>
                  <a:srgbClr val="222222"/>
                </a:solidFill>
                <a:effectLst/>
                <a:latin typeface="Times New Roman" panose="02020603050405020304" pitchFamily="18" charset="0"/>
              </a:rPr>
              <a:t>widelyâ</a:t>
            </a:r>
            <a:r>
              <a:rPr lang="en-GB" b="0" i="0" dirty="0">
                <a:solidFill>
                  <a:srgbClr val="222222"/>
                </a:solidFill>
                <a:effectLst/>
                <a:latin typeface="Times New Roman" panose="02020603050405020304" pitchFamily="18" charset="0"/>
              </a:rPr>
              <a:t>€”sometimes high due to occasional follicular activity, sometimes very low.</a:t>
            </a:r>
          </a:p>
          <a:p>
            <a:pPr algn="l">
              <a:spcAft>
                <a:spcPts val="900"/>
              </a:spcAft>
            </a:pPr>
            <a:r>
              <a:rPr lang="en-GB" b="0" i="0" dirty="0">
                <a:solidFill>
                  <a:srgbClr val="222222"/>
                </a:solidFill>
                <a:effectLst/>
                <a:latin typeface="Times New Roman" panose="02020603050405020304" pitchFamily="18" charset="0"/>
              </a:rPr>
              <a:t>-These fluctuations can cause intense symptoms, such as night sweats and mood swings.</a:t>
            </a:r>
          </a:p>
          <a:p>
            <a:pPr algn="l">
              <a:spcAft>
                <a:spcPts val="900"/>
              </a:spcAft>
            </a:pPr>
            <a:r>
              <a:rPr lang="en-GB" b="0" i="0" dirty="0">
                <a:solidFill>
                  <a:srgbClr val="222222"/>
                </a:solidFill>
                <a:effectLst/>
                <a:latin typeface="Times New Roman" panose="02020603050405020304" pitchFamily="18" charset="0"/>
              </a:rPr>
              <a:t>3. </a:t>
            </a:r>
            <a:r>
              <a:rPr lang="en-GB" b="1" i="0" dirty="0">
                <a:solidFill>
                  <a:srgbClr val="222222"/>
                </a:solidFill>
                <a:effectLst/>
                <a:latin typeface="Times New Roman" panose="02020603050405020304" pitchFamily="18" charset="0"/>
              </a:rPr>
              <a:t>Unopposed </a:t>
            </a:r>
            <a:r>
              <a:rPr lang="en-GB" b="1" i="0" dirty="0" err="1">
                <a:solidFill>
                  <a:srgbClr val="222222"/>
                </a:solidFill>
                <a:effectLst/>
                <a:latin typeface="Times New Roman" panose="02020603050405020304" pitchFamily="18" charset="0"/>
              </a:rPr>
              <a:t>Estrogen</a:t>
            </a:r>
            <a:r>
              <a:rPr lang="en-GB" b="1" i="0" dirty="0">
                <a:solidFill>
                  <a:srgbClr val="222222"/>
                </a:solidFill>
                <a:effectLst/>
                <a:latin typeface="Times New Roman" panose="02020603050405020304" pitchFamily="18" charset="0"/>
              </a:rPr>
              <a:t> Exposure</a:t>
            </a:r>
          </a:p>
          <a:p>
            <a:pPr algn="l">
              <a:spcAft>
                <a:spcPts val="900"/>
              </a:spcAft>
            </a:pPr>
            <a:r>
              <a:rPr lang="en-GB" b="0" i="0" dirty="0">
                <a:solidFill>
                  <a:srgbClr val="222222"/>
                </a:solidFill>
                <a:effectLst/>
                <a:latin typeface="Times New Roman" panose="02020603050405020304" pitchFamily="18" charset="0"/>
              </a:rPr>
              <a:t>- Due to infrequent ovulation, progesterone production is reduced.</a:t>
            </a:r>
          </a:p>
          <a:p>
            <a:pPr algn="l">
              <a:spcAft>
                <a:spcPts val="900"/>
              </a:spcAft>
            </a:pPr>
            <a:r>
              <a:rPr lang="en-GB" b="0" i="0" dirty="0">
                <a:solidFill>
                  <a:srgbClr val="222222"/>
                </a:solidFill>
                <a:effectLst/>
                <a:latin typeface="Times New Roman" panose="02020603050405020304" pitchFamily="18" charset="0"/>
              </a:rPr>
              <a:t>-This can lead to heavy, prolonged bleeding (if the endometrium builds up excessively before shedding).</a:t>
            </a:r>
          </a:p>
          <a:p>
            <a:pPr algn="l">
              <a:spcAft>
                <a:spcPts val="900"/>
              </a:spcAft>
            </a:pPr>
            <a:r>
              <a:rPr lang="en-GB" b="0" i="0" dirty="0">
                <a:solidFill>
                  <a:srgbClr val="222222"/>
                </a:solidFill>
                <a:effectLst/>
                <a:latin typeface="Times New Roman" panose="02020603050405020304" pitchFamily="18" charset="0"/>
              </a:rPr>
              <a:t>4. </a:t>
            </a:r>
            <a:r>
              <a:rPr lang="en-GB" b="1" i="0" dirty="0">
                <a:solidFill>
                  <a:srgbClr val="222222"/>
                </a:solidFill>
                <a:effectLst/>
                <a:latin typeface="Times New Roman" panose="02020603050405020304" pitchFamily="18" charset="0"/>
              </a:rPr>
              <a:t>Menstrual Patterns Vary</a:t>
            </a:r>
          </a:p>
          <a:p>
            <a:pPr algn="l">
              <a:spcAft>
                <a:spcPts val="900"/>
              </a:spcAft>
            </a:pPr>
            <a:r>
              <a:rPr lang="en-GB" b="0" i="0" dirty="0">
                <a:solidFill>
                  <a:srgbClr val="222222"/>
                </a:solidFill>
                <a:effectLst/>
                <a:latin typeface="Times New Roman" panose="02020603050405020304" pitchFamily="18" charset="0"/>
              </a:rPr>
              <a:t>- Some women experience light, infrequent periods.</a:t>
            </a:r>
          </a:p>
          <a:p>
            <a:pPr algn="l">
              <a:spcAft>
                <a:spcPts val="900"/>
              </a:spcAft>
            </a:pPr>
            <a:r>
              <a:rPr lang="en-GB" b="0" i="0" dirty="0">
                <a:solidFill>
                  <a:srgbClr val="222222"/>
                </a:solidFill>
                <a:effectLst/>
                <a:latin typeface="Times New Roman" panose="02020603050405020304" pitchFamily="18" charset="0"/>
              </a:rPr>
              <a:t>- Others have heavy, unpredictable bleeding due to endometrial instability.</a:t>
            </a:r>
          </a:p>
          <a:p>
            <a:pPr algn="l">
              <a:spcAft>
                <a:spcPts val="900"/>
              </a:spcAft>
            </a:pPr>
            <a:r>
              <a:rPr lang="en-GB" b="0" i="0" dirty="0">
                <a:solidFill>
                  <a:srgbClr val="222222"/>
                </a:solidFill>
                <a:effectLst/>
                <a:latin typeface="Times New Roman" panose="02020603050405020304" pitchFamily="18" charset="0"/>
              </a:rPr>
              <a:t>- The cycle eventually leads to amenorrhea (no periods for 12 months), marking menopause.</a:t>
            </a:r>
          </a:p>
          <a:p>
            <a:pPr algn="l">
              <a:spcAft>
                <a:spcPts val="900"/>
              </a:spcAft>
            </a:pPr>
            <a:br>
              <a:rPr lang="en-GB" b="0" i="0" dirty="0">
                <a:solidFill>
                  <a:srgbClr val="222222"/>
                </a:solidFill>
                <a:effectLst/>
                <a:latin typeface="Times New Roman" panose="02020603050405020304" pitchFamily="18" charset="0"/>
              </a:rPr>
            </a:br>
            <a:endParaRPr lang="en-GB" b="0" i="0" dirty="0">
              <a:solidFill>
                <a:srgbClr val="222222"/>
              </a:solidFill>
              <a:effectLst/>
              <a:latin typeface="Times New Roman" panose="02020603050405020304" pitchFamily="18" charset="0"/>
            </a:endParaRPr>
          </a:p>
          <a:p>
            <a:pPr algn="l">
              <a:spcAft>
                <a:spcPts val="900"/>
              </a:spcAft>
            </a:pPr>
            <a:r>
              <a:rPr lang="en-GB" b="1" i="0" dirty="0">
                <a:solidFill>
                  <a:srgbClr val="222222"/>
                </a:solidFill>
                <a:effectLst/>
                <a:latin typeface="Times New Roman" panose="02020603050405020304" pitchFamily="18" charset="0"/>
              </a:rPr>
              <a:t>Clinical Implications</a:t>
            </a:r>
          </a:p>
          <a:p>
            <a:pPr algn="l">
              <a:spcAft>
                <a:spcPts val="900"/>
              </a:spcAft>
            </a:pPr>
            <a:r>
              <a:rPr lang="en-GB" b="0" i="0" dirty="0">
                <a:solidFill>
                  <a:srgbClr val="222222"/>
                </a:solidFill>
                <a:effectLst/>
                <a:latin typeface="Times New Roman" panose="02020603050405020304" pitchFamily="18" charset="0"/>
              </a:rPr>
              <a:t>- Increased risk of endometrial hyperplasia due to irregular shedding.</a:t>
            </a:r>
          </a:p>
          <a:p>
            <a:pPr algn="l">
              <a:spcAft>
                <a:spcPts val="900"/>
              </a:spcAft>
            </a:pPr>
            <a:r>
              <a:rPr lang="en-GB" b="0" i="0" dirty="0">
                <a:solidFill>
                  <a:srgbClr val="222222"/>
                </a:solidFill>
                <a:effectLst/>
                <a:latin typeface="Times New Roman" panose="02020603050405020304" pitchFamily="18" charset="0"/>
              </a:rPr>
              <a:t>- Higher risk of symptoms like hot flashes, vaginal dryness, and sleep disturbances due to fluctuating </a:t>
            </a:r>
            <a:r>
              <a:rPr lang="en-GB" b="0" i="0" dirty="0" err="1">
                <a:solidFill>
                  <a:srgbClr val="222222"/>
                </a:solidFill>
                <a:effectLst/>
                <a:latin typeface="Times New Roman" panose="02020603050405020304" pitchFamily="18" charset="0"/>
              </a:rPr>
              <a:t>estrogen</a:t>
            </a:r>
            <a:r>
              <a:rPr lang="en-GB" b="0" i="0" dirty="0">
                <a:solidFill>
                  <a:srgbClr val="222222"/>
                </a:solidFill>
                <a:effectLst/>
                <a:latin typeface="Times New Roman" panose="02020603050405020304" pitchFamily="18" charset="0"/>
              </a:rPr>
              <a:t>.</a:t>
            </a:r>
          </a:p>
          <a:p>
            <a:pPr algn="l">
              <a:spcAft>
                <a:spcPts val="900"/>
              </a:spcAft>
            </a:pPr>
            <a:r>
              <a:rPr lang="en-GB" b="0" i="0" dirty="0">
                <a:solidFill>
                  <a:srgbClr val="222222"/>
                </a:solidFill>
                <a:effectLst/>
                <a:latin typeface="Times New Roman" panose="02020603050405020304" pitchFamily="18" charset="0"/>
              </a:rPr>
              <a:t>- Hormone therapy (HT) may be considered for symptom relief and cycle regulation</a:t>
            </a:r>
          </a:p>
          <a:p>
            <a:endParaRPr lang="en-GB" dirty="0"/>
          </a:p>
        </p:txBody>
      </p:sp>
      <p:sp>
        <p:nvSpPr>
          <p:cNvPr id="4" name="Slide Number Placeholder 3"/>
          <p:cNvSpPr>
            <a:spLocks noGrp="1"/>
          </p:cNvSpPr>
          <p:nvPr>
            <p:ph type="sldNum" sz="quarter" idx="5"/>
          </p:nvPr>
        </p:nvSpPr>
        <p:spPr/>
        <p:txBody>
          <a:bodyPr/>
          <a:lstStyle/>
          <a:p>
            <a:fld id="{143AE4B7-BF8F-4014-9D3C-D361CA0900F5}" type="slidenum">
              <a:rPr lang="en-GB" smtClean="0"/>
              <a:t>11</a:t>
            </a:fld>
            <a:endParaRPr lang="en-GB"/>
          </a:p>
        </p:txBody>
      </p:sp>
    </p:spTree>
    <p:extLst>
      <p:ext uri="{BB962C8B-B14F-4D97-AF65-F5344CB8AC3E}">
        <p14:creationId xmlns:p14="http://schemas.microsoft.com/office/powerpoint/2010/main" val="641556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32532-5A0F-18D5-4EC3-D2B4183B86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1F9611-756F-FA9E-C38C-54C3EBB2A3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7AAA39-CDC1-2A62-3E21-9D7435C35F34}"/>
              </a:ext>
            </a:extLst>
          </p:cNvPr>
          <p:cNvSpPr>
            <a:spLocks noGrp="1"/>
          </p:cNvSpPr>
          <p:nvPr>
            <p:ph type="body" idx="1"/>
          </p:nvPr>
        </p:nvSpPr>
        <p:spPr/>
        <p:txBody>
          <a:bodyPr/>
          <a:lstStyle/>
          <a:p>
            <a:r>
              <a:rPr lang="en-GB" b="1" i="0" dirty="0">
                <a:solidFill>
                  <a:srgbClr val="505A63"/>
                </a:solidFill>
                <a:effectLst/>
                <a:latin typeface="Mulish"/>
              </a:rPr>
              <a:t>.</a:t>
            </a:r>
            <a:r>
              <a:rPr lang="en-GB" dirty="0"/>
              <a:t> </a:t>
            </a:r>
            <a:r>
              <a:rPr lang="en-GB" b="1" dirty="0"/>
              <a:t>Perimenopause </a:t>
            </a:r>
            <a:r>
              <a:rPr lang="en-GB" dirty="0"/>
              <a:t>means the time around the menopause and includes:</a:t>
            </a:r>
          </a:p>
          <a:p>
            <a:r>
              <a:rPr lang="en-GB" dirty="0"/>
              <a:t> • Early menopausal transition (Stage −2) </a:t>
            </a:r>
          </a:p>
          <a:p>
            <a:r>
              <a:rPr lang="en-GB" dirty="0"/>
              <a:t>• Late menopausal transition (Stage −1) </a:t>
            </a:r>
          </a:p>
          <a:p>
            <a:r>
              <a:rPr lang="en-GB" dirty="0"/>
              <a:t>• The first year after the FMP (early </a:t>
            </a:r>
            <a:r>
              <a:rPr lang="en-GB" dirty="0" err="1"/>
              <a:t>postmenopause</a:t>
            </a:r>
            <a:r>
              <a:rPr lang="en-GB" dirty="0"/>
              <a:t> Stage +1a)</a:t>
            </a:r>
          </a:p>
        </p:txBody>
      </p:sp>
      <p:sp>
        <p:nvSpPr>
          <p:cNvPr id="4" name="Slide Number Placeholder 3">
            <a:extLst>
              <a:ext uri="{FF2B5EF4-FFF2-40B4-BE49-F238E27FC236}">
                <a16:creationId xmlns:a16="http://schemas.microsoft.com/office/drawing/2014/main" id="{8BC26EB3-FDE6-60CA-23C4-BD4C716F1773}"/>
              </a:ext>
            </a:extLst>
          </p:cNvPr>
          <p:cNvSpPr>
            <a:spLocks noGrp="1"/>
          </p:cNvSpPr>
          <p:nvPr>
            <p:ph type="sldNum" sz="quarter" idx="5"/>
          </p:nvPr>
        </p:nvSpPr>
        <p:spPr/>
        <p:txBody>
          <a:bodyPr/>
          <a:lstStyle/>
          <a:p>
            <a:fld id="{143AE4B7-BF8F-4014-9D3C-D361CA0900F5}" type="slidenum">
              <a:rPr lang="en-GB" smtClean="0"/>
              <a:t>12</a:t>
            </a:fld>
            <a:endParaRPr lang="en-GB"/>
          </a:p>
        </p:txBody>
      </p:sp>
    </p:spTree>
    <p:extLst>
      <p:ext uri="{BB962C8B-B14F-4D97-AF65-F5344CB8AC3E}">
        <p14:creationId xmlns:p14="http://schemas.microsoft.com/office/powerpoint/2010/main" val="793339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E0FD9-7EC2-ECD6-5F39-176A7D2AFE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54C2FD-1265-B862-A90C-311C36EB4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A5234A-45E9-4714-9B28-60ECEDD7F092}"/>
              </a:ext>
            </a:extLst>
          </p:cNvPr>
          <p:cNvSpPr>
            <a:spLocks noGrp="1"/>
          </p:cNvSpPr>
          <p:nvPr>
            <p:ph type="body" idx="1"/>
          </p:nvPr>
        </p:nvSpPr>
        <p:spPr/>
        <p:txBody>
          <a:bodyPr/>
          <a:lstStyle/>
          <a:p>
            <a:r>
              <a:rPr lang="en-GB" b="1" dirty="0" err="1"/>
              <a:t>Postmenopause</a:t>
            </a:r>
            <a:r>
              <a:rPr lang="en-GB" dirty="0"/>
              <a:t>:</a:t>
            </a:r>
          </a:p>
          <a:p>
            <a:r>
              <a:rPr lang="en-GB" dirty="0"/>
              <a:t>FSH continues to increase and E2 continues to decline approximately till 2Y after the FMP. Afterwards levels stabilise</a:t>
            </a:r>
          </a:p>
          <a:p>
            <a:r>
              <a:rPr lang="en-GB" dirty="0"/>
              <a:t>Therefore early PMP is divided in 3 stages</a:t>
            </a:r>
          </a:p>
          <a:p>
            <a:r>
              <a:rPr lang="en-GB" dirty="0"/>
              <a:t> • </a:t>
            </a:r>
            <a:r>
              <a:rPr lang="en-GB" b="1" dirty="0"/>
              <a:t>Early</a:t>
            </a:r>
            <a:r>
              <a:rPr lang="en-GB" dirty="0"/>
              <a:t> </a:t>
            </a:r>
            <a:r>
              <a:rPr lang="en-GB" dirty="0" err="1"/>
              <a:t>postmenopause</a:t>
            </a:r>
            <a:r>
              <a:rPr lang="en-GB" dirty="0"/>
              <a:t> lasts approximately 5–8 years and includes the following stages: </a:t>
            </a:r>
          </a:p>
          <a:p>
            <a:r>
              <a:rPr lang="en-GB" dirty="0"/>
              <a:t>     </a:t>
            </a:r>
            <a:r>
              <a:rPr lang="en-GB" b="1" dirty="0"/>
              <a:t>Stage +1a </a:t>
            </a:r>
            <a:r>
              <a:rPr lang="en-GB" dirty="0"/>
              <a:t>lasts </a:t>
            </a:r>
            <a:r>
              <a:rPr lang="en-GB" u="sng" dirty="0"/>
              <a:t>1 year</a:t>
            </a:r>
            <a:r>
              <a:rPr lang="en-GB" dirty="0"/>
              <a:t>. It marks the end of the 12 month period of amenorrhea required to define that the FMP has occurred and corresponds to the end of the “perimenopause”. FSH increases fast and peaks – E2 is very low- VMS maximal – </a:t>
            </a:r>
            <a:r>
              <a:rPr lang="en-GB" dirty="0" err="1"/>
              <a:t>sleepproblems</a:t>
            </a:r>
            <a:r>
              <a:rPr lang="en-GB" dirty="0"/>
              <a:t>, changed mood, </a:t>
            </a:r>
            <a:r>
              <a:rPr lang="en-GB" dirty="0" err="1"/>
              <a:t>depressive,cognitive</a:t>
            </a:r>
            <a:r>
              <a:rPr lang="en-GB" dirty="0"/>
              <a:t> changes – peak bone mass loss</a:t>
            </a:r>
          </a:p>
          <a:p>
            <a:r>
              <a:rPr lang="en-GB" dirty="0"/>
              <a:t> ○ </a:t>
            </a:r>
            <a:r>
              <a:rPr lang="en-GB" b="1" dirty="0"/>
              <a:t>Stage +1b </a:t>
            </a:r>
            <a:r>
              <a:rPr lang="en-GB" dirty="0"/>
              <a:t>lasts </a:t>
            </a:r>
            <a:r>
              <a:rPr lang="en-GB" u="sng" dirty="0"/>
              <a:t>1 year</a:t>
            </a:r>
            <a:r>
              <a:rPr lang="en-GB" dirty="0"/>
              <a:t>. It includes the remainder of the period of rapid changes in mean FSH and </a:t>
            </a:r>
            <a:r>
              <a:rPr lang="en-GB" dirty="0" err="1"/>
              <a:t>estradiol</a:t>
            </a:r>
            <a:r>
              <a:rPr lang="en-GB" dirty="0"/>
              <a:t> levels – FSH high/variable  </a:t>
            </a:r>
          </a:p>
          <a:p>
            <a:r>
              <a:rPr lang="en-GB" dirty="0"/>
              <a:t>○ </a:t>
            </a:r>
            <a:r>
              <a:rPr lang="en-GB" b="1" dirty="0"/>
              <a:t>Stage +1c </a:t>
            </a:r>
            <a:r>
              <a:rPr lang="en-GB" dirty="0"/>
              <a:t>is estimated to last </a:t>
            </a:r>
            <a:r>
              <a:rPr lang="en-GB" u="sng" dirty="0"/>
              <a:t>3–4 years</a:t>
            </a:r>
            <a:r>
              <a:rPr lang="en-GB" dirty="0"/>
              <a:t>. It represents the period of stabilization of high FSH levels and low </a:t>
            </a:r>
            <a:r>
              <a:rPr lang="en-GB" dirty="0" err="1"/>
              <a:t>estradiol</a:t>
            </a:r>
            <a:r>
              <a:rPr lang="en-GB" dirty="0"/>
              <a:t> values – often </a:t>
            </a:r>
            <a:r>
              <a:rPr lang="en-GB" dirty="0" err="1"/>
              <a:t>decling</a:t>
            </a:r>
            <a:r>
              <a:rPr lang="en-GB" dirty="0"/>
              <a:t> symptoms</a:t>
            </a:r>
          </a:p>
          <a:p>
            <a:endParaRPr lang="en-GB" dirty="0"/>
          </a:p>
          <a:p>
            <a:r>
              <a:rPr lang="en-GB" dirty="0"/>
              <a:t>• </a:t>
            </a:r>
            <a:r>
              <a:rPr lang="en-GB" b="1" dirty="0"/>
              <a:t>Late </a:t>
            </a:r>
            <a:r>
              <a:rPr lang="en-GB" b="1" dirty="0" err="1"/>
              <a:t>postmenopause</a:t>
            </a:r>
            <a:r>
              <a:rPr lang="en-GB" b="1" dirty="0"/>
              <a:t> (Stage +2) </a:t>
            </a:r>
            <a:r>
              <a:rPr lang="en-GB" dirty="0"/>
              <a:t>includes the remaining lifespan. It represents the period in which further changes in the reproductive endocrine function are more limited and processes of somatic aging become of paramount concern.</a:t>
            </a:r>
          </a:p>
        </p:txBody>
      </p:sp>
      <p:sp>
        <p:nvSpPr>
          <p:cNvPr id="4" name="Slide Number Placeholder 3">
            <a:extLst>
              <a:ext uri="{FF2B5EF4-FFF2-40B4-BE49-F238E27FC236}">
                <a16:creationId xmlns:a16="http://schemas.microsoft.com/office/drawing/2014/main" id="{2CCC6087-2D72-28E5-1B34-85FA6477A41B}"/>
              </a:ext>
            </a:extLst>
          </p:cNvPr>
          <p:cNvSpPr>
            <a:spLocks noGrp="1"/>
          </p:cNvSpPr>
          <p:nvPr>
            <p:ph type="sldNum" sz="quarter" idx="5"/>
          </p:nvPr>
        </p:nvSpPr>
        <p:spPr/>
        <p:txBody>
          <a:bodyPr/>
          <a:lstStyle/>
          <a:p>
            <a:fld id="{143AE4B7-BF8F-4014-9D3C-D361CA0900F5}" type="slidenum">
              <a:rPr lang="en-GB" smtClean="0"/>
              <a:t>13</a:t>
            </a:fld>
            <a:endParaRPr lang="en-GB"/>
          </a:p>
        </p:txBody>
      </p:sp>
    </p:spTree>
    <p:extLst>
      <p:ext uri="{BB962C8B-B14F-4D97-AF65-F5344CB8AC3E}">
        <p14:creationId xmlns:p14="http://schemas.microsoft.com/office/powerpoint/2010/main" val="3028124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Postmenopause</a:t>
            </a:r>
            <a:r>
              <a:rPr lang="en-GB" dirty="0"/>
              <a:t>:</a:t>
            </a:r>
          </a:p>
          <a:p>
            <a:r>
              <a:rPr lang="en-GB" dirty="0"/>
              <a:t>FSH continues to increase and E2 continues to decline approximately till 2Y after the FMP. Afterwards levels stabilise</a:t>
            </a:r>
          </a:p>
          <a:p>
            <a:r>
              <a:rPr lang="en-GB" dirty="0"/>
              <a:t>Therefore early PMP is divided in 3 stages</a:t>
            </a:r>
          </a:p>
          <a:p>
            <a:r>
              <a:rPr lang="en-GB" dirty="0"/>
              <a:t> • </a:t>
            </a:r>
            <a:r>
              <a:rPr lang="en-GB" b="1" dirty="0"/>
              <a:t>Early</a:t>
            </a:r>
            <a:r>
              <a:rPr lang="en-GB" dirty="0"/>
              <a:t> </a:t>
            </a:r>
            <a:r>
              <a:rPr lang="en-GB" dirty="0" err="1"/>
              <a:t>postmenopause</a:t>
            </a:r>
            <a:r>
              <a:rPr lang="en-GB" dirty="0"/>
              <a:t> lasts approximately 5–8 years and includes the following stages: </a:t>
            </a:r>
          </a:p>
          <a:p>
            <a:r>
              <a:rPr lang="en-GB" dirty="0"/>
              <a:t>     </a:t>
            </a:r>
            <a:r>
              <a:rPr lang="en-GB" b="1" dirty="0"/>
              <a:t>Stage +1a </a:t>
            </a:r>
            <a:r>
              <a:rPr lang="en-GB" dirty="0"/>
              <a:t>lasts </a:t>
            </a:r>
            <a:r>
              <a:rPr lang="en-GB" u="sng" dirty="0"/>
              <a:t>1 year</a:t>
            </a:r>
            <a:r>
              <a:rPr lang="en-GB" dirty="0"/>
              <a:t>. It marks the end of the 12 month period of amenorrhea required to define that the FMP has occurred and corresponds to the end of the “perimenopause”. FSH increases fast and peaks – E2 is very low- VMS maximal – </a:t>
            </a:r>
            <a:r>
              <a:rPr lang="en-GB" dirty="0" err="1"/>
              <a:t>sleepproblems</a:t>
            </a:r>
            <a:r>
              <a:rPr lang="en-GB" dirty="0"/>
              <a:t>, changed mood, </a:t>
            </a:r>
            <a:r>
              <a:rPr lang="en-GB" dirty="0" err="1"/>
              <a:t>depressive,cognitive</a:t>
            </a:r>
            <a:r>
              <a:rPr lang="en-GB" dirty="0"/>
              <a:t> changes – peak bone mass loss</a:t>
            </a:r>
          </a:p>
          <a:p>
            <a:r>
              <a:rPr lang="en-GB" dirty="0"/>
              <a:t> ○ </a:t>
            </a:r>
            <a:r>
              <a:rPr lang="en-GB" b="1" dirty="0"/>
              <a:t>Stage +1b </a:t>
            </a:r>
            <a:r>
              <a:rPr lang="en-GB" dirty="0"/>
              <a:t>lasts </a:t>
            </a:r>
            <a:r>
              <a:rPr lang="en-GB" u="sng" dirty="0"/>
              <a:t>1 year</a:t>
            </a:r>
            <a:r>
              <a:rPr lang="en-GB" dirty="0"/>
              <a:t>. It includes the remainder of the period of rapid changes in mean FSH and </a:t>
            </a:r>
            <a:r>
              <a:rPr lang="en-GB" dirty="0" err="1"/>
              <a:t>estradiol</a:t>
            </a:r>
            <a:r>
              <a:rPr lang="en-GB" dirty="0"/>
              <a:t> levels – FSH high/variable  </a:t>
            </a:r>
          </a:p>
          <a:p>
            <a:r>
              <a:rPr lang="en-GB" dirty="0"/>
              <a:t>○ </a:t>
            </a:r>
            <a:r>
              <a:rPr lang="en-GB" b="1" dirty="0"/>
              <a:t>Stage +1c </a:t>
            </a:r>
            <a:r>
              <a:rPr lang="en-GB" dirty="0"/>
              <a:t>is estimated to last </a:t>
            </a:r>
            <a:r>
              <a:rPr lang="en-GB" u="sng" dirty="0"/>
              <a:t>3–4 years</a:t>
            </a:r>
            <a:r>
              <a:rPr lang="en-GB" dirty="0"/>
              <a:t>. It represents the period of stabilization of high FSH levels and low </a:t>
            </a:r>
            <a:r>
              <a:rPr lang="en-GB" dirty="0" err="1"/>
              <a:t>estradiol</a:t>
            </a:r>
            <a:r>
              <a:rPr lang="en-GB" dirty="0"/>
              <a:t> values – often </a:t>
            </a:r>
            <a:r>
              <a:rPr lang="en-GB" dirty="0" err="1"/>
              <a:t>decling</a:t>
            </a:r>
            <a:r>
              <a:rPr lang="en-GB" dirty="0"/>
              <a:t> symptoms</a:t>
            </a:r>
          </a:p>
          <a:p>
            <a:endParaRPr lang="en-GB" dirty="0"/>
          </a:p>
          <a:p>
            <a:r>
              <a:rPr lang="en-GB" dirty="0"/>
              <a:t>• </a:t>
            </a:r>
            <a:r>
              <a:rPr lang="en-GB" b="1" dirty="0"/>
              <a:t>Late </a:t>
            </a:r>
            <a:r>
              <a:rPr lang="en-GB" b="1" dirty="0" err="1"/>
              <a:t>postmenopause</a:t>
            </a:r>
            <a:r>
              <a:rPr lang="en-GB" b="1" dirty="0"/>
              <a:t> (Stage +2) </a:t>
            </a:r>
            <a:r>
              <a:rPr lang="en-GB" dirty="0"/>
              <a:t>includes the remaining lifespan. It represents the period in which further changes in the reproductive endocrine function are more limited and processes of somatic aging become of paramount concern.</a:t>
            </a:r>
          </a:p>
          <a:p>
            <a:endParaRPr lang="en-GB" dirty="0"/>
          </a:p>
        </p:txBody>
      </p:sp>
      <p:sp>
        <p:nvSpPr>
          <p:cNvPr id="4" name="Slide Number Placeholder 3"/>
          <p:cNvSpPr>
            <a:spLocks noGrp="1"/>
          </p:cNvSpPr>
          <p:nvPr>
            <p:ph type="sldNum" sz="quarter" idx="5"/>
          </p:nvPr>
        </p:nvSpPr>
        <p:spPr/>
        <p:txBody>
          <a:bodyPr/>
          <a:lstStyle/>
          <a:p>
            <a:fld id="{143AE4B7-BF8F-4014-9D3C-D361CA0900F5}" type="slidenum">
              <a:rPr lang="en-GB" smtClean="0"/>
              <a:t>14</a:t>
            </a:fld>
            <a:endParaRPr lang="en-GB"/>
          </a:p>
        </p:txBody>
      </p:sp>
    </p:spTree>
    <p:extLst>
      <p:ext uri="{BB962C8B-B14F-4D97-AF65-F5344CB8AC3E}">
        <p14:creationId xmlns:p14="http://schemas.microsoft.com/office/powerpoint/2010/main" val="1910897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Klinisch: in de eerste plaats wordt de diagnose klinisch gesteld bij een gezonde vrouw (die geen anticonceptie gebruikt) boven de leeftijd van 45 jaar met</a:t>
            </a:r>
          </a:p>
          <a:p>
            <a:pPr marL="457200" lvl="1" indent="0">
              <a:lnSpc>
                <a:spcPct val="115000"/>
              </a:lnSpc>
              <a:buFont typeface="+mj-lt"/>
              <a:buNone/>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ifv</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afwezige of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irregular</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cycles</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the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presence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of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other</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climacteric</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symptoms</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rial" panose="020B0604020202020204" pitchFamily="34" charset="0"/>
              <a:buChar char="-"/>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 1 jaar amenorroe : ‘menopauze’</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rial" panose="020B0604020202020204" pitchFamily="34" charset="0"/>
              <a:buChar char="-"/>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onregelmatige regels en eventuele vasomotorische  klachten: ‘perimenopauze’.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rial" panose="020B0604020202020204" pitchFamily="34" charset="0"/>
              <a:buChar char="-"/>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na hysterectomie of met LNG-IUD met vasomotorische klachten : ‘perimenopauze of menopauze’.</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Endocriene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investigaties</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FSH en oestradiol: (Fig1)</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FSH waarden stijgen en oestradiolwaarden dalen sterk en permanent in de ‘menopauze’.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In de ‘perimenopauze’ echter kunnen deze waarden sterk variëren van cyclus tot cyclus en zelfs binnen eenzelfde cyclus . FSH waarden stijgen gradueel en zijn een merker van follikel depletie. Echter kan FSH postmenopauzale waarden tonen in een toch nog ovulatoire cyclus (2). Oestradiol waarden schommelen tussen hypo- maar ook hyper- oestrogene waarden. Ze zijn daarom niet bruikbaar in diagnose stelling van de perimenopauze.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Het is dan ook niet aangewezen systematisch FSH en oestradiol te bepalen bij vrouwen &gt; 45 jaar.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De test is eveneens zinloos bij vrouwen die de gecombineerde anti conceptiepil gebruiken, de minipil of een hoog gedoseerd progestageen preparaat.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Indicatie FSH en oestradiol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investigatie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057400" lvl="4"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Vrouwen &lt; 45j met vasomotorische klachten en veranderingen in menstruele cyclus of LNG-IUD</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057400" lvl="4"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Vrouwen &lt; 40 jaar: minimaal 2x bepalen met interval v 4-6 weken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Schildkliertesten : TSH en T4 : schildklierdysfunctie kan symptomen van menopauze nabootsen alsook oorzaak zijn van onregelmatige menstruatie .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fr-FR" sz="1000" kern="100" dirty="0" err="1">
                <a:effectLst/>
                <a:latin typeface="Arial" panose="020B0604020202020204" pitchFamily="34" charset="0"/>
                <a:ea typeface="Aptos" panose="020B0004020202020204" pitchFamily="34" charset="0"/>
                <a:cs typeface="Times New Roman" panose="02020603050405020304" pitchFamily="18" charset="0"/>
              </a:rPr>
              <a:t>Indicatie</a:t>
            </a:r>
            <a:r>
              <a:rPr lang="fr-FR" sz="1000" kern="100" dirty="0">
                <a:effectLst/>
                <a:latin typeface="Arial" panose="020B0604020202020204" pitchFamily="34" charset="0"/>
                <a:ea typeface="Aptos" panose="020B0004020202020204" pitchFamily="34" charset="0"/>
                <a:cs typeface="Times New Roman" panose="02020603050405020304" pitchFamily="18" charset="0"/>
              </a:rPr>
              <a:t> TSH en T4 </a:t>
            </a:r>
            <a:r>
              <a:rPr lang="fr-FR" sz="1000" kern="100" dirty="0" err="1">
                <a:effectLst/>
                <a:latin typeface="Arial" panose="020B0604020202020204" pitchFamily="34" charset="0"/>
                <a:ea typeface="Aptos" panose="020B0004020202020204" pitchFamily="34" charset="0"/>
                <a:cs typeface="Times New Roman" panose="02020603050405020304" pitchFamily="18" charset="0"/>
              </a:rPr>
              <a:t>investigatie</a:t>
            </a:r>
            <a:r>
              <a:rPr lang="fr-FR" sz="1000" kern="100" dirty="0">
                <a:effectLst/>
                <a:latin typeface="Arial" panose="020B0604020202020204" pitchFamily="34" charset="0"/>
                <a:ea typeface="Aptos" panose="020B0004020202020204" pitchFamily="34" charset="0"/>
                <a:cs typeface="Times New Roman" panose="02020603050405020304" pitchFamily="18" charset="0"/>
              </a:rPr>
              <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057400" lvl="4" indent="-228600">
              <a:lnSpc>
                <a:spcPct val="115000"/>
              </a:lnSpc>
              <a:buFont typeface="+mj-lt"/>
              <a:buAutoNum type="arabicPeriod"/>
            </a:pPr>
            <a:r>
              <a:rPr lang="fr-FR"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wanneer relevante symptomen aanwezig zijn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057400" lvl="4"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wanneer de klachten niet verbeteren bij behandeling met MHT.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057400" lvl="4"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Vrouwen &lt; 45 jaar met vasomotorische klachten en/of veranderingen in menstruele cyclus.</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Prolactine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Indicatie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investigatie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057400" lvl="4"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Relevante klachten: o.a. bilaterale melkafscheiding</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057400" lvl="4"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Vrouwen &lt; 45 jaar met veranderingen in de menstruele cyclus</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spcAft>
                <a:spcPts val="800"/>
              </a:spcAft>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Zwangerschapshormoon: HCG</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43AE4B7-BF8F-4014-9D3C-D361CA0900F5}" type="slidenum">
              <a:rPr lang="en-GB" smtClean="0"/>
              <a:t>18</a:t>
            </a:fld>
            <a:endParaRPr lang="en-GB"/>
          </a:p>
        </p:txBody>
      </p:sp>
    </p:spTree>
    <p:extLst>
      <p:ext uri="{BB962C8B-B14F-4D97-AF65-F5344CB8AC3E}">
        <p14:creationId xmlns:p14="http://schemas.microsoft.com/office/powerpoint/2010/main" val="216201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Endocriene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investigaties</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FSH en oestradiol: (Fig1)</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FSH waarden stijgen en oestradiolwaarden dalen sterk en permanent in de ‘menopauze’.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In de ‘perimenopauze’ echter kunnen deze waarden sterk variëren van cyclus tot cyclus en zelfs binnen eenzelfde cyclus . FSH waarden stijgen gradueel en zijn een merker van follikel depletie. Echter kan FSH postmenopauzale waarden tonen in een toch nog ovulatoire cyclus (2). Oestradiol waarden schommelen tussen hypo- maar ook hyper- oestrogene waarden. Ze zijn daarom niet bruikbaar in diagnose stelling van de perimenopauze.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Het is dan ook niet aangewezen systematisch FSH en oestradiol te bepalen bij vrouwen &gt; 45 jaar.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De test is eveneens zinloos bij vrouwen die de gecombineerde anti conceptiepil gebruiken, de minipil of een hoog gedoseerd progestageen preparaat.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Indicatie FSH en oestradiol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investigatie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057400" lvl="4"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Vrouwen &lt; 45j met vasomotorische klachten en veranderingen in menstruele cyclus of LNG-IUD</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057400" lvl="4"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Vrouwen &lt; 40 jaar: minimaal 2x bepalen met interval v 4-6 weken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Schildkliertesten : TSH en T4 : schildklierdysfunctie kan symptomen van menopauze nabootsen alsook oorzaak zijn van onregelmatige menstruatie .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fr-FR" sz="1000" kern="100" dirty="0" err="1">
                <a:effectLst/>
                <a:latin typeface="Arial" panose="020B0604020202020204" pitchFamily="34" charset="0"/>
                <a:ea typeface="Aptos" panose="020B0004020202020204" pitchFamily="34" charset="0"/>
                <a:cs typeface="Times New Roman" panose="02020603050405020304" pitchFamily="18" charset="0"/>
              </a:rPr>
              <a:t>Indicatie</a:t>
            </a:r>
            <a:r>
              <a:rPr lang="fr-FR" sz="1000" kern="100" dirty="0">
                <a:effectLst/>
                <a:latin typeface="Arial" panose="020B0604020202020204" pitchFamily="34" charset="0"/>
                <a:ea typeface="Aptos" panose="020B0004020202020204" pitchFamily="34" charset="0"/>
                <a:cs typeface="Times New Roman" panose="02020603050405020304" pitchFamily="18" charset="0"/>
              </a:rPr>
              <a:t> TSH en T4 </a:t>
            </a:r>
            <a:r>
              <a:rPr lang="fr-FR" sz="1000" kern="100" dirty="0" err="1">
                <a:effectLst/>
                <a:latin typeface="Arial" panose="020B0604020202020204" pitchFamily="34" charset="0"/>
                <a:ea typeface="Aptos" panose="020B0004020202020204" pitchFamily="34" charset="0"/>
                <a:cs typeface="Times New Roman" panose="02020603050405020304" pitchFamily="18" charset="0"/>
              </a:rPr>
              <a:t>investigatie</a:t>
            </a:r>
            <a:r>
              <a:rPr lang="fr-FR" sz="1000" kern="100" dirty="0">
                <a:effectLst/>
                <a:latin typeface="Arial" panose="020B0604020202020204" pitchFamily="34" charset="0"/>
                <a:ea typeface="Aptos" panose="020B0004020202020204" pitchFamily="34" charset="0"/>
                <a:cs typeface="Times New Roman" panose="02020603050405020304" pitchFamily="18" charset="0"/>
              </a:rPr>
              <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057400" lvl="4" indent="-228600">
              <a:lnSpc>
                <a:spcPct val="115000"/>
              </a:lnSpc>
              <a:buFont typeface="+mj-lt"/>
              <a:buAutoNum type="arabicPeriod"/>
            </a:pPr>
            <a:r>
              <a:rPr lang="fr-FR"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wanneer relevante symptomen aanwezig zijn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057400" lvl="4"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wanneer de klachten niet verbeteren bij behandeling met MHT.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057400" lvl="4"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Vrouwen &lt; 45 jaar met vasomotorische klachten en/of veranderingen in menstruele cyclus.</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Prolactine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Indicatie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investigatie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057400" lvl="4"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Relevante klachten: o.a. bilaterale melkafscheiding</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057400" lvl="4"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Vrouwen &lt; 45 jaar met veranderingen in de menstruele cyclus</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spcAft>
                <a:spcPts val="800"/>
              </a:spcAft>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Zwangerschapshormoon: HCG</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43AE4B7-BF8F-4014-9D3C-D361CA0900F5}" type="slidenum">
              <a:rPr lang="en-GB" smtClean="0"/>
              <a:t>19</a:t>
            </a:fld>
            <a:endParaRPr lang="en-GB"/>
          </a:p>
        </p:txBody>
      </p:sp>
    </p:spTree>
    <p:extLst>
      <p:ext uri="{BB962C8B-B14F-4D97-AF65-F5344CB8AC3E}">
        <p14:creationId xmlns:p14="http://schemas.microsoft.com/office/powerpoint/2010/main" val="640136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Schildkliertesten : TSH en T4 : schildklierdysfunctie kan symptomen van menopauze nabootsen alsook oorzaak zijn van onregelmatige menstruatie .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fr-FR" sz="1000" kern="100" dirty="0" err="1">
                <a:effectLst/>
                <a:latin typeface="Arial" panose="020B0604020202020204" pitchFamily="34" charset="0"/>
                <a:ea typeface="Aptos" panose="020B0004020202020204" pitchFamily="34" charset="0"/>
                <a:cs typeface="Times New Roman" panose="02020603050405020304" pitchFamily="18" charset="0"/>
              </a:rPr>
              <a:t>Indicatie</a:t>
            </a:r>
            <a:r>
              <a:rPr lang="fr-FR" sz="1000" kern="100" dirty="0">
                <a:effectLst/>
                <a:latin typeface="Arial" panose="020B0604020202020204" pitchFamily="34" charset="0"/>
                <a:ea typeface="Aptos" panose="020B0004020202020204" pitchFamily="34" charset="0"/>
                <a:cs typeface="Times New Roman" panose="02020603050405020304" pitchFamily="18" charset="0"/>
              </a:rPr>
              <a:t> TSH en T4 </a:t>
            </a:r>
            <a:r>
              <a:rPr lang="fr-FR" sz="1000" kern="100" dirty="0" err="1">
                <a:effectLst/>
                <a:latin typeface="Arial" panose="020B0604020202020204" pitchFamily="34" charset="0"/>
                <a:ea typeface="Aptos" panose="020B0004020202020204" pitchFamily="34" charset="0"/>
                <a:cs typeface="Times New Roman" panose="02020603050405020304" pitchFamily="18" charset="0"/>
              </a:rPr>
              <a:t>investigatie</a:t>
            </a:r>
            <a:r>
              <a:rPr lang="fr-FR" sz="1000" kern="100" dirty="0">
                <a:effectLst/>
                <a:latin typeface="Arial" panose="020B0604020202020204" pitchFamily="34" charset="0"/>
                <a:ea typeface="Aptos" panose="020B0004020202020204" pitchFamily="34" charset="0"/>
                <a:cs typeface="Times New Roman" panose="02020603050405020304" pitchFamily="18" charset="0"/>
              </a:rPr>
              <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057400" lvl="4" indent="-228600">
              <a:lnSpc>
                <a:spcPct val="115000"/>
              </a:lnSpc>
              <a:buFont typeface="+mj-lt"/>
              <a:buAutoNum type="arabicPeriod"/>
            </a:pPr>
            <a:r>
              <a:rPr lang="fr-FR"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wanneer relevante symptomen aanwezig zijn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057400" lvl="4"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wanneer de klachten niet verbeteren bij behandeling met MHT.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057400" lvl="4"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Vrouwen &lt; 45 jaar met vasomotorische klachten en/of veranderingen in menstruele cyclus.</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Prolactine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Indicatie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investigatie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057400" lvl="4"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Relevante klachten: o.a. bilaterale melkafscheiding</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057400" lvl="4"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Vrouwen &lt; 45 jaar met veranderingen in de menstruele cyclus</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spcAft>
                <a:spcPts val="800"/>
              </a:spcAft>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Zwangerschapshormoon: HCG</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43AE4B7-BF8F-4014-9D3C-D361CA0900F5}" type="slidenum">
              <a:rPr lang="en-GB" smtClean="0"/>
              <a:t>20</a:t>
            </a:fld>
            <a:endParaRPr lang="en-GB"/>
          </a:p>
        </p:txBody>
      </p:sp>
    </p:spTree>
    <p:extLst>
      <p:ext uri="{BB962C8B-B14F-4D97-AF65-F5344CB8AC3E}">
        <p14:creationId xmlns:p14="http://schemas.microsoft.com/office/powerpoint/2010/main" val="3383177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Klinische uitingen van de menopauze en epidemiologisch patroon: (fig.2)</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Vasomotorische symptomen: vapeurs en nachtzweten (3)</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Wat : plots gevoel van warmte meestal in bovenlichaam en gelaat. Vaak gaat dit gepaard met (intens) zweten, hartkloppingen en gevoel van angst. De warmteopwelling duurt meestal enkele minuten. Een vapeurs die ’s nachts optreedt gaat vaak gepaard met nachtzweten en/of ontwaken.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Frequentie :  60-80 % vrouwen in de (peri)menopauze ervaren vasomotorische klachten. Ongeveer 1/3 van deze groep ervaart ernstige klachten.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Risicofactoren: late perimenopauze en vroege postmenopauze, Afrikaanse etniciteit, roken, obesitas , depressieve gemoedstoestand (bi directioneel effect)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Duur: starten vaak reeds tijdens de perimenopauze en persisteren gemiddeld 7.4 j, maar kunnen veel langer aanhouden bij ongeveer 20%  van de vrouwen. De timing en frequentie van vasomotorische symptomen variëren gedurende de menopauze transitie, waarbij 4 patronen zijn geïdentificeerd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fig</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3): (a) vroeg begin van vasomotorische symptomen 11 jaar voor laatste menstruatie met een afname snel nadien, (b) begin nabij de laatste menstruatie met een latere afname, (c) vroeg begin van frequente vasomotorische symptomen in de perimenopauze en aanhoudend tot laat in de postmenopauze en (d) aanhoudend lage frequentie van vasomotorische klachten. (3)</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Effect: onderbroken nachtrust, vermoeidheid, concentratiestoornissen, depressieve gevoelens en angsten, verminderde levenskwaliteit. Ze gaan vaak gepaard hart palpitaties.</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Link met gezondheid? Meer en meer studies ( WHI, HERS, SWAN) vinden een associatie tussen frequentie en persisterend karakter van hot flashes en aanwezigheid van onderliggende cardiovasculaire risicofactoren ( endotheel dysfunctie, aorta calcificaties, hogere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intima</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media dikte, hypertensie). Hot flushes zijn mogelijk een uiting van onderliggende negatieve verandering van de bloedvaten. Daarnaast zien we een lagere botdensiteit en hogere botturnover bij vrouwen die vaker vasomotorische klachten hebben. (4)</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spcAft>
                <a:spcPts val="800"/>
              </a:spcAft>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Andere etiologie van hot flushes: schildklierdysfunctie (hypo- of hyperthyroïdie); hypo- of hyperglycemie; hypo- of hypertensie; kanker;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mastocytose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43AE4B7-BF8F-4014-9D3C-D361CA0900F5}" type="slidenum">
              <a:rPr lang="en-GB" smtClean="0"/>
              <a:t>21</a:t>
            </a:fld>
            <a:endParaRPr lang="en-GB"/>
          </a:p>
        </p:txBody>
      </p:sp>
    </p:spTree>
    <p:extLst>
      <p:ext uri="{BB962C8B-B14F-4D97-AF65-F5344CB8AC3E}">
        <p14:creationId xmlns:p14="http://schemas.microsoft.com/office/powerpoint/2010/main" val="245039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fr-BE" altLang="fr-FR" dirty="0" err="1"/>
              <a:t>Climacteric</a:t>
            </a:r>
            <a:r>
              <a:rPr lang="fr-BE" altLang="fr-FR" dirty="0"/>
              <a:t> </a:t>
            </a:r>
            <a:r>
              <a:rPr lang="fr-BE" altLang="fr-FR" dirty="0" err="1"/>
              <a:t>symptoms</a:t>
            </a:r>
            <a:endParaRPr lang="fr-BE" altLang="fr-FR" dirty="0"/>
          </a:p>
          <a:p>
            <a:pPr eaLnBrk="1" hangingPunct="1">
              <a:lnSpc>
                <a:spcPct val="90000"/>
              </a:lnSpc>
            </a:pPr>
            <a:r>
              <a:rPr lang="fr-BE" altLang="fr-FR" dirty="0" err="1"/>
              <a:t>theSWAN</a:t>
            </a:r>
            <a:r>
              <a:rPr lang="fr-BE" altLang="fr-FR" dirty="0"/>
              <a:t> </a:t>
            </a:r>
            <a:r>
              <a:rPr lang="fr-BE" altLang="fr-FR" dirty="0" err="1"/>
              <a:t>study</a:t>
            </a:r>
            <a:r>
              <a:rPr lang="fr-BE" altLang="fr-FR" dirty="0"/>
              <a:t> follow </a:t>
            </a:r>
            <a:r>
              <a:rPr lang="fr-BE" altLang="fr-FR" dirty="0" err="1"/>
              <a:t>women</a:t>
            </a:r>
            <a:r>
              <a:rPr lang="fr-BE" altLang="fr-FR" dirty="0"/>
              <a:t> </a:t>
            </a:r>
            <a:r>
              <a:rPr lang="fr-BE" altLang="fr-FR" dirty="0" err="1"/>
              <a:t>from</a:t>
            </a:r>
            <a:r>
              <a:rPr lang="fr-BE" altLang="fr-FR" dirty="0"/>
              <a:t> the </a:t>
            </a:r>
            <a:r>
              <a:rPr lang="fr-BE" altLang="fr-FR" dirty="0" err="1"/>
              <a:t>age</a:t>
            </a:r>
            <a:r>
              <a:rPr lang="fr-BE" altLang="fr-FR" dirty="0"/>
              <a:t> of 4à to 65 </a:t>
            </a:r>
            <a:r>
              <a:rPr lang="fr-BE" altLang="fr-FR" dirty="0" err="1"/>
              <a:t>so</a:t>
            </a:r>
            <a:r>
              <a:rPr lang="fr-BE" altLang="fr-FR" dirty="0"/>
              <a:t> </a:t>
            </a:r>
            <a:r>
              <a:rPr lang="fr-BE" altLang="fr-FR" dirty="0" err="1"/>
              <a:t>through</a:t>
            </a:r>
            <a:r>
              <a:rPr lang="fr-BE" altLang="fr-FR" dirty="0"/>
              <a:t> </a:t>
            </a:r>
            <a:r>
              <a:rPr lang="fr-BE" altLang="fr-FR" dirty="0" err="1"/>
              <a:t>their</a:t>
            </a:r>
            <a:r>
              <a:rPr lang="fr-BE" altLang="fr-FR" dirty="0"/>
              <a:t> </a:t>
            </a:r>
            <a:r>
              <a:rPr lang="fr-BE" altLang="fr-FR" dirty="0" err="1"/>
              <a:t>transion</a:t>
            </a:r>
            <a:r>
              <a:rPr lang="fr-BE" altLang="fr-FR" dirty="0"/>
              <a:t> </a:t>
            </a:r>
            <a:r>
              <a:rPr lang="fr-BE" altLang="fr-FR" dirty="0" err="1"/>
              <a:t>period</a:t>
            </a:r>
            <a:r>
              <a:rPr lang="fr-BE" altLang="fr-FR" dirty="0"/>
              <a:t> </a:t>
            </a:r>
            <a:r>
              <a:rPr lang="fr-BE" altLang="fr-FR" dirty="0" err="1"/>
              <a:t>into</a:t>
            </a:r>
            <a:r>
              <a:rPr lang="fr-BE" altLang="fr-FR" dirty="0"/>
              <a:t> MP</a:t>
            </a:r>
          </a:p>
          <a:p>
            <a:pPr eaLnBrk="1" hangingPunct="1">
              <a:lnSpc>
                <a:spcPct val="90000"/>
              </a:lnSpc>
            </a:pPr>
            <a:r>
              <a:rPr lang="fr-BE" altLang="fr-FR" dirty="0" err="1"/>
              <a:t>Moderate</a:t>
            </a:r>
            <a:r>
              <a:rPr lang="fr-BE" altLang="fr-FR" dirty="0"/>
              <a:t> to </a:t>
            </a:r>
            <a:r>
              <a:rPr lang="fr-BE" altLang="fr-FR" dirty="0" err="1"/>
              <a:t>severe</a:t>
            </a:r>
            <a:r>
              <a:rPr lang="fr-BE" altLang="fr-FR" dirty="0"/>
              <a:t> </a:t>
            </a:r>
            <a:r>
              <a:rPr lang="fr-BE" altLang="fr-FR" dirty="0" err="1"/>
              <a:t>symptoms</a:t>
            </a:r>
            <a:r>
              <a:rPr lang="fr-BE" altLang="fr-FR" dirty="0"/>
              <a:t> </a:t>
            </a:r>
            <a:r>
              <a:rPr lang="fr-BE" altLang="fr-FR" dirty="0" err="1"/>
              <a:t>disturb</a:t>
            </a:r>
            <a:r>
              <a:rPr lang="fr-BE" altLang="fr-FR" dirty="0"/>
              <a:t> </a:t>
            </a:r>
            <a:r>
              <a:rPr lang="fr-BE" altLang="fr-FR" dirty="0" err="1"/>
              <a:t>women’s</a:t>
            </a:r>
            <a:r>
              <a:rPr lang="fr-BE" altLang="fr-FR" dirty="0"/>
              <a:t> </a:t>
            </a:r>
            <a:r>
              <a:rPr lang="fr-BE" altLang="fr-FR" dirty="0" err="1"/>
              <a:t>health-related</a:t>
            </a:r>
            <a:r>
              <a:rPr lang="fr-BE" altLang="fr-FR" dirty="0"/>
              <a:t> </a:t>
            </a:r>
            <a:r>
              <a:rPr lang="fr-BE" altLang="fr-FR" dirty="0" err="1"/>
              <a:t>quality</a:t>
            </a:r>
            <a:r>
              <a:rPr lang="fr-BE" altLang="fr-FR" dirty="0"/>
              <a:t> of life for variable (short to </a:t>
            </a:r>
            <a:r>
              <a:rPr lang="fr-BE" altLang="fr-FR" dirty="0" err="1"/>
              <a:t>very</a:t>
            </a:r>
            <a:r>
              <a:rPr lang="fr-BE" altLang="fr-FR" dirty="0"/>
              <a:t> long) durations.  </a:t>
            </a:r>
          </a:p>
          <a:p>
            <a:endParaRPr lang="en-GB" dirty="0"/>
          </a:p>
          <a:p>
            <a:r>
              <a:rPr lang="en-GB" dirty="0"/>
              <a:t>Some symptoms are transient and especially prevalent in </a:t>
            </a:r>
            <a:r>
              <a:rPr lang="en-GB" dirty="0" err="1"/>
              <a:t>periMP</a:t>
            </a:r>
            <a:r>
              <a:rPr lang="en-GB" dirty="0"/>
              <a:t> </a:t>
            </a:r>
            <a:r>
              <a:rPr lang="en-GB" dirty="0" err="1"/>
              <a:t>en</a:t>
            </a:r>
            <a:r>
              <a:rPr lang="en-GB" dirty="0"/>
              <a:t> early MP (depressive mood, anxiety, VMS, cognitive diff) and will decline in post MP</a:t>
            </a:r>
          </a:p>
          <a:p>
            <a:r>
              <a:rPr lang="en-GB" dirty="0"/>
              <a:t>Some symptoms /changes are permanent and progressive due to decline of E/P as well as aging .</a:t>
            </a:r>
          </a:p>
          <a:p>
            <a:r>
              <a:rPr lang="en-GB" dirty="0"/>
              <a:t>MT causes significant alterations in cardiometabolic and vascular health parameters are strongly linked to higher CVD risk. </a:t>
            </a:r>
          </a:p>
          <a:p>
            <a:r>
              <a:rPr lang="en-GB" dirty="0"/>
              <a:t>Some specific MP related symptoms seem also to contribute to future CV health or CVD risk</a:t>
            </a:r>
          </a:p>
        </p:txBody>
      </p:sp>
      <p:sp>
        <p:nvSpPr>
          <p:cNvPr id="4" name="Slide Number Placeholder 3"/>
          <p:cNvSpPr>
            <a:spLocks noGrp="1"/>
          </p:cNvSpPr>
          <p:nvPr>
            <p:ph type="sldNum" sz="quarter" idx="5"/>
          </p:nvPr>
        </p:nvSpPr>
        <p:spPr/>
        <p:txBody>
          <a:bodyPr/>
          <a:lstStyle/>
          <a:p>
            <a:fld id="{143AE4B7-BF8F-4014-9D3C-D361CA0900F5}" type="slidenum">
              <a:rPr lang="en-GB" smtClean="0"/>
              <a:t>22</a:t>
            </a:fld>
            <a:endParaRPr lang="en-GB"/>
          </a:p>
        </p:txBody>
      </p:sp>
    </p:spTree>
    <p:extLst>
      <p:ext uri="{BB962C8B-B14F-4D97-AF65-F5344CB8AC3E}">
        <p14:creationId xmlns:p14="http://schemas.microsoft.com/office/powerpoint/2010/main" val="3180330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Klinische uitingen van de menopauze en epidemiologisch patroon: (fig.2)</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Vasomotorische symptomen: vapeurs en nachtzweten (3)</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Wat : plots gevoel van warmte meestal in bovenlichaam en gelaat. Vaak gaat dit gepaard met (intens) zweten, hartkloppingen en gevoel van angst. De warmteopwelling duurt meestal enkele minuten. Een vapeurs die ’s nachts optreedt gaat vaak gepaard met nachtzweten en/of ontwaken.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Frequentie :  60-80 % vrouwen in de (peri)menopauze ervaren vasomotorische klachten. Ongeveer 1/3 van deze groep ervaart ernstige klachten.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Risicofactoren: late perimenopauze en vroege postmenopauze, Afrikaanse etniciteit, roken, obesitas , depressieve gemoedstoestand (bi directioneel effect)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Duur: starten vaak reeds tijdens de perimenopauze en persisteren gemiddeld 7.4 j, maar kunnen veel langer aanhouden bij ongeveer 20%  van de vrouwen. De timing en frequentie van vasomotorische symptomen variëren gedurende de menopauze transitie, waarbij 4 patronen zijn geïdentificeerd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fig</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3): (a) vroeg begin van vasomotorische symptomen 11 jaar voor laatste menstruatie met een afname snel nadien, (b) begin nabij de laatste menstruatie met een latere afname, (c) vroeg begin van frequente vasomotorische symptomen in de perimenopauze en aanhoudend tot laat in de postmenopauze en (d) aanhoudend lage frequentie van vasomotorische klachten. (3)</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Effect: onderbroken nachtrust, vermoeidheid, concentratiestoornissen, depressieve gevoelens en angsten, verminderde levenskwaliteit. Ze gaan vaak gepaard hart palpitaties.</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Link met gezondheid? Meer en meer studies ( WHI, HERS, SWAN) vinden een associatie tussen frequentie en persisterend karakter van hot flashes en aanwezigheid van onderliggende cardiovasculaire risicofactoren ( endotheel dysfunctie, aorta calcificaties, hogere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intima</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media dikte, hypertensie). Hot flushes zijn mogelijk een uiting van onderliggende negatieve verandering van de bloedvaten. Daarnaast zien we een lagere botdensiteit en hogere botturnover bij vrouwen die vaker vasomotorische klachten hebben. (4)</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spcAft>
                <a:spcPts val="800"/>
              </a:spcAft>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Andere etiologie van hot flushes: schildklierdysfunctie (hypo- of hyperthyroïdie); hypo- of hyperglycemie; hypo- of hypertensie; kanker;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mastocytose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3AE4B7-BF8F-4014-9D3C-D361CA0900F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2986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15000"/>
              </a:lnSpc>
              <a:buFont typeface="+mj-lt"/>
              <a:buAutoNum type="arabicPeriod"/>
            </a:pPr>
            <a:r>
              <a:rPr lang="nl-BE" sz="1800" kern="100" dirty="0">
                <a:effectLst/>
                <a:latin typeface="Arial" panose="020B0604020202020204" pitchFamily="34" charset="0"/>
                <a:ea typeface="Aptos" panose="020B0004020202020204" pitchFamily="34" charset="0"/>
                <a:cs typeface="Times New Roman" panose="02020603050405020304" pitchFamily="18" charset="0"/>
              </a:rPr>
              <a:t>We say a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woman</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is in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natural</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MP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when</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she</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has’nt</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had a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period</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for</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1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year</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due</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to</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spontaneous</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cessation</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of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ovarian</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function</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So</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we make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the</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diagnosis in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retrospect</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a:t>
            </a:r>
          </a:p>
          <a:p>
            <a:pPr marL="742950" lvl="1" indent="-285750">
              <a:lnSpc>
                <a:spcPct val="115000"/>
              </a:lnSpc>
              <a:buFont typeface="+mj-lt"/>
              <a:buAutoNum type="arabicPeriod"/>
            </a:pPr>
            <a:r>
              <a:rPr lang="nl-BE" sz="1800" kern="100" dirty="0">
                <a:effectLst/>
                <a:latin typeface="Arial" panose="020B0604020202020204" pitchFamily="34" charset="0"/>
                <a:ea typeface="Aptos" panose="020B0004020202020204" pitchFamily="34" charset="0"/>
                <a:cs typeface="Times New Roman" panose="02020603050405020304" pitchFamily="18" charset="0"/>
              </a:rPr>
              <a:t>MP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can</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be</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induced</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after</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surgical</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removal</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of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the</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ovaries</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after</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hormonal</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castration</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or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after</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destruction</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of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ovarian</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tissue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due</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to</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chemo/</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Radiorx</a:t>
            </a:r>
            <a:endParaRPr lang="nl-BE" sz="1800" kern="100" dirty="0">
              <a:effectLst/>
              <a:latin typeface="Arial" panose="020B0604020202020204" pitchFamily="34" charset="0"/>
              <a:ea typeface="Aptos" panose="020B0004020202020204" pitchFamily="34" charset="0"/>
              <a:cs typeface="Times New Roman" panose="02020603050405020304" pitchFamily="18" charset="0"/>
            </a:endParaRPr>
          </a:p>
          <a:p>
            <a:pPr marL="457200" lvl="1" indent="0">
              <a:lnSpc>
                <a:spcPct val="115000"/>
              </a:lnSpc>
              <a:buFont typeface="+mj-lt"/>
              <a:buNone/>
            </a:pPr>
            <a:endParaRPr lang="nl-BE" sz="1800" kern="100" dirty="0">
              <a:effectLst/>
              <a:latin typeface="Arial" panose="020B06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r>
              <a:rPr lang="nl-BE" sz="1800" kern="100" dirty="0">
                <a:effectLst/>
                <a:latin typeface="Arial" panose="020B0604020202020204" pitchFamily="34" charset="0"/>
                <a:ea typeface="Aptos" panose="020B0004020202020204" pitchFamily="34" charset="0"/>
                <a:cs typeface="Times New Roman" panose="02020603050405020304" pitchFamily="18" charset="0"/>
              </a:rPr>
              <a:t>‘Natuurlijke menopauze’: het uitblijven van de menstruatie gedurende 12 opeenvolgende maanden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a.g.v</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verlies van ovariële folliculaire activiteit zonder pathologische of fysiologische oorzaak. Menopauze heeft betrekking op de laatste menstruatie. De diagnose wordt aldus retrospectief gesteld, één jaar later. De gemiddelde leeftijd is 51 jaar.</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r>
              <a:rPr lang="nl-BE" sz="1800" kern="100" dirty="0">
                <a:effectLst/>
                <a:latin typeface="Arial" panose="020B0604020202020204" pitchFamily="34" charset="0"/>
                <a:ea typeface="Aptos" panose="020B0004020202020204" pitchFamily="34" charset="0"/>
                <a:cs typeface="Times New Roman" panose="02020603050405020304" pitchFamily="18" charset="0"/>
              </a:rPr>
              <a:t>‘Geïnduceerde menopauze’ : het uitblijven van de menstruatie t.g.v. heelkundige verwijdering van beide ovaria of een iatrogene destructie van ovariële activiteit (o.a. na chemotherapie of radiotherapie)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r>
              <a:rPr lang="nl-BE" sz="1800" kern="100" dirty="0">
                <a:effectLst/>
                <a:latin typeface="Arial" panose="020B0604020202020204" pitchFamily="34" charset="0"/>
                <a:ea typeface="Aptos" panose="020B0004020202020204" pitchFamily="34" charset="0"/>
                <a:cs typeface="Times New Roman" panose="02020603050405020304" pitchFamily="18" charset="0"/>
              </a:rPr>
              <a:t>‘Premature menopauze’ en ‘vroege menopauze’: menopauze die veel vroeger intreedt dan de gemiddelde leeftijd van 51 jaar. Menopauze voor de leeftijd van 40 jaar is dus premature menopauze. POI of ‘premature ovariële ‘insufficiëntie’ is echter een betere term om het vroegtijdig ‘verlies’ van ovariële functie te beschrijven i.p.v. definitief ovarieel falen. Het komt voor bij +/- 1% vrouwen onder de leeftijd van 40 jaar en bij 0,1% onder de 30 jaar.  Menopauze die intreedt tussen de leeftijd van 40 en 45 jaar is ‘vroege’ menopauze. Deze groep vrouwen verdient bijzondere aandacht gezien de hogere morbiditeit door vroegtijdig optreden van cardiovasculaire aandoeningen, osteoporose, cognitieve achteruitgang en seksuele dysfunctie. Er bestaat sterke consensus om, bij afwezigheid van contra-indicaties, hormonale substitutie te starten tot de gemiddelde leeftijd van de menopauze (51j).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r>
              <a:rPr lang="nl-BE" sz="1800" kern="100" dirty="0">
                <a:effectLst/>
                <a:latin typeface="Arial" panose="020B0604020202020204" pitchFamily="34" charset="0"/>
                <a:ea typeface="Aptos" panose="020B0004020202020204" pitchFamily="34" charset="0"/>
                <a:cs typeface="Times New Roman" panose="02020603050405020304" pitchFamily="18" charset="0"/>
              </a:rPr>
              <a:t>‘Premenopauze’: de reproductieve periode vanaf de menarche tot de laatste menstruatie.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r>
              <a:rPr lang="nl-BE" sz="1800" kern="100" dirty="0">
                <a:effectLst/>
                <a:latin typeface="Arial" panose="020B0604020202020204" pitchFamily="34" charset="0"/>
                <a:ea typeface="Aptos" panose="020B0004020202020204" pitchFamily="34" charset="0"/>
                <a:cs typeface="Times New Roman" panose="02020603050405020304" pitchFamily="18" charset="0"/>
              </a:rPr>
              <a:t>‘Postmenopauze’: de periode vanaf de laatste menstruatie of sinds het chirurgisch verwijderen van de eierstokken.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r>
              <a:rPr lang="nl-BE" sz="1800" kern="100" dirty="0">
                <a:effectLst/>
                <a:latin typeface="Arial" panose="020B0604020202020204" pitchFamily="34" charset="0"/>
                <a:ea typeface="Aptos" panose="020B0004020202020204" pitchFamily="34" charset="0"/>
                <a:cs typeface="Times New Roman" panose="02020603050405020304" pitchFamily="18" charset="0"/>
              </a:rPr>
              <a:t>‘Perimenopauze’: de periode vanaf het optreden van de eerste klinische, biologische en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endocrinologische</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veranderingen in een spontane cyclus tot een jaar na de laatste menstruatie. De periode kenmerkt zich door optreden van onregelmatige regels en het ontstaan van vasomotorische klachten. Ze wordt gevolgd door een spontane menopauze.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Font typeface="+mj-lt"/>
              <a:buAutoNum type="arabicPeriod"/>
            </a:pPr>
            <a:r>
              <a:rPr lang="nl-BE" sz="1800" kern="100" dirty="0">
                <a:effectLst/>
                <a:latin typeface="Arial" panose="020B0604020202020204" pitchFamily="34" charset="0"/>
                <a:ea typeface="Aptos" panose="020B0004020202020204" pitchFamily="34" charset="0"/>
                <a:cs typeface="Times New Roman" panose="02020603050405020304" pitchFamily="18" charset="0"/>
              </a:rPr>
              <a:t>‘Menopauze transitie’: de periode voor de laatste menstruatie waarbij de menstruele cyclus steeds onregelmatiger wordt en climacterische klachten vaker optreden. Deze transitie periode wordt opgedeeld in een ‘vroege’ transitie waarbij de cyclus nog vrij regelmatig is maar korter of langer dan voorheen. In de ‘late’ transitieperiode zijn de cycli erg onregelmatig met vaak langere periodes van amenorroe vaak gevolgd door hevige of aanhoudende menstruatie. Deze worden afgewisseld met kort op elkaar volgende menstruaties. Het volume en patroon van de bloedingen varieert sterk tussen de cycli. (1)</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43AE4B7-BF8F-4014-9D3C-D361CA0900F5}" type="slidenum">
              <a:rPr lang="en-GB" smtClean="0"/>
              <a:t>3</a:t>
            </a:fld>
            <a:endParaRPr lang="en-GB"/>
          </a:p>
        </p:txBody>
      </p:sp>
    </p:spTree>
    <p:extLst>
      <p:ext uri="{BB962C8B-B14F-4D97-AF65-F5344CB8AC3E}">
        <p14:creationId xmlns:p14="http://schemas.microsoft.com/office/powerpoint/2010/main" val="2599741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Longitudinals</a:t>
            </a:r>
            <a:r>
              <a:rPr lang="en-GB" dirty="0"/>
              <a:t> studies indicate that </a:t>
            </a:r>
            <a:r>
              <a:rPr lang="en-GB" b="1" dirty="0"/>
              <a:t>women follow distinct patterns of VMS</a:t>
            </a:r>
          </a:p>
          <a:p>
            <a:r>
              <a:rPr lang="en-GB" dirty="0"/>
              <a:t>Both the </a:t>
            </a:r>
            <a:r>
              <a:rPr lang="en-GB" b="1" dirty="0"/>
              <a:t>SWAN study </a:t>
            </a:r>
            <a:r>
              <a:rPr lang="en-GB" dirty="0"/>
              <a:t>(US° and an Australian study ( </a:t>
            </a:r>
            <a:r>
              <a:rPr lang="en-GB" b="1" dirty="0"/>
              <a:t>Aus </a:t>
            </a:r>
            <a:r>
              <a:rPr lang="en-GB" b="1" dirty="0" err="1"/>
              <a:t>Longit</a:t>
            </a:r>
            <a:r>
              <a:rPr lang="en-GB" b="1" dirty="0"/>
              <a:t> Study of women’s health</a:t>
            </a:r>
            <a:r>
              <a:rPr lang="en-GB" dirty="0"/>
              <a:t>) found that VMS follow 4 trajectories in approx. equal proportions across 4 groups</a:t>
            </a:r>
          </a:p>
          <a:p>
            <a:r>
              <a:rPr lang="en-GB" dirty="0"/>
              <a:t>4 types:	</a:t>
            </a:r>
          </a:p>
          <a:p>
            <a:pPr lvl="1"/>
            <a:r>
              <a:rPr lang="en-GB" dirty="0"/>
              <a:t>Mild                  : mild/ no HF</a:t>
            </a:r>
          </a:p>
          <a:p>
            <a:pPr lvl="1"/>
            <a:r>
              <a:rPr lang="en-GB" dirty="0"/>
              <a:t>Late onset       : start </a:t>
            </a:r>
            <a:r>
              <a:rPr lang="en-GB" dirty="0" err="1"/>
              <a:t>na</a:t>
            </a:r>
            <a:r>
              <a:rPr lang="en-GB" dirty="0"/>
              <a:t> </a:t>
            </a:r>
            <a:r>
              <a:rPr lang="en-GB" dirty="0" err="1"/>
              <a:t>laatste</a:t>
            </a:r>
            <a:r>
              <a:rPr lang="en-GB" dirty="0"/>
              <a:t> </a:t>
            </a:r>
            <a:r>
              <a:rPr lang="en-GB" dirty="0" err="1"/>
              <a:t>menstruatie</a:t>
            </a:r>
            <a:r>
              <a:rPr lang="en-GB" dirty="0"/>
              <a:t> </a:t>
            </a:r>
            <a:r>
              <a:rPr lang="en-GB" dirty="0">
                <a:sym typeface="Wingdings" panose="05000000000000000000" pitchFamily="2" charset="2"/>
              </a:rPr>
              <a:t> </a:t>
            </a:r>
            <a:r>
              <a:rPr lang="en-GB" dirty="0" err="1"/>
              <a:t>blijven</a:t>
            </a:r>
            <a:r>
              <a:rPr lang="en-GB" dirty="0"/>
              <a:t> tot  late MP</a:t>
            </a:r>
          </a:p>
          <a:p>
            <a:pPr lvl="1"/>
            <a:r>
              <a:rPr lang="en-GB" b="1" dirty="0"/>
              <a:t>Early onset      : start reeds </a:t>
            </a:r>
            <a:r>
              <a:rPr lang="en-GB" b="1" dirty="0" err="1"/>
              <a:t>vroeg</a:t>
            </a:r>
            <a:r>
              <a:rPr lang="en-GB" b="1" dirty="0"/>
              <a:t> in de </a:t>
            </a:r>
            <a:r>
              <a:rPr lang="en-GB" b="1" dirty="0" err="1"/>
              <a:t>overgang</a:t>
            </a:r>
            <a:r>
              <a:rPr lang="en-GB" b="1" dirty="0"/>
              <a:t> maar↓ </a:t>
            </a:r>
            <a:r>
              <a:rPr lang="en-GB" b="1" dirty="0" err="1"/>
              <a:t>na</a:t>
            </a:r>
            <a:r>
              <a:rPr lang="en-GB" b="1" dirty="0"/>
              <a:t> </a:t>
            </a:r>
            <a:r>
              <a:rPr lang="en-GB" b="1" dirty="0" err="1"/>
              <a:t>laatste</a:t>
            </a:r>
            <a:r>
              <a:rPr lang="en-GB" b="1" dirty="0"/>
              <a:t> menses</a:t>
            </a:r>
          </a:p>
          <a:p>
            <a:pPr lvl="1"/>
            <a:r>
              <a:rPr lang="en-GB" b="1" dirty="0"/>
              <a:t>Super flushers </a:t>
            </a:r>
            <a:r>
              <a:rPr lang="en-GB" sz="1950" b="1" dirty="0"/>
              <a:t>: </a:t>
            </a:r>
            <a:r>
              <a:rPr lang="en-GB" b="1" dirty="0"/>
              <a:t>start </a:t>
            </a:r>
            <a:r>
              <a:rPr lang="en-GB" b="1" dirty="0" err="1"/>
              <a:t>vroeg</a:t>
            </a:r>
            <a:r>
              <a:rPr lang="en-GB" b="1" dirty="0"/>
              <a:t> in de </a:t>
            </a:r>
            <a:r>
              <a:rPr lang="en-GB" b="1" dirty="0" err="1"/>
              <a:t>overgang</a:t>
            </a:r>
            <a:r>
              <a:rPr lang="en-GB" b="1" dirty="0"/>
              <a:t> </a:t>
            </a:r>
            <a:r>
              <a:rPr lang="en-GB" b="1" dirty="0">
                <a:sym typeface="Wingdings" panose="05000000000000000000" pitchFamily="2" charset="2"/>
              </a:rPr>
              <a:t> </a:t>
            </a:r>
            <a:r>
              <a:rPr lang="en-GB" b="1" dirty="0" err="1">
                <a:sym typeface="Wingdings" panose="05000000000000000000" pitchFamily="2" charset="2"/>
              </a:rPr>
              <a:t>blijven</a:t>
            </a:r>
            <a:r>
              <a:rPr lang="en-GB" b="1" dirty="0">
                <a:sym typeface="Wingdings" panose="05000000000000000000" pitchFamily="2" charset="2"/>
              </a:rPr>
              <a:t> tot late MP</a:t>
            </a:r>
            <a:endParaRPr lang="en-GB" b="1" dirty="0"/>
          </a:p>
          <a:p>
            <a:pPr marL="685800" lvl="2" indent="0">
              <a:buNone/>
            </a:pPr>
            <a:r>
              <a:rPr lang="en-GB" dirty="0"/>
              <a:t>RF </a:t>
            </a:r>
            <a:r>
              <a:rPr lang="en-GB" dirty="0" err="1"/>
              <a:t>voor</a:t>
            </a:r>
            <a:r>
              <a:rPr lang="en-GB" dirty="0"/>
              <a:t> HF </a:t>
            </a:r>
            <a:r>
              <a:rPr lang="en-GB" b="1" u="sng" dirty="0" err="1"/>
              <a:t>vroege</a:t>
            </a:r>
            <a:r>
              <a:rPr lang="en-GB" dirty="0"/>
              <a:t> flushers</a:t>
            </a:r>
          </a:p>
          <a:p>
            <a:pPr lvl="2"/>
            <a:r>
              <a:rPr lang="en-GB" dirty="0"/>
              <a:t>↑ BMI</a:t>
            </a:r>
          </a:p>
          <a:p>
            <a:pPr lvl="2"/>
            <a:r>
              <a:rPr lang="en-GB" dirty="0"/>
              <a:t>Centrale </a:t>
            </a:r>
            <a:r>
              <a:rPr lang="en-GB" dirty="0" err="1"/>
              <a:t>obesitas</a:t>
            </a:r>
            <a:r>
              <a:rPr lang="en-GB" dirty="0"/>
              <a:t> </a:t>
            </a:r>
          </a:p>
          <a:p>
            <a:r>
              <a:rPr lang="en-GB" dirty="0"/>
              <a:t>↓ </a:t>
            </a:r>
            <a:r>
              <a:rPr lang="en-GB" dirty="0" err="1"/>
              <a:t>slaapkwaliteit</a:t>
            </a:r>
            <a:endParaRPr lang="en-GB" dirty="0"/>
          </a:p>
          <a:p>
            <a:r>
              <a:rPr lang="en-GB" dirty="0"/>
              <a:t>↓ Quality of life</a:t>
            </a:r>
          </a:p>
          <a:p>
            <a:endParaRPr lang="en-GB" dirty="0"/>
          </a:p>
          <a:p>
            <a:pPr marL="1143000" lvl="2" indent="-228600">
              <a:lnSpc>
                <a:spcPct val="115000"/>
              </a:lnSpc>
              <a:buFont typeface="+mj-lt"/>
              <a:buAutoNum type="arabicPeriod"/>
            </a:pPr>
            <a:r>
              <a:rPr lang="nl-BE" sz="1200" kern="100" dirty="0">
                <a:effectLst/>
                <a:latin typeface="Arial" panose="020B0604020202020204" pitchFamily="34" charset="0"/>
                <a:ea typeface="Aptos" panose="020B0004020202020204" pitchFamily="34" charset="0"/>
                <a:cs typeface="Times New Roman" panose="02020603050405020304" pitchFamily="18" charset="0"/>
              </a:rPr>
              <a:t>Risicofactoren: late perimenopauze en vroege postmenopauze, Afrikaanse etniciteit, roken, obesitas , depressieve gemoedstoestand (bi directioneel effect)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200" kern="100" dirty="0">
                <a:effectLst/>
                <a:latin typeface="Arial" panose="020B0604020202020204" pitchFamily="34" charset="0"/>
                <a:ea typeface="Aptos" panose="020B0004020202020204" pitchFamily="34" charset="0"/>
                <a:cs typeface="Times New Roman" panose="02020603050405020304" pitchFamily="18" charset="0"/>
              </a:rPr>
              <a:t>Duur: starten vaak reeds tijdens de perimenopauze en persisteren gemiddeld 7.4 j, maar kunnen veel langer aanhouden bij ongeveer 20%  van de vrouwen. De timing en frequentie van vasomotorische symptomen variëren gedurende de menopauze transitie, waarbij 4 patronen zijn geïdentificeerd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fig</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3): (a) vroeg begin van vasomotorische symptomen 11 jaar voor laatste menstruatie met een afname snel nadien, (b) begin nabij de laatste menstruatie met een latere afname, (c) vroeg begin van frequente vasomotorische symptomen in de perimenopauze en aanhoudend tot laat in de postmenopauze en (d) aanhoudend lage frequentie van vasomotorische klachten. (3)</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200" kern="100" dirty="0">
                <a:effectLst/>
                <a:latin typeface="Arial" panose="020B0604020202020204" pitchFamily="34" charset="0"/>
                <a:ea typeface="Aptos" panose="020B0004020202020204" pitchFamily="34" charset="0"/>
                <a:cs typeface="Times New Roman" panose="02020603050405020304" pitchFamily="18" charset="0"/>
              </a:rPr>
              <a:t>Effect: onderbroken nachtrust, vermoeidheid, concentratiestoornissen, depressieve gevoelens en angsten, verminderde levenskwaliteit. Ze gaan vaak gepaard hart palpitaties.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200" kern="100" dirty="0">
                <a:effectLst/>
                <a:latin typeface="Arial" panose="020B0604020202020204" pitchFamily="34" charset="0"/>
                <a:ea typeface="Aptos" panose="020B0004020202020204" pitchFamily="34" charset="0"/>
                <a:cs typeface="Times New Roman" panose="02020603050405020304" pitchFamily="18" charset="0"/>
              </a:rPr>
              <a:t>Link met gezondheid? Meer en meer studies ( WHI, HERS, SWAN) vinden een associatie tussen frequentie en persisterend karakter van hot flashes en aanwezigheid van onderliggende cardiovasculaire risicofactoren ( endotheel dysfunctie, aorta calcificaties, hogere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intima</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media dikte, hypertensie). Hot flushes zijn mogelijk een uiting van onderliggende negatieve verandering van de bloedvaten. Daarnaast zien we een lagere botdensiteit en hogere botturnover bij vrouwen die vaker vasomotorische klachten hebben. (4)</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spcAft>
                <a:spcPts val="800"/>
              </a:spcAft>
              <a:buFont typeface="+mj-lt"/>
              <a:buAutoNum type="arabicPeriod"/>
            </a:pPr>
            <a:r>
              <a:rPr lang="nl-BE" sz="1200" kern="100" dirty="0">
                <a:effectLst/>
                <a:latin typeface="Arial" panose="020B0604020202020204" pitchFamily="34" charset="0"/>
                <a:ea typeface="Aptos" panose="020B0004020202020204" pitchFamily="34" charset="0"/>
                <a:cs typeface="Times New Roman" panose="02020603050405020304" pitchFamily="18" charset="0"/>
              </a:rPr>
              <a:t>Andere etiologie van hot flushes: schildklierdysfunctie (hypo- of hyperthyroïdie); hypo- of hyperglycemie; hypo- of hypertensie; kanker;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mastocytose</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43AE4B7-BF8F-4014-9D3C-D361CA0900F5}" type="slidenum">
              <a:rPr lang="en-GB" smtClean="0"/>
              <a:t>24</a:t>
            </a:fld>
            <a:endParaRPr lang="en-GB"/>
          </a:p>
        </p:txBody>
      </p:sp>
    </p:spTree>
    <p:extLst>
      <p:ext uri="{BB962C8B-B14F-4D97-AF65-F5344CB8AC3E}">
        <p14:creationId xmlns:p14="http://schemas.microsoft.com/office/powerpoint/2010/main" val="4093540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sex differences are generally attributed to the differential effects of male and female sex hormones on migraine pathophysiology</a:t>
            </a:r>
          </a:p>
          <a:p>
            <a:r>
              <a:rPr lang="en-GB" dirty="0"/>
              <a:t>- following </a:t>
            </a:r>
            <a:r>
              <a:rPr lang="en-GB" b="1" dirty="0"/>
              <a:t>puberty</a:t>
            </a:r>
            <a:r>
              <a:rPr lang="en-GB" dirty="0"/>
              <a:t> the prevalence increases more in women than in men reaching a three-fold difference in the prevalence ratio during the fourth decade.2 </a:t>
            </a:r>
          </a:p>
          <a:p>
            <a:r>
              <a:rPr lang="en-GB" dirty="0"/>
              <a:t>- </a:t>
            </a:r>
            <a:r>
              <a:rPr lang="en-GB" b="1" dirty="0"/>
              <a:t>Perimenopause</a:t>
            </a:r>
            <a:r>
              <a:rPr lang="en-GB" dirty="0"/>
              <a:t> marks a further increased risk </a:t>
            </a:r>
          </a:p>
          <a:p>
            <a:r>
              <a:rPr lang="en-GB" dirty="0"/>
              <a:t>- </a:t>
            </a:r>
            <a:r>
              <a:rPr lang="en-GB" b="1" dirty="0"/>
              <a:t>menstruation</a:t>
            </a:r>
            <a:r>
              <a:rPr lang="en-GB" dirty="0"/>
              <a:t> is one of the most significant risk factors for migraine </a:t>
            </a:r>
            <a:r>
              <a:rPr lang="en-GB" u="sng" dirty="0"/>
              <a:t>without aura</a:t>
            </a:r>
            <a:r>
              <a:rPr lang="en-GB" dirty="0"/>
              <a:t>.  with the highest incidence of attacks, starting two days before menstruation and during the first three days of bleeding. Research suggests that one of the </a:t>
            </a:r>
            <a:r>
              <a:rPr lang="en-GB" u="sng" dirty="0"/>
              <a:t>triggers</a:t>
            </a:r>
            <a:r>
              <a:rPr lang="en-GB" dirty="0"/>
              <a:t> of menstrual migraine is the natural fall or ‘</a:t>
            </a:r>
            <a:r>
              <a:rPr lang="en-GB" u="sng" dirty="0"/>
              <a:t>withdrawal’ of </a:t>
            </a:r>
            <a:r>
              <a:rPr lang="en-GB" u="sng" dirty="0" err="1"/>
              <a:t>estrogen</a:t>
            </a:r>
            <a:r>
              <a:rPr lang="en-GB" u="sng" dirty="0"/>
              <a:t> </a:t>
            </a:r>
            <a:r>
              <a:rPr lang="en-GB" dirty="0"/>
              <a:t>in the late luteal phase of the menstrual cycle.17 </a:t>
            </a:r>
            <a:r>
              <a:rPr lang="en-GB" dirty="0" err="1"/>
              <a:t>Estrogen</a:t>
            </a:r>
            <a:r>
              <a:rPr lang="en-GB" dirty="0"/>
              <a:t> ‘withdrawal’ also accounts for the increased incidence of headache and migraine during the hormone free interval of combined hormonal contraception. </a:t>
            </a:r>
          </a:p>
          <a:p>
            <a:r>
              <a:rPr lang="en-GB" dirty="0"/>
              <a:t>Migraine </a:t>
            </a:r>
            <a:r>
              <a:rPr lang="en-GB" b="1" dirty="0"/>
              <a:t>with aura </a:t>
            </a:r>
            <a:r>
              <a:rPr lang="en-GB" dirty="0"/>
              <a:t>has a different hormonal response, with </a:t>
            </a:r>
            <a:r>
              <a:rPr lang="en-GB" b="1" dirty="0"/>
              <a:t>high </a:t>
            </a:r>
            <a:r>
              <a:rPr lang="en-GB" b="1" dirty="0" err="1"/>
              <a:t>estrogen</a:t>
            </a:r>
            <a:r>
              <a:rPr lang="en-GB" b="1" dirty="0"/>
              <a:t> states </a:t>
            </a:r>
            <a:r>
              <a:rPr lang="en-GB" dirty="0"/>
              <a:t>such as pregnancy, combined hormonal contraception or hormone replacement therapy (HRT), associated with an increased incidence of migraine with aura.18–20 </a:t>
            </a:r>
          </a:p>
          <a:p>
            <a:r>
              <a:rPr lang="en-GB" dirty="0"/>
              <a:t>During the </a:t>
            </a:r>
            <a:r>
              <a:rPr lang="en-GB" b="1" dirty="0"/>
              <a:t>perimenopause</a:t>
            </a:r>
            <a:r>
              <a:rPr lang="en-GB" dirty="0"/>
              <a:t> attacks of migraine without aura often become more frequent and severe, part because menstrual periods are more frequent.21 </a:t>
            </a:r>
            <a:r>
              <a:rPr lang="en-GB" u="sng" dirty="0" err="1"/>
              <a:t>Hyperestrogenism</a:t>
            </a:r>
            <a:r>
              <a:rPr lang="en-GB" dirty="0"/>
              <a:t> coupled with </a:t>
            </a:r>
            <a:r>
              <a:rPr lang="en-GB" u="sng" dirty="0"/>
              <a:t>decreased luteal phase progesterone </a:t>
            </a:r>
            <a:r>
              <a:rPr lang="en-GB" dirty="0"/>
              <a:t>are likely causes</a:t>
            </a:r>
          </a:p>
          <a:p>
            <a:r>
              <a:rPr lang="en-GB" dirty="0"/>
              <a:t>a stable hormonal milieu should be associated with fewer migraine attacks</a:t>
            </a:r>
          </a:p>
          <a:p>
            <a:pPr marL="171450" indent="-171450">
              <a:buFontTx/>
              <a:buChar char="-"/>
            </a:pPr>
            <a:r>
              <a:rPr lang="en-GB" dirty="0"/>
              <a:t>Continuous OAC- POP</a:t>
            </a:r>
          </a:p>
          <a:p>
            <a:pPr marL="171450" indent="-171450">
              <a:buFontTx/>
              <a:buChar char="-"/>
            </a:pPr>
            <a:r>
              <a:rPr lang="en-GB" dirty="0"/>
              <a:t>E2 supple before menses</a:t>
            </a:r>
          </a:p>
          <a:p>
            <a:pPr marL="171450" indent="-171450">
              <a:buFontTx/>
              <a:buChar char="-"/>
            </a:pPr>
            <a:r>
              <a:rPr lang="en-GB" dirty="0"/>
              <a:t>Supress endogenous </a:t>
            </a:r>
            <a:r>
              <a:rPr lang="en-GB" dirty="0" err="1"/>
              <a:t>ov</a:t>
            </a:r>
            <a:r>
              <a:rPr lang="en-GB" dirty="0"/>
              <a:t> act</a:t>
            </a:r>
          </a:p>
          <a:p>
            <a:pPr marL="171450" indent="-171450">
              <a:buFontTx/>
              <a:buChar char="-"/>
            </a:pPr>
            <a:endParaRPr lang="en-GB" dirty="0"/>
          </a:p>
          <a:p>
            <a:pPr marL="171450" indent="-171450">
              <a:buFontTx/>
              <a:buChar char="-"/>
            </a:pPr>
            <a:r>
              <a:rPr lang="en-GB" dirty="0"/>
              <a:t>Following </a:t>
            </a:r>
            <a:r>
              <a:rPr lang="en-GB" b="1" dirty="0"/>
              <a:t>natural MP- </a:t>
            </a:r>
            <a:r>
              <a:rPr lang="en-GB" dirty="0"/>
              <a:t>M usually improves with time</a:t>
            </a:r>
          </a:p>
          <a:p>
            <a:pPr marL="171450" indent="-171450">
              <a:buFontTx/>
              <a:buChar char="-"/>
            </a:pPr>
            <a:r>
              <a:rPr lang="en-GB" b="1" dirty="0"/>
              <a:t>MP and HRT: </a:t>
            </a:r>
            <a:r>
              <a:rPr lang="en-GB" dirty="0"/>
              <a:t>Few studies have assessed the effect of HRT on migraine and the results are inconsistent</a:t>
            </a:r>
            <a:endParaRPr lang="en-GB" b="1" dirty="0"/>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603172-ADE6-4F17-9946-41BFDBFB7B4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83150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Genito-urinaire symptomen: het genito-urinair syndroom van de menopauze zijn symptomen geassocieerd aan de gevolgen van oestrogeen deficiëntie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t.h.v</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de labia, vagina, urethra, blaas, bekkenbodemspieren, ligamenten en fascia. </a:t>
            </a:r>
            <a:r>
              <a:rPr lang="en-GB" sz="1000" kern="100" dirty="0">
                <a:effectLst/>
                <a:latin typeface="Arial" panose="020B0604020202020204" pitchFamily="34" charset="0"/>
                <a:ea typeface="Aptos" panose="020B0004020202020204" pitchFamily="34" charset="0"/>
                <a:cs typeface="Times New Roman" panose="02020603050405020304" pitchFamily="18" charset="0"/>
              </a:rPr>
              <a:t>(7)</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Vulvovaginale atrofie is een chronische en progressieve aandoening dat ontstaat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a.g.v.</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dalende oestrogenen. Dit resulteert in vermindering van bindweefsels collageen en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elastine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dunner worden van het vaginaal epitheel, veranderingen in de gladde spiercellen en verminderen van de hoeveelheid bloedvaten. Deze veranderingen verminderen de elasticiteit van de vagina, verhogen de zuurtegraad en veranderen de flora. Vulvovaginale atrofie komt voor bij 50-65 % van alle postmenopauzale vrouwen. Symptomen zijn: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Vaginale droogte door verminderde lubricatie (~ 19% in vroege perimenopauze  ~ 34 % tijdens de postmenopauze)</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Vaginale branderigheid en irritatie</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Oppervlakkige dyspareunie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Verminderd libido door bovenvermelde klachten alsook dalende testosteron waarden.(~ 64%)</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spcAft>
                <a:spcPts val="800"/>
              </a:spcAft>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Gevoeligheid voor vaginale infecties door verstoring van de vaginale PH en het vaginale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microbioom</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3AE4B7-BF8F-4014-9D3C-D361CA0900F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4239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Reduced blood flow and transudation</a:t>
            </a:r>
            <a:r>
              <a:rPr lang="en-US" altLang="en-US" dirty="0">
                <a:latin typeface="Arial" panose="020B0604020202020204" pitchFamily="34" charset="0"/>
                <a:sym typeface="Wingdings" panose="05000000000000000000" pitchFamily="2" charset="2"/>
              </a:rPr>
              <a:t></a:t>
            </a:r>
            <a:r>
              <a:rPr lang="en-US" altLang="en-US" dirty="0">
                <a:latin typeface="Arial" panose="020B0604020202020204" pitchFamily="34" charset="0"/>
              </a:rPr>
              <a:t> dry + </a:t>
            </a:r>
            <a:r>
              <a:rPr lang="en-US" altLang="en-US" dirty="0" err="1">
                <a:latin typeface="Arial" panose="020B0604020202020204" pitchFamily="34" charset="0"/>
              </a:rPr>
              <a:t>painfull</a:t>
            </a:r>
            <a:r>
              <a:rPr lang="en-US" altLang="en-US" dirty="0">
                <a:latin typeface="Arial" panose="020B0604020202020204" pitchFamily="34" charset="0"/>
              </a:rPr>
              <a:t>: dyspareunia</a:t>
            </a:r>
          </a:p>
          <a:p>
            <a:pPr eaLnBrk="1" hangingPunct="1"/>
            <a:r>
              <a:rPr lang="en-US" altLang="en-US" dirty="0">
                <a:latin typeface="Arial" panose="020B0604020202020204" pitchFamily="34" charset="0"/>
              </a:rPr>
              <a:t>Reduced glycogen:</a:t>
            </a:r>
            <a:r>
              <a:rPr lang="en-US" altLang="en-US" dirty="0">
                <a:latin typeface="Arial" panose="020B0604020202020204" pitchFamily="34" charset="0"/>
                <a:sym typeface="Wingdings" panose="05000000000000000000" pitchFamily="2" charset="2"/>
              </a:rPr>
              <a:t></a:t>
            </a:r>
            <a:r>
              <a:rPr lang="en-US" altLang="en-US" dirty="0">
                <a:latin typeface="Arial" panose="020B0604020202020204" pitchFamily="34" charset="0"/>
              </a:rPr>
              <a:t> less lactic acid production:</a:t>
            </a:r>
            <a:r>
              <a:rPr lang="en-US" altLang="en-US" dirty="0">
                <a:latin typeface="Lucida Sans"/>
              </a:rPr>
              <a:t>↑PH:↑bacterial vaginosis</a:t>
            </a:r>
          </a:p>
          <a:p>
            <a:pPr eaLnBrk="1" hangingPunct="1"/>
            <a:r>
              <a:rPr lang="en-US" altLang="en-US" dirty="0">
                <a:latin typeface="Lucida Sans"/>
              </a:rPr>
              <a:t>Reduced collagen, elastin, smooth muscle </a:t>
            </a:r>
            <a:r>
              <a:rPr lang="en-US" altLang="en-US" dirty="0">
                <a:latin typeface="Arial" panose="020B0604020202020204" pitchFamily="34" charset="0"/>
                <a:sym typeface="Wingdings" panose="05000000000000000000" pitchFamily="2" charset="2"/>
              </a:rPr>
              <a:t> </a:t>
            </a:r>
            <a:r>
              <a:rPr lang="en-US" altLang="en-US" dirty="0">
                <a:latin typeface="Arial" panose="020B0604020202020204" pitchFamily="34" charset="0"/>
              </a:rPr>
              <a:t>more </a:t>
            </a:r>
            <a:r>
              <a:rPr lang="en-US" altLang="en-US" dirty="0" err="1">
                <a:latin typeface="Arial" panose="020B0604020202020204" pitchFamily="34" charset="0"/>
              </a:rPr>
              <a:t>prolaps</a:t>
            </a:r>
            <a:endParaRPr lang="en-US" altLang="en-US" dirty="0">
              <a:latin typeface="Arial" panose="020B0604020202020204" pitchFamily="34" charset="0"/>
            </a:endParaRPr>
          </a:p>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Genito-urinaire symptomen: het genito-urinair syndroom van de menopauze zijn symptomen geassocieerd aan de gevolgen van oestrogeen deficiëntie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t.h.v</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de labia, vagina, urethra, blaas, bekkenbodemspieren, ligamenten en fascia. </a:t>
            </a:r>
            <a:r>
              <a:rPr lang="en-GB" sz="1000" kern="100" dirty="0">
                <a:effectLst/>
                <a:latin typeface="Arial" panose="020B0604020202020204" pitchFamily="34" charset="0"/>
                <a:ea typeface="Aptos" panose="020B0004020202020204" pitchFamily="34" charset="0"/>
                <a:cs typeface="Times New Roman" panose="02020603050405020304" pitchFamily="18" charset="0"/>
              </a:rPr>
              <a:t>(7)</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Vulvovaginale atrofie is een chronische en progressieve aandoening dat ontstaat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a.g.v.</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dalende oestrogenen. Dit resulteert in vermindering van bindweefsels collageen en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elastine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dunner worden van het vaginaal epitheel, veranderingen in de gladde spiercellen en verminderen van de hoeveelheid bloedvaten. Deze veranderingen verminderen de elasticiteit van de vagina, verhogen de zuurtegraad en veranderen de flora. Vulvovaginale atrofie komt voor bij 50-65 % van alle postmenopauzale vrouwen. Symptomen zijn: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Vaginale droogte door verminderde lubricatie (~ 19% in vroege perimenopauze  ~ 34 % tijdens de postmenopauze)</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Vaginale branderigheid en irritatie</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Oppervlakkige dyspareunie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Verminderd libido door bovenvermelde klachten alsook dalende testosteron waarden.(~ 64%)</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spcAft>
                <a:spcPts val="800"/>
              </a:spcAft>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Gevoeligheid voor vaginale infecties door verstoring van de vaginale PH en het vaginale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microbioom</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nl-BE" altLang="en-US" dirty="0">
              <a:latin typeface="Arial" panose="020B0604020202020204" pitchFamily="34" charset="0"/>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66C7E579-3F4F-463D-BA60-7560956FB257}" type="slidenum">
              <a:rPr lang="nl-NL" altLang="en-US" smtClean="0"/>
              <a:pPr>
                <a:spcBef>
                  <a:spcPct val="0"/>
                </a:spcBef>
              </a:pPr>
              <a:t>27</a:t>
            </a:fld>
            <a:endParaRPr lang="nl-NL" altLang="en-US"/>
          </a:p>
        </p:txBody>
      </p:sp>
    </p:spTree>
    <p:extLst>
      <p:ext uri="{BB962C8B-B14F-4D97-AF65-F5344CB8AC3E}">
        <p14:creationId xmlns:p14="http://schemas.microsoft.com/office/powerpoint/2010/main" val="1161066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Gewichtstoename, vetverdeling</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Gewichtstoename op middelbare leeftijd, die vaak gepaard gaat met een verminderd energieverbruik, kan grotendeels worden verklaard door veranderingen in de chronologische leeftijd en niet door reproductieve veroudering.</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spcAft>
                <a:spcPts val="800"/>
              </a:spcAft>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Lichaamssamenstelling: de transitieperiode is  onafhankelijk geassocieerd met nadelige veranderingen in lichaamssamenstelling. Een versnelde toename van vetmassa, verlies van vetvrije massa en toename van visceraal vetweefsel.</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3AE4B7-BF8F-4014-9D3C-D361CA0900F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9436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Gewichtstoename, vetverdeling</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Gewichtstoename op middelbare leeftijd, die vaak gepaard gaat met een verminderd energieverbruik, kan grotendeels worden verklaard door veranderingen in de chronologische leeftijd en niet door reproductieve veroudering.</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spcAft>
                <a:spcPts val="800"/>
              </a:spcAft>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Lichaamssamenstelling: de transitieperiode is  onafhankelijk geassocieerd met nadelige veranderingen in lichaamssamenstelling. Een versnelde toename van vetmassa, verlies van vetvrije massa en toename van visceraal vetweefsel.</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1143000" lvl="2" indent="-228600">
              <a:lnSpc>
                <a:spcPct val="115000"/>
              </a:lnSpc>
              <a:spcAft>
                <a:spcPts val="800"/>
              </a:spcAft>
              <a:buFont typeface="+mj-lt"/>
              <a:buAutoNum type="arabicPeriod"/>
            </a:pP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Decline</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in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muscle</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mass</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from</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the</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age</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of 30_40;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this</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results</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in a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lower</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metabolism</a:t>
            </a:r>
            <a:endParaRPr lang="nl-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spcAft>
                <a:spcPts val="800"/>
              </a:spcAft>
              <a:buFont typeface="+mj-lt"/>
              <a:buAutoNum type="arabicPeriod"/>
            </a:pP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Leptin</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produced</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by</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fatcells</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increase</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fatburning</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makes</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you</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feel ‘full’</a:t>
            </a:r>
          </a:p>
          <a:p>
            <a:pPr marL="1143000" lvl="2" indent="-228600">
              <a:lnSpc>
                <a:spcPct val="115000"/>
              </a:lnSpc>
              <a:spcAft>
                <a:spcPts val="800"/>
              </a:spcAft>
              <a:buFont typeface="+mj-lt"/>
              <a:buAutoNum type="arabicPeriod"/>
            </a:pP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leptin</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resistance</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less</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fatburning</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lower</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metabolism</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you</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feel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hungry</a:t>
            </a:r>
            <a:endParaRPr lang="nl-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spcAft>
                <a:spcPts val="800"/>
              </a:spcAft>
              <a:buFont typeface="+mj-lt"/>
              <a:buAutoNum type="arabicPeriod"/>
            </a:pP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Gherelin</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produced</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by</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the</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stomach</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before</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meal</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sends</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asignal</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to</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the</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brain</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that</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you</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are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hungry</a:t>
            </a:r>
            <a:endParaRPr lang="nl-BE"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spcAft>
                <a:spcPts val="800"/>
              </a:spcAft>
              <a:buFont typeface="+mj-lt"/>
              <a:buAutoNum type="arabicPeriod"/>
            </a:pP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increased</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gherelin</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due</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to</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lower</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progesterone</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hungry</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200" kern="100" dirty="0" err="1">
                <a:effectLst/>
                <a:latin typeface="Aptos" panose="020B0004020202020204" pitchFamily="34" charset="0"/>
                <a:ea typeface="Aptos" panose="020B0004020202020204" pitchFamily="34" charset="0"/>
                <a:cs typeface="Times New Roman" panose="02020603050405020304" pitchFamily="18" charset="0"/>
              </a:rPr>
              <a:t>cravings</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43AE4B7-BF8F-4014-9D3C-D361CA0900F5}" type="slidenum">
              <a:rPr lang="en-GB" smtClean="0"/>
              <a:t>29</a:t>
            </a:fld>
            <a:endParaRPr lang="en-GB"/>
          </a:p>
        </p:txBody>
      </p:sp>
    </p:spTree>
    <p:extLst>
      <p:ext uri="{BB962C8B-B14F-4D97-AF65-F5344CB8AC3E}">
        <p14:creationId xmlns:p14="http://schemas.microsoft.com/office/powerpoint/2010/main" val="2758817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en-US" dirty="0" err="1">
                <a:latin typeface="Arial" panose="020B0604020202020204" pitchFamily="34" charset="0"/>
              </a:rPr>
              <a:t>This</a:t>
            </a:r>
            <a:r>
              <a:rPr lang="nl-BE" altLang="en-US" dirty="0">
                <a:latin typeface="Arial" panose="020B0604020202020204" pitchFamily="34" charset="0"/>
              </a:rPr>
              <a:t> </a:t>
            </a:r>
            <a:r>
              <a:rPr lang="nl-BE" altLang="en-US" dirty="0" err="1">
                <a:latin typeface="Arial" panose="020B0604020202020204" pitchFamily="34" charset="0"/>
              </a:rPr>
              <a:t>visceral</a:t>
            </a:r>
            <a:r>
              <a:rPr lang="nl-BE" altLang="en-US" baseline="0" dirty="0">
                <a:latin typeface="Arial" panose="020B0604020202020204" pitchFamily="34" charset="0"/>
              </a:rPr>
              <a:t> fat is of </a:t>
            </a:r>
            <a:r>
              <a:rPr lang="nl-BE" altLang="en-US" baseline="0" dirty="0" err="1">
                <a:latin typeface="Arial" panose="020B0604020202020204" pitchFamily="34" charset="0"/>
              </a:rPr>
              <a:t>particular</a:t>
            </a:r>
            <a:r>
              <a:rPr lang="nl-BE" altLang="en-US" baseline="0" dirty="0">
                <a:latin typeface="Arial" panose="020B0604020202020204" pitchFamily="34" charset="0"/>
              </a:rPr>
              <a:t> concern </a:t>
            </a:r>
            <a:r>
              <a:rPr lang="nl-BE" altLang="en-US" baseline="0" dirty="0" err="1">
                <a:latin typeface="Arial" panose="020B0604020202020204" pitchFamily="34" charset="0"/>
              </a:rPr>
              <a:t>because</a:t>
            </a:r>
            <a:r>
              <a:rPr lang="nl-BE" altLang="en-US" baseline="0" dirty="0">
                <a:latin typeface="Arial" panose="020B0604020202020204" pitchFamily="34" charset="0"/>
              </a:rPr>
              <a:t> </a:t>
            </a:r>
            <a:r>
              <a:rPr lang="nl-BE" altLang="en-US" baseline="0" dirty="0" err="1">
                <a:latin typeface="Arial" panose="020B0604020202020204" pitchFamily="34" charset="0"/>
              </a:rPr>
              <a:t>it</a:t>
            </a:r>
            <a:r>
              <a:rPr lang="nl-BE" altLang="en-US" baseline="0" dirty="0">
                <a:latin typeface="Arial" panose="020B0604020202020204" pitchFamily="34" charset="0"/>
              </a:rPr>
              <a:t> is a </a:t>
            </a:r>
            <a:r>
              <a:rPr lang="nl-BE" altLang="en-US" baseline="0" dirty="0" err="1">
                <a:latin typeface="Arial" panose="020B0604020202020204" pitchFamily="34" charset="0"/>
              </a:rPr>
              <a:t>key</a:t>
            </a:r>
            <a:r>
              <a:rPr lang="nl-BE" altLang="en-US" baseline="0" dirty="0">
                <a:latin typeface="Arial" panose="020B0604020202020204" pitchFamily="34" charset="0"/>
              </a:rPr>
              <a:t> </a:t>
            </a:r>
            <a:r>
              <a:rPr lang="nl-BE" altLang="en-US" baseline="0" dirty="0" err="1">
                <a:latin typeface="Arial" panose="020B0604020202020204" pitchFamily="34" charset="0"/>
              </a:rPr>
              <a:t>player</a:t>
            </a:r>
            <a:r>
              <a:rPr lang="nl-BE" altLang="en-US" baseline="0" dirty="0">
                <a:latin typeface="Arial" panose="020B0604020202020204" pitchFamily="34" charset="0"/>
              </a:rPr>
              <a:t> in </a:t>
            </a:r>
            <a:r>
              <a:rPr lang="nl-BE" altLang="en-US" baseline="0" dirty="0" err="1">
                <a:latin typeface="Arial" panose="020B0604020202020204" pitchFamily="34" charset="0"/>
              </a:rPr>
              <a:t>in</a:t>
            </a:r>
            <a:r>
              <a:rPr lang="nl-BE" altLang="en-US" baseline="0" dirty="0">
                <a:latin typeface="Arial" panose="020B0604020202020204" pitchFamily="34" charset="0"/>
              </a:rPr>
              <a:t> a </a:t>
            </a:r>
            <a:r>
              <a:rPr lang="nl-BE" altLang="en-US" baseline="0" dirty="0" err="1">
                <a:latin typeface="Arial" panose="020B0604020202020204" pitchFamily="34" charset="0"/>
              </a:rPr>
              <a:t>variety</a:t>
            </a:r>
            <a:r>
              <a:rPr lang="nl-BE" altLang="en-US" baseline="0" dirty="0">
                <a:latin typeface="Arial" panose="020B0604020202020204" pitchFamily="34" charset="0"/>
              </a:rPr>
              <a:t> of health </a:t>
            </a:r>
            <a:r>
              <a:rPr lang="nl-BE" altLang="en-US" baseline="0" dirty="0" err="1">
                <a:latin typeface="Arial" panose="020B0604020202020204" pitchFamily="34" charset="0"/>
              </a:rPr>
              <a:t>problems</a:t>
            </a:r>
            <a:endParaRPr lang="nl-BE" altLang="en-US" baseline="0" dirty="0">
              <a:latin typeface="Arial" panose="020B0604020202020204" pitchFamily="34" charset="0"/>
            </a:endParaRPr>
          </a:p>
          <a:p>
            <a:r>
              <a:rPr lang="nl-BE" altLang="en-US" baseline="0" dirty="0" err="1">
                <a:latin typeface="Arial" panose="020B0604020202020204" pitchFamily="34" charset="0"/>
              </a:rPr>
              <a:t>Besides</a:t>
            </a:r>
            <a:r>
              <a:rPr lang="nl-BE" altLang="en-US" baseline="0" dirty="0">
                <a:latin typeface="Arial" panose="020B0604020202020204" pitchFamily="34" charset="0"/>
              </a:rPr>
              <a:t> the storage of </a:t>
            </a:r>
            <a:r>
              <a:rPr lang="nl-BE" altLang="en-US" baseline="0" dirty="0" err="1">
                <a:latin typeface="Arial" panose="020B0604020202020204" pitchFamily="34" charset="0"/>
              </a:rPr>
              <a:t>excess</a:t>
            </a:r>
            <a:r>
              <a:rPr lang="nl-BE" altLang="en-US" baseline="0" dirty="0">
                <a:latin typeface="Arial" panose="020B0604020202020204" pitchFamily="34" charset="0"/>
              </a:rPr>
              <a:t> energy , </a:t>
            </a:r>
            <a:r>
              <a:rPr lang="nl-BE" altLang="en-US" baseline="0" dirty="0" err="1">
                <a:latin typeface="Arial" panose="020B0604020202020204" pitchFamily="34" charset="0"/>
              </a:rPr>
              <a:t>it</a:t>
            </a:r>
            <a:r>
              <a:rPr lang="nl-BE" altLang="en-US" baseline="0" dirty="0">
                <a:latin typeface="Arial" panose="020B0604020202020204" pitchFamily="34" charset="0"/>
              </a:rPr>
              <a:t> </a:t>
            </a:r>
            <a:r>
              <a:rPr lang="nl-BE" altLang="en-US" baseline="0" dirty="0" err="1">
                <a:latin typeface="Arial" panose="020B0604020202020204" pitchFamily="34" charset="0"/>
              </a:rPr>
              <a:t>also</a:t>
            </a:r>
            <a:r>
              <a:rPr lang="nl-BE" altLang="en-US" baseline="0" dirty="0">
                <a:latin typeface="Arial" panose="020B0604020202020204" pitchFamily="34" charset="0"/>
              </a:rPr>
              <a:t> serves as </a:t>
            </a:r>
            <a:r>
              <a:rPr lang="nl-BE" altLang="en-US" baseline="0" dirty="0" err="1">
                <a:latin typeface="Arial" panose="020B0604020202020204" pitchFamily="34" charset="0"/>
              </a:rPr>
              <a:t>an</a:t>
            </a:r>
            <a:r>
              <a:rPr lang="nl-BE" altLang="en-US" baseline="0" dirty="0">
                <a:latin typeface="Arial" panose="020B0604020202020204" pitchFamily="34" charset="0"/>
              </a:rPr>
              <a:t> </a:t>
            </a:r>
            <a:r>
              <a:rPr lang="nl-BE" altLang="en-US" baseline="0" dirty="0" err="1">
                <a:latin typeface="Arial" panose="020B0604020202020204" pitchFamily="34" charset="0"/>
              </a:rPr>
              <a:t>endocrine</a:t>
            </a:r>
            <a:r>
              <a:rPr lang="nl-BE" altLang="en-US" baseline="0" dirty="0">
                <a:latin typeface="Arial" panose="020B0604020202020204" pitchFamily="34" charset="0"/>
              </a:rPr>
              <a:t> </a:t>
            </a:r>
            <a:r>
              <a:rPr lang="nl-BE" altLang="en-US" baseline="0" dirty="0" err="1">
                <a:latin typeface="Arial" panose="020B0604020202020204" pitchFamily="34" charset="0"/>
              </a:rPr>
              <a:t>organ</a:t>
            </a:r>
            <a:r>
              <a:rPr lang="nl-BE" altLang="en-US" baseline="0" dirty="0">
                <a:latin typeface="Arial" panose="020B0604020202020204" pitchFamily="34" charset="0"/>
              </a:rPr>
              <a:t> . </a:t>
            </a:r>
            <a:r>
              <a:rPr lang="nl-BE" altLang="en-US" baseline="0" dirty="0" err="1">
                <a:latin typeface="Arial" panose="020B0604020202020204" pitchFamily="34" charset="0"/>
              </a:rPr>
              <a:t>adipocytes</a:t>
            </a:r>
            <a:r>
              <a:rPr lang="nl-BE" altLang="en-US" baseline="0" dirty="0">
                <a:latin typeface="Arial" panose="020B0604020202020204" pitchFamily="34" charset="0"/>
              </a:rPr>
              <a:t>  are complex </a:t>
            </a:r>
            <a:r>
              <a:rPr lang="nl-BE" altLang="en-US" baseline="0" dirty="0" err="1">
                <a:latin typeface="Arial" panose="020B0604020202020204" pitchFamily="34" charset="0"/>
              </a:rPr>
              <a:t>cell</a:t>
            </a:r>
            <a:r>
              <a:rPr lang="nl-BE" altLang="en-US" baseline="0" dirty="0">
                <a:latin typeface="Arial" panose="020B0604020202020204" pitchFamily="34" charset="0"/>
              </a:rPr>
              <a:t> types </a:t>
            </a:r>
            <a:r>
              <a:rPr lang="nl-BE" altLang="en-US" baseline="0" dirty="0" err="1">
                <a:latin typeface="Arial" panose="020B0604020202020204" pitchFamily="34" charset="0"/>
              </a:rPr>
              <a:t>and</a:t>
            </a:r>
            <a:r>
              <a:rPr lang="nl-BE" altLang="en-US" baseline="0" dirty="0">
                <a:latin typeface="Arial" panose="020B0604020202020204" pitchFamily="34" charset="0"/>
              </a:rPr>
              <a:t> </a:t>
            </a:r>
            <a:r>
              <a:rPr lang="nl-BE" altLang="en-US" baseline="0" dirty="0" err="1">
                <a:latin typeface="Arial" panose="020B0604020202020204" pitchFamily="34" charset="0"/>
              </a:rPr>
              <a:t>synthesise</a:t>
            </a:r>
            <a:r>
              <a:rPr lang="nl-BE" altLang="en-US" baseline="0" dirty="0">
                <a:latin typeface="Arial" panose="020B0604020202020204" pitchFamily="34" charset="0"/>
              </a:rPr>
              <a:t> a </a:t>
            </a:r>
            <a:r>
              <a:rPr lang="nl-BE" altLang="en-US" baseline="0" dirty="0" err="1">
                <a:latin typeface="Arial" panose="020B0604020202020204" pitchFamily="34" charset="0"/>
              </a:rPr>
              <a:t>number</a:t>
            </a:r>
            <a:r>
              <a:rPr lang="nl-BE" altLang="en-US" baseline="0" dirty="0">
                <a:latin typeface="Arial" panose="020B0604020202020204" pitchFamily="34" charset="0"/>
              </a:rPr>
              <a:t> of </a:t>
            </a:r>
            <a:r>
              <a:rPr lang="nl-BE" altLang="en-US" baseline="0" dirty="0" err="1">
                <a:latin typeface="Arial" panose="020B0604020202020204" pitchFamily="34" charset="0"/>
              </a:rPr>
              <a:t>compounds</a:t>
            </a:r>
            <a:r>
              <a:rPr lang="nl-BE" altLang="en-US" baseline="0" dirty="0">
                <a:latin typeface="Arial" panose="020B0604020202020204" pitchFamily="34" charset="0"/>
              </a:rPr>
              <a:t> ,</a:t>
            </a:r>
            <a:r>
              <a:rPr lang="nl-BE" altLang="en-US" baseline="0" dirty="0" err="1">
                <a:latin typeface="Arial" panose="020B0604020202020204" pitchFamily="34" charset="0"/>
              </a:rPr>
              <a:t>like</a:t>
            </a:r>
            <a:r>
              <a:rPr lang="nl-BE" altLang="en-US" baseline="0" dirty="0">
                <a:latin typeface="Arial" panose="020B0604020202020204" pitchFamily="34" charset="0"/>
              </a:rPr>
              <a:t> cytokines, </a:t>
            </a:r>
            <a:r>
              <a:rPr lang="nl-BE" altLang="en-US" baseline="0" dirty="0" err="1">
                <a:latin typeface="Arial" panose="020B0604020202020204" pitchFamily="34" charset="0"/>
              </a:rPr>
              <a:t>hormones</a:t>
            </a:r>
            <a:r>
              <a:rPr lang="nl-BE" altLang="en-US" baseline="0" dirty="0">
                <a:latin typeface="Arial" panose="020B0604020202020204" pitchFamily="34" charset="0"/>
              </a:rPr>
              <a:t> </a:t>
            </a:r>
            <a:r>
              <a:rPr lang="nl-BE" altLang="en-US" baseline="0" dirty="0" err="1">
                <a:latin typeface="Arial" panose="020B0604020202020204" pitchFamily="34" charset="0"/>
              </a:rPr>
              <a:t>and</a:t>
            </a:r>
            <a:r>
              <a:rPr lang="nl-BE" altLang="en-US" baseline="0" dirty="0">
                <a:latin typeface="Arial" panose="020B0604020202020204" pitchFamily="34" charset="0"/>
              </a:rPr>
              <a:t> </a:t>
            </a:r>
            <a:r>
              <a:rPr lang="nl-BE" altLang="en-US" baseline="0" dirty="0" err="1">
                <a:latin typeface="Arial" panose="020B0604020202020204" pitchFamily="34" charset="0"/>
              </a:rPr>
              <a:t>growth</a:t>
            </a:r>
            <a:r>
              <a:rPr lang="nl-BE" altLang="en-US" baseline="0" dirty="0">
                <a:latin typeface="Arial" panose="020B0604020202020204" pitchFamily="34" charset="0"/>
              </a:rPr>
              <a:t> factors </a:t>
            </a:r>
            <a:r>
              <a:rPr lang="nl-BE" altLang="en-US" baseline="0" dirty="0" err="1">
                <a:latin typeface="Arial" panose="020B0604020202020204" pitchFamily="34" charset="0"/>
              </a:rPr>
              <a:t>that</a:t>
            </a:r>
            <a:r>
              <a:rPr lang="nl-BE" altLang="en-US" baseline="0" dirty="0">
                <a:latin typeface="Arial" panose="020B0604020202020204" pitchFamily="34" charset="0"/>
              </a:rPr>
              <a:t> </a:t>
            </a:r>
            <a:r>
              <a:rPr lang="nl-BE" altLang="en-US" baseline="0" dirty="0" err="1">
                <a:latin typeface="Arial" panose="020B0604020202020204" pitchFamily="34" charset="0"/>
              </a:rPr>
              <a:t>influence</a:t>
            </a:r>
            <a:r>
              <a:rPr lang="nl-BE" altLang="en-US" baseline="0" dirty="0">
                <a:latin typeface="Arial" panose="020B0604020202020204" pitchFamily="34" charset="0"/>
              </a:rPr>
              <a:t> </a:t>
            </a:r>
            <a:r>
              <a:rPr lang="nl-BE" altLang="en-US" baseline="0" dirty="0" err="1">
                <a:latin typeface="Arial" panose="020B0604020202020204" pitchFamily="34" charset="0"/>
              </a:rPr>
              <a:t>physiologic</a:t>
            </a:r>
            <a:r>
              <a:rPr lang="nl-BE" altLang="en-US" baseline="0" dirty="0">
                <a:latin typeface="Arial" panose="020B0604020202020204" pitchFamily="34" charset="0"/>
              </a:rPr>
              <a:t> but </a:t>
            </a:r>
            <a:r>
              <a:rPr lang="nl-BE" altLang="en-US" baseline="0" dirty="0" err="1">
                <a:latin typeface="Arial" panose="020B0604020202020204" pitchFamily="34" charset="0"/>
              </a:rPr>
              <a:t>also</a:t>
            </a:r>
            <a:r>
              <a:rPr lang="nl-BE" altLang="en-US" baseline="0" dirty="0">
                <a:latin typeface="Arial" panose="020B0604020202020204" pitchFamily="34" charset="0"/>
              </a:rPr>
              <a:t> </a:t>
            </a:r>
            <a:r>
              <a:rPr lang="nl-BE" altLang="en-US" baseline="0" dirty="0" err="1">
                <a:latin typeface="Arial" panose="020B0604020202020204" pitchFamily="34" charset="0"/>
              </a:rPr>
              <a:t>pathologic</a:t>
            </a:r>
            <a:r>
              <a:rPr lang="nl-BE" altLang="en-US" baseline="0" dirty="0">
                <a:latin typeface="Arial" panose="020B0604020202020204" pitchFamily="34" charset="0"/>
              </a:rPr>
              <a:t> </a:t>
            </a:r>
            <a:r>
              <a:rPr lang="nl-BE" altLang="en-US" baseline="0" dirty="0" err="1">
                <a:latin typeface="Arial" panose="020B0604020202020204" pitchFamily="34" charset="0"/>
              </a:rPr>
              <a:t>processes</a:t>
            </a:r>
            <a:endParaRPr lang="en-GB" altLang="en-US" baseline="0" dirty="0">
              <a:latin typeface="Arial" panose="020B0604020202020204" pitchFamily="34" charset="0"/>
            </a:endParaRPr>
          </a:p>
          <a:p>
            <a:r>
              <a:rPr lang="en-GB" altLang="en-US" baseline="0" dirty="0">
                <a:latin typeface="Arial" panose="020B0604020202020204" pitchFamily="34" charset="0"/>
              </a:rPr>
              <a:t>there is evidence that low-grade inflammation within the adipose tissue results in the dysregulation of </a:t>
            </a:r>
            <a:r>
              <a:rPr lang="en-GB" altLang="en-US" baseline="0" dirty="0" err="1">
                <a:latin typeface="Arial" panose="020B0604020202020204" pitchFamily="34" charset="0"/>
              </a:rPr>
              <a:t>adipocytokine</a:t>
            </a:r>
            <a:r>
              <a:rPr lang="en-GB" altLang="en-US" baseline="0" dirty="0">
                <a:latin typeface="Arial" panose="020B0604020202020204" pitchFamily="34" charset="0"/>
              </a:rPr>
              <a:t> production, thereby contributing</a:t>
            </a:r>
          </a:p>
          <a:p>
            <a:r>
              <a:rPr lang="en-GB" altLang="en-US" baseline="0" dirty="0">
                <a:latin typeface="Arial" panose="020B0604020202020204" pitchFamily="34" charset="0"/>
              </a:rPr>
              <a:t>to the pathophysiology of </a:t>
            </a:r>
            <a:r>
              <a:rPr lang="en-GB" altLang="en-US" baseline="0" dirty="0" err="1">
                <a:latin typeface="Arial" panose="020B0604020202020204" pitchFamily="34" charset="0"/>
              </a:rPr>
              <a:t>MetS</a:t>
            </a:r>
            <a:r>
              <a:rPr lang="en-GB" altLang="en-US" baseline="0" dirty="0">
                <a:latin typeface="Arial" panose="020B0604020202020204" pitchFamily="34" charset="0"/>
              </a:rPr>
              <a:t>. </a:t>
            </a:r>
          </a:p>
          <a:p>
            <a:r>
              <a:rPr lang="en-GB" altLang="en-US" baseline="0" dirty="0">
                <a:latin typeface="Arial" panose="020B0604020202020204" pitchFamily="34" charset="0"/>
              </a:rPr>
              <a:t>In the </a:t>
            </a:r>
            <a:r>
              <a:rPr lang="en-GB" altLang="en-US" baseline="0" dirty="0" err="1">
                <a:latin typeface="Arial" panose="020B0604020202020204" pitchFamily="34" charset="0"/>
              </a:rPr>
              <a:t>obesestate</a:t>
            </a:r>
            <a:r>
              <a:rPr lang="en-GB" altLang="en-US" baseline="0" dirty="0">
                <a:latin typeface="Arial" panose="020B0604020202020204" pitchFamily="34" charset="0"/>
              </a:rPr>
              <a:t>, the adipose tissue is infiltrated by inflamed macrophages that release TNF-a and IL-6, thus linking obesity, inflammation and insulin resistance</a:t>
            </a:r>
            <a:endParaRPr lang="nl-BE" altLang="en-US" baseline="0" dirty="0">
              <a:latin typeface="Arial" panose="020B0604020202020204" pitchFamily="34" charset="0"/>
            </a:endParaRPr>
          </a:p>
          <a:p>
            <a:r>
              <a:rPr lang="nl-BE" altLang="en-US" baseline="0" dirty="0" err="1">
                <a:latin typeface="Arial" panose="020B0604020202020204" pitchFamily="34" charset="0"/>
              </a:rPr>
              <a:t>Depending</a:t>
            </a:r>
            <a:r>
              <a:rPr lang="nl-BE" altLang="en-US" baseline="0" dirty="0">
                <a:latin typeface="Arial" panose="020B0604020202020204" pitchFamily="34" charset="0"/>
              </a:rPr>
              <a:t> on the </a:t>
            </a:r>
            <a:r>
              <a:rPr lang="nl-BE" altLang="en-US" baseline="0" dirty="0" err="1">
                <a:latin typeface="Arial" panose="020B0604020202020204" pitchFamily="34" charset="0"/>
              </a:rPr>
              <a:t>location</a:t>
            </a:r>
            <a:r>
              <a:rPr lang="nl-BE" altLang="en-US" baseline="0" dirty="0">
                <a:latin typeface="Arial" panose="020B0604020202020204" pitchFamily="34" charset="0"/>
              </a:rPr>
              <a:t> in the body , </a:t>
            </a:r>
            <a:r>
              <a:rPr lang="nl-BE" altLang="en-US" baseline="0" dirty="0" err="1">
                <a:latin typeface="Arial" panose="020B0604020202020204" pitchFamily="34" charset="0"/>
              </a:rPr>
              <a:t>they</a:t>
            </a:r>
            <a:r>
              <a:rPr lang="nl-BE" altLang="en-US" baseline="0" dirty="0">
                <a:latin typeface="Arial" panose="020B0604020202020204" pitchFamily="34" charset="0"/>
              </a:rPr>
              <a:t> </a:t>
            </a:r>
            <a:r>
              <a:rPr lang="nl-BE" altLang="en-US" baseline="0" dirty="0" err="1">
                <a:latin typeface="Arial" panose="020B0604020202020204" pitchFamily="34" charset="0"/>
              </a:rPr>
              <a:t>secrete</a:t>
            </a:r>
            <a:r>
              <a:rPr lang="nl-BE" altLang="en-US" baseline="0" dirty="0">
                <a:latin typeface="Arial" panose="020B0604020202020204" pitchFamily="34" charset="0"/>
              </a:rPr>
              <a:t> different </a:t>
            </a:r>
            <a:r>
              <a:rPr lang="nl-BE" altLang="en-US" baseline="0" dirty="0" err="1">
                <a:latin typeface="Arial" panose="020B0604020202020204" pitchFamily="34" charset="0"/>
              </a:rPr>
              <a:t>adipokines</a:t>
            </a:r>
            <a:endParaRPr lang="nl-BE" altLang="en-US" baseline="0" dirty="0">
              <a:latin typeface="Arial" panose="020B0604020202020204" pitchFamily="34" charset="0"/>
            </a:endParaRPr>
          </a:p>
          <a:p>
            <a:endParaRPr lang="nl-BE" altLang="en-US" dirty="0">
              <a:latin typeface="Arial" panose="020B0604020202020204" pitchFamily="34" charset="0"/>
            </a:endParaRPr>
          </a:p>
          <a:p>
            <a:r>
              <a:rPr lang="nl-BE" altLang="en-US" dirty="0">
                <a:latin typeface="Arial" panose="020B0604020202020204" pitchFamily="34" charset="0"/>
              </a:rPr>
              <a:t>Bij obesitas : De vetcellen zetten zo hard uit dat ze exploderen…genoemd de </a:t>
            </a:r>
            <a:r>
              <a:rPr lang="nl-BE" altLang="nl-BE" dirty="0">
                <a:latin typeface="Arial" panose="020B0604020202020204" pitchFamily="34" charset="0"/>
              </a:rPr>
              <a:t>‘</a:t>
            </a:r>
            <a:r>
              <a:rPr lang="nl-BE" altLang="en-US" dirty="0" err="1">
                <a:latin typeface="Arial" panose="020B0604020202020204" pitchFamily="34" charset="0"/>
              </a:rPr>
              <a:t>angry</a:t>
            </a:r>
            <a:r>
              <a:rPr lang="nl-BE" altLang="nl-BE" dirty="0">
                <a:latin typeface="Arial" panose="020B0604020202020204" pitchFamily="34" charset="0"/>
              </a:rPr>
              <a:t>’</a:t>
            </a:r>
            <a:r>
              <a:rPr lang="nl-BE" altLang="en-US" dirty="0">
                <a:latin typeface="Arial" panose="020B0604020202020204" pitchFamily="34" charset="0"/>
              </a:rPr>
              <a:t> </a:t>
            </a:r>
            <a:r>
              <a:rPr lang="nl-BE" altLang="en-US" dirty="0" err="1">
                <a:latin typeface="Arial" panose="020B0604020202020204" pitchFamily="34" charset="0"/>
              </a:rPr>
              <a:t>fatcel</a:t>
            </a:r>
            <a:endParaRPr lang="nl-BE" altLang="en-US" dirty="0">
              <a:latin typeface="Arial" panose="020B0604020202020204" pitchFamily="34" charset="0"/>
            </a:endParaRPr>
          </a:p>
          <a:p>
            <a:r>
              <a:rPr lang="nl-BE" altLang="en-US" dirty="0">
                <a:latin typeface="Arial" panose="020B0604020202020204" pitchFamily="34" charset="0"/>
              </a:rPr>
              <a:t>Macrofagen ruimen deze dode </a:t>
            </a:r>
            <a:r>
              <a:rPr lang="nl-BE" altLang="en-US" dirty="0" err="1">
                <a:latin typeface="Arial" panose="020B0604020202020204" pitchFamily="34" charset="0"/>
              </a:rPr>
              <a:t>celle</a:t>
            </a:r>
            <a:r>
              <a:rPr lang="nl-BE" altLang="en-US" dirty="0">
                <a:latin typeface="Arial" panose="020B0604020202020204" pitchFamily="34" charset="0"/>
              </a:rPr>
              <a:t> op </a:t>
            </a:r>
          </a:p>
          <a:p>
            <a:r>
              <a:rPr lang="nl-BE" altLang="en-US" dirty="0">
                <a:latin typeface="Arial" panose="020B0604020202020204" pitchFamily="34" charset="0"/>
              </a:rPr>
              <a:t>Maar ze regelen ook het gedrag </a:t>
            </a:r>
            <a:r>
              <a:rPr lang="nl-BE" altLang="en-US" dirty="0" err="1">
                <a:latin typeface="Arial" panose="020B0604020202020204" pitchFamily="34" charset="0"/>
              </a:rPr>
              <a:t>vd</a:t>
            </a:r>
            <a:r>
              <a:rPr lang="nl-BE" altLang="en-US" dirty="0">
                <a:latin typeface="Arial" panose="020B0604020202020204" pitchFamily="34" charset="0"/>
              </a:rPr>
              <a:t> vetcellen en zijn een bron v cytokines en hormonen: </a:t>
            </a:r>
            <a:r>
              <a:rPr lang="nl-BE" altLang="en-US" dirty="0" err="1">
                <a:latin typeface="Arial" panose="020B0604020202020204" pitchFamily="34" charset="0"/>
              </a:rPr>
              <a:t>adipokines</a:t>
            </a:r>
            <a:endParaRPr lang="nl-BE" altLang="en-US" dirty="0">
              <a:latin typeface="Arial" panose="020B0604020202020204" pitchFamily="34" charset="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EE0A699-B213-488F-A0EE-90661DDACD59}" type="slidenum">
              <a:rPr lang="nl-NL" altLang="en-US" smtClean="0"/>
              <a:pPr>
                <a:spcBef>
                  <a:spcPct val="0"/>
                </a:spcBef>
              </a:pPr>
              <a:t>30</a:t>
            </a:fld>
            <a:endParaRPr lang="nl-NL" altLang="en-US"/>
          </a:p>
        </p:txBody>
      </p:sp>
    </p:spTree>
    <p:extLst>
      <p:ext uri="{BB962C8B-B14F-4D97-AF65-F5344CB8AC3E}">
        <p14:creationId xmlns:p14="http://schemas.microsoft.com/office/powerpoint/2010/main" val="60213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Genito-urinaire symptomen: het genito-urinair syndroom van de menopauze zijn symptomen geassocieerd aan de gevolgen van oestrogeen deficiëntie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t.h.v</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de labia, vagina, urethra, blaas, bekkenbodemspieren, ligamenten en fascia. </a:t>
            </a:r>
            <a:r>
              <a:rPr lang="en-GB" sz="1000" kern="100" dirty="0">
                <a:effectLst/>
                <a:latin typeface="Arial" panose="020B0604020202020204" pitchFamily="34" charset="0"/>
                <a:ea typeface="Aptos" panose="020B0004020202020204" pitchFamily="34" charset="0"/>
                <a:cs typeface="Times New Roman" panose="02020603050405020304" pitchFamily="18" charset="0"/>
              </a:rPr>
              <a:t>(7)</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Vulvovaginale atrofie is een chronische en progressieve aandoening dat ontstaat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a.g.v.</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dalende oestrogenen. Dit resulteert in vermindering van bindweefsels collageen en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elastine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dunner worden van het vaginaal epitheel, veranderingen in de gladde spiercellen en verminderen van de hoeveelheid bloedvaten. Deze veranderingen verminderen de elasticiteit van de vagina, verhogen de zuurtegraad en veranderen de flora. Vulvovaginale atrofie komt voor bij 50-65 % van alle postmenopauzale vrouwen. Symptomen zijn: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Vaginale droogte door verminderde lubricatie (~ 19% in vroege perimenopauze  ~ 34 % tijdens de postmenopauze)</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Vaginale branderigheid en irritatie</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Oppervlakkige dyspareunie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Verminderd libido door bovenvermelde klachten alsook dalende testosteron waarden.(~ 64%)</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spcAft>
                <a:spcPts val="800"/>
              </a:spcAft>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Gevoeligheid voor vaginale infecties door verstoring van de vaginale PH en het vaginale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microbioom</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3AE4B7-BF8F-4014-9D3C-D361CA0900F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0521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Pronounced pre menopausal weight gain</a:t>
            </a:r>
          </a:p>
          <a:p>
            <a:r>
              <a:rPr lang="en-GB" dirty="0"/>
              <a:t>Esp gain fat mass: central fat mass: visceral adiposity</a:t>
            </a:r>
          </a:p>
          <a:p>
            <a:r>
              <a:rPr lang="en-GB" dirty="0"/>
              <a:t>Loss of lean muscle mass</a:t>
            </a:r>
          </a:p>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Subklinische uitingen gelinkt aan de menopauze transitie (niet aan leeftijd): (4) (1)</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verschillende lipidenparameters (totaal cholesterol, LDL-C en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apolipoproteïne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B-niveaus) stijgen dramatisch tijdens de late transitieperiode.</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Toename incidentie metabool syndroom</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Vasculaire gezondheid: meer arteriosclerose van de carotide arteries alsook toename van vasculaire stijfheid.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spcAft>
                <a:spcPts val="800"/>
              </a:spcAft>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Het verlies van botmineraaldichtheid begint een paar jaar voor de laatste menstruatie, dus tijdens de overgang van de menopauze. Na de menopauze vertraagt het botverlies, doch het stopt niet.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143AE4B7-BF8F-4014-9D3C-D361CA0900F5}" type="slidenum">
              <a:rPr lang="en-GB" smtClean="0"/>
              <a:t>32</a:t>
            </a:fld>
            <a:endParaRPr lang="en-GB"/>
          </a:p>
        </p:txBody>
      </p:sp>
    </p:spTree>
    <p:extLst>
      <p:ext uri="{BB962C8B-B14F-4D97-AF65-F5344CB8AC3E}">
        <p14:creationId xmlns:p14="http://schemas.microsoft.com/office/powerpoint/2010/main" val="1183184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Effects of </a:t>
            </a:r>
            <a:r>
              <a:rPr lang="en-GB" dirty="0" err="1"/>
              <a:t>estrogen</a:t>
            </a:r>
            <a:r>
              <a:rPr lang="en-GB" dirty="0"/>
              <a:t> on coronary arteries has been extensively studied in vitro and in vivo</a:t>
            </a:r>
          </a:p>
          <a:p>
            <a:endParaRPr lang="en-GB" dirty="0"/>
          </a:p>
          <a:p>
            <a:r>
              <a:rPr lang="en-GB" dirty="0"/>
              <a:t>Direct effects:</a:t>
            </a:r>
          </a:p>
          <a:p>
            <a:pPr marL="171450" indent="-171450">
              <a:buFontTx/>
              <a:buChar char="-"/>
            </a:pPr>
            <a:r>
              <a:rPr lang="en-GB" baseline="0" dirty="0" err="1"/>
              <a:t>Estrogen</a:t>
            </a:r>
            <a:r>
              <a:rPr lang="en-GB" baseline="0" dirty="0"/>
              <a:t> operates rapidly via E receptors alfa/beta in coronary arteries and the heart and causes dilatation and prevention of occlusive events within them</a:t>
            </a:r>
          </a:p>
          <a:p>
            <a:pPr marL="0" indent="0">
              <a:buFontTx/>
              <a:buNone/>
            </a:pPr>
            <a:endParaRPr lang="en-GB" baseline="0" dirty="0"/>
          </a:p>
          <a:p>
            <a:pPr marL="0" indent="0">
              <a:buFontTx/>
              <a:buNone/>
            </a:pPr>
            <a:r>
              <a:rPr lang="en-GB" baseline="0" dirty="0"/>
              <a:t>In addition, E mediates a number of </a:t>
            </a:r>
            <a:r>
              <a:rPr lang="en-GB" baseline="0" dirty="0" err="1"/>
              <a:t>Secundary</a:t>
            </a:r>
            <a:r>
              <a:rPr lang="en-GB" baseline="0" dirty="0"/>
              <a:t> changes in the vasculature that slow down the initiation and progression of atherosclerosis</a:t>
            </a:r>
            <a:endParaRPr lang="en-GB" dirty="0"/>
          </a:p>
        </p:txBody>
      </p:sp>
      <p:sp>
        <p:nvSpPr>
          <p:cNvPr id="4" name="Slide Number Placeholder 3"/>
          <p:cNvSpPr>
            <a:spLocks noGrp="1"/>
          </p:cNvSpPr>
          <p:nvPr>
            <p:ph type="sldNum" sz="quarter" idx="10"/>
          </p:nvPr>
        </p:nvSpPr>
        <p:spPr/>
        <p:txBody>
          <a:bodyPr/>
          <a:lstStyle/>
          <a:p>
            <a:fld id="{B8CEA1F0-B949-421F-A4A0-DC4671F11C21}" type="slidenum">
              <a:rPr lang="en-GB" smtClean="0"/>
              <a:t>33</a:t>
            </a:fld>
            <a:endParaRPr lang="en-GB"/>
          </a:p>
        </p:txBody>
      </p:sp>
    </p:spTree>
    <p:extLst>
      <p:ext uri="{BB962C8B-B14F-4D97-AF65-F5344CB8AC3E}">
        <p14:creationId xmlns:p14="http://schemas.microsoft.com/office/powerpoint/2010/main" val="3799720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505A63"/>
                </a:solidFill>
                <a:effectLst/>
                <a:latin typeface="Mulish"/>
              </a:rPr>
              <a:t>The STRAW staging system is  considered the gold standard for characterizing reproductive aging through menopause</a:t>
            </a:r>
            <a:endParaRPr lang="en-GB" dirty="0"/>
          </a:p>
        </p:txBody>
      </p:sp>
      <p:sp>
        <p:nvSpPr>
          <p:cNvPr id="4" name="Slide Number Placeholder 3"/>
          <p:cNvSpPr>
            <a:spLocks noGrp="1"/>
          </p:cNvSpPr>
          <p:nvPr>
            <p:ph type="sldNum" sz="quarter" idx="5"/>
          </p:nvPr>
        </p:nvSpPr>
        <p:spPr/>
        <p:txBody>
          <a:bodyPr/>
          <a:lstStyle/>
          <a:p>
            <a:fld id="{143AE4B7-BF8F-4014-9D3C-D361CA0900F5}" type="slidenum">
              <a:rPr lang="en-GB" smtClean="0"/>
              <a:t>4</a:t>
            </a:fld>
            <a:endParaRPr lang="en-GB"/>
          </a:p>
        </p:txBody>
      </p:sp>
    </p:spTree>
    <p:extLst>
      <p:ext uri="{BB962C8B-B14F-4D97-AF65-F5344CB8AC3E}">
        <p14:creationId xmlns:p14="http://schemas.microsoft.com/office/powerpoint/2010/main" val="2448891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68584-1517-5357-AFF9-83E9F0C9F0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4743BA-A166-197E-2C35-16DE176AD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8B31D1-38DC-6094-52CA-564EB8841454}"/>
              </a:ext>
            </a:extLst>
          </p:cNvPr>
          <p:cNvSpPr>
            <a:spLocks noGrp="1"/>
          </p:cNvSpPr>
          <p:nvPr>
            <p:ph type="body" idx="1"/>
          </p:nvPr>
        </p:nvSpPr>
        <p:spPr/>
        <p:txBody>
          <a:bodyPr/>
          <a:lstStyle/>
          <a:p>
            <a:endParaRPr lang="en-GB" dirty="0"/>
          </a:p>
          <a:p>
            <a:r>
              <a:rPr lang="en-GB" dirty="0"/>
              <a:t>Effects of </a:t>
            </a:r>
            <a:r>
              <a:rPr lang="en-GB" dirty="0" err="1"/>
              <a:t>estrogen</a:t>
            </a:r>
            <a:r>
              <a:rPr lang="en-GB" dirty="0"/>
              <a:t> on coronary arteries has been extensively studied in vitro and in vivo</a:t>
            </a:r>
          </a:p>
          <a:p>
            <a:endParaRPr lang="en-GB" dirty="0"/>
          </a:p>
          <a:p>
            <a:r>
              <a:rPr lang="en-GB" dirty="0"/>
              <a:t>Direct effects:</a:t>
            </a:r>
          </a:p>
          <a:p>
            <a:pPr marL="171450" indent="-171450">
              <a:buFontTx/>
              <a:buChar char="-"/>
            </a:pPr>
            <a:r>
              <a:rPr lang="en-GB" baseline="0" dirty="0" err="1"/>
              <a:t>Estrogen</a:t>
            </a:r>
            <a:r>
              <a:rPr lang="en-GB" baseline="0" dirty="0"/>
              <a:t> operates rapidly via E receptors alfa/beta in coronary arteries and the heart and causes dilatation and prevention of occlusive events within them</a:t>
            </a:r>
          </a:p>
          <a:p>
            <a:pPr marL="0" indent="0">
              <a:buFontTx/>
              <a:buNone/>
            </a:pPr>
            <a:endParaRPr lang="en-GB" baseline="0" dirty="0"/>
          </a:p>
          <a:p>
            <a:pPr marL="0" indent="0">
              <a:buFontTx/>
              <a:buNone/>
            </a:pPr>
            <a:r>
              <a:rPr lang="en-GB" baseline="0" dirty="0"/>
              <a:t>In addition, E mediates a number of </a:t>
            </a:r>
            <a:r>
              <a:rPr lang="en-GB" baseline="0" dirty="0" err="1"/>
              <a:t>Secundary</a:t>
            </a:r>
            <a:r>
              <a:rPr lang="en-GB" baseline="0" dirty="0"/>
              <a:t> changes in the vasculature that slow down the initiation and progression of atherosclerosis</a:t>
            </a:r>
            <a:endParaRPr lang="en-GB" dirty="0"/>
          </a:p>
        </p:txBody>
      </p:sp>
      <p:sp>
        <p:nvSpPr>
          <p:cNvPr id="4" name="Slide Number Placeholder 3">
            <a:extLst>
              <a:ext uri="{FF2B5EF4-FFF2-40B4-BE49-F238E27FC236}">
                <a16:creationId xmlns:a16="http://schemas.microsoft.com/office/drawing/2014/main" id="{E2878894-12D9-375E-E686-1A651CC77943}"/>
              </a:ext>
            </a:extLst>
          </p:cNvPr>
          <p:cNvSpPr>
            <a:spLocks noGrp="1"/>
          </p:cNvSpPr>
          <p:nvPr>
            <p:ph type="sldNum" sz="quarter" idx="10"/>
          </p:nvPr>
        </p:nvSpPr>
        <p:spPr/>
        <p:txBody>
          <a:bodyPr/>
          <a:lstStyle/>
          <a:p>
            <a:fld id="{B8CEA1F0-B949-421F-A4A0-DC4671F11C21}" type="slidenum">
              <a:rPr lang="en-GB" smtClean="0"/>
              <a:t>34</a:t>
            </a:fld>
            <a:endParaRPr lang="en-GB"/>
          </a:p>
        </p:txBody>
      </p:sp>
    </p:spTree>
    <p:extLst>
      <p:ext uri="{BB962C8B-B14F-4D97-AF65-F5344CB8AC3E}">
        <p14:creationId xmlns:p14="http://schemas.microsoft.com/office/powerpoint/2010/main" val="3554224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Maffei S Int J Cardiol 2019 </a:t>
            </a:r>
          </a:p>
          <a:p>
            <a:endParaRPr lang="nl-BE" dirty="0"/>
          </a:p>
          <a:p>
            <a:r>
              <a:rPr lang="nl-BE" dirty="0"/>
              <a:t>Menopauze</a:t>
            </a:r>
          </a:p>
          <a:p>
            <a:endParaRPr lang="nl-BE" dirty="0"/>
          </a:p>
          <a:p>
            <a:r>
              <a:rPr lang="nl-BE" dirty="0"/>
              <a:t>Meer buikvet, hoge cholesterol, RAAS activatie </a:t>
            </a:r>
            <a:r>
              <a:rPr lang="nl-BE" dirty="0">
                <a:sym typeface="Wingdings" pitchFamily="2" charset="2"/>
              </a:rPr>
              <a:t> endotheeldysfunctie</a:t>
            </a:r>
          </a:p>
          <a:p>
            <a:r>
              <a:rPr lang="nl-BE" dirty="0">
                <a:sym typeface="Wingdings" pitchFamily="2" charset="2"/>
              </a:rPr>
              <a:t>Verouderen  endotheeldysfunctie</a:t>
            </a:r>
          </a:p>
          <a:p>
            <a:endParaRPr lang="nl-BE" dirty="0">
              <a:sym typeface="Wingdings" pitchFamily="2" charset="2"/>
            </a:endParaRPr>
          </a:p>
          <a:p>
            <a:r>
              <a:rPr lang="nl-BE" dirty="0">
                <a:sym typeface="Wingdings" pitchFamily="2" charset="2"/>
              </a:rPr>
              <a:t>Direct effect op bloedvaten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dirty="0"/>
              <a:t>Activatie renine-angiotensine systeem</a:t>
            </a:r>
            <a:endParaRPr lang="nl-BE" dirty="0">
              <a:sym typeface="Wingdings" pitchFamily="2" charset="2"/>
            </a:endParaRPr>
          </a:p>
          <a:p>
            <a:pPr marL="342900" indent="-342900">
              <a:buFont typeface="Arial" panose="020B0604020202020204" pitchFamily="34" charset="0"/>
              <a:buChar char="•"/>
            </a:pPr>
            <a:r>
              <a:rPr lang="nl-BE" sz="1200" dirty="0"/>
              <a:t>Verhoogd angiotensine II</a:t>
            </a:r>
          </a:p>
          <a:p>
            <a:pPr marL="342900" indent="-342900">
              <a:buFont typeface="Arial" panose="020B0604020202020204" pitchFamily="34" charset="0"/>
              <a:buChar char="•"/>
            </a:pPr>
            <a:r>
              <a:rPr lang="nl-BE" sz="1200" dirty="0"/>
              <a:t>Verhoogd endotheline 1</a:t>
            </a:r>
          </a:p>
          <a:p>
            <a:pPr marL="342900" indent="-342900">
              <a:buFont typeface="Arial" panose="020B0604020202020204" pitchFamily="34" charset="0"/>
              <a:buChar char="•"/>
            </a:pPr>
            <a:r>
              <a:rPr lang="nl-BE" sz="1200" dirty="0"/>
              <a:t>Verminderde NO-synthese</a:t>
            </a:r>
          </a:p>
          <a:p>
            <a:pPr marL="342900" indent="-342900">
              <a:buFont typeface="Arial" panose="020B0604020202020204" pitchFamily="34" charset="0"/>
              <a:buChar char="•"/>
            </a:pPr>
            <a:endParaRPr lang="nl-BE" sz="1200" dirty="0"/>
          </a:p>
          <a:p>
            <a:pPr marL="342900" indent="-342900">
              <a:buFont typeface="Arial" panose="020B0604020202020204" pitchFamily="34" charset="0"/>
              <a:buChar char="•"/>
            </a:pPr>
            <a:endParaRPr lang="nl-BE" sz="1200" dirty="0"/>
          </a:p>
          <a:p>
            <a:pPr marL="0" indent="0">
              <a:buNone/>
            </a:pPr>
            <a:r>
              <a:rPr lang="nl-BE" dirty="0"/>
              <a:t>Redenen om 7-10j later dan mannen CVD te ontwikkelen, beschermend effect van oestrogeen tijdens de reproductieve jaren:</a:t>
            </a:r>
          </a:p>
          <a:p>
            <a:r>
              <a:rPr lang="nl-BE" dirty="0"/>
              <a:t>Anti-oxidant</a:t>
            </a:r>
          </a:p>
          <a:p>
            <a:r>
              <a:rPr lang="nl-BE" dirty="0"/>
              <a:t>Meer bloedvatvorming en vasodilatatie</a:t>
            </a:r>
          </a:p>
          <a:p>
            <a:r>
              <a:rPr lang="nl-BE" dirty="0"/>
              <a:t>Minder fibroblast proliferatie</a:t>
            </a:r>
          </a:p>
          <a:p>
            <a:r>
              <a:rPr lang="nl-BE" dirty="0"/>
              <a:t>Anti-apoptose</a:t>
            </a:r>
          </a:p>
          <a:p>
            <a:pPr marL="0" indent="0">
              <a:buNone/>
            </a:pPr>
            <a:endParaRPr lang="nl-BE" dirty="0"/>
          </a:p>
          <a:p>
            <a:pPr marL="0" indent="0">
              <a:buNone/>
            </a:pPr>
            <a:r>
              <a:rPr lang="nl-BE" dirty="0"/>
              <a:t>Vrouw-specifieke risicofactoren om vroeger dan mannen CVD te ontwikkelen</a:t>
            </a:r>
          </a:p>
          <a:p>
            <a:r>
              <a:rPr lang="nl-BE" dirty="0"/>
              <a:t>Pre-eclampsie, zwangerschapsdiabetes, PCOS, vroege menopauze, vroege menstruatie, auto-immuunziekten</a:t>
            </a:r>
            <a:endParaRPr lang="nl-BE" sz="1200" dirty="0"/>
          </a:p>
          <a:p>
            <a:endParaRPr lang="nl-BE" dirty="0">
              <a:sym typeface="Wingdings" pitchFamily="2" charset="2"/>
            </a:endParaRPr>
          </a:p>
          <a:p>
            <a:endParaRPr lang="nl-BE" dirty="0"/>
          </a:p>
        </p:txBody>
      </p:sp>
      <p:sp>
        <p:nvSpPr>
          <p:cNvPr id="4" name="Tijdelijke aanduiding voor dianummer 3"/>
          <p:cNvSpPr>
            <a:spLocks noGrp="1"/>
          </p:cNvSpPr>
          <p:nvPr>
            <p:ph type="sldNum" sz="quarter" idx="5"/>
          </p:nvPr>
        </p:nvSpPr>
        <p:spPr/>
        <p:txBody>
          <a:bodyPr/>
          <a:lstStyle/>
          <a:p>
            <a:fld id="{64727AE6-588E-E147-80FC-DB1A833FEDA7}" type="slidenum">
              <a:rPr lang="nl-BE" smtClean="0"/>
              <a:t>35</a:t>
            </a:fld>
            <a:endParaRPr lang="nl-BE"/>
          </a:p>
        </p:txBody>
      </p:sp>
    </p:spTree>
    <p:extLst>
      <p:ext uri="{BB962C8B-B14F-4D97-AF65-F5344CB8AC3E}">
        <p14:creationId xmlns:p14="http://schemas.microsoft.com/office/powerpoint/2010/main" val="842601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PAI-1: plasminogen act inhibitor: a protein involved in fibrinolysis. In obesity, levels are raised . Raising a possible link between </a:t>
            </a:r>
            <a:r>
              <a:rPr lang="en-GB" dirty="0" err="1"/>
              <a:t>obesityand</a:t>
            </a:r>
            <a:r>
              <a:rPr lang="en-GB" dirty="0"/>
              <a:t> CVD. The protein </a:t>
            </a:r>
            <a:r>
              <a:rPr lang="en-GB" dirty="0" err="1"/>
              <a:t>protein</a:t>
            </a:r>
            <a:r>
              <a:rPr lang="en-GB" dirty="0"/>
              <a:t> can change the balance between fibrinolysis and </a:t>
            </a:r>
            <a:r>
              <a:rPr lang="en-GB" dirty="0" err="1"/>
              <a:t>fibrinogenesis</a:t>
            </a:r>
            <a:r>
              <a:rPr lang="en-GB" dirty="0"/>
              <a:t>, contributing to the AS process</a:t>
            </a:r>
          </a:p>
          <a:p>
            <a:endParaRPr lang="en-GB" dirty="0"/>
          </a:p>
          <a:p>
            <a:r>
              <a:rPr lang="en-GB" dirty="0"/>
              <a:t>Angiotensinogen: adipose T expresses all components of the RAAS . It may act on the BP</a:t>
            </a:r>
          </a:p>
        </p:txBody>
      </p:sp>
      <p:sp>
        <p:nvSpPr>
          <p:cNvPr id="4" name="Slide Number Placeholder 3"/>
          <p:cNvSpPr>
            <a:spLocks noGrp="1"/>
          </p:cNvSpPr>
          <p:nvPr>
            <p:ph type="sldNum" sz="quarter" idx="10"/>
          </p:nvPr>
        </p:nvSpPr>
        <p:spPr/>
        <p:txBody>
          <a:bodyPr/>
          <a:lstStyle/>
          <a:p>
            <a:fld id="{B8CEA1F0-B949-421F-A4A0-DC4671F11C21}" type="slidenum">
              <a:rPr lang="en-GB" smtClean="0"/>
              <a:t>36</a:t>
            </a:fld>
            <a:endParaRPr lang="en-GB"/>
          </a:p>
        </p:txBody>
      </p:sp>
    </p:spTree>
    <p:extLst>
      <p:ext uri="{BB962C8B-B14F-4D97-AF65-F5344CB8AC3E}">
        <p14:creationId xmlns:p14="http://schemas.microsoft.com/office/powerpoint/2010/main" val="37789393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MP is associated with increased bone resorption. This starts already in </a:t>
            </a:r>
            <a:r>
              <a:rPr lang="en-GB" dirty="0" err="1"/>
              <a:t>periM¨P</a:t>
            </a:r>
            <a:r>
              <a:rPr lang="en-GB" dirty="0"/>
              <a:t> , several years before the LMP</a:t>
            </a:r>
          </a:p>
          <a:p>
            <a:r>
              <a:rPr lang="en-GB" dirty="0"/>
              <a:t>Rapid bone </a:t>
            </a:r>
            <a:r>
              <a:rPr lang="en-GB" dirty="0" err="1"/>
              <a:t>los</a:t>
            </a:r>
            <a:r>
              <a:rPr lang="en-GB" dirty="0"/>
              <a:t> </a:t>
            </a:r>
            <a:r>
              <a:rPr lang="en-GB" dirty="0" err="1"/>
              <a:t>esp</a:t>
            </a:r>
            <a:r>
              <a:rPr lang="en-GB" dirty="0"/>
              <a:t> cortical bone loss and micro architecture deterioration</a:t>
            </a:r>
          </a:p>
        </p:txBody>
      </p:sp>
      <p:sp>
        <p:nvSpPr>
          <p:cNvPr id="4" name="Slide Number Placeholder 3"/>
          <p:cNvSpPr>
            <a:spLocks noGrp="1"/>
          </p:cNvSpPr>
          <p:nvPr>
            <p:ph type="sldNum" sz="quarter" idx="5"/>
          </p:nvPr>
        </p:nvSpPr>
        <p:spPr/>
        <p:txBody>
          <a:bodyPr/>
          <a:lstStyle/>
          <a:p>
            <a:fld id="{143AE4B7-BF8F-4014-9D3C-D361CA0900F5}" type="slidenum">
              <a:rPr lang="en-GB" smtClean="0"/>
              <a:t>37</a:t>
            </a:fld>
            <a:endParaRPr lang="en-GB"/>
          </a:p>
        </p:txBody>
      </p:sp>
    </p:spTree>
    <p:extLst>
      <p:ext uri="{BB962C8B-B14F-4D97-AF65-F5344CB8AC3E}">
        <p14:creationId xmlns:p14="http://schemas.microsoft.com/office/powerpoint/2010/main" val="36478974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15000"/>
              </a:lnSpc>
              <a:buFont typeface="+mj-lt"/>
              <a:buAutoNum type="arabicPeriod"/>
            </a:pPr>
            <a:r>
              <a:rPr lang="nl-BE" sz="1800" kern="100" dirty="0">
                <a:effectLst/>
                <a:latin typeface="Arial" panose="020B0604020202020204" pitchFamily="34" charset="0"/>
                <a:ea typeface="Aptos" panose="020B0004020202020204" pitchFamily="34" charset="0"/>
                <a:cs typeface="Times New Roman" panose="02020603050405020304" pitchFamily="18" charset="0"/>
              </a:rPr>
              <a:t>De menopauze is het ‘moment’ van de laatste menstruatie. Het betekent de definitieve stopzetting van de eierstokfunctie en de overgang van een reproductieve naar een niet-reproductieve levensfase. De voorraad eicellen is volledig uitgeput waardoor de hormonen oestrogeen en progesteron  niet meer worden aangemaakt. Ook het testosteron gehalte daalt.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Font typeface="+mj-lt"/>
              <a:buAutoNum type="arabicPeriod"/>
            </a:pPr>
            <a:r>
              <a:rPr lang="nl-BE" sz="1800" kern="100" dirty="0">
                <a:effectLst/>
                <a:latin typeface="Arial" panose="020B0604020202020204" pitchFamily="34" charset="0"/>
                <a:ea typeface="Aptos" panose="020B0004020202020204" pitchFamily="34" charset="0"/>
                <a:cs typeface="Times New Roman" panose="02020603050405020304" pitchFamily="18" charset="0"/>
              </a:rPr>
              <a:t>De menopauze en de perimenopauze markeert een kritieke fase die wordt gekenmerkt door opmerkelijke veranderingen in hormonale en menstruatiepatronen alsook fysiologische en psychosociale symptomen. Het is een belangrijke mijlpaal voor de gezondheidstoestand van de vrouw. De ‘klachten’ die hiermee gepaard gaan starten vaak reeds in de overgangsfase en kunnen bij sommige vrouwen blijven duren tot laat in de postmenopauze. Het vroeg en frequent optreden van vasomotorische klachten tijdens de transitieperiode alsook het persisteren ervan na de menopauze wordt geassocieerd met negatieve impact op de cardiovasculaire gezondheid. (4) De effecten op het lichaam door dit veranderende hormonale milieu, in combinatie met ouder worden, zijn vaak blijvend en cumulatief. De negatieve effecten op merkers van cardiovasculaire gezondheid ( lipiden, vasculaire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remoddeling</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en lichaamsvet compositie), bot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remoddeling</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en seksuele dysfunctie, zijn een direct gevolg van de transitie. Andere effecten zijn eerder tijdelijk en vooral prevalent tijdens de overgangsfase en de eerste fase van de postmenopauze, zoals de effecten op gemoed, slaap, cognitieve moeilijkheden en gewrichtspijnen. Deze levensfase is een opportuniteit om vrouwen te informeren van de impact op het lichaam en het belang een gezonde levensstijl te implementeren alsook preventieve strategieën.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3AE4B7-BF8F-4014-9D3C-D361CA0900F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27734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15000"/>
              </a:lnSpc>
              <a:buFont typeface="+mj-lt"/>
              <a:buAutoNum type="arabicPeriod"/>
            </a:pPr>
            <a:endParaRPr lang="nl-BE" sz="1800" kern="100" dirty="0">
              <a:effectLst/>
              <a:latin typeface="Arial" panose="020B06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r>
              <a:rPr lang="nl-BE" sz="1800" kern="100" dirty="0">
                <a:effectLst/>
                <a:latin typeface="Arial" panose="020B0604020202020204" pitchFamily="34" charset="0"/>
                <a:ea typeface="Aptos" panose="020B0004020202020204" pitchFamily="34" charset="0"/>
                <a:cs typeface="Times New Roman" panose="02020603050405020304" pitchFamily="18" charset="0"/>
              </a:rPr>
              <a:t>De menopauze is het ‘moment’ van de laatste menstruatie. Het betekent de definitieve stopzetting van de eierstokfunctie en de overgang van een reproductieve naar een niet-reproductieve levensfase. De voorraad eicellen is volledig uitgeput waardoor de hormonen oestrogeen en progesteron  niet meer worden aangemaakt. Ook het testosteron gehalte daalt.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Font typeface="+mj-lt"/>
              <a:buAutoNum type="arabicPeriod"/>
            </a:pPr>
            <a:r>
              <a:rPr lang="nl-BE" sz="1800" kern="100" dirty="0">
                <a:effectLst/>
                <a:latin typeface="Arial" panose="020B0604020202020204" pitchFamily="34" charset="0"/>
                <a:ea typeface="Aptos" panose="020B0004020202020204" pitchFamily="34" charset="0"/>
                <a:cs typeface="Times New Roman" panose="02020603050405020304" pitchFamily="18" charset="0"/>
              </a:rPr>
              <a:t>De menopauze en de perimenopauze markeert een kritieke fase die wordt gekenmerkt door opmerkelijke veranderingen in hormonale en menstruatiepatronen alsook fysiologische en psychosociale symptomen. Het is een belangrijke mijlpaal voor de gezondheidstoestand van de vrouw. De ‘klachten’ die hiermee gepaard gaan starten vaak reeds in de overgangsfase en kunnen bij sommige vrouwen blijven duren tot laat in de postmenopauze. Het vroeg en frequent optreden van vasomotorische klachten tijdens de transitieperiode alsook het persisteren ervan na de menopauze wordt geassocieerd met negatieve impact op de cardiovasculaire gezondheid. (4) De effecten op het lichaam door dit veranderende hormonale milieu, in combinatie met ouder worden, zijn vaak blijvend en cumulatief. De negatieve effecten op merkers van cardiovasculaire gezondheid ( lipiden, vasculaire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remoddeling</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en lichaamsvet compositie), bot </a:t>
            </a:r>
            <a:r>
              <a:rPr lang="nl-BE" sz="1800" kern="100" dirty="0" err="1">
                <a:effectLst/>
                <a:latin typeface="Arial" panose="020B0604020202020204" pitchFamily="34" charset="0"/>
                <a:ea typeface="Aptos" panose="020B0004020202020204" pitchFamily="34" charset="0"/>
                <a:cs typeface="Times New Roman" panose="02020603050405020304" pitchFamily="18" charset="0"/>
              </a:rPr>
              <a:t>remoddeling</a:t>
            </a:r>
            <a:r>
              <a:rPr lang="nl-BE" sz="1800" kern="100" dirty="0">
                <a:effectLst/>
                <a:latin typeface="Arial" panose="020B0604020202020204" pitchFamily="34" charset="0"/>
                <a:ea typeface="Aptos" panose="020B0004020202020204" pitchFamily="34" charset="0"/>
                <a:cs typeface="Times New Roman" panose="02020603050405020304" pitchFamily="18" charset="0"/>
              </a:rPr>
              <a:t> en seksuele dysfunctie, zijn een direct gevolg van de transitie. Andere effecten zijn eerder tijdelijk en vooral prevalent tijdens de overgangsfase en de eerste fase van de postmenopauze, zoals de effecten op gemoed, slaap, cognitieve moeilijkheden en gewrichtspijnen. Deze levensfase is een opportuniteit om vrouwen te informeren van de impact op het lichaam en het belang een gezonde levensstijl te implementeren alsook preventieve strategieën.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43AE4B7-BF8F-4014-9D3C-D361CA0900F5}" type="slidenum">
              <a:rPr lang="en-GB" smtClean="0"/>
              <a:t>39</a:t>
            </a:fld>
            <a:endParaRPr lang="en-GB"/>
          </a:p>
        </p:txBody>
      </p:sp>
    </p:spTree>
    <p:extLst>
      <p:ext uri="{BB962C8B-B14F-4D97-AF65-F5344CB8AC3E}">
        <p14:creationId xmlns:p14="http://schemas.microsoft.com/office/powerpoint/2010/main" val="16709317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MP is a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milestone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in a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woman’s</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life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and</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she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needs</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to</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be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aware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of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the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changes in her body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besides</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the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fysical</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and</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psychological</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changes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she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notices</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p>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It is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an</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ideal</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moment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to</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discuss</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prevention of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future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chronic</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diseases</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and</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the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positive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impact of life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style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needs</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to</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be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addressed</a:t>
            </a:r>
            <a:endParaRPr lang="nl-BE" sz="1000" kern="100" dirty="0">
              <a:effectLst/>
              <a:latin typeface="Arial" panose="020B06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endParaRPr lang="nl-BE" sz="1000" kern="100" dirty="0">
              <a:effectLst/>
              <a:latin typeface="Arial" panose="020B06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De menopauze transitie en postmenopauze brengen veranderingen in het hormonale milieu, het fysisch en psychologisch welzijn alsook heel wat metabole veranderingen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t.h.v</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o.a. lipiden en suikermetabolisme, hart- en bloedvaten, het botmetabolisme. Deze negatieve veranderingen hebben een impact op ontstaan van chronische aandoening in het latere leven van de vrouw. Het is het ideale moment voor counseling rond preventie hiervan. </a:t>
            </a:r>
            <a:r>
              <a:rPr lang="en-GB" sz="1000" kern="100" dirty="0">
                <a:effectLst/>
                <a:latin typeface="Arial" panose="020B0604020202020204" pitchFamily="34" charset="0"/>
                <a:ea typeface="Aptos" panose="020B0004020202020204" pitchFamily="34" charset="0"/>
                <a:cs typeface="Times New Roman" panose="02020603050405020304" pitchFamily="18" charset="0"/>
              </a:rPr>
              <a:t>(11)</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Levensstijladvies : aanpak van levensstijlfactoren heeft een positief effect op menopauze symptomen en  de algemene gezondheid. Het is een belangrijke hoeksteen van het menopauze beleid!</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Nastreven van een gezond gewicht. Vermijden van abdominale obesitas. Viscerale adipositas is geassocieerd met een verhoogd risico op sterfte, zelfs bij mensen met een normale BMI.</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Evenwichtig en gezond dieet: de energie inname moet in balans zijn met het energieverbruik.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Het traditionele mediterrane dieet wordt aanzien als evenwichtig en bevat veel groenten, fruit, volle granen, noten, zaden, gezonde onverzadigde vetten (olijfolie), matige inname van vis en gevogelte, lage inname van rood vlees, vleeswaren, zuivelproducten en snoep. (12) Lage consumptie van simpele koolhydraten, alcohol, verzadigde vetten en bewerkte voedingsproducten. implementeren van deze gezonde voedingswijze op ‘lange’ termijn kan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125980">
              <a:lnSpc>
                <a:spcPct val="115000"/>
              </a:lnSpc>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 het cardiovasculaire risico verminderen alsook de incidentie van cardiovasculaire gebeurtenissen en overlijden hierdoor</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125980">
              <a:lnSpc>
                <a:spcPct val="115000"/>
              </a:lnSpc>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  leiden tot een gunstiger lichaamssamenstelling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125980">
              <a:lnSpc>
                <a:spcPct val="115000"/>
              </a:lnSpc>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 de botmineraaldichtheid handhaven  of verbeteren bij vrouwen met osteoporose</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125980">
              <a:lnSpc>
                <a:spcPct val="115000"/>
              </a:lnSpc>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 helpen cognitieve achteruitgang te voorkomen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125980">
              <a:lnSpc>
                <a:spcPct val="115000"/>
              </a:lnSpc>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 het risico op borstkanker te verminderen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125980">
              <a:lnSpc>
                <a:spcPct val="115000"/>
              </a:lnSpc>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 het risico op sterfte door alle oorzaken te verminderen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125980">
              <a:lnSpc>
                <a:spcPct val="115000"/>
              </a:lnSpc>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Op ‘korte’ termijn dat dit voedingspatroon: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125980">
              <a:lnSpc>
                <a:spcPct val="115000"/>
              </a:lnSpc>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 vasomotorische symptomen verbeteren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125980">
              <a:lnSpc>
                <a:spcPct val="115000"/>
              </a:lnSpc>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 Cardiovasculaire risicofactoren zoals bloeddruk, cholesterol en bloedglucosewaarden verbeteren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125980">
              <a:lnSpc>
                <a:spcPct val="115000"/>
              </a:lnSpc>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 de stemming verbeteren en symptomen van depressie</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Adequate calcium inname: een totale calciuminname via de voeding van 1.200 mg/dag wordt aanbevolen; bij voorkeur uit voedingsmiddelen en zuivelproducten.</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Als deze dagelijkse inname niet bereikt wordt door voedselinname, moeten orale supplementen worden overwogen. Hogere calciumdoses kunnen nodig zijn na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bariatrische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chirurgie en bij patiënten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125980">
              <a:lnSpc>
                <a:spcPct val="115000"/>
              </a:lnSpc>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met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achloorhydrie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calciumabsorptie kan worden verminderd door protonpompremmers, in dat geval verkies je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calciumcitraat</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preparaten. (13)</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Adequate vitamine D inname: 600-1000 IE vitamine D/d wordt aanbevolen, hetzij door blootstelling aan de zon, hetzij door middel van een dieet of suppletie. Vitamine D zorgt voor een adequate calciumopname uit de darm. Bij vrouwen met een laag fractuurrisico die geen farmacologische behandeling nodig hebben, is een minimaal niveau van 25OHD ≥20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ng</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/ml (≥50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nmol</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/l) na te streven, met een bovengrens van ≤50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ng</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/ml (≤125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nmol</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/l). (13)</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Rookstop</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Beperken alcoholconsumptie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Voldoende beweging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minstens 150–300 minuten matige intensiteit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aërobe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fysieke activiteit; of  ten minste 75-150 minuten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aërobe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fysieke activiteit met hoge intensiteit/week ; of een gelijkwaardige combinatie van matige en krachtige intensiteit activiteit gedurende de week. (14)</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Spierversterkende oefeningen bij matige of hogere intensiteit die betrekking heeft op alle belangrijke spiergroepen : 2 of meer dagen per week</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Individuele en holistische aanpak: Opmaken van een individueel dossier m.b.t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Anamnese klachten patroon en leeftijd</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risicofactoren voor cardiovasculaire aandoeningen, trombose, osteoporose, borstkanker alsook mogelijke contra-indicaties voor eventuele hormonale of niet hormonale therapie.</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Fysiek onderzoek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i.f.v</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klachten en in het kader van preventie. Noteren van bloeddruk, gewicht, lengte, BMI en abdominale omtrek.</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Recente bloedafname beschikbaar? In kaart brengen van cardiovasculaire risico parameters: triglyceriden, cholesterol, glycemie, insuline resistentie.</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Up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to</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date mammografie en notitie type borstklierweefsel?</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Botdensitometrie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Standaard wordt een botmeting in België pas terugbetaald vanaf 65 jaar.</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De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Belgian</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Bone Club richtlijnen adviseren een vroegere screening vanaf 50 jaar (of vroeger bij vroegere menopauze) op basis van de aanwezigheid van een of meer van de volgende risicofactoren :</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de leeftijd van de menopauze als deze eerder optreedt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125980">
              <a:lnSpc>
                <a:spcPct val="115000"/>
              </a:lnSpc>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leeftijd (≥65 jaar), lage body Mass index (&lt;20 kg/m²), eerdere ‘fragiliteit’ fracturen, heupfractuurgeschiedenis bij een eerstegraads familielid, gemeten lengte verlies ≥4 cm, secundaire osteoporose, vroege niet-gesubstitueerde menopauze (&lt;45),</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diabetes mellitus, glucocorticoïdtherapie, reumatische ontstekingsziekten en overmatig alcoholgebruik (≥3 eenheden alcohol/dag) en/of actueel tabaksgebruik. Frequente valpartijen (≥1/jaar) </a:t>
            </a:r>
            <a:r>
              <a:rPr lang="en-GB" sz="1000" kern="100" dirty="0">
                <a:effectLst/>
                <a:latin typeface="Arial" panose="020B0604020202020204" pitchFamily="34" charset="0"/>
                <a:ea typeface="Aptos" panose="020B0004020202020204" pitchFamily="34" charset="0"/>
                <a:cs typeface="Times New Roman" panose="02020603050405020304" pitchFamily="18" charset="0"/>
              </a:rPr>
              <a:t>(13)</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Individuele counseling rond mogelijkheden aanpak klachten van de perimenopauze en menopauze.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spcAft>
                <a:spcPts val="800"/>
              </a:spcAft>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Bespreken van niet hormonale alternatieven en hormonale substitutie.</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43AE4B7-BF8F-4014-9D3C-D361CA0900F5}" type="slidenum">
              <a:rPr lang="en-GB" smtClean="0"/>
              <a:t>40</a:t>
            </a:fld>
            <a:endParaRPr lang="en-GB"/>
          </a:p>
        </p:txBody>
      </p:sp>
    </p:spTree>
    <p:extLst>
      <p:ext uri="{BB962C8B-B14F-4D97-AF65-F5344CB8AC3E}">
        <p14:creationId xmlns:p14="http://schemas.microsoft.com/office/powerpoint/2010/main" val="41369136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A MP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consultation</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does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involve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more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tha</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just</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gynaecological</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ex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and</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the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prescription</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of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hormones</a:t>
            </a:r>
            <a:endParaRPr lang="nl-BE" sz="1000" kern="100" dirty="0">
              <a:effectLst/>
              <a:latin typeface="Arial" panose="020B06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We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need</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 more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holistic</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approach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acc</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to</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the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patients</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age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symptoms</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med</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history</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and</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risk factors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such</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as …</a:t>
            </a:r>
          </a:p>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Check BP, BMI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and</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abd</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cirumference</a:t>
            </a:r>
            <a:endParaRPr lang="nl-BE" sz="1000" kern="100" dirty="0">
              <a:effectLst/>
              <a:latin typeface="Arial" panose="020B06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Check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if</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there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is a recent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bloodsample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availble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look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for</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signs</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of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metabolic</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syndrome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and</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other</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RF’s</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for</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chronic</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disease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development</a:t>
            </a:r>
          </a:p>
          <a:p>
            <a:pPr marL="742950" lvl="1" indent="-285750">
              <a:lnSpc>
                <a:spcPct val="115000"/>
              </a:lnSpc>
              <a:buFont typeface="+mj-lt"/>
              <a:buAutoNum type="arabicPeriod"/>
            </a:pPr>
            <a:endParaRPr lang="nl-BE" sz="1000" kern="100" dirty="0">
              <a:effectLst/>
              <a:latin typeface="Arial" panose="020B06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Individuele en holistische aanpak: Opmaken van een individueel dossier m.b.t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Anamnese klachten patroon en leeftijd</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risicofactoren voor cardiovasculaire aandoeningen, trombose, osteoporose, borstkanker alsook mogelijke contra-indicaties voor eventuele hormonale of niet hormonale therapie.</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Fysiek onderzoek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i.f.v</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klachten en in het kader van preventie. Noteren van bloeddruk, gewicht, lengte, BMI en abdominale omtrek.</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Recente bloedafname beschikbaar? In kaart brengen van cardiovasculaire risico parameters: triglyceriden, cholesterol, glycemie, insuline resistentie.</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Up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to</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date mammografie en notitie type borstklierweefsel?</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Botdensitometrie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Standaard wordt een botmeting in België pas terugbetaald vanaf 65 jaar.</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De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Belgian</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Bone Club richtlijnen adviseren een vroegere screening vanaf 50 jaar (of vroeger bij vroegere menopauze) op basis van de aanwezigheid van een of meer van de volgende risicofactoren :</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de leeftijd van de menopauze als deze eerder optreedt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125980">
              <a:lnSpc>
                <a:spcPct val="115000"/>
              </a:lnSpc>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leeftijd (≥65 jaar), lage body Mass index (&lt;20 kg/m²), eerdere ‘fragiliteit’ fracturen, heupfractuurgeschiedenis bij een eerstegraads familielid, gemeten lengte verlies ≥4 cm, secundaire osteoporose, vroege niet-gesubstitueerde menopauze (&lt;45),</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diabetes mellitus, glucocorticoïdtherapie, reumatische ontstekingsziekten en overmatig alcoholgebruik (≥3 eenheden alcohol/dag) en/of actueel tabaksgebruik. Frequente valpartijen (≥1/jaar) </a:t>
            </a:r>
            <a:r>
              <a:rPr lang="en-GB" sz="1000" kern="100" dirty="0">
                <a:effectLst/>
                <a:latin typeface="Arial" panose="020B0604020202020204" pitchFamily="34" charset="0"/>
                <a:ea typeface="Aptos" panose="020B0004020202020204" pitchFamily="34" charset="0"/>
                <a:cs typeface="Times New Roman" panose="02020603050405020304" pitchFamily="18" charset="0"/>
              </a:rPr>
              <a:t>(13)</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Individuele counseling rond mogelijkheden aanpak klachten van de perimenopauze en menopauze.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Bespreken van niet hormonale alternatieven en hormonale substitutie.</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bespreken  van de voor – en nadelen. Dit gebeurt best door ‘absolute’ risico’s te vermelden (vb. het extra risico is x/1000 vrouwen/5 jaar gebruik t.o.v. een placebogroep)</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Opmaak van een individueel behandelplan, in samenspraak met de patiënte, rekening houdend met risico-baten balans.</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Evaluatie  van opgestarte therapie na 3 maanden. Eventueel aanpassen therapie. Regelmatige opvolging tot therapie tevredenheid.</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Jaarlijkse opvolging nadien.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Aanpassen behandeling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i.f.v</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leeftijd, duur therapie, indicatie opstarten therapie (vb. preventie osteoporose?), optreden nieuwe risicofactoren of beschikbaarheid nieuwe literatuur gegevens of nieuwe therapieën. Steeds in overleg en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i.f.v</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de wens van de patiënte.</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Opvolgen mammografie:</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Via bevolkingsonderzoek , 2 jaarlijks</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frequenter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i.f.v</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individuele risicofactoren.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Over het algemeen wordt frequentere mammografie niet aanbevolen bij MHT-gebruiksters.</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Opvolgen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botdensitometrie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Er is gebrek aan uniforme aanbevelingen over de periodiciteit van monitoring met DXA. De monitoring is afhankelijk van een eventuele behandeling, maar over het algemeen kan een tijdlijn van 2 tot 5 jaar worden overwogen.</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(13)</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Multi disciplinaire samenwerking en verwijzing kan noodzakelijk zijn.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43AE4B7-BF8F-4014-9D3C-D361CA0900F5}" type="slidenum">
              <a:rPr lang="en-GB" smtClean="0"/>
              <a:t>41</a:t>
            </a:fld>
            <a:endParaRPr lang="en-GB"/>
          </a:p>
        </p:txBody>
      </p:sp>
    </p:spTree>
    <p:extLst>
      <p:ext uri="{BB962C8B-B14F-4D97-AF65-F5344CB8AC3E}">
        <p14:creationId xmlns:p14="http://schemas.microsoft.com/office/powerpoint/2010/main" val="20272430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We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need</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to</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stress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the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importance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of a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healthy</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life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style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with</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exercise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such</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as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regular</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aerobic ex but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also</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muscle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strenghtening</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ex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to</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increase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muscle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mass</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thus</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basic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metabolic</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rate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Als a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healthy</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diet</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with</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minimal</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alcohol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use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is most importnat</a:t>
            </a:r>
          </a:p>
          <a:p>
            <a:pPr marL="742950" lvl="1" indent="-285750">
              <a:lnSpc>
                <a:spcPct val="115000"/>
              </a:lnSpc>
              <a:buFont typeface="+mj-lt"/>
              <a:buAutoNum type="arabicPeriod"/>
            </a:pPr>
            <a:endParaRPr lang="nl-BE" sz="1000" kern="100" dirty="0">
              <a:effectLst/>
              <a:latin typeface="Arial" panose="020B06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De menopauze transitie en postmenopauze brengen veranderingen in het hormonale milieu, het fysisch en psychologisch welzijn alsook heel wat metabole veranderingen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t.h.v</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o.a. lipiden en suikermetabolisme, hart- en bloedvaten, het botmetabolisme. Deze negatieve veranderingen hebben een impact op ontstaan van chronische aandoening in het latere leven van de vrouw. Het is het ideale moment voor counseling rond preventie hiervan. </a:t>
            </a:r>
            <a:r>
              <a:rPr lang="en-GB" sz="1000" kern="100" dirty="0">
                <a:effectLst/>
                <a:latin typeface="Arial" panose="020B0604020202020204" pitchFamily="34" charset="0"/>
                <a:ea typeface="Aptos" panose="020B0004020202020204" pitchFamily="34" charset="0"/>
                <a:cs typeface="Times New Roman" panose="02020603050405020304" pitchFamily="18" charset="0"/>
              </a:rPr>
              <a:t>(11)</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Levensstijladvies : aanpak van levensstijlfactoren heeft een positief effect op menopauze symptomen en  de algemene gezondheid. Het is een belangrijke hoeksteen van het menopauze beleid!</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Nastreven van een gezond gewicht. Vermijden van abdominale obesitas. Viscerale adipositas is geassocieerd met een verhoogd risico op sterfte, zelfs bij mensen met een normale BMI.</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Evenwichtig en gezond dieet: de energie inname moet in balans zijn met het energieverbruik.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Het traditionele mediterrane dieet wordt aanzien als evenwichtig en bevat veel groenten, fruit, volle granen, noten, zaden, gezonde onverzadigde vetten (olijfolie), matige inname van vis en gevogelte, lage inname van rood vlees, vleeswaren, zuivelproducten en snoep. (12) Lage consumptie van simpele koolhydraten, alcohol, verzadigde vetten en bewerkte voedingsproducten. implementeren van deze gezonde voedingswijze op ‘lange’ termijn kan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125980">
              <a:lnSpc>
                <a:spcPct val="115000"/>
              </a:lnSpc>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 het cardiovasculaire risico verminderen alsook de incidentie van cardiovasculaire gebeurtenissen en overlijden hierdoor</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125980">
              <a:lnSpc>
                <a:spcPct val="115000"/>
              </a:lnSpc>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  leiden tot een gunstiger lichaamssamenstelling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125980">
              <a:lnSpc>
                <a:spcPct val="115000"/>
              </a:lnSpc>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 de botmineraaldichtheid handhaven  of verbeteren bij vrouwen met osteoporose</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125980">
              <a:lnSpc>
                <a:spcPct val="115000"/>
              </a:lnSpc>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 helpen cognitieve achteruitgang te voorkomen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125980">
              <a:lnSpc>
                <a:spcPct val="115000"/>
              </a:lnSpc>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 het risico op borstkanker te verminderen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125980">
              <a:lnSpc>
                <a:spcPct val="115000"/>
              </a:lnSpc>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 het risico op sterfte door alle oorzaken te verminderen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125980">
              <a:lnSpc>
                <a:spcPct val="115000"/>
              </a:lnSpc>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Op ‘korte’ termijn dat dit voedingspatroon: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125980">
              <a:lnSpc>
                <a:spcPct val="115000"/>
              </a:lnSpc>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 vasomotorische symptomen verbeteren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125980">
              <a:lnSpc>
                <a:spcPct val="115000"/>
              </a:lnSpc>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 Cardiovasculaire risicofactoren zoals bloeddruk, cholesterol en bloedglucosewaarden verbeteren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125980">
              <a:lnSpc>
                <a:spcPct val="115000"/>
              </a:lnSpc>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 de stemming verbeteren en symptomen van depressie</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Adequate calcium inname: een totale calciuminname via de voeding van 1.200 mg/dag wordt aanbevolen; bij voorkeur uit voedingsmiddelen en zuivelproducten.</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Als deze dagelijkse inname niet bereikt wordt door voedselinname, moeten orale supplementen worden overwogen. Hogere calciumdoses kunnen nodig zijn na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bariatrische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chirurgie en bij patiënten</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2125980">
              <a:lnSpc>
                <a:spcPct val="115000"/>
              </a:lnSpc>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met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achloorhydrie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calciumabsorptie kan worden verminderd door protonpompremmers, in dat geval verkies je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calciumcitraat</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preparaten. (13)</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Adequate vitamine D inname: 600-1000 IE vitamine D/d wordt aanbevolen, hetzij door blootstelling aan de zon, hetzij door middel van een dieet of suppletie. Vitamine D zorgt voor een adequate calciumopname uit de darm. Bij vrouwen met een laag fractuurrisico die geen farmacologische behandeling nodig hebben, is een minimaal niveau van 25OHD ≥20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ng</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/ml (≥50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nmol</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/l) na te streven, met een bovengrens van ≤50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ng</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/ml (≤125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nmol</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/l). (13)</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Rookstop</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Beperken alcoholconsumptie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Voldoende beweging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minstens 150–300 minuten matige intensiteit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aërobe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fysieke activiteit; of  ten minste 75-150 minuten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aërobe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 fysieke activiteit met hoge intensiteit/week ; of een gelijkwaardige combinatie van matige en krachtige intensiteit activiteit gedurende de week. (14)</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600200" lvl="3"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Spierversterkende oefeningen bij matige of hogere intensiteit die betrekking heeft op alle belangrijke spiergroepen : 2 of meer dagen per week</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mj-lt"/>
              <a:buAutoNum type="arabicPeriod"/>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1E6D2E8-0A08-4336-8E9A-2B39A319BC15}" type="slidenum">
              <a:rPr kumimoji="0" lang="nl-NL"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42</a:t>
            </a:fld>
            <a:endParaRPr kumimoji="0" lang="nl-NL"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42323982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Opvolgen </a:t>
            </a:r>
            <a:r>
              <a:rPr lang="nl-BE" sz="1000" kern="100" dirty="0" err="1">
                <a:effectLst/>
                <a:latin typeface="Arial" panose="020B0604020202020204" pitchFamily="34" charset="0"/>
                <a:ea typeface="Aptos" panose="020B0004020202020204" pitchFamily="34" charset="0"/>
                <a:cs typeface="Times New Roman" panose="02020603050405020304" pitchFamily="18" charset="0"/>
              </a:rPr>
              <a:t>botdensitometrie</a:t>
            </a:r>
            <a:r>
              <a:rPr lang="nl-BE" sz="1000" kern="100" dirty="0">
                <a:effectLst/>
                <a:latin typeface="Arial" panose="020B0604020202020204" pitchFamily="34" charset="0"/>
                <a:ea typeface="Aptos" panose="020B0004020202020204" pitchFamily="34" charset="0"/>
                <a:cs typeface="Times New Roman" panose="02020603050405020304" pitchFamily="18" charset="0"/>
              </a:rPr>
              <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mj-lt"/>
              <a:buAutoNum type="arabicPeriod"/>
            </a:pPr>
            <a:r>
              <a:rPr lang="nl-BE" sz="1000" kern="100" dirty="0">
                <a:effectLst/>
                <a:latin typeface="Arial" panose="020B0604020202020204" pitchFamily="34" charset="0"/>
                <a:ea typeface="Aptos" panose="020B0004020202020204" pitchFamily="34" charset="0"/>
                <a:cs typeface="Times New Roman" panose="02020603050405020304" pitchFamily="18" charset="0"/>
              </a:rPr>
              <a:t>Er is gebrek aan uniforme aanbevelingen over de periodiciteit van monitoring met DXA. De monitoring is afhankelijk van een eventuele behandeling, maar over het algemeen kan een tijdlijn van 2 tot 5 jaar worden overwogen.</a:t>
            </a:r>
            <a:r>
              <a:rPr lang="nl-BE" sz="1200" kern="100" dirty="0">
                <a:effectLst/>
                <a:latin typeface="Aptos" panose="020B0004020202020204" pitchFamily="34" charset="0"/>
                <a:ea typeface="Aptos" panose="020B0004020202020204" pitchFamily="34" charset="0"/>
                <a:cs typeface="Times New Roman" panose="02020603050405020304" pitchFamily="18" charset="0"/>
              </a:rPr>
              <a:t> (13)</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43AE4B7-BF8F-4014-9D3C-D361CA0900F5}" type="slidenum">
              <a:rPr lang="en-GB" smtClean="0"/>
              <a:t>43</a:t>
            </a:fld>
            <a:endParaRPr lang="en-GB"/>
          </a:p>
        </p:txBody>
      </p:sp>
    </p:spTree>
    <p:extLst>
      <p:ext uri="{BB962C8B-B14F-4D97-AF65-F5344CB8AC3E}">
        <p14:creationId xmlns:p14="http://schemas.microsoft.com/office/powerpoint/2010/main" val="3960473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27A1D-FA67-273E-4808-829E08D893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1CC258-BB9E-D53F-F2A4-41031F163F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6C9795-D193-FD62-0181-5306B79C665F}"/>
              </a:ext>
            </a:extLst>
          </p:cNvPr>
          <p:cNvSpPr>
            <a:spLocks noGrp="1"/>
          </p:cNvSpPr>
          <p:nvPr>
            <p:ph type="body" idx="1"/>
          </p:nvPr>
        </p:nvSpPr>
        <p:spPr/>
        <p:txBody>
          <a:bodyPr/>
          <a:lstStyle/>
          <a:p>
            <a:r>
              <a:rPr lang="en-GB" b="1" i="0" dirty="0">
                <a:solidFill>
                  <a:srgbClr val="505A63"/>
                </a:solidFill>
                <a:effectLst/>
                <a:latin typeface="Mulish"/>
              </a:rPr>
              <a:t>STRAW divided the adult female life into </a:t>
            </a:r>
            <a:r>
              <a:rPr lang="en-GB" b="0" i="0" u="sng" dirty="0">
                <a:solidFill>
                  <a:srgbClr val="505A63"/>
                </a:solidFill>
                <a:effectLst/>
                <a:highlight>
                  <a:srgbClr val="FFFF00"/>
                </a:highlight>
                <a:latin typeface="Mulish"/>
              </a:rPr>
              <a:t>three  phases</a:t>
            </a:r>
            <a:r>
              <a:rPr lang="en-GB" b="1" i="0" dirty="0">
                <a:solidFill>
                  <a:srgbClr val="505A63"/>
                </a:solidFill>
                <a:effectLst/>
                <a:latin typeface="Mulish"/>
              </a:rPr>
              <a:t>: </a:t>
            </a:r>
            <a:r>
              <a:rPr lang="en-GB" sz="1600" b="0" i="0" dirty="0">
                <a:solidFill>
                  <a:srgbClr val="FF0000"/>
                </a:solidFill>
                <a:effectLst/>
                <a:highlight>
                  <a:srgbClr val="FFFF00"/>
                </a:highlight>
                <a:latin typeface="Mulish"/>
              </a:rPr>
              <a:t>reproductive, the menopausal transition, and </a:t>
            </a:r>
            <a:r>
              <a:rPr lang="en-GB" sz="1600" b="0" i="0" dirty="0" err="1">
                <a:solidFill>
                  <a:srgbClr val="FF0000"/>
                </a:solidFill>
                <a:effectLst/>
                <a:highlight>
                  <a:srgbClr val="FFFF00"/>
                </a:highlight>
                <a:latin typeface="Mulish"/>
              </a:rPr>
              <a:t>postmenopause</a:t>
            </a:r>
            <a:r>
              <a:rPr lang="en-GB" b="1" i="0" dirty="0">
                <a:solidFill>
                  <a:srgbClr val="505A63"/>
                </a:solidFill>
                <a:effectLst/>
                <a:latin typeface="Mulish"/>
              </a:rPr>
              <a:t>. </a:t>
            </a:r>
          </a:p>
          <a:p>
            <a:endParaRPr lang="en-GB" b="1" i="0" dirty="0">
              <a:solidFill>
                <a:srgbClr val="505A63"/>
              </a:solidFill>
              <a:effectLst/>
              <a:latin typeface="Mulish"/>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00" dirty="0">
                <a:effectLst/>
                <a:latin typeface="Arial" panose="020B0604020202020204" pitchFamily="34" charset="0"/>
                <a:ea typeface="Aptos" panose="020B0004020202020204" pitchFamily="34" charset="0"/>
                <a:cs typeface="Times New Roman" panose="02020603050405020304" pitchFamily="18" charset="0"/>
              </a:rPr>
              <a:t>MP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ussually</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doesn’t</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announce</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itself</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from</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one</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month</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to</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the</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other</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except</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when</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awoman</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stops</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het COC. But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ther</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is a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transition</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period</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that</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takes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many</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years</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This</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period</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is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divide</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in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an</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early</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a:t>
            </a:r>
            <a:r>
              <a:rPr lang="nl-BE" sz="1200" kern="100" dirty="0" err="1">
                <a:effectLst/>
                <a:latin typeface="Arial" panose="020B0604020202020204" pitchFamily="34" charset="0"/>
                <a:ea typeface="Aptos" panose="020B0004020202020204" pitchFamily="34" charset="0"/>
                <a:cs typeface="Times New Roman" panose="02020603050405020304" pitchFamily="18" charset="0"/>
              </a:rPr>
              <a:t>and</a:t>
            </a:r>
            <a:r>
              <a:rPr lang="nl-BE" sz="1200" kern="100" dirty="0">
                <a:effectLst/>
                <a:latin typeface="Arial" panose="020B0604020202020204" pitchFamily="34" charset="0"/>
                <a:ea typeface="Aptos" panose="020B0004020202020204" pitchFamily="34" charset="0"/>
                <a:cs typeface="Times New Roman" panose="02020603050405020304" pitchFamily="18" charset="0"/>
              </a:rPr>
              <a:t> a late TP</a:t>
            </a:r>
          </a:p>
          <a:p>
            <a:endParaRPr lang="en-GB" b="1" i="0" dirty="0">
              <a:solidFill>
                <a:srgbClr val="505A63"/>
              </a:solidFill>
              <a:effectLst/>
              <a:latin typeface="Mulish"/>
            </a:endParaRPr>
          </a:p>
          <a:p>
            <a:endParaRPr lang="en-GB" b="1" i="0" dirty="0">
              <a:solidFill>
                <a:srgbClr val="505A63"/>
              </a:solidFill>
              <a:effectLst/>
              <a:latin typeface="Mulish"/>
            </a:endParaRPr>
          </a:p>
          <a:p>
            <a:endParaRPr lang="en-GB" b="1" i="0" dirty="0">
              <a:solidFill>
                <a:srgbClr val="505A63"/>
              </a:solidFill>
              <a:effectLst/>
              <a:latin typeface="Mulish"/>
            </a:endParaRPr>
          </a:p>
        </p:txBody>
      </p:sp>
      <p:sp>
        <p:nvSpPr>
          <p:cNvPr id="4" name="Slide Number Placeholder 3">
            <a:extLst>
              <a:ext uri="{FF2B5EF4-FFF2-40B4-BE49-F238E27FC236}">
                <a16:creationId xmlns:a16="http://schemas.microsoft.com/office/drawing/2014/main" id="{1AA7620A-2117-C09F-FA4C-2A62DC50D008}"/>
              </a:ext>
            </a:extLst>
          </p:cNvPr>
          <p:cNvSpPr>
            <a:spLocks noGrp="1"/>
          </p:cNvSpPr>
          <p:nvPr>
            <p:ph type="sldNum" sz="quarter" idx="5"/>
          </p:nvPr>
        </p:nvSpPr>
        <p:spPr/>
        <p:txBody>
          <a:bodyPr/>
          <a:lstStyle/>
          <a:p>
            <a:fld id="{143AE4B7-BF8F-4014-9D3C-D361CA0900F5}" type="slidenum">
              <a:rPr lang="en-GB" smtClean="0"/>
              <a:t>5</a:t>
            </a:fld>
            <a:endParaRPr lang="en-GB"/>
          </a:p>
        </p:txBody>
      </p:sp>
    </p:spTree>
    <p:extLst>
      <p:ext uri="{BB962C8B-B14F-4D97-AF65-F5344CB8AC3E}">
        <p14:creationId xmlns:p14="http://schemas.microsoft.com/office/powerpoint/2010/main" val="3372977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505A63"/>
                </a:solidFill>
                <a:effectLst/>
                <a:latin typeface="Mulish"/>
              </a:rPr>
              <a:t>These three phases include a total of </a:t>
            </a:r>
            <a:r>
              <a:rPr lang="en-GB" b="0" i="0" dirty="0">
                <a:solidFill>
                  <a:srgbClr val="505A63"/>
                </a:solidFill>
                <a:effectLst/>
                <a:latin typeface="Mulish"/>
              </a:rPr>
              <a:t>seven stages </a:t>
            </a:r>
            <a:r>
              <a:rPr lang="en-GB" b="1" i="0" dirty="0" err="1">
                <a:solidFill>
                  <a:srgbClr val="505A63"/>
                </a:solidFill>
                <a:effectLst/>
                <a:latin typeface="Mulish"/>
              </a:rPr>
              <a:t>centered</a:t>
            </a:r>
            <a:r>
              <a:rPr lang="en-GB" b="1" i="0" dirty="0">
                <a:solidFill>
                  <a:srgbClr val="505A63"/>
                </a:solidFill>
                <a:effectLst/>
                <a:latin typeface="Mulish"/>
              </a:rPr>
              <a:t> on the FMP (Stage 0) </a:t>
            </a:r>
          </a:p>
          <a:p>
            <a:r>
              <a:rPr lang="en-GB" b="1" i="0" dirty="0">
                <a:solidFill>
                  <a:srgbClr val="505A63"/>
                </a:solidFill>
                <a:effectLst/>
                <a:latin typeface="Mulish"/>
              </a:rPr>
              <a:t>The </a:t>
            </a:r>
            <a:r>
              <a:rPr lang="en-GB" b="0" i="0" dirty="0">
                <a:solidFill>
                  <a:srgbClr val="505A63"/>
                </a:solidFill>
                <a:effectLst/>
                <a:latin typeface="Mulish"/>
              </a:rPr>
              <a:t>reproductive phase </a:t>
            </a:r>
            <a:r>
              <a:rPr lang="en-GB" b="1" i="0" dirty="0">
                <a:solidFill>
                  <a:srgbClr val="505A63"/>
                </a:solidFill>
                <a:effectLst/>
                <a:latin typeface="Mulish"/>
              </a:rPr>
              <a:t>is divided into </a:t>
            </a:r>
            <a:r>
              <a:rPr lang="en-GB" b="0" i="0" dirty="0">
                <a:solidFill>
                  <a:srgbClr val="505A63"/>
                </a:solidFill>
                <a:effectLst/>
                <a:latin typeface="Mulish"/>
              </a:rPr>
              <a:t>Stages –5, –4, and –3 </a:t>
            </a:r>
            <a:r>
              <a:rPr lang="en-GB" b="1" i="0" dirty="0">
                <a:solidFill>
                  <a:srgbClr val="505A63"/>
                </a:solidFill>
                <a:effectLst/>
                <a:latin typeface="Mulish"/>
              </a:rPr>
              <a:t>corresponding to early, peak, and late, respectively. </a:t>
            </a:r>
          </a:p>
          <a:p>
            <a:r>
              <a:rPr lang="en-GB" b="1" i="0" dirty="0">
                <a:solidFill>
                  <a:srgbClr val="505A63"/>
                </a:solidFill>
                <a:effectLst/>
                <a:latin typeface="Mulish"/>
              </a:rPr>
              <a:t>The menopausal </a:t>
            </a:r>
            <a:r>
              <a:rPr lang="en-GB" b="0" i="0" dirty="0">
                <a:solidFill>
                  <a:srgbClr val="505A63"/>
                </a:solidFill>
                <a:effectLst/>
                <a:latin typeface="Mulish"/>
              </a:rPr>
              <a:t>transition phase </a:t>
            </a:r>
            <a:r>
              <a:rPr lang="en-GB" b="1" i="0" dirty="0">
                <a:solidFill>
                  <a:srgbClr val="505A63"/>
                </a:solidFill>
                <a:effectLst/>
                <a:latin typeface="Mulish"/>
              </a:rPr>
              <a:t>consists of Stage </a:t>
            </a:r>
            <a:r>
              <a:rPr lang="en-GB" b="0" i="0" dirty="0">
                <a:solidFill>
                  <a:srgbClr val="505A63"/>
                </a:solidFill>
                <a:effectLst/>
                <a:latin typeface="Mulish"/>
              </a:rPr>
              <a:t>–2 (early) and Stage –1 (late), </a:t>
            </a:r>
            <a:r>
              <a:rPr lang="en-GB" b="1" i="0" dirty="0">
                <a:solidFill>
                  <a:srgbClr val="505A63"/>
                </a:solidFill>
                <a:effectLst/>
                <a:latin typeface="Mulish"/>
              </a:rPr>
              <a:t>and </a:t>
            </a:r>
          </a:p>
          <a:p>
            <a:r>
              <a:rPr lang="en-GB" b="1" i="0" dirty="0">
                <a:solidFill>
                  <a:srgbClr val="505A63"/>
                </a:solidFill>
                <a:effectLst/>
                <a:latin typeface="Mulish"/>
              </a:rPr>
              <a:t>the </a:t>
            </a:r>
            <a:r>
              <a:rPr lang="en-GB" b="0" i="0" dirty="0" err="1">
                <a:solidFill>
                  <a:srgbClr val="505A63"/>
                </a:solidFill>
                <a:effectLst/>
                <a:latin typeface="Mulish"/>
              </a:rPr>
              <a:t>postmenopause</a:t>
            </a:r>
            <a:r>
              <a:rPr lang="en-GB" b="1" i="0" dirty="0">
                <a:solidFill>
                  <a:srgbClr val="505A63"/>
                </a:solidFill>
                <a:effectLst/>
                <a:latin typeface="Mulish"/>
              </a:rPr>
              <a:t> phase contains </a:t>
            </a:r>
            <a:r>
              <a:rPr lang="en-GB" b="0" i="0" dirty="0">
                <a:solidFill>
                  <a:srgbClr val="505A63"/>
                </a:solidFill>
                <a:effectLst/>
                <a:latin typeface="Mulish"/>
              </a:rPr>
              <a:t>Stages +1 (early) and +2 (late). Stage +1 subdivided into 3 </a:t>
            </a:r>
          </a:p>
          <a:p>
            <a:endParaRPr lang="en-GB" b="1" i="0" dirty="0">
              <a:solidFill>
                <a:srgbClr val="505A63"/>
              </a:solidFill>
              <a:effectLst/>
              <a:latin typeface="Mulish"/>
            </a:endParaRPr>
          </a:p>
        </p:txBody>
      </p:sp>
      <p:sp>
        <p:nvSpPr>
          <p:cNvPr id="4" name="Slide Number Placeholder 3"/>
          <p:cNvSpPr>
            <a:spLocks noGrp="1"/>
          </p:cNvSpPr>
          <p:nvPr>
            <p:ph type="sldNum" sz="quarter" idx="5"/>
          </p:nvPr>
        </p:nvSpPr>
        <p:spPr/>
        <p:txBody>
          <a:bodyPr/>
          <a:lstStyle/>
          <a:p>
            <a:fld id="{143AE4B7-BF8F-4014-9D3C-D361CA0900F5}" type="slidenum">
              <a:rPr lang="en-GB" smtClean="0"/>
              <a:t>6</a:t>
            </a:fld>
            <a:endParaRPr lang="en-GB"/>
          </a:p>
        </p:txBody>
      </p:sp>
    </p:spTree>
    <p:extLst>
      <p:ext uri="{BB962C8B-B14F-4D97-AF65-F5344CB8AC3E}">
        <p14:creationId xmlns:p14="http://schemas.microsoft.com/office/powerpoint/2010/main" val="989560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A2B2E-8F91-0737-2DB2-81A212146E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376EFD-D34C-2598-4282-97DCA09E89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2E09C5-EBF5-9B53-0443-F26BA15D854F}"/>
              </a:ext>
            </a:extLst>
          </p:cNvPr>
          <p:cNvSpPr>
            <a:spLocks noGrp="1"/>
          </p:cNvSpPr>
          <p:nvPr>
            <p:ph type="body" idx="1"/>
          </p:nvPr>
        </p:nvSpPr>
        <p:spPr/>
        <p:txBody>
          <a:bodyPr/>
          <a:lstStyle/>
          <a:p>
            <a:r>
              <a:rPr lang="en-GB" b="1" i="0" u="sng" dirty="0">
                <a:solidFill>
                  <a:srgbClr val="FF0000"/>
                </a:solidFill>
                <a:effectLst/>
                <a:highlight>
                  <a:srgbClr val="FFFF00"/>
                </a:highlight>
                <a:latin typeface="Mulish"/>
              </a:rPr>
              <a:t>Late</a:t>
            </a:r>
            <a:r>
              <a:rPr lang="en-GB" b="1" i="0" dirty="0">
                <a:solidFill>
                  <a:srgbClr val="FF0000"/>
                </a:solidFill>
                <a:effectLst/>
                <a:highlight>
                  <a:srgbClr val="FFFF00"/>
                </a:highlight>
                <a:latin typeface="Mulish"/>
              </a:rPr>
              <a:t> reproductive stage</a:t>
            </a:r>
            <a:r>
              <a:rPr lang="en-GB" b="1" i="0" dirty="0">
                <a:solidFill>
                  <a:srgbClr val="505A63"/>
                </a:solidFill>
                <a:effectLst/>
                <a:latin typeface="Mulish"/>
              </a:rPr>
              <a:t> or </a:t>
            </a:r>
            <a:r>
              <a:rPr lang="en-GB" b="1" i="0" u="sng" dirty="0">
                <a:solidFill>
                  <a:srgbClr val="505A63"/>
                </a:solidFill>
                <a:effectLst/>
                <a:latin typeface="Mulish"/>
              </a:rPr>
              <a:t>Stage –3</a:t>
            </a:r>
            <a:r>
              <a:rPr lang="en-GB" b="1" i="0" dirty="0">
                <a:solidFill>
                  <a:srgbClr val="505A63"/>
                </a:solidFill>
                <a:effectLst/>
                <a:latin typeface="Mulish"/>
              </a:rPr>
              <a:t>: </a:t>
            </a:r>
          </a:p>
          <a:p>
            <a:r>
              <a:rPr lang="en-GB" b="1" i="0" dirty="0">
                <a:solidFill>
                  <a:srgbClr val="505A63"/>
                </a:solidFill>
                <a:effectLst/>
                <a:latin typeface="Mulish"/>
              </a:rPr>
              <a:t>-characterized by </a:t>
            </a:r>
            <a:r>
              <a:rPr lang="en-GB" b="1" i="0" u="sng" dirty="0">
                <a:solidFill>
                  <a:srgbClr val="505A63"/>
                </a:solidFill>
                <a:effectLst/>
                <a:latin typeface="Mulish"/>
              </a:rPr>
              <a:t>regular</a:t>
            </a:r>
            <a:r>
              <a:rPr lang="en-GB" b="1" i="0" dirty="0">
                <a:solidFill>
                  <a:srgbClr val="505A63"/>
                </a:solidFill>
                <a:effectLst/>
                <a:latin typeface="Mulish"/>
              </a:rPr>
              <a:t> menstrual cycles and increasing levels of FSH. </a:t>
            </a:r>
          </a:p>
          <a:p>
            <a:r>
              <a:rPr lang="en-GB" b="0" i="0" dirty="0">
                <a:solidFill>
                  <a:srgbClr val="505A63"/>
                </a:solidFill>
                <a:effectLst/>
                <a:latin typeface="Mulish"/>
              </a:rPr>
              <a:t>-marks the time when </a:t>
            </a:r>
            <a:r>
              <a:rPr lang="en-GB" b="1" i="0" dirty="0">
                <a:solidFill>
                  <a:srgbClr val="505A63"/>
                </a:solidFill>
                <a:effectLst/>
                <a:latin typeface="Mulish"/>
              </a:rPr>
              <a:t>fecundability begins to decline </a:t>
            </a:r>
            <a:r>
              <a:rPr lang="en-GB" b="0" i="0" dirty="0">
                <a:solidFill>
                  <a:srgbClr val="505A63"/>
                </a:solidFill>
                <a:effectLst/>
                <a:latin typeface="Mulish"/>
              </a:rPr>
              <a:t>and during which </a:t>
            </a:r>
          </a:p>
          <a:p>
            <a:r>
              <a:rPr lang="en-GB" b="0" i="0" dirty="0">
                <a:solidFill>
                  <a:srgbClr val="505A63"/>
                </a:solidFill>
                <a:effectLst/>
                <a:latin typeface="Mulish"/>
              </a:rPr>
              <a:t>- a woman </a:t>
            </a:r>
            <a:r>
              <a:rPr lang="en-GB" b="1" i="0" dirty="0">
                <a:solidFill>
                  <a:srgbClr val="505A63"/>
                </a:solidFill>
                <a:effectLst/>
                <a:latin typeface="Mulish"/>
              </a:rPr>
              <a:t>may begin to notice subtle changes in her menstrual cycles</a:t>
            </a:r>
            <a:r>
              <a:rPr lang="en-GB" b="0" i="0" dirty="0">
                <a:solidFill>
                  <a:srgbClr val="505A63"/>
                </a:solidFill>
                <a:effectLst/>
                <a:latin typeface="Mulish"/>
              </a:rPr>
              <a:t>. </a:t>
            </a:r>
          </a:p>
          <a:p>
            <a:r>
              <a:rPr lang="en-GB" b="1" i="0" dirty="0">
                <a:solidFill>
                  <a:srgbClr val="505A63"/>
                </a:solidFill>
                <a:effectLst/>
                <a:latin typeface="Mulish"/>
              </a:rPr>
              <a:t>- endocrine parameters </a:t>
            </a:r>
            <a:r>
              <a:rPr lang="en-GB" b="0" i="0" dirty="0">
                <a:solidFill>
                  <a:srgbClr val="505A63"/>
                </a:solidFill>
                <a:effectLst/>
                <a:latin typeface="Mulish"/>
              </a:rPr>
              <a:t>begin to </a:t>
            </a:r>
            <a:r>
              <a:rPr lang="en-GB" b="1" i="0" dirty="0">
                <a:solidFill>
                  <a:srgbClr val="505A63"/>
                </a:solidFill>
                <a:effectLst/>
                <a:latin typeface="Mulish"/>
              </a:rPr>
              <a:t>change</a:t>
            </a:r>
            <a:r>
              <a:rPr lang="en-GB" b="0" i="0" dirty="0">
                <a:solidFill>
                  <a:srgbClr val="505A63"/>
                </a:solidFill>
                <a:effectLst/>
                <a:latin typeface="Mulish"/>
              </a:rPr>
              <a:t> before overt changes in menstrual cyclicity and that </a:t>
            </a:r>
          </a:p>
          <a:p>
            <a:r>
              <a:rPr lang="en-GB" b="0" i="0" dirty="0">
                <a:solidFill>
                  <a:srgbClr val="505A63"/>
                </a:solidFill>
                <a:effectLst/>
                <a:latin typeface="Mulish"/>
              </a:rPr>
              <a:t>- these endocrine changes are important to fertility assessments, </a:t>
            </a:r>
          </a:p>
          <a:p>
            <a:r>
              <a:rPr lang="en-GB" b="0" i="0" dirty="0">
                <a:solidFill>
                  <a:srgbClr val="505A63"/>
                </a:solidFill>
                <a:effectLst/>
                <a:latin typeface="Mulish"/>
              </a:rPr>
              <a:t>subdivided into </a:t>
            </a:r>
            <a:r>
              <a:rPr lang="en-GB" b="1" i="1" dirty="0">
                <a:solidFill>
                  <a:srgbClr val="505A63"/>
                </a:solidFill>
                <a:effectLst/>
                <a:latin typeface="Mulish"/>
              </a:rPr>
              <a:t>two substages (-3b and -3a). </a:t>
            </a:r>
          </a:p>
          <a:p>
            <a:r>
              <a:rPr lang="en-GB" b="0" i="0" dirty="0">
                <a:solidFill>
                  <a:srgbClr val="505A63"/>
                </a:solidFill>
                <a:effectLst/>
                <a:latin typeface="Mulish"/>
              </a:rPr>
              <a:t>     In </a:t>
            </a:r>
            <a:r>
              <a:rPr lang="en-GB" b="1" i="0" dirty="0">
                <a:solidFill>
                  <a:srgbClr val="505A63"/>
                </a:solidFill>
                <a:effectLst/>
                <a:latin typeface="Mulish"/>
              </a:rPr>
              <a:t>Stage –3b, </a:t>
            </a:r>
            <a:r>
              <a:rPr lang="en-GB" b="0" i="0" dirty="0">
                <a:solidFill>
                  <a:srgbClr val="505A63"/>
                </a:solidFill>
                <a:effectLst/>
                <a:latin typeface="Mulish"/>
              </a:rPr>
              <a:t>menstrual </a:t>
            </a:r>
            <a:r>
              <a:rPr lang="en-GB" b="1" i="0" dirty="0">
                <a:solidFill>
                  <a:srgbClr val="505A63"/>
                </a:solidFill>
                <a:effectLst/>
                <a:latin typeface="Mulish"/>
              </a:rPr>
              <a:t>cycles remain regular without change in length or early follicular phase FSH levels; however, AMH and antral follicle counts are low. Most but not all studies  suggest that inhibin-B is also low. </a:t>
            </a:r>
          </a:p>
          <a:p>
            <a:r>
              <a:rPr lang="en-GB" b="1" i="0" dirty="0">
                <a:solidFill>
                  <a:srgbClr val="505A63"/>
                </a:solidFill>
                <a:effectLst/>
                <a:latin typeface="Mulish"/>
              </a:rPr>
              <a:t>(inhibin-B: prod by </a:t>
            </a:r>
            <a:r>
              <a:rPr lang="en-GB" b="1" i="0" dirty="0" err="1">
                <a:solidFill>
                  <a:srgbClr val="505A63"/>
                </a:solidFill>
                <a:effectLst/>
                <a:latin typeface="Mulish"/>
              </a:rPr>
              <a:t>granulosacells</a:t>
            </a:r>
            <a:r>
              <a:rPr lang="en-GB" b="1" i="0" dirty="0">
                <a:solidFill>
                  <a:srgbClr val="505A63"/>
                </a:solidFill>
                <a:effectLst/>
                <a:latin typeface="Mulish"/>
              </a:rPr>
              <a:t>, ! Role in regulation of the cycle and </a:t>
            </a:r>
            <a:r>
              <a:rPr lang="en-GB" b="1" i="0" dirty="0" err="1">
                <a:solidFill>
                  <a:srgbClr val="505A63"/>
                </a:solidFill>
                <a:effectLst/>
                <a:latin typeface="Mulish"/>
              </a:rPr>
              <a:t>hormonebalance</a:t>
            </a:r>
            <a:r>
              <a:rPr lang="en-GB" b="1" i="0" dirty="0">
                <a:solidFill>
                  <a:srgbClr val="505A63"/>
                </a:solidFill>
                <a:effectLst/>
                <a:latin typeface="Mulish"/>
              </a:rPr>
              <a:t>: is a neg Feedback regulator on the </a:t>
            </a:r>
            <a:r>
              <a:rPr lang="en-GB" b="1" i="0" dirty="0" err="1">
                <a:solidFill>
                  <a:srgbClr val="505A63"/>
                </a:solidFill>
                <a:effectLst/>
                <a:latin typeface="Mulish"/>
              </a:rPr>
              <a:t>hypfysis</a:t>
            </a:r>
            <a:r>
              <a:rPr lang="en-GB" b="1" i="0" dirty="0">
                <a:solidFill>
                  <a:srgbClr val="505A63"/>
                </a:solidFill>
                <a:effectLst/>
                <a:latin typeface="Mulish"/>
              </a:rPr>
              <a:t> and inhibits FSH secretion. Is an indicator </a:t>
            </a:r>
            <a:r>
              <a:rPr lang="en-GB" b="1" i="0" dirty="0" err="1">
                <a:solidFill>
                  <a:srgbClr val="505A63"/>
                </a:solidFill>
                <a:effectLst/>
                <a:latin typeface="Mulish"/>
              </a:rPr>
              <a:t>offollicle</a:t>
            </a:r>
            <a:r>
              <a:rPr lang="en-GB" b="1" i="0" dirty="0">
                <a:solidFill>
                  <a:srgbClr val="505A63"/>
                </a:solidFill>
                <a:effectLst/>
                <a:latin typeface="Mulish"/>
              </a:rPr>
              <a:t> activity and short term ovarian function; fluctuates during ovarian cycle)</a:t>
            </a:r>
          </a:p>
          <a:p>
            <a:r>
              <a:rPr lang="en-GB" b="1" i="0" dirty="0">
                <a:solidFill>
                  <a:srgbClr val="505A63"/>
                </a:solidFill>
                <a:effectLst/>
                <a:latin typeface="Mulish"/>
              </a:rPr>
              <a:t>(</a:t>
            </a:r>
            <a:r>
              <a:rPr lang="en-GB" b="1" i="0" dirty="0" err="1">
                <a:solidFill>
                  <a:srgbClr val="505A63"/>
                </a:solidFill>
                <a:effectLst/>
                <a:latin typeface="Mulish"/>
              </a:rPr>
              <a:t>AMH:prod</a:t>
            </a:r>
            <a:r>
              <a:rPr lang="en-GB" b="1" i="0" dirty="0">
                <a:solidFill>
                  <a:srgbClr val="505A63"/>
                </a:solidFill>
                <a:effectLst/>
                <a:latin typeface="Mulish"/>
              </a:rPr>
              <a:t> by </a:t>
            </a:r>
            <a:r>
              <a:rPr lang="en-GB" b="1" i="0" dirty="0" err="1">
                <a:solidFill>
                  <a:srgbClr val="505A63"/>
                </a:solidFill>
                <a:effectLst/>
                <a:latin typeface="Mulish"/>
              </a:rPr>
              <a:t>granulosacells</a:t>
            </a:r>
            <a:r>
              <a:rPr lang="en-GB" b="1" i="0" dirty="0">
                <a:solidFill>
                  <a:srgbClr val="505A63"/>
                </a:solidFill>
                <a:effectLst/>
                <a:latin typeface="Mulish"/>
              </a:rPr>
              <a:t>; also a marker for ovarian reserve)</a:t>
            </a:r>
          </a:p>
          <a:p>
            <a:r>
              <a:rPr lang="en-GB" b="1" i="0" dirty="0">
                <a:solidFill>
                  <a:srgbClr val="505A63"/>
                </a:solidFill>
                <a:effectLst/>
                <a:latin typeface="Mulish"/>
              </a:rPr>
              <a:t>    In </a:t>
            </a:r>
            <a:r>
              <a:rPr lang="en-GB" b="0" i="0" dirty="0">
                <a:solidFill>
                  <a:srgbClr val="C00000"/>
                </a:solidFill>
                <a:effectLst/>
                <a:latin typeface="Mulish"/>
              </a:rPr>
              <a:t>Stage -3a</a:t>
            </a:r>
            <a:r>
              <a:rPr lang="en-GB" b="1" i="0" dirty="0">
                <a:solidFill>
                  <a:srgbClr val="505A63"/>
                </a:solidFill>
                <a:effectLst/>
                <a:latin typeface="Mulish"/>
              </a:rPr>
              <a:t>, </a:t>
            </a:r>
          </a:p>
          <a:p>
            <a:r>
              <a:rPr lang="en-GB" b="1" i="0" dirty="0">
                <a:solidFill>
                  <a:srgbClr val="505A63"/>
                </a:solidFill>
                <a:effectLst/>
                <a:latin typeface="Mulish"/>
              </a:rPr>
              <a:t>-subtle changes in menstrual </a:t>
            </a:r>
            <a:r>
              <a:rPr lang="en-GB" b="1" i="0" u="sng" dirty="0">
                <a:solidFill>
                  <a:srgbClr val="505A63"/>
                </a:solidFill>
                <a:effectLst/>
                <a:latin typeface="Mulish"/>
              </a:rPr>
              <a:t>cycle</a:t>
            </a:r>
            <a:r>
              <a:rPr lang="en-GB" b="1" i="0" dirty="0">
                <a:solidFill>
                  <a:srgbClr val="505A63"/>
                </a:solidFill>
                <a:effectLst/>
                <a:latin typeface="Mulish"/>
              </a:rPr>
              <a:t> characteristics, specifically </a:t>
            </a:r>
            <a:r>
              <a:rPr lang="en-GB" b="0" i="0" dirty="0">
                <a:solidFill>
                  <a:srgbClr val="505A63"/>
                </a:solidFill>
                <a:effectLst/>
                <a:latin typeface="Mulish"/>
              </a:rPr>
              <a:t>shorter cycles </a:t>
            </a:r>
            <a:r>
              <a:rPr lang="en-GB" b="1" i="0" dirty="0">
                <a:solidFill>
                  <a:srgbClr val="505A63"/>
                </a:solidFill>
                <a:effectLst/>
                <a:latin typeface="Mulish"/>
              </a:rPr>
              <a:t>begin. </a:t>
            </a:r>
          </a:p>
          <a:p>
            <a:r>
              <a:rPr lang="en-GB" b="1" i="0" dirty="0">
                <a:solidFill>
                  <a:srgbClr val="505A63"/>
                </a:solidFill>
                <a:effectLst/>
                <a:latin typeface="Mulish"/>
              </a:rPr>
              <a:t>-Early follicular phase (cycle days 2–5) </a:t>
            </a:r>
            <a:r>
              <a:rPr lang="en-GB" b="0" i="0" u="sng" dirty="0">
                <a:solidFill>
                  <a:srgbClr val="505A63"/>
                </a:solidFill>
                <a:effectLst/>
                <a:latin typeface="Mulish"/>
              </a:rPr>
              <a:t>FSH</a:t>
            </a:r>
            <a:r>
              <a:rPr lang="en-GB" b="1" i="0" dirty="0">
                <a:solidFill>
                  <a:srgbClr val="505A63"/>
                </a:solidFill>
                <a:effectLst/>
                <a:latin typeface="Mulish"/>
              </a:rPr>
              <a:t> increases and becomes </a:t>
            </a:r>
            <a:r>
              <a:rPr lang="en-GB" b="0" i="0" dirty="0">
                <a:solidFill>
                  <a:srgbClr val="505A63"/>
                </a:solidFill>
                <a:effectLst/>
                <a:latin typeface="Mulish"/>
              </a:rPr>
              <a:t>more variable</a:t>
            </a:r>
            <a:r>
              <a:rPr lang="en-GB" b="1" i="0" dirty="0">
                <a:solidFill>
                  <a:srgbClr val="505A63"/>
                </a:solidFill>
                <a:effectLst/>
                <a:latin typeface="Mulish"/>
              </a:rPr>
              <a:t>, </a:t>
            </a:r>
          </a:p>
          <a:p>
            <a:r>
              <a:rPr lang="en-GB" b="1" i="0" dirty="0">
                <a:solidFill>
                  <a:srgbClr val="505A63"/>
                </a:solidFill>
                <a:effectLst/>
                <a:latin typeface="Mulish"/>
              </a:rPr>
              <a:t>-the other three markers of ovarian aging being low. </a:t>
            </a:r>
          </a:p>
          <a:p>
            <a:r>
              <a:rPr lang="en-GB" b="0" i="0" dirty="0">
                <a:solidFill>
                  <a:srgbClr val="505A63"/>
                </a:solidFill>
                <a:effectLst/>
                <a:latin typeface="Mulish"/>
              </a:rPr>
              <a:t>- </a:t>
            </a:r>
            <a:r>
              <a:rPr lang="en-GB" b="0" i="0" u="sng" dirty="0" err="1">
                <a:solidFill>
                  <a:srgbClr val="505A63"/>
                </a:solidFill>
                <a:effectLst/>
                <a:latin typeface="Mulish"/>
              </a:rPr>
              <a:t>Estradiol</a:t>
            </a:r>
            <a:r>
              <a:rPr lang="en-GB" b="1" i="0" dirty="0">
                <a:solidFill>
                  <a:srgbClr val="505A63"/>
                </a:solidFill>
                <a:effectLst/>
                <a:latin typeface="Mulish"/>
              </a:rPr>
              <a:t> remains </a:t>
            </a:r>
            <a:r>
              <a:rPr lang="en-GB" b="0" i="0" dirty="0">
                <a:solidFill>
                  <a:srgbClr val="505A63"/>
                </a:solidFill>
                <a:effectLst/>
                <a:latin typeface="Mulish"/>
              </a:rPr>
              <a:t>stable</a:t>
            </a:r>
            <a:r>
              <a:rPr lang="en-GB" b="1" i="0" dirty="0">
                <a:solidFill>
                  <a:srgbClr val="505A63"/>
                </a:solidFill>
                <a:effectLst/>
                <a:latin typeface="Mulish"/>
              </a:rPr>
              <a:t> or can even </a:t>
            </a:r>
            <a:r>
              <a:rPr lang="en-GB" b="0" i="0" dirty="0">
                <a:solidFill>
                  <a:srgbClr val="505A63"/>
                </a:solidFill>
                <a:effectLst/>
                <a:latin typeface="Mulish"/>
              </a:rPr>
              <a:t>increas</a:t>
            </a:r>
            <a:r>
              <a:rPr lang="en-GB" b="1" i="0" dirty="0">
                <a:solidFill>
                  <a:srgbClr val="505A63"/>
                </a:solidFill>
                <a:effectLst/>
                <a:latin typeface="Mulish"/>
              </a:rPr>
              <a:t>e because of increased FSH) </a:t>
            </a:r>
          </a:p>
          <a:p>
            <a:r>
              <a:rPr lang="en-GB" b="1" i="0" dirty="0">
                <a:solidFill>
                  <a:srgbClr val="505A63"/>
                </a:solidFill>
                <a:effectLst/>
                <a:latin typeface="Mulish"/>
              </a:rPr>
              <a:t>- de </a:t>
            </a:r>
            <a:r>
              <a:rPr lang="en-GB" b="1" i="0" dirty="0" err="1">
                <a:solidFill>
                  <a:srgbClr val="505A63"/>
                </a:solidFill>
                <a:effectLst/>
                <a:latin typeface="Mulish"/>
              </a:rPr>
              <a:t>luteale</a:t>
            </a:r>
            <a:r>
              <a:rPr lang="en-GB" b="1" i="0" dirty="0">
                <a:solidFill>
                  <a:srgbClr val="505A63"/>
                </a:solidFill>
                <a:effectLst/>
                <a:latin typeface="Mulish"/>
              </a:rPr>
              <a:t> phase can shorten and  </a:t>
            </a:r>
            <a:r>
              <a:rPr lang="en-GB" b="1" i="0" u="sng" dirty="0">
                <a:solidFill>
                  <a:srgbClr val="505A63"/>
                </a:solidFill>
                <a:effectLst/>
                <a:latin typeface="Mulish"/>
              </a:rPr>
              <a:t>progesterone</a:t>
            </a:r>
            <a:r>
              <a:rPr lang="en-GB" b="1" i="0" dirty="0">
                <a:solidFill>
                  <a:srgbClr val="505A63"/>
                </a:solidFill>
                <a:effectLst/>
                <a:latin typeface="Mulish"/>
              </a:rPr>
              <a:t> production decreases  (more PMS, </a:t>
            </a:r>
            <a:r>
              <a:rPr lang="en-GB" b="1" i="0" dirty="0" err="1">
                <a:solidFill>
                  <a:srgbClr val="505A63"/>
                </a:solidFill>
                <a:effectLst/>
                <a:latin typeface="Mulish"/>
              </a:rPr>
              <a:t>Painfull</a:t>
            </a:r>
            <a:r>
              <a:rPr lang="en-GB" b="1" i="0" dirty="0">
                <a:solidFill>
                  <a:srgbClr val="505A63"/>
                </a:solidFill>
                <a:effectLst/>
                <a:latin typeface="Mulish"/>
              </a:rPr>
              <a:t> breasts because increasing E2 and </a:t>
            </a:r>
            <a:r>
              <a:rPr lang="en-GB" b="1" i="0" dirty="0" err="1">
                <a:solidFill>
                  <a:srgbClr val="505A63"/>
                </a:solidFill>
                <a:effectLst/>
                <a:latin typeface="Mulish"/>
              </a:rPr>
              <a:t>moodswings</a:t>
            </a:r>
            <a:r>
              <a:rPr lang="en-GB" b="1" i="0" dirty="0">
                <a:solidFill>
                  <a:srgbClr val="505A63"/>
                </a:solidFill>
                <a:effectLst/>
                <a:latin typeface="Mulish"/>
              </a:rPr>
              <a:t>, difficulties sleeping in or staying asleep)</a:t>
            </a:r>
          </a:p>
          <a:p>
            <a:r>
              <a:rPr lang="en-GB" b="0" i="0" dirty="0">
                <a:solidFill>
                  <a:srgbClr val="505A63"/>
                </a:solidFill>
                <a:effectLst/>
                <a:latin typeface="Mulish"/>
              </a:rPr>
              <a:t>The lack of standardized AMH assays prevented the development of quantitative recommendations for this biomarker.</a:t>
            </a:r>
          </a:p>
          <a:p>
            <a:endParaRPr lang="en-GB" b="0" i="0" dirty="0">
              <a:solidFill>
                <a:srgbClr val="505A63"/>
              </a:solidFill>
              <a:effectLst/>
              <a:latin typeface="Mulish"/>
            </a:endParaRPr>
          </a:p>
        </p:txBody>
      </p:sp>
      <p:sp>
        <p:nvSpPr>
          <p:cNvPr id="4" name="Slide Number Placeholder 3">
            <a:extLst>
              <a:ext uri="{FF2B5EF4-FFF2-40B4-BE49-F238E27FC236}">
                <a16:creationId xmlns:a16="http://schemas.microsoft.com/office/drawing/2014/main" id="{999914B8-9F71-7E0B-D453-0B70A8E8C335}"/>
              </a:ext>
            </a:extLst>
          </p:cNvPr>
          <p:cNvSpPr>
            <a:spLocks noGrp="1"/>
          </p:cNvSpPr>
          <p:nvPr>
            <p:ph type="sldNum" sz="quarter" idx="5"/>
          </p:nvPr>
        </p:nvSpPr>
        <p:spPr/>
        <p:txBody>
          <a:bodyPr/>
          <a:lstStyle/>
          <a:p>
            <a:fld id="{143AE4B7-BF8F-4014-9D3C-D361CA0900F5}" type="slidenum">
              <a:rPr lang="en-GB" smtClean="0"/>
              <a:t>7</a:t>
            </a:fld>
            <a:endParaRPr lang="en-GB"/>
          </a:p>
        </p:txBody>
      </p:sp>
    </p:spTree>
    <p:extLst>
      <p:ext uri="{BB962C8B-B14F-4D97-AF65-F5344CB8AC3E}">
        <p14:creationId xmlns:p14="http://schemas.microsoft.com/office/powerpoint/2010/main" val="3742216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u="sng" dirty="0">
                <a:solidFill>
                  <a:srgbClr val="FF0000"/>
                </a:solidFill>
                <a:effectLst/>
                <a:highlight>
                  <a:srgbClr val="FFFF00"/>
                </a:highlight>
                <a:latin typeface="Mulish"/>
              </a:rPr>
              <a:t>Late</a:t>
            </a:r>
            <a:r>
              <a:rPr lang="en-GB" b="1" i="0" dirty="0">
                <a:solidFill>
                  <a:srgbClr val="FF0000"/>
                </a:solidFill>
                <a:effectLst/>
                <a:highlight>
                  <a:srgbClr val="FFFF00"/>
                </a:highlight>
                <a:latin typeface="Mulish"/>
              </a:rPr>
              <a:t> reproductive stage</a:t>
            </a:r>
            <a:r>
              <a:rPr lang="en-GB" b="1" i="0" dirty="0">
                <a:solidFill>
                  <a:srgbClr val="505A63"/>
                </a:solidFill>
                <a:effectLst/>
                <a:latin typeface="Mulish"/>
              </a:rPr>
              <a:t> or </a:t>
            </a:r>
            <a:r>
              <a:rPr lang="en-GB" b="1" i="0" u="sng" dirty="0">
                <a:solidFill>
                  <a:srgbClr val="505A63"/>
                </a:solidFill>
                <a:effectLst/>
                <a:latin typeface="Mulish"/>
              </a:rPr>
              <a:t>Stage –3</a:t>
            </a:r>
            <a:r>
              <a:rPr lang="en-GB" b="1" i="0" dirty="0">
                <a:solidFill>
                  <a:srgbClr val="505A63"/>
                </a:solidFill>
                <a:effectLst/>
                <a:latin typeface="Mulish"/>
              </a:rPr>
              <a:t>: </a:t>
            </a:r>
          </a:p>
          <a:p>
            <a:r>
              <a:rPr lang="en-GB" b="1" i="0" dirty="0">
                <a:solidFill>
                  <a:srgbClr val="505A63"/>
                </a:solidFill>
                <a:effectLst/>
                <a:latin typeface="Mulish"/>
              </a:rPr>
              <a:t>-characterized by </a:t>
            </a:r>
            <a:r>
              <a:rPr lang="en-GB" b="1" i="0" u="sng" dirty="0">
                <a:solidFill>
                  <a:srgbClr val="505A63"/>
                </a:solidFill>
                <a:effectLst/>
                <a:latin typeface="Mulish"/>
              </a:rPr>
              <a:t>regular</a:t>
            </a:r>
            <a:r>
              <a:rPr lang="en-GB" b="1" i="0" dirty="0">
                <a:solidFill>
                  <a:srgbClr val="505A63"/>
                </a:solidFill>
                <a:effectLst/>
                <a:latin typeface="Mulish"/>
              </a:rPr>
              <a:t> menstrual cycles and increasing levels of FSH. </a:t>
            </a:r>
          </a:p>
          <a:p>
            <a:r>
              <a:rPr lang="en-GB" b="0" i="0" dirty="0">
                <a:solidFill>
                  <a:srgbClr val="505A63"/>
                </a:solidFill>
                <a:effectLst/>
                <a:latin typeface="Mulish"/>
              </a:rPr>
              <a:t>-marks the time when </a:t>
            </a:r>
            <a:r>
              <a:rPr lang="en-GB" b="1" i="0" dirty="0">
                <a:solidFill>
                  <a:srgbClr val="505A63"/>
                </a:solidFill>
                <a:effectLst/>
                <a:latin typeface="Mulish"/>
              </a:rPr>
              <a:t>fecundability begins to decline </a:t>
            </a:r>
            <a:r>
              <a:rPr lang="en-GB" b="0" i="0" dirty="0">
                <a:solidFill>
                  <a:srgbClr val="505A63"/>
                </a:solidFill>
                <a:effectLst/>
                <a:latin typeface="Mulish"/>
              </a:rPr>
              <a:t>and during which </a:t>
            </a:r>
          </a:p>
          <a:p>
            <a:r>
              <a:rPr lang="en-GB" b="0" i="0" dirty="0">
                <a:solidFill>
                  <a:srgbClr val="505A63"/>
                </a:solidFill>
                <a:effectLst/>
                <a:latin typeface="Mulish"/>
              </a:rPr>
              <a:t>- a woman </a:t>
            </a:r>
            <a:r>
              <a:rPr lang="en-GB" b="1" i="0" dirty="0">
                <a:solidFill>
                  <a:srgbClr val="505A63"/>
                </a:solidFill>
                <a:effectLst/>
                <a:latin typeface="Mulish"/>
              </a:rPr>
              <a:t>may begin to notice subtle changes in her menstrual cycles</a:t>
            </a:r>
            <a:r>
              <a:rPr lang="en-GB" b="0" i="0" dirty="0">
                <a:solidFill>
                  <a:srgbClr val="505A63"/>
                </a:solidFill>
                <a:effectLst/>
                <a:latin typeface="Mulish"/>
              </a:rPr>
              <a:t>. </a:t>
            </a:r>
          </a:p>
          <a:p>
            <a:r>
              <a:rPr lang="en-GB" b="1" i="0" dirty="0">
                <a:solidFill>
                  <a:srgbClr val="505A63"/>
                </a:solidFill>
                <a:effectLst/>
                <a:latin typeface="Mulish"/>
              </a:rPr>
              <a:t>- endocrine parameters </a:t>
            </a:r>
            <a:r>
              <a:rPr lang="en-GB" b="0" i="0" dirty="0">
                <a:solidFill>
                  <a:srgbClr val="505A63"/>
                </a:solidFill>
                <a:effectLst/>
                <a:latin typeface="Mulish"/>
              </a:rPr>
              <a:t>begin to </a:t>
            </a:r>
            <a:r>
              <a:rPr lang="en-GB" b="1" i="0" dirty="0">
                <a:solidFill>
                  <a:srgbClr val="505A63"/>
                </a:solidFill>
                <a:effectLst/>
                <a:latin typeface="Mulish"/>
              </a:rPr>
              <a:t>change</a:t>
            </a:r>
            <a:r>
              <a:rPr lang="en-GB" b="0" i="0" dirty="0">
                <a:solidFill>
                  <a:srgbClr val="505A63"/>
                </a:solidFill>
                <a:effectLst/>
                <a:latin typeface="Mulish"/>
              </a:rPr>
              <a:t> before overt changes in menstrual cyclicity and that </a:t>
            </a:r>
          </a:p>
          <a:p>
            <a:r>
              <a:rPr lang="en-GB" b="0" i="0" dirty="0">
                <a:solidFill>
                  <a:srgbClr val="505A63"/>
                </a:solidFill>
                <a:effectLst/>
                <a:latin typeface="Mulish"/>
              </a:rPr>
              <a:t>- these endocrine changes are important to fertility assessments, </a:t>
            </a:r>
          </a:p>
          <a:p>
            <a:r>
              <a:rPr lang="en-GB" b="0" i="0" dirty="0">
                <a:solidFill>
                  <a:srgbClr val="505A63"/>
                </a:solidFill>
                <a:effectLst/>
                <a:latin typeface="Mulish"/>
              </a:rPr>
              <a:t>subdivided into </a:t>
            </a:r>
            <a:r>
              <a:rPr lang="en-GB" b="1" i="1" dirty="0">
                <a:solidFill>
                  <a:srgbClr val="505A63"/>
                </a:solidFill>
                <a:effectLst/>
                <a:latin typeface="Mulish"/>
              </a:rPr>
              <a:t>two substages (-3b and -3a). </a:t>
            </a:r>
          </a:p>
          <a:p>
            <a:r>
              <a:rPr lang="en-GB" b="0" i="0" dirty="0">
                <a:solidFill>
                  <a:srgbClr val="505A63"/>
                </a:solidFill>
                <a:effectLst/>
                <a:latin typeface="Mulish"/>
              </a:rPr>
              <a:t>     In </a:t>
            </a:r>
            <a:r>
              <a:rPr lang="en-GB" b="1" i="0" dirty="0">
                <a:solidFill>
                  <a:srgbClr val="505A63"/>
                </a:solidFill>
                <a:effectLst/>
                <a:latin typeface="Mulish"/>
              </a:rPr>
              <a:t>Stage –3b, </a:t>
            </a:r>
            <a:r>
              <a:rPr lang="en-GB" b="0" i="0" dirty="0">
                <a:solidFill>
                  <a:srgbClr val="505A63"/>
                </a:solidFill>
                <a:effectLst/>
                <a:latin typeface="Mulish"/>
              </a:rPr>
              <a:t>menstrual </a:t>
            </a:r>
            <a:r>
              <a:rPr lang="en-GB" b="1" i="0" dirty="0">
                <a:solidFill>
                  <a:srgbClr val="505A63"/>
                </a:solidFill>
                <a:effectLst/>
                <a:latin typeface="Mulish"/>
              </a:rPr>
              <a:t>cycles remain regular without change in length or early follicular phase FSH levels; however, AMH and antral follicle counts are low. Most but not all studies  suggest that inhibin-B is also low. </a:t>
            </a:r>
          </a:p>
          <a:p>
            <a:r>
              <a:rPr lang="en-GB" b="1" i="0" dirty="0">
                <a:solidFill>
                  <a:srgbClr val="505A63"/>
                </a:solidFill>
                <a:effectLst/>
                <a:latin typeface="Mulish"/>
              </a:rPr>
              <a:t>(inhibin-B: prod by </a:t>
            </a:r>
            <a:r>
              <a:rPr lang="en-GB" b="1" i="0" dirty="0" err="1">
                <a:solidFill>
                  <a:srgbClr val="505A63"/>
                </a:solidFill>
                <a:effectLst/>
                <a:latin typeface="Mulish"/>
              </a:rPr>
              <a:t>granulosacells</a:t>
            </a:r>
            <a:r>
              <a:rPr lang="en-GB" b="1" i="0" dirty="0">
                <a:solidFill>
                  <a:srgbClr val="505A63"/>
                </a:solidFill>
                <a:effectLst/>
                <a:latin typeface="Mulish"/>
              </a:rPr>
              <a:t>, ! Role in regulation of the cycle and </a:t>
            </a:r>
            <a:r>
              <a:rPr lang="en-GB" b="1" i="0" dirty="0" err="1">
                <a:solidFill>
                  <a:srgbClr val="505A63"/>
                </a:solidFill>
                <a:effectLst/>
                <a:latin typeface="Mulish"/>
              </a:rPr>
              <a:t>hormonebalance</a:t>
            </a:r>
            <a:r>
              <a:rPr lang="en-GB" b="1" i="0" dirty="0">
                <a:solidFill>
                  <a:srgbClr val="505A63"/>
                </a:solidFill>
                <a:effectLst/>
                <a:latin typeface="Mulish"/>
              </a:rPr>
              <a:t>: is a neg Feedback regulator on the </a:t>
            </a:r>
            <a:r>
              <a:rPr lang="en-GB" b="1" i="0" dirty="0" err="1">
                <a:solidFill>
                  <a:srgbClr val="505A63"/>
                </a:solidFill>
                <a:effectLst/>
                <a:latin typeface="Mulish"/>
              </a:rPr>
              <a:t>hypfysis</a:t>
            </a:r>
            <a:r>
              <a:rPr lang="en-GB" b="1" i="0" dirty="0">
                <a:solidFill>
                  <a:srgbClr val="505A63"/>
                </a:solidFill>
                <a:effectLst/>
                <a:latin typeface="Mulish"/>
              </a:rPr>
              <a:t> and inhibits FSH secretion. Is an indicator </a:t>
            </a:r>
            <a:r>
              <a:rPr lang="en-GB" b="1" i="0" dirty="0" err="1">
                <a:solidFill>
                  <a:srgbClr val="505A63"/>
                </a:solidFill>
                <a:effectLst/>
                <a:latin typeface="Mulish"/>
              </a:rPr>
              <a:t>offollicle</a:t>
            </a:r>
            <a:r>
              <a:rPr lang="en-GB" b="1" i="0" dirty="0">
                <a:solidFill>
                  <a:srgbClr val="505A63"/>
                </a:solidFill>
                <a:effectLst/>
                <a:latin typeface="Mulish"/>
              </a:rPr>
              <a:t> activity and short term ovarian function; fluctuates during ovarian cycle)</a:t>
            </a:r>
          </a:p>
          <a:p>
            <a:r>
              <a:rPr lang="en-GB" b="1" i="0" dirty="0">
                <a:solidFill>
                  <a:srgbClr val="505A63"/>
                </a:solidFill>
                <a:effectLst/>
                <a:latin typeface="Mulish"/>
              </a:rPr>
              <a:t>(</a:t>
            </a:r>
            <a:r>
              <a:rPr lang="en-GB" b="1" i="0" dirty="0" err="1">
                <a:solidFill>
                  <a:srgbClr val="505A63"/>
                </a:solidFill>
                <a:effectLst/>
                <a:latin typeface="Mulish"/>
              </a:rPr>
              <a:t>AMH:prod</a:t>
            </a:r>
            <a:r>
              <a:rPr lang="en-GB" b="1" i="0" dirty="0">
                <a:solidFill>
                  <a:srgbClr val="505A63"/>
                </a:solidFill>
                <a:effectLst/>
                <a:latin typeface="Mulish"/>
              </a:rPr>
              <a:t> by </a:t>
            </a:r>
            <a:r>
              <a:rPr lang="en-GB" b="1" i="0" dirty="0" err="1">
                <a:solidFill>
                  <a:srgbClr val="505A63"/>
                </a:solidFill>
                <a:effectLst/>
                <a:latin typeface="Mulish"/>
              </a:rPr>
              <a:t>granulosacells</a:t>
            </a:r>
            <a:r>
              <a:rPr lang="en-GB" b="1" i="0" dirty="0">
                <a:solidFill>
                  <a:srgbClr val="505A63"/>
                </a:solidFill>
                <a:effectLst/>
                <a:latin typeface="Mulish"/>
              </a:rPr>
              <a:t>; also a marker for ovarian reserve)</a:t>
            </a:r>
          </a:p>
          <a:p>
            <a:r>
              <a:rPr lang="en-GB" b="1" i="0" dirty="0">
                <a:solidFill>
                  <a:srgbClr val="505A63"/>
                </a:solidFill>
                <a:effectLst/>
                <a:latin typeface="Mulish"/>
              </a:rPr>
              <a:t>    In </a:t>
            </a:r>
            <a:r>
              <a:rPr lang="en-GB" b="0" i="0" dirty="0">
                <a:solidFill>
                  <a:srgbClr val="C00000"/>
                </a:solidFill>
                <a:effectLst/>
                <a:latin typeface="Mulish"/>
              </a:rPr>
              <a:t>Stage -3a</a:t>
            </a:r>
            <a:r>
              <a:rPr lang="en-GB" b="1" i="0" dirty="0">
                <a:solidFill>
                  <a:srgbClr val="505A63"/>
                </a:solidFill>
                <a:effectLst/>
                <a:latin typeface="Mulish"/>
              </a:rPr>
              <a:t>, </a:t>
            </a:r>
          </a:p>
          <a:p>
            <a:r>
              <a:rPr lang="en-GB" b="1" i="0" dirty="0">
                <a:solidFill>
                  <a:srgbClr val="505A63"/>
                </a:solidFill>
                <a:effectLst/>
                <a:latin typeface="Mulish"/>
              </a:rPr>
              <a:t>-subtle changes in menstrual </a:t>
            </a:r>
            <a:r>
              <a:rPr lang="en-GB" b="1" i="0" u="sng" dirty="0">
                <a:solidFill>
                  <a:srgbClr val="505A63"/>
                </a:solidFill>
                <a:effectLst/>
                <a:latin typeface="Mulish"/>
              </a:rPr>
              <a:t>cycle</a:t>
            </a:r>
            <a:r>
              <a:rPr lang="en-GB" b="1" i="0" dirty="0">
                <a:solidFill>
                  <a:srgbClr val="505A63"/>
                </a:solidFill>
                <a:effectLst/>
                <a:latin typeface="Mulish"/>
              </a:rPr>
              <a:t> characteristics, specifically </a:t>
            </a:r>
            <a:r>
              <a:rPr lang="en-GB" b="0" i="0" dirty="0">
                <a:solidFill>
                  <a:srgbClr val="505A63"/>
                </a:solidFill>
                <a:effectLst/>
                <a:latin typeface="Mulish"/>
              </a:rPr>
              <a:t>shorter cycles </a:t>
            </a:r>
            <a:r>
              <a:rPr lang="en-GB" b="1" i="0" dirty="0">
                <a:solidFill>
                  <a:srgbClr val="505A63"/>
                </a:solidFill>
                <a:effectLst/>
                <a:latin typeface="Mulish"/>
              </a:rPr>
              <a:t>begin. </a:t>
            </a:r>
          </a:p>
          <a:p>
            <a:r>
              <a:rPr lang="en-GB" b="1" i="0" dirty="0">
                <a:solidFill>
                  <a:srgbClr val="505A63"/>
                </a:solidFill>
                <a:effectLst/>
                <a:latin typeface="Mulish"/>
              </a:rPr>
              <a:t>-Early follicular phase (cycle days 2–5) </a:t>
            </a:r>
            <a:r>
              <a:rPr lang="en-GB" b="0" i="0" u="sng" dirty="0">
                <a:solidFill>
                  <a:srgbClr val="505A63"/>
                </a:solidFill>
                <a:effectLst/>
                <a:latin typeface="Mulish"/>
              </a:rPr>
              <a:t>FSH</a:t>
            </a:r>
            <a:r>
              <a:rPr lang="en-GB" b="1" i="0" dirty="0">
                <a:solidFill>
                  <a:srgbClr val="505A63"/>
                </a:solidFill>
                <a:effectLst/>
                <a:latin typeface="Mulish"/>
              </a:rPr>
              <a:t> increases and becomes </a:t>
            </a:r>
            <a:r>
              <a:rPr lang="en-GB" b="0" i="0" dirty="0">
                <a:solidFill>
                  <a:srgbClr val="505A63"/>
                </a:solidFill>
                <a:effectLst/>
                <a:latin typeface="Mulish"/>
              </a:rPr>
              <a:t>more variable</a:t>
            </a:r>
            <a:r>
              <a:rPr lang="en-GB" b="1" i="0" dirty="0">
                <a:solidFill>
                  <a:srgbClr val="505A63"/>
                </a:solidFill>
                <a:effectLst/>
                <a:latin typeface="Mulish"/>
              </a:rPr>
              <a:t>, </a:t>
            </a:r>
          </a:p>
          <a:p>
            <a:r>
              <a:rPr lang="en-GB" b="1" i="0" dirty="0">
                <a:solidFill>
                  <a:srgbClr val="505A63"/>
                </a:solidFill>
                <a:effectLst/>
                <a:latin typeface="Mulish"/>
              </a:rPr>
              <a:t>-the other three markers of ovarian aging being low. </a:t>
            </a:r>
          </a:p>
          <a:p>
            <a:r>
              <a:rPr lang="en-GB" b="0" i="0" dirty="0">
                <a:solidFill>
                  <a:srgbClr val="505A63"/>
                </a:solidFill>
                <a:effectLst/>
                <a:latin typeface="Mulish"/>
              </a:rPr>
              <a:t>- </a:t>
            </a:r>
            <a:r>
              <a:rPr lang="en-GB" b="0" i="0" u="sng" dirty="0" err="1">
                <a:solidFill>
                  <a:srgbClr val="505A63"/>
                </a:solidFill>
                <a:effectLst/>
                <a:latin typeface="Mulish"/>
              </a:rPr>
              <a:t>Estradiol</a:t>
            </a:r>
            <a:r>
              <a:rPr lang="en-GB" b="1" i="0" dirty="0">
                <a:solidFill>
                  <a:srgbClr val="505A63"/>
                </a:solidFill>
                <a:effectLst/>
                <a:latin typeface="Mulish"/>
              </a:rPr>
              <a:t> remains </a:t>
            </a:r>
            <a:r>
              <a:rPr lang="en-GB" b="0" i="0" dirty="0">
                <a:solidFill>
                  <a:srgbClr val="505A63"/>
                </a:solidFill>
                <a:effectLst/>
                <a:latin typeface="Mulish"/>
              </a:rPr>
              <a:t>stable</a:t>
            </a:r>
            <a:r>
              <a:rPr lang="en-GB" b="1" i="0" dirty="0">
                <a:solidFill>
                  <a:srgbClr val="505A63"/>
                </a:solidFill>
                <a:effectLst/>
                <a:latin typeface="Mulish"/>
              </a:rPr>
              <a:t> or can even </a:t>
            </a:r>
            <a:r>
              <a:rPr lang="en-GB" b="0" i="0" dirty="0">
                <a:solidFill>
                  <a:srgbClr val="505A63"/>
                </a:solidFill>
                <a:effectLst/>
                <a:latin typeface="Mulish"/>
              </a:rPr>
              <a:t>increas</a:t>
            </a:r>
            <a:r>
              <a:rPr lang="en-GB" b="1" i="0" dirty="0">
                <a:solidFill>
                  <a:srgbClr val="505A63"/>
                </a:solidFill>
                <a:effectLst/>
                <a:latin typeface="Mulish"/>
              </a:rPr>
              <a:t>e because of increased FSH) </a:t>
            </a:r>
          </a:p>
          <a:p>
            <a:r>
              <a:rPr lang="en-GB" b="1" i="0" dirty="0">
                <a:solidFill>
                  <a:srgbClr val="505A63"/>
                </a:solidFill>
                <a:effectLst/>
                <a:latin typeface="Mulish"/>
              </a:rPr>
              <a:t>- de </a:t>
            </a:r>
            <a:r>
              <a:rPr lang="en-GB" b="1" i="0" dirty="0" err="1">
                <a:solidFill>
                  <a:srgbClr val="505A63"/>
                </a:solidFill>
                <a:effectLst/>
                <a:latin typeface="Mulish"/>
              </a:rPr>
              <a:t>luteale</a:t>
            </a:r>
            <a:r>
              <a:rPr lang="en-GB" b="1" i="0" dirty="0">
                <a:solidFill>
                  <a:srgbClr val="505A63"/>
                </a:solidFill>
                <a:effectLst/>
                <a:latin typeface="Mulish"/>
              </a:rPr>
              <a:t> phase can shorten and  </a:t>
            </a:r>
            <a:r>
              <a:rPr lang="en-GB" b="1" i="0" u="sng" dirty="0">
                <a:solidFill>
                  <a:srgbClr val="505A63"/>
                </a:solidFill>
                <a:effectLst/>
                <a:latin typeface="Mulish"/>
              </a:rPr>
              <a:t>progesterone</a:t>
            </a:r>
            <a:r>
              <a:rPr lang="en-GB" b="1" i="0" dirty="0">
                <a:solidFill>
                  <a:srgbClr val="505A63"/>
                </a:solidFill>
                <a:effectLst/>
                <a:latin typeface="Mulish"/>
              </a:rPr>
              <a:t> production decreases  (more PMS, </a:t>
            </a:r>
            <a:r>
              <a:rPr lang="en-GB" b="1" i="0" dirty="0" err="1">
                <a:solidFill>
                  <a:srgbClr val="505A63"/>
                </a:solidFill>
                <a:effectLst/>
                <a:latin typeface="Mulish"/>
              </a:rPr>
              <a:t>Painfull</a:t>
            </a:r>
            <a:r>
              <a:rPr lang="en-GB" b="1" i="0" dirty="0">
                <a:solidFill>
                  <a:srgbClr val="505A63"/>
                </a:solidFill>
                <a:effectLst/>
                <a:latin typeface="Mulish"/>
              </a:rPr>
              <a:t> breasts because increasing E2 and </a:t>
            </a:r>
            <a:r>
              <a:rPr lang="en-GB" b="1" i="0" dirty="0" err="1">
                <a:solidFill>
                  <a:srgbClr val="505A63"/>
                </a:solidFill>
                <a:effectLst/>
                <a:latin typeface="Mulish"/>
              </a:rPr>
              <a:t>moodswings</a:t>
            </a:r>
            <a:r>
              <a:rPr lang="en-GB" b="1" i="0" dirty="0">
                <a:solidFill>
                  <a:srgbClr val="505A63"/>
                </a:solidFill>
                <a:effectLst/>
                <a:latin typeface="Mulish"/>
              </a:rPr>
              <a:t>, difficulties sleeping in or staying asleep)</a:t>
            </a:r>
          </a:p>
          <a:p>
            <a:r>
              <a:rPr lang="en-GB" b="0" i="0" dirty="0">
                <a:solidFill>
                  <a:srgbClr val="505A63"/>
                </a:solidFill>
                <a:effectLst/>
                <a:latin typeface="Mulish"/>
              </a:rPr>
              <a:t>The lack of standardized AMH assays prevented the development of quantitative recommendations for this biomarker.</a:t>
            </a:r>
          </a:p>
          <a:p>
            <a:endParaRPr lang="en-GB" dirty="0"/>
          </a:p>
        </p:txBody>
      </p:sp>
      <p:sp>
        <p:nvSpPr>
          <p:cNvPr id="4" name="Slide Number Placeholder 3"/>
          <p:cNvSpPr>
            <a:spLocks noGrp="1"/>
          </p:cNvSpPr>
          <p:nvPr>
            <p:ph type="sldNum" sz="quarter" idx="5"/>
          </p:nvPr>
        </p:nvSpPr>
        <p:spPr/>
        <p:txBody>
          <a:bodyPr/>
          <a:lstStyle/>
          <a:p>
            <a:fld id="{143AE4B7-BF8F-4014-9D3C-D361CA0900F5}" type="slidenum">
              <a:rPr lang="en-GB" smtClean="0"/>
              <a:t>8</a:t>
            </a:fld>
            <a:endParaRPr lang="en-GB"/>
          </a:p>
        </p:txBody>
      </p:sp>
    </p:spTree>
    <p:extLst>
      <p:ext uri="{BB962C8B-B14F-4D97-AF65-F5344CB8AC3E}">
        <p14:creationId xmlns:p14="http://schemas.microsoft.com/office/powerpoint/2010/main" val="2921037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248-E301-6191-91B6-FD3DBAED89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F88A47-AABD-9A7E-9D8C-158A568284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ED6D25-F3C3-3D06-A349-F8410AF74046}"/>
              </a:ext>
            </a:extLst>
          </p:cNvPr>
          <p:cNvSpPr>
            <a:spLocks noGrp="1"/>
          </p:cNvSpPr>
          <p:nvPr>
            <p:ph type="body" idx="1"/>
          </p:nvPr>
        </p:nvSpPr>
        <p:spPr/>
        <p:txBody>
          <a:bodyPr/>
          <a:lstStyle/>
          <a:p>
            <a:r>
              <a:rPr lang="en-GB" b="0" i="0" dirty="0">
                <a:solidFill>
                  <a:srgbClr val="505A63"/>
                </a:solidFill>
                <a:effectLst/>
                <a:latin typeface="Mulish"/>
              </a:rPr>
              <a:t>Stage –2 </a:t>
            </a:r>
            <a:r>
              <a:rPr lang="en-GB" b="1" i="0" dirty="0">
                <a:solidFill>
                  <a:srgbClr val="505A63"/>
                </a:solidFill>
                <a:effectLst/>
                <a:latin typeface="Mulish"/>
              </a:rPr>
              <a:t>or early MP transition </a:t>
            </a:r>
            <a:r>
              <a:rPr lang="en-GB" b="0" i="0" dirty="0">
                <a:solidFill>
                  <a:srgbClr val="505A63"/>
                </a:solidFill>
                <a:effectLst/>
                <a:latin typeface="Mulish"/>
              </a:rPr>
              <a:t>was characterized by </a:t>
            </a:r>
            <a:r>
              <a:rPr lang="en-GB" b="1" i="0" dirty="0">
                <a:solidFill>
                  <a:srgbClr val="505A63"/>
                </a:solidFill>
                <a:effectLst/>
                <a:latin typeface="Mulish"/>
              </a:rPr>
              <a:t>increased variability in menstrual cycle length, defined as a persistent </a:t>
            </a:r>
            <a:r>
              <a:rPr lang="en-GB" b="0" i="0" dirty="0">
                <a:solidFill>
                  <a:srgbClr val="505A63"/>
                </a:solidFill>
                <a:effectLst/>
                <a:latin typeface="Mulish"/>
              </a:rPr>
              <a:t>difference of 7 days or more </a:t>
            </a:r>
            <a:r>
              <a:rPr lang="en-GB" b="1" i="0" dirty="0">
                <a:solidFill>
                  <a:srgbClr val="505A63"/>
                </a:solidFill>
                <a:effectLst/>
                <a:latin typeface="Mulish"/>
              </a:rPr>
              <a:t>in the length of consecutive cycles. Persistence is defined as recurrence within 10 cycles of the first variable length cycle. </a:t>
            </a:r>
            <a:r>
              <a:rPr lang="en-GB" b="0" i="0" dirty="0">
                <a:solidFill>
                  <a:srgbClr val="505A63"/>
                </a:solidFill>
                <a:effectLst/>
                <a:latin typeface="Mulish"/>
              </a:rPr>
              <a:t>Cycles in the early menopausal transition are also characterized by </a:t>
            </a:r>
            <a:r>
              <a:rPr lang="en-GB" b="1" i="0" dirty="0">
                <a:solidFill>
                  <a:srgbClr val="505A63"/>
                </a:solidFill>
                <a:effectLst/>
                <a:latin typeface="Mulish"/>
              </a:rPr>
              <a:t>elevated but variable early follicular phase FSH levels and low AMH levels and AFC</a:t>
            </a:r>
          </a:p>
          <a:p>
            <a:endParaRPr lang="en-GB" b="1" i="0" dirty="0">
              <a:solidFill>
                <a:srgbClr val="505A63"/>
              </a:solidFill>
              <a:effectLst/>
              <a:latin typeface="Mulish"/>
            </a:endParaRPr>
          </a:p>
          <a:p>
            <a:r>
              <a:rPr lang="en-GB" b="0" i="0" dirty="0">
                <a:solidFill>
                  <a:srgbClr val="505A63"/>
                </a:solidFill>
                <a:effectLst/>
                <a:latin typeface="Mulish"/>
              </a:rPr>
              <a:t>Stage –1 or late </a:t>
            </a:r>
            <a:r>
              <a:rPr lang="en-GB" b="1" i="0" dirty="0">
                <a:solidFill>
                  <a:srgbClr val="505A63"/>
                </a:solidFill>
                <a:effectLst/>
                <a:latin typeface="Mulish"/>
              </a:rPr>
              <a:t>MP transition was characterized by onset of </a:t>
            </a:r>
            <a:r>
              <a:rPr lang="en-GB" b="0" i="0" dirty="0">
                <a:solidFill>
                  <a:srgbClr val="505A63"/>
                </a:solidFill>
                <a:effectLst/>
                <a:latin typeface="Mulish"/>
              </a:rPr>
              <a:t>skipped cycles </a:t>
            </a:r>
            <a:r>
              <a:rPr lang="en-GB" b="1" i="0" dirty="0">
                <a:solidFill>
                  <a:srgbClr val="505A63"/>
                </a:solidFill>
                <a:effectLst/>
                <a:latin typeface="Mulish"/>
              </a:rPr>
              <a:t>or amenorrhea of at least 60 days and </a:t>
            </a:r>
            <a:r>
              <a:rPr lang="en-GB" b="0" i="0" dirty="0">
                <a:solidFill>
                  <a:srgbClr val="505A63"/>
                </a:solidFill>
                <a:effectLst/>
                <a:latin typeface="Mulish"/>
              </a:rPr>
              <a:t>continued elevation of FSH</a:t>
            </a:r>
            <a:r>
              <a:rPr lang="en-GB" b="1" i="0" dirty="0">
                <a:solidFill>
                  <a:srgbClr val="505A63"/>
                </a:solidFill>
                <a:effectLst/>
                <a:latin typeface="Mulish"/>
              </a:rPr>
              <a:t>.</a:t>
            </a:r>
          </a:p>
          <a:p>
            <a:r>
              <a:rPr lang="en-GB" b="0" i="0" dirty="0">
                <a:solidFill>
                  <a:srgbClr val="505A63"/>
                </a:solidFill>
                <a:effectLst/>
                <a:latin typeface="Mulish"/>
              </a:rPr>
              <a:t>The late menopausal transition is marked by the occurrence of </a:t>
            </a:r>
            <a:r>
              <a:rPr lang="en-GB" b="1" i="0" dirty="0">
                <a:solidFill>
                  <a:srgbClr val="505A63"/>
                </a:solidFill>
                <a:effectLst/>
                <a:latin typeface="Mulish"/>
              </a:rPr>
              <a:t>amenorrhea of 60 days or longer. </a:t>
            </a:r>
            <a:r>
              <a:rPr lang="en-GB" b="0" i="0" dirty="0">
                <a:solidFill>
                  <a:srgbClr val="505A63"/>
                </a:solidFill>
                <a:effectLst/>
                <a:latin typeface="Mulish"/>
              </a:rPr>
              <a:t>Menstrual cycles in the late menopausal transition are </a:t>
            </a:r>
            <a:r>
              <a:rPr lang="en-GB" b="1" i="0" dirty="0">
                <a:solidFill>
                  <a:srgbClr val="505A63"/>
                </a:solidFill>
                <a:effectLst/>
                <a:latin typeface="Mulish"/>
              </a:rPr>
              <a:t>characterized by increased variability in cycle length, extreme fluctuations in hormonal levels, and increased prevalence of anovulation. In this stage, </a:t>
            </a:r>
            <a:r>
              <a:rPr lang="en-GB" b="0" i="0" dirty="0">
                <a:solidFill>
                  <a:srgbClr val="505A63"/>
                </a:solidFill>
                <a:effectLst/>
                <a:latin typeface="Mulish"/>
              </a:rPr>
              <a:t>FSH</a:t>
            </a:r>
            <a:r>
              <a:rPr lang="en-GB" b="1" i="0" dirty="0">
                <a:solidFill>
                  <a:srgbClr val="505A63"/>
                </a:solidFill>
                <a:effectLst/>
                <a:latin typeface="Mulish"/>
              </a:rPr>
              <a:t> levels are sometimes elevated into the menopausal range and sometimes within the range characteristic of the earlier reproductive years, particularly in association with high </a:t>
            </a:r>
            <a:r>
              <a:rPr lang="en-GB" b="1" i="0" dirty="0" err="1">
                <a:solidFill>
                  <a:srgbClr val="505A63"/>
                </a:solidFill>
                <a:effectLst/>
                <a:latin typeface="Mulish"/>
              </a:rPr>
              <a:t>estradiol</a:t>
            </a:r>
            <a:r>
              <a:rPr lang="en-GB" b="1" i="0" dirty="0">
                <a:solidFill>
                  <a:srgbClr val="505A63"/>
                </a:solidFill>
                <a:effectLst/>
                <a:latin typeface="Mulish"/>
              </a:rPr>
              <a:t> levels. </a:t>
            </a:r>
            <a:r>
              <a:rPr lang="en-GB" b="0" i="0" dirty="0">
                <a:solidFill>
                  <a:srgbClr val="505A63"/>
                </a:solidFill>
                <a:effectLst/>
                <a:latin typeface="Mulish"/>
              </a:rPr>
              <a:t>The development of international standards and the availability of substantive population-based data now permit the definition of quantitative</a:t>
            </a:r>
            <a:r>
              <a:rPr lang="en-GB" b="1" i="0" dirty="0">
                <a:solidFill>
                  <a:srgbClr val="505A63"/>
                </a:solidFill>
                <a:effectLst/>
                <a:latin typeface="Mulish"/>
              </a:rPr>
              <a:t> FSH criteria, with levels greater than 25 IU/L in a random blood draw characteristic of being in late transition, based on current international pituitary standards that approximate more than 40 IU/L in the previously used urine-based gonadotropin standards . </a:t>
            </a:r>
            <a:r>
              <a:rPr lang="en-GB" b="0" i="0" dirty="0">
                <a:solidFill>
                  <a:srgbClr val="505A63"/>
                </a:solidFill>
                <a:effectLst/>
                <a:latin typeface="Mulish"/>
              </a:rPr>
              <a:t>Empirical analyses should be undertaken to confirm this recommendation, and researchers and clinicians should carefully evaluate the appropriate FSH value, depending on the assay they use. Based on studies of menstrual calendars and on changes in FSH and </a:t>
            </a:r>
            <a:r>
              <a:rPr lang="en-GB" b="0" i="0" dirty="0" err="1">
                <a:solidFill>
                  <a:srgbClr val="505A63"/>
                </a:solidFill>
                <a:effectLst/>
                <a:latin typeface="Mulish"/>
              </a:rPr>
              <a:t>estradiol</a:t>
            </a:r>
            <a:r>
              <a:rPr lang="en-GB" b="0" i="0" dirty="0">
                <a:solidFill>
                  <a:srgbClr val="505A63"/>
                </a:solidFill>
                <a:effectLst/>
                <a:latin typeface="Mulish"/>
              </a:rPr>
              <a:t>, </a:t>
            </a:r>
            <a:r>
              <a:rPr lang="en-GB" b="1" i="0" dirty="0">
                <a:solidFill>
                  <a:srgbClr val="505A63"/>
                </a:solidFill>
                <a:effectLst/>
                <a:latin typeface="Mulish"/>
              </a:rPr>
              <a:t>this stage is estimated to last, on average, 1 to 3 years. Symptoms, most notably vasomotor symptoms, are likely to occur during this stage.</a:t>
            </a:r>
            <a:endParaRPr lang="en-GB" dirty="0"/>
          </a:p>
        </p:txBody>
      </p:sp>
      <p:sp>
        <p:nvSpPr>
          <p:cNvPr id="4" name="Slide Number Placeholder 3">
            <a:extLst>
              <a:ext uri="{FF2B5EF4-FFF2-40B4-BE49-F238E27FC236}">
                <a16:creationId xmlns:a16="http://schemas.microsoft.com/office/drawing/2014/main" id="{B288DF38-D543-BD59-84A2-48383339E350}"/>
              </a:ext>
            </a:extLst>
          </p:cNvPr>
          <p:cNvSpPr>
            <a:spLocks noGrp="1"/>
          </p:cNvSpPr>
          <p:nvPr>
            <p:ph type="sldNum" sz="quarter" idx="5"/>
          </p:nvPr>
        </p:nvSpPr>
        <p:spPr/>
        <p:txBody>
          <a:bodyPr/>
          <a:lstStyle/>
          <a:p>
            <a:fld id="{143AE4B7-BF8F-4014-9D3C-D361CA0900F5}" type="slidenum">
              <a:rPr lang="en-GB" smtClean="0"/>
              <a:t>9</a:t>
            </a:fld>
            <a:endParaRPr lang="en-GB"/>
          </a:p>
        </p:txBody>
      </p:sp>
    </p:spTree>
    <p:extLst>
      <p:ext uri="{BB962C8B-B14F-4D97-AF65-F5344CB8AC3E}">
        <p14:creationId xmlns:p14="http://schemas.microsoft.com/office/powerpoint/2010/main" val="1908106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900"/>
              </a:spcAft>
            </a:pPr>
            <a:r>
              <a:rPr lang="en-GB" b="0" i="0" dirty="0">
                <a:solidFill>
                  <a:srgbClr val="222222"/>
                </a:solidFill>
                <a:effectLst/>
                <a:latin typeface="Times New Roman" panose="02020603050405020304" pitchFamily="18" charset="0"/>
              </a:rPr>
              <a:t>In </a:t>
            </a:r>
            <a:r>
              <a:rPr lang="en-GB" b="1" i="0" dirty="0">
                <a:solidFill>
                  <a:srgbClr val="222222"/>
                </a:solidFill>
                <a:effectLst/>
                <a:latin typeface="Times New Roman" panose="02020603050405020304" pitchFamily="18" charset="0"/>
              </a:rPr>
              <a:t>late</a:t>
            </a:r>
            <a:r>
              <a:rPr lang="en-GB" b="0" i="0" dirty="0">
                <a:solidFill>
                  <a:srgbClr val="222222"/>
                </a:solidFill>
                <a:effectLst/>
                <a:latin typeface="Times New Roman" panose="02020603050405020304" pitchFamily="18" charset="0"/>
              </a:rPr>
              <a:t> perimenopause (STRAW stage -1), </a:t>
            </a:r>
            <a:r>
              <a:rPr lang="en-GB" dirty="0"/>
              <a:t>is characterized by irregular menstrual cycles and </a:t>
            </a:r>
            <a:r>
              <a:rPr lang="en-GB" b="1" dirty="0"/>
              <a:t>unpredictable hormone levels</a:t>
            </a:r>
            <a:r>
              <a:rPr lang="en-GB" dirty="0"/>
              <a:t>, including </a:t>
            </a:r>
            <a:r>
              <a:rPr lang="en-GB" b="1" dirty="0"/>
              <a:t>dramatic swings in </a:t>
            </a:r>
            <a:r>
              <a:rPr lang="en-GB" b="1" dirty="0" err="1"/>
              <a:t>estradiol</a:t>
            </a:r>
            <a:r>
              <a:rPr lang="en-GB" b="1" dirty="0"/>
              <a:t> </a:t>
            </a:r>
            <a:r>
              <a:rPr lang="en-GB" dirty="0"/>
              <a:t>(E2). An increasing number of studies have found variable high E2 and low luteal phase progesterone occur with progression of Stages</a:t>
            </a:r>
            <a:endParaRPr lang="en-GB" b="0" i="0" dirty="0">
              <a:solidFill>
                <a:srgbClr val="222222"/>
              </a:solidFill>
              <a:effectLst/>
              <a:latin typeface="Times New Roman" panose="02020603050405020304" pitchFamily="18" charset="0"/>
            </a:endParaRPr>
          </a:p>
          <a:p>
            <a:pPr algn="l">
              <a:spcAft>
                <a:spcPts val="900"/>
              </a:spcAft>
            </a:pPr>
            <a:r>
              <a:rPr lang="en-GB" b="0" i="0" dirty="0">
                <a:solidFill>
                  <a:srgbClr val="222222"/>
                </a:solidFill>
                <a:effectLst/>
                <a:latin typeface="Times New Roman" panose="02020603050405020304" pitchFamily="18" charset="0"/>
              </a:rPr>
              <a:t>the </a:t>
            </a:r>
            <a:r>
              <a:rPr lang="en-GB" b="1" i="0" dirty="0">
                <a:solidFill>
                  <a:srgbClr val="222222"/>
                </a:solidFill>
                <a:effectLst/>
                <a:latin typeface="Times New Roman" panose="02020603050405020304" pitchFamily="18" charset="0"/>
              </a:rPr>
              <a:t>loop cycle </a:t>
            </a:r>
            <a:r>
              <a:rPr lang="en-GB" b="0" i="0" dirty="0">
                <a:solidFill>
                  <a:srgbClr val="222222"/>
                </a:solidFill>
                <a:effectLst/>
                <a:latin typeface="Times New Roman" panose="02020603050405020304" pitchFamily="18" charset="0"/>
              </a:rPr>
              <a:t>refers to the irregular and unpredictable menstrual cycles caused by declining ovarian function. This phase is characterized by prolonged anovulatory cycles, significant hormonal fluctuations, and extended intervals between periods.</a:t>
            </a:r>
          </a:p>
          <a:p>
            <a:pPr algn="l">
              <a:spcAft>
                <a:spcPts val="900"/>
              </a:spcAft>
            </a:pPr>
            <a:r>
              <a:rPr lang="en-GB" dirty="0"/>
              <a:t>(37%) early and late menstrual transition ovulatory cycles exhibited a </a:t>
            </a:r>
            <a:r>
              <a:rPr lang="en-GB" b="1" dirty="0"/>
              <a:t>specific pattern of E2 secretion </a:t>
            </a:r>
            <a:r>
              <a:rPr lang="en-GB" dirty="0"/>
              <a:t>that was </a:t>
            </a:r>
            <a:r>
              <a:rPr lang="en-GB" b="1" dirty="0"/>
              <a:t>characterized by a second increase in E2 during </a:t>
            </a:r>
            <a:r>
              <a:rPr lang="en-GB" dirty="0"/>
              <a:t>the </a:t>
            </a:r>
            <a:r>
              <a:rPr lang="en-GB" b="1" dirty="0"/>
              <a:t>mid- and late luteal phases and that continued to a peak during the subsequent menstrual phase</a:t>
            </a:r>
            <a:r>
              <a:rPr lang="en-GB" dirty="0"/>
              <a:t>. This </a:t>
            </a:r>
            <a:r>
              <a:rPr lang="en-GB" b="1" dirty="0"/>
              <a:t>second rise and fall in E2 was typical </a:t>
            </a:r>
            <a:r>
              <a:rPr lang="en-GB" dirty="0"/>
              <a:t>in appearance of a </a:t>
            </a:r>
            <a:r>
              <a:rPr lang="en-GB" b="1" dirty="0"/>
              <a:t>normal follicular phase, except that it was superimposed on an existing ovulatory cycle </a:t>
            </a:r>
            <a:r>
              <a:rPr lang="en-GB" dirty="0"/>
              <a:t>(specifically during the luteal and menstrual phases). The pattern was therefore referred to as a </a:t>
            </a:r>
            <a:r>
              <a:rPr lang="en-GB" b="1" dirty="0"/>
              <a:t>luteal out-of-phase (LOOP) follicular event</a:t>
            </a:r>
            <a:r>
              <a:rPr lang="en-GB" dirty="0"/>
              <a:t>. In four of these LOOP cycles, a luteinizing hormone peak and ovulatory episode followed the second E2 peak early in the subsequent cycle. Compared with the typical ovulatory cycles, the cycles with </a:t>
            </a:r>
            <a:r>
              <a:rPr lang="en-GB" b="1" dirty="0"/>
              <a:t>LOOP events exhibited lower luteal phase progesterone</a:t>
            </a:r>
            <a:r>
              <a:rPr lang="en-GB" dirty="0"/>
              <a:t>, higher early cycle follicle-stimulating hormone, and lower early cycle inhibin B. They were also associated with abnormally short (G21 d) or long (940 d) cycle length.</a:t>
            </a:r>
            <a:endParaRPr lang="en-GB" b="0" i="0" dirty="0">
              <a:solidFill>
                <a:srgbClr val="222222"/>
              </a:solidFill>
              <a:effectLst/>
              <a:latin typeface="Times New Roman" panose="02020603050405020304" pitchFamily="18" charset="0"/>
            </a:endParaRPr>
          </a:p>
          <a:p>
            <a:pPr algn="l">
              <a:spcAft>
                <a:spcPts val="900"/>
              </a:spcAft>
            </a:pPr>
            <a:br>
              <a:rPr lang="en-GB" b="0" i="0" dirty="0">
                <a:solidFill>
                  <a:srgbClr val="222222"/>
                </a:solidFill>
                <a:effectLst/>
                <a:latin typeface="Times New Roman" panose="02020603050405020304" pitchFamily="18" charset="0"/>
              </a:rPr>
            </a:br>
            <a:endParaRPr lang="en-GB" b="0" i="0" dirty="0">
              <a:solidFill>
                <a:srgbClr val="222222"/>
              </a:solidFill>
              <a:effectLst/>
              <a:latin typeface="Times New Roman" panose="02020603050405020304" pitchFamily="18" charset="0"/>
            </a:endParaRPr>
          </a:p>
          <a:p>
            <a:pPr algn="l">
              <a:spcAft>
                <a:spcPts val="900"/>
              </a:spcAft>
            </a:pPr>
            <a:r>
              <a:rPr lang="en-GB" b="0" i="0" dirty="0">
                <a:solidFill>
                  <a:srgbClr val="222222"/>
                </a:solidFill>
                <a:effectLst/>
                <a:latin typeface="Times New Roman" panose="02020603050405020304" pitchFamily="18" charset="0"/>
              </a:rPr>
              <a:t>Key Features of the Loop Cycle in Late Perimenopause</a:t>
            </a:r>
          </a:p>
          <a:p>
            <a:pPr algn="l">
              <a:spcAft>
                <a:spcPts val="900"/>
              </a:spcAft>
            </a:pPr>
            <a:r>
              <a:rPr lang="en-GB" b="0" i="0" dirty="0">
                <a:solidFill>
                  <a:srgbClr val="222222"/>
                </a:solidFill>
                <a:effectLst/>
                <a:latin typeface="Times New Roman" panose="02020603050405020304" pitchFamily="18" charset="0"/>
              </a:rPr>
              <a:t>1. </a:t>
            </a:r>
            <a:r>
              <a:rPr lang="en-GB" b="1" i="0" dirty="0">
                <a:solidFill>
                  <a:srgbClr val="222222"/>
                </a:solidFill>
                <a:effectLst/>
                <a:latin typeface="Times New Roman" panose="02020603050405020304" pitchFamily="18" charset="0"/>
              </a:rPr>
              <a:t>Long, irregular cycles (&gt;60 days)</a:t>
            </a:r>
          </a:p>
          <a:p>
            <a:pPr algn="l">
              <a:spcAft>
                <a:spcPts val="900"/>
              </a:spcAft>
            </a:pPr>
            <a:r>
              <a:rPr lang="en-GB" b="0" i="0" dirty="0">
                <a:solidFill>
                  <a:srgbClr val="222222"/>
                </a:solidFill>
                <a:effectLst/>
                <a:latin typeface="Times New Roman" panose="02020603050405020304" pitchFamily="18" charset="0"/>
              </a:rPr>
              <a:t>- Ovulation becomes increasingly rare.</a:t>
            </a:r>
          </a:p>
          <a:p>
            <a:pPr algn="l">
              <a:spcAft>
                <a:spcPts val="900"/>
              </a:spcAft>
            </a:pPr>
            <a:r>
              <a:rPr lang="en-GB" b="0" i="0" dirty="0">
                <a:solidFill>
                  <a:srgbClr val="222222"/>
                </a:solidFill>
                <a:effectLst/>
                <a:latin typeface="Times New Roman" panose="02020603050405020304" pitchFamily="18" charset="0"/>
              </a:rPr>
              <a:t>- Some cycles may be very short, while others are very long or even absent.</a:t>
            </a:r>
          </a:p>
          <a:p>
            <a:pPr algn="l">
              <a:spcAft>
                <a:spcPts val="900"/>
              </a:spcAft>
            </a:pPr>
            <a:r>
              <a:rPr lang="en-GB" b="0" i="0" dirty="0">
                <a:solidFill>
                  <a:srgbClr val="222222"/>
                </a:solidFill>
                <a:effectLst/>
                <a:latin typeface="Times New Roman" panose="02020603050405020304" pitchFamily="18" charset="0"/>
              </a:rPr>
              <a:t>- Periods may skip months before resuming.</a:t>
            </a:r>
          </a:p>
          <a:p>
            <a:pPr algn="l">
              <a:spcAft>
                <a:spcPts val="900"/>
              </a:spcAft>
            </a:pPr>
            <a:r>
              <a:rPr lang="en-GB" b="0" i="0" dirty="0">
                <a:solidFill>
                  <a:srgbClr val="222222"/>
                </a:solidFill>
                <a:effectLst/>
                <a:latin typeface="Times New Roman" panose="02020603050405020304" pitchFamily="18" charset="0"/>
              </a:rPr>
              <a:t>2. </a:t>
            </a:r>
            <a:r>
              <a:rPr lang="en-GB" b="1" i="0" dirty="0">
                <a:solidFill>
                  <a:srgbClr val="222222"/>
                </a:solidFill>
                <a:effectLst/>
                <a:latin typeface="Times New Roman" panose="02020603050405020304" pitchFamily="18" charset="0"/>
              </a:rPr>
              <a:t>Persistent High FSH and Fluctuating </a:t>
            </a:r>
            <a:r>
              <a:rPr lang="en-GB" b="1" i="0" dirty="0" err="1">
                <a:solidFill>
                  <a:srgbClr val="222222"/>
                </a:solidFill>
                <a:effectLst/>
                <a:latin typeface="Times New Roman" panose="02020603050405020304" pitchFamily="18" charset="0"/>
              </a:rPr>
              <a:t>Estradiol</a:t>
            </a:r>
            <a:endParaRPr lang="en-GB" b="1" i="0" dirty="0">
              <a:solidFill>
                <a:srgbClr val="222222"/>
              </a:solidFill>
              <a:effectLst/>
              <a:latin typeface="Times New Roman" panose="02020603050405020304" pitchFamily="18" charset="0"/>
            </a:endParaRPr>
          </a:p>
          <a:p>
            <a:pPr algn="l">
              <a:spcAft>
                <a:spcPts val="900"/>
              </a:spcAft>
            </a:pPr>
            <a:r>
              <a:rPr lang="en-GB" b="0" i="0" dirty="0">
                <a:solidFill>
                  <a:srgbClr val="222222"/>
                </a:solidFill>
                <a:effectLst/>
                <a:latin typeface="Times New Roman" panose="02020603050405020304" pitchFamily="18" charset="0"/>
              </a:rPr>
              <a:t>- FSH (Follicle-Stimulating Hormone) remains elevated as the body attempts to stimulate the ovaries.</a:t>
            </a:r>
          </a:p>
          <a:p>
            <a:pPr algn="l">
              <a:spcAft>
                <a:spcPts val="900"/>
              </a:spcAft>
            </a:pPr>
            <a:r>
              <a:rPr lang="en-GB" b="0" i="0" dirty="0">
                <a:solidFill>
                  <a:srgbClr val="222222"/>
                </a:solidFill>
                <a:effectLst/>
                <a:latin typeface="Times New Roman" panose="02020603050405020304" pitchFamily="18" charset="0"/>
              </a:rPr>
              <a:t>- </a:t>
            </a:r>
            <a:r>
              <a:rPr lang="en-GB" b="0" i="0" dirty="0" err="1">
                <a:solidFill>
                  <a:srgbClr val="222222"/>
                </a:solidFill>
                <a:effectLst/>
                <a:latin typeface="Times New Roman" panose="02020603050405020304" pitchFamily="18" charset="0"/>
              </a:rPr>
              <a:t>Estradiol</a:t>
            </a:r>
            <a:r>
              <a:rPr lang="en-GB" b="0" i="0" dirty="0">
                <a:solidFill>
                  <a:srgbClr val="222222"/>
                </a:solidFill>
                <a:effectLst/>
                <a:latin typeface="Times New Roman" panose="02020603050405020304" pitchFamily="18" charset="0"/>
              </a:rPr>
              <a:t> (</a:t>
            </a:r>
            <a:r>
              <a:rPr lang="en-GB" b="0" i="0" dirty="0" err="1">
                <a:solidFill>
                  <a:srgbClr val="222222"/>
                </a:solidFill>
                <a:effectLst/>
                <a:latin typeface="Times New Roman" panose="02020603050405020304" pitchFamily="18" charset="0"/>
              </a:rPr>
              <a:t>Eâ</a:t>
            </a:r>
            <a:r>
              <a:rPr lang="en-GB" b="0" i="0" dirty="0">
                <a:solidFill>
                  <a:srgbClr val="222222"/>
                </a:solidFill>
                <a:effectLst/>
                <a:latin typeface="Times New Roman" panose="02020603050405020304" pitchFamily="18" charset="0"/>
              </a:rPr>
              <a:t>‚‚) fluctuates </a:t>
            </a:r>
            <a:r>
              <a:rPr lang="en-GB" b="0" i="0" dirty="0" err="1">
                <a:solidFill>
                  <a:srgbClr val="222222"/>
                </a:solidFill>
                <a:effectLst/>
                <a:latin typeface="Times New Roman" panose="02020603050405020304" pitchFamily="18" charset="0"/>
              </a:rPr>
              <a:t>widelyâ</a:t>
            </a:r>
            <a:r>
              <a:rPr lang="en-GB" b="0" i="0" dirty="0">
                <a:solidFill>
                  <a:srgbClr val="222222"/>
                </a:solidFill>
                <a:effectLst/>
                <a:latin typeface="Times New Roman" panose="02020603050405020304" pitchFamily="18" charset="0"/>
              </a:rPr>
              <a:t>€”sometimes high due to occasional follicular activity, sometimes very low.</a:t>
            </a:r>
          </a:p>
          <a:p>
            <a:pPr algn="l">
              <a:spcAft>
                <a:spcPts val="900"/>
              </a:spcAft>
            </a:pPr>
            <a:r>
              <a:rPr lang="en-GB" b="0" i="0" dirty="0">
                <a:solidFill>
                  <a:srgbClr val="222222"/>
                </a:solidFill>
                <a:effectLst/>
                <a:latin typeface="Times New Roman" panose="02020603050405020304" pitchFamily="18" charset="0"/>
              </a:rPr>
              <a:t>-These fluctuations can cause intense symptoms, such as night sweats and mood swings.</a:t>
            </a:r>
          </a:p>
          <a:p>
            <a:pPr algn="l">
              <a:spcAft>
                <a:spcPts val="900"/>
              </a:spcAft>
            </a:pPr>
            <a:r>
              <a:rPr lang="en-GB" b="0" i="0" dirty="0">
                <a:solidFill>
                  <a:srgbClr val="222222"/>
                </a:solidFill>
                <a:effectLst/>
                <a:latin typeface="Times New Roman" panose="02020603050405020304" pitchFamily="18" charset="0"/>
              </a:rPr>
              <a:t>3. </a:t>
            </a:r>
            <a:r>
              <a:rPr lang="en-GB" b="1" i="0" dirty="0">
                <a:solidFill>
                  <a:srgbClr val="222222"/>
                </a:solidFill>
                <a:effectLst/>
                <a:latin typeface="Times New Roman" panose="02020603050405020304" pitchFamily="18" charset="0"/>
              </a:rPr>
              <a:t>Unopposed </a:t>
            </a:r>
            <a:r>
              <a:rPr lang="en-GB" b="1" i="0" dirty="0" err="1">
                <a:solidFill>
                  <a:srgbClr val="222222"/>
                </a:solidFill>
                <a:effectLst/>
                <a:latin typeface="Times New Roman" panose="02020603050405020304" pitchFamily="18" charset="0"/>
              </a:rPr>
              <a:t>Estrogen</a:t>
            </a:r>
            <a:r>
              <a:rPr lang="en-GB" b="1" i="0" dirty="0">
                <a:solidFill>
                  <a:srgbClr val="222222"/>
                </a:solidFill>
                <a:effectLst/>
                <a:latin typeface="Times New Roman" panose="02020603050405020304" pitchFamily="18" charset="0"/>
              </a:rPr>
              <a:t> Exposure</a:t>
            </a:r>
          </a:p>
          <a:p>
            <a:pPr algn="l">
              <a:spcAft>
                <a:spcPts val="900"/>
              </a:spcAft>
            </a:pPr>
            <a:r>
              <a:rPr lang="en-GB" b="0" i="0" dirty="0">
                <a:solidFill>
                  <a:srgbClr val="222222"/>
                </a:solidFill>
                <a:effectLst/>
                <a:latin typeface="Times New Roman" panose="02020603050405020304" pitchFamily="18" charset="0"/>
              </a:rPr>
              <a:t>- Due to infrequent ovulation, progesterone production is reduced.</a:t>
            </a:r>
          </a:p>
          <a:p>
            <a:pPr algn="l">
              <a:spcAft>
                <a:spcPts val="900"/>
              </a:spcAft>
            </a:pPr>
            <a:r>
              <a:rPr lang="en-GB" b="0" i="0" dirty="0">
                <a:solidFill>
                  <a:srgbClr val="222222"/>
                </a:solidFill>
                <a:effectLst/>
                <a:latin typeface="Times New Roman" panose="02020603050405020304" pitchFamily="18" charset="0"/>
              </a:rPr>
              <a:t>-This can lead to heavy, prolonged bleeding (if the endometrium builds up excessively before shedding).</a:t>
            </a:r>
          </a:p>
          <a:p>
            <a:pPr algn="l">
              <a:spcAft>
                <a:spcPts val="900"/>
              </a:spcAft>
            </a:pPr>
            <a:r>
              <a:rPr lang="en-GB" b="0" i="0" dirty="0">
                <a:solidFill>
                  <a:srgbClr val="222222"/>
                </a:solidFill>
                <a:effectLst/>
                <a:latin typeface="Times New Roman" panose="02020603050405020304" pitchFamily="18" charset="0"/>
              </a:rPr>
              <a:t>4. </a:t>
            </a:r>
            <a:r>
              <a:rPr lang="en-GB" b="1" i="0" dirty="0">
                <a:solidFill>
                  <a:srgbClr val="222222"/>
                </a:solidFill>
                <a:effectLst/>
                <a:latin typeface="Times New Roman" panose="02020603050405020304" pitchFamily="18" charset="0"/>
              </a:rPr>
              <a:t>Menstrual Patterns Vary</a:t>
            </a:r>
          </a:p>
          <a:p>
            <a:pPr algn="l">
              <a:spcAft>
                <a:spcPts val="900"/>
              </a:spcAft>
            </a:pPr>
            <a:r>
              <a:rPr lang="en-GB" b="0" i="0" dirty="0">
                <a:solidFill>
                  <a:srgbClr val="222222"/>
                </a:solidFill>
                <a:effectLst/>
                <a:latin typeface="Times New Roman" panose="02020603050405020304" pitchFamily="18" charset="0"/>
              </a:rPr>
              <a:t>- Some women experience light, infrequent periods.</a:t>
            </a:r>
          </a:p>
          <a:p>
            <a:pPr algn="l">
              <a:spcAft>
                <a:spcPts val="900"/>
              </a:spcAft>
            </a:pPr>
            <a:r>
              <a:rPr lang="en-GB" b="0" i="0" dirty="0">
                <a:solidFill>
                  <a:srgbClr val="222222"/>
                </a:solidFill>
                <a:effectLst/>
                <a:latin typeface="Times New Roman" panose="02020603050405020304" pitchFamily="18" charset="0"/>
              </a:rPr>
              <a:t>- Others have heavy, unpredictable bleeding due to endometrial instability.</a:t>
            </a:r>
          </a:p>
          <a:p>
            <a:pPr algn="l">
              <a:spcAft>
                <a:spcPts val="900"/>
              </a:spcAft>
            </a:pPr>
            <a:r>
              <a:rPr lang="en-GB" b="0" i="0" dirty="0">
                <a:solidFill>
                  <a:srgbClr val="222222"/>
                </a:solidFill>
                <a:effectLst/>
                <a:latin typeface="Times New Roman" panose="02020603050405020304" pitchFamily="18" charset="0"/>
              </a:rPr>
              <a:t>- The cycle eventually leads to amenorrhea (no periods for 12 months), marking menopause.</a:t>
            </a:r>
          </a:p>
          <a:p>
            <a:pPr algn="l">
              <a:spcAft>
                <a:spcPts val="900"/>
              </a:spcAft>
            </a:pPr>
            <a:br>
              <a:rPr lang="en-GB" b="0" i="0" dirty="0">
                <a:solidFill>
                  <a:srgbClr val="222222"/>
                </a:solidFill>
                <a:effectLst/>
                <a:latin typeface="Times New Roman" panose="02020603050405020304" pitchFamily="18" charset="0"/>
              </a:rPr>
            </a:br>
            <a:endParaRPr lang="en-GB" b="0" i="0" dirty="0">
              <a:solidFill>
                <a:srgbClr val="222222"/>
              </a:solidFill>
              <a:effectLst/>
              <a:latin typeface="Times New Roman" panose="02020603050405020304" pitchFamily="18" charset="0"/>
            </a:endParaRPr>
          </a:p>
          <a:p>
            <a:pPr algn="l">
              <a:spcAft>
                <a:spcPts val="900"/>
              </a:spcAft>
            </a:pPr>
            <a:r>
              <a:rPr lang="en-GB" b="1" i="0" dirty="0">
                <a:solidFill>
                  <a:srgbClr val="222222"/>
                </a:solidFill>
                <a:effectLst/>
                <a:latin typeface="Times New Roman" panose="02020603050405020304" pitchFamily="18" charset="0"/>
              </a:rPr>
              <a:t>Clinical Implications</a:t>
            </a:r>
          </a:p>
          <a:p>
            <a:pPr algn="l">
              <a:spcAft>
                <a:spcPts val="900"/>
              </a:spcAft>
            </a:pPr>
            <a:r>
              <a:rPr lang="en-GB" b="0" i="0" dirty="0">
                <a:solidFill>
                  <a:srgbClr val="222222"/>
                </a:solidFill>
                <a:effectLst/>
                <a:latin typeface="Times New Roman" panose="02020603050405020304" pitchFamily="18" charset="0"/>
              </a:rPr>
              <a:t>- Increased risk of endometrial hyperplasia due to irregular shedding.</a:t>
            </a:r>
          </a:p>
          <a:p>
            <a:pPr algn="l">
              <a:spcAft>
                <a:spcPts val="900"/>
              </a:spcAft>
            </a:pPr>
            <a:r>
              <a:rPr lang="en-GB" b="0" i="0" dirty="0">
                <a:solidFill>
                  <a:srgbClr val="222222"/>
                </a:solidFill>
                <a:effectLst/>
                <a:latin typeface="Times New Roman" panose="02020603050405020304" pitchFamily="18" charset="0"/>
              </a:rPr>
              <a:t>- Higher risk of symptoms like hot flashes, vaginal dryness, and sleep disturbances due to fluctuating </a:t>
            </a:r>
            <a:r>
              <a:rPr lang="en-GB" b="0" i="0" dirty="0" err="1">
                <a:solidFill>
                  <a:srgbClr val="222222"/>
                </a:solidFill>
                <a:effectLst/>
                <a:latin typeface="Times New Roman" panose="02020603050405020304" pitchFamily="18" charset="0"/>
              </a:rPr>
              <a:t>estrogen</a:t>
            </a:r>
            <a:r>
              <a:rPr lang="en-GB" b="0" i="0" dirty="0">
                <a:solidFill>
                  <a:srgbClr val="222222"/>
                </a:solidFill>
                <a:effectLst/>
                <a:latin typeface="Times New Roman" panose="02020603050405020304" pitchFamily="18" charset="0"/>
              </a:rPr>
              <a:t>.</a:t>
            </a:r>
          </a:p>
          <a:p>
            <a:pPr algn="l">
              <a:spcAft>
                <a:spcPts val="900"/>
              </a:spcAft>
            </a:pPr>
            <a:r>
              <a:rPr lang="en-GB" b="0" i="0" dirty="0">
                <a:solidFill>
                  <a:srgbClr val="222222"/>
                </a:solidFill>
                <a:effectLst/>
                <a:latin typeface="Times New Roman" panose="02020603050405020304" pitchFamily="18" charset="0"/>
              </a:rPr>
              <a:t>- Hormone therapy (HT) may be considered for symptom relief and cycle regulation</a:t>
            </a:r>
          </a:p>
          <a:p>
            <a:endParaRPr lang="en-GB" dirty="0"/>
          </a:p>
        </p:txBody>
      </p:sp>
      <p:sp>
        <p:nvSpPr>
          <p:cNvPr id="4" name="Slide Number Placeholder 3"/>
          <p:cNvSpPr>
            <a:spLocks noGrp="1"/>
          </p:cNvSpPr>
          <p:nvPr>
            <p:ph type="sldNum" sz="quarter" idx="5"/>
          </p:nvPr>
        </p:nvSpPr>
        <p:spPr/>
        <p:txBody>
          <a:bodyPr/>
          <a:lstStyle/>
          <a:p>
            <a:fld id="{143AE4B7-BF8F-4014-9D3C-D361CA0900F5}" type="slidenum">
              <a:rPr lang="en-GB" smtClean="0"/>
              <a:t>10</a:t>
            </a:fld>
            <a:endParaRPr lang="en-GB"/>
          </a:p>
        </p:txBody>
      </p:sp>
    </p:spTree>
    <p:extLst>
      <p:ext uri="{BB962C8B-B14F-4D97-AF65-F5344CB8AC3E}">
        <p14:creationId xmlns:p14="http://schemas.microsoft.com/office/powerpoint/2010/main" val="1300737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11212B-F30B-4E01-80BA-2E763AA2F25F}" type="datetimeFigureOut">
              <a:rPr lang="en-GB" smtClean="0"/>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5C995D-0697-4BAE-89CB-B5C097C70F8B}" type="slidenum">
              <a:rPr lang="en-GB" smtClean="0"/>
              <a:t>‹#›</a:t>
            </a:fld>
            <a:endParaRPr lang="en-GB"/>
          </a:p>
        </p:txBody>
      </p:sp>
    </p:spTree>
    <p:extLst>
      <p:ext uri="{BB962C8B-B14F-4D97-AF65-F5344CB8AC3E}">
        <p14:creationId xmlns:p14="http://schemas.microsoft.com/office/powerpoint/2010/main" val="1478494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11212B-F30B-4E01-80BA-2E763AA2F25F}" type="datetimeFigureOut">
              <a:rPr lang="en-GB" smtClean="0"/>
              <a:t>17/03/2025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5C995D-0697-4BAE-89CB-B5C097C70F8B}" type="slidenum">
              <a:rPr lang="en-GB" smtClean="0"/>
              <a:t>‹#›</a:t>
            </a:fld>
            <a:endParaRPr lang="en-GB"/>
          </a:p>
        </p:txBody>
      </p:sp>
    </p:spTree>
    <p:extLst>
      <p:ext uri="{BB962C8B-B14F-4D97-AF65-F5344CB8AC3E}">
        <p14:creationId xmlns:p14="http://schemas.microsoft.com/office/powerpoint/2010/main" val="732522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511212B-F30B-4E01-80BA-2E763AA2F25F}" type="datetimeFigureOut">
              <a:rPr lang="en-GB" smtClean="0"/>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5C995D-0697-4BAE-89CB-B5C097C70F8B}" type="slidenum">
              <a:rPr lang="en-GB" smtClean="0"/>
              <a:t>‹#›</a:t>
            </a:fld>
            <a:endParaRPr lang="en-GB"/>
          </a:p>
        </p:txBody>
      </p:sp>
    </p:spTree>
    <p:extLst>
      <p:ext uri="{BB962C8B-B14F-4D97-AF65-F5344CB8AC3E}">
        <p14:creationId xmlns:p14="http://schemas.microsoft.com/office/powerpoint/2010/main" val="3423624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511212B-F30B-4E01-80BA-2E763AA2F25F}" type="datetimeFigureOut">
              <a:rPr lang="en-GB" smtClean="0"/>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5C995D-0697-4BAE-89CB-B5C097C70F8B}"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177712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11212B-F30B-4E01-80BA-2E763AA2F25F}" type="datetimeFigureOut">
              <a:rPr lang="en-GB" smtClean="0"/>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5C995D-0697-4BAE-89CB-B5C097C70F8B}" type="slidenum">
              <a:rPr lang="en-GB" smtClean="0"/>
              <a:t>‹#›</a:t>
            </a:fld>
            <a:endParaRPr lang="en-GB"/>
          </a:p>
        </p:txBody>
      </p:sp>
    </p:spTree>
    <p:extLst>
      <p:ext uri="{BB962C8B-B14F-4D97-AF65-F5344CB8AC3E}">
        <p14:creationId xmlns:p14="http://schemas.microsoft.com/office/powerpoint/2010/main" val="407279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511212B-F30B-4E01-80BA-2E763AA2F25F}" type="datetimeFigureOut">
              <a:rPr lang="en-GB" smtClean="0"/>
              <a:t>17/03/2025</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5C995D-0697-4BAE-89CB-B5C097C70F8B}" type="slidenum">
              <a:rPr lang="en-GB" smtClean="0"/>
              <a:t>‹#›</a:t>
            </a:fld>
            <a:endParaRPr lang="en-GB"/>
          </a:p>
        </p:txBody>
      </p:sp>
    </p:spTree>
    <p:extLst>
      <p:ext uri="{BB962C8B-B14F-4D97-AF65-F5344CB8AC3E}">
        <p14:creationId xmlns:p14="http://schemas.microsoft.com/office/powerpoint/2010/main" val="2326502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511212B-F30B-4E01-80BA-2E763AA2F25F}" type="datetimeFigureOut">
              <a:rPr lang="en-GB" smtClean="0"/>
              <a:t>17/03/2025</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5C995D-0697-4BAE-89CB-B5C097C70F8B}" type="slidenum">
              <a:rPr lang="en-GB" smtClean="0"/>
              <a:t>‹#›</a:t>
            </a:fld>
            <a:endParaRPr lang="en-GB"/>
          </a:p>
        </p:txBody>
      </p:sp>
    </p:spTree>
    <p:extLst>
      <p:ext uri="{BB962C8B-B14F-4D97-AF65-F5344CB8AC3E}">
        <p14:creationId xmlns:p14="http://schemas.microsoft.com/office/powerpoint/2010/main" val="3606890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11212B-F30B-4E01-80BA-2E763AA2F25F}" type="datetimeFigureOut">
              <a:rPr lang="en-GB" smtClean="0"/>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5C995D-0697-4BAE-89CB-B5C097C70F8B}" type="slidenum">
              <a:rPr lang="en-GB" smtClean="0"/>
              <a:t>‹#›</a:t>
            </a:fld>
            <a:endParaRPr lang="en-GB"/>
          </a:p>
        </p:txBody>
      </p:sp>
    </p:spTree>
    <p:extLst>
      <p:ext uri="{BB962C8B-B14F-4D97-AF65-F5344CB8AC3E}">
        <p14:creationId xmlns:p14="http://schemas.microsoft.com/office/powerpoint/2010/main" val="1949824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11212B-F30B-4E01-80BA-2E763AA2F25F}" type="datetimeFigureOut">
              <a:rPr lang="en-GB" smtClean="0"/>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5C995D-0697-4BAE-89CB-B5C097C70F8B}" type="slidenum">
              <a:rPr lang="en-GB" smtClean="0"/>
              <a:t>‹#›</a:t>
            </a:fld>
            <a:endParaRPr lang="en-GB"/>
          </a:p>
        </p:txBody>
      </p:sp>
    </p:spTree>
    <p:extLst>
      <p:ext uri="{BB962C8B-B14F-4D97-AF65-F5344CB8AC3E}">
        <p14:creationId xmlns:p14="http://schemas.microsoft.com/office/powerpoint/2010/main" val="221541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B511212B-F30B-4E01-80BA-2E763AA2F25F}" type="datetimeFigureOut">
              <a:rPr lang="en-GB" smtClean="0"/>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5C995D-0697-4BAE-89CB-B5C097C70F8B}" type="slidenum">
              <a:rPr lang="en-GB" smtClean="0"/>
              <a:t>‹#›</a:t>
            </a:fld>
            <a:endParaRPr lang="en-GB"/>
          </a:p>
        </p:txBody>
      </p:sp>
    </p:spTree>
    <p:extLst>
      <p:ext uri="{BB962C8B-B14F-4D97-AF65-F5344CB8AC3E}">
        <p14:creationId xmlns:p14="http://schemas.microsoft.com/office/powerpoint/2010/main" val="3634432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11212B-F30B-4E01-80BA-2E763AA2F25F}" type="datetimeFigureOut">
              <a:rPr lang="en-GB" smtClean="0"/>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5C995D-0697-4BAE-89CB-B5C097C70F8B}" type="slidenum">
              <a:rPr lang="en-GB" smtClean="0"/>
              <a:t>‹#›</a:t>
            </a:fld>
            <a:endParaRPr lang="en-GB"/>
          </a:p>
        </p:txBody>
      </p:sp>
    </p:spTree>
    <p:extLst>
      <p:ext uri="{BB962C8B-B14F-4D97-AF65-F5344CB8AC3E}">
        <p14:creationId xmlns:p14="http://schemas.microsoft.com/office/powerpoint/2010/main" val="842081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11212B-F30B-4E01-80BA-2E763AA2F25F}" type="datetimeFigureOut">
              <a:rPr lang="en-GB" smtClean="0"/>
              <a:t>17/03/2025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5C995D-0697-4BAE-89CB-B5C097C70F8B}" type="slidenum">
              <a:rPr lang="en-GB" smtClean="0"/>
              <a:t>‹#›</a:t>
            </a:fld>
            <a:endParaRPr lang="en-GB"/>
          </a:p>
        </p:txBody>
      </p:sp>
    </p:spTree>
    <p:extLst>
      <p:ext uri="{BB962C8B-B14F-4D97-AF65-F5344CB8AC3E}">
        <p14:creationId xmlns:p14="http://schemas.microsoft.com/office/powerpoint/2010/main" val="61797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11212B-F30B-4E01-80BA-2E763AA2F25F}" type="datetimeFigureOut">
              <a:rPr lang="en-GB" smtClean="0"/>
              <a:t>17/03/2025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C5C995D-0697-4BAE-89CB-B5C097C70F8B}" type="slidenum">
              <a:rPr lang="en-GB" smtClean="0"/>
              <a:t>‹#›</a:t>
            </a:fld>
            <a:endParaRPr lang="en-GB"/>
          </a:p>
        </p:txBody>
      </p:sp>
    </p:spTree>
    <p:extLst>
      <p:ext uri="{BB962C8B-B14F-4D97-AF65-F5344CB8AC3E}">
        <p14:creationId xmlns:p14="http://schemas.microsoft.com/office/powerpoint/2010/main" val="134846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511212B-F30B-4E01-80BA-2E763AA2F25F}" type="datetimeFigureOut">
              <a:rPr lang="en-GB" smtClean="0"/>
              <a:t>17/03/2025</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CC5C995D-0697-4BAE-89CB-B5C097C70F8B}" type="slidenum">
              <a:rPr lang="en-GB" smtClean="0"/>
              <a:t>‹#›</a:t>
            </a:fld>
            <a:endParaRPr lang="en-GB"/>
          </a:p>
        </p:txBody>
      </p:sp>
    </p:spTree>
    <p:extLst>
      <p:ext uri="{BB962C8B-B14F-4D97-AF65-F5344CB8AC3E}">
        <p14:creationId xmlns:p14="http://schemas.microsoft.com/office/powerpoint/2010/main" val="1835483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511212B-F30B-4E01-80BA-2E763AA2F25F}" type="datetimeFigureOut">
              <a:rPr lang="en-GB" smtClean="0"/>
              <a:t>17/03/2025</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CC5C995D-0697-4BAE-89CB-B5C097C70F8B}" type="slidenum">
              <a:rPr lang="en-GB" smtClean="0"/>
              <a:t>‹#›</a:t>
            </a:fld>
            <a:endParaRPr lang="en-GB"/>
          </a:p>
        </p:txBody>
      </p:sp>
    </p:spTree>
    <p:extLst>
      <p:ext uri="{BB962C8B-B14F-4D97-AF65-F5344CB8AC3E}">
        <p14:creationId xmlns:p14="http://schemas.microsoft.com/office/powerpoint/2010/main" val="1724369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B511212B-F30B-4E01-80BA-2E763AA2F25F}" type="datetimeFigureOut">
              <a:rPr lang="en-GB" smtClean="0"/>
              <a:t>17/03/2025</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CC5C995D-0697-4BAE-89CB-B5C097C70F8B}" type="slidenum">
              <a:rPr lang="en-GB" smtClean="0"/>
              <a:t>‹#›</a:t>
            </a:fld>
            <a:endParaRPr lang="en-GB"/>
          </a:p>
        </p:txBody>
      </p:sp>
    </p:spTree>
    <p:extLst>
      <p:ext uri="{BB962C8B-B14F-4D97-AF65-F5344CB8AC3E}">
        <p14:creationId xmlns:p14="http://schemas.microsoft.com/office/powerpoint/2010/main" val="4125386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11212B-F30B-4E01-80BA-2E763AA2F25F}" type="datetimeFigureOut">
              <a:rPr lang="en-GB" smtClean="0"/>
              <a:t>17/03/2025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5C995D-0697-4BAE-89CB-B5C097C70F8B}" type="slidenum">
              <a:rPr lang="en-GB" smtClean="0"/>
              <a:t>‹#›</a:t>
            </a:fld>
            <a:endParaRPr lang="en-GB"/>
          </a:p>
        </p:txBody>
      </p:sp>
    </p:spTree>
    <p:extLst>
      <p:ext uri="{BB962C8B-B14F-4D97-AF65-F5344CB8AC3E}">
        <p14:creationId xmlns:p14="http://schemas.microsoft.com/office/powerpoint/2010/main" val="1633964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511212B-F30B-4E01-80BA-2E763AA2F25F}" type="datetimeFigureOut">
              <a:rPr lang="en-GB" smtClean="0"/>
              <a:t>17/03/2025</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C5C995D-0697-4BAE-89CB-B5C097C70F8B}" type="slidenum">
              <a:rPr lang="en-GB" smtClean="0"/>
              <a:t>‹#›</a:t>
            </a:fld>
            <a:endParaRPr lang="en-GB"/>
          </a:p>
        </p:txBody>
      </p:sp>
    </p:spTree>
    <p:extLst>
      <p:ext uri="{BB962C8B-B14F-4D97-AF65-F5344CB8AC3E}">
        <p14:creationId xmlns:p14="http://schemas.microsoft.com/office/powerpoint/2010/main" val="27153747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 Id="rId9" Type="http://schemas.openxmlformats.org/officeDocument/2006/relationships/image" Target="../media/image29.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996C-74D6-2830-CBC2-CDCB975779D7}"/>
              </a:ext>
            </a:extLst>
          </p:cNvPr>
          <p:cNvSpPr>
            <a:spLocks noGrp="1"/>
          </p:cNvSpPr>
          <p:nvPr>
            <p:ph type="ctrTitle"/>
          </p:nvPr>
        </p:nvSpPr>
        <p:spPr>
          <a:xfrm>
            <a:off x="912727" y="728620"/>
            <a:ext cx="10314905" cy="3329581"/>
          </a:xfrm>
        </p:spPr>
        <p:txBody>
          <a:bodyPr/>
          <a:lstStyle/>
          <a:p>
            <a:pPr>
              <a:lnSpc>
                <a:spcPct val="115000"/>
              </a:lnSpc>
              <a:spcAft>
                <a:spcPts val="800"/>
              </a:spcAft>
            </a:pPr>
            <a:r>
              <a:rPr lang="en-GB" sz="3600" kern="100" dirty="0">
                <a:effectLst/>
                <a:latin typeface="Aptos" panose="020B0004020202020204" pitchFamily="34" charset="0"/>
                <a:ea typeface="Aptos" panose="020B0004020202020204" pitchFamily="34" charset="0"/>
                <a:cs typeface="Times New Roman" panose="02020603050405020304" pitchFamily="18" charset="0"/>
              </a:rPr>
              <a:t>BMS - course </a:t>
            </a:r>
            <a:br>
              <a:rPr lang="en-GB" sz="2400" kern="100" dirty="0">
                <a:effectLst/>
                <a:latin typeface="Aptos" panose="020B0004020202020204" pitchFamily="34" charset="0"/>
                <a:ea typeface="Aptos" panose="020B0004020202020204" pitchFamily="34" charset="0"/>
                <a:cs typeface="Times New Roman" panose="02020603050405020304" pitchFamily="18" charset="0"/>
              </a:rPr>
            </a:br>
            <a:r>
              <a:rPr lang="nl-BE" sz="3600" kern="100" dirty="0">
                <a:solidFill>
                  <a:srgbClr val="FFFF00"/>
                </a:solidFill>
                <a:latin typeface="Aptos" panose="020B0004020202020204" pitchFamily="34" charset="0"/>
                <a:ea typeface="Aptos" panose="020B0004020202020204" pitchFamily="34" charset="0"/>
                <a:cs typeface="Times New Roman" panose="02020603050405020304" pitchFamily="18" charset="0"/>
              </a:rPr>
              <a:t>D</a:t>
            </a:r>
            <a:r>
              <a:rPr lang="nl-BE" sz="36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efinition – </a:t>
            </a:r>
            <a:r>
              <a:rPr lang="nl-BE" sz="3600" dirty="0" err="1">
                <a:solidFill>
                  <a:srgbClr val="FFFF00"/>
                </a:solidFill>
                <a:latin typeface="Aptos" panose="020B0004020202020204" pitchFamily="34" charset="0"/>
                <a:ea typeface="Aptos" panose="020B0004020202020204" pitchFamily="34" charset="0"/>
                <a:cs typeface="Times New Roman" panose="02020603050405020304" pitchFamily="18" charset="0"/>
              </a:rPr>
              <a:t>Reproductive</a:t>
            </a:r>
            <a:r>
              <a:rPr lang="nl-BE" sz="3600" dirty="0">
                <a:solidFill>
                  <a:srgbClr val="FFFF00"/>
                </a:solidFill>
                <a:latin typeface="Aptos" panose="020B0004020202020204" pitchFamily="34" charset="0"/>
                <a:ea typeface="Aptos" panose="020B0004020202020204" pitchFamily="34" charset="0"/>
                <a:cs typeface="Times New Roman" panose="02020603050405020304" pitchFamily="18" charset="0"/>
              </a:rPr>
              <a:t> s</a:t>
            </a:r>
            <a:r>
              <a:rPr lang="nl-BE" sz="36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tages – </a:t>
            </a:r>
            <a:r>
              <a:rPr lang="nl-BE" sz="3600" dirty="0" err="1">
                <a:solidFill>
                  <a:srgbClr val="FFFF00"/>
                </a:solidFill>
                <a:latin typeface="Aptos" panose="020B0004020202020204" pitchFamily="34" charset="0"/>
                <a:ea typeface="Aptos" panose="020B0004020202020204" pitchFamily="34" charset="0"/>
                <a:cs typeface="Times New Roman" panose="02020603050405020304" pitchFamily="18" charset="0"/>
              </a:rPr>
              <a:t>R</a:t>
            </a:r>
            <a:r>
              <a:rPr lang="nl-BE" sz="3600" dirty="0" err="1">
                <a:solidFill>
                  <a:srgbClr val="FFFF00"/>
                </a:solidFill>
                <a:effectLst/>
                <a:latin typeface="Aptos" panose="020B0004020202020204" pitchFamily="34" charset="0"/>
                <a:ea typeface="Aptos" panose="020B0004020202020204" pitchFamily="34" charset="0"/>
                <a:cs typeface="Times New Roman" panose="02020603050405020304" pitchFamily="18" charset="0"/>
              </a:rPr>
              <a:t>elated</a:t>
            </a:r>
            <a:r>
              <a:rPr lang="nl-BE" sz="36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 changes</a:t>
            </a:r>
            <a:endParaRPr lang="en-GB" sz="3600" dirty="0">
              <a:solidFill>
                <a:srgbClr val="FFFF00"/>
              </a:solidFill>
            </a:endParaRPr>
          </a:p>
        </p:txBody>
      </p:sp>
      <p:sp>
        <p:nvSpPr>
          <p:cNvPr id="5" name="Subtitle 4">
            <a:extLst>
              <a:ext uri="{FF2B5EF4-FFF2-40B4-BE49-F238E27FC236}">
                <a16:creationId xmlns:a16="http://schemas.microsoft.com/office/drawing/2014/main" id="{B976A3FA-5BB3-5822-AF60-1D2CD98EF12C}"/>
              </a:ext>
            </a:extLst>
          </p:cNvPr>
          <p:cNvSpPr>
            <a:spLocks noGrp="1"/>
          </p:cNvSpPr>
          <p:nvPr>
            <p:ph type="subTitle" idx="1"/>
          </p:nvPr>
        </p:nvSpPr>
        <p:spPr>
          <a:xfrm>
            <a:off x="1221567" y="5328442"/>
            <a:ext cx="8825658" cy="861420"/>
          </a:xfrm>
        </p:spPr>
        <p:txBody>
          <a:bodyPr>
            <a:normAutofit/>
          </a:bodyPr>
          <a:lstStyle/>
          <a:p>
            <a:r>
              <a:rPr lang="en-GB" dirty="0"/>
              <a:t>Ameryckx Linda</a:t>
            </a:r>
          </a:p>
          <a:p>
            <a:r>
              <a:rPr lang="en-GB" dirty="0" err="1"/>
              <a:t>Universitair</a:t>
            </a:r>
            <a:r>
              <a:rPr lang="en-GB" dirty="0"/>
              <a:t> </a:t>
            </a:r>
            <a:r>
              <a:rPr lang="en-GB" dirty="0" err="1"/>
              <a:t>ziekenhuis</a:t>
            </a:r>
            <a:r>
              <a:rPr lang="en-GB" dirty="0"/>
              <a:t> </a:t>
            </a:r>
            <a:r>
              <a:rPr lang="en-GB" dirty="0" err="1"/>
              <a:t>antwerpen</a:t>
            </a:r>
            <a:endParaRPr lang="en-GB" dirty="0"/>
          </a:p>
          <a:p>
            <a:endParaRPr lang="en-GB" dirty="0"/>
          </a:p>
        </p:txBody>
      </p:sp>
    </p:spTree>
    <p:extLst>
      <p:ext uri="{BB962C8B-B14F-4D97-AF65-F5344CB8AC3E}">
        <p14:creationId xmlns:p14="http://schemas.microsoft.com/office/powerpoint/2010/main" val="1670245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4FF70D-B8A5-DAAF-54F2-3B5AF5CD87DD}"/>
              </a:ext>
            </a:extLst>
          </p:cNvPr>
          <p:cNvPicPr>
            <a:picLocks noChangeAspect="1"/>
          </p:cNvPicPr>
          <p:nvPr/>
        </p:nvPicPr>
        <p:blipFill>
          <a:blip r:embed="rId3"/>
          <a:srcRect l="21169" t="82021" r="22971" b="13661"/>
          <a:stretch/>
        </p:blipFill>
        <p:spPr>
          <a:xfrm>
            <a:off x="4529430" y="6235907"/>
            <a:ext cx="7538584" cy="327762"/>
          </a:xfrm>
          <a:prstGeom prst="rect">
            <a:avLst/>
          </a:prstGeom>
        </p:spPr>
      </p:pic>
      <p:pic>
        <p:nvPicPr>
          <p:cNvPr id="2" name="Picture 1">
            <a:extLst>
              <a:ext uri="{FF2B5EF4-FFF2-40B4-BE49-F238E27FC236}">
                <a16:creationId xmlns:a16="http://schemas.microsoft.com/office/drawing/2014/main" id="{03FAC356-0BFA-91DE-D80D-ABD57F6B9447}"/>
              </a:ext>
            </a:extLst>
          </p:cNvPr>
          <p:cNvPicPr>
            <a:picLocks noChangeAspect="1"/>
          </p:cNvPicPr>
          <p:nvPr/>
        </p:nvPicPr>
        <p:blipFill>
          <a:blip r:embed="rId3"/>
          <a:srcRect l="33840" t="26181" r="34802" b="37696"/>
          <a:stretch/>
        </p:blipFill>
        <p:spPr>
          <a:xfrm>
            <a:off x="4750537" y="1397085"/>
            <a:ext cx="7096371" cy="4598211"/>
          </a:xfrm>
          <a:prstGeom prst="rect">
            <a:avLst/>
          </a:prstGeom>
        </p:spPr>
      </p:pic>
      <p:sp>
        <p:nvSpPr>
          <p:cNvPr id="3" name="TextBox 2">
            <a:extLst>
              <a:ext uri="{FF2B5EF4-FFF2-40B4-BE49-F238E27FC236}">
                <a16:creationId xmlns:a16="http://schemas.microsoft.com/office/drawing/2014/main" id="{2846487F-7FC8-65A4-DBB3-73EDB55CEC82}"/>
              </a:ext>
            </a:extLst>
          </p:cNvPr>
          <p:cNvSpPr txBox="1"/>
          <p:nvPr/>
        </p:nvSpPr>
        <p:spPr>
          <a:xfrm>
            <a:off x="1548985" y="202367"/>
            <a:ext cx="8516910" cy="954107"/>
          </a:xfrm>
          <a:prstGeom prst="rect">
            <a:avLst/>
          </a:prstGeom>
          <a:noFill/>
        </p:spPr>
        <p:txBody>
          <a:bodyPr wrap="square" rtlCol="0">
            <a:spAutoFit/>
          </a:bodyPr>
          <a:lstStyle/>
          <a:p>
            <a:r>
              <a:rPr lang="en-GB" sz="2800" b="1" dirty="0"/>
              <a:t>The LOOP cycle: Luteal out of phase cycle</a:t>
            </a:r>
          </a:p>
          <a:p>
            <a:r>
              <a:rPr lang="en-GB" sz="2800" b="1" dirty="0"/>
              <a:t>                LATE transition stage -1a</a:t>
            </a:r>
          </a:p>
        </p:txBody>
      </p:sp>
      <p:sp>
        <p:nvSpPr>
          <p:cNvPr id="6" name="Content Placeholder 5">
            <a:extLst>
              <a:ext uri="{FF2B5EF4-FFF2-40B4-BE49-F238E27FC236}">
                <a16:creationId xmlns:a16="http://schemas.microsoft.com/office/drawing/2014/main" id="{AD133710-05CA-9C67-EF46-B01011C3F614}"/>
              </a:ext>
            </a:extLst>
          </p:cNvPr>
          <p:cNvSpPr>
            <a:spLocks noGrp="1"/>
          </p:cNvSpPr>
          <p:nvPr>
            <p:ph sz="half" idx="1"/>
          </p:nvPr>
        </p:nvSpPr>
        <p:spPr>
          <a:xfrm>
            <a:off x="-382249" y="1978702"/>
            <a:ext cx="5029200" cy="4129790"/>
          </a:xfrm>
        </p:spPr>
        <p:txBody>
          <a:bodyPr/>
          <a:lstStyle/>
          <a:p>
            <a:pPr lvl="1"/>
            <a:r>
              <a:rPr lang="en-GB" dirty="0"/>
              <a:t>Second ↑ in E2 during the mid and late luteal phase of an ovulatory cycle</a:t>
            </a:r>
          </a:p>
          <a:p>
            <a:pPr lvl="1"/>
            <a:r>
              <a:rPr lang="en-GB" dirty="0"/>
              <a:t>  continues to peak during subsequent menstrual phase</a:t>
            </a:r>
          </a:p>
          <a:p>
            <a:pPr lvl="1"/>
            <a:r>
              <a:rPr lang="en-GB" dirty="0"/>
              <a:t>Often followed by a second ovulatory episode</a:t>
            </a:r>
          </a:p>
          <a:p>
            <a:pPr lvl="1"/>
            <a:r>
              <a:rPr lang="en-GB" dirty="0"/>
              <a:t>Typical higher early follicular phase FSH</a:t>
            </a:r>
          </a:p>
          <a:p>
            <a:pPr lvl="1"/>
            <a:r>
              <a:rPr lang="en-GB" dirty="0"/>
              <a:t>Typical lower luteal progesterone</a:t>
            </a:r>
          </a:p>
          <a:p>
            <a:endParaRPr lang="en-GB" dirty="0"/>
          </a:p>
        </p:txBody>
      </p:sp>
    </p:spTree>
    <p:extLst>
      <p:ext uri="{BB962C8B-B14F-4D97-AF65-F5344CB8AC3E}">
        <p14:creationId xmlns:p14="http://schemas.microsoft.com/office/powerpoint/2010/main" val="1748297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112EA9-3367-0253-2794-6A57A5A9A774}"/>
              </a:ext>
            </a:extLst>
          </p:cNvPr>
          <p:cNvSpPr>
            <a:spLocks noGrp="1"/>
          </p:cNvSpPr>
          <p:nvPr>
            <p:ph type="title"/>
          </p:nvPr>
        </p:nvSpPr>
        <p:spPr>
          <a:xfrm>
            <a:off x="226386" y="107944"/>
            <a:ext cx="10356669" cy="1400530"/>
          </a:xfrm>
        </p:spPr>
        <p:txBody>
          <a:bodyPr/>
          <a:lstStyle/>
          <a:p>
            <a:r>
              <a:rPr lang="en-GB" dirty="0"/>
              <a:t>LOOP cycle: luteal out of phase cycle</a:t>
            </a:r>
          </a:p>
        </p:txBody>
      </p:sp>
      <p:sp>
        <p:nvSpPr>
          <p:cNvPr id="5" name="Content Placeholder 4">
            <a:extLst>
              <a:ext uri="{FF2B5EF4-FFF2-40B4-BE49-F238E27FC236}">
                <a16:creationId xmlns:a16="http://schemas.microsoft.com/office/drawing/2014/main" id="{77151965-B47C-5B68-713B-9F08ADC165CC}"/>
              </a:ext>
            </a:extLst>
          </p:cNvPr>
          <p:cNvSpPr>
            <a:spLocks noGrp="1"/>
          </p:cNvSpPr>
          <p:nvPr>
            <p:ph idx="1"/>
          </p:nvPr>
        </p:nvSpPr>
        <p:spPr>
          <a:xfrm>
            <a:off x="337279" y="1386590"/>
            <a:ext cx="11628335" cy="4861809"/>
          </a:xfrm>
        </p:spPr>
        <p:txBody>
          <a:bodyPr>
            <a:normAutofit/>
          </a:bodyPr>
          <a:lstStyle/>
          <a:p>
            <a:r>
              <a:rPr lang="en-GB" dirty="0"/>
              <a:t>Late menopause transition : stage -1a</a:t>
            </a:r>
          </a:p>
          <a:p>
            <a:pPr lvl="1"/>
            <a:r>
              <a:rPr lang="en-GB" dirty="0"/>
              <a:t>Long - Irregular menses (&gt; 60 days) – ovulation becomes increasingly rare</a:t>
            </a:r>
          </a:p>
          <a:p>
            <a:pPr lvl="1"/>
            <a:r>
              <a:rPr lang="en-GB" dirty="0"/>
              <a:t>High/ fluctuating FSH levels – fluctuating and unpredictable E2 – low luteal phase progesterone</a:t>
            </a:r>
          </a:p>
          <a:p>
            <a:pPr lvl="1"/>
            <a:r>
              <a:rPr lang="en-GB" dirty="0"/>
              <a:t>Often intense symptoms (</a:t>
            </a:r>
            <a:r>
              <a:rPr lang="en-GB" dirty="0" err="1"/>
              <a:t>nightsweats</a:t>
            </a:r>
            <a:r>
              <a:rPr lang="en-GB" dirty="0"/>
              <a:t>; </a:t>
            </a:r>
            <a:r>
              <a:rPr lang="en-GB" dirty="0" err="1"/>
              <a:t>moodswings</a:t>
            </a:r>
            <a:r>
              <a:rPr lang="en-GB" dirty="0"/>
              <a:t>)</a:t>
            </a:r>
          </a:p>
          <a:p>
            <a:pPr lvl="1"/>
            <a:r>
              <a:rPr lang="en-GB" dirty="0"/>
              <a:t>Often heavy prolonged bleeding</a:t>
            </a:r>
          </a:p>
          <a:p>
            <a:pPr marL="457200" lvl="1" indent="0">
              <a:buNone/>
            </a:pPr>
            <a:endParaRPr lang="en-GB" dirty="0"/>
          </a:p>
          <a:p>
            <a:r>
              <a:rPr lang="en-GB" dirty="0"/>
              <a:t>LOOP cycle:</a:t>
            </a:r>
          </a:p>
          <a:p>
            <a:pPr lvl="1"/>
            <a:r>
              <a:rPr lang="en-GB" dirty="0"/>
              <a:t>Second ↑ in E2 during the mid and late luteal phase of an ovulatory cycle</a:t>
            </a:r>
          </a:p>
          <a:p>
            <a:pPr lvl="1"/>
            <a:r>
              <a:rPr lang="en-GB" dirty="0"/>
              <a:t>  continues to peak during subsequent menstrual phase</a:t>
            </a:r>
          </a:p>
          <a:p>
            <a:pPr lvl="1"/>
            <a:r>
              <a:rPr lang="en-GB" dirty="0"/>
              <a:t>Often followed by a second ovulatory episode</a:t>
            </a:r>
          </a:p>
          <a:p>
            <a:pPr lvl="1"/>
            <a:r>
              <a:rPr lang="en-GB" dirty="0"/>
              <a:t>Typical higher early follicular phase FSH</a:t>
            </a:r>
          </a:p>
          <a:p>
            <a:pPr lvl="1"/>
            <a:r>
              <a:rPr lang="en-GB" dirty="0"/>
              <a:t>Typical lower luteal progesterone</a:t>
            </a:r>
          </a:p>
        </p:txBody>
      </p:sp>
    </p:spTree>
    <p:extLst>
      <p:ext uri="{BB962C8B-B14F-4D97-AF65-F5344CB8AC3E}">
        <p14:creationId xmlns:p14="http://schemas.microsoft.com/office/powerpoint/2010/main" val="3844419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AF54A-2463-0621-3F04-E8AC32CF751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998CAF2-305B-AB8C-B99E-0D6CE7C8B31E}"/>
              </a:ext>
            </a:extLst>
          </p:cNvPr>
          <p:cNvSpPr>
            <a:spLocks noGrp="1"/>
          </p:cNvSpPr>
          <p:nvPr>
            <p:ph type="title"/>
          </p:nvPr>
        </p:nvSpPr>
        <p:spPr/>
        <p:txBody>
          <a:bodyPr/>
          <a:lstStyle/>
          <a:p>
            <a:endParaRPr lang="en-GB"/>
          </a:p>
        </p:txBody>
      </p:sp>
      <p:sp>
        <p:nvSpPr>
          <p:cNvPr id="5" name="Text Placeholder 4">
            <a:extLst>
              <a:ext uri="{FF2B5EF4-FFF2-40B4-BE49-F238E27FC236}">
                <a16:creationId xmlns:a16="http://schemas.microsoft.com/office/drawing/2014/main" id="{11B876CE-3F23-F889-3EED-07C68D96385F}"/>
              </a:ext>
            </a:extLst>
          </p:cNvPr>
          <p:cNvSpPr>
            <a:spLocks noGrp="1"/>
          </p:cNvSpPr>
          <p:nvPr>
            <p:ph type="body" idx="1"/>
          </p:nvPr>
        </p:nvSpPr>
        <p:spPr/>
        <p:txBody>
          <a:bodyPr/>
          <a:lstStyle/>
          <a:p>
            <a:endParaRPr lang="en-GB"/>
          </a:p>
        </p:txBody>
      </p:sp>
      <p:pic>
        <p:nvPicPr>
          <p:cNvPr id="6" name="Picture 5">
            <a:extLst>
              <a:ext uri="{FF2B5EF4-FFF2-40B4-BE49-F238E27FC236}">
                <a16:creationId xmlns:a16="http://schemas.microsoft.com/office/drawing/2014/main" id="{E8935BD5-F68A-698C-44B6-3CE6D195FC8F}"/>
              </a:ext>
            </a:extLst>
          </p:cNvPr>
          <p:cNvPicPr>
            <a:picLocks noChangeAspect="1"/>
          </p:cNvPicPr>
          <p:nvPr/>
        </p:nvPicPr>
        <p:blipFill>
          <a:blip r:embed="rId3"/>
          <a:stretch>
            <a:fillRect/>
          </a:stretch>
        </p:blipFill>
        <p:spPr>
          <a:xfrm>
            <a:off x="87909" y="852960"/>
            <a:ext cx="12016182" cy="5388872"/>
          </a:xfrm>
          <a:prstGeom prst="rect">
            <a:avLst/>
          </a:prstGeom>
        </p:spPr>
      </p:pic>
      <p:sp>
        <p:nvSpPr>
          <p:cNvPr id="7" name="TextBox 6">
            <a:extLst>
              <a:ext uri="{FF2B5EF4-FFF2-40B4-BE49-F238E27FC236}">
                <a16:creationId xmlns:a16="http://schemas.microsoft.com/office/drawing/2014/main" id="{6E703A29-7A67-C34D-8954-854CDF841FCB}"/>
              </a:ext>
            </a:extLst>
          </p:cNvPr>
          <p:cNvSpPr txBox="1"/>
          <p:nvPr/>
        </p:nvSpPr>
        <p:spPr>
          <a:xfrm>
            <a:off x="599605" y="200669"/>
            <a:ext cx="8529405" cy="461665"/>
          </a:xfrm>
          <a:prstGeom prst="rect">
            <a:avLst/>
          </a:prstGeom>
          <a:noFill/>
        </p:spPr>
        <p:txBody>
          <a:bodyPr wrap="square" rtlCol="0">
            <a:spAutoFit/>
          </a:bodyPr>
          <a:lstStyle/>
          <a:p>
            <a:r>
              <a:rPr lang="en-GB" sz="2400" dirty="0"/>
              <a:t>Menopausal transition - perimenopause</a:t>
            </a:r>
          </a:p>
        </p:txBody>
      </p:sp>
      <p:sp>
        <p:nvSpPr>
          <p:cNvPr id="10" name="Oval 9">
            <a:extLst>
              <a:ext uri="{FF2B5EF4-FFF2-40B4-BE49-F238E27FC236}">
                <a16:creationId xmlns:a16="http://schemas.microsoft.com/office/drawing/2014/main" id="{2DB4C8F6-B844-AE16-D4B0-7B5117E20A03}"/>
              </a:ext>
            </a:extLst>
          </p:cNvPr>
          <p:cNvSpPr/>
          <p:nvPr/>
        </p:nvSpPr>
        <p:spPr>
          <a:xfrm>
            <a:off x="4681926" y="4332221"/>
            <a:ext cx="3023018" cy="704473"/>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7D509BD5-D1F3-77D7-E5B4-BDBBDEBDF6D7}"/>
              </a:ext>
            </a:extLst>
          </p:cNvPr>
          <p:cNvSpPr/>
          <p:nvPr/>
        </p:nvSpPr>
        <p:spPr>
          <a:xfrm>
            <a:off x="4459575" y="2959234"/>
            <a:ext cx="4017364" cy="2600584"/>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1927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730CA-9B09-C5D2-433A-274D9BC59B8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912F756-4585-5422-F82C-FA4DD2AE6163}"/>
              </a:ext>
            </a:extLst>
          </p:cNvPr>
          <p:cNvSpPr>
            <a:spLocks noGrp="1"/>
          </p:cNvSpPr>
          <p:nvPr>
            <p:ph type="title"/>
          </p:nvPr>
        </p:nvSpPr>
        <p:spPr/>
        <p:txBody>
          <a:bodyPr/>
          <a:lstStyle/>
          <a:p>
            <a:endParaRPr lang="en-GB"/>
          </a:p>
        </p:txBody>
      </p:sp>
      <p:sp>
        <p:nvSpPr>
          <p:cNvPr id="5" name="Text Placeholder 4">
            <a:extLst>
              <a:ext uri="{FF2B5EF4-FFF2-40B4-BE49-F238E27FC236}">
                <a16:creationId xmlns:a16="http://schemas.microsoft.com/office/drawing/2014/main" id="{7A31038C-EF00-D02F-240F-F633B17674DD}"/>
              </a:ext>
            </a:extLst>
          </p:cNvPr>
          <p:cNvSpPr>
            <a:spLocks noGrp="1"/>
          </p:cNvSpPr>
          <p:nvPr>
            <p:ph type="body" idx="1"/>
          </p:nvPr>
        </p:nvSpPr>
        <p:spPr/>
        <p:txBody>
          <a:bodyPr/>
          <a:lstStyle/>
          <a:p>
            <a:endParaRPr lang="en-GB"/>
          </a:p>
        </p:txBody>
      </p:sp>
      <p:pic>
        <p:nvPicPr>
          <p:cNvPr id="6" name="Picture 5">
            <a:extLst>
              <a:ext uri="{FF2B5EF4-FFF2-40B4-BE49-F238E27FC236}">
                <a16:creationId xmlns:a16="http://schemas.microsoft.com/office/drawing/2014/main" id="{F85DD4C3-332E-F40A-900A-56FD50CBD02D}"/>
              </a:ext>
            </a:extLst>
          </p:cNvPr>
          <p:cNvPicPr>
            <a:picLocks noChangeAspect="1"/>
          </p:cNvPicPr>
          <p:nvPr/>
        </p:nvPicPr>
        <p:blipFill>
          <a:blip r:embed="rId3"/>
          <a:stretch>
            <a:fillRect/>
          </a:stretch>
        </p:blipFill>
        <p:spPr>
          <a:xfrm>
            <a:off x="87909" y="832528"/>
            <a:ext cx="12016182" cy="5388872"/>
          </a:xfrm>
          <a:prstGeom prst="rect">
            <a:avLst/>
          </a:prstGeom>
        </p:spPr>
      </p:pic>
      <p:sp>
        <p:nvSpPr>
          <p:cNvPr id="7" name="TextBox 6">
            <a:extLst>
              <a:ext uri="{FF2B5EF4-FFF2-40B4-BE49-F238E27FC236}">
                <a16:creationId xmlns:a16="http://schemas.microsoft.com/office/drawing/2014/main" id="{72B92DE9-4168-702A-1AE9-A3FF83CC1A66}"/>
              </a:ext>
            </a:extLst>
          </p:cNvPr>
          <p:cNvSpPr txBox="1"/>
          <p:nvPr/>
        </p:nvSpPr>
        <p:spPr>
          <a:xfrm>
            <a:off x="599605" y="200669"/>
            <a:ext cx="8529405" cy="461665"/>
          </a:xfrm>
          <a:prstGeom prst="rect">
            <a:avLst/>
          </a:prstGeom>
          <a:noFill/>
        </p:spPr>
        <p:txBody>
          <a:bodyPr wrap="square" rtlCol="0">
            <a:spAutoFit/>
          </a:bodyPr>
          <a:lstStyle/>
          <a:p>
            <a:r>
              <a:rPr lang="en-GB" sz="2400" dirty="0" err="1"/>
              <a:t>Postmenopause</a:t>
            </a:r>
            <a:endParaRPr lang="en-GB" sz="2400" dirty="0"/>
          </a:p>
        </p:txBody>
      </p:sp>
      <p:sp>
        <p:nvSpPr>
          <p:cNvPr id="10" name="Oval 9">
            <a:extLst>
              <a:ext uri="{FF2B5EF4-FFF2-40B4-BE49-F238E27FC236}">
                <a16:creationId xmlns:a16="http://schemas.microsoft.com/office/drawing/2014/main" id="{396A3CD4-BB62-2133-7388-FFA98F7B92B3}"/>
              </a:ext>
            </a:extLst>
          </p:cNvPr>
          <p:cNvSpPr/>
          <p:nvPr/>
        </p:nvSpPr>
        <p:spPr>
          <a:xfrm>
            <a:off x="6243404" y="3429000"/>
            <a:ext cx="5741232" cy="1915647"/>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a:extLst>
              <a:ext uri="{FF2B5EF4-FFF2-40B4-BE49-F238E27FC236}">
                <a16:creationId xmlns:a16="http://schemas.microsoft.com/office/drawing/2014/main" id="{B37355CE-95CA-14B4-5ACD-0B25685B0B5F}"/>
              </a:ext>
            </a:extLst>
          </p:cNvPr>
          <p:cNvSpPr/>
          <p:nvPr/>
        </p:nvSpPr>
        <p:spPr>
          <a:xfrm>
            <a:off x="7639986" y="3526964"/>
            <a:ext cx="996847" cy="931322"/>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1D11ED80-1C62-2CDC-7071-E1F81EBDEED0}"/>
              </a:ext>
            </a:extLst>
          </p:cNvPr>
          <p:cNvSpPr/>
          <p:nvPr/>
        </p:nvSpPr>
        <p:spPr>
          <a:xfrm>
            <a:off x="7639986" y="3526964"/>
            <a:ext cx="2019261" cy="931322"/>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01FF7688-2A16-693F-4657-508E6B6109AA}"/>
              </a:ext>
            </a:extLst>
          </p:cNvPr>
          <p:cNvSpPr/>
          <p:nvPr/>
        </p:nvSpPr>
        <p:spPr>
          <a:xfrm>
            <a:off x="9731114" y="3526964"/>
            <a:ext cx="996847" cy="931322"/>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5A56374E-4254-5222-B9B5-0B4B6BCCFCDB}"/>
              </a:ext>
            </a:extLst>
          </p:cNvPr>
          <p:cNvSpPr/>
          <p:nvPr/>
        </p:nvSpPr>
        <p:spPr>
          <a:xfrm>
            <a:off x="10661181" y="3615179"/>
            <a:ext cx="996847" cy="931322"/>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2179641-DBA8-C48E-67E1-4D409D44C1C0}"/>
              </a:ext>
            </a:extLst>
          </p:cNvPr>
          <p:cNvSpPr/>
          <p:nvPr/>
        </p:nvSpPr>
        <p:spPr>
          <a:xfrm>
            <a:off x="8551889" y="832528"/>
            <a:ext cx="1588957" cy="2180495"/>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218D49A-1F99-A4DB-B018-DE78CC5CF19E}"/>
              </a:ext>
            </a:extLst>
          </p:cNvPr>
          <p:cNvSpPr/>
          <p:nvPr/>
        </p:nvSpPr>
        <p:spPr>
          <a:xfrm>
            <a:off x="10212713" y="811646"/>
            <a:ext cx="1771923" cy="1167056"/>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2062899-B0E8-41E3-E41E-576EEAAFC216}"/>
              </a:ext>
            </a:extLst>
          </p:cNvPr>
          <p:cNvSpPr/>
          <p:nvPr/>
        </p:nvSpPr>
        <p:spPr>
          <a:xfrm>
            <a:off x="8599178" y="845249"/>
            <a:ext cx="1481707" cy="458896"/>
          </a:xfrm>
          <a:prstGeom prst="rect">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2D52D17-AABA-FD0C-2ED1-B3D6A7AA9A17}"/>
              </a:ext>
            </a:extLst>
          </p:cNvPr>
          <p:cNvSpPr/>
          <p:nvPr/>
        </p:nvSpPr>
        <p:spPr>
          <a:xfrm>
            <a:off x="10229537" y="793220"/>
            <a:ext cx="1522752" cy="323547"/>
          </a:xfrm>
          <a:prstGeom prst="rect">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77F0E10-A761-4237-D90E-97AB59936E93}"/>
              </a:ext>
            </a:extLst>
          </p:cNvPr>
          <p:cNvSpPr/>
          <p:nvPr/>
        </p:nvSpPr>
        <p:spPr>
          <a:xfrm>
            <a:off x="10467546" y="2148896"/>
            <a:ext cx="1588957" cy="796670"/>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9608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2" grpId="1" animBg="1"/>
      <p:bldP spid="3" grpId="0" animBg="1"/>
      <p:bldP spid="3" grpId="1" animBg="1"/>
      <p:bldP spid="8" grpId="0" animBg="1"/>
      <p:bldP spid="8" grpId="1" animBg="1"/>
      <p:bldP spid="9" grpId="0" animBg="1"/>
      <p:bldP spid="12" grpId="0" animBg="1"/>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03AAB7-644E-1DD0-2DD3-D89F423517F0}"/>
              </a:ext>
            </a:extLst>
          </p:cNvPr>
          <p:cNvSpPr>
            <a:spLocks noGrp="1"/>
          </p:cNvSpPr>
          <p:nvPr>
            <p:ph type="title"/>
          </p:nvPr>
        </p:nvSpPr>
        <p:spPr>
          <a:xfrm>
            <a:off x="487181" y="197886"/>
            <a:ext cx="9406257" cy="791466"/>
          </a:xfrm>
        </p:spPr>
        <p:txBody>
          <a:bodyPr/>
          <a:lstStyle/>
          <a:p>
            <a:r>
              <a:rPr lang="en-GB" dirty="0"/>
              <a:t> Post menopause</a:t>
            </a:r>
          </a:p>
        </p:txBody>
      </p:sp>
      <p:sp>
        <p:nvSpPr>
          <p:cNvPr id="5" name="Content Placeholder 4">
            <a:extLst>
              <a:ext uri="{FF2B5EF4-FFF2-40B4-BE49-F238E27FC236}">
                <a16:creationId xmlns:a16="http://schemas.microsoft.com/office/drawing/2014/main" id="{E12B893B-A792-EF9F-FA5F-2C66CFDB07E8}"/>
              </a:ext>
            </a:extLst>
          </p:cNvPr>
          <p:cNvSpPr>
            <a:spLocks noGrp="1"/>
          </p:cNvSpPr>
          <p:nvPr>
            <p:ph idx="1"/>
          </p:nvPr>
        </p:nvSpPr>
        <p:spPr>
          <a:xfrm>
            <a:off x="269823" y="1244184"/>
            <a:ext cx="11744793" cy="5351488"/>
          </a:xfrm>
        </p:spPr>
        <p:txBody>
          <a:bodyPr>
            <a:normAutofit fontScale="92500" lnSpcReduction="10000"/>
          </a:bodyPr>
          <a:lstStyle/>
          <a:p>
            <a:pPr marL="0" indent="0">
              <a:buNone/>
            </a:pPr>
            <a:r>
              <a:rPr lang="en-GB" dirty="0"/>
              <a:t>EARLY post menopause +1</a:t>
            </a:r>
          </a:p>
          <a:p>
            <a:r>
              <a:rPr lang="en-GB" dirty="0"/>
              <a:t>FSH continues to ↑ and E2 continues to ↓ till +/- 2 year after the FMP – then levels stabilise</a:t>
            </a:r>
          </a:p>
          <a:p>
            <a:r>
              <a:rPr lang="en-GB" dirty="0"/>
              <a:t>the early PMP lasts +/- 5-8 y and  is divided into 3 substages</a:t>
            </a:r>
          </a:p>
          <a:p>
            <a:pPr lvl="1"/>
            <a:r>
              <a:rPr lang="en-GB" dirty="0"/>
              <a:t>Stage +1a: 1year – marks the end of the 12 month </a:t>
            </a:r>
            <a:r>
              <a:rPr lang="en-GB" dirty="0" err="1"/>
              <a:t>amenorrhoe</a:t>
            </a:r>
            <a:r>
              <a:rPr lang="en-GB" dirty="0"/>
              <a:t> required to define </a:t>
            </a:r>
          </a:p>
          <a:p>
            <a:pPr lvl="2"/>
            <a:r>
              <a:rPr lang="en-GB" dirty="0"/>
              <a:t> = the end of peri-menopause</a:t>
            </a:r>
          </a:p>
          <a:p>
            <a:pPr lvl="2"/>
            <a:r>
              <a:rPr lang="en-GB" dirty="0"/>
              <a:t>FSH increases fast and peaks</a:t>
            </a:r>
          </a:p>
          <a:p>
            <a:pPr lvl="2"/>
            <a:r>
              <a:rPr lang="en-GB" dirty="0"/>
              <a:t>E2 = very low</a:t>
            </a:r>
          </a:p>
          <a:p>
            <a:pPr lvl="2"/>
            <a:r>
              <a:rPr lang="en-GB" dirty="0"/>
              <a:t>VMS are maximal – peak bone loss</a:t>
            </a:r>
          </a:p>
          <a:p>
            <a:pPr lvl="1"/>
            <a:r>
              <a:rPr lang="en-GB" dirty="0"/>
              <a:t>Stage +1b: 1 year – the remainder of the period of rapid FSH/</a:t>
            </a:r>
            <a:r>
              <a:rPr lang="en-GB" dirty="0" err="1"/>
              <a:t>estradiol</a:t>
            </a:r>
            <a:r>
              <a:rPr lang="en-GB" dirty="0"/>
              <a:t> changes</a:t>
            </a:r>
          </a:p>
          <a:p>
            <a:pPr lvl="1"/>
            <a:r>
              <a:rPr lang="en-GB" dirty="0"/>
              <a:t>Stage +1C: 3-4 years – stabilising high FSH /low E2 levels</a:t>
            </a:r>
          </a:p>
          <a:p>
            <a:pPr lvl="2"/>
            <a:r>
              <a:rPr lang="en-GB" dirty="0"/>
              <a:t>Often declining symptoms</a:t>
            </a:r>
          </a:p>
          <a:p>
            <a:pPr marL="0" indent="0">
              <a:buNone/>
            </a:pPr>
            <a:r>
              <a:rPr lang="en-GB" dirty="0"/>
              <a:t>LATE post menopause +2</a:t>
            </a:r>
          </a:p>
          <a:p>
            <a:r>
              <a:rPr lang="en-GB" dirty="0"/>
              <a:t>The remaining lifespan</a:t>
            </a:r>
          </a:p>
          <a:p>
            <a:r>
              <a:rPr lang="en-GB" dirty="0"/>
              <a:t>Somatic aging</a:t>
            </a:r>
          </a:p>
          <a:p>
            <a:endParaRPr lang="en-GB" dirty="0"/>
          </a:p>
        </p:txBody>
      </p:sp>
    </p:spTree>
    <p:extLst>
      <p:ext uri="{BB962C8B-B14F-4D97-AF65-F5344CB8AC3E}">
        <p14:creationId xmlns:p14="http://schemas.microsoft.com/office/powerpoint/2010/main" val="86011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885521-4D75-0C86-8378-69A5CDA434B7}"/>
              </a:ext>
            </a:extLst>
          </p:cNvPr>
          <p:cNvPicPr>
            <a:picLocks noChangeAspect="1"/>
          </p:cNvPicPr>
          <p:nvPr/>
        </p:nvPicPr>
        <p:blipFill>
          <a:blip r:embed="rId2"/>
          <a:stretch>
            <a:fillRect/>
          </a:stretch>
        </p:blipFill>
        <p:spPr>
          <a:xfrm>
            <a:off x="2870616" y="263452"/>
            <a:ext cx="6370820" cy="6411554"/>
          </a:xfrm>
          <a:prstGeom prst="rect">
            <a:avLst/>
          </a:prstGeom>
        </p:spPr>
      </p:pic>
    </p:spTree>
    <p:extLst>
      <p:ext uri="{BB962C8B-B14F-4D97-AF65-F5344CB8AC3E}">
        <p14:creationId xmlns:p14="http://schemas.microsoft.com/office/powerpoint/2010/main" val="415664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088B8F-8903-35BF-B786-3314000235BF}"/>
              </a:ext>
            </a:extLst>
          </p:cNvPr>
          <p:cNvSpPr>
            <a:spLocks noGrp="1"/>
          </p:cNvSpPr>
          <p:nvPr>
            <p:ph type="title"/>
          </p:nvPr>
        </p:nvSpPr>
        <p:spPr/>
        <p:txBody>
          <a:bodyPr/>
          <a:lstStyle/>
          <a:p>
            <a:r>
              <a:rPr lang="en-GB" dirty="0"/>
              <a:t>Straw criteria are not applicable in</a:t>
            </a:r>
          </a:p>
        </p:txBody>
      </p:sp>
      <p:sp>
        <p:nvSpPr>
          <p:cNvPr id="5" name="Content Placeholder 4">
            <a:extLst>
              <a:ext uri="{FF2B5EF4-FFF2-40B4-BE49-F238E27FC236}">
                <a16:creationId xmlns:a16="http://schemas.microsoft.com/office/drawing/2014/main" id="{50D14D33-15E4-0EA0-A97E-44CC13F0C356}"/>
              </a:ext>
            </a:extLst>
          </p:cNvPr>
          <p:cNvSpPr>
            <a:spLocks noGrp="1"/>
          </p:cNvSpPr>
          <p:nvPr>
            <p:ph idx="1"/>
          </p:nvPr>
        </p:nvSpPr>
        <p:spPr/>
        <p:txBody>
          <a:bodyPr/>
          <a:lstStyle/>
          <a:p>
            <a:r>
              <a:rPr lang="en-GB" dirty="0"/>
              <a:t>PCOS</a:t>
            </a:r>
          </a:p>
          <a:p>
            <a:r>
              <a:rPr lang="en-GB" dirty="0"/>
              <a:t>Hypothalamic </a:t>
            </a:r>
            <a:r>
              <a:rPr lang="en-GB" dirty="0" err="1"/>
              <a:t>amenorrhoe</a:t>
            </a:r>
            <a:endParaRPr lang="en-GB" dirty="0"/>
          </a:p>
          <a:p>
            <a:r>
              <a:rPr lang="en-GB" dirty="0"/>
              <a:t>POI (often resumption of follicular function)</a:t>
            </a:r>
          </a:p>
          <a:p>
            <a:r>
              <a:rPr lang="en-GB" dirty="0"/>
              <a:t>After chemotherapy (often resumption of follicular function)</a:t>
            </a:r>
          </a:p>
          <a:p>
            <a:r>
              <a:rPr lang="en-GB" dirty="0"/>
              <a:t>After hysterectomy; LNG-IUD; endometrial ablation</a:t>
            </a:r>
          </a:p>
          <a:p>
            <a:pPr lvl="1"/>
            <a:r>
              <a:rPr lang="en-GB" dirty="0"/>
              <a:t>Repeated measurement of FSH/E2</a:t>
            </a:r>
          </a:p>
          <a:p>
            <a:r>
              <a:rPr lang="en-GB" dirty="0"/>
              <a:t>Use of some medications (ex </a:t>
            </a:r>
            <a:r>
              <a:rPr lang="en-GB" dirty="0" err="1"/>
              <a:t>tamoxifem</a:t>
            </a:r>
            <a:r>
              <a:rPr lang="en-GB" dirty="0"/>
              <a:t>)</a:t>
            </a:r>
          </a:p>
          <a:p>
            <a:r>
              <a:rPr lang="en-GB" dirty="0"/>
              <a:t>Chronic illness</a:t>
            </a:r>
          </a:p>
        </p:txBody>
      </p:sp>
    </p:spTree>
    <p:extLst>
      <p:ext uri="{BB962C8B-B14F-4D97-AF65-F5344CB8AC3E}">
        <p14:creationId xmlns:p14="http://schemas.microsoft.com/office/powerpoint/2010/main" val="3441488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6" name="Picture 15">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2" name="Rectangle 21">
            <a:extLst>
              <a:ext uri="{FF2B5EF4-FFF2-40B4-BE49-F238E27FC236}">
                <a16:creationId xmlns:a16="http://schemas.microsoft.com/office/drawing/2014/main" id="{DE27238C-8EAF-4098-86E6-7723B7DAE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4" name="Freeform 36">
            <a:extLst>
              <a:ext uri="{FF2B5EF4-FFF2-40B4-BE49-F238E27FC236}">
                <a16:creationId xmlns:a16="http://schemas.microsoft.com/office/drawing/2014/main" id="{992F97B1-1891-4FCC-9E5F-BA97EDB48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351010"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lumMod val="60000"/>
              <a:lumOff val="40000"/>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26" name="Freeform: Shape 25">
            <a:extLst>
              <a:ext uri="{FF2B5EF4-FFF2-40B4-BE49-F238E27FC236}">
                <a16:creationId xmlns:a16="http://schemas.microsoft.com/office/drawing/2014/main" id="{78C6C821-FEE1-4EB6-9590-C021440C7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9700459" cy="6858001"/>
          </a:xfrm>
          <a:custGeom>
            <a:avLst/>
            <a:gdLst>
              <a:gd name="connsiteX0" fmla="*/ 0 w 9700459"/>
              <a:gd name="connsiteY0" fmla="*/ 0 h 6858001"/>
              <a:gd name="connsiteX1" fmla="*/ 1323975 w 9700459"/>
              <a:gd name="connsiteY1" fmla="*/ 0 h 6858001"/>
              <a:gd name="connsiteX2" fmla="*/ 1517015 w 9700459"/>
              <a:gd name="connsiteY2" fmla="*/ 0 h 6858001"/>
              <a:gd name="connsiteX3" fmla="*/ 3241265 w 9700459"/>
              <a:gd name="connsiteY3" fmla="*/ 0 h 6858001"/>
              <a:gd name="connsiteX4" fmla="*/ 3241265 w 9700459"/>
              <a:gd name="connsiteY4" fmla="*/ 1 h 6858001"/>
              <a:gd name="connsiteX5" fmla="*/ 8355744 w 9700459"/>
              <a:gd name="connsiteY5" fmla="*/ 1 h 6858001"/>
              <a:gd name="connsiteX6" fmla="*/ 8355744 w 9700459"/>
              <a:gd name="connsiteY6" fmla="*/ 0 h 6858001"/>
              <a:gd name="connsiteX7" fmla="*/ 9699282 w 9700459"/>
              <a:gd name="connsiteY7" fmla="*/ 0 h 6858001"/>
              <a:gd name="connsiteX8" fmla="*/ 9674237 w 9700459"/>
              <a:gd name="connsiteY8" fmla="*/ 155677 h 6858001"/>
              <a:gd name="connsiteX9" fmla="*/ 9650368 w 9700459"/>
              <a:gd name="connsiteY9" fmla="*/ 310668 h 6858001"/>
              <a:gd name="connsiteX10" fmla="*/ 9627004 w 9700459"/>
              <a:gd name="connsiteY10" fmla="*/ 466344 h 6858001"/>
              <a:gd name="connsiteX11" fmla="*/ 9607001 w 9700459"/>
              <a:gd name="connsiteY11" fmla="*/ 622707 h 6858001"/>
              <a:gd name="connsiteX12" fmla="*/ 9586830 w 9700459"/>
              <a:gd name="connsiteY12" fmla="*/ 778383 h 6858001"/>
              <a:gd name="connsiteX13" fmla="*/ 9568004 w 9700459"/>
              <a:gd name="connsiteY13" fmla="*/ 934746 h 6858001"/>
              <a:gd name="connsiteX14" fmla="*/ 9551868 w 9700459"/>
              <a:gd name="connsiteY14" fmla="*/ 1089051 h 6858001"/>
              <a:gd name="connsiteX15" fmla="*/ 9536572 w 9700459"/>
              <a:gd name="connsiteY15" fmla="*/ 1245413 h 6858001"/>
              <a:gd name="connsiteX16" fmla="*/ 9522620 w 9700459"/>
              <a:gd name="connsiteY16" fmla="*/ 1401090 h 6858001"/>
              <a:gd name="connsiteX17" fmla="*/ 9510518 w 9700459"/>
              <a:gd name="connsiteY17" fmla="*/ 1554023 h 6858001"/>
              <a:gd name="connsiteX18" fmla="*/ 9498415 w 9700459"/>
              <a:gd name="connsiteY18" fmla="*/ 1709014 h 6858001"/>
              <a:gd name="connsiteX19" fmla="*/ 9488330 w 9700459"/>
              <a:gd name="connsiteY19" fmla="*/ 1861947 h 6858001"/>
              <a:gd name="connsiteX20" fmla="*/ 9480430 w 9700459"/>
              <a:gd name="connsiteY20" fmla="*/ 2014881 h 6858001"/>
              <a:gd name="connsiteX21" fmla="*/ 9472193 w 9700459"/>
              <a:gd name="connsiteY21" fmla="*/ 2167128 h 6858001"/>
              <a:gd name="connsiteX22" fmla="*/ 9465302 w 9700459"/>
              <a:gd name="connsiteY22" fmla="*/ 2318004 h 6858001"/>
              <a:gd name="connsiteX23" fmla="*/ 9460427 w 9700459"/>
              <a:gd name="connsiteY23" fmla="*/ 2467509 h 6858001"/>
              <a:gd name="connsiteX24" fmla="*/ 9456225 w 9700459"/>
              <a:gd name="connsiteY24" fmla="*/ 2617013 h 6858001"/>
              <a:gd name="connsiteX25" fmla="*/ 9452191 w 9700459"/>
              <a:gd name="connsiteY25" fmla="*/ 2765146 h 6858001"/>
              <a:gd name="connsiteX26" fmla="*/ 9450342 w 9700459"/>
              <a:gd name="connsiteY26" fmla="*/ 2911221 h 6858001"/>
              <a:gd name="connsiteX27" fmla="*/ 9448325 w 9700459"/>
              <a:gd name="connsiteY27" fmla="*/ 3057297 h 6858001"/>
              <a:gd name="connsiteX28" fmla="*/ 9447316 w 9700459"/>
              <a:gd name="connsiteY28" fmla="*/ 3201315 h 6858001"/>
              <a:gd name="connsiteX29" fmla="*/ 9448325 w 9700459"/>
              <a:gd name="connsiteY29" fmla="*/ 3343961 h 6858001"/>
              <a:gd name="connsiteX30" fmla="*/ 9448325 w 9700459"/>
              <a:gd name="connsiteY30" fmla="*/ 3485236 h 6858001"/>
              <a:gd name="connsiteX31" fmla="*/ 9450342 w 9700459"/>
              <a:gd name="connsiteY31" fmla="*/ 3625139 h 6858001"/>
              <a:gd name="connsiteX32" fmla="*/ 9453367 w 9700459"/>
              <a:gd name="connsiteY32" fmla="*/ 3762299 h 6858001"/>
              <a:gd name="connsiteX33" fmla="*/ 9456225 w 9700459"/>
              <a:gd name="connsiteY33" fmla="*/ 3898087 h 6858001"/>
              <a:gd name="connsiteX34" fmla="*/ 9459419 w 9700459"/>
              <a:gd name="connsiteY34" fmla="*/ 4031133 h 6858001"/>
              <a:gd name="connsiteX35" fmla="*/ 9464293 w 9700459"/>
              <a:gd name="connsiteY35" fmla="*/ 4163492 h 6858001"/>
              <a:gd name="connsiteX36" fmla="*/ 9469504 w 9700459"/>
              <a:gd name="connsiteY36" fmla="*/ 4293793 h 6858001"/>
              <a:gd name="connsiteX37" fmla="*/ 9474210 w 9700459"/>
              <a:gd name="connsiteY37" fmla="*/ 4421352 h 6858001"/>
              <a:gd name="connsiteX38" fmla="*/ 9487490 w 9700459"/>
              <a:gd name="connsiteY38" fmla="*/ 4670298 h 6858001"/>
              <a:gd name="connsiteX39" fmla="*/ 9501609 w 9700459"/>
              <a:gd name="connsiteY39" fmla="*/ 4908956 h 6858001"/>
              <a:gd name="connsiteX40" fmla="*/ 9516401 w 9700459"/>
              <a:gd name="connsiteY40" fmla="*/ 5138013 h 6858001"/>
              <a:gd name="connsiteX41" fmla="*/ 9532706 w 9700459"/>
              <a:gd name="connsiteY41" fmla="*/ 5354726 h 6858001"/>
              <a:gd name="connsiteX42" fmla="*/ 9549683 w 9700459"/>
              <a:gd name="connsiteY42" fmla="*/ 5561838 h 6858001"/>
              <a:gd name="connsiteX43" fmla="*/ 9568004 w 9700459"/>
              <a:gd name="connsiteY43" fmla="*/ 5753862 h 6858001"/>
              <a:gd name="connsiteX44" fmla="*/ 9585990 w 9700459"/>
              <a:gd name="connsiteY44" fmla="*/ 5934227 h 6858001"/>
              <a:gd name="connsiteX45" fmla="*/ 9603975 w 9700459"/>
              <a:gd name="connsiteY45" fmla="*/ 6100191 h 6858001"/>
              <a:gd name="connsiteX46" fmla="*/ 9620952 w 9700459"/>
              <a:gd name="connsiteY46" fmla="*/ 6252438 h 6858001"/>
              <a:gd name="connsiteX47" fmla="*/ 9637089 w 9700459"/>
              <a:gd name="connsiteY47" fmla="*/ 6387541 h 6858001"/>
              <a:gd name="connsiteX48" fmla="*/ 9652385 w 9700459"/>
              <a:gd name="connsiteY48" fmla="*/ 6509613 h 6858001"/>
              <a:gd name="connsiteX49" fmla="*/ 9665160 w 9700459"/>
              <a:gd name="connsiteY49" fmla="*/ 6612483 h 6858001"/>
              <a:gd name="connsiteX50" fmla="*/ 9677262 w 9700459"/>
              <a:gd name="connsiteY50" fmla="*/ 6698894 h 6858001"/>
              <a:gd name="connsiteX51" fmla="*/ 9694576 w 9700459"/>
              <a:gd name="connsiteY51" fmla="*/ 6817538 h 6858001"/>
              <a:gd name="connsiteX52" fmla="*/ 9700459 w 9700459"/>
              <a:gd name="connsiteY52" fmla="*/ 6858000 h 6858001"/>
              <a:gd name="connsiteX53" fmla="*/ 8795105 w 9700459"/>
              <a:gd name="connsiteY53" fmla="*/ 6858000 h 6858001"/>
              <a:gd name="connsiteX54" fmla="*/ 8795105 w 9700459"/>
              <a:gd name="connsiteY54" fmla="*/ 6858001 h 6858001"/>
              <a:gd name="connsiteX55" fmla="*/ 2704541 w 9700459"/>
              <a:gd name="connsiteY55" fmla="*/ 6858001 h 6858001"/>
              <a:gd name="connsiteX56" fmla="*/ 2704541 w 9700459"/>
              <a:gd name="connsiteY56" fmla="*/ 6858000 h 6858001"/>
              <a:gd name="connsiteX57" fmla="*/ 1517015 w 9700459"/>
              <a:gd name="connsiteY57" fmla="*/ 6858000 h 6858001"/>
              <a:gd name="connsiteX58" fmla="*/ 1323975 w 9700459"/>
              <a:gd name="connsiteY58" fmla="*/ 6858000 h 6858001"/>
              <a:gd name="connsiteX59" fmla="*/ 0 w 9700459"/>
              <a:gd name="connsiteY5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00459" h="6858001">
                <a:moveTo>
                  <a:pt x="0" y="0"/>
                </a:moveTo>
                <a:lnTo>
                  <a:pt x="1323975" y="0"/>
                </a:lnTo>
                <a:lnTo>
                  <a:pt x="1517015" y="0"/>
                </a:lnTo>
                <a:lnTo>
                  <a:pt x="3241265" y="0"/>
                </a:lnTo>
                <a:lnTo>
                  <a:pt x="3241265" y="1"/>
                </a:lnTo>
                <a:lnTo>
                  <a:pt x="8355744" y="1"/>
                </a:lnTo>
                <a:lnTo>
                  <a:pt x="8355744" y="0"/>
                </a:lnTo>
                <a:lnTo>
                  <a:pt x="9699282" y="0"/>
                </a:lnTo>
                <a:lnTo>
                  <a:pt x="9674237" y="155677"/>
                </a:lnTo>
                <a:lnTo>
                  <a:pt x="9650368" y="310668"/>
                </a:lnTo>
                <a:lnTo>
                  <a:pt x="9627004" y="466344"/>
                </a:lnTo>
                <a:lnTo>
                  <a:pt x="9607001" y="622707"/>
                </a:lnTo>
                <a:lnTo>
                  <a:pt x="9586830" y="778383"/>
                </a:lnTo>
                <a:lnTo>
                  <a:pt x="9568004" y="934746"/>
                </a:lnTo>
                <a:lnTo>
                  <a:pt x="9551868" y="1089051"/>
                </a:lnTo>
                <a:lnTo>
                  <a:pt x="9536572" y="1245413"/>
                </a:lnTo>
                <a:lnTo>
                  <a:pt x="9522620" y="1401090"/>
                </a:lnTo>
                <a:lnTo>
                  <a:pt x="9510518" y="1554023"/>
                </a:lnTo>
                <a:lnTo>
                  <a:pt x="9498415" y="1709014"/>
                </a:lnTo>
                <a:lnTo>
                  <a:pt x="9488330" y="1861947"/>
                </a:lnTo>
                <a:lnTo>
                  <a:pt x="9480430" y="2014881"/>
                </a:lnTo>
                <a:lnTo>
                  <a:pt x="9472193" y="2167128"/>
                </a:lnTo>
                <a:lnTo>
                  <a:pt x="9465302" y="2318004"/>
                </a:lnTo>
                <a:lnTo>
                  <a:pt x="9460427" y="2467509"/>
                </a:lnTo>
                <a:lnTo>
                  <a:pt x="9456225" y="2617013"/>
                </a:lnTo>
                <a:lnTo>
                  <a:pt x="9452191" y="2765146"/>
                </a:lnTo>
                <a:lnTo>
                  <a:pt x="9450342" y="2911221"/>
                </a:lnTo>
                <a:lnTo>
                  <a:pt x="9448325" y="3057297"/>
                </a:lnTo>
                <a:lnTo>
                  <a:pt x="9447316" y="3201315"/>
                </a:lnTo>
                <a:lnTo>
                  <a:pt x="9448325" y="3343961"/>
                </a:lnTo>
                <a:lnTo>
                  <a:pt x="9448325" y="3485236"/>
                </a:lnTo>
                <a:lnTo>
                  <a:pt x="9450342" y="3625139"/>
                </a:lnTo>
                <a:lnTo>
                  <a:pt x="9453367" y="3762299"/>
                </a:lnTo>
                <a:lnTo>
                  <a:pt x="9456225" y="3898087"/>
                </a:lnTo>
                <a:lnTo>
                  <a:pt x="9459419" y="4031133"/>
                </a:lnTo>
                <a:lnTo>
                  <a:pt x="9464293" y="4163492"/>
                </a:lnTo>
                <a:lnTo>
                  <a:pt x="9469504" y="4293793"/>
                </a:lnTo>
                <a:lnTo>
                  <a:pt x="9474210" y="4421352"/>
                </a:lnTo>
                <a:lnTo>
                  <a:pt x="9487490" y="4670298"/>
                </a:lnTo>
                <a:lnTo>
                  <a:pt x="9501609" y="4908956"/>
                </a:lnTo>
                <a:lnTo>
                  <a:pt x="9516401" y="5138013"/>
                </a:lnTo>
                <a:lnTo>
                  <a:pt x="9532706" y="5354726"/>
                </a:lnTo>
                <a:lnTo>
                  <a:pt x="9549683" y="5561838"/>
                </a:lnTo>
                <a:lnTo>
                  <a:pt x="9568004" y="5753862"/>
                </a:lnTo>
                <a:lnTo>
                  <a:pt x="9585990" y="5934227"/>
                </a:lnTo>
                <a:lnTo>
                  <a:pt x="9603975" y="6100191"/>
                </a:lnTo>
                <a:lnTo>
                  <a:pt x="9620952" y="6252438"/>
                </a:lnTo>
                <a:lnTo>
                  <a:pt x="9637089" y="6387541"/>
                </a:lnTo>
                <a:lnTo>
                  <a:pt x="9652385" y="6509613"/>
                </a:lnTo>
                <a:lnTo>
                  <a:pt x="9665160" y="6612483"/>
                </a:lnTo>
                <a:lnTo>
                  <a:pt x="9677262" y="6698894"/>
                </a:lnTo>
                <a:lnTo>
                  <a:pt x="9694576" y="6817538"/>
                </a:lnTo>
                <a:lnTo>
                  <a:pt x="9700459" y="6858000"/>
                </a:lnTo>
                <a:lnTo>
                  <a:pt x="8795105" y="6858000"/>
                </a:lnTo>
                <a:lnTo>
                  <a:pt x="8795105" y="6858001"/>
                </a:lnTo>
                <a:lnTo>
                  <a:pt x="2704541" y="6858001"/>
                </a:lnTo>
                <a:lnTo>
                  <a:pt x="2704541" y="6858000"/>
                </a:lnTo>
                <a:lnTo>
                  <a:pt x="1517015" y="6858000"/>
                </a:lnTo>
                <a:lnTo>
                  <a:pt x="1323975" y="6858000"/>
                </a:lnTo>
                <a:lnTo>
                  <a:pt x="0" y="6858000"/>
                </a:lnTo>
                <a:close/>
              </a:path>
            </a:pathLst>
          </a:custGeom>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 name="Text Placeholder 4">
            <a:extLst>
              <a:ext uri="{FF2B5EF4-FFF2-40B4-BE49-F238E27FC236}">
                <a16:creationId xmlns:a16="http://schemas.microsoft.com/office/drawing/2014/main" id="{FDE405F4-629A-E778-B7D6-2FC0AB10325A}"/>
              </a:ext>
            </a:extLst>
          </p:cNvPr>
          <p:cNvSpPr>
            <a:spLocks noGrp="1"/>
          </p:cNvSpPr>
          <p:nvPr>
            <p:ph type="body" idx="1"/>
          </p:nvPr>
        </p:nvSpPr>
        <p:spPr>
          <a:xfrm>
            <a:off x="1154955" y="4777380"/>
            <a:ext cx="6974911" cy="861420"/>
          </a:xfrm>
        </p:spPr>
        <p:txBody>
          <a:bodyPr vert="horz" lIns="91440" tIns="45720" rIns="91440" bIns="45720" rtlCol="0" anchor="t">
            <a:normAutofit/>
          </a:bodyPr>
          <a:lstStyle/>
          <a:p>
            <a:r>
              <a:rPr lang="en-US" sz="2000" b="0" i="0" kern="1200" cap="all" dirty="0">
                <a:solidFill>
                  <a:schemeClr val="tx1">
                    <a:lumMod val="85000"/>
                    <a:lumOff val="15000"/>
                  </a:schemeClr>
                </a:solidFill>
                <a:latin typeface="+mj-lt"/>
                <a:ea typeface="+mj-ea"/>
                <a:cs typeface="+mj-cs"/>
              </a:rPr>
              <a:t>Of menopause</a:t>
            </a:r>
          </a:p>
        </p:txBody>
      </p:sp>
      <p:sp>
        <p:nvSpPr>
          <p:cNvPr id="4" name="Title 3">
            <a:extLst>
              <a:ext uri="{FF2B5EF4-FFF2-40B4-BE49-F238E27FC236}">
                <a16:creationId xmlns:a16="http://schemas.microsoft.com/office/drawing/2014/main" id="{C6D9E9EE-AB20-FA92-4DD8-A555F407243E}"/>
              </a:ext>
            </a:extLst>
          </p:cNvPr>
          <p:cNvSpPr>
            <a:spLocks noGrp="1"/>
          </p:cNvSpPr>
          <p:nvPr>
            <p:ph type="title"/>
          </p:nvPr>
        </p:nvSpPr>
        <p:spPr>
          <a:xfrm>
            <a:off x="1154955" y="1447800"/>
            <a:ext cx="6974915" cy="3329581"/>
          </a:xfrm>
        </p:spPr>
        <p:txBody>
          <a:bodyPr vert="horz" lIns="91440" tIns="45720" rIns="91440" bIns="45720" rtlCol="0" anchor="b">
            <a:normAutofit/>
          </a:bodyPr>
          <a:lstStyle/>
          <a:p>
            <a:r>
              <a:rPr lang="en-US" sz="7200" b="0" i="0" kern="1200" dirty="0">
                <a:solidFill>
                  <a:schemeClr val="tx2"/>
                </a:solidFill>
                <a:latin typeface="+mj-lt"/>
                <a:ea typeface="+mj-ea"/>
                <a:cs typeface="+mj-cs"/>
              </a:rPr>
              <a:t>Diagnosis  </a:t>
            </a:r>
          </a:p>
        </p:txBody>
      </p:sp>
      <p:sp>
        <p:nvSpPr>
          <p:cNvPr id="28" name="Rectangle 27">
            <a:extLst>
              <a:ext uri="{FF2B5EF4-FFF2-40B4-BE49-F238E27FC236}">
                <a16:creationId xmlns:a16="http://schemas.microsoft.com/office/drawing/2014/main" id="{B61A74B3-E247-44D4-8C48-FAE8E2056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92275797"/>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1CF74-7996-39E8-9B89-0B46877A6700}"/>
              </a:ext>
            </a:extLst>
          </p:cNvPr>
          <p:cNvSpPr>
            <a:spLocks noGrp="1"/>
          </p:cNvSpPr>
          <p:nvPr>
            <p:ph type="title"/>
          </p:nvPr>
        </p:nvSpPr>
        <p:spPr/>
        <p:txBody>
          <a:bodyPr/>
          <a:lstStyle/>
          <a:p>
            <a:r>
              <a:rPr lang="en-GB" dirty="0"/>
              <a:t>Clinical diagnosis</a:t>
            </a:r>
          </a:p>
        </p:txBody>
      </p:sp>
      <p:sp>
        <p:nvSpPr>
          <p:cNvPr id="3" name="Content Placeholder 2">
            <a:extLst>
              <a:ext uri="{FF2B5EF4-FFF2-40B4-BE49-F238E27FC236}">
                <a16:creationId xmlns:a16="http://schemas.microsoft.com/office/drawing/2014/main" id="{6A8BFFBD-CD0C-27EF-9A16-633CC77A40AD}"/>
              </a:ext>
            </a:extLst>
          </p:cNvPr>
          <p:cNvSpPr>
            <a:spLocks noGrp="1"/>
          </p:cNvSpPr>
          <p:nvPr>
            <p:ph idx="1"/>
          </p:nvPr>
        </p:nvSpPr>
        <p:spPr/>
        <p:txBody>
          <a:bodyPr/>
          <a:lstStyle/>
          <a:p>
            <a:r>
              <a:rPr lang="en-GB" sz="2400" dirty="0"/>
              <a:t>Women &gt; 45 year – not using contraception</a:t>
            </a:r>
          </a:p>
          <a:p>
            <a:pPr lvl="1"/>
            <a:r>
              <a:rPr lang="en-GB" sz="2000" dirty="0"/>
              <a:t>Difficult after hysterectomy or LNG-IUD</a:t>
            </a:r>
          </a:p>
        </p:txBody>
      </p:sp>
    </p:spTree>
    <p:extLst>
      <p:ext uri="{BB962C8B-B14F-4D97-AF65-F5344CB8AC3E}">
        <p14:creationId xmlns:p14="http://schemas.microsoft.com/office/powerpoint/2010/main" val="3400082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17F21-B3BE-4CC5-3707-466DB9876927}"/>
              </a:ext>
            </a:extLst>
          </p:cNvPr>
          <p:cNvSpPr>
            <a:spLocks noGrp="1"/>
          </p:cNvSpPr>
          <p:nvPr>
            <p:ph type="title"/>
          </p:nvPr>
        </p:nvSpPr>
        <p:spPr>
          <a:xfrm>
            <a:off x="646111" y="452718"/>
            <a:ext cx="10701089" cy="1400530"/>
          </a:xfrm>
        </p:spPr>
        <p:txBody>
          <a:bodyPr/>
          <a:lstStyle/>
          <a:p>
            <a:r>
              <a:rPr lang="en-GB" dirty="0"/>
              <a:t>Endocrine investigations: FSH - oestradiol</a:t>
            </a:r>
          </a:p>
        </p:txBody>
      </p:sp>
      <p:sp>
        <p:nvSpPr>
          <p:cNvPr id="3" name="Content Placeholder 2">
            <a:extLst>
              <a:ext uri="{FF2B5EF4-FFF2-40B4-BE49-F238E27FC236}">
                <a16:creationId xmlns:a16="http://schemas.microsoft.com/office/drawing/2014/main" id="{BFC529D7-756A-A3D1-F40D-5BC9DF51C6DA}"/>
              </a:ext>
            </a:extLst>
          </p:cNvPr>
          <p:cNvSpPr>
            <a:spLocks noGrp="1"/>
          </p:cNvSpPr>
          <p:nvPr>
            <p:ph idx="1"/>
          </p:nvPr>
        </p:nvSpPr>
        <p:spPr>
          <a:xfrm>
            <a:off x="1103312" y="1634400"/>
            <a:ext cx="9646288" cy="5126400"/>
          </a:xfrm>
        </p:spPr>
        <p:txBody>
          <a:bodyPr>
            <a:normAutofit/>
          </a:bodyPr>
          <a:lstStyle/>
          <a:p>
            <a:r>
              <a:rPr lang="en-GB" dirty="0"/>
              <a:t>FSH ↑ gradually and are marker of follicle depletion</a:t>
            </a:r>
          </a:p>
          <a:p>
            <a:r>
              <a:rPr lang="en-GB" dirty="0"/>
              <a:t>Menopause : FSH consistently &gt; 40 IU/ml or higher // E2 &lt; 25 </a:t>
            </a:r>
          </a:p>
          <a:p>
            <a:r>
              <a:rPr lang="en-GB" dirty="0"/>
              <a:t>Peri-menopause: FSH and E2 can vary greatly !</a:t>
            </a:r>
          </a:p>
          <a:p>
            <a:pPr lvl="1"/>
            <a:r>
              <a:rPr lang="en-GB" dirty="0"/>
              <a:t>FSH can be low in a woman with VMS</a:t>
            </a:r>
          </a:p>
          <a:p>
            <a:pPr lvl="1"/>
            <a:r>
              <a:rPr lang="en-GB" dirty="0"/>
              <a:t>FSH can be high in an ovulatory cycle</a:t>
            </a:r>
          </a:p>
          <a:p>
            <a:pPr lvl="1"/>
            <a:r>
              <a:rPr lang="en-GB" dirty="0"/>
              <a:t>E2  can vary between hypo- and hyper oestrogenic state</a:t>
            </a:r>
          </a:p>
          <a:p>
            <a:pPr lvl="1"/>
            <a:r>
              <a:rPr lang="en-GB" dirty="0"/>
              <a:t>Not informative in peri –menopause </a:t>
            </a:r>
          </a:p>
          <a:p>
            <a:r>
              <a:rPr lang="en-GB" dirty="0"/>
              <a:t>Not systemically indicated in women &gt; 45 years</a:t>
            </a:r>
          </a:p>
          <a:p>
            <a:r>
              <a:rPr lang="en-GB" dirty="0"/>
              <a:t>Not indicated in women on COC / POP </a:t>
            </a:r>
          </a:p>
          <a:p>
            <a:r>
              <a:rPr lang="en-GB" dirty="0"/>
              <a:t>Indication :</a:t>
            </a:r>
          </a:p>
          <a:p>
            <a:pPr lvl="1"/>
            <a:r>
              <a:rPr lang="en-GB" dirty="0"/>
              <a:t> women &lt; 45 y with VMS and/or menstrual cycle changes</a:t>
            </a:r>
          </a:p>
          <a:p>
            <a:pPr lvl="1"/>
            <a:r>
              <a:rPr lang="en-GB" dirty="0"/>
              <a:t>Women &lt; 40 years : multiple measurements 4-6 weeks apart</a:t>
            </a:r>
          </a:p>
        </p:txBody>
      </p:sp>
    </p:spTree>
    <p:extLst>
      <p:ext uri="{BB962C8B-B14F-4D97-AF65-F5344CB8AC3E}">
        <p14:creationId xmlns:p14="http://schemas.microsoft.com/office/powerpoint/2010/main" val="303341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16" name="Picture 15">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1">
            <a:extLst>
              <a:ext uri="{FF2B5EF4-FFF2-40B4-BE49-F238E27FC236}">
                <a16:creationId xmlns:a16="http://schemas.microsoft.com/office/drawing/2014/main" id="{DE27238C-8EAF-4098-86E6-7723B7DAE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4" name="Freeform 36">
            <a:extLst>
              <a:ext uri="{FF2B5EF4-FFF2-40B4-BE49-F238E27FC236}">
                <a16:creationId xmlns:a16="http://schemas.microsoft.com/office/drawing/2014/main" id="{992F97B1-1891-4FCC-9E5F-BA97EDB48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351010"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lumMod val="60000"/>
              <a:lumOff val="40000"/>
              <a:alpha val="20000"/>
            </a:schemeClr>
          </a:solidFill>
          <a:ln>
            <a:noFill/>
          </a:ln>
        </p:spPr>
        <p:txBody>
          <a:bodyPr rtlCol="0" anchor="ctr"/>
          <a:lstStyle/>
          <a:p>
            <a:pPr algn="ctr"/>
            <a:endParaRPr lang="en-US"/>
          </a:p>
        </p:txBody>
      </p:sp>
      <p:sp useBgFill="1">
        <p:nvSpPr>
          <p:cNvPr id="26" name="Freeform: Shape 25">
            <a:extLst>
              <a:ext uri="{FF2B5EF4-FFF2-40B4-BE49-F238E27FC236}">
                <a16:creationId xmlns:a16="http://schemas.microsoft.com/office/drawing/2014/main" id="{78C6C821-FEE1-4EB6-9590-C021440C7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9700459" cy="6858001"/>
          </a:xfrm>
          <a:custGeom>
            <a:avLst/>
            <a:gdLst>
              <a:gd name="connsiteX0" fmla="*/ 0 w 9700459"/>
              <a:gd name="connsiteY0" fmla="*/ 0 h 6858001"/>
              <a:gd name="connsiteX1" fmla="*/ 1323975 w 9700459"/>
              <a:gd name="connsiteY1" fmla="*/ 0 h 6858001"/>
              <a:gd name="connsiteX2" fmla="*/ 1517015 w 9700459"/>
              <a:gd name="connsiteY2" fmla="*/ 0 h 6858001"/>
              <a:gd name="connsiteX3" fmla="*/ 3241265 w 9700459"/>
              <a:gd name="connsiteY3" fmla="*/ 0 h 6858001"/>
              <a:gd name="connsiteX4" fmla="*/ 3241265 w 9700459"/>
              <a:gd name="connsiteY4" fmla="*/ 1 h 6858001"/>
              <a:gd name="connsiteX5" fmla="*/ 8355744 w 9700459"/>
              <a:gd name="connsiteY5" fmla="*/ 1 h 6858001"/>
              <a:gd name="connsiteX6" fmla="*/ 8355744 w 9700459"/>
              <a:gd name="connsiteY6" fmla="*/ 0 h 6858001"/>
              <a:gd name="connsiteX7" fmla="*/ 9699282 w 9700459"/>
              <a:gd name="connsiteY7" fmla="*/ 0 h 6858001"/>
              <a:gd name="connsiteX8" fmla="*/ 9674237 w 9700459"/>
              <a:gd name="connsiteY8" fmla="*/ 155677 h 6858001"/>
              <a:gd name="connsiteX9" fmla="*/ 9650368 w 9700459"/>
              <a:gd name="connsiteY9" fmla="*/ 310668 h 6858001"/>
              <a:gd name="connsiteX10" fmla="*/ 9627004 w 9700459"/>
              <a:gd name="connsiteY10" fmla="*/ 466344 h 6858001"/>
              <a:gd name="connsiteX11" fmla="*/ 9607001 w 9700459"/>
              <a:gd name="connsiteY11" fmla="*/ 622707 h 6858001"/>
              <a:gd name="connsiteX12" fmla="*/ 9586830 w 9700459"/>
              <a:gd name="connsiteY12" fmla="*/ 778383 h 6858001"/>
              <a:gd name="connsiteX13" fmla="*/ 9568004 w 9700459"/>
              <a:gd name="connsiteY13" fmla="*/ 934746 h 6858001"/>
              <a:gd name="connsiteX14" fmla="*/ 9551868 w 9700459"/>
              <a:gd name="connsiteY14" fmla="*/ 1089051 h 6858001"/>
              <a:gd name="connsiteX15" fmla="*/ 9536572 w 9700459"/>
              <a:gd name="connsiteY15" fmla="*/ 1245413 h 6858001"/>
              <a:gd name="connsiteX16" fmla="*/ 9522620 w 9700459"/>
              <a:gd name="connsiteY16" fmla="*/ 1401090 h 6858001"/>
              <a:gd name="connsiteX17" fmla="*/ 9510518 w 9700459"/>
              <a:gd name="connsiteY17" fmla="*/ 1554023 h 6858001"/>
              <a:gd name="connsiteX18" fmla="*/ 9498415 w 9700459"/>
              <a:gd name="connsiteY18" fmla="*/ 1709014 h 6858001"/>
              <a:gd name="connsiteX19" fmla="*/ 9488330 w 9700459"/>
              <a:gd name="connsiteY19" fmla="*/ 1861947 h 6858001"/>
              <a:gd name="connsiteX20" fmla="*/ 9480430 w 9700459"/>
              <a:gd name="connsiteY20" fmla="*/ 2014881 h 6858001"/>
              <a:gd name="connsiteX21" fmla="*/ 9472193 w 9700459"/>
              <a:gd name="connsiteY21" fmla="*/ 2167128 h 6858001"/>
              <a:gd name="connsiteX22" fmla="*/ 9465302 w 9700459"/>
              <a:gd name="connsiteY22" fmla="*/ 2318004 h 6858001"/>
              <a:gd name="connsiteX23" fmla="*/ 9460427 w 9700459"/>
              <a:gd name="connsiteY23" fmla="*/ 2467509 h 6858001"/>
              <a:gd name="connsiteX24" fmla="*/ 9456225 w 9700459"/>
              <a:gd name="connsiteY24" fmla="*/ 2617013 h 6858001"/>
              <a:gd name="connsiteX25" fmla="*/ 9452191 w 9700459"/>
              <a:gd name="connsiteY25" fmla="*/ 2765146 h 6858001"/>
              <a:gd name="connsiteX26" fmla="*/ 9450342 w 9700459"/>
              <a:gd name="connsiteY26" fmla="*/ 2911221 h 6858001"/>
              <a:gd name="connsiteX27" fmla="*/ 9448325 w 9700459"/>
              <a:gd name="connsiteY27" fmla="*/ 3057297 h 6858001"/>
              <a:gd name="connsiteX28" fmla="*/ 9447316 w 9700459"/>
              <a:gd name="connsiteY28" fmla="*/ 3201315 h 6858001"/>
              <a:gd name="connsiteX29" fmla="*/ 9448325 w 9700459"/>
              <a:gd name="connsiteY29" fmla="*/ 3343961 h 6858001"/>
              <a:gd name="connsiteX30" fmla="*/ 9448325 w 9700459"/>
              <a:gd name="connsiteY30" fmla="*/ 3485236 h 6858001"/>
              <a:gd name="connsiteX31" fmla="*/ 9450342 w 9700459"/>
              <a:gd name="connsiteY31" fmla="*/ 3625139 h 6858001"/>
              <a:gd name="connsiteX32" fmla="*/ 9453367 w 9700459"/>
              <a:gd name="connsiteY32" fmla="*/ 3762299 h 6858001"/>
              <a:gd name="connsiteX33" fmla="*/ 9456225 w 9700459"/>
              <a:gd name="connsiteY33" fmla="*/ 3898087 h 6858001"/>
              <a:gd name="connsiteX34" fmla="*/ 9459419 w 9700459"/>
              <a:gd name="connsiteY34" fmla="*/ 4031133 h 6858001"/>
              <a:gd name="connsiteX35" fmla="*/ 9464293 w 9700459"/>
              <a:gd name="connsiteY35" fmla="*/ 4163492 h 6858001"/>
              <a:gd name="connsiteX36" fmla="*/ 9469504 w 9700459"/>
              <a:gd name="connsiteY36" fmla="*/ 4293793 h 6858001"/>
              <a:gd name="connsiteX37" fmla="*/ 9474210 w 9700459"/>
              <a:gd name="connsiteY37" fmla="*/ 4421352 h 6858001"/>
              <a:gd name="connsiteX38" fmla="*/ 9487490 w 9700459"/>
              <a:gd name="connsiteY38" fmla="*/ 4670298 h 6858001"/>
              <a:gd name="connsiteX39" fmla="*/ 9501609 w 9700459"/>
              <a:gd name="connsiteY39" fmla="*/ 4908956 h 6858001"/>
              <a:gd name="connsiteX40" fmla="*/ 9516401 w 9700459"/>
              <a:gd name="connsiteY40" fmla="*/ 5138013 h 6858001"/>
              <a:gd name="connsiteX41" fmla="*/ 9532706 w 9700459"/>
              <a:gd name="connsiteY41" fmla="*/ 5354726 h 6858001"/>
              <a:gd name="connsiteX42" fmla="*/ 9549683 w 9700459"/>
              <a:gd name="connsiteY42" fmla="*/ 5561838 h 6858001"/>
              <a:gd name="connsiteX43" fmla="*/ 9568004 w 9700459"/>
              <a:gd name="connsiteY43" fmla="*/ 5753862 h 6858001"/>
              <a:gd name="connsiteX44" fmla="*/ 9585990 w 9700459"/>
              <a:gd name="connsiteY44" fmla="*/ 5934227 h 6858001"/>
              <a:gd name="connsiteX45" fmla="*/ 9603975 w 9700459"/>
              <a:gd name="connsiteY45" fmla="*/ 6100191 h 6858001"/>
              <a:gd name="connsiteX46" fmla="*/ 9620952 w 9700459"/>
              <a:gd name="connsiteY46" fmla="*/ 6252438 h 6858001"/>
              <a:gd name="connsiteX47" fmla="*/ 9637089 w 9700459"/>
              <a:gd name="connsiteY47" fmla="*/ 6387541 h 6858001"/>
              <a:gd name="connsiteX48" fmla="*/ 9652385 w 9700459"/>
              <a:gd name="connsiteY48" fmla="*/ 6509613 h 6858001"/>
              <a:gd name="connsiteX49" fmla="*/ 9665160 w 9700459"/>
              <a:gd name="connsiteY49" fmla="*/ 6612483 h 6858001"/>
              <a:gd name="connsiteX50" fmla="*/ 9677262 w 9700459"/>
              <a:gd name="connsiteY50" fmla="*/ 6698894 h 6858001"/>
              <a:gd name="connsiteX51" fmla="*/ 9694576 w 9700459"/>
              <a:gd name="connsiteY51" fmla="*/ 6817538 h 6858001"/>
              <a:gd name="connsiteX52" fmla="*/ 9700459 w 9700459"/>
              <a:gd name="connsiteY52" fmla="*/ 6858000 h 6858001"/>
              <a:gd name="connsiteX53" fmla="*/ 8795105 w 9700459"/>
              <a:gd name="connsiteY53" fmla="*/ 6858000 h 6858001"/>
              <a:gd name="connsiteX54" fmla="*/ 8795105 w 9700459"/>
              <a:gd name="connsiteY54" fmla="*/ 6858001 h 6858001"/>
              <a:gd name="connsiteX55" fmla="*/ 2704541 w 9700459"/>
              <a:gd name="connsiteY55" fmla="*/ 6858001 h 6858001"/>
              <a:gd name="connsiteX56" fmla="*/ 2704541 w 9700459"/>
              <a:gd name="connsiteY56" fmla="*/ 6858000 h 6858001"/>
              <a:gd name="connsiteX57" fmla="*/ 1517015 w 9700459"/>
              <a:gd name="connsiteY57" fmla="*/ 6858000 h 6858001"/>
              <a:gd name="connsiteX58" fmla="*/ 1323975 w 9700459"/>
              <a:gd name="connsiteY58" fmla="*/ 6858000 h 6858001"/>
              <a:gd name="connsiteX59" fmla="*/ 0 w 9700459"/>
              <a:gd name="connsiteY5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00459" h="6858001">
                <a:moveTo>
                  <a:pt x="0" y="0"/>
                </a:moveTo>
                <a:lnTo>
                  <a:pt x="1323975" y="0"/>
                </a:lnTo>
                <a:lnTo>
                  <a:pt x="1517015" y="0"/>
                </a:lnTo>
                <a:lnTo>
                  <a:pt x="3241265" y="0"/>
                </a:lnTo>
                <a:lnTo>
                  <a:pt x="3241265" y="1"/>
                </a:lnTo>
                <a:lnTo>
                  <a:pt x="8355744" y="1"/>
                </a:lnTo>
                <a:lnTo>
                  <a:pt x="8355744" y="0"/>
                </a:lnTo>
                <a:lnTo>
                  <a:pt x="9699282" y="0"/>
                </a:lnTo>
                <a:lnTo>
                  <a:pt x="9674237" y="155677"/>
                </a:lnTo>
                <a:lnTo>
                  <a:pt x="9650368" y="310668"/>
                </a:lnTo>
                <a:lnTo>
                  <a:pt x="9627004" y="466344"/>
                </a:lnTo>
                <a:lnTo>
                  <a:pt x="9607001" y="622707"/>
                </a:lnTo>
                <a:lnTo>
                  <a:pt x="9586830" y="778383"/>
                </a:lnTo>
                <a:lnTo>
                  <a:pt x="9568004" y="934746"/>
                </a:lnTo>
                <a:lnTo>
                  <a:pt x="9551868" y="1089051"/>
                </a:lnTo>
                <a:lnTo>
                  <a:pt x="9536572" y="1245413"/>
                </a:lnTo>
                <a:lnTo>
                  <a:pt x="9522620" y="1401090"/>
                </a:lnTo>
                <a:lnTo>
                  <a:pt x="9510518" y="1554023"/>
                </a:lnTo>
                <a:lnTo>
                  <a:pt x="9498415" y="1709014"/>
                </a:lnTo>
                <a:lnTo>
                  <a:pt x="9488330" y="1861947"/>
                </a:lnTo>
                <a:lnTo>
                  <a:pt x="9480430" y="2014881"/>
                </a:lnTo>
                <a:lnTo>
                  <a:pt x="9472193" y="2167128"/>
                </a:lnTo>
                <a:lnTo>
                  <a:pt x="9465302" y="2318004"/>
                </a:lnTo>
                <a:lnTo>
                  <a:pt x="9460427" y="2467509"/>
                </a:lnTo>
                <a:lnTo>
                  <a:pt x="9456225" y="2617013"/>
                </a:lnTo>
                <a:lnTo>
                  <a:pt x="9452191" y="2765146"/>
                </a:lnTo>
                <a:lnTo>
                  <a:pt x="9450342" y="2911221"/>
                </a:lnTo>
                <a:lnTo>
                  <a:pt x="9448325" y="3057297"/>
                </a:lnTo>
                <a:lnTo>
                  <a:pt x="9447316" y="3201315"/>
                </a:lnTo>
                <a:lnTo>
                  <a:pt x="9448325" y="3343961"/>
                </a:lnTo>
                <a:lnTo>
                  <a:pt x="9448325" y="3485236"/>
                </a:lnTo>
                <a:lnTo>
                  <a:pt x="9450342" y="3625139"/>
                </a:lnTo>
                <a:lnTo>
                  <a:pt x="9453367" y="3762299"/>
                </a:lnTo>
                <a:lnTo>
                  <a:pt x="9456225" y="3898087"/>
                </a:lnTo>
                <a:lnTo>
                  <a:pt x="9459419" y="4031133"/>
                </a:lnTo>
                <a:lnTo>
                  <a:pt x="9464293" y="4163492"/>
                </a:lnTo>
                <a:lnTo>
                  <a:pt x="9469504" y="4293793"/>
                </a:lnTo>
                <a:lnTo>
                  <a:pt x="9474210" y="4421352"/>
                </a:lnTo>
                <a:lnTo>
                  <a:pt x="9487490" y="4670298"/>
                </a:lnTo>
                <a:lnTo>
                  <a:pt x="9501609" y="4908956"/>
                </a:lnTo>
                <a:lnTo>
                  <a:pt x="9516401" y="5138013"/>
                </a:lnTo>
                <a:lnTo>
                  <a:pt x="9532706" y="5354726"/>
                </a:lnTo>
                <a:lnTo>
                  <a:pt x="9549683" y="5561838"/>
                </a:lnTo>
                <a:lnTo>
                  <a:pt x="9568004" y="5753862"/>
                </a:lnTo>
                <a:lnTo>
                  <a:pt x="9585990" y="5934227"/>
                </a:lnTo>
                <a:lnTo>
                  <a:pt x="9603975" y="6100191"/>
                </a:lnTo>
                <a:lnTo>
                  <a:pt x="9620952" y="6252438"/>
                </a:lnTo>
                <a:lnTo>
                  <a:pt x="9637089" y="6387541"/>
                </a:lnTo>
                <a:lnTo>
                  <a:pt x="9652385" y="6509613"/>
                </a:lnTo>
                <a:lnTo>
                  <a:pt x="9665160" y="6612483"/>
                </a:lnTo>
                <a:lnTo>
                  <a:pt x="9677262" y="6698894"/>
                </a:lnTo>
                <a:lnTo>
                  <a:pt x="9694576" y="6817538"/>
                </a:lnTo>
                <a:lnTo>
                  <a:pt x="9700459" y="6858000"/>
                </a:lnTo>
                <a:lnTo>
                  <a:pt x="8795105" y="6858000"/>
                </a:lnTo>
                <a:lnTo>
                  <a:pt x="8795105" y="6858001"/>
                </a:lnTo>
                <a:lnTo>
                  <a:pt x="2704541" y="6858001"/>
                </a:lnTo>
                <a:lnTo>
                  <a:pt x="2704541" y="6858000"/>
                </a:lnTo>
                <a:lnTo>
                  <a:pt x="1517015" y="6858000"/>
                </a:lnTo>
                <a:lnTo>
                  <a:pt x="1323975" y="6858000"/>
                </a:lnTo>
                <a:lnTo>
                  <a:pt x="0" y="6858000"/>
                </a:lnTo>
                <a:close/>
              </a:path>
            </a:pathLst>
          </a:custGeom>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 name="Text Placeholder 4">
            <a:extLst>
              <a:ext uri="{FF2B5EF4-FFF2-40B4-BE49-F238E27FC236}">
                <a16:creationId xmlns:a16="http://schemas.microsoft.com/office/drawing/2014/main" id="{FDE405F4-629A-E778-B7D6-2FC0AB10325A}"/>
              </a:ext>
            </a:extLst>
          </p:cNvPr>
          <p:cNvSpPr>
            <a:spLocks noGrp="1"/>
          </p:cNvSpPr>
          <p:nvPr>
            <p:ph type="body" idx="1"/>
          </p:nvPr>
        </p:nvSpPr>
        <p:spPr>
          <a:xfrm>
            <a:off x="1154955" y="4777380"/>
            <a:ext cx="6974911" cy="861420"/>
          </a:xfrm>
        </p:spPr>
        <p:txBody>
          <a:bodyPr vert="horz" lIns="91440" tIns="45720" rIns="91440" bIns="45720" rtlCol="0" anchor="t">
            <a:normAutofit/>
          </a:bodyPr>
          <a:lstStyle/>
          <a:p>
            <a:endParaRPr lang="en-US" sz="2000" b="0" i="0" kern="1200" cap="all" dirty="0">
              <a:solidFill>
                <a:schemeClr val="tx1">
                  <a:lumMod val="85000"/>
                  <a:lumOff val="15000"/>
                </a:schemeClr>
              </a:solidFill>
              <a:latin typeface="+mj-lt"/>
              <a:ea typeface="+mj-ea"/>
              <a:cs typeface="+mj-cs"/>
            </a:endParaRPr>
          </a:p>
        </p:txBody>
      </p:sp>
      <p:sp>
        <p:nvSpPr>
          <p:cNvPr id="4" name="Title 3">
            <a:extLst>
              <a:ext uri="{FF2B5EF4-FFF2-40B4-BE49-F238E27FC236}">
                <a16:creationId xmlns:a16="http://schemas.microsoft.com/office/drawing/2014/main" id="{C6D9E9EE-AB20-FA92-4DD8-A555F407243E}"/>
              </a:ext>
            </a:extLst>
          </p:cNvPr>
          <p:cNvSpPr>
            <a:spLocks noGrp="1"/>
          </p:cNvSpPr>
          <p:nvPr>
            <p:ph type="title"/>
          </p:nvPr>
        </p:nvSpPr>
        <p:spPr>
          <a:xfrm>
            <a:off x="1154955" y="1447800"/>
            <a:ext cx="6974915" cy="3329581"/>
          </a:xfrm>
        </p:spPr>
        <p:txBody>
          <a:bodyPr vert="horz" lIns="91440" tIns="45720" rIns="91440" bIns="45720" rtlCol="0" anchor="b">
            <a:normAutofit/>
          </a:bodyPr>
          <a:lstStyle/>
          <a:p>
            <a:r>
              <a:rPr lang="en-US" sz="7200" dirty="0"/>
              <a:t>D</a:t>
            </a:r>
            <a:r>
              <a:rPr lang="en-US" sz="7200" b="0" i="0" kern="1200" dirty="0">
                <a:solidFill>
                  <a:schemeClr val="tx2"/>
                </a:solidFill>
                <a:latin typeface="+mj-lt"/>
                <a:ea typeface="+mj-ea"/>
                <a:cs typeface="+mj-cs"/>
              </a:rPr>
              <a:t>efinitions </a:t>
            </a:r>
          </a:p>
        </p:txBody>
      </p:sp>
      <p:sp>
        <p:nvSpPr>
          <p:cNvPr id="28" name="Rectangle 27">
            <a:extLst>
              <a:ext uri="{FF2B5EF4-FFF2-40B4-BE49-F238E27FC236}">
                <a16:creationId xmlns:a16="http://schemas.microsoft.com/office/drawing/2014/main" id="{B61A74B3-E247-44D4-8C48-FAE8E2056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4770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33039-14D5-BFCE-BAFE-1E6B78C2CA63}"/>
              </a:ext>
            </a:extLst>
          </p:cNvPr>
          <p:cNvSpPr>
            <a:spLocks noGrp="1"/>
          </p:cNvSpPr>
          <p:nvPr>
            <p:ph type="title"/>
          </p:nvPr>
        </p:nvSpPr>
        <p:spPr/>
        <p:txBody>
          <a:bodyPr/>
          <a:lstStyle/>
          <a:p>
            <a:r>
              <a:rPr lang="en-GB" dirty="0"/>
              <a:t>Endocrine investigations</a:t>
            </a:r>
          </a:p>
        </p:txBody>
      </p:sp>
      <p:sp>
        <p:nvSpPr>
          <p:cNvPr id="3" name="Content Placeholder 2">
            <a:extLst>
              <a:ext uri="{FF2B5EF4-FFF2-40B4-BE49-F238E27FC236}">
                <a16:creationId xmlns:a16="http://schemas.microsoft.com/office/drawing/2014/main" id="{D7FC0D5D-DE97-03CE-6A4F-07FCAB939092}"/>
              </a:ext>
            </a:extLst>
          </p:cNvPr>
          <p:cNvSpPr>
            <a:spLocks noGrp="1"/>
          </p:cNvSpPr>
          <p:nvPr>
            <p:ph idx="1"/>
          </p:nvPr>
        </p:nvSpPr>
        <p:spPr/>
        <p:txBody>
          <a:bodyPr/>
          <a:lstStyle/>
          <a:p>
            <a:r>
              <a:rPr lang="en-GB" dirty="0"/>
              <a:t>Thyroid function tests: TSH/ T4: when</a:t>
            </a:r>
          </a:p>
          <a:p>
            <a:pPr lvl="1"/>
            <a:r>
              <a:rPr lang="en-GB" dirty="0"/>
              <a:t>Relevant symptoms</a:t>
            </a:r>
          </a:p>
          <a:p>
            <a:pPr lvl="1"/>
            <a:r>
              <a:rPr lang="en-GB" dirty="0"/>
              <a:t>Symptoms don’t improve with MHT</a:t>
            </a:r>
          </a:p>
          <a:p>
            <a:pPr lvl="1"/>
            <a:r>
              <a:rPr lang="en-GB" dirty="0"/>
              <a:t>Women &lt; 45 years with VMS and / or menstrual cycle changes</a:t>
            </a:r>
          </a:p>
          <a:p>
            <a:r>
              <a:rPr lang="en-GB" dirty="0" err="1"/>
              <a:t>Prolactine</a:t>
            </a:r>
            <a:endParaRPr lang="en-GB" dirty="0"/>
          </a:p>
          <a:p>
            <a:pPr lvl="1"/>
            <a:r>
              <a:rPr lang="en-GB" dirty="0"/>
              <a:t>Bilateral nipple secretion</a:t>
            </a:r>
          </a:p>
          <a:p>
            <a:pPr lvl="1"/>
            <a:r>
              <a:rPr lang="en-GB" dirty="0"/>
              <a:t>Women &lt; 45 years with menstrual cycle changes </a:t>
            </a:r>
          </a:p>
          <a:p>
            <a:r>
              <a:rPr lang="en-GB" dirty="0"/>
              <a:t>Human </a:t>
            </a:r>
            <a:r>
              <a:rPr lang="en-GB" dirty="0" err="1"/>
              <a:t>gonadotropine</a:t>
            </a:r>
            <a:r>
              <a:rPr lang="en-GB" dirty="0"/>
              <a:t> hormone: HCG</a:t>
            </a:r>
          </a:p>
          <a:p>
            <a:pPr lvl="1"/>
            <a:r>
              <a:rPr lang="en-GB" dirty="0"/>
              <a:t>To exclude pregnancy</a:t>
            </a:r>
          </a:p>
        </p:txBody>
      </p:sp>
    </p:spTree>
    <p:extLst>
      <p:ext uri="{BB962C8B-B14F-4D97-AF65-F5344CB8AC3E}">
        <p14:creationId xmlns:p14="http://schemas.microsoft.com/office/powerpoint/2010/main" val="1375777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6" name="Picture 15">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2" name="Rectangle 21">
            <a:extLst>
              <a:ext uri="{FF2B5EF4-FFF2-40B4-BE49-F238E27FC236}">
                <a16:creationId xmlns:a16="http://schemas.microsoft.com/office/drawing/2014/main" id="{DE27238C-8EAF-4098-86E6-7723B7DAE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4" name="Freeform 36">
            <a:extLst>
              <a:ext uri="{FF2B5EF4-FFF2-40B4-BE49-F238E27FC236}">
                <a16:creationId xmlns:a16="http://schemas.microsoft.com/office/drawing/2014/main" id="{992F97B1-1891-4FCC-9E5F-BA97EDB48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351010"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lumMod val="60000"/>
              <a:lumOff val="40000"/>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26" name="Freeform: Shape 25">
            <a:extLst>
              <a:ext uri="{FF2B5EF4-FFF2-40B4-BE49-F238E27FC236}">
                <a16:creationId xmlns:a16="http://schemas.microsoft.com/office/drawing/2014/main" id="{78C6C821-FEE1-4EB6-9590-C021440C7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9700459" cy="6858001"/>
          </a:xfrm>
          <a:custGeom>
            <a:avLst/>
            <a:gdLst>
              <a:gd name="connsiteX0" fmla="*/ 0 w 9700459"/>
              <a:gd name="connsiteY0" fmla="*/ 0 h 6858001"/>
              <a:gd name="connsiteX1" fmla="*/ 1323975 w 9700459"/>
              <a:gd name="connsiteY1" fmla="*/ 0 h 6858001"/>
              <a:gd name="connsiteX2" fmla="*/ 1517015 w 9700459"/>
              <a:gd name="connsiteY2" fmla="*/ 0 h 6858001"/>
              <a:gd name="connsiteX3" fmla="*/ 3241265 w 9700459"/>
              <a:gd name="connsiteY3" fmla="*/ 0 h 6858001"/>
              <a:gd name="connsiteX4" fmla="*/ 3241265 w 9700459"/>
              <a:gd name="connsiteY4" fmla="*/ 1 h 6858001"/>
              <a:gd name="connsiteX5" fmla="*/ 8355744 w 9700459"/>
              <a:gd name="connsiteY5" fmla="*/ 1 h 6858001"/>
              <a:gd name="connsiteX6" fmla="*/ 8355744 w 9700459"/>
              <a:gd name="connsiteY6" fmla="*/ 0 h 6858001"/>
              <a:gd name="connsiteX7" fmla="*/ 9699282 w 9700459"/>
              <a:gd name="connsiteY7" fmla="*/ 0 h 6858001"/>
              <a:gd name="connsiteX8" fmla="*/ 9674237 w 9700459"/>
              <a:gd name="connsiteY8" fmla="*/ 155677 h 6858001"/>
              <a:gd name="connsiteX9" fmla="*/ 9650368 w 9700459"/>
              <a:gd name="connsiteY9" fmla="*/ 310668 h 6858001"/>
              <a:gd name="connsiteX10" fmla="*/ 9627004 w 9700459"/>
              <a:gd name="connsiteY10" fmla="*/ 466344 h 6858001"/>
              <a:gd name="connsiteX11" fmla="*/ 9607001 w 9700459"/>
              <a:gd name="connsiteY11" fmla="*/ 622707 h 6858001"/>
              <a:gd name="connsiteX12" fmla="*/ 9586830 w 9700459"/>
              <a:gd name="connsiteY12" fmla="*/ 778383 h 6858001"/>
              <a:gd name="connsiteX13" fmla="*/ 9568004 w 9700459"/>
              <a:gd name="connsiteY13" fmla="*/ 934746 h 6858001"/>
              <a:gd name="connsiteX14" fmla="*/ 9551868 w 9700459"/>
              <a:gd name="connsiteY14" fmla="*/ 1089051 h 6858001"/>
              <a:gd name="connsiteX15" fmla="*/ 9536572 w 9700459"/>
              <a:gd name="connsiteY15" fmla="*/ 1245413 h 6858001"/>
              <a:gd name="connsiteX16" fmla="*/ 9522620 w 9700459"/>
              <a:gd name="connsiteY16" fmla="*/ 1401090 h 6858001"/>
              <a:gd name="connsiteX17" fmla="*/ 9510518 w 9700459"/>
              <a:gd name="connsiteY17" fmla="*/ 1554023 h 6858001"/>
              <a:gd name="connsiteX18" fmla="*/ 9498415 w 9700459"/>
              <a:gd name="connsiteY18" fmla="*/ 1709014 h 6858001"/>
              <a:gd name="connsiteX19" fmla="*/ 9488330 w 9700459"/>
              <a:gd name="connsiteY19" fmla="*/ 1861947 h 6858001"/>
              <a:gd name="connsiteX20" fmla="*/ 9480430 w 9700459"/>
              <a:gd name="connsiteY20" fmla="*/ 2014881 h 6858001"/>
              <a:gd name="connsiteX21" fmla="*/ 9472193 w 9700459"/>
              <a:gd name="connsiteY21" fmla="*/ 2167128 h 6858001"/>
              <a:gd name="connsiteX22" fmla="*/ 9465302 w 9700459"/>
              <a:gd name="connsiteY22" fmla="*/ 2318004 h 6858001"/>
              <a:gd name="connsiteX23" fmla="*/ 9460427 w 9700459"/>
              <a:gd name="connsiteY23" fmla="*/ 2467509 h 6858001"/>
              <a:gd name="connsiteX24" fmla="*/ 9456225 w 9700459"/>
              <a:gd name="connsiteY24" fmla="*/ 2617013 h 6858001"/>
              <a:gd name="connsiteX25" fmla="*/ 9452191 w 9700459"/>
              <a:gd name="connsiteY25" fmla="*/ 2765146 h 6858001"/>
              <a:gd name="connsiteX26" fmla="*/ 9450342 w 9700459"/>
              <a:gd name="connsiteY26" fmla="*/ 2911221 h 6858001"/>
              <a:gd name="connsiteX27" fmla="*/ 9448325 w 9700459"/>
              <a:gd name="connsiteY27" fmla="*/ 3057297 h 6858001"/>
              <a:gd name="connsiteX28" fmla="*/ 9447316 w 9700459"/>
              <a:gd name="connsiteY28" fmla="*/ 3201315 h 6858001"/>
              <a:gd name="connsiteX29" fmla="*/ 9448325 w 9700459"/>
              <a:gd name="connsiteY29" fmla="*/ 3343961 h 6858001"/>
              <a:gd name="connsiteX30" fmla="*/ 9448325 w 9700459"/>
              <a:gd name="connsiteY30" fmla="*/ 3485236 h 6858001"/>
              <a:gd name="connsiteX31" fmla="*/ 9450342 w 9700459"/>
              <a:gd name="connsiteY31" fmla="*/ 3625139 h 6858001"/>
              <a:gd name="connsiteX32" fmla="*/ 9453367 w 9700459"/>
              <a:gd name="connsiteY32" fmla="*/ 3762299 h 6858001"/>
              <a:gd name="connsiteX33" fmla="*/ 9456225 w 9700459"/>
              <a:gd name="connsiteY33" fmla="*/ 3898087 h 6858001"/>
              <a:gd name="connsiteX34" fmla="*/ 9459419 w 9700459"/>
              <a:gd name="connsiteY34" fmla="*/ 4031133 h 6858001"/>
              <a:gd name="connsiteX35" fmla="*/ 9464293 w 9700459"/>
              <a:gd name="connsiteY35" fmla="*/ 4163492 h 6858001"/>
              <a:gd name="connsiteX36" fmla="*/ 9469504 w 9700459"/>
              <a:gd name="connsiteY36" fmla="*/ 4293793 h 6858001"/>
              <a:gd name="connsiteX37" fmla="*/ 9474210 w 9700459"/>
              <a:gd name="connsiteY37" fmla="*/ 4421352 h 6858001"/>
              <a:gd name="connsiteX38" fmla="*/ 9487490 w 9700459"/>
              <a:gd name="connsiteY38" fmla="*/ 4670298 h 6858001"/>
              <a:gd name="connsiteX39" fmla="*/ 9501609 w 9700459"/>
              <a:gd name="connsiteY39" fmla="*/ 4908956 h 6858001"/>
              <a:gd name="connsiteX40" fmla="*/ 9516401 w 9700459"/>
              <a:gd name="connsiteY40" fmla="*/ 5138013 h 6858001"/>
              <a:gd name="connsiteX41" fmla="*/ 9532706 w 9700459"/>
              <a:gd name="connsiteY41" fmla="*/ 5354726 h 6858001"/>
              <a:gd name="connsiteX42" fmla="*/ 9549683 w 9700459"/>
              <a:gd name="connsiteY42" fmla="*/ 5561838 h 6858001"/>
              <a:gd name="connsiteX43" fmla="*/ 9568004 w 9700459"/>
              <a:gd name="connsiteY43" fmla="*/ 5753862 h 6858001"/>
              <a:gd name="connsiteX44" fmla="*/ 9585990 w 9700459"/>
              <a:gd name="connsiteY44" fmla="*/ 5934227 h 6858001"/>
              <a:gd name="connsiteX45" fmla="*/ 9603975 w 9700459"/>
              <a:gd name="connsiteY45" fmla="*/ 6100191 h 6858001"/>
              <a:gd name="connsiteX46" fmla="*/ 9620952 w 9700459"/>
              <a:gd name="connsiteY46" fmla="*/ 6252438 h 6858001"/>
              <a:gd name="connsiteX47" fmla="*/ 9637089 w 9700459"/>
              <a:gd name="connsiteY47" fmla="*/ 6387541 h 6858001"/>
              <a:gd name="connsiteX48" fmla="*/ 9652385 w 9700459"/>
              <a:gd name="connsiteY48" fmla="*/ 6509613 h 6858001"/>
              <a:gd name="connsiteX49" fmla="*/ 9665160 w 9700459"/>
              <a:gd name="connsiteY49" fmla="*/ 6612483 h 6858001"/>
              <a:gd name="connsiteX50" fmla="*/ 9677262 w 9700459"/>
              <a:gd name="connsiteY50" fmla="*/ 6698894 h 6858001"/>
              <a:gd name="connsiteX51" fmla="*/ 9694576 w 9700459"/>
              <a:gd name="connsiteY51" fmla="*/ 6817538 h 6858001"/>
              <a:gd name="connsiteX52" fmla="*/ 9700459 w 9700459"/>
              <a:gd name="connsiteY52" fmla="*/ 6858000 h 6858001"/>
              <a:gd name="connsiteX53" fmla="*/ 8795105 w 9700459"/>
              <a:gd name="connsiteY53" fmla="*/ 6858000 h 6858001"/>
              <a:gd name="connsiteX54" fmla="*/ 8795105 w 9700459"/>
              <a:gd name="connsiteY54" fmla="*/ 6858001 h 6858001"/>
              <a:gd name="connsiteX55" fmla="*/ 2704541 w 9700459"/>
              <a:gd name="connsiteY55" fmla="*/ 6858001 h 6858001"/>
              <a:gd name="connsiteX56" fmla="*/ 2704541 w 9700459"/>
              <a:gd name="connsiteY56" fmla="*/ 6858000 h 6858001"/>
              <a:gd name="connsiteX57" fmla="*/ 1517015 w 9700459"/>
              <a:gd name="connsiteY57" fmla="*/ 6858000 h 6858001"/>
              <a:gd name="connsiteX58" fmla="*/ 1323975 w 9700459"/>
              <a:gd name="connsiteY58" fmla="*/ 6858000 h 6858001"/>
              <a:gd name="connsiteX59" fmla="*/ 0 w 9700459"/>
              <a:gd name="connsiteY5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00459" h="6858001">
                <a:moveTo>
                  <a:pt x="0" y="0"/>
                </a:moveTo>
                <a:lnTo>
                  <a:pt x="1323975" y="0"/>
                </a:lnTo>
                <a:lnTo>
                  <a:pt x="1517015" y="0"/>
                </a:lnTo>
                <a:lnTo>
                  <a:pt x="3241265" y="0"/>
                </a:lnTo>
                <a:lnTo>
                  <a:pt x="3241265" y="1"/>
                </a:lnTo>
                <a:lnTo>
                  <a:pt x="8355744" y="1"/>
                </a:lnTo>
                <a:lnTo>
                  <a:pt x="8355744" y="0"/>
                </a:lnTo>
                <a:lnTo>
                  <a:pt x="9699282" y="0"/>
                </a:lnTo>
                <a:lnTo>
                  <a:pt x="9674237" y="155677"/>
                </a:lnTo>
                <a:lnTo>
                  <a:pt x="9650368" y="310668"/>
                </a:lnTo>
                <a:lnTo>
                  <a:pt x="9627004" y="466344"/>
                </a:lnTo>
                <a:lnTo>
                  <a:pt x="9607001" y="622707"/>
                </a:lnTo>
                <a:lnTo>
                  <a:pt x="9586830" y="778383"/>
                </a:lnTo>
                <a:lnTo>
                  <a:pt x="9568004" y="934746"/>
                </a:lnTo>
                <a:lnTo>
                  <a:pt x="9551868" y="1089051"/>
                </a:lnTo>
                <a:lnTo>
                  <a:pt x="9536572" y="1245413"/>
                </a:lnTo>
                <a:lnTo>
                  <a:pt x="9522620" y="1401090"/>
                </a:lnTo>
                <a:lnTo>
                  <a:pt x="9510518" y="1554023"/>
                </a:lnTo>
                <a:lnTo>
                  <a:pt x="9498415" y="1709014"/>
                </a:lnTo>
                <a:lnTo>
                  <a:pt x="9488330" y="1861947"/>
                </a:lnTo>
                <a:lnTo>
                  <a:pt x="9480430" y="2014881"/>
                </a:lnTo>
                <a:lnTo>
                  <a:pt x="9472193" y="2167128"/>
                </a:lnTo>
                <a:lnTo>
                  <a:pt x="9465302" y="2318004"/>
                </a:lnTo>
                <a:lnTo>
                  <a:pt x="9460427" y="2467509"/>
                </a:lnTo>
                <a:lnTo>
                  <a:pt x="9456225" y="2617013"/>
                </a:lnTo>
                <a:lnTo>
                  <a:pt x="9452191" y="2765146"/>
                </a:lnTo>
                <a:lnTo>
                  <a:pt x="9450342" y="2911221"/>
                </a:lnTo>
                <a:lnTo>
                  <a:pt x="9448325" y="3057297"/>
                </a:lnTo>
                <a:lnTo>
                  <a:pt x="9447316" y="3201315"/>
                </a:lnTo>
                <a:lnTo>
                  <a:pt x="9448325" y="3343961"/>
                </a:lnTo>
                <a:lnTo>
                  <a:pt x="9448325" y="3485236"/>
                </a:lnTo>
                <a:lnTo>
                  <a:pt x="9450342" y="3625139"/>
                </a:lnTo>
                <a:lnTo>
                  <a:pt x="9453367" y="3762299"/>
                </a:lnTo>
                <a:lnTo>
                  <a:pt x="9456225" y="3898087"/>
                </a:lnTo>
                <a:lnTo>
                  <a:pt x="9459419" y="4031133"/>
                </a:lnTo>
                <a:lnTo>
                  <a:pt x="9464293" y="4163492"/>
                </a:lnTo>
                <a:lnTo>
                  <a:pt x="9469504" y="4293793"/>
                </a:lnTo>
                <a:lnTo>
                  <a:pt x="9474210" y="4421352"/>
                </a:lnTo>
                <a:lnTo>
                  <a:pt x="9487490" y="4670298"/>
                </a:lnTo>
                <a:lnTo>
                  <a:pt x="9501609" y="4908956"/>
                </a:lnTo>
                <a:lnTo>
                  <a:pt x="9516401" y="5138013"/>
                </a:lnTo>
                <a:lnTo>
                  <a:pt x="9532706" y="5354726"/>
                </a:lnTo>
                <a:lnTo>
                  <a:pt x="9549683" y="5561838"/>
                </a:lnTo>
                <a:lnTo>
                  <a:pt x="9568004" y="5753862"/>
                </a:lnTo>
                <a:lnTo>
                  <a:pt x="9585990" y="5934227"/>
                </a:lnTo>
                <a:lnTo>
                  <a:pt x="9603975" y="6100191"/>
                </a:lnTo>
                <a:lnTo>
                  <a:pt x="9620952" y="6252438"/>
                </a:lnTo>
                <a:lnTo>
                  <a:pt x="9637089" y="6387541"/>
                </a:lnTo>
                <a:lnTo>
                  <a:pt x="9652385" y="6509613"/>
                </a:lnTo>
                <a:lnTo>
                  <a:pt x="9665160" y="6612483"/>
                </a:lnTo>
                <a:lnTo>
                  <a:pt x="9677262" y="6698894"/>
                </a:lnTo>
                <a:lnTo>
                  <a:pt x="9694576" y="6817538"/>
                </a:lnTo>
                <a:lnTo>
                  <a:pt x="9700459" y="6858000"/>
                </a:lnTo>
                <a:lnTo>
                  <a:pt x="8795105" y="6858000"/>
                </a:lnTo>
                <a:lnTo>
                  <a:pt x="8795105" y="6858001"/>
                </a:lnTo>
                <a:lnTo>
                  <a:pt x="2704541" y="6858001"/>
                </a:lnTo>
                <a:lnTo>
                  <a:pt x="2704541" y="6858000"/>
                </a:lnTo>
                <a:lnTo>
                  <a:pt x="1517015" y="6858000"/>
                </a:lnTo>
                <a:lnTo>
                  <a:pt x="1323975" y="6858000"/>
                </a:lnTo>
                <a:lnTo>
                  <a:pt x="0" y="6858000"/>
                </a:lnTo>
                <a:close/>
              </a:path>
            </a:pathLst>
          </a:custGeom>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 name="Text Placeholder 4">
            <a:extLst>
              <a:ext uri="{FF2B5EF4-FFF2-40B4-BE49-F238E27FC236}">
                <a16:creationId xmlns:a16="http://schemas.microsoft.com/office/drawing/2014/main" id="{FDE405F4-629A-E778-B7D6-2FC0AB10325A}"/>
              </a:ext>
            </a:extLst>
          </p:cNvPr>
          <p:cNvSpPr>
            <a:spLocks noGrp="1"/>
          </p:cNvSpPr>
          <p:nvPr>
            <p:ph type="body" idx="1"/>
          </p:nvPr>
        </p:nvSpPr>
        <p:spPr>
          <a:xfrm>
            <a:off x="1154955" y="4777380"/>
            <a:ext cx="6974911" cy="861420"/>
          </a:xfrm>
        </p:spPr>
        <p:txBody>
          <a:bodyPr vert="horz" lIns="91440" tIns="45720" rIns="91440" bIns="45720" rtlCol="0" anchor="t">
            <a:normAutofit/>
          </a:bodyPr>
          <a:lstStyle/>
          <a:p>
            <a:r>
              <a:rPr lang="en-US" sz="2000" b="0" i="0" kern="1200" cap="all" dirty="0">
                <a:solidFill>
                  <a:schemeClr val="tx1">
                    <a:lumMod val="85000"/>
                    <a:lumOff val="15000"/>
                  </a:schemeClr>
                </a:solidFill>
                <a:latin typeface="+mj-lt"/>
                <a:ea typeface="+mj-ea"/>
                <a:cs typeface="+mj-cs"/>
              </a:rPr>
              <a:t>Of menopause</a:t>
            </a:r>
          </a:p>
        </p:txBody>
      </p:sp>
      <p:sp>
        <p:nvSpPr>
          <p:cNvPr id="4" name="Title 3">
            <a:extLst>
              <a:ext uri="{FF2B5EF4-FFF2-40B4-BE49-F238E27FC236}">
                <a16:creationId xmlns:a16="http://schemas.microsoft.com/office/drawing/2014/main" id="{C6D9E9EE-AB20-FA92-4DD8-A555F407243E}"/>
              </a:ext>
            </a:extLst>
          </p:cNvPr>
          <p:cNvSpPr>
            <a:spLocks noGrp="1"/>
          </p:cNvSpPr>
          <p:nvPr>
            <p:ph type="title"/>
          </p:nvPr>
        </p:nvSpPr>
        <p:spPr>
          <a:xfrm>
            <a:off x="194401" y="1447800"/>
            <a:ext cx="11700000" cy="3329581"/>
          </a:xfrm>
        </p:spPr>
        <p:txBody>
          <a:bodyPr vert="horz" lIns="91440" tIns="45720" rIns="91440" bIns="45720" rtlCol="0" anchor="b">
            <a:normAutofit/>
          </a:bodyPr>
          <a:lstStyle/>
          <a:p>
            <a:r>
              <a:rPr lang="en-US" sz="6000" b="0" i="0" kern="1200" dirty="0">
                <a:solidFill>
                  <a:schemeClr val="tx2"/>
                </a:solidFill>
                <a:latin typeface="+mj-lt"/>
                <a:ea typeface="+mj-ea"/>
                <a:cs typeface="+mj-cs"/>
              </a:rPr>
              <a:t>Symptoms  </a:t>
            </a:r>
          </a:p>
        </p:txBody>
      </p:sp>
      <p:sp>
        <p:nvSpPr>
          <p:cNvPr id="28" name="Rectangle 27">
            <a:extLst>
              <a:ext uri="{FF2B5EF4-FFF2-40B4-BE49-F238E27FC236}">
                <a16:creationId xmlns:a16="http://schemas.microsoft.com/office/drawing/2014/main" id="{B61A74B3-E247-44D4-8C48-FAE8E2056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23160849"/>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9065D-6722-80E6-BD7A-F2FCA32832E7}"/>
              </a:ext>
            </a:extLst>
          </p:cNvPr>
          <p:cNvSpPr>
            <a:spLocks noGrp="1"/>
          </p:cNvSpPr>
          <p:nvPr>
            <p:ph type="title"/>
          </p:nvPr>
        </p:nvSpPr>
        <p:spPr/>
        <p:txBody>
          <a:bodyPr/>
          <a:lstStyle/>
          <a:p>
            <a:endParaRPr lang="en-GB" dirty="0"/>
          </a:p>
        </p:txBody>
      </p:sp>
      <p:sp>
        <p:nvSpPr>
          <p:cNvPr id="5" name="Text Placeholder 4">
            <a:extLst>
              <a:ext uri="{FF2B5EF4-FFF2-40B4-BE49-F238E27FC236}">
                <a16:creationId xmlns:a16="http://schemas.microsoft.com/office/drawing/2014/main" id="{FEC35DCA-2833-DD0C-4B17-D53B82AA5E7D}"/>
              </a:ext>
            </a:extLst>
          </p:cNvPr>
          <p:cNvSpPr>
            <a:spLocks noGrp="1"/>
          </p:cNvSpPr>
          <p:nvPr>
            <p:ph type="body" idx="1"/>
          </p:nvPr>
        </p:nvSpPr>
        <p:spPr/>
        <p:txBody>
          <a:bodyPr/>
          <a:lstStyle/>
          <a:p>
            <a:r>
              <a:rPr lang="en-GB" dirty="0"/>
              <a:t>↓ Quality of life</a:t>
            </a:r>
          </a:p>
        </p:txBody>
      </p:sp>
      <p:pic>
        <p:nvPicPr>
          <p:cNvPr id="4" name="Content Placeholder 3">
            <a:extLst>
              <a:ext uri="{FF2B5EF4-FFF2-40B4-BE49-F238E27FC236}">
                <a16:creationId xmlns:a16="http://schemas.microsoft.com/office/drawing/2014/main" id="{60E2937D-1CA9-6FA8-91DD-B8EDF7F24FDD}"/>
              </a:ext>
            </a:extLst>
          </p:cNvPr>
          <p:cNvPicPr>
            <a:picLocks noGrp="1" noChangeAspect="1"/>
          </p:cNvPicPr>
          <p:nvPr>
            <p:ph sz="half" idx="2"/>
          </p:nvPr>
        </p:nvPicPr>
        <p:blipFill>
          <a:blip r:embed="rId3"/>
          <a:stretch>
            <a:fillRect/>
          </a:stretch>
        </p:blipFill>
        <p:spPr>
          <a:xfrm>
            <a:off x="5735510" y="40319"/>
            <a:ext cx="5353177" cy="6777361"/>
          </a:xfrm>
          <a:prstGeom prst="rect">
            <a:avLst/>
          </a:prstGeom>
        </p:spPr>
      </p:pic>
      <p:sp>
        <p:nvSpPr>
          <p:cNvPr id="6" name="Text Placeholder 5">
            <a:extLst>
              <a:ext uri="{FF2B5EF4-FFF2-40B4-BE49-F238E27FC236}">
                <a16:creationId xmlns:a16="http://schemas.microsoft.com/office/drawing/2014/main" id="{ED86AB8F-651C-03EA-5C46-0E3EB4D1DCEC}"/>
              </a:ext>
            </a:extLst>
          </p:cNvPr>
          <p:cNvSpPr>
            <a:spLocks noGrp="1"/>
          </p:cNvSpPr>
          <p:nvPr>
            <p:ph type="body" sz="quarter" idx="3"/>
          </p:nvPr>
        </p:nvSpPr>
        <p:spPr/>
        <p:txBody>
          <a:bodyPr/>
          <a:lstStyle/>
          <a:p>
            <a:endParaRPr lang="en-GB"/>
          </a:p>
        </p:txBody>
      </p:sp>
      <p:sp>
        <p:nvSpPr>
          <p:cNvPr id="7" name="Content Placeholder 6">
            <a:extLst>
              <a:ext uri="{FF2B5EF4-FFF2-40B4-BE49-F238E27FC236}">
                <a16:creationId xmlns:a16="http://schemas.microsoft.com/office/drawing/2014/main" id="{6BDFD62F-4AB7-3FA4-3B1C-E18A4810DEA0}"/>
              </a:ext>
            </a:extLst>
          </p:cNvPr>
          <p:cNvSpPr>
            <a:spLocks noGrp="1"/>
          </p:cNvSpPr>
          <p:nvPr>
            <p:ph sz="quarter" idx="4"/>
          </p:nvPr>
        </p:nvSpPr>
        <p:spPr/>
        <p:txBody>
          <a:bodyPr/>
          <a:lstStyle/>
          <a:p>
            <a:endParaRPr lang="en-GB" dirty="0"/>
          </a:p>
        </p:txBody>
      </p:sp>
    </p:spTree>
    <p:extLst>
      <p:ext uri="{BB962C8B-B14F-4D97-AF65-F5344CB8AC3E}">
        <p14:creationId xmlns:p14="http://schemas.microsoft.com/office/powerpoint/2010/main" val="2019591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6" name="Picture 15">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2" name="Rectangle 21">
            <a:extLst>
              <a:ext uri="{FF2B5EF4-FFF2-40B4-BE49-F238E27FC236}">
                <a16:creationId xmlns:a16="http://schemas.microsoft.com/office/drawing/2014/main" id="{DE27238C-8EAF-4098-86E6-7723B7DAE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4" name="Freeform 36">
            <a:extLst>
              <a:ext uri="{FF2B5EF4-FFF2-40B4-BE49-F238E27FC236}">
                <a16:creationId xmlns:a16="http://schemas.microsoft.com/office/drawing/2014/main" id="{992F97B1-1891-4FCC-9E5F-BA97EDB48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351010"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lumMod val="60000"/>
              <a:lumOff val="40000"/>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26" name="Freeform: Shape 25">
            <a:extLst>
              <a:ext uri="{FF2B5EF4-FFF2-40B4-BE49-F238E27FC236}">
                <a16:creationId xmlns:a16="http://schemas.microsoft.com/office/drawing/2014/main" id="{78C6C821-FEE1-4EB6-9590-C021440C7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9700459" cy="6858001"/>
          </a:xfrm>
          <a:custGeom>
            <a:avLst/>
            <a:gdLst>
              <a:gd name="connsiteX0" fmla="*/ 0 w 9700459"/>
              <a:gd name="connsiteY0" fmla="*/ 0 h 6858001"/>
              <a:gd name="connsiteX1" fmla="*/ 1323975 w 9700459"/>
              <a:gd name="connsiteY1" fmla="*/ 0 h 6858001"/>
              <a:gd name="connsiteX2" fmla="*/ 1517015 w 9700459"/>
              <a:gd name="connsiteY2" fmla="*/ 0 h 6858001"/>
              <a:gd name="connsiteX3" fmla="*/ 3241265 w 9700459"/>
              <a:gd name="connsiteY3" fmla="*/ 0 h 6858001"/>
              <a:gd name="connsiteX4" fmla="*/ 3241265 w 9700459"/>
              <a:gd name="connsiteY4" fmla="*/ 1 h 6858001"/>
              <a:gd name="connsiteX5" fmla="*/ 8355744 w 9700459"/>
              <a:gd name="connsiteY5" fmla="*/ 1 h 6858001"/>
              <a:gd name="connsiteX6" fmla="*/ 8355744 w 9700459"/>
              <a:gd name="connsiteY6" fmla="*/ 0 h 6858001"/>
              <a:gd name="connsiteX7" fmla="*/ 9699282 w 9700459"/>
              <a:gd name="connsiteY7" fmla="*/ 0 h 6858001"/>
              <a:gd name="connsiteX8" fmla="*/ 9674237 w 9700459"/>
              <a:gd name="connsiteY8" fmla="*/ 155677 h 6858001"/>
              <a:gd name="connsiteX9" fmla="*/ 9650368 w 9700459"/>
              <a:gd name="connsiteY9" fmla="*/ 310668 h 6858001"/>
              <a:gd name="connsiteX10" fmla="*/ 9627004 w 9700459"/>
              <a:gd name="connsiteY10" fmla="*/ 466344 h 6858001"/>
              <a:gd name="connsiteX11" fmla="*/ 9607001 w 9700459"/>
              <a:gd name="connsiteY11" fmla="*/ 622707 h 6858001"/>
              <a:gd name="connsiteX12" fmla="*/ 9586830 w 9700459"/>
              <a:gd name="connsiteY12" fmla="*/ 778383 h 6858001"/>
              <a:gd name="connsiteX13" fmla="*/ 9568004 w 9700459"/>
              <a:gd name="connsiteY13" fmla="*/ 934746 h 6858001"/>
              <a:gd name="connsiteX14" fmla="*/ 9551868 w 9700459"/>
              <a:gd name="connsiteY14" fmla="*/ 1089051 h 6858001"/>
              <a:gd name="connsiteX15" fmla="*/ 9536572 w 9700459"/>
              <a:gd name="connsiteY15" fmla="*/ 1245413 h 6858001"/>
              <a:gd name="connsiteX16" fmla="*/ 9522620 w 9700459"/>
              <a:gd name="connsiteY16" fmla="*/ 1401090 h 6858001"/>
              <a:gd name="connsiteX17" fmla="*/ 9510518 w 9700459"/>
              <a:gd name="connsiteY17" fmla="*/ 1554023 h 6858001"/>
              <a:gd name="connsiteX18" fmla="*/ 9498415 w 9700459"/>
              <a:gd name="connsiteY18" fmla="*/ 1709014 h 6858001"/>
              <a:gd name="connsiteX19" fmla="*/ 9488330 w 9700459"/>
              <a:gd name="connsiteY19" fmla="*/ 1861947 h 6858001"/>
              <a:gd name="connsiteX20" fmla="*/ 9480430 w 9700459"/>
              <a:gd name="connsiteY20" fmla="*/ 2014881 h 6858001"/>
              <a:gd name="connsiteX21" fmla="*/ 9472193 w 9700459"/>
              <a:gd name="connsiteY21" fmla="*/ 2167128 h 6858001"/>
              <a:gd name="connsiteX22" fmla="*/ 9465302 w 9700459"/>
              <a:gd name="connsiteY22" fmla="*/ 2318004 h 6858001"/>
              <a:gd name="connsiteX23" fmla="*/ 9460427 w 9700459"/>
              <a:gd name="connsiteY23" fmla="*/ 2467509 h 6858001"/>
              <a:gd name="connsiteX24" fmla="*/ 9456225 w 9700459"/>
              <a:gd name="connsiteY24" fmla="*/ 2617013 h 6858001"/>
              <a:gd name="connsiteX25" fmla="*/ 9452191 w 9700459"/>
              <a:gd name="connsiteY25" fmla="*/ 2765146 h 6858001"/>
              <a:gd name="connsiteX26" fmla="*/ 9450342 w 9700459"/>
              <a:gd name="connsiteY26" fmla="*/ 2911221 h 6858001"/>
              <a:gd name="connsiteX27" fmla="*/ 9448325 w 9700459"/>
              <a:gd name="connsiteY27" fmla="*/ 3057297 h 6858001"/>
              <a:gd name="connsiteX28" fmla="*/ 9447316 w 9700459"/>
              <a:gd name="connsiteY28" fmla="*/ 3201315 h 6858001"/>
              <a:gd name="connsiteX29" fmla="*/ 9448325 w 9700459"/>
              <a:gd name="connsiteY29" fmla="*/ 3343961 h 6858001"/>
              <a:gd name="connsiteX30" fmla="*/ 9448325 w 9700459"/>
              <a:gd name="connsiteY30" fmla="*/ 3485236 h 6858001"/>
              <a:gd name="connsiteX31" fmla="*/ 9450342 w 9700459"/>
              <a:gd name="connsiteY31" fmla="*/ 3625139 h 6858001"/>
              <a:gd name="connsiteX32" fmla="*/ 9453367 w 9700459"/>
              <a:gd name="connsiteY32" fmla="*/ 3762299 h 6858001"/>
              <a:gd name="connsiteX33" fmla="*/ 9456225 w 9700459"/>
              <a:gd name="connsiteY33" fmla="*/ 3898087 h 6858001"/>
              <a:gd name="connsiteX34" fmla="*/ 9459419 w 9700459"/>
              <a:gd name="connsiteY34" fmla="*/ 4031133 h 6858001"/>
              <a:gd name="connsiteX35" fmla="*/ 9464293 w 9700459"/>
              <a:gd name="connsiteY35" fmla="*/ 4163492 h 6858001"/>
              <a:gd name="connsiteX36" fmla="*/ 9469504 w 9700459"/>
              <a:gd name="connsiteY36" fmla="*/ 4293793 h 6858001"/>
              <a:gd name="connsiteX37" fmla="*/ 9474210 w 9700459"/>
              <a:gd name="connsiteY37" fmla="*/ 4421352 h 6858001"/>
              <a:gd name="connsiteX38" fmla="*/ 9487490 w 9700459"/>
              <a:gd name="connsiteY38" fmla="*/ 4670298 h 6858001"/>
              <a:gd name="connsiteX39" fmla="*/ 9501609 w 9700459"/>
              <a:gd name="connsiteY39" fmla="*/ 4908956 h 6858001"/>
              <a:gd name="connsiteX40" fmla="*/ 9516401 w 9700459"/>
              <a:gd name="connsiteY40" fmla="*/ 5138013 h 6858001"/>
              <a:gd name="connsiteX41" fmla="*/ 9532706 w 9700459"/>
              <a:gd name="connsiteY41" fmla="*/ 5354726 h 6858001"/>
              <a:gd name="connsiteX42" fmla="*/ 9549683 w 9700459"/>
              <a:gd name="connsiteY42" fmla="*/ 5561838 h 6858001"/>
              <a:gd name="connsiteX43" fmla="*/ 9568004 w 9700459"/>
              <a:gd name="connsiteY43" fmla="*/ 5753862 h 6858001"/>
              <a:gd name="connsiteX44" fmla="*/ 9585990 w 9700459"/>
              <a:gd name="connsiteY44" fmla="*/ 5934227 h 6858001"/>
              <a:gd name="connsiteX45" fmla="*/ 9603975 w 9700459"/>
              <a:gd name="connsiteY45" fmla="*/ 6100191 h 6858001"/>
              <a:gd name="connsiteX46" fmla="*/ 9620952 w 9700459"/>
              <a:gd name="connsiteY46" fmla="*/ 6252438 h 6858001"/>
              <a:gd name="connsiteX47" fmla="*/ 9637089 w 9700459"/>
              <a:gd name="connsiteY47" fmla="*/ 6387541 h 6858001"/>
              <a:gd name="connsiteX48" fmla="*/ 9652385 w 9700459"/>
              <a:gd name="connsiteY48" fmla="*/ 6509613 h 6858001"/>
              <a:gd name="connsiteX49" fmla="*/ 9665160 w 9700459"/>
              <a:gd name="connsiteY49" fmla="*/ 6612483 h 6858001"/>
              <a:gd name="connsiteX50" fmla="*/ 9677262 w 9700459"/>
              <a:gd name="connsiteY50" fmla="*/ 6698894 h 6858001"/>
              <a:gd name="connsiteX51" fmla="*/ 9694576 w 9700459"/>
              <a:gd name="connsiteY51" fmla="*/ 6817538 h 6858001"/>
              <a:gd name="connsiteX52" fmla="*/ 9700459 w 9700459"/>
              <a:gd name="connsiteY52" fmla="*/ 6858000 h 6858001"/>
              <a:gd name="connsiteX53" fmla="*/ 8795105 w 9700459"/>
              <a:gd name="connsiteY53" fmla="*/ 6858000 h 6858001"/>
              <a:gd name="connsiteX54" fmla="*/ 8795105 w 9700459"/>
              <a:gd name="connsiteY54" fmla="*/ 6858001 h 6858001"/>
              <a:gd name="connsiteX55" fmla="*/ 2704541 w 9700459"/>
              <a:gd name="connsiteY55" fmla="*/ 6858001 h 6858001"/>
              <a:gd name="connsiteX56" fmla="*/ 2704541 w 9700459"/>
              <a:gd name="connsiteY56" fmla="*/ 6858000 h 6858001"/>
              <a:gd name="connsiteX57" fmla="*/ 1517015 w 9700459"/>
              <a:gd name="connsiteY57" fmla="*/ 6858000 h 6858001"/>
              <a:gd name="connsiteX58" fmla="*/ 1323975 w 9700459"/>
              <a:gd name="connsiteY58" fmla="*/ 6858000 h 6858001"/>
              <a:gd name="connsiteX59" fmla="*/ 0 w 9700459"/>
              <a:gd name="connsiteY5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00459" h="6858001">
                <a:moveTo>
                  <a:pt x="0" y="0"/>
                </a:moveTo>
                <a:lnTo>
                  <a:pt x="1323975" y="0"/>
                </a:lnTo>
                <a:lnTo>
                  <a:pt x="1517015" y="0"/>
                </a:lnTo>
                <a:lnTo>
                  <a:pt x="3241265" y="0"/>
                </a:lnTo>
                <a:lnTo>
                  <a:pt x="3241265" y="1"/>
                </a:lnTo>
                <a:lnTo>
                  <a:pt x="8355744" y="1"/>
                </a:lnTo>
                <a:lnTo>
                  <a:pt x="8355744" y="0"/>
                </a:lnTo>
                <a:lnTo>
                  <a:pt x="9699282" y="0"/>
                </a:lnTo>
                <a:lnTo>
                  <a:pt x="9674237" y="155677"/>
                </a:lnTo>
                <a:lnTo>
                  <a:pt x="9650368" y="310668"/>
                </a:lnTo>
                <a:lnTo>
                  <a:pt x="9627004" y="466344"/>
                </a:lnTo>
                <a:lnTo>
                  <a:pt x="9607001" y="622707"/>
                </a:lnTo>
                <a:lnTo>
                  <a:pt x="9586830" y="778383"/>
                </a:lnTo>
                <a:lnTo>
                  <a:pt x="9568004" y="934746"/>
                </a:lnTo>
                <a:lnTo>
                  <a:pt x="9551868" y="1089051"/>
                </a:lnTo>
                <a:lnTo>
                  <a:pt x="9536572" y="1245413"/>
                </a:lnTo>
                <a:lnTo>
                  <a:pt x="9522620" y="1401090"/>
                </a:lnTo>
                <a:lnTo>
                  <a:pt x="9510518" y="1554023"/>
                </a:lnTo>
                <a:lnTo>
                  <a:pt x="9498415" y="1709014"/>
                </a:lnTo>
                <a:lnTo>
                  <a:pt x="9488330" y="1861947"/>
                </a:lnTo>
                <a:lnTo>
                  <a:pt x="9480430" y="2014881"/>
                </a:lnTo>
                <a:lnTo>
                  <a:pt x="9472193" y="2167128"/>
                </a:lnTo>
                <a:lnTo>
                  <a:pt x="9465302" y="2318004"/>
                </a:lnTo>
                <a:lnTo>
                  <a:pt x="9460427" y="2467509"/>
                </a:lnTo>
                <a:lnTo>
                  <a:pt x="9456225" y="2617013"/>
                </a:lnTo>
                <a:lnTo>
                  <a:pt x="9452191" y="2765146"/>
                </a:lnTo>
                <a:lnTo>
                  <a:pt x="9450342" y="2911221"/>
                </a:lnTo>
                <a:lnTo>
                  <a:pt x="9448325" y="3057297"/>
                </a:lnTo>
                <a:lnTo>
                  <a:pt x="9447316" y="3201315"/>
                </a:lnTo>
                <a:lnTo>
                  <a:pt x="9448325" y="3343961"/>
                </a:lnTo>
                <a:lnTo>
                  <a:pt x="9448325" y="3485236"/>
                </a:lnTo>
                <a:lnTo>
                  <a:pt x="9450342" y="3625139"/>
                </a:lnTo>
                <a:lnTo>
                  <a:pt x="9453367" y="3762299"/>
                </a:lnTo>
                <a:lnTo>
                  <a:pt x="9456225" y="3898087"/>
                </a:lnTo>
                <a:lnTo>
                  <a:pt x="9459419" y="4031133"/>
                </a:lnTo>
                <a:lnTo>
                  <a:pt x="9464293" y="4163492"/>
                </a:lnTo>
                <a:lnTo>
                  <a:pt x="9469504" y="4293793"/>
                </a:lnTo>
                <a:lnTo>
                  <a:pt x="9474210" y="4421352"/>
                </a:lnTo>
                <a:lnTo>
                  <a:pt x="9487490" y="4670298"/>
                </a:lnTo>
                <a:lnTo>
                  <a:pt x="9501609" y="4908956"/>
                </a:lnTo>
                <a:lnTo>
                  <a:pt x="9516401" y="5138013"/>
                </a:lnTo>
                <a:lnTo>
                  <a:pt x="9532706" y="5354726"/>
                </a:lnTo>
                <a:lnTo>
                  <a:pt x="9549683" y="5561838"/>
                </a:lnTo>
                <a:lnTo>
                  <a:pt x="9568004" y="5753862"/>
                </a:lnTo>
                <a:lnTo>
                  <a:pt x="9585990" y="5934227"/>
                </a:lnTo>
                <a:lnTo>
                  <a:pt x="9603975" y="6100191"/>
                </a:lnTo>
                <a:lnTo>
                  <a:pt x="9620952" y="6252438"/>
                </a:lnTo>
                <a:lnTo>
                  <a:pt x="9637089" y="6387541"/>
                </a:lnTo>
                <a:lnTo>
                  <a:pt x="9652385" y="6509613"/>
                </a:lnTo>
                <a:lnTo>
                  <a:pt x="9665160" y="6612483"/>
                </a:lnTo>
                <a:lnTo>
                  <a:pt x="9677262" y="6698894"/>
                </a:lnTo>
                <a:lnTo>
                  <a:pt x="9694576" y="6817538"/>
                </a:lnTo>
                <a:lnTo>
                  <a:pt x="9700459" y="6858000"/>
                </a:lnTo>
                <a:lnTo>
                  <a:pt x="8795105" y="6858000"/>
                </a:lnTo>
                <a:lnTo>
                  <a:pt x="8795105" y="6858001"/>
                </a:lnTo>
                <a:lnTo>
                  <a:pt x="2704541" y="6858001"/>
                </a:lnTo>
                <a:lnTo>
                  <a:pt x="2704541" y="6858000"/>
                </a:lnTo>
                <a:lnTo>
                  <a:pt x="1517015" y="6858000"/>
                </a:lnTo>
                <a:lnTo>
                  <a:pt x="1323975" y="6858000"/>
                </a:lnTo>
                <a:lnTo>
                  <a:pt x="0" y="6858000"/>
                </a:lnTo>
                <a:close/>
              </a:path>
            </a:pathLst>
          </a:custGeom>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 name="Text Placeholder 4">
            <a:extLst>
              <a:ext uri="{FF2B5EF4-FFF2-40B4-BE49-F238E27FC236}">
                <a16:creationId xmlns:a16="http://schemas.microsoft.com/office/drawing/2014/main" id="{FDE405F4-629A-E778-B7D6-2FC0AB10325A}"/>
              </a:ext>
            </a:extLst>
          </p:cNvPr>
          <p:cNvSpPr>
            <a:spLocks noGrp="1"/>
          </p:cNvSpPr>
          <p:nvPr>
            <p:ph type="body" idx="1"/>
          </p:nvPr>
        </p:nvSpPr>
        <p:spPr>
          <a:xfrm>
            <a:off x="1154955" y="4777380"/>
            <a:ext cx="6974911" cy="861420"/>
          </a:xfrm>
        </p:spPr>
        <p:txBody>
          <a:bodyPr vert="horz" lIns="91440" tIns="45720" rIns="91440" bIns="45720" rtlCol="0" anchor="t">
            <a:normAutofit/>
          </a:bodyPr>
          <a:lstStyle/>
          <a:p>
            <a:r>
              <a:rPr lang="en-US" sz="2000" b="0" i="0" kern="1200" cap="all" dirty="0">
                <a:solidFill>
                  <a:schemeClr val="tx1">
                    <a:lumMod val="85000"/>
                    <a:lumOff val="15000"/>
                  </a:schemeClr>
                </a:solidFill>
                <a:latin typeface="+mj-lt"/>
                <a:ea typeface="+mj-ea"/>
                <a:cs typeface="+mj-cs"/>
              </a:rPr>
              <a:t>Hot flushes and night sweats</a:t>
            </a:r>
          </a:p>
        </p:txBody>
      </p:sp>
      <p:sp>
        <p:nvSpPr>
          <p:cNvPr id="4" name="Title 3">
            <a:extLst>
              <a:ext uri="{FF2B5EF4-FFF2-40B4-BE49-F238E27FC236}">
                <a16:creationId xmlns:a16="http://schemas.microsoft.com/office/drawing/2014/main" id="{C6D9E9EE-AB20-FA92-4DD8-A555F407243E}"/>
              </a:ext>
            </a:extLst>
          </p:cNvPr>
          <p:cNvSpPr>
            <a:spLocks noGrp="1"/>
          </p:cNvSpPr>
          <p:nvPr>
            <p:ph type="title"/>
          </p:nvPr>
        </p:nvSpPr>
        <p:spPr>
          <a:xfrm>
            <a:off x="194401" y="1447800"/>
            <a:ext cx="11700000" cy="3329581"/>
          </a:xfrm>
        </p:spPr>
        <p:txBody>
          <a:bodyPr vert="horz" lIns="91440" tIns="45720" rIns="91440" bIns="45720" rtlCol="0" anchor="b">
            <a:normAutofit/>
          </a:bodyPr>
          <a:lstStyle/>
          <a:p>
            <a:r>
              <a:rPr lang="en-US" sz="6000" b="0" i="0" kern="1200" dirty="0">
                <a:solidFill>
                  <a:schemeClr val="tx2"/>
                </a:solidFill>
                <a:latin typeface="+mj-lt"/>
                <a:ea typeface="+mj-ea"/>
                <a:cs typeface="+mj-cs"/>
              </a:rPr>
              <a:t>Vasomotor symptoms</a:t>
            </a:r>
          </a:p>
        </p:txBody>
      </p:sp>
      <p:sp>
        <p:nvSpPr>
          <p:cNvPr id="28" name="Rectangle 27">
            <a:extLst>
              <a:ext uri="{FF2B5EF4-FFF2-40B4-BE49-F238E27FC236}">
                <a16:creationId xmlns:a16="http://schemas.microsoft.com/office/drawing/2014/main" id="{B61A74B3-E247-44D4-8C48-FAE8E2056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6389831"/>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33E06-CB4C-7C38-0E3B-0ED9EF0678D1}"/>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8178CA50-0F18-5E17-F40B-B7718DEEDD85}"/>
              </a:ext>
            </a:extLst>
          </p:cNvPr>
          <p:cNvSpPr>
            <a:spLocks noGrp="1"/>
          </p:cNvSpPr>
          <p:nvPr>
            <p:ph idx="1"/>
          </p:nvPr>
        </p:nvSpPr>
        <p:spPr>
          <a:xfrm>
            <a:off x="374400" y="2027408"/>
            <a:ext cx="9675453" cy="4220991"/>
          </a:xfrm>
        </p:spPr>
        <p:txBody>
          <a:bodyPr>
            <a:normAutofit fontScale="92500" lnSpcReduction="20000"/>
          </a:bodyPr>
          <a:lstStyle/>
          <a:p>
            <a:r>
              <a:rPr lang="en-GB" sz="2800" dirty="0"/>
              <a:t>Duration ?</a:t>
            </a:r>
          </a:p>
          <a:p>
            <a:pPr lvl="1"/>
            <a:r>
              <a:rPr lang="en-GB" sz="2600" dirty="0"/>
              <a:t>Mean : 7 years</a:t>
            </a:r>
          </a:p>
          <a:p>
            <a:pPr lvl="1"/>
            <a:r>
              <a:rPr lang="en-GB" sz="2600" dirty="0"/>
              <a:t>4 patterns </a:t>
            </a:r>
          </a:p>
          <a:p>
            <a:endParaRPr lang="en-GB" sz="2800" dirty="0"/>
          </a:p>
          <a:p>
            <a:endParaRPr lang="en-GB" sz="2800" dirty="0"/>
          </a:p>
          <a:p>
            <a:endParaRPr lang="en-GB" sz="2800" dirty="0"/>
          </a:p>
          <a:p>
            <a:r>
              <a:rPr lang="en-GB" sz="2800" dirty="0" err="1"/>
              <a:t>Riskfactors</a:t>
            </a:r>
            <a:r>
              <a:rPr lang="en-GB" sz="2800" dirty="0"/>
              <a:t> ?</a:t>
            </a:r>
          </a:p>
          <a:p>
            <a:pPr lvl="1"/>
            <a:r>
              <a:rPr lang="en-GB" sz="2400" dirty="0"/>
              <a:t>Smoking</a:t>
            </a:r>
          </a:p>
          <a:p>
            <a:pPr lvl="1"/>
            <a:r>
              <a:rPr lang="en-GB" sz="2400" dirty="0"/>
              <a:t>Depressive mood</a:t>
            </a:r>
          </a:p>
          <a:p>
            <a:pPr lvl="1"/>
            <a:r>
              <a:rPr lang="en-GB" sz="2400" dirty="0"/>
              <a:t>obesity</a:t>
            </a:r>
          </a:p>
        </p:txBody>
      </p:sp>
      <p:pic>
        <p:nvPicPr>
          <p:cNvPr id="4" name="Picture 2">
            <a:extLst>
              <a:ext uri="{FF2B5EF4-FFF2-40B4-BE49-F238E27FC236}">
                <a16:creationId xmlns:a16="http://schemas.microsoft.com/office/drawing/2014/main" id="{3A8211CE-F9FD-FBF2-FDB5-F2CFF7912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0856" y="278558"/>
            <a:ext cx="7620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5701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FEB8A12-8629-4F9F-8C85-9976415E464B}"/>
              </a:ext>
            </a:extLst>
          </p:cNvPr>
          <p:cNvSpPr>
            <a:spLocks noGrp="1"/>
          </p:cNvSpPr>
          <p:nvPr>
            <p:ph idx="1"/>
          </p:nvPr>
        </p:nvSpPr>
        <p:spPr>
          <a:xfrm>
            <a:off x="667063" y="1011836"/>
            <a:ext cx="10178146" cy="5693764"/>
          </a:xfrm>
        </p:spPr>
        <p:txBody>
          <a:bodyPr>
            <a:normAutofit/>
          </a:bodyPr>
          <a:lstStyle/>
          <a:p>
            <a:r>
              <a:rPr lang="en-GB" dirty="0"/>
              <a:t>More women suffering from migraine: 43% lifetime incidence (18% men)</a:t>
            </a:r>
          </a:p>
          <a:p>
            <a:r>
              <a:rPr lang="en-GB" dirty="0"/>
              <a:t>Especially during reproductive years</a:t>
            </a:r>
          </a:p>
          <a:p>
            <a:pPr lvl="1"/>
            <a:r>
              <a:rPr lang="en-GB" dirty="0"/>
              <a:t>Sensitive to fluctuations of hormones: </a:t>
            </a:r>
            <a:r>
              <a:rPr lang="en-GB" dirty="0" err="1"/>
              <a:t>esp</a:t>
            </a:r>
            <a:r>
              <a:rPr lang="en-GB" dirty="0"/>
              <a:t> oestrogens</a:t>
            </a:r>
          </a:p>
          <a:p>
            <a:pPr lvl="2"/>
            <a:r>
              <a:rPr lang="en-GB" dirty="0"/>
              <a:t>puberty</a:t>
            </a:r>
          </a:p>
          <a:p>
            <a:pPr lvl="2"/>
            <a:r>
              <a:rPr lang="en-GB" dirty="0"/>
              <a:t>menses</a:t>
            </a:r>
          </a:p>
          <a:p>
            <a:pPr lvl="2"/>
            <a:r>
              <a:rPr lang="en-GB" dirty="0"/>
              <a:t>Perimenopause</a:t>
            </a:r>
          </a:p>
          <a:p>
            <a:pPr lvl="2"/>
            <a:r>
              <a:rPr lang="en-GB" dirty="0"/>
              <a:t>MP+ HRT</a:t>
            </a:r>
          </a:p>
          <a:p>
            <a:pPr marL="914400" lvl="2" indent="0">
              <a:buNone/>
            </a:pPr>
            <a:endParaRPr lang="en-GB" dirty="0"/>
          </a:p>
          <a:p>
            <a:pPr marL="0" indent="0">
              <a:buNone/>
            </a:pPr>
            <a:endParaRPr lang="en-GB" dirty="0"/>
          </a:p>
          <a:p>
            <a:r>
              <a:rPr lang="en-GB" dirty="0"/>
              <a:t>Migraines with/without aura</a:t>
            </a:r>
          </a:p>
          <a:p>
            <a:pPr lvl="1"/>
            <a:r>
              <a:rPr lang="en-GB" dirty="0"/>
              <a:t>Association between</a:t>
            </a:r>
          </a:p>
          <a:p>
            <a:pPr lvl="2"/>
            <a:r>
              <a:rPr lang="en-GB" dirty="0"/>
              <a:t>Oestrogen WITHDRAWL - migraine attacks WITHOUT aura</a:t>
            </a:r>
          </a:p>
          <a:p>
            <a:pPr lvl="2"/>
            <a:r>
              <a:rPr lang="en-GB" dirty="0"/>
              <a:t>HIGH oestrogenic state  -  migraine attacks WITH aura</a:t>
            </a:r>
          </a:p>
        </p:txBody>
      </p:sp>
      <p:sp>
        <p:nvSpPr>
          <p:cNvPr id="2" name="TextBox 1">
            <a:extLst>
              <a:ext uri="{FF2B5EF4-FFF2-40B4-BE49-F238E27FC236}">
                <a16:creationId xmlns:a16="http://schemas.microsoft.com/office/drawing/2014/main" id="{A30636E9-B043-40A2-FCA9-106642F97DE0}"/>
              </a:ext>
            </a:extLst>
          </p:cNvPr>
          <p:cNvSpPr txBox="1"/>
          <p:nvPr/>
        </p:nvSpPr>
        <p:spPr>
          <a:xfrm>
            <a:off x="846944" y="277318"/>
            <a:ext cx="3078087" cy="584775"/>
          </a:xfrm>
          <a:prstGeom prst="rect">
            <a:avLst/>
          </a:prstGeom>
          <a:noFill/>
        </p:spPr>
        <p:txBody>
          <a:bodyPr wrap="none" rtlCol="0">
            <a:spAutoFit/>
          </a:bodyPr>
          <a:lstStyle/>
          <a:p>
            <a:r>
              <a:rPr lang="en-GB" sz="3200" dirty="0"/>
              <a:t>More migraine</a:t>
            </a:r>
          </a:p>
        </p:txBody>
      </p:sp>
    </p:spTree>
    <p:extLst>
      <p:ext uri="{BB962C8B-B14F-4D97-AF65-F5344CB8AC3E}">
        <p14:creationId xmlns:p14="http://schemas.microsoft.com/office/powerpoint/2010/main" val="568574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16" name="Picture 15">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1">
            <a:extLst>
              <a:ext uri="{FF2B5EF4-FFF2-40B4-BE49-F238E27FC236}">
                <a16:creationId xmlns:a16="http://schemas.microsoft.com/office/drawing/2014/main" id="{DE27238C-8EAF-4098-86E6-7723B7DAE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4" name="Freeform 36">
            <a:extLst>
              <a:ext uri="{FF2B5EF4-FFF2-40B4-BE49-F238E27FC236}">
                <a16:creationId xmlns:a16="http://schemas.microsoft.com/office/drawing/2014/main" id="{992F97B1-1891-4FCC-9E5F-BA97EDB48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351010"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lumMod val="60000"/>
              <a:lumOff val="40000"/>
              <a:alpha val="20000"/>
            </a:schemeClr>
          </a:solidFill>
          <a:ln>
            <a:noFill/>
          </a:ln>
        </p:spPr>
        <p:txBody>
          <a:bodyPr rtlCol="0" anchor="ctr"/>
          <a:lstStyle/>
          <a:p>
            <a:pPr algn="ctr"/>
            <a:endParaRPr lang="en-US"/>
          </a:p>
        </p:txBody>
      </p:sp>
      <p:sp useBgFill="1">
        <p:nvSpPr>
          <p:cNvPr id="26" name="Freeform: Shape 25">
            <a:extLst>
              <a:ext uri="{FF2B5EF4-FFF2-40B4-BE49-F238E27FC236}">
                <a16:creationId xmlns:a16="http://schemas.microsoft.com/office/drawing/2014/main" id="{78C6C821-FEE1-4EB6-9590-C021440C7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9700459" cy="6858001"/>
          </a:xfrm>
          <a:custGeom>
            <a:avLst/>
            <a:gdLst>
              <a:gd name="connsiteX0" fmla="*/ 0 w 9700459"/>
              <a:gd name="connsiteY0" fmla="*/ 0 h 6858001"/>
              <a:gd name="connsiteX1" fmla="*/ 1323975 w 9700459"/>
              <a:gd name="connsiteY1" fmla="*/ 0 h 6858001"/>
              <a:gd name="connsiteX2" fmla="*/ 1517015 w 9700459"/>
              <a:gd name="connsiteY2" fmla="*/ 0 h 6858001"/>
              <a:gd name="connsiteX3" fmla="*/ 3241265 w 9700459"/>
              <a:gd name="connsiteY3" fmla="*/ 0 h 6858001"/>
              <a:gd name="connsiteX4" fmla="*/ 3241265 w 9700459"/>
              <a:gd name="connsiteY4" fmla="*/ 1 h 6858001"/>
              <a:gd name="connsiteX5" fmla="*/ 8355744 w 9700459"/>
              <a:gd name="connsiteY5" fmla="*/ 1 h 6858001"/>
              <a:gd name="connsiteX6" fmla="*/ 8355744 w 9700459"/>
              <a:gd name="connsiteY6" fmla="*/ 0 h 6858001"/>
              <a:gd name="connsiteX7" fmla="*/ 9699282 w 9700459"/>
              <a:gd name="connsiteY7" fmla="*/ 0 h 6858001"/>
              <a:gd name="connsiteX8" fmla="*/ 9674237 w 9700459"/>
              <a:gd name="connsiteY8" fmla="*/ 155677 h 6858001"/>
              <a:gd name="connsiteX9" fmla="*/ 9650368 w 9700459"/>
              <a:gd name="connsiteY9" fmla="*/ 310668 h 6858001"/>
              <a:gd name="connsiteX10" fmla="*/ 9627004 w 9700459"/>
              <a:gd name="connsiteY10" fmla="*/ 466344 h 6858001"/>
              <a:gd name="connsiteX11" fmla="*/ 9607001 w 9700459"/>
              <a:gd name="connsiteY11" fmla="*/ 622707 h 6858001"/>
              <a:gd name="connsiteX12" fmla="*/ 9586830 w 9700459"/>
              <a:gd name="connsiteY12" fmla="*/ 778383 h 6858001"/>
              <a:gd name="connsiteX13" fmla="*/ 9568004 w 9700459"/>
              <a:gd name="connsiteY13" fmla="*/ 934746 h 6858001"/>
              <a:gd name="connsiteX14" fmla="*/ 9551868 w 9700459"/>
              <a:gd name="connsiteY14" fmla="*/ 1089051 h 6858001"/>
              <a:gd name="connsiteX15" fmla="*/ 9536572 w 9700459"/>
              <a:gd name="connsiteY15" fmla="*/ 1245413 h 6858001"/>
              <a:gd name="connsiteX16" fmla="*/ 9522620 w 9700459"/>
              <a:gd name="connsiteY16" fmla="*/ 1401090 h 6858001"/>
              <a:gd name="connsiteX17" fmla="*/ 9510518 w 9700459"/>
              <a:gd name="connsiteY17" fmla="*/ 1554023 h 6858001"/>
              <a:gd name="connsiteX18" fmla="*/ 9498415 w 9700459"/>
              <a:gd name="connsiteY18" fmla="*/ 1709014 h 6858001"/>
              <a:gd name="connsiteX19" fmla="*/ 9488330 w 9700459"/>
              <a:gd name="connsiteY19" fmla="*/ 1861947 h 6858001"/>
              <a:gd name="connsiteX20" fmla="*/ 9480430 w 9700459"/>
              <a:gd name="connsiteY20" fmla="*/ 2014881 h 6858001"/>
              <a:gd name="connsiteX21" fmla="*/ 9472193 w 9700459"/>
              <a:gd name="connsiteY21" fmla="*/ 2167128 h 6858001"/>
              <a:gd name="connsiteX22" fmla="*/ 9465302 w 9700459"/>
              <a:gd name="connsiteY22" fmla="*/ 2318004 h 6858001"/>
              <a:gd name="connsiteX23" fmla="*/ 9460427 w 9700459"/>
              <a:gd name="connsiteY23" fmla="*/ 2467509 h 6858001"/>
              <a:gd name="connsiteX24" fmla="*/ 9456225 w 9700459"/>
              <a:gd name="connsiteY24" fmla="*/ 2617013 h 6858001"/>
              <a:gd name="connsiteX25" fmla="*/ 9452191 w 9700459"/>
              <a:gd name="connsiteY25" fmla="*/ 2765146 h 6858001"/>
              <a:gd name="connsiteX26" fmla="*/ 9450342 w 9700459"/>
              <a:gd name="connsiteY26" fmla="*/ 2911221 h 6858001"/>
              <a:gd name="connsiteX27" fmla="*/ 9448325 w 9700459"/>
              <a:gd name="connsiteY27" fmla="*/ 3057297 h 6858001"/>
              <a:gd name="connsiteX28" fmla="*/ 9447316 w 9700459"/>
              <a:gd name="connsiteY28" fmla="*/ 3201315 h 6858001"/>
              <a:gd name="connsiteX29" fmla="*/ 9448325 w 9700459"/>
              <a:gd name="connsiteY29" fmla="*/ 3343961 h 6858001"/>
              <a:gd name="connsiteX30" fmla="*/ 9448325 w 9700459"/>
              <a:gd name="connsiteY30" fmla="*/ 3485236 h 6858001"/>
              <a:gd name="connsiteX31" fmla="*/ 9450342 w 9700459"/>
              <a:gd name="connsiteY31" fmla="*/ 3625139 h 6858001"/>
              <a:gd name="connsiteX32" fmla="*/ 9453367 w 9700459"/>
              <a:gd name="connsiteY32" fmla="*/ 3762299 h 6858001"/>
              <a:gd name="connsiteX33" fmla="*/ 9456225 w 9700459"/>
              <a:gd name="connsiteY33" fmla="*/ 3898087 h 6858001"/>
              <a:gd name="connsiteX34" fmla="*/ 9459419 w 9700459"/>
              <a:gd name="connsiteY34" fmla="*/ 4031133 h 6858001"/>
              <a:gd name="connsiteX35" fmla="*/ 9464293 w 9700459"/>
              <a:gd name="connsiteY35" fmla="*/ 4163492 h 6858001"/>
              <a:gd name="connsiteX36" fmla="*/ 9469504 w 9700459"/>
              <a:gd name="connsiteY36" fmla="*/ 4293793 h 6858001"/>
              <a:gd name="connsiteX37" fmla="*/ 9474210 w 9700459"/>
              <a:gd name="connsiteY37" fmla="*/ 4421352 h 6858001"/>
              <a:gd name="connsiteX38" fmla="*/ 9487490 w 9700459"/>
              <a:gd name="connsiteY38" fmla="*/ 4670298 h 6858001"/>
              <a:gd name="connsiteX39" fmla="*/ 9501609 w 9700459"/>
              <a:gd name="connsiteY39" fmla="*/ 4908956 h 6858001"/>
              <a:gd name="connsiteX40" fmla="*/ 9516401 w 9700459"/>
              <a:gd name="connsiteY40" fmla="*/ 5138013 h 6858001"/>
              <a:gd name="connsiteX41" fmla="*/ 9532706 w 9700459"/>
              <a:gd name="connsiteY41" fmla="*/ 5354726 h 6858001"/>
              <a:gd name="connsiteX42" fmla="*/ 9549683 w 9700459"/>
              <a:gd name="connsiteY42" fmla="*/ 5561838 h 6858001"/>
              <a:gd name="connsiteX43" fmla="*/ 9568004 w 9700459"/>
              <a:gd name="connsiteY43" fmla="*/ 5753862 h 6858001"/>
              <a:gd name="connsiteX44" fmla="*/ 9585990 w 9700459"/>
              <a:gd name="connsiteY44" fmla="*/ 5934227 h 6858001"/>
              <a:gd name="connsiteX45" fmla="*/ 9603975 w 9700459"/>
              <a:gd name="connsiteY45" fmla="*/ 6100191 h 6858001"/>
              <a:gd name="connsiteX46" fmla="*/ 9620952 w 9700459"/>
              <a:gd name="connsiteY46" fmla="*/ 6252438 h 6858001"/>
              <a:gd name="connsiteX47" fmla="*/ 9637089 w 9700459"/>
              <a:gd name="connsiteY47" fmla="*/ 6387541 h 6858001"/>
              <a:gd name="connsiteX48" fmla="*/ 9652385 w 9700459"/>
              <a:gd name="connsiteY48" fmla="*/ 6509613 h 6858001"/>
              <a:gd name="connsiteX49" fmla="*/ 9665160 w 9700459"/>
              <a:gd name="connsiteY49" fmla="*/ 6612483 h 6858001"/>
              <a:gd name="connsiteX50" fmla="*/ 9677262 w 9700459"/>
              <a:gd name="connsiteY50" fmla="*/ 6698894 h 6858001"/>
              <a:gd name="connsiteX51" fmla="*/ 9694576 w 9700459"/>
              <a:gd name="connsiteY51" fmla="*/ 6817538 h 6858001"/>
              <a:gd name="connsiteX52" fmla="*/ 9700459 w 9700459"/>
              <a:gd name="connsiteY52" fmla="*/ 6858000 h 6858001"/>
              <a:gd name="connsiteX53" fmla="*/ 8795105 w 9700459"/>
              <a:gd name="connsiteY53" fmla="*/ 6858000 h 6858001"/>
              <a:gd name="connsiteX54" fmla="*/ 8795105 w 9700459"/>
              <a:gd name="connsiteY54" fmla="*/ 6858001 h 6858001"/>
              <a:gd name="connsiteX55" fmla="*/ 2704541 w 9700459"/>
              <a:gd name="connsiteY55" fmla="*/ 6858001 h 6858001"/>
              <a:gd name="connsiteX56" fmla="*/ 2704541 w 9700459"/>
              <a:gd name="connsiteY56" fmla="*/ 6858000 h 6858001"/>
              <a:gd name="connsiteX57" fmla="*/ 1517015 w 9700459"/>
              <a:gd name="connsiteY57" fmla="*/ 6858000 h 6858001"/>
              <a:gd name="connsiteX58" fmla="*/ 1323975 w 9700459"/>
              <a:gd name="connsiteY58" fmla="*/ 6858000 h 6858001"/>
              <a:gd name="connsiteX59" fmla="*/ 0 w 9700459"/>
              <a:gd name="connsiteY5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00459" h="6858001">
                <a:moveTo>
                  <a:pt x="0" y="0"/>
                </a:moveTo>
                <a:lnTo>
                  <a:pt x="1323975" y="0"/>
                </a:lnTo>
                <a:lnTo>
                  <a:pt x="1517015" y="0"/>
                </a:lnTo>
                <a:lnTo>
                  <a:pt x="3241265" y="0"/>
                </a:lnTo>
                <a:lnTo>
                  <a:pt x="3241265" y="1"/>
                </a:lnTo>
                <a:lnTo>
                  <a:pt x="8355744" y="1"/>
                </a:lnTo>
                <a:lnTo>
                  <a:pt x="8355744" y="0"/>
                </a:lnTo>
                <a:lnTo>
                  <a:pt x="9699282" y="0"/>
                </a:lnTo>
                <a:lnTo>
                  <a:pt x="9674237" y="155677"/>
                </a:lnTo>
                <a:lnTo>
                  <a:pt x="9650368" y="310668"/>
                </a:lnTo>
                <a:lnTo>
                  <a:pt x="9627004" y="466344"/>
                </a:lnTo>
                <a:lnTo>
                  <a:pt x="9607001" y="622707"/>
                </a:lnTo>
                <a:lnTo>
                  <a:pt x="9586830" y="778383"/>
                </a:lnTo>
                <a:lnTo>
                  <a:pt x="9568004" y="934746"/>
                </a:lnTo>
                <a:lnTo>
                  <a:pt x="9551868" y="1089051"/>
                </a:lnTo>
                <a:lnTo>
                  <a:pt x="9536572" y="1245413"/>
                </a:lnTo>
                <a:lnTo>
                  <a:pt x="9522620" y="1401090"/>
                </a:lnTo>
                <a:lnTo>
                  <a:pt x="9510518" y="1554023"/>
                </a:lnTo>
                <a:lnTo>
                  <a:pt x="9498415" y="1709014"/>
                </a:lnTo>
                <a:lnTo>
                  <a:pt x="9488330" y="1861947"/>
                </a:lnTo>
                <a:lnTo>
                  <a:pt x="9480430" y="2014881"/>
                </a:lnTo>
                <a:lnTo>
                  <a:pt x="9472193" y="2167128"/>
                </a:lnTo>
                <a:lnTo>
                  <a:pt x="9465302" y="2318004"/>
                </a:lnTo>
                <a:lnTo>
                  <a:pt x="9460427" y="2467509"/>
                </a:lnTo>
                <a:lnTo>
                  <a:pt x="9456225" y="2617013"/>
                </a:lnTo>
                <a:lnTo>
                  <a:pt x="9452191" y="2765146"/>
                </a:lnTo>
                <a:lnTo>
                  <a:pt x="9450342" y="2911221"/>
                </a:lnTo>
                <a:lnTo>
                  <a:pt x="9448325" y="3057297"/>
                </a:lnTo>
                <a:lnTo>
                  <a:pt x="9447316" y="3201315"/>
                </a:lnTo>
                <a:lnTo>
                  <a:pt x="9448325" y="3343961"/>
                </a:lnTo>
                <a:lnTo>
                  <a:pt x="9448325" y="3485236"/>
                </a:lnTo>
                <a:lnTo>
                  <a:pt x="9450342" y="3625139"/>
                </a:lnTo>
                <a:lnTo>
                  <a:pt x="9453367" y="3762299"/>
                </a:lnTo>
                <a:lnTo>
                  <a:pt x="9456225" y="3898087"/>
                </a:lnTo>
                <a:lnTo>
                  <a:pt x="9459419" y="4031133"/>
                </a:lnTo>
                <a:lnTo>
                  <a:pt x="9464293" y="4163492"/>
                </a:lnTo>
                <a:lnTo>
                  <a:pt x="9469504" y="4293793"/>
                </a:lnTo>
                <a:lnTo>
                  <a:pt x="9474210" y="4421352"/>
                </a:lnTo>
                <a:lnTo>
                  <a:pt x="9487490" y="4670298"/>
                </a:lnTo>
                <a:lnTo>
                  <a:pt x="9501609" y="4908956"/>
                </a:lnTo>
                <a:lnTo>
                  <a:pt x="9516401" y="5138013"/>
                </a:lnTo>
                <a:lnTo>
                  <a:pt x="9532706" y="5354726"/>
                </a:lnTo>
                <a:lnTo>
                  <a:pt x="9549683" y="5561838"/>
                </a:lnTo>
                <a:lnTo>
                  <a:pt x="9568004" y="5753862"/>
                </a:lnTo>
                <a:lnTo>
                  <a:pt x="9585990" y="5934227"/>
                </a:lnTo>
                <a:lnTo>
                  <a:pt x="9603975" y="6100191"/>
                </a:lnTo>
                <a:lnTo>
                  <a:pt x="9620952" y="6252438"/>
                </a:lnTo>
                <a:lnTo>
                  <a:pt x="9637089" y="6387541"/>
                </a:lnTo>
                <a:lnTo>
                  <a:pt x="9652385" y="6509613"/>
                </a:lnTo>
                <a:lnTo>
                  <a:pt x="9665160" y="6612483"/>
                </a:lnTo>
                <a:lnTo>
                  <a:pt x="9677262" y="6698894"/>
                </a:lnTo>
                <a:lnTo>
                  <a:pt x="9694576" y="6817538"/>
                </a:lnTo>
                <a:lnTo>
                  <a:pt x="9700459" y="6858000"/>
                </a:lnTo>
                <a:lnTo>
                  <a:pt x="8795105" y="6858000"/>
                </a:lnTo>
                <a:lnTo>
                  <a:pt x="8795105" y="6858001"/>
                </a:lnTo>
                <a:lnTo>
                  <a:pt x="2704541" y="6858001"/>
                </a:lnTo>
                <a:lnTo>
                  <a:pt x="2704541" y="6858000"/>
                </a:lnTo>
                <a:lnTo>
                  <a:pt x="1517015" y="6858000"/>
                </a:lnTo>
                <a:lnTo>
                  <a:pt x="1323975" y="6858000"/>
                </a:lnTo>
                <a:lnTo>
                  <a:pt x="0" y="6858000"/>
                </a:lnTo>
                <a:close/>
              </a:path>
            </a:pathLst>
          </a:custGeom>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 name="Text Placeholder 4">
            <a:extLst>
              <a:ext uri="{FF2B5EF4-FFF2-40B4-BE49-F238E27FC236}">
                <a16:creationId xmlns:a16="http://schemas.microsoft.com/office/drawing/2014/main" id="{FDE405F4-629A-E778-B7D6-2FC0AB10325A}"/>
              </a:ext>
            </a:extLst>
          </p:cNvPr>
          <p:cNvSpPr>
            <a:spLocks noGrp="1"/>
          </p:cNvSpPr>
          <p:nvPr>
            <p:ph type="body" idx="1"/>
          </p:nvPr>
        </p:nvSpPr>
        <p:spPr>
          <a:xfrm>
            <a:off x="1154955" y="4777380"/>
            <a:ext cx="6974911" cy="861420"/>
          </a:xfrm>
        </p:spPr>
        <p:txBody>
          <a:bodyPr vert="horz" lIns="91440" tIns="45720" rIns="91440" bIns="45720" rtlCol="0" anchor="t">
            <a:normAutofit/>
          </a:bodyPr>
          <a:lstStyle/>
          <a:p>
            <a:endParaRPr lang="en-US" sz="2000" b="0" i="0" kern="1200" cap="all" dirty="0">
              <a:solidFill>
                <a:schemeClr val="tx1">
                  <a:lumMod val="85000"/>
                  <a:lumOff val="15000"/>
                </a:schemeClr>
              </a:solidFill>
              <a:latin typeface="+mj-lt"/>
              <a:ea typeface="+mj-ea"/>
              <a:cs typeface="+mj-cs"/>
            </a:endParaRPr>
          </a:p>
        </p:txBody>
      </p:sp>
      <p:sp>
        <p:nvSpPr>
          <p:cNvPr id="4" name="Title 3">
            <a:extLst>
              <a:ext uri="{FF2B5EF4-FFF2-40B4-BE49-F238E27FC236}">
                <a16:creationId xmlns:a16="http://schemas.microsoft.com/office/drawing/2014/main" id="{C6D9E9EE-AB20-FA92-4DD8-A555F407243E}"/>
              </a:ext>
            </a:extLst>
          </p:cNvPr>
          <p:cNvSpPr>
            <a:spLocks noGrp="1"/>
          </p:cNvSpPr>
          <p:nvPr>
            <p:ph type="title"/>
          </p:nvPr>
        </p:nvSpPr>
        <p:spPr>
          <a:xfrm>
            <a:off x="420081" y="1364069"/>
            <a:ext cx="8444657" cy="3329581"/>
          </a:xfrm>
        </p:spPr>
        <p:txBody>
          <a:bodyPr vert="horz" lIns="91440" tIns="45720" rIns="91440" bIns="45720" rtlCol="0" anchor="b">
            <a:normAutofit/>
          </a:bodyPr>
          <a:lstStyle/>
          <a:p>
            <a:pPr>
              <a:lnSpc>
                <a:spcPct val="90000"/>
              </a:lnSpc>
            </a:pPr>
            <a:r>
              <a:rPr lang="en-US" sz="4800" b="0" i="0" kern="1200" dirty="0">
                <a:solidFill>
                  <a:schemeClr val="tx2"/>
                </a:solidFill>
                <a:latin typeface="+mj-lt"/>
                <a:ea typeface="+mj-ea"/>
                <a:cs typeface="+mj-cs"/>
              </a:rPr>
              <a:t>Genito –urinary symptoms</a:t>
            </a:r>
          </a:p>
        </p:txBody>
      </p:sp>
      <p:sp>
        <p:nvSpPr>
          <p:cNvPr id="28" name="Rectangle 27">
            <a:extLst>
              <a:ext uri="{FF2B5EF4-FFF2-40B4-BE49-F238E27FC236}">
                <a16:creationId xmlns:a16="http://schemas.microsoft.com/office/drawing/2014/main" id="{B61A74B3-E247-44D4-8C48-FAE8E2056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1203032499"/>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Content Placeholder 6" descr="vagina.p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34490" y="2910085"/>
            <a:ext cx="5284795" cy="2480867"/>
          </a:xfrm>
        </p:spPr>
      </p:pic>
      <p:sp>
        <p:nvSpPr>
          <p:cNvPr id="84996"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fld id="{D01785B2-7DFB-4EA6-966D-02F293D12428}" type="datetime1">
              <a:rPr lang="nl-NL" altLang="en-US" sz="1000">
                <a:solidFill>
                  <a:srgbClr val="595959"/>
                </a:solidFill>
              </a:rPr>
              <a:pPr/>
              <a:t>17-3-2025</a:t>
            </a:fld>
            <a:endParaRPr lang="nl-NL" altLang="en-US" sz="1000">
              <a:solidFill>
                <a:srgbClr val="595959"/>
              </a:solidFill>
            </a:endParaRPr>
          </a:p>
        </p:txBody>
      </p:sp>
      <p:sp>
        <p:nvSpPr>
          <p:cNvPr id="8499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fld id="{0243F7D6-F4C0-4EBC-9B18-55F85F1E878B}" type="slidenum">
              <a:rPr lang="nl-NL" altLang="en-US" sz="800">
                <a:solidFill>
                  <a:srgbClr val="595959"/>
                </a:solidFill>
              </a:rPr>
              <a:pPr/>
              <a:t>27</a:t>
            </a:fld>
            <a:endParaRPr lang="nl-NL" altLang="en-US" sz="800">
              <a:solidFill>
                <a:srgbClr val="595959"/>
              </a:solidFill>
            </a:endParaRPr>
          </a:p>
        </p:txBody>
      </p:sp>
      <p:sp>
        <p:nvSpPr>
          <p:cNvPr id="85000" name="TextBox 9"/>
          <p:cNvSpPr txBox="1">
            <a:spLocks noChangeArrowheads="1"/>
          </p:cNvSpPr>
          <p:nvPr/>
        </p:nvSpPr>
        <p:spPr bwMode="auto">
          <a:xfrm>
            <a:off x="532148" y="1628715"/>
            <a:ext cx="191590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nl-BE" altLang="en-US" sz="2400" dirty="0" err="1"/>
              <a:t>Dryness</a:t>
            </a:r>
            <a:endParaRPr lang="nl-BE" altLang="en-US" sz="2400" dirty="0"/>
          </a:p>
          <a:p>
            <a:pPr eaLnBrk="1" hangingPunct="1"/>
            <a:r>
              <a:rPr lang="nl-BE" altLang="en-US" sz="2400" dirty="0" err="1"/>
              <a:t>Pain</a:t>
            </a:r>
            <a:endParaRPr lang="nl-BE" altLang="en-US" sz="2400" dirty="0"/>
          </a:p>
          <a:p>
            <a:pPr eaLnBrk="1" hangingPunct="1"/>
            <a:r>
              <a:rPr lang="nl-BE" altLang="en-US" sz="2400" dirty="0"/>
              <a:t>Dyspareunia</a:t>
            </a:r>
          </a:p>
          <a:p>
            <a:pPr eaLnBrk="1" hangingPunct="1"/>
            <a:r>
              <a:rPr lang="nl-BE" altLang="en-US" sz="2400" dirty="0" err="1"/>
              <a:t>Burning</a:t>
            </a:r>
            <a:endParaRPr lang="nl-BE" altLang="en-US" sz="2400" dirty="0"/>
          </a:p>
          <a:p>
            <a:pPr eaLnBrk="1" hangingPunct="1"/>
            <a:r>
              <a:rPr lang="nl-BE" altLang="en-US" sz="2400" dirty="0" err="1"/>
              <a:t>Itch</a:t>
            </a:r>
            <a:endParaRPr lang="nl-BE" altLang="en-US" sz="2400" dirty="0"/>
          </a:p>
        </p:txBody>
      </p:sp>
      <p:pic>
        <p:nvPicPr>
          <p:cNvPr id="3074" name="Picture 2" descr="Image result for 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8373" y="285749"/>
            <a:ext cx="2619375" cy="17430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71463" y="2034381"/>
            <a:ext cx="5341527" cy="461665"/>
          </a:xfrm>
          <a:prstGeom prst="rect">
            <a:avLst/>
          </a:prstGeom>
          <a:noFill/>
        </p:spPr>
        <p:txBody>
          <a:bodyPr wrap="none" rtlCol="0">
            <a:spAutoFit/>
          </a:bodyPr>
          <a:lstStyle/>
          <a:p>
            <a:r>
              <a:rPr lang="en-GB" sz="2400" dirty="0"/>
              <a:t>↑ Vaginal infections / inflammation</a:t>
            </a:r>
          </a:p>
        </p:txBody>
      </p:sp>
      <p:sp>
        <p:nvSpPr>
          <p:cNvPr id="3" name="TextBox 2"/>
          <p:cNvSpPr txBox="1"/>
          <p:nvPr/>
        </p:nvSpPr>
        <p:spPr>
          <a:xfrm>
            <a:off x="8603831" y="4108756"/>
            <a:ext cx="3456169" cy="830997"/>
          </a:xfrm>
          <a:prstGeom prst="rect">
            <a:avLst/>
          </a:prstGeom>
          <a:noFill/>
        </p:spPr>
        <p:txBody>
          <a:bodyPr wrap="square" rtlCol="0">
            <a:spAutoFit/>
          </a:bodyPr>
          <a:lstStyle/>
          <a:p>
            <a:r>
              <a:rPr lang="en-GB" sz="2400" dirty="0"/>
              <a:t>thinning vaginal epithelium</a:t>
            </a:r>
          </a:p>
        </p:txBody>
      </p:sp>
      <p:sp>
        <p:nvSpPr>
          <p:cNvPr id="4" name="TextBox 3"/>
          <p:cNvSpPr txBox="1"/>
          <p:nvPr/>
        </p:nvSpPr>
        <p:spPr>
          <a:xfrm>
            <a:off x="2841475" y="5546953"/>
            <a:ext cx="2215671" cy="830997"/>
          </a:xfrm>
          <a:prstGeom prst="rect">
            <a:avLst/>
          </a:prstGeom>
          <a:noFill/>
        </p:spPr>
        <p:txBody>
          <a:bodyPr wrap="none" rtlCol="0">
            <a:spAutoFit/>
          </a:bodyPr>
          <a:lstStyle/>
          <a:p>
            <a:r>
              <a:rPr lang="en-GB" sz="2400" dirty="0"/>
              <a:t>↓</a:t>
            </a:r>
            <a:r>
              <a:rPr lang="en-GB" sz="2400" dirty="0" err="1"/>
              <a:t>bloedvessels</a:t>
            </a:r>
            <a:endParaRPr lang="en-GB" sz="2400" dirty="0"/>
          </a:p>
          <a:p>
            <a:r>
              <a:rPr lang="en-GB" sz="2400" dirty="0"/>
              <a:t>↓secretions</a:t>
            </a:r>
          </a:p>
        </p:txBody>
      </p:sp>
      <p:sp>
        <p:nvSpPr>
          <p:cNvPr id="7" name="Rectangle 6"/>
          <p:cNvSpPr/>
          <p:nvPr/>
        </p:nvSpPr>
        <p:spPr>
          <a:xfrm>
            <a:off x="6292058" y="5435659"/>
            <a:ext cx="3845542" cy="1569660"/>
          </a:xfrm>
          <a:prstGeom prst="rect">
            <a:avLst/>
          </a:prstGeom>
        </p:spPr>
        <p:txBody>
          <a:bodyPr wrap="square">
            <a:spAutoFit/>
          </a:bodyPr>
          <a:lstStyle/>
          <a:p>
            <a:r>
              <a:rPr lang="en-GB" sz="2400" dirty="0"/>
              <a:t>↓collagen</a:t>
            </a:r>
          </a:p>
          <a:p>
            <a:r>
              <a:rPr lang="en-GB" sz="2400" dirty="0"/>
              <a:t>↓</a:t>
            </a:r>
            <a:r>
              <a:rPr lang="en-GB" sz="2400" dirty="0" err="1"/>
              <a:t>elastine</a:t>
            </a:r>
            <a:endParaRPr lang="en-GB" sz="2400" dirty="0"/>
          </a:p>
          <a:p>
            <a:r>
              <a:rPr lang="en-GB" sz="2400" dirty="0"/>
              <a:t>↓ smooth muscle fibres </a:t>
            </a:r>
          </a:p>
          <a:p>
            <a:endParaRPr lang="en-GB" sz="2400" dirty="0"/>
          </a:p>
        </p:txBody>
      </p:sp>
      <p:sp>
        <p:nvSpPr>
          <p:cNvPr id="6" name="TextBox 5">
            <a:extLst>
              <a:ext uri="{FF2B5EF4-FFF2-40B4-BE49-F238E27FC236}">
                <a16:creationId xmlns:a16="http://schemas.microsoft.com/office/drawing/2014/main" id="{828A44EC-9503-7B06-57D8-79AF9338D312}"/>
              </a:ext>
            </a:extLst>
          </p:cNvPr>
          <p:cNvSpPr txBox="1"/>
          <p:nvPr/>
        </p:nvSpPr>
        <p:spPr>
          <a:xfrm>
            <a:off x="1630815" y="307779"/>
            <a:ext cx="4517583" cy="461665"/>
          </a:xfrm>
          <a:prstGeom prst="rect">
            <a:avLst/>
          </a:prstGeom>
          <a:noFill/>
        </p:spPr>
        <p:txBody>
          <a:bodyPr wrap="none" rtlCol="0">
            <a:spAutoFit/>
          </a:bodyPr>
          <a:lstStyle/>
          <a:p>
            <a:r>
              <a:rPr lang="en-GB" sz="2400" dirty="0"/>
              <a:t>Change vaginal </a:t>
            </a:r>
            <a:r>
              <a:rPr lang="en-GB" sz="2400" dirty="0" err="1"/>
              <a:t>microbioma</a:t>
            </a:r>
            <a:endParaRPr lang="en-GB" sz="2400" dirty="0"/>
          </a:p>
        </p:txBody>
      </p:sp>
    </p:spTree>
    <p:extLst>
      <p:ext uri="{BB962C8B-B14F-4D97-AF65-F5344CB8AC3E}">
        <p14:creationId xmlns:p14="http://schemas.microsoft.com/office/powerpoint/2010/main" val="219183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500"/>
                                        <p:tgtEl>
                                          <p:spTgt spid="307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5000"/>
                                        </p:tgtEl>
                                        <p:attrNameLst>
                                          <p:attrName>style.visibility</p:attrName>
                                        </p:attrNameLst>
                                      </p:cBhvr>
                                      <p:to>
                                        <p:strVal val="visible"/>
                                      </p:to>
                                    </p:set>
                                    <p:animEffect transition="in" filter="fade">
                                      <p:cBhvr>
                                        <p:cTn id="36" dur="500"/>
                                        <p:tgtEl>
                                          <p:spTgt spid="85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0" grpId="0"/>
      <p:bldP spid="2" grpId="0"/>
      <p:bldP spid="3" grpId="0"/>
      <p:bldP spid="4"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6" name="Picture 15">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2" name="Rectangle 21">
            <a:extLst>
              <a:ext uri="{FF2B5EF4-FFF2-40B4-BE49-F238E27FC236}">
                <a16:creationId xmlns:a16="http://schemas.microsoft.com/office/drawing/2014/main" id="{DE27238C-8EAF-4098-86E6-7723B7DAE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4" name="Freeform 36">
            <a:extLst>
              <a:ext uri="{FF2B5EF4-FFF2-40B4-BE49-F238E27FC236}">
                <a16:creationId xmlns:a16="http://schemas.microsoft.com/office/drawing/2014/main" id="{992F97B1-1891-4FCC-9E5F-BA97EDB48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351010"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lumMod val="60000"/>
              <a:lumOff val="40000"/>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26" name="Freeform: Shape 25">
            <a:extLst>
              <a:ext uri="{FF2B5EF4-FFF2-40B4-BE49-F238E27FC236}">
                <a16:creationId xmlns:a16="http://schemas.microsoft.com/office/drawing/2014/main" id="{78C6C821-FEE1-4EB6-9590-C021440C7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9700459" cy="6858001"/>
          </a:xfrm>
          <a:custGeom>
            <a:avLst/>
            <a:gdLst>
              <a:gd name="connsiteX0" fmla="*/ 0 w 9700459"/>
              <a:gd name="connsiteY0" fmla="*/ 0 h 6858001"/>
              <a:gd name="connsiteX1" fmla="*/ 1323975 w 9700459"/>
              <a:gd name="connsiteY1" fmla="*/ 0 h 6858001"/>
              <a:gd name="connsiteX2" fmla="*/ 1517015 w 9700459"/>
              <a:gd name="connsiteY2" fmla="*/ 0 h 6858001"/>
              <a:gd name="connsiteX3" fmla="*/ 3241265 w 9700459"/>
              <a:gd name="connsiteY3" fmla="*/ 0 h 6858001"/>
              <a:gd name="connsiteX4" fmla="*/ 3241265 w 9700459"/>
              <a:gd name="connsiteY4" fmla="*/ 1 h 6858001"/>
              <a:gd name="connsiteX5" fmla="*/ 8355744 w 9700459"/>
              <a:gd name="connsiteY5" fmla="*/ 1 h 6858001"/>
              <a:gd name="connsiteX6" fmla="*/ 8355744 w 9700459"/>
              <a:gd name="connsiteY6" fmla="*/ 0 h 6858001"/>
              <a:gd name="connsiteX7" fmla="*/ 9699282 w 9700459"/>
              <a:gd name="connsiteY7" fmla="*/ 0 h 6858001"/>
              <a:gd name="connsiteX8" fmla="*/ 9674237 w 9700459"/>
              <a:gd name="connsiteY8" fmla="*/ 155677 h 6858001"/>
              <a:gd name="connsiteX9" fmla="*/ 9650368 w 9700459"/>
              <a:gd name="connsiteY9" fmla="*/ 310668 h 6858001"/>
              <a:gd name="connsiteX10" fmla="*/ 9627004 w 9700459"/>
              <a:gd name="connsiteY10" fmla="*/ 466344 h 6858001"/>
              <a:gd name="connsiteX11" fmla="*/ 9607001 w 9700459"/>
              <a:gd name="connsiteY11" fmla="*/ 622707 h 6858001"/>
              <a:gd name="connsiteX12" fmla="*/ 9586830 w 9700459"/>
              <a:gd name="connsiteY12" fmla="*/ 778383 h 6858001"/>
              <a:gd name="connsiteX13" fmla="*/ 9568004 w 9700459"/>
              <a:gd name="connsiteY13" fmla="*/ 934746 h 6858001"/>
              <a:gd name="connsiteX14" fmla="*/ 9551868 w 9700459"/>
              <a:gd name="connsiteY14" fmla="*/ 1089051 h 6858001"/>
              <a:gd name="connsiteX15" fmla="*/ 9536572 w 9700459"/>
              <a:gd name="connsiteY15" fmla="*/ 1245413 h 6858001"/>
              <a:gd name="connsiteX16" fmla="*/ 9522620 w 9700459"/>
              <a:gd name="connsiteY16" fmla="*/ 1401090 h 6858001"/>
              <a:gd name="connsiteX17" fmla="*/ 9510518 w 9700459"/>
              <a:gd name="connsiteY17" fmla="*/ 1554023 h 6858001"/>
              <a:gd name="connsiteX18" fmla="*/ 9498415 w 9700459"/>
              <a:gd name="connsiteY18" fmla="*/ 1709014 h 6858001"/>
              <a:gd name="connsiteX19" fmla="*/ 9488330 w 9700459"/>
              <a:gd name="connsiteY19" fmla="*/ 1861947 h 6858001"/>
              <a:gd name="connsiteX20" fmla="*/ 9480430 w 9700459"/>
              <a:gd name="connsiteY20" fmla="*/ 2014881 h 6858001"/>
              <a:gd name="connsiteX21" fmla="*/ 9472193 w 9700459"/>
              <a:gd name="connsiteY21" fmla="*/ 2167128 h 6858001"/>
              <a:gd name="connsiteX22" fmla="*/ 9465302 w 9700459"/>
              <a:gd name="connsiteY22" fmla="*/ 2318004 h 6858001"/>
              <a:gd name="connsiteX23" fmla="*/ 9460427 w 9700459"/>
              <a:gd name="connsiteY23" fmla="*/ 2467509 h 6858001"/>
              <a:gd name="connsiteX24" fmla="*/ 9456225 w 9700459"/>
              <a:gd name="connsiteY24" fmla="*/ 2617013 h 6858001"/>
              <a:gd name="connsiteX25" fmla="*/ 9452191 w 9700459"/>
              <a:gd name="connsiteY25" fmla="*/ 2765146 h 6858001"/>
              <a:gd name="connsiteX26" fmla="*/ 9450342 w 9700459"/>
              <a:gd name="connsiteY26" fmla="*/ 2911221 h 6858001"/>
              <a:gd name="connsiteX27" fmla="*/ 9448325 w 9700459"/>
              <a:gd name="connsiteY27" fmla="*/ 3057297 h 6858001"/>
              <a:gd name="connsiteX28" fmla="*/ 9447316 w 9700459"/>
              <a:gd name="connsiteY28" fmla="*/ 3201315 h 6858001"/>
              <a:gd name="connsiteX29" fmla="*/ 9448325 w 9700459"/>
              <a:gd name="connsiteY29" fmla="*/ 3343961 h 6858001"/>
              <a:gd name="connsiteX30" fmla="*/ 9448325 w 9700459"/>
              <a:gd name="connsiteY30" fmla="*/ 3485236 h 6858001"/>
              <a:gd name="connsiteX31" fmla="*/ 9450342 w 9700459"/>
              <a:gd name="connsiteY31" fmla="*/ 3625139 h 6858001"/>
              <a:gd name="connsiteX32" fmla="*/ 9453367 w 9700459"/>
              <a:gd name="connsiteY32" fmla="*/ 3762299 h 6858001"/>
              <a:gd name="connsiteX33" fmla="*/ 9456225 w 9700459"/>
              <a:gd name="connsiteY33" fmla="*/ 3898087 h 6858001"/>
              <a:gd name="connsiteX34" fmla="*/ 9459419 w 9700459"/>
              <a:gd name="connsiteY34" fmla="*/ 4031133 h 6858001"/>
              <a:gd name="connsiteX35" fmla="*/ 9464293 w 9700459"/>
              <a:gd name="connsiteY35" fmla="*/ 4163492 h 6858001"/>
              <a:gd name="connsiteX36" fmla="*/ 9469504 w 9700459"/>
              <a:gd name="connsiteY36" fmla="*/ 4293793 h 6858001"/>
              <a:gd name="connsiteX37" fmla="*/ 9474210 w 9700459"/>
              <a:gd name="connsiteY37" fmla="*/ 4421352 h 6858001"/>
              <a:gd name="connsiteX38" fmla="*/ 9487490 w 9700459"/>
              <a:gd name="connsiteY38" fmla="*/ 4670298 h 6858001"/>
              <a:gd name="connsiteX39" fmla="*/ 9501609 w 9700459"/>
              <a:gd name="connsiteY39" fmla="*/ 4908956 h 6858001"/>
              <a:gd name="connsiteX40" fmla="*/ 9516401 w 9700459"/>
              <a:gd name="connsiteY40" fmla="*/ 5138013 h 6858001"/>
              <a:gd name="connsiteX41" fmla="*/ 9532706 w 9700459"/>
              <a:gd name="connsiteY41" fmla="*/ 5354726 h 6858001"/>
              <a:gd name="connsiteX42" fmla="*/ 9549683 w 9700459"/>
              <a:gd name="connsiteY42" fmla="*/ 5561838 h 6858001"/>
              <a:gd name="connsiteX43" fmla="*/ 9568004 w 9700459"/>
              <a:gd name="connsiteY43" fmla="*/ 5753862 h 6858001"/>
              <a:gd name="connsiteX44" fmla="*/ 9585990 w 9700459"/>
              <a:gd name="connsiteY44" fmla="*/ 5934227 h 6858001"/>
              <a:gd name="connsiteX45" fmla="*/ 9603975 w 9700459"/>
              <a:gd name="connsiteY45" fmla="*/ 6100191 h 6858001"/>
              <a:gd name="connsiteX46" fmla="*/ 9620952 w 9700459"/>
              <a:gd name="connsiteY46" fmla="*/ 6252438 h 6858001"/>
              <a:gd name="connsiteX47" fmla="*/ 9637089 w 9700459"/>
              <a:gd name="connsiteY47" fmla="*/ 6387541 h 6858001"/>
              <a:gd name="connsiteX48" fmla="*/ 9652385 w 9700459"/>
              <a:gd name="connsiteY48" fmla="*/ 6509613 h 6858001"/>
              <a:gd name="connsiteX49" fmla="*/ 9665160 w 9700459"/>
              <a:gd name="connsiteY49" fmla="*/ 6612483 h 6858001"/>
              <a:gd name="connsiteX50" fmla="*/ 9677262 w 9700459"/>
              <a:gd name="connsiteY50" fmla="*/ 6698894 h 6858001"/>
              <a:gd name="connsiteX51" fmla="*/ 9694576 w 9700459"/>
              <a:gd name="connsiteY51" fmla="*/ 6817538 h 6858001"/>
              <a:gd name="connsiteX52" fmla="*/ 9700459 w 9700459"/>
              <a:gd name="connsiteY52" fmla="*/ 6858000 h 6858001"/>
              <a:gd name="connsiteX53" fmla="*/ 8795105 w 9700459"/>
              <a:gd name="connsiteY53" fmla="*/ 6858000 h 6858001"/>
              <a:gd name="connsiteX54" fmla="*/ 8795105 w 9700459"/>
              <a:gd name="connsiteY54" fmla="*/ 6858001 h 6858001"/>
              <a:gd name="connsiteX55" fmla="*/ 2704541 w 9700459"/>
              <a:gd name="connsiteY55" fmla="*/ 6858001 h 6858001"/>
              <a:gd name="connsiteX56" fmla="*/ 2704541 w 9700459"/>
              <a:gd name="connsiteY56" fmla="*/ 6858000 h 6858001"/>
              <a:gd name="connsiteX57" fmla="*/ 1517015 w 9700459"/>
              <a:gd name="connsiteY57" fmla="*/ 6858000 h 6858001"/>
              <a:gd name="connsiteX58" fmla="*/ 1323975 w 9700459"/>
              <a:gd name="connsiteY58" fmla="*/ 6858000 h 6858001"/>
              <a:gd name="connsiteX59" fmla="*/ 0 w 9700459"/>
              <a:gd name="connsiteY5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00459" h="6858001">
                <a:moveTo>
                  <a:pt x="0" y="0"/>
                </a:moveTo>
                <a:lnTo>
                  <a:pt x="1323975" y="0"/>
                </a:lnTo>
                <a:lnTo>
                  <a:pt x="1517015" y="0"/>
                </a:lnTo>
                <a:lnTo>
                  <a:pt x="3241265" y="0"/>
                </a:lnTo>
                <a:lnTo>
                  <a:pt x="3241265" y="1"/>
                </a:lnTo>
                <a:lnTo>
                  <a:pt x="8355744" y="1"/>
                </a:lnTo>
                <a:lnTo>
                  <a:pt x="8355744" y="0"/>
                </a:lnTo>
                <a:lnTo>
                  <a:pt x="9699282" y="0"/>
                </a:lnTo>
                <a:lnTo>
                  <a:pt x="9674237" y="155677"/>
                </a:lnTo>
                <a:lnTo>
                  <a:pt x="9650368" y="310668"/>
                </a:lnTo>
                <a:lnTo>
                  <a:pt x="9627004" y="466344"/>
                </a:lnTo>
                <a:lnTo>
                  <a:pt x="9607001" y="622707"/>
                </a:lnTo>
                <a:lnTo>
                  <a:pt x="9586830" y="778383"/>
                </a:lnTo>
                <a:lnTo>
                  <a:pt x="9568004" y="934746"/>
                </a:lnTo>
                <a:lnTo>
                  <a:pt x="9551868" y="1089051"/>
                </a:lnTo>
                <a:lnTo>
                  <a:pt x="9536572" y="1245413"/>
                </a:lnTo>
                <a:lnTo>
                  <a:pt x="9522620" y="1401090"/>
                </a:lnTo>
                <a:lnTo>
                  <a:pt x="9510518" y="1554023"/>
                </a:lnTo>
                <a:lnTo>
                  <a:pt x="9498415" y="1709014"/>
                </a:lnTo>
                <a:lnTo>
                  <a:pt x="9488330" y="1861947"/>
                </a:lnTo>
                <a:lnTo>
                  <a:pt x="9480430" y="2014881"/>
                </a:lnTo>
                <a:lnTo>
                  <a:pt x="9472193" y="2167128"/>
                </a:lnTo>
                <a:lnTo>
                  <a:pt x="9465302" y="2318004"/>
                </a:lnTo>
                <a:lnTo>
                  <a:pt x="9460427" y="2467509"/>
                </a:lnTo>
                <a:lnTo>
                  <a:pt x="9456225" y="2617013"/>
                </a:lnTo>
                <a:lnTo>
                  <a:pt x="9452191" y="2765146"/>
                </a:lnTo>
                <a:lnTo>
                  <a:pt x="9450342" y="2911221"/>
                </a:lnTo>
                <a:lnTo>
                  <a:pt x="9448325" y="3057297"/>
                </a:lnTo>
                <a:lnTo>
                  <a:pt x="9447316" y="3201315"/>
                </a:lnTo>
                <a:lnTo>
                  <a:pt x="9448325" y="3343961"/>
                </a:lnTo>
                <a:lnTo>
                  <a:pt x="9448325" y="3485236"/>
                </a:lnTo>
                <a:lnTo>
                  <a:pt x="9450342" y="3625139"/>
                </a:lnTo>
                <a:lnTo>
                  <a:pt x="9453367" y="3762299"/>
                </a:lnTo>
                <a:lnTo>
                  <a:pt x="9456225" y="3898087"/>
                </a:lnTo>
                <a:lnTo>
                  <a:pt x="9459419" y="4031133"/>
                </a:lnTo>
                <a:lnTo>
                  <a:pt x="9464293" y="4163492"/>
                </a:lnTo>
                <a:lnTo>
                  <a:pt x="9469504" y="4293793"/>
                </a:lnTo>
                <a:lnTo>
                  <a:pt x="9474210" y="4421352"/>
                </a:lnTo>
                <a:lnTo>
                  <a:pt x="9487490" y="4670298"/>
                </a:lnTo>
                <a:lnTo>
                  <a:pt x="9501609" y="4908956"/>
                </a:lnTo>
                <a:lnTo>
                  <a:pt x="9516401" y="5138013"/>
                </a:lnTo>
                <a:lnTo>
                  <a:pt x="9532706" y="5354726"/>
                </a:lnTo>
                <a:lnTo>
                  <a:pt x="9549683" y="5561838"/>
                </a:lnTo>
                <a:lnTo>
                  <a:pt x="9568004" y="5753862"/>
                </a:lnTo>
                <a:lnTo>
                  <a:pt x="9585990" y="5934227"/>
                </a:lnTo>
                <a:lnTo>
                  <a:pt x="9603975" y="6100191"/>
                </a:lnTo>
                <a:lnTo>
                  <a:pt x="9620952" y="6252438"/>
                </a:lnTo>
                <a:lnTo>
                  <a:pt x="9637089" y="6387541"/>
                </a:lnTo>
                <a:lnTo>
                  <a:pt x="9652385" y="6509613"/>
                </a:lnTo>
                <a:lnTo>
                  <a:pt x="9665160" y="6612483"/>
                </a:lnTo>
                <a:lnTo>
                  <a:pt x="9677262" y="6698894"/>
                </a:lnTo>
                <a:lnTo>
                  <a:pt x="9694576" y="6817538"/>
                </a:lnTo>
                <a:lnTo>
                  <a:pt x="9700459" y="6858000"/>
                </a:lnTo>
                <a:lnTo>
                  <a:pt x="8795105" y="6858000"/>
                </a:lnTo>
                <a:lnTo>
                  <a:pt x="8795105" y="6858001"/>
                </a:lnTo>
                <a:lnTo>
                  <a:pt x="2704541" y="6858001"/>
                </a:lnTo>
                <a:lnTo>
                  <a:pt x="2704541" y="6858000"/>
                </a:lnTo>
                <a:lnTo>
                  <a:pt x="1517015" y="6858000"/>
                </a:lnTo>
                <a:lnTo>
                  <a:pt x="1323975" y="6858000"/>
                </a:lnTo>
                <a:lnTo>
                  <a:pt x="0" y="6858000"/>
                </a:lnTo>
                <a:close/>
              </a:path>
            </a:pathLst>
          </a:custGeom>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 name="Text Placeholder 4">
            <a:extLst>
              <a:ext uri="{FF2B5EF4-FFF2-40B4-BE49-F238E27FC236}">
                <a16:creationId xmlns:a16="http://schemas.microsoft.com/office/drawing/2014/main" id="{FDE405F4-629A-E778-B7D6-2FC0AB10325A}"/>
              </a:ext>
            </a:extLst>
          </p:cNvPr>
          <p:cNvSpPr>
            <a:spLocks noGrp="1"/>
          </p:cNvSpPr>
          <p:nvPr>
            <p:ph type="body" idx="1"/>
          </p:nvPr>
        </p:nvSpPr>
        <p:spPr>
          <a:xfrm>
            <a:off x="1154955" y="4777380"/>
            <a:ext cx="6974911" cy="861420"/>
          </a:xfrm>
        </p:spPr>
        <p:txBody>
          <a:bodyPr vert="horz" lIns="91440" tIns="45720" rIns="91440" bIns="45720" rtlCol="0" anchor="t">
            <a:normAutofit/>
          </a:bodyPr>
          <a:lstStyle/>
          <a:p>
            <a:endParaRPr lang="en-US" sz="2000" b="0" i="0" kern="1200" cap="all" dirty="0">
              <a:solidFill>
                <a:schemeClr val="tx1">
                  <a:lumMod val="85000"/>
                  <a:lumOff val="15000"/>
                </a:schemeClr>
              </a:solidFill>
              <a:latin typeface="+mj-lt"/>
              <a:ea typeface="+mj-ea"/>
              <a:cs typeface="+mj-cs"/>
            </a:endParaRPr>
          </a:p>
        </p:txBody>
      </p:sp>
      <p:sp>
        <p:nvSpPr>
          <p:cNvPr id="4" name="Title 3">
            <a:extLst>
              <a:ext uri="{FF2B5EF4-FFF2-40B4-BE49-F238E27FC236}">
                <a16:creationId xmlns:a16="http://schemas.microsoft.com/office/drawing/2014/main" id="{C6D9E9EE-AB20-FA92-4DD8-A555F407243E}"/>
              </a:ext>
            </a:extLst>
          </p:cNvPr>
          <p:cNvSpPr>
            <a:spLocks noGrp="1"/>
          </p:cNvSpPr>
          <p:nvPr>
            <p:ph type="title"/>
          </p:nvPr>
        </p:nvSpPr>
        <p:spPr>
          <a:xfrm>
            <a:off x="194401" y="1447800"/>
            <a:ext cx="11700000" cy="3329581"/>
          </a:xfrm>
        </p:spPr>
        <p:txBody>
          <a:bodyPr vert="horz" lIns="91440" tIns="45720" rIns="91440" bIns="45720" rtlCol="0" anchor="b">
            <a:normAutofit/>
          </a:bodyPr>
          <a:lstStyle/>
          <a:p>
            <a:r>
              <a:rPr lang="en-US" sz="5400" b="0" i="0" kern="1200" dirty="0">
                <a:solidFill>
                  <a:schemeClr val="tx2"/>
                </a:solidFill>
                <a:latin typeface="+mj-lt"/>
                <a:ea typeface="+mj-ea"/>
                <a:cs typeface="+mj-cs"/>
              </a:rPr>
              <a:t>Weight and fat distribution</a:t>
            </a:r>
          </a:p>
        </p:txBody>
      </p:sp>
      <p:sp>
        <p:nvSpPr>
          <p:cNvPr id="28" name="Rectangle 27">
            <a:extLst>
              <a:ext uri="{FF2B5EF4-FFF2-40B4-BE49-F238E27FC236}">
                <a16:creationId xmlns:a16="http://schemas.microsoft.com/office/drawing/2014/main" id="{B61A74B3-E247-44D4-8C48-FAE8E2056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469397365"/>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285409" y="248136"/>
            <a:ext cx="3401064" cy="1447800"/>
          </a:xfrm>
        </p:spPr>
        <p:txBody>
          <a:bodyPr/>
          <a:lstStyle/>
          <a:p>
            <a:r>
              <a:rPr lang="en-GB" altLang="en-US" sz="3600" dirty="0"/>
              <a:t>Transition to menopause</a:t>
            </a:r>
          </a:p>
        </p:txBody>
      </p:sp>
      <p:pic>
        <p:nvPicPr>
          <p:cNvPr id="4710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43125" y="1987820"/>
            <a:ext cx="5195888" cy="3896916"/>
          </a:xfrm>
        </p:spPr>
      </p:pic>
      <p:sp>
        <p:nvSpPr>
          <p:cNvPr id="6" name="Text Placeholder 5">
            <a:extLst>
              <a:ext uri="{FF2B5EF4-FFF2-40B4-BE49-F238E27FC236}">
                <a16:creationId xmlns:a16="http://schemas.microsoft.com/office/drawing/2014/main" id="{ED1968A1-EF96-50C1-6476-60297E7DB2E6}"/>
              </a:ext>
            </a:extLst>
          </p:cNvPr>
          <p:cNvSpPr>
            <a:spLocks noGrp="1"/>
          </p:cNvSpPr>
          <p:nvPr>
            <p:ph type="body" sz="half" idx="2"/>
          </p:nvPr>
        </p:nvSpPr>
        <p:spPr>
          <a:xfrm>
            <a:off x="285408" y="1866276"/>
            <a:ext cx="4427183" cy="3441320"/>
          </a:xfrm>
        </p:spPr>
        <p:txBody>
          <a:bodyPr>
            <a:normAutofit fontScale="77500" lnSpcReduction="20000"/>
          </a:bodyPr>
          <a:lstStyle/>
          <a:p>
            <a:r>
              <a:rPr lang="en-GB" sz="2000" dirty="0">
                <a:latin typeface="Arial" panose="020B0604020202020204" pitchFamily="34" charset="0"/>
                <a:cs typeface="Arial" panose="020B0604020202020204" pitchFamily="34" charset="0"/>
              </a:rPr>
              <a:t>↑ weight</a:t>
            </a:r>
          </a:p>
          <a:p>
            <a:r>
              <a:rPr lang="en-GB" sz="2000" dirty="0">
                <a:latin typeface="Arial" panose="020B0604020202020204" pitchFamily="34" charset="0"/>
                <a:cs typeface="Arial" panose="020B0604020202020204" pitchFamily="34" charset="0"/>
              </a:rPr>
              <a:t>	 - age related</a:t>
            </a:r>
          </a:p>
          <a:p>
            <a:r>
              <a:rPr lang="en-GB" sz="2000" dirty="0">
                <a:latin typeface="Arial" panose="020B0604020202020204" pitchFamily="34" charset="0"/>
                <a:cs typeface="Arial" panose="020B0604020202020204" pitchFamily="34" charset="0"/>
              </a:rPr>
              <a:t>        -↓ energy consumption</a:t>
            </a:r>
          </a:p>
          <a:p>
            <a:r>
              <a:rPr lang="en-GB" sz="2000" dirty="0">
                <a:latin typeface="Arial" panose="020B0604020202020204" pitchFamily="34" charset="0"/>
                <a:cs typeface="Arial" panose="020B0604020202020204" pitchFamily="34" charset="0"/>
              </a:rPr>
              <a:t>        - slight ↓ thyroid function</a:t>
            </a:r>
          </a:p>
          <a:p>
            <a:r>
              <a:rPr lang="en-GB" sz="2000" dirty="0">
                <a:latin typeface="Arial" panose="020B0604020202020204" pitchFamily="34" charset="0"/>
                <a:cs typeface="Arial" panose="020B0604020202020204" pitchFamily="34" charset="0"/>
              </a:rPr>
              <a:t>        - ↓ metabolism</a:t>
            </a:r>
          </a:p>
          <a:p>
            <a:r>
              <a:rPr lang="en-GB" sz="2000" dirty="0">
                <a:latin typeface="Arial" panose="020B0604020202020204" pitchFamily="34" charset="0"/>
                <a:cs typeface="Arial" panose="020B0604020202020204" pitchFamily="34" charset="0"/>
              </a:rPr>
              <a:t>        - ↓ sleep / ↓ E2:</a:t>
            </a:r>
          </a:p>
          <a:p>
            <a:r>
              <a:rPr lang="en-GB" sz="2000" dirty="0">
                <a:latin typeface="Arial" panose="020B0604020202020204" pitchFamily="34" charset="0"/>
                <a:cs typeface="Arial" panose="020B0604020202020204" pitchFamily="34" charset="0"/>
              </a:rPr>
              <a:t>              - ↓ </a:t>
            </a:r>
            <a:r>
              <a:rPr lang="en-GB" sz="2000" dirty="0" err="1">
                <a:latin typeface="Arial" panose="020B0604020202020204" pitchFamily="34" charset="0"/>
                <a:cs typeface="Arial" panose="020B0604020202020204" pitchFamily="34" charset="0"/>
              </a:rPr>
              <a:t>leptine</a:t>
            </a:r>
            <a:r>
              <a:rPr lang="en-GB" sz="2000" dirty="0">
                <a:latin typeface="Arial" panose="020B0604020202020204" pitchFamily="34" charset="0"/>
                <a:cs typeface="Arial" panose="020B0604020202020204" pitchFamily="34" charset="0"/>
              </a:rPr>
              <a:t>: ↓ </a:t>
            </a:r>
            <a:r>
              <a:rPr lang="en-GB" sz="2000" dirty="0" err="1">
                <a:latin typeface="Arial" panose="020B0604020202020204" pitchFamily="34" charset="0"/>
                <a:cs typeface="Arial" panose="020B0604020202020204" pitchFamily="34" charset="0"/>
              </a:rPr>
              <a:t>fatburning</a:t>
            </a:r>
            <a:r>
              <a:rPr lang="en-GB" sz="2000" dirty="0">
                <a:latin typeface="Arial" panose="020B0604020202020204" pitchFamily="34" charset="0"/>
                <a:cs typeface="Arial" panose="020B0604020202020204" pitchFamily="34" charset="0"/>
              </a:rPr>
              <a:t> ↓ satiety</a:t>
            </a:r>
          </a:p>
          <a:p>
            <a:r>
              <a:rPr lang="en-GB" sz="2000" dirty="0">
                <a:latin typeface="Arial" panose="020B0604020202020204" pitchFamily="34" charset="0"/>
                <a:cs typeface="Arial" panose="020B0604020202020204" pitchFamily="34" charset="0"/>
              </a:rPr>
              <a:t>              - ↑ </a:t>
            </a:r>
            <a:r>
              <a:rPr lang="en-GB" sz="2000" dirty="0" err="1">
                <a:latin typeface="Arial" panose="020B0604020202020204" pitchFamily="34" charset="0"/>
                <a:cs typeface="Arial" panose="020B0604020202020204" pitchFamily="34" charset="0"/>
              </a:rPr>
              <a:t>ghereline</a:t>
            </a:r>
            <a:r>
              <a:rPr lang="en-GB" sz="2000" dirty="0">
                <a:latin typeface="Arial" panose="020B0604020202020204" pitchFamily="34" charset="0"/>
                <a:cs typeface="Arial" panose="020B0604020202020204" pitchFamily="34" charset="0"/>
              </a:rPr>
              <a:t>: ↑ hunger, cravings</a:t>
            </a:r>
          </a:p>
          <a:p>
            <a:r>
              <a:rPr lang="en-GB" sz="2000" dirty="0">
                <a:latin typeface="Arial" panose="020B0604020202020204" pitchFamily="34" charset="0"/>
                <a:cs typeface="Arial" panose="020B0604020202020204" pitchFamily="34" charset="0"/>
              </a:rPr>
              <a:t>              - ↑ cortisol (also stress): ↑ visceral fat</a:t>
            </a:r>
          </a:p>
          <a:p>
            <a:r>
              <a:rPr lang="en-GB" sz="2000" dirty="0">
                <a:latin typeface="Arial" panose="020B0604020202020204" pitchFamily="34" charset="0"/>
                <a:cs typeface="Arial" panose="020B0604020202020204" pitchFamily="34" charset="0"/>
              </a:rPr>
              <a:t>					            ↑ craving</a:t>
            </a:r>
          </a:p>
          <a:p>
            <a:endParaRPr lang="en-GB" sz="2000" dirty="0">
              <a:latin typeface="Arial" panose="020B0604020202020204" pitchFamily="34" charset="0"/>
              <a:cs typeface="Arial" panose="020B0604020202020204" pitchFamily="34" charset="0"/>
            </a:endParaRPr>
          </a:p>
        </p:txBody>
      </p:sp>
      <p:sp>
        <p:nvSpPr>
          <p:cNvPr id="47108"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fld id="{63B442B3-7A56-4550-AA32-4EA874F1F5ED}" type="datetime1">
              <a:rPr lang="nl-NL" altLang="en-US" sz="1000">
                <a:solidFill>
                  <a:srgbClr val="595959"/>
                </a:solidFill>
              </a:rPr>
              <a:pPr/>
              <a:t>17-3-2025</a:t>
            </a:fld>
            <a:endParaRPr lang="nl-NL" altLang="en-US" sz="1000">
              <a:solidFill>
                <a:srgbClr val="595959"/>
              </a:solidFill>
            </a:endParaRPr>
          </a:p>
        </p:txBody>
      </p:sp>
      <p:sp>
        <p:nvSpPr>
          <p:cNvPr id="5" name="Footer Placeholder 4"/>
          <p:cNvSpPr>
            <a:spLocks noGrp="1"/>
          </p:cNvSpPr>
          <p:nvPr>
            <p:ph type="ftr" sz="quarter" idx="11"/>
          </p:nvPr>
        </p:nvSpPr>
        <p:spPr>
          <a:prstGeom prst="rect">
            <a:avLst/>
          </a:prstGeom>
        </p:spPr>
        <p:txBody>
          <a:bodyPr vert="horz" lIns="91440" tIns="45720" rIns="91440" bIns="4572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nl-NL"/>
          </a:p>
        </p:txBody>
      </p:sp>
      <p:sp>
        <p:nvSpPr>
          <p:cNvPr id="47110" name="Slide Number Placeholder 5"/>
          <p:cNvSpPr>
            <a:spLocks noGrp="1"/>
          </p:cNvSpPr>
          <p:nvPr>
            <p:ph type="sldNum" sz="quarter" idx="12"/>
          </p:nvPr>
        </p:nvSpPr>
        <p:spPr bwMode="gray">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lstStyle>
            <a:defPPr>
              <a:defRPr lang="en-US"/>
            </a:defPPr>
            <a:lvl1pPr marL="0" algn="ctr" defTabSz="457200" rtl="0" eaLnBrk="1" latinLnBrk="0" hangingPunct="1">
              <a:defRPr sz="2800" b="0" i="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578687B-478C-483C-A2D0-14A1BCCA2F8D}" type="slidenum">
              <a:rPr lang="en-GB" smtClean="0"/>
              <a:pPr/>
              <a:t>29</a:t>
            </a:fld>
            <a:endParaRPr lang="nl-NL" altLang="en-US" sz="800">
              <a:solidFill>
                <a:srgbClr val="595959"/>
              </a:solidFill>
            </a:endParaRPr>
          </a:p>
        </p:txBody>
      </p:sp>
      <p:sp>
        <p:nvSpPr>
          <p:cNvPr id="47111" name="TextBox 7"/>
          <p:cNvSpPr txBox="1">
            <a:spLocks noChangeArrowheads="1"/>
          </p:cNvSpPr>
          <p:nvPr/>
        </p:nvSpPr>
        <p:spPr bwMode="auto">
          <a:xfrm>
            <a:off x="5268033" y="125002"/>
            <a:ext cx="496924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r>
              <a:rPr lang="en-GB" altLang="en-US" dirty="0"/>
              <a:t>Body composition</a:t>
            </a:r>
          </a:p>
          <a:p>
            <a:r>
              <a:rPr lang="en-GB" altLang="en-US" dirty="0"/>
              <a:t>↓oestradiol (E2): ↑ total fat mass</a:t>
            </a:r>
          </a:p>
          <a:p>
            <a:r>
              <a:rPr lang="en-GB" altLang="en-US" dirty="0"/>
              <a:t>                                 ↓ </a:t>
            </a:r>
            <a:r>
              <a:rPr lang="en-GB" altLang="en-US" dirty="0" err="1"/>
              <a:t>gluteofemoral</a:t>
            </a:r>
            <a:r>
              <a:rPr lang="en-GB" altLang="en-US" dirty="0"/>
              <a:t> fat</a:t>
            </a:r>
          </a:p>
          <a:p>
            <a:r>
              <a:rPr lang="en-GB" altLang="en-US" dirty="0"/>
              <a:t>                                 ↑ central (visceral) fat</a:t>
            </a:r>
          </a:p>
          <a:p>
            <a:r>
              <a:rPr lang="en-GB" altLang="en-US" dirty="0"/>
              <a:t>                           ↓ lean mass</a:t>
            </a:r>
          </a:p>
          <a:p>
            <a:r>
              <a:rPr lang="en-GB" altLang="en-US" dirty="0"/>
              <a:t>                                 </a:t>
            </a:r>
          </a:p>
        </p:txBody>
      </p:sp>
      <p:sp>
        <p:nvSpPr>
          <p:cNvPr id="47113" name="TextBox 14"/>
          <p:cNvSpPr txBox="1">
            <a:spLocks noChangeArrowheads="1"/>
          </p:cNvSpPr>
          <p:nvPr/>
        </p:nvSpPr>
        <p:spPr bwMode="auto">
          <a:xfrm>
            <a:off x="9155139" y="2526184"/>
            <a:ext cx="2327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nl-BE" altLang="en-US" dirty="0" err="1">
                <a:highlight>
                  <a:srgbClr val="000000"/>
                </a:highlight>
              </a:rPr>
              <a:t>Waist</a:t>
            </a:r>
            <a:r>
              <a:rPr lang="nl-BE" altLang="en-US" dirty="0">
                <a:highlight>
                  <a:srgbClr val="000000"/>
                </a:highlight>
              </a:rPr>
              <a:t>-</a:t>
            </a:r>
            <a:r>
              <a:rPr lang="nl-BE" altLang="en-US" dirty="0" err="1">
                <a:highlight>
                  <a:srgbClr val="000000"/>
                </a:highlight>
              </a:rPr>
              <a:t>to</a:t>
            </a:r>
            <a:r>
              <a:rPr lang="nl-BE" altLang="en-US" dirty="0"/>
              <a:t>-hip ratio !!</a:t>
            </a:r>
          </a:p>
        </p:txBody>
      </p:sp>
      <p:cxnSp>
        <p:nvCxnSpPr>
          <p:cNvPr id="3" name="Straight Arrow Connector 2"/>
          <p:cNvCxnSpPr/>
          <p:nvPr/>
        </p:nvCxnSpPr>
        <p:spPr>
          <a:xfrm flipH="1" flipV="1">
            <a:off x="6476671" y="4173996"/>
            <a:ext cx="1676398" cy="6348"/>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98FC9D1-C081-D060-B1E1-F2066EE49FF5}"/>
              </a:ext>
            </a:extLst>
          </p:cNvPr>
          <p:cNvSpPr txBox="1"/>
          <p:nvPr/>
        </p:nvSpPr>
        <p:spPr>
          <a:xfrm>
            <a:off x="92444" y="5915940"/>
            <a:ext cx="12099556" cy="646331"/>
          </a:xfrm>
          <a:prstGeom prst="rect">
            <a:avLst/>
          </a:prstGeom>
          <a:noFill/>
        </p:spPr>
        <p:txBody>
          <a:bodyPr wrap="square">
            <a:spAutoFit/>
          </a:bodyPr>
          <a:lstStyle/>
          <a:p>
            <a:pPr algn="ctr"/>
            <a:r>
              <a:rPr lang="nl-BE" sz="1800" b="1" dirty="0" err="1">
                <a:solidFill>
                  <a:srgbClr val="C00000"/>
                </a:solidFill>
                <a:highlight>
                  <a:srgbClr val="FFFF00"/>
                </a:highlight>
              </a:rPr>
              <a:t>Mid</a:t>
            </a:r>
            <a:r>
              <a:rPr lang="nl-BE" sz="1800" b="1" dirty="0">
                <a:solidFill>
                  <a:srgbClr val="C00000"/>
                </a:solidFill>
                <a:highlight>
                  <a:srgbClr val="FFFF00"/>
                </a:highlight>
              </a:rPr>
              <a:t>-life </a:t>
            </a:r>
            <a:r>
              <a:rPr lang="nl-BE" sz="1800" b="1" dirty="0" err="1">
                <a:solidFill>
                  <a:srgbClr val="C00000"/>
                </a:solidFill>
                <a:highlight>
                  <a:srgbClr val="FFFF00"/>
                </a:highlight>
              </a:rPr>
              <a:t>weight</a:t>
            </a:r>
            <a:r>
              <a:rPr lang="nl-BE" sz="1800" b="1" dirty="0">
                <a:solidFill>
                  <a:srgbClr val="C00000"/>
                </a:solidFill>
                <a:highlight>
                  <a:srgbClr val="FFFF00"/>
                </a:highlight>
              </a:rPr>
              <a:t> </a:t>
            </a:r>
            <a:r>
              <a:rPr lang="nl-BE" sz="1800" b="1" dirty="0" err="1">
                <a:solidFill>
                  <a:srgbClr val="C00000"/>
                </a:solidFill>
                <a:highlight>
                  <a:srgbClr val="FFFF00"/>
                </a:highlight>
              </a:rPr>
              <a:t>gain</a:t>
            </a:r>
            <a:r>
              <a:rPr lang="nl-BE" sz="1800" b="1" dirty="0">
                <a:solidFill>
                  <a:srgbClr val="C00000"/>
                </a:solidFill>
                <a:highlight>
                  <a:srgbClr val="FFFF00"/>
                </a:highlight>
              </a:rPr>
              <a:t> </a:t>
            </a:r>
            <a:r>
              <a:rPr lang="nl-BE" sz="1800" b="1" dirty="0"/>
              <a:t>is </a:t>
            </a:r>
            <a:r>
              <a:rPr lang="nl-BE" sz="1800" b="1" dirty="0" err="1"/>
              <a:t>both</a:t>
            </a:r>
            <a:r>
              <a:rPr lang="nl-BE" sz="1800" b="1" dirty="0"/>
              <a:t> pre- </a:t>
            </a:r>
            <a:r>
              <a:rPr lang="nl-BE" sz="1800" b="1" dirty="0" err="1"/>
              <a:t>and</a:t>
            </a:r>
            <a:r>
              <a:rPr lang="nl-BE" sz="1800" b="1" dirty="0"/>
              <a:t> post-</a:t>
            </a:r>
            <a:r>
              <a:rPr lang="nl-BE" sz="1800" b="1" dirty="0" err="1"/>
              <a:t>menopausal</a:t>
            </a:r>
            <a:r>
              <a:rPr lang="nl-BE" sz="1800" b="1" dirty="0"/>
              <a:t>, but pre-</a:t>
            </a:r>
            <a:r>
              <a:rPr lang="nl-BE" sz="1800" b="1" dirty="0" err="1"/>
              <a:t>menopausal</a:t>
            </a:r>
            <a:r>
              <a:rPr lang="nl-BE" sz="1800" b="1" dirty="0"/>
              <a:t> </a:t>
            </a:r>
            <a:r>
              <a:rPr lang="nl-BE" sz="1800" b="1" dirty="0" err="1"/>
              <a:t>weight</a:t>
            </a:r>
            <a:r>
              <a:rPr lang="nl-BE" sz="1800" b="1" dirty="0"/>
              <a:t> </a:t>
            </a:r>
            <a:r>
              <a:rPr lang="nl-BE" sz="1800" b="1" dirty="0" err="1"/>
              <a:t>gain</a:t>
            </a:r>
            <a:r>
              <a:rPr lang="nl-BE" sz="1800" b="1" dirty="0"/>
              <a:t> </a:t>
            </a:r>
            <a:r>
              <a:rPr lang="nl-BE" sz="1800" b="1" dirty="0" err="1"/>
              <a:t>appears</a:t>
            </a:r>
            <a:r>
              <a:rPr lang="nl-BE" sz="1800" b="1" dirty="0"/>
              <a:t> </a:t>
            </a:r>
            <a:r>
              <a:rPr lang="nl-BE" sz="1800" b="1" dirty="0" err="1"/>
              <a:t>to</a:t>
            </a:r>
            <a:r>
              <a:rPr lang="nl-BE" sz="1800" b="1" dirty="0"/>
              <a:t> </a:t>
            </a:r>
            <a:r>
              <a:rPr lang="nl-BE" sz="1800" b="1" dirty="0" err="1"/>
              <a:t>be</a:t>
            </a:r>
            <a:r>
              <a:rPr lang="nl-BE" sz="1800" b="1" dirty="0"/>
              <a:t> more </a:t>
            </a:r>
            <a:r>
              <a:rPr lang="nl-BE" sz="1800" b="1" dirty="0" err="1"/>
              <a:t>pronounced</a:t>
            </a:r>
            <a:endParaRPr lang="nl-BE" sz="1800" b="1" dirty="0"/>
          </a:p>
        </p:txBody>
      </p:sp>
    </p:spTree>
    <p:extLst>
      <p:ext uri="{BB962C8B-B14F-4D97-AF65-F5344CB8AC3E}">
        <p14:creationId xmlns:p14="http://schemas.microsoft.com/office/powerpoint/2010/main" val="90957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3ED46D4-D348-EDDE-F7F9-5D4D4C5EDC06}"/>
              </a:ext>
            </a:extLst>
          </p:cNvPr>
          <p:cNvSpPr>
            <a:spLocks noGrp="1"/>
          </p:cNvSpPr>
          <p:nvPr>
            <p:ph idx="1"/>
          </p:nvPr>
        </p:nvSpPr>
        <p:spPr>
          <a:xfrm>
            <a:off x="367200" y="972000"/>
            <a:ext cx="11520000" cy="5276399"/>
          </a:xfrm>
        </p:spPr>
        <p:txBody>
          <a:bodyPr>
            <a:normAutofit/>
          </a:bodyPr>
          <a:lstStyle/>
          <a:p>
            <a:r>
              <a:rPr lang="en-GB" sz="2400" b="1" dirty="0"/>
              <a:t>Natural</a:t>
            </a:r>
            <a:r>
              <a:rPr lang="en-GB" sz="2400" dirty="0"/>
              <a:t> Menopause: 1year </a:t>
            </a:r>
            <a:r>
              <a:rPr lang="en-GB" sz="2400" dirty="0" err="1"/>
              <a:t>amenorhea</a:t>
            </a:r>
            <a:r>
              <a:rPr lang="en-GB" sz="2400" dirty="0"/>
              <a:t> due to spontaneous loss ovarian function – diagnosis in retrospect</a:t>
            </a:r>
          </a:p>
          <a:p>
            <a:r>
              <a:rPr lang="en-GB" sz="2400" b="1" dirty="0"/>
              <a:t>Induced</a:t>
            </a:r>
            <a:r>
              <a:rPr lang="en-GB" sz="2400" dirty="0"/>
              <a:t> menopause: loss of ovarian function due to surgery , hormonal ‘castration’, chemo- radiotherapy</a:t>
            </a:r>
          </a:p>
          <a:p>
            <a:pPr>
              <a:buClr>
                <a:srgbClr val="1E5155">
                  <a:lumMod val="40000"/>
                  <a:lumOff val="60000"/>
                </a:srgbClr>
              </a:buClr>
            </a:pPr>
            <a:r>
              <a:rPr lang="en-GB" sz="2400" b="1" dirty="0">
                <a:solidFill>
                  <a:prstClr val="white"/>
                </a:solidFill>
              </a:rPr>
              <a:t>Mean age </a:t>
            </a:r>
            <a:r>
              <a:rPr lang="en-GB" sz="2400" dirty="0">
                <a:solidFill>
                  <a:prstClr val="white"/>
                </a:solidFill>
              </a:rPr>
              <a:t>menopause ~ 51 year</a:t>
            </a:r>
          </a:p>
          <a:p>
            <a:pPr lvl="0">
              <a:buClr>
                <a:srgbClr val="1E5155">
                  <a:lumMod val="40000"/>
                  <a:lumOff val="60000"/>
                </a:srgbClr>
              </a:buClr>
            </a:pPr>
            <a:r>
              <a:rPr lang="en-GB" sz="2400" b="1" dirty="0">
                <a:solidFill>
                  <a:prstClr val="white"/>
                </a:solidFill>
              </a:rPr>
              <a:t>Early</a:t>
            </a:r>
            <a:r>
              <a:rPr lang="en-GB" sz="2400" dirty="0">
                <a:solidFill>
                  <a:prstClr val="white"/>
                </a:solidFill>
              </a:rPr>
              <a:t> menopause: menopause between age 40-45 year</a:t>
            </a:r>
          </a:p>
          <a:p>
            <a:pPr lvl="0">
              <a:buClr>
                <a:srgbClr val="1E5155">
                  <a:lumMod val="40000"/>
                  <a:lumOff val="60000"/>
                </a:srgbClr>
              </a:buClr>
            </a:pPr>
            <a:r>
              <a:rPr lang="en-GB" sz="2400" b="1" dirty="0">
                <a:solidFill>
                  <a:prstClr val="white"/>
                </a:solidFill>
              </a:rPr>
              <a:t>Premature</a:t>
            </a:r>
            <a:r>
              <a:rPr lang="en-GB" sz="2400" dirty="0">
                <a:solidFill>
                  <a:prstClr val="white"/>
                </a:solidFill>
              </a:rPr>
              <a:t> menopause or </a:t>
            </a:r>
            <a:r>
              <a:rPr lang="en-GB" sz="2400" b="1" dirty="0">
                <a:solidFill>
                  <a:prstClr val="white"/>
                </a:solidFill>
              </a:rPr>
              <a:t>premature ovarian insufficiency (POI): </a:t>
            </a:r>
            <a:r>
              <a:rPr lang="en-GB" sz="2400" dirty="0">
                <a:solidFill>
                  <a:prstClr val="white"/>
                </a:solidFill>
              </a:rPr>
              <a:t>loss ovarian function</a:t>
            </a:r>
          </a:p>
          <a:p>
            <a:pPr lvl="1">
              <a:buClr>
                <a:srgbClr val="1E5155">
                  <a:lumMod val="40000"/>
                  <a:lumOff val="60000"/>
                </a:srgbClr>
              </a:buClr>
            </a:pPr>
            <a:r>
              <a:rPr lang="en-GB" sz="2000" dirty="0">
                <a:solidFill>
                  <a:prstClr val="white"/>
                </a:solidFill>
              </a:rPr>
              <a:t>&gt; age 40 (1%); age 30 (0,1%)</a:t>
            </a:r>
            <a:endParaRPr lang="fr-BE" altLang="fr-FR" sz="2000" dirty="0"/>
          </a:p>
          <a:p>
            <a:endParaRPr lang="en-GB" sz="2200" dirty="0"/>
          </a:p>
          <a:p>
            <a:endParaRPr lang="en-GB" sz="2200" dirty="0"/>
          </a:p>
        </p:txBody>
      </p:sp>
    </p:spTree>
    <p:extLst>
      <p:ext uri="{BB962C8B-B14F-4D97-AF65-F5344CB8AC3E}">
        <p14:creationId xmlns:p14="http://schemas.microsoft.com/office/powerpoint/2010/main" val="122998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5" grpId="1"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1524001" y="260350"/>
            <a:ext cx="8913813" cy="914400"/>
          </a:xfrm>
        </p:spPr>
        <p:txBody>
          <a:bodyPr/>
          <a:lstStyle/>
          <a:p>
            <a:pPr eaLnBrk="1" hangingPunct="1"/>
            <a:r>
              <a:rPr lang="nl-BE" altLang="en-US"/>
              <a:t>The </a:t>
            </a:r>
            <a:r>
              <a:rPr lang="nl-BE" altLang="nl-BE"/>
              <a:t>‘</a:t>
            </a:r>
            <a:r>
              <a:rPr lang="nl-BE" altLang="en-US"/>
              <a:t>angry</a:t>
            </a:r>
            <a:r>
              <a:rPr lang="nl-BE" altLang="nl-BE"/>
              <a:t>’</a:t>
            </a:r>
            <a:r>
              <a:rPr lang="nl-BE" altLang="en-US"/>
              <a:t> fat</a:t>
            </a:r>
          </a:p>
        </p:txBody>
      </p:sp>
      <p:pic>
        <p:nvPicPr>
          <p:cNvPr id="52227" name="Content Placeholder 6" descr="fat cel visceral fat.png"/>
          <p:cNvPicPr>
            <a:picLocks noGrp="1" noChangeAspect="1"/>
          </p:cNvPicPr>
          <p:nvPr>
            <p:ph idx="1"/>
          </p:nvPr>
        </p:nvPicPr>
        <p:blipFill>
          <a:blip r:embed="rId3">
            <a:extLst>
              <a:ext uri="{28A0092B-C50C-407E-A947-70E740481C1C}">
                <a14:useLocalDpi xmlns:a14="http://schemas.microsoft.com/office/drawing/2010/main" val="0"/>
              </a:ext>
            </a:extLst>
          </a:blip>
          <a:srcRect l="56535" t="34676" r="7007" b="20601"/>
          <a:stretch>
            <a:fillRect/>
          </a:stretch>
        </p:blipFill>
        <p:spPr>
          <a:xfrm>
            <a:off x="2927350" y="2565400"/>
            <a:ext cx="2774950" cy="2552700"/>
          </a:xfrm>
        </p:spPr>
      </p:pic>
      <p:sp>
        <p:nvSpPr>
          <p:cNvPr id="52228"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fld id="{DFB7C184-B501-4CCE-874F-60647015B3A9}" type="datetime1">
              <a:rPr lang="nl-NL" altLang="en-US" sz="1000">
                <a:solidFill>
                  <a:srgbClr val="595959"/>
                </a:solidFill>
              </a:rPr>
              <a:pPr/>
              <a:t>18-3-2025</a:t>
            </a:fld>
            <a:endParaRPr lang="nl-NL" altLang="en-US" sz="1000">
              <a:solidFill>
                <a:srgbClr val="595959"/>
              </a:solidFill>
            </a:endParaRPr>
          </a:p>
        </p:txBody>
      </p:sp>
      <p:sp>
        <p:nvSpPr>
          <p:cNvPr id="5" name="Footer Placeholder 4"/>
          <p:cNvSpPr>
            <a:spLocks noGrp="1"/>
          </p:cNvSpPr>
          <p:nvPr>
            <p:ph type="ftr" sz="quarter" idx="11"/>
          </p:nvPr>
        </p:nvSpPr>
        <p:spPr/>
        <p:txBody>
          <a:bodyPr/>
          <a:lstStyle/>
          <a:p>
            <a:pPr>
              <a:defRPr/>
            </a:pPr>
            <a:r>
              <a:rPr lang="nl-NL"/>
              <a:t>titel</a:t>
            </a:r>
          </a:p>
        </p:txBody>
      </p:sp>
      <p:sp>
        <p:nvSpPr>
          <p:cNvPr id="5223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fld id="{BF309426-FC77-4FC7-AE3A-716C2F9E08D4}" type="slidenum">
              <a:rPr lang="nl-NL" altLang="en-US" sz="800">
                <a:solidFill>
                  <a:srgbClr val="595959"/>
                </a:solidFill>
              </a:rPr>
              <a:pPr/>
              <a:t>30</a:t>
            </a:fld>
            <a:endParaRPr lang="nl-NL" altLang="en-US" sz="800">
              <a:solidFill>
                <a:srgbClr val="595959"/>
              </a:solidFill>
            </a:endParaRPr>
          </a:p>
        </p:txBody>
      </p:sp>
      <p:sp>
        <p:nvSpPr>
          <p:cNvPr id="50183" name="TextBox 11"/>
          <p:cNvSpPr txBox="1">
            <a:spLocks noChangeArrowheads="1"/>
          </p:cNvSpPr>
          <p:nvPr/>
        </p:nvSpPr>
        <p:spPr bwMode="auto">
          <a:xfrm>
            <a:off x="3792538" y="5300664"/>
            <a:ext cx="1403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nl-BE" altLang="en-US" sz="1800"/>
              <a:t>macrofagen</a:t>
            </a:r>
          </a:p>
        </p:txBody>
      </p:sp>
      <p:cxnSp>
        <p:nvCxnSpPr>
          <p:cNvPr id="14" name="Straight Arrow Connector 13"/>
          <p:cNvCxnSpPr/>
          <p:nvPr/>
        </p:nvCxnSpPr>
        <p:spPr>
          <a:xfrm flipV="1">
            <a:off x="4008439" y="4149725"/>
            <a:ext cx="358775" cy="115093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0185" name="TextBox 14"/>
          <p:cNvSpPr txBox="1">
            <a:spLocks noChangeArrowheads="1"/>
          </p:cNvSpPr>
          <p:nvPr/>
        </p:nvSpPr>
        <p:spPr bwMode="auto">
          <a:xfrm>
            <a:off x="6219827" y="2468266"/>
            <a:ext cx="575996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nl-BE" altLang="en-US" sz="2400" dirty="0"/>
              <a:t>Source of  </a:t>
            </a:r>
            <a:r>
              <a:rPr lang="nl-BE" altLang="en-US" sz="2400" dirty="0" err="1"/>
              <a:t>adipokines</a:t>
            </a:r>
            <a:r>
              <a:rPr lang="nl-BE" altLang="en-US" sz="2400" dirty="0"/>
              <a:t> =</a:t>
            </a:r>
          </a:p>
          <a:p>
            <a:pPr eaLnBrk="1" hangingPunct="1"/>
            <a:r>
              <a:rPr lang="nl-BE" altLang="en-US" sz="2400" dirty="0"/>
              <a:t>	- cytokines</a:t>
            </a:r>
          </a:p>
          <a:p>
            <a:pPr eaLnBrk="1" hangingPunct="1"/>
            <a:r>
              <a:rPr lang="nl-BE" altLang="en-US" sz="2400" dirty="0"/>
              <a:t>	- </a:t>
            </a:r>
            <a:r>
              <a:rPr lang="nl-BE" altLang="en-US" sz="2400" dirty="0" err="1"/>
              <a:t>hormones</a:t>
            </a:r>
            <a:endParaRPr lang="nl-BE" altLang="en-US" sz="2400" dirty="0"/>
          </a:p>
          <a:p>
            <a:pPr eaLnBrk="1" hangingPunct="1"/>
            <a:r>
              <a:rPr lang="nl-BE" altLang="en-US" sz="2400" dirty="0"/>
              <a:t>	 </a:t>
            </a:r>
          </a:p>
          <a:p>
            <a:pPr eaLnBrk="1" hangingPunct="1"/>
            <a:endParaRPr lang="nl-BE" altLang="en-US" sz="2400" dirty="0"/>
          </a:p>
          <a:p>
            <a:pPr eaLnBrk="1" hangingPunct="1"/>
            <a:endParaRPr lang="nl-BE" altLang="en-US" sz="2400" dirty="0"/>
          </a:p>
          <a:p>
            <a:pPr eaLnBrk="1" hangingPunct="1"/>
            <a:r>
              <a:rPr lang="nl-BE" altLang="en-US" sz="2400" dirty="0" err="1"/>
              <a:t>Obesity</a:t>
            </a:r>
            <a:r>
              <a:rPr lang="nl-BE" altLang="en-US" sz="2400" dirty="0"/>
              <a:t> = </a:t>
            </a:r>
            <a:r>
              <a:rPr lang="nl-BE" altLang="en-US" sz="2400" dirty="0" err="1"/>
              <a:t>systemic</a:t>
            </a:r>
            <a:r>
              <a:rPr lang="nl-BE" altLang="en-US" sz="2400" dirty="0"/>
              <a:t> </a:t>
            </a:r>
            <a:r>
              <a:rPr lang="nl-BE" altLang="en-US" sz="2400" dirty="0" err="1"/>
              <a:t>Chronic</a:t>
            </a:r>
            <a:r>
              <a:rPr lang="nl-BE" altLang="en-US" sz="2400" dirty="0"/>
              <a:t> </a:t>
            </a:r>
            <a:r>
              <a:rPr lang="nl-BE" altLang="en-US" sz="2400" dirty="0" err="1"/>
              <a:t>inflammation</a:t>
            </a:r>
            <a:r>
              <a:rPr lang="nl-BE" altLang="en-US" sz="2400" dirty="0"/>
              <a:t> </a:t>
            </a:r>
          </a:p>
        </p:txBody>
      </p:sp>
      <p:pic>
        <p:nvPicPr>
          <p:cNvPr id="52234" name="Picture 15" descr="remove-visceral-fat-300x226.jpg"/>
          <p:cNvPicPr>
            <a:picLocks noChangeAspect="1"/>
          </p:cNvPicPr>
          <p:nvPr/>
        </p:nvPicPr>
        <p:blipFill>
          <a:blip r:embed="rId4">
            <a:extLst>
              <a:ext uri="{28A0092B-C50C-407E-A947-70E740481C1C}">
                <a14:useLocalDpi xmlns:a14="http://schemas.microsoft.com/office/drawing/2010/main" val="0"/>
              </a:ext>
            </a:extLst>
          </a:blip>
          <a:srcRect l="30786" t="15263" r="25653"/>
          <a:stretch>
            <a:fillRect/>
          </a:stretch>
        </p:blipFill>
        <p:spPr bwMode="auto">
          <a:xfrm>
            <a:off x="1524000" y="3009900"/>
            <a:ext cx="14605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5" name="TextBox 18"/>
          <p:cNvSpPr txBox="1">
            <a:spLocks noChangeArrowheads="1"/>
          </p:cNvSpPr>
          <p:nvPr/>
        </p:nvSpPr>
        <p:spPr bwMode="auto">
          <a:xfrm>
            <a:off x="3254376" y="2133600"/>
            <a:ext cx="2481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nl-BE" altLang="en-US" sz="1800" dirty="0"/>
              <a:t> </a:t>
            </a:r>
            <a:r>
              <a:rPr lang="nl-BE" altLang="nl-BE" sz="1800" dirty="0"/>
              <a:t>‘</a:t>
            </a:r>
            <a:r>
              <a:rPr lang="nl-BE" altLang="en-US" sz="1800" dirty="0" err="1"/>
              <a:t>geexplodeerde</a:t>
            </a:r>
            <a:r>
              <a:rPr lang="nl-BE" altLang="nl-BE" sz="1800" dirty="0" err="1"/>
              <a:t>’</a:t>
            </a:r>
            <a:r>
              <a:rPr lang="nl-BE" altLang="en-US" sz="1800" dirty="0" err="1"/>
              <a:t>vetcel</a:t>
            </a:r>
            <a:endParaRPr lang="nl-BE" altLang="en-US" sz="1800" dirty="0"/>
          </a:p>
        </p:txBody>
      </p:sp>
      <p:cxnSp>
        <p:nvCxnSpPr>
          <p:cNvPr id="24" name="Straight Connector 23"/>
          <p:cNvCxnSpPr/>
          <p:nvPr/>
        </p:nvCxnSpPr>
        <p:spPr>
          <a:xfrm flipV="1">
            <a:off x="5303838" y="2708275"/>
            <a:ext cx="0" cy="4333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5303838" y="2708275"/>
            <a:ext cx="792162"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2239" name="TextBox 1"/>
          <p:cNvSpPr txBox="1">
            <a:spLocks noChangeArrowheads="1"/>
          </p:cNvSpPr>
          <p:nvPr/>
        </p:nvSpPr>
        <p:spPr bwMode="auto">
          <a:xfrm>
            <a:off x="2135188" y="1412876"/>
            <a:ext cx="52894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r>
              <a:rPr lang="en-GB" altLang="en-US" sz="2400" dirty="0"/>
              <a:t>Visceral fat = largest endocrine organ</a:t>
            </a:r>
          </a:p>
        </p:txBody>
      </p:sp>
      <p:sp>
        <p:nvSpPr>
          <p:cNvPr id="2" name="Rectangle 1"/>
          <p:cNvSpPr/>
          <p:nvPr/>
        </p:nvSpPr>
        <p:spPr>
          <a:xfrm>
            <a:off x="4008439" y="1457611"/>
            <a:ext cx="5759969" cy="41722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9920" t="-94" r="5253"/>
          <a:stretch/>
        </p:blipFill>
        <p:spPr>
          <a:xfrm>
            <a:off x="1262058" y="2264340"/>
            <a:ext cx="4699006" cy="3529749"/>
          </a:xfrm>
          <a:prstGeom prst="rect">
            <a:avLst/>
          </a:prstGeom>
        </p:spPr>
      </p:pic>
      <p:sp>
        <p:nvSpPr>
          <p:cNvPr id="21" name="Oval 20"/>
          <p:cNvSpPr/>
          <p:nvPr/>
        </p:nvSpPr>
        <p:spPr>
          <a:xfrm>
            <a:off x="838200" y="3841750"/>
            <a:ext cx="1868488" cy="669353"/>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1080113" y="4673600"/>
            <a:ext cx="1868488" cy="669353"/>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3445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0185">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0185">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018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0185">
                                            <p:txEl>
                                              <p:pRg st="6" end="6"/>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16" name="Picture 15">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1">
            <a:extLst>
              <a:ext uri="{FF2B5EF4-FFF2-40B4-BE49-F238E27FC236}">
                <a16:creationId xmlns:a16="http://schemas.microsoft.com/office/drawing/2014/main" id="{DE27238C-8EAF-4098-86E6-7723B7DAE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4" name="Freeform 36">
            <a:extLst>
              <a:ext uri="{FF2B5EF4-FFF2-40B4-BE49-F238E27FC236}">
                <a16:creationId xmlns:a16="http://schemas.microsoft.com/office/drawing/2014/main" id="{992F97B1-1891-4FCC-9E5F-BA97EDB48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351010"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lumMod val="60000"/>
              <a:lumOff val="40000"/>
              <a:alpha val="20000"/>
            </a:schemeClr>
          </a:solidFill>
          <a:ln>
            <a:noFill/>
          </a:ln>
        </p:spPr>
        <p:txBody>
          <a:bodyPr rtlCol="0" anchor="ctr"/>
          <a:lstStyle/>
          <a:p>
            <a:pPr algn="ctr"/>
            <a:endParaRPr lang="en-US"/>
          </a:p>
        </p:txBody>
      </p:sp>
      <p:sp useBgFill="1">
        <p:nvSpPr>
          <p:cNvPr id="26" name="Freeform: Shape 25">
            <a:extLst>
              <a:ext uri="{FF2B5EF4-FFF2-40B4-BE49-F238E27FC236}">
                <a16:creationId xmlns:a16="http://schemas.microsoft.com/office/drawing/2014/main" id="{78C6C821-FEE1-4EB6-9590-C021440C7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9700459" cy="6858001"/>
          </a:xfrm>
          <a:custGeom>
            <a:avLst/>
            <a:gdLst>
              <a:gd name="connsiteX0" fmla="*/ 0 w 9700459"/>
              <a:gd name="connsiteY0" fmla="*/ 0 h 6858001"/>
              <a:gd name="connsiteX1" fmla="*/ 1323975 w 9700459"/>
              <a:gd name="connsiteY1" fmla="*/ 0 h 6858001"/>
              <a:gd name="connsiteX2" fmla="*/ 1517015 w 9700459"/>
              <a:gd name="connsiteY2" fmla="*/ 0 h 6858001"/>
              <a:gd name="connsiteX3" fmla="*/ 3241265 w 9700459"/>
              <a:gd name="connsiteY3" fmla="*/ 0 h 6858001"/>
              <a:gd name="connsiteX4" fmla="*/ 3241265 w 9700459"/>
              <a:gd name="connsiteY4" fmla="*/ 1 h 6858001"/>
              <a:gd name="connsiteX5" fmla="*/ 8355744 w 9700459"/>
              <a:gd name="connsiteY5" fmla="*/ 1 h 6858001"/>
              <a:gd name="connsiteX6" fmla="*/ 8355744 w 9700459"/>
              <a:gd name="connsiteY6" fmla="*/ 0 h 6858001"/>
              <a:gd name="connsiteX7" fmla="*/ 9699282 w 9700459"/>
              <a:gd name="connsiteY7" fmla="*/ 0 h 6858001"/>
              <a:gd name="connsiteX8" fmla="*/ 9674237 w 9700459"/>
              <a:gd name="connsiteY8" fmla="*/ 155677 h 6858001"/>
              <a:gd name="connsiteX9" fmla="*/ 9650368 w 9700459"/>
              <a:gd name="connsiteY9" fmla="*/ 310668 h 6858001"/>
              <a:gd name="connsiteX10" fmla="*/ 9627004 w 9700459"/>
              <a:gd name="connsiteY10" fmla="*/ 466344 h 6858001"/>
              <a:gd name="connsiteX11" fmla="*/ 9607001 w 9700459"/>
              <a:gd name="connsiteY11" fmla="*/ 622707 h 6858001"/>
              <a:gd name="connsiteX12" fmla="*/ 9586830 w 9700459"/>
              <a:gd name="connsiteY12" fmla="*/ 778383 h 6858001"/>
              <a:gd name="connsiteX13" fmla="*/ 9568004 w 9700459"/>
              <a:gd name="connsiteY13" fmla="*/ 934746 h 6858001"/>
              <a:gd name="connsiteX14" fmla="*/ 9551868 w 9700459"/>
              <a:gd name="connsiteY14" fmla="*/ 1089051 h 6858001"/>
              <a:gd name="connsiteX15" fmla="*/ 9536572 w 9700459"/>
              <a:gd name="connsiteY15" fmla="*/ 1245413 h 6858001"/>
              <a:gd name="connsiteX16" fmla="*/ 9522620 w 9700459"/>
              <a:gd name="connsiteY16" fmla="*/ 1401090 h 6858001"/>
              <a:gd name="connsiteX17" fmla="*/ 9510518 w 9700459"/>
              <a:gd name="connsiteY17" fmla="*/ 1554023 h 6858001"/>
              <a:gd name="connsiteX18" fmla="*/ 9498415 w 9700459"/>
              <a:gd name="connsiteY18" fmla="*/ 1709014 h 6858001"/>
              <a:gd name="connsiteX19" fmla="*/ 9488330 w 9700459"/>
              <a:gd name="connsiteY19" fmla="*/ 1861947 h 6858001"/>
              <a:gd name="connsiteX20" fmla="*/ 9480430 w 9700459"/>
              <a:gd name="connsiteY20" fmla="*/ 2014881 h 6858001"/>
              <a:gd name="connsiteX21" fmla="*/ 9472193 w 9700459"/>
              <a:gd name="connsiteY21" fmla="*/ 2167128 h 6858001"/>
              <a:gd name="connsiteX22" fmla="*/ 9465302 w 9700459"/>
              <a:gd name="connsiteY22" fmla="*/ 2318004 h 6858001"/>
              <a:gd name="connsiteX23" fmla="*/ 9460427 w 9700459"/>
              <a:gd name="connsiteY23" fmla="*/ 2467509 h 6858001"/>
              <a:gd name="connsiteX24" fmla="*/ 9456225 w 9700459"/>
              <a:gd name="connsiteY24" fmla="*/ 2617013 h 6858001"/>
              <a:gd name="connsiteX25" fmla="*/ 9452191 w 9700459"/>
              <a:gd name="connsiteY25" fmla="*/ 2765146 h 6858001"/>
              <a:gd name="connsiteX26" fmla="*/ 9450342 w 9700459"/>
              <a:gd name="connsiteY26" fmla="*/ 2911221 h 6858001"/>
              <a:gd name="connsiteX27" fmla="*/ 9448325 w 9700459"/>
              <a:gd name="connsiteY27" fmla="*/ 3057297 h 6858001"/>
              <a:gd name="connsiteX28" fmla="*/ 9447316 w 9700459"/>
              <a:gd name="connsiteY28" fmla="*/ 3201315 h 6858001"/>
              <a:gd name="connsiteX29" fmla="*/ 9448325 w 9700459"/>
              <a:gd name="connsiteY29" fmla="*/ 3343961 h 6858001"/>
              <a:gd name="connsiteX30" fmla="*/ 9448325 w 9700459"/>
              <a:gd name="connsiteY30" fmla="*/ 3485236 h 6858001"/>
              <a:gd name="connsiteX31" fmla="*/ 9450342 w 9700459"/>
              <a:gd name="connsiteY31" fmla="*/ 3625139 h 6858001"/>
              <a:gd name="connsiteX32" fmla="*/ 9453367 w 9700459"/>
              <a:gd name="connsiteY32" fmla="*/ 3762299 h 6858001"/>
              <a:gd name="connsiteX33" fmla="*/ 9456225 w 9700459"/>
              <a:gd name="connsiteY33" fmla="*/ 3898087 h 6858001"/>
              <a:gd name="connsiteX34" fmla="*/ 9459419 w 9700459"/>
              <a:gd name="connsiteY34" fmla="*/ 4031133 h 6858001"/>
              <a:gd name="connsiteX35" fmla="*/ 9464293 w 9700459"/>
              <a:gd name="connsiteY35" fmla="*/ 4163492 h 6858001"/>
              <a:gd name="connsiteX36" fmla="*/ 9469504 w 9700459"/>
              <a:gd name="connsiteY36" fmla="*/ 4293793 h 6858001"/>
              <a:gd name="connsiteX37" fmla="*/ 9474210 w 9700459"/>
              <a:gd name="connsiteY37" fmla="*/ 4421352 h 6858001"/>
              <a:gd name="connsiteX38" fmla="*/ 9487490 w 9700459"/>
              <a:gd name="connsiteY38" fmla="*/ 4670298 h 6858001"/>
              <a:gd name="connsiteX39" fmla="*/ 9501609 w 9700459"/>
              <a:gd name="connsiteY39" fmla="*/ 4908956 h 6858001"/>
              <a:gd name="connsiteX40" fmla="*/ 9516401 w 9700459"/>
              <a:gd name="connsiteY40" fmla="*/ 5138013 h 6858001"/>
              <a:gd name="connsiteX41" fmla="*/ 9532706 w 9700459"/>
              <a:gd name="connsiteY41" fmla="*/ 5354726 h 6858001"/>
              <a:gd name="connsiteX42" fmla="*/ 9549683 w 9700459"/>
              <a:gd name="connsiteY42" fmla="*/ 5561838 h 6858001"/>
              <a:gd name="connsiteX43" fmla="*/ 9568004 w 9700459"/>
              <a:gd name="connsiteY43" fmla="*/ 5753862 h 6858001"/>
              <a:gd name="connsiteX44" fmla="*/ 9585990 w 9700459"/>
              <a:gd name="connsiteY44" fmla="*/ 5934227 h 6858001"/>
              <a:gd name="connsiteX45" fmla="*/ 9603975 w 9700459"/>
              <a:gd name="connsiteY45" fmla="*/ 6100191 h 6858001"/>
              <a:gd name="connsiteX46" fmla="*/ 9620952 w 9700459"/>
              <a:gd name="connsiteY46" fmla="*/ 6252438 h 6858001"/>
              <a:gd name="connsiteX47" fmla="*/ 9637089 w 9700459"/>
              <a:gd name="connsiteY47" fmla="*/ 6387541 h 6858001"/>
              <a:gd name="connsiteX48" fmla="*/ 9652385 w 9700459"/>
              <a:gd name="connsiteY48" fmla="*/ 6509613 h 6858001"/>
              <a:gd name="connsiteX49" fmla="*/ 9665160 w 9700459"/>
              <a:gd name="connsiteY49" fmla="*/ 6612483 h 6858001"/>
              <a:gd name="connsiteX50" fmla="*/ 9677262 w 9700459"/>
              <a:gd name="connsiteY50" fmla="*/ 6698894 h 6858001"/>
              <a:gd name="connsiteX51" fmla="*/ 9694576 w 9700459"/>
              <a:gd name="connsiteY51" fmla="*/ 6817538 h 6858001"/>
              <a:gd name="connsiteX52" fmla="*/ 9700459 w 9700459"/>
              <a:gd name="connsiteY52" fmla="*/ 6858000 h 6858001"/>
              <a:gd name="connsiteX53" fmla="*/ 8795105 w 9700459"/>
              <a:gd name="connsiteY53" fmla="*/ 6858000 h 6858001"/>
              <a:gd name="connsiteX54" fmla="*/ 8795105 w 9700459"/>
              <a:gd name="connsiteY54" fmla="*/ 6858001 h 6858001"/>
              <a:gd name="connsiteX55" fmla="*/ 2704541 w 9700459"/>
              <a:gd name="connsiteY55" fmla="*/ 6858001 h 6858001"/>
              <a:gd name="connsiteX56" fmla="*/ 2704541 w 9700459"/>
              <a:gd name="connsiteY56" fmla="*/ 6858000 h 6858001"/>
              <a:gd name="connsiteX57" fmla="*/ 1517015 w 9700459"/>
              <a:gd name="connsiteY57" fmla="*/ 6858000 h 6858001"/>
              <a:gd name="connsiteX58" fmla="*/ 1323975 w 9700459"/>
              <a:gd name="connsiteY58" fmla="*/ 6858000 h 6858001"/>
              <a:gd name="connsiteX59" fmla="*/ 0 w 9700459"/>
              <a:gd name="connsiteY5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00459" h="6858001">
                <a:moveTo>
                  <a:pt x="0" y="0"/>
                </a:moveTo>
                <a:lnTo>
                  <a:pt x="1323975" y="0"/>
                </a:lnTo>
                <a:lnTo>
                  <a:pt x="1517015" y="0"/>
                </a:lnTo>
                <a:lnTo>
                  <a:pt x="3241265" y="0"/>
                </a:lnTo>
                <a:lnTo>
                  <a:pt x="3241265" y="1"/>
                </a:lnTo>
                <a:lnTo>
                  <a:pt x="8355744" y="1"/>
                </a:lnTo>
                <a:lnTo>
                  <a:pt x="8355744" y="0"/>
                </a:lnTo>
                <a:lnTo>
                  <a:pt x="9699282" y="0"/>
                </a:lnTo>
                <a:lnTo>
                  <a:pt x="9674237" y="155677"/>
                </a:lnTo>
                <a:lnTo>
                  <a:pt x="9650368" y="310668"/>
                </a:lnTo>
                <a:lnTo>
                  <a:pt x="9627004" y="466344"/>
                </a:lnTo>
                <a:lnTo>
                  <a:pt x="9607001" y="622707"/>
                </a:lnTo>
                <a:lnTo>
                  <a:pt x="9586830" y="778383"/>
                </a:lnTo>
                <a:lnTo>
                  <a:pt x="9568004" y="934746"/>
                </a:lnTo>
                <a:lnTo>
                  <a:pt x="9551868" y="1089051"/>
                </a:lnTo>
                <a:lnTo>
                  <a:pt x="9536572" y="1245413"/>
                </a:lnTo>
                <a:lnTo>
                  <a:pt x="9522620" y="1401090"/>
                </a:lnTo>
                <a:lnTo>
                  <a:pt x="9510518" y="1554023"/>
                </a:lnTo>
                <a:lnTo>
                  <a:pt x="9498415" y="1709014"/>
                </a:lnTo>
                <a:lnTo>
                  <a:pt x="9488330" y="1861947"/>
                </a:lnTo>
                <a:lnTo>
                  <a:pt x="9480430" y="2014881"/>
                </a:lnTo>
                <a:lnTo>
                  <a:pt x="9472193" y="2167128"/>
                </a:lnTo>
                <a:lnTo>
                  <a:pt x="9465302" y="2318004"/>
                </a:lnTo>
                <a:lnTo>
                  <a:pt x="9460427" y="2467509"/>
                </a:lnTo>
                <a:lnTo>
                  <a:pt x="9456225" y="2617013"/>
                </a:lnTo>
                <a:lnTo>
                  <a:pt x="9452191" y="2765146"/>
                </a:lnTo>
                <a:lnTo>
                  <a:pt x="9450342" y="2911221"/>
                </a:lnTo>
                <a:lnTo>
                  <a:pt x="9448325" y="3057297"/>
                </a:lnTo>
                <a:lnTo>
                  <a:pt x="9447316" y="3201315"/>
                </a:lnTo>
                <a:lnTo>
                  <a:pt x="9448325" y="3343961"/>
                </a:lnTo>
                <a:lnTo>
                  <a:pt x="9448325" y="3485236"/>
                </a:lnTo>
                <a:lnTo>
                  <a:pt x="9450342" y="3625139"/>
                </a:lnTo>
                <a:lnTo>
                  <a:pt x="9453367" y="3762299"/>
                </a:lnTo>
                <a:lnTo>
                  <a:pt x="9456225" y="3898087"/>
                </a:lnTo>
                <a:lnTo>
                  <a:pt x="9459419" y="4031133"/>
                </a:lnTo>
                <a:lnTo>
                  <a:pt x="9464293" y="4163492"/>
                </a:lnTo>
                <a:lnTo>
                  <a:pt x="9469504" y="4293793"/>
                </a:lnTo>
                <a:lnTo>
                  <a:pt x="9474210" y="4421352"/>
                </a:lnTo>
                <a:lnTo>
                  <a:pt x="9487490" y="4670298"/>
                </a:lnTo>
                <a:lnTo>
                  <a:pt x="9501609" y="4908956"/>
                </a:lnTo>
                <a:lnTo>
                  <a:pt x="9516401" y="5138013"/>
                </a:lnTo>
                <a:lnTo>
                  <a:pt x="9532706" y="5354726"/>
                </a:lnTo>
                <a:lnTo>
                  <a:pt x="9549683" y="5561838"/>
                </a:lnTo>
                <a:lnTo>
                  <a:pt x="9568004" y="5753862"/>
                </a:lnTo>
                <a:lnTo>
                  <a:pt x="9585990" y="5934227"/>
                </a:lnTo>
                <a:lnTo>
                  <a:pt x="9603975" y="6100191"/>
                </a:lnTo>
                <a:lnTo>
                  <a:pt x="9620952" y="6252438"/>
                </a:lnTo>
                <a:lnTo>
                  <a:pt x="9637089" y="6387541"/>
                </a:lnTo>
                <a:lnTo>
                  <a:pt x="9652385" y="6509613"/>
                </a:lnTo>
                <a:lnTo>
                  <a:pt x="9665160" y="6612483"/>
                </a:lnTo>
                <a:lnTo>
                  <a:pt x="9677262" y="6698894"/>
                </a:lnTo>
                <a:lnTo>
                  <a:pt x="9694576" y="6817538"/>
                </a:lnTo>
                <a:lnTo>
                  <a:pt x="9700459" y="6858000"/>
                </a:lnTo>
                <a:lnTo>
                  <a:pt x="8795105" y="6858000"/>
                </a:lnTo>
                <a:lnTo>
                  <a:pt x="8795105" y="6858001"/>
                </a:lnTo>
                <a:lnTo>
                  <a:pt x="2704541" y="6858001"/>
                </a:lnTo>
                <a:lnTo>
                  <a:pt x="2704541" y="6858000"/>
                </a:lnTo>
                <a:lnTo>
                  <a:pt x="1517015" y="6858000"/>
                </a:lnTo>
                <a:lnTo>
                  <a:pt x="1323975" y="6858000"/>
                </a:lnTo>
                <a:lnTo>
                  <a:pt x="0" y="6858000"/>
                </a:lnTo>
                <a:close/>
              </a:path>
            </a:pathLst>
          </a:custGeom>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 name="Text Placeholder 4">
            <a:extLst>
              <a:ext uri="{FF2B5EF4-FFF2-40B4-BE49-F238E27FC236}">
                <a16:creationId xmlns:a16="http://schemas.microsoft.com/office/drawing/2014/main" id="{FDE405F4-629A-E778-B7D6-2FC0AB10325A}"/>
              </a:ext>
            </a:extLst>
          </p:cNvPr>
          <p:cNvSpPr>
            <a:spLocks noGrp="1"/>
          </p:cNvSpPr>
          <p:nvPr>
            <p:ph type="body" idx="1"/>
          </p:nvPr>
        </p:nvSpPr>
        <p:spPr>
          <a:xfrm>
            <a:off x="1154955" y="4777380"/>
            <a:ext cx="6974911" cy="861420"/>
          </a:xfrm>
        </p:spPr>
        <p:txBody>
          <a:bodyPr vert="horz" lIns="91440" tIns="45720" rIns="91440" bIns="45720" rtlCol="0" anchor="t">
            <a:normAutofit/>
          </a:bodyPr>
          <a:lstStyle/>
          <a:p>
            <a:endParaRPr lang="en-US" sz="2000" b="0" i="0" kern="1200" cap="all" dirty="0">
              <a:solidFill>
                <a:schemeClr val="tx1">
                  <a:lumMod val="85000"/>
                  <a:lumOff val="15000"/>
                </a:schemeClr>
              </a:solidFill>
              <a:latin typeface="+mj-lt"/>
              <a:ea typeface="+mj-ea"/>
              <a:cs typeface="+mj-cs"/>
            </a:endParaRPr>
          </a:p>
        </p:txBody>
      </p:sp>
      <p:sp>
        <p:nvSpPr>
          <p:cNvPr id="4" name="Title 3">
            <a:extLst>
              <a:ext uri="{FF2B5EF4-FFF2-40B4-BE49-F238E27FC236}">
                <a16:creationId xmlns:a16="http://schemas.microsoft.com/office/drawing/2014/main" id="{C6D9E9EE-AB20-FA92-4DD8-A555F407243E}"/>
              </a:ext>
            </a:extLst>
          </p:cNvPr>
          <p:cNvSpPr>
            <a:spLocks noGrp="1"/>
          </p:cNvSpPr>
          <p:nvPr>
            <p:ph type="title"/>
          </p:nvPr>
        </p:nvSpPr>
        <p:spPr>
          <a:xfrm>
            <a:off x="420081" y="1364069"/>
            <a:ext cx="8444657" cy="3329581"/>
          </a:xfrm>
        </p:spPr>
        <p:txBody>
          <a:bodyPr vert="horz" lIns="91440" tIns="45720" rIns="91440" bIns="45720" rtlCol="0" anchor="b">
            <a:normAutofit/>
          </a:bodyPr>
          <a:lstStyle/>
          <a:p>
            <a:pPr>
              <a:lnSpc>
                <a:spcPct val="90000"/>
              </a:lnSpc>
            </a:pPr>
            <a:r>
              <a:rPr lang="en-US" sz="4800" b="0" i="0" kern="1200" dirty="0">
                <a:solidFill>
                  <a:schemeClr val="tx2"/>
                </a:solidFill>
                <a:latin typeface="+mj-lt"/>
                <a:ea typeface="+mj-ea"/>
                <a:cs typeface="+mj-cs"/>
              </a:rPr>
              <a:t>Subclinical changes</a:t>
            </a:r>
          </a:p>
        </p:txBody>
      </p:sp>
      <p:sp>
        <p:nvSpPr>
          <p:cNvPr id="28" name="Rectangle 27">
            <a:extLst>
              <a:ext uri="{FF2B5EF4-FFF2-40B4-BE49-F238E27FC236}">
                <a16:creationId xmlns:a16="http://schemas.microsoft.com/office/drawing/2014/main" id="{B61A74B3-E247-44D4-8C48-FAE8E2056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1950438638"/>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C52F82-C584-32BA-97E2-E2E20FA9E083}"/>
              </a:ext>
            </a:extLst>
          </p:cNvPr>
          <p:cNvSpPr>
            <a:spLocks noGrp="1"/>
          </p:cNvSpPr>
          <p:nvPr>
            <p:ph type="title"/>
          </p:nvPr>
        </p:nvSpPr>
        <p:spPr>
          <a:xfrm>
            <a:off x="928008" y="101450"/>
            <a:ext cx="10515600" cy="754548"/>
          </a:xfrm>
        </p:spPr>
        <p:txBody>
          <a:bodyPr>
            <a:normAutofit/>
          </a:bodyPr>
          <a:lstStyle/>
          <a:p>
            <a:pPr algn="ctr"/>
            <a:endParaRPr lang="nl-BE" sz="2400" b="1" dirty="0">
              <a:solidFill>
                <a:schemeClr val="tx1"/>
              </a:solidFill>
              <a:effectLst>
                <a:outerShdw blurRad="38100" dist="38100" dir="2700000" algn="tl">
                  <a:srgbClr val="000000">
                    <a:alpha val="43137"/>
                  </a:srgbClr>
                </a:outerShdw>
              </a:effectLst>
            </a:endParaRPr>
          </a:p>
        </p:txBody>
      </p:sp>
      <p:pic>
        <p:nvPicPr>
          <p:cNvPr id="1026" name="Picture 2" descr="Fig. 2">
            <a:extLst>
              <a:ext uri="{FF2B5EF4-FFF2-40B4-BE49-F238E27FC236}">
                <a16:creationId xmlns:a16="http://schemas.microsoft.com/office/drawing/2014/main" id="{F7B2AD97-3ADF-391E-5388-5B73B955538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43300" y="295201"/>
            <a:ext cx="7778074" cy="6336466"/>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4E71A4B8-5CCC-CAD7-AA8C-F136B468020C}"/>
              </a:ext>
            </a:extLst>
          </p:cNvPr>
          <p:cNvSpPr txBox="1"/>
          <p:nvPr/>
        </p:nvSpPr>
        <p:spPr>
          <a:xfrm>
            <a:off x="7158892" y="5694225"/>
            <a:ext cx="4653838" cy="307777"/>
          </a:xfrm>
          <a:prstGeom prst="rect">
            <a:avLst/>
          </a:prstGeom>
          <a:noFill/>
        </p:spPr>
        <p:txBody>
          <a:bodyPr wrap="none" rtlCol="0">
            <a:spAutoFit/>
          </a:bodyPr>
          <a:lstStyle/>
          <a:p>
            <a:r>
              <a:rPr lang="nl-BE" sz="1400" dirty="0"/>
              <a:t>Davis </a:t>
            </a:r>
            <a:r>
              <a:rPr lang="nl-BE" sz="1400" dirty="0">
                <a:solidFill>
                  <a:schemeClr val="bg1"/>
                </a:solidFill>
              </a:rPr>
              <a:t>&amp; </a:t>
            </a:r>
            <a:r>
              <a:rPr lang="nl-BE" sz="1400" dirty="0" err="1">
                <a:solidFill>
                  <a:schemeClr val="bg1"/>
                </a:solidFill>
              </a:rPr>
              <a:t>Baber</a:t>
            </a:r>
            <a:r>
              <a:rPr lang="nl-BE" sz="1400" dirty="0">
                <a:solidFill>
                  <a:schemeClr val="bg1"/>
                </a:solidFill>
              </a:rPr>
              <a:t>, Nat </a:t>
            </a:r>
            <a:r>
              <a:rPr lang="nl-BE" sz="1400" dirty="0" err="1">
                <a:highlight>
                  <a:srgbClr val="000000"/>
                </a:highlight>
              </a:rPr>
              <a:t>Rev</a:t>
            </a:r>
            <a:r>
              <a:rPr lang="nl-BE" sz="1400" dirty="0">
                <a:solidFill>
                  <a:schemeClr val="bg1"/>
                </a:solidFill>
                <a:highlight>
                  <a:srgbClr val="000000"/>
                </a:highlight>
              </a:rPr>
              <a:t> </a:t>
            </a:r>
            <a:r>
              <a:rPr lang="nl-BE" sz="1400" dirty="0" err="1">
                <a:highlight>
                  <a:srgbClr val="000000"/>
                </a:highlight>
              </a:rPr>
              <a:t>Endocrinol</a:t>
            </a:r>
            <a:r>
              <a:rPr lang="nl-BE" sz="1400" dirty="0">
                <a:highlight>
                  <a:srgbClr val="000000"/>
                </a:highlight>
              </a:rPr>
              <a:t> 2022</a:t>
            </a:r>
            <a:r>
              <a:rPr lang="nl-BE" sz="1400" dirty="0"/>
              <a:t>; 18: 490-502</a:t>
            </a:r>
          </a:p>
        </p:txBody>
      </p:sp>
      <p:sp>
        <p:nvSpPr>
          <p:cNvPr id="3" name="Rectangle 2">
            <a:extLst>
              <a:ext uri="{FF2B5EF4-FFF2-40B4-BE49-F238E27FC236}">
                <a16:creationId xmlns:a16="http://schemas.microsoft.com/office/drawing/2014/main" id="{17C99CB1-C255-582E-0B1D-10F9E7EE8430}"/>
              </a:ext>
            </a:extLst>
          </p:cNvPr>
          <p:cNvSpPr/>
          <p:nvPr/>
        </p:nvSpPr>
        <p:spPr>
          <a:xfrm>
            <a:off x="7790400" y="367200"/>
            <a:ext cx="2073600" cy="12168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26E7800-C05F-D738-97CB-910B6481802A}"/>
              </a:ext>
            </a:extLst>
          </p:cNvPr>
          <p:cNvSpPr/>
          <p:nvPr/>
        </p:nvSpPr>
        <p:spPr>
          <a:xfrm>
            <a:off x="3052800" y="295201"/>
            <a:ext cx="2462400" cy="101519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32775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3463" y="165833"/>
            <a:ext cx="10515600" cy="1325563"/>
          </a:xfrm>
        </p:spPr>
        <p:txBody>
          <a:bodyPr>
            <a:normAutofit/>
          </a:bodyPr>
          <a:lstStyle/>
          <a:p>
            <a:r>
              <a:rPr lang="en-GB" sz="2400" dirty="0"/>
              <a:t>Oestrogens </a:t>
            </a:r>
            <a:r>
              <a:rPr lang="en-GB" sz="2400" dirty="0" err="1"/>
              <a:t>en</a:t>
            </a:r>
            <a:r>
              <a:rPr lang="en-GB" sz="2400" dirty="0"/>
              <a:t> coronary arteries : </a:t>
            </a:r>
          </a:p>
        </p:txBody>
      </p:sp>
      <p:pic>
        <p:nvPicPr>
          <p:cNvPr id="5122" name="Picture 2" descr="Image result for oestrogen endothelial effect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09004" y="165833"/>
            <a:ext cx="6147167" cy="58602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5765" y="1926610"/>
            <a:ext cx="1189749" cy="892552"/>
          </a:xfrm>
          <a:prstGeom prst="rect">
            <a:avLst/>
          </a:prstGeom>
          <a:noFill/>
        </p:spPr>
        <p:txBody>
          <a:bodyPr wrap="none" rtlCol="0">
            <a:spAutoFit/>
          </a:bodyPr>
          <a:lstStyle/>
          <a:p>
            <a:r>
              <a:rPr lang="en-GB" sz="2400" dirty="0"/>
              <a:t>             </a:t>
            </a:r>
          </a:p>
          <a:p>
            <a:r>
              <a:rPr lang="en-GB" sz="2800" dirty="0"/>
              <a:t>	 </a:t>
            </a:r>
          </a:p>
        </p:txBody>
      </p:sp>
      <p:sp>
        <p:nvSpPr>
          <p:cNvPr id="5" name="Oval 4"/>
          <p:cNvSpPr/>
          <p:nvPr/>
        </p:nvSpPr>
        <p:spPr>
          <a:xfrm>
            <a:off x="6630219" y="4327894"/>
            <a:ext cx="2352368" cy="1511709"/>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9065719" y="4267598"/>
            <a:ext cx="3095959" cy="2030885"/>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4"/>
          <a:stretch>
            <a:fillRect/>
          </a:stretch>
        </p:blipFill>
        <p:spPr>
          <a:xfrm>
            <a:off x="63463" y="1793998"/>
            <a:ext cx="5340599" cy="3006602"/>
          </a:xfrm>
          <a:prstGeom prst="rect">
            <a:avLst/>
          </a:prstGeom>
        </p:spPr>
      </p:pic>
      <p:sp>
        <p:nvSpPr>
          <p:cNvPr id="7" name="TextBox 6"/>
          <p:cNvSpPr txBox="1"/>
          <p:nvPr/>
        </p:nvSpPr>
        <p:spPr>
          <a:xfrm>
            <a:off x="504092" y="6298483"/>
            <a:ext cx="3113096" cy="369332"/>
          </a:xfrm>
          <a:prstGeom prst="rect">
            <a:avLst/>
          </a:prstGeom>
          <a:noFill/>
        </p:spPr>
        <p:txBody>
          <a:bodyPr wrap="none" rtlCol="0">
            <a:spAutoFit/>
          </a:bodyPr>
          <a:lstStyle/>
          <a:p>
            <a:r>
              <a:rPr lang="en-GB" dirty="0" err="1"/>
              <a:t>Mikkola</a:t>
            </a:r>
            <a:r>
              <a:rPr lang="en-GB" dirty="0"/>
              <a:t> et al, Climacteric, 2017</a:t>
            </a:r>
          </a:p>
        </p:txBody>
      </p:sp>
      <p:sp>
        <p:nvSpPr>
          <p:cNvPr id="10" name="Oval 9"/>
          <p:cNvSpPr/>
          <p:nvPr/>
        </p:nvSpPr>
        <p:spPr>
          <a:xfrm>
            <a:off x="120258" y="2246897"/>
            <a:ext cx="1142868" cy="470435"/>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11" name="Oval 10"/>
          <p:cNvSpPr/>
          <p:nvPr/>
        </p:nvSpPr>
        <p:spPr>
          <a:xfrm>
            <a:off x="3555119" y="2246896"/>
            <a:ext cx="1142868" cy="470435"/>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6284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FC200-4963-540D-08F0-D8C7238597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02AA2C-8ECA-FC6A-E5E8-4D7D7BB7EDEA}"/>
              </a:ext>
            </a:extLst>
          </p:cNvPr>
          <p:cNvSpPr>
            <a:spLocks noGrp="1"/>
          </p:cNvSpPr>
          <p:nvPr>
            <p:ph type="title"/>
          </p:nvPr>
        </p:nvSpPr>
        <p:spPr>
          <a:xfrm>
            <a:off x="63463" y="165833"/>
            <a:ext cx="10515600" cy="1325563"/>
          </a:xfrm>
        </p:spPr>
        <p:txBody>
          <a:bodyPr>
            <a:normAutofit/>
          </a:bodyPr>
          <a:lstStyle/>
          <a:p>
            <a:r>
              <a:rPr lang="en-GB" sz="2400" dirty="0"/>
              <a:t>Oestrogens </a:t>
            </a:r>
            <a:r>
              <a:rPr lang="en-GB" sz="2400" dirty="0" err="1"/>
              <a:t>en</a:t>
            </a:r>
            <a:r>
              <a:rPr lang="en-GB" sz="2400" dirty="0"/>
              <a:t> coronary arteries : </a:t>
            </a:r>
          </a:p>
        </p:txBody>
      </p:sp>
      <p:pic>
        <p:nvPicPr>
          <p:cNvPr id="5122" name="Picture 2" descr="Image result for oestrogen endothelial effects">
            <a:extLst>
              <a:ext uri="{FF2B5EF4-FFF2-40B4-BE49-F238E27FC236}">
                <a16:creationId xmlns:a16="http://schemas.microsoft.com/office/drawing/2014/main" id="{6FBF9203-1789-F294-8922-6EDBFCF8E81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09004" y="165833"/>
            <a:ext cx="6147167" cy="58602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DA78BF5-72C4-9038-CC06-4EB1E07120C8}"/>
              </a:ext>
            </a:extLst>
          </p:cNvPr>
          <p:cNvSpPr txBox="1"/>
          <p:nvPr/>
        </p:nvSpPr>
        <p:spPr>
          <a:xfrm>
            <a:off x="225765" y="1926610"/>
            <a:ext cx="1189749" cy="892552"/>
          </a:xfrm>
          <a:prstGeom prst="rect">
            <a:avLst/>
          </a:prstGeom>
          <a:noFill/>
        </p:spPr>
        <p:txBody>
          <a:bodyPr wrap="none" rtlCol="0">
            <a:spAutoFit/>
          </a:bodyPr>
          <a:lstStyle/>
          <a:p>
            <a:r>
              <a:rPr lang="en-GB" sz="2400" dirty="0"/>
              <a:t>             </a:t>
            </a:r>
          </a:p>
          <a:p>
            <a:r>
              <a:rPr lang="en-GB" sz="2800" dirty="0"/>
              <a:t>	 </a:t>
            </a:r>
          </a:p>
        </p:txBody>
      </p:sp>
      <p:sp>
        <p:nvSpPr>
          <p:cNvPr id="5" name="Oval 4">
            <a:extLst>
              <a:ext uri="{FF2B5EF4-FFF2-40B4-BE49-F238E27FC236}">
                <a16:creationId xmlns:a16="http://schemas.microsoft.com/office/drawing/2014/main" id="{C5EB8CCF-E6A1-155E-1937-764E7E7DCB13}"/>
              </a:ext>
            </a:extLst>
          </p:cNvPr>
          <p:cNvSpPr/>
          <p:nvPr/>
        </p:nvSpPr>
        <p:spPr>
          <a:xfrm>
            <a:off x="6630219" y="4327894"/>
            <a:ext cx="2352368" cy="1511709"/>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5BBFC514-92DE-543B-1112-7DBF3A75041C}"/>
              </a:ext>
            </a:extLst>
          </p:cNvPr>
          <p:cNvSpPr/>
          <p:nvPr/>
        </p:nvSpPr>
        <p:spPr>
          <a:xfrm>
            <a:off x="9065719" y="4267598"/>
            <a:ext cx="3095959" cy="2030885"/>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9E5B8F6-2B28-CB07-9080-6E80F53F0344}"/>
              </a:ext>
            </a:extLst>
          </p:cNvPr>
          <p:cNvSpPr txBox="1"/>
          <p:nvPr/>
        </p:nvSpPr>
        <p:spPr>
          <a:xfrm>
            <a:off x="504092" y="6298483"/>
            <a:ext cx="3113096" cy="369332"/>
          </a:xfrm>
          <a:prstGeom prst="rect">
            <a:avLst/>
          </a:prstGeom>
          <a:noFill/>
        </p:spPr>
        <p:txBody>
          <a:bodyPr wrap="none" rtlCol="0">
            <a:spAutoFit/>
          </a:bodyPr>
          <a:lstStyle/>
          <a:p>
            <a:r>
              <a:rPr lang="en-GB" dirty="0" err="1"/>
              <a:t>Mikkola</a:t>
            </a:r>
            <a:r>
              <a:rPr lang="en-GB" dirty="0"/>
              <a:t> et al, Climacteric, 2017</a:t>
            </a:r>
          </a:p>
        </p:txBody>
      </p:sp>
    </p:spTree>
    <p:extLst>
      <p:ext uri="{BB962C8B-B14F-4D97-AF65-F5344CB8AC3E}">
        <p14:creationId xmlns:p14="http://schemas.microsoft.com/office/powerpoint/2010/main" val="87903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fbeelding 2" descr="Afbeelding met schermafbeelding&#10;&#10;Automatisch gegenereerde beschrijving">
            <a:extLst>
              <a:ext uri="{FF2B5EF4-FFF2-40B4-BE49-F238E27FC236}">
                <a16:creationId xmlns:a16="http://schemas.microsoft.com/office/drawing/2014/main" id="{DEC4544F-6EC6-2B4C-AA81-3B7DA8FA9737}"/>
              </a:ext>
            </a:extLst>
          </p:cNvPr>
          <p:cNvPicPr>
            <a:picLocks noChangeAspect="1"/>
          </p:cNvPicPr>
          <p:nvPr/>
        </p:nvPicPr>
        <p:blipFill>
          <a:blip r:embed="rId3"/>
          <a:stretch>
            <a:fillRect/>
          </a:stretch>
        </p:blipFill>
        <p:spPr>
          <a:xfrm>
            <a:off x="0" y="85180"/>
            <a:ext cx="12192000" cy="6687640"/>
          </a:xfrm>
          <a:prstGeom prst="rect">
            <a:avLst/>
          </a:prstGeom>
        </p:spPr>
      </p:pic>
      <p:sp>
        <p:nvSpPr>
          <p:cNvPr id="26" name="Titel 1">
            <a:extLst>
              <a:ext uri="{FF2B5EF4-FFF2-40B4-BE49-F238E27FC236}">
                <a16:creationId xmlns:a16="http://schemas.microsoft.com/office/drawing/2014/main" id="{6935229D-63A7-5A48-B7BC-FBD9A41C4738}"/>
              </a:ext>
            </a:extLst>
          </p:cNvPr>
          <p:cNvSpPr>
            <a:spLocks noGrp="1"/>
          </p:cNvSpPr>
          <p:nvPr>
            <p:ph type="title"/>
          </p:nvPr>
        </p:nvSpPr>
        <p:spPr>
          <a:xfrm>
            <a:off x="838199" y="365125"/>
            <a:ext cx="11091863" cy="1325563"/>
          </a:xfrm>
        </p:spPr>
        <p:txBody>
          <a:bodyPr/>
          <a:lstStyle/>
          <a:p>
            <a:r>
              <a:rPr lang="nl-BE" dirty="0"/>
              <a:t>Verband tussen menopauze en cardiovasculaire aandoeningen</a:t>
            </a:r>
          </a:p>
        </p:txBody>
      </p:sp>
      <p:sp>
        <p:nvSpPr>
          <p:cNvPr id="11" name="Tekstvak 10">
            <a:extLst>
              <a:ext uri="{FF2B5EF4-FFF2-40B4-BE49-F238E27FC236}">
                <a16:creationId xmlns:a16="http://schemas.microsoft.com/office/drawing/2014/main" id="{13AF37F4-1C03-B448-A4E5-82513B83480C}"/>
              </a:ext>
            </a:extLst>
          </p:cNvPr>
          <p:cNvSpPr txBox="1"/>
          <p:nvPr/>
        </p:nvSpPr>
        <p:spPr>
          <a:xfrm>
            <a:off x="0" y="6535964"/>
            <a:ext cx="2730043" cy="369332"/>
          </a:xfrm>
          <a:prstGeom prst="rect">
            <a:avLst/>
          </a:prstGeom>
          <a:noFill/>
        </p:spPr>
        <p:txBody>
          <a:bodyPr wrap="none" rtlCol="0">
            <a:spAutoFit/>
          </a:bodyPr>
          <a:lstStyle/>
          <a:p>
            <a:r>
              <a:rPr lang="nl-BE" dirty="0"/>
              <a:t>Maffei S, Int J Cardiol 2019 </a:t>
            </a:r>
          </a:p>
        </p:txBody>
      </p:sp>
      <p:sp>
        <p:nvSpPr>
          <p:cNvPr id="31" name="Pijl links 30">
            <a:extLst>
              <a:ext uri="{FF2B5EF4-FFF2-40B4-BE49-F238E27FC236}">
                <a16:creationId xmlns:a16="http://schemas.microsoft.com/office/drawing/2014/main" id="{667407DF-9E84-C042-966B-13994E08F18D}"/>
              </a:ext>
            </a:extLst>
          </p:cNvPr>
          <p:cNvSpPr/>
          <p:nvPr/>
        </p:nvSpPr>
        <p:spPr>
          <a:xfrm>
            <a:off x="5213689" y="365125"/>
            <a:ext cx="310242" cy="3004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2" name="Tekstvak 31">
            <a:extLst>
              <a:ext uri="{FF2B5EF4-FFF2-40B4-BE49-F238E27FC236}">
                <a16:creationId xmlns:a16="http://schemas.microsoft.com/office/drawing/2014/main" id="{B4223C09-DEA9-0249-9E00-B34F41C4D2EE}"/>
              </a:ext>
            </a:extLst>
          </p:cNvPr>
          <p:cNvSpPr txBox="1"/>
          <p:nvPr/>
        </p:nvSpPr>
        <p:spPr>
          <a:xfrm>
            <a:off x="5703545" y="122956"/>
            <a:ext cx="1597489" cy="784830"/>
          </a:xfrm>
          <a:prstGeom prst="rect">
            <a:avLst/>
          </a:prstGeom>
          <a:noFill/>
          <a:ln>
            <a:solidFill>
              <a:schemeClr val="accent1">
                <a:lumMod val="60000"/>
                <a:lumOff val="40000"/>
              </a:schemeClr>
            </a:solidFill>
          </a:ln>
        </p:spPr>
        <p:txBody>
          <a:bodyPr wrap="none" rtlCol="0">
            <a:spAutoFit/>
          </a:bodyPr>
          <a:lstStyle/>
          <a:p>
            <a:r>
              <a:rPr lang="nl-BE" sz="1500" b="1" dirty="0"/>
              <a:t>Physical inactivity</a:t>
            </a:r>
          </a:p>
          <a:p>
            <a:r>
              <a:rPr lang="nl-BE" sz="1500" b="1" dirty="0"/>
              <a:t>Mood instability</a:t>
            </a:r>
          </a:p>
          <a:p>
            <a:r>
              <a:rPr lang="nl-BE" sz="1500" b="1" dirty="0"/>
              <a:t>Sarcopenia</a:t>
            </a:r>
          </a:p>
        </p:txBody>
      </p:sp>
      <p:sp>
        <p:nvSpPr>
          <p:cNvPr id="37" name="Pijl links 36">
            <a:extLst>
              <a:ext uri="{FF2B5EF4-FFF2-40B4-BE49-F238E27FC236}">
                <a16:creationId xmlns:a16="http://schemas.microsoft.com/office/drawing/2014/main" id="{08DEA954-3DBD-D540-85A4-946CF90ABF26}"/>
              </a:ext>
            </a:extLst>
          </p:cNvPr>
          <p:cNvSpPr/>
          <p:nvPr/>
        </p:nvSpPr>
        <p:spPr>
          <a:xfrm>
            <a:off x="7480648" y="365125"/>
            <a:ext cx="310242" cy="3004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8" name="Tekstvak 37">
            <a:extLst>
              <a:ext uri="{FF2B5EF4-FFF2-40B4-BE49-F238E27FC236}">
                <a16:creationId xmlns:a16="http://schemas.microsoft.com/office/drawing/2014/main" id="{E9E92E2B-A3D2-CD45-BC10-AE43725E7B36}"/>
              </a:ext>
            </a:extLst>
          </p:cNvPr>
          <p:cNvSpPr txBox="1"/>
          <p:nvPr/>
        </p:nvSpPr>
        <p:spPr>
          <a:xfrm>
            <a:off x="7970504" y="365125"/>
            <a:ext cx="795411" cy="323165"/>
          </a:xfrm>
          <a:prstGeom prst="rect">
            <a:avLst/>
          </a:prstGeom>
          <a:noFill/>
          <a:ln>
            <a:solidFill>
              <a:schemeClr val="accent1">
                <a:lumMod val="60000"/>
                <a:lumOff val="40000"/>
              </a:schemeClr>
            </a:solidFill>
          </a:ln>
        </p:spPr>
        <p:txBody>
          <a:bodyPr wrap="none" rtlCol="0">
            <a:spAutoFit/>
          </a:bodyPr>
          <a:lstStyle/>
          <a:p>
            <a:r>
              <a:rPr lang="nl-BE" sz="1500" b="1" dirty="0"/>
              <a:t>Obesity</a:t>
            </a:r>
          </a:p>
        </p:txBody>
      </p:sp>
      <p:sp>
        <p:nvSpPr>
          <p:cNvPr id="2" name="Rechthoek 1">
            <a:extLst>
              <a:ext uri="{FF2B5EF4-FFF2-40B4-BE49-F238E27FC236}">
                <a16:creationId xmlns:a16="http://schemas.microsoft.com/office/drawing/2014/main" id="{82CEB0D1-672C-AD40-8E48-061E1FBF37DC}"/>
              </a:ext>
            </a:extLst>
          </p:cNvPr>
          <p:cNvSpPr/>
          <p:nvPr/>
        </p:nvSpPr>
        <p:spPr>
          <a:xfrm>
            <a:off x="5057774" y="0"/>
            <a:ext cx="7134225"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279035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1" grpId="0"/>
      <p:bldP spid="31" grpId="0" animBg="1"/>
      <p:bldP spid="32" grpId="0" animBg="1"/>
      <p:bldP spid="37" grpId="0" animBg="1"/>
      <p:bldP spid="38" grpId="0" animBg="1"/>
      <p:bldP spid="2" grpId="0" animBg="1"/>
      <p:bldP spid="2" grpId="1"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3077" t="26490" r="58558" b="28034"/>
          <a:stretch/>
        </p:blipFill>
        <p:spPr>
          <a:xfrm>
            <a:off x="1600528" y="-52754"/>
            <a:ext cx="7663230" cy="6910754"/>
          </a:xfrm>
          <a:prstGeom prst="rect">
            <a:avLst/>
          </a:prstGeom>
        </p:spPr>
      </p:pic>
      <p:sp>
        <p:nvSpPr>
          <p:cNvPr id="4" name="Content Placeholder 3"/>
          <p:cNvSpPr>
            <a:spLocks noGrp="1"/>
          </p:cNvSpPr>
          <p:nvPr>
            <p:ph idx="1"/>
          </p:nvPr>
        </p:nvSpPr>
        <p:spPr/>
        <p:txBody>
          <a:bodyPr/>
          <a:lstStyle/>
          <a:p>
            <a:pPr marL="0" indent="0">
              <a:buNone/>
            </a:pPr>
            <a:endParaRPr lang="en-GB" dirty="0"/>
          </a:p>
        </p:txBody>
      </p:sp>
    </p:spTree>
    <p:extLst>
      <p:ext uri="{BB962C8B-B14F-4D97-AF65-F5344CB8AC3E}">
        <p14:creationId xmlns:p14="http://schemas.microsoft.com/office/powerpoint/2010/main" val="12172860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7E15F-205F-D166-B00B-ADC892EF33C4}"/>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B17A8AEF-38A6-B6C5-87B2-AD348FB47B94}"/>
              </a:ext>
            </a:extLst>
          </p:cNvPr>
          <p:cNvPicPr>
            <a:picLocks noGrp="1" noChangeAspect="1"/>
          </p:cNvPicPr>
          <p:nvPr>
            <p:ph idx="1"/>
          </p:nvPr>
        </p:nvPicPr>
        <p:blipFill>
          <a:blip r:embed="rId3"/>
          <a:stretch>
            <a:fillRect/>
          </a:stretch>
        </p:blipFill>
        <p:spPr>
          <a:xfrm>
            <a:off x="1195200" y="528211"/>
            <a:ext cx="9410101" cy="5706989"/>
          </a:xfrm>
          <a:prstGeom prst="rect">
            <a:avLst/>
          </a:prstGeom>
        </p:spPr>
      </p:pic>
    </p:spTree>
    <p:extLst>
      <p:ext uri="{BB962C8B-B14F-4D97-AF65-F5344CB8AC3E}">
        <p14:creationId xmlns:p14="http://schemas.microsoft.com/office/powerpoint/2010/main" val="3452702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6" name="Picture 15">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2" name="Rectangle 21">
            <a:extLst>
              <a:ext uri="{FF2B5EF4-FFF2-40B4-BE49-F238E27FC236}">
                <a16:creationId xmlns:a16="http://schemas.microsoft.com/office/drawing/2014/main" id="{DE27238C-8EAF-4098-86E6-7723B7DAE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4" name="Freeform 36">
            <a:extLst>
              <a:ext uri="{FF2B5EF4-FFF2-40B4-BE49-F238E27FC236}">
                <a16:creationId xmlns:a16="http://schemas.microsoft.com/office/drawing/2014/main" id="{992F97B1-1891-4FCC-9E5F-BA97EDB48F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351010"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lumMod val="60000"/>
              <a:lumOff val="40000"/>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26" name="Freeform: Shape 25">
            <a:extLst>
              <a:ext uri="{FF2B5EF4-FFF2-40B4-BE49-F238E27FC236}">
                <a16:creationId xmlns:a16="http://schemas.microsoft.com/office/drawing/2014/main" id="{78C6C821-FEE1-4EB6-9590-C021440C77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9700459" cy="6858001"/>
          </a:xfrm>
          <a:custGeom>
            <a:avLst/>
            <a:gdLst>
              <a:gd name="connsiteX0" fmla="*/ 0 w 9700459"/>
              <a:gd name="connsiteY0" fmla="*/ 0 h 6858001"/>
              <a:gd name="connsiteX1" fmla="*/ 1323975 w 9700459"/>
              <a:gd name="connsiteY1" fmla="*/ 0 h 6858001"/>
              <a:gd name="connsiteX2" fmla="*/ 1517015 w 9700459"/>
              <a:gd name="connsiteY2" fmla="*/ 0 h 6858001"/>
              <a:gd name="connsiteX3" fmla="*/ 3241265 w 9700459"/>
              <a:gd name="connsiteY3" fmla="*/ 0 h 6858001"/>
              <a:gd name="connsiteX4" fmla="*/ 3241265 w 9700459"/>
              <a:gd name="connsiteY4" fmla="*/ 1 h 6858001"/>
              <a:gd name="connsiteX5" fmla="*/ 8355744 w 9700459"/>
              <a:gd name="connsiteY5" fmla="*/ 1 h 6858001"/>
              <a:gd name="connsiteX6" fmla="*/ 8355744 w 9700459"/>
              <a:gd name="connsiteY6" fmla="*/ 0 h 6858001"/>
              <a:gd name="connsiteX7" fmla="*/ 9699282 w 9700459"/>
              <a:gd name="connsiteY7" fmla="*/ 0 h 6858001"/>
              <a:gd name="connsiteX8" fmla="*/ 9674237 w 9700459"/>
              <a:gd name="connsiteY8" fmla="*/ 155677 h 6858001"/>
              <a:gd name="connsiteX9" fmla="*/ 9650368 w 9700459"/>
              <a:gd name="connsiteY9" fmla="*/ 310668 h 6858001"/>
              <a:gd name="connsiteX10" fmla="*/ 9627004 w 9700459"/>
              <a:gd name="connsiteY10" fmla="*/ 466344 h 6858001"/>
              <a:gd name="connsiteX11" fmla="*/ 9607001 w 9700459"/>
              <a:gd name="connsiteY11" fmla="*/ 622707 h 6858001"/>
              <a:gd name="connsiteX12" fmla="*/ 9586830 w 9700459"/>
              <a:gd name="connsiteY12" fmla="*/ 778383 h 6858001"/>
              <a:gd name="connsiteX13" fmla="*/ 9568004 w 9700459"/>
              <a:gd name="connsiteY13" fmla="*/ 934746 h 6858001"/>
              <a:gd name="connsiteX14" fmla="*/ 9551868 w 9700459"/>
              <a:gd name="connsiteY14" fmla="*/ 1089051 h 6858001"/>
              <a:gd name="connsiteX15" fmla="*/ 9536572 w 9700459"/>
              <a:gd name="connsiteY15" fmla="*/ 1245413 h 6858001"/>
              <a:gd name="connsiteX16" fmla="*/ 9522620 w 9700459"/>
              <a:gd name="connsiteY16" fmla="*/ 1401090 h 6858001"/>
              <a:gd name="connsiteX17" fmla="*/ 9510518 w 9700459"/>
              <a:gd name="connsiteY17" fmla="*/ 1554023 h 6858001"/>
              <a:gd name="connsiteX18" fmla="*/ 9498415 w 9700459"/>
              <a:gd name="connsiteY18" fmla="*/ 1709014 h 6858001"/>
              <a:gd name="connsiteX19" fmla="*/ 9488330 w 9700459"/>
              <a:gd name="connsiteY19" fmla="*/ 1861947 h 6858001"/>
              <a:gd name="connsiteX20" fmla="*/ 9480430 w 9700459"/>
              <a:gd name="connsiteY20" fmla="*/ 2014881 h 6858001"/>
              <a:gd name="connsiteX21" fmla="*/ 9472193 w 9700459"/>
              <a:gd name="connsiteY21" fmla="*/ 2167128 h 6858001"/>
              <a:gd name="connsiteX22" fmla="*/ 9465302 w 9700459"/>
              <a:gd name="connsiteY22" fmla="*/ 2318004 h 6858001"/>
              <a:gd name="connsiteX23" fmla="*/ 9460427 w 9700459"/>
              <a:gd name="connsiteY23" fmla="*/ 2467509 h 6858001"/>
              <a:gd name="connsiteX24" fmla="*/ 9456225 w 9700459"/>
              <a:gd name="connsiteY24" fmla="*/ 2617013 h 6858001"/>
              <a:gd name="connsiteX25" fmla="*/ 9452191 w 9700459"/>
              <a:gd name="connsiteY25" fmla="*/ 2765146 h 6858001"/>
              <a:gd name="connsiteX26" fmla="*/ 9450342 w 9700459"/>
              <a:gd name="connsiteY26" fmla="*/ 2911221 h 6858001"/>
              <a:gd name="connsiteX27" fmla="*/ 9448325 w 9700459"/>
              <a:gd name="connsiteY27" fmla="*/ 3057297 h 6858001"/>
              <a:gd name="connsiteX28" fmla="*/ 9447316 w 9700459"/>
              <a:gd name="connsiteY28" fmla="*/ 3201315 h 6858001"/>
              <a:gd name="connsiteX29" fmla="*/ 9448325 w 9700459"/>
              <a:gd name="connsiteY29" fmla="*/ 3343961 h 6858001"/>
              <a:gd name="connsiteX30" fmla="*/ 9448325 w 9700459"/>
              <a:gd name="connsiteY30" fmla="*/ 3485236 h 6858001"/>
              <a:gd name="connsiteX31" fmla="*/ 9450342 w 9700459"/>
              <a:gd name="connsiteY31" fmla="*/ 3625139 h 6858001"/>
              <a:gd name="connsiteX32" fmla="*/ 9453367 w 9700459"/>
              <a:gd name="connsiteY32" fmla="*/ 3762299 h 6858001"/>
              <a:gd name="connsiteX33" fmla="*/ 9456225 w 9700459"/>
              <a:gd name="connsiteY33" fmla="*/ 3898087 h 6858001"/>
              <a:gd name="connsiteX34" fmla="*/ 9459419 w 9700459"/>
              <a:gd name="connsiteY34" fmla="*/ 4031133 h 6858001"/>
              <a:gd name="connsiteX35" fmla="*/ 9464293 w 9700459"/>
              <a:gd name="connsiteY35" fmla="*/ 4163492 h 6858001"/>
              <a:gd name="connsiteX36" fmla="*/ 9469504 w 9700459"/>
              <a:gd name="connsiteY36" fmla="*/ 4293793 h 6858001"/>
              <a:gd name="connsiteX37" fmla="*/ 9474210 w 9700459"/>
              <a:gd name="connsiteY37" fmla="*/ 4421352 h 6858001"/>
              <a:gd name="connsiteX38" fmla="*/ 9487490 w 9700459"/>
              <a:gd name="connsiteY38" fmla="*/ 4670298 h 6858001"/>
              <a:gd name="connsiteX39" fmla="*/ 9501609 w 9700459"/>
              <a:gd name="connsiteY39" fmla="*/ 4908956 h 6858001"/>
              <a:gd name="connsiteX40" fmla="*/ 9516401 w 9700459"/>
              <a:gd name="connsiteY40" fmla="*/ 5138013 h 6858001"/>
              <a:gd name="connsiteX41" fmla="*/ 9532706 w 9700459"/>
              <a:gd name="connsiteY41" fmla="*/ 5354726 h 6858001"/>
              <a:gd name="connsiteX42" fmla="*/ 9549683 w 9700459"/>
              <a:gd name="connsiteY42" fmla="*/ 5561838 h 6858001"/>
              <a:gd name="connsiteX43" fmla="*/ 9568004 w 9700459"/>
              <a:gd name="connsiteY43" fmla="*/ 5753862 h 6858001"/>
              <a:gd name="connsiteX44" fmla="*/ 9585990 w 9700459"/>
              <a:gd name="connsiteY44" fmla="*/ 5934227 h 6858001"/>
              <a:gd name="connsiteX45" fmla="*/ 9603975 w 9700459"/>
              <a:gd name="connsiteY45" fmla="*/ 6100191 h 6858001"/>
              <a:gd name="connsiteX46" fmla="*/ 9620952 w 9700459"/>
              <a:gd name="connsiteY46" fmla="*/ 6252438 h 6858001"/>
              <a:gd name="connsiteX47" fmla="*/ 9637089 w 9700459"/>
              <a:gd name="connsiteY47" fmla="*/ 6387541 h 6858001"/>
              <a:gd name="connsiteX48" fmla="*/ 9652385 w 9700459"/>
              <a:gd name="connsiteY48" fmla="*/ 6509613 h 6858001"/>
              <a:gd name="connsiteX49" fmla="*/ 9665160 w 9700459"/>
              <a:gd name="connsiteY49" fmla="*/ 6612483 h 6858001"/>
              <a:gd name="connsiteX50" fmla="*/ 9677262 w 9700459"/>
              <a:gd name="connsiteY50" fmla="*/ 6698894 h 6858001"/>
              <a:gd name="connsiteX51" fmla="*/ 9694576 w 9700459"/>
              <a:gd name="connsiteY51" fmla="*/ 6817538 h 6858001"/>
              <a:gd name="connsiteX52" fmla="*/ 9700459 w 9700459"/>
              <a:gd name="connsiteY52" fmla="*/ 6858000 h 6858001"/>
              <a:gd name="connsiteX53" fmla="*/ 8795105 w 9700459"/>
              <a:gd name="connsiteY53" fmla="*/ 6858000 h 6858001"/>
              <a:gd name="connsiteX54" fmla="*/ 8795105 w 9700459"/>
              <a:gd name="connsiteY54" fmla="*/ 6858001 h 6858001"/>
              <a:gd name="connsiteX55" fmla="*/ 2704541 w 9700459"/>
              <a:gd name="connsiteY55" fmla="*/ 6858001 h 6858001"/>
              <a:gd name="connsiteX56" fmla="*/ 2704541 w 9700459"/>
              <a:gd name="connsiteY56" fmla="*/ 6858000 h 6858001"/>
              <a:gd name="connsiteX57" fmla="*/ 1517015 w 9700459"/>
              <a:gd name="connsiteY57" fmla="*/ 6858000 h 6858001"/>
              <a:gd name="connsiteX58" fmla="*/ 1323975 w 9700459"/>
              <a:gd name="connsiteY58" fmla="*/ 6858000 h 6858001"/>
              <a:gd name="connsiteX59" fmla="*/ 0 w 9700459"/>
              <a:gd name="connsiteY5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700459" h="6858001">
                <a:moveTo>
                  <a:pt x="0" y="0"/>
                </a:moveTo>
                <a:lnTo>
                  <a:pt x="1323975" y="0"/>
                </a:lnTo>
                <a:lnTo>
                  <a:pt x="1517015" y="0"/>
                </a:lnTo>
                <a:lnTo>
                  <a:pt x="3241265" y="0"/>
                </a:lnTo>
                <a:lnTo>
                  <a:pt x="3241265" y="1"/>
                </a:lnTo>
                <a:lnTo>
                  <a:pt x="8355744" y="1"/>
                </a:lnTo>
                <a:lnTo>
                  <a:pt x="8355744" y="0"/>
                </a:lnTo>
                <a:lnTo>
                  <a:pt x="9699282" y="0"/>
                </a:lnTo>
                <a:lnTo>
                  <a:pt x="9674237" y="155677"/>
                </a:lnTo>
                <a:lnTo>
                  <a:pt x="9650368" y="310668"/>
                </a:lnTo>
                <a:lnTo>
                  <a:pt x="9627004" y="466344"/>
                </a:lnTo>
                <a:lnTo>
                  <a:pt x="9607001" y="622707"/>
                </a:lnTo>
                <a:lnTo>
                  <a:pt x="9586830" y="778383"/>
                </a:lnTo>
                <a:lnTo>
                  <a:pt x="9568004" y="934746"/>
                </a:lnTo>
                <a:lnTo>
                  <a:pt x="9551868" y="1089051"/>
                </a:lnTo>
                <a:lnTo>
                  <a:pt x="9536572" y="1245413"/>
                </a:lnTo>
                <a:lnTo>
                  <a:pt x="9522620" y="1401090"/>
                </a:lnTo>
                <a:lnTo>
                  <a:pt x="9510518" y="1554023"/>
                </a:lnTo>
                <a:lnTo>
                  <a:pt x="9498415" y="1709014"/>
                </a:lnTo>
                <a:lnTo>
                  <a:pt x="9488330" y="1861947"/>
                </a:lnTo>
                <a:lnTo>
                  <a:pt x="9480430" y="2014881"/>
                </a:lnTo>
                <a:lnTo>
                  <a:pt x="9472193" y="2167128"/>
                </a:lnTo>
                <a:lnTo>
                  <a:pt x="9465302" y="2318004"/>
                </a:lnTo>
                <a:lnTo>
                  <a:pt x="9460427" y="2467509"/>
                </a:lnTo>
                <a:lnTo>
                  <a:pt x="9456225" y="2617013"/>
                </a:lnTo>
                <a:lnTo>
                  <a:pt x="9452191" y="2765146"/>
                </a:lnTo>
                <a:lnTo>
                  <a:pt x="9450342" y="2911221"/>
                </a:lnTo>
                <a:lnTo>
                  <a:pt x="9448325" y="3057297"/>
                </a:lnTo>
                <a:lnTo>
                  <a:pt x="9447316" y="3201315"/>
                </a:lnTo>
                <a:lnTo>
                  <a:pt x="9448325" y="3343961"/>
                </a:lnTo>
                <a:lnTo>
                  <a:pt x="9448325" y="3485236"/>
                </a:lnTo>
                <a:lnTo>
                  <a:pt x="9450342" y="3625139"/>
                </a:lnTo>
                <a:lnTo>
                  <a:pt x="9453367" y="3762299"/>
                </a:lnTo>
                <a:lnTo>
                  <a:pt x="9456225" y="3898087"/>
                </a:lnTo>
                <a:lnTo>
                  <a:pt x="9459419" y="4031133"/>
                </a:lnTo>
                <a:lnTo>
                  <a:pt x="9464293" y="4163492"/>
                </a:lnTo>
                <a:lnTo>
                  <a:pt x="9469504" y="4293793"/>
                </a:lnTo>
                <a:lnTo>
                  <a:pt x="9474210" y="4421352"/>
                </a:lnTo>
                <a:lnTo>
                  <a:pt x="9487490" y="4670298"/>
                </a:lnTo>
                <a:lnTo>
                  <a:pt x="9501609" y="4908956"/>
                </a:lnTo>
                <a:lnTo>
                  <a:pt x="9516401" y="5138013"/>
                </a:lnTo>
                <a:lnTo>
                  <a:pt x="9532706" y="5354726"/>
                </a:lnTo>
                <a:lnTo>
                  <a:pt x="9549683" y="5561838"/>
                </a:lnTo>
                <a:lnTo>
                  <a:pt x="9568004" y="5753862"/>
                </a:lnTo>
                <a:lnTo>
                  <a:pt x="9585990" y="5934227"/>
                </a:lnTo>
                <a:lnTo>
                  <a:pt x="9603975" y="6100191"/>
                </a:lnTo>
                <a:lnTo>
                  <a:pt x="9620952" y="6252438"/>
                </a:lnTo>
                <a:lnTo>
                  <a:pt x="9637089" y="6387541"/>
                </a:lnTo>
                <a:lnTo>
                  <a:pt x="9652385" y="6509613"/>
                </a:lnTo>
                <a:lnTo>
                  <a:pt x="9665160" y="6612483"/>
                </a:lnTo>
                <a:lnTo>
                  <a:pt x="9677262" y="6698894"/>
                </a:lnTo>
                <a:lnTo>
                  <a:pt x="9694576" y="6817538"/>
                </a:lnTo>
                <a:lnTo>
                  <a:pt x="9700459" y="6858000"/>
                </a:lnTo>
                <a:lnTo>
                  <a:pt x="8795105" y="6858000"/>
                </a:lnTo>
                <a:lnTo>
                  <a:pt x="8795105" y="6858001"/>
                </a:lnTo>
                <a:lnTo>
                  <a:pt x="2704541" y="6858001"/>
                </a:lnTo>
                <a:lnTo>
                  <a:pt x="2704541" y="6858000"/>
                </a:lnTo>
                <a:lnTo>
                  <a:pt x="1517015" y="6858000"/>
                </a:lnTo>
                <a:lnTo>
                  <a:pt x="1323975" y="6858000"/>
                </a:lnTo>
                <a:lnTo>
                  <a:pt x="0" y="6858000"/>
                </a:lnTo>
                <a:close/>
              </a:path>
            </a:pathLst>
          </a:custGeom>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 name="Text Placeholder 4">
            <a:extLst>
              <a:ext uri="{FF2B5EF4-FFF2-40B4-BE49-F238E27FC236}">
                <a16:creationId xmlns:a16="http://schemas.microsoft.com/office/drawing/2014/main" id="{FDE405F4-629A-E778-B7D6-2FC0AB10325A}"/>
              </a:ext>
            </a:extLst>
          </p:cNvPr>
          <p:cNvSpPr>
            <a:spLocks noGrp="1"/>
          </p:cNvSpPr>
          <p:nvPr>
            <p:ph type="body" idx="1"/>
          </p:nvPr>
        </p:nvSpPr>
        <p:spPr>
          <a:xfrm>
            <a:off x="1154955" y="4777380"/>
            <a:ext cx="6974911" cy="861420"/>
          </a:xfrm>
        </p:spPr>
        <p:txBody>
          <a:bodyPr vert="horz" lIns="91440" tIns="45720" rIns="91440" bIns="45720" rtlCol="0" anchor="t">
            <a:normAutofit/>
          </a:bodyPr>
          <a:lstStyle/>
          <a:p>
            <a:r>
              <a:rPr lang="en-US" sz="2000" b="0" i="0" kern="1200" cap="all" dirty="0">
                <a:solidFill>
                  <a:schemeClr val="tx1">
                    <a:lumMod val="85000"/>
                    <a:lumOff val="15000"/>
                  </a:schemeClr>
                </a:solidFill>
                <a:latin typeface="+mj-lt"/>
                <a:ea typeface="+mj-ea"/>
                <a:cs typeface="+mj-cs"/>
              </a:rPr>
              <a:t>Do we need to make a difference?</a:t>
            </a:r>
          </a:p>
        </p:txBody>
      </p:sp>
      <p:sp>
        <p:nvSpPr>
          <p:cNvPr id="4" name="Title 3">
            <a:extLst>
              <a:ext uri="{FF2B5EF4-FFF2-40B4-BE49-F238E27FC236}">
                <a16:creationId xmlns:a16="http://schemas.microsoft.com/office/drawing/2014/main" id="{C6D9E9EE-AB20-FA92-4DD8-A555F407243E}"/>
              </a:ext>
            </a:extLst>
          </p:cNvPr>
          <p:cNvSpPr>
            <a:spLocks noGrp="1"/>
          </p:cNvSpPr>
          <p:nvPr>
            <p:ph type="title"/>
          </p:nvPr>
        </p:nvSpPr>
        <p:spPr>
          <a:xfrm>
            <a:off x="77993" y="1292147"/>
            <a:ext cx="9940719" cy="3329581"/>
          </a:xfrm>
        </p:spPr>
        <p:txBody>
          <a:bodyPr vert="horz" lIns="91440" tIns="45720" rIns="91440" bIns="45720" rtlCol="0" anchor="b">
            <a:normAutofit/>
          </a:bodyPr>
          <a:lstStyle/>
          <a:p>
            <a:pPr>
              <a:lnSpc>
                <a:spcPct val="90000"/>
              </a:lnSpc>
            </a:pPr>
            <a:r>
              <a:rPr lang="en-US" sz="4800" b="0" i="0" kern="1200" dirty="0" err="1">
                <a:solidFill>
                  <a:schemeClr val="tx2"/>
                </a:solidFill>
                <a:latin typeface="+mj-lt"/>
                <a:ea typeface="+mj-ea"/>
                <a:cs typeface="+mj-cs"/>
              </a:rPr>
              <a:t>Menopauze</a:t>
            </a:r>
            <a:r>
              <a:rPr lang="en-US" sz="4800" b="0" i="0" kern="1200" dirty="0">
                <a:solidFill>
                  <a:schemeClr val="tx2"/>
                </a:solidFill>
                <a:latin typeface="+mj-lt"/>
                <a:ea typeface="+mj-ea"/>
                <a:cs typeface="+mj-cs"/>
              </a:rPr>
              <a:t> and MP symptoms</a:t>
            </a:r>
          </a:p>
        </p:txBody>
      </p:sp>
      <p:sp>
        <p:nvSpPr>
          <p:cNvPr id="28" name="Rectangle 27">
            <a:extLst>
              <a:ext uri="{FF2B5EF4-FFF2-40B4-BE49-F238E27FC236}">
                <a16:creationId xmlns:a16="http://schemas.microsoft.com/office/drawing/2014/main" id="{B61A74B3-E247-44D4-8C48-FAE8E2056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87397432"/>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8B7C58F-93A3-D05C-ACEB-E91F4D76597B}"/>
              </a:ext>
            </a:extLst>
          </p:cNvPr>
          <p:cNvSpPr>
            <a:spLocks noGrp="1"/>
          </p:cNvSpPr>
          <p:nvPr>
            <p:ph idx="1"/>
          </p:nvPr>
        </p:nvSpPr>
        <p:spPr>
          <a:xfrm>
            <a:off x="648000" y="468000"/>
            <a:ext cx="9401853" cy="5780399"/>
          </a:xfrm>
        </p:spPr>
        <p:txBody>
          <a:bodyPr/>
          <a:lstStyle/>
          <a:p>
            <a:r>
              <a:rPr lang="en-GB" sz="2800" dirty="0"/>
              <a:t>Menopause = “moment” of final menstrual period</a:t>
            </a:r>
          </a:p>
          <a:p>
            <a:pPr lvl="1"/>
            <a:r>
              <a:rPr lang="en-GB" sz="2000" dirty="0"/>
              <a:t> depletion of oocytes; end of reproductive phase</a:t>
            </a:r>
          </a:p>
          <a:p>
            <a:pPr lvl="1"/>
            <a:r>
              <a:rPr lang="en-GB" sz="2000" dirty="0"/>
              <a:t>Depletion of </a:t>
            </a:r>
            <a:r>
              <a:rPr lang="en-GB" sz="2000" dirty="0" err="1"/>
              <a:t>estradiol</a:t>
            </a:r>
            <a:r>
              <a:rPr lang="en-GB" sz="2000" dirty="0"/>
              <a:t> and progesterone; lowering levels of testosterone</a:t>
            </a:r>
          </a:p>
          <a:p>
            <a:pPr lvl="2"/>
            <a:r>
              <a:rPr lang="en-GB" sz="1800" dirty="0" err="1"/>
              <a:t>Fysiological</a:t>
            </a:r>
            <a:r>
              <a:rPr lang="en-GB" sz="1800" dirty="0"/>
              <a:t> symptoms : some are transient; some are permanent</a:t>
            </a:r>
          </a:p>
          <a:p>
            <a:pPr lvl="2"/>
            <a:r>
              <a:rPr lang="en-GB" sz="1800" dirty="0"/>
              <a:t>Psychological symptoms : some are transient; some are permanent</a:t>
            </a:r>
          </a:p>
          <a:p>
            <a:pPr lvl="2"/>
            <a:r>
              <a:rPr lang="en-GB" sz="1800" dirty="0"/>
              <a:t>Metabolic changes </a:t>
            </a:r>
          </a:p>
          <a:p>
            <a:pPr lvl="3"/>
            <a:r>
              <a:rPr lang="en-GB" sz="1600" dirty="0"/>
              <a:t>Permanent </a:t>
            </a:r>
            <a:r>
              <a:rPr lang="en-GB" sz="1600" dirty="0" err="1"/>
              <a:t>fysical</a:t>
            </a:r>
            <a:r>
              <a:rPr lang="en-GB" sz="1600" dirty="0"/>
              <a:t> changes </a:t>
            </a:r>
          </a:p>
          <a:p>
            <a:pPr lvl="3"/>
            <a:r>
              <a:rPr lang="en-GB" sz="1600" dirty="0"/>
              <a:t>Increase risk chronic diseases</a:t>
            </a:r>
          </a:p>
          <a:p>
            <a:pPr lvl="2"/>
            <a:endParaRPr lang="en-GB" dirty="0"/>
          </a:p>
        </p:txBody>
      </p:sp>
    </p:spTree>
    <p:extLst>
      <p:ext uri="{BB962C8B-B14F-4D97-AF65-F5344CB8AC3E}">
        <p14:creationId xmlns:p14="http://schemas.microsoft.com/office/powerpoint/2010/main" val="570281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C6858-949F-C742-7E17-900C20640A6C}"/>
              </a:ext>
            </a:extLst>
          </p:cNvPr>
          <p:cNvSpPr>
            <a:spLocks noGrp="1"/>
          </p:cNvSpPr>
          <p:nvPr>
            <p:ph type="title"/>
          </p:nvPr>
        </p:nvSpPr>
        <p:spPr>
          <a:xfrm>
            <a:off x="646111" y="452718"/>
            <a:ext cx="10139312" cy="1400530"/>
          </a:xfrm>
        </p:spPr>
        <p:txBody>
          <a:bodyPr/>
          <a:lstStyle/>
          <a:p>
            <a:r>
              <a:rPr lang="en-GB" dirty="0"/>
              <a:t>Straw: stages of reproductive ageing</a:t>
            </a:r>
          </a:p>
        </p:txBody>
      </p:sp>
      <p:sp>
        <p:nvSpPr>
          <p:cNvPr id="3" name="Text Placeholder 2">
            <a:extLst>
              <a:ext uri="{FF2B5EF4-FFF2-40B4-BE49-F238E27FC236}">
                <a16:creationId xmlns:a16="http://schemas.microsoft.com/office/drawing/2014/main" id="{97F3BBDC-432D-ADE0-91C4-F4CDC63884E7}"/>
              </a:ext>
            </a:extLst>
          </p:cNvPr>
          <p:cNvSpPr>
            <a:spLocks noGrp="1"/>
          </p:cNvSpPr>
          <p:nvPr>
            <p:ph idx="1"/>
          </p:nvPr>
        </p:nvSpPr>
        <p:spPr/>
        <p:txBody>
          <a:bodyPr/>
          <a:lstStyle/>
          <a:p>
            <a:r>
              <a:rPr lang="en-GB" dirty="0"/>
              <a:t>‘Gold standard’ Staging system</a:t>
            </a:r>
          </a:p>
          <a:p>
            <a:r>
              <a:rPr lang="en-GB" dirty="0"/>
              <a:t>Criteria used to define the different stages</a:t>
            </a:r>
          </a:p>
          <a:p>
            <a:pPr lvl="1"/>
            <a:r>
              <a:rPr lang="en-GB" dirty="0"/>
              <a:t>Menstrual cycles</a:t>
            </a:r>
          </a:p>
          <a:p>
            <a:pPr lvl="1"/>
            <a:r>
              <a:rPr lang="en-GB" dirty="0"/>
              <a:t>Endocrinologic parameters: FSH, </a:t>
            </a:r>
            <a:r>
              <a:rPr lang="en-GB" dirty="0" err="1"/>
              <a:t>estradiol</a:t>
            </a:r>
            <a:r>
              <a:rPr lang="en-GB" dirty="0"/>
              <a:t>, AMH, inhibin-B</a:t>
            </a:r>
          </a:p>
          <a:p>
            <a:pPr lvl="1"/>
            <a:r>
              <a:rPr lang="en-GB" dirty="0"/>
              <a:t>Symptoms</a:t>
            </a:r>
          </a:p>
          <a:p>
            <a:pPr lvl="1"/>
            <a:r>
              <a:rPr lang="en-GB" dirty="0"/>
              <a:t>Fertility</a:t>
            </a:r>
          </a:p>
          <a:p>
            <a:pPr lvl="1"/>
            <a:r>
              <a:rPr lang="en-GB" dirty="0"/>
              <a:t>AFC (antral follicle Count)</a:t>
            </a:r>
          </a:p>
          <a:p>
            <a:endParaRPr lang="en-GB" dirty="0"/>
          </a:p>
        </p:txBody>
      </p:sp>
    </p:spTree>
    <p:extLst>
      <p:ext uri="{BB962C8B-B14F-4D97-AF65-F5344CB8AC3E}">
        <p14:creationId xmlns:p14="http://schemas.microsoft.com/office/powerpoint/2010/main" val="1817004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B3927-358D-7DA1-DFAE-84459DA57D97}"/>
              </a:ext>
            </a:extLst>
          </p:cNvPr>
          <p:cNvSpPr>
            <a:spLocks noGrp="1"/>
          </p:cNvSpPr>
          <p:nvPr>
            <p:ph type="title"/>
          </p:nvPr>
        </p:nvSpPr>
        <p:spPr/>
        <p:txBody>
          <a:bodyPr/>
          <a:lstStyle/>
          <a:p>
            <a:r>
              <a:rPr lang="en-GB" dirty="0"/>
              <a:t>Counselling and prevention</a:t>
            </a:r>
          </a:p>
        </p:txBody>
      </p:sp>
      <p:sp>
        <p:nvSpPr>
          <p:cNvPr id="3" name="Content Placeholder 2">
            <a:extLst>
              <a:ext uri="{FF2B5EF4-FFF2-40B4-BE49-F238E27FC236}">
                <a16:creationId xmlns:a16="http://schemas.microsoft.com/office/drawing/2014/main" id="{82FCE3EC-EA9A-5CFA-EB6F-7595342D3EE9}"/>
              </a:ext>
            </a:extLst>
          </p:cNvPr>
          <p:cNvSpPr>
            <a:spLocks noGrp="1"/>
          </p:cNvSpPr>
          <p:nvPr>
            <p:ph idx="1"/>
          </p:nvPr>
        </p:nvSpPr>
        <p:spPr>
          <a:xfrm>
            <a:off x="1103312" y="2052918"/>
            <a:ext cx="10258288" cy="4195481"/>
          </a:xfrm>
        </p:spPr>
        <p:txBody>
          <a:bodyPr/>
          <a:lstStyle/>
          <a:p>
            <a:r>
              <a:rPr lang="en-GB" dirty="0"/>
              <a:t>Explain negative effect of MP on metabolism and impact chronic pathologies</a:t>
            </a:r>
          </a:p>
          <a:p>
            <a:pPr lvl="1"/>
            <a:r>
              <a:rPr lang="en-GB" dirty="0"/>
              <a:t>Lipids</a:t>
            </a:r>
          </a:p>
          <a:p>
            <a:pPr lvl="1"/>
            <a:r>
              <a:rPr lang="en-GB" dirty="0"/>
              <a:t>Glucose metabolism</a:t>
            </a:r>
          </a:p>
          <a:p>
            <a:pPr lvl="1"/>
            <a:r>
              <a:rPr lang="en-GB" dirty="0"/>
              <a:t>Cardio vascular diseases</a:t>
            </a:r>
          </a:p>
          <a:p>
            <a:pPr lvl="1"/>
            <a:r>
              <a:rPr lang="en-GB" dirty="0"/>
              <a:t>Bone metabolism</a:t>
            </a:r>
          </a:p>
        </p:txBody>
      </p:sp>
    </p:spTree>
    <p:extLst>
      <p:ext uri="{BB962C8B-B14F-4D97-AF65-F5344CB8AC3E}">
        <p14:creationId xmlns:p14="http://schemas.microsoft.com/office/powerpoint/2010/main" val="892496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7053D-B5DA-D4A1-C38A-53170B624E5E}"/>
              </a:ext>
            </a:extLst>
          </p:cNvPr>
          <p:cNvSpPr>
            <a:spLocks noGrp="1"/>
          </p:cNvSpPr>
          <p:nvPr>
            <p:ph type="title"/>
          </p:nvPr>
        </p:nvSpPr>
        <p:spPr/>
        <p:txBody>
          <a:bodyPr/>
          <a:lstStyle/>
          <a:p>
            <a:r>
              <a:rPr lang="en-GB" dirty="0"/>
              <a:t>Individual and holistic approach</a:t>
            </a:r>
          </a:p>
        </p:txBody>
      </p:sp>
      <p:sp>
        <p:nvSpPr>
          <p:cNvPr id="3" name="Content Placeholder 2">
            <a:extLst>
              <a:ext uri="{FF2B5EF4-FFF2-40B4-BE49-F238E27FC236}">
                <a16:creationId xmlns:a16="http://schemas.microsoft.com/office/drawing/2014/main" id="{61F1DFF0-EE63-B5D7-684E-D69179C9BC85}"/>
              </a:ext>
            </a:extLst>
          </p:cNvPr>
          <p:cNvSpPr>
            <a:spLocks noGrp="1"/>
          </p:cNvSpPr>
          <p:nvPr>
            <p:ph idx="1"/>
          </p:nvPr>
        </p:nvSpPr>
        <p:spPr>
          <a:xfrm>
            <a:off x="770400" y="1432800"/>
            <a:ext cx="9279453" cy="5284800"/>
          </a:xfrm>
        </p:spPr>
        <p:txBody>
          <a:bodyPr>
            <a:normAutofit/>
          </a:bodyPr>
          <a:lstStyle/>
          <a:p>
            <a:r>
              <a:rPr lang="en-GB" dirty="0"/>
              <a:t>Age, symptoms, med history, risk factors CVD, VTE, Osteoporosis, </a:t>
            </a:r>
            <a:r>
              <a:rPr lang="en-GB" dirty="0" err="1"/>
              <a:t>Breastcancer</a:t>
            </a:r>
            <a:r>
              <a:rPr lang="en-GB" dirty="0"/>
              <a:t> other contra- indications</a:t>
            </a:r>
          </a:p>
          <a:p>
            <a:r>
              <a:rPr lang="en-GB" dirty="0"/>
              <a:t>Gynaecological examination</a:t>
            </a:r>
          </a:p>
          <a:p>
            <a:r>
              <a:rPr lang="en-GB" dirty="0" err="1"/>
              <a:t>Bloodpressure</a:t>
            </a:r>
            <a:r>
              <a:rPr lang="en-GB" dirty="0"/>
              <a:t>, weight, length, abdominal circumference</a:t>
            </a:r>
          </a:p>
          <a:p>
            <a:r>
              <a:rPr lang="en-GB" dirty="0"/>
              <a:t>Recent bloodwork ?</a:t>
            </a:r>
          </a:p>
          <a:p>
            <a:r>
              <a:rPr lang="en-GB" dirty="0"/>
              <a:t>Recent mammogram : type </a:t>
            </a:r>
            <a:r>
              <a:rPr lang="en-GB" dirty="0" err="1"/>
              <a:t>breasttissue</a:t>
            </a:r>
            <a:r>
              <a:rPr lang="en-GB" dirty="0"/>
              <a:t>?</a:t>
            </a:r>
          </a:p>
          <a:p>
            <a:r>
              <a:rPr lang="en-GB" dirty="0"/>
              <a:t>DEXA?</a:t>
            </a:r>
          </a:p>
          <a:p>
            <a:pPr marL="457200" lvl="1" indent="0">
              <a:buNone/>
            </a:pPr>
            <a:endParaRPr lang="en-GB" dirty="0"/>
          </a:p>
        </p:txBody>
      </p:sp>
    </p:spTree>
    <p:extLst>
      <p:ext uri="{BB962C8B-B14F-4D97-AF65-F5344CB8AC3E}">
        <p14:creationId xmlns:p14="http://schemas.microsoft.com/office/powerpoint/2010/main" val="8429777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6" name="Title 1"/>
          <p:cNvSpPr>
            <a:spLocks noGrp="1"/>
          </p:cNvSpPr>
          <p:nvPr>
            <p:ph type="title"/>
          </p:nvPr>
        </p:nvSpPr>
        <p:spPr>
          <a:xfrm>
            <a:off x="1524001" y="333375"/>
            <a:ext cx="8913813" cy="914400"/>
          </a:xfrm>
        </p:spPr>
        <p:txBody>
          <a:bodyPr/>
          <a:lstStyle/>
          <a:p>
            <a:pPr eaLnBrk="1" hangingPunct="1"/>
            <a:r>
              <a:rPr lang="nl-BE" altLang="en-US"/>
              <a:t> life style !!!!!!!!!!!!!!</a:t>
            </a:r>
          </a:p>
        </p:txBody>
      </p:sp>
      <p:pic>
        <p:nvPicPr>
          <p:cNvPr id="98312" name="Content Placeholder 7" descr="menopause-running.jpg"/>
          <p:cNvPicPr>
            <a:picLocks noGrp="1" noChangeAspect="1"/>
          </p:cNvPicPr>
          <p:nvPr>
            <p:ph idx="1"/>
          </p:nvPr>
        </p:nvPicPr>
        <p:blipFill>
          <a:blip r:embed="rId3">
            <a:extLst>
              <a:ext uri="{28A0092B-C50C-407E-A947-70E740481C1C}">
                <a14:useLocalDpi xmlns:a14="http://schemas.microsoft.com/office/drawing/2010/main" val="0"/>
              </a:ext>
            </a:extLst>
          </a:blip>
          <a:srcRect l="12012" r="12012"/>
          <a:stretch>
            <a:fillRect/>
          </a:stretch>
        </p:blipFill>
        <p:spPr>
          <a:xfrm>
            <a:off x="1631951" y="1341438"/>
            <a:ext cx="3368675" cy="1624012"/>
          </a:xfrm>
        </p:spPr>
      </p:pic>
      <p:sp>
        <p:nvSpPr>
          <p:cNvPr id="98307"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1048162-6BB5-4537-9967-9D99E05F3186}" type="datetime1">
              <a:rPr kumimoji="0" lang="nl-NL" altLang="en-US" sz="1000" b="0" i="0" u="none" strike="noStrike" kern="1200" cap="none" spc="0" normalizeH="0" baseline="0" noProof="0">
                <a:ln>
                  <a:noFill/>
                </a:ln>
                <a:solidFill>
                  <a:srgbClr val="595959"/>
                </a:solidFill>
                <a:effectLst/>
                <a:uLnTx/>
                <a:uFillTx/>
                <a:latin typeface="Arial" panose="020B0604020202020204" pitchFamily="34" charset="0"/>
                <a:ea typeface="MS PGothic"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17-3-2025</a:t>
            </a:fld>
            <a:endParaRPr kumimoji="0" lang="nl-NL" altLang="en-US" sz="1000" b="0" i="0" u="none" strike="noStrike" kern="1200" cap="none" spc="0" normalizeH="0" baseline="0" noProof="0">
              <a:ln>
                <a:noFill/>
              </a:ln>
              <a:solidFill>
                <a:srgbClr val="595959"/>
              </a:solidFill>
              <a:effectLst/>
              <a:uLnTx/>
              <a:uFillTx/>
              <a:latin typeface="Arial" panose="020B0604020202020204" pitchFamily="34" charset="0"/>
              <a:ea typeface="MS PGothic" panose="020B0600070205080204" pitchFamily="34"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titel</a:t>
            </a:r>
          </a:p>
        </p:txBody>
      </p:sp>
      <p:sp>
        <p:nvSpPr>
          <p:cNvPr id="9830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817E80-6812-43F1-9BF0-F1056A02E831}" type="slidenum">
              <a:rPr kumimoji="0" lang="nl-NL" altLang="en-US" sz="800" b="0" i="0" u="none" strike="noStrike" kern="1200" cap="none" spc="0" normalizeH="0" baseline="0" noProof="0">
                <a:ln>
                  <a:noFill/>
                </a:ln>
                <a:solidFill>
                  <a:srgbClr val="595959"/>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NL" altLang="en-US" sz="800" b="0" i="0" u="none" strike="noStrike" kern="1200" cap="none" spc="0" normalizeH="0" baseline="0" noProof="0">
              <a:ln>
                <a:noFill/>
              </a:ln>
              <a:solidFill>
                <a:srgbClr val="595959"/>
              </a:solidFill>
              <a:effectLst/>
              <a:uLnTx/>
              <a:uFillTx/>
              <a:latin typeface="Arial" panose="020B0604020202020204" pitchFamily="34" charset="0"/>
              <a:ea typeface="MS PGothic" panose="020B0600070205080204" pitchFamily="34" charset="-128"/>
              <a:cs typeface="+mn-cs"/>
            </a:endParaRPr>
          </a:p>
        </p:txBody>
      </p:sp>
      <p:pic>
        <p:nvPicPr>
          <p:cNvPr id="98310" name="Picture 9" descr="no alcohol.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2175" y="5373689"/>
            <a:ext cx="134778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11" descr="stop smoking.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03389" y="5373689"/>
            <a:ext cx="14065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5" name="Picture 17" descr="slow carb.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90357" y="2898134"/>
            <a:ext cx="11811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6" name="Picture 1"/>
          <p:cNvPicPr>
            <a:picLocks noChangeAspect="1"/>
          </p:cNvPicPr>
          <p:nvPr/>
        </p:nvPicPr>
        <p:blipFill>
          <a:blip r:embed="rId7">
            <a:extLst>
              <a:ext uri="{28A0092B-C50C-407E-A947-70E740481C1C}">
                <a14:useLocalDpi xmlns:a14="http://schemas.microsoft.com/office/drawing/2010/main" val="0"/>
              </a:ext>
            </a:extLst>
          </a:blip>
          <a:srcRect l="-220" b="5968"/>
          <a:stretch>
            <a:fillRect/>
          </a:stretch>
        </p:blipFill>
        <p:spPr bwMode="auto">
          <a:xfrm>
            <a:off x="1631951" y="3048000"/>
            <a:ext cx="3368675"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7" name="TextBox 1"/>
          <p:cNvSpPr txBox="1">
            <a:spLocks noChangeArrowheads="1"/>
          </p:cNvSpPr>
          <p:nvPr/>
        </p:nvSpPr>
        <p:spPr bwMode="auto">
          <a:xfrm>
            <a:off x="3094038" y="4797425"/>
            <a:ext cx="1993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0" i="0" u="none" strike="noStrike" kern="1200" cap="none" spc="0" normalizeH="0" baseline="0" noProof="0" dirty="0" err="1">
                <a:ln>
                  <a:noFill/>
                </a:ln>
                <a:solidFill>
                  <a:prstClr val="black"/>
                </a:solidFill>
                <a:effectLst/>
                <a:uLnTx/>
                <a:uFillTx/>
                <a:latin typeface="Arial" panose="020B0604020202020204" pitchFamily="34" charset="0"/>
                <a:ea typeface="MS PGothic" panose="020B0600070205080204" pitchFamily="34" charset="-128"/>
                <a:cs typeface="+mn-cs"/>
              </a:rPr>
              <a:t>spierversterking</a:t>
            </a:r>
            <a:endPar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98318" name="TextBox 2"/>
          <p:cNvSpPr txBox="1">
            <a:spLocks noChangeArrowheads="1"/>
          </p:cNvSpPr>
          <p:nvPr/>
        </p:nvSpPr>
        <p:spPr bwMode="auto">
          <a:xfrm>
            <a:off x="1631951" y="1341439"/>
            <a:ext cx="139541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Aerobic ex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30-90’/d</a:t>
            </a:r>
          </a:p>
        </p:txBody>
      </p:sp>
      <p:pic>
        <p:nvPicPr>
          <p:cNvPr id="2" name="Picture 1"/>
          <p:cNvPicPr>
            <a:picLocks noChangeAspect="1"/>
          </p:cNvPicPr>
          <p:nvPr/>
        </p:nvPicPr>
        <p:blipFill rotWithShape="1">
          <a:blip r:embed="rId8"/>
          <a:srcRect l="23616" t="100" r="6581" b="-478"/>
          <a:stretch/>
        </p:blipFill>
        <p:spPr>
          <a:xfrm>
            <a:off x="6755881" y="178201"/>
            <a:ext cx="5270033" cy="5879700"/>
          </a:xfrm>
          <a:prstGeom prst="rect">
            <a:avLst/>
          </a:prstGeom>
        </p:spPr>
      </p:pic>
      <p:sp>
        <p:nvSpPr>
          <p:cNvPr id="3" name="TextBox 2"/>
          <p:cNvSpPr txBox="1"/>
          <p:nvPr/>
        </p:nvSpPr>
        <p:spPr>
          <a:xfrm>
            <a:off x="10729070" y="2528802"/>
            <a:ext cx="13564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Volle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granen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5185233" y="4543383"/>
            <a:ext cx="23676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Lage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glycemische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index</a:t>
            </a:r>
          </a:p>
        </p:txBody>
      </p:sp>
      <p:pic>
        <p:nvPicPr>
          <p:cNvPr id="17" name="Picture 16" descr="weegschaal.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439218" y="5130756"/>
            <a:ext cx="242411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077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0CD0D-2E85-570E-BE86-206CF7B78FDA}"/>
              </a:ext>
            </a:extLst>
          </p:cNvPr>
          <p:cNvSpPr>
            <a:spLocks noGrp="1"/>
          </p:cNvSpPr>
          <p:nvPr>
            <p:ph type="title"/>
          </p:nvPr>
        </p:nvSpPr>
        <p:spPr/>
        <p:txBody>
          <a:bodyPr/>
          <a:lstStyle/>
          <a:p>
            <a:r>
              <a:rPr lang="en-GB" dirty="0"/>
              <a:t>DEXA- bone densitometry</a:t>
            </a:r>
          </a:p>
        </p:txBody>
      </p:sp>
      <p:sp>
        <p:nvSpPr>
          <p:cNvPr id="3" name="Content Placeholder 2">
            <a:extLst>
              <a:ext uri="{FF2B5EF4-FFF2-40B4-BE49-F238E27FC236}">
                <a16:creationId xmlns:a16="http://schemas.microsoft.com/office/drawing/2014/main" id="{4684E685-8DC3-3EE1-6FE3-975C8B288FA5}"/>
              </a:ext>
            </a:extLst>
          </p:cNvPr>
          <p:cNvSpPr>
            <a:spLocks noGrp="1"/>
          </p:cNvSpPr>
          <p:nvPr>
            <p:ph idx="1"/>
          </p:nvPr>
        </p:nvSpPr>
        <p:spPr>
          <a:xfrm>
            <a:off x="944912" y="1498518"/>
            <a:ext cx="8946541" cy="4195481"/>
          </a:xfrm>
        </p:spPr>
        <p:txBody>
          <a:bodyPr>
            <a:normAutofit fontScale="92500" lnSpcReduction="20000"/>
          </a:bodyPr>
          <a:lstStyle/>
          <a:p>
            <a:pPr lvl="1"/>
            <a:r>
              <a:rPr lang="en-GB" sz="2400" dirty="0"/>
              <a:t>Standard 65 y</a:t>
            </a:r>
          </a:p>
          <a:p>
            <a:pPr lvl="1"/>
            <a:r>
              <a:rPr lang="en-GB" sz="2400" dirty="0"/>
              <a:t>Belgian Bone Club : 50 y if presence of risk factors: </a:t>
            </a:r>
          </a:p>
          <a:p>
            <a:pPr lvl="2"/>
            <a:r>
              <a:rPr lang="en-GB" sz="2200" dirty="0"/>
              <a:t>Low BMI &lt; 20 kg/m2</a:t>
            </a:r>
          </a:p>
          <a:p>
            <a:pPr lvl="2"/>
            <a:r>
              <a:rPr lang="en-GB" sz="2200" dirty="0"/>
              <a:t>Fragility fractures</a:t>
            </a:r>
          </a:p>
          <a:p>
            <a:pPr lvl="2"/>
            <a:r>
              <a:rPr lang="en-GB" sz="2200" dirty="0"/>
              <a:t>Hip fracture 1 degree relative</a:t>
            </a:r>
          </a:p>
          <a:p>
            <a:pPr lvl="2"/>
            <a:r>
              <a:rPr lang="en-GB" sz="2200" dirty="0"/>
              <a:t>Secondary Osteoporosis</a:t>
            </a:r>
          </a:p>
          <a:p>
            <a:pPr lvl="2"/>
            <a:r>
              <a:rPr lang="en-GB" sz="2200" dirty="0"/>
              <a:t>Diabetes, </a:t>
            </a:r>
            <a:r>
              <a:rPr lang="en-GB" sz="2200" dirty="0" err="1"/>
              <a:t>cortico</a:t>
            </a:r>
            <a:r>
              <a:rPr lang="en-GB" sz="2200" dirty="0"/>
              <a:t> therapy, rheumatic Disease</a:t>
            </a:r>
          </a:p>
          <a:p>
            <a:pPr lvl="2"/>
            <a:r>
              <a:rPr lang="en-GB" sz="2200" dirty="0"/>
              <a:t>Early Menopause without previous treatment</a:t>
            </a:r>
          </a:p>
          <a:p>
            <a:pPr lvl="2"/>
            <a:r>
              <a:rPr lang="en-GB" sz="2200" dirty="0"/>
              <a:t>Regular alcohol consumption , smoking</a:t>
            </a:r>
          </a:p>
          <a:p>
            <a:pPr lvl="1"/>
            <a:r>
              <a:rPr lang="en-GB" sz="2600" dirty="0"/>
              <a:t>Follow up</a:t>
            </a:r>
          </a:p>
          <a:p>
            <a:pPr lvl="2"/>
            <a:r>
              <a:rPr lang="en-GB" sz="2200" dirty="0"/>
              <a:t>No uniform guidelines: 2-5 years </a:t>
            </a:r>
          </a:p>
        </p:txBody>
      </p:sp>
    </p:spTree>
    <p:extLst>
      <p:ext uri="{BB962C8B-B14F-4D97-AF65-F5344CB8AC3E}">
        <p14:creationId xmlns:p14="http://schemas.microsoft.com/office/powerpoint/2010/main" val="41390784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DFCA7D-6463-43BD-9BA1-471DB43160A9}"/>
              </a:ext>
            </a:extLst>
          </p:cNvPr>
          <p:cNvSpPr>
            <a:spLocks noGrp="1"/>
          </p:cNvSpPr>
          <p:nvPr>
            <p:ph type="ctrTitle"/>
          </p:nvPr>
        </p:nvSpPr>
        <p:spPr/>
        <p:txBody>
          <a:bodyPr/>
          <a:lstStyle/>
          <a:p>
            <a:r>
              <a:rPr lang="en-GB" dirty="0"/>
              <a:t>Thank you</a:t>
            </a:r>
          </a:p>
        </p:txBody>
      </p:sp>
      <p:sp>
        <p:nvSpPr>
          <p:cNvPr id="5" name="Subtitle 4">
            <a:extLst>
              <a:ext uri="{FF2B5EF4-FFF2-40B4-BE49-F238E27FC236}">
                <a16:creationId xmlns:a16="http://schemas.microsoft.com/office/drawing/2014/main" id="{ABA165A1-89AF-6C74-02CF-F7C20FABB613}"/>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70294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45183-9FFC-BB62-3AC8-1249A8418D6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7EEA1D-CB64-C1BF-BCFD-6043707A9AD9}"/>
              </a:ext>
            </a:extLst>
          </p:cNvPr>
          <p:cNvSpPr>
            <a:spLocks noGrp="1"/>
          </p:cNvSpPr>
          <p:nvPr>
            <p:ph type="title"/>
          </p:nvPr>
        </p:nvSpPr>
        <p:spPr/>
        <p:txBody>
          <a:bodyPr/>
          <a:lstStyle/>
          <a:p>
            <a:endParaRPr lang="en-GB"/>
          </a:p>
        </p:txBody>
      </p:sp>
      <p:sp>
        <p:nvSpPr>
          <p:cNvPr id="5" name="Text Placeholder 4">
            <a:extLst>
              <a:ext uri="{FF2B5EF4-FFF2-40B4-BE49-F238E27FC236}">
                <a16:creationId xmlns:a16="http://schemas.microsoft.com/office/drawing/2014/main" id="{B72498BC-8E37-5F73-87B2-AC943A6E2AD6}"/>
              </a:ext>
            </a:extLst>
          </p:cNvPr>
          <p:cNvSpPr>
            <a:spLocks noGrp="1"/>
          </p:cNvSpPr>
          <p:nvPr>
            <p:ph type="body" idx="1"/>
          </p:nvPr>
        </p:nvSpPr>
        <p:spPr/>
        <p:txBody>
          <a:bodyPr/>
          <a:lstStyle/>
          <a:p>
            <a:endParaRPr lang="en-GB"/>
          </a:p>
        </p:txBody>
      </p:sp>
      <p:pic>
        <p:nvPicPr>
          <p:cNvPr id="6" name="Picture 5">
            <a:extLst>
              <a:ext uri="{FF2B5EF4-FFF2-40B4-BE49-F238E27FC236}">
                <a16:creationId xmlns:a16="http://schemas.microsoft.com/office/drawing/2014/main" id="{F05A510E-B4A0-FDD9-D3F8-2371CEB9FB60}"/>
              </a:ext>
            </a:extLst>
          </p:cNvPr>
          <p:cNvPicPr>
            <a:picLocks noChangeAspect="1"/>
          </p:cNvPicPr>
          <p:nvPr/>
        </p:nvPicPr>
        <p:blipFill>
          <a:blip r:embed="rId3"/>
          <a:stretch>
            <a:fillRect/>
          </a:stretch>
        </p:blipFill>
        <p:spPr>
          <a:xfrm>
            <a:off x="87909" y="852960"/>
            <a:ext cx="12016182" cy="5388872"/>
          </a:xfrm>
          <a:prstGeom prst="rect">
            <a:avLst/>
          </a:prstGeom>
        </p:spPr>
      </p:pic>
      <p:sp>
        <p:nvSpPr>
          <p:cNvPr id="7" name="TextBox 6">
            <a:extLst>
              <a:ext uri="{FF2B5EF4-FFF2-40B4-BE49-F238E27FC236}">
                <a16:creationId xmlns:a16="http://schemas.microsoft.com/office/drawing/2014/main" id="{F8483E2E-6CE0-DCE6-0AC0-7D35CD18A37D}"/>
              </a:ext>
            </a:extLst>
          </p:cNvPr>
          <p:cNvSpPr txBox="1"/>
          <p:nvPr/>
        </p:nvSpPr>
        <p:spPr>
          <a:xfrm>
            <a:off x="599605" y="200669"/>
            <a:ext cx="9743608" cy="461665"/>
          </a:xfrm>
          <a:prstGeom prst="rect">
            <a:avLst/>
          </a:prstGeom>
          <a:noFill/>
        </p:spPr>
        <p:txBody>
          <a:bodyPr wrap="square" rtlCol="0">
            <a:spAutoFit/>
          </a:bodyPr>
          <a:lstStyle/>
          <a:p>
            <a:r>
              <a:rPr lang="en-GB" sz="2400" dirty="0"/>
              <a:t>STRAW- staging system : adult female life divided into 3 phases</a:t>
            </a:r>
          </a:p>
        </p:txBody>
      </p:sp>
      <p:sp>
        <p:nvSpPr>
          <p:cNvPr id="2" name="Oval 1">
            <a:extLst>
              <a:ext uri="{FF2B5EF4-FFF2-40B4-BE49-F238E27FC236}">
                <a16:creationId xmlns:a16="http://schemas.microsoft.com/office/drawing/2014/main" id="{BA9DA98A-83FF-6534-0F54-2DE921E35203}"/>
              </a:ext>
            </a:extLst>
          </p:cNvPr>
          <p:cNvSpPr/>
          <p:nvPr/>
        </p:nvSpPr>
        <p:spPr>
          <a:xfrm>
            <a:off x="1851286" y="4216407"/>
            <a:ext cx="1738858" cy="931322"/>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D92DA0B9-CDC1-A00F-1640-F4BA28FD332B}"/>
              </a:ext>
            </a:extLst>
          </p:cNvPr>
          <p:cNvSpPr/>
          <p:nvPr/>
        </p:nvSpPr>
        <p:spPr>
          <a:xfrm>
            <a:off x="4564505" y="4216407"/>
            <a:ext cx="2555823" cy="931322"/>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14D59819-7FC5-1946-1505-1326CE3CA903}"/>
              </a:ext>
            </a:extLst>
          </p:cNvPr>
          <p:cNvSpPr/>
          <p:nvPr/>
        </p:nvSpPr>
        <p:spPr>
          <a:xfrm>
            <a:off x="8094689" y="4173330"/>
            <a:ext cx="1986196" cy="996058"/>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1173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A1CDA4-BF3B-B67A-7F04-EFEBA5B912E4}"/>
              </a:ext>
            </a:extLst>
          </p:cNvPr>
          <p:cNvSpPr>
            <a:spLocks noGrp="1"/>
          </p:cNvSpPr>
          <p:nvPr>
            <p:ph type="title"/>
          </p:nvPr>
        </p:nvSpPr>
        <p:spPr/>
        <p:txBody>
          <a:bodyPr/>
          <a:lstStyle/>
          <a:p>
            <a:endParaRPr lang="en-GB"/>
          </a:p>
        </p:txBody>
      </p:sp>
      <p:sp>
        <p:nvSpPr>
          <p:cNvPr id="5" name="Text Placeholder 4">
            <a:extLst>
              <a:ext uri="{FF2B5EF4-FFF2-40B4-BE49-F238E27FC236}">
                <a16:creationId xmlns:a16="http://schemas.microsoft.com/office/drawing/2014/main" id="{95B54B4A-1F5A-2D4A-DD3E-2473618C89C8}"/>
              </a:ext>
            </a:extLst>
          </p:cNvPr>
          <p:cNvSpPr>
            <a:spLocks noGrp="1"/>
          </p:cNvSpPr>
          <p:nvPr>
            <p:ph type="body" idx="1"/>
          </p:nvPr>
        </p:nvSpPr>
        <p:spPr/>
        <p:txBody>
          <a:bodyPr/>
          <a:lstStyle/>
          <a:p>
            <a:endParaRPr lang="en-GB"/>
          </a:p>
        </p:txBody>
      </p:sp>
      <p:pic>
        <p:nvPicPr>
          <p:cNvPr id="6" name="Picture 5">
            <a:extLst>
              <a:ext uri="{FF2B5EF4-FFF2-40B4-BE49-F238E27FC236}">
                <a16:creationId xmlns:a16="http://schemas.microsoft.com/office/drawing/2014/main" id="{D0481096-F907-5B07-F700-0BE28A2099B0}"/>
              </a:ext>
            </a:extLst>
          </p:cNvPr>
          <p:cNvPicPr>
            <a:picLocks noChangeAspect="1"/>
          </p:cNvPicPr>
          <p:nvPr/>
        </p:nvPicPr>
        <p:blipFill>
          <a:blip r:embed="rId3"/>
          <a:stretch>
            <a:fillRect/>
          </a:stretch>
        </p:blipFill>
        <p:spPr>
          <a:xfrm>
            <a:off x="197734" y="1040339"/>
            <a:ext cx="12016182" cy="5388872"/>
          </a:xfrm>
          <a:prstGeom prst="rect">
            <a:avLst/>
          </a:prstGeom>
        </p:spPr>
      </p:pic>
      <p:sp>
        <p:nvSpPr>
          <p:cNvPr id="7" name="TextBox 6">
            <a:extLst>
              <a:ext uri="{FF2B5EF4-FFF2-40B4-BE49-F238E27FC236}">
                <a16:creationId xmlns:a16="http://schemas.microsoft.com/office/drawing/2014/main" id="{000E9F96-7926-086D-876E-4794D24D0FBD}"/>
              </a:ext>
            </a:extLst>
          </p:cNvPr>
          <p:cNvSpPr txBox="1"/>
          <p:nvPr/>
        </p:nvSpPr>
        <p:spPr>
          <a:xfrm>
            <a:off x="599605" y="200669"/>
            <a:ext cx="10613038" cy="461665"/>
          </a:xfrm>
          <a:prstGeom prst="rect">
            <a:avLst/>
          </a:prstGeom>
          <a:noFill/>
        </p:spPr>
        <p:txBody>
          <a:bodyPr wrap="square" rtlCol="0">
            <a:spAutoFit/>
          </a:bodyPr>
          <a:lstStyle/>
          <a:p>
            <a:r>
              <a:rPr lang="en-GB" sz="2400" dirty="0"/>
              <a:t>STRAW: 3 phases: subdivided in 7 stages </a:t>
            </a:r>
            <a:r>
              <a:rPr lang="en-GB" sz="2400" dirty="0" err="1"/>
              <a:t>centered</a:t>
            </a:r>
            <a:r>
              <a:rPr lang="en-GB" sz="2400" dirty="0"/>
              <a:t> around the FMP</a:t>
            </a:r>
          </a:p>
        </p:txBody>
      </p:sp>
      <p:sp>
        <p:nvSpPr>
          <p:cNvPr id="2" name="Oval 1">
            <a:extLst>
              <a:ext uri="{FF2B5EF4-FFF2-40B4-BE49-F238E27FC236}">
                <a16:creationId xmlns:a16="http://schemas.microsoft.com/office/drawing/2014/main" id="{CEEE457D-0F32-10D3-18B8-F12379AF5DB2}"/>
              </a:ext>
            </a:extLst>
          </p:cNvPr>
          <p:cNvSpPr/>
          <p:nvPr/>
        </p:nvSpPr>
        <p:spPr>
          <a:xfrm>
            <a:off x="87907" y="4257227"/>
            <a:ext cx="1126295" cy="520153"/>
          </a:xfrm>
          <a:prstGeom prst="ellipse">
            <a:avLst/>
          </a:prstGeom>
          <a:noFill/>
          <a:ln w="76200">
            <a:solidFill>
              <a:schemeClr val="bg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0FED07E5-C512-E339-17F3-E928A5CFF86E}"/>
              </a:ext>
            </a:extLst>
          </p:cNvPr>
          <p:cNvSpPr/>
          <p:nvPr/>
        </p:nvSpPr>
        <p:spPr>
          <a:xfrm>
            <a:off x="1221895" y="4249465"/>
            <a:ext cx="1126295" cy="527915"/>
          </a:xfrm>
          <a:prstGeom prst="ellipse">
            <a:avLst/>
          </a:prstGeom>
          <a:noFill/>
          <a:ln w="76200">
            <a:solidFill>
              <a:schemeClr val="bg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241C5EFC-381F-AED6-EDC9-6A4238DB671A}"/>
              </a:ext>
            </a:extLst>
          </p:cNvPr>
          <p:cNvSpPr/>
          <p:nvPr/>
        </p:nvSpPr>
        <p:spPr>
          <a:xfrm>
            <a:off x="3113422" y="4257227"/>
            <a:ext cx="1126295" cy="520153"/>
          </a:xfrm>
          <a:prstGeom prst="ellipse">
            <a:avLst/>
          </a:prstGeom>
          <a:noFill/>
          <a:ln w="76200">
            <a:solidFill>
              <a:schemeClr val="bg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9162AED2-9A75-C5E2-DB4B-7717421FEC72}"/>
              </a:ext>
            </a:extLst>
          </p:cNvPr>
          <p:cNvSpPr/>
          <p:nvPr/>
        </p:nvSpPr>
        <p:spPr>
          <a:xfrm>
            <a:off x="8566401" y="4264988"/>
            <a:ext cx="1126295" cy="520153"/>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8196ED93-BE49-F476-E488-189ACAF81C7A}"/>
              </a:ext>
            </a:extLst>
          </p:cNvPr>
          <p:cNvSpPr/>
          <p:nvPr/>
        </p:nvSpPr>
        <p:spPr>
          <a:xfrm>
            <a:off x="5537847" y="4264988"/>
            <a:ext cx="1126295" cy="520153"/>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8B04A3-62BB-9F4D-5835-97C846719F40}"/>
              </a:ext>
            </a:extLst>
          </p:cNvPr>
          <p:cNvSpPr/>
          <p:nvPr/>
        </p:nvSpPr>
        <p:spPr>
          <a:xfrm>
            <a:off x="4444578" y="4264988"/>
            <a:ext cx="1126295" cy="520153"/>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8BC47248-3141-C92C-476F-B6E30B475DE1}"/>
              </a:ext>
            </a:extLst>
          </p:cNvPr>
          <p:cNvSpPr/>
          <p:nvPr/>
        </p:nvSpPr>
        <p:spPr>
          <a:xfrm>
            <a:off x="10503868" y="4264988"/>
            <a:ext cx="1126295" cy="520153"/>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337ECC82-9B6A-723B-EFD9-FB15061D28FE}"/>
              </a:ext>
            </a:extLst>
          </p:cNvPr>
          <p:cNvSpPr/>
          <p:nvPr/>
        </p:nvSpPr>
        <p:spPr>
          <a:xfrm>
            <a:off x="6425269" y="4777379"/>
            <a:ext cx="1126295" cy="52015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lumMod val="60000"/>
                  <a:lumOff val="40000"/>
                </a:schemeClr>
              </a:solidFill>
              <a:highlight>
                <a:srgbClr val="FFFF00"/>
              </a:highlight>
            </a:endParaRPr>
          </a:p>
        </p:txBody>
      </p:sp>
      <p:sp>
        <p:nvSpPr>
          <p:cNvPr id="16" name="Oval 15">
            <a:extLst>
              <a:ext uri="{FF2B5EF4-FFF2-40B4-BE49-F238E27FC236}">
                <a16:creationId xmlns:a16="http://schemas.microsoft.com/office/drawing/2014/main" id="{6B64D565-4900-3530-C433-03695E381CB1}"/>
              </a:ext>
            </a:extLst>
          </p:cNvPr>
          <p:cNvSpPr/>
          <p:nvPr/>
        </p:nvSpPr>
        <p:spPr>
          <a:xfrm>
            <a:off x="95602" y="3871729"/>
            <a:ext cx="1022476" cy="385498"/>
          </a:xfrm>
          <a:prstGeom prst="ellipse">
            <a:avLst/>
          </a:prstGeom>
          <a:noFill/>
          <a:ln w="76200">
            <a:solidFill>
              <a:schemeClr val="bg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B942F4BD-0305-A810-4F9B-08193C10F9D3}"/>
              </a:ext>
            </a:extLst>
          </p:cNvPr>
          <p:cNvSpPr/>
          <p:nvPr/>
        </p:nvSpPr>
        <p:spPr>
          <a:xfrm>
            <a:off x="1222397" y="3871727"/>
            <a:ext cx="1022476" cy="385498"/>
          </a:xfrm>
          <a:prstGeom prst="ellipse">
            <a:avLst/>
          </a:prstGeom>
          <a:noFill/>
          <a:ln w="76200">
            <a:solidFill>
              <a:schemeClr val="bg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31E401AB-00E6-05A1-1B21-295BCB0CE707}"/>
              </a:ext>
            </a:extLst>
          </p:cNvPr>
          <p:cNvSpPr/>
          <p:nvPr/>
        </p:nvSpPr>
        <p:spPr>
          <a:xfrm>
            <a:off x="2418982" y="3879490"/>
            <a:ext cx="2025595" cy="369975"/>
          </a:xfrm>
          <a:prstGeom prst="ellipse">
            <a:avLst/>
          </a:prstGeom>
          <a:noFill/>
          <a:ln w="76200">
            <a:solidFill>
              <a:schemeClr val="bg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6E65AAE4-6404-F88F-BADE-A63565F489DB}"/>
              </a:ext>
            </a:extLst>
          </p:cNvPr>
          <p:cNvSpPr/>
          <p:nvPr/>
        </p:nvSpPr>
        <p:spPr>
          <a:xfrm>
            <a:off x="4512019" y="3819393"/>
            <a:ext cx="1022476" cy="445596"/>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E585EB53-196D-7780-193F-890118B38582}"/>
              </a:ext>
            </a:extLst>
          </p:cNvPr>
          <p:cNvSpPr/>
          <p:nvPr/>
        </p:nvSpPr>
        <p:spPr>
          <a:xfrm>
            <a:off x="5505333" y="3824840"/>
            <a:ext cx="1022476" cy="432386"/>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23E49E76-F649-553B-74C0-8123BF13C009}"/>
              </a:ext>
            </a:extLst>
          </p:cNvPr>
          <p:cNvSpPr/>
          <p:nvPr/>
        </p:nvSpPr>
        <p:spPr>
          <a:xfrm>
            <a:off x="10744312" y="3879490"/>
            <a:ext cx="1022285" cy="312561"/>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B7A7E8B1-F591-B849-2A57-5729903D84B5}"/>
              </a:ext>
            </a:extLst>
          </p:cNvPr>
          <p:cNvSpPr/>
          <p:nvPr/>
        </p:nvSpPr>
        <p:spPr>
          <a:xfrm>
            <a:off x="7698324" y="3871728"/>
            <a:ext cx="3045988" cy="393260"/>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806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19722-3708-FE24-D324-10954382D83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EA7C45A-DD0D-209C-8B61-BCFFB13A4BEC}"/>
              </a:ext>
            </a:extLst>
          </p:cNvPr>
          <p:cNvSpPr>
            <a:spLocks noGrp="1"/>
          </p:cNvSpPr>
          <p:nvPr>
            <p:ph type="title"/>
          </p:nvPr>
        </p:nvSpPr>
        <p:spPr/>
        <p:txBody>
          <a:bodyPr/>
          <a:lstStyle/>
          <a:p>
            <a:endParaRPr lang="en-GB"/>
          </a:p>
        </p:txBody>
      </p:sp>
      <p:sp>
        <p:nvSpPr>
          <p:cNvPr id="5" name="Text Placeholder 4">
            <a:extLst>
              <a:ext uri="{FF2B5EF4-FFF2-40B4-BE49-F238E27FC236}">
                <a16:creationId xmlns:a16="http://schemas.microsoft.com/office/drawing/2014/main" id="{76D09378-99D5-5844-2FF8-2FE0BF135F2F}"/>
              </a:ext>
            </a:extLst>
          </p:cNvPr>
          <p:cNvSpPr>
            <a:spLocks noGrp="1"/>
          </p:cNvSpPr>
          <p:nvPr>
            <p:ph type="body" idx="1"/>
          </p:nvPr>
        </p:nvSpPr>
        <p:spPr/>
        <p:txBody>
          <a:bodyPr/>
          <a:lstStyle/>
          <a:p>
            <a:endParaRPr lang="en-GB"/>
          </a:p>
        </p:txBody>
      </p:sp>
      <p:pic>
        <p:nvPicPr>
          <p:cNvPr id="6" name="Picture 5">
            <a:extLst>
              <a:ext uri="{FF2B5EF4-FFF2-40B4-BE49-F238E27FC236}">
                <a16:creationId xmlns:a16="http://schemas.microsoft.com/office/drawing/2014/main" id="{06BF4A01-D8A3-ABBA-D847-6CD04301CBF3}"/>
              </a:ext>
            </a:extLst>
          </p:cNvPr>
          <p:cNvPicPr>
            <a:picLocks noChangeAspect="1"/>
          </p:cNvPicPr>
          <p:nvPr/>
        </p:nvPicPr>
        <p:blipFill>
          <a:blip r:embed="rId3"/>
          <a:stretch>
            <a:fillRect/>
          </a:stretch>
        </p:blipFill>
        <p:spPr>
          <a:xfrm>
            <a:off x="87909" y="852960"/>
            <a:ext cx="12016182" cy="5388872"/>
          </a:xfrm>
          <a:prstGeom prst="rect">
            <a:avLst/>
          </a:prstGeom>
        </p:spPr>
      </p:pic>
      <p:sp>
        <p:nvSpPr>
          <p:cNvPr id="7" name="TextBox 6">
            <a:extLst>
              <a:ext uri="{FF2B5EF4-FFF2-40B4-BE49-F238E27FC236}">
                <a16:creationId xmlns:a16="http://schemas.microsoft.com/office/drawing/2014/main" id="{0211DE99-8EB3-A3FC-E078-6D3455CCAEC0}"/>
              </a:ext>
            </a:extLst>
          </p:cNvPr>
          <p:cNvSpPr txBox="1"/>
          <p:nvPr/>
        </p:nvSpPr>
        <p:spPr>
          <a:xfrm>
            <a:off x="149902" y="130276"/>
            <a:ext cx="11092723" cy="461665"/>
          </a:xfrm>
          <a:prstGeom prst="rect">
            <a:avLst/>
          </a:prstGeom>
          <a:noFill/>
        </p:spPr>
        <p:txBody>
          <a:bodyPr wrap="square" rtlCol="0">
            <a:spAutoFit/>
          </a:bodyPr>
          <a:lstStyle/>
          <a:p>
            <a:r>
              <a:rPr lang="en-GB" sz="2400" dirty="0"/>
              <a:t>Late reproductive stage -3 : subdivided into 2 substages: -3b and -3a</a:t>
            </a:r>
          </a:p>
        </p:txBody>
      </p:sp>
      <p:sp>
        <p:nvSpPr>
          <p:cNvPr id="12" name="Rectangle 11">
            <a:extLst>
              <a:ext uri="{FF2B5EF4-FFF2-40B4-BE49-F238E27FC236}">
                <a16:creationId xmlns:a16="http://schemas.microsoft.com/office/drawing/2014/main" id="{887BCE94-2205-B1F7-52D9-E86EA1BEE6C6}"/>
              </a:ext>
            </a:extLst>
          </p:cNvPr>
          <p:cNvSpPr/>
          <p:nvPr/>
        </p:nvSpPr>
        <p:spPr>
          <a:xfrm>
            <a:off x="87909" y="852960"/>
            <a:ext cx="2153121" cy="1140732"/>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B28B2D3-D623-7F48-EE13-B36D57A60842}"/>
              </a:ext>
            </a:extLst>
          </p:cNvPr>
          <p:cNvSpPr/>
          <p:nvPr/>
        </p:nvSpPr>
        <p:spPr>
          <a:xfrm>
            <a:off x="2360950" y="852959"/>
            <a:ext cx="1558977" cy="2115093"/>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2921736E-69DA-9A8F-2186-42358EDFFF73}"/>
              </a:ext>
            </a:extLst>
          </p:cNvPr>
          <p:cNvSpPr/>
          <p:nvPr/>
        </p:nvSpPr>
        <p:spPr>
          <a:xfrm>
            <a:off x="3282844" y="3610462"/>
            <a:ext cx="996847" cy="931322"/>
          </a:xfrm>
          <a:prstGeom prst="ellipse">
            <a:avLst/>
          </a:prstGeom>
          <a:noFill/>
          <a:ln w="76200">
            <a:solidFill>
              <a:schemeClr val="bg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D0D688F8-A1D8-49CE-9809-8A598B429F61}"/>
              </a:ext>
            </a:extLst>
          </p:cNvPr>
          <p:cNvSpPr/>
          <p:nvPr/>
        </p:nvSpPr>
        <p:spPr>
          <a:xfrm>
            <a:off x="2285997" y="3585040"/>
            <a:ext cx="996847" cy="931322"/>
          </a:xfrm>
          <a:prstGeom prst="ellipse">
            <a:avLst/>
          </a:prstGeom>
          <a:noFill/>
          <a:ln w="76200">
            <a:solidFill>
              <a:schemeClr val="bg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4EED6C2-0058-F84D-6E5A-68C85E546602}"/>
              </a:ext>
            </a:extLst>
          </p:cNvPr>
          <p:cNvSpPr/>
          <p:nvPr/>
        </p:nvSpPr>
        <p:spPr>
          <a:xfrm>
            <a:off x="149902" y="1281659"/>
            <a:ext cx="1005054" cy="248716"/>
          </a:xfrm>
          <a:prstGeom prst="rect">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7CB5EB78-8D01-96FD-9F4D-3F2D67ADDC84}"/>
              </a:ext>
            </a:extLst>
          </p:cNvPr>
          <p:cNvSpPr/>
          <p:nvPr/>
        </p:nvSpPr>
        <p:spPr>
          <a:xfrm>
            <a:off x="2360950" y="1858780"/>
            <a:ext cx="1274165" cy="224853"/>
          </a:xfrm>
          <a:prstGeom prst="rect">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595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4" grpId="0" animBg="1"/>
      <p:bldP spid="15" grpId="0" animBg="1"/>
      <p:bldP spid="15" grpId="1" animBg="1"/>
      <p:bldP spid="18"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C6EE61-70C3-C766-11FA-ECCA79D670B2}"/>
              </a:ext>
            </a:extLst>
          </p:cNvPr>
          <p:cNvSpPr>
            <a:spLocks noGrp="1"/>
          </p:cNvSpPr>
          <p:nvPr>
            <p:ph type="title"/>
          </p:nvPr>
        </p:nvSpPr>
        <p:spPr>
          <a:xfrm>
            <a:off x="209863" y="172388"/>
            <a:ext cx="9840972" cy="716515"/>
          </a:xfrm>
        </p:spPr>
        <p:txBody>
          <a:bodyPr/>
          <a:lstStyle/>
          <a:p>
            <a:r>
              <a:rPr lang="en-GB" dirty="0"/>
              <a:t>Late reproductive stage -3</a:t>
            </a:r>
          </a:p>
        </p:txBody>
      </p:sp>
      <p:sp>
        <p:nvSpPr>
          <p:cNvPr id="5" name="Content Placeholder 4">
            <a:extLst>
              <a:ext uri="{FF2B5EF4-FFF2-40B4-BE49-F238E27FC236}">
                <a16:creationId xmlns:a16="http://schemas.microsoft.com/office/drawing/2014/main" id="{8974FBAF-3870-FCCD-7E04-C1F6594DC008}"/>
              </a:ext>
            </a:extLst>
          </p:cNvPr>
          <p:cNvSpPr>
            <a:spLocks noGrp="1"/>
          </p:cNvSpPr>
          <p:nvPr>
            <p:ph idx="1"/>
          </p:nvPr>
        </p:nvSpPr>
        <p:spPr>
          <a:xfrm>
            <a:off x="307300" y="1131757"/>
            <a:ext cx="10260766" cy="5726243"/>
          </a:xfrm>
        </p:spPr>
        <p:txBody>
          <a:bodyPr>
            <a:normAutofit fontScale="92500" lnSpcReduction="10000"/>
          </a:bodyPr>
          <a:lstStyle/>
          <a:p>
            <a:r>
              <a:rPr lang="en-GB" sz="2400" dirty="0"/>
              <a:t>Regular menstrual cycles</a:t>
            </a:r>
          </a:p>
          <a:p>
            <a:r>
              <a:rPr lang="en-GB" sz="2400" dirty="0"/>
              <a:t>Endocrine parameters change</a:t>
            </a:r>
          </a:p>
          <a:p>
            <a:r>
              <a:rPr lang="en-GB" sz="2400" dirty="0"/>
              <a:t>Fecundability declines</a:t>
            </a:r>
          </a:p>
          <a:p>
            <a:endParaRPr lang="en-GB" dirty="0"/>
          </a:p>
          <a:p>
            <a:pPr lvl="1"/>
            <a:r>
              <a:rPr lang="en-GB" sz="2000" dirty="0"/>
              <a:t>Stage -3b</a:t>
            </a:r>
          </a:p>
          <a:p>
            <a:pPr lvl="2"/>
            <a:r>
              <a:rPr lang="en-GB" sz="1800" dirty="0"/>
              <a:t>Cycles remain regular</a:t>
            </a:r>
          </a:p>
          <a:p>
            <a:pPr lvl="2"/>
            <a:r>
              <a:rPr lang="en-GB" sz="1800" dirty="0"/>
              <a:t>Early follicular phase FSH = low</a:t>
            </a:r>
          </a:p>
          <a:p>
            <a:pPr lvl="2"/>
            <a:r>
              <a:rPr lang="en-GB" sz="1800" dirty="0"/>
              <a:t>But AMH – AFC – inhibin-B = low</a:t>
            </a:r>
          </a:p>
          <a:p>
            <a:pPr lvl="1"/>
            <a:r>
              <a:rPr lang="en-GB" sz="2000" dirty="0"/>
              <a:t>Stage -3a</a:t>
            </a:r>
          </a:p>
          <a:p>
            <a:pPr lvl="2"/>
            <a:r>
              <a:rPr lang="en-GB" sz="1900" dirty="0"/>
              <a:t>Subtle changes in menstrual cycle: shorter </a:t>
            </a:r>
          </a:p>
          <a:p>
            <a:pPr lvl="2"/>
            <a:r>
              <a:rPr lang="en-GB" sz="1900" dirty="0"/>
              <a:t>Early </a:t>
            </a:r>
            <a:r>
              <a:rPr lang="en-GB" sz="1900" dirty="0" err="1"/>
              <a:t>pholicular</a:t>
            </a:r>
            <a:r>
              <a:rPr lang="en-GB" sz="1900" dirty="0"/>
              <a:t> phase FSH increases and becomes more variable</a:t>
            </a:r>
          </a:p>
          <a:p>
            <a:pPr lvl="2"/>
            <a:r>
              <a:rPr lang="en-GB" sz="1900" dirty="0" err="1"/>
              <a:t>Estradiol</a:t>
            </a:r>
            <a:r>
              <a:rPr lang="en-GB" sz="1900" dirty="0"/>
              <a:t> remains stable or can even increase </a:t>
            </a:r>
          </a:p>
          <a:p>
            <a:pPr lvl="2"/>
            <a:r>
              <a:rPr lang="en-GB" sz="1900" dirty="0"/>
              <a:t>Progesterone decreases (shorter luteal phase)</a:t>
            </a:r>
          </a:p>
          <a:p>
            <a:pPr lvl="3"/>
            <a:r>
              <a:rPr lang="en-GB" sz="1700" dirty="0"/>
              <a:t>More PMS symptoms</a:t>
            </a:r>
          </a:p>
          <a:p>
            <a:pPr lvl="2"/>
            <a:endParaRPr lang="en-GB" dirty="0"/>
          </a:p>
        </p:txBody>
      </p:sp>
    </p:spTree>
    <p:extLst>
      <p:ext uri="{BB962C8B-B14F-4D97-AF65-F5344CB8AC3E}">
        <p14:creationId xmlns:p14="http://schemas.microsoft.com/office/powerpoint/2010/main" val="2630588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4B8C0-15A3-89CA-9408-8A30E7A9286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B26B87D-2301-5C48-9953-70A8B9B5A079}"/>
              </a:ext>
            </a:extLst>
          </p:cNvPr>
          <p:cNvSpPr>
            <a:spLocks noGrp="1"/>
          </p:cNvSpPr>
          <p:nvPr>
            <p:ph type="title"/>
          </p:nvPr>
        </p:nvSpPr>
        <p:spPr/>
        <p:txBody>
          <a:bodyPr/>
          <a:lstStyle/>
          <a:p>
            <a:endParaRPr lang="en-GB"/>
          </a:p>
        </p:txBody>
      </p:sp>
      <p:sp>
        <p:nvSpPr>
          <p:cNvPr id="5" name="Text Placeholder 4">
            <a:extLst>
              <a:ext uri="{FF2B5EF4-FFF2-40B4-BE49-F238E27FC236}">
                <a16:creationId xmlns:a16="http://schemas.microsoft.com/office/drawing/2014/main" id="{7D0177C4-675F-5A45-37CB-3328F8A6B767}"/>
              </a:ext>
            </a:extLst>
          </p:cNvPr>
          <p:cNvSpPr>
            <a:spLocks noGrp="1"/>
          </p:cNvSpPr>
          <p:nvPr>
            <p:ph type="body" idx="1"/>
          </p:nvPr>
        </p:nvSpPr>
        <p:spPr/>
        <p:txBody>
          <a:bodyPr/>
          <a:lstStyle/>
          <a:p>
            <a:endParaRPr lang="en-GB"/>
          </a:p>
        </p:txBody>
      </p:sp>
      <p:pic>
        <p:nvPicPr>
          <p:cNvPr id="6" name="Picture 5">
            <a:extLst>
              <a:ext uri="{FF2B5EF4-FFF2-40B4-BE49-F238E27FC236}">
                <a16:creationId xmlns:a16="http://schemas.microsoft.com/office/drawing/2014/main" id="{73C9A820-0A2B-F88C-D331-B3B175FBD1AE}"/>
              </a:ext>
            </a:extLst>
          </p:cNvPr>
          <p:cNvPicPr>
            <a:picLocks noChangeAspect="1"/>
          </p:cNvPicPr>
          <p:nvPr/>
        </p:nvPicPr>
        <p:blipFill>
          <a:blip r:embed="rId3"/>
          <a:stretch>
            <a:fillRect/>
          </a:stretch>
        </p:blipFill>
        <p:spPr>
          <a:xfrm>
            <a:off x="87909" y="852960"/>
            <a:ext cx="12016182" cy="5388872"/>
          </a:xfrm>
          <a:prstGeom prst="rect">
            <a:avLst/>
          </a:prstGeom>
        </p:spPr>
      </p:pic>
      <p:sp>
        <p:nvSpPr>
          <p:cNvPr id="7" name="TextBox 6">
            <a:extLst>
              <a:ext uri="{FF2B5EF4-FFF2-40B4-BE49-F238E27FC236}">
                <a16:creationId xmlns:a16="http://schemas.microsoft.com/office/drawing/2014/main" id="{7F76EDD0-83C0-E832-0F68-8768CF0DE5A1}"/>
              </a:ext>
            </a:extLst>
          </p:cNvPr>
          <p:cNvSpPr txBox="1"/>
          <p:nvPr/>
        </p:nvSpPr>
        <p:spPr>
          <a:xfrm>
            <a:off x="599605" y="200669"/>
            <a:ext cx="8529405" cy="461665"/>
          </a:xfrm>
          <a:prstGeom prst="rect">
            <a:avLst/>
          </a:prstGeom>
          <a:noFill/>
        </p:spPr>
        <p:txBody>
          <a:bodyPr wrap="square" rtlCol="0">
            <a:spAutoFit/>
          </a:bodyPr>
          <a:lstStyle/>
          <a:p>
            <a:r>
              <a:rPr lang="en-GB" sz="2400" dirty="0"/>
              <a:t>Menopausal transition : stage -2 (Early); stage -1 (Late)</a:t>
            </a:r>
          </a:p>
        </p:txBody>
      </p:sp>
      <p:sp>
        <p:nvSpPr>
          <p:cNvPr id="2" name="Rectangle 1">
            <a:extLst>
              <a:ext uri="{FF2B5EF4-FFF2-40B4-BE49-F238E27FC236}">
                <a16:creationId xmlns:a16="http://schemas.microsoft.com/office/drawing/2014/main" id="{F8E725B9-C0AD-39AC-4BF5-C97D982E0BF6}"/>
              </a:ext>
            </a:extLst>
          </p:cNvPr>
          <p:cNvSpPr/>
          <p:nvPr/>
        </p:nvSpPr>
        <p:spPr>
          <a:xfrm>
            <a:off x="4008807" y="852960"/>
            <a:ext cx="1754911" cy="2782155"/>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C5C035BB-3A31-EA6D-F5AD-B63BBA6BF075}"/>
              </a:ext>
            </a:extLst>
          </p:cNvPr>
          <p:cNvSpPr/>
          <p:nvPr/>
        </p:nvSpPr>
        <p:spPr>
          <a:xfrm>
            <a:off x="5846163" y="852960"/>
            <a:ext cx="2630775" cy="1915647"/>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58CDA3EC-5446-6A6D-B2DA-6F854E5C2712}"/>
              </a:ext>
            </a:extLst>
          </p:cNvPr>
          <p:cNvSpPr/>
          <p:nvPr/>
        </p:nvSpPr>
        <p:spPr>
          <a:xfrm>
            <a:off x="4527028" y="3655433"/>
            <a:ext cx="996847" cy="931322"/>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highlight>
                <a:srgbClr val="FFFF00"/>
              </a:highlight>
            </a:endParaRPr>
          </a:p>
        </p:txBody>
      </p:sp>
      <p:sp>
        <p:nvSpPr>
          <p:cNvPr id="9" name="Oval 8">
            <a:extLst>
              <a:ext uri="{FF2B5EF4-FFF2-40B4-BE49-F238E27FC236}">
                <a16:creationId xmlns:a16="http://schemas.microsoft.com/office/drawing/2014/main" id="{8469A21B-EC81-09B4-A78F-2B102C4A47F0}"/>
              </a:ext>
            </a:extLst>
          </p:cNvPr>
          <p:cNvSpPr/>
          <p:nvPr/>
        </p:nvSpPr>
        <p:spPr>
          <a:xfrm>
            <a:off x="5518878" y="3655433"/>
            <a:ext cx="996847" cy="931322"/>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D6D8423-8CE9-54B4-6C84-1E32558CF7F0}"/>
              </a:ext>
            </a:extLst>
          </p:cNvPr>
          <p:cNvSpPr/>
          <p:nvPr/>
        </p:nvSpPr>
        <p:spPr>
          <a:xfrm>
            <a:off x="4024500" y="2257681"/>
            <a:ext cx="1494377" cy="510925"/>
          </a:xfrm>
          <a:prstGeom prst="rect">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6956A0B-5D79-93A6-0F45-3FB883E7CCF7}"/>
              </a:ext>
            </a:extLst>
          </p:cNvPr>
          <p:cNvSpPr/>
          <p:nvPr/>
        </p:nvSpPr>
        <p:spPr>
          <a:xfrm>
            <a:off x="5898630" y="1456034"/>
            <a:ext cx="2151088" cy="275330"/>
          </a:xfrm>
          <a:prstGeom prst="rect">
            <a:avLst/>
          </a:prstGeom>
          <a:no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74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P spid="10" grpId="0" animBg="1"/>
      <p:bldP spid="11"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10361</Words>
  <Application>Microsoft Office PowerPoint</Application>
  <PresentationFormat>Widescreen</PresentationFormat>
  <Paragraphs>727</Paragraphs>
  <Slides>44</Slides>
  <Notes>39</Notes>
  <HiddenSlides>14</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Aptos</vt:lpstr>
      <vt:lpstr>Arial</vt:lpstr>
      <vt:lpstr>Calibri</vt:lpstr>
      <vt:lpstr>Century Gothic</vt:lpstr>
      <vt:lpstr>Lucida Sans</vt:lpstr>
      <vt:lpstr>Mulish</vt:lpstr>
      <vt:lpstr>Times New Roman</vt:lpstr>
      <vt:lpstr>Wingdings</vt:lpstr>
      <vt:lpstr>Wingdings 3</vt:lpstr>
      <vt:lpstr>Ion</vt:lpstr>
      <vt:lpstr>BMS - course  Definition – Reproductive stages – Related changes</vt:lpstr>
      <vt:lpstr>Definitions </vt:lpstr>
      <vt:lpstr>PowerPoint Presentation</vt:lpstr>
      <vt:lpstr>Straw: stages of reproductive ageing</vt:lpstr>
      <vt:lpstr>PowerPoint Presentation</vt:lpstr>
      <vt:lpstr>PowerPoint Presentation</vt:lpstr>
      <vt:lpstr>PowerPoint Presentation</vt:lpstr>
      <vt:lpstr>Late reproductive stage -3</vt:lpstr>
      <vt:lpstr>PowerPoint Presentation</vt:lpstr>
      <vt:lpstr>PowerPoint Presentation</vt:lpstr>
      <vt:lpstr>LOOP cycle: luteal out of phase cycle</vt:lpstr>
      <vt:lpstr>PowerPoint Presentation</vt:lpstr>
      <vt:lpstr>PowerPoint Presentation</vt:lpstr>
      <vt:lpstr> Post menopause</vt:lpstr>
      <vt:lpstr>PowerPoint Presentation</vt:lpstr>
      <vt:lpstr>Straw criteria are not applicable in</vt:lpstr>
      <vt:lpstr>Diagnosis  </vt:lpstr>
      <vt:lpstr>Clinical diagnosis</vt:lpstr>
      <vt:lpstr>Endocrine investigations: FSH - oestradiol</vt:lpstr>
      <vt:lpstr>Endocrine investigations</vt:lpstr>
      <vt:lpstr>Symptoms  </vt:lpstr>
      <vt:lpstr>PowerPoint Presentation</vt:lpstr>
      <vt:lpstr>Vasomotor symptoms</vt:lpstr>
      <vt:lpstr>PowerPoint Presentation</vt:lpstr>
      <vt:lpstr>PowerPoint Presentation</vt:lpstr>
      <vt:lpstr>Genito –urinary symptoms</vt:lpstr>
      <vt:lpstr>PowerPoint Presentation</vt:lpstr>
      <vt:lpstr>Weight and fat distribution</vt:lpstr>
      <vt:lpstr>Transition to menopause</vt:lpstr>
      <vt:lpstr>The ‘angry’ fat</vt:lpstr>
      <vt:lpstr>Subclinical changes</vt:lpstr>
      <vt:lpstr>PowerPoint Presentation</vt:lpstr>
      <vt:lpstr>Oestrogens en coronary arteries : </vt:lpstr>
      <vt:lpstr>Oestrogens en coronary arteries : </vt:lpstr>
      <vt:lpstr>Verband tussen menopauze en cardiovasculaire aandoeningen</vt:lpstr>
      <vt:lpstr>PowerPoint Presentation</vt:lpstr>
      <vt:lpstr>PowerPoint Presentation</vt:lpstr>
      <vt:lpstr>Menopauze and MP symptoms</vt:lpstr>
      <vt:lpstr>PowerPoint Presentation</vt:lpstr>
      <vt:lpstr>Counselling and prevention</vt:lpstr>
      <vt:lpstr>Individual and holistic approach</vt:lpstr>
      <vt:lpstr> life style !!!!!!!!!!!!!!</vt:lpstr>
      <vt:lpstr>DEXA- bone densitometry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 when – how – when not using MHT</dc:title>
  <dc:creator>linda ameryckx</dc:creator>
  <cp:lastModifiedBy>linda ameryckx</cp:lastModifiedBy>
  <cp:revision>7</cp:revision>
  <dcterms:created xsi:type="dcterms:W3CDTF">2024-04-29T14:50:56Z</dcterms:created>
  <dcterms:modified xsi:type="dcterms:W3CDTF">2025-03-20T21:01:37Z</dcterms:modified>
</cp:coreProperties>
</file>