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715808380" r:id="rId4"/>
    <p:sldId id="715808381" r:id="rId5"/>
    <p:sldId id="715808382" r:id="rId6"/>
    <p:sldId id="715808383" r:id="rId7"/>
    <p:sldId id="290" r:id="rId8"/>
    <p:sldId id="504" r:id="rId9"/>
    <p:sldId id="715808388" r:id="rId10"/>
    <p:sldId id="715808387" r:id="rId11"/>
    <p:sldId id="715808386" r:id="rId12"/>
    <p:sldId id="715808389" r:id="rId13"/>
    <p:sldId id="715808390" r:id="rId14"/>
    <p:sldId id="715808391" r:id="rId15"/>
    <p:sldId id="715808392" r:id="rId16"/>
    <p:sldId id="715808393" r:id="rId17"/>
    <p:sldId id="715808395" r:id="rId18"/>
    <p:sldId id="715808399" r:id="rId19"/>
    <p:sldId id="715808397" r:id="rId20"/>
    <p:sldId id="71580839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4626"/>
  </p:normalViewPr>
  <p:slideViewPr>
    <p:cSldViewPr snapToGrid="0">
      <p:cViewPr varScale="1">
        <p:scale>
          <a:sx n="121" d="100"/>
          <a:sy n="121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Feuil1!$A$1:$A$5</c:f>
              <c:strCache>
                <c:ptCount val="5"/>
                <c:pt idx="0">
                  <c:v>France </c:v>
                </c:pt>
                <c:pt idx="1">
                  <c:v>Spain</c:v>
                </c:pt>
                <c:pt idx="2">
                  <c:v>Italy</c:v>
                </c:pt>
                <c:pt idx="3">
                  <c:v>Germany</c:v>
                </c:pt>
                <c:pt idx="4">
                  <c:v>UK</c:v>
                </c:pt>
              </c:strCache>
            </c:strRef>
          </c:cat>
          <c:val>
            <c:numRef>
              <c:f>Feuil1!$B$1:$B$5</c:f>
              <c:numCache>
                <c:formatCode>0%</c:formatCode>
                <c:ptCount val="5"/>
                <c:pt idx="0">
                  <c:v>0.51</c:v>
                </c:pt>
                <c:pt idx="1">
                  <c:v>0.45</c:v>
                </c:pt>
                <c:pt idx="2">
                  <c:v>0.39</c:v>
                </c:pt>
                <c:pt idx="3">
                  <c:v>0.37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D-3F4D-B61F-4B6304F00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3311840"/>
        <c:axId val="1513259344"/>
      </c:barChart>
      <c:catAx>
        <c:axId val="135331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3259344"/>
        <c:crosses val="autoZero"/>
        <c:auto val="1"/>
        <c:lblAlgn val="ctr"/>
        <c:lblOffset val="100"/>
        <c:noMultiLvlLbl val="0"/>
      </c:catAx>
      <c:valAx>
        <c:axId val="151325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331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9C79-C7E4-6D4A-8F38-6A46F979D65B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DDAF-4E04-3E4F-880A-9AEE8CBEF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7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16871-C65A-4AD6-8425-758CF86B07F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3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16871-C65A-4AD6-8425-758CF86B07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5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16871-C65A-4AD6-8425-758CF86B07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4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16871-C65A-4AD6-8425-758CF86B07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6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Exclude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causes of the </a:t>
            </a:r>
            <a:r>
              <a:rPr lang="fr-FR" dirty="0" err="1"/>
              <a:t>symptoms</a:t>
            </a:r>
            <a:r>
              <a:rPr lang="fr-FR" dirty="0"/>
              <a:t> : </a:t>
            </a:r>
            <a:r>
              <a:rPr lang="fr-FR" dirty="0" err="1"/>
              <a:t>thyroid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, </a:t>
            </a:r>
            <a:r>
              <a:rPr lang="fr-FR" dirty="0" err="1"/>
              <a:t>iron</a:t>
            </a:r>
            <a:r>
              <a:rPr lang="fr-FR" dirty="0"/>
              <a:t> </a:t>
            </a:r>
            <a:r>
              <a:rPr lang="fr-FR" dirty="0" err="1"/>
              <a:t>deficiency</a:t>
            </a:r>
            <a:r>
              <a:rPr lang="fr-FR" dirty="0"/>
              <a:t>, </a:t>
            </a:r>
            <a:r>
              <a:rPr lang="fr-FR" dirty="0" err="1"/>
              <a:t>diabetis</a:t>
            </a:r>
            <a:r>
              <a:rPr lang="fr-FR" dirty="0"/>
              <a:t>, </a:t>
            </a:r>
            <a:r>
              <a:rPr lang="fr-FR" dirty="0" err="1"/>
              <a:t>etc</a:t>
            </a:r>
            <a:endParaRPr lang="fr-FR" dirty="0"/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However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many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countries 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menopause-associated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musculoskeletal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pain 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more 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problematic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B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CAFD4-60E9-DA4A-B53B-BCCF13A52B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3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A6959-E958-A734-A115-70493CF8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151AD6-BF35-A623-08AA-B40F4A889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68E44-AD69-A066-CCB7-D6A52A65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6928-94EB-8041-BE65-A952EC2EEC1E}" type="datetime1">
              <a:rPr lang="fr-BE" smtClean="0"/>
              <a:t>19/03/25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22B0D2-1C33-852C-A35C-8BA046C2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64E0BE-12C2-6146-C7D9-35D91C1E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7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5F1CE-06A6-BB31-CE2D-ACD85F2B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98BB85-E628-11C3-1AB0-27F1CEC0D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F6CE4-2D7E-1D5F-FE49-E573658A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F8F1-3270-174B-885E-190C4A2E48A8}" type="datetime1">
              <a:rPr lang="fr-BE" smtClean="0"/>
              <a:t>19/03/25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EA0CC-CE57-8642-9D6B-A488325C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55BF6-5FDF-E550-F46C-1ED1466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2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7AF42F-85BC-93F7-5AF0-96C8E747F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D741F6-D835-CF11-B3F2-2FAD85214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AF96C-BC8A-5B62-6624-918866D1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EF88-CE40-7A49-A4CE-9F6A5FE8E1F6}" type="datetime1">
              <a:rPr lang="fr-BE" smtClean="0"/>
              <a:t>19/03/25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DBC9A-F5AF-5CD9-C987-97BE4721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0EE13-B9CC-BFA9-AFD7-D86AFA46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F5795-4D59-93B1-A2E5-810BF565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1C5B9-1B35-3C16-30F7-B668178F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564B6-7CF8-E767-0FE8-2B8D18B3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DF3-BFC7-4F40-A4C8-C75968D21E0F}" type="datetime1">
              <a:rPr lang="fr-BE" smtClean="0"/>
              <a:t>19/03/25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1DFC08-D33B-FEB1-3050-650DE48F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F1933-E749-7EF1-6A44-38CB76F8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59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F6756-0807-BD57-18E6-5BAFCAA9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B36C33-91AD-F7EF-8AD7-51B3C4C8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B44155-DBD8-DAB9-2FAA-85C37A7C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8AA-32B3-6148-BA2F-5C36E27FE3CE}" type="datetime1">
              <a:rPr lang="fr-BE" smtClean="0"/>
              <a:t>19/03/25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80946-0165-8EEE-1447-C58D0555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F21D37-C8EF-A0A2-8670-65FB6721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7924D-5CD7-284F-BD41-8A0F4430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E21C6-E3C7-E621-EAEF-4699E4536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07425A-BC54-E4A2-3607-ECE573D36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FDF302-E589-5EAC-1C2F-80099415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A2D3-A2EC-2243-8E65-B09946F3A59E}" type="datetime1">
              <a:rPr lang="fr-BE" smtClean="0"/>
              <a:t>19/03/25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2C1797-7FB7-8A9A-EE3B-DFC4DD04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FBB1D6-56DA-E667-FFBE-28B8A1A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6502A-3FC0-7516-0514-8F54BD1E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B60B24-C056-0B5B-CA16-1C5A0D63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A24FAE-1D93-FE03-6712-F8C1E6FCA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A3376E-8AF4-A8BB-2605-3AE80EB18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399351-BC7B-3FB4-8BBF-40F1A2AC4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9EE523-73BA-4841-C9B6-F70FB532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2629-62DB-C846-81A7-94C074629F7B}" type="datetime1">
              <a:rPr lang="fr-BE" smtClean="0"/>
              <a:t>19/03/25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45EE77-8529-7B18-CCAB-CBFDE54C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88C981-914B-53CF-E6C5-BE498BCA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64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7BDEB-7D49-A63D-D00C-25E0E053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53AC80-40E9-C8F9-B9E1-7905809A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6EC5-77A2-1A42-89B6-78E81B621476}" type="datetime1">
              <a:rPr lang="fr-BE" smtClean="0"/>
              <a:t>19/03/25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EEBE8A-6E20-3E6A-5697-24AAFA5B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FC19DC-8A08-20E8-CA6A-D820AA1A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05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565EB9-D32D-B3C2-0BB6-4DEBE76A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6C50-904E-7749-8349-939920BAB71D}" type="datetime1">
              <a:rPr lang="fr-BE" smtClean="0"/>
              <a:t>19/03/25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6A14B4-F68C-028C-7E4A-4888C861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93E6A6-6B40-5809-BCD1-5DE9BA0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93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19495-4353-2B62-A5CA-925D2F77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FBEB80-6998-5AE4-089D-1FA8BF3C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43B8E0-20D0-BFB4-1270-E5364AE72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B4D99B-C30C-EBB7-601D-CACB456A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3BF-DA94-D34E-B529-8347A94D026C}" type="datetime1">
              <a:rPr lang="fr-BE" smtClean="0"/>
              <a:t>19/03/25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E5AA6-2631-86A3-9744-9D89DCC9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4E7BD7-30C9-D02F-6853-BEE8051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7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60B88-0CDE-EB4F-E3DD-8A35555B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A93A95-9830-BBCC-7BD3-64AB69F67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206F84-7CA2-7F90-9B18-AABA81ABB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97D3F2-09ED-B26D-0DB1-65D99620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185-D3F8-614B-B445-D9837E97D820}" type="datetime1">
              <a:rPr lang="fr-BE" smtClean="0"/>
              <a:t>19/03/25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7F9A45-44D9-38B8-8EFA-3C865113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D1C667-3322-3B0A-4E2B-8076062C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5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91405D-BB0E-349B-80B3-17F85840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311BDC-4A63-56B8-244A-D18513F3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465BBF-CC7E-7E71-8105-7DEA7D608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D2712-7F02-E349-AD69-D77BB58D43FF}" type="datetime1">
              <a:rPr lang="fr-BE" smtClean="0"/>
              <a:t>19/03/25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1F1D4-EE31-B853-38CB-2E923DF2F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634B46-6355-931C-E7F7-DDA430D8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48D7A-9A7D-D84E-BD5C-53B9D9DB9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2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Jane%2C+F" TargetMode="External"/><Relationship Id="rId3" Type="http://schemas.openxmlformats.org/officeDocument/2006/relationships/hyperlink" Target="https://www.tandfonline.com/author/Davis%2C+S+R" TargetMode="External"/><Relationship Id="rId7" Type="http://schemas.openxmlformats.org/officeDocument/2006/relationships/hyperlink" Target="https://www.tandfonline.com/author/Ebeling%2C+P+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author/Magraith%2C+K" TargetMode="External"/><Relationship Id="rId5" Type="http://schemas.openxmlformats.org/officeDocument/2006/relationships/hyperlink" Target="https://www.tandfonline.com/author/Hemachandra%2C+C" TargetMode="External"/><Relationship Id="rId4" Type="http://schemas.openxmlformats.org/officeDocument/2006/relationships/hyperlink" Target="https://www.tandfonline.com/author/Taylor%2C+S" TargetMode="External"/><Relationship Id="rId9" Type="http://schemas.openxmlformats.org/officeDocument/2006/relationships/hyperlink" Target="https://www.tandfonline.com/author/Islam%2C+R+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Jane%2C+F" TargetMode="External"/><Relationship Id="rId3" Type="http://schemas.openxmlformats.org/officeDocument/2006/relationships/hyperlink" Target="https://www.tandfonline.com/author/Davis%2C+S+R" TargetMode="External"/><Relationship Id="rId7" Type="http://schemas.openxmlformats.org/officeDocument/2006/relationships/hyperlink" Target="https://www.tandfonline.com/author/Ebeling%2C+P+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author/Magraith%2C+K" TargetMode="External"/><Relationship Id="rId5" Type="http://schemas.openxmlformats.org/officeDocument/2006/relationships/hyperlink" Target="https://www.tandfonline.com/author/Hemachandra%2C+C" TargetMode="External"/><Relationship Id="rId4" Type="http://schemas.openxmlformats.org/officeDocument/2006/relationships/hyperlink" Target="https://www.tandfonline.com/author/Taylor%2C+S" TargetMode="External"/><Relationship Id="rId9" Type="http://schemas.openxmlformats.org/officeDocument/2006/relationships/hyperlink" Target="https://www.tandfonline.com/author/Islam%2C+R+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Jane%2C+F" TargetMode="External"/><Relationship Id="rId3" Type="http://schemas.openxmlformats.org/officeDocument/2006/relationships/hyperlink" Target="https://www.tandfonline.com/author/Davis%2C+S+R" TargetMode="External"/><Relationship Id="rId7" Type="http://schemas.openxmlformats.org/officeDocument/2006/relationships/hyperlink" Target="https://www.tandfonline.com/author/Ebeling%2C+P+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author/Magraith%2C+K" TargetMode="External"/><Relationship Id="rId5" Type="http://schemas.openxmlformats.org/officeDocument/2006/relationships/hyperlink" Target="https://www.tandfonline.com/author/Hemachandra%2C+C" TargetMode="External"/><Relationship Id="rId4" Type="http://schemas.openxmlformats.org/officeDocument/2006/relationships/hyperlink" Target="https://www.tandfonline.com/author/Taylor%2C+S" TargetMode="External"/><Relationship Id="rId9" Type="http://schemas.openxmlformats.org/officeDocument/2006/relationships/hyperlink" Target="https://www.tandfonline.com/author/Islam%2C+R+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C8F83-AB1F-CB86-4CCF-52A9F0983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How to manage a </a:t>
            </a:r>
            <a:r>
              <a:rPr lang="fr-FR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Menopause</a:t>
            </a:r>
            <a:r>
              <a:rPr lang="fr-FR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consultation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5E55ED-6AC7-D61F-B46B-417FF836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CABA61-8A88-97FC-86C5-D6A8084C371E}"/>
              </a:ext>
            </a:extLst>
          </p:cNvPr>
          <p:cNvSpPr txBox="1"/>
          <p:nvPr/>
        </p:nvSpPr>
        <p:spPr>
          <a:xfrm>
            <a:off x="767569" y="6353337"/>
            <a:ext cx="1022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Dr.Eveline</a:t>
            </a:r>
            <a:r>
              <a:rPr lang="fr-FR" sz="1400" dirty="0"/>
              <a:t> </a:t>
            </a:r>
            <a:r>
              <a:rPr lang="fr-FR" sz="1400" dirty="0" err="1"/>
              <a:t>Markowicz</a:t>
            </a:r>
            <a:r>
              <a:rPr lang="fr-FR" sz="1400" dirty="0"/>
              <a:t>			                                                                      </a:t>
            </a:r>
            <a:r>
              <a:rPr lang="fr-FR" sz="1400" dirty="0" err="1"/>
              <a:t>Menopause</a:t>
            </a:r>
            <a:r>
              <a:rPr lang="fr-FR" sz="1400" dirty="0"/>
              <a:t> Care, Brussels, March 21 &amp; 22 March</a:t>
            </a:r>
          </a:p>
        </p:txBody>
      </p:sp>
    </p:spTree>
    <p:extLst>
      <p:ext uri="{BB962C8B-B14F-4D97-AF65-F5344CB8AC3E}">
        <p14:creationId xmlns:p14="http://schemas.microsoft.com/office/powerpoint/2010/main" val="24598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CA388BA-8DCA-B8CD-83B5-7BE5B5E53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85" y="196770"/>
            <a:ext cx="7016980" cy="598019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8310B6-31BA-8829-14DE-1F0ABFC3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10</a:t>
            </a:fld>
            <a:endParaRPr lang="fr-F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4522B21-B7DA-1981-C3B0-8153D1758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2" y="6300570"/>
            <a:ext cx="114772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2023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Practitioner’s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Toolkit for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Managing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Menopause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;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S. R. Davis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</a:rPr>
              <a:t> ,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S.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Taylor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C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Hemachandra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K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Magraith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P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. R.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Ebeling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. Jane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&amp;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9"/>
              </a:rPr>
              <a:t>R. M. Islam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EFBA281-813F-EBA2-7A90-AB3C5F8C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74" y="306608"/>
            <a:ext cx="6293489" cy="596766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2AA478-8855-2881-9C73-46F660BB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11</a:t>
            </a:fld>
            <a:endParaRPr lang="fr-F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0C40B93-C976-662D-33DB-12B06A83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2" y="6520495"/>
            <a:ext cx="114772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2023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Practitioner’s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Toolkit for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Managing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Menopause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;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S. R. Davis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</a:rPr>
              <a:t> ,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S.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Taylor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C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Hemachandra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K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Magraith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P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. R.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Ebeling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. Jane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&amp;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9"/>
              </a:rPr>
              <a:t>R. M. Islam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09378-B5FA-4F6F-4E2F-D42E485F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Good patient outcomes depend on successful communication and share decision-making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EC39C-28F3-5E95-3525-DB1E6835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21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Clearly presenting evidence and engaging patient on their own medical decision leads to better health outcomes</a:t>
            </a:r>
            <a:endParaRPr lang="fr-BE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Improve knowledge of options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More accurate expectations of possible benefits and harms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Choices better aligned with patient values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Greater participation in decision -making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Improved adherence to treatment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Increased patient satisfaction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habits, personne, Visage humain, mur&#10;&#10;Le contenu généré par l’IA peut être incorrect.">
            <a:extLst>
              <a:ext uri="{FF2B5EF4-FFF2-40B4-BE49-F238E27FC236}">
                <a16:creationId xmlns:a16="http://schemas.microsoft.com/office/drawing/2014/main" id="{583D7BE4-F822-DC81-83F6-A7D281A0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28" y="1908175"/>
            <a:ext cx="2776044" cy="440372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0FC002-261C-866E-FF84-20BC9DB3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42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3E68F-B44F-F3CF-185C-0CC06029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>
            <a:normAutofit fontScale="90000"/>
          </a:bodyPr>
          <a:lstStyle/>
          <a:p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Understanding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Patients’Psychological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Barriers </a:t>
            </a:r>
            <a:br>
              <a:rPr lang="fr-BE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A0937-B7EE-C236-EC95-A1DB8E6E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261"/>
            <a:ext cx="4649247" cy="414062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b="1" dirty="0"/>
              <a:t>International Online Survey (2014),            1476 </a:t>
            </a:r>
            <a:r>
              <a:rPr lang="fr-FR" sz="1900" b="1" dirty="0" err="1"/>
              <a:t>women</a:t>
            </a:r>
            <a:r>
              <a:rPr lang="fr-FR" sz="1900" b="1" dirty="0"/>
              <a:t> (&gt; </a:t>
            </a:r>
            <a:r>
              <a:rPr lang="fr-BE" sz="19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90%</a:t>
            </a:r>
            <a:r>
              <a:rPr lang="fr-FR" sz="1900" b="1" dirty="0"/>
              <a:t>, UK)</a:t>
            </a:r>
          </a:p>
          <a:p>
            <a:pPr marL="0" indent="0">
              <a:buNone/>
            </a:pP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53%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felt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able to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make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informed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choice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about HT</a:t>
            </a: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55%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felt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unable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make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informed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choice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about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alternate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(non-HT)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therapies</a:t>
            </a: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Of 55% of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women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who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used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alternate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therapies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	39%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admitted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that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they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did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not know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enough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make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informed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choice</a:t>
            </a: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	29%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were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unaware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that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alternate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therapies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could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affect the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function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of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other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medication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when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taken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together</a:t>
            </a: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sz="1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E79FC3-3030-AACE-6EC2-1FAD578348DF}"/>
              </a:ext>
            </a:extLst>
          </p:cNvPr>
          <p:cNvSpPr txBox="1"/>
          <p:nvPr/>
        </p:nvSpPr>
        <p:spPr>
          <a:xfrm>
            <a:off x="1255363" y="1441348"/>
            <a:ext cx="31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Lack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understanding</a:t>
            </a:r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2DDF29-90B7-6248-4A50-E857346A2567}"/>
              </a:ext>
            </a:extLst>
          </p:cNvPr>
          <p:cNvSpPr txBox="1"/>
          <p:nvPr/>
        </p:nvSpPr>
        <p:spPr>
          <a:xfrm>
            <a:off x="6692684" y="1438768"/>
            <a:ext cx="425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Fear of adverse </a:t>
            </a:r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events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from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D38AD75-3143-392F-C4BE-7BCA279BBDD7}"/>
              </a:ext>
            </a:extLst>
          </p:cNvPr>
          <p:cNvSpPr txBox="1">
            <a:spLocks/>
          </p:cNvSpPr>
          <p:nvPr/>
        </p:nvSpPr>
        <p:spPr>
          <a:xfrm>
            <a:off x="6230313" y="2182678"/>
            <a:ext cx="5046240" cy="41432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 err="1"/>
              <a:t>European</a:t>
            </a:r>
            <a:r>
              <a:rPr lang="fr-FR" sz="1800" b="1" dirty="0"/>
              <a:t>  Online Survey (2014),                  3890 </a:t>
            </a:r>
            <a:r>
              <a:rPr lang="fr-FR" sz="1800" b="1" dirty="0" err="1"/>
              <a:t>women</a:t>
            </a:r>
            <a:r>
              <a:rPr lang="fr-FR" sz="1800" b="1" dirty="0"/>
              <a:t>  </a:t>
            </a:r>
            <a:r>
              <a:rPr lang="fr-FR" sz="1800" b="1" dirty="0" err="1"/>
              <a:t>aged</a:t>
            </a:r>
            <a:r>
              <a:rPr lang="fr-FR" sz="1800" b="1" dirty="0"/>
              <a:t> &gt; 45 </a:t>
            </a:r>
            <a:r>
              <a:rPr lang="fr-FR" sz="1800" b="1" dirty="0" err="1"/>
              <a:t>years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(15</a:t>
            </a:r>
            <a:r>
              <a:rPr lang="fr-BE" sz="1800" b="1" dirty="0">
                <a:solidFill>
                  <a:srgbClr val="212121"/>
                </a:solidFill>
                <a:latin typeface="Aptos" panose="020B0004020202020204" pitchFamily="34" charset="0"/>
              </a:rPr>
              <a:t>% of the 25147 </a:t>
            </a:r>
            <a:r>
              <a:rPr lang="fr-BE" sz="1800" b="1" dirty="0" err="1">
                <a:solidFill>
                  <a:srgbClr val="212121"/>
                </a:solidFill>
                <a:latin typeface="Aptos" panose="020B0004020202020204" pitchFamily="34" charset="0"/>
              </a:rPr>
              <a:t>invited</a:t>
            </a:r>
            <a:r>
              <a:rPr lang="fr-BE" sz="1800" b="1" dirty="0">
                <a:solidFill>
                  <a:srgbClr val="212121"/>
                </a:solidFill>
                <a:latin typeface="Aptos" panose="020B0004020202020204" pitchFamily="34" charset="0"/>
              </a:rPr>
              <a:t> participants</a:t>
            </a:r>
            <a:r>
              <a:rPr lang="fr-BE" sz="1800" dirty="0">
                <a:solidFill>
                  <a:srgbClr val="212121"/>
                </a:solidFill>
                <a:latin typeface="Aptos" panose="020B0004020202020204" pitchFamily="34" charset="0"/>
              </a:rPr>
              <a:t>)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Percentage of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women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who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agreed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that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hormones are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dangerous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, by country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04C0116-3F7E-A48D-EC8E-F3CE90FD0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94144"/>
              </p:ext>
            </p:extLst>
          </p:nvPr>
        </p:nvGraphicFramePr>
        <p:xfrm>
          <a:off x="6297474" y="35826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C466896-B986-545D-3E2B-381F0239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411A9-567A-E4C2-CA4F-426D5D75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Bridging the Gap: Necessary Components for Achieving High-Quality Medical Decisions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19" name="Espace réservé du contenu 18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6E550B25-B9E6-5CD8-BEC0-E42002AA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333" y="1945865"/>
            <a:ext cx="8772040" cy="2966270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B661D66-70CE-0838-B262-AC10B8DCD253}"/>
              </a:ext>
            </a:extLst>
          </p:cNvPr>
          <p:cNvSpPr txBox="1"/>
          <p:nvPr/>
        </p:nvSpPr>
        <p:spPr>
          <a:xfrm>
            <a:off x="2448729" y="5439905"/>
            <a:ext cx="69122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There </a:t>
            </a:r>
            <a:r>
              <a:rPr lang="fr-FR" sz="2000" dirty="0" err="1"/>
              <a:t>is</a:t>
            </a:r>
            <a:r>
              <a:rPr lang="fr-FR" sz="2000" dirty="0"/>
              <a:t> no « right »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decision</a:t>
            </a:r>
            <a:r>
              <a:rPr lang="fr-FR" sz="2000" dirty="0"/>
              <a:t> in an objective </a:t>
            </a:r>
            <a:r>
              <a:rPr lang="fr-FR" sz="2000" dirty="0" err="1"/>
              <a:t>sense</a:t>
            </a:r>
            <a:r>
              <a:rPr lang="fr-FR" sz="2000" dirty="0"/>
              <a:t>.</a:t>
            </a:r>
          </a:p>
          <a:p>
            <a:r>
              <a:rPr lang="fr-FR" sz="2000" dirty="0"/>
              <a:t>The best </a:t>
            </a:r>
            <a:r>
              <a:rPr lang="fr-FR" sz="2000" dirty="0" err="1"/>
              <a:t>decision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the one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right for the patient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879132-F100-E11F-73ED-EC2041CF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6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8AE6B-4127-75B7-0EA7-54D0AC88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Use of Reflective Listening to Identify and Understand Patients Concerns and Goals</a:t>
            </a:r>
            <a:endParaRPr lang="fr-FR" sz="32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8B8F7-0E39-4F8E-D920-ED295B09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0822" cy="4351338"/>
          </a:xfrm>
        </p:spPr>
        <p:txBody>
          <a:bodyPr/>
          <a:lstStyle/>
          <a:p>
            <a:pPr marL="0" indent="0"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OARS</a:t>
            </a:r>
            <a:endParaRPr lang="fr-B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 question that encourage further elaboration and consideration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ffirmation that foster positive feelings during the consultation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eflections that indicate the clinician has heard and accurately understood the patient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ummarises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extent the basic reflections to include additional information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personne, habits, Visage humain, intérieur&#10;&#10;Le contenu généré par l’IA peut être incorrect.">
            <a:extLst>
              <a:ext uri="{FF2B5EF4-FFF2-40B4-BE49-F238E27FC236}">
                <a16:creationId xmlns:a16="http://schemas.microsoft.com/office/drawing/2014/main" id="{E87D3167-F8D5-CEC7-BDEA-265E1FF7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16" y="1690687"/>
            <a:ext cx="3208472" cy="448627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9B8FC9-088D-CF35-5E6E-A9946B97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9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74E7B-5C34-D20F-0B18-055A9D28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Putting OARS into Practice in the Setting of New Complex Data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5276286-67B7-0162-E5C5-174D62359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774" y="1978025"/>
            <a:ext cx="2495226" cy="4351338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Affirmation</a:t>
            </a:r>
          </a:p>
          <a:p>
            <a:pPr marL="0" indent="0">
              <a:buNone/>
            </a:pPr>
            <a:endParaRPr lang="fr-FR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Those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hot flashes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be very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uncomfortable.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896F7F16-967E-EB11-4269-94D226F838F6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2620505" cy="435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Open questions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you know about the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menopause?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you know about taking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hormones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time of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menopause?</a:t>
            </a:r>
            <a:endParaRPr lang="fr-FR" dirty="0"/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21C72FDB-33AB-38A6-6F2E-27E2C94EA60E}"/>
              </a:ext>
            </a:extLst>
          </p:cNvPr>
          <p:cNvSpPr txBox="1">
            <a:spLocks/>
          </p:cNvSpPr>
          <p:nvPr/>
        </p:nvSpPr>
        <p:spPr>
          <a:xfrm>
            <a:off x="6238069" y="1978025"/>
            <a:ext cx="2620505" cy="435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Reflections</a:t>
            </a:r>
            <a:endParaRPr lang="fr-BE" dirty="0"/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 understand that you would like to consider </a:t>
            </a:r>
            <a:r>
              <a:rPr lang="en-US" sz="1800" kern="100" dirty="0">
                <a:solidFill>
                  <a:srgbClr val="C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treatment options </a:t>
            </a:r>
            <a:r>
              <a:rPr lang="en-US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for your symptoms but have </a:t>
            </a:r>
            <a:r>
              <a:rPr lang="en-US" sz="1800" kern="100" dirty="0">
                <a:solidFill>
                  <a:srgbClr val="C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some questions</a:t>
            </a:r>
            <a:r>
              <a:rPr lang="en-US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fr-BE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80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7" name="Espace réservé du contenu 8">
            <a:extLst>
              <a:ext uri="{FF2B5EF4-FFF2-40B4-BE49-F238E27FC236}">
                <a16:creationId xmlns:a16="http://schemas.microsoft.com/office/drawing/2014/main" id="{74D3EA77-00A9-5D34-D1D2-6C62D7E6DA5D}"/>
              </a:ext>
            </a:extLst>
          </p:cNvPr>
          <p:cNvSpPr txBox="1">
            <a:spLocks/>
          </p:cNvSpPr>
          <p:nvPr/>
        </p:nvSpPr>
        <p:spPr>
          <a:xfrm>
            <a:off x="8991609" y="1978025"/>
            <a:ext cx="2362192" cy="435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Summaries</a:t>
            </a:r>
            <a:endParaRPr lang="fr-BE" dirty="0"/>
          </a:p>
          <a:p>
            <a:pPr marL="0" indent="0">
              <a:buNone/>
            </a:pP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woman's experience with menopause is her own. We can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tailor HT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your specific needs and work to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maximize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benefits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minimize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risks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93FAC6-A89D-7CB3-F7FD-53D6F5A23A24}"/>
              </a:ext>
            </a:extLst>
          </p:cNvPr>
          <p:cNvSpPr txBox="1"/>
          <p:nvPr/>
        </p:nvSpPr>
        <p:spPr>
          <a:xfrm>
            <a:off x="1596326" y="1394847"/>
            <a:ext cx="928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                                        A                                         R                                         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FD1219-0E30-EA04-4D32-E6EB6905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1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FA922-0E58-D65F-BD85-6D7628E7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Benefits of Reflective Listening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B9E4B-77D0-1E51-BFF0-D72B474F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504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Allowing the patient to talk while the physician actively listen and reflects back to the patient what he or she has heard</a:t>
            </a:r>
          </a:p>
          <a:p>
            <a:pPr marL="0" indent="0">
              <a:buNone/>
            </a:pP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no more than 3 minutes to the visit 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Helps to better define patient concerns 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Decrease “late-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ansing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concerns “at the end of the patient visits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25157D01-A2B0-13FF-B78D-730ECA22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02" y="1429530"/>
            <a:ext cx="3139698" cy="435133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69DE3F-82BD-6104-196D-1BD33540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52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E36FE-6EE7-CD4B-578D-B3CEA33E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Framing Conversation about Medical Evidence with Patients</a:t>
            </a:r>
            <a:endParaRPr lang="fr-FR" sz="32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EA17BE7-DDFC-2078-2DA4-310721CA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0511" cy="838553"/>
          </a:xfrm>
          <a:solidFill>
            <a:schemeClr val="tx2">
              <a:lumMod val="25000"/>
              <a:lumOff val="75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Instead of saying ……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533FD0C1-21B8-C254-2835-187DFD99C924}"/>
              </a:ext>
            </a:extLst>
          </p:cNvPr>
          <p:cNvSpPr txBox="1">
            <a:spLocks/>
          </p:cNvSpPr>
          <p:nvPr/>
        </p:nvSpPr>
        <p:spPr>
          <a:xfrm>
            <a:off x="838201" y="2799115"/>
            <a:ext cx="4230510" cy="13947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Combined HT is associated with increased risk of breast cancer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F612FE2C-83A9-9101-F961-618DBA9FE472}"/>
              </a:ext>
            </a:extLst>
          </p:cNvPr>
          <p:cNvSpPr txBox="1">
            <a:spLocks/>
          </p:cNvSpPr>
          <p:nvPr/>
        </p:nvSpPr>
        <p:spPr>
          <a:xfrm>
            <a:off x="5345288" y="1825625"/>
            <a:ext cx="5937956" cy="83855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Consider reframing the language by saying…..</a:t>
            </a:r>
            <a:endParaRPr lang="fr-BE" sz="240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144DBCB8-C625-324A-5A1C-EDAB48C998D9}"/>
              </a:ext>
            </a:extLst>
          </p:cNvPr>
          <p:cNvSpPr txBox="1">
            <a:spLocks/>
          </p:cNvSpPr>
          <p:nvPr/>
        </p:nvSpPr>
        <p:spPr>
          <a:xfrm>
            <a:off x="5415843" y="2799115"/>
            <a:ext cx="5937956" cy="13947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up-to-date medical evidence shows that this is a slight increase in the risk of breast cancer with combined HRT when used for five years or more. 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medical evidence shows that the risk -for you -may be comparable to the risk of breast cancer associated with consuming two or three more alcoholic drinks per day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6928304B-4A37-69D2-322B-33D64B0B585E}"/>
              </a:ext>
            </a:extLst>
          </p:cNvPr>
          <p:cNvSpPr txBox="1">
            <a:spLocks/>
          </p:cNvSpPr>
          <p:nvPr/>
        </p:nvSpPr>
        <p:spPr>
          <a:xfrm>
            <a:off x="838200" y="4328760"/>
            <a:ext cx="4230510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risk of HT is that eight more women in 10,000 per year will develop breast cancer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681773EC-E19F-52B3-CE98-71278B67F2BF}"/>
              </a:ext>
            </a:extLst>
          </p:cNvPr>
          <p:cNvSpPr txBox="1">
            <a:spLocks/>
          </p:cNvSpPr>
          <p:nvPr/>
        </p:nvSpPr>
        <p:spPr>
          <a:xfrm>
            <a:off x="5415843" y="4328760"/>
            <a:ext cx="5937956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relative safety of HT is that 9992 woman in 10,000 will not have that's an increase in breast cancer risk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A1FB721D-FDC0-7B91-AE5E-7ADB8A555984}"/>
              </a:ext>
            </a:extLst>
          </p:cNvPr>
          <p:cNvSpPr txBox="1">
            <a:spLocks/>
          </p:cNvSpPr>
          <p:nvPr/>
        </p:nvSpPr>
        <p:spPr>
          <a:xfrm>
            <a:off x="838200" y="5490986"/>
            <a:ext cx="4230510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recommend HT for you because it's the most effective treatment for hot flashes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DEEDFBC4-F3C4-E12A-973E-AF3972A45F08}"/>
              </a:ext>
            </a:extLst>
          </p:cNvPr>
          <p:cNvSpPr txBox="1">
            <a:spLocks/>
          </p:cNvSpPr>
          <p:nvPr/>
        </p:nvSpPr>
        <p:spPr>
          <a:xfrm>
            <a:off x="5432776" y="5490986"/>
            <a:ext cx="5937956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 is considered to be the most effective treatment for hot flashes, but we should talk about whether this is the right option for you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9D036B-455E-AC4C-FFC3-C89BFAED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49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6101D-EBBD-27AC-C3BE-D302DF26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Specific language that can be used to communicate medical evidence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E6481A-FB66-75F8-CC6D-850F382C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that provides confidence to patient regarding evidence relevant to the health care </a:t>
            </a:r>
          </a:p>
          <a:p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proven to work best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most up-to-date medical evidence including ,information about the risk and benefits about what works best”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 practice in the medical field</a:t>
            </a:r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medical science shows about each option’s benefits any risk “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“What the research  shows</a:t>
            </a:r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 developed by national medical expert about what work best”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23D674-37C4-477C-CB61-3C3C0BA1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4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5614" y="1122363"/>
            <a:ext cx="12055366" cy="2306637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1C641F5-34B5-F83D-93C0-973884E9090E}"/>
              </a:ext>
            </a:extLst>
          </p:cNvPr>
          <p:cNvSpPr txBox="1">
            <a:spLocks/>
          </p:cNvSpPr>
          <p:nvPr/>
        </p:nvSpPr>
        <p:spPr>
          <a:xfrm>
            <a:off x="157655" y="1122363"/>
            <a:ext cx="11214538" cy="832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How to manage a </a:t>
            </a:r>
            <a:r>
              <a:rPr lang="fr-FR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Menopause</a:t>
            </a:r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consultation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C6EC89-219C-5E13-1A8E-E28E62DA12F0}"/>
              </a:ext>
            </a:extLst>
          </p:cNvPr>
          <p:cNvSpPr txBox="1"/>
          <p:nvPr/>
        </p:nvSpPr>
        <p:spPr>
          <a:xfrm>
            <a:off x="601162" y="2836188"/>
            <a:ext cx="10989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Overcoming barriers</a:t>
            </a:r>
          </a:p>
          <a:p>
            <a:r>
              <a:rPr lang="en-US" sz="3200" dirty="0"/>
              <a:t>	and applying patient-centered interview techniques</a:t>
            </a:r>
          </a:p>
          <a:p>
            <a:r>
              <a:rPr lang="en-US" sz="3200" dirty="0"/>
              <a:t>		 			to arrive at shared decision-making</a:t>
            </a:r>
            <a:endParaRPr lang="fr-FR" sz="3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871881-11DF-46DA-E190-78481177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496C2-207D-69FD-8B51-F4A1604A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Summary: Communicating With Patient About Medical Evidence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A1809-F94E-1848-E183-D2F1DD8E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Patients desire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 and meaningful involvement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medical evidence and decision making 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gap between what patient want and what they currently receive should serve as a stimulus for action 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Necessary components for achieving high quality medical decision involve a combination of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evidence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clinician expertise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patient goals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concerns use of reflective listening can help clinician identify and understand patient goals and concerns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Positive language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focuses on the most up to date medical evidence, including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risk and benefits, resonate with patients 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Putting all these elements together can enhance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patient satisfaction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possibly other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outcomes </a:t>
            </a:r>
            <a:endParaRPr lang="fr-BE" sz="20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ACF144-4734-3411-7B39-6A4D441C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1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06FB1C-BB86-0FE9-65C7-CDFAF6101105}"/>
              </a:ext>
            </a:extLst>
          </p:cNvPr>
          <p:cNvSpPr txBox="1"/>
          <p:nvPr/>
        </p:nvSpPr>
        <p:spPr>
          <a:xfrm>
            <a:off x="2742618" y="6071712"/>
            <a:ext cx="768935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100" b="1" dirty="0"/>
              <a:t>El Khoudarry SR</a:t>
            </a:r>
            <a:r>
              <a:rPr lang="fr-FR" sz="1100" b="1" dirty="0"/>
              <a:t>, </a:t>
            </a:r>
            <a:r>
              <a:rPr lang="cs-CZ" sz="1100" dirty="0"/>
              <a:t>et al. </a:t>
            </a:r>
            <a:r>
              <a:rPr lang="cs-CZ" sz="1100" i="1" dirty="0"/>
              <a:t>Menopause: The Journal of The North American Menopause Society</a:t>
            </a:r>
            <a:r>
              <a:rPr lang="fr-FR" sz="1100" i="1" dirty="0"/>
              <a:t> </a:t>
            </a:r>
            <a:r>
              <a:rPr lang="cs-CZ" sz="1100" dirty="0"/>
              <a:t>2019;</a:t>
            </a:r>
            <a:r>
              <a:rPr lang="fr-FR" sz="1100" dirty="0"/>
              <a:t> </a:t>
            </a:r>
            <a:r>
              <a:rPr lang="cs-CZ" sz="1100" b="1" dirty="0"/>
              <a:t>26(10)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1213–1227.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Makara-Studzińśka</a:t>
            </a:r>
            <a:r>
              <a:rPr lang="cs-CZ" sz="1100" dirty="0"/>
              <a:t> </a:t>
            </a:r>
            <a:r>
              <a:rPr lang="cs-CZ" sz="1100" b="1" dirty="0"/>
              <a:t>MT</a:t>
            </a:r>
            <a:r>
              <a:rPr lang="fr-FR" sz="1100" b="1" dirty="0"/>
              <a:t>,</a:t>
            </a:r>
            <a:r>
              <a:rPr lang="fr-FR" sz="1100" dirty="0"/>
              <a:t> </a:t>
            </a:r>
            <a:r>
              <a:rPr lang="cs-CZ" sz="1100" dirty="0"/>
              <a:t>et al. </a:t>
            </a:r>
            <a:r>
              <a:rPr lang="cs-CZ" sz="1100" i="1" dirty="0"/>
              <a:t>Prz Menopauzalny </a:t>
            </a:r>
            <a:r>
              <a:rPr lang="cs-CZ" sz="1100" dirty="0"/>
              <a:t>2014; </a:t>
            </a:r>
            <a:r>
              <a:rPr lang="cs-CZ" sz="1100" b="1" dirty="0"/>
              <a:t>13(3)</a:t>
            </a:r>
            <a:r>
              <a:rPr lang="cs-CZ" sz="1100" dirty="0"/>
              <a:t>: 203–211.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Tremollieres FA,</a:t>
            </a:r>
            <a:r>
              <a:rPr lang="cs-CZ" sz="1100" dirty="0"/>
              <a:t> et al. </a:t>
            </a:r>
            <a:r>
              <a:rPr lang="cs-CZ" sz="1100" i="1" dirty="0"/>
              <a:t>Maturitas</a:t>
            </a:r>
            <a:r>
              <a:rPr lang="fr-FR" sz="1100" i="1" dirty="0"/>
              <a:t> </a:t>
            </a:r>
            <a:r>
              <a:rPr lang="cs-CZ" sz="1100" dirty="0"/>
              <a:t>2022;</a:t>
            </a:r>
            <a:r>
              <a:rPr lang="fr-FR" sz="1100" dirty="0"/>
              <a:t> </a:t>
            </a:r>
            <a:r>
              <a:rPr lang="cs-CZ" sz="1100" b="1" dirty="0"/>
              <a:t>166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58–64</a:t>
            </a:r>
            <a:r>
              <a:rPr lang="cs-CZ" sz="1100" dirty="0">
                <a:ea typeface="Verdana" panose="020B0604030504040204" pitchFamily="34" charset="0"/>
              </a:rPr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8785C4-EF1E-5FD2-1F87-E7397B4D89DF}"/>
              </a:ext>
            </a:extLst>
          </p:cNvPr>
          <p:cNvGrpSpPr/>
          <p:nvPr/>
        </p:nvGrpSpPr>
        <p:grpSpPr>
          <a:xfrm>
            <a:off x="3013" y="1026852"/>
            <a:ext cx="11144448" cy="5044860"/>
            <a:chOff x="931524" y="1063613"/>
            <a:chExt cx="10626903" cy="51319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A1B996-CCAE-7611-E72A-34914DDA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524" y="1114569"/>
              <a:ext cx="10626903" cy="508098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DFEE75-320B-0953-99E0-3C2060AE0D89}"/>
                </a:ext>
              </a:extLst>
            </p:cNvPr>
            <p:cNvSpPr/>
            <p:nvPr/>
          </p:nvSpPr>
          <p:spPr>
            <a:xfrm>
              <a:off x="968240" y="1063613"/>
              <a:ext cx="10553470" cy="811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le 84">
            <a:extLst>
              <a:ext uri="{FF2B5EF4-FFF2-40B4-BE49-F238E27FC236}">
                <a16:creationId xmlns:a16="http://schemas.microsoft.com/office/drawing/2014/main" id="{4887FB4D-C27B-1396-F924-8294A0A6E2C9}"/>
              </a:ext>
            </a:extLst>
          </p:cNvPr>
          <p:cNvSpPr>
            <a:spLocks/>
          </p:cNvSpPr>
          <p:nvPr/>
        </p:nvSpPr>
        <p:spPr bwMode="auto">
          <a:xfrm>
            <a:off x="2753476" y="480781"/>
            <a:ext cx="8034391" cy="9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b="1" dirty="0">
                <a:solidFill>
                  <a:srgbClr val="002060"/>
                </a:solidFill>
              </a:rPr>
              <a:t>Menopausal symptoms negatively impact women’s health and well-being </a:t>
            </a:r>
            <a:r>
              <a:rPr lang="en-GB" altLang="fr-FR" b="1" baseline="30000" dirty="0">
                <a:solidFill>
                  <a:srgbClr val="002060"/>
                </a:solidFill>
              </a:rPr>
              <a:t>1,2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B61EE0-31BA-B14B-3C3E-82FF27728BB3}"/>
              </a:ext>
            </a:extLst>
          </p:cNvPr>
          <p:cNvSpPr/>
          <p:nvPr/>
        </p:nvSpPr>
        <p:spPr>
          <a:xfrm>
            <a:off x="6328881" y="2137025"/>
            <a:ext cx="4818580" cy="13767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5ED8B7-CF36-48DB-1E3F-FCCEA6121F69}"/>
              </a:ext>
            </a:extLst>
          </p:cNvPr>
          <p:cNvSpPr/>
          <p:nvPr/>
        </p:nvSpPr>
        <p:spPr>
          <a:xfrm>
            <a:off x="4361381" y="3475354"/>
            <a:ext cx="5255230" cy="1168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E8153-5CA4-9F07-2F83-25D187DAA16D}"/>
              </a:ext>
            </a:extLst>
          </p:cNvPr>
          <p:cNvSpPr/>
          <p:nvPr/>
        </p:nvSpPr>
        <p:spPr>
          <a:xfrm>
            <a:off x="3482941" y="4774058"/>
            <a:ext cx="7582326" cy="1168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6D035D-EA31-9665-B11D-5EC21CBC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8785C4-EF1E-5FD2-1F87-E7397B4D89DF}"/>
              </a:ext>
            </a:extLst>
          </p:cNvPr>
          <p:cNvGrpSpPr/>
          <p:nvPr/>
        </p:nvGrpSpPr>
        <p:grpSpPr>
          <a:xfrm>
            <a:off x="212875" y="1141965"/>
            <a:ext cx="11282929" cy="5085945"/>
            <a:chOff x="799474" y="1109612"/>
            <a:chExt cx="10758953" cy="5085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A1B996-CCAE-7611-E72A-34914DDA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524" y="1114569"/>
              <a:ext cx="10626903" cy="508098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DFEE75-320B-0953-99E0-3C2060AE0D89}"/>
                </a:ext>
              </a:extLst>
            </p:cNvPr>
            <p:cNvSpPr/>
            <p:nvPr/>
          </p:nvSpPr>
          <p:spPr>
            <a:xfrm>
              <a:off x="799474" y="1109612"/>
              <a:ext cx="10553470" cy="811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le 84">
            <a:extLst>
              <a:ext uri="{FF2B5EF4-FFF2-40B4-BE49-F238E27FC236}">
                <a16:creationId xmlns:a16="http://schemas.microsoft.com/office/drawing/2014/main" id="{4887FB4D-C27B-1396-F924-8294A0A6E2C9}"/>
              </a:ext>
            </a:extLst>
          </p:cNvPr>
          <p:cNvSpPr>
            <a:spLocks/>
          </p:cNvSpPr>
          <p:nvPr/>
        </p:nvSpPr>
        <p:spPr bwMode="auto">
          <a:xfrm>
            <a:off x="2753476" y="480781"/>
            <a:ext cx="8034391" cy="9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Menopausal symptoms negatively impact women’s health and well-being </a:t>
            </a:r>
            <a:r>
              <a:rPr kumimoji="0" lang="en-GB" altLang="fr-FR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1,2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5ED8B7-CF36-48DB-1E3F-FCCEA6121F69}"/>
              </a:ext>
            </a:extLst>
          </p:cNvPr>
          <p:cNvSpPr/>
          <p:nvPr/>
        </p:nvSpPr>
        <p:spPr>
          <a:xfrm>
            <a:off x="4361381" y="3475354"/>
            <a:ext cx="5255230" cy="1168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E8153-5CA4-9F07-2F83-25D187DAA16D}"/>
              </a:ext>
            </a:extLst>
          </p:cNvPr>
          <p:cNvSpPr/>
          <p:nvPr/>
        </p:nvSpPr>
        <p:spPr>
          <a:xfrm>
            <a:off x="3482941" y="4774058"/>
            <a:ext cx="7582326" cy="1168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638F9-299D-F31F-322B-FABC91A466B1}"/>
              </a:ext>
            </a:extLst>
          </p:cNvPr>
          <p:cNvSpPr txBox="1"/>
          <p:nvPr/>
        </p:nvSpPr>
        <p:spPr>
          <a:xfrm>
            <a:off x="2742618" y="6158796"/>
            <a:ext cx="768935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100" b="1" dirty="0"/>
              <a:t>El Khoudarry SR</a:t>
            </a:r>
            <a:r>
              <a:rPr lang="fr-FR" sz="1100" b="1" dirty="0"/>
              <a:t>, </a:t>
            </a:r>
            <a:r>
              <a:rPr lang="cs-CZ" sz="1100" dirty="0"/>
              <a:t>et al. </a:t>
            </a:r>
            <a:r>
              <a:rPr lang="cs-CZ" sz="1100" i="1" dirty="0"/>
              <a:t>Menopause: The Journal of The North American Menopause Society</a:t>
            </a:r>
            <a:r>
              <a:rPr lang="fr-FR" sz="1100" i="1" dirty="0"/>
              <a:t> </a:t>
            </a:r>
            <a:r>
              <a:rPr lang="cs-CZ" sz="1100" dirty="0"/>
              <a:t>2019;</a:t>
            </a:r>
            <a:r>
              <a:rPr lang="fr-FR" sz="1100" dirty="0"/>
              <a:t> </a:t>
            </a:r>
            <a:r>
              <a:rPr lang="cs-CZ" sz="1100" b="1" dirty="0"/>
              <a:t>26(10)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1213–1227.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Makara-Studzińśka</a:t>
            </a:r>
            <a:r>
              <a:rPr lang="cs-CZ" sz="1100" dirty="0"/>
              <a:t> </a:t>
            </a:r>
            <a:r>
              <a:rPr lang="cs-CZ" sz="1100" b="1" dirty="0"/>
              <a:t>MT</a:t>
            </a:r>
            <a:r>
              <a:rPr lang="fr-FR" sz="1100" b="1" dirty="0"/>
              <a:t>,</a:t>
            </a:r>
            <a:r>
              <a:rPr lang="fr-FR" sz="1100" dirty="0"/>
              <a:t> </a:t>
            </a:r>
            <a:r>
              <a:rPr lang="cs-CZ" sz="1100" dirty="0"/>
              <a:t>et al. </a:t>
            </a:r>
            <a:r>
              <a:rPr lang="cs-CZ" sz="1100" i="1" dirty="0"/>
              <a:t>Prz Menopauzalny </a:t>
            </a:r>
            <a:r>
              <a:rPr lang="cs-CZ" sz="1100" dirty="0"/>
              <a:t>2014; </a:t>
            </a:r>
            <a:r>
              <a:rPr lang="cs-CZ" sz="1100" b="1" dirty="0"/>
              <a:t>13(3)</a:t>
            </a:r>
            <a:r>
              <a:rPr lang="cs-CZ" sz="1100" dirty="0"/>
              <a:t>: 203–211.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Tremollieres FA,</a:t>
            </a:r>
            <a:r>
              <a:rPr lang="cs-CZ" sz="1100" dirty="0"/>
              <a:t> et al. </a:t>
            </a:r>
            <a:r>
              <a:rPr lang="cs-CZ" sz="1100" i="1" dirty="0"/>
              <a:t>Maturitas</a:t>
            </a:r>
            <a:r>
              <a:rPr lang="fr-FR" sz="1100" i="1" dirty="0"/>
              <a:t> </a:t>
            </a:r>
            <a:r>
              <a:rPr lang="cs-CZ" sz="1100" dirty="0"/>
              <a:t>2022;</a:t>
            </a:r>
            <a:r>
              <a:rPr lang="fr-FR" sz="1100" dirty="0"/>
              <a:t> </a:t>
            </a:r>
            <a:r>
              <a:rPr lang="cs-CZ" sz="1100" b="1" dirty="0"/>
              <a:t>166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58–64</a:t>
            </a:r>
            <a:r>
              <a:rPr lang="cs-CZ" sz="1100" dirty="0"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8B79370-9A4C-D175-102A-D1ABB694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8785C4-EF1E-5FD2-1F87-E7397B4D89DF}"/>
              </a:ext>
            </a:extLst>
          </p:cNvPr>
          <p:cNvGrpSpPr/>
          <p:nvPr/>
        </p:nvGrpSpPr>
        <p:grpSpPr>
          <a:xfrm>
            <a:off x="227389" y="1072851"/>
            <a:ext cx="11282929" cy="5085945"/>
            <a:chOff x="799474" y="1109612"/>
            <a:chExt cx="10758953" cy="5085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A1B996-CCAE-7611-E72A-34914DDA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524" y="1114569"/>
              <a:ext cx="10626903" cy="508098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DFEE75-320B-0953-99E0-3C2060AE0D89}"/>
                </a:ext>
              </a:extLst>
            </p:cNvPr>
            <p:cNvSpPr/>
            <p:nvPr/>
          </p:nvSpPr>
          <p:spPr>
            <a:xfrm>
              <a:off x="799474" y="1109612"/>
              <a:ext cx="10553470" cy="811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le 84">
            <a:extLst>
              <a:ext uri="{FF2B5EF4-FFF2-40B4-BE49-F238E27FC236}">
                <a16:creationId xmlns:a16="http://schemas.microsoft.com/office/drawing/2014/main" id="{4887FB4D-C27B-1396-F924-8294A0A6E2C9}"/>
              </a:ext>
            </a:extLst>
          </p:cNvPr>
          <p:cNvSpPr>
            <a:spLocks/>
          </p:cNvSpPr>
          <p:nvPr/>
        </p:nvSpPr>
        <p:spPr bwMode="auto">
          <a:xfrm>
            <a:off x="2753476" y="480781"/>
            <a:ext cx="8034391" cy="9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Menopausal symptoms negatively impact women’s health and well-being </a:t>
            </a:r>
            <a:r>
              <a:rPr kumimoji="0" lang="en-GB" altLang="fr-FR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1,2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E8153-5CA4-9F07-2F83-25D187DAA16D}"/>
              </a:ext>
            </a:extLst>
          </p:cNvPr>
          <p:cNvSpPr/>
          <p:nvPr/>
        </p:nvSpPr>
        <p:spPr>
          <a:xfrm>
            <a:off x="3482941" y="4774058"/>
            <a:ext cx="7582326" cy="1168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563D2-7BA8-20CF-7608-E0F8C264CB51}"/>
              </a:ext>
            </a:extLst>
          </p:cNvPr>
          <p:cNvSpPr txBox="1"/>
          <p:nvPr/>
        </p:nvSpPr>
        <p:spPr>
          <a:xfrm>
            <a:off x="2742618" y="6158796"/>
            <a:ext cx="76893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100" b="1" dirty="0"/>
              <a:t>El Khoudarry SR</a:t>
            </a:r>
            <a:r>
              <a:rPr lang="fr-FR" sz="1100" b="1" dirty="0"/>
              <a:t>, </a:t>
            </a:r>
            <a:r>
              <a:rPr lang="cs-CZ" sz="1100" dirty="0"/>
              <a:t>et al. </a:t>
            </a:r>
            <a:r>
              <a:rPr lang="cs-CZ" sz="1100" i="1" dirty="0"/>
              <a:t>Menopause: The Journal of The North American Menopause Society</a:t>
            </a:r>
            <a:r>
              <a:rPr lang="fr-FR" sz="1100" i="1" dirty="0"/>
              <a:t> </a:t>
            </a:r>
            <a:r>
              <a:rPr lang="cs-CZ" sz="1100" dirty="0"/>
              <a:t>2019;</a:t>
            </a:r>
            <a:r>
              <a:rPr lang="fr-FR" sz="1100" dirty="0"/>
              <a:t> </a:t>
            </a:r>
            <a:r>
              <a:rPr lang="cs-CZ" sz="1100" b="1" dirty="0"/>
              <a:t>26(10)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1213–1227.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Makara-Studzińśka</a:t>
            </a:r>
            <a:r>
              <a:rPr lang="cs-CZ" sz="1100" dirty="0"/>
              <a:t> </a:t>
            </a:r>
            <a:r>
              <a:rPr lang="cs-CZ" sz="1100" b="1" dirty="0"/>
              <a:t>MT</a:t>
            </a:r>
            <a:r>
              <a:rPr lang="fr-FR" sz="1100" b="1" dirty="0"/>
              <a:t>,</a:t>
            </a:r>
            <a:r>
              <a:rPr lang="fr-FR" sz="1100" dirty="0"/>
              <a:t> </a:t>
            </a:r>
            <a:r>
              <a:rPr lang="cs-CZ" sz="1100" dirty="0"/>
              <a:t>et al. </a:t>
            </a:r>
            <a:r>
              <a:rPr lang="cs-CZ" sz="1100" i="1" dirty="0"/>
              <a:t>Prz Menopauzalny </a:t>
            </a:r>
            <a:r>
              <a:rPr lang="cs-CZ" sz="1100" dirty="0"/>
              <a:t>2014; </a:t>
            </a:r>
            <a:r>
              <a:rPr lang="cs-CZ" sz="1100" b="1" dirty="0"/>
              <a:t>13(3)</a:t>
            </a:r>
            <a:r>
              <a:rPr lang="cs-CZ" sz="1100" dirty="0"/>
              <a:t>: 203–211.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Tremollieres FA,</a:t>
            </a:r>
            <a:r>
              <a:rPr lang="cs-CZ" sz="1100" dirty="0"/>
              <a:t> et al. </a:t>
            </a:r>
            <a:r>
              <a:rPr lang="cs-CZ" sz="1100" i="1" dirty="0"/>
              <a:t>Maturitas</a:t>
            </a:r>
            <a:r>
              <a:rPr lang="fr-FR" sz="1100" i="1" dirty="0"/>
              <a:t> </a:t>
            </a:r>
            <a:r>
              <a:rPr lang="cs-CZ" sz="1100" dirty="0"/>
              <a:t>2022;</a:t>
            </a:r>
            <a:r>
              <a:rPr lang="fr-FR" sz="1100" dirty="0"/>
              <a:t> </a:t>
            </a:r>
            <a:r>
              <a:rPr lang="cs-CZ" sz="1100" b="1" dirty="0"/>
              <a:t>166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58–64</a:t>
            </a:r>
            <a:r>
              <a:rPr lang="cs-CZ" sz="1200" dirty="0"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4764FF-E7C1-C5E0-F2C7-CF6D03A2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F9EAA9-E9C6-8DFE-EAFE-CE8F40276858}"/>
              </a:ext>
            </a:extLst>
          </p:cNvPr>
          <p:cNvGrpSpPr/>
          <p:nvPr/>
        </p:nvGrpSpPr>
        <p:grpSpPr>
          <a:xfrm>
            <a:off x="-20878" y="1042141"/>
            <a:ext cx="11168340" cy="5153416"/>
            <a:chOff x="931524" y="1042141"/>
            <a:chExt cx="10626903" cy="51534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340C42-0851-A8C0-5FAA-62B2FA07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524" y="1114569"/>
              <a:ext cx="10626903" cy="5080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ECDA26-E5D3-1529-EE75-EB89089D58F6}"/>
                </a:ext>
              </a:extLst>
            </p:cNvPr>
            <p:cNvSpPr/>
            <p:nvPr/>
          </p:nvSpPr>
          <p:spPr>
            <a:xfrm>
              <a:off x="931524" y="1042141"/>
              <a:ext cx="10421420" cy="811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le 84">
            <a:extLst>
              <a:ext uri="{FF2B5EF4-FFF2-40B4-BE49-F238E27FC236}">
                <a16:creationId xmlns:a16="http://schemas.microsoft.com/office/drawing/2014/main" id="{4887FB4D-C27B-1396-F924-8294A0A6E2C9}"/>
              </a:ext>
            </a:extLst>
          </p:cNvPr>
          <p:cNvSpPr>
            <a:spLocks/>
          </p:cNvSpPr>
          <p:nvPr/>
        </p:nvSpPr>
        <p:spPr bwMode="auto">
          <a:xfrm>
            <a:off x="2753476" y="480781"/>
            <a:ext cx="8034391" cy="9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Menopausal symptoms negatively impact women’s health and well-being </a:t>
            </a:r>
            <a:r>
              <a:rPr kumimoji="0" lang="en-GB" altLang="fr-FR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1,2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20D39-840B-BE1C-BC13-0BC6AC42829B}"/>
              </a:ext>
            </a:extLst>
          </p:cNvPr>
          <p:cNvSpPr txBox="1"/>
          <p:nvPr/>
        </p:nvSpPr>
        <p:spPr>
          <a:xfrm>
            <a:off x="2742618" y="6158796"/>
            <a:ext cx="768935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100" b="1" dirty="0"/>
              <a:t>El Khoudarry SR</a:t>
            </a:r>
            <a:r>
              <a:rPr lang="fr-FR" sz="1100" b="1" dirty="0"/>
              <a:t>, </a:t>
            </a:r>
            <a:r>
              <a:rPr lang="cs-CZ" sz="1100" dirty="0"/>
              <a:t>et al. </a:t>
            </a:r>
            <a:r>
              <a:rPr lang="cs-CZ" sz="1100" i="1" dirty="0"/>
              <a:t>Menopause: The Journal of The North American Menopause Society</a:t>
            </a:r>
            <a:r>
              <a:rPr lang="fr-FR" sz="1100" i="1" dirty="0"/>
              <a:t> </a:t>
            </a:r>
            <a:r>
              <a:rPr lang="cs-CZ" sz="1100" dirty="0"/>
              <a:t>2019;</a:t>
            </a:r>
            <a:r>
              <a:rPr lang="fr-FR" sz="1100" dirty="0"/>
              <a:t> </a:t>
            </a:r>
            <a:r>
              <a:rPr lang="cs-CZ" sz="1100" b="1" dirty="0"/>
              <a:t>26(10)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1213–1227.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Makara-Studzińśka</a:t>
            </a:r>
            <a:r>
              <a:rPr lang="cs-CZ" sz="1100" dirty="0"/>
              <a:t> </a:t>
            </a:r>
            <a:r>
              <a:rPr lang="cs-CZ" sz="1100" b="1" dirty="0"/>
              <a:t>MT</a:t>
            </a:r>
            <a:r>
              <a:rPr lang="fr-FR" sz="1100" b="1" dirty="0"/>
              <a:t>,</a:t>
            </a:r>
            <a:r>
              <a:rPr lang="fr-FR" sz="1100" dirty="0"/>
              <a:t> </a:t>
            </a:r>
            <a:r>
              <a:rPr lang="cs-CZ" sz="1100" dirty="0"/>
              <a:t>et al. </a:t>
            </a:r>
            <a:r>
              <a:rPr lang="cs-CZ" sz="1100" i="1" dirty="0"/>
              <a:t>Prz Menopauzalny </a:t>
            </a:r>
            <a:r>
              <a:rPr lang="cs-CZ" sz="1100" dirty="0"/>
              <a:t>2014; </a:t>
            </a:r>
            <a:r>
              <a:rPr lang="cs-CZ" sz="1100" b="1" dirty="0"/>
              <a:t>13(3)</a:t>
            </a:r>
            <a:r>
              <a:rPr lang="cs-CZ" sz="1100" dirty="0"/>
              <a:t>: 203–211. </a:t>
            </a:r>
            <a:endParaRPr lang="fr-FR" sz="1100" dirty="0"/>
          </a:p>
          <a:p>
            <a:pPr marL="228600" indent="-228600">
              <a:buAutoNum type="arabicPeriod"/>
            </a:pPr>
            <a:r>
              <a:rPr lang="cs-CZ" sz="1100" b="1" dirty="0"/>
              <a:t>Tremollieres FA,</a:t>
            </a:r>
            <a:r>
              <a:rPr lang="cs-CZ" sz="1100" dirty="0"/>
              <a:t> et al. </a:t>
            </a:r>
            <a:r>
              <a:rPr lang="cs-CZ" sz="1100" i="1" dirty="0"/>
              <a:t>Maturitas</a:t>
            </a:r>
            <a:r>
              <a:rPr lang="fr-FR" sz="1100" i="1" dirty="0"/>
              <a:t> </a:t>
            </a:r>
            <a:r>
              <a:rPr lang="cs-CZ" sz="1100" dirty="0"/>
              <a:t>2022;</a:t>
            </a:r>
            <a:r>
              <a:rPr lang="fr-FR" sz="1100" dirty="0"/>
              <a:t> </a:t>
            </a:r>
            <a:r>
              <a:rPr lang="cs-CZ" sz="1100" b="1" dirty="0"/>
              <a:t>166</a:t>
            </a:r>
            <a:r>
              <a:rPr lang="cs-CZ" sz="1100" dirty="0"/>
              <a:t>:</a:t>
            </a:r>
            <a:r>
              <a:rPr lang="fr-FR" sz="1100" dirty="0"/>
              <a:t> </a:t>
            </a:r>
            <a:r>
              <a:rPr lang="cs-CZ" sz="1100" dirty="0"/>
              <a:t>58–64</a:t>
            </a:r>
            <a:r>
              <a:rPr lang="cs-CZ" sz="1100" dirty="0"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156232-645F-EA21-BF1D-EC4CB7A4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0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AD9E4-1DEF-FFE7-851C-4CABECED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Symptoms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 of the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perimenopause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and the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menopause</a:t>
            </a:r>
            <a:br>
              <a:rPr lang="fr-FR" dirty="0"/>
            </a:b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B45CCC-AB0A-F8D4-6228-51AACF0FB347}"/>
              </a:ext>
            </a:extLst>
          </p:cNvPr>
          <p:cNvSpPr txBox="1"/>
          <p:nvPr/>
        </p:nvSpPr>
        <p:spPr>
          <a:xfrm>
            <a:off x="997527" y="1483926"/>
            <a:ext cx="302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General </a:t>
            </a:r>
            <a:r>
              <a:rPr lang="fr-FR" u="sng" dirty="0" err="1"/>
              <a:t>Appearance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Dry, </a:t>
            </a:r>
            <a:r>
              <a:rPr lang="fr-FR" sz="1400" dirty="0" err="1"/>
              <a:t>itchy</a:t>
            </a:r>
            <a:r>
              <a:rPr lang="fr-FR" sz="1400" dirty="0"/>
              <a:t>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Weigth</a:t>
            </a:r>
            <a:r>
              <a:rPr lang="fr-FR" sz="1400" dirty="0"/>
              <a:t>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Thinning</a:t>
            </a:r>
            <a:r>
              <a:rPr lang="fr-FR" sz="1400" dirty="0"/>
              <a:t> of </a:t>
            </a:r>
            <a:r>
              <a:rPr lang="fr-FR" sz="1400" dirty="0" err="1"/>
              <a:t>hair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Breast</a:t>
            </a:r>
            <a:r>
              <a:rPr lang="fr-FR" sz="1400" dirty="0"/>
              <a:t> drop, </a:t>
            </a:r>
            <a:r>
              <a:rPr lang="fr-FR" sz="1400" dirty="0" err="1"/>
              <a:t>flatten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Teeth</a:t>
            </a:r>
            <a:r>
              <a:rPr lang="fr-FR" sz="1400" dirty="0"/>
              <a:t> loose, </a:t>
            </a:r>
            <a:r>
              <a:rPr lang="fr-FR" sz="1400" dirty="0" err="1"/>
              <a:t>gums</a:t>
            </a:r>
            <a:r>
              <a:rPr lang="fr-FR" sz="1400" dirty="0"/>
              <a:t> </a:t>
            </a:r>
            <a:r>
              <a:rPr lang="fr-FR" sz="1400" dirty="0" err="1"/>
              <a:t>recede</a:t>
            </a: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916C3E-2D71-AC92-2547-09AC6EB04316}"/>
              </a:ext>
            </a:extLst>
          </p:cNvPr>
          <p:cNvSpPr txBox="1"/>
          <p:nvPr/>
        </p:nvSpPr>
        <p:spPr>
          <a:xfrm>
            <a:off x="997527" y="3044379"/>
            <a:ext cx="245407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Somatic</a:t>
            </a:r>
            <a:r>
              <a:rPr lang="fr-FR" u="sng" dirty="0"/>
              <a:t> </a:t>
            </a:r>
            <a:r>
              <a:rPr lang="fr-FR" u="sng" dirty="0" err="1"/>
              <a:t>Symptoms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Headache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Dizziness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Palpitations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Breastpain</a:t>
            </a:r>
            <a:r>
              <a:rPr lang="fr-FR" sz="1400" dirty="0"/>
              <a:t> and </a:t>
            </a:r>
            <a:r>
              <a:rPr lang="fr-FR" sz="1400" dirty="0" err="1"/>
              <a:t>enlargment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Joint aches and </a:t>
            </a:r>
            <a:r>
              <a:rPr lang="fr-FR" sz="1400" dirty="0" err="1"/>
              <a:t>backpain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FF27AD-4A48-FB70-D21D-11CB14BEE8C5}"/>
              </a:ext>
            </a:extLst>
          </p:cNvPr>
          <p:cNvSpPr txBox="1"/>
          <p:nvPr/>
        </p:nvSpPr>
        <p:spPr>
          <a:xfrm>
            <a:off x="1567544" y="4622600"/>
            <a:ext cx="2853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u="sng" dirty="0"/>
          </a:p>
          <a:p>
            <a:r>
              <a:rPr lang="fr-FR" u="sng" dirty="0" err="1"/>
              <a:t>Urogenital</a:t>
            </a:r>
            <a:r>
              <a:rPr lang="fr-FR" u="sng" dirty="0"/>
              <a:t> </a:t>
            </a:r>
            <a:r>
              <a:rPr lang="fr-FR" u="sng" dirty="0" err="1"/>
              <a:t>Problems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Stress and mixed incontinence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Urinary</a:t>
            </a:r>
            <a:r>
              <a:rPr lang="fr-FR" sz="1400" dirty="0"/>
              <a:t> tract infection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9FD166-EA8B-3318-DA3F-50D3447517CB}"/>
              </a:ext>
            </a:extLst>
          </p:cNvPr>
          <p:cNvSpPr txBox="1"/>
          <p:nvPr/>
        </p:nvSpPr>
        <p:spPr>
          <a:xfrm>
            <a:off x="4162302" y="1114594"/>
            <a:ext cx="4132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Change in </a:t>
            </a:r>
            <a:r>
              <a:rPr lang="fr-FR" u="sng" dirty="0" err="1"/>
              <a:t>menstrual</a:t>
            </a:r>
            <a:r>
              <a:rPr lang="fr-FR" u="sng" dirty="0"/>
              <a:t>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Shorter cycles are </a:t>
            </a:r>
            <a:r>
              <a:rPr lang="fr-FR" sz="1400" dirty="0" err="1"/>
              <a:t>typical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Irregular</a:t>
            </a:r>
            <a:r>
              <a:rPr lang="fr-FR" sz="1400" dirty="0"/>
              <a:t> </a:t>
            </a:r>
            <a:r>
              <a:rPr lang="fr-FR" sz="1400" dirty="0" err="1"/>
              <a:t>bleeding</a:t>
            </a:r>
            <a:r>
              <a:rPr lang="fr-FR" sz="1400" dirty="0"/>
              <a:t> (</a:t>
            </a:r>
            <a:r>
              <a:rPr lang="fr-FR" sz="1400" dirty="0" err="1"/>
              <a:t>heavier</a:t>
            </a:r>
            <a:r>
              <a:rPr lang="fr-FR" sz="1400" dirty="0"/>
              <a:t>, </a:t>
            </a:r>
            <a:r>
              <a:rPr lang="fr-FR" sz="1400" dirty="0" err="1"/>
              <a:t>lighter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spotting)</a:t>
            </a:r>
          </a:p>
          <a:p>
            <a:r>
              <a:rPr lang="fr-FR" sz="14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7F1C72-585A-824D-645F-40C634A4951A}"/>
              </a:ext>
            </a:extLst>
          </p:cNvPr>
          <p:cNvSpPr txBox="1"/>
          <p:nvPr/>
        </p:nvSpPr>
        <p:spPr>
          <a:xfrm>
            <a:off x="4588510" y="5022709"/>
            <a:ext cx="33464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Increasing</a:t>
            </a:r>
            <a:r>
              <a:rPr lang="fr-FR" u="sng" dirty="0"/>
              <a:t> </a:t>
            </a:r>
            <a:r>
              <a:rPr lang="fr-FR" u="sng" dirty="0" err="1"/>
              <a:t>risks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Osteoporosis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Cardiovascular</a:t>
            </a:r>
            <a:r>
              <a:rPr lang="fr-FR" sz="1400" dirty="0"/>
              <a:t> </a:t>
            </a:r>
            <a:r>
              <a:rPr lang="fr-FR" sz="1400" dirty="0" err="1"/>
              <a:t>dideases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Dementia,Cognitive</a:t>
            </a:r>
            <a:r>
              <a:rPr lang="fr-FR" sz="1400" dirty="0"/>
              <a:t> </a:t>
            </a:r>
            <a:r>
              <a:rPr lang="fr-FR" sz="1400" dirty="0" err="1"/>
              <a:t>decline,Depression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Obesity</a:t>
            </a:r>
            <a:r>
              <a:rPr lang="fr-FR" sz="1400" dirty="0"/>
              <a:t>, </a:t>
            </a:r>
            <a:r>
              <a:rPr lang="fr-FR" sz="1400" dirty="0" err="1"/>
              <a:t>Diabetis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DAF5A4-1986-4B0E-1173-ACE23CA35C35}"/>
              </a:ext>
            </a:extLst>
          </p:cNvPr>
          <p:cNvSpPr txBox="1"/>
          <p:nvPr/>
        </p:nvSpPr>
        <p:spPr>
          <a:xfrm>
            <a:off x="8603673" y="1588947"/>
            <a:ext cx="370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Vasomotor</a:t>
            </a:r>
            <a:r>
              <a:rPr lang="fr-FR" u="sng" dirty="0"/>
              <a:t> </a:t>
            </a:r>
            <a:r>
              <a:rPr lang="fr-FR" u="sng" dirty="0" err="1"/>
              <a:t>symptoms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Hot flushes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Night sweats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Sleep</a:t>
            </a:r>
            <a:r>
              <a:rPr lang="fr-FR" sz="1400" dirty="0"/>
              <a:t> </a:t>
            </a:r>
            <a:r>
              <a:rPr lang="fr-FR" sz="1400" dirty="0" err="1"/>
              <a:t>disturbances</a:t>
            </a:r>
            <a:r>
              <a:rPr lang="fr-FR" sz="1400" dirty="0"/>
              <a:t>, </a:t>
            </a:r>
            <a:r>
              <a:rPr lang="fr-FR" sz="1400" dirty="0" err="1"/>
              <a:t>frequent</a:t>
            </a:r>
            <a:r>
              <a:rPr lang="fr-FR" sz="1400" dirty="0"/>
              <a:t> </a:t>
            </a:r>
            <a:r>
              <a:rPr lang="fr-FR" sz="1400" dirty="0" err="1"/>
              <a:t>awakenings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BF5C1F-EB04-398A-E7AE-599F9333A658}"/>
              </a:ext>
            </a:extLst>
          </p:cNvPr>
          <p:cNvSpPr txBox="1"/>
          <p:nvPr/>
        </p:nvSpPr>
        <p:spPr>
          <a:xfrm>
            <a:off x="8603673" y="2930476"/>
            <a:ext cx="30749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Psychological</a:t>
            </a:r>
            <a:r>
              <a:rPr lang="fr-FR" u="sng" dirty="0"/>
              <a:t> and Mental </a:t>
            </a:r>
          </a:p>
          <a:p>
            <a:r>
              <a:rPr lang="fr-FR" u="sng" dirty="0" err="1"/>
              <a:t>disturbances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Worsening</a:t>
            </a:r>
            <a:r>
              <a:rPr lang="fr-FR" sz="1400" dirty="0"/>
              <a:t> of PMS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Low </a:t>
            </a:r>
            <a:r>
              <a:rPr lang="fr-FR" sz="1400" dirty="0" err="1"/>
              <a:t>mood</a:t>
            </a:r>
            <a:r>
              <a:rPr lang="fr-FR" sz="1400" dirty="0"/>
              <a:t> not </a:t>
            </a:r>
            <a:r>
              <a:rPr lang="fr-FR" sz="1400" dirty="0" err="1"/>
              <a:t>clinical</a:t>
            </a:r>
            <a:r>
              <a:rPr lang="fr-FR" sz="1400" dirty="0"/>
              <a:t> </a:t>
            </a:r>
            <a:r>
              <a:rPr lang="fr-FR" sz="1400" dirty="0" err="1"/>
              <a:t>depression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Irritability</a:t>
            </a:r>
            <a:r>
              <a:rPr lang="fr-FR" sz="1400" dirty="0"/>
              <a:t>, </a:t>
            </a:r>
            <a:r>
              <a:rPr lang="fr-FR" sz="1400" dirty="0" err="1"/>
              <a:t>anxiety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Mood</a:t>
            </a:r>
            <a:r>
              <a:rPr lang="fr-FR" sz="1400" dirty="0"/>
              <a:t> swings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Loss</a:t>
            </a:r>
            <a:r>
              <a:rPr lang="fr-FR" sz="1400" dirty="0"/>
              <a:t> of concentration, Brain </a:t>
            </a:r>
            <a:r>
              <a:rPr lang="fr-FR" sz="1400" dirty="0" err="1"/>
              <a:t>fog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2F5AD1-7A15-37C3-F1A7-30C4D01A5333}"/>
              </a:ext>
            </a:extLst>
          </p:cNvPr>
          <p:cNvSpPr txBox="1"/>
          <p:nvPr/>
        </p:nvSpPr>
        <p:spPr>
          <a:xfrm>
            <a:off x="8014944" y="4689924"/>
            <a:ext cx="20829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u="sng" dirty="0"/>
          </a:p>
          <a:p>
            <a:r>
              <a:rPr lang="fr-FR" u="sng" dirty="0" err="1"/>
              <a:t>Sexual</a:t>
            </a:r>
            <a:r>
              <a:rPr lang="fr-FR" u="sng" dirty="0"/>
              <a:t> dysfonction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Decreased</a:t>
            </a:r>
            <a:r>
              <a:rPr lang="fr-FR" sz="1400" dirty="0"/>
              <a:t> libido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Painful</a:t>
            </a:r>
            <a:r>
              <a:rPr lang="fr-FR" sz="1400" dirty="0"/>
              <a:t> intercourse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Vaginal </a:t>
            </a:r>
            <a:r>
              <a:rPr lang="fr-FR" sz="1400" dirty="0" err="1"/>
              <a:t>dryness</a:t>
            </a:r>
            <a:r>
              <a:rPr lang="fr-FR" sz="1400" dirty="0"/>
              <a:t>, VVA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CD3D3D-10F7-FC49-5F70-58C7341D5570}"/>
              </a:ext>
            </a:extLst>
          </p:cNvPr>
          <p:cNvSpPr txBox="1"/>
          <p:nvPr/>
        </p:nvSpPr>
        <p:spPr>
          <a:xfrm>
            <a:off x="6743182" y="6481300"/>
            <a:ext cx="3188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Prof. Johannes </a:t>
            </a:r>
            <a:r>
              <a:rPr lang="fr-FR" sz="1200" dirty="0" err="1"/>
              <a:t>Bitzer</a:t>
            </a:r>
            <a:r>
              <a:rPr lang="fr-FR" sz="1200" dirty="0"/>
              <a:t>, </a:t>
            </a:r>
            <a:r>
              <a:rPr lang="fr-FR" sz="1200" dirty="0" err="1"/>
              <a:t>Universitätsspital</a:t>
            </a:r>
            <a:r>
              <a:rPr lang="fr-FR" sz="1200" dirty="0"/>
              <a:t> Basel</a:t>
            </a:r>
          </a:p>
        </p:txBody>
      </p:sp>
      <p:pic>
        <p:nvPicPr>
          <p:cNvPr id="15" name="Image 14" descr="Une image contenant cercle, Caractère coloré, balle, art&#10;&#10;Description générée automatiquement">
            <a:extLst>
              <a:ext uri="{FF2B5EF4-FFF2-40B4-BE49-F238E27FC236}">
                <a16:creationId xmlns:a16="http://schemas.microsoft.com/office/drawing/2014/main" id="{FE5317AB-C7F4-5B27-DD16-432B8FBF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47" y="1936817"/>
            <a:ext cx="3842188" cy="300564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B7BE0F-173F-7A27-3F80-0126249F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1F26-CCF3-404D-A605-B20DAD6B12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9043" y="497711"/>
            <a:ext cx="9041757" cy="1211280"/>
          </a:xfrm>
        </p:spPr>
        <p:txBody>
          <a:bodyPr>
            <a:normAutofit/>
          </a:bodyPr>
          <a:lstStyle/>
          <a:p>
            <a:pPr algn="ctr"/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Do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women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estimate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their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risk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correctly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? </a:t>
            </a:r>
            <a:b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endParaRPr lang="fr-BE" sz="32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F51A33-6E4C-D273-E120-C9540389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4520" y="1460198"/>
            <a:ext cx="6790802" cy="470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C3308EC-96DB-1B72-5E6A-0F4A3A3B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95" y="6172993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http://</a:t>
            </a:r>
            <a:r>
              <a:rPr lang="fr-FR" dirty="0" err="1"/>
              <a:t>www.heartstats.org</a:t>
            </a:r>
            <a:r>
              <a:rPr lang="fr-FR" dirty="0">
                <a:solidFill>
                  <a:schemeClr val="bg1"/>
                </a:solidFill>
              </a:rPr>
              <a:t>/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059D4-6B00-46D1-0F65-352578D2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F9B5A-B22D-2398-40A8-047EF0FA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D2C879-AF2E-77A8-E025-AFCD53A94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028" y="1690688"/>
            <a:ext cx="9499600" cy="304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91884F-FBDA-D6EE-C707-A7B01B78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8B3A1B4-0165-9CC3-FC52-A64BF1CA4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2" y="6300570"/>
            <a:ext cx="114772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2023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Practitioner’s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Toolkit for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Managing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Menopause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;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S. R. Davis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</a:rPr>
              <a:t> ,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S.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Taylor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C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Hemachandra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K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Magraith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P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. R.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Ebeling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. Jane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&amp;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9"/>
              </a:rPr>
              <a:t>R. M. Islam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202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1434</Words>
  <Application>Microsoft Macintosh PowerPoint</Application>
  <PresentationFormat>Grand écran</PresentationFormat>
  <Paragraphs>183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Open Sans</vt:lpstr>
      <vt:lpstr>PT Serif</vt:lpstr>
      <vt:lpstr>Verdana</vt:lpstr>
      <vt:lpstr>Thème Office</vt:lpstr>
      <vt:lpstr>How to manage a Menopause consultation</vt:lpstr>
      <vt:lpstr>  </vt:lpstr>
      <vt:lpstr>Présentation PowerPoint</vt:lpstr>
      <vt:lpstr>Présentation PowerPoint</vt:lpstr>
      <vt:lpstr>Présentation PowerPoint</vt:lpstr>
      <vt:lpstr>Présentation PowerPoint</vt:lpstr>
      <vt:lpstr> Symptoms  of the perimenopause and the menopause </vt:lpstr>
      <vt:lpstr>Do women estimate their risk correctly?  </vt:lpstr>
      <vt:lpstr>Présentation PowerPoint</vt:lpstr>
      <vt:lpstr>Présentation PowerPoint</vt:lpstr>
      <vt:lpstr>Présentation PowerPoint</vt:lpstr>
      <vt:lpstr> Good patient outcomes depend on successful communication and share decision-making  </vt:lpstr>
      <vt:lpstr> Understanding Patients’Psychological Barriers  </vt:lpstr>
      <vt:lpstr> Bridging the Gap: Necessary Components for Achieving High-Quality Medical Decisions </vt:lpstr>
      <vt:lpstr>Use of Reflective Listening to Identify and Understand Patients Concerns and Goals</vt:lpstr>
      <vt:lpstr> Putting OARS into Practice in the Setting of New Complex Data  </vt:lpstr>
      <vt:lpstr> The Benefits of Reflective Listening </vt:lpstr>
      <vt:lpstr>Framing Conversation about Medical Evidence with Patients</vt:lpstr>
      <vt:lpstr> Specific language that can be used to communicate medical evidence  </vt:lpstr>
      <vt:lpstr> Summary: Communicating With Patient About Medical Evidence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thierry desgain</dc:creator>
  <cp:lastModifiedBy>thierry desgain</cp:lastModifiedBy>
  <cp:revision>20</cp:revision>
  <cp:lastPrinted>2025-03-18T17:21:52Z</cp:lastPrinted>
  <dcterms:created xsi:type="dcterms:W3CDTF">2025-03-14T14:37:57Z</dcterms:created>
  <dcterms:modified xsi:type="dcterms:W3CDTF">2025-03-19T12:34:57Z</dcterms:modified>
</cp:coreProperties>
</file>